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98" r:id="rId1"/>
  </p:sldMasterIdLst>
  <p:notesMasterIdLst>
    <p:notesMasterId r:id="rId84"/>
  </p:notesMasterIdLst>
  <p:handoutMasterIdLst>
    <p:handoutMasterId r:id="rId85"/>
  </p:handoutMasterIdLst>
  <p:sldIdLst>
    <p:sldId id="283" r:id="rId2"/>
    <p:sldId id="455" r:id="rId3"/>
    <p:sldId id="515" r:id="rId4"/>
    <p:sldId id="506" r:id="rId5"/>
    <p:sldId id="899" r:id="rId6"/>
    <p:sldId id="900" r:id="rId7"/>
    <p:sldId id="901" r:id="rId8"/>
    <p:sldId id="902" r:id="rId9"/>
    <p:sldId id="903" r:id="rId10"/>
    <p:sldId id="904" r:id="rId11"/>
    <p:sldId id="4356" r:id="rId12"/>
    <p:sldId id="4357" r:id="rId13"/>
    <p:sldId id="4358" r:id="rId14"/>
    <p:sldId id="4359" r:id="rId15"/>
    <p:sldId id="4360" r:id="rId16"/>
    <p:sldId id="392" r:id="rId17"/>
    <p:sldId id="4361" r:id="rId18"/>
    <p:sldId id="4362" r:id="rId19"/>
    <p:sldId id="4364" r:id="rId20"/>
    <p:sldId id="4365" r:id="rId21"/>
    <p:sldId id="4366" r:id="rId22"/>
    <p:sldId id="4367" r:id="rId23"/>
    <p:sldId id="4368" r:id="rId24"/>
    <p:sldId id="521" r:id="rId25"/>
    <p:sldId id="463" r:id="rId26"/>
    <p:sldId id="500" r:id="rId27"/>
    <p:sldId id="815" r:id="rId28"/>
    <p:sldId id="273" r:id="rId29"/>
    <p:sldId id="823" r:id="rId30"/>
    <p:sldId id="467" r:id="rId31"/>
    <p:sldId id="863" r:id="rId32"/>
    <p:sldId id="886" r:id="rId33"/>
    <p:sldId id="441" r:id="rId34"/>
    <p:sldId id="852" r:id="rId35"/>
    <p:sldId id="874" r:id="rId36"/>
    <p:sldId id="875" r:id="rId37"/>
    <p:sldId id="878" r:id="rId38"/>
    <p:sldId id="879" r:id="rId39"/>
    <p:sldId id="880" r:id="rId40"/>
    <p:sldId id="881" r:id="rId41"/>
    <p:sldId id="868" r:id="rId42"/>
    <p:sldId id="860" r:id="rId43"/>
    <p:sldId id="867" r:id="rId44"/>
    <p:sldId id="882" r:id="rId45"/>
    <p:sldId id="866" r:id="rId46"/>
    <p:sldId id="883" r:id="rId47"/>
    <p:sldId id="869" r:id="rId48"/>
    <p:sldId id="885" r:id="rId49"/>
    <p:sldId id="870" r:id="rId50"/>
    <p:sldId id="4369" r:id="rId51"/>
    <p:sldId id="861" r:id="rId52"/>
    <p:sldId id="890" r:id="rId53"/>
    <p:sldId id="887" r:id="rId54"/>
    <p:sldId id="871" r:id="rId55"/>
    <p:sldId id="891" r:id="rId56"/>
    <p:sldId id="864" r:id="rId57"/>
    <p:sldId id="897" r:id="rId58"/>
    <p:sldId id="896" r:id="rId59"/>
    <p:sldId id="898" r:id="rId60"/>
    <p:sldId id="721" r:id="rId61"/>
    <p:sldId id="486" r:id="rId62"/>
    <p:sldId id="828" r:id="rId63"/>
    <p:sldId id="504" r:id="rId64"/>
    <p:sldId id="475" r:id="rId65"/>
    <p:sldId id="476" r:id="rId66"/>
    <p:sldId id="720" r:id="rId67"/>
    <p:sldId id="827" r:id="rId68"/>
    <p:sldId id="487" r:id="rId69"/>
    <p:sldId id="472" r:id="rId70"/>
    <p:sldId id="473" r:id="rId71"/>
    <p:sldId id="474" r:id="rId72"/>
    <p:sldId id="4370" r:id="rId73"/>
    <p:sldId id="865" r:id="rId74"/>
    <p:sldId id="503" r:id="rId75"/>
    <p:sldId id="689" r:id="rId76"/>
    <p:sldId id="470" r:id="rId77"/>
    <p:sldId id="371" r:id="rId78"/>
    <p:sldId id="523" r:id="rId79"/>
    <p:sldId id="522" r:id="rId80"/>
    <p:sldId id="826" r:id="rId81"/>
    <p:sldId id="688" r:id="rId82"/>
    <p:sldId id="479" r:id="rId83"/>
  </p:sldIdLst>
  <p:sldSz cx="12192000" cy="6858000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Topic 8 – Freight Distribution Systems" id="{52A7BEFD-A741-42DA-9304-71B3EB2E30AE}">
          <p14:sldIdLst>
            <p14:sldId id="283"/>
          </p14:sldIdLst>
        </p14:section>
        <p14:section name="Distribution Facilities" id="{1AD079DD-CA63-4E94-943F-46B4C98009C7}">
          <p14:sldIdLst>
            <p14:sldId id="455"/>
            <p14:sldId id="515"/>
            <p14:sldId id="506"/>
            <p14:sldId id="899"/>
            <p14:sldId id="900"/>
            <p14:sldId id="901"/>
            <p14:sldId id="902"/>
            <p14:sldId id="903"/>
            <p14:sldId id="904"/>
            <p14:sldId id="4356"/>
            <p14:sldId id="4357"/>
            <p14:sldId id="4358"/>
            <p14:sldId id="4359"/>
            <p14:sldId id="4360"/>
            <p14:sldId id="392"/>
            <p14:sldId id="4361"/>
            <p14:sldId id="4362"/>
            <p14:sldId id="4364"/>
            <p14:sldId id="4365"/>
            <p14:sldId id="4366"/>
            <p14:sldId id="4367"/>
            <p14:sldId id="4368"/>
            <p14:sldId id="521"/>
          </p14:sldIdLst>
        </p14:section>
        <p14:section name="E-commerce" id="{7F7DF088-1FB0-43A5-94F6-52879187C264}">
          <p14:sldIdLst>
            <p14:sldId id="463"/>
            <p14:sldId id="500"/>
            <p14:sldId id="815"/>
            <p14:sldId id="273"/>
            <p14:sldId id="823"/>
            <p14:sldId id="467"/>
            <p14:sldId id="863"/>
            <p14:sldId id="886"/>
            <p14:sldId id="441"/>
            <p14:sldId id="852"/>
            <p14:sldId id="874"/>
            <p14:sldId id="875"/>
            <p14:sldId id="878"/>
            <p14:sldId id="879"/>
            <p14:sldId id="880"/>
            <p14:sldId id="881"/>
            <p14:sldId id="868"/>
            <p14:sldId id="860"/>
            <p14:sldId id="867"/>
            <p14:sldId id="882"/>
            <p14:sldId id="866"/>
            <p14:sldId id="883"/>
            <p14:sldId id="869"/>
            <p14:sldId id="885"/>
            <p14:sldId id="870"/>
            <p14:sldId id="4369"/>
            <p14:sldId id="861"/>
            <p14:sldId id="890"/>
            <p14:sldId id="887"/>
            <p14:sldId id="871"/>
            <p14:sldId id="891"/>
          </p14:sldIdLst>
        </p14:section>
        <p14:section name="Cold Chain" id="{AB5A1CCE-A701-49AB-9021-E6790627EAEC}">
          <p14:sldIdLst>
            <p14:sldId id="864"/>
            <p14:sldId id="897"/>
            <p14:sldId id="896"/>
            <p14:sldId id="898"/>
            <p14:sldId id="721"/>
            <p14:sldId id="486"/>
            <p14:sldId id="828"/>
            <p14:sldId id="504"/>
            <p14:sldId id="475"/>
            <p14:sldId id="476"/>
            <p14:sldId id="720"/>
            <p14:sldId id="827"/>
            <p14:sldId id="487"/>
            <p14:sldId id="472"/>
            <p14:sldId id="473"/>
            <p14:sldId id="474"/>
            <p14:sldId id="4370"/>
          </p14:sldIdLst>
        </p14:section>
        <p14:section name="Green Logistics" id="{40BBD0C5-D191-4ECF-9898-821AF9D03D95}">
          <p14:sldIdLst>
            <p14:sldId id="865"/>
            <p14:sldId id="503"/>
            <p14:sldId id="689"/>
            <p14:sldId id="470"/>
            <p14:sldId id="371"/>
            <p14:sldId id="523"/>
            <p14:sldId id="522"/>
            <p14:sldId id="826"/>
            <p14:sldId id="688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808080"/>
    <a:srgbClr val="B2B2B2"/>
    <a:srgbClr val="99CCFF"/>
    <a:srgbClr val="EAEAEA"/>
    <a:srgbClr val="5F5F5F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34" autoAdjust="0"/>
    <p:restoredTop sz="85714" autoAdjust="0"/>
  </p:normalViewPr>
  <p:slideViewPr>
    <p:cSldViewPr snapToGrid="0">
      <p:cViewPr varScale="1">
        <p:scale>
          <a:sx n="129" d="100"/>
          <a:sy n="129" d="100"/>
        </p:scale>
        <p:origin x="308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22"/>
    </p:cViewPr>
  </p:sorterViewPr>
  <p:notesViewPr>
    <p:cSldViewPr snapToGrid="0">
      <p:cViewPr varScale="1">
        <p:scale>
          <a:sx n="81" d="100"/>
          <a:sy n="81" d="100"/>
        </p:scale>
        <p:origin x="-1968" y="-90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Sheet1!$A$2:$A$25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18</c:v>
                </c:pt>
                <c:pt idx="1">
                  <c:v>18</c:v>
                </c:pt>
                <c:pt idx="2">
                  <c:v>19</c:v>
                </c:pt>
                <c:pt idx="3">
                  <c:v>21</c:v>
                </c:pt>
                <c:pt idx="4">
                  <c:v>24</c:v>
                </c:pt>
                <c:pt idx="5">
                  <c:v>30</c:v>
                </c:pt>
                <c:pt idx="6">
                  <c:v>83</c:v>
                </c:pt>
                <c:pt idx="7">
                  <c:v>102</c:v>
                </c:pt>
                <c:pt idx="8">
                  <c:v>135</c:v>
                </c:pt>
                <c:pt idx="9">
                  <c:v>137</c:v>
                </c:pt>
                <c:pt idx="10">
                  <c:v>137</c:v>
                </c:pt>
                <c:pt idx="11">
                  <c:v>136</c:v>
                </c:pt>
                <c:pt idx="12">
                  <c:v>134</c:v>
                </c:pt>
                <c:pt idx="13">
                  <c:v>134</c:v>
                </c:pt>
                <c:pt idx="14">
                  <c:v>133</c:v>
                </c:pt>
                <c:pt idx="15">
                  <c:v>126</c:v>
                </c:pt>
                <c:pt idx="16">
                  <c:v>113</c:v>
                </c:pt>
                <c:pt idx="17">
                  <c:v>56</c:v>
                </c:pt>
                <c:pt idx="18">
                  <c:v>42</c:v>
                </c:pt>
                <c:pt idx="19">
                  <c:v>40</c:v>
                </c:pt>
                <c:pt idx="20">
                  <c:v>38</c:v>
                </c:pt>
                <c:pt idx="21">
                  <c:v>33</c:v>
                </c:pt>
                <c:pt idx="22">
                  <c:v>31</c:v>
                </c:pt>
                <c:pt idx="2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6-46B6-9432-3CC625890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84449280"/>
        <c:axId val="184455168"/>
      </c:barChart>
      <c:catAx>
        <c:axId val="184449280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55168"/>
        <c:crosses val="autoZero"/>
        <c:auto val="1"/>
        <c:lblAlgn val="ctr"/>
        <c:lblOffset val="100"/>
        <c:noMultiLvlLbl val="0"/>
      </c:catAx>
      <c:valAx>
        <c:axId val="184455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4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3.6653824986241056E-2</c:v>
                </c:pt>
                <c:pt idx="1">
                  <c:v>0.14869748669968813</c:v>
                </c:pt>
                <c:pt idx="2">
                  <c:v>0.16328196661163089</c:v>
                </c:pt>
                <c:pt idx="3">
                  <c:v>0.17509631260319208</c:v>
                </c:pt>
                <c:pt idx="4">
                  <c:v>0.17312419739497339</c:v>
                </c:pt>
                <c:pt idx="5">
                  <c:v>0.17663731425426527</c:v>
                </c:pt>
                <c:pt idx="6">
                  <c:v>0.12650889745000918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51-4622-8E9A-E5C67C8ED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980112"/>
        <c:axId val="4769728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2.3709725221220203E-2</c:v>
                </c:pt>
                <c:pt idx="1">
                  <c:v>0.15292772767687032</c:v>
                </c:pt>
                <c:pt idx="2">
                  <c:v>0.16977856810195183</c:v>
                </c:pt>
                <c:pt idx="3">
                  <c:v>0.18476650154536603</c:v>
                </c:pt>
                <c:pt idx="4">
                  <c:v>0.17079469918286125</c:v>
                </c:pt>
                <c:pt idx="5">
                  <c:v>0.17680680807824209</c:v>
                </c:pt>
                <c:pt idx="6">
                  <c:v>0.12121597019348829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3B-4CC7-BCAA-7D40FE8B58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3.2795627249700039E-2</c:v>
                </c:pt>
                <c:pt idx="1">
                  <c:v>0.1495356174732258</c:v>
                </c:pt>
                <c:pt idx="2">
                  <c:v>0.15624583388881483</c:v>
                </c:pt>
                <c:pt idx="3">
                  <c:v>0.17797626983068923</c:v>
                </c:pt>
                <c:pt idx="4">
                  <c:v>0.17597653646180508</c:v>
                </c:pt>
                <c:pt idx="5">
                  <c:v>0.17970937208372217</c:v>
                </c:pt>
                <c:pt idx="6">
                  <c:v>0.12776074301204285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3B-4CC7-BCAA-7D40FE8B58C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4.0945371618119619E-2</c:v>
                </c:pt>
                <c:pt idx="1">
                  <c:v>0.1453301544521613</c:v>
                </c:pt>
                <c:pt idx="2">
                  <c:v>0.16170830309940915</c:v>
                </c:pt>
                <c:pt idx="3">
                  <c:v>0.17200511385232023</c:v>
                </c:pt>
                <c:pt idx="4">
                  <c:v>0.17435472167513216</c:v>
                </c:pt>
                <c:pt idx="5">
                  <c:v>0.17387097888808264</c:v>
                </c:pt>
                <c:pt idx="6">
                  <c:v>0.13178535641477487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3B-4CC7-BCAA-7D40FE8B58C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Sunday</c:v>
                </c:pt>
                <c:pt idx="1">
                  <c:v>Monday</c:v>
                </c:pt>
                <c:pt idx="2">
                  <c:v>Tuesday</c:v>
                </c:pt>
                <c:pt idx="3">
                  <c:v>Wednesday</c:v>
                </c:pt>
                <c:pt idx="4">
                  <c:v>Thursday</c:v>
                </c:pt>
                <c:pt idx="5">
                  <c:v>Friday</c:v>
                </c:pt>
                <c:pt idx="6">
                  <c:v>Saturday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4.5885148270435397E-2</c:v>
                </c:pt>
                <c:pt idx="1">
                  <c:v>0.14864072576912396</c:v>
                </c:pt>
                <c:pt idx="2">
                  <c:v>0.1653346499213133</c:v>
                </c:pt>
                <c:pt idx="3">
                  <c:v>0.16974727682290863</c:v>
                </c:pt>
                <c:pt idx="4">
                  <c:v>0.17159872866973186</c:v>
                </c:pt>
                <c:pt idx="5">
                  <c:v>0.17483876940167248</c:v>
                </c:pt>
                <c:pt idx="6">
                  <c:v>0.1239547011448144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FC-485B-B61E-F8B497F88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980112"/>
        <c:axId val="476972896"/>
      </c:lineChart>
      <c:catAx>
        <c:axId val="47698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972896"/>
        <c:crosses val="autoZero"/>
        <c:auto val="1"/>
        <c:lblAlgn val="ctr"/>
        <c:lblOffset val="100"/>
        <c:noMultiLvlLbl val="0"/>
      </c:catAx>
      <c:valAx>
        <c:axId val="47697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98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Deliveries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Sheet1!$A$2:$A$25</c:f>
              <c:strCache>
                <c:ptCount val="24"/>
                <c:pt idx="0">
                  <c:v>12:00-1:00AM</c:v>
                </c:pt>
                <c:pt idx="1">
                  <c:v>1:00-2:00AM</c:v>
                </c:pt>
                <c:pt idx="2">
                  <c:v>2:00-3:00AM</c:v>
                </c:pt>
                <c:pt idx="3">
                  <c:v>3:00-4:00AM</c:v>
                </c:pt>
                <c:pt idx="4">
                  <c:v>4:00-5:00AM</c:v>
                </c:pt>
                <c:pt idx="5">
                  <c:v>5:00-6:00AM</c:v>
                </c:pt>
                <c:pt idx="6">
                  <c:v>6:00-7:00AM</c:v>
                </c:pt>
                <c:pt idx="7">
                  <c:v>7:00-8:00AM</c:v>
                </c:pt>
                <c:pt idx="8">
                  <c:v>8:00-9:00AM</c:v>
                </c:pt>
                <c:pt idx="9">
                  <c:v>9:00-10:00AM</c:v>
                </c:pt>
                <c:pt idx="10">
                  <c:v>10:00-11:00AM</c:v>
                </c:pt>
                <c:pt idx="11">
                  <c:v>11:00-12:00PM</c:v>
                </c:pt>
                <c:pt idx="12">
                  <c:v>12:00-1:00PM</c:v>
                </c:pt>
                <c:pt idx="13">
                  <c:v>1:00-2:00PM</c:v>
                </c:pt>
                <c:pt idx="14">
                  <c:v>2:00-3:00PM</c:v>
                </c:pt>
                <c:pt idx="15">
                  <c:v>3:00-4:00PM</c:v>
                </c:pt>
                <c:pt idx="16">
                  <c:v>4:00-5:00PM</c:v>
                </c:pt>
                <c:pt idx="17">
                  <c:v>5:00-6:00PM</c:v>
                </c:pt>
                <c:pt idx="18">
                  <c:v>6:00-7:00PM</c:v>
                </c:pt>
                <c:pt idx="19">
                  <c:v>7:00-8:00PM</c:v>
                </c:pt>
                <c:pt idx="20">
                  <c:v>8:00-9:00PM</c:v>
                </c:pt>
                <c:pt idx="21">
                  <c:v>9:00-10:00PM</c:v>
                </c:pt>
                <c:pt idx="22">
                  <c:v>10:00-11:00PM</c:v>
                </c:pt>
                <c:pt idx="23">
                  <c:v>11:00-12:00AM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5">
                  <c:v>7</c:v>
                </c:pt>
                <c:pt idx="6">
                  <c:v>346</c:v>
                </c:pt>
                <c:pt idx="7">
                  <c:v>221</c:v>
                </c:pt>
                <c:pt idx="8">
                  <c:v>673</c:v>
                </c:pt>
                <c:pt idx="9">
                  <c:v>1974</c:v>
                </c:pt>
                <c:pt idx="10">
                  <c:v>3135</c:v>
                </c:pt>
                <c:pt idx="11">
                  <c:v>3899</c:v>
                </c:pt>
                <c:pt idx="12">
                  <c:v>5689</c:v>
                </c:pt>
                <c:pt idx="13">
                  <c:v>4925</c:v>
                </c:pt>
                <c:pt idx="14">
                  <c:v>2151</c:v>
                </c:pt>
                <c:pt idx="15">
                  <c:v>1474</c:v>
                </c:pt>
                <c:pt idx="16">
                  <c:v>1221</c:v>
                </c:pt>
                <c:pt idx="17">
                  <c:v>849</c:v>
                </c:pt>
                <c:pt idx="18">
                  <c:v>447</c:v>
                </c:pt>
                <c:pt idx="19">
                  <c:v>208</c:v>
                </c:pt>
                <c:pt idx="20">
                  <c:v>124</c:v>
                </c:pt>
                <c:pt idx="21">
                  <c:v>47</c:v>
                </c:pt>
                <c:pt idx="22">
                  <c:v>7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D3-4680-81D1-D9CE9816C1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Pickup</c:v>
                </c:pt>
              </c:strCache>
            </c:strRef>
          </c:tx>
          <c:spPr>
            <a:ln w="381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Sheet1!$A$2:$A$25</c:f>
              <c:strCache>
                <c:ptCount val="24"/>
                <c:pt idx="0">
                  <c:v>12:00-1:00AM</c:v>
                </c:pt>
                <c:pt idx="1">
                  <c:v>1:00-2:00AM</c:v>
                </c:pt>
                <c:pt idx="2">
                  <c:v>2:00-3:00AM</c:v>
                </c:pt>
                <c:pt idx="3">
                  <c:v>3:00-4:00AM</c:v>
                </c:pt>
                <c:pt idx="4">
                  <c:v>4:00-5:00AM</c:v>
                </c:pt>
                <c:pt idx="5">
                  <c:v>5:00-6:00AM</c:v>
                </c:pt>
                <c:pt idx="6">
                  <c:v>6:00-7:00AM</c:v>
                </c:pt>
                <c:pt idx="7">
                  <c:v>7:00-8:00AM</c:v>
                </c:pt>
                <c:pt idx="8">
                  <c:v>8:00-9:00AM</c:v>
                </c:pt>
                <c:pt idx="9">
                  <c:v>9:00-10:00AM</c:v>
                </c:pt>
                <c:pt idx="10">
                  <c:v>10:00-11:00AM</c:v>
                </c:pt>
                <c:pt idx="11">
                  <c:v>11:00-12:00PM</c:v>
                </c:pt>
                <c:pt idx="12">
                  <c:v>12:00-1:00PM</c:v>
                </c:pt>
                <c:pt idx="13">
                  <c:v>1:00-2:00PM</c:v>
                </c:pt>
                <c:pt idx="14">
                  <c:v>2:00-3:00PM</c:v>
                </c:pt>
                <c:pt idx="15">
                  <c:v>3:00-4:00PM</c:v>
                </c:pt>
                <c:pt idx="16">
                  <c:v>4:00-5:00PM</c:v>
                </c:pt>
                <c:pt idx="17">
                  <c:v>5:00-6:00PM</c:v>
                </c:pt>
                <c:pt idx="18">
                  <c:v>6:00-7:00PM</c:v>
                </c:pt>
                <c:pt idx="19">
                  <c:v>7:00-8:00PM</c:v>
                </c:pt>
                <c:pt idx="20">
                  <c:v>8:00-9:00PM</c:v>
                </c:pt>
                <c:pt idx="21">
                  <c:v>9:00-10:00PM</c:v>
                </c:pt>
                <c:pt idx="22">
                  <c:v>10:00-11:00PM</c:v>
                </c:pt>
                <c:pt idx="23">
                  <c:v>11:00-12:00AM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189</c:v>
                </c:pt>
                <c:pt idx="1">
                  <c:v>68</c:v>
                </c:pt>
                <c:pt idx="2">
                  <c:v>60</c:v>
                </c:pt>
                <c:pt idx="3">
                  <c:v>41</c:v>
                </c:pt>
                <c:pt idx="4">
                  <c:v>18</c:v>
                </c:pt>
                <c:pt idx="5">
                  <c:v>45</c:v>
                </c:pt>
                <c:pt idx="6">
                  <c:v>489</c:v>
                </c:pt>
                <c:pt idx="7">
                  <c:v>320</c:v>
                </c:pt>
                <c:pt idx="8">
                  <c:v>374</c:v>
                </c:pt>
                <c:pt idx="9">
                  <c:v>464</c:v>
                </c:pt>
                <c:pt idx="10">
                  <c:v>604</c:v>
                </c:pt>
                <c:pt idx="11">
                  <c:v>852</c:v>
                </c:pt>
                <c:pt idx="12">
                  <c:v>1159</c:v>
                </c:pt>
                <c:pt idx="13">
                  <c:v>1545</c:v>
                </c:pt>
                <c:pt idx="14">
                  <c:v>1858</c:v>
                </c:pt>
                <c:pt idx="15">
                  <c:v>2348</c:v>
                </c:pt>
                <c:pt idx="16">
                  <c:v>2300</c:v>
                </c:pt>
                <c:pt idx="17">
                  <c:v>2623</c:v>
                </c:pt>
                <c:pt idx="18">
                  <c:v>3281</c:v>
                </c:pt>
                <c:pt idx="19">
                  <c:v>2898</c:v>
                </c:pt>
                <c:pt idx="20">
                  <c:v>1848</c:v>
                </c:pt>
                <c:pt idx="21">
                  <c:v>1388</c:v>
                </c:pt>
                <c:pt idx="22">
                  <c:v>847</c:v>
                </c:pt>
                <c:pt idx="23">
                  <c:v>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D3-4680-81D1-D9CE9816C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2331952"/>
        <c:axId val="832332784"/>
      </c:lineChart>
      <c:catAx>
        <c:axId val="8323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332784"/>
        <c:crosses val="autoZero"/>
        <c:auto val="1"/>
        <c:lblAlgn val="ctr"/>
        <c:lblOffset val="100"/>
        <c:noMultiLvlLbl val="0"/>
      </c:catAx>
      <c:valAx>
        <c:axId val="83233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Red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33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Bananas</c:v>
                </c:pt>
                <c:pt idx="1">
                  <c:v>Citrus</c:v>
                </c:pt>
                <c:pt idx="2">
                  <c:v>Deciduous Fruit</c:v>
                </c:pt>
                <c:pt idx="3">
                  <c:v>Exotics</c:v>
                </c:pt>
                <c:pt idx="4">
                  <c:v>Fish &amp; Seafood</c:v>
                </c:pt>
                <c:pt idx="5">
                  <c:v>Meat</c:v>
                </c:pt>
                <c:pt idx="6">
                  <c:v>Dairy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0.2</c:v>
                </c:pt>
                <c:pt idx="1">
                  <c:v>7.0000000000000007E-2</c:v>
                </c:pt>
                <c:pt idx="2">
                  <c:v>0.1</c:v>
                </c:pt>
                <c:pt idx="3">
                  <c:v>0.03</c:v>
                </c:pt>
                <c:pt idx="4">
                  <c:v>0.19</c:v>
                </c:pt>
                <c:pt idx="5">
                  <c:v>0.24</c:v>
                </c:pt>
                <c:pt idx="6">
                  <c:v>0.03</c:v>
                </c:pt>
                <c:pt idx="7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C-40FA-AE60-724F5BDC6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Shelf Life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xVal>
          <c:yVal>
            <c:numRef>
              <c:f>Sheet1!$B$2:$B$23</c:f>
              <c:numCache>
                <c:formatCode>General</c:formatCode>
                <c:ptCount val="22"/>
                <c:pt idx="0">
                  <c:v>12</c:v>
                </c:pt>
                <c:pt idx="1">
                  <c:v>9</c:v>
                </c:pt>
                <c:pt idx="2">
                  <c:v>7.75</c:v>
                </c:pt>
                <c:pt idx="3">
                  <c:v>6.5</c:v>
                </c:pt>
                <c:pt idx="4">
                  <c:v>5.6</c:v>
                </c:pt>
                <c:pt idx="5">
                  <c:v>5</c:v>
                </c:pt>
                <c:pt idx="6">
                  <c:v>4.5</c:v>
                </c:pt>
                <c:pt idx="7">
                  <c:v>4</c:v>
                </c:pt>
                <c:pt idx="8">
                  <c:v>3.5</c:v>
                </c:pt>
                <c:pt idx="9">
                  <c:v>3.1</c:v>
                </c:pt>
                <c:pt idx="10">
                  <c:v>2.75</c:v>
                </c:pt>
                <c:pt idx="11">
                  <c:v>2.5</c:v>
                </c:pt>
                <c:pt idx="12">
                  <c:v>2.2000000000000002</c:v>
                </c:pt>
                <c:pt idx="13">
                  <c:v>1.9</c:v>
                </c:pt>
                <c:pt idx="14">
                  <c:v>1.6</c:v>
                </c:pt>
                <c:pt idx="15">
                  <c:v>1.3</c:v>
                </c:pt>
                <c:pt idx="16">
                  <c:v>1</c:v>
                </c:pt>
                <c:pt idx="17">
                  <c:v>0.9</c:v>
                </c:pt>
                <c:pt idx="18">
                  <c:v>0.85</c:v>
                </c:pt>
                <c:pt idx="19">
                  <c:v>0.8</c:v>
                </c:pt>
                <c:pt idx="20">
                  <c:v>0.78</c:v>
                </c:pt>
                <c:pt idx="21">
                  <c:v>0.75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CC-4820-B242-076C61F8D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247248"/>
        <c:axId val="542245288"/>
      </c:scatterChart>
      <c:valAx>
        <c:axId val="542247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(Celsius)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245288"/>
        <c:crosses val="autoZero"/>
        <c:crossBetween val="midCat"/>
      </c:valAx>
      <c:valAx>
        <c:axId val="542245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Shelf Life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247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E9-475E-96FC-4A0531CA23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E9-475E-96FC-4A0531CA23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E9-475E-96FC-4A0531CA23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E9-475E-96FC-4A0531CA23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E9-475E-96FC-4A0531CA2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Road Freight</c:v>
                </c:pt>
                <c:pt idx="1">
                  <c:v>Ocean Freight</c:v>
                </c:pt>
                <c:pt idx="2">
                  <c:v>Air Freight</c:v>
                </c:pt>
                <c:pt idx="3">
                  <c:v>Rail Freight</c:v>
                </c:pt>
                <c:pt idx="4">
                  <c:v>Buildings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57</c:v>
                </c:pt>
                <c:pt idx="1">
                  <c:v>17</c:v>
                </c:pt>
                <c:pt idx="2">
                  <c:v>9</c:v>
                </c:pt>
                <c:pt idx="3">
                  <c:v>6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F-4244-A246-BD681AB70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Mail Volume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158.39999999999998</c:v>
                </c:pt>
                <c:pt idx="1">
                  <c:v>156.79999999999998</c:v>
                </c:pt>
                <c:pt idx="2">
                  <c:v>168.7</c:v>
                </c:pt>
                <c:pt idx="3">
                  <c:v>169.89999999999998</c:v>
                </c:pt>
                <c:pt idx="4">
                  <c:v>167.29999999999998</c:v>
                </c:pt>
                <c:pt idx="5">
                  <c:v>145.1</c:v>
                </c:pt>
                <c:pt idx="6">
                  <c:v>142</c:v>
                </c:pt>
                <c:pt idx="7">
                  <c:v>142.5</c:v>
                </c:pt>
                <c:pt idx="8">
                  <c:v>136.70000000000002</c:v>
                </c:pt>
                <c:pt idx="9">
                  <c:v>135.80000000000001</c:v>
                </c:pt>
                <c:pt idx="10">
                  <c:v>133.69999999999999</c:v>
                </c:pt>
                <c:pt idx="11">
                  <c:v>133.60000000000002</c:v>
                </c:pt>
                <c:pt idx="12">
                  <c:v>134.60000000000002</c:v>
                </c:pt>
                <c:pt idx="13">
                  <c:v>131</c:v>
                </c:pt>
                <c:pt idx="14">
                  <c:v>128.9</c:v>
                </c:pt>
                <c:pt idx="15">
                  <c:v>126.1</c:v>
                </c:pt>
                <c:pt idx="16">
                  <c:v>113.99999999999999</c:v>
                </c:pt>
                <c:pt idx="17">
                  <c:v>115.01999999999998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28-4784-AC6F-BD9A059550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First Class Mail Volume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47.7</c:v>
                </c:pt>
                <c:pt idx="1">
                  <c:v>54.9</c:v>
                </c:pt>
                <c:pt idx="2">
                  <c:v>44.4</c:v>
                </c:pt>
                <c:pt idx="3">
                  <c:v>42.3</c:v>
                </c:pt>
                <c:pt idx="4">
                  <c:v>35.4</c:v>
                </c:pt>
                <c:pt idx="5">
                  <c:v>31.6</c:v>
                </c:pt>
                <c:pt idx="6">
                  <c:v>28.9</c:v>
                </c:pt>
                <c:pt idx="7">
                  <c:v>25.8</c:v>
                </c:pt>
                <c:pt idx="8">
                  <c:v>23.2</c:v>
                </c:pt>
                <c:pt idx="9">
                  <c:v>22.6</c:v>
                </c:pt>
                <c:pt idx="10">
                  <c:v>21.8</c:v>
                </c:pt>
                <c:pt idx="11">
                  <c:v>20.7</c:v>
                </c:pt>
                <c:pt idx="12">
                  <c:v>19.7</c:v>
                </c:pt>
                <c:pt idx="13">
                  <c:v>18.5</c:v>
                </c:pt>
                <c:pt idx="14">
                  <c:v>17.5</c:v>
                </c:pt>
                <c:pt idx="15">
                  <c:v>16.5</c:v>
                </c:pt>
                <c:pt idx="16">
                  <c:v>15.2</c:v>
                </c:pt>
                <c:pt idx="17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28-4784-AC6F-BD9A05955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4345872"/>
        <c:axId val="54434423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Parcels (USPS)</c:v>
                </c:pt>
              </c:strCache>
            </c:strRef>
          </c:tx>
          <c:spPr>
            <a:ln w="3175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Sheet1!$D$2:$D$19</c:f>
              <c:numCache>
                <c:formatCode>General</c:formatCode>
                <c:ptCount val="18"/>
                <c:pt idx="4">
                  <c:v>3.3</c:v>
                </c:pt>
                <c:pt idx="5">
                  <c:v>3.1</c:v>
                </c:pt>
                <c:pt idx="6">
                  <c:v>3.1</c:v>
                </c:pt>
                <c:pt idx="7">
                  <c:v>3.3</c:v>
                </c:pt>
                <c:pt idx="8">
                  <c:v>3.5</c:v>
                </c:pt>
                <c:pt idx="9">
                  <c:v>3.7</c:v>
                </c:pt>
                <c:pt idx="10">
                  <c:v>4</c:v>
                </c:pt>
                <c:pt idx="11">
                  <c:v>4.5</c:v>
                </c:pt>
                <c:pt idx="12">
                  <c:v>5.2</c:v>
                </c:pt>
                <c:pt idx="13">
                  <c:v>5.7</c:v>
                </c:pt>
                <c:pt idx="14">
                  <c:v>6.2</c:v>
                </c:pt>
                <c:pt idx="15">
                  <c:v>6.2</c:v>
                </c:pt>
                <c:pt idx="16">
                  <c:v>7.3</c:v>
                </c:pt>
                <c:pt idx="17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28-4784-AC6F-BD9A059550A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Parcels (UPS)</c:v>
                </c:pt>
              </c:strCache>
            </c:strRef>
          </c:tx>
          <c:spPr>
            <a:ln w="317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Sheet1!$E$2:$E$19</c:f>
              <c:numCache>
                <c:formatCode>General</c:formatCode>
                <c:ptCount val="18"/>
                <c:pt idx="0">
                  <c:v>4.6639999999999997</c:v>
                </c:pt>
                <c:pt idx="1">
                  <c:v>4.8239999999999998</c:v>
                </c:pt>
                <c:pt idx="2">
                  <c:v>5.0350000000000001</c:v>
                </c:pt>
                <c:pt idx="3">
                  <c:v>5.0570000000000004</c:v>
                </c:pt>
                <c:pt idx="4">
                  <c:v>4.9550000000000001</c:v>
                </c:pt>
                <c:pt idx="5">
                  <c:v>4.7629999999999999</c:v>
                </c:pt>
                <c:pt idx="6">
                  <c:v>4.8490000000000002</c:v>
                </c:pt>
                <c:pt idx="7">
                  <c:v>4.8949999999999996</c:v>
                </c:pt>
                <c:pt idx="8">
                  <c:v>5.0720000000000001</c:v>
                </c:pt>
                <c:pt idx="9">
                  <c:v>5.2569999999999997</c:v>
                </c:pt>
                <c:pt idx="10">
                  <c:v>5.5919999999999996</c:v>
                </c:pt>
                <c:pt idx="11">
                  <c:v>5.6929999999999996</c:v>
                </c:pt>
                <c:pt idx="12">
                  <c:v>5.9290000000000003</c:v>
                </c:pt>
                <c:pt idx="13">
                  <c:v>6.1760000000000002</c:v>
                </c:pt>
                <c:pt idx="14">
                  <c:v>6.3769999999999998</c:v>
                </c:pt>
                <c:pt idx="15">
                  <c:v>6.82</c:v>
                </c:pt>
                <c:pt idx="16">
                  <c:v>7.7164000000000001</c:v>
                </c:pt>
                <c:pt idx="17">
                  <c:v>7.8335999999999997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F28-4784-AC6F-BD9A059550A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Parcels (FedEx)</c:v>
                </c:pt>
              </c:strCache>
            </c:strRef>
          </c:tx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Sheet1!$F$2:$F$19</c:f>
              <c:numCache>
                <c:formatCode>General</c:formatCode>
                <c:ptCount val="18"/>
                <c:pt idx="0">
                  <c:v>1.93</c:v>
                </c:pt>
                <c:pt idx="1">
                  <c:v>2.141</c:v>
                </c:pt>
                <c:pt idx="2">
                  <c:v>2.242</c:v>
                </c:pt>
                <c:pt idx="3">
                  <c:v>2.3809999999999998</c:v>
                </c:pt>
                <c:pt idx="4">
                  <c:v>2.5179999999999998</c:v>
                </c:pt>
                <c:pt idx="5">
                  <c:v>2.4740000000000002</c:v>
                </c:pt>
                <c:pt idx="6">
                  <c:v>2.5550000000000002</c:v>
                </c:pt>
                <c:pt idx="7">
                  <c:v>2.6829999999999998</c:v>
                </c:pt>
                <c:pt idx="8">
                  <c:v>3.3679999999999999</c:v>
                </c:pt>
                <c:pt idx="9">
                  <c:v>3.7170000000000001</c:v>
                </c:pt>
                <c:pt idx="10">
                  <c:v>3.91</c:v>
                </c:pt>
                <c:pt idx="11">
                  <c:v>4.0270000000000001</c:v>
                </c:pt>
                <c:pt idx="12">
                  <c:v>4.2709999999999999</c:v>
                </c:pt>
                <c:pt idx="13">
                  <c:v>5.0350000000000001</c:v>
                </c:pt>
                <c:pt idx="14">
                  <c:v>5.2270000000000003</c:v>
                </c:pt>
                <c:pt idx="15">
                  <c:v>5.5309999999999997</c:v>
                </c:pt>
                <c:pt idx="16">
                  <c:v>5.8339999999999996</c:v>
                </c:pt>
                <c:pt idx="17">
                  <c:v>6.9180000000000001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28-4784-AC6F-BD9A059550A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Amazon</c:v>
                </c:pt>
              </c:strCache>
            </c:strRef>
          </c:tx>
          <c:spPr>
            <a:ln w="317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Sheet1!$G$2:$G$19</c:f>
              <c:numCache>
                <c:formatCode>General</c:formatCode>
                <c:ptCount val="18"/>
                <c:pt idx="14">
                  <c:v>0.75</c:v>
                </c:pt>
                <c:pt idx="15">
                  <c:v>1.9</c:v>
                </c:pt>
                <c:pt idx="16">
                  <c:v>4.2</c:v>
                </c:pt>
                <c:pt idx="17">
                  <c:v>5.84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28-4784-AC6F-BD9A05955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6991384"/>
        <c:axId val="626991056"/>
      </c:lineChart>
      <c:catAx>
        <c:axId val="54434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44344232"/>
        <c:crosses val="autoZero"/>
        <c:auto val="1"/>
        <c:lblAlgn val="ctr"/>
        <c:lblOffset val="100"/>
        <c:noMultiLvlLbl val="0"/>
      </c:catAx>
      <c:valAx>
        <c:axId val="544344232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dirty="0"/>
                  <a:t>Billions (Mail)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44345872"/>
        <c:crosses val="autoZero"/>
        <c:crossBetween val="between"/>
      </c:valAx>
      <c:valAx>
        <c:axId val="6269910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dirty="0"/>
                  <a:t>Billions (Parcels)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626991384"/>
        <c:crosses val="max"/>
        <c:crossBetween val="between"/>
      </c:valAx>
      <c:catAx>
        <c:axId val="626991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6991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Retail Space per Capita, 2017 (in square foot)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Square footage per capita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Canada</c:v>
                </c:pt>
                <c:pt idx="2">
                  <c:v>Australia</c:v>
                </c:pt>
                <c:pt idx="3">
                  <c:v>UK</c:v>
                </c:pt>
                <c:pt idx="4">
                  <c:v>Sweden</c:v>
                </c:pt>
                <c:pt idx="5">
                  <c:v>Japan</c:v>
                </c:pt>
                <c:pt idx="6">
                  <c:v>France</c:v>
                </c:pt>
                <c:pt idx="7">
                  <c:v>China</c:v>
                </c:pt>
                <c:pt idx="8">
                  <c:v>South Korea</c:v>
                </c:pt>
                <c:pt idx="9">
                  <c:v>Germany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23.5</c:v>
                </c:pt>
                <c:pt idx="1">
                  <c:v>16</c:v>
                </c:pt>
                <c:pt idx="2">
                  <c:v>11</c:v>
                </c:pt>
                <c:pt idx="3">
                  <c:v>4.5999999999999996</c:v>
                </c:pt>
                <c:pt idx="4">
                  <c:v>4.5999999999999996</c:v>
                </c:pt>
                <c:pt idx="5">
                  <c:v>4.4000000000000004</c:v>
                </c:pt>
                <c:pt idx="6">
                  <c:v>4</c:v>
                </c:pt>
                <c:pt idx="7">
                  <c:v>2.8</c:v>
                </c:pt>
                <c:pt idx="8">
                  <c:v>2</c:v>
                </c:pt>
                <c:pt idx="9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F-4EB0-813B-6DE2A5596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6935856"/>
        <c:axId val="616943728"/>
      </c:barChart>
      <c:catAx>
        <c:axId val="616935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943728"/>
        <c:crosses val="autoZero"/>
        <c:auto val="1"/>
        <c:lblAlgn val="ctr"/>
        <c:lblOffset val="100"/>
        <c:noMultiLvlLbl val="0"/>
      </c:catAx>
      <c:valAx>
        <c:axId val="61694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93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Announced and Completed Retail Store Closures, USA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2900</c:v>
                </c:pt>
                <c:pt idx="1">
                  <c:v>3000</c:v>
                </c:pt>
                <c:pt idx="2">
                  <c:v>4100</c:v>
                </c:pt>
                <c:pt idx="3">
                  <c:v>4000</c:v>
                </c:pt>
                <c:pt idx="4">
                  <c:v>3900</c:v>
                </c:pt>
                <c:pt idx="5">
                  <c:v>8300</c:v>
                </c:pt>
                <c:pt idx="6">
                  <c:v>7000</c:v>
                </c:pt>
                <c:pt idx="7">
                  <c:v>11000</c:v>
                </c:pt>
                <c:pt idx="8">
                  <c:v>12200</c:v>
                </c:pt>
                <c:pt idx="9">
                  <c:v>5079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5D-4206-BF06-7127891D6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8178616"/>
        <c:axId val="568179272"/>
      </c:barChart>
      <c:catAx>
        <c:axId val="56817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179272"/>
        <c:crosses val="autoZero"/>
        <c:auto val="1"/>
        <c:lblAlgn val="ctr"/>
        <c:lblOffset val="100"/>
        <c:noMultiLvlLbl val="0"/>
      </c:catAx>
      <c:valAx>
        <c:axId val="56817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17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b="1"/>
              <a:t>Retail Cost Structure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86879823594266"/>
          <c:y val="0.11560611685464693"/>
          <c:w val="0.57024177655852559"/>
          <c:h val="0.8580544613267715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Factory Cost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5-4BC4-AFD7-B51C9C58096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Store Payroll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55-4BC4-AFD7-B51C9C58096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Distribution to stores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55-4BC4-AFD7-B51C9C5809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Rent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55-4BC4-AFD7-B51C9C58096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retail costs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55-4BC4-AFD7-B51C9C58096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Marketting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855-4BC4-AFD7-B51C9C580960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Profit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55-4BC4-AFD7-B51C9C580960}"/>
              </c:ext>
            </c:extLst>
          </c:dPt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55-4BC4-AFD7-B51C9C580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2518624"/>
        <c:axId val="782517968"/>
      </c:barChart>
      <c:catAx>
        <c:axId val="782518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2517968"/>
        <c:crosses val="autoZero"/>
        <c:auto val="1"/>
        <c:lblAlgn val="ctr"/>
        <c:lblOffset val="100"/>
        <c:noMultiLvlLbl val="0"/>
      </c:catAx>
      <c:valAx>
        <c:axId val="78251796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8251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b="1"/>
              <a:t>E-commerce Cost Structure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912052599793"/>
          <c:y val="0.10090994483617335"/>
          <c:w val="0.5281463586950329"/>
          <c:h val="0.8708889675740473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Factory cost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E42-4851-AA4E-9E364DCF7253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1-4D98-9E35-E7ACFF861D2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Free shipping &amp; Returns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01-4D98-9E35-E7ACFF861D2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Warehousing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01-4D98-9E35-E7ACFF861D2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Operating costs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01-4D98-9E35-E7ACFF861D2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Marketting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01-4D98-9E35-E7ACFF861D22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Profit</c:v>
                </c:pt>
              </c:strCache>
            </c:strRef>
          </c:tx>
          <c:spPr>
            <a:solidFill>
              <a:srgbClr val="92D050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01-4D98-9E35-E7ACFF861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2518624"/>
        <c:axId val="782517968"/>
      </c:barChart>
      <c:catAx>
        <c:axId val="782518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2517968"/>
        <c:crosses val="autoZero"/>
        <c:auto val="1"/>
        <c:lblAlgn val="ctr"/>
        <c:lblOffset val="100"/>
        <c:noMultiLvlLbl val="0"/>
      </c:catAx>
      <c:valAx>
        <c:axId val="78251796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8251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25885114577749"/>
          <c:y val="0.38905317243852477"/>
          <c:w val="0.35011452077896921"/>
          <c:h val="0.31615294433955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1498176821857E-2"/>
          <c:y val="2.6333102995999173E-2"/>
          <c:w val="0.72845430428578961"/>
          <c:h val="0.9123773893830626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Sheet1!$A$5</c:f>
              <c:strCache>
                <c:ptCount val="1"/>
                <c:pt idx="0">
                  <c:v>Inbound Cross Dock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Sheet1!$B$5:$Y$5</c:f>
              <c:numCache>
                <c:formatCode>General</c:formatCode>
                <c:ptCount val="24"/>
                <c:pt idx="10">
                  <c:v>711400</c:v>
                </c:pt>
                <c:pt idx="11">
                  <c:v>615600</c:v>
                </c:pt>
                <c:pt idx="17">
                  <c:v>769300</c:v>
                </c:pt>
                <c:pt idx="18">
                  <c:v>1492200</c:v>
                </c:pt>
                <c:pt idx="19">
                  <c:v>1011700</c:v>
                </c:pt>
                <c:pt idx="20">
                  <c:v>600000</c:v>
                </c:pt>
                <c:pt idx="21">
                  <c:v>600000</c:v>
                </c:pt>
                <c:pt idx="22">
                  <c:v>2511200</c:v>
                </c:pt>
                <c:pt idx="23">
                  <c:v>2269400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B-4D2D-82A0-27E5772353B5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Fulfillment Center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Sheet1!$B$4:$Y$4</c:f>
              <c:numCache>
                <c:formatCode>General</c:formatCode>
                <c:ptCount val="24"/>
                <c:pt idx="0">
                  <c:v>295000</c:v>
                </c:pt>
                <c:pt idx="2">
                  <c:v>2635560</c:v>
                </c:pt>
                <c:pt idx="3">
                  <c:v>1070000</c:v>
                </c:pt>
                <c:pt idx="8">
                  <c:v>1960000</c:v>
                </c:pt>
                <c:pt idx="9">
                  <c:v>541500</c:v>
                </c:pt>
                <c:pt idx="10">
                  <c:v>1009400</c:v>
                </c:pt>
                <c:pt idx="11">
                  <c:v>3051600</c:v>
                </c:pt>
                <c:pt idx="13">
                  <c:v>6317946</c:v>
                </c:pt>
                <c:pt idx="14">
                  <c:v>8015900</c:v>
                </c:pt>
                <c:pt idx="15">
                  <c:v>7619100</c:v>
                </c:pt>
                <c:pt idx="16">
                  <c:v>9066600</c:v>
                </c:pt>
                <c:pt idx="17">
                  <c:v>6674700</c:v>
                </c:pt>
                <c:pt idx="18">
                  <c:v>7791700</c:v>
                </c:pt>
                <c:pt idx="19">
                  <c:v>20088700</c:v>
                </c:pt>
                <c:pt idx="20">
                  <c:v>17078100</c:v>
                </c:pt>
                <c:pt idx="21">
                  <c:v>21860400</c:v>
                </c:pt>
                <c:pt idx="22">
                  <c:v>13899900</c:v>
                </c:pt>
                <c:pt idx="23">
                  <c:v>38679900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B-4D2D-82A0-27E5772353B5}"/>
            </c:ext>
          </c:extLst>
        </c:ser>
        <c:ser>
          <c:idx val="4"/>
          <c:order val="2"/>
          <c:tx>
            <c:strRef>
              <c:f>Sheet1!$A$6</c:f>
              <c:strCache>
                <c:ptCount val="1"/>
                <c:pt idx="0">
                  <c:v>Prime Now Hub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Sheet1!$B$6:$Y$6</c:f>
              <c:numCache>
                <c:formatCode>General</c:formatCode>
                <c:ptCount val="24"/>
                <c:pt idx="17">
                  <c:v>77400</c:v>
                </c:pt>
                <c:pt idx="18">
                  <c:v>1120700</c:v>
                </c:pt>
                <c:pt idx="19">
                  <c:v>612600</c:v>
                </c:pt>
                <c:pt idx="20">
                  <c:v>44000</c:v>
                </c:pt>
                <c:pt idx="23">
                  <c:v>80800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1B-4D2D-82A0-27E5772353B5}"/>
            </c:ext>
          </c:extLst>
        </c:ser>
        <c:ser>
          <c:idx val="0"/>
          <c:order val="4"/>
          <c:tx>
            <c:strRef>
              <c:f>Sheet1!$A$2</c:f>
              <c:strCache>
                <c:ptCount val="1"/>
                <c:pt idx="0">
                  <c:v>Air Hub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21">
                  <c:v>696500</c:v>
                </c:pt>
                <c:pt idx="22">
                  <c:v>1792800</c:v>
                </c:pt>
                <c:pt idx="23">
                  <c:v>1221800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1B-4D2D-82A0-27E5772353B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Sortation Center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Sheet1!$B$7:$Y$7</c:f>
              <c:numCache>
                <c:formatCode>General</c:formatCode>
                <c:ptCount val="24"/>
                <c:pt idx="16">
                  <c:v>1160200</c:v>
                </c:pt>
                <c:pt idx="17">
                  <c:v>4455800</c:v>
                </c:pt>
                <c:pt idx="18">
                  <c:v>1003300</c:v>
                </c:pt>
                <c:pt idx="19">
                  <c:v>1327900</c:v>
                </c:pt>
                <c:pt idx="20">
                  <c:v>4185700</c:v>
                </c:pt>
                <c:pt idx="21">
                  <c:v>916100</c:v>
                </c:pt>
                <c:pt idx="22">
                  <c:v>1994800</c:v>
                </c:pt>
                <c:pt idx="23">
                  <c:v>8270499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B-4D2D-82A0-27E5772353B5}"/>
            </c:ext>
          </c:extLst>
        </c:ser>
        <c:ser>
          <c:idx val="1"/>
          <c:order val="6"/>
          <c:tx>
            <c:strRef>
              <c:f>Sheet1!$A$3</c:f>
              <c:strCache>
                <c:ptCount val="1"/>
                <c:pt idx="0">
                  <c:v>Delivery Station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Sheet1!$B$3:$Y$3</c:f>
              <c:numCache>
                <c:formatCode>General</c:formatCode>
                <c:ptCount val="24"/>
                <c:pt idx="16">
                  <c:v>397400</c:v>
                </c:pt>
                <c:pt idx="17">
                  <c:v>65000</c:v>
                </c:pt>
                <c:pt idx="18">
                  <c:v>1009700</c:v>
                </c:pt>
                <c:pt idx="19">
                  <c:v>2100800</c:v>
                </c:pt>
                <c:pt idx="20">
                  <c:v>2519400</c:v>
                </c:pt>
                <c:pt idx="21">
                  <c:v>3780100</c:v>
                </c:pt>
                <c:pt idx="22">
                  <c:v>5645900</c:v>
                </c:pt>
                <c:pt idx="23">
                  <c:v>41827700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1B-4D2D-82A0-27E577235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8419664"/>
        <c:axId val="608427208"/>
      </c:barChart>
      <c:barChart>
        <c:barDir val="col"/>
        <c:grouping val="stacked"/>
        <c:varyColors val="0"/>
        <c:ser>
          <c:idx val="7"/>
          <c:order val="3"/>
          <c:tx>
            <c:strRef>
              <c:f>Sheet1!$A$8</c:f>
              <c:strCache>
                <c:ptCount val="1"/>
                <c:pt idx="0">
                  <c:v>Amazon Fresh &amp; Pantry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Sheet1!$B$8:$Y$8</c:f>
              <c:numCache>
                <c:formatCode>General</c:formatCode>
                <c:ptCount val="24"/>
                <c:pt idx="16">
                  <c:v>80900</c:v>
                </c:pt>
                <c:pt idx="17">
                  <c:v>391700</c:v>
                </c:pt>
                <c:pt idx="18">
                  <c:v>260000</c:v>
                </c:pt>
                <c:pt idx="19">
                  <c:v>862200</c:v>
                </c:pt>
                <c:pt idx="20">
                  <c:v>1353700</c:v>
                </c:pt>
                <c:pt idx="22">
                  <c:v>36000</c:v>
                </c:pt>
                <c:pt idx="23">
                  <c:v>417600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1B-4D2D-82A0-27E577235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0335968"/>
        <c:axId val="610332360"/>
      </c:barChart>
      <c:lineChart>
        <c:grouping val="standard"/>
        <c:varyColors val="0"/>
        <c:ser>
          <c:idx val="6"/>
          <c:order val="7"/>
          <c:tx>
            <c:strRef>
              <c:f>Sheet1!$A$9</c:f>
              <c:strCache>
                <c:ptCount val="1"/>
                <c:pt idx="0">
                  <c:v>Total Footprint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Sheet1!$B$1:$Y$1</c:f>
              <c:strCach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strCache>
            </c:strRef>
          </c:cat>
          <c:val>
            <c:numRef>
              <c:f>Sheet1!$B$9:$Y$9</c:f>
              <c:numCache>
                <c:formatCode>General</c:formatCode>
                <c:ptCount val="24"/>
                <c:pt idx="0">
                  <c:v>295000</c:v>
                </c:pt>
                <c:pt idx="1">
                  <c:v>295000</c:v>
                </c:pt>
                <c:pt idx="2">
                  <c:v>2930560</c:v>
                </c:pt>
                <c:pt idx="3">
                  <c:v>4000560</c:v>
                </c:pt>
                <c:pt idx="4">
                  <c:v>4000560</c:v>
                </c:pt>
                <c:pt idx="5">
                  <c:v>4000560</c:v>
                </c:pt>
                <c:pt idx="6">
                  <c:v>4000560</c:v>
                </c:pt>
                <c:pt idx="7">
                  <c:v>4000560</c:v>
                </c:pt>
                <c:pt idx="8">
                  <c:v>5960560</c:v>
                </c:pt>
                <c:pt idx="9">
                  <c:v>6502060</c:v>
                </c:pt>
                <c:pt idx="10">
                  <c:v>8222860</c:v>
                </c:pt>
                <c:pt idx="11">
                  <c:v>11890060</c:v>
                </c:pt>
                <c:pt idx="12">
                  <c:v>11890060</c:v>
                </c:pt>
                <c:pt idx="13">
                  <c:v>18208006</c:v>
                </c:pt>
                <c:pt idx="14">
                  <c:v>26223906</c:v>
                </c:pt>
                <c:pt idx="15">
                  <c:v>33843006</c:v>
                </c:pt>
                <c:pt idx="16">
                  <c:v>44467206</c:v>
                </c:pt>
                <c:pt idx="17">
                  <c:v>56509406</c:v>
                </c:pt>
                <c:pt idx="18">
                  <c:v>68927006</c:v>
                </c:pt>
                <c:pt idx="19">
                  <c:v>94068706</c:v>
                </c:pt>
                <c:pt idx="20">
                  <c:v>118495906</c:v>
                </c:pt>
                <c:pt idx="21">
                  <c:v>146349006</c:v>
                </c:pt>
                <c:pt idx="22">
                  <c:v>172193606</c:v>
                </c:pt>
                <c:pt idx="23">
                  <c:v>264543705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1B-4D2D-82A0-27E577235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335968"/>
        <c:axId val="610332360"/>
      </c:lineChart>
      <c:catAx>
        <c:axId val="6084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427208"/>
        <c:crosses val="autoZero"/>
        <c:auto val="1"/>
        <c:lblAlgn val="ctr"/>
        <c:lblOffset val="100"/>
        <c:noMultiLvlLbl val="0"/>
      </c:catAx>
      <c:valAx>
        <c:axId val="60842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Annual</a:t>
                </a:r>
                <a:r>
                  <a:rPr lang="en-US" baseline="0" dirty="0"/>
                  <a:t> Footprint Added  (sq. ft)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41966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6103323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Footprint (sq. 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335968"/>
        <c:crosses val="max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610335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0332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Returns</c:v>
                </c:pt>
                <c:pt idx="1">
                  <c:v>Supplemental</c:v>
                </c:pt>
                <c:pt idx="2">
                  <c:v>Large Sortable</c:v>
                </c:pt>
                <c:pt idx="3">
                  <c:v>Mix Sortable</c:v>
                </c:pt>
                <c:pt idx="4">
                  <c:v>Not specified</c:v>
                </c:pt>
                <c:pt idx="5">
                  <c:v>Specialized</c:v>
                </c:pt>
                <c:pt idx="6">
                  <c:v>Small Sortable</c:v>
                </c:pt>
                <c:pt idx="7">
                  <c:v>Large Non-Sortable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9</c:v>
                </c:pt>
                <c:pt idx="4">
                  <c:v>10</c:v>
                </c:pt>
                <c:pt idx="5">
                  <c:v>22</c:v>
                </c:pt>
                <c:pt idx="6">
                  <c:v>64</c:v>
                </c:pt>
                <c:pt idx="7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F-409E-AC97-EAC73ABF4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410024"/>
        <c:axId val="785404120"/>
      </c:barChart>
      <c:catAx>
        <c:axId val="785410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404120"/>
        <c:crosses val="autoZero"/>
        <c:auto val="1"/>
        <c:lblAlgn val="ctr"/>
        <c:lblOffset val="100"/>
        <c:noMultiLvlLbl val="0"/>
      </c:catAx>
      <c:valAx>
        <c:axId val="78540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410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/>
                </a:solidFill>
                <a:prstDash val="dash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Sheet1!$A$2:$A$366</c:f>
              <c:numCache>
                <c:formatCode>General</c:formatCode>
                <c:ptCount val="36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</c:numCache>
            </c:numRef>
          </c:cat>
          <c:val>
            <c:numRef>
              <c:f>Sheet1!$B$2:$B$366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108</c:v>
                </c:pt>
                <c:pt idx="2">
                  <c:v>87</c:v>
                </c:pt>
                <c:pt idx="3">
                  <c:v>123</c:v>
                </c:pt>
                <c:pt idx="4">
                  <c:v>71</c:v>
                </c:pt>
                <c:pt idx="5">
                  <c:v>26</c:v>
                </c:pt>
                <c:pt idx="6">
                  <c:v>92</c:v>
                </c:pt>
                <c:pt idx="7">
                  <c:v>104</c:v>
                </c:pt>
                <c:pt idx="8">
                  <c:v>106</c:v>
                </c:pt>
                <c:pt idx="9">
                  <c:v>92</c:v>
                </c:pt>
                <c:pt idx="10">
                  <c:v>105</c:v>
                </c:pt>
                <c:pt idx="11">
                  <c:v>69</c:v>
                </c:pt>
                <c:pt idx="12">
                  <c:v>26</c:v>
                </c:pt>
                <c:pt idx="13">
                  <c:v>97</c:v>
                </c:pt>
                <c:pt idx="14">
                  <c:v>97</c:v>
                </c:pt>
                <c:pt idx="15">
                  <c:v>96</c:v>
                </c:pt>
                <c:pt idx="16">
                  <c:v>104</c:v>
                </c:pt>
                <c:pt idx="17">
                  <c:v>100</c:v>
                </c:pt>
                <c:pt idx="18">
                  <c:v>82</c:v>
                </c:pt>
                <c:pt idx="19">
                  <c:v>20</c:v>
                </c:pt>
                <c:pt idx="20">
                  <c:v>59</c:v>
                </c:pt>
                <c:pt idx="21">
                  <c:v>120</c:v>
                </c:pt>
                <c:pt idx="22">
                  <c:v>111</c:v>
                </c:pt>
                <c:pt idx="23">
                  <c:v>103</c:v>
                </c:pt>
                <c:pt idx="24">
                  <c:v>111</c:v>
                </c:pt>
                <c:pt idx="25">
                  <c:v>72</c:v>
                </c:pt>
                <c:pt idx="26">
                  <c:v>52</c:v>
                </c:pt>
                <c:pt idx="27">
                  <c:v>64</c:v>
                </c:pt>
                <c:pt idx="28">
                  <c:v>99</c:v>
                </c:pt>
                <c:pt idx="29">
                  <c:v>91</c:v>
                </c:pt>
                <c:pt idx="30">
                  <c:v>84</c:v>
                </c:pt>
                <c:pt idx="31">
                  <c:v>103</c:v>
                </c:pt>
                <c:pt idx="32">
                  <c:v>72</c:v>
                </c:pt>
                <c:pt idx="33">
                  <c:v>33</c:v>
                </c:pt>
                <c:pt idx="34">
                  <c:v>88</c:v>
                </c:pt>
                <c:pt idx="35">
                  <c:v>86</c:v>
                </c:pt>
                <c:pt idx="36">
                  <c:v>83</c:v>
                </c:pt>
                <c:pt idx="37">
                  <c:v>113</c:v>
                </c:pt>
                <c:pt idx="38">
                  <c:v>93</c:v>
                </c:pt>
                <c:pt idx="39">
                  <c:v>58</c:v>
                </c:pt>
                <c:pt idx="40">
                  <c:v>15</c:v>
                </c:pt>
                <c:pt idx="41">
                  <c:v>89</c:v>
                </c:pt>
                <c:pt idx="42">
                  <c:v>89</c:v>
                </c:pt>
                <c:pt idx="43">
                  <c:v>95</c:v>
                </c:pt>
                <c:pt idx="44">
                  <c:v>96</c:v>
                </c:pt>
                <c:pt idx="45">
                  <c:v>109</c:v>
                </c:pt>
                <c:pt idx="46">
                  <c:v>90</c:v>
                </c:pt>
                <c:pt idx="47">
                  <c:v>32</c:v>
                </c:pt>
                <c:pt idx="48">
                  <c:v>54</c:v>
                </c:pt>
                <c:pt idx="49">
                  <c:v>102</c:v>
                </c:pt>
                <c:pt idx="50">
                  <c:v>96</c:v>
                </c:pt>
                <c:pt idx="51">
                  <c:v>88</c:v>
                </c:pt>
                <c:pt idx="52">
                  <c:v>114</c:v>
                </c:pt>
                <c:pt idx="53">
                  <c:v>88</c:v>
                </c:pt>
                <c:pt idx="54">
                  <c:v>25</c:v>
                </c:pt>
                <c:pt idx="55">
                  <c:v>81</c:v>
                </c:pt>
                <c:pt idx="56">
                  <c:v>93</c:v>
                </c:pt>
                <c:pt idx="57">
                  <c:v>87</c:v>
                </c:pt>
                <c:pt idx="58">
                  <c:v>107</c:v>
                </c:pt>
                <c:pt idx="59">
                  <c:v>108</c:v>
                </c:pt>
                <c:pt idx="60">
                  <c:v>73</c:v>
                </c:pt>
                <c:pt idx="61">
                  <c:v>30</c:v>
                </c:pt>
                <c:pt idx="62">
                  <c:v>75</c:v>
                </c:pt>
                <c:pt idx="63">
                  <c:v>93</c:v>
                </c:pt>
                <c:pt idx="64">
                  <c:v>103</c:v>
                </c:pt>
                <c:pt idx="65">
                  <c:v>103</c:v>
                </c:pt>
                <c:pt idx="66">
                  <c:v>102</c:v>
                </c:pt>
                <c:pt idx="67">
                  <c:v>68</c:v>
                </c:pt>
                <c:pt idx="68">
                  <c:v>26</c:v>
                </c:pt>
                <c:pt idx="69">
                  <c:v>85</c:v>
                </c:pt>
                <c:pt idx="70">
                  <c:v>99</c:v>
                </c:pt>
                <c:pt idx="71">
                  <c:v>85</c:v>
                </c:pt>
                <c:pt idx="72">
                  <c:v>110</c:v>
                </c:pt>
                <c:pt idx="73">
                  <c:v>94</c:v>
                </c:pt>
                <c:pt idx="74">
                  <c:v>79</c:v>
                </c:pt>
                <c:pt idx="75">
                  <c:v>23</c:v>
                </c:pt>
                <c:pt idx="76">
                  <c:v>99</c:v>
                </c:pt>
                <c:pt idx="77">
                  <c:v>90</c:v>
                </c:pt>
                <c:pt idx="78">
                  <c:v>86</c:v>
                </c:pt>
                <c:pt idx="79">
                  <c:v>105</c:v>
                </c:pt>
                <c:pt idx="80">
                  <c:v>120</c:v>
                </c:pt>
                <c:pt idx="81">
                  <c:v>73</c:v>
                </c:pt>
                <c:pt idx="82">
                  <c:v>11</c:v>
                </c:pt>
                <c:pt idx="83">
                  <c:v>97</c:v>
                </c:pt>
                <c:pt idx="84">
                  <c:v>109</c:v>
                </c:pt>
                <c:pt idx="85">
                  <c:v>83</c:v>
                </c:pt>
                <c:pt idx="86">
                  <c:v>104</c:v>
                </c:pt>
                <c:pt idx="87">
                  <c:v>88</c:v>
                </c:pt>
                <c:pt idx="88">
                  <c:v>79</c:v>
                </c:pt>
                <c:pt idx="89">
                  <c:v>21</c:v>
                </c:pt>
                <c:pt idx="90">
                  <c:v>101</c:v>
                </c:pt>
                <c:pt idx="91">
                  <c:v>100</c:v>
                </c:pt>
                <c:pt idx="92">
                  <c:v>99</c:v>
                </c:pt>
                <c:pt idx="93">
                  <c:v>78</c:v>
                </c:pt>
                <c:pt idx="94">
                  <c:v>118</c:v>
                </c:pt>
                <c:pt idx="95">
                  <c:v>79</c:v>
                </c:pt>
                <c:pt idx="96">
                  <c:v>23</c:v>
                </c:pt>
                <c:pt idx="97">
                  <c:v>89</c:v>
                </c:pt>
                <c:pt idx="98">
                  <c:v>93</c:v>
                </c:pt>
                <c:pt idx="99">
                  <c:v>108</c:v>
                </c:pt>
                <c:pt idx="100">
                  <c:v>87</c:v>
                </c:pt>
                <c:pt idx="101">
                  <c:v>99</c:v>
                </c:pt>
                <c:pt idx="102">
                  <c:v>65</c:v>
                </c:pt>
                <c:pt idx="103">
                  <c:v>33</c:v>
                </c:pt>
                <c:pt idx="104">
                  <c:v>81</c:v>
                </c:pt>
                <c:pt idx="105">
                  <c:v>90</c:v>
                </c:pt>
                <c:pt idx="106">
                  <c:v>123</c:v>
                </c:pt>
                <c:pt idx="107">
                  <c:v>96</c:v>
                </c:pt>
                <c:pt idx="108">
                  <c:v>100</c:v>
                </c:pt>
                <c:pt idx="109">
                  <c:v>70</c:v>
                </c:pt>
                <c:pt idx="110">
                  <c:v>36</c:v>
                </c:pt>
                <c:pt idx="111">
                  <c:v>95</c:v>
                </c:pt>
                <c:pt idx="112">
                  <c:v>113</c:v>
                </c:pt>
                <c:pt idx="113">
                  <c:v>113</c:v>
                </c:pt>
                <c:pt idx="114">
                  <c:v>112</c:v>
                </c:pt>
                <c:pt idx="115">
                  <c:v>100</c:v>
                </c:pt>
                <c:pt idx="116">
                  <c:v>93</c:v>
                </c:pt>
                <c:pt idx="117">
                  <c:v>30</c:v>
                </c:pt>
                <c:pt idx="118">
                  <c:v>97</c:v>
                </c:pt>
                <c:pt idx="119">
                  <c:v>96</c:v>
                </c:pt>
                <c:pt idx="120">
                  <c:v>120</c:v>
                </c:pt>
                <c:pt idx="121">
                  <c:v>121</c:v>
                </c:pt>
                <c:pt idx="122">
                  <c:v>95</c:v>
                </c:pt>
                <c:pt idx="123">
                  <c:v>69</c:v>
                </c:pt>
                <c:pt idx="124">
                  <c:v>31</c:v>
                </c:pt>
                <c:pt idx="125">
                  <c:v>92</c:v>
                </c:pt>
                <c:pt idx="126">
                  <c:v>104</c:v>
                </c:pt>
                <c:pt idx="127">
                  <c:v>110</c:v>
                </c:pt>
                <c:pt idx="128">
                  <c:v>114</c:v>
                </c:pt>
                <c:pt idx="129">
                  <c:v>121</c:v>
                </c:pt>
                <c:pt idx="130">
                  <c:v>76</c:v>
                </c:pt>
                <c:pt idx="131">
                  <c:v>18</c:v>
                </c:pt>
                <c:pt idx="132">
                  <c:v>71</c:v>
                </c:pt>
                <c:pt idx="133">
                  <c:v>91</c:v>
                </c:pt>
                <c:pt idx="134">
                  <c:v>91</c:v>
                </c:pt>
                <c:pt idx="135">
                  <c:v>120</c:v>
                </c:pt>
                <c:pt idx="136">
                  <c:v>77</c:v>
                </c:pt>
                <c:pt idx="137">
                  <c:v>63</c:v>
                </c:pt>
                <c:pt idx="138">
                  <c:v>24</c:v>
                </c:pt>
                <c:pt idx="139">
                  <c:v>90</c:v>
                </c:pt>
                <c:pt idx="140">
                  <c:v>83</c:v>
                </c:pt>
                <c:pt idx="141">
                  <c:v>109</c:v>
                </c:pt>
                <c:pt idx="142">
                  <c:v>86</c:v>
                </c:pt>
                <c:pt idx="143">
                  <c:v>77</c:v>
                </c:pt>
                <c:pt idx="144">
                  <c:v>83</c:v>
                </c:pt>
                <c:pt idx="145">
                  <c:v>25</c:v>
                </c:pt>
                <c:pt idx="146">
                  <c:v>34</c:v>
                </c:pt>
                <c:pt idx="147">
                  <c:v>105</c:v>
                </c:pt>
                <c:pt idx="148">
                  <c:v>114</c:v>
                </c:pt>
                <c:pt idx="149">
                  <c:v>139</c:v>
                </c:pt>
                <c:pt idx="150">
                  <c:v>118</c:v>
                </c:pt>
                <c:pt idx="151">
                  <c:v>73</c:v>
                </c:pt>
                <c:pt idx="152">
                  <c:v>28</c:v>
                </c:pt>
                <c:pt idx="153">
                  <c:v>89</c:v>
                </c:pt>
                <c:pt idx="154">
                  <c:v>118</c:v>
                </c:pt>
                <c:pt idx="155">
                  <c:v>114</c:v>
                </c:pt>
                <c:pt idx="156">
                  <c:v>112</c:v>
                </c:pt>
                <c:pt idx="157">
                  <c:v>87</c:v>
                </c:pt>
                <c:pt idx="158">
                  <c:v>86</c:v>
                </c:pt>
                <c:pt idx="159">
                  <c:v>28</c:v>
                </c:pt>
                <c:pt idx="160">
                  <c:v>103</c:v>
                </c:pt>
                <c:pt idx="161">
                  <c:v>97</c:v>
                </c:pt>
                <c:pt idx="162">
                  <c:v>119</c:v>
                </c:pt>
                <c:pt idx="163">
                  <c:v>130</c:v>
                </c:pt>
                <c:pt idx="164">
                  <c:v>103</c:v>
                </c:pt>
                <c:pt idx="165">
                  <c:v>64</c:v>
                </c:pt>
                <c:pt idx="166">
                  <c:v>30</c:v>
                </c:pt>
                <c:pt idx="167">
                  <c:v>69</c:v>
                </c:pt>
                <c:pt idx="168">
                  <c:v>86</c:v>
                </c:pt>
                <c:pt idx="169">
                  <c:v>128</c:v>
                </c:pt>
                <c:pt idx="170">
                  <c:v>110</c:v>
                </c:pt>
                <c:pt idx="171">
                  <c:v>113</c:v>
                </c:pt>
                <c:pt idx="172">
                  <c:v>63</c:v>
                </c:pt>
                <c:pt idx="173">
                  <c:v>23</c:v>
                </c:pt>
                <c:pt idx="174">
                  <c:v>102</c:v>
                </c:pt>
                <c:pt idx="175">
                  <c:v>80</c:v>
                </c:pt>
                <c:pt idx="176">
                  <c:v>101</c:v>
                </c:pt>
                <c:pt idx="177">
                  <c:v>115</c:v>
                </c:pt>
                <c:pt idx="178">
                  <c:v>87</c:v>
                </c:pt>
                <c:pt idx="179">
                  <c:v>64</c:v>
                </c:pt>
                <c:pt idx="180">
                  <c:v>35</c:v>
                </c:pt>
                <c:pt idx="181">
                  <c:v>75</c:v>
                </c:pt>
                <c:pt idx="182">
                  <c:v>89</c:v>
                </c:pt>
                <c:pt idx="183">
                  <c:v>101</c:v>
                </c:pt>
                <c:pt idx="184">
                  <c:v>0</c:v>
                </c:pt>
                <c:pt idx="185">
                  <c:v>108</c:v>
                </c:pt>
                <c:pt idx="186">
                  <c:v>75</c:v>
                </c:pt>
                <c:pt idx="187">
                  <c:v>32</c:v>
                </c:pt>
                <c:pt idx="188">
                  <c:v>123</c:v>
                </c:pt>
                <c:pt idx="189">
                  <c:v>104</c:v>
                </c:pt>
                <c:pt idx="190">
                  <c:v>97</c:v>
                </c:pt>
                <c:pt idx="191">
                  <c:v>124</c:v>
                </c:pt>
                <c:pt idx="192">
                  <c:v>102</c:v>
                </c:pt>
                <c:pt idx="193">
                  <c:v>83</c:v>
                </c:pt>
                <c:pt idx="194">
                  <c:v>27</c:v>
                </c:pt>
                <c:pt idx="195">
                  <c:v>63</c:v>
                </c:pt>
                <c:pt idx="196">
                  <c:v>90</c:v>
                </c:pt>
                <c:pt idx="197">
                  <c:v>112</c:v>
                </c:pt>
                <c:pt idx="198">
                  <c:v>108</c:v>
                </c:pt>
                <c:pt idx="199">
                  <c:v>132</c:v>
                </c:pt>
                <c:pt idx="200">
                  <c:v>78</c:v>
                </c:pt>
                <c:pt idx="201">
                  <c:v>32</c:v>
                </c:pt>
                <c:pt idx="202">
                  <c:v>90</c:v>
                </c:pt>
                <c:pt idx="203">
                  <c:v>89</c:v>
                </c:pt>
                <c:pt idx="204">
                  <c:v>120</c:v>
                </c:pt>
                <c:pt idx="205">
                  <c:v>126</c:v>
                </c:pt>
                <c:pt idx="206">
                  <c:v>94</c:v>
                </c:pt>
                <c:pt idx="207">
                  <c:v>92</c:v>
                </c:pt>
                <c:pt idx="208">
                  <c:v>17</c:v>
                </c:pt>
                <c:pt idx="209">
                  <c:v>69</c:v>
                </c:pt>
                <c:pt idx="210">
                  <c:v>83</c:v>
                </c:pt>
                <c:pt idx="211">
                  <c:v>81</c:v>
                </c:pt>
                <c:pt idx="212">
                  <c:v>82</c:v>
                </c:pt>
                <c:pt idx="213">
                  <c:v>104</c:v>
                </c:pt>
                <c:pt idx="214">
                  <c:v>65</c:v>
                </c:pt>
                <c:pt idx="215">
                  <c:v>34</c:v>
                </c:pt>
                <c:pt idx="216">
                  <c:v>84</c:v>
                </c:pt>
                <c:pt idx="217">
                  <c:v>89</c:v>
                </c:pt>
                <c:pt idx="218">
                  <c:v>123</c:v>
                </c:pt>
                <c:pt idx="219">
                  <c:v>86</c:v>
                </c:pt>
                <c:pt idx="220">
                  <c:v>112</c:v>
                </c:pt>
                <c:pt idx="221">
                  <c:v>66</c:v>
                </c:pt>
                <c:pt idx="222">
                  <c:v>33</c:v>
                </c:pt>
                <c:pt idx="223">
                  <c:v>89</c:v>
                </c:pt>
                <c:pt idx="224">
                  <c:v>106</c:v>
                </c:pt>
                <c:pt idx="225">
                  <c:v>101</c:v>
                </c:pt>
                <c:pt idx="226">
                  <c:v>84</c:v>
                </c:pt>
                <c:pt idx="227">
                  <c:v>119</c:v>
                </c:pt>
                <c:pt idx="228">
                  <c:v>68</c:v>
                </c:pt>
                <c:pt idx="229">
                  <c:v>31</c:v>
                </c:pt>
                <c:pt idx="230">
                  <c:v>87</c:v>
                </c:pt>
                <c:pt idx="231">
                  <c:v>91</c:v>
                </c:pt>
                <c:pt idx="232">
                  <c:v>116</c:v>
                </c:pt>
                <c:pt idx="233">
                  <c:v>94</c:v>
                </c:pt>
                <c:pt idx="234">
                  <c:v>95</c:v>
                </c:pt>
                <c:pt idx="235">
                  <c:v>89</c:v>
                </c:pt>
                <c:pt idx="236">
                  <c:v>23</c:v>
                </c:pt>
                <c:pt idx="237">
                  <c:v>101</c:v>
                </c:pt>
                <c:pt idx="238">
                  <c:v>93</c:v>
                </c:pt>
                <c:pt idx="239">
                  <c:v>123</c:v>
                </c:pt>
                <c:pt idx="240">
                  <c:v>107</c:v>
                </c:pt>
                <c:pt idx="241">
                  <c:v>124</c:v>
                </c:pt>
                <c:pt idx="242">
                  <c:v>77</c:v>
                </c:pt>
                <c:pt idx="243">
                  <c:v>27</c:v>
                </c:pt>
                <c:pt idx="244">
                  <c:v>27</c:v>
                </c:pt>
                <c:pt idx="245">
                  <c:v>113</c:v>
                </c:pt>
                <c:pt idx="246">
                  <c:v>100</c:v>
                </c:pt>
                <c:pt idx="247">
                  <c:v>114</c:v>
                </c:pt>
                <c:pt idx="248">
                  <c:v>113</c:v>
                </c:pt>
                <c:pt idx="249">
                  <c:v>80</c:v>
                </c:pt>
                <c:pt idx="250">
                  <c:v>39</c:v>
                </c:pt>
                <c:pt idx="251">
                  <c:v>103</c:v>
                </c:pt>
                <c:pt idx="252">
                  <c:v>81</c:v>
                </c:pt>
                <c:pt idx="253">
                  <c:v>106</c:v>
                </c:pt>
                <c:pt idx="254">
                  <c:v>122</c:v>
                </c:pt>
                <c:pt idx="255">
                  <c:v>107</c:v>
                </c:pt>
                <c:pt idx="256">
                  <c:v>80</c:v>
                </c:pt>
                <c:pt idx="257">
                  <c:v>31</c:v>
                </c:pt>
                <c:pt idx="258">
                  <c:v>96</c:v>
                </c:pt>
                <c:pt idx="259">
                  <c:v>110</c:v>
                </c:pt>
                <c:pt idx="260">
                  <c:v>120</c:v>
                </c:pt>
                <c:pt idx="261">
                  <c:v>112</c:v>
                </c:pt>
                <c:pt idx="262">
                  <c:v>109</c:v>
                </c:pt>
                <c:pt idx="263">
                  <c:v>84</c:v>
                </c:pt>
                <c:pt idx="264">
                  <c:v>23</c:v>
                </c:pt>
                <c:pt idx="265">
                  <c:v>103</c:v>
                </c:pt>
                <c:pt idx="266">
                  <c:v>115</c:v>
                </c:pt>
                <c:pt idx="267">
                  <c:v>97</c:v>
                </c:pt>
                <c:pt idx="268">
                  <c:v>104</c:v>
                </c:pt>
                <c:pt idx="269">
                  <c:v>111</c:v>
                </c:pt>
                <c:pt idx="270">
                  <c:v>66</c:v>
                </c:pt>
                <c:pt idx="271">
                  <c:v>27</c:v>
                </c:pt>
                <c:pt idx="272">
                  <c:v>87</c:v>
                </c:pt>
                <c:pt idx="273">
                  <c:v>80</c:v>
                </c:pt>
                <c:pt idx="274">
                  <c:v>108</c:v>
                </c:pt>
                <c:pt idx="275">
                  <c:v>91</c:v>
                </c:pt>
                <c:pt idx="276">
                  <c:v>83</c:v>
                </c:pt>
                <c:pt idx="277">
                  <c:v>71</c:v>
                </c:pt>
                <c:pt idx="278">
                  <c:v>28</c:v>
                </c:pt>
                <c:pt idx="279">
                  <c:v>71</c:v>
                </c:pt>
                <c:pt idx="280">
                  <c:v>113</c:v>
                </c:pt>
                <c:pt idx="281">
                  <c:v>112</c:v>
                </c:pt>
                <c:pt idx="282">
                  <c:v>120</c:v>
                </c:pt>
                <c:pt idx="283">
                  <c:v>105</c:v>
                </c:pt>
                <c:pt idx="284">
                  <c:v>83</c:v>
                </c:pt>
                <c:pt idx="285">
                  <c:v>21</c:v>
                </c:pt>
                <c:pt idx="286">
                  <c:v>68</c:v>
                </c:pt>
                <c:pt idx="287">
                  <c:v>140</c:v>
                </c:pt>
                <c:pt idx="288">
                  <c:v>118</c:v>
                </c:pt>
                <c:pt idx="289">
                  <c:v>106</c:v>
                </c:pt>
                <c:pt idx="290">
                  <c:v>101</c:v>
                </c:pt>
                <c:pt idx="291">
                  <c:v>69</c:v>
                </c:pt>
                <c:pt idx="292">
                  <c:v>22</c:v>
                </c:pt>
                <c:pt idx="293">
                  <c:v>108</c:v>
                </c:pt>
                <c:pt idx="294">
                  <c:v>113</c:v>
                </c:pt>
                <c:pt idx="295">
                  <c:v>76</c:v>
                </c:pt>
                <c:pt idx="296">
                  <c:v>109</c:v>
                </c:pt>
                <c:pt idx="297">
                  <c:v>107</c:v>
                </c:pt>
                <c:pt idx="298">
                  <c:v>77</c:v>
                </c:pt>
                <c:pt idx="299">
                  <c:v>33</c:v>
                </c:pt>
                <c:pt idx="300">
                  <c:v>108</c:v>
                </c:pt>
                <c:pt idx="301">
                  <c:v>107</c:v>
                </c:pt>
                <c:pt idx="302">
                  <c:v>138</c:v>
                </c:pt>
                <c:pt idx="303">
                  <c:v>121</c:v>
                </c:pt>
                <c:pt idx="304">
                  <c:v>107</c:v>
                </c:pt>
                <c:pt idx="305">
                  <c:v>57</c:v>
                </c:pt>
                <c:pt idx="306">
                  <c:v>24</c:v>
                </c:pt>
                <c:pt idx="307">
                  <c:v>111</c:v>
                </c:pt>
                <c:pt idx="308">
                  <c:v>99</c:v>
                </c:pt>
                <c:pt idx="309">
                  <c:v>110</c:v>
                </c:pt>
                <c:pt idx="310">
                  <c:v>178</c:v>
                </c:pt>
                <c:pt idx="311">
                  <c:v>87</c:v>
                </c:pt>
                <c:pt idx="312">
                  <c:v>85</c:v>
                </c:pt>
                <c:pt idx="313">
                  <c:v>25</c:v>
                </c:pt>
                <c:pt idx="314">
                  <c:v>66</c:v>
                </c:pt>
                <c:pt idx="315">
                  <c:v>148</c:v>
                </c:pt>
                <c:pt idx="316">
                  <c:v>102</c:v>
                </c:pt>
                <c:pt idx="317">
                  <c:v>121</c:v>
                </c:pt>
                <c:pt idx="318">
                  <c:v>117</c:v>
                </c:pt>
                <c:pt idx="319">
                  <c:v>83</c:v>
                </c:pt>
                <c:pt idx="320">
                  <c:v>22</c:v>
                </c:pt>
                <c:pt idx="321">
                  <c:v>104</c:v>
                </c:pt>
                <c:pt idx="322">
                  <c:v>135</c:v>
                </c:pt>
                <c:pt idx="323">
                  <c:v>117</c:v>
                </c:pt>
                <c:pt idx="324">
                  <c:v>111</c:v>
                </c:pt>
                <c:pt idx="325">
                  <c:v>106</c:v>
                </c:pt>
                <c:pt idx="326">
                  <c:v>77</c:v>
                </c:pt>
                <c:pt idx="327">
                  <c:v>23</c:v>
                </c:pt>
                <c:pt idx="328">
                  <c:v>120</c:v>
                </c:pt>
                <c:pt idx="329">
                  <c:v>114</c:v>
                </c:pt>
                <c:pt idx="330">
                  <c:v>123</c:v>
                </c:pt>
                <c:pt idx="331">
                  <c:v>5</c:v>
                </c:pt>
                <c:pt idx="332">
                  <c:v>136</c:v>
                </c:pt>
                <c:pt idx="333">
                  <c:v>94</c:v>
                </c:pt>
                <c:pt idx="334">
                  <c:v>43</c:v>
                </c:pt>
                <c:pt idx="335">
                  <c:v>167</c:v>
                </c:pt>
                <c:pt idx="336">
                  <c:v>155</c:v>
                </c:pt>
                <c:pt idx="337">
                  <c:v>128</c:v>
                </c:pt>
                <c:pt idx="338">
                  <c:v>169</c:v>
                </c:pt>
                <c:pt idx="339">
                  <c:v>196</c:v>
                </c:pt>
                <c:pt idx="340">
                  <c:v>104</c:v>
                </c:pt>
                <c:pt idx="341">
                  <c:v>35</c:v>
                </c:pt>
                <c:pt idx="342">
                  <c:v>202</c:v>
                </c:pt>
                <c:pt idx="343">
                  <c:v>135</c:v>
                </c:pt>
                <c:pt idx="344">
                  <c:v>170</c:v>
                </c:pt>
                <c:pt idx="345">
                  <c:v>202</c:v>
                </c:pt>
                <c:pt idx="346">
                  <c:v>148</c:v>
                </c:pt>
                <c:pt idx="347">
                  <c:v>95</c:v>
                </c:pt>
                <c:pt idx="348">
                  <c:v>34</c:v>
                </c:pt>
                <c:pt idx="349">
                  <c:v>142</c:v>
                </c:pt>
                <c:pt idx="350">
                  <c:v>122</c:v>
                </c:pt>
                <c:pt idx="351">
                  <c:v>122</c:v>
                </c:pt>
                <c:pt idx="352">
                  <c:v>182</c:v>
                </c:pt>
                <c:pt idx="353">
                  <c:v>159</c:v>
                </c:pt>
                <c:pt idx="354">
                  <c:v>118</c:v>
                </c:pt>
                <c:pt idx="355">
                  <c:v>70</c:v>
                </c:pt>
                <c:pt idx="356">
                  <c:v>146</c:v>
                </c:pt>
                <c:pt idx="357">
                  <c:v>116</c:v>
                </c:pt>
                <c:pt idx="358">
                  <c:v>1</c:v>
                </c:pt>
                <c:pt idx="359">
                  <c:v>67</c:v>
                </c:pt>
                <c:pt idx="360">
                  <c:v>119</c:v>
                </c:pt>
                <c:pt idx="361">
                  <c:v>79</c:v>
                </c:pt>
                <c:pt idx="362">
                  <c:v>27</c:v>
                </c:pt>
                <c:pt idx="363">
                  <c:v>114</c:v>
                </c:pt>
                <c:pt idx="364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6F-45DF-8EF6-C04E65BC4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5165544"/>
        <c:axId val="1145166200"/>
      </c:lineChart>
      <c:catAx>
        <c:axId val="1145165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Day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166200"/>
        <c:crosses val="autoZero"/>
        <c:auto val="1"/>
        <c:lblAlgn val="ctr"/>
        <c:lblOffset val="100"/>
        <c:noMultiLvlLbl val="0"/>
      </c:catAx>
      <c:valAx>
        <c:axId val="114516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Daily Parcel Deliveries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16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>
            <a:lvl1pPr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207" y="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359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207" y="8863590"/>
            <a:ext cx="2972794" cy="4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200" i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5A6B006-3EE6-46C6-9EA1-F48F1C80D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2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6075" y="277813"/>
            <a:ext cx="6165850" cy="3468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8032" y="3868955"/>
            <a:ext cx="6518082" cy="528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75518" y="289902"/>
            <a:ext cx="770779" cy="46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8" tIns="46015" rIns="92028" bIns="46015" numCol="1" anchor="b" anchorCtr="0" compatLnSpc="1">
            <a:prstTxWarp prst="textNoShape">
              <a:avLst/>
            </a:prstTxWarp>
          </a:bodyPr>
          <a:lstStyle>
            <a:lvl1pPr algn="r" defTabSz="919523" eaLnBrk="0" hangingPunct="0">
              <a:defRPr sz="1900" i="0"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09C86641-18BB-4885-9A5C-134749DB4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8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ll.com/Research/eCommerce_boom_triggers_transformation_in_retail_logistics_whitepaper_Nov2013.pd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84C21C-4AF3-4861-862A-D0E517770E5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1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5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E26D5-7CF5-4EF0-AB8E-FD245F0184A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1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Adapted from: Jones Lang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Lassalle (2013) E-commerce boom triggers transformation in retail logistics: Driving a global wave of demand for new logistics facilities.</a:t>
            </a:r>
          </a:p>
          <a:p>
            <a:endParaRPr lang="en-US" sz="120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http://www.jll.com/Research/eCommerce_boom_triggers_transformation_in_retail_logistics_whitepaper_Nov2013.pdf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CA09-9B1E-4104-8280-2A5AE15981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9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7C28C7-BB01-43F9-B905-36F553884C29}" type="slidenum">
              <a:rPr lang="en-US" sz="1200">
                <a:latin typeface="Times New Roman" pitchFamily="18" charset="0"/>
              </a:rPr>
              <a:pPr eaLnBrk="1" hangingPunct="1"/>
              <a:t>28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USPS. UPS and FedEx, Annual Reports. Packages shipped by FedEx ground and FedEx express. UPS involves US domestic parcel operations.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1052B-2C3F-4EC5-A510-23CD6F82A0F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9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54512-560E-4120-A119-87081362EA8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438" y="698500"/>
            <a:ext cx="6208712" cy="3494088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424394"/>
            <a:ext cx="5030391" cy="41903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UPS handles 9 million parcels per day created by e-commerce. Reduce costs, such as process and transaction. Could reduce the cost of making a car by 14%. Paradox of trimming of the supply chain. Complexity of distribution.</a:t>
            </a:r>
          </a:p>
          <a:p>
            <a:pPr lvl="1"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159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Goldman Sachs for </a:t>
            </a:r>
            <a:r>
              <a:rPr lang="en-US"/>
              <a:t>store closures.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C8025-9C0B-4FEB-AE0A-3941488A3E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8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Adapted from the Wall Street Journal and </a:t>
            </a:r>
            <a:r>
              <a:rPr lang="en-US" dirty="0" err="1"/>
              <a:t>Onestop</a:t>
            </a:r>
            <a:r>
              <a:rPr lang="en-US" dirty="0"/>
              <a:t> Internet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CA09-9B1E-4104-8280-2A5AE15981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23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distribution channels used by Amazon.</a:t>
            </a:r>
          </a:p>
          <a:p>
            <a:r>
              <a:rPr lang="en-US" dirty="0"/>
              <a:t>A sectional center facility (SCF) is a processing and distribution center (P&amp;DC) of the United States Postal Service (USPS) that serves a designated geographical area defined by one or more three-digit ZIP Code prefixes. A sectional center facility routes mail between local post offices and to and from network distribution centers (NDCs), which form the backbone of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C8025-9C0B-4FEB-AE0A-3941488A3E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0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9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0551E-E4BC-4A80-AFB8-903E6189DD7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86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large sortable facilities because of the weight and bulk of the shipments.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C8025-9C0B-4FEB-AE0A-3941488A3E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0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Based on a survey</a:t>
            </a:r>
            <a:r>
              <a:rPr lang="en-US" baseline="0" dirty="0"/>
              <a:t> of parcel deliveries in a large apartment complex. 7 days moving average.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C8025-9C0B-4FEB-AE0A-3941488A3E2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4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Based on a survey</a:t>
            </a:r>
            <a:r>
              <a:rPr lang="en-US" baseline="0" dirty="0"/>
              <a:t> of parcel deliveries in a large apartment complex.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1052B-2C3F-4EC5-A510-23CD6F82A0F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26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(delivery)=27398</a:t>
            </a:r>
          </a:p>
          <a:p>
            <a:r>
              <a:rPr lang="en-US" dirty="0"/>
              <a:t>N (pickup)= 26021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C8025-9C0B-4FEB-AE0A-3941488A3E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87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97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E26D5-7CF5-4EF0-AB8E-FD245F0184A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74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Library of Congress LC-D4-16345.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73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Drewry</a:t>
            </a:r>
            <a:r>
              <a:rPr lang="en-US" dirty="0"/>
              <a:t> Shipping Consultants (2010), Reefer Shipping Market 2010/11, </a:t>
            </a:r>
            <a:r>
              <a:rPr lang="en-US" dirty="0" err="1"/>
              <a:t>Drewry</a:t>
            </a:r>
            <a:r>
              <a:rPr lang="en-US" dirty="0"/>
              <a:t> Publishing,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E6D46-F777-4F49-924C-9FA13F3E97B5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6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06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Web sites of port authorities and terminal operators.</a:t>
            </a:r>
          </a:p>
          <a:p>
            <a:r>
              <a:rPr lang="en-US" dirty="0"/>
              <a:t>Map location: Global Container 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3F363-7E7B-47A7-BE8F-2367A89C617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2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6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Adapted</a:t>
            </a:r>
            <a:r>
              <a:rPr lang="en-US" baseline="0" dirty="0"/>
              <a:t> from the Oppenheimer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E6D46-F777-4F49-924C-9FA13F3E97B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412DF8-8B78-4630-B5FD-B28B747CDB4E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</a:t>
            </a:r>
            <a:r>
              <a:rPr lang="de-DE" dirty="0"/>
              <a:t>Gesamtverband der Deutschen Versicherungswirtschaft e.V. (GDV), Berlin 2002-2007. http://www.tis-gdv.de/tis_e/ware/inhaltx.htm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4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other factors</a:t>
            </a:r>
            <a:r>
              <a:rPr lang="en-US" baseline="0" dirty="0"/>
              <a:t> are also at play in addition to temperature, including moisture and e</a:t>
            </a:r>
            <a:r>
              <a:rPr lang="en-US" dirty="0"/>
              <a:t>thylene sensitivity.</a:t>
            </a:r>
          </a:p>
          <a:p>
            <a:r>
              <a:rPr lang="en-US" dirty="0"/>
              <a:t>Source: adapted from</a:t>
            </a:r>
            <a:r>
              <a:rPr lang="en-US" baseline="0" dirty="0"/>
              <a:t> APL and </a:t>
            </a:r>
            <a:r>
              <a:rPr lang="en-US" dirty="0"/>
              <a:t>http://www.completeproduce.com/html/shelflife.html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E6D46-F777-4F49-924C-9FA13F3E97B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9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E6D46-F777-4F49-924C-9FA13F3E97B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73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E26D5-7CF5-4EF0-AB8E-FD245F0184A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6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Freightera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98810-088E-4FE8-9959-FBA10983FBB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33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</a:t>
            </a:r>
            <a:r>
              <a:rPr lang="en-US" dirty="0">
                <a:latin typeface="Arial" charset="0"/>
              </a:rPr>
              <a:t>containers for 75-watt </a:t>
            </a:r>
            <a:r>
              <a:rPr lang="en-US" dirty="0" err="1">
                <a:latin typeface="Arial" charset="0"/>
              </a:rPr>
              <a:t>EcoSmart</a:t>
            </a:r>
            <a:r>
              <a:rPr lang="en-US" dirty="0">
                <a:latin typeface="Arial" charset="0"/>
              </a:rPr>
              <a:t> LED bulbs have been redesigned to use less packaging.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E83E3F-EF6D-45E9-A26C-727B40E143C7}" type="slidenum">
              <a:rPr lang="en-US"/>
              <a:pPr eaLnBrk="1" hangingPunct="1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9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285750"/>
            <a:ext cx="6350000" cy="357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78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Adapted from the Ellen MacArthur Foundation.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98810-088E-4FE8-9959-FBA10983FBB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8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</a:t>
            </a:r>
            <a:r>
              <a:rPr lang="en-US" baseline="0" dirty="0"/>
              <a:t>: Port of Alabama Authority.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92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6075" y="277813"/>
            <a:ext cx="6165850" cy="3468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https://huntmidwest.com/industrial-space-for-lease/what-is-subtropolis/</a:t>
            </a: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A603B8-6562-47D0-B90B-629A129643F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4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B5835-942E-4E50-8081-A60037ABC8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6075" y="277813"/>
            <a:ext cx="6165850" cy="3468687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6250" y="285750"/>
            <a:ext cx="6350000" cy="357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1309">
              <a:defRPr/>
            </a:pPr>
            <a:r>
              <a:rPr lang="en-US" dirty="0"/>
              <a:t>Source: Airport Council International, http://www.airports.org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6AA02-33D6-4FA5-81E2-08488E249B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2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Jacksonville Florida, Opened in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C86641-18BB-4885-9A5C-134749DB493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4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F363-7E7B-47A7-BE8F-2367A89C61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9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BAC3EF-2480-4FE1-8B98-BC6EF1542218}"/>
              </a:ext>
            </a:extLst>
          </p:cNvPr>
          <p:cNvSpPr/>
          <p:nvPr/>
        </p:nvSpPr>
        <p:spPr bwMode="auto">
          <a:xfrm>
            <a:off x="0" y="4840053"/>
            <a:ext cx="4284980" cy="15720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-12700" y="152400"/>
            <a:ext cx="12204700" cy="1143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016" y="6400800"/>
            <a:ext cx="122047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" name="Picture 22" descr="Hofstra_Shiel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21" y="263526"/>
            <a:ext cx="8608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9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73216" y="1458913"/>
            <a:ext cx="7401987" cy="2054786"/>
          </a:xfrm>
        </p:spPr>
        <p:txBody>
          <a:bodyPr/>
          <a:lstStyle>
            <a:lvl1pPr>
              <a:defRPr sz="36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239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73216" y="3720074"/>
            <a:ext cx="7434760" cy="2452125"/>
          </a:xfrm>
        </p:spPr>
        <p:txBody>
          <a:bodyPr/>
          <a:lstStyle>
            <a:lvl1pPr marL="0" indent="0" algn="l">
              <a:buFont typeface="Arial Narrow" pitchFamily="34" charset="0"/>
              <a:buNone/>
              <a:defRPr sz="2800" b="1">
                <a:latin typeface="Arial Narrow" pitchFamily="34" charset="0"/>
                <a:cs typeface="Arial Narrow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117600" y="195977"/>
            <a:ext cx="90360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GS 120 – Global Transport and Logistics: Moving The Things We Buy</a:t>
            </a:r>
          </a:p>
          <a:p>
            <a:pPr eaLnBrk="0" hangingPunct="0">
              <a:defRPr/>
            </a:pPr>
            <a:endParaRPr lang="en-US" sz="1800" b="1" i="0" dirty="0">
              <a:solidFill>
                <a:schemeClr val="accent2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sz="18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Professor: Dr. Jean-Paul Rodrigue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52400" y="6511926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Hofstra University, Department of Global Studies &amp; Geography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BAF64A4D-A4C0-403F-98FA-01C6288B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4"/>
          <a:stretch/>
        </p:blipFill>
        <p:spPr>
          <a:xfrm>
            <a:off x="-12700" y="1458913"/>
            <a:ext cx="4297680" cy="33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9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9834" y="49214"/>
            <a:ext cx="2738967" cy="6656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0817" y="49214"/>
            <a:ext cx="8015816" cy="6656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4136B-E0E9-46F6-A689-1DDB27A75D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543" y="1181337"/>
            <a:ext cx="10956714" cy="5524263"/>
          </a:xfrm>
        </p:spPr>
        <p:txBody>
          <a:bodyPr/>
          <a:lstStyle>
            <a:lvl1pPr>
              <a:defRPr>
                <a:latin typeface="+mn-lt"/>
                <a:cs typeface="Calibri" pitchFamily="34" charset="0"/>
              </a:defRPr>
            </a:lvl1pPr>
            <a:lvl2pPr>
              <a:defRPr>
                <a:latin typeface="+mn-lt"/>
                <a:cs typeface="Calibri" pitchFamily="34" charset="0"/>
              </a:defRPr>
            </a:lvl2pPr>
            <a:lvl3pPr>
              <a:defRPr>
                <a:latin typeface="+mn-lt"/>
                <a:cs typeface="Calibri" pitchFamily="34" charset="0"/>
              </a:defRPr>
            </a:lvl3pPr>
            <a:lvl4pPr>
              <a:defRPr>
                <a:latin typeface="+mn-lt"/>
                <a:cs typeface="Calibri" pitchFamily="34" charset="0"/>
              </a:defRPr>
            </a:lvl4pPr>
            <a:lvl5pPr>
              <a:defRPr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68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07905" y="1524466"/>
            <a:ext cx="8454773" cy="2104736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7905" y="3907511"/>
            <a:ext cx="8454773" cy="1645920"/>
          </a:xfrm>
        </p:spPr>
        <p:txBody>
          <a:bodyPr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7D3DFB1-98F4-4935-BCAB-846262DB8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4"/>
          <a:stretch/>
        </p:blipFill>
        <p:spPr>
          <a:xfrm>
            <a:off x="202786" y="1524466"/>
            <a:ext cx="2613911" cy="20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4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0818" y="1447800"/>
            <a:ext cx="5067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1317" y="1447800"/>
            <a:ext cx="5069416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4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D8335-24ED-4FBF-9402-4BA8FE86D4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9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BD53-2408-47E3-B504-C85CF72027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A758-F96A-4519-BDE1-1E4CB78D14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3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A7B4-BDD4-4C70-A018-99C005CB1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9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1DBD8-3733-4C8F-A4AD-9DF847E918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-14817" y="-11113"/>
            <a:ext cx="975360" cy="144780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-14817" y="1436688"/>
            <a:ext cx="975360" cy="542131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FF">
                  <a:alpha val="5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60543" y="9453"/>
            <a:ext cx="109567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22954" name="Rectangle 10"/>
          <p:cNvSpPr>
            <a:spLocks noChangeArrowheads="1"/>
          </p:cNvSpPr>
          <p:nvPr/>
        </p:nvSpPr>
        <p:spPr bwMode="auto">
          <a:xfrm>
            <a:off x="1051416" y="1010070"/>
            <a:ext cx="7772400" cy="9144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751" y="1187727"/>
            <a:ext cx="10949505" cy="551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>
              <a:lumMod val="1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anose="020B0606020202030204" pitchFamily="34" charset="0"/>
          <a:ea typeface="+mj-ea"/>
          <a:cs typeface="Arial Narrow" panose="020B0606020202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FFCC00"/>
        </a:buClr>
        <a:buFont typeface="Arial Narrow" pitchFamily="34" charset="0"/>
        <a:buChar char="■"/>
        <a:defRPr sz="2800">
          <a:solidFill>
            <a:srgbClr val="080808"/>
          </a:solidFill>
          <a:latin typeface="Arial Narrow" pitchFamily="34" charset="0"/>
          <a:ea typeface="+mn-ea"/>
          <a:cs typeface="Arial Narrow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rgbClr val="4D4D4D"/>
          </a:solidFill>
          <a:latin typeface="Arial Narrow" pitchFamily="34" charset="0"/>
          <a:cs typeface="Arial Narrow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080808"/>
          </a:solidFill>
          <a:latin typeface="Arial Narrow" pitchFamily="34" charset="0"/>
          <a:cs typeface="Arial Narrow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080808"/>
          </a:solidFill>
          <a:latin typeface="Arial Narrow" pitchFamily="34" charset="0"/>
          <a:cs typeface="Arial Narrow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Arial Narrow" pitchFamily="34" charset="0"/>
          <a:cs typeface="Arial Narrow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ypcAtJOHbI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44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OVYaAWdRaYs" TargetMode="External"/><Relationship Id="rId4" Type="http://schemas.openxmlformats.org/officeDocument/2006/relationships/hyperlink" Target="https://youtu.be/MlvWcr0sOEo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eQAFVetNGI&amp;list=PL2689BF5FEE210690&amp;index=2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375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MoV7IuPHF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392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392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43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globalcitylogistics.org/?page_id=426" TargetMode="External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169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452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transportgeography.org/?page_id=4473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ransportgeography.org/?page_id=4492" TargetMode="External"/><Relationship Id="rId4" Type="http://schemas.openxmlformats.org/officeDocument/2006/relationships/chart" Target="../charts/char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084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117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transportgeography.org/?page_id=4430" TargetMode="External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balcitylogistics.org/?page_id=1137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174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199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259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citylogistics.org/?page_id=1269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3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658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?page_id=1203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portgeography.org/?page_id=6598" TargetMode="External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31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ortgeography.org/?page_id=6603" TargetMode="Externa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665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3515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orteconomicsmanagement.org/?page_id=123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3800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670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6636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664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392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hyperlink" Target="https://transportgeography.org/?page_id=6502" TargetMode="External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" Type="http://schemas.openxmlformats.org/officeDocument/2006/relationships/image" Target="../media/image31.wmf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19" Type="http://schemas.openxmlformats.org/officeDocument/2006/relationships/image" Target="../media/image105.sv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nsportgeography.org/?page_id=6543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8913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ortgeography.org/?page_id=67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Topic 8 – Freight Distribution Systems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A – Distribution Facilities</a:t>
            </a:r>
          </a:p>
          <a:p>
            <a:pPr algn="l"/>
            <a:r>
              <a:rPr lang="en-US" dirty="0"/>
              <a:t>B – E-commerce</a:t>
            </a:r>
          </a:p>
          <a:p>
            <a:pPr algn="l"/>
            <a:r>
              <a:rPr lang="en-US" dirty="0"/>
              <a:t>C – Cold Chains</a:t>
            </a:r>
          </a:p>
          <a:p>
            <a:pPr algn="l"/>
            <a:r>
              <a:rPr lang="en-US" dirty="0"/>
              <a:t>D – Green Logistics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Walmart Distribution Center</a:t>
            </a:r>
          </a:p>
        </p:txBody>
      </p:sp>
      <p:pic>
        <p:nvPicPr>
          <p:cNvPr id="6146" name="Picture 2" descr="http://localtvkfsm.files.wordpress.com/2013/06/walmartdistribution1.jpg?w=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269" y="1195222"/>
            <a:ext cx="950976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Video 2">
            <a:hlinkClick r:id="rId3" highlightClick="1"/>
            <a:extLst>
              <a:ext uri="{FF2B5EF4-FFF2-40B4-BE49-F238E27FC236}">
                <a16:creationId xmlns:a16="http://schemas.microsoft.com/office/drawing/2014/main" id="{A4212A0D-7E75-474C-9032-BDA0F7CE64B5}"/>
              </a:ext>
            </a:extLst>
          </p:cNvPr>
          <p:cNvSpPr/>
          <p:nvPr/>
        </p:nvSpPr>
        <p:spPr bwMode="auto">
          <a:xfrm>
            <a:off x="10800272" y="202942"/>
            <a:ext cx="771525" cy="514350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BD54B-F948-46D8-AAA5-75242883AC1C}"/>
              </a:ext>
            </a:extLst>
          </p:cNvPr>
          <p:cNvSpPr txBox="1"/>
          <p:nvPr/>
        </p:nvSpPr>
        <p:spPr>
          <a:xfrm>
            <a:off x="7610520" y="671239"/>
            <a:ext cx="4306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Agency FB" panose="020B0503020202020204" pitchFamily="34" charset="0"/>
              </a:rPr>
              <a:t>A look inside the McLane Ozark Distribution Center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46E663BA-5A98-4B20-B83A-EF2D02E10B23}"/>
              </a:ext>
            </a:extLst>
          </p:cNvPr>
          <p:cNvSpPr/>
          <p:nvPr/>
        </p:nvSpPr>
        <p:spPr bwMode="auto">
          <a:xfrm>
            <a:off x="1429796" y="6188806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Distribution center</a:t>
            </a:r>
          </a:p>
        </p:txBody>
      </p:sp>
    </p:spTree>
    <p:extLst>
      <p:ext uri="{BB962C8B-B14F-4D97-AF65-F5344CB8AC3E}">
        <p14:creationId xmlns:p14="http://schemas.microsoft.com/office/powerpoint/2010/main" val="281731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F673-BBB8-4A90-B386-3DB29E35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Cross-Docking Facility</a:t>
            </a:r>
          </a:p>
        </p:txBody>
      </p:sp>
      <p:pic>
        <p:nvPicPr>
          <p:cNvPr id="4098" name="Picture 2" descr="cross-docking-warehouse">
            <a:extLst>
              <a:ext uri="{FF2B5EF4-FFF2-40B4-BE49-F238E27FC236}">
                <a16:creationId xmlns:a16="http://schemas.microsoft.com/office/drawing/2014/main" id="{A57F44BD-7105-44C8-B1A3-5402A5EB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84" y="1422397"/>
            <a:ext cx="9144000" cy="475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F9537289-F279-4A75-9AB7-BA23EE9E4127}"/>
              </a:ext>
            </a:extLst>
          </p:cNvPr>
          <p:cNvSpPr/>
          <p:nvPr/>
        </p:nvSpPr>
        <p:spPr bwMode="auto">
          <a:xfrm>
            <a:off x="1721439" y="5807038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Cross-docking facility</a:t>
            </a:r>
          </a:p>
        </p:txBody>
      </p:sp>
    </p:spTree>
    <p:extLst>
      <p:ext uri="{BB962C8B-B14F-4D97-AF65-F5344CB8AC3E}">
        <p14:creationId xmlns:p14="http://schemas.microsoft.com/office/powerpoint/2010/main" val="418496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Cross-Docking Distribution Center</a:t>
            </a:r>
          </a:p>
        </p:txBody>
      </p:sp>
      <p:sp>
        <p:nvSpPr>
          <p:cNvPr id="151" name="Action Button: Document 150" title="Read this Web Page">
            <a:hlinkClick r:id="rId3" highlightClick="1"/>
          </p:cNvPr>
          <p:cNvSpPr/>
          <p:nvPr/>
        </p:nvSpPr>
        <p:spPr bwMode="auto">
          <a:xfrm>
            <a:off x="9449762" y="58451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10134614" y="64840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" name="Action Button: Video 1">
            <a:hlinkClick r:id="rId4" highlightClick="1"/>
            <a:extLst>
              <a:ext uri="{FF2B5EF4-FFF2-40B4-BE49-F238E27FC236}">
                <a16:creationId xmlns:a16="http://schemas.microsoft.com/office/drawing/2014/main" id="{78CAF235-9681-4DF4-B62A-C2BA9A51D1EE}"/>
              </a:ext>
            </a:extLst>
          </p:cNvPr>
          <p:cNvSpPr/>
          <p:nvPr/>
        </p:nvSpPr>
        <p:spPr bwMode="auto">
          <a:xfrm>
            <a:off x="622262" y="5209926"/>
            <a:ext cx="704645" cy="538270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Action Button: Video 153">
            <a:hlinkClick r:id="rId5" highlightClick="1"/>
            <a:extLst>
              <a:ext uri="{FF2B5EF4-FFF2-40B4-BE49-F238E27FC236}">
                <a16:creationId xmlns:a16="http://schemas.microsoft.com/office/drawing/2014/main" id="{E0E49071-0CAF-43E5-AC99-BB92F149AA38}"/>
              </a:ext>
            </a:extLst>
          </p:cNvPr>
          <p:cNvSpPr/>
          <p:nvPr/>
        </p:nvSpPr>
        <p:spPr bwMode="auto">
          <a:xfrm>
            <a:off x="626206" y="5859914"/>
            <a:ext cx="704645" cy="538270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99" name="Rounded Rectangle 152">
            <a:extLst>
              <a:ext uri="{FF2B5EF4-FFF2-40B4-BE49-F238E27FC236}">
                <a16:creationId xmlns:a16="http://schemas.microsoft.com/office/drawing/2014/main" id="{E0EBD759-890B-4FD8-B59E-2C4D4E9FFFEB}"/>
              </a:ext>
            </a:extLst>
          </p:cNvPr>
          <p:cNvSpPr/>
          <p:nvPr/>
        </p:nvSpPr>
        <p:spPr bwMode="auto">
          <a:xfrm>
            <a:off x="7135878" y="1440332"/>
            <a:ext cx="3383280" cy="2472887"/>
          </a:xfrm>
          <a:prstGeom prst="roundRect">
            <a:avLst>
              <a:gd name="adj" fmla="val 3667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 dirty="0">
              <a:latin typeface="Arial Narrow" panose="020B0606020202030204" pitchFamily="34" charset="0"/>
            </a:endParaRPr>
          </a:p>
        </p:txBody>
      </p:sp>
      <p:sp>
        <p:nvSpPr>
          <p:cNvPr id="300" name="Rounded Rectangle 153">
            <a:extLst>
              <a:ext uri="{FF2B5EF4-FFF2-40B4-BE49-F238E27FC236}">
                <a16:creationId xmlns:a16="http://schemas.microsoft.com/office/drawing/2014/main" id="{37014B12-D6CE-4FC7-8842-F00FB2D8C0B8}"/>
              </a:ext>
            </a:extLst>
          </p:cNvPr>
          <p:cNvSpPr/>
          <p:nvPr/>
        </p:nvSpPr>
        <p:spPr bwMode="auto">
          <a:xfrm>
            <a:off x="7135878" y="4072443"/>
            <a:ext cx="3383280" cy="2472887"/>
          </a:xfrm>
          <a:prstGeom prst="roundRect">
            <a:avLst>
              <a:gd name="adj" fmla="val 3667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301" name="Rounded Rectangle 1">
            <a:extLst>
              <a:ext uri="{FF2B5EF4-FFF2-40B4-BE49-F238E27FC236}">
                <a16:creationId xmlns:a16="http://schemas.microsoft.com/office/drawing/2014/main" id="{9AE9B6BF-63D0-4205-883E-FC1817DD1961}"/>
              </a:ext>
            </a:extLst>
          </p:cNvPr>
          <p:cNvSpPr/>
          <p:nvPr/>
        </p:nvSpPr>
        <p:spPr bwMode="auto">
          <a:xfrm>
            <a:off x="2134878" y="1431419"/>
            <a:ext cx="4846320" cy="5116648"/>
          </a:xfrm>
          <a:prstGeom prst="roundRect">
            <a:avLst>
              <a:gd name="adj" fmla="val 3012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302" name="Rectangle 5">
            <a:extLst>
              <a:ext uri="{FF2B5EF4-FFF2-40B4-BE49-F238E27FC236}">
                <a16:creationId xmlns:a16="http://schemas.microsoft.com/office/drawing/2014/main" id="{AF40849F-A801-4EC8-A3A6-151CC99B1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38" y="3327393"/>
            <a:ext cx="4114800" cy="15544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3" name="AutoShape 6">
            <a:extLst>
              <a:ext uri="{FF2B5EF4-FFF2-40B4-BE49-F238E27FC236}">
                <a16:creationId xmlns:a16="http://schemas.microsoft.com/office/drawing/2014/main" id="{12B258BB-2B5D-4D22-A6A1-378E28D43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028" y="2146736"/>
            <a:ext cx="836612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4" name="AutoShape 7">
            <a:extLst>
              <a:ext uri="{FF2B5EF4-FFF2-40B4-BE49-F238E27FC236}">
                <a16:creationId xmlns:a16="http://schemas.microsoft.com/office/drawing/2014/main" id="{5C638544-E5AF-480D-8357-C5219CB3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165" y="2146736"/>
            <a:ext cx="838200" cy="1077913"/>
          </a:xfrm>
          <a:prstGeom prst="downArrow">
            <a:avLst>
              <a:gd name="adj1" fmla="val 50000"/>
              <a:gd name="adj2" fmla="val 3215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5" name="AutoShape 8">
            <a:extLst>
              <a:ext uri="{FF2B5EF4-FFF2-40B4-BE49-F238E27FC236}">
                <a16:creationId xmlns:a16="http://schemas.microsoft.com/office/drawing/2014/main" id="{2DA010BC-9708-4D0F-ACD9-4EFBD78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891" y="2146736"/>
            <a:ext cx="836613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6" name="AutoShape 9">
            <a:extLst>
              <a:ext uri="{FF2B5EF4-FFF2-40B4-BE49-F238E27FC236}">
                <a16:creationId xmlns:a16="http://schemas.microsoft.com/office/drawing/2014/main" id="{D84E6801-3FFF-4788-B0CD-4CC07CF9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616" y="2146736"/>
            <a:ext cx="836613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7" name="Text Box 10">
            <a:extLst>
              <a:ext uri="{FF2B5EF4-FFF2-40B4-BE49-F238E27FC236}">
                <a16:creationId xmlns:a16="http://schemas.microsoft.com/office/drawing/2014/main" id="{53DB2F39-832F-4C61-8A9D-8672DAAC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713" y="1857811"/>
            <a:ext cx="7646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Suppliers</a:t>
            </a:r>
          </a:p>
        </p:txBody>
      </p:sp>
      <p:sp>
        <p:nvSpPr>
          <p:cNvPr id="308" name="AutoShape 11">
            <a:extLst>
              <a:ext uri="{FF2B5EF4-FFF2-40B4-BE49-F238E27FC236}">
                <a16:creationId xmlns:a16="http://schemas.microsoft.com/office/drawing/2014/main" id="{36E88BF0-B064-4726-9242-D2547849E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028" y="4994711"/>
            <a:ext cx="836612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09" name="AutoShape 12">
            <a:extLst>
              <a:ext uri="{FF2B5EF4-FFF2-40B4-BE49-F238E27FC236}">
                <a16:creationId xmlns:a16="http://schemas.microsoft.com/office/drawing/2014/main" id="{E0654971-CFA1-4117-8C13-00E2379EF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165" y="4994711"/>
            <a:ext cx="838200" cy="1077913"/>
          </a:xfrm>
          <a:prstGeom prst="downArrow">
            <a:avLst>
              <a:gd name="adj1" fmla="val 50000"/>
              <a:gd name="adj2" fmla="val 3215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0" name="AutoShape 13">
            <a:extLst>
              <a:ext uri="{FF2B5EF4-FFF2-40B4-BE49-F238E27FC236}">
                <a16:creationId xmlns:a16="http://schemas.microsoft.com/office/drawing/2014/main" id="{76FA3BB1-5D14-4C36-B0C7-A4F4C5C2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891" y="4994711"/>
            <a:ext cx="836613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1" name="AutoShape 14">
            <a:extLst>
              <a:ext uri="{FF2B5EF4-FFF2-40B4-BE49-F238E27FC236}">
                <a16:creationId xmlns:a16="http://schemas.microsoft.com/office/drawing/2014/main" id="{E1BB09C2-0311-446D-9D56-E617A535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616" y="4994711"/>
            <a:ext cx="836613" cy="1077913"/>
          </a:xfrm>
          <a:prstGeom prst="downArrow">
            <a:avLst>
              <a:gd name="adj1" fmla="val 50000"/>
              <a:gd name="adj2" fmla="val 3221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2" name="Rectangle 15">
            <a:extLst>
              <a:ext uri="{FF2B5EF4-FFF2-40B4-BE49-F238E27FC236}">
                <a16:creationId xmlns:a16="http://schemas.microsoft.com/office/drawing/2014/main" id="{15FF836B-549A-4FA0-9727-CF6BAAB0C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2207061"/>
            <a:ext cx="123825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3" name="Rectangle 16">
            <a:extLst>
              <a:ext uri="{FF2B5EF4-FFF2-40B4-BE49-F238E27FC236}">
                <a16:creationId xmlns:a16="http://schemas.microsoft.com/office/drawing/2014/main" id="{0060B41F-66A2-4827-9274-2FC2B4165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003" y="2207061"/>
            <a:ext cx="125412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4" name="Rectangle 17">
            <a:extLst>
              <a:ext uri="{FF2B5EF4-FFF2-40B4-BE49-F238E27FC236}">
                <a16:creationId xmlns:a16="http://schemas.microsoft.com/office/drawing/2014/main" id="{A09D78DF-644D-4C05-85FE-F91C2661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2356286"/>
            <a:ext cx="123825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5" name="Rectangle 18">
            <a:extLst>
              <a:ext uri="{FF2B5EF4-FFF2-40B4-BE49-F238E27FC236}">
                <a16:creationId xmlns:a16="http://schemas.microsoft.com/office/drawing/2014/main" id="{0529E560-E905-4B08-8C88-7C3B234D3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003" y="2356286"/>
            <a:ext cx="125412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6" name="Rectangle 19">
            <a:extLst>
              <a:ext uri="{FF2B5EF4-FFF2-40B4-BE49-F238E27FC236}">
                <a16:creationId xmlns:a16="http://schemas.microsoft.com/office/drawing/2014/main" id="{3CE14C4D-E51F-4B12-9D4A-E37B61C23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2505511"/>
            <a:ext cx="123825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7" name="Rectangle 20">
            <a:extLst>
              <a:ext uri="{FF2B5EF4-FFF2-40B4-BE49-F238E27FC236}">
                <a16:creationId xmlns:a16="http://schemas.microsoft.com/office/drawing/2014/main" id="{73C7BAA6-9403-40AF-AEFF-FB44EACB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003" y="2505511"/>
            <a:ext cx="125412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8" name="Rectangle 21">
            <a:extLst>
              <a:ext uri="{FF2B5EF4-FFF2-40B4-BE49-F238E27FC236}">
                <a16:creationId xmlns:a16="http://schemas.microsoft.com/office/drawing/2014/main" id="{47044D34-9F23-48EE-B311-84CDDFD57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2654736"/>
            <a:ext cx="123825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19" name="Rectangle 22">
            <a:extLst>
              <a:ext uri="{FF2B5EF4-FFF2-40B4-BE49-F238E27FC236}">
                <a16:creationId xmlns:a16="http://schemas.microsoft.com/office/drawing/2014/main" id="{3CCCBDB5-46E5-4368-A7F9-AE6A35EAB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003" y="2654736"/>
            <a:ext cx="125412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0" name="Rectangle 23">
            <a:extLst>
              <a:ext uri="{FF2B5EF4-FFF2-40B4-BE49-F238E27FC236}">
                <a16:creationId xmlns:a16="http://schemas.microsoft.com/office/drawing/2014/main" id="{FC5CEA3D-362E-4461-832B-4F106F57E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2803961"/>
            <a:ext cx="123825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1" name="Rectangle 24">
            <a:extLst>
              <a:ext uri="{FF2B5EF4-FFF2-40B4-BE49-F238E27FC236}">
                <a16:creationId xmlns:a16="http://schemas.microsoft.com/office/drawing/2014/main" id="{6BE10A01-AB2F-4B94-AB29-06A974A0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003" y="2803961"/>
            <a:ext cx="125412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2" name="Rectangle 25">
            <a:extLst>
              <a:ext uri="{FF2B5EF4-FFF2-40B4-BE49-F238E27FC236}">
                <a16:creationId xmlns:a16="http://schemas.microsoft.com/office/drawing/2014/main" id="{9AEE34BF-E05E-4A86-AD00-E5BA82F5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91" y="2203886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3" name="Rectangle 26">
            <a:extLst>
              <a:ext uri="{FF2B5EF4-FFF2-40B4-BE49-F238E27FC236}">
                <a16:creationId xmlns:a16="http://schemas.microsoft.com/office/drawing/2014/main" id="{F1DE8D37-F594-4123-9865-9FD94C51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53" y="2203886"/>
            <a:ext cx="125412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4" name="Rectangle 27">
            <a:extLst>
              <a:ext uri="{FF2B5EF4-FFF2-40B4-BE49-F238E27FC236}">
                <a16:creationId xmlns:a16="http://schemas.microsoft.com/office/drawing/2014/main" id="{DB7F58FF-9900-41B9-A8D4-DED78E057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91" y="2353111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5" name="Rectangle 28">
            <a:extLst>
              <a:ext uri="{FF2B5EF4-FFF2-40B4-BE49-F238E27FC236}">
                <a16:creationId xmlns:a16="http://schemas.microsoft.com/office/drawing/2014/main" id="{7836E8D7-12B2-4C69-8D11-EEB51CD62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53" y="2353111"/>
            <a:ext cx="125412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6" name="Rectangle 29">
            <a:extLst>
              <a:ext uri="{FF2B5EF4-FFF2-40B4-BE49-F238E27FC236}">
                <a16:creationId xmlns:a16="http://schemas.microsoft.com/office/drawing/2014/main" id="{E7DF86DD-E585-4E70-A62B-DB56E001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91" y="2502336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7" name="Rectangle 30">
            <a:extLst>
              <a:ext uri="{FF2B5EF4-FFF2-40B4-BE49-F238E27FC236}">
                <a16:creationId xmlns:a16="http://schemas.microsoft.com/office/drawing/2014/main" id="{2B424379-E971-4839-B238-1A6143DF4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53" y="2502336"/>
            <a:ext cx="125412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8" name="Rectangle 31">
            <a:extLst>
              <a:ext uri="{FF2B5EF4-FFF2-40B4-BE49-F238E27FC236}">
                <a16:creationId xmlns:a16="http://schemas.microsoft.com/office/drawing/2014/main" id="{D407C4E0-25B0-4892-B10A-BF0C5C75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91" y="2651561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29" name="Rectangle 32">
            <a:extLst>
              <a:ext uri="{FF2B5EF4-FFF2-40B4-BE49-F238E27FC236}">
                <a16:creationId xmlns:a16="http://schemas.microsoft.com/office/drawing/2014/main" id="{DB169BBD-B838-42B6-B115-5D14F160C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53" y="2651561"/>
            <a:ext cx="125412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0" name="Rectangle 33">
            <a:extLst>
              <a:ext uri="{FF2B5EF4-FFF2-40B4-BE49-F238E27FC236}">
                <a16:creationId xmlns:a16="http://schemas.microsoft.com/office/drawing/2014/main" id="{0A451C74-19AC-4F19-9000-BCD0E78F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391" y="2800786"/>
            <a:ext cx="125413" cy="12382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1" name="Rectangle 34">
            <a:extLst>
              <a:ext uri="{FF2B5EF4-FFF2-40B4-BE49-F238E27FC236}">
                <a16:creationId xmlns:a16="http://schemas.microsoft.com/office/drawing/2014/main" id="{334D4EB3-F366-4101-9119-BCFD20D68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553" y="2800786"/>
            <a:ext cx="125412" cy="12382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2" name="Rectangle 35">
            <a:extLst>
              <a:ext uri="{FF2B5EF4-FFF2-40B4-BE49-F238E27FC236}">
                <a16:creationId xmlns:a16="http://schemas.microsoft.com/office/drawing/2014/main" id="{7D444A79-FC38-40A5-B807-BCA854213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703" y="2203886"/>
            <a:ext cx="125412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3" name="Rectangle 36">
            <a:extLst>
              <a:ext uri="{FF2B5EF4-FFF2-40B4-BE49-F238E27FC236}">
                <a16:creationId xmlns:a16="http://schemas.microsoft.com/office/drawing/2014/main" id="{CB82B6A2-76B0-402B-966A-057E42FC7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66" y="2203886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4" name="Rectangle 37">
            <a:extLst>
              <a:ext uri="{FF2B5EF4-FFF2-40B4-BE49-F238E27FC236}">
                <a16:creationId xmlns:a16="http://schemas.microsoft.com/office/drawing/2014/main" id="{56279982-048F-4643-A49D-155ACD3E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703" y="2353111"/>
            <a:ext cx="125412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5" name="Rectangle 38">
            <a:extLst>
              <a:ext uri="{FF2B5EF4-FFF2-40B4-BE49-F238E27FC236}">
                <a16:creationId xmlns:a16="http://schemas.microsoft.com/office/drawing/2014/main" id="{8C939726-9F6D-4493-B9F2-67411773F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66" y="2353111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6" name="Rectangle 39">
            <a:extLst>
              <a:ext uri="{FF2B5EF4-FFF2-40B4-BE49-F238E27FC236}">
                <a16:creationId xmlns:a16="http://schemas.microsoft.com/office/drawing/2014/main" id="{D89125AB-30D7-4234-B656-AF75E3805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703" y="2502336"/>
            <a:ext cx="125412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7" name="Rectangle 40">
            <a:extLst>
              <a:ext uri="{FF2B5EF4-FFF2-40B4-BE49-F238E27FC236}">
                <a16:creationId xmlns:a16="http://schemas.microsoft.com/office/drawing/2014/main" id="{AD8E8B4E-363D-4FCE-8995-5BA4EAE8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66" y="2502336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8" name="Rectangle 41">
            <a:extLst>
              <a:ext uri="{FF2B5EF4-FFF2-40B4-BE49-F238E27FC236}">
                <a16:creationId xmlns:a16="http://schemas.microsoft.com/office/drawing/2014/main" id="{39D9408B-3603-4D64-94C3-5D28AFE87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703" y="2651561"/>
            <a:ext cx="125412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9" name="Rectangle 42">
            <a:extLst>
              <a:ext uri="{FF2B5EF4-FFF2-40B4-BE49-F238E27FC236}">
                <a16:creationId xmlns:a16="http://schemas.microsoft.com/office/drawing/2014/main" id="{57287089-33FE-4BDF-87E6-343577DBE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66" y="2651561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0" name="Rectangle 43">
            <a:extLst>
              <a:ext uri="{FF2B5EF4-FFF2-40B4-BE49-F238E27FC236}">
                <a16:creationId xmlns:a16="http://schemas.microsoft.com/office/drawing/2014/main" id="{0F262A4B-4D5D-497D-8EF4-0D57C3930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703" y="2800786"/>
            <a:ext cx="125412" cy="1238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1" name="Rectangle 44">
            <a:extLst>
              <a:ext uri="{FF2B5EF4-FFF2-40B4-BE49-F238E27FC236}">
                <a16:creationId xmlns:a16="http://schemas.microsoft.com/office/drawing/2014/main" id="{C13651C4-0FF9-4167-8CC1-30FD11213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866" y="2800786"/>
            <a:ext cx="125413" cy="1238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2" name="Rectangle 45">
            <a:extLst>
              <a:ext uri="{FF2B5EF4-FFF2-40B4-BE49-F238E27FC236}">
                <a16:creationId xmlns:a16="http://schemas.microsoft.com/office/drawing/2014/main" id="{24AE74BB-8BC7-4DF7-8DE8-B0D7A408D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53" y="2203886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3" name="Rectangle 46">
            <a:extLst>
              <a:ext uri="{FF2B5EF4-FFF2-40B4-BE49-F238E27FC236}">
                <a16:creationId xmlns:a16="http://schemas.microsoft.com/office/drawing/2014/main" id="{15F7E338-AAE0-442A-BE74-4ECD7D59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03" y="2203886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4" name="Rectangle 47">
            <a:extLst>
              <a:ext uri="{FF2B5EF4-FFF2-40B4-BE49-F238E27FC236}">
                <a16:creationId xmlns:a16="http://schemas.microsoft.com/office/drawing/2014/main" id="{C67BBB36-2FD9-4E9B-83EA-9F3A1A731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53" y="2353111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5" name="Rectangle 48">
            <a:extLst>
              <a:ext uri="{FF2B5EF4-FFF2-40B4-BE49-F238E27FC236}">
                <a16:creationId xmlns:a16="http://schemas.microsoft.com/office/drawing/2014/main" id="{933CEFAA-2567-4911-847A-BCAE4A429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03" y="2353111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6" name="Rectangle 49">
            <a:extLst>
              <a:ext uri="{FF2B5EF4-FFF2-40B4-BE49-F238E27FC236}">
                <a16:creationId xmlns:a16="http://schemas.microsoft.com/office/drawing/2014/main" id="{98411199-5D6B-477A-9ACE-5779CDAD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53" y="2502336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7" name="Rectangle 50">
            <a:extLst>
              <a:ext uri="{FF2B5EF4-FFF2-40B4-BE49-F238E27FC236}">
                <a16:creationId xmlns:a16="http://schemas.microsoft.com/office/drawing/2014/main" id="{6D8A7173-4F11-4BC0-91A5-2E788B0E7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03" y="2502336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8" name="Rectangle 51">
            <a:extLst>
              <a:ext uri="{FF2B5EF4-FFF2-40B4-BE49-F238E27FC236}">
                <a16:creationId xmlns:a16="http://schemas.microsoft.com/office/drawing/2014/main" id="{B6B9160C-B4CD-4F46-9B56-44C8583E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53" y="2651561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9" name="Rectangle 52">
            <a:extLst>
              <a:ext uri="{FF2B5EF4-FFF2-40B4-BE49-F238E27FC236}">
                <a16:creationId xmlns:a16="http://schemas.microsoft.com/office/drawing/2014/main" id="{D980F707-005E-4A3A-ACE1-13C3A165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03" y="2651561"/>
            <a:ext cx="125412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0" name="Rectangle 53">
            <a:extLst>
              <a:ext uri="{FF2B5EF4-FFF2-40B4-BE49-F238E27FC236}">
                <a16:creationId xmlns:a16="http://schemas.microsoft.com/office/drawing/2014/main" id="{DAA9B17B-BEC9-41A9-B386-E001C2B95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253" y="2800786"/>
            <a:ext cx="125412" cy="123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1" name="Rectangle 54">
            <a:extLst>
              <a:ext uri="{FF2B5EF4-FFF2-40B4-BE49-F238E27FC236}">
                <a16:creationId xmlns:a16="http://schemas.microsoft.com/office/drawing/2014/main" id="{E9A48530-A6C4-45E9-AAA7-B02E40B1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03" y="2800786"/>
            <a:ext cx="125412" cy="123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2" name="Text Box 55">
            <a:extLst>
              <a:ext uri="{FF2B5EF4-FFF2-40B4-BE49-F238E27FC236}">
                <a16:creationId xmlns:a16="http://schemas.microsoft.com/office/drawing/2014/main" id="{9931732D-B911-4313-83AE-DEB96E4F3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728" y="6150411"/>
            <a:ext cx="8768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Customers</a:t>
            </a:r>
          </a:p>
        </p:txBody>
      </p:sp>
      <p:sp>
        <p:nvSpPr>
          <p:cNvPr id="353" name="Rectangle 56">
            <a:extLst>
              <a:ext uri="{FF2B5EF4-FFF2-40B4-BE49-F238E27FC236}">
                <a16:creationId xmlns:a16="http://schemas.microsoft.com/office/drawing/2014/main" id="{7D901E9B-9155-46AB-96EE-8C17C1D77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003" y="3253223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4" name="Rectangle 57">
            <a:extLst>
              <a:ext uri="{FF2B5EF4-FFF2-40B4-BE49-F238E27FC236}">
                <a16:creationId xmlns:a16="http://schemas.microsoft.com/office/drawing/2014/main" id="{0BA80C91-E92D-48E2-9C48-685B6C37B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5728" y="3253223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5" name="Rectangle 58">
            <a:extLst>
              <a:ext uri="{FF2B5EF4-FFF2-40B4-BE49-F238E27FC236}">
                <a16:creationId xmlns:a16="http://schemas.microsoft.com/office/drawing/2014/main" id="{9FA1186E-9DE3-40AF-A916-BA92CC2FB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453" y="3253223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6" name="Rectangle 59">
            <a:extLst>
              <a:ext uri="{FF2B5EF4-FFF2-40B4-BE49-F238E27FC236}">
                <a16:creationId xmlns:a16="http://schemas.microsoft.com/office/drawing/2014/main" id="{DA9F885B-FBC8-4988-AB12-B666E082A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178" y="3253223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7" name="Rectangle 69">
            <a:extLst>
              <a:ext uri="{FF2B5EF4-FFF2-40B4-BE49-F238E27FC236}">
                <a16:creationId xmlns:a16="http://schemas.microsoft.com/office/drawing/2014/main" id="{B5401F7D-77B0-4C96-A57A-2AEB6CBD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5055036"/>
            <a:ext cx="125413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8" name="Rectangle 70">
            <a:extLst>
              <a:ext uri="{FF2B5EF4-FFF2-40B4-BE49-F238E27FC236}">
                <a16:creationId xmlns:a16="http://schemas.microsoft.com/office/drawing/2014/main" id="{2EAEA7F0-CA2A-4137-B29E-3FA40E1EB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91" y="5055036"/>
            <a:ext cx="125413" cy="1254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9" name="Rectangle 71">
            <a:extLst>
              <a:ext uri="{FF2B5EF4-FFF2-40B4-BE49-F238E27FC236}">
                <a16:creationId xmlns:a16="http://schemas.microsoft.com/office/drawing/2014/main" id="{39BDEF19-CF5E-4E3F-8838-D700EDB54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5204261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0" name="Rectangle 72">
            <a:extLst>
              <a:ext uri="{FF2B5EF4-FFF2-40B4-BE49-F238E27FC236}">
                <a16:creationId xmlns:a16="http://schemas.microsoft.com/office/drawing/2014/main" id="{EE67AB5F-EF6D-474F-B433-D6E172057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91" y="5204261"/>
            <a:ext cx="125413" cy="1254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1" name="Rectangle 73">
            <a:extLst>
              <a:ext uri="{FF2B5EF4-FFF2-40B4-BE49-F238E27FC236}">
                <a16:creationId xmlns:a16="http://schemas.microsoft.com/office/drawing/2014/main" id="{9CCC0500-B4E6-4011-AC32-F93D3996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5353486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2" name="Rectangle 74">
            <a:extLst>
              <a:ext uri="{FF2B5EF4-FFF2-40B4-BE49-F238E27FC236}">
                <a16:creationId xmlns:a16="http://schemas.microsoft.com/office/drawing/2014/main" id="{55331A29-D4E0-4404-92E2-65307048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91" y="5353486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3" name="Rectangle 75">
            <a:extLst>
              <a:ext uri="{FF2B5EF4-FFF2-40B4-BE49-F238E27FC236}">
                <a16:creationId xmlns:a16="http://schemas.microsoft.com/office/drawing/2014/main" id="{D32389A4-1A3F-4FA2-8F8B-ACBA8E03F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5502711"/>
            <a:ext cx="125413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4" name="Rectangle 76">
            <a:extLst>
              <a:ext uri="{FF2B5EF4-FFF2-40B4-BE49-F238E27FC236}">
                <a16:creationId xmlns:a16="http://schemas.microsoft.com/office/drawing/2014/main" id="{2DCA665C-F5B8-4EB8-AC18-289FB6BD4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91" y="5502711"/>
            <a:ext cx="125413" cy="1254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5" name="Rectangle 77">
            <a:extLst>
              <a:ext uri="{FF2B5EF4-FFF2-40B4-BE49-F238E27FC236}">
                <a16:creationId xmlns:a16="http://schemas.microsoft.com/office/drawing/2014/main" id="{F5205F47-ECF9-433E-AAB1-6170F7B03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41" y="5651936"/>
            <a:ext cx="125413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6" name="Rectangle 78">
            <a:extLst>
              <a:ext uri="{FF2B5EF4-FFF2-40B4-BE49-F238E27FC236}">
                <a16:creationId xmlns:a16="http://schemas.microsoft.com/office/drawing/2014/main" id="{DF0E0CDE-3469-4297-8DA2-423046B1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591" y="5651936"/>
            <a:ext cx="125413" cy="1254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7" name="Rectangle 79">
            <a:extLst>
              <a:ext uri="{FF2B5EF4-FFF2-40B4-BE49-F238E27FC236}">
                <a16:creationId xmlns:a16="http://schemas.microsoft.com/office/drawing/2014/main" id="{40EB749F-1DA6-42A0-8B58-E6372776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003" y="4821048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8" name="Rectangle 80">
            <a:extLst>
              <a:ext uri="{FF2B5EF4-FFF2-40B4-BE49-F238E27FC236}">
                <a16:creationId xmlns:a16="http://schemas.microsoft.com/office/drawing/2014/main" id="{06F5067D-DF0D-4183-90AD-E11C788E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5728" y="4821048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9" name="Rectangle 81">
            <a:extLst>
              <a:ext uri="{FF2B5EF4-FFF2-40B4-BE49-F238E27FC236}">
                <a16:creationId xmlns:a16="http://schemas.microsoft.com/office/drawing/2014/main" id="{63589537-9BFB-4870-AC5F-BA31CF170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453" y="4821048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0" name="Rectangle 82">
            <a:extLst>
              <a:ext uri="{FF2B5EF4-FFF2-40B4-BE49-F238E27FC236}">
                <a16:creationId xmlns:a16="http://schemas.microsoft.com/office/drawing/2014/main" id="{A911741C-641A-4703-8E27-DA22E8311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178" y="4821048"/>
            <a:ext cx="461962" cy="1254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1" name="Rectangle 83">
            <a:extLst>
              <a:ext uri="{FF2B5EF4-FFF2-40B4-BE49-F238E27FC236}">
                <a16:creationId xmlns:a16="http://schemas.microsoft.com/office/drawing/2014/main" id="{2CC4FD16-068F-42EF-ACF5-D10265503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978" y="5050273"/>
            <a:ext cx="125412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2" name="Rectangle 84">
            <a:extLst>
              <a:ext uri="{FF2B5EF4-FFF2-40B4-BE49-F238E27FC236}">
                <a16:creationId xmlns:a16="http://schemas.microsoft.com/office/drawing/2014/main" id="{C57AA3CF-AA0F-4DA8-8E19-AF50A29FA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41" y="5050273"/>
            <a:ext cx="125413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3" name="Rectangle 85">
            <a:extLst>
              <a:ext uri="{FF2B5EF4-FFF2-40B4-BE49-F238E27FC236}">
                <a16:creationId xmlns:a16="http://schemas.microsoft.com/office/drawing/2014/main" id="{E1D9D87F-1A15-42F1-9B91-1A3517095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978" y="5199498"/>
            <a:ext cx="125412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4" name="Rectangle 86">
            <a:extLst>
              <a:ext uri="{FF2B5EF4-FFF2-40B4-BE49-F238E27FC236}">
                <a16:creationId xmlns:a16="http://schemas.microsoft.com/office/drawing/2014/main" id="{8C0487B4-EF71-4768-B3C3-4AB7AA495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41" y="5199498"/>
            <a:ext cx="125413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5" name="Rectangle 87">
            <a:extLst>
              <a:ext uri="{FF2B5EF4-FFF2-40B4-BE49-F238E27FC236}">
                <a16:creationId xmlns:a16="http://schemas.microsoft.com/office/drawing/2014/main" id="{EF853BA9-6F74-418F-8073-D6D55C19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978" y="5348723"/>
            <a:ext cx="125412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6" name="Rectangle 88">
            <a:extLst>
              <a:ext uri="{FF2B5EF4-FFF2-40B4-BE49-F238E27FC236}">
                <a16:creationId xmlns:a16="http://schemas.microsoft.com/office/drawing/2014/main" id="{34028E5D-AE90-4833-9397-FC83F768E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41" y="5348723"/>
            <a:ext cx="125413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7" name="Rectangle 89">
            <a:extLst>
              <a:ext uri="{FF2B5EF4-FFF2-40B4-BE49-F238E27FC236}">
                <a16:creationId xmlns:a16="http://schemas.microsoft.com/office/drawing/2014/main" id="{451E41F0-809C-4DCB-B31D-03C63A34F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978" y="5497948"/>
            <a:ext cx="125412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8" name="Rectangle 90">
            <a:extLst>
              <a:ext uri="{FF2B5EF4-FFF2-40B4-BE49-F238E27FC236}">
                <a16:creationId xmlns:a16="http://schemas.microsoft.com/office/drawing/2014/main" id="{F4A8C0F0-B0EB-4FFA-B846-EA4BBABE2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41" y="5497948"/>
            <a:ext cx="125413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9" name="Rectangle 91">
            <a:extLst>
              <a:ext uri="{FF2B5EF4-FFF2-40B4-BE49-F238E27FC236}">
                <a16:creationId xmlns:a16="http://schemas.microsoft.com/office/drawing/2014/main" id="{57160F97-08E8-4246-8DDC-EB7FB85FE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978" y="5647173"/>
            <a:ext cx="125412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0" name="Rectangle 92">
            <a:extLst>
              <a:ext uri="{FF2B5EF4-FFF2-40B4-BE49-F238E27FC236}">
                <a16:creationId xmlns:a16="http://schemas.microsoft.com/office/drawing/2014/main" id="{2C3ABF45-2DB7-4C42-B6FC-9C1C6CAFA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41" y="5647173"/>
            <a:ext cx="125413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1" name="Rectangle 93">
            <a:extLst>
              <a:ext uri="{FF2B5EF4-FFF2-40B4-BE49-F238E27FC236}">
                <a16:creationId xmlns:a16="http://schemas.microsoft.com/office/drawing/2014/main" id="{65F3DC4B-55A1-4515-9934-075443E6E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28" y="5050273"/>
            <a:ext cx="125412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2" name="Rectangle 94">
            <a:extLst>
              <a:ext uri="{FF2B5EF4-FFF2-40B4-BE49-F238E27FC236}">
                <a16:creationId xmlns:a16="http://schemas.microsoft.com/office/drawing/2014/main" id="{4ED3F941-0187-4C94-9652-32EBDD19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79" y="5050273"/>
            <a:ext cx="123825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3" name="Rectangle 95">
            <a:extLst>
              <a:ext uri="{FF2B5EF4-FFF2-40B4-BE49-F238E27FC236}">
                <a16:creationId xmlns:a16="http://schemas.microsoft.com/office/drawing/2014/main" id="{9946B8EF-E537-4B1B-8B59-25AA8445A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28" y="5199498"/>
            <a:ext cx="125412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4" name="Rectangle 96">
            <a:extLst>
              <a:ext uri="{FF2B5EF4-FFF2-40B4-BE49-F238E27FC236}">
                <a16:creationId xmlns:a16="http://schemas.microsoft.com/office/drawing/2014/main" id="{184072B9-4672-4352-8162-332BA9D61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79" y="5199498"/>
            <a:ext cx="123825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5" name="Rectangle 97">
            <a:extLst>
              <a:ext uri="{FF2B5EF4-FFF2-40B4-BE49-F238E27FC236}">
                <a16:creationId xmlns:a16="http://schemas.microsoft.com/office/drawing/2014/main" id="{97E670B8-E6A9-4A01-B780-0FEBDC4D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28" y="5348723"/>
            <a:ext cx="125412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6" name="Rectangle 98">
            <a:extLst>
              <a:ext uri="{FF2B5EF4-FFF2-40B4-BE49-F238E27FC236}">
                <a16:creationId xmlns:a16="http://schemas.microsoft.com/office/drawing/2014/main" id="{79440E57-5797-4D6C-8ECE-1439E4670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79" y="5348723"/>
            <a:ext cx="123825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7" name="Rectangle 99">
            <a:extLst>
              <a:ext uri="{FF2B5EF4-FFF2-40B4-BE49-F238E27FC236}">
                <a16:creationId xmlns:a16="http://schemas.microsoft.com/office/drawing/2014/main" id="{3427C788-00C5-46C5-AB0F-6E7882C55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28" y="5497948"/>
            <a:ext cx="125412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8" name="Rectangle 100">
            <a:extLst>
              <a:ext uri="{FF2B5EF4-FFF2-40B4-BE49-F238E27FC236}">
                <a16:creationId xmlns:a16="http://schemas.microsoft.com/office/drawing/2014/main" id="{A16823AA-253D-4FC0-8339-E76D4D616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79" y="5497948"/>
            <a:ext cx="123825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9" name="Rectangle 101">
            <a:extLst>
              <a:ext uri="{FF2B5EF4-FFF2-40B4-BE49-F238E27FC236}">
                <a16:creationId xmlns:a16="http://schemas.microsoft.com/office/drawing/2014/main" id="{2108FFF0-E6B7-410E-848B-085444B12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28" y="5647173"/>
            <a:ext cx="125412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0" name="Rectangle 102">
            <a:extLst>
              <a:ext uri="{FF2B5EF4-FFF2-40B4-BE49-F238E27FC236}">
                <a16:creationId xmlns:a16="http://schemas.microsoft.com/office/drawing/2014/main" id="{135B0EB3-ECB6-47E0-A9B5-16003F8C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79" y="5647173"/>
            <a:ext cx="123825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1" name="Rectangle 103">
            <a:extLst>
              <a:ext uri="{FF2B5EF4-FFF2-40B4-BE49-F238E27FC236}">
                <a16:creationId xmlns:a16="http://schemas.microsoft.com/office/drawing/2014/main" id="{5C80DFAD-9AA4-44F8-A922-2D7B8446A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66" y="5050273"/>
            <a:ext cx="123825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2" name="Rectangle 104">
            <a:extLst>
              <a:ext uri="{FF2B5EF4-FFF2-40B4-BE49-F238E27FC236}">
                <a16:creationId xmlns:a16="http://schemas.microsoft.com/office/drawing/2014/main" id="{E4D4EC33-B559-4D8D-AF3F-E9DBEABE5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828" y="5050273"/>
            <a:ext cx="125412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3" name="Rectangle 105">
            <a:extLst>
              <a:ext uri="{FF2B5EF4-FFF2-40B4-BE49-F238E27FC236}">
                <a16:creationId xmlns:a16="http://schemas.microsoft.com/office/drawing/2014/main" id="{6B735EC9-8639-4CF7-8FF1-7A7A3C85B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66" y="5199498"/>
            <a:ext cx="123825" cy="1254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4" name="Rectangle 106">
            <a:extLst>
              <a:ext uri="{FF2B5EF4-FFF2-40B4-BE49-F238E27FC236}">
                <a16:creationId xmlns:a16="http://schemas.microsoft.com/office/drawing/2014/main" id="{E9197343-98ED-4137-A4BE-32CE359A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828" y="5199498"/>
            <a:ext cx="125412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5" name="Rectangle 107">
            <a:extLst>
              <a:ext uri="{FF2B5EF4-FFF2-40B4-BE49-F238E27FC236}">
                <a16:creationId xmlns:a16="http://schemas.microsoft.com/office/drawing/2014/main" id="{5C6F6216-8293-4BB0-9ECA-EB2B4B309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66" y="5348723"/>
            <a:ext cx="123825" cy="12541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6" name="Rectangle 108">
            <a:extLst>
              <a:ext uri="{FF2B5EF4-FFF2-40B4-BE49-F238E27FC236}">
                <a16:creationId xmlns:a16="http://schemas.microsoft.com/office/drawing/2014/main" id="{0316B504-41D2-4A77-9489-451637661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828" y="5348723"/>
            <a:ext cx="125412" cy="1254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7" name="Rectangle 109">
            <a:extLst>
              <a:ext uri="{FF2B5EF4-FFF2-40B4-BE49-F238E27FC236}">
                <a16:creationId xmlns:a16="http://schemas.microsoft.com/office/drawing/2014/main" id="{2DE89E00-16B2-47DB-B1DC-881EB0B6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66" y="5497948"/>
            <a:ext cx="123825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8" name="Rectangle 110">
            <a:extLst>
              <a:ext uri="{FF2B5EF4-FFF2-40B4-BE49-F238E27FC236}">
                <a16:creationId xmlns:a16="http://schemas.microsoft.com/office/drawing/2014/main" id="{B0E04DE3-D7CA-4853-908A-75330C07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828" y="5497948"/>
            <a:ext cx="125412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9" name="Rectangle 111">
            <a:extLst>
              <a:ext uri="{FF2B5EF4-FFF2-40B4-BE49-F238E27FC236}">
                <a16:creationId xmlns:a16="http://schemas.microsoft.com/office/drawing/2014/main" id="{6AB4328D-4AC3-4AC3-B4D2-8E659B983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666" y="5647173"/>
            <a:ext cx="123825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0" name="Rectangle 112">
            <a:extLst>
              <a:ext uri="{FF2B5EF4-FFF2-40B4-BE49-F238E27FC236}">
                <a16:creationId xmlns:a16="http://schemas.microsoft.com/office/drawing/2014/main" id="{AB9A9BE9-2745-4D30-82C9-48A22870B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828" y="5647173"/>
            <a:ext cx="125412" cy="1254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1" name="Rectangle 113">
            <a:extLst>
              <a:ext uri="{FF2B5EF4-FFF2-40B4-BE49-F238E27FC236}">
                <a16:creationId xmlns:a16="http://schemas.microsoft.com/office/drawing/2014/main" id="{FC91036F-C4B5-42A8-91F5-5DA52BDF6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128" y="3461003"/>
            <a:ext cx="3929062" cy="457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i="0">
                <a:latin typeface="Arial Narrow" panose="020B0606020202030204" pitchFamily="34" charset="0"/>
              </a:rPr>
              <a:t>Receiving</a:t>
            </a:r>
          </a:p>
        </p:txBody>
      </p:sp>
      <p:sp>
        <p:nvSpPr>
          <p:cNvPr id="402" name="Rectangle 114">
            <a:extLst>
              <a:ext uri="{FF2B5EF4-FFF2-40B4-BE49-F238E27FC236}">
                <a16:creationId xmlns:a16="http://schemas.microsoft.com/office/drawing/2014/main" id="{3F80CA45-DCE0-457F-A23E-572867E5D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778" y="4276978"/>
            <a:ext cx="3929062" cy="457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Shipping</a:t>
            </a:r>
          </a:p>
        </p:txBody>
      </p:sp>
      <p:sp>
        <p:nvSpPr>
          <p:cNvPr id="403" name="Rectangle 115">
            <a:extLst>
              <a:ext uri="{FF2B5EF4-FFF2-40B4-BE49-F238E27FC236}">
                <a16:creationId xmlns:a16="http://schemas.microsoft.com/office/drawing/2014/main" id="{9F9B9E7C-5020-4574-B4FB-BCCC676C9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633" y="3952868"/>
            <a:ext cx="3840480" cy="274320"/>
          </a:xfrm>
          <a:prstGeom prst="rect">
            <a:avLst/>
          </a:prstGeom>
          <a:noFill/>
          <a:ln w="19050">
            <a:solidFill>
              <a:srgbClr val="80808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Sorting</a:t>
            </a:r>
          </a:p>
        </p:txBody>
      </p:sp>
      <p:sp>
        <p:nvSpPr>
          <p:cNvPr id="404" name="Oval 127">
            <a:extLst>
              <a:ext uri="{FF2B5EF4-FFF2-40B4-BE49-F238E27FC236}">
                <a16:creationId xmlns:a16="http://schemas.microsoft.com/office/drawing/2014/main" id="{58D2973C-F07B-4467-ACC0-9611F2D6E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189" y="3389857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5" name="Oval 131">
            <a:extLst>
              <a:ext uri="{FF2B5EF4-FFF2-40B4-BE49-F238E27FC236}">
                <a16:creationId xmlns:a16="http://schemas.microsoft.com/office/drawing/2014/main" id="{214F4A40-6CA4-4CBD-935C-9771E60C0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732" y="3389857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6" name="Oval 132">
            <a:extLst>
              <a:ext uri="{FF2B5EF4-FFF2-40B4-BE49-F238E27FC236}">
                <a16:creationId xmlns:a16="http://schemas.microsoft.com/office/drawing/2014/main" id="{B047004F-E0C7-4FFA-AF91-214C6255D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735" y="3389857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07" name="Text Box 148">
            <a:extLst>
              <a:ext uri="{FF2B5EF4-FFF2-40B4-BE49-F238E27FC236}">
                <a16:creationId xmlns:a16="http://schemas.microsoft.com/office/drawing/2014/main" id="{AB3423AE-2176-4545-97AB-5257705F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768" y="2722386"/>
            <a:ext cx="22159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LTL</a:t>
            </a:r>
          </a:p>
        </p:txBody>
      </p:sp>
      <p:sp>
        <p:nvSpPr>
          <p:cNvPr id="408" name="Text Box 149">
            <a:extLst>
              <a:ext uri="{FF2B5EF4-FFF2-40B4-BE49-F238E27FC236}">
                <a16:creationId xmlns:a16="http://schemas.microsoft.com/office/drawing/2014/main" id="{E63604E6-29CC-4DCB-8FCA-24E2D01CD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820" y="2267762"/>
            <a:ext cx="57708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Suppliers</a:t>
            </a:r>
          </a:p>
        </p:txBody>
      </p:sp>
      <p:sp>
        <p:nvSpPr>
          <p:cNvPr id="409" name="Text Box 150">
            <a:extLst>
              <a:ext uri="{FF2B5EF4-FFF2-40B4-BE49-F238E27FC236}">
                <a16:creationId xmlns:a16="http://schemas.microsoft.com/office/drawing/2014/main" id="{0460AF56-FCA5-451B-A62D-59FF48466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521" y="3425844"/>
            <a:ext cx="6604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Customers</a:t>
            </a:r>
          </a:p>
        </p:txBody>
      </p:sp>
      <p:sp>
        <p:nvSpPr>
          <p:cNvPr id="410" name="Oval 157">
            <a:extLst>
              <a:ext uri="{FF2B5EF4-FFF2-40B4-BE49-F238E27FC236}">
                <a16:creationId xmlns:a16="http://schemas.microsoft.com/office/drawing/2014/main" id="{A06AF85C-E5EE-48B7-BBDE-DEB5D5445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701" y="6021824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11" name="Oval 158">
            <a:extLst>
              <a:ext uri="{FF2B5EF4-FFF2-40B4-BE49-F238E27FC236}">
                <a16:creationId xmlns:a16="http://schemas.microsoft.com/office/drawing/2014/main" id="{401EE96E-14D3-438A-B8DE-6C87A75D6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043" y="6021824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12" name="Oval 159">
            <a:extLst>
              <a:ext uri="{FF2B5EF4-FFF2-40B4-BE49-F238E27FC236}">
                <a16:creationId xmlns:a16="http://schemas.microsoft.com/office/drawing/2014/main" id="{6026E7AA-F66F-4829-9E67-FD9A55BBD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735" y="6021824"/>
            <a:ext cx="274320" cy="27432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13" name="Text Box 165">
            <a:extLst>
              <a:ext uri="{FF2B5EF4-FFF2-40B4-BE49-F238E27FC236}">
                <a16:creationId xmlns:a16="http://schemas.microsoft.com/office/drawing/2014/main" id="{3F73C0DA-2F72-4F4B-8BE9-91806728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02" y="5052183"/>
            <a:ext cx="2308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FTL</a:t>
            </a:r>
          </a:p>
        </p:txBody>
      </p:sp>
      <p:sp>
        <p:nvSpPr>
          <p:cNvPr id="414" name="Text Box 169">
            <a:extLst>
              <a:ext uri="{FF2B5EF4-FFF2-40B4-BE49-F238E27FC236}">
                <a16:creationId xmlns:a16="http://schemas.microsoft.com/office/drawing/2014/main" id="{282E9798-AC99-4B54-ABAB-57CF2E52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486" y="5661059"/>
            <a:ext cx="2308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i="0" dirty="0">
                <a:latin typeface="Arial Narrow" panose="020B0606020202030204" pitchFamily="34" charset="0"/>
              </a:rPr>
              <a:t>FTL</a:t>
            </a:r>
          </a:p>
        </p:txBody>
      </p:sp>
      <p:sp>
        <p:nvSpPr>
          <p:cNvPr id="415" name="Text Box 170">
            <a:extLst>
              <a:ext uri="{FF2B5EF4-FFF2-40B4-BE49-F238E27FC236}">
                <a16:creationId xmlns:a16="http://schemas.microsoft.com/office/drawing/2014/main" id="{B3003D5F-DCE7-41E1-8E72-814D40121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664" y="5398494"/>
            <a:ext cx="11589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i="0" dirty="0">
                <a:latin typeface="Arial Narrow" panose="020B0606020202030204" pitchFamily="34" charset="0"/>
              </a:rPr>
              <a:t>Cross-Docking DC</a:t>
            </a:r>
          </a:p>
        </p:txBody>
      </p:sp>
      <p:cxnSp>
        <p:nvCxnSpPr>
          <p:cNvPr id="416" name="Straight Arrow Connector 415">
            <a:extLst>
              <a:ext uri="{FF2B5EF4-FFF2-40B4-BE49-F238E27FC236}">
                <a16:creationId xmlns:a16="http://schemas.microsoft.com/office/drawing/2014/main" id="{E7199160-0911-42E4-AD4A-884325BE8BD4}"/>
              </a:ext>
            </a:extLst>
          </p:cNvPr>
          <p:cNvCxnSpPr>
            <a:cxnSpLocks/>
            <a:stCxn id="435" idx="2"/>
            <a:endCxn id="404" idx="0"/>
          </p:cNvCxnSpPr>
          <p:nvPr/>
        </p:nvCxnSpPr>
        <p:spPr bwMode="auto">
          <a:xfrm>
            <a:off x="7821110" y="2233096"/>
            <a:ext cx="359239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7" name="Straight Arrow Connector 416">
            <a:extLst>
              <a:ext uri="{FF2B5EF4-FFF2-40B4-BE49-F238E27FC236}">
                <a16:creationId xmlns:a16="http://schemas.microsoft.com/office/drawing/2014/main" id="{812C4803-6279-4904-8E27-11FAA01144D2}"/>
              </a:ext>
            </a:extLst>
          </p:cNvPr>
          <p:cNvCxnSpPr>
            <a:cxnSpLocks/>
            <a:stCxn id="435" idx="2"/>
            <a:endCxn id="405" idx="0"/>
          </p:cNvCxnSpPr>
          <p:nvPr/>
        </p:nvCxnSpPr>
        <p:spPr bwMode="auto">
          <a:xfrm>
            <a:off x="7821110" y="2233096"/>
            <a:ext cx="1031782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EBCD8FC3-44EE-4FD2-B937-7CE2A0068486}"/>
              </a:ext>
            </a:extLst>
          </p:cNvPr>
          <p:cNvCxnSpPr>
            <a:cxnSpLocks/>
            <a:stCxn id="435" idx="2"/>
            <a:endCxn id="406" idx="0"/>
          </p:cNvCxnSpPr>
          <p:nvPr/>
        </p:nvCxnSpPr>
        <p:spPr bwMode="auto">
          <a:xfrm>
            <a:off x="7821110" y="2233096"/>
            <a:ext cx="1703785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9" name="Straight Arrow Connector 418">
            <a:extLst>
              <a:ext uri="{FF2B5EF4-FFF2-40B4-BE49-F238E27FC236}">
                <a16:creationId xmlns:a16="http://schemas.microsoft.com/office/drawing/2014/main" id="{3E28EBF5-C305-4367-9A20-A7AE2F5D7DF6}"/>
              </a:ext>
            </a:extLst>
          </p:cNvPr>
          <p:cNvCxnSpPr>
            <a:cxnSpLocks/>
            <a:stCxn id="436" idx="2"/>
            <a:endCxn id="404" idx="0"/>
          </p:cNvCxnSpPr>
          <p:nvPr/>
        </p:nvCxnSpPr>
        <p:spPr bwMode="auto">
          <a:xfrm flipH="1">
            <a:off x="8180349" y="2233096"/>
            <a:ext cx="293977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D279E56F-F569-4416-807D-D5D84D1392C9}"/>
              </a:ext>
            </a:extLst>
          </p:cNvPr>
          <p:cNvCxnSpPr>
            <a:cxnSpLocks/>
            <a:stCxn id="436" idx="2"/>
            <a:endCxn id="405" idx="0"/>
          </p:cNvCxnSpPr>
          <p:nvPr/>
        </p:nvCxnSpPr>
        <p:spPr bwMode="auto">
          <a:xfrm>
            <a:off x="8474326" y="2233096"/>
            <a:ext cx="378566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1" name="Straight Arrow Connector 420">
            <a:extLst>
              <a:ext uri="{FF2B5EF4-FFF2-40B4-BE49-F238E27FC236}">
                <a16:creationId xmlns:a16="http://schemas.microsoft.com/office/drawing/2014/main" id="{55AA2AAB-97BE-4F0C-9E57-0342C0132561}"/>
              </a:ext>
            </a:extLst>
          </p:cNvPr>
          <p:cNvCxnSpPr>
            <a:cxnSpLocks/>
            <a:stCxn id="436" idx="2"/>
            <a:endCxn id="406" idx="0"/>
          </p:cNvCxnSpPr>
          <p:nvPr/>
        </p:nvCxnSpPr>
        <p:spPr bwMode="auto">
          <a:xfrm>
            <a:off x="8474326" y="2233096"/>
            <a:ext cx="1050569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62A7AF4E-86BB-4BB7-9823-934E672ABB9B}"/>
              </a:ext>
            </a:extLst>
          </p:cNvPr>
          <p:cNvCxnSpPr>
            <a:cxnSpLocks/>
            <a:stCxn id="437" idx="2"/>
            <a:endCxn id="404" idx="0"/>
          </p:cNvCxnSpPr>
          <p:nvPr/>
        </p:nvCxnSpPr>
        <p:spPr bwMode="auto">
          <a:xfrm flipH="1">
            <a:off x="8180349" y="2233096"/>
            <a:ext cx="961628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3" name="Straight Arrow Connector 422">
            <a:extLst>
              <a:ext uri="{FF2B5EF4-FFF2-40B4-BE49-F238E27FC236}">
                <a16:creationId xmlns:a16="http://schemas.microsoft.com/office/drawing/2014/main" id="{4B6987A1-58E0-47EE-BD2A-38C8E46C494B}"/>
              </a:ext>
            </a:extLst>
          </p:cNvPr>
          <p:cNvCxnSpPr>
            <a:cxnSpLocks/>
            <a:stCxn id="437" idx="2"/>
            <a:endCxn id="405" idx="0"/>
          </p:cNvCxnSpPr>
          <p:nvPr/>
        </p:nvCxnSpPr>
        <p:spPr bwMode="auto">
          <a:xfrm flipH="1">
            <a:off x="8852892" y="2233096"/>
            <a:ext cx="289085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06288BF8-6784-44F9-BB45-70E084344C8E}"/>
              </a:ext>
            </a:extLst>
          </p:cNvPr>
          <p:cNvCxnSpPr>
            <a:cxnSpLocks/>
            <a:stCxn id="437" idx="2"/>
            <a:endCxn id="406" idx="0"/>
          </p:cNvCxnSpPr>
          <p:nvPr/>
        </p:nvCxnSpPr>
        <p:spPr bwMode="auto">
          <a:xfrm>
            <a:off x="9141977" y="2233096"/>
            <a:ext cx="382918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D23AEA9E-884C-4BBF-84BA-DBF07FD6D083}"/>
              </a:ext>
            </a:extLst>
          </p:cNvPr>
          <p:cNvCxnSpPr>
            <a:cxnSpLocks/>
            <a:stCxn id="438" idx="2"/>
            <a:endCxn id="404" idx="0"/>
          </p:cNvCxnSpPr>
          <p:nvPr/>
        </p:nvCxnSpPr>
        <p:spPr bwMode="auto">
          <a:xfrm flipH="1">
            <a:off x="8180349" y="2233096"/>
            <a:ext cx="1589768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2EB70187-B378-4F20-AB24-D1D6F28DF6C4}"/>
              </a:ext>
            </a:extLst>
          </p:cNvPr>
          <p:cNvCxnSpPr>
            <a:cxnSpLocks/>
            <a:stCxn id="438" idx="2"/>
            <a:endCxn id="405" idx="0"/>
          </p:cNvCxnSpPr>
          <p:nvPr/>
        </p:nvCxnSpPr>
        <p:spPr bwMode="auto">
          <a:xfrm flipH="1">
            <a:off x="8852892" y="2233096"/>
            <a:ext cx="917225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99583E7A-C4C5-47B4-8797-E26D8913487A}"/>
              </a:ext>
            </a:extLst>
          </p:cNvPr>
          <p:cNvCxnSpPr>
            <a:cxnSpLocks/>
            <a:stCxn id="438" idx="2"/>
            <a:endCxn id="406" idx="0"/>
          </p:cNvCxnSpPr>
          <p:nvPr/>
        </p:nvCxnSpPr>
        <p:spPr bwMode="auto">
          <a:xfrm flipH="1">
            <a:off x="9524895" y="2233096"/>
            <a:ext cx="245222" cy="11567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8ABDE2AF-C581-46B1-9BDD-897D89544B7E}"/>
              </a:ext>
            </a:extLst>
          </p:cNvPr>
          <p:cNvCxnSpPr>
            <a:cxnSpLocks/>
            <a:stCxn id="439" idx="2"/>
            <a:endCxn id="443" idx="0"/>
          </p:cNvCxnSpPr>
          <p:nvPr/>
        </p:nvCxnSpPr>
        <p:spPr bwMode="auto">
          <a:xfrm>
            <a:off x="7821110" y="4828501"/>
            <a:ext cx="985510" cy="509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C7681347-7CDD-4A54-AE21-05CEA7DD6A72}"/>
              </a:ext>
            </a:extLst>
          </p:cNvPr>
          <p:cNvCxnSpPr>
            <a:cxnSpLocks/>
            <a:stCxn id="440" idx="2"/>
            <a:endCxn id="443" idx="0"/>
          </p:cNvCxnSpPr>
          <p:nvPr/>
        </p:nvCxnSpPr>
        <p:spPr bwMode="auto">
          <a:xfrm>
            <a:off x="8474326" y="4828501"/>
            <a:ext cx="332294" cy="509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0" name="Straight Arrow Connector 429">
            <a:extLst>
              <a:ext uri="{FF2B5EF4-FFF2-40B4-BE49-F238E27FC236}">
                <a16:creationId xmlns:a16="http://schemas.microsoft.com/office/drawing/2014/main" id="{E94181FD-98B1-4E4D-A962-84F82FB54488}"/>
              </a:ext>
            </a:extLst>
          </p:cNvPr>
          <p:cNvCxnSpPr>
            <a:cxnSpLocks/>
            <a:stCxn id="441" idx="2"/>
            <a:endCxn id="443" idx="0"/>
          </p:cNvCxnSpPr>
          <p:nvPr/>
        </p:nvCxnSpPr>
        <p:spPr bwMode="auto">
          <a:xfrm flipH="1">
            <a:off x="8806620" y="4828501"/>
            <a:ext cx="335357" cy="509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1" name="Straight Arrow Connector 430">
            <a:extLst>
              <a:ext uri="{FF2B5EF4-FFF2-40B4-BE49-F238E27FC236}">
                <a16:creationId xmlns:a16="http://schemas.microsoft.com/office/drawing/2014/main" id="{33EC13CB-DA69-4CCD-A1AE-3FD9FEBC96A6}"/>
              </a:ext>
            </a:extLst>
          </p:cNvPr>
          <p:cNvCxnSpPr>
            <a:cxnSpLocks/>
            <a:stCxn id="442" idx="2"/>
            <a:endCxn id="443" idx="0"/>
          </p:cNvCxnSpPr>
          <p:nvPr/>
        </p:nvCxnSpPr>
        <p:spPr bwMode="auto">
          <a:xfrm flipH="1">
            <a:off x="8806620" y="4828501"/>
            <a:ext cx="963497" cy="509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2" name="Straight Arrow Connector 431">
            <a:extLst>
              <a:ext uri="{FF2B5EF4-FFF2-40B4-BE49-F238E27FC236}">
                <a16:creationId xmlns:a16="http://schemas.microsoft.com/office/drawing/2014/main" id="{2B9A4D8E-FB70-43E1-9EBD-1B9BB6582E3D}"/>
              </a:ext>
            </a:extLst>
          </p:cNvPr>
          <p:cNvCxnSpPr>
            <a:cxnSpLocks/>
            <a:stCxn id="443" idx="2"/>
            <a:endCxn id="410" idx="7"/>
          </p:cNvCxnSpPr>
          <p:nvPr/>
        </p:nvCxnSpPr>
        <p:spPr bwMode="auto">
          <a:xfrm flipH="1">
            <a:off x="8256848" y="5628229"/>
            <a:ext cx="549772" cy="4337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01D2E350-1F83-4EB4-A468-DB140BC69596}"/>
              </a:ext>
            </a:extLst>
          </p:cNvPr>
          <p:cNvCxnSpPr>
            <a:cxnSpLocks/>
            <a:stCxn id="443" idx="2"/>
            <a:endCxn id="411" idx="0"/>
          </p:cNvCxnSpPr>
          <p:nvPr/>
        </p:nvCxnSpPr>
        <p:spPr bwMode="auto">
          <a:xfrm>
            <a:off x="8806620" y="5628229"/>
            <a:ext cx="3583" cy="3935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9BEC2E06-D395-4E64-83D1-B59A4BDC4251}"/>
              </a:ext>
            </a:extLst>
          </p:cNvPr>
          <p:cNvCxnSpPr>
            <a:cxnSpLocks/>
            <a:stCxn id="443" idx="2"/>
            <a:endCxn id="412" idx="1"/>
          </p:cNvCxnSpPr>
          <p:nvPr/>
        </p:nvCxnSpPr>
        <p:spPr bwMode="auto">
          <a:xfrm>
            <a:off x="8806620" y="5628229"/>
            <a:ext cx="621288" cy="4337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5" name="Rectangle 125">
            <a:extLst>
              <a:ext uri="{FF2B5EF4-FFF2-40B4-BE49-F238E27FC236}">
                <a16:creationId xmlns:a16="http://schemas.microsoft.com/office/drawing/2014/main" id="{67EAF22D-36F9-44DA-B5A1-142F28CE2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950" y="1958776"/>
            <a:ext cx="27432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6" name="Rectangle 128">
            <a:extLst>
              <a:ext uri="{FF2B5EF4-FFF2-40B4-BE49-F238E27FC236}">
                <a16:creationId xmlns:a16="http://schemas.microsoft.com/office/drawing/2014/main" id="{EBF69927-9791-4D75-993C-56A1E8FED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166" y="1958776"/>
            <a:ext cx="274320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7" name="Rectangle 129">
            <a:extLst>
              <a:ext uri="{FF2B5EF4-FFF2-40B4-BE49-F238E27FC236}">
                <a16:creationId xmlns:a16="http://schemas.microsoft.com/office/drawing/2014/main" id="{9462B029-19B1-47BC-A1E9-5F6860DED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817" y="1958776"/>
            <a:ext cx="274320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8" name="Rectangle 130">
            <a:extLst>
              <a:ext uri="{FF2B5EF4-FFF2-40B4-BE49-F238E27FC236}">
                <a16:creationId xmlns:a16="http://schemas.microsoft.com/office/drawing/2014/main" id="{7AF0CE9F-4D34-4215-8C57-9FFB8807D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2957" y="1958776"/>
            <a:ext cx="274320" cy="2743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9" name="Rectangle 152">
            <a:extLst>
              <a:ext uri="{FF2B5EF4-FFF2-40B4-BE49-F238E27FC236}">
                <a16:creationId xmlns:a16="http://schemas.microsoft.com/office/drawing/2014/main" id="{2C18D020-2ADE-4D39-A8F2-0A8CB4945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950" y="4554181"/>
            <a:ext cx="27432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0" name="Rectangle 153">
            <a:extLst>
              <a:ext uri="{FF2B5EF4-FFF2-40B4-BE49-F238E27FC236}">
                <a16:creationId xmlns:a16="http://schemas.microsoft.com/office/drawing/2014/main" id="{A3544E78-E0B4-489A-B80C-B9AA14861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166" y="4554181"/>
            <a:ext cx="274320" cy="274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1" name="Rectangle 154">
            <a:extLst>
              <a:ext uri="{FF2B5EF4-FFF2-40B4-BE49-F238E27FC236}">
                <a16:creationId xmlns:a16="http://schemas.microsoft.com/office/drawing/2014/main" id="{A78EEF72-D56E-4791-AC88-279862BB5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817" y="4554181"/>
            <a:ext cx="274320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2" name="Rectangle 155">
            <a:extLst>
              <a:ext uri="{FF2B5EF4-FFF2-40B4-BE49-F238E27FC236}">
                <a16:creationId xmlns:a16="http://schemas.microsoft.com/office/drawing/2014/main" id="{3C08D49F-2A4F-439E-80B0-C0416C615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2957" y="4554181"/>
            <a:ext cx="274320" cy="2743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3" name="Rectangle 151">
            <a:extLst>
              <a:ext uri="{FF2B5EF4-FFF2-40B4-BE49-F238E27FC236}">
                <a16:creationId xmlns:a16="http://schemas.microsoft.com/office/drawing/2014/main" id="{1FAA966A-DC36-4AAC-86D3-829FDF08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3076" y="5337716"/>
            <a:ext cx="827087" cy="2905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4" name="Text Box 116">
            <a:extLst>
              <a:ext uri="{FF2B5EF4-FFF2-40B4-BE49-F238E27FC236}">
                <a16:creationId xmlns:a16="http://schemas.microsoft.com/office/drawing/2014/main" id="{0760DB77-709E-4BF8-9C0A-06E8063B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9" y="1520558"/>
            <a:ext cx="1823409" cy="306467"/>
          </a:xfrm>
          <a:prstGeom prst="round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Distribution Center</a:t>
            </a:r>
          </a:p>
        </p:txBody>
      </p:sp>
      <p:sp>
        <p:nvSpPr>
          <p:cNvPr id="445" name="Text Box 124">
            <a:extLst>
              <a:ext uri="{FF2B5EF4-FFF2-40B4-BE49-F238E27FC236}">
                <a16:creationId xmlns:a16="http://schemas.microsoft.com/office/drawing/2014/main" id="{E7F9752B-6AFC-4799-AFB5-C4460F5A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080" y="1505872"/>
            <a:ext cx="1883293" cy="272415"/>
          </a:xfrm>
          <a:prstGeom prst="round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Before Cross-Docking</a:t>
            </a:r>
          </a:p>
        </p:txBody>
      </p:sp>
      <p:sp>
        <p:nvSpPr>
          <p:cNvPr id="446" name="Text Box 156">
            <a:extLst>
              <a:ext uri="{FF2B5EF4-FFF2-40B4-BE49-F238E27FC236}">
                <a16:creationId xmlns:a16="http://schemas.microsoft.com/office/drawing/2014/main" id="{78B04E94-3237-4A0F-A295-E46D428DA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486" y="4118324"/>
            <a:ext cx="1742484" cy="272415"/>
          </a:xfrm>
          <a:prstGeom prst="round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After Cross-Docking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B99A22B7-A194-4EDE-BDC5-C1C8A514A0F8}"/>
              </a:ext>
            </a:extLst>
          </p:cNvPr>
          <p:cNvSpPr txBox="1">
            <a:spLocks/>
          </p:cNvSpPr>
          <p:nvPr/>
        </p:nvSpPr>
        <p:spPr>
          <a:xfrm>
            <a:off x="6386679" y="6288910"/>
            <a:ext cx="45204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© GTS</a:t>
            </a:r>
          </a:p>
        </p:txBody>
      </p:sp>
    </p:spTree>
    <p:extLst>
      <p:ext uri="{BB962C8B-B14F-4D97-AF65-F5344CB8AC3E}">
        <p14:creationId xmlns:p14="http://schemas.microsoft.com/office/powerpoint/2010/main" val="256254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Storage Facility</a:t>
            </a:r>
          </a:p>
        </p:txBody>
      </p:sp>
      <p:pic>
        <p:nvPicPr>
          <p:cNvPr id="4" name="Picture 3" descr="A picture containing train, yellow, colorful, table&#10;&#10;Description automatically generated">
            <a:extLst>
              <a:ext uri="{FF2B5EF4-FFF2-40B4-BE49-F238E27FC236}">
                <a16:creationId xmlns:a16="http://schemas.microsoft.com/office/drawing/2014/main" id="{C8DAB9FB-7F6C-4825-91D3-83ADF2797D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899" y="1012343"/>
            <a:ext cx="7680960" cy="5760720"/>
          </a:xfrm>
          <a:prstGeom prst="rect">
            <a:avLst/>
          </a:prstGeom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2DD08B0B-4119-4B74-986F-C54EE8382886}"/>
              </a:ext>
            </a:extLst>
          </p:cNvPr>
          <p:cNvSpPr/>
          <p:nvPr/>
        </p:nvSpPr>
        <p:spPr bwMode="auto">
          <a:xfrm>
            <a:off x="2886268" y="6399930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Cold storage facility</a:t>
            </a:r>
          </a:p>
        </p:txBody>
      </p:sp>
    </p:spTree>
    <p:extLst>
      <p:ext uri="{BB962C8B-B14F-4D97-AF65-F5344CB8AC3E}">
        <p14:creationId xmlns:p14="http://schemas.microsoft.com/office/powerpoint/2010/main" val="312014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E-Fulfillment Center</a:t>
            </a:r>
          </a:p>
        </p:txBody>
      </p:sp>
      <p:pic>
        <p:nvPicPr>
          <p:cNvPr id="4098" name="Picture 2" descr="This is what the Amazon fulfilment centre in Peterborough, Cambridgeshire, looked like yesterday (Tuesday 25 November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136587"/>
            <a:ext cx="8412480" cy="56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Movie 2">
            <a:hlinkClick r:id="rId3" highlightClick="1"/>
          </p:cNvPr>
          <p:cNvSpPr/>
          <p:nvPr/>
        </p:nvSpPr>
        <p:spPr bwMode="auto">
          <a:xfrm>
            <a:off x="9417698" y="335902"/>
            <a:ext cx="709126" cy="485192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D063021C-415A-495E-826E-C43BA2FDB208}"/>
              </a:ext>
            </a:extLst>
          </p:cNvPr>
          <p:cNvSpPr/>
          <p:nvPr/>
        </p:nvSpPr>
        <p:spPr bwMode="auto">
          <a:xfrm>
            <a:off x="2031397" y="1235390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E-fulfillment center</a:t>
            </a:r>
          </a:p>
        </p:txBody>
      </p:sp>
    </p:spTree>
    <p:extLst>
      <p:ext uri="{BB962C8B-B14F-4D97-AF65-F5344CB8AC3E}">
        <p14:creationId xmlns:p14="http://schemas.microsoft.com/office/powerpoint/2010/main" val="138993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229D-1A9A-4F6C-A9AA-82A96AE4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 </a:t>
            </a:r>
            <a:r>
              <a:rPr lang="en-US" dirty="0" err="1"/>
              <a:t>Worldport</a:t>
            </a:r>
            <a:r>
              <a:rPr lang="en-US" dirty="0"/>
              <a:t>, Louisville, KY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021103-DDD4-4E9D-BE2C-23452B24A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7"/>
          <a:stretch/>
        </p:blipFill>
        <p:spPr bwMode="auto">
          <a:xfrm>
            <a:off x="1246176" y="1161354"/>
            <a:ext cx="10287000" cy="55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9B06A1E8-C70C-4860-B85C-89664C7A9730}"/>
              </a:ext>
            </a:extLst>
          </p:cNvPr>
          <p:cNvSpPr/>
          <p:nvPr/>
        </p:nvSpPr>
        <p:spPr bwMode="auto">
          <a:xfrm>
            <a:off x="1358297" y="6334440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Sortation Center</a:t>
            </a:r>
          </a:p>
        </p:txBody>
      </p:sp>
    </p:spTree>
    <p:extLst>
      <p:ext uri="{BB962C8B-B14F-4D97-AF65-F5344CB8AC3E}">
        <p14:creationId xmlns:p14="http://schemas.microsoft.com/office/powerpoint/2010/main" val="330166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Traffic at the World’s Largest Airports, 2018</a:t>
            </a:r>
          </a:p>
        </p:txBody>
      </p:sp>
      <p:sp>
        <p:nvSpPr>
          <p:cNvPr id="7" name="Action Button: Document 6" title="Read this Web Page">
            <a:hlinkClick r:id="rId3" highlightClick="1"/>
          </p:cNvPr>
          <p:cNvSpPr/>
          <p:nvPr/>
        </p:nvSpPr>
        <p:spPr bwMode="auto">
          <a:xfrm>
            <a:off x="9612070" y="26364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16150" y="263643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647A99B-F77B-4261-93DE-40BE3E27D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23" y="1105253"/>
            <a:ext cx="9326880" cy="57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8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Sortation Center</a:t>
            </a:r>
          </a:p>
        </p:txBody>
      </p:sp>
      <p:pic>
        <p:nvPicPr>
          <p:cNvPr id="2050" name="Picture 2" descr="Amazon opens its first 'sortation' center - Columbian.com">
            <a:extLst>
              <a:ext uri="{FF2B5EF4-FFF2-40B4-BE49-F238E27FC236}">
                <a16:creationId xmlns:a16="http://schemas.microsoft.com/office/drawing/2014/main" id="{92203780-2683-4B26-AF5D-226445E3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12" y="1118516"/>
            <a:ext cx="8512535" cy="57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485216B-4A99-4492-90C5-162952FB0E8F}"/>
              </a:ext>
            </a:extLst>
          </p:cNvPr>
          <p:cNvSpPr/>
          <p:nvPr/>
        </p:nvSpPr>
        <p:spPr bwMode="auto">
          <a:xfrm>
            <a:off x="2063147" y="1203640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Sortation Center</a:t>
            </a:r>
          </a:p>
        </p:txBody>
      </p:sp>
    </p:spTree>
    <p:extLst>
      <p:ext uri="{BB962C8B-B14F-4D97-AF65-F5344CB8AC3E}">
        <p14:creationId xmlns:p14="http://schemas.microsoft.com/office/powerpoint/2010/main" val="186868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2D7D-9366-4A70-8049-E45C3E7D5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Delivery Station</a:t>
            </a:r>
          </a:p>
        </p:txBody>
      </p:sp>
      <p:pic>
        <p:nvPicPr>
          <p:cNvPr id="5122" name="Picture 2" descr="Take a look inside Amazon's North Jacksonville delivery station - Amazon  vans drive into the building and load up packages. | Jacksonville Daily  Record - Jacksonville, Florida">
            <a:extLst>
              <a:ext uri="{FF2B5EF4-FFF2-40B4-BE49-F238E27FC236}">
                <a16:creationId xmlns:a16="http://schemas.microsoft.com/office/drawing/2014/main" id="{2B9D332C-64FE-4E83-84D5-8B423B5B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39836"/>
            <a:ext cx="7040880" cy="52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783A8FC6-FBB7-4929-9BC6-8BBE38710D21}"/>
              </a:ext>
            </a:extLst>
          </p:cNvPr>
          <p:cNvSpPr/>
          <p:nvPr/>
        </p:nvSpPr>
        <p:spPr bwMode="auto">
          <a:xfrm>
            <a:off x="3031645" y="6171682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Urban logistics depot</a:t>
            </a:r>
          </a:p>
        </p:txBody>
      </p:sp>
    </p:spTree>
    <p:extLst>
      <p:ext uri="{BB962C8B-B14F-4D97-AF65-F5344CB8AC3E}">
        <p14:creationId xmlns:p14="http://schemas.microsoft.com/office/powerpoint/2010/main" val="1358589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2808CE6-67F8-4254-81E9-F8D8D6920680}"/>
              </a:ext>
            </a:extLst>
          </p:cNvPr>
          <p:cNvSpPr/>
          <p:nvPr/>
        </p:nvSpPr>
        <p:spPr>
          <a:xfrm>
            <a:off x="2294153" y="1341770"/>
            <a:ext cx="7863840" cy="27432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E04CF-7DEF-448C-B448-66EAEE9C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Warehousing Operations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A2134F-29B6-4F48-87AC-3AC8DEECF3F7}"/>
              </a:ext>
            </a:extLst>
          </p:cNvPr>
          <p:cNvSpPr/>
          <p:nvPr/>
        </p:nvSpPr>
        <p:spPr>
          <a:xfrm>
            <a:off x="2474203" y="1494843"/>
            <a:ext cx="548640" cy="2468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CBBA31-D6F7-4776-96C5-D35B993547BD}"/>
              </a:ext>
            </a:extLst>
          </p:cNvPr>
          <p:cNvSpPr/>
          <p:nvPr/>
        </p:nvSpPr>
        <p:spPr>
          <a:xfrm>
            <a:off x="1834123" y="4245485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Receiving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4CBC93-B158-4A3E-90D2-FB47506BF1D5}"/>
              </a:ext>
            </a:extLst>
          </p:cNvPr>
          <p:cNvSpPr/>
          <p:nvPr/>
        </p:nvSpPr>
        <p:spPr>
          <a:xfrm>
            <a:off x="3622526" y="1494843"/>
            <a:ext cx="3657600" cy="2468880"/>
          </a:xfrm>
          <a:prstGeom prst="roundRect">
            <a:avLst>
              <a:gd name="adj" fmla="val 482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B1E3D-FB28-433C-934D-B7D7862ADD46}"/>
              </a:ext>
            </a:extLst>
          </p:cNvPr>
          <p:cNvSpPr txBox="1"/>
          <p:nvPr/>
        </p:nvSpPr>
        <p:spPr>
          <a:xfrm>
            <a:off x="2474203" y="461605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10%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5AB7ECD-2684-4B7E-9849-75D2937281F8}"/>
              </a:ext>
            </a:extLst>
          </p:cNvPr>
          <p:cNvSpPr/>
          <p:nvPr/>
        </p:nvSpPr>
        <p:spPr>
          <a:xfrm>
            <a:off x="2739008" y="2467317"/>
            <a:ext cx="1554480" cy="64008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</a:rPr>
              <a:t>Put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F9538-4EAD-4DD8-8F23-F34E8B6E0F52}"/>
              </a:ext>
            </a:extLst>
          </p:cNvPr>
          <p:cNvSpPr txBox="1"/>
          <p:nvPr/>
        </p:nvSpPr>
        <p:spPr>
          <a:xfrm>
            <a:off x="3120026" y="297023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15%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76BD12-4FBF-474C-A70D-6149B2EE5C92}"/>
              </a:ext>
            </a:extLst>
          </p:cNvPr>
          <p:cNvSpPr/>
          <p:nvPr/>
        </p:nvSpPr>
        <p:spPr>
          <a:xfrm>
            <a:off x="4574545" y="4245485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Storage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090C63-A81A-4A11-BA3A-EC5BE6981F7F}"/>
              </a:ext>
            </a:extLst>
          </p:cNvPr>
          <p:cNvSpPr/>
          <p:nvPr/>
        </p:nvSpPr>
        <p:spPr>
          <a:xfrm>
            <a:off x="7750574" y="1494843"/>
            <a:ext cx="548640" cy="2468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298CFA-869F-46B4-9F89-E4FBE4FBBCA5}"/>
              </a:ext>
            </a:extLst>
          </p:cNvPr>
          <p:cNvSpPr/>
          <p:nvPr/>
        </p:nvSpPr>
        <p:spPr>
          <a:xfrm>
            <a:off x="7087992" y="4699013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Sortation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34F016-6365-48F2-9B64-CCCE6C084AC7}"/>
              </a:ext>
            </a:extLst>
          </p:cNvPr>
          <p:cNvSpPr/>
          <p:nvPr/>
        </p:nvSpPr>
        <p:spPr>
          <a:xfrm>
            <a:off x="9412647" y="1478930"/>
            <a:ext cx="548640" cy="2468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E5B07D-401D-4963-B1BF-D53A345D4E3C}"/>
              </a:ext>
            </a:extLst>
          </p:cNvPr>
          <p:cNvSpPr/>
          <p:nvPr/>
        </p:nvSpPr>
        <p:spPr>
          <a:xfrm>
            <a:off x="9055971" y="4245485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Shipping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7514D1A-BD73-4A4C-9ED0-0F07866E05EA}"/>
              </a:ext>
            </a:extLst>
          </p:cNvPr>
          <p:cNvSpPr/>
          <p:nvPr/>
        </p:nvSpPr>
        <p:spPr>
          <a:xfrm>
            <a:off x="6785621" y="2467317"/>
            <a:ext cx="3039077" cy="64008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</a:rPr>
              <a:t>Order-picking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B2331-8CEC-41F6-9980-3F79B862E010}"/>
              </a:ext>
            </a:extLst>
          </p:cNvPr>
          <p:cNvSpPr txBox="1"/>
          <p:nvPr/>
        </p:nvSpPr>
        <p:spPr>
          <a:xfrm>
            <a:off x="8519724" y="293196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55%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D9241D-1947-4486-9EF1-4978C5EE2A91}"/>
              </a:ext>
            </a:extLst>
          </p:cNvPr>
          <p:cNvSpPr/>
          <p:nvPr/>
        </p:nvSpPr>
        <p:spPr>
          <a:xfrm>
            <a:off x="7087992" y="4245485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Picking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4D0E40-43E0-4098-92F9-5986B91B8473}"/>
              </a:ext>
            </a:extLst>
          </p:cNvPr>
          <p:cNvSpPr/>
          <p:nvPr/>
        </p:nvSpPr>
        <p:spPr>
          <a:xfrm>
            <a:off x="7087992" y="5152541"/>
            <a:ext cx="18288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/>
              <a:t>Packing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878E46-95DE-4850-9C2F-C207F9352D62}"/>
              </a:ext>
            </a:extLst>
          </p:cNvPr>
          <p:cNvSpPr/>
          <p:nvPr/>
        </p:nvSpPr>
        <p:spPr>
          <a:xfrm>
            <a:off x="2202041" y="1426178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FD53D-9A54-409D-81CD-3CA85312AFB7}"/>
              </a:ext>
            </a:extLst>
          </p:cNvPr>
          <p:cNvSpPr/>
          <p:nvPr/>
        </p:nvSpPr>
        <p:spPr>
          <a:xfrm>
            <a:off x="2202041" y="1867741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D5B08-6768-4C1C-A50F-1133676A5ED8}"/>
              </a:ext>
            </a:extLst>
          </p:cNvPr>
          <p:cNvSpPr/>
          <p:nvPr/>
        </p:nvSpPr>
        <p:spPr>
          <a:xfrm>
            <a:off x="2202041" y="2309304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2055BA-56C8-4349-88FB-5BE7C31E8F8B}"/>
              </a:ext>
            </a:extLst>
          </p:cNvPr>
          <p:cNvSpPr/>
          <p:nvPr/>
        </p:nvSpPr>
        <p:spPr>
          <a:xfrm>
            <a:off x="2202041" y="2750867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DD424D-3A25-4A0C-BF3E-A4F4572E0515}"/>
              </a:ext>
            </a:extLst>
          </p:cNvPr>
          <p:cNvSpPr/>
          <p:nvPr/>
        </p:nvSpPr>
        <p:spPr>
          <a:xfrm>
            <a:off x="2202041" y="3192430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28E524-509E-467F-93EB-CC852755FA19}"/>
              </a:ext>
            </a:extLst>
          </p:cNvPr>
          <p:cNvSpPr/>
          <p:nvPr/>
        </p:nvSpPr>
        <p:spPr>
          <a:xfrm>
            <a:off x="2202041" y="3633993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42052B-979B-40DB-94CA-2905567E30E2}"/>
              </a:ext>
            </a:extLst>
          </p:cNvPr>
          <p:cNvSpPr/>
          <p:nvPr/>
        </p:nvSpPr>
        <p:spPr>
          <a:xfrm>
            <a:off x="10060804" y="1426178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81313F-4189-4F37-A7A5-DDFAC5583991}"/>
              </a:ext>
            </a:extLst>
          </p:cNvPr>
          <p:cNvSpPr/>
          <p:nvPr/>
        </p:nvSpPr>
        <p:spPr>
          <a:xfrm>
            <a:off x="10060804" y="1867741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8CE814-6B6E-4C71-925B-8ECA06D3CAFC}"/>
              </a:ext>
            </a:extLst>
          </p:cNvPr>
          <p:cNvSpPr/>
          <p:nvPr/>
        </p:nvSpPr>
        <p:spPr>
          <a:xfrm>
            <a:off x="10060804" y="2309304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6AFD6-01F2-4D1F-8F5B-E744D858C2F2}"/>
              </a:ext>
            </a:extLst>
          </p:cNvPr>
          <p:cNvSpPr/>
          <p:nvPr/>
        </p:nvSpPr>
        <p:spPr>
          <a:xfrm>
            <a:off x="10060804" y="2750867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FD09D7-5738-4070-A0E3-0D92D77424E5}"/>
              </a:ext>
            </a:extLst>
          </p:cNvPr>
          <p:cNvSpPr/>
          <p:nvPr/>
        </p:nvSpPr>
        <p:spPr>
          <a:xfrm>
            <a:off x="10060804" y="3192430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6E6C40-BAB6-41F1-BCD5-6A4FADB2F2F2}"/>
              </a:ext>
            </a:extLst>
          </p:cNvPr>
          <p:cNvSpPr/>
          <p:nvPr/>
        </p:nvSpPr>
        <p:spPr>
          <a:xfrm>
            <a:off x="10060804" y="3633993"/>
            <a:ext cx="18288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29629A0A-3DEC-487D-8EAE-D09114BCD1C1}"/>
              </a:ext>
            </a:extLst>
          </p:cNvPr>
          <p:cNvSpPr/>
          <p:nvPr/>
        </p:nvSpPr>
        <p:spPr>
          <a:xfrm>
            <a:off x="1305535" y="2112573"/>
            <a:ext cx="640080" cy="118872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F8716D-61C3-4C16-8CC6-73843DC87882}"/>
              </a:ext>
            </a:extLst>
          </p:cNvPr>
          <p:cNvSpPr txBox="1"/>
          <p:nvPr/>
        </p:nvSpPr>
        <p:spPr>
          <a:xfrm>
            <a:off x="1088608" y="176564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Deliveries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470FA86-9D62-419B-B57E-6DF77124EC77}"/>
              </a:ext>
            </a:extLst>
          </p:cNvPr>
          <p:cNvSpPr/>
          <p:nvPr/>
        </p:nvSpPr>
        <p:spPr>
          <a:xfrm>
            <a:off x="10398708" y="2104404"/>
            <a:ext cx="640080" cy="118872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7A6F5C-3BB7-481F-B643-37FC0960FBBE}"/>
              </a:ext>
            </a:extLst>
          </p:cNvPr>
          <p:cNvSpPr txBox="1"/>
          <p:nvPr/>
        </p:nvSpPr>
        <p:spPr>
          <a:xfrm>
            <a:off x="10332084" y="176564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Pick Ups</a:t>
            </a:r>
          </a:p>
        </p:txBody>
      </p:sp>
      <p:sp>
        <p:nvSpPr>
          <p:cNvPr id="19" name="Action Button: Video 18">
            <a:hlinkClick r:id="rId3" highlightClick="1"/>
            <a:extLst>
              <a:ext uri="{FF2B5EF4-FFF2-40B4-BE49-F238E27FC236}">
                <a16:creationId xmlns:a16="http://schemas.microsoft.com/office/drawing/2014/main" id="{A7B806EF-7B2C-46D3-8955-7676024163F7}"/>
              </a:ext>
            </a:extLst>
          </p:cNvPr>
          <p:cNvSpPr/>
          <p:nvPr/>
        </p:nvSpPr>
        <p:spPr bwMode="auto">
          <a:xfrm>
            <a:off x="11460036" y="6228376"/>
            <a:ext cx="585492" cy="482022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37" name="Content Placeholder 6">
            <a:extLst>
              <a:ext uri="{FF2B5EF4-FFF2-40B4-BE49-F238E27FC236}">
                <a16:creationId xmlns:a16="http://schemas.microsoft.com/office/drawing/2014/main" id="{6DF4C208-8D8F-4F08-9D9A-941D953F8A39}"/>
              </a:ext>
            </a:extLst>
          </p:cNvPr>
          <p:cNvGraphicFramePr>
            <a:graphicFrameLocks/>
          </p:cNvGraphicFramePr>
          <p:nvPr/>
        </p:nvGraphicFramePr>
        <p:xfrm>
          <a:off x="963892" y="4871883"/>
          <a:ext cx="5887445" cy="1961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42C0D54F-5D1B-433C-AAAC-85A592911A1E}"/>
              </a:ext>
            </a:extLst>
          </p:cNvPr>
          <p:cNvSpPr txBox="1"/>
          <p:nvPr/>
        </p:nvSpPr>
        <p:spPr>
          <a:xfrm>
            <a:off x="6822053" y="6341066"/>
            <a:ext cx="3576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Operating Hours of Distribution Centers</a:t>
            </a:r>
          </a:p>
        </p:txBody>
      </p:sp>
    </p:spTree>
    <p:extLst>
      <p:ext uri="{BB962C8B-B14F-4D97-AF65-F5344CB8AC3E}">
        <p14:creationId xmlns:p14="http://schemas.microsoft.com/office/powerpoint/2010/main" val="146120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33400" indent="-533400">
              <a:defRPr/>
            </a:pPr>
            <a:r>
              <a:rPr lang="en-US" dirty="0"/>
              <a:t>A – Distribution Facilities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3064034" y="602338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46592" y="6102666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section 2</a:t>
            </a:r>
          </a:p>
        </p:txBody>
      </p:sp>
    </p:spTree>
    <p:extLst>
      <p:ext uri="{BB962C8B-B14F-4D97-AF65-F5344CB8AC3E}">
        <p14:creationId xmlns:p14="http://schemas.microsoft.com/office/powerpoint/2010/main" val="182058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ED33-D87D-4EA7-BD3B-C3285D7B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Warehousing / Distribution Center: Receiving</a:t>
            </a:r>
          </a:p>
        </p:txBody>
      </p:sp>
      <p:pic>
        <p:nvPicPr>
          <p:cNvPr id="2052" name="Picture 4" descr="warehouse-receiving-1">
            <a:extLst>
              <a:ext uri="{FF2B5EF4-FFF2-40B4-BE49-F238E27FC236}">
                <a16:creationId xmlns:a16="http://schemas.microsoft.com/office/drawing/2014/main" id="{C50D7882-F881-4C71-A411-8F98A23DE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 bwMode="auto">
          <a:xfrm>
            <a:off x="1123948" y="1833562"/>
            <a:ext cx="9784080" cy="38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0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2210-56EA-44E0-B28C-1E5CD4D3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Warehousing / Distribution Center: Storage</a:t>
            </a:r>
          </a:p>
        </p:txBody>
      </p:sp>
      <p:pic>
        <p:nvPicPr>
          <p:cNvPr id="3074" name="Picture 2" descr="Blog | Top 5 Practical Benefits of Warehouse Storage Systems">
            <a:extLst>
              <a:ext uri="{FF2B5EF4-FFF2-40B4-BE49-F238E27FC236}">
                <a16:creationId xmlns:a16="http://schemas.microsoft.com/office/drawing/2014/main" id="{188C438D-D647-4944-8548-EE9AF717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96" y="1211334"/>
            <a:ext cx="8229600" cy="54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5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B905-1022-4A54-A790-C39111EF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Warehousing / Distribution Center: Order Picking</a:t>
            </a:r>
          </a:p>
        </p:txBody>
      </p:sp>
      <p:pic>
        <p:nvPicPr>
          <p:cNvPr id="4098" name="Picture 2" descr="Order Picker Forklifts | Stock Picker | Order Pickers">
            <a:extLst>
              <a:ext uri="{FF2B5EF4-FFF2-40B4-BE49-F238E27FC236}">
                <a16:creationId xmlns:a16="http://schemas.microsoft.com/office/drawing/2014/main" id="{CA524AF0-0BC4-4BA5-A312-B60A6FF6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18" y="1372010"/>
            <a:ext cx="8880764" cy="51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9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7C3E-2424-4F93-A4B7-BE2AF10E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Warehousing / Distribution Center: Shipping</a:t>
            </a:r>
          </a:p>
        </p:txBody>
      </p:sp>
      <p:pic>
        <p:nvPicPr>
          <p:cNvPr id="4" name="Picture 3" descr="A picture containing indoor, warehouse, several&#10;&#10;Description automatically generated">
            <a:extLst>
              <a:ext uri="{FF2B5EF4-FFF2-40B4-BE49-F238E27FC236}">
                <a16:creationId xmlns:a16="http://schemas.microsoft.com/office/drawing/2014/main" id="{52F558E0-04ED-4919-808B-4676DC9238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026" y="1044285"/>
            <a:ext cx="7613073" cy="57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4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Assignment: Distribution Facilities</a:t>
            </a:r>
          </a:p>
        </p:txBody>
      </p:sp>
      <p:pic>
        <p:nvPicPr>
          <p:cNvPr id="4" name="Picture 4" descr="http://www.wpclipart.com/signs_symbol/thumbtack_notes/thumbtack_note_assig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08" y="1500712"/>
            <a:ext cx="18288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93771" y="537256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Explain what are the main types of distribution facilities and the role they each play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555403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thumbs.dreamstime.com/z/warehouse-distribution-center-illustration-showing-process-loading-big-cardboard-boxes-to-truck-isometric-view-3684829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3463" y="1845712"/>
            <a:ext cx="4846320" cy="330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3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 – E-commerce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5405802" y="592758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88360" y="600687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section 3</a:t>
            </a:r>
          </a:p>
        </p:txBody>
      </p:sp>
    </p:spTree>
    <p:extLst>
      <p:ext uri="{BB962C8B-B14F-4D97-AF65-F5344CB8AC3E}">
        <p14:creationId xmlns:p14="http://schemas.microsoft.com/office/powerpoint/2010/main" val="2555154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Retail Logistics</a:t>
            </a:r>
          </a:p>
        </p:txBody>
      </p:sp>
      <p:sp>
        <p:nvSpPr>
          <p:cNvPr id="92" name="Action Button: Document 91" title="Read this Web Page">
            <a:hlinkClick r:id="rId3" highlightClick="1"/>
          </p:cNvPr>
          <p:cNvSpPr/>
          <p:nvPr/>
        </p:nvSpPr>
        <p:spPr bwMode="auto">
          <a:xfrm>
            <a:off x="9476688" y="20035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0148077" y="26425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9754145-0524-484B-B5E4-0B554F1130BA}"/>
              </a:ext>
            </a:extLst>
          </p:cNvPr>
          <p:cNvSpPr/>
          <p:nvPr/>
        </p:nvSpPr>
        <p:spPr bwMode="auto">
          <a:xfrm>
            <a:off x="2420326" y="1247509"/>
            <a:ext cx="7498080" cy="1280160"/>
          </a:xfrm>
          <a:prstGeom prst="roundRect">
            <a:avLst>
              <a:gd name="adj" fmla="val 8220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8D9BF92C-F6C0-4BEC-BE4E-FE8DF052B85E}"/>
              </a:ext>
            </a:extLst>
          </p:cNvPr>
          <p:cNvSpPr/>
          <p:nvPr/>
        </p:nvSpPr>
        <p:spPr bwMode="auto">
          <a:xfrm>
            <a:off x="2420326" y="2635257"/>
            <a:ext cx="7498080" cy="1280160"/>
          </a:xfrm>
          <a:prstGeom prst="roundRect">
            <a:avLst>
              <a:gd name="adj" fmla="val 8220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7044D6E1-B1B1-4D35-8BB8-E8833F654B6C}"/>
              </a:ext>
            </a:extLst>
          </p:cNvPr>
          <p:cNvSpPr/>
          <p:nvPr/>
        </p:nvSpPr>
        <p:spPr bwMode="auto">
          <a:xfrm>
            <a:off x="2420326" y="4023005"/>
            <a:ext cx="7498080" cy="1280160"/>
          </a:xfrm>
          <a:prstGeom prst="roundRect">
            <a:avLst>
              <a:gd name="adj" fmla="val 8220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E46502B-8DE6-4F2C-A16A-9AB595F1A8FE}"/>
              </a:ext>
            </a:extLst>
          </p:cNvPr>
          <p:cNvSpPr/>
          <p:nvPr/>
        </p:nvSpPr>
        <p:spPr bwMode="auto">
          <a:xfrm>
            <a:off x="2420326" y="5410753"/>
            <a:ext cx="7498080" cy="1280160"/>
          </a:xfrm>
          <a:prstGeom prst="roundRect">
            <a:avLst>
              <a:gd name="adj" fmla="val 8220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176D4-5AD3-4060-9E1A-985841408B40}"/>
              </a:ext>
            </a:extLst>
          </p:cNvPr>
          <p:cNvSpPr txBox="1"/>
          <p:nvPr/>
        </p:nvSpPr>
        <p:spPr>
          <a:xfrm>
            <a:off x="2420325" y="125728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1970s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EEB62-7138-4AE3-BDFE-91570CF2D8F9}"/>
              </a:ext>
            </a:extLst>
          </p:cNvPr>
          <p:cNvSpPr/>
          <p:nvPr/>
        </p:nvSpPr>
        <p:spPr>
          <a:xfrm>
            <a:off x="8448725" y="1603918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082EE-9261-47B0-A091-A7A21BBF05F1}"/>
              </a:ext>
            </a:extLst>
          </p:cNvPr>
          <p:cNvSpPr/>
          <p:nvPr/>
        </p:nvSpPr>
        <p:spPr>
          <a:xfrm>
            <a:off x="8448725" y="1907759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0BF79-581B-4934-A8E1-82E3AEDF55AA}"/>
              </a:ext>
            </a:extLst>
          </p:cNvPr>
          <p:cNvSpPr/>
          <p:nvPr/>
        </p:nvSpPr>
        <p:spPr>
          <a:xfrm>
            <a:off x="8448725" y="2216537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588B8E-CF4D-43D5-8CDF-5A13AD6E01D3}"/>
              </a:ext>
            </a:extLst>
          </p:cNvPr>
          <p:cNvCxnSpPr>
            <a:cxnSpLocks/>
            <a:stCxn id="83" idx="6"/>
            <a:endCxn id="8" idx="1"/>
          </p:cNvCxnSpPr>
          <p:nvPr/>
        </p:nvCxnSpPr>
        <p:spPr>
          <a:xfrm>
            <a:off x="5255893" y="1705979"/>
            <a:ext cx="3192832" cy="12239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6E1D98-96AC-4045-87B3-34BAEB485977}"/>
              </a:ext>
            </a:extLst>
          </p:cNvPr>
          <p:cNvCxnSpPr>
            <a:cxnSpLocks/>
            <a:stCxn id="83" idx="6"/>
            <a:endCxn id="9" idx="1"/>
          </p:cNvCxnSpPr>
          <p:nvPr/>
        </p:nvCxnSpPr>
        <p:spPr>
          <a:xfrm>
            <a:off x="5255893" y="1705979"/>
            <a:ext cx="3192832" cy="31608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5C3D09-7299-44B8-A1CD-2E61E98B902D}"/>
              </a:ext>
            </a:extLst>
          </p:cNvPr>
          <p:cNvCxnSpPr>
            <a:cxnSpLocks/>
            <a:stCxn id="83" idx="6"/>
            <a:endCxn id="10" idx="1"/>
          </p:cNvCxnSpPr>
          <p:nvPr/>
        </p:nvCxnSpPr>
        <p:spPr>
          <a:xfrm>
            <a:off x="5255893" y="1705979"/>
            <a:ext cx="3192832" cy="62485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4706D0-BFD1-4957-9F45-AF8757FDCBD5}"/>
              </a:ext>
            </a:extLst>
          </p:cNvPr>
          <p:cNvCxnSpPr>
            <a:cxnSpLocks/>
            <a:stCxn id="84" idx="6"/>
            <a:endCxn id="8" idx="1"/>
          </p:cNvCxnSpPr>
          <p:nvPr/>
        </p:nvCxnSpPr>
        <p:spPr>
          <a:xfrm flipV="1">
            <a:off x="5255893" y="1718218"/>
            <a:ext cx="3192832" cy="30890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5B4E94-0B55-40FA-ADE2-BA2ACCA84A67}"/>
              </a:ext>
            </a:extLst>
          </p:cNvPr>
          <p:cNvCxnSpPr>
            <a:cxnSpLocks/>
            <a:stCxn id="84" idx="6"/>
            <a:endCxn id="9" idx="1"/>
          </p:cNvCxnSpPr>
          <p:nvPr/>
        </p:nvCxnSpPr>
        <p:spPr>
          <a:xfrm flipV="1">
            <a:off x="5255893" y="2022059"/>
            <a:ext cx="3192832" cy="506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F69EE2-4164-4F10-83EF-9F6BCF3BF8FD}"/>
              </a:ext>
            </a:extLst>
          </p:cNvPr>
          <p:cNvCxnSpPr>
            <a:cxnSpLocks/>
            <a:stCxn id="84" idx="6"/>
            <a:endCxn id="10" idx="1"/>
          </p:cNvCxnSpPr>
          <p:nvPr/>
        </p:nvCxnSpPr>
        <p:spPr>
          <a:xfrm>
            <a:off x="5255893" y="2027126"/>
            <a:ext cx="3192832" cy="303711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9E1C82-F109-4C8A-AE14-CD57F4F314CF}"/>
              </a:ext>
            </a:extLst>
          </p:cNvPr>
          <p:cNvSpPr txBox="1"/>
          <p:nvPr/>
        </p:nvSpPr>
        <p:spPr>
          <a:xfrm>
            <a:off x="4103888" y="1265364"/>
            <a:ext cx="207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Suppliers / Wholesalers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C7B202-EE5B-4D18-B980-3ED03235701A}"/>
              </a:ext>
            </a:extLst>
          </p:cNvPr>
          <p:cNvCxnSpPr>
            <a:cxnSpLocks/>
            <a:stCxn id="85" idx="6"/>
            <a:endCxn id="8" idx="1"/>
          </p:cNvCxnSpPr>
          <p:nvPr/>
        </p:nvCxnSpPr>
        <p:spPr>
          <a:xfrm flipV="1">
            <a:off x="5255893" y="1718218"/>
            <a:ext cx="3192832" cy="63005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B28D8E-9655-4311-82D1-AF5F368DD7F5}"/>
              </a:ext>
            </a:extLst>
          </p:cNvPr>
          <p:cNvCxnSpPr>
            <a:cxnSpLocks/>
            <a:stCxn id="85" idx="6"/>
            <a:endCxn id="9" idx="1"/>
          </p:cNvCxnSpPr>
          <p:nvPr/>
        </p:nvCxnSpPr>
        <p:spPr>
          <a:xfrm flipV="1">
            <a:off x="5255893" y="2022059"/>
            <a:ext cx="3192832" cy="32621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9047F-AE0A-412E-91D5-0590AF5BC1A5}"/>
              </a:ext>
            </a:extLst>
          </p:cNvPr>
          <p:cNvCxnSpPr>
            <a:cxnSpLocks/>
            <a:stCxn id="85" idx="6"/>
            <a:endCxn id="10" idx="1"/>
          </p:cNvCxnSpPr>
          <p:nvPr/>
        </p:nvCxnSpPr>
        <p:spPr>
          <a:xfrm flipV="1">
            <a:off x="5255893" y="2330837"/>
            <a:ext cx="3192832" cy="17436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E2B842-9D1D-4C7D-93A3-6EBB71F66951}"/>
              </a:ext>
            </a:extLst>
          </p:cNvPr>
          <p:cNvSpPr txBox="1"/>
          <p:nvPr/>
        </p:nvSpPr>
        <p:spPr>
          <a:xfrm>
            <a:off x="8209402" y="1243006"/>
            <a:ext cx="707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Stores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B88BB9-BBB8-4B10-817A-DBFF6B972BEA}"/>
              </a:ext>
            </a:extLst>
          </p:cNvPr>
          <p:cNvSpPr txBox="1"/>
          <p:nvPr/>
        </p:nvSpPr>
        <p:spPr>
          <a:xfrm>
            <a:off x="2420325" y="264338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1980s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2E90F3-78D3-478C-9D73-32CF1D6F016C}"/>
              </a:ext>
            </a:extLst>
          </p:cNvPr>
          <p:cNvSpPr/>
          <p:nvPr/>
        </p:nvSpPr>
        <p:spPr>
          <a:xfrm>
            <a:off x="6608396" y="3140811"/>
            <a:ext cx="54864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66B34F-6927-47CF-9168-754C1AD0A414}"/>
              </a:ext>
            </a:extLst>
          </p:cNvPr>
          <p:cNvSpPr/>
          <p:nvPr/>
        </p:nvSpPr>
        <p:spPr>
          <a:xfrm>
            <a:off x="8448727" y="2861664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6C8B7-C4B3-488A-9D6D-1F6A4BB01786}"/>
              </a:ext>
            </a:extLst>
          </p:cNvPr>
          <p:cNvSpPr/>
          <p:nvPr/>
        </p:nvSpPr>
        <p:spPr>
          <a:xfrm>
            <a:off x="8448727" y="3165505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C9BF53-093A-4D05-B6F2-2E8784CC1B1A}"/>
              </a:ext>
            </a:extLst>
          </p:cNvPr>
          <p:cNvSpPr/>
          <p:nvPr/>
        </p:nvSpPr>
        <p:spPr>
          <a:xfrm>
            <a:off x="8448727" y="3474283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279308B-9FC3-4B4C-85EE-1A1B1CF9A36E}"/>
              </a:ext>
            </a:extLst>
          </p:cNvPr>
          <p:cNvCxnSpPr>
            <a:cxnSpLocks/>
            <a:stCxn id="86" idx="6"/>
            <a:endCxn id="23" idx="1"/>
          </p:cNvCxnSpPr>
          <p:nvPr/>
        </p:nvCxnSpPr>
        <p:spPr>
          <a:xfrm>
            <a:off x="5255893" y="2976396"/>
            <a:ext cx="1352503" cy="30157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E4164A-3305-4E20-AD43-A00A058C0024}"/>
              </a:ext>
            </a:extLst>
          </p:cNvPr>
          <p:cNvCxnSpPr>
            <a:cxnSpLocks/>
            <a:stCxn id="87" idx="6"/>
            <a:endCxn id="23" idx="1"/>
          </p:cNvCxnSpPr>
          <p:nvPr/>
        </p:nvCxnSpPr>
        <p:spPr>
          <a:xfrm>
            <a:off x="5255893" y="3273460"/>
            <a:ext cx="1352503" cy="4511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FD1EB9-DB85-4CFD-BFF6-3BBADD359B95}"/>
              </a:ext>
            </a:extLst>
          </p:cNvPr>
          <p:cNvCxnSpPr>
            <a:cxnSpLocks/>
            <a:stCxn id="88" idx="6"/>
            <a:endCxn id="23" idx="1"/>
          </p:cNvCxnSpPr>
          <p:nvPr/>
        </p:nvCxnSpPr>
        <p:spPr>
          <a:xfrm flipV="1">
            <a:off x="5255893" y="3277971"/>
            <a:ext cx="1352503" cy="310612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A66D10-995B-41F2-9C09-3BB3FF1BA3A7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 flipV="1">
            <a:off x="7157036" y="2975964"/>
            <a:ext cx="1291691" cy="30200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CD6E10-5E6A-4F6C-89F8-1E4BCBC3374B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57036" y="3277971"/>
            <a:ext cx="1291691" cy="183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15AC02D-AB29-401B-83DC-6E838238BC40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>
            <a:off x="7157036" y="3277971"/>
            <a:ext cx="1291691" cy="310612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C7F88F4-23AB-44EE-AEEB-FC8BDBAE8F74}"/>
              </a:ext>
            </a:extLst>
          </p:cNvPr>
          <p:cNvSpPr txBox="1"/>
          <p:nvPr/>
        </p:nvSpPr>
        <p:spPr>
          <a:xfrm>
            <a:off x="6069030" y="3395022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latin typeface="Arial Narrow" panose="020B0606020202030204" pitchFamily="34" charset="0"/>
              </a:rPr>
              <a:t>Distribution Centers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8158E4-D751-43E4-8304-D0FABFA62C8A}"/>
              </a:ext>
            </a:extLst>
          </p:cNvPr>
          <p:cNvSpPr txBox="1"/>
          <p:nvPr/>
        </p:nvSpPr>
        <p:spPr>
          <a:xfrm>
            <a:off x="2420325" y="405508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1990s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00E63E-82E7-4786-94CE-1E1ED2514442}"/>
              </a:ext>
            </a:extLst>
          </p:cNvPr>
          <p:cNvSpPr/>
          <p:nvPr/>
        </p:nvSpPr>
        <p:spPr>
          <a:xfrm>
            <a:off x="8448725" y="4267035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B703CB-BA43-4AF4-9D7A-7DBF5A4CCEA1}"/>
              </a:ext>
            </a:extLst>
          </p:cNvPr>
          <p:cNvSpPr/>
          <p:nvPr/>
        </p:nvSpPr>
        <p:spPr>
          <a:xfrm>
            <a:off x="8448725" y="4570876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061312-D7AD-415A-945C-BC7D3FFC375E}"/>
              </a:ext>
            </a:extLst>
          </p:cNvPr>
          <p:cNvSpPr/>
          <p:nvPr/>
        </p:nvSpPr>
        <p:spPr>
          <a:xfrm>
            <a:off x="8448725" y="4879654"/>
            <a:ext cx="228600" cy="228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DF711F-DF80-4140-8CCE-2606EAC71267}"/>
              </a:ext>
            </a:extLst>
          </p:cNvPr>
          <p:cNvSpPr/>
          <p:nvPr/>
        </p:nvSpPr>
        <p:spPr>
          <a:xfrm>
            <a:off x="6608396" y="4551833"/>
            <a:ext cx="54864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E0547A-AFE0-4446-BD3A-DCA77DE9EA68}"/>
              </a:ext>
            </a:extLst>
          </p:cNvPr>
          <p:cNvSpPr/>
          <p:nvPr/>
        </p:nvSpPr>
        <p:spPr>
          <a:xfrm>
            <a:off x="5742270" y="4244175"/>
            <a:ext cx="54864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A9857D8-A548-428A-AA79-ED50118C95EF}"/>
              </a:ext>
            </a:extLst>
          </p:cNvPr>
          <p:cNvCxnSpPr>
            <a:cxnSpLocks/>
            <a:stCxn id="89" idx="6"/>
            <a:endCxn id="39" idx="1"/>
          </p:cNvCxnSpPr>
          <p:nvPr/>
        </p:nvCxnSpPr>
        <p:spPr>
          <a:xfrm>
            <a:off x="5255893" y="4381335"/>
            <a:ext cx="486377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2B4344-B77B-4E0C-A65D-4F11ED7EB46C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>
            <a:off x="7157036" y="4688993"/>
            <a:ext cx="1291689" cy="304961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18879E-F174-4BC2-8233-B6950880EC29}"/>
              </a:ext>
            </a:extLst>
          </p:cNvPr>
          <p:cNvCxnSpPr>
            <a:cxnSpLocks/>
            <a:stCxn id="38" idx="3"/>
            <a:endCxn id="36" idx="1"/>
          </p:cNvCxnSpPr>
          <p:nvPr/>
        </p:nvCxnSpPr>
        <p:spPr>
          <a:xfrm flipV="1">
            <a:off x="7157036" y="4685176"/>
            <a:ext cx="1291689" cy="381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6FB5BCE-5B74-4F1C-84D1-3C40B807DBE4}"/>
              </a:ext>
            </a:extLst>
          </p:cNvPr>
          <p:cNvCxnSpPr>
            <a:cxnSpLocks/>
            <a:stCxn id="38" idx="3"/>
            <a:endCxn id="35" idx="1"/>
          </p:cNvCxnSpPr>
          <p:nvPr/>
        </p:nvCxnSpPr>
        <p:spPr>
          <a:xfrm flipV="1">
            <a:off x="7157036" y="4381335"/>
            <a:ext cx="1291689" cy="30765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126">
            <a:extLst>
              <a:ext uri="{FF2B5EF4-FFF2-40B4-BE49-F238E27FC236}">
                <a16:creationId xmlns:a16="http://schemas.microsoft.com/office/drawing/2014/main" id="{4B8DA579-EC9A-427E-8541-2E80D5F586C9}"/>
              </a:ext>
            </a:extLst>
          </p:cNvPr>
          <p:cNvCxnSpPr>
            <a:cxnSpLocks/>
            <a:stCxn id="39" idx="3"/>
            <a:endCxn id="38" idx="0"/>
          </p:cNvCxnSpPr>
          <p:nvPr/>
        </p:nvCxnSpPr>
        <p:spPr>
          <a:xfrm>
            <a:off x="6290910" y="4381335"/>
            <a:ext cx="591806" cy="170498"/>
          </a:xfrm>
          <a:prstGeom prst="bentConnector2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127">
            <a:extLst>
              <a:ext uri="{FF2B5EF4-FFF2-40B4-BE49-F238E27FC236}">
                <a16:creationId xmlns:a16="http://schemas.microsoft.com/office/drawing/2014/main" id="{4B08676F-CA43-4274-81DF-1F75468B5B6F}"/>
              </a:ext>
            </a:extLst>
          </p:cNvPr>
          <p:cNvCxnSpPr>
            <a:cxnSpLocks/>
            <a:stCxn id="89" idx="4"/>
            <a:endCxn id="38" idx="1"/>
          </p:cNvCxnSpPr>
          <p:nvPr/>
        </p:nvCxnSpPr>
        <p:spPr>
          <a:xfrm rot="16200000" flipH="1">
            <a:off x="5778315" y="3858912"/>
            <a:ext cx="193358" cy="1466803"/>
          </a:xfrm>
          <a:prstGeom prst="bentConnector2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C03927B-7583-4550-9DC9-38808E1AACE0}"/>
              </a:ext>
            </a:extLst>
          </p:cNvPr>
          <p:cNvCxnSpPr>
            <a:cxnSpLocks/>
            <a:stCxn id="90" idx="6"/>
            <a:endCxn id="38" idx="1"/>
          </p:cNvCxnSpPr>
          <p:nvPr/>
        </p:nvCxnSpPr>
        <p:spPr>
          <a:xfrm flipV="1">
            <a:off x="5255893" y="4688993"/>
            <a:ext cx="1352503" cy="20191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2F84692-0073-4ADA-8DA3-7AB2D91CBFA1}"/>
              </a:ext>
            </a:extLst>
          </p:cNvPr>
          <p:cNvSpPr txBox="1"/>
          <p:nvPr/>
        </p:nvSpPr>
        <p:spPr>
          <a:xfrm>
            <a:off x="3658906" y="4072239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Overseas suppliers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613D6E-C46C-493B-9077-1181F2478F33}"/>
              </a:ext>
            </a:extLst>
          </p:cNvPr>
          <p:cNvSpPr txBox="1"/>
          <p:nvPr/>
        </p:nvSpPr>
        <p:spPr>
          <a:xfrm>
            <a:off x="3655493" y="4567778"/>
            <a:ext cx="1428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Domestic suppliers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1215C9-73BF-4CE8-B280-6F9B818FC63E}"/>
              </a:ext>
            </a:extLst>
          </p:cNvPr>
          <p:cNvSpPr txBox="1"/>
          <p:nvPr/>
        </p:nvSpPr>
        <p:spPr>
          <a:xfrm>
            <a:off x="6250971" y="4011422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latin typeface="Arial Narrow" panose="020B0606020202030204" pitchFamily="34" charset="0"/>
              </a:rPr>
              <a:t>Import Centers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6C2F93-5672-488C-A108-9D9690783731}"/>
              </a:ext>
            </a:extLst>
          </p:cNvPr>
          <p:cNvSpPr txBox="1"/>
          <p:nvPr/>
        </p:nvSpPr>
        <p:spPr>
          <a:xfrm>
            <a:off x="2420325" y="545212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2000s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3EE518-FFFE-4575-A778-1C9731B7D229}"/>
              </a:ext>
            </a:extLst>
          </p:cNvPr>
          <p:cNvSpPr/>
          <p:nvPr/>
        </p:nvSpPr>
        <p:spPr>
          <a:xfrm>
            <a:off x="4286412" y="5819398"/>
            <a:ext cx="73152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2" name="Right Arrow 138">
            <a:extLst>
              <a:ext uri="{FF2B5EF4-FFF2-40B4-BE49-F238E27FC236}">
                <a16:creationId xmlns:a16="http://schemas.microsoft.com/office/drawing/2014/main" id="{914BE0CD-6780-468C-B2F9-EF1713DE06A0}"/>
              </a:ext>
            </a:extLst>
          </p:cNvPr>
          <p:cNvSpPr/>
          <p:nvPr/>
        </p:nvSpPr>
        <p:spPr>
          <a:xfrm>
            <a:off x="3790441" y="5912890"/>
            <a:ext cx="457200" cy="274320"/>
          </a:xfrm>
          <a:prstGeom prst="rightArrow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4DDAE19E-27E6-40B1-A99D-D0BA6FCAC445}"/>
              </a:ext>
            </a:extLst>
          </p:cNvPr>
          <p:cNvSpPr/>
          <p:nvPr/>
        </p:nvSpPr>
        <p:spPr>
          <a:xfrm>
            <a:off x="8435866" y="5602375"/>
            <a:ext cx="228600" cy="230472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7BDDE676-5925-490C-8FEA-A85B5EC6C975}"/>
              </a:ext>
            </a:extLst>
          </p:cNvPr>
          <p:cNvSpPr/>
          <p:nvPr/>
        </p:nvSpPr>
        <p:spPr>
          <a:xfrm>
            <a:off x="8435866" y="5971426"/>
            <a:ext cx="228600" cy="230472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4C93C305-EB35-4A3F-A148-57946DA1489D}"/>
              </a:ext>
            </a:extLst>
          </p:cNvPr>
          <p:cNvSpPr/>
          <p:nvPr/>
        </p:nvSpPr>
        <p:spPr>
          <a:xfrm>
            <a:off x="8435866" y="6340477"/>
            <a:ext cx="228600" cy="230472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2E28459-4945-4BBD-9ACE-54AA95691E14}"/>
              </a:ext>
            </a:extLst>
          </p:cNvPr>
          <p:cNvSpPr/>
          <p:nvPr/>
        </p:nvSpPr>
        <p:spPr>
          <a:xfrm>
            <a:off x="7390921" y="6193511"/>
            <a:ext cx="548640" cy="274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399FD6C-AFEC-4E01-9839-125627789159}"/>
              </a:ext>
            </a:extLst>
          </p:cNvPr>
          <p:cNvSpPr/>
          <p:nvPr/>
        </p:nvSpPr>
        <p:spPr>
          <a:xfrm>
            <a:off x="7390922" y="5698325"/>
            <a:ext cx="548640" cy="274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3DB81F-8EE8-4C67-B414-ED2F2BDEEBB1}"/>
              </a:ext>
            </a:extLst>
          </p:cNvPr>
          <p:cNvSpPr/>
          <p:nvPr/>
        </p:nvSpPr>
        <p:spPr>
          <a:xfrm>
            <a:off x="5346538" y="5693387"/>
            <a:ext cx="54864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B0F5746-4CA2-497D-A588-185AF4501113}"/>
              </a:ext>
            </a:extLst>
          </p:cNvPr>
          <p:cNvSpPr/>
          <p:nvPr/>
        </p:nvSpPr>
        <p:spPr>
          <a:xfrm>
            <a:off x="6338796" y="5697161"/>
            <a:ext cx="548640" cy="2743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011ADFA-1770-4841-88BA-5115F9C5F799}"/>
              </a:ext>
            </a:extLst>
          </p:cNvPr>
          <p:cNvCxnSpPr>
            <a:cxnSpLocks/>
            <a:stCxn id="59" idx="3"/>
            <a:endCxn id="57" idx="1"/>
          </p:cNvCxnSpPr>
          <p:nvPr/>
        </p:nvCxnSpPr>
        <p:spPr>
          <a:xfrm>
            <a:off x="6887436" y="5834321"/>
            <a:ext cx="503486" cy="116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86586DB-4B4B-454F-96F2-42BC005B25D9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>
            <a:off x="5895178" y="5830547"/>
            <a:ext cx="443618" cy="377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60AD34E-CB34-4F6F-9056-517AC1410ADF}"/>
              </a:ext>
            </a:extLst>
          </p:cNvPr>
          <p:cNvCxnSpPr>
            <a:cxnSpLocks/>
            <a:stCxn id="51" idx="3"/>
            <a:endCxn id="58" idx="1"/>
          </p:cNvCxnSpPr>
          <p:nvPr/>
        </p:nvCxnSpPr>
        <p:spPr>
          <a:xfrm flipV="1">
            <a:off x="5017932" y="5830547"/>
            <a:ext cx="328606" cy="217451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B1CCF92-5392-422F-B398-F0FB2087392C}"/>
              </a:ext>
            </a:extLst>
          </p:cNvPr>
          <p:cNvCxnSpPr>
            <a:cxnSpLocks/>
            <a:stCxn id="51" idx="3"/>
            <a:endCxn id="56" idx="1"/>
          </p:cNvCxnSpPr>
          <p:nvPr/>
        </p:nvCxnSpPr>
        <p:spPr>
          <a:xfrm>
            <a:off x="5017932" y="6047998"/>
            <a:ext cx="2372989" cy="282673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59A273F-5D6D-4DA4-A0A7-2AC7DE3E2941}"/>
              </a:ext>
            </a:extLst>
          </p:cNvPr>
          <p:cNvSpPr txBox="1"/>
          <p:nvPr/>
        </p:nvSpPr>
        <p:spPr>
          <a:xfrm>
            <a:off x="3625286" y="5508570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latin typeface="Arial Narrow" panose="020B0606020202030204" pitchFamily="34" charset="0"/>
              </a:rPr>
              <a:t>E-fulfillment centers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46F72A-C721-404E-BD7D-E2187E3E2856}"/>
              </a:ext>
            </a:extLst>
          </p:cNvPr>
          <p:cNvSpPr txBox="1"/>
          <p:nvPr/>
        </p:nvSpPr>
        <p:spPr>
          <a:xfrm>
            <a:off x="5137038" y="5405649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Parcel hubs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CE9BC4-36C7-4AA9-A7D4-AD35EA8B4D62}"/>
              </a:ext>
            </a:extLst>
          </p:cNvPr>
          <p:cNvSpPr txBox="1"/>
          <p:nvPr/>
        </p:nvSpPr>
        <p:spPr>
          <a:xfrm>
            <a:off x="5968603" y="5914613"/>
            <a:ext cx="1300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Sortation centers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B9BE44-16BB-4A5C-B0F3-3E01F418005B}"/>
              </a:ext>
            </a:extLst>
          </p:cNvPr>
          <p:cNvSpPr txBox="1"/>
          <p:nvPr/>
        </p:nvSpPr>
        <p:spPr>
          <a:xfrm>
            <a:off x="6821037" y="5404979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Parcel delivery centers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030C10D-7EF5-4306-9CCC-83B149231576}"/>
              </a:ext>
            </a:extLst>
          </p:cNvPr>
          <p:cNvSpPr txBox="1"/>
          <p:nvPr/>
        </p:nvSpPr>
        <p:spPr>
          <a:xfrm>
            <a:off x="7152342" y="640478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Local depots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DE54DF-A3EA-4AF1-9F95-124F6FF64FA2}"/>
              </a:ext>
            </a:extLst>
          </p:cNvPr>
          <p:cNvSpPr txBox="1"/>
          <p:nvPr/>
        </p:nvSpPr>
        <p:spPr>
          <a:xfrm>
            <a:off x="8595756" y="5552515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Customer home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4808D5A-CA18-4203-B1F2-6918013041E2}"/>
              </a:ext>
            </a:extLst>
          </p:cNvPr>
          <p:cNvSpPr txBox="1"/>
          <p:nvPr/>
        </p:nvSpPr>
        <p:spPr>
          <a:xfrm>
            <a:off x="8605374" y="592958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Collection point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A10E263-AC57-4C64-8C06-3FE224F23EA6}"/>
              </a:ext>
            </a:extLst>
          </p:cNvPr>
          <p:cNvSpPr txBox="1"/>
          <p:nvPr/>
        </p:nvSpPr>
        <p:spPr>
          <a:xfrm>
            <a:off x="8616595" y="6306451"/>
            <a:ext cx="1075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Delivery point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5CEE727-AF46-4805-89BA-A60DCE15BFB6}"/>
              </a:ext>
            </a:extLst>
          </p:cNvPr>
          <p:cNvCxnSpPr>
            <a:cxnSpLocks/>
            <a:stCxn id="57" idx="3"/>
            <a:endCxn id="53" idx="1"/>
          </p:cNvCxnSpPr>
          <p:nvPr/>
        </p:nvCxnSpPr>
        <p:spPr>
          <a:xfrm flipV="1">
            <a:off x="7939562" y="5717611"/>
            <a:ext cx="496304" cy="11787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C7ED46-E854-4B9E-8E64-B390D06BB312}"/>
              </a:ext>
            </a:extLst>
          </p:cNvPr>
          <p:cNvCxnSpPr>
            <a:cxnSpLocks/>
            <a:stCxn id="57" idx="3"/>
            <a:endCxn id="54" idx="1"/>
          </p:cNvCxnSpPr>
          <p:nvPr/>
        </p:nvCxnSpPr>
        <p:spPr>
          <a:xfrm>
            <a:off x="7939562" y="5835485"/>
            <a:ext cx="496304" cy="251177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6F79BD6-234B-4D5A-B75C-83CD978CFDFA}"/>
              </a:ext>
            </a:extLst>
          </p:cNvPr>
          <p:cNvCxnSpPr>
            <a:cxnSpLocks/>
            <a:stCxn id="57" idx="3"/>
            <a:endCxn id="55" idx="1"/>
          </p:cNvCxnSpPr>
          <p:nvPr/>
        </p:nvCxnSpPr>
        <p:spPr>
          <a:xfrm>
            <a:off x="7939562" y="5835485"/>
            <a:ext cx="496304" cy="62022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5ABC34A-5314-4440-8DF9-AF931849C505}"/>
              </a:ext>
            </a:extLst>
          </p:cNvPr>
          <p:cNvCxnSpPr>
            <a:cxnSpLocks/>
            <a:stCxn id="56" idx="3"/>
            <a:endCxn id="53" idx="1"/>
          </p:cNvCxnSpPr>
          <p:nvPr/>
        </p:nvCxnSpPr>
        <p:spPr>
          <a:xfrm flipV="1">
            <a:off x="7939561" y="5717611"/>
            <a:ext cx="496305" cy="61306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16AD587-BBBE-4EDD-A06C-207AA54079B8}"/>
              </a:ext>
            </a:extLst>
          </p:cNvPr>
          <p:cNvCxnSpPr>
            <a:cxnSpLocks/>
            <a:stCxn id="56" idx="3"/>
            <a:endCxn id="54" idx="1"/>
          </p:cNvCxnSpPr>
          <p:nvPr/>
        </p:nvCxnSpPr>
        <p:spPr>
          <a:xfrm flipV="1">
            <a:off x="7939561" y="6086662"/>
            <a:ext cx="496305" cy="244009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D597229-D2FA-4641-AFB0-9C28DD279882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7939561" y="6330671"/>
            <a:ext cx="496306" cy="125044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E9A0525-38F4-4F39-9CF4-285277C7A636}"/>
              </a:ext>
            </a:extLst>
          </p:cNvPr>
          <p:cNvSpPr txBox="1"/>
          <p:nvPr/>
        </p:nvSpPr>
        <p:spPr>
          <a:xfrm>
            <a:off x="6072824" y="4794220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dirty="0">
                <a:latin typeface="Arial Narrow" panose="020B0606020202030204" pitchFamily="34" charset="0"/>
              </a:rPr>
              <a:t>Distribution Centers</a:t>
            </a:r>
          </a:p>
        </p:txBody>
      </p:sp>
      <p:sp>
        <p:nvSpPr>
          <p:cNvPr id="79" name="Rounded Rectangle 41">
            <a:extLst>
              <a:ext uri="{FF2B5EF4-FFF2-40B4-BE49-F238E27FC236}">
                <a16:creationId xmlns:a16="http://schemas.microsoft.com/office/drawing/2014/main" id="{E597C22D-961C-49C6-8222-5153120AC92B}"/>
              </a:ext>
            </a:extLst>
          </p:cNvPr>
          <p:cNvSpPr/>
          <p:nvPr/>
        </p:nvSpPr>
        <p:spPr>
          <a:xfrm>
            <a:off x="2489833" y="2191977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Direct Replenishment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80" name="Rounded Rectangle 41">
            <a:extLst>
              <a:ext uri="{FF2B5EF4-FFF2-40B4-BE49-F238E27FC236}">
                <a16:creationId xmlns:a16="http://schemas.microsoft.com/office/drawing/2014/main" id="{8DD1CAEF-EC24-408B-8DBF-6C7DEF448A3D}"/>
              </a:ext>
            </a:extLst>
          </p:cNvPr>
          <p:cNvSpPr/>
          <p:nvPr/>
        </p:nvSpPr>
        <p:spPr>
          <a:xfrm>
            <a:off x="2490713" y="3573773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Rationalization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81" name="Rounded Rectangle 41">
            <a:extLst>
              <a:ext uri="{FF2B5EF4-FFF2-40B4-BE49-F238E27FC236}">
                <a16:creationId xmlns:a16="http://schemas.microsoft.com/office/drawing/2014/main" id="{6B245A6C-6D2C-4C02-B094-17639AC011B8}"/>
              </a:ext>
            </a:extLst>
          </p:cNvPr>
          <p:cNvSpPr/>
          <p:nvPr/>
        </p:nvSpPr>
        <p:spPr>
          <a:xfrm>
            <a:off x="2489833" y="4973705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Global Sourcing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82" name="Rounded Rectangle 41">
            <a:extLst>
              <a:ext uri="{FF2B5EF4-FFF2-40B4-BE49-F238E27FC236}">
                <a16:creationId xmlns:a16="http://schemas.microsoft.com/office/drawing/2014/main" id="{04DB7E92-350D-499F-92C5-1B969082E7BB}"/>
              </a:ext>
            </a:extLst>
          </p:cNvPr>
          <p:cNvSpPr/>
          <p:nvPr/>
        </p:nvSpPr>
        <p:spPr>
          <a:xfrm>
            <a:off x="2489833" y="6354661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E-commerce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784B5A3-CFF8-4DB4-A5BA-6AC887F968A2}"/>
              </a:ext>
            </a:extLst>
          </p:cNvPr>
          <p:cNvSpPr/>
          <p:nvPr/>
        </p:nvSpPr>
        <p:spPr>
          <a:xfrm>
            <a:off x="5027293" y="1591679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B6D684C-2B54-430E-957F-5E286D1971CC}"/>
              </a:ext>
            </a:extLst>
          </p:cNvPr>
          <p:cNvSpPr/>
          <p:nvPr/>
        </p:nvSpPr>
        <p:spPr>
          <a:xfrm>
            <a:off x="5027293" y="1912826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BFBDF09-1346-4738-99D0-5B75E2C57275}"/>
              </a:ext>
            </a:extLst>
          </p:cNvPr>
          <p:cNvSpPr/>
          <p:nvPr/>
        </p:nvSpPr>
        <p:spPr>
          <a:xfrm>
            <a:off x="5027293" y="2233973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8C849C9-7A60-4619-BA26-336FF92D9C74}"/>
              </a:ext>
            </a:extLst>
          </p:cNvPr>
          <p:cNvSpPr/>
          <p:nvPr/>
        </p:nvSpPr>
        <p:spPr>
          <a:xfrm>
            <a:off x="5027293" y="2862096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A74EECA-EA85-42CE-BEE0-8AE45521F585}"/>
              </a:ext>
            </a:extLst>
          </p:cNvPr>
          <p:cNvSpPr/>
          <p:nvPr/>
        </p:nvSpPr>
        <p:spPr>
          <a:xfrm>
            <a:off x="5027293" y="315916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BCB782E-96D0-48C7-AB0D-E6FCC32E449B}"/>
              </a:ext>
            </a:extLst>
          </p:cNvPr>
          <p:cNvSpPr/>
          <p:nvPr/>
        </p:nvSpPr>
        <p:spPr>
          <a:xfrm>
            <a:off x="5027293" y="3474283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BB83236-1CF3-43E1-886B-7174B28F4C30}"/>
              </a:ext>
            </a:extLst>
          </p:cNvPr>
          <p:cNvSpPr/>
          <p:nvPr/>
        </p:nvSpPr>
        <p:spPr>
          <a:xfrm>
            <a:off x="5027293" y="4267035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60ADB06-03BA-499F-90D8-70AD0B0EA167}"/>
              </a:ext>
            </a:extLst>
          </p:cNvPr>
          <p:cNvSpPr/>
          <p:nvPr/>
        </p:nvSpPr>
        <p:spPr>
          <a:xfrm>
            <a:off x="5027293" y="4776608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63A9292-0CC3-4A96-BD18-DE2B5B4024AE}"/>
              </a:ext>
            </a:extLst>
          </p:cNvPr>
          <p:cNvSpPr/>
          <p:nvPr/>
        </p:nvSpPr>
        <p:spPr>
          <a:xfrm>
            <a:off x="3440338" y="5933698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4554858-0B18-4254-91C3-8E14E66B27C0}"/>
              </a:ext>
            </a:extLst>
          </p:cNvPr>
          <p:cNvSpPr txBox="1"/>
          <p:nvPr/>
        </p:nvSpPr>
        <p:spPr>
          <a:xfrm>
            <a:off x="2688500" y="5884605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>
                <a:latin typeface="Arial Narrow" panose="020B0606020202030204" pitchFamily="34" charset="0"/>
              </a:rPr>
              <a:t>Suppliers</a:t>
            </a:r>
          </a:p>
        </p:txBody>
      </p:sp>
    </p:spTree>
    <p:extLst>
      <p:ext uri="{BB962C8B-B14F-4D97-AF65-F5344CB8AC3E}">
        <p14:creationId xmlns:p14="http://schemas.microsoft.com/office/powerpoint/2010/main" val="3015418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Right 50">
            <a:extLst>
              <a:ext uri="{FF2B5EF4-FFF2-40B4-BE49-F238E27FC236}">
                <a16:creationId xmlns:a16="http://schemas.microsoft.com/office/drawing/2014/main" id="{0EAD2ED5-B09A-41D6-A537-D77A94E4BFDE}"/>
              </a:ext>
            </a:extLst>
          </p:cNvPr>
          <p:cNvSpPr/>
          <p:nvPr/>
        </p:nvSpPr>
        <p:spPr>
          <a:xfrm>
            <a:off x="4470943" y="4546200"/>
            <a:ext cx="988944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0B475-B95B-4794-8800-EA1C020A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Channels for E-commerce</a:t>
            </a:r>
          </a:p>
        </p:txBody>
      </p:sp>
      <p:sp>
        <p:nvSpPr>
          <p:cNvPr id="3" name="Rounded Rectangle 41">
            <a:extLst>
              <a:ext uri="{FF2B5EF4-FFF2-40B4-BE49-F238E27FC236}">
                <a16:creationId xmlns:a16="http://schemas.microsoft.com/office/drawing/2014/main" id="{BCADCD17-BF3C-459A-B97F-68594B98B13E}"/>
              </a:ext>
            </a:extLst>
          </p:cNvPr>
          <p:cNvSpPr/>
          <p:nvPr/>
        </p:nvSpPr>
        <p:spPr>
          <a:xfrm>
            <a:off x="2531779" y="1875279"/>
            <a:ext cx="22860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0" dirty="0">
                <a:latin typeface="Arial Narrow" panose="020B0606020202030204" pitchFamily="34" charset="0"/>
              </a:rPr>
              <a:t>Distribution Centers</a:t>
            </a:r>
            <a:endParaRPr lang="en-US" sz="1400" i="0" dirty="0">
              <a:latin typeface="Arial Narrow" panose="020B0606020202030204" pitchFamily="34" charset="0"/>
            </a:endParaRPr>
          </a:p>
        </p:txBody>
      </p:sp>
      <p:sp>
        <p:nvSpPr>
          <p:cNvPr id="7" name="Rounded Rectangle 41">
            <a:extLst>
              <a:ext uri="{FF2B5EF4-FFF2-40B4-BE49-F238E27FC236}">
                <a16:creationId xmlns:a16="http://schemas.microsoft.com/office/drawing/2014/main" id="{8AF98ACD-F8B5-4661-AE44-DF7EFC9C7FA9}"/>
              </a:ext>
            </a:extLst>
          </p:cNvPr>
          <p:cNvSpPr/>
          <p:nvPr/>
        </p:nvSpPr>
        <p:spPr>
          <a:xfrm>
            <a:off x="5204590" y="1875279"/>
            <a:ext cx="914400" cy="2743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0" dirty="0">
                <a:latin typeface="Arial Narrow" panose="020B0606020202030204" pitchFamily="34" charset="0"/>
              </a:rPr>
              <a:t>Store</a:t>
            </a:r>
            <a:endParaRPr lang="en-US" sz="1400" i="0" dirty="0">
              <a:latin typeface="Arial Narrow" panose="020B0606020202030204" pitchFamily="34" charset="0"/>
            </a:endParaRPr>
          </a:p>
        </p:txBody>
      </p:sp>
      <p:sp>
        <p:nvSpPr>
          <p:cNvPr id="8" name="Rounded Rectangle 41">
            <a:extLst>
              <a:ext uri="{FF2B5EF4-FFF2-40B4-BE49-F238E27FC236}">
                <a16:creationId xmlns:a16="http://schemas.microsoft.com/office/drawing/2014/main" id="{0E685941-9C9E-46FB-8843-6680C252C381}"/>
              </a:ext>
            </a:extLst>
          </p:cNvPr>
          <p:cNvSpPr/>
          <p:nvPr/>
        </p:nvSpPr>
        <p:spPr>
          <a:xfrm>
            <a:off x="6374051" y="1875279"/>
            <a:ext cx="1645920" cy="27432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0" dirty="0">
                <a:latin typeface="Arial Narrow" panose="020B0606020202030204" pitchFamily="34" charset="0"/>
              </a:rPr>
              <a:t>Collection Points</a:t>
            </a:r>
            <a:endParaRPr lang="en-US" sz="1400" i="0" dirty="0">
              <a:latin typeface="Arial Narrow" panose="020B0606020202030204" pitchFamily="34" charset="0"/>
            </a:endParaRPr>
          </a:p>
        </p:txBody>
      </p:sp>
      <p:sp>
        <p:nvSpPr>
          <p:cNvPr id="9" name="Rounded Rectangle 41">
            <a:extLst>
              <a:ext uri="{FF2B5EF4-FFF2-40B4-BE49-F238E27FC236}">
                <a16:creationId xmlns:a16="http://schemas.microsoft.com/office/drawing/2014/main" id="{344BC2B3-B504-439B-85C3-24B0722C589D}"/>
              </a:ext>
            </a:extLst>
          </p:cNvPr>
          <p:cNvSpPr/>
          <p:nvPr/>
        </p:nvSpPr>
        <p:spPr>
          <a:xfrm>
            <a:off x="8464830" y="1876621"/>
            <a:ext cx="91440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0" dirty="0">
                <a:latin typeface="Arial Narrow" panose="020B0606020202030204" pitchFamily="34" charset="0"/>
              </a:rPr>
              <a:t>Home</a:t>
            </a:r>
            <a:endParaRPr lang="en-US" sz="1400" i="0" dirty="0">
              <a:latin typeface="Arial Narrow" panose="020B060602020203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6021B42-4FB8-420A-A48D-4C759A51E7F2}"/>
              </a:ext>
            </a:extLst>
          </p:cNvPr>
          <p:cNvSpPr/>
          <p:nvPr/>
        </p:nvSpPr>
        <p:spPr>
          <a:xfrm>
            <a:off x="3674608" y="2532599"/>
            <a:ext cx="182880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98CA36F-A847-44CF-A494-9E9CD66D6BFC}"/>
              </a:ext>
            </a:extLst>
          </p:cNvPr>
          <p:cNvSpPr/>
          <p:nvPr/>
        </p:nvSpPr>
        <p:spPr>
          <a:xfrm>
            <a:off x="2553608" y="2524052"/>
            <a:ext cx="988944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91E2958-1FD4-4E78-B5E2-44A6798D4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1" b="32932"/>
          <a:stretch/>
        </p:blipFill>
        <p:spPr bwMode="auto">
          <a:xfrm flipH="1">
            <a:off x="2636729" y="2440562"/>
            <a:ext cx="761290" cy="2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>
            <a:extLst>
              <a:ext uri="{FF2B5EF4-FFF2-40B4-BE49-F238E27FC236}">
                <a16:creationId xmlns:a16="http://schemas.microsoft.com/office/drawing/2014/main" id="{1E42A895-9B64-4CD8-B5C1-03A3AE2A36F8}"/>
              </a:ext>
            </a:extLst>
          </p:cNvPr>
          <p:cNvSpPr/>
          <p:nvPr/>
        </p:nvSpPr>
        <p:spPr>
          <a:xfrm>
            <a:off x="3488124" y="2425540"/>
            <a:ext cx="365760" cy="365760"/>
          </a:xfrm>
          <a:prstGeom prst="flowChartDecision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i="0" dirty="0">
              <a:latin typeface="Arial Narrow" panose="020B0606020202030204" pitchFamily="34" charset="0"/>
            </a:endParaRPr>
          </a:p>
        </p:txBody>
      </p:sp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D91D810A-C20D-4148-ADC5-FA499A61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42" y="2440304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F8D1CC11-1922-4D44-9165-FF0CDA39380A}"/>
              </a:ext>
            </a:extLst>
          </p:cNvPr>
          <p:cNvSpPr/>
          <p:nvPr/>
        </p:nvSpPr>
        <p:spPr>
          <a:xfrm>
            <a:off x="3614778" y="3379632"/>
            <a:ext cx="521208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D3FBF-9215-4C7C-BACD-CE1DA25AE833}"/>
              </a:ext>
            </a:extLst>
          </p:cNvPr>
          <p:cNvSpPr txBox="1"/>
          <p:nvPr/>
        </p:nvSpPr>
        <p:spPr>
          <a:xfrm>
            <a:off x="3491975" y="246626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DC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F9C841-C436-42A0-85EB-68F562906B93}"/>
              </a:ext>
            </a:extLst>
          </p:cNvPr>
          <p:cNvSpPr/>
          <p:nvPr/>
        </p:nvSpPr>
        <p:spPr>
          <a:xfrm flipH="1">
            <a:off x="5792343" y="2532598"/>
            <a:ext cx="301752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15" name="Graphic 14" descr="Car">
            <a:extLst>
              <a:ext uri="{FF2B5EF4-FFF2-40B4-BE49-F238E27FC236}">
                <a16:creationId xmlns:a16="http://schemas.microsoft.com/office/drawing/2014/main" id="{368B2ED6-3C05-4C76-9F24-F4E5AF169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646130" y="2358772"/>
            <a:ext cx="424063" cy="424063"/>
          </a:xfrm>
          <a:prstGeom prst="rect">
            <a:avLst/>
          </a:prstGeom>
        </p:spPr>
      </p:pic>
      <p:pic>
        <p:nvPicPr>
          <p:cNvPr id="20" name="Graphic 19" descr="Walk">
            <a:extLst>
              <a:ext uri="{FF2B5EF4-FFF2-40B4-BE49-F238E27FC236}">
                <a16:creationId xmlns:a16="http://schemas.microsoft.com/office/drawing/2014/main" id="{5539CD75-C4F7-4DE4-AA5A-AE8A01AF7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143665" y="2327364"/>
            <a:ext cx="362717" cy="362717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FE5CD520-C8E8-4587-AAEC-2336CECCC201}"/>
              </a:ext>
            </a:extLst>
          </p:cNvPr>
          <p:cNvSpPr/>
          <p:nvPr/>
        </p:nvSpPr>
        <p:spPr>
          <a:xfrm>
            <a:off x="5635057" y="2989182"/>
            <a:ext cx="320040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29" name="Picture 8" descr="Related image">
            <a:extLst>
              <a:ext uri="{FF2B5EF4-FFF2-40B4-BE49-F238E27FC236}">
                <a16:creationId xmlns:a16="http://schemas.microsoft.com/office/drawing/2014/main" id="{0CB19DAB-410A-4950-B99B-FA7D6838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03" y="2884862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9B1CEE6-83DB-4D6C-BA4A-DF746E2688FF}"/>
              </a:ext>
            </a:extLst>
          </p:cNvPr>
          <p:cNvSpPr/>
          <p:nvPr/>
        </p:nvSpPr>
        <p:spPr>
          <a:xfrm>
            <a:off x="5602736" y="2762489"/>
            <a:ext cx="91440" cy="3644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F296D715-DA29-4102-BCEF-51B6BC02A8B1}"/>
              </a:ext>
            </a:extLst>
          </p:cNvPr>
          <p:cNvSpPr/>
          <p:nvPr/>
        </p:nvSpPr>
        <p:spPr>
          <a:xfrm>
            <a:off x="5459797" y="2449279"/>
            <a:ext cx="365760" cy="365760"/>
          </a:xfrm>
          <a:prstGeom prst="flowChartDecision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31" name="Picture 8" descr="Related image">
            <a:extLst>
              <a:ext uri="{FF2B5EF4-FFF2-40B4-BE49-F238E27FC236}">
                <a16:creationId xmlns:a16="http://schemas.microsoft.com/office/drawing/2014/main" id="{93969F1C-8EDB-4EE5-AAE4-3F0E0DB7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16" y="3287944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1D22EEB6-892A-4D31-B71A-F77A1B9059BD}"/>
              </a:ext>
            </a:extLst>
          </p:cNvPr>
          <p:cNvSpPr/>
          <p:nvPr/>
        </p:nvSpPr>
        <p:spPr>
          <a:xfrm>
            <a:off x="3645969" y="3805908"/>
            <a:ext cx="338328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7E7F8-86FF-41AC-A51B-08B833A3F553}"/>
              </a:ext>
            </a:extLst>
          </p:cNvPr>
          <p:cNvSpPr/>
          <p:nvPr/>
        </p:nvSpPr>
        <p:spPr>
          <a:xfrm>
            <a:off x="3613648" y="3577311"/>
            <a:ext cx="91440" cy="3644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25E626D-94A8-4AB4-A37F-43A075CA763F}"/>
              </a:ext>
            </a:extLst>
          </p:cNvPr>
          <p:cNvSpPr/>
          <p:nvPr/>
        </p:nvSpPr>
        <p:spPr>
          <a:xfrm flipH="1">
            <a:off x="7337070" y="3806344"/>
            <a:ext cx="1463040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0671716-5BB5-481C-AEA4-B544AC6A7019}"/>
              </a:ext>
            </a:extLst>
          </p:cNvPr>
          <p:cNvSpPr/>
          <p:nvPr/>
        </p:nvSpPr>
        <p:spPr>
          <a:xfrm>
            <a:off x="6976025" y="3716418"/>
            <a:ext cx="365760" cy="365760"/>
          </a:xfrm>
          <a:prstGeom prst="flowChartDecision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36" name="Graphic 35" descr="Car">
            <a:extLst>
              <a:ext uri="{FF2B5EF4-FFF2-40B4-BE49-F238E27FC236}">
                <a16:creationId xmlns:a16="http://schemas.microsoft.com/office/drawing/2014/main" id="{7612BD52-6300-4ADF-A050-E9460606A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656194" y="3625131"/>
            <a:ext cx="424063" cy="424063"/>
          </a:xfrm>
          <a:prstGeom prst="rect">
            <a:avLst/>
          </a:prstGeom>
        </p:spPr>
      </p:pic>
      <p:pic>
        <p:nvPicPr>
          <p:cNvPr id="37" name="Graphic 36" descr="Walk">
            <a:extLst>
              <a:ext uri="{FF2B5EF4-FFF2-40B4-BE49-F238E27FC236}">
                <a16:creationId xmlns:a16="http://schemas.microsoft.com/office/drawing/2014/main" id="{FDA322FD-9676-4602-AF43-B1CC9CDFF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153729" y="3555623"/>
            <a:ext cx="362717" cy="362717"/>
          </a:xfrm>
          <a:prstGeom prst="rect">
            <a:avLst/>
          </a:prstGeom>
        </p:spPr>
      </p:pic>
      <p:pic>
        <p:nvPicPr>
          <p:cNvPr id="38" name="Picture 8" descr="Related image">
            <a:extLst>
              <a:ext uri="{FF2B5EF4-FFF2-40B4-BE49-F238E27FC236}">
                <a16:creationId xmlns:a16="http://schemas.microsoft.com/office/drawing/2014/main" id="{54ADA818-271C-4F90-8DB7-9F204017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16" y="3709185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2DA5FBF3-E35F-499D-B967-6AD1DC6712B3}"/>
              </a:ext>
            </a:extLst>
          </p:cNvPr>
          <p:cNvSpPr/>
          <p:nvPr/>
        </p:nvSpPr>
        <p:spPr>
          <a:xfrm>
            <a:off x="2553608" y="3369637"/>
            <a:ext cx="988944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40" name="Picture 2" descr="Related image">
            <a:extLst>
              <a:ext uri="{FF2B5EF4-FFF2-40B4-BE49-F238E27FC236}">
                <a16:creationId xmlns:a16="http://schemas.microsoft.com/office/drawing/2014/main" id="{C2798FC5-2399-4320-9433-CFEB9FBA0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1" b="32932"/>
          <a:stretch/>
        </p:blipFill>
        <p:spPr bwMode="auto">
          <a:xfrm flipH="1">
            <a:off x="2636729" y="3286147"/>
            <a:ext cx="761290" cy="2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owchart: Decision 25">
            <a:extLst>
              <a:ext uri="{FF2B5EF4-FFF2-40B4-BE49-F238E27FC236}">
                <a16:creationId xmlns:a16="http://schemas.microsoft.com/office/drawing/2014/main" id="{3DC2165B-F142-4BCE-937B-CD6205572E5D}"/>
              </a:ext>
            </a:extLst>
          </p:cNvPr>
          <p:cNvSpPr/>
          <p:nvPr/>
        </p:nvSpPr>
        <p:spPr>
          <a:xfrm>
            <a:off x="3474219" y="3272457"/>
            <a:ext cx="365760" cy="365760"/>
          </a:xfrm>
          <a:prstGeom prst="flowChartDecision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2EC86B-440C-4BC6-BEE7-51B0C222FD96}"/>
              </a:ext>
            </a:extLst>
          </p:cNvPr>
          <p:cNvSpPr txBox="1"/>
          <p:nvPr/>
        </p:nvSpPr>
        <p:spPr>
          <a:xfrm>
            <a:off x="3490770" y="3320375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949570-5B5C-4D52-BF42-7A54538DF0C5}"/>
              </a:ext>
            </a:extLst>
          </p:cNvPr>
          <p:cNvSpPr/>
          <p:nvPr/>
        </p:nvSpPr>
        <p:spPr>
          <a:xfrm>
            <a:off x="8835457" y="252405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DAD1BD-10F5-44A3-B46F-C57D50C6AD21}"/>
              </a:ext>
            </a:extLst>
          </p:cNvPr>
          <p:cNvSpPr/>
          <p:nvPr/>
        </p:nvSpPr>
        <p:spPr>
          <a:xfrm>
            <a:off x="8835457" y="298626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077559-E303-4BF3-80C5-AD6246758E20}"/>
              </a:ext>
            </a:extLst>
          </p:cNvPr>
          <p:cNvSpPr/>
          <p:nvPr/>
        </p:nvSpPr>
        <p:spPr>
          <a:xfrm>
            <a:off x="8835457" y="3369637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11F4BA-7CD4-4DA6-9280-9152E2CFA1C9}"/>
              </a:ext>
            </a:extLst>
          </p:cNvPr>
          <p:cNvSpPr/>
          <p:nvPr/>
        </p:nvSpPr>
        <p:spPr>
          <a:xfrm>
            <a:off x="8835457" y="3801125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5" name="Rounded Rectangle 41">
            <a:extLst>
              <a:ext uri="{FF2B5EF4-FFF2-40B4-BE49-F238E27FC236}">
                <a16:creationId xmlns:a16="http://schemas.microsoft.com/office/drawing/2014/main" id="{E785A537-6672-4AB0-B586-823F7657413B}"/>
              </a:ext>
            </a:extLst>
          </p:cNvPr>
          <p:cNvSpPr/>
          <p:nvPr/>
        </p:nvSpPr>
        <p:spPr>
          <a:xfrm>
            <a:off x="3173887" y="4875981"/>
            <a:ext cx="2286000" cy="27432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i="0" dirty="0">
                <a:latin typeface="Arial Narrow" panose="020B0606020202030204" pitchFamily="34" charset="0"/>
              </a:rPr>
              <a:t>Urban Distribution Center</a:t>
            </a:r>
            <a:endParaRPr lang="en-US" sz="1400" i="0" dirty="0">
              <a:latin typeface="Arial Narrow" panose="020B0606020202030204" pitchFamily="34" charset="0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F94FFCBA-0FC2-4E99-85EA-84491BB8C4EE}"/>
              </a:ext>
            </a:extLst>
          </p:cNvPr>
          <p:cNvSpPr/>
          <p:nvPr/>
        </p:nvSpPr>
        <p:spPr>
          <a:xfrm>
            <a:off x="3192088" y="4546200"/>
            <a:ext cx="988944" cy="1828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pic>
        <p:nvPicPr>
          <p:cNvPr id="53" name="Picture 8" descr="Related image">
            <a:extLst>
              <a:ext uri="{FF2B5EF4-FFF2-40B4-BE49-F238E27FC236}">
                <a16:creationId xmlns:a16="http://schemas.microsoft.com/office/drawing/2014/main" id="{56804538-7089-4D07-A6AF-D787CD9B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42" y="4457733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lowchart: Decision 46">
            <a:extLst>
              <a:ext uri="{FF2B5EF4-FFF2-40B4-BE49-F238E27FC236}">
                <a16:creationId xmlns:a16="http://schemas.microsoft.com/office/drawing/2014/main" id="{CD583655-7E41-4B56-AF5C-30BCF3413C93}"/>
              </a:ext>
            </a:extLst>
          </p:cNvPr>
          <p:cNvSpPr/>
          <p:nvPr/>
        </p:nvSpPr>
        <p:spPr>
          <a:xfrm>
            <a:off x="4150552" y="4444840"/>
            <a:ext cx="365760" cy="365760"/>
          </a:xfrm>
          <a:prstGeom prst="flowChartDecision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i="0" dirty="0">
              <a:latin typeface="Arial Narrow" panose="020B0606020202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C9EACC-13CB-4218-A879-F3850A960757}"/>
              </a:ext>
            </a:extLst>
          </p:cNvPr>
          <p:cNvSpPr txBox="1"/>
          <p:nvPr/>
        </p:nvSpPr>
        <p:spPr>
          <a:xfrm>
            <a:off x="4154403" y="448556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DC</a:t>
            </a:r>
          </a:p>
        </p:txBody>
      </p:sp>
      <p:sp>
        <p:nvSpPr>
          <p:cNvPr id="54" name="Flowchart: Decision 53">
            <a:extLst>
              <a:ext uri="{FF2B5EF4-FFF2-40B4-BE49-F238E27FC236}">
                <a16:creationId xmlns:a16="http://schemas.microsoft.com/office/drawing/2014/main" id="{70DC9C23-6C35-4217-B431-EC2DDCE87D32}"/>
              </a:ext>
            </a:extLst>
          </p:cNvPr>
          <p:cNvSpPr/>
          <p:nvPr/>
        </p:nvSpPr>
        <p:spPr>
          <a:xfrm>
            <a:off x="4134310" y="2425540"/>
            <a:ext cx="365760" cy="365760"/>
          </a:xfrm>
          <a:prstGeom prst="flowChartDecision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i="0" dirty="0">
              <a:latin typeface="Arial Narrow" panose="020B0606020202030204" pitchFamily="34" charset="0"/>
            </a:endParaRPr>
          </a:p>
        </p:txBody>
      </p:sp>
      <p:sp>
        <p:nvSpPr>
          <p:cNvPr id="55" name="Flowchart: Decision 54">
            <a:extLst>
              <a:ext uri="{FF2B5EF4-FFF2-40B4-BE49-F238E27FC236}">
                <a16:creationId xmlns:a16="http://schemas.microsoft.com/office/drawing/2014/main" id="{65917EB3-F9A8-4EA5-8AE9-9EF2D1C6876B}"/>
              </a:ext>
            </a:extLst>
          </p:cNvPr>
          <p:cNvSpPr/>
          <p:nvPr/>
        </p:nvSpPr>
        <p:spPr>
          <a:xfrm>
            <a:off x="4134310" y="3282415"/>
            <a:ext cx="365760" cy="365760"/>
          </a:xfrm>
          <a:prstGeom prst="flowChartDecision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i="0" dirty="0">
              <a:latin typeface="Arial Narrow" panose="020B0606020202030204" pitchFamily="34" charset="0"/>
            </a:endParaRPr>
          </a:p>
        </p:txBody>
      </p:sp>
      <p:sp>
        <p:nvSpPr>
          <p:cNvPr id="56" name="Flowchart: Decision 55">
            <a:extLst>
              <a:ext uri="{FF2B5EF4-FFF2-40B4-BE49-F238E27FC236}">
                <a16:creationId xmlns:a16="http://schemas.microsoft.com/office/drawing/2014/main" id="{3DCD03AA-092E-4DC5-8A14-9C4ECB04F1C1}"/>
              </a:ext>
            </a:extLst>
          </p:cNvPr>
          <p:cNvSpPr/>
          <p:nvPr/>
        </p:nvSpPr>
        <p:spPr>
          <a:xfrm>
            <a:off x="4134310" y="3710701"/>
            <a:ext cx="365760" cy="365760"/>
          </a:xfrm>
          <a:prstGeom prst="flowChartDecision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i="0" dirty="0">
              <a:latin typeface="Arial Narrow" panose="020B0606020202030204" pitchFamily="34" charset="0"/>
            </a:endParaRPr>
          </a:p>
        </p:txBody>
      </p:sp>
      <p:pic>
        <p:nvPicPr>
          <p:cNvPr id="57" name="Picture 8" descr="Related image">
            <a:extLst>
              <a:ext uri="{FF2B5EF4-FFF2-40B4-BE49-F238E27FC236}">
                <a16:creationId xmlns:a16="http://schemas.microsoft.com/office/drawing/2014/main" id="{EDD70EE8-9E30-4A68-9103-349013F1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71" y="4457733"/>
            <a:ext cx="349813" cy="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0644440-E8A1-4210-9971-BC78D98C2051}"/>
              </a:ext>
            </a:extLst>
          </p:cNvPr>
          <p:cNvSpPr/>
          <p:nvPr/>
        </p:nvSpPr>
        <p:spPr>
          <a:xfrm>
            <a:off x="3034947" y="4331648"/>
            <a:ext cx="2557913" cy="9144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507871A-CD27-408D-B245-A8017E29C385}"/>
              </a:ext>
            </a:extLst>
          </p:cNvPr>
          <p:cNvCxnSpPr>
            <a:stCxn id="55" idx="0"/>
            <a:endCxn id="54" idx="2"/>
          </p:cNvCxnSpPr>
          <p:nvPr/>
        </p:nvCxnSpPr>
        <p:spPr>
          <a:xfrm flipV="1">
            <a:off x="4317190" y="2791300"/>
            <a:ext cx="0" cy="49111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9252EB-1789-4EDA-BECC-E4789E4DCCCB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4317190" y="3657699"/>
            <a:ext cx="0" cy="53002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4FE50DE-366D-42A9-99C7-666553FC6B20}"/>
              </a:ext>
            </a:extLst>
          </p:cNvPr>
          <p:cNvCxnSpPr>
            <a:cxnSpLocks/>
            <a:stCxn id="41" idx="0"/>
            <a:endCxn id="56" idx="2"/>
          </p:cNvCxnSpPr>
          <p:nvPr/>
        </p:nvCxnSpPr>
        <p:spPr>
          <a:xfrm flipV="1">
            <a:off x="4313904" y="4076461"/>
            <a:ext cx="3286" cy="255187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73758C4-9CCC-4925-82D1-2AA9D0772B88}"/>
              </a:ext>
            </a:extLst>
          </p:cNvPr>
          <p:cNvSpPr txBox="1"/>
          <p:nvPr/>
        </p:nvSpPr>
        <p:spPr>
          <a:xfrm>
            <a:off x="9012229" y="2435486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Store purchase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25E32C5-5EBB-468C-8AA5-E25014DFE5EB}"/>
              </a:ext>
            </a:extLst>
          </p:cNvPr>
          <p:cNvSpPr txBox="1"/>
          <p:nvPr/>
        </p:nvSpPr>
        <p:spPr>
          <a:xfrm>
            <a:off x="9025325" y="289589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Store delivery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BA792C-8ED5-44A4-8337-A4E4E9D19090}"/>
              </a:ext>
            </a:extLst>
          </p:cNvPr>
          <p:cNvSpPr txBox="1"/>
          <p:nvPr/>
        </p:nvSpPr>
        <p:spPr>
          <a:xfrm>
            <a:off x="9018337" y="3282415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Home delivery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336633-9E5D-4511-B560-3E3AE66B9D66}"/>
              </a:ext>
            </a:extLst>
          </p:cNvPr>
          <p:cNvSpPr txBox="1"/>
          <p:nvPr/>
        </p:nvSpPr>
        <p:spPr>
          <a:xfrm>
            <a:off x="9025325" y="3723288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Pick up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478223-09EC-41EE-B48F-8CF9312E42CF}"/>
              </a:ext>
            </a:extLst>
          </p:cNvPr>
          <p:cNvSpPr txBox="1"/>
          <p:nvPr/>
        </p:nvSpPr>
        <p:spPr>
          <a:xfrm>
            <a:off x="6976025" y="4100184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Locker</a:t>
            </a:r>
          </a:p>
          <a:p>
            <a:r>
              <a:rPr lang="en-US" sz="1400" i="0" dirty="0">
                <a:latin typeface="Arial Narrow" panose="020B0606020202030204" pitchFamily="34" charset="0"/>
              </a:rPr>
              <a:t>Collection point</a:t>
            </a:r>
          </a:p>
        </p:txBody>
      </p:sp>
      <p:sp>
        <p:nvSpPr>
          <p:cNvPr id="5" name="Action Button: Document 4" title="Read this Web Page">
            <a:hlinkClick r:id="rId8" highlightClick="1"/>
            <a:extLst>
              <a:ext uri="{FF2B5EF4-FFF2-40B4-BE49-F238E27FC236}">
                <a16:creationId xmlns:a16="http://schemas.microsoft.com/office/drawing/2014/main" id="{14FA698B-13B9-4416-8456-918B58A02CB9}"/>
              </a:ext>
            </a:extLst>
          </p:cNvPr>
          <p:cNvSpPr/>
          <p:nvPr/>
        </p:nvSpPr>
        <p:spPr bwMode="auto">
          <a:xfrm>
            <a:off x="9476688" y="20035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67180-3329-4440-80DA-75BE8CF49634}"/>
              </a:ext>
            </a:extLst>
          </p:cNvPr>
          <p:cNvSpPr txBox="1"/>
          <p:nvPr/>
        </p:nvSpPr>
        <p:spPr>
          <a:xfrm>
            <a:off x="10148077" y="26425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99580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8"/>
          <p:cNvSpPr>
            <a:spLocks noChangeArrowheads="1"/>
          </p:cNvSpPr>
          <p:nvPr/>
        </p:nvSpPr>
        <p:spPr bwMode="auto">
          <a:xfrm>
            <a:off x="1524000" y="384878"/>
            <a:ext cx="9144000" cy="46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0" rIns="90488" bIns="44450"/>
          <a:lstStyle/>
          <a:p>
            <a:pPr marL="800100" lvl="1" indent="-342900">
              <a:spcAft>
                <a:spcPts val="1000"/>
              </a:spcAft>
              <a:buFontTx/>
              <a:buChar char="•"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A85AD-9C05-4744-A1C6-6D7CF4BF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E-commerce on the Retail Sector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7EF6C23C-322B-4597-9861-BFC945EDB4E8}"/>
              </a:ext>
            </a:extLst>
          </p:cNvPr>
          <p:cNvSpPr/>
          <p:nvPr/>
        </p:nvSpPr>
        <p:spPr bwMode="auto">
          <a:xfrm>
            <a:off x="7253201" y="1994123"/>
            <a:ext cx="4114800" cy="4114800"/>
          </a:xfrm>
          <a:prstGeom prst="roundRect">
            <a:avLst>
              <a:gd name="adj" fmla="val 3154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9E3C06C4-6B9A-4D02-AD19-ACF42CBF9234}"/>
              </a:ext>
            </a:extLst>
          </p:cNvPr>
          <p:cNvSpPr/>
          <p:nvPr/>
        </p:nvSpPr>
        <p:spPr bwMode="auto">
          <a:xfrm>
            <a:off x="2101970" y="1994123"/>
            <a:ext cx="4114800" cy="4114800"/>
          </a:xfrm>
          <a:prstGeom prst="roundRect">
            <a:avLst>
              <a:gd name="adj" fmla="val 3154"/>
            </a:avLst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60" name="Rounded Rectangle 41">
            <a:extLst>
              <a:ext uri="{FF2B5EF4-FFF2-40B4-BE49-F238E27FC236}">
                <a16:creationId xmlns:a16="http://schemas.microsoft.com/office/drawing/2014/main" id="{87CCC18E-0B73-4437-BCC9-A56C940487BE}"/>
              </a:ext>
            </a:extLst>
          </p:cNvPr>
          <p:cNvSpPr/>
          <p:nvPr/>
        </p:nvSpPr>
        <p:spPr>
          <a:xfrm>
            <a:off x="2198774" y="2175664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Information asymmetry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62" name="Rounded Rectangle 41">
            <a:extLst>
              <a:ext uri="{FF2B5EF4-FFF2-40B4-BE49-F238E27FC236}">
                <a16:creationId xmlns:a16="http://schemas.microsoft.com/office/drawing/2014/main" id="{198EA8FA-13C8-491A-B71B-79CAB6AA110F}"/>
              </a:ext>
            </a:extLst>
          </p:cNvPr>
          <p:cNvSpPr/>
          <p:nvPr/>
        </p:nvSpPr>
        <p:spPr>
          <a:xfrm>
            <a:off x="2198774" y="3161490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Search costs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2" name="Rounded Rectangle 41">
            <a:extLst>
              <a:ext uri="{FF2B5EF4-FFF2-40B4-BE49-F238E27FC236}">
                <a16:creationId xmlns:a16="http://schemas.microsoft.com/office/drawing/2014/main" id="{29FD541C-A13D-47A8-9251-FDF4E488D4FF}"/>
              </a:ext>
            </a:extLst>
          </p:cNvPr>
          <p:cNvSpPr/>
          <p:nvPr/>
        </p:nvSpPr>
        <p:spPr>
          <a:xfrm>
            <a:off x="2198774" y="4147316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Transaction costs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3" name="Rounded Rectangle 41">
            <a:extLst>
              <a:ext uri="{FF2B5EF4-FFF2-40B4-BE49-F238E27FC236}">
                <a16:creationId xmlns:a16="http://schemas.microsoft.com/office/drawing/2014/main" id="{F8E460E3-FD71-4C92-BC2D-36219F72E686}"/>
              </a:ext>
            </a:extLst>
          </p:cNvPr>
          <p:cNvSpPr/>
          <p:nvPr/>
        </p:nvSpPr>
        <p:spPr>
          <a:xfrm>
            <a:off x="2198774" y="5133141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Menu costs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4" name="Rounded Rectangle 41">
            <a:extLst>
              <a:ext uri="{FF2B5EF4-FFF2-40B4-BE49-F238E27FC236}">
                <a16:creationId xmlns:a16="http://schemas.microsoft.com/office/drawing/2014/main" id="{B02E47D5-8B69-4CD0-ACC2-85EA6050B553}"/>
              </a:ext>
            </a:extLst>
          </p:cNvPr>
          <p:cNvSpPr/>
          <p:nvPr/>
        </p:nvSpPr>
        <p:spPr>
          <a:xfrm>
            <a:off x="7362635" y="2170197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Price discrimination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5" name="Rounded Rectangle 41">
            <a:extLst>
              <a:ext uri="{FF2B5EF4-FFF2-40B4-BE49-F238E27FC236}">
                <a16:creationId xmlns:a16="http://schemas.microsoft.com/office/drawing/2014/main" id="{35ED14EF-57B7-4847-B892-186AD39C2E1E}"/>
              </a:ext>
            </a:extLst>
          </p:cNvPr>
          <p:cNvSpPr/>
          <p:nvPr/>
        </p:nvSpPr>
        <p:spPr>
          <a:xfrm>
            <a:off x="7362635" y="3161490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Dynamic pricing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7" name="Rounded Rectangle 41">
            <a:extLst>
              <a:ext uri="{FF2B5EF4-FFF2-40B4-BE49-F238E27FC236}">
                <a16:creationId xmlns:a16="http://schemas.microsoft.com/office/drawing/2014/main" id="{D0406ACA-2F68-4A5D-8DA9-C297A68319C1}"/>
              </a:ext>
            </a:extLst>
          </p:cNvPr>
          <p:cNvSpPr/>
          <p:nvPr/>
        </p:nvSpPr>
        <p:spPr>
          <a:xfrm>
            <a:off x="7362635" y="4147316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Disintermediation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38" name="TextBox 18437">
            <a:extLst>
              <a:ext uri="{FF2B5EF4-FFF2-40B4-BE49-F238E27FC236}">
                <a16:creationId xmlns:a16="http://schemas.microsoft.com/office/drawing/2014/main" id="{4650253C-35C1-42E9-8C23-9411BE34D018}"/>
              </a:ext>
            </a:extLst>
          </p:cNvPr>
          <p:cNvSpPr txBox="1"/>
          <p:nvPr/>
        </p:nvSpPr>
        <p:spPr>
          <a:xfrm>
            <a:off x="2198776" y="2519154"/>
            <a:ext cx="411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Removal of process layers responsible for intermediary steps in a value chain.</a:t>
            </a:r>
          </a:p>
        </p:txBody>
      </p:sp>
      <p:pic>
        <p:nvPicPr>
          <p:cNvPr id="18439" name="Picture 2" descr="Inequality Icons - Download Free Vector Icons | Noun Project">
            <a:extLst>
              <a:ext uri="{FF2B5EF4-FFF2-40B4-BE49-F238E27FC236}">
                <a16:creationId xmlns:a16="http://schemas.microsoft.com/office/drawing/2014/main" id="{3E3A26F4-EB65-4AE8-9859-274315FC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50" y="224709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Graphic 18439" descr="Research">
            <a:extLst>
              <a:ext uri="{FF2B5EF4-FFF2-40B4-BE49-F238E27FC236}">
                <a16:creationId xmlns:a16="http://schemas.microsoft.com/office/drawing/2014/main" id="{98F0DA72-BCF9-413A-B6F9-E341B68D4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9661" y="3269181"/>
            <a:ext cx="822960" cy="822960"/>
          </a:xfrm>
          <a:prstGeom prst="rect">
            <a:avLst/>
          </a:prstGeom>
        </p:spPr>
      </p:pic>
      <p:sp>
        <p:nvSpPr>
          <p:cNvPr id="18441" name="TextBox 18440">
            <a:extLst>
              <a:ext uri="{FF2B5EF4-FFF2-40B4-BE49-F238E27FC236}">
                <a16:creationId xmlns:a16="http://schemas.microsoft.com/office/drawing/2014/main" id="{2CF968ED-1B07-4831-94F7-ADA073D52E95}"/>
              </a:ext>
            </a:extLst>
          </p:cNvPr>
          <p:cNvSpPr txBox="1"/>
          <p:nvPr/>
        </p:nvSpPr>
        <p:spPr>
          <a:xfrm>
            <a:off x="2198774" y="3518970"/>
            <a:ext cx="4034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Effort to find suitable products (e.g. driving, shopping).</a:t>
            </a:r>
          </a:p>
        </p:txBody>
      </p:sp>
      <p:pic>
        <p:nvPicPr>
          <p:cNvPr id="18442" name="Picture 4" descr="Transaction Icons - Download Free Vector Icons | Noun Project">
            <a:extLst>
              <a:ext uri="{FF2B5EF4-FFF2-40B4-BE49-F238E27FC236}">
                <a16:creationId xmlns:a16="http://schemas.microsoft.com/office/drawing/2014/main" id="{D2CE4101-4CF9-4821-8C76-4470A6A6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48" y="4255159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TextBox 18442">
            <a:extLst>
              <a:ext uri="{FF2B5EF4-FFF2-40B4-BE49-F238E27FC236}">
                <a16:creationId xmlns:a16="http://schemas.microsoft.com/office/drawing/2014/main" id="{179B736A-E707-4A2C-A69F-F10948B2AC5F}"/>
              </a:ext>
            </a:extLst>
          </p:cNvPr>
          <p:cNvSpPr txBox="1"/>
          <p:nvPr/>
        </p:nvSpPr>
        <p:spPr>
          <a:xfrm>
            <a:off x="2198774" y="4524999"/>
            <a:ext cx="3698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Cost of participating in a market (low entry barrier).</a:t>
            </a:r>
          </a:p>
        </p:txBody>
      </p:sp>
      <p:pic>
        <p:nvPicPr>
          <p:cNvPr id="18444" name="Graphic 18443" descr="Clipboard Partially Checked">
            <a:extLst>
              <a:ext uri="{FF2B5EF4-FFF2-40B4-BE49-F238E27FC236}">
                <a16:creationId xmlns:a16="http://schemas.microsoft.com/office/drawing/2014/main" id="{3DA14931-89E4-4049-9D66-17B972C130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9350" y="5167530"/>
            <a:ext cx="914400" cy="914400"/>
          </a:xfrm>
          <a:prstGeom prst="rect">
            <a:avLst/>
          </a:prstGeom>
        </p:spPr>
      </p:pic>
      <p:sp>
        <p:nvSpPr>
          <p:cNvPr id="18445" name="TextBox 18444">
            <a:extLst>
              <a:ext uri="{FF2B5EF4-FFF2-40B4-BE49-F238E27FC236}">
                <a16:creationId xmlns:a16="http://schemas.microsoft.com/office/drawing/2014/main" id="{18480F8A-2EE0-447E-8771-24DAFBFA15CB}"/>
              </a:ext>
            </a:extLst>
          </p:cNvPr>
          <p:cNvSpPr txBox="1"/>
          <p:nvPr/>
        </p:nvSpPr>
        <p:spPr>
          <a:xfrm>
            <a:off x="2198774" y="5500561"/>
            <a:ext cx="3698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Costs of changing prices and inventory.</a:t>
            </a:r>
          </a:p>
        </p:txBody>
      </p:sp>
      <p:pic>
        <p:nvPicPr>
          <p:cNvPr id="18446" name="Picture 6" descr="Bypass Icons - Download Free Vector Icons | Noun Project">
            <a:extLst>
              <a:ext uri="{FF2B5EF4-FFF2-40B4-BE49-F238E27FC236}">
                <a16:creationId xmlns:a16="http://schemas.microsoft.com/office/drawing/2014/main" id="{49C5C9D6-B9DB-4C9A-B0A3-46A45196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59" y="4343201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7" name="TextBox 18446">
            <a:extLst>
              <a:ext uri="{FF2B5EF4-FFF2-40B4-BE49-F238E27FC236}">
                <a16:creationId xmlns:a16="http://schemas.microsoft.com/office/drawing/2014/main" id="{85215553-4825-4F78-9F26-1DA666522F07}"/>
              </a:ext>
            </a:extLst>
          </p:cNvPr>
          <p:cNvSpPr txBox="1"/>
          <p:nvPr/>
        </p:nvSpPr>
        <p:spPr>
          <a:xfrm>
            <a:off x="7362635" y="2535796"/>
            <a:ext cx="398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Selling similar goods to different targeted groups at different prices.</a:t>
            </a:r>
          </a:p>
        </p:txBody>
      </p:sp>
      <p:pic>
        <p:nvPicPr>
          <p:cNvPr id="18448" name="Graphic 18447" descr="Label">
            <a:extLst>
              <a:ext uri="{FF2B5EF4-FFF2-40B4-BE49-F238E27FC236}">
                <a16:creationId xmlns:a16="http://schemas.microsoft.com/office/drawing/2014/main" id="{19A94B1A-ABA3-4C3F-8DF0-099F51D710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4343" y="2230280"/>
            <a:ext cx="914400" cy="914400"/>
          </a:xfrm>
          <a:prstGeom prst="rect">
            <a:avLst/>
          </a:prstGeom>
        </p:spPr>
      </p:pic>
      <p:pic>
        <p:nvPicPr>
          <p:cNvPr id="18449" name="Graphic 18448" descr="Periodic Graph">
            <a:extLst>
              <a:ext uri="{FF2B5EF4-FFF2-40B4-BE49-F238E27FC236}">
                <a16:creationId xmlns:a16="http://schemas.microsoft.com/office/drawing/2014/main" id="{60DF2F8D-93B4-4F3E-9507-9565FA26A9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24343" y="3259703"/>
            <a:ext cx="914400" cy="914400"/>
          </a:xfrm>
          <a:prstGeom prst="rect">
            <a:avLst/>
          </a:prstGeom>
        </p:spPr>
      </p:pic>
      <p:sp>
        <p:nvSpPr>
          <p:cNvPr id="18450" name="TextBox 18449">
            <a:extLst>
              <a:ext uri="{FF2B5EF4-FFF2-40B4-BE49-F238E27FC236}">
                <a16:creationId xmlns:a16="http://schemas.microsoft.com/office/drawing/2014/main" id="{57081B82-AB4B-493D-B164-8DD28003ABF1}"/>
              </a:ext>
            </a:extLst>
          </p:cNvPr>
          <p:cNvSpPr txBox="1"/>
          <p:nvPr/>
        </p:nvSpPr>
        <p:spPr>
          <a:xfrm>
            <a:off x="7362635" y="3514121"/>
            <a:ext cx="4005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Price varies depending on the demand characteristics or the available supply.</a:t>
            </a:r>
          </a:p>
        </p:txBody>
      </p:sp>
      <p:sp>
        <p:nvSpPr>
          <p:cNvPr id="18451" name="TextBox 18450">
            <a:extLst>
              <a:ext uri="{FF2B5EF4-FFF2-40B4-BE49-F238E27FC236}">
                <a16:creationId xmlns:a16="http://schemas.microsoft.com/office/drawing/2014/main" id="{39D2B504-A085-469D-AC05-B6AFBE5C58E8}"/>
              </a:ext>
            </a:extLst>
          </p:cNvPr>
          <p:cNvSpPr txBox="1"/>
          <p:nvPr/>
        </p:nvSpPr>
        <p:spPr>
          <a:xfrm>
            <a:off x="7344641" y="4522117"/>
            <a:ext cx="4005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latin typeface="Arial Narrow" panose="020B0606020202030204" pitchFamily="34" charset="0"/>
              </a:rPr>
              <a:t>Removal of process layers responsible for intermediary steps in a value chain.</a:t>
            </a:r>
          </a:p>
        </p:txBody>
      </p:sp>
      <p:sp>
        <p:nvSpPr>
          <p:cNvPr id="18452" name="Rounded Rectangle 41">
            <a:extLst>
              <a:ext uri="{FF2B5EF4-FFF2-40B4-BE49-F238E27FC236}">
                <a16:creationId xmlns:a16="http://schemas.microsoft.com/office/drawing/2014/main" id="{650261A2-DDEB-4FC6-A76B-4DBFD2B208B1}"/>
              </a:ext>
            </a:extLst>
          </p:cNvPr>
          <p:cNvSpPr/>
          <p:nvPr/>
        </p:nvSpPr>
        <p:spPr>
          <a:xfrm>
            <a:off x="2101970" y="1542603"/>
            <a:ext cx="41148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DEFLATIONARY IMPACTS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18453" name="Rounded Rectangle 41">
            <a:extLst>
              <a:ext uri="{FF2B5EF4-FFF2-40B4-BE49-F238E27FC236}">
                <a16:creationId xmlns:a16="http://schemas.microsoft.com/office/drawing/2014/main" id="{AD8A33DF-F42C-4D8F-A98F-6BA2A4DEFE09}"/>
              </a:ext>
            </a:extLst>
          </p:cNvPr>
          <p:cNvSpPr/>
          <p:nvPr/>
        </p:nvSpPr>
        <p:spPr>
          <a:xfrm>
            <a:off x="7253201" y="1542603"/>
            <a:ext cx="4114800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DISCREMINATORY IMPACTS</a:t>
            </a:r>
            <a:endParaRPr lang="en-US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Mail Carried by USPS and Parcels Carried by Major Carriers, United States, 2004-2021 (in billion units)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B197D736-307B-4A39-8A38-EA95AA483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89030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ction Button: Document 3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1E9A264F-1FA7-4FDE-B659-C59A77B8CAB8}"/>
              </a:ext>
            </a:extLst>
          </p:cNvPr>
          <p:cNvSpPr/>
          <p:nvPr/>
        </p:nvSpPr>
        <p:spPr bwMode="auto">
          <a:xfrm>
            <a:off x="10449415" y="149520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49C5A-D0D8-4A16-B5AC-5E9942A8916F}"/>
              </a:ext>
            </a:extLst>
          </p:cNvPr>
          <p:cNvSpPr txBox="1"/>
          <p:nvPr/>
        </p:nvSpPr>
        <p:spPr>
          <a:xfrm>
            <a:off x="9956910" y="200716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877354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Warehouses versus Distribution Centers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3079E9-4BC4-4990-86DF-F5373AC2DD1C}"/>
              </a:ext>
            </a:extLst>
          </p:cNvPr>
          <p:cNvSpPr/>
          <p:nvPr/>
        </p:nvSpPr>
        <p:spPr>
          <a:xfrm>
            <a:off x="6444294" y="1627874"/>
            <a:ext cx="4572000" cy="4023360"/>
          </a:xfrm>
          <a:prstGeom prst="roundRect">
            <a:avLst>
              <a:gd name="adj" fmla="val 44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151F54-F71C-4684-A2DC-BD401372747D}"/>
              </a:ext>
            </a:extLst>
          </p:cNvPr>
          <p:cNvSpPr/>
          <p:nvPr/>
        </p:nvSpPr>
        <p:spPr>
          <a:xfrm>
            <a:off x="1743575" y="1627874"/>
            <a:ext cx="4572000" cy="4023360"/>
          </a:xfrm>
          <a:prstGeom prst="roundRect">
            <a:avLst>
              <a:gd name="adj" fmla="val 44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6B4E17-546A-4CB9-895A-3636E58EBDA9}"/>
              </a:ext>
            </a:extLst>
          </p:cNvPr>
          <p:cNvSpPr/>
          <p:nvPr/>
        </p:nvSpPr>
        <p:spPr>
          <a:xfrm>
            <a:off x="7081832" y="2015677"/>
            <a:ext cx="1645920" cy="6400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20" name="Picture 14" descr="Image result for warehousing icon">
            <a:extLst>
              <a:ext uri="{FF2B5EF4-FFF2-40B4-BE49-F238E27FC236}">
                <a16:creationId xmlns:a16="http://schemas.microsoft.com/office/drawing/2014/main" id="{7F02F6B2-2757-49FD-AFD1-9775D303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51" y="1685192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42">
            <a:extLst>
              <a:ext uri="{FF2B5EF4-FFF2-40B4-BE49-F238E27FC236}">
                <a16:creationId xmlns:a16="http://schemas.microsoft.com/office/drawing/2014/main" id="{B3DEE00F-F8A0-4E5E-B35A-65AC6A80CF65}"/>
              </a:ext>
            </a:extLst>
          </p:cNvPr>
          <p:cNvSpPr/>
          <p:nvPr/>
        </p:nvSpPr>
        <p:spPr>
          <a:xfrm>
            <a:off x="1825871" y="2760203"/>
            <a:ext cx="219456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Warehouse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24" name="Rounded Rectangle 42">
            <a:extLst>
              <a:ext uri="{FF2B5EF4-FFF2-40B4-BE49-F238E27FC236}">
                <a16:creationId xmlns:a16="http://schemas.microsoft.com/office/drawing/2014/main" id="{A06408C4-068B-406E-A3B0-EEB28C160419}"/>
              </a:ext>
            </a:extLst>
          </p:cNvPr>
          <p:cNvSpPr/>
          <p:nvPr/>
        </p:nvSpPr>
        <p:spPr>
          <a:xfrm>
            <a:off x="6533192" y="2760203"/>
            <a:ext cx="219456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Distribution Center</a:t>
            </a:r>
            <a:endParaRPr lang="en-US" i="0" dirty="0">
              <a:latin typeface="Arial Narrow" panose="020B0606020202030204" pitchFamily="34" charset="0"/>
            </a:endParaRPr>
          </a:p>
        </p:txBody>
      </p:sp>
      <p:pic>
        <p:nvPicPr>
          <p:cNvPr id="26" name="Picture 14" descr="Image result for warehousing icon">
            <a:extLst>
              <a:ext uri="{FF2B5EF4-FFF2-40B4-BE49-F238E27FC236}">
                <a16:creationId xmlns:a16="http://schemas.microsoft.com/office/drawing/2014/main" id="{688DA39A-0A9E-4B59-B422-9FB09BDE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70" y="1685192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84690B-9DA6-4DF1-AB3A-0269C707C92D}"/>
              </a:ext>
            </a:extLst>
          </p:cNvPr>
          <p:cNvSpPr/>
          <p:nvPr/>
        </p:nvSpPr>
        <p:spPr>
          <a:xfrm>
            <a:off x="1787771" y="3179477"/>
            <a:ext cx="4527804" cy="9233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Supply-driven (storage).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Buffer related function (inventory holding).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Inventory stored for weeks or months.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Cargo ownership usually by supplier / producer.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Consolidation of cargo.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Limited added value outside storage.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Coping with unforeseen demand.</a:t>
            </a:r>
          </a:p>
        </p:txBody>
      </p:sp>
      <p:sp>
        <p:nvSpPr>
          <p:cNvPr id="28" name="Rounded Rectangle 42">
            <a:extLst>
              <a:ext uri="{FF2B5EF4-FFF2-40B4-BE49-F238E27FC236}">
                <a16:creationId xmlns:a16="http://schemas.microsoft.com/office/drawing/2014/main" id="{F8A60FF5-4FCD-4087-AE1F-B21A6B7CB975}"/>
              </a:ext>
            </a:extLst>
          </p:cNvPr>
          <p:cNvSpPr/>
          <p:nvPr/>
        </p:nvSpPr>
        <p:spPr>
          <a:xfrm>
            <a:off x="4121015" y="2760203"/>
            <a:ext cx="137160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Storage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EE0705F5-F61A-484B-BC68-5F7FB7D694B6}"/>
              </a:ext>
            </a:extLst>
          </p:cNvPr>
          <p:cNvSpPr/>
          <p:nvPr/>
        </p:nvSpPr>
        <p:spPr>
          <a:xfrm>
            <a:off x="8810048" y="2760203"/>
            <a:ext cx="1371600" cy="36576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Throughput</a:t>
            </a:r>
            <a:endParaRPr lang="en-US" i="0" dirty="0">
              <a:latin typeface="Arial Narrow" panose="020B0606020202030204" pitchFamily="34" charset="0"/>
            </a:endParaRPr>
          </a:p>
        </p:txBody>
      </p:sp>
      <p:pic>
        <p:nvPicPr>
          <p:cNvPr id="30" name="Graphic 29" descr="Stopwatch 25%">
            <a:extLst>
              <a:ext uri="{FF2B5EF4-FFF2-40B4-BE49-F238E27FC236}">
                <a16:creationId xmlns:a16="http://schemas.microsoft.com/office/drawing/2014/main" id="{9CFA8EB9-FECE-404E-A88A-7A1101C6F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652" y="1793580"/>
            <a:ext cx="914400" cy="914400"/>
          </a:xfrm>
          <a:prstGeom prst="rect">
            <a:avLst/>
          </a:prstGeom>
        </p:spPr>
      </p:pic>
      <p:pic>
        <p:nvPicPr>
          <p:cNvPr id="31" name="Graphic 30" descr="Stopwatch 75%">
            <a:extLst>
              <a:ext uri="{FF2B5EF4-FFF2-40B4-BE49-F238E27FC236}">
                <a16:creationId xmlns:a16="http://schemas.microsoft.com/office/drawing/2014/main" id="{7A239972-84A9-43A0-B142-4637F9A29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23" y="1776632"/>
            <a:ext cx="914400" cy="9144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D1BF40F-8B9E-482E-A054-3D3559B7F1D4}"/>
              </a:ext>
            </a:extLst>
          </p:cNvPr>
          <p:cNvSpPr/>
          <p:nvPr/>
        </p:nvSpPr>
        <p:spPr>
          <a:xfrm>
            <a:off x="6482392" y="3179477"/>
            <a:ext cx="4533902" cy="9233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Demand-driven (throughput).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Fulfilling orders (processing and fulfillment).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Inventory stored for days or weeks.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Cargo ownership usually by distributor / customer.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Consolidating, deconsolidating, sorting a cargo load or changing the load unit.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Assembly, packaging and light manufacturing.</a:t>
            </a:r>
          </a:p>
          <a:p>
            <a:pPr marL="114300" lvl="0" indent="-11430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Coping with stable and predictable demand.</a:t>
            </a:r>
          </a:p>
        </p:txBody>
      </p:sp>
    </p:spTree>
    <p:extLst>
      <p:ext uri="{BB962C8B-B14F-4D97-AF65-F5344CB8AC3E}">
        <p14:creationId xmlns:p14="http://schemas.microsoft.com/office/powerpoint/2010/main" val="3222826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Retail Logistics and E-commerce</a:t>
            </a:r>
            <a:endParaRPr lang="en-CA" dirty="0"/>
          </a:p>
        </p:txBody>
      </p:sp>
      <p:sp>
        <p:nvSpPr>
          <p:cNvPr id="103" name="Action Button: Document 102" title="Read this Web Page">
            <a:hlinkClick r:id="rId3" highlightClick="1"/>
          </p:cNvPr>
          <p:cNvSpPr/>
          <p:nvPr/>
        </p:nvSpPr>
        <p:spPr bwMode="auto">
          <a:xfrm>
            <a:off x="9476688" y="20035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10216150" y="20035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10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88" y="742922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6948041" y="731532"/>
            <a:ext cx="5137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Explain the main logistical differences between standard retailing and e-commerce</a:t>
            </a:r>
          </a:p>
        </p:txBody>
      </p:sp>
      <p:sp>
        <p:nvSpPr>
          <p:cNvPr id="79" name="Rounded Rectangle 46">
            <a:extLst>
              <a:ext uri="{FF2B5EF4-FFF2-40B4-BE49-F238E27FC236}">
                <a16:creationId xmlns:a16="http://schemas.microsoft.com/office/drawing/2014/main" id="{5714D5E4-2502-4CEB-880B-CD5052865A86}"/>
              </a:ext>
            </a:extLst>
          </p:cNvPr>
          <p:cNvSpPr/>
          <p:nvPr/>
        </p:nvSpPr>
        <p:spPr bwMode="auto">
          <a:xfrm>
            <a:off x="1151791" y="1829650"/>
            <a:ext cx="4023360" cy="4846320"/>
          </a:xfrm>
          <a:prstGeom prst="roundRect">
            <a:avLst>
              <a:gd name="adj" fmla="val 3667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80" name="Rounded Rectangle 63">
            <a:extLst>
              <a:ext uri="{FF2B5EF4-FFF2-40B4-BE49-F238E27FC236}">
                <a16:creationId xmlns:a16="http://schemas.microsoft.com/office/drawing/2014/main" id="{B773EBD0-4F58-4987-88B9-C24D9938A066}"/>
              </a:ext>
            </a:extLst>
          </p:cNvPr>
          <p:cNvSpPr/>
          <p:nvPr/>
        </p:nvSpPr>
        <p:spPr bwMode="auto">
          <a:xfrm>
            <a:off x="5306939" y="1829650"/>
            <a:ext cx="6309360" cy="4846320"/>
          </a:xfrm>
          <a:prstGeom prst="roundRect">
            <a:avLst>
              <a:gd name="adj" fmla="val 2751"/>
            </a:avLst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0">
              <a:latin typeface="Arial Narrow" panose="020B0606020202030204" pitchFamily="34" charset="0"/>
            </a:endParaRPr>
          </a:p>
        </p:txBody>
      </p:sp>
      <p:sp>
        <p:nvSpPr>
          <p:cNvPr id="81" name="AutoShape 50">
            <a:extLst>
              <a:ext uri="{FF2B5EF4-FFF2-40B4-BE49-F238E27FC236}">
                <a16:creationId xmlns:a16="http://schemas.microsoft.com/office/drawing/2014/main" id="{A151E1AB-593F-4E05-977F-55D29E39F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61" y="2370163"/>
            <a:ext cx="2926080" cy="1463040"/>
          </a:xfrm>
          <a:prstGeom prst="roundRect">
            <a:avLst>
              <a:gd name="adj" fmla="val 10372"/>
            </a:avLst>
          </a:prstGeom>
          <a:solidFill>
            <a:schemeClr val="bg2">
              <a:lumMod val="50000"/>
            </a:schemeClr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2" name="Oval 6">
            <a:extLst>
              <a:ext uri="{FF2B5EF4-FFF2-40B4-BE49-F238E27FC236}">
                <a16:creationId xmlns:a16="http://schemas.microsoft.com/office/drawing/2014/main" id="{91139E05-2F23-43F6-B584-2C8FA1917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256" y="3613276"/>
            <a:ext cx="1645920" cy="16459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Retailer</a:t>
            </a:r>
          </a:p>
          <a:p>
            <a:pPr algn="ctr"/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(In-store </a:t>
            </a:r>
          </a:p>
          <a:p>
            <a:pPr algn="ctr"/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inventory)</a:t>
            </a:r>
            <a:endParaRPr lang="en-CA" sz="2000" b="1" i="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Oval 8">
            <a:extLst>
              <a:ext uri="{FF2B5EF4-FFF2-40B4-BE49-F238E27FC236}">
                <a16:creationId xmlns:a16="http://schemas.microsoft.com/office/drawing/2014/main" id="{919A839C-E184-43C7-8176-5E2310B11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4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4" name="Oval 9">
            <a:extLst>
              <a:ext uri="{FF2B5EF4-FFF2-40B4-BE49-F238E27FC236}">
                <a16:creationId xmlns:a16="http://schemas.microsoft.com/office/drawing/2014/main" id="{6A2AC02D-F70A-4CC1-B7B1-9FE3CEC85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5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5" name="Oval 10">
            <a:extLst>
              <a:ext uri="{FF2B5EF4-FFF2-40B4-BE49-F238E27FC236}">
                <a16:creationId xmlns:a16="http://schemas.microsoft.com/office/drawing/2014/main" id="{988C7AE9-0FAE-4111-B9A0-B3418F7AB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6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6" name="Oval 11">
            <a:extLst>
              <a:ext uri="{FF2B5EF4-FFF2-40B4-BE49-F238E27FC236}">
                <a16:creationId xmlns:a16="http://schemas.microsoft.com/office/drawing/2014/main" id="{9B620790-5879-4272-A1A2-7562AD97E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7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7" name="Oval 12">
            <a:extLst>
              <a:ext uri="{FF2B5EF4-FFF2-40B4-BE49-F238E27FC236}">
                <a16:creationId xmlns:a16="http://schemas.microsoft.com/office/drawing/2014/main" id="{B9D40E63-3EA3-4ACB-B030-7D5036796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8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8" name="Oval 13">
            <a:extLst>
              <a:ext uri="{FF2B5EF4-FFF2-40B4-BE49-F238E27FC236}">
                <a16:creationId xmlns:a16="http://schemas.microsoft.com/office/drawing/2014/main" id="{5E294CFD-F8B9-4809-9E2D-D733F09DC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929" y="5938644"/>
            <a:ext cx="309562" cy="30956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9" name="Text Box 14">
            <a:extLst>
              <a:ext uri="{FF2B5EF4-FFF2-40B4-BE49-F238E27FC236}">
                <a16:creationId xmlns:a16="http://schemas.microsoft.com/office/drawing/2014/main" id="{A0F4EDBB-2FCC-4543-845C-CCF6800A7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16" y="1876000"/>
            <a:ext cx="8784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Suppliers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90" name="Line 15">
            <a:extLst>
              <a:ext uri="{FF2B5EF4-FFF2-40B4-BE49-F238E27FC236}">
                <a16:creationId xmlns:a16="http://schemas.microsoft.com/office/drawing/2014/main" id="{3FF2A7CA-D3B6-4E92-AB5C-83AC18E3C1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3154" y="4988620"/>
            <a:ext cx="614362" cy="9171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1" name="Line 16">
            <a:extLst>
              <a:ext uri="{FF2B5EF4-FFF2-40B4-BE49-F238E27FC236}">
                <a16:creationId xmlns:a16="http://schemas.microsoft.com/office/drawing/2014/main" id="{1B171443-9BBA-48C7-A477-AC4F153C21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1154" y="5231507"/>
            <a:ext cx="322262" cy="654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2" name="Line 17">
            <a:extLst>
              <a:ext uri="{FF2B5EF4-FFF2-40B4-BE49-F238E27FC236}">
                <a16:creationId xmlns:a16="http://schemas.microsoft.com/office/drawing/2014/main" id="{F5E5802C-BD82-44AB-AB61-6004DC1A54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7255" y="5317232"/>
            <a:ext cx="103187" cy="55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3" name="Line 18">
            <a:extLst>
              <a:ext uri="{FF2B5EF4-FFF2-40B4-BE49-F238E27FC236}">
                <a16:creationId xmlns:a16="http://schemas.microsoft.com/office/drawing/2014/main" id="{D00B9EC3-CD69-4D25-A0AF-906A59A64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61280" y="5320408"/>
            <a:ext cx="65087" cy="563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4" name="Line 19">
            <a:extLst>
              <a:ext uri="{FF2B5EF4-FFF2-40B4-BE49-F238E27FC236}">
                <a16:creationId xmlns:a16="http://schemas.microsoft.com/office/drawing/2014/main" id="{B7EE15E8-5F63-409F-B308-33A15AFFC6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08941" y="5175945"/>
            <a:ext cx="247650" cy="696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5" name="Line 20">
            <a:extLst>
              <a:ext uri="{FF2B5EF4-FFF2-40B4-BE49-F238E27FC236}">
                <a16:creationId xmlns:a16="http://schemas.microsoft.com/office/drawing/2014/main" id="{44EC1234-B3FA-4DA1-A54F-C00EC59F3B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59767" y="4966395"/>
            <a:ext cx="555625" cy="906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6" name="Oval 22">
            <a:extLst>
              <a:ext uri="{FF2B5EF4-FFF2-40B4-BE49-F238E27FC236}">
                <a16:creationId xmlns:a16="http://schemas.microsoft.com/office/drawing/2014/main" id="{C7A938C4-1CB1-4266-B74C-4EEF6E2D4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3439" y="2495333"/>
            <a:ext cx="1200150" cy="12001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E-Retailer</a:t>
            </a:r>
            <a:endParaRPr lang="en-CA" sz="2000" b="1" i="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Oval 24">
            <a:extLst>
              <a:ext uri="{FF2B5EF4-FFF2-40B4-BE49-F238E27FC236}">
                <a16:creationId xmlns:a16="http://schemas.microsoft.com/office/drawing/2014/main" id="{70A2653F-8975-47EF-A10A-514A55D5A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8" name="Oval 25">
            <a:extLst>
              <a:ext uri="{FF2B5EF4-FFF2-40B4-BE49-F238E27FC236}">
                <a16:creationId xmlns:a16="http://schemas.microsoft.com/office/drawing/2014/main" id="{68BB7DA3-15A4-451E-BFC7-22FC174CE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2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9" name="Oval 26">
            <a:extLst>
              <a:ext uri="{FF2B5EF4-FFF2-40B4-BE49-F238E27FC236}">
                <a16:creationId xmlns:a16="http://schemas.microsoft.com/office/drawing/2014/main" id="{CA3DA547-C8AB-4AAB-BBC3-FD79FC8A5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3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0" name="Oval 27">
            <a:extLst>
              <a:ext uri="{FF2B5EF4-FFF2-40B4-BE49-F238E27FC236}">
                <a16:creationId xmlns:a16="http://schemas.microsoft.com/office/drawing/2014/main" id="{631A7983-B71F-4938-AB26-0A6F361C1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4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1" name="Oval 28">
            <a:extLst>
              <a:ext uri="{FF2B5EF4-FFF2-40B4-BE49-F238E27FC236}">
                <a16:creationId xmlns:a16="http://schemas.microsoft.com/office/drawing/2014/main" id="{F2B48BC2-9725-40E0-9370-B3C925A9E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25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2" name="Oval 29">
            <a:extLst>
              <a:ext uri="{FF2B5EF4-FFF2-40B4-BE49-F238E27FC236}">
                <a16:creationId xmlns:a16="http://schemas.microsoft.com/office/drawing/2014/main" id="{D96653E3-71A3-42B7-91AC-B9A2D67CE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8603" y="5938644"/>
            <a:ext cx="309562" cy="3095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4" name="Line 30">
            <a:extLst>
              <a:ext uri="{FF2B5EF4-FFF2-40B4-BE49-F238E27FC236}">
                <a16:creationId xmlns:a16="http://schemas.microsoft.com/office/drawing/2014/main" id="{41F00758-1B9E-4478-ABE9-8F8DB206B1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8763" y="4569143"/>
            <a:ext cx="1002254" cy="124929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5" name="Line 31">
            <a:extLst>
              <a:ext uri="{FF2B5EF4-FFF2-40B4-BE49-F238E27FC236}">
                <a16:creationId xmlns:a16="http://schemas.microsoft.com/office/drawing/2014/main" id="{052970E3-9C88-41BA-B764-37FF11ECC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66128" y="4680114"/>
            <a:ext cx="585013" cy="117484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6" name="Line 32">
            <a:extLst>
              <a:ext uri="{FF2B5EF4-FFF2-40B4-BE49-F238E27FC236}">
                <a16:creationId xmlns:a16="http://schemas.microsoft.com/office/drawing/2014/main" id="{357F97B6-3AC3-4C16-925F-EB8C8F0D92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3339" y="4784861"/>
            <a:ext cx="134151" cy="106215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7" name="Line 33">
            <a:extLst>
              <a:ext uri="{FF2B5EF4-FFF2-40B4-BE49-F238E27FC236}">
                <a16:creationId xmlns:a16="http://schemas.microsoft.com/office/drawing/2014/main" id="{1AD1D895-9548-4F28-83E8-7E0B11CE3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6959" y="4781572"/>
            <a:ext cx="181206" cy="107020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8" name="Line 34">
            <a:extLst>
              <a:ext uri="{FF2B5EF4-FFF2-40B4-BE49-F238E27FC236}">
                <a16:creationId xmlns:a16="http://schemas.microsoft.com/office/drawing/2014/main" id="{93885CE3-CAE0-4DFF-86AC-DFA20A929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8310" y="4741636"/>
            <a:ext cx="570719" cy="110061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9" name="Line 35">
            <a:extLst>
              <a:ext uri="{FF2B5EF4-FFF2-40B4-BE49-F238E27FC236}">
                <a16:creationId xmlns:a16="http://schemas.microsoft.com/office/drawing/2014/main" id="{DC9DB6B9-0874-4EB1-9702-F9A2C1322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1698" y="4569143"/>
            <a:ext cx="1028228" cy="127295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0" name="Freeform 36">
            <a:extLst>
              <a:ext uri="{FF2B5EF4-FFF2-40B4-BE49-F238E27FC236}">
                <a16:creationId xmlns:a16="http://schemas.microsoft.com/office/drawing/2014/main" id="{1364508D-D333-448A-BFEB-58A22EEF7165}"/>
              </a:ext>
            </a:extLst>
          </p:cNvPr>
          <p:cNvSpPr>
            <a:spLocks/>
          </p:cNvSpPr>
          <p:nvPr/>
        </p:nvSpPr>
        <p:spPr bwMode="auto">
          <a:xfrm>
            <a:off x="5926379" y="3405520"/>
            <a:ext cx="512763" cy="2403397"/>
          </a:xfrm>
          <a:custGeom>
            <a:avLst/>
            <a:gdLst>
              <a:gd name="T0" fmla="*/ 0 w 294"/>
              <a:gd name="T1" fmla="*/ 2147483647 h 1217"/>
              <a:gd name="T2" fmla="*/ 0 w 294"/>
              <a:gd name="T3" fmla="*/ 2147483647 h 1217"/>
              <a:gd name="T4" fmla="*/ 2147483647 w 294"/>
              <a:gd name="T5" fmla="*/ 0 h 1217"/>
              <a:gd name="T6" fmla="*/ 0 60000 65536"/>
              <a:gd name="T7" fmla="*/ 0 60000 65536"/>
              <a:gd name="T8" fmla="*/ 0 60000 65536"/>
              <a:gd name="T9" fmla="*/ 0 w 294"/>
              <a:gd name="T10" fmla="*/ 0 h 1217"/>
              <a:gd name="T11" fmla="*/ 294 w 294"/>
              <a:gd name="T12" fmla="*/ 1217 h 1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1217">
                <a:moveTo>
                  <a:pt x="0" y="1217"/>
                </a:moveTo>
                <a:lnTo>
                  <a:pt x="0" y="241"/>
                </a:lnTo>
                <a:lnTo>
                  <a:pt x="294" y="0"/>
                </a:lnTo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1" name="Text Box 38">
            <a:extLst>
              <a:ext uri="{FF2B5EF4-FFF2-40B4-BE49-F238E27FC236}">
                <a16:creationId xmlns:a16="http://schemas.microsoft.com/office/drawing/2014/main" id="{E2409A69-6B73-4A8F-B445-6D9F14A9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415" y="6297286"/>
            <a:ext cx="10179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Customers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72" name="Text Box 39">
            <a:extLst>
              <a:ext uri="{FF2B5EF4-FFF2-40B4-BE49-F238E27FC236}">
                <a16:creationId xmlns:a16="http://schemas.microsoft.com/office/drawing/2014/main" id="{50ACABA9-979F-4E1D-B892-707F45CF2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073" y="6297286"/>
            <a:ext cx="10179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Customers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73" name="Text Box 42">
            <a:extLst>
              <a:ext uri="{FF2B5EF4-FFF2-40B4-BE49-F238E27FC236}">
                <a16:creationId xmlns:a16="http://schemas.microsoft.com/office/drawing/2014/main" id="{714AE7F7-0C2D-4826-AA43-C6B821552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2853" y="1929470"/>
            <a:ext cx="8784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Suppliers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74" name="AutoShape 7">
            <a:extLst>
              <a:ext uri="{FF2B5EF4-FFF2-40B4-BE49-F238E27FC236}">
                <a16:creationId xmlns:a16="http://schemas.microsoft.com/office/drawing/2014/main" id="{D41597B2-A0D9-4B37-8E3E-5FE3185B6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54" y="3175391"/>
            <a:ext cx="548640" cy="548640"/>
          </a:xfrm>
          <a:prstGeom prst="downArrow">
            <a:avLst>
              <a:gd name="adj1" fmla="val 45843"/>
              <a:gd name="adj2" fmla="val 55225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5" name="AutoShape 45">
            <a:extLst>
              <a:ext uri="{FF2B5EF4-FFF2-40B4-BE49-F238E27FC236}">
                <a16:creationId xmlns:a16="http://schemas.microsoft.com/office/drawing/2014/main" id="{02D3849E-34BC-40A6-9AD5-BA1BC7D2B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067" y="2799968"/>
            <a:ext cx="640080" cy="640080"/>
          </a:xfrm>
          <a:prstGeom prst="diamond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6" name="Text Box 41">
            <a:extLst>
              <a:ext uri="{FF2B5EF4-FFF2-40B4-BE49-F238E27FC236}">
                <a16:creationId xmlns:a16="http://schemas.microsoft.com/office/drawing/2014/main" id="{D1659FBB-058A-44D7-969F-1CE635704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256" y="2986187"/>
            <a:ext cx="3783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EFC</a:t>
            </a:r>
            <a:endParaRPr lang="en-CA" b="1" i="0" dirty="0">
              <a:latin typeface="Arial Narrow" panose="020B0606020202030204" pitchFamily="34" charset="0"/>
            </a:endParaRPr>
          </a:p>
        </p:txBody>
      </p:sp>
      <p:sp>
        <p:nvSpPr>
          <p:cNvPr id="177" name="Text Box 116">
            <a:extLst>
              <a:ext uri="{FF2B5EF4-FFF2-40B4-BE49-F238E27FC236}">
                <a16:creationId xmlns:a16="http://schemas.microsoft.com/office/drawing/2014/main" id="{A38D5985-BAC7-4229-A59B-980655DF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946" y="1439418"/>
            <a:ext cx="3061566" cy="340519"/>
          </a:xfrm>
          <a:prstGeom prst="round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Conventional Retail Logistics</a:t>
            </a:r>
          </a:p>
        </p:txBody>
      </p:sp>
      <p:sp>
        <p:nvSpPr>
          <p:cNvPr id="178" name="Text Box 14">
            <a:extLst>
              <a:ext uri="{FF2B5EF4-FFF2-40B4-BE49-F238E27FC236}">
                <a16:creationId xmlns:a16="http://schemas.microsoft.com/office/drawing/2014/main" id="{793B75BA-4FBF-4643-B195-2C7AE5CF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420" y="4998012"/>
            <a:ext cx="86761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Travel to </a:t>
            </a:r>
          </a:p>
          <a:p>
            <a:r>
              <a:rPr lang="en-US" sz="2000" i="0" dirty="0">
                <a:latin typeface="Arial Narrow" panose="020B0606020202030204" pitchFamily="34" charset="0"/>
              </a:rPr>
              <a:t>store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79" name="Text Box 14">
            <a:extLst>
              <a:ext uri="{FF2B5EF4-FFF2-40B4-BE49-F238E27FC236}">
                <a16:creationId xmlns:a16="http://schemas.microsoft.com/office/drawing/2014/main" id="{D3F9B234-14F5-4A69-A797-999547BDB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927" y="4080480"/>
            <a:ext cx="1157689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none" lIns="91440" tIns="0" rIns="91440" bIns="0">
            <a:spAutoFit/>
          </a:bodyPr>
          <a:lstStyle/>
          <a:p>
            <a:pPr algn="ctr"/>
            <a:r>
              <a:rPr lang="en-US" sz="2000" i="0" dirty="0">
                <a:latin typeface="Arial Narrow" panose="020B0606020202030204" pitchFamily="34" charset="0"/>
              </a:rPr>
              <a:t>Online </a:t>
            </a:r>
          </a:p>
          <a:p>
            <a:pPr algn="ctr"/>
            <a:r>
              <a:rPr lang="en-US" sz="2000" i="0" dirty="0">
                <a:latin typeface="Arial Narrow" panose="020B0606020202030204" pitchFamily="34" charset="0"/>
              </a:rPr>
              <a:t>purchases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80" name="Text Box 14">
            <a:extLst>
              <a:ext uri="{FF2B5EF4-FFF2-40B4-BE49-F238E27FC236}">
                <a16:creationId xmlns:a16="http://schemas.microsoft.com/office/drawing/2014/main" id="{FFC78AE7-ECF6-4CF2-AB41-5FF3D6C77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471" y="3367812"/>
            <a:ext cx="14859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Store Deliveries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81" name="Text Box 116">
            <a:extLst>
              <a:ext uri="{FF2B5EF4-FFF2-40B4-BE49-F238E27FC236}">
                <a16:creationId xmlns:a16="http://schemas.microsoft.com/office/drawing/2014/main" id="{D5B52FD4-4435-47E9-9106-235485F2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624" y="1440590"/>
            <a:ext cx="2995207" cy="340519"/>
          </a:xfrm>
          <a:prstGeom prst="round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E-commerce Retail Logistics</a:t>
            </a:r>
          </a:p>
        </p:txBody>
      </p:sp>
      <p:sp>
        <p:nvSpPr>
          <p:cNvPr id="182" name="Text Box 14">
            <a:extLst>
              <a:ext uri="{FF2B5EF4-FFF2-40B4-BE49-F238E27FC236}">
                <a16:creationId xmlns:a16="http://schemas.microsoft.com/office/drawing/2014/main" id="{4CEFBE46-2EA9-43CF-AC09-A2A36D7D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306" y="4726292"/>
            <a:ext cx="92493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Home </a:t>
            </a:r>
          </a:p>
          <a:p>
            <a:r>
              <a:rPr lang="en-US" sz="2000" i="0" dirty="0">
                <a:latin typeface="Arial Narrow" panose="020B0606020202030204" pitchFamily="34" charset="0"/>
              </a:rPr>
              <a:t>Deliveries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83" name="AutoShape 45">
            <a:extLst>
              <a:ext uri="{FF2B5EF4-FFF2-40B4-BE49-F238E27FC236}">
                <a16:creationId xmlns:a16="http://schemas.microsoft.com/office/drawing/2014/main" id="{43DB363D-47FF-4427-A82F-411392628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974" y="3968082"/>
            <a:ext cx="731520" cy="731520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4" name="Text Box 41">
            <a:extLst>
              <a:ext uri="{FF2B5EF4-FFF2-40B4-BE49-F238E27FC236}">
                <a16:creationId xmlns:a16="http://schemas.microsoft.com/office/drawing/2014/main" id="{9932D807-AB24-425C-9EB1-6368AC696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78" y="4089692"/>
            <a:ext cx="11766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Parcel Delivery </a:t>
            </a:r>
          </a:p>
          <a:p>
            <a:r>
              <a:rPr lang="en-US" sz="1600" i="0" dirty="0">
                <a:latin typeface="Arial Narrow" panose="020B0606020202030204" pitchFamily="34" charset="0"/>
              </a:rPr>
              <a:t>Company</a:t>
            </a:r>
            <a:endParaRPr lang="en-CA" sz="1600" i="0" dirty="0">
              <a:latin typeface="Arial Narrow" panose="020B0606020202030204" pitchFamily="34" charset="0"/>
            </a:endParaRPr>
          </a:p>
        </p:txBody>
      </p:sp>
      <p:sp>
        <p:nvSpPr>
          <p:cNvPr id="185" name="AutoShape 45">
            <a:extLst>
              <a:ext uri="{FF2B5EF4-FFF2-40B4-BE49-F238E27FC236}">
                <a16:creationId xmlns:a16="http://schemas.microsoft.com/office/drawing/2014/main" id="{0BB1A58E-8C03-48C8-B20B-16F1CDC57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0319" y="2811367"/>
            <a:ext cx="640080" cy="640080"/>
          </a:xfrm>
          <a:prstGeom prst="diamond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6" name="Text Box 41">
            <a:extLst>
              <a:ext uri="{FF2B5EF4-FFF2-40B4-BE49-F238E27FC236}">
                <a16:creationId xmlns:a16="http://schemas.microsoft.com/office/drawing/2014/main" id="{09E0D036-1ECF-4732-BA11-B3AC55BA9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55" y="2986187"/>
            <a:ext cx="3783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EFC</a:t>
            </a:r>
            <a:endParaRPr lang="en-CA" b="1" i="0" dirty="0">
              <a:latin typeface="Arial Narrow" panose="020B0606020202030204" pitchFamily="34" charset="0"/>
            </a:endParaRPr>
          </a:p>
        </p:txBody>
      </p:sp>
      <p:sp>
        <p:nvSpPr>
          <p:cNvPr id="187" name="Text Box 44">
            <a:extLst>
              <a:ext uri="{FF2B5EF4-FFF2-40B4-BE49-F238E27FC236}">
                <a16:creationId xmlns:a16="http://schemas.microsoft.com/office/drawing/2014/main" id="{0076C883-041F-4415-A757-64EE79D62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361" y="2350429"/>
            <a:ext cx="11092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Regional </a:t>
            </a:r>
          </a:p>
          <a:p>
            <a:r>
              <a:rPr lang="en-US" sz="2000" i="0" dirty="0">
                <a:latin typeface="Arial Narrow" panose="020B0606020202030204" pitchFamily="34" charset="0"/>
              </a:rPr>
              <a:t>Distribution </a:t>
            </a:r>
          </a:p>
          <a:p>
            <a:r>
              <a:rPr lang="en-US" sz="2000" i="0" dirty="0">
                <a:latin typeface="Arial Narrow" panose="020B0606020202030204" pitchFamily="34" charset="0"/>
              </a:rPr>
              <a:t>Center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188" name="Line 33">
            <a:extLst>
              <a:ext uri="{FF2B5EF4-FFF2-40B4-BE49-F238E27FC236}">
                <a16:creationId xmlns:a16="http://schemas.microsoft.com/office/drawing/2014/main" id="{57DEA469-0821-4AE5-88F4-AF6F40A8F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8380" y="3491436"/>
            <a:ext cx="148716" cy="558475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9" name="AutoShape 7">
            <a:extLst>
              <a:ext uri="{FF2B5EF4-FFF2-40B4-BE49-F238E27FC236}">
                <a16:creationId xmlns:a16="http://schemas.microsoft.com/office/drawing/2014/main" id="{E4C79444-C1FA-4188-ADE9-DC67AD0AF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591" y="2290130"/>
            <a:ext cx="548640" cy="640080"/>
          </a:xfrm>
          <a:prstGeom prst="downArrow">
            <a:avLst>
              <a:gd name="adj1" fmla="val 45843"/>
              <a:gd name="adj2" fmla="val 55225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0" name="AutoShape 7">
            <a:extLst>
              <a:ext uri="{FF2B5EF4-FFF2-40B4-BE49-F238E27FC236}">
                <a16:creationId xmlns:a16="http://schemas.microsoft.com/office/drawing/2014/main" id="{4765C7A3-EA13-4250-B022-247F6EB84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019" y="2284619"/>
            <a:ext cx="548640" cy="640080"/>
          </a:xfrm>
          <a:prstGeom prst="downArrow">
            <a:avLst>
              <a:gd name="adj1" fmla="val 45843"/>
              <a:gd name="adj2" fmla="val 55225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1" name="Line 33">
            <a:extLst>
              <a:ext uri="{FF2B5EF4-FFF2-40B4-BE49-F238E27FC236}">
                <a16:creationId xmlns:a16="http://schemas.microsoft.com/office/drawing/2014/main" id="{BA5621AE-AED6-4B22-A291-45F2F674CF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3422" y="3459144"/>
            <a:ext cx="698643" cy="711195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B4BAF9AC-4E3A-44E4-A150-1A0CBF2F5397}"/>
              </a:ext>
            </a:extLst>
          </p:cNvPr>
          <p:cNvCxnSpPr/>
          <p:nvPr/>
        </p:nvCxnSpPr>
        <p:spPr bwMode="auto">
          <a:xfrm>
            <a:off x="6975848" y="3122464"/>
            <a:ext cx="2743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8" name="AutoShape 43">
            <a:extLst>
              <a:ext uri="{FF2B5EF4-FFF2-40B4-BE49-F238E27FC236}">
                <a16:creationId xmlns:a16="http://schemas.microsoft.com/office/drawing/2014/main" id="{5720C18E-BEF2-40A8-BACD-D842B584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556" y="2367945"/>
            <a:ext cx="914400" cy="914400"/>
          </a:xfrm>
          <a:prstGeom prst="diamond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 i="0" dirty="0">
              <a:latin typeface="Arial Narrow" panose="020B0606020202030204" pitchFamily="34" charset="0"/>
            </a:endParaRPr>
          </a:p>
        </p:txBody>
      </p:sp>
      <p:sp>
        <p:nvSpPr>
          <p:cNvPr id="209" name="Text Box 44">
            <a:extLst>
              <a:ext uri="{FF2B5EF4-FFF2-40B4-BE49-F238E27FC236}">
                <a16:creationId xmlns:a16="http://schemas.microsoft.com/office/drawing/2014/main" id="{25FEF76D-50BE-429D-857A-5CDC5259E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434" y="2691296"/>
            <a:ext cx="4087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RDC</a:t>
            </a:r>
            <a:endParaRPr lang="en-CA" b="1" i="0" dirty="0">
              <a:latin typeface="Arial Narrow" panose="020B0606020202030204" pitchFamily="34" charset="0"/>
            </a:endParaRPr>
          </a:p>
        </p:txBody>
      </p:sp>
      <p:sp>
        <p:nvSpPr>
          <p:cNvPr id="210" name="AutoShape 7">
            <a:extLst>
              <a:ext uri="{FF2B5EF4-FFF2-40B4-BE49-F238E27FC236}">
                <a16:creationId xmlns:a16="http://schemas.microsoft.com/office/drawing/2014/main" id="{B1A8BAB8-8378-4FC4-8186-A35CB149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876" y="1908245"/>
            <a:ext cx="548640" cy="640080"/>
          </a:xfrm>
          <a:prstGeom prst="downArrow">
            <a:avLst>
              <a:gd name="adj1" fmla="val 45843"/>
              <a:gd name="adj2" fmla="val 55225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1" name="Text Box 14">
            <a:extLst>
              <a:ext uri="{FF2B5EF4-FFF2-40B4-BE49-F238E27FC236}">
                <a16:creationId xmlns:a16="http://schemas.microsoft.com/office/drawing/2014/main" id="{5117F0E0-484A-4767-A352-E8C3D79E9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624" y="3658162"/>
            <a:ext cx="17172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Retrieval and packaging (Frontend)</a:t>
            </a:r>
            <a:endParaRPr lang="en-CA" sz="1600" i="0" dirty="0">
              <a:latin typeface="Arial Narrow" panose="020B0606020202030204" pitchFamily="34" charset="0"/>
            </a:endParaRP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06504FAD-729E-4E87-A6C1-B27DDD95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415" y="5123320"/>
            <a:ext cx="17172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(Home, work or collection point)</a:t>
            </a:r>
            <a:endParaRPr lang="en-CA" sz="1600" i="0" dirty="0">
              <a:latin typeface="Arial Narrow" panose="020B0606020202030204" pitchFamily="34" charset="0"/>
            </a:endParaRPr>
          </a:p>
        </p:txBody>
      </p:sp>
      <p:sp>
        <p:nvSpPr>
          <p:cNvPr id="213" name="Text Box 14">
            <a:extLst>
              <a:ext uri="{FF2B5EF4-FFF2-40B4-BE49-F238E27FC236}">
                <a16:creationId xmlns:a16="http://schemas.microsoft.com/office/drawing/2014/main" id="{899C0AD4-3880-4A1B-8186-EAA7E3E0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546" y="2900596"/>
            <a:ext cx="17700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Storage (Backend)</a:t>
            </a:r>
            <a:endParaRPr lang="en-CA" sz="1600" i="0" dirty="0">
              <a:latin typeface="Arial Narrow" panose="020B0606020202030204" pitchFamily="34" charset="0"/>
            </a:endParaRPr>
          </a:p>
        </p:txBody>
      </p:sp>
      <p:sp>
        <p:nvSpPr>
          <p:cNvPr id="214" name="Right Brace 213">
            <a:extLst>
              <a:ext uri="{FF2B5EF4-FFF2-40B4-BE49-F238E27FC236}">
                <a16:creationId xmlns:a16="http://schemas.microsoft.com/office/drawing/2014/main" id="{715038BB-D8D6-463B-A929-D6F13FE61FAC}"/>
              </a:ext>
            </a:extLst>
          </p:cNvPr>
          <p:cNvSpPr/>
          <p:nvPr/>
        </p:nvSpPr>
        <p:spPr>
          <a:xfrm>
            <a:off x="9403497" y="2402087"/>
            <a:ext cx="240498" cy="72037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i="0"/>
          </a:p>
        </p:txBody>
      </p:sp>
      <p:sp>
        <p:nvSpPr>
          <p:cNvPr id="215" name="Right Brace 214">
            <a:extLst>
              <a:ext uri="{FF2B5EF4-FFF2-40B4-BE49-F238E27FC236}">
                <a16:creationId xmlns:a16="http://schemas.microsoft.com/office/drawing/2014/main" id="{8528C5E5-0CD2-4C1F-9CF5-39610E36EAE9}"/>
              </a:ext>
            </a:extLst>
          </p:cNvPr>
          <p:cNvSpPr/>
          <p:nvPr/>
        </p:nvSpPr>
        <p:spPr>
          <a:xfrm>
            <a:off x="9403497" y="3187549"/>
            <a:ext cx="240498" cy="64565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i="0"/>
          </a:p>
        </p:txBody>
      </p:sp>
      <p:sp>
        <p:nvSpPr>
          <p:cNvPr id="216" name="Right Brace 215">
            <a:extLst>
              <a:ext uri="{FF2B5EF4-FFF2-40B4-BE49-F238E27FC236}">
                <a16:creationId xmlns:a16="http://schemas.microsoft.com/office/drawing/2014/main" id="{B32DEE94-A6F1-4E0D-A8F1-461D530EA816}"/>
              </a:ext>
            </a:extLst>
          </p:cNvPr>
          <p:cNvSpPr/>
          <p:nvPr/>
        </p:nvSpPr>
        <p:spPr>
          <a:xfrm>
            <a:off x="9403497" y="3898287"/>
            <a:ext cx="240498" cy="216930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i="0"/>
          </a:p>
        </p:txBody>
      </p:sp>
      <p:sp>
        <p:nvSpPr>
          <p:cNvPr id="217" name="Text Box 14">
            <a:extLst>
              <a:ext uri="{FF2B5EF4-FFF2-40B4-BE49-F238E27FC236}">
                <a16:creationId xmlns:a16="http://schemas.microsoft.com/office/drawing/2014/main" id="{1BDFCAF7-E935-47E5-A00A-402F22EF87F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005822" y="4873204"/>
            <a:ext cx="6896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Tracking</a:t>
            </a:r>
            <a:endParaRPr lang="en-CA" sz="1600" b="1" i="0" dirty="0">
              <a:latin typeface="Arial Narrow" panose="020B0606020202030204" pitchFamily="34" charset="0"/>
            </a:endParaRPr>
          </a:p>
        </p:txBody>
      </p:sp>
      <p:sp>
        <p:nvSpPr>
          <p:cNvPr id="218" name="Right Brace 217">
            <a:extLst>
              <a:ext uri="{FF2B5EF4-FFF2-40B4-BE49-F238E27FC236}">
                <a16:creationId xmlns:a16="http://schemas.microsoft.com/office/drawing/2014/main" id="{58169F6D-B0A8-4DB2-AD39-04C8C37D99B7}"/>
              </a:ext>
            </a:extLst>
          </p:cNvPr>
          <p:cNvSpPr/>
          <p:nvPr/>
        </p:nvSpPr>
        <p:spPr>
          <a:xfrm>
            <a:off x="9401333" y="2027434"/>
            <a:ext cx="240498" cy="34051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i="0"/>
          </a:p>
        </p:txBody>
      </p:sp>
      <p:sp>
        <p:nvSpPr>
          <p:cNvPr id="219" name="Text Box 42">
            <a:extLst>
              <a:ext uri="{FF2B5EF4-FFF2-40B4-BE49-F238E27FC236}">
                <a16:creationId xmlns:a16="http://schemas.microsoft.com/office/drawing/2014/main" id="{CE822FD4-94BA-4908-BB19-8CF1B48C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104" y="2062545"/>
            <a:ext cx="7822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Platform</a:t>
            </a:r>
            <a:endParaRPr lang="en-CA" sz="2000" i="0" dirty="0">
              <a:latin typeface="Arial Narrow" panose="020B0606020202030204" pitchFamily="34" charset="0"/>
            </a:endParaRPr>
          </a:p>
        </p:txBody>
      </p:sp>
      <p:sp>
        <p:nvSpPr>
          <p:cNvPr id="220" name="Text Box 14">
            <a:extLst>
              <a:ext uri="{FF2B5EF4-FFF2-40B4-BE49-F238E27FC236}">
                <a16:creationId xmlns:a16="http://schemas.microsoft.com/office/drawing/2014/main" id="{6E88E280-FA8E-4E02-8648-03DDA562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410" y="3494623"/>
            <a:ext cx="551433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Orders</a:t>
            </a:r>
            <a:endParaRPr lang="en-CA" sz="1600" b="1" i="0" dirty="0">
              <a:latin typeface="Arial Narrow" panose="020B0606020202030204" pitchFamily="34" charset="0"/>
            </a:endParaRP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82FB47B4-AB8F-4CBB-8D01-16144F608249}"/>
              </a:ext>
            </a:extLst>
          </p:cNvPr>
          <p:cNvSpPr/>
          <p:nvPr/>
        </p:nvSpPr>
        <p:spPr>
          <a:xfrm>
            <a:off x="9794360" y="2048497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Procurement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B6666E92-F479-4483-BE8B-D5B38FEED426}"/>
              </a:ext>
            </a:extLst>
          </p:cNvPr>
          <p:cNvSpPr/>
          <p:nvPr/>
        </p:nvSpPr>
        <p:spPr>
          <a:xfrm>
            <a:off x="9794360" y="2622654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Inventory Mgmt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3A94AE3B-EEE5-4724-BB80-51FCE47B0C03}"/>
              </a:ext>
            </a:extLst>
          </p:cNvPr>
          <p:cNvSpPr/>
          <p:nvPr/>
        </p:nvSpPr>
        <p:spPr>
          <a:xfrm>
            <a:off x="9794360" y="3383892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Order Processing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4E3E1401-795F-4B12-82D7-8C06C54BCDF6}"/>
              </a:ext>
            </a:extLst>
          </p:cNvPr>
          <p:cNvSpPr/>
          <p:nvPr/>
        </p:nvSpPr>
        <p:spPr>
          <a:xfrm>
            <a:off x="9794360" y="4849296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B2C Deliveries</a:t>
            </a:r>
          </a:p>
        </p:txBody>
      </p:sp>
      <p:sp>
        <p:nvSpPr>
          <p:cNvPr id="225" name="Text Box 41">
            <a:extLst>
              <a:ext uri="{FF2B5EF4-FFF2-40B4-BE49-F238E27FC236}">
                <a16:creationId xmlns:a16="http://schemas.microsoft.com/office/drawing/2014/main" id="{7C5B62DC-8769-42E3-A374-62FCA584A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3097" y="6327021"/>
            <a:ext cx="18162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EFC: E-fulfillment center</a:t>
            </a:r>
            <a:endParaRPr lang="en-CA" sz="1600" i="0" dirty="0">
              <a:latin typeface="Arial Narrow" panose="020B060602020203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35468382-5431-49B7-B3CE-63EE9C697DE0}"/>
              </a:ext>
            </a:extLst>
          </p:cNvPr>
          <p:cNvSpPr/>
          <p:nvPr/>
        </p:nvSpPr>
        <p:spPr>
          <a:xfrm>
            <a:off x="3484612" y="3367812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B2B Deliveries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E475DCE-E2EB-47E3-98C8-1F54E1E77F86}"/>
              </a:ext>
            </a:extLst>
          </p:cNvPr>
          <p:cNvSpPr/>
          <p:nvPr/>
        </p:nvSpPr>
        <p:spPr>
          <a:xfrm>
            <a:off x="3484612" y="1965209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Procurement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672947BE-0143-49AD-88A1-BB87347D62BC}"/>
              </a:ext>
            </a:extLst>
          </p:cNvPr>
          <p:cNvSpPr/>
          <p:nvPr/>
        </p:nvSpPr>
        <p:spPr>
          <a:xfrm>
            <a:off x="3481040" y="2387002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Inventory Mgmt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D96EFBF3-B773-475E-AA45-D147E36A2E35}"/>
              </a:ext>
            </a:extLst>
          </p:cNvPr>
          <p:cNvSpPr/>
          <p:nvPr/>
        </p:nvSpPr>
        <p:spPr>
          <a:xfrm>
            <a:off x="3471311" y="3016324"/>
            <a:ext cx="164592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/>
              <a:t>Order Processing</a:t>
            </a:r>
          </a:p>
        </p:txBody>
      </p:sp>
    </p:spTree>
    <p:extLst>
      <p:ext uri="{BB962C8B-B14F-4D97-AF65-F5344CB8AC3E}">
        <p14:creationId xmlns:p14="http://schemas.microsoft.com/office/powerpoint/2010/main" val="3098129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Impacts of E-commerce on Freight Distribution</a:t>
            </a:r>
          </a:p>
        </p:txBody>
      </p:sp>
      <p:sp>
        <p:nvSpPr>
          <p:cNvPr id="70" name="Action Button: Document 69" title="Read this Web Page">
            <a:hlinkClick r:id="rId2" highlightClick="1"/>
            <a:extLst>
              <a:ext uri="{FF2B5EF4-FFF2-40B4-BE49-F238E27FC236}">
                <a16:creationId xmlns:a16="http://schemas.microsoft.com/office/drawing/2014/main" id="{B4DC7AFC-69A2-4BCF-B874-318C00DC27AE}"/>
              </a:ext>
            </a:extLst>
          </p:cNvPr>
          <p:cNvSpPr/>
          <p:nvPr/>
        </p:nvSpPr>
        <p:spPr bwMode="auto">
          <a:xfrm>
            <a:off x="9730933" y="31409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890E03D-B0AA-48DA-A7FD-5827E11E52E0}"/>
              </a:ext>
            </a:extLst>
          </p:cNvPr>
          <p:cNvSpPr txBox="1"/>
          <p:nvPr/>
        </p:nvSpPr>
        <p:spPr>
          <a:xfrm>
            <a:off x="10406870" y="37799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75" name="Right Arrow 123">
            <a:extLst>
              <a:ext uri="{FF2B5EF4-FFF2-40B4-BE49-F238E27FC236}">
                <a16:creationId xmlns:a16="http://schemas.microsoft.com/office/drawing/2014/main" id="{CA5C6FF9-85EC-42C1-80F9-8B1C63D5FB2D}"/>
              </a:ext>
            </a:extLst>
          </p:cNvPr>
          <p:cNvSpPr/>
          <p:nvPr/>
        </p:nvSpPr>
        <p:spPr>
          <a:xfrm>
            <a:off x="6793107" y="3687817"/>
            <a:ext cx="1463040" cy="73551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D61B91B1-089A-4407-A4DD-A65B9AB981F3}"/>
              </a:ext>
            </a:extLst>
          </p:cNvPr>
          <p:cNvSpPr/>
          <p:nvPr/>
        </p:nvSpPr>
        <p:spPr>
          <a:xfrm>
            <a:off x="1295139" y="1906867"/>
            <a:ext cx="1645920" cy="1097280"/>
          </a:xfrm>
          <a:prstGeom prst="roundRect">
            <a:avLst>
              <a:gd name="adj" fmla="val 16065"/>
            </a:avLst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DE3229F-F77B-4D13-901A-9564F17E9AD7}"/>
              </a:ext>
            </a:extLst>
          </p:cNvPr>
          <p:cNvCxnSpPr>
            <a:cxnSpLocks/>
          </p:cNvCxnSpPr>
          <p:nvPr/>
        </p:nvCxnSpPr>
        <p:spPr>
          <a:xfrm>
            <a:off x="2933688" y="2215732"/>
            <a:ext cx="2743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D53E3B-4FA1-4A63-AE60-96FBB36D417E}"/>
              </a:ext>
            </a:extLst>
          </p:cNvPr>
          <p:cNvSpPr txBox="1"/>
          <p:nvPr/>
        </p:nvSpPr>
        <p:spPr>
          <a:xfrm>
            <a:off x="3082978" y="2224923"/>
            <a:ext cx="36576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Distributional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Growth in B2C deliveries.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Changes in last mile logistics.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E4CBCC9D-8E8A-4B65-81D2-5FAB85A61156}"/>
              </a:ext>
            </a:extLst>
          </p:cNvPr>
          <p:cNvSpPr/>
          <p:nvPr/>
        </p:nvSpPr>
        <p:spPr>
          <a:xfrm>
            <a:off x="6628155" y="1895469"/>
            <a:ext cx="1645920" cy="1097280"/>
          </a:xfrm>
          <a:prstGeom prst="roundRect">
            <a:avLst>
              <a:gd name="adj" fmla="val 16065"/>
            </a:avLst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7E6ED29-52FE-4DEE-B289-0A2A380F90C7}"/>
              </a:ext>
            </a:extLst>
          </p:cNvPr>
          <p:cNvCxnSpPr/>
          <p:nvPr/>
        </p:nvCxnSpPr>
        <p:spPr>
          <a:xfrm>
            <a:off x="8272929" y="2222994"/>
            <a:ext cx="2743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55B5E5D-218F-4A39-9C65-C76619F7235A}"/>
              </a:ext>
            </a:extLst>
          </p:cNvPr>
          <p:cNvSpPr txBox="1"/>
          <p:nvPr/>
        </p:nvSpPr>
        <p:spPr>
          <a:xfrm>
            <a:off x="8415994" y="2228691"/>
            <a:ext cx="36576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Shift of the real estate footprint from retail to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Changes in locational dynamics.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id="{789CE996-BDC5-475A-8618-1FF672F31B64}"/>
              </a:ext>
            </a:extLst>
          </p:cNvPr>
          <p:cNvSpPr/>
          <p:nvPr/>
        </p:nvSpPr>
        <p:spPr>
          <a:xfrm>
            <a:off x="1291551" y="3494391"/>
            <a:ext cx="1645920" cy="1097280"/>
          </a:xfrm>
          <a:prstGeom prst="roundRect">
            <a:avLst>
              <a:gd name="adj" fmla="val 16065"/>
            </a:avLst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9B2AFB4-D4BC-40E8-B484-F898562666EA}"/>
              </a:ext>
            </a:extLst>
          </p:cNvPr>
          <p:cNvCxnSpPr/>
          <p:nvPr/>
        </p:nvCxnSpPr>
        <p:spPr>
          <a:xfrm>
            <a:off x="2936327" y="3828139"/>
            <a:ext cx="2743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0C64FDF6-A321-4557-9A94-2B1932693FBB}"/>
              </a:ext>
            </a:extLst>
          </p:cNvPr>
          <p:cNvSpPr txBox="1"/>
          <p:nvPr/>
        </p:nvSpPr>
        <p:spPr>
          <a:xfrm>
            <a:off x="3079389" y="3831107"/>
            <a:ext cx="3657600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New logistical facilities (E-fulfillment, Sortation center, Urban logistics depot).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Automation of fulfilment and inventory management.</a:t>
            </a:r>
          </a:p>
        </p:txBody>
      </p:sp>
      <p:sp>
        <p:nvSpPr>
          <p:cNvPr id="149" name="Rounded Rectangle 5">
            <a:extLst>
              <a:ext uri="{FF2B5EF4-FFF2-40B4-BE49-F238E27FC236}">
                <a16:creationId xmlns:a16="http://schemas.microsoft.com/office/drawing/2014/main" id="{01047281-19C1-4FF2-B031-26D74858F25A}"/>
              </a:ext>
            </a:extLst>
          </p:cNvPr>
          <p:cNvSpPr/>
          <p:nvPr/>
        </p:nvSpPr>
        <p:spPr>
          <a:xfrm>
            <a:off x="6626170" y="3497572"/>
            <a:ext cx="1645920" cy="1097280"/>
          </a:xfrm>
          <a:prstGeom prst="roundRect">
            <a:avLst>
              <a:gd name="adj" fmla="val 16065"/>
            </a:avLst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579B8B7-AA0C-4024-8DF8-D858E0C73B5E}"/>
              </a:ext>
            </a:extLst>
          </p:cNvPr>
          <p:cNvCxnSpPr/>
          <p:nvPr/>
        </p:nvCxnSpPr>
        <p:spPr>
          <a:xfrm>
            <a:off x="8270944" y="3828139"/>
            <a:ext cx="27432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C63722ED-51E9-4182-B812-4C4E992B1DFC}"/>
              </a:ext>
            </a:extLst>
          </p:cNvPr>
          <p:cNvSpPr txBox="1"/>
          <p:nvPr/>
        </p:nvSpPr>
        <p:spPr>
          <a:xfrm>
            <a:off x="8414009" y="3834291"/>
            <a:ext cx="365760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Development of 3PL and 4PL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latin typeface="Arial Narrow" panose="020B0606020202030204" pitchFamily="34" charset="0"/>
              </a:rPr>
              <a:t>Dedicated carrier services (truck, air, non-vessel operating common carrier).</a:t>
            </a:r>
          </a:p>
        </p:txBody>
      </p:sp>
      <p:sp>
        <p:nvSpPr>
          <p:cNvPr id="152" name="Line 30">
            <a:extLst>
              <a:ext uri="{FF2B5EF4-FFF2-40B4-BE49-F238E27FC236}">
                <a16:creationId xmlns:a16="http://schemas.microsoft.com/office/drawing/2014/main" id="{0687F2EB-CC82-41DF-ADA5-D605FE59D2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39400" y="2264370"/>
            <a:ext cx="376396" cy="470094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3" name="AutoShape 45">
            <a:extLst>
              <a:ext uri="{FF2B5EF4-FFF2-40B4-BE49-F238E27FC236}">
                <a16:creationId xmlns:a16="http://schemas.microsoft.com/office/drawing/2014/main" id="{1F0A72D8-3562-4D71-A327-4CC86DD21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219" y="1981220"/>
            <a:ext cx="365760" cy="365760"/>
          </a:xfrm>
          <a:prstGeom prst="diamond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4" name="Oval 24">
            <a:extLst>
              <a:ext uri="{FF2B5EF4-FFF2-40B4-BE49-F238E27FC236}">
                <a16:creationId xmlns:a16="http://schemas.microsoft.com/office/drawing/2014/main" id="{2B2D6EE6-FCF2-4B9F-B4CB-0CC7B4E2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17" y="2711916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5" name="Oval 24">
            <a:extLst>
              <a:ext uri="{FF2B5EF4-FFF2-40B4-BE49-F238E27FC236}">
                <a16:creationId xmlns:a16="http://schemas.microsoft.com/office/drawing/2014/main" id="{85487446-8AFA-456D-B889-A2D28E6E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916" y="2713180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6" name="Oval 24">
            <a:extLst>
              <a:ext uri="{FF2B5EF4-FFF2-40B4-BE49-F238E27FC236}">
                <a16:creationId xmlns:a16="http://schemas.microsoft.com/office/drawing/2014/main" id="{D26ECDC1-F372-44B9-A746-D95D9DEF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715" y="2714444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7" name="Oval 24">
            <a:extLst>
              <a:ext uri="{FF2B5EF4-FFF2-40B4-BE49-F238E27FC236}">
                <a16:creationId xmlns:a16="http://schemas.microsoft.com/office/drawing/2014/main" id="{CDCF5220-69EC-48F7-97BF-A617486F2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514" y="2715708"/>
            <a:ext cx="182880" cy="1828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8" name="Line 30">
            <a:extLst>
              <a:ext uri="{FF2B5EF4-FFF2-40B4-BE49-F238E27FC236}">
                <a16:creationId xmlns:a16="http://schemas.microsoft.com/office/drawing/2014/main" id="{CB092950-EBFC-437E-A39B-1215925344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0469" y="2264371"/>
            <a:ext cx="95327" cy="44011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59" name="Line 30">
            <a:extLst>
              <a:ext uri="{FF2B5EF4-FFF2-40B4-BE49-F238E27FC236}">
                <a16:creationId xmlns:a16="http://schemas.microsoft.com/office/drawing/2014/main" id="{B2DA92B0-A55C-4EA3-9E7C-AF6683B61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263" y="2264371"/>
            <a:ext cx="42944" cy="447546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60" name="Line 30">
            <a:extLst>
              <a:ext uri="{FF2B5EF4-FFF2-40B4-BE49-F238E27FC236}">
                <a16:creationId xmlns:a16="http://schemas.microsoft.com/office/drawing/2014/main" id="{937B503D-6E7E-4C18-8032-792D9FEDB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262" y="2261844"/>
            <a:ext cx="327740" cy="450074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en-US" i="0">
              <a:latin typeface="Agency FB" panose="020B0503020202020204" pitchFamily="34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ADF466C-B328-4747-B2F5-C349E418FEC1}"/>
              </a:ext>
            </a:extLst>
          </p:cNvPr>
          <p:cNvSpPr/>
          <p:nvPr/>
        </p:nvSpPr>
        <p:spPr>
          <a:xfrm>
            <a:off x="7348811" y="2327943"/>
            <a:ext cx="129746" cy="12974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D4451DB7-452A-4D08-8E61-8F4528374296}"/>
              </a:ext>
            </a:extLst>
          </p:cNvPr>
          <p:cNvSpPr/>
          <p:nvPr/>
        </p:nvSpPr>
        <p:spPr>
          <a:xfrm>
            <a:off x="7476105" y="2441631"/>
            <a:ext cx="80012" cy="8001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FB9DB66-B66E-446F-8F8A-878BF69FD7CF}"/>
              </a:ext>
            </a:extLst>
          </p:cNvPr>
          <p:cNvSpPr/>
          <p:nvPr/>
        </p:nvSpPr>
        <p:spPr>
          <a:xfrm>
            <a:off x="7449130" y="2231299"/>
            <a:ext cx="80012" cy="8001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FBED6C69-62BA-487B-8024-B866E189BF9F}"/>
              </a:ext>
            </a:extLst>
          </p:cNvPr>
          <p:cNvSpPr/>
          <p:nvPr/>
        </p:nvSpPr>
        <p:spPr>
          <a:xfrm>
            <a:off x="7396093" y="2514710"/>
            <a:ext cx="80012" cy="8001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DFAD8C9-A54C-41A5-A34A-D886E4105E44}"/>
              </a:ext>
            </a:extLst>
          </p:cNvPr>
          <p:cNvSpPr/>
          <p:nvPr/>
        </p:nvSpPr>
        <p:spPr>
          <a:xfrm>
            <a:off x="6894936" y="2134450"/>
            <a:ext cx="77481" cy="774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B048A2B-F296-4B14-9BCB-4D7EEA56F42C}"/>
              </a:ext>
            </a:extLst>
          </p:cNvPr>
          <p:cNvSpPr/>
          <p:nvPr/>
        </p:nvSpPr>
        <p:spPr>
          <a:xfrm>
            <a:off x="7939042" y="2087472"/>
            <a:ext cx="118736" cy="1187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1D7C70D-B63E-4990-9FB1-BB1F950F5865}"/>
              </a:ext>
            </a:extLst>
          </p:cNvPr>
          <p:cNvSpPr/>
          <p:nvPr/>
        </p:nvSpPr>
        <p:spPr>
          <a:xfrm>
            <a:off x="7881572" y="2231445"/>
            <a:ext cx="57471" cy="574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73E4A1E-E450-4B57-934F-B5B5FB5F1358}"/>
              </a:ext>
            </a:extLst>
          </p:cNvPr>
          <p:cNvSpPr/>
          <p:nvPr/>
        </p:nvSpPr>
        <p:spPr>
          <a:xfrm>
            <a:off x="7228637" y="2364081"/>
            <a:ext cx="57471" cy="574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86E50C1-547A-4D5C-983B-3285EF399923}"/>
              </a:ext>
            </a:extLst>
          </p:cNvPr>
          <p:cNvSpPr/>
          <p:nvPr/>
        </p:nvSpPr>
        <p:spPr>
          <a:xfrm>
            <a:off x="7546539" y="2283366"/>
            <a:ext cx="104435" cy="1044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DDBCFBF-B8CC-4448-A85C-86AFA36FAEDD}"/>
              </a:ext>
            </a:extLst>
          </p:cNvPr>
          <p:cNvSpPr/>
          <p:nvPr/>
        </p:nvSpPr>
        <p:spPr>
          <a:xfrm>
            <a:off x="6776199" y="2658569"/>
            <a:ext cx="118736" cy="1187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9A363DC5-20F1-4769-9945-7302DB858755}"/>
              </a:ext>
            </a:extLst>
          </p:cNvPr>
          <p:cNvSpPr/>
          <p:nvPr/>
        </p:nvSpPr>
        <p:spPr>
          <a:xfrm>
            <a:off x="6927155" y="2726604"/>
            <a:ext cx="77481" cy="774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0FA2FAB4-696D-4C7D-A3A3-70C8331EAFF4}"/>
              </a:ext>
            </a:extLst>
          </p:cNvPr>
          <p:cNvSpPr/>
          <p:nvPr/>
        </p:nvSpPr>
        <p:spPr>
          <a:xfrm>
            <a:off x="6937159" y="2623568"/>
            <a:ext cx="57471" cy="574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835C8EF-D026-4BAC-BADC-95D8E653DF98}"/>
              </a:ext>
            </a:extLst>
          </p:cNvPr>
          <p:cNvSpPr/>
          <p:nvPr/>
        </p:nvSpPr>
        <p:spPr>
          <a:xfrm>
            <a:off x="6853407" y="2590513"/>
            <a:ext cx="57471" cy="574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E406019F-EDD1-4726-85B6-88F79AE073CC}"/>
              </a:ext>
            </a:extLst>
          </p:cNvPr>
          <p:cNvSpPr/>
          <p:nvPr/>
        </p:nvSpPr>
        <p:spPr>
          <a:xfrm>
            <a:off x="7265918" y="2268684"/>
            <a:ext cx="80012" cy="8001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B51D93A-798D-457C-8E26-3C867C89A2C9}"/>
              </a:ext>
            </a:extLst>
          </p:cNvPr>
          <p:cNvSpPr/>
          <p:nvPr/>
        </p:nvSpPr>
        <p:spPr>
          <a:xfrm>
            <a:off x="7239197" y="2180168"/>
            <a:ext cx="68015" cy="680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61F9FA02-7909-49FC-9DA2-5656FBD542B3}"/>
              </a:ext>
            </a:extLst>
          </p:cNvPr>
          <p:cNvSpPr/>
          <p:nvPr/>
        </p:nvSpPr>
        <p:spPr>
          <a:xfrm>
            <a:off x="8015668" y="2277305"/>
            <a:ext cx="68015" cy="680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6381D66-99F3-4ED5-9A8B-08C8181587E0}"/>
              </a:ext>
            </a:extLst>
          </p:cNvPr>
          <p:cNvSpPr/>
          <p:nvPr/>
        </p:nvSpPr>
        <p:spPr>
          <a:xfrm>
            <a:off x="6776200" y="2464321"/>
            <a:ext cx="104435" cy="1044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136700A-A6FB-4406-BA7E-0BB9217402F0}"/>
              </a:ext>
            </a:extLst>
          </p:cNvPr>
          <p:cNvSpPr/>
          <p:nvPr/>
        </p:nvSpPr>
        <p:spPr>
          <a:xfrm>
            <a:off x="7949825" y="2738564"/>
            <a:ext cx="118736" cy="1187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72CFA64-76F4-483D-BCC4-D3C3E04F45AC}"/>
              </a:ext>
            </a:extLst>
          </p:cNvPr>
          <p:cNvSpPr/>
          <p:nvPr/>
        </p:nvSpPr>
        <p:spPr>
          <a:xfrm>
            <a:off x="7806650" y="2811305"/>
            <a:ext cx="118736" cy="11873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C50C6EB-764E-400A-B0CD-248DC1FF837A}"/>
              </a:ext>
            </a:extLst>
          </p:cNvPr>
          <p:cNvSpPr/>
          <p:nvPr/>
        </p:nvSpPr>
        <p:spPr>
          <a:xfrm>
            <a:off x="7776790" y="2640825"/>
            <a:ext cx="77481" cy="774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E57DBE44-8BFA-4BD1-94D8-BE5518FD01A6}"/>
              </a:ext>
            </a:extLst>
          </p:cNvPr>
          <p:cNvSpPr/>
          <p:nvPr/>
        </p:nvSpPr>
        <p:spPr>
          <a:xfrm>
            <a:off x="7322081" y="2464321"/>
            <a:ext cx="68015" cy="680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02938E86-B98F-4F88-9689-BB97E588ACC8}"/>
              </a:ext>
            </a:extLst>
          </p:cNvPr>
          <p:cNvSpPr/>
          <p:nvPr/>
        </p:nvSpPr>
        <p:spPr>
          <a:xfrm>
            <a:off x="7261465" y="2590513"/>
            <a:ext cx="68015" cy="680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0427EB6-5B5D-4584-AE7E-E48D44FC9143}"/>
              </a:ext>
            </a:extLst>
          </p:cNvPr>
          <p:cNvSpPr/>
          <p:nvPr/>
        </p:nvSpPr>
        <p:spPr>
          <a:xfrm>
            <a:off x="1599584" y="3781265"/>
            <a:ext cx="1003781" cy="5729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4" name="Arrow: Up 183">
            <a:extLst>
              <a:ext uri="{FF2B5EF4-FFF2-40B4-BE49-F238E27FC236}">
                <a16:creationId xmlns:a16="http://schemas.microsoft.com/office/drawing/2014/main" id="{8F021EEA-DA23-461C-9017-3264BBD669CF}"/>
              </a:ext>
            </a:extLst>
          </p:cNvPr>
          <p:cNvSpPr/>
          <p:nvPr/>
        </p:nvSpPr>
        <p:spPr>
          <a:xfrm>
            <a:off x="2120469" y="3531028"/>
            <a:ext cx="457200" cy="914400"/>
          </a:xfrm>
          <a:prstGeom prst="upArrow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D3EC38B2-2E72-4BC1-B91A-58A40FA88E6F}"/>
              </a:ext>
            </a:extLst>
          </p:cNvPr>
          <p:cNvSpPr/>
          <p:nvPr/>
        </p:nvSpPr>
        <p:spPr>
          <a:xfrm>
            <a:off x="1696021" y="3858212"/>
            <a:ext cx="413142" cy="1177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0A4A1987-51C7-45D5-B827-382D59EEB9F7}"/>
              </a:ext>
            </a:extLst>
          </p:cNvPr>
          <p:cNvSpPr/>
          <p:nvPr/>
        </p:nvSpPr>
        <p:spPr>
          <a:xfrm>
            <a:off x="1696021" y="4008878"/>
            <a:ext cx="413142" cy="1177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2BA1FDE-DA4C-4D25-9CD7-5279828D27BB}"/>
              </a:ext>
            </a:extLst>
          </p:cNvPr>
          <p:cNvSpPr/>
          <p:nvPr/>
        </p:nvSpPr>
        <p:spPr>
          <a:xfrm>
            <a:off x="1696021" y="4167498"/>
            <a:ext cx="413142" cy="1177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8" name="Arrow: Left-Right 187">
            <a:extLst>
              <a:ext uri="{FF2B5EF4-FFF2-40B4-BE49-F238E27FC236}">
                <a16:creationId xmlns:a16="http://schemas.microsoft.com/office/drawing/2014/main" id="{DFE1879A-D83C-4AAB-AD4C-0A87F283BDC0}"/>
              </a:ext>
            </a:extLst>
          </p:cNvPr>
          <p:cNvSpPr/>
          <p:nvPr/>
        </p:nvSpPr>
        <p:spPr>
          <a:xfrm>
            <a:off x="2128755" y="3989624"/>
            <a:ext cx="457200" cy="15066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675B4F81-1C2F-4513-8E28-1DE421DC486E}"/>
              </a:ext>
            </a:extLst>
          </p:cNvPr>
          <p:cNvSpPr/>
          <p:nvPr/>
        </p:nvSpPr>
        <p:spPr>
          <a:xfrm>
            <a:off x="7198654" y="2154949"/>
            <a:ext cx="494270" cy="556054"/>
          </a:xfrm>
          <a:custGeom>
            <a:avLst/>
            <a:gdLst>
              <a:gd name="connsiteX0" fmla="*/ 30892 w 494270"/>
              <a:gd name="connsiteY0" fmla="*/ 426308 h 599303"/>
              <a:gd name="connsiteX1" fmla="*/ 0 w 494270"/>
              <a:gd name="connsiteY1" fmla="*/ 290384 h 599303"/>
              <a:gd name="connsiteX2" fmla="*/ 24713 w 494270"/>
              <a:gd name="connsiteY2" fmla="*/ 203887 h 599303"/>
              <a:gd name="connsiteX3" fmla="*/ 24713 w 494270"/>
              <a:gd name="connsiteY3" fmla="*/ 92676 h 599303"/>
              <a:gd name="connsiteX4" fmla="*/ 86497 w 494270"/>
              <a:gd name="connsiteY4" fmla="*/ 0 h 599303"/>
              <a:gd name="connsiteX5" fmla="*/ 179173 w 494270"/>
              <a:gd name="connsiteY5" fmla="*/ 67962 h 599303"/>
              <a:gd name="connsiteX6" fmla="*/ 296562 w 494270"/>
              <a:gd name="connsiteY6" fmla="*/ 55606 h 599303"/>
              <a:gd name="connsiteX7" fmla="*/ 364524 w 494270"/>
              <a:gd name="connsiteY7" fmla="*/ 98854 h 599303"/>
              <a:gd name="connsiteX8" fmla="*/ 463378 w 494270"/>
              <a:gd name="connsiteY8" fmla="*/ 142103 h 599303"/>
              <a:gd name="connsiteX9" fmla="*/ 494270 w 494270"/>
              <a:gd name="connsiteY9" fmla="*/ 222422 h 599303"/>
              <a:gd name="connsiteX10" fmla="*/ 432486 w 494270"/>
              <a:gd name="connsiteY10" fmla="*/ 333633 h 599303"/>
              <a:gd name="connsiteX11" fmla="*/ 364524 w 494270"/>
              <a:gd name="connsiteY11" fmla="*/ 413951 h 599303"/>
              <a:gd name="connsiteX12" fmla="*/ 308919 w 494270"/>
              <a:gd name="connsiteY12" fmla="*/ 500449 h 599303"/>
              <a:gd name="connsiteX13" fmla="*/ 210065 w 494270"/>
              <a:gd name="connsiteY13" fmla="*/ 556054 h 599303"/>
              <a:gd name="connsiteX14" fmla="*/ 117389 w 494270"/>
              <a:gd name="connsiteY14" fmla="*/ 599303 h 599303"/>
              <a:gd name="connsiteX15" fmla="*/ 61784 w 494270"/>
              <a:gd name="connsiteY15" fmla="*/ 599303 h 599303"/>
              <a:gd name="connsiteX16" fmla="*/ 37070 w 494270"/>
              <a:gd name="connsiteY16" fmla="*/ 562233 h 599303"/>
              <a:gd name="connsiteX17" fmla="*/ 30892 w 494270"/>
              <a:gd name="connsiteY17" fmla="*/ 426308 h 599303"/>
              <a:gd name="connsiteX0" fmla="*/ 30892 w 494270"/>
              <a:gd name="connsiteY0" fmla="*/ 370702 h 543697"/>
              <a:gd name="connsiteX1" fmla="*/ 0 w 494270"/>
              <a:gd name="connsiteY1" fmla="*/ 234778 h 543697"/>
              <a:gd name="connsiteX2" fmla="*/ 24713 w 494270"/>
              <a:gd name="connsiteY2" fmla="*/ 148281 h 543697"/>
              <a:gd name="connsiteX3" fmla="*/ 24713 w 494270"/>
              <a:gd name="connsiteY3" fmla="*/ 37070 h 543697"/>
              <a:gd name="connsiteX4" fmla="*/ 179173 w 494270"/>
              <a:gd name="connsiteY4" fmla="*/ 12356 h 543697"/>
              <a:gd name="connsiteX5" fmla="*/ 296562 w 494270"/>
              <a:gd name="connsiteY5" fmla="*/ 0 h 543697"/>
              <a:gd name="connsiteX6" fmla="*/ 364524 w 494270"/>
              <a:gd name="connsiteY6" fmla="*/ 43248 h 543697"/>
              <a:gd name="connsiteX7" fmla="*/ 463378 w 494270"/>
              <a:gd name="connsiteY7" fmla="*/ 86497 h 543697"/>
              <a:gd name="connsiteX8" fmla="*/ 494270 w 494270"/>
              <a:gd name="connsiteY8" fmla="*/ 166816 h 543697"/>
              <a:gd name="connsiteX9" fmla="*/ 432486 w 494270"/>
              <a:gd name="connsiteY9" fmla="*/ 278027 h 543697"/>
              <a:gd name="connsiteX10" fmla="*/ 364524 w 494270"/>
              <a:gd name="connsiteY10" fmla="*/ 358345 h 543697"/>
              <a:gd name="connsiteX11" fmla="*/ 308919 w 494270"/>
              <a:gd name="connsiteY11" fmla="*/ 444843 h 543697"/>
              <a:gd name="connsiteX12" fmla="*/ 210065 w 494270"/>
              <a:gd name="connsiteY12" fmla="*/ 500448 h 543697"/>
              <a:gd name="connsiteX13" fmla="*/ 117389 w 494270"/>
              <a:gd name="connsiteY13" fmla="*/ 543697 h 543697"/>
              <a:gd name="connsiteX14" fmla="*/ 61784 w 494270"/>
              <a:gd name="connsiteY14" fmla="*/ 543697 h 543697"/>
              <a:gd name="connsiteX15" fmla="*/ 37070 w 494270"/>
              <a:gd name="connsiteY15" fmla="*/ 506627 h 543697"/>
              <a:gd name="connsiteX16" fmla="*/ 30892 w 494270"/>
              <a:gd name="connsiteY16" fmla="*/ 370702 h 543697"/>
              <a:gd name="connsiteX0" fmla="*/ 30892 w 494270"/>
              <a:gd name="connsiteY0" fmla="*/ 383059 h 556054"/>
              <a:gd name="connsiteX1" fmla="*/ 0 w 494270"/>
              <a:gd name="connsiteY1" fmla="*/ 247135 h 556054"/>
              <a:gd name="connsiteX2" fmla="*/ 24713 w 494270"/>
              <a:gd name="connsiteY2" fmla="*/ 160638 h 556054"/>
              <a:gd name="connsiteX3" fmla="*/ 18534 w 494270"/>
              <a:gd name="connsiteY3" fmla="*/ 0 h 556054"/>
              <a:gd name="connsiteX4" fmla="*/ 179173 w 494270"/>
              <a:gd name="connsiteY4" fmla="*/ 24713 h 556054"/>
              <a:gd name="connsiteX5" fmla="*/ 296562 w 494270"/>
              <a:gd name="connsiteY5" fmla="*/ 12357 h 556054"/>
              <a:gd name="connsiteX6" fmla="*/ 364524 w 494270"/>
              <a:gd name="connsiteY6" fmla="*/ 55605 h 556054"/>
              <a:gd name="connsiteX7" fmla="*/ 463378 w 494270"/>
              <a:gd name="connsiteY7" fmla="*/ 98854 h 556054"/>
              <a:gd name="connsiteX8" fmla="*/ 494270 w 494270"/>
              <a:gd name="connsiteY8" fmla="*/ 179173 h 556054"/>
              <a:gd name="connsiteX9" fmla="*/ 432486 w 494270"/>
              <a:gd name="connsiteY9" fmla="*/ 290384 h 556054"/>
              <a:gd name="connsiteX10" fmla="*/ 364524 w 494270"/>
              <a:gd name="connsiteY10" fmla="*/ 370702 h 556054"/>
              <a:gd name="connsiteX11" fmla="*/ 308919 w 494270"/>
              <a:gd name="connsiteY11" fmla="*/ 457200 h 556054"/>
              <a:gd name="connsiteX12" fmla="*/ 210065 w 494270"/>
              <a:gd name="connsiteY12" fmla="*/ 512805 h 556054"/>
              <a:gd name="connsiteX13" fmla="*/ 117389 w 494270"/>
              <a:gd name="connsiteY13" fmla="*/ 556054 h 556054"/>
              <a:gd name="connsiteX14" fmla="*/ 61784 w 494270"/>
              <a:gd name="connsiteY14" fmla="*/ 556054 h 556054"/>
              <a:gd name="connsiteX15" fmla="*/ 37070 w 494270"/>
              <a:gd name="connsiteY15" fmla="*/ 518984 h 556054"/>
              <a:gd name="connsiteX16" fmla="*/ 30892 w 494270"/>
              <a:gd name="connsiteY16" fmla="*/ 383059 h 5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4270" h="556054">
                <a:moveTo>
                  <a:pt x="30892" y="383059"/>
                </a:moveTo>
                <a:lnTo>
                  <a:pt x="0" y="247135"/>
                </a:lnTo>
                <a:lnTo>
                  <a:pt x="24713" y="160638"/>
                </a:lnTo>
                <a:lnTo>
                  <a:pt x="18534" y="0"/>
                </a:lnTo>
                <a:lnTo>
                  <a:pt x="179173" y="24713"/>
                </a:lnTo>
                <a:lnTo>
                  <a:pt x="296562" y="12357"/>
                </a:lnTo>
                <a:lnTo>
                  <a:pt x="364524" y="55605"/>
                </a:lnTo>
                <a:lnTo>
                  <a:pt x="463378" y="98854"/>
                </a:lnTo>
                <a:lnTo>
                  <a:pt x="494270" y="179173"/>
                </a:lnTo>
                <a:lnTo>
                  <a:pt x="432486" y="290384"/>
                </a:lnTo>
                <a:lnTo>
                  <a:pt x="364524" y="370702"/>
                </a:lnTo>
                <a:lnTo>
                  <a:pt x="308919" y="457200"/>
                </a:lnTo>
                <a:lnTo>
                  <a:pt x="210065" y="512805"/>
                </a:lnTo>
                <a:lnTo>
                  <a:pt x="117389" y="556054"/>
                </a:lnTo>
                <a:lnTo>
                  <a:pt x="61784" y="556054"/>
                </a:lnTo>
                <a:lnTo>
                  <a:pt x="37070" y="518984"/>
                </a:lnTo>
                <a:lnTo>
                  <a:pt x="30892" y="383059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2328D68C-D542-4EB1-B73E-EAA7C0D5A770}"/>
              </a:ext>
            </a:extLst>
          </p:cNvPr>
          <p:cNvSpPr/>
          <p:nvPr/>
        </p:nvSpPr>
        <p:spPr>
          <a:xfrm>
            <a:off x="6710562" y="2408263"/>
            <a:ext cx="327454" cy="432487"/>
          </a:xfrm>
          <a:custGeom>
            <a:avLst/>
            <a:gdLst>
              <a:gd name="connsiteX0" fmla="*/ 18535 w 327454"/>
              <a:gd name="connsiteY0" fmla="*/ 247135 h 432487"/>
              <a:gd name="connsiteX1" fmla="*/ 0 w 327454"/>
              <a:gd name="connsiteY1" fmla="*/ 111211 h 432487"/>
              <a:gd name="connsiteX2" fmla="*/ 74140 w 327454"/>
              <a:gd name="connsiteY2" fmla="*/ 0 h 432487"/>
              <a:gd name="connsiteX3" fmla="*/ 179173 w 327454"/>
              <a:gd name="connsiteY3" fmla="*/ 37071 h 432487"/>
              <a:gd name="connsiteX4" fmla="*/ 247135 w 327454"/>
              <a:gd name="connsiteY4" fmla="*/ 135925 h 432487"/>
              <a:gd name="connsiteX5" fmla="*/ 308919 w 327454"/>
              <a:gd name="connsiteY5" fmla="*/ 197708 h 432487"/>
              <a:gd name="connsiteX6" fmla="*/ 321276 w 327454"/>
              <a:gd name="connsiteY6" fmla="*/ 308919 h 432487"/>
              <a:gd name="connsiteX7" fmla="*/ 327454 w 327454"/>
              <a:gd name="connsiteY7" fmla="*/ 407773 h 432487"/>
              <a:gd name="connsiteX8" fmla="*/ 296562 w 327454"/>
              <a:gd name="connsiteY8" fmla="*/ 432487 h 432487"/>
              <a:gd name="connsiteX9" fmla="*/ 166816 w 327454"/>
              <a:gd name="connsiteY9" fmla="*/ 420130 h 432487"/>
              <a:gd name="connsiteX10" fmla="*/ 67962 w 327454"/>
              <a:gd name="connsiteY10" fmla="*/ 413952 h 432487"/>
              <a:gd name="connsiteX11" fmla="*/ 30892 w 327454"/>
              <a:gd name="connsiteY11" fmla="*/ 376881 h 432487"/>
              <a:gd name="connsiteX12" fmla="*/ 30892 w 327454"/>
              <a:gd name="connsiteY12" fmla="*/ 315098 h 432487"/>
              <a:gd name="connsiteX13" fmla="*/ 18535 w 327454"/>
              <a:gd name="connsiteY13" fmla="*/ 247135 h 43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454" h="432487">
                <a:moveTo>
                  <a:pt x="18535" y="247135"/>
                </a:moveTo>
                <a:lnTo>
                  <a:pt x="0" y="111211"/>
                </a:lnTo>
                <a:lnTo>
                  <a:pt x="74140" y="0"/>
                </a:lnTo>
                <a:lnTo>
                  <a:pt x="179173" y="37071"/>
                </a:lnTo>
                <a:lnTo>
                  <a:pt x="247135" y="135925"/>
                </a:lnTo>
                <a:lnTo>
                  <a:pt x="308919" y="197708"/>
                </a:lnTo>
                <a:lnTo>
                  <a:pt x="321276" y="308919"/>
                </a:lnTo>
                <a:lnTo>
                  <a:pt x="327454" y="407773"/>
                </a:lnTo>
                <a:lnTo>
                  <a:pt x="296562" y="432487"/>
                </a:lnTo>
                <a:lnTo>
                  <a:pt x="166816" y="420130"/>
                </a:lnTo>
                <a:lnTo>
                  <a:pt x="67962" y="413952"/>
                </a:lnTo>
                <a:lnTo>
                  <a:pt x="30892" y="376881"/>
                </a:lnTo>
                <a:lnTo>
                  <a:pt x="30892" y="315098"/>
                </a:lnTo>
                <a:lnTo>
                  <a:pt x="18535" y="247135"/>
                </a:lnTo>
                <a:close/>
              </a:path>
            </a:pathLst>
          </a:cu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D377D50-792E-4D83-B250-3FD3F55FF34C}"/>
              </a:ext>
            </a:extLst>
          </p:cNvPr>
          <p:cNvSpPr/>
          <p:nvPr/>
        </p:nvSpPr>
        <p:spPr>
          <a:xfrm>
            <a:off x="7409403" y="3840365"/>
            <a:ext cx="376287" cy="4304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581403FA-956E-4C6E-B80D-A5C67F5FCE52}"/>
              </a:ext>
            </a:extLst>
          </p:cNvPr>
          <p:cNvCxnSpPr>
            <a:cxnSpLocks/>
          </p:cNvCxnSpPr>
          <p:nvPr/>
        </p:nvCxnSpPr>
        <p:spPr>
          <a:xfrm>
            <a:off x="6826432" y="4061145"/>
            <a:ext cx="545881" cy="0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4AADFEE1-E6FE-4329-98B3-2C2EA8699D0E}"/>
              </a:ext>
            </a:extLst>
          </p:cNvPr>
          <p:cNvCxnSpPr>
            <a:cxnSpLocks/>
          </p:cNvCxnSpPr>
          <p:nvPr/>
        </p:nvCxnSpPr>
        <p:spPr>
          <a:xfrm>
            <a:off x="7013335" y="4182983"/>
            <a:ext cx="331475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C169012-8CA7-462B-9F96-48B851FD3440}"/>
              </a:ext>
            </a:extLst>
          </p:cNvPr>
          <p:cNvCxnSpPr>
            <a:cxnSpLocks/>
          </p:cNvCxnSpPr>
          <p:nvPr/>
        </p:nvCxnSpPr>
        <p:spPr>
          <a:xfrm>
            <a:off x="7842518" y="4055574"/>
            <a:ext cx="365760" cy="0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4ADDFF6E-0672-4965-9571-D2BB046507F8}"/>
              </a:ext>
            </a:extLst>
          </p:cNvPr>
          <p:cNvCxnSpPr>
            <a:cxnSpLocks/>
          </p:cNvCxnSpPr>
          <p:nvPr/>
        </p:nvCxnSpPr>
        <p:spPr>
          <a:xfrm>
            <a:off x="7022628" y="3921432"/>
            <a:ext cx="331475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ECCDDF7-BC3A-4174-9377-E6820F978381}"/>
              </a:ext>
            </a:extLst>
          </p:cNvPr>
          <p:cNvSpPr/>
          <p:nvPr/>
        </p:nvSpPr>
        <p:spPr>
          <a:xfrm>
            <a:off x="6987830" y="2193060"/>
            <a:ext cx="77481" cy="774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9E0588BE-706D-4A58-9D82-96F6AD914D83}"/>
              </a:ext>
            </a:extLst>
          </p:cNvPr>
          <p:cNvSpPr/>
          <p:nvPr/>
        </p:nvSpPr>
        <p:spPr>
          <a:xfrm>
            <a:off x="6839690" y="2080465"/>
            <a:ext cx="256540" cy="241300"/>
          </a:xfrm>
          <a:custGeom>
            <a:avLst/>
            <a:gdLst>
              <a:gd name="connsiteX0" fmla="*/ 71120 w 256540"/>
              <a:gd name="connsiteY0" fmla="*/ 187960 h 241300"/>
              <a:gd name="connsiteX1" fmla="*/ 0 w 256540"/>
              <a:gd name="connsiteY1" fmla="*/ 101600 h 241300"/>
              <a:gd name="connsiteX2" fmla="*/ 33020 w 256540"/>
              <a:gd name="connsiteY2" fmla="*/ 12700 h 241300"/>
              <a:gd name="connsiteX3" fmla="*/ 147320 w 256540"/>
              <a:gd name="connsiteY3" fmla="*/ 0 h 241300"/>
              <a:gd name="connsiteX4" fmla="*/ 233680 w 256540"/>
              <a:gd name="connsiteY4" fmla="*/ 81280 h 241300"/>
              <a:gd name="connsiteX5" fmla="*/ 256540 w 256540"/>
              <a:gd name="connsiteY5" fmla="*/ 137160 h 241300"/>
              <a:gd name="connsiteX6" fmla="*/ 256540 w 256540"/>
              <a:gd name="connsiteY6" fmla="*/ 208280 h 241300"/>
              <a:gd name="connsiteX7" fmla="*/ 172720 w 256540"/>
              <a:gd name="connsiteY7" fmla="*/ 241300 h 241300"/>
              <a:gd name="connsiteX8" fmla="*/ 71120 w 256540"/>
              <a:gd name="connsiteY8" fmla="*/ 18796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540" h="241300">
                <a:moveTo>
                  <a:pt x="71120" y="187960"/>
                </a:moveTo>
                <a:lnTo>
                  <a:pt x="0" y="101600"/>
                </a:lnTo>
                <a:lnTo>
                  <a:pt x="33020" y="12700"/>
                </a:lnTo>
                <a:lnTo>
                  <a:pt x="147320" y="0"/>
                </a:lnTo>
                <a:lnTo>
                  <a:pt x="233680" y="81280"/>
                </a:lnTo>
                <a:lnTo>
                  <a:pt x="256540" y="137160"/>
                </a:lnTo>
                <a:lnTo>
                  <a:pt x="256540" y="208280"/>
                </a:lnTo>
                <a:lnTo>
                  <a:pt x="172720" y="241300"/>
                </a:lnTo>
                <a:lnTo>
                  <a:pt x="71120" y="187960"/>
                </a:lnTo>
                <a:close/>
              </a:path>
            </a:pathLst>
          </a:cu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359F35A6-ABB0-4E0E-9C34-C5946F6592B9}"/>
              </a:ext>
            </a:extLst>
          </p:cNvPr>
          <p:cNvSpPr/>
          <p:nvPr/>
        </p:nvSpPr>
        <p:spPr>
          <a:xfrm>
            <a:off x="7840450" y="2047445"/>
            <a:ext cx="284480" cy="355600"/>
          </a:xfrm>
          <a:custGeom>
            <a:avLst/>
            <a:gdLst>
              <a:gd name="connsiteX0" fmla="*/ 30480 w 284480"/>
              <a:gd name="connsiteY0" fmla="*/ 144780 h 355600"/>
              <a:gd name="connsiteX1" fmla="*/ 71120 w 284480"/>
              <a:gd name="connsiteY1" fmla="*/ 35560 h 355600"/>
              <a:gd name="connsiteX2" fmla="*/ 172720 w 284480"/>
              <a:gd name="connsiteY2" fmla="*/ 0 h 355600"/>
              <a:gd name="connsiteX3" fmla="*/ 254000 w 284480"/>
              <a:gd name="connsiteY3" fmla="*/ 43180 h 355600"/>
              <a:gd name="connsiteX4" fmla="*/ 248920 w 284480"/>
              <a:gd name="connsiteY4" fmla="*/ 106680 h 355600"/>
              <a:gd name="connsiteX5" fmla="*/ 284480 w 284480"/>
              <a:gd name="connsiteY5" fmla="*/ 177800 h 355600"/>
              <a:gd name="connsiteX6" fmla="*/ 279400 w 284480"/>
              <a:gd name="connsiteY6" fmla="*/ 266700 h 355600"/>
              <a:gd name="connsiteX7" fmla="*/ 256540 w 284480"/>
              <a:gd name="connsiteY7" fmla="*/ 355600 h 355600"/>
              <a:gd name="connsiteX8" fmla="*/ 137160 w 284480"/>
              <a:gd name="connsiteY8" fmla="*/ 312420 h 355600"/>
              <a:gd name="connsiteX9" fmla="*/ 83820 w 284480"/>
              <a:gd name="connsiteY9" fmla="*/ 279400 h 355600"/>
              <a:gd name="connsiteX10" fmla="*/ 5080 w 284480"/>
              <a:gd name="connsiteY10" fmla="*/ 266700 h 355600"/>
              <a:gd name="connsiteX11" fmla="*/ 0 w 284480"/>
              <a:gd name="connsiteY11" fmla="*/ 200660 h 355600"/>
              <a:gd name="connsiteX12" fmla="*/ 30480 w 284480"/>
              <a:gd name="connsiteY12" fmla="*/ 14478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480" h="355600">
                <a:moveTo>
                  <a:pt x="30480" y="144780"/>
                </a:moveTo>
                <a:lnTo>
                  <a:pt x="71120" y="35560"/>
                </a:lnTo>
                <a:lnTo>
                  <a:pt x="172720" y="0"/>
                </a:lnTo>
                <a:lnTo>
                  <a:pt x="254000" y="43180"/>
                </a:lnTo>
                <a:lnTo>
                  <a:pt x="248920" y="106680"/>
                </a:lnTo>
                <a:lnTo>
                  <a:pt x="284480" y="177800"/>
                </a:lnTo>
                <a:lnTo>
                  <a:pt x="279400" y="266700"/>
                </a:lnTo>
                <a:lnTo>
                  <a:pt x="256540" y="355600"/>
                </a:lnTo>
                <a:lnTo>
                  <a:pt x="137160" y="312420"/>
                </a:lnTo>
                <a:lnTo>
                  <a:pt x="83820" y="279400"/>
                </a:lnTo>
                <a:lnTo>
                  <a:pt x="5080" y="266700"/>
                </a:lnTo>
                <a:lnTo>
                  <a:pt x="0" y="200660"/>
                </a:lnTo>
                <a:lnTo>
                  <a:pt x="30480" y="144780"/>
                </a:lnTo>
                <a:close/>
              </a:path>
            </a:pathLst>
          </a:cu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A3527A46-85A4-4718-B129-AA640F357C4B}"/>
              </a:ext>
            </a:extLst>
          </p:cNvPr>
          <p:cNvSpPr/>
          <p:nvPr/>
        </p:nvSpPr>
        <p:spPr>
          <a:xfrm>
            <a:off x="7726150" y="2596085"/>
            <a:ext cx="391160" cy="360680"/>
          </a:xfrm>
          <a:custGeom>
            <a:avLst/>
            <a:gdLst>
              <a:gd name="connsiteX0" fmla="*/ 35560 w 391160"/>
              <a:gd name="connsiteY0" fmla="*/ 269240 h 360680"/>
              <a:gd name="connsiteX1" fmla="*/ 0 w 391160"/>
              <a:gd name="connsiteY1" fmla="*/ 167640 h 360680"/>
              <a:gd name="connsiteX2" fmla="*/ 2540 w 391160"/>
              <a:gd name="connsiteY2" fmla="*/ 99060 h 360680"/>
              <a:gd name="connsiteX3" fmla="*/ 35560 w 391160"/>
              <a:gd name="connsiteY3" fmla="*/ 17780 h 360680"/>
              <a:gd name="connsiteX4" fmla="*/ 96520 w 391160"/>
              <a:gd name="connsiteY4" fmla="*/ 0 h 360680"/>
              <a:gd name="connsiteX5" fmla="*/ 205740 w 391160"/>
              <a:gd name="connsiteY5" fmla="*/ 20320 h 360680"/>
              <a:gd name="connsiteX6" fmla="*/ 312420 w 391160"/>
              <a:gd name="connsiteY6" fmla="*/ 71120 h 360680"/>
              <a:gd name="connsiteX7" fmla="*/ 375920 w 391160"/>
              <a:gd name="connsiteY7" fmla="*/ 116840 h 360680"/>
              <a:gd name="connsiteX8" fmla="*/ 391160 w 391160"/>
              <a:gd name="connsiteY8" fmla="*/ 218440 h 360680"/>
              <a:gd name="connsiteX9" fmla="*/ 353060 w 391160"/>
              <a:gd name="connsiteY9" fmla="*/ 294640 h 360680"/>
              <a:gd name="connsiteX10" fmla="*/ 248920 w 391160"/>
              <a:gd name="connsiteY10" fmla="*/ 335280 h 360680"/>
              <a:gd name="connsiteX11" fmla="*/ 154940 w 391160"/>
              <a:gd name="connsiteY11" fmla="*/ 360680 h 360680"/>
              <a:gd name="connsiteX12" fmla="*/ 63500 w 391160"/>
              <a:gd name="connsiteY12" fmla="*/ 347980 h 360680"/>
              <a:gd name="connsiteX13" fmla="*/ 35560 w 391160"/>
              <a:gd name="connsiteY13" fmla="*/ 26924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1160" h="360680">
                <a:moveTo>
                  <a:pt x="35560" y="269240"/>
                </a:moveTo>
                <a:lnTo>
                  <a:pt x="0" y="167640"/>
                </a:lnTo>
                <a:cubicBezTo>
                  <a:pt x="847" y="144780"/>
                  <a:pt x="1693" y="121920"/>
                  <a:pt x="2540" y="99060"/>
                </a:cubicBezTo>
                <a:lnTo>
                  <a:pt x="35560" y="17780"/>
                </a:lnTo>
                <a:lnTo>
                  <a:pt x="96520" y="0"/>
                </a:lnTo>
                <a:lnTo>
                  <a:pt x="205740" y="20320"/>
                </a:lnTo>
                <a:lnTo>
                  <a:pt x="312420" y="71120"/>
                </a:lnTo>
                <a:lnTo>
                  <a:pt x="375920" y="116840"/>
                </a:lnTo>
                <a:lnTo>
                  <a:pt x="391160" y="218440"/>
                </a:lnTo>
                <a:lnTo>
                  <a:pt x="353060" y="294640"/>
                </a:lnTo>
                <a:lnTo>
                  <a:pt x="248920" y="335280"/>
                </a:lnTo>
                <a:lnTo>
                  <a:pt x="154940" y="360680"/>
                </a:lnTo>
                <a:lnTo>
                  <a:pt x="63500" y="347980"/>
                </a:lnTo>
                <a:lnTo>
                  <a:pt x="35560" y="269240"/>
                </a:lnTo>
                <a:close/>
              </a:path>
            </a:pathLst>
          </a:cu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9516C40-0943-4C42-B04E-7C1B6796582D}"/>
              </a:ext>
            </a:extLst>
          </p:cNvPr>
          <p:cNvSpPr/>
          <p:nvPr/>
        </p:nvSpPr>
        <p:spPr>
          <a:xfrm>
            <a:off x="7847772" y="2723256"/>
            <a:ext cx="68015" cy="6801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D94BE64-8E14-4C3F-A869-CA62734F9A95}"/>
              </a:ext>
            </a:extLst>
          </p:cNvPr>
          <p:cNvSpPr/>
          <p:nvPr/>
        </p:nvSpPr>
        <p:spPr>
          <a:xfrm>
            <a:off x="7486602" y="2358850"/>
            <a:ext cx="57471" cy="574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2" name="Rounded Rectangle 41">
            <a:extLst>
              <a:ext uri="{FF2B5EF4-FFF2-40B4-BE49-F238E27FC236}">
                <a16:creationId xmlns:a16="http://schemas.microsoft.com/office/drawing/2014/main" id="{6C054AB5-36B4-4D47-9CA8-BF4F1C432000}"/>
              </a:ext>
            </a:extLst>
          </p:cNvPr>
          <p:cNvSpPr/>
          <p:nvPr/>
        </p:nvSpPr>
        <p:spPr>
          <a:xfrm>
            <a:off x="3082978" y="1895469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 dirty="0">
                <a:latin typeface="Arial Narrow" panose="020B0606020202030204" pitchFamily="34" charset="0"/>
              </a:rPr>
              <a:t>Distribution Pattern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203" name="Rounded Rectangle 41">
            <a:extLst>
              <a:ext uri="{FF2B5EF4-FFF2-40B4-BE49-F238E27FC236}">
                <a16:creationId xmlns:a16="http://schemas.microsoft.com/office/drawing/2014/main" id="{A58FC60C-93F7-4481-B13F-A11B6F7FC10E}"/>
              </a:ext>
            </a:extLst>
          </p:cNvPr>
          <p:cNvSpPr/>
          <p:nvPr/>
        </p:nvSpPr>
        <p:spPr>
          <a:xfrm>
            <a:off x="8415994" y="1895469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 dirty="0">
                <a:latin typeface="Arial Narrow" panose="020B0606020202030204" pitchFamily="34" charset="0"/>
              </a:rPr>
              <a:t>Real Estate Footprint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204" name="Rounded Rectangle 41">
            <a:extLst>
              <a:ext uri="{FF2B5EF4-FFF2-40B4-BE49-F238E27FC236}">
                <a16:creationId xmlns:a16="http://schemas.microsoft.com/office/drawing/2014/main" id="{AED1D4B9-F80C-4567-BDAB-AAEB345AAB3F}"/>
              </a:ext>
            </a:extLst>
          </p:cNvPr>
          <p:cNvSpPr/>
          <p:nvPr/>
        </p:nvSpPr>
        <p:spPr>
          <a:xfrm>
            <a:off x="3079390" y="3490158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 dirty="0">
                <a:latin typeface="Arial Narrow" panose="020B0606020202030204" pitchFamily="34" charset="0"/>
              </a:rPr>
              <a:t>Logistical Facilities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205" name="Rounded Rectangle 41">
            <a:extLst>
              <a:ext uri="{FF2B5EF4-FFF2-40B4-BE49-F238E27FC236}">
                <a16:creationId xmlns:a16="http://schemas.microsoft.com/office/drawing/2014/main" id="{57641223-8E03-4F91-A3CB-C98660F71144}"/>
              </a:ext>
            </a:extLst>
          </p:cNvPr>
          <p:cNvSpPr/>
          <p:nvPr/>
        </p:nvSpPr>
        <p:spPr>
          <a:xfrm>
            <a:off x="8414009" y="3490158"/>
            <a:ext cx="192024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0" dirty="0">
                <a:latin typeface="Arial Narrow" panose="020B0606020202030204" pitchFamily="34" charset="0"/>
              </a:rPr>
              <a:t>Vertical Integration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3D6DC926-ED43-42B4-A570-7425984E1654}"/>
              </a:ext>
            </a:extLst>
          </p:cNvPr>
          <p:cNvSpPr/>
          <p:nvPr/>
        </p:nvSpPr>
        <p:spPr>
          <a:xfrm>
            <a:off x="1162268" y="1761653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1</a:t>
            </a: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692C60A-73EB-4EAD-90A0-1DD48532E641}"/>
              </a:ext>
            </a:extLst>
          </p:cNvPr>
          <p:cNvSpPr/>
          <p:nvPr/>
        </p:nvSpPr>
        <p:spPr>
          <a:xfrm>
            <a:off x="6496007" y="1752906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2</a:t>
            </a: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B0E18CA2-0A9E-4686-B8FA-115208EC0E33}"/>
              </a:ext>
            </a:extLst>
          </p:cNvPr>
          <p:cNvSpPr/>
          <p:nvPr/>
        </p:nvSpPr>
        <p:spPr>
          <a:xfrm>
            <a:off x="1162268" y="335331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3</a:t>
            </a: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B1B4F538-D9ED-4F5D-9B19-1FA90FE84253}"/>
              </a:ext>
            </a:extLst>
          </p:cNvPr>
          <p:cNvSpPr/>
          <p:nvPr/>
        </p:nvSpPr>
        <p:spPr>
          <a:xfrm>
            <a:off x="6496007" y="3347098"/>
            <a:ext cx="274320" cy="274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D4E86-390D-435C-8DED-DEBCC54F11C0}"/>
              </a:ext>
            </a:extLst>
          </p:cNvPr>
          <p:cNvSpPr txBox="1"/>
          <p:nvPr/>
        </p:nvSpPr>
        <p:spPr>
          <a:xfrm>
            <a:off x="424169" y="5766938"/>
            <a:ext cx="5157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Welcome to the carboard box era</a:t>
            </a:r>
          </a:p>
        </p:txBody>
      </p:sp>
      <p:pic>
        <p:nvPicPr>
          <p:cNvPr id="3" name="Picture 2" descr="What You Might Not Know About Cardboard Boxes">
            <a:extLst>
              <a:ext uri="{FF2B5EF4-FFF2-40B4-BE49-F238E27FC236}">
                <a16:creationId xmlns:a16="http://schemas.microsoft.com/office/drawing/2014/main" id="{20A5085E-74B2-4B1B-B490-FD6BF1CE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3" y="5009137"/>
            <a:ext cx="2683099" cy="17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3F3C26-4DD0-4EE8-BC02-13AA754374AC}"/>
              </a:ext>
            </a:extLst>
          </p:cNvPr>
          <p:cNvSpPr txBox="1"/>
          <p:nvPr/>
        </p:nvSpPr>
        <p:spPr>
          <a:xfrm>
            <a:off x="8187632" y="5766938"/>
            <a:ext cx="3911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The digitalization of retail</a:t>
            </a:r>
          </a:p>
        </p:txBody>
      </p:sp>
    </p:spTree>
    <p:extLst>
      <p:ext uri="{BB962C8B-B14F-4D97-AF65-F5344CB8AC3E}">
        <p14:creationId xmlns:p14="http://schemas.microsoft.com/office/powerpoint/2010/main" val="2511436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570456-0CD2-4F2B-95EE-A92396EC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Retail Apocalypse: Reassessing the Retail Footprint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7A7D0684-C5D3-4B52-9455-40079C175C2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4955622"/>
              </p:ext>
            </p:extLst>
          </p:nvPr>
        </p:nvGraphicFramePr>
        <p:xfrm>
          <a:off x="1030288" y="1447800"/>
          <a:ext cx="50673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B7764BE-4743-4EEF-AAB4-A636D0C8135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1496151"/>
              </p:ext>
            </p:extLst>
          </p:nvPr>
        </p:nvGraphicFramePr>
        <p:xfrm>
          <a:off x="6300788" y="1447800"/>
          <a:ext cx="5070475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91592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82D9315-2E9A-43C2-8300-6A88BEDF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Between Retail and E-commerce Cost Structures for a $150 Apparel Piece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D1EACBB0-EFFA-43BA-AEA3-F600A640386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30288" y="1447800"/>
          <a:ext cx="50673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ontent Placeholder 15">
            <a:extLst>
              <a:ext uri="{FF2B5EF4-FFF2-40B4-BE49-F238E27FC236}">
                <a16:creationId xmlns:a16="http://schemas.microsoft.com/office/drawing/2014/main" id="{B5A78FA0-1DD0-4AAC-BD71-5B0124D1CE3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300788" y="1447800"/>
          <a:ext cx="5070475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Action Button: Document 5" title="Read this Web Page">
            <a:hlinkClick r:id="rId5" highlightClick="1"/>
            <a:extLst>
              <a:ext uri="{FF2B5EF4-FFF2-40B4-BE49-F238E27FC236}">
                <a16:creationId xmlns:a16="http://schemas.microsoft.com/office/drawing/2014/main" id="{BF673768-5B3E-4A2A-B63F-DB7546860980}"/>
              </a:ext>
            </a:extLst>
          </p:cNvPr>
          <p:cNvSpPr/>
          <p:nvPr/>
        </p:nvSpPr>
        <p:spPr bwMode="auto">
          <a:xfrm>
            <a:off x="10860054" y="567505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97D78-68BD-4F30-9806-C1AA7C2847F9}"/>
              </a:ext>
            </a:extLst>
          </p:cNvPr>
          <p:cNvSpPr txBox="1"/>
          <p:nvPr/>
        </p:nvSpPr>
        <p:spPr>
          <a:xfrm>
            <a:off x="10210597" y="6187020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188512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8F0B32-E550-4B90-84AE-0D9CBD6F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E-Commerce Supply Chain of Amazon: Internalizing Parcel Deliveries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A309EBC-C3D2-4E5F-85B9-32B8F3C68B6C}"/>
              </a:ext>
            </a:extLst>
          </p:cNvPr>
          <p:cNvSpPr/>
          <p:nvPr/>
        </p:nvSpPr>
        <p:spPr>
          <a:xfrm rot="5400000">
            <a:off x="4343554" y="2751980"/>
            <a:ext cx="5486400" cy="2286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DD1548-DEE2-4F91-AF18-942EC78B01A2}"/>
              </a:ext>
            </a:extLst>
          </p:cNvPr>
          <p:cNvGrpSpPr/>
          <p:nvPr/>
        </p:nvGrpSpPr>
        <p:grpSpPr>
          <a:xfrm>
            <a:off x="6361282" y="1261479"/>
            <a:ext cx="1463040" cy="731520"/>
            <a:chOff x="964878" y="1555978"/>
            <a:chExt cx="2468880" cy="137160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22A4108-3100-4C12-A678-E4CDF91F6459}"/>
                </a:ext>
              </a:extLst>
            </p:cNvPr>
            <p:cNvSpPr/>
            <p:nvPr/>
          </p:nvSpPr>
          <p:spPr>
            <a:xfrm>
              <a:off x="964878" y="1555978"/>
              <a:ext cx="2468880" cy="13716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4B5D80-66C3-4F3E-84A8-16EB64079A29}"/>
                </a:ext>
              </a:extLst>
            </p:cNvPr>
            <p:cNvSpPr/>
            <p:nvPr/>
          </p:nvSpPr>
          <p:spPr>
            <a:xfrm>
              <a:off x="1427592" y="1784578"/>
              <a:ext cx="155448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08EAAD-450A-4633-9AF5-AB75527984CA}"/>
                </a:ext>
              </a:extLst>
            </p:cNvPr>
            <p:cNvSpPr/>
            <p:nvPr/>
          </p:nvSpPr>
          <p:spPr>
            <a:xfrm>
              <a:off x="1965101" y="1849692"/>
              <a:ext cx="457200" cy="78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787557-1116-4E46-9920-FE6D6D46B9D1}"/>
                </a:ext>
              </a:extLst>
            </p:cNvPr>
            <p:cNvSpPr/>
            <p:nvPr/>
          </p:nvSpPr>
          <p:spPr>
            <a:xfrm>
              <a:off x="2011992" y="1933631"/>
              <a:ext cx="360067" cy="1397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941A940-CA25-40EC-A9AB-62DC295DDA00}"/>
                </a:ext>
              </a:extLst>
            </p:cNvPr>
            <p:cNvSpPr/>
            <p:nvPr/>
          </p:nvSpPr>
          <p:spPr>
            <a:xfrm rot="5400000">
              <a:off x="1309546" y="2044844"/>
              <a:ext cx="822960" cy="39386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C3EFFDF-061C-4C7C-BEEA-5B827BCE7EA3}"/>
                </a:ext>
              </a:extLst>
            </p:cNvPr>
            <p:cNvSpPr/>
            <p:nvPr/>
          </p:nvSpPr>
          <p:spPr>
            <a:xfrm rot="16200000">
              <a:off x="2268598" y="2040573"/>
              <a:ext cx="822960" cy="39387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A525519-0BBF-42CC-B119-CFA5E863A899}"/>
                </a:ext>
              </a:extLst>
            </p:cNvPr>
            <p:cNvSpPr/>
            <p:nvPr/>
          </p:nvSpPr>
          <p:spPr>
            <a:xfrm>
              <a:off x="1085634" y="1968878"/>
              <a:ext cx="288925" cy="54864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1E95A2E-6BF7-4DFD-9EBB-CD68DB2C0B56}"/>
                </a:ext>
              </a:extLst>
            </p:cNvPr>
            <p:cNvSpPr/>
            <p:nvPr/>
          </p:nvSpPr>
          <p:spPr>
            <a:xfrm>
              <a:off x="3072648" y="1739275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2A48A71-39BE-4CB1-AA65-83C30AA3C18F}"/>
                </a:ext>
              </a:extLst>
            </p:cNvPr>
            <p:cNvSpPr/>
            <p:nvPr/>
          </p:nvSpPr>
          <p:spPr>
            <a:xfrm>
              <a:off x="3074565" y="2079499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33233AB9-7DB1-4C9F-974E-A3BC0E69A1F9}"/>
                </a:ext>
              </a:extLst>
            </p:cNvPr>
            <p:cNvSpPr/>
            <p:nvPr/>
          </p:nvSpPr>
          <p:spPr>
            <a:xfrm>
              <a:off x="3076482" y="2419723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50ABB2-F870-44E6-A430-EF5A6C182706}"/>
                </a:ext>
              </a:extLst>
            </p:cNvPr>
            <p:cNvSpPr/>
            <p:nvPr/>
          </p:nvSpPr>
          <p:spPr>
            <a:xfrm>
              <a:off x="2011992" y="2091101"/>
              <a:ext cx="360067" cy="1397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9E4513-7F67-4BF4-9F47-7B959F8861A2}"/>
                </a:ext>
              </a:extLst>
            </p:cNvPr>
            <p:cNvSpPr/>
            <p:nvPr/>
          </p:nvSpPr>
          <p:spPr>
            <a:xfrm>
              <a:off x="2011992" y="2248571"/>
              <a:ext cx="360067" cy="1397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B8B58E-2BFF-4FD3-9084-461F287AEBDF}"/>
                </a:ext>
              </a:extLst>
            </p:cNvPr>
            <p:cNvSpPr/>
            <p:nvPr/>
          </p:nvSpPr>
          <p:spPr>
            <a:xfrm>
              <a:off x="2011992" y="2406041"/>
              <a:ext cx="360067" cy="1397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6E055BA-61AE-46FC-9677-13050C6A341C}"/>
              </a:ext>
            </a:extLst>
          </p:cNvPr>
          <p:cNvGrpSpPr/>
          <p:nvPr/>
        </p:nvGrpSpPr>
        <p:grpSpPr>
          <a:xfrm>
            <a:off x="6360949" y="2172512"/>
            <a:ext cx="1463040" cy="731520"/>
            <a:chOff x="2911690" y="1609557"/>
            <a:chExt cx="1645920" cy="914400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04364686-8C61-4939-8A43-5F6B2199989A}"/>
                </a:ext>
              </a:extLst>
            </p:cNvPr>
            <p:cNvSpPr/>
            <p:nvPr/>
          </p:nvSpPr>
          <p:spPr>
            <a:xfrm>
              <a:off x="2911690" y="1609557"/>
              <a:ext cx="1645920" cy="9144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3640A7-AF2D-403E-894A-77F9517E8973}"/>
                </a:ext>
              </a:extLst>
            </p:cNvPr>
            <p:cNvSpPr/>
            <p:nvPr/>
          </p:nvSpPr>
          <p:spPr>
            <a:xfrm>
              <a:off x="3209890" y="1749140"/>
              <a:ext cx="1036320" cy="6096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DD1294-F453-4E7E-A0AC-E533CAD2482B}"/>
                </a:ext>
              </a:extLst>
            </p:cNvPr>
            <p:cNvSpPr/>
            <p:nvPr/>
          </p:nvSpPr>
          <p:spPr>
            <a:xfrm>
              <a:off x="3372648" y="1794552"/>
              <a:ext cx="487680" cy="9313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2CD5FA-BB09-4F33-993F-755045E6627D}"/>
                </a:ext>
              </a:extLst>
            </p:cNvPr>
            <p:cNvSpPr/>
            <p:nvPr/>
          </p:nvSpPr>
          <p:spPr>
            <a:xfrm>
              <a:off x="3372648" y="1901964"/>
              <a:ext cx="487680" cy="9313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D35812-81D1-41A6-9154-2631EFBB307A}"/>
                </a:ext>
              </a:extLst>
            </p:cNvPr>
            <p:cNvSpPr/>
            <p:nvPr/>
          </p:nvSpPr>
          <p:spPr>
            <a:xfrm>
              <a:off x="3372648" y="2009376"/>
              <a:ext cx="487680" cy="9313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A23BE4-1461-4D40-A952-D6B3F8707975}"/>
                </a:ext>
              </a:extLst>
            </p:cNvPr>
            <p:cNvSpPr/>
            <p:nvPr/>
          </p:nvSpPr>
          <p:spPr>
            <a:xfrm>
              <a:off x="3372648" y="2116788"/>
              <a:ext cx="487680" cy="9313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02E68A-E2E1-4F2B-A62E-4408AB9AB8EF}"/>
                </a:ext>
              </a:extLst>
            </p:cNvPr>
            <p:cNvSpPr/>
            <p:nvPr/>
          </p:nvSpPr>
          <p:spPr>
            <a:xfrm>
              <a:off x="3372648" y="2224200"/>
              <a:ext cx="487680" cy="9313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63524E9A-F8B2-4803-B3B5-EEEE9514C945}"/>
                </a:ext>
              </a:extLst>
            </p:cNvPr>
            <p:cNvSpPr/>
            <p:nvPr/>
          </p:nvSpPr>
          <p:spPr>
            <a:xfrm>
              <a:off x="2976831" y="1947878"/>
              <a:ext cx="192617" cy="23641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D41CBD1-2D7A-4773-84EF-6CB552BEE1A4}"/>
                </a:ext>
              </a:extLst>
            </p:cNvPr>
            <p:cNvSpPr/>
            <p:nvPr/>
          </p:nvSpPr>
          <p:spPr>
            <a:xfrm>
              <a:off x="4268209" y="1763128"/>
              <a:ext cx="192617" cy="13481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99A297-07F1-4BE6-8E5E-6798F0E94626}"/>
                </a:ext>
              </a:extLst>
            </p:cNvPr>
            <p:cNvSpPr/>
            <p:nvPr/>
          </p:nvSpPr>
          <p:spPr>
            <a:xfrm>
              <a:off x="3889115" y="1794552"/>
              <a:ext cx="188383" cy="5227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45A80A-A29F-42DA-9E1B-ACCFC4A0A000}"/>
                </a:ext>
              </a:extLst>
            </p:cNvPr>
            <p:cNvSpPr/>
            <p:nvPr/>
          </p:nvSpPr>
          <p:spPr>
            <a:xfrm>
              <a:off x="3920018" y="1816989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F2F10A-9510-4ABE-8457-09ACC262EB72}"/>
                </a:ext>
              </a:extLst>
            </p:cNvPr>
            <p:cNvSpPr/>
            <p:nvPr/>
          </p:nvSpPr>
          <p:spPr>
            <a:xfrm>
              <a:off x="3920018" y="1862401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CE52C9-E603-4FE1-9E25-CE2A26F5277B}"/>
                </a:ext>
              </a:extLst>
            </p:cNvPr>
            <p:cNvSpPr/>
            <p:nvPr/>
          </p:nvSpPr>
          <p:spPr>
            <a:xfrm>
              <a:off x="3920018" y="1907813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DC0C4A-2F27-4B1C-92C4-45CBA4150B35}"/>
                </a:ext>
              </a:extLst>
            </p:cNvPr>
            <p:cNvSpPr/>
            <p:nvPr/>
          </p:nvSpPr>
          <p:spPr>
            <a:xfrm>
              <a:off x="3920018" y="1953225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60054E-13F9-48A1-8179-936D50FDA617}"/>
                </a:ext>
              </a:extLst>
            </p:cNvPr>
            <p:cNvSpPr/>
            <p:nvPr/>
          </p:nvSpPr>
          <p:spPr>
            <a:xfrm>
              <a:off x="3920018" y="1998637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51A494B-5C12-43D4-ABC6-01F9676A75E2}"/>
                </a:ext>
              </a:extLst>
            </p:cNvPr>
            <p:cNvSpPr/>
            <p:nvPr/>
          </p:nvSpPr>
          <p:spPr>
            <a:xfrm>
              <a:off x="3920018" y="2044049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5A7ACB0-EE9C-4509-A593-E2F519E6A2AA}"/>
                </a:ext>
              </a:extLst>
            </p:cNvPr>
            <p:cNvSpPr/>
            <p:nvPr/>
          </p:nvSpPr>
          <p:spPr>
            <a:xfrm>
              <a:off x="3920018" y="2089461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94E495-C322-4E7A-B754-350033CD7F28}"/>
                </a:ext>
              </a:extLst>
            </p:cNvPr>
            <p:cNvSpPr/>
            <p:nvPr/>
          </p:nvSpPr>
          <p:spPr>
            <a:xfrm>
              <a:off x="3920018" y="2134873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53B7E8-5AED-474E-9CC5-39A105203FCF}"/>
                </a:ext>
              </a:extLst>
            </p:cNvPr>
            <p:cNvSpPr/>
            <p:nvPr/>
          </p:nvSpPr>
          <p:spPr>
            <a:xfrm>
              <a:off x="3920018" y="2180285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21A09C-DED4-4682-8A80-0B4F2C5C3552}"/>
                </a:ext>
              </a:extLst>
            </p:cNvPr>
            <p:cNvSpPr/>
            <p:nvPr/>
          </p:nvSpPr>
          <p:spPr>
            <a:xfrm>
              <a:off x="3920018" y="2225697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876FFB3-33D2-472B-9AEA-75E195EAAB8F}"/>
                </a:ext>
              </a:extLst>
            </p:cNvPr>
            <p:cNvSpPr/>
            <p:nvPr/>
          </p:nvSpPr>
          <p:spPr>
            <a:xfrm>
              <a:off x="3920018" y="2271109"/>
              <a:ext cx="121920" cy="3047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A4E641D4-9926-4ED6-AA86-9776AE0B20D3}"/>
                </a:ext>
              </a:extLst>
            </p:cNvPr>
            <p:cNvSpPr/>
            <p:nvPr/>
          </p:nvSpPr>
          <p:spPr>
            <a:xfrm>
              <a:off x="4268209" y="1910448"/>
              <a:ext cx="192617" cy="13481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741C26E3-C335-4AE0-8179-451FE0FF56A1}"/>
                </a:ext>
              </a:extLst>
            </p:cNvPr>
            <p:cNvSpPr/>
            <p:nvPr/>
          </p:nvSpPr>
          <p:spPr>
            <a:xfrm>
              <a:off x="4268209" y="2057768"/>
              <a:ext cx="192617" cy="13481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FB803B93-339E-43AA-BE6B-2FFAF84F8862}"/>
                </a:ext>
              </a:extLst>
            </p:cNvPr>
            <p:cNvSpPr/>
            <p:nvPr/>
          </p:nvSpPr>
          <p:spPr>
            <a:xfrm>
              <a:off x="4268209" y="2205088"/>
              <a:ext cx="192617" cy="13481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D27B47ED-FCF7-4EDC-BBB6-7CE1C3812939}"/>
                </a:ext>
              </a:extLst>
            </p:cNvPr>
            <p:cNvSpPr/>
            <p:nvPr/>
          </p:nvSpPr>
          <p:spPr>
            <a:xfrm rot="5400000">
              <a:off x="3013429" y="2007380"/>
              <a:ext cx="548640" cy="9311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C2070FC2-EA6B-4601-885B-99839719CBD8}"/>
                </a:ext>
              </a:extLst>
            </p:cNvPr>
            <p:cNvSpPr/>
            <p:nvPr/>
          </p:nvSpPr>
          <p:spPr>
            <a:xfrm rot="16200000">
              <a:off x="3884183" y="2007380"/>
              <a:ext cx="548640" cy="9311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C10CA4-33C0-4A11-80B5-751F73F85E2D}"/>
              </a:ext>
            </a:extLst>
          </p:cNvPr>
          <p:cNvGrpSpPr/>
          <p:nvPr/>
        </p:nvGrpSpPr>
        <p:grpSpPr>
          <a:xfrm>
            <a:off x="8376715" y="4084521"/>
            <a:ext cx="1463040" cy="731520"/>
            <a:chOff x="1900964" y="1834280"/>
            <a:chExt cx="2468880" cy="1371600"/>
          </a:xfrm>
        </p:grpSpPr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E3FFBC73-96D8-42E1-A861-110C4C92DDFD}"/>
                </a:ext>
              </a:extLst>
            </p:cNvPr>
            <p:cNvSpPr/>
            <p:nvPr/>
          </p:nvSpPr>
          <p:spPr>
            <a:xfrm>
              <a:off x="1900964" y="1834280"/>
              <a:ext cx="2468880" cy="13716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F602457-5121-44F6-9650-F5D4B0F752A6}"/>
                </a:ext>
              </a:extLst>
            </p:cNvPr>
            <p:cNvSpPr/>
            <p:nvPr/>
          </p:nvSpPr>
          <p:spPr>
            <a:xfrm>
              <a:off x="2373572" y="2072861"/>
              <a:ext cx="155448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8FB09A3-9242-4064-A263-AB014198AA84}"/>
                </a:ext>
              </a:extLst>
            </p:cNvPr>
            <p:cNvSpPr/>
            <p:nvPr/>
          </p:nvSpPr>
          <p:spPr>
            <a:xfrm>
              <a:off x="2911081" y="2137975"/>
              <a:ext cx="457200" cy="78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4B87C57A-2E07-41FB-B856-24C68E7DF068}"/>
                </a:ext>
              </a:extLst>
            </p:cNvPr>
            <p:cNvSpPr/>
            <p:nvPr/>
          </p:nvSpPr>
          <p:spPr>
            <a:xfrm rot="5400000">
              <a:off x="2255526" y="2333127"/>
              <a:ext cx="822960" cy="39386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FD499D7F-D7B8-464A-A706-E5671FA1AAD1}"/>
                </a:ext>
              </a:extLst>
            </p:cNvPr>
            <p:cNvSpPr/>
            <p:nvPr/>
          </p:nvSpPr>
          <p:spPr>
            <a:xfrm rot="16200000">
              <a:off x="3214578" y="2328856"/>
              <a:ext cx="822960" cy="39387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3FA064E2-AB27-48F7-B451-7AAE3D04DF90}"/>
                </a:ext>
              </a:extLst>
            </p:cNvPr>
            <p:cNvSpPr/>
            <p:nvPr/>
          </p:nvSpPr>
          <p:spPr>
            <a:xfrm>
              <a:off x="2020885" y="2163178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E69AF244-5CB2-4CAA-9E11-C3D7143820E8}"/>
                </a:ext>
              </a:extLst>
            </p:cNvPr>
            <p:cNvSpPr/>
            <p:nvPr/>
          </p:nvSpPr>
          <p:spPr>
            <a:xfrm>
              <a:off x="2020885" y="2565753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C9EE3859-251E-4B15-A412-14B6A2D406C9}"/>
                </a:ext>
              </a:extLst>
            </p:cNvPr>
            <p:cNvSpPr/>
            <p:nvPr/>
          </p:nvSpPr>
          <p:spPr>
            <a:xfrm>
              <a:off x="3979999" y="2109549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326BFC79-5824-471F-A378-8F50508AE2FB}"/>
                </a:ext>
              </a:extLst>
            </p:cNvPr>
            <p:cNvSpPr/>
            <p:nvPr/>
          </p:nvSpPr>
          <p:spPr>
            <a:xfrm>
              <a:off x="3979999" y="2255402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559A75AC-0DDD-42BA-842D-A268314DA369}"/>
                </a:ext>
              </a:extLst>
            </p:cNvPr>
            <p:cNvSpPr/>
            <p:nvPr/>
          </p:nvSpPr>
          <p:spPr>
            <a:xfrm>
              <a:off x="3979999" y="2401255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6F07180C-136C-45F7-AC6F-6F9ABEF37269}"/>
                </a:ext>
              </a:extLst>
            </p:cNvPr>
            <p:cNvSpPr/>
            <p:nvPr/>
          </p:nvSpPr>
          <p:spPr>
            <a:xfrm>
              <a:off x="3979999" y="2547108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B76CEFE3-B7D8-4DB4-8E43-2E46CC60703B}"/>
                </a:ext>
              </a:extLst>
            </p:cNvPr>
            <p:cNvSpPr/>
            <p:nvPr/>
          </p:nvSpPr>
          <p:spPr>
            <a:xfrm>
              <a:off x="3979999" y="2692961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CFB84F09-C25F-496E-8114-96EDACE7CA5E}"/>
                </a:ext>
              </a:extLst>
            </p:cNvPr>
            <p:cNvSpPr/>
            <p:nvPr/>
          </p:nvSpPr>
          <p:spPr>
            <a:xfrm>
              <a:off x="3979999" y="2838814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700DD0F-293C-4AF5-8D37-AC0C2036DD25}"/>
                </a:ext>
              </a:extLst>
            </p:cNvPr>
            <p:cNvSpPr/>
            <p:nvPr/>
          </p:nvSpPr>
          <p:spPr>
            <a:xfrm>
              <a:off x="2956508" y="2164613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C04A4DB-CB74-478B-9405-D48A1703889C}"/>
                </a:ext>
              </a:extLst>
            </p:cNvPr>
            <p:cNvSpPr/>
            <p:nvPr/>
          </p:nvSpPr>
          <p:spPr>
            <a:xfrm>
              <a:off x="2956508" y="2232731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684BBCC-8A66-4FB1-859F-8D602CBD052F}"/>
                </a:ext>
              </a:extLst>
            </p:cNvPr>
            <p:cNvSpPr/>
            <p:nvPr/>
          </p:nvSpPr>
          <p:spPr>
            <a:xfrm>
              <a:off x="2956508" y="2300849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7FC3F16-EA70-4990-BC51-9D7C5D83061B}"/>
                </a:ext>
              </a:extLst>
            </p:cNvPr>
            <p:cNvSpPr/>
            <p:nvPr/>
          </p:nvSpPr>
          <p:spPr>
            <a:xfrm>
              <a:off x="2956508" y="2368967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9AA3616-FEE8-4738-9546-00F0242E2850}"/>
                </a:ext>
              </a:extLst>
            </p:cNvPr>
            <p:cNvSpPr/>
            <p:nvPr/>
          </p:nvSpPr>
          <p:spPr>
            <a:xfrm>
              <a:off x="2956508" y="2437085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77B0EC7-18DE-4E16-A3C7-C5717751CF9F}"/>
                </a:ext>
              </a:extLst>
            </p:cNvPr>
            <p:cNvSpPr/>
            <p:nvPr/>
          </p:nvSpPr>
          <p:spPr>
            <a:xfrm>
              <a:off x="2956508" y="2505203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0981AC1-0944-4B77-A5B9-7F15D0400894}"/>
                </a:ext>
              </a:extLst>
            </p:cNvPr>
            <p:cNvSpPr/>
            <p:nvPr/>
          </p:nvSpPr>
          <p:spPr>
            <a:xfrm>
              <a:off x="2956508" y="2573321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3BB7993-9BDA-4295-889D-44B2E0E1B473}"/>
                </a:ext>
              </a:extLst>
            </p:cNvPr>
            <p:cNvSpPr/>
            <p:nvPr/>
          </p:nvSpPr>
          <p:spPr>
            <a:xfrm>
              <a:off x="2956508" y="2641439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F6D17C9-E417-4E76-BC94-A9E655CF698C}"/>
                </a:ext>
              </a:extLst>
            </p:cNvPr>
            <p:cNvSpPr/>
            <p:nvPr/>
          </p:nvSpPr>
          <p:spPr>
            <a:xfrm>
              <a:off x="2956508" y="2709557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760CA90-F7B2-437A-A28C-1823571B4847}"/>
                </a:ext>
              </a:extLst>
            </p:cNvPr>
            <p:cNvSpPr/>
            <p:nvPr/>
          </p:nvSpPr>
          <p:spPr>
            <a:xfrm>
              <a:off x="2956508" y="2777675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D80709D-10E5-445C-A260-CED1937CC2A4}"/>
                </a:ext>
              </a:extLst>
            </p:cNvPr>
            <p:cNvSpPr/>
            <p:nvPr/>
          </p:nvSpPr>
          <p:spPr>
            <a:xfrm>
              <a:off x="2956508" y="2845793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2009CDE-FD82-4299-8315-9ADC24B4951C}"/>
              </a:ext>
            </a:extLst>
          </p:cNvPr>
          <p:cNvGrpSpPr/>
          <p:nvPr/>
        </p:nvGrpSpPr>
        <p:grpSpPr>
          <a:xfrm>
            <a:off x="6362059" y="4077970"/>
            <a:ext cx="1463040" cy="731520"/>
            <a:chOff x="1884800" y="1510893"/>
            <a:chExt cx="2468880" cy="1371600"/>
          </a:xfrm>
        </p:grpSpPr>
        <p:sp>
          <p:nvSpPr>
            <p:cNvPr id="72" name="Rounded Rectangle 5">
              <a:extLst>
                <a:ext uri="{FF2B5EF4-FFF2-40B4-BE49-F238E27FC236}">
                  <a16:creationId xmlns:a16="http://schemas.microsoft.com/office/drawing/2014/main" id="{62DB6B8B-EC4A-4035-BF79-FB9586D8FE07}"/>
                </a:ext>
              </a:extLst>
            </p:cNvPr>
            <p:cNvSpPr/>
            <p:nvPr/>
          </p:nvSpPr>
          <p:spPr>
            <a:xfrm>
              <a:off x="1884800" y="1510893"/>
              <a:ext cx="2468880" cy="13716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F60F491-9431-423D-BE2B-92CC96F1482F}"/>
                </a:ext>
              </a:extLst>
            </p:cNvPr>
            <p:cNvSpPr/>
            <p:nvPr/>
          </p:nvSpPr>
          <p:spPr>
            <a:xfrm>
              <a:off x="2362039" y="1739493"/>
              <a:ext cx="155448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480ABA-098E-4104-B7C1-781CA282B959}"/>
                </a:ext>
              </a:extLst>
            </p:cNvPr>
            <p:cNvSpPr/>
            <p:nvPr/>
          </p:nvSpPr>
          <p:spPr>
            <a:xfrm>
              <a:off x="2899548" y="1804607"/>
              <a:ext cx="457200" cy="78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C282D95-FDD5-4CCC-9AA0-01A51F81E6B4}"/>
                </a:ext>
              </a:extLst>
            </p:cNvPr>
            <p:cNvSpPr/>
            <p:nvPr/>
          </p:nvSpPr>
          <p:spPr>
            <a:xfrm>
              <a:off x="2955724" y="1858066"/>
              <a:ext cx="360067" cy="1397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B01F0B0-61E5-433E-90FD-A6C6DBBA629F}"/>
                </a:ext>
              </a:extLst>
            </p:cNvPr>
            <p:cNvSpPr/>
            <p:nvPr/>
          </p:nvSpPr>
          <p:spPr>
            <a:xfrm rot="5400000">
              <a:off x="2243993" y="1999759"/>
              <a:ext cx="822960" cy="39386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DA9607D-AD13-4EFE-985F-CE5A2917DA59}"/>
                </a:ext>
              </a:extLst>
            </p:cNvPr>
            <p:cNvSpPr/>
            <p:nvPr/>
          </p:nvSpPr>
          <p:spPr>
            <a:xfrm rot="16200000">
              <a:off x="3203045" y="1995488"/>
              <a:ext cx="822960" cy="39387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2C923EE4-2AA1-40A1-AD4A-ECF43DED28FE}"/>
                </a:ext>
              </a:extLst>
            </p:cNvPr>
            <p:cNvSpPr/>
            <p:nvPr/>
          </p:nvSpPr>
          <p:spPr>
            <a:xfrm>
              <a:off x="2009352" y="1829810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5924C9EF-36DE-44AE-B2FA-61F09C8F33D2}"/>
                </a:ext>
              </a:extLst>
            </p:cNvPr>
            <p:cNvSpPr/>
            <p:nvPr/>
          </p:nvSpPr>
          <p:spPr>
            <a:xfrm>
              <a:off x="2009352" y="2232385"/>
              <a:ext cx="288925" cy="32485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D07263B1-EA65-430B-9281-0426625342B3}"/>
                </a:ext>
              </a:extLst>
            </p:cNvPr>
            <p:cNvSpPr/>
            <p:nvPr/>
          </p:nvSpPr>
          <p:spPr>
            <a:xfrm>
              <a:off x="3968466" y="1776181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1" name="Arrow: Right 80">
              <a:extLst>
                <a:ext uri="{FF2B5EF4-FFF2-40B4-BE49-F238E27FC236}">
                  <a16:creationId xmlns:a16="http://schemas.microsoft.com/office/drawing/2014/main" id="{424DAA6A-97CF-479C-A397-E50784F8F799}"/>
                </a:ext>
              </a:extLst>
            </p:cNvPr>
            <p:cNvSpPr/>
            <p:nvPr/>
          </p:nvSpPr>
          <p:spPr>
            <a:xfrm>
              <a:off x="3968466" y="1922034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6C6FC08C-ADE1-4B5C-A855-CA254421B3F4}"/>
                </a:ext>
              </a:extLst>
            </p:cNvPr>
            <p:cNvSpPr/>
            <p:nvPr/>
          </p:nvSpPr>
          <p:spPr>
            <a:xfrm>
              <a:off x="3968466" y="2067887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3" name="Arrow: Right 82">
              <a:extLst>
                <a:ext uri="{FF2B5EF4-FFF2-40B4-BE49-F238E27FC236}">
                  <a16:creationId xmlns:a16="http://schemas.microsoft.com/office/drawing/2014/main" id="{67C14B18-05D4-4F10-AD2B-7094F383C2F2}"/>
                </a:ext>
              </a:extLst>
            </p:cNvPr>
            <p:cNvSpPr/>
            <p:nvPr/>
          </p:nvSpPr>
          <p:spPr>
            <a:xfrm>
              <a:off x="3968466" y="2213740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31BAB662-CC38-4EEB-B648-B2F74897BBC9}"/>
                </a:ext>
              </a:extLst>
            </p:cNvPr>
            <p:cNvSpPr/>
            <p:nvPr/>
          </p:nvSpPr>
          <p:spPr>
            <a:xfrm>
              <a:off x="3968466" y="2359593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1E35E1CC-36F8-4510-B8C0-5CC49AA4C36D}"/>
                </a:ext>
              </a:extLst>
            </p:cNvPr>
            <p:cNvSpPr/>
            <p:nvPr/>
          </p:nvSpPr>
          <p:spPr>
            <a:xfrm>
              <a:off x="3968466" y="2505446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8241E4B-1FB8-4BCC-A95E-3CFDAEDBEA4F}"/>
              </a:ext>
            </a:extLst>
          </p:cNvPr>
          <p:cNvGrpSpPr/>
          <p:nvPr/>
        </p:nvGrpSpPr>
        <p:grpSpPr>
          <a:xfrm>
            <a:off x="6362447" y="5007598"/>
            <a:ext cx="1463040" cy="731520"/>
            <a:chOff x="1915479" y="1700156"/>
            <a:chExt cx="2468880" cy="1371600"/>
          </a:xfrm>
        </p:grpSpPr>
        <p:sp>
          <p:nvSpPr>
            <p:cNvPr id="87" name="Rounded Rectangle 5">
              <a:extLst>
                <a:ext uri="{FF2B5EF4-FFF2-40B4-BE49-F238E27FC236}">
                  <a16:creationId xmlns:a16="http://schemas.microsoft.com/office/drawing/2014/main" id="{9B1BFC4D-B597-47B4-AA91-AC2FA47E32AC}"/>
                </a:ext>
              </a:extLst>
            </p:cNvPr>
            <p:cNvSpPr/>
            <p:nvPr/>
          </p:nvSpPr>
          <p:spPr>
            <a:xfrm>
              <a:off x="1915479" y="1700156"/>
              <a:ext cx="2468880" cy="13716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F327FAA-F13D-4841-BFEA-CB7290A8CD45}"/>
                </a:ext>
              </a:extLst>
            </p:cNvPr>
            <p:cNvSpPr/>
            <p:nvPr/>
          </p:nvSpPr>
          <p:spPr>
            <a:xfrm>
              <a:off x="2920561" y="1774532"/>
              <a:ext cx="1202484" cy="12024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9ECB5CA-6A09-435F-8009-D2C6BA07903B}"/>
                </a:ext>
              </a:extLst>
            </p:cNvPr>
            <p:cNvSpPr/>
            <p:nvPr/>
          </p:nvSpPr>
          <p:spPr>
            <a:xfrm>
              <a:off x="3378523" y="2100669"/>
              <a:ext cx="458771" cy="4587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20917CF-A2B1-42ED-8131-B06CE81CECDB}"/>
                </a:ext>
              </a:extLst>
            </p:cNvPr>
            <p:cNvSpPr/>
            <p:nvPr/>
          </p:nvSpPr>
          <p:spPr>
            <a:xfrm>
              <a:off x="3007220" y="2185799"/>
              <a:ext cx="121857" cy="121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99BC4D7-1AC0-4E7A-9D3C-72FFD2784916}"/>
                </a:ext>
              </a:extLst>
            </p:cNvPr>
            <p:cNvCxnSpPr/>
            <p:nvPr/>
          </p:nvCxnSpPr>
          <p:spPr>
            <a:xfrm>
              <a:off x="2156320" y="1824191"/>
              <a:ext cx="827741" cy="32817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1B87264-CCB5-4827-B5E4-5647B4324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3620" y="2250934"/>
              <a:ext cx="827741" cy="1415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D1B8278-E677-429D-B1F5-3DAC8EDBF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7120" y="2352534"/>
              <a:ext cx="827741" cy="533124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E60544-9B8A-4DB0-AF44-6307570A7ADD}"/>
                </a:ext>
              </a:extLst>
            </p:cNvPr>
            <p:cNvSpPr/>
            <p:nvPr/>
          </p:nvSpPr>
          <p:spPr>
            <a:xfrm>
              <a:off x="3104058" y="1949604"/>
              <a:ext cx="733425" cy="792956"/>
            </a:xfrm>
            <a:custGeom>
              <a:avLst/>
              <a:gdLst>
                <a:gd name="connsiteX0" fmla="*/ 0 w 733425"/>
                <a:gd name="connsiteY0" fmla="*/ 388143 h 792956"/>
                <a:gd name="connsiteX1" fmla="*/ 85725 w 733425"/>
                <a:gd name="connsiteY1" fmla="*/ 611981 h 792956"/>
                <a:gd name="connsiteX2" fmla="*/ 371475 w 733425"/>
                <a:gd name="connsiteY2" fmla="*/ 792956 h 792956"/>
                <a:gd name="connsiteX3" fmla="*/ 490537 w 733425"/>
                <a:gd name="connsiteY3" fmla="*/ 652462 h 792956"/>
                <a:gd name="connsiteX4" fmla="*/ 454818 w 733425"/>
                <a:gd name="connsiteY4" fmla="*/ 440531 h 792956"/>
                <a:gd name="connsiteX5" fmla="*/ 490537 w 733425"/>
                <a:gd name="connsiteY5" fmla="*/ 357187 h 792956"/>
                <a:gd name="connsiteX6" fmla="*/ 638175 w 733425"/>
                <a:gd name="connsiteY6" fmla="*/ 323850 h 792956"/>
                <a:gd name="connsiteX7" fmla="*/ 733425 w 733425"/>
                <a:gd name="connsiteY7" fmla="*/ 140493 h 792956"/>
                <a:gd name="connsiteX8" fmla="*/ 531018 w 733425"/>
                <a:gd name="connsiteY8" fmla="*/ 40481 h 792956"/>
                <a:gd name="connsiteX9" fmla="*/ 335756 w 733425"/>
                <a:gd name="connsiteY9" fmla="*/ 0 h 792956"/>
                <a:gd name="connsiteX10" fmla="*/ 297656 w 733425"/>
                <a:gd name="connsiteY10" fmla="*/ 192881 h 792956"/>
                <a:gd name="connsiteX11" fmla="*/ 78581 w 733425"/>
                <a:gd name="connsiteY11" fmla="*/ 252412 h 79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3425" h="792956">
                  <a:moveTo>
                    <a:pt x="0" y="388143"/>
                  </a:moveTo>
                  <a:lnTo>
                    <a:pt x="85725" y="611981"/>
                  </a:lnTo>
                  <a:lnTo>
                    <a:pt x="371475" y="792956"/>
                  </a:lnTo>
                  <a:lnTo>
                    <a:pt x="490537" y="652462"/>
                  </a:lnTo>
                  <a:lnTo>
                    <a:pt x="454818" y="440531"/>
                  </a:lnTo>
                  <a:lnTo>
                    <a:pt x="490537" y="357187"/>
                  </a:lnTo>
                  <a:lnTo>
                    <a:pt x="638175" y="323850"/>
                  </a:lnTo>
                  <a:lnTo>
                    <a:pt x="733425" y="140493"/>
                  </a:lnTo>
                  <a:lnTo>
                    <a:pt x="531018" y="40481"/>
                  </a:lnTo>
                  <a:lnTo>
                    <a:pt x="335756" y="0"/>
                  </a:lnTo>
                  <a:lnTo>
                    <a:pt x="297656" y="192881"/>
                  </a:lnTo>
                  <a:lnTo>
                    <a:pt x="78581" y="252412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AF84876-2E91-4918-A0C2-985748BDE2C7}"/>
                </a:ext>
              </a:extLst>
            </p:cNvPr>
            <p:cNvSpPr/>
            <p:nvPr/>
          </p:nvSpPr>
          <p:spPr>
            <a:xfrm>
              <a:off x="3167558" y="2533144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04BB1F-E3B2-4639-A2F7-4FDE3C70C689}"/>
                </a:ext>
              </a:extLst>
            </p:cNvPr>
            <p:cNvSpPr/>
            <p:nvPr/>
          </p:nvSpPr>
          <p:spPr>
            <a:xfrm>
              <a:off x="3470770" y="2644435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8B0B80B-6079-49CB-B65D-57EB77CB7F25}"/>
                </a:ext>
              </a:extLst>
            </p:cNvPr>
            <p:cNvSpPr/>
            <p:nvPr/>
          </p:nvSpPr>
          <p:spPr>
            <a:xfrm>
              <a:off x="3564290" y="257473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F7C9246-BD3C-402C-A645-23BDEFA76758}"/>
                </a:ext>
              </a:extLst>
            </p:cNvPr>
            <p:cNvSpPr/>
            <p:nvPr/>
          </p:nvSpPr>
          <p:spPr>
            <a:xfrm>
              <a:off x="3533233" y="237811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7BD3899-A511-4C70-A43F-A38F6E2F1647}"/>
                </a:ext>
              </a:extLst>
            </p:cNvPr>
            <p:cNvSpPr/>
            <p:nvPr/>
          </p:nvSpPr>
          <p:spPr>
            <a:xfrm>
              <a:off x="3571908" y="228156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614E07A-167E-496F-891F-9A104D7E0982}"/>
                </a:ext>
              </a:extLst>
            </p:cNvPr>
            <p:cNvSpPr/>
            <p:nvPr/>
          </p:nvSpPr>
          <p:spPr>
            <a:xfrm>
              <a:off x="3547974" y="2451744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BD7DB7-B4B6-46AD-BA03-06B9FE06A61C}"/>
                </a:ext>
              </a:extLst>
            </p:cNvPr>
            <p:cNvSpPr/>
            <p:nvPr/>
          </p:nvSpPr>
          <p:spPr>
            <a:xfrm>
              <a:off x="3717940" y="225126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E1C96E5-AA07-42EF-A546-31BC4B468162}"/>
                </a:ext>
              </a:extLst>
            </p:cNvPr>
            <p:cNvSpPr/>
            <p:nvPr/>
          </p:nvSpPr>
          <p:spPr>
            <a:xfrm>
              <a:off x="3814434" y="2071873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D1C20A0-4398-4FD0-B1EE-BE25ECA6B56C}"/>
                </a:ext>
              </a:extLst>
            </p:cNvPr>
            <p:cNvSpPr/>
            <p:nvPr/>
          </p:nvSpPr>
          <p:spPr>
            <a:xfrm>
              <a:off x="3617627" y="19659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66CAE7A-A6BD-4678-A8B4-C1A5B780B0B5}"/>
                </a:ext>
              </a:extLst>
            </p:cNvPr>
            <p:cNvSpPr/>
            <p:nvPr/>
          </p:nvSpPr>
          <p:spPr>
            <a:xfrm>
              <a:off x="3425051" y="1926744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3BC9B40-B9C5-4A00-856E-0BD3465731F9}"/>
                </a:ext>
              </a:extLst>
            </p:cNvPr>
            <p:cNvSpPr/>
            <p:nvPr/>
          </p:nvSpPr>
          <p:spPr>
            <a:xfrm>
              <a:off x="3374253" y="211759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A4B42D9-50E4-4A68-B544-320B2FF27E8C}"/>
              </a:ext>
            </a:extLst>
          </p:cNvPr>
          <p:cNvGrpSpPr/>
          <p:nvPr/>
        </p:nvGrpSpPr>
        <p:grpSpPr>
          <a:xfrm>
            <a:off x="5428765" y="3125708"/>
            <a:ext cx="1463040" cy="731520"/>
            <a:chOff x="627131" y="1232431"/>
            <a:chExt cx="2477991" cy="1371600"/>
          </a:xfrm>
        </p:grpSpPr>
        <p:sp>
          <p:nvSpPr>
            <p:cNvPr id="107" name="Rounded Rectangle 5">
              <a:extLst>
                <a:ext uri="{FF2B5EF4-FFF2-40B4-BE49-F238E27FC236}">
                  <a16:creationId xmlns:a16="http://schemas.microsoft.com/office/drawing/2014/main" id="{7DEEBEE2-8D19-421B-BDF7-0AF9748F6CFE}"/>
                </a:ext>
              </a:extLst>
            </p:cNvPr>
            <p:cNvSpPr/>
            <p:nvPr/>
          </p:nvSpPr>
          <p:spPr>
            <a:xfrm>
              <a:off x="636242" y="1232431"/>
              <a:ext cx="2468880" cy="137160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6905DC5-948A-45F6-9BDE-CA3E6C868FCB}"/>
                </a:ext>
              </a:extLst>
            </p:cNvPr>
            <p:cNvSpPr/>
            <p:nvPr/>
          </p:nvSpPr>
          <p:spPr>
            <a:xfrm>
              <a:off x="1108850" y="1471012"/>
              <a:ext cx="155448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89BEA41-E72C-4486-BADA-E5AE3C907C3E}"/>
                </a:ext>
              </a:extLst>
            </p:cNvPr>
            <p:cNvSpPr/>
            <p:nvPr/>
          </p:nvSpPr>
          <p:spPr>
            <a:xfrm>
              <a:off x="1646359" y="1536126"/>
              <a:ext cx="457200" cy="78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1960CAFE-37C6-4520-82BF-A3EEF9321451}"/>
                </a:ext>
              </a:extLst>
            </p:cNvPr>
            <p:cNvSpPr/>
            <p:nvPr/>
          </p:nvSpPr>
          <p:spPr>
            <a:xfrm rot="5400000">
              <a:off x="990804" y="1731278"/>
              <a:ext cx="822960" cy="39386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5C8135CD-A5B9-41B0-8E32-6D5B73B51D64}"/>
                </a:ext>
              </a:extLst>
            </p:cNvPr>
            <p:cNvSpPr/>
            <p:nvPr/>
          </p:nvSpPr>
          <p:spPr>
            <a:xfrm rot="16200000">
              <a:off x="1949856" y="1727007"/>
              <a:ext cx="822960" cy="39387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2" name="Arrow: Right 111">
              <a:extLst>
                <a:ext uri="{FF2B5EF4-FFF2-40B4-BE49-F238E27FC236}">
                  <a16:creationId xmlns:a16="http://schemas.microsoft.com/office/drawing/2014/main" id="{43E09C9E-1197-4757-81F5-D9CDD54638C7}"/>
                </a:ext>
              </a:extLst>
            </p:cNvPr>
            <p:cNvSpPr/>
            <p:nvPr/>
          </p:nvSpPr>
          <p:spPr>
            <a:xfrm>
              <a:off x="2715277" y="1507700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3" name="Arrow: Right 112">
              <a:extLst>
                <a:ext uri="{FF2B5EF4-FFF2-40B4-BE49-F238E27FC236}">
                  <a16:creationId xmlns:a16="http://schemas.microsoft.com/office/drawing/2014/main" id="{C71D5BFD-85E9-428E-89EE-2BF36B712090}"/>
                </a:ext>
              </a:extLst>
            </p:cNvPr>
            <p:cNvSpPr/>
            <p:nvPr/>
          </p:nvSpPr>
          <p:spPr>
            <a:xfrm>
              <a:off x="2715277" y="1653553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4" name="Arrow: Right 113">
              <a:extLst>
                <a:ext uri="{FF2B5EF4-FFF2-40B4-BE49-F238E27FC236}">
                  <a16:creationId xmlns:a16="http://schemas.microsoft.com/office/drawing/2014/main" id="{046A0B71-915C-40A9-B62A-04E1021EFD61}"/>
                </a:ext>
              </a:extLst>
            </p:cNvPr>
            <p:cNvSpPr/>
            <p:nvPr/>
          </p:nvSpPr>
          <p:spPr>
            <a:xfrm>
              <a:off x="2715277" y="1799406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id="{1022FC1E-50AB-4B1C-9063-A613DA860748}"/>
                </a:ext>
              </a:extLst>
            </p:cNvPr>
            <p:cNvSpPr/>
            <p:nvPr/>
          </p:nvSpPr>
          <p:spPr>
            <a:xfrm flipH="1">
              <a:off x="2715277" y="1945259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6" name="Arrow: Right 115">
              <a:extLst>
                <a:ext uri="{FF2B5EF4-FFF2-40B4-BE49-F238E27FC236}">
                  <a16:creationId xmlns:a16="http://schemas.microsoft.com/office/drawing/2014/main" id="{5D67BA26-EE9D-4145-99D0-12E92615A017}"/>
                </a:ext>
              </a:extLst>
            </p:cNvPr>
            <p:cNvSpPr/>
            <p:nvPr/>
          </p:nvSpPr>
          <p:spPr>
            <a:xfrm flipH="1">
              <a:off x="2715277" y="2091112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7" name="Arrow: Right 116">
              <a:extLst>
                <a:ext uri="{FF2B5EF4-FFF2-40B4-BE49-F238E27FC236}">
                  <a16:creationId xmlns:a16="http://schemas.microsoft.com/office/drawing/2014/main" id="{F476F575-3F38-40A6-A39C-954E30CBBE23}"/>
                </a:ext>
              </a:extLst>
            </p:cNvPr>
            <p:cNvSpPr/>
            <p:nvPr/>
          </p:nvSpPr>
          <p:spPr>
            <a:xfrm flipH="1">
              <a:off x="2715277" y="2236965"/>
              <a:ext cx="288925" cy="141090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A08366A-545F-4AF5-8E26-1C2AF4FBA94E}"/>
                </a:ext>
              </a:extLst>
            </p:cNvPr>
            <p:cNvSpPr/>
            <p:nvPr/>
          </p:nvSpPr>
          <p:spPr>
            <a:xfrm>
              <a:off x="1691786" y="1562764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3ACEE65-881B-46FC-A6EB-4749F8EFFBA0}"/>
                </a:ext>
              </a:extLst>
            </p:cNvPr>
            <p:cNvSpPr/>
            <p:nvPr/>
          </p:nvSpPr>
          <p:spPr>
            <a:xfrm>
              <a:off x="1691786" y="1630882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A6012C2-8CB0-4061-A798-41645B58BD72}"/>
                </a:ext>
              </a:extLst>
            </p:cNvPr>
            <p:cNvSpPr/>
            <p:nvPr/>
          </p:nvSpPr>
          <p:spPr>
            <a:xfrm>
              <a:off x="1691786" y="1699000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84AE720-9134-4F5B-AAB3-25373ABE0D6A}"/>
                </a:ext>
              </a:extLst>
            </p:cNvPr>
            <p:cNvSpPr/>
            <p:nvPr/>
          </p:nvSpPr>
          <p:spPr>
            <a:xfrm>
              <a:off x="1691786" y="1767118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545A976-FCF3-412C-8E3D-9899BB575D63}"/>
                </a:ext>
              </a:extLst>
            </p:cNvPr>
            <p:cNvSpPr/>
            <p:nvPr/>
          </p:nvSpPr>
          <p:spPr>
            <a:xfrm>
              <a:off x="1691786" y="1835236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080BA0-BD4C-4D0D-82B1-A2FC0C24B6DA}"/>
                </a:ext>
              </a:extLst>
            </p:cNvPr>
            <p:cNvSpPr/>
            <p:nvPr/>
          </p:nvSpPr>
          <p:spPr>
            <a:xfrm>
              <a:off x="1691786" y="1903354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6A21DCD-7CC5-4F0A-959C-95F8B085BF49}"/>
                </a:ext>
              </a:extLst>
            </p:cNvPr>
            <p:cNvSpPr/>
            <p:nvPr/>
          </p:nvSpPr>
          <p:spPr>
            <a:xfrm>
              <a:off x="1691786" y="1971472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E675E6B-6C8C-4E0A-9B78-2996AF3AF05E}"/>
                </a:ext>
              </a:extLst>
            </p:cNvPr>
            <p:cNvSpPr/>
            <p:nvPr/>
          </p:nvSpPr>
          <p:spPr>
            <a:xfrm>
              <a:off x="1691786" y="2039590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4CCE318-56E6-45C0-8954-51A60031DA8C}"/>
                </a:ext>
              </a:extLst>
            </p:cNvPr>
            <p:cNvSpPr/>
            <p:nvPr/>
          </p:nvSpPr>
          <p:spPr>
            <a:xfrm>
              <a:off x="1691786" y="2107708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F76258B-DB7D-46B5-8618-26224ADE8DF1}"/>
                </a:ext>
              </a:extLst>
            </p:cNvPr>
            <p:cNvSpPr/>
            <p:nvPr/>
          </p:nvSpPr>
          <p:spPr>
            <a:xfrm>
              <a:off x="1691786" y="2175826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489E3A2-942F-4D54-BCF5-F33D6D8D4349}"/>
                </a:ext>
              </a:extLst>
            </p:cNvPr>
            <p:cNvSpPr/>
            <p:nvPr/>
          </p:nvSpPr>
          <p:spPr>
            <a:xfrm>
              <a:off x="1691786" y="2243944"/>
              <a:ext cx="365760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pic>
          <p:nvPicPr>
            <p:cNvPr id="129" name="Graphic 128" descr="Airplane">
              <a:extLst>
                <a:ext uri="{FF2B5EF4-FFF2-40B4-BE49-F238E27FC236}">
                  <a16:creationId xmlns:a16="http://schemas.microsoft.com/office/drawing/2014/main" id="{79E12351-6A18-4310-9E19-6A9131301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7131" y="1701835"/>
              <a:ext cx="494476" cy="494476"/>
            </a:xfrm>
            <a:prstGeom prst="rect">
              <a:avLst/>
            </a:prstGeom>
          </p:spPr>
        </p:pic>
      </p:grpSp>
      <p:sp>
        <p:nvSpPr>
          <p:cNvPr id="131" name="Rounded Rectangle 19">
            <a:extLst>
              <a:ext uri="{FF2B5EF4-FFF2-40B4-BE49-F238E27FC236}">
                <a16:creationId xmlns:a16="http://schemas.microsoft.com/office/drawing/2014/main" id="{D71CBBC3-20CE-46E3-B690-500F408D0ED2}"/>
              </a:ext>
            </a:extLst>
          </p:cNvPr>
          <p:cNvSpPr/>
          <p:nvPr/>
        </p:nvSpPr>
        <p:spPr bwMode="auto">
          <a:xfrm>
            <a:off x="4172401" y="2145177"/>
            <a:ext cx="210312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E-Fulfillment Center</a:t>
            </a:r>
          </a:p>
        </p:txBody>
      </p:sp>
      <p:sp>
        <p:nvSpPr>
          <p:cNvPr id="132" name="Rounded Rectangle 19">
            <a:extLst>
              <a:ext uri="{FF2B5EF4-FFF2-40B4-BE49-F238E27FC236}">
                <a16:creationId xmlns:a16="http://schemas.microsoft.com/office/drawing/2014/main" id="{9FA31222-1AD7-423C-94C5-601300502769}"/>
              </a:ext>
            </a:extLst>
          </p:cNvPr>
          <p:cNvSpPr/>
          <p:nvPr/>
        </p:nvSpPr>
        <p:spPr bwMode="auto">
          <a:xfrm>
            <a:off x="4525613" y="4061901"/>
            <a:ext cx="173736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Sortation Center</a:t>
            </a:r>
          </a:p>
        </p:txBody>
      </p:sp>
      <p:sp>
        <p:nvSpPr>
          <p:cNvPr id="133" name="Rounded Rectangle 19">
            <a:extLst>
              <a:ext uri="{FF2B5EF4-FFF2-40B4-BE49-F238E27FC236}">
                <a16:creationId xmlns:a16="http://schemas.microsoft.com/office/drawing/2014/main" id="{A1DE0964-416C-441B-8129-DB5C3617A462}"/>
              </a:ext>
            </a:extLst>
          </p:cNvPr>
          <p:cNvSpPr/>
          <p:nvPr/>
        </p:nvSpPr>
        <p:spPr bwMode="auto">
          <a:xfrm>
            <a:off x="4657083" y="5177538"/>
            <a:ext cx="164592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Delivery Station</a:t>
            </a:r>
          </a:p>
        </p:txBody>
      </p:sp>
      <p:sp>
        <p:nvSpPr>
          <p:cNvPr id="134" name="Rounded Rectangle 19">
            <a:extLst>
              <a:ext uri="{FF2B5EF4-FFF2-40B4-BE49-F238E27FC236}">
                <a16:creationId xmlns:a16="http://schemas.microsoft.com/office/drawing/2014/main" id="{A23C9754-EDC0-4E64-81AB-631D1A26AADD}"/>
              </a:ext>
            </a:extLst>
          </p:cNvPr>
          <p:cNvSpPr/>
          <p:nvPr/>
        </p:nvSpPr>
        <p:spPr bwMode="auto">
          <a:xfrm>
            <a:off x="4182036" y="1490836"/>
            <a:ext cx="210312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Inbound Cross Dock</a:t>
            </a:r>
          </a:p>
        </p:txBody>
      </p:sp>
      <p:sp>
        <p:nvSpPr>
          <p:cNvPr id="136" name="Rounded Rectangle 19">
            <a:extLst>
              <a:ext uri="{FF2B5EF4-FFF2-40B4-BE49-F238E27FC236}">
                <a16:creationId xmlns:a16="http://schemas.microsoft.com/office/drawing/2014/main" id="{4E3D214A-4041-4161-970D-B0EA45899413}"/>
              </a:ext>
            </a:extLst>
          </p:cNvPr>
          <p:cNvSpPr/>
          <p:nvPr/>
        </p:nvSpPr>
        <p:spPr bwMode="auto">
          <a:xfrm>
            <a:off x="4269192" y="3336858"/>
            <a:ext cx="10972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Air Hub</a:t>
            </a:r>
          </a:p>
        </p:txBody>
      </p:sp>
      <p:sp>
        <p:nvSpPr>
          <p:cNvPr id="137" name="Diamond 136">
            <a:extLst>
              <a:ext uri="{FF2B5EF4-FFF2-40B4-BE49-F238E27FC236}">
                <a16:creationId xmlns:a16="http://schemas.microsoft.com/office/drawing/2014/main" id="{E0B3E5C4-8C4F-4177-A5A6-EADA30DDA591}"/>
              </a:ext>
            </a:extLst>
          </p:cNvPr>
          <p:cNvSpPr/>
          <p:nvPr/>
        </p:nvSpPr>
        <p:spPr>
          <a:xfrm>
            <a:off x="6986571" y="6128186"/>
            <a:ext cx="228600" cy="230472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9" name="Diamond 138">
            <a:extLst>
              <a:ext uri="{FF2B5EF4-FFF2-40B4-BE49-F238E27FC236}">
                <a16:creationId xmlns:a16="http://schemas.microsoft.com/office/drawing/2014/main" id="{0E21C97A-9972-4F01-9CBB-DC22EB154A68}"/>
              </a:ext>
            </a:extLst>
          </p:cNvPr>
          <p:cNvSpPr/>
          <p:nvPr/>
        </p:nvSpPr>
        <p:spPr>
          <a:xfrm>
            <a:off x="6986571" y="5806263"/>
            <a:ext cx="228600" cy="230472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CBC44D1-5358-43F5-A8B4-BDA3087C7752}"/>
              </a:ext>
            </a:extLst>
          </p:cNvPr>
          <p:cNvSpPr txBox="1"/>
          <p:nvPr/>
        </p:nvSpPr>
        <p:spPr>
          <a:xfrm>
            <a:off x="6374174" y="6321253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Customer home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ABEF15F-A892-4D4D-B68B-A5273D554100}"/>
              </a:ext>
            </a:extLst>
          </p:cNvPr>
          <p:cNvSpPr txBox="1"/>
          <p:nvPr/>
        </p:nvSpPr>
        <p:spPr>
          <a:xfrm>
            <a:off x="7164025" y="5745668"/>
            <a:ext cx="2002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0" dirty="0">
                <a:latin typeface="Arial Narrow" panose="020B0606020202030204" pitchFamily="34" charset="0"/>
              </a:rPr>
              <a:t>Delivery point (Locker)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74ECDA76-E901-4067-B2B9-7E0346D2655E}"/>
              </a:ext>
            </a:extLst>
          </p:cNvPr>
          <p:cNvCxnSpPr>
            <a:stCxn id="5" idx="3"/>
            <a:endCxn id="47" idx="0"/>
          </p:cNvCxnSpPr>
          <p:nvPr/>
        </p:nvCxnSpPr>
        <p:spPr>
          <a:xfrm>
            <a:off x="7824322" y="1627239"/>
            <a:ext cx="1283913" cy="2457282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F565372B-B1B6-44E4-B132-B8B91E8CE182}"/>
              </a:ext>
            </a:extLst>
          </p:cNvPr>
          <p:cNvCxnSpPr>
            <a:cxnSpLocks/>
            <a:stCxn id="19" idx="3"/>
            <a:endCxn id="47" idx="0"/>
          </p:cNvCxnSpPr>
          <p:nvPr/>
        </p:nvCxnSpPr>
        <p:spPr>
          <a:xfrm>
            <a:off x="7823989" y="2538272"/>
            <a:ext cx="1284246" cy="1546249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Elbow 148">
            <a:extLst>
              <a:ext uri="{FF2B5EF4-FFF2-40B4-BE49-F238E27FC236}">
                <a16:creationId xmlns:a16="http://schemas.microsoft.com/office/drawing/2014/main" id="{2EEC7277-05A8-467E-8335-D841D6570382}"/>
              </a:ext>
            </a:extLst>
          </p:cNvPr>
          <p:cNvCxnSpPr>
            <a:cxnSpLocks/>
            <a:stCxn id="47" idx="2"/>
            <a:endCxn id="87" idx="3"/>
          </p:cNvCxnSpPr>
          <p:nvPr/>
        </p:nvCxnSpPr>
        <p:spPr>
          <a:xfrm rot="5400000">
            <a:off x="8188203" y="4453325"/>
            <a:ext cx="557317" cy="1282748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5" name="Group 3074">
            <a:extLst>
              <a:ext uri="{FF2B5EF4-FFF2-40B4-BE49-F238E27FC236}">
                <a16:creationId xmlns:a16="http://schemas.microsoft.com/office/drawing/2014/main" id="{28330753-E5EA-4472-A33F-CF3AE93FEE6D}"/>
              </a:ext>
            </a:extLst>
          </p:cNvPr>
          <p:cNvGrpSpPr/>
          <p:nvPr/>
        </p:nvGrpSpPr>
        <p:grpSpPr>
          <a:xfrm>
            <a:off x="2290466" y="4080660"/>
            <a:ext cx="1463040" cy="731520"/>
            <a:chOff x="1676153" y="4285104"/>
            <a:chExt cx="1463040" cy="731520"/>
          </a:xfrm>
        </p:grpSpPr>
        <p:sp>
          <p:nvSpPr>
            <p:cNvPr id="153" name="Rounded Rectangle 5">
              <a:extLst>
                <a:ext uri="{FF2B5EF4-FFF2-40B4-BE49-F238E27FC236}">
                  <a16:creationId xmlns:a16="http://schemas.microsoft.com/office/drawing/2014/main" id="{86509580-0A29-4106-BE30-CEA2995EAF92}"/>
                </a:ext>
              </a:extLst>
            </p:cNvPr>
            <p:cNvSpPr/>
            <p:nvPr/>
          </p:nvSpPr>
          <p:spPr>
            <a:xfrm>
              <a:off x="1676153" y="4285104"/>
              <a:ext cx="1463040" cy="731520"/>
            </a:xfrm>
            <a:prstGeom prst="roundRect">
              <a:avLst>
                <a:gd name="adj" fmla="val 10346"/>
              </a:avLst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357296B-9EE0-4186-BC5C-240CC5B2F016}"/>
                </a:ext>
              </a:extLst>
            </p:cNvPr>
            <p:cNvSpPr/>
            <p:nvPr/>
          </p:nvSpPr>
          <p:spPr>
            <a:xfrm>
              <a:off x="1958961" y="4407024"/>
              <a:ext cx="921173" cy="4876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883277C-0B2B-4721-B941-054579AFB57A}"/>
                </a:ext>
              </a:extLst>
            </p:cNvPr>
            <p:cNvSpPr/>
            <p:nvPr/>
          </p:nvSpPr>
          <p:spPr>
            <a:xfrm>
              <a:off x="2277485" y="4441751"/>
              <a:ext cx="270933" cy="418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5C612F7-5048-4F43-A006-42AA89A5FDEA}"/>
                </a:ext>
              </a:extLst>
            </p:cNvPr>
            <p:cNvSpPr/>
            <p:nvPr/>
          </p:nvSpPr>
          <p:spPr>
            <a:xfrm>
              <a:off x="2310775" y="4470263"/>
              <a:ext cx="213373" cy="745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7" name="Isosceles Triangle 156">
              <a:extLst>
                <a:ext uri="{FF2B5EF4-FFF2-40B4-BE49-F238E27FC236}">
                  <a16:creationId xmlns:a16="http://schemas.microsoft.com/office/drawing/2014/main" id="{61EF240E-A0E4-4688-B0DB-E22E0275F730}"/>
                </a:ext>
              </a:extLst>
            </p:cNvPr>
            <p:cNvSpPr/>
            <p:nvPr/>
          </p:nvSpPr>
          <p:spPr>
            <a:xfrm rot="5400000">
              <a:off x="1913392" y="4534162"/>
              <a:ext cx="438912" cy="23340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8" name="Isosceles Triangle 157">
              <a:extLst>
                <a:ext uri="{FF2B5EF4-FFF2-40B4-BE49-F238E27FC236}">
                  <a16:creationId xmlns:a16="http://schemas.microsoft.com/office/drawing/2014/main" id="{0B7D8F2B-CB82-4041-868C-311B2E446C70}"/>
                </a:ext>
              </a:extLst>
            </p:cNvPr>
            <p:cNvSpPr/>
            <p:nvPr/>
          </p:nvSpPr>
          <p:spPr>
            <a:xfrm rot="16200000">
              <a:off x="2481719" y="4531884"/>
              <a:ext cx="438912" cy="233406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59" name="Arrow: Right 158">
              <a:extLst>
                <a:ext uri="{FF2B5EF4-FFF2-40B4-BE49-F238E27FC236}">
                  <a16:creationId xmlns:a16="http://schemas.microsoft.com/office/drawing/2014/main" id="{D9279705-8388-4E41-AD2A-1388215CFB72}"/>
                </a:ext>
              </a:extLst>
            </p:cNvPr>
            <p:cNvSpPr/>
            <p:nvPr/>
          </p:nvSpPr>
          <p:spPr>
            <a:xfrm>
              <a:off x="1749962" y="4455193"/>
              <a:ext cx="171215" cy="173254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0" name="Arrow: Right 159">
              <a:extLst>
                <a:ext uri="{FF2B5EF4-FFF2-40B4-BE49-F238E27FC236}">
                  <a16:creationId xmlns:a16="http://schemas.microsoft.com/office/drawing/2014/main" id="{AF0E6F50-1CFC-4FC2-89B1-B429E9E32D93}"/>
                </a:ext>
              </a:extLst>
            </p:cNvPr>
            <p:cNvSpPr/>
            <p:nvPr/>
          </p:nvSpPr>
          <p:spPr>
            <a:xfrm>
              <a:off x="1749962" y="4669900"/>
              <a:ext cx="171215" cy="173254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1" name="Arrow: Right 160">
              <a:extLst>
                <a:ext uri="{FF2B5EF4-FFF2-40B4-BE49-F238E27FC236}">
                  <a16:creationId xmlns:a16="http://schemas.microsoft.com/office/drawing/2014/main" id="{44E713D2-C96A-4B06-9EF8-15C260AA0FF1}"/>
                </a:ext>
              </a:extLst>
            </p:cNvPr>
            <p:cNvSpPr/>
            <p:nvPr/>
          </p:nvSpPr>
          <p:spPr>
            <a:xfrm>
              <a:off x="2910918" y="4426591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2" name="Arrow: Right 161">
              <a:extLst>
                <a:ext uri="{FF2B5EF4-FFF2-40B4-BE49-F238E27FC236}">
                  <a16:creationId xmlns:a16="http://schemas.microsoft.com/office/drawing/2014/main" id="{7C59BE0B-C7B7-4E04-A4A6-45276ACFF456}"/>
                </a:ext>
              </a:extLst>
            </p:cNvPr>
            <p:cNvSpPr/>
            <p:nvPr/>
          </p:nvSpPr>
          <p:spPr>
            <a:xfrm>
              <a:off x="2910918" y="4504379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3" name="Arrow: Right 162">
              <a:extLst>
                <a:ext uri="{FF2B5EF4-FFF2-40B4-BE49-F238E27FC236}">
                  <a16:creationId xmlns:a16="http://schemas.microsoft.com/office/drawing/2014/main" id="{827BCBF7-C6A1-45E1-92D4-0C460E1F5DFD}"/>
                </a:ext>
              </a:extLst>
            </p:cNvPr>
            <p:cNvSpPr/>
            <p:nvPr/>
          </p:nvSpPr>
          <p:spPr>
            <a:xfrm>
              <a:off x="2910918" y="4582167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C4C8D05B-654E-4A17-AA68-15CA179EDFC9}"/>
                </a:ext>
              </a:extLst>
            </p:cNvPr>
            <p:cNvSpPr/>
            <p:nvPr/>
          </p:nvSpPr>
          <p:spPr>
            <a:xfrm>
              <a:off x="2910918" y="4659956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5" name="Arrow: Right 164">
              <a:extLst>
                <a:ext uri="{FF2B5EF4-FFF2-40B4-BE49-F238E27FC236}">
                  <a16:creationId xmlns:a16="http://schemas.microsoft.com/office/drawing/2014/main" id="{81C004C7-3C59-480B-AAB2-8E16341E37F9}"/>
                </a:ext>
              </a:extLst>
            </p:cNvPr>
            <p:cNvSpPr/>
            <p:nvPr/>
          </p:nvSpPr>
          <p:spPr>
            <a:xfrm>
              <a:off x="2910918" y="4737744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  <p:sp>
          <p:nvSpPr>
            <p:cNvPr id="166" name="Arrow: Right 165">
              <a:extLst>
                <a:ext uri="{FF2B5EF4-FFF2-40B4-BE49-F238E27FC236}">
                  <a16:creationId xmlns:a16="http://schemas.microsoft.com/office/drawing/2014/main" id="{702E9D9C-2898-4E51-85EC-843D019F84F7}"/>
                </a:ext>
              </a:extLst>
            </p:cNvPr>
            <p:cNvSpPr/>
            <p:nvPr/>
          </p:nvSpPr>
          <p:spPr>
            <a:xfrm>
              <a:off x="2910918" y="4815532"/>
              <a:ext cx="171215" cy="7524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0">
                <a:latin typeface="Arial Narrow" panose="020B0606020202030204" pitchFamily="34" charset="0"/>
              </a:endParaRPr>
            </a:p>
          </p:txBody>
        </p:sp>
      </p:grp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BCF63369-0404-43D3-8A99-190C589DC846}"/>
              </a:ext>
            </a:extLst>
          </p:cNvPr>
          <p:cNvCxnSpPr>
            <a:cxnSpLocks/>
            <a:stCxn id="72" idx="1"/>
            <a:endCxn id="153" idx="3"/>
          </p:cNvCxnSpPr>
          <p:nvPr/>
        </p:nvCxnSpPr>
        <p:spPr>
          <a:xfrm rot="10800000" flipV="1">
            <a:off x="3753507" y="4443730"/>
            <a:ext cx="2608553" cy="2690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ounded Rectangle 19">
            <a:extLst>
              <a:ext uri="{FF2B5EF4-FFF2-40B4-BE49-F238E27FC236}">
                <a16:creationId xmlns:a16="http://schemas.microsoft.com/office/drawing/2014/main" id="{31FD5184-B066-481D-9D97-B4A4285568E9}"/>
              </a:ext>
            </a:extLst>
          </p:cNvPr>
          <p:cNvSpPr/>
          <p:nvPr/>
        </p:nvSpPr>
        <p:spPr bwMode="auto">
          <a:xfrm>
            <a:off x="3810691" y="4559753"/>
            <a:ext cx="182880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Post Office / SCF</a:t>
            </a:r>
          </a:p>
        </p:txBody>
      </p: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5B9A8BD7-CEBA-4C6E-B9F0-3D980AD03A7A}"/>
              </a:ext>
            </a:extLst>
          </p:cNvPr>
          <p:cNvCxnSpPr>
            <a:cxnSpLocks/>
            <a:stCxn id="153" idx="2"/>
            <a:endCxn id="137" idx="1"/>
          </p:cNvCxnSpPr>
          <p:nvPr/>
        </p:nvCxnSpPr>
        <p:spPr>
          <a:xfrm rot="16200000" flipH="1">
            <a:off x="4288657" y="3545508"/>
            <a:ext cx="1431242" cy="3964585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or: Elbow 175">
            <a:extLst>
              <a:ext uri="{FF2B5EF4-FFF2-40B4-BE49-F238E27FC236}">
                <a16:creationId xmlns:a16="http://schemas.microsoft.com/office/drawing/2014/main" id="{00A7F6D2-B825-4DC6-83EE-B7DCDA780976}"/>
              </a:ext>
            </a:extLst>
          </p:cNvPr>
          <p:cNvCxnSpPr>
            <a:cxnSpLocks/>
            <a:stCxn id="19" idx="1"/>
            <a:endCxn id="107" idx="0"/>
          </p:cNvCxnSpPr>
          <p:nvPr/>
        </p:nvCxnSpPr>
        <p:spPr>
          <a:xfrm rot="10800000" flipV="1">
            <a:off x="6162975" y="2538272"/>
            <a:ext cx="197974" cy="587436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Elbow 180">
            <a:extLst>
              <a:ext uri="{FF2B5EF4-FFF2-40B4-BE49-F238E27FC236}">
                <a16:creationId xmlns:a16="http://schemas.microsoft.com/office/drawing/2014/main" id="{C14BC57F-E99A-40D4-B4D7-855B84730160}"/>
              </a:ext>
            </a:extLst>
          </p:cNvPr>
          <p:cNvCxnSpPr>
            <a:cxnSpLocks/>
            <a:stCxn id="107" idx="3"/>
            <a:endCxn id="72" idx="0"/>
          </p:cNvCxnSpPr>
          <p:nvPr/>
        </p:nvCxnSpPr>
        <p:spPr>
          <a:xfrm>
            <a:off x="6891805" y="3491468"/>
            <a:ext cx="201774" cy="586502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Elbow 183">
            <a:extLst>
              <a:ext uri="{FF2B5EF4-FFF2-40B4-BE49-F238E27FC236}">
                <a16:creationId xmlns:a16="http://schemas.microsoft.com/office/drawing/2014/main" id="{E3BD9CA0-2823-47B0-B540-6EE595DC197A}"/>
              </a:ext>
            </a:extLst>
          </p:cNvPr>
          <p:cNvCxnSpPr>
            <a:cxnSpLocks/>
            <a:stCxn id="19" idx="3"/>
            <a:endCxn id="72" idx="3"/>
          </p:cNvCxnSpPr>
          <p:nvPr/>
        </p:nvCxnSpPr>
        <p:spPr>
          <a:xfrm>
            <a:off x="7823989" y="2538272"/>
            <a:ext cx="1110" cy="1905458"/>
          </a:xfrm>
          <a:prstGeom prst="bentConnector3">
            <a:avLst>
              <a:gd name="adj1" fmla="val 20694595"/>
            </a:avLst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or: Elbow 186">
            <a:extLst>
              <a:ext uri="{FF2B5EF4-FFF2-40B4-BE49-F238E27FC236}">
                <a16:creationId xmlns:a16="http://schemas.microsoft.com/office/drawing/2014/main" id="{080BD805-0DA4-469A-87F4-094B383AE547}"/>
              </a:ext>
            </a:extLst>
          </p:cNvPr>
          <p:cNvCxnSpPr>
            <a:cxnSpLocks/>
            <a:stCxn id="5" idx="2"/>
            <a:endCxn id="19" idx="0"/>
          </p:cNvCxnSpPr>
          <p:nvPr/>
        </p:nvCxnSpPr>
        <p:spPr>
          <a:xfrm rot="5400000">
            <a:off x="7002880" y="2082589"/>
            <a:ext cx="179513" cy="333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or: Elbow 189">
            <a:extLst>
              <a:ext uri="{FF2B5EF4-FFF2-40B4-BE49-F238E27FC236}">
                <a16:creationId xmlns:a16="http://schemas.microsoft.com/office/drawing/2014/main" id="{8360DACF-2804-49CB-881E-758D4C5E5ECD}"/>
              </a:ext>
            </a:extLst>
          </p:cNvPr>
          <p:cNvCxnSpPr>
            <a:cxnSpLocks/>
            <a:stCxn id="107" idx="3"/>
            <a:endCxn id="19" idx="2"/>
          </p:cNvCxnSpPr>
          <p:nvPr/>
        </p:nvCxnSpPr>
        <p:spPr>
          <a:xfrm flipV="1">
            <a:off x="6891805" y="2904032"/>
            <a:ext cx="200664" cy="587436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07E669ED-6D2B-4023-B6A4-407D630D890E}"/>
              </a:ext>
            </a:extLst>
          </p:cNvPr>
          <p:cNvCxnSpPr>
            <a:cxnSpLocks/>
            <a:stCxn id="72" idx="2"/>
            <a:endCxn id="87" idx="0"/>
          </p:cNvCxnSpPr>
          <p:nvPr/>
        </p:nvCxnSpPr>
        <p:spPr>
          <a:xfrm rot="16200000" flipH="1">
            <a:off x="6994719" y="4908350"/>
            <a:ext cx="198108" cy="388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ounded Rectangle 19">
            <a:extLst>
              <a:ext uri="{FF2B5EF4-FFF2-40B4-BE49-F238E27FC236}">
                <a16:creationId xmlns:a16="http://schemas.microsoft.com/office/drawing/2014/main" id="{2433E4EC-AC11-4686-A6AB-70E3B656DA26}"/>
              </a:ext>
            </a:extLst>
          </p:cNvPr>
          <p:cNvSpPr/>
          <p:nvPr/>
        </p:nvSpPr>
        <p:spPr bwMode="auto">
          <a:xfrm>
            <a:off x="9180672" y="4899443"/>
            <a:ext cx="192024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Fast Delivery Hub</a:t>
            </a:r>
          </a:p>
        </p:txBody>
      </p: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656E179B-0B98-4748-8D4B-0CF5FCBF689F}"/>
              </a:ext>
            </a:extLst>
          </p:cNvPr>
          <p:cNvCxnSpPr>
            <a:cxnSpLocks/>
            <a:stCxn id="19" idx="3"/>
            <a:endCxn id="137" idx="3"/>
          </p:cNvCxnSpPr>
          <p:nvPr/>
        </p:nvCxnSpPr>
        <p:spPr>
          <a:xfrm flipH="1">
            <a:off x="7215171" y="2538272"/>
            <a:ext cx="608818" cy="3705150"/>
          </a:xfrm>
          <a:prstGeom prst="bentConnector3">
            <a:avLst>
              <a:gd name="adj1" fmla="val -613287"/>
            </a:avLst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ounded Rectangle 19">
            <a:extLst>
              <a:ext uri="{FF2B5EF4-FFF2-40B4-BE49-F238E27FC236}">
                <a16:creationId xmlns:a16="http://schemas.microsoft.com/office/drawing/2014/main" id="{265EC6E7-2B53-450E-A35F-B61503EF7636}"/>
              </a:ext>
            </a:extLst>
          </p:cNvPr>
          <p:cNvSpPr/>
          <p:nvPr/>
        </p:nvSpPr>
        <p:spPr bwMode="auto">
          <a:xfrm>
            <a:off x="10998682" y="2904032"/>
            <a:ext cx="10972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3PL</a:t>
            </a:r>
          </a:p>
        </p:txBody>
      </p: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6AD54C96-023B-4F69-B8A7-5CB3443FB0F2}"/>
              </a:ext>
            </a:extLst>
          </p:cNvPr>
          <p:cNvCxnSpPr>
            <a:cxnSpLocks/>
            <a:stCxn id="19" idx="1"/>
            <a:endCxn id="153" idx="0"/>
          </p:cNvCxnSpPr>
          <p:nvPr/>
        </p:nvCxnSpPr>
        <p:spPr>
          <a:xfrm rot="10800000" flipV="1">
            <a:off x="3021987" y="2538272"/>
            <a:ext cx="3338963" cy="1542388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B6A52BD-FF2E-4687-9192-AC20BE092718}"/>
              </a:ext>
            </a:extLst>
          </p:cNvPr>
          <p:cNvCxnSpPr/>
          <p:nvPr/>
        </p:nvCxnSpPr>
        <p:spPr>
          <a:xfrm>
            <a:off x="1703331" y="1391076"/>
            <a:ext cx="0" cy="10972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1260137-279C-4604-85BF-4CAAFF5AAF94}"/>
              </a:ext>
            </a:extLst>
          </p:cNvPr>
          <p:cNvCxnSpPr/>
          <p:nvPr/>
        </p:nvCxnSpPr>
        <p:spPr>
          <a:xfrm>
            <a:off x="1611891" y="1391076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57BD3546-72F9-4E73-BD69-6999B6CE91DE}"/>
              </a:ext>
            </a:extLst>
          </p:cNvPr>
          <p:cNvCxnSpPr/>
          <p:nvPr/>
        </p:nvCxnSpPr>
        <p:spPr>
          <a:xfrm>
            <a:off x="1611891" y="2489109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E8C13470-5DB0-4C89-A986-67FCC641A394}"/>
              </a:ext>
            </a:extLst>
          </p:cNvPr>
          <p:cNvSpPr txBox="1"/>
          <p:nvPr/>
        </p:nvSpPr>
        <p:spPr>
          <a:xfrm>
            <a:off x="1029551" y="1675251"/>
            <a:ext cx="1357743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Procurement &amp;</a:t>
            </a:r>
          </a:p>
          <a:p>
            <a:pPr algn="ctr"/>
            <a:r>
              <a:rPr lang="en-US" b="1" i="0" dirty="0">
                <a:latin typeface="Arial Narrow" panose="020B0606020202030204" pitchFamily="34" charset="0"/>
              </a:rPr>
              <a:t>Fulfillment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EE85F72-1CDC-4CB4-AC78-0411D5777420}"/>
              </a:ext>
            </a:extLst>
          </p:cNvPr>
          <p:cNvCxnSpPr/>
          <p:nvPr/>
        </p:nvCxnSpPr>
        <p:spPr>
          <a:xfrm>
            <a:off x="1703331" y="2608624"/>
            <a:ext cx="0" cy="1828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254A6858-813E-45A1-AA76-A6016E6DD2F9}"/>
              </a:ext>
            </a:extLst>
          </p:cNvPr>
          <p:cNvSpPr txBox="1"/>
          <p:nvPr/>
        </p:nvSpPr>
        <p:spPr>
          <a:xfrm>
            <a:off x="1170094" y="3367375"/>
            <a:ext cx="106118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Distribution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F591CA8A-6057-443A-A133-577E76AF87DC}"/>
              </a:ext>
            </a:extLst>
          </p:cNvPr>
          <p:cNvCxnSpPr/>
          <p:nvPr/>
        </p:nvCxnSpPr>
        <p:spPr>
          <a:xfrm>
            <a:off x="1617664" y="2586415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EADE915-52E0-44F0-94C6-C0C1DAA041ED}"/>
              </a:ext>
            </a:extLst>
          </p:cNvPr>
          <p:cNvCxnSpPr/>
          <p:nvPr/>
        </p:nvCxnSpPr>
        <p:spPr>
          <a:xfrm>
            <a:off x="1617087" y="4429032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BD23C1B-5483-4B20-B6FA-0866697961F5}"/>
              </a:ext>
            </a:extLst>
          </p:cNvPr>
          <p:cNvCxnSpPr/>
          <p:nvPr/>
        </p:nvCxnSpPr>
        <p:spPr>
          <a:xfrm>
            <a:off x="1703331" y="4539389"/>
            <a:ext cx="0" cy="16459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11D2F0D-0C94-453F-A888-787C5D8A117D}"/>
              </a:ext>
            </a:extLst>
          </p:cNvPr>
          <p:cNvCxnSpPr/>
          <p:nvPr/>
        </p:nvCxnSpPr>
        <p:spPr>
          <a:xfrm>
            <a:off x="1611891" y="4539389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42D476A-0428-44EC-9895-8D5C11235C28}"/>
              </a:ext>
            </a:extLst>
          </p:cNvPr>
          <p:cNvCxnSpPr>
            <a:cxnSpLocks/>
          </p:cNvCxnSpPr>
          <p:nvPr/>
        </p:nvCxnSpPr>
        <p:spPr>
          <a:xfrm>
            <a:off x="1624336" y="5861849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7457BE79-914E-496C-B6FC-E44A079D2248}"/>
              </a:ext>
            </a:extLst>
          </p:cNvPr>
          <p:cNvSpPr txBox="1"/>
          <p:nvPr/>
        </p:nvSpPr>
        <p:spPr>
          <a:xfrm>
            <a:off x="1302862" y="5205847"/>
            <a:ext cx="81111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i="0" dirty="0">
                <a:latin typeface="Arial Narrow" panose="020B0606020202030204" pitchFamily="34" charset="0"/>
              </a:rPr>
              <a:t>Last Mile</a:t>
            </a:r>
          </a:p>
        </p:txBody>
      </p:sp>
      <p:sp>
        <p:nvSpPr>
          <p:cNvPr id="192" name="Rounded Rectangle 19">
            <a:extLst>
              <a:ext uri="{FF2B5EF4-FFF2-40B4-BE49-F238E27FC236}">
                <a16:creationId xmlns:a16="http://schemas.microsoft.com/office/drawing/2014/main" id="{59459B38-3E11-4552-838F-0D1B2879F4D2}"/>
              </a:ext>
            </a:extLst>
          </p:cNvPr>
          <p:cNvSpPr/>
          <p:nvPr/>
        </p:nvSpPr>
        <p:spPr bwMode="auto">
          <a:xfrm>
            <a:off x="2466140" y="2904032"/>
            <a:ext cx="10972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USPS</a:t>
            </a:r>
          </a:p>
        </p:txBody>
      </p:sp>
    </p:spTree>
    <p:extLst>
      <p:ext uri="{BB962C8B-B14F-4D97-AF65-F5344CB8AC3E}">
        <p14:creationId xmlns:p14="http://schemas.microsoft.com/office/powerpoint/2010/main" val="3831814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EF3D-E698-4E1A-A21D-22D4E43C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Footprint added in Amazon Distribution Facilities</a:t>
            </a:r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4CC72C3C-C267-47DC-9653-F692F47929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133497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1C534392-FC48-4AB5-ADC4-8B26BCB9C3F5}"/>
              </a:ext>
            </a:extLst>
          </p:cNvPr>
          <p:cNvSpPr/>
          <p:nvPr/>
        </p:nvSpPr>
        <p:spPr>
          <a:xfrm rot="5400000">
            <a:off x="6595637" y="3572379"/>
            <a:ext cx="418602" cy="1920240"/>
          </a:xfrm>
          <a:prstGeom prst="leftBrace">
            <a:avLst>
              <a:gd name="adj1" fmla="val 39539"/>
              <a:gd name="adj2" fmla="val 5122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AEDBD5C-1E33-415B-8C64-DDF4E0A152BA}"/>
              </a:ext>
            </a:extLst>
          </p:cNvPr>
          <p:cNvSpPr/>
          <p:nvPr/>
        </p:nvSpPr>
        <p:spPr>
          <a:xfrm rot="5400000">
            <a:off x="8242470" y="2822651"/>
            <a:ext cx="418602" cy="1463040"/>
          </a:xfrm>
          <a:prstGeom prst="leftBrace">
            <a:avLst>
              <a:gd name="adj1" fmla="val 39539"/>
              <a:gd name="adj2" fmla="val 5122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8C9A5A-34F1-4832-A856-46EC2692BD68}"/>
              </a:ext>
            </a:extLst>
          </p:cNvPr>
          <p:cNvSpPr/>
          <p:nvPr/>
        </p:nvSpPr>
        <p:spPr>
          <a:xfrm>
            <a:off x="6636050" y="4017884"/>
            <a:ext cx="318014" cy="318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0AFE6-34E1-48E2-845F-86A02890F4B4}"/>
              </a:ext>
            </a:extLst>
          </p:cNvPr>
          <p:cNvSpPr/>
          <p:nvPr/>
        </p:nvSpPr>
        <p:spPr>
          <a:xfrm>
            <a:off x="8276804" y="3036717"/>
            <a:ext cx="318014" cy="318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5EE96-4038-4268-9647-77F00FFF6F86}"/>
              </a:ext>
            </a:extLst>
          </p:cNvPr>
          <p:cNvSpPr txBox="1"/>
          <p:nvPr/>
        </p:nvSpPr>
        <p:spPr>
          <a:xfrm>
            <a:off x="5029642" y="3007124"/>
            <a:ext cx="3292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Vertical integration of e-commerce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97E1A-81E2-4582-B2EE-EEAC4ABC47DE}"/>
              </a:ext>
            </a:extLst>
          </p:cNvPr>
          <p:cNvSpPr txBox="1"/>
          <p:nvPr/>
        </p:nvSpPr>
        <p:spPr>
          <a:xfrm>
            <a:off x="5172298" y="3681240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Horizontal integration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A245ED0-9C6A-418F-938F-EA9578D9B70B}"/>
              </a:ext>
            </a:extLst>
          </p:cNvPr>
          <p:cNvSpPr/>
          <p:nvPr/>
        </p:nvSpPr>
        <p:spPr>
          <a:xfrm rot="5400000">
            <a:off x="2672116" y="4924994"/>
            <a:ext cx="418602" cy="2194560"/>
          </a:xfrm>
          <a:prstGeom prst="leftBrace">
            <a:avLst>
              <a:gd name="adj1" fmla="val 39539"/>
              <a:gd name="adj2" fmla="val 5122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6A0F59B3-C881-4500-B39C-47BA8E8A874A}"/>
              </a:ext>
            </a:extLst>
          </p:cNvPr>
          <p:cNvSpPr/>
          <p:nvPr/>
        </p:nvSpPr>
        <p:spPr>
          <a:xfrm rot="5400000">
            <a:off x="4643431" y="4891451"/>
            <a:ext cx="365760" cy="1371600"/>
          </a:xfrm>
          <a:prstGeom prst="leftBrace">
            <a:avLst>
              <a:gd name="adj1" fmla="val 39539"/>
              <a:gd name="adj2" fmla="val 5122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A12040-6EEF-429C-BBF2-7C4FE39C684A}"/>
              </a:ext>
            </a:extLst>
          </p:cNvPr>
          <p:cNvSpPr/>
          <p:nvPr/>
        </p:nvSpPr>
        <p:spPr>
          <a:xfrm>
            <a:off x="2700847" y="5536722"/>
            <a:ext cx="318014" cy="318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2A9C4B-D4BA-43FD-B8B8-614641292046}"/>
              </a:ext>
            </a:extLst>
          </p:cNvPr>
          <p:cNvSpPr/>
          <p:nvPr/>
        </p:nvSpPr>
        <p:spPr>
          <a:xfrm>
            <a:off x="4646177" y="5141979"/>
            <a:ext cx="318014" cy="318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E066CC-B26D-4AFD-9625-7BF28ABC0E3E}"/>
              </a:ext>
            </a:extLst>
          </p:cNvPr>
          <p:cNvSpPr txBox="1"/>
          <p:nvPr/>
        </p:nvSpPr>
        <p:spPr>
          <a:xfrm>
            <a:off x="1632993" y="5183261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Niche e-commerce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F0412-08C1-444C-BC72-E736386C6415}"/>
              </a:ext>
            </a:extLst>
          </p:cNvPr>
          <p:cNvSpPr txBox="1"/>
          <p:nvPr/>
        </p:nvSpPr>
        <p:spPr>
          <a:xfrm>
            <a:off x="2322917" y="4749095"/>
            <a:ext cx="414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Diversification into an e-commerce platform</a:t>
            </a:r>
          </a:p>
        </p:txBody>
      </p:sp>
    </p:spTree>
    <p:extLst>
      <p:ext uri="{BB962C8B-B14F-4D97-AF65-F5344CB8AC3E}">
        <p14:creationId xmlns:p14="http://schemas.microsoft.com/office/powerpoint/2010/main" val="1398380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613B0E-D911-4A66-9F8B-AC9008EF840C}"/>
              </a:ext>
            </a:extLst>
          </p:cNvPr>
          <p:cNvSpPr/>
          <p:nvPr/>
        </p:nvSpPr>
        <p:spPr>
          <a:xfrm>
            <a:off x="395817" y="1233578"/>
            <a:ext cx="11521440" cy="5486400"/>
          </a:xfrm>
          <a:prstGeom prst="roundRect">
            <a:avLst>
              <a:gd name="adj" fmla="val 3558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7394B2-A6B1-43E1-94C5-8947B762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Inbound Cross Dock Facility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84AD830-6A36-40D0-B572-773EF2516CF7}"/>
              </a:ext>
            </a:extLst>
          </p:cNvPr>
          <p:cNvSpPr/>
          <p:nvPr/>
        </p:nvSpPr>
        <p:spPr>
          <a:xfrm>
            <a:off x="533567" y="1444082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2C868-1724-471A-AA9F-DE725AD28BD5}"/>
              </a:ext>
            </a:extLst>
          </p:cNvPr>
          <p:cNvSpPr/>
          <p:nvPr/>
        </p:nvSpPr>
        <p:spPr>
          <a:xfrm>
            <a:off x="996281" y="1672682"/>
            <a:ext cx="155448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99485-4998-49C3-929A-CC22DE7D91B1}"/>
              </a:ext>
            </a:extLst>
          </p:cNvPr>
          <p:cNvSpPr/>
          <p:nvPr/>
        </p:nvSpPr>
        <p:spPr>
          <a:xfrm>
            <a:off x="1533790" y="1737796"/>
            <a:ext cx="457200" cy="784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7D576-D678-4543-8558-724454617C43}"/>
              </a:ext>
            </a:extLst>
          </p:cNvPr>
          <p:cNvSpPr/>
          <p:nvPr/>
        </p:nvSpPr>
        <p:spPr>
          <a:xfrm>
            <a:off x="1580681" y="1821735"/>
            <a:ext cx="360067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7A5ABD6-4246-4D64-8A4B-6E4079B2D484}"/>
              </a:ext>
            </a:extLst>
          </p:cNvPr>
          <p:cNvSpPr/>
          <p:nvPr/>
        </p:nvSpPr>
        <p:spPr>
          <a:xfrm rot="5400000">
            <a:off x="878235" y="1932948"/>
            <a:ext cx="822960" cy="39386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0935681-0409-423A-9E3D-10590CB4BB19}"/>
              </a:ext>
            </a:extLst>
          </p:cNvPr>
          <p:cNvSpPr/>
          <p:nvPr/>
        </p:nvSpPr>
        <p:spPr>
          <a:xfrm rot="16200000">
            <a:off x="1837287" y="1928677"/>
            <a:ext cx="822960" cy="3938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B686B20-DFAC-4457-91A5-6FC1C301A594}"/>
              </a:ext>
            </a:extLst>
          </p:cNvPr>
          <p:cNvSpPr/>
          <p:nvPr/>
        </p:nvSpPr>
        <p:spPr>
          <a:xfrm>
            <a:off x="654323" y="1856982"/>
            <a:ext cx="288925" cy="54864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0B2C70A-7A81-4251-A18B-EFF5115C15D3}"/>
              </a:ext>
            </a:extLst>
          </p:cNvPr>
          <p:cNvSpPr/>
          <p:nvPr/>
        </p:nvSpPr>
        <p:spPr>
          <a:xfrm>
            <a:off x="2641337" y="1627379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9A2E744-1873-4EFB-BEFE-5D80D783CC34}"/>
              </a:ext>
            </a:extLst>
          </p:cNvPr>
          <p:cNvSpPr/>
          <p:nvPr/>
        </p:nvSpPr>
        <p:spPr>
          <a:xfrm>
            <a:off x="2643254" y="1967603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51692A2-3B7F-4926-9359-E38786103627}"/>
              </a:ext>
            </a:extLst>
          </p:cNvPr>
          <p:cNvSpPr/>
          <p:nvPr/>
        </p:nvSpPr>
        <p:spPr>
          <a:xfrm>
            <a:off x="2645171" y="2307827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A4EB6F-9870-499D-9994-610A07C060EA}"/>
              </a:ext>
            </a:extLst>
          </p:cNvPr>
          <p:cNvSpPr/>
          <p:nvPr/>
        </p:nvSpPr>
        <p:spPr>
          <a:xfrm>
            <a:off x="1580681" y="1979205"/>
            <a:ext cx="360067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4034A2-77F9-42EF-BB39-7523DB2AA6B4}"/>
              </a:ext>
            </a:extLst>
          </p:cNvPr>
          <p:cNvSpPr/>
          <p:nvPr/>
        </p:nvSpPr>
        <p:spPr>
          <a:xfrm>
            <a:off x="1580681" y="2136675"/>
            <a:ext cx="360067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D6A5D6-912C-422D-9D78-A0FD563258F3}"/>
              </a:ext>
            </a:extLst>
          </p:cNvPr>
          <p:cNvSpPr/>
          <p:nvPr/>
        </p:nvSpPr>
        <p:spPr>
          <a:xfrm>
            <a:off x="1580681" y="2294145"/>
            <a:ext cx="360067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1026" name="Picture 2" descr="Image result for size icon">
            <a:extLst>
              <a:ext uri="{FF2B5EF4-FFF2-40B4-BE49-F238E27FC236}">
                <a16:creationId xmlns:a16="http://schemas.microsoft.com/office/drawing/2014/main" id="{BAD1EDD5-3CEF-4354-A999-3531FD23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26" y="1493185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1122D98B-A2F2-402D-9043-268DCF794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2206" y="2673014"/>
            <a:ext cx="914400" cy="914400"/>
          </a:xfrm>
          <a:prstGeom prst="rect">
            <a:avLst/>
          </a:prstGeom>
        </p:spPr>
      </p:pic>
      <p:pic>
        <p:nvPicPr>
          <p:cNvPr id="1030" name="Picture 6" descr="Image result for configuration icon">
            <a:extLst>
              <a:ext uri="{FF2B5EF4-FFF2-40B4-BE49-F238E27FC236}">
                <a16:creationId xmlns:a16="http://schemas.microsoft.com/office/drawing/2014/main" id="{6157528F-3733-4E3C-83D6-5F0AC773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11" y="4187632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5CF68A-47C5-4FD4-A539-D5A8CCA1BF3E}"/>
              </a:ext>
            </a:extLst>
          </p:cNvPr>
          <p:cNvSpPr/>
          <p:nvPr/>
        </p:nvSpPr>
        <p:spPr>
          <a:xfrm>
            <a:off x="7012303" y="1550991"/>
            <a:ext cx="448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Large-sized (around 600,000 sq ft).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7BC231-915A-4F46-B4BA-9F714C4B5739}"/>
              </a:ext>
            </a:extLst>
          </p:cNvPr>
          <p:cNvSpPr/>
          <p:nvPr/>
        </p:nvSpPr>
        <p:spPr>
          <a:xfrm>
            <a:off x="7012303" y="2916654"/>
            <a:ext cx="4581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Close to major intermodal terminals.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029F6F-137C-4269-8527-0310475C00CE}"/>
              </a:ext>
            </a:extLst>
          </p:cNvPr>
          <p:cNvSpPr/>
          <p:nvPr/>
        </p:nvSpPr>
        <p:spPr>
          <a:xfrm>
            <a:off x="7012303" y="3893649"/>
            <a:ext cx="49049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Retail import centers.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Receiving (destuffing) foreign containers and holding inventory.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Also receives domestic deliveries (FTL/LTL).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1F4C3C-08FD-4964-8ABC-6F55CC372BAB}"/>
              </a:ext>
            </a:extLst>
          </p:cNvPr>
          <p:cNvSpPr/>
          <p:nvPr/>
        </p:nvSpPr>
        <p:spPr>
          <a:xfrm>
            <a:off x="3093024" y="1538406"/>
            <a:ext cx="2835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Cross-docking configuration for loading trucks.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DA1B116-017F-498D-9EEE-4713B98E462D}"/>
              </a:ext>
            </a:extLst>
          </p:cNvPr>
          <p:cNvSpPr/>
          <p:nvPr/>
        </p:nvSpPr>
        <p:spPr>
          <a:xfrm>
            <a:off x="546532" y="2982650"/>
            <a:ext cx="5394960" cy="3566160"/>
          </a:xfrm>
          <a:prstGeom prst="roundRect">
            <a:avLst>
              <a:gd name="adj" fmla="val 6132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25925A-CDDD-4305-93EB-30F321054825}"/>
              </a:ext>
            </a:extLst>
          </p:cNvPr>
          <p:cNvSpPr/>
          <p:nvPr/>
        </p:nvSpPr>
        <p:spPr>
          <a:xfrm>
            <a:off x="2178832" y="3947561"/>
            <a:ext cx="2464594" cy="1676400"/>
          </a:xfrm>
          <a:custGeom>
            <a:avLst/>
            <a:gdLst>
              <a:gd name="connsiteX0" fmla="*/ 0 w 1707356"/>
              <a:gd name="connsiteY0" fmla="*/ 390525 h 1166813"/>
              <a:gd name="connsiteX1" fmla="*/ 373856 w 1707356"/>
              <a:gd name="connsiteY1" fmla="*/ 0 h 1166813"/>
              <a:gd name="connsiteX2" fmla="*/ 1707356 w 1707356"/>
              <a:gd name="connsiteY2" fmla="*/ 788194 h 1166813"/>
              <a:gd name="connsiteX3" fmla="*/ 1326356 w 1707356"/>
              <a:gd name="connsiteY3" fmla="*/ 1166813 h 1166813"/>
              <a:gd name="connsiteX4" fmla="*/ 0 w 1707356"/>
              <a:gd name="connsiteY4" fmla="*/ 390525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7356" h="1166813">
                <a:moveTo>
                  <a:pt x="0" y="390525"/>
                </a:moveTo>
                <a:lnTo>
                  <a:pt x="373856" y="0"/>
                </a:lnTo>
                <a:lnTo>
                  <a:pt x="1707356" y="788194"/>
                </a:lnTo>
                <a:lnTo>
                  <a:pt x="1326356" y="1166813"/>
                </a:lnTo>
                <a:lnTo>
                  <a:pt x="0" y="390525"/>
                </a:lnTo>
                <a:close/>
              </a:path>
            </a:pathLst>
          </a:cu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C84D29-9BBC-4A7E-907B-83E79692E541}"/>
              </a:ext>
            </a:extLst>
          </p:cNvPr>
          <p:cNvSpPr txBox="1"/>
          <p:nvPr/>
        </p:nvSpPr>
        <p:spPr>
          <a:xfrm>
            <a:off x="1046957" y="5758560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Florence, NJ (613,900 </a:t>
            </a:r>
            <a:r>
              <a:rPr lang="en-US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sq</a:t>
            </a: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 ft)</a:t>
            </a:r>
          </a:p>
        </p:txBody>
      </p:sp>
    </p:spTree>
    <p:extLst>
      <p:ext uri="{BB962C8B-B14F-4D97-AF65-F5344CB8AC3E}">
        <p14:creationId xmlns:p14="http://schemas.microsoft.com/office/powerpoint/2010/main" val="301768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1EFFE43-5D72-4980-9A8E-47A9EC9A2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55" y="801195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A2F14-71E4-442B-9C52-41B41D3E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Inbound Cross Dock Facilities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5C7B0-9A5A-4535-B4A4-0564E4A7C59F}"/>
              </a:ext>
            </a:extLst>
          </p:cNvPr>
          <p:cNvSpPr txBox="1"/>
          <p:nvPr/>
        </p:nvSpPr>
        <p:spPr>
          <a:xfrm>
            <a:off x="7782378" y="80394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10 Facilities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88C3A7-D2B9-471E-9AA9-993BBA641560}"/>
              </a:ext>
            </a:extLst>
          </p:cNvPr>
          <p:cNvCxnSpPr/>
          <p:nvPr/>
        </p:nvCxnSpPr>
        <p:spPr>
          <a:xfrm>
            <a:off x="9498630" y="6244942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72777C-9C71-428F-AF21-FE16ADD46FE8}"/>
              </a:ext>
            </a:extLst>
          </p:cNvPr>
          <p:cNvSpPr txBox="1"/>
          <p:nvPr/>
        </p:nvSpPr>
        <p:spPr>
          <a:xfrm>
            <a:off x="9294302" y="6005612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D8551-ED6B-4A18-8018-CEC1FD20AFA3}"/>
              </a:ext>
            </a:extLst>
          </p:cNvPr>
          <p:cNvSpPr txBox="1"/>
          <p:nvPr/>
        </p:nvSpPr>
        <p:spPr>
          <a:xfrm>
            <a:off x="10389692" y="6005612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3278FB-2A15-427B-A536-CF8021F617A4}"/>
              </a:ext>
            </a:extLst>
          </p:cNvPr>
          <p:cNvSpPr/>
          <p:nvPr/>
        </p:nvSpPr>
        <p:spPr>
          <a:xfrm>
            <a:off x="10099531" y="6174493"/>
            <a:ext cx="140896" cy="140896"/>
          </a:xfrm>
          <a:prstGeom prst="ellipse">
            <a:avLst/>
          </a:prstGeom>
          <a:solidFill>
            <a:srgbClr val="AA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FD333-EB58-4F23-86C7-AFAB8F3DEAA0}"/>
              </a:ext>
            </a:extLst>
          </p:cNvPr>
          <p:cNvSpPr txBox="1"/>
          <p:nvPr/>
        </p:nvSpPr>
        <p:spPr>
          <a:xfrm>
            <a:off x="10068990" y="6308894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0.60</a:t>
            </a:r>
          </a:p>
        </p:txBody>
      </p:sp>
      <p:sp>
        <p:nvSpPr>
          <p:cNvPr id="6" name="Action Button: Document 5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78505477-55DE-48B7-BDA6-5CFBA599D6F1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70B76B-1B5B-4BE2-9048-FE0A5816BBEC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541023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82138C-3356-4D67-B348-173EF8D9E2ED}"/>
              </a:ext>
            </a:extLst>
          </p:cNvPr>
          <p:cNvSpPr/>
          <p:nvPr/>
        </p:nvSpPr>
        <p:spPr>
          <a:xfrm>
            <a:off x="395817" y="1199071"/>
            <a:ext cx="11521440" cy="5486400"/>
          </a:xfrm>
          <a:prstGeom prst="roundRect">
            <a:avLst>
              <a:gd name="adj" fmla="val 4238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4A75D4A5-5955-478A-9641-99956086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E-Fulfillment Center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3D2A977-581C-4AC5-BEB6-0D7AEB0306CD}"/>
              </a:ext>
            </a:extLst>
          </p:cNvPr>
          <p:cNvSpPr/>
          <p:nvPr/>
        </p:nvSpPr>
        <p:spPr>
          <a:xfrm>
            <a:off x="622236" y="1431064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6F222-370A-46CE-9F95-06C82B324C3D}"/>
              </a:ext>
            </a:extLst>
          </p:cNvPr>
          <p:cNvSpPr/>
          <p:nvPr/>
        </p:nvSpPr>
        <p:spPr>
          <a:xfrm>
            <a:off x="1069536" y="1640438"/>
            <a:ext cx="155448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2D180-BA7A-4F1A-BD43-7C5C4B808976}"/>
              </a:ext>
            </a:extLst>
          </p:cNvPr>
          <p:cNvSpPr/>
          <p:nvPr/>
        </p:nvSpPr>
        <p:spPr>
          <a:xfrm>
            <a:off x="1313673" y="1708556"/>
            <a:ext cx="731520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A9B31-7B5A-4546-9A84-1AF98019E1B3}"/>
              </a:ext>
            </a:extLst>
          </p:cNvPr>
          <p:cNvSpPr/>
          <p:nvPr/>
        </p:nvSpPr>
        <p:spPr>
          <a:xfrm>
            <a:off x="1313673" y="1869674"/>
            <a:ext cx="731520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4A0CA3-2AF7-46C0-ABFB-43E8F83615B3}"/>
              </a:ext>
            </a:extLst>
          </p:cNvPr>
          <p:cNvSpPr/>
          <p:nvPr/>
        </p:nvSpPr>
        <p:spPr>
          <a:xfrm>
            <a:off x="1313673" y="2030792"/>
            <a:ext cx="731520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AEED4-5AC3-4170-87A8-6F56682F5397}"/>
              </a:ext>
            </a:extLst>
          </p:cNvPr>
          <p:cNvSpPr/>
          <p:nvPr/>
        </p:nvSpPr>
        <p:spPr>
          <a:xfrm>
            <a:off x="1313673" y="2191910"/>
            <a:ext cx="731520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69B76-ADE6-4011-9B22-E9448B57AEC0}"/>
              </a:ext>
            </a:extLst>
          </p:cNvPr>
          <p:cNvSpPr/>
          <p:nvPr/>
        </p:nvSpPr>
        <p:spPr>
          <a:xfrm>
            <a:off x="1313673" y="2353028"/>
            <a:ext cx="731520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F2B7C5D-96E6-4B68-A924-1F51CAA15144}"/>
              </a:ext>
            </a:extLst>
          </p:cNvPr>
          <p:cNvSpPr/>
          <p:nvPr/>
        </p:nvSpPr>
        <p:spPr>
          <a:xfrm>
            <a:off x="719948" y="1938546"/>
            <a:ext cx="288925" cy="35462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F0A2C61-C749-4DF8-87A1-6399CF316E00}"/>
              </a:ext>
            </a:extLst>
          </p:cNvPr>
          <p:cNvSpPr/>
          <p:nvPr/>
        </p:nvSpPr>
        <p:spPr>
          <a:xfrm>
            <a:off x="2657015" y="1661420"/>
            <a:ext cx="288925" cy="20222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F2AC7D-16E7-41F1-B4E9-2BF31A4A3026}"/>
              </a:ext>
            </a:extLst>
          </p:cNvPr>
          <p:cNvSpPr/>
          <p:nvPr/>
        </p:nvSpPr>
        <p:spPr>
          <a:xfrm>
            <a:off x="2088373" y="1708556"/>
            <a:ext cx="282575" cy="784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81CC0-377E-4B5D-9274-342F21F346DF}"/>
              </a:ext>
            </a:extLst>
          </p:cNvPr>
          <p:cNvSpPr/>
          <p:nvPr/>
        </p:nvSpPr>
        <p:spPr>
          <a:xfrm>
            <a:off x="2134728" y="1742212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7411C8-66CE-41C2-B1AA-9433BA9C8623}"/>
              </a:ext>
            </a:extLst>
          </p:cNvPr>
          <p:cNvSpPr/>
          <p:nvPr/>
        </p:nvSpPr>
        <p:spPr>
          <a:xfrm>
            <a:off x="2134728" y="1810330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C4735F-CE7E-4659-9CD9-0E979D061716}"/>
              </a:ext>
            </a:extLst>
          </p:cNvPr>
          <p:cNvSpPr/>
          <p:nvPr/>
        </p:nvSpPr>
        <p:spPr>
          <a:xfrm>
            <a:off x="2134728" y="1878448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D4CE64-C068-49D3-9726-65EFFBE52F83}"/>
              </a:ext>
            </a:extLst>
          </p:cNvPr>
          <p:cNvSpPr/>
          <p:nvPr/>
        </p:nvSpPr>
        <p:spPr>
          <a:xfrm>
            <a:off x="2134728" y="1946566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EF4FBF-571C-451C-BE16-B19D5720F81D}"/>
              </a:ext>
            </a:extLst>
          </p:cNvPr>
          <p:cNvSpPr/>
          <p:nvPr/>
        </p:nvSpPr>
        <p:spPr>
          <a:xfrm>
            <a:off x="2134728" y="2014684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E3FD9B-DEC7-4DAB-AB39-3F373EC9F572}"/>
              </a:ext>
            </a:extLst>
          </p:cNvPr>
          <p:cNvSpPr/>
          <p:nvPr/>
        </p:nvSpPr>
        <p:spPr>
          <a:xfrm>
            <a:off x="2134728" y="2082802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3ADFAE-AD02-447D-9DB3-8B1EA50F7320}"/>
              </a:ext>
            </a:extLst>
          </p:cNvPr>
          <p:cNvSpPr/>
          <p:nvPr/>
        </p:nvSpPr>
        <p:spPr>
          <a:xfrm>
            <a:off x="2134728" y="2150920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672821-7DE5-412E-88F9-E3E60F6D9FFB}"/>
              </a:ext>
            </a:extLst>
          </p:cNvPr>
          <p:cNvSpPr/>
          <p:nvPr/>
        </p:nvSpPr>
        <p:spPr>
          <a:xfrm>
            <a:off x="2134728" y="2219038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8138A6-1A45-4C32-9762-DFC27634291D}"/>
              </a:ext>
            </a:extLst>
          </p:cNvPr>
          <p:cNvSpPr/>
          <p:nvPr/>
        </p:nvSpPr>
        <p:spPr>
          <a:xfrm>
            <a:off x="2134728" y="2287156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6AC9B0-0DBC-487F-908A-CE1C721CB1B1}"/>
              </a:ext>
            </a:extLst>
          </p:cNvPr>
          <p:cNvSpPr/>
          <p:nvPr/>
        </p:nvSpPr>
        <p:spPr>
          <a:xfrm>
            <a:off x="2134728" y="2355274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C3E2E6-715E-4CB3-A23B-358385BA7501}"/>
              </a:ext>
            </a:extLst>
          </p:cNvPr>
          <p:cNvSpPr/>
          <p:nvPr/>
        </p:nvSpPr>
        <p:spPr>
          <a:xfrm>
            <a:off x="2134728" y="2423392"/>
            <a:ext cx="18288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D76341F-14DD-4F69-940C-02241592997B}"/>
              </a:ext>
            </a:extLst>
          </p:cNvPr>
          <p:cNvSpPr/>
          <p:nvPr/>
        </p:nvSpPr>
        <p:spPr>
          <a:xfrm>
            <a:off x="2657015" y="1882400"/>
            <a:ext cx="288925" cy="20222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C1833D78-FDCD-4826-94EE-CD9E068A5595}"/>
              </a:ext>
            </a:extLst>
          </p:cNvPr>
          <p:cNvSpPr/>
          <p:nvPr/>
        </p:nvSpPr>
        <p:spPr>
          <a:xfrm>
            <a:off x="2657015" y="2103380"/>
            <a:ext cx="288925" cy="20222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9F4E7A5-4AD8-45C4-A20F-82E17908B9E7}"/>
              </a:ext>
            </a:extLst>
          </p:cNvPr>
          <p:cNvSpPr/>
          <p:nvPr/>
        </p:nvSpPr>
        <p:spPr>
          <a:xfrm>
            <a:off x="2657015" y="2324360"/>
            <a:ext cx="288925" cy="20222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FB66084-D0FD-408A-AC65-E3B90184A84D}"/>
              </a:ext>
            </a:extLst>
          </p:cNvPr>
          <p:cNvSpPr/>
          <p:nvPr/>
        </p:nvSpPr>
        <p:spPr>
          <a:xfrm rot="5400000">
            <a:off x="774844" y="2027799"/>
            <a:ext cx="822960" cy="13967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D08AE802-3607-40B3-BC50-5FE6184E3131}"/>
              </a:ext>
            </a:extLst>
          </p:cNvPr>
          <p:cNvSpPr/>
          <p:nvPr/>
        </p:nvSpPr>
        <p:spPr>
          <a:xfrm rot="16200000">
            <a:off x="2080975" y="2027799"/>
            <a:ext cx="822960" cy="13967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0E22A5-C442-4D19-B9FC-F60737725231}"/>
              </a:ext>
            </a:extLst>
          </p:cNvPr>
          <p:cNvSpPr/>
          <p:nvPr/>
        </p:nvSpPr>
        <p:spPr>
          <a:xfrm>
            <a:off x="3211644" y="1671383"/>
            <a:ext cx="2380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Single side cross-docking configuration common.</a:t>
            </a:r>
          </a:p>
        </p:txBody>
      </p:sp>
      <p:pic>
        <p:nvPicPr>
          <p:cNvPr id="41" name="Picture 2" descr="Image result for size icon">
            <a:extLst>
              <a:ext uri="{FF2B5EF4-FFF2-40B4-BE49-F238E27FC236}">
                <a16:creationId xmlns:a16="http://schemas.microsoft.com/office/drawing/2014/main" id="{74CEE2B0-8E13-4407-9655-8DDC7F02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2" y="1391780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 descr="Marker">
            <a:extLst>
              <a:ext uri="{FF2B5EF4-FFF2-40B4-BE49-F238E27FC236}">
                <a16:creationId xmlns:a16="http://schemas.microsoft.com/office/drawing/2014/main" id="{70E92B6D-9C0C-4254-A1D6-5FBAA5FE0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522" y="2268786"/>
            <a:ext cx="914400" cy="914400"/>
          </a:xfrm>
          <a:prstGeom prst="rect">
            <a:avLst/>
          </a:prstGeom>
        </p:spPr>
      </p:pic>
      <p:pic>
        <p:nvPicPr>
          <p:cNvPr id="43" name="Picture 6" descr="Image result for configuration icon">
            <a:extLst>
              <a:ext uri="{FF2B5EF4-FFF2-40B4-BE49-F238E27FC236}">
                <a16:creationId xmlns:a16="http://schemas.microsoft.com/office/drawing/2014/main" id="{756ABF1A-F6C8-4C7B-B3FE-2CC9EA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7" y="3819033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FB5077-11CE-42B0-BC03-D692A123BF05}"/>
              </a:ext>
            </a:extLst>
          </p:cNvPr>
          <p:cNvSpPr/>
          <p:nvPr/>
        </p:nvSpPr>
        <p:spPr>
          <a:xfrm>
            <a:off x="6495928" y="1504758"/>
            <a:ext cx="4107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Large-sized (avg 800,000 sq ft).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4F7DD2-0F6C-404A-9170-744BA9A9FB53}"/>
              </a:ext>
            </a:extLst>
          </p:cNvPr>
          <p:cNvSpPr/>
          <p:nvPr/>
        </p:nvSpPr>
        <p:spPr>
          <a:xfrm>
            <a:off x="6495928" y="2163751"/>
            <a:ext cx="4214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Suburban (exurban) locations with highway accessibility.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Access to a major parcel hub.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F955D-4974-44FB-A243-F98288D0BF25}"/>
              </a:ext>
            </a:extLst>
          </p:cNvPr>
          <p:cNvSpPr/>
          <p:nvPr/>
        </p:nvSpPr>
        <p:spPr>
          <a:xfrm>
            <a:off x="6495928" y="3680626"/>
            <a:ext cx="536630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Item specialization (electronics, apparel, jewelry, perishables).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Item size specialization: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i="0" dirty="0">
                <a:latin typeface="Arial Narrow" panose="020B0606020202030204" pitchFamily="34" charset="0"/>
              </a:rPr>
              <a:t>Small sortable (items fit in a small box; &lt; 10 kg).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i="0" dirty="0">
                <a:latin typeface="Arial Narrow" panose="020B0606020202030204" pitchFamily="34" charset="0"/>
              </a:rPr>
              <a:t>Large sortable (items fit in a large box; &lt;25 kg).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i="0" dirty="0">
                <a:latin typeface="Arial Narrow" panose="020B0606020202030204" pitchFamily="34" charset="0"/>
              </a:rPr>
              <a:t>Large non-sortable (items too large for a box; e.g. furniture, tv, printers).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3F0BC1-1B12-484C-8273-3700518032B9}"/>
              </a:ext>
            </a:extLst>
          </p:cNvPr>
          <p:cNvSpPr/>
          <p:nvPr/>
        </p:nvSpPr>
        <p:spPr>
          <a:xfrm>
            <a:off x="596784" y="3274976"/>
            <a:ext cx="4663440" cy="3200400"/>
          </a:xfrm>
          <a:prstGeom prst="roundRect">
            <a:avLst>
              <a:gd name="adj" fmla="val 8569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F330F7F-C1BB-4C5E-B4B4-E86AD339BC20}"/>
              </a:ext>
            </a:extLst>
          </p:cNvPr>
          <p:cNvSpPr/>
          <p:nvPr/>
        </p:nvSpPr>
        <p:spPr>
          <a:xfrm>
            <a:off x="2442393" y="4099053"/>
            <a:ext cx="1791319" cy="1552245"/>
          </a:xfrm>
          <a:custGeom>
            <a:avLst/>
            <a:gdLst>
              <a:gd name="connsiteX0" fmla="*/ 0 w 1717675"/>
              <a:gd name="connsiteY0" fmla="*/ 419100 h 1517650"/>
              <a:gd name="connsiteX1" fmla="*/ 473075 w 1717675"/>
              <a:gd name="connsiteY1" fmla="*/ 0 h 1517650"/>
              <a:gd name="connsiteX2" fmla="*/ 1717675 w 1717675"/>
              <a:gd name="connsiteY2" fmla="*/ 1095375 h 1517650"/>
              <a:gd name="connsiteX3" fmla="*/ 1250950 w 1717675"/>
              <a:gd name="connsiteY3" fmla="*/ 1517650 h 1517650"/>
              <a:gd name="connsiteX4" fmla="*/ 0 w 1717675"/>
              <a:gd name="connsiteY4" fmla="*/ 41910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675" h="1517650">
                <a:moveTo>
                  <a:pt x="0" y="419100"/>
                </a:moveTo>
                <a:lnTo>
                  <a:pt x="473075" y="0"/>
                </a:lnTo>
                <a:lnTo>
                  <a:pt x="1717675" y="1095375"/>
                </a:lnTo>
                <a:lnTo>
                  <a:pt x="1250950" y="1517650"/>
                </a:lnTo>
                <a:lnTo>
                  <a:pt x="0" y="419100"/>
                </a:lnTo>
                <a:close/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9B4864-86A9-42ED-B1EC-618B0A01347B}"/>
              </a:ext>
            </a:extLst>
          </p:cNvPr>
          <p:cNvSpPr txBox="1"/>
          <p:nvPr/>
        </p:nvSpPr>
        <p:spPr>
          <a:xfrm>
            <a:off x="2226168" y="5869896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San Marcos, TX (855,000 </a:t>
            </a:r>
            <a:r>
              <a:rPr lang="en-US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sq</a:t>
            </a: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 ft)</a:t>
            </a:r>
          </a:p>
        </p:txBody>
      </p:sp>
    </p:spTree>
    <p:extLst>
      <p:ext uri="{BB962C8B-B14F-4D97-AF65-F5344CB8AC3E}">
        <p14:creationId xmlns:p14="http://schemas.microsoft.com/office/powerpoint/2010/main" val="225383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88277BB-6527-4C4C-B884-122DCBF5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43" y="801195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C3CF0B-2624-4914-B1AB-A8EA2267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Fulfillment Centers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4172D-784D-48BB-872E-2301687E1269}"/>
              </a:ext>
            </a:extLst>
          </p:cNvPr>
          <p:cNvSpPr txBox="1"/>
          <p:nvPr/>
        </p:nvSpPr>
        <p:spPr>
          <a:xfrm>
            <a:off x="7744942" y="85837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187 Facilities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7567DC-E479-454F-8262-6071347072C3}"/>
              </a:ext>
            </a:extLst>
          </p:cNvPr>
          <p:cNvCxnSpPr/>
          <p:nvPr/>
        </p:nvCxnSpPr>
        <p:spPr>
          <a:xfrm>
            <a:off x="9473749" y="6242191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C49C08-E555-42F2-AC35-F1050A3095AF}"/>
              </a:ext>
            </a:extLst>
          </p:cNvPr>
          <p:cNvSpPr txBox="1"/>
          <p:nvPr/>
        </p:nvSpPr>
        <p:spPr>
          <a:xfrm>
            <a:off x="9269421" y="6002861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F0C1A-5FEF-4DFC-B951-11429A7ADA14}"/>
              </a:ext>
            </a:extLst>
          </p:cNvPr>
          <p:cNvSpPr txBox="1"/>
          <p:nvPr/>
        </p:nvSpPr>
        <p:spPr>
          <a:xfrm>
            <a:off x="10364811" y="6002861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F3B201-0C44-4584-AFAF-8B193B29F293}"/>
              </a:ext>
            </a:extLst>
          </p:cNvPr>
          <p:cNvSpPr/>
          <p:nvPr/>
        </p:nvSpPr>
        <p:spPr>
          <a:xfrm>
            <a:off x="9679357" y="6171742"/>
            <a:ext cx="140896" cy="140896"/>
          </a:xfrm>
          <a:prstGeom prst="ellipse">
            <a:avLst/>
          </a:prstGeom>
          <a:solidFill>
            <a:srgbClr val="00A9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AE4D4E-0E77-49C9-A39D-8FA7AF58E54A}"/>
              </a:ext>
            </a:extLst>
          </p:cNvPr>
          <p:cNvSpPr txBox="1"/>
          <p:nvPr/>
        </p:nvSpPr>
        <p:spPr>
          <a:xfrm>
            <a:off x="9648816" y="6306143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0.28</a:t>
            </a:r>
          </a:p>
        </p:txBody>
      </p:sp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67B53E63-F219-4A62-9BE2-018745B03E95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A82CB-DC1C-4814-9F05-36D872A2ED29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893804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Freight Facilities</a:t>
            </a:r>
          </a:p>
        </p:txBody>
      </p:sp>
      <p:sp>
        <p:nvSpPr>
          <p:cNvPr id="89" name="Action Button: Document 88" title="Read this Web Page">
            <a:hlinkClick r:id="rId3" highlightClick="1"/>
          </p:cNvPr>
          <p:cNvSpPr/>
          <p:nvPr/>
        </p:nvSpPr>
        <p:spPr bwMode="auto">
          <a:xfrm>
            <a:off x="9476688" y="200356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10148077" y="26425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A9670DA1-874B-4DA6-8981-D2F6D145FFC1}"/>
              </a:ext>
            </a:extLst>
          </p:cNvPr>
          <p:cNvSpPr/>
          <p:nvPr/>
        </p:nvSpPr>
        <p:spPr>
          <a:xfrm>
            <a:off x="3142360" y="5651804"/>
            <a:ext cx="8595360" cy="1005840"/>
          </a:xfrm>
          <a:prstGeom prst="roundRect">
            <a:avLst>
              <a:gd name="adj" fmla="val 874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6F861627-CB26-44EA-B71E-B2D2CFBDC9C2}"/>
              </a:ext>
            </a:extLst>
          </p:cNvPr>
          <p:cNvSpPr/>
          <p:nvPr/>
        </p:nvSpPr>
        <p:spPr>
          <a:xfrm>
            <a:off x="3142360" y="4512306"/>
            <a:ext cx="8595360" cy="1064227"/>
          </a:xfrm>
          <a:prstGeom prst="roundRect">
            <a:avLst>
              <a:gd name="adj" fmla="val 874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32DD8C8-064B-43A6-A09F-11D9C8A57D29}"/>
              </a:ext>
            </a:extLst>
          </p:cNvPr>
          <p:cNvSpPr/>
          <p:nvPr/>
        </p:nvSpPr>
        <p:spPr>
          <a:xfrm>
            <a:off x="3142360" y="3502674"/>
            <a:ext cx="8595360" cy="914400"/>
          </a:xfrm>
          <a:prstGeom prst="roundRect">
            <a:avLst>
              <a:gd name="adj" fmla="val 874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1C8A0137-74AA-4916-8B01-8A3BD8AD6529}"/>
              </a:ext>
            </a:extLst>
          </p:cNvPr>
          <p:cNvSpPr/>
          <p:nvPr/>
        </p:nvSpPr>
        <p:spPr>
          <a:xfrm>
            <a:off x="3142360" y="2510951"/>
            <a:ext cx="8595360" cy="914400"/>
          </a:xfrm>
          <a:prstGeom prst="roundRect">
            <a:avLst>
              <a:gd name="adj" fmla="val 874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B8BACD88-AD08-477F-B681-812A5FBEAD52}"/>
              </a:ext>
            </a:extLst>
          </p:cNvPr>
          <p:cNvSpPr/>
          <p:nvPr/>
        </p:nvSpPr>
        <p:spPr>
          <a:xfrm>
            <a:off x="3142360" y="1512617"/>
            <a:ext cx="8595360" cy="914400"/>
          </a:xfrm>
          <a:prstGeom prst="roundRect">
            <a:avLst>
              <a:gd name="adj" fmla="val 874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Arrow: Right 171">
            <a:extLst>
              <a:ext uri="{FF2B5EF4-FFF2-40B4-BE49-F238E27FC236}">
                <a16:creationId xmlns:a16="http://schemas.microsoft.com/office/drawing/2014/main" id="{3FD5E271-E68E-4D13-B7FF-46F6B426A938}"/>
              </a:ext>
            </a:extLst>
          </p:cNvPr>
          <p:cNvSpPr/>
          <p:nvPr/>
        </p:nvSpPr>
        <p:spPr>
          <a:xfrm>
            <a:off x="1280323" y="5918882"/>
            <a:ext cx="1645920" cy="6400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ounded Rectangle 19">
            <a:extLst>
              <a:ext uri="{FF2B5EF4-FFF2-40B4-BE49-F238E27FC236}">
                <a16:creationId xmlns:a16="http://schemas.microsoft.com/office/drawing/2014/main" id="{F5CF3710-5F10-4DCC-9F8E-90D8C42DDFB9}"/>
              </a:ext>
            </a:extLst>
          </p:cNvPr>
          <p:cNvSpPr/>
          <p:nvPr/>
        </p:nvSpPr>
        <p:spPr bwMode="auto">
          <a:xfrm>
            <a:off x="1038503" y="1524827"/>
            <a:ext cx="20116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MANUFACTURING</a:t>
            </a:r>
          </a:p>
        </p:txBody>
      </p:sp>
      <p:sp>
        <p:nvSpPr>
          <p:cNvPr id="174" name="Rounded Rectangle 19">
            <a:extLst>
              <a:ext uri="{FF2B5EF4-FFF2-40B4-BE49-F238E27FC236}">
                <a16:creationId xmlns:a16="http://schemas.microsoft.com/office/drawing/2014/main" id="{461355FF-4DCD-4B08-A33D-9273476ACA35}"/>
              </a:ext>
            </a:extLst>
          </p:cNvPr>
          <p:cNvSpPr/>
          <p:nvPr/>
        </p:nvSpPr>
        <p:spPr bwMode="auto">
          <a:xfrm>
            <a:off x="1044102" y="2521963"/>
            <a:ext cx="20116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TERMINALS</a:t>
            </a:r>
          </a:p>
        </p:txBody>
      </p:sp>
      <p:sp>
        <p:nvSpPr>
          <p:cNvPr id="175" name="Rounded Rectangle 19">
            <a:extLst>
              <a:ext uri="{FF2B5EF4-FFF2-40B4-BE49-F238E27FC236}">
                <a16:creationId xmlns:a16="http://schemas.microsoft.com/office/drawing/2014/main" id="{463F90CF-CCD4-4E0A-82C8-902981C6F74B}"/>
              </a:ext>
            </a:extLst>
          </p:cNvPr>
          <p:cNvSpPr/>
          <p:nvPr/>
        </p:nvSpPr>
        <p:spPr bwMode="auto">
          <a:xfrm>
            <a:off x="1044102" y="3518908"/>
            <a:ext cx="20116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sp>
        <p:nvSpPr>
          <p:cNvPr id="176" name="Rounded Rectangle 19">
            <a:extLst>
              <a:ext uri="{FF2B5EF4-FFF2-40B4-BE49-F238E27FC236}">
                <a16:creationId xmlns:a16="http://schemas.microsoft.com/office/drawing/2014/main" id="{8546542E-7998-4F01-AFC0-8EFC2047785F}"/>
              </a:ext>
            </a:extLst>
          </p:cNvPr>
          <p:cNvSpPr/>
          <p:nvPr/>
        </p:nvSpPr>
        <p:spPr bwMode="auto">
          <a:xfrm>
            <a:off x="1025628" y="4565079"/>
            <a:ext cx="20116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DISTRIBUTION</a:t>
            </a:r>
          </a:p>
        </p:txBody>
      </p:sp>
      <p:sp>
        <p:nvSpPr>
          <p:cNvPr id="177" name="Rounded Rectangle 19">
            <a:extLst>
              <a:ext uri="{FF2B5EF4-FFF2-40B4-BE49-F238E27FC236}">
                <a16:creationId xmlns:a16="http://schemas.microsoft.com/office/drawing/2014/main" id="{1A883F10-84D2-489A-A579-AC426D81721B}"/>
              </a:ext>
            </a:extLst>
          </p:cNvPr>
          <p:cNvSpPr/>
          <p:nvPr/>
        </p:nvSpPr>
        <p:spPr bwMode="auto">
          <a:xfrm>
            <a:off x="1038503" y="5617967"/>
            <a:ext cx="201168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PARCELS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261A98F-1417-4ED4-A2F0-D990C9E6EE83}"/>
              </a:ext>
            </a:extLst>
          </p:cNvPr>
          <p:cNvSpPr/>
          <p:nvPr/>
        </p:nvSpPr>
        <p:spPr>
          <a:xfrm>
            <a:off x="1501302" y="1877694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2" descr="Black services icon - Free black settings icons">
            <a:extLst>
              <a:ext uri="{FF2B5EF4-FFF2-40B4-BE49-F238E27FC236}">
                <a16:creationId xmlns:a16="http://schemas.microsoft.com/office/drawing/2014/main" id="{E54B5E3F-CC29-4ACA-BE08-7ED3DED4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810">
            <a:off x="1734100" y="1873894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Rounded Rectangle 19">
            <a:extLst>
              <a:ext uri="{FF2B5EF4-FFF2-40B4-BE49-F238E27FC236}">
                <a16:creationId xmlns:a16="http://schemas.microsoft.com/office/drawing/2014/main" id="{9C7ECBBC-6E2A-44AB-B23F-E932372CE810}"/>
              </a:ext>
            </a:extLst>
          </p:cNvPr>
          <p:cNvSpPr/>
          <p:nvPr/>
        </p:nvSpPr>
        <p:spPr bwMode="auto">
          <a:xfrm>
            <a:off x="3211709" y="1587652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Heavy Manufacturing</a:t>
            </a:r>
          </a:p>
        </p:txBody>
      </p:sp>
      <p:sp>
        <p:nvSpPr>
          <p:cNvPr id="181" name="Rounded Rectangle 19">
            <a:extLst>
              <a:ext uri="{FF2B5EF4-FFF2-40B4-BE49-F238E27FC236}">
                <a16:creationId xmlns:a16="http://schemas.microsoft.com/office/drawing/2014/main" id="{836B7832-CDC3-45F3-9E2F-AA5BEF6FBB51}"/>
              </a:ext>
            </a:extLst>
          </p:cNvPr>
          <p:cNvSpPr/>
          <p:nvPr/>
        </p:nvSpPr>
        <p:spPr bwMode="auto">
          <a:xfrm>
            <a:off x="3211709" y="2040238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Light Manufacturing</a:t>
            </a:r>
          </a:p>
        </p:txBody>
      </p:sp>
      <p:sp>
        <p:nvSpPr>
          <p:cNvPr id="182" name="Rounded Rectangle 19">
            <a:extLst>
              <a:ext uri="{FF2B5EF4-FFF2-40B4-BE49-F238E27FC236}">
                <a16:creationId xmlns:a16="http://schemas.microsoft.com/office/drawing/2014/main" id="{471C1303-B41C-4780-8EB9-A5CF00B746B1}"/>
              </a:ext>
            </a:extLst>
          </p:cNvPr>
          <p:cNvSpPr/>
          <p:nvPr/>
        </p:nvSpPr>
        <p:spPr bwMode="auto">
          <a:xfrm>
            <a:off x="5377328" y="1543706"/>
            <a:ext cx="2011679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Raw materials inputs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Bulky outputs</a:t>
            </a:r>
            <a:endParaRPr lang="en-US" sz="1200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3" name="Rounded Rectangle 19">
            <a:extLst>
              <a:ext uri="{FF2B5EF4-FFF2-40B4-BE49-F238E27FC236}">
                <a16:creationId xmlns:a16="http://schemas.microsoft.com/office/drawing/2014/main" id="{6AE57415-0E1C-44E5-8C8D-580813CF93A9}"/>
              </a:ext>
            </a:extLst>
          </p:cNvPr>
          <p:cNvSpPr/>
          <p:nvPr/>
        </p:nvSpPr>
        <p:spPr bwMode="auto">
          <a:xfrm>
            <a:off x="7829131" y="1201508"/>
            <a:ext cx="1280160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sp>
        <p:nvSpPr>
          <p:cNvPr id="184" name="Rounded Rectangle 19">
            <a:extLst>
              <a:ext uri="{FF2B5EF4-FFF2-40B4-BE49-F238E27FC236}">
                <a16:creationId xmlns:a16="http://schemas.microsoft.com/office/drawing/2014/main" id="{8A7F035F-F79E-4818-9ECB-A47B722B14DC}"/>
              </a:ext>
            </a:extLst>
          </p:cNvPr>
          <p:cNvSpPr/>
          <p:nvPr/>
        </p:nvSpPr>
        <p:spPr bwMode="auto">
          <a:xfrm>
            <a:off x="9943590" y="1201150"/>
            <a:ext cx="1280160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Distribution</a:t>
            </a:r>
          </a:p>
        </p:txBody>
      </p:sp>
      <p:sp>
        <p:nvSpPr>
          <p:cNvPr id="185" name="Rounded Rectangle 19">
            <a:extLst>
              <a:ext uri="{FF2B5EF4-FFF2-40B4-BE49-F238E27FC236}">
                <a16:creationId xmlns:a16="http://schemas.microsoft.com/office/drawing/2014/main" id="{DF645940-5DE3-4101-9099-014F85036AE2}"/>
              </a:ext>
            </a:extLst>
          </p:cNvPr>
          <p:cNvSpPr/>
          <p:nvPr/>
        </p:nvSpPr>
        <p:spPr bwMode="auto">
          <a:xfrm>
            <a:off x="5767757" y="1205376"/>
            <a:ext cx="1280160" cy="2743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Fabrication</a:t>
            </a:r>
          </a:p>
        </p:txBody>
      </p:sp>
      <p:sp>
        <p:nvSpPr>
          <p:cNvPr id="186" name="Rounded Rectangle 19">
            <a:extLst>
              <a:ext uri="{FF2B5EF4-FFF2-40B4-BE49-F238E27FC236}">
                <a16:creationId xmlns:a16="http://schemas.microsoft.com/office/drawing/2014/main" id="{F48FDD19-97F6-4836-829B-72587BEE0FF8}"/>
              </a:ext>
            </a:extLst>
          </p:cNvPr>
          <p:cNvSpPr/>
          <p:nvPr/>
        </p:nvSpPr>
        <p:spPr bwMode="auto">
          <a:xfrm>
            <a:off x="7511204" y="1543706"/>
            <a:ext cx="2011679" cy="3657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 of raw materials and parts</a:t>
            </a:r>
          </a:p>
        </p:txBody>
      </p:sp>
      <p:sp>
        <p:nvSpPr>
          <p:cNvPr id="187" name="Rounded Rectangle 19">
            <a:extLst>
              <a:ext uri="{FF2B5EF4-FFF2-40B4-BE49-F238E27FC236}">
                <a16:creationId xmlns:a16="http://schemas.microsoft.com/office/drawing/2014/main" id="{FBDF63D2-4A0F-46FD-8FC6-BEBD14C36072}"/>
              </a:ext>
            </a:extLst>
          </p:cNvPr>
          <p:cNvSpPr/>
          <p:nvPr/>
        </p:nvSpPr>
        <p:spPr bwMode="auto">
          <a:xfrm>
            <a:off x="5377328" y="1988168"/>
            <a:ext cx="2011679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Parts inputs, 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Parts or finished goods output</a:t>
            </a:r>
            <a:endParaRPr lang="en-US" sz="1200" b="1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8" name="Rounded Rectangle 19">
            <a:extLst>
              <a:ext uri="{FF2B5EF4-FFF2-40B4-BE49-F238E27FC236}">
                <a16:creationId xmlns:a16="http://schemas.microsoft.com/office/drawing/2014/main" id="{A0E9BE80-0F72-4A22-A515-5A6882B70440}"/>
              </a:ext>
            </a:extLst>
          </p:cNvPr>
          <p:cNvSpPr/>
          <p:nvPr/>
        </p:nvSpPr>
        <p:spPr bwMode="auto">
          <a:xfrm>
            <a:off x="7511204" y="1988168"/>
            <a:ext cx="2011679" cy="3657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 of parts and inventory holding of outputs</a:t>
            </a:r>
          </a:p>
        </p:txBody>
      </p:sp>
      <p:sp>
        <p:nvSpPr>
          <p:cNvPr id="189" name="Rounded Rectangle 19">
            <a:extLst>
              <a:ext uri="{FF2B5EF4-FFF2-40B4-BE49-F238E27FC236}">
                <a16:creationId xmlns:a16="http://schemas.microsoft.com/office/drawing/2014/main" id="{BDB0CD5B-C52D-4651-98C5-8D2266EADD0E}"/>
              </a:ext>
            </a:extLst>
          </p:cNvPr>
          <p:cNvSpPr/>
          <p:nvPr/>
        </p:nvSpPr>
        <p:spPr bwMode="auto">
          <a:xfrm>
            <a:off x="9647381" y="2026568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management</a:t>
            </a:r>
          </a:p>
        </p:txBody>
      </p:sp>
      <p:sp>
        <p:nvSpPr>
          <p:cNvPr id="190" name="Arrow: Right 189">
            <a:extLst>
              <a:ext uri="{FF2B5EF4-FFF2-40B4-BE49-F238E27FC236}">
                <a16:creationId xmlns:a16="http://schemas.microsoft.com/office/drawing/2014/main" id="{E118A4B4-E853-4B36-BED3-27DD96470C9F}"/>
              </a:ext>
            </a:extLst>
          </p:cNvPr>
          <p:cNvSpPr/>
          <p:nvPr/>
        </p:nvSpPr>
        <p:spPr>
          <a:xfrm>
            <a:off x="1185633" y="1870098"/>
            <a:ext cx="274320" cy="2743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Arrow: Right 190">
            <a:extLst>
              <a:ext uri="{FF2B5EF4-FFF2-40B4-BE49-F238E27FC236}">
                <a16:creationId xmlns:a16="http://schemas.microsoft.com/office/drawing/2014/main" id="{C5D4B8CC-4BD8-4255-A8DE-73A171E36B3A}"/>
              </a:ext>
            </a:extLst>
          </p:cNvPr>
          <p:cNvSpPr/>
          <p:nvPr/>
        </p:nvSpPr>
        <p:spPr>
          <a:xfrm>
            <a:off x="1185633" y="2152014"/>
            <a:ext cx="274320" cy="2743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Arrow: Right 191">
            <a:extLst>
              <a:ext uri="{FF2B5EF4-FFF2-40B4-BE49-F238E27FC236}">
                <a16:creationId xmlns:a16="http://schemas.microsoft.com/office/drawing/2014/main" id="{3C2F1951-4072-439B-A36F-D7A7BB818A64}"/>
              </a:ext>
            </a:extLst>
          </p:cNvPr>
          <p:cNvSpPr/>
          <p:nvPr/>
        </p:nvSpPr>
        <p:spPr>
          <a:xfrm>
            <a:off x="2651923" y="2031275"/>
            <a:ext cx="274320" cy="2743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ounded Rectangle 19">
            <a:extLst>
              <a:ext uri="{FF2B5EF4-FFF2-40B4-BE49-F238E27FC236}">
                <a16:creationId xmlns:a16="http://schemas.microsoft.com/office/drawing/2014/main" id="{7C34BC46-7975-4E57-98BD-8A9906C7E034}"/>
              </a:ext>
            </a:extLst>
          </p:cNvPr>
          <p:cNvSpPr/>
          <p:nvPr/>
        </p:nvSpPr>
        <p:spPr bwMode="auto">
          <a:xfrm>
            <a:off x="3211709" y="2997459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Intermodal</a:t>
            </a:r>
          </a:p>
        </p:txBody>
      </p:sp>
      <p:sp>
        <p:nvSpPr>
          <p:cNvPr id="194" name="Rounded Rectangle 19">
            <a:extLst>
              <a:ext uri="{FF2B5EF4-FFF2-40B4-BE49-F238E27FC236}">
                <a16:creationId xmlns:a16="http://schemas.microsoft.com/office/drawing/2014/main" id="{0BD00922-C3B1-4F44-AAE6-A4C041EA2A04}"/>
              </a:ext>
            </a:extLst>
          </p:cNvPr>
          <p:cNvSpPr/>
          <p:nvPr/>
        </p:nvSpPr>
        <p:spPr bwMode="auto">
          <a:xfrm>
            <a:off x="3211709" y="2585463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or transload</a:t>
            </a:r>
          </a:p>
        </p:txBody>
      </p:sp>
      <p:sp>
        <p:nvSpPr>
          <p:cNvPr id="195" name="Rounded Rectangle 19">
            <a:extLst>
              <a:ext uri="{FF2B5EF4-FFF2-40B4-BE49-F238E27FC236}">
                <a16:creationId xmlns:a16="http://schemas.microsoft.com/office/drawing/2014/main" id="{1AD47679-6734-4C73-A92A-B4CE6C12134C}"/>
              </a:ext>
            </a:extLst>
          </p:cNvPr>
          <p:cNvSpPr/>
          <p:nvPr/>
        </p:nvSpPr>
        <p:spPr bwMode="auto">
          <a:xfrm>
            <a:off x="7511204" y="2991138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at terminal</a:t>
            </a:r>
          </a:p>
        </p:txBody>
      </p:sp>
      <p:sp>
        <p:nvSpPr>
          <p:cNvPr id="196" name="Rounded Rectangle 19">
            <a:extLst>
              <a:ext uri="{FF2B5EF4-FFF2-40B4-BE49-F238E27FC236}">
                <a16:creationId xmlns:a16="http://schemas.microsoft.com/office/drawing/2014/main" id="{2BCD06BB-3BD8-4190-88AD-2681239C4694}"/>
              </a:ext>
            </a:extLst>
          </p:cNvPr>
          <p:cNvSpPr/>
          <p:nvPr/>
        </p:nvSpPr>
        <p:spPr bwMode="auto">
          <a:xfrm>
            <a:off x="9647381" y="2997459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Container logistics</a:t>
            </a:r>
          </a:p>
        </p:txBody>
      </p:sp>
      <p:sp>
        <p:nvSpPr>
          <p:cNvPr id="197" name="Rounded Rectangle 19">
            <a:extLst>
              <a:ext uri="{FF2B5EF4-FFF2-40B4-BE49-F238E27FC236}">
                <a16:creationId xmlns:a16="http://schemas.microsoft.com/office/drawing/2014/main" id="{A3020978-DA48-4C8D-9E19-5B48C51648DB}"/>
              </a:ext>
            </a:extLst>
          </p:cNvPr>
          <p:cNvSpPr/>
          <p:nvPr/>
        </p:nvSpPr>
        <p:spPr bwMode="auto">
          <a:xfrm>
            <a:off x="7511204" y="2578548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 of raw materials</a:t>
            </a:r>
          </a:p>
        </p:txBody>
      </p:sp>
      <p:sp>
        <p:nvSpPr>
          <p:cNvPr id="198" name="Rounded Rectangle 19">
            <a:extLst>
              <a:ext uri="{FF2B5EF4-FFF2-40B4-BE49-F238E27FC236}">
                <a16:creationId xmlns:a16="http://schemas.microsoft.com/office/drawing/2014/main" id="{2C1038C7-1757-418E-A815-3A0A750767D9}"/>
              </a:ext>
            </a:extLst>
          </p:cNvPr>
          <p:cNvSpPr/>
          <p:nvPr/>
        </p:nvSpPr>
        <p:spPr bwMode="auto">
          <a:xfrm>
            <a:off x="5377328" y="2583048"/>
            <a:ext cx="2011679" cy="2743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Port industrial complex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3E252271-6379-41F0-A0C0-449B76CACDEB}"/>
              </a:ext>
            </a:extLst>
          </p:cNvPr>
          <p:cNvSpPr/>
          <p:nvPr/>
        </p:nvSpPr>
        <p:spPr>
          <a:xfrm>
            <a:off x="1501302" y="2873524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Isosceles Triangle 199">
            <a:extLst>
              <a:ext uri="{FF2B5EF4-FFF2-40B4-BE49-F238E27FC236}">
                <a16:creationId xmlns:a16="http://schemas.microsoft.com/office/drawing/2014/main" id="{31ED6E9B-C751-43D9-9EFE-C49D06333082}"/>
              </a:ext>
            </a:extLst>
          </p:cNvPr>
          <p:cNvSpPr/>
          <p:nvPr/>
        </p:nvSpPr>
        <p:spPr>
          <a:xfrm rot="16200000">
            <a:off x="1973635" y="3002429"/>
            <a:ext cx="457200" cy="274320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56E21F60-BA3B-487C-B816-AEE16CA1B02B}"/>
              </a:ext>
            </a:extLst>
          </p:cNvPr>
          <p:cNvSpPr/>
          <p:nvPr/>
        </p:nvSpPr>
        <p:spPr>
          <a:xfrm rot="5400000">
            <a:off x="1699315" y="3007017"/>
            <a:ext cx="457200" cy="27432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0B498A3D-7E0B-4865-AC39-7D78BE0A087F}"/>
              </a:ext>
            </a:extLst>
          </p:cNvPr>
          <p:cNvSpPr/>
          <p:nvPr/>
        </p:nvSpPr>
        <p:spPr>
          <a:xfrm>
            <a:off x="1224224" y="2956000"/>
            <a:ext cx="548640" cy="36576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29F670A4-4AF6-412E-BBE4-1FB204E9A82B}"/>
              </a:ext>
            </a:extLst>
          </p:cNvPr>
          <p:cNvSpPr/>
          <p:nvPr/>
        </p:nvSpPr>
        <p:spPr>
          <a:xfrm>
            <a:off x="2377756" y="2946945"/>
            <a:ext cx="548640" cy="36576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ounded Rectangle 19">
            <a:extLst>
              <a:ext uri="{FF2B5EF4-FFF2-40B4-BE49-F238E27FC236}">
                <a16:creationId xmlns:a16="http://schemas.microsoft.com/office/drawing/2014/main" id="{71096B6C-E343-4ED6-9924-981760CC4CAC}"/>
              </a:ext>
            </a:extLst>
          </p:cNvPr>
          <p:cNvSpPr/>
          <p:nvPr/>
        </p:nvSpPr>
        <p:spPr bwMode="auto">
          <a:xfrm>
            <a:off x="9647381" y="2573112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inventory management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CAF362A-52C1-4660-A292-B7FE03302759}"/>
              </a:ext>
            </a:extLst>
          </p:cNvPr>
          <p:cNvSpPr/>
          <p:nvPr/>
        </p:nvSpPr>
        <p:spPr>
          <a:xfrm>
            <a:off x="1501305" y="3870177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Picture 14" descr="Image result for warehousing icon">
            <a:extLst>
              <a:ext uri="{FF2B5EF4-FFF2-40B4-BE49-F238E27FC236}">
                <a16:creationId xmlns:a16="http://schemas.microsoft.com/office/drawing/2014/main" id="{1B7CDE2D-3CD5-47D1-BC6E-FD5946A1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91" y="391722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Graphic 206" descr="Stopwatch 75%">
            <a:extLst>
              <a:ext uri="{FF2B5EF4-FFF2-40B4-BE49-F238E27FC236}">
                <a16:creationId xmlns:a16="http://schemas.microsoft.com/office/drawing/2014/main" id="{FA56B24F-F338-4EE8-BE90-16642C85D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3588" y="3942826"/>
            <a:ext cx="457200" cy="457200"/>
          </a:xfrm>
          <a:prstGeom prst="rect">
            <a:avLst/>
          </a:prstGeom>
        </p:spPr>
      </p:pic>
      <p:sp>
        <p:nvSpPr>
          <p:cNvPr id="208" name="Arrow: Right 207">
            <a:extLst>
              <a:ext uri="{FF2B5EF4-FFF2-40B4-BE49-F238E27FC236}">
                <a16:creationId xmlns:a16="http://schemas.microsoft.com/office/drawing/2014/main" id="{76C1C660-57D1-4EFB-8226-3407600B134A}"/>
              </a:ext>
            </a:extLst>
          </p:cNvPr>
          <p:cNvSpPr/>
          <p:nvPr/>
        </p:nvSpPr>
        <p:spPr>
          <a:xfrm>
            <a:off x="1296474" y="4008660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Arrow: Right 208">
            <a:extLst>
              <a:ext uri="{FF2B5EF4-FFF2-40B4-BE49-F238E27FC236}">
                <a16:creationId xmlns:a16="http://schemas.microsoft.com/office/drawing/2014/main" id="{D42676C4-2B51-440F-B854-3D904DB6A4E0}"/>
              </a:ext>
            </a:extLst>
          </p:cNvPr>
          <p:cNvSpPr/>
          <p:nvPr/>
        </p:nvSpPr>
        <p:spPr>
          <a:xfrm>
            <a:off x="2518208" y="4000823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ounded Rectangle 19">
            <a:extLst>
              <a:ext uri="{FF2B5EF4-FFF2-40B4-BE49-F238E27FC236}">
                <a16:creationId xmlns:a16="http://schemas.microsoft.com/office/drawing/2014/main" id="{7B4083ED-0F94-4661-A17D-BA4D1B5B37E8}"/>
              </a:ext>
            </a:extLst>
          </p:cNvPr>
          <p:cNvSpPr/>
          <p:nvPr/>
        </p:nvSpPr>
        <p:spPr bwMode="auto">
          <a:xfrm>
            <a:off x="3211709" y="3562207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warehouse</a:t>
            </a:r>
          </a:p>
        </p:txBody>
      </p:sp>
      <p:sp>
        <p:nvSpPr>
          <p:cNvPr id="211" name="Rounded Rectangle 19">
            <a:extLst>
              <a:ext uri="{FF2B5EF4-FFF2-40B4-BE49-F238E27FC236}">
                <a16:creationId xmlns:a16="http://schemas.microsoft.com/office/drawing/2014/main" id="{A24A885A-DA8B-40A2-918B-F56644FC3AC7}"/>
              </a:ext>
            </a:extLst>
          </p:cNvPr>
          <p:cNvSpPr/>
          <p:nvPr/>
        </p:nvSpPr>
        <p:spPr bwMode="auto">
          <a:xfrm>
            <a:off x="3211709" y="3948142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Warehouse</a:t>
            </a:r>
          </a:p>
        </p:txBody>
      </p:sp>
      <p:sp>
        <p:nvSpPr>
          <p:cNvPr id="212" name="Rounded Rectangle 19">
            <a:extLst>
              <a:ext uri="{FF2B5EF4-FFF2-40B4-BE49-F238E27FC236}">
                <a16:creationId xmlns:a16="http://schemas.microsoft.com/office/drawing/2014/main" id="{16798CC7-858B-44E6-AB38-2E75DBF64605}"/>
              </a:ext>
            </a:extLst>
          </p:cNvPr>
          <p:cNvSpPr/>
          <p:nvPr/>
        </p:nvSpPr>
        <p:spPr bwMode="auto">
          <a:xfrm>
            <a:off x="7511204" y="3562207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Single-purpose storage</a:t>
            </a:r>
          </a:p>
        </p:txBody>
      </p:sp>
      <p:sp>
        <p:nvSpPr>
          <p:cNvPr id="213" name="Rounded Rectangle 19">
            <a:extLst>
              <a:ext uri="{FF2B5EF4-FFF2-40B4-BE49-F238E27FC236}">
                <a16:creationId xmlns:a16="http://schemas.microsoft.com/office/drawing/2014/main" id="{026ED829-4F93-4E61-B26A-8191C08292BE}"/>
              </a:ext>
            </a:extLst>
          </p:cNvPr>
          <p:cNvSpPr/>
          <p:nvPr/>
        </p:nvSpPr>
        <p:spPr bwMode="auto">
          <a:xfrm>
            <a:off x="3211709" y="4322813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Multitenant facility</a:t>
            </a:r>
          </a:p>
        </p:txBody>
      </p:sp>
      <p:sp>
        <p:nvSpPr>
          <p:cNvPr id="214" name="Rounded Rectangle 19">
            <a:extLst>
              <a:ext uri="{FF2B5EF4-FFF2-40B4-BE49-F238E27FC236}">
                <a16:creationId xmlns:a16="http://schemas.microsoft.com/office/drawing/2014/main" id="{080C9B25-C372-45DE-BFDB-F64C34583C7C}"/>
              </a:ext>
            </a:extLst>
          </p:cNvPr>
          <p:cNvSpPr/>
          <p:nvPr/>
        </p:nvSpPr>
        <p:spPr bwMode="auto">
          <a:xfrm>
            <a:off x="9647381" y="3562207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management</a:t>
            </a:r>
          </a:p>
        </p:txBody>
      </p:sp>
      <p:sp>
        <p:nvSpPr>
          <p:cNvPr id="215" name="Rounded Rectangle 19">
            <a:extLst>
              <a:ext uri="{FF2B5EF4-FFF2-40B4-BE49-F238E27FC236}">
                <a16:creationId xmlns:a16="http://schemas.microsoft.com/office/drawing/2014/main" id="{44DD106B-EE96-4595-BBD6-D62A1F380F66}"/>
              </a:ext>
            </a:extLst>
          </p:cNvPr>
          <p:cNvSpPr/>
          <p:nvPr/>
        </p:nvSpPr>
        <p:spPr bwMode="auto">
          <a:xfrm>
            <a:off x="7511204" y="3924629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Multi-purpose storage</a:t>
            </a:r>
          </a:p>
        </p:txBody>
      </p:sp>
      <p:sp>
        <p:nvSpPr>
          <p:cNvPr id="216" name="Rounded Rectangle 19">
            <a:extLst>
              <a:ext uri="{FF2B5EF4-FFF2-40B4-BE49-F238E27FC236}">
                <a16:creationId xmlns:a16="http://schemas.microsoft.com/office/drawing/2014/main" id="{B2B4CB08-DD71-41CE-A9D8-CCEBE3CE3447}"/>
              </a:ext>
            </a:extLst>
          </p:cNvPr>
          <p:cNvSpPr/>
          <p:nvPr/>
        </p:nvSpPr>
        <p:spPr bwMode="auto">
          <a:xfrm>
            <a:off x="7511204" y="4321043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Multi-purpose storage</a:t>
            </a:r>
          </a:p>
        </p:txBody>
      </p:sp>
      <p:sp>
        <p:nvSpPr>
          <p:cNvPr id="217" name="Rounded Rectangle 19">
            <a:extLst>
              <a:ext uri="{FF2B5EF4-FFF2-40B4-BE49-F238E27FC236}">
                <a16:creationId xmlns:a16="http://schemas.microsoft.com/office/drawing/2014/main" id="{A1368984-C7F3-4010-91AD-54A41D56D7EF}"/>
              </a:ext>
            </a:extLst>
          </p:cNvPr>
          <p:cNvSpPr/>
          <p:nvPr/>
        </p:nvSpPr>
        <p:spPr bwMode="auto">
          <a:xfrm>
            <a:off x="9647381" y="4323239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management</a:t>
            </a:r>
          </a:p>
        </p:txBody>
      </p:sp>
      <p:sp>
        <p:nvSpPr>
          <p:cNvPr id="218" name="Rounded Rectangle 19">
            <a:extLst>
              <a:ext uri="{FF2B5EF4-FFF2-40B4-BE49-F238E27FC236}">
                <a16:creationId xmlns:a16="http://schemas.microsoft.com/office/drawing/2014/main" id="{3B5B8280-29EF-44CC-965F-FE12FD683EB5}"/>
              </a:ext>
            </a:extLst>
          </p:cNvPr>
          <p:cNvSpPr/>
          <p:nvPr/>
        </p:nvSpPr>
        <p:spPr bwMode="auto">
          <a:xfrm>
            <a:off x="5377328" y="4321043"/>
            <a:ext cx="2011679" cy="2743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Light manufacturing</a:t>
            </a:r>
          </a:p>
        </p:txBody>
      </p:sp>
      <p:sp>
        <p:nvSpPr>
          <p:cNvPr id="219" name="Arrow: Right 218">
            <a:extLst>
              <a:ext uri="{FF2B5EF4-FFF2-40B4-BE49-F238E27FC236}">
                <a16:creationId xmlns:a16="http://schemas.microsoft.com/office/drawing/2014/main" id="{71DEDAA1-6D81-4BED-83A5-FF8396B63D15}"/>
              </a:ext>
            </a:extLst>
          </p:cNvPr>
          <p:cNvSpPr/>
          <p:nvPr/>
        </p:nvSpPr>
        <p:spPr>
          <a:xfrm>
            <a:off x="1280323" y="4884593"/>
            <a:ext cx="1645920" cy="64008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0" name="Picture 14" descr="Image result for warehousing icon">
            <a:extLst>
              <a:ext uri="{FF2B5EF4-FFF2-40B4-BE49-F238E27FC236}">
                <a16:creationId xmlns:a16="http://schemas.microsoft.com/office/drawing/2014/main" id="{1AEE8F4C-502A-4AEF-9FED-EEFA7CE4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23" y="4972446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Graphic 220" descr="Stopwatch 25%">
            <a:extLst>
              <a:ext uri="{FF2B5EF4-FFF2-40B4-BE49-F238E27FC236}">
                <a16:creationId xmlns:a16="http://schemas.microsoft.com/office/drawing/2014/main" id="{BFE77C60-6651-4CAD-828E-9CD43560A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1468" y="4988997"/>
            <a:ext cx="457200" cy="457200"/>
          </a:xfrm>
          <a:prstGeom prst="rect">
            <a:avLst/>
          </a:prstGeom>
        </p:spPr>
      </p:pic>
      <p:sp>
        <p:nvSpPr>
          <p:cNvPr id="222" name="Rectangle 221">
            <a:extLst>
              <a:ext uri="{FF2B5EF4-FFF2-40B4-BE49-F238E27FC236}">
                <a16:creationId xmlns:a16="http://schemas.microsoft.com/office/drawing/2014/main" id="{57CC7C2D-E44D-4C31-B8DD-1937F92DBBEF}"/>
              </a:ext>
            </a:extLst>
          </p:cNvPr>
          <p:cNvSpPr/>
          <p:nvPr/>
        </p:nvSpPr>
        <p:spPr>
          <a:xfrm>
            <a:off x="1451983" y="4923167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ounded Rectangle 19">
            <a:extLst>
              <a:ext uri="{FF2B5EF4-FFF2-40B4-BE49-F238E27FC236}">
                <a16:creationId xmlns:a16="http://schemas.microsoft.com/office/drawing/2014/main" id="{5161E918-F532-4D00-9A85-B43320E8B9B1}"/>
              </a:ext>
            </a:extLst>
          </p:cNvPr>
          <p:cNvSpPr/>
          <p:nvPr/>
        </p:nvSpPr>
        <p:spPr bwMode="auto">
          <a:xfrm>
            <a:off x="3211709" y="4729984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Distribution center</a:t>
            </a:r>
          </a:p>
        </p:txBody>
      </p:sp>
      <p:sp>
        <p:nvSpPr>
          <p:cNvPr id="224" name="Rounded Rectangle 19">
            <a:extLst>
              <a:ext uri="{FF2B5EF4-FFF2-40B4-BE49-F238E27FC236}">
                <a16:creationId xmlns:a16="http://schemas.microsoft.com/office/drawing/2014/main" id="{F2F7709C-E5AB-4C5F-A692-238375A9C505}"/>
              </a:ext>
            </a:extLst>
          </p:cNvPr>
          <p:cNvSpPr/>
          <p:nvPr/>
        </p:nvSpPr>
        <p:spPr bwMode="auto">
          <a:xfrm>
            <a:off x="3211709" y="5103122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Cross-docking facility</a:t>
            </a:r>
          </a:p>
        </p:txBody>
      </p:sp>
      <p:sp>
        <p:nvSpPr>
          <p:cNvPr id="225" name="Rounded Rectangle 19">
            <a:extLst>
              <a:ext uri="{FF2B5EF4-FFF2-40B4-BE49-F238E27FC236}">
                <a16:creationId xmlns:a16="http://schemas.microsoft.com/office/drawing/2014/main" id="{F3DFBC7A-D840-44E7-B219-5CC071DDFFFE}"/>
              </a:ext>
            </a:extLst>
          </p:cNvPr>
          <p:cNvSpPr/>
          <p:nvPr/>
        </p:nvSpPr>
        <p:spPr bwMode="auto">
          <a:xfrm>
            <a:off x="7511204" y="4729984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Short-term storage</a:t>
            </a:r>
          </a:p>
        </p:txBody>
      </p:sp>
      <p:sp>
        <p:nvSpPr>
          <p:cNvPr id="226" name="Rounded Rectangle 19">
            <a:extLst>
              <a:ext uri="{FF2B5EF4-FFF2-40B4-BE49-F238E27FC236}">
                <a16:creationId xmlns:a16="http://schemas.microsoft.com/office/drawing/2014/main" id="{894770A2-5DB4-403F-844C-C3405C0CB23A}"/>
              </a:ext>
            </a:extLst>
          </p:cNvPr>
          <p:cNvSpPr/>
          <p:nvPr/>
        </p:nvSpPr>
        <p:spPr bwMode="auto">
          <a:xfrm>
            <a:off x="9647381" y="4722477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replenishment</a:t>
            </a:r>
          </a:p>
        </p:txBody>
      </p:sp>
      <p:sp>
        <p:nvSpPr>
          <p:cNvPr id="227" name="Rounded Rectangle 19">
            <a:extLst>
              <a:ext uri="{FF2B5EF4-FFF2-40B4-BE49-F238E27FC236}">
                <a16:creationId xmlns:a16="http://schemas.microsoft.com/office/drawing/2014/main" id="{35A9F634-C50C-4F7F-8CF6-6C8CE8906529}"/>
              </a:ext>
            </a:extLst>
          </p:cNvPr>
          <p:cNvSpPr/>
          <p:nvPr/>
        </p:nvSpPr>
        <p:spPr bwMode="auto">
          <a:xfrm>
            <a:off x="5377328" y="4696734"/>
            <a:ext cx="2011679" cy="3657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Assembly, packaging, labelling</a:t>
            </a:r>
          </a:p>
        </p:txBody>
      </p:sp>
      <p:sp>
        <p:nvSpPr>
          <p:cNvPr id="228" name="Rounded Rectangle 19">
            <a:extLst>
              <a:ext uri="{FF2B5EF4-FFF2-40B4-BE49-F238E27FC236}">
                <a16:creationId xmlns:a16="http://schemas.microsoft.com/office/drawing/2014/main" id="{CC65864D-929A-4928-86F6-88217E787BA5}"/>
              </a:ext>
            </a:extLst>
          </p:cNvPr>
          <p:cNvSpPr/>
          <p:nvPr/>
        </p:nvSpPr>
        <p:spPr bwMode="auto">
          <a:xfrm>
            <a:off x="9647381" y="5103122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Sorting inventory</a:t>
            </a:r>
          </a:p>
        </p:txBody>
      </p:sp>
      <p:sp>
        <p:nvSpPr>
          <p:cNvPr id="229" name="Rounded Rectangle 19">
            <a:extLst>
              <a:ext uri="{FF2B5EF4-FFF2-40B4-BE49-F238E27FC236}">
                <a16:creationId xmlns:a16="http://schemas.microsoft.com/office/drawing/2014/main" id="{07E8EC73-4A47-4BEF-8A02-8893CF84EE7A}"/>
              </a:ext>
            </a:extLst>
          </p:cNvPr>
          <p:cNvSpPr/>
          <p:nvPr/>
        </p:nvSpPr>
        <p:spPr bwMode="auto">
          <a:xfrm>
            <a:off x="3211709" y="5475413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Urban logistics depot</a:t>
            </a:r>
          </a:p>
        </p:txBody>
      </p:sp>
      <p:sp>
        <p:nvSpPr>
          <p:cNvPr id="230" name="Rounded Rectangle 19">
            <a:extLst>
              <a:ext uri="{FF2B5EF4-FFF2-40B4-BE49-F238E27FC236}">
                <a16:creationId xmlns:a16="http://schemas.microsoft.com/office/drawing/2014/main" id="{EB2E5198-DD1D-46E4-A2B1-392B4AC19EC5}"/>
              </a:ext>
            </a:extLst>
          </p:cNvPr>
          <p:cNvSpPr/>
          <p:nvPr/>
        </p:nvSpPr>
        <p:spPr bwMode="auto">
          <a:xfrm>
            <a:off x="3211709" y="5867322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E-fulfillment center</a:t>
            </a:r>
          </a:p>
        </p:txBody>
      </p:sp>
      <p:sp>
        <p:nvSpPr>
          <p:cNvPr id="231" name="Rounded Rectangle 19">
            <a:extLst>
              <a:ext uri="{FF2B5EF4-FFF2-40B4-BE49-F238E27FC236}">
                <a16:creationId xmlns:a16="http://schemas.microsoft.com/office/drawing/2014/main" id="{A4F53A5E-E2F4-44F6-9C51-831E7F87337F}"/>
              </a:ext>
            </a:extLst>
          </p:cNvPr>
          <p:cNvSpPr/>
          <p:nvPr/>
        </p:nvSpPr>
        <p:spPr bwMode="auto">
          <a:xfrm>
            <a:off x="3211709" y="6246631"/>
            <a:ext cx="2011680" cy="2743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Sortation center</a:t>
            </a:r>
          </a:p>
        </p:txBody>
      </p:sp>
      <p:pic>
        <p:nvPicPr>
          <p:cNvPr id="232" name="Graphic 231" descr="Box trolley with solid fill">
            <a:extLst>
              <a:ext uri="{FF2B5EF4-FFF2-40B4-BE49-F238E27FC236}">
                <a16:creationId xmlns:a16="http://schemas.microsoft.com/office/drawing/2014/main" id="{A708F434-E12B-4811-A709-386D9292E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45035" y="6025073"/>
            <a:ext cx="457200" cy="457200"/>
          </a:xfrm>
          <a:prstGeom prst="rect">
            <a:avLst/>
          </a:prstGeom>
        </p:spPr>
      </p:pic>
      <p:sp>
        <p:nvSpPr>
          <p:cNvPr id="233" name="Rectangle 232">
            <a:extLst>
              <a:ext uri="{FF2B5EF4-FFF2-40B4-BE49-F238E27FC236}">
                <a16:creationId xmlns:a16="http://schemas.microsoft.com/office/drawing/2014/main" id="{3F2ABCCE-A3B4-4171-A958-D0D7E67E3615}"/>
              </a:ext>
            </a:extLst>
          </p:cNvPr>
          <p:cNvSpPr/>
          <p:nvPr/>
        </p:nvSpPr>
        <p:spPr>
          <a:xfrm>
            <a:off x="1440805" y="5972732"/>
            <a:ext cx="1097280" cy="5486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ounded Rectangle 19">
            <a:extLst>
              <a:ext uri="{FF2B5EF4-FFF2-40B4-BE49-F238E27FC236}">
                <a16:creationId xmlns:a16="http://schemas.microsoft.com/office/drawing/2014/main" id="{239F05F8-9809-41F4-A32F-89BCAEBEE938}"/>
              </a:ext>
            </a:extLst>
          </p:cNvPr>
          <p:cNvSpPr/>
          <p:nvPr/>
        </p:nvSpPr>
        <p:spPr bwMode="auto">
          <a:xfrm>
            <a:off x="3300483" y="1211229"/>
            <a:ext cx="1737360" cy="274320"/>
          </a:xfrm>
          <a:prstGeom prst="round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Facility</a:t>
            </a:r>
          </a:p>
        </p:txBody>
      </p:sp>
      <p:sp>
        <p:nvSpPr>
          <p:cNvPr id="235" name="Rounded Rectangle 19">
            <a:extLst>
              <a:ext uri="{FF2B5EF4-FFF2-40B4-BE49-F238E27FC236}">
                <a16:creationId xmlns:a16="http://schemas.microsoft.com/office/drawing/2014/main" id="{57973600-B64C-48E0-A53F-05D26A88055F}"/>
              </a:ext>
            </a:extLst>
          </p:cNvPr>
          <p:cNvSpPr/>
          <p:nvPr/>
        </p:nvSpPr>
        <p:spPr bwMode="auto">
          <a:xfrm>
            <a:off x="7511204" y="5875303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High rack inventory</a:t>
            </a:r>
          </a:p>
        </p:txBody>
      </p:sp>
      <p:sp>
        <p:nvSpPr>
          <p:cNvPr id="236" name="Rounded Rectangle 19">
            <a:extLst>
              <a:ext uri="{FF2B5EF4-FFF2-40B4-BE49-F238E27FC236}">
                <a16:creationId xmlns:a16="http://schemas.microsoft.com/office/drawing/2014/main" id="{53E43898-2CE0-4D5C-88C5-6D2430A4E152}"/>
              </a:ext>
            </a:extLst>
          </p:cNvPr>
          <p:cNvSpPr/>
          <p:nvPr/>
        </p:nvSpPr>
        <p:spPr bwMode="auto">
          <a:xfrm>
            <a:off x="9647381" y="6224185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Sorting parcels</a:t>
            </a:r>
          </a:p>
        </p:txBody>
      </p:sp>
      <p:sp>
        <p:nvSpPr>
          <p:cNvPr id="237" name="Rounded Rectangle 19">
            <a:extLst>
              <a:ext uri="{FF2B5EF4-FFF2-40B4-BE49-F238E27FC236}">
                <a16:creationId xmlns:a16="http://schemas.microsoft.com/office/drawing/2014/main" id="{E46FDAE4-0B1D-468B-A1E2-09002BAB2421}"/>
              </a:ext>
            </a:extLst>
          </p:cNvPr>
          <p:cNvSpPr/>
          <p:nvPr/>
        </p:nvSpPr>
        <p:spPr bwMode="auto">
          <a:xfrm>
            <a:off x="9647381" y="5875303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Packing parcels</a:t>
            </a:r>
          </a:p>
        </p:txBody>
      </p:sp>
      <p:sp>
        <p:nvSpPr>
          <p:cNvPr id="238" name="Rounded Rectangle 19">
            <a:extLst>
              <a:ext uri="{FF2B5EF4-FFF2-40B4-BE49-F238E27FC236}">
                <a16:creationId xmlns:a16="http://schemas.microsoft.com/office/drawing/2014/main" id="{202268B6-6D32-4EA6-A735-D056284ED0D6}"/>
              </a:ext>
            </a:extLst>
          </p:cNvPr>
          <p:cNvSpPr/>
          <p:nvPr/>
        </p:nvSpPr>
        <p:spPr bwMode="auto">
          <a:xfrm>
            <a:off x="9647381" y="5475413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Last-mile logistics</a:t>
            </a:r>
          </a:p>
        </p:txBody>
      </p:sp>
      <p:sp>
        <p:nvSpPr>
          <p:cNvPr id="239" name="Rounded Rectangle 19">
            <a:extLst>
              <a:ext uri="{FF2B5EF4-FFF2-40B4-BE49-F238E27FC236}">
                <a16:creationId xmlns:a16="http://schemas.microsoft.com/office/drawing/2014/main" id="{01DD0CC1-B03F-4E81-B1B4-F04549AE9D39}"/>
              </a:ext>
            </a:extLst>
          </p:cNvPr>
          <p:cNvSpPr/>
          <p:nvPr/>
        </p:nvSpPr>
        <p:spPr bwMode="auto">
          <a:xfrm>
            <a:off x="7511204" y="5475413"/>
            <a:ext cx="2011679" cy="27432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Specialized inventory</a:t>
            </a:r>
          </a:p>
        </p:txBody>
      </p:sp>
      <p:sp>
        <p:nvSpPr>
          <p:cNvPr id="240" name="Rounded Rectangle 19">
            <a:extLst>
              <a:ext uri="{FF2B5EF4-FFF2-40B4-BE49-F238E27FC236}">
                <a16:creationId xmlns:a16="http://schemas.microsoft.com/office/drawing/2014/main" id="{AE26493A-98D9-4DE8-A3D8-CCBBC8A6E39B}"/>
              </a:ext>
            </a:extLst>
          </p:cNvPr>
          <p:cNvSpPr/>
          <p:nvPr/>
        </p:nvSpPr>
        <p:spPr bwMode="auto">
          <a:xfrm>
            <a:off x="9647381" y="3923102"/>
            <a:ext cx="2011679" cy="27432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Inventory management</a:t>
            </a:r>
          </a:p>
        </p:txBody>
      </p:sp>
    </p:spTree>
    <p:extLst>
      <p:ext uri="{BB962C8B-B14F-4D97-AF65-F5344CB8AC3E}">
        <p14:creationId xmlns:p14="http://schemas.microsoft.com/office/powerpoint/2010/main" val="1953133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198396-5393-482D-9366-16BB4FE0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E-Fulfillment Centers by Item (N=187)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65C44BA-F33D-4AF8-9CF4-0919A515FC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364348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3A493A-819E-4AD3-95F3-98B5A6766350}"/>
              </a:ext>
            </a:extLst>
          </p:cNvPr>
          <p:cNvSpPr txBox="1"/>
          <p:nvPr/>
        </p:nvSpPr>
        <p:spPr>
          <a:xfrm>
            <a:off x="5698736" y="2637095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(Footwear, Apparel, Jewelry, Electronics)</a:t>
            </a:r>
          </a:p>
        </p:txBody>
      </p:sp>
      <p:sp>
        <p:nvSpPr>
          <p:cNvPr id="5" name="Action Button: Document 4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017DCBD6-F694-4E01-A5E4-73C24FB51C41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A8E35-AFB6-4BDD-9617-C142FA3DD11F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84668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8068B0-BA0E-44B1-BF06-5AAF7F677F69}"/>
              </a:ext>
            </a:extLst>
          </p:cNvPr>
          <p:cNvSpPr/>
          <p:nvPr/>
        </p:nvSpPr>
        <p:spPr>
          <a:xfrm>
            <a:off x="499182" y="1216325"/>
            <a:ext cx="11521440" cy="5486400"/>
          </a:xfrm>
          <a:prstGeom prst="roundRect">
            <a:avLst>
              <a:gd name="adj" fmla="val 5003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1A3F8-7A88-4D79-A495-8DF4DE57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Air Hub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7E5868A-371C-4780-8CA8-715CEAABAF5B}"/>
              </a:ext>
            </a:extLst>
          </p:cNvPr>
          <p:cNvSpPr/>
          <p:nvPr/>
        </p:nvSpPr>
        <p:spPr>
          <a:xfrm>
            <a:off x="631047" y="1510116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650AE-5315-46A1-8C35-E7DECE20A754}"/>
              </a:ext>
            </a:extLst>
          </p:cNvPr>
          <p:cNvSpPr/>
          <p:nvPr/>
        </p:nvSpPr>
        <p:spPr>
          <a:xfrm>
            <a:off x="1103655" y="1748697"/>
            <a:ext cx="155448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3C806-C8CD-4F2B-8AEF-8DBB28AF01FA}"/>
              </a:ext>
            </a:extLst>
          </p:cNvPr>
          <p:cNvSpPr/>
          <p:nvPr/>
        </p:nvSpPr>
        <p:spPr>
          <a:xfrm>
            <a:off x="1641164" y="1813811"/>
            <a:ext cx="457200" cy="784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9C2F416-B266-4F1D-A6B8-66BDB3CA74EB}"/>
              </a:ext>
            </a:extLst>
          </p:cNvPr>
          <p:cNvSpPr/>
          <p:nvPr/>
        </p:nvSpPr>
        <p:spPr>
          <a:xfrm rot="5400000">
            <a:off x="985609" y="2008963"/>
            <a:ext cx="822960" cy="39386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A8C6B5A-4CE0-44C2-AD3C-67D070269A5D}"/>
              </a:ext>
            </a:extLst>
          </p:cNvPr>
          <p:cNvSpPr/>
          <p:nvPr/>
        </p:nvSpPr>
        <p:spPr>
          <a:xfrm rot="16200000">
            <a:off x="1944661" y="2004692"/>
            <a:ext cx="822960" cy="3938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E9DB0AA-9B8E-4B06-A99E-EB81C86C3174}"/>
              </a:ext>
            </a:extLst>
          </p:cNvPr>
          <p:cNvSpPr/>
          <p:nvPr/>
        </p:nvSpPr>
        <p:spPr>
          <a:xfrm>
            <a:off x="2710082" y="1785385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C2A96BC-D631-4137-9610-BEB705D7D8CA}"/>
              </a:ext>
            </a:extLst>
          </p:cNvPr>
          <p:cNvSpPr/>
          <p:nvPr/>
        </p:nvSpPr>
        <p:spPr>
          <a:xfrm>
            <a:off x="2710082" y="1931238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6BFA4B-2CF0-41B9-9CF7-2CA21562EA28}"/>
              </a:ext>
            </a:extLst>
          </p:cNvPr>
          <p:cNvSpPr/>
          <p:nvPr/>
        </p:nvSpPr>
        <p:spPr>
          <a:xfrm>
            <a:off x="2710082" y="2077091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0949D4D-2674-4D46-B299-A654CB568518}"/>
              </a:ext>
            </a:extLst>
          </p:cNvPr>
          <p:cNvSpPr/>
          <p:nvPr/>
        </p:nvSpPr>
        <p:spPr>
          <a:xfrm flipH="1">
            <a:off x="2710082" y="2222944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EBB8CA1-CC2D-4620-8BA3-F000D4468F2B}"/>
              </a:ext>
            </a:extLst>
          </p:cNvPr>
          <p:cNvSpPr/>
          <p:nvPr/>
        </p:nvSpPr>
        <p:spPr>
          <a:xfrm flipH="1">
            <a:off x="2710082" y="2368797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1C50F41-6594-4A82-8057-CB37693272A0}"/>
              </a:ext>
            </a:extLst>
          </p:cNvPr>
          <p:cNvSpPr/>
          <p:nvPr/>
        </p:nvSpPr>
        <p:spPr>
          <a:xfrm flipH="1">
            <a:off x="2710082" y="2514650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2D797-EB03-414B-8B55-03D5A77A20C8}"/>
              </a:ext>
            </a:extLst>
          </p:cNvPr>
          <p:cNvSpPr/>
          <p:nvPr/>
        </p:nvSpPr>
        <p:spPr>
          <a:xfrm>
            <a:off x="1686591" y="1840449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966551-048D-4A77-AA78-981996ED2815}"/>
              </a:ext>
            </a:extLst>
          </p:cNvPr>
          <p:cNvSpPr/>
          <p:nvPr/>
        </p:nvSpPr>
        <p:spPr>
          <a:xfrm>
            <a:off x="1686591" y="1908567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25AAFD-BFB2-47E0-8BD3-BFEF228C5FBF}"/>
              </a:ext>
            </a:extLst>
          </p:cNvPr>
          <p:cNvSpPr/>
          <p:nvPr/>
        </p:nvSpPr>
        <p:spPr>
          <a:xfrm>
            <a:off x="1686591" y="1976685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7D53EE-7988-4F4A-A9E1-F3EE8661233D}"/>
              </a:ext>
            </a:extLst>
          </p:cNvPr>
          <p:cNvSpPr/>
          <p:nvPr/>
        </p:nvSpPr>
        <p:spPr>
          <a:xfrm>
            <a:off x="1686591" y="2044803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E19541-7B53-4CD4-8BF8-0D1ED68F7972}"/>
              </a:ext>
            </a:extLst>
          </p:cNvPr>
          <p:cNvSpPr/>
          <p:nvPr/>
        </p:nvSpPr>
        <p:spPr>
          <a:xfrm>
            <a:off x="1686591" y="2112921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868C9F-BEC5-4079-9D74-BEA92D2F3E96}"/>
              </a:ext>
            </a:extLst>
          </p:cNvPr>
          <p:cNvSpPr/>
          <p:nvPr/>
        </p:nvSpPr>
        <p:spPr>
          <a:xfrm>
            <a:off x="1686591" y="2181039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BAE35A-35E7-47A7-A1C6-5C85B2FB32E9}"/>
              </a:ext>
            </a:extLst>
          </p:cNvPr>
          <p:cNvSpPr/>
          <p:nvPr/>
        </p:nvSpPr>
        <p:spPr>
          <a:xfrm>
            <a:off x="1686591" y="2249157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E647AD-26E3-48F0-B84C-E3E16DAE5880}"/>
              </a:ext>
            </a:extLst>
          </p:cNvPr>
          <p:cNvSpPr/>
          <p:nvPr/>
        </p:nvSpPr>
        <p:spPr>
          <a:xfrm>
            <a:off x="1686591" y="2317275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132CFB-2B60-46AC-80E0-6B0304B90ECB}"/>
              </a:ext>
            </a:extLst>
          </p:cNvPr>
          <p:cNvSpPr/>
          <p:nvPr/>
        </p:nvSpPr>
        <p:spPr>
          <a:xfrm>
            <a:off x="1686591" y="2385393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47C36-5D16-4D99-9F75-725554F25759}"/>
              </a:ext>
            </a:extLst>
          </p:cNvPr>
          <p:cNvSpPr/>
          <p:nvPr/>
        </p:nvSpPr>
        <p:spPr>
          <a:xfrm>
            <a:off x="1686591" y="2453511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B897D4-9F8C-4427-B05B-AF7EDA311180}"/>
              </a:ext>
            </a:extLst>
          </p:cNvPr>
          <p:cNvSpPr/>
          <p:nvPr/>
        </p:nvSpPr>
        <p:spPr>
          <a:xfrm>
            <a:off x="1686591" y="2521629"/>
            <a:ext cx="365760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39" name="Graphic 38" descr="Airplane">
            <a:extLst>
              <a:ext uri="{FF2B5EF4-FFF2-40B4-BE49-F238E27FC236}">
                <a16:creationId xmlns:a16="http://schemas.microsoft.com/office/drawing/2014/main" id="{862243AB-7EE5-4A12-B63F-D1CCBF123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36" y="1979520"/>
            <a:ext cx="494476" cy="494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611611-2749-4971-AE18-42EE3F711B1C}"/>
              </a:ext>
            </a:extLst>
          </p:cNvPr>
          <p:cNvSpPr/>
          <p:nvPr/>
        </p:nvSpPr>
        <p:spPr>
          <a:xfrm>
            <a:off x="3160768" y="1571850"/>
            <a:ext cx="2852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Transfer parcels between air cargo services and regional fulfillment and sortation centers.</a:t>
            </a:r>
          </a:p>
        </p:txBody>
      </p:sp>
      <p:pic>
        <p:nvPicPr>
          <p:cNvPr id="34" name="Picture 2" descr="Image result for size icon">
            <a:extLst>
              <a:ext uri="{FF2B5EF4-FFF2-40B4-BE49-F238E27FC236}">
                <a16:creationId xmlns:a16="http://schemas.microsoft.com/office/drawing/2014/main" id="{F6299E38-F9EC-40BC-8295-815F97B3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14" y="1430989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36" descr="Marker">
            <a:extLst>
              <a:ext uri="{FF2B5EF4-FFF2-40B4-BE49-F238E27FC236}">
                <a16:creationId xmlns:a16="http://schemas.microsoft.com/office/drawing/2014/main" id="{E6D5F833-7B0B-4577-976B-7F3FD8E04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5333" y="2512663"/>
            <a:ext cx="914400" cy="914400"/>
          </a:xfrm>
          <a:prstGeom prst="rect">
            <a:avLst/>
          </a:prstGeom>
        </p:spPr>
      </p:pic>
      <p:pic>
        <p:nvPicPr>
          <p:cNvPr id="38" name="Picture 6" descr="Image result for configuration icon">
            <a:extLst>
              <a:ext uri="{FF2B5EF4-FFF2-40B4-BE49-F238E27FC236}">
                <a16:creationId xmlns:a16="http://schemas.microsoft.com/office/drawing/2014/main" id="{41E3853C-452E-4399-B880-CF0A3549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38" y="4174734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B2B57E-EE6D-49B7-B6CC-8F2E4E21A77F}"/>
              </a:ext>
            </a:extLst>
          </p:cNvPr>
          <p:cNvSpPr/>
          <p:nvPr/>
        </p:nvSpPr>
        <p:spPr>
          <a:xfrm>
            <a:off x="7043273" y="1377030"/>
            <a:ext cx="4996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Two facility classes (avg 435,667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ft).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Setting of two mega hubs of 3.5 M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CAA4C-E1EB-4A3A-AEC8-C84489F77718}"/>
              </a:ext>
            </a:extLst>
          </p:cNvPr>
          <p:cNvSpPr/>
          <p:nvPr/>
        </p:nvSpPr>
        <p:spPr>
          <a:xfrm>
            <a:off x="7043273" y="2481958"/>
            <a:ext cx="4872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Adjacent (co-located) to airports.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Services organized as a hub-and-spoke network.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Near a concentration of FCs.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6E1922-0D4C-48E4-BBA8-ED4CB9F3E453}"/>
              </a:ext>
            </a:extLst>
          </p:cNvPr>
          <p:cNvSpPr/>
          <p:nvPr/>
        </p:nvSpPr>
        <p:spPr>
          <a:xfrm>
            <a:off x="7043273" y="4179573"/>
            <a:ext cx="4872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Third-party logistics service providers (</a:t>
            </a:r>
            <a:r>
              <a:rPr lang="en-US" sz="2400" i="0" dirty="0" err="1">
                <a:latin typeface="Arial Narrow" panose="020B0606020202030204" pitchFamily="34" charset="0"/>
              </a:rPr>
              <a:t>Fedex</a:t>
            </a:r>
            <a:r>
              <a:rPr lang="en-US" sz="2400" i="0" dirty="0">
                <a:latin typeface="Arial Narrow" panose="020B0606020202030204" pitchFamily="34" charset="0"/>
              </a:rPr>
              <a:t>, UPS or DHL) usually providing air cargo services.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Amazon starting in 2018 to take control of domestic air cargo (Amazon Air).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3A07C13-93D7-4C6B-8165-769931FAE661}"/>
              </a:ext>
            </a:extLst>
          </p:cNvPr>
          <p:cNvSpPr/>
          <p:nvPr/>
        </p:nvSpPr>
        <p:spPr>
          <a:xfrm>
            <a:off x="646168" y="3319544"/>
            <a:ext cx="5029200" cy="3108960"/>
          </a:xfrm>
          <a:prstGeom prst="roundRect">
            <a:avLst>
              <a:gd name="adj" fmla="val 10318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B41507-E1CD-4EB5-995B-3D8D9856835C}"/>
              </a:ext>
            </a:extLst>
          </p:cNvPr>
          <p:cNvSpPr txBox="1"/>
          <p:nvPr/>
        </p:nvSpPr>
        <p:spPr>
          <a:xfrm>
            <a:off x="732191" y="3361593"/>
            <a:ext cx="3851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Wilmington Air Park, OH (1,100,000 sq ft)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0F2285E-9F32-4FFA-B579-286BDBE5080B}"/>
              </a:ext>
            </a:extLst>
          </p:cNvPr>
          <p:cNvSpPr/>
          <p:nvPr/>
        </p:nvSpPr>
        <p:spPr>
          <a:xfrm>
            <a:off x="2285596" y="4088113"/>
            <a:ext cx="2074069" cy="1821656"/>
          </a:xfrm>
          <a:custGeom>
            <a:avLst/>
            <a:gdLst>
              <a:gd name="connsiteX0" fmla="*/ 892969 w 2074069"/>
              <a:gd name="connsiteY0" fmla="*/ 57150 h 1821656"/>
              <a:gd name="connsiteX1" fmla="*/ 0 w 2074069"/>
              <a:gd name="connsiteY1" fmla="*/ 1071562 h 1821656"/>
              <a:gd name="connsiteX2" fmla="*/ 1069181 w 2074069"/>
              <a:gd name="connsiteY2" fmla="*/ 1719262 h 1821656"/>
              <a:gd name="connsiteX3" fmla="*/ 1431131 w 2074069"/>
              <a:gd name="connsiteY3" fmla="*/ 1821656 h 1821656"/>
              <a:gd name="connsiteX4" fmla="*/ 2074069 w 2074069"/>
              <a:gd name="connsiteY4" fmla="*/ 1092993 h 1821656"/>
              <a:gd name="connsiteX5" fmla="*/ 1488281 w 2074069"/>
              <a:gd name="connsiteY5" fmla="*/ 719137 h 1821656"/>
              <a:gd name="connsiteX6" fmla="*/ 1728787 w 2074069"/>
              <a:gd name="connsiteY6" fmla="*/ 483393 h 1821656"/>
              <a:gd name="connsiteX7" fmla="*/ 947737 w 2074069"/>
              <a:gd name="connsiteY7" fmla="*/ 0 h 1821656"/>
              <a:gd name="connsiteX8" fmla="*/ 892969 w 2074069"/>
              <a:gd name="connsiteY8" fmla="*/ 57150 h 182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4069" h="1821656">
                <a:moveTo>
                  <a:pt x="892969" y="57150"/>
                </a:moveTo>
                <a:lnTo>
                  <a:pt x="0" y="1071562"/>
                </a:lnTo>
                <a:lnTo>
                  <a:pt x="1069181" y="1719262"/>
                </a:lnTo>
                <a:lnTo>
                  <a:pt x="1431131" y="1821656"/>
                </a:lnTo>
                <a:lnTo>
                  <a:pt x="2074069" y="1092993"/>
                </a:lnTo>
                <a:lnTo>
                  <a:pt x="1488281" y="719137"/>
                </a:lnTo>
                <a:lnTo>
                  <a:pt x="1728787" y="483393"/>
                </a:lnTo>
                <a:lnTo>
                  <a:pt x="947737" y="0"/>
                </a:lnTo>
                <a:lnTo>
                  <a:pt x="892969" y="57150"/>
                </a:lnTo>
                <a:close/>
              </a:path>
            </a:pathLst>
          </a:cu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184490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087A381-D053-4912-8F33-7694EAE3C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7" y="801261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315A9-29ED-47FD-A08B-9DFBD87D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Air Hubs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C3E2EF-B4CB-499F-94E5-78C743DCB501}"/>
              </a:ext>
            </a:extLst>
          </p:cNvPr>
          <p:cNvSpPr txBox="1"/>
          <p:nvPr/>
        </p:nvSpPr>
        <p:spPr>
          <a:xfrm>
            <a:off x="7295781" y="840259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7 Facilities; 29 airports serviced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7B3202-EB33-4D02-A312-012667E71B54}"/>
              </a:ext>
            </a:extLst>
          </p:cNvPr>
          <p:cNvCxnSpPr/>
          <p:nvPr/>
        </p:nvCxnSpPr>
        <p:spPr>
          <a:xfrm>
            <a:off x="9075643" y="6245008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30F46B-C6C8-4AA1-AC44-6D92E870A26D}"/>
              </a:ext>
            </a:extLst>
          </p:cNvPr>
          <p:cNvSpPr txBox="1"/>
          <p:nvPr/>
        </p:nvSpPr>
        <p:spPr>
          <a:xfrm>
            <a:off x="8871315" y="6005678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1EAE7-C86F-4B44-BA8E-02751031DF05}"/>
              </a:ext>
            </a:extLst>
          </p:cNvPr>
          <p:cNvSpPr txBox="1"/>
          <p:nvPr/>
        </p:nvSpPr>
        <p:spPr>
          <a:xfrm>
            <a:off x="9966705" y="6005678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B3D7D9-685E-4588-8CFC-ACC00D4F0382}"/>
              </a:ext>
            </a:extLst>
          </p:cNvPr>
          <p:cNvSpPr/>
          <p:nvPr/>
        </p:nvSpPr>
        <p:spPr>
          <a:xfrm>
            <a:off x="9986109" y="6174559"/>
            <a:ext cx="140896" cy="140896"/>
          </a:xfrm>
          <a:prstGeom prst="ellipse">
            <a:avLst/>
          </a:prstGeom>
          <a:solidFill>
            <a:srgbClr val="004D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AAFBD-9795-4D37-82F7-4F611E50A3EC}"/>
              </a:ext>
            </a:extLst>
          </p:cNvPr>
          <p:cNvSpPr txBox="1"/>
          <p:nvPr/>
        </p:nvSpPr>
        <p:spPr>
          <a:xfrm>
            <a:off x="9955568" y="6308960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0.96</a:t>
            </a:r>
          </a:p>
        </p:txBody>
      </p:sp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09C728EE-75DF-4CB2-BE7E-5C5B812AEF95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94E63-B9A9-4B35-9D10-6FD555A08753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197342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CF04D2-C54D-456F-B422-B4074B22B7CD}"/>
              </a:ext>
            </a:extLst>
          </p:cNvPr>
          <p:cNvSpPr/>
          <p:nvPr/>
        </p:nvSpPr>
        <p:spPr>
          <a:xfrm>
            <a:off x="395817" y="1199631"/>
            <a:ext cx="11521440" cy="5486400"/>
          </a:xfrm>
          <a:prstGeom prst="roundRect">
            <a:avLst>
              <a:gd name="adj" fmla="val 4077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D646A2-E1ED-4C99-AF37-C3D077A9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Sortation Center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5D917A-372C-4975-8D0D-8D970FBCE065}"/>
              </a:ext>
            </a:extLst>
          </p:cNvPr>
          <p:cNvSpPr/>
          <p:nvPr/>
        </p:nvSpPr>
        <p:spPr>
          <a:xfrm>
            <a:off x="696048" y="1473060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32A30-7FE0-41BD-9A5B-97224FDD1A1A}"/>
              </a:ext>
            </a:extLst>
          </p:cNvPr>
          <p:cNvSpPr/>
          <p:nvPr/>
        </p:nvSpPr>
        <p:spPr>
          <a:xfrm>
            <a:off x="1173287" y="1701660"/>
            <a:ext cx="155448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F5E48-24E5-47EB-A0C1-817AE1FA7D24}"/>
              </a:ext>
            </a:extLst>
          </p:cNvPr>
          <p:cNvSpPr/>
          <p:nvPr/>
        </p:nvSpPr>
        <p:spPr>
          <a:xfrm>
            <a:off x="1710796" y="1766774"/>
            <a:ext cx="457200" cy="784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AC973-A233-4FFB-844B-718F620B025C}"/>
              </a:ext>
            </a:extLst>
          </p:cNvPr>
          <p:cNvSpPr/>
          <p:nvPr/>
        </p:nvSpPr>
        <p:spPr>
          <a:xfrm>
            <a:off x="1766972" y="1820233"/>
            <a:ext cx="360067" cy="139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9F9EA43-BE86-4E20-B426-1412BEDE9DB2}"/>
              </a:ext>
            </a:extLst>
          </p:cNvPr>
          <p:cNvSpPr/>
          <p:nvPr/>
        </p:nvSpPr>
        <p:spPr>
          <a:xfrm rot="5400000">
            <a:off x="1055241" y="1961926"/>
            <a:ext cx="822960" cy="39386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1CCF1D-DA70-445E-AFBB-4643D2799E7B}"/>
              </a:ext>
            </a:extLst>
          </p:cNvPr>
          <p:cNvSpPr/>
          <p:nvPr/>
        </p:nvSpPr>
        <p:spPr>
          <a:xfrm rot="16200000">
            <a:off x="2014293" y="1957655"/>
            <a:ext cx="822960" cy="3938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791056-09C8-42C5-875D-EE2928DC584E}"/>
              </a:ext>
            </a:extLst>
          </p:cNvPr>
          <p:cNvSpPr/>
          <p:nvPr/>
        </p:nvSpPr>
        <p:spPr>
          <a:xfrm>
            <a:off x="820600" y="1791977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4DC63B1-84A3-4A3C-BE7C-2E95E2BA0F93}"/>
              </a:ext>
            </a:extLst>
          </p:cNvPr>
          <p:cNvSpPr/>
          <p:nvPr/>
        </p:nvSpPr>
        <p:spPr>
          <a:xfrm>
            <a:off x="820600" y="2194552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C1D1CE-0E4B-4A4B-A397-69F47DBC34B5}"/>
              </a:ext>
            </a:extLst>
          </p:cNvPr>
          <p:cNvSpPr/>
          <p:nvPr/>
        </p:nvSpPr>
        <p:spPr>
          <a:xfrm>
            <a:off x="2779714" y="1738348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8F8488-622E-4A61-81DC-BCBF7529F447}"/>
              </a:ext>
            </a:extLst>
          </p:cNvPr>
          <p:cNvSpPr/>
          <p:nvPr/>
        </p:nvSpPr>
        <p:spPr>
          <a:xfrm>
            <a:off x="2779714" y="1884201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327E4F3-26C8-4D43-B205-18ACBE9B123B}"/>
              </a:ext>
            </a:extLst>
          </p:cNvPr>
          <p:cNvSpPr/>
          <p:nvPr/>
        </p:nvSpPr>
        <p:spPr>
          <a:xfrm>
            <a:off x="2779714" y="2030054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975E32D-F9B1-4283-9AE3-22CADFE7089A}"/>
              </a:ext>
            </a:extLst>
          </p:cNvPr>
          <p:cNvSpPr/>
          <p:nvPr/>
        </p:nvSpPr>
        <p:spPr>
          <a:xfrm>
            <a:off x="2779714" y="2175907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1FF30D2-0C8C-434A-A4B6-1CA120F5F10E}"/>
              </a:ext>
            </a:extLst>
          </p:cNvPr>
          <p:cNvSpPr/>
          <p:nvPr/>
        </p:nvSpPr>
        <p:spPr>
          <a:xfrm>
            <a:off x="2779714" y="2321760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70672F4-784A-4F99-AD27-DCC0653F8CD0}"/>
              </a:ext>
            </a:extLst>
          </p:cNvPr>
          <p:cNvSpPr/>
          <p:nvPr/>
        </p:nvSpPr>
        <p:spPr>
          <a:xfrm>
            <a:off x="2779714" y="2467613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0FA64A-5B93-436D-A785-FAEA326DE7B5}"/>
              </a:ext>
            </a:extLst>
          </p:cNvPr>
          <p:cNvSpPr/>
          <p:nvPr/>
        </p:nvSpPr>
        <p:spPr>
          <a:xfrm>
            <a:off x="7120647" y="3968564"/>
            <a:ext cx="47712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Automated and semi-automated sortation.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>
                <a:latin typeface="Arial Narrow" panose="020B0606020202030204" pitchFamily="34" charset="0"/>
              </a:rPr>
              <a:t>Sorted by ZIP code.</a:t>
            </a:r>
            <a:endParaRPr lang="en-US" sz="2400" i="0" dirty="0">
              <a:latin typeface="Arial Narrow" panose="020B0606020202030204" pitchFamily="34" charset="0"/>
            </a:endParaRP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Sent to local postal offices, delivery stations or third-party delivery companies.</a:t>
            </a:r>
          </a:p>
        </p:txBody>
      </p:sp>
      <p:pic>
        <p:nvPicPr>
          <p:cNvPr id="27" name="Picture 2" descr="Image result for size icon">
            <a:extLst>
              <a:ext uri="{FF2B5EF4-FFF2-40B4-BE49-F238E27FC236}">
                <a16:creationId xmlns:a16="http://schemas.microsoft.com/office/drawing/2014/main" id="{D0EE4D60-F2D0-423E-9492-D7A3D58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17" y="1392340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Marker">
            <a:extLst>
              <a:ext uri="{FF2B5EF4-FFF2-40B4-BE49-F238E27FC236}">
                <a16:creationId xmlns:a16="http://schemas.microsoft.com/office/drawing/2014/main" id="{9B6FB8A7-EB2F-455C-9347-FF3AB7860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5097" y="2572169"/>
            <a:ext cx="914400" cy="914400"/>
          </a:xfrm>
          <a:prstGeom prst="rect">
            <a:avLst/>
          </a:prstGeom>
        </p:spPr>
      </p:pic>
      <p:pic>
        <p:nvPicPr>
          <p:cNvPr id="29" name="Picture 6" descr="Image result for configuration icon">
            <a:extLst>
              <a:ext uri="{FF2B5EF4-FFF2-40B4-BE49-F238E27FC236}">
                <a16:creationId xmlns:a16="http://schemas.microsoft.com/office/drawing/2014/main" id="{29198B0A-EBC6-48DF-8C9A-C32B2EC7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02" y="4158040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AE82EE-DB54-4D02-989A-41FCA1421D89}"/>
              </a:ext>
            </a:extLst>
          </p:cNvPr>
          <p:cNvSpPr/>
          <p:nvPr/>
        </p:nvSpPr>
        <p:spPr>
          <a:xfrm>
            <a:off x="7120647" y="1520463"/>
            <a:ext cx="4107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Large-sized (avg 335,102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ft).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8F7C09-1CCB-4B7D-8E68-179B82D66F9B}"/>
              </a:ext>
            </a:extLst>
          </p:cNvPr>
          <p:cNvSpPr/>
          <p:nvPr/>
        </p:nvSpPr>
        <p:spPr>
          <a:xfrm>
            <a:off x="7120647" y="2697606"/>
            <a:ext cx="4528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Accessibility to regional distribution.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First layer in city logistics.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8B510C-1869-4435-BC16-11361017B250}"/>
              </a:ext>
            </a:extLst>
          </p:cNvPr>
          <p:cNvSpPr/>
          <p:nvPr/>
        </p:nvSpPr>
        <p:spPr>
          <a:xfrm>
            <a:off x="3228690" y="1626624"/>
            <a:ext cx="25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Cross-docking configuration for loading trucks.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DACA07-1283-43EA-8AC8-4B66D90E4575}"/>
              </a:ext>
            </a:extLst>
          </p:cNvPr>
          <p:cNvSpPr/>
          <p:nvPr/>
        </p:nvSpPr>
        <p:spPr>
          <a:xfrm>
            <a:off x="605632" y="3163577"/>
            <a:ext cx="4754880" cy="3291840"/>
          </a:xfrm>
          <a:prstGeom prst="roundRect">
            <a:avLst>
              <a:gd name="adj" fmla="val 10318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4A5D03B-7983-411A-9239-7920F32700B5}"/>
              </a:ext>
            </a:extLst>
          </p:cNvPr>
          <p:cNvSpPr/>
          <p:nvPr/>
        </p:nvSpPr>
        <p:spPr>
          <a:xfrm>
            <a:off x="2495812" y="5033009"/>
            <a:ext cx="261938" cy="396081"/>
          </a:xfrm>
          <a:custGeom>
            <a:avLst/>
            <a:gdLst>
              <a:gd name="connsiteX0" fmla="*/ 0 w 222250"/>
              <a:gd name="connsiteY0" fmla="*/ 12700 h 311150"/>
              <a:gd name="connsiteX1" fmla="*/ 222250 w 222250"/>
              <a:gd name="connsiteY1" fmla="*/ 0 h 311150"/>
              <a:gd name="connsiteX2" fmla="*/ 215900 w 222250"/>
              <a:gd name="connsiteY2" fmla="*/ 311150 h 311150"/>
              <a:gd name="connsiteX3" fmla="*/ 12700 w 222250"/>
              <a:gd name="connsiteY3" fmla="*/ 304800 h 311150"/>
              <a:gd name="connsiteX4" fmla="*/ 0 w 222250"/>
              <a:gd name="connsiteY4" fmla="*/ 12700 h 311150"/>
              <a:gd name="connsiteX0" fmla="*/ 0 w 215900"/>
              <a:gd name="connsiteY0" fmla="*/ 5556 h 304006"/>
              <a:gd name="connsiteX1" fmla="*/ 203200 w 215900"/>
              <a:gd name="connsiteY1" fmla="*/ 0 h 304006"/>
              <a:gd name="connsiteX2" fmla="*/ 215900 w 215900"/>
              <a:gd name="connsiteY2" fmla="*/ 304006 h 304006"/>
              <a:gd name="connsiteX3" fmla="*/ 12700 w 215900"/>
              <a:gd name="connsiteY3" fmla="*/ 297656 h 304006"/>
              <a:gd name="connsiteX4" fmla="*/ 0 w 215900"/>
              <a:gd name="connsiteY4" fmla="*/ 5556 h 304006"/>
              <a:gd name="connsiteX0" fmla="*/ 0 w 203994"/>
              <a:gd name="connsiteY0" fmla="*/ 5556 h 297656"/>
              <a:gd name="connsiteX1" fmla="*/ 203200 w 203994"/>
              <a:gd name="connsiteY1" fmla="*/ 0 h 297656"/>
              <a:gd name="connsiteX2" fmla="*/ 203994 w 203994"/>
              <a:gd name="connsiteY2" fmla="*/ 294481 h 297656"/>
              <a:gd name="connsiteX3" fmla="*/ 12700 w 203994"/>
              <a:gd name="connsiteY3" fmla="*/ 297656 h 297656"/>
              <a:gd name="connsiteX4" fmla="*/ 0 w 203994"/>
              <a:gd name="connsiteY4" fmla="*/ 5556 h 297656"/>
              <a:gd name="connsiteX0" fmla="*/ 0 w 213519"/>
              <a:gd name="connsiteY0" fmla="*/ 5556 h 299243"/>
              <a:gd name="connsiteX1" fmla="*/ 203200 w 213519"/>
              <a:gd name="connsiteY1" fmla="*/ 0 h 299243"/>
              <a:gd name="connsiteX2" fmla="*/ 213519 w 213519"/>
              <a:gd name="connsiteY2" fmla="*/ 299243 h 299243"/>
              <a:gd name="connsiteX3" fmla="*/ 12700 w 213519"/>
              <a:gd name="connsiteY3" fmla="*/ 297656 h 299243"/>
              <a:gd name="connsiteX4" fmla="*/ 0 w 213519"/>
              <a:gd name="connsiteY4" fmla="*/ 5556 h 29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519" h="299243">
                <a:moveTo>
                  <a:pt x="0" y="5556"/>
                </a:moveTo>
                <a:lnTo>
                  <a:pt x="203200" y="0"/>
                </a:lnTo>
                <a:cubicBezTo>
                  <a:pt x="203465" y="98160"/>
                  <a:pt x="213254" y="201083"/>
                  <a:pt x="213519" y="299243"/>
                </a:cubicBezTo>
                <a:lnTo>
                  <a:pt x="12700" y="297656"/>
                </a:lnTo>
                <a:lnTo>
                  <a:pt x="0" y="5556"/>
                </a:lnTo>
                <a:close/>
              </a:path>
            </a:pathLst>
          </a:custGeom>
          <a:noFill/>
          <a:ln w="254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2C96F6-85D5-4504-A231-F7732298FFCA}"/>
              </a:ext>
            </a:extLst>
          </p:cNvPr>
          <p:cNvSpPr txBox="1"/>
          <p:nvPr/>
        </p:nvSpPr>
        <p:spPr>
          <a:xfrm>
            <a:off x="2228837" y="5639420"/>
            <a:ext cx="32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Oklahoma City, OK (300,000 </a:t>
            </a:r>
            <a:r>
              <a:rPr lang="en-US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sq</a:t>
            </a: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 ft)</a:t>
            </a:r>
          </a:p>
        </p:txBody>
      </p:sp>
    </p:spTree>
    <p:extLst>
      <p:ext uri="{BB962C8B-B14F-4D97-AF65-F5344CB8AC3E}">
        <p14:creationId xmlns:p14="http://schemas.microsoft.com/office/powerpoint/2010/main" val="2947670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ED966389-06B5-4308-BEE9-8798BC863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3" y="801195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335DD-D3DD-4F87-853D-BCEE1B05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Sortation Centers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BF371-791A-4863-9DA6-E61029557644}"/>
              </a:ext>
            </a:extLst>
          </p:cNvPr>
          <p:cNvSpPr txBox="1"/>
          <p:nvPr/>
        </p:nvSpPr>
        <p:spPr>
          <a:xfrm>
            <a:off x="7601089" y="86450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47 Facilities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F1AB5F-7DFB-4BF8-8E0F-717BAD39DD59}"/>
              </a:ext>
            </a:extLst>
          </p:cNvPr>
          <p:cNvCxnSpPr/>
          <p:nvPr/>
        </p:nvCxnSpPr>
        <p:spPr>
          <a:xfrm>
            <a:off x="9299966" y="6251292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BF2CD2-D1AF-4239-AE31-6C39AF2B33F1}"/>
              </a:ext>
            </a:extLst>
          </p:cNvPr>
          <p:cNvSpPr txBox="1"/>
          <p:nvPr/>
        </p:nvSpPr>
        <p:spPr>
          <a:xfrm>
            <a:off x="9095638" y="6011962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A58C9-FF81-46AB-82A4-62AABCCE3C87}"/>
              </a:ext>
            </a:extLst>
          </p:cNvPr>
          <p:cNvSpPr txBox="1"/>
          <p:nvPr/>
        </p:nvSpPr>
        <p:spPr>
          <a:xfrm>
            <a:off x="10191028" y="6011962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E932F3-48B8-47AD-B801-85A4748E6F6B}"/>
              </a:ext>
            </a:extLst>
          </p:cNvPr>
          <p:cNvSpPr/>
          <p:nvPr/>
        </p:nvSpPr>
        <p:spPr>
          <a:xfrm>
            <a:off x="9986591" y="6180843"/>
            <a:ext cx="140896" cy="140896"/>
          </a:xfrm>
          <a:prstGeom prst="ellipse">
            <a:avLst/>
          </a:prstGeom>
          <a:solidFill>
            <a:srgbClr val="C5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E868D4-E0AC-4911-9F23-872C4A7E9A71}"/>
              </a:ext>
            </a:extLst>
          </p:cNvPr>
          <p:cNvSpPr txBox="1"/>
          <p:nvPr/>
        </p:nvSpPr>
        <p:spPr>
          <a:xfrm>
            <a:off x="9956050" y="6315244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0.74</a:t>
            </a:r>
          </a:p>
        </p:txBody>
      </p:sp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EAF3D871-7552-49A0-A01A-D8A9FD7D4FB8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4061D-673E-4C09-8BC5-A9A32F8A6E20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309445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86F600B-FFDE-49DF-9163-55D5960B5917}"/>
              </a:ext>
            </a:extLst>
          </p:cNvPr>
          <p:cNvSpPr/>
          <p:nvPr/>
        </p:nvSpPr>
        <p:spPr>
          <a:xfrm>
            <a:off x="525061" y="1195735"/>
            <a:ext cx="11521440" cy="5486400"/>
          </a:xfrm>
          <a:prstGeom prst="roundRect">
            <a:avLst>
              <a:gd name="adj" fmla="val 4656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21A738-672A-41A7-AB0A-730D050F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Delivery Hub (Prime Now Hub &amp; Amazon Fresh)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87BA489-E17E-430E-97B3-A26F1B464A72}"/>
              </a:ext>
            </a:extLst>
          </p:cNvPr>
          <p:cNvSpPr/>
          <p:nvPr/>
        </p:nvSpPr>
        <p:spPr>
          <a:xfrm>
            <a:off x="810935" y="1642366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FD497-C3BB-4DA2-AF57-49461D43A9E3}"/>
              </a:ext>
            </a:extLst>
          </p:cNvPr>
          <p:cNvSpPr/>
          <p:nvPr/>
        </p:nvSpPr>
        <p:spPr>
          <a:xfrm>
            <a:off x="1283543" y="1880947"/>
            <a:ext cx="155448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CEE61-D941-44A7-A37A-2A4478A709C3}"/>
              </a:ext>
            </a:extLst>
          </p:cNvPr>
          <p:cNvSpPr/>
          <p:nvPr/>
        </p:nvSpPr>
        <p:spPr>
          <a:xfrm>
            <a:off x="1821052" y="1946061"/>
            <a:ext cx="457200" cy="7841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22560C9-4C44-4170-A656-3C73A5A2B1F4}"/>
              </a:ext>
            </a:extLst>
          </p:cNvPr>
          <p:cNvSpPr/>
          <p:nvPr/>
        </p:nvSpPr>
        <p:spPr>
          <a:xfrm rot="5400000">
            <a:off x="1165497" y="2141213"/>
            <a:ext cx="822960" cy="39386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A9868E7-8668-4B8E-AEF7-AA351F11DE56}"/>
              </a:ext>
            </a:extLst>
          </p:cNvPr>
          <p:cNvSpPr/>
          <p:nvPr/>
        </p:nvSpPr>
        <p:spPr>
          <a:xfrm rot="16200000">
            <a:off x="2124549" y="2136942"/>
            <a:ext cx="822960" cy="3938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39C4320-6292-48A0-B637-FAE72A3956DE}"/>
              </a:ext>
            </a:extLst>
          </p:cNvPr>
          <p:cNvSpPr/>
          <p:nvPr/>
        </p:nvSpPr>
        <p:spPr>
          <a:xfrm>
            <a:off x="930856" y="1971264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64773DD-924E-4C30-84A8-5B5857E2B0C9}"/>
              </a:ext>
            </a:extLst>
          </p:cNvPr>
          <p:cNvSpPr/>
          <p:nvPr/>
        </p:nvSpPr>
        <p:spPr>
          <a:xfrm>
            <a:off x="930856" y="2373839"/>
            <a:ext cx="288925" cy="3248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F3B09F6-8702-4FAA-BCEB-8F3535DBB29B}"/>
              </a:ext>
            </a:extLst>
          </p:cNvPr>
          <p:cNvSpPr/>
          <p:nvPr/>
        </p:nvSpPr>
        <p:spPr>
          <a:xfrm>
            <a:off x="2889970" y="1917635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FC7F497-8FFD-4A40-893E-80A8E828D5E1}"/>
              </a:ext>
            </a:extLst>
          </p:cNvPr>
          <p:cNvSpPr/>
          <p:nvPr/>
        </p:nvSpPr>
        <p:spPr>
          <a:xfrm>
            <a:off x="2889970" y="2063488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A602897-9A2B-42ED-AEE8-89209F03B565}"/>
              </a:ext>
            </a:extLst>
          </p:cNvPr>
          <p:cNvSpPr/>
          <p:nvPr/>
        </p:nvSpPr>
        <p:spPr>
          <a:xfrm>
            <a:off x="2889970" y="2209341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83D140F-45A7-45C3-9FF4-842B772DFCD7}"/>
              </a:ext>
            </a:extLst>
          </p:cNvPr>
          <p:cNvSpPr/>
          <p:nvPr/>
        </p:nvSpPr>
        <p:spPr>
          <a:xfrm>
            <a:off x="2889970" y="2355194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EB04A43-2D46-4828-AD9F-9DB51A5AB257}"/>
              </a:ext>
            </a:extLst>
          </p:cNvPr>
          <p:cNvSpPr/>
          <p:nvPr/>
        </p:nvSpPr>
        <p:spPr>
          <a:xfrm>
            <a:off x="2889970" y="2501047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083D424-9AC9-4590-8386-638F6B2D3C58}"/>
              </a:ext>
            </a:extLst>
          </p:cNvPr>
          <p:cNvSpPr/>
          <p:nvPr/>
        </p:nvSpPr>
        <p:spPr>
          <a:xfrm>
            <a:off x="2889970" y="2646900"/>
            <a:ext cx="288925" cy="1410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A63F89-59AE-4F85-913C-9784C2512F98}"/>
              </a:ext>
            </a:extLst>
          </p:cNvPr>
          <p:cNvSpPr/>
          <p:nvPr/>
        </p:nvSpPr>
        <p:spPr>
          <a:xfrm>
            <a:off x="1866479" y="1972699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0CB025-5A02-4646-BBA8-216E2981DD4F}"/>
              </a:ext>
            </a:extLst>
          </p:cNvPr>
          <p:cNvSpPr/>
          <p:nvPr/>
        </p:nvSpPr>
        <p:spPr>
          <a:xfrm>
            <a:off x="1866479" y="2040817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B0AF4D-610D-4190-9F80-A9392885CA8A}"/>
              </a:ext>
            </a:extLst>
          </p:cNvPr>
          <p:cNvSpPr/>
          <p:nvPr/>
        </p:nvSpPr>
        <p:spPr>
          <a:xfrm>
            <a:off x="1866479" y="2108935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522B73-A0BD-400B-8F99-D9B72E8E17BF}"/>
              </a:ext>
            </a:extLst>
          </p:cNvPr>
          <p:cNvSpPr/>
          <p:nvPr/>
        </p:nvSpPr>
        <p:spPr>
          <a:xfrm>
            <a:off x="1866479" y="2177053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FDF79D-DAF2-4EEA-8881-BE130E9BDDF1}"/>
              </a:ext>
            </a:extLst>
          </p:cNvPr>
          <p:cNvSpPr/>
          <p:nvPr/>
        </p:nvSpPr>
        <p:spPr>
          <a:xfrm>
            <a:off x="1866479" y="2245171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CA4B01-1C81-477C-BCFE-37DAA268D676}"/>
              </a:ext>
            </a:extLst>
          </p:cNvPr>
          <p:cNvSpPr/>
          <p:nvPr/>
        </p:nvSpPr>
        <p:spPr>
          <a:xfrm>
            <a:off x="1866479" y="2313289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4844DA-AF21-44CA-87CF-BDE4E8FBF80E}"/>
              </a:ext>
            </a:extLst>
          </p:cNvPr>
          <p:cNvSpPr/>
          <p:nvPr/>
        </p:nvSpPr>
        <p:spPr>
          <a:xfrm>
            <a:off x="1866479" y="2381407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2A7E8-B247-4DA4-8D56-AC8A7B60EEEA}"/>
              </a:ext>
            </a:extLst>
          </p:cNvPr>
          <p:cNvSpPr/>
          <p:nvPr/>
        </p:nvSpPr>
        <p:spPr>
          <a:xfrm>
            <a:off x="1866479" y="2449525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2433F1-0243-4696-9E71-0E8B65472B9C}"/>
              </a:ext>
            </a:extLst>
          </p:cNvPr>
          <p:cNvSpPr/>
          <p:nvPr/>
        </p:nvSpPr>
        <p:spPr>
          <a:xfrm>
            <a:off x="1866479" y="2517643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C30357-4C3D-4026-98E5-F3C2FD3E0B63}"/>
              </a:ext>
            </a:extLst>
          </p:cNvPr>
          <p:cNvSpPr/>
          <p:nvPr/>
        </p:nvSpPr>
        <p:spPr>
          <a:xfrm>
            <a:off x="1866479" y="2585761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0AA537-CAF6-44E8-B97D-164C669638EF}"/>
              </a:ext>
            </a:extLst>
          </p:cNvPr>
          <p:cNvSpPr/>
          <p:nvPr/>
        </p:nvSpPr>
        <p:spPr>
          <a:xfrm>
            <a:off x="1866479" y="2653879"/>
            <a:ext cx="365760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96A037-C1C7-490D-91A2-6A6E11BD98DE}"/>
              </a:ext>
            </a:extLst>
          </p:cNvPr>
          <p:cNvSpPr/>
          <p:nvPr/>
        </p:nvSpPr>
        <p:spPr>
          <a:xfrm>
            <a:off x="3349805" y="1708825"/>
            <a:ext cx="2567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Direct to delivery vans, sortation centers or delivery stations.</a:t>
            </a:r>
          </a:p>
        </p:txBody>
      </p:sp>
      <p:pic>
        <p:nvPicPr>
          <p:cNvPr id="37" name="Picture 2" descr="Image result for size icon">
            <a:extLst>
              <a:ext uri="{FF2B5EF4-FFF2-40B4-BE49-F238E27FC236}">
                <a16:creationId xmlns:a16="http://schemas.microsoft.com/office/drawing/2014/main" id="{F13AFC1D-176A-4F7E-921A-E28897C5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61" y="1388444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 descr="Marker">
            <a:extLst>
              <a:ext uri="{FF2B5EF4-FFF2-40B4-BE49-F238E27FC236}">
                <a16:creationId xmlns:a16="http://schemas.microsoft.com/office/drawing/2014/main" id="{1243A16A-79A3-4F9F-9058-67DFC6AE5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4341" y="2993723"/>
            <a:ext cx="914400" cy="914400"/>
          </a:xfrm>
          <a:prstGeom prst="rect">
            <a:avLst/>
          </a:prstGeom>
        </p:spPr>
      </p:pic>
      <p:pic>
        <p:nvPicPr>
          <p:cNvPr id="39" name="Picture 6" descr="Image result for configuration icon">
            <a:extLst>
              <a:ext uri="{FF2B5EF4-FFF2-40B4-BE49-F238E27FC236}">
                <a16:creationId xmlns:a16="http://schemas.microsoft.com/office/drawing/2014/main" id="{44B92CED-9D27-4A88-BF82-0B40A85C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46" y="4550072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0C7DC9-DF16-4F8A-809B-B026324F9DA0}"/>
              </a:ext>
            </a:extLst>
          </p:cNvPr>
          <p:cNvSpPr/>
          <p:nvPr/>
        </p:nvSpPr>
        <p:spPr>
          <a:xfrm>
            <a:off x="7123191" y="1173192"/>
            <a:ext cx="4923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Prime: Small to medium-sized (avg 43,989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ft.)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Fresh &amp; Pantry: Medium-sized (avg 216,155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EFBDE-3097-4E7F-AE5B-5DF23C2A1A07}"/>
              </a:ext>
            </a:extLst>
          </p:cNvPr>
          <p:cNvSpPr/>
          <p:nvPr/>
        </p:nvSpPr>
        <p:spPr>
          <a:xfrm>
            <a:off x="7123192" y="2966235"/>
            <a:ext cx="4923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Within large metropolitan areas.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First layer in city logistics.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846794-EC93-4CD1-A2EE-895B896F634B}"/>
              </a:ext>
            </a:extLst>
          </p:cNvPr>
          <p:cNvSpPr/>
          <p:nvPr/>
        </p:nvSpPr>
        <p:spPr>
          <a:xfrm>
            <a:off x="7123191" y="4361199"/>
            <a:ext cx="4923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Intersection between fulfillment, distribution and last mile logistics.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Limited inventory of high demand items (Prime).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Large inventory of specialized items (Fresh)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2384A41-575E-4B59-B2EE-DDADE0506021}"/>
              </a:ext>
            </a:extLst>
          </p:cNvPr>
          <p:cNvSpPr/>
          <p:nvPr/>
        </p:nvSpPr>
        <p:spPr>
          <a:xfrm>
            <a:off x="705170" y="3683893"/>
            <a:ext cx="5212080" cy="2743200"/>
          </a:xfrm>
          <a:prstGeom prst="roundRect">
            <a:avLst>
              <a:gd name="adj" fmla="val 10318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123E2DA-9F12-4F8C-9A13-BF23736C9CAD}"/>
              </a:ext>
            </a:extLst>
          </p:cNvPr>
          <p:cNvSpPr/>
          <p:nvPr/>
        </p:nvSpPr>
        <p:spPr>
          <a:xfrm>
            <a:off x="2920952" y="4815129"/>
            <a:ext cx="841903" cy="144765"/>
          </a:xfrm>
          <a:custGeom>
            <a:avLst/>
            <a:gdLst>
              <a:gd name="connsiteX0" fmla="*/ 0 w 764381"/>
              <a:gd name="connsiteY0" fmla="*/ 119063 h 121444"/>
              <a:gd name="connsiteX1" fmla="*/ 4762 w 764381"/>
              <a:gd name="connsiteY1" fmla="*/ 0 h 121444"/>
              <a:gd name="connsiteX2" fmla="*/ 759618 w 764381"/>
              <a:gd name="connsiteY2" fmla="*/ 9525 h 121444"/>
              <a:gd name="connsiteX3" fmla="*/ 764381 w 764381"/>
              <a:gd name="connsiteY3" fmla="*/ 121444 h 121444"/>
              <a:gd name="connsiteX4" fmla="*/ 0 w 764381"/>
              <a:gd name="connsiteY4" fmla="*/ 119063 h 12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1" h="121444">
                <a:moveTo>
                  <a:pt x="0" y="119063"/>
                </a:moveTo>
                <a:lnTo>
                  <a:pt x="4762" y="0"/>
                </a:lnTo>
                <a:lnTo>
                  <a:pt x="759618" y="9525"/>
                </a:lnTo>
                <a:lnTo>
                  <a:pt x="764381" y="121444"/>
                </a:lnTo>
                <a:lnTo>
                  <a:pt x="0" y="119063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5785E-12B6-4994-9B52-82281556FA0D}"/>
              </a:ext>
            </a:extLst>
          </p:cNvPr>
          <p:cNvSpPr txBox="1"/>
          <p:nvPr/>
        </p:nvSpPr>
        <p:spPr>
          <a:xfrm>
            <a:off x="1427496" y="5138666"/>
            <a:ext cx="255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Kirkland, WA (38,300 </a:t>
            </a:r>
            <a:r>
              <a:rPr lang="en-US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sq</a:t>
            </a: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 ft)</a:t>
            </a:r>
          </a:p>
        </p:txBody>
      </p:sp>
    </p:spTree>
    <p:extLst>
      <p:ext uri="{BB962C8B-B14F-4D97-AF65-F5344CB8AC3E}">
        <p14:creationId xmlns:p14="http://schemas.microsoft.com/office/powerpoint/2010/main" val="917621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0436D0A-1226-4EFE-8295-C02DAD0CA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91" y="801195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01CA4-1437-43A3-9614-BD5AA922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Fast Delivery Hubs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FD317-02B8-4132-A8D8-A643B90A73C7}"/>
              </a:ext>
            </a:extLst>
          </p:cNvPr>
          <p:cNvSpPr txBox="1"/>
          <p:nvPr/>
        </p:nvSpPr>
        <p:spPr>
          <a:xfrm>
            <a:off x="7743624" y="88137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53 Facilities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1AA895-26EF-46F5-84F8-3B0265C888DB}"/>
              </a:ext>
            </a:extLst>
          </p:cNvPr>
          <p:cNvCxnSpPr/>
          <p:nvPr/>
        </p:nvCxnSpPr>
        <p:spPr>
          <a:xfrm>
            <a:off x="9376166" y="6242191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445FA4-F989-40FE-BCB4-035EEFA960E8}"/>
              </a:ext>
            </a:extLst>
          </p:cNvPr>
          <p:cNvSpPr txBox="1"/>
          <p:nvPr/>
        </p:nvSpPr>
        <p:spPr>
          <a:xfrm>
            <a:off x="9171838" y="6002861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0F943-6357-4C35-A314-AE943CCE48C0}"/>
              </a:ext>
            </a:extLst>
          </p:cNvPr>
          <p:cNvSpPr txBox="1"/>
          <p:nvPr/>
        </p:nvSpPr>
        <p:spPr>
          <a:xfrm>
            <a:off x="10267228" y="6002861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D17B38-4666-46D8-AA98-0165C0CFF6E8}"/>
              </a:ext>
            </a:extLst>
          </p:cNvPr>
          <p:cNvSpPr/>
          <p:nvPr/>
        </p:nvSpPr>
        <p:spPr>
          <a:xfrm>
            <a:off x="9891339" y="6171742"/>
            <a:ext cx="140896" cy="14089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BA6C8-A7F9-41B9-B2A4-D9EA3968516E}"/>
              </a:ext>
            </a:extLst>
          </p:cNvPr>
          <p:cNvSpPr txBox="1"/>
          <p:nvPr/>
        </p:nvSpPr>
        <p:spPr>
          <a:xfrm>
            <a:off x="9865558" y="6306143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0.50</a:t>
            </a:r>
          </a:p>
        </p:txBody>
      </p:sp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1AB095DF-6D06-4243-80B9-BD05F00E0A76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DDFA7-C2E1-48DC-AEFE-E32ACB1EA9F2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927357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4E2ABF-DB8E-4405-A68B-69856A802501}"/>
              </a:ext>
            </a:extLst>
          </p:cNvPr>
          <p:cNvSpPr/>
          <p:nvPr/>
        </p:nvSpPr>
        <p:spPr>
          <a:xfrm>
            <a:off x="486746" y="1189207"/>
            <a:ext cx="11521440" cy="5486400"/>
          </a:xfrm>
          <a:prstGeom prst="roundRect">
            <a:avLst>
              <a:gd name="adj" fmla="val 4309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FA7F7-AE42-45A0-96F6-49E6C916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Station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DDDCC10D-BC4A-4B97-9BC0-00212F5C9784}"/>
              </a:ext>
            </a:extLst>
          </p:cNvPr>
          <p:cNvSpPr/>
          <p:nvPr/>
        </p:nvSpPr>
        <p:spPr>
          <a:xfrm>
            <a:off x="666057" y="1325007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D0FCAC-91BB-4736-8FB0-01F7B1F7C965}"/>
              </a:ext>
            </a:extLst>
          </p:cNvPr>
          <p:cNvSpPr/>
          <p:nvPr/>
        </p:nvSpPr>
        <p:spPr>
          <a:xfrm>
            <a:off x="1671139" y="1399383"/>
            <a:ext cx="1202484" cy="120248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062930-88E8-4E52-9795-59132D3E3A11}"/>
              </a:ext>
            </a:extLst>
          </p:cNvPr>
          <p:cNvSpPr/>
          <p:nvPr/>
        </p:nvSpPr>
        <p:spPr>
          <a:xfrm>
            <a:off x="2129101" y="1725520"/>
            <a:ext cx="458771" cy="4587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EAF0B-0536-4FAF-8470-3BEF6F4F817C}"/>
              </a:ext>
            </a:extLst>
          </p:cNvPr>
          <p:cNvSpPr/>
          <p:nvPr/>
        </p:nvSpPr>
        <p:spPr>
          <a:xfrm>
            <a:off x="1757798" y="1810650"/>
            <a:ext cx="121857" cy="121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391CF9-D459-41EB-A121-A7C719472235}"/>
              </a:ext>
            </a:extLst>
          </p:cNvPr>
          <p:cNvCxnSpPr/>
          <p:nvPr/>
        </p:nvCxnSpPr>
        <p:spPr>
          <a:xfrm>
            <a:off x="906898" y="1449042"/>
            <a:ext cx="827741" cy="32817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93A16B-6AC8-498F-925E-90F87A5F7077}"/>
              </a:ext>
            </a:extLst>
          </p:cNvPr>
          <p:cNvCxnSpPr>
            <a:cxnSpLocks/>
          </p:cNvCxnSpPr>
          <p:nvPr/>
        </p:nvCxnSpPr>
        <p:spPr>
          <a:xfrm flipV="1">
            <a:off x="894198" y="1875785"/>
            <a:ext cx="827741" cy="1415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A22F73-A49C-4B55-A982-132CB52BBB8D}"/>
              </a:ext>
            </a:extLst>
          </p:cNvPr>
          <p:cNvCxnSpPr>
            <a:cxnSpLocks/>
          </p:cNvCxnSpPr>
          <p:nvPr/>
        </p:nvCxnSpPr>
        <p:spPr>
          <a:xfrm flipV="1">
            <a:off x="957698" y="1977385"/>
            <a:ext cx="827741" cy="5331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C446BA-949C-43E3-B024-0906846D8281}"/>
              </a:ext>
            </a:extLst>
          </p:cNvPr>
          <p:cNvSpPr/>
          <p:nvPr/>
        </p:nvSpPr>
        <p:spPr>
          <a:xfrm>
            <a:off x="1854636" y="1574455"/>
            <a:ext cx="733425" cy="792956"/>
          </a:xfrm>
          <a:custGeom>
            <a:avLst/>
            <a:gdLst>
              <a:gd name="connsiteX0" fmla="*/ 0 w 733425"/>
              <a:gd name="connsiteY0" fmla="*/ 388143 h 792956"/>
              <a:gd name="connsiteX1" fmla="*/ 85725 w 733425"/>
              <a:gd name="connsiteY1" fmla="*/ 611981 h 792956"/>
              <a:gd name="connsiteX2" fmla="*/ 371475 w 733425"/>
              <a:gd name="connsiteY2" fmla="*/ 792956 h 792956"/>
              <a:gd name="connsiteX3" fmla="*/ 490537 w 733425"/>
              <a:gd name="connsiteY3" fmla="*/ 652462 h 792956"/>
              <a:gd name="connsiteX4" fmla="*/ 454818 w 733425"/>
              <a:gd name="connsiteY4" fmla="*/ 440531 h 792956"/>
              <a:gd name="connsiteX5" fmla="*/ 490537 w 733425"/>
              <a:gd name="connsiteY5" fmla="*/ 357187 h 792956"/>
              <a:gd name="connsiteX6" fmla="*/ 638175 w 733425"/>
              <a:gd name="connsiteY6" fmla="*/ 323850 h 792956"/>
              <a:gd name="connsiteX7" fmla="*/ 733425 w 733425"/>
              <a:gd name="connsiteY7" fmla="*/ 140493 h 792956"/>
              <a:gd name="connsiteX8" fmla="*/ 531018 w 733425"/>
              <a:gd name="connsiteY8" fmla="*/ 40481 h 792956"/>
              <a:gd name="connsiteX9" fmla="*/ 335756 w 733425"/>
              <a:gd name="connsiteY9" fmla="*/ 0 h 792956"/>
              <a:gd name="connsiteX10" fmla="*/ 297656 w 733425"/>
              <a:gd name="connsiteY10" fmla="*/ 192881 h 792956"/>
              <a:gd name="connsiteX11" fmla="*/ 78581 w 733425"/>
              <a:gd name="connsiteY11" fmla="*/ 252412 h 79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3425" h="792956">
                <a:moveTo>
                  <a:pt x="0" y="388143"/>
                </a:moveTo>
                <a:lnTo>
                  <a:pt x="85725" y="611981"/>
                </a:lnTo>
                <a:lnTo>
                  <a:pt x="371475" y="792956"/>
                </a:lnTo>
                <a:lnTo>
                  <a:pt x="490537" y="652462"/>
                </a:lnTo>
                <a:lnTo>
                  <a:pt x="454818" y="440531"/>
                </a:lnTo>
                <a:lnTo>
                  <a:pt x="490537" y="357187"/>
                </a:lnTo>
                <a:lnTo>
                  <a:pt x="638175" y="323850"/>
                </a:lnTo>
                <a:lnTo>
                  <a:pt x="733425" y="140493"/>
                </a:lnTo>
                <a:lnTo>
                  <a:pt x="531018" y="40481"/>
                </a:lnTo>
                <a:lnTo>
                  <a:pt x="335756" y="0"/>
                </a:lnTo>
                <a:lnTo>
                  <a:pt x="297656" y="192881"/>
                </a:lnTo>
                <a:lnTo>
                  <a:pt x="78581" y="25241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7EDF92-A3E0-4E40-93ED-3BE60AE0CAF1}"/>
              </a:ext>
            </a:extLst>
          </p:cNvPr>
          <p:cNvSpPr/>
          <p:nvPr/>
        </p:nvSpPr>
        <p:spPr>
          <a:xfrm>
            <a:off x="1918136" y="215799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3B0B88-397B-4BE0-A1FB-3E56FFEFA705}"/>
              </a:ext>
            </a:extLst>
          </p:cNvPr>
          <p:cNvSpPr/>
          <p:nvPr/>
        </p:nvSpPr>
        <p:spPr>
          <a:xfrm>
            <a:off x="2221348" y="2269286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4A0DA4-2A15-4EC5-8592-2B8106576701}"/>
              </a:ext>
            </a:extLst>
          </p:cNvPr>
          <p:cNvSpPr/>
          <p:nvPr/>
        </p:nvSpPr>
        <p:spPr>
          <a:xfrm>
            <a:off x="2314868" y="2199589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0148F1-4DD6-452C-8C5F-4848BC50446D}"/>
              </a:ext>
            </a:extLst>
          </p:cNvPr>
          <p:cNvSpPr/>
          <p:nvPr/>
        </p:nvSpPr>
        <p:spPr>
          <a:xfrm>
            <a:off x="2283811" y="2002962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89C45-A2DB-4462-AA3E-40BC1AA82FBE}"/>
              </a:ext>
            </a:extLst>
          </p:cNvPr>
          <p:cNvSpPr/>
          <p:nvPr/>
        </p:nvSpPr>
        <p:spPr>
          <a:xfrm>
            <a:off x="2322486" y="1906412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5C5530-AE8B-4487-82B3-63131B36A384}"/>
              </a:ext>
            </a:extLst>
          </p:cNvPr>
          <p:cNvSpPr/>
          <p:nvPr/>
        </p:nvSpPr>
        <p:spPr>
          <a:xfrm>
            <a:off x="2298552" y="207659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8F1E24-312A-4A82-B714-7709C6F962FA}"/>
              </a:ext>
            </a:extLst>
          </p:cNvPr>
          <p:cNvSpPr/>
          <p:nvPr/>
        </p:nvSpPr>
        <p:spPr>
          <a:xfrm>
            <a:off x="2468518" y="1876113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3BAFC55-D215-4D19-A1C4-0AF7AF538A19}"/>
              </a:ext>
            </a:extLst>
          </p:cNvPr>
          <p:cNvSpPr/>
          <p:nvPr/>
        </p:nvSpPr>
        <p:spPr>
          <a:xfrm>
            <a:off x="2565012" y="1696724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827C35-081A-466B-A7B5-5FB3015DCB6B}"/>
              </a:ext>
            </a:extLst>
          </p:cNvPr>
          <p:cNvSpPr/>
          <p:nvPr/>
        </p:nvSpPr>
        <p:spPr>
          <a:xfrm>
            <a:off x="2368205" y="1590848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1211C-D40D-4BD9-9E24-E44D2A0D1B7D}"/>
              </a:ext>
            </a:extLst>
          </p:cNvPr>
          <p:cNvSpPr/>
          <p:nvPr/>
        </p:nvSpPr>
        <p:spPr>
          <a:xfrm>
            <a:off x="2175629" y="1551595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E124A5-A6D1-4776-AE4A-8F342D714517}"/>
              </a:ext>
            </a:extLst>
          </p:cNvPr>
          <p:cNvSpPr/>
          <p:nvPr/>
        </p:nvSpPr>
        <p:spPr>
          <a:xfrm>
            <a:off x="2124831" y="1742443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31" name="Picture 2" descr="Image result for size icon">
            <a:extLst>
              <a:ext uri="{FF2B5EF4-FFF2-40B4-BE49-F238E27FC236}">
                <a16:creationId xmlns:a16="http://schemas.microsoft.com/office/drawing/2014/main" id="{96BAA631-7276-401D-87A8-BF5D3B50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46" y="1381916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Marker">
            <a:extLst>
              <a:ext uri="{FF2B5EF4-FFF2-40B4-BE49-F238E27FC236}">
                <a16:creationId xmlns:a16="http://schemas.microsoft.com/office/drawing/2014/main" id="{D8BC1130-298C-4DC7-9DA0-173542B24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6026" y="2561745"/>
            <a:ext cx="914400" cy="914400"/>
          </a:xfrm>
          <a:prstGeom prst="rect">
            <a:avLst/>
          </a:prstGeom>
        </p:spPr>
      </p:pic>
      <p:pic>
        <p:nvPicPr>
          <p:cNvPr id="33" name="Picture 6" descr="Image result for configuration icon">
            <a:extLst>
              <a:ext uri="{FF2B5EF4-FFF2-40B4-BE49-F238E27FC236}">
                <a16:creationId xmlns:a16="http://schemas.microsoft.com/office/drawing/2014/main" id="{F080221B-5F92-4E59-A539-D0ECB6B6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31" y="4147616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8F8547-B3BB-4596-9D90-98E343313D93}"/>
              </a:ext>
            </a:extLst>
          </p:cNvPr>
          <p:cNvSpPr/>
          <p:nvPr/>
        </p:nvSpPr>
        <p:spPr>
          <a:xfrm>
            <a:off x="3194616" y="1456809"/>
            <a:ext cx="2595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Cross-docking configuration for loading delivery vans.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8550EB-C835-4358-8C2A-B2A7E5548C82}"/>
              </a:ext>
            </a:extLst>
          </p:cNvPr>
          <p:cNvSpPr/>
          <p:nvPr/>
        </p:nvSpPr>
        <p:spPr>
          <a:xfrm>
            <a:off x="7244999" y="1436006"/>
            <a:ext cx="467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Medium to small-sized (avg 89,685 </a:t>
            </a:r>
            <a:r>
              <a:rPr lang="en-US" sz="2400" i="0" dirty="0" err="1">
                <a:latin typeface="Arial Narrow" panose="020B0606020202030204" pitchFamily="34" charset="0"/>
              </a:rPr>
              <a:t>sq</a:t>
            </a:r>
            <a:r>
              <a:rPr lang="en-US" sz="2400" i="0" dirty="0">
                <a:latin typeface="Arial Narrow" panose="020B0606020202030204" pitchFamily="34" charset="0"/>
              </a:rPr>
              <a:t> ft).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3E9D75-06E4-4E8A-B3AD-6CD66534F95E}"/>
              </a:ext>
            </a:extLst>
          </p:cNvPr>
          <p:cNvSpPr/>
          <p:nvPr/>
        </p:nvSpPr>
        <p:spPr>
          <a:xfrm>
            <a:off x="7244998" y="2608370"/>
            <a:ext cx="4476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Periphery of metropolitan areas.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Second layer in city logistics.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EF25D3-C28C-4791-BC59-34A74EA07290}"/>
              </a:ext>
            </a:extLst>
          </p:cNvPr>
          <p:cNvSpPr/>
          <p:nvPr/>
        </p:nvSpPr>
        <p:spPr>
          <a:xfrm>
            <a:off x="7244998" y="4147616"/>
            <a:ext cx="467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Supplied by sortation centers and fast distribution hubs.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Organizing last-mile deliveries.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Parcels placed on delivery </a:t>
            </a:r>
            <a:r>
              <a:rPr lang="en-US" sz="2400" i="0">
                <a:latin typeface="Arial Narrow" panose="020B0606020202030204" pitchFamily="34" charset="0"/>
              </a:rPr>
              <a:t>routes.</a:t>
            </a:r>
            <a:endParaRPr lang="en-US" sz="2400" i="0" dirty="0">
              <a:latin typeface="Arial Narrow" panose="020B0606020202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8653D5C-DF22-472F-A708-B59B645849CE}"/>
              </a:ext>
            </a:extLst>
          </p:cNvPr>
          <p:cNvSpPr/>
          <p:nvPr/>
        </p:nvSpPr>
        <p:spPr>
          <a:xfrm>
            <a:off x="608818" y="2847200"/>
            <a:ext cx="5303520" cy="3657600"/>
          </a:xfrm>
          <a:prstGeom prst="roundRect">
            <a:avLst>
              <a:gd name="adj" fmla="val 10318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F2BB739-DBA4-49B5-A34C-6D15A0B3781B}"/>
              </a:ext>
            </a:extLst>
          </p:cNvPr>
          <p:cNvSpPr/>
          <p:nvPr/>
        </p:nvSpPr>
        <p:spPr>
          <a:xfrm>
            <a:off x="2829693" y="4599687"/>
            <a:ext cx="492918" cy="785047"/>
          </a:xfrm>
          <a:custGeom>
            <a:avLst/>
            <a:gdLst>
              <a:gd name="connsiteX0" fmla="*/ 0 w 463138"/>
              <a:gd name="connsiteY0" fmla="*/ 504701 h 706582"/>
              <a:gd name="connsiteX1" fmla="*/ 142504 w 463138"/>
              <a:gd name="connsiteY1" fmla="*/ 0 h 706582"/>
              <a:gd name="connsiteX2" fmla="*/ 463138 w 463138"/>
              <a:gd name="connsiteY2" fmla="*/ 59376 h 706582"/>
              <a:gd name="connsiteX3" fmla="*/ 285008 w 463138"/>
              <a:gd name="connsiteY3" fmla="*/ 706582 h 706582"/>
              <a:gd name="connsiteX4" fmla="*/ 17813 w 463138"/>
              <a:gd name="connsiteY4" fmla="*/ 676893 h 706582"/>
              <a:gd name="connsiteX5" fmla="*/ 0 w 463138"/>
              <a:gd name="connsiteY5" fmla="*/ 504701 h 7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138" h="706582">
                <a:moveTo>
                  <a:pt x="0" y="504701"/>
                </a:moveTo>
                <a:lnTo>
                  <a:pt x="142504" y="0"/>
                </a:lnTo>
                <a:lnTo>
                  <a:pt x="463138" y="59376"/>
                </a:lnTo>
                <a:lnTo>
                  <a:pt x="285008" y="706582"/>
                </a:lnTo>
                <a:lnTo>
                  <a:pt x="17813" y="676893"/>
                </a:lnTo>
                <a:lnTo>
                  <a:pt x="0" y="504701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49935-03BA-49BC-8441-EE789F934B03}"/>
              </a:ext>
            </a:extLst>
          </p:cNvPr>
          <p:cNvSpPr txBox="1"/>
          <p:nvPr/>
        </p:nvSpPr>
        <p:spPr>
          <a:xfrm>
            <a:off x="2576568" y="5462601"/>
            <a:ext cx="25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Sunrise, FL (178,800 </a:t>
            </a:r>
            <a:r>
              <a:rPr lang="en-US" b="1" i="0" dirty="0" err="1">
                <a:solidFill>
                  <a:schemeClr val="bg1"/>
                </a:solidFill>
                <a:latin typeface="Arial Narrow" panose="020B0606020202030204" pitchFamily="34" charset="0"/>
              </a:rPr>
              <a:t>sq</a:t>
            </a:r>
            <a:r>
              <a:rPr lang="en-US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 ft)</a:t>
            </a:r>
          </a:p>
        </p:txBody>
      </p:sp>
    </p:spTree>
    <p:extLst>
      <p:ext uri="{BB962C8B-B14F-4D97-AF65-F5344CB8AC3E}">
        <p14:creationId xmlns:p14="http://schemas.microsoft.com/office/powerpoint/2010/main" val="1729869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3DC69FCA-9D46-49E8-9A35-2D026026F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801195"/>
            <a:ext cx="9235440" cy="5686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3E167-C666-4B35-A8FE-9B307C8D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Delivery Stations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30071-6A17-4CA0-852F-3821ECE21AB4}"/>
              </a:ext>
            </a:extLst>
          </p:cNvPr>
          <p:cNvSpPr txBox="1"/>
          <p:nvPr/>
        </p:nvSpPr>
        <p:spPr>
          <a:xfrm>
            <a:off x="7666825" y="871279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250 Facilities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35AADA-465F-4EF9-A20D-B0F8F032D47D}"/>
              </a:ext>
            </a:extLst>
          </p:cNvPr>
          <p:cNvCxnSpPr/>
          <p:nvPr/>
        </p:nvCxnSpPr>
        <p:spPr>
          <a:xfrm>
            <a:off x="9323705" y="6244942"/>
            <a:ext cx="10972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B58775-8F4B-4BDF-B92F-C05B34BC74A8}"/>
              </a:ext>
            </a:extLst>
          </p:cNvPr>
          <p:cNvSpPr txBox="1"/>
          <p:nvPr/>
        </p:nvSpPr>
        <p:spPr>
          <a:xfrm>
            <a:off x="9119377" y="6005612"/>
            <a:ext cx="44723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Clustered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BF960-A8AA-4756-B923-2BA087C459A1}"/>
              </a:ext>
            </a:extLst>
          </p:cNvPr>
          <p:cNvSpPr txBox="1"/>
          <p:nvPr/>
        </p:nvSpPr>
        <p:spPr>
          <a:xfrm>
            <a:off x="10214767" y="6005612"/>
            <a:ext cx="39433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Random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F41D24-5B70-4F48-837D-164393826F3D}"/>
              </a:ext>
            </a:extLst>
          </p:cNvPr>
          <p:cNvSpPr/>
          <p:nvPr/>
        </p:nvSpPr>
        <p:spPr>
          <a:xfrm>
            <a:off x="9600751" y="6174493"/>
            <a:ext cx="140896" cy="140896"/>
          </a:xfrm>
          <a:prstGeom prst="ellipse">
            <a:avLst/>
          </a:prstGeom>
          <a:solidFill>
            <a:srgbClr val="E69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92DDB-8A63-4AFA-B801-05934636BF0F}"/>
              </a:ext>
            </a:extLst>
          </p:cNvPr>
          <p:cNvSpPr txBox="1"/>
          <p:nvPr/>
        </p:nvSpPr>
        <p:spPr>
          <a:xfrm>
            <a:off x="9574970" y="6308894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0.30</a:t>
            </a:r>
          </a:p>
        </p:txBody>
      </p:sp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095C3BDD-39C9-42AB-B9E5-E1837D3C0409}"/>
              </a:ext>
            </a:extLst>
          </p:cNvPr>
          <p:cNvSpPr/>
          <p:nvPr/>
        </p:nvSpPr>
        <p:spPr bwMode="auto">
          <a:xfrm>
            <a:off x="9216263" y="163977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7DA2A-CAFC-42EF-BD1E-51C0933CD4DD}"/>
              </a:ext>
            </a:extLst>
          </p:cNvPr>
          <p:cNvSpPr txBox="1"/>
          <p:nvPr/>
        </p:nvSpPr>
        <p:spPr>
          <a:xfrm>
            <a:off x="9819579" y="2403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87612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8C381B-4CCC-4400-9458-724574A2B218}"/>
              </a:ext>
            </a:extLst>
          </p:cNvPr>
          <p:cNvSpPr/>
          <p:nvPr/>
        </p:nvSpPr>
        <p:spPr>
          <a:xfrm>
            <a:off x="490556" y="1199072"/>
            <a:ext cx="11521440" cy="5486400"/>
          </a:xfrm>
          <a:prstGeom prst="roundRect">
            <a:avLst>
              <a:gd name="adj" fmla="val 5003"/>
            </a:avLst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2212BE3-D418-4FA3-8D56-E6E80D069CC1}"/>
              </a:ext>
            </a:extLst>
          </p:cNvPr>
          <p:cNvSpPr/>
          <p:nvPr/>
        </p:nvSpPr>
        <p:spPr>
          <a:xfrm>
            <a:off x="736966" y="1380966"/>
            <a:ext cx="2468880" cy="137160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0C8BC6-1394-4D0A-8AF4-2DA601AA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Freight Station</a:t>
            </a:r>
          </a:p>
        </p:txBody>
      </p:sp>
      <p:pic>
        <p:nvPicPr>
          <p:cNvPr id="6" name="Picture 2" descr="http://bricoleurbanism.org/wp-content/uploads/2008/01/mississauga-urban-form_crop-e.jpg">
            <a:extLst>
              <a:ext uri="{FF2B5EF4-FFF2-40B4-BE49-F238E27FC236}">
                <a16:creationId xmlns:a16="http://schemas.microsoft.com/office/drawing/2014/main" id="{3989FF7B-16D3-4A24-B1F6-EDBF37CB7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3668" y="1487814"/>
            <a:ext cx="1882471" cy="11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1356D2D-559C-440D-BA60-59D8BB6C548A}"/>
              </a:ext>
            </a:extLst>
          </p:cNvPr>
          <p:cNvSpPr/>
          <p:nvPr/>
        </p:nvSpPr>
        <p:spPr>
          <a:xfrm>
            <a:off x="1968556" y="1958838"/>
            <a:ext cx="91440" cy="9144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31150-F0E9-4774-B12B-B2DB746B11FB}"/>
              </a:ext>
            </a:extLst>
          </p:cNvPr>
          <p:cNvCxnSpPr>
            <a:cxnSpLocks/>
          </p:cNvCxnSpPr>
          <p:nvPr/>
        </p:nvCxnSpPr>
        <p:spPr>
          <a:xfrm flipV="1">
            <a:off x="2066022" y="1672481"/>
            <a:ext cx="365616" cy="2863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0694C5-1721-4983-8970-D191A54F9678}"/>
              </a:ext>
            </a:extLst>
          </p:cNvPr>
          <p:cNvCxnSpPr>
            <a:cxnSpLocks/>
          </p:cNvCxnSpPr>
          <p:nvPr/>
        </p:nvCxnSpPr>
        <p:spPr>
          <a:xfrm flipV="1">
            <a:off x="2095425" y="2004558"/>
            <a:ext cx="265552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07FA1D-1289-4ECC-AEA9-16F763E33238}"/>
              </a:ext>
            </a:extLst>
          </p:cNvPr>
          <p:cNvCxnSpPr>
            <a:cxnSpLocks/>
          </p:cNvCxnSpPr>
          <p:nvPr/>
        </p:nvCxnSpPr>
        <p:spPr>
          <a:xfrm>
            <a:off x="2057765" y="2060298"/>
            <a:ext cx="332615" cy="27633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E6E88-9E7D-40F4-9A85-8B6CE082C908}"/>
              </a:ext>
            </a:extLst>
          </p:cNvPr>
          <p:cNvCxnSpPr>
            <a:cxnSpLocks/>
          </p:cNvCxnSpPr>
          <p:nvPr/>
        </p:nvCxnSpPr>
        <p:spPr>
          <a:xfrm flipH="1">
            <a:off x="1953006" y="2076851"/>
            <a:ext cx="53120" cy="19152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6EFE1-DBEB-40A9-A103-AA45EFBA58DC}"/>
              </a:ext>
            </a:extLst>
          </p:cNvPr>
          <p:cNvCxnSpPr>
            <a:cxnSpLocks/>
          </p:cNvCxnSpPr>
          <p:nvPr/>
        </p:nvCxnSpPr>
        <p:spPr>
          <a:xfrm flipH="1">
            <a:off x="1573737" y="2022535"/>
            <a:ext cx="36176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1D541E-83BE-442F-BD3B-08BFDD32D733}"/>
              </a:ext>
            </a:extLst>
          </p:cNvPr>
          <p:cNvCxnSpPr>
            <a:cxnSpLocks/>
          </p:cNvCxnSpPr>
          <p:nvPr/>
        </p:nvCxnSpPr>
        <p:spPr>
          <a:xfrm flipH="1" flipV="1">
            <a:off x="1573737" y="1714601"/>
            <a:ext cx="369535" cy="24423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sult for size icon">
            <a:extLst>
              <a:ext uri="{FF2B5EF4-FFF2-40B4-BE49-F238E27FC236}">
                <a16:creationId xmlns:a16="http://schemas.microsoft.com/office/drawing/2014/main" id="{6CF3E5D9-2ACF-4AD5-9181-D4CC4EBE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61" y="1391781"/>
            <a:ext cx="683361" cy="6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Marker">
            <a:extLst>
              <a:ext uri="{FF2B5EF4-FFF2-40B4-BE49-F238E27FC236}">
                <a16:creationId xmlns:a16="http://schemas.microsoft.com/office/drawing/2014/main" id="{C58CE250-4B9A-4B70-B935-78DCEA5CC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0141" y="2571610"/>
            <a:ext cx="914400" cy="914400"/>
          </a:xfrm>
          <a:prstGeom prst="rect">
            <a:avLst/>
          </a:prstGeom>
        </p:spPr>
      </p:pic>
      <p:pic>
        <p:nvPicPr>
          <p:cNvPr id="20" name="Picture 6" descr="Image result for configuration icon">
            <a:extLst>
              <a:ext uri="{FF2B5EF4-FFF2-40B4-BE49-F238E27FC236}">
                <a16:creationId xmlns:a16="http://schemas.microsoft.com/office/drawing/2014/main" id="{CAE88710-8576-447A-9575-59E28ED7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46" y="4157481"/>
            <a:ext cx="827314" cy="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775F74-28B6-4CF8-B5AD-0932F7D060DE}"/>
              </a:ext>
            </a:extLst>
          </p:cNvPr>
          <p:cNvSpPr/>
          <p:nvPr/>
        </p:nvSpPr>
        <p:spPr>
          <a:xfrm>
            <a:off x="3374916" y="1491657"/>
            <a:ext cx="188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Store-like facility (pickup location).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B93E0-48C8-4754-8F32-F88E3175002A}"/>
              </a:ext>
            </a:extLst>
          </p:cNvPr>
          <p:cNvSpPr/>
          <p:nvPr/>
        </p:nvSpPr>
        <p:spPr>
          <a:xfrm>
            <a:off x="7018742" y="1487814"/>
            <a:ext cx="2890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Small or micro-sized.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26F7CA-8B4C-45C9-A3CC-32C346A03CD1}"/>
              </a:ext>
            </a:extLst>
          </p:cNvPr>
          <p:cNvSpPr/>
          <p:nvPr/>
        </p:nvSpPr>
        <p:spPr>
          <a:xfrm>
            <a:off x="7018742" y="2409492"/>
            <a:ext cx="459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High density neighborhood locations.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Third layer in city logistics.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2CBC5-13FE-4476-BE69-46B5104C1684}"/>
              </a:ext>
            </a:extLst>
          </p:cNvPr>
          <p:cNvSpPr/>
          <p:nvPr/>
        </p:nvSpPr>
        <p:spPr>
          <a:xfrm>
            <a:off x="7018742" y="3894770"/>
            <a:ext cx="45906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Locker banks (freight station; 2011).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Amazon Lockers:</a:t>
            </a:r>
          </a:p>
          <a:p>
            <a:pPr marL="800100" lvl="1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900 cities in the United States.</a:t>
            </a:r>
          </a:p>
          <a:p>
            <a:pPr marL="800100" lvl="1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More than 3,000 lockers.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Amazon Hubs:</a:t>
            </a:r>
          </a:p>
          <a:p>
            <a:pPr marL="800100" lvl="1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Available to property managers.</a:t>
            </a:r>
          </a:p>
          <a:p>
            <a:pPr marL="800100" lvl="1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i="0" dirty="0">
                <a:latin typeface="Arial Narrow" panose="020B0606020202030204" pitchFamily="34" charset="0"/>
              </a:rPr>
              <a:t>Accept all parcels.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396F17-8DE3-4195-AD45-3D340E97BC9E}"/>
              </a:ext>
            </a:extLst>
          </p:cNvPr>
          <p:cNvSpPr/>
          <p:nvPr/>
        </p:nvSpPr>
        <p:spPr>
          <a:xfrm>
            <a:off x="710251" y="2902815"/>
            <a:ext cx="4754880" cy="3566160"/>
          </a:xfrm>
          <a:prstGeom prst="roundRect">
            <a:avLst>
              <a:gd name="adj" fmla="val 10318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30357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Terminal, Port of Gothenburg, Sweden</a:t>
            </a:r>
          </a:p>
        </p:txBody>
      </p:sp>
      <p:pic>
        <p:nvPicPr>
          <p:cNvPr id="1026" name="Picture 2" descr="http://www.portstrategy.com/__data/assets/image/0003/193179/Aerial_Container_Roro_terminal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607" y="1147838"/>
            <a:ext cx="8229600" cy="54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2977405E-4B4E-47F3-AC4C-31C95F5AF7CC}"/>
              </a:ext>
            </a:extLst>
          </p:cNvPr>
          <p:cNvSpPr/>
          <p:nvPr/>
        </p:nvSpPr>
        <p:spPr bwMode="auto">
          <a:xfrm>
            <a:off x="2308418" y="6201865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Intermodal</a:t>
            </a:r>
          </a:p>
        </p:txBody>
      </p:sp>
    </p:spTree>
    <p:extLst>
      <p:ext uri="{BB962C8B-B14F-4D97-AF65-F5344CB8AC3E}">
        <p14:creationId xmlns:p14="http://schemas.microsoft.com/office/powerpoint/2010/main" val="3366018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07F6948-575A-4B0F-99E5-DBBCE53B3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" y="1187699"/>
            <a:ext cx="11987808" cy="504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5AAA7-EFDE-4C39-929C-9DF31484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Amazon’s E-Commerce Facilities in the Los Angeles and New York Metropolitan Areas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368D49-2A9B-4E3A-BB99-8622AB8CC52E}"/>
              </a:ext>
            </a:extLst>
          </p:cNvPr>
          <p:cNvSpPr/>
          <p:nvPr/>
        </p:nvSpPr>
        <p:spPr>
          <a:xfrm>
            <a:off x="622300" y="2308860"/>
            <a:ext cx="2250440" cy="167894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E1F4B9-57BC-475E-AA80-C37684928F85}"/>
              </a:ext>
            </a:extLst>
          </p:cNvPr>
          <p:cNvSpPr/>
          <p:nvPr/>
        </p:nvSpPr>
        <p:spPr>
          <a:xfrm rot="2207294">
            <a:off x="8848283" y="2074282"/>
            <a:ext cx="1914823" cy="22351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AC6C8D-5F12-41E9-AB59-87E6C730DC22}"/>
              </a:ext>
            </a:extLst>
          </p:cNvPr>
          <p:cNvSpPr/>
          <p:nvPr/>
        </p:nvSpPr>
        <p:spPr>
          <a:xfrm rot="3027376">
            <a:off x="7331435" y="2850036"/>
            <a:ext cx="976884" cy="367793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A39BF4-4622-45F7-A354-05699CF8CBA5}"/>
              </a:ext>
            </a:extLst>
          </p:cNvPr>
          <p:cNvSpPr/>
          <p:nvPr/>
        </p:nvSpPr>
        <p:spPr>
          <a:xfrm rot="3231968">
            <a:off x="4041609" y="2166182"/>
            <a:ext cx="2038677" cy="180439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A401C-67C5-4475-AFA4-D31B1885B872}"/>
              </a:ext>
            </a:extLst>
          </p:cNvPr>
          <p:cNvSpPr txBox="1"/>
          <p:nvPr/>
        </p:nvSpPr>
        <p:spPr>
          <a:xfrm>
            <a:off x="4946525" y="3338096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CC745-B6F8-4EFD-A9E9-1E5BC875C129}"/>
              </a:ext>
            </a:extLst>
          </p:cNvPr>
          <p:cNvSpPr txBox="1"/>
          <p:nvPr/>
        </p:nvSpPr>
        <p:spPr>
          <a:xfrm>
            <a:off x="7562600" y="4485442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D602D-8BEF-4C3B-B216-62CA5C4B617E}"/>
              </a:ext>
            </a:extLst>
          </p:cNvPr>
          <p:cNvSpPr txBox="1"/>
          <p:nvPr/>
        </p:nvSpPr>
        <p:spPr>
          <a:xfrm>
            <a:off x="2462102" y="2931011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5436E-0B00-47F9-B496-98E3B9794727}"/>
              </a:ext>
            </a:extLst>
          </p:cNvPr>
          <p:cNvSpPr txBox="1"/>
          <p:nvPr/>
        </p:nvSpPr>
        <p:spPr>
          <a:xfrm>
            <a:off x="9594003" y="3708400"/>
            <a:ext cx="306494" cy="338554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i="1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6B04D-2FD9-45B7-A25F-74C63C78074C}"/>
              </a:ext>
            </a:extLst>
          </p:cNvPr>
          <p:cNvSpPr txBox="1"/>
          <p:nvPr/>
        </p:nvSpPr>
        <p:spPr>
          <a:xfrm>
            <a:off x="1208076" y="6308281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A</a:t>
            </a:r>
            <a:r>
              <a:rPr lang="en-US" i="0" dirty="0">
                <a:latin typeface="Arial Narrow" panose="020B0606020202030204" pitchFamily="34" charset="0"/>
              </a:rPr>
              <a:t>: Fulfillment cluster; IDX &amp; EFC (75 km from CBD)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92504D-F4B8-4797-9391-182FAB801145}"/>
              </a:ext>
            </a:extLst>
          </p:cNvPr>
          <p:cNvSpPr txBox="1"/>
          <p:nvPr/>
        </p:nvSpPr>
        <p:spPr>
          <a:xfrm>
            <a:off x="6111050" y="6308281"/>
            <a:ext cx="298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rial Narrow" panose="020B0606020202030204" pitchFamily="34" charset="0"/>
              </a:rPr>
              <a:t>B</a:t>
            </a:r>
            <a:r>
              <a:rPr lang="en-US" i="0" dirty="0">
                <a:latin typeface="Arial Narrow" panose="020B0606020202030204" pitchFamily="34" charset="0"/>
              </a:rPr>
              <a:t>: Last-mile cluster; PH, AFP, DS</a:t>
            </a:r>
          </a:p>
        </p:txBody>
      </p:sp>
    </p:spTree>
    <p:extLst>
      <p:ext uri="{BB962C8B-B14F-4D97-AF65-F5344CB8AC3E}">
        <p14:creationId xmlns:p14="http://schemas.microsoft.com/office/powerpoint/2010/main" val="2185401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AA0E-3F86-4BB5-9529-B1DD4DBB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of Daily Parcel Deliveries, 2019</a:t>
            </a:r>
          </a:p>
        </p:txBody>
      </p:sp>
      <p:graphicFrame>
        <p:nvGraphicFramePr>
          <p:cNvPr id="26" name="Content Placeholder 5">
            <a:extLst>
              <a:ext uri="{FF2B5EF4-FFF2-40B4-BE49-F238E27FC236}">
                <a16:creationId xmlns:a16="http://schemas.microsoft.com/office/drawing/2014/main" id="{392C483A-9DAB-4181-98E8-E15979188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655259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24E0F-663E-4E31-9F27-59223C89C574}"/>
              </a:ext>
            </a:extLst>
          </p:cNvPr>
          <p:cNvCxnSpPr/>
          <p:nvPr/>
        </p:nvCxnSpPr>
        <p:spPr>
          <a:xfrm flipV="1">
            <a:off x="2436831" y="2637826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A4ADBB-246E-454E-96DB-F9773D75B9D6}"/>
              </a:ext>
            </a:extLst>
          </p:cNvPr>
          <p:cNvSpPr txBox="1"/>
          <p:nvPr/>
        </p:nvSpPr>
        <p:spPr>
          <a:xfrm>
            <a:off x="1957153" y="2288143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Valentine Day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72303E-6EBD-453F-A8FB-66F9A5939ED5}"/>
              </a:ext>
            </a:extLst>
          </p:cNvPr>
          <p:cNvCxnSpPr/>
          <p:nvPr/>
        </p:nvCxnSpPr>
        <p:spPr>
          <a:xfrm flipV="1">
            <a:off x="4371590" y="2790825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DA7E94-D16D-474A-91C9-6007B0079A89}"/>
              </a:ext>
            </a:extLst>
          </p:cNvPr>
          <p:cNvSpPr txBox="1"/>
          <p:nvPr/>
        </p:nvSpPr>
        <p:spPr>
          <a:xfrm>
            <a:off x="3987947" y="247280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Easter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0B88BA-724B-4528-A2DF-B13B52A32C53}"/>
              </a:ext>
            </a:extLst>
          </p:cNvPr>
          <p:cNvCxnSpPr/>
          <p:nvPr/>
        </p:nvCxnSpPr>
        <p:spPr>
          <a:xfrm flipV="1">
            <a:off x="6778213" y="2790825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2722F-1121-4BE5-A7AF-14E26D2D8326}"/>
              </a:ext>
            </a:extLst>
          </p:cNvPr>
          <p:cNvCxnSpPr/>
          <p:nvPr/>
        </p:nvCxnSpPr>
        <p:spPr>
          <a:xfrm flipV="1">
            <a:off x="5731928" y="2790825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7D6D02-260F-4D9F-AB88-06569AA56B1E}"/>
              </a:ext>
            </a:extLst>
          </p:cNvPr>
          <p:cNvSpPr txBox="1"/>
          <p:nvPr/>
        </p:nvSpPr>
        <p:spPr>
          <a:xfrm>
            <a:off x="5232685" y="214964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Memorial 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13397F-C302-4804-9220-1A06AE971FF5}"/>
              </a:ext>
            </a:extLst>
          </p:cNvPr>
          <p:cNvSpPr txBox="1"/>
          <p:nvPr/>
        </p:nvSpPr>
        <p:spPr>
          <a:xfrm>
            <a:off x="6381940" y="2144494"/>
            <a:ext cx="78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Fourth 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of July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167EBB-718A-48BD-8E74-702E5A0F025E}"/>
              </a:ext>
            </a:extLst>
          </p:cNvPr>
          <p:cNvCxnSpPr/>
          <p:nvPr/>
        </p:nvCxnSpPr>
        <p:spPr>
          <a:xfrm flipV="1">
            <a:off x="8427399" y="2851231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59BA71-3BFA-4756-9768-277A4578FE25}"/>
              </a:ext>
            </a:extLst>
          </p:cNvPr>
          <p:cNvSpPr txBox="1"/>
          <p:nvPr/>
        </p:nvSpPr>
        <p:spPr>
          <a:xfrm>
            <a:off x="7897445" y="2481899"/>
            <a:ext cx="105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Labor Day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5BC55-6809-4BF0-A1C2-D7E18A023054}"/>
              </a:ext>
            </a:extLst>
          </p:cNvPr>
          <p:cNvCxnSpPr/>
          <p:nvPr/>
        </p:nvCxnSpPr>
        <p:spPr>
          <a:xfrm flipV="1">
            <a:off x="10660963" y="2548220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A9CD91-20E9-47FC-8A2E-5FB4C8B73073}"/>
              </a:ext>
            </a:extLst>
          </p:cNvPr>
          <p:cNvSpPr txBox="1"/>
          <p:nvPr/>
        </p:nvSpPr>
        <p:spPr>
          <a:xfrm>
            <a:off x="9459225" y="217888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Thanksgiving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7B224C-37DD-47B2-A7BC-CD4DFC3D7BE4}"/>
              </a:ext>
            </a:extLst>
          </p:cNvPr>
          <p:cNvCxnSpPr/>
          <p:nvPr/>
        </p:nvCxnSpPr>
        <p:spPr>
          <a:xfrm flipV="1">
            <a:off x="11586438" y="2097643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F7A651-2F17-42E1-A171-1F86B879DC3E}"/>
              </a:ext>
            </a:extLst>
          </p:cNvPr>
          <p:cNvSpPr txBox="1"/>
          <p:nvPr/>
        </p:nvSpPr>
        <p:spPr>
          <a:xfrm>
            <a:off x="11254196" y="176591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Xmas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B0CB98-9302-469A-93D3-4F347B994D6E}"/>
              </a:ext>
            </a:extLst>
          </p:cNvPr>
          <p:cNvCxnSpPr/>
          <p:nvPr/>
        </p:nvCxnSpPr>
        <p:spPr>
          <a:xfrm flipV="1">
            <a:off x="1725020" y="2426746"/>
            <a:ext cx="0" cy="27432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74E89A-2A98-44C5-927E-7DB51463A0BE}"/>
              </a:ext>
            </a:extLst>
          </p:cNvPr>
          <p:cNvSpPr txBox="1"/>
          <p:nvPr/>
        </p:nvSpPr>
        <p:spPr>
          <a:xfrm>
            <a:off x="1593373" y="2078456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New 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B1D3A0-431A-40F9-8B64-B81F5755A418}"/>
              </a:ext>
            </a:extLst>
          </p:cNvPr>
          <p:cNvSpPr txBox="1"/>
          <p:nvPr/>
        </p:nvSpPr>
        <p:spPr>
          <a:xfrm>
            <a:off x="8922724" y="1272614"/>
            <a:ext cx="15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“Cyber Monday”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5B60D0-53E8-4637-B1DC-5218068ABB29}"/>
              </a:ext>
            </a:extLst>
          </p:cNvPr>
          <p:cNvCxnSpPr>
            <a:cxnSpLocks/>
          </p:cNvCxnSpPr>
          <p:nvPr/>
        </p:nvCxnSpPr>
        <p:spPr>
          <a:xfrm>
            <a:off x="10469943" y="1522001"/>
            <a:ext cx="382040" cy="347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28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C8F2-AA84-43F3-A416-4DE48AA6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E-commerce and Consumer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E884-8276-4735-8B7C-6AC776AEC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Consumptive holidays</a:t>
            </a:r>
          </a:p>
          <a:p>
            <a:pPr lvl="1"/>
            <a:r>
              <a:rPr lang="en-US" dirty="0"/>
              <a:t>Usually associated with a form of consumption, such as gift-giving.</a:t>
            </a:r>
          </a:p>
          <a:p>
            <a:pPr lvl="1"/>
            <a:r>
              <a:rPr lang="en-US" dirty="0"/>
              <a:t>Thanksgiving and Xmas are the two main holidays, followed by Valentine Day.</a:t>
            </a:r>
          </a:p>
          <a:p>
            <a:pPr lvl="1"/>
            <a:r>
              <a:rPr lang="en-US" dirty="0"/>
              <a:t>Surge in deliveries in the preceding days as consumers purchase gifts beforehand.</a:t>
            </a:r>
          </a:p>
          <a:p>
            <a:r>
              <a:rPr lang="en-US" dirty="0"/>
              <a:t>Celebrative holidays</a:t>
            </a:r>
          </a:p>
          <a:p>
            <a:pPr lvl="1"/>
            <a:r>
              <a:rPr lang="en-US" dirty="0"/>
              <a:t>Not particularly associated with a form of consumption.</a:t>
            </a:r>
          </a:p>
          <a:p>
            <a:pPr lvl="1"/>
            <a:r>
              <a:rPr lang="en-US" dirty="0"/>
              <a:t>Delay in the latent consumption in the days surrounding the holiday, resulting in a surge afterward.</a:t>
            </a:r>
          </a:p>
          <a:p>
            <a:pPr lvl="1"/>
            <a:r>
              <a:rPr lang="en-US" dirty="0"/>
              <a:t>New Year, Memorial Day, the Fourth of July, and Labor Day are the most notable celebrative holidays in the United States as millions undertake out of home activities.</a:t>
            </a:r>
          </a:p>
        </p:txBody>
      </p:sp>
    </p:spTree>
    <p:extLst>
      <p:ext uri="{BB962C8B-B14F-4D97-AF65-F5344CB8AC3E}">
        <p14:creationId xmlns:p14="http://schemas.microsoft.com/office/powerpoint/2010/main" val="1038390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Delivery Frequency of Parcels, 2015-2019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397640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484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BE98-A4B7-43A3-8A2F-0FF18B95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 Delivery and Pickup Time, 2019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2E3D5-0C52-4CB0-BD35-05E2A55C6C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829134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FBAF9F5F-F923-4FEC-A44C-46606E2552AC}"/>
              </a:ext>
            </a:extLst>
          </p:cNvPr>
          <p:cNvSpPr/>
          <p:nvPr/>
        </p:nvSpPr>
        <p:spPr>
          <a:xfrm rot="16200000">
            <a:off x="6678780" y="1024666"/>
            <a:ext cx="166254" cy="144688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7594F4-7367-49FE-9FFE-95273478F676}"/>
              </a:ext>
            </a:extLst>
          </p:cNvPr>
          <p:cNvSpPr/>
          <p:nvPr/>
        </p:nvSpPr>
        <p:spPr>
          <a:xfrm>
            <a:off x="5487685" y="1279938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64.4% (10AM – 2PM)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9DF469E-BF02-46F8-A426-767CD8AB1E08}"/>
              </a:ext>
            </a:extLst>
          </p:cNvPr>
          <p:cNvSpPr/>
          <p:nvPr/>
        </p:nvSpPr>
        <p:spPr>
          <a:xfrm rot="16200000">
            <a:off x="9383669" y="2226515"/>
            <a:ext cx="166254" cy="144688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C02CA-FE99-40EA-AD16-69BD59641A68}"/>
              </a:ext>
            </a:extLst>
          </p:cNvPr>
          <p:cNvSpPr/>
          <p:nvPr/>
        </p:nvSpPr>
        <p:spPr>
          <a:xfrm>
            <a:off x="8401374" y="2497497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42.7% (4PM – 8 PM)</a:t>
            </a:r>
          </a:p>
        </p:txBody>
      </p:sp>
    </p:spTree>
    <p:extLst>
      <p:ext uri="{BB962C8B-B14F-4D97-AF65-F5344CB8AC3E}">
        <p14:creationId xmlns:p14="http://schemas.microsoft.com/office/powerpoint/2010/main" val="554517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Assignment: E-commerce</a:t>
            </a:r>
          </a:p>
        </p:txBody>
      </p:sp>
      <p:pic>
        <p:nvPicPr>
          <p:cNvPr id="4" name="Picture 4" descr="http://www.wpclipart.com/signs_symbol/thumbtack_notes/thumbtack_note_assig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457" y="652107"/>
            <a:ext cx="18288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93771" y="537256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Explain the main characteristics of the distribution system of e-commerce using the example of Amazon.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555403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Is Ecommerce + How Ecommerce Websites Work (Absolute Basics)">
            <a:extLst>
              <a:ext uri="{FF2B5EF4-FFF2-40B4-BE49-F238E27FC236}">
                <a16:creationId xmlns:a16="http://schemas.microsoft.com/office/drawing/2014/main" id="{6255B461-8E52-47DF-86A0-AC509564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05" y="1837425"/>
            <a:ext cx="7247307" cy="2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27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 – Cold Chains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5405802" y="592758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88360" y="600687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section</a:t>
            </a:r>
          </a:p>
        </p:txBody>
      </p:sp>
    </p:spTree>
    <p:extLst>
      <p:ext uri="{BB962C8B-B14F-4D97-AF65-F5344CB8AC3E}">
        <p14:creationId xmlns:p14="http://schemas.microsoft.com/office/powerpoint/2010/main" val="548864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5D116A-5829-49ED-B1E2-964688CF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Cold Chain: A Definition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AA24F-1DE9-48A1-83F0-ACD14633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cold chain</a:t>
            </a:r>
          </a:p>
          <a:p>
            <a:pPr lvl="1"/>
            <a:r>
              <a:rPr lang="en-US" dirty="0"/>
              <a:t>The transportation of temperature-sensitive products along a supply chain.</a:t>
            </a:r>
          </a:p>
          <a:p>
            <a:pPr lvl="1"/>
            <a:r>
              <a:rPr lang="en-US" dirty="0"/>
              <a:t>Using thermal and refrigerated packaging methods.</a:t>
            </a:r>
          </a:p>
          <a:p>
            <a:pPr lvl="1"/>
            <a:r>
              <a:rPr lang="en-US" dirty="0"/>
              <a:t>The logistical planning to protect the integrity of these shipments.</a:t>
            </a:r>
          </a:p>
          <a:p>
            <a:pPr lvl="1"/>
            <a:r>
              <a:rPr lang="en-US" dirty="0"/>
              <a:t>Several means of transportation: refrigerated trucks and railcars, refrigerated cargo ships, reefers, and air cargo.</a:t>
            </a:r>
          </a:p>
        </p:txBody>
      </p:sp>
    </p:spTree>
    <p:extLst>
      <p:ext uri="{BB962C8B-B14F-4D97-AF65-F5344CB8AC3E}">
        <p14:creationId xmlns:p14="http://schemas.microsoft.com/office/powerpoint/2010/main" val="122871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4A38E7-7029-4FB3-AECC-B4990196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Unloading a Banana Ship, New Orleans, 1903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1C6F78-9303-4D61-9163-A5801C17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4" y="1120904"/>
            <a:ext cx="7096125" cy="56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Document 1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9A9206BD-2E22-43CE-AFBF-34E0662A1A9E}"/>
              </a:ext>
            </a:extLst>
          </p:cNvPr>
          <p:cNvSpPr/>
          <p:nvPr/>
        </p:nvSpPr>
        <p:spPr bwMode="auto">
          <a:xfrm>
            <a:off x="9606543" y="28087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1B7B2-EACD-4350-B73C-257F34C95F05}"/>
              </a:ext>
            </a:extLst>
          </p:cNvPr>
          <p:cNvSpPr txBox="1"/>
          <p:nvPr/>
        </p:nvSpPr>
        <p:spPr>
          <a:xfrm>
            <a:off x="10216150" y="32557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619956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F256-3964-450E-AD90-A429AB5F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Banana Ship,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pic>
        <p:nvPicPr>
          <p:cNvPr id="4100" name="Picture 4" descr="Photo of DOLE PACIFIC (IMO: 9703057, MMSI: 311000414, Callsign: C6CA2)  taken by richmangalleries">
            <a:extLst>
              <a:ext uri="{FF2B5EF4-FFF2-40B4-BE49-F238E27FC236}">
                <a16:creationId xmlns:a16="http://schemas.microsoft.com/office/drawing/2014/main" id="{89D39B2D-5815-4DBA-99C9-D9B09287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109" y="1083926"/>
            <a:ext cx="8595360" cy="56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6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Coal Bulk Facility, Mobile, Alabama</a:t>
            </a:r>
          </a:p>
        </p:txBody>
      </p:sp>
      <p:pic>
        <p:nvPicPr>
          <p:cNvPr id="3" name="Picture 4" descr="http://www.asdd.com/images_new/bmhpnew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76349"/>
            <a:ext cx="8229600" cy="548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86ADBC23-9596-49A8-8155-A5BF53E7914F}"/>
              </a:ext>
            </a:extLst>
          </p:cNvPr>
          <p:cNvSpPr/>
          <p:nvPr/>
        </p:nvSpPr>
        <p:spPr bwMode="auto">
          <a:xfrm>
            <a:off x="2143738" y="1289412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or transload</a:t>
            </a:r>
          </a:p>
        </p:txBody>
      </p:sp>
    </p:spTree>
    <p:extLst>
      <p:ext uri="{BB962C8B-B14F-4D97-AF65-F5344CB8AC3E}">
        <p14:creationId xmlns:p14="http://schemas.microsoft.com/office/powerpoint/2010/main" val="3197608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56E81-17AD-4AB0-8BD5-D1628590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Conditions of Cold Chain Logistics</a:t>
            </a:r>
          </a:p>
        </p:txBody>
      </p:sp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A96FD812-A948-4C6F-AA97-3F26AB48A07D}"/>
              </a:ext>
            </a:extLst>
          </p:cNvPr>
          <p:cNvSpPr/>
          <p:nvPr/>
        </p:nvSpPr>
        <p:spPr>
          <a:xfrm>
            <a:off x="4156685" y="1805088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Conditional Demand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6" name="Rounded Rectangle 41">
            <a:extLst>
              <a:ext uri="{FF2B5EF4-FFF2-40B4-BE49-F238E27FC236}">
                <a16:creationId xmlns:a16="http://schemas.microsoft.com/office/drawing/2014/main" id="{E93FE843-32F0-45F1-BB84-F6A085ACAC50}"/>
              </a:ext>
            </a:extLst>
          </p:cNvPr>
          <p:cNvSpPr/>
          <p:nvPr/>
        </p:nvSpPr>
        <p:spPr>
          <a:xfrm>
            <a:off x="4156685" y="3204022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Load Integrity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7" name="Rounded Rectangle 41">
            <a:extLst>
              <a:ext uri="{FF2B5EF4-FFF2-40B4-BE49-F238E27FC236}">
                <a16:creationId xmlns:a16="http://schemas.microsoft.com/office/drawing/2014/main" id="{F7B9C788-0742-46A1-A54E-4D9DD255C54B}"/>
              </a:ext>
            </a:extLst>
          </p:cNvPr>
          <p:cNvSpPr/>
          <p:nvPr/>
        </p:nvSpPr>
        <p:spPr>
          <a:xfrm>
            <a:off x="4156685" y="4602244"/>
            <a:ext cx="27432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i="0" dirty="0">
                <a:latin typeface="Arial Narrow" panose="020B0606020202030204" pitchFamily="34" charset="0"/>
              </a:rPr>
              <a:t>Transport Integrity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ECD8E-7CB2-4EDF-82D0-3BA705EFAE7A}"/>
              </a:ext>
            </a:extLst>
          </p:cNvPr>
          <p:cNvSpPr/>
          <p:nvPr/>
        </p:nvSpPr>
        <p:spPr>
          <a:xfrm>
            <a:off x="4156685" y="2134330"/>
            <a:ext cx="4273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Each product has a perishability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Shelf life and revenue.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Demand conditional to qualitative attributes.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A8D9C-AF13-4A08-9C74-7CAF8B3AC228}"/>
              </a:ext>
            </a:extLst>
          </p:cNvPr>
          <p:cNvSpPr/>
          <p:nvPr/>
        </p:nvSpPr>
        <p:spPr>
          <a:xfrm>
            <a:off x="4156685" y="3584291"/>
            <a:ext cx="3560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Packing, packaging and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Reefers as the common load unit.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Empty backhauls.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8AC546-D1F9-498C-BF2B-AB2D9CBD8766}"/>
              </a:ext>
            </a:extLst>
          </p:cNvPr>
          <p:cNvSpPr/>
          <p:nvPr/>
        </p:nvSpPr>
        <p:spPr>
          <a:xfrm>
            <a:off x="4156685" y="4950057"/>
            <a:ext cx="4273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Uninterrupted integrity of the transport chain (modes, terminals and distribution centers).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Specialized modes (speed) and terminals.</a:t>
            </a:r>
          </a:p>
        </p:txBody>
      </p:sp>
      <p:pic>
        <p:nvPicPr>
          <p:cNvPr id="13" name="Graphic 12" descr="Downward trend">
            <a:extLst>
              <a:ext uri="{FF2B5EF4-FFF2-40B4-BE49-F238E27FC236}">
                <a16:creationId xmlns:a16="http://schemas.microsoft.com/office/drawing/2014/main" id="{E77F3AEB-F278-41A5-9729-4C990B5B6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5980" y="2138752"/>
            <a:ext cx="914400" cy="914400"/>
          </a:xfrm>
          <a:prstGeom prst="rect">
            <a:avLst/>
          </a:prstGeom>
        </p:spPr>
      </p:pic>
      <p:pic>
        <p:nvPicPr>
          <p:cNvPr id="15" name="Graphic 14" descr="Truck">
            <a:extLst>
              <a:ext uri="{FF2B5EF4-FFF2-40B4-BE49-F238E27FC236}">
                <a16:creationId xmlns:a16="http://schemas.microsoft.com/office/drawing/2014/main" id="{E65EC717-4CAA-45B4-95A4-B5B893399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5980" y="4950057"/>
            <a:ext cx="914400" cy="914400"/>
          </a:xfrm>
          <a:prstGeom prst="rect">
            <a:avLst/>
          </a:prstGeom>
        </p:spPr>
      </p:pic>
      <p:pic>
        <p:nvPicPr>
          <p:cNvPr id="17" name="Graphic 16" descr="Thermometer">
            <a:extLst>
              <a:ext uri="{FF2B5EF4-FFF2-40B4-BE49-F238E27FC236}">
                <a16:creationId xmlns:a16="http://schemas.microsoft.com/office/drawing/2014/main" id="{79D37BC3-6EAE-45AE-8D38-16B3EBDB7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5980" y="3584291"/>
            <a:ext cx="914400" cy="914400"/>
          </a:xfrm>
          <a:prstGeom prst="rect">
            <a:avLst/>
          </a:prstGeom>
        </p:spPr>
      </p:pic>
      <p:sp>
        <p:nvSpPr>
          <p:cNvPr id="14" name="Action Button: Document 13" title="Read this Web Page">
            <a:hlinkClick r:id="rId8" highlightClick="1"/>
            <a:extLst>
              <a:ext uri="{FF2B5EF4-FFF2-40B4-BE49-F238E27FC236}">
                <a16:creationId xmlns:a16="http://schemas.microsoft.com/office/drawing/2014/main" id="{9D17BB30-CC24-469F-9102-BD16436C8B7B}"/>
              </a:ext>
            </a:extLst>
          </p:cNvPr>
          <p:cNvSpPr/>
          <p:nvPr/>
        </p:nvSpPr>
        <p:spPr bwMode="auto">
          <a:xfrm>
            <a:off x="9606543" y="28087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37447-0989-42E3-9E0A-95A022868AC3}"/>
              </a:ext>
            </a:extLst>
          </p:cNvPr>
          <p:cNvSpPr txBox="1"/>
          <p:nvPr/>
        </p:nvSpPr>
        <p:spPr>
          <a:xfrm>
            <a:off x="10216150" y="325579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18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F304C2BE-9A91-445C-A661-86F5F463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42" y="6129949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8FBE15-CC45-4AB5-8729-A916D0A0A01F}"/>
              </a:ext>
            </a:extLst>
          </p:cNvPr>
          <p:cNvSpPr txBox="1"/>
          <p:nvPr/>
        </p:nvSpPr>
        <p:spPr>
          <a:xfrm>
            <a:off x="8325313" y="6177016"/>
            <a:ext cx="4049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Explain the main elements of a cold chain</a:t>
            </a:r>
          </a:p>
        </p:txBody>
      </p:sp>
    </p:spTree>
    <p:extLst>
      <p:ext uri="{BB962C8B-B14F-4D97-AF65-F5344CB8AC3E}">
        <p14:creationId xmlns:p14="http://schemas.microsoft.com/office/powerpoint/2010/main" val="2063345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Cold Chain Technology</a:t>
            </a:r>
          </a:p>
        </p:txBody>
      </p:sp>
      <p:sp>
        <p:nvSpPr>
          <p:cNvPr id="30" name="Action Button: Document 29" title="Read this Web Page">
            <a:hlinkClick r:id="rId2" highlightClick="1"/>
          </p:cNvPr>
          <p:cNvSpPr/>
          <p:nvPr/>
        </p:nvSpPr>
        <p:spPr bwMode="auto">
          <a:xfrm>
            <a:off x="9485285" y="24246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155878" y="30635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A3690412-DABF-48A5-973B-A73CD23DE6D1}"/>
              </a:ext>
            </a:extLst>
          </p:cNvPr>
          <p:cNvSpPr/>
          <p:nvPr/>
        </p:nvSpPr>
        <p:spPr>
          <a:xfrm>
            <a:off x="1359794" y="1982214"/>
            <a:ext cx="1920240" cy="4297680"/>
          </a:xfrm>
          <a:prstGeom prst="roundRect">
            <a:avLst>
              <a:gd name="adj" fmla="val 6317"/>
            </a:avLst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B43C26-E813-4F95-A962-1AED38ED6FDC}"/>
              </a:ext>
            </a:extLst>
          </p:cNvPr>
          <p:cNvSpPr/>
          <p:nvPr/>
        </p:nvSpPr>
        <p:spPr>
          <a:xfrm>
            <a:off x="3034799" y="5591738"/>
            <a:ext cx="3931920" cy="18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6042E-DEB7-4EC3-82BC-01FA7B308F56}"/>
              </a:ext>
            </a:extLst>
          </p:cNvPr>
          <p:cNvSpPr/>
          <p:nvPr/>
        </p:nvSpPr>
        <p:spPr>
          <a:xfrm>
            <a:off x="3034799" y="4619251"/>
            <a:ext cx="3931920" cy="18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12C8A7-78DE-489A-BBC1-F30CB1B74D53}"/>
              </a:ext>
            </a:extLst>
          </p:cNvPr>
          <p:cNvSpPr/>
          <p:nvPr/>
        </p:nvSpPr>
        <p:spPr>
          <a:xfrm>
            <a:off x="3034799" y="3666796"/>
            <a:ext cx="3931920" cy="18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332C6-3629-410B-8630-9210BEE44FFE}"/>
              </a:ext>
            </a:extLst>
          </p:cNvPr>
          <p:cNvSpPr/>
          <p:nvPr/>
        </p:nvSpPr>
        <p:spPr>
          <a:xfrm>
            <a:off x="3034799" y="2709928"/>
            <a:ext cx="3931920" cy="18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378AA-2013-4AD1-AED3-D1E937D0F24C}"/>
              </a:ext>
            </a:extLst>
          </p:cNvPr>
          <p:cNvSpPr/>
          <p:nvPr/>
        </p:nvSpPr>
        <p:spPr>
          <a:xfrm>
            <a:off x="2223742" y="1839672"/>
            <a:ext cx="182880" cy="3931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74776F6B-DF04-4DE7-B557-385A1C590149}"/>
              </a:ext>
            </a:extLst>
          </p:cNvPr>
          <p:cNvSpPr/>
          <p:nvPr/>
        </p:nvSpPr>
        <p:spPr>
          <a:xfrm>
            <a:off x="1496126" y="2573464"/>
            <a:ext cx="1645920" cy="45720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A58E64F-8907-438B-80EB-8220313E6E74}"/>
              </a:ext>
            </a:extLst>
          </p:cNvPr>
          <p:cNvSpPr/>
          <p:nvPr/>
        </p:nvSpPr>
        <p:spPr>
          <a:xfrm>
            <a:off x="1492222" y="3532269"/>
            <a:ext cx="1645920" cy="45720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EEE1A1F2-7324-4845-B406-0FF4A8BDF9D6}"/>
              </a:ext>
            </a:extLst>
          </p:cNvPr>
          <p:cNvSpPr/>
          <p:nvPr/>
        </p:nvSpPr>
        <p:spPr>
          <a:xfrm>
            <a:off x="1492222" y="4482091"/>
            <a:ext cx="1645920" cy="45720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DFE3E48C-F327-450E-B7A1-477560DA317E}"/>
              </a:ext>
            </a:extLst>
          </p:cNvPr>
          <p:cNvSpPr/>
          <p:nvPr/>
        </p:nvSpPr>
        <p:spPr>
          <a:xfrm>
            <a:off x="1492222" y="5454578"/>
            <a:ext cx="1645920" cy="45720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9F5497-70FC-4485-949D-EB0713F1F6EA}"/>
              </a:ext>
            </a:extLst>
          </p:cNvPr>
          <p:cNvSpPr txBox="1"/>
          <p:nvPr/>
        </p:nvSpPr>
        <p:spPr>
          <a:xfrm>
            <a:off x="1663805" y="2593855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Fabrication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06A07-6890-40EB-8463-B0360017A251}"/>
              </a:ext>
            </a:extLst>
          </p:cNvPr>
          <p:cNvSpPr txBox="1"/>
          <p:nvPr/>
        </p:nvSpPr>
        <p:spPr>
          <a:xfrm>
            <a:off x="1840005" y="3566612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254D1-5C26-4559-996B-67D96ABFC58C}"/>
              </a:ext>
            </a:extLst>
          </p:cNvPr>
          <p:cNvSpPr txBox="1"/>
          <p:nvPr/>
        </p:nvSpPr>
        <p:spPr>
          <a:xfrm>
            <a:off x="1803702" y="4518072"/>
            <a:ext cx="1044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Terminal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7E2A03-BB8A-4060-B633-D8D34BE6F557}"/>
              </a:ext>
            </a:extLst>
          </p:cNvPr>
          <p:cNvSpPr txBox="1"/>
          <p:nvPr/>
        </p:nvSpPr>
        <p:spPr>
          <a:xfrm>
            <a:off x="1755743" y="5477447"/>
            <a:ext cx="1154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Transport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17A4884B-8548-49C5-88AA-35DB20B98E45}"/>
              </a:ext>
            </a:extLst>
          </p:cNvPr>
          <p:cNvSpPr/>
          <p:nvPr/>
        </p:nvSpPr>
        <p:spPr>
          <a:xfrm>
            <a:off x="1492222" y="1760433"/>
            <a:ext cx="1645920" cy="457200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7070A-7889-43A3-B631-0F5D1C9E0A77}"/>
              </a:ext>
            </a:extLst>
          </p:cNvPr>
          <p:cNvSpPr txBox="1"/>
          <p:nvPr/>
        </p:nvSpPr>
        <p:spPr>
          <a:xfrm>
            <a:off x="1681719" y="1802267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Monitoring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C98690-750C-4D99-B3C5-4E587C27E13C}"/>
              </a:ext>
            </a:extLst>
          </p:cNvPr>
          <p:cNvSpPr txBox="1"/>
          <p:nvPr/>
        </p:nvSpPr>
        <p:spPr>
          <a:xfrm>
            <a:off x="3394266" y="2600630"/>
            <a:ext cx="2137124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Preparation methods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E2558-B4C9-4B49-A719-8D0C78015794}"/>
              </a:ext>
            </a:extLst>
          </p:cNvPr>
          <p:cNvSpPr txBox="1"/>
          <p:nvPr/>
        </p:nvSpPr>
        <p:spPr>
          <a:xfrm>
            <a:off x="5643702" y="2601931"/>
            <a:ext cx="934871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Packing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0E7BF-A52B-4C43-8736-1DCC65BEEFF2}"/>
              </a:ext>
            </a:extLst>
          </p:cNvPr>
          <p:cNvSpPr txBox="1"/>
          <p:nvPr/>
        </p:nvSpPr>
        <p:spPr>
          <a:xfrm>
            <a:off x="3394266" y="3563779"/>
            <a:ext cx="1417760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Warehousing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56CC02-3EF1-442A-BDC1-54FD15C03B42}"/>
              </a:ext>
            </a:extLst>
          </p:cNvPr>
          <p:cNvSpPr txBox="1"/>
          <p:nvPr/>
        </p:nvSpPr>
        <p:spPr>
          <a:xfrm>
            <a:off x="4926258" y="3563779"/>
            <a:ext cx="1879041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Distribution center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B2E4D1-68C4-4284-8575-92E5F1683DE4}"/>
              </a:ext>
            </a:extLst>
          </p:cNvPr>
          <p:cNvSpPr txBox="1"/>
          <p:nvPr/>
        </p:nvSpPr>
        <p:spPr>
          <a:xfrm>
            <a:off x="3390242" y="4486126"/>
            <a:ext cx="1576072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Reefer storage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CD242-440A-4A70-B34F-28501F420BB6}"/>
              </a:ext>
            </a:extLst>
          </p:cNvPr>
          <p:cNvSpPr txBox="1"/>
          <p:nvPr/>
        </p:nvSpPr>
        <p:spPr>
          <a:xfrm>
            <a:off x="3389446" y="5467346"/>
            <a:ext cx="922047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Reefers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D76DC4-8F0B-41F5-AD27-B42F1B820F31}"/>
              </a:ext>
            </a:extLst>
          </p:cNvPr>
          <p:cNvSpPr txBox="1"/>
          <p:nvPr/>
        </p:nvSpPr>
        <p:spPr>
          <a:xfrm>
            <a:off x="4405863" y="5473221"/>
            <a:ext cx="1846980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i="0" dirty="0">
                <a:latin typeface="Arial Narrow" panose="020B0606020202030204" pitchFamily="34" charset="0"/>
              </a:rPr>
              <a:t>Power generators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F7BDAF-1804-4616-ADFE-7627F567F787}"/>
              </a:ext>
            </a:extLst>
          </p:cNvPr>
          <p:cNvSpPr/>
          <p:nvPr/>
        </p:nvSpPr>
        <p:spPr>
          <a:xfrm>
            <a:off x="6966719" y="2515162"/>
            <a:ext cx="4697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Blast freezers. Insulated containers. Vacuum packing. Crates. Perforated plastic containers. Perforated boxes.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EB7925-1360-43D5-8C83-60B83ED57C9C}"/>
              </a:ext>
            </a:extLst>
          </p:cNvPr>
          <p:cNvSpPr/>
          <p:nvPr/>
        </p:nvSpPr>
        <p:spPr>
          <a:xfrm>
            <a:off x="6966719" y="3474279"/>
            <a:ext cx="467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Refrigerated warehouses. Refrigerated distribution centers. Loading / Unloading bays.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B3D2D7-85A5-4294-BB38-1E4CD49F2BCA}"/>
              </a:ext>
            </a:extLst>
          </p:cNvPr>
          <p:cNvSpPr/>
          <p:nvPr/>
        </p:nvSpPr>
        <p:spPr>
          <a:xfrm>
            <a:off x="6966719" y="5276049"/>
            <a:ext cx="4678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Refrigerated trucks. Refrigerated railcars. Refrigerated ships. Reefers. Reefer clips. Rail gensets. Refrigerated bins. Refrigerated unit load devices. Source loading.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8546CB-E19D-4A14-824B-F6DDC0F11325}"/>
              </a:ext>
            </a:extLst>
          </p:cNvPr>
          <p:cNvSpPr/>
          <p:nvPr/>
        </p:nvSpPr>
        <p:spPr>
          <a:xfrm>
            <a:off x="6966719" y="4532836"/>
            <a:ext cx="4390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Reefer storage areas. On-dock refrigerated warehouses.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D6D4721-8275-46B2-97A9-B2C36CA58DA5}"/>
              </a:ext>
            </a:extLst>
          </p:cNvPr>
          <p:cNvSpPr/>
          <p:nvPr/>
        </p:nvSpPr>
        <p:spPr>
          <a:xfrm>
            <a:off x="3295076" y="1860498"/>
            <a:ext cx="4466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Sensors. Monitors and recorders (e.g. Partlow recorders).</a:t>
            </a:r>
          </a:p>
        </p:txBody>
      </p:sp>
    </p:spTree>
    <p:extLst>
      <p:ext uri="{BB962C8B-B14F-4D97-AF65-F5344CB8AC3E}">
        <p14:creationId xmlns:p14="http://schemas.microsoft.com/office/powerpoint/2010/main" val="2951139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1EDC-03B6-4FA6-B7F5-01B37569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Chain Technology and Processes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7C72DA-591B-4963-B550-A275E8A8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6" y="1455031"/>
            <a:ext cx="3967013" cy="52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33D9B07-6D12-4509-9A2A-E5679BB1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85" y="1455031"/>
            <a:ext cx="3962122" cy="52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2300A-49A0-49DB-AAE9-D75B0430FD1B}"/>
              </a:ext>
            </a:extLst>
          </p:cNvPr>
          <p:cNvSpPr/>
          <p:nvPr/>
        </p:nvSpPr>
        <p:spPr>
          <a:xfrm>
            <a:off x="6252818" y="1085699"/>
            <a:ext cx="519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BF"/>
                </a:solidFill>
                <a:latin typeface="Arial Narrow" panose="020B0606020202030204" pitchFamily="34" charset="0"/>
              </a:rPr>
              <a:t>Crownless Pineapples in Cold Chain Inspection Room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0338A-827E-4337-A960-39EB09CBD00E}"/>
              </a:ext>
            </a:extLst>
          </p:cNvPr>
          <p:cNvSpPr/>
          <p:nvPr/>
        </p:nvSpPr>
        <p:spPr>
          <a:xfrm>
            <a:off x="1087355" y="1085699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BF"/>
                </a:solidFill>
                <a:latin typeface="Arial Narrow" panose="020B0606020202030204" pitchFamily="34" charset="0"/>
              </a:rPr>
              <a:t>Source Loading of Chilled Meat in a Reefer</a:t>
            </a:r>
          </a:p>
        </p:txBody>
      </p:sp>
    </p:spTree>
    <p:extLst>
      <p:ext uri="{BB962C8B-B14F-4D97-AF65-F5344CB8AC3E}">
        <p14:creationId xmlns:p14="http://schemas.microsoft.com/office/powerpoint/2010/main" val="1098470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Focus on the Maritime Reefer: Basic Facts and Figures</a:t>
            </a:r>
          </a:p>
        </p:txBody>
      </p:sp>
      <p:pic>
        <p:nvPicPr>
          <p:cNvPr id="1026" name="Picture 2" descr="http://www.containerstrade.com/content/images/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1" y="1642783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2133600"/>
            <a:ext cx="41097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2.9 M TEUs of reefers (2018); 5% of the global capacity.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Dominance of the 40-foot-high cube container.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$5,000 regular container; $30,000 for a reefer.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12% less volume than a similar sized container.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Cold chain products usually heavier.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FCL use for point-to-point trade.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White paint for higher albedo.</a:t>
            </a:r>
          </a:p>
        </p:txBody>
      </p:sp>
    </p:spTree>
    <p:extLst>
      <p:ext uri="{BB962C8B-B14F-4D97-AF65-F5344CB8AC3E}">
        <p14:creationId xmlns:p14="http://schemas.microsoft.com/office/powerpoint/2010/main" val="57368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Seaborne Reefer Trade, 2008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0" y="1447800"/>
          <a:ext cx="77724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9323920" y="435713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27236" y="49960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555327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Reefer Stacking Area, Maher Terminal, Newark</a:t>
            </a:r>
          </a:p>
        </p:txBody>
      </p:sp>
      <p:pic>
        <p:nvPicPr>
          <p:cNvPr id="2050" name="Picture 2" descr="C:\Users\ecojpr\Pictures\PANYNJ2010\IMG_386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81943" y="1029034"/>
            <a:ext cx="7772400" cy="5828967"/>
          </a:xfrm>
          <a:prstGeom prst="rect">
            <a:avLst/>
          </a:prstGeom>
          <a:noFill/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9559243" y="37432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54343" y="43821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501827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1751-FABA-4241-BBDF-9E4A153B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Reefer Slots per Container Port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2745DD-C0D1-4A8A-8259-D71495ACA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72" y="1122664"/>
            <a:ext cx="9235440" cy="5686987"/>
          </a:xfrm>
          <a:prstGeom prst="rect">
            <a:avLst/>
          </a:prstGeom>
        </p:spPr>
      </p:pic>
      <p:sp>
        <p:nvSpPr>
          <p:cNvPr id="4" name="Action Button: Document 3" title="Read this Web Page">
            <a:hlinkClick r:id="rId4" highlightClick="1"/>
            <a:extLst>
              <a:ext uri="{FF2B5EF4-FFF2-40B4-BE49-F238E27FC236}">
                <a16:creationId xmlns:a16="http://schemas.microsoft.com/office/drawing/2014/main" id="{2BF4D62F-735A-41AF-AABE-CAEEEBD6D150}"/>
              </a:ext>
            </a:extLst>
          </p:cNvPr>
          <p:cNvSpPr/>
          <p:nvPr/>
        </p:nvSpPr>
        <p:spPr bwMode="auto">
          <a:xfrm>
            <a:off x="9559243" y="37432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929E8-AB5E-4F35-A290-06B50391DB86}"/>
              </a:ext>
            </a:extLst>
          </p:cNvPr>
          <p:cNvSpPr txBox="1"/>
          <p:nvPr/>
        </p:nvSpPr>
        <p:spPr>
          <a:xfrm>
            <a:off x="10254343" y="438217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777890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1E2A-5C46-4DF2-BB31-CED4D9D7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Refrigerated Urban Delivery Truck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2DF7CE-C62A-49DE-87A3-859F1A5B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24" y="1202373"/>
            <a:ext cx="7310751" cy="54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Document 3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505AB42F-DEB7-4A3B-8C77-FCA6364434DE}"/>
              </a:ext>
            </a:extLst>
          </p:cNvPr>
          <p:cNvSpPr/>
          <p:nvPr/>
        </p:nvSpPr>
        <p:spPr bwMode="auto">
          <a:xfrm>
            <a:off x="9308776" y="43032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F9F5F-4622-4383-A6DF-ADE53ED9B9A7}"/>
              </a:ext>
            </a:extLst>
          </p:cNvPr>
          <p:cNvSpPr txBox="1"/>
          <p:nvPr/>
        </p:nvSpPr>
        <p:spPr>
          <a:xfrm>
            <a:off x="9934796" y="55361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1056378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 of Fresh Produce by Season and Region</a:t>
            </a:r>
          </a:p>
        </p:txBody>
      </p:sp>
      <p:sp>
        <p:nvSpPr>
          <p:cNvPr id="130" name="Action Button: Document 129" title="Read this Web Page">
            <a:hlinkClick r:id="rId3" highlightClick="1"/>
          </p:cNvPr>
          <p:cNvSpPr/>
          <p:nvPr/>
        </p:nvSpPr>
        <p:spPr bwMode="auto">
          <a:xfrm>
            <a:off x="9308776" y="430325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9934796" y="55361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BD02137-ED95-4358-B140-18298119CEFB}"/>
              </a:ext>
            </a:extLst>
          </p:cNvPr>
          <p:cNvSpPr/>
          <p:nvPr/>
        </p:nvSpPr>
        <p:spPr>
          <a:xfrm>
            <a:off x="2213753" y="4976602"/>
            <a:ext cx="274320" cy="914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07D7263-27BB-4019-BA21-FA81F8ABFC9F}"/>
              </a:ext>
            </a:extLst>
          </p:cNvPr>
          <p:cNvSpPr/>
          <p:nvPr/>
        </p:nvSpPr>
        <p:spPr>
          <a:xfrm>
            <a:off x="2200875" y="4378836"/>
            <a:ext cx="274320" cy="548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DE04456-EEBE-4AB3-ADC1-1127FA401F06}"/>
              </a:ext>
            </a:extLst>
          </p:cNvPr>
          <p:cNvSpPr/>
          <p:nvPr/>
        </p:nvSpPr>
        <p:spPr>
          <a:xfrm>
            <a:off x="2207327" y="3778536"/>
            <a:ext cx="274320" cy="54864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6A3587D-9CD2-418B-9738-8A9E071EBEA0}"/>
              </a:ext>
            </a:extLst>
          </p:cNvPr>
          <p:cNvSpPr/>
          <p:nvPr/>
        </p:nvSpPr>
        <p:spPr>
          <a:xfrm>
            <a:off x="2207327" y="2956947"/>
            <a:ext cx="274320" cy="73152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D2F05EA-04D3-4178-A1F1-D8F2EAD015A6}"/>
              </a:ext>
            </a:extLst>
          </p:cNvPr>
          <p:cNvSpPr/>
          <p:nvPr/>
        </p:nvSpPr>
        <p:spPr>
          <a:xfrm>
            <a:off x="2207327" y="2266801"/>
            <a:ext cx="274320" cy="5486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F9625A1-C057-4161-8F10-FB13827F7FFD}"/>
              </a:ext>
            </a:extLst>
          </p:cNvPr>
          <p:cNvSpPr/>
          <p:nvPr/>
        </p:nvSpPr>
        <p:spPr>
          <a:xfrm>
            <a:off x="9415315" y="1710346"/>
            <a:ext cx="605394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A46FAA-ED5B-4E4A-9CC2-ACBC6B3D2341}"/>
              </a:ext>
            </a:extLst>
          </p:cNvPr>
          <p:cNvSpPr/>
          <p:nvPr/>
        </p:nvSpPr>
        <p:spPr>
          <a:xfrm>
            <a:off x="7995965" y="1710346"/>
            <a:ext cx="605394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6C03183-AFFA-49CA-8492-B24A9E1C6504}"/>
              </a:ext>
            </a:extLst>
          </p:cNvPr>
          <p:cNvSpPr/>
          <p:nvPr/>
        </p:nvSpPr>
        <p:spPr>
          <a:xfrm>
            <a:off x="6586993" y="1722142"/>
            <a:ext cx="605394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F4C5614-176C-4ECD-9169-E4CCA54C366C}"/>
              </a:ext>
            </a:extLst>
          </p:cNvPr>
          <p:cNvSpPr/>
          <p:nvPr/>
        </p:nvSpPr>
        <p:spPr>
          <a:xfrm>
            <a:off x="5190955" y="1722142"/>
            <a:ext cx="762267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E0E82CC-48BF-46A3-800F-C310ADBE54C4}"/>
              </a:ext>
            </a:extLst>
          </p:cNvPr>
          <p:cNvSpPr/>
          <p:nvPr/>
        </p:nvSpPr>
        <p:spPr>
          <a:xfrm>
            <a:off x="3934975" y="1722142"/>
            <a:ext cx="605394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A76CFF6-AB73-4123-A695-80273D42C5C9}"/>
              </a:ext>
            </a:extLst>
          </p:cNvPr>
          <p:cNvSpPr/>
          <p:nvPr/>
        </p:nvSpPr>
        <p:spPr>
          <a:xfrm>
            <a:off x="2538424" y="1722142"/>
            <a:ext cx="605394" cy="420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BAC3FF-0CDF-42DF-A6D5-56991CE58C09}"/>
              </a:ext>
            </a:extLst>
          </p:cNvPr>
          <p:cNvSpPr/>
          <p:nvPr/>
        </p:nvSpPr>
        <p:spPr>
          <a:xfrm>
            <a:off x="253842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601276A-1252-45AF-9E28-19F3A9A959C7}"/>
              </a:ext>
            </a:extLst>
          </p:cNvPr>
          <p:cNvSpPr/>
          <p:nvPr/>
        </p:nvSpPr>
        <p:spPr>
          <a:xfrm>
            <a:off x="269450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ED9E25-5D74-466C-8B23-C32D79E6B45E}"/>
              </a:ext>
            </a:extLst>
          </p:cNvPr>
          <p:cNvSpPr/>
          <p:nvPr/>
        </p:nvSpPr>
        <p:spPr>
          <a:xfrm>
            <a:off x="285058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AFD09DD-AD69-4D88-81CA-E329CB20818D}"/>
              </a:ext>
            </a:extLst>
          </p:cNvPr>
          <p:cNvSpPr/>
          <p:nvPr/>
        </p:nvSpPr>
        <p:spPr>
          <a:xfrm>
            <a:off x="300665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18DCE47-68C5-4487-A65A-CCC1B9431663}"/>
              </a:ext>
            </a:extLst>
          </p:cNvPr>
          <p:cNvSpPr/>
          <p:nvPr/>
        </p:nvSpPr>
        <p:spPr>
          <a:xfrm>
            <a:off x="316273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C70B0AA-2055-45A4-ABB8-3DA004B23543}"/>
              </a:ext>
            </a:extLst>
          </p:cNvPr>
          <p:cNvSpPr/>
          <p:nvPr/>
        </p:nvSpPr>
        <p:spPr>
          <a:xfrm>
            <a:off x="331881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875EEDF-27D9-40FA-9396-CBDDBB6F1F30}"/>
              </a:ext>
            </a:extLst>
          </p:cNvPr>
          <p:cNvSpPr/>
          <p:nvPr/>
        </p:nvSpPr>
        <p:spPr>
          <a:xfrm>
            <a:off x="347489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10390B72-06FF-42C8-991F-245FE0179172}"/>
              </a:ext>
            </a:extLst>
          </p:cNvPr>
          <p:cNvSpPr/>
          <p:nvPr/>
        </p:nvSpPr>
        <p:spPr>
          <a:xfrm>
            <a:off x="363097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F833093-9003-4F5C-842D-95C94E06DF10}"/>
              </a:ext>
            </a:extLst>
          </p:cNvPr>
          <p:cNvSpPr/>
          <p:nvPr/>
        </p:nvSpPr>
        <p:spPr>
          <a:xfrm>
            <a:off x="378704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4EBF39A-1390-4CDE-B463-380935E38125}"/>
              </a:ext>
            </a:extLst>
          </p:cNvPr>
          <p:cNvSpPr/>
          <p:nvPr/>
        </p:nvSpPr>
        <p:spPr>
          <a:xfrm>
            <a:off x="394312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F7E56A6-BC6D-4E6E-83C0-CDFE8ED508EC}"/>
              </a:ext>
            </a:extLst>
          </p:cNvPr>
          <p:cNvSpPr/>
          <p:nvPr/>
        </p:nvSpPr>
        <p:spPr>
          <a:xfrm>
            <a:off x="409920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CE99CFB-6D54-4E49-9BF7-2866503B577D}"/>
              </a:ext>
            </a:extLst>
          </p:cNvPr>
          <p:cNvSpPr/>
          <p:nvPr/>
        </p:nvSpPr>
        <p:spPr>
          <a:xfrm>
            <a:off x="425528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6076981-077A-4F12-9D21-BD91302E9EDA}"/>
              </a:ext>
            </a:extLst>
          </p:cNvPr>
          <p:cNvSpPr/>
          <p:nvPr/>
        </p:nvSpPr>
        <p:spPr>
          <a:xfrm>
            <a:off x="441136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F0A1ABC-6151-4D39-9EAE-E6411CDE5E7C}"/>
              </a:ext>
            </a:extLst>
          </p:cNvPr>
          <p:cNvSpPr/>
          <p:nvPr/>
        </p:nvSpPr>
        <p:spPr>
          <a:xfrm>
            <a:off x="456743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622966F-A9E4-4AF7-9469-B8F6B7EDCB1C}"/>
              </a:ext>
            </a:extLst>
          </p:cNvPr>
          <p:cNvSpPr/>
          <p:nvPr/>
        </p:nvSpPr>
        <p:spPr>
          <a:xfrm>
            <a:off x="472351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96BD5E5-9152-4D93-BF0A-60183E3B6889}"/>
              </a:ext>
            </a:extLst>
          </p:cNvPr>
          <p:cNvSpPr/>
          <p:nvPr/>
        </p:nvSpPr>
        <p:spPr>
          <a:xfrm>
            <a:off x="487959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0905B3C-78C6-46B2-A689-177BC551A93C}"/>
              </a:ext>
            </a:extLst>
          </p:cNvPr>
          <p:cNvSpPr/>
          <p:nvPr/>
        </p:nvSpPr>
        <p:spPr>
          <a:xfrm>
            <a:off x="503567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0C525F5-012F-4736-8739-7C81342AC3A6}"/>
              </a:ext>
            </a:extLst>
          </p:cNvPr>
          <p:cNvSpPr/>
          <p:nvPr/>
        </p:nvSpPr>
        <p:spPr>
          <a:xfrm>
            <a:off x="519175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1167206-457F-452E-BB4A-B80558F9768A}"/>
              </a:ext>
            </a:extLst>
          </p:cNvPr>
          <p:cNvSpPr/>
          <p:nvPr/>
        </p:nvSpPr>
        <p:spPr>
          <a:xfrm>
            <a:off x="534782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F56FC95-FE7B-4574-ADB0-1C79E0DCCC92}"/>
              </a:ext>
            </a:extLst>
          </p:cNvPr>
          <p:cNvSpPr/>
          <p:nvPr/>
        </p:nvSpPr>
        <p:spPr>
          <a:xfrm>
            <a:off x="550390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30CA7C2-E3B6-44D4-A52A-46CD4161DBFB}"/>
              </a:ext>
            </a:extLst>
          </p:cNvPr>
          <p:cNvSpPr/>
          <p:nvPr/>
        </p:nvSpPr>
        <p:spPr>
          <a:xfrm>
            <a:off x="565998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5A3E2C4-DFD6-4A35-8C21-B93E754F932C}"/>
              </a:ext>
            </a:extLst>
          </p:cNvPr>
          <p:cNvSpPr/>
          <p:nvPr/>
        </p:nvSpPr>
        <p:spPr>
          <a:xfrm>
            <a:off x="581606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57EEB8E-7E98-4995-AA32-9F151DEF8F61}"/>
              </a:ext>
            </a:extLst>
          </p:cNvPr>
          <p:cNvSpPr/>
          <p:nvPr/>
        </p:nvSpPr>
        <p:spPr>
          <a:xfrm>
            <a:off x="597214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03FBDE2-7C01-4B04-80B0-29DA9F849C80}"/>
              </a:ext>
            </a:extLst>
          </p:cNvPr>
          <p:cNvSpPr/>
          <p:nvPr/>
        </p:nvSpPr>
        <p:spPr>
          <a:xfrm>
            <a:off x="612821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C801FF7-720F-46DF-8C92-1FBE5AE501DC}"/>
              </a:ext>
            </a:extLst>
          </p:cNvPr>
          <p:cNvSpPr/>
          <p:nvPr/>
        </p:nvSpPr>
        <p:spPr>
          <a:xfrm>
            <a:off x="628429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F488FDA-D8F6-4C41-A5D4-45894B4DABFB}"/>
              </a:ext>
            </a:extLst>
          </p:cNvPr>
          <p:cNvSpPr/>
          <p:nvPr/>
        </p:nvSpPr>
        <p:spPr>
          <a:xfrm>
            <a:off x="644037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7F4C429-14DD-437D-B08F-703C535261E0}"/>
              </a:ext>
            </a:extLst>
          </p:cNvPr>
          <p:cNvSpPr/>
          <p:nvPr/>
        </p:nvSpPr>
        <p:spPr>
          <a:xfrm>
            <a:off x="659645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EBDC9E4-7BA8-4048-ACB7-1A1BFB26348E}"/>
              </a:ext>
            </a:extLst>
          </p:cNvPr>
          <p:cNvSpPr/>
          <p:nvPr/>
        </p:nvSpPr>
        <p:spPr>
          <a:xfrm>
            <a:off x="675253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FEFDC92-E15F-4147-BEE7-7C47A7C1A896}"/>
              </a:ext>
            </a:extLst>
          </p:cNvPr>
          <p:cNvSpPr/>
          <p:nvPr/>
        </p:nvSpPr>
        <p:spPr>
          <a:xfrm>
            <a:off x="690860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4C9A5EF-5C7C-4F92-BD04-C8AA22C81032}"/>
              </a:ext>
            </a:extLst>
          </p:cNvPr>
          <p:cNvSpPr/>
          <p:nvPr/>
        </p:nvSpPr>
        <p:spPr>
          <a:xfrm>
            <a:off x="706468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73CC718-1F15-4290-B291-EAAC2459E4AB}"/>
              </a:ext>
            </a:extLst>
          </p:cNvPr>
          <p:cNvSpPr/>
          <p:nvPr/>
        </p:nvSpPr>
        <p:spPr>
          <a:xfrm>
            <a:off x="722076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3409C30-92C6-4412-95CC-6E276324DD89}"/>
              </a:ext>
            </a:extLst>
          </p:cNvPr>
          <p:cNvSpPr/>
          <p:nvPr/>
        </p:nvSpPr>
        <p:spPr>
          <a:xfrm>
            <a:off x="737684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C1DB83F-8699-4EE9-AE0C-D9D801A41F41}"/>
              </a:ext>
            </a:extLst>
          </p:cNvPr>
          <p:cNvSpPr/>
          <p:nvPr/>
        </p:nvSpPr>
        <p:spPr>
          <a:xfrm>
            <a:off x="753292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E596095-2E51-41A5-A171-1B0343EA724A}"/>
              </a:ext>
            </a:extLst>
          </p:cNvPr>
          <p:cNvSpPr/>
          <p:nvPr/>
        </p:nvSpPr>
        <p:spPr>
          <a:xfrm>
            <a:off x="768899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7DF4FB0-4C14-4661-8287-28A77128D8BE}"/>
              </a:ext>
            </a:extLst>
          </p:cNvPr>
          <p:cNvSpPr/>
          <p:nvPr/>
        </p:nvSpPr>
        <p:spPr>
          <a:xfrm>
            <a:off x="784507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78C88AD-9082-41F8-B122-06DD9BAC185E}"/>
              </a:ext>
            </a:extLst>
          </p:cNvPr>
          <p:cNvSpPr/>
          <p:nvPr/>
        </p:nvSpPr>
        <p:spPr>
          <a:xfrm>
            <a:off x="800115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C3B3895-3AB0-4095-B457-BEB2BF2D395B}"/>
              </a:ext>
            </a:extLst>
          </p:cNvPr>
          <p:cNvSpPr/>
          <p:nvPr/>
        </p:nvSpPr>
        <p:spPr>
          <a:xfrm>
            <a:off x="815723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CFF508E-B8DB-40E2-94BD-5D78FAF897AD}"/>
              </a:ext>
            </a:extLst>
          </p:cNvPr>
          <p:cNvSpPr/>
          <p:nvPr/>
        </p:nvSpPr>
        <p:spPr>
          <a:xfrm>
            <a:off x="831331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D8B7092-8006-4A35-B9B3-5D90D63704D4}"/>
              </a:ext>
            </a:extLst>
          </p:cNvPr>
          <p:cNvSpPr/>
          <p:nvPr/>
        </p:nvSpPr>
        <p:spPr>
          <a:xfrm>
            <a:off x="846938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74DA4812-470C-4D80-9280-ABBD4BE2D8AA}"/>
              </a:ext>
            </a:extLst>
          </p:cNvPr>
          <p:cNvSpPr/>
          <p:nvPr/>
        </p:nvSpPr>
        <p:spPr>
          <a:xfrm>
            <a:off x="862546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19894EA4-4A42-4861-80F9-ED96FFC9C673}"/>
              </a:ext>
            </a:extLst>
          </p:cNvPr>
          <p:cNvSpPr/>
          <p:nvPr/>
        </p:nvSpPr>
        <p:spPr>
          <a:xfrm>
            <a:off x="878154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6624E96-D344-4BE9-BDA7-1EDB088ED3DD}"/>
              </a:ext>
            </a:extLst>
          </p:cNvPr>
          <p:cNvSpPr/>
          <p:nvPr/>
        </p:nvSpPr>
        <p:spPr>
          <a:xfrm>
            <a:off x="893762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A69746A-2A71-4840-95BD-426AE0946FC4}"/>
              </a:ext>
            </a:extLst>
          </p:cNvPr>
          <p:cNvSpPr/>
          <p:nvPr/>
        </p:nvSpPr>
        <p:spPr>
          <a:xfrm>
            <a:off x="909370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CFFBEEE-9528-43A1-B049-3C09B3F8D767}"/>
              </a:ext>
            </a:extLst>
          </p:cNvPr>
          <p:cNvSpPr/>
          <p:nvPr/>
        </p:nvSpPr>
        <p:spPr>
          <a:xfrm>
            <a:off x="924977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6BD0C27-1C4B-457D-B033-1F4293DF5E00}"/>
              </a:ext>
            </a:extLst>
          </p:cNvPr>
          <p:cNvSpPr/>
          <p:nvPr/>
        </p:nvSpPr>
        <p:spPr>
          <a:xfrm>
            <a:off x="940585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77D4082-225E-47E5-A504-B83ED02BC861}"/>
              </a:ext>
            </a:extLst>
          </p:cNvPr>
          <p:cNvSpPr/>
          <p:nvPr/>
        </p:nvSpPr>
        <p:spPr>
          <a:xfrm>
            <a:off x="956193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38E6071-D814-4003-8623-9E0FD89F3CF4}"/>
              </a:ext>
            </a:extLst>
          </p:cNvPr>
          <p:cNvSpPr/>
          <p:nvPr/>
        </p:nvSpPr>
        <p:spPr>
          <a:xfrm>
            <a:off x="971801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AC502B83-0036-4DB0-A192-386C3135CC39}"/>
              </a:ext>
            </a:extLst>
          </p:cNvPr>
          <p:cNvSpPr/>
          <p:nvPr/>
        </p:nvSpPr>
        <p:spPr>
          <a:xfrm>
            <a:off x="9874090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4FE6015-1323-4B41-95FA-B334AF483A94}"/>
              </a:ext>
            </a:extLst>
          </p:cNvPr>
          <p:cNvSpPr/>
          <p:nvPr/>
        </p:nvSpPr>
        <p:spPr>
          <a:xfrm>
            <a:off x="10030168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C1D2DD19-A110-4565-83FF-19E46CFAF894}"/>
              </a:ext>
            </a:extLst>
          </p:cNvPr>
          <p:cNvSpPr/>
          <p:nvPr/>
        </p:nvSpPr>
        <p:spPr>
          <a:xfrm>
            <a:off x="10186246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071236D-BD3E-4EBA-950E-D38C86EF7A49}"/>
              </a:ext>
            </a:extLst>
          </p:cNvPr>
          <p:cNvSpPr/>
          <p:nvPr/>
        </p:nvSpPr>
        <p:spPr>
          <a:xfrm>
            <a:off x="10342324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B9C4366-40CE-41A3-B396-FDA6A312AC4F}"/>
              </a:ext>
            </a:extLst>
          </p:cNvPr>
          <p:cNvSpPr/>
          <p:nvPr/>
        </p:nvSpPr>
        <p:spPr>
          <a:xfrm>
            <a:off x="10498402" y="2033038"/>
            <a:ext cx="137160" cy="1371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07360EEF-6EDA-4D5A-A97B-244BC450F5C9}"/>
              </a:ext>
            </a:extLst>
          </p:cNvPr>
          <p:cNvSpPr txBox="1"/>
          <p:nvPr/>
        </p:nvSpPr>
        <p:spPr>
          <a:xfrm>
            <a:off x="2673562" y="1710346"/>
            <a:ext cx="3366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JAN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0709A0E-5D26-4DF5-9A70-B96470939ABE}"/>
              </a:ext>
            </a:extLst>
          </p:cNvPr>
          <p:cNvSpPr txBox="1"/>
          <p:nvPr/>
        </p:nvSpPr>
        <p:spPr>
          <a:xfrm>
            <a:off x="3373712" y="1710346"/>
            <a:ext cx="3366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FEB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B1AD32E-59FE-4E78-9596-49CA846362EB}"/>
              </a:ext>
            </a:extLst>
          </p:cNvPr>
          <p:cNvSpPr txBox="1"/>
          <p:nvPr/>
        </p:nvSpPr>
        <p:spPr>
          <a:xfrm>
            <a:off x="4073861" y="1710346"/>
            <a:ext cx="3831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MAR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46EA62A-4FD5-49E4-A393-680E6D3CB9EF}"/>
              </a:ext>
            </a:extLst>
          </p:cNvPr>
          <p:cNvSpPr txBox="1"/>
          <p:nvPr/>
        </p:nvSpPr>
        <p:spPr>
          <a:xfrm>
            <a:off x="4706956" y="1710346"/>
            <a:ext cx="3558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APR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D1904B9-0E07-4754-A84F-643A2882E6E7}"/>
              </a:ext>
            </a:extLst>
          </p:cNvPr>
          <p:cNvSpPr txBox="1"/>
          <p:nvPr/>
        </p:nvSpPr>
        <p:spPr>
          <a:xfrm>
            <a:off x="5419298" y="1710346"/>
            <a:ext cx="3580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MAY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BA73FCFD-C946-424B-BF76-B06ED452F7DB}"/>
              </a:ext>
            </a:extLst>
          </p:cNvPr>
          <p:cNvSpPr txBox="1"/>
          <p:nvPr/>
        </p:nvSpPr>
        <p:spPr>
          <a:xfrm>
            <a:off x="6090381" y="1710346"/>
            <a:ext cx="3366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JUN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4D9850-0E3F-46FC-930F-DF11D7AE9B16}"/>
              </a:ext>
            </a:extLst>
          </p:cNvPr>
          <p:cNvSpPr txBox="1"/>
          <p:nvPr/>
        </p:nvSpPr>
        <p:spPr>
          <a:xfrm>
            <a:off x="6761464" y="1710346"/>
            <a:ext cx="31739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JUL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233ED00-7D6D-4AC9-8D07-DC4B06E90F8C}"/>
              </a:ext>
            </a:extLst>
          </p:cNvPr>
          <p:cNvSpPr txBox="1"/>
          <p:nvPr/>
        </p:nvSpPr>
        <p:spPr>
          <a:xfrm>
            <a:off x="7428686" y="1710346"/>
            <a:ext cx="3751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AUG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18FD18F-64AD-409D-9B6F-881110E3D163}"/>
              </a:ext>
            </a:extLst>
          </p:cNvPr>
          <p:cNvSpPr txBox="1"/>
          <p:nvPr/>
        </p:nvSpPr>
        <p:spPr>
          <a:xfrm>
            <a:off x="8181167" y="1710346"/>
            <a:ext cx="3366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SEP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EB49913A-FA06-46BF-90ED-32268FF291FF}"/>
              </a:ext>
            </a:extLst>
          </p:cNvPr>
          <p:cNvSpPr txBox="1"/>
          <p:nvPr/>
        </p:nvSpPr>
        <p:spPr>
          <a:xfrm>
            <a:off x="8833999" y="1710346"/>
            <a:ext cx="3558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OCT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34539A9-A7B8-4505-94D4-3180B5778686}"/>
              </a:ext>
            </a:extLst>
          </p:cNvPr>
          <p:cNvSpPr txBox="1"/>
          <p:nvPr/>
        </p:nvSpPr>
        <p:spPr>
          <a:xfrm>
            <a:off x="9590118" y="1710346"/>
            <a:ext cx="36548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NOV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C3CA8C4-4861-4E54-9AC5-508A8BEB840E}"/>
              </a:ext>
            </a:extLst>
          </p:cNvPr>
          <p:cNvSpPr txBox="1"/>
          <p:nvPr/>
        </p:nvSpPr>
        <p:spPr>
          <a:xfrm>
            <a:off x="10224289" y="1710346"/>
            <a:ext cx="3558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DEC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774B7E06-EF4D-4A8A-B8AD-A2AF3EEC78E7}"/>
              </a:ext>
            </a:extLst>
          </p:cNvPr>
          <p:cNvSpPr txBox="1"/>
          <p:nvPr/>
        </p:nvSpPr>
        <p:spPr>
          <a:xfrm>
            <a:off x="2024288" y="2386268"/>
            <a:ext cx="5594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Apples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97025ACA-6680-4520-842A-2823F7BAF372}"/>
              </a:ext>
            </a:extLst>
          </p:cNvPr>
          <p:cNvSpPr/>
          <p:nvPr/>
        </p:nvSpPr>
        <p:spPr>
          <a:xfrm>
            <a:off x="4099204" y="2267461"/>
            <a:ext cx="1541862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944AD39C-86DD-47D9-AC5E-10D0BBBDA980}"/>
              </a:ext>
            </a:extLst>
          </p:cNvPr>
          <p:cNvSpPr/>
          <p:nvPr/>
        </p:nvSpPr>
        <p:spPr>
          <a:xfrm>
            <a:off x="4251825" y="2407778"/>
            <a:ext cx="356616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E0E3413B-986B-47B9-930B-A5DAD4187368}"/>
              </a:ext>
            </a:extLst>
          </p:cNvPr>
          <p:cNvSpPr txBox="1"/>
          <p:nvPr/>
        </p:nvSpPr>
        <p:spPr>
          <a:xfrm>
            <a:off x="3445491" y="2189032"/>
            <a:ext cx="6299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Argentina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CF1E5792-15FF-46A0-A941-9D1205D89627}"/>
              </a:ext>
            </a:extLst>
          </p:cNvPr>
          <p:cNvSpPr txBox="1"/>
          <p:nvPr/>
        </p:nvSpPr>
        <p:spPr>
          <a:xfrm>
            <a:off x="7838883" y="2340696"/>
            <a:ext cx="3334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Chile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DBA417F0-24E5-43AC-8A18-CCBB66385330}"/>
              </a:ext>
            </a:extLst>
          </p:cNvPr>
          <p:cNvSpPr/>
          <p:nvPr/>
        </p:nvSpPr>
        <p:spPr>
          <a:xfrm>
            <a:off x="4533361" y="2564377"/>
            <a:ext cx="42062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4E2D0B50-4A31-47EE-AAE7-BAD7F287F061}"/>
              </a:ext>
            </a:extLst>
          </p:cNvPr>
          <p:cNvSpPr txBox="1"/>
          <p:nvPr/>
        </p:nvSpPr>
        <p:spPr>
          <a:xfrm>
            <a:off x="3622405" y="2483077"/>
            <a:ext cx="8656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New Zealand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67DA7CD-8408-49FB-AC89-8F973A2B1D62}"/>
              </a:ext>
            </a:extLst>
          </p:cNvPr>
          <p:cNvSpPr/>
          <p:nvPr/>
        </p:nvSpPr>
        <p:spPr>
          <a:xfrm>
            <a:off x="7376842" y="2736127"/>
            <a:ext cx="32918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B549B30-5DF0-4207-9B56-D85856757384}"/>
              </a:ext>
            </a:extLst>
          </p:cNvPr>
          <p:cNvSpPr/>
          <p:nvPr/>
        </p:nvSpPr>
        <p:spPr>
          <a:xfrm>
            <a:off x="2538423" y="2736127"/>
            <a:ext cx="32918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27E4EF0D-0B7B-42B8-9E6C-87A2453C859B}"/>
              </a:ext>
            </a:extLst>
          </p:cNvPr>
          <p:cNvSpPr txBox="1"/>
          <p:nvPr/>
        </p:nvSpPr>
        <p:spPr>
          <a:xfrm>
            <a:off x="5888356" y="2660877"/>
            <a:ext cx="8848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United States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6077F3F-62EC-43BB-A05B-148ABDC315ED}"/>
              </a:ext>
            </a:extLst>
          </p:cNvPr>
          <p:cNvSpPr txBox="1"/>
          <p:nvPr/>
        </p:nvSpPr>
        <p:spPr>
          <a:xfrm>
            <a:off x="2053141" y="3178748"/>
            <a:ext cx="4857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Citrus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3EBD097C-1C59-4345-A16C-94BB19C05052}"/>
              </a:ext>
            </a:extLst>
          </p:cNvPr>
          <p:cNvSpPr/>
          <p:nvPr/>
        </p:nvSpPr>
        <p:spPr>
          <a:xfrm>
            <a:off x="2531458" y="2994217"/>
            <a:ext cx="356616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FD39BE2-B5D7-483C-A342-BFE99A1CD6E6}"/>
              </a:ext>
            </a:extLst>
          </p:cNvPr>
          <p:cNvSpPr/>
          <p:nvPr/>
        </p:nvSpPr>
        <p:spPr>
          <a:xfrm>
            <a:off x="8285716" y="2984426"/>
            <a:ext cx="237744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9ABE2476-D7BF-4FD9-AB58-EA3B50692612}"/>
              </a:ext>
            </a:extLst>
          </p:cNvPr>
          <p:cNvSpPr txBox="1"/>
          <p:nvPr/>
        </p:nvSpPr>
        <p:spPr>
          <a:xfrm>
            <a:off x="6120004" y="2923005"/>
            <a:ext cx="8848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United States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9007C43-C9DD-4A43-AAD7-DE3E865E4F52}"/>
              </a:ext>
            </a:extLst>
          </p:cNvPr>
          <p:cNvSpPr/>
          <p:nvPr/>
        </p:nvSpPr>
        <p:spPr>
          <a:xfrm>
            <a:off x="5830263" y="3196056"/>
            <a:ext cx="384048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25943DF-2778-46DD-9C24-BB15B0B6D82F}"/>
              </a:ext>
            </a:extLst>
          </p:cNvPr>
          <p:cNvSpPr txBox="1"/>
          <p:nvPr/>
        </p:nvSpPr>
        <p:spPr>
          <a:xfrm>
            <a:off x="5450437" y="3123755"/>
            <a:ext cx="3334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Chile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965621D-56C2-4C23-8C62-41036914AA32}"/>
              </a:ext>
            </a:extLst>
          </p:cNvPr>
          <p:cNvSpPr/>
          <p:nvPr/>
        </p:nvSpPr>
        <p:spPr>
          <a:xfrm>
            <a:off x="4883495" y="3395599"/>
            <a:ext cx="4531821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13D66A24-F372-4636-B473-39B86D31219D}"/>
              </a:ext>
            </a:extLst>
          </p:cNvPr>
          <p:cNvSpPr txBox="1"/>
          <p:nvPr/>
        </p:nvSpPr>
        <p:spPr>
          <a:xfrm>
            <a:off x="4550687" y="3325315"/>
            <a:ext cx="31098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Peru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19D6AD7-373D-44A9-BE43-1E34E61EA382}"/>
              </a:ext>
            </a:extLst>
          </p:cNvPr>
          <p:cNvSpPr/>
          <p:nvPr/>
        </p:nvSpPr>
        <p:spPr>
          <a:xfrm>
            <a:off x="6595655" y="3573400"/>
            <a:ext cx="22860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FA5583B-702B-4CB6-8ECF-9F02B4A38C99}"/>
              </a:ext>
            </a:extLst>
          </p:cNvPr>
          <p:cNvSpPr txBox="1"/>
          <p:nvPr/>
        </p:nvSpPr>
        <p:spPr>
          <a:xfrm>
            <a:off x="5990288" y="3505954"/>
            <a:ext cx="5722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Australia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F2FAFAD9-1048-4B44-A081-60D1A7756F31}"/>
              </a:ext>
            </a:extLst>
          </p:cNvPr>
          <p:cNvSpPr txBox="1"/>
          <p:nvPr/>
        </p:nvSpPr>
        <p:spPr>
          <a:xfrm>
            <a:off x="1819104" y="3891980"/>
            <a:ext cx="7954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Avocados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38EFDCF-E890-4738-A0FD-D823746C5A51}"/>
              </a:ext>
            </a:extLst>
          </p:cNvPr>
          <p:cNvSpPr/>
          <p:nvPr/>
        </p:nvSpPr>
        <p:spPr>
          <a:xfrm>
            <a:off x="7535278" y="3787182"/>
            <a:ext cx="228600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883C8581-50A4-4182-9E92-C944EA9A9776}"/>
              </a:ext>
            </a:extLst>
          </p:cNvPr>
          <p:cNvSpPr txBox="1"/>
          <p:nvPr/>
        </p:nvSpPr>
        <p:spPr>
          <a:xfrm>
            <a:off x="7194110" y="3717201"/>
            <a:ext cx="3334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Chile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7DC7AB2F-F6B9-4754-A90A-89286664C189}"/>
              </a:ext>
            </a:extLst>
          </p:cNvPr>
          <p:cNvSpPr/>
          <p:nvPr/>
        </p:nvSpPr>
        <p:spPr>
          <a:xfrm>
            <a:off x="6285685" y="3964983"/>
            <a:ext cx="2315674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3A51E001-BC6A-4950-AA86-F325CDF5DFB4}"/>
              </a:ext>
            </a:extLst>
          </p:cNvPr>
          <p:cNvSpPr txBox="1"/>
          <p:nvPr/>
        </p:nvSpPr>
        <p:spPr>
          <a:xfrm>
            <a:off x="5931226" y="3904172"/>
            <a:ext cx="31098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Peru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4601776E-7DCF-4ED8-B2D8-FFDEEEF09B54}"/>
              </a:ext>
            </a:extLst>
          </p:cNvPr>
          <p:cNvSpPr/>
          <p:nvPr/>
        </p:nvSpPr>
        <p:spPr>
          <a:xfrm>
            <a:off x="2536702" y="4136629"/>
            <a:ext cx="804672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B4B5F8D-B544-4468-B7DE-60E492A43EA8}"/>
              </a:ext>
            </a:extLst>
          </p:cNvPr>
          <p:cNvSpPr txBox="1"/>
          <p:nvPr/>
        </p:nvSpPr>
        <p:spPr>
          <a:xfrm>
            <a:off x="4653924" y="4068210"/>
            <a:ext cx="4664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Mexico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8FF4B8B2-F57D-4F7E-9465-B803DAC752CC}"/>
              </a:ext>
            </a:extLst>
          </p:cNvPr>
          <p:cNvSpPr/>
          <p:nvPr/>
        </p:nvSpPr>
        <p:spPr>
          <a:xfrm>
            <a:off x="2536702" y="4465599"/>
            <a:ext cx="8046720" cy="91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D98B6973-C7EE-4C73-9077-33119192AECA}"/>
              </a:ext>
            </a:extLst>
          </p:cNvPr>
          <p:cNvSpPr txBox="1"/>
          <p:nvPr/>
        </p:nvSpPr>
        <p:spPr>
          <a:xfrm>
            <a:off x="5479080" y="4390217"/>
            <a:ext cx="20469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Ecuador, Costa Rica, Colombia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68AD68D-8708-4B74-8F67-17E31D55741A}"/>
              </a:ext>
            </a:extLst>
          </p:cNvPr>
          <p:cNvSpPr/>
          <p:nvPr/>
        </p:nvSpPr>
        <p:spPr>
          <a:xfrm>
            <a:off x="2530339" y="4733892"/>
            <a:ext cx="8046720" cy="91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0B833B7-E82D-44D1-A837-D3D53C179786}"/>
              </a:ext>
            </a:extLst>
          </p:cNvPr>
          <p:cNvSpPr txBox="1"/>
          <p:nvPr/>
        </p:nvSpPr>
        <p:spPr>
          <a:xfrm>
            <a:off x="4983458" y="4653898"/>
            <a:ext cx="213513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Costa Rica, Ecuador, Philippines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E7A511BD-02AE-472B-A285-462FC890D90D}"/>
              </a:ext>
            </a:extLst>
          </p:cNvPr>
          <p:cNvSpPr txBox="1"/>
          <p:nvPr/>
        </p:nvSpPr>
        <p:spPr>
          <a:xfrm>
            <a:off x="1968998" y="5294060"/>
            <a:ext cx="57868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Grapes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637E6B16-2B8F-4983-B042-844FE2557A1C}"/>
              </a:ext>
            </a:extLst>
          </p:cNvPr>
          <p:cNvSpPr/>
          <p:nvPr/>
        </p:nvSpPr>
        <p:spPr>
          <a:xfrm>
            <a:off x="9114019" y="4965236"/>
            <a:ext cx="146304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29E6C719-9FCB-439F-B3F8-6D6D77464379}"/>
              </a:ext>
            </a:extLst>
          </p:cNvPr>
          <p:cNvSpPr txBox="1"/>
          <p:nvPr/>
        </p:nvSpPr>
        <p:spPr>
          <a:xfrm>
            <a:off x="8701308" y="4891042"/>
            <a:ext cx="36708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Brazil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2BDEC887-55B4-4617-A544-60BD547A96F1}"/>
              </a:ext>
            </a:extLst>
          </p:cNvPr>
          <p:cNvSpPr/>
          <p:nvPr/>
        </p:nvSpPr>
        <p:spPr>
          <a:xfrm>
            <a:off x="2528771" y="5140318"/>
            <a:ext cx="301752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28492E97-5A5A-41A7-AB4D-17D0934909CD}"/>
              </a:ext>
            </a:extLst>
          </p:cNvPr>
          <p:cNvSpPr/>
          <p:nvPr/>
        </p:nvSpPr>
        <p:spPr>
          <a:xfrm>
            <a:off x="10119859" y="5140943"/>
            <a:ext cx="45720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83077ADE-07C6-42EF-8C19-120EB61B198C}"/>
              </a:ext>
            </a:extLst>
          </p:cNvPr>
          <p:cNvSpPr txBox="1"/>
          <p:nvPr/>
        </p:nvSpPr>
        <p:spPr>
          <a:xfrm>
            <a:off x="5576565" y="5070133"/>
            <a:ext cx="3334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Chile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D158C10-0FDA-4B67-92BD-4AF457769684}"/>
              </a:ext>
            </a:extLst>
          </p:cNvPr>
          <p:cNvSpPr txBox="1"/>
          <p:nvPr/>
        </p:nvSpPr>
        <p:spPr>
          <a:xfrm>
            <a:off x="9752047" y="5070133"/>
            <a:ext cx="3334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Chile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607E0B9-B489-47F9-B9B5-EB08C8DA8A16}"/>
              </a:ext>
            </a:extLst>
          </p:cNvPr>
          <p:cNvSpPr/>
          <p:nvPr/>
        </p:nvSpPr>
        <p:spPr>
          <a:xfrm>
            <a:off x="5201992" y="5361036"/>
            <a:ext cx="164592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00BFF7FC-5C0A-4192-9932-084C2C3AEDD5}"/>
              </a:ext>
            </a:extLst>
          </p:cNvPr>
          <p:cNvSpPr txBox="1"/>
          <p:nvPr/>
        </p:nvSpPr>
        <p:spPr>
          <a:xfrm>
            <a:off x="4702118" y="5293097"/>
            <a:ext cx="4664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Mexico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F765CAD-64F7-420D-ACC6-D0F8F92229C1}"/>
              </a:ext>
            </a:extLst>
          </p:cNvPr>
          <p:cNvSpPr/>
          <p:nvPr/>
        </p:nvSpPr>
        <p:spPr>
          <a:xfrm>
            <a:off x="10027745" y="5537683"/>
            <a:ext cx="54864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DF11AFE-04C7-4D0E-BF1A-1D10ED10569B}"/>
              </a:ext>
            </a:extLst>
          </p:cNvPr>
          <p:cNvSpPr/>
          <p:nvPr/>
        </p:nvSpPr>
        <p:spPr>
          <a:xfrm>
            <a:off x="2538423" y="5537683"/>
            <a:ext cx="137160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F3798782-59F0-4A88-A7BD-4BE36F6B2D8B}"/>
              </a:ext>
            </a:extLst>
          </p:cNvPr>
          <p:cNvSpPr txBox="1"/>
          <p:nvPr/>
        </p:nvSpPr>
        <p:spPr>
          <a:xfrm>
            <a:off x="3946436" y="5465796"/>
            <a:ext cx="31098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Peru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24409A08-8AB6-4971-BC80-7742280AB89A}"/>
              </a:ext>
            </a:extLst>
          </p:cNvPr>
          <p:cNvSpPr txBox="1"/>
          <p:nvPr/>
        </p:nvSpPr>
        <p:spPr>
          <a:xfrm>
            <a:off x="9668589" y="5472534"/>
            <a:ext cx="31098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Peru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F721A584-3C7C-4D0F-8E0A-C67863B53BAE}"/>
              </a:ext>
            </a:extLst>
          </p:cNvPr>
          <p:cNvSpPr/>
          <p:nvPr/>
        </p:nvSpPr>
        <p:spPr>
          <a:xfrm>
            <a:off x="6437372" y="5724753"/>
            <a:ext cx="3474720" cy="91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latin typeface="Arial Narrow" panose="020B0606020202030204" pitchFamily="34" charset="0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31F14D4-9D37-4619-AFB0-8B449DF6BF16}"/>
              </a:ext>
            </a:extLst>
          </p:cNvPr>
          <p:cNvSpPr txBox="1"/>
          <p:nvPr/>
        </p:nvSpPr>
        <p:spPr>
          <a:xfrm>
            <a:off x="5521516" y="5660106"/>
            <a:ext cx="8848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0" dirty="0">
                <a:latin typeface="Arial Narrow" panose="020B0606020202030204" pitchFamily="34" charset="0"/>
              </a:rPr>
              <a:t>United States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25CE1068-C059-415B-9062-5FE5F1E5A066}"/>
              </a:ext>
            </a:extLst>
          </p:cNvPr>
          <p:cNvSpPr txBox="1"/>
          <p:nvPr/>
        </p:nvSpPr>
        <p:spPr>
          <a:xfrm>
            <a:off x="1897650" y="4367468"/>
            <a:ext cx="6989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Bananas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59BBCBFC-D68B-4ABE-AD90-AA773BC1AD40}"/>
              </a:ext>
            </a:extLst>
          </p:cNvPr>
          <p:cNvSpPr txBox="1"/>
          <p:nvPr/>
        </p:nvSpPr>
        <p:spPr>
          <a:xfrm>
            <a:off x="1737349" y="4635692"/>
            <a:ext cx="88485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i="0" dirty="0">
                <a:latin typeface="Arial Narrow" panose="020B0606020202030204" pitchFamily="34" charset="0"/>
              </a:rPr>
              <a:t>Pineapples</a:t>
            </a:r>
          </a:p>
        </p:txBody>
      </p:sp>
    </p:spTree>
    <p:extLst>
      <p:ext uri="{BB962C8B-B14F-4D97-AF65-F5344CB8AC3E}">
        <p14:creationId xmlns:p14="http://schemas.microsoft.com/office/powerpoint/2010/main" val="2555375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Standards for the Cold Chain</a:t>
            </a:r>
          </a:p>
        </p:txBody>
      </p:sp>
      <p:sp>
        <p:nvSpPr>
          <p:cNvPr id="6" name="Action Button: Document 5" title="Read this Web Page">
            <a:hlinkClick r:id="rId3" highlightClick="1"/>
          </p:cNvPr>
          <p:cNvSpPr/>
          <p:nvPr/>
        </p:nvSpPr>
        <p:spPr bwMode="auto">
          <a:xfrm>
            <a:off x="9668222" y="30435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77214" y="368245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E085C8-5835-469F-A474-ADCB9AD0640B}"/>
              </a:ext>
            </a:extLst>
          </p:cNvPr>
          <p:cNvSpPr/>
          <p:nvPr/>
        </p:nvSpPr>
        <p:spPr>
          <a:xfrm>
            <a:off x="3269087" y="3256424"/>
            <a:ext cx="6858000" cy="7315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C6B4E-BA17-403B-AE38-479C8D558AF4}"/>
              </a:ext>
            </a:extLst>
          </p:cNvPr>
          <p:cNvSpPr/>
          <p:nvPr/>
        </p:nvSpPr>
        <p:spPr>
          <a:xfrm>
            <a:off x="2213020" y="2936384"/>
            <a:ext cx="1371600" cy="1371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246277-2CE7-4656-801B-2D8E40727EEE}"/>
              </a:ext>
            </a:extLst>
          </p:cNvPr>
          <p:cNvSpPr/>
          <p:nvPr/>
        </p:nvSpPr>
        <p:spPr>
          <a:xfrm>
            <a:off x="2441620" y="3164984"/>
            <a:ext cx="914400" cy="914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1A7B4E-9595-40A7-8A09-C5B35B994DF9}"/>
              </a:ext>
            </a:extLst>
          </p:cNvPr>
          <p:cNvSpPr/>
          <p:nvPr/>
        </p:nvSpPr>
        <p:spPr>
          <a:xfrm rot="10800000">
            <a:off x="3102086" y="3393584"/>
            <a:ext cx="6675120" cy="457200"/>
          </a:xfrm>
          <a:prstGeom prst="roundRect">
            <a:avLst/>
          </a:prstGeom>
          <a:gradFill flip="none" rotWithShape="1">
            <a:gsLst>
              <a:gs pos="68000">
                <a:schemeClr val="bg2">
                  <a:lumMod val="90000"/>
                </a:schemeClr>
              </a:gs>
              <a:gs pos="0">
                <a:schemeClr val="bg2">
                  <a:lumMod val="5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08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25F438-BAFF-493E-AC1E-CDFFA6738AC5}"/>
              </a:ext>
            </a:extLst>
          </p:cNvPr>
          <p:cNvCxnSpPr/>
          <p:nvPr/>
        </p:nvCxnSpPr>
        <p:spPr>
          <a:xfrm>
            <a:off x="3649015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0A4A14-21C8-4EA4-B5EB-77F6F57C0947}"/>
              </a:ext>
            </a:extLst>
          </p:cNvPr>
          <p:cNvSpPr txBox="1"/>
          <p:nvPr/>
        </p:nvSpPr>
        <p:spPr>
          <a:xfrm>
            <a:off x="3406747" y="437335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A1A82E-03BC-4DDD-AD2B-A203E1C85BEC}"/>
              </a:ext>
            </a:extLst>
          </p:cNvPr>
          <p:cNvCxnSpPr/>
          <p:nvPr/>
        </p:nvCxnSpPr>
        <p:spPr>
          <a:xfrm>
            <a:off x="4289380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14955A-4795-428F-9E6C-902EFD670726}"/>
              </a:ext>
            </a:extLst>
          </p:cNvPr>
          <p:cNvCxnSpPr/>
          <p:nvPr/>
        </p:nvCxnSpPr>
        <p:spPr>
          <a:xfrm>
            <a:off x="4929745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1B413-BBE8-4B02-9016-448295BC923F}"/>
              </a:ext>
            </a:extLst>
          </p:cNvPr>
          <p:cNvCxnSpPr/>
          <p:nvPr/>
        </p:nvCxnSpPr>
        <p:spPr>
          <a:xfrm>
            <a:off x="5570110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32BA2-57D3-4BD2-AAEC-1D74B3FE2D4D}"/>
              </a:ext>
            </a:extLst>
          </p:cNvPr>
          <p:cNvCxnSpPr/>
          <p:nvPr/>
        </p:nvCxnSpPr>
        <p:spPr>
          <a:xfrm>
            <a:off x="6210475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FADAE5-0AB2-4C1E-9B45-3BDDE0D5EBF0}"/>
              </a:ext>
            </a:extLst>
          </p:cNvPr>
          <p:cNvCxnSpPr/>
          <p:nvPr/>
        </p:nvCxnSpPr>
        <p:spPr>
          <a:xfrm>
            <a:off x="6850840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F1BE11-538F-4E26-BEE5-8DCB8EC1BFD2}"/>
              </a:ext>
            </a:extLst>
          </p:cNvPr>
          <p:cNvCxnSpPr/>
          <p:nvPr/>
        </p:nvCxnSpPr>
        <p:spPr>
          <a:xfrm>
            <a:off x="7491205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B3203A-B010-4587-B955-9A2C579EE4D6}"/>
              </a:ext>
            </a:extLst>
          </p:cNvPr>
          <p:cNvCxnSpPr/>
          <p:nvPr/>
        </p:nvCxnSpPr>
        <p:spPr>
          <a:xfrm>
            <a:off x="8131570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D390BE-E999-4DB1-8DB9-310AF8543600}"/>
              </a:ext>
            </a:extLst>
          </p:cNvPr>
          <p:cNvCxnSpPr/>
          <p:nvPr/>
        </p:nvCxnSpPr>
        <p:spPr>
          <a:xfrm>
            <a:off x="8771935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337EE2-999D-47FA-B83A-DC1AC693FF72}"/>
              </a:ext>
            </a:extLst>
          </p:cNvPr>
          <p:cNvCxnSpPr/>
          <p:nvPr/>
        </p:nvCxnSpPr>
        <p:spPr>
          <a:xfrm>
            <a:off x="9412301" y="3392618"/>
            <a:ext cx="0" cy="91440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684F6D-76BE-40B2-8CA8-107E59F28753}"/>
              </a:ext>
            </a:extLst>
          </p:cNvPr>
          <p:cNvSpPr txBox="1"/>
          <p:nvPr/>
        </p:nvSpPr>
        <p:spPr>
          <a:xfrm>
            <a:off x="4048544" y="437335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780603-0946-4CBC-A468-66F4B188E914}"/>
              </a:ext>
            </a:extLst>
          </p:cNvPr>
          <p:cNvSpPr txBox="1"/>
          <p:nvPr/>
        </p:nvSpPr>
        <p:spPr>
          <a:xfrm>
            <a:off x="4696775" y="437335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0889E6-0F41-4732-8CF6-CFB676D4F456}"/>
              </a:ext>
            </a:extLst>
          </p:cNvPr>
          <p:cNvSpPr txBox="1"/>
          <p:nvPr/>
        </p:nvSpPr>
        <p:spPr>
          <a:xfrm>
            <a:off x="5338567" y="437335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FF828D-392C-4949-905A-C9D70C2A5F11}"/>
              </a:ext>
            </a:extLst>
          </p:cNvPr>
          <p:cNvSpPr txBox="1"/>
          <p:nvPr/>
        </p:nvSpPr>
        <p:spPr>
          <a:xfrm>
            <a:off x="5973921" y="4373352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2DF296-AD79-442D-BFC2-5B68BAB86532}"/>
              </a:ext>
            </a:extLst>
          </p:cNvPr>
          <p:cNvSpPr txBox="1"/>
          <p:nvPr/>
        </p:nvSpPr>
        <p:spPr>
          <a:xfrm>
            <a:off x="6662174" y="4373352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-5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E1022-A183-4C0C-A1D5-5ECC75E7F16C}"/>
              </a:ext>
            </a:extLst>
          </p:cNvPr>
          <p:cNvSpPr txBox="1"/>
          <p:nvPr/>
        </p:nvSpPr>
        <p:spPr>
          <a:xfrm>
            <a:off x="7343052" y="437335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Arial Narrow" panose="020B0606020202030204" pitchFamily="34" charset="0"/>
              </a:rPr>
              <a:t>0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9CC63-1E07-4133-B4A6-FF97BC58519B}"/>
              </a:ext>
            </a:extLst>
          </p:cNvPr>
          <p:cNvSpPr txBox="1"/>
          <p:nvPr/>
        </p:nvSpPr>
        <p:spPr>
          <a:xfrm>
            <a:off x="7929992" y="437335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+5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071648-03CC-4E90-9C27-D42E95675232}"/>
              </a:ext>
            </a:extLst>
          </p:cNvPr>
          <p:cNvSpPr txBox="1"/>
          <p:nvPr/>
        </p:nvSpPr>
        <p:spPr>
          <a:xfrm>
            <a:off x="8515545" y="437335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+10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1C09E2-3FBC-4A75-BEDD-C0C0550DFCD6}"/>
              </a:ext>
            </a:extLst>
          </p:cNvPr>
          <p:cNvSpPr txBox="1"/>
          <p:nvPr/>
        </p:nvSpPr>
        <p:spPr>
          <a:xfrm>
            <a:off x="9165488" y="437335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+15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5987B6-66E7-489F-B3BA-55D6B52347F2}"/>
              </a:ext>
            </a:extLst>
          </p:cNvPr>
          <p:cNvSpPr/>
          <p:nvPr/>
        </p:nvSpPr>
        <p:spPr>
          <a:xfrm>
            <a:off x="3692009" y="3486957"/>
            <a:ext cx="548640" cy="27432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008BA5-CB63-4EC7-95C4-852A20EBAEF7}"/>
              </a:ext>
            </a:extLst>
          </p:cNvPr>
          <p:cNvCxnSpPr/>
          <p:nvPr/>
        </p:nvCxnSpPr>
        <p:spPr>
          <a:xfrm>
            <a:off x="3958107" y="2865548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CA18AB5-5E98-455C-89FA-FBC568466D18}"/>
              </a:ext>
            </a:extLst>
          </p:cNvPr>
          <p:cNvSpPr txBox="1"/>
          <p:nvPr/>
        </p:nvSpPr>
        <p:spPr>
          <a:xfrm>
            <a:off x="3307128" y="248236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Deep Freeze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6F2DB0-7A6E-430F-9A3B-E5A591A2BCED}"/>
              </a:ext>
            </a:extLst>
          </p:cNvPr>
          <p:cNvSpPr/>
          <p:nvPr/>
        </p:nvSpPr>
        <p:spPr>
          <a:xfrm>
            <a:off x="4976246" y="3486957"/>
            <a:ext cx="1188720" cy="27432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D284BDC-4DD9-4C2F-8770-7DD58D2056D6}"/>
              </a:ext>
            </a:extLst>
          </p:cNvPr>
          <p:cNvCxnSpPr/>
          <p:nvPr/>
        </p:nvCxnSpPr>
        <p:spPr>
          <a:xfrm>
            <a:off x="5565811" y="2890664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62055D-B675-4578-9416-EBB21D3087AC}"/>
              </a:ext>
            </a:extLst>
          </p:cNvPr>
          <p:cNvSpPr txBox="1"/>
          <p:nvPr/>
        </p:nvSpPr>
        <p:spPr>
          <a:xfrm>
            <a:off x="5163304" y="248236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Frozen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F71E4-3F62-43D6-ADD1-A9A5A67716CE}"/>
              </a:ext>
            </a:extLst>
          </p:cNvPr>
          <p:cNvSpPr txBox="1"/>
          <p:nvPr/>
        </p:nvSpPr>
        <p:spPr>
          <a:xfrm>
            <a:off x="6020324" y="4809018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Degrees Celsius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CB8479-4B61-4363-8236-F25C41CDC885}"/>
              </a:ext>
            </a:extLst>
          </p:cNvPr>
          <p:cNvSpPr/>
          <p:nvPr/>
        </p:nvSpPr>
        <p:spPr>
          <a:xfrm>
            <a:off x="7633516" y="3486957"/>
            <a:ext cx="365760" cy="27432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6F8496-8EE3-4C23-840B-D455E2F34DEA}"/>
              </a:ext>
            </a:extLst>
          </p:cNvPr>
          <p:cNvCxnSpPr/>
          <p:nvPr/>
        </p:nvCxnSpPr>
        <p:spPr>
          <a:xfrm>
            <a:off x="7804589" y="2890664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A54CE4C-4D20-4C26-80BE-4CE6F80057C2}"/>
              </a:ext>
            </a:extLst>
          </p:cNvPr>
          <p:cNvSpPr txBox="1"/>
          <p:nvPr/>
        </p:nvSpPr>
        <p:spPr>
          <a:xfrm>
            <a:off x="7507071" y="2482366"/>
            <a:ext cx="59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Chill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FF52826-C066-4558-90E0-6DD5425CD39F}"/>
              </a:ext>
            </a:extLst>
          </p:cNvPr>
          <p:cNvSpPr/>
          <p:nvPr/>
        </p:nvSpPr>
        <p:spPr>
          <a:xfrm>
            <a:off x="8871730" y="3485024"/>
            <a:ext cx="457200" cy="27432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562B42-4713-4A5E-864E-758BEFC38CBB}"/>
              </a:ext>
            </a:extLst>
          </p:cNvPr>
          <p:cNvCxnSpPr/>
          <p:nvPr/>
        </p:nvCxnSpPr>
        <p:spPr>
          <a:xfrm>
            <a:off x="9096769" y="2874588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7B1E3DD-B5C4-44BC-B42A-650E848689E4}"/>
              </a:ext>
            </a:extLst>
          </p:cNvPr>
          <p:cNvSpPr txBox="1"/>
          <p:nvPr/>
        </p:nvSpPr>
        <p:spPr>
          <a:xfrm>
            <a:off x="8554795" y="24823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“Banana”</a:t>
            </a:r>
          </a:p>
        </p:txBody>
      </p:sp>
    </p:spTree>
    <p:extLst>
      <p:ext uri="{BB962C8B-B14F-4D97-AF65-F5344CB8AC3E}">
        <p14:creationId xmlns:p14="http://schemas.microsoft.com/office/powerpoint/2010/main" val="273347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Warehouse (Corn)</a:t>
            </a:r>
          </a:p>
        </p:txBody>
      </p:sp>
      <p:pic>
        <p:nvPicPr>
          <p:cNvPr id="2052" name="Picture 4" descr="https://pixabay.com/static/uploads/photo/2014/03/26/13/05/corn-298670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40" y="1181741"/>
            <a:ext cx="8229600" cy="55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1344673E-CF41-4929-BF15-67335D491233}"/>
              </a:ext>
            </a:extLst>
          </p:cNvPr>
          <p:cNvSpPr/>
          <p:nvPr/>
        </p:nvSpPr>
        <p:spPr bwMode="auto">
          <a:xfrm>
            <a:off x="1940538" y="6329652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Bulk warehouse</a:t>
            </a:r>
          </a:p>
        </p:txBody>
      </p:sp>
    </p:spTree>
    <p:extLst>
      <p:ext uri="{BB962C8B-B14F-4D97-AF65-F5344CB8AC3E}">
        <p14:creationId xmlns:p14="http://schemas.microsoft.com/office/powerpoint/2010/main" val="22050088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Shelf Life of Selected Perishable Food Products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395865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65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5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Product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Shelf</a:t>
                      </a:r>
                      <a:r>
                        <a:rPr lang="en-US" sz="1800" baseline="0" dirty="0"/>
                        <a:t> Life </a:t>
                      </a:r>
                      <a:r>
                        <a:rPr lang="en-US" sz="1800" baseline="0"/>
                        <a:t>(Days)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Optimum</a:t>
                      </a:r>
                      <a:r>
                        <a:rPr lang="en-US" sz="1800" baseline="0" dirty="0"/>
                        <a:t> Temperature (Celsius)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Apples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90-240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Bananas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7-28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13.5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Bell Peppers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21-35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Cabbage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14-20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Eggs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Onions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30-180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Lettuce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12-14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Fresh Meat (beef, lamb, pork, poultry)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14-65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-2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Oranges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21-90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Pears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120-180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-0.6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Potatoes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30-50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Seafood (shrimp, lobster, crab)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120-360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-17.8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Strawberries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5-10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Tomatoes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7-14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12962" marR="112962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9668222" y="304350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43844" y="37894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3716320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Lettuce Shelf Life by Storage Temperature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3336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C5895F-2CA3-412D-B660-6EA8583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Bananas with a Sequential Shelf Life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78B79F8-6631-468B-9089-D792E20E3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4" y="1722896"/>
            <a:ext cx="5096360" cy="382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FBC753D-D481-465D-9590-36BA1CFF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6" y="1880192"/>
            <a:ext cx="66008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414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 – Green Logistics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Action Button: Document 3" title="Read this Web Page">
            <a:hlinkClick r:id="rId3" highlightClick="1"/>
          </p:cNvPr>
          <p:cNvSpPr/>
          <p:nvPr/>
        </p:nvSpPr>
        <p:spPr bwMode="auto">
          <a:xfrm>
            <a:off x="5405802" y="5927588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88360" y="600687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Agency FB" panose="020B0503020202020204" pitchFamily="34" charset="0"/>
              </a:rPr>
              <a:t>Read section 3</a:t>
            </a:r>
          </a:p>
        </p:txBody>
      </p:sp>
    </p:spTree>
    <p:extLst>
      <p:ext uri="{BB962C8B-B14F-4D97-AF65-F5344CB8AC3E}">
        <p14:creationId xmlns:p14="http://schemas.microsoft.com/office/powerpoint/2010/main" val="1535706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Activities and their Green Dimensions</a:t>
            </a:r>
          </a:p>
        </p:txBody>
      </p:sp>
      <p:pic>
        <p:nvPicPr>
          <p:cNvPr id="4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8" y="6113107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084724" y="6365516"/>
            <a:ext cx="426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How can logistics help promote sustainability?</a:t>
            </a:r>
          </a:p>
        </p:txBody>
      </p:sp>
      <p:sp>
        <p:nvSpPr>
          <p:cNvPr id="49" name="Action Button: Document 48" title="Read this Web Page">
            <a:hlinkClick r:id="rId3" highlightClick="1"/>
          </p:cNvPr>
          <p:cNvSpPr/>
          <p:nvPr/>
        </p:nvSpPr>
        <p:spPr bwMode="auto">
          <a:xfrm>
            <a:off x="9663800" y="157001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851033" y="672831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A5CE28E8-611A-4EE1-AA5A-14FE512628B5}"/>
              </a:ext>
            </a:extLst>
          </p:cNvPr>
          <p:cNvSpPr/>
          <p:nvPr/>
        </p:nvSpPr>
        <p:spPr>
          <a:xfrm rot="10800000">
            <a:off x="8320980" y="2324424"/>
            <a:ext cx="914400" cy="347472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2" name="Rounded Rectangle 41">
            <a:extLst>
              <a:ext uri="{FF2B5EF4-FFF2-40B4-BE49-F238E27FC236}">
                <a16:creationId xmlns:a16="http://schemas.microsoft.com/office/drawing/2014/main" id="{FF46ACC4-B11B-499C-835A-7662E64CD332}"/>
              </a:ext>
            </a:extLst>
          </p:cNvPr>
          <p:cNvSpPr/>
          <p:nvPr/>
        </p:nvSpPr>
        <p:spPr>
          <a:xfrm>
            <a:off x="2451963" y="3719540"/>
            <a:ext cx="256032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Physical Distribution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53" name="Rounded Rectangle 42">
            <a:extLst>
              <a:ext uri="{FF2B5EF4-FFF2-40B4-BE49-F238E27FC236}">
                <a16:creationId xmlns:a16="http://schemas.microsoft.com/office/drawing/2014/main" id="{1E15A753-1127-49BF-8D72-552511938B40}"/>
              </a:ext>
            </a:extLst>
          </p:cNvPr>
          <p:cNvSpPr/>
          <p:nvPr/>
        </p:nvSpPr>
        <p:spPr>
          <a:xfrm>
            <a:off x="2451963" y="1456149"/>
            <a:ext cx="256032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Materials Management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5CFE81D-59EA-4FC8-940E-5230235B4F50}"/>
              </a:ext>
            </a:extLst>
          </p:cNvPr>
          <p:cNvSpPr/>
          <p:nvPr/>
        </p:nvSpPr>
        <p:spPr>
          <a:xfrm>
            <a:off x="2934426" y="3309603"/>
            <a:ext cx="18767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Circular material use</a:t>
            </a:r>
            <a:endParaRPr lang="en-US" sz="1600" i="0" dirty="0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70F0968-3C5D-4615-9DA8-29AA78D344DB}"/>
              </a:ext>
            </a:extLst>
          </p:cNvPr>
          <p:cNvSpPr/>
          <p:nvPr/>
        </p:nvSpPr>
        <p:spPr>
          <a:xfrm>
            <a:off x="6592341" y="2324424"/>
            <a:ext cx="914400" cy="347472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215064F-DDF1-48A1-AD7E-D8A88E0D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985" y="1976849"/>
            <a:ext cx="128016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Suppliers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25BCAED-35C3-4E98-B9C7-C6816E59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985" y="3207137"/>
            <a:ext cx="128016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Manufacturers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69DA26C-4489-40D3-86B1-F762EC26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985" y="4374826"/>
            <a:ext cx="128016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Distributors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E47850-4F2E-474D-B1A0-A95702C84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985" y="5645444"/>
            <a:ext cx="1280160" cy="457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Consumers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8A9805-5742-43D7-BD1D-A92B2FD8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349" y="4374826"/>
            <a:ext cx="128016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Collectors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771D17-F8CE-4F1B-B1F3-80EF5B3F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349" y="3213930"/>
            <a:ext cx="128016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Recyclers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5C823B6-A12E-4154-B811-1CAC31E4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349" y="1976849"/>
            <a:ext cx="128016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Disposal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3C1A1EC-51DC-4FF5-9C07-762816C2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349" y="5652237"/>
            <a:ext cx="128016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i="0" dirty="0">
                <a:latin typeface="Arial Narrow" panose="020B0606020202030204" pitchFamily="34" charset="0"/>
              </a:rPr>
              <a:t>Consumers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974D3623-8503-4E08-89F2-F232F95A0D16}"/>
              </a:ext>
            </a:extLst>
          </p:cNvPr>
          <p:cNvCxnSpPr>
            <a:stCxn id="60" idx="1"/>
            <a:endCxn id="57" idx="3"/>
          </p:cNvCxnSpPr>
          <p:nvPr/>
        </p:nvCxnSpPr>
        <p:spPr>
          <a:xfrm rot="10800000">
            <a:off x="7685145" y="3435739"/>
            <a:ext cx="465204" cy="1167689"/>
          </a:xfrm>
          <a:prstGeom prst="bentConnector3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3C072452-E58B-4DD7-9D08-5591BEE4498C}"/>
              </a:ext>
            </a:extLst>
          </p:cNvPr>
          <p:cNvCxnSpPr>
            <a:cxnSpLocks/>
            <a:stCxn id="61" idx="1"/>
            <a:endCxn id="57" idx="3"/>
          </p:cNvCxnSpPr>
          <p:nvPr/>
        </p:nvCxnSpPr>
        <p:spPr>
          <a:xfrm rot="10800000">
            <a:off x="7685145" y="3435739"/>
            <a:ext cx="465204" cy="6793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E7BE9461-ABAA-4E3A-BE19-9F17B2977EA8}"/>
              </a:ext>
            </a:extLst>
          </p:cNvPr>
          <p:cNvCxnSpPr>
            <a:cxnSpLocks/>
            <a:stCxn id="61" idx="1"/>
            <a:endCxn id="56" idx="3"/>
          </p:cNvCxnSpPr>
          <p:nvPr/>
        </p:nvCxnSpPr>
        <p:spPr>
          <a:xfrm rot="10800000">
            <a:off x="7685145" y="2205451"/>
            <a:ext cx="465204" cy="1237081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F2A35676-7D17-4E84-8F27-7EBDDE3608AA}"/>
              </a:ext>
            </a:extLst>
          </p:cNvPr>
          <p:cNvCxnSpPr>
            <a:cxnSpLocks/>
            <a:stCxn id="58" idx="1"/>
            <a:endCxn id="57" idx="1"/>
          </p:cNvCxnSpPr>
          <p:nvPr/>
        </p:nvCxnSpPr>
        <p:spPr>
          <a:xfrm rot="10800000">
            <a:off x="6404985" y="3435739"/>
            <a:ext cx="12700" cy="1167689"/>
          </a:xfrm>
          <a:prstGeom prst="bentConnector3">
            <a:avLst>
              <a:gd name="adj1" fmla="val 1800000"/>
            </a:avLst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DD61961F-E9C8-4540-A0D4-8C5A7AB558A6}"/>
              </a:ext>
            </a:extLst>
          </p:cNvPr>
          <p:cNvSpPr/>
          <p:nvPr/>
        </p:nvSpPr>
        <p:spPr>
          <a:xfrm>
            <a:off x="2880332" y="4912793"/>
            <a:ext cx="2341477" cy="3385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Alternative modes and fuels</a:t>
            </a:r>
          </a:p>
        </p:txBody>
      </p:sp>
      <p:pic>
        <p:nvPicPr>
          <p:cNvPr id="69" name="Graphic 68" descr="World">
            <a:extLst>
              <a:ext uri="{FF2B5EF4-FFF2-40B4-BE49-F238E27FC236}">
                <a16:creationId xmlns:a16="http://schemas.microsoft.com/office/drawing/2014/main" id="{1114BD52-02C6-45A0-B8E5-53471501F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3523" y="2210577"/>
            <a:ext cx="381667" cy="381667"/>
          </a:xfrm>
          <a:prstGeom prst="rect">
            <a:avLst/>
          </a:prstGeom>
        </p:spPr>
      </p:pic>
      <p:sp>
        <p:nvSpPr>
          <p:cNvPr id="70" name="Arrow: Left 69">
            <a:extLst>
              <a:ext uri="{FF2B5EF4-FFF2-40B4-BE49-F238E27FC236}">
                <a16:creationId xmlns:a16="http://schemas.microsoft.com/office/drawing/2014/main" id="{8DEEC1E0-3DFE-4DB8-9C9B-E7278BE90846}"/>
              </a:ext>
            </a:extLst>
          </p:cNvPr>
          <p:cNvSpPr/>
          <p:nvPr/>
        </p:nvSpPr>
        <p:spPr>
          <a:xfrm>
            <a:off x="2703100" y="2305992"/>
            <a:ext cx="233370" cy="190834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71" name="Graphic 70" descr="Box">
            <a:extLst>
              <a:ext uri="{FF2B5EF4-FFF2-40B4-BE49-F238E27FC236}">
                <a16:creationId xmlns:a16="http://schemas.microsoft.com/office/drawing/2014/main" id="{5F012C22-2033-46D7-8FC1-37CED728F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32317" y="2956933"/>
            <a:ext cx="352670" cy="352670"/>
          </a:xfrm>
          <a:prstGeom prst="rect">
            <a:avLst/>
          </a:prstGeom>
        </p:spPr>
      </p:pic>
      <p:pic>
        <p:nvPicPr>
          <p:cNvPr id="72" name="Graphic 71" descr="Gold bars">
            <a:extLst>
              <a:ext uri="{FF2B5EF4-FFF2-40B4-BE49-F238E27FC236}">
                <a16:creationId xmlns:a16="http://schemas.microsoft.com/office/drawing/2014/main" id="{D7E5FB68-7BC1-4F60-834C-EDB4FD5EEC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77226" y="4454893"/>
            <a:ext cx="457200" cy="457200"/>
          </a:xfrm>
          <a:prstGeom prst="rect">
            <a:avLst/>
          </a:prstGeom>
        </p:spPr>
      </p:pic>
      <p:pic>
        <p:nvPicPr>
          <p:cNvPr id="73" name="Graphic 72" descr="Download">
            <a:extLst>
              <a:ext uri="{FF2B5EF4-FFF2-40B4-BE49-F238E27FC236}">
                <a16:creationId xmlns:a16="http://schemas.microsoft.com/office/drawing/2014/main" id="{E8682707-462D-4AFC-A4AD-B58355E2EE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15313" y="4090416"/>
            <a:ext cx="386679" cy="386679"/>
          </a:xfrm>
          <a:prstGeom prst="rect">
            <a:avLst/>
          </a:prstGeom>
        </p:spPr>
      </p:pic>
      <p:pic>
        <p:nvPicPr>
          <p:cNvPr id="74" name="Picture 2" descr="Related image">
            <a:extLst>
              <a:ext uri="{FF2B5EF4-FFF2-40B4-BE49-F238E27FC236}">
                <a16:creationId xmlns:a16="http://schemas.microsoft.com/office/drawing/2014/main" id="{64DE7977-1E18-4CBD-9336-EA07F380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86" y="2631303"/>
            <a:ext cx="312453" cy="31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23A404B-5FD4-4C60-8DB4-D5FD1DC239F9}"/>
              </a:ext>
            </a:extLst>
          </p:cNvPr>
          <p:cNvSpPr/>
          <p:nvPr/>
        </p:nvSpPr>
        <p:spPr>
          <a:xfrm>
            <a:off x="2934426" y="2215790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Near sourcing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C14B9FE-C582-47F3-BF23-5040F9165FCD}"/>
              </a:ext>
            </a:extLst>
          </p:cNvPr>
          <p:cNvSpPr/>
          <p:nvPr/>
        </p:nvSpPr>
        <p:spPr>
          <a:xfrm>
            <a:off x="2934426" y="1856570"/>
            <a:ext cx="1303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Product design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B40987A-9131-4888-8989-020A13A33EFA}"/>
              </a:ext>
            </a:extLst>
          </p:cNvPr>
          <p:cNvSpPr/>
          <p:nvPr/>
        </p:nvSpPr>
        <p:spPr>
          <a:xfrm>
            <a:off x="2934426" y="2591085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Sustainable sourcing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79AD32B-4665-4D5A-BA50-D5BE88971FC6}"/>
              </a:ext>
            </a:extLst>
          </p:cNvPr>
          <p:cNvSpPr/>
          <p:nvPr/>
        </p:nvSpPr>
        <p:spPr>
          <a:xfrm>
            <a:off x="2934427" y="2959631"/>
            <a:ext cx="1919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Packaging and packing</a:t>
            </a:r>
          </a:p>
        </p:txBody>
      </p:sp>
      <p:sp>
        <p:nvSpPr>
          <p:cNvPr id="79" name="Arrow: Left 78">
            <a:extLst>
              <a:ext uri="{FF2B5EF4-FFF2-40B4-BE49-F238E27FC236}">
                <a16:creationId xmlns:a16="http://schemas.microsoft.com/office/drawing/2014/main" id="{4B9E15AA-2A35-47E8-A699-B01C7FE9FB5B}"/>
              </a:ext>
            </a:extLst>
          </p:cNvPr>
          <p:cNvSpPr/>
          <p:nvPr/>
        </p:nvSpPr>
        <p:spPr>
          <a:xfrm>
            <a:off x="2703100" y="2674126"/>
            <a:ext cx="233370" cy="190834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80" name="Picture 4" descr="Image result for product design icon">
            <a:extLst>
              <a:ext uri="{FF2B5EF4-FFF2-40B4-BE49-F238E27FC236}">
                <a16:creationId xmlns:a16="http://schemas.microsoft.com/office/drawing/2014/main" id="{8EB5FC4F-82CD-4B3E-AB83-A928D7F1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46" y="1900837"/>
            <a:ext cx="303355" cy="30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Related image">
            <a:extLst>
              <a:ext uri="{FF2B5EF4-FFF2-40B4-BE49-F238E27FC236}">
                <a16:creationId xmlns:a16="http://schemas.microsoft.com/office/drawing/2014/main" id="{434D85EE-34B9-4A17-8BEA-5980F438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98" y="3315491"/>
            <a:ext cx="312453" cy="31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307847D5-9EF9-4513-9BA8-A9D0BA846C80}"/>
              </a:ext>
            </a:extLst>
          </p:cNvPr>
          <p:cNvSpPr/>
          <p:nvPr/>
        </p:nvSpPr>
        <p:spPr>
          <a:xfrm>
            <a:off x="2880331" y="4125662"/>
            <a:ext cx="2342308" cy="3385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sz="1600" i="0" dirty="0">
                <a:latin typeface="Arial Narrow" panose="020B0606020202030204" pitchFamily="34" charset="0"/>
              </a:rPr>
              <a:t>Demand responsive systems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5C8D9B2-5C23-4D00-92F4-9627BF8F437D}"/>
              </a:ext>
            </a:extLst>
          </p:cNvPr>
          <p:cNvSpPr/>
          <p:nvPr/>
        </p:nvSpPr>
        <p:spPr>
          <a:xfrm>
            <a:off x="2880331" y="5230016"/>
            <a:ext cx="2393550" cy="5847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Certification of carriers and distribution facilities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E221159-79D6-4052-AB54-7484244BBA2A}"/>
              </a:ext>
            </a:extLst>
          </p:cNvPr>
          <p:cNvSpPr/>
          <p:nvPr/>
        </p:nvSpPr>
        <p:spPr>
          <a:xfrm>
            <a:off x="2880331" y="4548611"/>
            <a:ext cx="1580882" cy="338554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Load consolidation</a:t>
            </a:r>
          </a:p>
        </p:txBody>
      </p:sp>
      <p:pic>
        <p:nvPicPr>
          <p:cNvPr id="85" name="Graphic 84" descr="Truck">
            <a:extLst>
              <a:ext uri="{FF2B5EF4-FFF2-40B4-BE49-F238E27FC236}">
                <a16:creationId xmlns:a16="http://schemas.microsoft.com/office/drawing/2014/main" id="{9836AB0E-A85A-4DD7-97CB-01CAF76EB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9452" y="4873675"/>
            <a:ext cx="434068" cy="434068"/>
          </a:xfrm>
          <a:prstGeom prst="rect">
            <a:avLst/>
          </a:prstGeom>
        </p:spPr>
      </p:pic>
      <p:pic>
        <p:nvPicPr>
          <p:cNvPr id="86" name="Graphic 85" descr="Contract">
            <a:extLst>
              <a:ext uri="{FF2B5EF4-FFF2-40B4-BE49-F238E27FC236}">
                <a16:creationId xmlns:a16="http://schemas.microsoft.com/office/drawing/2014/main" id="{BC0148E3-7D42-4F44-8F64-0DD5843FF4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25291" y="5346691"/>
            <a:ext cx="340577" cy="340577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57DBF8D-3BFD-4D5A-ABA0-7A2E701A381F}"/>
              </a:ext>
            </a:extLst>
          </p:cNvPr>
          <p:cNvSpPr/>
          <p:nvPr/>
        </p:nvSpPr>
        <p:spPr>
          <a:xfrm>
            <a:off x="2880332" y="5818110"/>
            <a:ext cx="2544393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sz="1600" i="0" dirty="0">
                <a:latin typeface="Arial Narrow" panose="020B0606020202030204" pitchFamily="34" charset="0"/>
              </a:rPr>
              <a:t>Shipping scheduling and routing</a:t>
            </a:r>
          </a:p>
        </p:txBody>
      </p:sp>
      <p:pic>
        <p:nvPicPr>
          <p:cNvPr id="88" name="Graphic 87" descr="Daily Calendar">
            <a:extLst>
              <a:ext uri="{FF2B5EF4-FFF2-40B4-BE49-F238E27FC236}">
                <a16:creationId xmlns:a16="http://schemas.microsoft.com/office/drawing/2014/main" id="{84BC862C-4083-4BAB-B7FD-7BDB21621F0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91635" y="5755720"/>
            <a:ext cx="410356" cy="410356"/>
          </a:xfrm>
          <a:prstGeom prst="rect">
            <a:avLst/>
          </a:prstGeom>
        </p:spPr>
      </p:pic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0B334C51-EC10-4A1A-AB23-BA5DA8BBCB7D}"/>
              </a:ext>
            </a:extLst>
          </p:cNvPr>
          <p:cNvSpPr/>
          <p:nvPr/>
        </p:nvSpPr>
        <p:spPr>
          <a:xfrm>
            <a:off x="6088946" y="1456149"/>
            <a:ext cx="3657600" cy="3657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i="0" dirty="0">
                <a:latin typeface="Arial Narrow" panose="020B0606020202030204" pitchFamily="34" charset="0"/>
              </a:rPr>
              <a:t>Forward and Reverse Supply Chains</a:t>
            </a:r>
            <a:endParaRPr lang="en-US" i="0" dirty="0">
              <a:latin typeface="Arial Narrow" panose="020B0606020202030204" pitchFamily="34" charset="0"/>
            </a:endParaRP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69418411-9645-4B07-BB4C-38BB3BD46E12}"/>
              </a:ext>
            </a:extLst>
          </p:cNvPr>
          <p:cNvCxnSpPr>
            <a:stCxn id="52" idx="3"/>
            <a:endCxn id="89" idx="1"/>
          </p:cNvCxnSpPr>
          <p:nvPr/>
        </p:nvCxnSpPr>
        <p:spPr>
          <a:xfrm flipV="1">
            <a:off x="5012284" y="1639030"/>
            <a:ext cx="1076663" cy="2263391"/>
          </a:xfrm>
          <a:prstGeom prst="bentConnector3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FAC3393-AE1C-45C6-BC35-EC10E2C31756}"/>
              </a:ext>
            </a:extLst>
          </p:cNvPr>
          <p:cNvCxnSpPr>
            <a:cxnSpLocks/>
            <a:stCxn id="53" idx="3"/>
            <a:endCxn id="89" idx="1"/>
          </p:cNvCxnSpPr>
          <p:nvPr/>
        </p:nvCxnSpPr>
        <p:spPr>
          <a:xfrm>
            <a:off x="5012284" y="1639029"/>
            <a:ext cx="1076663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3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B59E4-F6B0-45E7-BC0B-7069AEF6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Logistics-Related Greenhouse Gas Emissions by Activity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3A8D5D3-1F3E-4C80-9D46-BEE6F2DF9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305548"/>
              </p:ext>
            </p:extLst>
          </p:nvPr>
        </p:nvGraphicFramePr>
        <p:xfrm>
          <a:off x="960438" y="1181100"/>
          <a:ext cx="109569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79910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Packaging with Less Footprint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9" y="1758790"/>
            <a:ext cx="61912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3" descr="http://larryfire.files.wordpress.com/2008/07/newmilkjug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r="14259"/>
          <a:stretch>
            <a:fillRect/>
          </a:stretch>
        </p:blipFill>
        <p:spPr bwMode="auto">
          <a:xfrm>
            <a:off x="8623769" y="1926009"/>
            <a:ext cx="2671247" cy="394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354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iPads</a:t>
            </a:r>
            <a:r>
              <a:rPr lang="en-US" dirty="0"/>
              <a:t>: Qualitative and Quantitative Product Improvements</a:t>
            </a:r>
          </a:p>
        </p:txBody>
      </p:sp>
      <p:pic>
        <p:nvPicPr>
          <p:cNvPr id="3074" name="Picture 2" descr="http://people.hofstra.edu/geotrans/eng/ch8en/appl8en/img/package_ipad1_ipad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17" y="1447800"/>
            <a:ext cx="5974772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10292851" y="5273751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43956" y="5801652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6223685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Concentrated Detergent</a:t>
            </a:r>
          </a:p>
        </p:txBody>
      </p:sp>
      <p:pic>
        <p:nvPicPr>
          <p:cNvPr id="1026" name="Picture 2" descr="http://spcdesignlibrary.org/img/resized/PAC1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84" y="1951192"/>
            <a:ext cx="4476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8F328D-7258-461F-BE5D-20611E0F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58" y="1597446"/>
            <a:ext cx="5508231" cy="40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205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Memory Foam Mattresses</a:t>
            </a:r>
          </a:p>
        </p:txBody>
      </p:sp>
      <p:pic>
        <p:nvPicPr>
          <p:cNvPr id="1026" name="Picture 2" descr="https://people.hofstra.edu/geotrans/eng/ch8en/appl8en/img/ikea_matt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18" y="1079725"/>
            <a:ext cx="7680960" cy="57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0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Aluminum Parts Warehouse</a:t>
            </a:r>
          </a:p>
        </p:txBody>
      </p:sp>
      <p:pic>
        <p:nvPicPr>
          <p:cNvPr id="5122" name="Picture 2" descr="http://www.briggsequipment.us/wp-content/uploads/2015/09/cantilever-2246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765" y="1215339"/>
            <a:ext cx="8138160" cy="54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E3763DC5-9E07-46E9-ADCA-234D80399616}"/>
              </a:ext>
            </a:extLst>
          </p:cNvPr>
          <p:cNvSpPr/>
          <p:nvPr/>
        </p:nvSpPr>
        <p:spPr bwMode="auto">
          <a:xfrm>
            <a:off x="7915888" y="1297914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Warehouse</a:t>
            </a:r>
          </a:p>
        </p:txBody>
      </p:sp>
    </p:spTree>
    <p:extLst>
      <p:ext uri="{BB962C8B-B14F-4D97-AF65-F5344CB8AC3E}">
        <p14:creationId xmlns:p14="http://schemas.microsoft.com/office/powerpoint/2010/main" val="23320934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F048-7588-4972-B674-2B828E07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Delivery Van</a:t>
            </a:r>
          </a:p>
        </p:txBody>
      </p:sp>
      <p:pic>
        <p:nvPicPr>
          <p:cNvPr id="1026" name="Picture 2" descr="UPS Orders 10,000 Electric Delivery Vans From Arrival">
            <a:extLst>
              <a:ext uri="{FF2B5EF4-FFF2-40B4-BE49-F238E27FC236}">
                <a16:creationId xmlns:a16="http://schemas.microsoft.com/office/drawing/2014/main" id="{76D236DC-1C97-4FB7-A58A-E46096C6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37" y="1153011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385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FA23D3E-8B9A-4C6A-8C4E-A56F13E0CA6C}"/>
              </a:ext>
            </a:extLst>
          </p:cNvPr>
          <p:cNvCxnSpPr/>
          <p:nvPr/>
        </p:nvCxnSpPr>
        <p:spPr>
          <a:xfrm>
            <a:off x="4362735" y="5942402"/>
            <a:ext cx="27432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04F3144-F28B-45F7-BA01-2011C5017916}"/>
              </a:ext>
            </a:extLst>
          </p:cNvPr>
          <p:cNvSpPr/>
          <p:nvPr/>
        </p:nvSpPr>
        <p:spPr>
          <a:xfrm>
            <a:off x="2565767" y="2611990"/>
            <a:ext cx="3267540" cy="32227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D46449-B196-4582-9D8E-E54DA7553631}"/>
              </a:ext>
            </a:extLst>
          </p:cNvPr>
          <p:cNvSpPr/>
          <p:nvPr/>
        </p:nvSpPr>
        <p:spPr>
          <a:xfrm>
            <a:off x="5833307" y="2611990"/>
            <a:ext cx="3267540" cy="322278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F7E62-35A4-497B-9B58-40D406E3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Circular Economy and Supply Chains</a:t>
            </a:r>
          </a:p>
        </p:txBody>
      </p:sp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4940362F-91D9-47AD-BF92-A96ACD78ECDA}"/>
              </a:ext>
            </a:extLst>
          </p:cNvPr>
          <p:cNvSpPr/>
          <p:nvPr/>
        </p:nvSpPr>
        <p:spPr>
          <a:xfrm>
            <a:off x="4639151" y="2782279"/>
            <a:ext cx="228600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Suppliers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D39693B-8252-46FD-9796-1280FD2F0EC8}"/>
              </a:ext>
            </a:extLst>
          </p:cNvPr>
          <p:cNvSpPr/>
          <p:nvPr/>
        </p:nvSpPr>
        <p:spPr>
          <a:xfrm>
            <a:off x="4639151" y="3439685"/>
            <a:ext cx="228600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Manufacturers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8832BE2D-9B33-491A-87E9-C0A7E641B5E5}"/>
              </a:ext>
            </a:extLst>
          </p:cNvPr>
          <p:cNvSpPr/>
          <p:nvPr/>
        </p:nvSpPr>
        <p:spPr>
          <a:xfrm>
            <a:off x="4639151" y="4097092"/>
            <a:ext cx="228600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Distributors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1DB77874-3394-47C0-9B46-DC447DF8556A}"/>
              </a:ext>
            </a:extLst>
          </p:cNvPr>
          <p:cNvSpPr/>
          <p:nvPr/>
        </p:nvSpPr>
        <p:spPr>
          <a:xfrm>
            <a:off x="5623401" y="2066816"/>
            <a:ext cx="128016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Materials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1DC0D0-B749-42A0-A13F-2AC40562D79F}"/>
              </a:ext>
            </a:extLst>
          </p:cNvPr>
          <p:cNvSpPr/>
          <p:nvPr/>
        </p:nvSpPr>
        <p:spPr>
          <a:xfrm>
            <a:off x="4967184" y="4916699"/>
            <a:ext cx="822960" cy="7315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133A9A-6A24-435E-AC8D-F660D4DF7C39}"/>
              </a:ext>
            </a:extLst>
          </p:cNvPr>
          <p:cNvSpPr/>
          <p:nvPr/>
        </p:nvSpPr>
        <p:spPr>
          <a:xfrm>
            <a:off x="5840315" y="4916699"/>
            <a:ext cx="822960" cy="73152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C21DD-680E-4EFF-ABAA-EBF5EC5774DF}"/>
              </a:ext>
            </a:extLst>
          </p:cNvPr>
          <p:cNvSpPr txBox="1"/>
          <p:nvPr/>
        </p:nvSpPr>
        <p:spPr>
          <a:xfrm>
            <a:off x="5992452" y="512151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User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B1154-5D2A-4125-8EF2-3A008B1B51B8}"/>
              </a:ext>
            </a:extLst>
          </p:cNvPr>
          <p:cNvSpPr txBox="1"/>
          <p:nvPr/>
        </p:nvSpPr>
        <p:spPr>
          <a:xfrm>
            <a:off x="4927887" y="5121510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Consumer</a:t>
            </a:r>
          </a:p>
        </p:txBody>
      </p:sp>
      <p:sp>
        <p:nvSpPr>
          <p:cNvPr id="21" name="Rounded Rectangle 42">
            <a:extLst>
              <a:ext uri="{FF2B5EF4-FFF2-40B4-BE49-F238E27FC236}">
                <a16:creationId xmlns:a16="http://schemas.microsoft.com/office/drawing/2014/main" id="{3F94228E-C076-4F37-AA0E-1166D1EFAB8E}"/>
              </a:ext>
            </a:extLst>
          </p:cNvPr>
          <p:cNvSpPr/>
          <p:nvPr/>
        </p:nvSpPr>
        <p:spPr>
          <a:xfrm>
            <a:off x="4630898" y="6172404"/>
            <a:ext cx="2286000" cy="274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i="0" dirty="0">
                <a:latin typeface="Arial Narrow" panose="020B0606020202030204" pitchFamily="34" charset="0"/>
              </a:rPr>
              <a:t>Burning / Disposal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D5C9ED8C-6B5B-4654-B860-E95B34C43BDF}"/>
              </a:ext>
            </a:extLst>
          </p:cNvPr>
          <p:cNvCxnSpPr>
            <a:cxnSpLocks/>
            <a:stCxn id="11" idx="6"/>
            <a:endCxn id="6" idx="3"/>
          </p:cNvCxnSpPr>
          <p:nvPr/>
        </p:nvCxnSpPr>
        <p:spPr>
          <a:xfrm flipV="1">
            <a:off x="6663275" y="4234253"/>
            <a:ext cx="261876" cy="1048207"/>
          </a:xfrm>
          <a:prstGeom prst="curvedConnector3">
            <a:avLst>
              <a:gd name="adj1" fmla="val 281860"/>
            </a:avLst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4B1B5CD2-4C3E-435F-93DD-A1D47A98F831}"/>
              </a:ext>
            </a:extLst>
          </p:cNvPr>
          <p:cNvCxnSpPr>
            <a:cxnSpLocks/>
            <a:stCxn id="11" idx="6"/>
            <a:endCxn id="5" idx="3"/>
          </p:cNvCxnSpPr>
          <p:nvPr/>
        </p:nvCxnSpPr>
        <p:spPr>
          <a:xfrm flipV="1">
            <a:off x="6663275" y="3576845"/>
            <a:ext cx="261876" cy="1705614"/>
          </a:xfrm>
          <a:prstGeom prst="curvedConnector3">
            <a:avLst>
              <a:gd name="adj1" fmla="val 472815"/>
            </a:avLst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C1D9B643-08D5-403B-B185-0303B8A39882}"/>
              </a:ext>
            </a:extLst>
          </p:cNvPr>
          <p:cNvCxnSpPr>
            <a:cxnSpLocks/>
            <a:stCxn id="11" idx="6"/>
            <a:endCxn id="4" idx="3"/>
          </p:cNvCxnSpPr>
          <p:nvPr/>
        </p:nvCxnSpPr>
        <p:spPr>
          <a:xfrm flipV="1">
            <a:off x="6663275" y="2919439"/>
            <a:ext cx="261876" cy="2363020"/>
          </a:xfrm>
          <a:prstGeom prst="curvedConnector3">
            <a:avLst>
              <a:gd name="adj1" fmla="val 731057"/>
            </a:avLst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DB3E241A-11B6-4715-9CD7-14D52420D353}"/>
              </a:ext>
            </a:extLst>
          </p:cNvPr>
          <p:cNvCxnSpPr>
            <a:cxnSpLocks/>
            <a:stCxn id="11" idx="6"/>
            <a:endCxn id="11" idx="7"/>
          </p:cNvCxnSpPr>
          <p:nvPr/>
        </p:nvCxnSpPr>
        <p:spPr>
          <a:xfrm flipH="1" flipV="1">
            <a:off x="6542755" y="5023829"/>
            <a:ext cx="120520" cy="258631"/>
          </a:xfrm>
          <a:prstGeom prst="curvedConnector4">
            <a:avLst>
              <a:gd name="adj1" fmla="val -189678"/>
              <a:gd name="adj2" fmla="val 229810"/>
            </a:avLst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9B77D921-5BC4-4602-898E-DA7F99C113D5}"/>
              </a:ext>
            </a:extLst>
          </p:cNvPr>
          <p:cNvCxnSpPr>
            <a:cxnSpLocks/>
            <a:stCxn id="10" idx="2"/>
            <a:endCxn id="4" idx="1"/>
          </p:cNvCxnSpPr>
          <p:nvPr/>
        </p:nvCxnSpPr>
        <p:spPr>
          <a:xfrm rot="10800000">
            <a:off x="4639153" y="2919439"/>
            <a:ext cx="328033" cy="2363020"/>
          </a:xfrm>
          <a:prstGeom prst="curvedConnector3">
            <a:avLst>
              <a:gd name="adj1" fmla="val 534583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D390635-6939-4422-AD3C-9BE883117CE8}"/>
              </a:ext>
            </a:extLst>
          </p:cNvPr>
          <p:cNvSpPr txBox="1"/>
          <p:nvPr/>
        </p:nvSpPr>
        <p:spPr>
          <a:xfrm>
            <a:off x="6291064" y="4644916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Maintenance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4B3AB4-8DDF-4A09-8460-A3B8177C90F6}"/>
              </a:ext>
            </a:extLst>
          </p:cNvPr>
          <p:cNvSpPr txBox="1"/>
          <p:nvPr/>
        </p:nvSpPr>
        <p:spPr>
          <a:xfrm>
            <a:off x="7024107" y="4315149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Reuse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18B10A5-EFB4-4B04-9F94-CE807F439EDC}"/>
              </a:ext>
            </a:extLst>
          </p:cNvPr>
          <p:cNvSpPr txBox="1"/>
          <p:nvPr/>
        </p:nvSpPr>
        <p:spPr>
          <a:xfrm>
            <a:off x="7045256" y="3757549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Remanufacture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193AAE-5844-42B4-BE15-038E8BC6EC4D}"/>
              </a:ext>
            </a:extLst>
          </p:cNvPr>
          <p:cNvSpPr txBox="1"/>
          <p:nvPr/>
        </p:nvSpPr>
        <p:spPr>
          <a:xfrm>
            <a:off x="7686826" y="3150932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Recycle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6B96CC-6D1C-45EF-B839-CBFA6DDEDCA3}"/>
              </a:ext>
            </a:extLst>
          </p:cNvPr>
          <p:cNvSpPr txBox="1"/>
          <p:nvPr/>
        </p:nvSpPr>
        <p:spPr>
          <a:xfrm>
            <a:off x="6884550" y="2286766"/>
            <a:ext cx="1523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Technical Goods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4FF783E-E248-45C2-98EE-8AA5C97D946F}"/>
              </a:ext>
            </a:extLst>
          </p:cNvPr>
          <p:cNvSpPr txBox="1"/>
          <p:nvPr/>
        </p:nvSpPr>
        <p:spPr>
          <a:xfrm>
            <a:off x="3420374" y="2282041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Biological Goods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6B37F90-D45C-444B-9626-DD6A826A343D}"/>
              </a:ext>
            </a:extLst>
          </p:cNvPr>
          <p:cNvSpPr/>
          <p:nvPr/>
        </p:nvSpPr>
        <p:spPr>
          <a:xfrm>
            <a:off x="2965097" y="3139492"/>
            <a:ext cx="822960" cy="7315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E02652-4E00-43D9-9195-B743864BA30E}"/>
              </a:ext>
            </a:extLst>
          </p:cNvPr>
          <p:cNvSpPr txBox="1"/>
          <p:nvPr/>
        </p:nvSpPr>
        <p:spPr>
          <a:xfrm>
            <a:off x="2924370" y="3351364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Biosphere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EF4EBD-3B6B-4F21-BED1-73F65D052FA2}"/>
              </a:ext>
            </a:extLst>
          </p:cNvPr>
          <p:cNvSpPr txBox="1"/>
          <p:nvPr/>
        </p:nvSpPr>
        <p:spPr>
          <a:xfrm>
            <a:off x="3594112" y="2869576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Harvesting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FC8EED3-4FE0-4B81-B031-8425E9ADD8ED}"/>
              </a:ext>
            </a:extLst>
          </p:cNvPr>
          <p:cNvCxnSpPr/>
          <p:nvPr/>
        </p:nvCxnSpPr>
        <p:spPr>
          <a:xfrm>
            <a:off x="6259313" y="2386402"/>
            <a:ext cx="0" cy="36576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56DC922-B789-4205-A6FA-ADE074856E4D}"/>
              </a:ext>
            </a:extLst>
          </p:cNvPr>
          <p:cNvCxnSpPr/>
          <p:nvPr/>
        </p:nvCxnSpPr>
        <p:spPr>
          <a:xfrm>
            <a:off x="6259313" y="3073925"/>
            <a:ext cx="0" cy="36576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9FF9104-B113-499D-8A06-A7162EE727AF}"/>
              </a:ext>
            </a:extLst>
          </p:cNvPr>
          <p:cNvCxnSpPr/>
          <p:nvPr/>
        </p:nvCxnSpPr>
        <p:spPr>
          <a:xfrm>
            <a:off x="6265663" y="3724982"/>
            <a:ext cx="0" cy="36576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64B02D-9073-48E4-AFDA-F595754FA03B}"/>
              </a:ext>
            </a:extLst>
          </p:cNvPr>
          <p:cNvCxnSpPr/>
          <p:nvPr/>
        </p:nvCxnSpPr>
        <p:spPr>
          <a:xfrm>
            <a:off x="6265663" y="4409112"/>
            <a:ext cx="0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0F91FB6-1665-4F69-B88A-EF0FF616BA83}"/>
              </a:ext>
            </a:extLst>
          </p:cNvPr>
          <p:cNvSpPr txBox="1"/>
          <p:nvPr/>
        </p:nvSpPr>
        <p:spPr>
          <a:xfrm>
            <a:off x="3395735" y="4707526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Biochemical</a:t>
            </a:r>
          </a:p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processing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96F474-4C12-47D7-BBF0-C8B438AB4C87}"/>
              </a:ext>
            </a:extLst>
          </p:cNvPr>
          <p:cNvSpPr txBox="1"/>
          <p:nvPr/>
        </p:nvSpPr>
        <p:spPr>
          <a:xfrm>
            <a:off x="6596254" y="5275398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Collection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2B2D43-2156-426B-A053-E39C3143F81C}"/>
              </a:ext>
            </a:extLst>
          </p:cNvPr>
          <p:cNvSpPr txBox="1"/>
          <p:nvPr/>
        </p:nvSpPr>
        <p:spPr>
          <a:xfrm>
            <a:off x="4125540" y="5278880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Collection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193D1F-6D92-40F0-95C8-CE0493458636}"/>
              </a:ext>
            </a:extLst>
          </p:cNvPr>
          <p:cNvSpPr txBox="1"/>
          <p:nvPr/>
        </p:nvSpPr>
        <p:spPr>
          <a:xfrm>
            <a:off x="2551733" y="4212060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Biogas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D576C86-DC96-4C00-B297-2D79F3A85E60}"/>
              </a:ext>
            </a:extLst>
          </p:cNvPr>
          <p:cNvCxnSpPr>
            <a:cxnSpLocks/>
          </p:cNvCxnSpPr>
          <p:nvPr/>
        </p:nvCxnSpPr>
        <p:spPr>
          <a:xfrm flipH="1" flipV="1">
            <a:off x="2921075" y="4519836"/>
            <a:ext cx="619350" cy="22996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5A05A7-6BDF-4160-9568-97FFF821BF70}"/>
              </a:ext>
            </a:extLst>
          </p:cNvPr>
          <p:cNvCxnSpPr/>
          <p:nvPr/>
        </p:nvCxnSpPr>
        <p:spPr>
          <a:xfrm>
            <a:off x="5389363" y="3080275"/>
            <a:ext cx="0" cy="3657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E0E090-AB55-4BD3-B992-0ADD87F69905}"/>
              </a:ext>
            </a:extLst>
          </p:cNvPr>
          <p:cNvCxnSpPr/>
          <p:nvPr/>
        </p:nvCxnSpPr>
        <p:spPr>
          <a:xfrm>
            <a:off x="5389363" y="3731332"/>
            <a:ext cx="0" cy="3657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A22AD59-01E1-4BC3-8857-31613CA65583}"/>
              </a:ext>
            </a:extLst>
          </p:cNvPr>
          <p:cNvCxnSpPr/>
          <p:nvPr/>
        </p:nvCxnSpPr>
        <p:spPr>
          <a:xfrm>
            <a:off x="5395713" y="4414139"/>
            <a:ext cx="0" cy="4572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FFDCEE88-2AE1-4A44-951D-663F7E60A320}"/>
              </a:ext>
            </a:extLst>
          </p:cNvPr>
          <p:cNvSpPr txBox="1"/>
          <p:nvPr/>
        </p:nvSpPr>
        <p:spPr>
          <a:xfrm>
            <a:off x="2800846" y="3914213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Fertilizers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D42EF9B-B890-4507-9AA8-07F79300B8A8}"/>
              </a:ext>
            </a:extLst>
          </p:cNvPr>
          <p:cNvCxnSpPr/>
          <p:nvPr/>
        </p:nvCxnSpPr>
        <p:spPr>
          <a:xfrm>
            <a:off x="6247701" y="5683454"/>
            <a:ext cx="0" cy="457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AA3B132-64F1-4917-BA21-27EFE66DA6E1}"/>
              </a:ext>
            </a:extLst>
          </p:cNvPr>
          <p:cNvCxnSpPr/>
          <p:nvPr/>
        </p:nvCxnSpPr>
        <p:spPr>
          <a:xfrm>
            <a:off x="5389363" y="5683454"/>
            <a:ext cx="0" cy="45720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BCFE2F08-21CA-428D-84DF-8CE59EB9A175}"/>
              </a:ext>
            </a:extLst>
          </p:cNvPr>
          <p:cNvSpPr txBox="1"/>
          <p:nvPr/>
        </p:nvSpPr>
        <p:spPr>
          <a:xfrm>
            <a:off x="5420839" y="5649673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Leakage</a:t>
            </a:r>
          </a:p>
        </p:txBody>
      </p:sp>
      <p:sp>
        <p:nvSpPr>
          <p:cNvPr id="12" name="Action Button: Document 11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0791A5AC-303A-47BA-8EAF-8775659CB0C9}"/>
              </a:ext>
            </a:extLst>
          </p:cNvPr>
          <p:cNvSpPr/>
          <p:nvPr/>
        </p:nvSpPr>
        <p:spPr bwMode="auto">
          <a:xfrm>
            <a:off x="9283561" y="202702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2D471D-9F9B-4CE6-BBE7-40469A753DD5}"/>
              </a:ext>
            </a:extLst>
          </p:cNvPr>
          <p:cNvSpPr txBox="1"/>
          <p:nvPr/>
        </p:nvSpPr>
        <p:spPr>
          <a:xfrm>
            <a:off x="9886877" y="250926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</p:spTree>
    <p:extLst>
      <p:ext uri="{BB962C8B-B14F-4D97-AF65-F5344CB8AC3E}">
        <p14:creationId xmlns:p14="http://schemas.microsoft.com/office/powerpoint/2010/main" val="22282740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Essay: Transport, Logistics and Globalization</a:t>
            </a:r>
          </a:p>
        </p:txBody>
      </p:sp>
      <p:pic>
        <p:nvPicPr>
          <p:cNvPr id="4" name="Picture 4" descr="http://www.wpclipart.com/signs_symbol/thumbtack_notes/thumbtack_note_assig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08" y="1500712"/>
            <a:ext cx="18288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92918" y="559450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Define </a:t>
            </a:r>
            <a:r>
              <a:rPr lang="en-US" sz="2000" b="1" dirty="0" err="1">
                <a:latin typeface="Agency FB" pitchFamily="34" charset="0"/>
              </a:rPr>
              <a:t>iGlobalization</a:t>
            </a:r>
            <a:r>
              <a:rPr lang="en-US" sz="2000" b="1" dirty="0">
                <a:latin typeface="Agency FB" pitchFamily="34" charset="0"/>
              </a:rPr>
              <a:t>…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555403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uillermodemis.files.wordpress.com/2013/01/cropped-globalization_b_12935660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627095"/>
            <a:ext cx="5309070" cy="3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6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Subtropolis</a:t>
            </a:r>
            <a:r>
              <a:rPr lang="en-US" dirty="0"/>
              <a:t> Distribution Center, Kansas City</a:t>
            </a:r>
          </a:p>
        </p:txBody>
      </p:sp>
      <p:pic>
        <p:nvPicPr>
          <p:cNvPr id="60419" name="Picture 2" descr="C:\Users\ecojpr\Documents\Current Work\Photos\Kansas_City2007\IMG_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496" y="1232598"/>
            <a:ext cx="7955280" cy="548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Document 3" title="Read this Web Page">
            <a:hlinkClick r:id="rId4" highlightClick="1"/>
          </p:cNvPr>
          <p:cNvSpPr/>
          <p:nvPr/>
        </p:nvSpPr>
        <p:spPr bwMode="auto">
          <a:xfrm>
            <a:off x="9592861" y="367599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16150" y="43149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latin typeface="Agency FB" pitchFamily="34" charset="0"/>
              </a:rPr>
              <a:t>Read this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0874BC-DFF4-4EC1-9368-1A5AD2CAFFD0}"/>
              </a:ext>
            </a:extLst>
          </p:cNvPr>
          <p:cNvSpPr txBox="1"/>
          <p:nvPr/>
        </p:nvSpPr>
        <p:spPr>
          <a:xfrm>
            <a:off x="8994776" y="1397675"/>
            <a:ext cx="30787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4.5 square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FTZ.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Data server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Postal stamps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National Archives and Records Association (Federal records).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Film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Specialty food packaging.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Arial Narrow" panose="020B0606020202030204" pitchFamily="34" charset="0"/>
              </a:rPr>
              <a:t>Food warehouse.</a:t>
            </a:r>
          </a:p>
        </p:txBody>
      </p: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9A77F1C4-E615-4DD6-87A2-89459A2533D3}"/>
              </a:ext>
            </a:extLst>
          </p:cNvPr>
          <p:cNvSpPr/>
          <p:nvPr/>
        </p:nvSpPr>
        <p:spPr bwMode="auto">
          <a:xfrm>
            <a:off x="1127318" y="1326280"/>
            <a:ext cx="2011680" cy="27432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0" dirty="0">
                <a:solidFill>
                  <a:schemeClr val="bg1"/>
                </a:solidFill>
                <a:latin typeface="Arial Narrow" panose="020B0606020202030204" pitchFamily="34" charset="0"/>
              </a:rPr>
              <a:t>Multitenant facility</a:t>
            </a:r>
          </a:p>
        </p:txBody>
      </p:sp>
    </p:spTree>
    <p:extLst>
      <p:ext uri="{BB962C8B-B14F-4D97-AF65-F5344CB8AC3E}">
        <p14:creationId xmlns:p14="http://schemas.microsoft.com/office/powerpoint/2010/main" val="1057990465"/>
      </p:ext>
    </p:extLst>
  </p:cSld>
  <p:clrMapOvr>
    <a:masterClrMapping/>
  </p:clrMapOvr>
</p:sld>
</file>

<file path=ppt/theme/theme1.xml><?xml version="1.0" encoding="utf-8"?>
<a:theme xmlns:a="http://schemas.openxmlformats.org/drawingml/2006/main" name="2_GEOG 80 Design">
  <a:themeElements>
    <a:clrScheme name="GTS">
      <a:dk1>
        <a:sysClr val="windowText" lastClr="000000"/>
      </a:dk1>
      <a:lt1>
        <a:sysClr val="window" lastClr="FFFFFF"/>
      </a:lt1>
      <a:dk2>
        <a:srgbClr val="464653"/>
      </a:dk2>
      <a:lt2>
        <a:srgbClr val="AAD7E6"/>
      </a:lt2>
      <a:accent1>
        <a:srgbClr val="008695"/>
      </a:accent1>
      <a:accent2>
        <a:srgbClr val="A0C8C8"/>
      </a:accent2>
      <a:accent3>
        <a:srgbClr val="A5D282"/>
      </a:accent3>
      <a:accent4>
        <a:srgbClr val="FADA7A"/>
      </a:accent4>
      <a:accent5>
        <a:srgbClr val="CE786E"/>
      </a:accent5>
      <a:accent6>
        <a:srgbClr val="9B6464"/>
      </a:accent6>
      <a:hlink>
        <a:srgbClr val="3782AF"/>
      </a:hlink>
      <a:folHlink>
        <a:srgbClr val="93B9C3"/>
      </a:folHlink>
    </a:clrScheme>
    <a:fontScheme name="2_GEOG 80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GEOG 80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EOG 80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GEOG 80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GS120 Topic 1</Template>
  <TotalTime>123946</TotalTime>
  <Words>3129</Words>
  <Application>Microsoft Office PowerPoint</Application>
  <PresentationFormat>Widescreen</PresentationFormat>
  <Paragraphs>757</Paragraphs>
  <Slides>82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Agency FB</vt:lpstr>
      <vt:lpstr>Arial</vt:lpstr>
      <vt:lpstr>Arial Narrow</vt:lpstr>
      <vt:lpstr>Calibri</vt:lpstr>
      <vt:lpstr>Impact</vt:lpstr>
      <vt:lpstr>Times New Roman</vt:lpstr>
      <vt:lpstr>Verdana</vt:lpstr>
      <vt:lpstr>Wingdings</vt:lpstr>
      <vt:lpstr>2_GEOG 80 Design</vt:lpstr>
      <vt:lpstr>Topic 8 – Freight Distribution Systems</vt:lpstr>
      <vt:lpstr>A – Distribution Facilities</vt:lpstr>
      <vt:lpstr>Warehouses versus Distribution Centers</vt:lpstr>
      <vt:lpstr>Types of Freight Facilities</vt:lpstr>
      <vt:lpstr>Container Terminal, Port of Gothenburg, Sweden</vt:lpstr>
      <vt:lpstr>Coal Bulk Facility, Mobile, Alabama</vt:lpstr>
      <vt:lpstr>Bulk Warehouse (Corn)</vt:lpstr>
      <vt:lpstr>Aluminum Parts Warehouse</vt:lpstr>
      <vt:lpstr>Subtropolis Distribution Center, Kansas City</vt:lpstr>
      <vt:lpstr>Walmart Distribution Center</vt:lpstr>
      <vt:lpstr>Cross-Docking Facility</vt:lpstr>
      <vt:lpstr>Cross-Docking Distribution Center</vt:lpstr>
      <vt:lpstr>Cold Storage Facility</vt:lpstr>
      <vt:lpstr>Amazon E-Fulfillment Center</vt:lpstr>
      <vt:lpstr>UPS Worldport, Louisville, KY</vt:lpstr>
      <vt:lpstr>Freight Traffic at the World’s Largest Airports, 2018</vt:lpstr>
      <vt:lpstr>Amazon Sortation Center</vt:lpstr>
      <vt:lpstr>Amazon Delivery Station</vt:lpstr>
      <vt:lpstr>Main Warehousing Operations</vt:lpstr>
      <vt:lpstr>Warehousing / Distribution Center: Receiving</vt:lpstr>
      <vt:lpstr>Warehousing / Distribution Center: Storage</vt:lpstr>
      <vt:lpstr>Warehousing / Distribution Center: Order Picking</vt:lpstr>
      <vt:lpstr>Warehousing / Distribution Center: Shipping</vt:lpstr>
      <vt:lpstr>Short Assignment: Distribution Facilities</vt:lpstr>
      <vt:lpstr>B – E-commerce</vt:lpstr>
      <vt:lpstr>The Evolution of Retail Logistics</vt:lpstr>
      <vt:lpstr>Distribution Channels for E-commerce</vt:lpstr>
      <vt:lpstr>Impacts of E-commerce on the Retail Sector</vt:lpstr>
      <vt:lpstr>Mail Carried by USPS and Parcels Carried by Major Carriers, United States, 2004-2021 (in billion units)</vt:lpstr>
      <vt:lpstr>Retail Logistics and E-commerce</vt:lpstr>
      <vt:lpstr>The Impacts of E-commerce on Freight Distribution</vt:lpstr>
      <vt:lpstr>The Retail Apocalypse: Reassessing the Retail Footprint</vt:lpstr>
      <vt:lpstr>Comparison Between Retail and E-commerce Cost Structures for a $150 Apparel Piece</vt:lpstr>
      <vt:lpstr>The E-Commerce Supply Chain of Amazon: Internalizing Parcel Deliveries</vt:lpstr>
      <vt:lpstr>Annual Footprint added in Amazon Distribution Facilities</vt:lpstr>
      <vt:lpstr>Inbound Cross Dock Facility</vt:lpstr>
      <vt:lpstr>Amazon Inbound Cross Dock Facilities Network</vt:lpstr>
      <vt:lpstr>E-Fulfillment Center</vt:lpstr>
      <vt:lpstr>Amazon Fulfillment Centers Network</vt:lpstr>
      <vt:lpstr>Amazon E-Fulfillment Centers by Item (N=187)</vt:lpstr>
      <vt:lpstr>Amazon Air Hub</vt:lpstr>
      <vt:lpstr>Amazon Air Hubs Network</vt:lpstr>
      <vt:lpstr>Amazon Sortation Center</vt:lpstr>
      <vt:lpstr>Amazon Sortation Centers Network</vt:lpstr>
      <vt:lpstr>Fast Delivery Hub (Prime Now Hub &amp; Amazon Fresh)</vt:lpstr>
      <vt:lpstr>Amazon Fast Delivery Hubs Network</vt:lpstr>
      <vt:lpstr>Delivery Station</vt:lpstr>
      <vt:lpstr>Amazon Delivery Stations Network</vt:lpstr>
      <vt:lpstr>Local Freight Station</vt:lpstr>
      <vt:lpstr>Location of Amazon’s E-Commerce Facilities in the Los Angeles and New York Metropolitan Areas</vt:lpstr>
      <vt:lpstr>Average of Daily Parcel Deliveries, 2019</vt:lpstr>
      <vt:lpstr>E-commerce and Consumer Culture</vt:lpstr>
      <vt:lpstr>Weekly Delivery Frequency of Parcels, 2015-2019</vt:lpstr>
      <vt:lpstr>Parcel Delivery and Pickup Time, 2019</vt:lpstr>
      <vt:lpstr>Short Assignment: E-commerce</vt:lpstr>
      <vt:lpstr>C – Cold Chains</vt:lpstr>
      <vt:lpstr>The Cold Chain: A Definition</vt:lpstr>
      <vt:lpstr>Unloading a Banana Ship, New Orleans, 1903</vt:lpstr>
      <vt:lpstr>Banana Ship, 21st Century</vt:lpstr>
      <vt:lpstr>Operational Conditions of Cold Chain Logistics</vt:lpstr>
      <vt:lpstr>The Cold Chain Technology</vt:lpstr>
      <vt:lpstr>Cold Chain Technology and Processes</vt:lpstr>
      <vt:lpstr>A Focus on the Maritime Reefer: Basic Facts and Figures</vt:lpstr>
      <vt:lpstr>Seaborne Reefer Trade, 2008</vt:lpstr>
      <vt:lpstr>Reefer Stacking Area, Maher Terminal, Newark</vt:lpstr>
      <vt:lpstr>Number of Reefer Slots per Container Port</vt:lpstr>
      <vt:lpstr>Refrigerated Urban Delivery Truck</vt:lpstr>
      <vt:lpstr>Availability of Fresh Produce by Season and Region</vt:lpstr>
      <vt:lpstr>Temperature Standards for the Cold Chain</vt:lpstr>
      <vt:lpstr>Shelf Life of Selected Perishable Food Products</vt:lpstr>
      <vt:lpstr>Lettuce Shelf Life by Storage Temperature</vt:lpstr>
      <vt:lpstr>Packaging Bananas with a Sequential Shelf Life</vt:lpstr>
      <vt:lpstr>D – Green Logistics</vt:lpstr>
      <vt:lpstr>Logistic Activities and their Green Dimensions</vt:lpstr>
      <vt:lpstr>Logistics-Related Greenhouse Gas Emissions by Activity</vt:lpstr>
      <vt:lpstr>Packaging with Less Footprint</vt:lpstr>
      <vt:lpstr>iPads: Qualitative and Quantitative Product Improvements</vt:lpstr>
      <vt:lpstr>Concentrated Detergent</vt:lpstr>
      <vt:lpstr>Packed Memory Foam Mattresses</vt:lpstr>
      <vt:lpstr>Electric Delivery Van</vt:lpstr>
      <vt:lpstr>The Circular Economy and Supply Chains</vt:lpstr>
      <vt:lpstr>Final Essay: Transport, Logistics and Globalization</vt:lpstr>
    </vt:vector>
  </TitlesOfParts>
  <Company>Hofstra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8 – Freight Distribution Systems</dc:title>
  <dc:creator>Dr. Jean-Paul Rodrigue</dc:creator>
  <cp:keywords>Transportation, Globalization, Logistics, Supply Chains</cp:keywords>
  <dc:description>Copyrights 2011</dc:description>
  <cp:lastModifiedBy>Jean-Paul Rodrigue</cp:lastModifiedBy>
  <cp:revision>4107</cp:revision>
  <cp:lastPrinted>2012-03-11T23:27:21Z</cp:lastPrinted>
  <dcterms:created xsi:type="dcterms:W3CDTF">1998-01-29T15:04:56Z</dcterms:created>
  <dcterms:modified xsi:type="dcterms:W3CDTF">2022-04-25T17:15:30Z</dcterms:modified>
  <cp:category>Course</cp:category>
</cp:coreProperties>
</file>