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298" r:id="rId1"/>
  </p:sldMasterIdLst>
  <p:notesMasterIdLst>
    <p:notesMasterId r:id="rId36"/>
  </p:notesMasterIdLst>
  <p:handoutMasterIdLst>
    <p:handoutMasterId r:id="rId37"/>
  </p:handoutMasterIdLst>
  <p:sldIdLst>
    <p:sldId id="283" r:id="rId2"/>
    <p:sldId id="446" r:id="rId3"/>
    <p:sldId id="490" r:id="rId4"/>
    <p:sldId id="491" r:id="rId5"/>
    <p:sldId id="447" r:id="rId6"/>
    <p:sldId id="739" r:id="rId7"/>
    <p:sldId id="525" r:id="rId8"/>
    <p:sldId id="526" r:id="rId9"/>
    <p:sldId id="607" r:id="rId10"/>
    <p:sldId id="392" r:id="rId11"/>
    <p:sldId id="524" r:id="rId12"/>
    <p:sldId id="4376" r:id="rId13"/>
    <p:sldId id="606" r:id="rId14"/>
    <p:sldId id="386" r:id="rId15"/>
    <p:sldId id="401" r:id="rId16"/>
    <p:sldId id="453" r:id="rId17"/>
    <p:sldId id="628" r:id="rId18"/>
    <p:sldId id="519" r:id="rId19"/>
    <p:sldId id="431" r:id="rId20"/>
    <p:sldId id="608" r:id="rId21"/>
    <p:sldId id="509" r:id="rId22"/>
    <p:sldId id="456" r:id="rId23"/>
    <p:sldId id="744" r:id="rId24"/>
    <p:sldId id="457" r:id="rId25"/>
    <p:sldId id="623" r:id="rId26"/>
    <p:sldId id="484" r:id="rId27"/>
    <p:sldId id="377" r:id="rId28"/>
    <p:sldId id="467" r:id="rId29"/>
    <p:sldId id="627" r:id="rId30"/>
    <p:sldId id="599" r:id="rId31"/>
    <p:sldId id="728" r:id="rId32"/>
    <p:sldId id="373" r:id="rId33"/>
    <p:sldId id="374" r:id="rId34"/>
    <p:sldId id="448" r:id="rId35"/>
  </p:sldIdLst>
  <p:sldSz cx="12192000" cy="6858000"/>
  <p:notesSz cx="6858000" cy="9313863"/>
  <p:defaultTextStyle>
    <a:defPPr>
      <a:defRPr lang="en-US"/>
    </a:defPPr>
    <a:lvl1pPr algn="l" rtl="0" fontAlgn="base">
      <a:spcBef>
        <a:spcPct val="0"/>
      </a:spcBef>
      <a:spcAft>
        <a:spcPct val="0"/>
      </a:spcAft>
      <a:defRPr i="1" kern="1200">
        <a:solidFill>
          <a:schemeClr val="tx1"/>
        </a:solidFill>
        <a:latin typeface="Verdana" pitchFamily="34" charset="0"/>
        <a:ea typeface="+mn-ea"/>
        <a:cs typeface="Arial" pitchFamily="34" charset="0"/>
      </a:defRPr>
    </a:lvl1pPr>
    <a:lvl2pPr marL="457200" algn="l" rtl="0" fontAlgn="base">
      <a:spcBef>
        <a:spcPct val="0"/>
      </a:spcBef>
      <a:spcAft>
        <a:spcPct val="0"/>
      </a:spcAft>
      <a:defRPr i="1" kern="1200">
        <a:solidFill>
          <a:schemeClr val="tx1"/>
        </a:solidFill>
        <a:latin typeface="Verdana" pitchFamily="34" charset="0"/>
        <a:ea typeface="+mn-ea"/>
        <a:cs typeface="Arial" pitchFamily="34" charset="0"/>
      </a:defRPr>
    </a:lvl2pPr>
    <a:lvl3pPr marL="914400" algn="l" rtl="0" fontAlgn="base">
      <a:spcBef>
        <a:spcPct val="0"/>
      </a:spcBef>
      <a:spcAft>
        <a:spcPct val="0"/>
      </a:spcAft>
      <a:defRPr i="1" kern="1200">
        <a:solidFill>
          <a:schemeClr val="tx1"/>
        </a:solidFill>
        <a:latin typeface="Verdana" pitchFamily="34" charset="0"/>
        <a:ea typeface="+mn-ea"/>
        <a:cs typeface="Arial" pitchFamily="34" charset="0"/>
      </a:defRPr>
    </a:lvl3pPr>
    <a:lvl4pPr marL="1371600" algn="l" rtl="0" fontAlgn="base">
      <a:spcBef>
        <a:spcPct val="0"/>
      </a:spcBef>
      <a:spcAft>
        <a:spcPct val="0"/>
      </a:spcAft>
      <a:defRPr i="1" kern="1200">
        <a:solidFill>
          <a:schemeClr val="tx1"/>
        </a:solidFill>
        <a:latin typeface="Verdana" pitchFamily="34" charset="0"/>
        <a:ea typeface="+mn-ea"/>
        <a:cs typeface="Arial" pitchFamily="34" charset="0"/>
      </a:defRPr>
    </a:lvl4pPr>
    <a:lvl5pPr marL="1828800" algn="l" rtl="0" fontAlgn="base">
      <a:spcBef>
        <a:spcPct val="0"/>
      </a:spcBef>
      <a:spcAft>
        <a:spcPct val="0"/>
      </a:spcAft>
      <a:defRPr i="1" kern="1200">
        <a:solidFill>
          <a:schemeClr val="tx1"/>
        </a:solidFill>
        <a:latin typeface="Verdana" pitchFamily="34" charset="0"/>
        <a:ea typeface="+mn-ea"/>
        <a:cs typeface="Arial" pitchFamily="34" charset="0"/>
      </a:defRPr>
    </a:lvl5pPr>
    <a:lvl6pPr marL="2286000" algn="l" defTabSz="914400" rtl="0" eaLnBrk="1" latinLnBrk="0" hangingPunct="1">
      <a:defRPr i="1" kern="1200">
        <a:solidFill>
          <a:schemeClr val="tx1"/>
        </a:solidFill>
        <a:latin typeface="Verdana" pitchFamily="34" charset="0"/>
        <a:ea typeface="+mn-ea"/>
        <a:cs typeface="Arial" pitchFamily="34" charset="0"/>
      </a:defRPr>
    </a:lvl6pPr>
    <a:lvl7pPr marL="2743200" algn="l" defTabSz="914400" rtl="0" eaLnBrk="1" latinLnBrk="0" hangingPunct="1">
      <a:defRPr i="1" kern="1200">
        <a:solidFill>
          <a:schemeClr val="tx1"/>
        </a:solidFill>
        <a:latin typeface="Verdana" pitchFamily="34" charset="0"/>
        <a:ea typeface="+mn-ea"/>
        <a:cs typeface="Arial" pitchFamily="34" charset="0"/>
      </a:defRPr>
    </a:lvl7pPr>
    <a:lvl8pPr marL="3200400" algn="l" defTabSz="914400" rtl="0" eaLnBrk="1" latinLnBrk="0" hangingPunct="1">
      <a:defRPr i="1" kern="1200">
        <a:solidFill>
          <a:schemeClr val="tx1"/>
        </a:solidFill>
        <a:latin typeface="Verdana" pitchFamily="34" charset="0"/>
        <a:ea typeface="+mn-ea"/>
        <a:cs typeface="Arial" pitchFamily="34" charset="0"/>
      </a:defRPr>
    </a:lvl8pPr>
    <a:lvl9pPr marL="3657600" algn="l" defTabSz="914400" rtl="0" eaLnBrk="1" latinLnBrk="0" hangingPunct="1">
      <a:defRPr i="1" kern="1200">
        <a:solidFill>
          <a:schemeClr val="tx1"/>
        </a:solidFill>
        <a:latin typeface="Verdana" pitchFamily="34" charset="0"/>
        <a:ea typeface="+mn-ea"/>
        <a:cs typeface="Arial" pitchFamily="34" charset="0"/>
      </a:defRPr>
    </a:lvl9pPr>
  </p:defaultTextStyle>
  <p:extLst>
    <p:ext uri="{521415D9-36F7-43E2-AB2F-B90AF26B5E84}">
      <p14:sectionLst xmlns:p14="http://schemas.microsoft.com/office/powerpoint/2010/main">
        <p14:section name="Topic 7 – Logistics and Supply Chain Management" id="{52A7BEFD-A741-42DA-9304-71B3EB2E30AE}">
          <p14:sldIdLst>
            <p14:sldId id="283"/>
          </p14:sldIdLst>
        </p14:section>
        <p14:section name="The Role and Function of Logistics" id="{7F98E28D-5C2F-4EDC-ABAF-55D27FAE5FA6}">
          <p14:sldIdLst>
            <p14:sldId id="446"/>
            <p14:sldId id="490"/>
            <p14:sldId id="491"/>
            <p14:sldId id="447"/>
            <p14:sldId id="739"/>
            <p14:sldId id="525"/>
            <p14:sldId id="526"/>
            <p14:sldId id="607"/>
            <p14:sldId id="392"/>
            <p14:sldId id="524"/>
            <p14:sldId id="4376"/>
            <p14:sldId id="606"/>
            <p14:sldId id="386"/>
            <p14:sldId id="401"/>
            <p14:sldId id="453"/>
            <p14:sldId id="628"/>
            <p14:sldId id="519"/>
            <p14:sldId id="431"/>
          </p14:sldIdLst>
        </p14:section>
        <p14:section name="Value Chains" id="{4E8278D2-58DA-4198-B260-64B1C4138868}">
          <p14:sldIdLst>
            <p14:sldId id="608"/>
            <p14:sldId id="509"/>
            <p14:sldId id="456"/>
            <p14:sldId id="744"/>
            <p14:sldId id="457"/>
            <p14:sldId id="623"/>
            <p14:sldId id="484"/>
            <p14:sldId id="377"/>
            <p14:sldId id="467"/>
            <p14:sldId id="627"/>
            <p14:sldId id="599"/>
            <p14:sldId id="728"/>
            <p14:sldId id="373"/>
            <p14:sldId id="374"/>
            <p14:sldId id="44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34">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FF66"/>
    <a:srgbClr val="808080"/>
    <a:srgbClr val="B2B2B2"/>
    <a:srgbClr val="99CCFF"/>
    <a:srgbClr val="EAEAEA"/>
    <a:srgbClr val="5F5F5F"/>
    <a:srgbClr val="FFFFC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2434" autoAdjust="0"/>
    <p:restoredTop sz="85714" autoAdjust="0"/>
  </p:normalViewPr>
  <p:slideViewPr>
    <p:cSldViewPr snapToGrid="0">
      <p:cViewPr varScale="1">
        <p:scale>
          <a:sx n="129" d="100"/>
          <a:sy n="129" d="100"/>
        </p:scale>
        <p:origin x="3966" y="13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804"/>
    </p:cViewPr>
  </p:sorterViewPr>
  <p:notesViewPr>
    <p:cSldViewPr snapToGrid="0">
      <p:cViewPr varScale="1">
        <p:scale>
          <a:sx n="81" d="100"/>
          <a:sy n="81" d="100"/>
        </p:scale>
        <p:origin x="-1968" y="-90"/>
      </p:cViewPr>
      <p:guideLst>
        <p:guide orient="horz" pos="2934"/>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solidFill>
                <a:latin typeface="+mn-lt"/>
                <a:ea typeface="+mn-ea"/>
                <a:cs typeface="+mn-cs"/>
              </a:defRPr>
            </a:pPr>
            <a:r>
              <a:rPr lang="en-US" dirty="0"/>
              <a:t>Logistics Costs by Function</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1236694371536891"/>
          <c:y val="9.9195416215203946E-2"/>
          <c:w val="0.73370443277923592"/>
          <c:h val="0.77236743113606665"/>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595-43D5-8B97-000C8DECB13F}"/>
              </c:ext>
            </c:extLst>
          </c:dPt>
          <c:dPt>
            <c:idx val="1"/>
            <c:bubble3D val="0"/>
            <c:spPr>
              <a:solidFill>
                <a:schemeClr val="accent3">
                  <a:lumMod val="50000"/>
                </a:schemeClr>
              </a:solidFill>
              <a:ln w="19050">
                <a:solidFill>
                  <a:schemeClr val="lt1"/>
                </a:solidFill>
              </a:ln>
              <a:effectLst/>
            </c:spPr>
            <c:extLst>
              <c:ext xmlns:c16="http://schemas.microsoft.com/office/drawing/2014/chart" uri="{C3380CC4-5D6E-409C-BE32-E72D297353CC}">
                <c16:uniqueId val="{00000001-646E-472E-9F03-69FF4469C3B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595-43D5-8B97-000C8DECB13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595-43D5-8B97-000C8DECB13F}"/>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Transportation</c:v>
                </c:pt>
                <c:pt idx="1">
                  <c:v>Inventory Carrying</c:v>
                </c:pt>
                <c:pt idx="2">
                  <c:v>Warehousing</c:v>
                </c:pt>
                <c:pt idx="3">
                  <c:v>Administrative</c:v>
                </c:pt>
              </c:strCache>
            </c:strRef>
          </c:cat>
          <c:val>
            <c:numRef>
              <c:f>Sheet1!$B$2:$B$5</c:f>
              <c:numCache>
                <c:formatCode>General</c:formatCode>
                <c:ptCount val="4"/>
                <c:pt idx="0">
                  <c:v>5444</c:v>
                </c:pt>
                <c:pt idx="1">
                  <c:v>2116</c:v>
                </c:pt>
                <c:pt idx="2">
                  <c:v>1056</c:v>
                </c:pt>
                <c:pt idx="3">
                  <c:v>772</c:v>
                </c:pt>
              </c:numCache>
            </c:numRef>
          </c:val>
          <c:extLst>
            <c:ext xmlns:c16="http://schemas.microsoft.com/office/drawing/2014/chart" uri="{C3380CC4-5D6E-409C-BE32-E72D297353CC}">
              <c16:uniqueId val="{00000000-646E-472E-9F03-69FF4469C3BC}"/>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solidFill>
                <a:latin typeface="+mn-lt"/>
                <a:ea typeface="+mn-ea"/>
                <a:cs typeface="+mn-cs"/>
              </a:defRPr>
            </a:pPr>
            <a:r>
              <a:rPr lang="en-US" dirty="0"/>
              <a:t>Logistics Costs by Mode (billions USD)</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29075732720909886"/>
          <c:y val="0.14118120873877038"/>
          <c:w val="0.42245479731700214"/>
          <c:h val="0.79317804742848041"/>
        </c:manualLayout>
      </c:layout>
      <c:barChart>
        <c:barDir val="col"/>
        <c:grouping val="percentStacked"/>
        <c:varyColors val="0"/>
        <c:ser>
          <c:idx val="0"/>
          <c:order val="0"/>
          <c:tx>
            <c:strRef>
              <c:f>Sheet1!$A$2</c:f>
              <c:strCache>
                <c:ptCount val="1"/>
                <c:pt idx="0">
                  <c:v>Trucking</c:v>
                </c:pt>
              </c:strCache>
            </c:strRef>
          </c:tx>
          <c:spPr>
            <a:solidFill>
              <a:schemeClr val="accent1"/>
            </a:solidFill>
            <a:ln w="19050">
              <a:solidFill>
                <a:schemeClr val="lt1"/>
              </a:solidFill>
            </a:ln>
            <a:effectLst/>
          </c:spPr>
          <c:invertIfNegative val="0"/>
          <c:dPt>
            <c:idx val="0"/>
            <c:invertIfNegative val="0"/>
            <c:bubble3D val="0"/>
            <c:spPr>
              <a:solidFill>
                <a:schemeClr val="accent1">
                  <a:lumMod val="75000"/>
                </a:schemeClr>
              </a:solidFill>
              <a:ln w="19050">
                <a:solidFill>
                  <a:schemeClr val="lt1"/>
                </a:solidFill>
              </a:ln>
              <a:effectLst/>
            </c:spPr>
            <c:extLst>
              <c:ext xmlns:c16="http://schemas.microsoft.com/office/drawing/2014/chart" uri="{C3380CC4-5D6E-409C-BE32-E72D297353CC}">
                <c16:uniqueId val="{00000001-73A6-483F-9895-EF7767ACF8FB}"/>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3A6-483F-9895-EF7767ACF8FB}"/>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Sales</c:v>
                </c:pt>
              </c:strCache>
            </c:strRef>
          </c:cat>
          <c:val>
            <c:numRef>
              <c:f>Sheet1!$B$2</c:f>
              <c:numCache>
                <c:formatCode>General</c:formatCode>
                <c:ptCount val="1"/>
                <c:pt idx="0">
                  <c:v>4132</c:v>
                </c:pt>
              </c:numCache>
            </c:numRef>
          </c:val>
          <c:extLst>
            <c:ext xmlns:c16="http://schemas.microsoft.com/office/drawing/2014/chart" uri="{C3380CC4-5D6E-409C-BE32-E72D297353CC}">
              <c16:uniqueId val="{00000000-73A6-483F-9895-EF7767ACF8FB}"/>
            </c:ext>
          </c:extLst>
        </c:ser>
        <c:ser>
          <c:idx val="1"/>
          <c:order val="1"/>
          <c:tx>
            <c:strRef>
              <c:f>Sheet1!$A$3</c:f>
              <c:strCache>
                <c:ptCount val="1"/>
                <c:pt idx="0">
                  <c:v>Maritime</c:v>
                </c:pt>
              </c:strCache>
            </c:strRef>
          </c:tx>
          <c:spPr>
            <a:solidFill>
              <a:schemeClr val="accent2"/>
            </a:solidFill>
            <a:ln w="19050">
              <a:solidFill>
                <a:schemeClr val="lt1"/>
              </a:solidFill>
            </a:ln>
            <a:effectLst/>
          </c:spPr>
          <c:invertIfNegative val="0"/>
          <c:dPt>
            <c:idx val="0"/>
            <c:invertIfNegative val="0"/>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03-55F6-4920-9567-988B3E1D47D6}"/>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Sales</c:v>
                </c:pt>
              </c:strCache>
            </c:strRef>
          </c:cat>
          <c:val>
            <c:numRef>
              <c:f>Sheet1!$B$3</c:f>
              <c:numCache>
                <c:formatCode>General</c:formatCode>
                <c:ptCount val="1"/>
                <c:pt idx="0">
                  <c:v>714</c:v>
                </c:pt>
              </c:numCache>
            </c:numRef>
          </c:val>
          <c:extLst>
            <c:ext xmlns:c16="http://schemas.microsoft.com/office/drawing/2014/chart" uri="{C3380CC4-5D6E-409C-BE32-E72D297353CC}">
              <c16:uniqueId val="{00000005-73A6-483F-9895-EF7767ACF8FB}"/>
            </c:ext>
          </c:extLst>
        </c:ser>
        <c:ser>
          <c:idx val="2"/>
          <c:order val="2"/>
          <c:tx>
            <c:strRef>
              <c:f>Sheet1!$A$4</c:f>
              <c:strCache>
                <c:ptCount val="1"/>
                <c:pt idx="0">
                  <c:v>Air</c:v>
                </c:pt>
              </c:strCache>
            </c:strRef>
          </c:tx>
          <c:spPr>
            <a:solidFill>
              <a:schemeClr val="accent3"/>
            </a:solidFill>
            <a:ln w="19050">
              <a:solidFill>
                <a:schemeClr val="lt1"/>
              </a:solidFill>
            </a:ln>
            <a:effectLst/>
          </c:spPr>
          <c:invertIfNegative val="0"/>
          <c:dPt>
            <c:idx val="0"/>
            <c:invertIfNegative val="0"/>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5-55F6-4920-9567-988B3E1D47D6}"/>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Sales</c:v>
                </c:pt>
              </c:strCache>
            </c:strRef>
          </c:cat>
          <c:val>
            <c:numRef>
              <c:f>Sheet1!$B$4</c:f>
              <c:numCache>
                <c:formatCode>General</c:formatCode>
                <c:ptCount val="1"/>
                <c:pt idx="0">
                  <c:v>301</c:v>
                </c:pt>
              </c:numCache>
            </c:numRef>
          </c:val>
          <c:extLst>
            <c:ext xmlns:c16="http://schemas.microsoft.com/office/drawing/2014/chart" uri="{C3380CC4-5D6E-409C-BE32-E72D297353CC}">
              <c16:uniqueId val="{00000006-73A6-483F-9895-EF7767ACF8FB}"/>
            </c:ext>
          </c:extLst>
        </c:ser>
        <c:ser>
          <c:idx val="3"/>
          <c:order val="3"/>
          <c:tx>
            <c:strRef>
              <c:f>Sheet1!$A$5</c:f>
              <c:strCache>
                <c:ptCount val="1"/>
                <c:pt idx="0">
                  <c:v>Rail</c:v>
                </c:pt>
              </c:strCache>
            </c:strRef>
          </c:tx>
          <c:spPr>
            <a:solidFill>
              <a:schemeClr val="accent4"/>
            </a:solidFill>
            <a:ln w="19050">
              <a:solidFill>
                <a:schemeClr val="lt1"/>
              </a:solidFill>
            </a:ln>
            <a:effectLst/>
          </c:spPr>
          <c:invertIfNegative val="0"/>
          <c:dPt>
            <c:idx val="0"/>
            <c:invertIfNegative val="0"/>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7-55F6-4920-9567-988B3E1D47D6}"/>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Sales</c:v>
                </c:pt>
              </c:strCache>
            </c:strRef>
          </c:cat>
          <c:val>
            <c:numRef>
              <c:f>Sheet1!$B$5</c:f>
              <c:numCache>
                <c:formatCode>General</c:formatCode>
                <c:ptCount val="1"/>
                <c:pt idx="0">
                  <c:v>297</c:v>
                </c:pt>
              </c:numCache>
            </c:numRef>
          </c:val>
          <c:extLst>
            <c:ext xmlns:c16="http://schemas.microsoft.com/office/drawing/2014/chart" uri="{C3380CC4-5D6E-409C-BE32-E72D297353CC}">
              <c16:uniqueId val="{00000007-73A6-483F-9895-EF7767ACF8FB}"/>
            </c:ext>
          </c:extLst>
        </c:ser>
        <c:dLbls>
          <c:showLegendKey val="0"/>
          <c:showVal val="0"/>
          <c:showCatName val="0"/>
          <c:showSerName val="0"/>
          <c:showPercent val="0"/>
          <c:showBubbleSize val="0"/>
        </c:dLbls>
        <c:gapWidth val="150"/>
        <c:overlap val="100"/>
        <c:axId val="633011224"/>
        <c:axId val="633013520"/>
      </c:barChart>
      <c:catAx>
        <c:axId val="633011224"/>
        <c:scaling>
          <c:orientation val="minMax"/>
        </c:scaling>
        <c:delete val="1"/>
        <c:axPos val="b"/>
        <c:numFmt formatCode="General" sourceLinked="1"/>
        <c:majorTickMark val="out"/>
        <c:minorTickMark val="none"/>
        <c:tickLblPos val="nextTo"/>
        <c:crossAx val="633013520"/>
        <c:crosses val="autoZero"/>
        <c:auto val="1"/>
        <c:lblAlgn val="ctr"/>
        <c:lblOffset val="100"/>
        <c:noMultiLvlLbl val="0"/>
      </c:catAx>
      <c:valAx>
        <c:axId val="633013520"/>
        <c:scaling>
          <c:orientation val="minMax"/>
        </c:scaling>
        <c:delete val="1"/>
        <c:axPos val="l"/>
        <c:majorGridlines>
          <c:spPr>
            <a:ln w="9525" cap="flat" cmpd="sng" algn="ctr">
              <a:noFill/>
              <a:round/>
            </a:ln>
            <a:effectLst/>
          </c:spPr>
        </c:majorGridlines>
        <c:numFmt formatCode="0%" sourceLinked="1"/>
        <c:majorTickMark val="out"/>
        <c:minorTickMark val="none"/>
        <c:tickLblPos val="nextTo"/>
        <c:crossAx val="633011224"/>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Logistics Costs (%of GDP)</c:v>
                </c:pt>
              </c:strCache>
            </c:strRef>
          </c:tx>
          <c:spPr>
            <a:ln w="19050" cap="rnd">
              <a:noFill/>
              <a:round/>
            </a:ln>
            <a:effectLst/>
          </c:spPr>
          <c:marker>
            <c:symbol val="circle"/>
            <c:size val="5"/>
            <c:spPr>
              <a:solidFill>
                <a:schemeClr val="accent2">
                  <a:lumMod val="50000"/>
                </a:schemeClr>
              </a:solidFill>
              <a:ln w="9525">
                <a:solidFill>
                  <a:schemeClr val="accent5">
                    <a:lumMod val="50000"/>
                  </a:schemeClr>
                </a:solidFill>
              </a:ln>
              <a:effectLst/>
            </c:spPr>
          </c:marker>
          <c:dLbls>
            <c:dLbl>
              <c:idx val="0"/>
              <c:layout>
                <c:manualLayout>
                  <c:x val="2.8348688873138577E-3"/>
                  <c:y val="-4.2377869334902882E-2"/>
                </c:manualLayout>
              </c:layout>
              <c:tx>
                <c:rich>
                  <a:bodyPr/>
                  <a:lstStyle/>
                  <a:p>
                    <a:fld id="{3EBED6CD-5C1D-49E8-A2A1-22E96AEF8337}"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FBFF-4DC4-992A-326FF46D5D13}"/>
                </c:ext>
              </c:extLst>
            </c:dLbl>
            <c:dLbl>
              <c:idx val="1"/>
              <c:tx>
                <c:rich>
                  <a:bodyPr/>
                  <a:lstStyle/>
                  <a:p>
                    <a:fld id="{70492324-3664-411D-9AFF-6ED3C3D6EF8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FBFF-4DC4-992A-326FF46D5D13}"/>
                </c:ext>
              </c:extLst>
            </c:dLbl>
            <c:dLbl>
              <c:idx val="2"/>
              <c:tx>
                <c:rich>
                  <a:bodyPr/>
                  <a:lstStyle/>
                  <a:p>
                    <a:fld id="{D68543C6-5625-4F0E-9996-B7EDB3A7847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FBFF-4DC4-992A-326FF46D5D13}"/>
                </c:ext>
              </c:extLst>
            </c:dLbl>
            <c:dLbl>
              <c:idx val="3"/>
              <c:layout>
                <c:manualLayout>
                  <c:x val="-1.7009213323883769E-2"/>
                  <c:y val="7.7692760447321874E-2"/>
                </c:manualLayout>
              </c:layout>
              <c:tx>
                <c:rich>
                  <a:bodyPr/>
                  <a:lstStyle/>
                  <a:p>
                    <a:fld id="{CA182316-BFA5-45DB-BB40-250C9FC6101B}"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FBFF-4DC4-992A-326FF46D5D13}"/>
                </c:ext>
              </c:extLst>
            </c:dLbl>
            <c:dLbl>
              <c:idx val="4"/>
              <c:layout>
                <c:manualLayout>
                  <c:x val="1.4174344436569809E-3"/>
                  <c:y val="-1.6480282519128898E-2"/>
                </c:manualLayout>
              </c:layout>
              <c:tx>
                <c:rich>
                  <a:bodyPr/>
                  <a:lstStyle/>
                  <a:p>
                    <a:fld id="{33A09566-DB1D-4D45-8C57-B88E962E23CC}"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FBFF-4DC4-992A-326FF46D5D13}"/>
                </c:ext>
              </c:extLst>
            </c:dLbl>
            <c:dLbl>
              <c:idx val="5"/>
              <c:layout>
                <c:manualLayout>
                  <c:x val="-7.7958894401133946E-2"/>
                  <c:y val="3.0606238964096442E-2"/>
                </c:manualLayout>
              </c:layout>
              <c:tx>
                <c:rich>
                  <a:bodyPr/>
                  <a:lstStyle/>
                  <a:p>
                    <a:fld id="{E80FFE07-9EBD-4D38-A509-FB4EF46EF67E}"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FBFF-4DC4-992A-326FF46D5D13}"/>
                </c:ext>
              </c:extLst>
            </c:dLbl>
            <c:dLbl>
              <c:idx val="6"/>
              <c:tx>
                <c:rich>
                  <a:bodyPr/>
                  <a:lstStyle/>
                  <a:p>
                    <a:fld id="{323755A8-5276-46B9-AD97-26023D6B491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FBFF-4DC4-992A-326FF46D5D13}"/>
                </c:ext>
              </c:extLst>
            </c:dLbl>
            <c:dLbl>
              <c:idx val="7"/>
              <c:layout>
                <c:manualLayout>
                  <c:x val="-3.2600992204110571E-2"/>
                  <c:y val="-4.4732195409064174E-2"/>
                </c:manualLayout>
              </c:layout>
              <c:tx>
                <c:rich>
                  <a:bodyPr/>
                  <a:lstStyle/>
                  <a:p>
                    <a:fld id="{A18F1598-0485-44E0-A7B0-A66F6FC6FA82}"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FBFF-4DC4-992A-326FF46D5D13}"/>
                </c:ext>
              </c:extLst>
            </c:dLbl>
            <c:dLbl>
              <c:idx val="8"/>
              <c:layout>
                <c:manualLayout>
                  <c:x val="4.2523033309709423E-3"/>
                  <c:y val="3.7669217186580339E-2"/>
                </c:manualLayout>
              </c:layout>
              <c:tx>
                <c:rich>
                  <a:bodyPr/>
                  <a:lstStyle/>
                  <a:p>
                    <a:fld id="{E3B831BF-2B03-4CBF-9148-195B43145428}"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FBFF-4DC4-992A-326FF46D5D13}"/>
                </c:ext>
              </c:extLst>
            </c:dLbl>
            <c:dLbl>
              <c:idx val="9"/>
              <c:tx>
                <c:rich>
                  <a:bodyPr/>
                  <a:lstStyle/>
                  <a:p>
                    <a:fld id="{0DD6B815-5A68-4E5C-95B5-D3B0C6D5CD2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FBFF-4DC4-992A-326FF46D5D13}"/>
                </c:ext>
              </c:extLst>
            </c:dLbl>
            <c:dLbl>
              <c:idx val="10"/>
              <c:layout>
                <c:manualLayout>
                  <c:x val="1.9844082211197732E-2"/>
                  <c:y val="-5.6503825779870537E-2"/>
                </c:manualLayout>
              </c:layout>
              <c:tx>
                <c:rich>
                  <a:bodyPr/>
                  <a:lstStyle/>
                  <a:p>
                    <a:fld id="{E92F4328-6025-4373-B65D-2BD8E2A054C3}"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FBFF-4DC4-992A-326FF46D5D13}"/>
                </c:ext>
              </c:extLst>
            </c:dLbl>
            <c:dLbl>
              <c:idx val="11"/>
              <c:layout>
                <c:manualLayout>
                  <c:x val="-2.4096385542168676E-2"/>
                  <c:y val="-4.9440847557386695E-2"/>
                </c:manualLayout>
              </c:layout>
              <c:tx>
                <c:rich>
                  <a:bodyPr/>
                  <a:lstStyle/>
                  <a:p>
                    <a:fld id="{34DE980B-478A-4AFF-B59C-4132FDADE5B6}"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BFF-4DC4-992A-326FF46D5D13}"/>
                </c:ext>
              </c:extLst>
            </c:dLbl>
            <c:dLbl>
              <c:idx val="12"/>
              <c:tx>
                <c:rich>
                  <a:bodyPr/>
                  <a:lstStyle/>
                  <a:p>
                    <a:fld id="{301A0B9C-3D08-46ED-AE28-093BD946729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FBFF-4DC4-992A-326FF46D5D13}"/>
                </c:ext>
              </c:extLst>
            </c:dLbl>
            <c:dLbl>
              <c:idx val="13"/>
              <c:tx>
                <c:rich>
                  <a:bodyPr/>
                  <a:lstStyle/>
                  <a:p>
                    <a:fld id="{4A7DCC6E-99F8-4111-886C-CE9DD10CBB4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FBFF-4DC4-992A-326FF46D5D13}"/>
                </c:ext>
              </c:extLst>
            </c:dLbl>
            <c:dLbl>
              <c:idx val="14"/>
              <c:tx>
                <c:rich>
                  <a:bodyPr/>
                  <a:lstStyle/>
                  <a:p>
                    <a:fld id="{60EB9696-26B2-4CEB-B90C-68A45EFE733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FBFF-4DC4-992A-326FF46D5D13}"/>
                </c:ext>
              </c:extLst>
            </c:dLbl>
            <c:dLbl>
              <c:idx val="15"/>
              <c:layout>
                <c:manualLayout>
                  <c:x val="-6.5201984408221114E-2"/>
                  <c:y val="0.11771630370806366"/>
                </c:manualLayout>
              </c:layout>
              <c:tx>
                <c:rich>
                  <a:bodyPr/>
                  <a:lstStyle/>
                  <a:p>
                    <a:fld id="{E8A9DA48-E378-4C60-9C84-1D6A1FA9447A}"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FBFF-4DC4-992A-326FF46D5D13}"/>
                </c:ext>
              </c:extLst>
            </c:dLbl>
            <c:dLbl>
              <c:idx val="16"/>
              <c:layout>
                <c:manualLayout>
                  <c:x val="-7.2289156626506132E-2"/>
                  <c:y val="-5.6503825779870509E-2"/>
                </c:manualLayout>
              </c:layout>
              <c:tx>
                <c:rich>
                  <a:bodyPr/>
                  <a:lstStyle/>
                  <a:p>
                    <a:fld id="{B161AB5C-3302-4B1F-BDB1-8563BE973D66}"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FBFF-4DC4-992A-326FF46D5D13}"/>
                </c:ext>
              </c:extLst>
            </c:dLbl>
            <c:dLbl>
              <c:idx val="17"/>
              <c:tx>
                <c:rich>
                  <a:bodyPr/>
                  <a:lstStyle/>
                  <a:p>
                    <a:fld id="{CA1F2789-B6F0-45BD-8B47-F872E95518F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FBFF-4DC4-992A-326FF46D5D13}"/>
                </c:ext>
              </c:extLst>
            </c:dLbl>
            <c:dLbl>
              <c:idx val="18"/>
              <c:layout>
                <c:manualLayout>
                  <c:x val="-2.6931254429482635E-2"/>
                  <c:y val="9.652736904061221E-2"/>
                </c:manualLayout>
              </c:layout>
              <c:tx>
                <c:rich>
                  <a:bodyPr/>
                  <a:lstStyle/>
                  <a:p>
                    <a:fld id="{62CE4E0E-15E2-4B39-AA1C-ED91ADE37414}"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FBFF-4DC4-992A-326FF46D5D13}"/>
                </c:ext>
              </c:extLst>
            </c:dLbl>
            <c:dLbl>
              <c:idx val="19"/>
              <c:layout>
                <c:manualLayout>
                  <c:x val="-8.3628632175761969E-2"/>
                  <c:y val="-6.1212477928193051E-2"/>
                </c:manualLayout>
              </c:layout>
              <c:tx>
                <c:rich>
                  <a:bodyPr/>
                  <a:lstStyle/>
                  <a:p>
                    <a:fld id="{1FDE87C6-FD6D-4E54-B17D-1E5A7EED74D4}"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3-FBFF-4DC4-992A-326FF46D5D13}"/>
                </c:ext>
              </c:extLst>
            </c:dLbl>
            <c:dLbl>
              <c:idx val="20"/>
              <c:layout>
                <c:manualLayout>
                  <c:x val="-6.2367115520907158E-2"/>
                  <c:y val="-6.8275456150676955E-2"/>
                </c:manualLayout>
              </c:layout>
              <c:tx>
                <c:rich>
                  <a:bodyPr/>
                  <a:lstStyle/>
                  <a:p>
                    <a:fld id="{95351551-1062-4468-8ADD-C2079F3D3372}"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FBFF-4DC4-992A-326FF46D5D13}"/>
                </c:ext>
              </c:extLst>
            </c:dLbl>
            <c:dLbl>
              <c:idx val="21"/>
              <c:layout>
                <c:manualLayout>
                  <c:x val="-8.5046066619418853E-2"/>
                  <c:y val="9.8881695114773391E-2"/>
                </c:manualLayout>
              </c:layout>
              <c:tx>
                <c:rich>
                  <a:bodyPr/>
                  <a:lstStyle/>
                  <a:p>
                    <a:fld id="{6A77D22C-0F36-43BA-8E27-C401039E2E22}"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5-FBFF-4DC4-992A-326FF46D5D1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bg1">
                    <a:lumMod val="75000"/>
                  </a:schemeClr>
                </a:solidFill>
                <a:prstDash val="dash"/>
              </a:ln>
              <a:effectLst/>
            </c:spPr>
            <c:trendlineType val="exp"/>
            <c:dispRSqr val="0"/>
            <c:dispEq val="0"/>
          </c:trendline>
          <c:xVal>
            <c:numRef>
              <c:f>Sheet1!$A$2:$A$23</c:f>
              <c:numCache>
                <c:formatCode>General</c:formatCode>
                <c:ptCount val="22"/>
                <c:pt idx="0">
                  <c:v>53042</c:v>
                </c:pt>
                <c:pt idx="1">
                  <c:v>38634</c:v>
                </c:pt>
                <c:pt idx="2">
                  <c:v>25977</c:v>
                </c:pt>
                <c:pt idx="3">
                  <c:v>55182</c:v>
                </c:pt>
                <c:pt idx="4">
                  <c:v>10538</c:v>
                </c:pt>
                <c:pt idx="5">
                  <c:v>5779</c:v>
                </c:pt>
                <c:pt idx="6">
                  <c:v>1911</c:v>
                </c:pt>
                <c:pt idx="7">
                  <c:v>3475</c:v>
                </c:pt>
                <c:pt idx="8">
                  <c:v>6807</c:v>
                </c:pt>
                <c:pt idx="9">
                  <c:v>6662</c:v>
                </c:pt>
                <c:pt idx="10">
                  <c:v>14715</c:v>
                </c:pt>
                <c:pt idx="11">
                  <c:v>11208</c:v>
                </c:pt>
                <c:pt idx="12">
                  <c:v>7831</c:v>
                </c:pt>
                <c:pt idx="13">
                  <c:v>10307</c:v>
                </c:pt>
                <c:pt idx="14">
                  <c:v>15732</c:v>
                </c:pt>
                <c:pt idx="15">
                  <c:v>6618</c:v>
                </c:pt>
                <c:pt idx="16">
                  <c:v>42503</c:v>
                </c:pt>
                <c:pt idx="17">
                  <c:v>1499</c:v>
                </c:pt>
                <c:pt idx="18">
                  <c:v>49147</c:v>
                </c:pt>
                <c:pt idx="19">
                  <c:v>67458</c:v>
                </c:pt>
                <c:pt idx="20">
                  <c:v>51958</c:v>
                </c:pt>
                <c:pt idx="21">
                  <c:v>46269</c:v>
                </c:pt>
              </c:numCache>
            </c:numRef>
          </c:xVal>
          <c:yVal>
            <c:numRef>
              <c:f>Sheet1!$B$2:$B$23</c:f>
              <c:numCache>
                <c:formatCode>General</c:formatCode>
                <c:ptCount val="22"/>
                <c:pt idx="0">
                  <c:v>8.5</c:v>
                </c:pt>
                <c:pt idx="1">
                  <c:v>8.9</c:v>
                </c:pt>
                <c:pt idx="2">
                  <c:v>12.5</c:v>
                </c:pt>
                <c:pt idx="3">
                  <c:v>8</c:v>
                </c:pt>
                <c:pt idx="4">
                  <c:v>13</c:v>
                </c:pt>
                <c:pt idx="5">
                  <c:v>20</c:v>
                </c:pt>
                <c:pt idx="6">
                  <c:v>25</c:v>
                </c:pt>
                <c:pt idx="7">
                  <c:v>27</c:v>
                </c:pt>
                <c:pt idx="8">
                  <c:v>18</c:v>
                </c:pt>
                <c:pt idx="9">
                  <c:v>32</c:v>
                </c:pt>
                <c:pt idx="10">
                  <c:v>27</c:v>
                </c:pt>
                <c:pt idx="11">
                  <c:v>26</c:v>
                </c:pt>
                <c:pt idx="12">
                  <c:v>23</c:v>
                </c:pt>
                <c:pt idx="13">
                  <c:v>20</c:v>
                </c:pt>
                <c:pt idx="14">
                  <c:v>18</c:v>
                </c:pt>
                <c:pt idx="15">
                  <c:v>13.5</c:v>
                </c:pt>
                <c:pt idx="16">
                  <c:v>11.9</c:v>
                </c:pt>
                <c:pt idx="17">
                  <c:v>13.5</c:v>
                </c:pt>
                <c:pt idx="18">
                  <c:v>8.6</c:v>
                </c:pt>
                <c:pt idx="19">
                  <c:v>10.5</c:v>
                </c:pt>
                <c:pt idx="20">
                  <c:v>9</c:v>
                </c:pt>
                <c:pt idx="21">
                  <c:v>8.8000000000000007</c:v>
                </c:pt>
              </c:numCache>
            </c:numRef>
          </c:yVal>
          <c:smooth val="0"/>
          <c:extLst>
            <c:ext xmlns:c15="http://schemas.microsoft.com/office/drawing/2012/chart" uri="{02D57815-91ED-43cb-92C2-25804820EDAC}">
              <c15:datalabelsRange>
                <c15:f>Sheet1!$C$2:$C$23</c15:f>
                <c15:dlblRangeCache>
                  <c:ptCount val="22"/>
                  <c:pt idx="0">
                    <c:v>United States</c:v>
                  </c:pt>
                  <c:pt idx="1">
                    <c:v>Japan</c:v>
                  </c:pt>
                  <c:pt idx="2">
                    <c:v>South Korea</c:v>
                  </c:pt>
                  <c:pt idx="3">
                    <c:v>Singapore</c:v>
                  </c:pt>
                  <c:pt idx="4">
                    <c:v>Malaysia</c:v>
                  </c:pt>
                  <c:pt idx="5">
                    <c:v>Thailand</c:v>
                  </c:pt>
                  <c:pt idx="6">
                    <c:v>Vietnam</c:v>
                  </c:pt>
                  <c:pt idx="7">
                    <c:v>Indonesia</c:v>
                  </c:pt>
                  <c:pt idx="8">
                    <c:v>China</c:v>
                  </c:pt>
                  <c:pt idx="9">
                    <c:v>Peru</c:v>
                  </c:pt>
                  <c:pt idx="10">
                    <c:v>Argentina</c:v>
                  </c:pt>
                  <c:pt idx="11">
                    <c:v>Brazil</c:v>
                  </c:pt>
                  <c:pt idx="12">
                    <c:v>Colombia</c:v>
                  </c:pt>
                  <c:pt idx="13">
                    <c:v>Mexico</c:v>
                  </c:pt>
                  <c:pt idx="14">
                    <c:v>Chile</c:v>
                  </c:pt>
                  <c:pt idx="15">
                    <c:v>South Africa</c:v>
                  </c:pt>
                  <c:pt idx="16">
                    <c:v>France</c:v>
                  </c:pt>
                  <c:pt idx="17">
                    <c:v>India</c:v>
                  </c:pt>
                  <c:pt idx="18">
                    <c:v>Finland</c:v>
                  </c:pt>
                  <c:pt idx="19">
                    <c:v>Australia</c:v>
                  </c:pt>
                  <c:pt idx="20">
                    <c:v>Canada</c:v>
                  </c:pt>
                  <c:pt idx="21">
                    <c:v>Germany</c:v>
                  </c:pt>
                </c15:dlblRangeCache>
              </c15:datalabelsRange>
            </c:ext>
            <c:ext xmlns:c16="http://schemas.microsoft.com/office/drawing/2014/chart" uri="{C3380CC4-5D6E-409C-BE32-E72D297353CC}">
              <c16:uniqueId val="{00000016-FBFF-4DC4-992A-326FF46D5D13}"/>
            </c:ext>
          </c:extLst>
        </c:ser>
        <c:dLbls>
          <c:showLegendKey val="0"/>
          <c:showVal val="0"/>
          <c:showCatName val="0"/>
          <c:showSerName val="0"/>
          <c:showPercent val="0"/>
          <c:showBubbleSize val="0"/>
        </c:dLbls>
        <c:axId val="60666624"/>
        <c:axId val="60668544"/>
      </c:scatterChart>
      <c:valAx>
        <c:axId val="60666624"/>
        <c:scaling>
          <c:orientation val="minMax"/>
          <c:max val="700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dirty="0"/>
                  <a:t>GDP per Capita (in current US dollars)</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0668544"/>
        <c:crosses val="autoZero"/>
        <c:crossBetween val="midCat"/>
      </c:valAx>
      <c:valAx>
        <c:axId val="606685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dirty="0"/>
                  <a:t>Logistics Costs (Share or GDP)</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0666624"/>
        <c:crosses val="autoZero"/>
        <c:crossBetween val="midCat"/>
      </c:valAx>
      <c:spPr>
        <a:noFill/>
        <a:ln>
          <a:noFill/>
        </a:ln>
        <a:effectLst/>
      </c:spPr>
    </c:plotArea>
    <c:plotVisOnly val="1"/>
    <c:dispBlanksAs val="gap"/>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4441687344914034E-2"/>
          <c:y val="4.5023696682464462E-2"/>
          <c:w val="0.90985799181787952"/>
          <c:h val="0.8033175355450235"/>
        </c:manualLayout>
      </c:layout>
      <c:barChart>
        <c:barDir val="col"/>
        <c:grouping val="stacked"/>
        <c:varyColors val="0"/>
        <c:ser>
          <c:idx val="1"/>
          <c:order val="0"/>
          <c:tx>
            <c:strRef>
              <c:f>Sheet1!$E$1</c:f>
              <c:strCache>
                <c:ptCount val="1"/>
                <c:pt idx="0">
                  <c:v>Inventory Carrying Costs</c:v>
                </c:pt>
              </c:strCache>
            </c:strRef>
          </c:tx>
          <c:spPr>
            <a:solidFill>
              <a:schemeClr val="accent3">
                <a:lumMod val="75000"/>
              </a:schemeClr>
            </a:solidFill>
            <a:ln>
              <a:noFill/>
            </a:ln>
            <a:effectLst/>
          </c:spPr>
          <c:invertIfNegative val="0"/>
          <c:cat>
            <c:numRef>
              <c:f>Sheet1!$A$2:$A$42</c:f>
              <c:numCache>
                <c:formatCode>General</c:formatCode>
                <c:ptCount val="4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numCache>
            </c:numRef>
          </c:cat>
          <c:val>
            <c:numRef>
              <c:f>Sheet1!$E$2:$E$42</c:f>
              <c:numCache>
                <c:formatCode>General</c:formatCode>
                <c:ptCount val="41"/>
                <c:pt idx="0">
                  <c:v>220</c:v>
                </c:pt>
                <c:pt idx="1">
                  <c:v>259</c:v>
                </c:pt>
                <c:pt idx="2">
                  <c:v>234</c:v>
                </c:pt>
                <c:pt idx="3">
                  <c:v>211</c:v>
                </c:pt>
                <c:pt idx="4">
                  <c:v>240</c:v>
                </c:pt>
                <c:pt idx="5">
                  <c:v>227</c:v>
                </c:pt>
                <c:pt idx="6">
                  <c:v>217</c:v>
                </c:pt>
                <c:pt idx="7">
                  <c:v>225</c:v>
                </c:pt>
                <c:pt idx="8">
                  <c:v>251</c:v>
                </c:pt>
                <c:pt idx="9">
                  <c:v>282</c:v>
                </c:pt>
                <c:pt idx="10">
                  <c:v>283</c:v>
                </c:pt>
                <c:pt idx="11">
                  <c:v>256</c:v>
                </c:pt>
                <c:pt idx="12">
                  <c:v>237</c:v>
                </c:pt>
                <c:pt idx="13">
                  <c:v>239</c:v>
                </c:pt>
                <c:pt idx="14">
                  <c:v>265</c:v>
                </c:pt>
                <c:pt idx="15">
                  <c:v>302</c:v>
                </c:pt>
                <c:pt idx="16">
                  <c:v>303</c:v>
                </c:pt>
                <c:pt idx="17">
                  <c:v>314</c:v>
                </c:pt>
                <c:pt idx="18">
                  <c:v>321</c:v>
                </c:pt>
                <c:pt idx="19">
                  <c:v>333</c:v>
                </c:pt>
                <c:pt idx="20">
                  <c:v>374</c:v>
                </c:pt>
                <c:pt idx="21">
                  <c:v>320</c:v>
                </c:pt>
                <c:pt idx="22">
                  <c:v>300</c:v>
                </c:pt>
                <c:pt idx="23">
                  <c:v>304</c:v>
                </c:pt>
                <c:pt idx="24">
                  <c:v>337</c:v>
                </c:pt>
                <c:pt idx="25">
                  <c:v>390</c:v>
                </c:pt>
                <c:pt idx="26">
                  <c:v>446</c:v>
                </c:pt>
                <c:pt idx="27">
                  <c:v>485</c:v>
                </c:pt>
                <c:pt idx="28">
                  <c:v>419</c:v>
                </c:pt>
                <c:pt idx="29">
                  <c:v>352</c:v>
                </c:pt>
                <c:pt idx="30">
                  <c:v>388</c:v>
                </c:pt>
                <c:pt idx="31">
                  <c:v>418</c:v>
                </c:pt>
                <c:pt idx="32">
                  <c:v>417.3</c:v>
                </c:pt>
                <c:pt idx="33">
                  <c:v>469</c:v>
                </c:pt>
                <c:pt idx="34">
                  <c:v>476</c:v>
                </c:pt>
                <c:pt idx="35">
                  <c:v>427.3</c:v>
                </c:pt>
                <c:pt idx="36">
                  <c:v>409.8</c:v>
                </c:pt>
                <c:pt idx="37">
                  <c:v>409</c:v>
                </c:pt>
                <c:pt idx="38">
                  <c:v>493.7</c:v>
                </c:pt>
                <c:pt idx="39">
                  <c:v>381.6</c:v>
                </c:pt>
                <c:pt idx="40">
                  <c:v>454.6</c:v>
                </c:pt>
              </c:numCache>
            </c:numRef>
          </c:val>
          <c:extLst>
            <c:ext xmlns:c16="http://schemas.microsoft.com/office/drawing/2014/chart" uri="{C3380CC4-5D6E-409C-BE32-E72D297353CC}">
              <c16:uniqueId val="{00000000-11C5-4218-94F8-9826A91DC1CA}"/>
            </c:ext>
          </c:extLst>
        </c:ser>
        <c:ser>
          <c:idx val="2"/>
          <c:order val="1"/>
          <c:tx>
            <c:strRef>
              <c:f>Sheet1!$F$1</c:f>
              <c:strCache>
                <c:ptCount val="1"/>
                <c:pt idx="0">
                  <c:v>Transportation Costs</c:v>
                </c:pt>
              </c:strCache>
            </c:strRef>
          </c:tx>
          <c:spPr>
            <a:solidFill>
              <a:schemeClr val="bg2">
                <a:lumMod val="50000"/>
              </a:schemeClr>
            </a:solidFill>
            <a:ln>
              <a:noFill/>
            </a:ln>
            <a:effectLst/>
          </c:spPr>
          <c:invertIfNegative val="0"/>
          <c:cat>
            <c:numRef>
              <c:f>Sheet1!$A$2:$A$42</c:f>
              <c:numCache>
                <c:formatCode>General</c:formatCode>
                <c:ptCount val="4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numCache>
            </c:numRef>
          </c:cat>
          <c:val>
            <c:numRef>
              <c:f>Sheet1!$F$2:$F$42</c:f>
              <c:numCache>
                <c:formatCode>General</c:formatCode>
                <c:ptCount val="41"/>
                <c:pt idx="0">
                  <c:v>214</c:v>
                </c:pt>
                <c:pt idx="1">
                  <c:v>228</c:v>
                </c:pt>
                <c:pt idx="2">
                  <c:v>222</c:v>
                </c:pt>
                <c:pt idx="3">
                  <c:v>243</c:v>
                </c:pt>
                <c:pt idx="4">
                  <c:v>268</c:v>
                </c:pt>
                <c:pt idx="5">
                  <c:v>274</c:v>
                </c:pt>
                <c:pt idx="6">
                  <c:v>281</c:v>
                </c:pt>
                <c:pt idx="7">
                  <c:v>294</c:v>
                </c:pt>
                <c:pt idx="8">
                  <c:v>313</c:v>
                </c:pt>
                <c:pt idx="9">
                  <c:v>329</c:v>
                </c:pt>
                <c:pt idx="10">
                  <c:v>351</c:v>
                </c:pt>
                <c:pt idx="11">
                  <c:v>355</c:v>
                </c:pt>
                <c:pt idx="12">
                  <c:v>375</c:v>
                </c:pt>
                <c:pt idx="13">
                  <c:v>396</c:v>
                </c:pt>
                <c:pt idx="14">
                  <c:v>420</c:v>
                </c:pt>
                <c:pt idx="15">
                  <c:v>441</c:v>
                </c:pt>
                <c:pt idx="16">
                  <c:v>467</c:v>
                </c:pt>
                <c:pt idx="17">
                  <c:v>503</c:v>
                </c:pt>
                <c:pt idx="18">
                  <c:v>529</c:v>
                </c:pt>
                <c:pt idx="19">
                  <c:v>554</c:v>
                </c:pt>
                <c:pt idx="20">
                  <c:v>594</c:v>
                </c:pt>
                <c:pt idx="21">
                  <c:v>609</c:v>
                </c:pt>
                <c:pt idx="22">
                  <c:v>582</c:v>
                </c:pt>
                <c:pt idx="23">
                  <c:v>607</c:v>
                </c:pt>
                <c:pt idx="24">
                  <c:v>652</c:v>
                </c:pt>
                <c:pt idx="25">
                  <c:v>739</c:v>
                </c:pt>
                <c:pt idx="26">
                  <c:v>809</c:v>
                </c:pt>
                <c:pt idx="27">
                  <c:v>855</c:v>
                </c:pt>
                <c:pt idx="28">
                  <c:v>872</c:v>
                </c:pt>
                <c:pt idx="29">
                  <c:v>705</c:v>
                </c:pt>
                <c:pt idx="30">
                  <c:v>786</c:v>
                </c:pt>
                <c:pt idx="31">
                  <c:v>815</c:v>
                </c:pt>
                <c:pt idx="32">
                  <c:v>803.8</c:v>
                </c:pt>
                <c:pt idx="33">
                  <c:v>852</c:v>
                </c:pt>
                <c:pt idx="34">
                  <c:v>907</c:v>
                </c:pt>
                <c:pt idx="35">
                  <c:v>889.9</c:v>
                </c:pt>
                <c:pt idx="36">
                  <c:v>894.7</c:v>
                </c:pt>
                <c:pt idx="37">
                  <c:v>895</c:v>
                </c:pt>
                <c:pt idx="38">
                  <c:v>1037.4000000000001</c:v>
                </c:pt>
                <c:pt idx="39">
                  <c:v>1059</c:v>
                </c:pt>
                <c:pt idx="40">
                  <c:v>1059.0999999999999</c:v>
                </c:pt>
              </c:numCache>
            </c:numRef>
          </c:val>
          <c:extLst>
            <c:ext xmlns:c16="http://schemas.microsoft.com/office/drawing/2014/chart" uri="{C3380CC4-5D6E-409C-BE32-E72D297353CC}">
              <c16:uniqueId val="{00000001-11C5-4218-94F8-9826A91DC1CA}"/>
            </c:ext>
          </c:extLst>
        </c:ser>
        <c:ser>
          <c:idx val="3"/>
          <c:order val="2"/>
          <c:tx>
            <c:strRef>
              <c:f>Sheet1!$G$1</c:f>
              <c:strCache>
                <c:ptCount val="1"/>
                <c:pt idx="0">
                  <c:v>Administrative Costs</c:v>
                </c:pt>
              </c:strCache>
            </c:strRef>
          </c:tx>
          <c:spPr>
            <a:solidFill>
              <a:schemeClr val="accent4">
                <a:lumMod val="75000"/>
              </a:schemeClr>
            </a:solidFill>
            <a:ln>
              <a:noFill/>
            </a:ln>
            <a:effectLst/>
          </c:spPr>
          <c:invertIfNegative val="0"/>
          <c:cat>
            <c:numRef>
              <c:f>Sheet1!$A$2:$A$42</c:f>
              <c:numCache>
                <c:formatCode>General</c:formatCode>
                <c:ptCount val="4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numCache>
            </c:numRef>
          </c:cat>
          <c:val>
            <c:numRef>
              <c:f>Sheet1!$G$2:$G$42</c:f>
              <c:numCache>
                <c:formatCode>General</c:formatCode>
                <c:ptCount val="41"/>
                <c:pt idx="0">
                  <c:v>18</c:v>
                </c:pt>
                <c:pt idx="1">
                  <c:v>19</c:v>
                </c:pt>
                <c:pt idx="2">
                  <c:v>18</c:v>
                </c:pt>
                <c:pt idx="3">
                  <c:v>18</c:v>
                </c:pt>
                <c:pt idx="4">
                  <c:v>20</c:v>
                </c:pt>
                <c:pt idx="5">
                  <c:v>20</c:v>
                </c:pt>
                <c:pt idx="6">
                  <c:v>20</c:v>
                </c:pt>
                <c:pt idx="7">
                  <c:v>21</c:v>
                </c:pt>
                <c:pt idx="8">
                  <c:v>23</c:v>
                </c:pt>
                <c:pt idx="9">
                  <c:v>24</c:v>
                </c:pt>
                <c:pt idx="10">
                  <c:v>25</c:v>
                </c:pt>
                <c:pt idx="11">
                  <c:v>24</c:v>
                </c:pt>
                <c:pt idx="12">
                  <c:v>24</c:v>
                </c:pt>
                <c:pt idx="13">
                  <c:v>25</c:v>
                </c:pt>
                <c:pt idx="14">
                  <c:v>27</c:v>
                </c:pt>
                <c:pt idx="15">
                  <c:v>30</c:v>
                </c:pt>
                <c:pt idx="16">
                  <c:v>31</c:v>
                </c:pt>
                <c:pt idx="17">
                  <c:v>33</c:v>
                </c:pt>
                <c:pt idx="18">
                  <c:v>34</c:v>
                </c:pt>
                <c:pt idx="19">
                  <c:v>35</c:v>
                </c:pt>
                <c:pt idx="20">
                  <c:v>39</c:v>
                </c:pt>
                <c:pt idx="21">
                  <c:v>37</c:v>
                </c:pt>
                <c:pt idx="22">
                  <c:v>35</c:v>
                </c:pt>
                <c:pt idx="23">
                  <c:v>36</c:v>
                </c:pt>
                <c:pt idx="24">
                  <c:v>39</c:v>
                </c:pt>
                <c:pt idx="25">
                  <c:v>46</c:v>
                </c:pt>
                <c:pt idx="26">
                  <c:v>50.2</c:v>
                </c:pt>
                <c:pt idx="27">
                  <c:v>54</c:v>
                </c:pt>
                <c:pt idx="28">
                  <c:v>52</c:v>
                </c:pt>
                <c:pt idx="29">
                  <c:v>43</c:v>
                </c:pt>
                <c:pt idx="30">
                  <c:v>47</c:v>
                </c:pt>
                <c:pt idx="31">
                  <c:v>49</c:v>
                </c:pt>
                <c:pt idx="32">
                  <c:v>58.9</c:v>
                </c:pt>
                <c:pt idx="33">
                  <c:v>63</c:v>
                </c:pt>
                <c:pt idx="34">
                  <c:v>56</c:v>
                </c:pt>
                <c:pt idx="35">
                  <c:v>91</c:v>
                </c:pt>
                <c:pt idx="36">
                  <c:v>90</c:v>
                </c:pt>
                <c:pt idx="37">
                  <c:v>88</c:v>
                </c:pt>
                <c:pt idx="38">
                  <c:v>104.4</c:v>
                </c:pt>
                <c:pt idx="39">
                  <c:v>116.9</c:v>
                </c:pt>
                <c:pt idx="40">
                  <c:v>116.1</c:v>
                </c:pt>
              </c:numCache>
            </c:numRef>
          </c:val>
          <c:extLst>
            <c:ext xmlns:c16="http://schemas.microsoft.com/office/drawing/2014/chart" uri="{C3380CC4-5D6E-409C-BE32-E72D297353CC}">
              <c16:uniqueId val="{00000002-11C5-4218-94F8-9826A91DC1CA}"/>
            </c:ext>
          </c:extLst>
        </c:ser>
        <c:dLbls>
          <c:showLegendKey val="0"/>
          <c:showVal val="0"/>
          <c:showCatName val="0"/>
          <c:showSerName val="0"/>
          <c:showPercent val="0"/>
          <c:showBubbleSize val="0"/>
        </c:dLbls>
        <c:gapWidth val="150"/>
        <c:overlap val="100"/>
        <c:axId val="105489920"/>
        <c:axId val="105491456"/>
      </c:barChart>
      <c:catAx>
        <c:axId val="105489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0" i="0" u="none" strike="noStrike" kern="1200" baseline="0">
                <a:solidFill>
                  <a:schemeClr val="tx1"/>
                </a:solidFill>
                <a:latin typeface="+mn-lt"/>
                <a:ea typeface="+mn-ea"/>
                <a:cs typeface="+mn-cs"/>
              </a:defRPr>
            </a:pPr>
            <a:endParaRPr lang="en-US"/>
          </a:p>
        </c:txPr>
        <c:crossAx val="105491456"/>
        <c:crosses val="autoZero"/>
        <c:auto val="1"/>
        <c:lblAlgn val="ctr"/>
        <c:lblOffset val="100"/>
        <c:tickLblSkip val="1"/>
        <c:tickMarkSkip val="1"/>
        <c:noMultiLvlLbl val="0"/>
      </c:catAx>
      <c:valAx>
        <c:axId val="1054914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0" spcFirstLastPara="1" vertOverflow="ellipsis" wrap="square" anchor="ctr" anchorCtr="1"/>
          <a:lstStyle/>
          <a:p>
            <a:pPr>
              <a:defRPr sz="1400" b="0" i="0" u="none" strike="noStrike" kern="1200" baseline="0">
                <a:solidFill>
                  <a:schemeClr val="tx1"/>
                </a:solidFill>
                <a:latin typeface="+mn-lt"/>
                <a:ea typeface="+mn-ea"/>
                <a:cs typeface="+mn-cs"/>
              </a:defRPr>
            </a:pPr>
            <a:endParaRPr lang="en-US"/>
          </a:p>
        </c:txPr>
        <c:crossAx val="1054899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1554" name="Rectangle 2"/>
          <p:cNvSpPr>
            <a:spLocks noGrp="1" noChangeArrowheads="1"/>
          </p:cNvSpPr>
          <p:nvPr>
            <p:ph type="hdr" sz="quarter"/>
          </p:nvPr>
        </p:nvSpPr>
        <p:spPr bwMode="auto">
          <a:xfrm>
            <a:off x="0" y="0"/>
            <a:ext cx="2972794" cy="462609"/>
          </a:xfrm>
          <a:prstGeom prst="rect">
            <a:avLst/>
          </a:prstGeom>
          <a:noFill/>
          <a:ln w="9525">
            <a:noFill/>
            <a:miter lim="800000"/>
            <a:headEnd/>
            <a:tailEnd/>
          </a:ln>
          <a:effectLst/>
        </p:spPr>
        <p:txBody>
          <a:bodyPr vert="horz" wrap="square" lIns="92028" tIns="46015" rIns="92028" bIns="46015" numCol="1" anchor="t" anchorCtr="0" compatLnSpc="1">
            <a:prstTxWarp prst="textNoShape">
              <a:avLst/>
            </a:prstTxWarp>
          </a:bodyPr>
          <a:lstStyle>
            <a:lvl1pPr defTabSz="919523" eaLnBrk="0" hangingPunct="0">
              <a:defRPr sz="1200" i="0">
                <a:latin typeface="Times New Roman" pitchFamily="18" charset="0"/>
                <a:cs typeface="+mn-cs"/>
              </a:defRPr>
            </a:lvl1pPr>
          </a:lstStyle>
          <a:p>
            <a:pPr>
              <a:defRPr/>
            </a:pPr>
            <a:endParaRPr lang="en-US"/>
          </a:p>
        </p:txBody>
      </p:sp>
      <p:sp>
        <p:nvSpPr>
          <p:cNvPr id="151555" name="Rectangle 3"/>
          <p:cNvSpPr>
            <a:spLocks noGrp="1" noChangeArrowheads="1"/>
          </p:cNvSpPr>
          <p:nvPr>
            <p:ph type="dt" sz="quarter" idx="1"/>
          </p:nvPr>
        </p:nvSpPr>
        <p:spPr bwMode="auto">
          <a:xfrm>
            <a:off x="3885207" y="0"/>
            <a:ext cx="2972794" cy="462609"/>
          </a:xfrm>
          <a:prstGeom prst="rect">
            <a:avLst/>
          </a:prstGeom>
          <a:noFill/>
          <a:ln w="9525">
            <a:noFill/>
            <a:miter lim="800000"/>
            <a:headEnd/>
            <a:tailEnd/>
          </a:ln>
          <a:effectLst/>
        </p:spPr>
        <p:txBody>
          <a:bodyPr vert="horz" wrap="square" lIns="92028" tIns="46015" rIns="92028" bIns="46015" numCol="1" anchor="t" anchorCtr="0" compatLnSpc="1">
            <a:prstTxWarp prst="textNoShape">
              <a:avLst/>
            </a:prstTxWarp>
          </a:bodyPr>
          <a:lstStyle>
            <a:lvl1pPr algn="r" defTabSz="919523" eaLnBrk="0" hangingPunct="0">
              <a:defRPr sz="1200" i="0">
                <a:latin typeface="Times New Roman" pitchFamily="18" charset="0"/>
                <a:cs typeface="+mn-cs"/>
              </a:defRPr>
            </a:lvl1pPr>
          </a:lstStyle>
          <a:p>
            <a:pPr>
              <a:defRPr/>
            </a:pPr>
            <a:endParaRPr lang="en-US"/>
          </a:p>
        </p:txBody>
      </p:sp>
      <p:sp>
        <p:nvSpPr>
          <p:cNvPr id="151556" name="Rectangle 4"/>
          <p:cNvSpPr>
            <a:spLocks noGrp="1" noChangeArrowheads="1"/>
          </p:cNvSpPr>
          <p:nvPr>
            <p:ph type="ftr" sz="quarter" idx="2"/>
          </p:nvPr>
        </p:nvSpPr>
        <p:spPr bwMode="auto">
          <a:xfrm>
            <a:off x="0" y="8863590"/>
            <a:ext cx="2972794" cy="462609"/>
          </a:xfrm>
          <a:prstGeom prst="rect">
            <a:avLst/>
          </a:prstGeom>
          <a:noFill/>
          <a:ln w="9525">
            <a:noFill/>
            <a:miter lim="800000"/>
            <a:headEnd/>
            <a:tailEnd/>
          </a:ln>
          <a:effectLst/>
        </p:spPr>
        <p:txBody>
          <a:bodyPr vert="horz" wrap="square" lIns="92028" tIns="46015" rIns="92028" bIns="46015" numCol="1" anchor="b" anchorCtr="0" compatLnSpc="1">
            <a:prstTxWarp prst="textNoShape">
              <a:avLst/>
            </a:prstTxWarp>
          </a:bodyPr>
          <a:lstStyle>
            <a:lvl1pPr defTabSz="919523" eaLnBrk="0" hangingPunct="0">
              <a:defRPr sz="1200" i="0">
                <a:latin typeface="Times New Roman" pitchFamily="18" charset="0"/>
                <a:cs typeface="+mn-cs"/>
              </a:defRPr>
            </a:lvl1pPr>
          </a:lstStyle>
          <a:p>
            <a:pPr>
              <a:defRPr/>
            </a:pPr>
            <a:endParaRPr lang="en-US"/>
          </a:p>
        </p:txBody>
      </p:sp>
      <p:sp>
        <p:nvSpPr>
          <p:cNvPr id="151557" name="Rectangle 5"/>
          <p:cNvSpPr>
            <a:spLocks noGrp="1" noChangeArrowheads="1"/>
          </p:cNvSpPr>
          <p:nvPr>
            <p:ph type="sldNum" sz="quarter" idx="3"/>
          </p:nvPr>
        </p:nvSpPr>
        <p:spPr bwMode="auto">
          <a:xfrm>
            <a:off x="3885207" y="8863590"/>
            <a:ext cx="2972794" cy="462609"/>
          </a:xfrm>
          <a:prstGeom prst="rect">
            <a:avLst/>
          </a:prstGeom>
          <a:noFill/>
          <a:ln w="9525">
            <a:noFill/>
            <a:miter lim="800000"/>
            <a:headEnd/>
            <a:tailEnd/>
          </a:ln>
          <a:effectLst/>
        </p:spPr>
        <p:txBody>
          <a:bodyPr vert="horz" wrap="square" lIns="92028" tIns="46015" rIns="92028" bIns="46015" numCol="1" anchor="b" anchorCtr="0" compatLnSpc="1">
            <a:prstTxWarp prst="textNoShape">
              <a:avLst/>
            </a:prstTxWarp>
          </a:bodyPr>
          <a:lstStyle>
            <a:lvl1pPr algn="r" defTabSz="919523" eaLnBrk="0" hangingPunct="0">
              <a:defRPr sz="1200" i="0">
                <a:latin typeface="Times New Roman" pitchFamily="18" charset="0"/>
                <a:cs typeface="+mn-cs"/>
              </a:defRPr>
            </a:lvl1pPr>
          </a:lstStyle>
          <a:p>
            <a:pPr>
              <a:defRPr/>
            </a:pPr>
            <a:fld id="{85A6B006-3EE6-46C6-9EA1-F48F1C80DC39}" type="slidenum">
              <a:rPr lang="en-US"/>
              <a:pPr>
                <a:defRPr/>
              </a:pPr>
              <a:t>‹#›</a:t>
            </a:fld>
            <a:endParaRPr lang="en-US"/>
          </a:p>
        </p:txBody>
      </p:sp>
    </p:spTree>
    <p:extLst>
      <p:ext uri="{BB962C8B-B14F-4D97-AF65-F5344CB8AC3E}">
        <p14:creationId xmlns:p14="http://schemas.microsoft.com/office/powerpoint/2010/main" val="15646926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4"/>
          <p:cNvSpPr>
            <a:spLocks noGrp="1" noRot="1" noChangeAspect="1" noChangeArrowheads="1" noTextEdit="1"/>
          </p:cNvSpPr>
          <p:nvPr>
            <p:ph type="sldImg" idx="2"/>
          </p:nvPr>
        </p:nvSpPr>
        <p:spPr bwMode="auto">
          <a:xfrm>
            <a:off x="346075" y="277813"/>
            <a:ext cx="6165850" cy="3468687"/>
          </a:xfrm>
          <a:prstGeom prst="rect">
            <a:avLst/>
          </a:prstGeom>
          <a:noFill/>
          <a:ln w="9525">
            <a:solidFill>
              <a:srgbClr val="000000"/>
            </a:solidFill>
            <a:miter lim="800000"/>
            <a:headEnd/>
            <a:tailEnd/>
          </a:ln>
        </p:spPr>
      </p:sp>
      <p:sp>
        <p:nvSpPr>
          <p:cNvPr id="69637" name="Rectangle 5"/>
          <p:cNvSpPr>
            <a:spLocks noGrp="1" noChangeArrowheads="1"/>
          </p:cNvSpPr>
          <p:nvPr>
            <p:ph type="body" sz="quarter" idx="3"/>
          </p:nvPr>
        </p:nvSpPr>
        <p:spPr bwMode="auto">
          <a:xfrm>
            <a:off x="158032" y="3868955"/>
            <a:ext cx="6518082" cy="5287621"/>
          </a:xfrm>
          <a:prstGeom prst="rect">
            <a:avLst/>
          </a:prstGeom>
          <a:noFill/>
          <a:ln w="9525">
            <a:noFill/>
            <a:miter lim="800000"/>
            <a:headEnd/>
            <a:tailEnd/>
          </a:ln>
          <a:effectLst/>
        </p:spPr>
        <p:txBody>
          <a:bodyPr vert="horz" wrap="square" lIns="92028" tIns="46015" rIns="92028" bIns="460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9639" name="Rectangle 7"/>
          <p:cNvSpPr>
            <a:spLocks noGrp="1" noChangeArrowheads="1"/>
          </p:cNvSpPr>
          <p:nvPr>
            <p:ph type="sldNum" sz="quarter" idx="5"/>
          </p:nvPr>
        </p:nvSpPr>
        <p:spPr bwMode="auto">
          <a:xfrm>
            <a:off x="5875518" y="289902"/>
            <a:ext cx="770779" cy="461068"/>
          </a:xfrm>
          <a:prstGeom prst="rect">
            <a:avLst/>
          </a:prstGeom>
          <a:noFill/>
          <a:ln w="9525">
            <a:noFill/>
            <a:miter lim="800000"/>
            <a:headEnd/>
            <a:tailEnd/>
          </a:ln>
          <a:effectLst/>
        </p:spPr>
        <p:txBody>
          <a:bodyPr vert="horz" wrap="square" lIns="92028" tIns="46015" rIns="92028" bIns="46015" numCol="1" anchor="b" anchorCtr="0" compatLnSpc="1">
            <a:prstTxWarp prst="textNoShape">
              <a:avLst/>
            </a:prstTxWarp>
          </a:bodyPr>
          <a:lstStyle>
            <a:lvl1pPr algn="r" defTabSz="919523" eaLnBrk="0" hangingPunct="0">
              <a:defRPr sz="1900" i="0">
                <a:latin typeface="Impact" pitchFamily="34" charset="0"/>
                <a:cs typeface="+mn-cs"/>
              </a:defRPr>
            </a:lvl1pPr>
          </a:lstStyle>
          <a:p>
            <a:pPr>
              <a:defRPr/>
            </a:pPr>
            <a:fld id="{09C86641-18BB-4885-9A5C-134749DB4937}" type="slidenum">
              <a:rPr lang="en-US"/>
              <a:pPr>
                <a:defRPr/>
              </a:pPr>
              <a:t>‹#›</a:t>
            </a:fld>
            <a:endParaRPr lang="en-US"/>
          </a:p>
        </p:txBody>
      </p:sp>
    </p:spTree>
    <p:extLst>
      <p:ext uri="{BB962C8B-B14F-4D97-AF65-F5344CB8AC3E}">
        <p14:creationId xmlns:p14="http://schemas.microsoft.com/office/powerpoint/2010/main" val="24075882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0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0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0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0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2784C21C-4AF3-4861-862A-D0E517770E55}" type="slidenum">
              <a:rPr lang="en-US" smtClean="0"/>
              <a:pPr>
                <a:defRPr/>
              </a:pPr>
              <a:t>1</a:t>
            </a:fld>
            <a:endParaRPr lang="en-US" dirty="0"/>
          </a:p>
        </p:txBody>
      </p:sp>
      <p:sp>
        <p:nvSpPr>
          <p:cNvPr id="40963" name="Rectangle 2"/>
          <p:cNvSpPr>
            <a:spLocks noGrp="1" noRot="1" noChangeAspect="1" noChangeArrowheads="1" noTextEdit="1"/>
          </p:cNvSpPr>
          <p:nvPr>
            <p:ph type="sldImg"/>
          </p:nvPr>
        </p:nvSpPr>
        <p:spPr>
          <a:xfrm>
            <a:off x="346075" y="277813"/>
            <a:ext cx="6165850" cy="3468687"/>
          </a:xfrm>
          <a:ln/>
        </p:spPr>
      </p:sp>
      <p:sp>
        <p:nvSpPr>
          <p:cNvPr id="4096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5058143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E65408AF-6B46-40BE-82CD-2EC26B8FCB88}" type="slidenum">
              <a:rPr lang="en-US" smtClean="0"/>
              <a:pPr/>
              <a:t>16</a:t>
            </a:fld>
            <a:endParaRPr lang="en-US" dirty="0"/>
          </a:p>
        </p:txBody>
      </p:sp>
      <p:sp>
        <p:nvSpPr>
          <p:cNvPr id="114691" name="Rectangle 2"/>
          <p:cNvSpPr>
            <a:spLocks noGrp="1" noRot="1" noChangeAspect="1" noChangeArrowheads="1" noTextEdit="1"/>
          </p:cNvSpPr>
          <p:nvPr>
            <p:ph type="sldImg"/>
          </p:nvPr>
        </p:nvSpPr>
        <p:spPr>
          <a:xfrm>
            <a:off x="346075" y="277813"/>
            <a:ext cx="6165850" cy="3468687"/>
          </a:xfrm>
          <a:ln/>
        </p:spPr>
      </p:sp>
      <p:sp>
        <p:nvSpPr>
          <p:cNvPr id="11469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14582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6075" y="277813"/>
            <a:ext cx="6165850" cy="3468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BD29DE9-FC23-40E2-82DD-7B012510CEB3}" type="slidenum">
              <a:rPr lang="en-US" smtClean="0"/>
              <a:pPr>
                <a:defRPr/>
              </a:pPr>
              <a:t>19</a:t>
            </a:fld>
            <a:endParaRPr lang="en-US" dirty="0"/>
          </a:p>
        </p:txBody>
      </p:sp>
    </p:spTree>
    <p:extLst>
      <p:ext uri="{BB962C8B-B14F-4D97-AF65-F5344CB8AC3E}">
        <p14:creationId xmlns:p14="http://schemas.microsoft.com/office/powerpoint/2010/main" val="26241264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6075" y="277813"/>
            <a:ext cx="6165850" cy="3468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9C86641-18BB-4885-9A5C-134749DB4937}" type="slidenum">
              <a:rPr lang="en-US" smtClean="0"/>
              <a:pPr>
                <a:defRPr/>
              </a:pPr>
              <a:t>20</a:t>
            </a:fld>
            <a:endParaRPr lang="en-US" dirty="0"/>
          </a:p>
        </p:txBody>
      </p:sp>
    </p:spTree>
    <p:extLst>
      <p:ext uri="{BB962C8B-B14F-4D97-AF65-F5344CB8AC3E}">
        <p14:creationId xmlns:p14="http://schemas.microsoft.com/office/powerpoint/2010/main" val="24645892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p:cNvSpPr>
            <a:spLocks noGrp="1" noChangeArrowheads="1"/>
          </p:cNvSpPr>
          <p:nvPr>
            <p:ph type="sldNum" sz="quarter" idx="5"/>
          </p:nvPr>
        </p:nvSpPr>
        <p:spPr>
          <a:noFill/>
        </p:spPr>
        <p:txBody>
          <a:bodyPr/>
          <a:lstStyle/>
          <a:p>
            <a:fld id="{D753D2D6-A2C0-4A0B-84DC-CA41701385C1}" type="slidenum">
              <a:rPr lang="en-US" smtClean="0"/>
              <a:pPr/>
              <a:t>22</a:t>
            </a:fld>
            <a:endParaRPr lang="en-US" dirty="0"/>
          </a:p>
        </p:txBody>
      </p:sp>
      <p:sp>
        <p:nvSpPr>
          <p:cNvPr id="233475" name="Rectangle 2"/>
          <p:cNvSpPr>
            <a:spLocks noGrp="1" noRot="1" noChangeAspect="1" noChangeArrowheads="1" noTextEdit="1"/>
          </p:cNvSpPr>
          <p:nvPr>
            <p:ph type="sldImg"/>
          </p:nvPr>
        </p:nvSpPr>
        <p:spPr>
          <a:xfrm>
            <a:off x="346075" y="277813"/>
            <a:ext cx="6165850" cy="3468687"/>
          </a:xfrm>
          <a:ln/>
        </p:spPr>
      </p:sp>
      <p:sp>
        <p:nvSpPr>
          <p:cNvPr id="233476"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5029922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a:t>
            </a:r>
            <a:r>
              <a:rPr lang="en-US" b="0" i="0" dirty="0">
                <a:solidFill>
                  <a:srgbClr val="454545"/>
                </a:solidFill>
                <a:effectLst/>
                <a:latin typeface="Oxygen" panose="02000503000000000000" pitchFamily="2" charset="0"/>
              </a:rPr>
              <a:t>World Bank (2020) World Development Report 2020: Trading for Development in the Age of Global Value Chains, Washington: World Bank.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454545"/>
                </a:solidFill>
                <a:effectLst/>
                <a:latin typeface="Oxygen" panose="02000503000000000000" pitchFamily="2" charset="0"/>
              </a:rPr>
              <a:t>Map location: </a:t>
            </a:r>
            <a:r>
              <a:rPr lang="en-US" b="0" i="0" dirty="0" err="1">
                <a:solidFill>
                  <a:srgbClr val="454545"/>
                </a:solidFill>
                <a:effectLst/>
                <a:latin typeface="Oxygen" panose="02000503000000000000" pitchFamily="2" charset="0"/>
              </a:rPr>
              <a:t>logistics_performance</a:t>
            </a:r>
            <a:endParaRPr lang="en-US" b="0" i="0" dirty="0">
              <a:solidFill>
                <a:srgbClr val="454545"/>
              </a:solidFill>
              <a:effectLst/>
              <a:latin typeface="Oxygen" panose="02000503000000000000" pitchFamily="2" charset="0"/>
            </a:endParaRPr>
          </a:p>
          <a:p>
            <a:endParaRPr lang="en-US" dirty="0"/>
          </a:p>
        </p:txBody>
      </p:sp>
      <p:sp>
        <p:nvSpPr>
          <p:cNvPr id="4" name="Slide Number Placeholder 3"/>
          <p:cNvSpPr>
            <a:spLocks noGrp="1"/>
          </p:cNvSpPr>
          <p:nvPr>
            <p:ph type="sldNum" sz="quarter" idx="5"/>
          </p:nvPr>
        </p:nvSpPr>
        <p:spPr/>
        <p:txBody>
          <a:bodyPr/>
          <a:lstStyle/>
          <a:p>
            <a:fld id="{1E83F363-7E7B-47A7-BE8F-2367A89C6177}" type="slidenum">
              <a:rPr lang="en-US" smtClean="0"/>
              <a:t>23</a:t>
            </a:fld>
            <a:endParaRPr lang="en-US"/>
          </a:p>
        </p:txBody>
      </p:sp>
    </p:spTree>
    <p:extLst>
      <p:ext uri="{BB962C8B-B14F-4D97-AF65-F5344CB8AC3E}">
        <p14:creationId xmlns:p14="http://schemas.microsoft.com/office/powerpoint/2010/main" val="34601373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a:spLocks noGrp="1" noChangeArrowheads="1"/>
          </p:cNvSpPr>
          <p:nvPr>
            <p:ph type="sldNum" sz="quarter" idx="5"/>
          </p:nvPr>
        </p:nvSpPr>
        <p:spPr>
          <a:noFill/>
        </p:spPr>
        <p:txBody>
          <a:bodyPr/>
          <a:lstStyle/>
          <a:p>
            <a:fld id="{3C93F200-81AF-4E6A-A8D4-784E03ADAEDB}" type="slidenum">
              <a:rPr lang="en-US" smtClean="0"/>
              <a:pPr/>
              <a:t>24</a:t>
            </a:fld>
            <a:endParaRPr lang="en-US" dirty="0"/>
          </a:p>
        </p:txBody>
      </p:sp>
      <p:sp>
        <p:nvSpPr>
          <p:cNvPr id="234499" name="Rectangle 2"/>
          <p:cNvSpPr>
            <a:spLocks noGrp="1" noRot="1" noChangeAspect="1" noChangeArrowheads="1" noTextEdit="1"/>
          </p:cNvSpPr>
          <p:nvPr>
            <p:ph type="sldImg"/>
          </p:nvPr>
        </p:nvSpPr>
        <p:spPr>
          <a:xfrm>
            <a:off x="346075" y="277813"/>
            <a:ext cx="6165850" cy="3468687"/>
          </a:xfrm>
          <a:ln/>
        </p:spPr>
      </p:sp>
      <p:sp>
        <p:nvSpPr>
          <p:cNvPr id="234500" name="Rectangle 3"/>
          <p:cNvSpPr>
            <a:spLocks noGrp="1" noChangeArrowheads="1"/>
          </p:cNvSpPr>
          <p:nvPr>
            <p:ph type="body" idx="1"/>
          </p:nvPr>
        </p:nvSpPr>
        <p:spPr>
          <a:noFill/>
          <a:ln/>
        </p:spPr>
        <p:txBody>
          <a:bodyPr/>
          <a:lstStyle/>
          <a:p>
            <a:r>
              <a:rPr lang="en-US" dirty="0"/>
              <a:t>Source: Adapted from the Stan Shih “Smile Curve” concept.</a:t>
            </a:r>
          </a:p>
        </p:txBody>
      </p:sp>
    </p:spTree>
    <p:extLst>
      <p:ext uri="{BB962C8B-B14F-4D97-AF65-F5344CB8AC3E}">
        <p14:creationId xmlns:p14="http://schemas.microsoft.com/office/powerpoint/2010/main" val="36413764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a:spLocks noGrp="1" noChangeArrowheads="1"/>
          </p:cNvSpPr>
          <p:nvPr>
            <p:ph type="sldNum" sz="quarter" idx="5"/>
          </p:nvPr>
        </p:nvSpPr>
        <p:spPr>
          <a:noFill/>
        </p:spPr>
        <p:txBody>
          <a:bodyPr/>
          <a:lstStyle/>
          <a:p>
            <a:fld id="{FDE145F2-EFAE-4615-B46F-5D54BEE7D914}" type="slidenum">
              <a:rPr lang="en-US" smtClean="0"/>
              <a:pPr/>
              <a:t>26</a:t>
            </a:fld>
            <a:endParaRPr lang="en-US" dirty="0"/>
          </a:p>
        </p:txBody>
      </p:sp>
      <p:sp>
        <p:nvSpPr>
          <p:cNvPr id="242691" name="Rectangle 2"/>
          <p:cNvSpPr>
            <a:spLocks noGrp="1" noRot="1" noChangeAspect="1" noChangeArrowheads="1" noTextEdit="1"/>
          </p:cNvSpPr>
          <p:nvPr>
            <p:ph type="sldImg"/>
          </p:nvPr>
        </p:nvSpPr>
        <p:spPr>
          <a:xfrm>
            <a:off x="346075" y="277813"/>
            <a:ext cx="6165850" cy="3468687"/>
          </a:xfrm>
          <a:ln/>
        </p:spPr>
      </p:sp>
      <p:sp>
        <p:nvSpPr>
          <p:cNvPr id="242692"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1954663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p:txBody>
          <a:bodyPr/>
          <a:lstStyle/>
          <a:p>
            <a:pPr>
              <a:defRPr/>
            </a:pPr>
            <a:fld id="{37C5F4EE-4729-4FE9-9C51-978467D51D8D}" type="slidenum">
              <a:rPr lang="en-US" smtClean="0"/>
              <a:pPr>
                <a:defRPr/>
              </a:pPr>
              <a:t>27</a:t>
            </a:fld>
            <a:endParaRPr lang="en-US"/>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noFill/>
          <a:ln/>
        </p:spPr>
        <p:txBody>
          <a:bodyPr/>
          <a:lstStyle/>
          <a:p>
            <a:r>
              <a:rPr lang="en-US" dirty="0"/>
              <a:t>Source: adapted from </a:t>
            </a:r>
            <a:r>
              <a:rPr lang="en-US" dirty="0" err="1"/>
              <a:t>Markusen</a:t>
            </a:r>
            <a:r>
              <a:rPr lang="en-US" dirty="0"/>
              <a:t>, A. (1996) “Sticky Places in Slippery Space: A Typology of Industrial Districts,” Economic Geography, Vol. 72, No. 3, pp. 293-313.</a:t>
            </a:r>
          </a:p>
        </p:txBody>
      </p:sp>
    </p:spTree>
    <p:extLst>
      <p:ext uri="{BB962C8B-B14F-4D97-AF65-F5344CB8AC3E}">
        <p14:creationId xmlns:p14="http://schemas.microsoft.com/office/powerpoint/2010/main" val="41772031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7"/>
          <p:cNvSpPr>
            <a:spLocks noGrp="1" noChangeArrowheads="1"/>
          </p:cNvSpPr>
          <p:nvPr>
            <p:ph type="sldNum" sz="quarter" idx="5"/>
          </p:nvPr>
        </p:nvSpPr>
        <p:spPr>
          <a:noFill/>
        </p:spPr>
        <p:txBody>
          <a:bodyPr/>
          <a:lstStyle/>
          <a:p>
            <a:fld id="{B4DC50AF-1323-4280-A755-800644259462}" type="slidenum">
              <a:rPr lang="en-US" smtClean="0"/>
              <a:pPr/>
              <a:t>28</a:t>
            </a:fld>
            <a:endParaRPr lang="en-US"/>
          </a:p>
        </p:txBody>
      </p:sp>
      <p:sp>
        <p:nvSpPr>
          <p:cNvPr id="290819" name="Rectangle 2"/>
          <p:cNvSpPr>
            <a:spLocks noGrp="1" noRot="1" noChangeAspect="1" noChangeArrowheads="1" noTextEdit="1"/>
          </p:cNvSpPr>
          <p:nvPr>
            <p:ph type="sldImg"/>
          </p:nvPr>
        </p:nvSpPr>
        <p:spPr>
          <a:ln/>
        </p:spPr>
      </p:sp>
      <p:sp>
        <p:nvSpPr>
          <p:cNvPr id="290820"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5719411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18">
              <a:defRPr/>
            </a:pPr>
            <a:r>
              <a:rPr lang="en-US" dirty="0"/>
              <a:t>Source: BP Statistical Review of World Energy</a:t>
            </a:r>
          </a:p>
        </p:txBody>
      </p:sp>
      <p:sp>
        <p:nvSpPr>
          <p:cNvPr id="4" name="Slide Number Placeholder 3"/>
          <p:cNvSpPr>
            <a:spLocks noGrp="1"/>
          </p:cNvSpPr>
          <p:nvPr>
            <p:ph type="sldNum" sz="quarter" idx="10"/>
          </p:nvPr>
        </p:nvSpPr>
        <p:spPr/>
        <p:txBody>
          <a:bodyPr/>
          <a:lstStyle/>
          <a:p>
            <a:pPr>
              <a:defRPr/>
            </a:pPr>
            <a:fld id="{3A3E6D46-F777-4F49-924C-9FA13F3E97B5}" type="slidenum">
              <a:rPr lang="en-US" smtClean="0"/>
              <a:pPr>
                <a:defRPr/>
              </a:pPr>
              <a:t>30</a:t>
            </a:fld>
            <a:endParaRPr lang="en-US"/>
          </a:p>
        </p:txBody>
      </p:sp>
    </p:spTree>
    <p:extLst>
      <p:ext uri="{BB962C8B-B14F-4D97-AF65-F5344CB8AC3E}">
        <p14:creationId xmlns:p14="http://schemas.microsoft.com/office/powerpoint/2010/main" val="651320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6075" y="277813"/>
            <a:ext cx="6165850" cy="3468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9C86641-18BB-4885-9A5C-134749DB4937}" type="slidenum">
              <a:rPr lang="en-US" smtClean="0"/>
              <a:pPr>
                <a:defRPr/>
              </a:pPr>
              <a:t>2</a:t>
            </a:fld>
            <a:endParaRPr lang="en-US" dirty="0"/>
          </a:p>
        </p:txBody>
      </p:sp>
    </p:spTree>
    <p:extLst>
      <p:ext uri="{BB962C8B-B14F-4D97-AF65-F5344CB8AC3E}">
        <p14:creationId xmlns:p14="http://schemas.microsoft.com/office/powerpoint/2010/main" val="31506261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BP Statistical Review of World Energy</a:t>
            </a:r>
          </a:p>
          <a:p>
            <a:endParaRPr lang="en-US" dirty="0"/>
          </a:p>
        </p:txBody>
      </p:sp>
      <p:sp>
        <p:nvSpPr>
          <p:cNvPr id="4" name="Slide Number Placeholder 3"/>
          <p:cNvSpPr>
            <a:spLocks noGrp="1"/>
          </p:cNvSpPr>
          <p:nvPr>
            <p:ph type="sldNum" sz="quarter" idx="5"/>
          </p:nvPr>
        </p:nvSpPr>
        <p:spPr/>
        <p:txBody>
          <a:bodyPr/>
          <a:lstStyle/>
          <a:p>
            <a:fld id="{E8656E37-01D1-4164-8854-615877C6B1D1}" type="slidenum">
              <a:rPr lang="en-US" smtClean="0"/>
              <a:t>31</a:t>
            </a:fld>
            <a:endParaRPr lang="en-US"/>
          </a:p>
        </p:txBody>
      </p:sp>
    </p:spTree>
    <p:extLst>
      <p:ext uri="{BB962C8B-B14F-4D97-AF65-F5344CB8AC3E}">
        <p14:creationId xmlns:p14="http://schemas.microsoft.com/office/powerpoint/2010/main" val="27281331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p:cNvSpPr>
            <a:spLocks noGrp="1" noChangeArrowheads="1"/>
          </p:cNvSpPr>
          <p:nvPr>
            <p:ph type="sldNum" sz="quarter" idx="5"/>
          </p:nvPr>
        </p:nvSpPr>
        <p:spPr>
          <a:noFill/>
        </p:spPr>
        <p:txBody>
          <a:bodyPr/>
          <a:lstStyle/>
          <a:p>
            <a:fld id="{2CC879C3-2B05-4365-ACDA-D8A8F08D05EC}" type="slidenum">
              <a:rPr lang="en-US" smtClean="0"/>
              <a:pPr/>
              <a:t>32</a:t>
            </a:fld>
            <a:endParaRPr lang="en-US"/>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p:spPr>
        <p:txBody>
          <a:bodyPr/>
          <a:lstStyle/>
          <a:p>
            <a:r>
              <a:rPr lang="en-US"/>
              <a:t>Source: adapted from P. Dicken (2003) Global Production Networks In Europe And East Asia: The Automobile Components Industries, GPN Working Paper 7, University of Manchester, http://www.sed.manchester.ac.uk/geography/research/gpn/gpnwp7.pdf</a:t>
            </a:r>
          </a:p>
          <a:p>
            <a:endParaRPr lang="en-US"/>
          </a:p>
        </p:txBody>
      </p:sp>
    </p:spTree>
    <p:extLst>
      <p:ext uri="{BB962C8B-B14F-4D97-AF65-F5344CB8AC3E}">
        <p14:creationId xmlns:p14="http://schemas.microsoft.com/office/powerpoint/2010/main" val="9752299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p:cNvSpPr>
            <a:spLocks noGrp="1" noChangeArrowheads="1"/>
          </p:cNvSpPr>
          <p:nvPr>
            <p:ph type="sldNum" sz="quarter" idx="5"/>
          </p:nvPr>
        </p:nvSpPr>
        <p:spPr>
          <a:noFill/>
        </p:spPr>
        <p:txBody>
          <a:bodyPr/>
          <a:lstStyle/>
          <a:p>
            <a:fld id="{88B4AE87-C71F-4AA3-8E6C-E1E6A8E83B80}" type="slidenum">
              <a:rPr lang="en-US" smtClean="0"/>
              <a:pPr/>
              <a:t>33</a:t>
            </a:fld>
            <a:endParaRPr lang="en-US"/>
          </a:p>
        </p:txBody>
      </p:sp>
      <p:sp>
        <p:nvSpPr>
          <p:cNvPr id="257027" name="Rectangle 2"/>
          <p:cNvSpPr>
            <a:spLocks noGrp="1" noRot="1" noChangeAspect="1" noChangeArrowheads="1" noTextEdit="1"/>
          </p:cNvSpPr>
          <p:nvPr>
            <p:ph type="sldImg"/>
          </p:nvPr>
        </p:nvSpPr>
        <p:spPr>
          <a:ln/>
        </p:spPr>
      </p:sp>
      <p:sp>
        <p:nvSpPr>
          <p:cNvPr id="25702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8750955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6075" y="277813"/>
            <a:ext cx="6165850" cy="3468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9C86641-18BB-4885-9A5C-134749DB4937}" type="slidenum">
              <a:rPr lang="en-US" smtClean="0"/>
              <a:pPr>
                <a:defRPr/>
              </a:pPr>
              <a:t>34</a:t>
            </a:fld>
            <a:endParaRPr lang="en-US" dirty="0"/>
          </a:p>
        </p:txBody>
      </p:sp>
    </p:spTree>
    <p:extLst>
      <p:ext uri="{BB962C8B-B14F-4D97-AF65-F5344CB8AC3E}">
        <p14:creationId xmlns:p14="http://schemas.microsoft.com/office/powerpoint/2010/main" val="3006302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6075" y="277813"/>
            <a:ext cx="6165850" cy="3468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9C86641-18BB-4885-9A5C-134749DB4937}" type="slidenum">
              <a:rPr lang="en-US" smtClean="0"/>
              <a:pPr>
                <a:defRPr/>
              </a:pPr>
              <a:t>4</a:t>
            </a:fld>
            <a:endParaRPr lang="en-US" dirty="0"/>
          </a:p>
        </p:txBody>
      </p:sp>
    </p:spTree>
    <p:extLst>
      <p:ext uri="{BB962C8B-B14F-4D97-AF65-F5344CB8AC3E}">
        <p14:creationId xmlns:p14="http://schemas.microsoft.com/office/powerpoint/2010/main" val="51509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6075" y="277813"/>
            <a:ext cx="6165850" cy="3468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9C86641-18BB-4885-9A5C-134749DB4937}" type="slidenum">
              <a:rPr lang="en-US" smtClean="0"/>
              <a:pPr>
                <a:defRPr/>
              </a:pPr>
              <a:t>5</a:t>
            </a:fld>
            <a:endParaRPr lang="en-US" dirty="0"/>
          </a:p>
        </p:txBody>
      </p:sp>
    </p:spTree>
    <p:extLst>
      <p:ext uri="{BB962C8B-B14F-4D97-AF65-F5344CB8AC3E}">
        <p14:creationId xmlns:p14="http://schemas.microsoft.com/office/powerpoint/2010/main" val="1995150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Adapted from P.O. Roberts (2003) Supply Chain Management: New Directions for Developing Economies, PSD Professionals’ Forum.</a:t>
            </a:r>
          </a:p>
          <a:p>
            <a:endParaRPr lang="en-US" dirty="0"/>
          </a:p>
        </p:txBody>
      </p:sp>
      <p:sp>
        <p:nvSpPr>
          <p:cNvPr id="4" name="Slide Number Placeholder 3"/>
          <p:cNvSpPr>
            <a:spLocks noGrp="1"/>
          </p:cNvSpPr>
          <p:nvPr>
            <p:ph type="sldNum" sz="quarter" idx="5"/>
          </p:nvPr>
        </p:nvSpPr>
        <p:spPr/>
        <p:txBody>
          <a:bodyPr/>
          <a:lstStyle/>
          <a:p>
            <a:fld id="{1E83F363-7E7B-47A7-BE8F-2367A89C6177}" type="slidenum">
              <a:rPr lang="en-US" smtClean="0"/>
              <a:t>9</a:t>
            </a:fld>
            <a:endParaRPr lang="en-US" dirty="0"/>
          </a:p>
        </p:txBody>
      </p:sp>
    </p:spTree>
    <p:extLst>
      <p:ext uri="{BB962C8B-B14F-4D97-AF65-F5344CB8AC3E}">
        <p14:creationId xmlns:p14="http://schemas.microsoft.com/office/powerpoint/2010/main" val="4052447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7"/>
          <p:cNvSpPr>
            <a:spLocks noGrp="1" noChangeArrowheads="1"/>
          </p:cNvSpPr>
          <p:nvPr>
            <p:ph type="sldNum" sz="quarter" idx="5"/>
          </p:nvPr>
        </p:nvSpPr>
        <p:spPr>
          <a:noFill/>
        </p:spPr>
        <p:txBody>
          <a:bodyPr/>
          <a:lstStyle/>
          <a:p>
            <a:fld id="{C0DE75BA-7B40-4D7E-A6C4-B1F318B334BE}" type="slidenum">
              <a:rPr lang="en-US" smtClean="0"/>
              <a:pPr/>
              <a:t>10</a:t>
            </a:fld>
            <a:endParaRPr lang="en-US" dirty="0"/>
          </a:p>
        </p:txBody>
      </p:sp>
      <p:sp>
        <p:nvSpPr>
          <p:cNvPr id="268291" name="Rectangle 2"/>
          <p:cNvSpPr>
            <a:spLocks noGrp="1" noRot="1" noChangeAspect="1" noChangeArrowheads="1" noTextEdit="1"/>
          </p:cNvSpPr>
          <p:nvPr>
            <p:ph type="sldImg"/>
          </p:nvPr>
        </p:nvSpPr>
        <p:spPr>
          <a:ln/>
        </p:spPr>
      </p:sp>
      <p:sp>
        <p:nvSpPr>
          <p:cNvPr id="268292"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961357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Adapted from Armstrong &amp; Associates Inc.</a:t>
            </a:r>
          </a:p>
        </p:txBody>
      </p:sp>
      <p:sp>
        <p:nvSpPr>
          <p:cNvPr id="4" name="Slide Number Placeholder 3"/>
          <p:cNvSpPr>
            <a:spLocks noGrp="1"/>
          </p:cNvSpPr>
          <p:nvPr>
            <p:ph type="sldNum" sz="quarter" idx="5"/>
          </p:nvPr>
        </p:nvSpPr>
        <p:spPr/>
        <p:txBody>
          <a:bodyPr/>
          <a:lstStyle/>
          <a:p>
            <a:fld id="{1E83F363-7E7B-47A7-BE8F-2367A89C6177}" type="slidenum">
              <a:rPr lang="en-US" smtClean="0"/>
              <a:t>13</a:t>
            </a:fld>
            <a:endParaRPr lang="en-US"/>
          </a:p>
        </p:txBody>
      </p:sp>
    </p:spTree>
    <p:extLst>
      <p:ext uri="{BB962C8B-B14F-4D97-AF65-F5344CB8AC3E}">
        <p14:creationId xmlns:p14="http://schemas.microsoft.com/office/powerpoint/2010/main" val="3082917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World Bank</a:t>
            </a:r>
            <a:r>
              <a:rPr lang="en-US" baseline="0" dirty="0"/>
              <a:t> for GDP data (in current dollars). Various sources for logistics costs.</a:t>
            </a:r>
            <a:endParaRPr lang="en-US" dirty="0"/>
          </a:p>
        </p:txBody>
      </p:sp>
      <p:sp>
        <p:nvSpPr>
          <p:cNvPr id="4" name="Slide Number Placeholder 3"/>
          <p:cNvSpPr>
            <a:spLocks noGrp="1"/>
          </p:cNvSpPr>
          <p:nvPr>
            <p:ph type="sldNum" sz="quarter" idx="10"/>
          </p:nvPr>
        </p:nvSpPr>
        <p:spPr/>
        <p:txBody>
          <a:bodyPr/>
          <a:lstStyle/>
          <a:p>
            <a:fld id="{00FECA09-9B1E-4104-8280-2A5AE1598192}" type="slidenum">
              <a:rPr lang="en-US" smtClean="0"/>
              <a:t>14</a:t>
            </a:fld>
            <a:endParaRPr lang="en-US" dirty="0"/>
          </a:p>
        </p:txBody>
      </p:sp>
    </p:spTree>
    <p:extLst>
      <p:ext uri="{BB962C8B-B14F-4D97-AF65-F5344CB8AC3E}">
        <p14:creationId xmlns:p14="http://schemas.microsoft.com/office/powerpoint/2010/main" val="25069108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7"/>
          <p:cNvSpPr>
            <a:spLocks noGrp="1" noChangeArrowheads="1"/>
          </p:cNvSpPr>
          <p:nvPr>
            <p:ph type="sldNum" sz="quarter" idx="5"/>
          </p:nvPr>
        </p:nvSpPr>
        <p:spPr>
          <a:noFill/>
        </p:spPr>
        <p:txBody>
          <a:bodyPr/>
          <a:lstStyle/>
          <a:p>
            <a:fld id="{A4CD5C86-163A-437F-95C4-5E2EE599079A}" type="slidenum">
              <a:rPr lang="en-US" smtClean="0"/>
              <a:pPr/>
              <a:t>15</a:t>
            </a:fld>
            <a:endParaRPr lang="en-US" dirty="0"/>
          </a:p>
        </p:txBody>
      </p:sp>
      <p:sp>
        <p:nvSpPr>
          <p:cNvPr id="276483" name="Rectangle 2"/>
          <p:cNvSpPr>
            <a:spLocks noGrp="1" noRot="1" noChangeAspect="1" noChangeArrowheads="1" noTextEdit="1"/>
          </p:cNvSpPr>
          <p:nvPr>
            <p:ph type="sldImg"/>
          </p:nvPr>
        </p:nvSpPr>
        <p:spPr>
          <a:xfrm>
            <a:off x="346075" y="277813"/>
            <a:ext cx="6165850" cy="3468687"/>
          </a:xfrm>
          <a:ln/>
        </p:spPr>
      </p:sp>
      <p:sp>
        <p:nvSpPr>
          <p:cNvPr id="276484" name="Rectangle 3"/>
          <p:cNvSpPr>
            <a:spLocks noGrp="1" noChangeArrowheads="1"/>
          </p:cNvSpPr>
          <p:nvPr>
            <p:ph type="body" idx="1"/>
          </p:nvPr>
        </p:nvSpPr>
        <p:spPr>
          <a:noFill/>
          <a:ln/>
        </p:spPr>
        <p:txBody>
          <a:bodyPr/>
          <a:lstStyle/>
          <a:p>
            <a:r>
              <a:rPr lang="en-US" dirty="0"/>
              <a:t>Source:  Council of Supply Chain Management Professionals, State of Logistics Report, (after 2012). Logistics Management &amp; Distribution Report (before 2012).</a:t>
            </a:r>
          </a:p>
          <a:p>
            <a:endParaRPr lang="en-US" dirty="0"/>
          </a:p>
          <a:p>
            <a:r>
              <a:rPr lang="en-US" dirty="0"/>
              <a:t>https://leanlogisticsblog.files.wordpress.com/2012/06/logistics-system-cost.png</a:t>
            </a:r>
          </a:p>
          <a:p>
            <a:endParaRPr lang="en-US" dirty="0"/>
          </a:p>
          <a:p>
            <a:endParaRPr lang="en-US" dirty="0"/>
          </a:p>
        </p:txBody>
      </p:sp>
    </p:spTree>
    <p:extLst>
      <p:ext uri="{BB962C8B-B14F-4D97-AF65-F5344CB8AC3E}">
        <p14:creationId xmlns:p14="http://schemas.microsoft.com/office/powerpoint/2010/main" val="6373665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CBAC3EF-2480-4FE1-8B98-BC6EF1542218}"/>
              </a:ext>
            </a:extLst>
          </p:cNvPr>
          <p:cNvSpPr/>
          <p:nvPr/>
        </p:nvSpPr>
        <p:spPr bwMode="auto">
          <a:xfrm>
            <a:off x="0" y="4840053"/>
            <a:ext cx="4284980" cy="157202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1" u="none" strike="noStrike" cap="none" normalizeH="0" baseline="0" dirty="0">
              <a:ln>
                <a:noFill/>
              </a:ln>
              <a:solidFill>
                <a:schemeClr val="tx1"/>
              </a:solidFill>
              <a:effectLst/>
              <a:latin typeface="Verdana" pitchFamily="34" charset="0"/>
            </a:endParaRPr>
          </a:p>
        </p:txBody>
      </p:sp>
      <p:sp>
        <p:nvSpPr>
          <p:cNvPr id="7" name="Rectangle 7"/>
          <p:cNvSpPr>
            <a:spLocks noChangeArrowheads="1"/>
          </p:cNvSpPr>
          <p:nvPr/>
        </p:nvSpPr>
        <p:spPr bwMode="auto">
          <a:xfrm>
            <a:off x="-8467" y="-1588"/>
            <a:ext cx="5689600" cy="1460501"/>
          </a:xfrm>
          <a:prstGeom prst="rect">
            <a:avLst/>
          </a:prstGeom>
          <a:solidFill>
            <a:schemeClr val="accent4">
              <a:lumMod val="75000"/>
            </a:schemeClr>
          </a:solidFill>
          <a:ln w="9525">
            <a:noFill/>
            <a:miter lim="800000"/>
            <a:headEnd/>
            <a:tailEnd/>
          </a:ln>
          <a:effectLst/>
        </p:spPr>
        <p:txBody>
          <a:bodyPr wrap="none" anchor="ctr"/>
          <a:lstStyle/>
          <a:p>
            <a:pPr>
              <a:defRPr/>
            </a:pPr>
            <a:endParaRPr lang="en-US" dirty="0">
              <a:cs typeface="+mn-cs"/>
            </a:endParaRPr>
          </a:p>
        </p:txBody>
      </p:sp>
      <p:sp>
        <p:nvSpPr>
          <p:cNvPr id="8" name="Rectangle 9"/>
          <p:cNvSpPr>
            <a:spLocks noChangeArrowheads="1"/>
          </p:cNvSpPr>
          <p:nvPr/>
        </p:nvSpPr>
        <p:spPr bwMode="auto">
          <a:xfrm>
            <a:off x="-12700" y="152400"/>
            <a:ext cx="12204700" cy="1143000"/>
          </a:xfrm>
          <a:prstGeom prst="rect">
            <a:avLst/>
          </a:prstGeom>
          <a:solidFill>
            <a:schemeClr val="accent1"/>
          </a:solidFill>
          <a:ln w="9525">
            <a:noFill/>
            <a:miter lim="800000"/>
            <a:headEnd/>
            <a:tailEnd/>
          </a:ln>
          <a:effectLst/>
        </p:spPr>
        <p:txBody>
          <a:bodyPr wrap="none" anchor="ctr"/>
          <a:lstStyle/>
          <a:p>
            <a:pPr>
              <a:defRPr/>
            </a:pPr>
            <a:endParaRPr lang="en-US" dirty="0">
              <a:cs typeface="+mn-cs"/>
            </a:endParaRPr>
          </a:p>
        </p:txBody>
      </p:sp>
      <p:sp>
        <p:nvSpPr>
          <p:cNvPr id="9" name="Rectangle 10"/>
          <p:cNvSpPr>
            <a:spLocks noChangeArrowheads="1"/>
          </p:cNvSpPr>
          <p:nvPr/>
        </p:nvSpPr>
        <p:spPr bwMode="auto">
          <a:xfrm>
            <a:off x="1016" y="6400800"/>
            <a:ext cx="12204700" cy="457200"/>
          </a:xfrm>
          <a:prstGeom prst="rect">
            <a:avLst/>
          </a:prstGeom>
          <a:solidFill>
            <a:schemeClr val="accent2"/>
          </a:solidFill>
          <a:ln w="9525">
            <a:noFill/>
            <a:miter lim="800000"/>
            <a:headEnd/>
            <a:tailEnd/>
          </a:ln>
          <a:effectLst/>
        </p:spPr>
        <p:txBody>
          <a:bodyPr wrap="none" anchor="ctr"/>
          <a:lstStyle/>
          <a:p>
            <a:pPr>
              <a:defRPr/>
            </a:pPr>
            <a:endParaRPr lang="en-US" dirty="0">
              <a:cs typeface="+mn-cs"/>
            </a:endParaRPr>
          </a:p>
        </p:txBody>
      </p:sp>
      <p:pic>
        <p:nvPicPr>
          <p:cNvPr id="16" name="Picture 22" descr="Hofstra_Shield"/>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93221" y="263526"/>
            <a:ext cx="860825" cy="911225"/>
          </a:xfrm>
          <a:prstGeom prst="rect">
            <a:avLst/>
          </a:prstGeom>
          <a:noFill/>
          <a:ln w="9525">
            <a:noFill/>
            <a:miter lim="800000"/>
            <a:headEnd/>
            <a:tailEnd/>
          </a:ln>
        </p:spPr>
      </p:pic>
      <p:sp>
        <p:nvSpPr>
          <p:cNvPr id="723973" name="Rectangle 5"/>
          <p:cNvSpPr>
            <a:spLocks noGrp="1" noChangeArrowheads="1"/>
          </p:cNvSpPr>
          <p:nvPr>
            <p:ph type="ctrTitle"/>
          </p:nvPr>
        </p:nvSpPr>
        <p:spPr>
          <a:xfrm>
            <a:off x="4373216" y="1458913"/>
            <a:ext cx="7401987" cy="2054786"/>
          </a:xfrm>
        </p:spPr>
        <p:txBody>
          <a:bodyPr/>
          <a:lstStyle>
            <a:lvl1pPr>
              <a:defRPr sz="3600">
                <a:solidFill>
                  <a:schemeClr val="bg2">
                    <a:lumMod val="10000"/>
                  </a:schemeClr>
                </a:solidFill>
                <a:effectLst>
                  <a:outerShdw blurRad="38100" dist="38100" dir="2700000" algn="tl">
                    <a:srgbClr val="000000">
                      <a:alpha val="43137"/>
                    </a:srgbClr>
                  </a:outerShdw>
                </a:effectLst>
                <a:latin typeface="Arial Narrow" panose="020B0606020202030204" pitchFamily="34" charset="0"/>
                <a:cs typeface="Arial Narrow" panose="020B0606020202030204" pitchFamily="34" charset="0"/>
              </a:defRPr>
            </a:lvl1pPr>
          </a:lstStyle>
          <a:p>
            <a:r>
              <a:rPr lang="en-US"/>
              <a:t>Click to edit Master title style</a:t>
            </a:r>
            <a:endParaRPr lang="en-US" dirty="0"/>
          </a:p>
        </p:txBody>
      </p:sp>
      <p:sp>
        <p:nvSpPr>
          <p:cNvPr id="723974" name="Rectangle 6"/>
          <p:cNvSpPr>
            <a:spLocks noGrp="1" noChangeArrowheads="1"/>
          </p:cNvSpPr>
          <p:nvPr>
            <p:ph type="subTitle" idx="1"/>
          </p:nvPr>
        </p:nvSpPr>
        <p:spPr>
          <a:xfrm>
            <a:off x="4373216" y="3720074"/>
            <a:ext cx="7434760" cy="2452125"/>
          </a:xfrm>
        </p:spPr>
        <p:txBody>
          <a:bodyPr/>
          <a:lstStyle>
            <a:lvl1pPr marL="0" indent="0" algn="l">
              <a:buFont typeface="Arial Narrow" pitchFamily="34" charset="0"/>
              <a:buNone/>
              <a:defRPr sz="2800" b="1">
                <a:latin typeface="Arial Narrow" pitchFamily="34" charset="0"/>
                <a:cs typeface="Arial Narrow" pitchFamily="34" charset="0"/>
              </a:defRPr>
            </a:lvl1pPr>
          </a:lstStyle>
          <a:p>
            <a:r>
              <a:rPr lang="en-US"/>
              <a:t>Click to edit Master subtitle style</a:t>
            </a:r>
            <a:endParaRPr lang="en-US" dirty="0"/>
          </a:p>
        </p:txBody>
      </p:sp>
      <p:sp>
        <p:nvSpPr>
          <p:cNvPr id="26" name="Rectangle 11"/>
          <p:cNvSpPr>
            <a:spLocks noChangeArrowheads="1"/>
          </p:cNvSpPr>
          <p:nvPr/>
        </p:nvSpPr>
        <p:spPr bwMode="auto">
          <a:xfrm>
            <a:off x="1117600" y="195977"/>
            <a:ext cx="9036051" cy="1015663"/>
          </a:xfrm>
          <a:prstGeom prst="rect">
            <a:avLst/>
          </a:prstGeom>
          <a:noFill/>
          <a:ln w="9525">
            <a:noFill/>
            <a:miter lim="800000"/>
            <a:headEnd/>
            <a:tailEnd/>
          </a:ln>
          <a:effectLst/>
        </p:spPr>
        <p:txBody>
          <a:bodyPr wrap="square">
            <a:spAutoFit/>
          </a:bodyPr>
          <a:lstStyle/>
          <a:p>
            <a:pPr eaLnBrk="0" hangingPunct="0">
              <a:defRPr/>
            </a:pPr>
            <a:r>
              <a:rPr lang="en-US" sz="2400" b="1" i="0" dirty="0">
                <a:solidFill>
                  <a:schemeClr val="accent2">
                    <a:lumMod val="20000"/>
                    <a:lumOff val="80000"/>
                  </a:schemeClr>
                </a:solidFill>
                <a:latin typeface="Arial Narrow" panose="020B0606020202030204" pitchFamily="34" charset="0"/>
                <a:cs typeface="Calibri" pitchFamily="34" charset="0"/>
              </a:rPr>
              <a:t>GS 120 – Global Transport and Logistics: Moving The Things We Buy</a:t>
            </a:r>
          </a:p>
          <a:p>
            <a:pPr eaLnBrk="0" hangingPunct="0">
              <a:defRPr/>
            </a:pPr>
            <a:endParaRPr lang="en-US" sz="1800" b="1" i="0" dirty="0">
              <a:solidFill>
                <a:schemeClr val="accent2">
                  <a:lumMod val="20000"/>
                  <a:lumOff val="80000"/>
                </a:schemeClr>
              </a:solidFill>
              <a:latin typeface="Arial Narrow" panose="020B0606020202030204" pitchFamily="34" charset="0"/>
              <a:cs typeface="Calibri" pitchFamily="34" charset="0"/>
            </a:endParaRPr>
          </a:p>
          <a:p>
            <a:pPr eaLnBrk="0" hangingPunct="0">
              <a:defRPr/>
            </a:pPr>
            <a:r>
              <a:rPr lang="en-US" sz="1800" b="1" i="0" dirty="0">
                <a:solidFill>
                  <a:schemeClr val="accent2">
                    <a:lumMod val="20000"/>
                    <a:lumOff val="80000"/>
                  </a:schemeClr>
                </a:solidFill>
                <a:latin typeface="Arial Narrow" panose="020B0606020202030204" pitchFamily="34" charset="0"/>
                <a:cs typeface="Calibri" pitchFamily="34" charset="0"/>
              </a:rPr>
              <a:t>Professor: Dr. Jean-Paul Rodrigue</a:t>
            </a:r>
          </a:p>
        </p:txBody>
      </p:sp>
      <p:sp>
        <p:nvSpPr>
          <p:cNvPr id="27" name="Text Box 20"/>
          <p:cNvSpPr txBox="1">
            <a:spLocks noChangeArrowheads="1"/>
          </p:cNvSpPr>
          <p:nvPr/>
        </p:nvSpPr>
        <p:spPr bwMode="auto">
          <a:xfrm>
            <a:off x="152400" y="6511926"/>
            <a:ext cx="4984506" cy="246221"/>
          </a:xfrm>
          <a:prstGeom prst="rect">
            <a:avLst/>
          </a:prstGeom>
          <a:noFill/>
          <a:ln w="9525">
            <a:noFill/>
            <a:miter lim="800000"/>
            <a:headEnd/>
            <a:tailEnd/>
          </a:ln>
          <a:effectLst/>
        </p:spPr>
        <p:txBody>
          <a:bodyPr wrap="none" lIns="0" tIns="0" rIns="0" bIns="0">
            <a:spAutoFit/>
          </a:bodyPr>
          <a:lstStyle/>
          <a:p>
            <a:pPr>
              <a:defRPr/>
            </a:pPr>
            <a:r>
              <a:rPr lang="en-US" sz="1600" b="1" dirty="0">
                <a:solidFill>
                  <a:schemeClr val="accent2">
                    <a:lumMod val="50000"/>
                  </a:schemeClr>
                </a:solidFill>
                <a:latin typeface="Arial Narrow" panose="020B0606020202030204" pitchFamily="34" charset="0"/>
                <a:cs typeface="Calibri" pitchFamily="34" charset="0"/>
              </a:rPr>
              <a:t>Hofstra University, Department of Global Studies &amp; Geography</a:t>
            </a:r>
          </a:p>
        </p:txBody>
      </p:sp>
      <p:pic>
        <p:nvPicPr>
          <p:cNvPr id="25" name="Picture 24" descr="A close up of a sign&#10;&#10;Description automatically generated">
            <a:extLst>
              <a:ext uri="{FF2B5EF4-FFF2-40B4-BE49-F238E27FC236}">
                <a16:creationId xmlns:a16="http://schemas.microsoft.com/office/drawing/2014/main" id="{BAF64A4D-A4C0-403F-98FA-01C6288BEC0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4394"/>
          <a:stretch/>
        </p:blipFill>
        <p:spPr>
          <a:xfrm>
            <a:off x="-12700" y="1458913"/>
            <a:ext cx="4297680" cy="3381140"/>
          </a:xfrm>
          <a:prstGeom prst="rect">
            <a:avLst/>
          </a:prstGeom>
        </p:spPr>
      </p:pic>
    </p:spTree>
    <p:extLst>
      <p:ext uri="{BB962C8B-B14F-4D97-AF65-F5344CB8AC3E}">
        <p14:creationId xmlns:p14="http://schemas.microsoft.com/office/powerpoint/2010/main" val="1247001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49834" y="49214"/>
            <a:ext cx="2738967" cy="66563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30817" y="49214"/>
            <a:ext cx="8015816" cy="66563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sz="quarter" idx="10"/>
          </p:nvPr>
        </p:nvSpPr>
        <p:spPr>
          <a:xfrm>
            <a:off x="254000" y="6353175"/>
            <a:ext cx="508000" cy="381000"/>
          </a:xfrm>
          <a:prstGeom prst="rect">
            <a:avLst/>
          </a:prstGeom>
          <a:ln/>
        </p:spPr>
        <p:txBody>
          <a:bodyPr/>
          <a:lstStyle>
            <a:lvl1pPr>
              <a:defRPr/>
            </a:lvl1pPr>
          </a:lstStyle>
          <a:p>
            <a:pPr>
              <a:defRPr/>
            </a:pPr>
            <a:fld id="{FE34136B-E0E9-46F6-A689-1DDB27A75D80}" type="slidenum">
              <a:rPr lang="en-US" smtClean="0"/>
              <a:pPr>
                <a:defRPr/>
              </a:pPr>
              <a:t>‹#›</a:t>
            </a:fld>
            <a:endParaRPr lang="en-US"/>
          </a:p>
        </p:txBody>
      </p:sp>
    </p:spTree>
    <p:extLst>
      <p:ext uri="{BB962C8B-B14F-4D97-AF65-F5344CB8AC3E}">
        <p14:creationId xmlns:p14="http://schemas.microsoft.com/office/powerpoint/2010/main" val="1125647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Narrow" panose="020B0606020202030204" pitchFamily="34" charset="0"/>
                <a:cs typeface="Arial Narrow" panose="020B0606020202030204" pitchFamily="34" charset="0"/>
              </a:defRPr>
            </a:lvl1pPr>
          </a:lstStyle>
          <a:p>
            <a:r>
              <a:rPr lang="en-US"/>
              <a:t>Click to edit Master title style</a:t>
            </a:r>
          </a:p>
        </p:txBody>
      </p:sp>
      <p:sp>
        <p:nvSpPr>
          <p:cNvPr id="3" name="Content Placeholder 2"/>
          <p:cNvSpPr>
            <a:spLocks noGrp="1"/>
          </p:cNvSpPr>
          <p:nvPr>
            <p:ph idx="1"/>
          </p:nvPr>
        </p:nvSpPr>
        <p:spPr>
          <a:xfrm>
            <a:off x="960543" y="1181337"/>
            <a:ext cx="10956714" cy="5524263"/>
          </a:xfrm>
        </p:spPr>
        <p:txBody>
          <a:bodyPr/>
          <a:lstStyle>
            <a:lvl1pPr>
              <a:defRPr>
                <a:latin typeface="+mn-lt"/>
                <a:cs typeface="Calibri" pitchFamily="34" charset="0"/>
              </a:defRPr>
            </a:lvl1pPr>
            <a:lvl2pPr>
              <a:defRPr>
                <a:latin typeface="+mn-lt"/>
                <a:cs typeface="Calibri" pitchFamily="34" charset="0"/>
              </a:defRPr>
            </a:lvl2pPr>
            <a:lvl3pPr>
              <a:defRPr>
                <a:latin typeface="+mn-lt"/>
                <a:cs typeface="Calibri" pitchFamily="34" charset="0"/>
              </a:defRPr>
            </a:lvl3pPr>
            <a:lvl4pPr>
              <a:defRPr>
                <a:latin typeface="+mn-lt"/>
                <a:cs typeface="Calibri" pitchFamily="34" charset="0"/>
              </a:defRPr>
            </a:lvl4pPr>
            <a:lvl5pPr>
              <a:defRPr>
                <a:latin typeface="+mn-lt"/>
                <a:cs typeface="Calibri"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51135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07905" y="1524466"/>
            <a:ext cx="8454773" cy="2104736"/>
          </a:xfrm>
        </p:spPr>
        <p:txBody>
          <a:bodyPr anchor="t"/>
          <a:lstStyle>
            <a:lvl1pPr algn="l">
              <a:defRPr sz="4400" b="1" cap="none"/>
            </a:lvl1pPr>
          </a:lstStyle>
          <a:p>
            <a:r>
              <a:rPr lang="en-US" dirty="0"/>
              <a:t>Click to edit master title style</a:t>
            </a:r>
          </a:p>
        </p:txBody>
      </p:sp>
      <p:sp>
        <p:nvSpPr>
          <p:cNvPr id="3" name="Text Placeholder 2"/>
          <p:cNvSpPr>
            <a:spLocks noGrp="1"/>
          </p:cNvSpPr>
          <p:nvPr>
            <p:ph type="body" idx="1"/>
          </p:nvPr>
        </p:nvSpPr>
        <p:spPr>
          <a:xfrm>
            <a:off x="2907905" y="3907511"/>
            <a:ext cx="8454773" cy="1645920"/>
          </a:xfrm>
        </p:spPr>
        <p:txBody>
          <a:bodyPr anchor="b"/>
          <a:lstStyle>
            <a:lvl1pPr marL="0" indent="0">
              <a:buNone/>
              <a:defRPr sz="28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pic>
        <p:nvPicPr>
          <p:cNvPr id="5" name="Picture 4" descr="A close up of a sign&#10;&#10;Description automatically generated">
            <a:extLst>
              <a:ext uri="{FF2B5EF4-FFF2-40B4-BE49-F238E27FC236}">
                <a16:creationId xmlns:a16="http://schemas.microsoft.com/office/drawing/2014/main" id="{67D3DFB1-98F4-4935-BCAB-846262DB884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4394"/>
          <a:stretch/>
        </p:blipFill>
        <p:spPr>
          <a:xfrm>
            <a:off x="202786" y="1524466"/>
            <a:ext cx="2613911" cy="2056458"/>
          </a:xfrm>
          <a:prstGeom prst="rect">
            <a:avLst/>
          </a:prstGeom>
        </p:spPr>
      </p:pic>
    </p:spTree>
    <p:extLst>
      <p:ext uri="{BB962C8B-B14F-4D97-AF65-F5344CB8AC3E}">
        <p14:creationId xmlns:p14="http://schemas.microsoft.com/office/powerpoint/2010/main" val="1832896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30818" y="1447800"/>
            <a:ext cx="50673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01317" y="1447800"/>
            <a:ext cx="5069416"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87781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sldNum" sz="quarter" idx="10"/>
          </p:nvPr>
        </p:nvSpPr>
        <p:spPr>
          <a:xfrm>
            <a:off x="254000" y="6353175"/>
            <a:ext cx="508000" cy="381000"/>
          </a:xfrm>
          <a:prstGeom prst="rect">
            <a:avLst/>
          </a:prstGeom>
          <a:ln/>
        </p:spPr>
        <p:txBody>
          <a:bodyPr/>
          <a:lstStyle>
            <a:lvl1pPr>
              <a:defRPr/>
            </a:lvl1pPr>
          </a:lstStyle>
          <a:p>
            <a:pPr>
              <a:defRPr/>
            </a:pPr>
            <a:fld id="{873D8335-24ED-4FBF-9402-4BA8FE86D4E7}" type="slidenum">
              <a:rPr lang="en-US" smtClean="0"/>
              <a:pPr>
                <a:defRPr/>
              </a:pPr>
              <a:t>‹#›</a:t>
            </a:fld>
            <a:endParaRPr lang="en-US"/>
          </a:p>
        </p:txBody>
      </p:sp>
    </p:spTree>
    <p:extLst>
      <p:ext uri="{BB962C8B-B14F-4D97-AF65-F5344CB8AC3E}">
        <p14:creationId xmlns:p14="http://schemas.microsoft.com/office/powerpoint/2010/main" val="566012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xfrm>
            <a:off x="254000" y="6353175"/>
            <a:ext cx="508000" cy="381000"/>
          </a:xfrm>
          <a:prstGeom prst="rect">
            <a:avLst/>
          </a:prstGeom>
          <a:ln/>
        </p:spPr>
        <p:txBody>
          <a:bodyPr/>
          <a:lstStyle>
            <a:lvl1pPr>
              <a:defRPr/>
            </a:lvl1pPr>
          </a:lstStyle>
          <a:p>
            <a:pPr>
              <a:defRPr/>
            </a:pPr>
            <a:fld id="{9D14BD53-2408-47E3-B504-C85CF720279B}" type="slidenum">
              <a:rPr lang="en-US" smtClean="0"/>
              <a:pPr>
                <a:defRPr/>
              </a:pPr>
              <a:t>‹#›</a:t>
            </a:fld>
            <a:endParaRPr lang="en-US"/>
          </a:p>
        </p:txBody>
      </p:sp>
    </p:spTree>
    <p:extLst>
      <p:ext uri="{BB962C8B-B14F-4D97-AF65-F5344CB8AC3E}">
        <p14:creationId xmlns:p14="http://schemas.microsoft.com/office/powerpoint/2010/main" val="2523492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sldNum" sz="quarter" idx="10"/>
          </p:nvPr>
        </p:nvSpPr>
        <p:spPr>
          <a:xfrm>
            <a:off x="254000" y="6353175"/>
            <a:ext cx="508000" cy="381000"/>
          </a:xfrm>
          <a:prstGeom prst="rect">
            <a:avLst/>
          </a:prstGeom>
          <a:ln/>
        </p:spPr>
        <p:txBody>
          <a:bodyPr/>
          <a:lstStyle>
            <a:lvl1pPr>
              <a:defRPr/>
            </a:lvl1pPr>
          </a:lstStyle>
          <a:p>
            <a:pPr>
              <a:defRPr/>
            </a:pPr>
            <a:fld id="{4E70A758-F96A-4519-BDE1-1E4CB78D1410}" type="slidenum">
              <a:rPr lang="en-US" smtClean="0"/>
              <a:pPr>
                <a:defRPr/>
              </a:pPr>
              <a:t>‹#›</a:t>
            </a:fld>
            <a:endParaRPr lang="en-US"/>
          </a:p>
        </p:txBody>
      </p:sp>
    </p:spTree>
    <p:extLst>
      <p:ext uri="{BB962C8B-B14F-4D97-AF65-F5344CB8AC3E}">
        <p14:creationId xmlns:p14="http://schemas.microsoft.com/office/powerpoint/2010/main" val="275893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sldNum" sz="quarter" idx="10"/>
          </p:nvPr>
        </p:nvSpPr>
        <p:spPr>
          <a:xfrm>
            <a:off x="254000" y="6353175"/>
            <a:ext cx="508000" cy="381000"/>
          </a:xfrm>
          <a:prstGeom prst="rect">
            <a:avLst/>
          </a:prstGeom>
          <a:ln/>
        </p:spPr>
        <p:txBody>
          <a:bodyPr/>
          <a:lstStyle>
            <a:lvl1pPr>
              <a:defRPr/>
            </a:lvl1pPr>
          </a:lstStyle>
          <a:p>
            <a:pPr>
              <a:defRPr/>
            </a:pPr>
            <a:fld id="{C060A7B4-BDD4-4C70-A018-99C005CB1CD8}" type="slidenum">
              <a:rPr lang="en-US" smtClean="0"/>
              <a:pPr>
                <a:defRPr/>
              </a:pPr>
              <a:t>‹#›</a:t>
            </a:fld>
            <a:endParaRPr lang="en-US"/>
          </a:p>
        </p:txBody>
      </p:sp>
    </p:spTree>
    <p:extLst>
      <p:ext uri="{BB962C8B-B14F-4D97-AF65-F5344CB8AC3E}">
        <p14:creationId xmlns:p14="http://schemas.microsoft.com/office/powerpoint/2010/main" val="3197026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sz="quarter" idx="10"/>
          </p:nvPr>
        </p:nvSpPr>
        <p:spPr>
          <a:xfrm>
            <a:off x="254000" y="6353175"/>
            <a:ext cx="508000" cy="381000"/>
          </a:xfrm>
          <a:prstGeom prst="rect">
            <a:avLst/>
          </a:prstGeom>
          <a:ln/>
        </p:spPr>
        <p:txBody>
          <a:bodyPr/>
          <a:lstStyle>
            <a:lvl1pPr>
              <a:defRPr/>
            </a:lvl1pPr>
          </a:lstStyle>
          <a:p>
            <a:pPr>
              <a:defRPr/>
            </a:pPr>
            <a:fld id="{AC91DBD8-3733-4C8F-A4AD-9DF847E91846}" type="slidenum">
              <a:rPr lang="en-US" smtClean="0"/>
              <a:pPr>
                <a:defRPr/>
              </a:pPr>
              <a:t>‹#›</a:t>
            </a:fld>
            <a:endParaRPr lang="en-US"/>
          </a:p>
        </p:txBody>
      </p:sp>
    </p:spTree>
    <p:extLst>
      <p:ext uri="{BB962C8B-B14F-4D97-AF65-F5344CB8AC3E}">
        <p14:creationId xmlns:p14="http://schemas.microsoft.com/office/powerpoint/2010/main" val="4088301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2947" name="Rectangle 3"/>
          <p:cNvSpPr>
            <a:spLocks noChangeArrowheads="1"/>
          </p:cNvSpPr>
          <p:nvPr/>
        </p:nvSpPr>
        <p:spPr bwMode="auto">
          <a:xfrm>
            <a:off x="-14817" y="-11113"/>
            <a:ext cx="975360" cy="1447801"/>
          </a:xfrm>
          <a:prstGeom prst="rect">
            <a:avLst/>
          </a:prstGeom>
          <a:solidFill>
            <a:schemeClr val="accent1"/>
          </a:solidFill>
          <a:ln w="9525">
            <a:noFill/>
            <a:miter lim="800000"/>
            <a:headEnd/>
            <a:tailEnd/>
          </a:ln>
          <a:effectLst/>
        </p:spPr>
        <p:txBody>
          <a:bodyPr wrap="none" anchor="ctr"/>
          <a:lstStyle/>
          <a:p>
            <a:pPr>
              <a:defRPr/>
            </a:pPr>
            <a:endParaRPr lang="en-US" dirty="0">
              <a:cs typeface="+mn-cs"/>
            </a:endParaRPr>
          </a:p>
        </p:txBody>
      </p:sp>
      <p:sp>
        <p:nvSpPr>
          <p:cNvPr id="722948" name="Rectangle 4"/>
          <p:cNvSpPr>
            <a:spLocks noChangeArrowheads="1"/>
          </p:cNvSpPr>
          <p:nvPr/>
        </p:nvSpPr>
        <p:spPr bwMode="auto">
          <a:xfrm>
            <a:off x="-14817" y="1436688"/>
            <a:ext cx="975360" cy="5421312"/>
          </a:xfrm>
          <a:prstGeom prst="rect">
            <a:avLst/>
          </a:prstGeom>
          <a:gradFill rotWithShape="1">
            <a:gsLst>
              <a:gs pos="0">
                <a:schemeClr val="accent1"/>
              </a:gs>
              <a:gs pos="100000">
                <a:srgbClr val="FFFFFF">
                  <a:alpha val="50999"/>
                </a:srgbClr>
              </a:gs>
            </a:gsLst>
            <a:lin ang="5400000" scaled="1"/>
          </a:gradFill>
          <a:ln w="9525">
            <a:noFill/>
            <a:miter lim="800000"/>
            <a:headEnd/>
            <a:tailEnd/>
          </a:ln>
          <a:effectLst/>
        </p:spPr>
        <p:txBody>
          <a:bodyPr wrap="none" anchor="ctr"/>
          <a:lstStyle/>
          <a:p>
            <a:pPr>
              <a:defRPr/>
            </a:pPr>
            <a:endParaRPr lang="en-US" dirty="0">
              <a:cs typeface="+mn-cs"/>
            </a:endParaRPr>
          </a:p>
        </p:txBody>
      </p:sp>
      <p:sp>
        <p:nvSpPr>
          <p:cNvPr id="7173" name="Rectangle 5"/>
          <p:cNvSpPr>
            <a:spLocks noGrp="1" noChangeArrowheads="1"/>
          </p:cNvSpPr>
          <p:nvPr>
            <p:ph type="title"/>
          </p:nvPr>
        </p:nvSpPr>
        <p:spPr bwMode="auto">
          <a:xfrm>
            <a:off x="960543" y="9453"/>
            <a:ext cx="10956714"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722954" name="Rectangle 10"/>
          <p:cNvSpPr>
            <a:spLocks noChangeArrowheads="1"/>
          </p:cNvSpPr>
          <p:nvPr/>
        </p:nvSpPr>
        <p:spPr bwMode="auto">
          <a:xfrm>
            <a:off x="1051416" y="1010070"/>
            <a:ext cx="7772400" cy="91440"/>
          </a:xfrm>
          <a:prstGeom prst="rect">
            <a:avLst/>
          </a:prstGeom>
          <a:solidFill>
            <a:schemeClr val="bg2"/>
          </a:solidFill>
          <a:ln w="9525">
            <a:noFill/>
            <a:miter lim="800000"/>
            <a:headEnd/>
            <a:tailEnd/>
          </a:ln>
          <a:effectLst/>
        </p:spPr>
        <p:txBody>
          <a:bodyPr wrap="none" anchor="ctr"/>
          <a:lstStyle/>
          <a:p>
            <a:pPr>
              <a:defRPr/>
            </a:pPr>
            <a:endParaRPr lang="en-US" dirty="0">
              <a:cs typeface="+mn-cs"/>
            </a:endParaRPr>
          </a:p>
        </p:txBody>
      </p:sp>
      <p:sp>
        <p:nvSpPr>
          <p:cNvPr id="6150" name="Rectangle 6"/>
          <p:cNvSpPr>
            <a:spLocks noGrp="1" noChangeArrowheads="1"/>
          </p:cNvSpPr>
          <p:nvPr>
            <p:ph type="body" idx="1"/>
          </p:nvPr>
        </p:nvSpPr>
        <p:spPr bwMode="auto">
          <a:xfrm>
            <a:off x="967751" y="1187727"/>
            <a:ext cx="10949505" cy="551787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68822198"/>
      </p:ext>
    </p:extLst>
  </p:cSld>
  <p:clrMap bg1="lt1" tx1="dk1" bg2="lt2" tx2="dk2" accent1="accent1" accent2="accent2" accent3="accent3" accent4="accent4" accent5="accent5" accent6="accent6" hlink="hlink" folHlink="folHlink"/>
  <p:sldLayoutIdLst>
    <p:sldLayoutId id="2147484299" r:id="rId1"/>
    <p:sldLayoutId id="2147484300" r:id="rId2"/>
    <p:sldLayoutId id="2147484301" r:id="rId3"/>
    <p:sldLayoutId id="2147484302" r:id="rId4"/>
    <p:sldLayoutId id="2147484303" r:id="rId5"/>
    <p:sldLayoutId id="2147484304" r:id="rId6"/>
    <p:sldLayoutId id="2147484305" r:id="rId7"/>
    <p:sldLayoutId id="2147484306" r:id="rId8"/>
    <p:sldLayoutId id="2147484307" r:id="rId9"/>
    <p:sldLayoutId id="2147484308" r:id="rId10"/>
  </p:sldLayoutIdLst>
  <p:txStyles>
    <p:titleStyle>
      <a:lvl1pPr algn="l" rtl="0" eaLnBrk="1" fontAlgn="base" hangingPunct="1">
        <a:spcBef>
          <a:spcPct val="0"/>
        </a:spcBef>
        <a:spcAft>
          <a:spcPct val="0"/>
        </a:spcAft>
        <a:defRPr sz="2800" b="1">
          <a:solidFill>
            <a:schemeClr val="bg2">
              <a:lumMod val="10000"/>
            </a:schemeClr>
          </a:solidFill>
          <a:effectLst>
            <a:outerShdw blurRad="38100" dist="38100" dir="2700000" algn="tl">
              <a:srgbClr val="000000">
                <a:alpha val="43137"/>
              </a:srgbClr>
            </a:outerShdw>
          </a:effectLst>
          <a:latin typeface="Arial Narrow" panose="020B0606020202030204" pitchFamily="34" charset="0"/>
          <a:ea typeface="+mj-ea"/>
          <a:cs typeface="Arial Narrow" panose="020B0606020202030204" pitchFamily="34" charset="0"/>
        </a:defRPr>
      </a:lvl1pPr>
      <a:lvl2pPr algn="l" rtl="0" eaLnBrk="1" fontAlgn="base" hangingPunct="1">
        <a:spcBef>
          <a:spcPct val="0"/>
        </a:spcBef>
        <a:spcAft>
          <a:spcPct val="0"/>
        </a:spcAft>
        <a:defRPr sz="2800" b="1">
          <a:solidFill>
            <a:srgbClr val="4D4D4D"/>
          </a:solidFill>
          <a:latin typeface="Arial Narrow" pitchFamily="34" charset="0"/>
        </a:defRPr>
      </a:lvl2pPr>
      <a:lvl3pPr algn="l" rtl="0" eaLnBrk="1" fontAlgn="base" hangingPunct="1">
        <a:spcBef>
          <a:spcPct val="0"/>
        </a:spcBef>
        <a:spcAft>
          <a:spcPct val="0"/>
        </a:spcAft>
        <a:defRPr sz="2800" b="1">
          <a:solidFill>
            <a:srgbClr val="4D4D4D"/>
          </a:solidFill>
          <a:latin typeface="Arial Narrow" pitchFamily="34" charset="0"/>
        </a:defRPr>
      </a:lvl3pPr>
      <a:lvl4pPr algn="l" rtl="0" eaLnBrk="1" fontAlgn="base" hangingPunct="1">
        <a:spcBef>
          <a:spcPct val="0"/>
        </a:spcBef>
        <a:spcAft>
          <a:spcPct val="0"/>
        </a:spcAft>
        <a:defRPr sz="2800" b="1">
          <a:solidFill>
            <a:srgbClr val="4D4D4D"/>
          </a:solidFill>
          <a:latin typeface="Arial Narrow" pitchFamily="34" charset="0"/>
        </a:defRPr>
      </a:lvl4pPr>
      <a:lvl5pPr algn="l" rtl="0" eaLnBrk="1" fontAlgn="base" hangingPunct="1">
        <a:spcBef>
          <a:spcPct val="0"/>
        </a:spcBef>
        <a:spcAft>
          <a:spcPct val="0"/>
        </a:spcAft>
        <a:defRPr sz="2800" b="1">
          <a:solidFill>
            <a:srgbClr val="4D4D4D"/>
          </a:solidFill>
          <a:latin typeface="Arial Narrow" pitchFamily="34" charset="0"/>
        </a:defRPr>
      </a:lvl5pPr>
      <a:lvl6pPr marL="457200" algn="l" rtl="0" eaLnBrk="1" fontAlgn="base" hangingPunct="1">
        <a:spcBef>
          <a:spcPct val="0"/>
        </a:spcBef>
        <a:spcAft>
          <a:spcPct val="0"/>
        </a:spcAft>
        <a:defRPr sz="2800" b="1">
          <a:solidFill>
            <a:srgbClr val="4D4D4D"/>
          </a:solidFill>
          <a:latin typeface="Arial Narrow" pitchFamily="34" charset="0"/>
        </a:defRPr>
      </a:lvl6pPr>
      <a:lvl7pPr marL="914400" algn="l" rtl="0" eaLnBrk="1" fontAlgn="base" hangingPunct="1">
        <a:spcBef>
          <a:spcPct val="0"/>
        </a:spcBef>
        <a:spcAft>
          <a:spcPct val="0"/>
        </a:spcAft>
        <a:defRPr sz="2800" b="1">
          <a:solidFill>
            <a:srgbClr val="4D4D4D"/>
          </a:solidFill>
          <a:latin typeface="Arial Narrow" pitchFamily="34" charset="0"/>
        </a:defRPr>
      </a:lvl7pPr>
      <a:lvl8pPr marL="1371600" algn="l" rtl="0" eaLnBrk="1" fontAlgn="base" hangingPunct="1">
        <a:spcBef>
          <a:spcPct val="0"/>
        </a:spcBef>
        <a:spcAft>
          <a:spcPct val="0"/>
        </a:spcAft>
        <a:defRPr sz="2800" b="1">
          <a:solidFill>
            <a:srgbClr val="4D4D4D"/>
          </a:solidFill>
          <a:latin typeface="Arial Narrow" pitchFamily="34" charset="0"/>
        </a:defRPr>
      </a:lvl8pPr>
      <a:lvl9pPr marL="1828800" algn="l" rtl="0" eaLnBrk="1" fontAlgn="base" hangingPunct="1">
        <a:spcBef>
          <a:spcPct val="0"/>
        </a:spcBef>
        <a:spcAft>
          <a:spcPct val="0"/>
        </a:spcAft>
        <a:defRPr sz="2800" b="1">
          <a:solidFill>
            <a:srgbClr val="4D4D4D"/>
          </a:solidFill>
          <a:latin typeface="Arial Narrow" pitchFamily="34" charset="0"/>
        </a:defRPr>
      </a:lvl9pPr>
    </p:titleStyle>
    <p:bodyStyle>
      <a:lvl1pPr marL="342900" indent="-342900" algn="l" rtl="0" eaLnBrk="1" fontAlgn="base" hangingPunct="1">
        <a:spcBef>
          <a:spcPct val="0"/>
        </a:spcBef>
        <a:spcAft>
          <a:spcPct val="0"/>
        </a:spcAft>
        <a:buClr>
          <a:srgbClr val="FFCC00"/>
        </a:buClr>
        <a:buFont typeface="Arial Narrow" pitchFamily="34" charset="0"/>
        <a:buChar char="■"/>
        <a:defRPr sz="2800">
          <a:solidFill>
            <a:srgbClr val="080808"/>
          </a:solidFill>
          <a:latin typeface="Arial Narrow" pitchFamily="34" charset="0"/>
          <a:ea typeface="+mn-ea"/>
          <a:cs typeface="Arial Narrow" pitchFamily="34" charset="0"/>
        </a:defRPr>
      </a:lvl1pPr>
      <a:lvl2pPr marL="742950" indent="-285750" algn="l" rtl="0" eaLnBrk="1" fontAlgn="base" hangingPunct="1">
        <a:spcBef>
          <a:spcPct val="0"/>
        </a:spcBef>
        <a:spcAft>
          <a:spcPct val="0"/>
        </a:spcAft>
        <a:buFont typeface="Arial" pitchFamily="34" charset="0"/>
        <a:buChar char="•"/>
        <a:defRPr sz="2400">
          <a:solidFill>
            <a:srgbClr val="4D4D4D"/>
          </a:solidFill>
          <a:latin typeface="Arial Narrow" pitchFamily="34" charset="0"/>
          <a:cs typeface="Arial Narrow" pitchFamily="34" charset="0"/>
        </a:defRPr>
      </a:lvl2pPr>
      <a:lvl3pPr marL="1143000" indent="-228600" algn="l" rtl="0" eaLnBrk="1" fontAlgn="base" hangingPunct="1">
        <a:spcBef>
          <a:spcPct val="0"/>
        </a:spcBef>
        <a:spcAft>
          <a:spcPct val="0"/>
        </a:spcAft>
        <a:buChar char="•"/>
        <a:defRPr sz="2000">
          <a:solidFill>
            <a:srgbClr val="080808"/>
          </a:solidFill>
          <a:latin typeface="Arial Narrow" pitchFamily="34" charset="0"/>
          <a:cs typeface="Arial Narrow" pitchFamily="34" charset="0"/>
        </a:defRPr>
      </a:lvl3pPr>
      <a:lvl4pPr marL="1600200" indent="-228600" algn="l" rtl="0" eaLnBrk="1" fontAlgn="base" hangingPunct="1">
        <a:spcBef>
          <a:spcPct val="0"/>
        </a:spcBef>
        <a:spcAft>
          <a:spcPct val="0"/>
        </a:spcAft>
        <a:buChar char="–"/>
        <a:defRPr sz="1600">
          <a:solidFill>
            <a:srgbClr val="080808"/>
          </a:solidFill>
          <a:latin typeface="Arial Narrow" pitchFamily="34" charset="0"/>
          <a:cs typeface="Arial Narrow" pitchFamily="34" charset="0"/>
        </a:defRPr>
      </a:lvl4pPr>
      <a:lvl5pPr marL="2057400" indent="-228600" algn="l" rtl="0" eaLnBrk="1" fontAlgn="base" hangingPunct="1">
        <a:spcBef>
          <a:spcPct val="0"/>
        </a:spcBef>
        <a:spcAft>
          <a:spcPct val="0"/>
        </a:spcAft>
        <a:buChar char="»"/>
        <a:defRPr sz="1600">
          <a:solidFill>
            <a:srgbClr val="080808"/>
          </a:solidFill>
          <a:latin typeface="Arial Narrow" pitchFamily="34" charset="0"/>
          <a:cs typeface="Arial Narrow" pitchFamily="34" charset="0"/>
        </a:defRPr>
      </a:lvl5pPr>
      <a:lvl6pPr marL="2514600" indent="-228600" algn="l" rtl="0" eaLnBrk="1" fontAlgn="base" hangingPunct="1">
        <a:spcBef>
          <a:spcPct val="0"/>
        </a:spcBef>
        <a:spcAft>
          <a:spcPct val="0"/>
        </a:spcAft>
        <a:buChar char="»"/>
        <a:defRPr sz="1600">
          <a:solidFill>
            <a:srgbClr val="080808"/>
          </a:solidFill>
          <a:latin typeface="+mn-lt"/>
        </a:defRPr>
      </a:lvl6pPr>
      <a:lvl7pPr marL="2971800" indent="-228600" algn="l" rtl="0" eaLnBrk="1" fontAlgn="base" hangingPunct="1">
        <a:spcBef>
          <a:spcPct val="0"/>
        </a:spcBef>
        <a:spcAft>
          <a:spcPct val="0"/>
        </a:spcAft>
        <a:buChar char="»"/>
        <a:defRPr sz="1600">
          <a:solidFill>
            <a:srgbClr val="080808"/>
          </a:solidFill>
          <a:latin typeface="+mn-lt"/>
        </a:defRPr>
      </a:lvl7pPr>
      <a:lvl8pPr marL="3429000" indent="-228600" algn="l" rtl="0" eaLnBrk="1" fontAlgn="base" hangingPunct="1">
        <a:spcBef>
          <a:spcPct val="0"/>
        </a:spcBef>
        <a:spcAft>
          <a:spcPct val="0"/>
        </a:spcAft>
        <a:buChar char="»"/>
        <a:defRPr sz="1600">
          <a:solidFill>
            <a:srgbClr val="080808"/>
          </a:solidFill>
          <a:latin typeface="+mn-lt"/>
        </a:defRPr>
      </a:lvl8pPr>
      <a:lvl9pPr marL="3886200" indent="-228600" algn="l" rtl="0" eaLnBrk="1" fontAlgn="base" hangingPunct="1">
        <a:spcBef>
          <a:spcPct val="0"/>
        </a:spcBef>
        <a:spcAft>
          <a:spcPct val="0"/>
        </a:spcAft>
        <a:buChar char="»"/>
        <a:defRPr sz="1600">
          <a:solidFill>
            <a:srgbClr val="080808"/>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transportgeography.org/?page_id=4438"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transportgeography.org/?page_id=4562" TargetMode="Externa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hyperlink" Target="https://transportgeography.org/?page_id=4418" TargetMode="External"/><Relationship Id="rId5" Type="http://schemas.openxmlformats.org/officeDocument/2006/relationships/image" Target="../media/image8.wmf"/><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transportgeography.org/?page_id=4413" TargetMode="Externa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transportgeography.org/?page_id=10982"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transportgeography.org/?page_id=4443"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hyperlink" Target="http://www.youtube.com/watch?v=yQHZbMd4ydk"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sv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5.xml"/><Relationship Id="rId6" Type="http://schemas.openxmlformats.org/officeDocument/2006/relationships/image" Target="../media/image19.png"/><Relationship Id="rId11" Type="http://schemas.openxmlformats.org/officeDocument/2006/relationships/hyperlink" Target="https://transportgeography.org/?page_id=8168" TargetMode="External"/><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png"/><Relationship Id="rId9"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5.xml"/><Relationship Id="rId5" Type="http://schemas.openxmlformats.org/officeDocument/2006/relationships/image" Target="../media/image27.jpeg"/><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hyperlink" Target="https://transportgeography.org/?page_id=4512"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transportgeography.org/?page_id=3928"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transportgeography.org/?page_id=3928"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transportgeography.org/?page_id=4260"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8.wmf"/></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hyperlink" Target="https://transportgeography.org/?page_id=4265"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5.xml"/><Relationship Id="rId5" Type="http://schemas.openxmlformats.org/officeDocument/2006/relationships/image" Target="../media/image32.sv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hyperlink" Target="https://transportgeography.org/?page_id=4293"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27.xml.rels><?xml version="1.0" encoding="UTF-8" standalone="yes"?>
<Relationships xmlns="http://schemas.openxmlformats.org/package/2006/relationships"><Relationship Id="rId3" Type="http://schemas.openxmlformats.org/officeDocument/2006/relationships/hyperlink" Target="https://transportgeography.org/?page_id=1565"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hyperlink" Target="https://transportgeography.org/?page_id=4468"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hyperlink" Target="https://porteconomicsmanagement.org/pemp/contents/part8/ports-and-energy/global-oil-market/"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hyperlink" Target="https://porteconomicsmanagement.org/pemp/contents/part8/ports-and-energy/global-coal-market/"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image" Target="../media/image39.jpeg"/><Relationship Id="rId4" Type="http://schemas.openxmlformats.org/officeDocument/2006/relationships/image" Target="../media/image8.wmf"/></Relationships>
</file>

<file path=ppt/slides/_rels/slide4.xml.rels><?xml version="1.0" encoding="UTF-8" standalone="yes"?>
<Relationships xmlns="http://schemas.openxmlformats.org/package/2006/relationships"><Relationship Id="rId3" Type="http://schemas.openxmlformats.org/officeDocument/2006/relationships/hyperlink" Target="https://transportgeography.org/?page_id=4393" TargetMode="External"/><Relationship Id="rId7" Type="http://schemas.openxmlformats.org/officeDocument/2006/relationships/image" Target="../media/image5.sv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www.youtube.com/watch?v=Mi1QBxVjZAw"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transportgeography.org/?page_id=4378"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8.wmf"/><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hyperlink" Target="https://transportgeography.org/?page_id=10612"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hyperlink" Target="https://transportgeography.org/?page_id=21445" TargetMode="External"/><Relationship Id="rId4" Type="http://schemas.openxmlformats.org/officeDocument/2006/relationships/image" Target="../media/image1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4"/>
          <p:cNvSpPr>
            <a:spLocks noGrp="1" noChangeArrowheads="1"/>
          </p:cNvSpPr>
          <p:nvPr>
            <p:ph type="ctrTitle"/>
          </p:nvPr>
        </p:nvSpPr>
        <p:spPr/>
        <p:txBody>
          <a:bodyPr vert="horz" wrap="square" lIns="0" tIns="0" rIns="0" bIns="0" numCol="1" anchor="ctr" anchorCtr="0" compatLnSpc="1">
            <a:prstTxWarp prst="textNoShape">
              <a:avLst/>
            </a:prstTxWarp>
          </a:bodyPr>
          <a:lstStyle/>
          <a:p>
            <a:pPr>
              <a:defRPr/>
            </a:pPr>
            <a:r>
              <a:rPr lang="en-US" dirty="0">
                <a:effectLst>
                  <a:outerShdw blurRad="38100" dist="38100" dir="2700000" algn="tl">
                    <a:srgbClr val="C0C0C0"/>
                  </a:outerShdw>
                </a:effectLst>
              </a:rPr>
              <a:t>Topic 7 – Logistics and Supply Chain Management</a:t>
            </a:r>
          </a:p>
        </p:txBody>
      </p:sp>
      <p:sp>
        <p:nvSpPr>
          <p:cNvPr id="2" name="Subtitle 1"/>
          <p:cNvSpPr>
            <a:spLocks noGrp="1"/>
          </p:cNvSpPr>
          <p:nvPr>
            <p:ph type="subTitle" idx="1"/>
          </p:nvPr>
        </p:nvSpPr>
        <p:spPr/>
        <p:txBody>
          <a:bodyPr/>
          <a:lstStyle/>
          <a:p>
            <a:pPr algn="l"/>
            <a:r>
              <a:rPr lang="en-US" dirty="0"/>
              <a:t>A – The Role and Function of Logistics</a:t>
            </a:r>
          </a:p>
          <a:p>
            <a:pPr algn="l"/>
            <a:r>
              <a:rPr lang="en-US" dirty="0"/>
              <a:t>B – Value Chains</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4"/>
          <p:cNvSpPr>
            <a:spLocks noGrp="1" noChangeArrowheads="1"/>
          </p:cNvSpPr>
          <p:nvPr>
            <p:ph type="title"/>
          </p:nvPr>
        </p:nvSpPr>
        <p:spPr/>
        <p:txBody>
          <a:bodyPr/>
          <a:lstStyle/>
          <a:p>
            <a:pPr eaLnBrk="1" hangingPunct="1"/>
            <a:r>
              <a:rPr lang="en-US" dirty="0"/>
              <a:t>The Evolution of Logistics</a:t>
            </a:r>
          </a:p>
        </p:txBody>
      </p:sp>
      <p:sp>
        <p:nvSpPr>
          <p:cNvPr id="59" name="Action Button: Document 58" title="Read this Web Page">
            <a:hlinkClick r:id="rId3" highlightClick="1"/>
            <a:extLst>
              <a:ext uri="{FF2B5EF4-FFF2-40B4-BE49-F238E27FC236}">
                <a16:creationId xmlns:a16="http://schemas.microsoft.com/office/drawing/2014/main" id="{BEE1A289-0EDD-41CB-9135-FE9A26628F4E}"/>
              </a:ext>
            </a:extLst>
          </p:cNvPr>
          <p:cNvSpPr/>
          <p:nvPr/>
        </p:nvSpPr>
        <p:spPr bwMode="auto">
          <a:xfrm>
            <a:off x="9172343" y="263649"/>
            <a:ext cx="603316" cy="527901"/>
          </a:xfrm>
          <a:prstGeom prst="actionButtonDocument">
            <a:avLst/>
          </a:prstGeom>
          <a:solidFill>
            <a:schemeClr val="accent2">
              <a:lumMod val="20000"/>
              <a:lumOff val="80000"/>
            </a:schemeClr>
          </a:solidFill>
          <a:ln w="9525" cap="flat" cmpd="sng" algn="ctr">
            <a:solidFill>
              <a:schemeClr val="accent2">
                <a:lumMod val="50000"/>
              </a:schemeClr>
            </a:solidFill>
            <a:prstDash val="solid"/>
            <a:round/>
            <a:headEnd type="none" w="med" len="med"/>
            <a:tailEnd type="none" w="med" len="med"/>
          </a:ln>
          <a:effectLst/>
        </p:spPr>
        <p:txBody>
          <a:bodyPr vert="horz" wrap="square" lIns="91440" tIns="45720" rIns="91440" bIns="45720" numCol="1" rtlCol="0" anchor="t" anchorCtr="0" compatLnSpc="1"/>
          <a:lstStyle/>
          <a:p>
            <a:endParaRPr lang="en-US" dirty="0"/>
          </a:p>
        </p:txBody>
      </p:sp>
      <p:sp>
        <p:nvSpPr>
          <p:cNvPr id="60" name="TextBox 59">
            <a:extLst>
              <a:ext uri="{FF2B5EF4-FFF2-40B4-BE49-F238E27FC236}">
                <a16:creationId xmlns:a16="http://schemas.microsoft.com/office/drawing/2014/main" id="{2F08CB87-2744-4631-A7C7-E02FC758A572}"/>
              </a:ext>
            </a:extLst>
          </p:cNvPr>
          <p:cNvSpPr txBox="1"/>
          <p:nvPr/>
        </p:nvSpPr>
        <p:spPr>
          <a:xfrm>
            <a:off x="9775659" y="336636"/>
            <a:ext cx="1701107" cy="400110"/>
          </a:xfrm>
          <a:prstGeom prst="rect">
            <a:avLst/>
          </a:prstGeom>
          <a:noFill/>
        </p:spPr>
        <p:txBody>
          <a:bodyPr wrap="none" rtlCol="0">
            <a:spAutoFit/>
          </a:bodyPr>
          <a:lstStyle/>
          <a:p>
            <a:r>
              <a:rPr lang="en-US" sz="2000" b="1" i="0" dirty="0">
                <a:latin typeface="Agency FB" pitchFamily="34" charset="0"/>
              </a:rPr>
              <a:t>Read this content</a:t>
            </a:r>
          </a:p>
        </p:txBody>
      </p:sp>
      <p:cxnSp>
        <p:nvCxnSpPr>
          <p:cNvPr id="66" name="AutoShape 64">
            <a:extLst>
              <a:ext uri="{FF2B5EF4-FFF2-40B4-BE49-F238E27FC236}">
                <a16:creationId xmlns:a16="http://schemas.microsoft.com/office/drawing/2014/main" id="{ED913E13-1156-4F0D-8887-8DAEA71A088D}"/>
              </a:ext>
            </a:extLst>
          </p:cNvPr>
          <p:cNvCxnSpPr>
            <a:cxnSpLocks noChangeShapeType="1"/>
            <a:stCxn id="114" idx="2"/>
            <a:endCxn id="111" idx="2"/>
          </p:cNvCxnSpPr>
          <p:nvPr/>
        </p:nvCxnSpPr>
        <p:spPr bwMode="auto">
          <a:xfrm flipH="1" flipV="1">
            <a:off x="8974966" y="4603327"/>
            <a:ext cx="8896" cy="1756136"/>
          </a:xfrm>
          <a:prstGeom prst="straightConnector1">
            <a:avLst/>
          </a:prstGeom>
          <a:noFill/>
          <a:ln w="25400">
            <a:solidFill>
              <a:schemeClr val="bg1">
                <a:lumMod val="65000"/>
              </a:schemeClr>
            </a:solidFill>
            <a:round/>
            <a:headEnd/>
            <a:tailEnd/>
          </a:ln>
        </p:spPr>
      </p:cxnSp>
      <p:sp>
        <p:nvSpPr>
          <p:cNvPr id="67" name="Rectangle: Rounded Corners 66">
            <a:extLst>
              <a:ext uri="{FF2B5EF4-FFF2-40B4-BE49-F238E27FC236}">
                <a16:creationId xmlns:a16="http://schemas.microsoft.com/office/drawing/2014/main" id="{C0383570-5FBD-4164-A67C-3D4603C7FA0C}"/>
              </a:ext>
            </a:extLst>
          </p:cNvPr>
          <p:cNvSpPr/>
          <p:nvPr/>
        </p:nvSpPr>
        <p:spPr>
          <a:xfrm>
            <a:off x="3998191" y="2281667"/>
            <a:ext cx="1920240" cy="3931920"/>
          </a:xfrm>
          <a:prstGeom prst="roundRect">
            <a:avLst>
              <a:gd name="adj" fmla="val 8445"/>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0">
              <a:latin typeface="Arial Narrow" panose="020B0606020202030204" pitchFamily="34" charset="0"/>
            </a:endParaRPr>
          </a:p>
        </p:txBody>
      </p:sp>
      <p:sp>
        <p:nvSpPr>
          <p:cNvPr id="68" name="Text Box 45">
            <a:extLst>
              <a:ext uri="{FF2B5EF4-FFF2-40B4-BE49-F238E27FC236}">
                <a16:creationId xmlns:a16="http://schemas.microsoft.com/office/drawing/2014/main" id="{44CED2C5-0576-4C8A-B52F-067E81966044}"/>
              </a:ext>
            </a:extLst>
          </p:cNvPr>
          <p:cNvSpPr txBox="1">
            <a:spLocks noChangeArrowheads="1"/>
          </p:cNvSpPr>
          <p:nvPr/>
        </p:nvSpPr>
        <p:spPr bwMode="auto">
          <a:xfrm>
            <a:off x="4664868" y="1203916"/>
            <a:ext cx="585097" cy="307777"/>
          </a:xfrm>
          <a:prstGeom prst="rect">
            <a:avLst/>
          </a:prstGeom>
          <a:noFill/>
          <a:ln w="9525">
            <a:noFill/>
            <a:miter lim="800000"/>
            <a:headEnd/>
            <a:tailEnd/>
          </a:ln>
          <a:effectLst/>
        </p:spPr>
        <p:txBody>
          <a:bodyPr wrap="none" lIns="0" tIns="0" rIns="0" bIns="0">
            <a:spAutoFit/>
          </a:bodyPr>
          <a:lstStyle/>
          <a:p>
            <a:pPr>
              <a:defRPr/>
            </a:pPr>
            <a:r>
              <a:rPr lang="en-US" sz="2000" b="1" i="0" dirty="0">
                <a:solidFill>
                  <a:srgbClr val="4D4D4D"/>
                </a:solidFill>
                <a:latin typeface="Arial Narrow" panose="020B0606020202030204" pitchFamily="34" charset="0"/>
              </a:rPr>
              <a:t>1980s</a:t>
            </a:r>
          </a:p>
        </p:txBody>
      </p:sp>
      <p:sp>
        <p:nvSpPr>
          <p:cNvPr id="69" name="Text Box 46">
            <a:extLst>
              <a:ext uri="{FF2B5EF4-FFF2-40B4-BE49-F238E27FC236}">
                <a16:creationId xmlns:a16="http://schemas.microsoft.com/office/drawing/2014/main" id="{60422CA4-161D-4D6D-808D-90690B0ED4E5}"/>
              </a:ext>
            </a:extLst>
          </p:cNvPr>
          <p:cNvSpPr txBox="1">
            <a:spLocks noChangeArrowheads="1"/>
          </p:cNvSpPr>
          <p:nvPr/>
        </p:nvSpPr>
        <p:spPr bwMode="auto">
          <a:xfrm>
            <a:off x="6747447" y="1203916"/>
            <a:ext cx="585097" cy="307777"/>
          </a:xfrm>
          <a:prstGeom prst="rect">
            <a:avLst/>
          </a:prstGeom>
          <a:noFill/>
          <a:ln w="9525">
            <a:noFill/>
            <a:miter lim="800000"/>
            <a:headEnd/>
            <a:tailEnd/>
          </a:ln>
          <a:effectLst/>
        </p:spPr>
        <p:txBody>
          <a:bodyPr wrap="none" lIns="0" tIns="0" rIns="0" bIns="0">
            <a:spAutoFit/>
          </a:bodyPr>
          <a:lstStyle/>
          <a:p>
            <a:pPr>
              <a:defRPr/>
            </a:pPr>
            <a:r>
              <a:rPr lang="en-US" sz="2000" b="1" i="0" dirty="0">
                <a:solidFill>
                  <a:srgbClr val="4D4D4D"/>
                </a:solidFill>
                <a:latin typeface="Arial Narrow" panose="020B0606020202030204" pitchFamily="34" charset="0"/>
              </a:rPr>
              <a:t>1990s</a:t>
            </a:r>
          </a:p>
        </p:txBody>
      </p:sp>
      <p:sp>
        <p:nvSpPr>
          <p:cNvPr id="70" name="Text Box 47">
            <a:extLst>
              <a:ext uri="{FF2B5EF4-FFF2-40B4-BE49-F238E27FC236}">
                <a16:creationId xmlns:a16="http://schemas.microsoft.com/office/drawing/2014/main" id="{3FEFF2F9-43EF-45A7-A4B7-1B52CA8916E4}"/>
              </a:ext>
            </a:extLst>
          </p:cNvPr>
          <p:cNvSpPr txBox="1">
            <a:spLocks noChangeArrowheads="1"/>
          </p:cNvSpPr>
          <p:nvPr/>
        </p:nvSpPr>
        <p:spPr bwMode="auto">
          <a:xfrm>
            <a:off x="8597347" y="1203916"/>
            <a:ext cx="579438" cy="304800"/>
          </a:xfrm>
          <a:prstGeom prst="rect">
            <a:avLst/>
          </a:prstGeom>
          <a:noFill/>
          <a:ln w="9525">
            <a:noFill/>
            <a:miter lim="800000"/>
            <a:headEnd/>
            <a:tailEnd/>
          </a:ln>
          <a:effectLst/>
        </p:spPr>
        <p:txBody>
          <a:bodyPr wrap="none" lIns="0" tIns="0" rIns="0" bIns="0">
            <a:spAutoFit/>
          </a:bodyPr>
          <a:lstStyle/>
          <a:p>
            <a:pPr>
              <a:defRPr/>
            </a:pPr>
            <a:r>
              <a:rPr lang="en-US" sz="2000" b="1" i="0" dirty="0">
                <a:solidFill>
                  <a:srgbClr val="4D4D4D"/>
                </a:solidFill>
                <a:latin typeface="Arial Narrow" panose="020B0606020202030204" pitchFamily="34" charset="0"/>
              </a:rPr>
              <a:t>2000s</a:t>
            </a:r>
          </a:p>
        </p:txBody>
      </p:sp>
      <p:sp>
        <p:nvSpPr>
          <p:cNvPr id="71" name="Text Box 49">
            <a:extLst>
              <a:ext uri="{FF2B5EF4-FFF2-40B4-BE49-F238E27FC236}">
                <a16:creationId xmlns:a16="http://schemas.microsoft.com/office/drawing/2014/main" id="{78C44796-BF5D-4D89-9D74-9990615C3505}"/>
              </a:ext>
            </a:extLst>
          </p:cNvPr>
          <p:cNvSpPr txBox="1">
            <a:spLocks noChangeArrowheads="1"/>
          </p:cNvSpPr>
          <p:nvPr/>
        </p:nvSpPr>
        <p:spPr bwMode="auto">
          <a:xfrm>
            <a:off x="2307992" y="1203916"/>
            <a:ext cx="585097" cy="307777"/>
          </a:xfrm>
          <a:prstGeom prst="rect">
            <a:avLst/>
          </a:prstGeom>
          <a:noFill/>
          <a:ln w="9525">
            <a:noFill/>
            <a:miter lim="800000"/>
            <a:headEnd/>
            <a:tailEnd/>
          </a:ln>
          <a:effectLst/>
        </p:spPr>
        <p:txBody>
          <a:bodyPr wrap="none" lIns="0" tIns="0" rIns="0" bIns="0">
            <a:spAutoFit/>
          </a:bodyPr>
          <a:lstStyle/>
          <a:p>
            <a:pPr>
              <a:defRPr/>
            </a:pPr>
            <a:r>
              <a:rPr lang="en-US" sz="2000" b="1" i="0" dirty="0">
                <a:solidFill>
                  <a:srgbClr val="4D4D4D"/>
                </a:solidFill>
                <a:latin typeface="Arial Narrow" panose="020B0606020202030204" pitchFamily="34" charset="0"/>
              </a:rPr>
              <a:t>1960s</a:t>
            </a:r>
          </a:p>
        </p:txBody>
      </p:sp>
      <p:cxnSp>
        <p:nvCxnSpPr>
          <p:cNvPr id="78" name="AutoShape 62">
            <a:extLst>
              <a:ext uri="{FF2B5EF4-FFF2-40B4-BE49-F238E27FC236}">
                <a16:creationId xmlns:a16="http://schemas.microsoft.com/office/drawing/2014/main" id="{9DAB7310-6887-484E-9278-E41F76168248}"/>
              </a:ext>
            </a:extLst>
          </p:cNvPr>
          <p:cNvCxnSpPr>
            <a:cxnSpLocks noChangeShapeType="1"/>
            <a:stCxn id="91" idx="3"/>
            <a:endCxn id="101" idx="1"/>
          </p:cNvCxnSpPr>
          <p:nvPr/>
        </p:nvCxnSpPr>
        <p:spPr bwMode="auto">
          <a:xfrm flipV="1">
            <a:off x="3686016" y="3875299"/>
            <a:ext cx="410815" cy="1839"/>
          </a:xfrm>
          <a:prstGeom prst="straightConnector1">
            <a:avLst/>
          </a:prstGeom>
          <a:noFill/>
          <a:ln w="25400">
            <a:solidFill>
              <a:schemeClr val="bg1">
                <a:lumMod val="65000"/>
              </a:schemeClr>
            </a:solidFill>
            <a:round/>
            <a:headEnd/>
            <a:tailEnd/>
          </a:ln>
        </p:spPr>
      </p:cxnSp>
      <p:cxnSp>
        <p:nvCxnSpPr>
          <p:cNvPr id="79" name="AutoShape 63">
            <a:extLst>
              <a:ext uri="{FF2B5EF4-FFF2-40B4-BE49-F238E27FC236}">
                <a16:creationId xmlns:a16="http://schemas.microsoft.com/office/drawing/2014/main" id="{339C5797-F55E-4C64-A090-C5FB0B233ADD}"/>
              </a:ext>
            </a:extLst>
          </p:cNvPr>
          <p:cNvCxnSpPr>
            <a:cxnSpLocks noChangeShapeType="1"/>
            <a:stCxn id="92" idx="3"/>
            <a:endCxn id="102" idx="1"/>
          </p:cNvCxnSpPr>
          <p:nvPr/>
        </p:nvCxnSpPr>
        <p:spPr bwMode="auto">
          <a:xfrm flipV="1">
            <a:off x="3686016" y="4241801"/>
            <a:ext cx="410815" cy="1839"/>
          </a:xfrm>
          <a:prstGeom prst="straightConnector1">
            <a:avLst/>
          </a:prstGeom>
          <a:noFill/>
          <a:ln w="25400">
            <a:solidFill>
              <a:schemeClr val="bg1">
                <a:lumMod val="65000"/>
              </a:schemeClr>
            </a:solidFill>
            <a:round/>
            <a:headEnd/>
            <a:tailEnd/>
          </a:ln>
        </p:spPr>
      </p:cxnSp>
      <p:cxnSp>
        <p:nvCxnSpPr>
          <p:cNvPr id="80" name="AutoShape 64">
            <a:extLst>
              <a:ext uri="{FF2B5EF4-FFF2-40B4-BE49-F238E27FC236}">
                <a16:creationId xmlns:a16="http://schemas.microsoft.com/office/drawing/2014/main" id="{C20B3A45-6F2B-4DED-95B4-12D7868FCD4B}"/>
              </a:ext>
            </a:extLst>
          </p:cNvPr>
          <p:cNvCxnSpPr>
            <a:cxnSpLocks noChangeShapeType="1"/>
            <a:stCxn id="93" idx="3"/>
            <a:endCxn id="103" idx="1"/>
          </p:cNvCxnSpPr>
          <p:nvPr/>
        </p:nvCxnSpPr>
        <p:spPr bwMode="auto">
          <a:xfrm flipV="1">
            <a:off x="3686016" y="4603327"/>
            <a:ext cx="410815" cy="1839"/>
          </a:xfrm>
          <a:prstGeom prst="straightConnector1">
            <a:avLst/>
          </a:prstGeom>
          <a:noFill/>
          <a:ln w="25400">
            <a:solidFill>
              <a:schemeClr val="bg1">
                <a:lumMod val="65000"/>
              </a:schemeClr>
            </a:solidFill>
            <a:round/>
            <a:headEnd/>
            <a:tailEnd/>
          </a:ln>
        </p:spPr>
      </p:cxnSp>
      <p:sp>
        <p:nvSpPr>
          <p:cNvPr id="85" name="AutoShape 66">
            <a:extLst>
              <a:ext uri="{FF2B5EF4-FFF2-40B4-BE49-F238E27FC236}">
                <a16:creationId xmlns:a16="http://schemas.microsoft.com/office/drawing/2014/main" id="{4AB16607-0D22-4A68-85ED-0E2688D52A4C}"/>
              </a:ext>
            </a:extLst>
          </p:cNvPr>
          <p:cNvSpPr>
            <a:spLocks noChangeArrowheads="1"/>
          </p:cNvSpPr>
          <p:nvPr/>
        </p:nvSpPr>
        <p:spPr bwMode="auto">
          <a:xfrm rot="5400000">
            <a:off x="4488596" y="4050703"/>
            <a:ext cx="3383280" cy="365760"/>
          </a:xfrm>
          <a:prstGeom prst="triangle">
            <a:avLst>
              <a:gd name="adj" fmla="val 50000"/>
            </a:avLst>
          </a:prstGeom>
          <a:solidFill>
            <a:schemeClr val="bg1">
              <a:lumMod val="65000"/>
            </a:schemeClr>
          </a:solidFill>
          <a:ln w="19050">
            <a:solidFill>
              <a:schemeClr val="bg1">
                <a:lumMod val="85000"/>
              </a:schemeClr>
            </a:solidFill>
            <a:miter lim="800000"/>
            <a:headEnd/>
            <a:tailEnd/>
          </a:ln>
        </p:spPr>
        <p:txBody>
          <a:bodyPr wrap="none" anchor="ctr"/>
          <a:lstStyle/>
          <a:p>
            <a:endParaRPr lang="en-US" i="0">
              <a:latin typeface="Arial Narrow" panose="020B0606020202030204" pitchFamily="34" charset="0"/>
            </a:endParaRPr>
          </a:p>
        </p:txBody>
      </p:sp>
      <p:sp>
        <p:nvSpPr>
          <p:cNvPr id="86" name="Rectangle: Rounded Corners 85">
            <a:extLst>
              <a:ext uri="{FF2B5EF4-FFF2-40B4-BE49-F238E27FC236}">
                <a16:creationId xmlns:a16="http://schemas.microsoft.com/office/drawing/2014/main" id="{C6544367-C29F-41EA-9C07-7447DC219475}"/>
              </a:ext>
            </a:extLst>
          </p:cNvPr>
          <p:cNvSpPr/>
          <p:nvPr/>
        </p:nvSpPr>
        <p:spPr>
          <a:xfrm>
            <a:off x="1491456" y="1828036"/>
            <a:ext cx="2194560" cy="320040"/>
          </a:xfrm>
          <a:prstGeom prst="round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0" dirty="0">
                <a:solidFill>
                  <a:schemeClr val="tx1"/>
                </a:solidFill>
                <a:latin typeface="Arial Narrow" panose="020B0606020202030204" pitchFamily="34" charset="0"/>
              </a:rPr>
              <a:t>Demand Forecasting</a:t>
            </a:r>
          </a:p>
        </p:txBody>
      </p:sp>
      <p:sp>
        <p:nvSpPr>
          <p:cNvPr id="87" name="Rectangle: Rounded Corners 86">
            <a:extLst>
              <a:ext uri="{FF2B5EF4-FFF2-40B4-BE49-F238E27FC236}">
                <a16:creationId xmlns:a16="http://schemas.microsoft.com/office/drawing/2014/main" id="{2F724B11-66E9-413A-9D51-63182D056A4C}"/>
              </a:ext>
            </a:extLst>
          </p:cNvPr>
          <p:cNvSpPr/>
          <p:nvPr/>
        </p:nvSpPr>
        <p:spPr>
          <a:xfrm>
            <a:off x="1491456" y="2209763"/>
            <a:ext cx="2194560" cy="320040"/>
          </a:xfrm>
          <a:prstGeom prst="round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0" dirty="0">
                <a:solidFill>
                  <a:schemeClr val="tx1"/>
                </a:solidFill>
                <a:latin typeface="Arial Narrow" panose="020B0606020202030204" pitchFamily="34" charset="0"/>
              </a:rPr>
              <a:t>Sourcing / Purchasing</a:t>
            </a:r>
          </a:p>
        </p:txBody>
      </p:sp>
      <p:sp>
        <p:nvSpPr>
          <p:cNvPr id="88" name="Rectangle: Rounded Corners 87">
            <a:extLst>
              <a:ext uri="{FF2B5EF4-FFF2-40B4-BE49-F238E27FC236}">
                <a16:creationId xmlns:a16="http://schemas.microsoft.com/office/drawing/2014/main" id="{2DC021FB-8F68-4B18-85EE-6B84806B9DEF}"/>
              </a:ext>
            </a:extLst>
          </p:cNvPr>
          <p:cNvSpPr/>
          <p:nvPr/>
        </p:nvSpPr>
        <p:spPr>
          <a:xfrm>
            <a:off x="1491456" y="2594884"/>
            <a:ext cx="2194560" cy="320040"/>
          </a:xfrm>
          <a:prstGeom prst="round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0" dirty="0">
                <a:solidFill>
                  <a:schemeClr val="tx1"/>
                </a:solidFill>
                <a:latin typeface="Arial Narrow" panose="020B0606020202030204" pitchFamily="34" charset="0"/>
              </a:rPr>
              <a:t>Requirement Planning</a:t>
            </a:r>
          </a:p>
        </p:txBody>
      </p:sp>
      <p:sp>
        <p:nvSpPr>
          <p:cNvPr id="89" name="Rectangle: Rounded Corners 88">
            <a:extLst>
              <a:ext uri="{FF2B5EF4-FFF2-40B4-BE49-F238E27FC236}">
                <a16:creationId xmlns:a16="http://schemas.microsoft.com/office/drawing/2014/main" id="{2BE10F78-AAB6-401D-B7EA-C01238E14A0D}"/>
              </a:ext>
            </a:extLst>
          </p:cNvPr>
          <p:cNvSpPr/>
          <p:nvPr/>
        </p:nvSpPr>
        <p:spPr>
          <a:xfrm>
            <a:off x="1491456" y="2972946"/>
            <a:ext cx="2194560" cy="320040"/>
          </a:xfrm>
          <a:prstGeom prst="round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0" dirty="0">
                <a:solidFill>
                  <a:schemeClr val="tx1"/>
                </a:solidFill>
                <a:latin typeface="Arial Narrow" panose="020B0606020202030204" pitchFamily="34" charset="0"/>
              </a:rPr>
              <a:t>Production Planning</a:t>
            </a:r>
          </a:p>
        </p:txBody>
      </p:sp>
      <p:sp>
        <p:nvSpPr>
          <p:cNvPr id="90" name="Rectangle: Rounded Corners 89">
            <a:extLst>
              <a:ext uri="{FF2B5EF4-FFF2-40B4-BE49-F238E27FC236}">
                <a16:creationId xmlns:a16="http://schemas.microsoft.com/office/drawing/2014/main" id="{910970A2-9726-498D-A7F4-246D18B42C3B}"/>
              </a:ext>
            </a:extLst>
          </p:cNvPr>
          <p:cNvSpPr/>
          <p:nvPr/>
        </p:nvSpPr>
        <p:spPr>
          <a:xfrm>
            <a:off x="1491456" y="3351646"/>
            <a:ext cx="2194560" cy="320040"/>
          </a:xfrm>
          <a:prstGeom prst="round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0" dirty="0">
                <a:solidFill>
                  <a:schemeClr val="tx1"/>
                </a:solidFill>
                <a:latin typeface="Arial Narrow" panose="020B0606020202030204" pitchFamily="34" charset="0"/>
              </a:rPr>
              <a:t>Manufacturing Inventory</a:t>
            </a:r>
          </a:p>
        </p:txBody>
      </p:sp>
      <p:sp>
        <p:nvSpPr>
          <p:cNvPr id="91" name="Rectangle: Rounded Corners 90">
            <a:extLst>
              <a:ext uri="{FF2B5EF4-FFF2-40B4-BE49-F238E27FC236}">
                <a16:creationId xmlns:a16="http://schemas.microsoft.com/office/drawing/2014/main" id="{3821ED11-4B5D-465A-AC0E-C78B99937740}"/>
              </a:ext>
            </a:extLst>
          </p:cNvPr>
          <p:cNvSpPr/>
          <p:nvPr/>
        </p:nvSpPr>
        <p:spPr>
          <a:xfrm>
            <a:off x="1491456" y="3717118"/>
            <a:ext cx="2194560" cy="320040"/>
          </a:xfrm>
          <a:prstGeom prst="round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0" dirty="0">
                <a:solidFill>
                  <a:schemeClr val="tx1"/>
                </a:solidFill>
                <a:latin typeface="Arial Narrow" panose="020B0606020202030204" pitchFamily="34" charset="0"/>
              </a:rPr>
              <a:t>Warehousing</a:t>
            </a:r>
          </a:p>
        </p:txBody>
      </p:sp>
      <p:sp>
        <p:nvSpPr>
          <p:cNvPr id="92" name="Rectangle: Rounded Corners 91">
            <a:extLst>
              <a:ext uri="{FF2B5EF4-FFF2-40B4-BE49-F238E27FC236}">
                <a16:creationId xmlns:a16="http://schemas.microsoft.com/office/drawing/2014/main" id="{C0940E9D-3E46-4EC1-BEC3-2C907D27D9CC}"/>
              </a:ext>
            </a:extLst>
          </p:cNvPr>
          <p:cNvSpPr/>
          <p:nvPr/>
        </p:nvSpPr>
        <p:spPr>
          <a:xfrm>
            <a:off x="1491456" y="4083620"/>
            <a:ext cx="2194560" cy="320040"/>
          </a:xfrm>
          <a:prstGeom prst="round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0" dirty="0">
                <a:solidFill>
                  <a:schemeClr val="tx1"/>
                </a:solidFill>
                <a:latin typeface="Arial Narrow" panose="020B0606020202030204" pitchFamily="34" charset="0"/>
              </a:rPr>
              <a:t>Materials Handling</a:t>
            </a:r>
          </a:p>
        </p:txBody>
      </p:sp>
      <p:sp>
        <p:nvSpPr>
          <p:cNvPr id="93" name="Rectangle: Rounded Corners 92">
            <a:extLst>
              <a:ext uri="{FF2B5EF4-FFF2-40B4-BE49-F238E27FC236}">
                <a16:creationId xmlns:a16="http://schemas.microsoft.com/office/drawing/2014/main" id="{AC5ACE75-0E64-4122-85B1-B8D302A18B29}"/>
              </a:ext>
            </a:extLst>
          </p:cNvPr>
          <p:cNvSpPr/>
          <p:nvPr/>
        </p:nvSpPr>
        <p:spPr>
          <a:xfrm>
            <a:off x="1491456" y="4445146"/>
            <a:ext cx="2194560" cy="320040"/>
          </a:xfrm>
          <a:prstGeom prst="round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0" dirty="0">
                <a:solidFill>
                  <a:schemeClr val="tx1"/>
                </a:solidFill>
                <a:latin typeface="Arial Narrow" panose="020B0606020202030204" pitchFamily="34" charset="0"/>
              </a:rPr>
              <a:t>Packaging</a:t>
            </a:r>
          </a:p>
        </p:txBody>
      </p:sp>
      <p:sp>
        <p:nvSpPr>
          <p:cNvPr id="94" name="Rectangle: Rounded Corners 93">
            <a:extLst>
              <a:ext uri="{FF2B5EF4-FFF2-40B4-BE49-F238E27FC236}">
                <a16:creationId xmlns:a16="http://schemas.microsoft.com/office/drawing/2014/main" id="{8776602C-6561-4E67-A3A4-574E276F4AC1}"/>
              </a:ext>
            </a:extLst>
          </p:cNvPr>
          <p:cNvSpPr/>
          <p:nvPr/>
        </p:nvSpPr>
        <p:spPr>
          <a:xfrm>
            <a:off x="1491456" y="4813014"/>
            <a:ext cx="2194560" cy="320040"/>
          </a:xfrm>
          <a:prstGeom prst="round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0" dirty="0">
                <a:solidFill>
                  <a:schemeClr val="tx1"/>
                </a:solidFill>
                <a:latin typeface="Arial Narrow" panose="020B0606020202030204" pitchFamily="34" charset="0"/>
              </a:rPr>
              <a:t>Goods Inventory</a:t>
            </a:r>
          </a:p>
        </p:txBody>
      </p:sp>
      <p:sp>
        <p:nvSpPr>
          <p:cNvPr id="95" name="Rectangle: Rounded Corners 94">
            <a:extLst>
              <a:ext uri="{FF2B5EF4-FFF2-40B4-BE49-F238E27FC236}">
                <a16:creationId xmlns:a16="http://schemas.microsoft.com/office/drawing/2014/main" id="{601C2ACA-F432-435F-BAEB-1DB0474A253D}"/>
              </a:ext>
            </a:extLst>
          </p:cNvPr>
          <p:cNvSpPr/>
          <p:nvPr/>
        </p:nvSpPr>
        <p:spPr>
          <a:xfrm>
            <a:off x="1491456" y="5178522"/>
            <a:ext cx="2194560" cy="320040"/>
          </a:xfrm>
          <a:prstGeom prst="round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0" dirty="0">
                <a:solidFill>
                  <a:schemeClr val="tx1"/>
                </a:solidFill>
                <a:latin typeface="Arial Narrow" panose="020B0606020202030204" pitchFamily="34" charset="0"/>
              </a:rPr>
              <a:t>Distribution Planning</a:t>
            </a:r>
          </a:p>
        </p:txBody>
      </p:sp>
      <p:sp>
        <p:nvSpPr>
          <p:cNvPr id="96" name="Rectangle: Rounded Corners 95">
            <a:extLst>
              <a:ext uri="{FF2B5EF4-FFF2-40B4-BE49-F238E27FC236}">
                <a16:creationId xmlns:a16="http://schemas.microsoft.com/office/drawing/2014/main" id="{6F64DFB4-82F5-4E08-8250-0A20B4C4A7E0}"/>
              </a:ext>
            </a:extLst>
          </p:cNvPr>
          <p:cNvSpPr/>
          <p:nvPr/>
        </p:nvSpPr>
        <p:spPr>
          <a:xfrm>
            <a:off x="1491456" y="5549296"/>
            <a:ext cx="2194560" cy="320040"/>
          </a:xfrm>
          <a:prstGeom prst="round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0" dirty="0">
                <a:solidFill>
                  <a:schemeClr val="tx1"/>
                </a:solidFill>
                <a:latin typeface="Arial Narrow" panose="020B0606020202030204" pitchFamily="34" charset="0"/>
              </a:rPr>
              <a:t>Order Processing</a:t>
            </a:r>
          </a:p>
        </p:txBody>
      </p:sp>
      <p:sp>
        <p:nvSpPr>
          <p:cNvPr id="97" name="Rectangle: Rounded Corners 96">
            <a:extLst>
              <a:ext uri="{FF2B5EF4-FFF2-40B4-BE49-F238E27FC236}">
                <a16:creationId xmlns:a16="http://schemas.microsoft.com/office/drawing/2014/main" id="{22B661B1-BBCC-4FB8-B9A3-880D96B639CC}"/>
              </a:ext>
            </a:extLst>
          </p:cNvPr>
          <p:cNvSpPr/>
          <p:nvPr/>
        </p:nvSpPr>
        <p:spPr>
          <a:xfrm>
            <a:off x="1491456" y="5921846"/>
            <a:ext cx="2194560" cy="320040"/>
          </a:xfrm>
          <a:prstGeom prst="round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0" dirty="0">
                <a:solidFill>
                  <a:schemeClr val="tx1"/>
                </a:solidFill>
                <a:latin typeface="Arial Narrow" panose="020B0606020202030204" pitchFamily="34" charset="0"/>
              </a:rPr>
              <a:t>Transportation</a:t>
            </a:r>
          </a:p>
        </p:txBody>
      </p:sp>
      <p:sp>
        <p:nvSpPr>
          <p:cNvPr id="98" name="Rectangle: Rounded Corners 97">
            <a:extLst>
              <a:ext uri="{FF2B5EF4-FFF2-40B4-BE49-F238E27FC236}">
                <a16:creationId xmlns:a16="http://schemas.microsoft.com/office/drawing/2014/main" id="{08C79A57-5188-4397-8051-FCBCFD4F84E5}"/>
              </a:ext>
            </a:extLst>
          </p:cNvPr>
          <p:cNvSpPr/>
          <p:nvPr/>
        </p:nvSpPr>
        <p:spPr>
          <a:xfrm>
            <a:off x="1491456" y="6293468"/>
            <a:ext cx="2194560" cy="320040"/>
          </a:xfrm>
          <a:prstGeom prst="round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0" dirty="0">
                <a:solidFill>
                  <a:schemeClr val="tx1"/>
                </a:solidFill>
                <a:latin typeface="Arial Narrow" panose="020B0606020202030204" pitchFamily="34" charset="0"/>
              </a:rPr>
              <a:t>Customer Service</a:t>
            </a:r>
          </a:p>
        </p:txBody>
      </p:sp>
      <p:sp>
        <p:nvSpPr>
          <p:cNvPr id="99" name="Rectangle: Rounded Corners 98">
            <a:extLst>
              <a:ext uri="{FF2B5EF4-FFF2-40B4-BE49-F238E27FC236}">
                <a16:creationId xmlns:a16="http://schemas.microsoft.com/office/drawing/2014/main" id="{E064ABF1-2EAA-4F25-938B-B8DDBF80E428}"/>
              </a:ext>
            </a:extLst>
          </p:cNvPr>
          <p:cNvSpPr/>
          <p:nvPr/>
        </p:nvSpPr>
        <p:spPr>
          <a:xfrm>
            <a:off x="4234847" y="2391903"/>
            <a:ext cx="1463040" cy="731520"/>
          </a:xfrm>
          <a:prstGeom prst="roundRect">
            <a:avLst/>
          </a:prstGeom>
          <a:solidFill>
            <a:schemeClr val="bg2">
              <a:lumMod val="25000"/>
            </a:schemeClr>
          </a:solidFill>
          <a:ln w="254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0" dirty="0">
                <a:latin typeface="Arial Narrow" panose="020B0606020202030204" pitchFamily="34" charset="0"/>
              </a:rPr>
              <a:t>Materials Management</a:t>
            </a:r>
          </a:p>
        </p:txBody>
      </p:sp>
      <p:sp>
        <p:nvSpPr>
          <p:cNvPr id="100" name="Rectangle: Rounded Corners 99">
            <a:extLst>
              <a:ext uri="{FF2B5EF4-FFF2-40B4-BE49-F238E27FC236}">
                <a16:creationId xmlns:a16="http://schemas.microsoft.com/office/drawing/2014/main" id="{B8F73BB9-F069-4250-A8D7-278FF4FA9A0D}"/>
              </a:ext>
            </a:extLst>
          </p:cNvPr>
          <p:cNvSpPr/>
          <p:nvPr/>
        </p:nvSpPr>
        <p:spPr>
          <a:xfrm>
            <a:off x="4241332" y="5361854"/>
            <a:ext cx="1463040" cy="731520"/>
          </a:xfrm>
          <a:prstGeom prst="roundRect">
            <a:avLst/>
          </a:prstGeom>
          <a:solidFill>
            <a:schemeClr val="bg2">
              <a:lumMod val="25000"/>
            </a:schemeClr>
          </a:solidFill>
          <a:ln w="254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0" dirty="0">
                <a:latin typeface="Arial Narrow" panose="020B0606020202030204" pitchFamily="34" charset="0"/>
              </a:rPr>
              <a:t>Physical Distribution</a:t>
            </a:r>
          </a:p>
        </p:txBody>
      </p:sp>
      <p:sp>
        <p:nvSpPr>
          <p:cNvPr id="101" name="Rectangle: Rounded Corners 100">
            <a:extLst>
              <a:ext uri="{FF2B5EF4-FFF2-40B4-BE49-F238E27FC236}">
                <a16:creationId xmlns:a16="http://schemas.microsoft.com/office/drawing/2014/main" id="{ADF9D095-49FB-4B99-B796-C1E06C0C483C}"/>
              </a:ext>
            </a:extLst>
          </p:cNvPr>
          <p:cNvSpPr/>
          <p:nvPr/>
        </p:nvSpPr>
        <p:spPr>
          <a:xfrm>
            <a:off x="4096831" y="3715279"/>
            <a:ext cx="1737360" cy="320040"/>
          </a:xfrm>
          <a:prstGeom prst="round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0" dirty="0">
                <a:solidFill>
                  <a:schemeClr val="tx1"/>
                </a:solidFill>
                <a:latin typeface="Arial Narrow" panose="020B0606020202030204" pitchFamily="34" charset="0"/>
              </a:rPr>
              <a:t>Warehousing</a:t>
            </a:r>
          </a:p>
        </p:txBody>
      </p:sp>
      <p:sp>
        <p:nvSpPr>
          <p:cNvPr id="102" name="Rectangle: Rounded Corners 101">
            <a:extLst>
              <a:ext uri="{FF2B5EF4-FFF2-40B4-BE49-F238E27FC236}">
                <a16:creationId xmlns:a16="http://schemas.microsoft.com/office/drawing/2014/main" id="{A5B5B8D1-9569-489A-A8D9-37F8D1C68DF9}"/>
              </a:ext>
            </a:extLst>
          </p:cNvPr>
          <p:cNvSpPr/>
          <p:nvPr/>
        </p:nvSpPr>
        <p:spPr>
          <a:xfrm>
            <a:off x="4096831" y="4081781"/>
            <a:ext cx="1737360" cy="320040"/>
          </a:xfrm>
          <a:prstGeom prst="round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0" dirty="0">
                <a:solidFill>
                  <a:schemeClr val="tx1"/>
                </a:solidFill>
                <a:latin typeface="Arial Narrow" panose="020B0606020202030204" pitchFamily="34" charset="0"/>
              </a:rPr>
              <a:t>Materials Handling</a:t>
            </a:r>
          </a:p>
        </p:txBody>
      </p:sp>
      <p:sp>
        <p:nvSpPr>
          <p:cNvPr id="103" name="Rectangle: Rounded Corners 102">
            <a:extLst>
              <a:ext uri="{FF2B5EF4-FFF2-40B4-BE49-F238E27FC236}">
                <a16:creationId xmlns:a16="http://schemas.microsoft.com/office/drawing/2014/main" id="{1103B3B2-D3A5-454A-BA19-8B77F36A935C}"/>
              </a:ext>
            </a:extLst>
          </p:cNvPr>
          <p:cNvSpPr/>
          <p:nvPr/>
        </p:nvSpPr>
        <p:spPr>
          <a:xfrm>
            <a:off x="4096831" y="4443307"/>
            <a:ext cx="1737360" cy="320040"/>
          </a:xfrm>
          <a:prstGeom prst="round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0" dirty="0">
                <a:solidFill>
                  <a:schemeClr val="tx1"/>
                </a:solidFill>
                <a:latin typeface="Arial Narrow" panose="020B0606020202030204" pitchFamily="34" charset="0"/>
              </a:rPr>
              <a:t>Packaging</a:t>
            </a:r>
          </a:p>
        </p:txBody>
      </p:sp>
      <p:sp>
        <p:nvSpPr>
          <p:cNvPr id="104" name="AutoShape 54">
            <a:extLst>
              <a:ext uri="{FF2B5EF4-FFF2-40B4-BE49-F238E27FC236}">
                <a16:creationId xmlns:a16="http://schemas.microsoft.com/office/drawing/2014/main" id="{E8CC364A-CBA8-4A13-9332-72A3F9BE339A}"/>
              </a:ext>
            </a:extLst>
          </p:cNvPr>
          <p:cNvSpPr>
            <a:spLocks noChangeArrowheads="1"/>
          </p:cNvSpPr>
          <p:nvPr/>
        </p:nvSpPr>
        <p:spPr bwMode="auto">
          <a:xfrm rot="5400000">
            <a:off x="3089911" y="2566308"/>
            <a:ext cx="1645920" cy="365760"/>
          </a:xfrm>
          <a:prstGeom prst="triangle">
            <a:avLst>
              <a:gd name="adj" fmla="val 50000"/>
            </a:avLst>
          </a:prstGeom>
          <a:solidFill>
            <a:schemeClr val="bg1">
              <a:lumMod val="65000"/>
            </a:schemeClr>
          </a:solidFill>
          <a:ln w="19050">
            <a:solidFill>
              <a:schemeClr val="bg1">
                <a:lumMod val="85000"/>
              </a:schemeClr>
            </a:solidFill>
            <a:miter lim="800000"/>
            <a:headEnd/>
            <a:tailEnd/>
          </a:ln>
        </p:spPr>
        <p:txBody>
          <a:bodyPr wrap="none" anchor="ctr"/>
          <a:lstStyle/>
          <a:p>
            <a:endParaRPr lang="en-US" i="0">
              <a:latin typeface="Arial Narrow" panose="020B0606020202030204" pitchFamily="34" charset="0"/>
            </a:endParaRPr>
          </a:p>
        </p:txBody>
      </p:sp>
      <p:sp>
        <p:nvSpPr>
          <p:cNvPr id="105" name="AutoShape 57">
            <a:extLst>
              <a:ext uri="{FF2B5EF4-FFF2-40B4-BE49-F238E27FC236}">
                <a16:creationId xmlns:a16="http://schemas.microsoft.com/office/drawing/2014/main" id="{19353681-170C-4A7E-BA94-F992499C424A}"/>
              </a:ext>
            </a:extLst>
          </p:cNvPr>
          <p:cNvSpPr>
            <a:spLocks noChangeArrowheads="1"/>
          </p:cNvSpPr>
          <p:nvPr/>
        </p:nvSpPr>
        <p:spPr bwMode="auto">
          <a:xfrm rot="5400000">
            <a:off x="3089911" y="5544458"/>
            <a:ext cx="1645920" cy="365760"/>
          </a:xfrm>
          <a:prstGeom prst="triangle">
            <a:avLst>
              <a:gd name="adj" fmla="val 50000"/>
            </a:avLst>
          </a:prstGeom>
          <a:solidFill>
            <a:schemeClr val="bg1">
              <a:lumMod val="65000"/>
            </a:schemeClr>
          </a:solidFill>
          <a:ln w="19050">
            <a:solidFill>
              <a:schemeClr val="bg1">
                <a:lumMod val="85000"/>
              </a:schemeClr>
            </a:solidFill>
            <a:miter lim="800000"/>
            <a:headEnd/>
            <a:tailEnd/>
          </a:ln>
        </p:spPr>
        <p:txBody>
          <a:bodyPr wrap="none" anchor="ctr"/>
          <a:lstStyle/>
          <a:p>
            <a:endParaRPr lang="en-US" i="0">
              <a:latin typeface="Arial Narrow" panose="020B0606020202030204" pitchFamily="34" charset="0"/>
            </a:endParaRPr>
          </a:p>
        </p:txBody>
      </p:sp>
      <p:sp>
        <p:nvSpPr>
          <p:cNvPr id="106" name="Rectangle: Rounded Corners 105">
            <a:extLst>
              <a:ext uri="{FF2B5EF4-FFF2-40B4-BE49-F238E27FC236}">
                <a16:creationId xmlns:a16="http://schemas.microsoft.com/office/drawing/2014/main" id="{2D226901-0D2A-48AA-AF44-61B078F89F3D}"/>
              </a:ext>
            </a:extLst>
          </p:cNvPr>
          <p:cNvSpPr/>
          <p:nvPr/>
        </p:nvSpPr>
        <p:spPr>
          <a:xfrm>
            <a:off x="6357822" y="3871807"/>
            <a:ext cx="1371600" cy="731520"/>
          </a:xfrm>
          <a:prstGeom prst="roundRect">
            <a:avLst/>
          </a:prstGeom>
          <a:solidFill>
            <a:schemeClr val="accent3">
              <a:lumMod val="50000"/>
            </a:schemeClr>
          </a:solidFill>
          <a:ln w="254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0" dirty="0">
                <a:latin typeface="Arial Narrow" panose="020B0606020202030204" pitchFamily="34" charset="0"/>
              </a:rPr>
              <a:t>Logistics</a:t>
            </a:r>
          </a:p>
        </p:txBody>
      </p:sp>
      <p:sp>
        <p:nvSpPr>
          <p:cNvPr id="107" name="Rectangle: Rounded Corners 106">
            <a:extLst>
              <a:ext uri="{FF2B5EF4-FFF2-40B4-BE49-F238E27FC236}">
                <a16:creationId xmlns:a16="http://schemas.microsoft.com/office/drawing/2014/main" id="{9C83C9F7-9E7E-4EF7-A3A6-414CF6F81356}"/>
              </a:ext>
            </a:extLst>
          </p:cNvPr>
          <p:cNvSpPr/>
          <p:nvPr/>
        </p:nvSpPr>
        <p:spPr>
          <a:xfrm>
            <a:off x="7932302" y="4893829"/>
            <a:ext cx="2103120" cy="320040"/>
          </a:xfrm>
          <a:prstGeom prst="roundRect">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0" dirty="0">
                <a:solidFill>
                  <a:schemeClr val="tx1"/>
                </a:solidFill>
                <a:latin typeface="Arial Narrow" panose="020B0606020202030204" pitchFamily="34" charset="0"/>
              </a:rPr>
              <a:t>Information Technology</a:t>
            </a:r>
          </a:p>
        </p:txBody>
      </p:sp>
      <p:sp>
        <p:nvSpPr>
          <p:cNvPr id="108" name="Rectangle: Rounded Corners 107">
            <a:extLst>
              <a:ext uri="{FF2B5EF4-FFF2-40B4-BE49-F238E27FC236}">
                <a16:creationId xmlns:a16="http://schemas.microsoft.com/office/drawing/2014/main" id="{94E706D3-A58F-47F4-B0EB-2EB0E659D700}"/>
              </a:ext>
            </a:extLst>
          </p:cNvPr>
          <p:cNvSpPr/>
          <p:nvPr/>
        </p:nvSpPr>
        <p:spPr>
          <a:xfrm>
            <a:off x="7932302" y="5273260"/>
            <a:ext cx="2103120" cy="320040"/>
          </a:xfrm>
          <a:prstGeom prst="roundRect">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0" dirty="0">
                <a:solidFill>
                  <a:schemeClr val="tx1"/>
                </a:solidFill>
                <a:latin typeface="Arial Narrow" panose="020B0606020202030204" pitchFamily="34" charset="0"/>
              </a:rPr>
              <a:t>Marketing / Sales</a:t>
            </a:r>
          </a:p>
        </p:txBody>
      </p:sp>
      <p:sp>
        <p:nvSpPr>
          <p:cNvPr id="109" name="Rectangle: Rounded Corners 108">
            <a:extLst>
              <a:ext uri="{FF2B5EF4-FFF2-40B4-BE49-F238E27FC236}">
                <a16:creationId xmlns:a16="http://schemas.microsoft.com/office/drawing/2014/main" id="{61133B2F-68F0-4C06-AB77-6024818FE2BB}"/>
              </a:ext>
            </a:extLst>
          </p:cNvPr>
          <p:cNvSpPr/>
          <p:nvPr/>
        </p:nvSpPr>
        <p:spPr>
          <a:xfrm>
            <a:off x="7932302" y="5655852"/>
            <a:ext cx="2103120" cy="320040"/>
          </a:xfrm>
          <a:prstGeom prst="roundRect">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0" dirty="0">
                <a:solidFill>
                  <a:schemeClr val="tx1"/>
                </a:solidFill>
                <a:latin typeface="Arial Narrow" panose="020B0606020202030204" pitchFamily="34" charset="0"/>
              </a:rPr>
              <a:t>Strategic Planning</a:t>
            </a:r>
          </a:p>
        </p:txBody>
      </p:sp>
      <p:cxnSp>
        <p:nvCxnSpPr>
          <p:cNvPr id="110" name="AutoShape 64">
            <a:extLst>
              <a:ext uri="{FF2B5EF4-FFF2-40B4-BE49-F238E27FC236}">
                <a16:creationId xmlns:a16="http://schemas.microsoft.com/office/drawing/2014/main" id="{2DB7E332-AC81-48CB-A53B-7DD05965F33C}"/>
              </a:ext>
            </a:extLst>
          </p:cNvPr>
          <p:cNvCxnSpPr>
            <a:cxnSpLocks noChangeShapeType="1"/>
            <a:stCxn id="106" idx="3"/>
            <a:endCxn id="111" idx="1"/>
          </p:cNvCxnSpPr>
          <p:nvPr/>
        </p:nvCxnSpPr>
        <p:spPr bwMode="auto">
          <a:xfrm>
            <a:off x="7729422" y="4237567"/>
            <a:ext cx="514024" cy="0"/>
          </a:xfrm>
          <a:prstGeom prst="straightConnector1">
            <a:avLst/>
          </a:prstGeom>
          <a:noFill/>
          <a:ln w="25400">
            <a:solidFill>
              <a:schemeClr val="bg1">
                <a:lumMod val="65000"/>
              </a:schemeClr>
            </a:solidFill>
            <a:round/>
            <a:headEnd/>
            <a:tailEnd/>
          </a:ln>
        </p:spPr>
      </p:cxnSp>
      <p:sp>
        <p:nvSpPr>
          <p:cNvPr id="111" name="Rectangle: Rounded Corners 110">
            <a:extLst>
              <a:ext uri="{FF2B5EF4-FFF2-40B4-BE49-F238E27FC236}">
                <a16:creationId xmlns:a16="http://schemas.microsoft.com/office/drawing/2014/main" id="{1C8EB8A0-F893-4EDB-9956-54BE94361A02}"/>
              </a:ext>
            </a:extLst>
          </p:cNvPr>
          <p:cNvSpPr/>
          <p:nvPr/>
        </p:nvSpPr>
        <p:spPr>
          <a:xfrm>
            <a:off x="8243446" y="3871807"/>
            <a:ext cx="1463040" cy="731520"/>
          </a:xfrm>
          <a:prstGeom prst="roundRect">
            <a:avLst/>
          </a:prstGeom>
          <a:solidFill>
            <a:schemeClr val="accent5">
              <a:lumMod val="50000"/>
            </a:schemeClr>
          </a:solidFill>
          <a:ln w="254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0" dirty="0">
                <a:latin typeface="Arial Narrow" panose="020B0606020202030204" pitchFamily="34" charset="0"/>
              </a:rPr>
              <a:t>Supply Chain Management</a:t>
            </a:r>
          </a:p>
        </p:txBody>
      </p:sp>
      <p:sp>
        <p:nvSpPr>
          <p:cNvPr id="112" name="Arrow: Chevron 111">
            <a:extLst>
              <a:ext uri="{FF2B5EF4-FFF2-40B4-BE49-F238E27FC236}">
                <a16:creationId xmlns:a16="http://schemas.microsoft.com/office/drawing/2014/main" id="{5693CE8B-3ACC-42DC-B691-7756E1FD8C37}"/>
              </a:ext>
            </a:extLst>
          </p:cNvPr>
          <p:cNvSpPr/>
          <p:nvPr/>
        </p:nvSpPr>
        <p:spPr>
          <a:xfrm>
            <a:off x="10364779" y="3952938"/>
            <a:ext cx="640080" cy="548640"/>
          </a:xfrm>
          <a:prstGeom prst="chevr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0">
              <a:solidFill>
                <a:schemeClr val="tx1"/>
              </a:solidFill>
              <a:latin typeface="Arial Narrow" panose="020B0606020202030204" pitchFamily="34" charset="0"/>
            </a:endParaRPr>
          </a:p>
        </p:txBody>
      </p:sp>
      <p:sp>
        <p:nvSpPr>
          <p:cNvPr id="113" name="Text Box 47">
            <a:extLst>
              <a:ext uri="{FF2B5EF4-FFF2-40B4-BE49-F238E27FC236}">
                <a16:creationId xmlns:a16="http://schemas.microsoft.com/office/drawing/2014/main" id="{ED806848-831A-48AF-8248-F32FEC4B6E80}"/>
              </a:ext>
            </a:extLst>
          </p:cNvPr>
          <p:cNvSpPr txBox="1">
            <a:spLocks noChangeArrowheads="1"/>
          </p:cNvSpPr>
          <p:nvPr/>
        </p:nvSpPr>
        <p:spPr bwMode="auto">
          <a:xfrm>
            <a:off x="10342953" y="1203916"/>
            <a:ext cx="585097" cy="307777"/>
          </a:xfrm>
          <a:prstGeom prst="rect">
            <a:avLst/>
          </a:prstGeom>
          <a:noFill/>
          <a:ln w="9525">
            <a:noFill/>
            <a:miter lim="800000"/>
            <a:headEnd/>
            <a:tailEnd/>
          </a:ln>
          <a:effectLst/>
        </p:spPr>
        <p:txBody>
          <a:bodyPr wrap="none" lIns="0" tIns="0" rIns="0" bIns="0">
            <a:spAutoFit/>
          </a:bodyPr>
          <a:lstStyle/>
          <a:p>
            <a:pPr>
              <a:defRPr/>
            </a:pPr>
            <a:r>
              <a:rPr lang="en-US" sz="2000" b="1" i="0" dirty="0">
                <a:solidFill>
                  <a:srgbClr val="4D4D4D"/>
                </a:solidFill>
                <a:latin typeface="Arial Narrow" panose="020B0606020202030204" pitchFamily="34" charset="0"/>
              </a:rPr>
              <a:t>2010s</a:t>
            </a:r>
          </a:p>
        </p:txBody>
      </p:sp>
      <p:sp>
        <p:nvSpPr>
          <p:cNvPr id="114" name="Rectangle: Rounded Corners 113">
            <a:extLst>
              <a:ext uri="{FF2B5EF4-FFF2-40B4-BE49-F238E27FC236}">
                <a16:creationId xmlns:a16="http://schemas.microsoft.com/office/drawing/2014/main" id="{B9D02E91-BEE7-490D-B2DC-1F168ECC9E75}"/>
              </a:ext>
            </a:extLst>
          </p:cNvPr>
          <p:cNvSpPr/>
          <p:nvPr/>
        </p:nvSpPr>
        <p:spPr>
          <a:xfrm>
            <a:off x="7932302" y="6039423"/>
            <a:ext cx="2103120" cy="320040"/>
          </a:xfrm>
          <a:prstGeom prst="roundRect">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0" dirty="0">
                <a:solidFill>
                  <a:schemeClr val="tx1"/>
                </a:solidFill>
                <a:latin typeface="Arial Narrow" panose="020B0606020202030204" pitchFamily="34" charset="0"/>
              </a:rPr>
              <a:t>Finance</a:t>
            </a:r>
          </a:p>
        </p:txBody>
      </p:sp>
      <p:sp>
        <p:nvSpPr>
          <p:cNvPr id="115" name="Rounded Rectangle 19">
            <a:extLst>
              <a:ext uri="{FF2B5EF4-FFF2-40B4-BE49-F238E27FC236}">
                <a16:creationId xmlns:a16="http://schemas.microsoft.com/office/drawing/2014/main" id="{E3C6C031-17E0-4708-9520-5F204BE882C1}"/>
              </a:ext>
            </a:extLst>
          </p:cNvPr>
          <p:cNvSpPr/>
          <p:nvPr/>
        </p:nvSpPr>
        <p:spPr bwMode="auto">
          <a:xfrm>
            <a:off x="1794215" y="1494879"/>
            <a:ext cx="1645920" cy="274320"/>
          </a:xfrm>
          <a:prstGeom prst="roundRect">
            <a:avLst/>
          </a:prstGeom>
          <a:solidFill>
            <a:schemeClr val="tx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b="1" i="0" dirty="0">
                <a:solidFill>
                  <a:schemeClr val="bg1"/>
                </a:solidFill>
                <a:latin typeface="Arial Narrow" panose="020B0606020202030204" pitchFamily="34" charset="0"/>
              </a:rPr>
              <a:t>Fragmentation</a:t>
            </a:r>
          </a:p>
        </p:txBody>
      </p:sp>
      <p:sp>
        <p:nvSpPr>
          <p:cNvPr id="116" name="Rounded Rectangle 19">
            <a:extLst>
              <a:ext uri="{FF2B5EF4-FFF2-40B4-BE49-F238E27FC236}">
                <a16:creationId xmlns:a16="http://schemas.microsoft.com/office/drawing/2014/main" id="{79516DB9-AE46-4A5A-A4D7-AFDB501B8809}"/>
              </a:ext>
            </a:extLst>
          </p:cNvPr>
          <p:cNvSpPr/>
          <p:nvPr/>
        </p:nvSpPr>
        <p:spPr bwMode="auto">
          <a:xfrm>
            <a:off x="4114283" y="1494879"/>
            <a:ext cx="1645920" cy="274320"/>
          </a:xfrm>
          <a:prstGeom prst="roundRect">
            <a:avLst/>
          </a:prstGeom>
          <a:solidFill>
            <a:schemeClr val="tx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b="1" i="0" dirty="0">
                <a:solidFill>
                  <a:schemeClr val="bg1"/>
                </a:solidFill>
                <a:latin typeface="Arial Narrow" panose="020B0606020202030204" pitchFamily="34" charset="0"/>
              </a:rPr>
              <a:t>Consolidation</a:t>
            </a:r>
          </a:p>
        </p:txBody>
      </p:sp>
      <p:sp>
        <p:nvSpPr>
          <p:cNvPr id="117" name="Rounded Rectangle 19">
            <a:extLst>
              <a:ext uri="{FF2B5EF4-FFF2-40B4-BE49-F238E27FC236}">
                <a16:creationId xmlns:a16="http://schemas.microsoft.com/office/drawing/2014/main" id="{E2F7BF60-C2E3-44B4-A8E1-6A9F36ECF226}"/>
              </a:ext>
            </a:extLst>
          </p:cNvPr>
          <p:cNvSpPr/>
          <p:nvPr/>
        </p:nvSpPr>
        <p:spPr bwMode="auto">
          <a:xfrm>
            <a:off x="6231460" y="1494879"/>
            <a:ext cx="1645920" cy="274320"/>
          </a:xfrm>
          <a:prstGeom prst="roundRect">
            <a:avLst/>
          </a:prstGeom>
          <a:solidFill>
            <a:schemeClr val="tx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b="1" i="0" dirty="0">
                <a:solidFill>
                  <a:schemeClr val="bg1"/>
                </a:solidFill>
                <a:latin typeface="Arial Narrow" panose="020B0606020202030204" pitchFamily="34" charset="0"/>
              </a:rPr>
              <a:t>Integration</a:t>
            </a:r>
          </a:p>
        </p:txBody>
      </p:sp>
      <p:sp>
        <p:nvSpPr>
          <p:cNvPr id="118" name="Rounded Rectangle 19">
            <a:extLst>
              <a:ext uri="{FF2B5EF4-FFF2-40B4-BE49-F238E27FC236}">
                <a16:creationId xmlns:a16="http://schemas.microsoft.com/office/drawing/2014/main" id="{6403568D-71B8-4CDC-A802-020968425A20}"/>
              </a:ext>
            </a:extLst>
          </p:cNvPr>
          <p:cNvSpPr/>
          <p:nvPr/>
        </p:nvSpPr>
        <p:spPr bwMode="auto">
          <a:xfrm>
            <a:off x="8055204" y="1494879"/>
            <a:ext cx="1645920" cy="274320"/>
          </a:xfrm>
          <a:prstGeom prst="roundRect">
            <a:avLst/>
          </a:prstGeom>
          <a:solidFill>
            <a:schemeClr val="tx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b="1" i="0" dirty="0">
                <a:solidFill>
                  <a:schemeClr val="bg1"/>
                </a:solidFill>
                <a:latin typeface="Arial Narrow" panose="020B0606020202030204" pitchFamily="34" charset="0"/>
              </a:rPr>
              <a:t>Value Capture</a:t>
            </a:r>
          </a:p>
        </p:txBody>
      </p:sp>
      <p:sp>
        <p:nvSpPr>
          <p:cNvPr id="119" name="Rounded Rectangle 19">
            <a:extLst>
              <a:ext uri="{FF2B5EF4-FFF2-40B4-BE49-F238E27FC236}">
                <a16:creationId xmlns:a16="http://schemas.microsoft.com/office/drawing/2014/main" id="{AA45F857-AD0B-4AEF-966B-AA34D783203F}"/>
              </a:ext>
            </a:extLst>
          </p:cNvPr>
          <p:cNvSpPr/>
          <p:nvPr/>
        </p:nvSpPr>
        <p:spPr bwMode="auto">
          <a:xfrm>
            <a:off x="9796747" y="1494879"/>
            <a:ext cx="1645920" cy="274320"/>
          </a:xfrm>
          <a:prstGeom prst="roundRect">
            <a:avLst/>
          </a:prstGeom>
          <a:solidFill>
            <a:schemeClr val="tx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b="1" i="0" dirty="0">
                <a:solidFill>
                  <a:schemeClr val="bg1"/>
                </a:solidFill>
                <a:latin typeface="Arial Narrow" panose="020B0606020202030204" pitchFamily="34" charset="0"/>
              </a:rPr>
              <a:t>Automation</a:t>
            </a:r>
          </a:p>
        </p:txBody>
      </p:sp>
    </p:spTree>
    <p:extLst>
      <p:ext uri="{BB962C8B-B14F-4D97-AF65-F5344CB8AC3E}">
        <p14:creationId xmlns:p14="http://schemas.microsoft.com/office/powerpoint/2010/main" val="2074061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Logistic Performance Index, 2016</a:t>
            </a:r>
          </a:p>
        </p:txBody>
      </p:sp>
      <p:sp>
        <p:nvSpPr>
          <p:cNvPr id="5" name="Action Button: Document 4" title="Read this Web Page">
            <a:hlinkClick r:id="rId2" highlightClick="1"/>
            <a:extLst>
              <a:ext uri="{FF2B5EF4-FFF2-40B4-BE49-F238E27FC236}">
                <a16:creationId xmlns:a16="http://schemas.microsoft.com/office/drawing/2014/main" id="{69D55F36-24A3-403D-A3F1-090918F96649}"/>
              </a:ext>
            </a:extLst>
          </p:cNvPr>
          <p:cNvSpPr/>
          <p:nvPr/>
        </p:nvSpPr>
        <p:spPr bwMode="auto">
          <a:xfrm>
            <a:off x="11255222" y="189787"/>
            <a:ext cx="603316" cy="527901"/>
          </a:xfrm>
          <a:prstGeom prst="actionButtonDocument">
            <a:avLst/>
          </a:prstGeom>
          <a:solidFill>
            <a:schemeClr val="accent2">
              <a:lumMod val="20000"/>
              <a:lumOff val="80000"/>
            </a:schemeClr>
          </a:solidFill>
          <a:ln w="9525" cap="flat" cmpd="sng" algn="ctr">
            <a:solidFill>
              <a:schemeClr val="accent2">
                <a:lumMod val="50000"/>
              </a:schemeClr>
            </a:solidFill>
            <a:prstDash val="solid"/>
            <a:round/>
            <a:headEnd type="none" w="med" len="med"/>
            <a:tailEnd type="none" w="med" len="med"/>
          </a:ln>
          <a:effectLst/>
        </p:spPr>
        <p:txBody>
          <a:bodyPr vert="horz" wrap="square" lIns="91440" tIns="45720" rIns="91440" bIns="45720" numCol="1" rtlCol="0" anchor="t" anchorCtr="0" compatLnSpc="1"/>
          <a:lstStyle/>
          <a:p>
            <a:endParaRPr lang="en-US" dirty="0"/>
          </a:p>
        </p:txBody>
      </p:sp>
      <p:sp>
        <p:nvSpPr>
          <p:cNvPr id="6" name="TextBox 5">
            <a:extLst>
              <a:ext uri="{FF2B5EF4-FFF2-40B4-BE49-F238E27FC236}">
                <a16:creationId xmlns:a16="http://schemas.microsoft.com/office/drawing/2014/main" id="{6A110E3C-A688-4519-ACDB-2874DAE5DDC6}"/>
              </a:ext>
            </a:extLst>
          </p:cNvPr>
          <p:cNvSpPr txBox="1"/>
          <p:nvPr/>
        </p:nvSpPr>
        <p:spPr>
          <a:xfrm>
            <a:off x="9554116" y="253681"/>
            <a:ext cx="1701107" cy="400110"/>
          </a:xfrm>
          <a:prstGeom prst="rect">
            <a:avLst/>
          </a:prstGeom>
          <a:noFill/>
        </p:spPr>
        <p:txBody>
          <a:bodyPr wrap="none" rtlCol="0">
            <a:spAutoFit/>
          </a:bodyPr>
          <a:lstStyle/>
          <a:p>
            <a:r>
              <a:rPr lang="en-US" sz="2000" b="1" dirty="0">
                <a:latin typeface="Agency FB" pitchFamily="34" charset="0"/>
              </a:rPr>
              <a:t>Read this content</a:t>
            </a:r>
          </a:p>
        </p:txBody>
      </p:sp>
      <p:pic>
        <p:nvPicPr>
          <p:cNvPr id="24" name="Picture 23" descr="A picture containing text, map&#10;&#10;Description automatically generated">
            <a:extLst>
              <a:ext uri="{FF2B5EF4-FFF2-40B4-BE49-F238E27FC236}">
                <a16:creationId xmlns:a16="http://schemas.microsoft.com/office/drawing/2014/main" id="{F9720E1F-FA29-4F76-BAE8-A836D60043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8465" y="1168081"/>
            <a:ext cx="9144000" cy="5630680"/>
          </a:xfrm>
          <a:prstGeom prst="rect">
            <a:avLst/>
          </a:prstGeom>
        </p:spPr>
      </p:pic>
    </p:spTree>
    <p:extLst>
      <p:ext uri="{BB962C8B-B14F-4D97-AF65-F5344CB8AC3E}">
        <p14:creationId xmlns:p14="http://schemas.microsoft.com/office/powerpoint/2010/main" val="805986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39E94-770F-4833-8EB7-164242FD9886}"/>
              </a:ext>
            </a:extLst>
          </p:cNvPr>
          <p:cNvSpPr>
            <a:spLocks noGrp="1"/>
          </p:cNvSpPr>
          <p:nvPr>
            <p:ph type="title"/>
          </p:nvPr>
        </p:nvSpPr>
        <p:spPr/>
        <p:txBody>
          <a:bodyPr/>
          <a:lstStyle/>
          <a:p>
            <a:r>
              <a:rPr lang="en-US" dirty="0"/>
              <a:t>Two Important Logistics Costs</a:t>
            </a:r>
          </a:p>
        </p:txBody>
      </p:sp>
      <p:sp>
        <p:nvSpPr>
          <p:cNvPr id="3" name="Content Placeholder 2">
            <a:extLst>
              <a:ext uri="{FF2B5EF4-FFF2-40B4-BE49-F238E27FC236}">
                <a16:creationId xmlns:a16="http://schemas.microsoft.com/office/drawing/2014/main" id="{EC79980F-2BE2-4CF7-8A0F-72806DD3BB30}"/>
              </a:ext>
            </a:extLst>
          </p:cNvPr>
          <p:cNvSpPr>
            <a:spLocks noGrp="1"/>
          </p:cNvSpPr>
          <p:nvPr>
            <p:ph sz="half" idx="1"/>
          </p:nvPr>
        </p:nvSpPr>
        <p:spPr/>
        <p:txBody>
          <a:bodyPr/>
          <a:lstStyle/>
          <a:p>
            <a:pPr marL="285750" indent="-285750">
              <a:buFont typeface="Arial" panose="020B0604020202020204" pitchFamily="34" charset="0"/>
              <a:buChar char="•"/>
            </a:pPr>
            <a:r>
              <a:rPr lang="en-US" dirty="0"/>
              <a:t>Warehousing costs:</a:t>
            </a:r>
          </a:p>
          <a:p>
            <a:pPr marL="685800" lvl="1"/>
            <a:r>
              <a:rPr lang="en-US" dirty="0"/>
              <a:t>Fixed costs of owning or leasing warehousing space.</a:t>
            </a:r>
          </a:p>
          <a:p>
            <a:pPr marL="685800" lvl="1"/>
            <a:r>
              <a:rPr lang="en-US" dirty="0"/>
              <a:t>Vary according to the number and the size of facilities.</a:t>
            </a:r>
          </a:p>
          <a:p>
            <a:pPr marL="685800" lvl="1"/>
            <a:r>
              <a:rPr lang="en-US" dirty="0"/>
              <a:t>Irrespective of the amount of inventory being handled.</a:t>
            </a:r>
          </a:p>
        </p:txBody>
      </p:sp>
      <p:sp>
        <p:nvSpPr>
          <p:cNvPr id="4" name="Content Placeholder 3">
            <a:extLst>
              <a:ext uri="{FF2B5EF4-FFF2-40B4-BE49-F238E27FC236}">
                <a16:creationId xmlns:a16="http://schemas.microsoft.com/office/drawing/2014/main" id="{A1825D75-832D-49BE-B326-A44DFA1DE6BF}"/>
              </a:ext>
            </a:extLst>
          </p:cNvPr>
          <p:cNvSpPr>
            <a:spLocks noGrp="1"/>
          </p:cNvSpPr>
          <p:nvPr>
            <p:ph sz="half" idx="2"/>
          </p:nvPr>
        </p:nvSpPr>
        <p:spPr/>
        <p:txBody>
          <a:bodyPr/>
          <a:lstStyle/>
          <a:p>
            <a:pPr marL="285750" indent="-285750">
              <a:buFont typeface="Arial" panose="020B0604020202020204" pitchFamily="34" charset="0"/>
              <a:buChar char="•"/>
            </a:pPr>
            <a:r>
              <a:rPr lang="en-US" dirty="0"/>
              <a:t>Inventory carrying costs:</a:t>
            </a:r>
          </a:p>
          <a:p>
            <a:pPr marL="685800" lvl="1"/>
            <a:r>
              <a:rPr lang="en-US" dirty="0"/>
              <a:t>Variable costs of maintaining and processing inventory in a warehouse (utilities, insurance, taxes, labor costs).</a:t>
            </a:r>
          </a:p>
          <a:p>
            <a:pPr marL="685800" lvl="1"/>
            <a:r>
              <a:rPr lang="en-US" dirty="0"/>
              <a:t>Vary according to the volume handled.</a:t>
            </a:r>
          </a:p>
        </p:txBody>
      </p:sp>
      <p:pic>
        <p:nvPicPr>
          <p:cNvPr id="1026" name="Picture 2" descr="Warehouse, boxes, merchandise, shipping, warehousing icon - Download">
            <a:extLst>
              <a:ext uri="{FF2B5EF4-FFF2-40B4-BE49-F238E27FC236}">
                <a16:creationId xmlns:a16="http://schemas.microsoft.com/office/drawing/2014/main" id="{D882F011-6A47-4838-802B-823639E463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2984" y="4445792"/>
            <a:ext cx="2345730" cy="19288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arehouse, inventory management, godown management, warehouse management,  storage unit management icon - Download">
            <a:extLst>
              <a:ext uri="{FF2B5EF4-FFF2-40B4-BE49-F238E27FC236}">
                <a16:creationId xmlns:a16="http://schemas.microsoft.com/office/drawing/2014/main" id="{2C84F87A-B178-4298-8F2E-BB120F8770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3440" y="4162763"/>
            <a:ext cx="2305731" cy="2305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9228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2E30B-7805-40B4-ABB8-6F6D49F14405}"/>
              </a:ext>
            </a:extLst>
          </p:cNvPr>
          <p:cNvSpPr>
            <a:spLocks noGrp="1"/>
          </p:cNvSpPr>
          <p:nvPr>
            <p:ph type="title"/>
          </p:nvPr>
        </p:nvSpPr>
        <p:spPr/>
        <p:txBody>
          <a:bodyPr/>
          <a:lstStyle/>
          <a:p>
            <a:r>
              <a:rPr lang="en-US" dirty="0"/>
              <a:t>Global Logistics Costs by Function and Mode, 2018</a:t>
            </a:r>
          </a:p>
        </p:txBody>
      </p:sp>
      <p:graphicFrame>
        <p:nvGraphicFramePr>
          <p:cNvPr id="7" name="Content Placeholder 6">
            <a:extLst>
              <a:ext uri="{FF2B5EF4-FFF2-40B4-BE49-F238E27FC236}">
                <a16:creationId xmlns:a16="http://schemas.microsoft.com/office/drawing/2014/main" id="{216ADC8E-9DCF-4CC6-BD51-519F6D4118C5}"/>
              </a:ext>
            </a:extLst>
          </p:cNvPr>
          <p:cNvGraphicFramePr>
            <a:graphicFrameLocks noGrp="1"/>
          </p:cNvGraphicFramePr>
          <p:nvPr>
            <p:ph sz="half" idx="1"/>
          </p:nvPr>
        </p:nvGraphicFramePr>
        <p:xfrm>
          <a:off x="565150" y="1022350"/>
          <a:ext cx="5486400" cy="52117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ontent Placeholder 10">
            <a:extLst>
              <a:ext uri="{FF2B5EF4-FFF2-40B4-BE49-F238E27FC236}">
                <a16:creationId xmlns:a16="http://schemas.microsoft.com/office/drawing/2014/main" id="{10C4D090-4507-42E2-995A-CE8778C1A64B}"/>
              </a:ext>
            </a:extLst>
          </p:cNvPr>
          <p:cNvGraphicFramePr>
            <a:graphicFrameLocks noGrp="1"/>
          </p:cNvGraphicFramePr>
          <p:nvPr>
            <p:ph sz="half" idx="2"/>
          </p:nvPr>
        </p:nvGraphicFramePr>
        <p:xfrm>
          <a:off x="6165850" y="1022350"/>
          <a:ext cx="5486400" cy="5211763"/>
        </p:xfrm>
        <a:graphic>
          <a:graphicData uri="http://schemas.openxmlformats.org/drawingml/2006/chart">
            <c:chart xmlns:c="http://schemas.openxmlformats.org/drawingml/2006/chart" xmlns:r="http://schemas.openxmlformats.org/officeDocument/2006/relationships" r:id="rId4"/>
          </a:graphicData>
        </a:graphic>
      </p:graphicFrame>
      <p:cxnSp>
        <p:nvCxnSpPr>
          <p:cNvPr id="13" name="Straight Connector 12">
            <a:extLst>
              <a:ext uri="{FF2B5EF4-FFF2-40B4-BE49-F238E27FC236}">
                <a16:creationId xmlns:a16="http://schemas.microsoft.com/office/drawing/2014/main" id="{5EB79FBE-E04F-450E-8323-D87589429E48}"/>
              </a:ext>
            </a:extLst>
          </p:cNvPr>
          <p:cNvCxnSpPr>
            <a:cxnSpLocks/>
          </p:cNvCxnSpPr>
          <p:nvPr/>
        </p:nvCxnSpPr>
        <p:spPr>
          <a:xfrm flipV="1">
            <a:off x="4499637" y="1776173"/>
            <a:ext cx="3848375" cy="592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38DFDCC-8F26-403A-95A3-CBE2B341B290}"/>
              </a:ext>
            </a:extLst>
          </p:cNvPr>
          <p:cNvCxnSpPr>
            <a:cxnSpLocks/>
          </p:cNvCxnSpPr>
          <p:nvPr/>
        </p:nvCxnSpPr>
        <p:spPr>
          <a:xfrm>
            <a:off x="4499637" y="5223263"/>
            <a:ext cx="3848375" cy="6123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C3704B7E-0759-4292-9DA8-FFE51EC01964}"/>
              </a:ext>
            </a:extLst>
          </p:cNvPr>
          <p:cNvSpPr txBox="1"/>
          <p:nvPr/>
        </p:nvSpPr>
        <p:spPr>
          <a:xfrm>
            <a:off x="9413351" y="4167376"/>
            <a:ext cx="883960" cy="338554"/>
          </a:xfrm>
          <a:prstGeom prst="rect">
            <a:avLst/>
          </a:prstGeom>
          <a:noFill/>
        </p:spPr>
        <p:txBody>
          <a:bodyPr wrap="none" rtlCol="0">
            <a:spAutoFit/>
          </a:bodyPr>
          <a:lstStyle/>
          <a:p>
            <a:r>
              <a:rPr lang="en-US" sz="1600" b="1" i="0" dirty="0">
                <a:latin typeface="Arial Narrow" panose="020B0606020202030204" pitchFamily="34" charset="0"/>
              </a:rPr>
              <a:t>Trucking</a:t>
            </a:r>
          </a:p>
        </p:txBody>
      </p:sp>
      <p:sp>
        <p:nvSpPr>
          <p:cNvPr id="20" name="TextBox 19">
            <a:extLst>
              <a:ext uri="{FF2B5EF4-FFF2-40B4-BE49-F238E27FC236}">
                <a16:creationId xmlns:a16="http://schemas.microsoft.com/office/drawing/2014/main" id="{F42B6421-CFD5-4455-8052-EFF916EF1B83}"/>
              </a:ext>
            </a:extLst>
          </p:cNvPr>
          <p:cNvSpPr txBox="1"/>
          <p:nvPr/>
        </p:nvSpPr>
        <p:spPr>
          <a:xfrm>
            <a:off x="9395076" y="2319472"/>
            <a:ext cx="873957" cy="338554"/>
          </a:xfrm>
          <a:prstGeom prst="rect">
            <a:avLst/>
          </a:prstGeom>
          <a:noFill/>
        </p:spPr>
        <p:txBody>
          <a:bodyPr wrap="none" rtlCol="0">
            <a:spAutoFit/>
          </a:bodyPr>
          <a:lstStyle/>
          <a:p>
            <a:r>
              <a:rPr lang="en-US" sz="1600" b="1" i="0" dirty="0">
                <a:latin typeface="Arial Narrow" panose="020B0606020202030204" pitchFamily="34" charset="0"/>
              </a:rPr>
              <a:t>Maritime</a:t>
            </a:r>
          </a:p>
        </p:txBody>
      </p:sp>
      <p:sp>
        <p:nvSpPr>
          <p:cNvPr id="21" name="TextBox 20">
            <a:extLst>
              <a:ext uri="{FF2B5EF4-FFF2-40B4-BE49-F238E27FC236}">
                <a16:creationId xmlns:a16="http://schemas.microsoft.com/office/drawing/2014/main" id="{A10172D7-5325-4FFC-97D4-FA16D3106960}"/>
              </a:ext>
            </a:extLst>
          </p:cNvPr>
          <p:cNvSpPr txBox="1"/>
          <p:nvPr/>
        </p:nvSpPr>
        <p:spPr>
          <a:xfrm>
            <a:off x="9395077" y="1713730"/>
            <a:ext cx="492443" cy="338554"/>
          </a:xfrm>
          <a:prstGeom prst="rect">
            <a:avLst/>
          </a:prstGeom>
          <a:noFill/>
        </p:spPr>
        <p:txBody>
          <a:bodyPr wrap="none" rtlCol="0">
            <a:spAutoFit/>
          </a:bodyPr>
          <a:lstStyle/>
          <a:p>
            <a:r>
              <a:rPr lang="en-US" sz="1600" b="1" i="0" dirty="0">
                <a:latin typeface="Arial Narrow" panose="020B0606020202030204" pitchFamily="34" charset="0"/>
              </a:rPr>
              <a:t>Rail</a:t>
            </a:r>
          </a:p>
        </p:txBody>
      </p:sp>
      <p:sp>
        <p:nvSpPr>
          <p:cNvPr id="22" name="TextBox 21">
            <a:extLst>
              <a:ext uri="{FF2B5EF4-FFF2-40B4-BE49-F238E27FC236}">
                <a16:creationId xmlns:a16="http://schemas.microsoft.com/office/drawing/2014/main" id="{8835C8C2-C0B0-4481-8688-64231DD5C617}"/>
              </a:ext>
            </a:extLst>
          </p:cNvPr>
          <p:cNvSpPr txBox="1"/>
          <p:nvPr/>
        </p:nvSpPr>
        <p:spPr>
          <a:xfrm>
            <a:off x="9413351" y="1962035"/>
            <a:ext cx="418704" cy="338554"/>
          </a:xfrm>
          <a:prstGeom prst="rect">
            <a:avLst/>
          </a:prstGeom>
          <a:noFill/>
        </p:spPr>
        <p:txBody>
          <a:bodyPr wrap="none" rtlCol="0">
            <a:spAutoFit/>
          </a:bodyPr>
          <a:lstStyle/>
          <a:p>
            <a:r>
              <a:rPr lang="en-US" sz="1600" b="1" i="0" dirty="0">
                <a:latin typeface="Arial Narrow" panose="020B0606020202030204" pitchFamily="34" charset="0"/>
              </a:rPr>
              <a:t>Air</a:t>
            </a:r>
          </a:p>
        </p:txBody>
      </p:sp>
      <p:pic>
        <p:nvPicPr>
          <p:cNvPr id="3" name="Picture 2" descr="C:\Users\ecojpr\AppData\Local\Microsoft\Windows\Temporary Internet Files\Content.IE5\H0P94DF5\MC900442072[1].wmf">
            <a:extLst>
              <a:ext uri="{FF2B5EF4-FFF2-40B4-BE49-F238E27FC236}">
                <a16:creationId xmlns:a16="http://schemas.microsoft.com/office/drawing/2014/main" id="{FF308327-95D1-40A4-857F-EEA8C78575F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65538" y="5982130"/>
            <a:ext cx="914400" cy="65271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C26FFA1-60C3-45C7-AC9C-63841A09525C}"/>
              </a:ext>
            </a:extLst>
          </p:cNvPr>
          <p:cNvSpPr txBox="1"/>
          <p:nvPr/>
        </p:nvSpPr>
        <p:spPr>
          <a:xfrm>
            <a:off x="6425636" y="5982130"/>
            <a:ext cx="3602040" cy="707886"/>
          </a:xfrm>
          <a:prstGeom prst="rect">
            <a:avLst/>
          </a:prstGeom>
          <a:noFill/>
        </p:spPr>
        <p:txBody>
          <a:bodyPr wrap="square" rtlCol="0">
            <a:spAutoFit/>
          </a:bodyPr>
          <a:lstStyle/>
          <a:p>
            <a:r>
              <a:rPr lang="en-US" sz="2000" b="1" i="0" dirty="0">
                <a:latin typeface="Agency FB" pitchFamily="34" charset="0"/>
              </a:rPr>
              <a:t>What are the main components of logistics costs and what do they mean?</a:t>
            </a:r>
          </a:p>
        </p:txBody>
      </p:sp>
      <p:sp>
        <p:nvSpPr>
          <p:cNvPr id="6" name="Action Button: Document 5" title="Read this Web Page">
            <a:hlinkClick r:id="rId6" highlightClick="1"/>
            <a:extLst>
              <a:ext uri="{FF2B5EF4-FFF2-40B4-BE49-F238E27FC236}">
                <a16:creationId xmlns:a16="http://schemas.microsoft.com/office/drawing/2014/main" id="{A353DED7-0B17-4606-BDD2-F54CC0AF1646}"/>
              </a:ext>
            </a:extLst>
          </p:cNvPr>
          <p:cNvSpPr/>
          <p:nvPr/>
        </p:nvSpPr>
        <p:spPr bwMode="auto">
          <a:xfrm>
            <a:off x="9093418" y="250041"/>
            <a:ext cx="603316" cy="527901"/>
          </a:xfrm>
          <a:prstGeom prst="actionButtonDocument">
            <a:avLst/>
          </a:prstGeom>
          <a:solidFill>
            <a:schemeClr val="accent2">
              <a:lumMod val="20000"/>
              <a:lumOff val="80000"/>
            </a:schemeClr>
          </a:solidFill>
          <a:ln w="9525" cap="flat" cmpd="sng" algn="ctr">
            <a:solidFill>
              <a:schemeClr val="accent2">
                <a:lumMod val="50000"/>
              </a:schemeClr>
            </a:solidFill>
            <a:prstDash val="solid"/>
            <a:round/>
            <a:headEnd type="none" w="med" len="med"/>
            <a:tailEnd type="none" w="med" len="med"/>
          </a:ln>
          <a:effectLst/>
        </p:spPr>
        <p:txBody>
          <a:bodyPr vert="horz" wrap="square" lIns="91440" tIns="45720" rIns="91440" bIns="45720" numCol="1" rtlCol="0" anchor="t" anchorCtr="0" compatLnSpc="1"/>
          <a:lstStyle/>
          <a:p>
            <a:endParaRPr lang="en-US" dirty="0"/>
          </a:p>
        </p:txBody>
      </p:sp>
      <p:sp>
        <p:nvSpPr>
          <p:cNvPr id="8" name="TextBox 7">
            <a:extLst>
              <a:ext uri="{FF2B5EF4-FFF2-40B4-BE49-F238E27FC236}">
                <a16:creationId xmlns:a16="http://schemas.microsoft.com/office/drawing/2014/main" id="{EC22CFDB-EED7-477A-80D6-144057A8145E}"/>
              </a:ext>
            </a:extLst>
          </p:cNvPr>
          <p:cNvSpPr txBox="1"/>
          <p:nvPr/>
        </p:nvSpPr>
        <p:spPr>
          <a:xfrm>
            <a:off x="9696734" y="298033"/>
            <a:ext cx="1701107" cy="400110"/>
          </a:xfrm>
          <a:prstGeom prst="rect">
            <a:avLst/>
          </a:prstGeom>
          <a:noFill/>
        </p:spPr>
        <p:txBody>
          <a:bodyPr wrap="none" rtlCol="0">
            <a:spAutoFit/>
          </a:bodyPr>
          <a:lstStyle/>
          <a:p>
            <a:r>
              <a:rPr lang="en-US" sz="2000" b="1" dirty="0">
                <a:latin typeface="Agency FB" pitchFamily="34" charset="0"/>
              </a:rPr>
              <a:t>Read this content</a:t>
            </a:r>
          </a:p>
        </p:txBody>
      </p:sp>
    </p:spTree>
    <p:extLst>
      <p:ext uri="{BB962C8B-B14F-4D97-AF65-F5344CB8AC3E}">
        <p14:creationId xmlns:p14="http://schemas.microsoft.com/office/powerpoint/2010/main" val="1285381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Logistics Costs and Economic Development</a:t>
            </a:r>
          </a:p>
        </p:txBody>
      </p:sp>
      <p:graphicFrame>
        <p:nvGraphicFramePr>
          <p:cNvPr id="9" name="Content Placeholder 8"/>
          <p:cNvGraphicFramePr>
            <a:graphicFrameLocks noGrp="1"/>
          </p:cNvGraphicFramePr>
          <p:nvPr>
            <p:ph idx="1"/>
          </p:nvPr>
        </p:nvGraphicFramePr>
        <p:xfrm>
          <a:off x="960438" y="1181100"/>
          <a:ext cx="10956925" cy="5524500"/>
        </p:xfrm>
        <a:graphic>
          <a:graphicData uri="http://schemas.openxmlformats.org/drawingml/2006/chart">
            <c:chart xmlns:c="http://schemas.openxmlformats.org/drawingml/2006/chart" xmlns:r="http://schemas.openxmlformats.org/officeDocument/2006/relationships" r:id="rId3"/>
          </a:graphicData>
        </a:graphic>
      </p:graphicFrame>
      <p:sp>
        <p:nvSpPr>
          <p:cNvPr id="2" name="Freeform 1"/>
          <p:cNvSpPr/>
          <p:nvPr/>
        </p:nvSpPr>
        <p:spPr>
          <a:xfrm>
            <a:off x="1778745" y="1782079"/>
            <a:ext cx="9215718" cy="2637522"/>
          </a:xfrm>
          <a:custGeom>
            <a:avLst/>
            <a:gdLst>
              <a:gd name="connsiteX0" fmla="*/ 0 w 6116185"/>
              <a:gd name="connsiteY0" fmla="*/ 0 h 3027814"/>
              <a:gd name="connsiteX1" fmla="*/ 690341 w 6116185"/>
              <a:gd name="connsiteY1" fmla="*/ 635841 h 3027814"/>
              <a:gd name="connsiteX2" fmla="*/ 2361695 w 6116185"/>
              <a:gd name="connsiteY2" fmla="*/ 1628964 h 3027814"/>
              <a:gd name="connsiteX3" fmla="*/ 6116185 w 6116185"/>
              <a:gd name="connsiteY3" fmla="*/ 3027814 h 3027814"/>
              <a:gd name="connsiteX0" fmla="*/ 0 w 6285742"/>
              <a:gd name="connsiteY0" fmla="*/ 0 h 2840089"/>
              <a:gd name="connsiteX1" fmla="*/ 690341 w 6285742"/>
              <a:gd name="connsiteY1" fmla="*/ 635841 h 2840089"/>
              <a:gd name="connsiteX2" fmla="*/ 2361695 w 6285742"/>
              <a:gd name="connsiteY2" fmla="*/ 1628964 h 2840089"/>
              <a:gd name="connsiteX3" fmla="*/ 6285742 w 6285742"/>
              <a:gd name="connsiteY3" fmla="*/ 2840089 h 2840089"/>
              <a:gd name="connsiteX0" fmla="*/ 0 w 6285742"/>
              <a:gd name="connsiteY0" fmla="*/ 0 h 2840089"/>
              <a:gd name="connsiteX1" fmla="*/ 690341 w 6285742"/>
              <a:gd name="connsiteY1" fmla="*/ 635841 h 2840089"/>
              <a:gd name="connsiteX2" fmla="*/ 2361695 w 6285742"/>
              <a:gd name="connsiteY2" fmla="*/ 1628964 h 2840089"/>
              <a:gd name="connsiteX3" fmla="*/ 6285742 w 6285742"/>
              <a:gd name="connsiteY3" fmla="*/ 2840089 h 2840089"/>
              <a:gd name="connsiteX0" fmla="*/ 0 w 6406855"/>
              <a:gd name="connsiteY0" fmla="*/ 0 h 2834033"/>
              <a:gd name="connsiteX1" fmla="*/ 690341 w 6406855"/>
              <a:gd name="connsiteY1" fmla="*/ 635841 h 2834033"/>
              <a:gd name="connsiteX2" fmla="*/ 2361695 w 6406855"/>
              <a:gd name="connsiteY2" fmla="*/ 1628964 h 2834033"/>
              <a:gd name="connsiteX3" fmla="*/ 6406855 w 6406855"/>
              <a:gd name="connsiteY3" fmla="*/ 2834033 h 2834033"/>
              <a:gd name="connsiteX0" fmla="*/ 0 w 6703580"/>
              <a:gd name="connsiteY0" fmla="*/ 0 h 3088369"/>
              <a:gd name="connsiteX1" fmla="*/ 987066 w 6703580"/>
              <a:gd name="connsiteY1" fmla="*/ 890177 h 3088369"/>
              <a:gd name="connsiteX2" fmla="*/ 2658420 w 6703580"/>
              <a:gd name="connsiteY2" fmla="*/ 1883300 h 3088369"/>
              <a:gd name="connsiteX3" fmla="*/ 6703580 w 6703580"/>
              <a:gd name="connsiteY3" fmla="*/ 3088369 h 3088369"/>
              <a:gd name="connsiteX0" fmla="*/ 0 w 6703580"/>
              <a:gd name="connsiteY0" fmla="*/ 0 h 3088369"/>
              <a:gd name="connsiteX1" fmla="*/ 987066 w 6703580"/>
              <a:gd name="connsiteY1" fmla="*/ 890177 h 3088369"/>
              <a:gd name="connsiteX2" fmla="*/ 2658420 w 6703580"/>
              <a:gd name="connsiteY2" fmla="*/ 1883300 h 3088369"/>
              <a:gd name="connsiteX3" fmla="*/ 6703580 w 6703580"/>
              <a:gd name="connsiteY3" fmla="*/ 3088369 h 3088369"/>
            </a:gdLst>
            <a:ahLst/>
            <a:cxnLst>
              <a:cxn ang="0">
                <a:pos x="connsiteX0" y="connsiteY0"/>
              </a:cxn>
              <a:cxn ang="0">
                <a:pos x="connsiteX1" y="connsiteY1"/>
              </a:cxn>
              <a:cxn ang="0">
                <a:pos x="connsiteX2" y="connsiteY2"/>
              </a:cxn>
              <a:cxn ang="0">
                <a:pos x="connsiteX3" y="connsiteY3"/>
              </a:cxn>
            </a:cxnLst>
            <a:rect l="l" t="t" r="r" b="b"/>
            <a:pathLst>
              <a:path w="6703580" h="3088369">
                <a:moveTo>
                  <a:pt x="0" y="0"/>
                </a:moveTo>
                <a:cubicBezTo>
                  <a:pt x="160473" y="194284"/>
                  <a:pt x="543996" y="576294"/>
                  <a:pt x="987066" y="890177"/>
                </a:cubicBezTo>
                <a:cubicBezTo>
                  <a:pt x="1430136" y="1204060"/>
                  <a:pt x="1705668" y="1516935"/>
                  <a:pt x="2658420" y="1883300"/>
                </a:cubicBezTo>
                <a:cubicBezTo>
                  <a:pt x="3611172" y="2249665"/>
                  <a:pt x="5193709" y="2751777"/>
                  <a:pt x="6703580" y="3088369"/>
                </a:cubicBezTo>
              </a:path>
            </a:pathLst>
          </a:custGeom>
          <a:no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reeform 4"/>
          <p:cNvSpPr/>
          <p:nvPr/>
        </p:nvSpPr>
        <p:spPr>
          <a:xfrm>
            <a:off x="1788753" y="4581547"/>
            <a:ext cx="9215718" cy="752976"/>
          </a:xfrm>
          <a:custGeom>
            <a:avLst/>
            <a:gdLst>
              <a:gd name="connsiteX0" fmla="*/ 0 w 7151698"/>
              <a:gd name="connsiteY0" fmla="*/ 0 h 587396"/>
              <a:gd name="connsiteX1" fmla="*/ 3560710 w 7151698"/>
              <a:gd name="connsiteY1" fmla="*/ 357282 h 587396"/>
              <a:gd name="connsiteX2" fmla="*/ 7151698 w 7151698"/>
              <a:gd name="connsiteY2" fmla="*/ 587396 h 587396"/>
              <a:gd name="connsiteX0" fmla="*/ 0 w 7448424"/>
              <a:gd name="connsiteY0" fmla="*/ 0 h 617674"/>
              <a:gd name="connsiteX1" fmla="*/ 3560710 w 7448424"/>
              <a:gd name="connsiteY1" fmla="*/ 357282 h 617674"/>
              <a:gd name="connsiteX2" fmla="*/ 7448424 w 7448424"/>
              <a:gd name="connsiteY2" fmla="*/ 617674 h 617674"/>
            </a:gdLst>
            <a:ahLst/>
            <a:cxnLst>
              <a:cxn ang="0">
                <a:pos x="connsiteX0" y="connsiteY0"/>
              </a:cxn>
              <a:cxn ang="0">
                <a:pos x="connsiteX1" y="connsiteY1"/>
              </a:cxn>
              <a:cxn ang="0">
                <a:pos x="connsiteX2" y="connsiteY2"/>
              </a:cxn>
            </a:cxnLst>
            <a:rect l="l" t="t" r="r" b="b"/>
            <a:pathLst>
              <a:path w="7448424" h="617674">
                <a:moveTo>
                  <a:pt x="0" y="0"/>
                </a:moveTo>
                <a:lnTo>
                  <a:pt x="3560710" y="357282"/>
                </a:lnTo>
                <a:cubicBezTo>
                  <a:pt x="4802114" y="460228"/>
                  <a:pt x="6248905" y="551566"/>
                  <a:pt x="7448424" y="617674"/>
                </a:cubicBezTo>
              </a:path>
            </a:pathLst>
          </a:custGeom>
          <a:no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ction Button: Document 6" title="Read this Web Page">
            <a:hlinkClick r:id="rId4" highlightClick="1"/>
            <a:extLst>
              <a:ext uri="{FF2B5EF4-FFF2-40B4-BE49-F238E27FC236}">
                <a16:creationId xmlns:a16="http://schemas.microsoft.com/office/drawing/2014/main" id="{DC6B4283-7150-45C7-B828-8E78BBC4DD94}"/>
              </a:ext>
            </a:extLst>
          </p:cNvPr>
          <p:cNvSpPr/>
          <p:nvPr/>
        </p:nvSpPr>
        <p:spPr bwMode="auto">
          <a:xfrm>
            <a:off x="9625022" y="260625"/>
            <a:ext cx="603316" cy="527901"/>
          </a:xfrm>
          <a:prstGeom prst="actionButtonDocument">
            <a:avLst/>
          </a:prstGeom>
          <a:solidFill>
            <a:schemeClr val="accent2">
              <a:lumMod val="20000"/>
              <a:lumOff val="80000"/>
            </a:schemeClr>
          </a:solidFill>
          <a:ln w="9525" cap="flat" cmpd="sng" algn="ctr">
            <a:solidFill>
              <a:schemeClr val="accent2">
                <a:lumMod val="50000"/>
              </a:schemeClr>
            </a:solidFill>
            <a:prstDash val="solid"/>
            <a:round/>
            <a:headEnd type="none" w="med" len="med"/>
            <a:tailEnd type="none" w="med" len="med"/>
          </a:ln>
          <a:effectLst/>
        </p:spPr>
        <p:txBody>
          <a:bodyPr vert="horz" wrap="square" lIns="91440" tIns="45720" rIns="91440" bIns="45720" numCol="1" rtlCol="0" anchor="t" anchorCtr="0" compatLnSpc="1"/>
          <a:lstStyle/>
          <a:p>
            <a:endParaRPr lang="en-US" dirty="0"/>
          </a:p>
        </p:txBody>
      </p:sp>
      <p:sp>
        <p:nvSpPr>
          <p:cNvPr id="8" name="TextBox 7">
            <a:extLst>
              <a:ext uri="{FF2B5EF4-FFF2-40B4-BE49-F238E27FC236}">
                <a16:creationId xmlns:a16="http://schemas.microsoft.com/office/drawing/2014/main" id="{D319B25C-E867-4C55-901A-703C8B2DE6DB}"/>
              </a:ext>
            </a:extLst>
          </p:cNvPr>
          <p:cNvSpPr txBox="1"/>
          <p:nvPr/>
        </p:nvSpPr>
        <p:spPr>
          <a:xfrm>
            <a:off x="10222244" y="316985"/>
            <a:ext cx="1701107" cy="400110"/>
          </a:xfrm>
          <a:prstGeom prst="rect">
            <a:avLst/>
          </a:prstGeom>
          <a:noFill/>
        </p:spPr>
        <p:txBody>
          <a:bodyPr wrap="none" rtlCol="0">
            <a:spAutoFit/>
          </a:bodyPr>
          <a:lstStyle/>
          <a:p>
            <a:r>
              <a:rPr lang="en-US" sz="2000" b="1" dirty="0">
                <a:latin typeface="Agency FB" pitchFamily="34" charset="0"/>
              </a:rPr>
              <a:t>Read this content</a:t>
            </a:r>
          </a:p>
        </p:txBody>
      </p:sp>
    </p:spTree>
    <p:extLst>
      <p:ext uri="{BB962C8B-B14F-4D97-AF65-F5344CB8AC3E}">
        <p14:creationId xmlns:p14="http://schemas.microsoft.com/office/powerpoint/2010/main" val="3329212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Logistics Costs, United States, 1980-2020 (in billions of $)</a:t>
            </a:r>
          </a:p>
        </p:txBody>
      </p:sp>
      <p:graphicFrame>
        <p:nvGraphicFramePr>
          <p:cNvPr id="8" name="Object 5">
            <a:extLst>
              <a:ext uri="{FF2B5EF4-FFF2-40B4-BE49-F238E27FC236}">
                <a16:creationId xmlns:a16="http://schemas.microsoft.com/office/drawing/2014/main" id="{2B161FA2-D8E9-4EE3-987C-5D7E3F9301F0}"/>
              </a:ext>
            </a:extLst>
          </p:cNvPr>
          <p:cNvGraphicFramePr>
            <a:graphicFrameLocks noGrp="1" noChangeAspect="1"/>
          </p:cNvGraphicFramePr>
          <p:nvPr>
            <p:ph idx="1"/>
            <p:extLst>
              <p:ext uri="{D42A27DB-BD31-4B8C-83A1-F6EECF244321}">
                <p14:modId xmlns:p14="http://schemas.microsoft.com/office/powerpoint/2010/main" val="1920256026"/>
              </p:ext>
            </p:extLst>
          </p:nvPr>
        </p:nvGraphicFramePr>
        <p:xfrm>
          <a:off x="960438" y="1181100"/>
          <a:ext cx="10956925" cy="5524500"/>
        </p:xfrm>
        <a:graphic>
          <a:graphicData uri="http://schemas.openxmlformats.org/drawingml/2006/chart">
            <c:chart xmlns:c="http://schemas.openxmlformats.org/drawingml/2006/chart" xmlns:r="http://schemas.openxmlformats.org/officeDocument/2006/relationships" r:id="rId3"/>
          </a:graphicData>
        </a:graphic>
      </p:graphicFrame>
      <p:sp>
        <p:nvSpPr>
          <p:cNvPr id="4" name="Action Button: Document 3" title="Read this Web Page">
            <a:hlinkClick r:id="rId4" highlightClick="1"/>
            <a:extLst>
              <a:ext uri="{FF2B5EF4-FFF2-40B4-BE49-F238E27FC236}">
                <a16:creationId xmlns:a16="http://schemas.microsoft.com/office/drawing/2014/main" id="{01AF9B3F-4376-4D45-BF3C-769DE8D8B029}"/>
              </a:ext>
            </a:extLst>
          </p:cNvPr>
          <p:cNvSpPr/>
          <p:nvPr/>
        </p:nvSpPr>
        <p:spPr bwMode="auto">
          <a:xfrm>
            <a:off x="11187807" y="781645"/>
            <a:ext cx="603316" cy="527901"/>
          </a:xfrm>
          <a:prstGeom prst="actionButtonDocument">
            <a:avLst/>
          </a:prstGeom>
          <a:solidFill>
            <a:schemeClr val="accent2">
              <a:lumMod val="20000"/>
              <a:lumOff val="80000"/>
            </a:schemeClr>
          </a:solidFill>
          <a:ln w="9525" cap="flat" cmpd="sng" algn="ctr">
            <a:solidFill>
              <a:schemeClr val="accent2">
                <a:lumMod val="50000"/>
              </a:schemeClr>
            </a:solidFill>
            <a:prstDash val="solid"/>
            <a:round/>
            <a:headEnd type="none" w="med" len="med"/>
            <a:tailEnd type="none" w="med" len="med"/>
          </a:ln>
          <a:effectLst/>
        </p:spPr>
        <p:txBody>
          <a:bodyPr vert="horz" wrap="square" lIns="91440" tIns="45720" rIns="91440" bIns="45720" numCol="1" rtlCol="0" anchor="t" anchorCtr="0" compatLnSpc="1"/>
          <a:lstStyle/>
          <a:p>
            <a:endParaRPr lang="en-US" dirty="0"/>
          </a:p>
        </p:txBody>
      </p:sp>
      <p:sp>
        <p:nvSpPr>
          <p:cNvPr id="6" name="TextBox 5">
            <a:extLst>
              <a:ext uri="{FF2B5EF4-FFF2-40B4-BE49-F238E27FC236}">
                <a16:creationId xmlns:a16="http://schemas.microsoft.com/office/drawing/2014/main" id="{91E73D58-ED94-4500-BCB3-2976F8A493E0}"/>
              </a:ext>
            </a:extLst>
          </p:cNvPr>
          <p:cNvSpPr txBox="1"/>
          <p:nvPr/>
        </p:nvSpPr>
        <p:spPr>
          <a:xfrm>
            <a:off x="9451311" y="845539"/>
            <a:ext cx="1701107" cy="400110"/>
          </a:xfrm>
          <a:prstGeom prst="rect">
            <a:avLst/>
          </a:prstGeom>
          <a:noFill/>
        </p:spPr>
        <p:txBody>
          <a:bodyPr wrap="none" rtlCol="0">
            <a:spAutoFit/>
          </a:bodyPr>
          <a:lstStyle/>
          <a:p>
            <a:r>
              <a:rPr lang="en-US" sz="2000" b="1" dirty="0">
                <a:latin typeface="Agency FB" pitchFamily="34" charset="0"/>
              </a:rPr>
              <a:t>Read this content</a:t>
            </a:r>
          </a:p>
        </p:txBody>
      </p:sp>
    </p:spTree>
    <p:extLst>
      <p:ext uri="{BB962C8B-B14F-4D97-AF65-F5344CB8AC3E}">
        <p14:creationId xmlns:p14="http://schemas.microsoft.com/office/powerpoint/2010/main" val="37949485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194" name="Rectangle 2"/>
          <p:cNvSpPr>
            <a:spLocks noGrp="1" noChangeArrowheads="1"/>
          </p:cNvSpPr>
          <p:nvPr>
            <p:ph type="title"/>
          </p:nvPr>
        </p:nvSpPr>
        <p:spPr/>
        <p:txBody>
          <a:bodyPr/>
          <a:lstStyle/>
          <a:p>
            <a:pPr eaLnBrk="1" hangingPunct="1">
              <a:defRPr/>
            </a:pPr>
            <a:r>
              <a:rPr lang="en-US" dirty="0"/>
              <a:t>From Push to Pull Logistics</a:t>
            </a:r>
          </a:p>
        </p:txBody>
      </p:sp>
      <p:sp>
        <p:nvSpPr>
          <p:cNvPr id="91" name="Action Button: Document 90" title="Read this Web Page">
            <a:hlinkClick r:id="rId3" highlightClick="1"/>
          </p:cNvPr>
          <p:cNvSpPr/>
          <p:nvPr/>
        </p:nvSpPr>
        <p:spPr bwMode="auto">
          <a:xfrm>
            <a:off x="9311652" y="386542"/>
            <a:ext cx="603316" cy="527901"/>
          </a:xfrm>
          <a:prstGeom prst="actionButtonDocument">
            <a:avLst/>
          </a:prstGeom>
          <a:solidFill>
            <a:schemeClr val="accent2">
              <a:lumMod val="20000"/>
              <a:lumOff val="80000"/>
            </a:schemeClr>
          </a:solidFill>
          <a:ln w="9525" cap="flat" cmpd="sng" algn="ctr">
            <a:solidFill>
              <a:schemeClr val="accent2">
                <a:lumMod val="50000"/>
              </a:schemeClr>
            </a:solidFill>
            <a:prstDash val="solid"/>
            <a:round/>
            <a:headEnd type="none" w="med" len="med"/>
            <a:tailEnd type="none" w="med" len="med"/>
          </a:ln>
          <a:effectLst/>
        </p:spPr>
        <p:txBody>
          <a:bodyPr vert="horz" wrap="square" lIns="91440" tIns="45720" rIns="91440" bIns="45720" numCol="1" rtlCol="0" anchor="t" anchorCtr="0" compatLnSpc="1"/>
          <a:lstStyle/>
          <a:p>
            <a:endParaRPr lang="en-US" dirty="0"/>
          </a:p>
        </p:txBody>
      </p:sp>
      <p:sp>
        <p:nvSpPr>
          <p:cNvPr id="92" name="TextBox 91"/>
          <p:cNvSpPr txBox="1"/>
          <p:nvPr/>
        </p:nvSpPr>
        <p:spPr>
          <a:xfrm>
            <a:off x="9871423" y="429056"/>
            <a:ext cx="1701107" cy="400110"/>
          </a:xfrm>
          <a:prstGeom prst="rect">
            <a:avLst/>
          </a:prstGeom>
          <a:noFill/>
        </p:spPr>
        <p:txBody>
          <a:bodyPr wrap="none" rtlCol="0">
            <a:spAutoFit/>
          </a:bodyPr>
          <a:lstStyle/>
          <a:p>
            <a:r>
              <a:rPr lang="en-US" sz="2000" b="1" dirty="0">
                <a:latin typeface="Agency FB" pitchFamily="34" charset="0"/>
              </a:rPr>
              <a:t>Read this content</a:t>
            </a:r>
          </a:p>
        </p:txBody>
      </p:sp>
      <p:sp>
        <p:nvSpPr>
          <p:cNvPr id="2" name="Action Button: Movie 1">
            <a:hlinkClick r:id="rId4" highlightClick="1"/>
          </p:cNvPr>
          <p:cNvSpPr/>
          <p:nvPr/>
        </p:nvSpPr>
        <p:spPr bwMode="auto">
          <a:xfrm>
            <a:off x="5044966" y="6194112"/>
            <a:ext cx="790929" cy="578739"/>
          </a:xfrm>
          <a:prstGeom prst="actionButtonMovi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
        <p:nvSpPr>
          <p:cNvPr id="3" name="Rectangle 2">
            <a:extLst>
              <a:ext uri="{FF2B5EF4-FFF2-40B4-BE49-F238E27FC236}">
                <a16:creationId xmlns:a16="http://schemas.microsoft.com/office/drawing/2014/main" id="{4FA461D8-4F83-4C4B-A51F-DB1FD689E089}"/>
              </a:ext>
            </a:extLst>
          </p:cNvPr>
          <p:cNvSpPr/>
          <p:nvPr/>
        </p:nvSpPr>
        <p:spPr>
          <a:xfrm>
            <a:off x="5835895" y="6334435"/>
            <a:ext cx="2451312" cy="369332"/>
          </a:xfrm>
          <a:prstGeom prst="rect">
            <a:avLst/>
          </a:prstGeom>
        </p:spPr>
        <p:txBody>
          <a:bodyPr wrap="none">
            <a:spAutoFit/>
          </a:bodyPr>
          <a:lstStyle/>
          <a:p>
            <a:r>
              <a:rPr lang="en-US" b="1" i="0" dirty="0">
                <a:latin typeface="Agency FB" panose="020B0503020202020204" pitchFamily="34" charset="0"/>
              </a:rPr>
              <a:t>Manufacturing: Push or Pull?</a:t>
            </a:r>
            <a:endParaRPr lang="en-US" b="1" i="0" dirty="0">
              <a:effectLst/>
              <a:latin typeface="Agency FB" panose="020B0503020202020204" pitchFamily="34" charset="0"/>
            </a:endParaRPr>
          </a:p>
        </p:txBody>
      </p:sp>
      <p:sp>
        <p:nvSpPr>
          <p:cNvPr id="93" name="Rectangle: Rounded Corners 92">
            <a:extLst>
              <a:ext uri="{FF2B5EF4-FFF2-40B4-BE49-F238E27FC236}">
                <a16:creationId xmlns:a16="http://schemas.microsoft.com/office/drawing/2014/main" id="{6BD5DAE3-A16E-4DFD-B0E2-EAABEAFD347B}"/>
              </a:ext>
            </a:extLst>
          </p:cNvPr>
          <p:cNvSpPr/>
          <p:nvPr/>
        </p:nvSpPr>
        <p:spPr>
          <a:xfrm>
            <a:off x="7001504" y="2623116"/>
            <a:ext cx="1700642" cy="2471738"/>
          </a:xfrm>
          <a:prstGeom prst="roundRect">
            <a:avLst>
              <a:gd name="adj" fmla="val 440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0" dirty="0"/>
          </a:p>
        </p:txBody>
      </p:sp>
      <p:sp>
        <p:nvSpPr>
          <p:cNvPr id="94" name="Rounded Rectangle 1">
            <a:extLst>
              <a:ext uri="{FF2B5EF4-FFF2-40B4-BE49-F238E27FC236}">
                <a16:creationId xmlns:a16="http://schemas.microsoft.com/office/drawing/2014/main" id="{901E2582-AE03-4B51-B899-6AA8BA036667}"/>
              </a:ext>
            </a:extLst>
          </p:cNvPr>
          <p:cNvSpPr/>
          <p:nvPr/>
        </p:nvSpPr>
        <p:spPr bwMode="auto">
          <a:xfrm>
            <a:off x="1790171" y="1612901"/>
            <a:ext cx="3566160" cy="4346575"/>
          </a:xfrm>
          <a:prstGeom prst="roundRect">
            <a:avLst>
              <a:gd name="adj" fmla="val 4901"/>
            </a:avLst>
          </a:prstGeom>
          <a:noFill/>
          <a:ln w="1905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i="0">
              <a:latin typeface="Arial Narrow" panose="020B0606020202030204" pitchFamily="34" charset="0"/>
            </a:endParaRPr>
          </a:p>
        </p:txBody>
      </p:sp>
      <p:sp>
        <p:nvSpPr>
          <p:cNvPr id="95" name="Line 14">
            <a:extLst>
              <a:ext uri="{FF2B5EF4-FFF2-40B4-BE49-F238E27FC236}">
                <a16:creationId xmlns:a16="http://schemas.microsoft.com/office/drawing/2014/main" id="{4187A0FF-A537-49B3-88F0-3BEFE80B6E32}"/>
              </a:ext>
            </a:extLst>
          </p:cNvPr>
          <p:cNvSpPr>
            <a:spLocks noChangeShapeType="1"/>
          </p:cNvSpPr>
          <p:nvPr/>
        </p:nvSpPr>
        <p:spPr bwMode="auto">
          <a:xfrm>
            <a:off x="2533122" y="2736850"/>
            <a:ext cx="646113" cy="603250"/>
          </a:xfrm>
          <a:prstGeom prst="line">
            <a:avLst/>
          </a:prstGeom>
          <a:noFill/>
          <a:ln w="38100">
            <a:solidFill>
              <a:schemeClr val="tx1"/>
            </a:solidFill>
            <a:round/>
            <a:headEnd/>
            <a:tailEnd type="triangle" w="med" len="med"/>
          </a:ln>
        </p:spPr>
        <p:txBody>
          <a:bodyPr/>
          <a:lstStyle/>
          <a:p>
            <a:endParaRPr lang="en-US" i="0">
              <a:latin typeface="Arial Narrow" panose="020B0606020202030204" pitchFamily="34" charset="0"/>
            </a:endParaRPr>
          </a:p>
        </p:txBody>
      </p:sp>
      <p:sp>
        <p:nvSpPr>
          <p:cNvPr id="96" name="Line 15">
            <a:extLst>
              <a:ext uri="{FF2B5EF4-FFF2-40B4-BE49-F238E27FC236}">
                <a16:creationId xmlns:a16="http://schemas.microsoft.com/office/drawing/2014/main" id="{6DC6B77A-19D7-4EB1-9935-B7507B2270B7}"/>
              </a:ext>
            </a:extLst>
          </p:cNvPr>
          <p:cNvSpPr>
            <a:spLocks noChangeShapeType="1"/>
          </p:cNvSpPr>
          <p:nvPr/>
        </p:nvSpPr>
        <p:spPr bwMode="auto">
          <a:xfrm flipH="1">
            <a:off x="3579284" y="2727325"/>
            <a:ext cx="0" cy="604838"/>
          </a:xfrm>
          <a:prstGeom prst="line">
            <a:avLst/>
          </a:prstGeom>
          <a:noFill/>
          <a:ln w="38100">
            <a:solidFill>
              <a:schemeClr val="tx1"/>
            </a:solidFill>
            <a:round/>
            <a:headEnd/>
            <a:tailEnd type="triangle" w="med" len="med"/>
          </a:ln>
        </p:spPr>
        <p:txBody>
          <a:bodyPr/>
          <a:lstStyle/>
          <a:p>
            <a:endParaRPr lang="en-US" i="0">
              <a:latin typeface="Arial Narrow" panose="020B0606020202030204" pitchFamily="34" charset="0"/>
            </a:endParaRPr>
          </a:p>
        </p:txBody>
      </p:sp>
      <p:sp>
        <p:nvSpPr>
          <p:cNvPr id="97" name="Line 16">
            <a:extLst>
              <a:ext uri="{FF2B5EF4-FFF2-40B4-BE49-F238E27FC236}">
                <a16:creationId xmlns:a16="http://schemas.microsoft.com/office/drawing/2014/main" id="{F70A341F-F08E-46E2-87DB-E46CE116DFD0}"/>
              </a:ext>
            </a:extLst>
          </p:cNvPr>
          <p:cNvSpPr>
            <a:spLocks noChangeShapeType="1"/>
          </p:cNvSpPr>
          <p:nvPr/>
        </p:nvSpPr>
        <p:spPr bwMode="auto">
          <a:xfrm flipH="1">
            <a:off x="3999971" y="2760664"/>
            <a:ext cx="719138" cy="549275"/>
          </a:xfrm>
          <a:prstGeom prst="line">
            <a:avLst/>
          </a:prstGeom>
          <a:noFill/>
          <a:ln w="38100">
            <a:solidFill>
              <a:schemeClr val="tx1"/>
            </a:solidFill>
            <a:round/>
            <a:headEnd/>
            <a:tailEnd type="triangle" w="med" len="med"/>
          </a:ln>
        </p:spPr>
        <p:txBody>
          <a:bodyPr/>
          <a:lstStyle/>
          <a:p>
            <a:endParaRPr lang="en-US" i="0">
              <a:latin typeface="Arial Narrow" panose="020B0606020202030204" pitchFamily="34" charset="0"/>
            </a:endParaRPr>
          </a:p>
        </p:txBody>
      </p:sp>
      <p:sp>
        <p:nvSpPr>
          <p:cNvPr id="98" name="Line 17">
            <a:extLst>
              <a:ext uri="{FF2B5EF4-FFF2-40B4-BE49-F238E27FC236}">
                <a16:creationId xmlns:a16="http://schemas.microsoft.com/office/drawing/2014/main" id="{5E5532C5-5D5B-429E-ADC1-E4C4AF6E60F9}"/>
              </a:ext>
            </a:extLst>
          </p:cNvPr>
          <p:cNvSpPr>
            <a:spLocks noChangeShapeType="1"/>
          </p:cNvSpPr>
          <p:nvPr/>
        </p:nvSpPr>
        <p:spPr bwMode="auto">
          <a:xfrm>
            <a:off x="3571347" y="3857754"/>
            <a:ext cx="0" cy="274320"/>
          </a:xfrm>
          <a:prstGeom prst="line">
            <a:avLst/>
          </a:prstGeom>
          <a:noFill/>
          <a:ln w="38100">
            <a:solidFill>
              <a:schemeClr val="tx1"/>
            </a:solidFill>
            <a:round/>
            <a:headEnd/>
            <a:tailEnd type="triangle" w="med" len="med"/>
          </a:ln>
        </p:spPr>
        <p:txBody>
          <a:bodyPr/>
          <a:lstStyle/>
          <a:p>
            <a:endParaRPr lang="en-US" i="0">
              <a:latin typeface="Arial Narrow" panose="020B0606020202030204" pitchFamily="34" charset="0"/>
            </a:endParaRPr>
          </a:p>
        </p:txBody>
      </p:sp>
      <p:sp>
        <p:nvSpPr>
          <p:cNvPr id="99" name="Line 18">
            <a:extLst>
              <a:ext uri="{FF2B5EF4-FFF2-40B4-BE49-F238E27FC236}">
                <a16:creationId xmlns:a16="http://schemas.microsoft.com/office/drawing/2014/main" id="{49553CB9-A468-4CE6-8CC2-CB1D585B6991}"/>
              </a:ext>
            </a:extLst>
          </p:cNvPr>
          <p:cNvSpPr>
            <a:spLocks noChangeShapeType="1"/>
          </p:cNvSpPr>
          <p:nvPr/>
        </p:nvSpPr>
        <p:spPr bwMode="auto">
          <a:xfrm flipH="1">
            <a:off x="3572935" y="4629378"/>
            <a:ext cx="1587" cy="274320"/>
          </a:xfrm>
          <a:prstGeom prst="line">
            <a:avLst/>
          </a:prstGeom>
          <a:noFill/>
          <a:ln w="38100">
            <a:solidFill>
              <a:schemeClr val="tx1"/>
            </a:solidFill>
            <a:round/>
            <a:headEnd/>
            <a:tailEnd type="triangle" w="med" len="med"/>
          </a:ln>
        </p:spPr>
        <p:txBody>
          <a:bodyPr/>
          <a:lstStyle/>
          <a:p>
            <a:endParaRPr lang="en-US" i="0">
              <a:latin typeface="Arial Narrow" panose="020B0606020202030204" pitchFamily="34" charset="0"/>
            </a:endParaRPr>
          </a:p>
        </p:txBody>
      </p:sp>
      <p:sp>
        <p:nvSpPr>
          <p:cNvPr id="100" name="Text Box 33">
            <a:extLst>
              <a:ext uri="{FF2B5EF4-FFF2-40B4-BE49-F238E27FC236}">
                <a16:creationId xmlns:a16="http://schemas.microsoft.com/office/drawing/2014/main" id="{7F28E8B5-ADCE-4B7D-9459-8440903B86AC}"/>
              </a:ext>
            </a:extLst>
          </p:cNvPr>
          <p:cNvSpPr txBox="1">
            <a:spLocks noChangeArrowheads="1"/>
          </p:cNvSpPr>
          <p:nvPr/>
        </p:nvSpPr>
        <p:spPr bwMode="auto">
          <a:xfrm>
            <a:off x="8731781" y="3724830"/>
            <a:ext cx="386324" cy="307777"/>
          </a:xfrm>
          <a:prstGeom prst="rect">
            <a:avLst/>
          </a:prstGeom>
          <a:noFill/>
          <a:ln w="9525">
            <a:noFill/>
            <a:miter lim="800000"/>
            <a:headEnd/>
            <a:tailEnd/>
          </a:ln>
        </p:spPr>
        <p:txBody>
          <a:bodyPr wrap="none" lIns="0" tIns="0" rIns="0" bIns="0">
            <a:spAutoFit/>
          </a:bodyPr>
          <a:lstStyle/>
          <a:p>
            <a:r>
              <a:rPr lang="en-US" sz="2000" b="1" i="0" dirty="0">
                <a:latin typeface="Arial Narrow" panose="020B0606020202030204" pitchFamily="34" charset="0"/>
              </a:rPr>
              <a:t>3PL</a:t>
            </a:r>
          </a:p>
        </p:txBody>
      </p:sp>
      <p:sp>
        <p:nvSpPr>
          <p:cNvPr id="101" name="Line 34">
            <a:extLst>
              <a:ext uri="{FF2B5EF4-FFF2-40B4-BE49-F238E27FC236}">
                <a16:creationId xmlns:a16="http://schemas.microsoft.com/office/drawing/2014/main" id="{0E50B5EE-FF18-41D0-B19C-A3107DA9ED0E}"/>
              </a:ext>
            </a:extLst>
          </p:cNvPr>
          <p:cNvSpPr>
            <a:spLocks noChangeShapeType="1"/>
          </p:cNvSpPr>
          <p:nvPr/>
        </p:nvSpPr>
        <p:spPr bwMode="auto">
          <a:xfrm>
            <a:off x="7837644" y="3219687"/>
            <a:ext cx="0" cy="274320"/>
          </a:xfrm>
          <a:prstGeom prst="line">
            <a:avLst/>
          </a:prstGeom>
          <a:noFill/>
          <a:ln w="38100">
            <a:solidFill>
              <a:schemeClr val="tx1"/>
            </a:solidFill>
            <a:round/>
            <a:headEnd/>
            <a:tailEnd type="triangle" w="med" len="med"/>
          </a:ln>
        </p:spPr>
        <p:txBody>
          <a:bodyPr/>
          <a:lstStyle/>
          <a:p>
            <a:endParaRPr lang="en-US" i="0">
              <a:latin typeface="Arial Narrow" panose="020B0606020202030204" pitchFamily="34" charset="0"/>
            </a:endParaRPr>
          </a:p>
        </p:txBody>
      </p:sp>
      <p:sp>
        <p:nvSpPr>
          <p:cNvPr id="102" name="Line 35">
            <a:extLst>
              <a:ext uri="{FF2B5EF4-FFF2-40B4-BE49-F238E27FC236}">
                <a16:creationId xmlns:a16="http://schemas.microsoft.com/office/drawing/2014/main" id="{FF61CE87-7013-4DFA-BD95-42F0EA89F509}"/>
              </a:ext>
            </a:extLst>
          </p:cNvPr>
          <p:cNvSpPr>
            <a:spLocks noChangeShapeType="1"/>
          </p:cNvSpPr>
          <p:nvPr/>
        </p:nvSpPr>
        <p:spPr bwMode="auto">
          <a:xfrm>
            <a:off x="7821085" y="4073525"/>
            <a:ext cx="1587" cy="274320"/>
          </a:xfrm>
          <a:prstGeom prst="line">
            <a:avLst/>
          </a:prstGeom>
          <a:noFill/>
          <a:ln w="38100">
            <a:solidFill>
              <a:schemeClr val="tx1"/>
            </a:solidFill>
            <a:round/>
            <a:headEnd/>
            <a:tailEnd type="triangle" w="med" len="med"/>
          </a:ln>
        </p:spPr>
        <p:txBody>
          <a:bodyPr/>
          <a:lstStyle/>
          <a:p>
            <a:endParaRPr lang="en-US" i="0">
              <a:latin typeface="Arial Narrow" panose="020B0606020202030204" pitchFamily="34" charset="0"/>
            </a:endParaRPr>
          </a:p>
        </p:txBody>
      </p:sp>
      <p:sp>
        <p:nvSpPr>
          <p:cNvPr id="103" name="Line 36">
            <a:extLst>
              <a:ext uri="{FF2B5EF4-FFF2-40B4-BE49-F238E27FC236}">
                <a16:creationId xmlns:a16="http://schemas.microsoft.com/office/drawing/2014/main" id="{55115CE6-AF4E-4B70-9C14-85F54D03C8B9}"/>
              </a:ext>
            </a:extLst>
          </p:cNvPr>
          <p:cNvSpPr>
            <a:spLocks noChangeShapeType="1"/>
          </p:cNvSpPr>
          <p:nvPr/>
        </p:nvSpPr>
        <p:spPr bwMode="auto">
          <a:xfrm>
            <a:off x="7835371" y="4935538"/>
            <a:ext cx="1588" cy="354012"/>
          </a:xfrm>
          <a:prstGeom prst="line">
            <a:avLst/>
          </a:prstGeom>
          <a:noFill/>
          <a:ln w="38100">
            <a:solidFill>
              <a:schemeClr val="tx1"/>
            </a:solidFill>
            <a:round/>
            <a:headEnd/>
            <a:tailEnd type="triangle" w="med" len="med"/>
          </a:ln>
        </p:spPr>
        <p:txBody>
          <a:bodyPr/>
          <a:lstStyle/>
          <a:p>
            <a:endParaRPr lang="en-US" i="0">
              <a:latin typeface="Arial Narrow" panose="020B0606020202030204" pitchFamily="34" charset="0"/>
            </a:endParaRPr>
          </a:p>
        </p:txBody>
      </p:sp>
      <p:sp>
        <p:nvSpPr>
          <p:cNvPr id="104" name="Line 37">
            <a:extLst>
              <a:ext uri="{FF2B5EF4-FFF2-40B4-BE49-F238E27FC236}">
                <a16:creationId xmlns:a16="http://schemas.microsoft.com/office/drawing/2014/main" id="{48E38232-656A-47FF-85CA-8A62913A1C42}"/>
              </a:ext>
            </a:extLst>
          </p:cNvPr>
          <p:cNvSpPr>
            <a:spLocks noChangeShapeType="1"/>
          </p:cNvSpPr>
          <p:nvPr/>
        </p:nvSpPr>
        <p:spPr bwMode="auto">
          <a:xfrm>
            <a:off x="7190846" y="2333626"/>
            <a:ext cx="139700" cy="1152525"/>
          </a:xfrm>
          <a:prstGeom prst="line">
            <a:avLst/>
          </a:prstGeom>
          <a:noFill/>
          <a:ln w="38100">
            <a:solidFill>
              <a:schemeClr val="tx1"/>
            </a:solidFill>
            <a:round/>
            <a:headEnd/>
            <a:tailEnd type="triangle" w="med" len="med"/>
          </a:ln>
        </p:spPr>
        <p:txBody>
          <a:bodyPr/>
          <a:lstStyle/>
          <a:p>
            <a:endParaRPr lang="en-US" i="0">
              <a:latin typeface="Arial Narrow" panose="020B0606020202030204" pitchFamily="34" charset="0"/>
            </a:endParaRPr>
          </a:p>
        </p:txBody>
      </p:sp>
      <p:sp>
        <p:nvSpPr>
          <p:cNvPr id="105" name="Line 38">
            <a:extLst>
              <a:ext uri="{FF2B5EF4-FFF2-40B4-BE49-F238E27FC236}">
                <a16:creationId xmlns:a16="http://schemas.microsoft.com/office/drawing/2014/main" id="{27C1D588-3A5A-4BA1-9D39-9FE33D12A889}"/>
              </a:ext>
            </a:extLst>
          </p:cNvPr>
          <p:cNvSpPr>
            <a:spLocks noChangeShapeType="1"/>
          </p:cNvSpPr>
          <p:nvPr/>
        </p:nvSpPr>
        <p:spPr bwMode="auto">
          <a:xfrm flipH="1">
            <a:off x="8300510" y="2325689"/>
            <a:ext cx="301625" cy="1182687"/>
          </a:xfrm>
          <a:prstGeom prst="line">
            <a:avLst/>
          </a:prstGeom>
          <a:noFill/>
          <a:ln w="38100">
            <a:solidFill>
              <a:schemeClr val="tx1"/>
            </a:solidFill>
            <a:round/>
            <a:headEnd/>
            <a:tailEnd type="triangle" w="med" len="med"/>
          </a:ln>
        </p:spPr>
        <p:txBody>
          <a:bodyPr/>
          <a:lstStyle/>
          <a:p>
            <a:endParaRPr lang="en-US" i="0">
              <a:latin typeface="Arial Narrow" panose="020B0606020202030204" pitchFamily="34" charset="0"/>
            </a:endParaRPr>
          </a:p>
        </p:txBody>
      </p:sp>
      <p:sp>
        <p:nvSpPr>
          <p:cNvPr id="106" name="Line 39">
            <a:extLst>
              <a:ext uri="{FF2B5EF4-FFF2-40B4-BE49-F238E27FC236}">
                <a16:creationId xmlns:a16="http://schemas.microsoft.com/office/drawing/2014/main" id="{002DFC95-8154-4C6A-A2C6-EF70752D6CCF}"/>
              </a:ext>
            </a:extLst>
          </p:cNvPr>
          <p:cNvSpPr>
            <a:spLocks noChangeShapeType="1"/>
          </p:cNvSpPr>
          <p:nvPr/>
        </p:nvSpPr>
        <p:spPr bwMode="auto">
          <a:xfrm>
            <a:off x="6492574" y="2070785"/>
            <a:ext cx="292100" cy="3175"/>
          </a:xfrm>
          <a:prstGeom prst="line">
            <a:avLst/>
          </a:prstGeom>
          <a:noFill/>
          <a:ln w="38100">
            <a:solidFill>
              <a:schemeClr val="tx1"/>
            </a:solidFill>
            <a:round/>
            <a:headEnd/>
            <a:tailEnd type="triangle" w="med" len="med"/>
          </a:ln>
        </p:spPr>
        <p:txBody>
          <a:bodyPr/>
          <a:lstStyle/>
          <a:p>
            <a:endParaRPr lang="en-US" i="0">
              <a:latin typeface="Arial Narrow" panose="020B0606020202030204" pitchFamily="34" charset="0"/>
            </a:endParaRPr>
          </a:p>
        </p:txBody>
      </p:sp>
      <p:sp>
        <p:nvSpPr>
          <p:cNvPr id="107" name="Line 40">
            <a:extLst>
              <a:ext uri="{FF2B5EF4-FFF2-40B4-BE49-F238E27FC236}">
                <a16:creationId xmlns:a16="http://schemas.microsoft.com/office/drawing/2014/main" id="{AA5A90A6-38D5-4E24-8548-A87EA00576A3}"/>
              </a:ext>
            </a:extLst>
          </p:cNvPr>
          <p:cNvSpPr>
            <a:spLocks noChangeShapeType="1"/>
          </p:cNvSpPr>
          <p:nvPr/>
        </p:nvSpPr>
        <p:spPr bwMode="auto">
          <a:xfrm flipH="1">
            <a:off x="9426916" y="2325689"/>
            <a:ext cx="336827" cy="346075"/>
          </a:xfrm>
          <a:prstGeom prst="line">
            <a:avLst/>
          </a:prstGeom>
          <a:noFill/>
          <a:ln w="38100">
            <a:solidFill>
              <a:schemeClr val="tx1"/>
            </a:solidFill>
            <a:round/>
            <a:headEnd/>
            <a:tailEnd type="triangle" w="med" len="med"/>
          </a:ln>
        </p:spPr>
        <p:txBody>
          <a:bodyPr/>
          <a:lstStyle/>
          <a:p>
            <a:endParaRPr lang="en-US" i="0" dirty="0">
              <a:latin typeface="Arial Narrow" panose="020B0606020202030204" pitchFamily="34" charset="0"/>
            </a:endParaRPr>
          </a:p>
        </p:txBody>
      </p:sp>
      <p:sp>
        <p:nvSpPr>
          <p:cNvPr id="108" name="Line 42">
            <a:extLst>
              <a:ext uri="{FF2B5EF4-FFF2-40B4-BE49-F238E27FC236}">
                <a16:creationId xmlns:a16="http://schemas.microsoft.com/office/drawing/2014/main" id="{B34E5D3D-8D13-4B90-BD90-4844687F3559}"/>
              </a:ext>
            </a:extLst>
          </p:cNvPr>
          <p:cNvSpPr>
            <a:spLocks noChangeShapeType="1"/>
          </p:cNvSpPr>
          <p:nvPr/>
        </p:nvSpPr>
        <p:spPr bwMode="auto">
          <a:xfrm flipH="1" flipV="1">
            <a:off x="7525810" y="4937126"/>
            <a:ext cx="1587" cy="354013"/>
          </a:xfrm>
          <a:prstGeom prst="line">
            <a:avLst/>
          </a:prstGeom>
          <a:noFill/>
          <a:ln w="38100">
            <a:solidFill>
              <a:schemeClr val="bg1">
                <a:lumMod val="65000"/>
              </a:schemeClr>
            </a:solidFill>
            <a:round/>
            <a:headEnd/>
            <a:tailEnd type="triangle" w="med" len="med"/>
          </a:ln>
        </p:spPr>
        <p:txBody>
          <a:bodyPr/>
          <a:lstStyle/>
          <a:p>
            <a:endParaRPr lang="en-US" i="0">
              <a:latin typeface="Arial Narrow" panose="020B0606020202030204" pitchFamily="34" charset="0"/>
            </a:endParaRPr>
          </a:p>
        </p:txBody>
      </p:sp>
      <p:sp>
        <p:nvSpPr>
          <p:cNvPr id="109" name="Line 43">
            <a:extLst>
              <a:ext uri="{FF2B5EF4-FFF2-40B4-BE49-F238E27FC236}">
                <a16:creationId xmlns:a16="http://schemas.microsoft.com/office/drawing/2014/main" id="{13974200-25B5-4434-8044-E2E6C9512214}"/>
              </a:ext>
            </a:extLst>
          </p:cNvPr>
          <p:cNvSpPr>
            <a:spLocks noChangeShapeType="1"/>
          </p:cNvSpPr>
          <p:nvPr/>
        </p:nvSpPr>
        <p:spPr bwMode="auto">
          <a:xfrm flipH="1" flipV="1">
            <a:off x="7517871" y="4056063"/>
            <a:ext cx="1588" cy="354012"/>
          </a:xfrm>
          <a:prstGeom prst="line">
            <a:avLst/>
          </a:prstGeom>
          <a:noFill/>
          <a:ln w="38100">
            <a:solidFill>
              <a:schemeClr val="bg1">
                <a:lumMod val="65000"/>
              </a:schemeClr>
            </a:solidFill>
            <a:round/>
            <a:headEnd/>
            <a:tailEnd type="triangle" w="med" len="med"/>
          </a:ln>
        </p:spPr>
        <p:txBody>
          <a:bodyPr/>
          <a:lstStyle/>
          <a:p>
            <a:endParaRPr lang="en-US" i="0">
              <a:latin typeface="Arial Narrow" panose="020B0606020202030204" pitchFamily="34" charset="0"/>
            </a:endParaRPr>
          </a:p>
        </p:txBody>
      </p:sp>
      <p:sp>
        <p:nvSpPr>
          <p:cNvPr id="110" name="Line 44">
            <a:extLst>
              <a:ext uri="{FF2B5EF4-FFF2-40B4-BE49-F238E27FC236}">
                <a16:creationId xmlns:a16="http://schemas.microsoft.com/office/drawing/2014/main" id="{5496F3EC-F3EE-4FEC-8E98-B51685EA09F8}"/>
              </a:ext>
            </a:extLst>
          </p:cNvPr>
          <p:cNvSpPr>
            <a:spLocks noChangeShapeType="1"/>
          </p:cNvSpPr>
          <p:nvPr/>
        </p:nvSpPr>
        <p:spPr bwMode="auto">
          <a:xfrm flipH="1" flipV="1">
            <a:off x="8132235" y="4938713"/>
            <a:ext cx="1587" cy="354012"/>
          </a:xfrm>
          <a:prstGeom prst="line">
            <a:avLst/>
          </a:prstGeom>
          <a:noFill/>
          <a:ln w="38100">
            <a:solidFill>
              <a:schemeClr val="tx1"/>
            </a:solidFill>
            <a:prstDash val="sysDot"/>
            <a:round/>
            <a:headEnd/>
            <a:tailEnd type="triangle" w="med" len="med"/>
          </a:ln>
        </p:spPr>
        <p:txBody>
          <a:bodyPr/>
          <a:lstStyle/>
          <a:p>
            <a:endParaRPr lang="en-US" i="0">
              <a:latin typeface="Arial Narrow" panose="020B0606020202030204" pitchFamily="34" charset="0"/>
            </a:endParaRPr>
          </a:p>
        </p:txBody>
      </p:sp>
      <p:sp>
        <p:nvSpPr>
          <p:cNvPr id="111" name="Line 45">
            <a:extLst>
              <a:ext uri="{FF2B5EF4-FFF2-40B4-BE49-F238E27FC236}">
                <a16:creationId xmlns:a16="http://schemas.microsoft.com/office/drawing/2014/main" id="{C9BAE994-2D85-4D67-8BBA-0587EE045A71}"/>
              </a:ext>
            </a:extLst>
          </p:cNvPr>
          <p:cNvSpPr>
            <a:spLocks noChangeShapeType="1"/>
          </p:cNvSpPr>
          <p:nvPr/>
        </p:nvSpPr>
        <p:spPr bwMode="auto">
          <a:xfrm flipH="1" flipV="1">
            <a:off x="8133821" y="4057651"/>
            <a:ext cx="1588" cy="354013"/>
          </a:xfrm>
          <a:prstGeom prst="line">
            <a:avLst/>
          </a:prstGeom>
          <a:noFill/>
          <a:ln w="38100">
            <a:solidFill>
              <a:schemeClr val="tx1"/>
            </a:solidFill>
            <a:prstDash val="sysDot"/>
            <a:round/>
            <a:headEnd/>
            <a:tailEnd type="triangle" w="med" len="med"/>
          </a:ln>
        </p:spPr>
        <p:txBody>
          <a:bodyPr/>
          <a:lstStyle/>
          <a:p>
            <a:endParaRPr lang="en-US" i="0">
              <a:latin typeface="Arial Narrow" panose="020B0606020202030204" pitchFamily="34" charset="0"/>
            </a:endParaRPr>
          </a:p>
        </p:txBody>
      </p:sp>
      <p:sp>
        <p:nvSpPr>
          <p:cNvPr id="112" name="Line 46">
            <a:extLst>
              <a:ext uri="{FF2B5EF4-FFF2-40B4-BE49-F238E27FC236}">
                <a16:creationId xmlns:a16="http://schemas.microsoft.com/office/drawing/2014/main" id="{481C56F3-F6E5-490C-B680-71FA1EEE51AB}"/>
              </a:ext>
            </a:extLst>
          </p:cNvPr>
          <p:cNvSpPr>
            <a:spLocks noChangeShapeType="1"/>
          </p:cNvSpPr>
          <p:nvPr/>
        </p:nvSpPr>
        <p:spPr bwMode="auto">
          <a:xfrm flipH="1" flipV="1">
            <a:off x="8113185" y="3165476"/>
            <a:ext cx="1587" cy="354013"/>
          </a:xfrm>
          <a:prstGeom prst="line">
            <a:avLst/>
          </a:prstGeom>
          <a:noFill/>
          <a:ln w="38100">
            <a:solidFill>
              <a:schemeClr val="tx1"/>
            </a:solidFill>
            <a:prstDash val="sysDot"/>
            <a:round/>
            <a:headEnd/>
            <a:tailEnd type="triangle" w="med" len="med"/>
          </a:ln>
        </p:spPr>
        <p:txBody>
          <a:bodyPr/>
          <a:lstStyle/>
          <a:p>
            <a:endParaRPr lang="en-US" i="0">
              <a:latin typeface="Arial Narrow" panose="020B0606020202030204" pitchFamily="34" charset="0"/>
            </a:endParaRPr>
          </a:p>
        </p:txBody>
      </p:sp>
      <p:sp>
        <p:nvSpPr>
          <p:cNvPr id="113" name="Text Box 47">
            <a:extLst>
              <a:ext uri="{FF2B5EF4-FFF2-40B4-BE49-F238E27FC236}">
                <a16:creationId xmlns:a16="http://schemas.microsoft.com/office/drawing/2014/main" id="{2145351B-E629-4A9B-A054-1E963152394F}"/>
              </a:ext>
            </a:extLst>
          </p:cNvPr>
          <p:cNvSpPr txBox="1">
            <a:spLocks noChangeArrowheads="1"/>
          </p:cNvSpPr>
          <p:nvPr/>
        </p:nvSpPr>
        <p:spPr bwMode="auto">
          <a:xfrm>
            <a:off x="6092931" y="4116278"/>
            <a:ext cx="1376980" cy="215444"/>
          </a:xfrm>
          <a:prstGeom prst="rect">
            <a:avLst/>
          </a:prstGeom>
          <a:noFill/>
          <a:ln w="9525">
            <a:noFill/>
            <a:miter lim="800000"/>
            <a:headEnd/>
            <a:tailEnd/>
          </a:ln>
        </p:spPr>
        <p:txBody>
          <a:bodyPr wrap="none" lIns="0" tIns="0" rIns="0" bIns="0">
            <a:spAutoFit/>
          </a:bodyPr>
          <a:lstStyle/>
          <a:p>
            <a:r>
              <a:rPr lang="en-US" sz="1400" b="1" i="0" dirty="0">
                <a:latin typeface="Arial Narrow" panose="020B0606020202030204" pitchFamily="34" charset="0"/>
              </a:rPr>
              <a:t>Returns / Recycling</a:t>
            </a:r>
          </a:p>
        </p:txBody>
      </p:sp>
      <p:sp>
        <p:nvSpPr>
          <p:cNvPr id="114" name="Text Box 48">
            <a:extLst>
              <a:ext uri="{FF2B5EF4-FFF2-40B4-BE49-F238E27FC236}">
                <a16:creationId xmlns:a16="http://schemas.microsoft.com/office/drawing/2014/main" id="{AACB60EE-337E-432E-B676-143EB2340DB6}"/>
              </a:ext>
            </a:extLst>
          </p:cNvPr>
          <p:cNvSpPr txBox="1">
            <a:spLocks noChangeArrowheads="1"/>
          </p:cNvSpPr>
          <p:nvPr/>
        </p:nvSpPr>
        <p:spPr bwMode="auto">
          <a:xfrm>
            <a:off x="8187796" y="5099050"/>
            <a:ext cx="1239122" cy="215444"/>
          </a:xfrm>
          <a:prstGeom prst="rect">
            <a:avLst/>
          </a:prstGeom>
          <a:noFill/>
          <a:ln w="9525">
            <a:noFill/>
            <a:miter lim="800000"/>
            <a:headEnd/>
            <a:tailEnd/>
          </a:ln>
        </p:spPr>
        <p:txBody>
          <a:bodyPr wrap="none" lIns="0" tIns="0" rIns="0" bIns="0">
            <a:spAutoFit/>
          </a:bodyPr>
          <a:lstStyle/>
          <a:p>
            <a:r>
              <a:rPr lang="en-US" sz="1400" b="1" i="0">
                <a:latin typeface="Arial Narrow" panose="020B0606020202030204" pitchFamily="34" charset="0"/>
              </a:rPr>
              <a:t>Point-of-sale data</a:t>
            </a:r>
          </a:p>
        </p:txBody>
      </p:sp>
      <p:sp>
        <p:nvSpPr>
          <p:cNvPr id="115" name="Text Box 49">
            <a:extLst>
              <a:ext uri="{FF2B5EF4-FFF2-40B4-BE49-F238E27FC236}">
                <a16:creationId xmlns:a16="http://schemas.microsoft.com/office/drawing/2014/main" id="{120EB105-8586-48AC-89D8-8274B5F8F04B}"/>
              </a:ext>
            </a:extLst>
          </p:cNvPr>
          <p:cNvSpPr txBox="1">
            <a:spLocks noChangeArrowheads="1"/>
          </p:cNvSpPr>
          <p:nvPr/>
        </p:nvSpPr>
        <p:spPr bwMode="auto">
          <a:xfrm>
            <a:off x="2068884" y="3029744"/>
            <a:ext cx="836768" cy="215444"/>
          </a:xfrm>
          <a:prstGeom prst="rect">
            <a:avLst/>
          </a:prstGeom>
          <a:noFill/>
          <a:ln w="9525">
            <a:noFill/>
            <a:miter lim="800000"/>
            <a:headEnd/>
            <a:tailEnd/>
          </a:ln>
        </p:spPr>
        <p:txBody>
          <a:bodyPr wrap="none" lIns="0" tIns="0" rIns="0" bIns="0">
            <a:spAutoFit/>
          </a:bodyPr>
          <a:lstStyle/>
          <a:p>
            <a:r>
              <a:rPr lang="en-US" sz="1400" b="1" i="0" dirty="0">
                <a:latin typeface="Arial Narrow" panose="020B0606020202030204" pitchFamily="34" charset="0"/>
              </a:rPr>
              <a:t>Freight flow</a:t>
            </a:r>
          </a:p>
        </p:txBody>
      </p:sp>
      <p:sp>
        <p:nvSpPr>
          <p:cNvPr id="116" name="Line 50">
            <a:extLst>
              <a:ext uri="{FF2B5EF4-FFF2-40B4-BE49-F238E27FC236}">
                <a16:creationId xmlns:a16="http://schemas.microsoft.com/office/drawing/2014/main" id="{5B9D01F6-AF1D-424F-9633-6B712A2B3D79}"/>
              </a:ext>
            </a:extLst>
          </p:cNvPr>
          <p:cNvSpPr>
            <a:spLocks noChangeShapeType="1"/>
          </p:cNvSpPr>
          <p:nvPr/>
        </p:nvSpPr>
        <p:spPr bwMode="auto">
          <a:xfrm>
            <a:off x="6409797" y="3195639"/>
            <a:ext cx="765175" cy="293687"/>
          </a:xfrm>
          <a:prstGeom prst="line">
            <a:avLst/>
          </a:prstGeom>
          <a:noFill/>
          <a:ln w="38100">
            <a:solidFill>
              <a:schemeClr val="tx1"/>
            </a:solidFill>
            <a:round/>
            <a:headEnd/>
            <a:tailEnd type="triangle" w="med" len="med"/>
          </a:ln>
        </p:spPr>
        <p:txBody>
          <a:bodyPr/>
          <a:lstStyle/>
          <a:p>
            <a:endParaRPr lang="en-US" i="0">
              <a:latin typeface="Arial Narrow" panose="020B0606020202030204" pitchFamily="34" charset="0"/>
            </a:endParaRPr>
          </a:p>
        </p:txBody>
      </p:sp>
      <p:sp>
        <p:nvSpPr>
          <p:cNvPr id="117" name="Line 51">
            <a:extLst>
              <a:ext uri="{FF2B5EF4-FFF2-40B4-BE49-F238E27FC236}">
                <a16:creationId xmlns:a16="http://schemas.microsoft.com/office/drawing/2014/main" id="{6A011CF7-419E-4FC6-9B62-B979CC474443}"/>
              </a:ext>
            </a:extLst>
          </p:cNvPr>
          <p:cNvSpPr>
            <a:spLocks noChangeShapeType="1"/>
          </p:cNvSpPr>
          <p:nvPr/>
        </p:nvSpPr>
        <p:spPr bwMode="auto">
          <a:xfrm flipH="1">
            <a:off x="8484659" y="3189288"/>
            <a:ext cx="811212" cy="330200"/>
          </a:xfrm>
          <a:prstGeom prst="line">
            <a:avLst/>
          </a:prstGeom>
          <a:noFill/>
          <a:ln w="38100">
            <a:solidFill>
              <a:schemeClr val="tx1"/>
            </a:solidFill>
            <a:round/>
            <a:headEnd/>
            <a:tailEnd type="triangle" w="med" len="med"/>
          </a:ln>
        </p:spPr>
        <p:txBody>
          <a:bodyPr/>
          <a:lstStyle/>
          <a:p>
            <a:endParaRPr lang="en-US" i="0">
              <a:latin typeface="Arial Narrow" panose="020B0606020202030204" pitchFamily="34" charset="0"/>
            </a:endParaRPr>
          </a:p>
        </p:txBody>
      </p:sp>
      <p:sp>
        <p:nvSpPr>
          <p:cNvPr id="118" name="Text Box 52">
            <a:extLst>
              <a:ext uri="{FF2B5EF4-FFF2-40B4-BE49-F238E27FC236}">
                <a16:creationId xmlns:a16="http://schemas.microsoft.com/office/drawing/2014/main" id="{5657F80D-13E5-457A-A98D-8F773BD6B4EC}"/>
              </a:ext>
            </a:extLst>
          </p:cNvPr>
          <p:cNvSpPr txBox="1">
            <a:spLocks noChangeArrowheads="1"/>
          </p:cNvSpPr>
          <p:nvPr/>
        </p:nvSpPr>
        <p:spPr bwMode="auto">
          <a:xfrm>
            <a:off x="2000926" y="1458733"/>
            <a:ext cx="1586332" cy="307777"/>
          </a:xfrm>
          <a:prstGeom prst="rect">
            <a:avLst/>
          </a:prstGeom>
          <a:solidFill>
            <a:schemeClr val="bg1"/>
          </a:solidFill>
          <a:ln w="9525">
            <a:noFill/>
            <a:miter lim="800000"/>
            <a:headEnd/>
            <a:tailEnd/>
          </a:ln>
        </p:spPr>
        <p:txBody>
          <a:bodyPr wrap="none" lIns="45720" tIns="0" rIns="45720" bIns="0">
            <a:spAutoFit/>
          </a:bodyPr>
          <a:lstStyle/>
          <a:p>
            <a:r>
              <a:rPr lang="en-US" sz="2000" b="1" i="0" dirty="0">
                <a:latin typeface="Arial Narrow" panose="020B0606020202030204" pitchFamily="34" charset="0"/>
              </a:rPr>
              <a:t>Push Logistics</a:t>
            </a:r>
          </a:p>
        </p:txBody>
      </p:sp>
      <p:sp>
        <p:nvSpPr>
          <p:cNvPr id="119" name="Rounded Rectangle 48">
            <a:extLst>
              <a:ext uri="{FF2B5EF4-FFF2-40B4-BE49-F238E27FC236}">
                <a16:creationId xmlns:a16="http://schemas.microsoft.com/office/drawing/2014/main" id="{2E153FE4-D14E-4D85-92F6-5F5F2526EAD1}"/>
              </a:ext>
            </a:extLst>
          </p:cNvPr>
          <p:cNvSpPr/>
          <p:nvPr/>
        </p:nvSpPr>
        <p:spPr bwMode="auto">
          <a:xfrm>
            <a:off x="5431138" y="1612901"/>
            <a:ext cx="4937760" cy="4346575"/>
          </a:xfrm>
          <a:prstGeom prst="roundRect">
            <a:avLst>
              <a:gd name="adj" fmla="val 4362"/>
            </a:avLst>
          </a:prstGeom>
          <a:noFill/>
          <a:ln w="1905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i="0">
              <a:latin typeface="Arial Narrow" panose="020B0606020202030204" pitchFamily="34" charset="0"/>
            </a:endParaRPr>
          </a:p>
        </p:txBody>
      </p:sp>
      <p:sp>
        <p:nvSpPr>
          <p:cNvPr id="120" name="Text Box 53">
            <a:extLst>
              <a:ext uri="{FF2B5EF4-FFF2-40B4-BE49-F238E27FC236}">
                <a16:creationId xmlns:a16="http://schemas.microsoft.com/office/drawing/2014/main" id="{9E43CD43-54C4-447A-9BEF-96C1C4C0CDDA}"/>
              </a:ext>
            </a:extLst>
          </p:cNvPr>
          <p:cNvSpPr txBox="1">
            <a:spLocks noChangeArrowheads="1"/>
          </p:cNvSpPr>
          <p:nvPr/>
        </p:nvSpPr>
        <p:spPr bwMode="auto">
          <a:xfrm>
            <a:off x="5672923" y="1466721"/>
            <a:ext cx="1456489" cy="307777"/>
          </a:xfrm>
          <a:prstGeom prst="rect">
            <a:avLst/>
          </a:prstGeom>
          <a:solidFill>
            <a:schemeClr val="bg1"/>
          </a:solidFill>
          <a:ln w="9525">
            <a:noFill/>
            <a:miter lim="800000"/>
            <a:headEnd/>
            <a:tailEnd/>
          </a:ln>
        </p:spPr>
        <p:txBody>
          <a:bodyPr wrap="none" lIns="45720" tIns="0" rIns="45720" bIns="0">
            <a:spAutoFit/>
          </a:bodyPr>
          <a:lstStyle/>
          <a:p>
            <a:r>
              <a:rPr lang="en-US" sz="2000" b="1" i="0" dirty="0">
                <a:latin typeface="Arial Narrow" panose="020B0606020202030204" pitchFamily="34" charset="0"/>
              </a:rPr>
              <a:t>Pull Logistics</a:t>
            </a:r>
          </a:p>
        </p:txBody>
      </p:sp>
      <p:sp>
        <p:nvSpPr>
          <p:cNvPr id="121" name="Rectangle: Rounded Corners 120">
            <a:extLst>
              <a:ext uri="{FF2B5EF4-FFF2-40B4-BE49-F238E27FC236}">
                <a16:creationId xmlns:a16="http://schemas.microsoft.com/office/drawing/2014/main" id="{4CCCB06A-6650-41C2-93CC-5121CE71BE7C}"/>
              </a:ext>
            </a:extLst>
          </p:cNvPr>
          <p:cNvSpPr/>
          <p:nvPr/>
        </p:nvSpPr>
        <p:spPr>
          <a:xfrm>
            <a:off x="1950192" y="2214564"/>
            <a:ext cx="914400" cy="457200"/>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i="0" dirty="0">
                <a:latin typeface="Arial Narrow" panose="020B0606020202030204" pitchFamily="34" charset="0"/>
              </a:rPr>
              <a:t>Supplier</a:t>
            </a:r>
          </a:p>
        </p:txBody>
      </p:sp>
      <p:sp>
        <p:nvSpPr>
          <p:cNvPr id="122" name="Rectangle: Rounded Corners 121">
            <a:extLst>
              <a:ext uri="{FF2B5EF4-FFF2-40B4-BE49-F238E27FC236}">
                <a16:creationId xmlns:a16="http://schemas.microsoft.com/office/drawing/2014/main" id="{F4CC2362-FBAF-45D7-9F5F-55A23E10229A}"/>
              </a:ext>
            </a:extLst>
          </p:cNvPr>
          <p:cNvSpPr/>
          <p:nvPr/>
        </p:nvSpPr>
        <p:spPr>
          <a:xfrm>
            <a:off x="3151419" y="2214564"/>
            <a:ext cx="914400" cy="457200"/>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i="0" dirty="0">
                <a:latin typeface="Arial Narrow" panose="020B0606020202030204" pitchFamily="34" charset="0"/>
              </a:rPr>
              <a:t>Supplier</a:t>
            </a:r>
          </a:p>
        </p:txBody>
      </p:sp>
      <p:sp>
        <p:nvSpPr>
          <p:cNvPr id="123" name="Rectangle: Rounded Corners 122">
            <a:extLst>
              <a:ext uri="{FF2B5EF4-FFF2-40B4-BE49-F238E27FC236}">
                <a16:creationId xmlns:a16="http://schemas.microsoft.com/office/drawing/2014/main" id="{B4B05B5F-C96A-4D13-8EF8-167BF650B2EC}"/>
              </a:ext>
            </a:extLst>
          </p:cNvPr>
          <p:cNvSpPr/>
          <p:nvPr/>
        </p:nvSpPr>
        <p:spPr>
          <a:xfrm>
            <a:off x="4351321" y="2214564"/>
            <a:ext cx="914400" cy="457200"/>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i="0" dirty="0">
                <a:latin typeface="Arial Narrow" panose="020B0606020202030204" pitchFamily="34" charset="0"/>
              </a:rPr>
              <a:t>Supplier</a:t>
            </a:r>
          </a:p>
        </p:txBody>
      </p:sp>
      <p:sp>
        <p:nvSpPr>
          <p:cNvPr id="124" name="Rectangle: Rounded Corners 123">
            <a:extLst>
              <a:ext uri="{FF2B5EF4-FFF2-40B4-BE49-F238E27FC236}">
                <a16:creationId xmlns:a16="http://schemas.microsoft.com/office/drawing/2014/main" id="{B06A7602-0EAD-4933-9781-1E0EC8828E61}"/>
              </a:ext>
            </a:extLst>
          </p:cNvPr>
          <p:cNvSpPr/>
          <p:nvPr/>
        </p:nvSpPr>
        <p:spPr>
          <a:xfrm>
            <a:off x="2887928" y="3370327"/>
            <a:ext cx="1371600" cy="457200"/>
          </a:xfrm>
          <a:prstGeom prst="round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i="0" dirty="0">
                <a:latin typeface="Arial Narrow" panose="020B0606020202030204" pitchFamily="34" charset="0"/>
              </a:rPr>
              <a:t>Manufacturer</a:t>
            </a:r>
          </a:p>
        </p:txBody>
      </p:sp>
      <p:sp>
        <p:nvSpPr>
          <p:cNvPr id="125" name="Rectangle: Rounded Corners 124">
            <a:extLst>
              <a:ext uri="{FF2B5EF4-FFF2-40B4-BE49-F238E27FC236}">
                <a16:creationId xmlns:a16="http://schemas.microsoft.com/office/drawing/2014/main" id="{C05D7EE2-5767-42D8-8DE1-DBFE1718458A}"/>
              </a:ext>
            </a:extLst>
          </p:cNvPr>
          <p:cNvSpPr/>
          <p:nvPr/>
        </p:nvSpPr>
        <p:spPr>
          <a:xfrm>
            <a:off x="2892057" y="4930363"/>
            <a:ext cx="1371600" cy="4572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i="0" dirty="0">
                <a:latin typeface="Arial Narrow" panose="020B0606020202030204" pitchFamily="34" charset="0"/>
              </a:rPr>
              <a:t>Customer</a:t>
            </a:r>
          </a:p>
        </p:txBody>
      </p:sp>
      <p:sp>
        <p:nvSpPr>
          <p:cNvPr id="126" name="Rectangle: Rounded Corners 125">
            <a:extLst>
              <a:ext uri="{FF2B5EF4-FFF2-40B4-BE49-F238E27FC236}">
                <a16:creationId xmlns:a16="http://schemas.microsoft.com/office/drawing/2014/main" id="{98C03657-68E9-4898-8074-745A2966A46F}"/>
              </a:ext>
            </a:extLst>
          </p:cNvPr>
          <p:cNvSpPr/>
          <p:nvPr/>
        </p:nvSpPr>
        <p:spPr>
          <a:xfrm>
            <a:off x="2892057" y="4150345"/>
            <a:ext cx="1371600" cy="4572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i="0" dirty="0">
                <a:latin typeface="Arial Narrow" panose="020B0606020202030204" pitchFamily="34" charset="0"/>
              </a:rPr>
              <a:t>Distributor</a:t>
            </a:r>
          </a:p>
        </p:txBody>
      </p:sp>
      <p:sp>
        <p:nvSpPr>
          <p:cNvPr id="127" name="Rectangle: Rounded Corners 126">
            <a:extLst>
              <a:ext uri="{FF2B5EF4-FFF2-40B4-BE49-F238E27FC236}">
                <a16:creationId xmlns:a16="http://schemas.microsoft.com/office/drawing/2014/main" id="{B9DF456A-36AD-4E61-9305-12FDEFFFFD26}"/>
              </a:ext>
            </a:extLst>
          </p:cNvPr>
          <p:cNvSpPr/>
          <p:nvPr/>
        </p:nvSpPr>
        <p:spPr>
          <a:xfrm>
            <a:off x="7161162" y="5369797"/>
            <a:ext cx="1371600" cy="4572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i="0" dirty="0">
                <a:latin typeface="Arial Narrow" panose="020B0606020202030204" pitchFamily="34" charset="0"/>
              </a:rPr>
              <a:t>Customer</a:t>
            </a:r>
          </a:p>
        </p:txBody>
      </p:sp>
      <p:sp>
        <p:nvSpPr>
          <p:cNvPr id="128" name="Rectangle: Rounded Corners 127">
            <a:extLst>
              <a:ext uri="{FF2B5EF4-FFF2-40B4-BE49-F238E27FC236}">
                <a16:creationId xmlns:a16="http://schemas.microsoft.com/office/drawing/2014/main" id="{D825791A-6AA3-4A9F-8A53-6D999E294929}"/>
              </a:ext>
            </a:extLst>
          </p:cNvPr>
          <p:cNvSpPr/>
          <p:nvPr/>
        </p:nvSpPr>
        <p:spPr>
          <a:xfrm>
            <a:off x="5543021" y="1833563"/>
            <a:ext cx="914400" cy="457200"/>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i="0" dirty="0">
                <a:latin typeface="Arial Narrow" panose="020B0606020202030204" pitchFamily="34" charset="0"/>
              </a:rPr>
              <a:t>Supplier</a:t>
            </a:r>
          </a:p>
        </p:txBody>
      </p:sp>
      <p:sp>
        <p:nvSpPr>
          <p:cNvPr id="129" name="Rectangle: Rounded Corners 128">
            <a:extLst>
              <a:ext uri="{FF2B5EF4-FFF2-40B4-BE49-F238E27FC236}">
                <a16:creationId xmlns:a16="http://schemas.microsoft.com/office/drawing/2014/main" id="{B9124E09-D9ED-47F1-9FB8-D3E58C6474D1}"/>
              </a:ext>
            </a:extLst>
          </p:cNvPr>
          <p:cNvSpPr/>
          <p:nvPr/>
        </p:nvSpPr>
        <p:spPr>
          <a:xfrm>
            <a:off x="6831279" y="1833563"/>
            <a:ext cx="914400" cy="457200"/>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i="0" dirty="0">
                <a:latin typeface="Arial Narrow" panose="020B0606020202030204" pitchFamily="34" charset="0"/>
              </a:rPr>
              <a:t>Supplier</a:t>
            </a:r>
          </a:p>
        </p:txBody>
      </p:sp>
      <p:sp>
        <p:nvSpPr>
          <p:cNvPr id="130" name="Rectangle: Rounded Corners 129">
            <a:extLst>
              <a:ext uri="{FF2B5EF4-FFF2-40B4-BE49-F238E27FC236}">
                <a16:creationId xmlns:a16="http://schemas.microsoft.com/office/drawing/2014/main" id="{CC6D95C6-8FCD-48FC-B6DE-6D5FCE30BF9A}"/>
              </a:ext>
            </a:extLst>
          </p:cNvPr>
          <p:cNvSpPr/>
          <p:nvPr/>
        </p:nvSpPr>
        <p:spPr>
          <a:xfrm>
            <a:off x="8120154" y="1833563"/>
            <a:ext cx="914400" cy="457200"/>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i="0" dirty="0">
                <a:latin typeface="Arial Narrow" panose="020B0606020202030204" pitchFamily="34" charset="0"/>
              </a:rPr>
              <a:t>Supplier</a:t>
            </a:r>
          </a:p>
        </p:txBody>
      </p:sp>
      <p:sp>
        <p:nvSpPr>
          <p:cNvPr id="131" name="Rectangle: Rounded Corners 130">
            <a:extLst>
              <a:ext uri="{FF2B5EF4-FFF2-40B4-BE49-F238E27FC236}">
                <a16:creationId xmlns:a16="http://schemas.microsoft.com/office/drawing/2014/main" id="{1872C382-C2A3-49E1-A6E6-87F3C2016462}"/>
              </a:ext>
            </a:extLst>
          </p:cNvPr>
          <p:cNvSpPr/>
          <p:nvPr/>
        </p:nvSpPr>
        <p:spPr>
          <a:xfrm>
            <a:off x="9408412" y="1833563"/>
            <a:ext cx="914400" cy="457200"/>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i="0" dirty="0">
                <a:latin typeface="Arial Narrow" panose="020B0606020202030204" pitchFamily="34" charset="0"/>
              </a:rPr>
              <a:t>Supplier</a:t>
            </a:r>
          </a:p>
        </p:txBody>
      </p:sp>
      <p:sp>
        <p:nvSpPr>
          <p:cNvPr id="132" name="Rectangle: Rounded Corners 131">
            <a:extLst>
              <a:ext uri="{FF2B5EF4-FFF2-40B4-BE49-F238E27FC236}">
                <a16:creationId xmlns:a16="http://schemas.microsoft.com/office/drawing/2014/main" id="{6EEA0144-74D7-41E0-B3B1-35FC4B0D87C5}"/>
              </a:ext>
            </a:extLst>
          </p:cNvPr>
          <p:cNvSpPr/>
          <p:nvPr/>
        </p:nvSpPr>
        <p:spPr>
          <a:xfrm>
            <a:off x="7161162" y="3561635"/>
            <a:ext cx="1371600" cy="457200"/>
          </a:xfrm>
          <a:prstGeom prst="round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i="0" dirty="0">
                <a:latin typeface="Arial Narrow" panose="020B0606020202030204" pitchFamily="34" charset="0"/>
              </a:rPr>
              <a:t>Manufacturer</a:t>
            </a:r>
          </a:p>
        </p:txBody>
      </p:sp>
      <p:sp>
        <p:nvSpPr>
          <p:cNvPr id="133" name="Rectangle: Rounded Corners 132">
            <a:extLst>
              <a:ext uri="{FF2B5EF4-FFF2-40B4-BE49-F238E27FC236}">
                <a16:creationId xmlns:a16="http://schemas.microsoft.com/office/drawing/2014/main" id="{F833997C-F713-4DA4-93A0-7C434919203B}"/>
              </a:ext>
            </a:extLst>
          </p:cNvPr>
          <p:cNvSpPr/>
          <p:nvPr/>
        </p:nvSpPr>
        <p:spPr>
          <a:xfrm>
            <a:off x="7161162" y="4448922"/>
            <a:ext cx="1371600" cy="4572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i="0" dirty="0">
                <a:latin typeface="Arial Narrow" panose="020B0606020202030204" pitchFamily="34" charset="0"/>
              </a:rPr>
              <a:t>Distributor</a:t>
            </a:r>
          </a:p>
        </p:txBody>
      </p:sp>
      <p:sp>
        <p:nvSpPr>
          <p:cNvPr id="134" name="Rectangle: Rounded Corners 133">
            <a:extLst>
              <a:ext uri="{FF2B5EF4-FFF2-40B4-BE49-F238E27FC236}">
                <a16:creationId xmlns:a16="http://schemas.microsoft.com/office/drawing/2014/main" id="{E8E71513-75E4-4689-BFA7-0BE823FAF93C}"/>
              </a:ext>
            </a:extLst>
          </p:cNvPr>
          <p:cNvSpPr/>
          <p:nvPr/>
        </p:nvSpPr>
        <p:spPr>
          <a:xfrm>
            <a:off x="5875869" y="2696189"/>
            <a:ext cx="914400" cy="457200"/>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i="0" dirty="0">
                <a:latin typeface="Arial Narrow" panose="020B0606020202030204" pitchFamily="34" charset="0"/>
              </a:rPr>
              <a:t>Supplier</a:t>
            </a:r>
          </a:p>
        </p:txBody>
      </p:sp>
      <p:sp>
        <p:nvSpPr>
          <p:cNvPr id="135" name="Rectangle: Rounded Corners 134">
            <a:extLst>
              <a:ext uri="{FF2B5EF4-FFF2-40B4-BE49-F238E27FC236}">
                <a16:creationId xmlns:a16="http://schemas.microsoft.com/office/drawing/2014/main" id="{6432AB67-6AF8-4621-838C-71132CC42EAD}"/>
              </a:ext>
            </a:extLst>
          </p:cNvPr>
          <p:cNvSpPr/>
          <p:nvPr/>
        </p:nvSpPr>
        <p:spPr>
          <a:xfrm>
            <a:off x="7414577" y="2696189"/>
            <a:ext cx="914400" cy="457200"/>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i="0" dirty="0">
                <a:latin typeface="Arial Narrow" panose="020B0606020202030204" pitchFamily="34" charset="0"/>
              </a:rPr>
              <a:t>Supplier</a:t>
            </a:r>
          </a:p>
        </p:txBody>
      </p:sp>
      <p:sp>
        <p:nvSpPr>
          <p:cNvPr id="136" name="Rectangle: Rounded Corners 135">
            <a:extLst>
              <a:ext uri="{FF2B5EF4-FFF2-40B4-BE49-F238E27FC236}">
                <a16:creationId xmlns:a16="http://schemas.microsoft.com/office/drawing/2014/main" id="{854DA3B3-F3DA-489B-A634-353989909A64}"/>
              </a:ext>
            </a:extLst>
          </p:cNvPr>
          <p:cNvSpPr/>
          <p:nvPr/>
        </p:nvSpPr>
        <p:spPr>
          <a:xfrm>
            <a:off x="8849344" y="2696189"/>
            <a:ext cx="914400" cy="457200"/>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i="0" dirty="0">
                <a:latin typeface="Arial Narrow" panose="020B0606020202030204" pitchFamily="34" charset="0"/>
              </a:rPr>
              <a:t>Supplier</a:t>
            </a:r>
          </a:p>
        </p:txBody>
      </p:sp>
    </p:spTree>
    <p:extLst>
      <p:ext uri="{BB962C8B-B14F-4D97-AF65-F5344CB8AC3E}">
        <p14:creationId xmlns:p14="http://schemas.microsoft.com/office/powerpoint/2010/main" val="1363415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518614A-63A1-49AD-B34D-59A6B3013A94}"/>
              </a:ext>
            </a:extLst>
          </p:cNvPr>
          <p:cNvSpPr>
            <a:spLocks noGrp="1"/>
          </p:cNvSpPr>
          <p:nvPr>
            <p:ph type="title"/>
          </p:nvPr>
        </p:nvSpPr>
        <p:spPr/>
        <p:txBody>
          <a:bodyPr/>
          <a:lstStyle/>
          <a:p>
            <a:r>
              <a:rPr lang="en-US" dirty="0"/>
              <a:t>Logistical Activities Related to Containerization</a:t>
            </a:r>
          </a:p>
        </p:txBody>
      </p:sp>
      <p:sp>
        <p:nvSpPr>
          <p:cNvPr id="55" name="Rectangle: Rounded Corners 54">
            <a:extLst>
              <a:ext uri="{FF2B5EF4-FFF2-40B4-BE49-F238E27FC236}">
                <a16:creationId xmlns:a16="http://schemas.microsoft.com/office/drawing/2014/main" id="{EA32DC94-90EA-4F74-8E34-95B002F0A8B7}"/>
              </a:ext>
            </a:extLst>
          </p:cNvPr>
          <p:cNvSpPr/>
          <p:nvPr/>
        </p:nvSpPr>
        <p:spPr>
          <a:xfrm>
            <a:off x="6293419" y="2021583"/>
            <a:ext cx="2743200" cy="914400"/>
          </a:xfrm>
          <a:prstGeom prst="roundRect">
            <a:avLst>
              <a:gd name="adj" fmla="val 1000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0" dirty="0"/>
          </a:p>
        </p:txBody>
      </p:sp>
      <p:sp>
        <p:nvSpPr>
          <p:cNvPr id="57" name="Rectangle: Rounded Corners 56">
            <a:extLst>
              <a:ext uri="{FF2B5EF4-FFF2-40B4-BE49-F238E27FC236}">
                <a16:creationId xmlns:a16="http://schemas.microsoft.com/office/drawing/2014/main" id="{A2EDAA89-D1A7-4001-8C4E-9E601E629BCC}"/>
              </a:ext>
            </a:extLst>
          </p:cNvPr>
          <p:cNvSpPr/>
          <p:nvPr/>
        </p:nvSpPr>
        <p:spPr>
          <a:xfrm>
            <a:off x="3423813" y="2021583"/>
            <a:ext cx="2743200" cy="914400"/>
          </a:xfrm>
          <a:prstGeom prst="roundRect">
            <a:avLst>
              <a:gd name="adj" fmla="val 1000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0" dirty="0"/>
          </a:p>
        </p:txBody>
      </p:sp>
      <p:sp>
        <p:nvSpPr>
          <p:cNvPr id="59" name="Rectangle: Rounded Corners 58">
            <a:extLst>
              <a:ext uri="{FF2B5EF4-FFF2-40B4-BE49-F238E27FC236}">
                <a16:creationId xmlns:a16="http://schemas.microsoft.com/office/drawing/2014/main" id="{8E9A8BB6-644D-466E-ACA4-B6314BBA8610}"/>
              </a:ext>
            </a:extLst>
          </p:cNvPr>
          <p:cNvSpPr/>
          <p:nvPr/>
        </p:nvSpPr>
        <p:spPr>
          <a:xfrm>
            <a:off x="549272" y="2021583"/>
            <a:ext cx="2743200" cy="914400"/>
          </a:xfrm>
          <a:prstGeom prst="roundRect">
            <a:avLst>
              <a:gd name="adj" fmla="val 1000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0" dirty="0"/>
          </a:p>
        </p:txBody>
      </p:sp>
      <p:sp>
        <p:nvSpPr>
          <p:cNvPr id="61" name="Rectangle: Rounded Corners 60">
            <a:extLst>
              <a:ext uri="{FF2B5EF4-FFF2-40B4-BE49-F238E27FC236}">
                <a16:creationId xmlns:a16="http://schemas.microsoft.com/office/drawing/2014/main" id="{A35E78FC-484F-465E-83FF-58F37FD4D659}"/>
              </a:ext>
            </a:extLst>
          </p:cNvPr>
          <p:cNvSpPr/>
          <p:nvPr/>
        </p:nvSpPr>
        <p:spPr>
          <a:xfrm>
            <a:off x="544391" y="3001216"/>
            <a:ext cx="2743200" cy="2743200"/>
          </a:xfrm>
          <a:prstGeom prst="roundRect">
            <a:avLst>
              <a:gd name="adj" fmla="val 440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0" dirty="0"/>
          </a:p>
        </p:txBody>
      </p:sp>
      <p:sp>
        <p:nvSpPr>
          <p:cNvPr id="63" name="Rounded Rectangle 19">
            <a:extLst>
              <a:ext uri="{FF2B5EF4-FFF2-40B4-BE49-F238E27FC236}">
                <a16:creationId xmlns:a16="http://schemas.microsoft.com/office/drawing/2014/main" id="{7CF123D0-2F27-4CC3-8575-233FC1372148}"/>
              </a:ext>
            </a:extLst>
          </p:cNvPr>
          <p:cNvSpPr/>
          <p:nvPr/>
        </p:nvSpPr>
        <p:spPr bwMode="auto">
          <a:xfrm>
            <a:off x="564429" y="1584791"/>
            <a:ext cx="2743200" cy="365760"/>
          </a:xfrm>
          <a:prstGeom prst="roundRect">
            <a:avLst/>
          </a:prstGeom>
          <a:solidFill>
            <a:schemeClr val="tx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000" b="1" i="0" dirty="0">
                <a:solidFill>
                  <a:schemeClr val="bg1"/>
                </a:solidFill>
                <a:latin typeface="Arial Narrow" panose="020B0606020202030204" pitchFamily="34" charset="0"/>
              </a:rPr>
              <a:t>Container Management</a:t>
            </a:r>
          </a:p>
        </p:txBody>
      </p:sp>
      <p:sp>
        <p:nvSpPr>
          <p:cNvPr id="65" name="Rounded Rectangle 19">
            <a:extLst>
              <a:ext uri="{FF2B5EF4-FFF2-40B4-BE49-F238E27FC236}">
                <a16:creationId xmlns:a16="http://schemas.microsoft.com/office/drawing/2014/main" id="{85C5DEB9-D4CB-4881-8BBC-51D452645A7B}"/>
              </a:ext>
            </a:extLst>
          </p:cNvPr>
          <p:cNvSpPr/>
          <p:nvPr/>
        </p:nvSpPr>
        <p:spPr bwMode="auto">
          <a:xfrm>
            <a:off x="3423813" y="1584791"/>
            <a:ext cx="2743200" cy="365760"/>
          </a:xfrm>
          <a:prstGeom prst="roundRect">
            <a:avLst/>
          </a:prstGeom>
          <a:solidFill>
            <a:schemeClr val="tx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000" b="1" i="0" dirty="0">
                <a:solidFill>
                  <a:schemeClr val="bg1"/>
                </a:solidFill>
                <a:latin typeface="Arial Narrow" panose="020B0606020202030204" pitchFamily="34" charset="0"/>
              </a:rPr>
              <a:t>Container Transportation</a:t>
            </a:r>
          </a:p>
        </p:txBody>
      </p:sp>
      <p:sp>
        <p:nvSpPr>
          <p:cNvPr id="67" name="Rounded Rectangle 19">
            <a:extLst>
              <a:ext uri="{FF2B5EF4-FFF2-40B4-BE49-F238E27FC236}">
                <a16:creationId xmlns:a16="http://schemas.microsoft.com/office/drawing/2014/main" id="{AF7EB8F0-3E7A-4207-8A70-EFBA4F2F2C0B}"/>
              </a:ext>
            </a:extLst>
          </p:cNvPr>
          <p:cNvSpPr/>
          <p:nvPr/>
        </p:nvSpPr>
        <p:spPr bwMode="auto">
          <a:xfrm>
            <a:off x="6293419" y="1584791"/>
            <a:ext cx="2743200" cy="365760"/>
          </a:xfrm>
          <a:prstGeom prst="roundRect">
            <a:avLst/>
          </a:prstGeom>
          <a:solidFill>
            <a:schemeClr val="tx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000" b="1" i="0" dirty="0">
                <a:solidFill>
                  <a:schemeClr val="bg1"/>
                </a:solidFill>
                <a:latin typeface="Arial Narrow" panose="020B0606020202030204" pitchFamily="34" charset="0"/>
              </a:rPr>
              <a:t>Cargo Handling</a:t>
            </a:r>
          </a:p>
        </p:txBody>
      </p:sp>
      <p:sp>
        <p:nvSpPr>
          <p:cNvPr id="69" name="TextBox 68">
            <a:extLst>
              <a:ext uri="{FF2B5EF4-FFF2-40B4-BE49-F238E27FC236}">
                <a16:creationId xmlns:a16="http://schemas.microsoft.com/office/drawing/2014/main" id="{F8C2AA08-B47B-41FE-8554-DDA0F7543AFF}"/>
              </a:ext>
            </a:extLst>
          </p:cNvPr>
          <p:cNvSpPr txBox="1"/>
          <p:nvPr/>
        </p:nvSpPr>
        <p:spPr>
          <a:xfrm>
            <a:off x="543175" y="3072584"/>
            <a:ext cx="2743200" cy="1200329"/>
          </a:xfrm>
          <a:prstGeom prst="rect">
            <a:avLst/>
          </a:prstGeom>
          <a:noFill/>
        </p:spPr>
        <p:txBody>
          <a:bodyPr wrap="square">
            <a:spAutoFit/>
          </a:bodyPr>
          <a:lstStyle/>
          <a:p>
            <a:pPr marL="111125" marR="0" lvl="0" indent="-111125" algn="l" defTabSz="914400" rtl="0" eaLnBrk="1" fontAlgn="base" latinLnBrk="0" hangingPunct="1">
              <a:lnSpc>
                <a:spcPct val="100000"/>
              </a:lnSpc>
              <a:spcBef>
                <a:spcPct val="0"/>
              </a:spcBef>
              <a:spcAft>
                <a:spcPct val="0"/>
              </a:spcAft>
              <a:buClr>
                <a:schemeClr val="tx1"/>
              </a:buClr>
              <a:buSzTx/>
              <a:buFont typeface="Arial" panose="020B0604020202020204" pitchFamily="34" charset="0"/>
              <a:buChar char="•"/>
              <a:tabLst/>
            </a:pPr>
            <a:r>
              <a:rPr kumimoji="0" lang="en-US" i="0" u="none" strike="noStrike" cap="none" normalizeH="0" baseline="0" dirty="0">
                <a:ln>
                  <a:noFill/>
                </a:ln>
                <a:effectLst/>
                <a:latin typeface="Arial Narrow" panose="020B0606020202030204" pitchFamily="34" charset="0"/>
              </a:rPr>
              <a:t>Broking/Leasing.</a:t>
            </a:r>
          </a:p>
          <a:p>
            <a:pPr marL="111125" marR="0" lvl="0" indent="-111125" algn="l" defTabSz="914400" rtl="0" eaLnBrk="1" fontAlgn="base" latinLnBrk="0" hangingPunct="1">
              <a:lnSpc>
                <a:spcPct val="100000"/>
              </a:lnSpc>
              <a:spcBef>
                <a:spcPct val="0"/>
              </a:spcBef>
              <a:spcAft>
                <a:spcPct val="0"/>
              </a:spcAft>
              <a:buClr>
                <a:schemeClr val="tx1"/>
              </a:buClr>
              <a:buSzTx/>
              <a:buFont typeface="Arial" panose="020B0604020202020204" pitchFamily="34" charset="0"/>
              <a:buChar char="•"/>
              <a:tabLst/>
            </a:pPr>
            <a:r>
              <a:rPr kumimoji="0" lang="en-US" i="0" u="none" strike="noStrike" cap="none" normalizeH="0" baseline="0" dirty="0">
                <a:ln>
                  <a:noFill/>
                </a:ln>
                <a:effectLst/>
                <a:latin typeface="Arial Narrow" panose="020B0606020202030204" pitchFamily="34" charset="0"/>
              </a:rPr>
              <a:t>Inventory management.</a:t>
            </a:r>
          </a:p>
          <a:p>
            <a:pPr marL="111125" marR="0" lvl="0" indent="-111125" algn="l" defTabSz="914400" rtl="0" eaLnBrk="1" fontAlgn="base" latinLnBrk="0" hangingPunct="1">
              <a:lnSpc>
                <a:spcPct val="100000"/>
              </a:lnSpc>
              <a:spcBef>
                <a:spcPct val="0"/>
              </a:spcBef>
              <a:spcAft>
                <a:spcPct val="0"/>
              </a:spcAft>
              <a:buClr>
                <a:schemeClr val="tx1"/>
              </a:buClr>
              <a:buSzTx/>
              <a:buFont typeface="Arial" panose="020B0604020202020204" pitchFamily="34" charset="0"/>
              <a:buChar char="•"/>
              <a:tabLst/>
            </a:pPr>
            <a:r>
              <a:rPr kumimoji="0" lang="en-US" i="0" u="none" strike="noStrike" cap="none" normalizeH="0" baseline="0" dirty="0">
                <a:ln>
                  <a:noFill/>
                </a:ln>
                <a:effectLst/>
                <a:latin typeface="Arial Narrow" panose="020B0606020202030204" pitchFamily="34" charset="0"/>
              </a:rPr>
              <a:t>Transport routing.</a:t>
            </a:r>
          </a:p>
          <a:p>
            <a:pPr marL="111125" marR="0" lvl="0" indent="-111125" algn="l" defTabSz="914400" rtl="0" eaLnBrk="1" fontAlgn="base" latinLnBrk="0" hangingPunct="1">
              <a:lnSpc>
                <a:spcPct val="100000"/>
              </a:lnSpc>
              <a:spcBef>
                <a:spcPct val="0"/>
              </a:spcBef>
              <a:spcAft>
                <a:spcPct val="0"/>
              </a:spcAft>
              <a:buClr>
                <a:schemeClr val="tx1"/>
              </a:buClr>
              <a:buSzTx/>
              <a:buFont typeface="Arial" panose="020B0604020202020204" pitchFamily="34" charset="0"/>
              <a:buChar char="•"/>
              <a:tabLst/>
            </a:pPr>
            <a:r>
              <a:rPr lang="en-US" i="0" dirty="0">
                <a:latin typeface="Arial Narrow" panose="020B0606020202030204" pitchFamily="34" charset="0"/>
              </a:rPr>
              <a:t>Container tracking.</a:t>
            </a:r>
            <a:endParaRPr kumimoji="0" lang="en-US" i="0" u="none" strike="noStrike" cap="none" normalizeH="0" baseline="0" dirty="0">
              <a:ln>
                <a:noFill/>
              </a:ln>
              <a:effectLst/>
              <a:latin typeface="Arial Narrow" panose="020B0606020202030204" pitchFamily="34" charset="0"/>
            </a:endParaRPr>
          </a:p>
        </p:txBody>
      </p:sp>
      <p:sp>
        <p:nvSpPr>
          <p:cNvPr id="71" name="Rectangle: Rounded Corners 70">
            <a:extLst>
              <a:ext uri="{FF2B5EF4-FFF2-40B4-BE49-F238E27FC236}">
                <a16:creationId xmlns:a16="http://schemas.microsoft.com/office/drawing/2014/main" id="{7BC5E575-87A1-409C-A056-6D675B7992E2}"/>
              </a:ext>
            </a:extLst>
          </p:cNvPr>
          <p:cNvSpPr/>
          <p:nvPr/>
        </p:nvSpPr>
        <p:spPr>
          <a:xfrm>
            <a:off x="3423813" y="3001216"/>
            <a:ext cx="2743200" cy="2743200"/>
          </a:xfrm>
          <a:prstGeom prst="roundRect">
            <a:avLst>
              <a:gd name="adj" fmla="val 440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0" dirty="0"/>
          </a:p>
        </p:txBody>
      </p:sp>
      <p:sp>
        <p:nvSpPr>
          <p:cNvPr id="73" name="Rectangle: Rounded Corners 72">
            <a:extLst>
              <a:ext uri="{FF2B5EF4-FFF2-40B4-BE49-F238E27FC236}">
                <a16:creationId xmlns:a16="http://schemas.microsoft.com/office/drawing/2014/main" id="{0F5FAAF1-54FE-433D-8367-62AC3B45474C}"/>
              </a:ext>
            </a:extLst>
          </p:cNvPr>
          <p:cNvSpPr/>
          <p:nvPr/>
        </p:nvSpPr>
        <p:spPr>
          <a:xfrm>
            <a:off x="6293419" y="3001216"/>
            <a:ext cx="2743200" cy="2743200"/>
          </a:xfrm>
          <a:prstGeom prst="roundRect">
            <a:avLst>
              <a:gd name="adj" fmla="val 440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0" dirty="0"/>
          </a:p>
        </p:txBody>
      </p:sp>
      <p:sp>
        <p:nvSpPr>
          <p:cNvPr id="75" name="Rectangle: Rounded Corners 74">
            <a:extLst>
              <a:ext uri="{FF2B5EF4-FFF2-40B4-BE49-F238E27FC236}">
                <a16:creationId xmlns:a16="http://schemas.microsoft.com/office/drawing/2014/main" id="{EBEC0656-0F03-4BA3-9FCB-8D81ACFC1589}"/>
              </a:ext>
            </a:extLst>
          </p:cNvPr>
          <p:cNvSpPr/>
          <p:nvPr/>
        </p:nvSpPr>
        <p:spPr>
          <a:xfrm>
            <a:off x="9174057" y="2021583"/>
            <a:ext cx="2743200" cy="914400"/>
          </a:xfrm>
          <a:prstGeom prst="roundRect">
            <a:avLst>
              <a:gd name="adj" fmla="val 1000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0" dirty="0"/>
          </a:p>
        </p:txBody>
      </p:sp>
      <p:sp>
        <p:nvSpPr>
          <p:cNvPr id="77" name="Rounded Rectangle 19">
            <a:extLst>
              <a:ext uri="{FF2B5EF4-FFF2-40B4-BE49-F238E27FC236}">
                <a16:creationId xmlns:a16="http://schemas.microsoft.com/office/drawing/2014/main" id="{C517AF09-1F96-41D5-9922-307A32C45156}"/>
              </a:ext>
            </a:extLst>
          </p:cNvPr>
          <p:cNvSpPr/>
          <p:nvPr/>
        </p:nvSpPr>
        <p:spPr bwMode="auto">
          <a:xfrm>
            <a:off x="9174057" y="1584791"/>
            <a:ext cx="2743200" cy="365760"/>
          </a:xfrm>
          <a:prstGeom prst="roundRect">
            <a:avLst/>
          </a:prstGeom>
          <a:solidFill>
            <a:schemeClr val="tx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000" b="1" i="0" dirty="0">
                <a:solidFill>
                  <a:schemeClr val="bg1"/>
                </a:solidFill>
                <a:latin typeface="Arial Narrow" panose="020B0606020202030204" pitchFamily="34" charset="0"/>
              </a:rPr>
              <a:t>Container Maintenance</a:t>
            </a:r>
          </a:p>
        </p:txBody>
      </p:sp>
      <p:sp>
        <p:nvSpPr>
          <p:cNvPr id="79" name="Rectangle: Rounded Corners 78">
            <a:extLst>
              <a:ext uri="{FF2B5EF4-FFF2-40B4-BE49-F238E27FC236}">
                <a16:creationId xmlns:a16="http://schemas.microsoft.com/office/drawing/2014/main" id="{B7112E85-E5C8-43C1-8378-BB1F43F1654E}"/>
              </a:ext>
            </a:extLst>
          </p:cNvPr>
          <p:cNvSpPr/>
          <p:nvPr/>
        </p:nvSpPr>
        <p:spPr>
          <a:xfrm>
            <a:off x="9174057" y="3001216"/>
            <a:ext cx="2743200" cy="2743200"/>
          </a:xfrm>
          <a:prstGeom prst="roundRect">
            <a:avLst>
              <a:gd name="adj" fmla="val 440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0" dirty="0"/>
          </a:p>
        </p:txBody>
      </p:sp>
      <p:sp>
        <p:nvSpPr>
          <p:cNvPr id="89" name="TextBox 88">
            <a:extLst>
              <a:ext uri="{FF2B5EF4-FFF2-40B4-BE49-F238E27FC236}">
                <a16:creationId xmlns:a16="http://schemas.microsoft.com/office/drawing/2014/main" id="{689A8B86-6AD1-463C-9652-1FDA9BEA52AF}"/>
              </a:ext>
            </a:extLst>
          </p:cNvPr>
          <p:cNvSpPr txBox="1"/>
          <p:nvPr/>
        </p:nvSpPr>
        <p:spPr>
          <a:xfrm>
            <a:off x="3423813" y="3072584"/>
            <a:ext cx="2743200" cy="2585323"/>
          </a:xfrm>
          <a:prstGeom prst="rect">
            <a:avLst/>
          </a:prstGeom>
          <a:noFill/>
        </p:spPr>
        <p:txBody>
          <a:bodyPr wrap="square">
            <a:spAutoFit/>
          </a:bodyPr>
          <a:lstStyle/>
          <a:p>
            <a:pPr marL="111125" marR="0" lvl="0" indent="-111125" algn="l" defTabSz="914400" rtl="0" eaLnBrk="1" fontAlgn="base" latinLnBrk="0" hangingPunct="1">
              <a:lnSpc>
                <a:spcPct val="100000"/>
              </a:lnSpc>
              <a:spcBef>
                <a:spcPct val="0"/>
              </a:spcBef>
              <a:spcAft>
                <a:spcPct val="0"/>
              </a:spcAft>
              <a:buClr>
                <a:schemeClr val="tx1"/>
              </a:buClr>
              <a:buSzTx/>
              <a:buFont typeface="Arial" panose="020B0604020202020204" pitchFamily="34" charset="0"/>
              <a:buChar char="•"/>
              <a:tabLst/>
            </a:pPr>
            <a:r>
              <a:rPr kumimoji="0" lang="en-US" i="0" u="none" strike="noStrike" cap="none" normalizeH="0" baseline="0" dirty="0">
                <a:ln>
                  <a:noFill/>
                </a:ln>
                <a:effectLst/>
                <a:latin typeface="Arial Narrow" panose="020B0606020202030204" pitchFamily="34" charset="0"/>
              </a:rPr>
              <a:t>Maritime shipping (Routing, Scheduling).</a:t>
            </a:r>
          </a:p>
          <a:p>
            <a:pPr marL="111125" marR="0" lvl="0" indent="-111125" algn="l" defTabSz="914400" rtl="0" eaLnBrk="1" fontAlgn="base" latinLnBrk="0" hangingPunct="1">
              <a:lnSpc>
                <a:spcPct val="100000"/>
              </a:lnSpc>
              <a:spcBef>
                <a:spcPct val="0"/>
              </a:spcBef>
              <a:spcAft>
                <a:spcPct val="0"/>
              </a:spcAft>
              <a:buClr>
                <a:schemeClr val="tx1"/>
              </a:buClr>
              <a:buSzTx/>
              <a:buFont typeface="Arial" panose="020B0604020202020204" pitchFamily="34" charset="0"/>
              <a:buChar char="•"/>
              <a:tabLst/>
            </a:pPr>
            <a:r>
              <a:rPr kumimoji="0" lang="en-US" i="0" u="none" strike="noStrike" cap="none" normalizeH="0" baseline="0" dirty="0">
                <a:ln>
                  <a:noFill/>
                </a:ln>
                <a:effectLst/>
                <a:latin typeface="Arial Narrow" panose="020B0606020202030204" pitchFamily="34" charset="0"/>
              </a:rPr>
              <a:t>Terminal operations (Transshipment, Storage/Stacking, Gate access).</a:t>
            </a:r>
          </a:p>
          <a:p>
            <a:pPr marL="111125" marR="0" lvl="0" indent="-111125" algn="l" defTabSz="914400" rtl="0" eaLnBrk="1" fontAlgn="base" latinLnBrk="0" hangingPunct="1">
              <a:lnSpc>
                <a:spcPct val="100000"/>
              </a:lnSpc>
              <a:spcBef>
                <a:spcPct val="0"/>
              </a:spcBef>
              <a:spcAft>
                <a:spcPct val="0"/>
              </a:spcAft>
              <a:buClr>
                <a:schemeClr val="tx1"/>
              </a:buClr>
              <a:buSzTx/>
              <a:buFont typeface="Arial" panose="020B0604020202020204" pitchFamily="34" charset="0"/>
              <a:buChar char="•"/>
              <a:tabLst/>
            </a:pPr>
            <a:r>
              <a:rPr kumimoji="0" lang="en-US" i="0" u="none" strike="noStrike" cap="none" normalizeH="0" baseline="0" dirty="0">
                <a:ln>
                  <a:noFill/>
                </a:ln>
                <a:effectLst/>
                <a:latin typeface="Arial Narrow" panose="020B0606020202030204" pitchFamily="34" charset="0"/>
              </a:rPr>
              <a:t>Inland transportation (Rail operations, Drayage, Repositioning).</a:t>
            </a:r>
          </a:p>
        </p:txBody>
      </p:sp>
      <p:sp>
        <p:nvSpPr>
          <p:cNvPr id="91" name="TextBox 90">
            <a:extLst>
              <a:ext uri="{FF2B5EF4-FFF2-40B4-BE49-F238E27FC236}">
                <a16:creationId xmlns:a16="http://schemas.microsoft.com/office/drawing/2014/main" id="{5AC60F9C-D257-4B1D-963A-9370F1C027F1}"/>
              </a:ext>
            </a:extLst>
          </p:cNvPr>
          <p:cNvSpPr txBox="1"/>
          <p:nvPr/>
        </p:nvSpPr>
        <p:spPr>
          <a:xfrm>
            <a:off x="6293419" y="3072584"/>
            <a:ext cx="2743200" cy="1477328"/>
          </a:xfrm>
          <a:prstGeom prst="rect">
            <a:avLst/>
          </a:prstGeom>
          <a:noFill/>
        </p:spPr>
        <p:txBody>
          <a:bodyPr wrap="square">
            <a:spAutoFit/>
          </a:bodyPr>
          <a:lstStyle/>
          <a:p>
            <a:pPr marL="111125" lvl="0" indent="-111125">
              <a:buFont typeface="Arial" panose="020B0604020202020204" pitchFamily="34" charset="0"/>
              <a:buChar char="•"/>
            </a:pPr>
            <a:r>
              <a:rPr lang="en-US" i="0" dirty="0">
                <a:latin typeface="Arial Narrow" panose="020B0606020202030204" pitchFamily="34" charset="0"/>
              </a:rPr>
              <a:t>Loading (Packing, Palletizing and Bundling).</a:t>
            </a:r>
          </a:p>
          <a:p>
            <a:pPr marL="111125" lvl="0" indent="-111125">
              <a:buFont typeface="Arial" panose="020B0604020202020204" pitchFamily="34" charset="0"/>
              <a:buChar char="•"/>
            </a:pPr>
            <a:r>
              <a:rPr lang="en-US" i="0" dirty="0">
                <a:latin typeface="Arial Narrow" panose="020B0606020202030204" pitchFamily="34" charset="0"/>
              </a:rPr>
              <a:t>Transloading (Re-bundling).</a:t>
            </a:r>
          </a:p>
          <a:p>
            <a:pPr marL="111125" lvl="0" indent="-111125">
              <a:buFont typeface="Arial" panose="020B0604020202020204" pitchFamily="34" charset="0"/>
              <a:buChar char="•"/>
            </a:pPr>
            <a:r>
              <a:rPr lang="en-US" i="0" dirty="0">
                <a:latin typeface="Arial Narrow" panose="020B0606020202030204" pitchFamily="34" charset="0"/>
              </a:rPr>
              <a:t>Unloading (Unbundling, de-palletizing and Unpacking).</a:t>
            </a:r>
          </a:p>
        </p:txBody>
      </p:sp>
      <p:sp>
        <p:nvSpPr>
          <p:cNvPr id="93" name="TextBox 92">
            <a:extLst>
              <a:ext uri="{FF2B5EF4-FFF2-40B4-BE49-F238E27FC236}">
                <a16:creationId xmlns:a16="http://schemas.microsoft.com/office/drawing/2014/main" id="{62108B74-E115-4BA3-80C8-5585556CBAE3}"/>
              </a:ext>
            </a:extLst>
          </p:cNvPr>
          <p:cNvSpPr txBox="1"/>
          <p:nvPr/>
        </p:nvSpPr>
        <p:spPr>
          <a:xfrm>
            <a:off x="9174057" y="3072584"/>
            <a:ext cx="2743200" cy="923330"/>
          </a:xfrm>
          <a:prstGeom prst="rect">
            <a:avLst/>
          </a:prstGeom>
          <a:noFill/>
        </p:spPr>
        <p:txBody>
          <a:bodyPr wrap="square">
            <a:spAutoFit/>
          </a:bodyPr>
          <a:lstStyle/>
          <a:p>
            <a:pPr marL="111125" lvl="0" indent="-111125">
              <a:buFont typeface="Arial" panose="020B0604020202020204" pitchFamily="34" charset="0"/>
              <a:buChar char="•"/>
            </a:pPr>
            <a:r>
              <a:rPr lang="en-US" i="0" dirty="0">
                <a:latin typeface="Arial Narrow" panose="020B0606020202030204" pitchFamily="34" charset="0"/>
              </a:rPr>
              <a:t>Empty stacking.</a:t>
            </a:r>
          </a:p>
          <a:p>
            <a:pPr marL="111125" lvl="0" indent="-111125">
              <a:buFont typeface="Arial" panose="020B0604020202020204" pitchFamily="34" charset="0"/>
              <a:buChar char="•"/>
            </a:pPr>
            <a:r>
              <a:rPr lang="en-US" i="0" dirty="0">
                <a:latin typeface="Arial Narrow" panose="020B0606020202030204" pitchFamily="34" charset="0"/>
              </a:rPr>
              <a:t>Inspection.</a:t>
            </a:r>
          </a:p>
          <a:p>
            <a:pPr marL="111125" lvl="0" indent="-111125">
              <a:buFont typeface="Arial" panose="020B0604020202020204" pitchFamily="34" charset="0"/>
              <a:buChar char="•"/>
            </a:pPr>
            <a:r>
              <a:rPr lang="en-US" i="0" dirty="0">
                <a:latin typeface="Arial Narrow" panose="020B0606020202030204" pitchFamily="34" charset="0"/>
              </a:rPr>
              <a:t>Cleaning &amp; Repair.</a:t>
            </a:r>
          </a:p>
        </p:txBody>
      </p:sp>
      <p:pic>
        <p:nvPicPr>
          <p:cNvPr id="97" name="Graphic 96" descr="Hierarchy">
            <a:extLst>
              <a:ext uri="{FF2B5EF4-FFF2-40B4-BE49-F238E27FC236}">
                <a16:creationId xmlns:a16="http://schemas.microsoft.com/office/drawing/2014/main" id="{67AFCB4B-1986-4D19-B3FB-F7637D800DD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2561" y="1959692"/>
            <a:ext cx="1005840" cy="1005840"/>
          </a:xfrm>
          <a:prstGeom prst="rect">
            <a:avLst/>
          </a:prstGeom>
        </p:spPr>
      </p:pic>
      <p:pic>
        <p:nvPicPr>
          <p:cNvPr id="3074" name="Picture 2" descr="Container Icons - Free Download, PNG and SVG">
            <a:extLst>
              <a:ext uri="{FF2B5EF4-FFF2-40B4-BE49-F238E27FC236}">
                <a16:creationId xmlns:a16="http://schemas.microsoft.com/office/drawing/2014/main" id="{35C96C5E-87A9-45B1-9DBB-11E0A19B1F2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95398" y="2082792"/>
            <a:ext cx="778558" cy="77855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argo Ship Icons - Download Free Vector Icons | Noun Project">
            <a:extLst>
              <a:ext uri="{FF2B5EF4-FFF2-40B4-BE49-F238E27FC236}">
                <a16:creationId xmlns:a16="http://schemas.microsoft.com/office/drawing/2014/main" id="{A0E1D731-59B5-479F-9B46-5C238F8BBD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6467" y="1850102"/>
            <a:ext cx="1270817" cy="1270817"/>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Free icon download | Pallet">
            <a:extLst>
              <a:ext uri="{FF2B5EF4-FFF2-40B4-BE49-F238E27FC236}">
                <a16:creationId xmlns:a16="http://schemas.microsoft.com/office/drawing/2014/main" id="{2187E49A-9498-4B7C-8663-5B9B9B9C5139}"/>
              </a:ext>
            </a:extLst>
          </p:cNvPr>
          <p:cNvSpPr>
            <a:spLocks noChangeAspect="1" noChangeArrowheads="1"/>
          </p:cNvSpPr>
          <p:nvPr/>
        </p:nvSpPr>
        <p:spPr bwMode="auto">
          <a:xfrm>
            <a:off x="6132422" y="3590299"/>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i="0"/>
          </a:p>
        </p:txBody>
      </p:sp>
      <p:pic>
        <p:nvPicPr>
          <p:cNvPr id="6146" name="Picture 2" descr="Pallet Icons - Download Free Vector Icons | Noun Project">
            <a:extLst>
              <a:ext uri="{FF2B5EF4-FFF2-40B4-BE49-F238E27FC236}">
                <a16:creationId xmlns:a16="http://schemas.microsoft.com/office/drawing/2014/main" id="{F12B7F7F-F879-479D-9D84-8BF8E9D3481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1061" y="2015784"/>
            <a:ext cx="867915" cy="867915"/>
          </a:xfrm>
          <a:prstGeom prst="rect">
            <a:avLst/>
          </a:prstGeom>
          <a:noFill/>
          <a:extLst>
            <a:ext uri="{909E8E84-426E-40DD-AFC4-6F175D3DCCD1}">
              <a14:hiddenFill xmlns:a14="http://schemas.microsoft.com/office/drawing/2010/main">
                <a:solidFill>
                  <a:srgbClr val="FFFFFF"/>
                </a:solidFill>
              </a14:hiddenFill>
            </a:ext>
          </a:extLst>
        </p:spPr>
      </p:pic>
      <p:pic>
        <p:nvPicPr>
          <p:cNvPr id="7" name="Graphic 6" descr="Tools">
            <a:extLst>
              <a:ext uri="{FF2B5EF4-FFF2-40B4-BE49-F238E27FC236}">
                <a16:creationId xmlns:a16="http://schemas.microsoft.com/office/drawing/2014/main" id="{66E9167A-BFBB-40FF-949F-200397F3AA2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083864" y="2028310"/>
            <a:ext cx="914400" cy="914400"/>
          </a:xfrm>
          <a:prstGeom prst="rect">
            <a:avLst/>
          </a:prstGeom>
        </p:spPr>
      </p:pic>
      <p:pic>
        <p:nvPicPr>
          <p:cNvPr id="9" name="Graphic 8" descr="Route (Two Pins With A Path)">
            <a:extLst>
              <a:ext uri="{FF2B5EF4-FFF2-40B4-BE49-F238E27FC236}">
                <a16:creationId xmlns:a16="http://schemas.microsoft.com/office/drawing/2014/main" id="{2F6513E5-AD15-4097-B639-0B800E7AE61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955816" y="2021919"/>
            <a:ext cx="914400" cy="914400"/>
          </a:xfrm>
          <a:prstGeom prst="rect">
            <a:avLst/>
          </a:prstGeom>
        </p:spPr>
      </p:pic>
      <p:sp>
        <p:nvSpPr>
          <p:cNvPr id="3" name="Action Button: Document 2" title="Read this Web Page">
            <a:hlinkClick r:id="rId11" highlightClick="1"/>
            <a:extLst>
              <a:ext uri="{FF2B5EF4-FFF2-40B4-BE49-F238E27FC236}">
                <a16:creationId xmlns:a16="http://schemas.microsoft.com/office/drawing/2014/main" id="{E7CCA08A-49D5-4316-BBEB-4F2CDD1A4F7B}"/>
              </a:ext>
            </a:extLst>
          </p:cNvPr>
          <p:cNvSpPr/>
          <p:nvPr/>
        </p:nvSpPr>
        <p:spPr bwMode="auto">
          <a:xfrm>
            <a:off x="9311652" y="386542"/>
            <a:ext cx="603316" cy="527901"/>
          </a:xfrm>
          <a:prstGeom prst="actionButtonDocument">
            <a:avLst/>
          </a:prstGeom>
          <a:solidFill>
            <a:schemeClr val="accent2">
              <a:lumMod val="20000"/>
              <a:lumOff val="80000"/>
            </a:schemeClr>
          </a:solidFill>
          <a:ln w="9525" cap="flat" cmpd="sng" algn="ctr">
            <a:solidFill>
              <a:schemeClr val="accent2">
                <a:lumMod val="50000"/>
              </a:schemeClr>
            </a:solidFill>
            <a:prstDash val="solid"/>
            <a:round/>
            <a:headEnd type="none" w="med" len="med"/>
            <a:tailEnd type="none" w="med" len="med"/>
          </a:ln>
          <a:effectLst/>
        </p:spPr>
        <p:txBody>
          <a:bodyPr vert="horz" wrap="square" lIns="91440" tIns="45720" rIns="91440" bIns="45720" numCol="1" rtlCol="0" anchor="t" anchorCtr="0" compatLnSpc="1"/>
          <a:lstStyle/>
          <a:p>
            <a:endParaRPr lang="en-US" dirty="0"/>
          </a:p>
        </p:txBody>
      </p:sp>
      <p:sp>
        <p:nvSpPr>
          <p:cNvPr id="6" name="TextBox 5">
            <a:extLst>
              <a:ext uri="{FF2B5EF4-FFF2-40B4-BE49-F238E27FC236}">
                <a16:creationId xmlns:a16="http://schemas.microsoft.com/office/drawing/2014/main" id="{C27E705F-23F7-400A-A628-BB4299B430DB}"/>
              </a:ext>
            </a:extLst>
          </p:cNvPr>
          <p:cNvSpPr txBox="1"/>
          <p:nvPr/>
        </p:nvSpPr>
        <p:spPr>
          <a:xfrm>
            <a:off x="9871423" y="429056"/>
            <a:ext cx="1701107" cy="400110"/>
          </a:xfrm>
          <a:prstGeom prst="rect">
            <a:avLst/>
          </a:prstGeom>
          <a:noFill/>
        </p:spPr>
        <p:txBody>
          <a:bodyPr wrap="none" rtlCol="0">
            <a:spAutoFit/>
          </a:bodyPr>
          <a:lstStyle/>
          <a:p>
            <a:r>
              <a:rPr lang="en-US" sz="2000" b="1" dirty="0">
                <a:latin typeface="Agency FB" pitchFamily="34" charset="0"/>
              </a:rPr>
              <a:t>Read this content</a:t>
            </a:r>
          </a:p>
        </p:txBody>
      </p:sp>
    </p:spTree>
    <p:extLst>
      <p:ext uri="{BB962C8B-B14F-4D97-AF65-F5344CB8AC3E}">
        <p14:creationId xmlns:p14="http://schemas.microsoft.com/office/powerpoint/2010/main" val="2352980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 Actors of the Logistics Chain</a:t>
            </a:r>
          </a:p>
        </p:txBody>
      </p:sp>
      <p:pic>
        <p:nvPicPr>
          <p:cNvPr id="1026" name="Picture 2" descr="http://i245.photobucket.com/albums/gg70/Dunkenf/DPE/PromotionalProductsBackground.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376761" y="1580892"/>
            <a:ext cx="3283172" cy="2194560"/>
          </a:xfrm>
          <a:prstGeom prst="rect">
            <a:avLst/>
          </a:prstGeom>
          <a:ln w="38100" cap="sq">
            <a:solidFill>
              <a:srgbClr val="000000"/>
            </a:solidFill>
            <a:prstDash val="solid"/>
            <a:miter lim="800000"/>
          </a:ln>
          <a:effectLst/>
        </p:spPr>
      </p:pic>
      <p:pic>
        <p:nvPicPr>
          <p:cNvPr id="1028" name="Picture 4" descr="https://upload.wikimedia.org/wikipedia/commons/7/74/Line0534.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980386" y="1580892"/>
            <a:ext cx="3240293" cy="2194560"/>
          </a:xfrm>
          <a:prstGeom prst="rect">
            <a:avLst/>
          </a:prstGeom>
          <a:ln w="38100" cap="sq">
            <a:solidFill>
              <a:srgbClr val="000000"/>
            </a:solidFill>
            <a:prstDash val="solid"/>
            <a:miter lim="800000"/>
          </a:ln>
          <a:effectLst/>
        </p:spPr>
      </p:pic>
      <p:pic>
        <p:nvPicPr>
          <p:cNvPr id="1030" name="Picture 6" descr="http://www.agwtc.com.mx/Portals/0/Warehousing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1764" y="4065279"/>
            <a:ext cx="3288169" cy="2194560"/>
          </a:xfrm>
          <a:prstGeom prst="rect">
            <a:avLst/>
          </a:prstGeom>
          <a:ln w="38100" cap="sq">
            <a:solidFill>
              <a:srgbClr val="000000"/>
            </a:solidFill>
            <a:prstDash val="solid"/>
            <a:miter lim="800000"/>
          </a:ln>
          <a:effectLst/>
        </p:spPr>
      </p:pic>
      <p:sp>
        <p:nvSpPr>
          <p:cNvPr id="4" name="Rectangle 3"/>
          <p:cNvSpPr/>
          <p:nvPr/>
        </p:nvSpPr>
        <p:spPr>
          <a:xfrm>
            <a:off x="3213923" y="1078593"/>
            <a:ext cx="1585690" cy="400110"/>
          </a:xfrm>
          <a:prstGeom prst="rect">
            <a:avLst/>
          </a:prstGeom>
        </p:spPr>
        <p:txBody>
          <a:bodyPr wrap="none">
            <a:spAutoFit/>
          </a:bodyPr>
          <a:lstStyle/>
          <a:p>
            <a:r>
              <a:rPr lang="en-US" sz="2000" b="1" dirty="0">
                <a:latin typeface="Arial Narrow" panose="020B0606020202030204" pitchFamily="34" charset="0"/>
                <a:cs typeface="Calibri" pitchFamily="34" charset="0"/>
              </a:rPr>
              <a:t>Cargo owners</a:t>
            </a:r>
          </a:p>
        </p:txBody>
      </p:sp>
      <p:sp>
        <p:nvSpPr>
          <p:cNvPr id="6" name="Rectangle 5"/>
          <p:cNvSpPr/>
          <p:nvPr/>
        </p:nvSpPr>
        <p:spPr>
          <a:xfrm>
            <a:off x="7161161" y="1070349"/>
            <a:ext cx="990977" cy="400110"/>
          </a:xfrm>
          <a:prstGeom prst="rect">
            <a:avLst/>
          </a:prstGeom>
        </p:spPr>
        <p:txBody>
          <a:bodyPr wrap="none">
            <a:spAutoFit/>
          </a:bodyPr>
          <a:lstStyle/>
          <a:p>
            <a:r>
              <a:rPr lang="en-US" sz="2000" b="1" dirty="0">
                <a:latin typeface="Arial Narrow" panose="020B0606020202030204" pitchFamily="34" charset="0"/>
                <a:cs typeface="Calibri" pitchFamily="34" charset="0"/>
              </a:rPr>
              <a:t>Carriers</a:t>
            </a:r>
          </a:p>
        </p:txBody>
      </p:sp>
      <p:sp>
        <p:nvSpPr>
          <p:cNvPr id="8" name="Rectangle 7"/>
          <p:cNvSpPr/>
          <p:nvPr/>
        </p:nvSpPr>
        <p:spPr>
          <a:xfrm>
            <a:off x="2491181" y="6336831"/>
            <a:ext cx="3010155" cy="400110"/>
          </a:xfrm>
          <a:prstGeom prst="rect">
            <a:avLst/>
          </a:prstGeom>
        </p:spPr>
        <p:txBody>
          <a:bodyPr wrap="square">
            <a:spAutoFit/>
          </a:bodyPr>
          <a:lstStyle/>
          <a:p>
            <a:r>
              <a:rPr lang="en-US" sz="2000" b="1" dirty="0">
                <a:latin typeface="Arial Narrow" panose="020B0606020202030204" pitchFamily="34" charset="0"/>
                <a:cs typeface="Calibri" pitchFamily="34" charset="0"/>
              </a:rPr>
              <a:t>Logistics service providers</a:t>
            </a:r>
          </a:p>
        </p:txBody>
      </p:sp>
      <p:pic>
        <p:nvPicPr>
          <p:cNvPr id="1032" name="Picture 8" descr="http://lewislogistics.net/wp-content/uploads/2011/07/llc-ft-w405.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5969481" y="4065279"/>
            <a:ext cx="3251198" cy="2194560"/>
          </a:xfrm>
          <a:prstGeom prst="rect">
            <a:avLst/>
          </a:prstGeom>
          <a:ln w="38100" cap="sq">
            <a:solidFill>
              <a:srgbClr val="000000"/>
            </a:solidFill>
            <a:prstDash val="solid"/>
            <a:miter lim="800000"/>
          </a:ln>
          <a:effectLst/>
        </p:spPr>
      </p:pic>
      <p:sp>
        <p:nvSpPr>
          <p:cNvPr id="10" name="Rectangle 9"/>
          <p:cNvSpPr/>
          <p:nvPr/>
        </p:nvSpPr>
        <p:spPr>
          <a:xfrm>
            <a:off x="5777906" y="6336831"/>
            <a:ext cx="4058863" cy="400110"/>
          </a:xfrm>
          <a:prstGeom prst="rect">
            <a:avLst/>
          </a:prstGeom>
        </p:spPr>
        <p:txBody>
          <a:bodyPr wrap="square">
            <a:spAutoFit/>
          </a:bodyPr>
          <a:lstStyle/>
          <a:p>
            <a:r>
              <a:rPr lang="en-US" sz="2000" b="1" dirty="0">
                <a:latin typeface="Arial Narrow" panose="020B0606020202030204" pitchFamily="34" charset="0"/>
                <a:cs typeface="Calibri" pitchFamily="34" charset="0"/>
              </a:rPr>
              <a:t>Lead logistics providers &amp; consultants</a:t>
            </a:r>
          </a:p>
        </p:txBody>
      </p:sp>
    </p:spTree>
    <p:extLst>
      <p:ext uri="{BB962C8B-B14F-4D97-AF65-F5344CB8AC3E}">
        <p14:creationId xmlns:p14="http://schemas.microsoft.com/office/powerpoint/2010/main" val="9504646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Layers to Logistics Services</a:t>
            </a:r>
          </a:p>
        </p:txBody>
      </p:sp>
      <p:sp>
        <p:nvSpPr>
          <p:cNvPr id="19" name="Action Button: Document 18" title="Read this Web Page">
            <a:hlinkClick r:id="rId3" highlightClick="1"/>
          </p:cNvPr>
          <p:cNvSpPr/>
          <p:nvPr/>
        </p:nvSpPr>
        <p:spPr bwMode="auto">
          <a:xfrm>
            <a:off x="9098711" y="359277"/>
            <a:ext cx="603316" cy="527901"/>
          </a:xfrm>
          <a:prstGeom prst="actionButtonDocument">
            <a:avLst/>
          </a:prstGeom>
          <a:solidFill>
            <a:schemeClr val="accent2">
              <a:lumMod val="20000"/>
              <a:lumOff val="80000"/>
            </a:schemeClr>
          </a:solidFill>
          <a:ln w="9525" cap="flat" cmpd="sng" algn="ctr">
            <a:solidFill>
              <a:schemeClr val="accent2">
                <a:lumMod val="50000"/>
              </a:schemeClr>
            </a:solidFill>
            <a:prstDash val="solid"/>
            <a:round/>
            <a:headEnd type="none" w="med" len="med"/>
            <a:tailEnd type="none" w="med" len="med"/>
          </a:ln>
          <a:effectLst/>
        </p:spPr>
        <p:txBody>
          <a:bodyPr vert="horz" wrap="square" lIns="91440" tIns="45720" rIns="91440" bIns="45720" numCol="1" rtlCol="0" anchor="t" anchorCtr="0" compatLnSpc="1"/>
          <a:lstStyle/>
          <a:p>
            <a:endParaRPr lang="en-US" dirty="0"/>
          </a:p>
        </p:txBody>
      </p:sp>
      <p:sp>
        <p:nvSpPr>
          <p:cNvPr id="22" name="TextBox 21"/>
          <p:cNvSpPr txBox="1"/>
          <p:nvPr/>
        </p:nvSpPr>
        <p:spPr>
          <a:xfrm>
            <a:off x="9805386" y="427494"/>
            <a:ext cx="1701107" cy="400110"/>
          </a:xfrm>
          <a:prstGeom prst="rect">
            <a:avLst/>
          </a:prstGeom>
          <a:noFill/>
        </p:spPr>
        <p:txBody>
          <a:bodyPr wrap="none" rtlCol="0">
            <a:spAutoFit/>
          </a:bodyPr>
          <a:lstStyle/>
          <a:p>
            <a:r>
              <a:rPr lang="en-US" sz="2000" b="1" dirty="0">
                <a:latin typeface="Agency FB" pitchFamily="34" charset="0"/>
              </a:rPr>
              <a:t>Read this content</a:t>
            </a:r>
          </a:p>
        </p:txBody>
      </p:sp>
      <p:sp>
        <p:nvSpPr>
          <p:cNvPr id="37" name="Freeform: Shape 36">
            <a:extLst>
              <a:ext uri="{FF2B5EF4-FFF2-40B4-BE49-F238E27FC236}">
                <a16:creationId xmlns:a16="http://schemas.microsoft.com/office/drawing/2014/main" id="{5EEB7184-503B-479A-AB44-A98C881EA492}"/>
              </a:ext>
            </a:extLst>
          </p:cNvPr>
          <p:cNvSpPr/>
          <p:nvPr/>
        </p:nvSpPr>
        <p:spPr>
          <a:xfrm>
            <a:off x="5519422" y="1636632"/>
            <a:ext cx="1126121" cy="1016000"/>
          </a:xfrm>
          <a:custGeom>
            <a:avLst/>
            <a:gdLst>
              <a:gd name="connsiteX0" fmla="*/ 0 w 1126121"/>
              <a:gd name="connsiteY0" fmla="*/ 1016000 h 1016000"/>
              <a:gd name="connsiteX1" fmla="*/ 563057 w 1126121"/>
              <a:gd name="connsiteY1" fmla="*/ 0 h 1016000"/>
              <a:gd name="connsiteX2" fmla="*/ 563064 w 1126121"/>
              <a:gd name="connsiteY2" fmla="*/ 0 h 1016000"/>
              <a:gd name="connsiteX3" fmla="*/ 1126121 w 1126121"/>
              <a:gd name="connsiteY3" fmla="*/ 1016000 h 1016000"/>
              <a:gd name="connsiteX4" fmla="*/ 0 w 1126121"/>
              <a:gd name="connsiteY4" fmla="*/ 1016000 h 10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121" h="1016000">
                <a:moveTo>
                  <a:pt x="0" y="1016000"/>
                </a:moveTo>
                <a:lnTo>
                  <a:pt x="563057" y="0"/>
                </a:lnTo>
                <a:lnTo>
                  <a:pt x="563064" y="0"/>
                </a:lnTo>
                <a:lnTo>
                  <a:pt x="1126121" y="1016000"/>
                </a:lnTo>
                <a:lnTo>
                  <a:pt x="0" y="1016000"/>
                </a:lnTo>
                <a:close/>
              </a:path>
            </a:pathLst>
          </a:custGeom>
          <a:solidFill>
            <a:schemeClr val="accent2">
              <a:lumMod val="75000"/>
            </a:schemeClr>
          </a:solidFill>
          <a:ln w="38100">
            <a:solidFill>
              <a:schemeClr val="bg1"/>
            </a:solid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sz="3200" b="1" i="0" kern="1200" dirty="0">
                <a:solidFill>
                  <a:schemeClr val="tx1"/>
                </a:solidFill>
                <a:effectLst/>
                <a:latin typeface="Arial Narrow" panose="020B0606020202030204" pitchFamily="34" charset="0"/>
              </a:rPr>
              <a:t>1PL</a:t>
            </a:r>
          </a:p>
        </p:txBody>
      </p:sp>
      <p:sp>
        <p:nvSpPr>
          <p:cNvPr id="38" name="Freeform: Shape 37">
            <a:extLst>
              <a:ext uri="{FF2B5EF4-FFF2-40B4-BE49-F238E27FC236}">
                <a16:creationId xmlns:a16="http://schemas.microsoft.com/office/drawing/2014/main" id="{F17E6872-833C-4929-BA0B-6DE0C7E4EF4A}"/>
              </a:ext>
            </a:extLst>
          </p:cNvPr>
          <p:cNvSpPr/>
          <p:nvPr/>
        </p:nvSpPr>
        <p:spPr>
          <a:xfrm>
            <a:off x="4956361" y="2652631"/>
            <a:ext cx="2252243" cy="1016000"/>
          </a:xfrm>
          <a:custGeom>
            <a:avLst/>
            <a:gdLst>
              <a:gd name="connsiteX0" fmla="*/ 0 w 2252243"/>
              <a:gd name="connsiteY0" fmla="*/ 1016000 h 1016000"/>
              <a:gd name="connsiteX1" fmla="*/ 563057 w 2252243"/>
              <a:gd name="connsiteY1" fmla="*/ 0 h 1016000"/>
              <a:gd name="connsiteX2" fmla="*/ 1689186 w 2252243"/>
              <a:gd name="connsiteY2" fmla="*/ 0 h 1016000"/>
              <a:gd name="connsiteX3" fmla="*/ 2252243 w 2252243"/>
              <a:gd name="connsiteY3" fmla="*/ 1016000 h 1016000"/>
              <a:gd name="connsiteX4" fmla="*/ 0 w 2252243"/>
              <a:gd name="connsiteY4" fmla="*/ 1016000 h 10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2243" h="1016000">
                <a:moveTo>
                  <a:pt x="0" y="1016000"/>
                </a:moveTo>
                <a:lnTo>
                  <a:pt x="563057" y="0"/>
                </a:lnTo>
                <a:lnTo>
                  <a:pt x="1689186" y="0"/>
                </a:lnTo>
                <a:lnTo>
                  <a:pt x="2252243" y="1016000"/>
                </a:lnTo>
                <a:lnTo>
                  <a:pt x="0" y="1016000"/>
                </a:lnTo>
                <a:close/>
              </a:path>
            </a:pathLst>
          </a:custGeom>
          <a:solidFill>
            <a:schemeClr val="accent3">
              <a:lumMod val="75000"/>
            </a:schemeClr>
          </a:solidFill>
          <a:ln w="38100">
            <a:solidFill>
              <a:schemeClr val="bg1"/>
            </a:solid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spcFirstLastPara="0" vert="horz" wrap="square" lIns="439863" tIns="45720" rIns="439862" bIns="45720" numCol="1" spcCol="1270" anchor="ctr" anchorCtr="0">
            <a:noAutofit/>
          </a:bodyPr>
          <a:lstStyle/>
          <a:p>
            <a:pPr marL="0" lvl="0" indent="0" algn="ctr" defTabSz="1600200">
              <a:lnSpc>
                <a:spcPct val="90000"/>
              </a:lnSpc>
              <a:spcBef>
                <a:spcPct val="0"/>
              </a:spcBef>
              <a:spcAft>
                <a:spcPct val="35000"/>
              </a:spcAft>
              <a:buNone/>
            </a:pPr>
            <a:r>
              <a:rPr lang="en-US" sz="3200" b="1" i="0" kern="1200" dirty="0">
                <a:solidFill>
                  <a:schemeClr val="tx1"/>
                </a:solidFill>
                <a:effectLst/>
                <a:latin typeface="Arial Narrow" panose="020B0606020202030204" pitchFamily="34" charset="0"/>
              </a:rPr>
              <a:t>2PL</a:t>
            </a:r>
          </a:p>
        </p:txBody>
      </p:sp>
      <p:sp>
        <p:nvSpPr>
          <p:cNvPr id="39" name="Freeform: Shape 38">
            <a:extLst>
              <a:ext uri="{FF2B5EF4-FFF2-40B4-BE49-F238E27FC236}">
                <a16:creationId xmlns:a16="http://schemas.microsoft.com/office/drawing/2014/main" id="{8221292E-25B3-4B51-85EA-FC93CCF3876E}"/>
              </a:ext>
            </a:extLst>
          </p:cNvPr>
          <p:cNvSpPr/>
          <p:nvPr/>
        </p:nvSpPr>
        <p:spPr>
          <a:xfrm>
            <a:off x="4393300" y="3668631"/>
            <a:ext cx="3378365" cy="1016000"/>
          </a:xfrm>
          <a:custGeom>
            <a:avLst/>
            <a:gdLst>
              <a:gd name="connsiteX0" fmla="*/ 0 w 3378365"/>
              <a:gd name="connsiteY0" fmla="*/ 1016000 h 1016000"/>
              <a:gd name="connsiteX1" fmla="*/ 563057 w 3378365"/>
              <a:gd name="connsiteY1" fmla="*/ 0 h 1016000"/>
              <a:gd name="connsiteX2" fmla="*/ 2815308 w 3378365"/>
              <a:gd name="connsiteY2" fmla="*/ 0 h 1016000"/>
              <a:gd name="connsiteX3" fmla="*/ 3378365 w 3378365"/>
              <a:gd name="connsiteY3" fmla="*/ 1016000 h 1016000"/>
              <a:gd name="connsiteX4" fmla="*/ 0 w 3378365"/>
              <a:gd name="connsiteY4" fmla="*/ 1016000 h 10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8365" h="1016000">
                <a:moveTo>
                  <a:pt x="0" y="1016000"/>
                </a:moveTo>
                <a:lnTo>
                  <a:pt x="563057" y="0"/>
                </a:lnTo>
                <a:lnTo>
                  <a:pt x="2815308" y="0"/>
                </a:lnTo>
                <a:lnTo>
                  <a:pt x="3378365" y="1016000"/>
                </a:lnTo>
                <a:lnTo>
                  <a:pt x="0" y="1016000"/>
                </a:lnTo>
                <a:close/>
              </a:path>
            </a:pathLst>
          </a:custGeom>
          <a:solidFill>
            <a:schemeClr val="accent4">
              <a:lumMod val="75000"/>
            </a:schemeClr>
          </a:solidFill>
          <a:ln w="38100">
            <a:solidFill>
              <a:schemeClr val="bg1"/>
            </a:solid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spcFirstLastPara="0" vert="horz" wrap="square" lIns="636934" tIns="45720" rIns="636934" bIns="45720" numCol="1" spcCol="1270" anchor="ctr" anchorCtr="0">
            <a:noAutofit/>
          </a:bodyPr>
          <a:lstStyle/>
          <a:p>
            <a:pPr marL="0" lvl="0" indent="0" algn="ctr" defTabSz="1600200">
              <a:lnSpc>
                <a:spcPct val="90000"/>
              </a:lnSpc>
              <a:spcBef>
                <a:spcPct val="0"/>
              </a:spcBef>
              <a:spcAft>
                <a:spcPct val="35000"/>
              </a:spcAft>
              <a:buNone/>
            </a:pPr>
            <a:r>
              <a:rPr lang="en-US" sz="3200" b="1" i="0" kern="1200" dirty="0">
                <a:solidFill>
                  <a:schemeClr val="tx1"/>
                </a:solidFill>
                <a:effectLst/>
                <a:latin typeface="Arial Narrow" panose="020B0606020202030204" pitchFamily="34" charset="0"/>
              </a:rPr>
              <a:t>3PL</a:t>
            </a:r>
            <a:endParaRPr lang="en-US" sz="4000" b="1" i="0" kern="1200" dirty="0">
              <a:solidFill>
                <a:schemeClr val="tx1"/>
              </a:solidFill>
              <a:effectLst/>
              <a:latin typeface="Arial Narrow" panose="020B0606020202030204" pitchFamily="34" charset="0"/>
            </a:endParaRPr>
          </a:p>
        </p:txBody>
      </p:sp>
      <p:sp>
        <p:nvSpPr>
          <p:cNvPr id="40" name="Freeform: Shape 39">
            <a:extLst>
              <a:ext uri="{FF2B5EF4-FFF2-40B4-BE49-F238E27FC236}">
                <a16:creationId xmlns:a16="http://schemas.microsoft.com/office/drawing/2014/main" id="{6D0116FC-F167-4572-9488-60D45FE06152}"/>
              </a:ext>
            </a:extLst>
          </p:cNvPr>
          <p:cNvSpPr/>
          <p:nvPr/>
        </p:nvSpPr>
        <p:spPr>
          <a:xfrm>
            <a:off x="3830240" y="4684631"/>
            <a:ext cx="4504487" cy="1016000"/>
          </a:xfrm>
          <a:custGeom>
            <a:avLst/>
            <a:gdLst>
              <a:gd name="connsiteX0" fmla="*/ 0 w 4504487"/>
              <a:gd name="connsiteY0" fmla="*/ 1016000 h 1016000"/>
              <a:gd name="connsiteX1" fmla="*/ 563057 w 4504487"/>
              <a:gd name="connsiteY1" fmla="*/ 0 h 1016000"/>
              <a:gd name="connsiteX2" fmla="*/ 3941430 w 4504487"/>
              <a:gd name="connsiteY2" fmla="*/ 0 h 1016000"/>
              <a:gd name="connsiteX3" fmla="*/ 4504487 w 4504487"/>
              <a:gd name="connsiteY3" fmla="*/ 1016000 h 1016000"/>
              <a:gd name="connsiteX4" fmla="*/ 0 w 4504487"/>
              <a:gd name="connsiteY4" fmla="*/ 1016000 h 10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4487" h="1016000">
                <a:moveTo>
                  <a:pt x="0" y="1016000"/>
                </a:moveTo>
                <a:lnTo>
                  <a:pt x="563057" y="0"/>
                </a:lnTo>
                <a:lnTo>
                  <a:pt x="3941430" y="0"/>
                </a:lnTo>
                <a:lnTo>
                  <a:pt x="4504487" y="1016000"/>
                </a:lnTo>
                <a:lnTo>
                  <a:pt x="0" y="1016000"/>
                </a:lnTo>
                <a:close/>
              </a:path>
            </a:pathLst>
          </a:custGeom>
          <a:solidFill>
            <a:schemeClr val="bg1">
              <a:lumMod val="85000"/>
            </a:schemeClr>
          </a:solidFill>
          <a:ln w="38100">
            <a:solidFill>
              <a:schemeClr val="bg1"/>
            </a:solid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spcFirstLastPara="0" vert="horz" wrap="square" lIns="834005" tIns="45720" rIns="834006" bIns="45720" numCol="1" spcCol="1270" anchor="ctr" anchorCtr="0">
            <a:noAutofit/>
          </a:bodyPr>
          <a:lstStyle/>
          <a:p>
            <a:pPr marL="0" lvl="0" indent="0" algn="ctr" defTabSz="1600200">
              <a:lnSpc>
                <a:spcPct val="90000"/>
              </a:lnSpc>
              <a:spcBef>
                <a:spcPct val="0"/>
              </a:spcBef>
              <a:spcAft>
                <a:spcPct val="35000"/>
              </a:spcAft>
              <a:buNone/>
            </a:pPr>
            <a:r>
              <a:rPr lang="en-US" sz="3200" b="1" i="0" kern="1200" dirty="0">
                <a:solidFill>
                  <a:schemeClr val="tx1"/>
                </a:solidFill>
                <a:effectLst/>
                <a:latin typeface="Arial Narrow" panose="020B0606020202030204" pitchFamily="34" charset="0"/>
              </a:rPr>
              <a:t>4PL</a:t>
            </a:r>
          </a:p>
        </p:txBody>
      </p:sp>
      <p:sp>
        <p:nvSpPr>
          <p:cNvPr id="41" name="TextBox 40">
            <a:extLst>
              <a:ext uri="{FF2B5EF4-FFF2-40B4-BE49-F238E27FC236}">
                <a16:creationId xmlns:a16="http://schemas.microsoft.com/office/drawing/2014/main" id="{F90A2F5B-EF60-409D-A060-1BA3E7B9462C}"/>
              </a:ext>
            </a:extLst>
          </p:cNvPr>
          <p:cNvSpPr txBox="1"/>
          <p:nvPr/>
        </p:nvSpPr>
        <p:spPr>
          <a:xfrm>
            <a:off x="7570626" y="1793775"/>
            <a:ext cx="2422458" cy="707886"/>
          </a:xfrm>
          <a:prstGeom prst="rect">
            <a:avLst/>
          </a:prstGeom>
          <a:noFill/>
        </p:spPr>
        <p:txBody>
          <a:bodyPr wrap="none" rtlCol="0">
            <a:spAutoFit/>
          </a:bodyPr>
          <a:lstStyle/>
          <a:p>
            <a:pPr algn="r"/>
            <a:r>
              <a:rPr lang="en-US" sz="2000" b="1" i="0" dirty="0">
                <a:latin typeface="Arial Narrow" panose="020B0606020202030204" pitchFamily="34" charset="0"/>
                <a:cs typeface="Calibri" pitchFamily="34" charset="0"/>
              </a:rPr>
              <a:t>Manufacturing, </a:t>
            </a:r>
          </a:p>
          <a:p>
            <a:pPr algn="r"/>
            <a:r>
              <a:rPr lang="en-US" sz="2000" b="1" i="0" dirty="0">
                <a:latin typeface="Arial Narrow" panose="020B0606020202030204" pitchFamily="34" charset="0"/>
                <a:cs typeface="Calibri" pitchFamily="34" charset="0"/>
              </a:rPr>
              <a:t>Wholesaling, Retailing</a:t>
            </a:r>
          </a:p>
        </p:txBody>
      </p:sp>
      <p:sp>
        <p:nvSpPr>
          <p:cNvPr id="42" name="TextBox 41">
            <a:extLst>
              <a:ext uri="{FF2B5EF4-FFF2-40B4-BE49-F238E27FC236}">
                <a16:creationId xmlns:a16="http://schemas.microsoft.com/office/drawing/2014/main" id="{CBAFC3F5-3365-4179-94EB-54AE4777F788}"/>
              </a:ext>
            </a:extLst>
          </p:cNvPr>
          <p:cNvSpPr txBox="1"/>
          <p:nvPr/>
        </p:nvSpPr>
        <p:spPr>
          <a:xfrm>
            <a:off x="8337181" y="2950519"/>
            <a:ext cx="1655903" cy="400110"/>
          </a:xfrm>
          <a:prstGeom prst="rect">
            <a:avLst/>
          </a:prstGeom>
          <a:noFill/>
        </p:spPr>
        <p:txBody>
          <a:bodyPr wrap="none" rtlCol="0">
            <a:spAutoFit/>
          </a:bodyPr>
          <a:lstStyle/>
          <a:p>
            <a:r>
              <a:rPr lang="en-US" sz="2000" b="1" i="0" dirty="0">
                <a:latin typeface="Arial Narrow" panose="020B0606020202030204" pitchFamily="34" charset="0"/>
                <a:cs typeface="Calibri" pitchFamily="34" charset="0"/>
              </a:rPr>
              <a:t>Transportation</a:t>
            </a:r>
          </a:p>
        </p:txBody>
      </p:sp>
      <p:sp>
        <p:nvSpPr>
          <p:cNvPr id="43" name="TextBox 42">
            <a:extLst>
              <a:ext uri="{FF2B5EF4-FFF2-40B4-BE49-F238E27FC236}">
                <a16:creationId xmlns:a16="http://schemas.microsoft.com/office/drawing/2014/main" id="{F19A974A-4A01-46B0-B251-C17B6A94C023}"/>
              </a:ext>
            </a:extLst>
          </p:cNvPr>
          <p:cNvSpPr txBox="1"/>
          <p:nvPr/>
        </p:nvSpPr>
        <p:spPr>
          <a:xfrm>
            <a:off x="8886691" y="4012945"/>
            <a:ext cx="1106393" cy="400110"/>
          </a:xfrm>
          <a:prstGeom prst="rect">
            <a:avLst/>
          </a:prstGeom>
          <a:noFill/>
        </p:spPr>
        <p:txBody>
          <a:bodyPr wrap="none" rtlCol="0">
            <a:spAutoFit/>
          </a:bodyPr>
          <a:lstStyle/>
          <a:p>
            <a:r>
              <a:rPr lang="en-US" sz="2000" b="1" i="0" dirty="0">
                <a:latin typeface="Arial Narrow" panose="020B0606020202030204" pitchFamily="34" charset="0"/>
                <a:cs typeface="Calibri" pitchFamily="34" charset="0"/>
              </a:rPr>
              <a:t>Logistics</a:t>
            </a:r>
          </a:p>
        </p:txBody>
      </p:sp>
      <p:sp>
        <p:nvSpPr>
          <p:cNvPr id="44" name="TextBox 43">
            <a:extLst>
              <a:ext uri="{FF2B5EF4-FFF2-40B4-BE49-F238E27FC236}">
                <a16:creationId xmlns:a16="http://schemas.microsoft.com/office/drawing/2014/main" id="{C780EEF1-544E-477A-A3EE-8661387B5C6F}"/>
              </a:ext>
            </a:extLst>
          </p:cNvPr>
          <p:cNvSpPr txBox="1"/>
          <p:nvPr/>
        </p:nvSpPr>
        <p:spPr>
          <a:xfrm>
            <a:off x="8501970" y="4786376"/>
            <a:ext cx="1491114" cy="707886"/>
          </a:xfrm>
          <a:prstGeom prst="rect">
            <a:avLst/>
          </a:prstGeom>
          <a:noFill/>
        </p:spPr>
        <p:txBody>
          <a:bodyPr wrap="none" rtlCol="0">
            <a:spAutoFit/>
          </a:bodyPr>
          <a:lstStyle/>
          <a:p>
            <a:r>
              <a:rPr lang="en-US" sz="2000" b="1" i="0" dirty="0">
                <a:latin typeface="Arial Narrow" panose="020B0606020202030204" pitchFamily="34" charset="0"/>
                <a:cs typeface="Calibri" pitchFamily="34" charset="0"/>
              </a:rPr>
              <a:t>Supply chain</a:t>
            </a:r>
            <a:br>
              <a:rPr lang="en-US" sz="2000" b="1" i="0" dirty="0">
                <a:latin typeface="Arial Narrow" panose="020B0606020202030204" pitchFamily="34" charset="0"/>
                <a:cs typeface="Calibri" pitchFamily="34" charset="0"/>
              </a:rPr>
            </a:br>
            <a:r>
              <a:rPr lang="en-US" sz="2000" b="1" i="0" dirty="0">
                <a:latin typeface="Arial Narrow" panose="020B0606020202030204" pitchFamily="34" charset="0"/>
                <a:cs typeface="Calibri" pitchFamily="34" charset="0"/>
              </a:rPr>
              <a:t>management</a:t>
            </a:r>
          </a:p>
        </p:txBody>
      </p:sp>
      <p:sp>
        <p:nvSpPr>
          <p:cNvPr id="45" name="Rectangle 44">
            <a:extLst>
              <a:ext uri="{FF2B5EF4-FFF2-40B4-BE49-F238E27FC236}">
                <a16:creationId xmlns:a16="http://schemas.microsoft.com/office/drawing/2014/main" id="{15B34807-63D0-4ACF-8D89-62DDB8660CDD}"/>
              </a:ext>
            </a:extLst>
          </p:cNvPr>
          <p:cNvSpPr/>
          <p:nvPr/>
        </p:nvSpPr>
        <p:spPr>
          <a:xfrm>
            <a:off x="2334500" y="2110799"/>
            <a:ext cx="1585690" cy="400110"/>
          </a:xfrm>
          <a:prstGeom prst="rect">
            <a:avLst/>
          </a:prstGeom>
        </p:spPr>
        <p:txBody>
          <a:bodyPr wrap="none">
            <a:spAutoFit/>
          </a:bodyPr>
          <a:lstStyle/>
          <a:p>
            <a:r>
              <a:rPr lang="en-US" sz="2000" b="1" i="0" dirty="0">
                <a:latin typeface="Arial Narrow" panose="020B0606020202030204" pitchFamily="34" charset="0"/>
                <a:cs typeface="Calibri" pitchFamily="34" charset="0"/>
              </a:rPr>
              <a:t>Cargo owners</a:t>
            </a:r>
          </a:p>
        </p:txBody>
      </p:sp>
      <p:sp>
        <p:nvSpPr>
          <p:cNvPr id="46" name="Rectangle 45">
            <a:extLst>
              <a:ext uri="{FF2B5EF4-FFF2-40B4-BE49-F238E27FC236}">
                <a16:creationId xmlns:a16="http://schemas.microsoft.com/office/drawing/2014/main" id="{93725821-809C-4294-BF62-E204ACF93A9C}"/>
              </a:ext>
            </a:extLst>
          </p:cNvPr>
          <p:cNvSpPr/>
          <p:nvPr/>
        </p:nvSpPr>
        <p:spPr>
          <a:xfrm>
            <a:off x="2334500" y="2998999"/>
            <a:ext cx="990977" cy="400110"/>
          </a:xfrm>
          <a:prstGeom prst="rect">
            <a:avLst/>
          </a:prstGeom>
        </p:spPr>
        <p:txBody>
          <a:bodyPr wrap="none">
            <a:spAutoFit/>
          </a:bodyPr>
          <a:lstStyle/>
          <a:p>
            <a:r>
              <a:rPr lang="en-US" sz="2000" b="1" i="0" dirty="0">
                <a:latin typeface="Arial Narrow" panose="020B0606020202030204" pitchFamily="34" charset="0"/>
                <a:cs typeface="Calibri" pitchFamily="34" charset="0"/>
              </a:rPr>
              <a:t>Carriers</a:t>
            </a:r>
          </a:p>
        </p:txBody>
      </p:sp>
      <p:sp>
        <p:nvSpPr>
          <p:cNvPr id="47" name="Rectangle 46">
            <a:extLst>
              <a:ext uri="{FF2B5EF4-FFF2-40B4-BE49-F238E27FC236}">
                <a16:creationId xmlns:a16="http://schemas.microsoft.com/office/drawing/2014/main" id="{8820E718-0FE2-4748-89A2-DFA0F5D873EF}"/>
              </a:ext>
            </a:extLst>
          </p:cNvPr>
          <p:cNvSpPr/>
          <p:nvPr/>
        </p:nvSpPr>
        <p:spPr>
          <a:xfrm>
            <a:off x="2334500" y="3720283"/>
            <a:ext cx="1888659" cy="707886"/>
          </a:xfrm>
          <a:prstGeom prst="rect">
            <a:avLst/>
          </a:prstGeom>
        </p:spPr>
        <p:txBody>
          <a:bodyPr wrap="none">
            <a:spAutoFit/>
          </a:bodyPr>
          <a:lstStyle/>
          <a:p>
            <a:r>
              <a:rPr lang="en-US" sz="2000" b="1" i="0" dirty="0">
                <a:latin typeface="Arial Narrow" panose="020B0606020202030204" pitchFamily="34" charset="0"/>
                <a:cs typeface="Calibri" pitchFamily="34" charset="0"/>
              </a:rPr>
              <a:t>Logistics service</a:t>
            </a:r>
            <a:br>
              <a:rPr lang="en-US" sz="2000" b="1" i="0" dirty="0">
                <a:latin typeface="Arial Narrow" panose="020B0606020202030204" pitchFamily="34" charset="0"/>
                <a:cs typeface="Calibri" pitchFamily="34" charset="0"/>
              </a:rPr>
            </a:br>
            <a:r>
              <a:rPr lang="en-US" sz="2000" b="1" i="0" dirty="0">
                <a:latin typeface="Arial Narrow" panose="020B0606020202030204" pitchFamily="34" charset="0"/>
                <a:cs typeface="Calibri" pitchFamily="34" charset="0"/>
              </a:rPr>
              <a:t>providers</a:t>
            </a:r>
          </a:p>
        </p:txBody>
      </p:sp>
      <p:sp>
        <p:nvSpPr>
          <p:cNvPr id="48" name="Rectangle 47">
            <a:extLst>
              <a:ext uri="{FF2B5EF4-FFF2-40B4-BE49-F238E27FC236}">
                <a16:creationId xmlns:a16="http://schemas.microsoft.com/office/drawing/2014/main" id="{B0DE4DDB-99A5-4A3A-99FE-62431EE6251C}"/>
              </a:ext>
            </a:extLst>
          </p:cNvPr>
          <p:cNvSpPr/>
          <p:nvPr/>
        </p:nvSpPr>
        <p:spPr>
          <a:xfrm>
            <a:off x="2334500" y="4796002"/>
            <a:ext cx="2598788" cy="707886"/>
          </a:xfrm>
          <a:prstGeom prst="rect">
            <a:avLst/>
          </a:prstGeom>
        </p:spPr>
        <p:txBody>
          <a:bodyPr wrap="none">
            <a:spAutoFit/>
          </a:bodyPr>
          <a:lstStyle/>
          <a:p>
            <a:r>
              <a:rPr lang="en-US" sz="2000" b="1" i="0" dirty="0">
                <a:latin typeface="Arial Narrow" panose="020B0606020202030204" pitchFamily="34" charset="0"/>
                <a:cs typeface="Calibri" pitchFamily="34" charset="0"/>
              </a:rPr>
              <a:t>Lead logistics providers</a:t>
            </a:r>
            <a:br>
              <a:rPr lang="en-US" sz="2000" b="1" i="0" dirty="0">
                <a:latin typeface="Arial Narrow" panose="020B0606020202030204" pitchFamily="34" charset="0"/>
                <a:cs typeface="Calibri" pitchFamily="34" charset="0"/>
              </a:rPr>
            </a:br>
            <a:r>
              <a:rPr lang="en-US" sz="2000" b="1" i="0" dirty="0">
                <a:latin typeface="Arial Narrow" panose="020B0606020202030204" pitchFamily="34" charset="0"/>
                <a:cs typeface="Calibri" pitchFamily="34" charset="0"/>
              </a:rPr>
              <a:t>&amp; consultants</a:t>
            </a:r>
          </a:p>
        </p:txBody>
      </p:sp>
      <p:sp>
        <p:nvSpPr>
          <p:cNvPr id="49" name="Rectangle 48">
            <a:extLst>
              <a:ext uri="{FF2B5EF4-FFF2-40B4-BE49-F238E27FC236}">
                <a16:creationId xmlns:a16="http://schemas.microsoft.com/office/drawing/2014/main" id="{0C9AFA29-2293-4DE5-9459-2CA7FEBEFC40}"/>
              </a:ext>
            </a:extLst>
          </p:cNvPr>
          <p:cNvSpPr/>
          <p:nvPr/>
        </p:nvSpPr>
        <p:spPr>
          <a:xfrm>
            <a:off x="4823375" y="5709431"/>
            <a:ext cx="2634054" cy="400110"/>
          </a:xfrm>
          <a:prstGeom prst="rect">
            <a:avLst/>
          </a:prstGeom>
        </p:spPr>
        <p:txBody>
          <a:bodyPr wrap="none">
            <a:spAutoFit/>
          </a:bodyPr>
          <a:lstStyle/>
          <a:p>
            <a:r>
              <a:rPr lang="en-US" sz="2000" b="1" i="0" dirty="0">
                <a:latin typeface="Arial Narrow" panose="020B0606020202030204" pitchFamily="34" charset="0"/>
                <a:cs typeface="Calibri" pitchFamily="34" charset="0"/>
              </a:rPr>
              <a:t>Supply chain integration</a:t>
            </a:r>
          </a:p>
        </p:txBody>
      </p:sp>
      <p:cxnSp>
        <p:nvCxnSpPr>
          <p:cNvPr id="50" name="Straight Arrow Connector 49">
            <a:extLst>
              <a:ext uri="{FF2B5EF4-FFF2-40B4-BE49-F238E27FC236}">
                <a16:creationId xmlns:a16="http://schemas.microsoft.com/office/drawing/2014/main" id="{A53BC9FD-FBA7-4CC6-A2AF-22D011A19505}"/>
              </a:ext>
            </a:extLst>
          </p:cNvPr>
          <p:cNvCxnSpPr>
            <a:stCxn id="49" idx="1"/>
          </p:cNvCxnSpPr>
          <p:nvPr/>
        </p:nvCxnSpPr>
        <p:spPr bwMode="auto">
          <a:xfrm flipH="1">
            <a:off x="3130261" y="5909486"/>
            <a:ext cx="1693114" cy="0"/>
          </a:xfrm>
          <a:prstGeom prst="straightConnector1">
            <a:avLst/>
          </a:prstGeom>
          <a:solidFill>
            <a:schemeClr val="accent1"/>
          </a:solidFill>
          <a:ln w="38100" cap="flat" cmpd="sng" algn="ctr">
            <a:solidFill>
              <a:schemeClr val="tx2">
                <a:lumMod val="75000"/>
              </a:schemeClr>
            </a:solidFill>
            <a:prstDash val="solid"/>
            <a:round/>
            <a:headEnd type="none" w="med" len="med"/>
            <a:tailEnd type="triangle"/>
          </a:ln>
          <a:effectLst/>
        </p:spPr>
      </p:cxnSp>
      <p:cxnSp>
        <p:nvCxnSpPr>
          <p:cNvPr id="51" name="Straight Arrow Connector 50">
            <a:extLst>
              <a:ext uri="{FF2B5EF4-FFF2-40B4-BE49-F238E27FC236}">
                <a16:creationId xmlns:a16="http://schemas.microsoft.com/office/drawing/2014/main" id="{B80FC6F9-8061-4773-9EEE-062362F9AA89}"/>
              </a:ext>
            </a:extLst>
          </p:cNvPr>
          <p:cNvCxnSpPr>
            <a:stCxn id="49" idx="3"/>
          </p:cNvCxnSpPr>
          <p:nvPr/>
        </p:nvCxnSpPr>
        <p:spPr bwMode="auto">
          <a:xfrm>
            <a:off x="7457429" y="5909486"/>
            <a:ext cx="1641282" cy="0"/>
          </a:xfrm>
          <a:prstGeom prst="straightConnector1">
            <a:avLst/>
          </a:prstGeom>
          <a:solidFill>
            <a:schemeClr val="accent1"/>
          </a:solidFill>
          <a:ln w="38100" cap="flat" cmpd="sng" algn="ctr">
            <a:solidFill>
              <a:schemeClr val="tx2">
                <a:lumMod val="75000"/>
              </a:schemeClr>
            </a:solidFill>
            <a:prstDash val="solid"/>
            <a:round/>
            <a:headEnd type="none" w="med" len="med"/>
            <a:tailEnd type="triangle"/>
          </a:ln>
          <a:effectLst/>
        </p:spPr>
      </p:cxnSp>
      <p:sp>
        <p:nvSpPr>
          <p:cNvPr id="52" name="Rectangle 51">
            <a:extLst>
              <a:ext uri="{FF2B5EF4-FFF2-40B4-BE49-F238E27FC236}">
                <a16:creationId xmlns:a16="http://schemas.microsoft.com/office/drawing/2014/main" id="{02EAEA0C-EC95-4861-87A7-D7BCDEEB37DB}"/>
              </a:ext>
            </a:extLst>
          </p:cNvPr>
          <p:cNvSpPr/>
          <p:nvPr/>
        </p:nvSpPr>
        <p:spPr>
          <a:xfrm rot="16200000">
            <a:off x="9135549" y="3446472"/>
            <a:ext cx="2076209" cy="400110"/>
          </a:xfrm>
          <a:prstGeom prst="rect">
            <a:avLst/>
          </a:prstGeom>
        </p:spPr>
        <p:txBody>
          <a:bodyPr wrap="none">
            <a:spAutoFit/>
          </a:bodyPr>
          <a:lstStyle/>
          <a:p>
            <a:r>
              <a:rPr lang="en-US" sz="2000" b="1" i="0" dirty="0">
                <a:latin typeface="Arial Narrow" panose="020B0606020202030204" pitchFamily="34" charset="0"/>
                <a:cs typeface="Calibri" pitchFamily="34" charset="0"/>
              </a:rPr>
              <a:t>Service integration</a:t>
            </a:r>
          </a:p>
        </p:txBody>
      </p:sp>
      <p:sp>
        <p:nvSpPr>
          <p:cNvPr id="53" name="Arrow: Down 52">
            <a:extLst>
              <a:ext uri="{FF2B5EF4-FFF2-40B4-BE49-F238E27FC236}">
                <a16:creationId xmlns:a16="http://schemas.microsoft.com/office/drawing/2014/main" id="{13DA922A-58B4-4542-8F7D-C49AA8A8371F}"/>
              </a:ext>
            </a:extLst>
          </p:cNvPr>
          <p:cNvSpPr/>
          <p:nvPr/>
        </p:nvSpPr>
        <p:spPr>
          <a:xfrm>
            <a:off x="5945904" y="2419879"/>
            <a:ext cx="274320" cy="457200"/>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0" dirty="0">
              <a:latin typeface="Arial Narrow" panose="020B0606020202030204" pitchFamily="34" charset="0"/>
            </a:endParaRPr>
          </a:p>
        </p:txBody>
      </p:sp>
      <p:sp>
        <p:nvSpPr>
          <p:cNvPr id="54" name="Arrow: Down 53">
            <a:extLst>
              <a:ext uri="{FF2B5EF4-FFF2-40B4-BE49-F238E27FC236}">
                <a16:creationId xmlns:a16="http://schemas.microsoft.com/office/drawing/2014/main" id="{2D2F0283-C6C6-4A50-B01C-D29FC8275D4C}"/>
              </a:ext>
            </a:extLst>
          </p:cNvPr>
          <p:cNvSpPr/>
          <p:nvPr/>
        </p:nvSpPr>
        <p:spPr>
          <a:xfrm>
            <a:off x="5939928" y="3440032"/>
            <a:ext cx="274320" cy="457200"/>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0" dirty="0">
              <a:latin typeface="Arial Narrow" panose="020B0606020202030204" pitchFamily="34" charset="0"/>
            </a:endParaRPr>
          </a:p>
        </p:txBody>
      </p:sp>
      <p:sp>
        <p:nvSpPr>
          <p:cNvPr id="55" name="Arrow: Down 54">
            <a:extLst>
              <a:ext uri="{FF2B5EF4-FFF2-40B4-BE49-F238E27FC236}">
                <a16:creationId xmlns:a16="http://schemas.microsoft.com/office/drawing/2014/main" id="{689EA6D5-D9FE-4091-8636-823A74CB4AF1}"/>
              </a:ext>
            </a:extLst>
          </p:cNvPr>
          <p:cNvSpPr/>
          <p:nvPr/>
        </p:nvSpPr>
        <p:spPr>
          <a:xfrm>
            <a:off x="5933952" y="4460185"/>
            <a:ext cx="274320" cy="457200"/>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0" dirty="0">
              <a:latin typeface="Arial Narrow" panose="020B0606020202030204" pitchFamily="34" charset="0"/>
            </a:endParaRPr>
          </a:p>
        </p:txBody>
      </p:sp>
      <p:cxnSp>
        <p:nvCxnSpPr>
          <p:cNvPr id="56" name="Straight Connector 55">
            <a:extLst>
              <a:ext uri="{FF2B5EF4-FFF2-40B4-BE49-F238E27FC236}">
                <a16:creationId xmlns:a16="http://schemas.microsoft.com/office/drawing/2014/main" id="{FAEA1F6D-E18C-439F-AECB-7E3019EAE1FE}"/>
              </a:ext>
            </a:extLst>
          </p:cNvPr>
          <p:cNvCxnSpPr>
            <a:cxnSpLocks/>
          </p:cNvCxnSpPr>
          <p:nvPr/>
        </p:nvCxnSpPr>
        <p:spPr>
          <a:xfrm>
            <a:off x="2404382" y="2503699"/>
            <a:ext cx="2834640"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24EC70-D11F-4230-AE42-FD4D4CCAD9EB}"/>
              </a:ext>
            </a:extLst>
          </p:cNvPr>
          <p:cNvCxnSpPr>
            <a:cxnSpLocks/>
          </p:cNvCxnSpPr>
          <p:nvPr/>
        </p:nvCxnSpPr>
        <p:spPr>
          <a:xfrm>
            <a:off x="7062186" y="2503699"/>
            <a:ext cx="2834640"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814F039-D254-4977-8480-8A301413CB19}"/>
              </a:ext>
            </a:extLst>
          </p:cNvPr>
          <p:cNvCxnSpPr>
            <a:cxnSpLocks/>
          </p:cNvCxnSpPr>
          <p:nvPr/>
        </p:nvCxnSpPr>
        <p:spPr>
          <a:xfrm>
            <a:off x="2404382" y="3404972"/>
            <a:ext cx="2468880"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1819DE1C-D713-4A66-93F1-244E4349A906}"/>
              </a:ext>
            </a:extLst>
          </p:cNvPr>
          <p:cNvCxnSpPr>
            <a:cxnSpLocks/>
          </p:cNvCxnSpPr>
          <p:nvPr/>
        </p:nvCxnSpPr>
        <p:spPr>
          <a:xfrm>
            <a:off x="7427946" y="3372033"/>
            <a:ext cx="2468880"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501D73B-3AB4-49EE-99C1-4BE475974CBE}"/>
              </a:ext>
            </a:extLst>
          </p:cNvPr>
          <p:cNvCxnSpPr>
            <a:cxnSpLocks/>
          </p:cNvCxnSpPr>
          <p:nvPr/>
        </p:nvCxnSpPr>
        <p:spPr>
          <a:xfrm>
            <a:off x="2404382" y="4451397"/>
            <a:ext cx="1828800" cy="0"/>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F140BEAF-B939-45C5-A0AB-75C53B6C37DA}"/>
              </a:ext>
            </a:extLst>
          </p:cNvPr>
          <p:cNvCxnSpPr>
            <a:cxnSpLocks/>
          </p:cNvCxnSpPr>
          <p:nvPr/>
        </p:nvCxnSpPr>
        <p:spPr>
          <a:xfrm>
            <a:off x="8068026" y="4428169"/>
            <a:ext cx="1828800" cy="0"/>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CBCAC9FD-090C-49C8-A4FC-ECBA5C7540B0}"/>
              </a:ext>
            </a:extLst>
          </p:cNvPr>
          <p:cNvCxnSpPr>
            <a:cxnSpLocks/>
          </p:cNvCxnSpPr>
          <p:nvPr/>
        </p:nvCxnSpPr>
        <p:spPr>
          <a:xfrm>
            <a:off x="2404382" y="5494262"/>
            <a:ext cx="128016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A31EB912-3118-4BAE-B2BD-B114D0E5D3B5}"/>
              </a:ext>
            </a:extLst>
          </p:cNvPr>
          <p:cNvCxnSpPr>
            <a:cxnSpLocks/>
          </p:cNvCxnSpPr>
          <p:nvPr/>
        </p:nvCxnSpPr>
        <p:spPr>
          <a:xfrm>
            <a:off x="8616666" y="5494262"/>
            <a:ext cx="128016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4" name="Rounded Rectangle 19">
            <a:extLst>
              <a:ext uri="{FF2B5EF4-FFF2-40B4-BE49-F238E27FC236}">
                <a16:creationId xmlns:a16="http://schemas.microsoft.com/office/drawing/2014/main" id="{6AA1E619-BF65-4C8D-A047-96BBF2599340}"/>
              </a:ext>
            </a:extLst>
          </p:cNvPr>
          <p:cNvSpPr/>
          <p:nvPr/>
        </p:nvSpPr>
        <p:spPr bwMode="auto">
          <a:xfrm>
            <a:off x="2017741" y="1454642"/>
            <a:ext cx="1554480" cy="365760"/>
          </a:xfrm>
          <a:prstGeom prst="roundRect">
            <a:avLst/>
          </a:prstGeom>
          <a:solidFill>
            <a:schemeClr val="tx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pPr>
            <a:r>
              <a:rPr lang="en-US" sz="2000" b="1" i="0" dirty="0">
                <a:solidFill>
                  <a:schemeClr val="bg1"/>
                </a:solidFill>
                <a:latin typeface="Arial Narrow" panose="020B0606020202030204" pitchFamily="34" charset="0"/>
              </a:rPr>
              <a:t>Actors</a:t>
            </a:r>
          </a:p>
        </p:txBody>
      </p:sp>
      <p:sp>
        <p:nvSpPr>
          <p:cNvPr id="65" name="Rounded Rectangle 19">
            <a:extLst>
              <a:ext uri="{FF2B5EF4-FFF2-40B4-BE49-F238E27FC236}">
                <a16:creationId xmlns:a16="http://schemas.microsoft.com/office/drawing/2014/main" id="{0FF2768C-A503-4157-B43A-D267283AD487}"/>
              </a:ext>
            </a:extLst>
          </p:cNvPr>
          <p:cNvSpPr/>
          <p:nvPr/>
        </p:nvSpPr>
        <p:spPr bwMode="auto">
          <a:xfrm>
            <a:off x="8775624" y="1454642"/>
            <a:ext cx="1554480" cy="365760"/>
          </a:xfrm>
          <a:prstGeom prst="roundRect">
            <a:avLst/>
          </a:prstGeom>
          <a:solidFill>
            <a:schemeClr val="tx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r" eaLnBrk="0" fontAlgn="base" hangingPunct="0">
              <a:spcBef>
                <a:spcPct val="0"/>
              </a:spcBef>
              <a:spcAft>
                <a:spcPct val="0"/>
              </a:spcAft>
            </a:pPr>
            <a:r>
              <a:rPr lang="en-US" sz="2000" b="1" i="0" dirty="0">
                <a:solidFill>
                  <a:schemeClr val="bg1"/>
                </a:solidFill>
                <a:latin typeface="Arial Narrow" panose="020B0606020202030204" pitchFamily="34" charset="0"/>
              </a:rPr>
              <a:t>Services</a:t>
            </a:r>
          </a:p>
        </p:txBody>
      </p:sp>
      <p:cxnSp>
        <p:nvCxnSpPr>
          <p:cNvPr id="66" name="Straight Arrow Connector 65">
            <a:extLst>
              <a:ext uri="{FF2B5EF4-FFF2-40B4-BE49-F238E27FC236}">
                <a16:creationId xmlns:a16="http://schemas.microsoft.com/office/drawing/2014/main" id="{6E6DF5D4-5B25-4501-9B0B-DE581039F569}"/>
              </a:ext>
            </a:extLst>
          </p:cNvPr>
          <p:cNvCxnSpPr>
            <a:cxnSpLocks/>
          </p:cNvCxnSpPr>
          <p:nvPr/>
        </p:nvCxnSpPr>
        <p:spPr bwMode="auto">
          <a:xfrm flipV="1">
            <a:off x="10182228" y="1896462"/>
            <a:ext cx="0" cy="727893"/>
          </a:xfrm>
          <a:prstGeom prst="straightConnector1">
            <a:avLst/>
          </a:prstGeom>
          <a:solidFill>
            <a:schemeClr val="accent1"/>
          </a:solidFill>
          <a:ln w="38100" cap="flat" cmpd="sng" algn="ctr">
            <a:solidFill>
              <a:schemeClr val="tx2">
                <a:lumMod val="75000"/>
              </a:schemeClr>
            </a:solidFill>
            <a:prstDash val="solid"/>
            <a:round/>
            <a:headEnd type="none" w="med" len="med"/>
            <a:tailEnd type="triangle"/>
          </a:ln>
          <a:effectLst/>
        </p:spPr>
      </p:cxnSp>
      <p:cxnSp>
        <p:nvCxnSpPr>
          <p:cNvPr id="67" name="Straight Arrow Connector 66">
            <a:extLst>
              <a:ext uri="{FF2B5EF4-FFF2-40B4-BE49-F238E27FC236}">
                <a16:creationId xmlns:a16="http://schemas.microsoft.com/office/drawing/2014/main" id="{349CA729-0F0C-4D22-A4D7-CCA04B8B1D7E}"/>
              </a:ext>
            </a:extLst>
          </p:cNvPr>
          <p:cNvCxnSpPr>
            <a:cxnSpLocks/>
            <a:stCxn id="52" idx="1"/>
          </p:cNvCxnSpPr>
          <p:nvPr/>
        </p:nvCxnSpPr>
        <p:spPr bwMode="auto">
          <a:xfrm>
            <a:off x="10173654" y="4684632"/>
            <a:ext cx="0" cy="961788"/>
          </a:xfrm>
          <a:prstGeom prst="straightConnector1">
            <a:avLst/>
          </a:prstGeom>
          <a:solidFill>
            <a:schemeClr val="accent1"/>
          </a:solidFill>
          <a:ln w="38100" cap="flat" cmpd="sng" algn="ctr">
            <a:solidFill>
              <a:schemeClr val="tx2">
                <a:lumMod val="75000"/>
              </a:schemeClr>
            </a:solidFill>
            <a:prstDash val="solid"/>
            <a:round/>
            <a:headEnd type="none" w="med" len="med"/>
            <a:tailEnd type="triangle"/>
          </a:ln>
          <a:effectLst/>
        </p:spPr>
      </p:cxnSp>
    </p:spTree>
    <p:extLst>
      <p:ext uri="{BB962C8B-B14F-4D97-AF65-F5344CB8AC3E}">
        <p14:creationId xmlns:p14="http://schemas.microsoft.com/office/powerpoint/2010/main" val="2285102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 – The Role and Function of Logistics</a:t>
            </a:r>
          </a:p>
        </p:txBody>
      </p:sp>
      <p:sp>
        <p:nvSpPr>
          <p:cNvPr id="5" name="Text Placeholder 4"/>
          <p:cNvSpPr>
            <a:spLocks noGrp="1"/>
          </p:cNvSpPr>
          <p:nvPr>
            <p:ph type="body" idx="1"/>
          </p:nvPr>
        </p:nvSpPr>
        <p:spPr/>
        <p:txBody>
          <a:bodyPr/>
          <a:lstStyle/>
          <a:p>
            <a:endParaRPr lang="en-US" dirty="0"/>
          </a:p>
        </p:txBody>
      </p:sp>
      <p:sp>
        <p:nvSpPr>
          <p:cNvPr id="6" name="Action Button: Document 5" title="Read this Web Page">
            <a:hlinkClick r:id="rId3" highlightClick="1"/>
          </p:cNvPr>
          <p:cNvSpPr/>
          <p:nvPr/>
        </p:nvSpPr>
        <p:spPr bwMode="auto">
          <a:xfrm>
            <a:off x="3064034" y="6023383"/>
            <a:ext cx="603316" cy="527901"/>
          </a:xfrm>
          <a:prstGeom prst="actionButtonDocument">
            <a:avLst/>
          </a:prstGeom>
          <a:solidFill>
            <a:schemeClr val="accent2">
              <a:lumMod val="20000"/>
              <a:lumOff val="80000"/>
            </a:schemeClr>
          </a:solidFill>
          <a:ln w="9525" cap="flat" cmpd="sng" algn="ctr">
            <a:solidFill>
              <a:schemeClr val="accent2">
                <a:lumMod val="50000"/>
              </a:schemeClr>
            </a:solidFill>
            <a:prstDash val="solid"/>
            <a:round/>
            <a:headEnd type="none" w="med" len="med"/>
            <a:tailEnd type="none" w="med" len="med"/>
          </a:ln>
          <a:effectLst/>
        </p:spPr>
        <p:txBody>
          <a:bodyPr vert="horz" wrap="square" lIns="91440" tIns="45720" rIns="91440" bIns="45720" numCol="1" rtlCol="0" anchor="t" anchorCtr="0" compatLnSpc="1"/>
          <a:lstStyle/>
          <a:p>
            <a:endParaRPr lang="en-US" dirty="0"/>
          </a:p>
        </p:txBody>
      </p:sp>
      <p:sp>
        <p:nvSpPr>
          <p:cNvPr id="7" name="TextBox 6"/>
          <p:cNvSpPr txBox="1"/>
          <p:nvPr/>
        </p:nvSpPr>
        <p:spPr>
          <a:xfrm>
            <a:off x="3746592" y="6102666"/>
            <a:ext cx="1290738" cy="369332"/>
          </a:xfrm>
          <a:prstGeom prst="rect">
            <a:avLst/>
          </a:prstGeom>
          <a:noFill/>
        </p:spPr>
        <p:txBody>
          <a:bodyPr wrap="none" rtlCol="0">
            <a:spAutoFit/>
          </a:bodyPr>
          <a:lstStyle/>
          <a:p>
            <a:r>
              <a:rPr lang="en-US" b="1" i="0" dirty="0">
                <a:latin typeface="Agency FB" panose="020B0503020202020204" pitchFamily="34" charset="0"/>
              </a:rPr>
              <a:t>Read section 1</a:t>
            </a:r>
          </a:p>
        </p:txBody>
      </p:sp>
    </p:spTree>
    <p:extLst>
      <p:ext uri="{BB962C8B-B14F-4D97-AF65-F5344CB8AC3E}">
        <p14:creationId xmlns:p14="http://schemas.microsoft.com/office/powerpoint/2010/main" val="37651472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 – Value Chains</a:t>
            </a:r>
          </a:p>
        </p:txBody>
      </p:sp>
      <p:sp>
        <p:nvSpPr>
          <p:cNvPr id="5" name="Text Placeholder 4"/>
          <p:cNvSpPr>
            <a:spLocks noGrp="1"/>
          </p:cNvSpPr>
          <p:nvPr>
            <p:ph type="body" idx="1"/>
          </p:nvPr>
        </p:nvSpPr>
        <p:spPr/>
        <p:txBody>
          <a:bodyPr/>
          <a:lstStyle/>
          <a:p>
            <a:endParaRPr lang="en-US" dirty="0"/>
          </a:p>
        </p:txBody>
      </p:sp>
      <p:sp>
        <p:nvSpPr>
          <p:cNvPr id="6" name="Action Button: Document 5" title="Read this Web Page">
            <a:hlinkClick r:id="rId3" highlightClick="1"/>
          </p:cNvPr>
          <p:cNvSpPr/>
          <p:nvPr/>
        </p:nvSpPr>
        <p:spPr bwMode="auto">
          <a:xfrm>
            <a:off x="3064034" y="6023383"/>
            <a:ext cx="603316" cy="527901"/>
          </a:xfrm>
          <a:prstGeom prst="actionButtonDocument">
            <a:avLst/>
          </a:prstGeom>
          <a:solidFill>
            <a:schemeClr val="accent2">
              <a:lumMod val="20000"/>
              <a:lumOff val="80000"/>
            </a:schemeClr>
          </a:solidFill>
          <a:ln w="9525" cap="flat" cmpd="sng" algn="ctr">
            <a:solidFill>
              <a:schemeClr val="accent2">
                <a:lumMod val="50000"/>
              </a:schemeClr>
            </a:solidFill>
            <a:prstDash val="solid"/>
            <a:round/>
            <a:headEnd type="none" w="med" len="med"/>
            <a:tailEnd type="none" w="med" len="med"/>
          </a:ln>
          <a:effectLst/>
        </p:spPr>
        <p:txBody>
          <a:bodyPr vert="horz" wrap="square" lIns="91440" tIns="45720" rIns="91440" bIns="45720" numCol="1" rtlCol="0" anchor="t" anchorCtr="0" compatLnSpc="1"/>
          <a:lstStyle/>
          <a:p>
            <a:endParaRPr lang="en-US" dirty="0"/>
          </a:p>
        </p:txBody>
      </p:sp>
      <p:sp>
        <p:nvSpPr>
          <p:cNvPr id="7" name="TextBox 6"/>
          <p:cNvSpPr txBox="1"/>
          <p:nvPr/>
        </p:nvSpPr>
        <p:spPr>
          <a:xfrm>
            <a:off x="3746592" y="6102666"/>
            <a:ext cx="1290738" cy="369332"/>
          </a:xfrm>
          <a:prstGeom prst="rect">
            <a:avLst/>
          </a:prstGeom>
          <a:noFill/>
        </p:spPr>
        <p:txBody>
          <a:bodyPr wrap="none" rtlCol="0">
            <a:spAutoFit/>
          </a:bodyPr>
          <a:lstStyle/>
          <a:p>
            <a:r>
              <a:rPr lang="en-US" b="1" i="0" dirty="0">
                <a:latin typeface="Agency FB" panose="020B0503020202020204" pitchFamily="34" charset="0"/>
              </a:rPr>
              <a:t>Read section 1</a:t>
            </a:r>
          </a:p>
        </p:txBody>
      </p:sp>
    </p:spTree>
    <p:extLst>
      <p:ext uri="{BB962C8B-B14F-4D97-AF65-F5344CB8AC3E}">
        <p14:creationId xmlns:p14="http://schemas.microsoft.com/office/powerpoint/2010/main" val="34330759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Value Chains</a:t>
            </a:r>
          </a:p>
        </p:txBody>
      </p:sp>
      <p:sp>
        <p:nvSpPr>
          <p:cNvPr id="5" name="Content Placeholder 4"/>
          <p:cNvSpPr>
            <a:spLocks noGrp="1"/>
          </p:cNvSpPr>
          <p:nvPr>
            <p:ph idx="1"/>
          </p:nvPr>
        </p:nvSpPr>
        <p:spPr/>
        <p:txBody>
          <a:bodyPr/>
          <a:lstStyle/>
          <a:p>
            <a:r>
              <a:rPr lang="en-US" dirty="0"/>
              <a:t>Definition</a:t>
            </a:r>
          </a:p>
          <a:p>
            <a:pPr lvl="1"/>
            <a:r>
              <a:rPr lang="en-US" dirty="0"/>
              <a:t>Functionally integrated network of production, trade and service activities.</a:t>
            </a:r>
          </a:p>
          <a:p>
            <a:pPr lvl="1"/>
            <a:r>
              <a:rPr lang="en-US" dirty="0"/>
              <a:t>Covers all the stages in a supply chain:</a:t>
            </a:r>
          </a:p>
          <a:p>
            <a:pPr lvl="2"/>
            <a:r>
              <a:rPr lang="en-US" dirty="0"/>
              <a:t>Transformation of raw materials.</a:t>
            </a:r>
          </a:p>
          <a:p>
            <a:pPr lvl="2"/>
            <a:r>
              <a:rPr lang="en-US" dirty="0"/>
              <a:t>Intermediate manufacturing stages.</a:t>
            </a:r>
          </a:p>
          <a:p>
            <a:pPr lvl="2"/>
            <a:r>
              <a:rPr lang="en-US" dirty="0"/>
              <a:t>Delivery of a finished good to a market. </a:t>
            </a:r>
          </a:p>
          <a:p>
            <a:pPr lvl="1"/>
            <a:r>
              <a:rPr lang="en-US" dirty="0"/>
              <a:t>A series of nodes, linked by transactions, such as sales and intra firm transfers.</a:t>
            </a:r>
          </a:p>
          <a:p>
            <a:pPr lvl="1"/>
            <a:r>
              <a:rPr lang="en-US" dirty="0"/>
              <a:t>Each successive node involves the acquisition or organization of inputs for the purpose of added value.</a:t>
            </a:r>
          </a:p>
        </p:txBody>
      </p:sp>
    </p:spTree>
    <p:extLst>
      <p:ext uri="{BB962C8B-B14F-4D97-AF65-F5344CB8AC3E}">
        <p14:creationId xmlns:p14="http://schemas.microsoft.com/office/powerpoint/2010/main" val="28225095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1076"/>
          <p:cNvSpPr>
            <a:spLocks noGrp="1" noChangeArrowheads="1"/>
          </p:cNvSpPr>
          <p:nvPr>
            <p:ph type="title"/>
          </p:nvPr>
        </p:nvSpPr>
        <p:spPr/>
        <p:txBody>
          <a:bodyPr/>
          <a:lstStyle/>
          <a:p>
            <a:pPr eaLnBrk="1" hangingPunct="1"/>
            <a:r>
              <a:rPr lang="en-US" dirty="0"/>
              <a:t>The Commodity Chain (or Value Chain)</a:t>
            </a:r>
          </a:p>
        </p:txBody>
      </p:sp>
      <p:sp>
        <p:nvSpPr>
          <p:cNvPr id="29" name="Action Button: Document 28" title="Read this Web Page">
            <a:hlinkClick r:id="rId3" highlightClick="1"/>
          </p:cNvPr>
          <p:cNvSpPr/>
          <p:nvPr/>
        </p:nvSpPr>
        <p:spPr bwMode="auto">
          <a:xfrm>
            <a:off x="9377708" y="215369"/>
            <a:ext cx="603316" cy="527901"/>
          </a:xfrm>
          <a:prstGeom prst="actionButtonDocument">
            <a:avLst/>
          </a:prstGeom>
          <a:solidFill>
            <a:schemeClr val="accent2">
              <a:lumMod val="20000"/>
              <a:lumOff val="80000"/>
            </a:schemeClr>
          </a:solidFill>
          <a:ln w="9525" cap="flat" cmpd="sng" algn="ctr">
            <a:solidFill>
              <a:schemeClr val="accent2">
                <a:lumMod val="50000"/>
              </a:schemeClr>
            </a:solidFill>
            <a:prstDash val="solid"/>
            <a:round/>
            <a:headEnd type="none" w="med" len="med"/>
            <a:tailEnd type="none" w="med" len="med"/>
          </a:ln>
          <a:effectLst/>
        </p:spPr>
        <p:txBody>
          <a:bodyPr vert="horz" wrap="square" lIns="91440" tIns="45720" rIns="91440" bIns="45720" numCol="1" rtlCol="0" anchor="t" anchorCtr="0" compatLnSpc="1"/>
          <a:lstStyle/>
          <a:p>
            <a:endParaRPr lang="en-US" dirty="0"/>
          </a:p>
        </p:txBody>
      </p:sp>
      <p:sp>
        <p:nvSpPr>
          <p:cNvPr id="35" name="TextBox 34"/>
          <p:cNvSpPr txBox="1"/>
          <p:nvPr/>
        </p:nvSpPr>
        <p:spPr>
          <a:xfrm>
            <a:off x="9981024" y="279264"/>
            <a:ext cx="1701107" cy="400110"/>
          </a:xfrm>
          <a:prstGeom prst="rect">
            <a:avLst/>
          </a:prstGeom>
          <a:noFill/>
        </p:spPr>
        <p:txBody>
          <a:bodyPr wrap="none" rtlCol="0">
            <a:spAutoFit/>
          </a:bodyPr>
          <a:lstStyle/>
          <a:p>
            <a:r>
              <a:rPr lang="en-US" sz="2000" b="1" dirty="0">
                <a:latin typeface="Agency FB" pitchFamily="34" charset="0"/>
              </a:rPr>
              <a:t>Read this content</a:t>
            </a:r>
          </a:p>
        </p:txBody>
      </p:sp>
      <p:pic>
        <p:nvPicPr>
          <p:cNvPr id="36" name="Picture 2" descr="C:\Users\ecojpr\AppData\Local\Microsoft\Windows\Temporary Internet Files\Content.IE5\H0P94DF5\MC90044207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39421" y="6085433"/>
            <a:ext cx="914400" cy="652715"/>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p:cNvSpPr txBox="1"/>
          <p:nvPr/>
        </p:nvSpPr>
        <p:spPr>
          <a:xfrm>
            <a:off x="4591226" y="6110553"/>
            <a:ext cx="4659705" cy="400110"/>
          </a:xfrm>
          <a:prstGeom prst="rect">
            <a:avLst/>
          </a:prstGeom>
          <a:noFill/>
        </p:spPr>
        <p:txBody>
          <a:bodyPr wrap="square" rtlCol="0">
            <a:spAutoFit/>
          </a:bodyPr>
          <a:lstStyle/>
          <a:p>
            <a:r>
              <a:rPr lang="en-US" sz="2000" b="1" i="0" dirty="0">
                <a:latin typeface="Agency FB" pitchFamily="34" charset="0"/>
              </a:rPr>
              <a:t>Explain the three main stages of a value chain</a:t>
            </a:r>
          </a:p>
        </p:txBody>
      </p:sp>
      <p:sp>
        <p:nvSpPr>
          <p:cNvPr id="2" name="Rectangle: Rounded Corners 1">
            <a:extLst>
              <a:ext uri="{FF2B5EF4-FFF2-40B4-BE49-F238E27FC236}">
                <a16:creationId xmlns:a16="http://schemas.microsoft.com/office/drawing/2014/main" id="{71998ACB-2342-45DE-94A6-26216187DD1D}"/>
              </a:ext>
            </a:extLst>
          </p:cNvPr>
          <p:cNvSpPr/>
          <p:nvPr/>
        </p:nvSpPr>
        <p:spPr>
          <a:xfrm>
            <a:off x="1882664" y="2923137"/>
            <a:ext cx="2468880" cy="1188720"/>
          </a:xfrm>
          <a:prstGeom prst="roundRect">
            <a:avLst>
              <a:gd name="adj" fmla="val 7512"/>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0" dirty="0"/>
          </a:p>
        </p:txBody>
      </p:sp>
      <p:sp>
        <p:nvSpPr>
          <p:cNvPr id="3" name="AutoShape 1027">
            <a:extLst>
              <a:ext uri="{FF2B5EF4-FFF2-40B4-BE49-F238E27FC236}">
                <a16:creationId xmlns:a16="http://schemas.microsoft.com/office/drawing/2014/main" id="{A6A2E9B6-1CB4-4B34-8C34-20B7C601DF68}"/>
              </a:ext>
            </a:extLst>
          </p:cNvPr>
          <p:cNvSpPr>
            <a:spLocks noChangeArrowheads="1"/>
          </p:cNvSpPr>
          <p:nvPr/>
        </p:nvSpPr>
        <p:spPr bwMode="auto">
          <a:xfrm>
            <a:off x="2126180" y="4889949"/>
            <a:ext cx="7589520" cy="548640"/>
          </a:xfrm>
          <a:prstGeom prst="rightArrow">
            <a:avLst>
              <a:gd name="adj1" fmla="val 44444"/>
              <a:gd name="adj2" fmla="val 149205"/>
            </a:avLst>
          </a:prstGeom>
          <a:gradFill rotWithShape="0">
            <a:gsLst>
              <a:gs pos="0">
                <a:schemeClr val="bg2">
                  <a:lumMod val="75000"/>
                </a:schemeClr>
              </a:gs>
              <a:gs pos="100000">
                <a:schemeClr val="bg2">
                  <a:lumMod val="25000"/>
                </a:schemeClr>
              </a:gs>
            </a:gsLst>
            <a:lin ang="0" scaled="1"/>
          </a:gradFill>
          <a:ln w="25400">
            <a:solidFill>
              <a:schemeClr val="bg2">
                <a:lumMod val="75000"/>
              </a:schemeClr>
            </a:solidFill>
            <a:miter lim="800000"/>
            <a:headEnd type="none" w="sm" len="sm"/>
            <a:tailEnd type="none" w="sm" len="sm"/>
          </a:ln>
          <a:effectLst/>
        </p:spPr>
        <p:txBody>
          <a:bodyPr wrap="none" anchor="ctr"/>
          <a:lstStyle/>
          <a:p>
            <a:pPr algn="ctr">
              <a:defRPr/>
            </a:pPr>
            <a:endParaRPr lang="en-US" i="0" dirty="0">
              <a:effectLst>
                <a:outerShdw blurRad="38100" dist="38100" dir="2700000" algn="tl">
                  <a:srgbClr val="FFFFFF"/>
                </a:outerShdw>
              </a:effectLst>
              <a:latin typeface="Arial Narrow" panose="020B0606020202030204" pitchFamily="34" charset="0"/>
              <a:cs typeface="Calibri" pitchFamily="34" charset="0"/>
            </a:endParaRPr>
          </a:p>
        </p:txBody>
      </p:sp>
      <p:sp>
        <p:nvSpPr>
          <p:cNvPr id="4" name="Text Box 1060">
            <a:extLst>
              <a:ext uri="{FF2B5EF4-FFF2-40B4-BE49-F238E27FC236}">
                <a16:creationId xmlns:a16="http://schemas.microsoft.com/office/drawing/2014/main" id="{B635B4C0-A5FC-4615-9CA6-395CB228D991}"/>
              </a:ext>
            </a:extLst>
          </p:cNvPr>
          <p:cNvSpPr txBox="1">
            <a:spLocks noChangeArrowheads="1"/>
          </p:cNvSpPr>
          <p:nvPr/>
        </p:nvSpPr>
        <p:spPr bwMode="auto">
          <a:xfrm>
            <a:off x="4964458" y="4988576"/>
            <a:ext cx="1472263" cy="338554"/>
          </a:xfrm>
          <a:prstGeom prst="rect">
            <a:avLst/>
          </a:prstGeom>
          <a:noFill/>
          <a:ln w="12700">
            <a:noFill/>
            <a:miter lim="800000"/>
            <a:headEnd type="none" w="sm" len="sm"/>
            <a:tailEnd type="none" w="sm" len="sm"/>
          </a:ln>
        </p:spPr>
        <p:txBody>
          <a:bodyPr wrap="none">
            <a:spAutoFit/>
          </a:bodyPr>
          <a:lstStyle/>
          <a:p>
            <a:r>
              <a:rPr lang="en-US" sz="1600" b="1" i="0" dirty="0">
                <a:solidFill>
                  <a:srgbClr val="FFFFFF"/>
                </a:solidFill>
                <a:latin typeface="Arial Narrow" panose="020B0606020202030204" pitchFamily="34" charset="0"/>
                <a:cs typeface="Calibri" pitchFamily="34" charset="0"/>
              </a:rPr>
              <a:t>Transport Chain</a:t>
            </a:r>
          </a:p>
        </p:txBody>
      </p:sp>
      <p:sp>
        <p:nvSpPr>
          <p:cNvPr id="5" name="Rectangle 1117">
            <a:extLst>
              <a:ext uri="{FF2B5EF4-FFF2-40B4-BE49-F238E27FC236}">
                <a16:creationId xmlns:a16="http://schemas.microsoft.com/office/drawing/2014/main" id="{305F22BE-1D21-4A86-9F26-E5EBB6BA1B97}"/>
              </a:ext>
            </a:extLst>
          </p:cNvPr>
          <p:cNvSpPr>
            <a:spLocks noChangeArrowheads="1"/>
          </p:cNvSpPr>
          <p:nvPr/>
        </p:nvSpPr>
        <p:spPr bwMode="auto">
          <a:xfrm>
            <a:off x="2377447" y="5334330"/>
            <a:ext cx="1370568" cy="536173"/>
          </a:xfrm>
          <a:prstGeom prst="rect">
            <a:avLst/>
          </a:prstGeom>
          <a:noFill/>
          <a:ln w="9525">
            <a:noFill/>
            <a:miter lim="800000"/>
            <a:headEnd/>
            <a:tailEnd/>
          </a:ln>
        </p:spPr>
        <p:txBody>
          <a:bodyPr wrap="none" lIns="92075" tIns="46038" rIns="92075" bIns="46038">
            <a:spAutoFit/>
          </a:bodyPr>
          <a:lstStyle/>
          <a:p>
            <a:pPr algn="ctr" defTabSz="762000">
              <a:lnSpc>
                <a:spcPct val="90000"/>
              </a:lnSpc>
            </a:pPr>
            <a:r>
              <a:rPr lang="en-US" sz="1600" b="1" i="0" dirty="0">
                <a:latin typeface="Arial Narrow" panose="020B0606020202030204" pitchFamily="34" charset="0"/>
                <a:cs typeface="Calibri" pitchFamily="34" charset="0"/>
              </a:rPr>
              <a:t>High volumes</a:t>
            </a:r>
          </a:p>
          <a:p>
            <a:pPr algn="ctr" defTabSz="762000">
              <a:lnSpc>
                <a:spcPct val="90000"/>
              </a:lnSpc>
            </a:pPr>
            <a:r>
              <a:rPr lang="en-US" sz="1600" b="1" i="0" dirty="0">
                <a:latin typeface="Arial Narrow" panose="020B0606020202030204" pitchFamily="34" charset="0"/>
                <a:cs typeface="Calibri" pitchFamily="34" charset="0"/>
              </a:rPr>
              <a:t>Low frequency</a:t>
            </a:r>
          </a:p>
        </p:txBody>
      </p:sp>
      <p:sp>
        <p:nvSpPr>
          <p:cNvPr id="6" name="Rectangle 1118">
            <a:extLst>
              <a:ext uri="{FF2B5EF4-FFF2-40B4-BE49-F238E27FC236}">
                <a16:creationId xmlns:a16="http://schemas.microsoft.com/office/drawing/2014/main" id="{69FAE9DE-986D-4D49-AF43-4A7E6303D358}"/>
              </a:ext>
            </a:extLst>
          </p:cNvPr>
          <p:cNvSpPr>
            <a:spLocks noChangeArrowheads="1"/>
          </p:cNvSpPr>
          <p:nvPr/>
        </p:nvSpPr>
        <p:spPr bwMode="auto">
          <a:xfrm>
            <a:off x="7481130" y="5334330"/>
            <a:ext cx="1407438" cy="536173"/>
          </a:xfrm>
          <a:prstGeom prst="rect">
            <a:avLst/>
          </a:prstGeom>
          <a:noFill/>
          <a:ln w="9525">
            <a:noFill/>
            <a:miter lim="800000"/>
            <a:headEnd/>
            <a:tailEnd/>
          </a:ln>
        </p:spPr>
        <p:txBody>
          <a:bodyPr wrap="none" lIns="92075" tIns="46038" rIns="92075" bIns="46038">
            <a:spAutoFit/>
          </a:bodyPr>
          <a:lstStyle/>
          <a:p>
            <a:pPr algn="ctr" defTabSz="762000">
              <a:lnSpc>
                <a:spcPct val="90000"/>
              </a:lnSpc>
            </a:pPr>
            <a:r>
              <a:rPr lang="en-US" sz="1600" b="1" i="0" dirty="0">
                <a:latin typeface="Arial Narrow" panose="020B0606020202030204" pitchFamily="34" charset="0"/>
                <a:cs typeface="Calibri" pitchFamily="34" charset="0"/>
              </a:rPr>
              <a:t>Low volumes</a:t>
            </a:r>
          </a:p>
          <a:p>
            <a:pPr algn="ctr" defTabSz="762000">
              <a:lnSpc>
                <a:spcPct val="90000"/>
              </a:lnSpc>
            </a:pPr>
            <a:r>
              <a:rPr lang="en-US" sz="1600" b="1" i="0" dirty="0">
                <a:latin typeface="Arial Narrow" panose="020B0606020202030204" pitchFamily="34" charset="0"/>
                <a:cs typeface="Calibri" pitchFamily="34" charset="0"/>
              </a:rPr>
              <a:t>High frequency</a:t>
            </a:r>
          </a:p>
        </p:txBody>
      </p:sp>
      <p:sp>
        <p:nvSpPr>
          <p:cNvPr id="7" name="Rectangle 1120">
            <a:extLst>
              <a:ext uri="{FF2B5EF4-FFF2-40B4-BE49-F238E27FC236}">
                <a16:creationId xmlns:a16="http://schemas.microsoft.com/office/drawing/2014/main" id="{DDEED339-428A-41FF-8158-5CCCD49ACF2A}"/>
              </a:ext>
            </a:extLst>
          </p:cNvPr>
          <p:cNvSpPr>
            <a:spLocks noChangeArrowheads="1"/>
          </p:cNvSpPr>
          <p:nvPr/>
        </p:nvSpPr>
        <p:spPr bwMode="auto">
          <a:xfrm>
            <a:off x="4872720" y="5334330"/>
            <a:ext cx="1568058" cy="536173"/>
          </a:xfrm>
          <a:prstGeom prst="rect">
            <a:avLst/>
          </a:prstGeom>
          <a:noFill/>
          <a:ln w="9525">
            <a:noFill/>
            <a:miter lim="800000"/>
            <a:headEnd/>
            <a:tailEnd/>
          </a:ln>
        </p:spPr>
        <p:txBody>
          <a:bodyPr wrap="none" lIns="92075" tIns="46038" rIns="92075" bIns="46038">
            <a:spAutoFit/>
          </a:bodyPr>
          <a:lstStyle/>
          <a:p>
            <a:pPr algn="ctr" defTabSz="762000">
              <a:lnSpc>
                <a:spcPct val="90000"/>
              </a:lnSpc>
            </a:pPr>
            <a:r>
              <a:rPr lang="en-US" sz="1600" b="1" i="0" dirty="0">
                <a:latin typeface="Arial Narrow" panose="020B0606020202030204" pitchFamily="34" charset="0"/>
                <a:cs typeface="Calibri" pitchFamily="34" charset="0"/>
              </a:rPr>
              <a:t>Average volumes</a:t>
            </a:r>
          </a:p>
          <a:p>
            <a:pPr algn="ctr" defTabSz="762000">
              <a:lnSpc>
                <a:spcPct val="90000"/>
              </a:lnSpc>
            </a:pPr>
            <a:r>
              <a:rPr lang="en-US" sz="1600" b="1" i="0" dirty="0">
                <a:latin typeface="Arial Narrow" panose="020B0606020202030204" pitchFamily="34" charset="0"/>
                <a:cs typeface="Calibri" pitchFamily="34" charset="0"/>
              </a:rPr>
              <a:t>High frequency</a:t>
            </a:r>
          </a:p>
        </p:txBody>
      </p:sp>
      <p:sp>
        <p:nvSpPr>
          <p:cNvPr id="8" name="Rounded Rectangle 28">
            <a:extLst>
              <a:ext uri="{FF2B5EF4-FFF2-40B4-BE49-F238E27FC236}">
                <a16:creationId xmlns:a16="http://schemas.microsoft.com/office/drawing/2014/main" id="{CB0A379C-4006-4CA2-ACD1-4C27ACF6D9AB}"/>
              </a:ext>
            </a:extLst>
          </p:cNvPr>
          <p:cNvSpPr/>
          <p:nvPr/>
        </p:nvSpPr>
        <p:spPr bwMode="auto">
          <a:xfrm>
            <a:off x="1801452" y="1284053"/>
            <a:ext cx="9144000" cy="1554480"/>
          </a:xfrm>
          <a:prstGeom prst="roundRect">
            <a:avLst>
              <a:gd name="adj" fmla="val 8196"/>
            </a:avLst>
          </a:prstGeom>
          <a:noFill/>
          <a:ln w="254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i="0" dirty="0">
              <a:latin typeface="Arial Narrow" panose="020B0606020202030204" pitchFamily="34" charset="0"/>
            </a:endParaRPr>
          </a:p>
        </p:txBody>
      </p:sp>
      <p:sp>
        <p:nvSpPr>
          <p:cNvPr id="9" name="Text Box 1098">
            <a:extLst>
              <a:ext uri="{FF2B5EF4-FFF2-40B4-BE49-F238E27FC236}">
                <a16:creationId xmlns:a16="http://schemas.microsoft.com/office/drawing/2014/main" id="{6F9EA8B5-67F7-40AD-8E70-F4C9F75206C2}"/>
              </a:ext>
            </a:extLst>
          </p:cNvPr>
          <p:cNvSpPr txBox="1">
            <a:spLocks noChangeArrowheads="1"/>
          </p:cNvSpPr>
          <p:nvPr/>
        </p:nvSpPr>
        <p:spPr bwMode="auto">
          <a:xfrm>
            <a:off x="1940527" y="1184337"/>
            <a:ext cx="783228" cy="246221"/>
          </a:xfrm>
          <a:prstGeom prst="rect">
            <a:avLst/>
          </a:prstGeom>
          <a:solidFill>
            <a:schemeClr val="bg1"/>
          </a:solidFill>
          <a:ln w="12700">
            <a:noFill/>
            <a:miter lim="800000"/>
            <a:headEnd type="none" w="sm" len="sm"/>
            <a:tailEnd type="none" w="sm" len="sm"/>
          </a:ln>
        </p:spPr>
        <p:txBody>
          <a:bodyPr wrap="none" lIns="45720" tIns="0" rIns="45720" bIns="0">
            <a:spAutoFit/>
          </a:bodyPr>
          <a:lstStyle/>
          <a:p>
            <a:pPr>
              <a:lnSpc>
                <a:spcPct val="80000"/>
              </a:lnSpc>
              <a:defRPr/>
            </a:pPr>
            <a:r>
              <a:rPr lang="en-US" sz="2000" b="1" i="0" dirty="0">
                <a:latin typeface="Arial Narrow" panose="020B0606020202030204" pitchFamily="34" charset="0"/>
                <a:cs typeface="Calibri" pitchFamily="34" charset="0"/>
              </a:rPr>
              <a:t>Stages</a:t>
            </a:r>
          </a:p>
        </p:txBody>
      </p:sp>
      <p:sp>
        <p:nvSpPr>
          <p:cNvPr id="10" name="Rounded Rectangle 2">
            <a:extLst>
              <a:ext uri="{FF2B5EF4-FFF2-40B4-BE49-F238E27FC236}">
                <a16:creationId xmlns:a16="http://schemas.microsoft.com/office/drawing/2014/main" id="{7888CBED-4B94-4BBF-A838-604D243F9124}"/>
              </a:ext>
            </a:extLst>
          </p:cNvPr>
          <p:cNvSpPr/>
          <p:nvPr/>
        </p:nvSpPr>
        <p:spPr bwMode="auto">
          <a:xfrm>
            <a:off x="9783907" y="1895202"/>
            <a:ext cx="1005840" cy="640080"/>
          </a:xfrm>
          <a:prstGeom prst="roundRect">
            <a:avLst>
              <a:gd name="adj" fmla="val 14005"/>
            </a:avLst>
          </a:prstGeom>
          <a:solidFill>
            <a:schemeClr val="bg2">
              <a:lumMod val="2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000" b="1" i="0" dirty="0">
                <a:solidFill>
                  <a:schemeClr val="bg1"/>
                </a:solidFill>
                <a:latin typeface="Arial Narrow" panose="020B0606020202030204" pitchFamily="34" charset="0"/>
              </a:rPr>
              <a:t>Market</a:t>
            </a:r>
          </a:p>
        </p:txBody>
      </p:sp>
      <p:sp>
        <p:nvSpPr>
          <p:cNvPr id="11" name="Rounded Rectangle 31">
            <a:extLst>
              <a:ext uri="{FF2B5EF4-FFF2-40B4-BE49-F238E27FC236}">
                <a16:creationId xmlns:a16="http://schemas.microsoft.com/office/drawing/2014/main" id="{70D74B50-B057-4F80-9752-CB704026658B}"/>
              </a:ext>
            </a:extLst>
          </p:cNvPr>
          <p:cNvSpPr/>
          <p:nvPr/>
        </p:nvSpPr>
        <p:spPr bwMode="auto">
          <a:xfrm>
            <a:off x="1801452" y="4275685"/>
            <a:ext cx="9144000" cy="1645920"/>
          </a:xfrm>
          <a:prstGeom prst="roundRect">
            <a:avLst>
              <a:gd name="adj" fmla="val 8196"/>
            </a:avLst>
          </a:prstGeom>
          <a:noFill/>
          <a:ln w="254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i="0" dirty="0">
              <a:latin typeface="Arial Narrow" panose="020B0606020202030204" pitchFamily="34" charset="0"/>
            </a:endParaRPr>
          </a:p>
        </p:txBody>
      </p:sp>
      <p:sp>
        <p:nvSpPr>
          <p:cNvPr id="12" name="Text Box 1098">
            <a:extLst>
              <a:ext uri="{FF2B5EF4-FFF2-40B4-BE49-F238E27FC236}">
                <a16:creationId xmlns:a16="http://schemas.microsoft.com/office/drawing/2014/main" id="{DD400A35-E1AA-4681-9DD6-5976743CDE98}"/>
              </a:ext>
            </a:extLst>
          </p:cNvPr>
          <p:cNvSpPr txBox="1">
            <a:spLocks noChangeArrowheads="1"/>
          </p:cNvSpPr>
          <p:nvPr/>
        </p:nvSpPr>
        <p:spPr bwMode="auto">
          <a:xfrm>
            <a:off x="1940528" y="4175970"/>
            <a:ext cx="687048" cy="246221"/>
          </a:xfrm>
          <a:prstGeom prst="rect">
            <a:avLst/>
          </a:prstGeom>
          <a:solidFill>
            <a:schemeClr val="bg1"/>
          </a:solidFill>
          <a:ln w="12700">
            <a:noFill/>
            <a:miter lim="800000"/>
            <a:headEnd type="none" w="sm" len="sm"/>
            <a:tailEnd type="none" w="sm" len="sm"/>
          </a:ln>
        </p:spPr>
        <p:txBody>
          <a:bodyPr wrap="none" lIns="45720" tIns="0" rIns="45720" bIns="0">
            <a:spAutoFit/>
          </a:bodyPr>
          <a:lstStyle/>
          <a:p>
            <a:pPr>
              <a:lnSpc>
                <a:spcPct val="80000"/>
              </a:lnSpc>
              <a:defRPr/>
            </a:pPr>
            <a:r>
              <a:rPr lang="en-US" sz="2000" b="1" i="0" dirty="0">
                <a:latin typeface="Arial Narrow" panose="020B0606020202030204" pitchFamily="34" charset="0"/>
                <a:cs typeface="Calibri" pitchFamily="34" charset="0"/>
              </a:rPr>
              <a:t>Flows</a:t>
            </a:r>
          </a:p>
        </p:txBody>
      </p:sp>
      <p:sp>
        <p:nvSpPr>
          <p:cNvPr id="13" name="Rectangle 1115">
            <a:extLst>
              <a:ext uri="{FF2B5EF4-FFF2-40B4-BE49-F238E27FC236}">
                <a16:creationId xmlns:a16="http://schemas.microsoft.com/office/drawing/2014/main" id="{A0BB49C7-8EB0-46DE-93C7-B5D596D02D79}"/>
              </a:ext>
            </a:extLst>
          </p:cNvPr>
          <p:cNvSpPr>
            <a:spLocks noChangeArrowheads="1"/>
          </p:cNvSpPr>
          <p:nvPr/>
        </p:nvSpPr>
        <p:spPr bwMode="auto">
          <a:xfrm>
            <a:off x="3571450" y="2554129"/>
            <a:ext cx="625171" cy="221599"/>
          </a:xfrm>
          <a:prstGeom prst="rect">
            <a:avLst/>
          </a:prstGeom>
          <a:noFill/>
          <a:ln w="9525">
            <a:noFill/>
            <a:miter lim="800000"/>
            <a:headEnd/>
            <a:tailEnd/>
          </a:ln>
          <a:effectLst/>
        </p:spPr>
        <p:txBody>
          <a:bodyPr wrap="none" lIns="0" tIns="0" rIns="0" bIns="0">
            <a:spAutoFit/>
          </a:bodyPr>
          <a:lstStyle/>
          <a:p>
            <a:pPr defTabSz="762000">
              <a:lnSpc>
                <a:spcPct val="90000"/>
              </a:lnSpc>
              <a:defRPr/>
            </a:pPr>
            <a:r>
              <a:rPr lang="en-US" sz="1600" b="1" i="0" dirty="0">
                <a:latin typeface="Arial Narrow" panose="020B0606020202030204" pitchFamily="34" charset="0"/>
                <a:cs typeface="Calibri" pitchFamily="34" charset="0"/>
              </a:rPr>
              <a:t>Storage</a:t>
            </a:r>
          </a:p>
        </p:txBody>
      </p:sp>
      <p:sp>
        <p:nvSpPr>
          <p:cNvPr id="14" name="Rectangle 1115">
            <a:extLst>
              <a:ext uri="{FF2B5EF4-FFF2-40B4-BE49-F238E27FC236}">
                <a16:creationId xmlns:a16="http://schemas.microsoft.com/office/drawing/2014/main" id="{A794F70B-419B-4941-9E5C-5825E7F96D26}"/>
              </a:ext>
            </a:extLst>
          </p:cNvPr>
          <p:cNvSpPr>
            <a:spLocks noChangeArrowheads="1"/>
          </p:cNvSpPr>
          <p:nvPr/>
        </p:nvSpPr>
        <p:spPr bwMode="auto">
          <a:xfrm>
            <a:off x="6016972" y="2554129"/>
            <a:ext cx="898003" cy="221599"/>
          </a:xfrm>
          <a:prstGeom prst="rect">
            <a:avLst/>
          </a:prstGeom>
          <a:noFill/>
          <a:ln w="9525">
            <a:noFill/>
            <a:miter lim="800000"/>
            <a:headEnd/>
            <a:tailEnd/>
          </a:ln>
          <a:effectLst/>
        </p:spPr>
        <p:txBody>
          <a:bodyPr wrap="none" lIns="0" tIns="0" rIns="0" bIns="0">
            <a:spAutoFit/>
          </a:bodyPr>
          <a:lstStyle/>
          <a:p>
            <a:pPr defTabSz="762000">
              <a:lnSpc>
                <a:spcPct val="90000"/>
              </a:lnSpc>
              <a:defRPr/>
            </a:pPr>
            <a:r>
              <a:rPr lang="en-US" sz="1600" b="1" i="0" dirty="0">
                <a:latin typeface="Arial Narrow" panose="020B0606020202030204" pitchFamily="34" charset="0"/>
                <a:cs typeface="Calibri" pitchFamily="34" charset="0"/>
              </a:rPr>
              <a:t>Warehouse</a:t>
            </a:r>
          </a:p>
        </p:txBody>
      </p:sp>
      <p:sp>
        <p:nvSpPr>
          <p:cNvPr id="15" name="Rectangle 1115">
            <a:extLst>
              <a:ext uri="{FF2B5EF4-FFF2-40B4-BE49-F238E27FC236}">
                <a16:creationId xmlns:a16="http://schemas.microsoft.com/office/drawing/2014/main" id="{464CB083-6848-41DE-A9D1-D43CC79A2E26}"/>
              </a:ext>
            </a:extLst>
          </p:cNvPr>
          <p:cNvSpPr>
            <a:spLocks noChangeArrowheads="1"/>
          </p:cNvSpPr>
          <p:nvPr/>
        </p:nvSpPr>
        <p:spPr bwMode="auto">
          <a:xfrm>
            <a:off x="8338547" y="2554129"/>
            <a:ext cx="1492396" cy="221599"/>
          </a:xfrm>
          <a:prstGeom prst="rect">
            <a:avLst/>
          </a:prstGeom>
          <a:noFill/>
          <a:ln w="9525">
            <a:noFill/>
            <a:miter lim="800000"/>
            <a:headEnd/>
            <a:tailEnd/>
          </a:ln>
          <a:effectLst/>
        </p:spPr>
        <p:txBody>
          <a:bodyPr wrap="none" lIns="0" tIns="0" rIns="0" bIns="0">
            <a:spAutoFit/>
          </a:bodyPr>
          <a:lstStyle/>
          <a:p>
            <a:pPr defTabSz="762000">
              <a:lnSpc>
                <a:spcPct val="90000"/>
              </a:lnSpc>
              <a:defRPr/>
            </a:pPr>
            <a:r>
              <a:rPr lang="en-US" sz="1600" b="1" i="0" dirty="0">
                <a:latin typeface="Arial Narrow" panose="020B0606020202030204" pitchFamily="34" charset="0"/>
                <a:cs typeface="Calibri" pitchFamily="34" charset="0"/>
              </a:rPr>
              <a:t>Distribution center</a:t>
            </a:r>
          </a:p>
        </p:txBody>
      </p:sp>
      <p:sp>
        <p:nvSpPr>
          <p:cNvPr id="16" name="Rounded Rectangle 2">
            <a:extLst>
              <a:ext uri="{FF2B5EF4-FFF2-40B4-BE49-F238E27FC236}">
                <a16:creationId xmlns:a16="http://schemas.microsoft.com/office/drawing/2014/main" id="{24BF3539-389A-491D-A5A7-A25D7AB735C2}"/>
              </a:ext>
            </a:extLst>
          </p:cNvPr>
          <p:cNvSpPr/>
          <p:nvPr/>
        </p:nvSpPr>
        <p:spPr bwMode="auto">
          <a:xfrm>
            <a:off x="1992235" y="1900345"/>
            <a:ext cx="1463040" cy="640080"/>
          </a:xfrm>
          <a:prstGeom prst="roundRect">
            <a:avLst>
              <a:gd name="adj" fmla="val 10456"/>
            </a:avLst>
          </a:prstGeom>
          <a:solidFill>
            <a:schemeClr val="accent5">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b="1" i="0" dirty="0">
                <a:solidFill>
                  <a:schemeClr val="bg1"/>
                </a:solidFill>
                <a:latin typeface="Arial Narrow" panose="020B0606020202030204" pitchFamily="34" charset="0"/>
              </a:rPr>
              <a:t>Raw Materials</a:t>
            </a:r>
          </a:p>
        </p:txBody>
      </p:sp>
      <p:sp>
        <p:nvSpPr>
          <p:cNvPr id="17" name="Rounded Rectangle 2">
            <a:extLst>
              <a:ext uri="{FF2B5EF4-FFF2-40B4-BE49-F238E27FC236}">
                <a16:creationId xmlns:a16="http://schemas.microsoft.com/office/drawing/2014/main" id="{B8CB1B2D-6E1A-4227-B769-F9E2271F7270}"/>
              </a:ext>
            </a:extLst>
          </p:cNvPr>
          <p:cNvSpPr/>
          <p:nvPr/>
        </p:nvSpPr>
        <p:spPr bwMode="auto">
          <a:xfrm>
            <a:off x="4553932" y="1900345"/>
            <a:ext cx="1463040" cy="640080"/>
          </a:xfrm>
          <a:prstGeom prst="roundRect">
            <a:avLst>
              <a:gd name="adj" fmla="val 10456"/>
            </a:avLst>
          </a:prstGeom>
          <a:solidFill>
            <a:schemeClr val="accent3">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600" b="1" i="0" dirty="0">
                <a:solidFill>
                  <a:schemeClr val="bg1"/>
                </a:solidFill>
                <a:latin typeface="Arial Narrow" panose="020B0606020202030204" pitchFamily="34" charset="0"/>
              </a:rPr>
              <a:t>Manufacturing and Assembly</a:t>
            </a:r>
          </a:p>
        </p:txBody>
      </p:sp>
      <p:sp>
        <p:nvSpPr>
          <p:cNvPr id="18" name="Rounded Rectangle 2">
            <a:extLst>
              <a:ext uri="{FF2B5EF4-FFF2-40B4-BE49-F238E27FC236}">
                <a16:creationId xmlns:a16="http://schemas.microsoft.com/office/drawing/2014/main" id="{703471DB-2E32-46C5-946B-5E177BAAA7D5}"/>
              </a:ext>
            </a:extLst>
          </p:cNvPr>
          <p:cNvSpPr/>
          <p:nvPr/>
        </p:nvSpPr>
        <p:spPr bwMode="auto">
          <a:xfrm>
            <a:off x="7159280" y="1900345"/>
            <a:ext cx="1463040" cy="640080"/>
          </a:xfrm>
          <a:prstGeom prst="roundRect">
            <a:avLst>
              <a:gd name="adj" fmla="val 10456"/>
            </a:avLst>
          </a:prstGeom>
          <a:solidFill>
            <a:schemeClr val="bg2">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b="1" i="0" dirty="0">
                <a:solidFill>
                  <a:schemeClr val="bg1"/>
                </a:solidFill>
                <a:latin typeface="Arial Narrow" panose="020B0606020202030204" pitchFamily="34" charset="0"/>
              </a:rPr>
              <a:t>Distribution</a:t>
            </a:r>
          </a:p>
        </p:txBody>
      </p:sp>
      <p:sp>
        <p:nvSpPr>
          <p:cNvPr id="19" name="TextBox 18">
            <a:extLst>
              <a:ext uri="{FF2B5EF4-FFF2-40B4-BE49-F238E27FC236}">
                <a16:creationId xmlns:a16="http://schemas.microsoft.com/office/drawing/2014/main" id="{94C62465-744C-4400-9C07-7928A08E2053}"/>
              </a:ext>
            </a:extLst>
          </p:cNvPr>
          <p:cNvSpPr txBox="1"/>
          <p:nvPr/>
        </p:nvSpPr>
        <p:spPr>
          <a:xfrm>
            <a:off x="1897152" y="2984900"/>
            <a:ext cx="2426858" cy="1077218"/>
          </a:xfrm>
          <a:prstGeom prst="rect">
            <a:avLst/>
          </a:prstGeom>
          <a:noFill/>
        </p:spPr>
        <p:txBody>
          <a:bodyPr wrap="square">
            <a:spAutoFit/>
          </a:bodyPr>
          <a:lstStyle/>
          <a:p>
            <a:r>
              <a:rPr lang="en-US" sz="1600" i="0" dirty="0">
                <a:latin typeface="Arial Narrow" panose="020B0606020202030204" pitchFamily="34" charset="0"/>
              </a:rPr>
              <a:t>Attributable to climatic (agricultural products, forestry products) or geological (ores and fossil fuels) conditions.</a:t>
            </a:r>
          </a:p>
        </p:txBody>
      </p:sp>
      <p:sp>
        <p:nvSpPr>
          <p:cNvPr id="20" name="Rectangle: Rounded Corners 19">
            <a:extLst>
              <a:ext uri="{FF2B5EF4-FFF2-40B4-BE49-F238E27FC236}">
                <a16:creationId xmlns:a16="http://schemas.microsoft.com/office/drawing/2014/main" id="{3157E0FD-CA25-4B92-8186-D9A2E13EC1C3}"/>
              </a:ext>
            </a:extLst>
          </p:cNvPr>
          <p:cNvSpPr/>
          <p:nvPr/>
        </p:nvSpPr>
        <p:spPr>
          <a:xfrm>
            <a:off x="4485480" y="2923137"/>
            <a:ext cx="2468880" cy="1188720"/>
          </a:xfrm>
          <a:prstGeom prst="roundRect">
            <a:avLst>
              <a:gd name="adj" fmla="val 7512"/>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0" dirty="0"/>
          </a:p>
        </p:txBody>
      </p:sp>
      <p:sp>
        <p:nvSpPr>
          <p:cNvPr id="21" name="TextBox 20">
            <a:extLst>
              <a:ext uri="{FF2B5EF4-FFF2-40B4-BE49-F238E27FC236}">
                <a16:creationId xmlns:a16="http://schemas.microsoft.com/office/drawing/2014/main" id="{6DBE75AA-D4AD-495C-9A23-0ED69E4BCD15}"/>
              </a:ext>
            </a:extLst>
          </p:cNvPr>
          <p:cNvSpPr txBox="1"/>
          <p:nvPr/>
        </p:nvSpPr>
        <p:spPr>
          <a:xfrm>
            <a:off x="4485480" y="2984900"/>
            <a:ext cx="2468880" cy="1077218"/>
          </a:xfrm>
          <a:prstGeom prst="rect">
            <a:avLst/>
          </a:prstGeom>
          <a:noFill/>
        </p:spPr>
        <p:txBody>
          <a:bodyPr wrap="square">
            <a:spAutoFit/>
          </a:bodyPr>
          <a:lstStyle/>
          <a:p>
            <a:r>
              <a:rPr lang="en-US" sz="1600" i="0" dirty="0">
                <a:latin typeface="Arial Narrow" panose="020B0606020202030204" pitchFamily="34" charset="0"/>
                <a:cs typeface="Calibri" pitchFamily="34" charset="0"/>
              </a:rPr>
              <a:t>Transformation conferring added value. Materials and parts used to make other goods.</a:t>
            </a:r>
          </a:p>
        </p:txBody>
      </p:sp>
      <p:sp>
        <p:nvSpPr>
          <p:cNvPr id="22" name="Rectangle: Rounded Corners 21">
            <a:extLst>
              <a:ext uri="{FF2B5EF4-FFF2-40B4-BE49-F238E27FC236}">
                <a16:creationId xmlns:a16="http://schemas.microsoft.com/office/drawing/2014/main" id="{39CEE6C5-211E-471B-90F7-A0DEA58D5719}"/>
              </a:ext>
            </a:extLst>
          </p:cNvPr>
          <p:cNvSpPr/>
          <p:nvPr/>
        </p:nvSpPr>
        <p:spPr>
          <a:xfrm>
            <a:off x="7093500" y="2923137"/>
            <a:ext cx="2468880" cy="1188720"/>
          </a:xfrm>
          <a:prstGeom prst="roundRect">
            <a:avLst>
              <a:gd name="adj" fmla="val 7512"/>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0" dirty="0"/>
          </a:p>
        </p:txBody>
      </p:sp>
      <p:sp>
        <p:nvSpPr>
          <p:cNvPr id="23" name="TextBox 22">
            <a:extLst>
              <a:ext uri="{FF2B5EF4-FFF2-40B4-BE49-F238E27FC236}">
                <a16:creationId xmlns:a16="http://schemas.microsoft.com/office/drawing/2014/main" id="{4C90FE33-8DC8-4D09-9328-2109B0D4D546}"/>
              </a:ext>
            </a:extLst>
          </p:cNvPr>
          <p:cNvSpPr txBox="1"/>
          <p:nvPr/>
        </p:nvSpPr>
        <p:spPr>
          <a:xfrm>
            <a:off x="7093500" y="2974265"/>
            <a:ext cx="2468880" cy="1077218"/>
          </a:xfrm>
          <a:prstGeom prst="rect">
            <a:avLst/>
          </a:prstGeom>
          <a:noFill/>
        </p:spPr>
        <p:txBody>
          <a:bodyPr wrap="square">
            <a:spAutoFit/>
          </a:bodyPr>
          <a:lstStyle/>
          <a:p>
            <a:r>
              <a:rPr lang="en-US" sz="1600" i="0" dirty="0">
                <a:latin typeface="Arial Narrow" panose="020B0606020202030204" pitchFamily="34" charset="0"/>
                <a:cs typeface="Calibri" pitchFamily="34" charset="0"/>
              </a:rPr>
              <a:t>Goods shipped to large consumption markets (cities). Flow and inventory management.</a:t>
            </a:r>
          </a:p>
        </p:txBody>
      </p:sp>
      <p:sp>
        <p:nvSpPr>
          <p:cNvPr id="24" name="Rounded Rectangle 19">
            <a:extLst>
              <a:ext uri="{FF2B5EF4-FFF2-40B4-BE49-F238E27FC236}">
                <a16:creationId xmlns:a16="http://schemas.microsoft.com/office/drawing/2014/main" id="{7CED6BDA-06F4-43F8-BCB5-113A9FB18C59}"/>
              </a:ext>
            </a:extLst>
          </p:cNvPr>
          <p:cNvSpPr/>
          <p:nvPr/>
        </p:nvSpPr>
        <p:spPr bwMode="auto">
          <a:xfrm>
            <a:off x="1978806" y="1493248"/>
            <a:ext cx="2286000" cy="365760"/>
          </a:xfrm>
          <a:prstGeom prst="roundRect">
            <a:avLst/>
          </a:prstGeom>
          <a:solidFill>
            <a:schemeClr val="tx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b="1" i="0" dirty="0">
                <a:solidFill>
                  <a:schemeClr val="bg1"/>
                </a:solidFill>
                <a:latin typeface="Arial Narrow" panose="020B0606020202030204" pitchFamily="34" charset="0"/>
              </a:rPr>
              <a:t>1. Commodities</a:t>
            </a:r>
          </a:p>
        </p:txBody>
      </p:sp>
      <p:sp>
        <p:nvSpPr>
          <p:cNvPr id="25" name="Rounded Rectangle 19">
            <a:extLst>
              <a:ext uri="{FF2B5EF4-FFF2-40B4-BE49-F238E27FC236}">
                <a16:creationId xmlns:a16="http://schemas.microsoft.com/office/drawing/2014/main" id="{3AE9B09E-33F7-4C47-8F16-9025E609D876}"/>
              </a:ext>
            </a:extLst>
          </p:cNvPr>
          <p:cNvSpPr/>
          <p:nvPr/>
        </p:nvSpPr>
        <p:spPr bwMode="auto">
          <a:xfrm>
            <a:off x="4553932" y="1493248"/>
            <a:ext cx="2286000" cy="365760"/>
          </a:xfrm>
          <a:prstGeom prst="roundRect">
            <a:avLst/>
          </a:prstGeom>
          <a:solidFill>
            <a:schemeClr val="tx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b="1" i="0" dirty="0">
                <a:solidFill>
                  <a:schemeClr val="bg1"/>
                </a:solidFill>
                <a:latin typeface="Arial Narrow" panose="020B0606020202030204" pitchFamily="34" charset="0"/>
              </a:rPr>
              <a:t>2. Intermediate Goods</a:t>
            </a:r>
          </a:p>
        </p:txBody>
      </p:sp>
      <p:sp>
        <p:nvSpPr>
          <p:cNvPr id="26" name="Rounded Rectangle 19">
            <a:extLst>
              <a:ext uri="{FF2B5EF4-FFF2-40B4-BE49-F238E27FC236}">
                <a16:creationId xmlns:a16="http://schemas.microsoft.com/office/drawing/2014/main" id="{468626AA-9B95-401C-B1BB-61B198A88929}"/>
              </a:ext>
            </a:extLst>
          </p:cNvPr>
          <p:cNvSpPr/>
          <p:nvPr/>
        </p:nvSpPr>
        <p:spPr bwMode="auto">
          <a:xfrm>
            <a:off x="7148264" y="1492657"/>
            <a:ext cx="2286000" cy="365760"/>
          </a:xfrm>
          <a:prstGeom prst="roundRect">
            <a:avLst/>
          </a:prstGeom>
          <a:solidFill>
            <a:schemeClr val="tx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b="1" i="0" dirty="0">
                <a:solidFill>
                  <a:schemeClr val="bg1"/>
                </a:solidFill>
                <a:latin typeface="Arial Narrow" panose="020B0606020202030204" pitchFamily="34" charset="0"/>
              </a:rPr>
              <a:t>3. Final Goods</a:t>
            </a:r>
          </a:p>
        </p:txBody>
      </p:sp>
      <p:sp>
        <p:nvSpPr>
          <p:cNvPr id="27" name="Rectangle: Rounded Corners 26">
            <a:extLst>
              <a:ext uri="{FF2B5EF4-FFF2-40B4-BE49-F238E27FC236}">
                <a16:creationId xmlns:a16="http://schemas.microsoft.com/office/drawing/2014/main" id="{97A66AE5-7223-4F04-B7D6-F96F2C6B4A92}"/>
              </a:ext>
            </a:extLst>
          </p:cNvPr>
          <p:cNvSpPr/>
          <p:nvPr/>
        </p:nvSpPr>
        <p:spPr>
          <a:xfrm>
            <a:off x="3501541" y="1896299"/>
            <a:ext cx="764990" cy="640080"/>
          </a:xfrm>
          <a:prstGeom prst="roundRect">
            <a:avLst>
              <a:gd name="adj" fmla="val 12556"/>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0" dirty="0"/>
              <a:t>S</a:t>
            </a:r>
          </a:p>
        </p:txBody>
      </p:sp>
      <p:sp>
        <p:nvSpPr>
          <p:cNvPr id="28" name="Rectangle: Rounded Corners 27">
            <a:extLst>
              <a:ext uri="{FF2B5EF4-FFF2-40B4-BE49-F238E27FC236}">
                <a16:creationId xmlns:a16="http://schemas.microsoft.com/office/drawing/2014/main" id="{2505139A-F5DE-431E-BA3A-FDDD31C53268}"/>
              </a:ext>
            </a:extLst>
          </p:cNvPr>
          <p:cNvSpPr/>
          <p:nvPr/>
        </p:nvSpPr>
        <p:spPr>
          <a:xfrm>
            <a:off x="6074942" y="1901687"/>
            <a:ext cx="764990" cy="640080"/>
          </a:xfrm>
          <a:prstGeom prst="roundRect">
            <a:avLst>
              <a:gd name="adj" fmla="val 12556"/>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0" dirty="0"/>
              <a:t>WH</a:t>
            </a:r>
          </a:p>
        </p:txBody>
      </p:sp>
      <p:sp>
        <p:nvSpPr>
          <p:cNvPr id="30" name="Rectangle: Rounded Corners 29">
            <a:extLst>
              <a:ext uri="{FF2B5EF4-FFF2-40B4-BE49-F238E27FC236}">
                <a16:creationId xmlns:a16="http://schemas.microsoft.com/office/drawing/2014/main" id="{9904956D-16FF-417C-A782-8AEFBB3A77F2}"/>
              </a:ext>
            </a:extLst>
          </p:cNvPr>
          <p:cNvSpPr/>
          <p:nvPr/>
        </p:nvSpPr>
        <p:spPr>
          <a:xfrm>
            <a:off x="8684136" y="1896299"/>
            <a:ext cx="764990" cy="640080"/>
          </a:xfrm>
          <a:prstGeom prst="roundRect">
            <a:avLst>
              <a:gd name="adj" fmla="val 12556"/>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0" dirty="0"/>
              <a:t>DC</a:t>
            </a:r>
          </a:p>
        </p:txBody>
      </p:sp>
      <p:sp>
        <p:nvSpPr>
          <p:cNvPr id="31" name="AutoShape 1084">
            <a:extLst>
              <a:ext uri="{FF2B5EF4-FFF2-40B4-BE49-F238E27FC236}">
                <a16:creationId xmlns:a16="http://schemas.microsoft.com/office/drawing/2014/main" id="{FD99EA4E-65DF-4FEA-9485-7C7B86BE2D63}"/>
              </a:ext>
            </a:extLst>
          </p:cNvPr>
          <p:cNvSpPr>
            <a:spLocks noChangeArrowheads="1"/>
          </p:cNvSpPr>
          <p:nvPr/>
        </p:nvSpPr>
        <p:spPr bwMode="auto">
          <a:xfrm>
            <a:off x="4076013" y="2045875"/>
            <a:ext cx="457200" cy="365760"/>
          </a:xfrm>
          <a:prstGeom prst="rightArrow">
            <a:avLst>
              <a:gd name="adj1" fmla="val 50000"/>
              <a:gd name="adj2" fmla="val 56591"/>
            </a:avLst>
          </a:prstGeom>
          <a:solidFill>
            <a:schemeClr val="bg1">
              <a:lumMod val="50000"/>
            </a:schemeClr>
          </a:solidFill>
          <a:ln w="25400">
            <a:noFill/>
            <a:miter lim="800000"/>
            <a:headEnd/>
            <a:tailEnd/>
          </a:ln>
        </p:spPr>
        <p:txBody>
          <a:bodyPr wrap="none" anchor="ctr"/>
          <a:lstStyle/>
          <a:p>
            <a:endParaRPr lang="en-US" i="0" dirty="0">
              <a:latin typeface="Arial Narrow" panose="020B0606020202030204" pitchFamily="34" charset="0"/>
              <a:cs typeface="Calibri" pitchFamily="34" charset="0"/>
            </a:endParaRPr>
          </a:p>
        </p:txBody>
      </p:sp>
      <p:sp>
        <p:nvSpPr>
          <p:cNvPr id="32" name="AutoShape 1084">
            <a:extLst>
              <a:ext uri="{FF2B5EF4-FFF2-40B4-BE49-F238E27FC236}">
                <a16:creationId xmlns:a16="http://schemas.microsoft.com/office/drawing/2014/main" id="{0CA69884-6205-4B28-BC25-E9CF5EBFD273}"/>
              </a:ext>
            </a:extLst>
          </p:cNvPr>
          <p:cNvSpPr>
            <a:spLocks noChangeArrowheads="1"/>
          </p:cNvSpPr>
          <p:nvPr/>
        </p:nvSpPr>
        <p:spPr bwMode="auto">
          <a:xfrm>
            <a:off x="6665796" y="2033713"/>
            <a:ext cx="457200" cy="365760"/>
          </a:xfrm>
          <a:prstGeom prst="rightArrow">
            <a:avLst>
              <a:gd name="adj1" fmla="val 50000"/>
              <a:gd name="adj2" fmla="val 56591"/>
            </a:avLst>
          </a:prstGeom>
          <a:solidFill>
            <a:schemeClr val="bg1">
              <a:lumMod val="50000"/>
            </a:schemeClr>
          </a:solidFill>
          <a:ln w="25400">
            <a:noFill/>
            <a:miter lim="800000"/>
            <a:headEnd/>
            <a:tailEnd/>
          </a:ln>
        </p:spPr>
        <p:txBody>
          <a:bodyPr wrap="none" anchor="ctr"/>
          <a:lstStyle/>
          <a:p>
            <a:endParaRPr lang="en-US" i="0" dirty="0">
              <a:latin typeface="Arial Narrow" panose="020B0606020202030204" pitchFamily="34" charset="0"/>
              <a:cs typeface="Calibri" pitchFamily="34" charset="0"/>
            </a:endParaRPr>
          </a:p>
        </p:txBody>
      </p:sp>
      <p:sp>
        <p:nvSpPr>
          <p:cNvPr id="33" name="AutoShape 1084">
            <a:extLst>
              <a:ext uri="{FF2B5EF4-FFF2-40B4-BE49-F238E27FC236}">
                <a16:creationId xmlns:a16="http://schemas.microsoft.com/office/drawing/2014/main" id="{253A9F2C-D3A9-4F13-B329-95F70DDB0B22}"/>
              </a:ext>
            </a:extLst>
          </p:cNvPr>
          <p:cNvSpPr>
            <a:spLocks noChangeArrowheads="1"/>
          </p:cNvSpPr>
          <p:nvPr/>
        </p:nvSpPr>
        <p:spPr bwMode="auto">
          <a:xfrm>
            <a:off x="9282342" y="2042392"/>
            <a:ext cx="457200" cy="365760"/>
          </a:xfrm>
          <a:prstGeom prst="rightArrow">
            <a:avLst>
              <a:gd name="adj1" fmla="val 50000"/>
              <a:gd name="adj2" fmla="val 56591"/>
            </a:avLst>
          </a:prstGeom>
          <a:solidFill>
            <a:schemeClr val="bg1">
              <a:lumMod val="50000"/>
            </a:schemeClr>
          </a:solidFill>
          <a:ln w="25400">
            <a:noFill/>
            <a:miter lim="800000"/>
            <a:headEnd/>
            <a:tailEnd/>
          </a:ln>
        </p:spPr>
        <p:txBody>
          <a:bodyPr wrap="none" anchor="ctr"/>
          <a:lstStyle/>
          <a:p>
            <a:endParaRPr lang="en-US" i="0" dirty="0">
              <a:latin typeface="Arial Narrow" panose="020B0606020202030204" pitchFamily="34" charset="0"/>
              <a:cs typeface="Calibri" pitchFamily="34" charset="0"/>
            </a:endParaRPr>
          </a:p>
        </p:txBody>
      </p:sp>
      <p:sp>
        <p:nvSpPr>
          <p:cNvPr id="34" name="Rounded Rectangle 19">
            <a:extLst>
              <a:ext uri="{FF2B5EF4-FFF2-40B4-BE49-F238E27FC236}">
                <a16:creationId xmlns:a16="http://schemas.microsoft.com/office/drawing/2014/main" id="{677FC8DE-5CCA-4326-AAE1-731D588BA62F}"/>
              </a:ext>
            </a:extLst>
          </p:cNvPr>
          <p:cNvSpPr/>
          <p:nvPr/>
        </p:nvSpPr>
        <p:spPr bwMode="auto">
          <a:xfrm>
            <a:off x="1978806" y="4458738"/>
            <a:ext cx="2286000" cy="365760"/>
          </a:xfrm>
          <a:prstGeom prst="roundRect">
            <a:avLst/>
          </a:prstGeom>
          <a:solidFill>
            <a:schemeClr val="tx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b="1" i="0" dirty="0">
                <a:solidFill>
                  <a:schemeClr val="bg1"/>
                </a:solidFill>
                <a:latin typeface="Arial Narrow" panose="020B0606020202030204" pitchFamily="34" charset="0"/>
              </a:rPr>
              <a:t>Bulk Shipping</a:t>
            </a:r>
          </a:p>
        </p:txBody>
      </p:sp>
      <p:sp>
        <p:nvSpPr>
          <p:cNvPr id="49" name="Rounded Rectangle 19">
            <a:extLst>
              <a:ext uri="{FF2B5EF4-FFF2-40B4-BE49-F238E27FC236}">
                <a16:creationId xmlns:a16="http://schemas.microsoft.com/office/drawing/2014/main" id="{27C63FB2-9F18-446E-9BA8-A7E81BF3914E}"/>
              </a:ext>
            </a:extLst>
          </p:cNvPr>
          <p:cNvSpPr/>
          <p:nvPr/>
        </p:nvSpPr>
        <p:spPr bwMode="auto">
          <a:xfrm>
            <a:off x="4553932" y="4458738"/>
            <a:ext cx="2286000" cy="365760"/>
          </a:xfrm>
          <a:prstGeom prst="roundRect">
            <a:avLst/>
          </a:prstGeom>
          <a:solidFill>
            <a:schemeClr val="tx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b="1" i="0" dirty="0">
                <a:solidFill>
                  <a:schemeClr val="bg1"/>
                </a:solidFill>
                <a:latin typeface="Arial Narrow" panose="020B0606020202030204" pitchFamily="34" charset="0"/>
              </a:rPr>
              <a:t>Unit Shipping</a:t>
            </a:r>
          </a:p>
        </p:txBody>
      </p:sp>
      <p:sp>
        <p:nvSpPr>
          <p:cNvPr id="51" name="Rounded Rectangle 19">
            <a:extLst>
              <a:ext uri="{FF2B5EF4-FFF2-40B4-BE49-F238E27FC236}">
                <a16:creationId xmlns:a16="http://schemas.microsoft.com/office/drawing/2014/main" id="{E0B226F3-60F4-437C-9DF2-F7141E290A3F}"/>
              </a:ext>
            </a:extLst>
          </p:cNvPr>
          <p:cNvSpPr/>
          <p:nvPr/>
        </p:nvSpPr>
        <p:spPr bwMode="auto">
          <a:xfrm>
            <a:off x="7115276" y="4458738"/>
            <a:ext cx="2286000" cy="365760"/>
          </a:xfrm>
          <a:prstGeom prst="roundRect">
            <a:avLst/>
          </a:prstGeom>
          <a:solidFill>
            <a:schemeClr val="tx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b="1" i="0" dirty="0">
                <a:solidFill>
                  <a:schemeClr val="bg1"/>
                </a:solidFill>
                <a:latin typeface="Arial Narrow" panose="020B0606020202030204" pitchFamily="34" charset="0"/>
              </a:rPr>
              <a:t>LTL Shipping</a:t>
            </a:r>
          </a:p>
        </p:txBody>
      </p:sp>
      <p:sp>
        <p:nvSpPr>
          <p:cNvPr id="53" name="Rounded Rectangle 2">
            <a:extLst>
              <a:ext uri="{FF2B5EF4-FFF2-40B4-BE49-F238E27FC236}">
                <a16:creationId xmlns:a16="http://schemas.microsoft.com/office/drawing/2014/main" id="{2A2AF22D-B7AA-4C26-8250-AB42414FA6B8}"/>
              </a:ext>
            </a:extLst>
          </p:cNvPr>
          <p:cNvSpPr/>
          <p:nvPr/>
        </p:nvSpPr>
        <p:spPr bwMode="auto">
          <a:xfrm>
            <a:off x="9783298" y="4824498"/>
            <a:ext cx="1005840" cy="640080"/>
          </a:xfrm>
          <a:prstGeom prst="roundRect">
            <a:avLst>
              <a:gd name="adj" fmla="val 14005"/>
            </a:avLst>
          </a:prstGeom>
          <a:solidFill>
            <a:schemeClr val="bg2">
              <a:lumMod val="2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000" b="1" i="0" dirty="0">
                <a:solidFill>
                  <a:schemeClr val="bg1"/>
                </a:solidFill>
                <a:latin typeface="Arial Narrow" panose="020B0606020202030204" pitchFamily="34" charset="0"/>
              </a:rPr>
              <a:t>Market</a:t>
            </a:r>
          </a:p>
        </p:txBody>
      </p:sp>
    </p:spTree>
    <p:extLst>
      <p:ext uri="{BB962C8B-B14F-4D97-AF65-F5344CB8AC3E}">
        <p14:creationId xmlns:p14="http://schemas.microsoft.com/office/powerpoint/2010/main" val="10231095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33BC6-44D5-472C-9015-E7704FA6861B}"/>
              </a:ext>
            </a:extLst>
          </p:cNvPr>
          <p:cNvSpPr>
            <a:spLocks noGrp="1"/>
          </p:cNvSpPr>
          <p:nvPr>
            <p:ph type="title"/>
          </p:nvPr>
        </p:nvSpPr>
        <p:spPr/>
        <p:txBody>
          <a:bodyPr/>
          <a:lstStyle/>
          <a:p>
            <a:r>
              <a:rPr lang="en-US" dirty="0"/>
              <a:t>Participation Level in Global Value Chains</a:t>
            </a:r>
          </a:p>
        </p:txBody>
      </p:sp>
      <p:pic>
        <p:nvPicPr>
          <p:cNvPr id="5" name="Picture 4" descr="Map&#10;&#10;Description automatically generated">
            <a:extLst>
              <a:ext uri="{FF2B5EF4-FFF2-40B4-BE49-F238E27FC236}">
                <a16:creationId xmlns:a16="http://schemas.microsoft.com/office/drawing/2014/main" id="{BC7AC83F-D89C-4A89-93D1-3D2B9A9C89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4376" y="914400"/>
            <a:ext cx="11155680" cy="5601890"/>
          </a:xfrm>
          <a:prstGeom prst="rect">
            <a:avLst/>
          </a:prstGeom>
        </p:spPr>
      </p:pic>
    </p:spTree>
    <p:extLst>
      <p:ext uri="{BB962C8B-B14F-4D97-AF65-F5344CB8AC3E}">
        <p14:creationId xmlns:p14="http://schemas.microsoft.com/office/powerpoint/2010/main" val="36256875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4"/>
          <p:cNvSpPr>
            <a:spLocks noGrp="1" noChangeArrowheads="1"/>
          </p:cNvSpPr>
          <p:nvPr>
            <p:ph type="title"/>
          </p:nvPr>
        </p:nvSpPr>
        <p:spPr/>
        <p:txBody>
          <a:bodyPr/>
          <a:lstStyle/>
          <a:p>
            <a:pPr eaLnBrk="1" hangingPunct="1"/>
            <a:r>
              <a:rPr lang="en-US" dirty="0"/>
              <a:t>Commodity Chains and Added Value</a:t>
            </a:r>
          </a:p>
        </p:txBody>
      </p:sp>
      <p:sp>
        <p:nvSpPr>
          <p:cNvPr id="45" name="Action Button: Document 44" title="Read this Web Page">
            <a:hlinkClick r:id="rId3" highlightClick="1"/>
          </p:cNvPr>
          <p:cNvSpPr/>
          <p:nvPr/>
        </p:nvSpPr>
        <p:spPr bwMode="auto">
          <a:xfrm>
            <a:off x="8685545" y="202702"/>
            <a:ext cx="603316" cy="527901"/>
          </a:xfrm>
          <a:prstGeom prst="actionButtonDocument">
            <a:avLst/>
          </a:prstGeom>
          <a:solidFill>
            <a:schemeClr val="accent2">
              <a:lumMod val="20000"/>
              <a:lumOff val="80000"/>
            </a:schemeClr>
          </a:solidFill>
          <a:ln w="9525" cap="flat" cmpd="sng" algn="ctr">
            <a:solidFill>
              <a:schemeClr val="accent2">
                <a:lumMod val="50000"/>
              </a:schemeClr>
            </a:solidFill>
            <a:prstDash val="solid"/>
            <a:round/>
            <a:headEnd type="none" w="med" len="med"/>
            <a:tailEnd type="none" w="med" len="med"/>
          </a:ln>
          <a:effectLst/>
        </p:spPr>
        <p:txBody>
          <a:bodyPr vert="horz" wrap="square" lIns="91440" tIns="45720" rIns="91440" bIns="45720" numCol="1" rtlCol="0" anchor="t" anchorCtr="0" compatLnSpc="1"/>
          <a:lstStyle/>
          <a:p>
            <a:endParaRPr lang="en-US" dirty="0"/>
          </a:p>
        </p:txBody>
      </p:sp>
      <p:sp>
        <p:nvSpPr>
          <p:cNvPr id="46" name="TextBox 45"/>
          <p:cNvSpPr txBox="1"/>
          <p:nvPr/>
        </p:nvSpPr>
        <p:spPr>
          <a:xfrm>
            <a:off x="9364660" y="266597"/>
            <a:ext cx="1701107" cy="400110"/>
          </a:xfrm>
          <a:prstGeom prst="rect">
            <a:avLst/>
          </a:prstGeom>
          <a:noFill/>
        </p:spPr>
        <p:txBody>
          <a:bodyPr wrap="none" rtlCol="0">
            <a:spAutoFit/>
          </a:bodyPr>
          <a:lstStyle/>
          <a:p>
            <a:r>
              <a:rPr lang="en-US" sz="2000" b="1" dirty="0">
                <a:latin typeface="Agency FB" pitchFamily="34" charset="0"/>
              </a:rPr>
              <a:t>Read this content</a:t>
            </a:r>
          </a:p>
        </p:txBody>
      </p:sp>
      <p:cxnSp>
        <p:nvCxnSpPr>
          <p:cNvPr id="2" name="Straight Connector 1">
            <a:extLst>
              <a:ext uri="{FF2B5EF4-FFF2-40B4-BE49-F238E27FC236}">
                <a16:creationId xmlns:a16="http://schemas.microsoft.com/office/drawing/2014/main" id="{C2AC99A8-CE85-43DB-809A-D2F6A85BDC29}"/>
              </a:ext>
            </a:extLst>
          </p:cNvPr>
          <p:cNvCxnSpPr>
            <a:cxnSpLocks/>
          </p:cNvCxnSpPr>
          <p:nvPr/>
        </p:nvCxnSpPr>
        <p:spPr bwMode="auto">
          <a:xfrm>
            <a:off x="6341541" y="1892049"/>
            <a:ext cx="0" cy="3072984"/>
          </a:xfrm>
          <a:prstGeom prst="line">
            <a:avLst/>
          </a:prstGeom>
          <a:solidFill>
            <a:schemeClr val="accent1"/>
          </a:solidFill>
          <a:ln w="25400" cap="flat" cmpd="sng" algn="ctr">
            <a:solidFill>
              <a:schemeClr val="bg1">
                <a:lumMod val="75000"/>
              </a:schemeClr>
            </a:solidFill>
            <a:prstDash val="sysDash"/>
            <a:round/>
            <a:headEnd type="none" w="med" len="med"/>
            <a:tailEnd type="none" w="med" len="med"/>
          </a:ln>
          <a:effectLst/>
        </p:spPr>
      </p:cxnSp>
      <p:sp>
        <p:nvSpPr>
          <p:cNvPr id="3" name="Arrow: Down 2">
            <a:extLst>
              <a:ext uri="{FF2B5EF4-FFF2-40B4-BE49-F238E27FC236}">
                <a16:creationId xmlns:a16="http://schemas.microsoft.com/office/drawing/2014/main" id="{7B1B07B0-FB05-4A2D-9DB5-2DFA87AF53A4}"/>
              </a:ext>
            </a:extLst>
          </p:cNvPr>
          <p:cNvSpPr/>
          <p:nvPr/>
        </p:nvSpPr>
        <p:spPr>
          <a:xfrm>
            <a:off x="9625122" y="1592469"/>
            <a:ext cx="914400" cy="3657600"/>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0"/>
          </a:p>
        </p:txBody>
      </p:sp>
      <p:cxnSp>
        <p:nvCxnSpPr>
          <p:cNvPr id="4" name="Straight Connector 3">
            <a:extLst>
              <a:ext uri="{FF2B5EF4-FFF2-40B4-BE49-F238E27FC236}">
                <a16:creationId xmlns:a16="http://schemas.microsoft.com/office/drawing/2014/main" id="{A8DB2531-CD20-46B2-B8A4-F431FB0EBA0B}"/>
              </a:ext>
            </a:extLst>
          </p:cNvPr>
          <p:cNvCxnSpPr>
            <a:cxnSpLocks/>
          </p:cNvCxnSpPr>
          <p:nvPr/>
        </p:nvCxnSpPr>
        <p:spPr bwMode="auto">
          <a:xfrm>
            <a:off x="4272071" y="1892049"/>
            <a:ext cx="0" cy="3072984"/>
          </a:xfrm>
          <a:prstGeom prst="line">
            <a:avLst/>
          </a:prstGeom>
          <a:solidFill>
            <a:schemeClr val="accent1"/>
          </a:solidFill>
          <a:ln w="25400" cap="flat" cmpd="sng" algn="ctr">
            <a:solidFill>
              <a:schemeClr val="bg1">
                <a:lumMod val="75000"/>
              </a:schemeClr>
            </a:solidFill>
            <a:prstDash val="sysDash"/>
            <a:round/>
            <a:headEnd type="none" w="med" len="med"/>
            <a:tailEnd type="none" w="med" len="med"/>
          </a:ln>
          <a:effectLst/>
        </p:spPr>
      </p:cxnSp>
      <p:sp>
        <p:nvSpPr>
          <p:cNvPr id="5" name="Freeform 5">
            <a:extLst>
              <a:ext uri="{FF2B5EF4-FFF2-40B4-BE49-F238E27FC236}">
                <a16:creationId xmlns:a16="http://schemas.microsoft.com/office/drawing/2014/main" id="{AFE1319C-291F-4344-B2F3-840B19522C1B}"/>
              </a:ext>
            </a:extLst>
          </p:cNvPr>
          <p:cNvSpPr>
            <a:spLocks/>
          </p:cNvSpPr>
          <p:nvPr/>
        </p:nvSpPr>
        <p:spPr bwMode="auto">
          <a:xfrm>
            <a:off x="2264156" y="1809749"/>
            <a:ext cx="6035040" cy="3200400"/>
          </a:xfrm>
          <a:custGeom>
            <a:avLst/>
            <a:gdLst>
              <a:gd name="T0" fmla="*/ 0 w 3727"/>
              <a:gd name="T1" fmla="*/ 0 h 2027"/>
              <a:gd name="T2" fmla="*/ 0 w 3727"/>
              <a:gd name="T3" fmla="*/ 2147483647 h 2027"/>
              <a:gd name="T4" fmla="*/ 2147483647 w 3727"/>
              <a:gd name="T5" fmla="*/ 2147483647 h 2027"/>
              <a:gd name="T6" fmla="*/ 0 60000 65536"/>
              <a:gd name="T7" fmla="*/ 0 60000 65536"/>
              <a:gd name="T8" fmla="*/ 0 60000 65536"/>
              <a:gd name="T9" fmla="*/ 0 w 3727"/>
              <a:gd name="T10" fmla="*/ 0 h 2027"/>
              <a:gd name="T11" fmla="*/ 3727 w 3727"/>
              <a:gd name="T12" fmla="*/ 2027 h 2027"/>
            </a:gdLst>
            <a:ahLst/>
            <a:cxnLst>
              <a:cxn ang="T6">
                <a:pos x="T0" y="T1"/>
              </a:cxn>
              <a:cxn ang="T7">
                <a:pos x="T2" y="T3"/>
              </a:cxn>
              <a:cxn ang="T8">
                <a:pos x="T4" y="T5"/>
              </a:cxn>
            </a:cxnLst>
            <a:rect l="T9" t="T10" r="T11" b="T12"/>
            <a:pathLst>
              <a:path w="3727" h="2027">
                <a:moveTo>
                  <a:pt x="0" y="0"/>
                </a:moveTo>
                <a:lnTo>
                  <a:pt x="0" y="2027"/>
                </a:lnTo>
                <a:lnTo>
                  <a:pt x="3727" y="2027"/>
                </a:lnTo>
              </a:path>
            </a:pathLst>
          </a:custGeom>
          <a:noFill/>
          <a:ln w="38100">
            <a:solidFill>
              <a:schemeClr val="tx1"/>
            </a:solidFill>
            <a:round/>
            <a:headEnd type="triangle" w="med" len="med"/>
            <a:tailEnd type="triangle" w="med" len="med"/>
          </a:ln>
        </p:spPr>
        <p:txBody>
          <a:bodyPr/>
          <a:lstStyle/>
          <a:p>
            <a:endParaRPr lang="en-US" i="0">
              <a:latin typeface="Arial Narrow" panose="020B0606020202030204" pitchFamily="34" charset="0"/>
              <a:cs typeface="Calibri" pitchFamily="34" charset="0"/>
            </a:endParaRPr>
          </a:p>
        </p:txBody>
      </p:sp>
      <p:sp>
        <p:nvSpPr>
          <p:cNvPr id="6" name="Text Box 6">
            <a:extLst>
              <a:ext uri="{FF2B5EF4-FFF2-40B4-BE49-F238E27FC236}">
                <a16:creationId xmlns:a16="http://schemas.microsoft.com/office/drawing/2014/main" id="{13929FB7-71FA-4608-80F5-662A5421B087}"/>
              </a:ext>
            </a:extLst>
          </p:cNvPr>
          <p:cNvSpPr txBox="1">
            <a:spLocks noChangeArrowheads="1"/>
          </p:cNvSpPr>
          <p:nvPr/>
        </p:nvSpPr>
        <p:spPr bwMode="auto">
          <a:xfrm>
            <a:off x="9486966" y="5250357"/>
            <a:ext cx="1190711" cy="307777"/>
          </a:xfrm>
          <a:prstGeom prst="rect">
            <a:avLst/>
          </a:prstGeom>
          <a:noFill/>
          <a:ln w="9525">
            <a:noFill/>
            <a:miter lim="800000"/>
            <a:headEnd/>
            <a:tailEnd/>
          </a:ln>
        </p:spPr>
        <p:txBody>
          <a:bodyPr wrap="none" lIns="0" tIns="0" rIns="0" bIns="0">
            <a:spAutoFit/>
          </a:bodyPr>
          <a:lstStyle/>
          <a:p>
            <a:r>
              <a:rPr lang="en-US" sz="2000" b="1" i="0" dirty="0">
                <a:latin typeface="Arial Narrow" panose="020B0606020202030204" pitchFamily="34" charset="0"/>
                <a:cs typeface="Calibri" pitchFamily="34" charset="0"/>
              </a:rPr>
              <a:t>Value Chain</a:t>
            </a:r>
          </a:p>
        </p:txBody>
      </p:sp>
      <p:sp>
        <p:nvSpPr>
          <p:cNvPr id="7" name="Text Box 7">
            <a:extLst>
              <a:ext uri="{FF2B5EF4-FFF2-40B4-BE49-F238E27FC236}">
                <a16:creationId xmlns:a16="http://schemas.microsoft.com/office/drawing/2014/main" id="{CEDD5A86-8AEE-40BA-B301-CEEBF0320669}"/>
              </a:ext>
            </a:extLst>
          </p:cNvPr>
          <p:cNvSpPr txBox="1">
            <a:spLocks noChangeArrowheads="1"/>
          </p:cNvSpPr>
          <p:nvPr/>
        </p:nvSpPr>
        <p:spPr bwMode="auto">
          <a:xfrm rot="-5400000">
            <a:off x="1414462" y="3212406"/>
            <a:ext cx="1261243" cy="307777"/>
          </a:xfrm>
          <a:prstGeom prst="rect">
            <a:avLst/>
          </a:prstGeom>
          <a:noFill/>
          <a:ln w="9525">
            <a:noFill/>
            <a:miter lim="800000"/>
            <a:headEnd/>
            <a:tailEnd/>
          </a:ln>
        </p:spPr>
        <p:txBody>
          <a:bodyPr wrap="none" lIns="0" tIns="0" rIns="0" bIns="0">
            <a:spAutoFit/>
          </a:bodyPr>
          <a:lstStyle/>
          <a:p>
            <a:r>
              <a:rPr lang="en-US" sz="2000" b="1" i="0" dirty="0">
                <a:latin typeface="Arial Narrow" panose="020B0606020202030204" pitchFamily="34" charset="0"/>
                <a:cs typeface="Calibri" pitchFamily="34" charset="0"/>
              </a:rPr>
              <a:t>Added Value</a:t>
            </a:r>
          </a:p>
        </p:txBody>
      </p:sp>
      <p:sp>
        <p:nvSpPr>
          <p:cNvPr id="8" name="Text Box 8">
            <a:extLst>
              <a:ext uri="{FF2B5EF4-FFF2-40B4-BE49-F238E27FC236}">
                <a16:creationId xmlns:a16="http://schemas.microsoft.com/office/drawing/2014/main" id="{645677E7-2D0A-48BB-AAED-8A75612271D6}"/>
              </a:ext>
            </a:extLst>
          </p:cNvPr>
          <p:cNvSpPr txBox="1">
            <a:spLocks noChangeArrowheads="1"/>
          </p:cNvSpPr>
          <p:nvPr/>
        </p:nvSpPr>
        <p:spPr bwMode="auto">
          <a:xfrm>
            <a:off x="1851318" y="4659312"/>
            <a:ext cx="336631" cy="246221"/>
          </a:xfrm>
          <a:prstGeom prst="rect">
            <a:avLst/>
          </a:prstGeom>
          <a:noFill/>
          <a:ln w="9525">
            <a:noFill/>
            <a:miter lim="800000"/>
            <a:headEnd/>
            <a:tailEnd/>
          </a:ln>
        </p:spPr>
        <p:txBody>
          <a:bodyPr wrap="none" lIns="0" tIns="0" rIns="0" bIns="0">
            <a:spAutoFit/>
          </a:bodyPr>
          <a:lstStyle/>
          <a:p>
            <a:r>
              <a:rPr lang="en-US" sz="1600" b="1" i="0" dirty="0">
                <a:latin typeface="Arial Narrow" panose="020B0606020202030204" pitchFamily="34" charset="0"/>
                <a:cs typeface="Calibri" pitchFamily="34" charset="0"/>
              </a:rPr>
              <a:t>Low</a:t>
            </a:r>
          </a:p>
        </p:txBody>
      </p:sp>
      <p:sp>
        <p:nvSpPr>
          <p:cNvPr id="9" name="Text Box 9">
            <a:extLst>
              <a:ext uri="{FF2B5EF4-FFF2-40B4-BE49-F238E27FC236}">
                <a16:creationId xmlns:a16="http://schemas.microsoft.com/office/drawing/2014/main" id="{C9984579-4146-483D-A03C-59A5E086068D}"/>
              </a:ext>
            </a:extLst>
          </p:cNvPr>
          <p:cNvSpPr txBox="1">
            <a:spLocks noChangeArrowheads="1"/>
          </p:cNvSpPr>
          <p:nvPr/>
        </p:nvSpPr>
        <p:spPr bwMode="auto">
          <a:xfrm>
            <a:off x="1807140" y="1962150"/>
            <a:ext cx="373500" cy="246221"/>
          </a:xfrm>
          <a:prstGeom prst="rect">
            <a:avLst/>
          </a:prstGeom>
          <a:noFill/>
          <a:ln w="9525">
            <a:noFill/>
            <a:miter lim="800000"/>
            <a:headEnd/>
            <a:tailEnd/>
          </a:ln>
        </p:spPr>
        <p:txBody>
          <a:bodyPr wrap="none" lIns="0" tIns="0" rIns="0" bIns="0">
            <a:spAutoFit/>
          </a:bodyPr>
          <a:lstStyle/>
          <a:p>
            <a:r>
              <a:rPr lang="en-US" sz="1600" b="1" i="0" dirty="0">
                <a:latin typeface="Arial Narrow" panose="020B0606020202030204" pitchFamily="34" charset="0"/>
                <a:cs typeface="Calibri" pitchFamily="34" charset="0"/>
              </a:rPr>
              <a:t>High</a:t>
            </a:r>
          </a:p>
        </p:txBody>
      </p:sp>
      <p:sp>
        <p:nvSpPr>
          <p:cNvPr id="10" name="Freeform 10">
            <a:extLst>
              <a:ext uri="{FF2B5EF4-FFF2-40B4-BE49-F238E27FC236}">
                <a16:creationId xmlns:a16="http://schemas.microsoft.com/office/drawing/2014/main" id="{2425F3CC-527A-4D4A-A2ED-AB796D34CBCE}"/>
              </a:ext>
            </a:extLst>
          </p:cNvPr>
          <p:cNvSpPr>
            <a:spLocks/>
          </p:cNvSpPr>
          <p:nvPr/>
        </p:nvSpPr>
        <p:spPr bwMode="auto">
          <a:xfrm>
            <a:off x="2451851" y="2050578"/>
            <a:ext cx="5669280" cy="2619846"/>
          </a:xfrm>
          <a:custGeom>
            <a:avLst/>
            <a:gdLst>
              <a:gd name="T0" fmla="*/ 0 w 3444"/>
              <a:gd name="T1" fmla="*/ 2147483647 h 1496"/>
              <a:gd name="T2" fmla="*/ 2147483647 w 3444"/>
              <a:gd name="T3" fmla="*/ 2147483647 h 1496"/>
              <a:gd name="T4" fmla="*/ 2147483647 w 3444"/>
              <a:gd name="T5" fmla="*/ 2147483647 h 1496"/>
              <a:gd name="T6" fmla="*/ 2147483647 w 3444"/>
              <a:gd name="T7" fmla="*/ 2147483647 h 1496"/>
              <a:gd name="T8" fmla="*/ 2147483647 w 3444"/>
              <a:gd name="T9" fmla="*/ 0 h 1496"/>
              <a:gd name="T10" fmla="*/ 0 60000 65536"/>
              <a:gd name="T11" fmla="*/ 0 60000 65536"/>
              <a:gd name="T12" fmla="*/ 0 60000 65536"/>
              <a:gd name="T13" fmla="*/ 0 60000 65536"/>
              <a:gd name="T14" fmla="*/ 0 60000 65536"/>
              <a:gd name="T15" fmla="*/ 0 w 3444"/>
              <a:gd name="T16" fmla="*/ 0 h 1496"/>
              <a:gd name="T17" fmla="*/ 3444 w 3444"/>
              <a:gd name="T18" fmla="*/ 1496 h 1496"/>
            </a:gdLst>
            <a:ahLst/>
            <a:cxnLst>
              <a:cxn ang="T10">
                <a:pos x="T0" y="T1"/>
              </a:cxn>
              <a:cxn ang="T11">
                <a:pos x="T2" y="T3"/>
              </a:cxn>
              <a:cxn ang="T12">
                <a:pos x="T4" y="T5"/>
              </a:cxn>
              <a:cxn ang="T13">
                <a:pos x="T6" y="T7"/>
              </a:cxn>
              <a:cxn ang="T14">
                <a:pos x="T8" y="T9"/>
              </a:cxn>
            </a:cxnLst>
            <a:rect l="T15" t="T16" r="T17" b="T18"/>
            <a:pathLst>
              <a:path w="3444" h="1496">
                <a:moveTo>
                  <a:pt x="0" y="17"/>
                </a:moveTo>
                <a:cubicBezTo>
                  <a:pt x="103" y="166"/>
                  <a:pt x="337" y="664"/>
                  <a:pt x="620" y="909"/>
                </a:cubicBezTo>
                <a:cubicBezTo>
                  <a:pt x="903" y="1154"/>
                  <a:pt x="1350" y="1474"/>
                  <a:pt x="1700" y="1485"/>
                </a:cubicBezTo>
                <a:cubicBezTo>
                  <a:pt x="2050" y="1496"/>
                  <a:pt x="2428" y="1223"/>
                  <a:pt x="2719" y="975"/>
                </a:cubicBezTo>
                <a:cubicBezTo>
                  <a:pt x="3010" y="727"/>
                  <a:pt x="3293" y="203"/>
                  <a:pt x="3444" y="0"/>
                </a:cubicBezTo>
              </a:path>
            </a:pathLst>
          </a:custGeom>
          <a:noFill/>
          <a:ln w="76200">
            <a:solidFill>
              <a:schemeClr val="bg1">
                <a:lumMod val="50000"/>
              </a:schemeClr>
            </a:solidFill>
            <a:round/>
            <a:headEnd/>
            <a:tailEnd/>
          </a:ln>
        </p:spPr>
        <p:txBody>
          <a:bodyPr/>
          <a:lstStyle/>
          <a:p>
            <a:endParaRPr lang="en-US" i="0">
              <a:latin typeface="Arial Narrow" panose="020B0606020202030204" pitchFamily="34" charset="0"/>
              <a:cs typeface="Calibri" pitchFamily="34" charset="0"/>
            </a:endParaRPr>
          </a:p>
        </p:txBody>
      </p:sp>
      <p:sp>
        <p:nvSpPr>
          <p:cNvPr id="11" name="AutoShape 13">
            <a:extLst>
              <a:ext uri="{FF2B5EF4-FFF2-40B4-BE49-F238E27FC236}">
                <a16:creationId xmlns:a16="http://schemas.microsoft.com/office/drawing/2014/main" id="{50C428B0-E537-44A5-8DB0-7571BB9FECB1}"/>
              </a:ext>
            </a:extLst>
          </p:cNvPr>
          <p:cNvSpPr>
            <a:spLocks noChangeArrowheads="1"/>
          </p:cNvSpPr>
          <p:nvPr/>
        </p:nvSpPr>
        <p:spPr bwMode="auto">
          <a:xfrm>
            <a:off x="4899095" y="2735673"/>
            <a:ext cx="822960" cy="1003300"/>
          </a:xfrm>
          <a:prstGeom prst="downArrow">
            <a:avLst>
              <a:gd name="adj1" fmla="val 54139"/>
              <a:gd name="adj2" fmla="val 50566"/>
            </a:avLst>
          </a:prstGeom>
          <a:solidFill>
            <a:schemeClr val="bg2">
              <a:lumMod val="75000"/>
            </a:schemeClr>
          </a:solidFill>
          <a:ln w="25400">
            <a:noFill/>
            <a:miter lim="800000"/>
            <a:headEnd/>
            <a:tailEnd/>
          </a:ln>
        </p:spPr>
        <p:txBody>
          <a:bodyPr wrap="none" anchor="ctr"/>
          <a:lstStyle/>
          <a:p>
            <a:endParaRPr lang="en-US" i="0">
              <a:latin typeface="Arial Narrow" panose="020B0606020202030204" pitchFamily="34" charset="0"/>
              <a:cs typeface="Calibri" pitchFamily="34" charset="0"/>
            </a:endParaRPr>
          </a:p>
        </p:txBody>
      </p:sp>
      <p:sp>
        <p:nvSpPr>
          <p:cNvPr id="12" name="AutoShape 15">
            <a:extLst>
              <a:ext uri="{FF2B5EF4-FFF2-40B4-BE49-F238E27FC236}">
                <a16:creationId xmlns:a16="http://schemas.microsoft.com/office/drawing/2014/main" id="{44D1F956-E16A-4906-877C-C7F0A501FDE7}"/>
              </a:ext>
            </a:extLst>
          </p:cNvPr>
          <p:cNvSpPr>
            <a:spLocks noChangeArrowheads="1"/>
          </p:cNvSpPr>
          <p:nvPr/>
        </p:nvSpPr>
        <p:spPr bwMode="auto">
          <a:xfrm rot="10800000">
            <a:off x="7065131" y="4084452"/>
            <a:ext cx="548640" cy="590550"/>
          </a:xfrm>
          <a:prstGeom prst="downArrow">
            <a:avLst>
              <a:gd name="adj1" fmla="val 50343"/>
              <a:gd name="adj2" fmla="val 39787"/>
            </a:avLst>
          </a:prstGeom>
          <a:solidFill>
            <a:schemeClr val="accent5">
              <a:lumMod val="75000"/>
            </a:schemeClr>
          </a:solidFill>
          <a:ln w="25400">
            <a:noFill/>
            <a:miter lim="800000"/>
            <a:headEnd/>
            <a:tailEnd/>
          </a:ln>
        </p:spPr>
        <p:txBody>
          <a:bodyPr wrap="none" anchor="ctr"/>
          <a:lstStyle/>
          <a:p>
            <a:endParaRPr lang="en-US" i="0">
              <a:latin typeface="Arial Narrow" panose="020B0606020202030204" pitchFamily="34" charset="0"/>
              <a:cs typeface="Calibri" pitchFamily="34" charset="0"/>
            </a:endParaRPr>
          </a:p>
        </p:txBody>
      </p:sp>
      <p:sp>
        <p:nvSpPr>
          <p:cNvPr id="13" name="AutoShape 16">
            <a:extLst>
              <a:ext uri="{FF2B5EF4-FFF2-40B4-BE49-F238E27FC236}">
                <a16:creationId xmlns:a16="http://schemas.microsoft.com/office/drawing/2014/main" id="{BC369EF0-40EB-48D7-95D8-000F001CD255}"/>
              </a:ext>
            </a:extLst>
          </p:cNvPr>
          <p:cNvSpPr>
            <a:spLocks noChangeArrowheads="1"/>
          </p:cNvSpPr>
          <p:nvPr/>
        </p:nvSpPr>
        <p:spPr bwMode="auto">
          <a:xfrm rot="10800000">
            <a:off x="2955703" y="4084452"/>
            <a:ext cx="548640" cy="590550"/>
          </a:xfrm>
          <a:prstGeom prst="downArrow">
            <a:avLst>
              <a:gd name="adj1" fmla="val 50343"/>
              <a:gd name="adj2" fmla="val 39787"/>
            </a:avLst>
          </a:prstGeom>
          <a:solidFill>
            <a:schemeClr val="accent3">
              <a:lumMod val="75000"/>
            </a:schemeClr>
          </a:solidFill>
          <a:ln w="25400">
            <a:noFill/>
            <a:miter lim="800000"/>
            <a:headEnd/>
            <a:tailEnd/>
          </a:ln>
        </p:spPr>
        <p:txBody>
          <a:bodyPr wrap="none" anchor="ctr"/>
          <a:lstStyle/>
          <a:p>
            <a:endParaRPr lang="en-US" i="0">
              <a:latin typeface="Arial Narrow" panose="020B0606020202030204" pitchFamily="34" charset="0"/>
              <a:cs typeface="Calibri" pitchFamily="34" charset="0"/>
            </a:endParaRPr>
          </a:p>
        </p:txBody>
      </p:sp>
      <p:sp>
        <p:nvSpPr>
          <p:cNvPr id="14" name="Text Box 11">
            <a:extLst>
              <a:ext uri="{FF2B5EF4-FFF2-40B4-BE49-F238E27FC236}">
                <a16:creationId xmlns:a16="http://schemas.microsoft.com/office/drawing/2014/main" id="{FA3C980F-9176-4292-9500-D94E5ACC594B}"/>
              </a:ext>
            </a:extLst>
          </p:cNvPr>
          <p:cNvSpPr txBox="1">
            <a:spLocks noChangeArrowheads="1"/>
          </p:cNvSpPr>
          <p:nvPr/>
        </p:nvSpPr>
        <p:spPr bwMode="auto">
          <a:xfrm>
            <a:off x="4402226" y="5094693"/>
            <a:ext cx="1779461" cy="553998"/>
          </a:xfrm>
          <a:prstGeom prst="rect">
            <a:avLst/>
          </a:prstGeom>
          <a:noFill/>
          <a:ln w="9525">
            <a:noFill/>
            <a:miter lim="800000"/>
            <a:headEnd/>
            <a:tailEnd/>
          </a:ln>
        </p:spPr>
        <p:txBody>
          <a:bodyPr wrap="none" lIns="0" tIns="0" rIns="0" bIns="0">
            <a:spAutoFit/>
          </a:bodyPr>
          <a:lstStyle/>
          <a:p>
            <a:pPr algn="ctr"/>
            <a:r>
              <a:rPr lang="en-US" b="1" i="0" dirty="0">
                <a:latin typeface="Arial Narrow" panose="020B0606020202030204" pitchFamily="34" charset="0"/>
                <a:cs typeface="Calibri" pitchFamily="34" charset="0"/>
              </a:rPr>
              <a:t>Production</a:t>
            </a:r>
          </a:p>
          <a:p>
            <a:pPr algn="ctr"/>
            <a:r>
              <a:rPr lang="en-US" b="1" i="0" dirty="0">
                <a:latin typeface="Arial Narrow" panose="020B0606020202030204" pitchFamily="34" charset="0"/>
                <a:cs typeface="Calibri" pitchFamily="34" charset="0"/>
              </a:rPr>
              <a:t>(Tangible Activities)</a:t>
            </a:r>
          </a:p>
        </p:txBody>
      </p:sp>
      <p:sp>
        <p:nvSpPr>
          <p:cNvPr id="15" name="Text Box 11">
            <a:extLst>
              <a:ext uri="{FF2B5EF4-FFF2-40B4-BE49-F238E27FC236}">
                <a16:creationId xmlns:a16="http://schemas.microsoft.com/office/drawing/2014/main" id="{8FEF064B-0D38-42E4-9450-867E86D765A1}"/>
              </a:ext>
            </a:extLst>
          </p:cNvPr>
          <p:cNvSpPr txBox="1">
            <a:spLocks noChangeArrowheads="1"/>
          </p:cNvSpPr>
          <p:nvPr/>
        </p:nvSpPr>
        <p:spPr bwMode="auto">
          <a:xfrm>
            <a:off x="2572654" y="5094693"/>
            <a:ext cx="1367362" cy="553998"/>
          </a:xfrm>
          <a:prstGeom prst="rect">
            <a:avLst/>
          </a:prstGeom>
          <a:noFill/>
          <a:ln w="9525">
            <a:noFill/>
            <a:miter lim="800000"/>
            <a:headEnd/>
            <a:tailEnd/>
          </a:ln>
        </p:spPr>
        <p:txBody>
          <a:bodyPr wrap="none" lIns="0" tIns="0" rIns="0" bIns="0">
            <a:spAutoFit/>
          </a:bodyPr>
          <a:lstStyle/>
          <a:p>
            <a:pPr algn="ctr"/>
            <a:r>
              <a:rPr lang="en-US" b="1" i="0" dirty="0">
                <a:latin typeface="Arial Narrow" panose="020B0606020202030204" pitchFamily="34" charset="0"/>
                <a:cs typeface="Calibri" pitchFamily="34" charset="0"/>
              </a:rPr>
              <a:t>Pre-Production</a:t>
            </a:r>
          </a:p>
          <a:p>
            <a:pPr algn="ctr"/>
            <a:r>
              <a:rPr lang="en-US" b="1" i="0" dirty="0">
                <a:latin typeface="Arial Narrow" panose="020B0606020202030204" pitchFamily="34" charset="0"/>
                <a:cs typeface="Calibri" pitchFamily="34" charset="0"/>
              </a:rPr>
              <a:t>(Intangible)</a:t>
            </a:r>
          </a:p>
        </p:txBody>
      </p:sp>
      <p:sp>
        <p:nvSpPr>
          <p:cNvPr id="16" name="Text Box 11">
            <a:extLst>
              <a:ext uri="{FF2B5EF4-FFF2-40B4-BE49-F238E27FC236}">
                <a16:creationId xmlns:a16="http://schemas.microsoft.com/office/drawing/2014/main" id="{9A057FCC-05AE-451A-A028-5010EC764750}"/>
              </a:ext>
            </a:extLst>
          </p:cNvPr>
          <p:cNvSpPr txBox="1">
            <a:spLocks noChangeArrowheads="1"/>
          </p:cNvSpPr>
          <p:nvPr/>
        </p:nvSpPr>
        <p:spPr bwMode="auto">
          <a:xfrm>
            <a:off x="6534199" y="5094693"/>
            <a:ext cx="1471558" cy="553998"/>
          </a:xfrm>
          <a:prstGeom prst="rect">
            <a:avLst/>
          </a:prstGeom>
          <a:noFill/>
          <a:ln w="9525">
            <a:noFill/>
            <a:miter lim="800000"/>
            <a:headEnd/>
            <a:tailEnd/>
          </a:ln>
        </p:spPr>
        <p:txBody>
          <a:bodyPr wrap="none" lIns="0" tIns="0" rIns="0" bIns="0">
            <a:spAutoFit/>
          </a:bodyPr>
          <a:lstStyle/>
          <a:p>
            <a:pPr algn="ctr"/>
            <a:r>
              <a:rPr lang="en-US" b="1" i="0" dirty="0">
                <a:latin typeface="Arial Narrow" panose="020B0606020202030204" pitchFamily="34" charset="0"/>
                <a:cs typeface="Calibri" pitchFamily="34" charset="0"/>
              </a:rPr>
              <a:t>Post-Production</a:t>
            </a:r>
          </a:p>
          <a:p>
            <a:pPr algn="ctr"/>
            <a:r>
              <a:rPr lang="en-US" b="1" i="0" dirty="0">
                <a:latin typeface="Arial Narrow" panose="020B0606020202030204" pitchFamily="34" charset="0"/>
                <a:cs typeface="Calibri" pitchFamily="34" charset="0"/>
              </a:rPr>
              <a:t>(Intangible)</a:t>
            </a:r>
          </a:p>
        </p:txBody>
      </p:sp>
      <p:sp>
        <p:nvSpPr>
          <p:cNvPr id="17" name="Oval 16">
            <a:extLst>
              <a:ext uri="{FF2B5EF4-FFF2-40B4-BE49-F238E27FC236}">
                <a16:creationId xmlns:a16="http://schemas.microsoft.com/office/drawing/2014/main" id="{04407458-594F-4956-B7A1-F06235D10A6A}"/>
              </a:ext>
            </a:extLst>
          </p:cNvPr>
          <p:cNvSpPr/>
          <p:nvPr/>
        </p:nvSpPr>
        <p:spPr>
          <a:xfrm>
            <a:off x="2451852" y="2221902"/>
            <a:ext cx="365760" cy="365760"/>
          </a:xfrm>
          <a:prstGeom prst="ellipse">
            <a:avLst/>
          </a:prstGeom>
          <a:solidFill>
            <a:schemeClr val="bg1"/>
          </a:solidFill>
          <a:ln w="254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0" dirty="0">
                <a:solidFill>
                  <a:schemeClr val="tx1"/>
                </a:solidFill>
              </a:rPr>
              <a:t>1</a:t>
            </a:r>
          </a:p>
        </p:txBody>
      </p:sp>
      <p:sp>
        <p:nvSpPr>
          <p:cNvPr id="18" name="Oval 17">
            <a:extLst>
              <a:ext uri="{FF2B5EF4-FFF2-40B4-BE49-F238E27FC236}">
                <a16:creationId xmlns:a16="http://schemas.microsoft.com/office/drawing/2014/main" id="{95D8785C-2F76-421A-8963-EA32865130E6}"/>
              </a:ext>
            </a:extLst>
          </p:cNvPr>
          <p:cNvSpPr/>
          <p:nvPr/>
        </p:nvSpPr>
        <p:spPr>
          <a:xfrm>
            <a:off x="2949284" y="3043446"/>
            <a:ext cx="365760" cy="365760"/>
          </a:xfrm>
          <a:prstGeom prst="ellipse">
            <a:avLst/>
          </a:prstGeom>
          <a:solidFill>
            <a:schemeClr val="bg1"/>
          </a:solidFill>
          <a:ln w="254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0" dirty="0">
                <a:solidFill>
                  <a:schemeClr val="tx1"/>
                </a:solidFill>
              </a:rPr>
              <a:t>2</a:t>
            </a:r>
          </a:p>
        </p:txBody>
      </p:sp>
      <p:sp>
        <p:nvSpPr>
          <p:cNvPr id="19" name="Oval 18">
            <a:extLst>
              <a:ext uri="{FF2B5EF4-FFF2-40B4-BE49-F238E27FC236}">
                <a16:creationId xmlns:a16="http://schemas.microsoft.com/office/drawing/2014/main" id="{5BF37E05-DDD6-48F0-B74D-03F337566147}"/>
              </a:ext>
            </a:extLst>
          </p:cNvPr>
          <p:cNvSpPr/>
          <p:nvPr/>
        </p:nvSpPr>
        <p:spPr>
          <a:xfrm>
            <a:off x="3494767" y="3696556"/>
            <a:ext cx="365760" cy="365760"/>
          </a:xfrm>
          <a:prstGeom prst="ellipse">
            <a:avLst/>
          </a:prstGeom>
          <a:solidFill>
            <a:schemeClr val="bg1"/>
          </a:solidFill>
          <a:ln w="254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0" dirty="0">
                <a:solidFill>
                  <a:schemeClr val="tx1"/>
                </a:solidFill>
              </a:rPr>
              <a:t>3</a:t>
            </a:r>
          </a:p>
        </p:txBody>
      </p:sp>
      <p:sp>
        <p:nvSpPr>
          <p:cNvPr id="20" name="Oval 19">
            <a:extLst>
              <a:ext uri="{FF2B5EF4-FFF2-40B4-BE49-F238E27FC236}">
                <a16:creationId xmlns:a16="http://schemas.microsoft.com/office/drawing/2014/main" id="{EC7B1829-4031-4264-BE54-1A7342B492C1}"/>
              </a:ext>
            </a:extLst>
          </p:cNvPr>
          <p:cNvSpPr/>
          <p:nvPr/>
        </p:nvSpPr>
        <p:spPr>
          <a:xfrm>
            <a:off x="5128615" y="4472000"/>
            <a:ext cx="365760" cy="365760"/>
          </a:xfrm>
          <a:prstGeom prst="ellipse">
            <a:avLst/>
          </a:prstGeom>
          <a:solidFill>
            <a:schemeClr val="bg1"/>
          </a:solidFill>
          <a:ln w="254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0" dirty="0">
                <a:solidFill>
                  <a:schemeClr val="tx1"/>
                </a:solidFill>
              </a:rPr>
              <a:t>4</a:t>
            </a:r>
          </a:p>
        </p:txBody>
      </p:sp>
      <p:sp>
        <p:nvSpPr>
          <p:cNvPr id="21" name="Oval 20">
            <a:extLst>
              <a:ext uri="{FF2B5EF4-FFF2-40B4-BE49-F238E27FC236}">
                <a16:creationId xmlns:a16="http://schemas.microsoft.com/office/drawing/2014/main" id="{DA6324C3-7F78-47D4-83E7-5981548966AD}"/>
              </a:ext>
            </a:extLst>
          </p:cNvPr>
          <p:cNvSpPr/>
          <p:nvPr/>
        </p:nvSpPr>
        <p:spPr>
          <a:xfrm>
            <a:off x="6604459" y="3696556"/>
            <a:ext cx="365760" cy="365760"/>
          </a:xfrm>
          <a:prstGeom prst="ellipse">
            <a:avLst/>
          </a:prstGeom>
          <a:solidFill>
            <a:schemeClr val="bg1"/>
          </a:solidFill>
          <a:ln w="254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0" dirty="0">
                <a:solidFill>
                  <a:schemeClr val="tx1"/>
                </a:solidFill>
              </a:rPr>
              <a:t>5</a:t>
            </a:r>
          </a:p>
        </p:txBody>
      </p:sp>
      <p:sp>
        <p:nvSpPr>
          <p:cNvPr id="22" name="Oval 21">
            <a:extLst>
              <a:ext uri="{FF2B5EF4-FFF2-40B4-BE49-F238E27FC236}">
                <a16:creationId xmlns:a16="http://schemas.microsoft.com/office/drawing/2014/main" id="{00DC1DAC-9F42-452A-8CDC-48C4697EAAE4}"/>
              </a:ext>
            </a:extLst>
          </p:cNvPr>
          <p:cNvSpPr/>
          <p:nvPr/>
        </p:nvSpPr>
        <p:spPr>
          <a:xfrm>
            <a:off x="7192565" y="3041518"/>
            <a:ext cx="365760" cy="365760"/>
          </a:xfrm>
          <a:prstGeom prst="ellipse">
            <a:avLst/>
          </a:prstGeom>
          <a:solidFill>
            <a:schemeClr val="bg1"/>
          </a:solidFill>
          <a:ln w="254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0" dirty="0">
                <a:solidFill>
                  <a:schemeClr val="tx1"/>
                </a:solidFill>
              </a:rPr>
              <a:t>6</a:t>
            </a:r>
          </a:p>
        </p:txBody>
      </p:sp>
      <p:sp>
        <p:nvSpPr>
          <p:cNvPr id="23" name="Oval 22">
            <a:extLst>
              <a:ext uri="{FF2B5EF4-FFF2-40B4-BE49-F238E27FC236}">
                <a16:creationId xmlns:a16="http://schemas.microsoft.com/office/drawing/2014/main" id="{64EE607A-CFDB-47D1-918A-923FFE77D8C1}"/>
              </a:ext>
            </a:extLst>
          </p:cNvPr>
          <p:cNvSpPr/>
          <p:nvPr/>
        </p:nvSpPr>
        <p:spPr>
          <a:xfrm>
            <a:off x="7717800" y="2221902"/>
            <a:ext cx="365760" cy="365760"/>
          </a:xfrm>
          <a:prstGeom prst="ellipse">
            <a:avLst/>
          </a:prstGeom>
          <a:solidFill>
            <a:schemeClr val="bg1"/>
          </a:solidFill>
          <a:ln w="254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0" dirty="0">
                <a:solidFill>
                  <a:schemeClr val="tx1"/>
                </a:solidFill>
              </a:rPr>
              <a:t>7</a:t>
            </a:r>
          </a:p>
        </p:txBody>
      </p:sp>
      <p:sp>
        <p:nvSpPr>
          <p:cNvPr id="24" name="Rounded Rectangle 19">
            <a:extLst>
              <a:ext uri="{FF2B5EF4-FFF2-40B4-BE49-F238E27FC236}">
                <a16:creationId xmlns:a16="http://schemas.microsoft.com/office/drawing/2014/main" id="{369193F2-679F-4C3F-A498-C5E8FB1BA839}"/>
              </a:ext>
            </a:extLst>
          </p:cNvPr>
          <p:cNvSpPr/>
          <p:nvPr/>
        </p:nvSpPr>
        <p:spPr bwMode="auto">
          <a:xfrm>
            <a:off x="2341935" y="1435070"/>
            <a:ext cx="1828800" cy="365760"/>
          </a:xfrm>
          <a:prstGeom prst="roundRect">
            <a:avLst/>
          </a:prstGeom>
          <a:solidFill>
            <a:schemeClr val="accent3">
              <a:lumMod val="50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000" b="1" i="0" dirty="0">
                <a:solidFill>
                  <a:schemeClr val="bg1"/>
                </a:solidFill>
                <a:latin typeface="Arial Narrow" panose="020B0606020202030204" pitchFamily="34" charset="0"/>
              </a:rPr>
              <a:t>Concept</a:t>
            </a:r>
          </a:p>
        </p:txBody>
      </p:sp>
      <p:sp>
        <p:nvSpPr>
          <p:cNvPr id="25" name="Rounded Rectangle 19">
            <a:extLst>
              <a:ext uri="{FF2B5EF4-FFF2-40B4-BE49-F238E27FC236}">
                <a16:creationId xmlns:a16="http://schemas.microsoft.com/office/drawing/2014/main" id="{DBC4C472-ADF2-4E01-AFF2-EEBB3687232C}"/>
              </a:ext>
            </a:extLst>
          </p:cNvPr>
          <p:cNvSpPr/>
          <p:nvPr/>
        </p:nvSpPr>
        <p:spPr bwMode="auto">
          <a:xfrm>
            <a:off x="4402226" y="1433988"/>
            <a:ext cx="1828800" cy="365760"/>
          </a:xfrm>
          <a:prstGeom prst="roundRect">
            <a:avLst/>
          </a:prstGeom>
          <a:solidFill>
            <a:schemeClr val="bg2">
              <a:lumMod val="50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000" b="1" i="0">
                <a:solidFill>
                  <a:schemeClr val="bg1"/>
                </a:solidFill>
                <a:latin typeface="Arial Narrow" panose="020B0606020202030204" pitchFamily="34" charset="0"/>
              </a:rPr>
              <a:t>Fabrication</a:t>
            </a:r>
            <a:endParaRPr lang="en-US" sz="2000" b="1" i="0" dirty="0">
              <a:solidFill>
                <a:schemeClr val="bg1"/>
              </a:solidFill>
              <a:latin typeface="Arial Narrow" panose="020B0606020202030204" pitchFamily="34" charset="0"/>
            </a:endParaRPr>
          </a:p>
        </p:txBody>
      </p:sp>
      <p:sp>
        <p:nvSpPr>
          <p:cNvPr id="26" name="Rounded Rectangle 19">
            <a:extLst>
              <a:ext uri="{FF2B5EF4-FFF2-40B4-BE49-F238E27FC236}">
                <a16:creationId xmlns:a16="http://schemas.microsoft.com/office/drawing/2014/main" id="{17834ACA-03D1-45D0-BCC6-3E168F1133E5}"/>
              </a:ext>
            </a:extLst>
          </p:cNvPr>
          <p:cNvSpPr/>
          <p:nvPr/>
        </p:nvSpPr>
        <p:spPr bwMode="auto">
          <a:xfrm>
            <a:off x="6462517" y="1433988"/>
            <a:ext cx="1828800" cy="365760"/>
          </a:xfrm>
          <a:prstGeom prst="roundRect">
            <a:avLst/>
          </a:prstGeom>
          <a:solidFill>
            <a:schemeClr val="accent5">
              <a:lumMod val="50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000" b="1" i="0" dirty="0">
                <a:solidFill>
                  <a:schemeClr val="bg1"/>
                </a:solidFill>
                <a:latin typeface="Arial Narrow" panose="020B0606020202030204" pitchFamily="34" charset="0"/>
              </a:rPr>
              <a:t>Logistics</a:t>
            </a:r>
          </a:p>
        </p:txBody>
      </p:sp>
      <p:sp>
        <p:nvSpPr>
          <p:cNvPr id="27" name="Rounded Rectangle 19">
            <a:extLst>
              <a:ext uri="{FF2B5EF4-FFF2-40B4-BE49-F238E27FC236}">
                <a16:creationId xmlns:a16="http://schemas.microsoft.com/office/drawing/2014/main" id="{4F448824-6E26-4F80-BFEA-BDBB4A1A20A5}"/>
              </a:ext>
            </a:extLst>
          </p:cNvPr>
          <p:cNvSpPr/>
          <p:nvPr/>
        </p:nvSpPr>
        <p:spPr bwMode="auto">
          <a:xfrm>
            <a:off x="9034410" y="1754845"/>
            <a:ext cx="2103120" cy="365760"/>
          </a:xfrm>
          <a:prstGeom prst="roundRect">
            <a:avLst/>
          </a:prstGeom>
          <a:solidFill>
            <a:schemeClr val="accent3">
              <a:lumMod val="75000"/>
            </a:schemeClr>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pPr>
            <a:r>
              <a:rPr lang="en-US" b="1" i="0" dirty="0">
                <a:latin typeface="Arial Narrow" panose="020B0606020202030204" pitchFamily="34" charset="0"/>
              </a:rPr>
              <a:t>1. R&amp;D</a:t>
            </a:r>
          </a:p>
        </p:txBody>
      </p:sp>
      <p:sp>
        <p:nvSpPr>
          <p:cNvPr id="28" name="Rounded Rectangle 19">
            <a:extLst>
              <a:ext uri="{FF2B5EF4-FFF2-40B4-BE49-F238E27FC236}">
                <a16:creationId xmlns:a16="http://schemas.microsoft.com/office/drawing/2014/main" id="{A8405C03-CE0F-4894-9803-9BE21A7B5575}"/>
              </a:ext>
            </a:extLst>
          </p:cNvPr>
          <p:cNvSpPr/>
          <p:nvPr/>
        </p:nvSpPr>
        <p:spPr bwMode="auto">
          <a:xfrm>
            <a:off x="9034410" y="2181401"/>
            <a:ext cx="2103120" cy="365760"/>
          </a:xfrm>
          <a:prstGeom prst="roundRect">
            <a:avLst/>
          </a:prstGeom>
          <a:solidFill>
            <a:schemeClr val="accent3">
              <a:lumMod val="75000"/>
            </a:schemeClr>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pPr>
            <a:r>
              <a:rPr lang="en-US" b="1" i="0" dirty="0">
                <a:latin typeface="Arial Narrow" panose="020B0606020202030204" pitchFamily="34" charset="0"/>
              </a:rPr>
              <a:t>2. Design / Branding</a:t>
            </a:r>
          </a:p>
        </p:txBody>
      </p:sp>
      <p:sp>
        <p:nvSpPr>
          <p:cNvPr id="29" name="Rounded Rectangle 19">
            <a:extLst>
              <a:ext uri="{FF2B5EF4-FFF2-40B4-BE49-F238E27FC236}">
                <a16:creationId xmlns:a16="http://schemas.microsoft.com/office/drawing/2014/main" id="{BD18DEDA-8BE5-40BE-AFFD-A907450179DE}"/>
              </a:ext>
            </a:extLst>
          </p:cNvPr>
          <p:cNvSpPr/>
          <p:nvPr/>
        </p:nvSpPr>
        <p:spPr bwMode="auto">
          <a:xfrm>
            <a:off x="9034410" y="2603780"/>
            <a:ext cx="2103120" cy="365760"/>
          </a:xfrm>
          <a:prstGeom prst="roundRect">
            <a:avLst/>
          </a:prstGeom>
          <a:solidFill>
            <a:schemeClr val="accent3">
              <a:lumMod val="75000"/>
            </a:schemeClr>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pPr>
            <a:r>
              <a:rPr lang="en-US" b="1" i="0" dirty="0">
                <a:latin typeface="Arial Narrow" panose="020B0606020202030204" pitchFamily="34" charset="0"/>
              </a:rPr>
              <a:t>3. Procurement</a:t>
            </a:r>
          </a:p>
        </p:txBody>
      </p:sp>
      <p:sp>
        <p:nvSpPr>
          <p:cNvPr id="30" name="Rounded Rectangle 19">
            <a:extLst>
              <a:ext uri="{FF2B5EF4-FFF2-40B4-BE49-F238E27FC236}">
                <a16:creationId xmlns:a16="http://schemas.microsoft.com/office/drawing/2014/main" id="{A1D30BF1-99D5-463C-9138-035DF85E251C}"/>
              </a:ext>
            </a:extLst>
          </p:cNvPr>
          <p:cNvSpPr/>
          <p:nvPr/>
        </p:nvSpPr>
        <p:spPr bwMode="auto">
          <a:xfrm>
            <a:off x="9034410" y="3033000"/>
            <a:ext cx="2103120" cy="365760"/>
          </a:xfrm>
          <a:prstGeom prst="roundRect">
            <a:avLst/>
          </a:prstGeom>
          <a:solidFill>
            <a:schemeClr val="bg2">
              <a:lumMod val="75000"/>
            </a:schemeClr>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pPr>
            <a:r>
              <a:rPr lang="en-US" b="1" i="0" dirty="0">
                <a:latin typeface="Arial Narrow" panose="020B0606020202030204" pitchFamily="34" charset="0"/>
              </a:rPr>
              <a:t>4. Manufacturing</a:t>
            </a:r>
          </a:p>
        </p:txBody>
      </p:sp>
      <p:sp>
        <p:nvSpPr>
          <p:cNvPr id="32" name="Rounded Rectangle 19">
            <a:extLst>
              <a:ext uri="{FF2B5EF4-FFF2-40B4-BE49-F238E27FC236}">
                <a16:creationId xmlns:a16="http://schemas.microsoft.com/office/drawing/2014/main" id="{24768078-F7A8-4BE0-9D33-9461D74EF764}"/>
              </a:ext>
            </a:extLst>
          </p:cNvPr>
          <p:cNvSpPr/>
          <p:nvPr/>
        </p:nvSpPr>
        <p:spPr bwMode="auto">
          <a:xfrm>
            <a:off x="9034410" y="3464320"/>
            <a:ext cx="2103120" cy="365760"/>
          </a:xfrm>
          <a:prstGeom prst="roundRect">
            <a:avLst/>
          </a:prstGeom>
          <a:solidFill>
            <a:schemeClr val="accent5">
              <a:lumMod val="75000"/>
            </a:schemeClr>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pPr>
            <a:r>
              <a:rPr lang="en-US" b="1" i="0" dirty="0">
                <a:latin typeface="Arial Narrow" panose="020B0606020202030204" pitchFamily="34" charset="0"/>
              </a:rPr>
              <a:t>5. Distribution</a:t>
            </a:r>
          </a:p>
        </p:txBody>
      </p:sp>
      <p:sp>
        <p:nvSpPr>
          <p:cNvPr id="34" name="Rounded Rectangle 19">
            <a:extLst>
              <a:ext uri="{FF2B5EF4-FFF2-40B4-BE49-F238E27FC236}">
                <a16:creationId xmlns:a16="http://schemas.microsoft.com/office/drawing/2014/main" id="{FB2DD195-9D07-4AD1-9B76-E8C9824BC826}"/>
              </a:ext>
            </a:extLst>
          </p:cNvPr>
          <p:cNvSpPr/>
          <p:nvPr/>
        </p:nvSpPr>
        <p:spPr bwMode="auto">
          <a:xfrm>
            <a:off x="9034410" y="3893435"/>
            <a:ext cx="2103120" cy="365760"/>
          </a:xfrm>
          <a:prstGeom prst="roundRect">
            <a:avLst/>
          </a:prstGeom>
          <a:solidFill>
            <a:schemeClr val="accent5">
              <a:lumMod val="75000"/>
            </a:schemeClr>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pPr>
            <a:r>
              <a:rPr lang="en-US" b="1" i="0" dirty="0">
                <a:latin typeface="Arial Narrow" panose="020B0606020202030204" pitchFamily="34" charset="0"/>
              </a:rPr>
              <a:t>6. Marketing</a:t>
            </a:r>
          </a:p>
        </p:txBody>
      </p:sp>
      <p:sp>
        <p:nvSpPr>
          <p:cNvPr id="36" name="Rounded Rectangle 19">
            <a:extLst>
              <a:ext uri="{FF2B5EF4-FFF2-40B4-BE49-F238E27FC236}">
                <a16:creationId xmlns:a16="http://schemas.microsoft.com/office/drawing/2014/main" id="{83B9BAFA-EE45-44F1-99BD-B2BFFF3A1FD7}"/>
              </a:ext>
            </a:extLst>
          </p:cNvPr>
          <p:cNvSpPr/>
          <p:nvPr/>
        </p:nvSpPr>
        <p:spPr bwMode="auto">
          <a:xfrm>
            <a:off x="9034410" y="4326399"/>
            <a:ext cx="2103120" cy="365760"/>
          </a:xfrm>
          <a:prstGeom prst="roundRect">
            <a:avLst/>
          </a:prstGeom>
          <a:solidFill>
            <a:schemeClr val="accent5">
              <a:lumMod val="75000"/>
            </a:schemeClr>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pPr>
            <a:r>
              <a:rPr lang="en-US" b="1" i="0" dirty="0">
                <a:latin typeface="Arial Narrow" panose="020B0606020202030204" pitchFamily="34" charset="0"/>
              </a:rPr>
              <a:t>7. Sales / Services</a:t>
            </a:r>
          </a:p>
        </p:txBody>
      </p:sp>
    </p:spTree>
    <p:extLst>
      <p:ext uri="{BB962C8B-B14F-4D97-AF65-F5344CB8AC3E}">
        <p14:creationId xmlns:p14="http://schemas.microsoft.com/office/powerpoint/2010/main" val="38848955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CD5DB-6B76-483D-9AD9-92844FAB20A9}"/>
              </a:ext>
            </a:extLst>
          </p:cNvPr>
          <p:cNvSpPr>
            <a:spLocks noGrp="1"/>
          </p:cNvSpPr>
          <p:nvPr>
            <p:ph type="title"/>
          </p:nvPr>
        </p:nvSpPr>
        <p:spPr/>
        <p:txBody>
          <a:bodyPr/>
          <a:lstStyle/>
          <a:p>
            <a:r>
              <a:rPr lang="en-US" dirty="0"/>
              <a:t>The Configuration of Value Chains</a:t>
            </a:r>
          </a:p>
        </p:txBody>
      </p:sp>
      <p:sp>
        <p:nvSpPr>
          <p:cNvPr id="5" name="Rounded Rectangle 88">
            <a:extLst>
              <a:ext uri="{FF2B5EF4-FFF2-40B4-BE49-F238E27FC236}">
                <a16:creationId xmlns:a16="http://schemas.microsoft.com/office/drawing/2014/main" id="{F018204E-53CC-496B-870A-D5D7AFEB1464}"/>
              </a:ext>
            </a:extLst>
          </p:cNvPr>
          <p:cNvSpPr/>
          <p:nvPr/>
        </p:nvSpPr>
        <p:spPr bwMode="auto">
          <a:xfrm>
            <a:off x="3085443" y="1335491"/>
            <a:ext cx="3108960" cy="2377440"/>
          </a:xfrm>
          <a:prstGeom prst="roundRect">
            <a:avLst>
              <a:gd name="adj" fmla="val 8196"/>
            </a:avLst>
          </a:prstGeom>
          <a:noFill/>
          <a:ln w="254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i="0">
              <a:latin typeface="Arial Narrow" panose="020B0606020202030204" pitchFamily="34" charset="0"/>
            </a:endParaRPr>
          </a:p>
        </p:txBody>
      </p:sp>
      <p:sp>
        <p:nvSpPr>
          <p:cNvPr id="6" name="Rounded Rectangle 88">
            <a:extLst>
              <a:ext uri="{FF2B5EF4-FFF2-40B4-BE49-F238E27FC236}">
                <a16:creationId xmlns:a16="http://schemas.microsoft.com/office/drawing/2014/main" id="{DE3E6DA5-7FF7-4A52-97FD-B1B513EC9D9E}"/>
              </a:ext>
            </a:extLst>
          </p:cNvPr>
          <p:cNvSpPr/>
          <p:nvPr/>
        </p:nvSpPr>
        <p:spPr bwMode="auto">
          <a:xfrm>
            <a:off x="6373391" y="1335491"/>
            <a:ext cx="3108960" cy="2377440"/>
          </a:xfrm>
          <a:prstGeom prst="roundRect">
            <a:avLst>
              <a:gd name="adj" fmla="val 8196"/>
            </a:avLst>
          </a:prstGeom>
          <a:noFill/>
          <a:ln w="254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i="0">
              <a:latin typeface="Arial Narrow" panose="020B0606020202030204" pitchFamily="34" charset="0"/>
            </a:endParaRPr>
          </a:p>
        </p:txBody>
      </p:sp>
      <p:sp>
        <p:nvSpPr>
          <p:cNvPr id="8" name="Rounded Rectangle 88">
            <a:extLst>
              <a:ext uri="{FF2B5EF4-FFF2-40B4-BE49-F238E27FC236}">
                <a16:creationId xmlns:a16="http://schemas.microsoft.com/office/drawing/2014/main" id="{820A1A45-1116-4370-BCD2-A61D7A0A520F}"/>
              </a:ext>
            </a:extLst>
          </p:cNvPr>
          <p:cNvSpPr/>
          <p:nvPr/>
        </p:nvSpPr>
        <p:spPr bwMode="auto">
          <a:xfrm>
            <a:off x="3085443" y="3876534"/>
            <a:ext cx="3108960" cy="2377440"/>
          </a:xfrm>
          <a:prstGeom prst="roundRect">
            <a:avLst>
              <a:gd name="adj" fmla="val 8196"/>
            </a:avLst>
          </a:prstGeom>
          <a:noFill/>
          <a:ln w="254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i="0">
              <a:latin typeface="Arial Narrow" panose="020B0606020202030204" pitchFamily="34" charset="0"/>
            </a:endParaRPr>
          </a:p>
        </p:txBody>
      </p:sp>
      <p:sp>
        <p:nvSpPr>
          <p:cNvPr id="9" name="Rounded Rectangle 88">
            <a:extLst>
              <a:ext uri="{FF2B5EF4-FFF2-40B4-BE49-F238E27FC236}">
                <a16:creationId xmlns:a16="http://schemas.microsoft.com/office/drawing/2014/main" id="{CC3ACCD6-B49D-4A26-8B36-6228A874585B}"/>
              </a:ext>
            </a:extLst>
          </p:cNvPr>
          <p:cNvSpPr/>
          <p:nvPr/>
        </p:nvSpPr>
        <p:spPr bwMode="auto">
          <a:xfrm>
            <a:off x="6373391" y="3876534"/>
            <a:ext cx="3108960" cy="2377440"/>
          </a:xfrm>
          <a:prstGeom prst="roundRect">
            <a:avLst>
              <a:gd name="adj" fmla="val 8196"/>
            </a:avLst>
          </a:prstGeom>
          <a:noFill/>
          <a:ln w="254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i="0">
              <a:latin typeface="Arial Narrow" panose="020B0606020202030204" pitchFamily="34" charset="0"/>
            </a:endParaRPr>
          </a:p>
        </p:txBody>
      </p:sp>
      <p:sp>
        <p:nvSpPr>
          <p:cNvPr id="11" name="Rounded Rectangle 19">
            <a:extLst>
              <a:ext uri="{FF2B5EF4-FFF2-40B4-BE49-F238E27FC236}">
                <a16:creationId xmlns:a16="http://schemas.microsoft.com/office/drawing/2014/main" id="{DC1C3EB9-8133-4710-8BCF-E35C6AA31B93}"/>
              </a:ext>
            </a:extLst>
          </p:cNvPr>
          <p:cNvSpPr/>
          <p:nvPr/>
        </p:nvSpPr>
        <p:spPr bwMode="auto">
          <a:xfrm>
            <a:off x="3315330" y="1418485"/>
            <a:ext cx="1737360" cy="365760"/>
          </a:xfrm>
          <a:prstGeom prst="roundRect">
            <a:avLst/>
          </a:prstGeom>
          <a:solidFill>
            <a:schemeClr val="tx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pPr>
            <a:r>
              <a:rPr lang="en-US" b="1" i="0" dirty="0">
                <a:solidFill>
                  <a:schemeClr val="bg1"/>
                </a:solidFill>
                <a:latin typeface="Arial Narrow" panose="020B0606020202030204" pitchFamily="34" charset="0"/>
              </a:rPr>
              <a:t>1. One-to-one</a:t>
            </a:r>
          </a:p>
        </p:txBody>
      </p:sp>
      <p:sp>
        <p:nvSpPr>
          <p:cNvPr id="12" name="Rounded Rectangle 19">
            <a:extLst>
              <a:ext uri="{FF2B5EF4-FFF2-40B4-BE49-F238E27FC236}">
                <a16:creationId xmlns:a16="http://schemas.microsoft.com/office/drawing/2014/main" id="{E988B5A4-C602-4538-A56B-7D05623F1F89}"/>
              </a:ext>
            </a:extLst>
          </p:cNvPr>
          <p:cNvSpPr/>
          <p:nvPr/>
        </p:nvSpPr>
        <p:spPr bwMode="auto">
          <a:xfrm>
            <a:off x="6631939" y="1429710"/>
            <a:ext cx="1737360" cy="365760"/>
          </a:xfrm>
          <a:prstGeom prst="roundRect">
            <a:avLst/>
          </a:prstGeom>
          <a:solidFill>
            <a:schemeClr val="tx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pPr>
            <a:r>
              <a:rPr lang="en-US" b="1" i="0" dirty="0">
                <a:solidFill>
                  <a:schemeClr val="bg1"/>
                </a:solidFill>
                <a:latin typeface="Arial Narrow" panose="020B0606020202030204" pitchFamily="34" charset="0"/>
              </a:rPr>
              <a:t>2. One-to-many</a:t>
            </a:r>
          </a:p>
        </p:txBody>
      </p:sp>
      <p:sp>
        <p:nvSpPr>
          <p:cNvPr id="13" name="Rounded Rectangle 19">
            <a:extLst>
              <a:ext uri="{FF2B5EF4-FFF2-40B4-BE49-F238E27FC236}">
                <a16:creationId xmlns:a16="http://schemas.microsoft.com/office/drawing/2014/main" id="{9FA6ED49-AF70-4EBC-98B5-44565089058F}"/>
              </a:ext>
            </a:extLst>
          </p:cNvPr>
          <p:cNvSpPr/>
          <p:nvPr/>
        </p:nvSpPr>
        <p:spPr bwMode="auto">
          <a:xfrm>
            <a:off x="3315330" y="3976654"/>
            <a:ext cx="1737360" cy="365760"/>
          </a:xfrm>
          <a:prstGeom prst="roundRect">
            <a:avLst/>
          </a:prstGeom>
          <a:solidFill>
            <a:schemeClr val="tx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pPr>
            <a:r>
              <a:rPr lang="en-US" b="1" i="0" dirty="0">
                <a:solidFill>
                  <a:schemeClr val="bg1"/>
                </a:solidFill>
                <a:latin typeface="Arial Narrow" panose="020B0606020202030204" pitchFamily="34" charset="0"/>
              </a:rPr>
              <a:t>3. Many-to-one</a:t>
            </a:r>
          </a:p>
        </p:txBody>
      </p:sp>
      <p:sp>
        <p:nvSpPr>
          <p:cNvPr id="14" name="Rounded Rectangle 19">
            <a:extLst>
              <a:ext uri="{FF2B5EF4-FFF2-40B4-BE49-F238E27FC236}">
                <a16:creationId xmlns:a16="http://schemas.microsoft.com/office/drawing/2014/main" id="{CFCE4A85-0CCD-4B6E-9377-62C0E0ACAC7F}"/>
              </a:ext>
            </a:extLst>
          </p:cNvPr>
          <p:cNvSpPr/>
          <p:nvPr/>
        </p:nvSpPr>
        <p:spPr bwMode="auto">
          <a:xfrm>
            <a:off x="6631939" y="3976654"/>
            <a:ext cx="1737360" cy="365760"/>
          </a:xfrm>
          <a:prstGeom prst="roundRect">
            <a:avLst/>
          </a:prstGeom>
          <a:solidFill>
            <a:schemeClr val="tx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pPr>
            <a:r>
              <a:rPr lang="en-US" b="1" i="0" dirty="0">
                <a:solidFill>
                  <a:schemeClr val="bg1"/>
                </a:solidFill>
                <a:latin typeface="Arial Narrow" panose="020B0606020202030204" pitchFamily="34" charset="0"/>
              </a:rPr>
              <a:t>4. Many-to-many</a:t>
            </a:r>
          </a:p>
        </p:txBody>
      </p:sp>
      <p:sp>
        <p:nvSpPr>
          <p:cNvPr id="16" name="Oval 11">
            <a:extLst>
              <a:ext uri="{FF2B5EF4-FFF2-40B4-BE49-F238E27FC236}">
                <a16:creationId xmlns:a16="http://schemas.microsoft.com/office/drawing/2014/main" id="{DF539365-86F5-458D-A455-409BC0B6D821}"/>
              </a:ext>
            </a:extLst>
          </p:cNvPr>
          <p:cNvSpPr>
            <a:spLocks noChangeArrowheads="1"/>
          </p:cNvSpPr>
          <p:nvPr/>
        </p:nvSpPr>
        <p:spPr bwMode="auto">
          <a:xfrm>
            <a:off x="3315330" y="2348567"/>
            <a:ext cx="548640" cy="548640"/>
          </a:xfrm>
          <a:prstGeom prst="ellipse">
            <a:avLst/>
          </a:prstGeom>
          <a:solidFill>
            <a:schemeClr val="bg2"/>
          </a:solidFill>
          <a:ln w="38100">
            <a:solidFill>
              <a:schemeClr val="bg2">
                <a:lumMod val="50000"/>
              </a:schemeClr>
            </a:solidFill>
            <a:round/>
            <a:headEnd/>
            <a:tailEnd/>
          </a:ln>
        </p:spPr>
        <p:txBody>
          <a:bodyPr wrap="none" anchor="ctr"/>
          <a:lstStyle/>
          <a:p>
            <a:endParaRPr lang="en-US" i="0">
              <a:latin typeface="Arial Narrow" panose="020B0606020202030204" pitchFamily="34" charset="0"/>
            </a:endParaRPr>
          </a:p>
        </p:txBody>
      </p:sp>
      <p:sp>
        <p:nvSpPr>
          <p:cNvPr id="17" name="Oval 11">
            <a:extLst>
              <a:ext uri="{FF2B5EF4-FFF2-40B4-BE49-F238E27FC236}">
                <a16:creationId xmlns:a16="http://schemas.microsoft.com/office/drawing/2014/main" id="{EE72EB3A-FBE2-4BFD-A754-3427B5782FB7}"/>
              </a:ext>
            </a:extLst>
          </p:cNvPr>
          <p:cNvSpPr>
            <a:spLocks noChangeArrowheads="1"/>
          </p:cNvSpPr>
          <p:nvPr/>
        </p:nvSpPr>
        <p:spPr bwMode="auto">
          <a:xfrm>
            <a:off x="5392525" y="2348567"/>
            <a:ext cx="548640" cy="548640"/>
          </a:xfrm>
          <a:prstGeom prst="ellipse">
            <a:avLst/>
          </a:prstGeom>
          <a:solidFill>
            <a:schemeClr val="bg2"/>
          </a:solidFill>
          <a:ln w="38100">
            <a:solidFill>
              <a:schemeClr val="bg2">
                <a:lumMod val="50000"/>
              </a:schemeClr>
            </a:solidFill>
            <a:round/>
            <a:headEnd/>
            <a:tailEnd/>
          </a:ln>
        </p:spPr>
        <p:txBody>
          <a:bodyPr wrap="none" anchor="ctr"/>
          <a:lstStyle/>
          <a:p>
            <a:endParaRPr lang="en-US" i="0">
              <a:latin typeface="Arial Narrow" panose="020B0606020202030204" pitchFamily="34" charset="0"/>
            </a:endParaRPr>
          </a:p>
        </p:txBody>
      </p:sp>
      <p:cxnSp>
        <p:nvCxnSpPr>
          <p:cNvPr id="19" name="Straight Arrow Connector 18">
            <a:extLst>
              <a:ext uri="{FF2B5EF4-FFF2-40B4-BE49-F238E27FC236}">
                <a16:creationId xmlns:a16="http://schemas.microsoft.com/office/drawing/2014/main" id="{CE28433D-9998-4307-8C34-BF7416C8DD49}"/>
              </a:ext>
            </a:extLst>
          </p:cNvPr>
          <p:cNvCxnSpPr>
            <a:stCxn id="16" idx="6"/>
            <a:endCxn id="17" idx="2"/>
          </p:cNvCxnSpPr>
          <p:nvPr/>
        </p:nvCxnSpPr>
        <p:spPr>
          <a:xfrm>
            <a:off x="3863970" y="2622887"/>
            <a:ext cx="1528555" cy="0"/>
          </a:xfrm>
          <a:prstGeom prst="straightConnector1">
            <a:avLst/>
          </a:prstGeom>
          <a:ln w="762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1" name="Graphic 20" descr="Inventory">
            <a:extLst>
              <a:ext uri="{FF2B5EF4-FFF2-40B4-BE49-F238E27FC236}">
                <a16:creationId xmlns:a16="http://schemas.microsoft.com/office/drawing/2014/main" id="{D75F5326-F926-464C-BB36-4A31CE061E6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69885" y="2383387"/>
            <a:ext cx="439531" cy="439531"/>
          </a:xfrm>
          <a:prstGeom prst="rect">
            <a:avLst/>
          </a:prstGeom>
        </p:spPr>
      </p:pic>
      <p:pic>
        <p:nvPicPr>
          <p:cNvPr id="22" name="Graphic 21" descr="Inventory">
            <a:extLst>
              <a:ext uri="{FF2B5EF4-FFF2-40B4-BE49-F238E27FC236}">
                <a16:creationId xmlns:a16="http://schemas.microsoft.com/office/drawing/2014/main" id="{8188CD09-3531-4A13-B875-6B4EFF30BEE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47079" y="2383387"/>
            <a:ext cx="439531" cy="439531"/>
          </a:xfrm>
          <a:prstGeom prst="rect">
            <a:avLst/>
          </a:prstGeom>
        </p:spPr>
      </p:pic>
      <p:sp>
        <p:nvSpPr>
          <p:cNvPr id="23" name="Oval 11">
            <a:extLst>
              <a:ext uri="{FF2B5EF4-FFF2-40B4-BE49-F238E27FC236}">
                <a16:creationId xmlns:a16="http://schemas.microsoft.com/office/drawing/2014/main" id="{4D7C3BE9-21C4-41CF-BBF6-8B0167CD6982}"/>
              </a:ext>
            </a:extLst>
          </p:cNvPr>
          <p:cNvSpPr>
            <a:spLocks noChangeArrowheads="1"/>
          </p:cNvSpPr>
          <p:nvPr/>
        </p:nvSpPr>
        <p:spPr bwMode="auto">
          <a:xfrm>
            <a:off x="6790918" y="2348567"/>
            <a:ext cx="548640" cy="548640"/>
          </a:xfrm>
          <a:prstGeom prst="ellipse">
            <a:avLst/>
          </a:prstGeom>
          <a:solidFill>
            <a:schemeClr val="bg2"/>
          </a:solidFill>
          <a:ln w="38100">
            <a:solidFill>
              <a:schemeClr val="bg2">
                <a:lumMod val="50000"/>
              </a:schemeClr>
            </a:solidFill>
            <a:round/>
            <a:headEnd/>
            <a:tailEnd/>
          </a:ln>
        </p:spPr>
        <p:txBody>
          <a:bodyPr wrap="none" anchor="ctr"/>
          <a:lstStyle/>
          <a:p>
            <a:endParaRPr lang="en-US" i="0">
              <a:latin typeface="Arial Narrow" panose="020B0606020202030204" pitchFamily="34" charset="0"/>
            </a:endParaRPr>
          </a:p>
        </p:txBody>
      </p:sp>
      <p:sp>
        <p:nvSpPr>
          <p:cNvPr id="24" name="Oval 11">
            <a:extLst>
              <a:ext uri="{FF2B5EF4-FFF2-40B4-BE49-F238E27FC236}">
                <a16:creationId xmlns:a16="http://schemas.microsoft.com/office/drawing/2014/main" id="{2F3DB7D9-7317-4D31-AA91-5713B9B1BEF9}"/>
              </a:ext>
            </a:extLst>
          </p:cNvPr>
          <p:cNvSpPr>
            <a:spLocks noChangeArrowheads="1"/>
          </p:cNvSpPr>
          <p:nvPr/>
        </p:nvSpPr>
        <p:spPr bwMode="auto">
          <a:xfrm>
            <a:off x="8460739" y="2109067"/>
            <a:ext cx="274320" cy="274320"/>
          </a:xfrm>
          <a:prstGeom prst="ellipse">
            <a:avLst/>
          </a:prstGeom>
          <a:solidFill>
            <a:schemeClr val="bg2"/>
          </a:solidFill>
          <a:ln w="38100">
            <a:solidFill>
              <a:schemeClr val="bg2">
                <a:lumMod val="50000"/>
              </a:schemeClr>
            </a:solidFill>
            <a:round/>
            <a:headEnd/>
            <a:tailEnd/>
          </a:ln>
        </p:spPr>
        <p:txBody>
          <a:bodyPr wrap="none" anchor="ctr"/>
          <a:lstStyle/>
          <a:p>
            <a:endParaRPr lang="en-US" i="0">
              <a:latin typeface="Arial Narrow" panose="020B0606020202030204" pitchFamily="34" charset="0"/>
            </a:endParaRPr>
          </a:p>
        </p:txBody>
      </p:sp>
      <p:sp>
        <p:nvSpPr>
          <p:cNvPr id="25" name="Oval 11">
            <a:extLst>
              <a:ext uri="{FF2B5EF4-FFF2-40B4-BE49-F238E27FC236}">
                <a16:creationId xmlns:a16="http://schemas.microsoft.com/office/drawing/2014/main" id="{75C5C703-4E4F-4A98-B748-A7E6A53BF1BE}"/>
              </a:ext>
            </a:extLst>
          </p:cNvPr>
          <p:cNvSpPr>
            <a:spLocks noChangeArrowheads="1"/>
          </p:cNvSpPr>
          <p:nvPr/>
        </p:nvSpPr>
        <p:spPr bwMode="auto">
          <a:xfrm>
            <a:off x="8597899" y="2693479"/>
            <a:ext cx="365760" cy="365760"/>
          </a:xfrm>
          <a:prstGeom prst="ellipse">
            <a:avLst/>
          </a:prstGeom>
          <a:solidFill>
            <a:schemeClr val="bg2"/>
          </a:solidFill>
          <a:ln w="38100">
            <a:solidFill>
              <a:schemeClr val="bg2">
                <a:lumMod val="50000"/>
              </a:schemeClr>
            </a:solidFill>
            <a:round/>
            <a:headEnd/>
            <a:tailEnd/>
          </a:ln>
        </p:spPr>
        <p:txBody>
          <a:bodyPr wrap="none" anchor="ctr"/>
          <a:lstStyle/>
          <a:p>
            <a:endParaRPr lang="en-US" i="0">
              <a:latin typeface="Arial Narrow" panose="020B0606020202030204" pitchFamily="34" charset="0"/>
            </a:endParaRPr>
          </a:p>
        </p:txBody>
      </p:sp>
      <p:sp>
        <p:nvSpPr>
          <p:cNvPr id="26" name="Oval 11">
            <a:extLst>
              <a:ext uri="{FF2B5EF4-FFF2-40B4-BE49-F238E27FC236}">
                <a16:creationId xmlns:a16="http://schemas.microsoft.com/office/drawing/2014/main" id="{DE9F9467-0D2F-4CF4-AB32-34F1B8CD6F97}"/>
              </a:ext>
            </a:extLst>
          </p:cNvPr>
          <p:cNvSpPr>
            <a:spLocks noChangeArrowheads="1"/>
          </p:cNvSpPr>
          <p:nvPr/>
        </p:nvSpPr>
        <p:spPr bwMode="auto">
          <a:xfrm>
            <a:off x="8401662" y="3271129"/>
            <a:ext cx="182880" cy="182880"/>
          </a:xfrm>
          <a:prstGeom prst="ellipse">
            <a:avLst/>
          </a:prstGeom>
          <a:solidFill>
            <a:schemeClr val="bg2"/>
          </a:solidFill>
          <a:ln w="38100">
            <a:solidFill>
              <a:schemeClr val="bg2">
                <a:lumMod val="50000"/>
              </a:schemeClr>
            </a:solidFill>
            <a:round/>
            <a:headEnd/>
            <a:tailEnd/>
          </a:ln>
        </p:spPr>
        <p:txBody>
          <a:bodyPr wrap="none" anchor="ctr"/>
          <a:lstStyle/>
          <a:p>
            <a:endParaRPr lang="en-US" i="0">
              <a:latin typeface="Arial Narrow" panose="020B0606020202030204" pitchFamily="34" charset="0"/>
            </a:endParaRPr>
          </a:p>
        </p:txBody>
      </p:sp>
      <p:cxnSp>
        <p:nvCxnSpPr>
          <p:cNvPr id="27" name="Straight Arrow Connector 26">
            <a:extLst>
              <a:ext uri="{FF2B5EF4-FFF2-40B4-BE49-F238E27FC236}">
                <a16:creationId xmlns:a16="http://schemas.microsoft.com/office/drawing/2014/main" id="{5576926F-82BD-4103-868C-F50471A61080}"/>
              </a:ext>
            </a:extLst>
          </p:cNvPr>
          <p:cNvCxnSpPr>
            <a:cxnSpLocks/>
            <a:stCxn id="23" idx="6"/>
            <a:endCxn id="24" idx="2"/>
          </p:cNvCxnSpPr>
          <p:nvPr/>
        </p:nvCxnSpPr>
        <p:spPr>
          <a:xfrm flipV="1">
            <a:off x="7339558" y="2246227"/>
            <a:ext cx="1121181" cy="376660"/>
          </a:xfrm>
          <a:prstGeom prst="straightConnector1">
            <a:avLst/>
          </a:prstGeom>
          <a:ln w="381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20187101-4AA0-4D1E-BA32-9C32A0C1778F}"/>
              </a:ext>
            </a:extLst>
          </p:cNvPr>
          <p:cNvCxnSpPr>
            <a:cxnSpLocks/>
            <a:stCxn id="23" idx="6"/>
            <a:endCxn id="25" idx="2"/>
          </p:cNvCxnSpPr>
          <p:nvPr/>
        </p:nvCxnSpPr>
        <p:spPr>
          <a:xfrm>
            <a:off x="7339558" y="2622887"/>
            <a:ext cx="1258341" cy="253472"/>
          </a:xfrm>
          <a:prstGeom prst="straightConnector1">
            <a:avLst/>
          </a:prstGeom>
          <a:ln w="508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AF93B24C-1531-4308-BF1E-B59FBBC6F9DB}"/>
              </a:ext>
            </a:extLst>
          </p:cNvPr>
          <p:cNvCxnSpPr>
            <a:cxnSpLocks/>
            <a:stCxn id="23" idx="6"/>
            <a:endCxn id="26" idx="1"/>
          </p:cNvCxnSpPr>
          <p:nvPr/>
        </p:nvCxnSpPr>
        <p:spPr>
          <a:xfrm>
            <a:off x="7339558" y="2622887"/>
            <a:ext cx="1088886" cy="675024"/>
          </a:xfrm>
          <a:prstGeom prst="straightConnector1">
            <a:avLst/>
          </a:prstGeom>
          <a:ln w="254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8" name="Graphic 37" descr="Inventory">
            <a:extLst>
              <a:ext uri="{FF2B5EF4-FFF2-40B4-BE49-F238E27FC236}">
                <a16:creationId xmlns:a16="http://schemas.microsoft.com/office/drawing/2014/main" id="{36928D20-4392-4E88-8EA5-CB41AE41EB5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45472" y="2387914"/>
            <a:ext cx="439531" cy="439531"/>
          </a:xfrm>
          <a:prstGeom prst="rect">
            <a:avLst/>
          </a:prstGeom>
        </p:spPr>
      </p:pic>
      <p:pic>
        <p:nvPicPr>
          <p:cNvPr id="40" name="Graphic 39" descr="Filing Box Archive">
            <a:extLst>
              <a:ext uri="{FF2B5EF4-FFF2-40B4-BE49-F238E27FC236}">
                <a16:creationId xmlns:a16="http://schemas.microsoft.com/office/drawing/2014/main" id="{CB5EF7F3-513B-4F10-9967-467D049A2C6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70930" y="2766510"/>
            <a:ext cx="219697" cy="219697"/>
          </a:xfrm>
          <a:prstGeom prst="rect">
            <a:avLst/>
          </a:prstGeom>
        </p:spPr>
      </p:pic>
      <p:pic>
        <p:nvPicPr>
          <p:cNvPr id="41" name="Graphic 40" descr="Filing Box Archive">
            <a:extLst>
              <a:ext uri="{FF2B5EF4-FFF2-40B4-BE49-F238E27FC236}">
                <a16:creationId xmlns:a16="http://schemas.microsoft.com/office/drawing/2014/main" id="{DC7863EF-0B3C-46FC-B090-B9FE766B51A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03976" y="2150061"/>
            <a:ext cx="182880" cy="182880"/>
          </a:xfrm>
          <a:prstGeom prst="rect">
            <a:avLst/>
          </a:prstGeom>
        </p:spPr>
      </p:pic>
      <p:sp>
        <p:nvSpPr>
          <p:cNvPr id="42" name="Oval 11">
            <a:extLst>
              <a:ext uri="{FF2B5EF4-FFF2-40B4-BE49-F238E27FC236}">
                <a16:creationId xmlns:a16="http://schemas.microsoft.com/office/drawing/2014/main" id="{ACA8C74D-3A19-4BEA-8EC1-14B22B563F55}"/>
              </a:ext>
            </a:extLst>
          </p:cNvPr>
          <p:cNvSpPr>
            <a:spLocks noChangeArrowheads="1"/>
          </p:cNvSpPr>
          <p:nvPr/>
        </p:nvSpPr>
        <p:spPr bwMode="auto">
          <a:xfrm>
            <a:off x="5392525" y="4885770"/>
            <a:ext cx="548640" cy="548640"/>
          </a:xfrm>
          <a:prstGeom prst="ellipse">
            <a:avLst/>
          </a:prstGeom>
          <a:solidFill>
            <a:schemeClr val="bg2"/>
          </a:solidFill>
          <a:ln w="38100">
            <a:solidFill>
              <a:schemeClr val="bg2">
                <a:lumMod val="50000"/>
              </a:schemeClr>
            </a:solidFill>
            <a:round/>
            <a:headEnd/>
            <a:tailEnd/>
          </a:ln>
        </p:spPr>
        <p:txBody>
          <a:bodyPr wrap="none" anchor="ctr"/>
          <a:lstStyle/>
          <a:p>
            <a:endParaRPr lang="en-US" i="0">
              <a:latin typeface="Arial Narrow" panose="020B0606020202030204" pitchFamily="34" charset="0"/>
            </a:endParaRPr>
          </a:p>
        </p:txBody>
      </p:sp>
      <p:pic>
        <p:nvPicPr>
          <p:cNvPr id="43" name="Graphic 42" descr="Inventory">
            <a:extLst>
              <a:ext uri="{FF2B5EF4-FFF2-40B4-BE49-F238E27FC236}">
                <a16:creationId xmlns:a16="http://schemas.microsoft.com/office/drawing/2014/main" id="{06ACC45B-BF06-4919-9F41-24A3F3AC4F5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47079" y="4925117"/>
            <a:ext cx="439531" cy="439531"/>
          </a:xfrm>
          <a:prstGeom prst="rect">
            <a:avLst/>
          </a:prstGeom>
        </p:spPr>
      </p:pic>
      <p:pic>
        <p:nvPicPr>
          <p:cNvPr id="44" name="Graphic 43" descr="Filing Box Archive">
            <a:extLst>
              <a:ext uri="{FF2B5EF4-FFF2-40B4-BE49-F238E27FC236}">
                <a16:creationId xmlns:a16="http://schemas.microsoft.com/office/drawing/2014/main" id="{DA98D5BC-838F-44C9-AB47-2E625EF00BA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47610" y="3319803"/>
            <a:ext cx="91440" cy="91440"/>
          </a:xfrm>
          <a:prstGeom prst="rect">
            <a:avLst/>
          </a:prstGeom>
        </p:spPr>
      </p:pic>
      <p:sp>
        <p:nvSpPr>
          <p:cNvPr id="45" name="Oval 11">
            <a:extLst>
              <a:ext uri="{FF2B5EF4-FFF2-40B4-BE49-F238E27FC236}">
                <a16:creationId xmlns:a16="http://schemas.microsoft.com/office/drawing/2014/main" id="{13D85B8A-28B6-4F1E-880B-7C025B0E42A7}"/>
              </a:ext>
            </a:extLst>
          </p:cNvPr>
          <p:cNvSpPr>
            <a:spLocks noChangeArrowheads="1"/>
          </p:cNvSpPr>
          <p:nvPr/>
        </p:nvSpPr>
        <p:spPr bwMode="auto">
          <a:xfrm>
            <a:off x="3809416" y="4640856"/>
            <a:ext cx="274320" cy="274320"/>
          </a:xfrm>
          <a:prstGeom prst="ellipse">
            <a:avLst/>
          </a:prstGeom>
          <a:solidFill>
            <a:schemeClr val="bg2"/>
          </a:solidFill>
          <a:ln w="38100">
            <a:solidFill>
              <a:schemeClr val="bg2">
                <a:lumMod val="50000"/>
              </a:schemeClr>
            </a:solidFill>
            <a:round/>
            <a:headEnd/>
            <a:tailEnd/>
          </a:ln>
        </p:spPr>
        <p:txBody>
          <a:bodyPr wrap="none" anchor="ctr"/>
          <a:lstStyle/>
          <a:p>
            <a:endParaRPr lang="en-US" i="0">
              <a:latin typeface="Arial Narrow" panose="020B0606020202030204" pitchFamily="34" charset="0"/>
            </a:endParaRPr>
          </a:p>
        </p:txBody>
      </p:sp>
      <p:sp>
        <p:nvSpPr>
          <p:cNvPr id="46" name="Oval 11">
            <a:extLst>
              <a:ext uri="{FF2B5EF4-FFF2-40B4-BE49-F238E27FC236}">
                <a16:creationId xmlns:a16="http://schemas.microsoft.com/office/drawing/2014/main" id="{8AA26EAC-A5E0-439F-A392-4076782762D2}"/>
              </a:ext>
            </a:extLst>
          </p:cNvPr>
          <p:cNvSpPr>
            <a:spLocks noChangeArrowheads="1"/>
          </p:cNvSpPr>
          <p:nvPr/>
        </p:nvSpPr>
        <p:spPr bwMode="auto">
          <a:xfrm>
            <a:off x="3626536" y="5191936"/>
            <a:ext cx="365760" cy="365760"/>
          </a:xfrm>
          <a:prstGeom prst="ellipse">
            <a:avLst/>
          </a:prstGeom>
          <a:solidFill>
            <a:schemeClr val="bg2"/>
          </a:solidFill>
          <a:ln w="38100">
            <a:solidFill>
              <a:schemeClr val="bg2">
                <a:lumMod val="50000"/>
              </a:schemeClr>
            </a:solidFill>
            <a:round/>
            <a:headEnd/>
            <a:tailEnd/>
          </a:ln>
        </p:spPr>
        <p:txBody>
          <a:bodyPr wrap="none" anchor="ctr"/>
          <a:lstStyle/>
          <a:p>
            <a:endParaRPr lang="en-US" i="0">
              <a:latin typeface="Arial Narrow" panose="020B0606020202030204" pitchFamily="34" charset="0"/>
            </a:endParaRPr>
          </a:p>
        </p:txBody>
      </p:sp>
      <p:sp>
        <p:nvSpPr>
          <p:cNvPr id="47" name="Oval 11">
            <a:extLst>
              <a:ext uri="{FF2B5EF4-FFF2-40B4-BE49-F238E27FC236}">
                <a16:creationId xmlns:a16="http://schemas.microsoft.com/office/drawing/2014/main" id="{E718ED18-2DB2-4BC9-BB06-F2F1029E789A}"/>
              </a:ext>
            </a:extLst>
          </p:cNvPr>
          <p:cNvSpPr>
            <a:spLocks noChangeArrowheads="1"/>
          </p:cNvSpPr>
          <p:nvPr/>
        </p:nvSpPr>
        <p:spPr bwMode="auto">
          <a:xfrm>
            <a:off x="3978939" y="5834668"/>
            <a:ext cx="182880" cy="182880"/>
          </a:xfrm>
          <a:prstGeom prst="ellipse">
            <a:avLst/>
          </a:prstGeom>
          <a:solidFill>
            <a:schemeClr val="bg2"/>
          </a:solidFill>
          <a:ln w="38100">
            <a:solidFill>
              <a:schemeClr val="bg2">
                <a:lumMod val="50000"/>
              </a:schemeClr>
            </a:solidFill>
            <a:round/>
            <a:headEnd/>
            <a:tailEnd/>
          </a:ln>
        </p:spPr>
        <p:txBody>
          <a:bodyPr wrap="none" anchor="ctr"/>
          <a:lstStyle/>
          <a:p>
            <a:endParaRPr lang="en-US" i="0">
              <a:latin typeface="Arial Narrow" panose="020B0606020202030204" pitchFamily="34" charset="0"/>
            </a:endParaRPr>
          </a:p>
        </p:txBody>
      </p:sp>
      <p:pic>
        <p:nvPicPr>
          <p:cNvPr id="48" name="Graphic 47" descr="Filing Box Archive">
            <a:extLst>
              <a:ext uri="{FF2B5EF4-FFF2-40B4-BE49-F238E27FC236}">
                <a16:creationId xmlns:a16="http://schemas.microsoft.com/office/drawing/2014/main" id="{EAC9323B-95C5-4A88-80A5-29F491AD1E8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99567" y="5264967"/>
            <a:ext cx="219697" cy="219697"/>
          </a:xfrm>
          <a:prstGeom prst="rect">
            <a:avLst/>
          </a:prstGeom>
        </p:spPr>
      </p:pic>
      <p:pic>
        <p:nvPicPr>
          <p:cNvPr id="49" name="Graphic 48" descr="Filing Box Archive">
            <a:extLst>
              <a:ext uri="{FF2B5EF4-FFF2-40B4-BE49-F238E27FC236}">
                <a16:creationId xmlns:a16="http://schemas.microsoft.com/office/drawing/2014/main" id="{D10BD1D2-1D16-4F58-B03F-802917579EA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52653" y="4681850"/>
            <a:ext cx="182880" cy="182880"/>
          </a:xfrm>
          <a:prstGeom prst="rect">
            <a:avLst/>
          </a:prstGeom>
        </p:spPr>
      </p:pic>
      <p:pic>
        <p:nvPicPr>
          <p:cNvPr id="50" name="Graphic 49" descr="Filing Box Archive">
            <a:extLst>
              <a:ext uri="{FF2B5EF4-FFF2-40B4-BE49-F238E27FC236}">
                <a16:creationId xmlns:a16="http://schemas.microsoft.com/office/drawing/2014/main" id="{6DA50684-78BD-4707-948B-9996813FA2F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24887" y="5883342"/>
            <a:ext cx="91440" cy="91440"/>
          </a:xfrm>
          <a:prstGeom prst="rect">
            <a:avLst/>
          </a:prstGeom>
        </p:spPr>
      </p:pic>
      <p:cxnSp>
        <p:nvCxnSpPr>
          <p:cNvPr id="51" name="Straight Arrow Connector 50">
            <a:extLst>
              <a:ext uri="{FF2B5EF4-FFF2-40B4-BE49-F238E27FC236}">
                <a16:creationId xmlns:a16="http://schemas.microsoft.com/office/drawing/2014/main" id="{8A909729-B2AC-4DE6-889E-B11AC94FE4F8}"/>
              </a:ext>
            </a:extLst>
          </p:cNvPr>
          <p:cNvCxnSpPr>
            <a:cxnSpLocks/>
            <a:stCxn id="46" idx="6"/>
            <a:endCxn id="42" idx="2"/>
          </p:cNvCxnSpPr>
          <p:nvPr/>
        </p:nvCxnSpPr>
        <p:spPr>
          <a:xfrm flipV="1">
            <a:off x="3992296" y="5160090"/>
            <a:ext cx="1400229" cy="214726"/>
          </a:xfrm>
          <a:prstGeom prst="straightConnector1">
            <a:avLst/>
          </a:prstGeom>
          <a:ln w="508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4E55961C-7E72-4ED6-8AD4-D617547D7354}"/>
              </a:ext>
            </a:extLst>
          </p:cNvPr>
          <p:cNvCxnSpPr>
            <a:cxnSpLocks/>
            <a:stCxn id="47" idx="6"/>
          </p:cNvCxnSpPr>
          <p:nvPr/>
        </p:nvCxnSpPr>
        <p:spPr>
          <a:xfrm flipV="1">
            <a:off x="4161819" y="5312950"/>
            <a:ext cx="1285260" cy="613158"/>
          </a:xfrm>
          <a:prstGeom prst="straightConnector1">
            <a:avLst/>
          </a:prstGeom>
          <a:ln w="254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8C18CEE9-CD12-4414-B14C-A25167F3339E}"/>
              </a:ext>
            </a:extLst>
          </p:cNvPr>
          <p:cNvCxnSpPr>
            <a:cxnSpLocks/>
            <a:stCxn id="45" idx="6"/>
            <a:endCxn id="42" idx="1"/>
          </p:cNvCxnSpPr>
          <p:nvPr/>
        </p:nvCxnSpPr>
        <p:spPr>
          <a:xfrm>
            <a:off x="4083736" y="4778016"/>
            <a:ext cx="1389135" cy="188100"/>
          </a:xfrm>
          <a:prstGeom prst="straightConnector1">
            <a:avLst/>
          </a:prstGeom>
          <a:ln w="381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0" name="Oval 11">
            <a:extLst>
              <a:ext uri="{FF2B5EF4-FFF2-40B4-BE49-F238E27FC236}">
                <a16:creationId xmlns:a16="http://schemas.microsoft.com/office/drawing/2014/main" id="{086A1FBF-F14B-4E05-BBBF-E43275E46131}"/>
              </a:ext>
            </a:extLst>
          </p:cNvPr>
          <p:cNvSpPr>
            <a:spLocks noChangeArrowheads="1"/>
          </p:cNvSpPr>
          <p:nvPr/>
        </p:nvSpPr>
        <p:spPr bwMode="auto">
          <a:xfrm>
            <a:off x="8656976" y="4497675"/>
            <a:ext cx="274320" cy="274320"/>
          </a:xfrm>
          <a:prstGeom prst="ellipse">
            <a:avLst/>
          </a:prstGeom>
          <a:solidFill>
            <a:schemeClr val="bg2"/>
          </a:solidFill>
          <a:ln w="38100">
            <a:solidFill>
              <a:schemeClr val="bg2">
                <a:lumMod val="50000"/>
              </a:schemeClr>
            </a:solidFill>
            <a:round/>
            <a:headEnd/>
            <a:tailEnd/>
          </a:ln>
        </p:spPr>
        <p:txBody>
          <a:bodyPr wrap="none" anchor="ctr"/>
          <a:lstStyle/>
          <a:p>
            <a:endParaRPr lang="en-US" i="0">
              <a:latin typeface="Arial Narrow" panose="020B0606020202030204" pitchFamily="34" charset="0"/>
            </a:endParaRPr>
          </a:p>
        </p:txBody>
      </p:sp>
      <p:sp>
        <p:nvSpPr>
          <p:cNvPr id="61" name="Oval 11">
            <a:extLst>
              <a:ext uri="{FF2B5EF4-FFF2-40B4-BE49-F238E27FC236}">
                <a16:creationId xmlns:a16="http://schemas.microsoft.com/office/drawing/2014/main" id="{732E1B37-63AF-4E06-8EA0-F9A82A61667F}"/>
              </a:ext>
            </a:extLst>
          </p:cNvPr>
          <p:cNvSpPr>
            <a:spLocks noChangeArrowheads="1"/>
          </p:cNvSpPr>
          <p:nvPr/>
        </p:nvSpPr>
        <p:spPr bwMode="auto">
          <a:xfrm>
            <a:off x="8794136" y="5082087"/>
            <a:ext cx="365760" cy="365760"/>
          </a:xfrm>
          <a:prstGeom prst="ellipse">
            <a:avLst/>
          </a:prstGeom>
          <a:solidFill>
            <a:schemeClr val="bg2"/>
          </a:solidFill>
          <a:ln w="38100">
            <a:solidFill>
              <a:schemeClr val="bg2">
                <a:lumMod val="50000"/>
              </a:schemeClr>
            </a:solidFill>
            <a:round/>
            <a:headEnd/>
            <a:tailEnd/>
          </a:ln>
        </p:spPr>
        <p:txBody>
          <a:bodyPr wrap="none" anchor="ctr"/>
          <a:lstStyle/>
          <a:p>
            <a:endParaRPr lang="en-US" i="0">
              <a:latin typeface="Arial Narrow" panose="020B0606020202030204" pitchFamily="34" charset="0"/>
            </a:endParaRPr>
          </a:p>
        </p:txBody>
      </p:sp>
      <p:sp>
        <p:nvSpPr>
          <p:cNvPr id="62" name="Oval 11">
            <a:extLst>
              <a:ext uri="{FF2B5EF4-FFF2-40B4-BE49-F238E27FC236}">
                <a16:creationId xmlns:a16="http://schemas.microsoft.com/office/drawing/2014/main" id="{A3C69C0D-5305-4B10-9B07-CF3AAE109E68}"/>
              </a:ext>
            </a:extLst>
          </p:cNvPr>
          <p:cNvSpPr>
            <a:spLocks noChangeArrowheads="1"/>
          </p:cNvSpPr>
          <p:nvPr/>
        </p:nvSpPr>
        <p:spPr bwMode="auto">
          <a:xfrm>
            <a:off x="8597899" y="5659737"/>
            <a:ext cx="182880" cy="182880"/>
          </a:xfrm>
          <a:prstGeom prst="ellipse">
            <a:avLst/>
          </a:prstGeom>
          <a:solidFill>
            <a:schemeClr val="bg2"/>
          </a:solidFill>
          <a:ln w="38100">
            <a:solidFill>
              <a:schemeClr val="bg2">
                <a:lumMod val="50000"/>
              </a:schemeClr>
            </a:solidFill>
            <a:round/>
            <a:headEnd/>
            <a:tailEnd/>
          </a:ln>
        </p:spPr>
        <p:txBody>
          <a:bodyPr wrap="none" anchor="ctr"/>
          <a:lstStyle/>
          <a:p>
            <a:endParaRPr lang="en-US" i="0">
              <a:latin typeface="Arial Narrow" panose="020B0606020202030204" pitchFamily="34" charset="0"/>
            </a:endParaRPr>
          </a:p>
        </p:txBody>
      </p:sp>
      <p:pic>
        <p:nvPicPr>
          <p:cNvPr id="63" name="Graphic 62" descr="Filing Box Archive">
            <a:extLst>
              <a:ext uri="{FF2B5EF4-FFF2-40B4-BE49-F238E27FC236}">
                <a16:creationId xmlns:a16="http://schemas.microsoft.com/office/drawing/2014/main" id="{690887BF-C7BE-41A6-AD5B-E41C0015C89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67167" y="5155118"/>
            <a:ext cx="219697" cy="219697"/>
          </a:xfrm>
          <a:prstGeom prst="rect">
            <a:avLst/>
          </a:prstGeom>
        </p:spPr>
      </p:pic>
      <p:pic>
        <p:nvPicPr>
          <p:cNvPr id="64" name="Graphic 63" descr="Filing Box Archive">
            <a:extLst>
              <a:ext uri="{FF2B5EF4-FFF2-40B4-BE49-F238E27FC236}">
                <a16:creationId xmlns:a16="http://schemas.microsoft.com/office/drawing/2014/main" id="{B1CAFF52-8196-449A-8F4B-34A00108274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00213" y="4538669"/>
            <a:ext cx="182880" cy="182880"/>
          </a:xfrm>
          <a:prstGeom prst="rect">
            <a:avLst/>
          </a:prstGeom>
        </p:spPr>
      </p:pic>
      <p:pic>
        <p:nvPicPr>
          <p:cNvPr id="65" name="Graphic 64" descr="Filing Box Archive">
            <a:extLst>
              <a:ext uri="{FF2B5EF4-FFF2-40B4-BE49-F238E27FC236}">
                <a16:creationId xmlns:a16="http://schemas.microsoft.com/office/drawing/2014/main" id="{005995E6-5A5F-47A8-9CFB-C520C8CD5AD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43847" y="5708411"/>
            <a:ext cx="91440" cy="91440"/>
          </a:xfrm>
          <a:prstGeom prst="rect">
            <a:avLst/>
          </a:prstGeom>
        </p:spPr>
      </p:pic>
      <p:sp>
        <p:nvSpPr>
          <p:cNvPr id="66" name="Oval 11">
            <a:extLst>
              <a:ext uri="{FF2B5EF4-FFF2-40B4-BE49-F238E27FC236}">
                <a16:creationId xmlns:a16="http://schemas.microsoft.com/office/drawing/2014/main" id="{339183B7-1EF3-403C-BB3B-45E8B4BFD995}"/>
              </a:ext>
            </a:extLst>
          </p:cNvPr>
          <p:cNvSpPr>
            <a:spLocks noChangeArrowheads="1"/>
          </p:cNvSpPr>
          <p:nvPr/>
        </p:nvSpPr>
        <p:spPr bwMode="auto">
          <a:xfrm>
            <a:off x="7253528" y="5557108"/>
            <a:ext cx="274320" cy="274320"/>
          </a:xfrm>
          <a:prstGeom prst="ellipse">
            <a:avLst/>
          </a:prstGeom>
          <a:solidFill>
            <a:schemeClr val="bg2"/>
          </a:solidFill>
          <a:ln w="38100">
            <a:solidFill>
              <a:schemeClr val="bg2">
                <a:lumMod val="50000"/>
              </a:schemeClr>
            </a:solidFill>
            <a:round/>
            <a:headEnd/>
            <a:tailEnd/>
          </a:ln>
        </p:spPr>
        <p:txBody>
          <a:bodyPr wrap="none" anchor="ctr"/>
          <a:lstStyle/>
          <a:p>
            <a:endParaRPr lang="en-US" i="0">
              <a:latin typeface="Arial Narrow" panose="020B0606020202030204" pitchFamily="34" charset="0"/>
            </a:endParaRPr>
          </a:p>
        </p:txBody>
      </p:sp>
      <p:sp>
        <p:nvSpPr>
          <p:cNvPr id="67" name="Oval 11">
            <a:extLst>
              <a:ext uri="{FF2B5EF4-FFF2-40B4-BE49-F238E27FC236}">
                <a16:creationId xmlns:a16="http://schemas.microsoft.com/office/drawing/2014/main" id="{F5581D88-F1F8-4077-A3BB-C0A8CA516100}"/>
              </a:ext>
            </a:extLst>
          </p:cNvPr>
          <p:cNvSpPr>
            <a:spLocks noChangeArrowheads="1"/>
          </p:cNvSpPr>
          <p:nvPr/>
        </p:nvSpPr>
        <p:spPr bwMode="auto">
          <a:xfrm>
            <a:off x="6787481" y="4965613"/>
            <a:ext cx="365760" cy="365760"/>
          </a:xfrm>
          <a:prstGeom prst="ellipse">
            <a:avLst/>
          </a:prstGeom>
          <a:solidFill>
            <a:schemeClr val="bg2"/>
          </a:solidFill>
          <a:ln w="38100">
            <a:solidFill>
              <a:schemeClr val="bg2">
                <a:lumMod val="50000"/>
              </a:schemeClr>
            </a:solidFill>
            <a:round/>
            <a:headEnd/>
            <a:tailEnd/>
          </a:ln>
        </p:spPr>
        <p:txBody>
          <a:bodyPr wrap="none" anchor="ctr"/>
          <a:lstStyle/>
          <a:p>
            <a:endParaRPr lang="en-US" i="0">
              <a:latin typeface="Arial Narrow" panose="020B0606020202030204" pitchFamily="34" charset="0"/>
            </a:endParaRPr>
          </a:p>
        </p:txBody>
      </p:sp>
      <p:sp>
        <p:nvSpPr>
          <p:cNvPr id="68" name="Oval 11">
            <a:extLst>
              <a:ext uri="{FF2B5EF4-FFF2-40B4-BE49-F238E27FC236}">
                <a16:creationId xmlns:a16="http://schemas.microsoft.com/office/drawing/2014/main" id="{52F51976-F95C-459A-82F9-16410E7A27A5}"/>
              </a:ext>
            </a:extLst>
          </p:cNvPr>
          <p:cNvSpPr>
            <a:spLocks noChangeArrowheads="1"/>
          </p:cNvSpPr>
          <p:nvPr/>
        </p:nvSpPr>
        <p:spPr bwMode="auto">
          <a:xfrm>
            <a:off x="7212487" y="4568309"/>
            <a:ext cx="182880" cy="182880"/>
          </a:xfrm>
          <a:prstGeom prst="ellipse">
            <a:avLst/>
          </a:prstGeom>
          <a:solidFill>
            <a:schemeClr val="bg2"/>
          </a:solidFill>
          <a:ln w="38100">
            <a:solidFill>
              <a:schemeClr val="bg2">
                <a:lumMod val="50000"/>
              </a:schemeClr>
            </a:solidFill>
            <a:round/>
            <a:headEnd/>
            <a:tailEnd/>
          </a:ln>
        </p:spPr>
        <p:txBody>
          <a:bodyPr wrap="none" anchor="ctr"/>
          <a:lstStyle/>
          <a:p>
            <a:endParaRPr lang="en-US" i="0">
              <a:latin typeface="Arial Narrow" panose="020B0606020202030204" pitchFamily="34" charset="0"/>
            </a:endParaRPr>
          </a:p>
        </p:txBody>
      </p:sp>
      <p:pic>
        <p:nvPicPr>
          <p:cNvPr id="69" name="Graphic 68" descr="Filing Box Archive">
            <a:extLst>
              <a:ext uri="{FF2B5EF4-FFF2-40B4-BE49-F238E27FC236}">
                <a16:creationId xmlns:a16="http://schemas.microsoft.com/office/drawing/2014/main" id="{6AC1DD85-05A4-4BB1-A312-5203AC93D4D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60512" y="5038644"/>
            <a:ext cx="219697" cy="219697"/>
          </a:xfrm>
          <a:prstGeom prst="rect">
            <a:avLst/>
          </a:prstGeom>
        </p:spPr>
      </p:pic>
      <p:pic>
        <p:nvPicPr>
          <p:cNvPr id="70" name="Graphic 69" descr="Filing Box Archive">
            <a:extLst>
              <a:ext uri="{FF2B5EF4-FFF2-40B4-BE49-F238E27FC236}">
                <a16:creationId xmlns:a16="http://schemas.microsoft.com/office/drawing/2014/main" id="{329B4CA6-BC32-4FAA-A7E4-AE231CBA558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96765" y="5598102"/>
            <a:ext cx="182880" cy="182880"/>
          </a:xfrm>
          <a:prstGeom prst="rect">
            <a:avLst/>
          </a:prstGeom>
        </p:spPr>
      </p:pic>
      <p:pic>
        <p:nvPicPr>
          <p:cNvPr id="71" name="Graphic 70" descr="Filing Box Archive">
            <a:extLst>
              <a:ext uri="{FF2B5EF4-FFF2-40B4-BE49-F238E27FC236}">
                <a16:creationId xmlns:a16="http://schemas.microsoft.com/office/drawing/2014/main" id="{9C073EDA-89D8-4763-8057-CBB6737CC09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58435" y="4616983"/>
            <a:ext cx="91440" cy="91440"/>
          </a:xfrm>
          <a:prstGeom prst="rect">
            <a:avLst/>
          </a:prstGeom>
        </p:spPr>
      </p:pic>
      <p:cxnSp>
        <p:nvCxnSpPr>
          <p:cNvPr id="72" name="Straight Arrow Connector 71">
            <a:extLst>
              <a:ext uri="{FF2B5EF4-FFF2-40B4-BE49-F238E27FC236}">
                <a16:creationId xmlns:a16="http://schemas.microsoft.com/office/drawing/2014/main" id="{3B26EAD9-FE81-49F9-927E-D8C6EE46A60A}"/>
              </a:ext>
            </a:extLst>
          </p:cNvPr>
          <p:cNvCxnSpPr>
            <a:cxnSpLocks/>
            <a:stCxn id="66" idx="6"/>
            <a:endCxn id="61" idx="3"/>
          </p:cNvCxnSpPr>
          <p:nvPr/>
        </p:nvCxnSpPr>
        <p:spPr>
          <a:xfrm flipV="1">
            <a:off x="7527848" y="5394283"/>
            <a:ext cx="1319852" cy="299985"/>
          </a:xfrm>
          <a:prstGeom prst="straightConnector1">
            <a:avLst/>
          </a:prstGeom>
          <a:ln w="254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C8DD73AD-2FC5-4770-BD10-BAB0EF92D841}"/>
              </a:ext>
            </a:extLst>
          </p:cNvPr>
          <p:cNvCxnSpPr>
            <a:cxnSpLocks/>
            <a:stCxn id="67" idx="6"/>
            <a:endCxn id="61" idx="2"/>
          </p:cNvCxnSpPr>
          <p:nvPr/>
        </p:nvCxnSpPr>
        <p:spPr>
          <a:xfrm>
            <a:off x="7153241" y="5148493"/>
            <a:ext cx="1640895" cy="116474"/>
          </a:xfrm>
          <a:prstGeom prst="straightConnector1">
            <a:avLst/>
          </a:prstGeom>
          <a:ln w="381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2212A7C8-E05B-4138-80F1-515E103A4EFC}"/>
              </a:ext>
            </a:extLst>
          </p:cNvPr>
          <p:cNvCxnSpPr>
            <a:cxnSpLocks/>
            <a:stCxn id="67" idx="5"/>
            <a:endCxn id="62" idx="2"/>
          </p:cNvCxnSpPr>
          <p:nvPr/>
        </p:nvCxnSpPr>
        <p:spPr>
          <a:xfrm>
            <a:off x="7099677" y="5277809"/>
            <a:ext cx="1498222" cy="473368"/>
          </a:xfrm>
          <a:prstGeom prst="straightConnector1">
            <a:avLst/>
          </a:prstGeom>
          <a:ln w="254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92BBA362-16CB-458D-9B90-5FB83B6C60A6}"/>
              </a:ext>
            </a:extLst>
          </p:cNvPr>
          <p:cNvCxnSpPr>
            <a:cxnSpLocks/>
            <a:stCxn id="68" idx="6"/>
            <a:endCxn id="60" idx="2"/>
          </p:cNvCxnSpPr>
          <p:nvPr/>
        </p:nvCxnSpPr>
        <p:spPr>
          <a:xfrm flipV="1">
            <a:off x="7395367" y="4634835"/>
            <a:ext cx="1261609" cy="24914"/>
          </a:xfrm>
          <a:prstGeom prst="straightConnector1">
            <a:avLst/>
          </a:prstGeom>
          <a:ln w="254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8FD37244-05F2-445B-ACFB-1281A9788B81}"/>
              </a:ext>
            </a:extLst>
          </p:cNvPr>
          <p:cNvCxnSpPr>
            <a:cxnSpLocks/>
            <a:stCxn id="66" idx="7"/>
            <a:endCxn id="60" idx="3"/>
          </p:cNvCxnSpPr>
          <p:nvPr/>
        </p:nvCxnSpPr>
        <p:spPr>
          <a:xfrm flipV="1">
            <a:off x="7487675" y="4731822"/>
            <a:ext cx="1209474" cy="865459"/>
          </a:xfrm>
          <a:prstGeom prst="straightConnector1">
            <a:avLst/>
          </a:prstGeom>
          <a:ln w="254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BFD7BD6E-3F34-4DA3-A039-2D9820F1EC20}"/>
              </a:ext>
            </a:extLst>
          </p:cNvPr>
          <p:cNvCxnSpPr>
            <a:cxnSpLocks/>
            <a:stCxn id="68" idx="5"/>
            <a:endCxn id="61" idx="1"/>
          </p:cNvCxnSpPr>
          <p:nvPr/>
        </p:nvCxnSpPr>
        <p:spPr>
          <a:xfrm>
            <a:off x="7368585" y="4724407"/>
            <a:ext cx="1479115" cy="411244"/>
          </a:xfrm>
          <a:prstGeom prst="straightConnector1">
            <a:avLst/>
          </a:prstGeom>
          <a:ln w="254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 name="Text Box 58">
            <a:extLst>
              <a:ext uri="{FF2B5EF4-FFF2-40B4-BE49-F238E27FC236}">
                <a16:creationId xmlns:a16="http://schemas.microsoft.com/office/drawing/2014/main" id="{0BC1BF61-8D7F-436E-BD95-C70D692189E5}"/>
              </a:ext>
            </a:extLst>
          </p:cNvPr>
          <p:cNvSpPr txBox="1">
            <a:spLocks noChangeArrowheads="1"/>
          </p:cNvSpPr>
          <p:nvPr/>
        </p:nvSpPr>
        <p:spPr bwMode="auto">
          <a:xfrm>
            <a:off x="3950157" y="2667730"/>
            <a:ext cx="1153521" cy="246221"/>
          </a:xfrm>
          <a:prstGeom prst="rect">
            <a:avLst/>
          </a:prstGeom>
          <a:noFill/>
          <a:ln w="9525">
            <a:noFill/>
            <a:miter lim="800000"/>
            <a:headEnd/>
            <a:tailEnd/>
          </a:ln>
        </p:spPr>
        <p:txBody>
          <a:bodyPr wrap="none" lIns="45720" tIns="0" rIns="45720" bIns="0">
            <a:spAutoFit/>
          </a:bodyPr>
          <a:lstStyle/>
          <a:p>
            <a:r>
              <a:rPr lang="en-US" sz="1600" b="1" i="0" dirty="0">
                <a:latin typeface="Arial Narrow" panose="020B0606020202030204" pitchFamily="34" charset="0"/>
              </a:rPr>
              <a:t>Massification</a:t>
            </a:r>
          </a:p>
        </p:txBody>
      </p:sp>
      <p:sp>
        <p:nvSpPr>
          <p:cNvPr id="59" name="Text Box 58">
            <a:extLst>
              <a:ext uri="{FF2B5EF4-FFF2-40B4-BE49-F238E27FC236}">
                <a16:creationId xmlns:a16="http://schemas.microsoft.com/office/drawing/2014/main" id="{96336AFB-B0C8-41B8-9208-33F5245E336F}"/>
              </a:ext>
            </a:extLst>
          </p:cNvPr>
          <p:cNvSpPr txBox="1">
            <a:spLocks noChangeArrowheads="1"/>
          </p:cNvSpPr>
          <p:nvPr/>
        </p:nvSpPr>
        <p:spPr bwMode="auto">
          <a:xfrm>
            <a:off x="6705266" y="3051743"/>
            <a:ext cx="1397177" cy="246221"/>
          </a:xfrm>
          <a:prstGeom prst="rect">
            <a:avLst/>
          </a:prstGeom>
          <a:noFill/>
          <a:ln w="9525">
            <a:noFill/>
            <a:miter lim="800000"/>
            <a:headEnd/>
            <a:tailEnd/>
          </a:ln>
        </p:spPr>
        <p:txBody>
          <a:bodyPr wrap="none" lIns="45720" tIns="0" rIns="45720" bIns="0">
            <a:spAutoFit/>
          </a:bodyPr>
          <a:lstStyle/>
          <a:p>
            <a:r>
              <a:rPr lang="en-US" sz="1600" b="1" i="0" dirty="0">
                <a:latin typeface="Arial Narrow" panose="020B0606020202030204" pitchFamily="34" charset="0"/>
              </a:rPr>
              <a:t>Deconsolidation</a:t>
            </a:r>
          </a:p>
        </p:txBody>
      </p:sp>
      <p:sp>
        <p:nvSpPr>
          <p:cNvPr id="73" name="Text Box 58">
            <a:extLst>
              <a:ext uri="{FF2B5EF4-FFF2-40B4-BE49-F238E27FC236}">
                <a16:creationId xmlns:a16="http://schemas.microsoft.com/office/drawing/2014/main" id="{B4D4BD47-B2D7-4678-A902-3D7411374A3E}"/>
              </a:ext>
            </a:extLst>
          </p:cNvPr>
          <p:cNvSpPr txBox="1">
            <a:spLocks noChangeArrowheads="1"/>
          </p:cNvSpPr>
          <p:nvPr/>
        </p:nvSpPr>
        <p:spPr bwMode="auto">
          <a:xfrm>
            <a:off x="4914834" y="5641658"/>
            <a:ext cx="1211229" cy="246221"/>
          </a:xfrm>
          <a:prstGeom prst="rect">
            <a:avLst/>
          </a:prstGeom>
          <a:noFill/>
          <a:ln w="9525">
            <a:noFill/>
            <a:miter lim="800000"/>
            <a:headEnd/>
            <a:tailEnd/>
          </a:ln>
        </p:spPr>
        <p:txBody>
          <a:bodyPr wrap="none" lIns="45720" tIns="0" rIns="45720" bIns="0">
            <a:spAutoFit/>
          </a:bodyPr>
          <a:lstStyle/>
          <a:p>
            <a:r>
              <a:rPr lang="en-US" sz="1600" b="1" i="0" dirty="0">
                <a:latin typeface="Arial Narrow" panose="020B0606020202030204" pitchFamily="34" charset="0"/>
              </a:rPr>
              <a:t>Consolidation</a:t>
            </a:r>
          </a:p>
        </p:txBody>
      </p:sp>
      <p:sp>
        <p:nvSpPr>
          <p:cNvPr id="74" name="Text Box 58">
            <a:extLst>
              <a:ext uri="{FF2B5EF4-FFF2-40B4-BE49-F238E27FC236}">
                <a16:creationId xmlns:a16="http://schemas.microsoft.com/office/drawing/2014/main" id="{C3C2D126-9FCC-49D0-901E-4D7E9B33FFCE}"/>
              </a:ext>
            </a:extLst>
          </p:cNvPr>
          <p:cNvSpPr txBox="1">
            <a:spLocks noChangeArrowheads="1"/>
          </p:cNvSpPr>
          <p:nvPr/>
        </p:nvSpPr>
        <p:spPr bwMode="auto">
          <a:xfrm>
            <a:off x="7574962" y="5857871"/>
            <a:ext cx="1034899" cy="246221"/>
          </a:xfrm>
          <a:prstGeom prst="rect">
            <a:avLst/>
          </a:prstGeom>
          <a:noFill/>
          <a:ln w="9525">
            <a:noFill/>
            <a:miter lim="800000"/>
            <a:headEnd/>
            <a:tailEnd/>
          </a:ln>
        </p:spPr>
        <p:txBody>
          <a:bodyPr wrap="none" lIns="45720" tIns="0" rIns="45720" bIns="0">
            <a:spAutoFit/>
          </a:bodyPr>
          <a:lstStyle/>
          <a:p>
            <a:r>
              <a:rPr lang="en-US" sz="1600" b="1" i="0" dirty="0">
                <a:latin typeface="Arial Narrow" panose="020B0606020202030204" pitchFamily="34" charset="0"/>
              </a:rPr>
              <a:t>Distribution</a:t>
            </a:r>
          </a:p>
        </p:txBody>
      </p:sp>
      <p:sp>
        <p:nvSpPr>
          <p:cNvPr id="7" name="Text Box 88">
            <a:extLst>
              <a:ext uri="{FF2B5EF4-FFF2-40B4-BE49-F238E27FC236}">
                <a16:creationId xmlns:a16="http://schemas.microsoft.com/office/drawing/2014/main" id="{84FC205C-6F02-4BC0-B803-0166A2C01BCF}"/>
              </a:ext>
            </a:extLst>
          </p:cNvPr>
          <p:cNvSpPr txBox="1">
            <a:spLocks noChangeArrowheads="1"/>
          </p:cNvSpPr>
          <p:nvPr/>
        </p:nvSpPr>
        <p:spPr bwMode="auto">
          <a:xfrm>
            <a:off x="1105688" y="2390058"/>
            <a:ext cx="1890261" cy="369332"/>
          </a:xfrm>
          <a:prstGeom prst="rect">
            <a:avLst/>
          </a:prstGeom>
          <a:noFill/>
          <a:ln w="12700">
            <a:noFill/>
            <a:miter lim="800000"/>
            <a:headEnd type="none" w="sm" len="sm"/>
            <a:tailEnd type="none" w="sm" len="sm"/>
          </a:ln>
        </p:spPr>
        <p:txBody>
          <a:bodyPr wrap="none">
            <a:spAutoFit/>
          </a:bodyPr>
          <a:lstStyle/>
          <a:p>
            <a:r>
              <a:rPr lang="en-US" b="1" i="0" dirty="0">
                <a:latin typeface="Arial Narrow" panose="020B0606020202030204" pitchFamily="34" charset="0"/>
              </a:rPr>
              <a:t>Energy and mining</a:t>
            </a:r>
          </a:p>
        </p:txBody>
      </p:sp>
      <p:sp>
        <p:nvSpPr>
          <p:cNvPr id="77" name="Text Box 88">
            <a:extLst>
              <a:ext uri="{FF2B5EF4-FFF2-40B4-BE49-F238E27FC236}">
                <a16:creationId xmlns:a16="http://schemas.microsoft.com/office/drawing/2014/main" id="{EF1F1407-94CF-4F4D-BDCF-285886767164}"/>
              </a:ext>
            </a:extLst>
          </p:cNvPr>
          <p:cNvSpPr txBox="1">
            <a:spLocks noChangeArrowheads="1"/>
          </p:cNvSpPr>
          <p:nvPr/>
        </p:nvSpPr>
        <p:spPr bwMode="auto">
          <a:xfrm>
            <a:off x="9571409" y="2398785"/>
            <a:ext cx="2111475" cy="646331"/>
          </a:xfrm>
          <a:prstGeom prst="rect">
            <a:avLst/>
          </a:prstGeom>
          <a:noFill/>
          <a:ln w="12700">
            <a:noFill/>
            <a:miter lim="800000"/>
            <a:headEnd type="none" w="sm" len="sm"/>
            <a:tailEnd type="none" w="sm" len="sm"/>
          </a:ln>
        </p:spPr>
        <p:txBody>
          <a:bodyPr wrap="none">
            <a:spAutoFit/>
          </a:bodyPr>
          <a:lstStyle/>
          <a:p>
            <a:r>
              <a:rPr lang="en-US" b="1" i="0" dirty="0">
                <a:latin typeface="Arial Narrow" panose="020B0606020202030204" pitchFamily="34" charset="0"/>
              </a:rPr>
              <a:t>Heavy manufacturing</a:t>
            </a:r>
          </a:p>
          <a:p>
            <a:r>
              <a:rPr lang="en-US" b="1" i="0" dirty="0">
                <a:latin typeface="Arial Narrow" panose="020B0606020202030204" pitchFamily="34" charset="0"/>
              </a:rPr>
              <a:t>Retail</a:t>
            </a:r>
          </a:p>
        </p:txBody>
      </p:sp>
      <p:sp>
        <p:nvSpPr>
          <p:cNvPr id="78" name="Text Box 88">
            <a:extLst>
              <a:ext uri="{FF2B5EF4-FFF2-40B4-BE49-F238E27FC236}">
                <a16:creationId xmlns:a16="http://schemas.microsoft.com/office/drawing/2014/main" id="{15201E36-2F89-464D-80F5-4A37FB1B30F6}"/>
              </a:ext>
            </a:extLst>
          </p:cNvPr>
          <p:cNvSpPr txBox="1">
            <a:spLocks noChangeArrowheads="1"/>
          </p:cNvSpPr>
          <p:nvPr/>
        </p:nvSpPr>
        <p:spPr bwMode="auto">
          <a:xfrm>
            <a:off x="606523" y="4864730"/>
            <a:ext cx="2448106" cy="369332"/>
          </a:xfrm>
          <a:prstGeom prst="rect">
            <a:avLst/>
          </a:prstGeom>
          <a:noFill/>
          <a:ln w="12700">
            <a:noFill/>
            <a:miter lim="800000"/>
            <a:headEnd type="none" w="sm" len="sm"/>
            <a:tailEnd type="none" w="sm" len="sm"/>
          </a:ln>
        </p:spPr>
        <p:txBody>
          <a:bodyPr wrap="none">
            <a:spAutoFit/>
          </a:bodyPr>
          <a:lstStyle/>
          <a:p>
            <a:r>
              <a:rPr lang="en-US" b="1" i="0" dirty="0">
                <a:latin typeface="Arial Narrow" panose="020B0606020202030204" pitchFamily="34" charset="0"/>
              </a:rPr>
              <a:t>Assembly manufacturing</a:t>
            </a:r>
          </a:p>
        </p:txBody>
      </p:sp>
      <p:sp>
        <p:nvSpPr>
          <p:cNvPr id="80" name="Text Box 88">
            <a:extLst>
              <a:ext uri="{FF2B5EF4-FFF2-40B4-BE49-F238E27FC236}">
                <a16:creationId xmlns:a16="http://schemas.microsoft.com/office/drawing/2014/main" id="{095E2901-0F66-4016-822B-CD8CF652F563}"/>
              </a:ext>
            </a:extLst>
          </p:cNvPr>
          <p:cNvSpPr txBox="1">
            <a:spLocks noChangeArrowheads="1"/>
          </p:cNvSpPr>
          <p:nvPr/>
        </p:nvSpPr>
        <p:spPr bwMode="auto">
          <a:xfrm>
            <a:off x="9555382" y="4995316"/>
            <a:ext cx="2278188" cy="369332"/>
          </a:xfrm>
          <a:prstGeom prst="rect">
            <a:avLst/>
          </a:prstGeom>
          <a:noFill/>
          <a:ln w="12700">
            <a:noFill/>
            <a:miter lim="800000"/>
            <a:headEnd type="none" w="sm" len="sm"/>
            <a:tailEnd type="none" w="sm" len="sm"/>
          </a:ln>
        </p:spPr>
        <p:txBody>
          <a:bodyPr wrap="none">
            <a:spAutoFit/>
          </a:bodyPr>
          <a:lstStyle/>
          <a:p>
            <a:r>
              <a:rPr lang="en-US" b="1" i="0" dirty="0">
                <a:latin typeface="Arial Narrow" panose="020B0606020202030204" pitchFamily="34" charset="0"/>
              </a:rPr>
              <a:t>Manufacturing districts</a:t>
            </a:r>
          </a:p>
        </p:txBody>
      </p:sp>
    </p:spTree>
    <p:extLst>
      <p:ext uri="{BB962C8B-B14F-4D97-AF65-F5344CB8AC3E}">
        <p14:creationId xmlns:p14="http://schemas.microsoft.com/office/powerpoint/2010/main" val="3986179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Value Chains and Types of Transported Freight</a:t>
            </a:r>
          </a:p>
        </p:txBody>
      </p:sp>
      <p:sp>
        <p:nvSpPr>
          <p:cNvPr id="88" name="Action Button: Document 87" title="Read this Web Page">
            <a:hlinkClick r:id="rId3" highlightClick="1"/>
          </p:cNvPr>
          <p:cNvSpPr/>
          <p:nvPr/>
        </p:nvSpPr>
        <p:spPr bwMode="auto">
          <a:xfrm>
            <a:off x="9415461" y="226957"/>
            <a:ext cx="603316" cy="527901"/>
          </a:xfrm>
          <a:prstGeom prst="actionButtonDocument">
            <a:avLst/>
          </a:prstGeom>
          <a:solidFill>
            <a:schemeClr val="accent2">
              <a:lumMod val="20000"/>
              <a:lumOff val="80000"/>
            </a:schemeClr>
          </a:solidFill>
          <a:ln w="9525" cap="flat" cmpd="sng" algn="ctr">
            <a:solidFill>
              <a:schemeClr val="accent2">
                <a:lumMod val="50000"/>
              </a:schemeClr>
            </a:solidFill>
            <a:prstDash val="solid"/>
            <a:round/>
            <a:headEnd type="none" w="med" len="med"/>
            <a:tailEnd type="none" w="med" len="med"/>
          </a:ln>
          <a:effectLst/>
        </p:spPr>
        <p:txBody>
          <a:bodyPr vert="horz" wrap="square" lIns="91440" tIns="45720" rIns="91440" bIns="45720" numCol="1" rtlCol="0" anchor="t" anchorCtr="0" compatLnSpc="1"/>
          <a:lstStyle/>
          <a:p>
            <a:endParaRPr lang="en-US" dirty="0"/>
          </a:p>
        </p:txBody>
      </p:sp>
      <p:sp>
        <p:nvSpPr>
          <p:cNvPr id="92" name="TextBox 91"/>
          <p:cNvSpPr txBox="1"/>
          <p:nvPr/>
        </p:nvSpPr>
        <p:spPr>
          <a:xfrm>
            <a:off x="10037117" y="326765"/>
            <a:ext cx="1701107" cy="400110"/>
          </a:xfrm>
          <a:prstGeom prst="rect">
            <a:avLst/>
          </a:prstGeom>
          <a:noFill/>
        </p:spPr>
        <p:txBody>
          <a:bodyPr wrap="none" rtlCol="0">
            <a:spAutoFit/>
          </a:bodyPr>
          <a:lstStyle/>
          <a:p>
            <a:r>
              <a:rPr lang="en-US" sz="2000" b="1" dirty="0">
                <a:latin typeface="Agency FB" pitchFamily="34" charset="0"/>
              </a:rPr>
              <a:t>Read this content</a:t>
            </a:r>
          </a:p>
        </p:txBody>
      </p:sp>
      <p:pic>
        <p:nvPicPr>
          <p:cNvPr id="2050" name="Picture 2" descr="http://www.sodra.com/ImageVault/Images/id_3376/conversionFormatType_WebSafe/width_460/scope_0/filename_yC0mvsKZw8bQWqW6U7Hj.jpg/storage_Edited/ImageVaultHandler.aspx"/>
          <p:cNvPicPr>
            <a:picLocks noChangeAspect="1" noChangeArrowheads="1"/>
          </p:cNvPicPr>
          <p:nvPr/>
        </p:nvPicPr>
        <p:blipFill rotWithShape="1">
          <a:blip r:embed="rId4">
            <a:extLst>
              <a:ext uri="{28A0092B-C50C-407E-A947-70E740481C1C}">
                <a14:useLocalDpi xmlns:a14="http://schemas.microsoft.com/office/drawing/2010/main" val="0"/>
              </a:ext>
            </a:extLst>
          </a:blip>
          <a:srcRect l="21159" r="6338"/>
          <a:stretch/>
        </p:blipFill>
        <p:spPr bwMode="auto">
          <a:xfrm>
            <a:off x="2070303" y="4728430"/>
            <a:ext cx="2679589" cy="192024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c1.staticflickr.com/1/62/163503065_689e36ab5e_b.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013631" y="4728430"/>
            <a:ext cx="2560320" cy="192024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ameriquestcorp.com/images/content/small-banner-used-truck-delivery.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7756123" y="4729411"/>
            <a:ext cx="2761763" cy="1920240"/>
          </a:xfrm>
          <a:prstGeom prst="rect">
            <a:avLst/>
          </a:prstGeom>
          <a:noFill/>
          <a:extLst>
            <a:ext uri="{909E8E84-426E-40DD-AFC4-6F175D3DCCD1}">
              <a14:hiddenFill xmlns:a14="http://schemas.microsoft.com/office/drawing/2010/main">
                <a:solidFill>
                  <a:srgbClr val="FFFFFF"/>
                </a:solidFill>
              </a14:hiddenFill>
            </a:ext>
          </a:extLst>
        </p:spPr>
      </p:pic>
      <p:sp>
        <p:nvSpPr>
          <p:cNvPr id="93" name="Rounded Rectangle 88">
            <a:extLst>
              <a:ext uri="{FF2B5EF4-FFF2-40B4-BE49-F238E27FC236}">
                <a16:creationId xmlns:a16="http://schemas.microsoft.com/office/drawing/2014/main" id="{FF4F7F97-C120-488A-80E5-F254488795EB}"/>
              </a:ext>
            </a:extLst>
          </p:cNvPr>
          <p:cNvSpPr/>
          <p:nvPr/>
        </p:nvSpPr>
        <p:spPr bwMode="auto">
          <a:xfrm>
            <a:off x="2070303" y="1558037"/>
            <a:ext cx="2743200" cy="2926080"/>
          </a:xfrm>
          <a:prstGeom prst="roundRect">
            <a:avLst>
              <a:gd name="adj" fmla="val 5187"/>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i="0">
              <a:latin typeface="Arial Narrow" panose="020B0606020202030204" pitchFamily="34" charset="0"/>
            </a:endParaRPr>
          </a:p>
        </p:txBody>
      </p:sp>
      <p:sp>
        <p:nvSpPr>
          <p:cNvPr id="94" name="Rounded Rectangle 89">
            <a:extLst>
              <a:ext uri="{FF2B5EF4-FFF2-40B4-BE49-F238E27FC236}">
                <a16:creationId xmlns:a16="http://schemas.microsoft.com/office/drawing/2014/main" id="{CE05C6F6-7433-4365-B0A9-C029B7BB2102}"/>
              </a:ext>
            </a:extLst>
          </p:cNvPr>
          <p:cNvSpPr/>
          <p:nvPr/>
        </p:nvSpPr>
        <p:spPr bwMode="auto">
          <a:xfrm>
            <a:off x="4935377" y="1558037"/>
            <a:ext cx="2743200" cy="2926080"/>
          </a:xfrm>
          <a:prstGeom prst="roundRect">
            <a:avLst>
              <a:gd name="adj" fmla="val 4724"/>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i="0">
              <a:latin typeface="Arial Narrow" panose="020B0606020202030204" pitchFamily="34" charset="0"/>
            </a:endParaRPr>
          </a:p>
        </p:txBody>
      </p:sp>
      <p:sp>
        <p:nvSpPr>
          <p:cNvPr id="95" name="Rounded Rectangle 90">
            <a:extLst>
              <a:ext uri="{FF2B5EF4-FFF2-40B4-BE49-F238E27FC236}">
                <a16:creationId xmlns:a16="http://schemas.microsoft.com/office/drawing/2014/main" id="{3DC9442C-2819-46E0-BF9B-7C96B757F62A}"/>
              </a:ext>
            </a:extLst>
          </p:cNvPr>
          <p:cNvSpPr/>
          <p:nvPr/>
        </p:nvSpPr>
        <p:spPr bwMode="auto">
          <a:xfrm>
            <a:off x="7800451" y="1558037"/>
            <a:ext cx="2743200" cy="2926080"/>
          </a:xfrm>
          <a:prstGeom prst="roundRect">
            <a:avLst>
              <a:gd name="adj" fmla="val 5187"/>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i="0">
              <a:latin typeface="Arial Narrow" panose="020B0606020202030204" pitchFamily="34" charset="0"/>
            </a:endParaRPr>
          </a:p>
        </p:txBody>
      </p:sp>
      <p:sp>
        <p:nvSpPr>
          <p:cNvPr id="96" name="Freeform 82">
            <a:extLst>
              <a:ext uri="{FF2B5EF4-FFF2-40B4-BE49-F238E27FC236}">
                <a16:creationId xmlns:a16="http://schemas.microsoft.com/office/drawing/2014/main" id="{1647F51E-C78E-4597-9033-E2D5FBFD35C8}"/>
              </a:ext>
            </a:extLst>
          </p:cNvPr>
          <p:cNvSpPr>
            <a:spLocks/>
          </p:cNvSpPr>
          <p:nvPr/>
        </p:nvSpPr>
        <p:spPr bwMode="auto">
          <a:xfrm>
            <a:off x="8545351" y="1851081"/>
            <a:ext cx="1860550" cy="2006600"/>
          </a:xfrm>
          <a:custGeom>
            <a:avLst/>
            <a:gdLst>
              <a:gd name="T0" fmla="*/ 2147483647 w 1172"/>
              <a:gd name="T1" fmla="*/ 2147483647 h 1264"/>
              <a:gd name="T2" fmla="*/ 2147483647 w 1172"/>
              <a:gd name="T3" fmla="*/ 2147483647 h 1264"/>
              <a:gd name="T4" fmla="*/ 2147483647 w 1172"/>
              <a:gd name="T5" fmla="*/ 2147483647 h 1264"/>
              <a:gd name="T6" fmla="*/ 0 w 1172"/>
              <a:gd name="T7" fmla="*/ 2147483647 h 1264"/>
              <a:gd name="T8" fmla="*/ 2147483647 w 1172"/>
              <a:gd name="T9" fmla="*/ 0 h 1264"/>
              <a:gd name="T10" fmla="*/ 2147483647 w 1172"/>
              <a:gd name="T11" fmla="*/ 2147483647 h 1264"/>
              <a:gd name="T12" fmla="*/ 2147483647 w 1172"/>
              <a:gd name="T13" fmla="*/ 2147483647 h 1264"/>
              <a:gd name="T14" fmla="*/ 2147483647 w 1172"/>
              <a:gd name="T15" fmla="*/ 2147483647 h 1264"/>
              <a:gd name="T16" fmla="*/ 2147483647 w 1172"/>
              <a:gd name="T17" fmla="*/ 2147483647 h 12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72"/>
              <a:gd name="T28" fmla="*/ 0 h 1264"/>
              <a:gd name="T29" fmla="*/ 1172 w 1172"/>
              <a:gd name="T30" fmla="*/ 1264 h 12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72" h="1264">
                <a:moveTo>
                  <a:pt x="732" y="1120"/>
                </a:moveTo>
                <a:lnTo>
                  <a:pt x="471" y="757"/>
                </a:lnTo>
                <a:lnTo>
                  <a:pt x="56" y="548"/>
                </a:lnTo>
                <a:lnTo>
                  <a:pt x="0" y="396"/>
                </a:lnTo>
                <a:lnTo>
                  <a:pt x="548" y="0"/>
                </a:lnTo>
                <a:lnTo>
                  <a:pt x="1172" y="216"/>
                </a:lnTo>
                <a:lnTo>
                  <a:pt x="1152" y="740"/>
                </a:lnTo>
                <a:lnTo>
                  <a:pt x="932" y="1264"/>
                </a:lnTo>
                <a:lnTo>
                  <a:pt x="732" y="1120"/>
                </a:lnTo>
                <a:close/>
              </a:path>
            </a:pathLst>
          </a:custGeom>
          <a:solidFill>
            <a:schemeClr val="bg1">
              <a:lumMod val="85000"/>
            </a:schemeClr>
          </a:solidFill>
          <a:ln w="25400">
            <a:solidFill>
              <a:schemeClr val="bg1">
                <a:lumMod val="65000"/>
              </a:schemeClr>
            </a:solidFill>
            <a:prstDash val="sysDot"/>
            <a:round/>
            <a:headEnd/>
            <a:tailEnd/>
          </a:ln>
        </p:spPr>
        <p:txBody>
          <a:bodyPr/>
          <a:lstStyle/>
          <a:p>
            <a:endParaRPr lang="en-US" i="0">
              <a:latin typeface="Arial Narrow" panose="020B0606020202030204" pitchFamily="34" charset="0"/>
            </a:endParaRPr>
          </a:p>
        </p:txBody>
      </p:sp>
      <p:sp>
        <p:nvSpPr>
          <p:cNvPr id="97" name="Freeform 61">
            <a:extLst>
              <a:ext uri="{FF2B5EF4-FFF2-40B4-BE49-F238E27FC236}">
                <a16:creationId xmlns:a16="http://schemas.microsoft.com/office/drawing/2014/main" id="{7EF2F1D0-7D53-4E8F-AB8D-44FA28B411BB}"/>
              </a:ext>
            </a:extLst>
          </p:cNvPr>
          <p:cNvSpPr>
            <a:spLocks/>
          </p:cNvSpPr>
          <p:nvPr/>
        </p:nvSpPr>
        <p:spPr bwMode="auto">
          <a:xfrm>
            <a:off x="5287801" y="1946331"/>
            <a:ext cx="1422400" cy="1517650"/>
          </a:xfrm>
          <a:custGeom>
            <a:avLst/>
            <a:gdLst>
              <a:gd name="T0" fmla="*/ 0 w 896"/>
              <a:gd name="T1" fmla="*/ 2147483647 h 956"/>
              <a:gd name="T2" fmla="*/ 2147483647 w 896"/>
              <a:gd name="T3" fmla="*/ 2147483647 h 956"/>
              <a:gd name="T4" fmla="*/ 2147483647 w 896"/>
              <a:gd name="T5" fmla="*/ 0 h 956"/>
              <a:gd name="T6" fmla="*/ 2147483647 w 896"/>
              <a:gd name="T7" fmla="*/ 2147483647 h 956"/>
              <a:gd name="T8" fmla="*/ 2147483647 w 896"/>
              <a:gd name="T9" fmla="*/ 2147483647 h 956"/>
              <a:gd name="T10" fmla="*/ 2147483647 w 896"/>
              <a:gd name="T11" fmla="*/ 2147483647 h 956"/>
              <a:gd name="T12" fmla="*/ 2147483647 w 896"/>
              <a:gd name="T13" fmla="*/ 2147483647 h 956"/>
              <a:gd name="T14" fmla="*/ 0 w 896"/>
              <a:gd name="T15" fmla="*/ 2147483647 h 956"/>
              <a:gd name="T16" fmla="*/ 0 60000 65536"/>
              <a:gd name="T17" fmla="*/ 0 60000 65536"/>
              <a:gd name="T18" fmla="*/ 0 60000 65536"/>
              <a:gd name="T19" fmla="*/ 0 60000 65536"/>
              <a:gd name="T20" fmla="*/ 0 60000 65536"/>
              <a:gd name="T21" fmla="*/ 0 60000 65536"/>
              <a:gd name="T22" fmla="*/ 0 60000 65536"/>
              <a:gd name="T23" fmla="*/ 0 60000 65536"/>
              <a:gd name="T24" fmla="*/ 0 w 896"/>
              <a:gd name="T25" fmla="*/ 0 h 956"/>
              <a:gd name="T26" fmla="*/ 896 w 896"/>
              <a:gd name="T27" fmla="*/ 956 h 9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96" h="956">
                <a:moveTo>
                  <a:pt x="0" y="424"/>
                </a:moveTo>
                <a:lnTo>
                  <a:pt x="268" y="44"/>
                </a:lnTo>
                <a:lnTo>
                  <a:pt x="668" y="0"/>
                </a:lnTo>
                <a:lnTo>
                  <a:pt x="896" y="260"/>
                </a:lnTo>
                <a:lnTo>
                  <a:pt x="740" y="768"/>
                </a:lnTo>
                <a:lnTo>
                  <a:pt x="220" y="956"/>
                </a:lnTo>
                <a:lnTo>
                  <a:pt x="96" y="888"/>
                </a:lnTo>
                <a:lnTo>
                  <a:pt x="0" y="424"/>
                </a:lnTo>
                <a:close/>
              </a:path>
            </a:pathLst>
          </a:custGeom>
          <a:solidFill>
            <a:schemeClr val="bg1">
              <a:lumMod val="85000"/>
            </a:schemeClr>
          </a:solidFill>
          <a:ln w="19050">
            <a:solidFill>
              <a:schemeClr val="bg1">
                <a:lumMod val="65000"/>
              </a:schemeClr>
            </a:solidFill>
            <a:prstDash val="sysDot"/>
            <a:round/>
            <a:headEnd/>
            <a:tailEnd/>
          </a:ln>
        </p:spPr>
        <p:txBody>
          <a:bodyPr/>
          <a:lstStyle/>
          <a:p>
            <a:endParaRPr lang="en-US" i="0">
              <a:latin typeface="Arial Narrow" panose="020B0606020202030204" pitchFamily="34" charset="0"/>
            </a:endParaRPr>
          </a:p>
        </p:txBody>
      </p:sp>
      <p:sp>
        <p:nvSpPr>
          <p:cNvPr id="98" name="Freeform 31">
            <a:extLst>
              <a:ext uri="{FF2B5EF4-FFF2-40B4-BE49-F238E27FC236}">
                <a16:creationId xmlns:a16="http://schemas.microsoft.com/office/drawing/2014/main" id="{F4E687BF-86B8-408D-ABF4-C5DD1EAE5D2B}"/>
              </a:ext>
            </a:extLst>
          </p:cNvPr>
          <p:cNvSpPr>
            <a:spLocks/>
          </p:cNvSpPr>
          <p:nvPr/>
        </p:nvSpPr>
        <p:spPr bwMode="auto">
          <a:xfrm>
            <a:off x="2520790" y="1814570"/>
            <a:ext cx="2187575" cy="1538287"/>
          </a:xfrm>
          <a:custGeom>
            <a:avLst/>
            <a:gdLst>
              <a:gd name="T0" fmla="*/ 2147483647 w 1378"/>
              <a:gd name="T1" fmla="*/ 2147483647 h 969"/>
              <a:gd name="T2" fmla="*/ 0 w 1378"/>
              <a:gd name="T3" fmla="*/ 2147483647 h 969"/>
              <a:gd name="T4" fmla="*/ 2147483647 w 1378"/>
              <a:gd name="T5" fmla="*/ 0 h 969"/>
              <a:gd name="T6" fmla="*/ 2147483647 w 1378"/>
              <a:gd name="T7" fmla="*/ 2147483647 h 969"/>
              <a:gd name="T8" fmla="*/ 2147483647 w 1378"/>
              <a:gd name="T9" fmla="*/ 2147483647 h 969"/>
              <a:gd name="T10" fmla="*/ 2147483647 w 1378"/>
              <a:gd name="T11" fmla="*/ 2147483647 h 969"/>
              <a:gd name="T12" fmla="*/ 2147483647 w 1378"/>
              <a:gd name="T13" fmla="*/ 2147483647 h 969"/>
              <a:gd name="T14" fmla="*/ 2147483647 w 1378"/>
              <a:gd name="T15" fmla="*/ 2147483647 h 969"/>
              <a:gd name="T16" fmla="*/ 2147483647 w 1378"/>
              <a:gd name="T17" fmla="*/ 2147483647 h 969"/>
              <a:gd name="T18" fmla="*/ 2147483647 w 1378"/>
              <a:gd name="T19" fmla="*/ 2147483647 h 969"/>
              <a:gd name="T20" fmla="*/ 2147483647 w 1378"/>
              <a:gd name="T21" fmla="*/ 2147483647 h 969"/>
              <a:gd name="T22" fmla="*/ 2147483647 w 1378"/>
              <a:gd name="T23" fmla="*/ 2147483647 h 969"/>
              <a:gd name="T24" fmla="*/ 2147483647 w 1378"/>
              <a:gd name="T25" fmla="*/ 2147483647 h 969"/>
              <a:gd name="T26" fmla="*/ 2147483647 w 1378"/>
              <a:gd name="T27" fmla="*/ 2147483647 h 969"/>
              <a:gd name="T28" fmla="*/ 2147483647 w 1378"/>
              <a:gd name="T29" fmla="*/ 2147483647 h 969"/>
              <a:gd name="T30" fmla="*/ 2147483647 w 1378"/>
              <a:gd name="T31" fmla="*/ 2147483647 h 96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78"/>
              <a:gd name="T49" fmla="*/ 0 h 969"/>
              <a:gd name="T50" fmla="*/ 1378 w 1378"/>
              <a:gd name="T51" fmla="*/ 969 h 96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78" h="969">
                <a:moveTo>
                  <a:pt x="15" y="306"/>
                </a:moveTo>
                <a:lnTo>
                  <a:pt x="0" y="109"/>
                </a:lnTo>
                <a:lnTo>
                  <a:pt x="88" y="0"/>
                </a:lnTo>
                <a:lnTo>
                  <a:pt x="234" y="51"/>
                </a:lnTo>
                <a:lnTo>
                  <a:pt x="336" y="342"/>
                </a:lnTo>
                <a:lnTo>
                  <a:pt x="941" y="627"/>
                </a:lnTo>
                <a:lnTo>
                  <a:pt x="1218" y="459"/>
                </a:lnTo>
                <a:lnTo>
                  <a:pt x="1371" y="539"/>
                </a:lnTo>
                <a:lnTo>
                  <a:pt x="1378" y="729"/>
                </a:lnTo>
                <a:lnTo>
                  <a:pt x="1364" y="911"/>
                </a:lnTo>
                <a:lnTo>
                  <a:pt x="1240" y="969"/>
                </a:lnTo>
                <a:lnTo>
                  <a:pt x="1057" y="860"/>
                </a:lnTo>
                <a:lnTo>
                  <a:pt x="890" y="896"/>
                </a:lnTo>
                <a:lnTo>
                  <a:pt x="350" y="648"/>
                </a:lnTo>
                <a:lnTo>
                  <a:pt x="131" y="648"/>
                </a:lnTo>
                <a:lnTo>
                  <a:pt x="15" y="306"/>
                </a:lnTo>
                <a:close/>
              </a:path>
            </a:pathLst>
          </a:custGeom>
          <a:solidFill>
            <a:schemeClr val="bg1">
              <a:lumMod val="85000"/>
            </a:schemeClr>
          </a:solidFill>
          <a:ln w="19050">
            <a:solidFill>
              <a:schemeClr val="bg1">
                <a:lumMod val="65000"/>
              </a:schemeClr>
            </a:solidFill>
            <a:prstDash val="sysDot"/>
            <a:round/>
            <a:headEnd/>
            <a:tailEnd/>
          </a:ln>
        </p:spPr>
        <p:txBody>
          <a:bodyPr/>
          <a:lstStyle/>
          <a:p>
            <a:endParaRPr lang="en-US" i="0">
              <a:latin typeface="Arial Narrow" panose="020B0606020202030204" pitchFamily="34" charset="0"/>
            </a:endParaRPr>
          </a:p>
        </p:txBody>
      </p:sp>
      <p:sp>
        <p:nvSpPr>
          <p:cNvPr id="99" name="Oval 11">
            <a:extLst>
              <a:ext uri="{FF2B5EF4-FFF2-40B4-BE49-F238E27FC236}">
                <a16:creationId xmlns:a16="http://schemas.microsoft.com/office/drawing/2014/main" id="{FA5E84BF-1820-4281-9EDC-40C692EDC4AE}"/>
              </a:ext>
            </a:extLst>
          </p:cNvPr>
          <p:cNvSpPr>
            <a:spLocks noChangeArrowheads="1"/>
          </p:cNvSpPr>
          <p:nvPr/>
        </p:nvSpPr>
        <p:spPr bwMode="auto">
          <a:xfrm>
            <a:off x="2717640" y="2427345"/>
            <a:ext cx="333375" cy="333375"/>
          </a:xfrm>
          <a:prstGeom prst="ellipse">
            <a:avLst/>
          </a:prstGeom>
          <a:solidFill>
            <a:schemeClr val="accent3">
              <a:lumMod val="75000"/>
            </a:schemeClr>
          </a:solidFill>
          <a:ln w="38100">
            <a:solidFill>
              <a:srgbClr val="003300"/>
            </a:solidFill>
            <a:round/>
            <a:headEnd/>
            <a:tailEnd/>
          </a:ln>
        </p:spPr>
        <p:txBody>
          <a:bodyPr wrap="none" anchor="ctr"/>
          <a:lstStyle/>
          <a:p>
            <a:endParaRPr lang="en-US" i="0">
              <a:latin typeface="Arial Narrow" panose="020B0606020202030204" pitchFamily="34" charset="0"/>
            </a:endParaRPr>
          </a:p>
        </p:txBody>
      </p:sp>
      <p:sp>
        <p:nvSpPr>
          <p:cNvPr id="100" name="Oval 12">
            <a:extLst>
              <a:ext uri="{FF2B5EF4-FFF2-40B4-BE49-F238E27FC236}">
                <a16:creationId xmlns:a16="http://schemas.microsoft.com/office/drawing/2014/main" id="{036A138C-4BC3-4D8C-9445-1E2B8B4A8313}"/>
              </a:ext>
            </a:extLst>
          </p:cNvPr>
          <p:cNvSpPr>
            <a:spLocks noChangeArrowheads="1"/>
          </p:cNvSpPr>
          <p:nvPr/>
        </p:nvSpPr>
        <p:spPr bwMode="auto">
          <a:xfrm>
            <a:off x="2627152" y="1919344"/>
            <a:ext cx="207963" cy="207962"/>
          </a:xfrm>
          <a:prstGeom prst="ellipse">
            <a:avLst/>
          </a:prstGeom>
          <a:solidFill>
            <a:schemeClr val="accent3">
              <a:lumMod val="40000"/>
              <a:lumOff val="60000"/>
            </a:schemeClr>
          </a:solidFill>
          <a:ln w="25400">
            <a:solidFill>
              <a:srgbClr val="003300"/>
            </a:solidFill>
            <a:round/>
            <a:headEnd/>
            <a:tailEnd/>
          </a:ln>
        </p:spPr>
        <p:txBody>
          <a:bodyPr wrap="none" anchor="ctr"/>
          <a:lstStyle/>
          <a:p>
            <a:endParaRPr lang="en-US" i="0">
              <a:latin typeface="Arial Narrow" panose="020B0606020202030204" pitchFamily="34" charset="0"/>
            </a:endParaRPr>
          </a:p>
        </p:txBody>
      </p:sp>
      <p:sp>
        <p:nvSpPr>
          <p:cNvPr id="101" name="Oval 13">
            <a:extLst>
              <a:ext uri="{FF2B5EF4-FFF2-40B4-BE49-F238E27FC236}">
                <a16:creationId xmlns:a16="http://schemas.microsoft.com/office/drawing/2014/main" id="{73443F03-6047-45E9-A8DC-706794DDAA71}"/>
              </a:ext>
            </a:extLst>
          </p:cNvPr>
          <p:cNvSpPr>
            <a:spLocks noChangeArrowheads="1"/>
          </p:cNvSpPr>
          <p:nvPr/>
        </p:nvSpPr>
        <p:spPr bwMode="auto">
          <a:xfrm>
            <a:off x="2189001" y="2290820"/>
            <a:ext cx="173038" cy="173037"/>
          </a:xfrm>
          <a:prstGeom prst="ellipse">
            <a:avLst/>
          </a:prstGeom>
          <a:solidFill>
            <a:schemeClr val="accent3">
              <a:lumMod val="40000"/>
              <a:lumOff val="60000"/>
            </a:schemeClr>
          </a:solidFill>
          <a:ln w="25400">
            <a:solidFill>
              <a:srgbClr val="003300"/>
            </a:solidFill>
            <a:round/>
            <a:headEnd/>
            <a:tailEnd/>
          </a:ln>
        </p:spPr>
        <p:txBody>
          <a:bodyPr wrap="none" anchor="ctr"/>
          <a:lstStyle/>
          <a:p>
            <a:endParaRPr lang="en-US" i="0">
              <a:latin typeface="Arial Narrow" panose="020B0606020202030204" pitchFamily="34" charset="0"/>
            </a:endParaRPr>
          </a:p>
        </p:txBody>
      </p:sp>
      <p:sp>
        <p:nvSpPr>
          <p:cNvPr id="102" name="Oval 14">
            <a:extLst>
              <a:ext uri="{FF2B5EF4-FFF2-40B4-BE49-F238E27FC236}">
                <a16:creationId xmlns:a16="http://schemas.microsoft.com/office/drawing/2014/main" id="{E432DCF7-2098-49B4-9399-462D4DEC3781}"/>
              </a:ext>
            </a:extLst>
          </p:cNvPr>
          <p:cNvSpPr>
            <a:spLocks noChangeArrowheads="1"/>
          </p:cNvSpPr>
          <p:nvPr/>
        </p:nvSpPr>
        <p:spPr bwMode="auto">
          <a:xfrm>
            <a:off x="3889215" y="2892481"/>
            <a:ext cx="274637" cy="274638"/>
          </a:xfrm>
          <a:prstGeom prst="ellipse">
            <a:avLst/>
          </a:prstGeom>
          <a:solidFill>
            <a:schemeClr val="accent3">
              <a:lumMod val="75000"/>
            </a:schemeClr>
          </a:solidFill>
          <a:ln w="38100">
            <a:solidFill>
              <a:srgbClr val="003300"/>
            </a:solidFill>
            <a:round/>
            <a:headEnd/>
            <a:tailEnd/>
          </a:ln>
        </p:spPr>
        <p:txBody>
          <a:bodyPr wrap="none" anchor="ctr"/>
          <a:lstStyle/>
          <a:p>
            <a:endParaRPr lang="en-US" i="0">
              <a:latin typeface="Arial Narrow" panose="020B0606020202030204" pitchFamily="34" charset="0"/>
            </a:endParaRPr>
          </a:p>
        </p:txBody>
      </p:sp>
      <p:sp>
        <p:nvSpPr>
          <p:cNvPr id="103" name="Oval 15">
            <a:extLst>
              <a:ext uri="{FF2B5EF4-FFF2-40B4-BE49-F238E27FC236}">
                <a16:creationId xmlns:a16="http://schemas.microsoft.com/office/drawing/2014/main" id="{BD4B2D13-E4DC-48D1-8EF9-FE16C63F2D9B}"/>
              </a:ext>
            </a:extLst>
          </p:cNvPr>
          <p:cNvSpPr>
            <a:spLocks noChangeArrowheads="1"/>
          </p:cNvSpPr>
          <p:nvPr/>
        </p:nvSpPr>
        <p:spPr bwMode="auto">
          <a:xfrm>
            <a:off x="2965290" y="3660831"/>
            <a:ext cx="274637" cy="274638"/>
          </a:xfrm>
          <a:prstGeom prst="ellipse">
            <a:avLst/>
          </a:prstGeom>
          <a:solidFill>
            <a:schemeClr val="accent3">
              <a:lumMod val="75000"/>
            </a:schemeClr>
          </a:solidFill>
          <a:ln w="38100">
            <a:solidFill>
              <a:srgbClr val="003300"/>
            </a:solidFill>
            <a:round/>
            <a:headEnd/>
            <a:tailEnd/>
          </a:ln>
        </p:spPr>
        <p:txBody>
          <a:bodyPr wrap="none" anchor="ctr"/>
          <a:lstStyle/>
          <a:p>
            <a:endParaRPr lang="en-US" i="0">
              <a:latin typeface="Arial Narrow" panose="020B0606020202030204" pitchFamily="34" charset="0"/>
            </a:endParaRPr>
          </a:p>
        </p:txBody>
      </p:sp>
      <p:sp>
        <p:nvSpPr>
          <p:cNvPr id="104" name="Oval 16">
            <a:extLst>
              <a:ext uri="{FF2B5EF4-FFF2-40B4-BE49-F238E27FC236}">
                <a16:creationId xmlns:a16="http://schemas.microsoft.com/office/drawing/2014/main" id="{D7B9308E-CF14-4C5B-982E-F57FF3F86EB8}"/>
              </a:ext>
            </a:extLst>
          </p:cNvPr>
          <p:cNvSpPr>
            <a:spLocks noChangeArrowheads="1"/>
          </p:cNvSpPr>
          <p:nvPr/>
        </p:nvSpPr>
        <p:spPr bwMode="auto">
          <a:xfrm>
            <a:off x="4401977" y="2660707"/>
            <a:ext cx="207963" cy="207963"/>
          </a:xfrm>
          <a:prstGeom prst="ellipse">
            <a:avLst/>
          </a:prstGeom>
          <a:solidFill>
            <a:schemeClr val="accent3">
              <a:lumMod val="50000"/>
            </a:schemeClr>
          </a:solidFill>
          <a:ln w="25400">
            <a:solidFill>
              <a:srgbClr val="003300"/>
            </a:solidFill>
            <a:round/>
            <a:headEnd/>
            <a:tailEnd/>
          </a:ln>
        </p:spPr>
        <p:txBody>
          <a:bodyPr wrap="none" anchor="ctr"/>
          <a:lstStyle/>
          <a:p>
            <a:endParaRPr lang="en-US" i="0">
              <a:latin typeface="Arial Narrow" panose="020B0606020202030204" pitchFamily="34" charset="0"/>
            </a:endParaRPr>
          </a:p>
        </p:txBody>
      </p:sp>
      <p:sp>
        <p:nvSpPr>
          <p:cNvPr id="105" name="Oval 17">
            <a:extLst>
              <a:ext uri="{FF2B5EF4-FFF2-40B4-BE49-F238E27FC236}">
                <a16:creationId xmlns:a16="http://schemas.microsoft.com/office/drawing/2014/main" id="{BC076714-87E5-4B51-AD83-8F9660CEF251}"/>
              </a:ext>
            </a:extLst>
          </p:cNvPr>
          <p:cNvSpPr>
            <a:spLocks noChangeArrowheads="1"/>
          </p:cNvSpPr>
          <p:nvPr/>
        </p:nvSpPr>
        <p:spPr bwMode="auto">
          <a:xfrm>
            <a:off x="4435315" y="3103620"/>
            <a:ext cx="173037" cy="173037"/>
          </a:xfrm>
          <a:prstGeom prst="ellipse">
            <a:avLst/>
          </a:prstGeom>
          <a:solidFill>
            <a:schemeClr val="accent3">
              <a:lumMod val="50000"/>
            </a:schemeClr>
          </a:solidFill>
          <a:ln w="25400">
            <a:solidFill>
              <a:srgbClr val="003300"/>
            </a:solidFill>
            <a:round/>
            <a:headEnd/>
            <a:tailEnd/>
          </a:ln>
        </p:spPr>
        <p:txBody>
          <a:bodyPr wrap="none" anchor="ctr"/>
          <a:lstStyle/>
          <a:p>
            <a:endParaRPr lang="en-US" i="0">
              <a:latin typeface="Arial Narrow" panose="020B0606020202030204" pitchFamily="34" charset="0"/>
            </a:endParaRPr>
          </a:p>
        </p:txBody>
      </p:sp>
      <p:sp>
        <p:nvSpPr>
          <p:cNvPr id="106" name="Oval 18">
            <a:extLst>
              <a:ext uri="{FF2B5EF4-FFF2-40B4-BE49-F238E27FC236}">
                <a16:creationId xmlns:a16="http://schemas.microsoft.com/office/drawing/2014/main" id="{BA1F2A3E-4CB0-42C2-AEFB-6F553CD5676A}"/>
              </a:ext>
            </a:extLst>
          </p:cNvPr>
          <p:cNvSpPr>
            <a:spLocks noChangeArrowheads="1"/>
          </p:cNvSpPr>
          <p:nvPr/>
        </p:nvSpPr>
        <p:spPr bwMode="auto">
          <a:xfrm>
            <a:off x="4124165" y="3336981"/>
            <a:ext cx="173037" cy="173038"/>
          </a:xfrm>
          <a:prstGeom prst="ellipse">
            <a:avLst/>
          </a:prstGeom>
          <a:solidFill>
            <a:schemeClr val="accent3">
              <a:lumMod val="50000"/>
            </a:schemeClr>
          </a:solidFill>
          <a:ln w="25400">
            <a:solidFill>
              <a:srgbClr val="003300"/>
            </a:solidFill>
            <a:round/>
            <a:headEnd/>
            <a:tailEnd/>
          </a:ln>
        </p:spPr>
        <p:txBody>
          <a:bodyPr wrap="none" anchor="ctr"/>
          <a:lstStyle/>
          <a:p>
            <a:endParaRPr lang="en-US" i="0">
              <a:latin typeface="Arial Narrow" panose="020B0606020202030204" pitchFamily="34" charset="0"/>
            </a:endParaRPr>
          </a:p>
        </p:txBody>
      </p:sp>
      <p:sp>
        <p:nvSpPr>
          <p:cNvPr id="107" name="Oval 19">
            <a:extLst>
              <a:ext uri="{FF2B5EF4-FFF2-40B4-BE49-F238E27FC236}">
                <a16:creationId xmlns:a16="http://schemas.microsoft.com/office/drawing/2014/main" id="{15643695-8126-4C52-8C13-D48576F78D2E}"/>
              </a:ext>
            </a:extLst>
          </p:cNvPr>
          <p:cNvSpPr>
            <a:spLocks noChangeArrowheads="1"/>
          </p:cNvSpPr>
          <p:nvPr/>
        </p:nvSpPr>
        <p:spPr bwMode="auto">
          <a:xfrm>
            <a:off x="3662201" y="3732270"/>
            <a:ext cx="173038" cy="173037"/>
          </a:xfrm>
          <a:prstGeom prst="ellipse">
            <a:avLst/>
          </a:prstGeom>
          <a:solidFill>
            <a:schemeClr val="accent3">
              <a:lumMod val="50000"/>
            </a:schemeClr>
          </a:solidFill>
          <a:ln w="25400">
            <a:solidFill>
              <a:srgbClr val="003300"/>
            </a:solidFill>
            <a:round/>
            <a:headEnd/>
            <a:tailEnd/>
          </a:ln>
        </p:spPr>
        <p:txBody>
          <a:bodyPr wrap="none" anchor="ctr"/>
          <a:lstStyle/>
          <a:p>
            <a:endParaRPr lang="en-US" i="0">
              <a:latin typeface="Arial Narrow" panose="020B0606020202030204" pitchFamily="34" charset="0"/>
            </a:endParaRPr>
          </a:p>
        </p:txBody>
      </p:sp>
      <p:sp>
        <p:nvSpPr>
          <p:cNvPr id="108" name="Oval 20">
            <a:extLst>
              <a:ext uri="{FF2B5EF4-FFF2-40B4-BE49-F238E27FC236}">
                <a16:creationId xmlns:a16="http://schemas.microsoft.com/office/drawing/2014/main" id="{F2ADA4A7-4C88-4CBC-B0DC-D306239984CF}"/>
              </a:ext>
            </a:extLst>
          </p:cNvPr>
          <p:cNvSpPr>
            <a:spLocks noChangeArrowheads="1"/>
          </p:cNvSpPr>
          <p:nvPr/>
        </p:nvSpPr>
        <p:spPr bwMode="auto">
          <a:xfrm>
            <a:off x="2971640" y="4197406"/>
            <a:ext cx="173037" cy="173038"/>
          </a:xfrm>
          <a:prstGeom prst="ellipse">
            <a:avLst/>
          </a:prstGeom>
          <a:solidFill>
            <a:schemeClr val="accent3">
              <a:lumMod val="50000"/>
            </a:schemeClr>
          </a:solidFill>
          <a:ln w="25400">
            <a:solidFill>
              <a:srgbClr val="003300"/>
            </a:solidFill>
            <a:round/>
            <a:headEnd/>
            <a:tailEnd/>
          </a:ln>
        </p:spPr>
        <p:txBody>
          <a:bodyPr wrap="none" anchor="ctr"/>
          <a:lstStyle/>
          <a:p>
            <a:endParaRPr lang="en-US" i="0">
              <a:latin typeface="Arial Narrow" panose="020B0606020202030204" pitchFamily="34" charset="0"/>
            </a:endParaRPr>
          </a:p>
        </p:txBody>
      </p:sp>
      <p:sp>
        <p:nvSpPr>
          <p:cNvPr id="109" name="Line 21">
            <a:extLst>
              <a:ext uri="{FF2B5EF4-FFF2-40B4-BE49-F238E27FC236}">
                <a16:creationId xmlns:a16="http://schemas.microsoft.com/office/drawing/2014/main" id="{96C5810D-59A9-4F27-B2C3-9D2A3A8F7340}"/>
              </a:ext>
            </a:extLst>
          </p:cNvPr>
          <p:cNvSpPr>
            <a:spLocks noChangeShapeType="1"/>
          </p:cNvSpPr>
          <p:nvPr/>
        </p:nvSpPr>
        <p:spPr bwMode="auto">
          <a:xfrm>
            <a:off x="2763677" y="2160645"/>
            <a:ext cx="68263" cy="242887"/>
          </a:xfrm>
          <a:prstGeom prst="line">
            <a:avLst/>
          </a:prstGeom>
          <a:noFill/>
          <a:ln w="19050">
            <a:solidFill>
              <a:srgbClr val="003300"/>
            </a:solidFill>
            <a:round/>
            <a:headEnd/>
            <a:tailEnd type="triangle" w="med" len="med"/>
          </a:ln>
        </p:spPr>
        <p:txBody>
          <a:bodyPr/>
          <a:lstStyle/>
          <a:p>
            <a:endParaRPr lang="en-US" i="0">
              <a:latin typeface="Arial Narrow" panose="020B0606020202030204" pitchFamily="34" charset="0"/>
            </a:endParaRPr>
          </a:p>
        </p:txBody>
      </p:sp>
      <p:sp>
        <p:nvSpPr>
          <p:cNvPr id="110" name="Line 22">
            <a:extLst>
              <a:ext uri="{FF2B5EF4-FFF2-40B4-BE49-F238E27FC236}">
                <a16:creationId xmlns:a16="http://schemas.microsoft.com/office/drawing/2014/main" id="{F064BF68-7A08-4858-8AB9-3D0874A14447}"/>
              </a:ext>
            </a:extLst>
          </p:cNvPr>
          <p:cNvSpPr>
            <a:spLocks noChangeShapeType="1"/>
          </p:cNvSpPr>
          <p:nvPr/>
        </p:nvSpPr>
        <p:spPr bwMode="auto">
          <a:xfrm>
            <a:off x="2400139" y="2427344"/>
            <a:ext cx="279400" cy="95250"/>
          </a:xfrm>
          <a:prstGeom prst="line">
            <a:avLst/>
          </a:prstGeom>
          <a:noFill/>
          <a:ln w="12700">
            <a:solidFill>
              <a:srgbClr val="003300"/>
            </a:solidFill>
            <a:round/>
            <a:headEnd/>
            <a:tailEnd type="triangle" w="med" len="med"/>
          </a:ln>
        </p:spPr>
        <p:txBody>
          <a:bodyPr/>
          <a:lstStyle/>
          <a:p>
            <a:endParaRPr lang="en-US" i="0">
              <a:latin typeface="Arial Narrow" panose="020B0606020202030204" pitchFamily="34" charset="0"/>
            </a:endParaRPr>
          </a:p>
        </p:txBody>
      </p:sp>
      <p:sp>
        <p:nvSpPr>
          <p:cNvPr id="111" name="Line 23">
            <a:extLst>
              <a:ext uri="{FF2B5EF4-FFF2-40B4-BE49-F238E27FC236}">
                <a16:creationId xmlns:a16="http://schemas.microsoft.com/office/drawing/2014/main" id="{D9D78CB8-7C4A-4661-A556-F289B99A10F4}"/>
              </a:ext>
            </a:extLst>
          </p:cNvPr>
          <p:cNvSpPr>
            <a:spLocks noChangeShapeType="1"/>
          </p:cNvSpPr>
          <p:nvPr/>
        </p:nvSpPr>
        <p:spPr bwMode="auto">
          <a:xfrm>
            <a:off x="3090702" y="2692456"/>
            <a:ext cx="728663" cy="255588"/>
          </a:xfrm>
          <a:prstGeom prst="line">
            <a:avLst/>
          </a:prstGeom>
          <a:noFill/>
          <a:ln w="50800">
            <a:solidFill>
              <a:srgbClr val="003300"/>
            </a:solidFill>
            <a:round/>
            <a:headEnd/>
            <a:tailEnd type="triangle" w="med" len="med"/>
          </a:ln>
        </p:spPr>
        <p:txBody>
          <a:bodyPr/>
          <a:lstStyle/>
          <a:p>
            <a:endParaRPr lang="en-US" i="0">
              <a:latin typeface="Arial Narrow" panose="020B0606020202030204" pitchFamily="34" charset="0"/>
            </a:endParaRPr>
          </a:p>
        </p:txBody>
      </p:sp>
      <p:sp>
        <p:nvSpPr>
          <p:cNvPr id="112" name="Line 24">
            <a:extLst>
              <a:ext uri="{FF2B5EF4-FFF2-40B4-BE49-F238E27FC236}">
                <a16:creationId xmlns:a16="http://schemas.microsoft.com/office/drawing/2014/main" id="{5432FC8D-5451-4A2E-9152-0D735E96B30F}"/>
              </a:ext>
            </a:extLst>
          </p:cNvPr>
          <p:cNvSpPr>
            <a:spLocks noChangeShapeType="1"/>
          </p:cNvSpPr>
          <p:nvPr/>
        </p:nvSpPr>
        <p:spPr bwMode="auto">
          <a:xfrm>
            <a:off x="2895440" y="2787706"/>
            <a:ext cx="161925" cy="833438"/>
          </a:xfrm>
          <a:prstGeom prst="line">
            <a:avLst/>
          </a:prstGeom>
          <a:noFill/>
          <a:ln w="44450">
            <a:solidFill>
              <a:srgbClr val="003300"/>
            </a:solidFill>
            <a:round/>
            <a:headEnd/>
            <a:tailEnd type="triangle" w="med" len="med"/>
          </a:ln>
        </p:spPr>
        <p:txBody>
          <a:bodyPr/>
          <a:lstStyle/>
          <a:p>
            <a:endParaRPr lang="en-US" i="0">
              <a:latin typeface="Arial Narrow" panose="020B0606020202030204" pitchFamily="34" charset="0"/>
            </a:endParaRPr>
          </a:p>
        </p:txBody>
      </p:sp>
      <p:sp>
        <p:nvSpPr>
          <p:cNvPr id="113" name="Line 25">
            <a:extLst>
              <a:ext uri="{FF2B5EF4-FFF2-40B4-BE49-F238E27FC236}">
                <a16:creationId xmlns:a16="http://schemas.microsoft.com/office/drawing/2014/main" id="{37A57DD1-7C28-4570-87E3-BB3D1E64C60A}"/>
              </a:ext>
            </a:extLst>
          </p:cNvPr>
          <p:cNvSpPr>
            <a:spLocks noChangeShapeType="1"/>
          </p:cNvSpPr>
          <p:nvPr/>
        </p:nvSpPr>
        <p:spPr bwMode="auto">
          <a:xfrm flipV="1">
            <a:off x="4174964" y="2833745"/>
            <a:ext cx="195262" cy="92075"/>
          </a:xfrm>
          <a:prstGeom prst="line">
            <a:avLst/>
          </a:prstGeom>
          <a:noFill/>
          <a:ln w="19050">
            <a:solidFill>
              <a:srgbClr val="003300"/>
            </a:solidFill>
            <a:round/>
            <a:headEnd/>
            <a:tailEnd type="triangle" w="med" len="med"/>
          </a:ln>
        </p:spPr>
        <p:txBody>
          <a:bodyPr/>
          <a:lstStyle/>
          <a:p>
            <a:endParaRPr lang="en-US" i="0">
              <a:latin typeface="Arial Narrow" panose="020B0606020202030204" pitchFamily="34" charset="0"/>
            </a:endParaRPr>
          </a:p>
        </p:txBody>
      </p:sp>
      <p:sp>
        <p:nvSpPr>
          <p:cNvPr id="114" name="Line 26">
            <a:extLst>
              <a:ext uri="{FF2B5EF4-FFF2-40B4-BE49-F238E27FC236}">
                <a16:creationId xmlns:a16="http://schemas.microsoft.com/office/drawing/2014/main" id="{C2F36D53-EB75-4ED5-B75F-12AC0009AC04}"/>
              </a:ext>
            </a:extLst>
          </p:cNvPr>
          <p:cNvSpPr>
            <a:spLocks noChangeShapeType="1"/>
          </p:cNvSpPr>
          <p:nvPr/>
        </p:nvSpPr>
        <p:spPr bwMode="auto">
          <a:xfrm>
            <a:off x="4194015" y="3087744"/>
            <a:ext cx="217487" cy="57150"/>
          </a:xfrm>
          <a:prstGeom prst="line">
            <a:avLst/>
          </a:prstGeom>
          <a:noFill/>
          <a:ln w="19050">
            <a:solidFill>
              <a:srgbClr val="003300"/>
            </a:solidFill>
            <a:round/>
            <a:headEnd/>
            <a:tailEnd type="triangle" w="med" len="med"/>
          </a:ln>
        </p:spPr>
        <p:txBody>
          <a:bodyPr/>
          <a:lstStyle/>
          <a:p>
            <a:endParaRPr lang="en-US" i="0">
              <a:latin typeface="Arial Narrow" panose="020B0606020202030204" pitchFamily="34" charset="0"/>
            </a:endParaRPr>
          </a:p>
        </p:txBody>
      </p:sp>
      <p:sp>
        <p:nvSpPr>
          <p:cNvPr id="115" name="Line 27">
            <a:extLst>
              <a:ext uri="{FF2B5EF4-FFF2-40B4-BE49-F238E27FC236}">
                <a16:creationId xmlns:a16="http://schemas.microsoft.com/office/drawing/2014/main" id="{EA17273C-7927-4774-9CDF-23A68E292CEE}"/>
              </a:ext>
            </a:extLst>
          </p:cNvPr>
          <p:cNvSpPr>
            <a:spLocks noChangeShapeType="1"/>
          </p:cNvSpPr>
          <p:nvPr/>
        </p:nvSpPr>
        <p:spPr bwMode="auto">
          <a:xfrm>
            <a:off x="4089240" y="3189345"/>
            <a:ext cx="71437" cy="136525"/>
          </a:xfrm>
          <a:prstGeom prst="line">
            <a:avLst/>
          </a:prstGeom>
          <a:noFill/>
          <a:ln w="19050">
            <a:solidFill>
              <a:srgbClr val="003300"/>
            </a:solidFill>
            <a:round/>
            <a:headEnd/>
            <a:tailEnd type="triangle" w="med" len="med"/>
          </a:ln>
        </p:spPr>
        <p:txBody>
          <a:bodyPr/>
          <a:lstStyle/>
          <a:p>
            <a:endParaRPr lang="en-US" i="0">
              <a:latin typeface="Arial Narrow" panose="020B0606020202030204" pitchFamily="34" charset="0"/>
            </a:endParaRPr>
          </a:p>
        </p:txBody>
      </p:sp>
      <p:sp>
        <p:nvSpPr>
          <p:cNvPr id="116" name="Line 28">
            <a:extLst>
              <a:ext uri="{FF2B5EF4-FFF2-40B4-BE49-F238E27FC236}">
                <a16:creationId xmlns:a16="http://schemas.microsoft.com/office/drawing/2014/main" id="{856F9AED-DC66-4BBD-AF1B-E35752EC9C78}"/>
              </a:ext>
            </a:extLst>
          </p:cNvPr>
          <p:cNvSpPr>
            <a:spLocks noChangeShapeType="1"/>
          </p:cNvSpPr>
          <p:nvPr/>
        </p:nvSpPr>
        <p:spPr bwMode="auto">
          <a:xfrm flipV="1">
            <a:off x="3292315" y="3821170"/>
            <a:ext cx="344487" cy="1587"/>
          </a:xfrm>
          <a:prstGeom prst="line">
            <a:avLst/>
          </a:prstGeom>
          <a:noFill/>
          <a:ln w="19050">
            <a:solidFill>
              <a:srgbClr val="003300"/>
            </a:solidFill>
            <a:round/>
            <a:headEnd/>
            <a:tailEnd type="triangle" w="med" len="med"/>
          </a:ln>
        </p:spPr>
        <p:txBody>
          <a:bodyPr/>
          <a:lstStyle/>
          <a:p>
            <a:endParaRPr lang="en-US" i="0">
              <a:latin typeface="Arial Narrow" panose="020B0606020202030204" pitchFamily="34" charset="0"/>
            </a:endParaRPr>
          </a:p>
        </p:txBody>
      </p:sp>
      <p:sp>
        <p:nvSpPr>
          <p:cNvPr id="117" name="Line 29">
            <a:extLst>
              <a:ext uri="{FF2B5EF4-FFF2-40B4-BE49-F238E27FC236}">
                <a16:creationId xmlns:a16="http://schemas.microsoft.com/office/drawing/2014/main" id="{8392C50A-ACE9-40C4-A2D0-0D8A5BAD71B6}"/>
              </a:ext>
            </a:extLst>
          </p:cNvPr>
          <p:cNvSpPr>
            <a:spLocks noChangeShapeType="1"/>
          </p:cNvSpPr>
          <p:nvPr/>
        </p:nvSpPr>
        <p:spPr bwMode="auto">
          <a:xfrm flipH="1">
            <a:off x="3057364" y="3978331"/>
            <a:ext cx="30162" cy="185738"/>
          </a:xfrm>
          <a:prstGeom prst="line">
            <a:avLst/>
          </a:prstGeom>
          <a:noFill/>
          <a:ln w="19050">
            <a:solidFill>
              <a:srgbClr val="003300"/>
            </a:solidFill>
            <a:round/>
            <a:headEnd/>
            <a:tailEnd type="triangle" w="med" len="med"/>
          </a:ln>
        </p:spPr>
        <p:txBody>
          <a:bodyPr/>
          <a:lstStyle/>
          <a:p>
            <a:endParaRPr lang="en-US" i="0">
              <a:latin typeface="Arial Narrow" panose="020B0606020202030204" pitchFamily="34" charset="0"/>
            </a:endParaRPr>
          </a:p>
        </p:txBody>
      </p:sp>
      <p:sp>
        <p:nvSpPr>
          <p:cNvPr id="118" name="Oval 30">
            <a:extLst>
              <a:ext uri="{FF2B5EF4-FFF2-40B4-BE49-F238E27FC236}">
                <a16:creationId xmlns:a16="http://schemas.microsoft.com/office/drawing/2014/main" id="{0B65B53A-E589-4715-8EA5-688D1E181307}"/>
              </a:ext>
            </a:extLst>
          </p:cNvPr>
          <p:cNvSpPr>
            <a:spLocks noChangeArrowheads="1"/>
          </p:cNvSpPr>
          <p:nvPr/>
        </p:nvSpPr>
        <p:spPr bwMode="auto">
          <a:xfrm>
            <a:off x="5510052" y="2973445"/>
            <a:ext cx="333375" cy="333375"/>
          </a:xfrm>
          <a:prstGeom prst="ellipse">
            <a:avLst/>
          </a:prstGeom>
          <a:solidFill>
            <a:schemeClr val="accent4">
              <a:lumMod val="75000"/>
            </a:schemeClr>
          </a:solidFill>
          <a:ln w="38100">
            <a:solidFill>
              <a:schemeClr val="accent5">
                <a:lumMod val="50000"/>
              </a:schemeClr>
            </a:solidFill>
            <a:round/>
            <a:headEnd/>
            <a:tailEnd/>
          </a:ln>
        </p:spPr>
        <p:txBody>
          <a:bodyPr wrap="none" anchor="ctr"/>
          <a:lstStyle/>
          <a:p>
            <a:endParaRPr lang="en-US" i="0">
              <a:latin typeface="Arial Narrow" panose="020B0606020202030204" pitchFamily="34" charset="0"/>
            </a:endParaRPr>
          </a:p>
        </p:txBody>
      </p:sp>
      <p:sp>
        <p:nvSpPr>
          <p:cNvPr id="119" name="Oval 32">
            <a:extLst>
              <a:ext uri="{FF2B5EF4-FFF2-40B4-BE49-F238E27FC236}">
                <a16:creationId xmlns:a16="http://schemas.microsoft.com/office/drawing/2014/main" id="{13786DF8-106C-4F05-BB06-B84930D4EDEF}"/>
              </a:ext>
            </a:extLst>
          </p:cNvPr>
          <p:cNvSpPr>
            <a:spLocks noChangeArrowheads="1"/>
          </p:cNvSpPr>
          <p:nvPr/>
        </p:nvSpPr>
        <p:spPr bwMode="auto">
          <a:xfrm>
            <a:off x="6032340" y="2441632"/>
            <a:ext cx="276225" cy="276225"/>
          </a:xfrm>
          <a:prstGeom prst="ellipse">
            <a:avLst/>
          </a:prstGeom>
          <a:solidFill>
            <a:schemeClr val="accent4">
              <a:lumMod val="75000"/>
            </a:schemeClr>
          </a:solidFill>
          <a:ln w="38100">
            <a:solidFill>
              <a:schemeClr val="accent5">
                <a:lumMod val="50000"/>
              </a:schemeClr>
            </a:solidFill>
            <a:round/>
            <a:headEnd/>
            <a:tailEnd/>
          </a:ln>
        </p:spPr>
        <p:txBody>
          <a:bodyPr wrap="none" anchor="ctr"/>
          <a:lstStyle/>
          <a:p>
            <a:endParaRPr lang="en-US" i="0">
              <a:latin typeface="Arial Narrow" panose="020B0606020202030204" pitchFamily="34" charset="0"/>
            </a:endParaRPr>
          </a:p>
        </p:txBody>
      </p:sp>
      <p:sp>
        <p:nvSpPr>
          <p:cNvPr id="120" name="Oval 33">
            <a:extLst>
              <a:ext uri="{FF2B5EF4-FFF2-40B4-BE49-F238E27FC236}">
                <a16:creationId xmlns:a16="http://schemas.microsoft.com/office/drawing/2014/main" id="{C70FE960-5D02-40EA-8E3C-E2754569D43B}"/>
              </a:ext>
            </a:extLst>
          </p:cNvPr>
          <p:cNvSpPr>
            <a:spLocks noChangeArrowheads="1"/>
          </p:cNvSpPr>
          <p:nvPr/>
        </p:nvSpPr>
        <p:spPr bwMode="auto">
          <a:xfrm>
            <a:off x="5732302" y="2106670"/>
            <a:ext cx="206375" cy="206375"/>
          </a:xfrm>
          <a:prstGeom prst="ellipse">
            <a:avLst/>
          </a:prstGeom>
          <a:solidFill>
            <a:schemeClr val="accent4">
              <a:lumMod val="75000"/>
            </a:schemeClr>
          </a:solidFill>
          <a:ln w="25400">
            <a:solidFill>
              <a:schemeClr val="accent5">
                <a:lumMod val="50000"/>
              </a:schemeClr>
            </a:solidFill>
            <a:round/>
            <a:headEnd/>
            <a:tailEnd/>
          </a:ln>
        </p:spPr>
        <p:txBody>
          <a:bodyPr wrap="none" anchor="ctr"/>
          <a:lstStyle/>
          <a:p>
            <a:endParaRPr lang="en-US" i="0">
              <a:latin typeface="Arial Narrow" panose="020B0606020202030204" pitchFamily="34" charset="0"/>
            </a:endParaRPr>
          </a:p>
        </p:txBody>
      </p:sp>
      <p:sp>
        <p:nvSpPr>
          <p:cNvPr id="121" name="Oval 34">
            <a:extLst>
              <a:ext uri="{FF2B5EF4-FFF2-40B4-BE49-F238E27FC236}">
                <a16:creationId xmlns:a16="http://schemas.microsoft.com/office/drawing/2014/main" id="{928D23D4-AF28-4397-A1A9-C7C62FD25B35}"/>
              </a:ext>
            </a:extLst>
          </p:cNvPr>
          <p:cNvSpPr>
            <a:spLocks noChangeArrowheads="1"/>
          </p:cNvSpPr>
          <p:nvPr/>
        </p:nvSpPr>
        <p:spPr bwMode="auto">
          <a:xfrm>
            <a:off x="6186326" y="2049519"/>
            <a:ext cx="184150" cy="184150"/>
          </a:xfrm>
          <a:prstGeom prst="ellipse">
            <a:avLst/>
          </a:prstGeom>
          <a:solidFill>
            <a:schemeClr val="accent4">
              <a:lumMod val="75000"/>
            </a:schemeClr>
          </a:solidFill>
          <a:ln w="25400">
            <a:solidFill>
              <a:schemeClr val="accent5">
                <a:lumMod val="50000"/>
              </a:schemeClr>
            </a:solidFill>
            <a:round/>
            <a:headEnd/>
            <a:tailEnd/>
          </a:ln>
        </p:spPr>
        <p:txBody>
          <a:bodyPr wrap="none" anchor="ctr"/>
          <a:lstStyle/>
          <a:p>
            <a:endParaRPr lang="en-US" i="0">
              <a:latin typeface="Arial Narrow" panose="020B0606020202030204" pitchFamily="34" charset="0"/>
            </a:endParaRPr>
          </a:p>
        </p:txBody>
      </p:sp>
      <p:sp>
        <p:nvSpPr>
          <p:cNvPr id="122" name="Oval 35">
            <a:extLst>
              <a:ext uri="{FF2B5EF4-FFF2-40B4-BE49-F238E27FC236}">
                <a16:creationId xmlns:a16="http://schemas.microsoft.com/office/drawing/2014/main" id="{A235ADE0-1FA0-4D19-9A65-6A0EA9FEA948}"/>
              </a:ext>
            </a:extLst>
          </p:cNvPr>
          <p:cNvSpPr>
            <a:spLocks noChangeArrowheads="1"/>
          </p:cNvSpPr>
          <p:nvPr/>
        </p:nvSpPr>
        <p:spPr bwMode="auto">
          <a:xfrm>
            <a:off x="5098890" y="3048057"/>
            <a:ext cx="206375" cy="206375"/>
          </a:xfrm>
          <a:prstGeom prst="ellipse">
            <a:avLst/>
          </a:prstGeom>
          <a:solidFill>
            <a:schemeClr val="accent4">
              <a:lumMod val="75000"/>
            </a:schemeClr>
          </a:solidFill>
          <a:ln w="25400">
            <a:solidFill>
              <a:schemeClr val="accent5">
                <a:lumMod val="50000"/>
              </a:schemeClr>
            </a:solidFill>
            <a:round/>
            <a:headEnd/>
            <a:tailEnd/>
          </a:ln>
        </p:spPr>
        <p:txBody>
          <a:bodyPr wrap="none" anchor="ctr"/>
          <a:lstStyle/>
          <a:p>
            <a:endParaRPr lang="en-US" i="0">
              <a:latin typeface="Arial Narrow" panose="020B0606020202030204" pitchFamily="34" charset="0"/>
            </a:endParaRPr>
          </a:p>
        </p:txBody>
      </p:sp>
      <p:sp>
        <p:nvSpPr>
          <p:cNvPr id="123" name="Oval 36">
            <a:extLst>
              <a:ext uri="{FF2B5EF4-FFF2-40B4-BE49-F238E27FC236}">
                <a16:creationId xmlns:a16="http://schemas.microsoft.com/office/drawing/2014/main" id="{FC079FF2-139C-4D38-81AC-B0A93B614658}"/>
              </a:ext>
            </a:extLst>
          </p:cNvPr>
          <p:cNvSpPr>
            <a:spLocks noChangeArrowheads="1"/>
          </p:cNvSpPr>
          <p:nvPr/>
        </p:nvSpPr>
        <p:spPr bwMode="auto">
          <a:xfrm>
            <a:off x="6232365" y="2886132"/>
            <a:ext cx="206375" cy="206375"/>
          </a:xfrm>
          <a:prstGeom prst="ellipse">
            <a:avLst/>
          </a:prstGeom>
          <a:solidFill>
            <a:schemeClr val="accent4">
              <a:lumMod val="75000"/>
            </a:schemeClr>
          </a:solidFill>
          <a:ln w="25400">
            <a:solidFill>
              <a:schemeClr val="accent5">
                <a:lumMod val="50000"/>
              </a:schemeClr>
            </a:solidFill>
            <a:round/>
            <a:headEnd/>
            <a:tailEnd/>
          </a:ln>
        </p:spPr>
        <p:txBody>
          <a:bodyPr wrap="none" anchor="ctr"/>
          <a:lstStyle/>
          <a:p>
            <a:endParaRPr lang="en-US" i="0">
              <a:latin typeface="Arial Narrow" panose="020B0606020202030204" pitchFamily="34" charset="0"/>
            </a:endParaRPr>
          </a:p>
        </p:txBody>
      </p:sp>
      <p:sp>
        <p:nvSpPr>
          <p:cNvPr id="124" name="Oval 37">
            <a:extLst>
              <a:ext uri="{FF2B5EF4-FFF2-40B4-BE49-F238E27FC236}">
                <a16:creationId xmlns:a16="http://schemas.microsoft.com/office/drawing/2014/main" id="{CC60C9A2-0A4B-4BBE-8DEC-95E2135AA85C}"/>
              </a:ext>
            </a:extLst>
          </p:cNvPr>
          <p:cNvSpPr>
            <a:spLocks noChangeArrowheads="1"/>
          </p:cNvSpPr>
          <p:nvPr/>
        </p:nvSpPr>
        <p:spPr bwMode="auto">
          <a:xfrm>
            <a:off x="5389402" y="2573395"/>
            <a:ext cx="206375" cy="206375"/>
          </a:xfrm>
          <a:prstGeom prst="ellipse">
            <a:avLst/>
          </a:prstGeom>
          <a:solidFill>
            <a:schemeClr val="accent4">
              <a:lumMod val="75000"/>
            </a:schemeClr>
          </a:solidFill>
          <a:ln w="25400">
            <a:solidFill>
              <a:schemeClr val="accent5">
                <a:lumMod val="50000"/>
              </a:schemeClr>
            </a:solidFill>
            <a:round/>
            <a:headEnd/>
            <a:tailEnd/>
          </a:ln>
        </p:spPr>
        <p:txBody>
          <a:bodyPr wrap="none" anchor="ctr"/>
          <a:lstStyle/>
          <a:p>
            <a:endParaRPr lang="en-US" i="0">
              <a:latin typeface="Arial Narrow" panose="020B0606020202030204" pitchFamily="34" charset="0"/>
            </a:endParaRPr>
          </a:p>
        </p:txBody>
      </p:sp>
      <p:sp>
        <p:nvSpPr>
          <p:cNvPr id="125" name="Oval 38">
            <a:extLst>
              <a:ext uri="{FF2B5EF4-FFF2-40B4-BE49-F238E27FC236}">
                <a16:creationId xmlns:a16="http://schemas.microsoft.com/office/drawing/2014/main" id="{D212D31D-4CD5-45D2-AD91-DF54F425FFE1}"/>
              </a:ext>
            </a:extLst>
          </p:cNvPr>
          <p:cNvSpPr>
            <a:spLocks noChangeArrowheads="1"/>
          </p:cNvSpPr>
          <p:nvPr/>
        </p:nvSpPr>
        <p:spPr bwMode="auto">
          <a:xfrm>
            <a:off x="7215026" y="3068695"/>
            <a:ext cx="217488" cy="217487"/>
          </a:xfrm>
          <a:prstGeom prst="ellipse">
            <a:avLst/>
          </a:prstGeom>
          <a:solidFill>
            <a:schemeClr val="accent4">
              <a:lumMod val="75000"/>
            </a:schemeClr>
          </a:solidFill>
          <a:ln w="38100">
            <a:solidFill>
              <a:schemeClr val="accent5">
                <a:lumMod val="50000"/>
              </a:schemeClr>
            </a:solidFill>
            <a:round/>
            <a:headEnd/>
            <a:tailEnd/>
          </a:ln>
        </p:spPr>
        <p:txBody>
          <a:bodyPr wrap="none" anchor="ctr"/>
          <a:lstStyle/>
          <a:p>
            <a:endParaRPr lang="en-US" i="0">
              <a:latin typeface="Arial Narrow" panose="020B0606020202030204" pitchFamily="34" charset="0"/>
            </a:endParaRPr>
          </a:p>
        </p:txBody>
      </p:sp>
      <p:sp>
        <p:nvSpPr>
          <p:cNvPr id="126" name="Oval 39">
            <a:extLst>
              <a:ext uri="{FF2B5EF4-FFF2-40B4-BE49-F238E27FC236}">
                <a16:creationId xmlns:a16="http://schemas.microsoft.com/office/drawing/2014/main" id="{91064A70-7679-4487-A46A-C285F927275D}"/>
              </a:ext>
            </a:extLst>
          </p:cNvPr>
          <p:cNvSpPr>
            <a:spLocks noChangeArrowheads="1"/>
          </p:cNvSpPr>
          <p:nvPr/>
        </p:nvSpPr>
        <p:spPr bwMode="auto">
          <a:xfrm>
            <a:off x="6486365" y="3730681"/>
            <a:ext cx="217487" cy="217488"/>
          </a:xfrm>
          <a:prstGeom prst="ellipse">
            <a:avLst/>
          </a:prstGeom>
          <a:solidFill>
            <a:schemeClr val="accent4">
              <a:lumMod val="75000"/>
            </a:schemeClr>
          </a:solidFill>
          <a:ln w="38100">
            <a:solidFill>
              <a:schemeClr val="accent5">
                <a:lumMod val="50000"/>
              </a:schemeClr>
            </a:solidFill>
            <a:round/>
            <a:headEnd/>
            <a:tailEnd/>
          </a:ln>
        </p:spPr>
        <p:txBody>
          <a:bodyPr wrap="none" anchor="ctr"/>
          <a:lstStyle/>
          <a:p>
            <a:endParaRPr lang="en-US" i="0">
              <a:latin typeface="Arial Narrow" panose="020B0606020202030204" pitchFamily="34" charset="0"/>
            </a:endParaRPr>
          </a:p>
        </p:txBody>
      </p:sp>
      <p:sp>
        <p:nvSpPr>
          <p:cNvPr id="127" name="Oval 40">
            <a:extLst>
              <a:ext uri="{FF2B5EF4-FFF2-40B4-BE49-F238E27FC236}">
                <a16:creationId xmlns:a16="http://schemas.microsoft.com/office/drawing/2014/main" id="{95B7D27C-4D97-40B7-B1E9-76D41E5EE363}"/>
              </a:ext>
            </a:extLst>
          </p:cNvPr>
          <p:cNvSpPr>
            <a:spLocks noChangeArrowheads="1"/>
          </p:cNvSpPr>
          <p:nvPr/>
        </p:nvSpPr>
        <p:spPr bwMode="auto">
          <a:xfrm>
            <a:off x="6930864" y="3800531"/>
            <a:ext cx="171450" cy="171450"/>
          </a:xfrm>
          <a:prstGeom prst="ellipse">
            <a:avLst/>
          </a:prstGeom>
          <a:solidFill>
            <a:schemeClr val="accent4">
              <a:lumMod val="75000"/>
            </a:schemeClr>
          </a:solidFill>
          <a:ln w="25400">
            <a:solidFill>
              <a:schemeClr val="accent5">
                <a:lumMod val="50000"/>
              </a:schemeClr>
            </a:solidFill>
            <a:round/>
            <a:headEnd/>
            <a:tailEnd/>
          </a:ln>
        </p:spPr>
        <p:txBody>
          <a:bodyPr wrap="none" anchor="ctr"/>
          <a:lstStyle/>
          <a:p>
            <a:endParaRPr lang="en-US" i="0">
              <a:latin typeface="Arial Narrow" panose="020B0606020202030204" pitchFamily="34" charset="0"/>
            </a:endParaRPr>
          </a:p>
        </p:txBody>
      </p:sp>
      <p:sp>
        <p:nvSpPr>
          <p:cNvPr id="128" name="Oval 41">
            <a:extLst>
              <a:ext uri="{FF2B5EF4-FFF2-40B4-BE49-F238E27FC236}">
                <a16:creationId xmlns:a16="http://schemas.microsoft.com/office/drawing/2014/main" id="{B2183144-FECF-4342-BCBB-17FEAA8E0E1B}"/>
              </a:ext>
            </a:extLst>
          </p:cNvPr>
          <p:cNvSpPr>
            <a:spLocks noChangeArrowheads="1"/>
          </p:cNvSpPr>
          <p:nvPr/>
        </p:nvSpPr>
        <p:spPr bwMode="auto">
          <a:xfrm>
            <a:off x="6687977" y="4181532"/>
            <a:ext cx="180975" cy="180975"/>
          </a:xfrm>
          <a:prstGeom prst="ellipse">
            <a:avLst/>
          </a:prstGeom>
          <a:solidFill>
            <a:schemeClr val="accent4">
              <a:lumMod val="75000"/>
            </a:schemeClr>
          </a:solidFill>
          <a:ln w="25400">
            <a:solidFill>
              <a:schemeClr val="accent5">
                <a:lumMod val="50000"/>
              </a:schemeClr>
            </a:solidFill>
            <a:round/>
            <a:headEnd/>
            <a:tailEnd/>
          </a:ln>
        </p:spPr>
        <p:txBody>
          <a:bodyPr wrap="none" anchor="ctr"/>
          <a:lstStyle/>
          <a:p>
            <a:endParaRPr lang="en-US" i="0">
              <a:latin typeface="Arial Narrow" panose="020B0606020202030204" pitchFamily="34" charset="0"/>
            </a:endParaRPr>
          </a:p>
        </p:txBody>
      </p:sp>
      <p:sp>
        <p:nvSpPr>
          <p:cNvPr id="129" name="Oval 42">
            <a:extLst>
              <a:ext uri="{FF2B5EF4-FFF2-40B4-BE49-F238E27FC236}">
                <a16:creationId xmlns:a16="http://schemas.microsoft.com/office/drawing/2014/main" id="{D14C74FB-AA44-4004-81DB-CD4061D79EF6}"/>
              </a:ext>
            </a:extLst>
          </p:cNvPr>
          <p:cNvSpPr>
            <a:spLocks noChangeArrowheads="1"/>
          </p:cNvSpPr>
          <p:nvPr/>
        </p:nvSpPr>
        <p:spPr bwMode="auto">
          <a:xfrm>
            <a:off x="7351552" y="2667057"/>
            <a:ext cx="206375" cy="206375"/>
          </a:xfrm>
          <a:prstGeom prst="ellipse">
            <a:avLst/>
          </a:prstGeom>
          <a:solidFill>
            <a:schemeClr val="accent4">
              <a:lumMod val="75000"/>
            </a:schemeClr>
          </a:solidFill>
          <a:ln w="25400">
            <a:solidFill>
              <a:schemeClr val="accent5">
                <a:lumMod val="50000"/>
              </a:schemeClr>
            </a:solidFill>
            <a:round/>
            <a:headEnd/>
            <a:tailEnd/>
          </a:ln>
        </p:spPr>
        <p:txBody>
          <a:bodyPr wrap="none" anchor="ctr"/>
          <a:lstStyle/>
          <a:p>
            <a:endParaRPr lang="en-US" i="0">
              <a:latin typeface="Arial Narrow" panose="020B0606020202030204" pitchFamily="34" charset="0"/>
            </a:endParaRPr>
          </a:p>
        </p:txBody>
      </p:sp>
      <p:sp>
        <p:nvSpPr>
          <p:cNvPr id="130" name="Oval 43">
            <a:extLst>
              <a:ext uri="{FF2B5EF4-FFF2-40B4-BE49-F238E27FC236}">
                <a16:creationId xmlns:a16="http://schemas.microsoft.com/office/drawing/2014/main" id="{F7CD3E56-A86B-411D-B218-8DD90FE1641E}"/>
              </a:ext>
            </a:extLst>
          </p:cNvPr>
          <p:cNvSpPr>
            <a:spLocks noChangeArrowheads="1"/>
          </p:cNvSpPr>
          <p:nvPr/>
        </p:nvSpPr>
        <p:spPr bwMode="auto">
          <a:xfrm>
            <a:off x="6465726" y="2328919"/>
            <a:ext cx="171450" cy="171450"/>
          </a:xfrm>
          <a:prstGeom prst="ellipse">
            <a:avLst/>
          </a:prstGeom>
          <a:solidFill>
            <a:schemeClr val="accent4">
              <a:lumMod val="75000"/>
            </a:schemeClr>
          </a:solidFill>
          <a:ln w="25400">
            <a:solidFill>
              <a:schemeClr val="accent5">
                <a:lumMod val="50000"/>
              </a:schemeClr>
            </a:solidFill>
            <a:round/>
            <a:headEnd/>
            <a:tailEnd/>
          </a:ln>
        </p:spPr>
        <p:txBody>
          <a:bodyPr wrap="none" anchor="ctr"/>
          <a:lstStyle/>
          <a:p>
            <a:endParaRPr lang="en-US" i="0">
              <a:latin typeface="Arial Narrow" panose="020B0606020202030204" pitchFamily="34" charset="0"/>
            </a:endParaRPr>
          </a:p>
        </p:txBody>
      </p:sp>
      <p:sp>
        <p:nvSpPr>
          <p:cNvPr id="131" name="Line 44">
            <a:extLst>
              <a:ext uri="{FF2B5EF4-FFF2-40B4-BE49-F238E27FC236}">
                <a16:creationId xmlns:a16="http://schemas.microsoft.com/office/drawing/2014/main" id="{0D8E33FD-7F35-4EA2-805D-CA6454FBD249}"/>
              </a:ext>
            </a:extLst>
          </p:cNvPr>
          <p:cNvSpPr>
            <a:spLocks noChangeShapeType="1"/>
          </p:cNvSpPr>
          <p:nvPr/>
        </p:nvSpPr>
        <p:spPr bwMode="auto">
          <a:xfrm flipV="1">
            <a:off x="5808501" y="2722620"/>
            <a:ext cx="261938" cy="269875"/>
          </a:xfrm>
          <a:prstGeom prst="line">
            <a:avLst/>
          </a:prstGeom>
          <a:noFill/>
          <a:ln w="38100">
            <a:solidFill>
              <a:srgbClr val="993300"/>
            </a:solidFill>
            <a:round/>
            <a:headEnd type="triangle" w="med" len="med"/>
            <a:tailEnd type="triangle" w="med" len="med"/>
          </a:ln>
        </p:spPr>
        <p:txBody>
          <a:bodyPr/>
          <a:lstStyle/>
          <a:p>
            <a:endParaRPr lang="en-US" i="0">
              <a:latin typeface="Arial Narrow" panose="020B0606020202030204" pitchFamily="34" charset="0"/>
            </a:endParaRPr>
          </a:p>
        </p:txBody>
      </p:sp>
      <p:sp>
        <p:nvSpPr>
          <p:cNvPr id="132" name="Line 45">
            <a:extLst>
              <a:ext uri="{FF2B5EF4-FFF2-40B4-BE49-F238E27FC236}">
                <a16:creationId xmlns:a16="http://schemas.microsoft.com/office/drawing/2014/main" id="{4392C8FE-0F1F-482B-B139-9C4204B86DEF}"/>
              </a:ext>
            </a:extLst>
          </p:cNvPr>
          <p:cNvSpPr>
            <a:spLocks noChangeShapeType="1"/>
          </p:cNvSpPr>
          <p:nvPr/>
        </p:nvSpPr>
        <p:spPr bwMode="auto">
          <a:xfrm flipH="1">
            <a:off x="6199026" y="2259070"/>
            <a:ext cx="39688" cy="155575"/>
          </a:xfrm>
          <a:prstGeom prst="line">
            <a:avLst/>
          </a:prstGeom>
          <a:noFill/>
          <a:ln w="19050">
            <a:solidFill>
              <a:srgbClr val="800000"/>
            </a:solidFill>
            <a:round/>
            <a:headEnd/>
            <a:tailEnd type="triangle" w="med" len="med"/>
          </a:ln>
        </p:spPr>
        <p:txBody>
          <a:bodyPr/>
          <a:lstStyle/>
          <a:p>
            <a:endParaRPr lang="en-US" i="0">
              <a:latin typeface="Arial Narrow" panose="020B0606020202030204" pitchFamily="34" charset="0"/>
            </a:endParaRPr>
          </a:p>
        </p:txBody>
      </p:sp>
      <p:sp>
        <p:nvSpPr>
          <p:cNvPr id="133" name="Line 46">
            <a:extLst>
              <a:ext uri="{FF2B5EF4-FFF2-40B4-BE49-F238E27FC236}">
                <a16:creationId xmlns:a16="http://schemas.microsoft.com/office/drawing/2014/main" id="{C7CE3A16-8E69-4D80-A083-73675D78EC8A}"/>
              </a:ext>
            </a:extLst>
          </p:cNvPr>
          <p:cNvSpPr>
            <a:spLocks noChangeShapeType="1"/>
          </p:cNvSpPr>
          <p:nvPr/>
        </p:nvSpPr>
        <p:spPr bwMode="auto">
          <a:xfrm flipH="1">
            <a:off x="6332376" y="2468620"/>
            <a:ext cx="122238" cy="60325"/>
          </a:xfrm>
          <a:prstGeom prst="line">
            <a:avLst/>
          </a:prstGeom>
          <a:noFill/>
          <a:ln w="19050">
            <a:solidFill>
              <a:srgbClr val="800000"/>
            </a:solidFill>
            <a:round/>
            <a:headEnd/>
            <a:tailEnd type="triangle" w="med" len="med"/>
          </a:ln>
        </p:spPr>
        <p:txBody>
          <a:bodyPr/>
          <a:lstStyle/>
          <a:p>
            <a:endParaRPr lang="en-US" i="0">
              <a:latin typeface="Arial Narrow" panose="020B0606020202030204" pitchFamily="34" charset="0"/>
            </a:endParaRPr>
          </a:p>
        </p:txBody>
      </p:sp>
      <p:sp>
        <p:nvSpPr>
          <p:cNvPr id="134" name="Line 47">
            <a:extLst>
              <a:ext uri="{FF2B5EF4-FFF2-40B4-BE49-F238E27FC236}">
                <a16:creationId xmlns:a16="http://schemas.microsoft.com/office/drawing/2014/main" id="{58F64D0D-2437-436B-9CF1-50550443DA76}"/>
              </a:ext>
            </a:extLst>
          </p:cNvPr>
          <p:cNvSpPr>
            <a:spLocks noChangeShapeType="1"/>
          </p:cNvSpPr>
          <p:nvPr/>
        </p:nvSpPr>
        <p:spPr bwMode="auto">
          <a:xfrm flipH="1" flipV="1">
            <a:off x="6649876" y="2490845"/>
            <a:ext cx="674688" cy="212725"/>
          </a:xfrm>
          <a:prstGeom prst="line">
            <a:avLst/>
          </a:prstGeom>
          <a:noFill/>
          <a:ln w="19050">
            <a:solidFill>
              <a:srgbClr val="800000"/>
            </a:solidFill>
            <a:round/>
            <a:headEnd/>
            <a:tailEnd type="triangle" w="med" len="med"/>
          </a:ln>
        </p:spPr>
        <p:txBody>
          <a:bodyPr/>
          <a:lstStyle/>
          <a:p>
            <a:endParaRPr lang="en-US" i="0">
              <a:latin typeface="Arial Narrow" panose="020B0606020202030204" pitchFamily="34" charset="0"/>
            </a:endParaRPr>
          </a:p>
        </p:txBody>
      </p:sp>
      <p:sp>
        <p:nvSpPr>
          <p:cNvPr id="135" name="Line 48">
            <a:extLst>
              <a:ext uri="{FF2B5EF4-FFF2-40B4-BE49-F238E27FC236}">
                <a16:creationId xmlns:a16="http://schemas.microsoft.com/office/drawing/2014/main" id="{09434AB3-9A49-4482-910D-6A8C807A4CA0}"/>
              </a:ext>
            </a:extLst>
          </p:cNvPr>
          <p:cNvSpPr>
            <a:spLocks noChangeShapeType="1"/>
          </p:cNvSpPr>
          <p:nvPr/>
        </p:nvSpPr>
        <p:spPr bwMode="auto">
          <a:xfrm flipH="1">
            <a:off x="7354726" y="2890895"/>
            <a:ext cx="46038" cy="142875"/>
          </a:xfrm>
          <a:prstGeom prst="line">
            <a:avLst/>
          </a:prstGeom>
          <a:noFill/>
          <a:ln w="19050">
            <a:solidFill>
              <a:srgbClr val="800000"/>
            </a:solidFill>
            <a:round/>
            <a:headEnd/>
            <a:tailEnd type="triangle" w="med" len="med"/>
          </a:ln>
        </p:spPr>
        <p:txBody>
          <a:bodyPr/>
          <a:lstStyle/>
          <a:p>
            <a:endParaRPr lang="en-US" i="0">
              <a:latin typeface="Arial Narrow" panose="020B0606020202030204" pitchFamily="34" charset="0"/>
            </a:endParaRPr>
          </a:p>
        </p:txBody>
      </p:sp>
      <p:sp>
        <p:nvSpPr>
          <p:cNvPr id="136" name="Line 49">
            <a:extLst>
              <a:ext uri="{FF2B5EF4-FFF2-40B4-BE49-F238E27FC236}">
                <a16:creationId xmlns:a16="http://schemas.microsoft.com/office/drawing/2014/main" id="{F3C6F431-48D3-4D7D-B20E-AFE27821D6C3}"/>
              </a:ext>
            </a:extLst>
          </p:cNvPr>
          <p:cNvSpPr>
            <a:spLocks noChangeShapeType="1"/>
          </p:cNvSpPr>
          <p:nvPr/>
        </p:nvSpPr>
        <p:spPr bwMode="auto">
          <a:xfrm flipH="1" flipV="1">
            <a:off x="6338726" y="2649595"/>
            <a:ext cx="858838" cy="428625"/>
          </a:xfrm>
          <a:prstGeom prst="line">
            <a:avLst/>
          </a:prstGeom>
          <a:noFill/>
          <a:ln w="25400">
            <a:solidFill>
              <a:srgbClr val="800000"/>
            </a:solidFill>
            <a:round/>
            <a:headEnd/>
            <a:tailEnd type="triangle" w="med" len="med"/>
          </a:ln>
        </p:spPr>
        <p:txBody>
          <a:bodyPr/>
          <a:lstStyle/>
          <a:p>
            <a:endParaRPr lang="en-US" i="0">
              <a:latin typeface="Arial Narrow" panose="020B0606020202030204" pitchFamily="34" charset="0"/>
            </a:endParaRPr>
          </a:p>
        </p:txBody>
      </p:sp>
      <p:sp>
        <p:nvSpPr>
          <p:cNvPr id="137" name="Line 50">
            <a:extLst>
              <a:ext uri="{FF2B5EF4-FFF2-40B4-BE49-F238E27FC236}">
                <a16:creationId xmlns:a16="http://schemas.microsoft.com/office/drawing/2014/main" id="{3738430A-2A64-44F9-BC60-AA7D23999AE0}"/>
              </a:ext>
            </a:extLst>
          </p:cNvPr>
          <p:cNvSpPr>
            <a:spLocks noChangeShapeType="1"/>
          </p:cNvSpPr>
          <p:nvPr/>
        </p:nvSpPr>
        <p:spPr bwMode="auto">
          <a:xfrm flipH="1" flipV="1">
            <a:off x="5856126" y="3246495"/>
            <a:ext cx="604838" cy="485775"/>
          </a:xfrm>
          <a:prstGeom prst="line">
            <a:avLst/>
          </a:prstGeom>
          <a:noFill/>
          <a:ln w="25400">
            <a:solidFill>
              <a:srgbClr val="800000"/>
            </a:solidFill>
            <a:round/>
            <a:headEnd/>
            <a:tailEnd type="triangle" w="med" len="med"/>
          </a:ln>
        </p:spPr>
        <p:txBody>
          <a:bodyPr/>
          <a:lstStyle/>
          <a:p>
            <a:endParaRPr lang="en-US" i="0">
              <a:latin typeface="Arial Narrow" panose="020B0606020202030204" pitchFamily="34" charset="0"/>
            </a:endParaRPr>
          </a:p>
        </p:txBody>
      </p:sp>
      <p:sp>
        <p:nvSpPr>
          <p:cNvPr id="138" name="Line 51">
            <a:extLst>
              <a:ext uri="{FF2B5EF4-FFF2-40B4-BE49-F238E27FC236}">
                <a16:creationId xmlns:a16="http://schemas.microsoft.com/office/drawing/2014/main" id="{535042C8-B7DD-49FC-A242-1FB7B4927428}"/>
              </a:ext>
            </a:extLst>
          </p:cNvPr>
          <p:cNvSpPr>
            <a:spLocks noChangeShapeType="1"/>
          </p:cNvSpPr>
          <p:nvPr/>
        </p:nvSpPr>
        <p:spPr bwMode="auto">
          <a:xfrm flipH="1">
            <a:off x="6840376" y="3989445"/>
            <a:ext cx="109538" cy="180975"/>
          </a:xfrm>
          <a:prstGeom prst="line">
            <a:avLst/>
          </a:prstGeom>
          <a:noFill/>
          <a:ln w="19050">
            <a:solidFill>
              <a:srgbClr val="800000"/>
            </a:solidFill>
            <a:round/>
            <a:headEnd/>
            <a:tailEnd type="triangle" w="med" len="med"/>
          </a:ln>
        </p:spPr>
        <p:txBody>
          <a:bodyPr/>
          <a:lstStyle/>
          <a:p>
            <a:endParaRPr lang="en-US" i="0">
              <a:latin typeface="Arial Narrow" panose="020B0606020202030204" pitchFamily="34" charset="0"/>
            </a:endParaRPr>
          </a:p>
        </p:txBody>
      </p:sp>
      <p:sp>
        <p:nvSpPr>
          <p:cNvPr id="139" name="Line 52">
            <a:extLst>
              <a:ext uri="{FF2B5EF4-FFF2-40B4-BE49-F238E27FC236}">
                <a16:creationId xmlns:a16="http://schemas.microsoft.com/office/drawing/2014/main" id="{6717538B-63D3-42FA-8BDE-A496800D5B88}"/>
              </a:ext>
            </a:extLst>
          </p:cNvPr>
          <p:cNvSpPr>
            <a:spLocks noChangeShapeType="1"/>
          </p:cNvSpPr>
          <p:nvPr/>
        </p:nvSpPr>
        <p:spPr bwMode="auto">
          <a:xfrm flipH="1" flipV="1">
            <a:off x="6745126" y="3852920"/>
            <a:ext cx="141288" cy="3175"/>
          </a:xfrm>
          <a:prstGeom prst="line">
            <a:avLst/>
          </a:prstGeom>
          <a:noFill/>
          <a:ln w="19050">
            <a:solidFill>
              <a:srgbClr val="800000"/>
            </a:solidFill>
            <a:round/>
            <a:headEnd/>
            <a:tailEnd type="triangle" w="med" len="med"/>
          </a:ln>
        </p:spPr>
        <p:txBody>
          <a:bodyPr/>
          <a:lstStyle/>
          <a:p>
            <a:endParaRPr lang="en-US" i="0">
              <a:latin typeface="Arial Narrow" panose="020B0606020202030204" pitchFamily="34" charset="0"/>
            </a:endParaRPr>
          </a:p>
        </p:txBody>
      </p:sp>
      <p:sp>
        <p:nvSpPr>
          <p:cNvPr id="140" name="Line 53">
            <a:extLst>
              <a:ext uri="{FF2B5EF4-FFF2-40B4-BE49-F238E27FC236}">
                <a16:creationId xmlns:a16="http://schemas.microsoft.com/office/drawing/2014/main" id="{97588C85-E237-4B02-8CCA-3A89DEDD7DF3}"/>
              </a:ext>
            </a:extLst>
          </p:cNvPr>
          <p:cNvSpPr>
            <a:spLocks noChangeShapeType="1"/>
          </p:cNvSpPr>
          <p:nvPr/>
        </p:nvSpPr>
        <p:spPr bwMode="auto">
          <a:xfrm flipH="1" flipV="1">
            <a:off x="6637176" y="3986270"/>
            <a:ext cx="77788" cy="174625"/>
          </a:xfrm>
          <a:prstGeom prst="line">
            <a:avLst/>
          </a:prstGeom>
          <a:noFill/>
          <a:ln w="19050">
            <a:solidFill>
              <a:srgbClr val="800000"/>
            </a:solidFill>
            <a:round/>
            <a:headEnd/>
            <a:tailEnd type="triangle" w="med" len="med"/>
          </a:ln>
        </p:spPr>
        <p:txBody>
          <a:bodyPr/>
          <a:lstStyle/>
          <a:p>
            <a:endParaRPr lang="en-US" i="0">
              <a:latin typeface="Arial Narrow" panose="020B0606020202030204" pitchFamily="34" charset="0"/>
            </a:endParaRPr>
          </a:p>
        </p:txBody>
      </p:sp>
      <p:sp>
        <p:nvSpPr>
          <p:cNvPr id="141" name="Line 54">
            <a:extLst>
              <a:ext uri="{FF2B5EF4-FFF2-40B4-BE49-F238E27FC236}">
                <a16:creationId xmlns:a16="http://schemas.microsoft.com/office/drawing/2014/main" id="{7BFC9DCB-295D-4EFB-B1BE-971A1EF64FA8}"/>
              </a:ext>
            </a:extLst>
          </p:cNvPr>
          <p:cNvSpPr>
            <a:spLocks noChangeShapeType="1"/>
          </p:cNvSpPr>
          <p:nvPr/>
        </p:nvSpPr>
        <p:spPr bwMode="auto">
          <a:xfrm flipH="1" flipV="1">
            <a:off x="6243476" y="2738495"/>
            <a:ext cx="39688" cy="123825"/>
          </a:xfrm>
          <a:prstGeom prst="line">
            <a:avLst/>
          </a:prstGeom>
          <a:noFill/>
          <a:ln w="19050">
            <a:solidFill>
              <a:srgbClr val="800000"/>
            </a:solidFill>
            <a:round/>
            <a:headEnd/>
            <a:tailEnd type="triangle" w="med" len="med"/>
          </a:ln>
        </p:spPr>
        <p:txBody>
          <a:bodyPr/>
          <a:lstStyle/>
          <a:p>
            <a:endParaRPr lang="en-US" i="0">
              <a:latin typeface="Arial Narrow" panose="020B0606020202030204" pitchFamily="34" charset="0"/>
            </a:endParaRPr>
          </a:p>
        </p:txBody>
      </p:sp>
      <p:sp>
        <p:nvSpPr>
          <p:cNvPr id="142" name="Line 55">
            <a:extLst>
              <a:ext uri="{FF2B5EF4-FFF2-40B4-BE49-F238E27FC236}">
                <a16:creationId xmlns:a16="http://schemas.microsoft.com/office/drawing/2014/main" id="{A8F64D52-9C15-4E57-9D06-5C7C002933A2}"/>
              </a:ext>
            </a:extLst>
          </p:cNvPr>
          <p:cNvSpPr>
            <a:spLocks noChangeShapeType="1"/>
          </p:cNvSpPr>
          <p:nvPr/>
        </p:nvSpPr>
        <p:spPr bwMode="auto">
          <a:xfrm>
            <a:off x="5927564" y="2303520"/>
            <a:ext cx="138112" cy="136525"/>
          </a:xfrm>
          <a:prstGeom prst="line">
            <a:avLst/>
          </a:prstGeom>
          <a:noFill/>
          <a:ln w="19050">
            <a:solidFill>
              <a:srgbClr val="800000"/>
            </a:solidFill>
            <a:round/>
            <a:headEnd/>
            <a:tailEnd type="triangle" w="med" len="med"/>
          </a:ln>
        </p:spPr>
        <p:txBody>
          <a:bodyPr/>
          <a:lstStyle/>
          <a:p>
            <a:endParaRPr lang="en-US" i="0">
              <a:latin typeface="Arial Narrow" panose="020B0606020202030204" pitchFamily="34" charset="0"/>
            </a:endParaRPr>
          </a:p>
        </p:txBody>
      </p:sp>
      <p:sp>
        <p:nvSpPr>
          <p:cNvPr id="143" name="Line 56">
            <a:extLst>
              <a:ext uri="{FF2B5EF4-FFF2-40B4-BE49-F238E27FC236}">
                <a16:creationId xmlns:a16="http://schemas.microsoft.com/office/drawing/2014/main" id="{C514FEE0-B048-4973-9496-145E34ADC1BC}"/>
              </a:ext>
            </a:extLst>
          </p:cNvPr>
          <p:cNvSpPr>
            <a:spLocks noChangeShapeType="1"/>
          </p:cNvSpPr>
          <p:nvPr/>
        </p:nvSpPr>
        <p:spPr bwMode="auto">
          <a:xfrm flipH="1">
            <a:off x="5887876" y="3027420"/>
            <a:ext cx="312738" cy="66675"/>
          </a:xfrm>
          <a:prstGeom prst="line">
            <a:avLst/>
          </a:prstGeom>
          <a:noFill/>
          <a:ln w="19050">
            <a:solidFill>
              <a:srgbClr val="800000"/>
            </a:solidFill>
            <a:round/>
            <a:headEnd/>
            <a:tailEnd type="triangle" w="med" len="med"/>
          </a:ln>
        </p:spPr>
        <p:txBody>
          <a:bodyPr/>
          <a:lstStyle/>
          <a:p>
            <a:endParaRPr lang="en-US" i="0">
              <a:latin typeface="Arial Narrow" panose="020B0606020202030204" pitchFamily="34" charset="0"/>
            </a:endParaRPr>
          </a:p>
        </p:txBody>
      </p:sp>
      <p:sp>
        <p:nvSpPr>
          <p:cNvPr id="144" name="Line 57">
            <a:extLst>
              <a:ext uri="{FF2B5EF4-FFF2-40B4-BE49-F238E27FC236}">
                <a16:creationId xmlns:a16="http://schemas.microsoft.com/office/drawing/2014/main" id="{8C95F704-2E2D-492E-8EA7-90421A5082FB}"/>
              </a:ext>
            </a:extLst>
          </p:cNvPr>
          <p:cNvSpPr>
            <a:spLocks noChangeShapeType="1"/>
          </p:cNvSpPr>
          <p:nvPr/>
        </p:nvSpPr>
        <p:spPr bwMode="auto">
          <a:xfrm>
            <a:off x="5551327" y="2805170"/>
            <a:ext cx="49213" cy="142875"/>
          </a:xfrm>
          <a:prstGeom prst="line">
            <a:avLst/>
          </a:prstGeom>
          <a:noFill/>
          <a:ln w="19050">
            <a:solidFill>
              <a:srgbClr val="800000"/>
            </a:solidFill>
            <a:round/>
            <a:headEnd/>
            <a:tailEnd type="triangle" w="med" len="med"/>
          </a:ln>
        </p:spPr>
        <p:txBody>
          <a:bodyPr/>
          <a:lstStyle/>
          <a:p>
            <a:endParaRPr lang="en-US" i="0">
              <a:latin typeface="Arial Narrow" panose="020B0606020202030204" pitchFamily="34" charset="0"/>
            </a:endParaRPr>
          </a:p>
        </p:txBody>
      </p:sp>
      <p:sp>
        <p:nvSpPr>
          <p:cNvPr id="145" name="Line 58">
            <a:extLst>
              <a:ext uri="{FF2B5EF4-FFF2-40B4-BE49-F238E27FC236}">
                <a16:creationId xmlns:a16="http://schemas.microsoft.com/office/drawing/2014/main" id="{310B9A59-8C5F-4978-952E-DA6D14AAAEEB}"/>
              </a:ext>
            </a:extLst>
          </p:cNvPr>
          <p:cNvSpPr>
            <a:spLocks noChangeShapeType="1"/>
          </p:cNvSpPr>
          <p:nvPr/>
        </p:nvSpPr>
        <p:spPr bwMode="auto">
          <a:xfrm flipV="1">
            <a:off x="5564027" y="2306695"/>
            <a:ext cx="176213" cy="250825"/>
          </a:xfrm>
          <a:prstGeom prst="line">
            <a:avLst/>
          </a:prstGeom>
          <a:noFill/>
          <a:ln w="19050">
            <a:solidFill>
              <a:srgbClr val="800000"/>
            </a:solidFill>
            <a:round/>
            <a:headEnd/>
            <a:tailEnd type="triangle" w="med" len="med"/>
          </a:ln>
        </p:spPr>
        <p:txBody>
          <a:bodyPr/>
          <a:lstStyle/>
          <a:p>
            <a:endParaRPr lang="en-US" i="0">
              <a:latin typeface="Arial Narrow" panose="020B0606020202030204" pitchFamily="34" charset="0"/>
            </a:endParaRPr>
          </a:p>
        </p:txBody>
      </p:sp>
      <p:sp>
        <p:nvSpPr>
          <p:cNvPr id="146" name="Line 59">
            <a:extLst>
              <a:ext uri="{FF2B5EF4-FFF2-40B4-BE49-F238E27FC236}">
                <a16:creationId xmlns:a16="http://schemas.microsoft.com/office/drawing/2014/main" id="{AE1ECD60-638A-4237-932A-86526711A368}"/>
              </a:ext>
            </a:extLst>
          </p:cNvPr>
          <p:cNvSpPr>
            <a:spLocks noChangeShapeType="1"/>
          </p:cNvSpPr>
          <p:nvPr/>
        </p:nvSpPr>
        <p:spPr bwMode="auto">
          <a:xfrm flipV="1">
            <a:off x="5329077" y="3144895"/>
            <a:ext cx="150813" cy="3175"/>
          </a:xfrm>
          <a:prstGeom prst="line">
            <a:avLst/>
          </a:prstGeom>
          <a:noFill/>
          <a:ln w="19050">
            <a:solidFill>
              <a:srgbClr val="800000"/>
            </a:solidFill>
            <a:round/>
            <a:headEnd/>
            <a:tailEnd type="triangle" w="med" len="med"/>
          </a:ln>
        </p:spPr>
        <p:txBody>
          <a:bodyPr/>
          <a:lstStyle/>
          <a:p>
            <a:endParaRPr lang="en-US" i="0">
              <a:latin typeface="Arial Narrow" panose="020B0606020202030204" pitchFamily="34" charset="0"/>
            </a:endParaRPr>
          </a:p>
        </p:txBody>
      </p:sp>
      <p:sp>
        <p:nvSpPr>
          <p:cNvPr id="147" name="Line 60">
            <a:extLst>
              <a:ext uri="{FF2B5EF4-FFF2-40B4-BE49-F238E27FC236}">
                <a16:creationId xmlns:a16="http://schemas.microsoft.com/office/drawing/2014/main" id="{7DD52D54-A754-4D62-8E59-C7172885BD88}"/>
              </a:ext>
            </a:extLst>
          </p:cNvPr>
          <p:cNvSpPr>
            <a:spLocks noChangeShapeType="1"/>
          </p:cNvSpPr>
          <p:nvPr/>
        </p:nvSpPr>
        <p:spPr bwMode="auto">
          <a:xfrm flipV="1">
            <a:off x="5640227" y="2617845"/>
            <a:ext cx="347663" cy="41275"/>
          </a:xfrm>
          <a:prstGeom prst="line">
            <a:avLst/>
          </a:prstGeom>
          <a:noFill/>
          <a:ln w="19050">
            <a:solidFill>
              <a:srgbClr val="800000"/>
            </a:solidFill>
            <a:round/>
            <a:headEnd/>
            <a:tailEnd type="triangle" w="med" len="med"/>
          </a:ln>
        </p:spPr>
        <p:txBody>
          <a:bodyPr/>
          <a:lstStyle/>
          <a:p>
            <a:endParaRPr lang="en-US" i="0">
              <a:latin typeface="Arial Narrow" panose="020B0606020202030204" pitchFamily="34" charset="0"/>
            </a:endParaRPr>
          </a:p>
        </p:txBody>
      </p:sp>
      <p:sp>
        <p:nvSpPr>
          <p:cNvPr id="148" name="Oval 62">
            <a:extLst>
              <a:ext uri="{FF2B5EF4-FFF2-40B4-BE49-F238E27FC236}">
                <a16:creationId xmlns:a16="http://schemas.microsoft.com/office/drawing/2014/main" id="{17E1D489-7660-43AC-A112-D13BA78213A5}"/>
              </a:ext>
            </a:extLst>
          </p:cNvPr>
          <p:cNvSpPr>
            <a:spLocks noChangeArrowheads="1"/>
          </p:cNvSpPr>
          <p:nvPr/>
        </p:nvSpPr>
        <p:spPr bwMode="auto">
          <a:xfrm>
            <a:off x="9370852" y="2567045"/>
            <a:ext cx="333375" cy="333375"/>
          </a:xfrm>
          <a:prstGeom prst="ellipse">
            <a:avLst/>
          </a:prstGeom>
          <a:solidFill>
            <a:schemeClr val="bg2">
              <a:lumMod val="75000"/>
            </a:schemeClr>
          </a:solidFill>
          <a:ln w="38100">
            <a:solidFill>
              <a:schemeClr val="accent1">
                <a:lumMod val="75000"/>
              </a:schemeClr>
            </a:solidFill>
            <a:round/>
            <a:headEnd/>
            <a:tailEnd/>
          </a:ln>
        </p:spPr>
        <p:txBody>
          <a:bodyPr wrap="none" anchor="ctr"/>
          <a:lstStyle/>
          <a:p>
            <a:endParaRPr lang="en-US" i="0">
              <a:latin typeface="Arial Narrow" panose="020B0606020202030204" pitchFamily="34" charset="0"/>
            </a:endParaRPr>
          </a:p>
        </p:txBody>
      </p:sp>
      <p:sp>
        <p:nvSpPr>
          <p:cNvPr id="149" name="Oval 63">
            <a:extLst>
              <a:ext uri="{FF2B5EF4-FFF2-40B4-BE49-F238E27FC236}">
                <a16:creationId xmlns:a16="http://schemas.microsoft.com/office/drawing/2014/main" id="{87A5A165-3409-4017-82E0-9428241A45AE}"/>
              </a:ext>
            </a:extLst>
          </p:cNvPr>
          <p:cNvSpPr>
            <a:spLocks noChangeArrowheads="1"/>
          </p:cNvSpPr>
          <p:nvPr/>
        </p:nvSpPr>
        <p:spPr bwMode="auto">
          <a:xfrm>
            <a:off x="9320052" y="2000307"/>
            <a:ext cx="206375" cy="206375"/>
          </a:xfrm>
          <a:prstGeom prst="ellipse">
            <a:avLst/>
          </a:prstGeom>
          <a:solidFill>
            <a:schemeClr val="accent2">
              <a:lumMod val="40000"/>
              <a:lumOff val="60000"/>
            </a:schemeClr>
          </a:solidFill>
          <a:ln w="25400">
            <a:solidFill>
              <a:schemeClr val="accent2">
                <a:lumMod val="75000"/>
              </a:schemeClr>
            </a:solidFill>
            <a:round/>
            <a:headEnd/>
            <a:tailEnd/>
          </a:ln>
        </p:spPr>
        <p:txBody>
          <a:bodyPr wrap="none" anchor="ctr"/>
          <a:lstStyle/>
          <a:p>
            <a:endParaRPr lang="en-US" i="0">
              <a:latin typeface="Arial Narrow" panose="020B0606020202030204" pitchFamily="34" charset="0"/>
            </a:endParaRPr>
          </a:p>
        </p:txBody>
      </p:sp>
      <p:sp>
        <p:nvSpPr>
          <p:cNvPr id="150" name="Oval 64">
            <a:extLst>
              <a:ext uri="{FF2B5EF4-FFF2-40B4-BE49-F238E27FC236}">
                <a16:creationId xmlns:a16="http://schemas.microsoft.com/office/drawing/2014/main" id="{43F2ECAF-D848-48B2-8257-C665C4211441}"/>
              </a:ext>
            </a:extLst>
          </p:cNvPr>
          <p:cNvSpPr>
            <a:spLocks noChangeArrowheads="1"/>
          </p:cNvSpPr>
          <p:nvPr/>
        </p:nvSpPr>
        <p:spPr bwMode="auto">
          <a:xfrm>
            <a:off x="10139202" y="2241607"/>
            <a:ext cx="206375" cy="206375"/>
          </a:xfrm>
          <a:prstGeom prst="ellipse">
            <a:avLst/>
          </a:prstGeom>
          <a:solidFill>
            <a:schemeClr val="accent2">
              <a:lumMod val="40000"/>
              <a:lumOff val="60000"/>
            </a:schemeClr>
          </a:solidFill>
          <a:ln w="25400">
            <a:solidFill>
              <a:schemeClr val="accent2">
                <a:lumMod val="75000"/>
              </a:schemeClr>
            </a:solidFill>
            <a:round/>
            <a:headEnd/>
            <a:tailEnd/>
          </a:ln>
        </p:spPr>
        <p:txBody>
          <a:bodyPr wrap="none" anchor="ctr"/>
          <a:lstStyle/>
          <a:p>
            <a:endParaRPr lang="en-US" i="0">
              <a:latin typeface="Arial Narrow" panose="020B0606020202030204" pitchFamily="34" charset="0"/>
            </a:endParaRPr>
          </a:p>
        </p:txBody>
      </p:sp>
      <p:sp>
        <p:nvSpPr>
          <p:cNvPr id="151" name="Oval 65">
            <a:extLst>
              <a:ext uri="{FF2B5EF4-FFF2-40B4-BE49-F238E27FC236}">
                <a16:creationId xmlns:a16="http://schemas.microsoft.com/office/drawing/2014/main" id="{991F8964-AB9E-4183-82A0-0F3ACE7D6D1A}"/>
              </a:ext>
            </a:extLst>
          </p:cNvPr>
          <p:cNvSpPr>
            <a:spLocks noChangeArrowheads="1"/>
          </p:cNvSpPr>
          <p:nvPr/>
        </p:nvSpPr>
        <p:spPr bwMode="auto">
          <a:xfrm>
            <a:off x="8672352" y="2482907"/>
            <a:ext cx="206375" cy="206375"/>
          </a:xfrm>
          <a:prstGeom prst="ellipse">
            <a:avLst/>
          </a:prstGeom>
          <a:solidFill>
            <a:schemeClr val="accent2">
              <a:lumMod val="40000"/>
              <a:lumOff val="60000"/>
            </a:schemeClr>
          </a:solidFill>
          <a:ln w="25400">
            <a:solidFill>
              <a:schemeClr val="accent2">
                <a:lumMod val="75000"/>
              </a:schemeClr>
            </a:solidFill>
            <a:round/>
            <a:headEnd/>
            <a:tailEnd/>
          </a:ln>
        </p:spPr>
        <p:txBody>
          <a:bodyPr wrap="none" anchor="ctr"/>
          <a:lstStyle/>
          <a:p>
            <a:endParaRPr lang="en-US" i="0">
              <a:latin typeface="Arial Narrow" panose="020B0606020202030204" pitchFamily="34" charset="0"/>
            </a:endParaRPr>
          </a:p>
        </p:txBody>
      </p:sp>
      <p:sp>
        <p:nvSpPr>
          <p:cNvPr id="152" name="Oval 66">
            <a:extLst>
              <a:ext uri="{FF2B5EF4-FFF2-40B4-BE49-F238E27FC236}">
                <a16:creationId xmlns:a16="http://schemas.microsoft.com/office/drawing/2014/main" id="{71CC7B3B-BD67-4F0B-BE9E-5B919714DE5B}"/>
              </a:ext>
            </a:extLst>
          </p:cNvPr>
          <p:cNvSpPr>
            <a:spLocks noChangeArrowheads="1"/>
          </p:cNvSpPr>
          <p:nvPr/>
        </p:nvSpPr>
        <p:spPr bwMode="auto">
          <a:xfrm>
            <a:off x="10082052" y="2870257"/>
            <a:ext cx="206375" cy="206375"/>
          </a:xfrm>
          <a:prstGeom prst="ellipse">
            <a:avLst/>
          </a:prstGeom>
          <a:solidFill>
            <a:schemeClr val="accent2">
              <a:lumMod val="40000"/>
              <a:lumOff val="60000"/>
            </a:schemeClr>
          </a:solidFill>
          <a:ln w="25400">
            <a:solidFill>
              <a:schemeClr val="accent2">
                <a:lumMod val="75000"/>
              </a:schemeClr>
            </a:solidFill>
            <a:round/>
            <a:headEnd/>
            <a:tailEnd/>
          </a:ln>
        </p:spPr>
        <p:txBody>
          <a:bodyPr wrap="none" anchor="ctr"/>
          <a:lstStyle/>
          <a:p>
            <a:endParaRPr lang="en-US" i="0">
              <a:latin typeface="Arial Narrow" panose="020B0606020202030204" pitchFamily="34" charset="0"/>
            </a:endParaRPr>
          </a:p>
        </p:txBody>
      </p:sp>
      <p:sp>
        <p:nvSpPr>
          <p:cNvPr id="153" name="Oval 67">
            <a:extLst>
              <a:ext uri="{FF2B5EF4-FFF2-40B4-BE49-F238E27FC236}">
                <a16:creationId xmlns:a16="http://schemas.microsoft.com/office/drawing/2014/main" id="{44AF36EB-F504-4F49-9742-570A46AC75D7}"/>
              </a:ext>
            </a:extLst>
          </p:cNvPr>
          <p:cNvSpPr>
            <a:spLocks noChangeArrowheads="1"/>
          </p:cNvSpPr>
          <p:nvPr/>
        </p:nvSpPr>
        <p:spPr bwMode="auto">
          <a:xfrm>
            <a:off x="9815352" y="3454457"/>
            <a:ext cx="206375" cy="206375"/>
          </a:xfrm>
          <a:prstGeom prst="ellipse">
            <a:avLst/>
          </a:prstGeom>
          <a:solidFill>
            <a:schemeClr val="accent2">
              <a:lumMod val="40000"/>
              <a:lumOff val="60000"/>
            </a:schemeClr>
          </a:solidFill>
          <a:ln w="25400">
            <a:solidFill>
              <a:schemeClr val="accent2">
                <a:lumMod val="75000"/>
              </a:schemeClr>
            </a:solidFill>
            <a:round/>
            <a:headEnd/>
            <a:tailEnd/>
          </a:ln>
        </p:spPr>
        <p:txBody>
          <a:bodyPr wrap="none" anchor="ctr"/>
          <a:lstStyle/>
          <a:p>
            <a:endParaRPr lang="en-US" i="0">
              <a:latin typeface="Arial Narrow" panose="020B0606020202030204" pitchFamily="34" charset="0"/>
            </a:endParaRPr>
          </a:p>
        </p:txBody>
      </p:sp>
      <p:sp>
        <p:nvSpPr>
          <p:cNvPr id="154" name="Oval 68">
            <a:extLst>
              <a:ext uri="{FF2B5EF4-FFF2-40B4-BE49-F238E27FC236}">
                <a16:creationId xmlns:a16="http://schemas.microsoft.com/office/drawing/2014/main" id="{0911C3FA-91F0-4D69-A57D-45B642D9BED0}"/>
              </a:ext>
            </a:extLst>
          </p:cNvPr>
          <p:cNvSpPr>
            <a:spLocks noChangeArrowheads="1"/>
          </p:cNvSpPr>
          <p:nvPr/>
        </p:nvSpPr>
        <p:spPr bwMode="auto">
          <a:xfrm>
            <a:off x="8513602" y="3525895"/>
            <a:ext cx="301625" cy="301625"/>
          </a:xfrm>
          <a:prstGeom prst="ellipse">
            <a:avLst/>
          </a:prstGeom>
          <a:solidFill>
            <a:schemeClr val="bg2">
              <a:lumMod val="75000"/>
            </a:schemeClr>
          </a:solidFill>
          <a:ln w="38100">
            <a:solidFill>
              <a:schemeClr val="accent1">
                <a:lumMod val="75000"/>
              </a:schemeClr>
            </a:solidFill>
            <a:round/>
            <a:headEnd/>
            <a:tailEnd/>
          </a:ln>
        </p:spPr>
        <p:txBody>
          <a:bodyPr wrap="none" anchor="ctr"/>
          <a:lstStyle/>
          <a:p>
            <a:endParaRPr lang="en-US" i="0">
              <a:latin typeface="Arial Narrow" panose="020B0606020202030204" pitchFamily="34" charset="0"/>
            </a:endParaRPr>
          </a:p>
        </p:txBody>
      </p:sp>
      <p:sp>
        <p:nvSpPr>
          <p:cNvPr id="155" name="Oval 69">
            <a:extLst>
              <a:ext uri="{FF2B5EF4-FFF2-40B4-BE49-F238E27FC236}">
                <a16:creationId xmlns:a16="http://schemas.microsoft.com/office/drawing/2014/main" id="{50FFBE71-9BDC-40A7-B220-E244C2ADB328}"/>
              </a:ext>
            </a:extLst>
          </p:cNvPr>
          <p:cNvSpPr>
            <a:spLocks noChangeArrowheads="1"/>
          </p:cNvSpPr>
          <p:nvPr/>
        </p:nvSpPr>
        <p:spPr bwMode="auto">
          <a:xfrm>
            <a:off x="8259602" y="3054407"/>
            <a:ext cx="206375" cy="206375"/>
          </a:xfrm>
          <a:prstGeom prst="ellipse">
            <a:avLst/>
          </a:prstGeom>
          <a:solidFill>
            <a:schemeClr val="accent2">
              <a:lumMod val="40000"/>
              <a:lumOff val="60000"/>
            </a:schemeClr>
          </a:solidFill>
          <a:ln w="25400">
            <a:solidFill>
              <a:schemeClr val="accent2">
                <a:lumMod val="75000"/>
              </a:schemeClr>
            </a:solidFill>
            <a:round/>
            <a:headEnd/>
            <a:tailEnd/>
          </a:ln>
        </p:spPr>
        <p:txBody>
          <a:bodyPr wrap="none" anchor="ctr"/>
          <a:lstStyle/>
          <a:p>
            <a:endParaRPr lang="en-US" i="0">
              <a:latin typeface="Arial Narrow" panose="020B0606020202030204" pitchFamily="34" charset="0"/>
            </a:endParaRPr>
          </a:p>
        </p:txBody>
      </p:sp>
      <p:sp>
        <p:nvSpPr>
          <p:cNvPr id="156" name="Oval 70">
            <a:extLst>
              <a:ext uri="{FF2B5EF4-FFF2-40B4-BE49-F238E27FC236}">
                <a16:creationId xmlns:a16="http://schemas.microsoft.com/office/drawing/2014/main" id="{5EFABB4F-9A5B-4C04-A971-B8B8720A55C9}"/>
              </a:ext>
            </a:extLst>
          </p:cNvPr>
          <p:cNvSpPr>
            <a:spLocks noChangeArrowheads="1"/>
          </p:cNvSpPr>
          <p:nvPr/>
        </p:nvSpPr>
        <p:spPr bwMode="auto">
          <a:xfrm>
            <a:off x="8005602" y="3803707"/>
            <a:ext cx="206375" cy="206375"/>
          </a:xfrm>
          <a:prstGeom prst="ellipse">
            <a:avLst/>
          </a:prstGeom>
          <a:solidFill>
            <a:schemeClr val="accent2">
              <a:lumMod val="40000"/>
              <a:lumOff val="60000"/>
            </a:schemeClr>
          </a:solidFill>
          <a:ln w="25400">
            <a:solidFill>
              <a:schemeClr val="accent2">
                <a:lumMod val="75000"/>
              </a:schemeClr>
            </a:solidFill>
            <a:round/>
            <a:headEnd/>
            <a:tailEnd/>
          </a:ln>
        </p:spPr>
        <p:txBody>
          <a:bodyPr wrap="none" anchor="ctr"/>
          <a:lstStyle/>
          <a:p>
            <a:endParaRPr lang="en-US" i="0">
              <a:latin typeface="Arial Narrow" panose="020B0606020202030204" pitchFamily="34" charset="0"/>
            </a:endParaRPr>
          </a:p>
        </p:txBody>
      </p:sp>
      <p:sp>
        <p:nvSpPr>
          <p:cNvPr id="157" name="Oval 71">
            <a:extLst>
              <a:ext uri="{FF2B5EF4-FFF2-40B4-BE49-F238E27FC236}">
                <a16:creationId xmlns:a16="http://schemas.microsoft.com/office/drawing/2014/main" id="{308ABBBE-1CEC-4954-A132-6FA6B58C7B75}"/>
              </a:ext>
            </a:extLst>
          </p:cNvPr>
          <p:cNvSpPr>
            <a:spLocks noChangeArrowheads="1"/>
          </p:cNvSpPr>
          <p:nvPr/>
        </p:nvSpPr>
        <p:spPr bwMode="auto">
          <a:xfrm>
            <a:off x="8977152" y="4051357"/>
            <a:ext cx="206375" cy="206375"/>
          </a:xfrm>
          <a:prstGeom prst="ellipse">
            <a:avLst/>
          </a:prstGeom>
          <a:solidFill>
            <a:schemeClr val="accent2">
              <a:lumMod val="40000"/>
              <a:lumOff val="60000"/>
            </a:schemeClr>
          </a:solidFill>
          <a:ln w="25400">
            <a:solidFill>
              <a:schemeClr val="accent2">
                <a:lumMod val="75000"/>
              </a:schemeClr>
            </a:solidFill>
            <a:round/>
            <a:headEnd/>
            <a:tailEnd/>
          </a:ln>
        </p:spPr>
        <p:txBody>
          <a:bodyPr wrap="none" anchor="ctr"/>
          <a:lstStyle/>
          <a:p>
            <a:endParaRPr lang="en-US" i="0">
              <a:latin typeface="Arial Narrow" panose="020B0606020202030204" pitchFamily="34" charset="0"/>
            </a:endParaRPr>
          </a:p>
        </p:txBody>
      </p:sp>
      <p:sp>
        <p:nvSpPr>
          <p:cNvPr id="158" name="Line 72">
            <a:extLst>
              <a:ext uri="{FF2B5EF4-FFF2-40B4-BE49-F238E27FC236}">
                <a16:creationId xmlns:a16="http://schemas.microsoft.com/office/drawing/2014/main" id="{91F58333-D784-4D24-88E3-75110EB41EAC}"/>
              </a:ext>
            </a:extLst>
          </p:cNvPr>
          <p:cNvSpPr>
            <a:spLocks noChangeShapeType="1"/>
          </p:cNvSpPr>
          <p:nvPr/>
        </p:nvSpPr>
        <p:spPr bwMode="auto">
          <a:xfrm flipV="1">
            <a:off x="8799351" y="2906770"/>
            <a:ext cx="604838" cy="625475"/>
          </a:xfrm>
          <a:prstGeom prst="line">
            <a:avLst/>
          </a:prstGeom>
          <a:noFill/>
          <a:ln w="38100">
            <a:solidFill>
              <a:schemeClr val="accent1">
                <a:lumMod val="50000"/>
              </a:schemeClr>
            </a:solidFill>
            <a:round/>
            <a:headEnd type="triangle" w="med" len="med"/>
            <a:tailEnd type="triangle" w="med" len="med"/>
          </a:ln>
        </p:spPr>
        <p:txBody>
          <a:bodyPr/>
          <a:lstStyle/>
          <a:p>
            <a:endParaRPr lang="en-US" i="0">
              <a:latin typeface="Arial Narrow" panose="020B0606020202030204" pitchFamily="34" charset="0"/>
            </a:endParaRPr>
          </a:p>
        </p:txBody>
      </p:sp>
      <p:sp>
        <p:nvSpPr>
          <p:cNvPr id="159" name="Line 73">
            <a:extLst>
              <a:ext uri="{FF2B5EF4-FFF2-40B4-BE49-F238E27FC236}">
                <a16:creationId xmlns:a16="http://schemas.microsoft.com/office/drawing/2014/main" id="{BE8FEE92-F6F6-4A72-8F04-281ACF478645}"/>
              </a:ext>
            </a:extLst>
          </p:cNvPr>
          <p:cNvSpPr>
            <a:spLocks noChangeShapeType="1"/>
          </p:cNvSpPr>
          <p:nvPr/>
        </p:nvSpPr>
        <p:spPr bwMode="auto">
          <a:xfrm flipH="1" flipV="1">
            <a:off x="8910476" y="2624195"/>
            <a:ext cx="407988" cy="73025"/>
          </a:xfrm>
          <a:prstGeom prst="line">
            <a:avLst/>
          </a:prstGeom>
          <a:noFill/>
          <a:ln w="19050">
            <a:solidFill>
              <a:schemeClr val="accent1">
                <a:lumMod val="50000"/>
              </a:schemeClr>
            </a:solidFill>
            <a:round/>
            <a:headEnd/>
            <a:tailEnd type="triangle" w="med" len="med"/>
          </a:ln>
        </p:spPr>
        <p:txBody>
          <a:bodyPr/>
          <a:lstStyle/>
          <a:p>
            <a:endParaRPr lang="en-US" i="0">
              <a:latin typeface="Arial Narrow" panose="020B0606020202030204" pitchFamily="34" charset="0"/>
            </a:endParaRPr>
          </a:p>
        </p:txBody>
      </p:sp>
      <p:sp>
        <p:nvSpPr>
          <p:cNvPr id="160" name="Line 74">
            <a:extLst>
              <a:ext uri="{FF2B5EF4-FFF2-40B4-BE49-F238E27FC236}">
                <a16:creationId xmlns:a16="http://schemas.microsoft.com/office/drawing/2014/main" id="{09517A29-0339-49BA-8FE3-1F289A2FB6EA}"/>
              </a:ext>
            </a:extLst>
          </p:cNvPr>
          <p:cNvSpPr>
            <a:spLocks noChangeShapeType="1"/>
          </p:cNvSpPr>
          <p:nvPr/>
        </p:nvSpPr>
        <p:spPr bwMode="auto">
          <a:xfrm flipH="1" flipV="1">
            <a:off x="9443876" y="2243195"/>
            <a:ext cx="52388" cy="269875"/>
          </a:xfrm>
          <a:prstGeom prst="line">
            <a:avLst/>
          </a:prstGeom>
          <a:noFill/>
          <a:ln w="19050">
            <a:solidFill>
              <a:schemeClr val="accent1">
                <a:lumMod val="50000"/>
              </a:schemeClr>
            </a:solidFill>
            <a:round/>
            <a:headEnd/>
            <a:tailEnd type="triangle" w="med" len="med"/>
          </a:ln>
        </p:spPr>
        <p:txBody>
          <a:bodyPr/>
          <a:lstStyle/>
          <a:p>
            <a:endParaRPr lang="en-US" i="0">
              <a:latin typeface="Arial Narrow" panose="020B0606020202030204" pitchFamily="34" charset="0"/>
            </a:endParaRPr>
          </a:p>
        </p:txBody>
      </p:sp>
      <p:sp>
        <p:nvSpPr>
          <p:cNvPr id="161" name="Line 75">
            <a:extLst>
              <a:ext uri="{FF2B5EF4-FFF2-40B4-BE49-F238E27FC236}">
                <a16:creationId xmlns:a16="http://schemas.microsoft.com/office/drawing/2014/main" id="{B0810859-E0B5-42A3-81DC-C06364BD09A6}"/>
              </a:ext>
            </a:extLst>
          </p:cNvPr>
          <p:cNvSpPr>
            <a:spLocks noChangeShapeType="1"/>
          </p:cNvSpPr>
          <p:nvPr/>
        </p:nvSpPr>
        <p:spPr bwMode="auto">
          <a:xfrm flipV="1">
            <a:off x="9724864" y="2408295"/>
            <a:ext cx="392112" cy="231775"/>
          </a:xfrm>
          <a:prstGeom prst="line">
            <a:avLst/>
          </a:prstGeom>
          <a:noFill/>
          <a:ln w="19050">
            <a:solidFill>
              <a:schemeClr val="accent1">
                <a:lumMod val="50000"/>
              </a:schemeClr>
            </a:solidFill>
            <a:round/>
            <a:headEnd/>
            <a:tailEnd type="triangle" w="med" len="med"/>
          </a:ln>
        </p:spPr>
        <p:txBody>
          <a:bodyPr/>
          <a:lstStyle/>
          <a:p>
            <a:endParaRPr lang="en-US" i="0">
              <a:latin typeface="Arial Narrow" panose="020B0606020202030204" pitchFamily="34" charset="0"/>
            </a:endParaRPr>
          </a:p>
        </p:txBody>
      </p:sp>
      <p:sp>
        <p:nvSpPr>
          <p:cNvPr id="162" name="Line 76">
            <a:extLst>
              <a:ext uri="{FF2B5EF4-FFF2-40B4-BE49-F238E27FC236}">
                <a16:creationId xmlns:a16="http://schemas.microsoft.com/office/drawing/2014/main" id="{FAA81086-2EFF-4A24-80C3-07831D4D03AC}"/>
              </a:ext>
            </a:extLst>
          </p:cNvPr>
          <p:cNvSpPr>
            <a:spLocks noChangeShapeType="1"/>
          </p:cNvSpPr>
          <p:nvPr/>
        </p:nvSpPr>
        <p:spPr bwMode="auto">
          <a:xfrm>
            <a:off x="9739152" y="2811520"/>
            <a:ext cx="315913" cy="123825"/>
          </a:xfrm>
          <a:prstGeom prst="line">
            <a:avLst/>
          </a:prstGeom>
          <a:noFill/>
          <a:ln w="19050">
            <a:solidFill>
              <a:schemeClr val="accent1">
                <a:lumMod val="50000"/>
              </a:schemeClr>
            </a:solidFill>
            <a:round/>
            <a:headEnd/>
            <a:tailEnd type="triangle" w="med" len="med"/>
          </a:ln>
        </p:spPr>
        <p:txBody>
          <a:bodyPr/>
          <a:lstStyle/>
          <a:p>
            <a:endParaRPr lang="en-US" i="0">
              <a:latin typeface="Arial Narrow" panose="020B0606020202030204" pitchFamily="34" charset="0"/>
            </a:endParaRPr>
          </a:p>
        </p:txBody>
      </p:sp>
      <p:sp>
        <p:nvSpPr>
          <p:cNvPr id="163" name="Line 77">
            <a:extLst>
              <a:ext uri="{FF2B5EF4-FFF2-40B4-BE49-F238E27FC236}">
                <a16:creationId xmlns:a16="http://schemas.microsoft.com/office/drawing/2014/main" id="{F319A21C-1590-4B01-9768-157AB39883BF}"/>
              </a:ext>
            </a:extLst>
          </p:cNvPr>
          <p:cNvSpPr>
            <a:spLocks noChangeShapeType="1"/>
          </p:cNvSpPr>
          <p:nvPr/>
        </p:nvSpPr>
        <p:spPr bwMode="auto">
          <a:xfrm>
            <a:off x="9645489" y="2935345"/>
            <a:ext cx="227012" cy="485775"/>
          </a:xfrm>
          <a:prstGeom prst="line">
            <a:avLst/>
          </a:prstGeom>
          <a:noFill/>
          <a:ln w="19050">
            <a:solidFill>
              <a:schemeClr val="accent1">
                <a:lumMod val="50000"/>
              </a:schemeClr>
            </a:solidFill>
            <a:round/>
            <a:headEnd/>
            <a:tailEnd type="triangle" w="med" len="med"/>
          </a:ln>
        </p:spPr>
        <p:txBody>
          <a:bodyPr/>
          <a:lstStyle/>
          <a:p>
            <a:endParaRPr lang="en-US" i="0">
              <a:latin typeface="Arial Narrow" panose="020B0606020202030204" pitchFamily="34" charset="0"/>
            </a:endParaRPr>
          </a:p>
        </p:txBody>
      </p:sp>
      <p:sp>
        <p:nvSpPr>
          <p:cNvPr id="164" name="Line 78">
            <a:extLst>
              <a:ext uri="{FF2B5EF4-FFF2-40B4-BE49-F238E27FC236}">
                <a16:creationId xmlns:a16="http://schemas.microsoft.com/office/drawing/2014/main" id="{65128399-BCDE-49D3-B041-8F0ED310AEEC}"/>
              </a:ext>
            </a:extLst>
          </p:cNvPr>
          <p:cNvSpPr>
            <a:spLocks noChangeShapeType="1"/>
          </p:cNvSpPr>
          <p:nvPr/>
        </p:nvSpPr>
        <p:spPr bwMode="auto">
          <a:xfrm flipH="1" flipV="1">
            <a:off x="8427876" y="3265545"/>
            <a:ext cx="147638" cy="244475"/>
          </a:xfrm>
          <a:prstGeom prst="line">
            <a:avLst/>
          </a:prstGeom>
          <a:noFill/>
          <a:ln w="19050">
            <a:solidFill>
              <a:schemeClr val="accent1">
                <a:lumMod val="50000"/>
              </a:schemeClr>
            </a:solidFill>
            <a:round/>
            <a:headEnd/>
            <a:tailEnd type="triangle" w="med" len="med"/>
          </a:ln>
        </p:spPr>
        <p:txBody>
          <a:bodyPr/>
          <a:lstStyle/>
          <a:p>
            <a:endParaRPr lang="en-US" i="0">
              <a:latin typeface="Arial Narrow" panose="020B0606020202030204" pitchFamily="34" charset="0"/>
            </a:endParaRPr>
          </a:p>
        </p:txBody>
      </p:sp>
      <p:sp>
        <p:nvSpPr>
          <p:cNvPr id="165" name="Line 79">
            <a:extLst>
              <a:ext uri="{FF2B5EF4-FFF2-40B4-BE49-F238E27FC236}">
                <a16:creationId xmlns:a16="http://schemas.microsoft.com/office/drawing/2014/main" id="{455BFE3F-84EC-4500-A8FA-D71C721F1936}"/>
              </a:ext>
            </a:extLst>
          </p:cNvPr>
          <p:cNvSpPr>
            <a:spLocks noChangeShapeType="1"/>
          </p:cNvSpPr>
          <p:nvPr/>
        </p:nvSpPr>
        <p:spPr bwMode="auto">
          <a:xfrm flipH="1">
            <a:off x="8237376" y="3751320"/>
            <a:ext cx="255588" cy="117475"/>
          </a:xfrm>
          <a:prstGeom prst="line">
            <a:avLst/>
          </a:prstGeom>
          <a:noFill/>
          <a:ln w="19050">
            <a:solidFill>
              <a:schemeClr val="accent1">
                <a:lumMod val="50000"/>
              </a:schemeClr>
            </a:solidFill>
            <a:round/>
            <a:headEnd/>
            <a:tailEnd type="triangle" w="med" len="med"/>
          </a:ln>
        </p:spPr>
        <p:txBody>
          <a:bodyPr/>
          <a:lstStyle/>
          <a:p>
            <a:endParaRPr lang="en-US" i="0">
              <a:latin typeface="Arial Narrow" panose="020B0606020202030204" pitchFamily="34" charset="0"/>
            </a:endParaRPr>
          </a:p>
        </p:txBody>
      </p:sp>
      <p:sp>
        <p:nvSpPr>
          <p:cNvPr id="166" name="Line 80">
            <a:extLst>
              <a:ext uri="{FF2B5EF4-FFF2-40B4-BE49-F238E27FC236}">
                <a16:creationId xmlns:a16="http://schemas.microsoft.com/office/drawing/2014/main" id="{68B1402B-4D1E-46D0-A787-5774FE667422}"/>
              </a:ext>
            </a:extLst>
          </p:cNvPr>
          <p:cNvSpPr>
            <a:spLocks noChangeShapeType="1"/>
          </p:cNvSpPr>
          <p:nvPr/>
        </p:nvSpPr>
        <p:spPr bwMode="auto">
          <a:xfrm>
            <a:off x="8797764" y="3827520"/>
            <a:ext cx="182562" cy="193675"/>
          </a:xfrm>
          <a:prstGeom prst="line">
            <a:avLst/>
          </a:prstGeom>
          <a:noFill/>
          <a:ln w="19050">
            <a:solidFill>
              <a:schemeClr val="accent1">
                <a:lumMod val="50000"/>
              </a:schemeClr>
            </a:solidFill>
            <a:round/>
            <a:headEnd/>
            <a:tailEnd type="triangle" w="med" len="med"/>
          </a:ln>
        </p:spPr>
        <p:txBody>
          <a:bodyPr/>
          <a:lstStyle/>
          <a:p>
            <a:endParaRPr lang="en-US" i="0">
              <a:latin typeface="Arial Narrow" panose="020B0606020202030204" pitchFamily="34" charset="0"/>
            </a:endParaRPr>
          </a:p>
        </p:txBody>
      </p:sp>
      <p:sp>
        <p:nvSpPr>
          <p:cNvPr id="167" name="Text Box 86">
            <a:extLst>
              <a:ext uri="{FF2B5EF4-FFF2-40B4-BE49-F238E27FC236}">
                <a16:creationId xmlns:a16="http://schemas.microsoft.com/office/drawing/2014/main" id="{4569901D-E909-4A8B-93A0-36EA69CCD19B}"/>
              </a:ext>
            </a:extLst>
          </p:cNvPr>
          <p:cNvSpPr txBox="1">
            <a:spLocks noChangeArrowheads="1"/>
          </p:cNvSpPr>
          <p:nvPr/>
        </p:nvSpPr>
        <p:spPr bwMode="auto">
          <a:xfrm>
            <a:off x="2822415" y="1803457"/>
            <a:ext cx="906017" cy="307777"/>
          </a:xfrm>
          <a:prstGeom prst="rect">
            <a:avLst/>
          </a:prstGeom>
          <a:noFill/>
          <a:ln w="12700">
            <a:noFill/>
            <a:miter lim="800000"/>
            <a:headEnd type="none" w="sm" len="sm"/>
            <a:tailEnd type="none" w="sm" len="sm"/>
          </a:ln>
        </p:spPr>
        <p:txBody>
          <a:bodyPr wrap="none">
            <a:spAutoFit/>
          </a:bodyPr>
          <a:lstStyle/>
          <a:p>
            <a:r>
              <a:rPr lang="en-US" sz="1400" b="1" i="0">
                <a:latin typeface="Arial Narrow" panose="020B0606020202030204" pitchFamily="34" charset="0"/>
              </a:rPr>
              <a:t>Extraction</a:t>
            </a:r>
          </a:p>
        </p:txBody>
      </p:sp>
      <p:sp>
        <p:nvSpPr>
          <p:cNvPr id="168" name="Text Box 87">
            <a:extLst>
              <a:ext uri="{FF2B5EF4-FFF2-40B4-BE49-F238E27FC236}">
                <a16:creationId xmlns:a16="http://schemas.microsoft.com/office/drawing/2014/main" id="{0FE39109-D9A8-4B3D-A900-B114C725949E}"/>
              </a:ext>
            </a:extLst>
          </p:cNvPr>
          <p:cNvSpPr txBox="1">
            <a:spLocks noChangeArrowheads="1"/>
          </p:cNvSpPr>
          <p:nvPr/>
        </p:nvSpPr>
        <p:spPr bwMode="auto">
          <a:xfrm>
            <a:off x="2235040" y="3638607"/>
            <a:ext cx="766492" cy="307777"/>
          </a:xfrm>
          <a:prstGeom prst="rect">
            <a:avLst/>
          </a:prstGeom>
          <a:noFill/>
          <a:ln w="12700">
            <a:noFill/>
            <a:miter lim="800000"/>
            <a:headEnd type="none" w="sm" len="sm"/>
            <a:tailEnd type="none" w="sm" len="sm"/>
          </a:ln>
        </p:spPr>
        <p:txBody>
          <a:bodyPr wrap="none">
            <a:spAutoFit/>
          </a:bodyPr>
          <a:lstStyle/>
          <a:p>
            <a:r>
              <a:rPr lang="en-US" sz="1400" b="1" i="0">
                <a:latin typeface="Arial Narrow" panose="020B0606020202030204" pitchFamily="34" charset="0"/>
              </a:rPr>
              <a:t>Transfer</a:t>
            </a:r>
          </a:p>
        </p:txBody>
      </p:sp>
      <p:sp>
        <p:nvSpPr>
          <p:cNvPr id="169" name="Text Box 88">
            <a:extLst>
              <a:ext uri="{FF2B5EF4-FFF2-40B4-BE49-F238E27FC236}">
                <a16:creationId xmlns:a16="http://schemas.microsoft.com/office/drawing/2014/main" id="{B3E888EA-3F32-4442-BD0D-B69D4AC183F8}"/>
              </a:ext>
            </a:extLst>
          </p:cNvPr>
          <p:cNvSpPr txBox="1">
            <a:spLocks noChangeArrowheads="1"/>
          </p:cNvSpPr>
          <p:nvPr/>
        </p:nvSpPr>
        <p:spPr bwMode="auto">
          <a:xfrm>
            <a:off x="3790790" y="3665595"/>
            <a:ext cx="978153" cy="307777"/>
          </a:xfrm>
          <a:prstGeom prst="rect">
            <a:avLst/>
          </a:prstGeom>
          <a:noFill/>
          <a:ln w="12700">
            <a:noFill/>
            <a:miter lim="800000"/>
            <a:headEnd type="none" w="sm" len="sm"/>
            <a:tailEnd type="none" w="sm" len="sm"/>
          </a:ln>
        </p:spPr>
        <p:txBody>
          <a:bodyPr wrap="none">
            <a:spAutoFit/>
          </a:bodyPr>
          <a:lstStyle/>
          <a:p>
            <a:r>
              <a:rPr lang="en-US" sz="1400" b="1" i="0">
                <a:latin typeface="Arial Narrow" panose="020B0606020202030204" pitchFamily="34" charset="0"/>
              </a:rPr>
              <a:t>Processing</a:t>
            </a:r>
          </a:p>
        </p:txBody>
      </p:sp>
      <p:sp>
        <p:nvSpPr>
          <p:cNvPr id="170" name="Text Box 89">
            <a:extLst>
              <a:ext uri="{FF2B5EF4-FFF2-40B4-BE49-F238E27FC236}">
                <a16:creationId xmlns:a16="http://schemas.microsoft.com/office/drawing/2014/main" id="{61B7124E-3120-49E4-83E8-5193BAF297E6}"/>
              </a:ext>
            </a:extLst>
          </p:cNvPr>
          <p:cNvSpPr txBox="1">
            <a:spLocks noChangeArrowheads="1"/>
          </p:cNvSpPr>
          <p:nvPr/>
        </p:nvSpPr>
        <p:spPr bwMode="auto">
          <a:xfrm>
            <a:off x="3017677" y="2081270"/>
            <a:ext cx="1851789" cy="307777"/>
          </a:xfrm>
          <a:prstGeom prst="rect">
            <a:avLst/>
          </a:prstGeom>
          <a:noFill/>
          <a:ln w="12700">
            <a:noFill/>
            <a:miter lim="800000"/>
            <a:headEnd type="none" w="sm" len="sm"/>
            <a:tailEnd type="none" w="sm" len="sm"/>
          </a:ln>
        </p:spPr>
        <p:txBody>
          <a:bodyPr wrap="none">
            <a:spAutoFit/>
          </a:bodyPr>
          <a:lstStyle/>
          <a:p>
            <a:r>
              <a:rPr lang="en-US" sz="1400" b="1" i="0">
                <a:latin typeface="Arial Narrow" panose="020B0606020202030204" pitchFamily="34" charset="0"/>
              </a:rPr>
              <a:t>Intra-industrial linkages</a:t>
            </a:r>
          </a:p>
        </p:txBody>
      </p:sp>
      <p:sp>
        <p:nvSpPr>
          <p:cNvPr id="171" name="Line 90">
            <a:extLst>
              <a:ext uri="{FF2B5EF4-FFF2-40B4-BE49-F238E27FC236}">
                <a16:creationId xmlns:a16="http://schemas.microsoft.com/office/drawing/2014/main" id="{936F8C86-87D6-4AAB-9DB5-D06B8DB49AC7}"/>
              </a:ext>
            </a:extLst>
          </p:cNvPr>
          <p:cNvSpPr>
            <a:spLocks noChangeShapeType="1"/>
          </p:cNvSpPr>
          <p:nvPr/>
        </p:nvSpPr>
        <p:spPr bwMode="auto">
          <a:xfrm flipH="1">
            <a:off x="3547197" y="2328919"/>
            <a:ext cx="210254" cy="262731"/>
          </a:xfrm>
          <a:prstGeom prst="line">
            <a:avLst/>
          </a:prstGeom>
          <a:noFill/>
          <a:ln w="19050">
            <a:solidFill>
              <a:schemeClr val="tx1"/>
            </a:solidFill>
            <a:round/>
            <a:headEnd/>
            <a:tailEnd type="oval" w="med" len="med"/>
          </a:ln>
        </p:spPr>
        <p:txBody>
          <a:bodyPr/>
          <a:lstStyle/>
          <a:p>
            <a:endParaRPr lang="en-US" i="0">
              <a:latin typeface="Arial Narrow" panose="020B0606020202030204" pitchFamily="34" charset="0"/>
            </a:endParaRPr>
          </a:p>
        </p:txBody>
      </p:sp>
      <p:sp>
        <p:nvSpPr>
          <p:cNvPr id="172" name="Text Box 91">
            <a:extLst>
              <a:ext uri="{FF2B5EF4-FFF2-40B4-BE49-F238E27FC236}">
                <a16:creationId xmlns:a16="http://schemas.microsoft.com/office/drawing/2014/main" id="{593136C6-60CF-4753-8924-243AA9B38A14}"/>
              </a:ext>
            </a:extLst>
          </p:cNvPr>
          <p:cNvSpPr txBox="1">
            <a:spLocks noChangeArrowheads="1"/>
          </p:cNvSpPr>
          <p:nvPr/>
        </p:nvSpPr>
        <p:spPr bwMode="auto">
          <a:xfrm>
            <a:off x="5370352" y="3794182"/>
            <a:ext cx="1200970" cy="307777"/>
          </a:xfrm>
          <a:prstGeom prst="rect">
            <a:avLst/>
          </a:prstGeom>
          <a:noFill/>
          <a:ln w="12700">
            <a:noFill/>
            <a:miter lim="800000"/>
            <a:headEnd type="none" w="sm" len="sm"/>
            <a:tailEnd type="none" w="sm" len="sm"/>
          </a:ln>
        </p:spPr>
        <p:txBody>
          <a:bodyPr wrap="none">
            <a:spAutoFit/>
          </a:bodyPr>
          <a:lstStyle/>
          <a:p>
            <a:r>
              <a:rPr lang="en-US" sz="1400" b="1" i="0">
                <a:latin typeface="Arial Narrow" panose="020B0606020202030204" pitchFamily="34" charset="0"/>
              </a:rPr>
              <a:t>Manufacturing</a:t>
            </a:r>
          </a:p>
        </p:txBody>
      </p:sp>
      <p:sp>
        <p:nvSpPr>
          <p:cNvPr id="173" name="Text Box 92">
            <a:extLst>
              <a:ext uri="{FF2B5EF4-FFF2-40B4-BE49-F238E27FC236}">
                <a16:creationId xmlns:a16="http://schemas.microsoft.com/office/drawing/2014/main" id="{86ED234F-6F4C-4285-9DE2-D384FAA03B0F}"/>
              </a:ext>
            </a:extLst>
          </p:cNvPr>
          <p:cNvSpPr txBox="1">
            <a:spLocks noChangeArrowheads="1"/>
          </p:cNvSpPr>
          <p:nvPr/>
        </p:nvSpPr>
        <p:spPr bwMode="auto">
          <a:xfrm>
            <a:off x="9181939" y="3983095"/>
            <a:ext cx="808235" cy="307777"/>
          </a:xfrm>
          <a:prstGeom prst="rect">
            <a:avLst/>
          </a:prstGeom>
          <a:noFill/>
          <a:ln w="12700">
            <a:noFill/>
            <a:miter lim="800000"/>
            <a:headEnd type="none" w="sm" len="sm"/>
            <a:tailEnd type="none" w="sm" len="sm"/>
          </a:ln>
        </p:spPr>
        <p:txBody>
          <a:bodyPr wrap="none">
            <a:spAutoFit/>
          </a:bodyPr>
          <a:lstStyle/>
          <a:p>
            <a:r>
              <a:rPr lang="en-US" sz="1400" b="1" i="0">
                <a:latin typeface="Arial Narrow" panose="020B0606020202030204" pitchFamily="34" charset="0"/>
              </a:rPr>
              <a:t>Retailing</a:t>
            </a:r>
          </a:p>
        </p:txBody>
      </p:sp>
      <p:sp>
        <p:nvSpPr>
          <p:cNvPr id="174" name="Text Box 93">
            <a:extLst>
              <a:ext uri="{FF2B5EF4-FFF2-40B4-BE49-F238E27FC236}">
                <a16:creationId xmlns:a16="http://schemas.microsoft.com/office/drawing/2014/main" id="{8B5295B0-CB9A-4CE7-B5E7-DB599AA1C79D}"/>
              </a:ext>
            </a:extLst>
          </p:cNvPr>
          <p:cNvSpPr txBox="1">
            <a:spLocks noChangeArrowheads="1"/>
          </p:cNvSpPr>
          <p:nvPr/>
        </p:nvSpPr>
        <p:spPr bwMode="auto">
          <a:xfrm>
            <a:off x="8770777" y="3556057"/>
            <a:ext cx="1013419" cy="307777"/>
          </a:xfrm>
          <a:prstGeom prst="rect">
            <a:avLst/>
          </a:prstGeom>
          <a:noFill/>
          <a:ln w="12700">
            <a:noFill/>
            <a:miter lim="800000"/>
            <a:headEnd type="none" w="sm" len="sm"/>
            <a:tailEnd type="none" w="sm" len="sm"/>
          </a:ln>
        </p:spPr>
        <p:txBody>
          <a:bodyPr wrap="none">
            <a:spAutoFit/>
          </a:bodyPr>
          <a:lstStyle/>
          <a:p>
            <a:r>
              <a:rPr lang="en-US" sz="1400" b="1" i="0">
                <a:latin typeface="Arial Narrow" panose="020B0606020202030204" pitchFamily="34" charset="0"/>
              </a:rPr>
              <a:t>Distribution</a:t>
            </a:r>
          </a:p>
        </p:txBody>
      </p:sp>
      <p:sp>
        <p:nvSpPr>
          <p:cNvPr id="175" name="Text Box 8">
            <a:extLst>
              <a:ext uri="{FF2B5EF4-FFF2-40B4-BE49-F238E27FC236}">
                <a16:creationId xmlns:a16="http://schemas.microsoft.com/office/drawing/2014/main" id="{9DFB2654-859D-4CDB-BD65-78CE7D1F95DD}"/>
              </a:ext>
            </a:extLst>
          </p:cNvPr>
          <p:cNvSpPr txBox="1">
            <a:spLocks noChangeArrowheads="1"/>
          </p:cNvSpPr>
          <p:nvPr/>
        </p:nvSpPr>
        <p:spPr bwMode="auto">
          <a:xfrm>
            <a:off x="2070303" y="1241165"/>
            <a:ext cx="2743200" cy="272415"/>
          </a:xfrm>
          <a:prstGeom prst="roundRect">
            <a:avLst/>
          </a:prstGeom>
          <a:solidFill>
            <a:schemeClr val="tx1"/>
          </a:solidFill>
          <a:ln w="12700">
            <a:noFill/>
            <a:miter lim="800000"/>
            <a:headEnd type="none" w="sm" len="sm"/>
            <a:tailEnd type="none" w="sm" len="sm"/>
          </a:ln>
          <a:effectLst/>
        </p:spPr>
        <p:txBody>
          <a:bodyPr wrap="none" lIns="45720" tIns="0" rIns="45720" bIns="0">
            <a:noAutofit/>
          </a:bodyPr>
          <a:lstStyle/>
          <a:p>
            <a:pPr algn="ctr">
              <a:defRPr/>
            </a:pPr>
            <a:r>
              <a:rPr lang="en-US" sz="1600" b="1" i="0" dirty="0">
                <a:solidFill>
                  <a:schemeClr val="bg1"/>
                </a:solidFill>
                <a:latin typeface="Arial Narrow" panose="020B0606020202030204" pitchFamily="34" charset="0"/>
              </a:rPr>
              <a:t>Raw materials</a:t>
            </a:r>
          </a:p>
        </p:txBody>
      </p:sp>
      <p:sp>
        <p:nvSpPr>
          <p:cNvPr id="176" name="Text Box 9">
            <a:extLst>
              <a:ext uri="{FF2B5EF4-FFF2-40B4-BE49-F238E27FC236}">
                <a16:creationId xmlns:a16="http://schemas.microsoft.com/office/drawing/2014/main" id="{B313237D-3913-4997-A888-DB5554C352A7}"/>
              </a:ext>
            </a:extLst>
          </p:cNvPr>
          <p:cNvSpPr txBox="1">
            <a:spLocks noChangeArrowheads="1"/>
          </p:cNvSpPr>
          <p:nvPr/>
        </p:nvSpPr>
        <p:spPr bwMode="auto">
          <a:xfrm>
            <a:off x="4935377" y="1241165"/>
            <a:ext cx="2743200" cy="272415"/>
          </a:xfrm>
          <a:prstGeom prst="roundRect">
            <a:avLst/>
          </a:prstGeom>
          <a:solidFill>
            <a:schemeClr val="tx1"/>
          </a:solidFill>
          <a:ln w="12700">
            <a:noFill/>
            <a:miter lim="800000"/>
            <a:headEnd type="none" w="sm" len="sm"/>
            <a:tailEnd type="none" w="sm" len="sm"/>
          </a:ln>
          <a:effectLst/>
        </p:spPr>
        <p:txBody>
          <a:bodyPr wrap="none" lIns="45720" tIns="0" rIns="45720" bIns="0">
            <a:noAutofit/>
          </a:bodyPr>
          <a:lstStyle/>
          <a:p>
            <a:pPr algn="ctr">
              <a:defRPr/>
            </a:pPr>
            <a:r>
              <a:rPr lang="en-US" sz="1600" b="1" i="0" dirty="0">
                <a:solidFill>
                  <a:schemeClr val="bg1"/>
                </a:solidFill>
                <a:latin typeface="Arial Narrow" panose="020B0606020202030204" pitchFamily="34" charset="0"/>
              </a:rPr>
              <a:t>Semi-finished products</a:t>
            </a:r>
          </a:p>
        </p:txBody>
      </p:sp>
      <p:sp>
        <p:nvSpPr>
          <p:cNvPr id="177" name="Text Box 10">
            <a:extLst>
              <a:ext uri="{FF2B5EF4-FFF2-40B4-BE49-F238E27FC236}">
                <a16:creationId xmlns:a16="http://schemas.microsoft.com/office/drawing/2014/main" id="{9EAACEF6-928E-438F-9D8B-89243F30C76F}"/>
              </a:ext>
            </a:extLst>
          </p:cNvPr>
          <p:cNvSpPr txBox="1">
            <a:spLocks noChangeArrowheads="1"/>
          </p:cNvSpPr>
          <p:nvPr/>
        </p:nvSpPr>
        <p:spPr bwMode="auto">
          <a:xfrm>
            <a:off x="7800451" y="1241165"/>
            <a:ext cx="2743200" cy="272415"/>
          </a:xfrm>
          <a:prstGeom prst="roundRect">
            <a:avLst/>
          </a:prstGeom>
          <a:solidFill>
            <a:schemeClr val="tx1"/>
          </a:solidFill>
          <a:ln w="12700">
            <a:noFill/>
            <a:miter lim="800000"/>
            <a:headEnd type="none" w="sm" len="sm"/>
            <a:tailEnd type="none" w="sm" len="sm"/>
          </a:ln>
          <a:effectLst/>
        </p:spPr>
        <p:txBody>
          <a:bodyPr wrap="none" lIns="45720" tIns="0" rIns="45720" bIns="0">
            <a:noAutofit/>
          </a:bodyPr>
          <a:lstStyle/>
          <a:p>
            <a:pPr algn="ctr">
              <a:defRPr/>
            </a:pPr>
            <a:r>
              <a:rPr lang="en-US" sz="1600" b="1" i="0" dirty="0">
                <a:solidFill>
                  <a:schemeClr val="bg1"/>
                </a:solidFill>
                <a:latin typeface="Arial Narrow" panose="020B0606020202030204" pitchFamily="34" charset="0"/>
              </a:rPr>
              <a:t>Manufactured goods</a:t>
            </a:r>
          </a:p>
        </p:txBody>
      </p:sp>
      <p:sp>
        <p:nvSpPr>
          <p:cNvPr id="178" name="Text Box 58">
            <a:extLst>
              <a:ext uri="{FF2B5EF4-FFF2-40B4-BE49-F238E27FC236}">
                <a16:creationId xmlns:a16="http://schemas.microsoft.com/office/drawing/2014/main" id="{B47ED823-870B-4F63-B3F7-F3734E90672C}"/>
              </a:ext>
            </a:extLst>
          </p:cNvPr>
          <p:cNvSpPr txBox="1">
            <a:spLocks noChangeArrowheads="1"/>
          </p:cNvSpPr>
          <p:nvPr/>
        </p:nvSpPr>
        <p:spPr bwMode="auto">
          <a:xfrm>
            <a:off x="2046492" y="4519042"/>
            <a:ext cx="2767012" cy="738664"/>
          </a:xfrm>
          <a:prstGeom prst="rect">
            <a:avLst/>
          </a:prstGeom>
          <a:noFill/>
          <a:ln w="9525">
            <a:noFill/>
            <a:miter lim="800000"/>
            <a:headEnd/>
            <a:tailEnd/>
          </a:ln>
        </p:spPr>
        <p:txBody>
          <a:bodyPr wrap="square" lIns="45720" tIns="0" rIns="45720" bIns="0">
            <a:spAutoFit/>
          </a:bodyPr>
          <a:lstStyle/>
          <a:p>
            <a:r>
              <a:rPr lang="en-US" sz="1600" b="1" i="0" dirty="0">
                <a:latin typeface="Arial Narrow" panose="020B0606020202030204" pitchFamily="34" charset="0"/>
              </a:rPr>
              <a:t>Extraction areas, heavy industry clusters &amp; port industrial complexes</a:t>
            </a:r>
          </a:p>
        </p:txBody>
      </p:sp>
      <p:sp>
        <p:nvSpPr>
          <p:cNvPr id="179" name="Text Box 58">
            <a:extLst>
              <a:ext uri="{FF2B5EF4-FFF2-40B4-BE49-F238E27FC236}">
                <a16:creationId xmlns:a16="http://schemas.microsoft.com/office/drawing/2014/main" id="{D4DE3774-FE8F-4938-B0DA-0E4D9F71BBBA}"/>
              </a:ext>
            </a:extLst>
          </p:cNvPr>
          <p:cNvSpPr txBox="1">
            <a:spLocks noChangeArrowheads="1"/>
          </p:cNvSpPr>
          <p:nvPr/>
        </p:nvSpPr>
        <p:spPr bwMode="auto">
          <a:xfrm>
            <a:off x="4945695" y="4519042"/>
            <a:ext cx="2767012" cy="246221"/>
          </a:xfrm>
          <a:prstGeom prst="rect">
            <a:avLst/>
          </a:prstGeom>
          <a:noFill/>
          <a:ln w="9525">
            <a:noFill/>
            <a:miter lim="800000"/>
            <a:headEnd/>
            <a:tailEnd/>
          </a:ln>
        </p:spPr>
        <p:txBody>
          <a:bodyPr wrap="square" lIns="45720" tIns="0" rIns="45720" bIns="0">
            <a:spAutoFit/>
          </a:bodyPr>
          <a:lstStyle/>
          <a:p>
            <a:r>
              <a:rPr lang="en-US" sz="1600" b="1" i="0" dirty="0">
                <a:latin typeface="Arial Narrow" panose="020B0606020202030204" pitchFamily="34" charset="0"/>
              </a:rPr>
              <a:t>Manufacturing clusters</a:t>
            </a:r>
          </a:p>
        </p:txBody>
      </p:sp>
      <p:sp>
        <p:nvSpPr>
          <p:cNvPr id="180" name="Text Box 58">
            <a:extLst>
              <a:ext uri="{FF2B5EF4-FFF2-40B4-BE49-F238E27FC236}">
                <a16:creationId xmlns:a16="http://schemas.microsoft.com/office/drawing/2014/main" id="{9DF8403D-05B9-41AC-983C-70CDCB7D93CE}"/>
              </a:ext>
            </a:extLst>
          </p:cNvPr>
          <p:cNvSpPr txBox="1">
            <a:spLocks noChangeArrowheads="1"/>
          </p:cNvSpPr>
          <p:nvPr/>
        </p:nvSpPr>
        <p:spPr bwMode="auto">
          <a:xfrm>
            <a:off x="7760765" y="4519042"/>
            <a:ext cx="2767012" cy="246221"/>
          </a:xfrm>
          <a:prstGeom prst="rect">
            <a:avLst/>
          </a:prstGeom>
          <a:noFill/>
          <a:ln w="9525">
            <a:noFill/>
            <a:miter lim="800000"/>
            <a:headEnd/>
            <a:tailEnd/>
          </a:ln>
        </p:spPr>
        <p:txBody>
          <a:bodyPr wrap="square" lIns="45720" tIns="0" rIns="45720" bIns="0">
            <a:spAutoFit/>
          </a:bodyPr>
          <a:lstStyle/>
          <a:p>
            <a:r>
              <a:rPr lang="en-US" sz="1600" b="1" i="0" dirty="0">
                <a:latin typeface="Arial Narrow" panose="020B0606020202030204" pitchFamily="34" charset="0"/>
              </a:rPr>
              <a:t>Logistics zones</a:t>
            </a:r>
          </a:p>
        </p:txBody>
      </p:sp>
    </p:spTree>
    <p:extLst>
      <p:ext uri="{BB962C8B-B14F-4D97-AF65-F5344CB8AC3E}">
        <p14:creationId xmlns:p14="http://schemas.microsoft.com/office/powerpoint/2010/main" val="15949179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6"/>
          <p:cNvSpPr>
            <a:spLocks noGrp="1" noChangeArrowheads="1"/>
          </p:cNvSpPr>
          <p:nvPr>
            <p:ph type="title"/>
          </p:nvPr>
        </p:nvSpPr>
        <p:spPr/>
        <p:txBody>
          <a:bodyPr/>
          <a:lstStyle/>
          <a:p>
            <a:pPr eaLnBrk="1" hangingPunct="1"/>
            <a:r>
              <a:rPr lang="en-US"/>
              <a:t>Types of Manufacturing Clusters</a:t>
            </a:r>
          </a:p>
        </p:txBody>
      </p:sp>
      <p:sp>
        <p:nvSpPr>
          <p:cNvPr id="106" name="Action Button: Document 105" title="Read this Web Page">
            <a:hlinkClick r:id="rId3" highlightClick="1"/>
            <a:extLst>
              <a:ext uri="{FF2B5EF4-FFF2-40B4-BE49-F238E27FC236}">
                <a16:creationId xmlns:a16="http://schemas.microsoft.com/office/drawing/2014/main" id="{6E095132-13E9-4B31-81BA-94D987E24BA0}"/>
              </a:ext>
            </a:extLst>
          </p:cNvPr>
          <p:cNvSpPr/>
          <p:nvPr/>
        </p:nvSpPr>
        <p:spPr bwMode="auto">
          <a:xfrm>
            <a:off x="7847324" y="317272"/>
            <a:ext cx="603316" cy="527901"/>
          </a:xfrm>
          <a:prstGeom prst="actionButtonDocument">
            <a:avLst/>
          </a:prstGeom>
          <a:solidFill>
            <a:schemeClr val="accent2">
              <a:lumMod val="20000"/>
              <a:lumOff val="80000"/>
            </a:schemeClr>
          </a:solidFill>
          <a:ln w="9525" cap="flat" cmpd="sng" algn="ctr">
            <a:solidFill>
              <a:schemeClr val="accent2">
                <a:lumMod val="50000"/>
              </a:schemeClr>
            </a:solidFill>
            <a:prstDash val="solid"/>
            <a:round/>
            <a:headEnd type="none" w="med" len="med"/>
            <a:tailEnd type="none" w="med" len="med"/>
          </a:ln>
          <a:effectLst/>
        </p:spPr>
        <p:txBody>
          <a:bodyPr vert="horz" wrap="square" lIns="91440" tIns="45720" rIns="91440" bIns="45720" numCol="1" rtlCol="0" anchor="t" anchorCtr="0" compatLnSpc="1"/>
          <a:lstStyle/>
          <a:p>
            <a:endParaRPr lang="en-US" i="1" dirty="0">
              <a:latin typeface="Verdana" pitchFamily="34" charset="0"/>
            </a:endParaRPr>
          </a:p>
        </p:txBody>
      </p:sp>
      <p:sp>
        <p:nvSpPr>
          <p:cNvPr id="107" name="TextBox 106">
            <a:extLst>
              <a:ext uri="{FF2B5EF4-FFF2-40B4-BE49-F238E27FC236}">
                <a16:creationId xmlns:a16="http://schemas.microsoft.com/office/drawing/2014/main" id="{A7C3C49B-97C0-4CA2-8C63-B17813E083DA}"/>
              </a:ext>
            </a:extLst>
          </p:cNvPr>
          <p:cNvSpPr txBox="1"/>
          <p:nvPr/>
        </p:nvSpPr>
        <p:spPr>
          <a:xfrm>
            <a:off x="8450641" y="378482"/>
            <a:ext cx="1701107" cy="400110"/>
          </a:xfrm>
          <a:prstGeom prst="rect">
            <a:avLst/>
          </a:prstGeom>
          <a:noFill/>
        </p:spPr>
        <p:txBody>
          <a:bodyPr wrap="none" rtlCol="0">
            <a:spAutoFit/>
          </a:bodyPr>
          <a:lstStyle/>
          <a:p>
            <a:r>
              <a:rPr lang="en-US" sz="2000" b="1" dirty="0">
                <a:latin typeface="Agency FB" pitchFamily="34" charset="0"/>
              </a:rPr>
              <a:t>Read this content</a:t>
            </a:r>
          </a:p>
        </p:txBody>
      </p:sp>
      <p:sp>
        <p:nvSpPr>
          <p:cNvPr id="101" name="Rectangle: Rounded Corners 100">
            <a:extLst>
              <a:ext uri="{FF2B5EF4-FFF2-40B4-BE49-F238E27FC236}">
                <a16:creationId xmlns:a16="http://schemas.microsoft.com/office/drawing/2014/main" id="{B7D476C3-C7B3-4C8C-BA27-75AC2DF89F30}"/>
              </a:ext>
            </a:extLst>
          </p:cNvPr>
          <p:cNvSpPr/>
          <p:nvPr/>
        </p:nvSpPr>
        <p:spPr>
          <a:xfrm>
            <a:off x="4526346" y="4961006"/>
            <a:ext cx="6400800" cy="1828800"/>
          </a:xfrm>
          <a:prstGeom prst="roundRect">
            <a:avLst>
              <a:gd name="adj" fmla="val 58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0" dirty="0"/>
          </a:p>
        </p:txBody>
      </p:sp>
      <p:sp>
        <p:nvSpPr>
          <p:cNvPr id="102" name="Rectangle: Rounded Corners 101">
            <a:extLst>
              <a:ext uri="{FF2B5EF4-FFF2-40B4-BE49-F238E27FC236}">
                <a16:creationId xmlns:a16="http://schemas.microsoft.com/office/drawing/2014/main" id="{A47E8FF0-D286-47B4-AEDA-D65450943340}"/>
              </a:ext>
            </a:extLst>
          </p:cNvPr>
          <p:cNvSpPr/>
          <p:nvPr/>
        </p:nvSpPr>
        <p:spPr>
          <a:xfrm>
            <a:off x="4536777" y="3057295"/>
            <a:ext cx="6400800" cy="1828800"/>
          </a:xfrm>
          <a:prstGeom prst="roundRect">
            <a:avLst>
              <a:gd name="adj" fmla="val 58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0" dirty="0"/>
          </a:p>
        </p:txBody>
      </p:sp>
      <p:sp>
        <p:nvSpPr>
          <p:cNvPr id="103" name="Rectangle: Rounded Corners 102">
            <a:extLst>
              <a:ext uri="{FF2B5EF4-FFF2-40B4-BE49-F238E27FC236}">
                <a16:creationId xmlns:a16="http://schemas.microsoft.com/office/drawing/2014/main" id="{705A7F2C-2E09-4624-BE1C-5B559F56F458}"/>
              </a:ext>
            </a:extLst>
          </p:cNvPr>
          <p:cNvSpPr/>
          <p:nvPr/>
        </p:nvSpPr>
        <p:spPr>
          <a:xfrm>
            <a:off x="4537955" y="1140187"/>
            <a:ext cx="6400800" cy="1828800"/>
          </a:xfrm>
          <a:prstGeom prst="roundRect">
            <a:avLst>
              <a:gd name="adj" fmla="val 58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0" dirty="0"/>
          </a:p>
        </p:txBody>
      </p:sp>
      <p:sp>
        <p:nvSpPr>
          <p:cNvPr id="104" name="Rectangle: Rounded Corners 103">
            <a:extLst>
              <a:ext uri="{FF2B5EF4-FFF2-40B4-BE49-F238E27FC236}">
                <a16:creationId xmlns:a16="http://schemas.microsoft.com/office/drawing/2014/main" id="{2C311698-7EB2-4D31-8B3F-C91A91A60C60}"/>
              </a:ext>
            </a:extLst>
          </p:cNvPr>
          <p:cNvSpPr/>
          <p:nvPr/>
        </p:nvSpPr>
        <p:spPr>
          <a:xfrm>
            <a:off x="1273887" y="1140187"/>
            <a:ext cx="3200400" cy="1828800"/>
          </a:xfrm>
          <a:prstGeom prst="roundRect">
            <a:avLst>
              <a:gd name="adj" fmla="val 58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0" dirty="0"/>
          </a:p>
        </p:txBody>
      </p:sp>
      <p:sp>
        <p:nvSpPr>
          <p:cNvPr id="105" name="Rectangle: Rounded Corners 104">
            <a:extLst>
              <a:ext uri="{FF2B5EF4-FFF2-40B4-BE49-F238E27FC236}">
                <a16:creationId xmlns:a16="http://schemas.microsoft.com/office/drawing/2014/main" id="{2BC3EFF0-F07E-4249-81ED-572DD907E702}"/>
              </a:ext>
            </a:extLst>
          </p:cNvPr>
          <p:cNvSpPr/>
          <p:nvPr/>
        </p:nvSpPr>
        <p:spPr>
          <a:xfrm>
            <a:off x="1273887" y="3057295"/>
            <a:ext cx="3200400" cy="1828800"/>
          </a:xfrm>
          <a:prstGeom prst="roundRect">
            <a:avLst>
              <a:gd name="adj" fmla="val 644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0"/>
          </a:p>
        </p:txBody>
      </p:sp>
      <p:sp>
        <p:nvSpPr>
          <p:cNvPr id="204" name="Rectangle: Rounded Corners 203">
            <a:extLst>
              <a:ext uri="{FF2B5EF4-FFF2-40B4-BE49-F238E27FC236}">
                <a16:creationId xmlns:a16="http://schemas.microsoft.com/office/drawing/2014/main" id="{99CA003D-D67B-43D4-A22F-F02A08A301CA}"/>
              </a:ext>
            </a:extLst>
          </p:cNvPr>
          <p:cNvSpPr/>
          <p:nvPr/>
        </p:nvSpPr>
        <p:spPr>
          <a:xfrm>
            <a:off x="1273887" y="4961006"/>
            <a:ext cx="3200400" cy="1828800"/>
          </a:xfrm>
          <a:prstGeom prst="roundRect">
            <a:avLst>
              <a:gd name="adj" fmla="val 554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0" dirty="0"/>
          </a:p>
        </p:txBody>
      </p:sp>
      <p:sp>
        <p:nvSpPr>
          <p:cNvPr id="205" name="Oval 8">
            <a:extLst>
              <a:ext uri="{FF2B5EF4-FFF2-40B4-BE49-F238E27FC236}">
                <a16:creationId xmlns:a16="http://schemas.microsoft.com/office/drawing/2014/main" id="{2EE1305B-99F3-4A09-B954-7EF780CBFD50}"/>
              </a:ext>
            </a:extLst>
          </p:cNvPr>
          <p:cNvSpPr>
            <a:spLocks noChangeArrowheads="1"/>
          </p:cNvSpPr>
          <p:nvPr/>
        </p:nvSpPr>
        <p:spPr bwMode="auto">
          <a:xfrm>
            <a:off x="2084258" y="1235817"/>
            <a:ext cx="1645920" cy="1645920"/>
          </a:xfrm>
          <a:prstGeom prst="ellipse">
            <a:avLst/>
          </a:prstGeom>
          <a:noFill/>
          <a:ln w="25400">
            <a:solidFill>
              <a:schemeClr val="bg2">
                <a:lumMod val="50000"/>
              </a:schemeClr>
            </a:solidFill>
            <a:prstDash val="dash"/>
            <a:round/>
            <a:headEnd/>
            <a:tailEnd/>
          </a:ln>
        </p:spPr>
        <p:txBody>
          <a:bodyPr wrap="none" anchor="ctr"/>
          <a:lstStyle/>
          <a:p>
            <a:endParaRPr lang="en-US" i="0">
              <a:latin typeface="Arial Narrow" panose="020B0606020202030204" pitchFamily="34" charset="0"/>
            </a:endParaRPr>
          </a:p>
        </p:txBody>
      </p:sp>
      <p:sp>
        <p:nvSpPr>
          <p:cNvPr id="206" name="Line 19">
            <a:extLst>
              <a:ext uri="{FF2B5EF4-FFF2-40B4-BE49-F238E27FC236}">
                <a16:creationId xmlns:a16="http://schemas.microsoft.com/office/drawing/2014/main" id="{B898F1D9-B6A6-42F1-A789-D881DF1E813D}"/>
              </a:ext>
            </a:extLst>
          </p:cNvPr>
          <p:cNvSpPr>
            <a:spLocks noChangeShapeType="1"/>
          </p:cNvSpPr>
          <p:nvPr/>
        </p:nvSpPr>
        <p:spPr bwMode="auto">
          <a:xfrm>
            <a:off x="1926349" y="1504105"/>
            <a:ext cx="692150" cy="0"/>
          </a:xfrm>
          <a:prstGeom prst="line">
            <a:avLst/>
          </a:prstGeom>
          <a:noFill/>
          <a:ln w="25400">
            <a:solidFill>
              <a:schemeClr val="tx1"/>
            </a:solidFill>
            <a:round/>
            <a:headEnd/>
            <a:tailEnd/>
          </a:ln>
        </p:spPr>
        <p:txBody>
          <a:bodyPr/>
          <a:lstStyle/>
          <a:p>
            <a:endParaRPr lang="en-US" i="0">
              <a:latin typeface="Arial Narrow" panose="020B0606020202030204" pitchFamily="34" charset="0"/>
            </a:endParaRPr>
          </a:p>
        </p:txBody>
      </p:sp>
      <p:sp>
        <p:nvSpPr>
          <p:cNvPr id="207" name="Line 20">
            <a:extLst>
              <a:ext uri="{FF2B5EF4-FFF2-40B4-BE49-F238E27FC236}">
                <a16:creationId xmlns:a16="http://schemas.microsoft.com/office/drawing/2014/main" id="{1F2C67C6-14B7-42D4-BAC9-AC1A7ED4949E}"/>
              </a:ext>
            </a:extLst>
          </p:cNvPr>
          <p:cNvSpPr>
            <a:spLocks noChangeShapeType="1"/>
          </p:cNvSpPr>
          <p:nvPr/>
        </p:nvSpPr>
        <p:spPr bwMode="auto">
          <a:xfrm>
            <a:off x="1745374" y="1856530"/>
            <a:ext cx="692150" cy="0"/>
          </a:xfrm>
          <a:prstGeom prst="line">
            <a:avLst/>
          </a:prstGeom>
          <a:noFill/>
          <a:ln w="25400">
            <a:solidFill>
              <a:schemeClr val="tx1"/>
            </a:solidFill>
            <a:round/>
            <a:headEnd/>
            <a:tailEnd/>
          </a:ln>
        </p:spPr>
        <p:txBody>
          <a:bodyPr/>
          <a:lstStyle/>
          <a:p>
            <a:endParaRPr lang="en-US" i="0">
              <a:latin typeface="Arial Narrow" panose="020B0606020202030204" pitchFamily="34" charset="0"/>
            </a:endParaRPr>
          </a:p>
        </p:txBody>
      </p:sp>
      <p:sp>
        <p:nvSpPr>
          <p:cNvPr id="208" name="Line 21">
            <a:extLst>
              <a:ext uri="{FF2B5EF4-FFF2-40B4-BE49-F238E27FC236}">
                <a16:creationId xmlns:a16="http://schemas.microsoft.com/office/drawing/2014/main" id="{CDEAC8D8-B538-44C9-AC77-50ADA58C64E8}"/>
              </a:ext>
            </a:extLst>
          </p:cNvPr>
          <p:cNvSpPr>
            <a:spLocks noChangeShapeType="1"/>
          </p:cNvSpPr>
          <p:nvPr/>
        </p:nvSpPr>
        <p:spPr bwMode="auto">
          <a:xfrm>
            <a:off x="1764424" y="2199430"/>
            <a:ext cx="692150" cy="0"/>
          </a:xfrm>
          <a:prstGeom prst="line">
            <a:avLst/>
          </a:prstGeom>
          <a:noFill/>
          <a:ln w="25400">
            <a:solidFill>
              <a:schemeClr val="tx1"/>
            </a:solidFill>
            <a:round/>
            <a:headEnd/>
            <a:tailEnd/>
          </a:ln>
        </p:spPr>
        <p:txBody>
          <a:bodyPr/>
          <a:lstStyle/>
          <a:p>
            <a:endParaRPr lang="en-US" i="0">
              <a:latin typeface="Arial Narrow" panose="020B0606020202030204" pitchFamily="34" charset="0"/>
            </a:endParaRPr>
          </a:p>
        </p:txBody>
      </p:sp>
      <p:sp>
        <p:nvSpPr>
          <p:cNvPr id="209" name="Line 22">
            <a:extLst>
              <a:ext uri="{FF2B5EF4-FFF2-40B4-BE49-F238E27FC236}">
                <a16:creationId xmlns:a16="http://schemas.microsoft.com/office/drawing/2014/main" id="{8475290B-A54E-4ED4-A24A-0B526158C5B4}"/>
              </a:ext>
            </a:extLst>
          </p:cNvPr>
          <p:cNvSpPr>
            <a:spLocks noChangeShapeType="1"/>
          </p:cNvSpPr>
          <p:nvPr/>
        </p:nvSpPr>
        <p:spPr bwMode="auto">
          <a:xfrm>
            <a:off x="2612149" y="1515218"/>
            <a:ext cx="315912" cy="163513"/>
          </a:xfrm>
          <a:prstGeom prst="line">
            <a:avLst/>
          </a:prstGeom>
          <a:noFill/>
          <a:ln w="25400">
            <a:solidFill>
              <a:schemeClr val="tx1"/>
            </a:solidFill>
            <a:round/>
            <a:headEnd/>
            <a:tailEnd/>
          </a:ln>
        </p:spPr>
        <p:txBody>
          <a:bodyPr/>
          <a:lstStyle/>
          <a:p>
            <a:endParaRPr lang="en-US" i="0">
              <a:latin typeface="Arial Narrow" panose="020B0606020202030204" pitchFamily="34" charset="0"/>
            </a:endParaRPr>
          </a:p>
        </p:txBody>
      </p:sp>
      <p:sp>
        <p:nvSpPr>
          <p:cNvPr id="210" name="Line 23">
            <a:extLst>
              <a:ext uri="{FF2B5EF4-FFF2-40B4-BE49-F238E27FC236}">
                <a16:creationId xmlns:a16="http://schemas.microsoft.com/office/drawing/2014/main" id="{C066B138-8C2F-45A5-AE41-26711945DD2C}"/>
              </a:ext>
            </a:extLst>
          </p:cNvPr>
          <p:cNvSpPr>
            <a:spLocks noChangeShapeType="1"/>
          </p:cNvSpPr>
          <p:nvPr/>
        </p:nvSpPr>
        <p:spPr bwMode="auto">
          <a:xfrm flipV="1">
            <a:off x="2447049" y="1667618"/>
            <a:ext cx="519112" cy="212725"/>
          </a:xfrm>
          <a:prstGeom prst="line">
            <a:avLst/>
          </a:prstGeom>
          <a:noFill/>
          <a:ln w="25400">
            <a:solidFill>
              <a:schemeClr val="tx1"/>
            </a:solidFill>
            <a:round/>
            <a:headEnd/>
            <a:tailEnd/>
          </a:ln>
        </p:spPr>
        <p:txBody>
          <a:bodyPr/>
          <a:lstStyle/>
          <a:p>
            <a:endParaRPr lang="en-US" i="0">
              <a:latin typeface="Arial Narrow" panose="020B0606020202030204" pitchFamily="34" charset="0"/>
            </a:endParaRPr>
          </a:p>
        </p:txBody>
      </p:sp>
      <p:sp>
        <p:nvSpPr>
          <p:cNvPr id="211" name="Line 24">
            <a:extLst>
              <a:ext uri="{FF2B5EF4-FFF2-40B4-BE49-F238E27FC236}">
                <a16:creationId xmlns:a16="http://schemas.microsoft.com/office/drawing/2014/main" id="{18216B3A-3855-4A3A-9B01-F6BDCFFC5B6C}"/>
              </a:ext>
            </a:extLst>
          </p:cNvPr>
          <p:cNvSpPr>
            <a:spLocks noChangeShapeType="1"/>
          </p:cNvSpPr>
          <p:nvPr/>
        </p:nvSpPr>
        <p:spPr bwMode="auto">
          <a:xfrm flipV="1">
            <a:off x="2947110" y="1658093"/>
            <a:ext cx="429927" cy="9524"/>
          </a:xfrm>
          <a:prstGeom prst="line">
            <a:avLst/>
          </a:prstGeom>
          <a:noFill/>
          <a:ln w="25400">
            <a:solidFill>
              <a:schemeClr val="tx1"/>
            </a:solidFill>
            <a:round/>
            <a:headEnd/>
            <a:tailEnd/>
          </a:ln>
        </p:spPr>
        <p:txBody>
          <a:bodyPr/>
          <a:lstStyle/>
          <a:p>
            <a:endParaRPr lang="en-US" i="0">
              <a:latin typeface="Arial Narrow" panose="020B0606020202030204" pitchFamily="34" charset="0"/>
            </a:endParaRPr>
          </a:p>
        </p:txBody>
      </p:sp>
      <p:sp>
        <p:nvSpPr>
          <p:cNvPr id="212" name="Line 25">
            <a:extLst>
              <a:ext uri="{FF2B5EF4-FFF2-40B4-BE49-F238E27FC236}">
                <a16:creationId xmlns:a16="http://schemas.microsoft.com/office/drawing/2014/main" id="{7D9D5ED5-F596-415F-9550-5F3CD0E646F0}"/>
              </a:ext>
            </a:extLst>
          </p:cNvPr>
          <p:cNvSpPr>
            <a:spLocks noChangeShapeType="1"/>
          </p:cNvSpPr>
          <p:nvPr/>
        </p:nvSpPr>
        <p:spPr bwMode="auto">
          <a:xfrm flipV="1">
            <a:off x="2475624" y="2137518"/>
            <a:ext cx="392112" cy="47625"/>
          </a:xfrm>
          <a:prstGeom prst="line">
            <a:avLst/>
          </a:prstGeom>
          <a:noFill/>
          <a:ln w="25400">
            <a:solidFill>
              <a:schemeClr val="tx1"/>
            </a:solidFill>
            <a:round/>
            <a:headEnd/>
            <a:tailEnd/>
          </a:ln>
        </p:spPr>
        <p:txBody>
          <a:bodyPr/>
          <a:lstStyle/>
          <a:p>
            <a:endParaRPr lang="en-US" i="0">
              <a:latin typeface="Arial Narrow" panose="020B0606020202030204" pitchFamily="34" charset="0"/>
            </a:endParaRPr>
          </a:p>
        </p:txBody>
      </p:sp>
      <p:sp>
        <p:nvSpPr>
          <p:cNvPr id="213" name="Line 26">
            <a:extLst>
              <a:ext uri="{FF2B5EF4-FFF2-40B4-BE49-F238E27FC236}">
                <a16:creationId xmlns:a16="http://schemas.microsoft.com/office/drawing/2014/main" id="{B2133FA4-8662-440A-99A0-30D2FA0EBA58}"/>
              </a:ext>
            </a:extLst>
          </p:cNvPr>
          <p:cNvSpPr>
            <a:spLocks noChangeShapeType="1"/>
          </p:cNvSpPr>
          <p:nvPr/>
        </p:nvSpPr>
        <p:spPr bwMode="auto">
          <a:xfrm>
            <a:off x="2434349" y="2193080"/>
            <a:ext cx="354012" cy="347662"/>
          </a:xfrm>
          <a:prstGeom prst="line">
            <a:avLst/>
          </a:prstGeom>
          <a:noFill/>
          <a:ln w="25400">
            <a:solidFill>
              <a:schemeClr val="tx1"/>
            </a:solidFill>
            <a:round/>
            <a:headEnd/>
            <a:tailEnd/>
          </a:ln>
        </p:spPr>
        <p:txBody>
          <a:bodyPr/>
          <a:lstStyle/>
          <a:p>
            <a:endParaRPr lang="en-US" i="0">
              <a:latin typeface="Arial Narrow" panose="020B0606020202030204" pitchFamily="34" charset="0"/>
            </a:endParaRPr>
          </a:p>
        </p:txBody>
      </p:sp>
      <p:sp>
        <p:nvSpPr>
          <p:cNvPr id="214" name="Line 27">
            <a:extLst>
              <a:ext uri="{FF2B5EF4-FFF2-40B4-BE49-F238E27FC236}">
                <a16:creationId xmlns:a16="http://schemas.microsoft.com/office/drawing/2014/main" id="{42F266F7-E181-4EFC-914C-851FD8E4351B}"/>
              </a:ext>
            </a:extLst>
          </p:cNvPr>
          <p:cNvSpPr>
            <a:spLocks noChangeShapeType="1"/>
          </p:cNvSpPr>
          <p:nvPr/>
        </p:nvSpPr>
        <p:spPr bwMode="auto">
          <a:xfrm>
            <a:off x="2877261" y="2145456"/>
            <a:ext cx="604838" cy="9525"/>
          </a:xfrm>
          <a:prstGeom prst="line">
            <a:avLst/>
          </a:prstGeom>
          <a:noFill/>
          <a:ln w="25400">
            <a:solidFill>
              <a:schemeClr val="tx1"/>
            </a:solidFill>
            <a:round/>
            <a:headEnd/>
            <a:tailEnd/>
          </a:ln>
        </p:spPr>
        <p:txBody>
          <a:bodyPr/>
          <a:lstStyle/>
          <a:p>
            <a:endParaRPr lang="en-US" i="0">
              <a:latin typeface="Arial Narrow" panose="020B0606020202030204" pitchFamily="34" charset="0"/>
            </a:endParaRPr>
          </a:p>
        </p:txBody>
      </p:sp>
      <p:sp>
        <p:nvSpPr>
          <p:cNvPr id="215" name="Line 28">
            <a:extLst>
              <a:ext uri="{FF2B5EF4-FFF2-40B4-BE49-F238E27FC236}">
                <a16:creationId xmlns:a16="http://schemas.microsoft.com/office/drawing/2014/main" id="{E1A4696F-62DB-4E92-932B-041D6CAE4D3F}"/>
              </a:ext>
            </a:extLst>
          </p:cNvPr>
          <p:cNvSpPr>
            <a:spLocks noChangeShapeType="1"/>
          </p:cNvSpPr>
          <p:nvPr/>
        </p:nvSpPr>
        <p:spPr bwMode="auto">
          <a:xfrm>
            <a:off x="2874087" y="2115292"/>
            <a:ext cx="346075" cy="414338"/>
          </a:xfrm>
          <a:prstGeom prst="line">
            <a:avLst/>
          </a:prstGeom>
          <a:noFill/>
          <a:ln w="25400">
            <a:solidFill>
              <a:schemeClr val="tx1"/>
            </a:solidFill>
            <a:round/>
            <a:headEnd/>
            <a:tailEnd/>
          </a:ln>
        </p:spPr>
        <p:txBody>
          <a:bodyPr/>
          <a:lstStyle/>
          <a:p>
            <a:endParaRPr lang="en-US" i="0">
              <a:latin typeface="Arial Narrow" panose="020B0606020202030204" pitchFamily="34" charset="0"/>
            </a:endParaRPr>
          </a:p>
        </p:txBody>
      </p:sp>
      <p:sp>
        <p:nvSpPr>
          <p:cNvPr id="216" name="Line 29">
            <a:extLst>
              <a:ext uri="{FF2B5EF4-FFF2-40B4-BE49-F238E27FC236}">
                <a16:creationId xmlns:a16="http://schemas.microsoft.com/office/drawing/2014/main" id="{6287D6DF-97CA-47E5-830D-3E4E1FBC1791}"/>
              </a:ext>
            </a:extLst>
          </p:cNvPr>
          <p:cNvSpPr>
            <a:spLocks noChangeShapeType="1"/>
          </p:cNvSpPr>
          <p:nvPr/>
        </p:nvSpPr>
        <p:spPr bwMode="auto">
          <a:xfrm>
            <a:off x="3363036" y="1661267"/>
            <a:ext cx="692150" cy="0"/>
          </a:xfrm>
          <a:prstGeom prst="line">
            <a:avLst/>
          </a:prstGeom>
          <a:noFill/>
          <a:ln w="25400">
            <a:solidFill>
              <a:schemeClr val="tx1"/>
            </a:solidFill>
            <a:round/>
            <a:headEnd/>
            <a:tailEnd/>
          </a:ln>
        </p:spPr>
        <p:txBody>
          <a:bodyPr/>
          <a:lstStyle/>
          <a:p>
            <a:endParaRPr lang="en-US" i="0">
              <a:latin typeface="Arial Narrow" panose="020B0606020202030204" pitchFamily="34" charset="0"/>
            </a:endParaRPr>
          </a:p>
        </p:txBody>
      </p:sp>
      <p:sp>
        <p:nvSpPr>
          <p:cNvPr id="217" name="Line 30">
            <a:extLst>
              <a:ext uri="{FF2B5EF4-FFF2-40B4-BE49-F238E27FC236}">
                <a16:creationId xmlns:a16="http://schemas.microsoft.com/office/drawing/2014/main" id="{3CB35470-FDEC-4216-BE22-0FA22EA790A1}"/>
              </a:ext>
            </a:extLst>
          </p:cNvPr>
          <p:cNvSpPr>
            <a:spLocks noChangeShapeType="1"/>
          </p:cNvSpPr>
          <p:nvPr/>
        </p:nvSpPr>
        <p:spPr bwMode="auto">
          <a:xfrm>
            <a:off x="3488449" y="2160147"/>
            <a:ext cx="566737" cy="0"/>
          </a:xfrm>
          <a:prstGeom prst="line">
            <a:avLst/>
          </a:prstGeom>
          <a:noFill/>
          <a:ln w="25400">
            <a:solidFill>
              <a:schemeClr val="tx1"/>
            </a:solidFill>
            <a:round/>
            <a:headEnd/>
            <a:tailEnd/>
          </a:ln>
        </p:spPr>
        <p:txBody>
          <a:bodyPr/>
          <a:lstStyle/>
          <a:p>
            <a:endParaRPr lang="en-US" i="0">
              <a:latin typeface="Arial Narrow" panose="020B0606020202030204" pitchFamily="34" charset="0"/>
            </a:endParaRPr>
          </a:p>
        </p:txBody>
      </p:sp>
      <p:sp>
        <p:nvSpPr>
          <p:cNvPr id="218" name="Line 31">
            <a:extLst>
              <a:ext uri="{FF2B5EF4-FFF2-40B4-BE49-F238E27FC236}">
                <a16:creationId xmlns:a16="http://schemas.microsoft.com/office/drawing/2014/main" id="{D6221E21-8923-4DE7-82E3-93F070EA88D9}"/>
              </a:ext>
            </a:extLst>
          </p:cNvPr>
          <p:cNvSpPr>
            <a:spLocks noChangeShapeType="1"/>
          </p:cNvSpPr>
          <p:nvPr/>
        </p:nvSpPr>
        <p:spPr bwMode="auto">
          <a:xfrm>
            <a:off x="3275724" y="2535980"/>
            <a:ext cx="692150" cy="0"/>
          </a:xfrm>
          <a:prstGeom prst="line">
            <a:avLst/>
          </a:prstGeom>
          <a:noFill/>
          <a:ln w="25400">
            <a:solidFill>
              <a:schemeClr val="tx1"/>
            </a:solidFill>
            <a:round/>
            <a:headEnd/>
            <a:tailEnd/>
          </a:ln>
        </p:spPr>
        <p:txBody>
          <a:bodyPr/>
          <a:lstStyle/>
          <a:p>
            <a:endParaRPr lang="en-US" i="0">
              <a:latin typeface="Arial Narrow" panose="020B0606020202030204" pitchFamily="34" charset="0"/>
            </a:endParaRPr>
          </a:p>
        </p:txBody>
      </p:sp>
      <p:sp>
        <p:nvSpPr>
          <p:cNvPr id="219" name="Line 32">
            <a:extLst>
              <a:ext uri="{FF2B5EF4-FFF2-40B4-BE49-F238E27FC236}">
                <a16:creationId xmlns:a16="http://schemas.microsoft.com/office/drawing/2014/main" id="{B09339D1-41FD-410E-B35E-154C590BCD92}"/>
              </a:ext>
            </a:extLst>
          </p:cNvPr>
          <p:cNvSpPr>
            <a:spLocks noChangeShapeType="1"/>
          </p:cNvSpPr>
          <p:nvPr/>
        </p:nvSpPr>
        <p:spPr bwMode="auto">
          <a:xfrm>
            <a:off x="2940763" y="1661268"/>
            <a:ext cx="488948" cy="484187"/>
          </a:xfrm>
          <a:prstGeom prst="line">
            <a:avLst/>
          </a:prstGeom>
          <a:noFill/>
          <a:ln w="25400">
            <a:solidFill>
              <a:schemeClr val="tx1"/>
            </a:solidFill>
            <a:round/>
            <a:headEnd/>
            <a:tailEnd/>
          </a:ln>
        </p:spPr>
        <p:txBody>
          <a:bodyPr/>
          <a:lstStyle/>
          <a:p>
            <a:endParaRPr lang="en-US" i="0">
              <a:latin typeface="Arial Narrow" panose="020B0606020202030204" pitchFamily="34" charset="0"/>
            </a:endParaRPr>
          </a:p>
        </p:txBody>
      </p:sp>
      <p:sp>
        <p:nvSpPr>
          <p:cNvPr id="220" name="Line 33">
            <a:extLst>
              <a:ext uri="{FF2B5EF4-FFF2-40B4-BE49-F238E27FC236}">
                <a16:creationId xmlns:a16="http://schemas.microsoft.com/office/drawing/2014/main" id="{7F1890B2-51B2-4960-BFAF-3EFEE0E125E4}"/>
              </a:ext>
            </a:extLst>
          </p:cNvPr>
          <p:cNvSpPr>
            <a:spLocks noChangeShapeType="1"/>
          </p:cNvSpPr>
          <p:nvPr/>
        </p:nvSpPr>
        <p:spPr bwMode="auto">
          <a:xfrm flipV="1">
            <a:off x="2759786" y="2539156"/>
            <a:ext cx="469900" cy="28575"/>
          </a:xfrm>
          <a:prstGeom prst="line">
            <a:avLst/>
          </a:prstGeom>
          <a:noFill/>
          <a:ln w="25400">
            <a:solidFill>
              <a:schemeClr val="tx1"/>
            </a:solidFill>
            <a:round/>
            <a:headEnd/>
            <a:tailEnd/>
          </a:ln>
        </p:spPr>
        <p:txBody>
          <a:bodyPr/>
          <a:lstStyle/>
          <a:p>
            <a:endParaRPr lang="en-US" i="0">
              <a:latin typeface="Arial Narrow" panose="020B0606020202030204" pitchFamily="34" charset="0"/>
            </a:endParaRPr>
          </a:p>
        </p:txBody>
      </p:sp>
      <p:sp>
        <p:nvSpPr>
          <p:cNvPr id="221" name="Oval 9">
            <a:extLst>
              <a:ext uri="{FF2B5EF4-FFF2-40B4-BE49-F238E27FC236}">
                <a16:creationId xmlns:a16="http://schemas.microsoft.com/office/drawing/2014/main" id="{41D7EF6A-C394-40FE-AA8A-4642B73621F8}"/>
              </a:ext>
            </a:extLst>
          </p:cNvPr>
          <p:cNvSpPr>
            <a:spLocks noChangeArrowheads="1"/>
          </p:cNvSpPr>
          <p:nvPr/>
        </p:nvSpPr>
        <p:spPr bwMode="auto">
          <a:xfrm>
            <a:off x="2572462" y="1439018"/>
            <a:ext cx="142875" cy="142875"/>
          </a:xfrm>
          <a:prstGeom prst="ellipse">
            <a:avLst/>
          </a:prstGeom>
          <a:solidFill>
            <a:schemeClr val="bg2">
              <a:lumMod val="75000"/>
            </a:schemeClr>
          </a:solidFill>
          <a:ln w="25400">
            <a:solidFill>
              <a:schemeClr val="tx1"/>
            </a:solidFill>
            <a:round/>
            <a:headEnd/>
            <a:tailEnd/>
          </a:ln>
        </p:spPr>
        <p:txBody>
          <a:bodyPr wrap="none" anchor="ctr"/>
          <a:lstStyle/>
          <a:p>
            <a:endParaRPr lang="en-US" i="0">
              <a:latin typeface="Arial Narrow" panose="020B0606020202030204" pitchFamily="34" charset="0"/>
            </a:endParaRPr>
          </a:p>
        </p:txBody>
      </p:sp>
      <p:sp>
        <p:nvSpPr>
          <p:cNvPr id="222" name="Oval 10">
            <a:extLst>
              <a:ext uri="{FF2B5EF4-FFF2-40B4-BE49-F238E27FC236}">
                <a16:creationId xmlns:a16="http://schemas.microsoft.com/office/drawing/2014/main" id="{1EBA1FC1-6045-4DAB-81BD-48ABED1C74AE}"/>
              </a:ext>
            </a:extLst>
          </p:cNvPr>
          <p:cNvSpPr>
            <a:spLocks noChangeArrowheads="1"/>
          </p:cNvSpPr>
          <p:nvPr/>
        </p:nvSpPr>
        <p:spPr bwMode="auto">
          <a:xfrm>
            <a:off x="2896312" y="1591418"/>
            <a:ext cx="142875" cy="142875"/>
          </a:xfrm>
          <a:prstGeom prst="ellipse">
            <a:avLst/>
          </a:prstGeom>
          <a:solidFill>
            <a:schemeClr val="bg2">
              <a:lumMod val="75000"/>
            </a:schemeClr>
          </a:solidFill>
          <a:ln w="25400">
            <a:solidFill>
              <a:schemeClr val="tx1"/>
            </a:solidFill>
            <a:round/>
            <a:headEnd/>
            <a:tailEnd/>
          </a:ln>
        </p:spPr>
        <p:txBody>
          <a:bodyPr wrap="none" anchor="ctr"/>
          <a:lstStyle/>
          <a:p>
            <a:endParaRPr lang="en-US" i="0">
              <a:latin typeface="Arial Narrow" panose="020B0606020202030204" pitchFamily="34" charset="0"/>
            </a:endParaRPr>
          </a:p>
        </p:txBody>
      </p:sp>
      <p:sp>
        <p:nvSpPr>
          <p:cNvPr id="223" name="Oval 11">
            <a:extLst>
              <a:ext uri="{FF2B5EF4-FFF2-40B4-BE49-F238E27FC236}">
                <a16:creationId xmlns:a16="http://schemas.microsoft.com/office/drawing/2014/main" id="{1164A106-726A-4690-B5DF-388BE4BE2733}"/>
              </a:ext>
            </a:extLst>
          </p:cNvPr>
          <p:cNvSpPr>
            <a:spLocks noChangeArrowheads="1"/>
          </p:cNvSpPr>
          <p:nvPr/>
        </p:nvSpPr>
        <p:spPr bwMode="auto">
          <a:xfrm>
            <a:off x="3305887" y="1589831"/>
            <a:ext cx="142875" cy="142875"/>
          </a:xfrm>
          <a:prstGeom prst="ellipse">
            <a:avLst/>
          </a:prstGeom>
          <a:solidFill>
            <a:schemeClr val="bg2">
              <a:lumMod val="75000"/>
            </a:schemeClr>
          </a:solidFill>
          <a:ln w="25400">
            <a:solidFill>
              <a:schemeClr val="tx1"/>
            </a:solidFill>
            <a:round/>
            <a:headEnd/>
            <a:tailEnd/>
          </a:ln>
        </p:spPr>
        <p:txBody>
          <a:bodyPr wrap="none" anchor="ctr"/>
          <a:lstStyle/>
          <a:p>
            <a:endParaRPr lang="en-US" i="0">
              <a:latin typeface="Arial Narrow" panose="020B0606020202030204" pitchFamily="34" charset="0"/>
            </a:endParaRPr>
          </a:p>
        </p:txBody>
      </p:sp>
      <p:sp>
        <p:nvSpPr>
          <p:cNvPr id="224" name="Oval 13">
            <a:extLst>
              <a:ext uri="{FF2B5EF4-FFF2-40B4-BE49-F238E27FC236}">
                <a16:creationId xmlns:a16="http://schemas.microsoft.com/office/drawing/2014/main" id="{3FD559F0-875C-4234-944B-5556B71D39AD}"/>
              </a:ext>
            </a:extLst>
          </p:cNvPr>
          <p:cNvSpPr>
            <a:spLocks noChangeArrowheads="1"/>
          </p:cNvSpPr>
          <p:nvPr/>
        </p:nvSpPr>
        <p:spPr bwMode="auto">
          <a:xfrm>
            <a:off x="3172537" y="2462956"/>
            <a:ext cx="142875" cy="142875"/>
          </a:xfrm>
          <a:prstGeom prst="ellipse">
            <a:avLst/>
          </a:prstGeom>
          <a:solidFill>
            <a:schemeClr val="bg2">
              <a:lumMod val="75000"/>
            </a:schemeClr>
          </a:solidFill>
          <a:ln w="25400">
            <a:solidFill>
              <a:schemeClr val="tx1"/>
            </a:solidFill>
            <a:round/>
            <a:headEnd/>
            <a:tailEnd/>
          </a:ln>
        </p:spPr>
        <p:txBody>
          <a:bodyPr wrap="none" anchor="ctr"/>
          <a:lstStyle/>
          <a:p>
            <a:endParaRPr lang="en-US" i="0">
              <a:latin typeface="Arial Narrow" panose="020B0606020202030204" pitchFamily="34" charset="0"/>
            </a:endParaRPr>
          </a:p>
        </p:txBody>
      </p:sp>
      <p:sp>
        <p:nvSpPr>
          <p:cNvPr id="225" name="Oval 14">
            <a:extLst>
              <a:ext uri="{FF2B5EF4-FFF2-40B4-BE49-F238E27FC236}">
                <a16:creationId xmlns:a16="http://schemas.microsoft.com/office/drawing/2014/main" id="{8C1F45FD-7948-42E5-94AF-8DE566124470}"/>
              </a:ext>
            </a:extLst>
          </p:cNvPr>
          <p:cNvSpPr>
            <a:spLocks noChangeArrowheads="1"/>
          </p:cNvSpPr>
          <p:nvPr/>
        </p:nvSpPr>
        <p:spPr bwMode="auto">
          <a:xfrm>
            <a:off x="2826462" y="2058143"/>
            <a:ext cx="142875" cy="142875"/>
          </a:xfrm>
          <a:prstGeom prst="ellipse">
            <a:avLst/>
          </a:prstGeom>
          <a:solidFill>
            <a:schemeClr val="bg2">
              <a:lumMod val="75000"/>
            </a:schemeClr>
          </a:solidFill>
          <a:ln w="25400">
            <a:solidFill>
              <a:schemeClr val="tx1"/>
            </a:solidFill>
            <a:round/>
            <a:headEnd/>
            <a:tailEnd/>
          </a:ln>
        </p:spPr>
        <p:txBody>
          <a:bodyPr wrap="none" anchor="ctr"/>
          <a:lstStyle/>
          <a:p>
            <a:endParaRPr lang="en-US" i="0">
              <a:latin typeface="Arial Narrow" panose="020B0606020202030204" pitchFamily="34" charset="0"/>
            </a:endParaRPr>
          </a:p>
        </p:txBody>
      </p:sp>
      <p:sp>
        <p:nvSpPr>
          <p:cNvPr id="226" name="Oval 15">
            <a:extLst>
              <a:ext uri="{FF2B5EF4-FFF2-40B4-BE49-F238E27FC236}">
                <a16:creationId xmlns:a16="http://schemas.microsoft.com/office/drawing/2014/main" id="{ECA40B86-796F-4CA0-A3A7-0AE5DE721033}"/>
              </a:ext>
            </a:extLst>
          </p:cNvPr>
          <p:cNvSpPr>
            <a:spLocks noChangeArrowheads="1"/>
          </p:cNvSpPr>
          <p:nvPr/>
        </p:nvSpPr>
        <p:spPr bwMode="auto">
          <a:xfrm>
            <a:off x="2408950" y="1788268"/>
            <a:ext cx="142875" cy="142875"/>
          </a:xfrm>
          <a:prstGeom prst="ellipse">
            <a:avLst/>
          </a:prstGeom>
          <a:solidFill>
            <a:schemeClr val="bg2">
              <a:lumMod val="75000"/>
            </a:schemeClr>
          </a:solidFill>
          <a:ln w="25400">
            <a:solidFill>
              <a:schemeClr val="tx1"/>
            </a:solidFill>
            <a:round/>
            <a:headEnd/>
            <a:tailEnd/>
          </a:ln>
        </p:spPr>
        <p:txBody>
          <a:bodyPr wrap="none" anchor="ctr"/>
          <a:lstStyle/>
          <a:p>
            <a:endParaRPr lang="en-US" i="0">
              <a:latin typeface="Arial Narrow" panose="020B0606020202030204" pitchFamily="34" charset="0"/>
            </a:endParaRPr>
          </a:p>
        </p:txBody>
      </p:sp>
      <p:sp>
        <p:nvSpPr>
          <p:cNvPr id="227" name="Oval 16">
            <a:extLst>
              <a:ext uri="{FF2B5EF4-FFF2-40B4-BE49-F238E27FC236}">
                <a16:creationId xmlns:a16="http://schemas.microsoft.com/office/drawing/2014/main" id="{6FAC3934-9FF2-4223-9496-A46DC54D2037}"/>
              </a:ext>
            </a:extLst>
          </p:cNvPr>
          <p:cNvSpPr>
            <a:spLocks noChangeArrowheads="1"/>
          </p:cNvSpPr>
          <p:nvPr/>
        </p:nvSpPr>
        <p:spPr bwMode="auto">
          <a:xfrm>
            <a:off x="2413712" y="2123231"/>
            <a:ext cx="142875" cy="142875"/>
          </a:xfrm>
          <a:prstGeom prst="ellipse">
            <a:avLst/>
          </a:prstGeom>
          <a:solidFill>
            <a:schemeClr val="bg2">
              <a:lumMod val="75000"/>
            </a:schemeClr>
          </a:solidFill>
          <a:ln w="25400">
            <a:solidFill>
              <a:schemeClr val="tx1"/>
            </a:solidFill>
            <a:round/>
            <a:headEnd/>
            <a:tailEnd/>
          </a:ln>
        </p:spPr>
        <p:txBody>
          <a:bodyPr wrap="none" anchor="ctr"/>
          <a:lstStyle/>
          <a:p>
            <a:endParaRPr lang="en-US" i="0">
              <a:latin typeface="Arial Narrow" panose="020B0606020202030204" pitchFamily="34" charset="0"/>
            </a:endParaRPr>
          </a:p>
        </p:txBody>
      </p:sp>
      <p:sp>
        <p:nvSpPr>
          <p:cNvPr id="228" name="Text Box 34">
            <a:extLst>
              <a:ext uri="{FF2B5EF4-FFF2-40B4-BE49-F238E27FC236}">
                <a16:creationId xmlns:a16="http://schemas.microsoft.com/office/drawing/2014/main" id="{0C99CB76-38B3-4F0C-A565-5ACFD5F5EF14}"/>
              </a:ext>
            </a:extLst>
          </p:cNvPr>
          <p:cNvSpPr txBox="1">
            <a:spLocks noChangeArrowheads="1"/>
          </p:cNvSpPr>
          <p:nvPr/>
        </p:nvSpPr>
        <p:spPr bwMode="auto">
          <a:xfrm rot="5400000">
            <a:off x="1236213" y="1935146"/>
            <a:ext cx="593824" cy="204311"/>
          </a:xfrm>
          <a:prstGeom prst="roundRect">
            <a:avLst/>
          </a:prstGeom>
          <a:solidFill>
            <a:schemeClr val="bg2">
              <a:lumMod val="75000"/>
            </a:schemeClr>
          </a:solidFill>
          <a:ln w="9525">
            <a:noFill/>
            <a:miter lim="800000"/>
            <a:headEnd/>
            <a:tailEnd/>
          </a:ln>
        </p:spPr>
        <p:txBody>
          <a:bodyPr wrap="none" lIns="0" tIns="0" rIns="0" bIns="0">
            <a:spAutoFit/>
          </a:bodyPr>
          <a:lstStyle/>
          <a:p>
            <a:r>
              <a:rPr lang="en-US" sz="1200" b="1" i="0" dirty="0">
                <a:latin typeface="Arial Narrow" panose="020B0606020202030204" pitchFamily="34" charset="0"/>
              </a:rPr>
              <a:t>Suppliers</a:t>
            </a:r>
          </a:p>
        </p:txBody>
      </p:sp>
      <p:sp>
        <p:nvSpPr>
          <p:cNvPr id="229" name="Text Box 35">
            <a:extLst>
              <a:ext uri="{FF2B5EF4-FFF2-40B4-BE49-F238E27FC236}">
                <a16:creationId xmlns:a16="http://schemas.microsoft.com/office/drawing/2014/main" id="{FBFCA86B-92DF-436F-8DCA-CB369F8EF1D4}"/>
              </a:ext>
            </a:extLst>
          </p:cNvPr>
          <p:cNvSpPr txBox="1">
            <a:spLocks noChangeArrowheads="1"/>
          </p:cNvSpPr>
          <p:nvPr/>
        </p:nvSpPr>
        <p:spPr bwMode="auto">
          <a:xfrm rot="16200000">
            <a:off x="3894976" y="1935145"/>
            <a:ext cx="679599" cy="204311"/>
          </a:xfrm>
          <a:prstGeom prst="roundRect">
            <a:avLst/>
          </a:prstGeom>
          <a:solidFill>
            <a:schemeClr val="bg2">
              <a:lumMod val="75000"/>
            </a:schemeClr>
          </a:solidFill>
          <a:ln w="9525">
            <a:noFill/>
            <a:miter lim="800000"/>
            <a:headEnd/>
            <a:tailEnd/>
          </a:ln>
        </p:spPr>
        <p:txBody>
          <a:bodyPr wrap="none" lIns="0" tIns="0" rIns="0" bIns="0">
            <a:spAutoFit/>
          </a:bodyPr>
          <a:lstStyle/>
          <a:p>
            <a:r>
              <a:rPr lang="en-US" sz="1200" b="1" i="0" dirty="0">
                <a:latin typeface="Arial Narrow" panose="020B0606020202030204" pitchFamily="34" charset="0"/>
              </a:rPr>
              <a:t>Customers</a:t>
            </a:r>
          </a:p>
        </p:txBody>
      </p:sp>
      <p:sp>
        <p:nvSpPr>
          <p:cNvPr id="230" name="Line 36">
            <a:extLst>
              <a:ext uri="{FF2B5EF4-FFF2-40B4-BE49-F238E27FC236}">
                <a16:creationId xmlns:a16="http://schemas.microsoft.com/office/drawing/2014/main" id="{5A9A867C-B884-4B0A-93ED-4808267FE87D}"/>
              </a:ext>
            </a:extLst>
          </p:cNvPr>
          <p:cNvSpPr>
            <a:spLocks noChangeShapeType="1"/>
          </p:cNvSpPr>
          <p:nvPr/>
        </p:nvSpPr>
        <p:spPr bwMode="auto">
          <a:xfrm flipV="1">
            <a:off x="2769311" y="2115293"/>
            <a:ext cx="692150" cy="442913"/>
          </a:xfrm>
          <a:prstGeom prst="line">
            <a:avLst/>
          </a:prstGeom>
          <a:noFill/>
          <a:ln w="25400">
            <a:solidFill>
              <a:schemeClr val="tx1"/>
            </a:solidFill>
            <a:round/>
            <a:headEnd/>
            <a:tailEnd/>
          </a:ln>
        </p:spPr>
        <p:txBody>
          <a:bodyPr/>
          <a:lstStyle/>
          <a:p>
            <a:endParaRPr lang="en-US" i="0">
              <a:latin typeface="Arial Narrow" panose="020B0606020202030204" pitchFamily="34" charset="0"/>
            </a:endParaRPr>
          </a:p>
        </p:txBody>
      </p:sp>
      <p:sp>
        <p:nvSpPr>
          <p:cNvPr id="231" name="Oval 12">
            <a:extLst>
              <a:ext uri="{FF2B5EF4-FFF2-40B4-BE49-F238E27FC236}">
                <a16:creationId xmlns:a16="http://schemas.microsoft.com/office/drawing/2014/main" id="{FFF3119C-DD50-4EF4-BF77-20EA516F0C4F}"/>
              </a:ext>
            </a:extLst>
          </p:cNvPr>
          <p:cNvSpPr>
            <a:spLocks noChangeArrowheads="1"/>
          </p:cNvSpPr>
          <p:nvPr/>
        </p:nvSpPr>
        <p:spPr bwMode="auto">
          <a:xfrm>
            <a:off x="3350710" y="2069256"/>
            <a:ext cx="142875" cy="142875"/>
          </a:xfrm>
          <a:prstGeom prst="ellipse">
            <a:avLst/>
          </a:prstGeom>
          <a:solidFill>
            <a:schemeClr val="bg2">
              <a:lumMod val="75000"/>
            </a:schemeClr>
          </a:solidFill>
          <a:ln w="25400">
            <a:solidFill>
              <a:schemeClr val="tx1"/>
            </a:solidFill>
            <a:round/>
            <a:headEnd/>
            <a:tailEnd/>
          </a:ln>
        </p:spPr>
        <p:txBody>
          <a:bodyPr wrap="none" anchor="ctr"/>
          <a:lstStyle/>
          <a:p>
            <a:endParaRPr lang="en-US" i="0">
              <a:latin typeface="Arial Narrow" panose="020B0606020202030204" pitchFamily="34" charset="0"/>
            </a:endParaRPr>
          </a:p>
        </p:txBody>
      </p:sp>
      <p:sp>
        <p:nvSpPr>
          <p:cNvPr id="232" name="Oval 17">
            <a:extLst>
              <a:ext uri="{FF2B5EF4-FFF2-40B4-BE49-F238E27FC236}">
                <a16:creationId xmlns:a16="http://schemas.microsoft.com/office/drawing/2014/main" id="{5F9D8677-69AA-4CFB-A772-0F673685F769}"/>
              </a:ext>
            </a:extLst>
          </p:cNvPr>
          <p:cNvSpPr>
            <a:spLocks noChangeArrowheads="1"/>
          </p:cNvSpPr>
          <p:nvPr/>
        </p:nvSpPr>
        <p:spPr bwMode="auto">
          <a:xfrm>
            <a:off x="2707400" y="2477243"/>
            <a:ext cx="142875" cy="142875"/>
          </a:xfrm>
          <a:prstGeom prst="ellipse">
            <a:avLst/>
          </a:prstGeom>
          <a:solidFill>
            <a:schemeClr val="bg2">
              <a:lumMod val="75000"/>
            </a:schemeClr>
          </a:solidFill>
          <a:ln w="25400">
            <a:solidFill>
              <a:schemeClr val="tx1"/>
            </a:solidFill>
            <a:round/>
            <a:headEnd/>
            <a:tailEnd/>
          </a:ln>
        </p:spPr>
        <p:txBody>
          <a:bodyPr wrap="none" anchor="ctr"/>
          <a:lstStyle/>
          <a:p>
            <a:endParaRPr lang="en-US" i="0">
              <a:latin typeface="Arial Narrow" panose="020B0606020202030204" pitchFamily="34" charset="0"/>
            </a:endParaRPr>
          </a:p>
        </p:txBody>
      </p:sp>
      <p:sp>
        <p:nvSpPr>
          <p:cNvPr id="233" name="Oval 37">
            <a:extLst>
              <a:ext uri="{FF2B5EF4-FFF2-40B4-BE49-F238E27FC236}">
                <a16:creationId xmlns:a16="http://schemas.microsoft.com/office/drawing/2014/main" id="{08B706B8-5575-4BB2-A50E-74BCEA383826}"/>
              </a:ext>
            </a:extLst>
          </p:cNvPr>
          <p:cNvSpPr>
            <a:spLocks noChangeArrowheads="1"/>
          </p:cNvSpPr>
          <p:nvPr/>
        </p:nvSpPr>
        <p:spPr bwMode="auto">
          <a:xfrm>
            <a:off x="2040701" y="3142467"/>
            <a:ext cx="1645920" cy="1645920"/>
          </a:xfrm>
          <a:prstGeom prst="ellipse">
            <a:avLst/>
          </a:prstGeom>
          <a:noFill/>
          <a:ln w="25400">
            <a:solidFill>
              <a:schemeClr val="bg2">
                <a:lumMod val="50000"/>
              </a:schemeClr>
            </a:solidFill>
            <a:prstDash val="dash"/>
            <a:round/>
            <a:headEnd/>
            <a:tailEnd/>
          </a:ln>
        </p:spPr>
        <p:txBody>
          <a:bodyPr wrap="none" anchor="ctr"/>
          <a:lstStyle/>
          <a:p>
            <a:endParaRPr lang="en-US" i="0">
              <a:latin typeface="Arial Narrow" panose="020B0606020202030204" pitchFamily="34" charset="0"/>
            </a:endParaRPr>
          </a:p>
        </p:txBody>
      </p:sp>
      <p:sp>
        <p:nvSpPr>
          <p:cNvPr id="234" name="Line 56">
            <a:extLst>
              <a:ext uri="{FF2B5EF4-FFF2-40B4-BE49-F238E27FC236}">
                <a16:creationId xmlns:a16="http://schemas.microsoft.com/office/drawing/2014/main" id="{CEFD3128-CDC7-435F-A808-68EE2770BF7D}"/>
              </a:ext>
            </a:extLst>
          </p:cNvPr>
          <p:cNvSpPr>
            <a:spLocks noChangeShapeType="1"/>
          </p:cNvSpPr>
          <p:nvPr/>
        </p:nvSpPr>
        <p:spPr bwMode="auto">
          <a:xfrm flipV="1">
            <a:off x="1522429" y="3877479"/>
            <a:ext cx="1422400" cy="152400"/>
          </a:xfrm>
          <a:prstGeom prst="line">
            <a:avLst/>
          </a:prstGeom>
          <a:noFill/>
          <a:ln w="25400">
            <a:solidFill>
              <a:schemeClr val="tx1"/>
            </a:solidFill>
            <a:round/>
            <a:headEnd/>
            <a:tailEnd/>
          </a:ln>
        </p:spPr>
        <p:txBody>
          <a:bodyPr/>
          <a:lstStyle/>
          <a:p>
            <a:endParaRPr lang="en-US" i="0">
              <a:latin typeface="Arial Narrow" panose="020B0606020202030204" pitchFamily="34" charset="0"/>
            </a:endParaRPr>
          </a:p>
        </p:txBody>
      </p:sp>
      <p:sp>
        <p:nvSpPr>
          <p:cNvPr id="235" name="Line 57">
            <a:extLst>
              <a:ext uri="{FF2B5EF4-FFF2-40B4-BE49-F238E27FC236}">
                <a16:creationId xmlns:a16="http://schemas.microsoft.com/office/drawing/2014/main" id="{3A891471-3C38-4857-BCE6-70EA68146615}"/>
              </a:ext>
            </a:extLst>
          </p:cNvPr>
          <p:cNvSpPr>
            <a:spLocks noChangeShapeType="1"/>
          </p:cNvSpPr>
          <p:nvPr/>
        </p:nvSpPr>
        <p:spPr bwMode="auto">
          <a:xfrm>
            <a:off x="2957530" y="3885417"/>
            <a:ext cx="968375" cy="781050"/>
          </a:xfrm>
          <a:prstGeom prst="line">
            <a:avLst/>
          </a:prstGeom>
          <a:noFill/>
          <a:ln w="25400">
            <a:solidFill>
              <a:schemeClr val="tx1"/>
            </a:solidFill>
            <a:round/>
            <a:headEnd/>
            <a:tailEnd/>
          </a:ln>
        </p:spPr>
        <p:txBody>
          <a:bodyPr/>
          <a:lstStyle/>
          <a:p>
            <a:endParaRPr lang="en-US" i="0">
              <a:latin typeface="Arial Narrow" panose="020B0606020202030204" pitchFamily="34" charset="0"/>
            </a:endParaRPr>
          </a:p>
        </p:txBody>
      </p:sp>
      <p:sp>
        <p:nvSpPr>
          <p:cNvPr id="236" name="Line 59">
            <a:extLst>
              <a:ext uri="{FF2B5EF4-FFF2-40B4-BE49-F238E27FC236}">
                <a16:creationId xmlns:a16="http://schemas.microsoft.com/office/drawing/2014/main" id="{48F65677-243E-4424-9819-2F1B3E00AB9E}"/>
              </a:ext>
            </a:extLst>
          </p:cNvPr>
          <p:cNvSpPr>
            <a:spLocks noChangeShapeType="1"/>
          </p:cNvSpPr>
          <p:nvPr/>
        </p:nvSpPr>
        <p:spPr bwMode="auto">
          <a:xfrm>
            <a:off x="2936893" y="3893355"/>
            <a:ext cx="1266825" cy="136525"/>
          </a:xfrm>
          <a:prstGeom prst="line">
            <a:avLst/>
          </a:prstGeom>
          <a:noFill/>
          <a:ln w="25400">
            <a:solidFill>
              <a:schemeClr val="tx1"/>
            </a:solidFill>
            <a:round/>
            <a:headEnd/>
            <a:tailEnd/>
          </a:ln>
        </p:spPr>
        <p:txBody>
          <a:bodyPr/>
          <a:lstStyle/>
          <a:p>
            <a:endParaRPr lang="en-US" i="0">
              <a:latin typeface="Arial Narrow" panose="020B0606020202030204" pitchFamily="34" charset="0"/>
            </a:endParaRPr>
          </a:p>
        </p:txBody>
      </p:sp>
      <p:sp>
        <p:nvSpPr>
          <p:cNvPr id="237" name="Line 60">
            <a:extLst>
              <a:ext uri="{FF2B5EF4-FFF2-40B4-BE49-F238E27FC236}">
                <a16:creationId xmlns:a16="http://schemas.microsoft.com/office/drawing/2014/main" id="{ACEFCFC3-48D0-42EC-92E5-3F4782386068}"/>
              </a:ext>
            </a:extLst>
          </p:cNvPr>
          <p:cNvSpPr>
            <a:spLocks noChangeShapeType="1"/>
          </p:cNvSpPr>
          <p:nvPr/>
        </p:nvSpPr>
        <p:spPr bwMode="auto">
          <a:xfrm flipV="1">
            <a:off x="2916254" y="3479018"/>
            <a:ext cx="1276350" cy="422275"/>
          </a:xfrm>
          <a:prstGeom prst="line">
            <a:avLst/>
          </a:prstGeom>
          <a:noFill/>
          <a:ln w="25400">
            <a:solidFill>
              <a:schemeClr val="tx1"/>
            </a:solidFill>
            <a:round/>
            <a:headEnd/>
            <a:tailEnd/>
          </a:ln>
        </p:spPr>
        <p:txBody>
          <a:bodyPr/>
          <a:lstStyle/>
          <a:p>
            <a:endParaRPr lang="en-US" i="0">
              <a:latin typeface="Arial Narrow" panose="020B0606020202030204" pitchFamily="34" charset="0"/>
            </a:endParaRPr>
          </a:p>
        </p:txBody>
      </p:sp>
      <p:sp>
        <p:nvSpPr>
          <p:cNvPr id="238" name="Line 61">
            <a:extLst>
              <a:ext uri="{FF2B5EF4-FFF2-40B4-BE49-F238E27FC236}">
                <a16:creationId xmlns:a16="http://schemas.microsoft.com/office/drawing/2014/main" id="{F248C84D-630C-4B5F-8EC6-10A98D1D59C0}"/>
              </a:ext>
            </a:extLst>
          </p:cNvPr>
          <p:cNvSpPr>
            <a:spLocks noChangeShapeType="1"/>
          </p:cNvSpPr>
          <p:nvPr/>
        </p:nvSpPr>
        <p:spPr bwMode="auto">
          <a:xfrm flipV="1">
            <a:off x="2914667" y="3459967"/>
            <a:ext cx="246062" cy="412750"/>
          </a:xfrm>
          <a:prstGeom prst="line">
            <a:avLst/>
          </a:prstGeom>
          <a:noFill/>
          <a:ln w="25400">
            <a:solidFill>
              <a:schemeClr val="tx1"/>
            </a:solidFill>
            <a:round/>
            <a:headEnd/>
            <a:tailEnd/>
          </a:ln>
        </p:spPr>
        <p:txBody>
          <a:bodyPr/>
          <a:lstStyle/>
          <a:p>
            <a:endParaRPr lang="en-US" i="0">
              <a:latin typeface="Arial Narrow" panose="020B0606020202030204" pitchFamily="34" charset="0"/>
            </a:endParaRPr>
          </a:p>
        </p:txBody>
      </p:sp>
      <p:sp>
        <p:nvSpPr>
          <p:cNvPr id="239" name="Line 62">
            <a:extLst>
              <a:ext uri="{FF2B5EF4-FFF2-40B4-BE49-F238E27FC236}">
                <a16:creationId xmlns:a16="http://schemas.microsoft.com/office/drawing/2014/main" id="{5F4FDC7F-70EA-4D81-914D-F576CF41A0EC}"/>
              </a:ext>
            </a:extLst>
          </p:cNvPr>
          <p:cNvSpPr>
            <a:spLocks noChangeShapeType="1"/>
          </p:cNvSpPr>
          <p:nvPr/>
        </p:nvSpPr>
        <p:spPr bwMode="auto">
          <a:xfrm flipH="1" flipV="1">
            <a:off x="2774968" y="3391704"/>
            <a:ext cx="166687" cy="471488"/>
          </a:xfrm>
          <a:prstGeom prst="line">
            <a:avLst/>
          </a:prstGeom>
          <a:noFill/>
          <a:ln w="25400">
            <a:solidFill>
              <a:schemeClr val="tx1"/>
            </a:solidFill>
            <a:round/>
            <a:headEnd/>
            <a:tailEnd/>
          </a:ln>
        </p:spPr>
        <p:txBody>
          <a:bodyPr/>
          <a:lstStyle/>
          <a:p>
            <a:endParaRPr lang="en-US" i="0">
              <a:latin typeface="Arial Narrow" panose="020B0606020202030204" pitchFamily="34" charset="0"/>
            </a:endParaRPr>
          </a:p>
        </p:txBody>
      </p:sp>
      <p:sp>
        <p:nvSpPr>
          <p:cNvPr id="240" name="Line 63">
            <a:extLst>
              <a:ext uri="{FF2B5EF4-FFF2-40B4-BE49-F238E27FC236}">
                <a16:creationId xmlns:a16="http://schemas.microsoft.com/office/drawing/2014/main" id="{21E1A4E0-AF11-4E38-87AB-0D50CC0422F3}"/>
              </a:ext>
            </a:extLst>
          </p:cNvPr>
          <p:cNvSpPr>
            <a:spLocks noChangeShapeType="1"/>
          </p:cNvSpPr>
          <p:nvPr/>
        </p:nvSpPr>
        <p:spPr bwMode="auto">
          <a:xfrm flipH="1" flipV="1">
            <a:off x="2462230" y="3448855"/>
            <a:ext cx="474663" cy="442913"/>
          </a:xfrm>
          <a:prstGeom prst="line">
            <a:avLst/>
          </a:prstGeom>
          <a:noFill/>
          <a:ln w="25400">
            <a:solidFill>
              <a:schemeClr val="tx1"/>
            </a:solidFill>
            <a:round/>
            <a:headEnd/>
            <a:tailEnd/>
          </a:ln>
        </p:spPr>
        <p:txBody>
          <a:bodyPr/>
          <a:lstStyle/>
          <a:p>
            <a:endParaRPr lang="en-US" i="0">
              <a:latin typeface="Arial Narrow" panose="020B0606020202030204" pitchFamily="34" charset="0"/>
            </a:endParaRPr>
          </a:p>
        </p:txBody>
      </p:sp>
      <p:sp>
        <p:nvSpPr>
          <p:cNvPr id="241" name="Line 64">
            <a:extLst>
              <a:ext uri="{FF2B5EF4-FFF2-40B4-BE49-F238E27FC236}">
                <a16:creationId xmlns:a16="http://schemas.microsoft.com/office/drawing/2014/main" id="{7F9D634E-BE66-4A91-B488-F22A3212D25D}"/>
              </a:ext>
            </a:extLst>
          </p:cNvPr>
          <p:cNvSpPr>
            <a:spLocks noChangeShapeType="1"/>
          </p:cNvSpPr>
          <p:nvPr/>
        </p:nvSpPr>
        <p:spPr bwMode="auto">
          <a:xfrm flipH="1" flipV="1">
            <a:off x="2024080" y="3304393"/>
            <a:ext cx="474663" cy="173037"/>
          </a:xfrm>
          <a:prstGeom prst="line">
            <a:avLst/>
          </a:prstGeom>
          <a:noFill/>
          <a:ln w="25400">
            <a:solidFill>
              <a:schemeClr val="tx1"/>
            </a:solidFill>
            <a:round/>
            <a:headEnd/>
            <a:tailEnd/>
          </a:ln>
        </p:spPr>
        <p:txBody>
          <a:bodyPr/>
          <a:lstStyle/>
          <a:p>
            <a:endParaRPr lang="en-US" i="0">
              <a:latin typeface="Arial Narrow" panose="020B0606020202030204" pitchFamily="34" charset="0"/>
            </a:endParaRPr>
          </a:p>
        </p:txBody>
      </p:sp>
      <p:sp>
        <p:nvSpPr>
          <p:cNvPr id="242" name="Line 65">
            <a:extLst>
              <a:ext uri="{FF2B5EF4-FFF2-40B4-BE49-F238E27FC236}">
                <a16:creationId xmlns:a16="http://schemas.microsoft.com/office/drawing/2014/main" id="{7B304BA7-CE10-4537-979E-99ED76887FD1}"/>
              </a:ext>
            </a:extLst>
          </p:cNvPr>
          <p:cNvSpPr>
            <a:spLocks noChangeShapeType="1"/>
          </p:cNvSpPr>
          <p:nvPr/>
        </p:nvSpPr>
        <p:spPr bwMode="auto">
          <a:xfrm flipH="1">
            <a:off x="1574817" y="3312330"/>
            <a:ext cx="455612" cy="28575"/>
          </a:xfrm>
          <a:prstGeom prst="line">
            <a:avLst/>
          </a:prstGeom>
          <a:noFill/>
          <a:ln w="25400">
            <a:solidFill>
              <a:schemeClr val="tx1"/>
            </a:solidFill>
            <a:round/>
            <a:headEnd/>
            <a:tailEnd/>
          </a:ln>
        </p:spPr>
        <p:txBody>
          <a:bodyPr/>
          <a:lstStyle/>
          <a:p>
            <a:endParaRPr lang="en-US" i="0">
              <a:latin typeface="Arial Narrow" panose="020B0606020202030204" pitchFamily="34" charset="0"/>
            </a:endParaRPr>
          </a:p>
        </p:txBody>
      </p:sp>
      <p:sp>
        <p:nvSpPr>
          <p:cNvPr id="243" name="Line 66">
            <a:extLst>
              <a:ext uri="{FF2B5EF4-FFF2-40B4-BE49-F238E27FC236}">
                <a16:creationId xmlns:a16="http://schemas.microsoft.com/office/drawing/2014/main" id="{7E3BF808-891E-41DC-9CF6-0659F15A2E55}"/>
              </a:ext>
            </a:extLst>
          </p:cNvPr>
          <p:cNvSpPr>
            <a:spLocks noChangeShapeType="1"/>
          </p:cNvSpPr>
          <p:nvPr/>
        </p:nvSpPr>
        <p:spPr bwMode="auto">
          <a:xfrm flipH="1" flipV="1">
            <a:off x="2503505" y="3810804"/>
            <a:ext cx="454025" cy="77788"/>
          </a:xfrm>
          <a:prstGeom prst="line">
            <a:avLst/>
          </a:prstGeom>
          <a:noFill/>
          <a:ln w="25400">
            <a:solidFill>
              <a:schemeClr val="tx1"/>
            </a:solidFill>
            <a:round/>
            <a:headEnd/>
            <a:tailEnd/>
          </a:ln>
        </p:spPr>
        <p:txBody>
          <a:bodyPr/>
          <a:lstStyle/>
          <a:p>
            <a:endParaRPr lang="en-US" i="0">
              <a:latin typeface="Arial Narrow" panose="020B0606020202030204" pitchFamily="34" charset="0"/>
            </a:endParaRPr>
          </a:p>
        </p:txBody>
      </p:sp>
      <p:sp>
        <p:nvSpPr>
          <p:cNvPr id="244" name="Line 67">
            <a:extLst>
              <a:ext uri="{FF2B5EF4-FFF2-40B4-BE49-F238E27FC236}">
                <a16:creationId xmlns:a16="http://schemas.microsoft.com/office/drawing/2014/main" id="{A0CC877B-A112-4E62-8408-CA621AA604CF}"/>
              </a:ext>
            </a:extLst>
          </p:cNvPr>
          <p:cNvSpPr>
            <a:spLocks noChangeShapeType="1"/>
          </p:cNvSpPr>
          <p:nvPr/>
        </p:nvSpPr>
        <p:spPr bwMode="auto">
          <a:xfrm flipH="1" flipV="1">
            <a:off x="2970229" y="3887005"/>
            <a:ext cx="463550" cy="201613"/>
          </a:xfrm>
          <a:prstGeom prst="line">
            <a:avLst/>
          </a:prstGeom>
          <a:noFill/>
          <a:ln w="25400">
            <a:solidFill>
              <a:schemeClr val="tx1"/>
            </a:solidFill>
            <a:round/>
            <a:headEnd/>
            <a:tailEnd/>
          </a:ln>
        </p:spPr>
        <p:txBody>
          <a:bodyPr/>
          <a:lstStyle/>
          <a:p>
            <a:endParaRPr lang="en-US" i="0" dirty="0">
              <a:latin typeface="Arial Narrow" panose="020B0606020202030204" pitchFamily="34" charset="0"/>
            </a:endParaRPr>
          </a:p>
        </p:txBody>
      </p:sp>
      <p:sp>
        <p:nvSpPr>
          <p:cNvPr id="245" name="Line 68">
            <a:extLst>
              <a:ext uri="{FF2B5EF4-FFF2-40B4-BE49-F238E27FC236}">
                <a16:creationId xmlns:a16="http://schemas.microsoft.com/office/drawing/2014/main" id="{2B9DC839-4542-4B29-BC68-7A780A30F4B8}"/>
              </a:ext>
            </a:extLst>
          </p:cNvPr>
          <p:cNvSpPr>
            <a:spLocks noChangeShapeType="1"/>
          </p:cNvSpPr>
          <p:nvPr/>
        </p:nvSpPr>
        <p:spPr bwMode="auto">
          <a:xfrm flipH="1" flipV="1">
            <a:off x="2921017" y="3875893"/>
            <a:ext cx="146050" cy="617537"/>
          </a:xfrm>
          <a:prstGeom prst="line">
            <a:avLst/>
          </a:prstGeom>
          <a:noFill/>
          <a:ln w="25400">
            <a:solidFill>
              <a:schemeClr val="tx1"/>
            </a:solidFill>
            <a:round/>
            <a:headEnd/>
            <a:tailEnd/>
          </a:ln>
        </p:spPr>
        <p:txBody>
          <a:bodyPr/>
          <a:lstStyle/>
          <a:p>
            <a:endParaRPr lang="en-US" i="0">
              <a:latin typeface="Arial Narrow" panose="020B0606020202030204" pitchFamily="34" charset="0"/>
            </a:endParaRPr>
          </a:p>
        </p:txBody>
      </p:sp>
      <p:sp>
        <p:nvSpPr>
          <p:cNvPr id="246" name="Line 69">
            <a:extLst>
              <a:ext uri="{FF2B5EF4-FFF2-40B4-BE49-F238E27FC236}">
                <a16:creationId xmlns:a16="http://schemas.microsoft.com/office/drawing/2014/main" id="{C7EDD1F3-452B-44C5-B275-86DCB00748A4}"/>
              </a:ext>
            </a:extLst>
          </p:cNvPr>
          <p:cNvSpPr>
            <a:spLocks noChangeShapeType="1"/>
          </p:cNvSpPr>
          <p:nvPr/>
        </p:nvSpPr>
        <p:spPr bwMode="auto">
          <a:xfrm flipV="1">
            <a:off x="2608279" y="3864779"/>
            <a:ext cx="303213" cy="571409"/>
          </a:xfrm>
          <a:prstGeom prst="line">
            <a:avLst/>
          </a:prstGeom>
          <a:noFill/>
          <a:ln w="25400">
            <a:solidFill>
              <a:schemeClr val="tx1"/>
            </a:solidFill>
            <a:round/>
            <a:headEnd/>
            <a:tailEnd/>
          </a:ln>
        </p:spPr>
        <p:txBody>
          <a:bodyPr/>
          <a:lstStyle/>
          <a:p>
            <a:endParaRPr lang="en-US" i="0">
              <a:latin typeface="Arial Narrow" panose="020B0606020202030204" pitchFamily="34" charset="0"/>
            </a:endParaRPr>
          </a:p>
        </p:txBody>
      </p:sp>
      <p:sp>
        <p:nvSpPr>
          <p:cNvPr id="247" name="Line 70">
            <a:extLst>
              <a:ext uri="{FF2B5EF4-FFF2-40B4-BE49-F238E27FC236}">
                <a16:creationId xmlns:a16="http://schemas.microsoft.com/office/drawing/2014/main" id="{041BA256-F4DB-4442-92CF-C4A11B71656C}"/>
              </a:ext>
            </a:extLst>
          </p:cNvPr>
          <p:cNvSpPr>
            <a:spLocks noChangeShapeType="1"/>
          </p:cNvSpPr>
          <p:nvPr/>
        </p:nvSpPr>
        <p:spPr bwMode="auto">
          <a:xfrm flipV="1">
            <a:off x="2327292" y="3883830"/>
            <a:ext cx="633412" cy="182563"/>
          </a:xfrm>
          <a:prstGeom prst="line">
            <a:avLst/>
          </a:prstGeom>
          <a:noFill/>
          <a:ln w="25400">
            <a:solidFill>
              <a:schemeClr val="tx1"/>
            </a:solidFill>
            <a:round/>
            <a:headEnd/>
            <a:tailEnd/>
          </a:ln>
        </p:spPr>
        <p:txBody>
          <a:bodyPr/>
          <a:lstStyle/>
          <a:p>
            <a:endParaRPr lang="en-US" i="0">
              <a:latin typeface="Arial Narrow" panose="020B0606020202030204" pitchFamily="34" charset="0"/>
            </a:endParaRPr>
          </a:p>
        </p:txBody>
      </p:sp>
      <p:sp>
        <p:nvSpPr>
          <p:cNvPr id="248" name="Line 71">
            <a:extLst>
              <a:ext uri="{FF2B5EF4-FFF2-40B4-BE49-F238E27FC236}">
                <a16:creationId xmlns:a16="http://schemas.microsoft.com/office/drawing/2014/main" id="{BA6480C9-FCE0-41D9-B2B1-D8C607F75040}"/>
              </a:ext>
            </a:extLst>
          </p:cNvPr>
          <p:cNvSpPr>
            <a:spLocks noChangeShapeType="1"/>
          </p:cNvSpPr>
          <p:nvPr/>
        </p:nvSpPr>
        <p:spPr bwMode="auto">
          <a:xfrm flipV="1">
            <a:off x="1978041" y="3883829"/>
            <a:ext cx="974726" cy="504828"/>
          </a:xfrm>
          <a:prstGeom prst="line">
            <a:avLst/>
          </a:prstGeom>
          <a:noFill/>
          <a:ln w="25400">
            <a:solidFill>
              <a:schemeClr val="tx1"/>
            </a:solidFill>
            <a:round/>
            <a:headEnd/>
            <a:tailEnd/>
          </a:ln>
        </p:spPr>
        <p:txBody>
          <a:bodyPr/>
          <a:lstStyle/>
          <a:p>
            <a:endParaRPr lang="en-US" i="0">
              <a:latin typeface="Arial Narrow" panose="020B0606020202030204" pitchFamily="34" charset="0"/>
            </a:endParaRPr>
          </a:p>
        </p:txBody>
      </p:sp>
      <p:sp>
        <p:nvSpPr>
          <p:cNvPr id="249" name="Line 72">
            <a:extLst>
              <a:ext uri="{FF2B5EF4-FFF2-40B4-BE49-F238E27FC236}">
                <a16:creationId xmlns:a16="http://schemas.microsoft.com/office/drawing/2014/main" id="{499F6957-9EDD-44DC-A7FD-DB85490C6B44}"/>
              </a:ext>
            </a:extLst>
          </p:cNvPr>
          <p:cNvSpPr>
            <a:spLocks noChangeShapeType="1"/>
          </p:cNvSpPr>
          <p:nvPr/>
        </p:nvSpPr>
        <p:spPr bwMode="auto">
          <a:xfrm flipV="1">
            <a:off x="2011381" y="4417230"/>
            <a:ext cx="581024" cy="215899"/>
          </a:xfrm>
          <a:prstGeom prst="line">
            <a:avLst/>
          </a:prstGeom>
          <a:noFill/>
          <a:ln w="25400">
            <a:solidFill>
              <a:schemeClr val="tx1"/>
            </a:solidFill>
            <a:round/>
            <a:headEnd/>
            <a:tailEnd/>
          </a:ln>
        </p:spPr>
        <p:txBody>
          <a:bodyPr/>
          <a:lstStyle/>
          <a:p>
            <a:endParaRPr lang="en-US" i="0">
              <a:latin typeface="Arial Narrow" panose="020B0606020202030204" pitchFamily="34" charset="0"/>
            </a:endParaRPr>
          </a:p>
        </p:txBody>
      </p:sp>
      <p:sp>
        <p:nvSpPr>
          <p:cNvPr id="250" name="Line 73">
            <a:extLst>
              <a:ext uri="{FF2B5EF4-FFF2-40B4-BE49-F238E27FC236}">
                <a16:creationId xmlns:a16="http://schemas.microsoft.com/office/drawing/2014/main" id="{13A59C73-F9FF-42C1-A507-58BEC5DFCF1A}"/>
              </a:ext>
            </a:extLst>
          </p:cNvPr>
          <p:cNvSpPr>
            <a:spLocks noChangeShapeType="1"/>
          </p:cNvSpPr>
          <p:nvPr/>
        </p:nvSpPr>
        <p:spPr bwMode="auto">
          <a:xfrm flipV="1">
            <a:off x="2227279" y="4436188"/>
            <a:ext cx="344490" cy="330291"/>
          </a:xfrm>
          <a:prstGeom prst="line">
            <a:avLst/>
          </a:prstGeom>
          <a:noFill/>
          <a:ln w="25400">
            <a:solidFill>
              <a:schemeClr val="tx1"/>
            </a:solidFill>
            <a:round/>
            <a:headEnd/>
            <a:tailEnd/>
          </a:ln>
        </p:spPr>
        <p:txBody>
          <a:bodyPr/>
          <a:lstStyle/>
          <a:p>
            <a:endParaRPr lang="en-US" i="0">
              <a:latin typeface="Arial Narrow" panose="020B0606020202030204" pitchFamily="34" charset="0"/>
            </a:endParaRPr>
          </a:p>
        </p:txBody>
      </p:sp>
      <p:sp>
        <p:nvSpPr>
          <p:cNvPr id="251" name="Oval 38">
            <a:extLst>
              <a:ext uri="{FF2B5EF4-FFF2-40B4-BE49-F238E27FC236}">
                <a16:creationId xmlns:a16="http://schemas.microsoft.com/office/drawing/2014/main" id="{449FC167-A16F-40E7-ABEA-33E85905AA78}"/>
              </a:ext>
            </a:extLst>
          </p:cNvPr>
          <p:cNvSpPr>
            <a:spLocks noChangeArrowheads="1"/>
          </p:cNvSpPr>
          <p:nvPr/>
        </p:nvSpPr>
        <p:spPr bwMode="auto">
          <a:xfrm>
            <a:off x="2809892" y="3742542"/>
            <a:ext cx="279400" cy="279400"/>
          </a:xfrm>
          <a:prstGeom prst="ellipse">
            <a:avLst/>
          </a:prstGeom>
          <a:solidFill>
            <a:schemeClr val="bg1"/>
          </a:solidFill>
          <a:ln w="38100">
            <a:solidFill>
              <a:schemeClr val="tx1"/>
            </a:solidFill>
            <a:round/>
            <a:headEnd/>
            <a:tailEnd/>
          </a:ln>
        </p:spPr>
        <p:txBody>
          <a:bodyPr wrap="none" anchor="ctr"/>
          <a:lstStyle/>
          <a:p>
            <a:endParaRPr lang="en-US" i="0">
              <a:latin typeface="Arial Narrow" panose="020B0606020202030204" pitchFamily="34" charset="0"/>
            </a:endParaRPr>
          </a:p>
        </p:txBody>
      </p:sp>
      <p:sp>
        <p:nvSpPr>
          <p:cNvPr id="252" name="Oval 39">
            <a:extLst>
              <a:ext uri="{FF2B5EF4-FFF2-40B4-BE49-F238E27FC236}">
                <a16:creationId xmlns:a16="http://schemas.microsoft.com/office/drawing/2014/main" id="{5EE9CBA1-24C2-4B03-AAB7-75BC0BE5C0ED}"/>
              </a:ext>
            </a:extLst>
          </p:cNvPr>
          <p:cNvSpPr>
            <a:spLocks noChangeArrowheads="1"/>
          </p:cNvSpPr>
          <p:nvPr/>
        </p:nvSpPr>
        <p:spPr bwMode="auto">
          <a:xfrm>
            <a:off x="3124218" y="3382180"/>
            <a:ext cx="142875" cy="142875"/>
          </a:xfrm>
          <a:prstGeom prst="ellipse">
            <a:avLst/>
          </a:prstGeom>
          <a:solidFill>
            <a:schemeClr val="bg2">
              <a:lumMod val="75000"/>
            </a:schemeClr>
          </a:solidFill>
          <a:ln w="25400">
            <a:solidFill>
              <a:schemeClr val="tx1"/>
            </a:solidFill>
            <a:round/>
            <a:headEnd/>
            <a:tailEnd/>
          </a:ln>
        </p:spPr>
        <p:txBody>
          <a:bodyPr wrap="none" anchor="ctr"/>
          <a:lstStyle/>
          <a:p>
            <a:endParaRPr lang="en-US" i="0">
              <a:latin typeface="Arial Narrow" panose="020B0606020202030204" pitchFamily="34" charset="0"/>
            </a:endParaRPr>
          </a:p>
        </p:txBody>
      </p:sp>
      <p:sp>
        <p:nvSpPr>
          <p:cNvPr id="253" name="Oval 40">
            <a:extLst>
              <a:ext uri="{FF2B5EF4-FFF2-40B4-BE49-F238E27FC236}">
                <a16:creationId xmlns:a16="http://schemas.microsoft.com/office/drawing/2014/main" id="{D2E788FB-E3D2-4755-B8AD-756D05962E55}"/>
              </a:ext>
            </a:extLst>
          </p:cNvPr>
          <p:cNvSpPr>
            <a:spLocks noChangeArrowheads="1"/>
          </p:cNvSpPr>
          <p:nvPr/>
        </p:nvSpPr>
        <p:spPr bwMode="auto">
          <a:xfrm>
            <a:off x="2738455" y="3332968"/>
            <a:ext cx="142875" cy="142875"/>
          </a:xfrm>
          <a:prstGeom prst="ellipse">
            <a:avLst/>
          </a:prstGeom>
          <a:solidFill>
            <a:schemeClr val="bg2">
              <a:lumMod val="75000"/>
            </a:schemeClr>
          </a:solidFill>
          <a:ln w="25400">
            <a:solidFill>
              <a:schemeClr val="tx1"/>
            </a:solidFill>
            <a:round/>
            <a:headEnd/>
            <a:tailEnd/>
          </a:ln>
        </p:spPr>
        <p:txBody>
          <a:bodyPr wrap="none" anchor="ctr"/>
          <a:lstStyle/>
          <a:p>
            <a:endParaRPr lang="en-US" i="0">
              <a:latin typeface="Arial Narrow" panose="020B0606020202030204" pitchFamily="34" charset="0"/>
            </a:endParaRPr>
          </a:p>
        </p:txBody>
      </p:sp>
      <p:sp>
        <p:nvSpPr>
          <p:cNvPr id="254" name="Oval 41">
            <a:extLst>
              <a:ext uri="{FF2B5EF4-FFF2-40B4-BE49-F238E27FC236}">
                <a16:creationId xmlns:a16="http://schemas.microsoft.com/office/drawing/2014/main" id="{BFBA031C-8849-44FF-A778-2791AA28A9D9}"/>
              </a:ext>
            </a:extLst>
          </p:cNvPr>
          <p:cNvSpPr>
            <a:spLocks noChangeArrowheads="1"/>
          </p:cNvSpPr>
          <p:nvPr/>
        </p:nvSpPr>
        <p:spPr bwMode="auto">
          <a:xfrm>
            <a:off x="2401905" y="3371067"/>
            <a:ext cx="163513" cy="163512"/>
          </a:xfrm>
          <a:prstGeom prst="ellipse">
            <a:avLst/>
          </a:prstGeom>
          <a:solidFill>
            <a:schemeClr val="bg2">
              <a:lumMod val="75000"/>
            </a:schemeClr>
          </a:solidFill>
          <a:ln w="25400">
            <a:solidFill>
              <a:schemeClr val="tx1"/>
            </a:solidFill>
            <a:round/>
            <a:headEnd/>
            <a:tailEnd/>
          </a:ln>
        </p:spPr>
        <p:txBody>
          <a:bodyPr wrap="none" anchor="ctr"/>
          <a:lstStyle/>
          <a:p>
            <a:endParaRPr lang="en-US" i="0">
              <a:latin typeface="Arial Narrow" panose="020B0606020202030204" pitchFamily="34" charset="0"/>
            </a:endParaRPr>
          </a:p>
        </p:txBody>
      </p:sp>
      <p:sp>
        <p:nvSpPr>
          <p:cNvPr id="255" name="Oval 42">
            <a:extLst>
              <a:ext uri="{FF2B5EF4-FFF2-40B4-BE49-F238E27FC236}">
                <a16:creationId xmlns:a16="http://schemas.microsoft.com/office/drawing/2014/main" id="{BA9CB719-C415-491C-BDA8-6CE40C49AF03}"/>
              </a:ext>
            </a:extLst>
          </p:cNvPr>
          <p:cNvSpPr>
            <a:spLocks noChangeArrowheads="1"/>
          </p:cNvSpPr>
          <p:nvPr/>
        </p:nvSpPr>
        <p:spPr bwMode="auto">
          <a:xfrm>
            <a:off x="2409843" y="3717143"/>
            <a:ext cx="142875" cy="142875"/>
          </a:xfrm>
          <a:prstGeom prst="ellipse">
            <a:avLst/>
          </a:prstGeom>
          <a:solidFill>
            <a:schemeClr val="bg2">
              <a:lumMod val="75000"/>
            </a:schemeClr>
          </a:solidFill>
          <a:ln w="25400">
            <a:solidFill>
              <a:schemeClr val="tx1"/>
            </a:solidFill>
            <a:round/>
            <a:headEnd/>
            <a:tailEnd/>
          </a:ln>
        </p:spPr>
        <p:txBody>
          <a:bodyPr wrap="none" anchor="ctr"/>
          <a:lstStyle/>
          <a:p>
            <a:endParaRPr lang="en-US" i="0">
              <a:latin typeface="Arial Narrow" panose="020B0606020202030204" pitchFamily="34" charset="0"/>
            </a:endParaRPr>
          </a:p>
        </p:txBody>
      </p:sp>
      <p:sp>
        <p:nvSpPr>
          <p:cNvPr id="256" name="Oval 43">
            <a:extLst>
              <a:ext uri="{FF2B5EF4-FFF2-40B4-BE49-F238E27FC236}">
                <a16:creationId xmlns:a16="http://schemas.microsoft.com/office/drawing/2014/main" id="{A1A7C2F6-004E-464A-B751-ABF01AA89750}"/>
              </a:ext>
            </a:extLst>
          </p:cNvPr>
          <p:cNvSpPr>
            <a:spLocks noChangeArrowheads="1"/>
          </p:cNvSpPr>
          <p:nvPr/>
        </p:nvSpPr>
        <p:spPr bwMode="auto">
          <a:xfrm>
            <a:off x="2263793" y="3996543"/>
            <a:ext cx="142875" cy="142875"/>
          </a:xfrm>
          <a:prstGeom prst="ellipse">
            <a:avLst/>
          </a:prstGeom>
          <a:solidFill>
            <a:schemeClr val="bg2">
              <a:lumMod val="75000"/>
            </a:schemeClr>
          </a:solidFill>
          <a:ln w="25400">
            <a:solidFill>
              <a:schemeClr val="tx1"/>
            </a:solidFill>
            <a:round/>
            <a:headEnd/>
            <a:tailEnd/>
          </a:ln>
        </p:spPr>
        <p:txBody>
          <a:bodyPr wrap="none" anchor="ctr"/>
          <a:lstStyle/>
          <a:p>
            <a:endParaRPr lang="en-US" i="0">
              <a:latin typeface="Arial Narrow" panose="020B0606020202030204" pitchFamily="34" charset="0"/>
            </a:endParaRPr>
          </a:p>
        </p:txBody>
      </p:sp>
      <p:sp>
        <p:nvSpPr>
          <p:cNvPr id="257" name="Oval 44">
            <a:extLst>
              <a:ext uri="{FF2B5EF4-FFF2-40B4-BE49-F238E27FC236}">
                <a16:creationId xmlns:a16="http://schemas.microsoft.com/office/drawing/2014/main" id="{F96AC67E-A14E-4506-A445-5E35A6CF665B}"/>
              </a:ext>
            </a:extLst>
          </p:cNvPr>
          <p:cNvSpPr>
            <a:spLocks noChangeArrowheads="1"/>
          </p:cNvSpPr>
          <p:nvPr/>
        </p:nvSpPr>
        <p:spPr bwMode="auto">
          <a:xfrm>
            <a:off x="2508268" y="4353732"/>
            <a:ext cx="142875" cy="142875"/>
          </a:xfrm>
          <a:prstGeom prst="ellipse">
            <a:avLst/>
          </a:prstGeom>
          <a:solidFill>
            <a:schemeClr val="bg2">
              <a:lumMod val="75000"/>
            </a:schemeClr>
          </a:solidFill>
          <a:ln w="25400">
            <a:solidFill>
              <a:schemeClr val="tx1"/>
            </a:solidFill>
            <a:round/>
            <a:headEnd/>
            <a:tailEnd/>
          </a:ln>
        </p:spPr>
        <p:txBody>
          <a:bodyPr wrap="none" anchor="ctr"/>
          <a:lstStyle/>
          <a:p>
            <a:endParaRPr lang="en-US" i="0">
              <a:latin typeface="Arial Narrow" panose="020B0606020202030204" pitchFamily="34" charset="0"/>
            </a:endParaRPr>
          </a:p>
        </p:txBody>
      </p:sp>
      <p:sp>
        <p:nvSpPr>
          <p:cNvPr id="258" name="Oval 45">
            <a:extLst>
              <a:ext uri="{FF2B5EF4-FFF2-40B4-BE49-F238E27FC236}">
                <a16:creationId xmlns:a16="http://schemas.microsoft.com/office/drawing/2014/main" id="{AD7952DE-91EF-4469-82D5-89F8CDC4F1B1}"/>
              </a:ext>
            </a:extLst>
          </p:cNvPr>
          <p:cNvSpPr>
            <a:spLocks noChangeArrowheads="1"/>
          </p:cNvSpPr>
          <p:nvPr/>
        </p:nvSpPr>
        <p:spPr bwMode="auto">
          <a:xfrm>
            <a:off x="3005155" y="4412468"/>
            <a:ext cx="142875" cy="142875"/>
          </a:xfrm>
          <a:prstGeom prst="ellipse">
            <a:avLst/>
          </a:prstGeom>
          <a:solidFill>
            <a:schemeClr val="bg2">
              <a:lumMod val="75000"/>
            </a:schemeClr>
          </a:solidFill>
          <a:ln w="25400">
            <a:solidFill>
              <a:schemeClr val="tx1"/>
            </a:solidFill>
            <a:round/>
            <a:headEnd/>
            <a:tailEnd/>
          </a:ln>
        </p:spPr>
        <p:txBody>
          <a:bodyPr wrap="none" anchor="ctr"/>
          <a:lstStyle/>
          <a:p>
            <a:endParaRPr lang="en-US" i="0">
              <a:latin typeface="Arial Narrow" panose="020B0606020202030204" pitchFamily="34" charset="0"/>
            </a:endParaRPr>
          </a:p>
        </p:txBody>
      </p:sp>
      <p:sp>
        <p:nvSpPr>
          <p:cNvPr id="259" name="Oval 46">
            <a:extLst>
              <a:ext uri="{FF2B5EF4-FFF2-40B4-BE49-F238E27FC236}">
                <a16:creationId xmlns:a16="http://schemas.microsoft.com/office/drawing/2014/main" id="{67F99DE5-09CC-418E-AAF9-F2A6529F4BEE}"/>
              </a:ext>
            </a:extLst>
          </p:cNvPr>
          <p:cNvSpPr>
            <a:spLocks noChangeArrowheads="1"/>
          </p:cNvSpPr>
          <p:nvPr/>
        </p:nvSpPr>
        <p:spPr bwMode="auto">
          <a:xfrm>
            <a:off x="3379805" y="4020355"/>
            <a:ext cx="142875" cy="142875"/>
          </a:xfrm>
          <a:prstGeom prst="ellipse">
            <a:avLst/>
          </a:prstGeom>
          <a:solidFill>
            <a:schemeClr val="bg2">
              <a:lumMod val="75000"/>
            </a:schemeClr>
          </a:solidFill>
          <a:ln w="25400">
            <a:solidFill>
              <a:schemeClr val="tx1"/>
            </a:solidFill>
            <a:round/>
            <a:headEnd/>
            <a:tailEnd/>
          </a:ln>
        </p:spPr>
        <p:txBody>
          <a:bodyPr wrap="none" anchor="ctr"/>
          <a:lstStyle/>
          <a:p>
            <a:endParaRPr lang="en-US" i="0">
              <a:latin typeface="Arial Narrow" panose="020B0606020202030204" pitchFamily="34" charset="0"/>
            </a:endParaRPr>
          </a:p>
        </p:txBody>
      </p:sp>
      <p:sp>
        <p:nvSpPr>
          <p:cNvPr id="260" name="Oval 47">
            <a:extLst>
              <a:ext uri="{FF2B5EF4-FFF2-40B4-BE49-F238E27FC236}">
                <a16:creationId xmlns:a16="http://schemas.microsoft.com/office/drawing/2014/main" id="{6212DD98-FE15-488D-ABFF-E24536419675}"/>
              </a:ext>
            </a:extLst>
          </p:cNvPr>
          <p:cNvSpPr>
            <a:spLocks noChangeArrowheads="1"/>
          </p:cNvSpPr>
          <p:nvPr/>
        </p:nvSpPr>
        <p:spPr bwMode="auto">
          <a:xfrm>
            <a:off x="1392254" y="3883829"/>
            <a:ext cx="279400" cy="279400"/>
          </a:xfrm>
          <a:prstGeom prst="ellipse">
            <a:avLst/>
          </a:prstGeom>
          <a:solidFill>
            <a:schemeClr val="bg1"/>
          </a:solidFill>
          <a:ln w="38100">
            <a:solidFill>
              <a:schemeClr val="tx1"/>
            </a:solidFill>
            <a:round/>
            <a:headEnd/>
            <a:tailEnd/>
          </a:ln>
        </p:spPr>
        <p:txBody>
          <a:bodyPr wrap="none" anchor="ctr"/>
          <a:lstStyle/>
          <a:p>
            <a:endParaRPr lang="en-US" i="0">
              <a:latin typeface="Arial Narrow" panose="020B0606020202030204" pitchFamily="34" charset="0"/>
            </a:endParaRPr>
          </a:p>
        </p:txBody>
      </p:sp>
      <p:sp>
        <p:nvSpPr>
          <p:cNvPr id="261" name="Oval 48">
            <a:extLst>
              <a:ext uri="{FF2B5EF4-FFF2-40B4-BE49-F238E27FC236}">
                <a16:creationId xmlns:a16="http://schemas.microsoft.com/office/drawing/2014/main" id="{4B627DC5-CCDB-4FCB-84D3-2009E800C193}"/>
              </a:ext>
            </a:extLst>
          </p:cNvPr>
          <p:cNvSpPr>
            <a:spLocks noChangeArrowheads="1"/>
          </p:cNvSpPr>
          <p:nvPr/>
        </p:nvSpPr>
        <p:spPr bwMode="auto">
          <a:xfrm>
            <a:off x="4046554" y="3323442"/>
            <a:ext cx="279400" cy="279400"/>
          </a:xfrm>
          <a:prstGeom prst="ellipse">
            <a:avLst/>
          </a:prstGeom>
          <a:solidFill>
            <a:schemeClr val="bg1"/>
          </a:solidFill>
          <a:ln w="38100">
            <a:solidFill>
              <a:schemeClr val="tx1"/>
            </a:solidFill>
            <a:round/>
            <a:headEnd/>
            <a:tailEnd/>
          </a:ln>
        </p:spPr>
        <p:txBody>
          <a:bodyPr wrap="none" anchor="ctr"/>
          <a:lstStyle/>
          <a:p>
            <a:endParaRPr lang="en-US" i="0">
              <a:latin typeface="Arial Narrow" panose="020B0606020202030204" pitchFamily="34" charset="0"/>
            </a:endParaRPr>
          </a:p>
        </p:txBody>
      </p:sp>
      <p:sp>
        <p:nvSpPr>
          <p:cNvPr id="262" name="Oval 49">
            <a:extLst>
              <a:ext uri="{FF2B5EF4-FFF2-40B4-BE49-F238E27FC236}">
                <a16:creationId xmlns:a16="http://schemas.microsoft.com/office/drawing/2014/main" id="{CDC3C3CE-319D-4F8E-896B-903013BE6475}"/>
              </a:ext>
            </a:extLst>
          </p:cNvPr>
          <p:cNvSpPr>
            <a:spLocks noChangeArrowheads="1"/>
          </p:cNvSpPr>
          <p:nvPr/>
        </p:nvSpPr>
        <p:spPr bwMode="auto">
          <a:xfrm>
            <a:off x="4071954" y="3898117"/>
            <a:ext cx="279400" cy="279400"/>
          </a:xfrm>
          <a:prstGeom prst="ellipse">
            <a:avLst/>
          </a:prstGeom>
          <a:solidFill>
            <a:schemeClr val="bg1"/>
          </a:solidFill>
          <a:ln w="38100">
            <a:solidFill>
              <a:schemeClr val="tx1"/>
            </a:solidFill>
            <a:round/>
            <a:headEnd/>
            <a:tailEnd/>
          </a:ln>
        </p:spPr>
        <p:txBody>
          <a:bodyPr wrap="none" anchor="ctr"/>
          <a:lstStyle/>
          <a:p>
            <a:endParaRPr lang="en-US" i="0">
              <a:latin typeface="Arial Narrow" panose="020B0606020202030204" pitchFamily="34" charset="0"/>
            </a:endParaRPr>
          </a:p>
        </p:txBody>
      </p:sp>
      <p:sp>
        <p:nvSpPr>
          <p:cNvPr id="263" name="Oval 50">
            <a:extLst>
              <a:ext uri="{FF2B5EF4-FFF2-40B4-BE49-F238E27FC236}">
                <a16:creationId xmlns:a16="http://schemas.microsoft.com/office/drawing/2014/main" id="{1F25E91B-8E61-477E-82D5-E49C528DC92D}"/>
              </a:ext>
            </a:extLst>
          </p:cNvPr>
          <p:cNvSpPr>
            <a:spLocks noChangeArrowheads="1"/>
          </p:cNvSpPr>
          <p:nvPr/>
        </p:nvSpPr>
        <p:spPr bwMode="auto">
          <a:xfrm>
            <a:off x="3810017" y="4510892"/>
            <a:ext cx="279400" cy="279400"/>
          </a:xfrm>
          <a:prstGeom prst="ellipse">
            <a:avLst/>
          </a:prstGeom>
          <a:solidFill>
            <a:schemeClr val="bg1"/>
          </a:solidFill>
          <a:ln w="38100">
            <a:solidFill>
              <a:schemeClr val="tx1"/>
            </a:solidFill>
            <a:round/>
            <a:headEnd/>
            <a:tailEnd/>
          </a:ln>
        </p:spPr>
        <p:txBody>
          <a:bodyPr wrap="none" anchor="ctr"/>
          <a:lstStyle/>
          <a:p>
            <a:endParaRPr lang="en-US" i="0">
              <a:latin typeface="Arial Narrow" panose="020B0606020202030204" pitchFamily="34" charset="0"/>
            </a:endParaRPr>
          </a:p>
        </p:txBody>
      </p:sp>
      <p:sp>
        <p:nvSpPr>
          <p:cNvPr id="264" name="Oval 51">
            <a:extLst>
              <a:ext uri="{FF2B5EF4-FFF2-40B4-BE49-F238E27FC236}">
                <a16:creationId xmlns:a16="http://schemas.microsoft.com/office/drawing/2014/main" id="{08938118-3447-4B1C-9895-5A1AEDBBB9FC}"/>
              </a:ext>
            </a:extLst>
          </p:cNvPr>
          <p:cNvSpPr>
            <a:spLocks noChangeArrowheads="1"/>
          </p:cNvSpPr>
          <p:nvPr/>
        </p:nvSpPr>
        <p:spPr bwMode="auto">
          <a:xfrm>
            <a:off x="1974868" y="3234543"/>
            <a:ext cx="142875" cy="142875"/>
          </a:xfrm>
          <a:prstGeom prst="ellipse">
            <a:avLst/>
          </a:prstGeom>
          <a:solidFill>
            <a:schemeClr val="bg2">
              <a:lumMod val="75000"/>
            </a:schemeClr>
          </a:solidFill>
          <a:ln w="25400">
            <a:solidFill>
              <a:schemeClr val="tx1"/>
            </a:solidFill>
            <a:round/>
            <a:headEnd/>
            <a:tailEnd/>
          </a:ln>
        </p:spPr>
        <p:txBody>
          <a:bodyPr wrap="none" anchor="ctr"/>
          <a:lstStyle/>
          <a:p>
            <a:endParaRPr lang="en-US" i="0">
              <a:latin typeface="Arial Narrow" panose="020B0606020202030204" pitchFamily="34" charset="0"/>
            </a:endParaRPr>
          </a:p>
        </p:txBody>
      </p:sp>
      <p:sp>
        <p:nvSpPr>
          <p:cNvPr id="265" name="Oval 52">
            <a:extLst>
              <a:ext uri="{FF2B5EF4-FFF2-40B4-BE49-F238E27FC236}">
                <a16:creationId xmlns:a16="http://schemas.microsoft.com/office/drawing/2014/main" id="{4947BFE9-25CF-42FE-B67C-9413972C57DD}"/>
              </a:ext>
            </a:extLst>
          </p:cNvPr>
          <p:cNvSpPr>
            <a:spLocks noChangeArrowheads="1"/>
          </p:cNvSpPr>
          <p:nvPr/>
        </p:nvSpPr>
        <p:spPr bwMode="auto">
          <a:xfrm>
            <a:off x="1549418" y="3259943"/>
            <a:ext cx="142875" cy="142875"/>
          </a:xfrm>
          <a:prstGeom prst="ellipse">
            <a:avLst/>
          </a:prstGeom>
          <a:solidFill>
            <a:schemeClr val="bg2">
              <a:lumMod val="75000"/>
            </a:schemeClr>
          </a:solidFill>
          <a:ln w="25400">
            <a:solidFill>
              <a:schemeClr val="tx1"/>
            </a:solidFill>
            <a:round/>
            <a:headEnd/>
            <a:tailEnd/>
          </a:ln>
        </p:spPr>
        <p:txBody>
          <a:bodyPr wrap="none" anchor="ctr"/>
          <a:lstStyle/>
          <a:p>
            <a:endParaRPr lang="en-US" i="0">
              <a:latin typeface="Arial Narrow" panose="020B0606020202030204" pitchFamily="34" charset="0"/>
            </a:endParaRPr>
          </a:p>
        </p:txBody>
      </p:sp>
      <p:sp>
        <p:nvSpPr>
          <p:cNvPr id="266" name="Oval 53">
            <a:extLst>
              <a:ext uri="{FF2B5EF4-FFF2-40B4-BE49-F238E27FC236}">
                <a16:creationId xmlns:a16="http://schemas.microsoft.com/office/drawing/2014/main" id="{C8A0D436-15CE-4CFE-80A5-44C021226834}"/>
              </a:ext>
            </a:extLst>
          </p:cNvPr>
          <p:cNvSpPr>
            <a:spLocks noChangeArrowheads="1"/>
          </p:cNvSpPr>
          <p:nvPr/>
        </p:nvSpPr>
        <p:spPr bwMode="auto">
          <a:xfrm>
            <a:off x="1903430" y="4312455"/>
            <a:ext cx="142875" cy="142875"/>
          </a:xfrm>
          <a:prstGeom prst="ellipse">
            <a:avLst/>
          </a:prstGeom>
          <a:solidFill>
            <a:schemeClr val="bg2">
              <a:lumMod val="75000"/>
            </a:schemeClr>
          </a:solidFill>
          <a:ln w="25400">
            <a:solidFill>
              <a:schemeClr val="tx1"/>
            </a:solidFill>
            <a:round/>
            <a:headEnd/>
            <a:tailEnd/>
          </a:ln>
        </p:spPr>
        <p:txBody>
          <a:bodyPr wrap="none" anchor="ctr"/>
          <a:lstStyle/>
          <a:p>
            <a:endParaRPr lang="en-US" i="0">
              <a:latin typeface="Arial Narrow" panose="020B0606020202030204" pitchFamily="34" charset="0"/>
            </a:endParaRPr>
          </a:p>
        </p:txBody>
      </p:sp>
      <p:sp>
        <p:nvSpPr>
          <p:cNvPr id="267" name="Oval 54">
            <a:extLst>
              <a:ext uri="{FF2B5EF4-FFF2-40B4-BE49-F238E27FC236}">
                <a16:creationId xmlns:a16="http://schemas.microsoft.com/office/drawing/2014/main" id="{753918D0-E942-427D-B12A-B97414880E86}"/>
              </a:ext>
            </a:extLst>
          </p:cNvPr>
          <p:cNvSpPr>
            <a:spLocks noChangeArrowheads="1"/>
          </p:cNvSpPr>
          <p:nvPr/>
        </p:nvSpPr>
        <p:spPr bwMode="auto">
          <a:xfrm>
            <a:off x="1966930" y="4561693"/>
            <a:ext cx="142875" cy="142875"/>
          </a:xfrm>
          <a:prstGeom prst="ellipse">
            <a:avLst/>
          </a:prstGeom>
          <a:solidFill>
            <a:schemeClr val="bg2">
              <a:lumMod val="75000"/>
            </a:schemeClr>
          </a:solidFill>
          <a:ln w="25400">
            <a:solidFill>
              <a:schemeClr val="tx1"/>
            </a:solidFill>
            <a:round/>
            <a:headEnd/>
            <a:tailEnd/>
          </a:ln>
        </p:spPr>
        <p:txBody>
          <a:bodyPr wrap="none" anchor="ctr"/>
          <a:lstStyle/>
          <a:p>
            <a:endParaRPr lang="en-US" i="0">
              <a:latin typeface="Arial Narrow" panose="020B0606020202030204" pitchFamily="34" charset="0"/>
            </a:endParaRPr>
          </a:p>
        </p:txBody>
      </p:sp>
      <p:sp>
        <p:nvSpPr>
          <p:cNvPr id="268" name="Oval 55">
            <a:extLst>
              <a:ext uri="{FF2B5EF4-FFF2-40B4-BE49-F238E27FC236}">
                <a16:creationId xmlns:a16="http://schemas.microsoft.com/office/drawing/2014/main" id="{E0DA50E1-A379-4469-AC96-6344E5571A76}"/>
              </a:ext>
            </a:extLst>
          </p:cNvPr>
          <p:cNvSpPr>
            <a:spLocks noChangeArrowheads="1"/>
          </p:cNvSpPr>
          <p:nvPr/>
        </p:nvSpPr>
        <p:spPr bwMode="auto">
          <a:xfrm>
            <a:off x="2161773" y="4687993"/>
            <a:ext cx="142875" cy="142875"/>
          </a:xfrm>
          <a:prstGeom prst="ellipse">
            <a:avLst/>
          </a:prstGeom>
          <a:solidFill>
            <a:schemeClr val="bg2">
              <a:lumMod val="75000"/>
            </a:schemeClr>
          </a:solidFill>
          <a:ln w="25400">
            <a:solidFill>
              <a:schemeClr val="tx1"/>
            </a:solidFill>
            <a:round/>
            <a:headEnd/>
            <a:tailEnd/>
          </a:ln>
        </p:spPr>
        <p:txBody>
          <a:bodyPr wrap="none" anchor="ctr"/>
          <a:lstStyle/>
          <a:p>
            <a:endParaRPr lang="en-US" i="0">
              <a:latin typeface="Arial Narrow" panose="020B0606020202030204" pitchFamily="34" charset="0"/>
            </a:endParaRPr>
          </a:p>
        </p:txBody>
      </p:sp>
      <p:sp>
        <p:nvSpPr>
          <p:cNvPr id="269" name="Oval 74">
            <a:extLst>
              <a:ext uri="{FF2B5EF4-FFF2-40B4-BE49-F238E27FC236}">
                <a16:creationId xmlns:a16="http://schemas.microsoft.com/office/drawing/2014/main" id="{A28ABE83-0432-41CE-8EAD-579460761FAD}"/>
              </a:ext>
            </a:extLst>
          </p:cNvPr>
          <p:cNvSpPr>
            <a:spLocks noChangeArrowheads="1"/>
          </p:cNvSpPr>
          <p:nvPr/>
        </p:nvSpPr>
        <p:spPr bwMode="auto">
          <a:xfrm>
            <a:off x="2040319" y="5048019"/>
            <a:ext cx="1645920" cy="1645920"/>
          </a:xfrm>
          <a:prstGeom prst="ellipse">
            <a:avLst/>
          </a:prstGeom>
          <a:noFill/>
          <a:ln w="25400">
            <a:solidFill>
              <a:schemeClr val="bg2">
                <a:lumMod val="50000"/>
              </a:schemeClr>
            </a:solidFill>
            <a:prstDash val="dash"/>
            <a:round/>
            <a:headEnd/>
            <a:tailEnd/>
          </a:ln>
        </p:spPr>
        <p:txBody>
          <a:bodyPr wrap="none" anchor="ctr"/>
          <a:lstStyle/>
          <a:p>
            <a:endParaRPr lang="en-US" i="0">
              <a:latin typeface="Arial Narrow" panose="020B0606020202030204" pitchFamily="34" charset="0"/>
            </a:endParaRPr>
          </a:p>
        </p:txBody>
      </p:sp>
      <p:sp>
        <p:nvSpPr>
          <p:cNvPr id="270" name="Line 88">
            <a:extLst>
              <a:ext uri="{FF2B5EF4-FFF2-40B4-BE49-F238E27FC236}">
                <a16:creationId xmlns:a16="http://schemas.microsoft.com/office/drawing/2014/main" id="{21F5C199-76E3-4CE2-BABA-10CB54DE4CF3}"/>
              </a:ext>
            </a:extLst>
          </p:cNvPr>
          <p:cNvSpPr>
            <a:spLocks noChangeShapeType="1"/>
          </p:cNvSpPr>
          <p:nvPr/>
        </p:nvSpPr>
        <p:spPr bwMode="auto">
          <a:xfrm flipV="1">
            <a:off x="2670886" y="5242330"/>
            <a:ext cx="1304925" cy="238125"/>
          </a:xfrm>
          <a:prstGeom prst="line">
            <a:avLst/>
          </a:prstGeom>
          <a:noFill/>
          <a:ln w="25400">
            <a:solidFill>
              <a:schemeClr val="tx1"/>
            </a:solidFill>
            <a:round/>
            <a:headEnd/>
            <a:tailEnd/>
          </a:ln>
        </p:spPr>
        <p:txBody>
          <a:bodyPr/>
          <a:lstStyle/>
          <a:p>
            <a:endParaRPr lang="en-US" i="0">
              <a:latin typeface="Arial Narrow" panose="020B0606020202030204" pitchFamily="34" charset="0"/>
            </a:endParaRPr>
          </a:p>
        </p:txBody>
      </p:sp>
      <p:sp>
        <p:nvSpPr>
          <p:cNvPr id="271" name="Line 89">
            <a:extLst>
              <a:ext uri="{FF2B5EF4-FFF2-40B4-BE49-F238E27FC236}">
                <a16:creationId xmlns:a16="http://schemas.microsoft.com/office/drawing/2014/main" id="{56DC1213-BFAB-430C-9831-F743FC2748F2}"/>
              </a:ext>
            </a:extLst>
          </p:cNvPr>
          <p:cNvSpPr>
            <a:spLocks noChangeShapeType="1"/>
          </p:cNvSpPr>
          <p:nvPr/>
        </p:nvSpPr>
        <p:spPr bwMode="auto">
          <a:xfrm flipV="1">
            <a:off x="3121735" y="5626504"/>
            <a:ext cx="958850" cy="109538"/>
          </a:xfrm>
          <a:prstGeom prst="line">
            <a:avLst/>
          </a:prstGeom>
          <a:noFill/>
          <a:ln w="25400">
            <a:solidFill>
              <a:schemeClr val="tx1"/>
            </a:solidFill>
            <a:round/>
            <a:headEnd/>
            <a:tailEnd/>
          </a:ln>
        </p:spPr>
        <p:txBody>
          <a:bodyPr/>
          <a:lstStyle/>
          <a:p>
            <a:endParaRPr lang="en-US" i="0">
              <a:latin typeface="Arial Narrow" panose="020B0606020202030204" pitchFamily="34" charset="0"/>
            </a:endParaRPr>
          </a:p>
        </p:txBody>
      </p:sp>
      <p:sp>
        <p:nvSpPr>
          <p:cNvPr id="272" name="Line 90">
            <a:extLst>
              <a:ext uri="{FF2B5EF4-FFF2-40B4-BE49-F238E27FC236}">
                <a16:creationId xmlns:a16="http://schemas.microsoft.com/office/drawing/2014/main" id="{A5401B2F-CB85-437D-BBD1-4B84174FBDC2}"/>
              </a:ext>
            </a:extLst>
          </p:cNvPr>
          <p:cNvSpPr>
            <a:spLocks noChangeShapeType="1"/>
          </p:cNvSpPr>
          <p:nvPr/>
        </p:nvSpPr>
        <p:spPr bwMode="auto">
          <a:xfrm flipV="1">
            <a:off x="2551822" y="6010679"/>
            <a:ext cx="1614488" cy="158750"/>
          </a:xfrm>
          <a:prstGeom prst="line">
            <a:avLst/>
          </a:prstGeom>
          <a:noFill/>
          <a:ln w="25400">
            <a:solidFill>
              <a:schemeClr val="tx1"/>
            </a:solidFill>
            <a:round/>
            <a:headEnd/>
            <a:tailEnd/>
          </a:ln>
        </p:spPr>
        <p:txBody>
          <a:bodyPr/>
          <a:lstStyle/>
          <a:p>
            <a:endParaRPr lang="en-US" i="0">
              <a:latin typeface="Arial Narrow" panose="020B0606020202030204" pitchFamily="34" charset="0"/>
            </a:endParaRPr>
          </a:p>
        </p:txBody>
      </p:sp>
      <p:sp>
        <p:nvSpPr>
          <p:cNvPr id="273" name="Line 91">
            <a:extLst>
              <a:ext uri="{FF2B5EF4-FFF2-40B4-BE49-F238E27FC236}">
                <a16:creationId xmlns:a16="http://schemas.microsoft.com/office/drawing/2014/main" id="{01745C76-3E34-44F0-A572-93F15CECC697}"/>
              </a:ext>
            </a:extLst>
          </p:cNvPr>
          <p:cNvSpPr>
            <a:spLocks noChangeShapeType="1"/>
          </p:cNvSpPr>
          <p:nvPr/>
        </p:nvSpPr>
        <p:spPr bwMode="auto">
          <a:xfrm>
            <a:off x="2964573" y="6467879"/>
            <a:ext cx="1065213" cy="33338"/>
          </a:xfrm>
          <a:prstGeom prst="line">
            <a:avLst/>
          </a:prstGeom>
          <a:noFill/>
          <a:ln w="25400">
            <a:solidFill>
              <a:schemeClr val="tx1"/>
            </a:solidFill>
            <a:round/>
            <a:headEnd/>
            <a:tailEnd/>
          </a:ln>
        </p:spPr>
        <p:txBody>
          <a:bodyPr/>
          <a:lstStyle/>
          <a:p>
            <a:endParaRPr lang="en-US" i="0">
              <a:latin typeface="Arial Narrow" panose="020B0606020202030204" pitchFamily="34" charset="0"/>
            </a:endParaRPr>
          </a:p>
        </p:txBody>
      </p:sp>
      <p:sp>
        <p:nvSpPr>
          <p:cNvPr id="274" name="Line 92">
            <a:extLst>
              <a:ext uri="{FF2B5EF4-FFF2-40B4-BE49-F238E27FC236}">
                <a16:creationId xmlns:a16="http://schemas.microsoft.com/office/drawing/2014/main" id="{F7AF7CC2-D28E-4CC5-80E1-05BD8AED2B10}"/>
              </a:ext>
            </a:extLst>
          </p:cNvPr>
          <p:cNvSpPr>
            <a:spLocks noChangeShapeType="1"/>
          </p:cNvSpPr>
          <p:nvPr/>
        </p:nvSpPr>
        <p:spPr bwMode="auto">
          <a:xfrm flipV="1">
            <a:off x="1877136" y="6453592"/>
            <a:ext cx="1112837" cy="61912"/>
          </a:xfrm>
          <a:prstGeom prst="line">
            <a:avLst/>
          </a:prstGeom>
          <a:noFill/>
          <a:ln w="25400">
            <a:solidFill>
              <a:schemeClr val="tx1"/>
            </a:solidFill>
            <a:round/>
            <a:headEnd/>
            <a:tailEnd/>
          </a:ln>
        </p:spPr>
        <p:txBody>
          <a:bodyPr/>
          <a:lstStyle/>
          <a:p>
            <a:endParaRPr lang="en-US" i="0">
              <a:latin typeface="Arial Narrow" panose="020B0606020202030204" pitchFamily="34" charset="0"/>
            </a:endParaRPr>
          </a:p>
        </p:txBody>
      </p:sp>
      <p:sp>
        <p:nvSpPr>
          <p:cNvPr id="275" name="Line 93">
            <a:extLst>
              <a:ext uri="{FF2B5EF4-FFF2-40B4-BE49-F238E27FC236}">
                <a16:creationId xmlns:a16="http://schemas.microsoft.com/office/drawing/2014/main" id="{DBCEC01D-0CE7-4F8E-BC6D-A221606E1D79}"/>
              </a:ext>
            </a:extLst>
          </p:cNvPr>
          <p:cNvSpPr>
            <a:spLocks noChangeShapeType="1"/>
          </p:cNvSpPr>
          <p:nvPr/>
        </p:nvSpPr>
        <p:spPr bwMode="auto">
          <a:xfrm>
            <a:off x="1627897" y="6117043"/>
            <a:ext cx="966788" cy="14287"/>
          </a:xfrm>
          <a:prstGeom prst="line">
            <a:avLst/>
          </a:prstGeom>
          <a:noFill/>
          <a:ln w="25400">
            <a:solidFill>
              <a:schemeClr val="tx1"/>
            </a:solidFill>
            <a:round/>
            <a:headEnd/>
            <a:tailEnd/>
          </a:ln>
        </p:spPr>
        <p:txBody>
          <a:bodyPr/>
          <a:lstStyle/>
          <a:p>
            <a:endParaRPr lang="en-US" i="0">
              <a:latin typeface="Arial Narrow" panose="020B0606020202030204" pitchFamily="34" charset="0"/>
            </a:endParaRPr>
          </a:p>
        </p:txBody>
      </p:sp>
      <p:sp>
        <p:nvSpPr>
          <p:cNvPr id="276" name="Line 94">
            <a:extLst>
              <a:ext uri="{FF2B5EF4-FFF2-40B4-BE49-F238E27FC236}">
                <a16:creationId xmlns:a16="http://schemas.microsoft.com/office/drawing/2014/main" id="{9610A70A-3AD8-44A0-8F1C-4B84C8ACF344}"/>
              </a:ext>
            </a:extLst>
          </p:cNvPr>
          <p:cNvSpPr>
            <a:spLocks noChangeShapeType="1"/>
          </p:cNvSpPr>
          <p:nvPr/>
        </p:nvSpPr>
        <p:spPr bwMode="auto">
          <a:xfrm flipV="1">
            <a:off x="1561223" y="5728105"/>
            <a:ext cx="1516063" cy="111125"/>
          </a:xfrm>
          <a:prstGeom prst="line">
            <a:avLst/>
          </a:prstGeom>
          <a:noFill/>
          <a:ln w="25400">
            <a:solidFill>
              <a:schemeClr val="tx1"/>
            </a:solidFill>
            <a:round/>
            <a:headEnd/>
            <a:tailEnd/>
          </a:ln>
        </p:spPr>
        <p:txBody>
          <a:bodyPr/>
          <a:lstStyle/>
          <a:p>
            <a:endParaRPr lang="en-US" i="0">
              <a:latin typeface="Arial Narrow" panose="020B0606020202030204" pitchFamily="34" charset="0"/>
            </a:endParaRPr>
          </a:p>
        </p:txBody>
      </p:sp>
      <p:sp>
        <p:nvSpPr>
          <p:cNvPr id="277" name="Line 95">
            <a:extLst>
              <a:ext uri="{FF2B5EF4-FFF2-40B4-BE49-F238E27FC236}">
                <a16:creationId xmlns:a16="http://schemas.microsoft.com/office/drawing/2014/main" id="{2A380795-4711-4F96-8E45-76ED94252AB2}"/>
              </a:ext>
            </a:extLst>
          </p:cNvPr>
          <p:cNvSpPr>
            <a:spLocks noChangeShapeType="1"/>
          </p:cNvSpPr>
          <p:nvPr/>
        </p:nvSpPr>
        <p:spPr bwMode="auto">
          <a:xfrm flipV="1">
            <a:off x="1591386" y="5483630"/>
            <a:ext cx="1082675" cy="53975"/>
          </a:xfrm>
          <a:prstGeom prst="line">
            <a:avLst/>
          </a:prstGeom>
          <a:noFill/>
          <a:ln w="25400">
            <a:solidFill>
              <a:schemeClr val="tx1"/>
            </a:solidFill>
            <a:round/>
            <a:headEnd/>
            <a:tailEnd/>
          </a:ln>
        </p:spPr>
        <p:txBody>
          <a:bodyPr/>
          <a:lstStyle/>
          <a:p>
            <a:endParaRPr lang="en-US" i="0">
              <a:latin typeface="Arial Narrow" panose="020B0606020202030204" pitchFamily="34" charset="0"/>
            </a:endParaRPr>
          </a:p>
        </p:txBody>
      </p:sp>
      <p:sp>
        <p:nvSpPr>
          <p:cNvPr id="278" name="Line 96">
            <a:extLst>
              <a:ext uri="{FF2B5EF4-FFF2-40B4-BE49-F238E27FC236}">
                <a16:creationId xmlns:a16="http://schemas.microsoft.com/office/drawing/2014/main" id="{AA3F0CCF-4A23-40E0-AD60-5ABAED1822D5}"/>
              </a:ext>
            </a:extLst>
          </p:cNvPr>
          <p:cNvSpPr>
            <a:spLocks noChangeShapeType="1"/>
          </p:cNvSpPr>
          <p:nvPr/>
        </p:nvSpPr>
        <p:spPr bwMode="auto">
          <a:xfrm>
            <a:off x="1912154" y="5311473"/>
            <a:ext cx="773019" cy="167393"/>
          </a:xfrm>
          <a:prstGeom prst="line">
            <a:avLst/>
          </a:prstGeom>
          <a:noFill/>
          <a:ln w="25400">
            <a:solidFill>
              <a:schemeClr val="tx1"/>
            </a:solidFill>
            <a:round/>
            <a:headEnd/>
            <a:tailEnd/>
          </a:ln>
        </p:spPr>
        <p:txBody>
          <a:bodyPr/>
          <a:lstStyle/>
          <a:p>
            <a:endParaRPr lang="en-US" i="0">
              <a:latin typeface="Arial Narrow" panose="020B0606020202030204" pitchFamily="34" charset="0"/>
            </a:endParaRPr>
          </a:p>
        </p:txBody>
      </p:sp>
      <p:sp>
        <p:nvSpPr>
          <p:cNvPr id="279" name="Rectangle 75">
            <a:extLst>
              <a:ext uri="{FF2B5EF4-FFF2-40B4-BE49-F238E27FC236}">
                <a16:creationId xmlns:a16="http://schemas.microsoft.com/office/drawing/2014/main" id="{FE8EE6C4-0F93-4A97-B300-FECEA6278567}"/>
              </a:ext>
            </a:extLst>
          </p:cNvPr>
          <p:cNvSpPr>
            <a:spLocks noChangeArrowheads="1"/>
          </p:cNvSpPr>
          <p:nvPr/>
        </p:nvSpPr>
        <p:spPr bwMode="auto">
          <a:xfrm>
            <a:off x="2583572" y="5370918"/>
            <a:ext cx="211138" cy="211137"/>
          </a:xfrm>
          <a:prstGeom prst="rect">
            <a:avLst/>
          </a:prstGeom>
          <a:solidFill>
            <a:schemeClr val="bg2">
              <a:lumMod val="75000"/>
            </a:schemeClr>
          </a:solidFill>
          <a:ln w="25400">
            <a:solidFill>
              <a:schemeClr val="tx1"/>
            </a:solidFill>
            <a:miter lim="800000"/>
            <a:headEnd/>
            <a:tailEnd/>
          </a:ln>
        </p:spPr>
        <p:txBody>
          <a:bodyPr wrap="none" anchor="ctr"/>
          <a:lstStyle/>
          <a:p>
            <a:endParaRPr lang="en-US" i="0">
              <a:latin typeface="Arial Narrow" panose="020B0606020202030204" pitchFamily="34" charset="0"/>
            </a:endParaRPr>
          </a:p>
        </p:txBody>
      </p:sp>
      <p:sp>
        <p:nvSpPr>
          <p:cNvPr id="280" name="Rectangle 76">
            <a:extLst>
              <a:ext uri="{FF2B5EF4-FFF2-40B4-BE49-F238E27FC236}">
                <a16:creationId xmlns:a16="http://schemas.microsoft.com/office/drawing/2014/main" id="{0D7CD2B3-4683-4894-940E-463CC99CD6C1}"/>
              </a:ext>
            </a:extLst>
          </p:cNvPr>
          <p:cNvSpPr>
            <a:spLocks noChangeArrowheads="1"/>
          </p:cNvSpPr>
          <p:nvPr/>
        </p:nvSpPr>
        <p:spPr bwMode="auto">
          <a:xfrm>
            <a:off x="3004261" y="5640793"/>
            <a:ext cx="211137" cy="211137"/>
          </a:xfrm>
          <a:prstGeom prst="rect">
            <a:avLst/>
          </a:prstGeom>
          <a:solidFill>
            <a:schemeClr val="bg2">
              <a:lumMod val="75000"/>
            </a:schemeClr>
          </a:solidFill>
          <a:ln w="25400">
            <a:solidFill>
              <a:schemeClr val="tx1"/>
            </a:solidFill>
            <a:miter lim="800000"/>
            <a:headEnd/>
            <a:tailEnd/>
          </a:ln>
        </p:spPr>
        <p:txBody>
          <a:bodyPr wrap="none" anchor="ctr"/>
          <a:lstStyle/>
          <a:p>
            <a:endParaRPr lang="en-US" i="0">
              <a:latin typeface="Arial Narrow" panose="020B0606020202030204" pitchFamily="34" charset="0"/>
            </a:endParaRPr>
          </a:p>
        </p:txBody>
      </p:sp>
      <p:sp>
        <p:nvSpPr>
          <p:cNvPr id="281" name="Rectangle 77">
            <a:extLst>
              <a:ext uri="{FF2B5EF4-FFF2-40B4-BE49-F238E27FC236}">
                <a16:creationId xmlns:a16="http://schemas.microsoft.com/office/drawing/2014/main" id="{9B6A4441-69BC-42C8-B8EE-BBE0C9ACF6E3}"/>
              </a:ext>
            </a:extLst>
          </p:cNvPr>
          <p:cNvSpPr>
            <a:spLocks noChangeArrowheads="1"/>
          </p:cNvSpPr>
          <p:nvPr/>
        </p:nvSpPr>
        <p:spPr bwMode="auto">
          <a:xfrm>
            <a:off x="2483561" y="6045604"/>
            <a:ext cx="211137" cy="211138"/>
          </a:xfrm>
          <a:prstGeom prst="rect">
            <a:avLst/>
          </a:prstGeom>
          <a:solidFill>
            <a:schemeClr val="bg2">
              <a:lumMod val="75000"/>
            </a:schemeClr>
          </a:solidFill>
          <a:ln w="25400">
            <a:solidFill>
              <a:schemeClr val="tx1"/>
            </a:solidFill>
            <a:miter lim="800000"/>
            <a:headEnd/>
            <a:tailEnd/>
          </a:ln>
        </p:spPr>
        <p:txBody>
          <a:bodyPr wrap="none" anchor="ctr"/>
          <a:lstStyle/>
          <a:p>
            <a:endParaRPr lang="en-US" i="0">
              <a:latin typeface="Arial Narrow" panose="020B0606020202030204" pitchFamily="34" charset="0"/>
            </a:endParaRPr>
          </a:p>
        </p:txBody>
      </p:sp>
      <p:sp>
        <p:nvSpPr>
          <p:cNvPr id="282" name="Rectangle 78">
            <a:extLst>
              <a:ext uri="{FF2B5EF4-FFF2-40B4-BE49-F238E27FC236}">
                <a16:creationId xmlns:a16="http://schemas.microsoft.com/office/drawing/2014/main" id="{131E9BAA-DCCE-44C2-B0AB-259A45847209}"/>
              </a:ext>
            </a:extLst>
          </p:cNvPr>
          <p:cNvSpPr>
            <a:spLocks noChangeArrowheads="1"/>
          </p:cNvSpPr>
          <p:nvPr/>
        </p:nvSpPr>
        <p:spPr bwMode="auto">
          <a:xfrm>
            <a:off x="2877261" y="6363104"/>
            <a:ext cx="211137" cy="211138"/>
          </a:xfrm>
          <a:prstGeom prst="rect">
            <a:avLst/>
          </a:prstGeom>
          <a:solidFill>
            <a:schemeClr val="bg2">
              <a:lumMod val="75000"/>
            </a:schemeClr>
          </a:solidFill>
          <a:ln w="25400">
            <a:solidFill>
              <a:schemeClr val="tx1"/>
            </a:solidFill>
            <a:miter lim="800000"/>
            <a:headEnd/>
            <a:tailEnd/>
          </a:ln>
        </p:spPr>
        <p:txBody>
          <a:bodyPr wrap="none" anchor="ctr"/>
          <a:lstStyle/>
          <a:p>
            <a:endParaRPr lang="en-US" i="0">
              <a:latin typeface="Arial Narrow" panose="020B0606020202030204" pitchFamily="34" charset="0"/>
            </a:endParaRPr>
          </a:p>
        </p:txBody>
      </p:sp>
      <p:sp>
        <p:nvSpPr>
          <p:cNvPr id="283" name="Rectangle 79">
            <a:extLst>
              <a:ext uri="{FF2B5EF4-FFF2-40B4-BE49-F238E27FC236}">
                <a16:creationId xmlns:a16="http://schemas.microsoft.com/office/drawing/2014/main" id="{3714BEC7-9351-449E-A79C-3A439742CDE6}"/>
              </a:ext>
            </a:extLst>
          </p:cNvPr>
          <p:cNvSpPr>
            <a:spLocks noChangeArrowheads="1"/>
          </p:cNvSpPr>
          <p:nvPr/>
        </p:nvSpPr>
        <p:spPr bwMode="auto">
          <a:xfrm>
            <a:off x="1777122" y="5200889"/>
            <a:ext cx="211138" cy="211138"/>
          </a:xfrm>
          <a:prstGeom prst="rect">
            <a:avLst/>
          </a:prstGeom>
          <a:solidFill>
            <a:schemeClr val="bg2">
              <a:lumMod val="75000"/>
            </a:schemeClr>
          </a:solidFill>
          <a:ln w="25400">
            <a:solidFill>
              <a:schemeClr val="tx1"/>
            </a:solidFill>
            <a:miter lim="800000"/>
            <a:headEnd/>
            <a:tailEnd/>
          </a:ln>
        </p:spPr>
        <p:txBody>
          <a:bodyPr wrap="none" anchor="ctr"/>
          <a:lstStyle/>
          <a:p>
            <a:endParaRPr lang="en-US" i="0">
              <a:latin typeface="Arial Narrow" panose="020B0606020202030204" pitchFamily="34" charset="0"/>
            </a:endParaRPr>
          </a:p>
        </p:txBody>
      </p:sp>
      <p:sp>
        <p:nvSpPr>
          <p:cNvPr id="284" name="Rectangle 80">
            <a:extLst>
              <a:ext uri="{FF2B5EF4-FFF2-40B4-BE49-F238E27FC236}">
                <a16:creationId xmlns:a16="http://schemas.microsoft.com/office/drawing/2014/main" id="{6E31A7D2-D6A5-4C42-AF22-8418E7EF9B83}"/>
              </a:ext>
            </a:extLst>
          </p:cNvPr>
          <p:cNvSpPr>
            <a:spLocks noChangeArrowheads="1"/>
          </p:cNvSpPr>
          <p:nvPr/>
        </p:nvSpPr>
        <p:spPr bwMode="auto">
          <a:xfrm>
            <a:off x="1478672" y="5448704"/>
            <a:ext cx="211138" cy="211138"/>
          </a:xfrm>
          <a:prstGeom prst="rect">
            <a:avLst/>
          </a:prstGeom>
          <a:solidFill>
            <a:schemeClr val="bg2">
              <a:lumMod val="75000"/>
            </a:schemeClr>
          </a:solidFill>
          <a:ln w="25400">
            <a:solidFill>
              <a:schemeClr val="tx1"/>
            </a:solidFill>
            <a:miter lim="800000"/>
            <a:headEnd/>
            <a:tailEnd/>
          </a:ln>
        </p:spPr>
        <p:txBody>
          <a:bodyPr wrap="none" anchor="ctr"/>
          <a:lstStyle/>
          <a:p>
            <a:endParaRPr lang="en-US" i="0">
              <a:latin typeface="Arial Narrow" panose="020B0606020202030204" pitchFamily="34" charset="0"/>
            </a:endParaRPr>
          </a:p>
        </p:txBody>
      </p:sp>
      <p:sp>
        <p:nvSpPr>
          <p:cNvPr id="285" name="Rectangle 81">
            <a:extLst>
              <a:ext uri="{FF2B5EF4-FFF2-40B4-BE49-F238E27FC236}">
                <a16:creationId xmlns:a16="http://schemas.microsoft.com/office/drawing/2014/main" id="{4DBFD6EB-AE55-468E-AC0A-2AD939D4A09C}"/>
              </a:ext>
            </a:extLst>
          </p:cNvPr>
          <p:cNvSpPr>
            <a:spLocks noChangeArrowheads="1"/>
          </p:cNvSpPr>
          <p:nvPr/>
        </p:nvSpPr>
        <p:spPr bwMode="auto">
          <a:xfrm>
            <a:off x="1427872" y="5726518"/>
            <a:ext cx="211138" cy="211137"/>
          </a:xfrm>
          <a:prstGeom prst="rect">
            <a:avLst/>
          </a:prstGeom>
          <a:solidFill>
            <a:schemeClr val="bg2">
              <a:lumMod val="75000"/>
            </a:schemeClr>
          </a:solidFill>
          <a:ln w="25400">
            <a:solidFill>
              <a:schemeClr val="tx1"/>
            </a:solidFill>
            <a:miter lim="800000"/>
            <a:headEnd/>
            <a:tailEnd/>
          </a:ln>
        </p:spPr>
        <p:txBody>
          <a:bodyPr wrap="none" anchor="ctr"/>
          <a:lstStyle/>
          <a:p>
            <a:endParaRPr lang="en-US" i="0">
              <a:latin typeface="Arial Narrow" panose="020B0606020202030204" pitchFamily="34" charset="0"/>
            </a:endParaRPr>
          </a:p>
        </p:txBody>
      </p:sp>
      <p:sp>
        <p:nvSpPr>
          <p:cNvPr id="286" name="Rectangle 82">
            <a:extLst>
              <a:ext uri="{FF2B5EF4-FFF2-40B4-BE49-F238E27FC236}">
                <a16:creationId xmlns:a16="http://schemas.microsoft.com/office/drawing/2014/main" id="{E17F6F05-BE90-45E1-84AF-D71DEFCB83A0}"/>
              </a:ext>
            </a:extLst>
          </p:cNvPr>
          <p:cNvSpPr>
            <a:spLocks noChangeArrowheads="1"/>
          </p:cNvSpPr>
          <p:nvPr/>
        </p:nvSpPr>
        <p:spPr bwMode="auto">
          <a:xfrm>
            <a:off x="1521536" y="6004329"/>
            <a:ext cx="211137" cy="211138"/>
          </a:xfrm>
          <a:prstGeom prst="rect">
            <a:avLst/>
          </a:prstGeom>
          <a:solidFill>
            <a:schemeClr val="bg2">
              <a:lumMod val="75000"/>
            </a:schemeClr>
          </a:solidFill>
          <a:ln w="25400">
            <a:solidFill>
              <a:schemeClr val="tx1"/>
            </a:solidFill>
            <a:miter lim="800000"/>
            <a:headEnd/>
            <a:tailEnd/>
          </a:ln>
        </p:spPr>
        <p:txBody>
          <a:bodyPr wrap="none" anchor="ctr"/>
          <a:lstStyle/>
          <a:p>
            <a:endParaRPr lang="en-US" i="0">
              <a:latin typeface="Arial Narrow" panose="020B0606020202030204" pitchFamily="34" charset="0"/>
            </a:endParaRPr>
          </a:p>
        </p:txBody>
      </p:sp>
      <p:sp>
        <p:nvSpPr>
          <p:cNvPr id="287" name="Rectangle 83">
            <a:extLst>
              <a:ext uri="{FF2B5EF4-FFF2-40B4-BE49-F238E27FC236}">
                <a16:creationId xmlns:a16="http://schemas.microsoft.com/office/drawing/2014/main" id="{7A2B7CE8-5D9C-4455-A238-B717C90B797E}"/>
              </a:ext>
            </a:extLst>
          </p:cNvPr>
          <p:cNvSpPr>
            <a:spLocks noChangeArrowheads="1"/>
          </p:cNvSpPr>
          <p:nvPr/>
        </p:nvSpPr>
        <p:spPr bwMode="auto">
          <a:xfrm>
            <a:off x="1769186" y="6417079"/>
            <a:ext cx="211137" cy="211138"/>
          </a:xfrm>
          <a:prstGeom prst="rect">
            <a:avLst/>
          </a:prstGeom>
          <a:solidFill>
            <a:schemeClr val="bg2">
              <a:lumMod val="75000"/>
            </a:schemeClr>
          </a:solidFill>
          <a:ln w="25400">
            <a:solidFill>
              <a:schemeClr val="tx1"/>
            </a:solidFill>
            <a:miter lim="800000"/>
            <a:headEnd/>
            <a:tailEnd/>
          </a:ln>
        </p:spPr>
        <p:txBody>
          <a:bodyPr wrap="none" anchor="ctr"/>
          <a:lstStyle/>
          <a:p>
            <a:endParaRPr lang="en-US" i="0">
              <a:latin typeface="Arial Narrow" panose="020B0606020202030204" pitchFamily="34" charset="0"/>
            </a:endParaRPr>
          </a:p>
        </p:txBody>
      </p:sp>
      <p:sp>
        <p:nvSpPr>
          <p:cNvPr id="288" name="Oval 84">
            <a:extLst>
              <a:ext uri="{FF2B5EF4-FFF2-40B4-BE49-F238E27FC236}">
                <a16:creationId xmlns:a16="http://schemas.microsoft.com/office/drawing/2014/main" id="{BD5E2C9F-2C64-48E5-95B9-DA2C1A1DEEBA}"/>
              </a:ext>
            </a:extLst>
          </p:cNvPr>
          <p:cNvSpPr>
            <a:spLocks noChangeArrowheads="1"/>
          </p:cNvSpPr>
          <p:nvPr/>
        </p:nvSpPr>
        <p:spPr bwMode="auto">
          <a:xfrm>
            <a:off x="3859922" y="5086754"/>
            <a:ext cx="279400" cy="279400"/>
          </a:xfrm>
          <a:prstGeom prst="ellipse">
            <a:avLst/>
          </a:prstGeom>
          <a:solidFill>
            <a:schemeClr val="bg1"/>
          </a:solidFill>
          <a:ln w="38100">
            <a:solidFill>
              <a:schemeClr val="tx1"/>
            </a:solidFill>
            <a:round/>
            <a:headEnd/>
            <a:tailEnd/>
          </a:ln>
        </p:spPr>
        <p:txBody>
          <a:bodyPr wrap="none" anchor="ctr"/>
          <a:lstStyle/>
          <a:p>
            <a:endParaRPr lang="en-US" i="0">
              <a:latin typeface="Arial Narrow" panose="020B0606020202030204" pitchFamily="34" charset="0"/>
            </a:endParaRPr>
          </a:p>
        </p:txBody>
      </p:sp>
      <p:sp>
        <p:nvSpPr>
          <p:cNvPr id="289" name="Oval 85">
            <a:extLst>
              <a:ext uri="{FF2B5EF4-FFF2-40B4-BE49-F238E27FC236}">
                <a16:creationId xmlns:a16="http://schemas.microsoft.com/office/drawing/2014/main" id="{09E6470F-99B3-4DFF-AA0D-E59774160AC3}"/>
              </a:ext>
            </a:extLst>
          </p:cNvPr>
          <p:cNvSpPr>
            <a:spLocks noChangeArrowheads="1"/>
          </p:cNvSpPr>
          <p:nvPr/>
        </p:nvSpPr>
        <p:spPr bwMode="auto">
          <a:xfrm>
            <a:off x="3955172" y="5478867"/>
            <a:ext cx="279400" cy="279400"/>
          </a:xfrm>
          <a:prstGeom prst="ellipse">
            <a:avLst/>
          </a:prstGeom>
          <a:solidFill>
            <a:schemeClr val="bg1"/>
          </a:solidFill>
          <a:ln w="38100">
            <a:solidFill>
              <a:schemeClr val="tx1"/>
            </a:solidFill>
            <a:round/>
            <a:headEnd/>
            <a:tailEnd/>
          </a:ln>
        </p:spPr>
        <p:txBody>
          <a:bodyPr wrap="none" anchor="ctr"/>
          <a:lstStyle/>
          <a:p>
            <a:endParaRPr lang="en-US" i="0">
              <a:latin typeface="Arial Narrow" panose="020B0606020202030204" pitchFamily="34" charset="0"/>
            </a:endParaRPr>
          </a:p>
        </p:txBody>
      </p:sp>
      <p:sp>
        <p:nvSpPr>
          <p:cNvPr id="290" name="Oval 86">
            <a:extLst>
              <a:ext uri="{FF2B5EF4-FFF2-40B4-BE49-F238E27FC236}">
                <a16:creationId xmlns:a16="http://schemas.microsoft.com/office/drawing/2014/main" id="{31DC46A7-7064-4E29-8011-784FBB2B3A73}"/>
              </a:ext>
            </a:extLst>
          </p:cNvPr>
          <p:cNvSpPr>
            <a:spLocks noChangeArrowheads="1"/>
          </p:cNvSpPr>
          <p:nvPr/>
        </p:nvSpPr>
        <p:spPr bwMode="auto">
          <a:xfrm>
            <a:off x="4050422" y="5870979"/>
            <a:ext cx="279400" cy="279400"/>
          </a:xfrm>
          <a:prstGeom prst="ellipse">
            <a:avLst/>
          </a:prstGeom>
          <a:solidFill>
            <a:schemeClr val="bg1"/>
          </a:solidFill>
          <a:ln w="38100">
            <a:solidFill>
              <a:schemeClr val="tx1"/>
            </a:solidFill>
            <a:round/>
            <a:headEnd/>
            <a:tailEnd/>
          </a:ln>
        </p:spPr>
        <p:txBody>
          <a:bodyPr wrap="none" anchor="ctr"/>
          <a:lstStyle/>
          <a:p>
            <a:endParaRPr lang="en-US" i="0">
              <a:latin typeface="Arial Narrow" panose="020B0606020202030204" pitchFamily="34" charset="0"/>
            </a:endParaRPr>
          </a:p>
        </p:txBody>
      </p:sp>
      <p:sp>
        <p:nvSpPr>
          <p:cNvPr id="291" name="Oval 87">
            <a:extLst>
              <a:ext uri="{FF2B5EF4-FFF2-40B4-BE49-F238E27FC236}">
                <a16:creationId xmlns:a16="http://schemas.microsoft.com/office/drawing/2014/main" id="{6E75C6CE-5D8E-4765-8AB9-85A427B611C2}"/>
              </a:ext>
            </a:extLst>
          </p:cNvPr>
          <p:cNvSpPr>
            <a:spLocks noChangeArrowheads="1"/>
          </p:cNvSpPr>
          <p:nvPr/>
        </p:nvSpPr>
        <p:spPr bwMode="auto">
          <a:xfrm>
            <a:off x="3886910" y="6359929"/>
            <a:ext cx="279400" cy="279400"/>
          </a:xfrm>
          <a:prstGeom prst="ellipse">
            <a:avLst/>
          </a:prstGeom>
          <a:solidFill>
            <a:schemeClr val="bg1"/>
          </a:solidFill>
          <a:ln w="38100">
            <a:solidFill>
              <a:schemeClr val="tx1"/>
            </a:solidFill>
            <a:round/>
            <a:headEnd/>
            <a:tailEnd/>
          </a:ln>
        </p:spPr>
        <p:txBody>
          <a:bodyPr wrap="none" anchor="ctr"/>
          <a:lstStyle/>
          <a:p>
            <a:endParaRPr lang="en-US" i="0">
              <a:latin typeface="Arial Narrow" panose="020B0606020202030204" pitchFamily="34" charset="0"/>
            </a:endParaRPr>
          </a:p>
        </p:txBody>
      </p:sp>
      <p:sp>
        <p:nvSpPr>
          <p:cNvPr id="292" name="Text Box 97">
            <a:extLst>
              <a:ext uri="{FF2B5EF4-FFF2-40B4-BE49-F238E27FC236}">
                <a16:creationId xmlns:a16="http://schemas.microsoft.com/office/drawing/2014/main" id="{37E1490C-0210-4753-94FD-F922AA739BD7}"/>
              </a:ext>
            </a:extLst>
          </p:cNvPr>
          <p:cNvSpPr txBox="1">
            <a:spLocks noChangeArrowheads="1"/>
          </p:cNvSpPr>
          <p:nvPr/>
        </p:nvSpPr>
        <p:spPr bwMode="auto">
          <a:xfrm>
            <a:off x="2361309" y="2615851"/>
            <a:ext cx="936154" cy="184666"/>
          </a:xfrm>
          <a:prstGeom prst="rect">
            <a:avLst/>
          </a:prstGeom>
          <a:noFill/>
          <a:ln w="9525">
            <a:noFill/>
            <a:miter lim="800000"/>
            <a:headEnd/>
            <a:tailEnd/>
          </a:ln>
        </p:spPr>
        <p:txBody>
          <a:bodyPr wrap="none" lIns="0" tIns="0" rIns="0" bIns="0">
            <a:spAutoFit/>
          </a:bodyPr>
          <a:lstStyle/>
          <a:p>
            <a:r>
              <a:rPr lang="en-US" sz="1200" b="1" i="0" dirty="0">
                <a:latin typeface="Arial Narrow" panose="020B0606020202030204" pitchFamily="34" charset="0"/>
              </a:rPr>
              <a:t>Small local firm</a:t>
            </a:r>
          </a:p>
        </p:txBody>
      </p:sp>
      <p:sp>
        <p:nvSpPr>
          <p:cNvPr id="293" name="Text Box 98">
            <a:extLst>
              <a:ext uri="{FF2B5EF4-FFF2-40B4-BE49-F238E27FC236}">
                <a16:creationId xmlns:a16="http://schemas.microsoft.com/office/drawing/2014/main" id="{93D28BCD-742B-456D-A07F-155F557E6D3D}"/>
              </a:ext>
            </a:extLst>
          </p:cNvPr>
          <p:cNvSpPr txBox="1">
            <a:spLocks noChangeArrowheads="1"/>
          </p:cNvSpPr>
          <p:nvPr/>
        </p:nvSpPr>
        <p:spPr bwMode="auto">
          <a:xfrm>
            <a:off x="3790968" y="3110717"/>
            <a:ext cx="618759" cy="184666"/>
          </a:xfrm>
          <a:prstGeom prst="rect">
            <a:avLst/>
          </a:prstGeom>
          <a:noFill/>
          <a:ln w="9525">
            <a:noFill/>
            <a:miter lim="800000"/>
            <a:headEnd/>
            <a:tailEnd/>
          </a:ln>
        </p:spPr>
        <p:txBody>
          <a:bodyPr wrap="none" lIns="0" tIns="0" rIns="0" bIns="0">
            <a:spAutoFit/>
          </a:bodyPr>
          <a:lstStyle/>
          <a:p>
            <a:r>
              <a:rPr lang="en-US" sz="1200" b="1" i="0" dirty="0">
                <a:latin typeface="Arial Narrow" panose="020B0606020202030204" pitchFamily="34" charset="0"/>
              </a:rPr>
              <a:t>Large firm</a:t>
            </a:r>
          </a:p>
        </p:txBody>
      </p:sp>
      <p:sp>
        <p:nvSpPr>
          <p:cNvPr id="294" name="Text Box 99">
            <a:extLst>
              <a:ext uri="{FF2B5EF4-FFF2-40B4-BE49-F238E27FC236}">
                <a16:creationId xmlns:a16="http://schemas.microsoft.com/office/drawing/2014/main" id="{C9B0B05B-2BCF-4EC9-B3B4-28BADD086136}"/>
              </a:ext>
            </a:extLst>
          </p:cNvPr>
          <p:cNvSpPr txBox="1">
            <a:spLocks noChangeArrowheads="1"/>
          </p:cNvSpPr>
          <p:nvPr/>
        </p:nvSpPr>
        <p:spPr bwMode="auto">
          <a:xfrm>
            <a:off x="1478672" y="4991455"/>
            <a:ext cx="772647" cy="184666"/>
          </a:xfrm>
          <a:prstGeom prst="rect">
            <a:avLst/>
          </a:prstGeom>
          <a:noFill/>
          <a:ln w="9525">
            <a:noFill/>
            <a:miter lim="800000"/>
            <a:headEnd/>
            <a:tailEnd/>
          </a:ln>
        </p:spPr>
        <p:txBody>
          <a:bodyPr wrap="none" lIns="0" tIns="0" rIns="0" bIns="0">
            <a:spAutoFit/>
          </a:bodyPr>
          <a:lstStyle/>
          <a:p>
            <a:r>
              <a:rPr lang="en-US" sz="1200" b="1" i="0" dirty="0">
                <a:latin typeface="Arial Narrow" panose="020B0606020202030204" pitchFamily="34" charset="0"/>
              </a:rPr>
              <a:t>Branch plant</a:t>
            </a:r>
          </a:p>
        </p:txBody>
      </p:sp>
      <p:sp>
        <p:nvSpPr>
          <p:cNvPr id="295" name="Rounded Rectangle 42">
            <a:extLst>
              <a:ext uri="{FF2B5EF4-FFF2-40B4-BE49-F238E27FC236}">
                <a16:creationId xmlns:a16="http://schemas.microsoft.com/office/drawing/2014/main" id="{C015B84B-FB2F-4AAF-9F75-3FB80E5CF85F}"/>
              </a:ext>
            </a:extLst>
          </p:cNvPr>
          <p:cNvSpPr/>
          <p:nvPr/>
        </p:nvSpPr>
        <p:spPr>
          <a:xfrm>
            <a:off x="4585377" y="1180457"/>
            <a:ext cx="3383280" cy="36576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600" b="1" i="0" dirty="0">
                <a:latin typeface="Arial Narrow" panose="020B0606020202030204" pitchFamily="34" charset="0"/>
              </a:rPr>
              <a:t>MARSHALLIAN INDUSTRIAL CLUSTER</a:t>
            </a:r>
            <a:endParaRPr lang="en-US" sz="1600" i="0" dirty="0">
              <a:latin typeface="Arial Narrow" panose="020B0606020202030204" pitchFamily="34" charset="0"/>
            </a:endParaRPr>
          </a:p>
        </p:txBody>
      </p:sp>
      <p:sp>
        <p:nvSpPr>
          <p:cNvPr id="296" name="Rounded Rectangle 42">
            <a:extLst>
              <a:ext uri="{FF2B5EF4-FFF2-40B4-BE49-F238E27FC236}">
                <a16:creationId xmlns:a16="http://schemas.microsoft.com/office/drawing/2014/main" id="{EB92D315-44C0-4705-9567-364381B0D951}"/>
              </a:ext>
            </a:extLst>
          </p:cNvPr>
          <p:cNvSpPr/>
          <p:nvPr/>
        </p:nvSpPr>
        <p:spPr>
          <a:xfrm>
            <a:off x="4585377" y="3121111"/>
            <a:ext cx="3383280" cy="36576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600" b="1" i="0" dirty="0">
                <a:latin typeface="Arial Narrow" panose="020B0606020202030204" pitchFamily="34" charset="0"/>
              </a:rPr>
              <a:t>HUB-AND-SPOKE CLUSTER</a:t>
            </a:r>
            <a:endParaRPr lang="en-US" sz="1600" i="0" dirty="0">
              <a:latin typeface="Arial Narrow" panose="020B0606020202030204" pitchFamily="34" charset="0"/>
            </a:endParaRPr>
          </a:p>
        </p:txBody>
      </p:sp>
      <p:sp>
        <p:nvSpPr>
          <p:cNvPr id="297" name="Rounded Rectangle 42">
            <a:extLst>
              <a:ext uri="{FF2B5EF4-FFF2-40B4-BE49-F238E27FC236}">
                <a16:creationId xmlns:a16="http://schemas.microsoft.com/office/drawing/2014/main" id="{E7BD4E8C-0AB1-45A9-980A-80217092B335}"/>
              </a:ext>
            </a:extLst>
          </p:cNvPr>
          <p:cNvSpPr/>
          <p:nvPr/>
        </p:nvSpPr>
        <p:spPr>
          <a:xfrm>
            <a:off x="4585377" y="4995823"/>
            <a:ext cx="3383280" cy="36576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600" b="1" i="0" dirty="0">
                <a:latin typeface="Arial Narrow" panose="020B0606020202030204" pitchFamily="34" charset="0"/>
              </a:rPr>
              <a:t>SATELLITE PLATFORM CLUSTER</a:t>
            </a:r>
            <a:endParaRPr lang="en-US" sz="1600" i="0" dirty="0">
              <a:latin typeface="Arial Narrow" panose="020B0606020202030204" pitchFamily="34" charset="0"/>
            </a:endParaRPr>
          </a:p>
        </p:txBody>
      </p:sp>
      <p:sp>
        <p:nvSpPr>
          <p:cNvPr id="298" name="TextBox 297">
            <a:extLst>
              <a:ext uri="{FF2B5EF4-FFF2-40B4-BE49-F238E27FC236}">
                <a16:creationId xmlns:a16="http://schemas.microsoft.com/office/drawing/2014/main" id="{E3919BCB-3B51-4AA4-921A-37751448794F}"/>
              </a:ext>
            </a:extLst>
          </p:cNvPr>
          <p:cNvSpPr txBox="1"/>
          <p:nvPr/>
        </p:nvSpPr>
        <p:spPr>
          <a:xfrm>
            <a:off x="4601664" y="1545009"/>
            <a:ext cx="6471601" cy="1477328"/>
          </a:xfrm>
          <a:prstGeom prst="rect">
            <a:avLst/>
          </a:prstGeom>
          <a:noFill/>
        </p:spPr>
        <p:txBody>
          <a:bodyPr wrap="square" rtlCol="0">
            <a:spAutoFit/>
          </a:bodyPr>
          <a:lstStyle/>
          <a:p>
            <a:pPr marL="114300" indent="-114300">
              <a:buFont typeface="Arial" panose="020B0604020202020204" pitchFamily="34" charset="0"/>
              <a:buChar char="•"/>
            </a:pPr>
            <a:r>
              <a:rPr lang="en-US" i="0" dirty="0">
                <a:latin typeface="Arial Narrow" panose="020B0606020202030204" pitchFamily="34" charset="0"/>
              </a:rPr>
              <a:t>Small and medium-sized firms mostly locally owned.</a:t>
            </a:r>
          </a:p>
          <a:p>
            <a:pPr marL="114300" indent="-114300">
              <a:buFont typeface="Arial" panose="020B0604020202020204" pitchFamily="34" charset="0"/>
              <a:buChar char="•"/>
            </a:pPr>
            <a:r>
              <a:rPr lang="en-US" i="0" dirty="0">
                <a:latin typeface="Arial Narrow" panose="020B0606020202030204" pitchFamily="34" charset="0"/>
              </a:rPr>
              <a:t>Temporal development of skills and techniques around a specialization.</a:t>
            </a:r>
          </a:p>
          <a:p>
            <a:pPr marL="114300" indent="-114300">
              <a:buFont typeface="Arial" panose="020B0604020202020204" pitchFamily="34" charset="0"/>
              <a:buChar char="•"/>
            </a:pPr>
            <a:r>
              <a:rPr lang="en-US" i="0" dirty="0">
                <a:latin typeface="Arial Narrow" panose="020B0606020202030204" pitchFamily="34" charset="0"/>
              </a:rPr>
              <a:t>High level of inter-firm competitiveness and complementarity.</a:t>
            </a:r>
          </a:p>
          <a:p>
            <a:pPr marL="114300" indent="-114300">
              <a:buFont typeface="Arial" panose="020B0604020202020204" pitchFamily="34" charset="0"/>
              <a:buChar char="•"/>
            </a:pPr>
            <a:r>
              <a:rPr lang="en-US" i="0" dirty="0">
                <a:latin typeface="Arial Narrow" panose="020B0606020202030204" pitchFamily="34" charset="0"/>
              </a:rPr>
              <a:t>Enduring through time (proto-industrialization, industrial revolution, global economy).</a:t>
            </a:r>
          </a:p>
        </p:txBody>
      </p:sp>
      <p:sp>
        <p:nvSpPr>
          <p:cNvPr id="299" name="TextBox 298">
            <a:extLst>
              <a:ext uri="{FF2B5EF4-FFF2-40B4-BE49-F238E27FC236}">
                <a16:creationId xmlns:a16="http://schemas.microsoft.com/office/drawing/2014/main" id="{14D68CC7-613C-4141-BCAF-2B3FE6CC5847}"/>
              </a:ext>
            </a:extLst>
          </p:cNvPr>
          <p:cNvSpPr txBox="1"/>
          <p:nvPr/>
        </p:nvSpPr>
        <p:spPr>
          <a:xfrm>
            <a:off x="4601663" y="3499727"/>
            <a:ext cx="5755102" cy="1200329"/>
          </a:xfrm>
          <a:prstGeom prst="rect">
            <a:avLst/>
          </a:prstGeom>
          <a:noFill/>
        </p:spPr>
        <p:txBody>
          <a:bodyPr wrap="none" rtlCol="0">
            <a:spAutoFit/>
          </a:bodyPr>
          <a:lstStyle/>
          <a:p>
            <a:pPr marL="114300" indent="-114300">
              <a:buFont typeface="Arial" panose="020B0604020202020204" pitchFamily="34" charset="0"/>
              <a:buChar char="•"/>
            </a:pPr>
            <a:r>
              <a:rPr lang="en-US" i="0" dirty="0">
                <a:latin typeface="Arial Narrow" panose="020B0606020202030204" pitchFamily="34" charset="0"/>
              </a:rPr>
              <a:t>Large driving firm(s) with several suppliers and service providers.</a:t>
            </a:r>
          </a:p>
          <a:p>
            <a:pPr marL="114300" indent="-114300">
              <a:buFont typeface="Arial" panose="020B0604020202020204" pitchFamily="34" charset="0"/>
              <a:buChar char="•"/>
            </a:pPr>
            <a:r>
              <a:rPr lang="en-US" i="0" dirty="0">
                <a:latin typeface="Arial Narrow" panose="020B0606020202030204" pitchFamily="34" charset="0"/>
              </a:rPr>
              <a:t>Economies of scale allowing large outputs.</a:t>
            </a:r>
          </a:p>
          <a:p>
            <a:pPr marL="114300" indent="-114300">
              <a:buFont typeface="Arial" panose="020B0604020202020204" pitchFamily="34" charset="0"/>
              <a:buChar char="•"/>
            </a:pPr>
            <a:r>
              <a:rPr lang="en-US" i="0" dirty="0">
                <a:latin typeface="Arial Narrow" panose="020B0606020202030204" pitchFamily="34" charset="0"/>
              </a:rPr>
              <a:t>Cooperation by driving firm(s).</a:t>
            </a:r>
          </a:p>
          <a:p>
            <a:pPr marL="114300" indent="-114300">
              <a:buFont typeface="Arial" panose="020B0604020202020204" pitchFamily="34" charset="0"/>
              <a:buChar char="•"/>
            </a:pPr>
            <a:r>
              <a:rPr lang="en-US" i="0" dirty="0">
                <a:latin typeface="Arial Narrow" panose="020B0606020202030204" pitchFamily="34" charset="0"/>
              </a:rPr>
              <a:t>Late industrial revolution and with Fordism.</a:t>
            </a:r>
          </a:p>
        </p:txBody>
      </p:sp>
      <p:sp>
        <p:nvSpPr>
          <p:cNvPr id="300" name="TextBox 299">
            <a:extLst>
              <a:ext uri="{FF2B5EF4-FFF2-40B4-BE49-F238E27FC236}">
                <a16:creationId xmlns:a16="http://schemas.microsoft.com/office/drawing/2014/main" id="{3D8825FB-E4CF-4DFF-896B-AED35EFBA271}"/>
              </a:ext>
            </a:extLst>
          </p:cNvPr>
          <p:cNvSpPr txBox="1"/>
          <p:nvPr/>
        </p:nvSpPr>
        <p:spPr>
          <a:xfrm>
            <a:off x="4601663" y="5360419"/>
            <a:ext cx="6280887" cy="1200329"/>
          </a:xfrm>
          <a:prstGeom prst="rect">
            <a:avLst/>
          </a:prstGeom>
          <a:noFill/>
        </p:spPr>
        <p:txBody>
          <a:bodyPr wrap="none" rtlCol="0">
            <a:spAutoFit/>
          </a:bodyPr>
          <a:lstStyle/>
          <a:p>
            <a:pPr marL="114300" indent="-114300">
              <a:buFont typeface="Arial" panose="020B0604020202020204" pitchFamily="34" charset="0"/>
              <a:buChar char="•"/>
            </a:pPr>
            <a:r>
              <a:rPr lang="en-US" i="0" dirty="0">
                <a:latin typeface="Arial Narrow" panose="020B0606020202030204" pitchFamily="34" charset="0"/>
              </a:rPr>
              <a:t>Medium and large-sized branch plants and distribution centers.</a:t>
            </a:r>
          </a:p>
          <a:p>
            <a:pPr marL="114300" indent="-114300">
              <a:buFont typeface="Arial" panose="020B0604020202020204" pitchFamily="34" charset="0"/>
              <a:buChar char="•"/>
            </a:pPr>
            <a:r>
              <a:rPr lang="en-US" i="0" dirty="0">
                <a:latin typeface="Arial Narrow" panose="020B0606020202030204" pitchFamily="34" charset="0"/>
              </a:rPr>
              <a:t>Transport and market accessibility.</a:t>
            </a:r>
          </a:p>
          <a:p>
            <a:pPr marL="114300" indent="-114300">
              <a:buFont typeface="Arial" panose="020B0604020202020204" pitchFamily="34" charset="0"/>
              <a:buChar char="•"/>
            </a:pPr>
            <a:r>
              <a:rPr lang="en-US" i="0" dirty="0">
                <a:latin typeface="Arial Narrow" panose="020B0606020202030204" pitchFamily="34" charset="0"/>
              </a:rPr>
              <a:t>Limited cluster interactions (internal to the supply chains of each plant).</a:t>
            </a:r>
          </a:p>
          <a:p>
            <a:pPr marL="114300" indent="-114300">
              <a:buFont typeface="Arial" panose="020B0604020202020204" pitchFamily="34" charset="0"/>
              <a:buChar char="•"/>
            </a:pPr>
            <a:r>
              <a:rPr lang="en-US" i="0" dirty="0">
                <a:latin typeface="Arial Narrow" panose="020B0606020202030204" pitchFamily="34" charset="0"/>
              </a:rPr>
              <a:t>Globalization, outsourcing and offshoring.</a:t>
            </a:r>
          </a:p>
        </p:txBody>
      </p:sp>
    </p:spTree>
    <p:extLst>
      <p:ext uri="{BB962C8B-B14F-4D97-AF65-F5344CB8AC3E}">
        <p14:creationId xmlns:p14="http://schemas.microsoft.com/office/powerpoint/2010/main" val="236804364"/>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3" name="Rectangle 4"/>
          <p:cNvSpPr>
            <a:spLocks noGrp="1" noChangeArrowheads="1"/>
          </p:cNvSpPr>
          <p:nvPr>
            <p:ph type="title"/>
          </p:nvPr>
        </p:nvSpPr>
        <p:spPr/>
        <p:txBody>
          <a:bodyPr/>
          <a:lstStyle/>
          <a:p>
            <a:pPr eaLnBrk="1" hangingPunct="1"/>
            <a:r>
              <a:rPr lang="en-US"/>
              <a:t>Value-added Activities Performed at Freight Distribution Clusters</a:t>
            </a:r>
          </a:p>
        </p:txBody>
      </p:sp>
      <p:sp>
        <p:nvSpPr>
          <p:cNvPr id="5" name="Action Button: Document 4" title="Read this Web Page">
            <a:hlinkClick r:id="rId3" highlightClick="1"/>
            <a:extLst>
              <a:ext uri="{FF2B5EF4-FFF2-40B4-BE49-F238E27FC236}">
                <a16:creationId xmlns:a16="http://schemas.microsoft.com/office/drawing/2014/main" id="{7C45B755-4D62-4873-B61C-3CBD610AC113}"/>
              </a:ext>
            </a:extLst>
          </p:cNvPr>
          <p:cNvSpPr/>
          <p:nvPr/>
        </p:nvSpPr>
        <p:spPr bwMode="auto">
          <a:xfrm>
            <a:off x="9635013" y="6054095"/>
            <a:ext cx="603316" cy="527901"/>
          </a:xfrm>
          <a:prstGeom prst="actionButtonDocument">
            <a:avLst/>
          </a:prstGeom>
          <a:solidFill>
            <a:schemeClr val="accent2">
              <a:lumMod val="20000"/>
              <a:lumOff val="80000"/>
            </a:schemeClr>
          </a:solidFill>
          <a:ln w="9525" cap="flat" cmpd="sng" algn="ctr">
            <a:solidFill>
              <a:schemeClr val="accent2">
                <a:lumMod val="50000"/>
              </a:schemeClr>
            </a:solidFill>
            <a:prstDash val="solid"/>
            <a:round/>
            <a:headEnd type="none" w="med" len="med"/>
            <a:tailEnd type="none" w="med" len="med"/>
          </a:ln>
          <a:effectLst/>
        </p:spPr>
        <p:txBody>
          <a:bodyPr vert="horz" wrap="square" lIns="91440" tIns="45720" rIns="91440" bIns="45720" numCol="1" rtlCol="0" anchor="t" anchorCtr="0" compatLnSpc="1"/>
          <a:lstStyle/>
          <a:p>
            <a:endParaRPr lang="en-US" i="1" dirty="0">
              <a:latin typeface="Verdana" pitchFamily="34" charset="0"/>
            </a:endParaRPr>
          </a:p>
        </p:txBody>
      </p:sp>
      <p:sp>
        <p:nvSpPr>
          <p:cNvPr id="6" name="TextBox 5">
            <a:extLst>
              <a:ext uri="{FF2B5EF4-FFF2-40B4-BE49-F238E27FC236}">
                <a16:creationId xmlns:a16="http://schemas.microsoft.com/office/drawing/2014/main" id="{5006B646-9C46-4400-A326-636343164F66}"/>
              </a:ext>
            </a:extLst>
          </p:cNvPr>
          <p:cNvSpPr txBox="1"/>
          <p:nvPr/>
        </p:nvSpPr>
        <p:spPr>
          <a:xfrm>
            <a:off x="10238330" y="6115305"/>
            <a:ext cx="1701107" cy="400110"/>
          </a:xfrm>
          <a:prstGeom prst="rect">
            <a:avLst/>
          </a:prstGeom>
          <a:noFill/>
        </p:spPr>
        <p:txBody>
          <a:bodyPr wrap="none" rtlCol="0">
            <a:spAutoFit/>
          </a:bodyPr>
          <a:lstStyle/>
          <a:p>
            <a:r>
              <a:rPr lang="en-US" sz="2000" b="1" dirty="0">
                <a:latin typeface="Agency FB" pitchFamily="34" charset="0"/>
              </a:rPr>
              <a:t>Read this content</a:t>
            </a:r>
          </a:p>
        </p:txBody>
      </p:sp>
      <p:sp>
        <p:nvSpPr>
          <p:cNvPr id="32" name="Rounded Rectangle 1">
            <a:extLst>
              <a:ext uri="{FF2B5EF4-FFF2-40B4-BE49-F238E27FC236}">
                <a16:creationId xmlns:a16="http://schemas.microsoft.com/office/drawing/2014/main" id="{010C8666-0D96-4A7C-A644-54F0CC364955}"/>
              </a:ext>
            </a:extLst>
          </p:cNvPr>
          <p:cNvSpPr/>
          <p:nvPr/>
        </p:nvSpPr>
        <p:spPr>
          <a:xfrm>
            <a:off x="3858295" y="1736713"/>
            <a:ext cx="4114800" cy="3749040"/>
          </a:xfrm>
          <a:prstGeom prst="roundRect">
            <a:avLst>
              <a:gd name="adj" fmla="val 5102"/>
            </a:avLst>
          </a:prstGeom>
          <a:solidFill>
            <a:schemeClr val="bg2"/>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0">
              <a:latin typeface="Arial Narrow" panose="020B0606020202030204" pitchFamily="34" charset="0"/>
            </a:endParaRPr>
          </a:p>
        </p:txBody>
      </p:sp>
      <p:sp>
        <p:nvSpPr>
          <p:cNvPr id="36" name="Isosceles Triangle 34">
            <a:extLst>
              <a:ext uri="{FF2B5EF4-FFF2-40B4-BE49-F238E27FC236}">
                <a16:creationId xmlns:a16="http://schemas.microsoft.com/office/drawing/2014/main" id="{55DEB8EF-FA58-4A4A-A827-4C2A69EA8F07}"/>
              </a:ext>
            </a:extLst>
          </p:cNvPr>
          <p:cNvSpPr>
            <a:spLocks noChangeArrowheads="1"/>
          </p:cNvSpPr>
          <p:nvPr/>
        </p:nvSpPr>
        <p:spPr bwMode="auto">
          <a:xfrm rot="-5400000">
            <a:off x="7384710" y="2626180"/>
            <a:ext cx="2743200" cy="2011680"/>
          </a:xfrm>
          <a:prstGeom prst="triangle">
            <a:avLst>
              <a:gd name="adj" fmla="val 50000"/>
            </a:avLst>
          </a:prstGeom>
          <a:solidFill>
            <a:schemeClr val="bg1">
              <a:lumMod val="85000"/>
            </a:schemeClr>
          </a:solidFill>
          <a:ln w="25400" algn="ctr">
            <a:solidFill>
              <a:schemeClr val="bg1"/>
            </a:solidFill>
            <a:round/>
            <a:headEnd/>
            <a:tailEnd/>
          </a:ln>
        </p:spPr>
        <p:txBody>
          <a:bodyPr/>
          <a:lstStyle/>
          <a:p>
            <a:endParaRPr lang="en-US" i="0">
              <a:latin typeface="Arial Narrow" panose="020B0606020202030204" pitchFamily="34" charset="0"/>
            </a:endParaRPr>
          </a:p>
        </p:txBody>
      </p:sp>
      <p:sp>
        <p:nvSpPr>
          <p:cNvPr id="37" name="Isosceles Triangle 33">
            <a:extLst>
              <a:ext uri="{FF2B5EF4-FFF2-40B4-BE49-F238E27FC236}">
                <a16:creationId xmlns:a16="http://schemas.microsoft.com/office/drawing/2014/main" id="{6DE225CE-3025-494D-B7B8-CFFFD4CF6570}"/>
              </a:ext>
            </a:extLst>
          </p:cNvPr>
          <p:cNvSpPr>
            <a:spLocks noChangeArrowheads="1"/>
          </p:cNvSpPr>
          <p:nvPr/>
        </p:nvSpPr>
        <p:spPr bwMode="auto">
          <a:xfrm rot="5400000">
            <a:off x="1711252" y="2629814"/>
            <a:ext cx="2743200" cy="2011680"/>
          </a:xfrm>
          <a:prstGeom prst="triangle">
            <a:avLst>
              <a:gd name="adj" fmla="val 50000"/>
            </a:avLst>
          </a:prstGeom>
          <a:solidFill>
            <a:schemeClr val="bg1">
              <a:lumMod val="85000"/>
            </a:schemeClr>
          </a:solidFill>
          <a:ln w="25400" algn="ctr">
            <a:solidFill>
              <a:schemeClr val="bg1"/>
            </a:solidFill>
            <a:round/>
            <a:headEnd/>
            <a:tailEnd/>
          </a:ln>
        </p:spPr>
        <p:txBody>
          <a:bodyPr/>
          <a:lstStyle/>
          <a:p>
            <a:endParaRPr lang="en-US" i="0">
              <a:latin typeface="Arial Narrow" panose="020B0606020202030204" pitchFamily="34" charset="0"/>
            </a:endParaRPr>
          </a:p>
        </p:txBody>
      </p:sp>
      <p:sp>
        <p:nvSpPr>
          <p:cNvPr id="38" name="Text Box 8">
            <a:extLst>
              <a:ext uri="{FF2B5EF4-FFF2-40B4-BE49-F238E27FC236}">
                <a16:creationId xmlns:a16="http://schemas.microsoft.com/office/drawing/2014/main" id="{C877F0A2-D545-4537-9229-F3CE6133C53B}"/>
              </a:ext>
            </a:extLst>
          </p:cNvPr>
          <p:cNvSpPr txBox="1">
            <a:spLocks noChangeArrowheads="1"/>
          </p:cNvSpPr>
          <p:nvPr/>
        </p:nvSpPr>
        <p:spPr bwMode="auto">
          <a:xfrm>
            <a:off x="2909306" y="3835626"/>
            <a:ext cx="621966" cy="276999"/>
          </a:xfrm>
          <a:prstGeom prst="rect">
            <a:avLst/>
          </a:prstGeom>
          <a:noFill/>
          <a:ln w="9525">
            <a:noFill/>
            <a:miter lim="800000"/>
            <a:headEnd/>
            <a:tailEnd/>
          </a:ln>
        </p:spPr>
        <p:txBody>
          <a:bodyPr wrap="none" lIns="0" tIns="0" rIns="0" bIns="0">
            <a:spAutoFit/>
          </a:bodyPr>
          <a:lstStyle/>
          <a:p>
            <a:pPr algn="ctr"/>
            <a:r>
              <a:rPr lang="en-US" b="1" i="0" dirty="0">
                <a:latin typeface="Arial Narrow" panose="020B0606020202030204" pitchFamily="34" charset="0"/>
              </a:rPr>
              <a:t>Pickup</a:t>
            </a:r>
          </a:p>
        </p:txBody>
      </p:sp>
      <p:sp>
        <p:nvSpPr>
          <p:cNvPr id="39" name="AutoShape 10">
            <a:extLst>
              <a:ext uri="{FF2B5EF4-FFF2-40B4-BE49-F238E27FC236}">
                <a16:creationId xmlns:a16="http://schemas.microsoft.com/office/drawing/2014/main" id="{67FEABA8-A3D0-4920-AEF8-1375D25A7CC9}"/>
              </a:ext>
            </a:extLst>
          </p:cNvPr>
          <p:cNvSpPr>
            <a:spLocks noChangeArrowheads="1"/>
          </p:cNvSpPr>
          <p:nvPr/>
        </p:nvSpPr>
        <p:spPr bwMode="auto">
          <a:xfrm>
            <a:off x="8183081" y="3397672"/>
            <a:ext cx="731520" cy="457200"/>
          </a:xfrm>
          <a:prstGeom prst="rightArrow">
            <a:avLst>
              <a:gd name="adj1" fmla="val 50000"/>
              <a:gd name="adj2" fmla="val 42697"/>
            </a:avLst>
          </a:prstGeom>
          <a:solidFill>
            <a:schemeClr val="bg1">
              <a:lumMod val="95000"/>
            </a:schemeClr>
          </a:solidFill>
          <a:ln w="38100">
            <a:solidFill>
              <a:schemeClr val="tx1"/>
            </a:solidFill>
            <a:miter lim="800000"/>
            <a:headEnd/>
            <a:tailEnd/>
          </a:ln>
        </p:spPr>
        <p:txBody>
          <a:bodyPr wrap="none" anchor="ctr"/>
          <a:lstStyle/>
          <a:p>
            <a:pPr>
              <a:defRPr/>
            </a:pPr>
            <a:endParaRPr lang="en-US" i="0">
              <a:latin typeface="Arial Narrow" panose="020B0606020202030204" pitchFamily="34" charset="0"/>
            </a:endParaRPr>
          </a:p>
        </p:txBody>
      </p:sp>
      <p:sp>
        <p:nvSpPr>
          <p:cNvPr id="40" name="Text Box 11">
            <a:extLst>
              <a:ext uri="{FF2B5EF4-FFF2-40B4-BE49-F238E27FC236}">
                <a16:creationId xmlns:a16="http://schemas.microsoft.com/office/drawing/2014/main" id="{56A59292-ADB5-4C12-8801-23598EE50180}"/>
              </a:ext>
            </a:extLst>
          </p:cNvPr>
          <p:cNvSpPr txBox="1">
            <a:spLocks noChangeArrowheads="1"/>
          </p:cNvSpPr>
          <p:nvPr/>
        </p:nvSpPr>
        <p:spPr bwMode="auto">
          <a:xfrm>
            <a:off x="8191857" y="3854872"/>
            <a:ext cx="738985" cy="276999"/>
          </a:xfrm>
          <a:prstGeom prst="rect">
            <a:avLst/>
          </a:prstGeom>
          <a:noFill/>
          <a:ln w="9525">
            <a:noFill/>
            <a:miter lim="800000"/>
            <a:headEnd/>
            <a:tailEnd/>
          </a:ln>
        </p:spPr>
        <p:txBody>
          <a:bodyPr wrap="none" lIns="0" tIns="0" rIns="0" bIns="0">
            <a:spAutoFit/>
          </a:bodyPr>
          <a:lstStyle/>
          <a:p>
            <a:pPr algn="ctr"/>
            <a:r>
              <a:rPr lang="en-US" b="1" i="0" dirty="0">
                <a:latin typeface="Arial Narrow" panose="020B0606020202030204" pitchFamily="34" charset="0"/>
              </a:rPr>
              <a:t>Delivery</a:t>
            </a:r>
          </a:p>
        </p:txBody>
      </p:sp>
      <p:sp>
        <p:nvSpPr>
          <p:cNvPr id="41" name="Rectangle 12">
            <a:extLst>
              <a:ext uri="{FF2B5EF4-FFF2-40B4-BE49-F238E27FC236}">
                <a16:creationId xmlns:a16="http://schemas.microsoft.com/office/drawing/2014/main" id="{00FF58B3-53A2-4DCF-A64A-3BE955A32F83}"/>
              </a:ext>
            </a:extLst>
          </p:cNvPr>
          <p:cNvSpPr>
            <a:spLocks noChangeArrowheads="1"/>
          </p:cNvSpPr>
          <p:nvPr/>
        </p:nvSpPr>
        <p:spPr bwMode="auto">
          <a:xfrm>
            <a:off x="4211123" y="2070669"/>
            <a:ext cx="914400" cy="3108960"/>
          </a:xfrm>
          <a:prstGeom prst="roundRect">
            <a:avLst/>
          </a:prstGeom>
          <a:solidFill>
            <a:schemeClr val="accent1">
              <a:lumMod val="50000"/>
            </a:schemeClr>
          </a:solidFill>
          <a:ln>
            <a:noFill/>
            <a:headEnd/>
            <a:tailEnd/>
          </a:ln>
        </p:spPr>
        <p:style>
          <a:lnRef idx="3">
            <a:schemeClr val="lt1"/>
          </a:lnRef>
          <a:fillRef idx="1">
            <a:schemeClr val="accent2"/>
          </a:fillRef>
          <a:effectRef idx="1">
            <a:schemeClr val="accent2"/>
          </a:effectRef>
          <a:fontRef idx="minor">
            <a:schemeClr val="lt1"/>
          </a:fontRef>
        </p:style>
        <p:txBody>
          <a:bodyPr vert="eaVert" wrap="none" anchor="ctr"/>
          <a:lstStyle/>
          <a:p>
            <a:pPr algn="ctr">
              <a:defRPr/>
            </a:pPr>
            <a:r>
              <a:rPr lang="en-US" sz="2800" b="1" i="0">
                <a:solidFill>
                  <a:schemeClr val="bg1"/>
                </a:solidFill>
                <a:latin typeface="Arial Narrow" panose="020B0606020202030204" pitchFamily="34" charset="0"/>
              </a:rPr>
              <a:t>Warehousing</a:t>
            </a:r>
          </a:p>
        </p:txBody>
      </p:sp>
      <p:sp>
        <p:nvSpPr>
          <p:cNvPr id="42" name="Rectangle 13">
            <a:extLst>
              <a:ext uri="{FF2B5EF4-FFF2-40B4-BE49-F238E27FC236}">
                <a16:creationId xmlns:a16="http://schemas.microsoft.com/office/drawing/2014/main" id="{B5B88FC3-CD13-4008-A223-A9B9540A68D3}"/>
              </a:ext>
            </a:extLst>
          </p:cNvPr>
          <p:cNvSpPr>
            <a:spLocks noChangeArrowheads="1"/>
          </p:cNvSpPr>
          <p:nvPr/>
        </p:nvSpPr>
        <p:spPr bwMode="auto">
          <a:xfrm>
            <a:off x="5211116" y="2073888"/>
            <a:ext cx="2377440" cy="325438"/>
          </a:xfrm>
          <a:prstGeom prst="roundRect">
            <a:avLst/>
          </a:prstGeom>
          <a:solidFill>
            <a:schemeClr val="bg2">
              <a:lumMod val="50000"/>
            </a:schemeClr>
          </a:solidFill>
          <a:ln>
            <a:noFill/>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a:defRPr/>
            </a:pPr>
            <a:r>
              <a:rPr lang="en-US" b="1" i="0" dirty="0">
                <a:latin typeface="Arial Narrow" panose="020B0606020202030204" pitchFamily="34" charset="0"/>
              </a:rPr>
              <a:t>Inventory Management</a:t>
            </a:r>
          </a:p>
        </p:txBody>
      </p:sp>
      <p:sp>
        <p:nvSpPr>
          <p:cNvPr id="43" name="Rectangle 14">
            <a:extLst>
              <a:ext uri="{FF2B5EF4-FFF2-40B4-BE49-F238E27FC236}">
                <a16:creationId xmlns:a16="http://schemas.microsoft.com/office/drawing/2014/main" id="{D901E1A6-2231-4762-970A-1FB5608424A3}"/>
              </a:ext>
            </a:extLst>
          </p:cNvPr>
          <p:cNvSpPr>
            <a:spLocks noChangeArrowheads="1"/>
          </p:cNvSpPr>
          <p:nvPr/>
        </p:nvSpPr>
        <p:spPr bwMode="auto">
          <a:xfrm>
            <a:off x="5211116" y="2451713"/>
            <a:ext cx="2377440" cy="325438"/>
          </a:xfrm>
          <a:prstGeom prst="roundRect">
            <a:avLst/>
          </a:prstGeom>
          <a:solidFill>
            <a:schemeClr val="bg2">
              <a:lumMod val="50000"/>
            </a:schemeClr>
          </a:solidFill>
          <a:ln>
            <a:noFill/>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a:defRPr/>
            </a:pPr>
            <a:r>
              <a:rPr lang="en-US" b="1" i="0">
                <a:latin typeface="Arial Narrow" panose="020B0606020202030204" pitchFamily="34" charset="0"/>
              </a:rPr>
              <a:t>Inspection / Testing</a:t>
            </a:r>
          </a:p>
        </p:txBody>
      </p:sp>
      <p:sp>
        <p:nvSpPr>
          <p:cNvPr id="44" name="Rectangle 15">
            <a:extLst>
              <a:ext uri="{FF2B5EF4-FFF2-40B4-BE49-F238E27FC236}">
                <a16:creationId xmlns:a16="http://schemas.microsoft.com/office/drawing/2014/main" id="{57D11CBB-5917-411F-84D9-9AA1EF832CCB}"/>
              </a:ext>
            </a:extLst>
          </p:cNvPr>
          <p:cNvSpPr>
            <a:spLocks noChangeArrowheads="1"/>
          </p:cNvSpPr>
          <p:nvPr/>
        </p:nvSpPr>
        <p:spPr bwMode="auto">
          <a:xfrm>
            <a:off x="5211116" y="2839063"/>
            <a:ext cx="2377440" cy="325438"/>
          </a:xfrm>
          <a:prstGeom prst="roundRect">
            <a:avLst/>
          </a:prstGeom>
          <a:solidFill>
            <a:schemeClr val="bg2">
              <a:lumMod val="50000"/>
            </a:schemeClr>
          </a:solidFill>
          <a:ln>
            <a:noFill/>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a:defRPr/>
            </a:pPr>
            <a:r>
              <a:rPr lang="en-US" b="1" i="0">
                <a:latin typeface="Arial Narrow" panose="020B0606020202030204" pitchFamily="34" charset="0"/>
              </a:rPr>
              <a:t>Transloading</a:t>
            </a:r>
          </a:p>
        </p:txBody>
      </p:sp>
      <p:sp>
        <p:nvSpPr>
          <p:cNvPr id="45" name="Rectangle 16">
            <a:extLst>
              <a:ext uri="{FF2B5EF4-FFF2-40B4-BE49-F238E27FC236}">
                <a16:creationId xmlns:a16="http://schemas.microsoft.com/office/drawing/2014/main" id="{F89E002D-EC57-4723-9A1F-C1263DC6AA0C}"/>
              </a:ext>
            </a:extLst>
          </p:cNvPr>
          <p:cNvSpPr>
            <a:spLocks noChangeArrowheads="1"/>
          </p:cNvSpPr>
          <p:nvPr/>
        </p:nvSpPr>
        <p:spPr bwMode="auto">
          <a:xfrm>
            <a:off x="5211116" y="3235938"/>
            <a:ext cx="2377440" cy="325438"/>
          </a:xfrm>
          <a:prstGeom prst="roundRect">
            <a:avLst/>
          </a:prstGeom>
          <a:solidFill>
            <a:schemeClr val="bg2">
              <a:lumMod val="50000"/>
            </a:schemeClr>
          </a:solidFill>
          <a:ln>
            <a:noFill/>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a:defRPr/>
            </a:pPr>
            <a:r>
              <a:rPr lang="en-US" b="1" i="0">
                <a:latin typeface="Arial Narrow" panose="020B0606020202030204" pitchFamily="34" charset="0"/>
              </a:rPr>
              <a:t>Packing / Packaging</a:t>
            </a:r>
          </a:p>
        </p:txBody>
      </p:sp>
      <p:sp>
        <p:nvSpPr>
          <p:cNvPr id="46" name="Rectangle 17">
            <a:extLst>
              <a:ext uri="{FF2B5EF4-FFF2-40B4-BE49-F238E27FC236}">
                <a16:creationId xmlns:a16="http://schemas.microsoft.com/office/drawing/2014/main" id="{51DFD08D-6190-466B-8722-23DB8EE9DB38}"/>
              </a:ext>
            </a:extLst>
          </p:cNvPr>
          <p:cNvSpPr>
            <a:spLocks noChangeArrowheads="1"/>
          </p:cNvSpPr>
          <p:nvPr/>
        </p:nvSpPr>
        <p:spPr bwMode="auto">
          <a:xfrm>
            <a:off x="5211116" y="3642338"/>
            <a:ext cx="2377440" cy="325438"/>
          </a:xfrm>
          <a:prstGeom prst="roundRect">
            <a:avLst/>
          </a:prstGeom>
          <a:solidFill>
            <a:schemeClr val="bg2">
              <a:lumMod val="50000"/>
            </a:schemeClr>
          </a:solidFill>
          <a:ln>
            <a:noFill/>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a:defRPr/>
            </a:pPr>
            <a:r>
              <a:rPr lang="en-US" b="1" i="0">
                <a:latin typeface="Arial Narrow" panose="020B0606020202030204" pitchFamily="34" charset="0"/>
              </a:rPr>
              <a:t>Labeling / RFID</a:t>
            </a:r>
          </a:p>
        </p:txBody>
      </p:sp>
      <p:sp>
        <p:nvSpPr>
          <p:cNvPr id="47" name="Rectangle 18">
            <a:extLst>
              <a:ext uri="{FF2B5EF4-FFF2-40B4-BE49-F238E27FC236}">
                <a16:creationId xmlns:a16="http://schemas.microsoft.com/office/drawing/2014/main" id="{7A739FDA-686D-4484-89CE-8D1EF5CDF8BF}"/>
              </a:ext>
            </a:extLst>
          </p:cNvPr>
          <p:cNvSpPr>
            <a:spLocks noChangeArrowheads="1"/>
          </p:cNvSpPr>
          <p:nvPr/>
        </p:nvSpPr>
        <p:spPr bwMode="auto">
          <a:xfrm>
            <a:off x="5211116" y="4039213"/>
            <a:ext cx="2377440" cy="325438"/>
          </a:xfrm>
          <a:prstGeom prst="roundRect">
            <a:avLst/>
          </a:prstGeom>
          <a:solidFill>
            <a:schemeClr val="bg2">
              <a:lumMod val="50000"/>
            </a:schemeClr>
          </a:solidFill>
          <a:ln>
            <a:noFill/>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a:defRPr/>
            </a:pPr>
            <a:r>
              <a:rPr lang="en-US" b="1" i="0">
                <a:latin typeface="Arial Narrow" panose="020B0606020202030204" pitchFamily="34" charset="0"/>
              </a:rPr>
              <a:t>Assembly / Customizing</a:t>
            </a:r>
          </a:p>
        </p:txBody>
      </p:sp>
      <p:sp>
        <p:nvSpPr>
          <p:cNvPr id="48" name="Rectangle 18">
            <a:extLst>
              <a:ext uri="{FF2B5EF4-FFF2-40B4-BE49-F238E27FC236}">
                <a16:creationId xmlns:a16="http://schemas.microsoft.com/office/drawing/2014/main" id="{66B7745D-483A-4365-B365-1DFED2038A7B}"/>
              </a:ext>
            </a:extLst>
          </p:cNvPr>
          <p:cNvSpPr>
            <a:spLocks noChangeArrowheads="1"/>
          </p:cNvSpPr>
          <p:nvPr/>
        </p:nvSpPr>
        <p:spPr bwMode="auto">
          <a:xfrm>
            <a:off x="5211116" y="4840902"/>
            <a:ext cx="2377440" cy="325437"/>
          </a:xfrm>
          <a:prstGeom prst="roundRect">
            <a:avLst/>
          </a:prstGeom>
          <a:solidFill>
            <a:schemeClr val="bg2">
              <a:lumMod val="50000"/>
            </a:schemeClr>
          </a:solidFill>
          <a:ln>
            <a:noFill/>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a:defRPr/>
            </a:pPr>
            <a:r>
              <a:rPr lang="en-US" b="1" i="0" dirty="0">
                <a:latin typeface="Arial Narrow" panose="020B0606020202030204" pitchFamily="34" charset="0"/>
              </a:rPr>
              <a:t>Specialized Storage</a:t>
            </a:r>
          </a:p>
        </p:txBody>
      </p:sp>
      <p:sp>
        <p:nvSpPr>
          <p:cNvPr id="49" name="Oval 5">
            <a:extLst>
              <a:ext uri="{FF2B5EF4-FFF2-40B4-BE49-F238E27FC236}">
                <a16:creationId xmlns:a16="http://schemas.microsoft.com/office/drawing/2014/main" id="{4FD0431D-541F-4AB5-B852-BEB1C154D102}"/>
              </a:ext>
            </a:extLst>
          </p:cNvPr>
          <p:cNvSpPr>
            <a:spLocks noChangeArrowheads="1"/>
          </p:cNvSpPr>
          <p:nvPr/>
        </p:nvSpPr>
        <p:spPr bwMode="auto">
          <a:xfrm>
            <a:off x="9061364" y="3014308"/>
            <a:ext cx="533400" cy="531812"/>
          </a:xfrm>
          <a:prstGeom prst="ellipse">
            <a:avLst/>
          </a:prstGeom>
          <a:solidFill>
            <a:schemeClr val="bg1"/>
          </a:solidFill>
          <a:ln w="50800">
            <a:solidFill>
              <a:schemeClr val="accent1">
                <a:lumMod val="50000"/>
              </a:schemeClr>
            </a:solidFill>
            <a:round/>
            <a:headEnd/>
            <a:tailEnd/>
          </a:ln>
        </p:spPr>
        <p:txBody>
          <a:bodyPr wrap="none" anchor="ctr"/>
          <a:lstStyle/>
          <a:p>
            <a:endParaRPr lang="en-US" i="0">
              <a:latin typeface="Arial Narrow" panose="020B0606020202030204" pitchFamily="34" charset="0"/>
            </a:endParaRPr>
          </a:p>
        </p:txBody>
      </p:sp>
      <p:sp>
        <p:nvSpPr>
          <p:cNvPr id="50" name="Text Box 150">
            <a:extLst>
              <a:ext uri="{FF2B5EF4-FFF2-40B4-BE49-F238E27FC236}">
                <a16:creationId xmlns:a16="http://schemas.microsoft.com/office/drawing/2014/main" id="{AD9E83B7-17B8-4D8E-AA89-A2C6805DEAAC}"/>
              </a:ext>
            </a:extLst>
          </p:cNvPr>
          <p:cNvSpPr txBox="1">
            <a:spLocks noChangeArrowheads="1"/>
          </p:cNvSpPr>
          <p:nvPr/>
        </p:nvSpPr>
        <p:spPr bwMode="auto">
          <a:xfrm>
            <a:off x="8947705" y="4394678"/>
            <a:ext cx="769441" cy="215444"/>
          </a:xfrm>
          <a:prstGeom prst="rect">
            <a:avLst/>
          </a:prstGeom>
          <a:noFill/>
          <a:ln w="9525">
            <a:noFill/>
            <a:miter lim="800000"/>
            <a:headEnd/>
            <a:tailEnd/>
          </a:ln>
        </p:spPr>
        <p:txBody>
          <a:bodyPr wrap="none" lIns="0" tIns="0" rIns="0" bIns="0">
            <a:spAutoFit/>
          </a:bodyPr>
          <a:lstStyle/>
          <a:p>
            <a:pPr>
              <a:defRPr/>
            </a:pPr>
            <a:r>
              <a:rPr lang="en-US" sz="1400" b="1" i="0" dirty="0">
                <a:latin typeface="Arial Narrow" panose="020B0606020202030204" pitchFamily="34" charset="0"/>
              </a:rPr>
              <a:t>Customers</a:t>
            </a:r>
          </a:p>
        </p:txBody>
      </p:sp>
      <p:sp>
        <p:nvSpPr>
          <p:cNvPr id="51" name="Text Box 6">
            <a:extLst>
              <a:ext uri="{FF2B5EF4-FFF2-40B4-BE49-F238E27FC236}">
                <a16:creationId xmlns:a16="http://schemas.microsoft.com/office/drawing/2014/main" id="{880D36E2-03AA-46BC-BBA0-8B39CA7F9921}"/>
              </a:ext>
            </a:extLst>
          </p:cNvPr>
          <p:cNvSpPr txBox="1">
            <a:spLocks noChangeArrowheads="1"/>
          </p:cNvSpPr>
          <p:nvPr/>
        </p:nvSpPr>
        <p:spPr bwMode="auto">
          <a:xfrm>
            <a:off x="8930842" y="2699984"/>
            <a:ext cx="776431" cy="276999"/>
          </a:xfrm>
          <a:prstGeom prst="rect">
            <a:avLst/>
          </a:prstGeom>
          <a:noFill/>
          <a:ln w="9525">
            <a:noFill/>
            <a:miter lim="800000"/>
            <a:headEnd/>
            <a:tailEnd/>
          </a:ln>
        </p:spPr>
        <p:txBody>
          <a:bodyPr wrap="none" lIns="0" tIns="0" rIns="0" bIns="0">
            <a:spAutoFit/>
          </a:bodyPr>
          <a:lstStyle/>
          <a:p>
            <a:pPr>
              <a:defRPr/>
            </a:pPr>
            <a:r>
              <a:rPr lang="en-US" b="1" i="0" dirty="0">
                <a:latin typeface="Arial Narrow" panose="020B0606020202030204" pitchFamily="34" charset="0"/>
              </a:rPr>
              <a:t>Terminal</a:t>
            </a:r>
          </a:p>
        </p:txBody>
      </p:sp>
      <p:sp>
        <p:nvSpPr>
          <p:cNvPr id="52" name="Rectangle 18">
            <a:extLst>
              <a:ext uri="{FF2B5EF4-FFF2-40B4-BE49-F238E27FC236}">
                <a16:creationId xmlns:a16="http://schemas.microsoft.com/office/drawing/2014/main" id="{34B79722-F95B-42FE-8BE4-3D7E49A9393C}"/>
              </a:ext>
            </a:extLst>
          </p:cNvPr>
          <p:cNvSpPr>
            <a:spLocks noChangeArrowheads="1"/>
          </p:cNvSpPr>
          <p:nvPr/>
        </p:nvSpPr>
        <p:spPr bwMode="auto">
          <a:xfrm>
            <a:off x="5211116" y="4442438"/>
            <a:ext cx="2377440" cy="325438"/>
          </a:xfrm>
          <a:prstGeom prst="roundRect">
            <a:avLst/>
          </a:prstGeom>
          <a:solidFill>
            <a:schemeClr val="bg2">
              <a:lumMod val="50000"/>
            </a:schemeClr>
          </a:solidFill>
          <a:ln>
            <a:noFill/>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a:defRPr/>
            </a:pPr>
            <a:r>
              <a:rPr lang="en-US" b="1" i="0">
                <a:latin typeface="Arial Narrow" panose="020B0606020202030204" pitchFamily="34" charset="0"/>
              </a:rPr>
              <a:t>Reverse Distribution</a:t>
            </a:r>
          </a:p>
        </p:txBody>
      </p:sp>
      <p:sp>
        <p:nvSpPr>
          <p:cNvPr id="53" name="Oval 5">
            <a:extLst>
              <a:ext uri="{FF2B5EF4-FFF2-40B4-BE49-F238E27FC236}">
                <a16:creationId xmlns:a16="http://schemas.microsoft.com/office/drawing/2014/main" id="{DE2F08F0-1A14-450E-B3C2-3284B39B9C41}"/>
              </a:ext>
            </a:extLst>
          </p:cNvPr>
          <p:cNvSpPr>
            <a:spLocks noChangeArrowheads="1"/>
          </p:cNvSpPr>
          <p:nvPr/>
        </p:nvSpPr>
        <p:spPr bwMode="auto">
          <a:xfrm>
            <a:off x="2301765" y="2946108"/>
            <a:ext cx="533400" cy="533400"/>
          </a:xfrm>
          <a:prstGeom prst="ellipse">
            <a:avLst/>
          </a:prstGeom>
          <a:solidFill>
            <a:schemeClr val="bg1"/>
          </a:solidFill>
          <a:ln w="50800">
            <a:solidFill>
              <a:schemeClr val="accent1">
                <a:lumMod val="50000"/>
              </a:schemeClr>
            </a:solidFill>
            <a:round/>
            <a:headEnd/>
            <a:tailEnd/>
          </a:ln>
        </p:spPr>
        <p:txBody>
          <a:bodyPr wrap="none" anchor="ctr"/>
          <a:lstStyle/>
          <a:p>
            <a:endParaRPr lang="en-US" i="0">
              <a:latin typeface="Arial Narrow" panose="020B0606020202030204" pitchFamily="34" charset="0"/>
            </a:endParaRPr>
          </a:p>
        </p:txBody>
      </p:sp>
      <p:sp>
        <p:nvSpPr>
          <p:cNvPr id="54" name="Text Box 150">
            <a:extLst>
              <a:ext uri="{FF2B5EF4-FFF2-40B4-BE49-F238E27FC236}">
                <a16:creationId xmlns:a16="http://schemas.microsoft.com/office/drawing/2014/main" id="{0EF8BC85-732D-4062-B595-FB8C6C741BD4}"/>
              </a:ext>
            </a:extLst>
          </p:cNvPr>
          <p:cNvSpPr txBox="1">
            <a:spLocks noChangeArrowheads="1"/>
          </p:cNvSpPr>
          <p:nvPr/>
        </p:nvSpPr>
        <p:spPr bwMode="auto">
          <a:xfrm>
            <a:off x="2237647" y="4364740"/>
            <a:ext cx="671659" cy="215444"/>
          </a:xfrm>
          <a:prstGeom prst="rect">
            <a:avLst/>
          </a:prstGeom>
          <a:noFill/>
          <a:ln w="9525">
            <a:noFill/>
            <a:miter lim="800000"/>
            <a:headEnd/>
            <a:tailEnd/>
          </a:ln>
        </p:spPr>
        <p:txBody>
          <a:bodyPr wrap="none" lIns="0" tIns="0" rIns="0" bIns="0">
            <a:spAutoFit/>
          </a:bodyPr>
          <a:lstStyle/>
          <a:p>
            <a:pPr>
              <a:defRPr/>
            </a:pPr>
            <a:r>
              <a:rPr lang="en-US" sz="1400" b="1" i="0" dirty="0">
                <a:latin typeface="Arial Narrow" panose="020B0606020202030204" pitchFamily="34" charset="0"/>
              </a:rPr>
              <a:t>Suppliers</a:t>
            </a:r>
          </a:p>
        </p:txBody>
      </p:sp>
      <p:sp>
        <p:nvSpPr>
          <p:cNvPr id="55" name="Text Box 6">
            <a:extLst>
              <a:ext uri="{FF2B5EF4-FFF2-40B4-BE49-F238E27FC236}">
                <a16:creationId xmlns:a16="http://schemas.microsoft.com/office/drawing/2014/main" id="{0F0BB7B6-7237-4380-9991-5261D9CF8AAB}"/>
              </a:ext>
            </a:extLst>
          </p:cNvPr>
          <p:cNvSpPr txBox="1">
            <a:spLocks noChangeArrowheads="1"/>
          </p:cNvSpPr>
          <p:nvPr/>
        </p:nvSpPr>
        <p:spPr bwMode="auto">
          <a:xfrm>
            <a:off x="2183946" y="2635009"/>
            <a:ext cx="776431" cy="276999"/>
          </a:xfrm>
          <a:prstGeom prst="rect">
            <a:avLst/>
          </a:prstGeom>
          <a:noFill/>
          <a:ln w="9525">
            <a:noFill/>
            <a:miter lim="800000"/>
            <a:headEnd/>
            <a:tailEnd/>
          </a:ln>
        </p:spPr>
        <p:txBody>
          <a:bodyPr wrap="none" lIns="0" tIns="0" rIns="0" bIns="0">
            <a:spAutoFit/>
          </a:bodyPr>
          <a:lstStyle/>
          <a:p>
            <a:pPr>
              <a:defRPr/>
            </a:pPr>
            <a:r>
              <a:rPr lang="en-US" b="1" i="0" dirty="0">
                <a:latin typeface="Arial Narrow" panose="020B0606020202030204" pitchFamily="34" charset="0"/>
              </a:rPr>
              <a:t>Terminal</a:t>
            </a:r>
          </a:p>
        </p:txBody>
      </p:sp>
      <p:sp>
        <p:nvSpPr>
          <p:cNvPr id="56" name="Rectangle 55">
            <a:extLst>
              <a:ext uri="{FF2B5EF4-FFF2-40B4-BE49-F238E27FC236}">
                <a16:creationId xmlns:a16="http://schemas.microsoft.com/office/drawing/2014/main" id="{811028CD-8F10-4877-8822-10EF6775CBD9}"/>
              </a:ext>
            </a:extLst>
          </p:cNvPr>
          <p:cNvSpPr/>
          <p:nvPr/>
        </p:nvSpPr>
        <p:spPr>
          <a:xfrm>
            <a:off x="2429850" y="3626199"/>
            <a:ext cx="274320" cy="274320"/>
          </a:xfrm>
          <a:prstGeom prst="rect">
            <a:avLst/>
          </a:prstGeom>
          <a:solidFill>
            <a:schemeClr val="bg1"/>
          </a:solid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0">
              <a:latin typeface="Arial Narrow" panose="020B0606020202030204" pitchFamily="34" charset="0"/>
            </a:endParaRPr>
          </a:p>
        </p:txBody>
      </p:sp>
      <p:sp>
        <p:nvSpPr>
          <p:cNvPr id="57" name="Rectangle 56">
            <a:extLst>
              <a:ext uri="{FF2B5EF4-FFF2-40B4-BE49-F238E27FC236}">
                <a16:creationId xmlns:a16="http://schemas.microsoft.com/office/drawing/2014/main" id="{68200561-D872-443F-8F22-E54DA773174D}"/>
              </a:ext>
            </a:extLst>
          </p:cNvPr>
          <p:cNvSpPr/>
          <p:nvPr/>
        </p:nvSpPr>
        <p:spPr>
          <a:xfrm>
            <a:off x="2429850" y="4034246"/>
            <a:ext cx="274320" cy="274320"/>
          </a:xfrm>
          <a:prstGeom prst="rect">
            <a:avLst/>
          </a:prstGeom>
          <a:solidFill>
            <a:schemeClr val="bg1"/>
          </a:solid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0">
              <a:latin typeface="Arial Narrow" panose="020B0606020202030204" pitchFamily="34" charset="0"/>
            </a:endParaRPr>
          </a:p>
        </p:txBody>
      </p:sp>
      <p:sp>
        <p:nvSpPr>
          <p:cNvPr id="58" name="Rectangle 57">
            <a:extLst>
              <a:ext uri="{FF2B5EF4-FFF2-40B4-BE49-F238E27FC236}">
                <a16:creationId xmlns:a16="http://schemas.microsoft.com/office/drawing/2014/main" id="{D63AF8B3-5E86-4F4B-AE10-33C538184AFD}"/>
              </a:ext>
            </a:extLst>
          </p:cNvPr>
          <p:cNvSpPr/>
          <p:nvPr/>
        </p:nvSpPr>
        <p:spPr>
          <a:xfrm>
            <a:off x="9181531" y="3650260"/>
            <a:ext cx="274320" cy="274320"/>
          </a:xfrm>
          <a:prstGeom prst="rect">
            <a:avLst/>
          </a:prstGeom>
          <a:solidFill>
            <a:schemeClr val="bg1"/>
          </a:solid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0">
              <a:latin typeface="Arial Narrow" panose="020B0606020202030204" pitchFamily="34" charset="0"/>
            </a:endParaRPr>
          </a:p>
        </p:txBody>
      </p:sp>
      <p:sp>
        <p:nvSpPr>
          <p:cNvPr id="59" name="Rectangle 58">
            <a:extLst>
              <a:ext uri="{FF2B5EF4-FFF2-40B4-BE49-F238E27FC236}">
                <a16:creationId xmlns:a16="http://schemas.microsoft.com/office/drawing/2014/main" id="{7BBF7ED8-5BB9-4691-93FA-34C2AEACD6EF}"/>
              </a:ext>
            </a:extLst>
          </p:cNvPr>
          <p:cNvSpPr/>
          <p:nvPr/>
        </p:nvSpPr>
        <p:spPr>
          <a:xfrm>
            <a:off x="9181531" y="4058307"/>
            <a:ext cx="274320" cy="274320"/>
          </a:xfrm>
          <a:prstGeom prst="rect">
            <a:avLst/>
          </a:prstGeom>
          <a:solidFill>
            <a:schemeClr val="bg1"/>
          </a:solid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0">
              <a:latin typeface="Arial Narrow" panose="020B0606020202030204" pitchFamily="34" charset="0"/>
            </a:endParaRPr>
          </a:p>
        </p:txBody>
      </p:sp>
      <p:sp>
        <p:nvSpPr>
          <p:cNvPr id="60" name="AutoShape 7">
            <a:extLst>
              <a:ext uri="{FF2B5EF4-FFF2-40B4-BE49-F238E27FC236}">
                <a16:creationId xmlns:a16="http://schemas.microsoft.com/office/drawing/2014/main" id="{5285FF9D-68AB-4DDD-8ECB-9B34411C8B51}"/>
              </a:ext>
            </a:extLst>
          </p:cNvPr>
          <p:cNvSpPr>
            <a:spLocks noChangeArrowheads="1"/>
          </p:cNvSpPr>
          <p:nvPr/>
        </p:nvSpPr>
        <p:spPr bwMode="auto">
          <a:xfrm>
            <a:off x="2931040" y="3397672"/>
            <a:ext cx="731520" cy="457200"/>
          </a:xfrm>
          <a:prstGeom prst="rightArrow">
            <a:avLst>
              <a:gd name="adj1" fmla="val 50000"/>
              <a:gd name="adj2" fmla="val 42697"/>
            </a:avLst>
          </a:prstGeom>
          <a:solidFill>
            <a:schemeClr val="bg1">
              <a:lumMod val="95000"/>
            </a:schemeClr>
          </a:solidFill>
          <a:ln w="38100">
            <a:solidFill>
              <a:schemeClr val="tx1"/>
            </a:solidFill>
            <a:miter lim="800000"/>
            <a:headEnd/>
            <a:tailEnd/>
          </a:ln>
        </p:spPr>
        <p:txBody>
          <a:bodyPr wrap="none" anchor="ctr"/>
          <a:lstStyle/>
          <a:p>
            <a:pPr>
              <a:defRPr/>
            </a:pPr>
            <a:endParaRPr lang="en-US" i="0">
              <a:latin typeface="Arial Narrow" panose="020B0606020202030204" pitchFamily="34" charset="0"/>
            </a:endParaRPr>
          </a:p>
        </p:txBody>
      </p:sp>
      <p:sp>
        <p:nvSpPr>
          <p:cNvPr id="61" name="Rounded Rectangle 19">
            <a:extLst>
              <a:ext uri="{FF2B5EF4-FFF2-40B4-BE49-F238E27FC236}">
                <a16:creationId xmlns:a16="http://schemas.microsoft.com/office/drawing/2014/main" id="{8EED1E0A-FF3A-47F3-BEB6-448C2DD3C13E}"/>
              </a:ext>
            </a:extLst>
          </p:cNvPr>
          <p:cNvSpPr/>
          <p:nvPr/>
        </p:nvSpPr>
        <p:spPr bwMode="auto">
          <a:xfrm>
            <a:off x="3858295" y="1323275"/>
            <a:ext cx="4114800" cy="365760"/>
          </a:xfrm>
          <a:prstGeom prst="roundRect">
            <a:avLst>
              <a:gd name="adj" fmla="val 20139"/>
            </a:avLst>
          </a:prstGeom>
          <a:solidFill>
            <a:schemeClr val="tx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000" b="1" i="0" dirty="0">
                <a:solidFill>
                  <a:schemeClr val="bg1"/>
                </a:solidFill>
                <a:latin typeface="Arial Narrow" panose="020B0606020202030204" pitchFamily="34" charset="0"/>
              </a:rPr>
              <a:t>Freight Distribution Cluster</a:t>
            </a:r>
          </a:p>
        </p:txBody>
      </p:sp>
    </p:spTree>
    <p:extLst>
      <p:ext uri="{BB962C8B-B14F-4D97-AF65-F5344CB8AC3E}">
        <p14:creationId xmlns:p14="http://schemas.microsoft.com/office/powerpoint/2010/main" val="10683753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EF2C8-474F-4971-9723-707CB9417A75}"/>
              </a:ext>
            </a:extLst>
          </p:cNvPr>
          <p:cNvSpPr>
            <a:spLocks noGrp="1"/>
          </p:cNvSpPr>
          <p:nvPr>
            <p:ph type="title"/>
          </p:nvPr>
        </p:nvSpPr>
        <p:spPr/>
        <p:txBody>
          <a:bodyPr/>
          <a:lstStyle/>
          <a:p>
            <a:r>
              <a:rPr lang="en-US" dirty="0"/>
              <a:t>Energy and Minerals Supply Chains</a:t>
            </a:r>
          </a:p>
        </p:txBody>
      </p:sp>
      <p:sp>
        <p:nvSpPr>
          <p:cNvPr id="7" name="Rectangle: Rounded Corners 6">
            <a:extLst>
              <a:ext uri="{FF2B5EF4-FFF2-40B4-BE49-F238E27FC236}">
                <a16:creationId xmlns:a16="http://schemas.microsoft.com/office/drawing/2014/main" id="{CC603006-BD1F-4066-A410-C837BA0AB84F}"/>
              </a:ext>
            </a:extLst>
          </p:cNvPr>
          <p:cNvSpPr/>
          <p:nvPr/>
        </p:nvSpPr>
        <p:spPr>
          <a:xfrm>
            <a:off x="1151253" y="2028469"/>
            <a:ext cx="5120640" cy="3200400"/>
          </a:xfrm>
          <a:prstGeom prst="roundRect">
            <a:avLst>
              <a:gd name="adj" fmla="val 440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0" dirty="0"/>
          </a:p>
        </p:txBody>
      </p:sp>
      <p:sp>
        <p:nvSpPr>
          <p:cNvPr id="9" name="Rounded Rectangle 10">
            <a:extLst>
              <a:ext uri="{FF2B5EF4-FFF2-40B4-BE49-F238E27FC236}">
                <a16:creationId xmlns:a16="http://schemas.microsoft.com/office/drawing/2014/main" id="{6D7E938C-7D52-4B94-B076-7B1FCDE51876}"/>
              </a:ext>
            </a:extLst>
          </p:cNvPr>
          <p:cNvSpPr/>
          <p:nvPr/>
        </p:nvSpPr>
        <p:spPr bwMode="auto">
          <a:xfrm>
            <a:off x="1281507" y="3296331"/>
            <a:ext cx="1280160" cy="548640"/>
          </a:xfrm>
          <a:prstGeom prst="roundRect">
            <a:avLst/>
          </a:prstGeom>
          <a:solidFill>
            <a:schemeClr val="bg1">
              <a:lumMod val="50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0" rIns="0" bIns="0" numCol="1" rtlCol="0" anchor="ctr" anchorCtr="0" compatLnSpc="1">
            <a:prstTxWarp prst="textNoShape">
              <a:avLst/>
            </a:prstTxWarp>
          </a:bodyPr>
          <a:lstStyle/>
          <a:p>
            <a:pPr algn="ctr" eaLnBrk="0" fontAlgn="base" hangingPunct="0">
              <a:spcBef>
                <a:spcPct val="0"/>
              </a:spcBef>
              <a:spcAft>
                <a:spcPct val="0"/>
              </a:spcAft>
            </a:pPr>
            <a:r>
              <a:rPr lang="en-US" sz="1600" b="1" i="0" dirty="0">
                <a:solidFill>
                  <a:schemeClr val="accent3">
                    <a:lumMod val="20000"/>
                    <a:lumOff val="80000"/>
                  </a:schemeClr>
                </a:solidFill>
                <a:latin typeface="Arial Narrow" panose="020B0606020202030204" pitchFamily="34" charset="0"/>
              </a:rPr>
              <a:t>Crude Oil</a:t>
            </a:r>
          </a:p>
        </p:txBody>
      </p:sp>
      <p:sp>
        <p:nvSpPr>
          <p:cNvPr id="10" name="Rounded Rectangle 10">
            <a:extLst>
              <a:ext uri="{FF2B5EF4-FFF2-40B4-BE49-F238E27FC236}">
                <a16:creationId xmlns:a16="http://schemas.microsoft.com/office/drawing/2014/main" id="{49C537D0-CC5F-4AB6-8317-E1AAB522E9C4}"/>
              </a:ext>
            </a:extLst>
          </p:cNvPr>
          <p:cNvSpPr/>
          <p:nvPr/>
        </p:nvSpPr>
        <p:spPr bwMode="auto">
          <a:xfrm>
            <a:off x="2895694" y="3296331"/>
            <a:ext cx="1280160" cy="548640"/>
          </a:xfrm>
          <a:prstGeom prst="roundRect">
            <a:avLst/>
          </a:prstGeom>
          <a:solidFill>
            <a:schemeClr val="bg2">
              <a:lumMod val="50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0" rIns="0" bIns="0" numCol="1" rtlCol="0" anchor="ctr" anchorCtr="0" compatLnSpc="1">
            <a:prstTxWarp prst="textNoShape">
              <a:avLst/>
            </a:prstTxWarp>
          </a:bodyPr>
          <a:lstStyle/>
          <a:p>
            <a:pPr algn="ctr" eaLnBrk="0" fontAlgn="base" hangingPunct="0">
              <a:spcBef>
                <a:spcPct val="0"/>
              </a:spcBef>
              <a:spcAft>
                <a:spcPct val="0"/>
              </a:spcAft>
            </a:pPr>
            <a:r>
              <a:rPr lang="en-US" sz="1600" b="1" i="0" dirty="0">
                <a:solidFill>
                  <a:schemeClr val="accent3">
                    <a:lumMod val="20000"/>
                    <a:lumOff val="80000"/>
                  </a:schemeClr>
                </a:solidFill>
                <a:latin typeface="Arial Narrow" panose="020B0606020202030204" pitchFamily="34" charset="0"/>
              </a:rPr>
              <a:t>Oil Refinery</a:t>
            </a:r>
          </a:p>
        </p:txBody>
      </p:sp>
      <p:sp>
        <p:nvSpPr>
          <p:cNvPr id="11" name="Rounded Rectangle 10">
            <a:extLst>
              <a:ext uri="{FF2B5EF4-FFF2-40B4-BE49-F238E27FC236}">
                <a16:creationId xmlns:a16="http://schemas.microsoft.com/office/drawing/2014/main" id="{153B784B-70D6-4464-84DC-A6772C1C3F24}"/>
              </a:ext>
            </a:extLst>
          </p:cNvPr>
          <p:cNvSpPr/>
          <p:nvPr/>
        </p:nvSpPr>
        <p:spPr bwMode="auto">
          <a:xfrm>
            <a:off x="1324867" y="4213478"/>
            <a:ext cx="1188720" cy="457200"/>
          </a:xfrm>
          <a:prstGeom prst="roundRect">
            <a:avLst/>
          </a:prstGeom>
          <a:solidFill>
            <a:schemeClr val="bg2">
              <a:lumMod val="50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0" rIns="0" bIns="0" numCol="1" rtlCol="0" anchor="ctr" anchorCtr="0" compatLnSpc="1">
            <a:prstTxWarp prst="textNoShape">
              <a:avLst/>
            </a:prstTxWarp>
          </a:bodyPr>
          <a:lstStyle/>
          <a:p>
            <a:pPr algn="ctr" eaLnBrk="0" fontAlgn="base" hangingPunct="0">
              <a:spcBef>
                <a:spcPct val="0"/>
              </a:spcBef>
              <a:spcAft>
                <a:spcPct val="0"/>
              </a:spcAft>
            </a:pPr>
            <a:r>
              <a:rPr lang="en-US" sz="1600" b="1" i="0" dirty="0">
                <a:solidFill>
                  <a:schemeClr val="accent3">
                    <a:lumMod val="20000"/>
                    <a:lumOff val="80000"/>
                  </a:schemeClr>
                </a:solidFill>
                <a:latin typeface="Arial Narrow" panose="020B0606020202030204" pitchFamily="34" charset="0"/>
              </a:rPr>
              <a:t>Storage</a:t>
            </a:r>
          </a:p>
        </p:txBody>
      </p:sp>
      <p:sp>
        <p:nvSpPr>
          <p:cNvPr id="12" name="Rounded Rectangle 10">
            <a:extLst>
              <a:ext uri="{FF2B5EF4-FFF2-40B4-BE49-F238E27FC236}">
                <a16:creationId xmlns:a16="http://schemas.microsoft.com/office/drawing/2014/main" id="{3B2EE4C9-0755-48FE-AA99-AAC38572C66B}"/>
              </a:ext>
            </a:extLst>
          </p:cNvPr>
          <p:cNvSpPr/>
          <p:nvPr/>
        </p:nvSpPr>
        <p:spPr bwMode="auto">
          <a:xfrm>
            <a:off x="4579454" y="2174942"/>
            <a:ext cx="1554480" cy="548640"/>
          </a:xfrm>
          <a:prstGeom prst="roundRect">
            <a:avLst/>
          </a:prstGeom>
          <a:solidFill>
            <a:schemeClr val="accent1">
              <a:lumMod val="75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0" rIns="0" bIns="0" numCol="1" rtlCol="0" anchor="ctr" anchorCtr="0" compatLnSpc="1">
            <a:prstTxWarp prst="textNoShape">
              <a:avLst/>
            </a:prstTxWarp>
          </a:bodyPr>
          <a:lstStyle/>
          <a:p>
            <a:pPr algn="ctr" eaLnBrk="0" fontAlgn="base" hangingPunct="0">
              <a:spcBef>
                <a:spcPct val="0"/>
              </a:spcBef>
              <a:spcAft>
                <a:spcPct val="0"/>
              </a:spcAft>
            </a:pPr>
            <a:r>
              <a:rPr lang="en-US" sz="1600" b="1" i="0" dirty="0">
                <a:solidFill>
                  <a:schemeClr val="accent3">
                    <a:lumMod val="20000"/>
                    <a:lumOff val="80000"/>
                  </a:schemeClr>
                </a:solidFill>
                <a:latin typeface="Arial Narrow" panose="020B0606020202030204" pitchFamily="34" charset="0"/>
              </a:rPr>
              <a:t>Fuel for road transport (50-70%)</a:t>
            </a:r>
          </a:p>
        </p:txBody>
      </p:sp>
      <p:sp>
        <p:nvSpPr>
          <p:cNvPr id="13" name="Rounded Rectangle 10">
            <a:extLst>
              <a:ext uri="{FF2B5EF4-FFF2-40B4-BE49-F238E27FC236}">
                <a16:creationId xmlns:a16="http://schemas.microsoft.com/office/drawing/2014/main" id="{FC6DEC68-6062-410E-BCB0-EA67E5E7C07A}"/>
              </a:ext>
            </a:extLst>
          </p:cNvPr>
          <p:cNvSpPr/>
          <p:nvPr/>
        </p:nvSpPr>
        <p:spPr bwMode="auto">
          <a:xfrm>
            <a:off x="4579454" y="2934323"/>
            <a:ext cx="1554480" cy="548640"/>
          </a:xfrm>
          <a:prstGeom prst="roundRect">
            <a:avLst/>
          </a:prstGeom>
          <a:solidFill>
            <a:schemeClr val="accent1">
              <a:lumMod val="75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0" rIns="0" bIns="0" numCol="1" rtlCol="0" anchor="ctr" anchorCtr="0" compatLnSpc="1">
            <a:prstTxWarp prst="textNoShape">
              <a:avLst/>
            </a:prstTxWarp>
          </a:bodyPr>
          <a:lstStyle/>
          <a:p>
            <a:pPr algn="ctr" eaLnBrk="0" fontAlgn="base" hangingPunct="0">
              <a:spcBef>
                <a:spcPct val="0"/>
              </a:spcBef>
              <a:spcAft>
                <a:spcPct val="0"/>
              </a:spcAft>
            </a:pPr>
            <a:r>
              <a:rPr lang="en-US" sz="1600" b="1" i="0" dirty="0">
                <a:solidFill>
                  <a:schemeClr val="accent3">
                    <a:lumMod val="20000"/>
                    <a:lumOff val="80000"/>
                  </a:schemeClr>
                </a:solidFill>
                <a:latin typeface="Arial Narrow" panose="020B0606020202030204" pitchFamily="34" charset="0"/>
              </a:rPr>
              <a:t>Fuel for airplanes (5-10%)</a:t>
            </a:r>
          </a:p>
        </p:txBody>
      </p:sp>
      <p:sp>
        <p:nvSpPr>
          <p:cNvPr id="14" name="Rounded Rectangle 10">
            <a:extLst>
              <a:ext uri="{FF2B5EF4-FFF2-40B4-BE49-F238E27FC236}">
                <a16:creationId xmlns:a16="http://schemas.microsoft.com/office/drawing/2014/main" id="{C4CFA639-2A86-4F2C-8AF3-335BFA3EBA9F}"/>
              </a:ext>
            </a:extLst>
          </p:cNvPr>
          <p:cNvSpPr/>
          <p:nvPr/>
        </p:nvSpPr>
        <p:spPr bwMode="auto">
          <a:xfrm>
            <a:off x="4579454" y="3702916"/>
            <a:ext cx="1554480" cy="548640"/>
          </a:xfrm>
          <a:prstGeom prst="roundRect">
            <a:avLst/>
          </a:prstGeom>
          <a:solidFill>
            <a:schemeClr val="accent1">
              <a:lumMod val="75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0" rIns="0" bIns="0" numCol="1" rtlCol="0" anchor="ctr" anchorCtr="0" compatLnSpc="1">
            <a:prstTxWarp prst="textNoShape">
              <a:avLst/>
            </a:prstTxWarp>
          </a:bodyPr>
          <a:lstStyle/>
          <a:p>
            <a:pPr algn="ctr" eaLnBrk="0" fontAlgn="base" hangingPunct="0">
              <a:spcBef>
                <a:spcPct val="0"/>
              </a:spcBef>
              <a:spcAft>
                <a:spcPct val="0"/>
              </a:spcAft>
            </a:pPr>
            <a:r>
              <a:rPr lang="en-US" sz="1600" b="1" i="0" dirty="0">
                <a:solidFill>
                  <a:schemeClr val="accent3">
                    <a:lumMod val="20000"/>
                    <a:lumOff val="80000"/>
                  </a:schemeClr>
                </a:solidFill>
                <a:latin typeface="Arial Narrow" panose="020B0606020202030204" pitchFamily="34" charset="0"/>
              </a:rPr>
              <a:t>Fuel for ships (10-15%)</a:t>
            </a:r>
          </a:p>
        </p:txBody>
      </p:sp>
      <p:sp>
        <p:nvSpPr>
          <p:cNvPr id="15" name="Rounded Rectangle 10">
            <a:extLst>
              <a:ext uri="{FF2B5EF4-FFF2-40B4-BE49-F238E27FC236}">
                <a16:creationId xmlns:a16="http://schemas.microsoft.com/office/drawing/2014/main" id="{5F083022-E2D3-4EFA-818E-5695E9BD1007}"/>
              </a:ext>
            </a:extLst>
          </p:cNvPr>
          <p:cNvSpPr/>
          <p:nvPr/>
        </p:nvSpPr>
        <p:spPr bwMode="auto">
          <a:xfrm>
            <a:off x="4579454" y="4429206"/>
            <a:ext cx="1554480" cy="548640"/>
          </a:xfrm>
          <a:prstGeom prst="roundRect">
            <a:avLst/>
          </a:prstGeom>
          <a:solidFill>
            <a:schemeClr val="accent1">
              <a:lumMod val="75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0" rIns="0" bIns="0" numCol="1" rtlCol="0" anchor="ctr" anchorCtr="0" compatLnSpc="1">
            <a:prstTxWarp prst="textNoShape">
              <a:avLst/>
            </a:prstTxWarp>
          </a:bodyPr>
          <a:lstStyle/>
          <a:p>
            <a:pPr algn="ctr" eaLnBrk="0" fontAlgn="base" hangingPunct="0">
              <a:spcBef>
                <a:spcPct val="0"/>
              </a:spcBef>
              <a:spcAft>
                <a:spcPct val="0"/>
              </a:spcAft>
            </a:pPr>
            <a:r>
              <a:rPr lang="en-US" sz="1600" b="1" i="0" dirty="0">
                <a:solidFill>
                  <a:schemeClr val="accent3">
                    <a:lumMod val="20000"/>
                    <a:lumOff val="80000"/>
                  </a:schemeClr>
                </a:solidFill>
                <a:latin typeface="Arial Narrow" panose="020B0606020202030204" pitchFamily="34" charset="0"/>
              </a:rPr>
              <a:t>Chemical industry (5-15%)</a:t>
            </a:r>
          </a:p>
        </p:txBody>
      </p:sp>
      <p:cxnSp>
        <p:nvCxnSpPr>
          <p:cNvPr id="19" name="Connector: Elbow 18">
            <a:extLst>
              <a:ext uri="{FF2B5EF4-FFF2-40B4-BE49-F238E27FC236}">
                <a16:creationId xmlns:a16="http://schemas.microsoft.com/office/drawing/2014/main" id="{E454C168-E11E-4686-972B-552F8AA87F16}"/>
              </a:ext>
            </a:extLst>
          </p:cNvPr>
          <p:cNvCxnSpPr>
            <a:cxnSpLocks/>
            <a:stCxn id="9" idx="2"/>
            <a:endCxn id="11" idx="0"/>
          </p:cNvCxnSpPr>
          <p:nvPr/>
        </p:nvCxnSpPr>
        <p:spPr>
          <a:xfrm rot="5400000">
            <a:off x="1736154" y="4028044"/>
            <a:ext cx="368507" cy="2360"/>
          </a:xfrm>
          <a:prstGeom prst="bent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65717D3C-EED7-4BCC-B5ED-ABDA27C17FE9}"/>
              </a:ext>
            </a:extLst>
          </p:cNvPr>
          <p:cNvCxnSpPr>
            <a:cxnSpLocks/>
            <a:stCxn id="81" idx="0"/>
            <a:endCxn id="10" idx="2"/>
          </p:cNvCxnSpPr>
          <p:nvPr/>
        </p:nvCxnSpPr>
        <p:spPr>
          <a:xfrm rot="16200000" flipV="1">
            <a:off x="3351173" y="4029573"/>
            <a:ext cx="369301" cy="98"/>
          </a:xfrm>
          <a:prstGeom prst="bent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or: Elbow 22">
            <a:extLst>
              <a:ext uri="{FF2B5EF4-FFF2-40B4-BE49-F238E27FC236}">
                <a16:creationId xmlns:a16="http://schemas.microsoft.com/office/drawing/2014/main" id="{E17FCD5C-87FD-4A77-B2D3-D060938EAEF0}"/>
              </a:ext>
            </a:extLst>
          </p:cNvPr>
          <p:cNvCxnSpPr>
            <a:cxnSpLocks/>
            <a:stCxn id="10" idx="3"/>
            <a:endCxn id="15" idx="1"/>
          </p:cNvCxnSpPr>
          <p:nvPr/>
        </p:nvCxnSpPr>
        <p:spPr>
          <a:xfrm>
            <a:off x="4175854" y="3570651"/>
            <a:ext cx="403600" cy="1132875"/>
          </a:xfrm>
          <a:prstGeom prst="bent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ctor: Elbow 25">
            <a:extLst>
              <a:ext uri="{FF2B5EF4-FFF2-40B4-BE49-F238E27FC236}">
                <a16:creationId xmlns:a16="http://schemas.microsoft.com/office/drawing/2014/main" id="{C6707E33-28F2-4929-B1BE-6FDD1C96F6ED}"/>
              </a:ext>
            </a:extLst>
          </p:cNvPr>
          <p:cNvCxnSpPr>
            <a:cxnSpLocks/>
            <a:stCxn id="10" idx="3"/>
            <a:endCxn id="14" idx="1"/>
          </p:cNvCxnSpPr>
          <p:nvPr/>
        </p:nvCxnSpPr>
        <p:spPr>
          <a:xfrm>
            <a:off x="4175854" y="3570651"/>
            <a:ext cx="403600" cy="406585"/>
          </a:xfrm>
          <a:prstGeom prst="bent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ctor: Elbow 29">
            <a:extLst>
              <a:ext uri="{FF2B5EF4-FFF2-40B4-BE49-F238E27FC236}">
                <a16:creationId xmlns:a16="http://schemas.microsoft.com/office/drawing/2014/main" id="{AB7138AA-87FB-47A0-B42A-698DF52E1C79}"/>
              </a:ext>
            </a:extLst>
          </p:cNvPr>
          <p:cNvCxnSpPr>
            <a:cxnSpLocks/>
            <a:stCxn id="10" idx="3"/>
            <a:endCxn id="13" idx="1"/>
          </p:cNvCxnSpPr>
          <p:nvPr/>
        </p:nvCxnSpPr>
        <p:spPr>
          <a:xfrm flipV="1">
            <a:off x="4175854" y="3208643"/>
            <a:ext cx="403600" cy="362008"/>
          </a:xfrm>
          <a:prstGeom prst="bent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nector: Elbow 32">
            <a:extLst>
              <a:ext uri="{FF2B5EF4-FFF2-40B4-BE49-F238E27FC236}">
                <a16:creationId xmlns:a16="http://schemas.microsoft.com/office/drawing/2014/main" id="{8BEEC716-70C0-4218-AE71-36095017B5DE}"/>
              </a:ext>
            </a:extLst>
          </p:cNvPr>
          <p:cNvCxnSpPr>
            <a:cxnSpLocks/>
            <a:stCxn id="10" idx="3"/>
            <a:endCxn id="12" idx="1"/>
          </p:cNvCxnSpPr>
          <p:nvPr/>
        </p:nvCxnSpPr>
        <p:spPr>
          <a:xfrm flipV="1">
            <a:off x="4175854" y="2449262"/>
            <a:ext cx="403600" cy="1121389"/>
          </a:xfrm>
          <a:prstGeom prst="bent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Rectangle: Rounded Corners 35">
            <a:extLst>
              <a:ext uri="{FF2B5EF4-FFF2-40B4-BE49-F238E27FC236}">
                <a16:creationId xmlns:a16="http://schemas.microsoft.com/office/drawing/2014/main" id="{CC6E8F7F-5005-4364-AB09-5D3FE7AD0225}"/>
              </a:ext>
            </a:extLst>
          </p:cNvPr>
          <p:cNvSpPr/>
          <p:nvPr/>
        </p:nvSpPr>
        <p:spPr>
          <a:xfrm>
            <a:off x="6336107" y="2028469"/>
            <a:ext cx="5120640" cy="3200400"/>
          </a:xfrm>
          <a:prstGeom prst="roundRect">
            <a:avLst>
              <a:gd name="adj" fmla="val 440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0" dirty="0"/>
          </a:p>
        </p:txBody>
      </p:sp>
      <p:sp>
        <p:nvSpPr>
          <p:cNvPr id="37" name="Rounded Rectangle 10">
            <a:extLst>
              <a:ext uri="{FF2B5EF4-FFF2-40B4-BE49-F238E27FC236}">
                <a16:creationId xmlns:a16="http://schemas.microsoft.com/office/drawing/2014/main" id="{0BDDE5A8-7BE7-4DE2-A2AD-42D7B2F77E79}"/>
              </a:ext>
            </a:extLst>
          </p:cNvPr>
          <p:cNvSpPr/>
          <p:nvPr/>
        </p:nvSpPr>
        <p:spPr bwMode="auto">
          <a:xfrm>
            <a:off x="7991145" y="2840667"/>
            <a:ext cx="1463040" cy="548640"/>
          </a:xfrm>
          <a:prstGeom prst="roundRect">
            <a:avLst/>
          </a:prstGeom>
          <a:solidFill>
            <a:schemeClr val="bg2">
              <a:lumMod val="50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0" rIns="0" bIns="0" numCol="1" rtlCol="0" anchor="ctr" anchorCtr="0" compatLnSpc="1">
            <a:prstTxWarp prst="textNoShape">
              <a:avLst/>
            </a:prstTxWarp>
          </a:bodyPr>
          <a:lstStyle/>
          <a:p>
            <a:pPr algn="ctr" eaLnBrk="0" fontAlgn="base" hangingPunct="0">
              <a:spcBef>
                <a:spcPct val="0"/>
              </a:spcBef>
              <a:spcAft>
                <a:spcPct val="0"/>
              </a:spcAft>
            </a:pPr>
            <a:r>
              <a:rPr lang="en-US" sz="1600" b="1" i="0" dirty="0">
                <a:solidFill>
                  <a:schemeClr val="accent3">
                    <a:lumMod val="20000"/>
                    <a:lumOff val="80000"/>
                  </a:schemeClr>
                </a:solidFill>
                <a:latin typeface="Arial Narrow" panose="020B0606020202030204" pitchFamily="34" charset="0"/>
              </a:rPr>
              <a:t>Steel Production (30%)</a:t>
            </a:r>
          </a:p>
        </p:txBody>
      </p:sp>
      <p:sp>
        <p:nvSpPr>
          <p:cNvPr id="38" name="Rounded Rectangle 10">
            <a:extLst>
              <a:ext uri="{FF2B5EF4-FFF2-40B4-BE49-F238E27FC236}">
                <a16:creationId xmlns:a16="http://schemas.microsoft.com/office/drawing/2014/main" id="{29C485F7-8273-4358-B8B6-6272DEFBDBBE}"/>
              </a:ext>
            </a:extLst>
          </p:cNvPr>
          <p:cNvSpPr/>
          <p:nvPr/>
        </p:nvSpPr>
        <p:spPr bwMode="auto">
          <a:xfrm>
            <a:off x="7991145" y="4211097"/>
            <a:ext cx="1463040" cy="548640"/>
          </a:xfrm>
          <a:prstGeom prst="roundRect">
            <a:avLst/>
          </a:prstGeom>
          <a:solidFill>
            <a:schemeClr val="bg2">
              <a:lumMod val="50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0" rIns="0" bIns="0" numCol="1" rtlCol="0" anchor="ctr" anchorCtr="0" compatLnSpc="1">
            <a:prstTxWarp prst="textNoShape">
              <a:avLst/>
            </a:prstTxWarp>
          </a:bodyPr>
          <a:lstStyle/>
          <a:p>
            <a:pPr algn="ctr" eaLnBrk="0" fontAlgn="base" hangingPunct="0">
              <a:spcBef>
                <a:spcPct val="0"/>
              </a:spcBef>
              <a:spcAft>
                <a:spcPct val="0"/>
              </a:spcAft>
            </a:pPr>
            <a:r>
              <a:rPr lang="en-US" sz="1600" b="1" i="0" dirty="0">
                <a:solidFill>
                  <a:schemeClr val="accent3">
                    <a:lumMod val="20000"/>
                    <a:lumOff val="80000"/>
                  </a:schemeClr>
                </a:solidFill>
                <a:latin typeface="Arial Narrow" panose="020B0606020202030204" pitchFamily="34" charset="0"/>
              </a:rPr>
              <a:t>Energy Production (70%)</a:t>
            </a:r>
          </a:p>
        </p:txBody>
      </p:sp>
      <p:sp>
        <p:nvSpPr>
          <p:cNvPr id="39" name="Rounded Rectangle 10">
            <a:extLst>
              <a:ext uri="{FF2B5EF4-FFF2-40B4-BE49-F238E27FC236}">
                <a16:creationId xmlns:a16="http://schemas.microsoft.com/office/drawing/2014/main" id="{29A68740-EB27-4806-88A0-509F4AE881C3}"/>
              </a:ext>
            </a:extLst>
          </p:cNvPr>
          <p:cNvSpPr/>
          <p:nvPr/>
        </p:nvSpPr>
        <p:spPr bwMode="auto">
          <a:xfrm>
            <a:off x="6423422" y="2515281"/>
            <a:ext cx="1280160" cy="548640"/>
          </a:xfrm>
          <a:prstGeom prst="roundRect">
            <a:avLst/>
          </a:prstGeom>
          <a:solidFill>
            <a:schemeClr val="bg1">
              <a:lumMod val="50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0" rIns="0" bIns="0" numCol="1" rtlCol="0" anchor="ctr" anchorCtr="0" compatLnSpc="1">
            <a:prstTxWarp prst="textNoShape">
              <a:avLst/>
            </a:prstTxWarp>
          </a:bodyPr>
          <a:lstStyle/>
          <a:p>
            <a:pPr algn="ctr" eaLnBrk="0" fontAlgn="base" hangingPunct="0">
              <a:spcBef>
                <a:spcPct val="0"/>
              </a:spcBef>
              <a:spcAft>
                <a:spcPct val="0"/>
              </a:spcAft>
            </a:pPr>
            <a:r>
              <a:rPr lang="en-US" sz="1600" b="1" i="0" dirty="0">
                <a:solidFill>
                  <a:schemeClr val="accent3">
                    <a:lumMod val="20000"/>
                    <a:lumOff val="80000"/>
                  </a:schemeClr>
                </a:solidFill>
                <a:latin typeface="Arial Narrow" panose="020B0606020202030204" pitchFamily="34" charset="0"/>
              </a:rPr>
              <a:t>Iron Ore</a:t>
            </a:r>
          </a:p>
        </p:txBody>
      </p:sp>
      <p:sp>
        <p:nvSpPr>
          <p:cNvPr id="40" name="Rounded Rectangle 10">
            <a:extLst>
              <a:ext uri="{FF2B5EF4-FFF2-40B4-BE49-F238E27FC236}">
                <a16:creationId xmlns:a16="http://schemas.microsoft.com/office/drawing/2014/main" id="{E5F22D60-E4E0-4EDF-AB38-BCC6ECFF8093}"/>
              </a:ext>
            </a:extLst>
          </p:cNvPr>
          <p:cNvSpPr/>
          <p:nvPr/>
        </p:nvSpPr>
        <p:spPr bwMode="auto">
          <a:xfrm>
            <a:off x="6423422" y="3154276"/>
            <a:ext cx="1280160" cy="548640"/>
          </a:xfrm>
          <a:prstGeom prst="roundRect">
            <a:avLst/>
          </a:prstGeom>
          <a:solidFill>
            <a:schemeClr val="bg1">
              <a:lumMod val="50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0" rIns="0" bIns="0" numCol="1" rtlCol="0" anchor="ctr" anchorCtr="0" compatLnSpc="1">
            <a:prstTxWarp prst="textNoShape">
              <a:avLst/>
            </a:prstTxWarp>
          </a:bodyPr>
          <a:lstStyle/>
          <a:p>
            <a:pPr algn="ctr" eaLnBrk="0" fontAlgn="base" hangingPunct="0">
              <a:spcBef>
                <a:spcPct val="0"/>
              </a:spcBef>
              <a:spcAft>
                <a:spcPct val="0"/>
              </a:spcAft>
            </a:pPr>
            <a:r>
              <a:rPr lang="en-US" sz="1600" b="1" i="0" dirty="0">
                <a:solidFill>
                  <a:schemeClr val="accent3">
                    <a:lumMod val="20000"/>
                    <a:lumOff val="80000"/>
                  </a:schemeClr>
                </a:solidFill>
                <a:latin typeface="Arial Narrow" panose="020B0606020202030204" pitchFamily="34" charset="0"/>
              </a:rPr>
              <a:t>Scrap</a:t>
            </a:r>
          </a:p>
        </p:txBody>
      </p:sp>
      <p:sp>
        <p:nvSpPr>
          <p:cNvPr id="41" name="Rounded Rectangle 10">
            <a:extLst>
              <a:ext uri="{FF2B5EF4-FFF2-40B4-BE49-F238E27FC236}">
                <a16:creationId xmlns:a16="http://schemas.microsoft.com/office/drawing/2014/main" id="{FD0E8B62-FF46-4D48-B42F-C37FFEA856FC}"/>
              </a:ext>
            </a:extLst>
          </p:cNvPr>
          <p:cNvSpPr/>
          <p:nvPr/>
        </p:nvSpPr>
        <p:spPr bwMode="auto">
          <a:xfrm>
            <a:off x="6419003" y="3977236"/>
            <a:ext cx="1280160" cy="548640"/>
          </a:xfrm>
          <a:prstGeom prst="roundRect">
            <a:avLst/>
          </a:prstGeom>
          <a:solidFill>
            <a:schemeClr val="bg1">
              <a:lumMod val="50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0" rIns="0" bIns="0" numCol="1" rtlCol="0" anchor="ctr" anchorCtr="0" compatLnSpc="1">
            <a:prstTxWarp prst="textNoShape">
              <a:avLst/>
            </a:prstTxWarp>
          </a:bodyPr>
          <a:lstStyle/>
          <a:p>
            <a:pPr algn="ctr" eaLnBrk="0" fontAlgn="base" hangingPunct="0">
              <a:spcBef>
                <a:spcPct val="0"/>
              </a:spcBef>
              <a:spcAft>
                <a:spcPct val="0"/>
              </a:spcAft>
            </a:pPr>
            <a:r>
              <a:rPr lang="en-US" sz="1600" b="1" i="0" dirty="0">
                <a:solidFill>
                  <a:schemeClr val="accent3">
                    <a:lumMod val="20000"/>
                    <a:lumOff val="80000"/>
                  </a:schemeClr>
                </a:solidFill>
                <a:latin typeface="Arial Narrow" panose="020B0606020202030204" pitchFamily="34" charset="0"/>
              </a:rPr>
              <a:t>Coal</a:t>
            </a:r>
          </a:p>
        </p:txBody>
      </p:sp>
      <p:sp>
        <p:nvSpPr>
          <p:cNvPr id="42" name="Rounded Rectangle 10">
            <a:extLst>
              <a:ext uri="{FF2B5EF4-FFF2-40B4-BE49-F238E27FC236}">
                <a16:creationId xmlns:a16="http://schemas.microsoft.com/office/drawing/2014/main" id="{11639D1F-DB05-4870-A2F1-A85812D1A5BB}"/>
              </a:ext>
            </a:extLst>
          </p:cNvPr>
          <p:cNvSpPr/>
          <p:nvPr/>
        </p:nvSpPr>
        <p:spPr bwMode="auto">
          <a:xfrm>
            <a:off x="9792126" y="2109158"/>
            <a:ext cx="1554480" cy="548640"/>
          </a:xfrm>
          <a:prstGeom prst="roundRect">
            <a:avLst/>
          </a:prstGeom>
          <a:solidFill>
            <a:schemeClr val="accent1">
              <a:lumMod val="75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0" rIns="0" bIns="0" numCol="1" rtlCol="0" anchor="ctr" anchorCtr="0" compatLnSpc="1">
            <a:prstTxWarp prst="textNoShape">
              <a:avLst/>
            </a:prstTxWarp>
          </a:bodyPr>
          <a:lstStyle/>
          <a:p>
            <a:pPr algn="ctr" eaLnBrk="0" fontAlgn="base" hangingPunct="0">
              <a:spcBef>
                <a:spcPct val="0"/>
              </a:spcBef>
              <a:spcAft>
                <a:spcPct val="0"/>
              </a:spcAft>
            </a:pPr>
            <a:r>
              <a:rPr lang="en-US" sz="1600" b="1" i="0" dirty="0">
                <a:solidFill>
                  <a:schemeClr val="accent3">
                    <a:lumMod val="20000"/>
                    <a:lumOff val="80000"/>
                  </a:schemeClr>
                </a:solidFill>
                <a:latin typeface="Arial Narrow" panose="020B0606020202030204" pitchFamily="34" charset="0"/>
              </a:rPr>
              <a:t>Construction</a:t>
            </a:r>
          </a:p>
        </p:txBody>
      </p:sp>
      <p:sp>
        <p:nvSpPr>
          <p:cNvPr id="43" name="Rounded Rectangle 10">
            <a:extLst>
              <a:ext uri="{FF2B5EF4-FFF2-40B4-BE49-F238E27FC236}">
                <a16:creationId xmlns:a16="http://schemas.microsoft.com/office/drawing/2014/main" id="{E3928B5D-3589-41FF-8050-F33B9DB8C679}"/>
              </a:ext>
            </a:extLst>
          </p:cNvPr>
          <p:cNvSpPr/>
          <p:nvPr/>
        </p:nvSpPr>
        <p:spPr bwMode="auto">
          <a:xfrm>
            <a:off x="9792126" y="2697505"/>
            <a:ext cx="1554480" cy="548640"/>
          </a:xfrm>
          <a:prstGeom prst="roundRect">
            <a:avLst/>
          </a:prstGeom>
          <a:solidFill>
            <a:schemeClr val="accent1">
              <a:lumMod val="75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0" rIns="0" bIns="0" numCol="1" rtlCol="0" anchor="ctr" anchorCtr="0" compatLnSpc="1">
            <a:prstTxWarp prst="textNoShape">
              <a:avLst/>
            </a:prstTxWarp>
          </a:bodyPr>
          <a:lstStyle/>
          <a:p>
            <a:pPr algn="ctr" eaLnBrk="0" fontAlgn="base" hangingPunct="0">
              <a:spcBef>
                <a:spcPct val="0"/>
              </a:spcBef>
              <a:spcAft>
                <a:spcPct val="0"/>
              </a:spcAft>
            </a:pPr>
            <a:r>
              <a:rPr lang="en-US" sz="1600" b="1" i="0" dirty="0">
                <a:solidFill>
                  <a:schemeClr val="accent3">
                    <a:lumMod val="20000"/>
                    <a:lumOff val="80000"/>
                  </a:schemeClr>
                </a:solidFill>
                <a:latin typeface="Arial Narrow" panose="020B0606020202030204" pitchFamily="34" charset="0"/>
              </a:rPr>
              <a:t>Transport equipment</a:t>
            </a:r>
          </a:p>
        </p:txBody>
      </p:sp>
      <p:sp>
        <p:nvSpPr>
          <p:cNvPr id="44" name="Rounded Rectangle 10">
            <a:extLst>
              <a:ext uri="{FF2B5EF4-FFF2-40B4-BE49-F238E27FC236}">
                <a16:creationId xmlns:a16="http://schemas.microsoft.com/office/drawing/2014/main" id="{0D2D8453-AC6B-45C9-AC7E-C598F356D7BA}"/>
              </a:ext>
            </a:extLst>
          </p:cNvPr>
          <p:cNvSpPr/>
          <p:nvPr/>
        </p:nvSpPr>
        <p:spPr bwMode="auto">
          <a:xfrm>
            <a:off x="9792126" y="3285852"/>
            <a:ext cx="1554480" cy="548640"/>
          </a:xfrm>
          <a:prstGeom prst="roundRect">
            <a:avLst/>
          </a:prstGeom>
          <a:solidFill>
            <a:schemeClr val="accent1">
              <a:lumMod val="75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0" rIns="0" bIns="0" numCol="1" rtlCol="0" anchor="ctr" anchorCtr="0" compatLnSpc="1">
            <a:prstTxWarp prst="textNoShape">
              <a:avLst/>
            </a:prstTxWarp>
          </a:bodyPr>
          <a:lstStyle/>
          <a:p>
            <a:pPr algn="ctr" eaLnBrk="0" fontAlgn="base" hangingPunct="0">
              <a:spcBef>
                <a:spcPct val="0"/>
              </a:spcBef>
              <a:spcAft>
                <a:spcPct val="0"/>
              </a:spcAft>
            </a:pPr>
            <a:r>
              <a:rPr lang="en-US" sz="1600" b="1" i="0" dirty="0">
                <a:solidFill>
                  <a:schemeClr val="accent3">
                    <a:lumMod val="20000"/>
                    <a:lumOff val="80000"/>
                  </a:schemeClr>
                </a:solidFill>
                <a:latin typeface="Arial Narrow" panose="020B0606020202030204" pitchFamily="34" charset="0"/>
              </a:rPr>
              <a:t>Durable consumer goods</a:t>
            </a:r>
          </a:p>
        </p:txBody>
      </p:sp>
      <p:sp>
        <p:nvSpPr>
          <p:cNvPr id="45" name="Rounded Rectangle 10">
            <a:extLst>
              <a:ext uri="{FF2B5EF4-FFF2-40B4-BE49-F238E27FC236}">
                <a16:creationId xmlns:a16="http://schemas.microsoft.com/office/drawing/2014/main" id="{67F41B8C-4754-499F-B3AD-7AD746AD2655}"/>
              </a:ext>
            </a:extLst>
          </p:cNvPr>
          <p:cNvSpPr/>
          <p:nvPr/>
        </p:nvSpPr>
        <p:spPr bwMode="auto">
          <a:xfrm>
            <a:off x="9792126" y="4016214"/>
            <a:ext cx="1554480" cy="548640"/>
          </a:xfrm>
          <a:prstGeom prst="roundRect">
            <a:avLst/>
          </a:prstGeom>
          <a:solidFill>
            <a:schemeClr val="accent1">
              <a:lumMod val="75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0" rIns="0" bIns="0" numCol="1" rtlCol="0" anchor="ctr" anchorCtr="0" compatLnSpc="1">
            <a:prstTxWarp prst="textNoShape">
              <a:avLst/>
            </a:prstTxWarp>
          </a:bodyPr>
          <a:lstStyle/>
          <a:p>
            <a:pPr algn="ctr" eaLnBrk="0" fontAlgn="base" hangingPunct="0">
              <a:spcBef>
                <a:spcPct val="0"/>
              </a:spcBef>
              <a:spcAft>
                <a:spcPct val="0"/>
              </a:spcAft>
            </a:pPr>
            <a:r>
              <a:rPr lang="en-US" sz="1600" b="1" i="0" dirty="0">
                <a:solidFill>
                  <a:schemeClr val="accent3">
                    <a:lumMod val="20000"/>
                    <a:lumOff val="80000"/>
                  </a:schemeClr>
                </a:solidFill>
                <a:latin typeface="Arial Narrow" panose="020B0606020202030204" pitchFamily="34" charset="0"/>
              </a:rPr>
              <a:t>Industry (40%)</a:t>
            </a:r>
          </a:p>
        </p:txBody>
      </p:sp>
      <p:sp>
        <p:nvSpPr>
          <p:cNvPr id="46" name="Rounded Rectangle 10">
            <a:extLst>
              <a:ext uri="{FF2B5EF4-FFF2-40B4-BE49-F238E27FC236}">
                <a16:creationId xmlns:a16="http://schemas.microsoft.com/office/drawing/2014/main" id="{61B26E84-91E3-4E6C-B235-E3D486FE0AEF}"/>
              </a:ext>
            </a:extLst>
          </p:cNvPr>
          <p:cNvSpPr/>
          <p:nvPr/>
        </p:nvSpPr>
        <p:spPr bwMode="auto">
          <a:xfrm>
            <a:off x="9792126" y="4608597"/>
            <a:ext cx="1554480" cy="548640"/>
          </a:xfrm>
          <a:prstGeom prst="roundRect">
            <a:avLst/>
          </a:prstGeom>
          <a:solidFill>
            <a:schemeClr val="accent1">
              <a:lumMod val="75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0" rIns="0" bIns="0" numCol="1" rtlCol="0" anchor="ctr" anchorCtr="0" compatLnSpc="1">
            <a:prstTxWarp prst="textNoShape">
              <a:avLst/>
            </a:prstTxWarp>
          </a:bodyPr>
          <a:lstStyle/>
          <a:p>
            <a:pPr algn="ctr" eaLnBrk="0" fontAlgn="base" hangingPunct="0">
              <a:spcBef>
                <a:spcPct val="0"/>
              </a:spcBef>
              <a:spcAft>
                <a:spcPct val="0"/>
              </a:spcAft>
            </a:pPr>
            <a:r>
              <a:rPr lang="en-US" sz="1600" b="1" i="0" dirty="0">
                <a:solidFill>
                  <a:schemeClr val="accent3">
                    <a:lumMod val="20000"/>
                    <a:lumOff val="80000"/>
                  </a:schemeClr>
                </a:solidFill>
                <a:latin typeface="Arial Narrow" panose="020B0606020202030204" pitchFamily="34" charset="0"/>
              </a:rPr>
              <a:t>Residential and commercial (60%)</a:t>
            </a:r>
          </a:p>
        </p:txBody>
      </p:sp>
      <p:cxnSp>
        <p:nvCxnSpPr>
          <p:cNvPr id="47" name="Connector: Elbow 46">
            <a:extLst>
              <a:ext uri="{FF2B5EF4-FFF2-40B4-BE49-F238E27FC236}">
                <a16:creationId xmlns:a16="http://schemas.microsoft.com/office/drawing/2014/main" id="{AB709E64-C267-4526-A432-F0F4D36A9F5A}"/>
              </a:ext>
            </a:extLst>
          </p:cNvPr>
          <p:cNvCxnSpPr>
            <a:cxnSpLocks/>
            <a:stCxn id="39" idx="3"/>
            <a:endCxn id="37" idx="1"/>
          </p:cNvCxnSpPr>
          <p:nvPr/>
        </p:nvCxnSpPr>
        <p:spPr>
          <a:xfrm>
            <a:off x="7703582" y="2789601"/>
            <a:ext cx="287563" cy="325386"/>
          </a:xfrm>
          <a:prstGeom prst="bent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Connector: Elbow 49">
            <a:extLst>
              <a:ext uri="{FF2B5EF4-FFF2-40B4-BE49-F238E27FC236}">
                <a16:creationId xmlns:a16="http://schemas.microsoft.com/office/drawing/2014/main" id="{8DD1167E-8F37-4EDD-B43C-8D0D8422865D}"/>
              </a:ext>
            </a:extLst>
          </p:cNvPr>
          <p:cNvCxnSpPr>
            <a:cxnSpLocks/>
            <a:stCxn id="40" idx="3"/>
            <a:endCxn id="37" idx="1"/>
          </p:cNvCxnSpPr>
          <p:nvPr/>
        </p:nvCxnSpPr>
        <p:spPr>
          <a:xfrm flipV="1">
            <a:off x="7703582" y="3114987"/>
            <a:ext cx="287563" cy="313609"/>
          </a:xfrm>
          <a:prstGeom prst="bent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Connector: Elbow 52">
            <a:extLst>
              <a:ext uri="{FF2B5EF4-FFF2-40B4-BE49-F238E27FC236}">
                <a16:creationId xmlns:a16="http://schemas.microsoft.com/office/drawing/2014/main" id="{ADBF87F4-3B22-48FF-9058-54E5FBD92455}"/>
              </a:ext>
            </a:extLst>
          </p:cNvPr>
          <p:cNvCxnSpPr>
            <a:cxnSpLocks/>
            <a:stCxn id="41" idx="3"/>
            <a:endCxn id="37" idx="1"/>
          </p:cNvCxnSpPr>
          <p:nvPr/>
        </p:nvCxnSpPr>
        <p:spPr>
          <a:xfrm flipV="1">
            <a:off x="7699163" y="3114987"/>
            <a:ext cx="291982" cy="1136569"/>
          </a:xfrm>
          <a:prstGeom prst="bent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Connector: Elbow 55">
            <a:extLst>
              <a:ext uri="{FF2B5EF4-FFF2-40B4-BE49-F238E27FC236}">
                <a16:creationId xmlns:a16="http://schemas.microsoft.com/office/drawing/2014/main" id="{C9F6DD8C-5D06-4751-8478-47AEC5289598}"/>
              </a:ext>
            </a:extLst>
          </p:cNvPr>
          <p:cNvCxnSpPr>
            <a:cxnSpLocks/>
            <a:stCxn id="41" idx="3"/>
            <a:endCxn id="38" idx="1"/>
          </p:cNvCxnSpPr>
          <p:nvPr/>
        </p:nvCxnSpPr>
        <p:spPr>
          <a:xfrm>
            <a:off x="7699163" y="4251556"/>
            <a:ext cx="291982" cy="233861"/>
          </a:xfrm>
          <a:prstGeom prst="bent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Connector: Elbow 65">
            <a:extLst>
              <a:ext uri="{FF2B5EF4-FFF2-40B4-BE49-F238E27FC236}">
                <a16:creationId xmlns:a16="http://schemas.microsoft.com/office/drawing/2014/main" id="{34EF6E6F-3FFF-406F-AD76-D2AAD9906CDC}"/>
              </a:ext>
            </a:extLst>
          </p:cNvPr>
          <p:cNvCxnSpPr>
            <a:cxnSpLocks/>
            <a:stCxn id="37" idx="3"/>
            <a:endCxn id="42" idx="1"/>
          </p:cNvCxnSpPr>
          <p:nvPr/>
        </p:nvCxnSpPr>
        <p:spPr>
          <a:xfrm flipV="1">
            <a:off x="9454185" y="2383478"/>
            <a:ext cx="337941" cy="731509"/>
          </a:xfrm>
          <a:prstGeom prst="bent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Connector: Elbow 68">
            <a:extLst>
              <a:ext uri="{FF2B5EF4-FFF2-40B4-BE49-F238E27FC236}">
                <a16:creationId xmlns:a16="http://schemas.microsoft.com/office/drawing/2014/main" id="{8F823A97-F76D-4E8C-A64E-CE35AF4FCB6E}"/>
              </a:ext>
            </a:extLst>
          </p:cNvPr>
          <p:cNvCxnSpPr>
            <a:cxnSpLocks/>
            <a:stCxn id="37" idx="3"/>
            <a:endCxn id="43" idx="1"/>
          </p:cNvCxnSpPr>
          <p:nvPr/>
        </p:nvCxnSpPr>
        <p:spPr>
          <a:xfrm flipV="1">
            <a:off x="9454185" y="2971825"/>
            <a:ext cx="337941" cy="143162"/>
          </a:xfrm>
          <a:prstGeom prst="bent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Connector: Elbow 71">
            <a:extLst>
              <a:ext uri="{FF2B5EF4-FFF2-40B4-BE49-F238E27FC236}">
                <a16:creationId xmlns:a16="http://schemas.microsoft.com/office/drawing/2014/main" id="{DB30A222-FAA4-431A-9E3E-A7265EB75F68}"/>
              </a:ext>
            </a:extLst>
          </p:cNvPr>
          <p:cNvCxnSpPr>
            <a:cxnSpLocks/>
            <a:stCxn id="37" idx="3"/>
            <a:endCxn id="44" idx="1"/>
          </p:cNvCxnSpPr>
          <p:nvPr/>
        </p:nvCxnSpPr>
        <p:spPr>
          <a:xfrm>
            <a:off x="9454185" y="3114987"/>
            <a:ext cx="337941" cy="445185"/>
          </a:xfrm>
          <a:prstGeom prst="bent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Connector: Elbow 74">
            <a:extLst>
              <a:ext uri="{FF2B5EF4-FFF2-40B4-BE49-F238E27FC236}">
                <a16:creationId xmlns:a16="http://schemas.microsoft.com/office/drawing/2014/main" id="{6D6A3E24-0E51-4CAC-8BA5-F3562578BE70}"/>
              </a:ext>
            </a:extLst>
          </p:cNvPr>
          <p:cNvCxnSpPr>
            <a:cxnSpLocks/>
            <a:stCxn id="38" idx="3"/>
            <a:endCxn id="45" idx="1"/>
          </p:cNvCxnSpPr>
          <p:nvPr/>
        </p:nvCxnSpPr>
        <p:spPr>
          <a:xfrm flipV="1">
            <a:off x="9454185" y="4290534"/>
            <a:ext cx="337941" cy="194883"/>
          </a:xfrm>
          <a:prstGeom prst="bent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Connector: Elbow 77">
            <a:extLst>
              <a:ext uri="{FF2B5EF4-FFF2-40B4-BE49-F238E27FC236}">
                <a16:creationId xmlns:a16="http://schemas.microsoft.com/office/drawing/2014/main" id="{B9D46CD8-031C-458C-B96F-718BF5F29C0A}"/>
              </a:ext>
            </a:extLst>
          </p:cNvPr>
          <p:cNvCxnSpPr>
            <a:cxnSpLocks/>
            <a:stCxn id="38" idx="3"/>
            <a:endCxn id="46" idx="1"/>
          </p:cNvCxnSpPr>
          <p:nvPr/>
        </p:nvCxnSpPr>
        <p:spPr>
          <a:xfrm>
            <a:off x="9454185" y="4485417"/>
            <a:ext cx="337941" cy="397500"/>
          </a:xfrm>
          <a:prstGeom prst="bent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1" name="Rounded Rectangle 10">
            <a:extLst>
              <a:ext uri="{FF2B5EF4-FFF2-40B4-BE49-F238E27FC236}">
                <a16:creationId xmlns:a16="http://schemas.microsoft.com/office/drawing/2014/main" id="{8E460ED6-7DFD-40F8-911C-07346C2E1ECE}"/>
              </a:ext>
            </a:extLst>
          </p:cNvPr>
          <p:cNvSpPr/>
          <p:nvPr/>
        </p:nvSpPr>
        <p:spPr bwMode="auto">
          <a:xfrm>
            <a:off x="2941512" y="4214272"/>
            <a:ext cx="1188720" cy="457200"/>
          </a:xfrm>
          <a:prstGeom prst="roundRect">
            <a:avLst/>
          </a:prstGeom>
          <a:solidFill>
            <a:schemeClr val="bg2">
              <a:lumMod val="50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0" rIns="0" bIns="0" numCol="1" rtlCol="0" anchor="ctr" anchorCtr="0" compatLnSpc="1">
            <a:prstTxWarp prst="textNoShape">
              <a:avLst/>
            </a:prstTxWarp>
          </a:bodyPr>
          <a:lstStyle/>
          <a:p>
            <a:pPr algn="ctr" eaLnBrk="0" fontAlgn="base" hangingPunct="0">
              <a:spcBef>
                <a:spcPct val="0"/>
              </a:spcBef>
              <a:spcAft>
                <a:spcPct val="0"/>
              </a:spcAft>
            </a:pPr>
            <a:r>
              <a:rPr lang="en-US" sz="1600" b="1" i="0" dirty="0">
                <a:solidFill>
                  <a:schemeClr val="accent3">
                    <a:lumMod val="20000"/>
                    <a:lumOff val="80000"/>
                  </a:schemeClr>
                </a:solidFill>
                <a:latin typeface="Arial Narrow" panose="020B0606020202030204" pitchFamily="34" charset="0"/>
              </a:rPr>
              <a:t>Storage</a:t>
            </a:r>
          </a:p>
        </p:txBody>
      </p:sp>
      <p:cxnSp>
        <p:nvCxnSpPr>
          <p:cNvPr id="86" name="Connector: Elbow 85">
            <a:extLst>
              <a:ext uri="{FF2B5EF4-FFF2-40B4-BE49-F238E27FC236}">
                <a16:creationId xmlns:a16="http://schemas.microsoft.com/office/drawing/2014/main" id="{673EF441-0920-46EE-B62D-610B68F02FB2}"/>
              </a:ext>
            </a:extLst>
          </p:cNvPr>
          <p:cNvCxnSpPr>
            <a:cxnSpLocks/>
            <a:stCxn id="11" idx="3"/>
            <a:endCxn id="81" idx="1"/>
          </p:cNvCxnSpPr>
          <p:nvPr/>
        </p:nvCxnSpPr>
        <p:spPr>
          <a:xfrm>
            <a:off x="2513587" y="4442078"/>
            <a:ext cx="427925" cy="794"/>
          </a:xfrm>
          <a:prstGeom prst="bent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9003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Logistics</a:t>
            </a:r>
          </a:p>
        </p:txBody>
      </p:sp>
      <p:sp>
        <p:nvSpPr>
          <p:cNvPr id="5" name="Content Placeholder 4"/>
          <p:cNvSpPr>
            <a:spLocks noGrp="1"/>
          </p:cNvSpPr>
          <p:nvPr>
            <p:ph idx="1"/>
          </p:nvPr>
        </p:nvSpPr>
        <p:spPr/>
        <p:txBody>
          <a:bodyPr/>
          <a:lstStyle/>
          <a:p>
            <a:r>
              <a:rPr lang="en-US" dirty="0"/>
              <a:t>Is there a difference between logistics and supply chain management?</a:t>
            </a:r>
          </a:p>
          <a:p>
            <a:pPr lvl="1"/>
            <a:r>
              <a:rPr lang="en-US" dirty="0"/>
              <a:t>Yes and no…</a:t>
            </a:r>
          </a:p>
          <a:p>
            <a:pPr lvl="1"/>
            <a:r>
              <a:rPr lang="en-US" dirty="0"/>
              <a:t>A wide set of activities dedicated to the transformation and distribution of goods, from raw material sourcing to final market distribution as well as the related information flows.</a:t>
            </a:r>
          </a:p>
          <a:p>
            <a:r>
              <a:rPr lang="en-US" dirty="0"/>
              <a:t>Physical distribution</a:t>
            </a:r>
          </a:p>
          <a:p>
            <a:pPr lvl="1"/>
            <a:r>
              <a:rPr lang="en-US" dirty="0"/>
              <a:t>Activities involved in the movement of goods from points of production to final points of sale and consumption.</a:t>
            </a:r>
          </a:p>
          <a:p>
            <a:r>
              <a:rPr lang="en-US" dirty="0"/>
              <a:t>Materials management</a:t>
            </a:r>
          </a:p>
          <a:p>
            <a:pPr lvl="1"/>
            <a:r>
              <a:rPr lang="en-US" dirty="0"/>
              <a:t>Activities involved in the manufacturing of commodities in all their stages of production along a supply chain.</a:t>
            </a:r>
          </a:p>
        </p:txBody>
      </p:sp>
    </p:spTree>
    <p:extLst>
      <p:ext uri="{BB962C8B-B14F-4D97-AF65-F5344CB8AC3E}">
        <p14:creationId xmlns:p14="http://schemas.microsoft.com/office/powerpoint/2010/main" val="1166650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a:r>
              <a:rPr lang="en-US" dirty="0"/>
              <a:t>Global Oil Market</a:t>
            </a:r>
          </a:p>
        </p:txBody>
      </p:sp>
      <p:pic>
        <p:nvPicPr>
          <p:cNvPr id="6" name="Picture 5" descr="Map&#10;&#10;Description automatically generated">
            <a:extLst>
              <a:ext uri="{FF2B5EF4-FFF2-40B4-BE49-F238E27FC236}">
                <a16:creationId xmlns:a16="http://schemas.microsoft.com/office/drawing/2014/main" id="{A4C3AC4C-0458-424C-A84D-BF53D35385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8388" y="1010620"/>
            <a:ext cx="7406640" cy="5754598"/>
          </a:xfrm>
          <a:prstGeom prst="rect">
            <a:avLst/>
          </a:prstGeom>
        </p:spPr>
      </p:pic>
      <p:sp>
        <p:nvSpPr>
          <p:cNvPr id="4" name="Action Button: Document 3" title="Read this Web Page">
            <a:hlinkClick r:id="rId4" highlightClick="1"/>
            <a:extLst>
              <a:ext uri="{FF2B5EF4-FFF2-40B4-BE49-F238E27FC236}">
                <a16:creationId xmlns:a16="http://schemas.microsoft.com/office/drawing/2014/main" id="{580340B2-50C4-4279-82E7-AD53C0F21618}"/>
              </a:ext>
            </a:extLst>
          </p:cNvPr>
          <p:cNvSpPr/>
          <p:nvPr/>
        </p:nvSpPr>
        <p:spPr bwMode="auto">
          <a:xfrm>
            <a:off x="9471240" y="175385"/>
            <a:ext cx="603316" cy="527901"/>
          </a:xfrm>
          <a:prstGeom prst="actionButtonDocument">
            <a:avLst/>
          </a:prstGeom>
          <a:solidFill>
            <a:schemeClr val="accent2">
              <a:lumMod val="20000"/>
              <a:lumOff val="80000"/>
            </a:schemeClr>
          </a:solidFill>
          <a:ln w="9525" cap="flat" cmpd="sng" algn="ctr">
            <a:solidFill>
              <a:schemeClr val="accent2">
                <a:lumMod val="50000"/>
              </a:schemeClr>
            </a:solidFill>
            <a:prstDash val="solid"/>
            <a:round/>
            <a:headEnd type="none" w="med" len="med"/>
            <a:tailEnd type="none" w="med" len="med"/>
          </a:ln>
          <a:effectLst/>
        </p:spPr>
        <p:txBody>
          <a:bodyPr vert="horz" wrap="square" lIns="91440" tIns="45720" rIns="91440" bIns="45720" numCol="1" rtlCol="0" anchor="t" anchorCtr="0" compatLnSpc="1"/>
          <a:lstStyle/>
          <a:p>
            <a:endParaRPr lang="en-US" i="1" dirty="0">
              <a:latin typeface="Verdana" pitchFamily="34" charset="0"/>
            </a:endParaRPr>
          </a:p>
        </p:txBody>
      </p:sp>
      <p:sp>
        <p:nvSpPr>
          <p:cNvPr id="7" name="TextBox 6">
            <a:extLst>
              <a:ext uri="{FF2B5EF4-FFF2-40B4-BE49-F238E27FC236}">
                <a16:creationId xmlns:a16="http://schemas.microsoft.com/office/drawing/2014/main" id="{324745F1-CF8F-438B-8683-EFD1A36C5411}"/>
              </a:ext>
            </a:extLst>
          </p:cNvPr>
          <p:cNvSpPr txBox="1"/>
          <p:nvPr/>
        </p:nvSpPr>
        <p:spPr>
          <a:xfrm>
            <a:off x="10074557" y="236595"/>
            <a:ext cx="1701107" cy="400110"/>
          </a:xfrm>
          <a:prstGeom prst="rect">
            <a:avLst/>
          </a:prstGeom>
          <a:noFill/>
        </p:spPr>
        <p:txBody>
          <a:bodyPr wrap="none" rtlCol="0">
            <a:spAutoFit/>
          </a:bodyPr>
          <a:lstStyle/>
          <a:p>
            <a:r>
              <a:rPr lang="en-US" sz="2000" b="1" dirty="0">
                <a:latin typeface="Agency FB" pitchFamily="34" charset="0"/>
              </a:rPr>
              <a:t>Read this content</a:t>
            </a:r>
          </a:p>
        </p:txBody>
      </p:sp>
    </p:spTree>
    <p:extLst>
      <p:ext uri="{BB962C8B-B14F-4D97-AF65-F5344CB8AC3E}">
        <p14:creationId xmlns:p14="http://schemas.microsoft.com/office/powerpoint/2010/main" val="4042055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51DB9-88CD-4E1F-8DBA-A6347A37CE91}"/>
              </a:ext>
            </a:extLst>
          </p:cNvPr>
          <p:cNvSpPr>
            <a:spLocks noGrp="1"/>
          </p:cNvSpPr>
          <p:nvPr>
            <p:ph type="title"/>
          </p:nvPr>
        </p:nvSpPr>
        <p:spPr/>
        <p:txBody>
          <a:bodyPr/>
          <a:lstStyle/>
          <a:p>
            <a:r>
              <a:rPr lang="en-US" dirty="0"/>
              <a:t>Global Coal Market</a:t>
            </a:r>
          </a:p>
        </p:txBody>
      </p:sp>
      <p:pic>
        <p:nvPicPr>
          <p:cNvPr id="5" name="Picture 4" descr="Map&#10;&#10;Description automatically generated">
            <a:extLst>
              <a:ext uri="{FF2B5EF4-FFF2-40B4-BE49-F238E27FC236}">
                <a16:creationId xmlns:a16="http://schemas.microsoft.com/office/drawing/2014/main" id="{AD36D56F-43BD-4551-AD44-F7E18CD14E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4270" y="1006175"/>
            <a:ext cx="7406640" cy="5695589"/>
          </a:xfrm>
          <a:prstGeom prst="rect">
            <a:avLst/>
          </a:prstGeom>
        </p:spPr>
      </p:pic>
      <p:sp>
        <p:nvSpPr>
          <p:cNvPr id="4" name="Action Button: Document 3" title="Read this Web Page">
            <a:hlinkClick r:id="rId4" highlightClick="1"/>
            <a:extLst>
              <a:ext uri="{FF2B5EF4-FFF2-40B4-BE49-F238E27FC236}">
                <a16:creationId xmlns:a16="http://schemas.microsoft.com/office/drawing/2014/main" id="{5307DEBB-78B6-4D35-A970-73C02207496B}"/>
              </a:ext>
            </a:extLst>
          </p:cNvPr>
          <p:cNvSpPr/>
          <p:nvPr/>
        </p:nvSpPr>
        <p:spPr bwMode="auto">
          <a:xfrm>
            <a:off x="9471240" y="175385"/>
            <a:ext cx="603316" cy="527901"/>
          </a:xfrm>
          <a:prstGeom prst="actionButtonDocument">
            <a:avLst/>
          </a:prstGeom>
          <a:solidFill>
            <a:schemeClr val="accent2">
              <a:lumMod val="20000"/>
              <a:lumOff val="80000"/>
            </a:schemeClr>
          </a:solidFill>
          <a:ln w="9525" cap="flat" cmpd="sng" algn="ctr">
            <a:solidFill>
              <a:schemeClr val="accent2">
                <a:lumMod val="50000"/>
              </a:schemeClr>
            </a:solidFill>
            <a:prstDash val="solid"/>
            <a:round/>
            <a:headEnd type="none" w="med" len="med"/>
            <a:tailEnd type="none" w="med" len="med"/>
          </a:ln>
          <a:effectLst/>
        </p:spPr>
        <p:txBody>
          <a:bodyPr vert="horz" wrap="square" lIns="91440" tIns="45720" rIns="91440" bIns="45720" numCol="1" rtlCol="0" anchor="t" anchorCtr="0" compatLnSpc="1"/>
          <a:lstStyle/>
          <a:p>
            <a:endParaRPr lang="en-US" i="1" dirty="0">
              <a:latin typeface="Verdana" pitchFamily="34" charset="0"/>
            </a:endParaRPr>
          </a:p>
        </p:txBody>
      </p:sp>
      <p:sp>
        <p:nvSpPr>
          <p:cNvPr id="6" name="TextBox 5">
            <a:extLst>
              <a:ext uri="{FF2B5EF4-FFF2-40B4-BE49-F238E27FC236}">
                <a16:creationId xmlns:a16="http://schemas.microsoft.com/office/drawing/2014/main" id="{9B441F3C-7B7B-4175-A4BE-98F1613946C0}"/>
              </a:ext>
            </a:extLst>
          </p:cNvPr>
          <p:cNvSpPr txBox="1"/>
          <p:nvPr/>
        </p:nvSpPr>
        <p:spPr>
          <a:xfrm>
            <a:off x="10074557" y="236595"/>
            <a:ext cx="1701107" cy="400110"/>
          </a:xfrm>
          <a:prstGeom prst="rect">
            <a:avLst/>
          </a:prstGeom>
          <a:noFill/>
        </p:spPr>
        <p:txBody>
          <a:bodyPr wrap="none" rtlCol="0">
            <a:spAutoFit/>
          </a:bodyPr>
          <a:lstStyle/>
          <a:p>
            <a:r>
              <a:rPr lang="en-US" sz="2000" b="1" dirty="0">
                <a:latin typeface="Agency FB" pitchFamily="34" charset="0"/>
              </a:rPr>
              <a:t>Read this content</a:t>
            </a:r>
          </a:p>
        </p:txBody>
      </p:sp>
    </p:spTree>
    <p:extLst>
      <p:ext uri="{BB962C8B-B14F-4D97-AF65-F5344CB8AC3E}">
        <p14:creationId xmlns:p14="http://schemas.microsoft.com/office/powerpoint/2010/main" val="3736483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4"/>
          <p:cNvSpPr>
            <a:spLocks noGrp="1" noChangeArrowheads="1"/>
          </p:cNvSpPr>
          <p:nvPr>
            <p:ph type="title"/>
          </p:nvPr>
        </p:nvSpPr>
        <p:spPr/>
        <p:txBody>
          <a:bodyPr/>
          <a:lstStyle/>
          <a:p>
            <a:pPr eaLnBrk="1" hangingPunct="1"/>
            <a:r>
              <a:rPr lang="en-US"/>
              <a:t>The Automobile Supply Chain</a:t>
            </a:r>
          </a:p>
        </p:txBody>
      </p:sp>
      <p:sp>
        <p:nvSpPr>
          <p:cNvPr id="63" name="Rectangle 5">
            <a:extLst>
              <a:ext uri="{FF2B5EF4-FFF2-40B4-BE49-F238E27FC236}">
                <a16:creationId xmlns:a16="http://schemas.microsoft.com/office/drawing/2014/main" id="{BC002B78-2E82-4DC4-83AC-2E3CD3D60A74}"/>
              </a:ext>
            </a:extLst>
          </p:cNvPr>
          <p:cNvSpPr>
            <a:spLocks noChangeArrowheads="1"/>
          </p:cNvSpPr>
          <p:nvPr/>
        </p:nvSpPr>
        <p:spPr bwMode="auto">
          <a:xfrm>
            <a:off x="2327905" y="2141616"/>
            <a:ext cx="1280160" cy="3292475"/>
          </a:xfrm>
          <a:prstGeom prst="roundRect">
            <a:avLst>
              <a:gd name="adj" fmla="val 11588"/>
            </a:avLst>
          </a:prstGeom>
          <a:solidFill>
            <a:schemeClr val="accent4">
              <a:lumMod val="20000"/>
              <a:lumOff val="80000"/>
            </a:schemeClr>
          </a:solidFill>
          <a:ln w="25400">
            <a:solidFill>
              <a:schemeClr val="accent4">
                <a:lumMod val="75000"/>
              </a:schemeClr>
            </a:solidFill>
            <a:miter lim="800000"/>
            <a:headEnd/>
            <a:tailEnd/>
          </a:ln>
        </p:spPr>
        <p:txBody>
          <a:bodyPr wrap="none" anchor="ctr"/>
          <a:lstStyle/>
          <a:p>
            <a:endParaRPr lang="en-US" i="0">
              <a:latin typeface="Arial Narrow" panose="020B0606020202030204" pitchFamily="34" charset="0"/>
            </a:endParaRPr>
          </a:p>
        </p:txBody>
      </p:sp>
      <p:sp>
        <p:nvSpPr>
          <p:cNvPr id="64" name="Text Box 6">
            <a:extLst>
              <a:ext uri="{FF2B5EF4-FFF2-40B4-BE49-F238E27FC236}">
                <a16:creationId xmlns:a16="http://schemas.microsoft.com/office/drawing/2014/main" id="{2E0DD024-EBD8-49C1-8343-6927B85F23E7}"/>
              </a:ext>
            </a:extLst>
          </p:cNvPr>
          <p:cNvSpPr txBox="1">
            <a:spLocks noChangeArrowheads="1"/>
          </p:cNvSpPr>
          <p:nvPr/>
        </p:nvSpPr>
        <p:spPr bwMode="auto">
          <a:xfrm>
            <a:off x="2462843" y="2200353"/>
            <a:ext cx="995785" cy="584775"/>
          </a:xfrm>
          <a:prstGeom prst="rect">
            <a:avLst/>
          </a:prstGeom>
          <a:noFill/>
          <a:ln w="9525">
            <a:noFill/>
            <a:miter lim="800000"/>
            <a:headEnd/>
            <a:tailEnd/>
          </a:ln>
        </p:spPr>
        <p:txBody>
          <a:bodyPr wrap="none">
            <a:spAutoFit/>
          </a:bodyPr>
          <a:lstStyle/>
          <a:p>
            <a:r>
              <a:rPr lang="en-US" sz="1600" b="1" i="0">
                <a:latin typeface="Arial Narrow" panose="020B0606020202030204" pitchFamily="34" charset="0"/>
              </a:rPr>
              <a:t>Supplying</a:t>
            </a:r>
          </a:p>
          <a:p>
            <a:r>
              <a:rPr lang="en-US" sz="1600" b="1" i="0">
                <a:latin typeface="Arial Narrow" panose="020B0606020202030204" pitchFamily="34" charset="0"/>
              </a:rPr>
              <a:t>industries</a:t>
            </a:r>
          </a:p>
        </p:txBody>
      </p:sp>
      <p:sp>
        <p:nvSpPr>
          <p:cNvPr id="65" name="Rectangle 7">
            <a:extLst>
              <a:ext uri="{FF2B5EF4-FFF2-40B4-BE49-F238E27FC236}">
                <a16:creationId xmlns:a16="http://schemas.microsoft.com/office/drawing/2014/main" id="{EB398E2D-A1C1-41CC-A7A6-BE0FBD4963F3}"/>
              </a:ext>
            </a:extLst>
          </p:cNvPr>
          <p:cNvSpPr>
            <a:spLocks noChangeArrowheads="1"/>
          </p:cNvSpPr>
          <p:nvPr/>
        </p:nvSpPr>
        <p:spPr bwMode="auto">
          <a:xfrm>
            <a:off x="2480305" y="2868691"/>
            <a:ext cx="989012" cy="376237"/>
          </a:xfrm>
          <a:prstGeom prst="roundRect">
            <a:avLst/>
          </a:prstGeom>
          <a:solidFill>
            <a:schemeClr val="accent4">
              <a:lumMod val="75000"/>
            </a:schemeClr>
          </a:solidFill>
          <a:ln w="12700">
            <a:noFill/>
            <a:miter lim="800000"/>
            <a:headEnd/>
            <a:tailEnd/>
          </a:ln>
        </p:spPr>
        <p:txBody>
          <a:bodyPr anchor="ctr"/>
          <a:lstStyle/>
          <a:p>
            <a:pPr algn="ctr"/>
            <a:r>
              <a:rPr lang="en-US" sz="1200" b="1" i="0">
                <a:latin typeface="Arial Narrow" panose="020B0606020202030204" pitchFamily="34" charset="0"/>
              </a:rPr>
              <a:t>Steel and other metals</a:t>
            </a:r>
          </a:p>
        </p:txBody>
      </p:sp>
      <p:sp>
        <p:nvSpPr>
          <p:cNvPr id="66" name="Rectangle 8">
            <a:extLst>
              <a:ext uri="{FF2B5EF4-FFF2-40B4-BE49-F238E27FC236}">
                <a16:creationId xmlns:a16="http://schemas.microsoft.com/office/drawing/2014/main" id="{4B28439D-5143-4C0D-97F8-9837BB700346}"/>
              </a:ext>
            </a:extLst>
          </p:cNvPr>
          <p:cNvSpPr>
            <a:spLocks noChangeArrowheads="1"/>
          </p:cNvSpPr>
          <p:nvPr/>
        </p:nvSpPr>
        <p:spPr bwMode="auto">
          <a:xfrm>
            <a:off x="2480305" y="3286202"/>
            <a:ext cx="989012" cy="376238"/>
          </a:xfrm>
          <a:prstGeom prst="roundRect">
            <a:avLst/>
          </a:prstGeom>
          <a:solidFill>
            <a:schemeClr val="accent4">
              <a:lumMod val="75000"/>
            </a:schemeClr>
          </a:solidFill>
          <a:ln w="12700">
            <a:noFill/>
            <a:miter lim="800000"/>
            <a:headEnd/>
            <a:tailEnd/>
          </a:ln>
        </p:spPr>
        <p:txBody>
          <a:bodyPr anchor="ctr"/>
          <a:lstStyle/>
          <a:p>
            <a:pPr algn="ctr"/>
            <a:r>
              <a:rPr lang="en-US" sz="1200" b="1" i="0">
                <a:latin typeface="Arial Narrow" panose="020B0606020202030204" pitchFamily="34" charset="0"/>
              </a:rPr>
              <a:t>Rubber</a:t>
            </a:r>
          </a:p>
        </p:txBody>
      </p:sp>
      <p:sp>
        <p:nvSpPr>
          <p:cNvPr id="67" name="Rectangle 9">
            <a:extLst>
              <a:ext uri="{FF2B5EF4-FFF2-40B4-BE49-F238E27FC236}">
                <a16:creationId xmlns:a16="http://schemas.microsoft.com/office/drawing/2014/main" id="{BA1A3034-41D7-4B17-A942-025C43BD929D}"/>
              </a:ext>
            </a:extLst>
          </p:cNvPr>
          <p:cNvSpPr>
            <a:spLocks noChangeArrowheads="1"/>
          </p:cNvSpPr>
          <p:nvPr/>
        </p:nvSpPr>
        <p:spPr bwMode="auto">
          <a:xfrm>
            <a:off x="2480305" y="3703716"/>
            <a:ext cx="989012" cy="376237"/>
          </a:xfrm>
          <a:prstGeom prst="roundRect">
            <a:avLst/>
          </a:prstGeom>
          <a:solidFill>
            <a:schemeClr val="accent4">
              <a:lumMod val="75000"/>
            </a:schemeClr>
          </a:solidFill>
          <a:ln w="12700">
            <a:noFill/>
            <a:miter lim="800000"/>
            <a:headEnd/>
            <a:tailEnd/>
          </a:ln>
        </p:spPr>
        <p:txBody>
          <a:bodyPr anchor="ctr"/>
          <a:lstStyle/>
          <a:p>
            <a:pPr algn="ctr"/>
            <a:r>
              <a:rPr lang="en-US" sz="1200" b="1" i="0">
                <a:latin typeface="Arial Narrow" panose="020B0606020202030204" pitchFamily="34" charset="0"/>
              </a:rPr>
              <a:t>Electronics</a:t>
            </a:r>
          </a:p>
        </p:txBody>
      </p:sp>
      <p:sp>
        <p:nvSpPr>
          <p:cNvPr id="68" name="Rectangle 10">
            <a:extLst>
              <a:ext uri="{FF2B5EF4-FFF2-40B4-BE49-F238E27FC236}">
                <a16:creationId xmlns:a16="http://schemas.microsoft.com/office/drawing/2014/main" id="{82213646-3D8F-4B0D-867C-EFB8CAF31864}"/>
              </a:ext>
            </a:extLst>
          </p:cNvPr>
          <p:cNvSpPr>
            <a:spLocks noChangeArrowheads="1"/>
          </p:cNvSpPr>
          <p:nvPr/>
        </p:nvSpPr>
        <p:spPr bwMode="auto">
          <a:xfrm>
            <a:off x="2480305" y="4122816"/>
            <a:ext cx="989012" cy="376237"/>
          </a:xfrm>
          <a:prstGeom prst="roundRect">
            <a:avLst/>
          </a:prstGeom>
          <a:solidFill>
            <a:schemeClr val="accent4">
              <a:lumMod val="75000"/>
            </a:schemeClr>
          </a:solidFill>
          <a:ln w="12700">
            <a:noFill/>
            <a:miter lim="800000"/>
            <a:headEnd/>
            <a:tailEnd/>
          </a:ln>
        </p:spPr>
        <p:txBody>
          <a:bodyPr anchor="ctr"/>
          <a:lstStyle/>
          <a:p>
            <a:pPr algn="ctr"/>
            <a:r>
              <a:rPr lang="en-US" sz="1200" b="1" i="0">
                <a:latin typeface="Arial Narrow" panose="020B0606020202030204" pitchFamily="34" charset="0"/>
              </a:rPr>
              <a:t>Plastic</a:t>
            </a:r>
          </a:p>
        </p:txBody>
      </p:sp>
      <p:sp>
        <p:nvSpPr>
          <p:cNvPr id="69" name="Rectangle 11">
            <a:extLst>
              <a:ext uri="{FF2B5EF4-FFF2-40B4-BE49-F238E27FC236}">
                <a16:creationId xmlns:a16="http://schemas.microsoft.com/office/drawing/2014/main" id="{AC224AFB-6981-4427-95B7-8FF336987E36}"/>
              </a:ext>
            </a:extLst>
          </p:cNvPr>
          <p:cNvSpPr>
            <a:spLocks noChangeArrowheads="1"/>
          </p:cNvSpPr>
          <p:nvPr/>
        </p:nvSpPr>
        <p:spPr bwMode="auto">
          <a:xfrm>
            <a:off x="2480305" y="4540327"/>
            <a:ext cx="989012" cy="376238"/>
          </a:xfrm>
          <a:prstGeom prst="roundRect">
            <a:avLst/>
          </a:prstGeom>
          <a:solidFill>
            <a:schemeClr val="accent4">
              <a:lumMod val="75000"/>
            </a:schemeClr>
          </a:solidFill>
          <a:ln w="12700">
            <a:noFill/>
            <a:miter lim="800000"/>
            <a:headEnd/>
            <a:tailEnd/>
          </a:ln>
        </p:spPr>
        <p:txBody>
          <a:bodyPr anchor="ctr"/>
          <a:lstStyle/>
          <a:p>
            <a:pPr algn="ctr"/>
            <a:r>
              <a:rPr lang="en-US" sz="1200" b="1" i="0">
                <a:latin typeface="Arial Narrow" panose="020B0606020202030204" pitchFamily="34" charset="0"/>
              </a:rPr>
              <a:t>Glass</a:t>
            </a:r>
          </a:p>
        </p:txBody>
      </p:sp>
      <p:sp>
        <p:nvSpPr>
          <p:cNvPr id="70" name="Rectangle 12">
            <a:extLst>
              <a:ext uri="{FF2B5EF4-FFF2-40B4-BE49-F238E27FC236}">
                <a16:creationId xmlns:a16="http://schemas.microsoft.com/office/drawing/2014/main" id="{FD6CEA93-E8D5-4735-965C-F3A1E26AB598}"/>
              </a:ext>
            </a:extLst>
          </p:cNvPr>
          <p:cNvSpPr>
            <a:spLocks noChangeArrowheads="1"/>
          </p:cNvSpPr>
          <p:nvPr/>
        </p:nvSpPr>
        <p:spPr bwMode="auto">
          <a:xfrm>
            <a:off x="2480305" y="4959427"/>
            <a:ext cx="989012" cy="376238"/>
          </a:xfrm>
          <a:prstGeom prst="roundRect">
            <a:avLst/>
          </a:prstGeom>
          <a:solidFill>
            <a:schemeClr val="accent4">
              <a:lumMod val="75000"/>
            </a:schemeClr>
          </a:solidFill>
          <a:ln w="12700">
            <a:noFill/>
            <a:miter lim="800000"/>
            <a:headEnd/>
            <a:tailEnd/>
          </a:ln>
        </p:spPr>
        <p:txBody>
          <a:bodyPr anchor="ctr"/>
          <a:lstStyle/>
          <a:p>
            <a:pPr algn="ctr"/>
            <a:r>
              <a:rPr lang="en-US" sz="1200" b="1" i="0">
                <a:latin typeface="Arial Narrow" panose="020B0606020202030204" pitchFamily="34" charset="0"/>
              </a:rPr>
              <a:t>Textiles</a:t>
            </a:r>
          </a:p>
        </p:txBody>
      </p:sp>
      <p:sp>
        <p:nvSpPr>
          <p:cNvPr id="71" name="Rectangle 13">
            <a:extLst>
              <a:ext uri="{FF2B5EF4-FFF2-40B4-BE49-F238E27FC236}">
                <a16:creationId xmlns:a16="http://schemas.microsoft.com/office/drawing/2014/main" id="{F2DF1AB7-2B84-4F14-896F-CD51E81440E2}"/>
              </a:ext>
            </a:extLst>
          </p:cNvPr>
          <p:cNvSpPr>
            <a:spLocks noChangeArrowheads="1"/>
          </p:cNvSpPr>
          <p:nvPr/>
        </p:nvSpPr>
        <p:spPr bwMode="auto">
          <a:xfrm>
            <a:off x="4175760" y="2147332"/>
            <a:ext cx="3840480" cy="1005840"/>
          </a:xfrm>
          <a:prstGeom prst="roundRect">
            <a:avLst>
              <a:gd name="adj" fmla="val 10354"/>
            </a:avLst>
          </a:prstGeom>
          <a:solidFill>
            <a:schemeClr val="bg2"/>
          </a:solidFill>
          <a:ln w="25400">
            <a:noFill/>
            <a:miter lim="800000"/>
            <a:headEnd/>
            <a:tailEnd/>
          </a:ln>
        </p:spPr>
        <p:txBody>
          <a:bodyPr wrap="none" anchor="ctr"/>
          <a:lstStyle/>
          <a:p>
            <a:endParaRPr lang="en-US" i="0">
              <a:latin typeface="Arial Narrow" panose="020B0606020202030204" pitchFamily="34" charset="0"/>
            </a:endParaRPr>
          </a:p>
        </p:txBody>
      </p:sp>
      <p:sp>
        <p:nvSpPr>
          <p:cNvPr id="72" name="Rectangle 14">
            <a:extLst>
              <a:ext uri="{FF2B5EF4-FFF2-40B4-BE49-F238E27FC236}">
                <a16:creationId xmlns:a16="http://schemas.microsoft.com/office/drawing/2014/main" id="{C7E6C69B-279A-4FE4-A0DF-F02287981D63}"/>
              </a:ext>
            </a:extLst>
          </p:cNvPr>
          <p:cNvSpPr>
            <a:spLocks noChangeArrowheads="1"/>
          </p:cNvSpPr>
          <p:nvPr/>
        </p:nvSpPr>
        <p:spPr bwMode="auto">
          <a:xfrm>
            <a:off x="4175760" y="3290965"/>
            <a:ext cx="3840480" cy="1005840"/>
          </a:xfrm>
          <a:prstGeom prst="roundRect">
            <a:avLst>
              <a:gd name="adj" fmla="val 10354"/>
            </a:avLst>
          </a:prstGeom>
          <a:solidFill>
            <a:schemeClr val="bg2"/>
          </a:solidFill>
          <a:ln w="25400">
            <a:noFill/>
            <a:miter lim="800000"/>
            <a:headEnd/>
            <a:tailEnd/>
          </a:ln>
        </p:spPr>
        <p:txBody>
          <a:bodyPr wrap="none" anchor="ctr"/>
          <a:lstStyle/>
          <a:p>
            <a:endParaRPr lang="en-US" i="0">
              <a:latin typeface="Arial Narrow" panose="020B0606020202030204" pitchFamily="34" charset="0"/>
            </a:endParaRPr>
          </a:p>
        </p:txBody>
      </p:sp>
      <p:sp>
        <p:nvSpPr>
          <p:cNvPr id="73" name="Rectangle 15">
            <a:extLst>
              <a:ext uri="{FF2B5EF4-FFF2-40B4-BE49-F238E27FC236}">
                <a16:creationId xmlns:a16="http://schemas.microsoft.com/office/drawing/2014/main" id="{CEC104C9-5507-4046-AE68-992ADB898E39}"/>
              </a:ext>
            </a:extLst>
          </p:cNvPr>
          <p:cNvSpPr>
            <a:spLocks noChangeArrowheads="1"/>
          </p:cNvSpPr>
          <p:nvPr/>
        </p:nvSpPr>
        <p:spPr bwMode="auto">
          <a:xfrm>
            <a:off x="4175760" y="4424440"/>
            <a:ext cx="3840480" cy="1005840"/>
          </a:xfrm>
          <a:prstGeom prst="roundRect">
            <a:avLst>
              <a:gd name="adj" fmla="val 9091"/>
            </a:avLst>
          </a:prstGeom>
          <a:solidFill>
            <a:schemeClr val="bg2"/>
          </a:solidFill>
          <a:ln w="25400">
            <a:noFill/>
            <a:miter lim="800000"/>
            <a:headEnd/>
            <a:tailEnd/>
          </a:ln>
        </p:spPr>
        <p:txBody>
          <a:bodyPr wrap="none" anchor="ctr"/>
          <a:lstStyle/>
          <a:p>
            <a:endParaRPr lang="en-US" i="0">
              <a:latin typeface="Arial Narrow" panose="020B0606020202030204" pitchFamily="34" charset="0"/>
            </a:endParaRPr>
          </a:p>
        </p:txBody>
      </p:sp>
      <p:sp>
        <p:nvSpPr>
          <p:cNvPr id="74" name="Text Box 16">
            <a:extLst>
              <a:ext uri="{FF2B5EF4-FFF2-40B4-BE49-F238E27FC236}">
                <a16:creationId xmlns:a16="http://schemas.microsoft.com/office/drawing/2014/main" id="{3EDEE0C4-0A9D-4FA9-A6EF-EDE3D61A907B}"/>
              </a:ext>
            </a:extLst>
          </p:cNvPr>
          <p:cNvSpPr txBox="1">
            <a:spLocks noChangeArrowheads="1"/>
          </p:cNvSpPr>
          <p:nvPr/>
        </p:nvSpPr>
        <p:spPr bwMode="auto">
          <a:xfrm>
            <a:off x="5720398" y="2171778"/>
            <a:ext cx="676995" cy="272415"/>
          </a:xfrm>
          <a:prstGeom prst="roundRect">
            <a:avLst/>
          </a:prstGeom>
          <a:solidFill>
            <a:schemeClr val="tx1"/>
          </a:solidFill>
          <a:ln w="9525">
            <a:noFill/>
            <a:miter lim="800000"/>
            <a:headEnd/>
            <a:tailEnd/>
          </a:ln>
        </p:spPr>
        <p:txBody>
          <a:bodyPr wrap="none" lIns="45720" tIns="0" rIns="45720" bIns="0">
            <a:spAutoFit/>
          </a:bodyPr>
          <a:lstStyle/>
          <a:p>
            <a:r>
              <a:rPr lang="en-US" sz="1600" b="1" i="0" dirty="0">
                <a:solidFill>
                  <a:schemeClr val="bg1"/>
                </a:solidFill>
                <a:latin typeface="Arial Narrow" panose="020B0606020202030204" pitchFamily="34" charset="0"/>
              </a:rPr>
              <a:t>Bodies</a:t>
            </a:r>
          </a:p>
        </p:txBody>
      </p:sp>
      <p:sp>
        <p:nvSpPr>
          <p:cNvPr id="75" name="Text Box 17">
            <a:extLst>
              <a:ext uri="{FF2B5EF4-FFF2-40B4-BE49-F238E27FC236}">
                <a16:creationId xmlns:a16="http://schemas.microsoft.com/office/drawing/2014/main" id="{469FCC33-2416-47CC-9408-0DBD6CBFBC09}"/>
              </a:ext>
            </a:extLst>
          </p:cNvPr>
          <p:cNvSpPr txBox="1">
            <a:spLocks noChangeArrowheads="1"/>
          </p:cNvSpPr>
          <p:nvPr/>
        </p:nvSpPr>
        <p:spPr bwMode="auto">
          <a:xfrm>
            <a:off x="5574347" y="3313191"/>
            <a:ext cx="1139885" cy="272415"/>
          </a:xfrm>
          <a:prstGeom prst="roundRect">
            <a:avLst/>
          </a:prstGeom>
          <a:solidFill>
            <a:schemeClr val="tx1"/>
          </a:solidFill>
          <a:ln w="9525">
            <a:noFill/>
            <a:miter lim="800000"/>
            <a:headEnd/>
            <a:tailEnd/>
          </a:ln>
        </p:spPr>
        <p:txBody>
          <a:bodyPr wrap="none" lIns="45720" tIns="0" rIns="45720" bIns="0">
            <a:spAutoFit/>
          </a:bodyPr>
          <a:lstStyle/>
          <a:p>
            <a:r>
              <a:rPr lang="en-US" sz="1600" b="1" i="0" dirty="0">
                <a:solidFill>
                  <a:schemeClr val="bg1"/>
                </a:solidFill>
                <a:latin typeface="Arial Narrow" panose="020B0606020202030204" pitchFamily="34" charset="0"/>
              </a:rPr>
              <a:t>Components</a:t>
            </a:r>
          </a:p>
        </p:txBody>
      </p:sp>
      <p:sp>
        <p:nvSpPr>
          <p:cNvPr id="76" name="Text Box 18">
            <a:extLst>
              <a:ext uri="{FF2B5EF4-FFF2-40B4-BE49-F238E27FC236}">
                <a16:creationId xmlns:a16="http://schemas.microsoft.com/office/drawing/2014/main" id="{3B9B46B7-F5F4-4432-84BF-E276A215A555}"/>
              </a:ext>
            </a:extLst>
          </p:cNvPr>
          <p:cNvSpPr txBox="1">
            <a:spLocks noChangeArrowheads="1"/>
          </p:cNvSpPr>
          <p:nvPr/>
        </p:nvSpPr>
        <p:spPr bwMode="auto">
          <a:xfrm>
            <a:off x="5025073" y="4446666"/>
            <a:ext cx="2294394" cy="272415"/>
          </a:xfrm>
          <a:prstGeom prst="roundRect">
            <a:avLst/>
          </a:prstGeom>
          <a:solidFill>
            <a:schemeClr val="tx1"/>
          </a:solidFill>
          <a:ln w="9525">
            <a:noFill/>
            <a:miter lim="800000"/>
            <a:headEnd/>
            <a:tailEnd/>
          </a:ln>
        </p:spPr>
        <p:txBody>
          <a:bodyPr wrap="none" lIns="45720" tIns="0" rIns="45720" bIns="0">
            <a:spAutoFit/>
          </a:bodyPr>
          <a:lstStyle/>
          <a:p>
            <a:r>
              <a:rPr lang="en-US" sz="1600" b="1" i="0" dirty="0">
                <a:solidFill>
                  <a:schemeClr val="bg1"/>
                </a:solidFill>
                <a:latin typeface="Arial Narrow" panose="020B0606020202030204" pitchFamily="34" charset="0"/>
              </a:rPr>
              <a:t>Engines and transmissions</a:t>
            </a:r>
          </a:p>
        </p:txBody>
      </p:sp>
      <p:sp>
        <p:nvSpPr>
          <p:cNvPr id="77" name="Rectangle 19">
            <a:extLst>
              <a:ext uri="{FF2B5EF4-FFF2-40B4-BE49-F238E27FC236}">
                <a16:creationId xmlns:a16="http://schemas.microsoft.com/office/drawing/2014/main" id="{6B48733D-4A1E-4463-9788-09C793AD82F7}"/>
              </a:ext>
            </a:extLst>
          </p:cNvPr>
          <p:cNvSpPr>
            <a:spLocks noChangeArrowheads="1"/>
          </p:cNvSpPr>
          <p:nvPr/>
        </p:nvSpPr>
        <p:spPr bwMode="auto">
          <a:xfrm>
            <a:off x="8298507" y="3529090"/>
            <a:ext cx="1095375" cy="527050"/>
          </a:xfrm>
          <a:prstGeom prst="roundRect">
            <a:avLst/>
          </a:prstGeom>
          <a:solidFill>
            <a:schemeClr val="bg2">
              <a:lumMod val="50000"/>
            </a:schemeClr>
          </a:solidFill>
          <a:ln w="25400">
            <a:solidFill>
              <a:schemeClr val="accent1">
                <a:lumMod val="50000"/>
              </a:schemeClr>
            </a:solidFill>
            <a:miter lim="800000"/>
            <a:headEnd/>
            <a:tailEnd/>
          </a:ln>
        </p:spPr>
        <p:txBody>
          <a:bodyPr anchor="ctr"/>
          <a:lstStyle/>
          <a:p>
            <a:pPr algn="ctr"/>
            <a:r>
              <a:rPr lang="en-US" sz="1600" b="1" i="0" dirty="0">
                <a:solidFill>
                  <a:schemeClr val="bg1"/>
                </a:solidFill>
                <a:latin typeface="Arial Narrow" panose="020B0606020202030204" pitchFamily="34" charset="0"/>
              </a:rPr>
              <a:t>Final Assembly</a:t>
            </a:r>
          </a:p>
        </p:txBody>
      </p:sp>
      <p:sp>
        <p:nvSpPr>
          <p:cNvPr id="78" name="Rectangle 20">
            <a:extLst>
              <a:ext uri="{FF2B5EF4-FFF2-40B4-BE49-F238E27FC236}">
                <a16:creationId xmlns:a16="http://schemas.microsoft.com/office/drawing/2014/main" id="{574478FE-EA34-42F0-A09D-A3A4E7D10B7C}"/>
              </a:ext>
            </a:extLst>
          </p:cNvPr>
          <p:cNvSpPr>
            <a:spLocks noChangeArrowheads="1"/>
          </p:cNvSpPr>
          <p:nvPr/>
        </p:nvSpPr>
        <p:spPr bwMode="auto">
          <a:xfrm>
            <a:off x="4437700" y="2474990"/>
            <a:ext cx="1223962" cy="569912"/>
          </a:xfrm>
          <a:prstGeom prst="roundRect">
            <a:avLst/>
          </a:prstGeom>
          <a:solidFill>
            <a:srgbClr val="EAEAEA"/>
          </a:solidFill>
          <a:ln w="19050">
            <a:solidFill>
              <a:srgbClr val="808080"/>
            </a:solidFill>
            <a:miter lim="800000"/>
            <a:headEnd/>
            <a:tailEnd/>
          </a:ln>
        </p:spPr>
        <p:txBody>
          <a:bodyPr anchor="ctr"/>
          <a:lstStyle/>
          <a:p>
            <a:pPr algn="ctr"/>
            <a:r>
              <a:rPr lang="en-US" sz="1200" b="1" i="0" dirty="0">
                <a:latin typeface="Arial Narrow" panose="020B0606020202030204" pitchFamily="34" charset="0"/>
              </a:rPr>
              <a:t>Manufacture and stamping of body panels</a:t>
            </a:r>
          </a:p>
        </p:txBody>
      </p:sp>
      <p:sp>
        <p:nvSpPr>
          <p:cNvPr id="79" name="Rectangle 21">
            <a:extLst>
              <a:ext uri="{FF2B5EF4-FFF2-40B4-BE49-F238E27FC236}">
                <a16:creationId xmlns:a16="http://schemas.microsoft.com/office/drawing/2014/main" id="{CA635D52-EB37-44D4-92D1-B37F83605CD5}"/>
              </a:ext>
            </a:extLst>
          </p:cNvPr>
          <p:cNvSpPr>
            <a:spLocks noChangeArrowheads="1"/>
          </p:cNvSpPr>
          <p:nvPr/>
        </p:nvSpPr>
        <p:spPr bwMode="auto">
          <a:xfrm>
            <a:off x="6498274" y="2476578"/>
            <a:ext cx="1223962" cy="569913"/>
          </a:xfrm>
          <a:prstGeom prst="roundRect">
            <a:avLst/>
          </a:prstGeom>
          <a:solidFill>
            <a:srgbClr val="EAEAEA"/>
          </a:solidFill>
          <a:ln w="19050">
            <a:solidFill>
              <a:srgbClr val="808080"/>
            </a:solidFill>
            <a:miter lim="800000"/>
            <a:headEnd/>
            <a:tailEnd/>
          </a:ln>
        </p:spPr>
        <p:txBody>
          <a:bodyPr anchor="ctr"/>
          <a:lstStyle/>
          <a:p>
            <a:pPr algn="ctr"/>
            <a:r>
              <a:rPr lang="en-US" sz="1200" b="1" i="0">
                <a:latin typeface="Arial Narrow" panose="020B0606020202030204" pitchFamily="34" charset="0"/>
              </a:rPr>
              <a:t>Body assembling and painting</a:t>
            </a:r>
          </a:p>
        </p:txBody>
      </p:sp>
      <p:cxnSp>
        <p:nvCxnSpPr>
          <p:cNvPr id="80" name="AutoShape 22">
            <a:extLst>
              <a:ext uri="{FF2B5EF4-FFF2-40B4-BE49-F238E27FC236}">
                <a16:creationId xmlns:a16="http://schemas.microsoft.com/office/drawing/2014/main" id="{83C7F044-FF5A-43F2-924D-3EDB0E1561CF}"/>
              </a:ext>
            </a:extLst>
          </p:cNvPr>
          <p:cNvCxnSpPr>
            <a:cxnSpLocks noChangeShapeType="1"/>
            <a:stCxn id="78" idx="3"/>
            <a:endCxn id="79" idx="1"/>
          </p:cNvCxnSpPr>
          <p:nvPr/>
        </p:nvCxnSpPr>
        <p:spPr bwMode="auto">
          <a:xfrm>
            <a:off x="5661662" y="2759946"/>
            <a:ext cx="836612" cy="1589"/>
          </a:xfrm>
          <a:prstGeom prst="straightConnector1">
            <a:avLst/>
          </a:prstGeom>
          <a:noFill/>
          <a:ln w="31750">
            <a:solidFill>
              <a:schemeClr val="tx1"/>
            </a:solidFill>
            <a:round/>
            <a:headEnd/>
            <a:tailEnd type="triangle" w="med" len="med"/>
          </a:ln>
        </p:spPr>
      </p:cxnSp>
      <p:sp>
        <p:nvSpPr>
          <p:cNvPr id="81" name="Rectangle 23">
            <a:extLst>
              <a:ext uri="{FF2B5EF4-FFF2-40B4-BE49-F238E27FC236}">
                <a16:creationId xmlns:a16="http://schemas.microsoft.com/office/drawing/2014/main" id="{69FB989F-B39F-4C16-B08E-2C0D8BC62856}"/>
              </a:ext>
            </a:extLst>
          </p:cNvPr>
          <p:cNvSpPr>
            <a:spLocks noChangeArrowheads="1"/>
          </p:cNvSpPr>
          <p:nvPr/>
        </p:nvSpPr>
        <p:spPr bwMode="auto">
          <a:xfrm>
            <a:off x="4401190" y="3629103"/>
            <a:ext cx="3291840" cy="569913"/>
          </a:xfrm>
          <a:prstGeom prst="roundRect">
            <a:avLst/>
          </a:prstGeom>
          <a:solidFill>
            <a:srgbClr val="EAEAEA"/>
          </a:solidFill>
          <a:ln w="19050">
            <a:solidFill>
              <a:srgbClr val="808080"/>
            </a:solidFill>
            <a:miter lim="800000"/>
            <a:headEnd/>
            <a:tailEnd/>
          </a:ln>
        </p:spPr>
        <p:txBody>
          <a:bodyPr anchor="ctr"/>
          <a:lstStyle/>
          <a:p>
            <a:pPr algn="ctr"/>
            <a:r>
              <a:rPr lang="en-US" sz="1200" b="1" i="0" dirty="0">
                <a:latin typeface="Arial Narrow" panose="020B0606020202030204" pitchFamily="34" charset="0"/>
              </a:rPr>
              <a:t>Manufacture of mechanical and electrical components (wheels, tires, seats, braking systems, windshields, exhausts, etc.)</a:t>
            </a:r>
          </a:p>
        </p:txBody>
      </p:sp>
      <p:sp>
        <p:nvSpPr>
          <p:cNvPr id="82" name="Rectangle 24">
            <a:extLst>
              <a:ext uri="{FF2B5EF4-FFF2-40B4-BE49-F238E27FC236}">
                <a16:creationId xmlns:a16="http://schemas.microsoft.com/office/drawing/2014/main" id="{75BF9816-238D-40F5-94E2-F575E61EAB05}"/>
              </a:ext>
            </a:extLst>
          </p:cNvPr>
          <p:cNvSpPr>
            <a:spLocks noChangeArrowheads="1"/>
          </p:cNvSpPr>
          <p:nvPr/>
        </p:nvSpPr>
        <p:spPr bwMode="auto">
          <a:xfrm>
            <a:off x="4266247" y="4756228"/>
            <a:ext cx="1737360" cy="569913"/>
          </a:xfrm>
          <a:prstGeom prst="roundRect">
            <a:avLst/>
          </a:prstGeom>
          <a:solidFill>
            <a:srgbClr val="EAEAEA"/>
          </a:solidFill>
          <a:ln w="19050">
            <a:solidFill>
              <a:srgbClr val="808080"/>
            </a:solidFill>
            <a:miter lim="800000"/>
            <a:headEnd/>
            <a:tailEnd/>
          </a:ln>
        </p:spPr>
        <p:txBody>
          <a:bodyPr anchor="ctr"/>
          <a:lstStyle/>
          <a:p>
            <a:pPr algn="ctr"/>
            <a:r>
              <a:rPr lang="en-US" sz="1200" b="1" i="0" dirty="0">
                <a:latin typeface="Arial Narrow" panose="020B0606020202030204" pitchFamily="34" charset="0"/>
              </a:rPr>
              <a:t>Forging and casting of engine and transmission components</a:t>
            </a:r>
          </a:p>
        </p:txBody>
      </p:sp>
      <p:sp>
        <p:nvSpPr>
          <p:cNvPr id="83" name="Rectangle 25">
            <a:extLst>
              <a:ext uri="{FF2B5EF4-FFF2-40B4-BE49-F238E27FC236}">
                <a16:creationId xmlns:a16="http://schemas.microsoft.com/office/drawing/2014/main" id="{F50D5A20-16A9-4DB8-997D-8B7EB7E159E5}"/>
              </a:ext>
            </a:extLst>
          </p:cNvPr>
          <p:cNvSpPr>
            <a:spLocks noChangeArrowheads="1"/>
          </p:cNvSpPr>
          <p:nvPr/>
        </p:nvSpPr>
        <p:spPr bwMode="auto">
          <a:xfrm>
            <a:off x="6188712" y="4757815"/>
            <a:ext cx="1737360" cy="569912"/>
          </a:xfrm>
          <a:prstGeom prst="roundRect">
            <a:avLst/>
          </a:prstGeom>
          <a:solidFill>
            <a:srgbClr val="EAEAEA"/>
          </a:solidFill>
          <a:ln w="19050">
            <a:solidFill>
              <a:srgbClr val="808080"/>
            </a:solidFill>
            <a:miter lim="800000"/>
            <a:headEnd/>
            <a:tailEnd/>
          </a:ln>
        </p:spPr>
        <p:txBody>
          <a:bodyPr anchor="ctr"/>
          <a:lstStyle/>
          <a:p>
            <a:pPr algn="ctr"/>
            <a:r>
              <a:rPr lang="en-US" sz="1200" b="1" i="0">
                <a:latin typeface="Arial Narrow" panose="020B0606020202030204" pitchFamily="34" charset="0"/>
              </a:rPr>
              <a:t>Machining and assembly of engines and transmissions</a:t>
            </a:r>
          </a:p>
        </p:txBody>
      </p:sp>
      <p:sp>
        <p:nvSpPr>
          <p:cNvPr id="84" name="Rectangle 26">
            <a:extLst>
              <a:ext uri="{FF2B5EF4-FFF2-40B4-BE49-F238E27FC236}">
                <a16:creationId xmlns:a16="http://schemas.microsoft.com/office/drawing/2014/main" id="{E32E6AE6-F4A8-4EA3-AD45-F98E2EF063D3}"/>
              </a:ext>
            </a:extLst>
          </p:cNvPr>
          <p:cNvSpPr>
            <a:spLocks noChangeArrowheads="1"/>
          </p:cNvSpPr>
          <p:nvPr/>
        </p:nvSpPr>
        <p:spPr bwMode="auto">
          <a:xfrm>
            <a:off x="9546273" y="3524328"/>
            <a:ext cx="1095375" cy="527050"/>
          </a:xfrm>
          <a:prstGeom prst="roundRect">
            <a:avLst/>
          </a:prstGeom>
          <a:solidFill>
            <a:schemeClr val="bg2">
              <a:lumMod val="50000"/>
            </a:schemeClr>
          </a:solidFill>
          <a:ln w="25400">
            <a:solidFill>
              <a:schemeClr val="accent1">
                <a:lumMod val="50000"/>
              </a:schemeClr>
            </a:solidFill>
            <a:miter lim="800000"/>
            <a:headEnd/>
            <a:tailEnd/>
          </a:ln>
        </p:spPr>
        <p:txBody>
          <a:bodyPr anchor="ctr"/>
          <a:lstStyle/>
          <a:p>
            <a:pPr algn="ctr"/>
            <a:r>
              <a:rPr lang="en-US" sz="1600" b="1" i="0">
                <a:solidFill>
                  <a:schemeClr val="bg1"/>
                </a:solidFill>
                <a:latin typeface="Arial Narrow" panose="020B0606020202030204" pitchFamily="34" charset="0"/>
              </a:rPr>
              <a:t>Consumer market</a:t>
            </a:r>
          </a:p>
        </p:txBody>
      </p:sp>
      <p:cxnSp>
        <p:nvCxnSpPr>
          <p:cNvPr id="85" name="AutoShape 27">
            <a:extLst>
              <a:ext uri="{FF2B5EF4-FFF2-40B4-BE49-F238E27FC236}">
                <a16:creationId xmlns:a16="http://schemas.microsoft.com/office/drawing/2014/main" id="{E54F59F7-8913-4FA5-920E-88047286BD2E}"/>
              </a:ext>
            </a:extLst>
          </p:cNvPr>
          <p:cNvCxnSpPr>
            <a:cxnSpLocks noChangeShapeType="1"/>
            <a:stCxn id="63" idx="3"/>
            <a:endCxn id="71" idx="1"/>
          </p:cNvCxnSpPr>
          <p:nvPr/>
        </p:nvCxnSpPr>
        <p:spPr bwMode="auto">
          <a:xfrm flipV="1">
            <a:off x="3608065" y="2650252"/>
            <a:ext cx="567695" cy="1137602"/>
          </a:xfrm>
          <a:prstGeom prst="bentConnector3">
            <a:avLst>
              <a:gd name="adj1" fmla="val 50000"/>
            </a:avLst>
          </a:prstGeom>
          <a:noFill/>
          <a:ln w="25400">
            <a:solidFill>
              <a:schemeClr val="tx1"/>
            </a:solidFill>
            <a:miter lim="800000"/>
            <a:headEnd/>
            <a:tailEnd type="triangle" w="med" len="med"/>
          </a:ln>
        </p:spPr>
      </p:cxnSp>
      <p:cxnSp>
        <p:nvCxnSpPr>
          <p:cNvPr id="86" name="AutoShape 28">
            <a:extLst>
              <a:ext uri="{FF2B5EF4-FFF2-40B4-BE49-F238E27FC236}">
                <a16:creationId xmlns:a16="http://schemas.microsoft.com/office/drawing/2014/main" id="{74848376-3A7C-42E4-BC02-2E310CEC36F6}"/>
              </a:ext>
            </a:extLst>
          </p:cNvPr>
          <p:cNvCxnSpPr>
            <a:cxnSpLocks noChangeShapeType="1"/>
            <a:stCxn id="63" idx="3"/>
            <a:endCxn id="72" idx="1"/>
          </p:cNvCxnSpPr>
          <p:nvPr/>
        </p:nvCxnSpPr>
        <p:spPr bwMode="auto">
          <a:xfrm>
            <a:off x="3608065" y="3787854"/>
            <a:ext cx="567695" cy="6031"/>
          </a:xfrm>
          <a:prstGeom prst="straightConnector1">
            <a:avLst/>
          </a:prstGeom>
          <a:noFill/>
          <a:ln w="25400">
            <a:solidFill>
              <a:schemeClr val="tx1"/>
            </a:solidFill>
            <a:round/>
            <a:headEnd/>
            <a:tailEnd type="triangle" w="med" len="med"/>
          </a:ln>
        </p:spPr>
      </p:cxnSp>
      <p:cxnSp>
        <p:nvCxnSpPr>
          <p:cNvPr id="87" name="AutoShape 29">
            <a:extLst>
              <a:ext uri="{FF2B5EF4-FFF2-40B4-BE49-F238E27FC236}">
                <a16:creationId xmlns:a16="http://schemas.microsoft.com/office/drawing/2014/main" id="{CEC31401-A0FA-48B9-A5D3-D3B2D9FE457B}"/>
              </a:ext>
            </a:extLst>
          </p:cNvPr>
          <p:cNvCxnSpPr>
            <a:cxnSpLocks noChangeShapeType="1"/>
            <a:stCxn id="63" idx="3"/>
            <a:endCxn id="73" idx="1"/>
          </p:cNvCxnSpPr>
          <p:nvPr/>
        </p:nvCxnSpPr>
        <p:spPr bwMode="auto">
          <a:xfrm>
            <a:off x="3608065" y="3787854"/>
            <a:ext cx="567695" cy="1139506"/>
          </a:xfrm>
          <a:prstGeom prst="bentConnector3">
            <a:avLst>
              <a:gd name="adj1" fmla="val 50000"/>
            </a:avLst>
          </a:prstGeom>
          <a:noFill/>
          <a:ln w="25400">
            <a:solidFill>
              <a:schemeClr val="tx1"/>
            </a:solidFill>
            <a:miter lim="800000"/>
            <a:headEnd/>
            <a:tailEnd type="triangle" w="med" len="med"/>
          </a:ln>
        </p:spPr>
      </p:cxnSp>
      <p:cxnSp>
        <p:nvCxnSpPr>
          <p:cNvPr id="88" name="AutoShape 30">
            <a:extLst>
              <a:ext uri="{FF2B5EF4-FFF2-40B4-BE49-F238E27FC236}">
                <a16:creationId xmlns:a16="http://schemas.microsoft.com/office/drawing/2014/main" id="{D2BBC635-7F59-457C-B470-960C3A204E5A}"/>
              </a:ext>
            </a:extLst>
          </p:cNvPr>
          <p:cNvCxnSpPr>
            <a:cxnSpLocks noChangeShapeType="1"/>
            <a:stCxn id="72" idx="3"/>
            <a:endCxn id="77" idx="1"/>
          </p:cNvCxnSpPr>
          <p:nvPr/>
        </p:nvCxnSpPr>
        <p:spPr bwMode="auto">
          <a:xfrm flipV="1">
            <a:off x="8016240" y="3792615"/>
            <a:ext cx="282267" cy="1270"/>
          </a:xfrm>
          <a:prstGeom prst="bentConnector3">
            <a:avLst>
              <a:gd name="adj1" fmla="val 50000"/>
            </a:avLst>
          </a:prstGeom>
          <a:noFill/>
          <a:ln w="25400">
            <a:solidFill>
              <a:schemeClr val="tx1"/>
            </a:solidFill>
            <a:miter lim="800000"/>
            <a:headEnd/>
            <a:tailEnd type="triangle" w="med" len="med"/>
          </a:ln>
        </p:spPr>
      </p:cxnSp>
      <p:cxnSp>
        <p:nvCxnSpPr>
          <p:cNvPr id="89" name="AutoShape 31">
            <a:extLst>
              <a:ext uri="{FF2B5EF4-FFF2-40B4-BE49-F238E27FC236}">
                <a16:creationId xmlns:a16="http://schemas.microsoft.com/office/drawing/2014/main" id="{828DDF60-93B9-4EBA-AEF4-9E672405DE83}"/>
              </a:ext>
            </a:extLst>
          </p:cNvPr>
          <p:cNvCxnSpPr>
            <a:cxnSpLocks noChangeShapeType="1"/>
            <a:stCxn id="71" idx="3"/>
            <a:endCxn id="77" idx="1"/>
          </p:cNvCxnSpPr>
          <p:nvPr/>
        </p:nvCxnSpPr>
        <p:spPr bwMode="auto">
          <a:xfrm>
            <a:off x="8016240" y="2650252"/>
            <a:ext cx="282267" cy="1142363"/>
          </a:xfrm>
          <a:prstGeom prst="bentConnector3">
            <a:avLst>
              <a:gd name="adj1" fmla="val 50000"/>
            </a:avLst>
          </a:prstGeom>
          <a:noFill/>
          <a:ln w="25400">
            <a:solidFill>
              <a:schemeClr val="tx1"/>
            </a:solidFill>
            <a:miter lim="800000"/>
            <a:headEnd/>
            <a:tailEnd type="triangle" w="med" len="med"/>
          </a:ln>
        </p:spPr>
      </p:cxnSp>
      <p:cxnSp>
        <p:nvCxnSpPr>
          <p:cNvPr id="90" name="AutoShape 32">
            <a:extLst>
              <a:ext uri="{FF2B5EF4-FFF2-40B4-BE49-F238E27FC236}">
                <a16:creationId xmlns:a16="http://schemas.microsoft.com/office/drawing/2014/main" id="{2BF609A1-3B6F-464F-9E97-A43129BCC96A}"/>
              </a:ext>
            </a:extLst>
          </p:cNvPr>
          <p:cNvCxnSpPr>
            <a:cxnSpLocks noChangeShapeType="1"/>
            <a:stCxn id="73" idx="3"/>
            <a:endCxn id="77" idx="1"/>
          </p:cNvCxnSpPr>
          <p:nvPr/>
        </p:nvCxnSpPr>
        <p:spPr bwMode="auto">
          <a:xfrm flipV="1">
            <a:off x="8016240" y="3792615"/>
            <a:ext cx="282267" cy="1134745"/>
          </a:xfrm>
          <a:prstGeom prst="bentConnector3">
            <a:avLst>
              <a:gd name="adj1" fmla="val 50000"/>
            </a:avLst>
          </a:prstGeom>
          <a:noFill/>
          <a:ln w="25400">
            <a:solidFill>
              <a:schemeClr val="tx1"/>
            </a:solidFill>
            <a:miter lim="800000"/>
            <a:headEnd/>
            <a:tailEnd type="triangle" w="med" len="med"/>
          </a:ln>
        </p:spPr>
      </p:cxnSp>
      <p:cxnSp>
        <p:nvCxnSpPr>
          <p:cNvPr id="91" name="AutoShape 33">
            <a:extLst>
              <a:ext uri="{FF2B5EF4-FFF2-40B4-BE49-F238E27FC236}">
                <a16:creationId xmlns:a16="http://schemas.microsoft.com/office/drawing/2014/main" id="{06F1F526-312D-4B1A-A52C-DB7B0943D70B}"/>
              </a:ext>
            </a:extLst>
          </p:cNvPr>
          <p:cNvCxnSpPr>
            <a:cxnSpLocks noChangeShapeType="1"/>
            <a:stCxn id="77" idx="3"/>
            <a:endCxn id="84" idx="1"/>
          </p:cNvCxnSpPr>
          <p:nvPr/>
        </p:nvCxnSpPr>
        <p:spPr bwMode="auto">
          <a:xfrm flipV="1">
            <a:off x="9393882" y="3787853"/>
            <a:ext cx="152391" cy="4762"/>
          </a:xfrm>
          <a:prstGeom prst="straightConnector1">
            <a:avLst/>
          </a:prstGeom>
          <a:noFill/>
          <a:ln w="25400">
            <a:solidFill>
              <a:schemeClr val="tx1"/>
            </a:solidFill>
            <a:round/>
            <a:headEnd/>
            <a:tailEnd type="triangle" w="med" len="med"/>
          </a:ln>
        </p:spPr>
      </p:cxnSp>
      <p:cxnSp>
        <p:nvCxnSpPr>
          <p:cNvPr id="92" name="AutoShape 34">
            <a:extLst>
              <a:ext uri="{FF2B5EF4-FFF2-40B4-BE49-F238E27FC236}">
                <a16:creationId xmlns:a16="http://schemas.microsoft.com/office/drawing/2014/main" id="{0D86D116-AAB4-47B2-9A03-BFDA2E9965D3}"/>
              </a:ext>
            </a:extLst>
          </p:cNvPr>
          <p:cNvCxnSpPr>
            <a:cxnSpLocks noChangeShapeType="1"/>
            <a:stCxn id="82" idx="3"/>
            <a:endCxn id="83" idx="1"/>
          </p:cNvCxnSpPr>
          <p:nvPr/>
        </p:nvCxnSpPr>
        <p:spPr bwMode="auto">
          <a:xfrm>
            <a:off x="6003607" y="5041185"/>
            <a:ext cx="185105" cy="1586"/>
          </a:xfrm>
          <a:prstGeom prst="bentConnector3">
            <a:avLst>
              <a:gd name="adj1" fmla="val 50000"/>
            </a:avLst>
          </a:prstGeom>
          <a:noFill/>
          <a:ln w="25400">
            <a:solidFill>
              <a:schemeClr val="tx1"/>
            </a:solidFill>
            <a:miter lim="800000"/>
            <a:headEnd/>
            <a:tailEnd type="triangle" w="med" len="med"/>
          </a:ln>
        </p:spPr>
      </p:cxnSp>
    </p:spTree>
    <p:extLst>
      <p:ext uri="{BB962C8B-B14F-4D97-AF65-F5344CB8AC3E}">
        <p14:creationId xmlns:p14="http://schemas.microsoft.com/office/powerpoint/2010/main" val="30564000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6"/>
          <p:cNvSpPr>
            <a:spLocks noGrp="1" noChangeArrowheads="1"/>
          </p:cNvSpPr>
          <p:nvPr>
            <p:ph type="title"/>
          </p:nvPr>
        </p:nvSpPr>
        <p:spPr/>
        <p:txBody>
          <a:bodyPr/>
          <a:lstStyle/>
          <a:p>
            <a:pPr eaLnBrk="1" hangingPunct="1"/>
            <a:r>
              <a:rPr lang="en-US"/>
              <a:t>Cereals Supply Chain</a:t>
            </a:r>
          </a:p>
        </p:txBody>
      </p:sp>
      <p:sp>
        <p:nvSpPr>
          <p:cNvPr id="33" name="Rectangle 39">
            <a:extLst>
              <a:ext uri="{FF2B5EF4-FFF2-40B4-BE49-F238E27FC236}">
                <a16:creationId xmlns:a16="http://schemas.microsoft.com/office/drawing/2014/main" id="{08744A7E-83A6-4D99-A5BB-BBC2237441B5}"/>
              </a:ext>
            </a:extLst>
          </p:cNvPr>
          <p:cNvSpPr>
            <a:spLocks noChangeArrowheads="1"/>
          </p:cNvSpPr>
          <p:nvPr/>
        </p:nvSpPr>
        <p:spPr bwMode="auto">
          <a:xfrm>
            <a:off x="2093913" y="2360613"/>
            <a:ext cx="2324100" cy="2603500"/>
          </a:xfrm>
          <a:prstGeom prst="roundRect">
            <a:avLst>
              <a:gd name="adj" fmla="val 7377"/>
            </a:avLst>
          </a:prstGeom>
          <a:solidFill>
            <a:schemeClr val="bg2"/>
          </a:solidFill>
          <a:ln w="19050">
            <a:noFill/>
            <a:prstDash val="dash"/>
            <a:miter lim="800000"/>
            <a:headEnd/>
            <a:tailEnd/>
          </a:ln>
        </p:spPr>
        <p:txBody>
          <a:bodyPr wrap="none" anchor="ctr"/>
          <a:lstStyle/>
          <a:p>
            <a:endParaRPr lang="en-US" i="0"/>
          </a:p>
        </p:txBody>
      </p:sp>
      <p:sp>
        <p:nvSpPr>
          <p:cNvPr id="34" name="Rectangle 37">
            <a:extLst>
              <a:ext uri="{FF2B5EF4-FFF2-40B4-BE49-F238E27FC236}">
                <a16:creationId xmlns:a16="http://schemas.microsoft.com/office/drawing/2014/main" id="{03449D2B-B43D-4281-B9B8-0F504C5FA9BE}"/>
              </a:ext>
            </a:extLst>
          </p:cNvPr>
          <p:cNvSpPr>
            <a:spLocks noChangeArrowheads="1"/>
          </p:cNvSpPr>
          <p:nvPr/>
        </p:nvSpPr>
        <p:spPr bwMode="auto">
          <a:xfrm>
            <a:off x="4567238" y="2360613"/>
            <a:ext cx="2679700" cy="2603500"/>
          </a:xfrm>
          <a:prstGeom prst="roundRect">
            <a:avLst>
              <a:gd name="adj" fmla="val 5204"/>
            </a:avLst>
          </a:prstGeom>
          <a:solidFill>
            <a:schemeClr val="bg2"/>
          </a:solidFill>
          <a:ln w="19050">
            <a:noFill/>
            <a:prstDash val="dash"/>
            <a:miter lim="800000"/>
            <a:headEnd/>
            <a:tailEnd/>
          </a:ln>
        </p:spPr>
        <p:txBody>
          <a:bodyPr wrap="none" anchor="ctr"/>
          <a:lstStyle/>
          <a:p>
            <a:endParaRPr lang="en-US" i="0"/>
          </a:p>
        </p:txBody>
      </p:sp>
      <p:sp>
        <p:nvSpPr>
          <p:cNvPr id="35" name="Rectangle 34">
            <a:extLst>
              <a:ext uri="{FF2B5EF4-FFF2-40B4-BE49-F238E27FC236}">
                <a16:creationId xmlns:a16="http://schemas.microsoft.com/office/drawing/2014/main" id="{5696987B-EDDE-4DF5-9A95-744C149F6DD6}"/>
              </a:ext>
            </a:extLst>
          </p:cNvPr>
          <p:cNvSpPr>
            <a:spLocks noChangeArrowheads="1"/>
          </p:cNvSpPr>
          <p:nvPr/>
        </p:nvSpPr>
        <p:spPr bwMode="auto">
          <a:xfrm>
            <a:off x="7385050" y="3055939"/>
            <a:ext cx="2787650" cy="1247775"/>
          </a:xfrm>
          <a:prstGeom prst="roundRect">
            <a:avLst>
              <a:gd name="adj" fmla="val 10560"/>
            </a:avLst>
          </a:prstGeom>
          <a:solidFill>
            <a:schemeClr val="bg2"/>
          </a:solidFill>
          <a:ln w="19050">
            <a:noFill/>
            <a:prstDash val="dash"/>
            <a:miter lim="800000"/>
            <a:headEnd/>
            <a:tailEnd/>
          </a:ln>
        </p:spPr>
        <p:txBody>
          <a:bodyPr wrap="none" anchor="ctr"/>
          <a:lstStyle/>
          <a:p>
            <a:endParaRPr lang="en-US" i="0"/>
          </a:p>
        </p:txBody>
      </p:sp>
      <p:sp>
        <p:nvSpPr>
          <p:cNvPr id="36" name="Rectangle 8">
            <a:extLst>
              <a:ext uri="{FF2B5EF4-FFF2-40B4-BE49-F238E27FC236}">
                <a16:creationId xmlns:a16="http://schemas.microsoft.com/office/drawing/2014/main" id="{A53A0F2B-8D51-4CB2-ACBE-9E69D6B22AC0}"/>
              </a:ext>
            </a:extLst>
          </p:cNvPr>
          <p:cNvSpPr>
            <a:spLocks noChangeArrowheads="1"/>
          </p:cNvSpPr>
          <p:nvPr/>
        </p:nvSpPr>
        <p:spPr bwMode="auto">
          <a:xfrm>
            <a:off x="2214564" y="2493964"/>
            <a:ext cx="1023937" cy="452437"/>
          </a:xfrm>
          <a:prstGeom prst="roundRect">
            <a:avLst/>
          </a:prstGeom>
          <a:solidFill>
            <a:schemeClr val="bg2">
              <a:lumMod val="50000"/>
            </a:schemeClr>
          </a:solidFill>
          <a:ln w="25400">
            <a:noFill/>
            <a:miter lim="800000"/>
            <a:headEnd/>
            <a:tailEnd/>
          </a:ln>
          <a:effectLst/>
        </p:spPr>
        <p:txBody>
          <a:bodyPr wrap="none" anchor="ctr"/>
          <a:lstStyle/>
          <a:p>
            <a:pPr algn="ctr"/>
            <a:r>
              <a:rPr lang="en-US" sz="1400" b="1" i="0">
                <a:solidFill>
                  <a:schemeClr val="bg1"/>
                </a:solidFill>
                <a:latin typeface="Arial Narrow" pitchFamily="34" charset="0"/>
              </a:rPr>
              <a:t>Farm</a:t>
            </a:r>
          </a:p>
        </p:txBody>
      </p:sp>
      <p:sp>
        <p:nvSpPr>
          <p:cNvPr id="37" name="Rectangle 9">
            <a:extLst>
              <a:ext uri="{FF2B5EF4-FFF2-40B4-BE49-F238E27FC236}">
                <a16:creationId xmlns:a16="http://schemas.microsoft.com/office/drawing/2014/main" id="{B9953093-726A-4EE8-BA1F-F0900FB8798D}"/>
              </a:ext>
            </a:extLst>
          </p:cNvPr>
          <p:cNvSpPr>
            <a:spLocks noChangeArrowheads="1"/>
          </p:cNvSpPr>
          <p:nvPr/>
        </p:nvSpPr>
        <p:spPr bwMode="auto">
          <a:xfrm>
            <a:off x="2195514" y="4402139"/>
            <a:ext cx="1023937" cy="452437"/>
          </a:xfrm>
          <a:prstGeom prst="roundRect">
            <a:avLst/>
          </a:prstGeom>
          <a:solidFill>
            <a:schemeClr val="bg2">
              <a:lumMod val="50000"/>
            </a:schemeClr>
          </a:solidFill>
          <a:ln w="25400">
            <a:noFill/>
            <a:miter lim="800000"/>
            <a:headEnd/>
            <a:tailEnd/>
          </a:ln>
          <a:effectLst/>
        </p:spPr>
        <p:txBody>
          <a:bodyPr anchor="ctr"/>
          <a:lstStyle/>
          <a:p>
            <a:pPr algn="ctr"/>
            <a:r>
              <a:rPr lang="en-US" sz="1400" b="1" i="0">
                <a:solidFill>
                  <a:schemeClr val="bg1"/>
                </a:solidFill>
                <a:latin typeface="Arial Narrow" pitchFamily="34" charset="0"/>
              </a:rPr>
              <a:t>Wood Pulp Mfg</a:t>
            </a:r>
          </a:p>
        </p:txBody>
      </p:sp>
      <p:sp>
        <p:nvSpPr>
          <p:cNvPr id="38" name="Rectangle 11">
            <a:extLst>
              <a:ext uri="{FF2B5EF4-FFF2-40B4-BE49-F238E27FC236}">
                <a16:creationId xmlns:a16="http://schemas.microsoft.com/office/drawing/2014/main" id="{1E4081FB-F98D-498D-9591-51F498B77FEE}"/>
              </a:ext>
            </a:extLst>
          </p:cNvPr>
          <p:cNvSpPr>
            <a:spLocks noChangeArrowheads="1"/>
          </p:cNvSpPr>
          <p:nvPr/>
        </p:nvSpPr>
        <p:spPr bwMode="auto">
          <a:xfrm>
            <a:off x="4694239" y="2493964"/>
            <a:ext cx="1023937" cy="452437"/>
          </a:xfrm>
          <a:prstGeom prst="roundRect">
            <a:avLst/>
          </a:prstGeom>
          <a:solidFill>
            <a:schemeClr val="bg2">
              <a:lumMod val="50000"/>
            </a:schemeClr>
          </a:solidFill>
          <a:ln w="25400">
            <a:noFill/>
            <a:miter lim="800000"/>
            <a:headEnd/>
            <a:tailEnd/>
          </a:ln>
          <a:effectLst/>
        </p:spPr>
        <p:txBody>
          <a:bodyPr anchor="ctr"/>
          <a:lstStyle/>
          <a:p>
            <a:pPr algn="ctr"/>
            <a:r>
              <a:rPr lang="en-US" sz="1400" b="1" i="0">
                <a:solidFill>
                  <a:schemeClr val="bg1"/>
                </a:solidFill>
                <a:latin typeface="Arial Narrow" pitchFamily="34" charset="0"/>
              </a:rPr>
              <a:t>Processing Facility</a:t>
            </a:r>
          </a:p>
        </p:txBody>
      </p:sp>
      <p:sp>
        <p:nvSpPr>
          <p:cNvPr id="39" name="Rectangle 12">
            <a:extLst>
              <a:ext uri="{FF2B5EF4-FFF2-40B4-BE49-F238E27FC236}">
                <a16:creationId xmlns:a16="http://schemas.microsoft.com/office/drawing/2014/main" id="{3D7013E8-8A29-474F-92CE-B35EA5D18872}"/>
              </a:ext>
            </a:extLst>
          </p:cNvPr>
          <p:cNvSpPr>
            <a:spLocks noChangeArrowheads="1"/>
          </p:cNvSpPr>
          <p:nvPr/>
        </p:nvSpPr>
        <p:spPr bwMode="auto">
          <a:xfrm>
            <a:off x="5929314" y="3467100"/>
            <a:ext cx="1023937" cy="452438"/>
          </a:xfrm>
          <a:prstGeom prst="roundRect">
            <a:avLst/>
          </a:prstGeom>
          <a:solidFill>
            <a:schemeClr val="bg2">
              <a:lumMod val="50000"/>
            </a:schemeClr>
          </a:solidFill>
          <a:ln w="25400">
            <a:noFill/>
            <a:miter lim="800000"/>
            <a:headEnd/>
            <a:tailEnd/>
          </a:ln>
          <a:effectLst/>
        </p:spPr>
        <p:txBody>
          <a:bodyPr anchor="ctr"/>
          <a:lstStyle/>
          <a:p>
            <a:pPr algn="ctr"/>
            <a:r>
              <a:rPr lang="en-US" sz="1400" b="1" i="0">
                <a:solidFill>
                  <a:schemeClr val="bg1"/>
                </a:solidFill>
                <a:latin typeface="Arial Narrow" pitchFamily="34" charset="0"/>
              </a:rPr>
              <a:t>Packaging</a:t>
            </a:r>
          </a:p>
        </p:txBody>
      </p:sp>
      <p:sp>
        <p:nvSpPr>
          <p:cNvPr id="40" name="Rectangle 13">
            <a:extLst>
              <a:ext uri="{FF2B5EF4-FFF2-40B4-BE49-F238E27FC236}">
                <a16:creationId xmlns:a16="http://schemas.microsoft.com/office/drawing/2014/main" id="{B4A4417B-8041-4482-A76B-5BDC2F4FFE0D}"/>
              </a:ext>
            </a:extLst>
          </p:cNvPr>
          <p:cNvSpPr>
            <a:spLocks noChangeArrowheads="1"/>
          </p:cNvSpPr>
          <p:nvPr/>
        </p:nvSpPr>
        <p:spPr bwMode="auto">
          <a:xfrm>
            <a:off x="4694239" y="4392614"/>
            <a:ext cx="1023937" cy="452437"/>
          </a:xfrm>
          <a:prstGeom prst="roundRect">
            <a:avLst/>
          </a:prstGeom>
          <a:solidFill>
            <a:schemeClr val="bg2">
              <a:lumMod val="50000"/>
            </a:schemeClr>
          </a:solidFill>
          <a:ln w="25400">
            <a:noFill/>
            <a:miter lim="800000"/>
            <a:headEnd/>
            <a:tailEnd/>
          </a:ln>
          <a:effectLst/>
        </p:spPr>
        <p:txBody>
          <a:bodyPr anchor="ctr"/>
          <a:lstStyle/>
          <a:p>
            <a:pPr algn="ctr"/>
            <a:r>
              <a:rPr lang="en-US" sz="1400" b="1" i="0">
                <a:solidFill>
                  <a:schemeClr val="bg1"/>
                </a:solidFill>
                <a:latin typeface="Arial Narrow" pitchFamily="34" charset="0"/>
              </a:rPr>
              <a:t>Label Mfg</a:t>
            </a:r>
          </a:p>
        </p:txBody>
      </p:sp>
      <p:sp>
        <p:nvSpPr>
          <p:cNvPr id="41" name="Rectangle 14">
            <a:extLst>
              <a:ext uri="{FF2B5EF4-FFF2-40B4-BE49-F238E27FC236}">
                <a16:creationId xmlns:a16="http://schemas.microsoft.com/office/drawing/2014/main" id="{7866C46D-C636-421F-BC3E-ACD2D71AB925}"/>
              </a:ext>
            </a:extLst>
          </p:cNvPr>
          <p:cNvSpPr>
            <a:spLocks noChangeArrowheads="1"/>
          </p:cNvSpPr>
          <p:nvPr/>
        </p:nvSpPr>
        <p:spPr bwMode="auto">
          <a:xfrm>
            <a:off x="3303589" y="3476625"/>
            <a:ext cx="1023937" cy="452438"/>
          </a:xfrm>
          <a:prstGeom prst="roundRect">
            <a:avLst/>
          </a:prstGeom>
          <a:solidFill>
            <a:schemeClr val="bg2">
              <a:lumMod val="50000"/>
            </a:schemeClr>
          </a:solidFill>
          <a:ln w="25400">
            <a:noFill/>
            <a:miter lim="800000"/>
            <a:headEnd/>
            <a:tailEnd/>
          </a:ln>
          <a:effectLst/>
        </p:spPr>
        <p:txBody>
          <a:bodyPr anchor="ctr"/>
          <a:lstStyle/>
          <a:p>
            <a:pPr algn="ctr"/>
            <a:r>
              <a:rPr lang="en-US" sz="1400" b="1" i="0">
                <a:solidFill>
                  <a:schemeClr val="bg1"/>
                </a:solidFill>
                <a:latin typeface="Arial Narrow" pitchFamily="34" charset="0"/>
              </a:rPr>
              <a:t>Converter</a:t>
            </a:r>
          </a:p>
        </p:txBody>
      </p:sp>
      <p:sp>
        <p:nvSpPr>
          <p:cNvPr id="42" name="Rectangle 20">
            <a:extLst>
              <a:ext uri="{FF2B5EF4-FFF2-40B4-BE49-F238E27FC236}">
                <a16:creationId xmlns:a16="http://schemas.microsoft.com/office/drawing/2014/main" id="{B69D4D6B-17EA-4B73-BA8B-DF0A8BE9C92F}"/>
              </a:ext>
            </a:extLst>
          </p:cNvPr>
          <p:cNvSpPr>
            <a:spLocks noChangeArrowheads="1"/>
          </p:cNvSpPr>
          <p:nvPr/>
        </p:nvSpPr>
        <p:spPr bwMode="auto">
          <a:xfrm>
            <a:off x="7593014" y="3467100"/>
            <a:ext cx="1023937" cy="452438"/>
          </a:xfrm>
          <a:prstGeom prst="roundRect">
            <a:avLst/>
          </a:prstGeom>
          <a:solidFill>
            <a:schemeClr val="bg2">
              <a:lumMod val="50000"/>
            </a:schemeClr>
          </a:solidFill>
          <a:ln w="25400">
            <a:noFill/>
            <a:miter lim="800000"/>
            <a:headEnd/>
            <a:tailEnd/>
          </a:ln>
          <a:effectLst/>
        </p:spPr>
        <p:txBody>
          <a:bodyPr anchor="ctr"/>
          <a:lstStyle/>
          <a:p>
            <a:pPr algn="ctr"/>
            <a:r>
              <a:rPr lang="en-US" sz="1400" b="1" i="0">
                <a:solidFill>
                  <a:schemeClr val="bg1"/>
                </a:solidFill>
                <a:latin typeface="Arial Narrow" pitchFamily="34" charset="0"/>
              </a:rPr>
              <a:t>Distributor</a:t>
            </a:r>
          </a:p>
        </p:txBody>
      </p:sp>
      <p:sp>
        <p:nvSpPr>
          <p:cNvPr id="43" name="Rectangle 21">
            <a:extLst>
              <a:ext uri="{FF2B5EF4-FFF2-40B4-BE49-F238E27FC236}">
                <a16:creationId xmlns:a16="http://schemas.microsoft.com/office/drawing/2014/main" id="{55E189D9-1657-4776-8B1A-8F6164B006BB}"/>
              </a:ext>
            </a:extLst>
          </p:cNvPr>
          <p:cNvSpPr>
            <a:spLocks noChangeArrowheads="1"/>
          </p:cNvSpPr>
          <p:nvPr/>
        </p:nvSpPr>
        <p:spPr bwMode="auto">
          <a:xfrm>
            <a:off x="8996364" y="3465514"/>
            <a:ext cx="1023937" cy="452437"/>
          </a:xfrm>
          <a:prstGeom prst="roundRect">
            <a:avLst/>
          </a:prstGeom>
          <a:solidFill>
            <a:schemeClr val="bg2">
              <a:lumMod val="50000"/>
            </a:schemeClr>
          </a:solidFill>
          <a:ln w="25400">
            <a:noFill/>
            <a:miter lim="800000"/>
            <a:headEnd/>
            <a:tailEnd/>
          </a:ln>
          <a:effectLst/>
        </p:spPr>
        <p:txBody>
          <a:bodyPr anchor="ctr"/>
          <a:lstStyle/>
          <a:p>
            <a:pPr algn="ctr"/>
            <a:r>
              <a:rPr lang="en-US" sz="1400" b="1" i="0" dirty="0">
                <a:solidFill>
                  <a:schemeClr val="bg1"/>
                </a:solidFill>
                <a:latin typeface="Arial Narrow" pitchFamily="34" charset="0"/>
              </a:rPr>
              <a:t>Store</a:t>
            </a:r>
          </a:p>
        </p:txBody>
      </p:sp>
      <p:cxnSp>
        <p:nvCxnSpPr>
          <p:cNvPr id="44" name="AutoShape 22">
            <a:extLst>
              <a:ext uri="{FF2B5EF4-FFF2-40B4-BE49-F238E27FC236}">
                <a16:creationId xmlns:a16="http://schemas.microsoft.com/office/drawing/2014/main" id="{27C96E17-470A-419E-BDA9-6E8D1350AB9A}"/>
              </a:ext>
            </a:extLst>
          </p:cNvPr>
          <p:cNvCxnSpPr>
            <a:cxnSpLocks noChangeShapeType="1"/>
            <a:stCxn id="37" idx="0"/>
            <a:endCxn id="41" idx="1"/>
          </p:cNvCxnSpPr>
          <p:nvPr/>
        </p:nvCxnSpPr>
        <p:spPr bwMode="auto">
          <a:xfrm rot="5400000" flipH="1" flipV="1">
            <a:off x="2655889" y="3754439"/>
            <a:ext cx="699295" cy="596106"/>
          </a:xfrm>
          <a:prstGeom prst="bentConnector2">
            <a:avLst/>
          </a:prstGeom>
          <a:noFill/>
          <a:ln w="25400">
            <a:solidFill>
              <a:schemeClr val="tx1"/>
            </a:solidFill>
            <a:miter lim="800000"/>
            <a:headEnd/>
            <a:tailEnd type="triangle" w="med" len="med"/>
          </a:ln>
        </p:spPr>
      </p:cxnSp>
      <p:cxnSp>
        <p:nvCxnSpPr>
          <p:cNvPr id="45" name="AutoShape 23">
            <a:extLst>
              <a:ext uri="{FF2B5EF4-FFF2-40B4-BE49-F238E27FC236}">
                <a16:creationId xmlns:a16="http://schemas.microsoft.com/office/drawing/2014/main" id="{4CF22F00-D0BF-4ECD-BACF-341C20C2CA14}"/>
              </a:ext>
            </a:extLst>
          </p:cNvPr>
          <p:cNvCxnSpPr>
            <a:cxnSpLocks noChangeShapeType="1"/>
            <a:stCxn id="36" idx="3"/>
            <a:endCxn id="38" idx="1"/>
          </p:cNvCxnSpPr>
          <p:nvPr/>
        </p:nvCxnSpPr>
        <p:spPr bwMode="auto">
          <a:xfrm>
            <a:off x="3238501" y="2720183"/>
            <a:ext cx="1455738" cy="0"/>
          </a:xfrm>
          <a:prstGeom prst="straightConnector1">
            <a:avLst/>
          </a:prstGeom>
          <a:noFill/>
          <a:ln w="25400">
            <a:solidFill>
              <a:schemeClr val="tx1"/>
            </a:solidFill>
            <a:round/>
            <a:headEnd/>
            <a:tailEnd type="triangle" w="med" len="med"/>
          </a:ln>
        </p:spPr>
      </p:cxnSp>
      <p:cxnSp>
        <p:nvCxnSpPr>
          <p:cNvPr id="46" name="AutoShape 24">
            <a:extLst>
              <a:ext uri="{FF2B5EF4-FFF2-40B4-BE49-F238E27FC236}">
                <a16:creationId xmlns:a16="http://schemas.microsoft.com/office/drawing/2014/main" id="{11DC9DD8-375D-4E6A-B9AC-A0AA5274994C}"/>
              </a:ext>
            </a:extLst>
          </p:cNvPr>
          <p:cNvCxnSpPr>
            <a:cxnSpLocks noChangeShapeType="1"/>
            <a:stCxn id="37" idx="3"/>
            <a:endCxn id="40" idx="1"/>
          </p:cNvCxnSpPr>
          <p:nvPr/>
        </p:nvCxnSpPr>
        <p:spPr bwMode="auto">
          <a:xfrm flipV="1">
            <a:off x="3219451" y="4618833"/>
            <a:ext cx="1474788" cy="9525"/>
          </a:xfrm>
          <a:prstGeom prst="straightConnector1">
            <a:avLst/>
          </a:prstGeom>
          <a:noFill/>
          <a:ln w="25400">
            <a:solidFill>
              <a:schemeClr val="tx1"/>
            </a:solidFill>
            <a:round/>
            <a:headEnd/>
            <a:tailEnd type="triangle" w="med" len="med"/>
          </a:ln>
        </p:spPr>
      </p:cxnSp>
      <p:cxnSp>
        <p:nvCxnSpPr>
          <p:cNvPr id="47" name="AutoShape 25">
            <a:extLst>
              <a:ext uri="{FF2B5EF4-FFF2-40B4-BE49-F238E27FC236}">
                <a16:creationId xmlns:a16="http://schemas.microsoft.com/office/drawing/2014/main" id="{9B643CBD-8FA5-42D5-9E5E-C661CFFEF675}"/>
              </a:ext>
            </a:extLst>
          </p:cNvPr>
          <p:cNvCxnSpPr>
            <a:cxnSpLocks noChangeShapeType="1"/>
            <a:stCxn id="40" idx="3"/>
            <a:endCxn id="39" idx="2"/>
          </p:cNvCxnSpPr>
          <p:nvPr/>
        </p:nvCxnSpPr>
        <p:spPr bwMode="auto">
          <a:xfrm flipV="1">
            <a:off x="5718176" y="3919538"/>
            <a:ext cx="723107" cy="699295"/>
          </a:xfrm>
          <a:prstGeom prst="bentConnector2">
            <a:avLst/>
          </a:prstGeom>
          <a:noFill/>
          <a:ln w="25400">
            <a:solidFill>
              <a:schemeClr val="tx1"/>
            </a:solidFill>
            <a:miter lim="800000"/>
            <a:headEnd/>
            <a:tailEnd type="triangle" w="med" len="med"/>
          </a:ln>
        </p:spPr>
      </p:cxnSp>
      <p:cxnSp>
        <p:nvCxnSpPr>
          <p:cNvPr id="48" name="AutoShape 26">
            <a:extLst>
              <a:ext uri="{FF2B5EF4-FFF2-40B4-BE49-F238E27FC236}">
                <a16:creationId xmlns:a16="http://schemas.microsoft.com/office/drawing/2014/main" id="{F56B3296-1FBA-400A-9588-B2F5AD07B8A3}"/>
              </a:ext>
            </a:extLst>
          </p:cNvPr>
          <p:cNvCxnSpPr>
            <a:cxnSpLocks noChangeShapeType="1"/>
            <a:stCxn id="41" idx="3"/>
            <a:endCxn id="39" idx="1"/>
          </p:cNvCxnSpPr>
          <p:nvPr/>
        </p:nvCxnSpPr>
        <p:spPr bwMode="auto">
          <a:xfrm flipV="1">
            <a:off x="4327526" y="3693319"/>
            <a:ext cx="1601788" cy="9525"/>
          </a:xfrm>
          <a:prstGeom prst="straightConnector1">
            <a:avLst/>
          </a:prstGeom>
          <a:noFill/>
          <a:ln w="25400">
            <a:solidFill>
              <a:schemeClr val="tx1"/>
            </a:solidFill>
            <a:round/>
            <a:headEnd/>
            <a:tailEnd type="triangle" w="med" len="med"/>
          </a:ln>
        </p:spPr>
      </p:cxnSp>
      <p:cxnSp>
        <p:nvCxnSpPr>
          <p:cNvPr id="49" name="AutoShape 28">
            <a:extLst>
              <a:ext uri="{FF2B5EF4-FFF2-40B4-BE49-F238E27FC236}">
                <a16:creationId xmlns:a16="http://schemas.microsoft.com/office/drawing/2014/main" id="{818B6016-23B5-4530-B2F0-491F27271128}"/>
              </a:ext>
            </a:extLst>
          </p:cNvPr>
          <p:cNvCxnSpPr>
            <a:cxnSpLocks noChangeShapeType="1"/>
            <a:stCxn id="38" idx="3"/>
            <a:endCxn id="39" idx="0"/>
          </p:cNvCxnSpPr>
          <p:nvPr/>
        </p:nvCxnSpPr>
        <p:spPr bwMode="auto">
          <a:xfrm>
            <a:off x="5718176" y="2720183"/>
            <a:ext cx="723107" cy="746917"/>
          </a:xfrm>
          <a:prstGeom prst="bentConnector2">
            <a:avLst/>
          </a:prstGeom>
          <a:noFill/>
          <a:ln w="25400">
            <a:solidFill>
              <a:schemeClr val="tx1"/>
            </a:solidFill>
            <a:miter lim="800000"/>
            <a:headEnd/>
            <a:tailEnd type="triangle" w="med" len="med"/>
          </a:ln>
        </p:spPr>
      </p:cxnSp>
      <p:sp>
        <p:nvSpPr>
          <p:cNvPr id="50" name="Rectangle 29">
            <a:extLst>
              <a:ext uri="{FF2B5EF4-FFF2-40B4-BE49-F238E27FC236}">
                <a16:creationId xmlns:a16="http://schemas.microsoft.com/office/drawing/2014/main" id="{2C1682D3-4728-46E5-BCF1-8837C8516F85}"/>
              </a:ext>
            </a:extLst>
          </p:cNvPr>
          <p:cNvSpPr>
            <a:spLocks noChangeArrowheads="1"/>
          </p:cNvSpPr>
          <p:nvPr/>
        </p:nvSpPr>
        <p:spPr bwMode="auto">
          <a:xfrm>
            <a:off x="6858000" y="3219450"/>
            <a:ext cx="877888" cy="190500"/>
          </a:xfrm>
          <a:prstGeom prst="roundRect">
            <a:avLst/>
          </a:prstGeom>
          <a:solidFill>
            <a:schemeClr val="bg2">
              <a:lumMod val="75000"/>
            </a:schemeClr>
          </a:solidFill>
          <a:ln w="19050">
            <a:noFill/>
            <a:miter lim="800000"/>
            <a:headEnd/>
            <a:tailEnd/>
          </a:ln>
          <a:effectLst/>
        </p:spPr>
        <p:txBody>
          <a:bodyPr wrap="none" anchor="ctr"/>
          <a:lstStyle/>
          <a:p>
            <a:pPr algn="ctr"/>
            <a:r>
              <a:rPr lang="en-US" sz="1000" b="1" i="0">
                <a:latin typeface="Arial Narrow" pitchFamily="34" charset="0"/>
              </a:rPr>
              <a:t>Packaged Cereal</a:t>
            </a:r>
          </a:p>
        </p:txBody>
      </p:sp>
      <p:sp>
        <p:nvSpPr>
          <p:cNvPr id="51" name="Rectangle 30">
            <a:extLst>
              <a:ext uri="{FF2B5EF4-FFF2-40B4-BE49-F238E27FC236}">
                <a16:creationId xmlns:a16="http://schemas.microsoft.com/office/drawing/2014/main" id="{81ACC33E-5DC2-4E87-8FEA-59B6F4B1891F}"/>
              </a:ext>
            </a:extLst>
          </p:cNvPr>
          <p:cNvSpPr>
            <a:spLocks noChangeArrowheads="1"/>
          </p:cNvSpPr>
          <p:nvPr/>
        </p:nvSpPr>
        <p:spPr bwMode="auto">
          <a:xfrm>
            <a:off x="8383589" y="3979863"/>
            <a:ext cx="877887" cy="190500"/>
          </a:xfrm>
          <a:prstGeom prst="roundRect">
            <a:avLst/>
          </a:prstGeom>
          <a:solidFill>
            <a:schemeClr val="bg2">
              <a:lumMod val="75000"/>
            </a:schemeClr>
          </a:solidFill>
          <a:ln w="19050">
            <a:noFill/>
            <a:miter lim="800000"/>
            <a:headEnd/>
            <a:tailEnd/>
          </a:ln>
          <a:effectLst/>
        </p:spPr>
        <p:txBody>
          <a:bodyPr wrap="none" anchor="ctr"/>
          <a:lstStyle/>
          <a:p>
            <a:pPr algn="ctr"/>
            <a:r>
              <a:rPr lang="en-US" sz="1000" b="1" i="0">
                <a:latin typeface="Arial Narrow" pitchFamily="34" charset="0"/>
              </a:rPr>
              <a:t>Packaged Cereal</a:t>
            </a:r>
          </a:p>
        </p:txBody>
      </p:sp>
      <p:cxnSp>
        <p:nvCxnSpPr>
          <p:cNvPr id="52" name="AutoShape 31">
            <a:extLst>
              <a:ext uri="{FF2B5EF4-FFF2-40B4-BE49-F238E27FC236}">
                <a16:creationId xmlns:a16="http://schemas.microsoft.com/office/drawing/2014/main" id="{25000D15-C4E4-4241-9856-DD4DF9CF42B1}"/>
              </a:ext>
            </a:extLst>
          </p:cNvPr>
          <p:cNvCxnSpPr>
            <a:cxnSpLocks noChangeShapeType="1"/>
            <a:stCxn id="39" idx="3"/>
            <a:endCxn id="42" idx="1"/>
          </p:cNvCxnSpPr>
          <p:nvPr/>
        </p:nvCxnSpPr>
        <p:spPr bwMode="auto">
          <a:xfrm>
            <a:off x="6953251" y="3693319"/>
            <a:ext cx="639763" cy="0"/>
          </a:xfrm>
          <a:prstGeom prst="straightConnector1">
            <a:avLst/>
          </a:prstGeom>
          <a:noFill/>
          <a:ln w="25400">
            <a:solidFill>
              <a:schemeClr val="tx1"/>
            </a:solidFill>
            <a:round/>
            <a:headEnd/>
            <a:tailEnd type="triangle" w="med" len="med"/>
          </a:ln>
        </p:spPr>
      </p:cxnSp>
      <p:cxnSp>
        <p:nvCxnSpPr>
          <p:cNvPr id="53" name="AutoShape 32">
            <a:extLst>
              <a:ext uri="{FF2B5EF4-FFF2-40B4-BE49-F238E27FC236}">
                <a16:creationId xmlns:a16="http://schemas.microsoft.com/office/drawing/2014/main" id="{D6E9D19B-5A47-4316-81FC-EC1E4A99514F}"/>
              </a:ext>
            </a:extLst>
          </p:cNvPr>
          <p:cNvCxnSpPr>
            <a:cxnSpLocks noChangeShapeType="1"/>
            <a:stCxn id="42" idx="3"/>
            <a:endCxn id="43" idx="1"/>
          </p:cNvCxnSpPr>
          <p:nvPr/>
        </p:nvCxnSpPr>
        <p:spPr bwMode="auto">
          <a:xfrm flipV="1">
            <a:off x="8616951" y="3691733"/>
            <a:ext cx="379413" cy="1586"/>
          </a:xfrm>
          <a:prstGeom prst="straightConnector1">
            <a:avLst/>
          </a:prstGeom>
          <a:noFill/>
          <a:ln w="25400">
            <a:solidFill>
              <a:schemeClr val="tx1"/>
            </a:solidFill>
            <a:round/>
            <a:headEnd/>
            <a:tailEnd type="triangle" w="med" len="med"/>
          </a:ln>
        </p:spPr>
      </p:cxnSp>
      <p:sp>
        <p:nvSpPr>
          <p:cNvPr id="54" name="Rectangle 15">
            <a:extLst>
              <a:ext uri="{FF2B5EF4-FFF2-40B4-BE49-F238E27FC236}">
                <a16:creationId xmlns:a16="http://schemas.microsoft.com/office/drawing/2014/main" id="{87C51AA7-C887-420D-9BA2-3BDB6BE927F6}"/>
              </a:ext>
            </a:extLst>
          </p:cNvPr>
          <p:cNvSpPr>
            <a:spLocks noChangeArrowheads="1"/>
          </p:cNvSpPr>
          <p:nvPr/>
        </p:nvSpPr>
        <p:spPr bwMode="auto">
          <a:xfrm>
            <a:off x="3460751" y="2628900"/>
            <a:ext cx="823913" cy="190500"/>
          </a:xfrm>
          <a:prstGeom prst="roundRect">
            <a:avLst/>
          </a:prstGeom>
          <a:solidFill>
            <a:schemeClr val="bg2">
              <a:lumMod val="75000"/>
            </a:schemeClr>
          </a:solidFill>
          <a:ln w="19050">
            <a:noFill/>
            <a:miter lim="800000"/>
            <a:headEnd/>
            <a:tailEnd/>
          </a:ln>
          <a:effectLst/>
        </p:spPr>
        <p:txBody>
          <a:bodyPr wrap="none" anchor="ctr"/>
          <a:lstStyle/>
          <a:p>
            <a:pPr algn="ctr"/>
            <a:r>
              <a:rPr lang="en-US" sz="1000" b="1" i="0">
                <a:latin typeface="Arial Narrow" pitchFamily="34" charset="0"/>
              </a:rPr>
              <a:t>Grain</a:t>
            </a:r>
          </a:p>
        </p:txBody>
      </p:sp>
      <p:sp>
        <p:nvSpPr>
          <p:cNvPr id="55" name="Rectangle 16">
            <a:extLst>
              <a:ext uri="{FF2B5EF4-FFF2-40B4-BE49-F238E27FC236}">
                <a16:creationId xmlns:a16="http://schemas.microsoft.com/office/drawing/2014/main" id="{FE25CB16-22CE-4800-9497-3A175D66789C}"/>
              </a:ext>
            </a:extLst>
          </p:cNvPr>
          <p:cNvSpPr>
            <a:spLocks noChangeArrowheads="1"/>
          </p:cNvSpPr>
          <p:nvPr/>
        </p:nvSpPr>
        <p:spPr bwMode="auto">
          <a:xfrm>
            <a:off x="2292351" y="3943350"/>
            <a:ext cx="823913" cy="190500"/>
          </a:xfrm>
          <a:prstGeom prst="roundRect">
            <a:avLst/>
          </a:prstGeom>
          <a:solidFill>
            <a:schemeClr val="bg2">
              <a:lumMod val="75000"/>
            </a:schemeClr>
          </a:solidFill>
          <a:ln w="19050">
            <a:noFill/>
            <a:miter lim="800000"/>
            <a:headEnd/>
            <a:tailEnd/>
          </a:ln>
          <a:effectLst/>
        </p:spPr>
        <p:txBody>
          <a:bodyPr wrap="none" anchor="ctr"/>
          <a:lstStyle/>
          <a:p>
            <a:pPr algn="ctr"/>
            <a:r>
              <a:rPr lang="en-US" sz="1000" b="1" i="0" dirty="0">
                <a:latin typeface="Arial Narrow" pitchFamily="34" charset="0"/>
              </a:rPr>
              <a:t>Wood Pulp</a:t>
            </a:r>
          </a:p>
        </p:txBody>
      </p:sp>
      <p:sp>
        <p:nvSpPr>
          <p:cNvPr id="56" name="Rectangle 17">
            <a:extLst>
              <a:ext uri="{FF2B5EF4-FFF2-40B4-BE49-F238E27FC236}">
                <a16:creationId xmlns:a16="http://schemas.microsoft.com/office/drawing/2014/main" id="{A676B5BA-A594-40EF-A14B-9A7849B9245F}"/>
              </a:ext>
            </a:extLst>
          </p:cNvPr>
          <p:cNvSpPr>
            <a:spLocks noChangeArrowheads="1"/>
          </p:cNvSpPr>
          <p:nvPr/>
        </p:nvSpPr>
        <p:spPr bwMode="auto">
          <a:xfrm>
            <a:off x="4802188" y="3603625"/>
            <a:ext cx="823912" cy="190500"/>
          </a:xfrm>
          <a:prstGeom prst="roundRect">
            <a:avLst/>
          </a:prstGeom>
          <a:solidFill>
            <a:schemeClr val="bg2">
              <a:lumMod val="75000"/>
            </a:schemeClr>
          </a:solidFill>
          <a:ln w="19050">
            <a:noFill/>
            <a:miter lim="800000"/>
            <a:headEnd/>
            <a:tailEnd/>
          </a:ln>
          <a:effectLst/>
        </p:spPr>
        <p:txBody>
          <a:bodyPr wrap="none" anchor="ctr"/>
          <a:lstStyle/>
          <a:p>
            <a:pPr algn="ctr"/>
            <a:r>
              <a:rPr lang="en-US" sz="1000" b="1" i="0">
                <a:latin typeface="Arial Narrow" pitchFamily="34" charset="0"/>
              </a:rPr>
              <a:t>Paperboard</a:t>
            </a:r>
          </a:p>
        </p:txBody>
      </p:sp>
      <p:sp>
        <p:nvSpPr>
          <p:cNvPr id="57" name="Rectangle 18">
            <a:extLst>
              <a:ext uri="{FF2B5EF4-FFF2-40B4-BE49-F238E27FC236}">
                <a16:creationId xmlns:a16="http://schemas.microsoft.com/office/drawing/2014/main" id="{8DD2240F-4B93-40A6-8A20-3C5CC0EB58E8}"/>
              </a:ext>
            </a:extLst>
          </p:cNvPr>
          <p:cNvSpPr>
            <a:spLocks noChangeArrowheads="1"/>
          </p:cNvSpPr>
          <p:nvPr/>
        </p:nvSpPr>
        <p:spPr bwMode="auto">
          <a:xfrm>
            <a:off x="6030913" y="4518025"/>
            <a:ext cx="823912" cy="190500"/>
          </a:xfrm>
          <a:prstGeom prst="roundRect">
            <a:avLst/>
          </a:prstGeom>
          <a:solidFill>
            <a:schemeClr val="bg2">
              <a:lumMod val="75000"/>
            </a:schemeClr>
          </a:solidFill>
          <a:ln w="19050">
            <a:noFill/>
            <a:miter lim="800000"/>
            <a:headEnd/>
            <a:tailEnd/>
          </a:ln>
          <a:effectLst/>
        </p:spPr>
        <p:txBody>
          <a:bodyPr wrap="none" anchor="ctr"/>
          <a:lstStyle/>
          <a:p>
            <a:pPr algn="ctr"/>
            <a:r>
              <a:rPr lang="en-US" sz="1000" b="1" i="0">
                <a:latin typeface="Arial Narrow" pitchFamily="34" charset="0"/>
              </a:rPr>
              <a:t>Labels</a:t>
            </a:r>
          </a:p>
        </p:txBody>
      </p:sp>
      <p:sp>
        <p:nvSpPr>
          <p:cNvPr id="58" name="Rectangle 19">
            <a:extLst>
              <a:ext uri="{FF2B5EF4-FFF2-40B4-BE49-F238E27FC236}">
                <a16:creationId xmlns:a16="http://schemas.microsoft.com/office/drawing/2014/main" id="{F1053A23-ECC2-4A8A-91B7-E9051EC60C48}"/>
              </a:ext>
            </a:extLst>
          </p:cNvPr>
          <p:cNvSpPr>
            <a:spLocks noChangeArrowheads="1"/>
          </p:cNvSpPr>
          <p:nvPr/>
        </p:nvSpPr>
        <p:spPr bwMode="auto">
          <a:xfrm>
            <a:off x="3449638" y="4525963"/>
            <a:ext cx="823912" cy="190500"/>
          </a:xfrm>
          <a:prstGeom prst="roundRect">
            <a:avLst/>
          </a:prstGeom>
          <a:solidFill>
            <a:schemeClr val="bg2">
              <a:lumMod val="75000"/>
            </a:schemeClr>
          </a:solidFill>
          <a:ln w="19050">
            <a:noFill/>
            <a:miter lim="800000"/>
            <a:headEnd/>
            <a:tailEnd/>
          </a:ln>
          <a:effectLst/>
        </p:spPr>
        <p:txBody>
          <a:bodyPr wrap="none" anchor="ctr"/>
          <a:lstStyle/>
          <a:p>
            <a:pPr algn="ctr"/>
            <a:r>
              <a:rPr lang="en-US" sz="1000" b="1" i="0">
                <a:latin typeface="Arial Narrow" pitchFamily="34" charset="0"/>
              </a:rPr>
              <a:t>Wood Pulp</a:t>
            </a:r>
          </a:p>
        </p:txBody>
      </p:sp>
      <p:sp>
        <p:nvSpPr>
          <p:cNvPr id="59" name="Rectangle 27">
            <a:extLst>
              <a:ext uri="{FF2B5EF4-FFF2-40B4-BE49-F238E27FC236}">
                <a16:creationId xmlns:a16="http://schemas.microsoft.com/office/drawing/2014/main" id="{8CE59230-1C6C-4BB6-A0A8-AF77BEA9DCC8}"/>
              </a:ext>
            </a:extLst>
          </p:cNvPr>
          <p:cNvSpPr>
            <a:spLocks noChangeArrowheads="1"/>
          </p:cNvSpPr>
          <p:nvPr/>
        </p:nvSpPr>
        <p:spPr bwMode="auto">
          <a:xfrm>
            <a:off x="6022976" y="2640013"/>
            <a:ext cx="823913" cy="190500"/>
          </a:xfrm>
          <a:prstGeom prst="roundRect">
            <a:avLst/>
          </a:prstGeom>
          <a:solidFill>
            <a:schemeClr val="bg2">
              <a:lumMod val="75000"/>
            </a:schemeClr>
          </a:solidFill>
          <a:ln w="19050">
            <a:noFill/>
            <a:miter lim="800000"/>
            <a:headEnd/>
            <a:tailEnd/>
          </a:ln>
          <a:effectLst/>
        </p:spPr>
        <p:txBody>
          <a:bodyPr wrap="none" anchor="ctr"/>
          <a:lstStyle/>
          <a:p>
            <a:pPr algn="ctr"/>
            <a:r>
              <a:rPr lang="en-US" sz="1000" b="1" i="0">
                <a:latin typeface="Arial Narrow" pitchFamily="34" charset="0"/>
              </a:rPr>
              <a:t>Cereal</a:t>
            </a:r>
          </a:p>
        </p:txBody>
      </p:sp>
      <p:sp>
        <p:nvSpPr>
          <p:cNvPr id="60" name="Text Box 35">
            <a:extLst>
              <a:ext uri="{FF2B5EF4-FFF2-40B4-BE49-F238E27FC236}">
                <a16:creationId xmlns:a16="http://schemas.microsoft.com/office/drawing/2014/main" id="{0E5FD9D1-291B-4772-A6DA-F2A3DD4ECB87}"/>
              </a:ext>
            </a:extLst>
          </p:cNvPr>
          <p:cNvSpPr txBox="1">
            <a:spLocks noChangeArrowheads="1"/>
          </p:cNvSpPr>
          <p:nvPr/>
        </p:nvSpPr>
        <p:spPr bwMode="auto">
          <a:xfrm>
            <a:off x="7761289" y="2754314"/>
            <a:ext cx="2155202" cy="272415"/>
          </a:xfrm>
          <a:prstGeom prst="roundRect">
            <a:avLst/>
          </a:prstGeom>
          <a:solidFill>
            <a:schemeClr val="tx1"/>
          </a:solidFill>
          <a:ln w="9525">
            <a:noFill/>
            <a:miter lim="800000"/>
            <a:headEnd/>
            <a:tailEnd/>
          </a:ln>
        </p:spPr>
        <p:txBody>
          <a:bodyPr wrap="none" lIns="45720" tIns="0" rIns="45720" bIns="0">
            <a:spAutoFit/>
          </a:bodyPr>
          <a:lstStyle/>
          <a:p>
            <a:r>
              <a:rPr lang="en-US" sz="1600" b="1" i="0">
                <a:solidFill>
                  <a:schemeClr val="bg1"/>
                </a:solidFill>
                <a:latin typeface="Arial Narrow" pitchFamily="34" charset="0"/>
              </a:rPr>
              <a:t>Distribution and Retailing</a:t>
            </a:r>
          </a:p>
        </p:txBody>
      </p:sp>
      <p:sp>
        <p:nvSpPr>
          <p:cNvPr id="61" name="Text Box 38">
            <a:extLst>
              <a:ext uri="{FF2B5EF4-FFF2-40B4-BE49-F238E27FC236}">
                <a16:creationId xmlns:a16="http://schemas.microsoft.com/office/drawing/2014/main" id="{C0F6BB42-6FF7-48CB-8AC2-5BF9AF6BBE41}"/>
              </a:ext>
            </a:extLst>
          </p:cNvPr>
          <p:cNvSpPr txBox="1">
            <a:spLocks noChangeArrowheads="1"/>
          </p:cNvSpPr>
          <p:nvPr/>
        </p:nvSpPr>
        <p:spPr bwMode="auto">
          <a:xfrm>
            <a:off x="5307013" y="2054226"/>
            <a:ext cx="1272240" cy="272415"/>
          </a:xfrm>
          <a:prstGeom prst="roundRect">
            <a:avLst/>
          </a:prstGeom>
          <a:solidFill>
            <a:schemeClr val="tx1"/>
          </a:solidFill>
          <a:ln w="9525">
            <a:noFill/>
            <a:miter lim="800000"/>
            <a:headEnd/>
            <a:tailEnd/>
          </a:ln>
        </p:spPr>
        <p:txBody>
          <a:bodyPr wrap="none" lIns="45720" tIns="0" rIns="45720" bIns="0">
            <a:spAutoFit/>
          </a:bodyPr>
          <a:lstStyle/>
          <a:p>
            <a:r>
              <a:rPr lang="en-US" sz="1600" b="1" i="0">
                <a:solidFill>
                  <a:schemeClr val="bg1"/>
                </a:solidFill>
                <a:latin typeface="Arial Narrow" pitchFamily="34" charset="0"/>
              </a:rPr>
              <a:t>Manufacturing</a:t>
            </a:r>
          </a:p>
        </p:txBody>
      </p:sp>
      <p:sp>
        <p:nvSpPr>
          <p:cNvPr id="62" name="Text Box 40">
            <a:extLst>
              <a:ext uri="{FF2B5EF4-FFF2-40B4-BE49-F238E27FC236}">
                <a16:creationId xmlns:a16="http://schemas.microsoft.com/office/drawing/2014/main" id="{774CA175-BEED-4287-90F9-0C7DA68F35DC}"/>
              </a:ext>
            </a:extLst>
          </p:cNvPr>
          <p:cNvSpPr txBox="1">
            <a:spLocks noChangeArrowheads="1"/>
          </p:cNvSpPr>
          <p:nvPr/>
        </p:nvSpPr>
        <p:spPr bwMode="auto">
          <a:xfrm>
            <a:off x="2898775" y="2057401"/>
            <a:ext cx="930731" cy="272415"/>
          </a:xfrm>
          <a:prstGeom prst="roundRect">
            <a:avLst/>
          </a:prstGeom>
          <a:solidFill>
            <a:schemeClr val="tx1"/>
          </a:solidFill>
          <a:ln w="9525">
            <a:noFill/>
            <a:miter lim="800000"/>
            <a:headEnd/>
            <a:tailEnd/>
          </a:ln>
        </p:spPr>
        <p:txBody>
          <a:bodyPr wrap="none" lIns="45720" tIns="0" rIns="45720" bIns="0">
            <a:spAutoFit/>
          </a:bodyPr>
          <a:lstStyle/>
          <a:p>
            <a:r>
              <a:rPr lang="en-US" sz="1600" b="1" i="0" dirty="0">
                <a:solidFill>
                  <a:schemeClr val="bg1"/>
                </a:solidFill>
                <a:latin typeface="Arial Narrow" pitchFamily="34" charset="0"/>
              </a:rPr>
              <a:t>Extraction</a:t>
            </a:r>
          </a:p>
        </p:txBody>
      </p:sp>
    </p:spTree>
    <p:extLst>
      <p:ext uri="{BB962C8B-B14F-4D97-AF65-F5344CB8AC3E}">
        <p14:creationId xmlns:p14="http://schemas.microsoft.com/office/powerpoint/2010/main" val="25773929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Short Assignment: Logistics Goals and Operations</a:t>
            </a:r>
          </a:p>
        </p:txBody>
      </p:sp>
      <p:pic>
        <p:nvPicPr>
          <p:cNvPr id="4" name="Picture 4" descr="http://www.wpclipart.com/signs_symbol/thumbtack_notes/thumbtack_note_assignme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5808" y="1500712"/>
            <a:ext cx="1828800" cy="128587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093771" y="5372561"/>
            <a:ext cx="4572000" cy="707886"/>
          </a:xfrm>
          <a:prstGeom prst="rect">
            <a:avLst/>
          </a:prstGeom>
        </p:spPr>
        <p:txBody>
          <a:bodyPr>
            <a:spAutoFit/>
          </a:bodyPr>
          <a:lstStyle/>
          <a:p>
            <a:r>
              <a:rPr lang="en-US" sz="2000" b="1" i="0" dirty="0">
                <a:latin typeface="Agency FB" pitchFamily="34" charset="0"/>
              </a:rPr>
              <a:t>Logistics has several goals. Explain what they are and how they are achieved.</a:t>
            </a:r>
          </a:p>
        </p:txBody>
      </p:sp>
      <p:pic>
        <p:nvPicPr>
          <p:cNvPr id="7" name="Picture 2" descr="C:\Users\ecojpr\AppData\Local\Microsoft\Windows\Temporary Internet Files\Content.IE5\H0P94DF5\MC90044207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3863" y="5554035"/>
            <a:ext cx="914400" cy="65271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beringglobal.com/wp-content/uploads/logistic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0058" y="1964299"/>
            <a:ext cx="3143250" cy="2952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2366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Concept of Logistics</a:t>
            </a:r>
          </a:p>
        </p:txBody>
      </p:sp>
      <p:sp>
        <p:nvSpPr>
          <p:cNvPr id="33" name="Action Button: Document 32" title="Read this Web Page">
            <a:hlinkClick r:id="rId3" highlightClick="1"/>
          </p:cNvPr>
          <p:cNvSpPr/>
          <p:nvPr/>
        </p:nvSpPr>
        <p:spPr bwMode="auto">
          <a:xfrm>
            <a:off x="9458964" y="202702"/>
            <a:ext cx="603316" cy="527901"/>
          </a:xfrm>
          <a:prstGeom prst="actionButtonDocument">
            <a:avLst/>
          </a:prstGeom>
          <a:solidFill>
            <a:schemeClr val="accent2">
              <a:lumMod val="20000"/>
              <a:lumOff val="80000"/>
            </a:schemeClr>
          </a:solidFill>
          <a:ln w="9525" cap="flat" cmpd="sng" algn="ctr">
            <a:solidFill>
              <a:schemeClr val="accent2">
                <a:lumMod val="50000"/>
              </a:schemeClr>
            </a:solidFill>
            <a:prstDash val="solid"/>
            <a:round/>
            <a:headEnd type="none" w="med" len="med"/>
            <a:tailEnd type="none" w="med" len="med"/>
          </a:ln>
          <a:effectLst/>
        </p:spPr>
        <p:txBody>
          <a:bodyPr vert="horz" wrap="square" lIns="91440" tIns="45720" rIns="91440" bIns="45720" numCol="1" rtlCol="0" anchor="t" anchorCtr="0" compatLnSpc="1"/>
          <a:lstStyle/>
          <a:p>
            <a:endParaRPr lang="en-US" dirty="0"/>
          </a:p>
        </p:txBody>
      </p:sp>
      <p:sp>
        <p:nvSpPr>
          <p:cNvPr id="34" name="TextBox 33"/>
          <p:cNvSpPr txBox="1"/>
          <p:nvPr/>
        </p:nvSpPr>
        <p:spPr>
          <a:xfrm>
            <a:off x="10012632" y="266597"/>
            <a:ext cx="1701107" cy="400110"/>
          </a:xfrm>
          <a:prstGeom prst="rect">
            <a:avLst/>
          </a:prstGeom>
          <a:noFill/>
        </p:spPr>
        <p:txBody>
          <a:bodyPr wrap="none" rtlCol="0">
            <a:spAutoFit/>
          </a:bodyPr>
          <a:lstStyle/>
          <a:p>
            <a:r>
              <a:rPr lang="en-US" sz="2000" b="1" dirty="0">
                <a:latin typeface="Agency FB" pitchFamily="34" charset="0"/>
              </a:rPr>
              <a:t>Read this content</a:t>
            </a:r>
          </a:p>
        </p:txBody>
      </p:sp>
      <p:sp>
        <p:nvSpPr>
          <p:cNvPr id="3" name="Action Button: Movie 2">
            <a:hlinkClick r:id="rId4" highlightClick="1"/>
          </p:cNvPr>
          <p:cNvSpPr/>
          <p:nvPr/>
        </p:nvSpPr>
        <p:spPr bwMode="auto">
          <a:xfrm>
            <a:off x="5875407" y="5910607"/>
            <a:ext cx="625947" cy="625947"/>
          </a:xfrm>
          <a:prstGeom prst="actionButtonMovi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
        <p:nvSpPr>
          <p:cNvPr id="4" name="Rectangle 3">
            <a:extLst>
              <a:ext uri="{FF2B5EF4-FFF2-40B4-BE49-F238E27FC236}">
                <a16:creationId xmlns:a16="http://schemas.microsoft.com/office/drawing/2014/main" id="{477454F7-2B52-4141-AEEC-757868D68564}"/>
              </a:ext>
            </a:extLst>
          </p:cNvPr>
          <p:cNvSpPr/>
          <p:nvPr/>
        </p:nvSpPr>
        <p:spPr>
          <a:xfrm>
            <a:off x="6501354" y="6038914"/>
            <a:ext cx="2949846" cy="369332"/>
          </a:xfrm>
          <a:prstGeom prst="rect">
            <a:avLst/>
          </a:prstGeom>
        </p:spPr>
        <p:txBody>
          <a:bodyPr wrap="none">
            <a:spAutoFit/>
          </a:bodyPr>
          <a:lstStyle/>
          <a:p>
            <a:r>
              <a:rPr lang="en-US" b="1" i="0" dirty="0">
                <a:latin typeface="Agency FB" panose="020B0503020202020204" pitchFamily="34" charset="0"/>
              </a:rPr>
              <a:t>What is Supply Chain Management?</a:t>
            </a:r>
            <a:endParaRPr lang="en-US" b="1" i="0" dirty="0">
              <a:effectLst/>
              <a:latin typeface="Agency FB" panose="020B0503020202020204" pitchFamily="34" charset="0"/>
            </a:endParaRPr>
          </a:p>
        </p:txBody>
      </p:sp>
      <p:sp>
        <p:nvSpPr>
          <p:cNvPr id="5" name="Oval 4">
            <a:extLst>
              <a:ext uri="{FF2B5EF4-FFF2-40B4-BE49-F238E27FC236}">
                <a16:creationId xmlns:a16="http://schemas.microsoft.com/office/drawing/2014/main" id="{44D33480-0C0B-4CDC-B6BD-15E4C92E3D3B}"/>
              </a:ext>
            </a:extLst>
          </p:cNvPr>
          <p:cNvSpPr/>
          <p:nvPr/>
        </p:nvSpPr>
        <p:spPr>
          <a:xfrm>
            <a:off x="5460933" y="1973832"/>
            <a:ext cx="1828800" cy="182880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i="0" dirty="0">
                <a:solidFill>
                  <a:schemeClr val="tx1"/>
                </a:solidFill>
                <a:latin typeface="Arial Narrow" panose="020B0606020202030204" pitchFamily="34" charset="0"/>
              </a:rPr>
              <a:t>Logistics</a:t>
            </a:r>
          </a:p>
        </p:txBody>
      </p:sp>
      <p:sp>
        <p:nvSpPr>
          <p:cNvPr id="6" name="Rounded Rectangle 1">
            <a:extLst>
              <a:ext uri="{FF2B5EF4-FFF2-40B4-BE49-F238E27FC236}">
                <a16:creationId xmlns:a16="http://schemas.microsoft.com/office/drawing/2014/main" id="{5A6DA258-EB1D-4044-B703-D9586B70BDF1}"/>
              </a:ext>
            </a:extLst>
          </p:cNvPr>
          <p:cNvSpPr/>
          <p:nvPr/>
        </p:nvSpPr>
        <p:spPr bwMode="auto">
          <a:xfrm>
            <a:off x="2666323" y="2339592"/>
            <a:ext cx="2198193" cy="1097280"/>
          </a:xfrm>
          <a:prstGeom prst="roundRect">
            <a:avLst/>
          </a:prstGeom>
          <a:solidFill>
            <a:schemeClr val="bg1"/>
          </a:solidFill>
          <a:ln w="50800" cap="flat" cmpd="sng" algn="ctr">
            <a:solidFill>
              <a:schemeClr val="accent2">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400" b="1" i="0" dirty="0">
                <a:latin typeface="Arial Narrow" panose="020B0606020202030204" pitchFamily="34" charset="0"/>
              </a:rPr>
              <a:t>Materials Management</a:t>
            </a:r>
          </a:p>
        </p:txBody>
      </p:sp>
      <p:sp>
        <p:nvSpPr>
          <p:cNvPr id="7" name="Rounded Rectangle 14">
            <a:extLst>
              <a:ext uri="{FF2B5EF4-FFF2-40B4-BE49-F238E27FC236}">
                <a16:creationId xmlns:a16="http://schemas.microsoft.com/office/drawing/2014/main" id="{38AB5DC0-6233-48B4-8F57-907EB2ABDDC9}"/>
              </a:ext>
            </a:extLst>
          </p:cNvPr>
          <p:cNvSpPr/>
          <p:nvPr/>
        </p:nvSpPr>
        <p:spPr bwMode="auto">
          <a:xfrm>
            <a:off x="7901392" y="2339592"/>
            <a:ext cx="2198193" cy="1097280"/>
          </a:xfrm>
          <a:prstGeom prst="roundRect">
            <a:avLst/>
          </a:prstGeom>
          <a:solidFill>
            <a:schemeClr val="bg1"/>
          </a:solidFill>
          <a:ln w="50800" cap="flat" cmpd="sng" algn="ctr">
            <a:solidFill>
              <a:schemeClr val="accent3">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400" b="1" i="0" dirty="0">
                <a:latin typeface="Arial Narrow" panose="020B0606020202030204" pitchFamily="34" charset="0"/>
              </a:rPr>
              <a:t>Physical Distribution</a:t>
            </a:r>
          </a:p>
        </p:txBody>
      </p:sp>
      <p:sp>
        <p:nvSpPr>
          <p:cNvPr id="8" name="Isosceles Triangle 7">
            <a:extLst>
              <a:ext uri="{FF2B5EF4-FFF2-40B4-BE49-F238E27FC236}">
                <a16:creationId xmlns:a16="http://schemas.microsoft.com/office/drawing/2014/main" id="{B8785F9A-2CC2-44FC-A7DD-0E1AD8B26987}"/>
              </a:ext>
            </a:extLst>
          </p:cNvPr>
          <p:cNvSpPr/>
          <p:nvPr/>
        </p:nvSpPr>
        <p:spPr>
          <a:xfrm rot="16200000">
            <a:off x="4860395" y="2671987"/>
            <a:ext cx="543697" cy="45720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0" dirty="0">
              <a:latin typeface="Arial Narrow" panose="020B0606020202030204" pitchFamily="34" charset="0"/>
            </a:endParaRPr>
          </a:p>
        </p:txBody>
      </p:sp>
      <p:sp>
        <p:nvSpPr>
          <p:cNvPr id="9" name="Isosceles Triangle 8">
            <a:extLst>
              <a:ext uri="{FF2B5EF4-FFF2-40B4-BE49-F238E27FC236}">
                <a16:creationId xmlns:a16="http://schemas.microsoft.com/office/drawing/2014/main" id="{A0236845-7910-4E19-B3DF-BC2C6A6544F1}"/>
              </a:ext>
            </a:extLst>
          </p:cNvPr>
          <p:cNvSpPr/>
          <p:nvPr/>
        </p:nvSpPr>
        <p:spPr>
          <a:xfrm rot="5400000">
            <a:off x="7354194" y="2671989"/>
            <a:ext cx="543697" cy="45720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0" dirty="0">
              <a:latin typeface="Arial Narrow" panose="020B0606020202030204" pitchFamily="34" charset="0"/>
            </a:endParaRPr>
          </a:p>
        </p:txBody>
      </p:sp>
      <p:sp>
        <p:nvSpPr>
          <p:cNvPr id="10" name="Arc 9">
            <a:extLst>
              <a:ext uri="{FF2B5EF4-FFF2-40B4-BE49-F238E27FC236}">
                <a16:creationId xmlns:a16="http://schemas.microsoft.com/office/drawing/2014/main" id="{7F03A9CC-6B02-4C09-8A81-41551E87916C}"/>
              </a:ext>
            </a:extLst>
          </p:cNvPr>
          <p:cNvSpPr/>
          <p:nvPr/>
        </p:nvSpPr>
        <p:spPr>
          <a:xfrm>
            <a:off x="5278053" y="1624347"/>
            <a:ext cx="2194560" cy="1328941"/>
          </a:xfrm>
          <a:prstGeom prst="arc">
            <a:avLst>
              <a:gd name="adj1" fmla="val 10886042"/>
              <a:gd name="adj2" fmla="val 0"/>
            </a:avLst>
          </a:prstGeom>
          <a:ln w="508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i="0" dirty="0">
              <a:latin typeface="Arial Narrow" panose="020B0606020202030204" pitchFamily="34" charset="0"/>
            </a:endParaRPr>
          </a:p>
        </p:txBody>
      </p:sp>
      <p:sp>
        <p:nvSpPr>
          <p:cNvPr id="11" name="TextBox 10">
            <a:extLst>
              <a:ext uri="{FF2B5EF4-FFF2-40B4-BE49-F238E27FC236}">
                <a16:creationId xmlns:a16="http://schemas.microsoft.com/office/drawing/2014/main" id="{716E473A-C191-4B64-A563-E17DAB140FC4}"/>
              </a:ext>
            </a:extLst>
          </p:cNvPr>
          <p:cNvSpPr txBox="1"/>
          <p:nvPr/>
        </p:nvSpPr>
        <p:spPr>
          <a:xfrm>
            <a:off x="5502528" y="1252264"/>
            <a:ext cx="1763624" cy="400110"/>
          </a:xfrm>
          <a:prstGeom prst="rect">
            <a:avLst/>
          </a:prstGeom>
          <a:noFill/>
        </p:spPr>
        <p:txBody>
          <a:bodyPr wrap="none" rtlCol="0">
            <a:spAutoFit/>
          </a:bodyPr>
          <a:lstStyle/>
          <a:p>
            <a:r>
              <a:rPr lang="en-US" sz="2000" i="0" dirty="0">
                <a:latin typeface="Arial Narrow" panose="020B0606020202030204" pitchFamily="34" charset="0"/>
              </a:rPr>
              <a:t>Derived Demand</a:t>
            </a:r>
          </a:p>
        </p:txBody>
      </p:sp>
      <p:sp>
        <p:nvSpPr>
          <p:cNvPr id="12" name="TextBox 11">
            <a:extLst>
              <a:ext uri="{FF2B5EF4-FFF2-40B4-BE49-F238E27FC236}">
                <a16:creationId xmlns:a16="http://schemas.microsoft.com/office/drawing/2014/main" id="{0D5CFB1B-98A1-4756-957B-107729D0FF1D}"/>
              </a:ext>
            </a:extLst>
          </p:cNvPr>
          <p:cNvSpPr txBox="1"/>
          <p:nvPr/>
        </p:nvSpPr>
        <p:spPr>
          <a:xfrm>
            <a:off x="5491307" y="4155873"/>
            <a:ext cx="1786066" cy="400110"/>
          </a:xfrm>
          <a:prstGeom prst="rect">
            <a:avLst/>
          </a:prstGeom>
          <a:noFill/>
        </p:spPr>
        <p:txBody>
          <a:bodyPr wrap="none" rtlCol="0">
            <a:spAutoFit/>
          </a:bodyPr>
          <a:lstStyle/>
          <a:p>
            <a:r>
              <a:rPr lang="en-US" sz="2000" i="0" dirty="0">
                <a:latin typeface="Arial Narrow" panose="020B0606020202030204" pitchFamily="34" charset="0"/>
              </a:rPr>
              <a:t>Induced Demand</a:t>
            </a:r>
          </a:p>
        </p:txBody>
      </p:sp>
      <p:sp>
        <p:nvSpPr>
          <p:cNvPr id="13" name="Arc 12">
            <a:extLst>
              <a:ext uri="{FF2B5EF4-FFF2-40B4-BE49-F238E27FC236}">
                <a16:creationId xmlns:a16="http://schemas.microsoft.com/office/drawing/2014/main" id="{6E1580CD-777B-4F61-BF9D-D91A2CEB48C6}"/>
              </a:ext>
            </a:extLst>
          </p:cNvPr>
          <p:cNvSpPr/>
          <p:nvPr/>
        </p:nvSpPr>
        <p:spPr>
          <a:xfrm rot="10800000">
            <a:off x="5292843" y="2847888"/>
            <a:ext cx="2194560" cy="1328941"/>
          </a:xfrm>
          <a:prstGeom prst="arc">
            <a:avLst>
              <a:gd name="adj1" fmla="val 10886042"/>
              <a:gd name="adj2" fmla="val 0"/>
            </a:avLst>
          </a:prstGeom>
          <a:ln w="508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i="0" dirty="0">
              <a:latin typeface="Arial Narrow" panose="020B0606020202030204" pitchFamily="34" charset="0"/>
            </a:endParaRPr>
          </a:p>
        </p:txBody>
      </p:sp>
      <p:pic>
        <p:nvPicPr>
          <p:cNvPr id="14" name="Picture 2" descr="Inventory control, warehouse management, material management, godown  management, storage control icon">
            <a:extLst>
              <a:ext uri="{FF2B5EF4-FFF2-40B4-BE49-F238E27FC236}">
                <a16:creationId xmlns:a16="http://schemas.microsoft.com/office/drawing/2014/main" id="{521E6E02-5B5D-425F-8C3D-8FBBC47E058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7638" y="2149333"/>
            <a:ext cx="1463040" cy="1463040"/>
          </a:xfrm>
          <a:prstGeom prst="rect">
            <a:avLst/>
          </a:prstGeom>
          <a:noFill/>
          <a:extLst>
            <a:ext uri="{909E8E84-426E-40DD-AFC4-6F175D3DCCD1}">
              <a14:hiddenFill xmlns:a14="http://schemas.microsoft.com/office/drawing/2010/main">
                <a:solidFill>
                  <a:srgbClr val="FFFFFF"/>
                </a:solidFill>
              </a14:hiddenFill>
            </a:ext>
          </a:extLst>
        </p:spPr>
      </p:pic>
      <p:pic>
        <p:nvPicPr>
          <p:cNvPr id="15" name="Graphic 14" descr="Network diagram">
            <a:extLst>
              <a:ext uri="{FF2B5EF4-FFF2-40B4-BE49-F238E27FC236}">
                <a16:creationId xmlns:a16="http://schemas.microsoft.com/office/drawing/2014/main" id="{2FD93B7D-F55D-43FC-B58A-0A772448637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085946" y="2154358"/>
            <a:ext cx="1554480" cy="1554480"/>
          </a:xfrm>
          <a:prstGeom prst="rect">
            <a:avLst/>
          </a:prstGeom>
        </p:spPr>
      </p:pic>
      <p:sp>
        <p:nvSpPr>
          <p:cNvPr id="16" name="Rounded Rectangle 19">
            <a:extLst>
              <a:ext uri="{FF2B5EF4-FFF2-40B4-BE49-F238E27FC236}">
                <a16:creationId xmlns:a16="http://schemas.microsoft.com/office/drawing/2014/main" id="{20972459-200A-41AA-88FC-EF41BDEE3BD7}"/>
              </a:ext>
            </a:extLst>
          </p:cNvPr>
          <p:cNvSpPr/>
          <p:nvPr/>
        </p:nvSpPr>
        <p:spPr bwMode="auto">
          <a:xfrm>
            <a:off x="2725333" y="3525958"/>
            <a:ext cx="2103120" cy="365760"/>
          </a:xfrm>
          <a:prstGeom prst="roundRect">
            <a:avLst/>
          </a:prstGeom>
          <a:solidFill>
            <a:schemeClr val="accent1">
              <a:lumMod val="75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000" b="1" i="0" dirty="0">
                <a:solidFill>
                  <a:schemeClr val="bg1"/>
                </a:solidFill>
                <a:latin typeface="Arial Narrow" panose="020B0606020202030204" pitchFamily="34" charset="0"/>
              </a:rPr>
              <a:t>Manufacturing</a:t>
            </a:r>
          </a:p>
        </p:txBody>
      </p:sp>
      <p:sp>
        <p:nvSpPr>
          <p:cNvPr id="43" name="Rounded Rectangle 19">
            <a:extLst>
              <a:ext uri="{FF2B5EF4-FFF2-40B4-BE49-F238E27FC236}">
                <a16:creationId xmlns:a16="http://schemas.microsoft.com/office/drawing/2014/main" id="{8DC7F139-6CE1-498C-9E4C-4BDE85724E65}"/>
              </a:ext>
            </a:extLst>
          </p:cNvPr>
          <p:cNvSpPr/>
          <p:nvPr/>
        </p:nvSpPr>
        <p:spPr bwMode="auto">
          <a:xfrm>
            <a:off x="7967255" y="3525958"/>
            <a:ext cx="2103120" cy="365760"/>
          </a:xfrm>
          <a:prstGeom prst="roundRect">
            <a:avLst/>
          </a:prstGeom>
          <a:solidFill>
            <a:schemeClr val="accent3">
              <a:lumMod val="50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000" b="1" i="0" dirty="0">
                <a:solidFill>
                  <a:schemeClr val="bg1"/>
                </a:solidFill>
                <a:latin typeface="Arial Narrow" panose="020B0606020202030204" pitchFamily="34" charset="0"/>
              </a:rPr>
              <a:t>Transportation</a:t>
            </a:r>
          </a:p>
        </p:txBody>
      </p:sp>
      <p:sp>
        <p:nvSpPr>
          <p:cNvPr id="45" name="Rounded Rectangle 19">
            <a:extLst>
              <a:ext uri="{FF2B5EF4-FFF2-40B4-BE49-F238E27FC236}">
                <a16:creationId xmlns:a16="http://schemas.microsoft.com/office/drawing/2014/main" id="{578A8560-BAEA-440A-ABEF-C6987F502897}"/>
              </a:ext>
            </a:extLst>
          </p:cNvPr>
          <p:cNvSpPr/>
          <p:nvPr/>
        </p:nvSpPr>
        <p:spPr bwMode="auto">
          <a:xfrm>
            <a:off x="2725333" y="4360676"/>
            <a:ext cx="2103120" cy="365760"/>
          </a:xfrm>
          <a:prstGeom prst="roundRect">
            <a:avLst/>
          </a:prstGeom>
          <a:solidFill>
            <a:schemeClr val="accent1">
              <a:lumMod val="75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000" b="1" i="0" dirty="0">
                <a:solidFill>
                  <a:schemeClr val="bg1"/>
                </a:solidFill>
                <a:latin typeface="Arial Narrow" panose="020B0606020202030204" pitchFamily="34" charset="0"/>
              </a:rPr>
              <a:t>Inventory</a:t>
            </a:r>
          </a:p>
        </p:txBody>
      </p:sp>
      <p:sp>
        <p:nvSpPr>
          <p:cNvPr id="47" name="Rounded Rectangle 19">
            <a:extLst>
              <a:ext uri="{FF2B5EF4-FFF2-40B4-BE49-F238E27FC236}">
                <a16:creationId xmlns:a16="http://schemas.microsoft.com/office/drawing/2014/main" id="{34CC1A87-5738-40F5-AD94-21754FEF7300}"/>
              </a:ext>
            </a:extLst>
          </p:cNvPr>
          <p:cNvSpPr/>
          <p:nvPr/>
        </p:nvSpPr>
        <p:spPr bwMode="auto">
          <a:xfrm>
            <a:off x="2725333" y="3943317"/>
            <a:ext cx="2103120" cy="365760"/>
          </a:xfrm>
          <a:prstGeom prst="roundRect">
            <a:avLst/>
          </a:prstGeom>
          <a:solidFill>
            <a:schemeClr val="accent1">
              <a:lumMod val="75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000" b="1" i="0" dirty="0">
                <a:solidFill>
                  <a:schemeClr val="bg1"/>
                </a:solidFill>
                <a:latin typeface="Arial Narrow" panose="020B0606020202030204" pitchFamily="34" charset="0"/>
              </a:rPr>
              <a:t>Sourcing</a:t>
            </a:r>
          </a:p>
        </p:txBody>
      </p:sp>
      <p:sp>
        <p:nvSpPr>
          <p:cNvPr id="49" name="Rounded Rectangle 19">
            <a:extLst>
              <a:ext uri="{FF2B5EF4-FFF2-40B4-BE49-F238E27FC236}">
                <a16:creationId xmlns:a16="http://schemas.microsoft.com/office/drawing/2014/main" id="{69B1A233-930B-4F9A-AED2-E407152FBB30}"/>
              </a:ext>
            </a:extLst>
          </p:cNvPr>
          <p:cNvSpPr/>
          <p:nvPr/>
        </p:nvSpPr>
        <p:spPr bwMode="auto">
          <a:xfrm>
            <a:off x="2725333" y="4778035"/>
            <a:ext cx="2103120" cy="365760"/>
          </a:xfrm>
          <a:prstGeom prst="roundRect">
            <a:avLst/>
          </a:prstGeom>
          <a:solidFill>
            <a:schemeClr val="accent1">
              <a:lumMod val="75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000" b="1" i="0" dirty="0">
                <a:solidFill>
                  <a:schemeClr val="bg1"/>
                </a:solidFill>
                <a:latin typeface="Arial Narrow" panose="020B0606020202030204" pitchFamily="34" charset="0"/>
              </a:rPr>
              <a:t>Packaging</a:t>
            </a:r>
          </a:p>
        </p:txBody>
      </p:sp>
      <p:sp>
        <p:nvSpPr>
          <p:cNvPr id="51" name="Rounded Rectangle 19">
            <a:extLst>
              <a:ext uri="{FF2B5EF4-FFF2-40B4-BE49-F238E27FC236}">
                <a16:creationId xmlns:a16="http://schemas.microsoft.com/office/drawing/2014/main" id="{8CDE1F29-D701-4A83-AAF7-7DFA0ED819BA}"/>
              </a:ext>
            </a:extLst>
          </p:cNvPr>
          <p:cNvSpPr/>
          <p:nvPr/>
        </p:nvSpPr>
        <p:spPr bwMode="auto">
          <a:xfrm>
            <a:off x="2725333" y="5195394"/>
            <a:ext cx="2103120" cy="365760"/>
          </a:xfrm>
          <a:prstGeom prst="roundRect">
            <a:avLst/>
          </a:prstGeom>
          <a:solidFill>
            <a:schemeClr val="accent1">
              <a:lumMod val="75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000" b="1" i="0" dirty="0">
                <a:solidFill>
                  <a:schemeClr val="bg1"/>
                </a:solidFill>
                <a:latin typeface="Arial Narrow" panose="020B0606020202030204" pitchFamily="34" charset="0"/>
              </a:rPr>
              <a:t>Recycling/Reusing</a:t>
            </a:r>
          </a:p>
        </p:txBody>
      </p:sp>
      <p:sp>
        <p:nvSpPr>
          <p:cNvPr id="53" name="Rounded Rectangle 19">
            <a:extLst>
              <a:ext uri="{FF2B5EF4-FFF2-40B4-BE49-F238E27FC236}">
                <a16:creationId xmlns:a16="http://schemas.microsoft.com/office/drawing/2014/main" id="{BE9E3E61-BBAE-4B4F-9615-A92D7DDAEFEB}"/>
              </a:ext>
            </a:extLst>
          </p:cNvPr>
          <p:cNvSpPr/>
          <p:nvPr/>
        </p:nvSpPr>
        <p:spPr bwMode="auto">
          <a:xfrm>
            <a:off x="7967255" y="3951628"/>
            <a:ext cx="2103120" cy="365760"/>
          </a:xfrm>
          <a:prstGeom prst="roundRect">
            <a:avLst/>
          </a:prstGeom>
          <a:solidFill>
            <a:schemeClr val="accent3">
              <a:lumMod val="50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000" b="1" i="0" dirty="0">
                <a:solidFill>
                  <a:schemeClr val="bg1"/>
                </a:solidFill>
                <a:latin typeface="Arial Narrow" panose="020B0606020202030204" pitchFamily="34" charset="0"/>
              </a:rPr>
              <a:t>Warehousing</a:t>
            </a:r>
          </a:p>
        </p:txBody>
      </p:sp>
      <p:sp>
        <p:nvSpPr>
          <p:cNvPr id="55" name="Rounded Rectangle 19">
            <a:extLst>
              <a:ext uri="{FF2B5EF4-FFF2-40B4-BE49-F238E27FC236}">
                <a16:creationId xmlns:a16="http://schemas.microsoft.com/office/drawing/2014/main" id="{EEFDA2F3-AE87-4D94-8966-95722C06E5BC}"/>
              </a:ext>
            </a:extLst>
          </p:cNvPr>
          <p:cNvSpPr/>
          <p:nvPr/>
        </p:nvSpPr>
        <p:spPr bwMode="auto">
          <a:xfrm>
            <a:off x="7967255" y="4374430"/>
            <a:ext cx="2103120" cy="365760"/>
          </a:xfrm>
          <a:prstGeom prst="roundRect">
            <a:avLst/>
          </a:prstGeom>
          <a:solidFill>
            <a:schemeClr val="accent3">
              <a:lumMod val="50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000" b="1" i="0" dirty="0">
                <a:solidFill>
                  <a:schemeClr val="bg1"/>
                </a:solidFill>
                <a:latin typeface="Arial Narrow" panose="020B0606020202030204" pitchFamily="34" charset="0"/>
              </a:rPr>
              <a:t>Wholesale</a:t>
            </a:r>
          </a:p>
        </p:txBody>
      </p:sp>
      <p:sp>
        <p:nvSpPr>
          <p:cNvPr id="57" name="Rounded Rectangle 19">
            <a:extLst>
              <a:ext uri="{FF2B5EF4-FFF2-40B4-BE49-F238E27FC236}">
                <a16:creationId xmlns:a16="http://schemas.microsoft.com/office/drawing/2014/main" id="{424C3795-E9C4-4B0F-A02F-7A896AD9034C}"/>
              </a:ext>
            </a:extLst>
          </p:cNvPr>
          <p:cNvSpPr/>
          <p:nvPr/>
        </p:nvSpPr>
        <p:spPr bwMode="auto">
          <a:xfrm>
            <a:off x="7967255" y="4795229"/>
            <a:ext cx="2103120" cy="365760"/>
          </a:xfrm>
          <a:prstGeom prst="roundRect">
            <a:avLst/>
          </a:prstGeom>
          <a:solidFill>
            <a:schemeClr val="accent3">
              <a:lumMod val="50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000" b="1" i="0" dirty="0">
                <a:solidFill>
                  <a:schemeClr val="bg1"/>
                </a:solidFill>
                <a:latin typeface="Arial Narrow" panose="020B0606020202030204" pitchFamily="34" charset="0"/>
              </a:rPr>
              <a:t>Retail</a:t>
            </a:r>
          </a:p>
        </p:txBody>
      </p:sp>
      <p:sp>
        <p:nvSpPr>
          <p:cNvPr id="59" name="Isosceles Triangle 58">
            <a:extLst>
              <a:ext uri="{FF2B5EF4-FFF2-40B4-BE49-F238E27FC236}">
                <a16:creationId xmlns:a16="http://schemas.microsoft.com/office/drawing/2014/main" id="{FB158824-92F9-4F82-B860-4AD9E9FBF29B}"/>
              </a:ext>
            </a:extLst>
          </p:cNvPr>
          <p:cNvSpPr/>
          <p:nvPr/>
        </p:nvSpPr>
        <p:spPr>
          <a:xfrm>
            <a:off x="5746783" y="2149333"/>
            <a:ext cx="1280160" cy="365760"/>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0" dirty="0"/>
          </a:p>
        </p:txBody>
      </p:sp>
      <p:sp>
        <p:nvSpPr>
          <p:cNvPr id="61" name="Isosceles Triangle 60">
            <a:extLst>
              <a:ext uri="{FF2B5EF4-FFF2-40B4-BE49-F238E27FC236}">
                <a16:creationId xmlns:a16="http://schemas.microsoft.com/office/drawing/2014/main" id="{18711175-9EB5-4783-93AE-BAD488EDE5CA}"/>
              </a:ext>
            </a:extLst>
          </p:cNvPr>
          <p:cNvSpPr/>
          <p:nvPr/>
        </p:nvSpPr>
        <p:spPr>
          <a:xfrm rot="10800000">
            <a:off x="5746783" y="3274746"/>
            <a:ext cx="1280160" cy="365760"/>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0" dirty="0"/>
          </a:p>
        </p:txBody>
      </p:sp>
    </p:spTree>
    <p:extLst>
      <p:ext uri="{BB962C8B-B14F-4D97-AF65-F5344CB8AC3E}">
        <p14:creationId xmlns:p14="http://schemas.microsoft.com/office/powerpoint/2010/main" val="385901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Logistics Goals and Operations</a:t>
            </a:r>
          </a:p>
        </p:txBody>
      </p:sp>
      <p:sp>
        <p:nvSpPr>
          <p:cNvPr id="6" name="Action Button: Document 5" title="Read this Web Page">
            <a:hlinkClick r:id="rId3" highlightClick="1"/>
          </p:cNvPr>
          <p:cNvSpPr/>
          <p:nvPr/>
        </p:nvSpPr>
        <p:spPr bwMode="auto">
          <a:xfrm>
            <a:off x="9522979" y="344534"/>
            <a:ext cx="603316" cy="527901"/>
          </a:xfrm>
          <a:prstGeom prst="actionButtonDocument">
            <a:avLst/>
          </a:prstGeom>
          <a:solidFill>
            <a:schemeClr val="accent2">
              <a:lumMod val="20000"/>
              <a:lumOff val="80000"/>
            </a:schemeClr>
          </a:solidFill>
          <a:ln w="9525" cap="flat" cmpd="sng" algn="ctr">
            <a:solidFill>
              <a:schemeClr val="accent2">
                <a:lumMod val="50000"/>
              </a:schemeClr>
            </a:solidFill>
            <a:prstDash val="solid"/>
            <a:round/>
            <a:headEnd type="none" w="med" len="med"/>
            <a:tailEnd type="none" w="med" len="med"/>
          </a:ln>
          <a:effectLst/>
        </p:spPr>
        <p:txBody>
          <a:bodyPr vert="horz" wrap="square" lIns="91440" tIns="45720" rIns="91440" bIns="45720" numCol="1" rtlCol="0" anchor="t" anchorCtr="0" compatLnSpc="1"/>
          <a:lstStyle/>
          <a:p>
            <a:endParaRPr lang="en-US" dirty="0"/>
          </a:p>
        </p:txBody>
      </p:sp>
      <p:sp>
        <p:nvSpPr>
          <p:cNvPr id="10" name="TextBox 9"/>
          <p:cNvSpPr txBox="1"/>
          <p:nvPr/>
        </p:nvSpPr>
        <p:spPr>
          <a:xfrm>
            <a:off x="10126295" y="395607"/>
            <a:ext cx="1701107" cy="400110"/>
          </a:xfrm>
          <a:prstGeom prst="rect">
            <a:avLst/>
          </a:prstGeom>
          <a:noFill/>
        </p:spPr>
        <p:txBody>
          <a:bodyPr wrap="none" rtlCol="0">
            <a:spAutoFit/>
          </a:bodyPr>
          <a:lstStyle/>
          <a:p>
            <a:r>
              <a:rPr lang="en-US" sz="2000" b="1" dirty="0">
                <a:latin typeface="Agency FB" pitchFamily="34" charset="0"/>
              </a:rPr>
              <a:t>Read this content</a:t>
            </a:r>
          </a:p>
        </p:txBody>
      </p:sp>
      <p:sp>
        <p:nvSpPr>
          <p:cNvPr id="2" name="Rectangle: Rounded Corners 1">
            <a:extLst>
              <a:ext uri="{FF2B5EF4-FFF2-40B4-BE49-F238E27FC236}">
                <a16:creationId xmlns:a16="http://schemas.microsoft.com/office/drawing/2014/main" id="{58F92AD7-1041-47FD-A690-9AC0F28DEFB1}"/>
              </a:ext>
            </a:extLst>
          </p:cNvPr>
          <p:cNvSpPr/>
          <p:nvPr/>
        </p:nvSpPr>
        <p:spPr>
          <a:xfrm>
            <a:off x="6911074" y="2867405"/>
            <a:ext cx="3657600" cy="2652236"/>
          </a:xfrm>
          <a:prstGeom prst="roundRect">
            <a:avLst>
              <a:gd name="adj" fmla="val 46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0" dirty="0"/>
          </a:p>
        </p:txBody>
      </p:sp>
      <p:sp>
        <p:nvSpPr>
          <p:cNvPr id="3" name="Rectangle: Rounded Corners 2">
            <a:extLst>
              <a:ext uri="{FF2B5EF4-FFF2-40B4-BE49-F238E27FC236}">
                <a16:creationId xmlns:a16="http://schemas.microsoft.com/office/drawing/2014/main" id="{F8D360B2-10F4-4660-833C-28920660C762}"/>
              </a:ext>
            </a:extLst>
          </p:cNvPr>
          <p:cNvSpPr/>
          <p:nvPr/>
        </p:nvSpPr>
        <p:spPr>
          <a:xfrm>
            <a:off x="2126946" y="2867405"/>
            <a:ext cx="3657600" cy="2652236"/>
          </a:xfrm>
          <a:prstGeom prst="roundRect">
            <a:avLst>
              <a:gd name="adj" fmla="val 46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0" dirty="0"/>
          </a:p>
        </p:txBody>
      </p:sp>
      <p:sp>
        <p:nvSpPr>
          <p:cNvPr id="5" name="Freeform: Shape 4">
            <a:extLst>
              <a:ext uri="{FF2B5EF4-FFF2-40B4-BE49-F238E27FC236}">
                <a16:creationId xmlns:a16="http://schemas.microsoft.com/office/drawing/2014/main" id="{6B30829F-EF36-446D-8374-5E8F633D07DC}"/>
              </a:ext>
            </a:extLst>
          </p:cNvPr>
          <p:cNvSpPr/>
          <p:nvPr/>
        </p:nvSpPr>
        <p:spPr>
          <a:xfrm>
            <a:off x="2126946" y="2118904"/>
            <a:ext cx="3657600" cy="640080"/>
          </a:xfrm>
          <a:custGeom>
            <a:avLst/>
            <a:gdLst>
              <a:gd name="connsiteX0" fmla="*/ 0 w 2945566"/>
              <a:gd name="connsiteY0" fmla="*/ 74635 h 746349"/>
              <a:gd name="connsiteX1" fmla="*/ 74635 w 2945566"/>
              <a:gd name="connsiteY1" fmla="*/ 0 h 746349"/>
              <a:gd name="connsiteX2" fmla="*/ 2870931 w 2945566"/>
              <a:gd name="connsiteY2" fmla="*/ 0 h 746349"/>
              <a:gd name="connsiteX3" fmla="*/ 2945566 w 2945566"/>
              <a:gd name="connsiteY3" fmla="*/ 74635 h 746349"/>
              <a:gd name="connsiteX4" fmla="*/ 2945566 w 2945566"/>
              <a:gd name="connsiteY4" fmla="*/ 671714 h 746349"/>
              <a:gd name="connsiteX5" fmla="*/ 2870931 w 2945566"/>
              <a:gd name="connsiteY5" fmla="*/ 746349 h 746349"/>
              <a:gd name="connsiteX6" fmla="*/ 74635 w 2945566"/>
              <a:gd name="connsiteY6" fmla="*/ 746349 h 746349"/>
              <a:gd name="connsiteX7" fmla="*/ 0 w 2945566"/>
              <a:gd name="connsiteY7" fmla="*/ 671714 h 746349"/>
              <a:gd name="connsiteX8" fmla="*/ 0 w 2945566"/>
              <a:gd name="connsiteY8" fmla="*/ 74635 h 746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5566" h="746349">
                <a:moveTo>
                  <a:pt x="0" y="74635"/>
                </a:moveTo>
                <a:cubicBezTo>
                  <a:pt x="0" y="33415"/>
                  <a:pt x="33415" y="0"/>
                  <a:pt x="74635" y="0"/>
                </a:cubicBezTo>
                <a:lnTo>
                  <a:pt x="2870931" y="0"/>
                </a:lnTo>
                <a:cubicBezTo>
                  <a:pt x="2912151" y="0"/>
                  <a:pt x="2945566" y="33415"/>
                  <a:pt x="2945566" y="74635"/>
                </a:cubicBezTo>
                <a:lnTo>
                  <a:pt x="2945566" y="671714"/>
                </a:lnTo>
                <a:cubicBezTo>
                  <a:pt x="2945566" y="712934"/>
                  <a:pt x="2912151" y="746349"/>
                  <a:pt x="2870931" y="746349"/>
                </a:cubicBezTo>
                <a:lnTo>
                  <a:pt x="74635" y="746349"/>
                </a:lnTo>
                <a:cubicBezTo>
                  <a:pt x="33415" y="746349"/>
                  <a:pt x="0" y="712934"/>
                  <a:pt x="0" y="671714"/>
                </a:cubicBezTo>
                <a:lnTo>
                  <a:pt x="0" y="74635"/>
                </a:lnTo>
                <a:close/>
              </a:path>
            </a:pathLst>
          </a:custGeom>
          <a:solidFill>
            <a:schemeClr val="accent1"/>
          </a:solidFill>
          <a:ln w="50800">
            <a:solidFill>
              <a:schemeClr val="accent2">
                <a:lumMod val="75000"/>
              </a:schemeClr>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5200" tIns="57420" rIns="75200" bIns="57420" numCol="1" spcCol="1270" anchor="ctr" anchorCtr="0">
            <a:noAutofit/>
          </a:bodyPr>
          <a:lstStyle/>
          <a:p>
            <a:pPr marL="0" lvl="0" indent="0" algn="ctr" defTabSz="1244600">
              <a:lnSpc>
                <a:spcPct val="90000"/>
              </a:lnSpc>
              <a:spcBef>
                <a:spcPct val="0"/>
              </a:spcBef>
              <a:spcAft>
                <a:spcPct val="35000"/>
              </a:spcAft>
              <a:buNone/>
            </a:pPr>
            <a:r>
              <a:rPr lang="en-US" sz="2400" b="1" i="0" kern="1200" dirty="0">
                <a:solidFill>
                  <a:schemeClr val="bg1"/>
                </a:solidFill>
                <a:latin typeface="Arial Narrow" panose="020B0606020202030204" pitchFamily="34" charset="0"/>
              </a:rPr>
              <a:t>Fulfillment (Goals)</a:t>
            </a:r>
          </a:p>
        </p:txBody>
      </p:sp>
      <p:sp>
        <p:nvSpPr>
          <p:cNvPr id="7" name="Freeform: Shape 6">
            <a:extLst>
              <a:ext uri="{FF2B5EF4-FFF2-40B4-BE49-F238E27FC236}">
                <a16:creationId xmlns:a16="http://schemas.microsoft.com/office/drawing/2014/main" id="{D0B74515-D501-470B-9AB8-E487928D9119}"/>
              </a:ext>
            </a:extLst>
          </p:cNvPr>
          <p:cNvSpPr/>
          <p:nvPr/>
        </p:nvSpPr>
        <p:spPr>
          <a:xfrm>
            <a:off x="6913126" y="2117340"/>
            <a:ext cx="3657600" cy="640080"/>
          </a:xfrm>
          <a:custGeom>
            <a:avLst/>
            <a:gdLst>
              <a:gd name="connsiteX0" fmla="*/ 0 w 2953422"/>
              <a:gd name="connsiteY0" fmla="*/ 74707 h 747065"/>
              <a:gd name="connsiteX1" fmla="*/ 74707 w 2953422"/>
              <a:gd name="connsiteY1" fmla="*/ 0 h 747065"/>
              <a:gd name="connsiteX2" fmla="*/ 2878716 w 2953422"/>
              <a:gd name="connsiteY2" fmla="*/ 0 h 747065"/>
              <a:gd name="connsiteX3" fmla="*/ 2953423 w 2953422"/>
              <a:gd name="connsiteY3" fmla="*/ 74707 h 747065"/>
              <a:gd name="connsiteX4" fmla="*/ 2953422 w 2953422"/>
              <a:gd name="connsiteY4" fmla="*/ 672359 h 747065"/>
              <a:gd name="connsiteX5" fmla="*/ 2878715 w 2953422"/>
              <a:gd name="connsiteY5" fmla="*/ 747066 h 747065"/>
              <a:gd name="connsiteX6" fmla="*/ 74707 w 2953422"/>
              <a:gd name="connsiteY6" fmla="*/ 747065 h 747065"/>
              <a:gd name="connsiteX7" fmla="*/ 0 w 2953422"/>
              <a:gd name="connsiteY7" fmla="*/ 672358 h 747065"/>
              <a:gd name="connsiteX8" fmla="*/ 0 w 2953422"/>
              <a:gd name="connsiteY8" fmla="*/ 74707 h 74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3422" h="747065">
                <a:moveTo>
                  <a:pt x="0" y="74707"/>
                </a:moveTo>
                <a:cubicBezTo>
                  <a:pt x="0" y="33447"/>
                  <a:pt x="33447" y="0"/>
                  <a:pt x="74707" y="0"/>
                </a:cubicBezTo>
                <a:lnTo>
                  <a:pt x="2878716" y="0"/>
                </a:lnTo>
                <a:cubicBezTo>
                  <a:pt x="2919976" y="0"/>
                  <a:pt x="2953423" y="33447"/>
                  <a:pt x="2953423" y="74707"/>
                </a:cubicBezTo>
                <a:cubicBezTo>
                  <a:pt x="2953423" y="273924"/>
                  <a:pt x="2953422" y="473142"/>
                  <a:pt x="2953422" y="672359"/>
                </a:cubicBezTo>
                <a:cubicBezTo>
                  <a:pt x="2953422" y="713619"/>
                  <a:pt x="2919975" y="747066"/>
                  <a:pt x="2878715" y="747066"/>
                </a:cubicBezTo>
                <a:lnTo>
                  <a:pt x="74707" y="747065"/>
                </a:lnTo>
                <a:cubicBezTo>
                  <a:pt x="33447" y="747065"/>
                  <a:pt x="0" y="713618"/>
                  <a:pt x="0" y="672358"/>
                </a:cubicBezTo>
                <a:lnTo>
                  <a:pt x="0" y="74707"/>
                </a:lnTo>
                <a:close/>
              </a:path>
            </a:pathLst>
          </a:custGeom>
          <a:solidFill>
            <a:schemeClr val="accent3">
              <a:lumMod val="50000"/>
            </a:schemeClr>
          </a:solidFill>
          <a:ln w="50800">
            <a:solidFill>
              <a:schemeClr val="accent3">
                <a:lumMod val="75000"/>
              </a:schemeClr>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5221" tIns="57441" rIns="75221" bIns="57441" numCol="1" spcCol="1270" anchor="ctr" anchorCtr="0">
            <a:noAutofit/>
          </a:bodyPr>
          <a:lstStyle/>
          <a:p>
            <a:pPr marL="0" lvl="0" indent="0" algn="ctr" defTabSz="1244600">
              <a:lnSpc>
                <a:spcPct val="90000"/>
              </a:lnSpc>
              <a:spcBef>
                <a:spcPct val="0"/>
              </a:spcBef>
              <a:spcAft>
                <a:spcPct val="35000"/>
              </a:spcAft>
              <a:buNone/>
            </a:pPr>
            <a:r>
              <a:rPr lang="en-US" sz="2400" b="1" i="0" kern="1200" dirty="0">
                <a:solidFill>
                  <a:schemeClr val="bg1"/>
                </a:solidFill>
                <a:latin typeface="Arial Narrow" panose="020B0606020202030204" pitchFamily="34" charset="0"/>
              </a:rPr>
              <a:t>Demand (Operations)</a:t>
            </a:r>
          </a:p>
        </p:txBody>
      </p:sp>
      <p:sp>
        <p:nvSpPr>
          <p:cNvPr id="8" name="Right Arrow 8">
            <a:extLst>
              <a:ext uri="{FF2B5EF4-FFF2-40B4-BE49-F238E27FC236}">
                <a16:creationId xmlns:a16="http://schemas.microsoft.com/office/drawing/2014/main" id="{9C5A7D32-839F-4316-95B2-050D2ECF5C24}"/>
              </a:ext>
            </a:extLst>
          </p:cNvPr>
          <p:cNvSpPr/>
          <p:nvPr/>
        </p:nvSpPr>
        <p:spPr bwMode="auto">
          <a:xfrm>
            <a:off x="5891471" y="2210344"/>
            <a:ext cx="914400" cy="457200"/>
          </a:xfrm>
          <a:prstGeom prst="rightArrow">
            <a:avLst/>
          </a:prstGeom>
          <a:solidFill>
            <a:schemeClr val="bg1">
              <a:lumMod val="95000"/>
            </a:schemeClr>
          </a:solidFill>
          <a:ln w="1905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i="0" dirty="0">
              <a:latin typeface="Arial Narrow" panose="020B0606020202030204" pitchFamily="34" charset="0"/>
            </a:endParaRPr>
          </a:p>
        </p:txBody>
      </p:sp>
      <p:sp>
        <p:nvSpPr>
          <p:cNvPr id="9" name="Rounded Rectangle 19">
            <a:extLst>
              <a:ext uri="{FF2B5EF4-FFF2-40B4-BE49-F238E27FC236}">
                <a16:creationId xmlns:a16="http://schemas.microsoft.com/office/drawing/2014/main" id="{FE013A59-B782-4D7B-A976-3750F6DCAEE5}"/>
              </a:ext>
            </a:extLst>
          </p:cNvPr>
          <p:cNvSpPr/>
          <p:nvPr/>
        </p:nvSpPr>
        <p:spPr bwMode="auto">
          <a:xfrm>
            <a:off x="2246618" y="2977839"/>
            <a:ext cx="1371600" cy="365760"/>
          </a:xfrm>
          <a:prstGeom prst="roundRect">
            <a:avLst/>
          </a:prstGeom>
          <a:solidFill>
            <a:schemeClr val="tx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pPr>
            <a:r>
              <a:rPr lang="en-US" sz="2000" b="1" i="0" dirty="0">
                <a:solidFill>
                  <a:schemeClr val="bg1"/>
                </a:solidFill>
                <a:latin typeface="Arial Narrow" panose="020B0606020202030204" pitchFamily="34" charset="0"/>
              </a:rPr>
              <a:t>Order</a:t>
            </a:r>
          </a:p>
        </p:txBody>
      </p:sp>
      <p:sp>
        <p:nvSpPr>
          <p:cNvPr id="11" name="Rounded Rectangle 19">
            <a:extLst>
              <a:ext uri="{FF2B5EF4-FFF2-40B4-BE49-F238E27FC236}">
                <a16:creationId xmlns:a16="http://schemas.microsoft.com/office/drawing/2014/main" id="{15711E81-D8B2-4D2F-90CB-463EFB569261}"/>
              </a:ext>
            </a:extLst>
          </p:cNvPr>
          <p:cNvSpPr/>
          <p:nvPr/>
        </p:nvSpPr>
        <p:spPr bwMode="auto">
          <a:xfrm>
            <a:off x="2246618" y="3683250"/>
            <a:ext cx="1371600" cy="365760"/>
          </a:xfrm>
          <a:prstGeom prst="roundRect">
            <a:avLst/>
          </a:prstGeom>
          <a:solidFill>
            <a:schemeClr val="tx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pPr>
            <a:r>
              <a:rPr lang="en-US" sz="2000" b="1" i="0" dirty="0">
                <a:solidFill>
                  <a:schemeClr val="bg1"/>
                </a:solidFill>
                <a:latin typeface="Arial Narrow" panose="020B0606020202030204" pitchFamily="34" charset="0"/>
              </a:rPr>
              <a:t>Delivery</a:t>
            </a:r>
          </a:p>
        </p:txBody>
      </p:sp>
      <p:sp>
        <p:nvSpPr>
          <p:cNvPr id="12" name="Rectangle 11">
            <a:extLst>
              <a:ext uri="{FF2B5EF4-FFF2-40B4-BE49-F238E27FC236}">
                <a16:creationId xmlns:a16="http://schemas.microsoft.com/office/drawing/2014/main" id="{0463193B-66B4-41AD-9D2A-283F43E4082F}"/>
              </a:ext>
            </a:extLst>
          </p:cNvPr>
          <p:cNvSpPr/>
          <p:nvPr/>
        </p:nvSpPr>
        <p:spPr>
          <a:xfrm>
            <a:off x="3617590" y="2942957"/>
            <a:ext cx="1553414" cy="602473"/>
          </a:xfrm>
          <a:prstGeom prst="rect">
            <a:avLst/>
          </a:prstGeom>
        </p:spPr>
        <p:txBody>
          <a:bodyPr wrap="square">
            <a:spAutoFit/>
          </a:bodyPr>
          <a:lstStyle/>
          <a:p>
            <a:pPr marL="171450" lvl="1" indent="-171450" defTabSz="755650">
              <a:lnSpc>
                <a:spcPct val="90000"/>
              </a:lnSpc>
              <a:spcBef>
                <a:spcPct val="0"/>
              </a:spcBef>
              <a:spcAft>
                <a:spcPct val="15000"/>
              </a:spcAft>
              <a:buChar char="•"/>
            </a:pPr>
            <a:r>
              <a:rPr lang="en-US" sz="1700" i="0" dirty="0">
                <a:latin typeface="Arial Narrow" panose="020B0606020202030204" pitchFamily="34" charset="0"/>
              </a:rPr>
              <a:t>Right product</a:t>
            </a:r>
          </a:p>
          <a:p>
            <a:pPr marL="171450" lvl="1" indent="-171450" defTabSz="755650">
              <a:lnSpc>
                <a:spcPct val="90000"/>
              </a:lnSpc>
              <a:spcBef>
                <a:spcPct val="0"/>
              </a:spcBef>
              <a:spcAft>
                <a:spcPct val="15000"/>
              </a:spcAft>
              <a:buChar char="•"/>
            </a:pPr>
            <a:r>
              <a:rPr lang="en-US" sz="1700" i="0" dirty="0">
                <a:latin typeface="Arial Narrow" panose="020B0606020202030204" pitchFamily="34" charset="0"/>
              </a:rPr>
              <a:t>Right quantity</a:t>
            </a:r>
          </a:p>
        </p:txBody>
      </p:sp>
      <p:sp>
        <p:nvSpPr>
          <p:cNvPr id="39" name="Rounded Rectangle 19">
            <a:extLst>
              <a:ext uri="{FF2B5EF4-FFF2-40B4-BE49-F238E27FC236}">
                <a16:creationId xmlns:a16="http://schemas.microsoft.com/office/drawing/2014/main" id="{4BA8F73B-C8C7-47CE-8033-45020BBF9E6C}"/>
              </a:ext>
            </a:extLst>
          </p:cNvPr>
          <p:cNvSpPr/>
          <p:nvPr/>
        </p:nvSpPr>
        <p:spPr bwMode="auto">
          <a:xfrm>
            <a:off x="2246618" y="4368456"/>
            <a:ext cx="1371600" cy="365760"/>
          </a:xfrm>
          <a:prstGeom prst="roundRect">
            <a:avLst/>
          </a:prstGeom>
          <a:solidFill>
            <a:schemeClr val="tx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pPr>
            <a:r>
              <a:rPr lang="en-US" sz="2000" b="1" i="0" dirty="0">
                <a:solidFill>
                  <a:schemeClr val="bg1"/>
                </a:solidFill>
                <a:latin typeface="Arial Narrow" panose="020B0606020202030204" pitchFamily="34" charset="0"/>
              </a:rPr>
              <a:t>Quality</a:t>
            </a:r>
          </a:p>
        </p:txBody>
      </p:sp>
      <p:sp>
        <p:nvSpPr>
          <p:cNvPr id="41" name="Rounded Rectangle 19">
            <a:extLst>
              <a:ext uri="{FF2B5EF4-FFF2-40B4-BE49-F238E27FC236}">
                <a16:creationId xmlns:a16="http://schemas.microsoft.com/office/drawing/2014/main" id="{A0B7AACF-D10F-4BA7-A962-1CD38DF91827}"/>
              </a:ext>
            </a:extLst>
          </p:cNvPr>
          <p:cNvSpPr/>
          <p:nvPr/>
        </p:nvSpPr>
        <p:spPr bwMode="auto">
          <a:xfrm>
            <a:off x="2246618" y="5077280"/>
            <a:ext cx="1371600" cy="365760"/>
          </a:xfrm>
          <a:prstGeom prst="roundRect">
            <a:avLst/>
          </a:prstGeom>
          <a:solidFill>
            <a:schemeClr val="tx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pPr>
            <a:r>
              <a:rPr lang="en-US" sz="2000" b="1" i="0" dirty="0">
                <a:solidFill>
                  <a:schemeClr val="bg1"/>
                </a:solidFill>
                <a:latin typeface="Arial Narrow" panose="020B0606020202030204" pitchFamily="34" charset="0"/>
              </a:rPr>
              <a:t>Cost</a:t>
            </a:r>
          </a:p>
        </p:txBody>
      </p:sp>
      <p:sp>
        <p:nvSpPr>
          <p:cNvPr id="43" name="Rectangle 42">
            <a:extLst>
              <a:ext uri="{FF2B5EF4-FFF2-40B4-BE49-F238E27FC236}">
                <a16:creationId xmlns:a16="http://schemas.microsoft.com/office/drawing/2014/main" id="{15AAE394-D589-4F98-9A99-6D837E094A93}"/>
              </a:ext>
            </a:extLst>
          </p:cNvPr>
          <p:cNvSpPr/>
          <p:nvPr/>
        </p:nvSpPr>
        <p:spPr>
          <a:xfrm>
            <a:off x="3617590" y="3648884"/>
            <a:ext cx="1553414" cy="602473"/>
          </a:xfrm>
          <a:prstGeom prst="rect">
            <a:avLst/>
          </a:prstGeom>
        </p:spPr>
        <p:txBody>
          <a:bodyPr wrap="square">
            <a:spAutoFit/>
          </a:bodyPr>
          <a:lstStyle/>
          <a:p>
            <a:pPr marL="171450" lvl="1" indent="-171450" defTabSz="755650">
              <a:lnSpc>
                <a:spcPct val="90000"/>
              </a:lnSpc>
              <a:spcBef>
                <a:spcPct val="0"/>
              </a:spcBef>
              <a:spcAft>
                <a:spcPct val="15000"/>
              </a:spcAft>
              <a:buChar char="•"/>
            </a:pPr>
            <a:r>
              <a:rPr lang="en-US" sz="1700" i="0" dirty="0">
                <a:latin typeface="Arial Narrow" panose="020B0606020202030204" pitchFamily="34" charset="0"/>
              </a:rPr>
              <a:t>Right location</a:t>
            </a:r>
          </a:p>
          <a:p>
            <a:pPr marL="171450" lvl="1" indent="-171450" defTabSz="755650">
              <a:lnSpc>
                <a:spcPct val="90000"/>
              </a:lnSpc>
              <a:spcBef>
                <a:spcPct val="0"/>
              </a:spcBef>
              <a:spcAft>
                <a:spcPct val="15000"/>
              </a:spcAft>
              <a:buChar char="•"/>
            </a:pPr>
            <a:r>
              <a:rPr lang="en-US" sz="1700" i="0" dirty="0">
                <a:latin typeface="Arial Narrow" panose="020B0606020202030204" pitchFamily="34" charset="0"/>
              </a:rPr>
              <a:t>Right time</a:t>
            </a:r>
          </a:p>
        </p:txBody>
      </p:sp>
      <p:sp>
        <p:nvSpPr>
          <p:cNvPr id="45" name="Rectangle 44">
            <a:extLst>
              <a:ext uri="{FF2B5EF4-FFF2-40B4-BE49-F238E27FC236}">
                <a16:creationId xmlns:a16="http://schemas.microsoft.com/office/drawing/2014/main" id="{46A06CC4-05A2-49C9-B7F4-EE18C42CA596}"/>
              </a:ext>
            </a:extLst>
          </p:cNvPr>
          <p:cNvSpPr/>
          <p:nvPr/>
        </p:nvSpPr>
        <p:spPr>
          <a:xfrm>
            <a:off x="3617590" y="4377051"/>
            <a:ext cx="1553414" cy="327782"/>
          </a:xfrm>
          <a:prstGeom prst="rect">
            <a:avLst/>
          </a:prstGeom>
        </p:spPr>
        <p:txBody>
          <a:bodyPr wrap="square">
            <a:spAutoFit/>
          </a:bodyPr>
          <a:lstStyle/>
          <a:p>
            <a:pPr marL="171450" lvl="1" indent="-171450" defTabSz="755650">
              <a:lnSpc>
                <a:spcPct val="90000"/>
              </a:lnSpc>
              <a:spcBef>
                <a:spcPct val="0"/>
              </a:spcBef>
              <a:spcAft>
                <a:spcPct val="15000"/>
              </a:spcAft>
              <a:buChar char="•"/>
            </a:pPr>
            <a:r>
              <a:rPr lang="en-US" sz="1700" i="0" dirty="0">
                <a:latin typeface="Arial Narrow" panose="020B0606020202030204" pitchFamily="34" charset="0"/>
              </a:rPr>
              <a:t>Right condition</a:t>
            </a:r>
          </a:p>
        </p:txBody>
      </p:sp>
      <p:sp>
        <p:nvSpPr>
          <p:cNvPr id="47" name="Rectangle 46">
            <a:extLst>
              <a:ext uri="{FF2B5EF4-FFF2-40B4-BE49-F238E27FC236}">
                <a16:creationId xmlns:a16="http://schemas.microsoft.com/office/drawing/2014/main" id="{D9DCF7B0-88D5-4981-B745-1522200E6051}"/>
              </a:ext>
            </a:extLst>
          </p:cNvPr>
          <p:cNvSpPr/>
          <p:nvPr/>
        </p:nvSpPr>
        <p:spPr>
          <a:xfrm>
            <a:off x="3617590" y="5115258"/>
            <a:ext cx="1553414" cy="327782"/>
          </a:xfrm>
          <a:prstGeom prst="rect">
            <a:avLst/>
          </a:prstGeom>
        </p:spPr>
        <p:txBody>
          <a:bodyPr wrap="square">
            <a:spAutoFit/>
          </a:bodyPr>
          <a:lstStyle/>
          <a:p>
            <a:pPr marL="171450" lvl="1" indent="-171450" defTabSz="755650">
              <a:lnSpc>
                <a:spcPct val="90000"/>
              </a:lnSpc>
              <a:spcBef>
                <a:spcPct val="0"/>
              </a:spcBef>
              <a:spcAft>
                <a:spcPct val="15000"/>
              </a:spcAft>
              <a:buChar char="•"/>
            </a:pPr>
            <a:r>
              <a:rPr lang="en-US" sz="1700" i="0" dirty="0">
                <a:latin typeface="Arial Narrow" panose="020B0606020202030204" pitchFamily="34" charset="0"/>
              </a:rPr>
              <a:t>Right price</a:t>
            </a:r>
          </a:p>
        </p:txBody>
      </p:sp>
      <p:sp>
        <p:nvSpPr>
          <p:cNvPr id="49" name="Rounded Rectangle 19">
            <a:extLst>
              <a:ext uri="{FF2B5EF4-FFF2-40B4-BE49-F238E27FC236}">
                <a16:creationId xmlns:a16="http://schemas.microsoft.com/office/drawing/2014/main" id="{8F26B87D-B0ED-40B1-9783-246B88BB0D16}"/>
              </a:ext>
            </a:extLst>
          </p:cNvPr>
          <p:cNvSpPr/>
          <p:nvPr/>
        </p:nvSpPr>
        <p:spPr bwMode="auto">
          <a:xfrm>
            <a:off x="7036235" y="2994765"/>
            <a:ext cx="1737360" cy="365760"/>
          </a:xfrm>
          <a:prstGeom prst="roundRect">
            <a:avLst/>
          </a:prstGeom>
          <a:solidFill>
            <a:schemeClr val="tx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pPr>
            <a:r>
              <a:rPr lang="en-US" sz="2000" b="1" i="0" dirty="0">
                <a:solidFill>
                  <a:schemeClr val="bg1"/>
                </a:solidFill>
                <a:latin typeface="Arial Narrow" panose="020B0606020202030204" pitchFamily="34" charset="0"/>
              </a:rPr>
              <a:t>Transportation</a:t>
            </a:r>
          </a:p>
        </p:txBody>
      </p:sp>
      <p:sp>
        <p:nvSpPr>
          <p:cNvPr id="51" name="Rectangle 50">
            <a:extLst>
              <a:ext uri="{FF2B5EF4-FFF2-40B4-BE49-F238E27FC236}">
                <a16:creationId xmlns:a16="http://schemas.microsoft.com/office/drawing/2014/main" id="{A7CF0324-8351-4BA9-8D14-DB6D5ED713E9}"/>
              </a:ext>
            </a:extLst>
          </p:cNvPr>
          <p:cNvSpPr/>
          <p:nvPr/>
        </p:nvSpPr>
        <p:spPr>
          <a:xfrm>
            <a:off x="8783650" y="2994556"/>
            <a:ext cx="1553414" cy="632481"/>
          </a:xfrm>
          <a:prstGeom prst="rect">
            <a:avLst/>
          </a:prstGeom>
        </p:spPr>
        <p:txBody>
          <a:bodyPr wrap="square">
            <a:spAutoFit/>
          </a:bodyPr>
          <a:lstStyle/>
          <a:p>
            <a:pPr marL="171450" lvl="1" indent="-171450" defTabSz="711200">
              <a:lnSpc>
                <a:spcPct val="90000"/>
              </a:lnSpc>
              <a:spcBef>
                <a:spcPct val="0"/>
              </a:spcBef>
              <a:spcAft>
                <a:spcPct val="15000"/>
              </a:spcAft>
              <a:buChar char="•"/>
            </a:pPr>
            <a:r>
              <a:rPr lang="en-US" i="0" dirty="0">
                <a:latin typeface="Arial Narrow" panose="020B0606020202030204" pitchFamily="34" charset="0"/>
              </a:rPr>
              <a:t>Handling</a:t>
            </a:r>
          </a:p>
          <a:p>
            <a:pPr marL="171450" lvl="1" indent="-171450" defTabSz="711200">
              <a:lnSpc>
                <a:spcPct val="90000"/>
              </a:lnSpc>
              <a:spcBef>
                <a:spcPct val="0"/>
              </a:spcBef>
              <a:spcAft>
                <a:spcPct val="15000"/>
              </a:spcAft>
              <a:buChar char="•"/>
            </a:pPr>
            <a:r>
              <a:rPr lang="en-US" i="0" dirty="0">
                <a:latin typeface="Arial Narrow" panose="020B0606020202030204" pitchFamily="34" charset="0"/>
              </a:rPr>
              <a:t>Packaging</a:t>
            </a:r>
            <a:endParaRPr lang="en-US" sz="1700" i="0" dirty="0">
              <a:latin typeface="Arial Narrow" panose="020B0606020202030204" pitchFamily="34" charset="0"/>
            </a:endParaRPr>
          </a:p>
        </p:txBody>
      </p:sp>
      <p:sp>
        <p:nvSpPr>
          <p:cNvPr id="53" name="Rounded Rectangle 19">
            <a:extLst>
              <a:ext uri="{FF2B5EF4-FFF2-40B4-BE49-F238E27FC236}">
                <a16:creationId xmlns:a16="http://schemas.microsoft.com/office/drawing/2014/main" id="{FCCD326E-DA46-40AE-83EE-CAE850F24816}"/>
              </a:ext>
            </a:extLst>
          </p:cNvPr>
          <p:cNvSpPr/>
          <p:nvPr/>
        </p:nvSpPr>
        <p:spPr bwMode="auto">
          <a:xfrm>
            <a:off x="7036235" y="3713103"/>
            <a:ext cx="1737360" cy="365760"/>
          </a:xfrm>
          <a:prstGeom prst="roundRect">
            <a:avLst/>
          </a:prstGeom>
          <a:solidFill>
            <a:schemeClr val="tx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pPr>
            <a:r>
              <a:rPr lang="en-US" sz="2000" b="1" i="0" dirty="0">
                <a:solidFill>
                  <a:schemeClr val="bg1"/>
                </a:solidFill>
                <a:latin typeface="Arial Narrow" panose="020B0606020202030204" pitchFamily="34" charset="0"/>
              </a:rPr>
              <a:t>Inventory</a:t>
            </a:r>
          </a:p>
        </p:txBody>
      </p:sp>
      <p:sp>
        <p:nvSpPr>
          <p:cNvPr id="55" name="Rectangle 54">
            <a:extLst>
              <a:ext uri="{FF2B5EF4-FFF2-40B4-BE49-F238E27FC236}">
                <a16:creationId xmlns:a16="http://schemas.microsoft.com/office/drawing/2014/main" id="{928DE468-95D7-46E9-8BBF-DA7C313E66C4}"/>
              </a:ext>
            </a:extLst>
          </p:cNvPr>
          <p:cNvSpPr/>
          <p:nvPr/>
        </p:nvSpPr>
        <p:spPr>
          <a:xfrm>
            <a:off x="8783649" y="3666513"/>
            <a:ext cx="1785025" cy="881780"/>
          </a:xfrm>
          <a:prstGeom prst="rect">
            <a:avLst/>
          </a:prstGeom>
        </p:spPr>
        <p:txBody>
          <a:bodyPr wrap="square">
            <a:spAutoFit/>
          </a:bodyPr>
          <a:lstStyle/>
          <a:p>
            <a:pPr marL="171450" lvl="1" indent="-171450" defTabSz="711200">
              <a:lnSpc>
                <a:spcPct val="90000"/>
              </a:lnSpc>
              <a:spcBef>
                <a:spcPct val="0"/>
              </a:spcBef>
              <a:spcAft>
                <a:spcPct val="15000"/>
              </a:spcAft>
              <a:buChar char="•"/>
            </a:pPr>
            <a:r>
              <a:rPr lang="en-US" i="0" dirty="0">
                <a:latin typeface="Arial Narrow" panose="020B0606020202030204" pitchFamily="34" charset="0"/>
              </a:rPr>
              <a:t>Production </a:t>
            </a:r>
            <a:br>
              <a:rPr lang="en-US" i="0" dirty="0">
                <a:latin typeface="Arial Narrow" panose="020B0606020202030204" pitchFamily="34" charset="0"/>
              </a:rPr>
            </a:br>
            <a:r>
              <a:rPr lang="en-US" i="0" dirty="0">
                <a:latin typeface="Arial Narrow" panose="020B0606020202030204" pitchFamily="34" charset="0"/>
              </a:rPr>
              <a:t>scheduling</a:t>
            </a:r>
          </a:p>
          <a:p>
            <a:pPr marL="171450" lvl="1" indent="-171450" defTabSz="711200">
              <a:lnSpc>
                <a:spcPct val="90000"/>
              </a:lnSpc>
              <a:spcBef>
                <a:spcPct val="0"/>
              </a:spcBef>
              <a:spcAft>
                <a:spcPct val="15000"/>
              </a:spcAft>
              <a:buChar char="•"/>
            </a:pPr>
            <a:r>
              <a:rPr lang="en-US" i="0" dirty="0">
                <a:latin typeface="Arial Narrow" panose="020B0606020202030204" pitchFamily="34" charset="0"/>
              </a:rPr>
              <a:t>Warehousing</a:t>
            </a:r>
          </a:p>
        </p:txBody>
      </p:sp>
      <p:sp>
        <p:nvSpPr>
          <p:cNvPr id="57" name="Rounded Rectangle 19">
            <a:extLst>
              <a:ext uri="{FF2B5EF4-FFF2-40B4-BE49-F238E27FC236}">
                <a16:creationId xmlns:a16="http://schemas.microsoft.com/office/drawing/2014/main" id="{F32681BF-A9B5-4340-9C4B-3358932A5FE6}"/>
              </a:ext>
            </a:extLst>
          </p:cNvPr>
          <p:cNvSpPr/>
          <p:nvPr/>
        </p:nvSpPr>
        <p:spPr bwMode="auto">
          <a:xfrm>
            <a:off x="7036235" y="4624831"/>
            <a:ext cx="1737360" cy="365760"/>
          </a:xfrm>
          <a:prstGeom prst="roundRect">
            <a:avLst/>
          </a:prstGeom>
          <a:solidFill>
            <a:schemeClr val="tx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pPr>
            <a:r>
              <a:rPr lang="en-US" sz="2000" b="1" i="0" dirty="0">
                <a:solidFill>
                  <a:schemeClr val="bg1"/>
                </a:solidFill>
                <a:latin typeface="Arial Narrow" panose="020B0606020202030204" pitchFamily="34" charset="0"/>
              </a:rPr>
              <a:t>Orders</a:t>
            </a:r>
          </a:p>
        </p:txBody>
      </p:sp>
      <p:sp>
        <p:nvSpPr>
          <p:cNvPr id="59" name="Rectangle 58">
            <a:extLst>
              <a:ext uri="{FF2B5EF4-FFF2-40B4-BE49-F238E27FC236}">
                <a16:creationId xmlns:a16="http://schemas.microsoft.com/office/drawing/2014/main" id="{DE443B84-1FFA-4BE9-A485-9CC41D2F7BDB}"/>
              </a:ext>
            </a:extLst>
          </p:cNvPr>
          <p:cNvSpPr/>
          <p:nvPr/>
        </p:nvSpPr>
        <p:spPr>
          <a:xfrm>
            <a:off x="8783649" y="4600703"/>
            <a:ext cx="1785025" cy="632481"/>
          </a:xfrm>
          <a:prstGeom prst="rect">
            <a:avLst/>
          </a:prstGeom>
        </p:spPr>
        <p:txBody>
          <a:bodyPr wrap="square">
            <a:spAutoFit/>
          </a:bodyPr>
          <a:lstStyle/>
          <a:p>
            <a:pPr marL="171450" lvl="1" indent="-171450" defTabSz="711200">
              <a:lnSpc>
                <a:spcPct val="90000"/>
              </a:lnSpc>
              <a:spcBef>
                <a:spcPct val="0"/>
              </a:spcBef>
              <a:spcAft>
                <a:spcPct val="15000"/>
              </a:spcAft>
              <a:buChar char="•"/>
            </a:pPr>
            <a:r>
              <a:rPr lang="en-US" i="0" dirty="0">
                <a:latin typeface="Arial Narrow" panose="020B0606020202030204" pitchFamily="34" charset="0"/>
              </a:rPr>
              <a:t>Sales</a:t>
            </a:r>
          </a:p>
          <a:p>
            <a:pPr marL="171450" lvl="1" indent="-171450" defTabSz="711200">
              <a:lnSpc>
                <a:spcPct val="90000"/>
              </a:lnSpc>
              <a:spcBef>
                <a:spcPct val="0"/>
              </a:spcBef>
              <a:spcAft>
                <a:spcPct val="15000"/>
              </a:spcAft>
              <a:buChar char="•"/>
            </a:pPr>
            <a:r>
              <a:rPr lang="en-US" i="0" dirty="0">
                <a:latin typeface="Arial Narrow" panose="020B0606020202030204" pitchFamily="34" charset="0"/>
              </a:rPr>
              <a:t>Purchase</a:t>
            </a:r>
          </a:p>
        </p:txBody>
      </p:sp>
      <p:pic>
        <p:nvPicPr>
          <p:cNvPr id="61" name="Picture 2" descr="Order fulfillment Vector Icons free download in SVG, PNG Format">
            <a:extLst>
              <a:ext uri="{FF2B5EF4-FFF2-40B4-BE49-F238E27FC236}">
                <a16:creationId xmlns:a16="http://schemas.microsoft.com/office/drawing/2014/main" id="{99E51887-9B8D-4643-B4F8-A7EFBEE7DCB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1372" y="2117340"/>
            <a:ext cx="1002111" cy="1002111"/>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4" descr="Inventory Icons - Download Free Vector Icons | Noun Project">
            <a:extLst>
              <a:ext uri="{FF2B5EF4-FFF2-40B4-BE49-F238E27FC236}">
                <a16:creationId xmlns:a16="http://schemas.microsoft.com/office/drawing/2014/main" id="{74117221-8527-4700-A15F-55ABD280C4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78729" y="2105367"/>
            <a:ext cx="992649" cy="99264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C:\Users\ecojpr\AppData\Local\Microsoft\Windows\Temporary Internet Files\Content.IE5\H0P94DF5\MC900442072[1].wmf">
            <a:extLst>
              <a:ext uri="{FF2B5EF4-FFF2-40B4-BE49-F238E27FC236}">
                <a16:creationId xmlns:a16="http://schemas.microsoft.com/office/drawing/2014/main" id="{6F9BA4DE-5253-4DD8-B03E-3BCCA4E8D86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39421" y="6085433"/>
            <a:ext cx="914400" cy="652715"/>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7C12B0C3-02B3-40CE-911E-8809E478EA18}"/>
              </a:ext>
            </a:extLst>
          </p:cNvPr>
          <p:cNvSpPr txBox="1"/>
          <p:nvPr/>
        </p:nvSpPr>
        <p:spPr>
          <a:xfrm>
            <a:off x="4591226" y="6110553"/>
            <a:ext cx="4659705" cy="707886"/>
          </a:xfrm>
          <a:prstGeom prst="rect">
            <a:avLst/>
          </a:prstGeom>
          <a:noFill/>
        </p:spPr>
        <p:txBody>
          <a:bodyPr wrap="square" rtlCol="0">
            <a:spAutoFit/>
          </a:bodyPr>
          <a:lstStyle/>
          <a:p>
            <a:r>
              <a:rPr lang="en-US" sz="2000" b="1" i="0" dirty="0">
                <a:latin typeface="Agency FB" pitchFamily="34" charset="0"/>
              </a:rPr>
              <a:t>Logistics has several goals. Explain what they are and how they are achieved.</a:t>
            </a:r>
          </a:p>
        </p:txBody>
      </p:sp>
    </p:spTree>
    <p:extLst>
      <p:ext uri="{BB962C8B-B14F-4D97-AF65-F5344CB8AC3E}">
        <p14:creationId xmlns:p14="http://schemas.microsoft.com/office/powerpoint/2010/main" val="1687408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EF6C386-1CB2-4D2D-B2F2-64521AE3CA34}"/>
              </a:ext>
            </a:extLst>
          </p:cNvPr>
          <p:cNvSpPr>
            <a:spLocks noGrp="1"/>
          </p:cNvSpPr>
          <p:nvPr>
            <p:ph type="title"/>
          </p:nvPr>
        </p:nvSpPr>
        <p:spPr/>
        <p:txBody>
          <a:bodyPr/>
          <a:lstStyle/>
          <a:p>
            <a:r>
              <a:rPr lang="en-US" dirty="0"/>
              <a:t>Types of Packaging</a:t>
            </a:r>
          </a:p>
        </p:txBody>
      </p:sp>
      <p:sp>
        <p:nvSpPr>
          <p:cNvPr id="5" name="Footer Placeholder 4">
            <a:extLst>
              <a:ext uri="{FF2B5EF4-FFF2-40B4-BE49-F238E27FC236}">
                <a16:creationId xmlns:a16="http://schemas.microsoft.com/office/drawing/2014/main" id="{006E72E0-4503-469F-B527-8EEBEB9538AD}"/>
              </a:ext>
            </a:extLst>
          </p:cNvPr>
          <p:cNvSpPr>
            <a:spLocks noGrp="1"/>
          </p:cNvSpPr>
          <p:nvPr>
            <p:ph type="ftr" sz="quarter" idx="11"/>
          </p:nvPr>
        </p:nvSpPr>
        <p:spPr>
          <a:xfrm>
            <a:off x="152400" y="6488182"/>
            <a:ext cx="1001533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Copyright © 1998-2021, Dr. Jean-Paul Rodrigue, Dept. of Global Studies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endParaRPr lang="en-US" dirty="0"/>
          </a:p>
        </p:txBody>
      </p:sp>
      <p:sp>
        <p:nvSpPr>
          <p:cNvPr id="7" name="Rounded Rectangle 19">
            <a:extLst>
              <a:ext uri="{FF2B5EF4-FFF2-40B4-BE49-F238E27FC236}">
                <a16:creationId xmlns:a16="http://schemas.microsoft.com/office/drawing/2014/main" id="{6AA0EEDD-5D75-4D80-A012-9470F6B80ABA}"/>
              </a:ext>
            </a:extLst>
          </p:cNvPr>
          <p:cNvSpPr/>
          <p:nvPr/>
        </p:nvSpPr>
        <p:spPr bwMode="auto">
          <a:xfrm>
            <a:off x="1141517" y="1588541"/>
            <a:ext cx="2560320" cy="365760"/>
          </a:xfrm>
          <a:prstGeom prst="roundRect">
            <a:avLst/>
          </a:prstGeom>
          <a:solidFill>
            <a:schemeClr val="tx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pPr>
            <a:r>
              <a:rPr lang="en-US" sz="2000" b="1" i="0" dirty="0">
                <a:solidFill>
                  <a:schemeClr val="bg1"/>
                </a:solidFill>
                <a:latin typeface="Arial Narrow" panose="020B0606020202030204" pitchFamily="34" charset="0"/>
              </a:rPr>
              <a:t>Primary Packaging</a:t>
            </a:r>
          </a:p>
        </p:txBody>
      </p:sp>
      <p:sp>
        <p:nvSpPr>
          <p:cNvPr id="8" name="Rounded Rectangle 19">
            <a:extLst>
              <a:ext uri="{FF2B5EF4-FFF2-40B4-BE49-F238E27FC236}">
                <a16:creationId xmlns:a16="http://schemas.microsoft.com/office/drawing/2014/main" id="{A50221D0-07E3-4E34-BA9B-EDA72BFE675A}"/>
              </a:ext>
            </a:extLst>
          </p:cNvPr>
          <p:cNvSpPr/>
          <p:nvPr/>
        </p:nvSpPr>
        <p:spPr bwMode="auto">
          <a:xfrm>
            <a:off x="4675292" y="1588541"/>
            <a:ext cx="2560320" cy="365760"/>
          </a:xfrm>
          <a:prstGeom prst="roundRect">
            <a:avLst/>
          </a:prstGeom>
          <a:solidFill>
            <a:schemeClr val="tx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pPr>
            <a:r>
              <a:rPr lang="en-US" sz="2000" b="1" i="0" dirty="0">
                <a:solidFill>
                  <a:schemeClr val="bg1"/>
                </a:solidFill>
                <a:latin typeface="Arial Narrow" panose="020B0606020202030204" pitchFamily="34" charset="0"/>
              </a:rPr>
              <a:t>Secondary Packaging</a:t>
            </a:r>
          </a:p>
        </p:txBody>
      </p:sp>
      <p:sp>
        <p:nvSpPr>
          <p:cNvPr id="9" name="Rounded Rectangle 19">
            <a:extLst>
              <a:ext uri="{FF2B5EF4-FFF2-40B4-BE49-F238E27FC236}">
                <a16:creationId xmlns:a16="http://schemas.microsoft.com/office/drawing/2014/main" id="{4F4B12DB-58DE-4614-8643-C529F9A8FEE7}"/>
              </a:ext>
            </a:extLst>
          </p:cNvPr>
          <p:cNvSpPr/>
          <p:nvPr/>
        </p:nvSpPr>
        <p:spPr bwMode="auto">
          <a:xfrm>
            <a:off x="8209067" y="1588541"/>
            <a:ext cx="2560320" cy="365760"/>
          </a:xfrm>
          <a:prstGeom prst="roundRect">
            <a:avLst/>
          </a:prstGeom>
          <a:solidFill>
            <a:schemeClr val="tx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pPr>
            <a:r>
              <a:rPr lang="en-US" sz="2000" b="1" i="0" dirty="0">
                <a:solidFill>
                  <a:schemeClr val="bg1"/>
                </a:solidFill>
                <a:latin typeface="Arial Narrow" panose="020B0606020202030204" pitchFamily="34" charset="0"/>
              </a:rPr>
              <a:t>Tertiary Packaging</a:t>
            </a:r>
          </a:p>
        </p:txBody>
      </p:sp>
      <p:sp>
        <p:nvSpPr>
          <p:cNvPr id="10" name="TextBox 9">
            <a:extLst>
              <a:ext uri="{FF2B5EF4-FFF2-40B4-BE49-F238E27FC236}">
                <a16:creationId xmlns:a16="http://schemas.microsoft.com/office/drawing/2014/main" id="{7082CDA6-74D6-46C7-BDFB-C69FAD9E6CF2}"/>
              </a:ext>
            </a:extLst>
          </p:cNvPr>
          <p:cNvSpPr txBox="1"/>
          <p:nvPr/>
        </p:nvSpPr>
        <p:spPr>
          <a:xfrm>
            <a:off x="960543" y="1951672"/>
            <a:ext cx="3200400" cy="1477328"/>
          </a:xfrm>
          <a:prstGeom prst="rect">
            <a:avLst/>
          </a:prstGeom>
          <a:noFill/>
        </p:spPr>
        <p:txBody>
          <a:bodyPr wrap="square" rtlCol="0">
            <a:spAutoFit/>
          </a:bodyPr>
          <a:lstStyle/>
          <a:p>
            <a:pPr marL="114300" indent="-114300">
              <a:buFont typeface="Arial" panose="020B0604020202020204" pitchFamily="34" charset="0"/>
              <a:buChar char="•"/>
            </a:pPr>
            <a:r>
              <a:rPr lang="en-US" i="0" dirty="0">
                <a:latin typeface="Arial Narrow" panose="020B0606020202030204" pitchFamily="34" charset="0"/>
              </a:rPr>
              <a:t>Packaging touching the product.</a:t>
            </a:r>
          </a:p>
          <a:p>
            <a:pPr marL="114300" indent="-114300">
              <a:buFont typeface="Arial" panose="020B0604020202020204" pitchFamily="34" charset="0"/>
              <a:buChar char="•"/>
            </a:pPr>
            <a:r>
              <a:rPr lang="en-US" i="0" dirty="0">
                <a:latin typeface="Arial Narrow" panose="020B0606020202030204" pitchFamily="34" charset="0"/>
              </a:rPr>
              <a:t>Boxes and wraps.</a:t>
            </a:r>
          </a:p>
          <a:p>
            <a:pPr marL="114300" indent="-114300">
              <a:buFont typeface="Arial" panose="020B0604020202020204" pitchFamily="34" charset="0"/>
              <a:buChar char="•"/>
            </a:pPr>
            <a:r>
              <a:rPr lang="en-US" i="0" dirty="0">
                <a:latin typeface="Arial Narrow" panose="020B0606020202030204" pitchFamily="34" charset="0"/>
              </a:rPr>
              <a:t>Designed for individual items.</a:t>
            </a:r>
          </a:p>
          <a:p>
            <a:pPr marL="114300" indent="-114300">
              <a:buFont typeface="Arial" panose="020B0604020202020204" pitchFamily="34" charset="0"/>
              <a:buChar char="•"/>
            </a:pPr>
            <a:r>
              <a:rPr lang="en-US" i="0" dirty="0">
                <a:latin typeface="Arial Narrow" panose="020B0606020202030204" pitchFamily="34" charset="0"/>
              </a:rPr>
              <a:t>Designed for shelf storage/display of single item.</a:t>
            </a:r>
          </a:p>
        </p:txBody>
      </p:sp>
      <p:sp>
        <p:nvSpPr>
          <p:cNvPr id="11" name="TextBox 10">
            <a:extLst>
              <a:ext uri="{FF2B5EF4-FFF2-40B4-BE49-F238E27FC236}">
                <a16:creationId xmlns:a16="http://schemas.microsoft.com/office/drawing/2014/main" id="{95090F8A-278A-48F6-96FF-0210EEA0EFA0}"/>
              </a:ext>
            </a:extLst>
          </p:cNvPr>
          <p:cNvSpPr txBox="1"/>
          <p:nvPr/>
        </p:nvSpPr>
        <p:spPr>
          <a:xfrm>
            <a:off x="4490836" y="1951672"/>
            <a:ext cx="3064506" cy="1477328"/>
          </a:xfrm>
          <a:prstGeom prst="rect">
            <a:avLst/>
          </a:prstGeom>
          <a:noFill/>
        </p:spPr>
        <p:txBody>
          <a:bodyPr wrap="square" rtlCol="0">
            <a:spAutoFit/>
          </a:bodyPr>
          <a:lstStyle/>
          <a:p>
            <a:pPr marL="114300" indent="-114300">
              <a:buFont typeface="Arial" panose="020B0604020202020204" pitchFamily="34" charset="0"/>
              <a:buChar char="•"/>
            </a:pPr>
            <a:r>
              <a:rPr lang="en-US" i="0" dirty="0">
                <a:latin typeface="Arial Narrow" panose="020B0606020202030204" pitchFamily="34" charset="0"/>
              </a:rPr>
              <a:t>Packaging bundling items of a product.</a:t>
            </a:r>
          </a:p>
          <a:p>
            <a:pPr marL="114300" indent="-114300">
              <a:buFont typeface="Arial" panose="020B0604020202020204" pitchFamily="34" charset="0"/>
              <a:buChar char="•"/>
            </a:pPr>
            <a:r>
              <a:rPr lang="en-US" i="0" dirty="0">
                <a:latin typeface="Arial Narrow" panose="020B0606020202030204" pitchFamily="34" charset="0"/>
              </a:rPr>
              <a:t>Boxes and wraps.</a:t>
            </a:r>
          </a:p>
          <a:p>
            <a:pPr marL="114300" indent="-114300">
              <a:buFont typeface="Arial" panose="020B0604020202020204" pitchFamily="34" charset="0"/>
              <a:buChar char="•"/>
            </a:pPr>
            <a:r>
              <a:rPr lang="en-US" i="0" dirty="0">
                <a:latin typeface="Arial Narrow" panose="020B0606020202030204" pitchFamily="34" charset="0"/>
              </a:rPr>
              <a:t>Designed for shelf storage/display.</a:t>
            </a:r>
          </a:p>
        </p:txBody>
      </p:sp>
      <p:sp>
        <p:nvSpPr>
          <p:cNvPr id="12" name="TextBox 11">
            <a:extLst>
              <a:ext uri="{FF2B5EF4-FFF2-40B4-BE49-F238E27FC236}">
                <a16:creationId xmlns:a16="http://schemas.microsoft.com/office/drawing/2014/main" id="{710CB39F-2C21-404E-B614-61791866CEEC}"/>
              </a:ext>
            </a:extLst>
          </p:cNvPr>
          <p:cNvSpPr txBox="1"/>
          <p:nvPr/>
        </p:nvSpPr>
        <p:spPr>
          <a:xfrm>
            <a:off x="8021715" y="1951672"/>
            <a:ext cx="3866764" cy="646331"/>
          </a:xfrm>
          <a:prstGeom prst="rect">
            <a:avLst/>
          </a:prstGeom>
          <a:noFill/>
        </p:spPr>
        <p:txBody>
          <a:bodyPr wrap="none" rtlCol="0">
            <a:spAutoFit/>
          </a:bodyPr>
          <a:lstStyle/>
          <a:p>
            <a:pPr marL="114300" indent="-114300">
              <a:buFont typeface="Arial" panose="020B0604020202020204" pitchFamily="34" charset="0"/>
              <a:buChar char="•"/>
            </a:pPr>
            <a:r>
              <a:rPr lang="en-US" i="0" dirty="0">
                <a:latin typeface="Arial Narrow" panose="020B0606020202030204" pitchFamily="34" charset="0"/>
              </a:rPr>
              <a:t>Packaging bundling products for transport.</a:t>
            </a:r>
          </a:p>
          <a:p>
            <a:pPr marL="114300" indent="-114300">
              <a:buFont typeface="Arial" panose="020B0604020202020204" pitchFamily="34" charset="0"/>
              <a:buChar char="•"/>
            </a:pPr>
            <a:r>
              <a:rPr lang="en-US" i="0" dirty="0">
                <a:latin typeface="Arial Narrow" panose="020B0606020202030204" pitchFamily="34" charset="0"/>
              </a:rPr>
              <a:t>Boxes, pallets and containers.</a:t>
            </a:r>
          </a:p>
        </p:txBody>
      </p:sp>
      <p:pic>
        <p:nvPicPr>
          <p:cNvPr id="1026" name="Picture 2" descr="Packaging Materials: Packaging Types: Primary vs. Secondary">
            <a:extLst>
              <a:ext uri="{FF2B5EF4-FFF2-40B4-BE49-F238E27FC236}">
                <a16:creationId xmlns:a16="http://schemas.microsoft.com/office/drawing/2014/main" id="{AF10DC65-E149-4DAF-ACAC-DBCCB280086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250" t="22334" r="4170" b="16333"/>
          <a:stretch/>
        </p:blipFill>
        <p:spPr bwMode="auto">
          <a:xfrm>
            <a:off x="2617331" y="3451540"/>
            <a:ext cx="7315200" cy="2786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2791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097968-8AD5-4AE2-8426-6DFE9221CD9B}"/>
              </a:ext>
            </a:extLst>
          </p:cNvPr>
          <p:cNvSpPr>
            <a:spLocks noGrp="1"/>
          </p:cNvSpPr>
          <p:nvPr>
            <p:ph type="title"/>
          </p:nvPr>
        </p:nvSpPr>
        <p:spPr/>
        <p:txBody>
          <a:bodyPr/>
          <a:lstStyle/>
          <a:p>
            <a:r>
              <a:rPr lang="en-US" dirty="0"/>
              <a:t>The Supply Chain and its Cycles</a:t>
            </a:r>
          </a:p>
        </p:txBody>
      </p:sp>
      <p:sp>
        <p:nvSpPr>
          <p:cNvPr id="34" name="Action Button: Document 33" title="Read this Web Page">
            <a:hlinkClick r:id="rId2" highlightClick="1"/>
            <a:extLst>
              <a:ext uri="{FF2B5EF4-FFF2-40B4-BE49-F238E27FC236}">
                <a16:creationId xmlns:a16="http://schemas.microsoft.com/office/drawing/2014/main" id="{F11D7900-4EA3-4583-B40C-1BF5D4FB4D32}"/>
              </a:ext>
            </a:extLst>
          </p:cNvPr>
          <p:cNvSpPr/>
          <p:nvPr/>
        </p:nvSpPr>
        <p:spPr bwMode="auto">
          <a:xfrm>
            <a:off x="9057710" y="251794"/>
            <a:ext cx="603316" cy="527901"/>
          </a:xfrm>
          <a:prstGeom prst="actionButtonDocument">
            <a:avLst/>
          </a:prstGeom>
          <a:solidFill>
            <a:schemeClr val="accent2">
              <a:lumMod val="20000"/>
              <a:lumOff val="80000"/>
            </a:schemeClr>
          </a:solidFill>
          <a:ln w="9525" cap="flat" cmpd="sng" algn="ctr">
            <a:solidFill>
              <a:schemeClr val="accent2">
                <a:lumMod val="50000"/>
              </a:schemeClr>
            </a:solidFill>
            <a:prstDash val="solid"/>
            <a:round/>
            <a:headEnd type="none" w="med" len="med"/>
            <a:tailEnd type="none" w="med" len="med"/>
          </a:ln>
          <a:effectLst/>
        </p:spPr>
        <p:txBody>
          <a:bodyPr vert="horz" wrap="square" lIns="91440" tIns="45720" rIns="91440" bIns="45720" numCol="1" rtlCol="0" anchor="t" anchorCtr="0" compatLnSpc="1"/>
          <a:lstStyle/>
          <a:p>
            <a:endParaRPr lang="en-US" dirty="0"/>
          </a:p>
        </p:txBody>
      </p:sp>
      <p:sp>
        <p:nvSpPr>
          <p:cNvPr id="35" name="TextBox 34">
            <a:extLst>
              <a:ext uri="{FF2B5EF4-FFF2-40B4-BE49-F238E27FC236}">
                <a16:creationId xmlns:a16="http://schemas.microsoft.com/office/drawing/2014/main" id="{C0E16FB8-CFCB-4F6D-B5CA-F5D8E67563EA}"/>
              </a:ext>
            </a:extLst>
          </p:cNvPr>
          <p:cNvSpPr txBox="1"/>
          <p:nvPr/>
        </p:nvSpPr>
        <p:spPr>
          <a:xfrm>
            <a:off x="9661026" y="322081"/>
            <a:ext cx="1701107" cy="400110"/>
          </a:xfrm>
          <a:prstGeom prst="rect">
            <a:avLst/>
          </a:prstGeom>
          <a:noFill/>
        </p:spPr>
        <p:txBody>
          <a:bodyPr wrap="none" rtlCol="0">
            <a:spAutoFit/>
          </a:bodyPr>
          <a:lstStyle/>
          <a:p>
            <a:r>
              <a:rPr lang="en-US" sz="2000" b="1" dirty="0">
                <a:latin typeface="Agency FB" pitchFamily="34" charset="0"/>
              </a:rPr>
              <a:t>Read this content</a:t>
            </a:r>
          </a:p>
        </p:txBody>
      </p:sp>
      <p:sp>
        <p:nvSpPr>
          <p:cNvPr id="36" name="Arrow: Up 35">
            <a:extLst>
              <a:ext uri="{FF2B5EF4-FFF2-40B4-BE49-F238E27FC236}">
                <a16:creationId xmlns:a16="http://schemas.microsoft.com/office/drawing/2014/main" id="{970D1B83-76FF-4FB6-AE3D-FCAC1E7D4361}"/>
              </a:ext>
            </a:extLst>
          </p:cNvPr>
          <p:cNvSpPr/>
          <p:nvPr/>
        </p:nvSpPr>
        <p:spPr>
          <a:xfrm rot="16200000">
            <a:off x="6594113" y="-1472037"/>
            <a:ext cx="1097280" cy="8961120"/>
          </a:xfrm>
          <a:prstGeom prst="up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0" dirty="0"/>
          </a:p>
        </p:txBody>
      </p:sp>
      <p:sp>
        <p:nvSpPr>
          <p:cNvPr id="37" name="Rounded Rectangle 19">
            <a:extLst>
              <a:ext uri="{FF2B5EF4-FFF2-40B4-BE49-F238E27FC236}">
                <a16:creationId xmlns:a16="http://schemas.microsoft.com/office/drawing/2014/main" id="{4FECB2ED-0536-42C3-88CE-9D3F89920526}"/>
              </a:ext>
            </a:extLst>
          </p:cNvPr>
          <p:cNvSpPr/>
          <p:nvPr/>
        </p:nvSpPr>
        <p:spPr bwMode="auto">
          <a:xfrm>
            <a:off x="3797773" y="3859985"/>
            <a:ext cx="2468880" cy="365760"/>
          </a:xfrm>
          <a:prstGeom prst="roundRect">
            <a:avLst/>
          </a:prstGeom>
          <a:solidFill>
            <a:schemeClr val="tx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000" b="1" i="0" dirty="0">
                <a:solidFill>
                  <a:schemeClr val="bg1"/>
                </a:solidFill>
                <a:latin typeface="Arial Narrow" panose="020B0606020202030204" pitchFamily="34" charset="0"/>
              </a:rPr>
              <a:t>Replenishment Cycle</a:t>
            </a:r>
          </a:p>
        </p:txBody>
      </p:sp>
      <p:sp>
        <p:nvSpPr>
          <p:cNvPr id="38" name="Rounded Rectangle 19">
            <a:extLst>
              <a:ext uri="{FF2B5EF4-FFF2-40B4-BE49-F238E27FC236}">
                <a16:creationId xmlns:a16="http://schemas.microsoft.com/office/drawing/2014/main" id="{758EA884-E9E1-4306-B714-2DA6ADF5CFBA}"/>
              </a:ext>
            </a:extLst>
          </p:cNvPr>
          <p:cNvSpPr/>
          <p:nvPr/>
        </p:nvSpPr>
        <p:spPr bwMode="auto">
          <a:xfrm>
            <a:off x="6608647" y="3854934"/>
            <a:ext cx="2468880" cy="365760"/>
          </a:xfrm>
          <a:prstGeom prst="roundRect">
            <a:avLst/>
          </a:prstGeom>
          <a:solidFill>
            <a:schemeClr val="tx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000" b="1" i="0" dirty="0">
                <a:solidFill>
                  <a:schemeClr val="bg1"/>
                </a:solidFill>
                <a:latin typeface="Arial Narrow" panose="020B0606020202030204" pitchFamily="34" charset="0"/>
              </a:rPr>
              <a:t>Manufacturing Cycle</a:t>
            </a:r>
          </a:p>
        </p:txBody>
      </p:sp>
      <p:sp>
        <p:nvSpPr>
          <p:cNvPr id="39" name="Rounded Rectangle 19">
            <a:extLst>
              <a:ext uri="{FF2B5EF4-FFF2-40B4-BE49-F238E27FC236}">
                <a16:creationId xmlns:a16="http://schemas.microsoft.com/office/drawing/2014/main" id="{F305B91E-1BFA-4998-9C4D-CFE15549AC38}"/>
              </a:ext>
            </a:extLst>
          </p:cNvPr>
          <p:cNvSpPr/>
          <p:nvPr/>
        </p:nvSpPr>
        <p:spPr bwMode="auto">
          <a:xfrm>
            <a:off x="9366627" y="3842264"/>
            <a:ext cx="2468880" cy="365760"/>
          </a:xfrm>
          <a:prstGeom prst="roundRect">
            <a:avLst/>
          </a:prstGeom>
          <a:solidFill>
            <a:schemeClr val="tx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000" b="1" i="0" dirty="0">
                <a:solidFill>
                  <a:schemeClr val="bg1"/>
                </a:solidFill>
                <a:latin typeface="Arial Narrow" panose="020B0606020202030204" pitchFamily="34" charset="0"/>
              </a:rPr>
              <a:t>Procurement Cycle</a:t>
            </a:r>
          </a:p>
        </p:txBody>
      </p:sp>
      <p:sp>
        <p:nvSpPr>
          <p:cNvPr id="40" name="Rounded Rectangle 19">
            <a:extLst>
              <a:ext uri="{FF2B5EF4-FFF2-40B4-BE49-F238E27FC236}">
                <a16:creationId xmlns:a16="http://schemas.microsoft.com/office/drawing/2014/main" id="{0374EFDB-B1A2-484A-947D-6DE6FC548903}"/>
              </a:ext>
            </a:extLst>
          </p:cNvPr>
          <p:cNvSpPr/>
          <p:nvPr/>
        </p:nvSpPr>
        <p:spPr bwMode="auto">
          <a:xfrm>
            <a:off x="955899" y="3859985"/>
            <a:ext cx="2468880" cy="365760"/>
          </a:xfrm>
          <a:prstGeom prst="roundRect">
            <a:avLst/>
          </a:prstGeom>
          <a:solidFill>
            <a:schemeClr val="tx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000" b="1" i="0" dirty="0">
                <a:solidFill>
                  <a:schemeClr val="bg1"/>
                </a:solidFill>
                <a:latin typeface="Arial Narrow" panose="020B0606020202030204" pitchFamily="34" charset="0"/>
              </a:rPr>
              <a:t>Customer Order Cycle</a:t>
            </a:r>
          </a:p>
        </p:txBody>
      </p:sp>
      <p:sp>
        <p:nvSpPr>
          <p:cNvPr id="41" name="Rounded Rectangle 19">
            <a:extLst>
              <a:ext uri="{FF2B5EF4-FFF2-40B4-BE49-F238E27FC236}">
                <a16:creationId xmlns:a16="http://schemas.microsoft.com/office/drawing/2014/main" id="{1B7DB305-5909-441E-9474-06EEBF195EB5}"/>
              </a:ext>
            </a:extLst>
          </p:cNvPr>
          <p:cNvSpPr/>
          <p:nvPr/>
        </p:nvSpPr>
        <p:spPr bwMode="auto">
          <a:xfrm>
            <a:off x="1271721" y="2818627"/>
            <a:ext cx="1828800" cy="365760"/>
          </a:xfrm>
          <a:prstGeom prst="roundRect">
            <a:avLst/>
          </a:prstGeom>
          <a:solidFill>
            <a:schemeClr val="accent3">
              <a:lumMod val="50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000" b="1" i="0" dirty="0">
                <a:solidFill>
                  <a:schemeClr val="bg1"/>
                </a:solidFill>
                <a:latin typeface="Arial Narrow" panose="020B0606020202030204" pitchFamily="34" charset="0"/>
              </a:rPr>
              <a:t>Customer</a:t>
            </a:r>
          </a:p>
        </p:txBody>
      </p:sp>
      <p:sp>
        <p:nvSpPr>
          <p:cNvPr id="42" name="Rounded Rectangle 19">
            <a:extLst>
              <a:ext uri="{FF2B5EF4-FFF2-40B4-BE49-F238E27FC236}">
                <a16:creationId xmlns:a16="http://schemas.microsoft.com/office/drawing/2014/main" id="{9FF14BB0-0049-4D9F-A40B-DAD6015FD8C9}"/>
              </a:ext>
            </a:extLst>
          </p:cNvPr>
          <p:cNvSpPr/>
          <p:nvPr/>
        </p:nvSpPr>
        <p:spPr bwMode="auto">
          <a:xfrm>
            <a:off x="3520652" y="2818627"/>
            <a:ext cx="1463040" cy="365760"/>
          </a:xfrm>
          <a:prstGeom prst="roundRect">
            <a:avLst/>
          </a:prstGeom>
          <a:solidFill>
            <a:schemeClr val="accent3">
              <a:lumMod val="50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000" b="1" i="0" dirty="0">
                <a:solidFill>
                  <a:schemeClr val="bg1"/>
                </a:solidFill>
                <a:latin typeface="Arial Narrow" panose="020B0606020202030204" pitchFamily="34" charset="0"/>
              </a:rPr>
              <a:t>Retailer</a:t>
            </a:r>
          </a:p>
        </p:txBody>
      </p:sp>
      <p:sp>
        <p:nvSpPr>
          <p:cNvPr id="43" name="Rounded Rectangle 19">
            <a:extLst>
              <a:ext uri="{FF2B5EF4-FFF2-40B4-BE49-F238E27FC236}">
                <a16:creationId xmlns:a16="http://schemas.microsoft.com/office/drawing/2014/main" id="{1C431745-C54D-46FB-8A9D-D885D5BB0DBB}"/>
              </a:ext>
            </a:extLst>
          </p:cNvPr>
          <p:cNvSpPr/>
          <p:nvPr/>
        </p:nvSpPr>
        <p:spPr bwMode="auto">
          <a:xfrm>
            <a:off x="5155864" y="2818627"/>
            <a:ext cx="1463040" cy="365760"/>
          </a:xfrm>
          <a:prstGeom prst="roundRect">
            <a:avLst/>
          </a:prstGeom>
          <a:solidFill>
            <a:schemeClr val="accent3">
              <a:lumMod val="50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000" b="1" i="0" dirty="0">
                <a:solidFill>
                  <a:schemeClr val="bg1"/>
                </a:solidFill>
                <a:latin typeface="Arial Narrow" panose="020B0606020202030204" pitchFamily="34" charset="0"/>
              </a:rPr>
              <a:t>Distributor</a:t>
            </a:r>
          </a:p>
        </p:txBody>
      </p:sp>
      <p:sp>
        <p:nvSpPr>
          <p:cNvPr id="44" name="Rounded Rectangle 19">
            <a:extLst>
              <a:ext uri="{FF2B5EF4-FFF2-40B4-BE49-F238E27FC236}">
                <a16:creationId xmlns:a16="http://schemas.microsoft.com/office/drawing/2014/main" id="{0000016D-F149-452E-A3AB-32FDA899E393}"/>
              </a:ext>
            </a:extLst>
          </p:cNvPr>
          <p:cNvSpPr/>
          <p:nvPr/>
        </p:nvSpPr>
        <p:spPr bwMode="auto">
          <a:xfrm>
            <a:off x="6928687" y="2818627"/>
            <a:ext cx="1828800" cy="365760"/>
          </a:xfrm>
          <a:prstGeom prst="roundRect">
            <a:avLst/>
          </a:prstGeom>
          <a:solidFill>
            <a:schemeClr val="accent3">
              <a:lumMod val="50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000" b="1" i="0" dirty="0">
                <a:solidFill>
                  <a:schemeClr val="bg1"/>
                </a:solidFill>
                <a:latin typeface="Arial Narrow" panose="020B0606020202030204" pitchFamily="34" charset="0"/>
              </a:rPr>
              <a:t>Manufacturer</a:t>
            </a:r>
          </a:p>
        </p:txBody>
      </p:sp>
      <p:sp>
        <p:nvSpPr>
          <p:cNvPr id="45" name="Rounded Rectangle 19">
            <a:extLst>
              <a:ext uri="{FF2B5EF4-FFF2-40B4-BE49-F238E27FC236}">
                <a16:creationId xmlns:a16="http://schemas.microsoft.com/office/drawing/2014/main" id="{23DF7E58-7AE8-42C5-8218-2CB6B81D15CE}"/>
              </a:ext>
            </a:extLst>
          </p:cNvPr>
          <p:cNvSpPr/>
          <p:nvPr/>
        </p:nvSpPr>
        <p:spPr bwMode="auto">
          <a:xfrm>
            <a:off x="9686667" y="2818627"/>
            <a:ext cx="1828800" cy="365760"/>
          </a:xfrm>
          <a:prstGeom prst="roundRect">
            <a:avLst/>
          </a:prstGeom>
          <a:solidFill>
            <a:schemeClr val="accent3">
              <a:lumMod val="50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000" b="1" i="0" dirty="0">
                <a:solidFill>
                  <a:schemeClr val="bg1"/>
                </a:solidFill>
                <a:latin typeface="Arial Narrow" panose="020B0606020202030204" pitchFamily="34" charset="0"/>
              </a:rPr>
              <a:t>Supplier</a:t>
            </a:r>
          </a:p>
        </p:txBody>
      </p:sp>
      <p:sp>
        <p:nvSpPr>
          <p:cNvPr id="46" name="Freeform: Shape 45">
            <a:extLst>
              <a:ext uri="{FF2B5EF4-FFF2-40B4-BE49-F238E27FC236}">
                <a16:creationId xmlns:a16="http://schemas.microsoft.com/office/drawing/2014/main" id="{62DB34F5-FBD6-4B64-A577-B603AF301F09}"/>
              </a:ext>
            </a:extLst>
          </p:cNvPr>
          <p:cNvSpPr/>
          <p:nvPr/>
        </p:nvSpPr>
        <p:spPr>
          <a:xfrm>
            <a:off x="916430" y="4406534"/>
            <a:ext cx="2651760" cy="731520"/>
          </a:xfrm>
          <a:custGeom>
            <a:avLst/>
            <a:gdLst>
              <a:gd name="connsiteX0" fmla="*/ 0 w 2546555"/>
              <a:gd name="connsiteY0" fmla="*/ 0 h 747252"/>
              <a:gd name="connsiteX1" fmla="*/ 0 w 2546555"/>
              <a:gd name="connsiteY1" fmla="*/ 747252 h 747252"/>
              <a:gd name="connsiteX2" fmla="*/ 2546555 w 2546555"/>
              <a:gd name="connsiteY2" fmla="*/ 747252 h 747252"/>
            </a:gdLst>
            <a:ahLst/>
            <a:cxnLst>
              <a:cxn ang="0">
                <a:pos x="connsiteX0" y="connsiteY0"/>
              </a:cxn>
              <a:cxn ang="0">
                <a:pos x="connsiteX1" y="connsiteY1"/>
              </a:cxn>
              <a:cxn ang="0">
                <a:pos x="connsiteX2" y="connsiteY2"/>
              </a:cxn>
            </a:cxnLst>
            <a:rect l="l" t="t" r="r" b="b"/>
            <a:pathLst>
              <a:path w="2546555" h="747252">
                <a:moveTo>
                  <a:pt x="0" y="0"/>
                </a:moveTo>
                <a:lnTo>
                  <a:pt x="0" y="747252"/>
                </a:lnTo>
                <a:lnTo>
                  <a:pt x="2546555" y="747252"/>
                </a:lnTo>
              </a:path>
            </a:pathLst>
          </a:custGeom>
          <a:noFill/>
          <a:ln w="31750">
            <a:solidFill>
              <a:schemeClr val="bg1">
                <a:lumMod val="50000"/>
              </a:schemeClr>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0" dirty="0"/>
          </a:p>
        </p:txBody>
      </p:sp>
      <p:sp>
        <p:nvSpPr>
          <p:cNvPr id="47" name="Freeform: Shape 46">
            <a:extLst>
              <a:ext uri="{FF2B5EF4-FFF2-40B4-BE49-F238E27FC236}">
                <a16:creationId xmlns:a16="http://schemas.microsoft.com/office/drawing/2014/main" id="{7DDF1453-0750-43B7-9196-A29B578798CA}"/>
              </a:ext>
            </a:extLst>
          </p:cNvPr>
          <p:cNvSpPr/>
          <p:nvPr/>
        </p:nvSpPr>
        <p:spPr>
          <a:xfrm>
            <a:off x="1060420" y="4436781"/>
            <a:ext cx="2298357" cy="619430"/>
          </a:xfrm>
          <a:custGeom>
            <a:avLst/>
            <a:gdLst>
              <a:gd name="connsiteX0" fmla="*/ 0 w 2298357"/>
              <a:gd name="connsiteY0" fmla="*/ 12406 h 619430"/>
              <a:gd name="connsiteX1" fmla="*/ 160638 w 2298357"/>
              <a:gd name="connsiteY1" fmla="*/ 580816 h 619430"/>
              <a:gd name="connsiteX2" fmla="*/ 333633 w 2298357"/>
              <a:gd name="connsiteY2" fmla="*/ 49476 h 619430"/>
              <a:gd name="connsiteX3" fmla="*/ 481914 w 2298357"/>
              <a:gd name="connsiteY3" fmla="*/ 568460 h 619430"/>
              <a:gd name="connsiteX4" fmla="*/ 617838 w 2298357"/>
              <a:gd name="connsiteY4" fmla="*/ 86546 h 619430"/>
              <a:gd name="connsiteX5" fmla="*/ 815546 w 2298357"/>
              <a:gd name="connsiteY5" fmla="*/ 580816 h 619430"/>
              <a:gd name="connsiteX6" fmla="*/ 963827 w 2298357"/>
              <a:gd name="connsiteY6" fmla="*/ 49 h 619430"/>
              <a:gd name="connsiteX7" fmla="*/ 1223319 w 2298357"/>
              <a:gd name="connsiteY7" fmla="*/ 617887 h 619430"/>
              <a:gd name="connsiteX8" fmla="*/ 1346887 w 2298357"/>
              <a:gd name="connsiteY8" fmla="*/ 185400 h 619430"/>
              <a:gd name="connsiteX9" fmla="*/ 1507525 w 2298357"/>
              <a:gd name="connsiteY9" fmla="*/ 494319 h 619430"/>
              <a:gd name="connsiteX10" fmla="*/ 1729946 w 2298357"/>
              <a:gd name="connsiteY10" fmla="*/ 49476 h 619430"/>
              <a:gd name="connsiteX11" fmla="*/ 1989438 w 2298357"/>
              <a:gd name="connsiteY11" fmla="*/ 556103 h 619430"/>
              <a:gd name="connsiteX12" fmla="*/ 2113006 w 2298357"/>
              <a:gd name="connsiteY12" fmla="*/ 49476 h 619430"/>
              <a:gd name="connsiteX13" fmla="*/ 2298357 w 2298357"/>
              <a:gd name="connsiteY13" fmla="*/ 420179 h 619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98357" h="619430">
                <a:moveTo>
                  <a:pt x="0" y="12406"/>
                </a:moveTo>
                <a:cubicBezTo>
                  <a:pt x="52516" y="293522"/>
                  <a:pt x="105032" y="574638"/>
                  <a:pt x="160638" y="580816"/>
                </a:cubicBezTo>
                <a:cubicBezTo>
                  <a:pt x="216244" y="586994"/>
                  <a:pt x="280087" y="51535"/>
                  <a:pt x="333633" y="49476"/>
                </a:cubicBezTo>
                <a:cubicBezTo>
                  <a:pt x="387179" y="47417"/>
                  <a:pt x="434547" y="562282"/>
                  <a:pt x="481914" y="568460"/>
                </a:cubicBezTo>
                <a:cubicBezTo>
                  <a:pt x="529281" y="574638"/>
                  <a:pt x="562233" y="84487"/>
                  <a:pt x="617838" y="86546"/>
                </a:cubicBezTo>
                <a:cubicBezTo>
                  <a:pt x="673443" y="88605"/>
                  <a:pt x="757881" y="595232"/>
                  <a:pt x="815546" y="580816"/>
                </a:cubicBezTo>
                <a:cubicBezTo>
                  <a:pt x="873211" y="566400"/>
                  <a:pt x="895865" y="-6129"/>
                  <a:pt x="963827" y="49"/>
                </a:cubicBezTo>
                <a:cubicBezTo>
                  <a:pt x="1031789" y="6227"/>
                  <a:pt x="1159476" y="586995"/>
                  <a:pt x="1223319" y="617887"/>
                </a:cubicBezTo>
                <a:cubicBezTo>
                  <a:pt x="1287162" y="648779"/>
                  <a:pt x="1299519" y="205995"/>
                  <a:pt x="1346887" y="185400"/>
                </a:cubicBezTo>
                <a:cubicBezTo>
                  <a:pt x="1394255" y="164805"/>
                  <a:pt x="1443682" y="516973"/>
                  <a:pt x="1507525" y="494319"/>
                </a:cubicBezTo>
                <a:cubicBezTo>
                  <a:pt x="1571368" y="471665"/>
                  <a:pt x="1649627" y="39179"/>
                  <a:pt x="1729946" y="49476"/>
                </a:cubicBezTo>
                <a:cubicBezTo>
                  <a:pt x="1810265" y="59773"/>
                  <a:pt x="1925595" y="556103"/>
                  <a:pt x="1989438" y="556103"/>
                </a:cubicBezTo>
                <a:cubicBezTo>
                  <a:pt x="2053281" y="556103"/>
                  <a:pt x="2061520" y="72130"/>
                  <a:pt x="2113006" y="49476"/>
                </a:cubicBezTo>
                <a:cubicBezTo>
                  <a:pt x="2164492" y="26822"/>
                  <a:pt x="2231424" y="223500"/>
                  <a:pt x="2298357" y="420179"/>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0" dirty="0"/>
          </a:p>
        </p:txBody>
      </p:sp>
      <p:sp>
        <p:nvSpPr>
          <p:cNvPr id="48" name="TextBox 47">
            <a:extLst>
              <a:ext uri="{FF2B5EF4-FFF2-40B4-BE49-F238E27FC236}">
                <a16:creationId xmlns:a16="http://schemas.microsoft.com/office/drawing/2014/main" id="{D2F53A8A-7C8E-49B2-B3AA-4ADCC8E1D29A}"/>
              </a:ext>
            </a:extLst>
          </p:cNvPr>
          <p:cNvSpPr txBox="1"/>
          <p:nvPr/>
        </p:nvSpPr>
        <p:spPr>
          <a:xfrm>
            <a:off x="3018255" y="5148927"/>
            <a:ext cx="508409" cy="307777"/>
          </a:xfrm>
          <a:prstGeom prst="rect">
            <a:avLst/>
          </a:prstGeom>
          <a:noFill/>
        </p:spPr>
        <p:txBody>
          <a:bodyPr wrap="none" rtlCol="0">
            <a:spAutoFit/>
          </a:bodyPr>
          <a:lstStyle/>
          <a:p>
            <a:r>
              <a:rPr lang="en-US" sz="1400" i="0" dirty="0">
                <a:latin typeface="Arial Narrow" panose="020B0606020202030204" pitchFamily="34" charset="0"/>
              </a:rPr>
              <a:t>Time</a:t>
            </a:r>
          </a:p>
        </p:txBody>
      </p:sp>
      <p:sp>
        <p:nvSpPr>
          <p:cNvPr id="49" name="TextBox 48">
            <a:extLst>
              <a:ext uri="{FF2B5EF4-FFF2-40B4-BE49-F238E27FC236}">
                <a16:creationId xmlns:a16="http://schemas.microsoft.com/office/drawing/2014/main" id="{E6BD2C53-A50D-4CEE-AF87-093514EA74BE}"/>
              </a:ext>
            </a:extLst>
          </p:cNvPr>
          <p:cNvSpPr txBox="1"/>
          <p:nvPr/>
        </p:nvSpPr>
        <p:spPr>
          <a:xfrm rot="16200000">
            <a:off x="366439" y="4648748"/>
            <a:ext cx="792205" cy="307777"/>
          </a:xfrm>
          <a:prstGeom prst="rect">
            <a:avLst/>
          </a:prstGeom>
          <a:noFill/>
        </p:spPr>
        <p:txBody>
          <a:bodyPr wrap="none" rtlCol="0">
            <a:spAutoFit/>
          </a:bodyPr>
          <a:lstStyle/>
          <a:p>
            <a:r>
              <a:rPr lang="en-US" sz="1400" i="0" dirty="0">
                <a:latin typeface="Arial Narrow" panose="020B0606020202030204" pitchFamily="34" charset="0"/>
              </a:rPr>
              <a:t>Inventory</a:t>
            </a:r>
          </a:p>
        </p:txBody>
      </p:sp>
      <p:cxnSp>
        <p:nvCxnSpPr>
          <p:cNvPr id="50" name="Straight Connector 49">
            <a:extLst>
              <a:ext uri="{FF2B5EF4-FFF2-40B4-BE49-F238E27FC236}">
                <a16:creationId xmlns:a16="http://schemas.microsoft.com/office/drawing/2014/main" id="{F2F28E3C-4CF0-41F1-BDF2-86C7EF36317A}"/>
              </a:ext>
            </a:extLst>
          </p:cNvPr>
          <p:cNvCxnSpPr/>
          <p:nvPr/>
        </p:nvCxnSpPr>
        <p:spPr>
          <a:xfrm>
            <a:off x="951681" y="4871458"/>
            <a:ext cx="2468880" cy="0"/>
          </a:xfrm>
          <a:prstGeom prst="line">
            <a:avLst/>
          </a:prstGeom>
          <a:ln w="19050">
            <a:solidFill>
              <a:schemeClr val="accent4">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Shape 50">
            <a:extLst>
              <a:ext uri="{FF2B5EF4-FFF2-40B4-BE49-F238E27FC236}">
                <a16:creationId xmlns:a16="http://schemas.microsoft.com/office/drawing/2014/main" id="{4A03480A-6180-4F43-978D-C52CC764B37A}"/>
              </a:ext>
            </a:extLst>
          </p:cNvPr>
          <p:cNvSpPr/>
          <p:nvPr/>
        </p:nvSpPr>
        <p:spPr>
          <a:xfrm>
            <a:off x="3760489" y="4426339"/>
            <a:ext cx="2651760" cy="731520"/>
          </a:xfrm>
          <a:custGeom>
            <a:avLst/>
            <a:gdLst>
              <a:gd name="connsiteX0" fmla="*/ 0 w 2546555"/>
              <a:gd name="connsiteY0" fmla="*/ 0 h 747252"/>
              <a:gd name="connsiteX1" fmla="*/ 0 w 2546555"/>
              <a:gd name="connsiteY1" fmla="*/ 747252 h 747252"/>
              <a:gd name="connsiteX2" fmla="*/ 2546555 w 2546555"/>
              <a:gd name="connsiteY2" fmla="*/ 747252 h 747252"/>
            </a:gdLst>
            <a:ahLst/>
            <a:cxnLst>
              <a:cxn ang="0">
                <a:pos x="connsiteX0" y="connsiteY0"/>
              </a:cxn>
              <a:cxn ang="0">
                <a:pos x="connsiteX1" y="connsiteY1"/>
              </a:cxn>
              <a:cxn ang="0">
                <a:pos x="connsiteX2" y="connsiteY2"/>
              </a:cxn>
            </a:cxnLst>
            <a:rect l="l" t="t" r="r" b="b"/>
            <a:pathLst>
              <a:path w="2546555" h="747252">
                <a:moveTo>
                  <a:pt x="0" y="0"/>
                </a:moveTo>
                <a:lnTo>
                  <a:pt x="0" y="747252"/>
                </a:lnTo>
                <a:lnTo>
                  <a:pt x="2546555" y="747252"/>
                </a:lnTo>
              </a:path>
            </a:pathLst>
          </a:custGeom>
          <a:noFill/>
          <a:ln w="31750">
            <a:solidFill>
              <a:schemeClr val="bg1">
                <a:lumMod val="50000"/>
              </a:schemeClr>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0" dirty="0"/>
          </a:p>
        </p:txBody>
      </p:sp>
      <p:sp>
        <p:nvSpPr>
          <p:cNvPr id="52" name="Freeform: Shape 51">
            <a:extLst>
              <a:ext uri="{FF2B5EF4-FFF2-40B4-BE49-F238E27FC236}">
                <a16:creationId xmlns:a16="http://schemas.microsoft.com/office/drawing/2014/main" id="{7BE0ECF4-AC2F-43AC-B0DA-0F67256963F3}"/>
              </a:ext>
            </a:extLst>
          </p:cNvPr>
          <p:cNvSpPr/>
          <p:nvPr/>
        </p:nvSpPr>
        <p:spPr>
          <a:xfrm flipV="1">
            <a:off x="3863051" y="4489838"/>
            <a:ext cx="2372497" cy="531605"/>
          </a:xfrm>
          <a:custGeom>
            <a:avLst/>
            <a:gdLst>
              <a:gd name="connsiteX0" fmla="*/ 0 w 2372497"/>
              <a:gd name="connsiteY0" fmla="*/ 160644 h 531605"/>
              <a:gd name="connsiteX1" fmla="*/ 271848 w 2372497"/>
              <a:gd name="connsiteY1" fmla="*/ 531346 h 531605"/>
              <a:gd name="connsiteX2" fmla="*/ 593124 w 2372497"/>
              <a:gd name="connsiteY2" fmla="*/ 111217 h 531605"/>
              <a:gd name="connsiteX3" fmla="*/ 926757 w 2372497"/>
              <a:gd name="connsiteY3" fmla="*/ 506633 h 531605"/>
              <a:gd name="connsiteX4" fmla="*/ 1285103 w 2372497"/>
              <a:gd name="connsiteY4" fmla="*/ 6 h 531605"/>
              <a:gd name="connsiteX5" fmla="*/ 1705232 w 2372497"/>
              <a:gd name="connsiteY5" fmla="*/ 518990 h 531605"/>
              <a:gd name="connsiteX6" fmla="*/ 2100648 w 2372497"/>
              <a:gd name="connsiteY6" fmla="*/ 74146 h 531605"/>
              <a:gd name="connsiteX7" fmla="*/ 2372497 w 2372497"/>
              <a:gd name="connsiteY7" fmla="*/ 345995 h 531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72497" h="531605">
                <a:moveTo>
                  <a:pt x="0" y="160644"/>
                </a:moveTo>
                <a:cubicBezTo>
                  <a:pt x="86497" y="350114"/>
                  <a:pt x="172994" y="539584"/>
                  <a:pt x="271848" y="531346"/>
                </a:cubicBezTo>
                <a:cubicBezTo>
                  <a:pt x="370702" y="523108"/>
                  <a:pt x="483973" y="115336"/>
                  <a:pt x="593124" y="111217"/>
                </a:cubicBezTo>
                <a:cubicBezTo>
                  <a:pt x="702275" y="107098"/>
                  <a:pt x="811427" y="525168"/>
                  <a:pt x="926757" y="506633"/>
                </a:cubicBezTo>
                <a:cubicBezTo>
                  <a:pt x="1042087" y="488098"/>
                  <a:pt x="1155357" y="-2053"/>
                  <a:pt x="1285103" y="6"/>
                </a:cubicBezTo>
                <a:cubicBezTo>
                  <a:pt x="1414849" y="2065"/>
                  <a:pt x="1569308" y="506633"/>
                  <a:pt x="1705232" y="518990"/>
                </a:cubicBezTo>
                <a:cubicBezTo>
                  <a:pt x="1841156" y="531347"/>
                  <a:pt x="1989437" y="102978"/>
                  <a:pt x="2100648" y="74146"/>
                </a:cubicBezTo>
                <a:cubicBezTo>
                  <a:pt x="2211859" y="45314"/>
                  <a:pt x="2292178" y="195654"/>
                  <a:pt x="2372497" y="345995"/>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0" dirty="0"/>
          </a:p>
        </p:txBody>
      </p:sp>
      <p:cxnSp>
        <p:nvCxnSpPr>
          <p:cNvPr id="53" name="Straight Connector 52">
            <a:extLst>
              <a:ext uri="{FF2B5EF4-FFF2-40B4-BE49-F238E27FC236}">
                <a16:creationId xmlns:a16="http://schemas.microsoft.com/office/drawing/2014/main" id="{339F1873-1EB9-4DAA-9E51-DEF878836454}"/>
              </a:ext>
            </a:extLst>
          </p:cNvPr>
          <p:cNvCxnSpPr/>
          <p:nvPr/>
        </p:nvCxnSpPr>
        <p:spPr>
          <a:xfrm>
            <a:off x="3828452" y="4737187"/>
            <a:ext cx="2468880" cy="0"/>
          </a:xfrm>
          <a:prstGeom prst="line">
            <a:avLst/>
          </a:prstGeom>
          <a:ln w="19050">
            <a:solidFill>
              <a:schemeClr val="accent4">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54" name="Freeform: Shape 53">
            <a:extLst>
              <a:ext uri="{FF2B5EF4-FFF2-40B4-BE49-F238E27FC236}">
                <a16:creationId xmlns:a16="http://schemas.microsoft.com/office/drawing/2014/main" id="{F93EC032-F41C-48BB-BC7C-72C8B51086E0}"/>
              </a:ext>
            </a:extLst>
          </p:cNvPr>
          <p:cNvSpPr/>
          <p:nvPr/>
        </p:nvSpPr>
        <p:spPr>
          <a:xfrm>
            <a:off x="6520867" y="4425966"/>
            <a:ext cx="2651760" cy="731520"/>
          </a:xfrm>
          <a:custGeom>
            <a:avLst/>
            <a:gdLst>
              <a:gd name="connsiteX0" fmla="*/ 0 w 2546555"/>
              <a:gd name="connsiteY0" fmla="*/ 0 h 747252"/>
              <a:gd name="connsiteX1" fmla="*/ 0 w 2546555"/>
              <a:gd name="connsiteY1" fmla="*/ 747252 h 747252"/>
              <a:gd name="connsiteX2" fmla="*/ 2546555 w 2546555"/>
              <a:gd name="connsiteY2" fmla="*/ 747252 h 747252"/>
            </a:gdLst>
            <a:ahLst/>
            <a:cxnLst>
              <a:cxn ang="0">
                <a:pos x="connsiteX0" y="connsiteY0"/>
              </a:cxn>
              <a:cxn ang="0">
                <a:pos x="connsiteX1" y="connsiteY1"/>
              </a:cxn>
              <a:cxn ang="0">
                <a:pos x="connsiteX2" y="connsiteY2"/>
              </a:cxn>
            </a:cxnLst>
            <a:rect l="l" t="t" r="r" b="b"/>
            <a:pathLst>
              <a:path w="2546555" h="747252">
                <a:moveTo>
                  <a:pt x="0" y="0"/>
                </a:moveTo>
                <a:lnTo>
                  <a:pt x="0" y="747252"/>
                </a:lnTo>
                <a:lnTo>
                  <a:pt x="2546555" y="747252"/>
                </a:lnTo>
              </a:path>
            </a:pathLst>
          </a:custGeom>
          <a:noFill/>
          <a:ln w="31750">
            <a:solidFill>
              <a:schemeClr val="bg1">
                <a:lumMod val="50000"/>
              </a:schemeClr>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0" dirty="0"/>
          </a:p>
        </p:txBody>
      </p:sp>
      <p:sp>
        <p:nvSpPr>
          <p:cNvPr id="55" name="Freeform: Shape 54">
            <a:extLst>
              <a:ext uri="{FF2B5EF4-FFF2-40B4-BE49-F238E27FC236}">
                <a16:creationId xmlns:a16="http://schemas.microsoft.com/office/drawing/2014/main" id="{5B119AE0-DE0B-48D5-B580-2682076A0508}"/>
              </a:ext>
            </a:extLst>
          </p:cNvPr>
          <p:cNvSpPr/>
          <p:nvPr/>
        </p:nvSpPr>
        <p:spPr>
          <a:xfrm>
            <a:off x="6635786" y="4623651"/>
            <a:ext cx="2372497" cy="297660"/>
          </a:xfrm>
          <a:custGeom>
            <a:avLst/>
            <a:gdLst>
              <a:gd name="connsiteX0" fmla="*/ 0 w 2372497"/>
              <a:gd name="connsiteY0" fmla="*/ 74341 h 297660"/>
              <a:gd name="connsiteX1" fmla="*/ 481913 w 2372497"/>
              <a:gd name="connsiteY1" fmla="*/ 296763 h 297660"/>
              <a:gd name="connsiteX2" fmla="*/ 963827 w 2372497"/>
              <a:gd name="connsiteY2" fmla="*/ 201 h 297660"/>
              <a:gd name="connsiteX3" fmla="*/ 1717589 w 2372497"/>
              <a:gd name="connsiteY3" fmla="*/ 247336 h 297660"/>
              <a:gd name="connsiteX4" fmla="*/ 2372497 w 2372497"/>
              <a:gd name="connsiteY4" fmla="*/ 49628 h 297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2497" h="297660">
                <a:moveTo>
                  <a:pt x="0" y="74341"/>
                </a:moveTo>
                <a:cubicBezTo>
                  <a:pt x="160637" y="191730"/>
                  <a:pt x="321275" y="309120"/>
                  <a:pt x="481913" y="296763"/>
                </a:cubicBezTo>
                <a:cubicBezTo>
                  <a:pt x="642551" y="284406"/>
                  <a:pt x="757881" y="8439"/>
                  <a:pt x="963827" y="201"/>
                </a:cubicBezTo>
                <a:cubicBezTo>
                  <a:pt x="1169773" y="-8037"/>
                  <a:pt x="1482811" y="239098"/>
                  <a:pt x="1717589" y="247336"/>
                </a:cubicBezTo>
                <a:cubicBezTo>
                  <a:pt x="1952367" y="255574"/>
                  <a:pt x="2162432" y="152601"/>
                  <a:pt x="2372497" y="49628"/>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0" dirty="0"/>
          </a:p>
        </p:txBody>
      </p:sp>
      <p:cxnSp>
        <p:nvCxnSpPr>
          <p:cNvPr id="56" name="Straight Connector 55">
            <a:extLst>
              <a:ext uri="{FF2B5EF4-FFF2-40B4-BE49-F238E27FC236}">
                <a16:creationId xmlns:a16="http://schemas.microsoft.com/office/drawing/2014/main" id="{ACDF0ADD-091B-499B-A86E-5DF73DCE2F08}"/>
              </a:ext>
            </a:extLst>
          </p:cNvPr>
          <p:cNvCxnSpPr/>
          <p:nvPr/>
        </p:nvCxnSpPr>
        <p:spPr>
          <a:xfrm>
            <a:off x="6588830" y="4824911"/>
            <a:ext cx="2468880" cy="0"/>
          </a:xfrm>
          <a:prstGeom prst="line">
            <a:avLst/>
          </a:prstGeom>
          <a:ln w="19050">
            <a:solidFill>
              <a:schemeClr val="accent4">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57" name="Freeform: Shape 56">
            <a:extLst>
              <a:ext uri="{FF2B5EF4-FFF2-40B4-BE49-F238E27FC236}">
                <a16:creationId xmlns:a16="http://schemas.microsoft.com/office/drawing/2014/main" id="{8C7B00F4-74E4-4EE2-91D3-CB73405393BA}"/>
              </a:ext>
            </a:extLst>
          </p:cNvPr>
          <p:cNvSpPr/>
          <p:nvPr/>
        </p:nvSpPr>
        <p:spPr>
          <a:xfrm>
            <a:off x="9333401" y="4425966"/>
            <a:ext cx="2651760" cy="731520"/>
          </a:xfrm>
          <a:custGeom>
            <a:avLst/>
            <a:gdLst>
              <a:gd name="connsiteX0" fmla="*/ 0 w 2546555"/>
              <a:gd name="connsiteY0" fmla="*/ 0 h 747252"/>
              <a:gd name="connsiteX1" fmla="*/ 0 w 2546555"/>
              <a:gd name="connsiteY1" fmla="*/ 747252 h 747252"/>
              <a:gd name="connsiteX2" fmla="*/ 2546555 w 2546555"/>
              <a:gd name="connsiteY2" fmla="*/ 747252 h 747252"/>
            </a:gdLst>
            <a:ahLst/>
            <a:cxnLst>
              <a:cxn ang="0">
                <a:pos x="connsiteX0" y="connsiteY0"/>
              </a:cxn>
              <a:cxn ang="0">
                <a:pos x="connsiteX1" y="connsiteY1"/>
              </a:cxn>
              <a:cxn ang="0">
                <a:pos x="connsiteX2" y="connsiteY2"/>
              </a:cxn>
            </a:cxnLst>
            <a:rect l="l" t="t" r="r" b="b"/>
            <a:pathLst>
              <a:path w="2546555" h="747252">
                <a:moveTo>
                  <a:pt x="0" y="0"/>
                </a:moveTo>
                <a:lnTo>
                  <a:pt x="0" y="747252"/>
                </a:lnTo>
                <a:lnTo>
                  <a:pt x="2546555" y="747252"/>
                </a:lnTo>
              </a:path>
            </a:pathLst>
          </a:custGeom>
          <a:noFill/>
          <a:ln w="31750">
            <a:solidFill>
              <a:schemeClr val="bg1">
                <a:lumMod val="50000"/>
              </a:schemeClr>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0" dirty="0"/>
          </a:p>
        </p:txBody>
      </p:sp>
      <p:sp>
        <p:nvSpPr>
          <p:cNvPr id="58" name="Freeform: Shape 57">
            <a:extLst>
              <a:ext uri="{FF2B5EF4-FFF2-40B4-BE49-F238E27FC236}">
                <a16:creationId xmlns:a16="http://schemas.microsoft.com/office/drawing/2014/main" id="{AA85BF9C-8118-44BA-A04A-60230409B446}"/>
              </a:ext>
            </a:extLst>
          </p:cNvPr>
          <p:cNvSpPr/>
          <p:nvPr/>
        </p:nvSpPr>
        <p:spPr>
          <a:xfrm>
            <a:off x="9435963" y="4469911"/>
            <a:ext cx="2310713" cy="519056"/>
          </a:xfrm>
          <a:custGeom>
            <a:avLst/>
            <a:gdLst>
              <a:gd name="connsiteX0" fmla="*/ 0 w 2310713"/>
              <a:gd name="connsiteY0" fmla="*/ 506639 h 519056"/>
              <a:gd name="connsiteX1" fmla="*/ 185351 w 2310713"/>
              <a:gd name="connsiteY1" fmla="*/ 12 h 519056"/>
              <a:gd name="connsiteX2" fmla="*/ 902043 w 2310713"/>
              <a:gd name="connsiteY2" fmla="*/ 518996 h 519056"/>
              <a:gd name="connsiteX3" fmla="*/ 1581665 w 2310713"/>
              <a:gd name="connsiteY3" fmla="*/ 37082 h 519056"/>
              <a:gd name="connsiteX4" fmla="*/ 2310713 w 2310713"/>
              <a:gd name="connsiteY4" fmla="*/ 420142 h 519056"/>
              <a:gd name="connsiteX0" fmla="*/ 0 w 2310713"/>
              <a:gd name="connsiteY0" fmla="*/ 506639 h 519056"/>
              <a:gd name="connsiteX1" fmla="*/ 321275 w 2310713"/>
              <a:gd name="connsiteY1" fmla="*/ 12 h 519056"/>
              <a:gd name="connsiteX2" fmla="*/ 902043 w 2310713"/>
              <a:gd name="connsiteY2" fmla="*/ 518996 h 519056"/>
              <a:gd name="connsiteX3" fmla="*/ 1581665 w 2310713"/>
              <a:gd name="connsiteY3" fmla="*/ 37082 h 519056"/>
              <a:gd name="connsiteX4" fmla="*/ 2310713 w 2310713"/>
              <a:gd name="connsiteY4" fmla="*/ 420142 h 519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0713" h="519056">
                <a:moveTo>
                  <a:pt x="0" y="506639"/>
                </a:moveTo>
                <a:cubicBezTo>
                  <a:pt x="17505" y="252296"/>
                  <a:pt x="170935" y="-2047"/>
                  <a:pt x="321275" y="12"/>
                </a:cubicBezTo>
                <a:cubicBezTo>
                  <a:pt x="471615" y="2071"/>
                  <a:pt x="691978" y="512818"/>
                  <a:pt x="902043" y="518996"/>
                </a:cubicBezTo>
                <a:cubicBezTo>
                  <a:pt x="1112108" y="525174"/>
                  <a:pt x="1346887" y="53558"/>
                  <a:pt x="1581665" y="37082"/>
                </a:cubicBezTo>
                <a:cubicBezTo>
                  <a:pt x="1816443" y="20606"/>
                  <a:pt x="2063578" y="220374"/>
                  <a:pt x="2310713" y="420142"/>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0" dirty="0"/>
          </a:p>
        </p:txBody>
      </p:sp>
      <p:cxnSp>
        <p:nvCxnSpPr>
          <p:cNvPr id="59" name="Straight Connector 58">
            <a:extLst>
              <a:ext uri="{FF2B5EF4-FFF2-40B4-BE49-F238E27FC236}">
                <a16:creationId xmlns:a16="http://schemas.microsoft.com/office/drawing/2014/main" id="{609432A7-3110-42A4-B18D-C4DF72B31517}"/>
              </a:ext>
            </a:extLst>
          </p:cNvPr>
          <p:cNvCxnSpPr/>
          <p:nvPr/>
        </p:nvCxnSpPr>
        <p:spPr>
          <a:xfrm>
            <a:off x="9401364" y="4779899"/>
            <a:ext cx="2468880" cy="0"/>
          </a:xfrm>
          <a:prstGeom prst="line">
            <a:avLst/>
          </a:prstGeom>
          <a:ln w="19050">
            <a:solidFill>
              <a:schemeClr val="accent4">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F57FB0B8-0C94-4801-8239-CF474A1C513D}"/>
              </a:ext>
            </a:extLst>
          </p:cNvPr>
          <p:cNvCxnSpPr>
            <a:cxnSpLocks/>
          </p:cNvCxnSpPr>
          <p:nvPr/>
        </p:nvCxnSpPr>
        <p:spPr bwMode="auto">
          <a:xfrm>
            <a:off x="1537201" y="3602678"/>
            <a:ext cx="9541410" cy="0"/>
          </a:xfrm>
          <a:prstGeom prst="straightConnector1">
            <a:avLst/>
          </a:prstGeom>
          <a:solidFill>
            <a:schemeClr val="accent1"/>
          </a:solidFill>
          <a:ln w="31750" cap="flat" cmpd="sng" algn="ctr">
            <a:solidFill>
              <a:schemeClr val="tx1"/>
            </a:solidFill>
            <a:prstDash val="solid"/>
            <a:round/>
            <a:headEnd type="none" w="med" len="med"/>
            <a:tailEnd type="triangle"/>
          </a:ln>
          <a:effectLst/>
        </p:spPr>
      </p:cxnSp>
      <p:sp>
        <p:nvSpPr>
          <p:cNvPr id="61" name="TextBox 60">
            <a:extLst>
              <a:ext uri="{FF2B5EF4-FFF2-40B4-BE49-F238E27FC236}">
                <a16:creationId xmlns:a16="http://schemas.microsoft.com/office/drawing/2014/main" id="{05EB89EB-1077-470D-93DE-3E2234DE6B2D}"/>
              </a:ext>
            </a:extLst>
          </p:cNvPr>
          <p:cNvSpPr txBox="1"/>
          <p:nvPr/>
        </p:nvSpPr>
        <p:spPr>
          <a:xfrm>
            <a:off x="5575373" y="2260563"/>
            <a:ext cx="1798890" cy="461665"/>
          </a:xfrm>
          <a:prstGeom prst="rect">
            <a:avLst/>
          </a:prstGeom>
          <a:noFill/>
        </p:spPr>
        <p:txBody>
          <a:bodyPr wrap="none" rtlCol="0">
            <a:spAutoFit/>
          </a:bodyPr>
          <a:lstStyle/>
          <a:p>
            <a:r>
              <a:rPr lang="en-US" sz="2400" b="1" i="0" dirty="0">
                <a:latin typeface="Arial Narrow" panose="020B0606020202030204" pitchFamily="34" charset="0"/>
              </a:rPr>
              <a:t>Supply Chain</a:t>
            </a:r>
          </a:p>
        </p:txBody>
      </p:sp>
      <p:sp>
        <p:nvSpPr>
          <p:cNvPr id="62" name="TextBox 61">
            <a:extLst>
              <a:ext uri="{FF2B5EF4-FFF2-40B4-BE49-F238E27FC236}">
                <a16:creationId xmlns:a16="http://schemas.microsoft.com/office/drawing/2014/main" id="{C989F6AE-4A05-49F1-A218-1CDE86EA85CB}"/>
              </a:ext>
            </a:extLst>
          </p:cNvPr>
          <p:cNvSpPr txBox="1"/>
          <p:nvPr/>
        </p:nvSpPr>
        <p:spPr>
          <a:xfrm>
            <a:off x="5484271" y="3400991"/>
            <a:ext cx="1691169" cy="400110"/>
          </a:xfrm>
          <a:prstGeom prst="rect">
            <a:avLst/>
          </a:prstGeom>
          <a:solidFill>
            <a:srgbClr val="FFFFFF"/>
          </a:solidFill>
        </p:spPr>
        <p:txBody>
          <a:bodyPr wrap="none" lIns="0" rIns="0" rtlCol="0">
            <a:spAutoFit/>
          </a:bodyPr>
          <a:lstStyle/>
          <a:p>
            <a:r>
              <a:rPr lang="en-US" sz="2000" b="1" i="0" dirty="0">
                <a:latin typeface="Arial Narrow" panose="020B0606020202030204" pitchFamily="34" charset="0"/>
              </a:rPr>
              <a:t>Information Flow</a:t>
            </a:r>
          </a:p>
        </p:txBody>
      </p:sp>
      <p:pic>
        <p:nvPicPr>
          <p:cNvPr id="2" name="Picture 2" descr="C:\Users\ecojpr\AppData\Local\Microsoft\Windows\Temporary Internet Files\Content.IE5\H0P94DF5\MC900442072[1].wmf">
            <a:extLst>
              <a:ext uri="{FF2B5EF4-FFF2-40B4-BE49-F238E27FC236}">
                <a16:creationId xmlns:a16="http://schemas.microsoft.com/office/drawing/2014/main" id="{9D468126-6ED9-4E75-9E65-5ABA20AC623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63051" y="5702767"/>
            <a:ext cx="914400" cy="65271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5061C69-2D4D-48C6-98AD-042F2A33A281}"/>
              </a:ext>
            </a:extLst>
          </p:cNvPr>
          <p:cNvSpPr txBox="1"/>
          <p:nvPr/>
        </p:nvSpPr>
        <p:spPr>
          <a:xfrm>
            <a:off x="4823149" y="5702767"/>
            <a:ext cx="4774714" cy="400110"/>
          </a:xfrm>
          <a:prstGeom prst="rect">
            <a:avLst/>
          </a:prstGeom>
          <a:noFill/>
        </p:spPr>
        <p:txBody>
          <a:bodyPr wrap="square" rtlCol="0">
            <a:spAutoFit/>
          </a:bodyPr>
          <a:lstStyle/>
          <a:p>
            <a:r>
              <a:rPr lang="en-US" sz="2000" b="1" i="0" dirty="0">
                <a:latin typeface="Agency FB" pitchFamily="34" charset="0"/>
              </a:rPr>
              <a:t>Explain supply chain cycles and the “bullwhip effect”.</a:t>
            </a:r>
          </a:p>
        </p:txBody>
      </p:sp>
    </p:spTree>
    <p:extLst>
      <p:ext uri="{BB962C8B-B14F-4D97-AF65-F5344CB8AC3E}">
        <p14:creationId xmlns:p14="http://schemas.microsoft.com/office/powerpoint/2010/main" val="4104942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7126D-BFD6-458C-AA47-3935E40DB489}"/>
              </a:ext>
            </a:extLst>
          </p:cNvPr>
          <p:cNvSpPr>
            <a:spLocks noGrp="1"/>
          </p:cNvSpPr>
          <p:nvPr>
            <p:ph type="title"/>
          </p:nvPr>
        </p:nvSpPr>
        <p:spPr/>
        <p:txBody>
          <a:bodyPr/>
          <a:lstStyle/>
          <a:p>
            <a:r>
              <a:rPr lang="en-US" dirty="0"/>
              <a:t>The “Bullwhip Effect” in Supply Chains</a:t>
            </a:r>
          </a:p>
        </p:txBody>
      </p:sp>
      <p:sp>
        <p:nvSpPr>
          <p:cNvPr id="3" name="Freeform: Shape 2">
            <a:extLst>
              <a:ext uri="{FF2B5EF4-FFF2-40B4-BE49-F238E27FC236}">
                <a16:creationId xmlns:a16="http://schemas.microsoft.com/office/drawing/2014/main" id="{5364B907-67A5-4936-9D10-25B244FAFDE2}"/>
              </a:ext>
            </a:extLst>
          </p:cNvPr>
          <p:cNvSpPr/>
          <p:nvPr/>
        </p:nvSpPr>
        <p:spPr bwMode="auto">
          <a:xfrm>
            <a:off x="1845206" y="1649452"/>
            <a:ext cx="9326880" cy="3383280"/>
          </a:xfrm>
          <a:custGeom>
            <a:avLst/>
            <a:gdLst>
              <a:gd name="connsiteX0" fmla="*/ 0 w 5446354"/>
              <a:gd name="connsiteY0" fmla="*/ 1835475 h 2623060"/>
              <a:gd name="connsiteX1" fmla="*/ 460538 w 5446354"/>
              <a:gd name="connsiteY1" fmla="*/ 1601869 h 2623060"/>
              <a:gd name="connsiteX2" fmla="*/ 1094611 w 5446354"/>
              <a:gd name="connsiteY2" fmla="*/ 1902220 h 2623060"/>
              <a:gd name="connsiteX3" fmla="*/ 1628567 w 5446354"/>
              <a:gd name="connsiteY3" fmla="*/ 1495078 h 2623060"/>
              <a:gd name="connsiteX4" fmla="*/ 2189221 w 5446354"/>
              <a:gd name="connsiteY4" fmla="*/ 2002336 h 2623060"/>
              <a:gd name="connsiteX5" fmla="*/ 2743200 w 5446354"/>
              <a:gd name="connsiteY5" fmla="*/ 1314868 h 2623060"/>
              <a:gd name="connsiteX6" fmla="*/ 3303854 w 5446354"/>
              <a:gd name="connsiteY6" fmla="*/ 2195895 h 2623060"/>
              <a:gd name="connsiteX7" fmla="*/ 3857834 w 5446354"/>
              <a:gd name="connsiteY7" fmla="*/ 881028 h 2623060"/>
              <a:gd name="connsiteX8" fmla="*/ 4411814 w 5446354"/>
              <a:gd name="connsiteY8" fmla="*/ 2609711 h 2623060"/>
              <a:gd name="connsiteX9" fmla="*/ 4939095 w 5446354"/>
              <a:gd name="connsiteY9" fmla="*/ 1 h 2623060"/>
              <a:gd name="connsiteX10" fmla="*/ 5446354 w 5446354"/>
              <a:gd name="connsiteY10" fmla="*/ 2623060 h 262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46354" h="2623060">
                <a:moveTo>
                  <a:pt x="0" y="1835475"/>
                </a:moveTo>
                <a:cubicBezTo>
                  <a:pt x="139051" y="1713110"/>
                  <a:pt x="278103" y="1590745"/>
                  <a:pt x="460538" y="1601869"/>
                </a:cubicBezTo>
                <a:cubicBezTo>
                  <a:pt x="642973" y="1612993"/>
                  <a:pt x="899940" y="1920018"/>
                  <a:pt x="1094611" y="1902220"/>
                </a:cubicBezTo>
                <a:cubicBezTo>
                  <a:pt x="1289282" y="1884422"/>
                  <a:pt x="1446132" y="1478392"/>
                  <a:pt x="1628567" y="1495078"/>
                </a:cubicBezTo>
                <a:cubicBezTo>
                  <a:pt x="1811002" y="1511764"/>
                  <a:pt x="2003449" y="2032371"/>
                  <a:pt x="2189221" y="2002336"/>
                </a:cubicBezTo>
                <a:cubicBezTo>
                  <a:pt x="2374993" y="1972301"/>
                  <a:pt x="2557428" y="1282608"/>
                  <a:pt x="2743200" y="1314868"/>
                </a:cubicBezTo>
                <a:cubicBezTo>
                  <a:pt x="2928972" y="1347128"/>
                  <a:pt x="3118082" y="2268202"/>
                  <a:pt x="3303854" y="2195895"/>
                </a:cubicBezTo>
                <a:cubicBezTo>
                  <a:pt x="3489626" y="2123588"/>
                  <a:pt x="3673174" y="812059"/>
                  <a:pt x="3857834" y="881028"/>
                </a:cubicBezTo>
                <a:cubicBezTo>
                  <a:pt x="4042494" y="949997"/>
                  <a:pt x="4231604" y="2756549"/>
                  <a:pt x="4411814" y="2609711"/>
                </a:cubicBezTo>
                <a:cubicBezTo>
                  <a:pt x="4592024" y="2462873"/>
                  <a:pt x="4766672" y="-2224"/>
                  <a:pt x="4939095" y="1"/>
                </a:cubicBezTo>
                <a:cubicBezTo>
                  <a:pt x="5111518" y="2226"/>
                  <a:pt x="5278936" y="1312643"/>
                  <a:pt x="5446354" y="2623060"/>
                </a:cubicBezTo>
              </a:path>
            </a:pathLst>
          </a:custGeom>
          <a:noFill/>
          <a:ln w="635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1" u="none" strike="noStrike" cap="none" normalizeH="0" baseline="0" dirty="0">
              <a:ln>
                <a:noFill/>
              </a:ln>
              <a:solidFill>
                <a:schemeClr val="tx1"/>
              </a:solidFill>
              <a:effectLst/>
              <a:latin typeface="Verdana" pitchFamily="34" charset="0"/>
            </a:endParaRPr>
          </a:p>
        </p:txBody>
      </p:sp>
      <p:sp>
        <p:nvSpPr>
          <p:cNvPr id="4" name="TextBox 3">
            <a:extLst>
              <a:ext uri="{FF2B5EF4-FFF2-40B4-BE49-F238E27FC236}">
                <a16:creationId xmlns:a16="http://schemas.microsoft.com/office/drawing/2014/main" id="{377A78E3-8E20-4D60-B785-1251B699B1B0}"/>
              </a:ext>
            </a:extLst>
          </p:cNvPr>
          <p:cNvSpPr txBox="1"/>
          <p:nvPr/>
        </p:nvSpPr>
        <p:spPr>
          <a:xfrm>
            <a:off x="2063216" y="3319969"/>
            <a:ext cx="1067921" cy="369332"/>
          </a:xfrm>
          <a:prstGeom prst="rect">
            <a:avLst/>
          </a:prstGeom>
          <a:noFill/>
        </p:spPr>
        <p:txBody>
          <a:bodyPr wrap="none" rtlCol="0">
            <a:spAutoFit/>
          </a:bodyPr>
          <a:lstStyle/>
          <a:p>
            <a:r>
              <a:rPr lang="en-US" b="1" i="0" dirty="0">
                <a:latin typeface="Arial Narrow" panose="020B0606020202030204" pitchFamily="34" charset="0"/>
              </a:rPr>
              <a:t>Customer</a:t>
            </a:r>
          </a:p>
        </p:txBody>
      </p:sp>
      <p:sp>
        <p:nvSpPr>
          <p:cNvPr id="6" name="TextBox 5">
            <a:extLst>
              <a:ext uri="{FF2B5EF4-FFF2-40B4-BE49-F238E27FC236}">
                <a16:creationId xmlns:a16="http://schemas.microsoft.com/office/drawing/2014/main" id="{3F0316E0-ADB5-4F6C-8392-7329C1DB7CD3}"/>
              </a:ext>
            </a:extLst>
          </p:cNvPr>
          <p:cNvSpPr txBox="1"/>
          <p:nvPr/>
        </p:nvSpPr>
        <p:spPr>
          <a:xfrm>
            <a:off x="4138168" y="3191486"/>
            <a:ext cx="880369" cy="369332"/>
          </a:xfrm>
          <a:prstGeom prst="rect">
            <a:avLst/>
          </a:prstGeom>
          <a:noFill/>
        </p:spPr>
        <p:txBody>
          <a:bodyPr wrap="none" rtlCol="0">
            <a:spAutoFit/>
          </a:bodyPr>
          <a:lstStyle/>
          <a:p>
            <a:r>
              <a:rPr lang="en-US" b="1" i="0" dirty="0">
                <a:latin typeface="Arial Narrow" panose="020B0606020202030204" pitchFamily="34" charset="0"/>
              </a:rPr>
              <a:t>Retailer</a:t>
            </a:r>
          </a:p>
        </p:txBody>
      </p:sp>
      <p:sp>
        <p:nvSpPr>
          <p:cNvPr id="7" name="TextBox 6">
            <a:extLst>
              <a:ext uri="{FF2B5EF4-FFF2-40B4-BE49-F238E27FC236}">
                <a16:creationId xmlns:a16="http://schemas.microsoft.com/office/drawing/2014/main" id="{4646960F-B9AD-4E9D-AE43-E7A2239C4092}"/>
              </a:ext>
            </a:extLst>
          </p:cNvPr>
          <p:cNvSpPr txBox="1"/>
          <p:nvPr/>
        </p:nvSpPr>
        <p:spPr>
          <a:xfrm>
            <a:off x="5896158" y="2971760"/>
            <a:ext cx="1196161" cy="369332"/>
          </a:xfrm>
          <a:prstGeom prst="rect">
            <a:avLst/>
          </a:prstGeom>
          <a:noFill/>
        </p:spPr>
        <p:txBody>
          <a:bodyPr wrap="none" rtlCol="0">
            <a:spAutoFit/>
          </a:bodyPr>
          <a:lstStyle/>
          <a:p>
            <a:r>
              <a:rPr lang="en-US" b="1" i="0" dirty="0">
                <a:latin typeface="Arial Narrow" panose="020B0606020202030204" pitchFamily="34" charset="0"/>
              </a:rPr>
              <a:t>Wholesaler</a:t>
            </a:r>
          </a:p>
        </p:txBody>
      </p:sp>
      <p:sp>
        <p:nvSpPr>
          <p:cNvPr id="8" name="TextBox 7">
            <a:extLst>
              <a:ext uri="{FF2B5EF4-FFF2-40B4-BE49-F238E27FC236}">
                <a16:creationId xmlns:a16="http://schemas.microsoft.com/office/drawing/2014/main" id="{43ECE542-D9D3-4B3C-879F-E0F992831129}"/>
              </a:ext>
            </a:extLst>
          </p:cNvPr>
          <p:cNvSpPr txBox="1"/>
          <p:nvPr/>
        </p:nvSpPr>
        <p:spPr>
          <a:xfrm>
            <a:off x="7740670" y="2388440"/>
            <a:ext cx="1383712" cy="369332"/>
          </a:xfrm>
          <a:prstGeom prst="rect">
            <a:avLst/>
          </a:prstGeom>
          <a:noFill/>
        </p:spPr>
        <p:txBody>
          <a:bodyPr wrap="none" rtlCol="0">
            <a:spAutoFit/>
          </a:bodyPr>
          <a:lstStyle/>
          <a:p>
            <a:r>
              <a:rPr lang="en-US" b="1" i="0" dirty="0">
                <a:latin typeface="Arial Narrow" panose="020B0606020202030204" pitchFamily="34" charset="0"/>
              </a:rPr>
              <a:t>Manufacturer</a:t>
            </a:r>
          </a:p>
        </p:txBody>
      </p:sp>
      <p:sp>
        <p:nvSpPr>
          <p:cNvPr id="9" name="TextBox 8">
            <a:extLst>
              <a:ext uri="{FF2B5EF4-FFF2-40B4-BE49-F238E27FC236}">
                <a16:creationId xmlns:a16="http://schemas.microsoft.com/office/drawing/2014/main" id="{3229D388-AD82-4F91-B56D-02135FD484BF}"/>
              </a:ext>
            </a:extLst>
          </p:cNvPr>
          <p:cNvSpPr txBox="1"/>
          <p:nvPr/>
        </p:nvSpPr>
        <p:spPr>
          <a:xfrm>
            <a:off x="9827308" y="1219944"/>
            <a:ext cx="942887" cy="369332"/>
          </a:xfrm>
          <a:prstGeom prst="rect">
            <a:avLst/>
          </a:prstGeom>
          <a:noFill/>
        </p:spPr>
        <p:txBody>
          <a:bodyPr wrap="none" rtlCol="0">
            <a:spAutoFit/>
          </a:bodyPr>
          <a:lstStyle/>
          <a:p>
            <a:r>
              <a:rPr lang="en-US" b="1" i="0" dirty="0">
                <a:latin typeface="Arial Narrow" panose="020B0606020202030204" pitchFamily="34" charset="0"/>
              </a:rPr>
              <a:t>Supplier</a:t>
            </a:r>
          </a:p>
        </p:txBody>
      </p:sp>
      <p:cxnSp>
        <p:nvCxnSpPr>
          <p:cNvPr id="10" name="Straight Arrow Connector 9">
            <a:extLst>
              <a:ext uri="{FF2B5EF4-FFF2-40B4-BE49-F238E27FC236}">
                <a16:creationId xmlns:a16="http://schemas.microsoft.com/office/drawing/2014/main" id="{A58E21F7-716A-40DF-AB45-D6D225FACFDE}"/>
              </a:ext>
            </a:extLst>
          </p:cNvPr>
          <p:cNvCxnSpPr>
            <a:cxnSpLocks/>
          </p:cNvCxnSpPr>
          <p:nvPr/>
        </p:nvCxnSpPr>
        <p:spPr bwMode="auto">
          <a:xfrm>
            <a:off x="1845206" y="5139326"/>
            <a:ext cx="9541410" cy="0"/>
          </a:xfrm>
          <a:prstGeom prst="straightConnector1">
            <a:avLst/>
          </a:prstGeom>
          <a:solidFill>
            <a:schemeClr val="accent1"/>
          </a:solidFill>
          <a:ln w="31750" cap="flat" cmpd="sng" algn="ctr">
            <a:solidFill>
              <a:schemeClr val="tx1"/>
            </a:solidFill>
            <a:prstDash val="solid"/>
            <a:round/>
            <a:headEnd type="none" w="med" len="med"/>
            <a:tailEnd type="triangle"/>
          </a:ln>
          <a:effectLst/>
        </p:spPr>
      </p:cxnSp>
      <p:sp>
        <p:nvSpPr>
          <p:cNvPr id="12" name="Rounded Rectangle 19">
            <a:extLst>
              <a:ext uri="{FF2B5EF4-FFF2-40B4-BE49-F238E27FC236}">
                <a16:creationId xmlns:a16="http://schemas.microsoft.com/office/drawing/2014/main" id="{9D026E4B-E240-4EEA-A82C-DE4BC44B9958}"/>
              </a:ext>
            </a:extLst>
          </p:cNvPr>
          <p:cNvSpPr/>
          <p:nvPr/>
        </p:nvSpPr>
        <p:spPr bwMode="auto">
          <a:xfrm>
            <a:off x="9122375" y="5384169"/>
            <a:ext cx="2286000" cy="365760"/>
          </a:xfrm>
          <a:prstGeom prst="roundRect">
            <a:avLst/>
          </a:prstGeom>
          <a:solidFill>
            <a:schemeClr val="tx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b="1" i="0" dirty="0">
                <a:solidFill>
                  <a:schemeClr val="bg1"/>
                </a:solidFill>
                <a:latin typeface="Arial Narrow" panose="020B0606020202030204" pitchFamily="34" charset="0"/>
              </a:rPr>
              <a:t>Procurement Cycle</a:t>
            </a:r>
          </a:p>
        </p:txBody>
      </p:sp>
      <p:sp>
        <p:nvSpPr>
          <p:cNvPr id="13" name="Rounded Rectangle 19">
            <a:extLst>
              <a:ext uri="{FF2B5EF4-FFF2-40B4-BE49-F238E27FC236}">
                <a16:creationId xmlns:a16="http://schemas.microsoft.com/office/drawing/2014/main" id="{2EDA2A6F-284A-4E76-97EF-7B09FA80B860}"/>
              </a:ext>
            </a:extLst>
          </p:cNvPr>
          <p:cNvSpPr/>
          <p:nvPr/>
        </p:nvSpPr>
        <p:spPr bwMode="auto">
          <a:xfrm>
            <a:off x="6714261" y="5395407"/>
            <a:ext cx="2286000" cy="365760"/>
          </a:xfrm>
          <a:prstGeom prst="roundRect">
            <a:avLst/>
          </a:prstGeom>
          <a:solidFill>
            <a:schemeClr val="tx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b="1" i="0" dirty="0">
                <a:solidFill>
                  <a:schemeClr val="bg1"/>
                </a:solidFill>
                <a:latin typeface="Arial Narrow" panose="020B0606020202030204" pitchFamily="34" charset="0"/>
              </a:rPr>
              <a:t>Manufacturing Cycle</a:t>
            </a:r>
          </a:p>
        </p:txBody>
      </p:sp>
      <p:sp>
        <p:nvSpPr>
          <p:cNvPr id="15" name="Rounded Rectangle 19">
            <a:extLst>
              <a:ext uri="{FF2B5EF4-FFF2-40B4-BE49-F238E27FC236}">
                <a16:creationId xmlns:a16="http://schemas.microsoft.com/office/drawing/2014/main" id="{AEDEE956-FED9-4309-A813-216CBAD0AFE6}"/>
              </a:ext>
            </a:extLst>
          </p:cNvPr>
          <p:cNvSpPr/>
          <p:nvPr/>
        </p:nvSpPr>
        <p:spPr bwMode="auto">
          <a:xfrm>
            <a:off x="4225265" y="5402929"/>
            <a:ext cx="2286000" cy="365760"/>
          </a:xfrm>
          <a:prstGeom prst="roundRect">
            <a:avLst/>
          </a:prstGeom>
          <a:solidFill>
            <a:schemeClr val="tx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b="1" i="0" dirty="0">
                <a:solidFill>
                  <a:schemeClr val="bg1"/>
                </a:solidFill>
                <a:latin typeface="Arial Narrow" panose="020B0606020202030204" pitchFamily="34" charset="0"/>
              </a:rPr>
              <a:t>Replenishment Cycle</a:t>
            </a:r>
          </a:p>
        </p:txBody>
      </p:sp>
      <p:sp>
        <p:nvSpPr>
          <p:cNvPr id="16" name="Rounded Rectangle 19">
            <a:extLst>
              <a:ext uri="{FF2B5EF4-FFF2-40B4-BE49-F238E27FC236}">
                <a16:creationId xmlns:a16="http://schemas.microsoft.com/office/drawing/2014/main" id="{C451F16B-D3F6-4F52-8FA4-7586B76259F5}"/>
              </a:ext>
            </a:extLst>
          </p:cNvPr>
          <p:cNvSpPr/>
          <p:nvPr/>
        </p:nvSpPr>
        <p:spPr bwMode="auto">
          <a:xfrm>
            <a:off x="1669288" y="5395407"/>
            <a:ext cx="2286000" cy="365760"/>
          </a:xfrm>
          <a:prstGeom prst="roundRect">
            <a:avLst/>
          </a:prstGeom>
          <a:solidFill>
            <a:schemeClr val="tx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b="1" i="0" dirty="0">
                <a:solidFill>
                  <a:schemeClr val="bg1"/>
                </a:solidFill>
                <a:latin typeface="Arial Narrow" panose="020B0606020202030204" pitchFamily="34" charset="0"/>
              </a:rPr>
              <a:t>Customer Order Cycle</a:t>
            </a:r>
          </a:p>
        </p:txBody>
      </p:sp>
      <p:sp>
        <p:nvSpPr>
          <p:cNvPr id="17" name="TextBox 16">
            <a:extLst>
              <a:ext uri="{FF2B5EF4-FFF2-40B4-BE49-F238E27FC236}">
                <a16:creationId xmlns:a16="http://schemas.microsoft.com/office/drawing/2014/main" id="{78F38187-E6EF-49FA-B67C-1645AB4C88C6}"/>
              </a:ext>
            </a:extLst>
          </p:cNvPr>
          <p:cNvSpPr txBox="1"/>
          <p:nvPr/>
        </p:nvSpPr>
        <p:spPr>
          <a:xfrm>
            <a:off x="2077151" y="5817537"/>
            <a:ext cx="1470274" cy="369332"/>
          </a:xfrm>
          <a:prstGeom prst="rect">
            <a:avLst/>
          </a:prstGeom>
          <a:noFill/>
        </p:spPr>
        <p:txBody>
          <a:bodyPr wrap="none" rtlCol="0">
            <a:spAutoFit/>
          </a:bodyPr>
          <a:lstStyle/>
          <a:p>
            <a:r>
              <a:rPr lang="en-US" b="1" dirty="0">
                <a:latin typeface="Arial Narrow" panose="020B0606020202030204" pitchFamily="34" charset="0"/>
              </a:rPr>
              <a:t>Order 10 units</a:t>
            </a:r>
          </a:p>
        </p:txBody>
      </p:sp>
      <p:sp>
        <p:nvSpPr>
          <p:cNvPr id="18" name="TextBox 17">
            <a:extLst>
              <a:ext uri="{FF2B5EF4-FFF2-40B4-BE49-F238E27FC236}">
                <a16:creationId xmlns:a16="http://schemas.microsoft.com/office/drawing/2014/main" id="{A716A2FA-7614-4A65-A6C6-0DE1B793B429}"/>
              </a:ext>
            </a:extLst>
          </p:cNvPr>
          <p:cNvSpPr txBox="1"/>
          <p:nvPr/>
        </p:nvSpPr>
        <p:spPr>
          <a:xfrm>
            <a:off x="4687449" y="5817537"/>
            <a:ext cx="1470274" cy="369332"/>
          </a:xfrm>
          <a:prstGeom prst="rect">
            <a:avLst/>
          </a:prstGeom>
          <a:noFill/>
        </p:spPr>
        <p:txBody>
          <a:bodyPr wrap="none" rtlCol="0">
            <a:spAutoFit/>
          </a:bodyPr>
          <a:lstStyle/>
          <a:p>
            <a:r>
              <a:rPr lang="en-US" b="1" dirty="0">
                <a:latin typeface="Arial Narrow" panose="020B0606020202030204" pitchFamily="34" charset="0"/>
              </a:rPr>
              <a:t>Order 12 units</a:t>
            </a:r>
          </a:p>
        </p:txBody>
      </p:sp>
      <p:sp>
        <p:nvSpPr>
          <p:cNvPr id="19" name="TextBox 18">
            <a:extLst>
              <a:ext uri="{FF2B5EF4-FFF2-40B4-BE49-F238E27FC236}">
                <a16:creationId xmlns:a16="http://schemas.microsoft.com/office/drawing/2014/main" id="{83E4A2B8-5D64-49E0-9F12-CC64360134C4}"/>
              </a:ext>
            </a:extLst>
          </p:cNvPr>
          <p:cNvSpPr txBox="1"/>
          <p:nvPr/>
        </p:nvSpPr>
        <p:spPr>
          <a:xfrm>
            <a:off x="7229303" y="5817537"/>
            <a:ext cx="1470274" cy="369332"/>
          </a:xfrm>
          <a:prstGeom prst="rect">
            <a:avLst/>
          </a:prstGeom>
          <a:noFill/>
        </p:spPr>
        <p:txBody>
          <a:bodyPr wrap="none" rtlCol="0">
            <a:spAutoFit/>
          </a:bodyPr>
          <a:lstStyle/>
          <a:p>
            <a:r>
              <a:rPr lang="en-US" b="1" dirty="0">
                <a:latin typeface="Arial Narrow" panose="020B0606020202030204" pitchFamily="34" charset="0"/>
              </a:rPr>
              <a:t>Order 15 units</a:t>
            </a:r>
          </a:p>
        </p:txBody>
      </p:sp>
      <p:sp>
        <p:nvSpPr>
          <p:cNvPr id="20" name="TextBox 19">
            <a:extLst>
              <a:ext uri="{FF2B5EF4-FFF2-40B4-BE49-F238E27FC236}">
                <a16:creationId xmlns:a16="http://schemas.microsoft.com/office/drawing/2014/main" id="{9A6941B5-1970-4BC0-9CA8-4974EA4C2BA7}"/>
              </a:ext>
            </a:extLst>
          </p:cNvPr>
          <p:cNvSpPr txBox="1"/>
          <p:nvPr/>
        </p:nvSpPr>
        <p:spPr>
          <a:xfrm>
            <a:off x="9550904" y="5817537"/>
            <a:ext cx="1470274" cy="369332"/>
          </a:xfrm>
          <a:prstGeom prst="rect">
            <a:avLst/>
          </a:prstGeom>
          <a:noFill/>
        </p:spPr>
        <p:txBody>
          <a:bodyPr wrap="none" rtlCol="0">
            <a:spAutoFit/>
          </a:bodyPr>
          <a:lstStyle/>
          <a:p>
            <a:r>
              <a:rPr lang="en-US" b="1" dirty="0">
                <a:latin typeface="Arial Narrow" panose="020B0606020202030204" pitchFamily="34" charset="0"/>
              </a:rPr>
              <a:t>Order 20 units</a:t>
            </a:r>
          </a:p>
        </p:txBody>
      </p:sp>
    </p:spTree>
    <p:extLst>
      <p:ext uri="{BB962C8B-B14F-4D97-AF65-F5344CB8AC3E}">
        <p14:creationId xmlns:p14="http://schemas.microsoft.com/office/powerpoint/2010/main" val="90238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Rounded Corners 24">
            <a:extLst>
              <a:ext uri="{FF2B5EF4-FFF2-40B4-BE49-F238E27FC236}">
                <a16:creationId xmlns:a16="http://schemas.microsoft.com/office/drawing/2014/main" id="{735ED27E-AF9C-4EBE-8BC8-174D1714090B}"/>
              </a:ext>
            </a:extLst>
          </p:cNvPr>
          <p:cNvSpPr/>
          <p:nvPr/>
        </p:nvSpPr>
        <p:spPr>
          <a:xfrm>
            <a:off x="1405531" y="2797051"/>
            <a:ext cx="9601200" cy="3657600"/>
          </a:xfrm>
          <a:prstGeom prst="roundRect">
            <a:avLst>
              <a:gd name="adj" fmla="val 482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0" dirty="0"/>
          </a:p>
        </p:txBody>
      </p:sp>
      <p:sp>
        <p:nvSpPr>
          <p:cNvPr id="98" name="Rectangle: Rounded Corners 97">
            <a:extLst>
              <a:ext uri="{FF2B5EF4-FFF2-40B4-BE49-F238E27FC236}">
                <a16:creationId xmlns:a16="http://schemas.microsoft.com/office/drawing/2014/main" id="{B925B9ED-7C40-4031-84D5-06FCCEEEE419}"/>
              </a:ext>
            </a:extLst>
          </p:cNvPr>
          <p:cNvSpPr/>
          <p:nvPr/>
        </p:nvSpPr>
        <p:spPr>
          <a:xfrm>
            <a:off x="5033608" y="4058590"/>
            <a:ext cx="2286000" cy="2286000"/>
          </a:xfrm>
          <a:prstGeom prst="roundRect">
            <a:avLst>
              <a:gd name="adj" fmla="val 821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0" dirty="0"/>
          </a:p>
        </p:txBody>
      </p:sp>
      <p:sp>
        <p:nvSpPr>
          <p:cNvPr id="89" name="Rectangle: Rounded Corners 88">
            <a:extLst>
              <a:ext uri="{FF2B5EF4-FFF2-40B4-BE49-F238E27FC236}">
                <a16:creationId xmlns:a16="http://schemas.microsoft.com/office/drawing/2014/main" id="{E7AD50FD-40DC-457A-B6C0-92DD84E4C96A}"/>
              </a:ext>
            </a:extLst>
          </p:cNvPr>
          <p:cNvSpPr/>
          <p:nvPr/>
        </p:nvSpPr>
        <p:spPr>
          <a:xfrm>
            <a:off x="8398151" y="2922966"/>
            <a:ext cx="2286000" cy="2926080"/>
          </a:xfrm>
          <a:prstGeom prst="roundRect">
            <a:avLst>
              <a:gd name="adj" fmla="val 8211"/>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0" dirty="0"/>
          </a:p>
        </p:txBody>
      </p:sp>
      <p:sp>
        <p:nvSpPr>
          <p:cNvPr id="88" name="Rectangle: Rounded Corners 87">
            <a:extLst>
              <a:ext uri="{FF2B5EF4-FFF2-40B4-BE49-F238E27FC236}">
                <a16:creationId xmlns:a16="http://schemas.microsoft.com/office/drawing/2014/main" id="{BA3BEADB-1241-48B1-8039-2F032AE64E9C}"/>
              </a:ext>
            </a:extLst>
          </p:cNvPr>
          <p:cNvSpPr/>
          <p:nvPr/>
        </p:nvSpPr>
        <p:spPr>
          <a:xfrm>
            <a:off x="1739468" y="2922966"/>
            <a:ext cx="2286000" cy="2926080"/>
          </a:xfrm>
          <a:prstGeom prst="roundRect">
            <a:avLst>
              <a:gd name="adj" fmla="val 8211"/>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0" dirty="0"/>
          </a:p>
        </p:txBody>
      </p:sp>
      <p:sp>
        <p:nvSpPr>
          <p:cNvPr id="9" name="Rectangle: Rounded Corners 8">
            <a:extLst>
              <a:ext uri="{FF2B5EF4-FFF2-40B4-BE49-F238E27FC236}">
                <a16:creationId xmlns:a16="http://schemas.microsoft.com/office/drawing/2014/main" id="{D51759F0-0597-4330-B461-3E28EFB08D68}"/>
              </a:ext>
            </a:extLst>
          </p:cNvPr>
          <p:cNvSpPr/>
          <p:nvPr/>
        </p:nvSpPr>
        <p:spPr>
          <a:xfrm>
            <a:off x="1405531" y="1253200"/>
            <a:ext cx="9601200" cy="1371600"/>
          </a:xfrm>
          <a:prstGeom prst="roundRect">
            <a:avLst>
              <a:gd name="adj" fmla="val 906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0" dirty="0"/>
          </a:p>
        </p:txBody>
      </p:sp>
      <p:sp>
        <p:nvSpPr>
          <p:cNvPr id="2" name="Title 1">
            <a:extLst>
              <a:ext uri="{FF2B5EF4-FFF2-40B4-BE49-F238E27FC236}">
                <a16:creationId xmlns:a16="http://schemas.microsoft.com/office/drawing/2014/main" id="{E467FEC8-0824-4B50-AEFC-8B2A1EC11416}"/>
              </a:ext>
            </a:extLst>
          </p:cNvPr>
          <p:cNvSpPr>
            <a:spLocks noGrp="1"/>
          </p:cNvSpPr>
          <p:nvPr>
            <p:ph type="title"/>
          </p:nvPr>
        </p:nvSpPr>
        <p:spPr/>
        <p:txBody>
          <a:bodyPr/>
          <a:lstStyle/>
          <a:p>
            <a:r>
              <a:rPr lang="en-US" dirty="0"/>
              <a:t>Distribution and Related Logistics Activities</a:t>
            </a:r>
          </a:p>
        </p:txBody>
      </p:sp>
      <p:sp>
        <p:nvSpPr>
          <p:cNvPr id="4" name="Rectangle: Rounded Corners 3">
            <a:extLst>
              <a:ext uri="{FF2B5EF4-FFF2-40B4-BE49-F238E27FC236}">
                <a16:creationId xmlns:a16="http://schemas.microsoft.com/office/drawing/2014/main" id="{0C6B0A1F-8B15-4910-9792-C9486EBFB208}"/>
              </a:ext>
            </a:extLst>
          </p:cNvPr>
          <p:cNvSpPr/>
          <p:nvPr/>
        </p:nvSpPr>
        <p:spPr>
          <a:xfrm>
            <a:off x="2228691" y="1785056"/>
            <a:ext cx="1463040" cy="4572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0" dirty="0"/>
              <a:t>Supplier</a:t>
            </a:r>
          </a:p>
        </p:txBody>
      </p:sp>
      <p:sp>
        <p:nvSpPr>
          <p:cNvPr id="5" name="Rectangle: Rounded Corners 4">
            <a:extLst>
              <a:ext uri="{FF2B5EF4-FFF2-40B4-BE49-F238E27FC236}">
                <a16:creationId xmlns:a16="http://schemas.microsoft.com/office/drawing/2014/main" id="{6113A9D3-F1B3-461E-BA2B-3DC7B41D9005}"/>
              </a:ext>
            </a:extLst>
          </p:cNvPr>
          <p:cNvSpPr/>
          <p:nvPr/>
        </p:nvSpPr>
        <p:spPr>
          <a:xfrm>
            <a:off x="8841088" y="1785056"/>
            <a:ext cx="1463040" cy="4572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0" dirty="0"/>
              <a:t>Customer</a:t>
            </a:r>
          </a:p>
        </p:txBody>
      </p:sp>
      <p:cxnSp>
        <p:nvCxnSpPr>
          <p:cNvPr id="7" name="Straight Arrow Connector 6">
            <a:extLst>
              <a:ext uri="{FF2B5EF4-FFF2-40B4-BE49-F238E27FC236}">
                <a16:creationId xmlns:a16="http://schemas.microsoft.com/office/drawing/2014/main" id="{6FB0108F-3578-4371-8EE2-70AF4F1D96A5}"/>
              </a:ext>
            </a:extLst>
          </p:cNvPr>
          <p:cNvCxnSpPr>
            <a:stCxn id="4" idx="3"/>
            <a:endCxn id="5" idx="1"/>
          </p:cNvCxnSpPr>
          <p:nvPr/>
        </p:nvCxnSpPr>
        <p:spPr>
          <a:xfrm>
            <a:off x="3691731" y="2013656"/>
            <a:ext cx="514935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93C85266-662B-4001-A520-B6136EF0FC9E}"/>
              </a:ext>
            </a:extLst>
          </p:cNvPr>
          <p:cNvSpPr/>
          <p:nvPr/>
        </p:nvSpPr>
        <p:spPr>
          <a:xfrm>
            <a:off x="1906111" y="1602176"/>
            <a:ext cx="182880" cy="1828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0" dirty="0"/>
          </a:p>
        </p:txBody>
      </p:sp>
      <p:sp>
        <p:nvSpPr>
          <p:cNvPr id="12" name="Rectangle 11">
            <a:extLst>
              <a:ext uri="{FF2B5EF4-FFF2-40B4-BE49-F238E27FC236}">
                <a16:creationId xmlns:a16="http://schemas.microsoft.com/office/drawing/2014/main" id="{C6606A80-D6CC-4541-ACF0-F85C35F2C284}"/>
              </a:ext>
            </a:extLst>
          </p:cNvPr>
          <p:cNvSpPr/>
          <p:nvPr/>
        </p:nvSpPr>
        <p:spPr>
          <a:xfrm>
            <a:off x="1906111" y="1830776"/>
            <a:ext cx="182880" cy="1828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0" dirty="0"/>
          </a:p>
        </p:txBody>
      </p:sp>
      <p:sp>
        <p:nvSpPr>
          <p:cNvPr id="13" name="Rectangle 12">
            <a:extLst>
              <a:ext uri="{FF2B5EF4-FFF2-40B4-BE49-F238E27FC236}">
                <a16:creationId xmlns:a16="http://schemas.microsoft.com/office/drawing/2014/main" id="{7BDC5BFF-8F26-4814-99E9-5588F13E99A0}"/>
              </a:ext>
            </a:extLst>
          </p:cNvPr>
          <p:cNvSpPr/>
          <p:nvPr/>
        </p:nvSpPr>
        <p:spPr>
          <a:xfrm>
            <a:off x="1906111" y="2059376"/>
            <a:ext cx="182880" cy="1828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0" dirty="0"/>
          </a:p>
        </p:txBody>
      </p:sp>
      <p:sp>
        <p:nvSpPr>
          <p:cNvPr id="14" name="Rectangle 13">
            <a:extLst>
              <a:ext uri="{FF2B5EF4-FFF2-40B4-BE49-F238E27FC236}">
                <a16:creationId xmlns:a16="http://schemas.microsoft.com/office/drawing/2014/main" id="{88959F36-BF20-4B4B-9765-4785F784B2DD}"/>
              </a:ext>
            </a:extLst>
          </p:cNvPr>
          <p:cNvSpPr/>
          <p:nvPr/>
        </p:nvSpPr>
        <p:spPr>
          <a:xfrm>
            <a:off x="1906111" y="2287976"/>
            <a:ext cx="182880" cy="1828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0" dirty="0"/>
          </a:p>
        </p:txBody>
      </p:sp>
      <p:sp>
        <p:nvSpPr>
          <p:cNvPr id="15" name="Rectangle 14">
            <a:extLst>
              <a:ext uri="{FF2B5EF4-FFF2-40B4-BE49-F238E27FC236}">
                <a16:creationId xmlns:a16="http://schemas.microsoft.com/office/drawing/2014/main" id="{70AEEFEE-06D7-4992-9586-63B915A0FF24}"/>
              </a:ext>
            </a:extLst>
          </p:cNvPr>
          <p:cNvSpPr/>
          <p:nvPr/>
        </p:nvSpPr>
        <p:spPr>
          <a:xfrm>
            <a:off x="1686501" y="1602176"/>
            <a:ext cx="182880" cy="1828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0" dirty="0"/>
          </a:p>
        </p:txBody>
      </p:sp>
      <p:sp>
        <p:nvSpPr>
          <p:cNvPr id="16" name="Rectangle 15">
            <a:extLst>
              <a:ext uri="{FF2B5EF4-FFF2-40B4-BE49-F238E27FC236}">
                <a16:creationId xmlns:a16="http://schemas.microsoft.com/office/drawing/2014/main" id="{6FE290C0-F645-4E32-ADF7-B763BE152773}"/>
              </a:ext>
            </a:extLst>
          </p:cNvPr>
          <p:cNvSpPr/>
          <p:nvPr/>
        </p:nvSpPr>
        <p:spPr>
          <a:xfrm>
            <a:off x="1686501" y="1830776"/>
            <a:ext cx="182880" cy="1828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0" dirty="0"/>
          </a:p>
        </p:txBody>
      </p:sp>
      <p:sp>
        <p:nvSpPr>
          <p:cNvPr id="17" name="Rectangle 16">
            <a:extLst>
              <a:ext uri="{FF2B5EF4-FFF2-40B4-BE49-F238E27FC236}">
                <a16:creationId xmlns:a16="http://schemas.microsoft.com/office/drawing/2014/main" id="{C16DA49E-EC1A-43B7-9491-2F995812FEDE}"/>
              </a:ext>
            </a:extLst>
          </p:cNvPr>
          <p:cNvSpPr/>
          <p:nvPr/>
        </p:nvSpPr>
        <p:spPr>
          <a:xfrm>
            <a:off x="1686501" y="2059376"/>
            <a:ext cx="182880" cy="1828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0" dirty="0"/>
          </a:p>
        </p:txBody>
      </p:sp>
      <p:sp>
        <p:nvSpPr>
          <p:cNvPr id="18" name="Rectangle 17">
            <a:extLst>
              <a:ext uri="{FF2B5EF4-FFF2-40B4-BE49-F238E27FC236}">
                <a16:creationId xmlns:a16="http://schemas.microsoft.com/office/drawing/2014/main" id="{9A73DB8B-585C-4D26-83F6-FE9C7490B097}"/>
              </a:ext>
            </a:extLst>
          </p:cNvPr>
          <p:cNvSpPr/>
          <p:nvPr/>
        </p:nvSpPr>
        <p:spPr>
          <a:xfrm>
            <a:off x="1686501" y="2287976"/>
            <a:ext cx="182880" cy="1828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0" dirty="0"/>
          </a:p>
        </p:txBody>
      </p:sp>
      <p:sp>
        <p:nvSpPr>
          <p:cNvPr id="19" name="Rectangle 18">
            <a:extLst>
              <a:ext uri="{FF2B5EF4-FFF2-40B4-BE49-F238E27FC236}">
                <a16:creationId xmlns:a16="http://schemas.microsoft.com/office/drawing/2014/main" id="{02600B34-C636-425F-A994-663D24CBFAF7}"/>
              </a:ext>
            </a:extLst>
          </p:cNvPr>
          <p:cNvSpPr/>
          <p:nvPr/>
        </p:nvSpPr>
        <p:spPr>
          <a:xfrm>
            <a:off x="10436711" y="1810995"/>
            <a:ext cx="182880" cy="1828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0" dirty="0"/>
          </a:p>
        </p:txBody>
      </p:sp>
      <p:sp>
        <p:nvSpPr>
          <p:cNvPr id="20" name="Rectangle 19">
            <a:extLst>
              <a:ext uri="{FF2B5EF4-FFF2-40B4-BE49-F238E27FC236}">
                <a16:creationId xmlns:a16="http://schemas.microsoft.com/office/drawing/2014/main" id="{BC027887-9081-4769-9998-D1AA9061BC2E}"/>
              </a:ext>
            </a:extLst>
          </p:cNvPr>
          <p:cNvSpPr/>
          <p:nvPr/>
        </p:nvSpPr>
        <p:spPr>
          <a:xfrm>
            <a:off x="10436711" y="2039595"/>
            <a:ext cx="182880" cy="1828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0" dirty="0"/>
          </a:p>
        </p:txBody>
      </p:sp>
      <p:sp>
        <p:nvSpPr>
          <p:cNvPr id="21" name="Rectangle 20">
            <a:extLst>
              <a:ext uri="{FF2B5EF4-FFF2-40B4-BE49-F238E27FC236}">
                <a16:creationId xmlns:a16="http://schemas.microsoft.com/office/drawing/2014/main" id="{A1BBF0B3-FA11-4838-BF24-67E6A6780FA3}"/>
              </a:ext>
            </a:extLst>
          </p:cNvPr>
          <p:cNvSpPr/>
          <p:nvPr/>
        </p:nvSpPr>
        <p:spPr>
          <a:xfrm>
            <a:off x="6154380" y="1764005"/>
            <a:ext cx="182880" cy="1828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0" dirty="0"/>
          </a:p>
        </p:txBody>
      </p:sp>
      <p:sp>
        <p:nvSpPr>
          <p:cNvPr id="22" name="TextBox 21">
            <a:extLst>
              <a:ext uri="{FF2B5EF4-FFF2-40B4-BE49-F238E27FC236}">
                <a16:creationId xmlns:a16="http://schemas.microsoft.com/office/drawing/2014/main" id="{66EED587-C6EA-4196-99EB-12C1A890097F}"/>
              </a:ext>
            </a:extLst>
          </p:cNvPr>
          <p:cNvSpPr txBox="1"/>
          <p:nvPr/>
        </p:nvSpPr>
        <p:spPr>
          <a:xfrm>
            <a:off x="1468330" y="1271070"/>
            <a:ext cx="875561" cy="338554"/>
          </a:xfrm>
          <a:prstGeom prst="rect">
            <a:avLst/>
          </a:prstGeom>
          <a:noFill/>
        </p:spPr>
        <p:txBody>
          <a:bodyPr wrap="none" rtlCol="0">
            <a:spAutoFit/>
          </a:bodyPr>
          <a:lstStyle/>
          <a:p>
            <a:r>
              <a:rPr lang="en-US" sz="1600" i="0" dirty="0">
                <a:latin typeface="Arial Narrow" panose="020B0606020202030204" pitchFamily="34" charset="0"/>
              </a:rPr>
              <a:t>Inventory</a:t>
            </a:r>
          </a:p>
        </p:txBody>
      </p:sp>
      <p:sp>
        <p:nvSpPr>
          <p:cNvPr id="23" name="TextBox 22">
            <a:extLst>
              <a:ext uri="{FF2B5EF4-FFF2-40B4-BE49-F238E27FC236}">
                <a16:creationId xmlns:a16="http://schemas.microsoft.com/office/drawing/2014/main" id="{05641C87-4997-4C55-8DE2-9D23DCEC5C4D}"/>
              </a:ext>
            </a:extLst>
          </p:cNvPr>
          <p:cNvSpPr txBox="1"/>
          <p:nvPr/>
        </p:nvSpPr>
        <p:spPr>
          <a:xfrm>
            <a:off x="10090370" y="1400782"/>
            <a:ext cx="875561" cy="338554"/>
          </a:xfrm>
          <a:prstGeom prst="rect">
            <a:avLst/>
          </a:prstGeom>
          <a:noFill/>
        </p:spPr>
        <p:txBody>
          <a:bodyPr wrap="none" rtlCol="0">
            <a:spAutoFit/>
          </a:bodyPr>
          <a:lstStyle/>
          <a:p>
            <a:r>
              <a:rPr lang="en-US" sz="1600" i="0" dirty="0">
                <a:latin typeface="Arial Narrow" panose="020B0606020202030204" pitchFamily="34" charset="0"/>
              </a:rPr>
              <a:t>Inventory</a:t>
            </a:r>
          </a:p>
        </p:txBody>
      </p:sp>
      <p:sp>
        <p:nvSpPr>
          <p:cNvPr id="24" name="TextBox 23">
            <a:extLst>
              <a:ext uri="{FF2B5EF4-FFF2-40B4-BE49-F238E27FC236}">
                <a16:creationId xmlns:a16="http://schemas.microsoft.com/office/drawing/2014/main" id="{0A6EA0E3-36F7-4968-885B-866F50D6479E}"/>
              </a:ext>
            </a:extLst>
          </p:cNvPr>
          <p:cNvSpPr txBox="1"/>
          <p:nvPr/>
        </p:nvSpPr>
        <p:spPr>
          <a:xfrm>
            <a:off x="5800542" y="1425451"/>
            <a:ext cx="915956" cy="338554"/>
          </a:xfrm>
          <a:prstGeom prst="rect">
            <a:avLst/>
          </a:prstGeom>
          <a:noFill/>
        </p:spPr>
        <p:txBody>
          <a:bodyPr wrap="none" rtlCol="0">
            <a:spAutoFit/>
          </a:bodyPr>
          <a:lstStyle/>
          <a:p>
            <a:r>
              <a:rPr lang="en-US" sz="1600" i="0" dirty="0">
                <a:latin typeface="Arial Narrow" panose="020B0606020202030204" pitchFamily="34" charset="0"/>
              </a:rPr>
              <a:t>Truckload</a:t>
            </a:r>
          </a:p>
        </p:txBody>
      </p:sp>
      <p:sp>
        <p:nvSpPr>
          <p:cNvPr id="26" name="Rectangle: Rounded Corners 25">
            <a:extLst>
              <a:ext uri="{FF2B5EF4-FFF2-40B4-BE49-F238E27FC236}">
                <a16:creationId xmlns:a16="http://schemas.microsoft.com/office/drawing/2014/main" id="{E6DB691B-9570-48DC-8FCF-14C9CBF7B60D}"/>
              </a:ext>
            </a:extLst>
          </p:cNvPr>
          <p:cNvSpPr/>
          <p:nvPr/>
        </p:nvSpPr>
        <p:spPr>
          <a:xfrm>
            <a:off x="2182645" y="3529427"/>
            <a:ext cx="1463040" cy="4572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0" dirty="0"/>
              <a:t>Shipper</a:t>
            </a:r>
          </a:p>
        </p:txBody>
      </p:sp>
      <p:sp>
        <p:nvSpPr>
          <p:cNvPr id="27" name="Rectangle: Rounded Corners 26">
            <a:extLst>
              <a:ext uri="{FF2B5EF4-FFF2-40B4-BE49-F238E27FC236}">
                <a16:creationId xmlns:a16="http://schemas.microsoft.com/office/drawing/2014/main" id="{4FB9E8C9-F26F-4EC8-86AF-A12F31C22BE5}"/>
              </a:ext>
            </a:extLst>
          </p:cNvPr>
          <p:cNvSpPr/>
          <p:nvPr/>
        </p:nvSpPr>
        <p:spPr>
          <a:xfrm>
            <a:off x="8841088" y="3529427"/>
            <a:ext cx="1463040" cy="4572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0" dirty="0"/>
              <a:t>Receiver</a:t>
            </a:r>
          </a:p>
        </p:txBody>
      </p:sp>
      <p:sp>
        <p:nvSpPr>
          <p:cNvPr id="28" name="Rectangle: Rounded Corners 27">
            <a:extLst>
              <a:ext uri="{FF2B5EF4-FFF2-40B4-BE49-F238E27FC236}">
                <a16:creationId xmlns:a16="http://schemas.microsoft.com/office/drawing/2014/main" id="{234B8C3F-F702-4B75-96E0-147A0470C571}"/>
              </a:ext>
            </a:extLst>
          </p:cNvPr>
          <p:cNvSpPr/>
          <p:nvPr/>
        </p:nvSpPr>
        <p:spPr>
          <a:xfrm>
            <a:off x="5465601" y="4152717"/>
            <a:ext cx="1463040" cy="457200"/>
          </a:xfrm>
          <a:prstGeom prst="round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0" dirty="0"/>
              <a:t>Carrier</a:t>
            </a:r>
          </a:p>
        </p:txBody>
      </p:sp>
      <p:cxnSp>
        <p:nvCxnSpPr>
          <p:cNvPr id="36" name="Straight Arrow Connector 35">
            <a:extLst>
              <a:ext uri="{FF2B5EF4-FFF2-40B4-BE49-F238E27FC236}">
                <a16:creationId xmlns:a16="http://schemas.microsoft.com/office/drawing/2014/main" id="{4F00C88A-541B-4BB8-A771-DE34E8AE9309}"/>
              </a:ext>
            </a:extLst>
          </p:cNvPr>
          <p:cNvCxnSpPr>
            <a:cxnSpLocks/>
            <a:stCxn id="28" idx="1"/>
            <a:endCxn id="26" idx="3"/>
          </p:cNvCxnSpPr>
          <p:nvPr/>
        </p:nvCxnSpPr>
        <p:spPr>
          <a:xfrm flipH="1" flipV="1">
            <a:off x="3645685" y="3758027"/>
            <a:ext cx="1819916" cy="623290"/>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FDAAFB30-91C3-4898-B1F1-4C6FAADC22F8}"/>
              </a:ext>
            </a:extLst>
          </p:cNvPr>
          <p:cNvCxnSpPr>
            <a:cxnSpLocks/>
            <a:stCxn id="27" idx="1"/>
            <a:endCxn id="28" idx="3"/>
          </p:cNvCxnSpPr>
          <p:nvPr/>
        </p:nvCxnSpPr>
        <p:spPr>
          <a:xfrm flipH="1">
            <a:off x="6928641" y="3758027"/>
            <a:ext cx="1912447" cy="623290"/>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54" name="Rectangle: Rounded Corners 53">
            <a:extLst>
              <a:ext uri="{FF2B5EF4-FFF2-40B4-BE49-F238E27FC236}">
                <a16:creationId xmlns:a16="http://schemas.microsoft.com/office/drawing/2014/main" id="{56D2121E-A3F6-4B97-A681-86F674FBE0E4}"/>
              </a:ext>
            </a:extLst>
          </p:cNvPr>
          <p:cNvSpPr/>
          <p:nvPr/>
        </p:nvSpPr>
        <p:spPr>
          <a:xfrm>
            <a:off x="5451092" y="5873421"/>
            <a:ext cx="1463040" cy="36576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0" dirty="0"/>
              <a:t>Rates</a:t>
            </a:r>
          </a:p>
        </p:txBody>
      </p:sp>
      <p:cxnSp>
        <p:nvCxnSpPr>
          <p:cNvPr id="56" name="Straight Connector 55">
            <a:extLst>
              <a:ext uri="{FF2B5EF4-FFF2-40B4-BE49-F238E27FC236}">
                <a16:creationId xmlns:a16="http://schemas.microsoft.com/office/drawing/2014/main" id="{D7B6337C-71B0-4735-AEAD-FF0C9DCD058C}"/>
              </a:ext>
            </a:extLst>
          </p:cNvPr>
          <p:cNvCxnSpPr>
            <a:cxnSpLocks/>
            <a:stCxn id="54" idx="1"/>
          </p:cNvCxnSpPr>
          <p:nvPr/>
        </p:nvCxnSpPr>
        <p:spPr>
          <a:xfrm flipH="1" flipV="1">
            <a:off x="4010959" y="5333004"/>
            <a:ext cx="1440133" cy="723297"/>
          </a:xfrm>
          <a:prstGeom prst="line">
            <a:avLst/>
          </a:prstGeom>
          <a:ln w="254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E60CBF76-1D63-4A7D-91E2-3458F19D3332}"/>
              </a:ext>
            </a:extLst>
          </p:cNvPr>
          <p:cNvCxnSpPr>
            <a:cxnSpLocks/>
            <a:endCxn id="54" idx="3"/>
          </p:cNvCxnSpPr>
          <p:nvPr/>
        </p:nvCxnSpPr>
        <p:spPr>
          <a:xfrm flipH="1">
            <a:off x="6914132" y="5454384"/>
            <a:ext cx="1469510" cy="601917"/>
          </a:xfrm>
          <a:prstGeom prst="line">
            <a:avLst/>
          </a:prstGeom>
          <a:ln w="254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FC194596-9C94-4F95-B054-2752520EBAAD}"/>
              </a:ext>
            </a:extLst>
          </p:cNvPr>
          <p:cNvCxnSpPr>
            <a:cxnSpLocks/>
            <a:stCxn id="98" idx="1"/>
            <a:endCxn id="88" idx="3"/>
          </p:cNvCxnSpPr>
          <p:nvPr/>
        </p:nvCxnSpPr>
        <p:spPr>
          <a:xfrm flipH="1" flipV="1">
            <a:off x="4025468" y="4386006"/>
            <a:ext cx="1008140" cy="815584"/>
          </a:xfrm>
          <a:prstGeom prst="line">
            <a:avLst/>
          </a:prstGeom>
          <a:ln w="254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49302EA0-3BF1-4B21-9A7E-BA236AD640B8}"/>
              </a:ext>
            </a:extLst>
          </p:cNvPr>
          <p:cNvCxnSpPr>
            <a:cxnSpLocks/>
            <a:stCxn id="89" idx="1"/>
            <a:endCxn id="98" idx="3"/>
          </p:cNvCxnSpPr>
          <p:nvPr/>
        </p:nvCxnSpPr>
        <p:spPr>
          <a:xfrm flipH="1">
            <a:off x="7319608" y="4386006"/>
            <a:ext cx="1078543" cy="815584"/>
          </a:xfrm>
          <a:prstGeom prst="line">
            <a:avLst/>
          </a:prstGeom>
          <a:ln w="254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Rectangle: Rounded Corners 67">
            <a:extLst>
              <a:ext uri="{FF2B5EF4-FFF2-40B4-BE49-F238E27FC236}">
                <a16:creationId xmlns:a16="http://schemas.microsoft.com/office/drawing/2014/main" id="{D5E1AD90-2B45-49BE-BECE-2070BC16C697}"/>
              </a:ext>
            </a:extLst>
          </p:cNvPr>
          <p:cNvSpPr/>
          <p:nvPr/>
        </p:nvSpPr>
        <p:spPr>
          <a:xfrm>
            <a:off x="5494978" y="2876723"/>
            <a:ext cx="1463040" cy="36576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0" dirty="0"/>
              <a:t>Item price list</a:t>
            </a:r>
          </a:p>
        </p:txBody>
      </p:sp>
      <p:cxnSp>
        <p:nvCxnSpPr>
          <p:cNvPr id="75" name="Straight Connector 74">
            <a:extLst>
              <a:ext uri="{FF2B5EF4-FFF2-40B4-BE49-F238E27FC236}">
                <a16:creationId xmlns:a16="http://schemas.microsoft.com/office/drawing/2014/main" id="{638EBF9D-8FE5-4446-AD83-BCBF078D0AE9}"/>
              </a:ext>
            </a:extLst>
          </p:cNvPr>
          <p:cNvCxnSpPr>
            <a:cxnSpLocks/>
            <a:stCxn id="68" idx="1"/>
          </p:cNvCxnSpPr>
          <p:nvPr/>
        </p:nvCxnSpPr>
        <p:spPr>
          <a:xfrm flipH="1">
            <a:off x="4054845" y="3059603"/>
            <a:ext cx="1440133" cy="172262"/>
          </a:xfrm>
          <a:prstGeom prst="line">
            <a:avLst/>
          </a:prstGeom>
          <a:ln w="254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E85A6A8E-FC1A-4584-83BB-4CF0C0CCA4B0}"/>
              </a:ext>
            </a:extLst>
          </p:cNvPr>
          <p:cNvCxnSpPr>
            <a:cxnSpLocks/>
            <a:endCxn id="68" idx="3"/>
          </p:cNvCxnSpPr>
          <p:nvPr/>
        </p:nvCxnSpPr>
        <p:spPr>
          <a:xfrm flipH="1" flipV="1">
            <a:off x="6958018" y="3059603"/>
            <a:ext cx="1469510" cy="182880"/>
          </a:xfrm>
          <a:prstGeom prst="line">
            <a:avLst/>
          </a:prstGeom>
          <a:ln w="254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DA85453B-0BA2-481C-AC15-D6982D751CA5}"/>
              </a:ext>
            </a:extLst>
          </p:cNvPr>
          <p:cNvSpPr txBox="1"/>
          <p:nvPr/>
        </p:nvSpPr>
        <p:spPr>
          <a:xfrm>
            <a:off x="5267512" y="4603335"/>
            <a:ext cx="1954381" cy="1169551"/>
          </a:xfrm>
          <a:prstGeom prst="rect">
            <a:avLst/>
          </a:prstGeom>
          <a:noFill/>
        </p:spPr>
        <p:txBody>
          <a:bodyPr wrap="none" rtlCol="0">
            <a:spAutoFit/>
          </a:bodyPr>
          <a:lstStyle/>
          <a:p>
            <a:pPr marL="285750" indent="-285750">
              <a:buFont typeface="Arial" panose="020B0604020202020204" pitchFamily="34" charset="0"/>
              <a:buChar char="•"/>
            </a:pPr>
            <a:r>
              <a:rPr lang="en-US" sz="1400" i="0" dirty="0">
                <a:latin typeface="Arial Narrow" panose="020B0606020202030204" pitchFamily="34" charset="0"/>
              </a:rPr>
              <a:t>Dispatch truck</a:t>
            </a:r>
          </a:p>
          <a:p>
            <a:pPr marL="285750" indent="-285750">
              <a:buFont typeface="Arial" panose="020B0604020202020204" pitchFamily="34" charset="0"/>
              <a:buChar char="•"/>
            </a:pPr>
            <a:r>
              <a:rPr lang="en-US" sz="1400" i="0" dirty="0">
                <a:latin typeface="Arial Narrow" panose="020B0606020202030204" pitchFamily="34" charset="0"/>
              </a:rPr>
              <a:t>Trace shipment</a:t>
            </a:r>
          </a:p>
          <a:p>
            <a:pPr marL="285750" indent="-285750">
              <a:buFont typeface="Arial" panose="020B0604020202020204" pitchFamily="34" charset="0"/>
              <a:buChar char="•"/>
            </a:pPr>
            <a:r>
              <a:rPr lang="en-US" sz="1400" i="0" dirty="0">
                <a:latin typeface="Arial Narrow" panose="020B0606020202030204" pitchFamily="34" charset="0"/>
              </a:rPr>
              <a:t>Collect delivery receipt</a:t>
            </a:r>
          </a:p>
          <a:p>
            <a:pPr marL="285750" indent="-285750">
              <a:buFont typeface="Arial" panose="020B0604020202020204" pitchFamily="34" charset="0"/>
              <a:buChar char="•"/>
            </a:pPr>
            <a:r>
              <a:rPr lang="en-US" sz="1400" i="0" dirty="0">
                <a:latin typeface="Arial Narrow" panose="020B0606020202030204" pitchFamily="34" charset="0"/>
              </a:rPr>
              <a:t>Send billing</a:t>
            </a:r>
          </a:p>
          <a:p>
            <a:pPr marL="285750" indent="-285750">
              <a:buFont typeface="Arial" panose="020B0604020202020204" pitchFamily="34" charset="0"/>
              <a:buChar char="•"/>
            </a:pPr>
            <a:r>
              <a:rPr lang="en-US" sz="1400" i="0" dirty="0">
                <a:latin typeface="Arial Narrow" panose="020B0606020202030204" pitchFamily="34" charset="0"/>
              </a:rPr>
              <a:t>Collect payment</a:t>
            </a:r>
          </a:p>
        </p:txBody>
      </p:sp>
      <p:sp>
        <p:nvSpPr>
          <p:cNvPr id="86" name="TextBox 85">
            <a:extLst>
              <a:ext uri="{FF2B5EF4-FFF2-40B4-BE49-F238E27FC236}">
                <a16:creationId xmlns:a16="http://schemas.microsoft.com/office/drawing/2014/main" id="{D7B277E1-E356-45EA-AE42-11ECB3BBE04F}"/>
              </a:ext>
            </a:extLst>
          </p:cNvPr>
          <p:cNvSpPr txBox="1"/>
          <p:nvPr/>
        </p:nvSpPr>
        <p:spPr>
          <a:xfrm>
            <a:off x="1824963" y="4113257"/>
            <a:ext cx="1725152" cy="1384995"/>
          </a:xfrm>
          <a:prstGeom prst="rect">
            <a:avLst/>
          </a:prstGeom>
          <a:noFill/>
        </p:spPr>
        <p:txBody>
          <a:bodyPr wrap="none" rtlCol="0">
            <a:spAutoFit/>
          </a:bodyPr>
          <a:lstStyle/>
          <a:p>
            <a:pPr marL="285750" indent="-285750">
              <a:buFont typeface="Arial" panose="020B0604020202020204" pitchFamily="34" charset="0"/>
              <a:buChar char="•"/>
            </a:pPr>
            <a:r>
              <a:rPr lang="en-US" sz="1400" i="0" dirty="0">
                <a:latin typeface="Arial Narrow" panose="020B0606020202030204" pitchFamily="34" charset="0"/>
              </a:rPr>
              <a:t>Tender shipment</a:t>
            </a:r>
          </a:p>
          <a:p>
            <a:pPr marL="285750" indent="-285750">
              <a:buFont typeface="Arial" panose="020B0604020202020204" pitchFamily="34" charset="0"/>
              <a:buChar char="•"/>
            </a:pPr>
            <a:r>
              <a:rPr lang="en-US" sz="1400" i="0" dirty="0">
                <a:latin typeface="Arial Narrow" panose="020B0606020202030204" pitchFamily="34" charset="0"/>
              </a:rPr>
              <a:t>Schedule shipment</a:t>
            </a:r>
          </a:p>
          <a:p>
            <a:pPr marL="285750" indent="-285750">
              <a:buFont typeface="Arial" panose="020B0604020202020204" pitchFamily="34" charset="0"/>
              <a:buChar char="•"/>
            </a:pPr>
            <a:r>
              <a:rPr lang="en-US" sz="1400" i="0" dirty="0">
                <a:latin typeface="Arial Narrow" panose="020B0606020202030204" pitchFamily="34" charset="0"/>
              </a:rPr>
              <a:t>Prepare shipment</a:t>
            </a:r>
          </a:p>
          <a:p>
            <a:pPr marL="285750" indent="-285750">
              <a:buFont typeface="Arial" panose="020B0604020202020204" pitchFamily="34" charset="0"/>
              <a:buChar char="•"/>
            </a:pPr>
            <a:r>
              <a:rPr lang="en-US" sz="1400" i="0" dirty="0">
                <a:latin typeface="Arial Narrow" panose="020B0606020202030204" pitchFamily="34" charset="0"/>
              </a:rPr>
              <a:t>Load shipment</a:t>
            </a:r>
          </a:p>
          <a:p>
            <a:pPr marL="285750" indent="-285750">
              <a:buFont typeface="Arial" panose="020B0604020202020204" pitchFamily="34" charset="0"/>
              <a:buChar char="•"/>
            </a:pPr>
            <a:r>
              <a:rPr lang="en-US" sz="1400" i="0" dirty="0">
                <a:latin typeface="Arial Narrow" panose="020B0606020202030204" pitchFamily="34" charset="0"/>
              </a:rPr>
              <a:t>Trace shipment</a:t>
            </a:r>
          </a:p>
          <a:p>
            <a:pPr marL="285750" indent="-285750">
              <a:buFont typeface="Arial" panose="020B0604020202020204" pitchFamily="34" charset="0"/>
              <a:buChar char="•"/>
            </a:pPr>
            <a:r>
              <a:rPr lang="en-US" sz="1400" i="0" dirty="0">
                <a:latin typeface="Arial Narrow" panose="020B0606020202030204" pitchFamily="34" charset="0"/>
              </a:rPr>
              <a:t>Issue invoice</a:t>
            </a:r>
          </a:p>
        </p:txBody>
      </p:sp>
      <p:sp>
        <p:nvSpPr>
          <p:cNvPr id="87" name="TextBox 86">
            <a:extLst>
              <a:ext uri="{FF2B5EF4-FFF2-40B4-BE49-F238E27FC236}">
                <a16:creationId xmlns:a16="http://schemas.microsoft.com/office/drawing/2014/main" id="{EB3F60F4-0462-43E2-9B56-9F7D4ABD8A34}"/>
              </a:ext>
            </a:extLst>
          </p:cNvPr>
          <p:cNvSpPr txBox="1"/>
          <p:nvPr/>
        </p:nvSpPr>
        <p:spPr>
          <a:xfrm>
            <a:off x="8618662" y="4095330"/>
            <a:ext cx="1872629" cy="1384995"/>
          </a:xfrm>
          <a:prstGeom prst="rect">
            <a:avLst/>
          </a:prstGeom>
          <a:noFill/>
        </p:spPr>
        <p:txBody>
          <a:bodyPr wrap="none" rtlCol="0">
            <a:spAutoFit/>
          </a:bodyPr>
          <a:lstStyle/>
          <a:p>
            <a:pPr marL="285750" indent="-285750">
              <a:buFont typeface="Arial" panose="020B0604020202020204" pitchFamily="34" charset="0"/>
              <a:buChar char="•"/>
            </a:pPr>
            <a:r>
              <a:rPr lang="en-US" sz="1400" i="0" dirty="0">
                <a:latin typeface="Arial Narrow" panose="020B0606020202030204" pitchFamily="34" charset="0"/>
              </a:rPr>
              <a:t>Schedule dock space</a:t>
            </a:r>
          </a:p>
          <a:p>
            <a:pPr marL="285750" indent="-285750">
              <a:buFont typeface="Arial" panose="020B0604020202020204" pitchFamily="34" charset="0"/>
              <a:buChar char="•"/>
            </a:pPr>
            <a:r>
              <a:rPr lang="en-US" sz="1400" i="0" dirty="0">
                <a:latin typeface="Arial Narrow" panose="020B0606020202030204" pitchFamily="34" charset="0"/>
              </a:rPr>
              <a:t>Receive shipment</a:t>
            </a:r>
          </a:p>
          <a:p>
            <a:pPr marL="285750" indent="-285750">
              <a:buFont typeface="Arial" panose="020B0604020202020204" pitchFamily="34" charset="0"/>
              <a:buChar char="•"/>
            </a:pPr>
            <a:r>
              <a:rPr lang="en-US" sz="1400" i="0" dirty="0">
                <a:latin typeface="Arial Narrow" panose="020B0606020202030204" pitchFamily="34" charset="0"/>
              </a:rPr>
              <a:t>Unload product</a:t>
            </a:r>
          </a:p>
          <a:p>
            <a:pPr marL="285750" indent="-285750">
              <a:buFont typeface="Arial" panose="020B0604020202020204" pitchFamily="34" charset="0"/>
              <a:buChar char="•"/>
            </a:pPr>
            <a:r>
              <a:rPr lang="en-US" sz="1400" i="0" dirty="0">
                <a:latin typeface="Arial Narrow" panose="020B0606020202030204" pitchFamily="34" charset="0"/>
              </a:rPr>
              <a:t>Unpack shipment</a:t>
            </a:r>
          </a:p>
          <a:p>
            <a:pPr marL="285750" indent="-285750">
              <a:buFont typeface="Arial" panose="020B0604020202020204" pitchFamily="34" charset="0"/>
              <a:buChar char="•"/>
            </a:pPr>
            <a:r>
              <a:rPr lang="en-US" sz="1400" i="0" dirty="0">
                <a:latin typeface="Arial Narrow" panose="020B0606020202030204" pitchFamily="34" charset="0"/>
              </a:rPr>
              <a:t>Receive freight bill</a:t>
            </a:r>
          </a:p>
          <a:p>
            <a:pPr marL="285750" indent="-285750">
              <a:buFont typeface="Arial" panose="020B0604020202020204" pitchFamily="34" charset="0"/>
              <a:buChar char="•"/>
            </a:pPr>
            <a:r>
              <a:rPr lang="en-US" sz="1400" i="0" dirty="0">
                <a:latin typeface="Arial Narrow" panose="020B0606020202030204" pitchFamily="34" charset="0"/>
              </a:rPr>
              <a:t>Pay freight bill</a:t>
            </a:r>
          </a:p>
        </p:txBody>
      </p:sp>
      <p:sp>
        <p:nvSpPr>
          <p:cNvPr id="99" name="TextBox 98">
            <a:extLst>
              <a:ext uri="{FF2B5EF4-FFF2-40B4-BE49-F238E27FC236}">
                <a16:creationId xmlns:a16="http://schemas.microsoft.com/office/drawing/2014/main" id="{EE37401B-3E60-4451-9E95-4553741C9546}"/>
              </a:ext>
            </a:extLst>
          </p:cNvPr>
          <p:cNvSpPr txBox="1"/>
          <p:nvPr/>
        </p:nvSpPr>
        <p:spPr>
          <a:xfrm>
            <a:off x="8637096" y="2951856"/>
            <a:ext cx="1226618" cy="523220"/>
          </a:xfrm>
          <a:prstGeom prst="rect">
            <a:avLst/>
          </a:prstGeom>
          <a:noFill/>
        </p:spPr>
        <p:txBody>
          <a:bodyPr wrap="none" rtlCol="0">
            <a:spAutoFit/>
          </a:bodyPr>
          <a:lstStyle/>
          <a:p>
            <a:pPr marL="285750" indent="-285750">
              <a:buFont typeface="Arial" panose="020B0604020202020204" pitchFamily="34" charset="0"/>
              <a:buChar char="•"/>
            </a:pPr>
            <a:r>
              <a:rPr lang="en-US" sz="1400" i="0" dirty="0">
                <a:latin typeface="Arial Narrow" panose="020B0606020202030204" pitchFamily="34" charset="0"/>
              </a:rPr>
              <a:t>Place order</a:t>
            </a:r>
          </a:p>
          <a:p>
            <a:pPr marL="285750" indent="-285750">
              <a:buFont typeface="Arial" panose="020B0604020202020204" pitchFamily="34" charset="0"/>
              <a:buChar char="•"/>
            </a:pPr>
            <a:r>
              <a:rPr lang="en-US" sz="1400" i="0" dirty="0">
                <a:latin typeface="Arial Narrow" panose="020B0606020202030204" pitchFamily="34" charset="0"/>
              </a:rPr>
              <a:t>Pay invoice</a:t>
            </a:r>
          </a:p>
        </p:txBody>
      </p:sp>
      <p:sp>
        <p:nvSpPr>
          <p:cNvPr id="111" name="TextBox 110">
            <a:extLst>
              <a:ext uri="{FF2B5EF4-FFF2-40B4-BE49-F238E27FC236}">
                <a16:creationId xmlns:a16="http://schemas.microsoft.com/office/drawing/2014/main" id="{34E198F2-9AEB-4ABC-99D6-18EED6DB974D}"/>
              </a:ext>
            </a:extLst>
          </p:cNvPr>
          <p:cNvSpPr txBox="1"/>
          <p:nvPr/>
        </p:nvSpPr>
        <p:spPr>
          <a:xfrm>
            <a:off x="1849647" y="2911855"/>
            <a:ext cx="1390124" cy="523220"/>
          </a:xfrm>
          <a:prstGeom prst="rect">
            <a:avLst/>
          </a:prstGeom>
          <a:noFill/>
        </p:spPr>
        <p:txBody>
          <a:bodyPr wrap="none" rtlCol="0">
            <a:spAutoFit/>
          </a:bodyPr>
          <a:lstStyle/>
          <a:p>
            <a:pPr marL="285750" indent="-285750">
              <a:buFont typeface="Arial" panose="020B0604020202020204" pitchFamily="34" charset="0"/>
              <a:buChar char="•"/>
            </a:pPr>
            <a:r>
              <a:rPr lang="en-US" sz="1400" i="0" dirty="0">
                <a:latin typeface="Arial Narrow" panose="020B0606020202030204" pitchFamily="34" charset="0"/>
              </a:rPr>
              <a:t>Quote price</a:t>
            </a:r>
          </a:p>
          <a:p>
            <a:pPr marL="285750" indent="-285750">
              <a:buFont typeface="Arial" panose="020B0604020202020204" pitchFamily="34" charset="0"/>
              <a:buChar char="•"/>
            </a:pPr>
            <a:r>
              <a:rPr lang="en-US" sz="1400" i="0" dirty="0">
                <a:latin typeface="Arial Narrow" panose="020B0606020202030204" pitchFamily="34" charset="0"/>
              </a:rPr>
              <a:t>Receive order</a:t>
            </a:r>
          </a:p>
        </p:txBody>
      </p:sp>
      <p:cxnSp>
        <p:nvCxnSpPr>
          <p:cNvPr id="29" name="Straight Arrow Connector 28">
            <a:extLst>
              <a:ext uri="{FF2B5EF4-FFF2-40B4-BE49-F238E27FC236}">
                <a16:creationId xmlns:a16="http://schemas.microsoft.com/office/drawing/2014/main" id="{2C1199CC-43D6-4F0F-AE9E-3EB5F7320A6A}"/>
              </a:ext>
            </a:extLst>
          </p:cNvPr>
          <p:cNvCxnSpPr>
            <a:cxnSpLocks/>
            <a:stCxn id="26" idx="3"/>
            <a:endCxn id="27" idx="1"/>
          </p:cNvCxnSpPr>
          <p:nvPr/>
        </p:nvCxnSpPr>
        <p:spPr>
          <a:xfrm>
            <a:off x="3645685" y="3758027"/>
            <a:ext cx="5195403" cy="0"/>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pic>
        <p:nvPicPr>
          <p:cNvPr id="35" name="Graphic 34" descr="Truck">
            <a:extLst>
              <a:ext uri="{FF2B5EF4-FFF2-40B4-BE49-F238E27FC236}">
                <a16:creationId xmlns:a16="http://schemas.microsoft.com/office/drawing/2014/main" id="{791DD956-D9EC-466F-918D-A50633DD166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58242" y="3198759"/>
            <a:ext cx="731520" cy="731520"/>
          </a:xfrm>
          <a:prstGeom prst="rect">
            <a:avLst/>
          </a:prstGeom>
        </p:spPr>
      </p:pic>
      <p:cxnSp>
        <p:nvCxnSpPr>
          <p:cNvPr id="116" name="Straight Connector 115">
            <a:extLst>
              <a:ext uri="{FF2B5EF4-FFF2-40B4-BE49-F238E27FC236}">
                <a16:creationId xmlns:a16="http://schemas.microsoft.com/office/drawing/2014/main" id="{07E52B6D-598F-4F22-82C5-737387973298}"/>
              </a:ext>
            </a:extLst>
          </p:cNvPr>
          <p:cNvCxnSpPr>
            <a:cxnSpLocks/>
          </p:cNvCxnSpPr>
          <p:nvPr/>
        </p:nvCxnSpPr>
        <p:spPr>
          <a:xfrm flipH="1">
            <a:off x="1655466" y="6221705"/>
            <a:ext cx="322581" cy="0"/>
          </a:xfrm>
          <a:prstGeom prst="line">
            <a:avLst/>
          </a:prstGeom>
          <a:ln w="254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89B81C44-78F8-40DE-A88E-BB0805D5AE46}"/>
              </a:ext>
            </a:extLst>
          </p:cNvPr>
          <p:cNvSpPr txBox="1"/>
          <p:nvPr/>
        </p:nvSpPr>
        <p:spPr>
          <a:xfrm>
            <a:off x="1986253" y="6056301"/>
            <a:ext cx="1226618" cy="307777"/>
          </a:xfrm>
          <a:prstGeom prst="rect">
            <a:avLst/>
          </a:prstGeom>
          <a:noFill/>
        </p:spPr>
        <p:txBody>
          <a:bodyPr wrap="none" rtlCol="0">
            <a:spAutoFit/>
          </a:bodyPr>
          <a:lstStyle/>
          <a:p>
            <a:r>
              <a:rPr lang="en-US" sz="1400" i="0" dirty="0">
                <a:latin typeface="Arial Narrow" panose="020B0606020202030204" pitchFamily="34" charset="0"/>
              </a:rPr>
              <a:t>Information flow</a:t>
            </a:r>
          </a:p>
        </p:txBody>
      </p:sp>
      <p:cxnSp>
        <p:nvCxnSpPr>
          <p:cNvPr id="119" name="Straight Arrow Connector 118">
            <a:extLst>
              <a:ext uri="{FF2B5EF4-FFF2-40B4-BE49-F238E27FC236}">
                <a16:creationId xmlns:a16="http://schemas.microsoft.com/office/drawing/2014/main" id="{96E4C036-431A-4A93-B951-552E827DFDF2}"/>
              </a:ext>
            </a:extLst>
          </p:cNvPr>
          <p:cNvCxnSpPr>
            <a:cxnSpLocks/>
          </p:cNvCxnSpPr>
          <p:nvPr/>
        </p:nvCxnSpPr>
        <p:spPr>
          <a:xfrm flipH="1">
            <a:off x="9282065" y="6230425"/>
            <a:ext cx="36576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2" name="TextBox 121">
            <a:extLst>
              <a:ext uri="{FF2B5EF4-FFF2-40B4-BE49-F238E27FC236}">
                <a16:creationId xmlns:a16="http://schemas.microsoft.com/office/drawing/2014/main" id="{61984A7F-011B-45BB-9C52-8958809128CE}"/>
              </a:ext>
            </a:extLst>
          </p:cNvPr>
          <p:cNvSpPr txBox="1"/>
          <p:nvPr/>
        </p:nvSpPr>
        <p:spPr>
          <a:xfrm>
            <a:off x="9675173" y="6077692"/>
            <a:ext cx="1034257" cy="307777"/>
          </a:xfrm>
          <a:prstGeom prst="rect">
            <a:avLst/>
          </a:prstGeom>
          <a:noFill/>
        </p:spPr>
        <p:txBody>
          <a:bodyPr wrap="none" rtlCol="0">
            <a:spAutoFit/>
          </a:bodyPr>
          <a:lstStyle/>
          <a:p>
            <a:r>
              <a:rPr lang="en-US" sz="1400" i="0" dirty="0">
                <a:latin typeface="Arial Narrow" panose="020B0606020202030204" pitchFamily="34" charset="0"/>
              </a:rPr>
              <a:t>Physical flow</a:t>
            </a:r>
          </a:p>
        </p:txBody>
      </p:sp>
      <p:sp>
        <p:nvSpPr>
          <p:cNvPr id="50" name="Action Button: Document 49" title="Read this Web Page">
            <a:hlinkClick r:id="rId5" highlightClick="1"/>
            <a:extLst>
              <a:ext uri="{FF2B5EF4-FFF2-40B4-BE49-F238E27FC236}">
                <a16:creationId xmlns:a16="http://schemas.microsoft.com/office/drawing/2014/main" id="{9384CF5D-EFCC-4EBB-9548-75BAAAB7BA0A}"/>
              </a:ext>
            </a:extLst>
          </p:cNvPr>
          <p:cNvSpPr/>
          <p:nvPr/>
        </p:nvSpPr>
        <p:spPr bwMode="auto">
          <a:xfrm>
            <a:off x="9588985" y="204999"/>
            <a:ext cx="603316" cy="527901"/>
          </a:xfrm>
          <a:prstGeom prst="actionButtonDocument">
            <a:avLst/>
          </a:prstGeom>
          <a:solidFill>
            <a:schemeClr val="accent2">
              <a:lumMod val="20000"/>
              <a:lumOff val="80000"/>
            </a:schemeClr>
          </a:solidFill>
          <a:ln w="9525" cap="flat" cmpd="sng" algn="ctr">
            <a:solidFill>
              <a:schemeClr val="accent2">
                <a:lumMod val="50000"/>
              </a:schemeClr>
            </a:solidFill>
            <a:prstDash val="solid"/>
            <a:round/>
            <a:headEnd type="none" w="med" len="med"/>
            <a:tailEnd type="none" w="med" len="med"/>
          </a:ln>
          <a:effectLst/>
        </p:spPr>
        <p:txBody>
          <a:bodyPr vert="horz" wrap="square" lIns="91440" tIns="45720" rIns="91440" bIns="45720" numCol="1" rtlCol="0" anchor="t" anchorCtr="0" compatLnSpc="1"/>
          <a:lstStyle/>
          <a:p>
            <a:endParaRPr lang="en-US" dirty="0"/>
          </a:p>
        </p:txBody>
      </p:sp>
      <p:sp>
        <p:nvSpPr>
          <p:cNvPr id="51" name="TextBox 50">
            <a:extLst>
              <a:ext uri="{FF2B5EF4-FFF2-40B4-BE49-F238E27FC236}">
                <a16:creationId xmlns:a16="http://schemas.microsoft.com/office/drawing/2014/main" id="{AF1EA304-A0C7-42A6-BAB3-126ABE5259C9}"/>
              </a:ext>
            </a:extLst>
          </p:cNvPr>
          <p:cNvSpPr txBox="1"/>
          <p:nvPr/>
        </p:nvSpPr>
        <p:spPr>
          <a:xfrm>
            <a:off x="10204225" y="247485"/>
            <a:ext cx="1701107" cy="400110"/>
          </a:xfrm>
          <a:prstGeom prst="rect">
            <a:avLst/>
          </a:prstGeom>
          <a:noFill/>
        </p:spPr>
        <p:txBody>
          <a:bodyPr wrap="none" rtlCol="0">
            <a:spAutoFit/>
          </a:bodyPr>
          <a:lstStyle/>
          <a:p>
            <a:r>
              <a:rPr lang="en-US" sz="2000" b="1" i="0" dirty="0">
                <a:latin typeface="Agency FB" pitchFamily="34" charset="0"/>
              </a:rPr>
              <a:t>Read this content</a:t>
            </a:r>
          </a:p>
        </p:txBody>
      </p:sp>
    </p:spTree>
    <p:extLst>
      <p:ext uri="{BB962C8B-B14F-4D97-AF65-F5344CB8AC3E}">
        <p14:creationId xmlns:p14="http://schemas.microsoft.com/office/powerpoint/2010/main" val="4093369027"/>
      </p:ext>
    </p:extLst>
  </p:cSld>
  <p:clrMapOvr>
    <a:masterClrMapping/>
  </p:clrMapOvr>
</p:sld>
</file>

<file path=ppt/theme/theme1.xml><?xml version="1.0" encoding="utf-8"?>
<a:theme xmlns:a="http://schemas.openxmlformats.org/drawingml/2006/main" name="2_GEOG 80 Design">
  <a:themeElements>
    <a:clrScheme name="GTS">
      <a:dk1>
        <a:sysClr val="windowText" lastClr="000000"/>
      </a:dk1>
      <a:lt1>
        <a:sysClr val="window" lastClr="FFFFFF"/>
      </a:lt1>
      <a:dk2>
        <a:srgbClr val="464653"/>
      </a:dk2>
      <a:lt2>
        <a:srgbClr val="AAD7E6"/>
      </a:lt2>
      <a:accent1>
        <a:srgbClr val="008695"/>
      </a:accent1>
      <a:accent2>
        <a:srgbClr val="A0C8C8"/>
      </a:accent2>
      <a:accent3>
        <a:srgbClr val="A5D282"/>
      </a:accent3>
      <a:accent4>
        <a:srgbClr val="FADA7A"/>
      </a:accent4>
      <a:accent5>
        <a:srgbClr val="CE786E"/>
      </a:accent5>
      <a:accent6>
        <a:srgbClr val="9B6464"/>
      </a:accent6>
      <a:hlink>
        <a:srgbClr val="3782AF"/>
      </a:hlink>
      <a:folHlink>
        <a:srgbClr val="93B9C3"/>
      </a:folHlink>
    </a:clrScheme>
    <a:fontScheme name="2_GEOG 80 Design">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1"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1" u="none" strike="noStrike" cap="none" normalizeH="0" baseline="0" smtClean="0">
            <a:ln>
              <a:noFill/>
            </a:ln>
            <a:solidFill>
              <a:schemeClr val="tx1"/>
            </a:solidFill>
            <a:effectLst/>
            <a:latin typeface="Verdana" pitchFamily="34" charset="0"/>
          </a:defRPr>
        </a:defPPr>
      </a:lstStyle>
    </a:lnDef>
  </a:objectDefaults>
  <a:extraClrSchemeLst>
    <a:extraClrScheme>
      <a:clrScheme name="2_GEOG 80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GEOG 80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GEOG 80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GEOG 80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GEOG 80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GEOG 80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GEOG 80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GEOG 80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GEOG 80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GEOG 80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GEOG 80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GEOG 80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GS120 Topic 1</Template>
  <TotalTime>124816</TotalTime>
  <Words>1892</Words>
  <Application>Microsoft Office PowerPoint</Application>
  <PresentationFormat>Widescreen</PresentationFormat>
  <Paragraphs>518</Paragraphs>
  <Slides>34</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Agency FB</vt:lpstr>
      <vt:lpstr>Arial</vt:lpstr>
      <vt:lpstr>Arial Narrow</vt:lpstr>
      <vt:lpstr>Impact</vt:lpstr>
      <vt:lpstr>Oxygen</vt:lpstr>
      <vt:lpstr>Times New Roman</vt:lpstr>
      <vt:lpstr>Verdana</vt:lpstr>
      <vt:lpstr>2_GEOG 80 Design</vt:lpstr>
      <vt:lpstr>Topic 7 – Logistics and Supply Chain Management</vt:lpstr>
      <vt:lpstr>A – The Role and Function of Logistics</vt:lpstr>
      <vt:lpstr>Logistics</vt:lpstr>
      <vt:lpstr>The Concept of Logistics</vt:lpstr>
      <vt:lpstr>Logistics Goals and Operations</vt:lpstr>
      <vt:lpstr>Types of Packaging</vt:lpstr>
      <vt:lpstr>The Supply Chain and its Cycles</vt:lpstr>
      <vt:lpstr>The “Bullwhip Effect” in Supply Chains</vt:lpstr>
      <vt:lpstr>Distribution and Related Logistics Activities</vt:lpstr>
      <vt:lpstr>The Evolution of Logistics</vt:lpstr>
      <vt:lpstr>Logistic Performance Index, 2016</vt:lpstr>
      <vt:lpstr>Two Important Logistics Costs</vt:lpstr>
      <vt:lpstr>Global Logistics Costs by Function and Mode, 2018</vt:lpstr>
      <vt:lpstr>Logistics Costs and Economic Development</vt:lpstr>
      <vt:lpstr>Logistics Costs, United States, 1980-2020 (in billions of $)</vt:lpstr>
      <vt:lpstr>From Push to Pull Logistics</vt:lpstr>
      <vt:lpstr>Logistical Activities Related to Containerization</vt:lpstr>
      <vt:lpstr>Main Actors of the Logistics Chain</vt:lpstr>
      <vt:lpstr>Layers to Logistics Services</vt:lpstr>
      <vt:lpstr>B – Value Chains</vt:lpstr>
      <vt:lpstr>Value Chains</vt:lpstr>
      <vt:lpstr>The Commodity Chain (or Value Chain)</vt:lpstr>
      <vt:lpstr>Participation Level in Global Value Chains</vt:lpstr>
      <vt:lpstr>Commodity Chains and Added Value</vt:lpstr>
      <vt:lpstr>The Configuration of Value Chains</vt:lpstr>
      <vt:lpstr>Value Chains and Types of Transported Freight</vt:lpstr>
      <vt:lpstr>Types of Manufacturing Clusters</vt:lpstr>
      <vt:lpstr>Value-added Activities Performed at Freight Distribution Clusters</vt:lpstr>
      <vt:lpstr>Energy and Minerals Supply Chains</vt:lpstr>
      <vt:lpstr>Global Oil Market</vt:lpstr>
      <vt:lpstr>Global Coal Market</vt:lpstr>
      <vt:lpstr>The Automobile Supply Chain</vt:lpstr>
      <vt:lpstr>Cereals Supply Chain</vt:lpstr>
      <vt:lpstr>Short Assignment: Logistics Goals and Operations</vt:lpstr>
    </vt:vector>
  </TitlesOfParts>
  <Company>Hofstra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6 – Logistics and Supply Chain Management</dc:title>
  <dc:creator>Dr. Jean-Paul Rodrigue</dc:creator>
  <cp:keywords>Transportation, Globalization, Logistics, Supply Chains</cp:keywords>
  <dc:description>Copyrights 2011</dc:description>
  <cp:lastModifiedBy>Jean-Paul Rodrigue</cp:lastModifiedBy>
  <cp:revision>4093</cp:revision>
  <cp:lastPrinted>2012-03-11T23:27:21Z</cp:lastPrinted>
  <dcterms:created xsi:type="dcterms:W3CDTF">1998-01-29T15:04:56Z</dcterms:created>
  <dcterms:modified xsi:type="dcterms:W3CDTF">2022-04-25T02:59:59Z</dcterms:modified>
  <cp:category>Course</cp:category>
</cp:coreProperties>
</file>