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9" r:id="rId1"/>
  </p:sldMasterIdLst>
  <p:notesMasterIdLst>
    <p:notesMasterId r:id="rId53"/>
  </p:notesMasterIdLst>
  <p:handoutMasterIdLst>
    <p:handoutMasterId r:id="rId54"/>
  </p:handoutMasterIdLst>
  <p:sldIdLst>
    <p:sldId id="283" r:id="rId2"/>
    <p:sldId id="572" r:id="rId3"/>
    <p:sldId id="573" r:id="rId4"/>
    <p:sldId id="447" r:id="rId5"/>
    <p:sldId id="724" r:id="rId6"/>
    <p:sldId id="635" r:id="rId7"/>
    <p:sldId id="633" r:id="rId8"/>
    <p:sldId id="623" r:id="rId9"/>
    <p:sldId id="627" r:id="rId10"/>
    <p:sldId id="624" r:id="rId11"/>
    <p:sldId id="631" r:id="rId12"/>
    <p:sldId id="625" r:id="rId13"/>
    <p:sldId id="628" r:id="rId14"/>
    <p:sldId id="626" r:id="rId15"/>
    <p:sldId id="629" r:id="rId16"/>
    <p:sldId id="620" r:id="rId17"/>
    <p:sldId id="577" r:id="rId18"/>
    <p:sldId id="578" r:id="rId19"/>
    <p:sldId id="497" r:id="rId20"/>
    <p:sldId id="390" r:id="rId21"/>
    <p:sldId id="619" r:id="rId22"/>
    <p:sldId id="583" r:id="rId23"/>
    <p:sldId id="584" r:id="rId24"/>
    <p:sldId id="606" r:id="rId25"/>
    <p:sldId id="581" r:id="rId26"/>
    <p:sldId id="585" r:id="rId27"/>
    <p:sldId id="586" r:id="rId28"/>
    <p:sldId id="588" r:id="rId29"/>
    <p:sldId id="617" r:id="rId30"/>
    <p:sldId id="589" r:id="rId31"/>
    <p:sldId id="622" r:id="rId32"/>
    <p:sldId id="458" r:id="rId33"/>
    <p:sldId id="725" r:id="rId34"/>
    <p:sldId id="582" r:id="rId35"/>
    <p:sldId id="491" r:id="rId36"/>
    <p:sldId id="632" r:id="rId37"/>
    <p:sldId id="495" r:id="rId38"/>
    <p:sldId id="607" r:id="rId39"/>
    <p:sldId id="630" r:id="rId40"/>
    <p:sldId id="605" r:id="rId41"/>
    <p:sldId id="596" r:id="rId42"/>
    <p:sldId id="597" r:id="rId43"/>
    <p:sldId id="726" r:id="rId44"/>
    <p:sldId id="598" r:id="rId45"/>
    <p:sldId id="599" r:id="rId46"/>
    <p:sldId id="600" r:id="rId47"/>
    <p:sldId id="601" r:id="rId48"/>
    <p:sldId id="602" r:id="rId49"/>
    <p:sldId id="603" r:id="rId50"/>
    <p:sldId id="618" r:id="rId51"/>
    <p:sldId id="593" r:id="rId52"/>
  </p:sldIdLst>
  <p:sldSz cx="1219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Intermodal Transport Systems" id="{2D591AA1-8DE5-498A-9992-4C5F98F158C5}">
          <p14:sldIdLst>
            <p14:sldId id="283"/>
          </p14:sldIdLst>
        </p14:section>
        <p14:section name="Intermodalism" id="{525F19F5-063A-4884-9402-4A6087F79568}">
          <p14:sldIdLst>
            <p14:sldId id="572"/>
            <p14:sldId id="573"/>
            <p14:sldId id="447"/>
            <p14:sldId id="724"/>
            <p14:sldId id="635"/>
            <p14:sldId id="633"/>
            <p14:sldId id="623"/>
            <p14:sldId id="627"/>
            <p14:sldId id="624"/>
            <p14:sldId id="631"/>
            <p14:sldId id="625"/>
            <p14:sldId id="628"/>
            <p14:sldId id="626"/>
            <p14:sldId id="629"/>
            <p14:sldId id="620"/>
            <p14:sldId id="577"/>
            <p14:sldId id="578"/>
            <p14:sldId id="497"/>
            <p14:sldId id="390"/>
            <p14:sldId id="619"/>
            <p14:sldId id="583"/>
            <p14:sldId id="584"/>
            <p14:sldId id="606"/>
            <p14:sldId id="581"/>
          </p14:sldIdLst>
        </p14:section>
        <p14:section name="Containerization" id="{59FB028D-B140-4A57-9918-5E311CFD8017}">
          <p14:sldIdLst>
            <p14:sldId id="585"/>
            <p14:sldId id="586"/>
            <p14:sldId id="588"/>
            <p14:sldId id="617"/>
            <p14:sldId id="589"/>
            <p14:sldId id="622"/>
            <p14:sldId id="458"/>
            <p14:sldId id="725"/>
            <p14:sldId id="582"/>
            <p14:sldId id="491"/>
            <p14:sldId id="632"/>
            <p14:sldId id="495"/>
            <p14:sldId id="607"/>
            <p14:sldId id="630"/>
            <p14:sldId id="605"/>
            <p14:sldId id="596"/>
            <p14:sldId id="597"/>
            <p14:sldId id="726"/>
            <p14:sldId id="598"/>
            <p14:sldId id="599"/>
            <p14:sldId id="600"/>
            <p14:sldId id="601"/>
            <p14:sldId id="602"/>
            <p14:sldId id="603"/>
            <p14:sldId id="618"/>
            <p14:sldId id="5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  <a:srgbClr val="99CCFF"/>
    <a:srgbClr val="EAEAEA"/>
    <a:srgbClr val="5F5F5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85714" autoAdjust="0"/>
  </p:normalViewPr>
  <p:slideViewPr>
    <p:cSldViewPr snapToGrid="0">
      <p:cViewPr varScale="1">
        <p:scale>
          <a:sx n="133" d="100"/>
          <a:sy n="133" d="100"/>
        </p:scale>
        <p:origin x="3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81" d="100"/>
          <a:sy n="81" d="100"/>
        </p:scale>
        <p:origin x="-1968" y="-9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Water</c:v>
                </c:pt>
                <c:pt idx="1">
                  <c:v>Rail</c:v>
                </c:pt>
                <c:pt idx="2">
                  <c:v>Road</c:v>
                </c:pt>
                <c:pt idx="3">
                  <c:v>Air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7.0000000000000001E-3</c:v>
                </c:pt>
                <c:pt idx="1">
                  <c:v>0.02</c:v>
                </c:pt>
                <c:pt idx="2">
                  <c:v>0.27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0-48DF-8532-328FC6E76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996568"/>
        <c:axId val="550997744"/>
      </c:barChart>
      <c:catAx>
        <c:axId val="55099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0997744"/>
        <c:crosses val="autoZero"/>
        <c:auto val="1"/>
        <c:lblAlgn val="ctr"/>
        <c:lblOffset val="100"/>
        <c:noMultiLvlLbl val="0"/>
      </c:catAx>
      <c:valAx>
        <c:axId val="55099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099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68486352357432E-2"/>
          <c:y val="2.8436018957346001E-2"/>
          <c:w val="0.76261933788335357"/>
          <c:h val="0.918815036491507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Air carrier (cargo)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Sheet1!$B$2:$AK$2</c:f>
              <c:numCache>
                <c:formatCode>General</c:formatCode>
                <c:ptCount val="36"/>
                <c:pt idx="0">
                  <c:v>953</c:v>
                </c:pt>
                <c:pt idx="1">
                  <c:v>943</c:v>
                </c:pt>
                <c:pt idx="2" formatCode="#,##0">
                  <c:v>1014</c:v>
                </c:pt>
                <c:pt idx="3" formatCode="#,##0">
                  <c:v>1082</c:v>
                </c:pt>
                <c:pt idx="4" formatCode="#,##0">
                  <c:v>1052</c:v>
                </c:pt>
                <c:pt idx="5" formatCode="#,##0">
                  <c:v>1157</c:v>
                </c:pt>
                <c:pt idx="6" formatCode="#,##0">
                  <c:v>1389</c:v>
                </c:pt>
                <c:pt idx="7" formatCode="#,##0">
                  <c:v>1307.1148057403386</c:v>
                </c:pt>
                <c:pt idx="8" formatCode="#,##0">
                  <c:v>1496.482047671499</c:v>
                </c:pt>
                <c:pt idx="9" formatCode="#,##0">
                  <c:v>1478.3476824034951</c:v>
                </c:pt>
                <c:pt idx="10" formatCode="#,##0">
                  <c:v>1579.6702730005977</c:v>
                </c:pt>
                <c:pt idx="11">
                  <c:v>1554.6118123445285</c:v>
                </c:pt>
                <c:pt idx="12">
                  <c:v>1441.2093487870268</c:v>
                </c:pt>
                <c:pt idx="13">
                  <c:v>1115.465401643105</c:v>
                </c:pt>
                <c:pt idx="14">
                  <c:v>1104.8651913647614</c:v>
                </c:pt>
                <c:pt idx="15" formatCode="#,##0">
                  <c:v>1054.5520825435788</c:v>
                </c:pt>
                <c:pt idx="16">
                  <c:v>1076.6812419870398</c:v>
                </c:pt>
                <c:pt idx="17">
                  <c:v>719.55438314963646</c:v>
                </c:pt>
                <c:pt idx="18">
                  <c:v>1204.4432460136429</c:v>
                </c:pt>
                <c:pt idx="19" formatCode="#,##0">
                  <c:v>1197.2121292146003</c:v>
                </c:pt>
                <c:pt idx="20">
                  <c:v>1240.7829701614326</c:v>
                </c:pt>
                <c:pt idx="21">
                  <c:v>1218.4401431752492</c:v>
                </c:pt>
                <c:pt idx="22">
                  <c:v>1218.1289807181101</c:v>
                </c:pt>
                <c:pt idx="23">
                  <c:v>1219.6836245346603</c:v>
                </c:pt>
                <c:pt idx="24">
                  <c:v>1245.786234926856</c:v>
                </c:pt>
                <c:pt idx="25">
                  <c:v>1161.5024134313912</c:v>
                </c:pt>
                <c:pt idx="26">
                  <c:v>1156.9671974608677</c:v>
                </c:pt>
                <c:pt idx="27">
                  <c:v>1150.4756459597354</c:v>
                </c:pt>
                <c:pt idx="28">
                  <c:v>1174.4044113415721</c:v>
                </c:pt>
                <c:pt idx="29">
                  <c:v>1152.8416338200111</c:v>
                </c:pt>
                <c:pt idx="30">
                  <c:v>1161.4570236664354</c:v>
                </c:pt>
                <c:pt idx="31">
                  <c:v>1165.1671928737583</c:v>
                </c:pt>
                <c:pt idx="32" formatCode="#,##0">
                  <c:v>1166</c:v>
                </c:pt>
                <c:pt idx="33" formatCode="#,##0">
                  <c:v>1202</c:v>
                </c:pt>
                <c:pt idx="34" formatCode="#,##0">
                  <c:v>1217</c:v>
                </c:pt>
                <c:pt idx="35" formatCode="#,##0">
                  <c:v>1212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7E-4B3F-83A4-9A833D23BE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Truck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Sheet1!$B$3:$AK$3</c:f>
              <c:numCache>
                <c:formatCode>General</c:formatCode>
                <c:ptCount val="36"/>
                <c:pt idx="0">
                  <c:v>272</c:v>
                </c:pt>
                <c:pt idx="1">
                  <c:v>259</c:v>
                </c:pt>
                <c:pt idx="2">
                  <c:v>263</c:v>
                </c:pt>
                <c:pt idx="3">
                  <c:v>286</c:v>
                </c:pt>
                <c:pt idx="4">
                  <c:v>363</c:v>
                </c:pt>
                <c:pt idx="5">
                  <c:v>366</c:v>
                </c:pt>
                <c:pt idx="6">
                  <c:v>391</c:v>
                </c:pt>
                <c:pt idx="7">
                  <c:v>398</c:v>
                </c:pt>
                <c:pt idx="8">
                  <c:v>410</c:v>
                </c:pt>
                <c:pt idx="9">
                  <c:v>407</c:v>
                </c:pt>
                <c:pt idx="10">
                  <c:v>392</c:v>
                </c:pt>
                <c:pt idx="11">
                  <c:v>416</c:v>
                </c:pt>
                <c:pt idx="12">
                  <c:v>426</c:v>
                </c:pt>
                <c:pt idx="13">
                  <c:v>435</c:v>
                </c:pt>
                <c:pt idx="14">
                  <c:v>442</c:v>
                </c:pt>
                <c:pt idx="15">
                  <c:v>458</c:v>
                </c:pt>
                <c:pt idx="16">
                  <c:v>473</c:v>
                </c:pt>
                <c:pt idx="17">
                  <c:v>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7E-4B3F-83A4-9A833D23BE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Class I Rail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Sheet1!$B$4:$AK$4</c:f>
              <c:numCache>
                <c:formatCode>General</c:formatCode>
                <c:ptCount val="36"/>
                <c:pt idx="0">
                  <c:v>461.3</c:v>
                </c:pt>
                <c:pt idx="1">
                  <c:v>503</c:v>
                </c:pt>
                <c:pt idx="2">
                  <c:v>515.1</c:v>
                </c:pt>
                <c:pt idx="3">
                  <c:v>540.70000000000005</c:v>
                </c:pt>
                <c:pt idx="4">
                  <c:v>615.79999999999995</c:v>
                </c:pt>
                <c:pt idx="5">
                  <c:v>664.5</c:v>
                </c:pt>
                <c:pt idx="6">
                  <c:v>725.7</c:v>
                </c:pt>
                <c:pt idx="7">
                  <c:v>751.3</c:v>
                </c:pt>
                <c:pt idx="8">
                  <c:v>762.5</c:v>
                </c:pt>
                <c:pt idx="9">
                  <c:v>794.2</c:v>
                </c:pt>
                <c:pt idx="10">
                  <c:v>816.8</c:v>
                </c:pt>
                <c:pt idx="11">
                  <c:v>842.57831204013337</c:v>
                </c:pt>
                <c:pt idx="12">
                  <c:v>841.72853009514313</c:v>
                </c:pt>
                <c:pt idx="13">
                  <c:v>850.92641889828951</c:v>
                </c:pt>
                <c:pt idx="14">
                  <c:v>835.10112727570481</c:v>
                </c:pt>
                <c:pt idx="15">
                  <c:v>834.93228040275881</c:v>
                </c:pt>
                <c:pt idx="16">
                  <c:v>843.28942471250582</c:v>
                </c:pt>
                <c:pt idx="17">
                  <c:v>858.4961712822344</c:v>
                </c:pt>
                <c:pt idx="18">
                  <c:v>853.02300201905166</c:v>
                </c:pt>
                <c:pt idx="19">
                  <c:v>862.35746770824414</c:v>
                </c:pt>
                <c:pt idx="20">
                  <c:v>901.52705614677791</c:v>
                </c:pt>
                <c:pt idx="21">
                  <c:v>893.45670058950213</c:v>
                </c:pt>
                <c:pt idx="22">
                  <c:v>905.61298025321832</c:v>
                </c:pt>
                <c:pt idx="23">
                  <c:v>912.7753335759777</c:v>
                </c:pt>
                <c:pt idx="24">
                  <c:v>919.05432198104631</c:v>
                </c:pt>
                <c:pt idx="25">
                  <c:v>918.45366472971148</c:v>
                </c:pt>
                <c:pt idx="26">
                  <c:v>913.56437291058432</c:v>
                </c:pt>
                <c:pt idx="27">
                  <c:v>917.16456184958713</c:v>
                </c:pt>
                <c:pt idx="28">
                  <c:v>973.20702500120763</c:v>
                </c:pt>
                <c:pt idx="29">
                  <c:v>990.34904560065991</c:v>
                </c:pt>
                <c:pt idx="30">
                  <c:v>1006.019064719075</c:v>
                </c:pt>
                <c:pt idx="31">
                  <c:v>1019.9647001803718</c:v>
                </c:pt>
                <c:pt idx="32" formatCode="#,##0">
                  <c:v>1021</c:v>
                </c:pt>
                <c:pt idx="33" formatCode="#,##0">
                  <c:v>1033</c:v>
                </c:pt>
                <c:pt idx="34" formatCode="#,##0">
                  <c:v>1046</c:v>
                </c:pt>
                <c:pt idx="35" formatCode="#,##0">
                  <c:v>1032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7E-4B3F-83A4-9A833D23BE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Coastal</c:v>
                </c:pt>
              </c:strCache>
            </c:strRef>
          </c:tx>
          <c:spPr>
            <a:ln w="381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Sheet1!$B$5:$AK$5</c:f>
              <c:numCache>
                <c:formatCode>#,##0</c:formatCode>
                <c:ptCount val="36"/>
                <c:pt idx="0">
                  <c:v>1496</c:v>
                </c:pt>
                <c:pt idx="1">
                  <c:v>1501</c:v>
                </c:pt>
                <c:pt idx="2">
                  <c:v>1509</c:v>
                </c:pt>
                <c:pt idx="3">
                  <c:v>1362</c:v>
                </c:pt>
                <c:pt idx="4">
                  <c:v>1915</c:v>
                </c:pt>
                <c:pt idx="5">
                  <c:v>1972.2</c:v>
                </c:pt>
                <c:pt idx="6">
                  <c:v>1604.6001339584727</c:v>
                </c:pt>
                <c:pt idx="7">
                  <c:v>1705.0356536502547</c:v>
                </c:pt>
                <c:pt idx="8">
                  <c:v>1761.8765345492809</c:v>
                </c:pt>
                <c:pt idx="9">
                  <c:v>1650.3651085756351</c:v>
                </c:pt>
                <c:pt idx="10">
                  <c:v>1651.9880866425992</c:v>
                </c:pt>
                <c:pt idx="11">
                  <c:v>1651.7070517629404</c:v>
                </c:pt>
                <c:pt idx="12">
                  <c:v>1526.1260284218399</c:v>
                </c:pt>
                <c:pt idx="13">
                  <c:v>1329.6959331052831</c:v>
                </c:pt>
                <c:pt idx="14">
                  <c:v>1261.4739583333335</c:v>
                </c:pt>
                <c:pt idx="15">
                  <c:v>1279.4143356643356</c:v>
                </c:pt>
                <c:pt idx="16">
                  <c:v>1251.0868223887173</c:v>
                </c:pt>
                <c:pt idx="17">
                  <c:v>1227.901610017889</c:v>
                </c:pt>
                <c:pt idx="18">
                  <c:v>1218.5221811460258</c:v>
                </c:pt>
                <c:pt idx="19">
                  <c:v>1247.958389261745</c:v>
                </c:pt>
                <c:pt idx="20" formatCode="General">
                  <c:v>1268.6178603807796</c:v>
                </c:pt>
                <c:pt idx="21" formatCode="General">
                  <c:v>1232.8689751988768</c:v>
                </c:pt>
                <c:pt idx="22" formatCode="General">
                  <c:v>1125.6456888007926</c:v>
                </c:pt>
                <c:pt idx="23" formatCode="General">
                  <c:v>1108.1243926141885</c:v>
                </c:pt>
                <c:pt idx="24" formatCode="General">
                  <c:v>1115.8207192699945</c:v>
                </c:pt>
                <c:pt idx="25" formatCode="General">
                  <c:v>1170.484794275492</c:v>
                </c:pt>
                <c:pt idx="26" formatCode="General">
                  <c:v>1169.28632218845</c:v>
                </c:pt>
                <c:pt idx="27" formatCode="General">
                  <c:v>1119.329192546584</c:v>
                </c:pt>
                <c:pt idx="28" formatCode="General">
                  <c:v>1032.1787122207622</c:v>
                </c:pt>
                <c:pt idx="29" formatCode="General">
                  <c:v>993.3911461491814</c:v>
                </c:pt>
                <c:pt idx="30" formatCode="General">
                  <c:v>1002.7302325581396</c:v>
                </c:pt>
                <c:pt idx="31" formatCode="General">
                  <c:v>1002.8754997144489</c:v>
                </c:pt>
                <c:pt idx="32">
                  <c:v>1018</c:v>
                </c:pt>
                <c:pt idx="33">
                  <c:v>1073</c:v>
                </c:pt>
                <c:pt idx="34">
                  <c:v>1084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7E-4B3F-83A4-9A833D23BE0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Air carrier (passenger)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Sheet1!$B$6:$AK$6</c:f>
              <c:numCache>
                <c:formatCode>General</c:formatCode>
                <c:ptCount val="36"/>
                <c:pt idx="0">
                  <c:v>583</c:v>
                </c:pt>
                <c:pt idx="1">
                  <c:v>614</c:v>
                </c:pt>
                <c:pt idx="2">
                  <c:v>678</c:v>
                </c:pt>
                <c:pt idx="3">
                  <c:v>698</c:v>
                </c:pt>
                <c:pt idx="4">
                  <c:v>736</c:v>
                </c:pt>
                <c:pt idx="5">
                  <c:v>758</c:v>
                </c:pt>
                <c:pt idx="6">
                  <c:v>803</c:v>
                </c:pt>
                <c:pt idx="7">
                  <c:v>806</c:v>
                </c:pt>
                <c:pt idx="8">
                  <c:v>806</c:v>
                </c:pt>
                <c:pt idx="9">
                  <c:v>799</c:v>
                </c:pt>
                <c:pt idx="10">
                  <c:v>787</c:v>
                </c:pt>
                <c:pt idx="11">
                  <c:v>791</c:v>
                </c:pt>
                <c:pt idx="12">
                  <c:v>802</c:v>
                </c:pt>
                <c:pt idx="13">
                  <c:v>817</c:v>
                </c:pt>
                <c:pt idx="14">
                  <c:v>812</c:v>
                </c:pt>
                <c:pt idx="15">
                  <c:v>824</c:v>
                </c:pt>
                <c:pt idx="16">
                  <c:v>834.14709788340451</c:v>
                </c:pt>
                <c:pt idx="17">
                  <c:v>844.50272248632155</c:v>
                </c:pt>
                <c:pt idx="18">
                  <c:v>851.53911215702669</c:v>
                </c:pt>
                <c:pt idx="19">
                  <c:v>844.74264787354275</c:v>
                </c:pt>
                <c:pt idx="20">
                  <c:v>861.93076672941049</c:v>
                </c:pt>
                <c:pt idx="21">
                  <c:v>866.07180742966614</c:v>
                </c:pt>
                <c:pt idx="22">
                  <c:v>872.64864250334551</c:v>
                </c:pt>
                <c:pt idx="23">
                  <c:v>872.13640206930722</c:v>
                </c:pt>
                <c:pt idx="24">
                  <c:v>871.93218351096505</c:v>
                </c:pt>
                <c:pt idx="25">
                  <c:v>872.06554556215065</c:v>
                </c:pt>
                <c:pt idx="26">
                  <c:v>878.19072055674962</c:v>
                </c:pt>
                <c:pt idx="27">
                  <c:v>883.11701914282651</c:v>
                </c:pt>
                <c:pt idx="28">
                  <c:v>885.40040503643741</c:v>
                </c:pt>
                <c:pt idx="29">
                  <c:v>895.01132573546329</c:v>
                </c:pt>
                <c:pt idx="30">
                  <c:v>898.18435496721474</c:v>
                </c:pt>
                <c:pt idx="31">
                  <c:v>906.10368545332619</c:v>
                </c:pt>
                <c:pt idx="32">
                  <c:v>917</c:v>
                </c:pt>
                <c:pt idx="33">
                  <c:v>922</c:v>
                </c:pt>
                <c:pt idx="34">
                  <c:v>927</c:v>
                </c:pt>
                <c:pt idx="35">
                  <c:v>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A6-4299-8747-1A047D228EF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Amtrak</c:v>
                </c:pt>
              </c:strCache>
            </c:strRef>
          </c:tx>
          <c:spPr>
            <a:ln w="381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Sheet1!$B$7:$AK$7</c:f>
              <c:numCache>
                <c:formatCode>General</c:formatCode>
                <c:ptCount val="36"/>
                <c:pt idx="3">
                  <c:v>236</c:v>
                </c:pt>
                <c:pt idx="4">
                  <c:v>216</c:v>
                </c:pt>
                <c:pt idx="5">
                  <c:v>231</c:v>
                </c:pt>
                <c:pt idx="6">
                  <c:v>273</c:v>
                </c:pt>
                <c:pt idx="7">
                  <c:v>285</c:v>
                </c:pt>
                <c:pt idx="8">
                  <c:v>286</c:v>
                </c:pt>
                <c:pt idx="9">
                  <c:v>280</c:v>
                </c:pt>
                <c:pt idx="10">
                  <c:v>279</c:v>
                </c:pt>
                <c:pt idx="11">
                  <c:v>268</c:v>
                </c:pt>
                <c:pt idx="12">
                  <c:v>256</c:v>
                </c:pt>
                <c:pt idx="13">
                  <c:v>256</c:v>
                </c:pt>
                <c:pt idx="14">
                  <c:v>251</c:v>
                </c:pt>
                <c:pt idx="15">
                  <c:v>248</c:v>
                </c:pt>
                <c:pt idx="16">
                  <c:v>244</c:v>
                </c:pt>
                <c:pt idx="17">
                  <c:v>236.55319148936169</c:v>
                </c:pt>
                <c:pt idx="18">
                  <c:v>233.67521367521368</c:v>
                </c:pt>
                <c:pt idx="19">
                  <c:v>230.94053145819328</c:v>
                </c:pt>
                <c:pt idx="20">
                  <c:v>218.55273903857906</c:v>
                </c:pt>
                <c:pt idx="21">
                  <c:v>214.59728002887869</c:v>
                </c:pt>
                <c:pt idx="22">
                  <c:v>220.36737670595934</c:v>
                </c:pt>
                <c:pt idx="23">
                  <c:v>217.86064185279594</c:v>
                </c:pt>
                <c:pt idx="24">
                  <c:v>215.24519795693399</c:v>
                </c:pt>
                <c:pt idx="25">
                  <c:v>216.79854236322851</c:v>
                </c:pt>
                <c:pt idx="26">
                  <c:v>220.29862657416606</c:v>
                </c:pt>
                <c:pt idx="27">
                  <c:v>212.84831993611814</c:v>
                </c:pt>
                <c:pt idx="28">
                  <c:v>217.77385871530856</c:v>
                </c:pt>
                <c:pt idx="29">
                  <c:v>218.13576915039181</c:v>
                </c:pt>
                <c:pt idx="30">
                  <c:v>218.13576915039181</c:v>
                </c:pt>
                <c:pt idx="31">
                  <c:v>212.73648418215654</c:v>
                </c:pt>
                <c:pt idx="32">
                  <c:v>208</c:v>
                </c:pt>
                <c:pt idx="33">
                  <c:v>205</c:v>
                </c:pt>
                <c:pt idx="34">
                  <c:v>200</c:v>
                </c:pt>
                <c:pt idx="35">
                  <c:v>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A6-4299-8747-1A047D228EF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Intercity Bus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Sheet1!$B$8:$AK$8</c:f>
              <c:numCache>
                <c:formatCode>General</c:formatCode>
                <c:ptCount val="36"/>
                <c:pt idx="0">
                  <c:v>79</c:v>
                </c:pt>
                <c:pt idx="1">
                  <c:v>94</c:v>
                </c:pt>
                <c:pt idx="2">
                  <c:v>106</c:v>
                </c:pt>
                <c:pt idx="3">
                  <c:v>113</c:v>
                </c:pt>
                <c:pt idx="4">
                  <c:v>125</c:v>
                </c:pt>
                <c:pt idx="5">
                  <c:v>121</c:v>
                </c:pt>
                <c:pt idx="6">
                  <c:v>141</c:v>
                </c:pt>
                <c:pt idx="7">
                  <c:v>143</c:v>
                </c:pt>
                <c:pt idx="8">
                  <c:v>136</c:v>
                </c:pt>
                <c:pt idx="9">
                  <c:v>138</c:v>
                </c:pt>
                <c:pt idx="10">
                  <c:v>138</c:v>
                </c:pt>
                <c:pt idx="11">
                  <c:v>140</c:v>
                </c:pt>
                <c:pt idx="12">
                  <c:v>143</c:v>
                </c:pt>
                <c:pt idx="13">
                  <c:v>144</c:v>
                </c:pt>
                <c:pt idx="14">
                  <c:v>144</c:v>
                </c:pt>
                <c:pt idx="15">
                  <c:v>143</c:v>
                </c:pt>
                <c:pt idx="16">
                  <c:v>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A6-4299-8747-1A047D228EF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Commuter rail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Sheet1!$B$1:$AK$1</c:f>
              <c:numCache>
                <c:formatCode>General</c:formatCode>
                <c:ptCount val="36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xVal>
          <c:yVal>
            <c:numRef>
              <c:f>Sheet1!$B$9:$AK$9</c:f>
              <c:numCache>
                <c:formatCode>General</c:formatCode>
                <c:ptCount val="36"/>
                <c:pt idx="4">
                  <c:v>23.3</c:v>
                </c:pt>
                <c:pt idx="5">
                  <c:v>23.8</c:v>
                </c:pt>
                <c:pt idx="6">
                  <c:v>21.6</c:v>
                </c:pt>
                <c:pt idx="7">
                  <c:v>23.1</c:v>
                </c:pt>
                <c:pt idx="8">
                  <c:v>23.3</c:v>
                </c:pt>
                <c:pt idx="9">
                  <c:v>21.6</c:v>
                </c:pt>
                <c:pt idx="10">
                  <c:v>23.6</c:v>
                </c:pt>
                <c:pt idx="11">
                  <c:v>24</c:v>
                </c:pt>
                <c:pt idx="12">
                  <c:v>23.707004870348786</c:v>
                </c:pt>
                <c:pt idx="13">
                  <c:v>22.501435895081393</c:v>
                </c:pt>
                <c:pt idx="14">
                  <c:v>22.861717755559972</c:v>
                </c:pt>
                <c:pt idx="15">
                  <c:v>22.147984361693371</c:v>
                </c:pt>
                <c:pt idx="16">
                  <c:v>22.772659647585908</c:v>
                </c:pt>
                <c:pt idx="17">
                  <c:v>22.824296788715902</c:v>
                </c:pt>
                <c:pt idx="18">
                  <c:v>22.942057219971446</c:v>
                </c:pt>
                <c:pt idx="19">
                  <c:v>23.324654208472793</c:v>
                </c:pt>
                <c:pt idx="20">
                  <c:v>23.47261767622199</c:v>
                </c:pt>
                <c:pt idx="21">
                  <c:v>22.392447301641649</c:v>
                </c:pt>
                <c:pt idx="22">
                  <c:v>23.481966995350042</c:v>
                </c:pt>
                <c:pt idx="23">
                  <c:v>24.313869191606049</c:v>
                </c:pt>
                <c:pt idx="24">
                  <c:v>23.409825166878829</c:v>
                </c:pt>
                <c:pt idx="25">
                  <c:v>23.987575298165773</c:v>
                </c:pt>
                <c:pt idx="26">
                  <c:v>23.422570322837323</c:v>
                </c:pt>
                <c:pt idx="27">
                  <c:v>24.527675375850414</c:v>
                </c:pt>
                <c:pt idx="28">
                  <c:v>23.707722363066587</c:v>
                </c:pt>
                <c:pt idx="29">
                  <c:v>24.679695319306163</c:v>
                </c:pt>
                <c:pt idx="30">
                  <c:v>23.87731775139391</c:v>
                </c:pt>
                <c:pt idx="31">
                  <c:v>23.8267544998956</c:v>
                </c:pt>
                <c:pt idx="32">
                  <c:v>24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A6-4299-8747-1A047D228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020040"/>
        <c:axId val="469014552"/>
      </c:scatterChart>
      <c:valAx>
        <c:axId val="469020040"/>
        <c:scaling>
          <c:orientation val="minMax"/>
          <c:max val="202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9014552"/>
        <c:crosses val="autoZero"/>
        <c:crossBetween val="midCat"/>
        <c:majorUnit val="5"/>
      </c:valAx>
      <c:valAx>
        <c:axId val="46901455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9020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EU27</c:v>
                </c:pt>
                <c:pt idx="1">
                  <c:v>United States</c:v>
                </c:pt>
                <c:pt idx="2">
                  <c:v>China</c:v>
                </c:pt>
                <c:pt idx="3">
                  <c:v>Russia</c:v>
                </c:pt>
                <c:pt idx="4">
                  <c:v>Japan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443</c:v>
                </c:pt>
                <c:pt idx="1">
                  <c:v>2657</c:v>
                </c:pt>
                <c:pt idx="2">
                  <c:v>2657</c:v>
                </c:pt>
                <c:pt idx="3">
                  <c:v>2116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A-4A44-8185-F573240CF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Road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EU27</c:v>
                </c:pt>
                <c:pt idx="1">
                  <c:v>United States</c:v>
                </c:pt>
                <c:pt idx="2">
                  <c:v>China</c:v>
                </c:pt>
                <c:pt idx="3">
                  <c:v>Russia</c:v>
                </c:pt>
                <c:pt idx="4">
                  <c:v>Japan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1878</c:v>
                </c:pt>
                <c:pt idx="1">
                  <c:v>1923</c:v>
                </c:pt>
                <c:pt idx="2">
                  <c:v>1209</c:v>
                </c:pt>
                <c:pt idx="3">
                  <c:v>216</c:v>
                </c:pt>
                <c:pt idx="4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A-4A44-8185-F573240CF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Pipelines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EU27</c:v>
                </c:pt>
                <c:pt idx="1">
                  <c:v>United States</c:v>
                </c:pt>
                <c:pt idx="2">
                  <c:v>China</c:v>
                </c:pt>
                <c:pt idx="3">
                  <c:v>Russia</c:v>
                </c:pt>
                <c:pt idx="4">
                  <c:v>Japan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124</c:v>
                </c:pt>
                <c:pt idx="1">
                  <c:v>814</c:v>
                </c:pt>
                <c:pt idx="2">
                  <c:v>302</c:v>
                </c:pt>
                <c:pt idx="3">
                  <c:v>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5A-4A44-8185-F573240CFF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EU27</c:v>
                </c:pt>
                <c:pt idx="1">
                  <c:v>United States</c:v>
                </c:pt>
                <c:pt idx="2">
                  <c:v>China</c:v>
                </c:pt>
                <c:pt idx="3">
                  <c:v>Russia</c:v>
                </c:pt>
                <c:pt idx="4">
                  <c:v>Japan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1498</c:v>
                </c:pt>
                <c:pt idx="1">
                  <c:v>481</c:v>
                </c:pt>
                <c:pt idx="2">
                  <c:v>8450</c:v>
                </c:pt>
                <c:pt idx="3">
                  <c:v>84</c:v>
                </c:pt>
                <c:pt idx="4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5A-4A44-8185-F573240CFF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Inland waterways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EU27</c:v>
                </c:pt>
                <c:pt idx="1">
                  <c:v>United States</c:v>
                </c:pt>
                <c:pt idx="2">
                  <c:v>China</c:v>
                </c:pt>
                <c:pt idx="3">
                  <c:v>Russia</c:v>
                </c:pt>
                <c:pt idx="4">
                  <c:v>Japan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145</c:v>
                </c:pt>
                <c:pt idx="1">
                  <c:v>472</c:v>
                </c:pt>
                <c:pt idx="2">
                  <c:v>1112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5A-4A44-8185-F573240CF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5222848"/>
        <c:axId val="505223176"/>
      </c:barChart>
      <c:catAx>
        <c:axId val="5052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23176"/>
        <c:crosses val="autoZero"/>
        <c:auto val="1"/>
        <c:lblAlgn val="ctr"/>
        <c:lblOffset val="100"/>
        <c:noMultiLvlLbl val="0"/>
      </c:catAx>
      <c:valAx>
        <c:axId val="50522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2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31.5 Million TEU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E-4CB6-8647-D93277EBF5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E-4CB6-8647-D93277EBF5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E-4CB6-8647-D93277EBF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6E-4CB6-8647-D93277EBF5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6E-4CB6-8647-D93277EBF580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6E-4CB6-8647-D93277EBF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20 Foot</c:v>
                </c:pt>
                <c:pt idx="1">
                  <c:v>40 Foot</c:v>
                </c:pt>
                <c:pt idx="2">
                  <c:v>40 Foot High Cube</c:v>
                </c:pt>
                <c:pt idx="3">
                  <c:v>Reefer</c:v>
                </c:pt>
                <c:pt idx="4">
                  <c:v>Tank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5.9</c:v>
                </c:pt>
                <c:pt idx="2">
                  <c:v>15.4</c:v>
                </c:pt>
                <c:pt idx="3">
                  <c:v>2.1</c:v>
                </c:pt>
                <c:pt idx="4">
                  <c:v>0.25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B-40FC-A8F7-C79A02647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486405545461"/>
          <c:y val="2.3866438017938748E-2"/>
          <c:w val="0.78980441146779734"/>
          <c:h val="0.88822596719309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Copying paper</c:v>
                </c:pt>
                <c:pt idx="1">
                  <c:v>Cell phone</c:v>
                </c:pt>
                <c:pt idx="2">
                  <c:v>DVD player</c:v>
                </c:pt>
                <c:pt idx="3">
                  <c:v>Pair of shoes</c:v>
                </c:pt>
                <c:pt idx="4">
                  <c:v>Flat Screen Televisions</c:v>
                </c:pt>
                <c:pt idx="5">
                  <c:v>Wine Bottles</c:v>
                </c:pt>
                <c:pt idx="6">
                  <c:v>Bananas</c:v>
                </c:pt>
                <c:pt idx="7">
                  <c:v>Refrigerators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1650</c:v>
                </c:pt>
                <c:pt idx="1">
                  <c:v>12000</c:v>
                </c:pt>
                <c:pt idx="2">
                  <c:v>1600</c:v>
                </c:pt>
                <c:pt idx="3">
                  <c:v>6000</c:v>
                </c:pt>
                <c:pt idx="4">
                  <c:v>400</c:v>
                </c:pt>
                <c:pt idx="5">
                  <c:v>9600</c:v>
                </c:pt>
                <c:pt idx="6">
                  <c:v>48000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2-4923-899E-8B4E7432A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Payload Weight (kg)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Copying paper</c:v>
                </c:pt>
                <c:pt idx="1">
                  <c:v>Cell phone</c:v>
                </c:pt>
                <c:pt idx="2">
                  <c:v>DVD player</c:v>
                </c:pt>
                <c:pt idx="3">
                  <c:v>Pair of shoes</c:v>
                </c:pt>
                <c:pt idx="4">
                  <c:v>Flat Screen Televisions</c:v>
                </c:pt>
                <c:pt idx="5">
                  <c:v>Wine Bottles</c:v>
                </c:pt>
                <c:pt idx="6">
                  <c:v>Bananas</c:v>
                </c:pt>
                <c:pt idx="7">
                  <c:v>Refrigerators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20388</c:v>
                </c:pt>
                <c:pt idx="1">
                  <c:v>8279</c:v>
                </c:pt>
                <c:pt idx="2">
                  <c:v>3916</c:v>
                </c:pt>
                <c:pt idx="3">
                  <c:v>4648</c:v>
                </c:pt>
                <c:pt idx="4">
                  <c:v>4680</c:v>
                </c:pt>
                <c:pt idx="5">
                  <c:v>12000</c:v>
                </c:pt>
                <c:pt idx="6">
                  <c:v>9792</c:v>
                </c:pt>
                <c:pt idx="7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2-4923-899E-8B4E7432A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15"/>
        <c:axId val="99539584"/>
        <c:axId val="99545472"/>
      </c:barChart>
      <c:catAx>
        <c:axId val="9953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9545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545472"/>
        <c:scaling>
          <c:orientation val="minMax"/>
          <c:max val="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95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8418130426004"/>
          <c:y val="0.36532452257606907"/>
          <c:w val="0.14102922312744237"/>
          <c:h val="0.11969653166216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71165623527829E-2"/>
          <c:y val="4.5935050593020242E-2"/>
          <c:w val="0.90751219799448146"/>
          <c:h val="0.8396519990303378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Adoption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Sheet1!$B$1:$AM$1</c:f>
              <c:strCache>
                <c:ptCount val="38"/>
                <c:pt idx="0">
                  <c:v>1980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Sheet1!$B$3:$AM$3</c:f>
              <c:numCache>
                <c:formatCode>General</c:formatCode>
                <c:ptCount val="3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1-410A-B598-67B34DCE40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Acceleration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Sheet1!$B$1:$AM$1</c:f>
              <c:strCache>
                <c:ptCount val="38"/>
                <c:pt idx="0">
                  <c:v>1980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Sheet1!$B$4:$AM$4</c:f>
              <c:numCache>
                <c:formatCode>General</c:formatCode>
                <c:ptCount val="38"/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1-410A-B598-67B34DCE40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Peak Growth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Sheet1!$B$1:$AM$1</c:f>
              <c:strCache>
                <c:ptCount val="38"/>
                <c:pt idx="0">
                  <c:v>1980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Sheet1!$B$5:$AM$5</c:f>
              <c:numCache>
                <c:formatCode>General</c:formatCode>
                <c:ptCount val="38"/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1-410A-B598-67B34DCE402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Maturity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Sheet1!$B$1:$AM$1</c:f>
              <c:strCache>
                <c:ptCount val="38"/>
                <c:pt idx="0">
                  <c:v>1980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Sheet1!$B$6:$AM$6</c:f>
              <c:numCache>
                <c:formatCode>General</c:formatCode>
                <c:ptCount val="38"/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01-410A-B598-67B34DCE4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63104079"/>
        <c:axId val="247108127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Traffic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Sheet1!$B$1:$AM$1</c:f>
              <c:strCache>
                <c:ptCount val="38"/>
                <c:pt idx="0">
                  <c:v>1980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38.799999999999997</c:v>
                </c:pt>
                <c:pt idx="1">
                  <c:v>52.7</c:v>
                </c:pt>
                <c:pt idx="2">
                  <c:v>57.4</c:v>
                </c:pt>
                <c:pt idx="3">
                  <c:v>59.4</c:v>
                </c:pt>
                <c:pt idx="4">
                  <c:v>67.3</c:v>
                </c:pt>
                <c:pt idx="5">
                  <c:v>73.8</c:v>
                </c:pt>
                <c:pt idx="6">
                  <c:v>78.5</c:v>
                </c:pt>
                <c:pt idx="7">
                  <c:v>88</c:v>
                </c:pt>
                <c:pt idx="8">
                  <c:v>93.6</c:v>
                </c:pt>
                <c:pt idx="9">
                  <c:v>102.9</c:v>
                </c:pt>
                <c:pt idx="10">
                  <c:v>113.2</c:v>
                </c:pt>
                <c:pt idx="11">
                  <c:v>128.30000000000001</c:v>
                </c:pt>
                <c:pt idx="12">
                  <c:v>145.5</c:v>
                </c:pt>
                <c:pt idx="13">
                  <c:v>158.30000000000001</c:v>
                </c:pt>
                <c:pt idx="14">
                  <c:v>176.5</c:v>
                </c:pt>
                <c:pt idx="15">
                  <c:v>190.9</c:v>
                </c:pt>
                <c:pt idx="16">
                  <c:v>210.5</c:v>
                </c:pt>
                <c:pt idx="17">
                  <c:v>224.77453600000001</c:v>
                </c:pt>
                <c:pt idx="18">
                  <c:v>235.075458</c:v>
                </c:pt>
                <c:pt idx="19">
                  <c:v>263.45651099999998</c:v>
                </c:pt>
                <c:pt idx="20">
                  <c:v>296.99612999999999</c:v>
                </c:pt>
                <c:pt idx="21">
                  <c:v>338.43374999999997</c:v>
                </c:pt>
                <c:pt idx="22">
                  <c:v>376.268146</c:v>
                </c:pt>
                <c:pt idx="23">
                  <c:v>416.75197100000003</c:v>
                </c:pt>
                <c:pt idx="24">
                  <c:v>489.818309</c:v>
                </c:pt>
                <c:pt idx="25">
                  <c:v>516.152333</c:v>
                </c:pt>
                <c:pt idx="26">
                  <c:v>472.27300000000002</c:v>
                </c:pt>
                <c:pt idx="27">
                  <c:v>560.159177</c:v>
                </c:pt>
                <c:pt idx="28">
                  <c:v>606.17115100000001</c:v>
                </c:pt>
                <c:pt idx="29">
                  <c:v>634.28441699999996</c:v>
                </c:pt>
                <c:pt idx="30">
                  <c:v>656.32873500000005</c:v>
                </c:pt>
                <c:pt idx="31">
                  <c:v>687.08414500000003</c:v>
                </c:pt>
                <c:pt idx="32">
                  <c:v>697.14599999999996</c:v>
                </c:pt>
                <c:pt idx="33">
                  <c:v>710.61599999999999</c:v>
                </c:pt>
                <c:pt idx="34">
                  <c:v>757.97799999999995</c:v>
                </c:pt>
                <c:pt idx="35">
                  <c:v>793.26</c:v>
                </c:pt>
                <c:pt idx="36">
                  <c:v>802</c:v>
                </c:pt>
                <c:pt idx="37">
                  <c:v>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1-410A-B598-67B34DCE4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265343"/>
        <c:axId val="667243711"/>
      </c:lineChart>
      <c:catAx>
        <c:axId val="66726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67243711"/>
        <c:crosses val="autoZero"/>
        <c:auto val="1"/>
        <c:lblAlgn val="ctr"/>
        <c:lblOffset val="100"/>
        <c:tickMarkSkip val="5"/>
        <c:noMultiLvlLbl val="0"/>
      </c:catAx>
      <c:valAx>
        <c:axId val="66724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Million TEU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67265343"/>
        <c:crosses val="autoZero"/>
        <c:crossBetween val="between"/>
      </c:valAx>
      <c:valAx>
        <c:axId val="247108127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63104079"/>
        <c:crosses val="max"/>
        <c:crossBetween val="between"/>
      </c:valAx>
      <c:catAx>
        <c:axId val="6631040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7108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6966815993433E-2"/>
          <c:y val="2.2132796780684211E-2"/>
          <c:w val="0.90823298133135377"/>
          <c:h val="0.905811491030340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 Asia&gt;North America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6"/>
                <c:pt idx="0">
                  <c:v>3.9740000000000002</c:v>
                </c:pt>
                <c:pt idx="1">
                  <c:v>7.3079999999999998</c:v>
                </c:pt>
                <c:pt idx="2">
                  <c:v>11.893000000000001</c:v>
                </c:pt>
                <c:pt idx="3">
                  <c:v>12.3</c:v>
                </c:pt>
                <c:pt idx="4">
                  <c:v>17.399999999999999</c:v>
                </c:pt>
                <c:pt idx="5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47A-A861-C370B2346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America&gt;East Asia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6"/>
                <c:pt idx="0">
                  <c:v>3.5350000000000001</c:v>
                </c:pt>
                <c:pt idx="1">
                  <c:v>3.5249999999999999</c:v>
                </c:pt>
                <c:pt idx="2">
                  <c:v>4.4790000000000001</c:v>
                </c:pt>
                <c:pt idx="3">
                  <c:v>6.5</c:v>
                </c:pt>
                <c:pt idx="4">
                  <c:v>6.9</c:v>
                </c:pt>
                <c:pt idx="5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E-447A-A861-C370B2346B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East Asia&gt;Europe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Sheet1!$D$2:$D$29</c:f>
              <c:numCache>
                <c:formatCode>General</c:formatCode>
                <c:ptCount val="6"/>
                <c:pt idx="0">
                  <c:v>2.4</c:v>
                </c:pt>
                <c:pt idx="1">
                  <c:v>4.6500000000000004</c:v>
                </c:pt>
                <c:pt idx="2">
                  <c:v>9.3260000000000005</c:v>
                </c:pt>
                <c:pt idx="3">
                  <c:v>13.3</c:v>
                </c:pt>
                <c:pt idx="4">
                  <c:v>15</c:v>
                </c:pt>
                <c:pt idx="5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E-447A-A861-C370B2346B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Europe&gt;East Asia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Sheet1!$E$2:$E$29</c:f>
              <c:numCache>
                <c:formatCode>General</c:formatCode>
                <c:ptCount val="6"/>
                <c:pt idx="0">
                  <c:v>2.0209999999999999</c:v>
                </c:pt>
                <c:pt idx="1">
                  <c:v>2.4609999999999999</c:v>
                </c:pt>
                <c:pt idx="2">
                  <c:v>4.4169999999999998</c:v>
                </c:pt>
                <c:pt idx="3">
                  <c:v>5.7</c:v>
                </c:pt>
                <c:pt idx="4">
                  <c:v>6.4</c:v>
                </c:pt>
                <c:pt idx="5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FE-447A-A861-C370B2346B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North America&gt;Europe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Sheet1!$F$2:$F$29</c:f>
              <c:numCache>
                <c:formatCode>General</c:formatCode>
                <c:ptCount val="6"/>
                <c:pt idx="0">
                  <c:v>1.6910000000000001</c:v>
                </c:pt>
                <c:pt idx="1">
                  <c:v>1.7070000000000001</c:v>
                </c:pt>
                <c:pt idx="2">
                  <c:v>1.986</c:v>
                </c:pt>
                <c:pt idx="3">
                  <c:v>2.7</c:v>
                </c:pt>
                <c:pt idx="4">
                  <c:v>2.7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FE-447A-A861-C370B2346BF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Europe&gt;North America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Sheet1!$G$2:$G$29</c:f>
              <c:numCache>
                <c:formatCode>General</c:formatCode>
                <c:ptCount val="6"/>
                <c:pt idx="0">
                  <c:v>1.6779999999999999</c:v>
                </c:pt>
                <c:pt idx="1">
                  <c:v>2.694</c:v>
                </c:pt>
                <c:pt idx="2">
                  <c:v>3.7189999999999999</c:v>
                </c:pt>
                <c:pt idx="3">
                  <c:v>3.2</c:v>
                </c:pt>
                <c:pt idx="4">
                  <c:v>4.0999999999999996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FE-447A-A861-C370B2346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532224"/>
        <c:axId val="188533760"/>
      </c:barChart>
      <c:catAx>
        <c:axId val="18853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8533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5337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853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58218916059703"/>
          <c:y val="0.59889512673758827"/>
          <c:w val="0.22987287813115773"/>
          <c:h val="0.27871594668038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Ocean Transit</c:v>
                </c:pt>
                <c:pt idx="1">
                  <c:v>Terminal</c:v>
                </c:pt>
                <c:pt idx="2">
                  <c:v>Inland Use</c:v>
                </c:pt>
                <c:pt idx="3">
                  <c:v>Repair</c:v>
                </c:pt>
                <c:pt idx="4">
                  <c:v>Idle or Empty Repositioning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6</c:v>
                </c:pt>
                <c:pt idx="3">
                  <c:v>6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2-4CAD-9F37-E40E10617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1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794" cy="4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5" rIns="92028" bIns="46015" numCol="1" anchor="t" anchorCtr="0" compatLnSpc="1">
            <a:prstTxWarp prst="textNoShape">
              <a:avLst/>
            </a:prstTxWarp>
          </a:bodyPr>
          <a:lstStyle>
            <a:lvl1pPr defTabSz="919523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07" y="0"/>
            <a:ext cx="2972794" cy="4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5" rIns="92028" bIns="46015" numCol="1" anchor="t" anchorCtr="0" compatLnSpc="1">
            <a:prstTxWarp prst="textNoShape">
              <a:avLst/>
            </a:prstTxWarp>
          </a:bodyPr>
          <a:lstStyle>
            <a:lvl1pPr algn="r" defTabSz="919523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3590"/>
            <a:ext cx="2972794" cy="4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5" rIns="92028" bIns="46015" numCol="1" anchor="b" anchorCtr="0" compatLnSpc="1">
            <a:prstTxWarp prst="textNoShape">
              <a:avLst/>
            </a:prstTxWarp>
          </a:bodyPr>
          <a:lstStyle>
            <a:lvl1pPr defTabSz="919523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07" y="8863590"/>
            <a:ext cx="2972794" cy="4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5" rIns="92028" bIns="46015" numCol="1" anchor="b" anchorCtr="0" compatLnSpc="1">
            <a:prstTxWarp prst="textNoShape">
              <a:avLst/>
            </a:prstTxWarp>
          </a:bodyPr>
          <a:lstStyle>
            <a:lvl1pPr algn="r" defTabSz="919523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5A6B006-3EE6-46C6-9EA1-F48F1C80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6075" y="277813"/>
            <a:ext cx="6165850" cy="3468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8032" y="3868955"/>
            <a:ext cx="6518082" cy="52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5" rIns="92028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75518" y="289902"/>
            <a:ext cx="770779" cy="46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8" tIns="46015" rIns="92028" bIns="46015" numCol="1" anchor="b" anchorCtr="0" compatLnSpc="1">
            <a:prstTxWarp prst="textNoShape">
              <a:avLst/>
            </a:prstTxWarp>
          </a:bodyPr>
          <a:lstStyle>
            <a:lvl1pPr algn="r" defTabSz="919523" eaLnBrk="0" hangingPunct="0">
              <a:defRPr sz="1900" i="0"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fld id="{09C86641-18BB-4885-9A5C-134749DB4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4C21C-4AF3-4861-862A-D0E517770E5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9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EE502-8AF3-47D3-ABDC-14DF10C267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2E81-5F10-4861-A145-5475F134AE3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227013"/>
            <a:ext cx="6097588" cy="34305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3759200"/>
            <a:ext cx="6019800" cy="4987925"/>
          </a:xfrm>
          <a:noFill/>
          <a:ln/>
        </p:spPr>
        <p:txBody>
          <a:bodyPr/>
          <a:lstStyle/>
          <a:p>
            <a:r>
              <a:rPr lang="en-US"/>
              <a:t>Source: International Union of Railways (2004) The Northern East West (N.E.W.) Freight Corridor, Transportutvikling AS.</a:t>
            </a:r>
          </a:p>
        </p:txBody>
      </p:sp>
    </p:spTree>
    <p:extLst>
      <p:ext uri="{BB962C8B-B14F-4D97-AF65-F5344CB8AC3E}">
        <p14:creationId xmlns:p14="http://schemas.microsoft.com/office/powerpoint/2010/main" val="166379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A799-9E76-4F89-916B-CB5E7CF71B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A799-9E76-4F89-916B-CB5E7CF71B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1995</a:t>
            </a:r>
            <a:r>
              <a:rPr lang="en-US" baseline="0" dirty="0"/>
              <a:t> ISO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A799-9E76-4F89-916B-CB5E7CF71B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6AA02-33D6-4FA5-81E2-08488E249B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DFDA4-B4F4-4C5B-A169-B74470F4439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adapted from T. Toikka (2006) “The Real Price for Container Transportation between Asia and Europe”, Lappeenranta University of Technology,</a:t>
            </a:r>
          </a:p>
          <a:p>
            <a:r>
              <a:rPr lang="en-US"/>
              <a:t>Department of Industrial Engineering and Management.</a:t>
            </a:r>
          </a:p>
        </p:txBody>
      </p:sp>
    </p:spTree>
    <p:extLst>
      <p:ext uri="{BB962C8B-B14F-4D97-AF65-F5344CB8AC3E}">
        <p14:creationId xmlns:p14="http://schemas.microsoft.com/office/powerpoint/2010/main" val="406087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1C01F-1EDA-4C6B-BE12-66B6C84DA34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UNCTAD, Review of Maritime Transport, various years.</a:t>
            </a:r>
          </a:p>
        </p:txBody>
      </p:sp>
    </p:spTree>
    <p:extLst>
      <p:ext uri="{BB962C8B-B14F-4D97-AF65-F5344CB8AC3E}">
        <p14:creationId xmlns:p14="http://schemas.microsoft.com/office/powerpoint/2010/main" val="3424234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Notteboom, T. and J-P Rodrigue (2009) "The Future of Containerization: Perspectives from Maritime and Inland Freight Distribution", </a:t>
            </a:r>
            <a:r>
              <a:rPr lang="en-US" dirty="0" err="1"/>
              <a:t>Geojournal</a:t>
            </a:r>
            <a:r>
              <a:rPr lang="en-US" dirty="0"/>
              <a:t>, Vol. 74, No. 1, pp. 7-22.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3F363-7E7B-47A7-BE8F-2367A89C61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72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adapted from Crinks, P. (2000) Container Usage Asset Management in the Global Container Logistics Chain, International Asset Systems. http://www.interasset.com/docs/AssetManagementWP.pdf</a:t>
            </a: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21826-99BE-4B7B-8C8C-D6E024CEBA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AD1C5-AD0F-48C5-B96C-8F64888096A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6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Cartagena Port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6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B55D3-58EA-4839-96F5-0216B025B31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24622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2D22F-CAE6-4C57-B4ED-2427D96C19E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0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5F32E-615B-42E5-9D50-9214595312C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Photo:</a:t>
            </a:r>
            <a:r>
              <a:rPr lang="en-US" baseline="0" dirty="0"/>
              <a:t> Dr. Jean-Paul Rodrigue,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56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1A0FF-6FC6-4802-BFF2-12ED7CDB9C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04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BFFDA-4068-4B2B-81EB-EC4BDF1D52B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2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Terminal photo from PSA Antwerp.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56E37-01D1-4164-8854-615877C6B1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F6893-D38D-426A-8FCA-B65A2FACDA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14DCC-321E-4564-8EA8-6BC45A56A4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U.S. Department of Transportation, Bureau of Transport Statistics, National Transportation Statistics, 2009.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52E26-6386-4A21-B753-79DD0AC703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4DEDD-9BEA-45EB-8ED4-F0A4FAC49E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RITA/BTS. Table 1-38: Average Length of Haul, Domestic Freight and Passenger Modes.</a:t>
            </a:r>
          </a:p>
          <a:p>
            <a:r>
              <a:rPr lang="en-US" dirty="0"/>
              <a:t>http://www.rita.dot.gov/bts/sites/rita.dot.gov.bts/files/publications/national_transportation_statistics/html/table_01_38.html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1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075" y="277813"/>
            <a:ext cx="6165850" cy="3468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AT Kearney</a:t>
            </a:r>
          </a:p>
          <a:p>
            <a:r>
              <a:rPr lang="en-US" dirty="0"/>
              <a:t>https://www.atkearney.com/documents/10192/295992/Russian_Rail-Containers-and_Growth.pdf/010bafbb-54d6-46d0-9ff9-25b53c27645c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8ED1B-0906-4E3C-9538-48D415382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28700-342E-47E2-9B01-C4CAA4627C7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277813"/>
            <a:ext cx="6165850" cy="3468687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BAC3EF-2480-4FE1-8B98-BC6EF1542218}"/>
              </a:ext>
            </a:extLst>
          </p:cNvPr>
          <p:cNvSpPr/>
          <p:nvPr/>
        </p:nvSpPr>
        <p:spPr bwMode="auto">
          <a:xfrm>
            <a:off x="0" y="4840053"/>
            <a:ext cx="4284980" cy="15720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12700" y="152400"/>
            <a:ext cx="122047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016" y="6400800"/>
            <a:ext cx="122047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" name="Picture 22" descr="Hofstra_Shiel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21" y="263526"/>
            <a:ext cx="8608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73216" y="1458913"/>
            <a:ext cx="7401987" cy="2054786"/>
          </a:xfrm>
        </p:spPr>
        <p:txBody>
          <a:bodyPr/>
          <a:lstStyle>
            <a:lvl1pPr>
              <a:defRPr sz="36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39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73216" y="3720074"/>
            <a:ext cx="7434760" cy="2452125"/>
          </a:xfrm>
        </p:spPr>
        <p:txBody>
          <a:bodyPr/>
          <a:lstStyle>
            <a:lvl1pPr marL="0" indent="0" algn="l">
              <a:buFont typeface="Arial Narrow" pitchFamily="34" charset="0"/>
              <a:buNone/>
              <a:defRPr sz="2800" b="1"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117600" y="195977"/>
            <a:ext cx="90360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GS 120 – </a:t>
            </a:r>
            <a:r>
              <a:rPr lang="en-US" sz="2400" b="1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iGlobalization</a:t>
            </a:r>
            <a:r>
              <a:rPr lang="en-US" sz="2400" b="1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: Moving The Things We Buy</a:t>
            </a:r>
          </a:p>
          <a:p>
            <a:pPr eaLnBrk="0" hangingPunct="0">
              <a:defRPr/>
            </a:pPr>
            <a:endParaRPr lang="en-US" sz="1800" b="1" i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1800" b="1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Professor: Dr. Jean-Paul Rodrigue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2400" y="6511926"/>
            <a:ext cx="4984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Hofstra University, Department of Global Studies &amp; Geography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AF64A4D-A4C0-403F-98FA-01C6288BE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4"/>
          <a:stretch/>
        </p:blipFill>
        <p:spPr>
          <a:xfrm>
            <a:off x="-12700" y="1458913"/>
            <a:ext cx="4297680" cy="33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9834" y="49214"/>
            <a:ext cx="2738967" cy="6656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0817" y="49214"/>
            <a:ext cx="8015816" cy="6656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136B-E0E9-46F6-A689-1DDB27A75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3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43" y="1181337"/>
            <a:ext cx="10956714" cy="5524263"/>
          </a:xfrm>
        </p:spPr>
        <p:txBody>
          <a:bodyPr/>
          <a:lstStyle>
            <a:lvl1pPr>
              <a:defRPr>
                <a:latin typeface="+mn-lt"/>
                <a:cs typeface="Calibri" pitchFamily="34" charset="0"/>
              </a:defRPr>
            </a:lvl1pPr>
            <a:lvl2pPr>
              <a:defRPr>
                <a:latin typeface="+mn-lt"/>
                <a:cs typeface="Calibri" pitchFamily="34" charset="0"/>
              </a:defRPr>
            </a:lvl2pPr>
            <a:lvl3pPr>
              <a:defRPr>
                <a:latin typeface="+mn-lt"/>
                <a:cs typeface="Calibri" pitchFamily="34" charset="0"/>
              </a:defRPr>
            </a:lvl3pPr>
            <a:lvl4pPr>
              <a:defRPr>
                <a:latin typeface="+mn-lt"/>
                <a:cs typeface="Calibri" pitchFamily="34" charset="0"/>
              </a:defRPr>
            </a:lvl4pPr>
            <a:lvl5pPr>
              <a:defRPr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9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7905" y="1524466"/>
            <a:ext cx="8454773" cy="2104736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7905" y="3907511"/>
            <a:ext cx="8454773" cy="1645920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7D3DFB1-98F4-4935-BCAB-846262DB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4"/>
          <a:stretch/>
        </p:blipFill>
        <p:spPr>
          <a:xfrm>
            <a:off x="202786" y="1524466"/>
            <a:ext cx="2613911" cy="20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0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818" y="1447800"/>
            <a:ext cx="5067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317" y="1447800"/>
            <a:ext cx="5069416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5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8335-24ED-4FBF-9402-4BA8FE86D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1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BD53-2408-47E3-B504-C85CF72027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A758-F96A-4519-BDE1-1E4CB78D1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A7B4-BDD4-4C70-A018-99C005CB1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DBD8-3733-4C8F-A4AD-9DF847E918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-14817" y="-11113"/>
            <a:ext cx="975360" cy="14478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-14817" y="1436688"/>
            <a:ext cx="975360" cy="54213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60543" y="9453"/>
            <a:ext cx="1095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1051416" y="1010070"/>
            <a:ext cx="7772400" cy="91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751" y="1187727"/>
            <a:ext cx="10949505" cy="55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>
              <a:lumMod val="1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j-ea"/>
          <a:cs typeface="Arial Narrow" panose="020B0606020202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Font typeface="Arial Narrow" pitchFamily="34" charset="0"/>
        <a:buChar char="■"/>
        <a:defRPr sz="2800">
          <a:solidFill>
            <a:srgbClr val="080808"/>
          </a:solidFill>
          <a:latin typeface="Arial Narrow" pitchFamily="34" charset="0"/>
          <a:ea typeface="+mn-ea"/>
          <a:cs typeface="Arial Narrow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4D4D4D"/>
          </a:solidFill>
          <a:latin typeface="Arial Narrow" pitchFamily="34" charset="0"/>
          <a:cs typeface="Arial Narrow" pitchFamily="34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80808"/>
          </a:solidFill>
          <a:latin typeface="Arial Narrow" pitchFamily="34" charset="0"/>
          <a:cs typeface="Arial Narrow" pitchFamily="34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080808"/>
          </a:solidFill>
          <a:latin typeface="Arial Narrow" pitchFamily="34" charset="0"/>
          <a:cs typeface="Arial Narrow" pitchFamily="34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Arial Narrow" pitchFamily="34" charset="0"/>
          <a:cs typeface="Arial Narrow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Rzx1afK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2561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255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8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18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7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273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transportgeography.org/?page_id=182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255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72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wmf"/><Relationship Id="rId4" Type="http://schemas.openxmlformats.org/officeDocument/2006/relationships/hyperlink" Target="https://transportgeography.org/?page_id=71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76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hyperlink" Target="https://transportgeography.org/?page_id=24457" TargetMode="External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hyperlink" Target="https://youtu.be/KGfjJm_R6lM" TargetMode="Externa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3.wmf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267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wii.com/resources/check-digi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270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portgeography.org/?page_id=2545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transportgeography.org/?page_id=3057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hyperlink" Target="https://youtu.be/rXZri6NTsWk" TargetMode="External"/><Relationship Id="rId5" Type="http://schemas.openxmlformats.org/officeDocument/2006/relationships/image" Target="../media/image32.jpeg"/><Relationship Id="rId10" Type="http://schemas.openxmlformats.org/officeDocument/2006/relationships/hyperlink" Target="https://youtu.be/aERDsdcgwgI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transportgeography.org/?page_id=2618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hofstra.edu/geotrans/eng/ch3en/conc3en/worldcontainertraffic.html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transportgeography.org/?page_id=263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transportgeography.org/?page_id=2724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svg"/><Relationship Id="rId12" Type="http://schemas.openxmlformats.org/officeDocument/2006/relationships/hyperlink" Target="https://transportgeography.org/?page_id=268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0.sv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ransportgeography.org/?page_id=1768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ffcL0bVoNgw" TargetMode="External"/><Relationship Id="rId4" Type="http://schemas.openxmlformats.org/officeDocument/2006/relationships/hyperlink" Target="https://youtu.be/z7l6AQN1KV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xEVd8tLOQ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transportgeography.org/?page_id=2545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2719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270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wmf"/><Relationship Id="rId4" Type="http://schemas.openxmlformats.org/officeDocument/2006/relationships/hyperlink" Target="https://transportgeography.org/?page_id=8402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ansportgeography.org/?page_id=1960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ansportgeography.org/?page_id=265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wmf"/><Relationship Id="rId4" Type="http://schemas.openxmlformats.org/officeDocument/2006/relationships/hyperlink" Target="https://transportgeography.org/?page_id=2665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ansportgeography.org/?page_id=26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orteconomicsmanagement.org/?page_id=1174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69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portgeography.org/?page_id=8667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Topic 6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Intermodal Transportation and the Container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A – </a:t>
            </a:r>
            <a:r>
              <a:rPr lang="en-US" dirty="0" err="1"/>
              <a:t>Intermodalism</a:t>
            </a:r>
            <a:endParaRPr lang="en-US" dirty="0"/>
          </a:p>
          <a:p>
            <a:pPr algn="l"/>
            <a:r>
              <a:rPr lang="en-US" dirty="0"/>
              <a:t>B – Containerization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A6CD-C37B-4B40-973D-1F1DDB2A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Trailers on Flatcars (TOFC), 1950s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8754428-A657-45E0-8A05-A7F3304E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1" y="1141186"/>
            <a:ext cx="9207744" cy="56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4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AC78BB-74A6-4823-AE2F-5B231E1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480E5-60C8-4F0D-96BF-FE448A98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metal box (ISO 668 standard)</a:t>
            </a:r>
          </a:p>
          <a:p>
            <a:pPr lvl="1"/>
            <a:r>
              <a:rPr lang="en-US" dirty="0"/>
              <a:t>20-foot box of 20 feet long, 8'6" feet high and 8 feet wide (One TEU; Twenty Foot equivalent Unit).</a:t>
            </a:r>
          </a:p>
          <a:p>
            <a:pPr lvl="1"/>
            <a:r>
              <a:rPr lang="en-US" dirty="0"/>
              <a:t>40-foot box (equals two TEU).</a:t>
            </a:r>
          </a:p>
          <a:p>
            <a:pPr lvl="1"/>
            <a:r>
              <a:rPr lang="en-US" dirty="0"/>
              <a:t>40-foot ‘high cube’ box. 9’6” feet high (often counted as two TEU).</a:t>
            </a:r>
          </a:p>
          <a:p>
            <a:r>
              <a:rPr lang="en-US" dirty="0"/>
              <a:t>Using common handling equipment</a:t>
            </a:r>
          </a:p>
          <a:p>
            <a:pPr lvl="1"/>
            <a:r>
              <a:rPr lang="en-US" dirty="0"/>
              <a:t>Moving between ships, railcars, trucks and barges.</a:t>
            </a:r>
          </a:p>
          <a:p>
            <a:r>
              <a:rPr lang="en-US" dirty="0"/>
              <a:t>The container is a load unit</a:t>
            </a:r>
          </a:p>
          <a:p>
            <a:pPr lvl="1"/>
            <a:r>
              <a:rPr lang="en-US" dirty="0"/>
              <a:t>Can be adapted to carry different cargoes.</a:t>
            </a:r>
          </a:p>
          <a:p>
            <a:pPr lvl="1"/>
            <a:r>
              <a:rPr lang="en-US" dirty="0"/>
              <a:t>Standard: General dry cargo.</a:t>
            </a:r>
          </a:p>
          <a:p>
            <a:pPr lvl="1"/>
            <a:r>
              <a:rPr lang="en-US" dirty="0"/>
              <a:t>Tank: Liquid cargo (fuel and chemicals).</a:t>
            </a:r>
          </a:p>
          <a:p>
            <a:pPr lvl="1"/>
            <a:r>
              <a:rPr lang="en-US" dirty="0"/>
              <a:t>Reefer: Refrigerated cargo (food).</a:t>
            </a:r>
          </a:p>
        </p:txBody>
      </p:sp>
    </p:spTree>
    <p:extLst>
      <p:ext uri="{BB962C8B-B14F-4D97-AF65-F5344CB8AC3E}">
        <p14:creationId xmlns:p14="http://schemas.microsoft.com/office/powerpoint/2010/main" val="130546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7FC2-8650-4CE1-B5E8-16B4FCE2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Containership, Port Newark, 1958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EC26B86-1972-4486-A6F3-1729CFFF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7" y="1259467"/>
            <a:ext cx="105346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6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6330-B0BF-4F1F-AF9A-DC4930AD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Containership, 1970s</a:t>
            </a:r>
          </a:p>
        </p:txBody>
      </p: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A9ECBC26-FD99-41DC-8331-4B013969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18" y="1295676"/>
            <a:ext cx="8373100" cy="52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3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71F-24CE-4BAF-8832-FCF43449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on Flatcars, 1978</a:t>
            </a:r>
          </a:p>
        </p:txBody>
      </p:sp>
      <p:pic>
        <p:nvPicPr>
          <p:cNvPr id="3074" name="Picture 2" descr="Image result for container on flatcar">
            <a:extLst>
              <a:ext uri="{FF2B5EF4-FFF2-40B4-BE49-F238E27FC236}">
                <a16:creationId xmlns:a16="http://schemas.microsoft.com/office/drawing/2014/main" id="{21AE0C7B-3A64-4B10-8A72-FDEAC14E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6" y="1152351"/>
            <a:ext cx="9577840" cy="56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Video 2">
            <a:hlinkClick r:id="rId3" highlightClick="1"/>
            <a:extLst>
              <a:ext uri="{FF2B5EF4-FFF2-40B4-BE49-F238E27FC236}">
                <a16:creationId xmlns:a16="http://schemas.microsoft.com/office/drawing/2014/main" id="{720EC230-FA74-47A1-8EAC-696F9CB7B477}"/>
              </a:ext>
            </a:extLst>
          </p:cNvPr>
          <p:cNvSpPr/>
          <p:nvPr/>
        </p:nvSpPr>
        <p:spPr bwMode="auto">
          <a:xfrm>
            <a:off x="9017185" y="427165"/>
            <a:ext cx="914400" cy="453863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B4281-FAFA-4F81-90D5-342E138B7A8A}"/>
              </a:ext>
            </a:extLst>
          </p:cNvPr>
          <p:cNvSpPr txBox="1"/>
          <p:nvPr/>
        </p:nvSpPr>
        <p:spPr>
          <a:xfrm>
            <a:off x="10020475" y="454041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gency FB" pitchFamily="34" charset="0"/>
              </a:rPr>
              <a:t>Doublestacking</a:t>
            </a:r>
            <a:endParaRPr lang="en-US" sz="20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3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5767-170B-4468-AD45-96A468B0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Guided Vehicles, Container Yard, </a:t>
            </a:r>
            <a:r>
              <a:rPr lang="de-DE" dirty="0"/>
              <a:t>HHLA Container Terminal Altenwerder (CTA), Hamburg</a:t>
            </a:r>
            <a:endParaRPr lang="en-US" dirty="0"/>
          </a:p>
        </p:txBody>
      </p:sp>
      <p:pic>
        <p:nvPicPr>
          <p:cNvPr id="6148" name="Picture 4" descr="AGV auf dem HHLA Container Terminal Altenwerder Auf dem HHLA Container Terminal Altenwerder sind derzeit zehn batteriebetriebene und selbstfahrende Schwerlastfahrzeuge (Automated Guided Vehicle, kurz AGV) in Betrieb, deren Batterien mit Ãkostrom-Spitzen geladen werden sollen. HHLA">
            <a:extLst>
              <a:ext uri="{FF2B5EF4-FFF2-40B4-BE49-F238E27FC236}">
                <a16:creationId xmlns:a16="http://schemas.microsoft.com/office/drawing/2014/main" id="{0A65C4CD-1B00-475C-B148-03DB3151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30" y="1326926"/>
            <a:ext cx="8216250" cy="54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7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Intermodal Transport</a:t>
            </a:r>
          </a:p>
        </p:txBody>
      </p:sp>
      <p:pic>
        <p:nvPicPr>
          <p:cNvPr id="94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8" y="6058272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3021172" y="6211142"/>
            <a:ext cx="617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under what conditions intermodal transportation is used.</a:t>
            </a:r>
          </a:p>
        </p:txBody>
      </p:sp>
      <p:sp>
        <p:nvSpPr>
          <p:cNvPr id="52" name="Action Button: Document 51" title="Read this Web Page">
            <a:hlinkClick r:id="rId3" highlightClick="1"/>
          </p:cNvPr>
          <p:cNvSpPr/>
          <p:nvPr/>
        </p:nvSpPr>
        <p:spPr bwMode="auto">
          <a:xfrm>
            <a:off x="8121065" y="39099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760837" y="46115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CFF6F10-D000-4364-89D4-8ABD10778CDF}"/>
              </a:ext>
            </a:extLst>
          </p:cNvPr>
          <p:cNvSpPr/>
          <p:nvPr/>
        </p:nvSpPr>
        <p:spPr>
          <a:xfrm>
            <a:off x="6100945" y="4947902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767D3FC-76C0-40EB-8ACA-E6909C36E3E1}"/>
              </a:ext>
            </a:extLst>
          </p:cNvPr>
          <p:cNvSpPr/>
          <p:nvPr/>
        </p:nvSpPr>
        <p:spPr>
          <a:xfrm>
            <a:off x="6096000" y="4157879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2531953C-F4D3-4199-8CD9-89288D0D3BC0}"/>
              </a:ext>
            </a:extLst>
          </p:cNvPr>
          <p:cNvSpPr/>
          <p:nvPr/>
        </p:nvSpPr>
        <p:spPr>
          <a:xfrm>
            <a:off x="6096000" y="3372831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AF576EDD-5486-4399-80E0-AD3719D24712}"/>
              </a:ext>
            </a:extLst>
          </p:cNvPr>
          <p:cNvSpPr/>
          <p:nvPr/>
        </p:nvSpPr>
        <p:spPr>
          <a:xfrm>
            <a:off x="6099366" y="2590743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A435A49-2F74-4842-97D0-6DECEE0A98F5}"/>
              </a:ext>
            </a:extLst>
          </p:cNvPr>
          <p:cNvSpPr/>
          <p:nvPr/>
        </p:nvSpPr>
        <p:spPr>
          <a:xfrm>
            <a:off x="6100945" y="1810721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23289A7-9E8C-417A-ACD7-45BE40FBA0EF}"/>
              </a:ext>
            </a:extLst>
          </p:cNvPr>
          <p:cNvSpPr/>
          <p:nvPr/>
        </p:nvSpPr>
        <p:spPr>
          <a:xfrm>
            <a:off x="1187141" y="4947902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C84A4EF4-E544-431A-ADA1-FFDE1D9B5140}"/>
              </a:ext>
            </a:extLst>
          </p:cNvPr>
          <p:cNvSpPr/>
          <p:nvPr/>
        </p:nvSpPr>
        <p:spPr>
          <a:xfrm>
            <a:off x="1185485" y="4157879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3B4869BA-F27A-41AC-B9E3-BC092B36520B}"/>
              </a:ext>
            </a:extLst>
          </p:cNvPr>
          <p:cNvSpPr/>
          <p:nvPr/>
        </p:nvSpPr>
        <p:spPr>
          <a:xfrm>
            <a:off x="1186434" y="3377872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98884A1-A2D4-4F80-968A-CD3AD1673231}"/>
              </a:ext>
            </a:extLst>
          </p:cNvPr>
          <p:cNvSpPr/>
          <p:nvPr/>
        </p:nvSpPr>
        <p:spPr>
          <a:xfrm>
            <a:off x="1193111" y="2595101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7BE7922-DB45-4C45-8FDB-FB89ED2C4667}"/>
              </a:ext>
            </a:extLst>
          </p:cNvPr>
          <p:cNvSpPr/>
          <p:nvPr/>
        </p:nvSpPr>
        <p:spPr>
          <a:xfrm>
            <a:off x="1185485" y="1811898"/>
            <a:ext cx="4663440" cy="73152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84183159-2140-4235-BC70-067555AD9E8C}"/>
              </a:ext>
            </a:extLst>
          </p:cNvPr>
          <p:cNvSpPr/>
          <p:nvPr/>
        </p:nvSpPr>
        <p:spPr>
          <a:xfrm>
            <a:off x="1185485" y="1316671"/>
            <a:ext cx="4663440" cy="4426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CONDITIONS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B1A67DD-AEEF-49B2-9BB1-7A7AFCF8015D}"/>
              </a:ext>
            </a:extLst>
          </p:cNvPr>
          <p:cNvSpPr/>
          <p:nvPr/>
        </p:nvSpPr>
        <p:spPr>
          <a:xfrm>
            <a:off x="1335017" y="2213677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163F1B4-99FB-40F0-90DB-88D86DA1C1D5}"/>
              </a:ext>
            </a:extLst>
          </p:cNvPr>
          <p:cNvSpPr/>
          <p:nvPr/>
        </p:nvSpPr>
        <p:spPr>
          <a:xfrm>
            <a:off x="6099366" y="1316912"/>
            <a:ext cx="4663440" cy="44267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OUTCOMES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1D1D284-6916-4722-9D78-08D24C3E33FF}"/>
              </a:ext>
            </a:extLst>
          </p:cNvPr>
          <p:cNvCxnSpPr>
            <a:stCxn id="123" idx="6"/>
            <a:endCxn id="124" idx="2"/>
          </p:cNvCxnSpPr>
          <p:nvPr/>
        </p:nvCxnSpPr>
        <p:spPr>
          <a:xfrm>
            <a:off x="1610829" y="3111750"/>
            <a:ext cx="5045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8F69B5-4B8A-489C-B234-DEFEEEDBF317}"/>
              </a:ext>
            </a:extLst>
          </p:cNvPr>
          <p:cNvCxnSpPr>
            <a:stCxn id="124" idx="6"/>
            <a:endCxn id="125" idx="2"/>
          </p:cNvCxnSpPr>
          <p:nvPr/>
        </p:nvCxnSpPr>
        <p:spPr>
          <a:xfrm>
            <a:off x="2298252" y="3111750"/>
            <a:ext cx="5045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3B407369-50B4-4FBE-BC68-207E8E77D60F}"/>
              </a:ext>
            </a:extLst>
          </p:cNvPr>
          <p:cNvSpPr/>
          <p:nvPr/>
        </p:nvSpPr>
        <p:spPr>
          <a:xfrm>
            <a:off x="1427949" y="3020310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7BE5784-FD31-417F-84EB-AE3DE08C1274}"/>
              </a:ext>
            </a:extLst>
          </p:cNvPr>
          <p:cNvSpPr/>
          <p:nvPr/>
        </p:nvSpPr>
        <p:spPr>
          <a:xfrm>
            <a:off x="2115372" y="3020310"/>
            <a:ext cx="182880" cy="182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4CCAE88-A055-4A45-ABF1-BCA7EDE1ED08}"/>
              </a:ext>
            </a:extLst>
          </p:cNvPr>
          <p:cNvSpPr/>
          <p:nvPr/>
        </p:nvSpPr>
        <p:spPr>
          <a:xfrm>
            <a:off x="2802795" y="3020310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651DA57-D24D-4778-A94B-8FA15097F053}"/>
              </a:ext>
            </a:extLst>
          </p:cNvPr>
          <p:cNvSpPr/>
          <p:nvPr/>
        </p:nvSpPr>
        <p:spPr>
          <a:xfrm>
            <a:off x="1958075" y="2213677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77A7F29-FA2D-404F-9DD7-75DB5FD166D2}"/>
              </a:ext>
            </a:extLst>
          </p:cNvPr>
          <p:cNvSpPr/>
          <p:nvPr/>
        </p:nvSpPr>
        <p:spPr>
          <a:xfrm>
            <a:off x="2581133" y="2213677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8" name="Right Arrow 61">
            <a:extLst>
              <a:ext uri="{FF2B5EF4-FFF2-40B4-BE49-F238E27FC236}">
                <a16:creationId xmlns:a16="http://schemas.microsoft.com/office/drawing/2014/main" id="{28C0D435-FFB5-4B61-928F-27024638519F}"/>
              </a:ext>
            </a:extLst>
          </p:cNvPr>
          <p:cNvSpPr/>
          <p:nvPr/>
        </p:nvSpPr>
        <p:spPr>
          <a:xfrm>
            <a:off x="2038156" y="3712948"/>
            <a:ext cx="1005840" cy="36576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AAA1C5F-6ED8-4A3E-AE9E-3E8C4C079675}"/>
              </a:ext>
            </a:extLst>
          </p:cNvPr>
          <p:cNvSpPr/>
          <p:nvPr/>
        </p:nvSpPr>
        <p:spPr>
          <a:xfrm>
            <a:off x="1388867" y="3796352"/>
            <a:ext cx="548640" cy="18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7A1C77D-841E-4EB5-94EC-3C6BF56B3494}"/>
              </a:ext>
            </a:extLst>
          </p:cNvPr>
          <p:cNvCxnSpPr/>
          <p:nvPr/>
        </p:nvCxnSpPr>
        <p:spPr>
          <a:xfrm>
            <a:off x="1989681" y="3713682"/>
            <a:ext cx="0" cy="3657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E760DE75-E5D3-4D8E-B45F-075EDC8AABFC}"/>
              </a:ext>
            </a:extLst>
          </p:cNvPr>
          <p:cNvSpPr txBox="1"/>
          <p:nvPr/>
        </p:nvSpPr>
        <p:spPr>
          <a:xfrm>
            <a:off x="1517840" y="368348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09A9D75-87DE-4C13-A590-9BD7AE9DC2F2}"/>
              </a:ext>
            </a:extLst>
          </p:cNvPr>
          <p:cNvSpPr/>
          <p:nvPr/>
        </p:nvSpPr>
        <p:spPr>
          <a:xfrm>
            <a:off x="1390503" y="2262978"/>
            <a:ext cx="45720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273D8AC-6232-4CB6-ADE6-AF5FD2427CD7}"/>
              </a:ext>
            </a:extLst>
          </p:cNvPr>
          <p:cNvSpPr/>
          <p:nvPr/>
        </p:nvSpPr>
        <p:spPr>
          <a:xfrm>
            <a:off x="2009322" y="2264708"/>
            <a:ext cx="18288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32D1380-4375-49AC-B5B6-B7114D170E32}"/>
              </a:ext>
            </a:extLst>
          </p:cNvPr>
          <p:cNvSpPr/>
          <p:nvPr/>
        </p:nvSpPr>
        <p:spPr>
          <a:xfrm>
            <a:off x="2265296" y="2264708"/>
            <a:ext cx="18288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03FE10E-21C5-4674-B73B-1A12EE6EF3AB}"/>
              </a:ext>
            </a:extLst>
          </p:cNvPr>
          <p:cNvSpPr/>
          <p:nvPr/>
        </p:nvSpPr>
        <p:spPr>
          <a:xfrm>
            <a:off x="2622317" y="2263745"/>
            <a:ext cx="9144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A93D04B-F0E1-4AEC-959D-0173F3CBA78B}"/>
              </a:ext>
            </a:extLst>
          </p:cNvPr>
          <p:cNvSpPr/>
          <p:nvPr/>
        </p:nvSpPr>
        <p:spPr>
          <a:xfrm>
            <a:off x="2744210" y="2263745"/>
            <a:ext cx="9144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0A932B7-CCB1-422E-8440-0A3888E251B3}"/>
              </a:ext>
            </a:extLst>
          </p:cNvPr>
          <p:cNvSpPr/>
          <p:nvPr/>
        </p:nvSpPr>
        <p:spPr>
          <a:xfrm>
            <a:off x="2866103" y="2263745"/>
            <a:ext cx="9144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787831-0CEC-4DDE-AC37-054D8379566F}"/>
              </a:ext>
            </a:extLst>
          </p:cNvPr>
          <p:cNvSpPr/>
          <p:nvPr/>
        </p:nvSpPr>
        <p:spPr>
          <a:xfrm>
            <a:off x="2987996" y="2263745"/>
            <a:ext cx="9144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6BBD5DA-F1D7-4237-91C5-9865F3C1405C}"/>
              </a:ext>
            </a:extLst>
          </p:cNvPr>
          <p:cNvGrpSpPr/>
          <p:nvPr/>
        </p:nvGrpSpPr>
        <p:grpSpPr>
          <a:xfrm>
            <a:off x="1840780" y="4490991"/>
            <a:ext cx="838581" cy="363088"/>
            <a:chOff x="1803266" y="4354144"/>
            <a:chExt cx="914400" cy="38211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4CB97D6-D0F5-4722-A429-70A708FBF911}"/>
                </a:ext>
              </a:extLst>
            </p:cNvPr>
            <p:cNvSpPr/>
            <p:nvPr/>
          </p:nvSpPr>
          <p:spPr>
            <a:xfrm>
              <a:off x="1987607" y="4356202"/>
              <a:ext cx="4572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>
                <a:latin typeface="Arial Narrow" panose="020B0606020202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76A8F81-F3CE-47A0-9AE4-CC85859FF896}"/>
                </a:ext>
              </a:extLst>
            </p:cNvPr>
            <p:cNvSpPr/>
            <p:nvPr/>
          </p:nvSpPr>
          <p:spPr>
            <a:xfrm>
              <a:off x="2443328" y="4354144"/>
              <a:ext cx="182880" cy="36576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>
                <a:latin typeface="Arial Narrow" panose="020B0606020202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EA14FD1-3AF8-428F-9B53-B7002C9735DD}"/>
                </a:ext>
              </a:extLst>
            </p:cNvPr>
            <p:cNvSpPr/>
            <p:nvPr/>
          </p:nvSpPr>
          <p:spPr>
            <a:xfrm>
              <a:off x="1813240" y="4370058"/>
              <a:ext cx="182880" cy="36576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>
                <a:latin typeface="Arial Narrow" panose="020B0606020202030204" pitchFamily="34" charset="0"/>
              </a:endParaRPr>
            </a:p>
          </p:txBody>
        </p:sp>
        <p:sp>
          <p:nvSpPr>
            <p:cNvPr id="143" name="Freeform 74">
              <a:extLst>
                <a:ext uri="{FF2B5EF4-FFF2-40B4-BE49-F238E27FC236}">
                  <a16:creationId xmlns:a16="http://schemas.microsoft.com/office/drawing/2014/main" id="{6BA7F34F-B535-46C5-B114-967028AB7DE5}"/>
                </a:ext>
              </a:extLst>
            </p:cNvPr>
            <p:cNvSpPr/>
            <p:nvPr/>
          </p:nvSpPr>
          <p:spPr>
            <a:xfrm>
              <a:off x="1878608" y="4416143"/>
              <a:ext cx="757645" cy="265292"/>
            </a:xfrm>
            <a:custGeom>
              <a:avLst/>
              <a:gdLst>
                <a:gd name="connsiteX0" fmla="*/ 0 w 757645"/>
                <a:gd name="connsiteY0" fmla="*/ 0 h 254913"/>
                <a:gd name="connsiteX1" fmla="*/ 326571 w 757645"/>
                <a:gd name="connsiteY1" fmla="*/ 254726 h 254913"/>
                <a:gd name="connsiteX2" fmla="*/ 757645 w 757645"/>
                <a:gd name="connsiteY2" fmla="*/ 32657 h 2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645" h="254913">
                  <a:moveTo>
                    <a:pt x="0" y="0"/>
                  </a:moveTo>
                  <a:cubicBezTo>
                    <a:pt x="100148" y="124641"/>
                    <a:pt x="200297" y="249283"/>
                    <a:pt x="326571" y="254726"/>
                  </a:cubicBezTo>
                  <a:cubicBezTo>
                    <a:pt x="452845" y="260169"/>
                    <a:pt x="605245" y="146413"/>
                    <a:pt x="757645" y="3265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>
                <a:latin typeface="Arial Narrow" panose="020B0606020202030204" pitchFamily="34" charset="0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id="{2FD6DEBB-A812-435A-B0B4-B88D4B8D8F84}"/>
                </a:ext>
              </a:extLst>
            </p:cNvPr>
            <p:cNvSpPr/>
            <p:nvPr/>
          </p:nvSpPr>
          <p:spPr>
            <a:xfrm>
              <a:off x="1803266" y="4370494"/>
              <a:ext cx="914400" cy="365760"/>
            </a:xfrm>
            <a:custGeom>
              <a:avLst/>
              <a:gdLst>
                <a:gd name="connsiteX0" fmla="*/ 0 w 750499"/>
                <a:gd name="connsiteY0" fmla="*/ 0 h 491706"/>
                <a:gd name="connsiteX1" fmla="*/ 0 w 750499"/>
                <a:gd name="connsiteY1" fmla="*/ 491706 h 491706"/>
                <a:gd name="connsiteX2" fmla="*/ 750499 w 750499"/>
                <a:gd name="connsiteY2" fmla="*/ 491706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499" h="491706">
                  <a:moveTo>
                    <a:pt x="0" y="0"/>
                  </a:moveTo>
                  <a:lnTo>
                    <a:pt x="0" y="491706"/>
                  </a:lnTo>
                  <a:lnTo>
                    <a:pt x="750499" y="49170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>
                <a:latin typeface="Arial Narrow" panose="020B0606020202030204" pitchFamily="34" charset="0"/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653E016-7D95-460F-B314-CACBFBB4243B}"/>
                </a:ext>
              </a:extLst>
            </p:cNvPr>
            <p:cNvCxnSpPr/>
            <p:nvPr/>
          </p:nvCxnSpPr>
          <p:spPr>
            <a:xfrm>
              <a:off x="1996120" y="4354144"/>
              <a:ext cx="0" cy="365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592797E-0C16-4A3C-B8CA-B2ACEBBA1541}"/>
                </a:ext>
              </a:extLst>
            </p:cNvPr>
            <p:cNvCxnSpPr/>
            <p:nvPr/>
          </p:nvCxnSpPr>
          <p:spPr>
            <a:xfrm>
              <a:off x="2443328" y="4370058"/>
              <a:ext cx="0" cy="3657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ight Arrow 120">
            <a:extLst>
              <a:ext uri="{FF2B5EF4-FFF2-40B4-BE49-F238E27FC236}">
                <a16:creationId xmlns:a16="http://schemas.microsoft.com/office/drawing/2014/main" id="{38C100A0-F9D1-4033-8CB5-4820D3951FEA}"/>
              </a:ext>
            </a:extLst>
          </p:cNvPr>
          <p:cNvSpPr/>
          <p:nvPr/>
        </p:nvSpPr>
        <p:spPr>
          <a:xfrm>
            <a:off x="1430437" y="5316384"/>
            <a:ext cx="365760" cy="27432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48" name="Right Arrow 121">
            <a:extLst>
              <a:ext uri="{FF2B5EF4-FFF2-40B4-BE49-F238E27FC236}">
                <a16:creationId xmlns:a16="http://schemas.microsoft.com/office/drawing/2014/main" id="{E5E01FAE-66A5-4614-ADB8-6AAAECCB24CF}"/>
              </a:ext>
            </a:extLst>
          </p:cNvPr>
          <p:cNvSpPr/>
          <p:nvPr/>
        </p:nvSpPr>
        <p:spPr>
          <a:xfrm>
            <a:off x="1831305" y="5316384"/>
            <a:ext cx="365760" cy="27432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49" name="Right Arrow 122">
            <a:extLst>
              <a:ext uri="{FF2B5EF4-FFF2-40B4-BE49-F238E27FC236}">
                <a16:creationId xmlns:a16="http://schemas.microsoft.com/office/drawing/2014/main" id="{903EDDF9-E0C0-490F-8D2A-44FD38622E0F}"/>
              </a:ext>
            </a:extLst>
          </p:cNvPr>
          <p:cNvSpPr/>
          <p:nvPr/>
        </p:nvSpPr>
        <p:spPr>
          <a:xfrm>
            <a:off x="2232173" y="5316384"/>
            <a:ext cx="365760" cy="27432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50" name="Right Arrow 123">
            <a:extLst>
              <a:ext uri="{FF2B5EF4-FFF2-40B4-BE49-F238E27FC236}">
                <a16:creationId xmlns:a16="http://schemas.microsoft.com/office/drawing/2014/main" id="{217C182F-25A3-4134-99B6-666F82B24259}"/>
              </a:ext>
            </a:extLst>
          </p:cNvPr>
          <p:cNvSpPr/>
          <p:nvPr/>
        </p:nvSpPr>
        <p:spPr>
          <a:xfrm>
            <a:off x="2633041" y="5316384"/>
            <a:ext cx="365760" cy="27432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D8D1647-7597-47CD-855B-DCB5C3350528}"/>
              </a:ext>
            </a:extLst>
          </p:cNvPr>
          <p:cNvGrpSpPr/>
          <p:nvPr/>
        </p:nvGrpSpPr>
        <p:grpSpPr>
          <a:xfrm>
            <a:off x="6887467" y="2148182"/>
            <a:ext cx="682259" cy="341130"/>
            <a:chOff x="6893084" y="1949233"/>
            <a:chExt cx="731520" cy="365760"/>
          </a:xfrm>
        </p:grpSpPr>
        <p:sp>
          <p:nvSpPr>
            <p:cNvPr id="152" name="Freeform 124">
              <a:extLst>
                <a:ext uri="{FF2B5EF4-FFF2-40B4-BE49-F238E27FC236}">
                  <a16:creationId xmlns:a16="http://schemas.microsoft.com/office/drawing/2014/main" id="{6A061B46-A621-487D-82B4-9B62438D372E}"/>
                </a:ext>
              </a:extLst>
            </p:cNvPr>
            <p:cNvSpPr/>
            <p:nvPr/>
          </p:nvSpPr>
          <p:spPr>
            <a:xfrm>
              <a:off x="6893084" y="1949233"/>
              <a:ext cx="731520" cy="365760"/>
            </a:xfrm>
            <a:custGeom>
              <a:avLst/>
              <a:gdLst>
                <a:gd name="connsiteX0" fmla="*/ 0 w 750499"/>
                <a:gd name="connsiteY0" fmla="*/ 0 h 491706"/>
                <a:gd name="connsiteX1" fmla="*/ 0 w 750499"/>
                <a:gd name="connsiteY1" fmla="*/ 491706 h 491706"/>
                <a:gd name="connsiteX2" fmla="*/ 750499 w 750499"/>
                <a:gd name="connsiteY2" fmla="*/ 491706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499" h="491706">
                  <a:moveTo>
                    <a:pt x="0" y="0"/>
                  </a:moveTo>
                  <a:lnTo>
                    <a:pt x="0" y="491706"/>
                  </a:lnTo>
                  <a:lnTo>
                    <a:pt x="750499" y="49170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>
                <a:latin typeface="Arial Narrow" panose="020B0606020202030204" pitchFamily="34" charset="0"/>
              </a:endParaRPr>
            </a:p>
          </p:txBody>
        </p:sp>
        <p:sp>
          <p:nvSpPr>
            <p:cNvPr id="153" name="Freeform 125">
              <a:extLst>
                <a:ext uri="{FF2B5EF4-FFF2-40B4-BE49-F238E27FC236}">
                  <a16:creationId xmlns:a16="http://schemas.microsoft.com/office/drawing/2014/main" id="{63F0B95A-381D-4CC2-97CE-74246E931354}"/>
                </a:ext>
              </a:extLst>
            </p:cNvPr>
            <p:cNvSpPr/>
            <p:nvPr/>
          </p:nvSpPr>
          <p:spPr>
            <a:xfrm>
              <a:off x="6942748" y="1965747"/>
              <a:ext cx="595222" cy="310550"/>
            </a:xfrm>
            <a:custGeom>
              <a:avLst/>
              <a:gdLst>
                <a:gd name="connsiteX0" fmla="*/ 0 w 595222"/>
                <a:gd name="connsiteY0" fmla="*/ 0 h 310550"/>
                <a:gd name="connsiteX1" fmla="*/ 120769 w 595222"/>
                <a:gd name="connsiteY1" fmla="*/ 189781 h 310550"/>
                <a:gd name="connsiteX2" fmla="*/ 595222 w 595222"/>
                <a:gd name="connsiteY2" fmla="*/ 310550 h 3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222" h="310550">
                  <a:moveTo>
                    <a:pt x="0" y="0"/>
                  </a:moveTo>
                  <a:cubicBezTo>
                    <a:pt x="10782" y="69011"/>
                    <a:pt x="21565" y="138023"/>
                    <a:pt x="120769" y="189781"/>
                  </a:cubicBezTo>
                  <a:cubicBezTo>
                    <a:pt x="219973" y="241539"/>
                    <a:pt x="407597" y="276044"/>
                    <a:pt x="595222" y="310550"/>
                  </a:cubicBezTo>
                </a:path>
              </a:pathLst>
            </a:cu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9CD8B8D-D3B1-44FF-9273-B56F23A02D41}"/>
              </a:ext>
            </a:extLst>
          </p:cNvPr>
          <p:cNvCxnSpPr>
            <a:stCxn id="196" idx="6"/>
            <a:endCxn id="197" idx="2"/>
          </p:cNvCxnSpPr>
          <p:nvPr/>
        </p:nvCxnSpPr>
        <p:spPr>
          <a:xfrm>
            <a:off x="6491334" y="2984242"/>
            <a:ext cx="1281783" cy="2613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5F9D2647-BEF8-4769-9E56-A4DBDE706BD8}"/>
              </a:ext>
            </a:extLst>
          </p:cNvPr>
          <p:cNvSpPr/>
          <p:nvPr/>
        </p:nvSpPr>
        <p:spPr>
          <a:xfrm>
            <a:off x="6399893" y="2938521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D5DB73AC-DF46-4D16-B2B4-C17384337EEC}"/>
              </a:ext>
            </a:extLst>
          </p:cNvPr>
          <p:cNvSpPr/>
          <p:nvPr/>
        </p:nvSpPr>
        <p:spPr>
          <a:xfrm>
            <a:off x="7773116" y="2941134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EDB513A-B8BC-4612-9D8B-92C0BD621C2D}"/>
              </a:ext>
            </a:extLst>
          </p:cNvPr>
          <p:cNvCxnSpPr>
            <a:stCxn id="199" idx="6"/>
            <a:endCxn id="200" idx="2"/>
          </p:cNvCxnSpPr>
          <p:nvPr/>
        </p:nvCxnSpPr>
        <p:spPr>
          <a:xfrm>
            <a:off x="6491334" y="3228607"/>
            <a:ext cx="1281783" cy="2613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>
            <a:extLst>
              <a:ext uri="{FF2B5EF4-FFF2-40B4-BE49-F238E27FC236}">
                <a16:creationId xmlns:a16="http://schemas.microsoft.com/office/drawing/2014/main" id="{0D864D78-597C-4857-A85E-0326B7CDAAC8}"/>
              </a:ext>
            </a:extLst>
          </p:cNvPr>
          <p:cNvSpPr/>
          <p:nvPr/>
        </p:nvSpPr>
        <p:spPr>
          <a:xfrm>
            <a:off x="6399893" y="3182886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7F6BCBFA-B45D-4A78-96BB-F7C441C69901}"/>
              </a:ext>
            </a:extLst>
          </p:cNvPr>
          <p:cNvSpPr/>
          <p:nvPr/>
        </p:nvSpPr>
        <p:spPr>
          <a:xfrm>
            <a:off x="7773116" y="3185499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1" name="Down Arrow 132">
            <a:extLst>
              <a:ext uri="{FF2B5EF4-FFF2-40B4-BE49-F238E27FC236}">
                <a16:creationId xmlns:a16="http://schemas.microsoft.com/office/drawing/2014/main" id="{15020261-F568-4C26-9273-10A6ACCCEDFA}"/>
              </a:ext>
            </a:extLst>
          </p:cNvPr>
          <p:cNvSpPr/>
          <p:nvPr/>
        </p:nvSpPr>
        <p:spPr>
          <a:xfrm>
            <a:off x="7087317" y="3031827"/>
            <a:ext cx="148381" cy="1558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827A490-88D5-4D9C-B9FF-1536988488C8}"/>
              </a:ext>
            </a:extLst>
          </p:cNvPr>
          <p:cNvSpPr/>
          <p:nvPr/>
        </p:nvSpPr>
        <p:spPr>
          <a:xfrm>
            <a:off x="6724384" y="5359446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92D7AFAE-68C1-489A-A500-347140FB86D0}"/>
              </a:ext>
            </a:extLst>
          </p:cNvPr>
          <p:cNvSpPr/>
          <p:nvPr/>
        </p:nvSpPr>
        <p:spPr>
          <a:xfrm>
            <a:off x="7426549" y="5360903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1C76721B-CD8E-4E95-B183-4847E1D8D294}"/>
              </a:ext>
            </a:extLst>
          </p:cNvPr>
          <p:cNvCxnSpPr>
            <a:stCxn id="203" idx="2"/>
            <a:endCxn id="202" idx="6"/>
          </p:cNvCxnSpPr>
          <p:nvPr/>
        </p:nvCxnSpPr>
        <p:spPr>
          <a:xfrm flipH="1" flipV="1">
            <a:off x="6815825" y="5405167"/>
            <a:ext cx="610725" cy="145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C667054A-7844-4364-BDD5-48BF2D6178BC}"/>
              </a:ext>
            </a:extLst>
          </p:cNvPr>
          <p:cNvSpPr/>
          <p:nvPr/>
        </p:nvSpPr>
        <p:spPr>
          <a:xfrm>
            <a:off x="6496732" y="5525516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99CC6BAA-FD89-4D2C-967A-13C90C9EF401}"/>
              </a:ext>
            </a:extLst>
          </p:cNvPr>
          <p:cNvSpPr/>
          <p:nvPr/>
        </p:nvSpPr>
        <p:spPr>
          <a:xfrm>
            <a:off x="7714879" y="5526973"/>
            <a:ext cx="91440" cy="9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BB6CCC01-9B00-4CB5-A308-A730B12BEAFD}"/>
              </a:ext>
            </a:extLst>
          </p:cNvPr>
          <p:cNvCxnSpPr>
            <a:stCxn id="206" idx="2"/>
            <a:endCxn id="205" idx="6"/>
          </p:cNvCxnSpPr>
          <p:nvPr/>
        </p:nvCxnSpPr>
        <p:spPr>
          <a:xfrm flipH="1" flipV="1">
            <a:off x="6588173" y="5571237"/>
            <a:ext cx="1126707" cy="145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66DC087-3690-4A4D-8A2A-0EABDA243A90}"/>
              </a:ext>
            </a:extLst>
          </p:cNvPr>
          <p:cNvSpPr/>
          <p:nvPr/>
        </p:nvSpPr>
        <p:spPr>
          <a:xfrm>
            <a:off x="6451628" y="4540956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BEFB771-D52C-4DB8-ABAE-FEFD680500EF}"/>
              </a:ext>
            </a:extLst>
          </p:cNvPr>
          <p:cNvSpPr/>
          <p:nvPr/>
        </p:nvSpPr>
        <p:spPr>
          <a:xfrm>
            <a:off x="6495271" y="4692036"/>
            <a:ext cx="457200" cy="91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E19FFD9-2ED8-4D0B-AEF9-7AF023EB9E57}"/>
              </a:ext>
            </a:extLst>
          </p:cNvPr>
          <p:cNvSpPr/>
          <p:nvPr/>
        </p:nvSpPr>
        <p:spPr>
          <a:xfrm>
            <a:off x="7278418" y="4540956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D75AEAE-CA55-44E7-9FE7-E6F9821AEC8F}"/>
              </a:ext>
            </a:extLst>
          </p:cNvPr>
          <p:cNvSpPr/>
          <p:nvPr/>
        </p:nvSpPr>
        <p:spPr>
          <a:xfrm>
            <a:off x="7328592" y="4602309"/>
            <a:ext cx="457200" cy="1828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2" name="Down Arrow 146">
            <a:extLst>
              <a:ext uri="{FF2B5EF4-FFF2-40B4-BE49-F238E27FC236}">
                <a16:creationId xmlns:a16="http://schemas.microsoft.com/office/drawing/2014/main" id="{D733B975-3A10-4BDA-A0FE-7355E49AFE74}"/>
              </a:ext>
            </a:extLst>
          </p:cNvPr>
          <p:cNvSpPr/>
          <p:nvPr/>
        </p:nvSpPr>
        <p:spPr>
          <a:xfrm rot="16200000">
            <a:off x="7071736" y="4595250"/>
            <a:ext cx="182880" cy="18288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B29A450C-F77F-49E2-9991-B188F65DC640}"/>
              </a:ext>
            </a:extLst>
          </p:cNvPr>
          <p:cNvSpPr/>
          <p:nvPr/>
        </p:nvSpPr>
        <p:spPr>
          <a:xfrm>
            <a:off x="7022249" y="3812344"/>
            <a:ext cx="182880" cy="1828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83E40CF-D361-473D-8B28-5202783607F3}"/>
              </a:ext>
            </a:extLst>
          </p:cNvPr>
          <p:cNvCxnSpPr/>
          <p:nvPr/>
        </p:nvCxnSpPr>
        <p:spPr>
          <a:xfrm>
            <a:off x="6332019" y="3713844"/>
            <a:ext cx="638421" cy="9850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6A320D9-4C9E-4331-9829-C6DDA5405E86}"/>
              </a:ext>
            </a:extLst>
          </p:cNvPr>
          <p:cNvCxnSpPr/>
          <p:nvPr/>
        </p:nvCxnSpPr>
        <p:spPr>
          <a:xfrm flipV="1">
            <a:off x="6332019" y="3983644"/>
            <a:ext cx="690231" cy="70246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13A704-148D-45FF-95CF-D8131ACBE762}"/>
              </a:ext>
            </a:extLst>
          </p:cNvPr>
          <p:cNvCxnSpPr/>
          <p:nvPr/>
        </p:nvCxnSpPr>
        <p:spPr>
          <a:xfrm>
            <a:off x="6569168" y="3895868"/>
            <a:ext cx="358532" cy="7917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A0B67B65-C287-4112-B65A-4B033DBD2E11}"/>
              </a:ext>
            </a:extLst>
          </p:cNvPr>
          <p:cNvCxnSpPr/>
          <p:nvPr/>
        </p:nvCxnSpPr>
        <p:spPr>
          <a:xfrm flipV="1">
            <a:off x="7254750" y="3740331"/>
            <a:ext cx="628859" cy="96123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A1474657-2CB1-45B2-B6D2-DD9B79BF8867}"/>
              </a:ext>
            </a:extLst>
          </p:cNvPr>
          <p:cNvCxnSpPr/>
          <p:nvPr/>
        </p:nvCxnSpPr>
        <p:spPr>
          <a:xfrm>
            <a:off x="7291804" y="3911727"/>
            <a:ext cx="701134" cy="4836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D96BC54-3E89-492D-BC5A-28568B7D8B5F}"/>
              </a:ext>
            </a:extLst>
          </p:cNvPr>
          <p:cNvCxnSpPr/>
          <p:nvPr/>
        </p:nvCxnSpPr>
        <p:spPr>
          <a:xfrm>
            <a:off x="7291805" y="3974025"/>
            <a:ext cx="350567" cy="106885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9B332454-43B3-42E5-B132-AEB4B381FE7C}"/>
              </a:ext>
            </a:extLst>
          </p:cNvPr>
          <p:cNvSpPr/>
          <p:nvPr/>
        </p:nvSpPr>
        <p:spPr>
          <a:xfrm>
            <a:off x="1233800" y="1844602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Load unit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E0CED905-396F-4310-9A76-7B608C6794E0}"/>
              </a:ext>
            </a:extLst>
          </p:cNvPr>
          <p:cNvSpPr/>
          <p:nvPr/>
        </p:nvSpPr>
        <p:spPr>
          <a:xfrm>
            <a:off x="1226516" y="2626674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Modal continuity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88BC2F4A-435B-4577-8D69-ED46D88B7710}"/>
              </a:ext>
            </a:extLst>
          </p:cNvPr>
          <p:cNvSpPr/>
          <p:nvPr/>
        </p:nvSpPr>
        <p:spPr>
          <a:xfrm>
            <a:off x="1226516" y="3406833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Transport distance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2AE9EC11-606A-4BD5-8591-94D35F90D743}"/>
              </a:ext>
            </a:extLst>
          </p:cNvPr>
          <p:cNvSpPr/>
          <p:nvPr/>
        </p:nvSpPr>
        <p:spPr>
          <a:xfrm>
            <a:off x="1226516" y="4184548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Cargo Value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A296D86B-37FF-4397-9F70-9D4E09755935}"/>
              </a:ext>
            </a:extLst>
          </p:cNvPr>
          <p:cNvSpPr/>
          <p:nvPr/>
        </p:nvSpPr>
        <p:spPr>
          <a:xfrm>
            <a:off x="1233800" y="4980016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Frequency of shipments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72A87204-CC69-469E-8B70-59CCB74E3F5C}"/>
              </a:ext>
            </a:extLst>
          </p:cNvPr>
          <p:cNvSpPr/>
          <p:nvPr/>
        </p:nvSpPr>
        <p:spPr>
          <a:xfrm>
            <a:off x="6154963" y="1850432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Total transport costs</a:t>
            </a:r>
          </a:p>
        </p:txBody>
      </p:sp>
      <p:sp>
        <p:nvSpPr>
          <p:cNvPr id="226" name="Rounded Rectangle 53">
            <a:extLst>
              <a:ext uri="{FF2B5EF4-FFF2-40B4-BE49-F238E27FC236}">
                <a16:creationId xmlns:a16="http://schemas.microsoft.com/office/drawing/2014/main" id="{D2C93700-19A1-4911-9662-A08B8AC04A11}"/>
              </a:ext>
            </a:extLst>
          </p:cNvPr>
          <p:cNvSpPr/>
          <p:nvPr/>
        </p:nvSpPr>
        <p:spPr bwMode="auto">
          <a:xfrm>
            <a:off x="3293240" y="1844602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Intermediate and finished goods in load units of less than 25 tons.</a:t>
            </a:r>
          </a:p>
        </p:txBody>
      </p:sp>
      <p:sp>
        <p:nvSpPr>
          <p:cNvPr id="227" name="Rounded Rectangle 53">
            <a:extLst>
              <a:ext uri="{FF2B5EF4-FFF2-40B4-BE49-F238E27FC236}">
                <a16:creationId xmlns:a16="http://schemas.microsoft.com/office/drawing/2014/main" id="{F878D6DD-3547-478B-8573-38C8868CD1B0}"/>
              </a:ext>
            </a:extLst>
          </p:cNvPr>
          <p:cNvSpPr/>
          <p:nvPr/>
        </p:nvSpPr>
        <p:spPr bwMode="auto">
          <a:xfrm>
            <a:off x="3290122" y="2588570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Sequence of connected infrastructure; an intermodal transport chain.</a:t>
            </a:r>
          </a:p>
        </p:txBody>
      </p:sp>
      <p:sp>
        <p:nvSpPr>
          <p:cNvPr id="228" name="Rounded Rectangle 53">
            <a:extLst>
              <a:ext uri="{FF2B5EF4-FFF2-40B4-BE49-F238E27FC236}">
                <a16:creationId xmlns:a16="http://schemas.microsoft.com/office/drawing/2014/main" id="{8D0F76A7-1C34-454B-8D8B-81D09AE368C9}"/>
              </a:ext>
            </a:extLst>
          </p:cNvPr>
          <p:cNvSpPr/>
          <p:nvPr/>
        </p:nvSpPr>
        <p:spPr bwMode="auto">
          <a:xfrm>
            <a:off x="3290122" y="3387781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Distances above 500 km (longer than one day of trucking) usually require intermodal transportation.</a:t>
            </a:r>
          </a:p>
        </p:txBody>
      </p:sp>
      <p:sp>
        <p:nvSpPr>
          <p:cNvPr id="229" name="Rounded Rectangle 53">
            <a:extLst>
              <a:ext uri="{FF2B5EF4-FFF2-40B4-BE49-F238E27FC236}">
                <a16:creationId xmlns:a16="http://schemas.microsoft.com/office/drawing/2014/main" id="{8F674BB5-1F62-451A-9501-B8C8AA3EA92B}"/>
              </a:ext>
            </a:extLst>
          </p:cNvPr>
          <p:cNvSpPr/>
          <p:nvPr/>
        </p:nvSpPr>
        <p:spPr bwMode="auto">
          <a:xfrm>
            <a:off x="3288605" y="4160733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Suitable for intermediate cargo values. Low and high value shipments are usually less suitable.</a:t>
            </a:r>
          </a:p>
        </p:txBody>
      </p:sp>
      <p:sp>
        <p:nvSpPr>
          <p:cNvPr id="230" name="Rounded Rectangle 53">
            <a:extLst>
              <a:ext uri="{FF2B5EF4-FFF2-40B4-BE49-F238E27FC236}">
                <a16:creationId xmlns:a16="http://schemas.microsoft.com/office/drawing/2014/main" id="{4B2EB65A-5F0A-450A-9809-F766CF929A3E}"/>
              </a:ext>
            </a:extLst>
          </p:cNvPr>
          <p:cNvSpPr/>
          <p:nvPr/>
        </p:nvSpPr>
        <p:spPr bwMode="auto">
          <a:xfrm>
            <a:off x="3292007" y="4960964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Cargo flows need to be continuous and in similar quantities.</a:t>
            </a:r>
          </a:p>
        </p:txBody>
      </p:sp>
      <p:sp>
        <p:nvSpPr>
          <p:cNvPr id="231" name="Rounded Rectangle 53">
            <a:extLst>
              <a:ext uri="{FF2B5EF4-FFF2-40B4-BE49-F238E27FC236}">
                <a16:creationId xmlns:a16="http://schemas.microsoft.com/office/drawing/2014/main" id="{7EB51894-34E9-49A2-85A6-F778E4EE1717}"/>
              </a:ext>
            </a:extLst>
          </p:cNvPr>
          <p:cNvSpPr/>
          <p:nvPr/>
        </p:nvSpPr>
        <p:spPr bwMode="auto">
          <a:xfrm>
            <a:off x="8219740" y="1813112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From economies of scale and the use of more effective modes and intermodal operations.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D77ED79E-F97A-4224-9891-18D06632868F}"/>
              </a:ext>
            </a:extLst>
          </p:cNvPr>
          <p:cNvSpPr/>
          <p:nvPr/>
        </p:nvSpPr>
        <p:spPr>
          <a:xfrm>
            <a:off x="6154963" y="2622440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Modal shift</a:t>
            </a:r>
          </a:p>
        </p:txBody>
      </p:sp>
      <p:sp>
        <p:nvSpPr>
          <p:cNvPr id="233" name="Rounded Rectangle 53">
            <a:extLst>
              <a:ext uri="{FF2B5EF4-FFF2-40B4-BE49-F238E27FC236}">
                <a16:creationId xmlns:a16="http://schemas.microsoft.com/office/drawing/2014/main" id="{EC4E58B6-B663-4DFC-B78D-052ECD6D1915}"/>
              </a:ext>
            </a:extLst>
          </p:cNvPr>
          <p:cNvSpPr/>
          <p:nvPr/>
        </p:nvSpPr>
        <p:spPr bwMode="auto">
          <a:xfrm>
            <a:off x="8220535" y="2599161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Each mode according to their respective time and cost advantages.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711E99AF-DC6A-45E2-8751-53C4F941D8D6}"/>
              </a:ext>
            </a:extLst>
          </p:cNvPr>
          <p:cNvSpPr/>
          <p:nvPr/>
        </p:nvSpPr>
        <p:spPr>
          <a:xfrm>
            <a:off x="6154963" y="3406833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Consolidation</a:t>
            </a:r>
          </a:p>
        </p:txBody>
      </p:sp>
      <p:sp>
        <p:nvSpPr>
          <p:cNvPr id="235" name="Rounded Rectangle 53">
            <a:extLst>
              <a:ext uri="{FF2B5EF4-FFF2-40B4-BE49-F238E27FC236}">
                <a16:creationId xmlns:a16="http://schemas.microsoft.com/office/drawing/2014/main" id="{0CD50BD4-77FE-4C82-9891-8775EE292138}"/>
              </a:ext>
            </a:extLst>
          </p:cNvPr>
          <p:cNvSpPr/>
          <p:nvPr/>
        </p:nvSpPr>
        <p:spPr bwMode="auto">
          <a:xfrm>
            <a:off x="8220535" y="3377741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Requirement to consolidate and deconsolidate load units at intermodal terminals.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AB9C58EC-6933-41FE-BFA7-005A06120FEE}"/>
              </a:ext>
            </a:extLst>
          </p:cNvPr>
          <p:cNvSpPr/>
          <p:nvPr/>
        </p:nvSpPr>
        <p:spPr>
          <a:xfrm>
            <a:off x="6154963" y="4187874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Higher load factor</a:t>
            </a:r>
          </a:p>
        </p:txBody>
      </p:sp>
      <p:sp>
        <p:nvSpPr>
          <p:cNvPr id="237" name="Rounded Rectangle 53">
            <a:extLst>
              <a:ext uri="{FF2B5EF4-FFF2-40B4-BE49-F238E27FC236}">
                <a16:creationId xmlns:a16="http://schemas.microsoft.com/office/drawing/2014/main" id="{8B420B23-CF9D-4E5D-A5F7-F5554B49B8AA}"/>
              </a:ext>
            </a:extLst>
          </p:cNvPr>
          <p:cNvSpPr/>
          <p:nvPr/>
        </p:nvSpPr>
        <p:spPr bwMode="auto">
          <a:xfrm>
            <a:off x="8220535" y="4171329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Less LTL and more TL. Better utilization of existing capacity.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D3787D53-A4A7-494E-8F9A-B1483C141338}"/>
              </a:ext>
            </a:extLst>
          </p:cNvPr>
          <p:cNvSpPr/>
          <p:nvPr/>
        </p:nvSpPr>
        <p:spPr>
          <a:xfrm>
            <a:off x="6154963" y="4978398"/>
            <a:ext cx="192024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Less empty backhauls</a:t>
            </a:r>
          </a:p>
        </p:txBody>
      </p:sp>
      <p:sp>
        <p:nvSpPr>
          <p:cNvPr id="239" name="Rounded Rectangle 53">
            <a:extLst>
              <a:ext uri="{FF2B5EF4-FFF2-40B4-BE49-F238E27FC236}">
                <a16:creationId xmlns:a16="http://schemas.microsoft.com/office/drawing/2014/main" id="{88A8DDA1-6D03-40A9-9D03-D6FAC2C63754}"/>
              </a:ext>
            </a:extLst>
          </p:cNvPr>
          <p:cNvSpPr/>
          <p:nvPr/>
        </p:nvSpPr>
        <p:spPr bwMode="auto">
          <a:xfrm>
            <a:off x="8220535" y="4952505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Less vehicle-km of empty backhauls due to modal shift, higher load factor and consolidation.</a:t>
            </a:r>
          </a:p>
        </p:txBody>
      </p:sp>
    </p:spTree>
    <p:extLst>
      <p:ext uri="{BB962C8B-B14F-4D97-AF65-F5344CB8AC3E}">
        <p14:creationId xmlns:p14="http://schemas.microsoft.com/office/powerpoint/2010/main" val="2210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Unimodal and Intermodal Transportation</a:t>
            </a:r>
          </a:p>
        </p:txBody>
      </p:sp>
      <p:sp>
        <p:nvSpPr>
          <p:cNvPr id="99" name="Action Button: Document 98" title="Read this Web Page">
            <a:hlinkClick r:id="rId3" highlightClick="1"/>
          </p:cNvPr>
          <p:cNvSpPr/>
          <p:nvPr/>
        </p:nvSpPr>
        <p:spPr bwMode="auto">
          <a:xfrm>
            <a:off x="9291639" y="35002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pic>
        <p:nvPicPr>
          <p:cNvPr id="67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82" y="5919537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496587" y="5944657"/>
            <a:ext cx="477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how an integrated intermodal network can be a more efficient form of transportation.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894955" y="45790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70" name="Oval 8">
            <a:extLst>
              <a:ext uri="{FF2B5EF4-FFF2-40B4-BE49-F238E27FC236}">
                <a16:creationId xmlns:a16="http://schemas.microsoft.com/office/drawing/2014/main" id="{33F0C675-B467-4985-ACF1-3BE0A4B09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004" y="2443164"/>
            <a:ext cx="358775" cy="358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24691C07-AF97-4CDD-AF06-71E39393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591" y="2220914"/>
            <a:ext cx="358775" cy="358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72" name="Oval 10">
            <a:extLst>
              <a:ext uri="{FF2B5EF4-FFF2-40B4-BE49-F238E27FC236}">
                <a16:creationId xmlns:a16="http://schemas.microsoft.com/office/drawing/2014/main" id="{9CC40A7A-92A3-43CD-8CE4-09857D37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266" y="4335464"/>
            <a:ext cx="358775" cy="3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D</a:t>
            </a:r>
          </a:p>
        </p:txBody>
      </p:sp>
      <p:sp>
        <p:nvSpPr>
          <p:cNvPr id="73" name="Oval 11">
            <a:extLst>
              <a:ext uri="{FF2B5EF4-FFF2-40B4-BE49-F238E27FC236}">
                <a16:creationId xmlns:a16="http://schemas.microsoft.com/office/drawing/2014/main" id="{774B519E-5BFD-49E9-A902-309F895C7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129" y="4740276"/>
            <a:ext cx="358775" cy="3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F</a:t>
            </a:r>
          </a:p>
        </p:txBody>
      </p:sp>
      <p:sp>
        <p:nvSpPr>
          <p:cNvPr id="74" name="Oval 12">
            <a:extLst>
              <a:ext uri="{FF2B5EF4-FFF2-40B4-BE49-F238E27FC236}">
                <a16:creationId xmlns:a16="http://schemas.microsoft.com/office/drawing/2014/main" id="{8E402C4B-81A1-4526-A027-2C9EF350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241" y="5102226"/>
            <a:ext cx="358775" cy="3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E</a:t>
            </a: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C41A8044-DD4D-4705-9638-D1C3F295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991" y="2882901"/>
            <a:ext cx="358775" cy="358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76" name="Line 14">
            <a:extLst>
              <a:ext uri="{FF2B5EF4-FFF2-40B4-BE49-F238E27FC236}">
                <a16:creationId xmlns:a16="http://schemas.microsoft.com/office/drawing/2014/main" id="{CB39B579-9DD7-416C-A5E4-577479CFE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553" y="2789239"/>
            <a:ext cx="1922462" cy="1944687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7" name="Line 15">
            <a:extLst>
              <a:ext uri="{FF2B5EF4-FFF2-40B4-BE49-F238E27FC236}">
                <a16:creationId xmlns:a16="http://schemas.microsoft.com/office/drawing/2014/main" id="{E87B998B-B07D-41B2-94CB-59CDDFBD3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7466" y="2640014"/>
            <a:ext cx="1552575" cy="2420937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8" name="Line 16">
            <a:extLst>
              <a:ext uri="{FF2B5EF4-FFF2-40B4-BE49-F238E27FC236}">
                <a16:creationId xmlns:a16="http://schemas.microsoft.com/office/drawing/2014/main" id="{C80F4481-738D-44BC-8E7E-6ABEE3C74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8165" y="3278188"/>
            <a:ext cx="673100" cy="102235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9" name="Oval 19">
            <a:extLst>
              <a:ext uri="{FF2B5EF4-FFF2-40B4-BE49-F238E27FC236}">
                <a16:creationId xmlns:a16="http://schemas.microsoft.com/office/drawing/2014/main" id="{C7036282-9C72-4CDF-8B74-3458F5555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9" y="2443164"/>
            <a:ext cx="358775" cy="358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80" name="Oval 20">
            <a:extLst>
              <a:ext uri="{FF2B5EF4-FFF2-40B4-BE49-F238E27FC236}">
                <a16:creationId xmlns:a16="http://schemas.microsoft.com/office/drawing/2014/main" id="{EBEB8F40-4138-40E1-93AA-2680DED5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1326" y="2220914"/>
            <a:ext cx="358775" cy="358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16322A3B-A2D1-40B8-9BC8-BE56094A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35464"/>
            <a:ext cx="358775" cy="3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D</a:t>
            </a:r>
          </a:p>
        </p:txBody>
      </p:sp>
      <p:sp>
        <p:nvSpPr>
          <p:cNvPr id="82" name="Oval 22">
            <a:extLst>
              <a:ext uri="{FF2B5EF4-FFF2-40B4-BE49-F238E27FC236}">
                <a16:creationId xmlns:a16="http://schemas.microsoft.com/office/drawing/2014/main" id="{DB298244-8A48-4CBB-8531-6BC706596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864" y="4740276"/>
            <a:ext cx="358775" cy="3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F</a:t>
            </a:r>
          </a:p>
        </p:txBody>
      </p:sp>
      <p:sp>
        <p:nvSpPr>
          <p:cNvPr id="83" name="Oval 23">
            <a:extLst>
              <a:ext uri="{FF2B5EF4-FFF2-40B4-BE49-F238E27FC236}">
                <a16:creationId xmlns:a16="http://schemas.microsoft.com/office/drawing/2014/main" id="{CABD1536-E47D-4AF2-B970-33348805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6" y="5102226"/>
            <a:ext cx="358775" cy="358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E</a:t>
            </a:r>
          </a:p>
        </p:txBody>
      </p:sp>
      <p:sp>
        <p:nvSpPr>
          <p:cNvPr id="84" name="Oval 24">
            <a:extLst>
              <a:ext uri="{FF2B5EF4-FFF2-40B4-BE49-F238E27FC236}">
                <a16:creationId xmlns:a16="http://schemas.microsoft.com/office/drawing/2014/main" id="{0FB83918-D32D-4B16-BF35-325D3FE7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2882901"/>
            <a:ext cx="358775" cy="358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85" name="Line 25">
            <a:extLst>
              <a:ext uri="{FF2B5EF4-FFF2-40B4-BE49-F238E27FC236}">
                <a16:creationId xmlns:a16="http://schemas.microsoft.com/office/drawing/2014/main" id="{924DDE0D-BEFB-4BDC-991A-E5CB0DF44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0725" y="2638425"/>
            <a:ext cx="1365250" cy="198438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6" name="Line 26">
            <a:extLst>
              <a:ext uri="{FF2B5EF4-FFF2-40B4-BE49-F238E27FC236}">
                <a16:creationId xmlns:a16="http://schemas.microsoft.com/office/drawing/2014/main" id="{295D2883-E59B-4465-A6BC-0F857B473D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3714" y="3044826"/>
            <a:ext cx="415925" cy="1471613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7" name="Line 27">
            <a:extLst>
              <a:ext uri="{FF2B5EF4-FFF2-40B4-BE49-F238E27FC236}">
                <a16:creationId xmlns:a16="http://schemas.microsoft.com/office/drawing/2014/main" id="{90D8CCBA-AAD2-4E72-9B18-18627C214E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6889" y="2933700"/>
            <a:ext cx="333375" cy="77788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8" name="Oval 29">
            <a:extLst>
              <a:ext uri="{FF2B5EF4-FFF2-40B4-BE49-F238E27FC236}">
                <a16:creationId xmlns:a16="http://schemas.microsoft.com/office/drawing/2014/main" id="{B804D19A-C643-4CF6-9697-490AF7BF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51" y="2824164"/>
            <a:ext cx="161925" cy="161925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9" name="Oval 30">
            <a:extLst>
              <a:ext uri="{FF2B5EF4-FFF2-40B4-BE49-F238E27FC236}">
                <a16:creationId xmlns:a16="http://schemas.microsoft.com/office/drawing/2014/main" id="{4806FCD7-AC0A-4A76-8C67-A9A6F621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1" y="4551364"/>
            <a:ext cx="161925" cy="161925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0" name="Line 31">
            <a:extLst>
              <a:ext uri="{FF2B5EF4-FFF2-40B4-BE49-F238E27FC236}">
                <a16:creationId xmlns:a16="http://schemas.microsoft.com/office/drawing/2014/main" id="{681BB8FA-F002-469A-82AA-C1A6F9479A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4264" y="2501901"/>
            <a:ext cx="568325" cy="303213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1" name="Line 32">
            <a:extLst>
              <a:ext uri="{FF2B5EF4-FFF2-40B4-BE49-F238E27FC236}">
                <a16:creationId xmlns:a16="http://schemas.microsoft.com/office/drawing/2014/main" id="{BA04C1B0-FDDC-4480-B74F-A73DB52D1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5263" y="4738688"/>
            <a:ext cx="220662" cy="33655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2" name="Line 33">
            <a:extLst>
              <a:ext uri="{FF2B5EF4-FFF2-40B4-BE49-F238E27FC236}">
                <a16:creationId xmlns:a16="http://schemas.microsoft.com/office/drawing/2014/main" id="{232F0AAE-35D5-41B0-A079-1E494EB8BF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31050" y="4532313"/>
            <a:ext cx="814388" cy="1016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3" name="Line 34">
            <a:extLst>
              <a:ext uri="{FF2B5EF4-FFF2-40B4-BE49-F238E27FC236}">
                <a16:creationId xmlns:a16="http://schemas.microsoft.com/office/drawing/2014/main" id="{41EA03A1-2B4C-481D-9941-77D46AA77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4694238"/>
            <a:ext cx="679450" cy="176212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4" name="Text Box 38">
            <a:extLst>
              <a:ext uri="{FF2B5EF4-FFF2-40B4-BE49-F238E27FC236}">
                <a16:creationId xmlns:a16="http://schemas.microsoft.com/office/drawing/2014/main" id="{D9B30A9D-B810-4367-905D-5419311A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456" y="3463925"/>
            <a:ext cx="49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95" name="Text Box 39">
            <a:extLst>
              <a:ext uri="{FF2B5EF4-FFF2-40B4-BE49-F238E27FC236}">
                <a16:creationId xmlns:a16="http://schemas.microsoft.com/office/drawing/2014/main" id="{DCAB6405-EB5C-4A50-90D8-0B498E3AA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390" y="3895725"/>
            <a:ext cx="604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>
                <a:latin typeface="Arial Narrow" panose="020B0606020202030204" pitchFamily="34" charset="0"/>
              </a:rPr>
              <a:t>Road</a:t>
            </a:r>
          </a:p>
        </p:txBody>
      </p:sp>
      <p:sp>
        <p:nvSpPr>
          <p:cNvPr id="96" name="Text Box 40">
            <a:extLst>
              <a:ext uri="{FF2B5EF4-FFF2-40B4-BE49-F238E27FC236}">
                <a16:creationId xmlns:a16="http://schemas.microsoft.com/office/drawing/2014/main" id="{13A730D5-38AE-4DCD-87CB-17BAD11C2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807" y="2887663"/>
            <a:ext cx="1377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Transshipment</a:t>
            </a:r>
          </a:p>
        </p:txBody>
      </p:sp>
      <p:sp>
        <p:nvSpPr>
          <p:cNvPr id="97" name="Text Box 41">
            <a:extLst>
              <a:ext uri="{FF2B5EF4-FFF2-40B4-BE49-F238E27FC236}">
                <a16:creationId xmlns:a16="http://schemas.microsoft.com/office/drawing/2014/main" id="{2D589D81-009C-4741-88DB-54BF80E2F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132" y="4383088"/>
            <a:ext cx="1377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>
                <a:latin typeface="Arial Narrow" panose="020B0606020202030204" pitchFamily="34" charset="0"/>
              </a:rPr>
              <a:t>Transshipment</a:t>
            </a:r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E052E26D-1819-437C-9C4B-23850001136F}"/>
              </a:ext>
            </a:extLst>
          </p:cNvPr>
          <p:cNvSpPr/>
          <p:nvPr/>
        </p:nvSpPr>
        <p:spPr bwMode="auto">
          <a:xfrm>
            <a:off x="6129338" y="1814830"/>
            <a:ext cx="3840480" cy="3840480"/>
          </a:xfrm>
          <a:prstGeom prst="roundRect">
            <a:avLst>
              <a:gd name="adj" fmla="val 767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00" name="Text Box 28">
            <a:extLst>
              <a:ext uri="{FF2B5EF4-FFF2-40B4-BE49-F238E27FC236}">
                <a16:creationId xmlns:a16="http://schemas.microsoft.com/office/drawing/2014/main" id="{6D04E61D-CC91-4E8C-AA36-2332C1F5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928" y="1681791"/>
            <a:ext cx="282865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Intermodal Integrated Network</a:t>
            </a:r>
          </a:p>
        </p:txBody>
      </p:sp>
      <p:sp>
        <p:nvSpPr>
          <p:cNvPr id="101" name="Rounded Rectangle 36">
            <a:extLst>
              <a:ext uri="{FF2B5EF4-FFF2-40B4-BE49-F238E27FC236}">
                <a16:creationId xmlns:a16="http://schemas.microsoft.com/office/drawing/2014/main" id="{D4F228BE-A0B0-4CEA-9651-B9DB607646BF}"/>
              </a:ext>
            </a:extLst>
          </p:cNvPr>
          <p:cNvSpPr/>
          <p:nvPr/>
        </p:nvSpPr>
        <p:spPr bwMode="auto">
          <a:xfrm>
            <a:off x="2135664" y="1816517"/>
            <a:ext cx="3840480" cy="3840480"/>
          </a:xfrm>
          <a:prstGeom prst="roundRect">
            <a:avLst>
              <a:gd name="adj" fmla="val 767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02" name="Text Box 17">
            <a:extLst>
              <a:ext uri="{FF2B5EF4-FFF2-40B4-BE49-F238E27FC236}">
                <a16:creationId xmlns:a16="http://schemas.microsoft.com/office/drawing/2014/main" id="{B0F1A385-407B-4E33-BFAC-84D82738F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659" y="1679715"/>
            <a:ext cx="316208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Unimodal Point-to-Point Networks</a:t>
            </a:r>
          </a:p>
        </p:txBody>
      </p:sp>
    </p:spTree>
    <p:extLst>
      <p:ext uri="{BB962C8B-B14F-4D97-AF65-F5344CB8AC3E}">
        <p14:creationId xmlns:p14="http://schemas.microsoft.com/office/powerpoint/2010/main" val="215515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Distance, Modal Choice and Transport Costs</a:t>
            </a:r>
          </a:p>
        </p:txBody>
      </p:sp>
      <p:sp>
        <p:nvSpPr>
          <p:cNvPr id="21" name="Action Button: Document 20" title="Read this Web Page">
            <a:hlinkClick r:id="rId3" highlightClick="1"/>
          </p:cNvPr>
          <p:cNvSpPr/>
          <p:nvPr/>
        </p:nvSpPr>
        <p:spPr bwMode="auto">
          <a:xfrm>
            <a:off x="2360547" y="599873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63864" y="613587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23" name="Picture 6" descr="http://www.wpclipart.com/signs_symbol/thumbtack_notes/thumbtack_note_importan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532" y="139171"/>
            <a:ext cx="1828800" cy="12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DFC7CD13-DD8A-4301-9EDF-3F127EDAAAA9}"/>
              </a:ext>
            </a:extLst>
          </p:cNvPr>
          <p:cNvSpPr>
            <a:spLocks/>
          </p:cNvSpPr>
          <p:nvPr/>
        </p:nvSpPr>
        <p:spPr bwMode="auto">
          <a:xfrm>
            <a:off x="2414588" y="1413010"/>
            <a:ext cx="7772400" cy="4114800"/>
          </a:xfrm>
          <a:custGeom>
            <a:avLst/>
            <a:gdLst>
              <a:gd name="T0" fmla="*/ 0 w 3824"/>
              <a:gd name="T1" fmla="*/ 0 h 2001"/>
              <a:gd name="T2" fmla="*/ 0 w 3824"/>
              <a:gd name="T3" fmla="*/ 2147483647 h 2001"/>
              <a:gd name="T4" fmla="*/ 2147483647 w 3824"/>
              <a:gd name="T5" fmla="*/ 2147483647 h 2001"/>
              <a:gd name="T6" fmla="*/ 0 60000 65536"/>
              <a:gd name="T7" fmla="*/ 0 60000 65536"/>
              <a:gd name="T8" fmla="*/ 0 60000 65536"/>
              <a:gd name="T9" fmla="*/ 0 w 3824"/>
              <a:gd name="T10" fmla="*/ 0 h 2001"/>
              <a:gd name="T11" fmla="*/ 3824 w 3824"/>
              <a:gd name="T12" fmla="*/ 2001 h 20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4" h="2001">
                <a:moveTo>
                  <a:pt x="0" y="0"/>
                </a:moveTo>
                <a:lnTo>
                  <a:pt x="0" y="2000"/>
                </a:lnTo>
                <a:lnTo>
                  <a:pt x="3823" y="200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63CA58AF-C88A-4F4A-951B-6161AB52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2" y="5591177"/>
            <a:ext cx="790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Distance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BF6C547F-F7AB-4197-A718-04BDF12F38C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107499" y="3608795"/>
            <a:ext cx="2168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Transport costs per unit</a:t>
            </a: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D7C80AF3-ABC2-468D-884D-8A4EEED2A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7451" y="2165350"/>
            <a:ext cx="4594225" cy="2878138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45613D07-3191-4BFB-8AB3-6A304392F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5863" y="2222501"/>
            <a:ext cx="7188200" cy="2386013"/>
          </a:xfrm>
          <a:prstGeom prst="line">
            <a:avLst/>
          </a:prstGeom>
          <a:noFill/>
          <a:ln w="76200">
            <a:solidFill>
              <a:schemeClr val="accent4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383D63B1-70DC-43E1-811A-3B6B9B046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5863" y="2843214"/>
            <a:ext cx="7250112" cy="1195387"/>
          </a:xfrm>
          <a:prstGeom prst="line">
            <a:avLst/>
          </a:prstGeom>
          <a:noFill/>
          <a:ln w="76200">
            <a:solidFill>
              <a:schemeClr val="bg2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5607BF3F-BA83-4958-AEA9-4217A6972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7963" y="1566811"/>
            <a:ext cx="0" cy="3931920"/>
          </a:xfrm>
          <a:prstGeom prst="line">
            <a:avLst/>
          </a:prstGeom>
          <a:noFill/>
          <a:ln w="25400">
            <a:solidFill>
              <a:srgbClr val="5F5F5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id="{707FD48C-3B8F-4595-A095-3CE4CC311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5" y="1566811"/>
            <a:ext cx="9525" cy="3931920"/>
          </a:xfrm>
          <a:prstGeom prst="line">
            <a:avLst/>
          </a:prstGeom>
          <a:noFill/>
          <a:ln w="25400">
            <a:solidFill>
              <a:srgbClr val="5F5F5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C857A7B9-352E-43F4-A73B-3CE30E99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773" y="5542284"/>
            <a:ext cx="2420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D1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63C306EB-960F-4264-AB07-65F639B88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220" y="5542285"/>
            <a:ext cx="2420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D2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ED921BFE-9A5F-4001-A4BD-9BCB7CE0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88" y="1839712"/>
            <a:ext cx="340374" cy="38951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C1</a:t>
            </a: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52347F13-3813-4749-9DA0-A1076DFE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595" y="1964753"/>
            <a:ext cx="340374" cy="389513"/>
          </a:xfrm>
          <a:prstGeom prst="ellipse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C2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A09120AA-C952-46DE-AECB-596001A0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030" y="2612619"/>
            <a:ext cx="340374" cy="38951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C3</a:t>
            </a: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DE52E83B-7721-4516-A535-7C5A88492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686" y="3990961"/>
            <a:ext cx="182880" cy="18288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C8B9A3CF-30F4-4F0B-A24A-349D81225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86124"/>
            <a:ext cx="182880" cy="18288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E6F4E3-48BD-403B-A03D-836C5B048178}"/>
              </a:ext>
            </a:extLst>
          </p:cNvPr>
          <p:cNvSpPr txBox="1"/>
          <p:nvPr/>
        </p:nvSpPr>
        <p:spPr>
          <a:xfrm>
            <a:off x="2817635" y="261022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ROAD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C36FD-90DE-4FDB-9463-979AF0C02859}"/>
              </a:ext>
            </a:extLst>
          </p:cNvPr>
          <p:cNvSpPr txBox="1"/>
          <p:nvPr/>
        </p:nvSpPr>
        <p:spPr>
          <a:xfrm>
            <a:off x="4563262" y="443654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D74CD5-4C68-4117-9298-172D8CE5BBBB}"/>
              </a:ext>
            </a:extLst>
          </p:cNvPr>
          <p:cNvSpPr txBox="1"/>
          <p:nvPr/>
        </p:nvSpPr>
        <p:spPr>
          <a:xfrm>
            <a:off x="7157083" y="443654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MARITIME</a:t>
            </a:r>
          </a:p>
        </p:txBody>
      </p:sp>
    </p:spTree>
    <p:extLst>
      <p:ext uri="{BB962C8B-B14F-4D97-AF65-F5344CB8AC3E}">
        <p14:creationId xmlns:p14="http://schemas.microsoft.com/office/powerpoint/2010/main" val="49656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 Transport Revenue per Ton-Mile (in 2006 dollars)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662987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Document 4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5ADD8F82-25DC-403F-85B0-6F9B4A66CA05}"/>
              </a:ext>
            </a:extLst>
          </p:cNvPr>
          <p:cNvSpPr/>
          <p:nvPr/>
        </p:nvSpPr>
        <p:spPr bwMode="auto">
          <a:xfrm>
            <a:off x="9612833" y="39595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FEC56-52C6-4064-8794-A02723498271}"/>
              </a:ext>
            </a:extLst>
          </p:cNvPr>
          <p:cNvSpPr txBox="1"/>
          <p:nvPr/>
        </p:nvSpPr>
        <p:spPr>
          <a:xfrm>
            <a:off x="10216150" y="45984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28698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– </a:t>
            </a:r>
            <a:r>
              <a:rPr lang="en-US" dirty="0" err="1"/>
              <a:t>Intermodalism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ction Button: Document 5" title="Read this Web Page">
            <a:hlinkClick r:id="rId3" highlightClick="1"/>
          </p:cNvPr>
          <p:cNvSpPr/>
          <p:nvPr/>
        </p:nvSpPr>
        <p:spPr bwMode="auto">
          <a:xfrm>
            <a:off x="3064034" y="602338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6592" y="610266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Read section 1</a:t>
            </a:r>
          </a:p>
        </p:txBody>
      </p:sp>
    </p:spTree>
    <p:extLst>
      <p:ext uri="{BB962C8B-B14F-4D97-AF65-F5344CB8AC3E}">
        <p14:creationId xmlns:p14="http://schemas.microsoft.com/office/powerpoint/2010/main" val="41330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6FA8A4-0F55-4BA4-9FDA-D0268AB880B1}"/>
              </a:ext>
            </a:extLst>
          </p:cNvPr>
          <p:cNvSpPr/>
          <p:nvPr/>
        </p:nvSpPr>
        <p:spPr>
          <a:xfrm>
            <a:off x="9984412" y="2558079"/>
            <a:ext cx="1887583" cy="1365068"/>
          </a:xfrm>
          <a:prstGeom prst="roundRect">
            <a:avLst>
              <a:gd name="adj" fmla="val 6667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Length of Haul, Domestic Passenger and Freight Transport, United States, 1960-2019 (in miles)</a:t>
            </a:r>
            <a:endParaRPr lang="en-US" sz="2800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94496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E39E3B-619C-48E0-B79B-AD0CD265E1CE}"/>
              </a:ext>
            </a:extLst>
          </p:cNvPr>
          <p:cNvSpPr txBox="1"/>
          <p:nvPr/>
        </p:nvSpPr>
        <p:spPr>
          <a:xfrm>
            <a:off x="10256653" y="251889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Freight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0A4A29-0096-44F6-84FE-3CB3E4DEB508}"/>
              </a:ext>
            </a:extLst>
          </p:cNvPr>
          <p:cNvSpPr/>
          <p:nvPr/>
        </p:nvSpPr>
        <p:spPr>
          <a:xfrm>
            <a:off x="9984412" y="3962333"/>
            <a:ext cx="1887583" cy="1410790"/>
          </a:xfrm>
          <a:prstGeom prst="roundRect">
            <a:avLst>
              <a:gd name="adj" fmla="val 6667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90B0A-8CA6-4FF4-9399-AB48E4776BF7}"/>
              </a:ext>
            </a:extLst>
          </p:cNvPr>
          <p:cNvSpPr txBox="1"/>
          <p:nvPr/>
        </p:nvSpPr>
        <p:spPr>
          <a:xfrm>
            <a:off x="10256653" y="5003791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Passengers</a:t>
            </a:r>
          </a:p>
        </p:txBody>
      </p:sp>
      <p:sp>
        <p:nvSpPr>
          <p:cNvPr id="9" name="Action Button: Document 8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6995C505-8137-4619-99EC-83B8E4087707}"/>
              </a:ext>
            </a:extLst>
          </p:cNvPr>
          <p:cNvSpPr/>
          <p:nvPr/>
        </p:nvSpPr>
        <p:spPr bwMode="auto">
          <a:xfrm>
            <a:off x="10780862" y="95607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D5B5B-B1E1-412C-87FB-88F364C25B49}"/>
              </a:ext>
            </a:extLst>
          </p:cNvPr>
          <p:cNvSpPr txBox="1"/>
          <p:nvPr/>
        </p:nvSpPr>
        <p:spPr>
          <a:xfrm>
            <a:off x="10108000" y="148397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514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Share of Freight Transportation, Selected Countries, 2008 (in % of ton-</a:t>
            </a:r>
            <a:r>
              <a:rPr lang="en-US" dirty="0" err="1"/>
              <a:t>kms</a:t>
            </a:r>
            <a:r>
              <a:rPr lang="en-US" dirty="0"/>
              <a:t>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Document 4" title="Read this Web Page">
            <a:hlinkClick r:id="rId4" highlightClick="1"/>
          </p:cNvPr>
          <p:cNvSpPr/>
          <p:nvPr/>
        </p:nvSpPr>
        <p:spPr bwMode="auto">
          <a:xfrm>
            <a:off x="9245441" y="1534314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96546" y="206221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7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79" y="605288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67423" y="4775441"/>
            <a:ext cx="217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Why Europe, the US and Japan have different composition of transport modes?</a:t>
            </a:r>
          </a:p>
        </p:txBody>
      </p:sp>
    </p:spTree>
    <p:extLst>
      <p:ext uri="{BB962C8B-B14F-4D97-AF65-F5344CB8AC3E}">
        <p14:creationId xmlns:p14="http://schemas.microsoft.com/office/powerpoint/2010/main" val="414992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Intermodal Transport Chain</a:t>
            </a:r>
          </a:p>
        </p:txBody>
      </p:sp>
      <p:sp>
        <p:nvSpPr>
          <p:cNvPr id="54" name="Action Button: Document 53" title="Read this Web Page">
            <a:hlinkClick r:id="rId3" highlightClick="1"/>
          </p:cNvPr>
          <p:cNvSpPr/>
          <p:nvPr/>
        </p:nvSpPr>
        <p:spPr bwMode="auto">
          <a:xfrm>
            <a:off x="9523328" y="17915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0115533" y="22786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55" name="Oval 36">
            <a:extLst>
              <a:ext uri="{FF2B5EF4-FFF2-40B4-BE49-F238E27FC236}">
                <a16:creationId xmlns:a16="http://schemas.microsoft.com/office/drawing/2014/main" id="{2C61DB1D-3A64-49D4-ADD5-91767AE4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364" y="2483026"/>
            <a:ext cx="2286000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969696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6" name="Oval 5">
            <a:extLst>
              <a:ext uri="{FF2B5EF4-FFF2-40B4-BE49-F238E27FC236}">
                <a16:creationId xmlns:a16="http://schemas.microsoft.com/office/drawing/2014/main" id="{4FB2246B-CB73-4367-B065-2CF5425D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4" y="2483026"/>
            <a:ext cx="2286000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969696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7" name="AutoShape 53">
            <a:extLst>
              <a:ext uri="{FF2B5EF4-FFF2-40B4-BE49-F238E27FC236}">
                <a16:creationId xmlns:a16="http://schemas.microsoft.com/office/drawing/2014/main" id="{969BDE90-3236-45EF-A164-0A403F97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164" y="3267849"/>
            <a:ext cx="5303520" cy="731520"/>
          </a:xfrm>
          <a:prstGeom prst="roundRect">
            <a:avLst>
              <a:gd name="adj" fmla="val 39444"/>
            </a:avLst>
          </a:prstGeom>
          <a:solidFill>
            <a:schemeClr val="bg2"/>
          </a:solidFill>
          <a:ln w="31750">
            <a:solidFill>
              <a:schemeClr val="accent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F14B7F60-C5A0-40BD-B33D-EEFD225C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169" y="4217177"/>
            <a:ext cx="149225" cy="14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8A2217C3-1B28-4249-BCD1-738A66D72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207" y="2902727"/>
            <a:ext cx="149225" cy="149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C08D4AB0-7117-4912-BE8D-7BFDDD595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257" y="2902727"/>
            <a:ext cx="149225" cy="1492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BA030609-B567-4E6B-944F-A5B40697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157" y="4145739"/>
            <a:ext cx="149225" cy="1492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2" name="Line 11">
            <a:extLst>
              <a:ext uri="{FF2B5EF4-FFF2-40B4-BE49-F238E27FC236}">
                <a16:creationId xmlns:a16="http://schemas.microsoft.com/office/drawing/2014/main" id="{46D089E9-7E2C-442E-910C-9DFA04D47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4618" y="3855225"/>
            <a:ext cx="307182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DB02BCFC-9E8A-4151-8747-693A82DCB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483" y="3075764"/>
            <a:ext cx="22066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4" name="Line 13">
            <a:extLst>
              <a:ext uri="{FF2B5EF4-FFF2-40B4-BE49-F238E27FC236}">
                <a16:creationId xmlns:a16="http://schemas.microsoft.com/office/drawing/2014/main" id="{7CA5CA95-974F-4D7A-B449-30F211E884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6938" y="3075763"/>
            <a:ext cx="255730" cy="301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0AF68B08-D36A-44A8-B468-07D0A4DDD3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7405" y="3831416"/>
            <a:ext cx="282575" cy="2944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6" name="Text Box 33">
            <a:extLst>
              <a:ext uri="{FF2B5EF4-FFF2-40B4-BE49-F238E27FC236}">
                <a16:creationId xmlns:a16="http://schemas.microsoft.com/office/drawing/2014/main" id="{2CAE7BBC-1BEF-4EEB-9A37-B534B73D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044" y="3291663"/>
            <a:ext cx="932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Transfer</a:t>
            </a:r>
          </a:p>
        </p:txBody>
      </p:sp>
      <p:sp>
        <p:nvSpPr>
          <p:cNvPr id="67" name="Rectangle 38">
            <a:extLst>
              <a:ext uri="{FF2B5EF4-FFF2-40B4-BE49-F238E27FC236}">
                <a16:creationId xmlns:a16="http://schemas.microsoft.com/office/drawing/2014/main" id="{E625A3A5-D729-4D56-A9E6-8EF10A67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142" y="4152883"/>
            <a:ext cx="149225" cy="14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8" name="Rectangle 39">
            <a:extLst>
              <a:ext uri="{FF2B5EF4-FFF2-40B4-BE49-F238E27FC236}">
                <a16:creationId xmlns:a16="http://schemas.microsoft.com/office/drawing/2014/main" id="{CCB1A8DF-9A40-4AF5-9AD6-6A0B5394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124" y="2775726"/>
            <a:ext cx="149225" cy="149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9" name="Rectangle 40">
            <a:extLst>
              <a:ext uri="{FF2B5EF4-FFF2-40B4-BE49-F238E27FC236}">
                <a16:creationId xmlns:a16="http://schemas.microsoft.com/office/drawing/2014/main" id="{DEAC605B-0EB5-4A0A-884B-7AE82D1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74" y="3283726"/>
            <a:ext cx="149225" cy="1492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0" name="Line 42">
            <a:extLst>
              <a:ext uri="{FF2B5EF4-FFF2-40B4-BE49-F238E27FC236}">
                <a16:creationId xmlns:a16="http://schemas.microsoft.com/office/drawing/2014/main" id="{1396E716-937F-4282-AD1C-31B50D083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4625" y="3859195"/>
            <a:ext cx="146588" cy="5262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1" name="Line 43">
            <a:extLst>
              <a:ext uri="{FF2B5EF4-FFF2-40B4-BE49-F238E27FC236}">
                <a16:creationId xmlns:a16="http://schemas.microsoft.com/office/drawing/2014/main" id="{B0449039-1BF3-4B77-8857-587F5AFC86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0906" y="3809189"/>
            <a:ext cx="348443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2" name="Line 44">
            <a:extLst>
              <a:ext uri="{FF2B5EF4-FFF2-40B4-BE49-F238E27FC236}">
                <a16:creationId xmlns:a16="http://schemas.microsoft.com/office/drawing/2014/main" id="{C1CAB6B7-73C0-4616-81F9-6E18CC93B0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14106" y="2955113"/>
            <a:ext cx="127000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3" name="Line 45">
            <a:extLst>
              <a:ext uri="{FF2B5EF4-FFF2-40B4-BE49-F238E27FC236}">
                <a16:creationId xmlns:a16="http://schemas.microsoft.com/office/drawing/2014/main" id="{BF4D99DD-860F-4481-BF46-C25B9ED416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6069" y="3382151"/>
            <a:ext cx="41275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4" name="Text Box 54">
            <a:extLst>
              <a:ext uri="{FF2B5EF4-FFF2-40B4-BE49-F238E27FC236}">
                <a16:creationId xmlns:a16="http://schemas.microsoft.com/office/drawing/2014/main" id="{FEDB52AC-E6CC-40D3-BF37-07CB2E16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14" y="4848048"/>
            <a:ext cx="2459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  <a:cs typeface="Calibri" pitchFamily="34" charset="0"/>
              </a:rPr>
              <a:t>Local / Regional Distribution</a:t>
            </a:r>
          </a:p>
        </p:txBody>
      </p:sp>
      <p:sp>
        <p:nvSpPr>
          <p:cNvPr id="75" name="Text Box 55">
            <a:extLst>
              <a:ext uri="{FF2B5EF4-FFF2-40B4-BE49-F238E27FC236}">
                <a16:creationId xmlns:a16="http://schemas.microsoft.com/office/drawing/2014/main" id="{01A11FD9-2B0E-40D5-9406-A14B4EDB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13" y="5229048"/>
            <a:ext cx="29819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>
                <a:latin typeface="Arial Narrow" panose="020B0606020202030204" pitchFamily="34" charset="0"/>
                <a:cs typeface="Calibri" pitchFamily="34" charset="0"/>
              </a:rPr>
              <a:t>National / International Distribution</a:t>
            </a:r>
          </a:p>
        </p:txBody>
      </p:sp>
      <p:sp>
        <p:nvSpPr>
          <p:cNvPr id="76" name="Oval 56">
            <a:extLst>
              <a:ext uri="{FF2B5EF4-FFF2-40B4-BE49-F238E27FC236}">
                <a16:creationId xmlns:a16="http://schemas.microsoft.com/office/drawing/2014/main" id="{369E575F-4736-4BD6-BE37-1BEC76248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193" y="4892498"/>
            <a:ext cx="287338" cy="2873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969696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7" name="Oval 57">
            <a:extLst>
              <a:ext uri="{FF2B5EF4-FFF2-40B4-BE49-F238E27FC236}">
                <a16:creationId xmlns:a16="http://schemas.microsoft.com/office/drawing/2014/main" id="{A26D7C25-4540-4FFA-AFB3-82BF6C4E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512" y="5632273"/>
            <a:ext cx="266700" cy="266700"/>
          </a:xfrm>
          <a:prstGeom prst="ellipse">
            <a:avLst/>
          </a:prstGeom>
          <a:solidFill>
            <a:srgbClr val="EAEAEA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8" name="Oval 58">
            <a:extLst>
              <a:ext uri="{FF2B5EF4-FFF2-40B4-BE49-F238E27FC236}">
                <a16:creationId xmlns:a16="http://schemas.microsoft.com/office/drawing/2014/main" id="{6CB7A8F3-307A-46D3-9914-7996D42A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193" y="5254448"/>
            <a:ext cx="287338" cy="2873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accent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9" name="Text Box 59">
            <a:extLst>
              <a:ext uri="{FF2B5EF4-FFF2-40B4-BE49-F238E27FC236}">
                <a16:creationId xmlns:a16="http://schemas.microsoft.com/office/drawing/2014/main" id="{BB26F525-F987-47E6-B60B-620B19D6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13" y="5602111"/>
            <a:ext cx="1692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  <a:cs typeface="Calibri" pitchFamily="34" charset="0"/>
              </a:rPr>
              <a:t>Transport Terminal</a:t>
            </a:r>
          </a:p>
        </p:txBody>
      </p:sp>
      <p:sp>
        <p:nvSpPr>
          <p:cNvPr id="80" name="Text Box 60">
            <a:extLst>
              <a:ext uri="{FF2B5EF4-FFF2-40B4-BE49-F238E27FC236}">
                <a16:creationId xmlns:a16="http://schemas.microsoft.com/office/drawing/2014/main" id="{DE5EF79E-8EDD-4319-9908-2C5DF5DB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298" y="4373132"/>
            <a:ext cx="8383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0" dirty="0">
                <a:solidFill>
                  <a:srgbClr val="5F5F5F"/>
                </a:solidFill>
                <a:latin typeface="Arial Narrow" panose="020B0606020202030204" pitchFamily="34" charset="0"/>
                <a:cs typeface="Calibri" pitchFamily="34" charset="0"/>
              </a:rPr>
              <a:t>‘First mile’</a:t>
            </a:r>
          </a:p>
        </p:txBody>
      </p:sp>
      <p:sp>
        <p:nvSpPr>
          <p:cNvPr id="81" name="Text Box 61">
            <a:extLst>
              <a:ext uri="{FF2B5EF4-FFF2-40B4-BE49-F238E27FC236}">
                <a16:creationId xmlns:a16="http://schemas.microsoft.com/office/drawing/2014/main" id="{2E676034-1C3C-427A-9F26-4AC62A30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302" y="2934317"/>
            <a:ext cx="8191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0" dirty="0">
                <a:solidFill>
                  <a:srgbClr val="5F5F5F"/>
                </a:solidFill>
                <a:latin typeface="Arial Narrow" panose="020B0606020202030204" pitchFamily="34" charset="0"/>
                <a:cs typeface="Calibri" pitchFamily="34" charset="0"/>
              </a:rPr>
              <a:t>‘Last mile’</a:t>
            </a:r>
          </a:p>
        </p:txBody>
      </p:sp>
      <p:sp>
        <p:nvSpPr>
          <p:cNvPr id="82" name="Rectangle 49">
            <a:extLst>
              <a:ext uri="{FF2B5EF4-FFF2-40B4-BE49-F238E27FC236}">
                <a16:creationId xmlns:a16="http://schemas.microsoft.com/office/drawing/2014/main" id="{5D9C7E7C-0852-4625-A06A-785CEFE9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826" y="4410852"/>
            <a:ext cx="149225" cy="1492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F1839F-0761-4D58-9FE1-6667839273D3}"/>
              </a:ext>
            </a:extLst>
          </p:cNvPr>
          <p:cNvSpPr/>
          <p:nvPr/>
        </p:nvSpPr>
        <p:spPr>
          <a:xfrm>
            <a:off x="3035637" y="2140598"/>
            <a:ext cx="155448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Composition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D6C7F77-7859-45A3-971A-6359A43A12C7}"/>
              </a:ext>
            </a:extLst>
          </p:cNvPr>
          <p:cNvSpPr/>
          <p:nvPr/>
        </p:nvSpPr>
        <p:spPr>
          <a:xfrm>
            <a:off x="5278066" y="2528851"/>
            <a:ext cx="155448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Interchange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93B3FD9-A1C9-49FA-B0BD-F28D3D3BED5D}"/>
              </a:ext>
            </a:extLst>
          </p:cNvPr>
          <p:cNvSpPr/>
          <p:nvPr/>
        </p:nvSpPr>
        <p:spPr>
          <a:xfrm>
            <a:off x="7542225" y="2153744"/>
            <a:ext cx="155448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Decomposition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B3FCD07-B051-407A-810E-C197FCB534A5}"/>
              </a:ext>
            </a:extLst>
          </p:cNvPr>
          <p:cNvCxnSpPr>
            <a:stCxn id="88" idx="6"/>
            <a:endCxn id="153" idx="2"/>
          </p:cNvCxnSpPr>
          <p:nvPr/>
        </p:nvCxnSpPr>
        <p:spPr>
          <a:xfrm>
            <a:off x="4062807" y="3624246"/>
            <a:ext cx="1727199" cy="635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E56CC0-9190-4DAB-8E3D-60714C7095E8}"/>
              </a:ext>
            </a:extLst>
          </p:cNvPr>
          <p:cNvCxnSpPr>
            <a:cxnSpLocks/>
            <a:stCxn id="153" idx="6"/>
            <a:endCxn id="93" idx="2"/>
          </p:cNvCxnSpPr>
          <p:nvPr/>
        </p:nvCxnSpPr>
        <p:spPr>
          <a:xfrm flipV="1">
            <a:off x="6321818" y="3627421"/>
            <a:ext cx="1749426" cy="317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6">
            <a:extLst>
              <a:ext uri="{FF2B5EF4-FFF2-40B4-BE49-F238E27FC236}">
                <a16:creationId xmlns:a16="http://schemas.microsoft.com/office/drawing/2014/main" id="{AE4FDE20-00CD-4FFC-AF81-4E3A95B55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994" y="3358339"/>
            <a:ext cx="531813" cy="531813"/>
          </a:xfrm>
          <a:prstGeom prst="ellipse">
            <a:avLst/>
          </a:prstGeom>
          <a:solidFill>
            <a:srgbClr val="EAEAEA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BD234F09-3AA6-4A1E-A9EF-8A1C209D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469" y="3490102"/>
            <a:ext cx="149225" cy="149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B5584E80-436A-40C6-87B3-5F6084EF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488" y="3490102"/>
            <a:ext cx="149225" cy="1492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D6090056-6FF1-4ECD-A597-C30A1AE6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469" y="3639327"/>
            <a:ext cx="149225" cy="14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2454881E-63E8-48E8-83CA-D56CB094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488" y="3639327"/>
            <a:ext cx="149225" cy="1492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3" name="Oval 37">
            <a:extLst>
              <a:ext uri="{FF2B5EF4-FFF2-40B4-BE49-F238E27FC236}">
                <a16:creationId xmlns:a16="http://schemas.microsoft.com/office/drawing/2014/main" id="{3FB4B288-6136-46FB-8599-5D727299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244" y="3361514"/>
            <a:ext cx="531813" cy="531813"/>
          </a:xfrm>
          <a:prstGeom prst="ellipse">
            <a:avLst/>
          </a:prstGeom>
          <a:solidFill>
            <a:srgbClr val="EAEAEA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4" name="Rectangle 46">
            <a:extLst>
              <a:ext uri="{FF2B5EF4-FFF2-40B4-BE49-F238E27FC236}">
                <a16:creationId xmlns:a16="http://schemas.microsoft.com/office/drawing/2014/main" id="{BD03447B-86F5-4C35-9605-9D7883462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719" y="3493277"/>
            <a:ext cx="149225" cy="149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5" name="Rectangle 47">
            <a:extLst>
              <a:ext uri="{FF2B5EF4-FFF2-40B4-BE49-F238E27FC236}">
                <a16:creationId xmlns:a16="http://schemas.microsoft.com/office/drawing/2014/main" id="{1E93082F-54EF-41FF-954B-A5CE64F46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738" y="3493277"/>
            <a:ext cx="149225" cy="1492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6" name="Rectangle 48">
            <a:extLst>
              <a:ext uri="{FF2B5EF4-FFF2-40B4-BE49-F238E27FC236}">
                <a16:creationId xmlns:a16="http://schemas.microsoft.com/office/drawing/2014/main" id="{773C2E23-4141-441C-9E9B-45B3D84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719" y="3642502"/>
            <a:ext cx="149225" cy="14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7" name="Rectangle 49">
            <a:extLst>
              <a:ext uri="{FF2B5EF4-FFF2-40B4-BE49-F238E27FC236}">
                <a16:creationId xmlns:a16="http://schemas.microsoft.com/office/drawing/2014/main" id="{8E4EAFEC-2C23-43B5-8B3A-2AF644EB6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738" y="3642502"/>
            <a:ext cx="149225" cy="1492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DE0572D-8D5D-4A2C-804C-F8AE7B08245F}"/>
              </a:ext>
            </a:extLst>
          </p:cNvPr>
          <p:cNvCxnSpPr>
            <a:cxnSpLocks/>
            <a:endCxn id="153" idx="1"/>
          </p:cNvCxnSpPr>
          <p:nvPr/>
        </p:nvCxnSpPr>
        <p:spPr>
          <a:xfrm>
            <a:off x="5414677" y="3043022"/>
            <a:ext cx="453211" cy="3995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370F423-F186-49EB-9E94-127AF303FD9E}"/>
              </a:ext>
            </a:extLst>
          </p:cNvPr>
          <p:cNvCxnSpPr>
            <a:cxnSpLocks/>
            <a:endCxn id="153" idx="3"/>
          </p:cNvCxnSpPr>
          <p:nvPr/>
        </p:nvCxnSpPr>
        <p:spPr>
          <a:xfrm flipV="1">
            <a:off x="5375353" y="3818620"/>
            <a:ext cx="492535" cy="4342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90A6394-0F5B-4439-9585-DFB531940935}"/>
              </a:ext>
            </a:extLst>
          </p:cNvPr>
          <p:cNvCxnSpPr>
            <a:cxnSpLocks/>
            <a:stCxn id="153" idx="7"/>
          </p:cNvCxnSpPr>
          <p:nvPr/>
        </p:nvCxnSpPr>
        <p:spPr>
          <a:xfrm flipV="1">
            <a:off x="6243936" y="3020200"/>
            <a:ext cx="492535" cy="42237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4DEFCB6-02EC-41F3-ACEB-85388B2C3EA7}"/>
              </a:ext>
            </a:extLst>
          </p:cNvPr>
          <p:cNvCxnSpPr>
            <a:cxnSpLocks/>
            <a:stCxn id="153" idx="5"/>
          </p:cNvCxnSpPr>
          <p:nvPr/>
        </p:nvCxnSpPr>
        <p:spPr>
          <a:xfrm>
            <a:off x="6243936" y="3818620"/>
            <a:ext cx="488720" cy="42839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Line 20">
            <a:extLst>
              <a:ext uri="{FF2B5EF4-FFF2-40B4-BE49-F238E27FC236}">
                <a16:creationId xmlns:a16="http://schemas.microsoft.com/office/drawing/2014/main" id="{98DD9DC7-C982-40D2-867F-11F4ABE13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9881" y="2874562"/>
            <a:ext cx="0" cy="164592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3" name="Oval 51">
            <a:extLst>
              <a:ext uri="{FF2B5EF4-FFF2-40B4-BE49-F238E27FC236}">
                <a16:creationId xmlns:a16="http://schemas.microsoft.com/office/drawing/2014/main" id="{335DC095-FEB3-44B1-9CF8-2D4EE0FE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006" y="3364689"/>
            <a:ext cx="531812" cy="531813"/>
          </a:xfrm>
          <a:prstGeom prst="ellipse">
            <a:avLst/>
          </a:prstGeom>
          <a:solidFill>
            <a:srgbClr val="EAEAEA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4" name="Rectangle 21">
            <a:extLst>
              <a:ext uri="{FF2B5EF4-FFF2-40B4-BE49-F238E27FC236}">
                <a16:creationId xmlns:a16="http://schemas.microsoft.com/office/drawing/2014/main" id="{D2109117-7EB3-4ACB-A29C-7587FAE8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44" y="3493277"/>
            <a:ext cx="149225" cy="149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5" name="Rectangle 22">
            <a:extLst>
              <a:ext uri="{FF2B5EF4-FFF2-40B4-BE49-F238E27FC236}">
                <a16:creationId xmlns:a16="http://schemas.microsoft.com/office/drawing/2014/main" id="{C7B0CD94-44EC-4994-91D8-3754CDE1C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563" y="3493277"/>
            <a:ext cx="149225" cy="1492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6" name="Rectangle 23">
            <a:extLst>
              <a:ext uri="{FF2B5EF4-FFF2-40B4-BE49-F238E27FC236}">
                <a16:creationId xmlns:a16="http://schemas.microsoft.com/office/drawing/2014/main" id="{F9BEF0DC-9932-4EE3-A8BE-4E4D94C2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44" y="3642502"/>
            <a:ext cx="149225" cy="1492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7" name="Rectangle 24">
            <a:extLst>
              <a:ext uri="{FF2B5EF4-FFF2-40B4-BE49-F238E27FC236}">
                <a16:creationId xmlns:a16="http://schemas.microsoft.com/office/drawing/2014/main" id="{F371ED97-8DB2-4F92-A906-A2342252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563" y="3642502"/>
            <a:ext cx="149225" cy="149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0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North American </a:t>
            </a:r>
            <a:r>
              <a:rPr lang="en-US" dirty="0" err="1"/>
              <a:t>Landbridge</a:t>
            </a:r>
            <a:endParaRPr lang="en-US" dirty="0"/>
          </a:p>
        </p:txBody>
      </p:sp>
      <p:sp>
        <p:nvSpPr>
          <p:cNvPr id="4" name="Action Button: Document 3" title="Read this Web Page">
            <a:hlinkClick r:id="rId3" highlightClick="1"/>
          </p:cNvPr>
          <p:cNvSpPr/>
          <p:nvPr/>
        </p:nvSpPr>
        <p:spPr bwMode="auto">
          <a:xfrm>
            <a:off x="9445057" y="24246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6162" y="69829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485900D-8817-47D4-928F-69B5B6951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91" y="1156863"/>
            <a:ext cx="7498080" cy="55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7D638DD0-8142-4F84-833E-A64B7C61B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56" y="1156863"/>
            <a:ext cx="9144000" cy="563067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Eurasian </a:t>
            </a:r>
            <a:r>
              <a:rPr lang="en-US" dirty="0" err="1"/>
              <a:t>Landbridge</a:t>
            </a:r>
            <a:endParaRPr lang="en-US" dirty="0"/>
          </a:p>
        </p:txBody>
      </p:sp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9445057" y="24246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58942" y="30635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8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83" y="597757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36971" y="5977576"/>
            <a:ext cx="479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how the North American and Eurasian </a:t>
            </a:r>
            <a:r>
              <a:rPr lang="en-US" sz="2000" b="1" dirty="0" err="1">
                <a:latin typeface="Agency FB" pitchFamily="34" charset="0"/>
              </a:rPr>
              <a:t>Landbridge</a:t>
            </a:r>
            <a:r>
              <a:rPr lang="en-US" sz="2000" b="1" dirty="0">
                <a:latin typeface="Agency FB" pitchFamily="34" charset="0"/>
              </a:rPr>
              <a:t> are examples of </a:t>
            </a:r>
            <a:r>
              <a:rPr lang="en-US" sz="2000" b="1" dirty="0" err="1">
                <a:latin typeface="Agency FB" pitchFamily="34" charset="0"/>
              </a:rPr>
              <a:t>intermodalism</a:t>
            </a:r>
            <a:r>
              <a:rPr lang="en-US" sz="2000" b="1" dirty="0">
                <a:latin typeface="Agency FB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92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Assignment: The Choice of a Transport Mode</a:t>
            </a:r>
          </a:p>
        </p:txBody>
      </p:sp>
      <p:pic>
        <p:nvPicPr>
          <p:cNvPr id="4" name="Picture 4" descr="http://www.wpclipart.com/signs_symbol/thumbtack_notes/thumbtack_note_assig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08" y="1500712"/>
            <a:ext cx="1828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3771" y="53725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how distance and cost are factors in selecting a specific transport mode.</a:t>
            </a:r>
          </a:p>
        </p:txBody>
      </p:sp>
      <p:pic>
        <p:nvPicPr>
          <p:cNvPr id="7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55403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553" y="16384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2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– Containerization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ction Button: Document 5" title="Read this Web Page">
            <a:hlinkClick r:id="rId3" highlightClick="1"/>
          </p:cNvPr>
          <p:cNvSpPr/>
          <p:nvPr/>
        </p:nvSpPr>
        <p:spPr bwMode="auto">
          <a:xfrm>
            <a:off x="3064034" y="602338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6592" y="610266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Read section 3</a:t>
            </a:r>
          </a:p>
        </p:txBody>
      </p:sp>
    </p:spTree>
    <p:extLst>
      <p:ext uri="{BB962C8B-B14F-4D97-AF65-F5344CB8AC3E}">
        <p14:creationId xmlns:p14="http://schemas.microsoft.com/office/powerpoint/2010/main" val="749771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Containerization</a:t>
            </a:r>
          </a:p>
        </p:txBody>
      </p:sp>
      <p:sp>
        <p:nvSpPr>
          <p:cNvPr id="4" name="Action Button: Document 3" title="Read this Web Page">
            <a:hlinkClick r:id="rId3" highlightClick="1"/>
          </p:cNvPr>
          <p:cNvSpPr/>
          <p:nvPr/>
        </p:nvSpPr>
        <p:spPr bwMode="auto">
          <a:xfrm>
            <a:off x="8157520" y="157913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0837" y="164302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7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10" y="584044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9638" y="5840445"/>
            <a:ext cx="7208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The container has become a dominant mode of global freight transportation. Explain the main reasons why.</a:t>
            </a:r>
          </a:p>
        </p:txBody>
      </p:sp>
      <p:sp>
        <p:nvSpPr>
          <p:cNvPr id="9" name="Action Button: Video 8">
            <a:hlinkClick r:id="rId5" highlightClick="1"/>
            <a:extLst>
              <a:ext uri="{FF2B5EF4-FFF2-40B4-BE49-F238E27FC236}">
                <a16:creationId xmlns:a16="http://schemas.microsoft.com/office/drawing/2014/main" id="{0DE26AC0-1A08-472E-B988-208EB563AB14}"/>
              </a:ext>
            </a:extLst>
          </p:cNvPr>
          <p:cNvSpPr/>
          <p:nvPr/>
        </p:nvSpPr>
        <p:spPr bwMode="auto">
          <a:xfrm>
            <a:off x="1340328" y="1579130"/>
            <a:ext cx="603316" cy="452503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230A6-0359-4927-8C60-150A898F168F}"/>
              </a:ext>
            </a:extLst>
          </p:cNvPr>
          <p:cNvSpPr txBox="1"/>
          <p:nvPr/>
        </p:nvSpPr>
        <p:spPr>
          <a:xfrm>
            <a:off x="1943644" y="1643024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is containerization</a:t>
            </a:r>
          </a:p>
        </p:txBody>
      </p:sp>
      <p:sp>
        <p:nvSpPr>
          <p:cNvPr id="12" name="Rectangle: Rounded Corners 79">
            <a:extLst>
              <a:ext uri="{FF2B5EF4-FFF2-40B4-BE49-F238E27FC236}">
                <a16:creationId xmlns:a16="http://schemas.microsoft.com/office/drawing/2014/main" id="{160971AD-D98F-42BF-92DD-591FF872E050}"/>
              </a:ext>
            </a:extLst>
          </p:cNvPr>
          <p:cNvSpPr/>
          <p:nvPr/>
        </p:nvSpPr>
        <p:spPr>
          <a:xfrm>
            <a:off x="2460927" y="3051440"/>
            <a:ext cx="22860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Transportation Costs</a:t>
            </a:r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27B50962-5E4C-4AF8-9294-5F615364B552}"/>
              </a:ext>
            </a:extLst>
          </p:cNvPr>
          <p:cNvSpPr/>
          <p:nvPr/>
        </p:nvSpPr>
        <p:spPr>
          <a:xfrm>
            <a:off x="5069473" y="3051440"/>
            <a:ext cx="22860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Inventory Costs</a:t>
            </a:r>
          </a:p>
        </p:txBody>
      </p:sp>
      <p:sp>
        <p:nvSpPr>
          <p:cNvPr id="14" name="Rectangle: Rounded Corners 79">
            <a:extLst>
              <a:ext uri="{FF2B5EF4-FFF2-40B4-BE49-F238E27FC236}">
                <a16:creationId xmlns:a16="http://schemas.microsoft.com/office/drawing/2014/main" id="{8D39C303-CF70-462E-8295-6160417BBEE0}"/>
              </a:ext>
            </a:extLst>
          </p:cNvPr>
          <p:cNvSpPr/>
          <p:nvPr/>
        </p:nvSpPr>
        <p:spPr>
          <a:xfrm>
            <a:off x="7678019" y="3051440"/>
            <a:ext cx="22860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Service Level</a:t>
            </a: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F7418AD6-49A2-49D3-9AB2-9AEC0BD62BDF}"/>
              </a:ext>
            </a:extLst>
          </p:cNvPr>
          <p:cNvSpPr/>
          <p:nvPr/>
        </p:nvSpPr>
        <p:spPr bwMode="auto">
          <a:xfrm>
            <a:off x="2460927" y="3528624"/>
            <a:ext cx="2286000" cy="1828800"/>
          </a:xfrm>
          <a:prstGeom prst="roundRect">
            <a:avLst>
              <a:gd name="adj" fmla="val 5689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Lower freight rates.</a:t>
            </a:r>
          </a:p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Lower insurance rates.</a:t>
            </a:r>
          </a:p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Minimal load unit.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231CFDF5-9406-48BA-B8A4-86F592AC90FF}"/>
              </a:ext>
            </a:extLst>
          </p:cNvPr>
          <p:cNvSpPr/>
          <p:nvPr/>
        </p:nvSpPr>
        <p:spPr bwMode="auto">
          <a:xfrm>
            <a:off x="5069473" y="3528624"/>
            <a:ext cx="2286000" cy="1828800"/>
          </a:xfrm>
          <a:prstGeom prst="roundRect">
            <a:avLst>
              <a:gd name="adj" fmla="val 5358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Lower storage costs.</a:t>
            </a:r>
          </a:p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Lower packing and packaging costs.</a:t>
            </a:r>
          </a:p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Faster inventory turnover.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ACA0F87B-CC35-490C-8AC5-C5C66B8850F1}"/>
              </a:ext>
            </a:extLst>
          </p:cNvPr>
          <p:cNvSpPr/>
          <p:nvPr/>
        </p:nvSpPr>
        <p:spPr bwMode="auto">
          <a:xfrm>
            <a:off x="7683230" y="3528624"/>
            <a:ext cx="2286000" cy="1828800"/>
          </a:xfrm>
          <a:prstGeom prst="roundRect">
            <a:avLst>
              <a:gd name="adj" fmla="val 5358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Time reliability.</a:t>
            </a:r>
          </a:p>
          <a:p>
            <a:pPr marL="112713" indent="-1127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Higher frequency.</a:t>
            </a:r>
          </a:p>
        </p:txBody>
      </p:sp>
      <p:pic>
        <p:nvPicPr>
          <p:cNvPr id="18" name="Graphic 17" descr="Bar graph with downward trend">
            <a:extLst>
              <a:ext uri="{FF2B5EF4-FFF2-40B4-BE49-F238E27FC236}">
                <a16:creationId xmlns:a16="http://schemas.microsoft.com/office/drawing/2014/main" id="{96CB5A3B-570B-4FB3-AF44-7460811643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1104" y="2319920"/>
            <a:ext cx="731520" cy="731520"/>
          </a:xfrm>
          <a:prstGeom prst="rect">
            <a:avLst/>
          </a:prstGeom>
        </p:spPr>
      </p:pic>
      <p:pic>
        <p:nvPicPr>
          <p:cNvPr id="19" name="Graphic 18" descr="Freight">
            <a:extLst>
              <a:ext uri="{FF2B5EF4-FFF2-40B4-BE49-F238E27FC236}">
                <a16:creationId xmlns:a16="http://schemas.microsoft.com/office/drawing/2014/main" id="{82D92F88-F82F-45E3-8F93-24856DEABE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9528" y="2355553"/>
            <a:ext cx="731520" cy="731520"/>
          </a:xfrm>
          <a:prstGeom prst="rect">
            <a:avLst/>
          </a:prstGeom>
        </p:spPr>
      </p:pic>
      <p:pic>
        <p:nvPicPr>
          <p:cNvPr id="20" name="Graphic 19" descr="Inventory">
            <a:extLst>
              <a:ext uri="{FF2B5EF4-FFF2-40B4-BE49-F238E27FC236}">
                <a16:creationId xmlns:a16="http://schemas.microsoft.com/office/drawing/2014/main" id="{2791C39A-64C8-4F2D-9384-A5F6EE6FAED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7155" y="2296811"/>
            <a:ext cx="731520" cy="731520"/>
          </a:xfrm>
          <a:prstGeom prst="rect">
            <a:avLst/>
          </a:prstGeom>
        </p:spPr>
      </p:pic>
      <p:pic>
        <p:nvPicPr>
          <p:cNvPr id="21" name="Graphic 20" descr="Bar graph with downward trend">
            <a:extLst>
              <a:ext uri="{FF2B5EF4-FFF2-40B4-BE49-F238E27FC236}">
                <a16:creationId xmlns:a16="http://schemas.microsoft.com/office/drawing/2014/main" id="{80542774-3AD1-44ED-A701-B8046143D9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1154" y="2319080"/>
            <a:ext cx="731520" cy="731520"/>
          </a:xfrm>
          <a:prstGeom prst="rect">
            <a:avLst/>
          </a:prstGeom>
        </p:spPr>
      </p:pic>
      <p:pic>
        <p:nvPicPr>
          <p:cNvPr id="22" name="Graphic 21" descr="Bar graph with upward trend">
            <a:extLst>
              <a:ext uri="{FF2B5EF4-FFF2-40B4-BE49-F238E27FC236}">
                <a16:creationId xmlns:a16="http://schemas.microsoft.com/office/drawing/2014/main" id="{AB5AE2F7-FCE1-49C1-9EA5-2026F4EAC8F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0019" y="2316245"/>
            <a:ext cx="731520" cy="731520"/>
          </a:xfrm>
          <a:prstGeom prst="rect">
            <a:avLst/>
          </a:prstGeom>
        </p:spPr>
      </p:pic>
      <p:pic>
        <p:nvPicPr>
          <p:cNvPr id="23" name="Graphic 22" descr="Stopwatch 33%">
            <a:extLst>
              <a:ext uri="{FF2B5EF4-FFF2-40B4-BE49-F238E27FC236}">
                <a16:creationId xmlns:a16="http://schemas.microsoft.com/office/drawing/2014/main" id="{D05716D2-7E30-4FA4-BFD7-E1E43CE6C6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65710" y="23091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7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Identification System</a:t>
            </a:r>
          </a:p>
        </p:txBody>
      </p:sp>
      <p:sp>
        <p:nvSpPr>
          <p:cNvPr id="15" name="Action Button: Document 14" title="Read this Web Page">
            <a:hlinkClick r:id="rId3" highlightClick="1"/>
          </p:cNvPr>
          <p:cNvSpPr/>
          <p:nvPr/>
        </p:nvSpPr>
        <p:spPr bwMode="auto">
          <a:xfrm>
            <a:off x="6985456" y="119506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12011" y="17745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23" name="Action Button: Document 22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08893B25-3307-4BB8-97AB-7FDAAFF8FA79}"/>
              </a:ext>
            </a:extLst>
          </p:cNvPr>
          <p:cNvSpPr/>
          <p:nvPr/>
        </p:nvSpPr>
        <p:spPr bwMode="auto">
          <a:xfrm>
            <a:off x="9257898" y="60823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5865B-48F5-4DF1-90E4-77A37EF6CF31}"/>
              </a:ext>
            </a:extLst>
          </p:cNvPr>
          <p:cNvSpPr txBox="1"/>
          <p:nvPr/>
        </p:nvSpPr>
        <p:spPr>
          <a:xfrm>
            <a:off x="9926537" y="672134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Check digit calculator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89FB49-B630-461C-A93F-BBAA1BAB2E35}"/>
              </a:ext>
            </a:extLst>
          </p:cNvPr>
          <p:cNvSpPr/>
          <p:nvPr/>
        </p:nvSpPr>
        <p:spPr>
          <a:xfrm>
            <a:off x="6447411" y="4676160"/>
            <a:ext cx="4572000" cy="1828800"/>
          </a:xfrm>
          <a:prstGeom prst="roundRect">
            <a:avLst>
              <a:gd name="adj" fmla="val 505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FF3CFF-746B-4991-B95A-2F2B15EFC595}"/>
              </a:ext>
            </a:extLst>
          </p:cNvPr>
          <p:cNvSpPr/>
          <p:nvPr/>
        </p:nvSpPr>
        <p:spPr>
          <a:xfrm>
            <a:off x="6440903" y="1290752"/>
            <a:ext cx="4572000" cy="3291840"/>
          </a:xfrm>
          <a:prstGeom prst="roundRect">
            <a:avLst>
              <a:gd name="adj" fmla="val 306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ecojpr\Pictures\Mexico2012\IMG_0054.JPG">
            <a:extLst>
              <a:ext uri="{FF2B5EF4-FFF2-40B4-BE49-F238E27FC236}">
                <a16:creationId xmlns:a16="http://schemas.microsoft.com/office/drawing/2014/main" id="{18CCCE1D-E341-4783-A9AC-7751CC54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5456" y="1406555"/>
            <a:ext cx="3657600" cy="135007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cojpr\Pictures\Mexico2012\IMG_0054.JPG">
            <a:extLst>
              <a:ext uri="{FF2B5EF4-FFF2-40B4-BE49-F238E27FC236}">
                <a16:creationId xmlns:a16="http://schemas.microsoft.com/office/drawing/2014/main" id="{11C68619-7ADA-4BDC-AF5F-6FEEA6E0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5238" y="1245577"/>
            <a:ext cx="4572000" cy="5312225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8D0A25-4F83-4D43-AF42-203B31F6DEBA}"/>
              </a:ext>
            </a:extLst>
          </p:cNvPr>
          <p:cNvSpPr/>
          <p:nvPr/>
        </p:nvSpPr>
        <p:spPr bwMode="auto">
          <a:xfrm>
            <a:off x="7088279" y="1488759"/>
            <a:ext cx="1025718" cy="644056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9D7F3-FFBD-4E7D-AFAF-9EAF1BE074E6}"/>
              </a:ext>
            </a:extLst>
          </p:cNvPr>
          <p:cNvSpPr/>
          <p:nvPr/>
        </p:nvSpPr>
        <p:spPr bwMode="auto">
          <a:xfrm>
            <a:off x="8503284" y="1511620"/>
            <a:ext cx="1371600" cy="548640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A3AE37-FEAA-4D07-A6F1-B4531F5D02A2}"/>
              </a:ext>
            </a:extLst>
          </p:cNvPr>
          <p:cNvSpPr/>
          <p:nvPr/>
        </p:nvSpPr>
        <p:spPr bwMode="auto">
          <a:xfrm>
            <a:off x="10126009" y="1473519"/>
            <a:ext cx="365760" cy="644056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9CF35-EF8C-419C-A58B-06D1D1A7924D}"/>
              </a:ext>
            </a:extLst>
          </p:cNvPr>
          <p:cNvSpPr/>
          <p:nvPr/>
        </p:nvSpPr>
        <p:spPr bwMode="auto">
          <a:xfrm>
            <a:off x="8518524" y="2132815"/>
            <a:ext cx="914400" cy="560566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D999E3-CC4C-4944-B1EA-E2A519D565B0}"/>
              </a:ext>
            </a:extLst>
          </p:cNvPr>
          <p:cNvSpPr txBox="1"/>
          <p:nvPr/>
        </p:nvSpPr>
        <p:spPr>
          <a:xfrm>
            <a:off x="6816356" y="2850193"/>
            <a:ext cx="41976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latin typeface="Arial Narrow" pitchFamily="34" charset="0"/>
              </a:rPr>
              <a:t>Owner Code (3 letters): TGH</a:t>
            </a:r>
          </a:p>
          <a:p>
            <a:r>
              <a:rPr lang="en-US" sz="2000" b="1" i="0" dirty="0">
                <a:latin typeface="Arial Narrow" pitchFamily="34" charset="0"/>
              </a:rPr>
              <a:t>Product Group Code (1 letter): U</a:t>
            </a:r>
          </a:p>
          <a:p>
            <a:r>
              <a:rPr lang="en-US" sz="2000" b="1" i="0" dirty="0">
                <a:latin typeface="Arial Narrow" pitchFamily="34" charset="0"/>
              </a:rPr>
              <a:t>Registration Number (6 digits): 759933</a:t>
            </a:r>
          </a:p>
          <a:p>
            <a:r>
              <a:rPr lang="en-US" sz="2000" b="1" i="0" dirty="0">
                <a:latin typeface="Arial Narrow" pitchFamily="34" charset="0"/>
              </a:rPr>
              <a:t>Check Digit (1 digit): 0</a:t>
            </a:r>
          </a:p>
          <a:p>
            <a:r>
              <a:rPr lang="en-US" sz="2000" b="1" i="0" dirty="0">
                <a:latin typeface="Arial Narrow" pitchFamily="34" charset="0"/>
              </a:rPr>
              <a:t>Size &amp; Type Code (4 digits/letters): 45G1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9BAC02-703C-42DF-AD03-F985381F03EA}"/>
              </a:ext>
            </a:extLst>
          </p:cNvPr>
          <p:cNvSpPr/>
          <p:nvPr/>
        </p:nvSpPr>
        <p:spPr bwMode="auto">
          <a:xfrm>
            <a:off x="4064772" y="2162744"/>
            <a:ext cx="1645920" cy="747423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40" name="Elbow Connector 17">
            <a:extLst>
              <a:ext uri="{FF2B5EF4-FFF2-40B4-BE49-F238E27FC236}">
                <a16:creationId xmlns:a16="http://schemas.microsoft.com/office/drawing/2014/main" id="{2526F55C-2899-4E7F-ABAE-6101C9E4257B}"/>
              </a:ext>
            </a:extLst>
          </p:cNvPr>
          <p:cNvCxnSpPr>
            <a:cxnSpLocks/>
            <a:stCxn id="38" idx="3"/>
            <a:endCxn id="6" idx="1"/>
          </p:cNvCxnSpPr>
          <p:nvPr/>
        </p:nvCxnSpPr>
        <p:spPr bwMode="auto">
          <a:xfrm flipV="1">
            <a:off x="5710692" y="2081590"/>
            <a:ext cx="1274764" cy="4548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034E6CB-3920-4FA1-A13F-31E18A0BEFFE}"/>
              </a:ext>
            </a:extLst>
          </p:cNvPr>
          <p:cNvSpPr/>
          <p:nvPr/>
        </p:nvSpPr>
        <p:spPr bwMode="auto">
          <a:xfrm>
            <a:off x="3872946" y="3183776"/>
            <a:ext cx="1554480" cy="95155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31FC8C-2465-4F57-9500-0404C4DEA9C9}"/>
              </a:ext>
            </a:extLst>
          </p:cNvPr>
          <p:cNvSpPr txBox="1"/>
          <p:nvPr/>
        </p:nvSpPr>
        <p:spPr>
          <a:xfrm>
            <a:off x="6769864" y="5103717"/>
            <a:ext cx="3360215" cy="132343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0" dirty="0">
                <a:latin typeface="Arial Narrow" pitchFamily="34" charset="0"/>
              </a:rPr>
              <a:t>Maximum weight: 30,480 kg</a:t>
            </a:r>
          </a:p>
          <a:p>
            <a:r>
              <a:rPr lang="en-US" sz="2000" b="1" i="0" dirty="0">
                <a:latin typeface="Arial Narrow" pitchFamily="34" charset="0"/>
              </a:rPr>
              <a:t>Container weight: 3,870 kg</a:t>
            </a:r>
          </a:p>
          <a:p>
            <a:r>
              <a:rPr lang="en-US" sz="2000" b="1" i="0" dirty="0">
                <a:latin typeface="Arial Narrow" pitchFamily="34" charset="0"/>
              </a:rPr>
              <a:t>Payload weight: 26,610 kg</a:t>
            </a:r>
          </a:p>
          <a:p>
            <a:r>
              <a:rPr lang="en-US" sz="2000" b="1" i="0" dirty="0">
                <a:latin typeface="Arial Narrow" pitchFamily="34" charset="0"/>
              </a:rPr>
              <a:t>Cubic capacity: 2,700 cubic feet</a:t>
            </a:r>
          </a:p>
        </p:txBody>
      </p:sp>
      <p:cxnSp>
        <p:nvCxnSpPr>
          <p:cNvPr id="46" name="Elbow Connector 20">
            <a:extLst>
              <a:ext uri="{FF2B5EF4-FFF2-40B4-BE49-F238E27FC236}">
                <a16:creationId xmlns:a16="http://schemas.microsoft.com/office/drawing/2014/main" id="{137CAD6A-B7A6-46D8-A3D0-3B4A65FBF9B4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 bwMode="auto">
          <a:xfrm>
            <a:off x="5427426" y="3659551"/>
            <a:ext cx="1342438" cy="210588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966549A-D16E-488E-ADBF-9D074B72C876}"/>
              </a:ext>
            </a:extLst>
          </p:cNvPr>
          <p:cNvSpPr/>
          <p:nvPr/>
        </p:nvSpPr>
        <p:spPr>
          <a:xfrm>
            <a:off x="7326191" y="2089223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756828-A19A-48B4-BFA3-433C629A872C}"/>
              </a:ext>
            </a:extLst>
          </p:cNvPr>
          <p:cNvSpPr/>
          <p:nvPr/>
        </p:nvSpPr>
        <p:spPr>
          <a:xfrm>
            <a:off x="6567235" y="2914146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8857F82-CBBD-4A08-B476-BB5BD2235518}"/>
              </a:ext>
            </a:extLst>
          </p:cNvPr>
          <p:cNvSpPr/>
          <p:nvPr/>
        </p:nvSpPr>
        <p:spPr>
          <a:xfrm>
            <a:off x="8061667" y="1673627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154C212-88CC-4C42-B2BE-46592FD99F08}"/>
              </a:ext>
            </a:extLst>
          </p:cNvPr>
          <p:cNvSpPr/>
          <p:nvPr/>
        </p:nvSpPr>
        <p:spPr>
          <a:xfrm>
            <a:off x="6567235" y="3220799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F1A2BF7-E456-4E9F-8739-77E368A89B12}"/>
              </a:ext>
            </a:extLst>
          </p:cNvPr>
          <p:cNvSpPr/>
          <p:nvPr/>
        </p:nvSpPr>
        <p:spPr>
          <a:xfrm>
            <a:off x="9039812" y="1304604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AE6576A-5F13-48FC-8EE9-9DD821004989}"/>
              </a:ext>
            </a:extLst>
          </p:cNvPr>
          <p:cNvSpPr/>
          <p:nvPr/>
        </p:nvSpPr>
        <p:spPr>
          <a:xfrm>
            <a:off x="6567235" y="353670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6C42576-88AD-4A5C-9F36-7B3D9586285C}"/>
              </a:ext>
            </a:extLst>
          </p:cNvPr>
          <p:cNvSpPr/>
          <p:nvPr/>
        </p:nvSpPr>
        <p:spPr>
          <a:xfrm>
            <a:off x="10177785" y="2073729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BA3CF83-0E2C-4459-8C84-C8D529702A23}"/>
              </a:ext>
            </a:extLst>
          </p:cNvPr>
          <p:cNvSpPr/>
          <p:nvPr/>
        </p:nvSpPr>
        <p:spPr>
          <a:xfrm>
            <a:off x="9393874" y="2290855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727BB58-8038-4AC5-B345-A7DD9DD62A75}"/>
              </a:ext>
            </a:extLst>
          </p:cNvPr>
          <p:cNvSpPr/>
          <p:nvPr/>
        </p:nvSpPr>
        <p:spPr>
          <a:xfrm>
            <a:off x="6567235" y="3829044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63ED07F-291B-4D5A-A985-76B93A52E234}"/>
              </a:ext>
            </a:extLst>
          </p:cNvPr>
          <p:cNvSpPr/>
          <p:nvPr/>
        </p:nvSpPr>
        <p:spPr>
          <a:xfrm>
            <a:off x="6567235" y="4134832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0E572B0-C71B-4412-AA9E-4A28B670AF16}"/>
              </a:ext>
            </a:extLst>
          </p:cNvPr>
          <p:cNvSpPr/>
          <p:nvPr/>
        </p:nvSpPr>
        <p:spPr>
          <a:xfrm>
            <a:off x="6816356" y="4760065"/>
            <a:ext cx="274320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0" dirty="0">
                <a:latin typeface="Arial Narrow" panose="020B0606020202030204" pitchFamily="34" charset="0"/>
              </a:rPr>
              <a:t>Operational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079036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ISO Container Size and Type Codes</a:t>
            </a:r>
          </a:p>
        </p:txBody>
      </p:sp>
      <p:sp>
        <p:nvSpPr>
          <p:cNvPr id="43" name="Action Button: Document 42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F1F302A3-8102-4DCC-B520-35CC094F5309}"/>
              </a:ext>
            </a:extLst>
          </p:cNvPr>
          <p:cNvSpPr/>
          <p:nvPr/>
        </p:nvSpPr>
        <p:spPr bwMode="auto">
          <a:xfrm>
            <a:off x="2533973" y="614088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D57699-9858-4D3A-B2CF-CEF574AAFADA}"/>
              </a:ext>
            </a:extLst>
          </p:cNvPr>
          <p:cNvSpPr txBox="1"/>
          <p:nvPr/>
        </p:nvSpPr>
        <p:spPr>
          <a:xfrm>
            <a:off x="3211509" y="624122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3" name="Rounded Rectangle 32">
            <a:extLst>
              <a:ext uri="{FF2B5EF4-FFF2-40B4-BE49-F238E27FC236}">
                <a16:creationId xmlns:a16="http://schemas.microsoft.com/office/drawing/2014/main" id="{05B26FD9-88C4-4549-B3B9-7E93B85F2834}"/>
              </a:ext>
            </a:extLst>
          </p:cNvPr>
          <p:cNvSpPr/>
          <p:nvPr/>
        </p:nvSpPr>
        <p:spPr bwMode="auto">
          <a:xfrm>
            <a:off x="4169968" y="3190128"/>
            <a:ext cx="2377440" cy="2468880"/>
          </a:xfrm>
          <a:prstGeom prst="roundRect">
            <a:avLst>
              <a:gd name="adj" fmla="val 5638"/>
            </a:avLst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4CD398E8-DE55-4F6F-8345-FDE02AAC0194}"/>
              </a:ext>
            </a:extLst>
          </p:cNvPr>
          <p:cNvSpPr/>
          <p:nvPr/>
        </p:nvSpPr>
        <p:spPr bwMode="auto">
          <a:xfrm>
            <a:off x="6659475" y="3190128"/>
            <a:ext cx="3749040" cy="2468880"/>
          </a:xfrm>
          <a:prstGeom prst="roundRect">
            <a:avLst>
              <a:gd name="adj" fmla="val 4625"/>
            </a:avLst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FBAAA24-7299-4567-A523-200438C2C941}"/>
              </a:ext>
            </a:extLst>
          </p:cNvPr>
          <p:cNvSpPr/>
          <p:nvPr/>
        </p:nvSpPr>
        <p:spPr>
          <a:xfrm>
            <a:off x="2223533" y="3189926"/>
            <a:ext cx="1828800" cy="2468880"/>
          </a:xfrm>
          <a:prstGeom prst="roundRect">
            <a:avLst>
              <a:gd name="adj" fmla="val 659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D98C0E6-0A16-42E7-A622-72CA569FB601}"/>
              </a:ext>
            </a:extLst>
          </p:cNvPr>
          <p:cNvSpPr/>
          <p:nvPr/>
        </p:nvSpPr>
        <p:spPr>
          <a:xfrm>
            <a:off x="2205366" y="1506072"/>
            <a:ext cx="8229600" cy="1554480"/>
          </a:xfrm>
          <a:prstGeom prst="roundRect">
            <a:avLst>
              <a:gd name="adj" fmla="val 5275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C1A18D-8BBC-42AF-A0D5-213E77B289D7}"/>
              </a:ext>
            </a:extLst>
          </p:cNvPr>
          <p:cNvSpPr txBox="1"/>
          <p:nvPr/>
        </p:nvSpPr>
        <p:spPr>
          <a:xfrm>
            <a:off x="2560368" y="35802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F0A235-ACF4-4A87-B3B5-F3BC894AAC71}"/>
              </a:ext>
            </a:extLst>
          </p:cNvPr>
          <p:cNvSpPr txBox="1"/>
          <p:nvPr/>
        </p:nvSpPr>
        <p:spPr>
          <a:xfrm>
            <a:off x="2573155" y="40479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44BB45-A956-42C1-9B16-9A403CA047B1}"/>
              </a:ext>
            </a:extLst>
          </p:cNvPr>
          <p:cNvSpPr txBox="1"/>
          <p:nvPr/>
        </p:nvSpPr>
        <p:spPr>
          <a:xfrm>
            <a:off x="2554987" y="44551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8BA246-3BFF-46FB-B160-47C39A3D487D}"/>
              </a:ext>
            </a:extLst>
          </p:cNvPr>
          <p:cNvSpPr txBox="1"/>
          <p:nvPr/>
        </p:nvSpPr>
        <p:spPr>
          <a:xfrm>
            <a:off x="2554987" y="491678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M</a:t>
            </a:r>
          </a:p>
        </p:txBody>
      </p:sp>
      <p:pic>
        <p:nvPicPr>
          <p:cNvPr id="59" name="Picture 2" descr="C:\Users\ecojpr\Pictures\Mexico2012\IMG_0054.JPG">
            <a:extLst>
              <a:ext uri="{FF2B5EF4-FFF2-40B4-BE49-F238E27FC236}">
                <a16:creationId xmlns:a16="http://schemas.microsoft.com/office/drawing/2014/main" id="{E30DA54F-7375-4E78-B220-92F5E4CCE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0939" y="1653023"/>
            <a:ext cx="3468200" cy="1280160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01DA1C0-E72A-4150-876F-98ECB8EEDC17}"/>
              </a:ext>
            </a:extLst>
          </p:cNvPr>
          <p:cNvSpPr/>
          <p:nvPr/>
        </p:nvSpPr>
        <p:spPr bwMode="auto">
          <a:xfrm>
            <a:off x="4126043" y="2315892"/>
            <a:ext cx="914400" cy="560566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B1ED4A-9E3A-4A52-95A9-B1988002D30D}"/>
              </a:ext>
            </a:extLst>
          </p:cNvPr>
          <p:cNvSpPr txBox="1"/>
          <p:nvPr/>
        </p:nvSpPr>
        <p:spPr>
          <a:xfrm>
            <a:off x="2949648" y="353482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20 feet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274458-305F-40B0-9E10-4D4094099E19}"/>
              </a:ext>
            </a:extLst>
          </p:cNvPr>
          <p:cNvSpPr txBox="1"/>
          <p:nvPr/>
        </p:nvSpPr>
        <p:spPr>
          <a:xfrm>
            <a:off x="2951846" y="401223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40 feet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0E401A-6FE7-42FB-B53D-6FAD4DAFCA7D}"/>
              </a:ext>
            </a:extLst>
          </p:cNvPr>
          <p:cNvSpPr txBox="1"/>
          <p:nvPr/>
        </p:nvSpPr>
        <p:spPr>
          <a:xfrm>
            <a:off x="2954044" y="446389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45 feet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82D7B1-D383-48E3-AAFB-24365A337742}"/>
              </a:ext>
            </a:extLst>
          </p:cNvPr>
          <p:cNvSpPr txBox="1"/>
          <p:nvPr/>
        </p:nvSpPr>
        <p:spPr>
          <a:xfrm>
            <a:off x="2956242" y="491555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48 feet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DD8FF7-E2D3-4B61-A77B-09D7A6770E96}"/>
              </a:ext>
            </a:extLst>
          </p:cNvPr>
          <p:cNvSpPr txBox="1"/>
          <p:nvPr/>
        </p:nvSpPr>
        <p:spPr>
          <a:xfrm>
            <a:off x="4338284" y="357052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C6E270-5842-4164-AAB7-73B41A8ABBB5}"/>
              </a:ext>
            </a:extLst>
          </p:cNvPr>
          <p:cNvSpPr txBox="1"/>
          <p:nvPr/>
        </p:nvSpPr>
        <p:spPr>
          <a:xfrm>
            <a:off x="4350396" y="403760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878642-0632-49A5-B7BC-95237DC172E5}"/>
              </a:ext>
            </a:extLst>
          </p:cNvPr>
          <p:cNvSpPr txBox="1"/>
          <p:nvPr/>
        </p:nvSpPr>
        <p:spPr>
          <a:xfrm>
            <a:off x="4740653" y="353291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8 feet 6 inches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C587BFF-5654-48E4-A022-591711828D59}"/>
              </a:ext>
            </a:extLst>
          </p:cNvPr>
          <p:cNvSpPr txBox="1"/>
          <p:nvPr/>
        </p:nvSpPr>
        <p:spPr>
          <a:xfrm>
            <a:off x="4740653" y="399521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9 feet 6 inches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CCE454-D536-492F-ADF0-3DF061299826}"/>
              </a:ext>
            </a:extLst>
          </p:cNvPr>
          <p:cNvSpPr txBox="1"/>
          <p:nvPr/>
        </p:nvSpPr>
        <p:spPr>
          <a:xfrm>
            <a:off x="4854295" y="4339499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“High cube”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4428BC-AFBC-4D6D-8628-01EC0D03EB07}"/>
              </a:ext>
            </a:extLst>
          </p:cNvPr>
          <p:cNvSpPr txBox="1"/>
          <p:nvPr/>
        </p:nvSpPr>
        <p:spPr>
          <a:xfrm>
            <a:off x="6983903" y="352488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G1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1BB6D81-419D-4954-B915-AC5004E7AAFA}"/>
              </a:ext>
            </a:extLst>
          </p:cNvPr>
          <p:cNvSpPr txBox="1"/>
          <p:nvPr/>
        </p:nvSpPr>
        <p:spPr>
          <a:xfrm>
            <a:off x="7487113" y="3524885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General purpose container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FB912C-9E66-47A0-8E02-77744022367F}"/>
              </a:ext>
            </a:extLst>
          </p:cNvPr>
          <p:cNvSpPr txBox="1"/>
          <p:nvPr/>
        </p:nvSpPr>
        <p:spPr>
          <a:xfrm>
            <a:off x="6983903" y="395929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R1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C0B5C0-1920-4B49-AC72-E9A1EF3BE708}"/>
              </a:ext>
            </a:extLst>
          </p:cNvPr>
          <p:cNvSpPr txBox="1"/>
          <p:nvPr/>
        </p:nvSpPr>
        <p:spPr>
          <a:xfrm>
            <a:off x="7487114" y="3972254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Refrigerated container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43A33E-AB0B-40B1-822F-6625784CBA1A}"/>
              </a:ext>
            </a:extLst>
          </p:cNvPr>
          <p:cNvSpPr txBox="1"/>
          <p:nvPr/>
        </p:nvSpPr>
        <p:spPr>
          <a:xfrm>
            <a:off x="6983903" y="436645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U1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E0095A-5225-48F5-8FFC-813483C97277}"/>
              </a:ext>
            </a:extLst>
          </p:cNvPr>
          <p:cNvSpPr txBox="1"/>
          <p:nvPr/>
        </p:nvSpPr>
        <p:spPr>
          <a:xfrm>
            <a:off x="7487114" y="43651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Open top container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0A35FC9-B8EE-4D07-84A7-F414CD87E661}"/>
              </a:ext>
            </a:extLst>
          </p:cNvPr>
          <p:cNvSpPr txBox="1"/>
          <p:nvPr/>
        </p:nvSpPr>
        <p:spPr>
          <a:xfrm>
            <a:off x="6983903" y="47857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P1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0C0157-C418-4BFE-AC78-EA56BEE31BF0}"/>
              </a:ext>
            </a:extLst>
          </p:cNvPr>
          <p:cNvSpPr txBox="1"/>
          <p:nvPr/>
        </p:nvSpPr>
        <p:spPr>
          <a:xfrm>
            <a:off x="7487114" y="47943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Platform container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054067D-0132-4447-9F95-BE083A4520B1}"/>
              </a:ext>
            </a:extLst>
          </p:cNvPr>
          <p:cNvSpPr txBox="1"/>
          <p:nvPr/>
        </p:nvSpPr>
        <p:spPr>
          <a:xfrm>
            <a:off x="6983903" y="522430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T1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83DC546-8117-4F1F-9CE9-409384225F93}"/>
              </a:ext>
            </a:extLst>
          </p:cNvPr>
          <p:cNvSpPr txBox="1"/>
          <p:nvPr/>
        </p:nvSpPr>
        <p:spPr>
          <a:xfrm>
            <a:off x="7487113" y="5238154"/>
            <a:ext cx="14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Tank container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9B0FD7-11A6-4C7C-BD54-AB1459EB324A}"/>
              </a:ext>
            </a:extLst>
          </p:cNvPr>
          <p:cNvSpPr/>
          <p:nvPr/>
        </p:nvSpPr>
        <p:spPr bwMode="auto">
          <a:xfrm>
            <a:off x="2531487" y="4043570"/>
            <a:ext cx="365760" cy="365760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688E7AF-6E5A-424C-95D5-A3301C284FBC}"/>
              </a:ext>
            </a:extLst>
          </p:cNvPr>
          <p:cNvSpPr/>
          <p:nvPr/>
        </p:nvSpPr>
        <p:spPr bwMode="auto">
          <a:xfrm>
            <a:off x="4304025" y="4049436"/>
            <a:ext cx="365760" cy="365760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F8334F-B336-423C-B9C9-8B771760DD51}"/>
              </a:ext>
            </a:extLst>
          </p:cNvPr>
          <p:cNvSpPr/>
          <p:nvPr/>
        </p:nvSpPr>
        <p:spPr bwMode="auto">
          <a:xfrm>
            <a:off x="6976554" y="3527186"/>
            <a:ext cx="457200" cy="365760"/>
          </a:xfrm>
          <a:prstGeom prst="rect">
            <a:avLst/>
          </a:prstGeom>
          <a:noFill/>
          <a:ln w="317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pic>
        <p:nvPicPr>
          <p:cNvPr id="107" name="Picture 2" descr="Open Top Container Cover Tarpaulin">
            <a:extLst>
              <a:ext uri="{FF2B5EF4-FFF2-40B4-BE49-F238E27FC236}">
                <a16:creationId xmlns:a16="http://schemas.microsoft.com/office/drawing/2014/main" id="{F5408331-B67A-4B75-869E-8C25310A7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0" t="59204" b="23084"/>
          <a:stretch/>
        </p:blipFill>
        <p:spPr bwMode="auto">
          <a:xfrm>
            <a:off x="6926090" y="1653772"/>
            <a:ext cx="2918372" cy="1280160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30D06ED7-71D3-4C7A-861B-00CF7211731C}"/>
              </a:ext>
            </a:extLst>
          </p:cNvPr>
          <p:cNvSpPr/>
          <p:nvPr/>
        </p:nvSpPr>
        <p:spPr bwMode="auto">
          <a:xfrm>
            <a:off x="8133199" y="2318933"/>
            <a:ext cx="914400" cy="560566"/>
          </a:xfrm>
          <a:prstGeom prst="rect">
            <a:avLst/>
          </a:prstGeom>
          <a:noFill/>
          <a:ln w="317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77EB34F-2C69-4417-B35C-CC444B61A92A}"/>
              </a:ext>
            </a:extLst>
          </p:cNvPr>
          <p:cNvSpPr/>
          <p:nvPr/>
        </p:nvSpPr>
        <p:spPr bwMode="auto">
          <a:xfrm>
            <a:off x="2525070" y="3581865"/>
            <a:ext cx="365760" cy="365760"/>
          </a:xfrm>
          <a:prstGeom prst="rect">
            <a:avLst/>
          </a:prstGeom>
          <a:noFill/>
          <a:ln w="317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606EDCA-A5E9-432C-88EC-4C9FB00E216D}"/>
              </a:ext>
            </a:extLst>
          </p:cNvPr>
          <p:cNvSpPr/>
          <p:nvPr/>
        </p:nvSpPr>
        <p:spPr bwMode="auto">
          <a:xfrm>
            <a:off x="4300200" y="3580673"/>
            <a:ext cx="365760" cy="365760"/>
          </a:xfrm>
          <a:prstGeom prst="rect">
            <a:avLst/>
          </a:prstGeom>
          <a:noFill/>
          <a:ln w="317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C1C0CD6-4371-4D8D-86A3-3EEB7226852A}"/>
              </a:ext>
            </a:extLst>
          </p:cNvPr>
          <p:cNvSpPr/>
          <p:nvPr/>
        </p:nvSpPr>
        <p:spPr bwMode="auto">
          <a:xfrm>
            <a:off x="6973953" y="4378860"/>
            <a:ext cx="457200" cy="365760"/>
          </a:xfrm>
          <a:prstGeom prst="rect">
            <a:avLst/>
          </a:prstGeom>
          <a:noFill/>
          <a:ln w="317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37DB3309-B81C-405D-98E2-1CF0CBB33DC6}"/>
              </a:ext>
            </a:extLst>
          </p:cNvPr>
          <p:cNvSpPr/>
          <p:nvPr/>
        </p:nvSpPr>
        <p:spPr>
          <a:xfrm>
            <a:off x="2599607" y="3092809"/>
            <a:ext cx="10058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Length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D45663C-9D13-4017-A93F-F9C46BD92BC7}"/>
              </a:ext>
            </a:extLst>
          </p:cNvPr>
          <p:cNvSpPr/>
          <p:nvPr/>
        </p:nvSpPr>
        <p:spPr>
          <a:xfrm>
            <a:off x="4793735" y="3092809"/>
            <a:ext cx="10058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Height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39058A9-5453-42FD-BBDE-9164C9E27C83}"/>
              </a:ext>
            </a:extLst>
          </p:cNvPr>
          <p:cNvSpPr/>
          <p:nvPr/>
        </p:nvSpPr>
        <p:spPr>
          <a:xfrm>
            <a:off x="7838934" y="3092809"/>
            <a:ext cx="10058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Type</a:t>
            </a:r>
          </a:p>
        </p:txBody>
      </p:sp>
      <p:cxnSp>
        <p:nvCxnSpPr>
          <p:cNvPr id="123" name="Elbow Connector 17">
            <a:extLst>
              <a:ext uri="{FF2B5EF4-FFF2-40B4-BE49-F238E27FC236}">
                <a16:creationId xmlns:a16="http://schemas.microsoft.com/office/drawing/2014/main" id="{2B16AD53-1B68-42D8-8A48-93EC39552358}"/>
              </a:ext>
            </a:extLst>
          </p:cNvPr>
          <p:cNvCxnSpPr>
            <a:cxnSpLocks/>
            <a:stCxn id="117" idx="0"/>
          </p:cNvCxnSpPr>
          <p:nvPr/>
        </p:nvCxnSpPr>
        <p:spPr bwMode="auto">
          <a:xfrm rot="5400000" flipH="1" flipV="1">
            <a:off x="3420856" y="2274024"/>
            <a:ext cx="500457" cy="11371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Elbow Connector 17">
            <a:extLst>
              <a:ext uri="{FF2B5EF4-FFF2-40B4-BE49-F238E27FC236}">
                <a16:creationId xmlns:a16="http://schemas.microsoft.com/office/drawing/2014/main" id="{1E424477-B052-4569-9EF6-3A17E3E1ED9C}"/>
              </a:ext>
            </a:extLst>
          </p:cNvPr>
          <p:cNvCxnSpPr>
            <a:cxnSpLocks/>
            <a:stCxn id="119" idx="1"/>
          </p:cNvCxnSpPr>
          <p:nvPr/>
        </p:nvCxnSpPr>
        <p:spPr bwMode="auto">
          <a:xfrm rot="10800000">
            <a:off x="4473473" y="2774019"/>
            <a:ext cx="320263" cy="50167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Elbow Connector 17">
            <a:extLst>
              <a:ext uri="{FF2B5EF4-FFF2-40B4-BE49-F238E27FC236}">
                <a16:creationId xmlns:a16="http://schemas.microsoft.com/office/drawing/2014/main" id="{3E69D877-F393-4B35-AD08-F5450F93D4D8}"/>
              </a:ext>
            </a:extLst>
          </p:cNvPr>
          <p:cNvCxnSpPr>
            <a:cxnSpLocks/>
            <a:stCxn id="121" idx="1"/>
          </p:cNvCxnSpPr>
          <p:nvPr/>
        </p:nvCxnSpPr>
        <p:spPr bwMode="auto">
          <a:xfrm rot="10800000">
            <a:off x="4957920" y="2592351"/>
            <a:ext cx="2881014" cy="6833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424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Intermodalism</a:t>
            </a:r>
            <a:r>
              <a:rPr lang="en-US" dirty="0"/>
              <a:t> and </a:t>
            </a:r>
            <a:r>
              <a:rPr lang="en-US" dirty="0" err="1"/>
              <a:t>Transmodalism</a:t>
            </a:r>
            <a:endParaRPr lang="en-US" dirty="0"/>
          </a:p>
        </p:txBody>
      </p:sp>
      <p:sp>
        <p:nvSpPr>
          <p:cNvPr id="32" name="Action Button: Document 31" title="Read this Web Page">
            <a:hlinkClick r:id="rId2" highlightClick="1"/>
          </p:cNvPr>
          <p:cNvSpPr/>
          <p:nvPr/>
        </p:nvSpPr>
        <p:spPr bwMode="auto">
          <a:xfrm>
            <a:off x="8253218" y="43124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892990" y="50140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63" name="Rounded Rectangle 38">
            <a:extLst>
              <a:ext uri="{FF2B5EF4-FFF2-40B4-BE49-F238E27FC236}">
                <a16:creationId xmlns:a16="http://schemas.microsoft.com/office/drawing/2014/main" id="{EDE730C4-4E36-434B-A246-20E874427124}"/>
              </a:ext>
            </a:extLst>
          </p:cNvPr>
          <p:cNvSpPr/>
          <p:nvPr/>
        </p:nvSpPr>
        <p:spPr bwMode="auto">
          <a:xfrm>
            <a:off x="3291620" y="4695277"/>
            <a:ext cx="6949440" cy="1463040"/>
          </a:xfrm>
          <a:prstGeom prst="roundRect">
            <a:avLst>
              <a:gd name="adj" fmla="val 7676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4" name="Rounded Rectangle 21">
            <a:extLst>
              <a:ext uri="{FF2B5EF4-FFF2-40B4-BE49-F238E27FC236}">
                <a16:creationId xmlns:a16="http://schemas.microsoft.com/office/drawing/2014/main" id="{61FAD29B-2808-4869-A581-1930A3F07952}"/>
              </a:ext>
            </a:extLst>
          </p:cNvPr>
          <p:cNvSpPr/>
          <p:nvPr/>
        </p:nvSpPr>
        <p:spPr bwMode="auto">
          <a:xfrm>
            <a:off x="3291620" y="3031009"/>
            <a:ext cx="6949440" cy="1463040"/>
          </a:xfrm>
          <a:prstGeom prst="roundRect">
            <a:avLst>
              <a:gd name="adj" fmla="val 7676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5" name="Rounded Rectangle 21">
            <a:extLst>
              <a:ext uri="{FF2B5EF4-FFF2-40B4-BE49-F238E27FC236}">
                <a16:creationId xmlns:a16="http://schemas.microsoft.com/office/drawing/2014/main" id="{D8638B6F-5C29-446A-A012-E2915B6040F3}"/>
              </a:ext>
            </a:extLst>
          </p:cNvPr>
          <p:cNvSpPr/>
          <p:nvPr/>
        </p:nvSpPr>
        <p:spPr bwMode="auto">
          <a:xfrm>
            <a:off x="3291620" y="1393475"/>
            <a:ext cx="6949440" cy="1463040"/>
          </a:xfrm>
          <a:prstGeom prst="roundRect">
            <a:avLst>
              <a:gd name="adj" fmla="val 7676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22F48A3-FE86-4914-BF16-33068FAE9D85}"/>
              </a:ext>
            </a:extLst>
          </p:cNvPr>
          <p:cNvSpPr/>
          <p:nvPr/>
        </p:nvSpPr>
        <p:spPr bwMode="auto">
          <a:xfrm>
            <a:off x="3565814" y="1816852"/>
            <a:ext cx="4572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562515-F161-44D0-96AA-535DBABE589A}"/>
              </a:ext>
            </a:extLst>
          </p:cNvPr>
          <p:cNvSpPr/>
          <p:nvPr/>
        </p:nvSpPr>
        <p:spPr bwMode="auto">
          <a:xfrm>
            <a:off x="5535809" y="1816852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CFAF285-6EF4-4331-8172-51F5670AE747}"/>
              </a:ext>
            </a:extLst>
          </p:cNvPr>
          <p:cNvSpPr/>
          <p:nvPr/>
        </p:nvSpPr>
        <p:spPr bwMode="auto">
          <a:xfrm>
            <a:off x="7505804" y="1816852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2AAE06-0FB1-4448-A2AB-07058BC8465C}"/>
              </a:ext>
            </a:extLst>
          </p:cNvPr>
          <p:cNvSpPr/>
          <p:nvPr/>
        </p:nvSpPr>
        <p:spPr bwMode="auto">
          <a:xfrm>
            <a:off x="9475799" y="1816852"/>
            <a:ext cx="4572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0" name="Text Box 40">
            <a:extLst>
              <a:ext uri="{FF2B5EF4-FFF2-40B4-BE49-F238E27FC236}">
                <a16:creationId xmlns:a16="http://schemas.microsoft.com/office/drawing/2014/main" id="{7CA2215A-2F99-41DA-99F7-2A5DA73BB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17" y="1484802"/>
            <a:ext cx="679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Origin</a:t>
            </a: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100DCD72-3438-4890-B0F4-4F39B79A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210" y="1489260"/>
            <a:ext cx="10983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Destination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A6B2E09-C345-4B88-9BD9-648D95EBEA35}"/>
              </a:ext>
            </a:extLst>
          </p:cNvPr>
          <p:cNvCxnSpPr>
            <a:stCxn id="66" idx="3"/>
            <a:endCxn id="67" idx="2"/>
          </p:cNvCxnSpPr>
          <p:nvPr/>
        </p:nvCxnSpPr>
        <p:spPr bwMode="auto">
          <a:xfrm>
            <a:off x="4023015" y="2045452"/>
            <a:ext cx="15127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6CE662-6D24-40B9-A413-BED74293E5CC}"/>
              </a:ext>
            </a:extLst>
          </p:cNvPr>
          <p:cNvCxnSpPr>
            <a:stCxn id="67" idx="6"/>
            <a:endCxn id="68" idx="2"/>
          </p:cNvCxnSpPr>
          <p:nvPr/>
        </p:nvCxnSpPr>
        <p:spPr bwMode="auto">
          <a:xfrm>
            <a:off x="5993010" y="2045452"/>
            <a:ext cx="15127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DA19D3E-137D-4BC2-BA30-3022665FE21B}"/>
              </a:ext>
            </a:extLst>
          </p:cNvPr>
          <p:cNvCxnSpPr>
            <a:stCxn id="68" idx="6"/>
            <a:endCxn id="69" idx="1"/>
          </p:cNvCxnSpPr>
          <p:nvPr/>
        </p:nvCxnSpPr>
        <p:spPr bwMode="auto">
          <a:xfrm>
            <a:off x="7963005" y="2045452"/>
            <a:ext cx="15127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 Box 40">
            <a:extLst>
              <a:ext uri="{FF2B5EF4-FFF2-40B4-BE49-F238E27FC236}">
                <a16:creationId xmlns:a16="http://schemas.microsoft.com/office/drawing/2014/main" id="{C7E8C0B2-1243-4ADC-A883-07CEA8AA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086" y="1683672"/>
            <a:ext cx="604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Road</a:t>
            </a:r>
          </a:p>
        </p:txBody>
      </p:sp>
      <p:sp>
        <p:nvSpPr>
          <p:cNvPr id="76" name="Text Box 40">
            <a:extLst>
              <a:ext uri="{FF2B5EF4-FFF2-40B4-BE49-F238E27FC236}">
                <a16:creationId xmlns:a16="http://schemas.microsoft.com/office/drawing/2014/main" id="{27612118-DE90-44A9-BEAF-A1C37F3E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728" y="1683672"/>
            <a:ext cx="49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77" name="Text Box 40">
            <a:extLst>
              <a:ext uri="{FF2B5EF4-FFF2-40B4-BE49-F238E27FC236}">
                <a16:creationId xmlns:a16="http://schemas.microsoft.com/office/drawing/2014/main" id="{AE188AE3-BC61-487E-9DDE-EB2134C9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226" y="1683672"/>
            <a:ext cx="8739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Maritime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6773AB-7124-47E2-BD98-E1FB7E4A3139}"/>
              </a:ext>
            </a:extLst>
          </p:cNvPr>
          <p:cNvSpPr/>
          <p:nvPr/>
        </p:nvSpPr>
        <p:spPr bwMode="auto">
          <a:xfrm>
            <a:off x="3565814" y="5210956"/>
            <a:ext cx="4572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35F4BCD-EE47-4F8D-8772-7202AC35BA9D}"/>
              </a:ext>
            </a:extLst>
          </p:cNvPr>
          <p:cNvSpPr/>
          <p:nvPr/>
        </p:nvSpPr>
        <p:spPr bwMode="auto">
          <a:xfrm>
            <a:off x="6517440" y="5210956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F482212-B4DA-46C6-A62B-A637DDCC939D}"/>
              </a:ext>
            </a:extLst>
          </p:cNvPr>
          <p:cNvSpPr/>
          <p:nvPr/>
        </p:nvSpPr>
        <p:spPr bwMode="auto">
          <a:xfrm>
            <a:off x="9475799" y="5210956"/>
            <a:ext cx="4572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5226906-89FF-4DC6-BF35-B3B851D787C0}"/>
              </a:ext>
            </a:extLst>
          </p:cNvPr>
          <p:cNvCxnSpPr>
            <a:stCxn id="78" idx="3"/>
            <a:endCxn id="79" idx="2"/>
          </p:cNvCxnSpPr>
          <p:nvPr/>
        </p:nvCxnSpPr>
        <p:spPr bwMode="auto">
          <a:xfrm>
            <a:off x="4023014" y="5439556"/>
            <a:ext cx="2494426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535B2AF-6926-4B6F-9C14-C12F4D381CFA}"/>
              </a:ext>
            </a:extLst>
          </p:cNvPr>
          <p:cNvCxnSpPr>
            <a:stCxn id="79" idx="6"/>
            <a:endCxn id="80" idx="1"/>
          </p:cNvCxnSpPr>
          <p:nvPr/>
        </p:nvCxnSpPr>
        <p:spPr bwMode="auto">
          <a:xfrm>
            <a:off x="6974641" y="5439556"/>
            <a:ext cx="25011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 Box 40">
            <a:extLst>
              <a:ext uri="{FF2B5EF4-FFF2-40B4-BE49-F238E27FC236}">
                <a16:creationId xmlns:a16="http://schemas.microsoft.com/office/drawing/2014/main" id="{E0D2B831-CE2E-4D33-936D-A2228FDB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385" y="5090476"/>
            <a:ext cx="49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84" name="Text Box 40">
            <a:extLst>
              <a:ext uri="{FF2B5EF4-FFF2-40B4-BE49-F238E27FC236}">
                <a16:creationId xmlns:a16="http://schemas.microsoft.com/office/drawing/2014/main" id="{1B2B74F4-88F7-4DB2-A033-0EBD256A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997" y="5090476"/>
            <a:ext cx="49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B35D80B0-9DE7-4F9E-A577-304A3321F4AD}"/>
              </a:ext>
            </a:extLst>
          </p:cNvPr>
          <p:cNvSpPr/>
          <p:nvPr/>
        </p:nvSpPr>
        <p:spPr>
          <a:xfrm rot="5400000">
            <a:off x="4728395" y="1532023"/>
            <a:ext cx="182880" cy="1828800"/>
          </a:xfrm>
          <a:prstGeom prst="rightBrac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7597C847-C6D8-42AE-9706-C9E582F3A9E1}"/>
              </a:ext>
            </a:extLst>
          </p:cNvPr>
          <p:cNvSpPr/>
          <p:nvPr/>
        </p:nvSpPr>
        <p:spPr>
          <a:xfrm rot="5400000">
            <a:off x="6676460" y="1486303"/>
            <a:ext cx="182880" cy="1920240"/>
          </a:xfrm>
          <a:prstGeom prst="rightBrac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EFC32A30-1F96-4B9B-8DC9-D894E5F2AAE4}"/>
              </a:ext>
            </a:extLst>
          </p:cNvPr>
          <p:cNvSpPr/>
          <p:nvPr/>
        </p:nvSpPr>
        <p:spPr>
          <a:xfrm rot="5400000">
            <a:off x="8654514" y="1486303"/>
            <a:ext cx="182880" cy="1920240"/>
          </a:xfrm>
          <a:prstGeom prst="rightBrac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88" name="Text Box 40">
            <a:extLst>
              <a:ext uri="{FF2B5EF4-FFF2-40B4-BE49-F238E27FC236}">
                <a16:creationId xmlns:a16="http://schemas.microsoft.com/office/drawing/2014/main" id="{9534A3AF-E912-4441-892C-37FA8317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635" y="2567953"/>
            <a:ext cx="133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Ticket / Contract</a:t>
            </a:r>
          </a:p>
        </p:txBody>
      </p:sp>
      <p:sp>
        <p:nvSpPr>
          <p:cNvPr id="89" name="Text Box 40">
            <a:extLst>
              <a:ext uri="{FF2B5EF4-FFF2-40B4-BE49-F238E27FC236}">
                <a16:creationId xmlns:a16="http://schemas.microsoft.com/office/drawing/2014/main" id="{8ABE81FE-1699-45E6-B0AD-3A7D9D12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210" y="2567953"/>
            <a:ext cx="133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Ticket / Contract</a:t>
            </a:r>
          </a:p>
        </p:txBody>
      </p:sp>
      <p:sp>
        <p:nvSpPr>
          <p:cNvPr id="90" name="Text Box 40">
            <a:extLst>
              <a:ext uri="{FF2B5EF4-FFF2-40B4-BE49-F238E27FC236}">
                <a16:creationId xmlns:a16="http://schemas.microsoft.com/office/drawing/2014/main" id="{BA7F374C-E472-40C4-9689-3AFFC88E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103" y="2567953"/>
            <a:ext cx="133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Ticket / Contract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E48725-BEE5-48EE-B4F6-F5EE21CF7FFC}"/>
              </a:ext>
            </a:extLst>
          </p:cNvPr>
          <p:cNvSpPr/>
          <p:nvPr/>
        </p:nvSpPr>
        <p:spPr bwMode="auto">
          <a:xfrm>
            <a:off x="3565814" y="3454386"/>
            <a:ext cx="4572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70DD389-82DB-4DB7-ACDB-958FF3E59B86}"/>
              </a:ext>
            </a:extLst>
          </p:cNvPr>
          <p:cNvSpPr/>
          <p:nvPr/>
        </p:nvSpPr>
        <p:spPr bwMode="auto">
          <a:xfrm>
            <a:off x="5535809" y="3454386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575945B-9805-4FF6-BFCB-291D97050BDA}"/>
              </a:ext>
            </a:extLst>
          </p:cNvPr>
          <p:cNvSpPr/>
          <p:nvPr/>
        </p:nvSpPr>
        <p:spPr bwMode="auto">
          <a:xfrm>
            <a:off x="7505804" y="3454386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FFF951F-B5D4-4A65-8081-502A7E5E6CDA}"/>
              </a:ext>
            </a:extLst>
          </p:cNvPr>
          <p:cNvSpPr/>
          <p:nvPr/>
        </p:nvSpPr>
        <p:spPr bwMode="auto">
          <a:xfrm>
            <a:off x="9475799" y="3454386"/>
            <a:ext cx="4572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ADE3829-1FFE-43E7-B241-AC7924AE944E}"/>
              </a:ext>
            </a:extLst>
          </p:cNvPr>
          <p:cNvCxnSpPr>
            <a:stCxn id="91" idx="3"/>
            <a:endCxn id="92" idx="2"/>
          </p:cNvCxnSpPr>
          <p:nvPr/>
        </p:nvCxnSpPr>
        <p:spPr bwMode="auto">
          <a:xfrm>
            <a:off x="4023015" y="3682986"/>
            <a:ext cx="15127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5C91B79-6BF1-412D-AA1C-06238D36B5C4}"/>
              </a:ext>
            </a:extLst>
          </p:cNvPr>
          <p:cNvCxnSpPr>
            <a:stCxn id="92" idx="6"/>
            <a:endCxn id="93" idx="2"/>
          </p:cNvCxnSpPr>
          <p:nvPr/>
        </p:nvCxnSpPr>
        <p:spPr bwMode="auto">
          <a:xfrm>
            <a:off x="5993010" y="3682986"/>
            <a:ext cx="15127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6FF66ED-F9EF-4734-98F8-A5F9B44BBE35}"/>
              </a:ext>
            </a:extLst>
          </p:cNvPr>
          <p:cNvCxnSpPr>
            <a:stCxn id="93" idx="6"/>
            <a:endCxn id="94" idx="1"/>
          </p:cNvCxnSpPr>
          <p:nvPr/>
        </p:nvCxnSpPr>
        <p:spPr bwMode="auto">
          <a:xfrm>
            <a:off x="7963005" y="3682986"/>
            <a:ext cx="15127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Right Brace 97">
            <a:extLst>
              <a:ext uri="{FF2B5EF4-FFF2-40B4-BE49-F238E27FC236}">
                <a16:creationId xmlns:a16="http://schemas.microsoft.com/office/drawing/2014/main" id="{DD3C9213-4677-4E29-84C1-BEAAE10D9DC1}"/>
              </a:ext>
            </a:extLst>
          </p:cNvPr>
          <p:cNvSpPr/>
          <p:nvPr/>
        </p:nvSpPr>
        <p:spPr>
          <a:xfrm rot="5400000">
            <a:off x="6680527" y="1161902"/>
            <a:ext cx="182880" cy="5852160"/>
          </a:xfrm>
          <a:prstGeom prst="rightBrac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9" name="Text Box 40">
            <a:extLst>
              <a:ext uri="{FF2B5EF4-FFF2-40B4-BE49-F238E27FC236}">
                <a16:creationId xmlns:a16="http://schemas.microsoft.com/office/drawing/2014/main" id="{E4E53330-98E1-4038-AA83-C59021419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485" y="4192787"/>
            <a:ext cx="133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Ticket / Contract</a:t>
            </a: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29994014-E204-4380-B877-B154FD695979}"/>
              </a:ext>
            </a:extLst>
          </p:cNvPr>
          <p:cNvSpPr/>
          <p:nvPr/>
        </p:nvSpPr>
        <p:spPr>
          <a:xfrm rot="2700000">
            <a:off x="5635642" y="1951704"/>
            <a:ext cx="182880" cy="18288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C7E6A86A-BDC1-454F-94D5-D9FEDED68114}"/>
              </a:ext>
            </a:extLst>
          </p:cNvPr>
          <p:cNvSpPr/>
          <p:nvPr/>
        </p:nvSpPr>
        <p:spPr>
          <a:xfrm rot="13500000">
            <a:off x="5714685" y="1951703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2" name="Right Triangle 101">
            <a:extLst>
              <a:ext uri="{FF2B5EF4-FFF2-40B4-BE49-F238E27FC236}">
                <a16:creationId xmlns:a16="http://schemas.microsoft.com/office/drawing/2014/main" id="{96B4B729-E6C5-4D7A-B3F3-CB642B594081}"/>
              </a:ext>
            </a:extLst>
          </p:cNvPr>
          <p:cNvSpPr/>
          <p:nvPr/>
        </p:nvSpPr>
        <p:spPr>
          <a:xfrm rot="2700000">
            <a:off x="7604142" y="1958054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7DBFDA2-4EE5-42E1-9F5B-AD6DF9314C25}"/>
              </a:ext>
            </a:extLst>
          </p:cNvPr>
          <p:cNvSpPr/>
          <p:nvPr/>
        </p:nvSpPr>
        <p:spPr>
          <a:xfrm rot="13500000">
            <a:off x="7683185" y="1958053"/>
            <a:ext cx="182880" cy="1828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2F9D0F67-50EB-4BB0-87E6-72FF3FF9D76E}"/>
              </a:ext>
            </a:extLst>
          </p:cNvPr>
          <p:cNvSpPr/>
          <p:nvPr/>
        </p:nvSpPr>
        <p:spPr>
          <a:xfrm rot="2700000">
            <a:off x="5635642" y="3590004"/>
            <a:ext cx="182880" cy="18288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4FF170EE-2420-4960-9140-41AB75CA0E90}"/>
              </a:ext>
            </a:extLst>
          </p:cNvPr>
          <p:cNvSpPr/>
          <p:nvPr/>
        </p:nvSpPr>
        <p:spPr>
          <a:xfrm rot="13500000">
            <a:off x="5714685" y="3590003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4ACF511D-8A68-4F09-A2B6-72526B2642A2}"/>
              </a:ext>
            </a:extLst>
          </p:cNvPr>
          <p:cNvSpPr/>
          <p:nvPr/>
        </p:nvSpPr>
        <p:spPr>
          <a:xfrm rot="2700000">
            <a:off x="7604142" y="3596354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7FD4B5B2-B562-4611-AC4A-25C2B64FD224}"/>
              </a:ext>
            </a:extLst>
          </p:cNvPr>
          <p:cNvSpPr/>
          <p:nvPr/>
        </p:nvSpPr>
        <p:spPr>
          <a:xfrm rot="13500000">
            <a:off x="7683185" y="3596353"/>
            <a:ext cx="182880" cy="1828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801C4AA4-9C46-438C-824D-544EC5D5674F}"/>
              </a:ext>
            </a:extLst>
          </p:cNvPr>
          <p:cNvSpPr/>
          <p:nvPr/>
        </p:nvSpPr>
        <p:spPr>
          <a:xfrm rot="2700000">
            <a:off x="6619892" y="5355304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75028BA0-D118-47E2-8929-7A277025749B}"/>
              </a:ext>
            </a:extLst>
          </p:cNvPr>
          <p:cNvSpPr/>
          <p:nvPr/>
        </p:nvSpPr>
        <p:spPr>
          <a:xfrm rot="13500000">
            <a:off x="6698935" y="5355303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0" name="Right Triangle 109">
            <a:extLst>
              <a:ext uri="{FF2B5EF4-FFF2-40B4-BE49-F238E27FC236}">
                <a16:creationId xmlns:a16="http://schemas.microsoft.com/office/drawing/2014/main" id="{DBE0C149-923F-45FC-873F-516171569A45}"/>
              </a:ext>
            </a:extLst>
          </p:cNvPr>
          <p:cNvSpPr/>
          <p:nvPr/>
        </p:nvSpPr>
        <p:spPr>
          <a:xfrm rot="13500000">
            <a:off x="3752829" y="1949712"/>
            <a:ext cx="182880" cy="18288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EA63ABBE-105B-4A52-8AB7-2A4EC1638D56}"/>
              </a:ext>
            </a:extLst>
          </p:cNvPr>
          <p:cNvSpPr/>
          <p:nvPr/>
        </p:nvSpPr>
        <p:spPr>
          <a:xfrm rot="2700000">
            <a:off x="9563790" y="1958054"/>
            <a:ext cx="182880" cy="1828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2" name="Right Triangle 111">
            <a:extLst>
              <a:ext uri="{FF2B5EF4-FFF2-40B4-BE49-F238E27FC236}">
                <a16:creationId xmlns:a16="http://schemas.microsoft.com/office/drawing/2014/main" id="{C902A9E2-6270-4FCA-92BE-6C776B446900}"/>
              </a:ext>
            </a:extLst>
          </p:cNvPr>
          <p:cNvSpPr/>
          <p:nvPr/>
        </p:nvSpPr>
        <p:spPr>
          <a:xfrm rot="13500000">
            <a:off x="3752829" y="3594207"/>
            <a:ext cx="182880" cy="18288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F2384284-FADD-4597-90D0-7F16198ACF8B}"/>
              </a:ext>
            </a:extLst>
          </p:cNvPr>
          <p:cNvSpPr/>
          <p:nvPr/>
        </p:nvSpPr>
        <p:spPr>
          <a:xfrm rot="2700000">
            <a:off x="9563790" y="3595406"/>
            <a:ext cx="182880" cy="1828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4" name="Right Triangle 113">
            <a:extLst>
              <a:ext uri="{FF2B5EF4-FFF2-40B4-BE49-F238E27FC236}">
                <a16:creationId xmlns:a16="http://schemas.microsoft.com/office/drawing/2014/main" id="{52C1DB2B-4B74-496D-9BAD-7E7868C677AB}"/>
              </a:ext>
            </a:extLst>
          </p:cNvPr>
          <p:cNvSpPr/>
          <p:nvPr/>
        </p:nvSpPr>
        <p:spPr>
          <a:xfrm rot="13500000">
            <a:off x="3759405" y="5349273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F9BA9019-FB83-462F-B1B9-666A8ECBD357}"/>
              </a:ext>
            </a:extLst>
          </p:cNvPr>
          <p:cNvSpPr/>
          <p:nvPr/>
        </p:nvSpPr>
        <p:spPr>
          <a:xfrm rot="2700000">
            <a:off x="9566812" y="5355624"/>
            <a:ext cx="182880" cy="18288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16" name="Text Box 40">
            <a:extLst>
              <a:ext uri="{FF2B5EF4-FFF2-40B4-BE49-F238E27FC236}">
                <a16:creationId xmlns:a16="http://schemas.microsoft.com/office/drawing/2014/main" id="{31ED47A4-2F0D-41F3-BA00-98F81544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968" y="1559226"/>
            <a:ext cx="786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Terminal</a:t>
            </a:r>
          </a:p>
        </p:txBody>
      </p:sp>
      <p:sp>
        <p:nvSpPr>
          <p:cNvPr id="117" name="Text Box 40">
            <a:extLst>
              <a:ext uri="{FF2B5EF4-FFF2-40B4-BE49-F238E27FC236}">
                <a16:creationId xmlns:a16="http://schemas.microsoft.com/office/drawing/2014/main" id="{EF7170AB-8E2F-4E34-979D-F34ADAF4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673" y="2004473"/>
            <a:ext cx="668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Carrier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FB743F71-FE0A-4769-9425-A73DB59A2540}"/>
              </a:ext>
            </a:extLst>
          </p:cNvPr>
          <p:cNvSpPr/>
          <p:nvPr/>
        </p:nvSpPr>
        <p:spPr>
          <a:xfrm>
            <a:off x="1544227" y="1910778"/>
            <a:ext cx="164592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latin typeface="Arial Narrow" panose="020B0606020202030204" pitchFamily="34" charset="0"/>
              </a:rPr>
              <a:t>Intermodalism</a:t>
            </a:r>
            <a:endParaRPr lang="en-US" b="1" i="0" dirty="0">
              <a:latin typeface="Arial Narrow" panose="020B0606020202030204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94D6F8A3-3D6E-4D69-9094-8D56C1B95ACC}"/>
              </a:ext>
            </a:extLst>
          </p:cNvPr>
          <p:cNvSpPr/>
          <p:nvPr/>
        </p:nvSpPr>
        <p:spPr>
          <a:xfrm>
            <a:off x="1542178" y="3498563"/>
            <a:ext cx="164592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latin typeface="Arial Narrow" panose="020B0606020202030204" pitchFamily="34" charset="0"/>
              </a:rPr>
              <a:t>Multimodalism</a:t>
            </a:r>
            <a:endParaRPr lang="en-US" b="1" i="0" dirty="0">
              <a:latin typeface="Arial Narrow" panose="020B0606020202030204" pitchFamily="34" charset="0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7E51C24-C610-4A68-90C6-BBDDD91C8A12}"/>
              </a:ext>
            </a:extLst>
          </p:cNvPr>
          <p:cNvSpPr/>
          <p:nvPr/>
        </p:nvSpPr>
        <p:spPr>
          <a:xfrm>
            <a:off x="1542178" y="5256676"/>
            <a:ext cx="164592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latin typeface="Arial Narrow" panose="020B0606020202030204" pitchFamily="34" charset="0"/>
              </a:rPr>
              <a:t>Transmodalism</a:t>
            </a:r>
            <a:endParaRPr lang="en-US" b="1" i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05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Intermodal Terminal Equipment</a:t>
            </a:r>
          </a:p>
        </p:txBody>
      </p:sp>
      <p:sp>
        <p:nvSpPr>
          <p:cNvPr id="31" name="Action Button: Document 30" title="Read this Web Page">
            <a:hlinkClick r:id="rId3" highlightClick="1"/>
          </p:cNvPr>
          <p:cNvSpPr/>
          <p:nvPr/>
        </p:nvSpPr>
        <p:spPr bwMode="auto">
          <a:xfrm>
            <a:off x="8927486" y="30366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685184" y="36956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87C32E1B-CE76-4C02-B830-AC7E59316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1125" y="3674766"/>
            <a:ext cx="1828800" cy="115865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 descr="C:\Users\ecojpr\Pictures\Halifax 2008\IMG_1875.JPG">
            <a:extLst>
              <a:ext uri="{FF2B5EF4-FFF2-40B4-BE49-F238E27FC236}">
                <a16:creationId xmlns:a16="http://schemas.microsoft.com/office/drawing/2014/main" id="{CC5E57D9-B533-4D7D-9090-5A9B1A980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4497" y="1848350"/>
            <a:ext cx="1828800" cy="12530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5DA4D5D-E91F-46C4-8DD7-BAE4F1F4CADD}"/>
              </a:ext>
            </a:extLst>
          </p:cNvPr>
          <p:cNvSpPr/>
          <p:nvPr/>
        </p:nvSpPr>
        <p:spPr bwMode="auto">
          <a:xfrm>
            <a:off x="3674946" y="1832094"/>
            <a:ext cx="2286000" cy="121798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Circulate over container piles. Can go over stacks up to 3 in height. Density of 500 to 700 TEU per hectare.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CF1EC6-61FB-401E-8591-51A1D6921C91}"/>
              </a:ext>
            </a:extLst>
          </p:cNvPr>
          <p:cNvSpPr/>
          <p:nvPr/>
        </p:nvSpPr>
        <p:spPr bwMode="auto">
          <a:xfrm>
            <a:off x="3674945" y="3659774"/>
            <a:ext cx="2286000" cy="118872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Use container top anchor points. Handle most containers. Can reach stacks up to 3 in height.</a:t>
            </a:r>
          </a:p>
          <a:p>
            <a:endParaRPr lang="en-US" sz="1600" i="0" dirty="0">
              <a:latin typeface="Arial Narrow" panose="020B0606020202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94763D-96F2-40A8-B2E6-6AAAC87C01B8}"/>
              </a:ext>
            </a:extLst>
          </p:cNvPr>
          <p:cNvSpPr/>
          <p:nvPr/>
        </p:nvSpPr>
        <p:spPr bwMode="auto">
          <a:xfrm>
            <a:off x="3674945" y="5393600"/>
            <a:ext cx="2286000" cy="121798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Flexible side loaders. Can reach stacks up to 3 full or 5 empty containers in height. 500 TEU per hectare.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BAEDB5-7B8E-4EFB-9D43-9F2634B1182E}"/>
              </a:ext>
            </a:extLst>
          </p:cNvPr>
          <p:cNvSpPr/>
          <p:nvPr/>
        </p:nvSpPr>
        <p:spPr bwMode="auto">
          <a:xfrm>
            <a:off x="6111122" y="1745521"/>
            <a:ext cx="2286000" cy="128016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i="0" dirty="0">
                <a:latin typeface="Arial Narrow" panose="020B0606020202030204" pitchFamily="34" charset="0"/>
              </a:rPr>
              <a:t>High storage densities (1,000 TEU per hectare). Difficult to move from one stack to the other. High acquisition but low operating costs.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CE4B18-3684-42E5-9B2C-69A2D71D898C}"/>
              </a:ext>
            </a:extLst>
          </p:cNvPr>
          <p:cNvSpPr/>
          <p:nvPr/>
        </p:nvSpPr>
        <p:spPr bwMode="auto">
          <a:xfrm>
            <a:off x="6111122" y="3621570"/>
            <a:ext cx="2286000" cy="128016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i="0" dirty="0">
                <a:latin typeface="Arial Narrow" panose="020B0606020202030204" pitchFamily="34" charset="0"/>
              </a:rPr>
              <a:t>Highest storage density (wide span; +1,000 TEU per hectare); mostly used at port terminals. Lowest operating costs. Fixed to rail tracks.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3DE9E1-5260-4015-A54C-42AA2B04A8CF}"/>
              </a:ext>
            </a:extLst>
          </p:cNvPr>
          <p:cNvSpPr/>
          <p:nvPr/>
        </p:nvSpPr>
        <p:spPr bwMode="auto">
          <a:xfrm>
            <a:off x="6111123" y="5359374"/>
            <a:ext cx="2286000" cy="121798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Load and unload containerships.</a:t>
            </a:r>
          </a:p>
          <a:p>
            <a:r>
              <a:rPr lang="en-US" sz="1600" i="0" dirty="0">
                <a:latin typeface="Arial Narrow" panose="020B0606020202030204" pitchFamily="34" charset="0"/>
              </a:rPr>
              <a:t>Various sizes (</a:t>
            </a:r>
            <a:r>
              <a:rPr lang="en-US" sz="1600" i="0" dirty="0" err="1">
                <a:latin typeface="Arial Narrow" panose="020B0606020202030204" pitchFamily="34" charset="0"/>
              </a:rPr>
              <a:t>Panamax</a:t>
            </a:r>
            <a:r>
              <a:rPr lang="en-US" sz="1600" i="0" dirty="0">
                <a:latin typeface="Arial Narrow" panose="020B0606020202030204" pitchFamily="34" charset="0"/>
              </a:rPr>
              <a:t> and Super-</a:t>
            </a:r>
            <a:r>
              <a:rPr lang="en-US" sz="1600" i="0" dirty="0" err="1">
                <a:latin typeface="Arial Narrow" panose="020B0606020202030204" pitchFamily="34" charset="0"/>
              </a:rPr>
              <a:t>Panamax</a:t>
            </a:r>
            <a:r>
              <a:rPr lang="en-US" sz="1600" i="0" dirty="0"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BA81A43-3D48-4451-95F2-5F92F1E6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125" y="1845135"/>
            <a:ext cx="1828800" cy="127269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0AA3B349-A682-4077-A448-10184C30CFAC}"/>
              </a:ext>
            </a:extLst>
          </p:cNvPr>
          <p:cNvSpPr/>
          <p:nvPr/>
        </p:nvSpPr>
        <p:spPr bwMode="auto">
          <a:xfrm>
            <a:off x="1685997" y="1627821"/>
            <a:ext cx="4297680" cy="1554480"/>
          </a:xfrm>
          <a:prstGeom prst="roundRect">
            <a:avLst>
              <a:gd name="adj" fmla="val 9200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3DBE653A-17B7-4E42-B6C0-B8BF00C4A89E}"/>
              </a:ext>
            </a:extLst>
          </p:cNvPr>
          <p:cNvSpPr/>
          <p:nvPr/>
        </p:nvSpPr>
        <p:spPr bwMode="auto">
          <a:xfrm>
            <a:off x="6083675" y="1627821"/>
            <a:ext cx="4297680" cy="1554480"/>
          </a:xfrm>
          <a:prstGeom prst="roundRect">
            <a:avLst>
              <a:gd name="adj" fmla="val 9200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44" name="Rounded Rectangle 41">
            <a:extLst>
              <a:ext uri="{FF2B5EF4-FFF2-40B4-BE49-F238E27FC236}">
                <a16:creationId xmlns:a16="http://schemas.microsoft.com/office/drawing/2014/main" id="{27143146-C6CF-4285-B0D5-D11E1C120610}"/>
              </a:ext>
            </a:extLst>
          </p:cNvPr>
          <p:cNvSpPr/>
          <p:nvPr/>
        </p:nvSpPr>
        <p:spPr>
          <a:xfrm>
            <a:off x="2683353" y="1421407"/>
            <a:ext cx="23774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0" dirty="0">
                <a:latin typeface="Arial Narrow" panose="020B0606020202030204" pitchFamily="34" charset="0"/>
              </a:rPr>
              <a:t>Straddle Carrier</a:t>
            </a:r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45" name="Rounded Rectangle 41">
            <a:extLst>
              <a:ext uri="{FF2B5EF4-FFF2-40B4-BE49-F238E27FC236}">
                <a16:creationId xmlns:a16="http://schemas.microsoft.com/office/drawing/2014/main" id="{12C99E57-0115-4271-B205-DAEF09CD0CB1}"/>
              </a:ext>
            </a:extLst>
          </p:cNvPr>
          <p:cNvSpPr/>
          <p:nvPr/>
        </p:nvSpPr>
        <p:spPr>
          <a:xfrm>
            <a:off x="6981033" y="1421407"/>
            <a:ext cx="23774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0" dirty="0">
                <a:latin typeface="Arial Narrow" panose="020B0606020202030204" pitchFamily="34" charset="0"/>
              </a:rPr>
              <a:t>Rubber-tired Gantry</a:t>
            </a:r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72DC31E5-13BF-40F5-97F6-34F510C3AD57}"/>
              </a:ext>
            </a:extLst>
          </p:cNvPr>
          <p:cNvSpPr/>
          <p:nvPr/>
        </p:nvSpPr>
        <p:spPr bwMode="auto">
          <a:xfrm>
            <a:off x="1685997" y="3404753"/>
            <a:ext cx="4297680" cy="1554480"/>
          </a:xfrm>
          <a:prstGeom prst="roundRect">
            <a:avLst>
              <a:gd name="adj" fmla="val 9200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47" name="Rounded Rectangle 41">
            <a:extLst>
              <a:ext uri="{FF2B5EF4-FFF2-40B4-BE49-F238E27FC236}">
                <a16:creationId xmlns:a16="http://schemas.microsoft.com/office/drawing/2014/main" id="{C1BEA3E5-1C04-4CBC-BAA1-4E2CDCB32478}"/>
              </a:ext>
            </a:extLst>
          </p:cNvPr>
          <p:cNvSpPr/>
          <p:nvPr/>
        </p:nvSpPr>
        <p:spPr>
          <a:xfrm>
            <a:off x="2735525" y="3218491"/>
            <a:ext cx="23774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0" dirty="0">
                <a:latin typeface="Arial Narrow" panose="020B0606020202030204" pitchFamily="34" charset="0"/>
              </a:rPr>
              <a:t>Front-end Loader</a:t>
            </a:r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48" name="Rounded Rectangle 30">
            <a:extLst>
              <a:ext uri="{FF2B5EF4-FFF2-40B4-BE49-F238E27FC236}">
                <a16:creationId xmlns:a16="http://schemas.microsoft.com/office/drawing/2014/main" id="{0F90557B-7269-4F95-8001-ADDF9C238F30}"/>
              </a:ext>
            </a:extLst>
          </p:cNvPr>
          <p:cNvSpPr/>
          <p:nvPr/>
        </p:nvSpPr>
        <p:spPr bwMode="auto">
          <a:xfrm>
            <a:off x="1685997" y="5186509"/>
            <a:ext cx="4297680" cy="1554480"/>
          </a:xfrm>
          <a:prstGeom prst="roundRect">
            <a:avLst>
              <a:gd name="adj" fmla="val 9200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06EAD1CC-FF3C-4C50-8FA2-7DCA1785C588}"/>
              </a:ext>
            </a:extLst>
          </p:cNvPr>
          <p:cNvSpPr/>
          <p:nvPr/>
        </p:nvSpPr>
        <p:spPr bwMode="auto">
          <a:xfrm>
            <a:off x="6083675" y="3404753"/>
            <a:ext cx="4297680" cy="1554480"/>
          </a:xfrm>
          <a:prstGeom prst="roundRect">
            <a:avLst>
              <a:gd name="adj" fmla="val 9200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50" name="Rounded Rectangle 30">
            <a:extLst>
              <a:ext uri="{FF2B5EF4-FFF2-40B4-BE49-F238E27FC236}">
                <a16:creationId xmlns:a16="http://schemas.microsoft.com/office/drawing/2014/main" id="{5656B862-E616-4195-A1E8-AB8D5008FDEC}"/>
              </a:ext>
            </a:extLst>
          </p:cNvPr>
          <p:cNvSpPr/>
          <p:nvPr/>
        </p:nvSpPr>
        <p:spPr bwMode="auto">
          <a:xfrm>
            <a:off x="6083675" y="5186509"/>
            <a:ext cx="4297680" cy="1554480"/>
          </a:xfrm>
          <a:prstGeom prst="roundRect">
            <a:avLst>
              <a:gd name="adj" fmla="val 9200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pic>
        <p:nvPicPr>
          <p:cNvPr id="51" name="Picture 2" descr="Related image">
            <a:extLst>
              <a:ext uri="{FF2B5EF4-FFF2-40B4-BE49-F238E27FC236}">
                <a16:creationId xmlns:a16="http://schemas.microsoft.com/office/drawing/2014/main" id="{3B5E03AE-AAAA-4100-BF0C-1374A20FB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4481" y="5257178"/>
            <a:ext cx="1682481" cy="14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41">
            <a:extLst>
              <a:ext uri="{FF2B5EF4-FFF2-40B4-BE49-F238E27FC236}">
                <a16:creationId xmlns:a16="http://schemas.microsoft.com/office/drawing/2014/main" id="{33EE89EF-B9F9-42F9-A67C-5774C2C7B2BF}"/>
              </a:ext>
            </a:extLst>
          </p:cNvPr>
          <p:cNvSpPr/>
          <p:nvPr/>
        </p:nvSpPr>
        <p:spPr>
          <a:xfrm>
            <a:off x="2735525" y="5016793"/>
            <a:ext cx="23774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0" dirty="0">
                <a:latin typeface="Arial Narrow" panose="020B0606020202030204" pitchFamily="34" charset="0"/>
              </a:rPr>
              <a:t>Reach Stacker</a:t>
            </a:r>
            <a:endParaRPr lang="en-US" i="0" dirty="0">
              <a:latin typeface="Arial Narrow" panose="020B0606020202030204" pitchFamily="34" charset="0"/>
            </a:endParaRPr>
          </a:p>
        </p:txBody>
      </p:sp>
      <p:pic>
        <p:nvPicPr>
          <p:cNvPr id="53" name="Picture 4" descr="Related image">
            <a:extLst>
              <a:ext uri="{FF2B5EF4-FFF2-40B4-BE49-F238E27FC236}">
                <a16:creationId xmlns:a16="http://schemas.microsoft.com/office/drawing/2014/main" id="{72167DF9-68A1-4BCE-862B-18BE02E3C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9754" y="5370963"/>
            <a:ext cx="2055187" cy="13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41">
            <a:extLst>
              <a:ext uri="{FF2B5EF4-FFF2-40B4-BE49-F238E27FC236}">
                <a16:creationId xmlns:a16="http://schemas.microsoft.com/office/drawing/2014/main" id="{3B2C4C80-35FB-489A-BFFA-4E00B34596DF}"/>
              </a:ext>
            </a:extLst>
          </p:cNvPr>
          <p:cNvSpPr/>
          <p:nvPr/>
        </p:nvSpPr>
        <p:spPr>
          <a:xfrm>
            <a:off x="7043795" y="5016793"/>
            <a:ext cx="23774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0" dirty="0" err="1">
                <a:latin typeface="Arial Narrow" panose="020B0606020202030204" pitchFamily="34" charset="0"/>
              </a:rPr>
              <a:t>Portainer</a:t>
            </a:r>
            <a:endParaRPr lang="en-US" i="0" dirty="0">
              <a:latin typeface="Arial Narrow" panose="020B0606020202030204" pitchFamily="34" charset="0"/>
            </a:endParaRPr>
          </a:p>
        </p:txBody>
      </p:sp>
      <p:pic>
        <p:nvPicPr>
          <p:cNvPr id="55" name="Picture 6" descr="Related image">
            <a:extLst>
              <a:ext uri="{FF2B5EF4-FFF2-40B4-BE49-F238E27FC236}">
                <a16:creationId xmlns:a16="http://schemas.microsoft.com/office/drawing/2014/main" id="{D9474A78-26A0-4C72-ADAB-BCFE2BCB9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7122" y="3560440"/>
            <a:ext cx="1886005" cy="13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41">
            <a:extLst>
              <a:ext uri="{FF2B5EF4-FFF2-40B4-BE49-F238E27FC236}">
                <a16:creationId xmlns:a16="http://schemas.microsoft.com/office/drawing/2014/main" id="{31202899-658F-494A-84CE-F92AAD522493}"/>
              </a:ext>
            </a:extLst>
          </p:cNvPr>
          <p:cNvSpPr/>
          <p:nvPr/>
        </p:nvSpPr>
        <p:spPr>
          <a:xfrm>
            <a:off x="6981033" y="3218491"/>
            <a:ext cx="2377440" cy="365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0" dirty="0">
                <a:latin typeface="Arial Narrow" panose="020B0606020202030204" pitchFamily="34" charset="0"/>
              </a:rPr>
              <a:t>Rail-mounter Gantry</a:t>
            </a:r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2" name="Action Button: Video 1">
            <a:hlinkClick r:id="rId10" highlightClick="1"/>
            <a:extLst>
              <a:ext uri="{FF2B5EF4-FFF2-40B4-BE49-F238E27FC236}">
                <a16:creationId xmlns:a16="http://schemas.microsoft.com/office/drawing/2014/main" id="{DF25B525-0222-4677-BB6B-E6F35BD01FA0}"/>
              </a:ext>
            </a:extLst>
          </p:cNvPr>
          <p:cNvSpPr/>
          <p:nvPr/>
        </p:nvSpPr>
        <p:spPr bwMode="auto">
          <a:xfrm>
            <a:off x="432825" y="1604287"/>
            <a:ext cx="787652" cy="461726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6791C9-D750-4862-83BE-5F24807E0291}"/>
              </a:ext>
            </a:extLst>
          </p:cNvPr>
          <p:cNvSpPr/>
          <p:nvPr/>
        </p:nvSpPr>
        <p:spPr>
          <a:xfrm>
            <a:off x="-16348" y="2082911"/>
            <a:ext cx="1790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Straddle Carriers at ECT Delta Terminal Rotterdam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4" name="Action Button: Video 3">
            <a:hlinkClick r:id="rId11" highlightClick="1"/>
            <a:extLst>
              <a:ext uri="{FF2B5EF4-FFF2-40B4-BE49-F238E27FC236}">
                <a16:creationId xmlns:a16="http://schemas.microsoft.com/office/drawing/2014/main" id="{CD60CBAB-884B-4B7A-B196-77FA63BD9ECC}"/>
              </a:ext>
            </a:extLst>
          </p:cNvPr>
          <p:cNvSpPr/>
          <p:nvPr/>
        </p:nvSpPr>
        <p:spPr bwMode="auto">
          <a:xfrm>
            <a:off x="10646875" y="1627821"/>
            <a:ext cx="739416" cy="45509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77C22-FB4F-480A-89B0-7A7039E37B90}"/>
              </a:ext>
            </a:extLst>
          </p:cNvPr>
          <p:cNvSpPr/>
          <p:nvPr/>
        </p:nvSpPr>
        <p:spPr>
          <a:xfrm>
            <a:off x="10388542" y="2082911"/>
            <a:ext cx="180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Rubber Tire Gantry Cranes working at Dublin Port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52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Global Fleet of Containers, 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7186604"/>
              </p:ext>
            </p:extLst>
          </p:nvPr>
        </p:nvGraphicFramePr>
        <p:xfrm>
          <a:off x="1030288" y="1447800"/>
          <a:ext cx="50673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20 Foot Containers</a:t>
            </a:r>
          </a:p>
          <a:p>
            <a:pPr lvl="1"/>
            <a:r>
              <a:rPr lang="en-US" dirty="0"/>
              <a:t>Carry heavier goods.</a:t>
            </a:r>
          </a:p>
          <a:p>
            <a:pPr lvl="1"/>
            <a:r>
              <a:rPr lang="en-US" dirty="0"/>
              <a:t>Running out on weight before run out of volume.</a:t>
            </a:r>
          </a:p>
          <a:p>
            <a:r>
              <a:rPr lang="en-US" dirty="0"/>
              <a:t>40 Foot Containers</a:t>
            </a:r>
          </a:p>
          <a:p>
            <a:pPr lvl="1"/>
            <a:r>
              <a:rPr lang="en-US" dirty="0"/>
              <a:t>Carry more volume than weight.</a:t>
            </a:r>
          </a:p>
          <a:p>
            <a:r>
              <a:rPr lang="en-US" dirty="0"/>
              <a:t>40 Foot High-Cube</a:t>
            </a:r>
          </a:p>
          <a:p>
            <a:pPr lvl="1"/>
            <a:r>
              <a:rPr lang="en-US" dirty="0"/>
              <a:t>Highest volume available in maritime shipping.</a:t>
            </a:r>
          </a:p>
          <a:p>
            <a:r>
              <a:rPr lang="en-US" dirty="0"/>
              <a:t>Reefer</a:t>
            </a:r>
          </a:p>
          <a:p>
            <a:pPr lvl="1"/>
            <a:r>
              <a:rPr lang="en-US" dirty="0"/>
              <a:t>Carry refrigerated goods.</a:t>
            </a:r>
          </a:p>
        </p:txBody>
      </p:sp>
    </p:spTree>
    <p:extLst>
      <p:ext uri="{BB962C8B-B14F-4D97-AF65-F5344CB8AC3E}">
        <p14:creationId xmlns:p14="http://schemas.microsoft.com/office/powerpoint/2010/main" val="18745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Units and Weight of Standard Consumption Goods that Can be Carried by a 20 Foot Container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941043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DEAC30-F103-434D-B4AF-C8B018005CA5}"/>
              </a:ext>
            </a:extLst>
          </p:cNvPr>
          <p:cNvCxnSpPr/>
          <p:nvPr/>
        </p:nvCxnSpPr>
        <p:spPr>
          <a:xfrm>
            <a:off x="6496050" y="1196975"/>
            <a:ext cx="0" cy="446405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7A3382-8548-4BA4-82B3-A37C0E3ECDD0}"/>
              </a:ext>
            </a:extLst>
          </p:cNvPr>
          <p:cNvSpPr txBox="1"/>
          <p:nvPr/>
        </p:nvSpPr>
        <p:spPr>
          <a:xfrm>
            <a:off x="6438900" y="1181100"/>
            <a:ext cx="1101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Weight Limit</a:t>
            </a:r>
          </a:p>
        </p:txBody>
      </p:sp>
      <p:sp>
        <p:nvSpPr>
          <p:cNvPr id="3" name="Action Button: Document 2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D7D17A4F-07AA-49DD-9659-BC9FEEC874C8}"/>
              </a:ext>
            </a:extLst>
          </p:cNvPr>
          <p:cNvSpPr/>
          <p:nvPr/>
        </p:nvSpPr>
        <p:spPr bwMode="auto">
          <a:xfrm>
            <a:off x="9561480" y="57310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DCDEF-7846-427C-A944-C1CEE460D009}"/>
              </a:ext>
            </a:extLst>
          </p:cNvPr>
          <p:cNvSpPr txBox="1"/>
          <p:nvPr/>
        </p:nvSpPr>
        <p:spPr>
          <a:xfrm>
            <a:off x="10190473" y="61231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12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586218F0-D9F4-4389-B9C3-C2E4B7FE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5" y="612908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8E01CD-4C3F-41A2-9952-7BFA95556177}"/>
              </a:ext>
            </a:extLst>
          </p:cNvPr>
          <p:cNvSpPr txBox="1"/>
          <p:nvPr/>
        </p:nvSpPr>
        <p:spPr>
          <a:xfrm>
            <a:off x="1014413" y="6451711"/>
            <a:ext cx="915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is the difference between “weighting out” versus “cubing out” in containerized transportation?</a:t>
            </a:r>
          </a:p>
        </p:txBody>
      </p:sp>
    </p:spTree>
    <p:extLst>
      <p:ext uri="{BB962C8B-B14F-4D97-AF65-F5344CB8AC3E}">
        <p14:creationId xmlns:p14="http://schemas.microsoft.com/office/powerpoint/2010/main" val="2210300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1FFCE1-45DA-4755-B7D6-FB240B05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Palletized versus Floor Loaded Container</a:t>
            </a:r>
          </a:p>
        </p:txBody>
      </p:sp>
      <p:pic>
        <p:nvPicPr>
          <p:cNvPr id="1028" name="Picture 4" descr="Flexport Help Center Article | Should My Cargo Be Palletized?">
            <a:extLst>
              <a:ext uri="{FF2B5EF4-FFF2-40B4-BE49-F238E27FC236}">
                <a16:creationId xmlns:a16="http://schemas.microsoft.com/office/drawing/2014/main" id="{56799450-C5BA-429A-8010-E1B0185B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5" y="1098785"/>
            <a:ext cx="10207530" cy="56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71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1C93-EAC1-4576-833B-B890284A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 as a Diffusion Cycle: World Container Traffic (1980-2020)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9DC0A9-9C51-4491-A8D2-F75CDF33D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181286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31">
            <a:extLst>
              <a:ext uri="{FF2B5EF4-FFF2-40B4-BE49-F238E27FC236}">
                <a16:creationId xmlns:a16="http://schemas.microsoft.com/office/drawing/2014/main" id="{12C81FD9-BEAA-4F4D-92FF-9727ADA06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8" y="4885311"/>
            <a:ext cx="9845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1966-1992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C1783284-4C70-4E6C-9320-1EE48D47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58" y="5244976"/>
            <a:ext cx="9845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1993-2001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6DA4E7CB-A2DB-4E9F-B48C-FB2AD665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707" y="2011984"/>
            <a:ext cx="9973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2002-2008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61B0F7CA-5E9C-4744-8DE5-2E3551CC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557" y="1940368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2009 -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1AFEA0A6-A1E3-4B2E-9F54-D66F8882BD49}"/>
              </a:ext>
            </a:extLst>
          </p:cNvPr>
          <p:cNvSpPr/>
          <p:nvPr/>
        </p:nvSpPr>
        <p:spPr bwMode="auto">
          <a:xfrm>
            <a:off x="1717391" y="4500277"/>
            <a:ext cx="109728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 Narrow" panose="020B0606020202030204" pitchFamily="34" charset="0"/>
              </a:rPr>
              <a:t>Adoption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66BED7B4-EF4D-4086-B451-1A6EACF800F9}"/>
              </a:ext>
            </a:extLst>
          </p:cNvPr>
          <p:cNvSpPr/>
          <p:nvPr/>
        </p:nvSpPr>
        <p:spPr bwMode="auto">
          <a:xfrm>
            <a:off x="4755903" y="5567436"/>
            <a:ext cx="137160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 Narrow" panose="020B0606020202030204" pitchFamily="34" charset="0"/>
              </a:rPr>
              <a:t>Acceleration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70C47C95-C426-4B61-9D79-D00BD5827A26}"/>
              </a:ext>
            </a:extLst>
          </p:cNvPr>
          <p:cNvSpPr/>
          <p:nvPr/>
        </p:nvSpPr>
        <p:spPr bwMode="auto">
          <a:xfrm>
            <a:off x="6839847" y="1583186"/>
            <a:ext cx="1371600" cy="365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 Narrow" panose="020B0606020202030204" pitchFamily="34" charset="0"/>
              </a:rPr>
              <a:t>Peak Growth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B184A0E2-76D9-4055-B00E-B14C3126F0EC}"/>
              </a:ext>
            </a:extLst>
          </p:cNvPr>
          <p:cNvSpPr/>
          <p:nvPr/>
        </p:nvSpPr>
        <p:spPr bwMode="auto">
          <a:xfrm>
            <a:off x="9486495" y="1575316"/>
            <a:ext cx="1097280" cy="365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 Narrow" panose="020B0606020202030204" pitchFamily="34" charset="0"/>
              </a:rPr>
              <a:t>Maturity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4B428-77BF-4333-AD6C-FC0F22CB5F7F}"/>
              </a:ext>
            </a:extLst>
          </p:cNvPr>
          <p:cNvSpPr/>
          <p:nvPr/>
        </p:nvSpPr>
        <p:spPr>
          <a:xfrm>
            <a:off x="1698369" y="1223141"/>
            <a:ext cx="4663440" cy="2927470"/>
          </a:xfrm>
          <a:prstGeom prst="roundRect">
            <a:avLst>
              <a:gd name="adj" fmla="val 3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C64066C-6E58-4782-A29E-8504AFAFAE6B}"/>
              </a:ext>
            </a:extLst>
          </p:cNvPr>
          <p:cNvSpPr>
            <a:spLocks/>
          </p:cNvSpPr>
          <p:nvPr/>
        </p:nvSpPr>
        <p:spPr bwMode="auto">
          <a:xfrm>
            <a:off x="1813284" y="1262253"/>
            <a:ext cx="4510803" cy="2782623"/>
          </a:xfrm>
          <a:custGeom>
            <a:avLst/>
            <a:gdLst>
              <a:gd name="T0" fmla="*/ 0 w 4346"/>
              <a:gd name="T1" fmla="*/ 0 h 2304"/>
              <a:gd name="T2" fmla="*/ 0 w 4346"/>
              <a:gd name="T3" fmla="*/ 2147483647 h 2304"/>
              <a:gd name="T4" fmla="*/ 2147483647 w 4346"/>
              <a:gd name="T5" fmla="*/ 2147483647 h 2304"/>
              <a:gd name="T6" fmla="*/ 0 60000 65536"/>
              <a:gd name="T7" fmla="*/ 0 60000 65536"/>
              <a:gd name="T8" fmla="*/ 0 60000 65536"/>
              <a:gd name="T9" fmla="*/ 0 w 4346"/>
              <a:gd name="T10" fmla="*/ 0 h 2304"/>
              <a:gd name="T11" fmla="*/ 4346 w 434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46" h="2304">
                <a:moveTo>
                  <a:pt x="0" y="0"/>
                </a:moveTo>
                <a:lnTo>
                  <a:pt x="0" y="2304"/>
                </a:lnTo>
                <a:lnTo>
                  <a:pt x="4346" y="230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105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03AC28C3-EF68-4666-A4CF-EDFEE31D09EE}"/>
              </a:ext>
            </a:extLst>
          </p:cNvPr>
          <p:cNvSpPr/>
          <p:nvPr/>
        </p:nvSpPr>
        <p:spPr bwMode="auto">
          <a:xfrm>
            <a:off x="1999788" y="1649853"/>
            <a:ext cx="4260202" cy="2217914"/>
          </a:xfrm>
          <a:custGeom>
            <a:avLst/>
            <a:gdLst>
              <a:gd name="connsiteX0" fmla="*/ 0 w 6217920"/>
              <a:gd name="connsiteY0" fmla="*/ 3603812 h 3856617"/>
              <a:gd name="connsiteX1" fmla="*/ 2506532 w 6217920"/>
              <a:gd name="connsiteY1" fmla="*/ 3356386 h 3856617"/>
              <a:gd name="connsiteX2" fmla="*/ 4690334 w 6217920"/>
              <a:gd name="connsiteY2" fmla="*/ 602429 h 3856617"/>
              <a:gd name="connsiteX3" fmla="*/ 6217920 w 6217920"/>
              <a:gd name="connsiteY3" fmla="*/ 0 h 3856617"/>
              <a:gd name="connsiteX0" fmla="*/ 0 w 6217920"/>
              <a:gd name="connsiteY0" fmla="*/ 3603812 h 3730214"/>
              <a:gd name="connsiteX1" fmla="*/ 2689412 w 6217920"/>
              <a:gd name="connsiteY1" fmla="*/ 3044414 h 3730214"/>
              <a:gd name="connsiteX2" fmla="*/ 4690334 w 6217920"/>
              <a:gd name="connsiteY2" fmla="*/ 602429 h 3730214"/>
              <a:gd name="connsiteX3" fmla="*/ 6217920 w 6217920"/>
              <a:gd name="connsiteY3" fmla="*/ 0 h 3730214"/>
              <a:gd name="connsiteX0" fmla="*/ 0 w 6217920"/>
              <a:gd name="connsiteY0" fmla="*/ 3636085 h 3762487"/>
              <a:gd name="connsiteX1" fmla="*/ 2689412 w 6217920"/>
              <a:gd name="connsiteY1" fmla="*/ 3044414 h 3762487"/>
              <a:gd name="connsiteX2" fmla="*/ 4690334 w 6217920"/>
              <a:gd name="connsiteY2" fmla="*/ 602429 h 3762487"/>
              <a:gd name="connsiteX3" fmla="*/ 6217920 w 6217920"/>
              <a:gd name="connsiteY3" fmla="*/ 0 h 3762487"/>
              <a:gd name="connsiteX0" fmla="*/ 0 w 6217920"/>
              <a:gd name="connsiteY0" fmla="*/ 3636085 h 3644153"/>
              <a:gd name="connsiteX1" fmla="*/ 2689412 w 6217920"/>
              <a:gd name="connsiteY1" fmla="*/ 3044414 h 3644153"/>
              <a:gd name="connsiteX2" fmla="*/ 4690334 w 6217920"/>
              <a:gd name="connsiteY2" fmla="*/ 602429 h 3644153"/>
              <a:gd name="connsiteX3" fmla="*/ 6217920 w 6217920"/>
              <a:gd name="connsiteY3" fmla="*/ 0 h 36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7920" h="3644153">
                <a:moveTo>
                  <a:pt x="0" y="3636085"/>
                </a:moveTo>
                <a:cubicBezTo>
                  <a:pt x="862405" y="3644153"/>
                  <a:pt x="1907690" y="3550023"/>
                  <a:pt x="2689412" y="3044414"/>
                </a:cubicBezTo>
                <a:cubicBezTo>
                  <a:pt x="3471134" y="2538805"/>
                  <a:pt x="4102249" y="1109831"/>
                  <a:pt x="4690334" y="602429"/>
                </a:cubicBezTo>
                <a:cubicBezTo>
                  <a:pt x="5278419" y="95027"/>
                  <a:pt x="5763409" y="21515"/>
                  <a:pt x="6217920" y="0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i="1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DABDF8-2758-4E26-AA53-9A874805EAC4}"/>
              </a:ext>
            </a:extLst>
          </p:cNvPr>
          <p:cNvSpPr txBox="1"/>
          <p:nvPr/>
        </p:nvSpPr>
        <p:spPr>
          <a:xfrm>
            <a:off x="1922512" y="3249488"/>
            <a:ext cx="1770349" cy="450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New (niche) services</a:t>
            </a:r>
          </a:p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Productivity gains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F19D4-41BE-44A2-A0CB-E1834EF66BA9}"/>
              </a:ext>
            </a:extLst>
          </p:cNvPr>
          <p:cNvSpPr txBox="1"/>
          <p:nvPr/>
        </p:nvSpPr>
        <p:spPr>
          <a:xfrm>
            <a:off x="4076099" y="3450558"/>
            <a:ext cx="1989363" cy="450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Network development</a:t>
            </a:r>
          </a:p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Productivity multipliers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38E1A-AF38-4F38-945C-7AE419B55A90}"/>
              </a:ext>
            </a:extLst>
          </p:cNvPr>
          <p:cNvSpPr txBox="1"/>
          <p:nvPr/>
        </p:nvSpPr>
        <p:spPr>
          <a:xfrm>
            <a:off x="5001738" y="2412998"/>
            <a:ext cx="133552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Massive diffusion</a:t>
            </a:r>
          </a:p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Network complexities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FD9B26-83E0-4DE5-8893-3BD1BCD9AB4F}"/>
              </a:ext>
            </a:extLst>
          </p:cNvPr>
          <p:cNvSpPr txBox="1"/>
          <p:nvPr/>
        </p:nvSpPr>
        <p:spPr>
          <a:xfrm>
            <a:off x="5056543" y="1336292"/>
            <a:ext cx="85907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i="1" dirty="0">
                <a:latin typeface="Arial Narrow" panose="020B0606020202030204" pitchFamily="34" charset="0"/>
                <a:cs typeface="Calibri" pitchFamily="34" charset="0"/>
              </a:rPr>
              <a:t>Niche markets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FC03E-FFB8-4105-9127-1C3B99AB1D17}"/>
              </a:ext>
            </a:extLst>
          </p:cNvPr>
          <p:cNvSpPr txBox="1"/>
          <p:nvPr/>
        </p:nvSpPr>
        <p:spPr>
          <a:xfrm>
            <a:off x="1849742" y="1247837"/>
            <a:ext cx="1645720" cy="36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 Narrow" panose="020B0606020202030204" pitchFamily="34" charset="0"/>
                <a:cs typeface="Calibri" pitchFamily="34" charset="0"/>
              </a:rPr>
              <a:t>Diffusion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C2DDD-AC8E-4FA7-AC36-BA5D2690CEF8}"/>
              </a:ext>
            </a:extLst>
          </p:cNvPr>
          <p:cNvSpPr txBox="1"/>
          <p:nvPr/>
        </p:nvSpPr>
        <p:spPr>
          <a:xfrm>
            <a:off x="5857882" y="3809547"/>
            <a:ext cx="738384" cy="36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 Narrow" panose="020B0606020202030204" pitchFamily="34" charset="0"/>
                <a:cs typeface="Calibri" pitchFamily="34" charset="0"/>
              </a:rPr>
              <a:t>Time</a:t>
            </a: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5DD59ECC-2E4C-42ED-AB94-17C54FBA192C}"/>
              </a:ext>
            </a:extLst>
          </p:cNvPr>
          <p:cNvSpPr/>
          <p:nvPr/>
        </p:nvSpPr>
        <p:spPr bwMode="auto">
          <a:xfrm rot="21310047">
            <a:off x="2258949" y="3717908"/>
            <a:ext cx="751800" cy="222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Arial Narrow" panose="020B0606020202030204" pitchFamily="34" charset="0"/>
              </a:rPr>
              <a:t>Adoption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E64DE78F-6BC1-48EA-8752-4A8814E45259}"/>
              </a:ext>
            </a:extLst>
          </p:cNvPr>
          <p:cNvSpPr/>
          <p:nvPr/>
        </p:nvSpPr>
        <p:spPr bwMode="auto">
          <a:xfrm rot="19256727">
            <a:off x="3508151" y="3249486"/>
            <a:ext cx="939751" cy="2226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Arial Narrow" panose="020B0606020202030204" pitchFamily="34" charset="0"/>
              </a:rPr>
              <a:t>Acceleration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05939716-EBC1-427A-AF38-B6290FE6AEE9}"/>
              </a:ext>
            </a:extLst>
          </p:cNvPr>
          <p:cNvSpPr/>
          <p:nvPr/>
        </p:nvSpPr>
        <p:spPr bwMode="auto">
          <a:xfrm rot="18551485">
            <a:off x="4431455" y="2243862"/>
            <a:ext cx="880050" cy="25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Arial Narrow" panose="020B0606020202030204" pitchFamily="34" charset="0"/>
              </a:rPr>
              <a:t>Peak Growth</a:t>
            </a:r>
          </a:p>
        </p:txBody>
      </p:sp>
      <p:sp>
        <p:nvSpPr>
          <p:cNvPr id="28" name="Rounded Rectangle 18">
            <a:extLst>
              <a:ext uri="{FF2B5EF4-FFF2-40B4-BE49-F238E27FC236}">
                <a16:creationId xmlns:a16="http://schemas.microsoft.com/office/drawing/2014/main" id="{D0201786-4F22-4535-AEC2-EB12210BA5CD}"/>
              </a:ext>
            </a:extLst>
          </p:cNvPr>
          <p:cNvSpPr/>
          <p:nvPr/>
        </p:nvSpPr>
        <p:spPr bwMode="auto">
          <a:xfrm rot="20461399">
            <a:off x="5359938" y="1622611"/>
            <a:ext cx="751800" cy="22261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Arial Narrow" panose="020B0606020202030204" pitchFamily="34" charset="0"/>
              </a:rPr>
              <a:t>Maturity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3CF56D-FDED-4E27-A480-73ECF5AD1DF0}"/>
              </a:ext>
            </a:extLst>
          </p:cNvPr>
          <p:cNvSpPr txBox="1">
            <a:spLocks/>
          </p:cNvSpPr>
          <p:nvPr/>
        </p:nvSpPr>
        <p:spPr>
          <a:xfrm>
            <a:off x="3231565" y="5590715"/>
            <a:ext cx="452047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© GTS</a:t>
            </a:r>
          </a:p>
        </p:txBody>
      </p:sp>
      <p:sp>
        <p:nvSpPr>
          <p:cNvPr id="31" name="Action Button: Document 30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25B12DA9-688E-43FA-B20C-75905C90051C}"/>
              </a:ext>
            </a:extLst>
          </p:cNvPr>
          <p:cNvSpPr/>
          <p:nvPr/>
        </p:nvSpPr>
        <p:spPr bwMode="auto">
          <a:xfrm>
            <a:off x="10697982" y="540529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EAC496-6D2B-46C2-8663-7B241601C1D8}"/>
              </a:ext>
            </a:extLst>
          </p:cNvPr>
          <p:cNvSpPr txBox="1"/>
          <p:nvPr/>
        </p:nvSpPr>
        <p:spPr>
          <a:xfrm>
            <a:off x="8996876" y="541031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171974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ACE2-E6C6-4C33-9100-9508BC17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 Growth Factors </a:t>
            </a:r>
          </a:p>
        </p:txBody>
      </p:sp>
      <p:sp>
        <p:nvSpPr>
          <p:cNvPr id="40" name="Action Button: Document 39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4D5F6837-EBD5-4836-A20F-30848B55969A}"/>
              </a:ext>
            </a:extLst>
          </p:cNvPr>
          <p:cNvSpPr/>
          <p:nvPr/>
        </p:nvSpPr>
        <p:spPr bwMode="auto">
          <a:xfrm>
            <a:off x="9064009" y="20561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E10FD1-1497-41DA-9268-CD107DE46491}"/>
              </a:ext>
            </a:extLst>
          </p:cNvPr>
          <p:cNvSpPr txBox="1"/>
          <p:nvPr/>
        </p:nvSpPr>
        <p:spPr>
          <a:xfrm>
            <a:off x="9667325" y="26659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D18BB1-A630-4263-9104-121E932CF0D3}"/>
              </a:ext>
            </a:extLst>
          </p:cNvPr>
          <p:cNvSpPr/>
          <p:nvPr/>
        </p:nvSpPr>
        <p:spPr>
          <a:xfrm>
            <a:off x="701040" y="5399665"/>
            <a:ext cx="11064240" cy="118872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6AEF6B-745A-4963-AEBE-081236CDC781}"/>
              </a:ext>
            </a:extLst>
          </p:cNvPr>
          <p:cNvSpPr/>
          <p:nvPr/>
        </p:nvSpPr>
        <p:spPr>
          <a:xfrm>
            <a:off x="701040" y="4156879"/>
            <a:ext cx="11064240" cy="118872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C419AF-6B85-42D0-BD81-89E11A42108D}"/>
              </a:ext>
            </a:extLst>
          </p:cNvPr>
          <p:cNvSpPr/>
          <p:nvPr/>
        </p:nvSpPr>
        <p:spPr>
          <a:xfrm>
            <a:off x="701040" y="2911126"/>
            <a:ext cx="11064240" cy="118872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948FA9-28BC-452C-8BCD-439E9759CE39}"/>
              </a:ext>
            </a:extLst>
          </p:cNvPr>
          <p:cNvSpPr/>
          <p:nvPr/>
        </p:nvSpPr>
        <p:spPr>
          <a:xfrm>
            <a:off x="701040" y="1664758"/>
            <a:ext cx="11064240" cy="118872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pic>
        <p:nvPicPr>
          <p:cNvPr id="22" name="Graphic 21" descr="World">
            <a:extLst>
              <a:ext uri="{FF2B5EF4-FFF2-40B4-BE49-F238E27FC236}">
                <a16:creationId xmlns:a16="http://schemas.microsoft.com/office/drawing/2014/main" id="{F7F7C116-E95A-45C0-ABA0-033DA843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433" y="2187040"/>
            <a:ext cx="579120" cy="57912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38FFDD-431F-4D52-A411-E59B4452A8E5}"/>
              </a:ext>
            </a:extLst>
          </p:cNvPr>
          <p:cNvSpPr/>
          <p:nvPr/>
        </p:nvSpPr>
        <p:spPr>
          <a:xfrm>
            <a:off x="834040" y="2994605"/>
            <a:ext cx="201168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Arial Narrow" panose="020B0606020202030204" pitchFamily="34" charset="0"/>
              </a:rPr>
              <a:t>Substitution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510993-D230-46A8-80D7-EEAB307EEF45}"/>
              </a:ext>
            </a:extLst>
          </p:cNvPr>
          <p:cNvSpPr/>
          <p:nvPr/>
        </p:nvSpPr>
        <p:spPr>
          <a:xfrm>
            <a:off x="834040" y="5473048"/>
            <a:ext cx="201168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Arial Narrow" panose="020B0606020202030204" pitchFamily="34" charset="0"/>
              </a:rPr>
              <a:t>Induced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C76875-B39F-47B3-91A8-3B3A8644AF11}"/>
              </a:ext>
            </a:extLst>
          </p:cNvPr>
          <p:cNvSpPr/>
          <p:nvPr/>
        </p:nvSpPr>
        <p:spPr>
          <a:xfrm>
            <a:off x="834040" y="4230115"/>
            <a:ext cx="201168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Arial Narrow" panose="020B0606020202030204" pitchFamily="34" charset="0"/>
              </a:rPr>
              <a:t>Incidental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BE4AC7E-BFD5-448B-823E-75B49F4858A1}"/>
              </a:ext>
            </a:extLst>
          </p:cNvPr>
          <p:cNvSpPr/>
          <p:nvPr/>
        </p:nvSpPr>
        <p:spPr>
          <a:xfrm>
            <a:off x="850512" y="1739186"/>
            <a:ext cx="201168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Arial Narrow" panose="020B0606020202030204" pitchFamily="34" charset="0"/>
              </a:rPr>
              <a:t>Derived</a:t>
            </a:r>
          </a:p>
        </p:txBody>
      </p:sp>
      <p:pic>
        <p:nvPicPr>
          <p:cNvPr id="57" name="Picture 4" descr="Image result for crate icon">
            <a:extLst>
              <a:ext uri="{FF2B5EF4-FFF2-40B4-BE49-F238E27FC236}">
                <a16:creationId xmlns:a16="http://schemas.microsoft.com/office/drawing/2014/main" id="{20F7DF34-96D7-42FD-A4A9-62E77981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5" y="3425103"/>
            <a:ext cx="607996" cy="6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D5A4D6F1-B95F-4699-B6B4-E5FFBE87BF2D}"/>
              </a:ext>
            </a:extLst>
          </p:cNvPr>
          <p:cNvSpPr/>
          <p:nvPr/>
        </p:nvSpPr>
        <p:spPr>
          <a:xfrm>
            <a:off x="1508101" y="3615193"/>
            <a:ext cx="27432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pic>
        <p:nvPicPr>
          <p:cNvPr id="61" name="Picture 6" descr="Image result for container icon">
            <a:extLst>
              <a:ext uri="{FF2B5EF4-FFF2-40B4-BE49-F238E27FC236}">
                <a16:creationId xmlns:a16="http://schemas.microsoft.com/office/drawing/2014/main" id="{B9002EAA-C463-45CE-B046-BAC74D90E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1842570" y="3466737"/>
            <a:ext cx="1044207" cy="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Image result for container icon">
            <a:extLst>
              <a:ext uri="{FF2B5EF4-FFF2-40B4-BE49-F238E27FC236}">
                <a16:creationId xmlns:a16="http://schemas.microsoft.com/office/drawing/2014/main" id="{747CDD31-37E2-40E5-AC43-AB3BC8AA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829582" y="4614551"/>
            <a:ext cx="731520" cy="3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Image result for container icon">
            <a:extLst>
              <a:ext uri="{FF2B5EF4-FFF2-40B4-BE49-F238E27FC236}">
                <a16:creationId xmlns:a16="http://schemas.microsoft.com/office/drawing/2014/main" id="{28782EC5-A726-4315-AA3A-1638525A0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2118849" y="4613780"/>
            <a:ext cx="731520" cy="3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0B187A-8A5A-4FA5-8476-09C39F10663A}"/>
              </a:ext>
            </a:extLst>
          </p:cNvPr>
          <p:cNvCxnSpPr>
            <a:cxnSpLocks/>
            <a:stCxn id="63" idx="3"/>
            <a:endCxn id="65" idx="1"/>
          </p:cNvCxnSpPr>
          <p:nvPr/>
        </p:nvCxnSpPr>
        <p:spPr>
          <a:xfrm flipV="1">
            <a:off x="1561102" y="4801259"/>
            <a:ext cx="557747" cy="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" descr="Image result for container icon">
            <a:extLst>
              <a:ext uri="{FF2B5EF4-FFF2-40B4-BE49-F238E27FC236}">
                <a16:creationId xmlns:a16="http://schemas.microsoft.com/office/drawing/2014/main" id="{D2DAA1DB-A20D-4E12-A6AA-EF6842B7F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829582" y="4970122"/>
            <a:ext cx="731520" cy="3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Image result for container icon">
            <a:extLst>
              <a:ext uri="{FF2B5EF4-FFF2-40B4-BE49-F238E27FC236}">
                <a16:creationId xmlns:a16="http://schemas.microsoft.com/office/drawing/2014/main" id="{82B472C2-0FCB-410F-9E05-F723DBEC4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2118849" y="4970122"/>
            <a:ext cx="731520" cy="3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B17C9F2-7A6B-4AC7-A2E3-B915F270B18D}"/>
              </a:ext>
            </a:extLst>
          </p:cNvPr>
          <p:cNvCxnSpPr>
            <a:cxnSpLocks/>
            <a:stCxn id="71" idx="1"/>
            <a:endCxn id="69" idx="3"/>
          </p:cNvCxnSpPr>
          <p:nvPr/>
        </p:nvCxnSpPr>
        <p:spPr>
          <a:xfrm flipH="1">
            <a:off x="1561102" y="5157601"/>
            <a:ext cx="557747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E61FB183-67EF-4D16-B3E5-8B852CAEC136}"/>
              </a:ext>
            </a:extLst>
          </p:cNvPr>
          <p:cNvSpPr/>
          <p:nvPr/>
        </p:nvSpPr>
        <p:spPr>
          <a:xfrm>
            <a:off x="1622384" y="5980899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505F1B1-6690-4B42-8E45-C7D91849CB86}"/>
              </a:ext>
            </a:extLst>
          </p:cNvPr>
          <p:cNvCxnSpPr>
            <a:cxnSpLocks/>
            <a:endCxn id="75" idx="2"/>
          </p:cNvCxnSpPr>
          <p:nvPr/>
        </p:nvCxnSpPr>
        <p:spPr>
          <a:xfrm>
            <a:off x="1173198" y="5980899"/>
            <a:ext cx="449186" cy="2286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BE5D4A-7408-4A0B-8FB5-AD0E18D80BA2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1173198" y="6209499"/>
            <a:ext cx="449186" cy="2604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DE84A61-4C68-4806-903D-0D177D202B71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2079584" y="6028641"/>
            <a:ext cx="469826" cy="1808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AB9438E-B790-493D-B82D-6460C53DFAB9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2079584" y="6209499"/>
            <a:ext cx="694441" cy="30584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phic 84" descr="Bar chart">
            <a:extLst>
              <a:ext uri="{FF2B5EF4-FFF2-40B4-BE49-F238E27FC236}">
                <a16:creationId xmlns:a16="http://schemas.microsoft.com/office/drawing/2014/main" id="{C2054139-E168-41FD-85BC-D19319F61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4933" y="2191275"/>
            <a:ext cx="570650" cy="57065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A983D32-84E1-4753-A21A-898320B6C2BD}"/>
              </a:ext>
            </a:extLst>
          </p:cNvPr>
          <p:cNvSpPr/>
          <p:nvPr/>
        </p:nvSpPr>
        <p:spPr>
          <a:xfrm>
            <a:off x="3146340" y="3036117"/>
            <a:ext cx="4331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Capture of bulk and break-bulk markets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New niches (commodities and cold chain)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297C094-37A3-4C2A-87D2-9891292590F4}"/>
              </a:ext>
            </a:extLst>
          </p:cNvPr>
          <p:cNvSpPr/>
          <p:nvPr/>
        </p:nvSpPr>
        <p:spPr>
          <a:xfrm>
            <a:off x="3151801" y="4296938"/>
            <a:ext cx="410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Trade imbalances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Repositioning of empty containers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602ECEE-2D37-4A08-AD2C-A0D6083AEBD5}"/>
              </a:ext>
            </a:extLst>
          </p:cNvPr>
          <p:cNvSpPr/>
          <p:nvPr/>
        </p:nvSpPr>
        <p:spPr>
          <a:xfrm>
            <a:off x="3152872" y="5504844"/>
            <a:ext cx="411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Transshipment (</a:t>
            </a:r>
            <a:r>
              <a:rPr lang="en-US" sz="2000" i="0" dirty="0" err="1">
                <a:latin typeface="Arial Narrow" panose="020B0606020202030204" pitchFamily="34" charset="0"/>
              </a:rPr>
              <a:t>hubbing</a:t>
            </a:r>
            <a:r>
              <a:rPr lang="en-US" sz="2000" i="0" dirty="0">
                <a:latin typeface="Arial Narrow" panose="020B0606020202030204" pitchFamily="34" charset="0"/>
              </a:rPr>
              <a:t>, relay and intersection)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7C1193C-13FE-487A-9B61-A55A2F3A27A9}"/>
              </a:ext>
            </a:extLst>
          </p:cNvPr>
          <p:cNvSpPr/>
          <p:nvPr/>
        </p:nvSpPr>
        <p:spPr>
          <a:xfrm>
            <a:off x="3168302" y="1728354"/>
            <a:ext cx="4090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Economic and income growth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Outsourcing and offshoring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Complex supply chains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3CBDF72-1590-40A3-9CA7-D6A5943FF864}"/>
              </a:ext>
            </a:extLst>
          </p:cNvPr>
          <p:cNvSpPr/>
          <p:nvPr/>
        </p:nvSpPr>
        <p:spPr>
          <a:xfrm>
            <a:off x="7576255" y="1728354"/>
            <a:ext cx="4090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Economic recessions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Trade protectionism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Automation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ED3E505-0F49-4FA8-8825-357B493B4570}"/>
              </a:ext>
            </a:extLst>
          </p:cNvPr>
          <p:cNvSpPr/>
          <p:nvPr/>
        </p:nvSpPr>
        <p:spPr>
          <a:xfrm>
            <a:off x="7576255" y="3036117"/>
            <a:ext cx="409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Peak substitution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Composition of container fleet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278B0F1-7780-4F07-A432-E87C8A55C441}"/>
              </a:ext>
            </a:extLst>
          </p:cNvPr>
          <p:cNvSpPr/>
          <p:nvPr/>
        </p:nvSpPr>
        <p:spPr>
          <a:xfrm>
            <a:off x="7576430" y="4296938"/>
            <a:ext cx="409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Trade protectionism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Automation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33A533B-EF04-442A-87AF-3BF427102F9C}"/>
              </a:ext>
            </a:extLst>
          </p:cNvPr>
          <p:cNvSpPr/>
          <p:nvPr/>
        </p:nvSpPr>
        <p:spPr>
          <a:xfrm>
            <a:off x="7591341" y="5504844"/>
            <a:ext cx="409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Changes in shipping networks (more direct services)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3C07A5D-4136-4A45-AD61-C200BB80520E}"/>
              </a:ext>
            </a:extLst>
          </p:cNvPr>
          <p:cNvSpPr/>
          <p:nvPr/>
        </p:nvSpPr>
        <p:spPr>
          <a:xfrm>
            <a:off x="3167265" y="1267200"/>
            <a:ext cx="411480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Arial Narrow" panose="020B0606020202030204" pitchFamily="34" charset="0"/>
              </a:rPr>
              <a:t>Growth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849F1832-D604-4164-AFA4-308DBECB1905}"/>
              </a:ext>
            </a:extLst>
          </p:cNvPr>
          <p:cNvSpPr/>
          <p:nvPr/>
        </p:nvSpPr>
        <p:spPr>
          <a:xfrm>
            <a:off x="7609925" y="1275662"/>
            <a:ext cx="411480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Arial Narrow" panose="020B0606020202030204" pitchFamily="34" charset="0"/>
              </a:rPr>
              <a:t>Decline</a:t>
            </a:r>
          </a:p>
        </p:txBody>
      </p:sp>
    </p:spTree>
    <p:extLst>
      <p:ext uri="{BB962C8B-B14F-4D97-AF65-F5344CB8AC3E}">
        <p14:creationId xmlns:p14="http://schemas.microsoft.com/office/powerpoint/2010/main" val="185281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Containerized Cargo Flows along Major Trade Routes, 1995-2020 (in million TEUs)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AC0EFC93-84A0-489E-B818-527EFE51FC6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215200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ction Button: Document 1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35095CD8-D559-4453-B29A-19A64F1CAEA2}"/>
              </a:ext>
            </a:extLst>
          </p:cNvPr>
          <p:cNvSpPr/>
          <p:nvPr/>
        </p:nvSpPr>
        <p:spPr bwMode="auto">
          <a:xfrm>
            <a:off x="10814796" y="250099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9AF1C-687E-4C44-99CE-6DDD1A881FC5}"/>
              </a:ext>
            </a:extLst>
          </p:cNvPr>
          <p:cNvSpPr txBox="1"/>
          <p:nvPr/>
        </p:nvSpPr>
        <p:spPr>
          <a:xfrm>
            <a:off x="10216150" y="302889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08EC9-49AE-4235-B5ED-0B7679F74109}"/>
              </a:ext>
            </a:extLst>
          </p:cNvPr>
          <p:cNvSpPr/>
          <p:nvPr/>
        </p:nvSpPr>
        <p:spPr>
          <a:xfrm>
            <a:off x="4900000" y="5580613"/>
            <a:ext cx="4472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Why container flows are imbalanced and what happens with empty containers?</a:t>
            </a:r>
          </a:p>
        </p:txBody>
      </p:sp>
      <p:pic>
        <p:nvPicPr>
          <p:cNvPr id="10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866FA958-C2C3-4AAE-B18C-3DC7A609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68" y="4900360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90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89DE8F-0A45-4B2C-83A9-345DD3F1CCC5}"/>
              </a:ext>
            </a:extLst>
          </p:cNvPr>
          <p:cNvSpPr/>
          <p:nvPr/>
        </p:nvSpPr>
        <p:spPr>
          <a:xfrm>
            <a:off x="2038523" y="4723229"/>
            <a:ext cx="8229600" cy="155448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AF730C-8CF8-46D5-9362-EF21330BBF3A}"/>
              </a:ext>
            </a:extLst>
          </p:cNvPr>
          <p:cNvSpPr/>
          <p:nvPr/>
        </p:nvSpPr>
        <p:spPr>
          <a:xfrm>
            <a:off x="2037473" y="3118434"/>
            <a:ext cx="8229600" cy="155448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D414D09-475D-49E0-952D-08CB84690259}"/>
              </a:ext>
            </a:extLst>
          </p:cNvPr>
          <p:cNvSpPr/>
          <p:nvPr/>
        </p:nvSpPr>
        <p:spPr>
          <a:xfrm>
            <a:off x="2036423" y="1513639"/>
            <a:ext cx="8229600" cy="1554480"/>
          </a:xfrm>
          <a:prstGeom prst="roundRect">
            <a:avLst>
              <a:gd name="adj" fmla="val 5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3A339E-06B3-49A9-967D-AD3128BC434A}"/>
              </a:ext>
            </a:extLst>
          </p:cNvPr>
          <p:cNvSpPr/>
          <p:nvPr/>
        </p:nvSpPr>
        <p:spPr>
          <a:xfrm>
            <a:off x="2133959" y="1564798"/>
            <a:ext cx="2743200" cy="1463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01174F-890A-4C14-9755-1C4EB2A5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Container as a Transport, Production and Distribution Unit</a:t>
            </a:r>
          </a:p>
        </p:txBody>
      </p:sp>
      <p:pic>
        <p:nvPicPr>
          <p:cNvPr id="6" name="Picture 6" descr="Image result for container icon">
            <a:extLst>
              <a:ext uri="{FF2B5EF4-FFF2-40B4-BE49-F238E27FC236}">
                <a16:creationId xmlns:a16="http://schemas.microsoft.com/office/drawing/2014/main" id="{F51993B3-B78C-4C1E-8BDB-40D534C3B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2877748" y="2051065"/>
            <a:ext cx="966079" cy="4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7FE92E-F6C1-49EC-9507-01F7B41F8795}"/>
              </a:ext>
            </a:extLst>
          </p:cNvPr>
          <p:cNvSpPr/>
          <p:nvPr/>
        </p:nvSpPr>
        <p:spPr>
          <a:xfrm>
            <a:off x="5276787" y="1663010"/>
            <a:ext cx="2103120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TRANSPORT</a:t>
            </a:r>
          </a:p>
        </p:txBody>
      </p:sp>
      <p:pic>
        <p:nvPicPr>
          <p:cNvPr id="1026" name="Picture 2" descr="Container, delivery, transport, truck icon">
            <a:extLst>
              <a:ext uri="{FF2B5EF4-FFF2-40B4-BE49-F238E27FC236}">
                <a16:creationId xmlns:a16="http://schemas.microsoft.com/office/drawing/2014/main" id="{7018E421-79A8-49E6-88F3-6E4CE7E4F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9" b="27838"/>
          <a:stretch/>
        </p:blipFill>
        <p:spPr bwMode="auto">
          <a:xfrm>
            <a:off x="2165778" y="2150354"/>
            <a:ext cx="711970" cy="3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- Home - Sea - Container Ship Icon Png - 700x700 PNG Download ...">
            <a:extLst>
              <a:ext uri="{FF2B5EF4-FFF2-40B4-BE49-F238E27FC236}">
                <a16:creationId xmlns:a16="http://schemas.microsoft.com/office/drawing/2014/main" id="{D60135D9-21FE-4E14-9F2D-D7DA46B8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18" y="2016210"/>
            <a:ext cx="1198010" cy="5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1C23A7-28B2-49EA-893F-88AE1CB6331F}"/>
              </a:ext>
            </a:extLst>
          </p:cNvPr>
          <p:cNvSpPr/>
          <p:nvPr/>
        </p:nvSpPr>
        <p:spPr>
          <a:xfrm>
            <a:off x="5213003" y="2126379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Modes and terminals.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Intermodal and </a:t>
            </a:r>
            <a:r>
              <a:rPr lang="en-US" sz="2000" i="0" dirty="0" err="1">
                <a:latin typeface="Arial Narrow" panose="020B0606020202030204" pitchFamily="34" charset="0"/>
              </a:rPr>
              <a:t>transmodal</a:t>
            </a:r>
            <a:r>
              <a:rPr lang="en-US" sz="2000" i="0" dirty="0">
                <a:latin typeface="Arial Narrow" panose="020B0606020202030204" pitchFamily="34" charset="0"/>
              </a:rPr>
              <a:t> operations.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32B646-A6B9-48A6-A1FA-E14FAD52D07E}"/>
              </a:ext>
            </a:extLst>
          </p:cNvPr>
          <p:cNvSpPr/>
          <p:nvPr/>
        </p:nvSpPr>
        <p:spPr>
          <a:xfrm>
            <a:off x="5276787" y="3298084"/>
            <a:ext cx="2103120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PRODUCTION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78D13-05B9-4EAD-8D9A-4DCCEC93CC77}"/>
              </a:ext>
            </a:extLst>
          </p:cNvPr>
          <p:cNvSpPr/>
          <p:nvPr/>
        </p:nvSpPr>
        <p:spPr>
          <a:xfrm>
            <a:off x="5276787" y="4897877"/>
            <a:ext cx="2103120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DISTRIBUTION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1AE8177-0A4F-45A7-864F-D2F59184DFF0}"/>
              </a:ext>
            </a:extLst>
          </p:cNvPr>
          <p:cNvSpPr/>
          <p:nvPr/>
        </p:nvSpPr>
        <p:spPr>
          <a:xfrm>
            <a:off x="2133957" y="3170262"/>
            <a:ext cx="2743200" cy="1463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pic>
        <p:nvPicPr>
          <p:cNvPr id="19" name="Picture 6" descr="Image result for container icon">
            <a:extLst>
              <a:ext uri="{FF2B5EF4-FFF2-40B4-BE49-F238E27FC236}">
                <a16:creationId xmlns:a16="http://schemas.microsoft.com/office/drawing/2014/main" id="{998E91DB-588B-45DB-92B2-FB9852FE5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2877748" y="3659352"/>
            <a:ext cx="966079" cy="4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731EFE-E43D-40E0-85F4-907BBBF88F13}"/>
              </a:ext>
            </a:extLst>
          </p:cNvPr>
          <p:cNvSpPr/>
          <p:nvPr/>
        </p:nvSpPr>
        <p:spPr>
          <a:xfrm>
            <a:off x="5213003" y="3752149"/>
            <a:ext cx="4972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Synchronization of inputs and outputs (batches).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Manufacturing cycles.</a:t>
            </a:r>
            <a:endParaRPr lang="en-US" sz="2000" i="0" dirty="0"/>
          </a:p>
        </p:txBody>
      </p:sp>
      <p:pic>
        <p:nvPicPr>
          <p:cNvPr id="14" name="Graphic 13" descr="Factory">
            <a:extLst>
              <a:ext uri="{FF2B5EF4-FFF2-40B4-BE49-F238E27FC236}">
                <a16:creationId xmlns:a16="http://schemas.microsoft.com/office/drawing/2014/main" id="{226045F1-EFF1-416C-BB30-2D1E2881B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3224" y="3470177"/>
            <a:ext cx="825257" cy="8252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26AD87-250A-4651-B0D7-5881820E6C65}"/>
              </a:ext>
            </a:extLst>
          </p:cNvPr>
          <p:cNvSpPr/>
          <p:nvPr/>
        </p:nvSpPr>
        <p:spPr>
          <a:xfrm>
            <a:off x="5213003" y="5364120"/>
            <a:ext cx="3688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Flow management (time-based).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Inventory in transit (warehousing unit).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0F3D699-1AA0-486B-805A-B838351A50E1}"/>
              </a:ext>
            </a:extLst>
          </p:cNvPr>
          <p:cNvSpPr/>
          <p:nvPr/>
        </p:nvSpPr>
        <p:spPr>
          <a:xfrm>
            <a:off x="2133957" y="4750981"/>
            <a:ext cx="2743200" cy="1463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pic>
        <p:nvPicPr>
          <p:cNvPr id="26" name="Picture 6" descr="Image result for container icon">
            <a:extLst>
              <a:ext uri="{FF2B5EF4-FFF2-40B4-BE49-F238E27FC236}">
                <a16:creationId xmlns:a16="http://schemas.microsoft.com/office/drawing/2014/main" id="{B1C46B99-2476-4858-B287-D5CCAD34E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b="24662"/>
          <a:stretch/>
        </p:blipFill>
        <p:spPr bwMode="auto">
          <a:xfrm>
            <a:off x="2877747" y="5238526"/>
            <a:ext cx="966079" cy="4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 descr="Inventory">
            <a:extLst>
              <a:ext uri="{FF2B5EF4-FFF2-40B4-BE49-F238E27FC236}">
                <a16:creationId xmlns:a16="http://schemas.microsoft.com/office/drawing/2014/main" id="{0E5FBEC6-35AE-4765-AEB9-4CF05D33A2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80059" y="5121545"/>
            <a:ext cx="665866" cy="665866"/>
          </a:xfrm>
          <a:prstGeom prst="rect">
            <a:avLst/>
          </a:prstGeom>
        </p:spPr>
      </p:pic>
      <p:pic>
        <p:nvPicPr>
          <p:cNvPr id="24" name="Graphic 23" descr="Warehouse">
            <a:extLst>
              <a:ext uri="{FF2B5EF4-FFF2-40B4-BE49-F238E27FC236}">
                <a16:creationId xmlns:a16="http://schemas.microsoft.com/office/drawing/2014/main" id="{7A8D2E07-6883-4414-852D-163511130E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1405" y="5102195"/>
            <a:ext cx="685216" cy="685216"/>
          </a:xfrm>
          <a:prstGeom prst="rect">
            <a:avLst/>
          </a:prstGeom>
        </p:spPr>
      </p:pic>
      <p:pic>
        <p:nvPicPr>
          <p:cNvPr id="31" name="Graphic 30" descr="Factory">
            <a:extLst>
              <a:ext uri="{FF2B5EF4-FFF2-40B4-BE49-F238E27FC236}">
                <a16:creationId xmlns:a16="http://schemas.microsoft.com/office/drawing/2014/main" id="{0AF957FD-C0C4-4DBB-90D7-90C8E7D57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3827" y="3489153"/>
            <a:ext cx="825257" cy="825257"/>
          </a:xfrm>
          <a:prstGeom prst="rect">
            <a:avLst/>
          </a:prstGeom>
        </p:spPr>
      </p:pic>
      <p:sp>
        <p:nvSpPr>
          <p:cNvPr id="2" name="Action Button: Document 1" title="Read this Web Page">
            <a:hlinkClick r:id="rId12" highlightClick="1"/>
            <a:extLst>
              <a:ext uri="{FF2B5EF4-FFF2-40B4-BE49-F238E27FC236}">
                <a16:creationId xmlns:a16="http://schemas.microsoft.com/office/drawing/2014/main" id="{51AEB7C6-E6CD-407A-87ED-7E9710EE8A0A}"/>
              </a:ext>
            </a:extLst>
          </p:cNvPr>
          <p:cNvSpPr/>
          <p:nvPr/>
        </p:nvSpPr>
        <p:spPr bwMode="auto">
          <a:xfrm>
            <a:off x="9740209" y="85001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3FAD6-BD0F-4DDC-A823-38CBB66D71DE}"/>
              </a:ext>
            </a:extLst>
          </p:cNvPr>
          <p:cNvSpPr txBox="1"/>
          <p:nvPr/>
        </p:nvSpPr>
        <p:spPr>
          <a:xfrm>
            <a:off x="10380903" y="90814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167428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Containerization</a:t>
            </a:r>
          </a:p>
        </p:txBody>
      </p:sp>
      <p:sp>
        <p:nvSpPr>
          <p:cNvPr id="99" name="Action Button: Document 98" title="Read this Web Page">
            <a:hlinkClick r:id="rId2" highlightClick="1"/>
          </p:cNvPr>
          <p:cNvSpPr/>
          <p:nvPr/>
        </p:nvSpPr>
        <p:spPr bwMode="auto">
          <a:xfrm>
            <a:off x="1234642" y="620011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837958" y="627939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Read section 4</a:t>
            </a:r>
          </a:p>
        </p:txBody>
      </p:sp>
      <p:pic>
        <p:nvPicPr>
          <p:cNvPr id="101" name="Picture 6" descr="http://www.wpclipart.com/signs_symbol/thumbtack_notes/thumbtack_note_importan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03" y="135230"/>
            <a:ext cx="1828800" cy="12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Video 2">
            <a:hlinkClick r:id="rId4" highlightClick="1"/>
            <a:extLst>
              <a:ext uri="{FF2B5EF4-FFF2-40B4-BE49-F238E27FC236}">
                <a16:creationId xmlns:a16="http://schemas.microsoft.com/office/drawing/2014/main" id="{11901737-109F-4180-A709-344E40F2FE23}"/>
              </a:ext>
            </a:extLst>
          </p:cNvPr>
          <p:cNvSpPr/>
          <p:nvPr/>
        </p:nvSpPr>
        <p:spPr bwMode="auto">
          <a:xfrm>
            <a:off x="8596694" y="2147893"/>
            <a:ext cx="603316" cy="383539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FD8A8-0CD9-4B9C-AC99-4B2B8BDB003C}"/>
              </a:ext>
            </a:extLst>
          </p:cNvPr>
          <p:cNvSpPr txBox="1"/>
          <p:nvPr/>
        </p:nvSpPr>
        <p:spPr>
          <a:xfrm>
            <a:off x="9338931" y="2162100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How a container is made</a:t>
            </a:r>
          </a:p>
        </p:txBody>
      </p:sp>
      <p:sp>
        <p:nvSpPr>
          <p:cNvPr id="48" name="Action Button: Video 47">
            <a:hlinkClick r:id="rId5" highlightClick="1"/>
            <a:extLst>
              <a:ext uri="{FF2B5EF4-FFF2-40B4-BE49-F238E27FC236}">
                <a16:creationId xmlns:a16="http://schemas.microsoft.com/office/drawing/2014/main" id="{7BEE1868-45B7-4B30-8E1B-8C93ED0C44AB}"/>
              </a:ext>
            </a:extLst>
          </p:cNvPr>
          <p:cNvSpPr/>
          <p:nvPr/>
        </p:nvSpPr>
        <p:spPr bwMode="auto">
          <a:xfrm>
            <a:off x="8596694" y="4601204"/>
            <a:ext cx="603316" cy="383539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67FB46-8C81-4980-BF3D-A04F110F53B1}"/>
              </a:ext>
            </a:extLst>
          </p:cNvPr>
          <p:cNvSpPr txBox="1"/>
          <p:nvPr/>
        </p:nvSpPr>
        <p:spPr>
          <a:xfrm>
            <a:off x="9253406" y="4601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Loading containership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18BD7F1-3810-4FEF-AC96-73B6A6326762}"/>
              </a:ext>
            </a:extLst>
          </p:cNvPr>
          <p:cNvSpPr/>
          <p:nvPr/>
        </p:nvSpPr>
        <p:spPr>
          <a:xfrm>
            <a:off x="3595307" y="5719592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872DFF4E-BD7C-4B2C-A958-2AD453DEE913}"/>
              </a:ext>
            </a:extLst>
          </p:cNvPr>
          <p:cNvSpPr/>
          <p:nvPr/>
        </p:nvSpPr>
        <p:spPr>
          <a:xfrm>
            <a:off x="3602313" y="4907528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9D74A20-A63B-4B59-891F-3123E9A93C06}"/>
              </a:ext>
            </a:extLst>
          </p:cNvPr>
          <p:cNvSpPr/>
          <p:nvPr/>
        </p:nvSpPr>
        <p:spPr>
          <a:xfrm>
            <a:off x="3602313" y="4102606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81D620D-1C77-400B-9BC9-6A56199C894E}"/>
              </a:ext>
            </a:extLst>
          </p:cNvPr>
          <p:cNvSpPr/>
          <p:nvPr/>
        </p:nvSpPr>
        <p:spPr>
          <a:xfrm>
            <a:off x="3602313" y="3289307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9DB2C31-B4EB-4113-90D5-CBEC14745C6A}"/>
              </a:ext>
            </a:extLst>
          </p:cNvPr>
          <p:cNvSpPr/>
          <p:nvPr/>
        </p:nvSpPr>
        <p:spPr>
          <a:xfrm>
            <a:off x="3602313" y="2483001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3704567E-FA2F-44B5-9BBD-0FB679BD44A5}"/>
              </a:ext>
            </a:extLst>
          </p:cNvPr>
          <p:cNvSpPr/>
          <p:nvPr/>
        </p:nvSpPr>
        <p:spPr>
          <a:xfrm>
            <a:off x="3602313" y="1682656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B23CB5D-F5FA-4FFE-A2D3-EAEE32E2BD50}"/>
              </a:ext>
            </a:extLst>
          </p:cNvPr>
          <p:cNvSpPr/>
          <p:nvPr/>
        </p:nvSpPr>
        <p:spPr>
          <a:xfrm>
            <a:off x="3602313" y="1271309"/>
            <a:ext cx="1567669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45720" tIns="0" rIns="45720" bIns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ADVANTAGES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494AF9B-1B6D-4D63-944E-8E5A3CD4F216}"/>
              </a:ext>
            </a:extLst>
          </p:cNvPr>
          <p:cNvSpPr/>
          <p:nvPr/>
        </p:nvSpPr>
        <p:spPr>
          <a:xfrm>
            <a:off x="4193934" y="2062750"/>
            <a:ext cx="552091" cy="1828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6BE86CD-ADF7-4FE0-B343-E2417EC158AC}"/>
              </a:ext>
            </a:extLst>
          </p:cNvPr>
          <p:cNvCxnSpPr/>
          <p:nvPr/>
        </p:nvCxnSpPr>
        <p:spPr>
          <a:xfrm>
            <a:off x="4088979" y="2017355"/>
            <a:ext cx="0" cy="27429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520BA87-EF41-4D03-AF87-FECAFBDEE56F}"/>
              </a:ext>
            </a:extLst>
          </p:cNvPr>
          <p:cNvCxnSpPr/>
          <p:nvPr/>
        </p:nvCxnSpPr>
        <p:spPr>
          <a:xfrm>
            <a:off x="4193934" y="2344130"/>
            <a:ext cx="55209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32F2DE47-4541-4901-83EF-81DBF0025896}"/>
              </a:ext>
            </a:extLst>
          </p:cNvPr>
          <p:cNvSpPr/>
          <p:nvPr/>
        </p:nvSpPr>
        <p:spPr>
          <a:xfrm>
            <a:off x="3807504" y="2920624"/>
            <a:ext cx="457200" cy="18288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818956E-CCAE-47BC-8417-B232B2D6BB27}"/>
              </a:ext>
            </a:extLst>
          </p:cNvPr>
          <p:cNvSpPr/>
          <p:nvPr/>
        </p:nvSpPr>
        <p:spPr>
          <a:xfrm>
            <a:off x="4335767" y="2920624"/>
            <a:ext cx="457200" cy="1828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7A0CA52-CDD5-4CEA-A6AA-8C4AB4415629}"/>
              </a:ext>
            </a:extLst>
          </p:cNvPr>
          <p:cNvSpPr/>
          <p:nvPr/>
        </p:nvSpPr>
        <p:spPr>
          <a:xfrm>
            <a:off x="4875134" y="2920624"/>
            <a:ext cx="457200" cy="1828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474910-17DE-453F-828C-EC6DA4F5CD3B}"/>
              </a:ext>
            </a:extLst>
          </p:cNvPr>
          <p:cNvSpPr/>
          <p:nvPr/>
        </p:nvSpPr>
        <p:spPr>
          <a:xfrm>
            <a:off x="3880051" y="3678615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</a:p>
        </p:txBody>
      </p:sp>
      <p:sp>
        <p:nvSpPr>
          <p:cNvPr id="105" name="Freeform 39">
            <a:extLst>
              <a:ext uri="{FF2B5EF4-FFF2-40B4-BE49-F238E27FC236}">
                <a16:creationId xmlns:a16="http://schemas.microsoft.com/office/drawing/2014/main" id="{4CA7C095-03F4-4CD5-843F-64D48F26B96D}"/>
              </a:ext>
            </a:extLst>
          </p:cNvPr>
          <p:cNvSpPr/>
          <p:nvPr/>
        </p:nvSpPr>
        <p:spPr>
          <a:xfrm>
            <a:off x="4578622" y="3678228"/>
            <a:ext cx="731520" cy="280952"/>
          </a:xfrm>
          <a:custGeom>
            <a:avLst/>
            <a:gdLst>
              <a:gd name="connsiteX0" fmla="*/ 0 w 750499"/>
              <a:gd name="connsiteY0" fmla="*/ 0 h 491706"/>
              <a:gd name="connsiteX1" fmla="*/ 0 w 750499"/>
              <a:gd name="connsiteY1" fmla="*/ 491706 h 491706"/>
              <a:gd name="connsiteX2" fmla="*/ 750499 w 750499"/>
              <a:gd name="connsiteY2" fmla="*/ 491706 h 4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0499" h="491706">
                <a:moveTo>
                  <a:pt x="0" y="0"/>
                </a:moveTo>
                <a:lnTo>
                  <a:pt x="0" y="491706"/>
                </a:lnTo>
                <a:lnTo>
                  <a:pt x="750499" y="491706"/>
                </a:lnTo>
              </a:path>
            </a:pathLst>
          </a:custGeom>
          <a:noFill/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6" name="Freeform 40">
            <a:extLst>
              <a:ext uri="{FF2B5EF4-FFF2-40B4-BE49-F238E27FC236}">
                <a16:creationId xmlns:a16="http://schemas.microsoft.com/office/drawing/2014/main" id="{B108BFB0-740C-4AAF-8C98-66B7C3B707BB}"/>
              </a:ext>
            </a:extLst>
          </p:cNvPr>
          <p:cNvSpPr/>
          <p:nvPr/>
        </p:nvSpPr>
        <p:spPr>
          <a:xfrm>
            <a:off x="4621755" y="3709041"/>
            <a:ext cx="595222" cy="229661"/>
          </a:xfrm>
          <a:custGeom>
            <a:avLst/>
            <a:gdLst>
              <a:gd name="connsiteX0" fmla="*/ 0 w 595222"/>
              <a:gd name="connsiteY0" fmla="*/ 0 h 310550"/>
              <a:gd name="connsiteX1" fmla="*/ 120769 w 595222"/>
              <a:gd name="connsiteY1" fmla="*/ 189781 h 310550"/>
              <a:gd name="connsiteX2" fmla="*/ 595222 w 595222"/>
              <a:gd name="connsiteY2" fmla="*/ 310550 h 31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222" h="310550">
                <a:moveTo>
                  <a:pt x="0" y="0"/>
                </a:moveTo>
                <a:cubicBezTo>
                  <a:pt x="10782" y="69011"/>
                  <a:pt x="21565" y="138023"/>
                  <a:pt x="120769" y="189781"/>
                </a:cubicBezTo>
                <a:cubicBezTo>
                  <a:pt x="219973" y="241539"/>
                  <a:pt x="407597" y="276044"/>
                  <a:pt x="595222" y="310550"/>
                </a:cubicBez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7" name="Striped Right Arrow 42">
            <a:extLst>
              <a:ext uri="{FF2B5EF4-FFF2-40B4-BE49-F238E27FC236}">
                <a16:creationId xmlns:a16="http://schemas.microsoft.com/office/drawing/2014/main" id="{383AD5FA-6776-4CE6-99FB-A79846B2668D}"/>
              </a:ext>
            </a:extLst>
          </p:cNvPr>
          <p:cNvSpPr/>
          <p:nvPr/>
        </p:nvSpPr>
        <p:spPr>
          <a:xfrm>
            <a:off x="4012479" y="4466313"/>
            <a:ext cx="1097280" cy="36576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7B4C098-2B38-4ACD-9B2D-A704B7D5BADB}"/>
              </a:ext>
            </a:extLst>
          </p:cNvPr>
          <p:cNvSpPr/>
          <p:nvPr/>
        </p:nvSpPr>
        <p:spPr>
          <a:xfrm>
            <a:off x="4236846" y="4503418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5CD31B6-368C-4ECD-A781-11000C4F0BB6}"/>
              </a:ext>
            </a:extLst>
          </p:cNvPr>
          <p:cNvSpPr/>
          <p:nvPr/>
        </p:nvSpPr>
        <p:spPr>
          <a:xfrm>
            <a:off x="4781029" y="5532345"/>
            <a:ext cx="365760" cy="914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A458231-6978-4EB8-8CCD-DE7AA21F009E}"/>
              </a:ext>
            </a:extLst>
          </p:cNvPr>
          <p:cNvSpPr/>
          <p:nvPr/>
        </p:nvSpPr>
        <p:spPr>
          <a:xfrm>
            <a:off x="4781029" y="5404667"/>
            <a:ext cx="365760" cy="914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C36016B-4421-46D3-B936-D004D93DC2FC}"/>
              </a:ext>
            </a:extLst>
          </p:cNvPr>
          <p:cNvSpPr/>
          <p:nvPr/>
        </p:nvSpPr>
        <p:spPr>
          <a:xfrm>
            <a:off x="4781029" y="5285047"/>
            <a:ext cx="365760" cy="914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FAA40CE-5A8E-4A1D-B675-ED6EF26E1B1C}"/>
              </a:ext>
            </a:extLst>
          </p:cNvPr>
          <p:cNvSpPr/>
          <p:nvPr/>
        </p:nvSpPr>
        <p:spPr>
          <a:xfrm>
            <a:off x="3846653" y="5326644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3" name="Rounded Rectangle 49">
            <a:extLst>
              <a:ext uri="{FF2B5EF4-FFF2-40B4-BE49-F238E27FC236}">
                <a16:creationId xmlns:a16="http://schemas.microsoft.com/office/drawing/2014/main" id="{9569E006-37CC-40B8-AC13-9BF7B2EBC2CC}"/>
              </a:ext>
            </a:extLst>
          </p:cNvPr>
          <p:cNvSpPr/>
          <p:nvPr/>
        </p:nvSpPr>
        <p:spPr>
          <a:xfrm>
            <a:off x="3898094" y="5379720"/>
            <a:ext cx="457200" cy="1828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8091586-114B-4AAA-980A-B413731F4056}"/>
              </a:ext>
            </a:extLst>
          </p:cNvPr>
          <p:cNvSpPr/>
          <p:nvPr/>
        </p:nvSpPr>
        <p:spPr>
          <a:xfrm>
            <a:off x="4267236" y="6141154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15" name="Cross 114">
            <a:extLst>
              <a:ext uri="{FF2B5EF4-FFF2-40B4-BE49-F238E27FC236}">
                <a16:creationId xmlns:a16="http://schemas.microsoft.com/office/drawing/2014/main" id="{07B1A59E-2090-4E96-A8E4-A6C70B27BD09}"/>
              </a:ext>
            </a:extLst>
          </p:cNvPr>
          <p:cNvSpPr/>
          <p:nvPr/>
        </p:nvSpPr>
        <p:spPr>
          <a:xfrm>
            <a:off x="4449705" y="6186863"/>
            <a:ext cx="182880" cy="182880"/>
          </a:xfrm>
          <a:prstGeom prst="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EFC4A20-6DAA-415C-9F49-38169F0FE319}"/>
              </a:ext>
            </a:extLst>
          </p:cNvPr>
          <p:cNvCxnSpPr/>
          <p:nvPr/>
        </p:nvCxnSpPr>
        <p:spPr>
          <a:xfrm>
            <a:off x="5229566" y="5276871"/>
            <a:ext cx="0" cy="36576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23001E-23D2-40A5-9E1D-F6827E0A724F}"/>
              </a:ext>
            </a:extLst>
          </p:cNvPr>
          <p:cNvSpPr/>
          <p:nvPr/>
        </p:nvSpPr>
        <p:spPr>
          <a:xfrm>
            <a:off x="3626745" y="1705517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Standardization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B8BE133-01A4-402F-9CA0-4B05CCA6E059}"/>
              </a:ext>
            </a:extLst>
          </p:cNvPr>
          <p:cNvSpPr/>
          <p:nvPr/>
        </p:nvSpPr>
        <p:spPr>
          <a:xfrm>
            <a:off x="3626745" y="2510584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Flexibility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96C277F5-0267-4482-9F09-1C4D4B57D526}"/>
              </a:ext>
            </a:extLst>
          </p:cNvPr>
          <p:cNvSpPr/>
          <p:nvPr/>
        </p:nvSpPr>
        <p:spPr>
          <a:xfrm>
            <a:off x="3626745" y="3309771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01960B70-1C37-433D-8060-BFABE72E6FCB}"/>
              </a:ext>
            </a:extLst>
          </p:cNvPr>
          <p:cNvSpPr/>
          <p:nvPr/>
        </p:nvSpPr>
        <p:spPr>
          <a:xfrm>
            <a:off x="3626745" y="4124091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Velocity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C1E5FA9-D412-4710-AA67-22713FD62A33}"/>
              </a:ext>
            </a:extLst>
          </p:cNvPr>
          <p:cNvSpPr/>
          <p:nvPr/>
        </p:nvSpPr>
        <p:spPr>
          <a:xfrm>
            <a:off x="3626745" y="4931811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Warehousing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D6002E2-492A-4521-88C1-A19EA97B4417}"/>
              </a:ext>
            </a:extLst>
          </p:cNvPr>
          <p:cNvSpPr/>
          <p:nvPr/>
        </p:nvSpPr>
        <p:spPr>
          <a:xfrm>
            <a:off x="3626745" y="5756506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Security &amp; Safety</a:t>
            </a:r>
          </a:p>
        </p:txBody>
      </p:sp>
      <p:sp>
        <p:nvSpPr>
          <p:cNvPr id="123" name="Rounded Rectangle 53">
            <a:extLst>
              <a:ext uri="{FF2B5EF4-FFF2-40B4-BE49-F238E27FC236}">
                <a16:creationId xmlns:a16="http://schemas.microsoft.com/office/drawing/2014/main" id="{F52B4F52-42E1-4330-AA77-7E0796E3BE66}"/>
              </a:ext>
            </a:extLst>
          </p:cNvPr>
          <p:cNvSpPr/>
          <p:nvPr/>
        </p:nvSpPr>
        <p:spPr bwMode="auto">
          <a:xfrm>
            <a:off x="5508946" y="1706212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ISO standard (modes and equipment). Unique identification number and size type code.</a:t>
            </a:r>
          </a:p>
        </p:txBody>
      </p:sp>
      <p:sp>
        <p:nvSpPr>
          <p:cNvPr id="124" name="Rounded Rectangle 53">
            <a:extLst>
              <a:ext uri="{FF2B5EF4-FFF2-40B4-BE49-F238E27FC236}">
                <a16:creationId xmlns:a16="http://schemas.microsoft.com/office/drawing/2014/main" id="{C51F8580-2CE3-4707-92D0-3748FF31D28A}"/>
              </a:ext>
            </a:extLst>
          </p:cNvPr>
          <p:cNvSpPr/>
          <p:nvPr/>
        </p:nvSpPr>
        <p:spPr bwMode="auto">
          <a:xfrm>
            <a:off x="5508946" y="2515211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Commodities, manufactured goods, liquids and refrigerated goods.</a:t>
            </a:r>
          </a:p>
        </p:txBody>
      </p:sp>
      <p:sp>
        <p:nvSpPr>
          <p:cNvPr id="125" name="Rounded Rectangle 53">
            <a:extLst>
              <a:ext uri="{FF2B5EF4-FFF2-40B4-BE49-F238E27FC236}">
                <a16:creationId xmlns:a16="http://schemas.microsoft.com/office/drawing/2014/main" id="{659C1322-2F66-4EDF-9772-7244237ED668}"/>
              </a:ext>
            </a:extLst>
          </p:cNvPr>
          <p:cNvSpPr/>
          <p:nvPr/>
        </p:nvSpPr>
        <p:spPr bwMode="auto">
          <a:xfrm>
            <a:off x="5508946" y="3322307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Low transport costs. Economies of scale at modes and terminals.</a:t>
            </a:r>
          </a:p>
        </p:txBody>
      </p:sp>
      <p:sp>
        <p:nvSpPr>
          <p:cNvPr id="126" name="Rounded Rectangle 53">
            <a:extLst>
              <a:ext uri="{FF2B5EF4-FFF2-40B4-BE49-F238E27FC236}">
                <a16:creationId xmlns:a16="http://schemas.microsoft.com/office/drawing/2014/main" id="{552156C4-E039-4AF7-AE98-1D589BB8EFAB}"/>
              </a:ext>
            </a:extLst>
          </p:cNvPr>
          <p:cNvSpPr/>
          <p:nvPr/>
        </p:nvSpPr>
        <p:spPr bwMode="auto">
          <a:xfrm>
            <a:off x="5508946" y="4124089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Fast transshipment operations.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Low terminal turnaround times.</a:t>
            </a:r>
          </a:p>
        </p:txBody>
      </p:sp>
      <p:sp>
        <p:nvSpPr>
          <p:cNvPr id="127" name="Rounded Rectangle 53">
            <a:extLst>
              <a:ext uri="{FF2B5EF4-FFF2-40B4-BE49-F238E27FC236}">
                <a16:creationId xmlns:a16="http://schemas.microsoft.com/office/drawing/2014/main" id="{3C36D274-810E-43D8-B533-FC9EC56FF332}"/>
              </a:ext>
            </a:extLst>
          </p:cNvPr>
          <p:cNvSpPr/>
          <p:nvPr/>
        </p:nvSpPr>
        <p:spPr bwMode="auto">
          <a:xfrm>
            <a:off x="5508946" y="4930537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Own warehouse; simpler and less expensive packaging. Stacking capability.</a:t>
            </a:r>
          </a:p>
        </p:txBody>
      </p:sp>
      <p:sp>
        <p:nvSpPr>
          <p:cNvPr id="128" name="Rounded Rectangle 53">
            <a:extLst>
              <a:ext uri="{FF2B5EF4-FFF2-40B4-BE49-F238E27FC236}">
                <a16:creationId xmlns:a16="http://schemas.microsoft.com/office/drawing/2014/main" id="{5D5417C3-3A98-45D0-B772-E1F2E711EC36}"/>
              </a:ext>
            </a:extLst>
          </p:cNvPr>
          <p:cNvSpPr/>
          <p:nvPr/>
        </p:nvSpPr>
        <p:spPr bwMode="auto">
          <a:xfrm>
            <a:off x="5508946" y="5748798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Contents unknown to carriers. Reduced spoilage and losses.</a:t>
            </a:r>
          </a:p>
        </p:txBody>
      </p:sp>
    </p:spTree>
    <p:extLst>
      <p:ext uri="{BB962C8B-B14F-4D97-AF65-F5344CB8AC3E}">
        <p14:creationId xmlns:p14="http://schemas.microsoft.com/office/powerpoint/2010/main" val="3814102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A8FB-B00A-438F-9457-42ADF6A8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Containerization</a:t>
            </a:r>
          </a:p>
        </p:txBody>
      </p:sp>
      <p:sp>
        <p:nvSpPr>
          <p:cNvPr id="52" name="Action Button: Video 51">
            <a:hlinkClick r:id="rId2" highlightClick="1"/>
            <a:extLst>
              <a:ext uri="{FF2B5EF4-FFF2-40B4-BE49-F238E27FC236}">
                <a16:creationId xmlns:a16="http://schemas.microsoft.com/office/drawing/2014/main" id="{1300C32F-441E-47F8-A5CA-5D64D71EDAE7}"/>
              </a:ext>
            </a:extLst>
          </p:cNvPr>
          <p:cNvSpPr/>
          <p:nvPr/>
        </p:nvSpPr>
        <p:spPr bwMode="auto">
          <a:xfrm>
            <a:off x="8780317" y="5871845"/>
            <a:ext cx="603316" cy="383539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D9D08C2-40FF-4F37-90C1-277CCE5D4C5B}"/>
              </a:ext>
            </a:extLst>
          </p:cNvPr>
          <p:cNvSpPr/>
          <p:nvPr/>
        </p:nvSpPr>
        <p:spPr>
          <a:xfrm>
            <a:off x="9443677" y="5610361"/>
            <a:ext cx="2316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latin typeface="Agency FB" panose="020B0503020202020204" pitchFamily="34" charset="0"/>
              </a:rPr>
              <a:t>Illicit shipments and the response of the Container Control </a:t>
            </a:r>
            <a:r>
              <a:rPr lang="en-US" b="1" i="0" dirty="0" err="1">
                <a:latin typeface="Agency FB" panose="020B0503020202020204" pitchFamily="34" charset="0"/>
              </a:rPr>
              <a:t>Programme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CD963F8-5137-4D35-A813-04D3B3FEECD6}"/>
              </a:ext>
            </a:extLst>
          </p:cNvPr>
          <p:cNvSpPr/>
          <p:nvPr/>
        </p:nvSpPr>
        <p:spPr>
          <a:xfrm>
            <a:off x="3613142" y="5756451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9ED0385-A714-4C24-9F85-9C98954D9082}"/>
              </a:ext>
            </a:extLst>
          </p:cNvPr>
          <p:cNvSpPr/>
          <p:nvPr/>
        </p:nvSpPr>
        <p:spPr>
          <a:xfrm>
            <a:off x="3608080" y="4938910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11F4D01-802A-42C3-8C98-338D4767D64F}"/>
              </a:ext>
            </a:extLst>
          </p:cNvPr>
          <p:cNvSpPr/>
          <p:nvPr/>
        </p:nvSpPr>
        <p:spPr>
          <a:xfrm>
            <a:off x="3608080" y="4130732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861C0C2-0C29-4BBD-A6C0-6D457C156361}"/>
              </a:ext>
            </a:extLst>
          </p:cNvPr>
          <p:cNvSpPr/>
          <p:nvPr/>
        </p:nvSpPr>
        <p:spPr>
          <a:xfrm>
            <a:off x="3608080" y="3319784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21BDF23-7E45-4F9E-9B9B-283A468F105A}"/>
              </a:ext>
            </a:extLst>
          </p:cNvPr>
          <p:cNvSpPr/>
          <p:nvPr/>
        </p:nvSpPr>
        <p:spPr>
          <a:xfrm>
            <a:off x="3608080" y="2513514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236C58F-CA90-4B5A-8694-0D2A17D6716E}"/>
              </a:ext>
            </a:extLst>
          </p:cNvPr>
          <p:cNvSpPr/>
          <p:nvPr/>
        </p:nvSpPr>
        <p:spPr>
          <a:xfrm>
            <a:off x="3608080" y="1713169"/>
            <a:ext cx="4389120" cy="777240"/>
          </a:xfrm>
          <a:prstGeom prst="roundRect">
            <a:avLst>
              <a:gd name="adj" fmla="val 527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F4BC09-296B-4AE1-A3EA-037547A006D3}"/>
              </a:ext>
            </a:extLst>
          </p:cNvPr>
          <p:cNvSpPr/>
          <p:nvPr/>
        </p:nvSpPr>
        <p:spPr>
          <a:xfrm>
            <a:off x="3608080" y="1301822"/>
            <a:ext cx="1515380" cy="34051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txBody>
          <a:bodyPr wrap="none" lIns="45720" tIns="0" rIns="45720" bIns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DRAWBACKS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1FB538-9AFA-442E-8152-D50791390837}"/>
              </a:ext>
            </a:extLst>
          </p:cNvPr>
          <p:cNvSpPr/>
          <p:nvPr/>
        </p:nvSpPr>
        <p:spPr>
          <a:xfrm>
            <a:off x="4293681" y="6142543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62" name="Multiply 2">
            <a:extLst>
              <a:ext uri="{FF2B5EF4-FFF2-40B4-BE49-F238E27FC236}">
                <a16:creationId xmlns:a16="http://schemas.microsoft.com/office/drawing/2014/main" id="{1B4BCD76-F080-492E-9A6C-AD2BC1C21912}"/>
              </a:ext>
            </a:extLst>
          </p:cNvPr>
          <p:cNvSpPr/>
          <p:nvPr/>
        </p:nvSpPr>
        <p:spPr>
          <a:xfrm>
            <a:off x="4428569" y="6148370"/>
            <a:ext cx="274320" cy="2743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C044A7-A88A-49A7-863C-D02BCB551100}"/>
              </a:ext>
            </a:extLst>
          </p:cNvPr>
          <p:cNvSpPr/>
          <p:nvPr/>
        </p:nvSpPr>
        <p:spPr>
          <a:xfrm>
            <a:off x="4957250" y="2073573"/>
            <a:ext cx="365760" cy="365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AFF1F9-AAB7-4240-BDDD-1726B7A6C34E}"/>
              </a:ext>
            </a:extLst>
          </p:cNvPr>
          <p:cNvCxnSpPr/>
          <p:nvPr/>
        </p:nvCxnSpPr>
        <p:spPr>
          <a:xfrm>
            <a:off x="5129056" y="2117534"/>
            <a:ext cx="0" cy="27429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5110ACF-71A2-495C-B1A8-D0B156F56A17}"/>
              </a:ext>
            </a:extLst>
          </p:cNvPr>
          <p:cNvSpPr/>
          <p:nvPr/>
        </p:nvSpPr>
        <p:spPr>
          <a:xfrm>
            <a:off x="3861498" y="2072830"/>
            <a:ext cx="1094054" cy="3637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533F737-5B70-4921-AC6A-F8250509D059}"/>
              </a:ext>
            </a:extLst>
          </p:cNvPr>
          <p:cNvCxnSpPr/>
          <p:nvPr/>
        </p:nvCxnSpPr>
        <p:spPr>
          <a:xfrm>
            <a:off x="3921714" y="2261313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893CE6B-459F-4AF9-8E71-CE118BE701CA}"/>
              </a:ext>
            </a:extLst>
          </p:cNvPr>
          <p:cNvSpPr/>
          <p:nvPr/>
        </p:nvSpPr>
        <p:spPr>
          <a:xfrm>
            <a:off x="4116411" y="3948582"/>
            <a:ext cx="365760" cy="9144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019EEC-60F4-4258-BBBA-9A11D03BACE9}"/>
              </a:ext>
            </a:extLst>
          </p:cNvPr>
          <p:cNvSpPr/>
          <p:nvPr/>
        </p:nvSpPr>
        <p:spPr>
          <a:xfrm>
            <a:off x="4116411" y="3821096"/>
            <a:ext cx="365760" cy="914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FB3F24-81BC-41AE-AEF1-A54BE34CFD33}"/>
              </a:ext>
            </a:extLst>
          </p:cNvPr>
          <p:cNvSpPr/>
          <p:nvPr/>
        </p:nvSpPr>
        <p:spPr>
          <a:xfrm>
            <a:off x="4116410" y="3692680"/>
            <a:ext cx="365760" cy="91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074DC7-8F29-420D-85F8-4A942EA837FB}"/>
              </a:ext>
            </a:extLst>
          </p:cNvPr>
          <p:cNvSpPr/>
          <p:nvPr/>
        </p:nvSpPr>
        <p:spPr>
          <a:xfrm>
            <a:off x="4630924" y="3947956"/>
            <a:ext cx="365760" cy="9144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837B743-6A6F-4938-AC7E-D74D85BCC7EA}"/>
              </a:ext>
            </a:extLst>
          </p:cNvPr>
          <p:cNvSpPr/>
          <p:nvPr/>
        </p:nvSpPr>
        <p:spPr>
          <a:xfrm>
            <a:off x="4630924" y="3819317"/>
            <a:ext cx="365760" cy="914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2816019-E225-4CF9-A3ED-C68765C13290}"/>
              </a:ext>
            </a:extLst>
          </p:cNvPr>
          <p:cNvSpPr/>
          <p:nvPr/>
        </p:nvSpPr>
        <p:spPr>
          <a:xfrm>
            <a:off x="4630924" y="3689164"/>
            <a:ext cx="365760" cy="91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3D09E-F6C7-42B5-834F-134CCCFDA0CC}"/>
              </a:ext>
            </a:extLst>
          </p:cNvPr>
          <p:cNvSpPr/>
          <p:nvPr/>
        </p:nvSpPr>
        <p:spPr>
          <a:xfrm>
            <a:off x="4304361" y="5354074"/>
            <a:ext cx="552091" cy="27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4" name="Rounded Rectangle 68">
            <a:extLst>
              <a:ext uri="{FF2B5EF4-FFF2-40B4-BE49-F238E27FC236}">
                <a16:creationId xmlns:a16="http://schemas.microsoft.com/office/drawing/2014/main" id="{62446C2F-27B2-4285-8055-861FC23BEA99}"/>
              </a:ext>
            </a:extLst>
          </p:cNvPr>
          <p:cNvSpPr/>
          <p:nvPr/>
        </p:nvSpPr>
        <p:spPr>
          <a:xfrm>
            <a:off x="4355802" y="5407150"/>
            <a:ext cx="457200" cy="1828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4A02A78-97CF-43B3-A5BF-7E7AACD81D90}"/>
              </a:ext>
            </a:extLst>
          </p:cNvPr>
          <p:cNvCxnSpPr/>
          <p:nvPr/>
        </p:nvCxnSpPr>
        <p:spPr>
          <a:xfrm>
            <a:off x="4308018" y="3733514"/>
            <a:ext cx="0" cy="2743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6AFF11F-5844-499F-B8D9-7E0094120092}"/>
              </a:ext>
            </a:extLst>
          </p:cNvPr>
          <p:cNvCxnSpPr/>
          <p:nvPr/>
        </p:nvCxnSpPr>
        <p:spPr>
          <a:xfrm>
            <a:off x="4807036" y="3733514"/>
            <a:ext cx="0" cy="2743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3">
            <a:extLst>
              <a:ext uri="{FF2B5EF4-FFF2-40B4-BE49-F238E27FC236}">
                <a16:creationId xmlns:a16="http://schemas.microsoft.com/office/drawing/2014/main" id="{68B62598-3001-4AB3-9FBE-0D1BDA7B0259}"/>
              </a:ext>
            </a:extLst>
          </p:cNvPr>
          <p:cNvSpPr/>
          <p:nvPr/>
        </p:nvSpPr>
        <p:spPr>
          <a:xfrm>
            <a:off x="4689161" y="5453792"/>
            <a:ext cx="274320" cy="91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44224C-7FA5-4998-B561-1A6339633832}"/>
              </a:ext>
            </a:extLst>
          </p:cNvPr>
          <p:cNvSpPr/>
          <p:nvPr/>
        </p:nvSpPr>
        <p:spPr>
          <a:xfrm>
            <a:off x="3900069" y="4518541"/>
            <a:ext cx="365760" cy="91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9" name="Rounded Rectangle 75">
            <a:extLst>
              <a:ext uri="{FF2B5EF4-FFF2-40B4-BE49-F238E27FC236}">
                <a16:creationId xmlns:a16="http://schemas.microsoft.com/office/drawing/2014/main" id="{A189FAE0-B176-49C7-BD10-2535F40A3591}"/>
              </a:ext>
            </a:extLst>
          </p:cNvPr>
          <p:cNvSpPr/>
          <p:nvPr/>
        </p:nvSpPr>
        <p:spPr>
          <a:xfrm>
            <a:off x="3955861" y="4525997"/>
            <a:ext cx="274320" cy="7315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E26353C-F3E6-4106-86E5-609AC7C35C4D}"/>
              </a:ext>
            </a:extLst>
          </p:cNvPr>
          <p:cNvSpPr/>
          <p:nvPr/>
        </p:nvSpPr>
        <p:spPr>
          <a:xfrm>
            <a:off x="4931283" y="4518541"/>
            <a:ext cx="365760" cy="91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1" name="Rounded Rectangle 77">
            <a:extLst>
              <a:ext uri="{FF2B5EF4-FFF2-40B4-BE49-F238E27FC236}">
                <a16:creationId xmlns:a16="http://schemas.microsoft.com/office/drawing/2014/main" id="{25DFE12D-3FFB-4B6E-AEC5-0DE68E14ABE8}"/>
              </a:ext>
            </a:extLst>
          </p:cNvPr>
          <p:cNvSpPr/>
          <p:nvPr/>
        </p:nvSpPr>
        <p:spPr>
          <a:xfrm>
            <a:off x="4971049" y="4525665"/>
            <a:ext cx="274320" cy="7315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B1020A-1592-418C-8C6E-F15D302738F4}"/>
              </a:ext>
            </a:extLst>
          </p:cNvPr>
          <p:cNvSpPr/>
          <p:nvPr/>
        </p:nvSpPr>
        <p:spPr>
          <a:xfrm>
            <a:off x="4934149" y="4764604"/>
            <a:ext cx="365760" cy="91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1A2AAFE-8257-42F4-B2FA-A37F15E4CFAD}"/>
              </a:ext>
            </a:extLst>
          </p:cNvPr>
          <p:cNvSpPr/>
          <p:nvPr/>
        </p:nvSpPr>
        <p:spPr>
          <a:xfrm>
            <a:off x="3901809" y="4764604"/>
            <a:ext cx="365760" cy="91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4C0EF56-C83D-4459-9E07-C1D8A7861329}"/>
              </a:ext>
            </a:extLst>
          </p:cNvPr>
          <p:cNvCxnSpPr>
            <a:stCxn id="78" idx="3"/>
            <a:endCxn id="80" idx="1"/>
          </p:cNvCxnSpPr>
          <p:nvPr/>
        </p:nvCxnSpPr>
        <p:spPr>
          <a:xfrm>
            <a:off x="4265829" y="4564261"/>
            <a:ext cx="665454" cy="0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45751C4-8DFB-42BF-9C03-8AE1E63E5DD2}"/>
              </a:ext>
            </a:extLst>
          </p:cNvPr>
          <p:cNvCxnSpPr>
            <a:stCxn id="82" idx="1"/>
            <a:endCxn id="83" idx="3"/>
          </p:cNvCxnSpPr>
          <p:nvPr/>
        </p:nvCxnSpPr>
        <p:spPr>
          <a:xfrm flipH="1">
            <a:off x="4267569" y="4810324"/>
            <a:ext cx="66658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A20D1EF-5BC9-4F01-965E-44BD7FDDAE04}"/>
              </a:ext>
            </a:extLst>
          </p:cNvPr>
          <p:cNvCxnSpPr>
            <a:stCxn id="80" idx="2"/>
            <a:endCxn id="82" idx="0"/>
          </p:cNvCxnSpPr>
          <p:nvPr/>
        </p:nvCxnSpPr>
        <p:spPr>
          <a:xfrm>
            <a:off x="5114163" y="4609981"/>
            <a:ext cx="2866" cy="15462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677E9F1-9840-4886-ACC6-1F6074ED5FA8}"/>
              </a:ext>
            </a:extLst>
          </p:cNvPr>
          <p:cNvCxnSpPr>
            <a:stCxn id="83" idx="0"/>
            <a:endCxn id="78" idx="2"/>
          </p:cNvCxnSpPr>
          <p:nvPr/>
        </p:nvCxnSpPr>
        <p:spPr>
          <a:xfrm flipH="1" flipV="1">
            <a:off x="4082949" y="4609981"/>
            <a:ext cx="1740" cy="15462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Up Arrow 92">
            <a:extLst>
              <a:ext uri="{FF2B5EF4-FFF2-40B4-BE49-F238E27FC236}">
                <a16:creationId xmlns:a16="http://schemas.microsoft.com/office/drawing/2014/main" id="{1DF0829C-2E18-4FF4-A863-F146E4A4ABA1}"/>
              </a:ext>
            </a:extLst>
          </p:cNvPr>
          <p:cNvSpPr/>
          <p:nvPr/>
        </p:nvSpPr>
        <p:spPr>
          <a:xfrm>
            <a:off x="4355802" y="2858597"/>
            <a:ext cx="365760" cy="391121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3E3C56-B129-400F-9552-29BE9610812E}"/>
              </a:ext>
            </a:extLst>
          </p:cNvPr>
          <p:cNvSpPr txBox="1"/>
          <p:nvPr/>
        </p:nvSpPr>
        <p:spPr>
          <a:xfrm>
            <a:off x="4389977" y="289046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$</a:t>
            </a:r>
          </a:p>
        </p:txBody>
      </p:sp>
      <p:sp>
        <p:nvSpPr>
          <p:cNvPr id="90" name="Rounded Rectangle 53">
            <a:extLst>
              <a:ext uri="{FF2B5EF4-FFF2-40B4-BE49-F238E27FC236}">
                <a16:creationId xmlns:a16="http://schemas.microsoft.com/office/drawing/2014/main" id="{73C50A1F-3FC0-406D-AAF0-FBB5287E8B87}"/>
              </a:ext>
            </a:extLst>
          </p:cNvPr>
          <p:cNvSpPr/>
          <p:nvPr/>
        </p:nvSpPr>
        <p:spPr bwMode="auto">
          <a:xfrm>
            <a:off x="5507917" y="1736658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Large consumption of terminal space. Draft issues with larger containerships.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54964DA-E36C-469C-A337-A23D2D08C4FB}"/>
              </a:ext>
            </a:extLst>
          </p:cNvPr>
          <p:cNvSpPr/>
          <p:nvPr/>
        </p:nvSpPr>
        <p:spPr>
          <a:xfrm>
            <a:off x="3632304" y="1744368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Site constraints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83CAC56-9D22-400D-B0BB-51FA8CACC336}"/>
              </a:ext>
            </a:extLst>
          </p:cNvPr>
          <p:cNvSpPr/>
          <p:nvPr/>
        </p:nvSpPr>
        <p:spPr>
          <a:xfrm>
            <a:off x="3632304" y="2536603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Capital intensiveness</a:t>
            </a:r>
          </a:p>
        </p:txBody>
      </p:sp>
      <p:sp>
        <p:nvSpPr>
          <p:cNvPr id="93" name="Rounded Rectangle 53">
            <a:extLst>
              <a:ext uri="{FF2B5EF4-FFF2-40B4-BE49-F238E27FC236}">
                <a16:creationId xmlns:a16="http://schemas.microsoft.com/office/drawing/2014/main" id="{2B632983-79B8-4669-8E45-309EAE9DE951}"/>
              </a:ext>
            </a:extLst>
          </p:cNvPr>
          <p:cNvSpPr/>
          <p:nvPr/>
        </p:nvSpPr>
        <p:spPr bwMode="auto">
          <a:xfrm>
            <a:off x="5507917" y="2541812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latin typeface="Arial Narrow" panose="020B0606020202030204" pitchFamily="34" charset="0"/>
              </a:rPr>
              <a:t>Container handling infrastructures and equipment are important investments.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AC7337D-7B05-4537-B83D-401D13CB62D0}"/>
              </a:ext>
            </a:extLst>
          </p:cNvPr>
          <p:cNvSpPr/>
          <p:nvPr/>
        </p:nvSpPr>
        <p:spPr>
          <a:xfrm>
            <a:off x="3632304" y="3342828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Stacking</a:t>
            </a:r>
          </a:p>
        </p:txBody>
      </p:sp>
      <p:sp>
        <p:nvSpPr>
          <p:cNvPr id="95" name="Rounded Rectangle 53">
            <a:extLst>
              <a:ext uri="{FF2B5EF4-FFF2-40B4-BE49-F238E27FC236}">
                <a16:creationId xmlns:a16="http://schemas.microsoft.com/office/drawing/2014/main" id="{361DBF47-966A-4837-B3EB-E54A4A6E3192}"/>
              </a:ext>
            </a:extLst>
          </p:cNvPr>
          <p:cNvSpPr/>
          <p:nvPr/>
        </p:nvSpPr>
        <p:spPr bwMode="auto">
          <a:xfrm>
            <a:off x="5507917" y="3337373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i="0" dirty="0">
                <a:latin typeface="Arial Narrow" panose="020B0606020202030204" pitchFamily="34" charset="0"/>
              </a:rPr>
              <a:t>Complexity of arrangement of containers, both on the ground and on modes.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AAB27321-EB06-424E-B2EE-3C26C856F332}"/>
              </a:ext>
            </a:extLst>
          </p:cNvPr>
          <p:cNvSpPr/>
          <p:nvPr/>
        </p:nvSpPr>
        <p:spPr>
          <a:xfrm>
            <a:off x="3632304" y="4163457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Repositioning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E78C747-9724-4ED4-9B25-1DE61E426701}"/>
              </a:ext>
            </a:extLst>
          </p:cNvPr>
          <p:cNvSpPr/>
          <p:nvPr/>
        </p:nvSpPr>
        <p:spPr>
          <a:xfrm>
            <a:off x="3632304" y="4969978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 dirty="0">
                <a:latin typeface="Arial Narrow" panose="020B0606020202030204" pitchFamily="34" charset="0"/>
              </a:rPr>
              <a:t>Theft and losses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7D0CC37-4E09-40A7-84E6-BA4542E39FA3}"/>
              </a:ext>
            </a:extLst>
          </p:cNvPr>
          <p:cNvSpPr/>
          <p:nvPr/>
        </p:nvSpPr>
        <p:spPr>
          <a:xfrm>
            <a:off x="3632304" y="5786930"/>
            <a:ext cx="173736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0">
                <a:latin typeface="Arial Narrow" panose="020B0606020202030204" pitchFamily="34" charset="0"/>
              </a:rPr>
              <a:t>Illicit trade</a:t>
            </a:r>
            <a:endParaRPr lang="en-US" sz="1400" b="1" i="0" dirty="0">
              <a:latin typeface="Arial Narrow" panose="020B0606020202030204" pitchFamily="34" charset="0"/>
            </a:endParaRPr>
          </a:p>
        </p:txBody>
      </p:sp>
      <p:sp>
        <p:nvSpPr>
          <p:cNvPr id="99" name="Rounded Rectangle 53">
            <a:extLst>
              <a:ext uri="{FF2B5EF4-FFF2-40B4-BE49-F238E27FC236}">
                <a16:creationId xmlns:a16="http://schemas.microsoft.com/office/drawing/2014/main" id="{D970EEA5-FEE0-4511-A059-02EA558F58DE}"/>
              </a:ext>
            </a:extLst>
          </p:cNvPr>
          <p:cNvSpPr/>
          <p:nvPr/>
        </p:nvSpPr>
        <p:spPr bwMode="auto">
          <a:xfrm>
            <a:off x="5507917" y="4156916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i="0" dirty="0">
                <a:latin typeface="Arial Narrow" panose="020B0606020202030204" pitchFamily="34" charset="0"/>
              </a:rPr>
              <a:t>Divergence between production and consumption; repositioning. 20% of all containers.</a:t>
            </a:r>
          </a:p>
        </p:txBody>
      </p:sp>
      <p:sp>
        <p:nvSpPr>
          <p:cNvPr id="100" name="Rounded Rectangle 53">
            <a:extLst>
              <a:ext uri="{FF2B5EF4-FFF2-40B4-BE49-F238E27FC236}">
                <a16:creationId xmlns:a16="http://schemas.microsoft.com/office/drawing/2014/main" id="{8B94A763-10A2-45AE-92C9-825DF698E50C}"/>
              </a:ext>
            </a:extLst>
          </p:cNvPr>
          <p:cNvSpPr/>
          <p:nvPr/>
        </p:nvSpPr>
        <p:spPr bwMode="auto">
          <a:xfrm>
            <a:off x="5507917" y="4964827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i="0" dirty="0">
                <a:latin typeface="Arial Narrow" panose="020B0606020202030204" pitchFamily="34" charset="0"/>
              </a:rPr>
              <a:t>High value goods vulnerable to thefts, particularly between terminal and final destination.</a:t>
            </a:r>
          </a:p>
        </p:txBody>
      </p:sp>
      <p:sp>
        <p:nvSpPr>
          <p:cNvPr id="101" name="Rounded Rectangle 53">
            <a:extLst>
              <a:ext uri="{FF2B5EF4-FFF2-40B4-BE49-F238E27FC236}">
                <a16:creationId xmlns:a16="http://schemas.microsoft.com/office/drawing/2014/main" id="{EBD0AC3E-6A9C-46DD-9D59-5B089FC44D8C}"/>
              </a:ext>
            </a:extLst>
          </p:cNvPr>
          <p:cNvSpPr/>
          <p:nvPr/>
        </p:nvSpPr>
        <p:spPr bwMode="auto">
          <a:xfrm>
            <a:off x="5507917" y="5771208"/>
            <a:ext cx="2468880" cy="731520"/>
          </a:xfrm>
          <a:prstGeom prst="roundRect">
            <a:avLst>
              <a:gd name="adj" fmla="val 7676"/>
            </a:avLst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i="0" dirty="0">
                <a:latin typeface="Arial Narrow" panose="020B0606020202030204" pitchFamily="34" charset="0"/>
              </a:rPr>
              <a:t>Illicit trade of goods, drugs and weapons, as well as for illegal immigration.</a:t>
            </a:r>
          </a:p>
        </p:txBody>
      </p:sp>
    </p:spTree>
    <p:extLst>
      <p:ext uri="{BB962C8B-B14F-4D97-AF65-F5344CB8AC3E}">
        <p14:creationId xmlns:p14="http://schemas.microsoft.com/office/powerpoint/2010/main" val="33541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3">
            <a:extLst>
              <a:ext uri="{FF2B5EF4-FFF2-40B4-BE49-F238E27FC236}">
                <a16:creationId xmlns:a16="http://schemas.microsoft.com/office/drawing/2014/main" id="{7172EEC0-2FAD-4B43-A364-0C047BDF9F6C}"/>
              </a:ext>
            </a:extLst>
          </p:cNvPr>
          <p:cNvSpPr/>
          <p:nvPr/>
        </p:nvSpPr>
        <p:spPr bwMode="auto">
          <a:xfrm>
            <a:off x="2485158" y="1434516"/>
            <a:ext cx="2834640" cy="4267431"/>
          </a:xfrm>
          <a:prstGeom prst="roundRect">
            <a:avLst>
              <a:gd name="adj" fmla="val 417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406952" y="1430825"/>
            <a:ext cx="3383280" cy="1371600"/>
          </a:xfrm>
          <a:prstGeom prst="roundRect">
            <a:avLst>
              <a:gd name="adj" fmla="val 827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10585" y="2877885"/>
            <a:ext cx="3383280" cy="1371600"/>
          </a:xfrm>
          <a:prstGeom prst="roundRect">
            <a:avLst>
              <a:gd name="adj" fmla="val 9603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410585" y="4330347"/>
            <a:ext cx="3383280" cy="1371600"/>
          </a:xfrm>
          <a:prstGeom prst="roundRect">
            <a:avLst>
              <a:gd name="adj" fmla="val 8720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409829" y="1726132"/>
            <a:ext cx="731520" cy="3657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3513138" y="3223723"/>
            <a:ext cx="731520" cy="21545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2640757" y="1735631"/>
            <a:ext cx="731520" cy="2194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Freight Transport Systems: Intermodal and </a:t>
            </a:r>
            <a:r>
              <a:rPr lang="en-US" dirty="0" err="1"/>
              <a:t>Transmodal</a:t>
            </a:r>
            <a:r>
              <a:rPr lang="en-US" dirty="0"/>
              <a:t> Connectivity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7827947" y="1824791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6254" y="2505458"/>
            <a:ext cx="2881558" cy="246221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Distribution Center/ Cross-docking</a:t>
            </a:r>
          </a:p>
        </p:txBody>
      </p:sp>
      <p:cxnSp>
        <p:nvCxnSpPr>
          <p:cNvPr id="20" name="Straight Connector 19"/>
          <p:cNvCxnSpPr>
            <a:stCxn id="17" idx="4"/>
            <a:endCxn id="18" idx="0"/>
          </p:cNvCxnSpPr>
          <p:nvPr/>
        </p:nvCxnSpPr>
        <p:spPr bwMode="auto">
          <a:xfrm>
            <a:off x="3005516" y="2374858"/>
            <a:ext cx="0" cy="9249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 bwMode="auto">
          <a:xfrm>
            <a:off x="3881012" y="3848445"/>
            <a:ext cx="0" cy="90537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 bwMode="auto">
          <a:xfrm flipH="1">
            <a:off x="4770992" y="2373431"/>
            <a:ext cx="8663" cy="2377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513610" y="1461317"/>
            <a:ext cx="1713354" cy="246221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pPr algn="ctr"/>
            <a:r>
              <a:rPr lang="en-US" sz="1600" b="1" i="0" dirty="0" err="1">
                <a:latin typeface="Arial Narrow" panose="020B0606020202030204" pitchFamily="34" charset="0"/>
              </a:rPr>
              <a:t>Transloading</a:t>
            </a:r>
            <a:r>
              <a:rPr lang="en-US" sz="1600" b="1" i="0" dirty="0">
                <a:latin typeface="Arial Narrow" panose="020B0606020202030204" pitchFamily="34" charset="0"/>
              </a:rPr>
              <a:t> facility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1932" y="2731280"/>
            <a:ext cx="773609" cy="492443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On-dock</a:t>
            </a:r>
          </a:p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5719" y="5420921"/>
            <a:ext cx="1631216" cy="246221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Port container yard</a:t>
            </a:r>
          </a:p>
        </p:txBody>
      </p:sp>
      <p:cxnSp>
        <p:nvCxnSpPr>
          <p:cNvPr id="39" name="Straight Connector 38"/>
          <p:cNvCxnSpPr>
            <a:stCxn id="34" idx="6"/>
            <a:endCxn id="15" idx="2"/>
          </p:cNvCxnSpPr>
          <p:nvPr/>
        </p:nvCxnSpPr>
        <p:spPr bwMode="auto">
          <a:xfrm>
            <a:off x="7111353" y="1838931"/>
            <a:ext cx="716595" cy="2601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5" idx="6"/>
            <a:endCxn id="15" idx="2"/>
          </p:cNvCxnSpPr>
          <p:nvPr/>
        </p:nvCxnSpPr>
        <p:spPr bwMode="auto">
          <a:xfrm flipV="1">
            <a:off x="7107677" y="2099111"/>
            <a:ext cx="720270" cy="223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5" idx="6"/>
            <a:endCxn id="36" idx="2"/>
          </p:cNvCxnSpPr>
          <p:nvPr/>
        </p:nvCxnSpPr>
        <p:spPr bwMode="auto">
          <a:xfrm flipV="1">
            <a:off x="8376588" y="1840387"/>
            <a:ext cx="714849" cy="258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5" idx="6"/>
            <a:endCxn id="37" idx="2"/>
          </p:cNvCxnSpPr>
          <p:nvPr/>
        </p:nvCxnSpPr>
        <p:spPr bwMode="auto">
          <a:xfrm>
            <a:off x="8376588" y="2099111"/>
            <a:ext cx="714849" cy="223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7827947" y="3300415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54" name="Straight Connector 53"/>
          <p:cNvCxnSpPr>
            <a:stCxn id="50" idx="6"/>
            <a:endCxn id="49" idx="2"/>
          </p:cNvCxnSpPr>
          <p:nvPr/>
        </p:nvCxnSpPr>
        <p:spPr bwMode="auto">
          <a:xfrm>
            <a:off x="7111353" y="3321919"/>
            <a:ext cx="716595" cy="252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6"/>
            <a:endCxn id="49" idx="2"/>
          </p:cNvCxnSpPr>
          <p:nvPr/>
        </p:nvCxnSpPr>
        <p:spPr bwMode="auto">
          <a:xfrm flipV="1">
            <a:off x="7121279" y="3574736"/>
            <a:ext cx="706669" cy="249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9" idx="6"/>
            <a:endCxn id="52" idx="2"/>
          </p:cNvCxnSpPr>
          <p:nvPr/>
        </p:nvCxnSpPr>
        <p:spPr bwMode="auto">
          <a:xfrm flipV="1">
            <a:off x="8376588" y="3323375"/>
            <a:ext cx="714849" cy="2513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49" idx="6"/>
            <a:endCxn id="53" idx="2"/>
          </p:cNvCxnSpPr>
          <p:nvPr/>
        </p:nvCxnSpPr>
        <p:spPr bwMode="auto">
          <a:xfrm>
            <a:off x="8376588" y="3574736"/>
            <a:ext cx="714849" cy="249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6837032" y="1701771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833357" y="2185025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9091436" y="1703226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9091436" y="2185025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837032" y="3184759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846958" y="3687330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9091436" y="3186214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091436" y="3687330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13112" y="3888861"/>
            <a:ext cx="792846" cy="246221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pPr algn="ctr"/>
            <a:r>
              <a:rPr lang="en-US" sz="1600" b="1" i="0" dirty="0" err="1">
                <a:latin typeface="Arial Narrow" panose="020B0606020202030204" pitchFamily="34" charset="0"/>
              </a:rPr>
              <a:t>Thruport</a:t>
            </a:r>
            <a:endParaRPr lang="en-US" sz="1600" b="1" i="0" dirty="0">
              <a:latin typeface="Arial Narrow" panose="020B0606020202030204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824272" y="4753586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68" name="Straight Connector 67"/>
          <p:cNvCxnSpPr>
            <a:stCxn id="72" idx="6"/>
            <a:endCxn id="67" idx="2"/>
          </p:cNvCxnSpPr>
          <p:nvPr/>
        </p:nvCxnSpPr>
        <p:spPr bwMode="auto">
          <a:xfrm>
            <a:off x="7107677" y="4775090"/>
            <a:ext cx="716595" cy="252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73" idx="6"/>
            <a:endCxn id="67" idx="2"/>
          </p:cNvCxnSpPr>
          <p:nvPr/>
        </p:nvCxnSpPr>
        <p:spPr bwMode="auto">
          <a:xfrm flipV="1">
            <a:off x="7107677" y="5027906"/>
            <a:ext cx="716595" cy="249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67" idx="6"/>
            <a:endCxn id="74" idx="2"/>
          </p:cNvCxnSpPr>
          <p:nvPr/>
        </p:nvCxnSpPr>
        <p:spPr bwMode="auto">
          <a:xfrm flipV="1">
            <a:off x="8372913" y="4776546"/>
            <a:ext cx="714849" cy="2513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7" idx="6"/>
            <a:endCxn id="75" idx="2"/>
          </p:cNvCxnSpPr>
          <p:nvPr/>
        </p:nvCxnSpPr>
        <p:spPr bwMode="auto">
          <a:xfrm>
            <a:off x="8372913" y="5027907"/>
            <a:ext cx="714849" cy="249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6833357" y="4637930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33357" y="5140501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087761" y="4639385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9087761" y="5140501"/>
            <a:ext cx="274320" cy="2743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70385" y="5342032"/>
            <a:ext cx="1658852" cy="246221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Transshipment Hub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731196" y="1826218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31196" y="3299805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606692" y="3299805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606692" y="4753815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05335" y="1824791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96672" y="4750500"/>
            <a:ext cx="548640" cy="54864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1A4116-D63F-42F0-9572-11960B188858}"/>
              </a:ext>
            </a:extLst>
          </p:cNvPr>
          <p:cNvSpPr/>
          <p:nvPr/>
        </p:nvSpPr>
        <p:spPr>
          <a:xfrm>
            <a:off x="5406175" y="1976726"/>
            <a:ext cx="914400" cy="2743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Road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D94233A-F107-4D21-A011-94B8FF951906}"/>
              </a:ext>
            </a:extLst>
          </p:cNvPr>
          <p:cNvSpPr/>
          <p:nvPr/>
        </p:nvSpPr>
        <p:spPr>
          <a:xfrm>
            <a:off x="5406175" y="3413010"/>
            <a:ext cx="914400" cy="2743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Rail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978ED12-F985-4A51-8C28-6F337607C8E5}"/>
              </a:ext>
            </a:extLst>
          </p:cNvPr>
          <p:cNvSpPr/>
          <p:nvPr/>
        </p:nvSpPr>
        <p:spPr>
          <a:xfrm>
            <a:off x="5406175" y="4861683"/>
            <a:ext cx="914400" cy="2743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Maritime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99CB01D-CC08-416B-8B8D-338F117FA823}"/>
              </a:ext>
            </a:extLst>
          </p:cNvPr>
          <p:cNvSpPr/>
          <p:nvPr/>
        </p:nvSpPr>
        <p:spPr>
          <a:xfrm>
            <a:off x="2478640" y="5749055"/>
            <a:ext cx="2834640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Arial Narrow" panose="020B0606020202030204" pitchFamily="34" charset="0"/>
              </a:rPr>
              <a:t>Intermodal Connectivity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F424746-414E-4368-AD5A-909C137049A3}"/>
              </a:ext>
            </a:extLst>
          </p:cNvPr>
          <p:cNvSpPr/>
          <p:nvPr/>
        </p:nvSpPr>
        <p:spPr>
          <a:xfrm>
            <a:off x="6406952" y="5749055"/>
            <a:ext cx="3383280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latin typeface="Arial Narrow" panose="020B0606020202030204" pitchFamily="34" charset="0"/>
              </a:rPr>
              <a:t>Transmodal</a:t>
            </a:r>
            <a:r>
              <a:rPr lang="en-US" b="1" i="0" dirty="0">
                <a:latin typeface="Arial Narrow" panose="020B0606020202030204" pitchFamily="34" charset="0"/>
              </a:rPr>
              <a:t> Connectivity</a:t>
            </a:r>
          </a:p>
        </p:txBody>
      </p:sp>
      <p:sp>
        <p:nvSpPr>
          <p:cNvPr id="5" name="Action Button: Document 4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D7ED47FE-7369-412B-B87A-F608C0EA990F}"/>
              </a:ext>
            </a:extLst>
          </p:cNvPr>
          <p:cNvSpPr/>
          <p:nvPr/>
        </p:nvSpPr>
        <p:spPr bwMode="auto">
          <a:xfrm>
            <a:off x="9319159" y="63625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A4A6E-B142-4930-9BD9-5474189A02FC}"/>
              </a:ext>
            </a:extLst>
          </p:cNvPr>
          <p:cNvSpPr txBox="1"/>
          <p:nvPr/>
        </p:nvSpPr>
        <p:spPr>
          <a:xfrm>
            <a:off x="9958931" y="70641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9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AFD76C0E-ED96-46A4-88C7-7353635C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40" y="616511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96D53F-8737-4FF7-9B90-88B3D8F218BC}"/>
              </a:ext>
            </a:extLst>
          </p:cNvPr>
          <p:cNvSpPr txBox="1"/>
          <p:nvPr/>
        </p:nvSpPr>
        <p:spPr>
          <a:xfrm>
            <a:off x="2478640" y="6338719"/>
            <a:ext cx="80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are the fundamental differences between intermodal and </a:t>
            </a:r>
            <a:r>
              <a:rPr lang="en-US" sz="2000" b="1" dirty="0" err="1">
                <a:latin typeface="Agency FB" pitchFamily="34" charset="0"/>
              </a:rPr>
              <a:t>transmodal</a:t>
            </a:r>
            <a:r>
              <a:rPr lang="en-US" sz="2000" b="1" dirty="0">
                <a:latin typeface="Agency FB" pitchFamily="34" charset="0"/>
              </a:rPr>
              <a:t> transportation?</a:t>
            </a:r>
          </a:p>
        </p:txBody>
      </p:sp>
    </p:spTree>
    <p:extLst>
      <p:ext uri="{BB962C8B-B14F-4D97-AF65-F5344CB8AC3E}">
        <p14:creationId xmlns:p14="http://schemas.microsoft.com/office/powerpoint/2010/main" val="833110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Usage during its Life-Span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ction Button: Document 3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FF155CFE-3AAA-4BB3-9A96-064A60C66A0B}"/>
              </a:ext>
            </a:extLst>
          </p:cNvPr>
          <p:cNvSpPr/>
          <p:nvPr/>
        </p:nvSpPr>
        <p:spPr bwMode="auto">
          <a:xfrm>
            <a:off x="8934703" y="24305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B5641-A2F4-4D74-AA2C-1A7969E7E032}"/>
              </a:ext>
            </a:extLst>
          </p:cNvPr>
          <p:cNvSpPr txBox="1"/>
          <p:nvPr/>
        </p:nvSpPr>
        <p:spPr>
          <a:xfrm>
            <a:off x="9538019" y="30695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58664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Stacked 40-Foot Containers, Port of Yantian, China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2751" y="1447801"/>
            <a:ext cx="6899275" cy="5172075"/>
          </a:xfrm>
          <a:noFill/>
        </p:spPr>
      </p:pic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9612834" y="26659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80903" y="33049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290809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Coffee into Containers, Cartagena, Colombia</a:t>
            </a:r>
          </a:p>
        </p:txBody>
      </p:sp>
      <p:pic>
        <p:nvPicPr>
          <p:cNvPr id="2050" name="Picture 2" descr="C:\Users\ecojpr\Pictures\Cartagena2012\DSC_42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357" y="1028056"/>
            <a:ext cx="8778240" cy="5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Document 4" title="Read this Web Page">
            <a:hlinkClick r:id="rId4" highlightClick="1"/>
          </p:cNvPr>
          <p:cNvSpPr/>
          <p:nvPr/>
        </p:nvSpPr>
        <p:spPr bwMode="auto">
          <a:xfrm>
            <a:off x="9835281" y="20270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8597" y="26659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7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97" y="606268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3101" y="6255898"/>
            <a:ext cx="617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Why a commodity such as coffee is carried in containers?</a:t>
            </a:r>
          </a:p>
        </p:txBody>
      </p:sp>
    </p:spTree>
    <p:extLst>
      <p:ext uri="{BB962C8B-B14F-4D97-AF65-F5344CB8AC3E}">
        <p14:creationId xmlns:p14="http://schemas.microsoft.com/office/powerpoint/2010/main" val="879461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C763-6068-40E7-8530-98D9025E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43" y="9453"/>
            <a:ext cx="5849690" cy="914400"/>
          </a:xfrm>
        </p:spPr>
        <p:txBody>
          <a:bodyPr/>
          <a:lstStyle/>
          <a:p>
            <a:r>
              <a:rPr lang="en-US" dirty="0"/>
              <a:t>Floor Loaded Container with Chinese Retail Goods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F0905A6-5581-4B37-B170-FDAA1940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66" y="-9453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70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40-Foot Containers Doublestacked on a Rail Car</a:t>
            </a:r>
          </a:p>
        </p:txBody>
      </p:sp>
      <p:pic>
        <p:nvPicPr>
          <p:cNvPr id="1026" name="Picture 2" descr="http://people.hofstra.edu/geotrans/eng/ch3en/conc3en/img/doublestack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33" y="781050"/>
            <a:ext cx="810577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9686064" y="18012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9381" y="24401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423502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40’ Reefer Container</a:t>
            </a:r>
          </a:p>
        </p:txBody>
      </p:sp>
      <p:pic>
        <p:nvPicPr>
          <p:cNvPr id="46083" name="Picture 8" descr="cylu99046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55725"/>
            <a:ext cx="77597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26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20-Foot Tank Containers</a:t>
            </a:r>
          </a:p>
        </p:txBody>
      </p:sp>
      <p:pic>
        <p:nvPicPr>
          <p:cNvPr id="3076" name="Picture 4" descr="http://people.hofstra.edu/geotrans/eng/ch3en/conc3en/img/tankconta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61" y="1531638"/>
            <a:ext cx="80962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9308320" y="37520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11636" y="43909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586621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Ultimate “Kegger”</a:t>
            </a:r>
          </a:p>
        </p:txBody>
      </p:sp>
      <p:pic>
        <p:nvPicPr>
          <p:cNvPr id="47107" name="Picture 5" descr="ntmu2200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6" y="1490664"/>
            <a:ext cx="72802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423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Reuse of a Discarded Container (South Africa)</a:t>
            </a:r>
          </a:p>
        </p:txBody>
      </p:sp>
      <p:pic>
        <p:nvPicPr>
          <p:cNvPr id="48131" name="Picture 2" descr="http://people.hofstra.edu/geotrans/eng/ch3en/conc3en/img/recycled_container_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423" y="1192232"/>
            <a:ext cx="76723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9666406" y="27783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69722" y="37520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pic>
        <p:nvPicPr>
          <p:cNvPr id="6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82" y="6124994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9486" y="6150114"/>
            <a:ext cx="617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Discarded containers have many uses. Searching to web, provide some examples about how containers can be reused.</a:t>
            </a:r>
          </a:p>
        </p:txBody>
      </p:sp>
    </p:spTree>
    <p:extLst>
      <p:ext uri="{BB962C8B-B14F-4D97-AF65-F5344CB8AC3E}">
        <p14:creationId xmlns:p14="http://schemas.microsoft.com/office/powerpoint/2010/main" val="3255621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Containerized Housing Units, Le Havre, France</a:t>
            </a:r>
          </a:p>
        </p:txBody>
      </p:sp>
      <p:pic>
        <p:nvPicPr>
          <p:cNvPr id="2050" name="Picture 2" descr="http://people.hofstra.edu/geotrans/eng/ch3en/conc3en/img/container_housing_lehav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781050"/>
            <a:ext cx="80962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9807250" y="13016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10566" y="19079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2354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743E-ECEE-4F69-8FE7-C450FF02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Separation in Space: Europa Terminal in Antwerp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70715-E3C4-4818-AC5D-284393549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733" y="1290946"/>
            <a:ext cx="9326880" cy="53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9D37D75-E382-49D8-AFEE-1219670C2BF9}"/>
              </a:ext>
            </a:extLst>
          </p:cNvPr>
          <p:cNvSpPr/>
          <p:nvPr/>
        </p:nvSpPr>
        <p:spPr>
          <a:xfrm>
            <a:off x="1557752" y="2674602"/>
            <a:ext cx="8492490" cy="3996559"/>
          </a:xfrm>
          <a:custGeom>
            <a:avLst/>
            <a:gdLst>
              <a:gd name="connsiteX0" fmla="*/ 304800 w 7943850"/>
              <a:gd name="connsiteY0" fmla="*/ 3987800 h 3987800"/>
              <a:gd name="connsiteX1" fmla="*/ 0 w 7943850"/>
              <a:gd name="connsiteY1" fmla="*/ 3429000 h 3987800"/>
              <a:gd name="connsiteX2" fmla="*/ 463550 w 7943850"/>
              <a:gd name="connsiteY2" fmla="*/ 2603500 h 3987800"/>
              <a:gd name="connsiteX3" fmla="*/ 901700 w 7943850"/>
              <a:gd name="connsiteY3" fmla="*/ 1377950 h 3987800"/>
              <a:gd name="connsiteX4" fmla="*/ 1346200 w 7943850"/>
              <a:gd name="connsiteY4" fmla="*/ 1238250 h 3987800"/>
              <a:gd name="connsiteX5" fmla="*/ 1504950 w 7943850"/>
              <a:gd name="connsiteY5" fmla="*/ 1390650 h 3987800"/>
              <a:gd name="connsiteX6" fmla="*/ 5581650 w 7943850"/>
              <a:gd name="connsiteY6" fmla="*/ 165100 h 3987800"/>
              <a:gd name="connsiteX7" fmla="*/ 6134100 w 7943850"/>
              <a:gd name="connsiteY7" fmla="*/ 304800 h 3987800"/>
              <a:gd name="connsiteX8" fmla="*/ 6883400 w 7943850"/>
              <a:gd name="connsiteY8" fmla="*/ 0 h 3987800"/>
              <a:gd name="connsiteX9" fmla="*/ 7943850 w 7943850"/>
              <a:gd name="connsiteY9" fmla="*/ 190500 h 3987800"/>
              <a:gd name="connsiteX10" fmla="*/ 304800 w 7943850"/>
              <a:gd name="connsiteY10" fmla="*/ 3987800 h 3987800"/>
              <a:gd name="connsiteX0" fmla="*/ 853440 w 8492490"/>
              <a:gd name="connsiteY0" fmla="*/ 3987800 h 3996559"/>
              <a:gd name="connsiteX1" fmla="*/ 0 w 8492490"/>
              <a:gd name="connsiteY1" fmla="*/ 3996559 h 3996559"/>
              <a:gd name="connsiteX2" fmla="*/ 1012190 w 8492490"/>
              <a:gd name="connsiteY2" fmla="*/ 2603500 h 3996559"/>
              <a:gd name="connsiteX3" fmla="*/ 1450340 w 8492490"/>
              <a:gd name="connsiteY3" fmla="*/ 1377950 h 3996559"/>
              <a:gd name="connsiteX4" fmla="*/ 1894840 w 8492490"/>
              <a:gd name="connsiteY4" fmla="*/ 1238250 h 3996559"/>
              <a:gd name="connsiteX5" fmla="*/ 2053590 w 8492490"/>
              <a:gd name="connsiteY5" fmla="*/ 1390650 h 3996559"/>
              <a:gd name="connsiteX6" fmla="*/ 6130290 w 8492490"/>
              <a:gd name="connsiteY6" fmla="*/ 165100 h 3996559"/>
              <a:gd name="connsiteX7" fmla="*/ 6682740 w 8492490"/>
              <a:gd name="connsiteY7" fmla="*/ 304800 h 3996559"/>
              <a:gd name="connsiteX8" fmla="*/ 7432040 w 8492490"/>
              <a:gd name="connsiteY8" fmla="*/ 0 h 3996559"/>
              <a:gd name="connsiteX9" fmla="*/ 8492490 w 8492490"/>
              <a:gd name="connsiteY9" fmla="*/ 190500 h 3996559"/>
              <a:gd name="connsiteX10" fmla="*/ 853440 w 8492490"/>
              <a:gd name="connsiteY10" fmla="*/ 3987800 h 3996559"/>
              <a:gd name="connsiteX0" fmla="*/ 853440 w 8492490"/>
              <a:gd name="connsiteY0" fmla="*/ 3987800 h 3996559"/>
              <a:gd name="connsiteX1" fmla="*/ 0 w 8492490"/>
              <a:gd name="connsiteY1" fmla="*/ 3996559 h 3996559"/>
              <a:gd name="connsiteX2" fmla="*/ 465389 w 8492490"/>
              <a:gd name="connsiteY2" fmla="*/ 3338436 h 3996559"/>
              <a:gd name="connsiteX3" fmla="*/ 1012190 w 8492490"/>
              <a:gd name="connsiteY3" fmla="*/ 2603500 h 3996559"/>
              <a:gd name="connsiteX4" fmla="*/ 1450340 w 8492490"/>
              <a:gd name="connsiteY4" fmla="*/ 1377950 h 3996559"/>
              <a:gd name="connsiteX5" fmla="*/ 1894840 w 8492490"/>
              <a:gd name="connsiteY5" fmla="*/ 1238250 h 3996559"/>
              <a:gd name="connsiteX6" fmla="*/ 2053590 w 8492490"/>
              <a:gd name="connsiteY6" fmla="*/ 1390650 h 3996559"/>
              <a:gd name="connsiteX7" fmla="*/ 6130290 w 8492490"/>
              <a:gd name="connsiteY7" fmla="*/ 165100 h 3996559"/>
              <a:gd name="connsiteX8" fmla="*/ 6682740 w 8492490"/>
              <a:gd name="connsiteY8" fmla="*/ 304800 h 3996559"/>
              <a:gd name="connsiteX9" fmla="*/ 7432040 w 8492490"/>
              <a:gd name="connsiteY9" fmla="*/ 0 h 3996559"/>
              <a:gd name="connsiteX10" fmla="*/ 8492490 w 8492490"/>
              <a:gd name="connsiteY10" fmla="*/ 190500 h 3996559"/>
              <a:gd name="connsiteX11" fmla="*/ 853440 w 8492490"/>
              <a:gd name="connsiteY11" fmla="*/ 3987800 h 3996559"/>
              <a:gd name="connsiteX0" fmla="*/ 853440 w 8492490"/>
              <a:gd name="connsiteY0" fmla="*/ 3987800 h 3996559"/>
              <a:gd name="connsiteX1" fmla="*/ 0 w 8492490"/>
              <a:gd name="connsiteY1" fmla="*/ 3996559 h 3996559"/>
              <a:gd name="connsiteX2" fmla="*/ 515838 w 8492490"/>
              <a:gd name="connsiteY2" fmla="*/ 3369967 h 3996559"/>
              <a:gd name="connsiteX3" fmla="*/ 1012190 w 8492490"/>
              <a:gd name="connsiteY3" fmla="*/ 2603500 h 3996559"/>
              <a:gd name="connsiteX4" fmla="*/ 1450340 w 8492490"/>
              <a:gd name="connsiteY4" fmla="*/ 1377950 h 3996559"/>
              <a:gd name="connsiteX5" fmla="*/ 1894840 w 8492490"/>
              <a:gd name="connsiteY5" fmla="*/ 1238250 h 3996559"/>
              <a:gd name="connsiteX6" fmla="*/ 2053590 w 8492490"/>
              <a:gd name="connsiteY6" fmla="*/ 1390650 h 3996559"/>
              <a:gd name="connsiteX7" fmla="*/ 6130290 w 8492490"/>
              <a:gd name="connsiteY7" fmla="*/ 165100 h 3996559"/>
              <a:gd name="connsiteX8" fmla="*/ 6682740 w 8492490"/>
              <a:gd name="connsiteY8" fmla="*/ 304800 h 3996559"/>
              <a:gd name="connsiteX9" fmla="*/ 7432040 w 8492490"/>
              <a:gd name="connsiteY9" fmla="*/ 0 h 3996559"/>
              <a:gd name="connsiteX10" fmla="*/ 8492490 w 8492490"/>
              <a:gd name="connsiteY10" fmla="*/ 190500 h 3996559"/>
              <a:gd name="connsiteX11" fmla="*/ 853440 w 8492490"/>
              <a:gd name="connsiteY11" fmla="*/ 3987800 h 399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2490" h="3996559">
                <a:moveTo>
                  <a:pt x="853440" y="3987800"/>
                </a:moveTo>
                <a:lnTo>
                  <a:pt x="0" y="3996559"/>
                </a:lnTo>
                <a:lnTo>
                  <a:pt x="515838" y="3369967"/>
                </a:lnTo>
                <a:lnTo>
                  <a:pt x="1012190" y="2603500"/>
                </a:lnTo>
                <a:lnTo>
                  <a:pt x="1450340" y="1377950"/>
                </a:lnTo>
                <a:lnTo>
                  <a:pt x="1894840" y="1238250"/>
                </a:lnTo>
                <a:lnTo>
                  <a:pt x="2053590" y="1390650"/>
                </a:lnTo>
                <a:lnTo>
                  <a:pt x="6130290" y="165100"/>
                </a:lnTo>
                <a:lnTo>
                  <a:pt x="6682740" y="304800"/>
                </a:lnTo>
                <a:lnTo>
                  <a:pt x="7432040" y="0"/>
                </a:lnTo>
                <a:lnTo>
                  <a:pt x="8492490" y="190500"/>
                </a:lnTo>
                <a:lnTo>
                  <a:pt x="853440" y="39878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FD4A7C-4DF8-4373-AB5D-BC421B9E51B2}"/>
              </a:ext>
            </a:extLst>
          </p:cNvPr>
          <p:cNvSpPr/>
          <p:nvPr/>
        </p:nvSpPr>
        <p:spPr>
          <a:xfrm>
            <a:off x="6294217" y="2649202"/>
            <a:ext cx="2695575" cy="350044"/>
          </a:xfrm>
          <a:custGeom>
            <a:avLst/>
            <a:gdLst>
              <a:gd name="connsiteX0" fmla="*/ 2695575 w 2695575"/>
              <a:gd name="connsiteY0" fmla="*/ 21431 h 350044"/>
              <a:gd name="connsiteX1" fmla="*/ 1940719 w 2695575"/>
              <a:gd name="connsiteY1" fmla="*/ 326231 h 350044"/>
              <a:gd name="connsiteX2" fmla="*/ 1409700 w 2695575"/>
              <a:gd name="connsiteY2" fmla="*/ 185738 h 350044"/>
              <a:gd name="connsiteX3" fmla="*/ 862013 w 2695575"/>
              <a:gd name="connsiteY3" fmla="*/ 350044 h 350044"/>
              <a:gd name="connsiteX4" fmla="*/ 466725 w 2695575"/>
              <a:gd name="connsiteY4" fmla="*/ 245269 h 350044"/>
              <a:gd name="connsiteX5" fmla="*/ 59531 w 2695575"/>
              <a:gd name="connsiteY5" fmla="*/ 271463 h 350044"/>
              <a:gd name="connsiteX6" fmla="*/ 0 w 2695575"/>
              <a:gd name="connsiteY6" fmla="*/ 195263 h 350044"/>
              <a:gd name="connsiteX7" fmla="*/ 2555081 w 2695575"/>
              <a:gd name="connsiteY7" fmla="*/ 0 h 350044"/>
              <a:gd name="connsiteX8" fmla="*/ 2695575 w 2695575"/>
              <a:gd name="connsiteY8" fmla="*/ 21431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5575" h="350044">
                <a:moveTo>
                  <a:pt x="2695575" y="21431"/>
                </a:moveTo>
                <a:lnTo>
                  <a:pt x="1940719" y="326231"/>
                </a:lnTo>
                <a:lnTo>
                  <a:pt x="1409700" y="185738"/>
                </a:lnTo>
                <a:lnTo>
                  <a:pt x="862013" y="350044"/>
                </a:lnTo>
                <a:lnTo>
                  <a:pt x="466725" y="245269"/>
                </a:lnTo>
                <a:lnTo>
                  <a:pt x="59531" y="271463"/>
                </a:lnTo>
                <a:lnTo>
                  <a:pt x="0" y="195263"/>
                </a:lnTo>
                <a:lnTo>
                  <a:pt x="2555081" y="0"/>
                </a:lnTo>
                <a:lnTo>
                  <a:pt x="2695575" y="214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04F5FD-F8F8-428B-990D-12D2191F1B9E}"/>
              </a:ext>
            </a:extLst>
          </p:cNvPr>
          <p:cNvSpPr/>
          <p:nvPr/>
        </p:nvSpPr>
        <p:spPr>
          <a:xfrm>
            <a:off x="3377186" y="2844465"/>
            <a:ext cx="3779044" cy="1223962"/>
          </a:xfrm>
          <a:custGeom>
            <a:avLst/>
            <a:gdLst>
              <a:gd name="connsiteX0" fmla="*/ 73819 w 3779044"/>
              <a:gd name="connsiteY0" fmla="*/ 1066800 h 1223962"/>
              <a:gd name="connsiteX1" fmla="*/ 0 w 3779044"/>
              <a:gd name="connsiteY1" fmla="*/ 978693 h 1223962"/>
              <a:gd name="connsiteX2" fmla="*/ 659606 w 3779044"/>
              <a:gd name="connsiteY2" fmla="*/ 604837 h 1223962"/>
              <a:gd name="connsiteX3" fmla="*/ 728662 w 3779044"/>
              <a:gd name="connsiteY3" fmla="*/ 511968 h 1223962"/>
              <a:gd name="connsiteX4" fmla="*/ 700087 w 3779044"/>
              <a:gd name="connsiteY4" fmla="*/ 359568 h 1223962"/>
              <a:gd name="connsiteX5" fmla="*/ 1345406 w 3779044"/>
              <a:gd name="connsiteY5" fmla="*/ 142875 h 1223962"/>
              <a:gd name="connsiteX6" fmla="*/ 1590675 w 3779044"/>
              <a:gd name="connsiteY6" fmla="*/ 207168 h 1223962"/>
              <a:gd name="connsiteX7" fmla="*/ 2917031 w 3779044"/>
              <a:gd name="connsiteY7" fmla="*/ 0 h 1223962"/>
              <a:gd name="connsiteX8" fmla="*/ 2981325 w 3779044"/>
              <a:gd name="connsiteY8" fmla="*/ 76200 h 1223962"/>
              <a:gd name="connsiteX9" fmla="*/ 3390900 w 3779044"/>
              <a:gd name="connsiteY9" fmla="*/ 42862 h 1223962"/>
              <a:gd name="connsiteX10" fmla="*/ 3779044 w 3779044"/>
              <a:gd name="connsiteY10" fmla="*/ 152400 h 1223962"/>
              <a:gd name="connsiteX11" fmla="*/ 235744 w 3779044"/>
              <a:gd name="connsiteY11" fmla="*/ 1223962 h 1223962"/>
              <a:gd name="connsiteX12" fmla="*/ 73819 w 3779044"/>
              <a:gd name="connsiteY12" fmla="*/ 106680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9044" h="1223962">
                <a:moveTo>
                  <a:pt x="73819" y="1066800"/>
                </a:moveTo>
                <a:lnTo>
                  <a:pt x="0" y="978693"/>
                </a:lnTo>
                <a:lnTo>
                  <a:pt x="659606" y="604837"/>
                </a:lnTo>
                <a:lnTo>
                  <a:pt x="728662" y="511968"/>
                </a:lnTo>
                <a:lnTo>
                  <a:pt x="700087" y="359568"/>
                </a:lnTo>
                <a:lnTo>
                  <a:pt x="1345406" y="142875"/>
                </a:lnTo>
                <a:lnTo>
                  <a:pt x="1590675" y="207168"/>
                </a:lnTo>
                <a:lnTo>
                  <a:pt x="2917031" y="0"/>
                </a:lnTo>
                <a:lnTo>
                  <a:pt x="2981325" y="76200"/>
                </a:lnTo>
                <a:lnTo>
                  <a:pt x="3390900" y="42862"/>
                </a:lnTo>
                <a:lnTo>
                  <a:pt x="3779044" y="152400"/>
                </a:lnTo>
                <a:lnTo>
                  <a:pt x="235744" y="1223962"/>
                </a:lnTo>
                <a:lnTo>
                  <a:pt x="73819" y="10668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A23D8D-07E2-4D9E-85BB-B673730394ED}"/>
              </a:ext>
            </a:extLst>
          </p:cNvPr>
          <p:cNvSpPr/>
          <p:nvPr/>
        </p:nvSpPr>
        <p:spPr>
          <a:xfrm>
            <a:off x="3620073" y="2213433"/>
            <a:ext cx="759619" cy="266700"/>
          </a:xfrm>
          <a:custGeom>
            <a:avLst/>
            <a:gdLst>
              <a:gd name="connsiteX0" fmla="*/ 311944 w 759619"/>
              <a:gd name="connsiteY0" fmla="*/ 0 h 266700"/>
              <a:gd name="connsiteX1" fmla="*/ 759619 w 759619"/>
              <a:gd name="connsiteY1" fmla="*/ 30957 h 266700"/>
              <a:gd name="connsiteX2" fmla="*/ 507207 w 759619"/>
              <a:gd name="connsiteY2" fmla="*/ 95250 h 266700"/>
              <a:gd name="connsiteX3" fmla="*/ 590550 w 759619"/>
              <a:gd name="connsiteY3" fmla="*/ 180975 h 266700"/>
              <a:gd name="connsiteX4" fmla="*/ 392907 w 759619"/>
              <a:gd name="connsiteY4" fmla="*/ 266700 h 266700"/>
              <a:gd name="connsiteX5" fmla="*/ 207169 w 759619"/>
              <a:gd name="connsiteY5" fmla="*/ 261938 h 266700"/>
              <a:gd name="connsiteX6" fmla="*/ 0 w 759619"/>
              <a:gd name="connsiteY6" fmla="*/ 180975 h 266700"/>
              <a:gd name="connsiteX7" fmla="*/ 311944 w 759619"/>
              <a:gd name="connsiteY7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9" h="266700">
                <a:moveTo>
                  <a:pt x="311944" y="0"/>
                </a:moveTo>
                <a:lnTo>
                  <a:pt x="759619" y="30957"/>
                </a:lnTo>
                <a:lnTo>
                  <a:pt x="507207" y="95250"/>
                </a:lnTo>
                <a:lnTo>
                  <a:pt x="590550" y="180975"/>
                </a:lnTo>
                <a:lnTo>
                  <a:pt x="392907" y="266700"/>
                </a:lnTo>
                <a:lnTo>
                  <a:pt x="207169" y="261938"/>
                </a:lnTo>
                <a:lnTo>
                  <a:pt x="0" y="180975"/>
                </a:lnTo>
                <a:lnTo>
                  <a:pt x="3119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8DEADCD-EC81-403F-96D6-4F28C9E7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775" y="3056336"/>
            <a:ext cx="86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BE" sz="2000" b="1" i="0" dirty="0">
                <a:solidFill>
                  <a:srgbClr val="FFFF00"/>
                </a:solidFill>
                <a:latin typeface="Arial Narrow" panose="020B0606020202030204" pitchFamily="34" charset="0"/>
              </a:rPr>
              <a:t>Trucks</a:t>
            </a:r>
            <a:endParaRPr lang="en-GB" sz="2000" b="1" i="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45E2BAA-833C-4052-9B92-4F24244A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226" y="3862786"/>
            <a:ext cx="19495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BE" sz="2000" b="1" i="0" dirty="0" err="1">
                <a:solidFill>
                  <a:srgbClr val="FFFF00"/>
                </a:solidFill>
                <a:latin typeface="Arial Narrow" panose="020B0606020202030204" pitchFamily="34" charset="0"/>
              </a:rPr>
              <a:t>Deepsea</a:t>
            </a:r>
            <a:r>
              <a:rPr lang="fr-BE" sz="2000" b="1" i="0" dirty="0">
                <a:solidFill>
                  <a:srgbClr val="FFFF00"/>
                </a:solidFill>
                <a:latin typeface="Arial Narrow" panose="020B0606020202030204" pitchFamily="34" charset="0"/>
              </a:rPr>
              <a:t> services</a:t>
            </a:r>
            <a:endParaRPr lang="en-GB" sz="2000" b="1" i="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A10E74B-05E8-4D35-BEE9-F8630DF98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889" y="2599136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sz="2000" b="1" i="0">
                <a:solidFill>
                  <a:srgbClr val="FFFF00"/>
                </a:solidFill>
                <a:latin typeface="Arial Narrow" panose="020B0606020202030204" pitchFamily="34" charset="0"/>
              </a:rPr>
              <a:t>Rail</a:t>
            </a:r>
            <a:endParaRPr lang="en-GB" sz="2000" b="1" i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50667E3-8B8F-4380-B555-43729A96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449" y="2240809"/>
            <a:ext cx="898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BE" sz="2000" b="1" i="0" dirty="0">
                <a:solidFill>
                  <a:srgbClr val="FFFF00"/>
                </a:solidFill>
                <a:latin typeface="Arial Narrow" panose="020B0606020202030204" pitchFamily="34" charset="0"/>
              </a:rPr>
              <a:t>Barges</a:t>
            </a:r>
            <a:endParaRPr lang="en-GB" sz="2000" b="1" i="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Action Button: Document 13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08A5DCF8-9CD2-49FE-9379-0FD4C7514707}"/>
              </a:ext>
            </a:extLst>
          </p:cNvPr>
          <p:cNvSpPr/>
          <p:nvPr/>
        </p:nvSpPr>
        <p:spPr bwMode="auto">
          <a:xfrm>
            <a:off x="9612834" y="58465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18355-F7B8-4B8B-BAF3-E628E093D40C}"/>
              </a:ext>
            </a:extLst>
          </p:cNvPr>
          <p:cNvSpPr txBox="1"/>
          <p:nvPr/>
        </p:nvSpPr>
        <p:spPr>
          <a:xfrm>
            <a:off x="10269546" y="60158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003168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-store.slidesharecdn.com/98b0e91e-f783-4e82-b692-ddf022553a17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52" y="1442721"/>
            <a:ext cx="7093161" cy="53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Turned in a Swimming Pool…</a:t>
            </a:r>
          </a:p>
        </p:txBody>
      </p:sp>
    </p:spTree>
    <p:extLst>
      <p:ext uri="{BB962C8B-B14F-4D97-AF65-F5344CB8AC3E}">
        <p14:creationId xmlns:p14="http://schemas.microsoft.com/office/powerpoint/2010/main" val="3796665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Assignment: “The World in a Box”</a:t>
            </a:r>
          </a:p>
        </p:txBody>
      </p:sp>
      <p:pic>
        <p:nvPicPr>
          <p:cNvPr id="4" name="Picture 4" descr="http://www.wpclipart.com/signs_symbol/thumbtack_notes/thumbtack_note_assig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08" y="1500712"/>
            <a:ext cx="1828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3771" y="5372562"/>
            <a:ext cx="5182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The container has several advantages and drawbacks. Provide a succinct explanation of the advantages and drawbacks you think are the most important.</a:t>
            </a:r>
          </a:p>
        </p:txBody>
      </p:sp>
      <p:pic>
        <p:nvPicPr>
          <p:cNvPr id="7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55403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megacontainerservices.com/files/330225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17" y="170908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5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 Dhabi, Major Transshipment Hub</a:t>
            </a:r>
          </a:p>
        </p:txBody>
      </p:sp>
      <p:pic>
        <p:nvPicPr>
          <p:cNvPr id="2050" name="Picture 2" descr="Image result for container por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559" y="760413"/>
            <a:ext cx="9144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9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2D44-D671-429B-A1D8-A4133E3F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 / Road Transloading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F777A8-7146-417F-902B-1B3F66FB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32" y="1130956"/>
            <a:ext cx="7501043" cy="56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Document 2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025923C8-8A6E-48A2-8ED8-2B6529849EC5}"/>
              </a:ext>
            </a:extLst>
          </p:cNvPr>
          <p:cNvSpPr/>
          <p:nvPr/>
        </p:nvSpPr>
        <p:spPr bwMode="auto">
          <a:xfrm>
            <a:off x="9261061" y="235553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6759E-F054-4CA7-80FE-9D8A9858535A}"/>
              </a:ext>
            </a:extLst>
          </p:cNvPr>
          <p:cNvSpPr txBox="1"/>
          <p:nvPr/>
        </p:nvSpPr>
        <p:spPr>
          <a:xfrm>
            <a:off x="9900833" y="30571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19169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DDED-7602-4B64-91A1-C92ECE0A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Steps in Intermodal Integration</a:t>
            </a:r>
          </a:p>
        </p:txBody>
      </p:sp>
      <p:sp>
        <p:nvSpPr>
          <p:cNvPr id="46" name="Action Button: Document 45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83F8C7D9-2625-4778-AD96-6DC98D28A188}"/>
              </a:ext>
            </a:extLst>
          </p:cNvPr>
          <p:cNvSpPr/>
          <p:nvPr/>
        </p:nvSpPr>
        <p:spPr bwMode="auto">
          <a:xfrm>
            <a:off x="2780783" y="619535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1C9363-75BB-4559-A148-6FFD89A4F9CA}"/>
              </a:ext>
            </a:extLst>
          </p:cNvPr>
          <p:cNvSpPr txBox="1"/>
          <p:nvPr/>
        </p:nvSpPr>
        <p:spPr>
          <a:xfrm>
            <a:off x="3420555" y="626551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91" name="Rounded Rectangle 21">
            <a:extLst>
              <a:ext uri="{FF2B5EF4-FFF2-40B4-BE49-F238E27FC236}">
                <a16:creationId xmlns:a16="http://schemas.microsoft.com/office/drawing/2014/main" id="{9F1E32E4-F36B-4103-AD1E-527443D5AEE3}"/>
              </a:ext>
            </a:extLst>
          </p:cNvPr>
          <p:cNvSpPr/>
          <p:nvPr/>
        </p:nvSpPr>
        <p:spPr bwMode="auto">
          <a:xfrm>
            <a:off x="8884387" y="2257873"/>
            <a:ext cx="2104313" cy="2926080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 dirty="0">
              <a:latin typeface="Arial Narrow" panose="020B0606020202030204" pitchFamily="34" charset="0"/>
            </a:endParaRPr>
          </a:p>
        </p:txBody>
      </p:sp>
      <p:sp>
        <p:nvSpPr>
          <p:cNvPr id="92" name="Rounded Rectangle 21">
            <a:extLst>
              <a:ext uri="{FF2B5EF4-FFF2-40B4-BE49-F238E27FC236}">
                <a16:creationId xmlns:a16="http://schemas.microsoft.com/office/drawing/2014/main" id="{43CD7DC3-9FF1-48B7-8DFB-0816879C414B}"/>
              </a:ext>
            </a:extLst>
          </p:cNvPr>
          <p:cNvSpPr/>
          <p:nvPr/>
        </p:nvSpPr>
        <p:spPr bwMode="auto">
          <a:xfrm>
            <a:off x="6694891" y="2257873"/>
            <a:ext cx="2104313" cy="2926080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 dirty="0">
              <a:latin typeface="Arial Narrow" panose="020B0606020202030204" pitchFamily="34" charset="0"/>
            </a:endParaRPr>
          </a:p>
        </p:txBody>
      </p:sp>
      <p:sp>
        <p:nvSpPr>
          <p:cNvPr id="93" name="Rounded Rectangle 21">
            <a:extLst>
              <a:ext uri="{FF2B5EF4-FFF2-40B4-BE49-F238E27FC236}">
                <a16:creationId xmlns:a16="http://schemas.microsoft.com/office/drawing/2014/main" id="{1F6A5112-03AA-48FC-A05E-6F9DC228119F}"/>
              </a:ext>
            </a:extLst>
          </p:cNvPr>
          <p:cNvSpPr/>
          <p:nvPr/>
        </p:nvSpPr>
        <p:spPr bwMode="auto">
          <a:xfrm>
            <a:off x="4488276" y="2257873"/>
            <a:ext cx="2104313" cy="2926080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 dirty="0">
              <a:latin typeface="Arial Narrow" panose="020B0606020202030204" pitchFamily="34" charset="0"/>
            </a:endParaRPr>
          </a:p>
        </p:txBody>
      </p:sp>
      <p:sp>
        <p:nvSpPr>
          <p:cNvPr id="94" name="Rounded Rectangle 21">
            <a:extLst>
              <a:ext uri="{FF2B5EF4-FFF2-40B4-BE49-F238E27FC236}">
                <a16:creationId xmlns:a16="http://schemas.microsoft.com/office/drawing/2014/main" id="{28D87B05-7CAF-4091-8416-03CAE86FB1D4}"/>
              </a:ext>
            </a:extLst>
          </p:cNvPr>
          <p:cNvSpPr/>
          <p:nvPr/>
        </p:nvSpPr>
        <p:spPr bwMode="auto">
          <a:xfrm>
            <a:off x="1179672" y="2257873"/>
            <a:ext cx="3223499" cy="2926080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95" name="Text Box 40">
            <a:extLst>
              <a:ext uri="{FF2B5EF4-FFF2-40B4-BE49-F238E27FC236}">
                <a16:creationId xmlns:a16="http://schemas.microsoft.com/office/drawing/2014/main" id="{87ED96C0-3D1B-4B04-9FAA-CC3E44751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70" y="2947165"/>
            <a:ext cx="498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Pallets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Forklifts</a:t>
            </a:r>
          </a:p>
        </p:txBody>
      </p:sp>
      <p:sp>
        <p:nvSpPr>
          <p:cNvPr id="96" name="Text Box 40">
            <a:extLst>
              <a:ext uri="{FF2B5EF4-FFF2-40B4-BE49-F238E27FC236}">
                <a16:creationId xmlns:a16="http://schemas.microsoft.com/office/drawing/2014/main" id="{446F47F8-D506-4CFB-ADB8-E59E83A0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703" y="2959191"/>
            <a:ext cx="7410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TOFC (1952)</a:t>
            </a:r>
          </a:p>
        </p:txBody>
      </p:sp>
      <p:sp>
        <p:nvSpPr>
          <p:cNvPr id="97" name="Text Box 40">
            <a:extLst>
              <a:ext uri="{FF2B5EF4-FFF2-40B4-BE49-F238E27FC236}">
                <a16:creationId xmlns:a16="http://schemas.microsoft.com/office/drawing/2014/main" id="{6AB4BDB0-A9CD-441B-8C4B-16975F94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380" y="3337055"/>
            <a:ext cx="9906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Container (1956)</a:t>
            </a:r>
          </a:p>
        </p:txBody>
      </p:sp>
      <p:sp>
        <p:nvSpPr>
          <p:cNvPr id="98" name="Text Box 40">
            <a:extLst>
              <a:ext uri="{FF2B5EF4-FFF2-40B4-BE49-F238E27FC236}">
                <a16:creationId xmlns:a16="http://schemas.microsoft.com/office/drawing/2014/main" id="{1CB1AA1F-A10D-4C21-92A4-07F39FAE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23" y="3448638"/>
            <a:ext cx="20413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Container terminal (1962)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Container standardization (1965)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Transatlantic services (1966)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COFC (1967)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Cellular containership (1968)</a:t>
            </a:r>
          </a:p>
        </p:txBody>
      </p:sp>
      <p:sp>
        <p:nvSpPr>
          <p:cNvPr id="99" name="Text Box 40">
            <a:extLst>
              <a:ext uri="{FF2B5EF4-FFF2-40B4-BE49-F238E27FC236}">
                <a16:creationId xmlns:a16="http://schemas.microsoft.com/office/drawing/2014/main" id="{7E3F086C-0F7D-457F-ADBE-BF214237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052" y="3998774"/>
            <a:ext cx="1679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i="0" dirty="0">
                <a:latin typeface="Arial Narrow" panose="020B0606020202030204" pitchFamily="34" charset="0"/>
              </a:rPr>
              <a:t>Container gantry crane and </a:t>
            </a:r>
          </a:p>
          <a:p>
            <a:pPr algn="r"/>
            <a:r>
              <a:rPr lang="en-US" sz="1200" b="1" i="0" dirty="0">
                <a:latin typeface="Arial Narrow" panose="020B0606020202030204" pitchFamily="34" charset="0"/>
              </a:rPr>
              <a:t>straddle carrier (1959)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C6633AD-3478-480C-A67A-1DD17FD35F32}"/>
              </a:ext>
            </a:extLst>
          </p:cNvPr>
          <p:cNvCxnSpPr>
            <a:stCxn id="128" idx="4"/>
          </p:cNvCxnSpPr>
          <p:nvPr/>
        </p:nvCxnSpPr>
        <p:spPr>
          <a:xfrm>
            <a:off x="1685109" y="2518372"/>
            <a:ext cx="0" cy="42410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4D295C2-10E9-415C-B741-D1DF2AE62CBB}"/>
              </a:ext>
            </a:extLst>
          </p:cNvPr>
          <p:cNvCxnSpPr>
            <a:stCxn id="129" idx="4"/>
          </p:cNvCxnSpPr>
          <p:nvPr/>
        </p:nvCxnSpPr>
        <p:spPr>
          <a:xfrm>
            <a:off x="3605901" y="2518372"/>
            <a:ext cx="0" cy="42526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AE7022F-D637-428B-BBA9-C3B765CB6D59}"/>
              </a:ext>
            </a:extLst>
          </p:cNvPr>
          <p:cNvCxnSpPr>
            <a:stCxn id="130" idx="4"/>
          </p:cNvCxnSpPr>
          <p:nvPr/>
        </p:nvCxnSpPr>
        <p:spPr>
          <a:xfrm>
            <a:off x="3997417" y="2518372"/>
            <a:ext cx="0" cy="7910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49616E0-19FB-4136-8DBA-3296926F05C0}"/>
              </a:ext>
            </a:extLst>
          </p:cNvPr>
          <p:cNvCxnSpPr>
            <a:stCxn id="131" idx="4"/>
          </p:cNvCxnSpPr>
          <p:nvPr/>
        </p:nvCxnSpPr>
        <p:spPr>
          <a:xfrm>
            <a:off x="4244154" y="2518371"/>
            <a:ext cx="0" cy="14630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DBF1188-BF52-49DA-93D1-07FBAED2E6D8}"/>
              </a:ext>
            </a:extLst>
          </p:cNvPr>
          <p:cNvCxnSpPr>
            <a:cxnSpLocks/>
            <a:stCxn id="132" idx="4"/>
          </p:cNvCxnSpPr>
          <p:nvPr/>
        </p:nvCxnSpPr>
        <p:spPr>
          <a:xfrm>
            <a:off x="5012315" y="2518372"/>
            <a:ext cx="0" cy="9144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A9C78CD-502D-402B-9D6E-6354AD3B6596}"/>
              </a:ext>
            </a:extLst>
          </p:cNvPr>
          <p:cNvCxnSpPr>
            <a:stCxn id="133" idx="4"/>
          </p:cNvCxnSpPr>
          <p:nvPr/>
        </p:nvCxnSpPr>
        <p:spPr>
          <a:xfrm>
            <a:off x="7189652" y="2518372"/>
            <a:ext cx="0" cy="4572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A4949EF-4C12-4FC8-9C7F-D57E5E17238D}"/>
              </a:ext>
            </a:extLst>
          </p:cNvPr>
          <p:cNvCxnSpPr>
            <a:stCxn id="134" idx="4"/>
          </p:cNvCxnSpPr>
          <p:nvPr/>
        </p:nvCxnSpPr>
        <p:spPr>
          <a:xfrm>
            <a:off x="8011283" y="2518372"/>
            <a:ext cx="0" cy="14630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40">
            <a:extLst>
              <a:ext uri="{FF2B5EF4-FFF2-40B4-BE49-F238E27FC236}">
                <a16:creationId xmlns:a16="http://schemas.microsoft.com/office/drawing/2014/main" id="{77F78858-AB12-4B33-8195-699108AF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624" y="4019487"/>
            <a:ext cx="1425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i="0" dirty="0">
                <a:latin typeface="Arial Narrow" panose="020B0606020202030204" pitchFamily="34" charset="0"/>
              </a:rPr>
              <a:t>Satellite terminals</a:t>
            </a:r>
          </a:p>
          <a:p>
            <a:pPr algn="r"/>
            <a:r>
              <a:rPr lang="en-US" sz="1200" b="1" i="0" dirty="0">
                <a:latin typeface="Arial Narrow" panose="020B0606020202030204" pitchFamily="34" charset="0"/>
              </a:rPr>
              <a:t>Inland container depots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CC395BD-6F6F-4A4F-A9DA-983CDA409A4F}"/>
              </a:ext>
            </a:extLst>
          </p:cNvPr>
          <p:cNvCxnSpPr>
            <a:stCxn id="135" idx="4"/>
          </p:cNvCxnSpPr>
          <p:nvPr/>
        </p:nvCxnSpPr>
        <p:spPr>
          <a:xfrm>
            <a:off x="8448102" y="2518372"/>
            <a:ext cx="0" cy="21031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0">
            <a:extLst>
              <a:ext uri="{FF2B5EF4-FFF2-40B4-BE49-F238E27FC236}">
                <a16:creationId xmlns:a16="http://schemas.microsoft.com/office/drawing/2014/main" id="{BEB96C83-14D0-4D80-8695-D13E7936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965" y="4666043"/>
            <a:ext cx="158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Automated terminal (1995)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Post-Panamax ship (1996)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8EBA24-D692-4728-8635-853C0365AFEB}"/>
              </a:ext>
            </a:extLst>
          </p:cNvPr>
          <p:cNvCxnSpPr>
            <a:cxnSpLocks/>
            <a:stCxn id="136" idx="4"/>
          </p:cNvCxnSpPr>
          <p:nvPr/>
        </p:nvCxnSpPr>
        <p:spPr>
          <a:xfrm>
            <a:off x="10527228" y="2518372"/>
            <a:ext cx="0" cy="42867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40">
            <a:extLst>
              <a:ext uri="{FF2B5EF4-FFF2-40B4-BE49-F238E27FC236}">
                <a16:creationId xmlns:a16="http://schemas.microsoft.com/office/drawing/2014/main" id="{BA55BD1F-1FE3-452B-85AC-342750C9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445" y="2959191"/>
            <a:ext cx="12583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New-Panamax (2014)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Blockchain (2015)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MGX-24 (2019)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9EE7B7B-7D5D-43E9-B18E-882EE46A47FF}"/>
              </a:ext>
            </a:extLst>
          </p:cNvPr>
          <p:cNvCxnSpPr>
            <a:stCxn id="137" idx="4"/>
          </p:cNvCxnSpPr>
          <p:nvPr/>
        </p:nvCxnSpPr>
        <p:spPr>
          <a:xfrm>
            <a:off x="9416080" y="2518372"/>
            <a:ext cx="0" cy="128016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40">
            <a:extLst>
              <a:ext uri="{FF2B5EF4-FFF2-40B4-BE49-F238E27FC236}">
                <a16:creationId xmlns:a16="http://schemas.microsoft.com/office/drawing/2014/main" id="{863ACC98-F9E7-4F5C-B44B-09CA70E3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381" y="3796745"/>
            <a:ext cx="1391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Electronic bill of lading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Advanced container</a:t>
            </a:r>
          </a:p>
        </p:txBody>
      </p:sp>
      <p:sp>
        <p:nvSpPr>
          <p:cNvPr id="114" name="Rectangle: Rounded Corners 79">
            <a:extLst>
              <a:ext uri="{FF2B5EF4-FFF2-40B4-BE49-F238E27FC236}">
                <a16:creationId xmlns:a16="http://schemas.microsoft.com/office/drawing/2014/main" id="{F5CC9008-6F0B-4168-A333-FE14193BC7EA}"/>
              </a:ext>
            </a:extLst>
          </p:cNvPr>
          <p:cNvSpPr/>
          <p:nvPr/>
        </p:nvSpPr>
        <p:spPr>
          <a:xfrm>
            <a:off x="1181100" y="1445163"/>
            <a:ext cx="3210624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Inventing </a:t>
            </a:r>
            <a:r>
              <a:rPr lang="en-US" sz="1600" b="1" i="0" dirty="0" err="1">
                <a:latin typeface="Arial Narrow" panose="020B0606020202030204" pitchFamily="34" charset="0"/>
              </a:rPr>
              <a:t>Intermodalism</a:t>
            </a:r>
            <a:endParaRPr lang="en-US" sz="1600" b="1" i="0" dirty="0">
              <a:latin typeface="Arial Narrow" panose="020B0606020202030204" pitchFamily="34" charset="0"/>
            </a:endParaRPr>
          </a:p>
        </p:txBody>
      </p:sp>
      <p:sp>
        <p:nvSpPr>
          <p:cNvPr id="115" name="Rectangle: Rounded Corners 79">
            <a:extLst>
              <a:ext uri="{FF2B5EF4-FFF2-40B4-BE49-F238E27FC236}">
                <a16:creationId xmlns:a16="http://schemas.microsoft.com/office/drawing/2014/main" id="{87C615A0-1AA5-467D-921B-26B99FF7C1D7}"/>
              </a:ext>
            </a:extLst>
          </p:cNvPr>
          <p:cNvSpPr/>
          <p:nvPr/>
        </p:nvSpPr>
        <p:spPr>
          <a:xfrm>
            <a:off x="4485864" y="1445163"/>
            <a:ext cx="2110644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Intermodal Standards</a:t>
            </a:r>
          </a:p>
        </p:txBody>
      </p:sp>
      <p:sp>
        <p:nvSpPr>
          <p:cNvPr id="116" name="Rectangle: Rounded Corners 79">
            <a:extLst>
              <a:ext uri="{FF2B5EF4-FFF2-40B4-BE49-F238E27FC236}">
                <a16:creationId xmlns:a16="http://schemas.microsoft.com/office/drawing/2014/main" id="{87462127-71E2-42E1-93AC-0631F8F1F085}"/>
              </a:ext>
            </a:extLst>
          </p:cNvPr>
          <p:cNvSpPr/>
          <p:nvPr/>
        </p:nvSpPr>
        <p:spPr>
          <a:xfrm>
            <a:off x="6688238" y="1445163"/>
            <a:ext cx="2110644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Operationalization</a:t>
            </a:r>
          </a:p>
        </p:txBody>
      </p:sp>
      <p:sp>
        <p:nvSpPr>
          <p:cNvPr id="117" name="Rectangle: Rounded Corners 79">
            <a:extLst>
              <a:ext uri="{FF2B5EF4-FFF2-40B4-BE49-F238E27FC236}">
                <a16:creationId xmlns:a16="http://schemas.microsoft.com/office/drawing/2014/main" id="{69C54972-D469-4CE1-9F84-7ED77EE9674E}"/>
              </a:ext>
            </a:extLst>
          </p:cNvPr>
          <p:cNvSpPr/>
          <p:nvPr/>
        </p:nvSpPr>
        <p:spPr>
          <a:xfrm>
            <a:off x="8884387" y="1445163"/>
            <a:ext cx="2121691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Massification and Automation</a:t>
            </a:r>
          </a:p>
        </p:txBody>
      </p:sp>
      <p:sp>
        <p:nvSpPr>
          <p:cNvPr id="118" name="Rectangle: Rounded Corners 79">
            <a:extLst>
              <a:ext uri="{FF2B5EF4-FFF2-40B4-BE49-F238E27FC236}">
                <a16:creationId xmlns:a16="http://schemas.microsoft.com/office/drawing/2014/main" id="{E86E1FEC-9373-4713-8B48-A5B2421199EC}"/>
              </a:ext>
            </a:extLst>
          </p:cNvPr>
          <p:cNvSpPr/>
          <p:nvPr/>
        </p:nvSpPr>
        <p:spPr>
          <a:xfrm>
            <a:off x="1181100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1930s</a:t>
            </a:r>
          </a:p>
        </p:txBody>
      </p:sp>
      <p:sp>
        <p:nvSpPr>
          <p:cNvPr id="119" name="Rectangle: Rounded Corners 79">
            <a:extLst>
              <a:ext uri="{FF2B5EF4-FFF2-40B4-BE49-F238E27FC236}">
                <a16:creationId xmlns:a16="http://schemas.microsoft.com/office/drawing/2014/main" id="{F8E7A3D5-6F65-4114-8C83-3638692413BB}"/>
              </a:ext>
            </a:extLst>
          </p:cNvPr>
          <p:cNvSpPr/>
          <p:nvPr/>
        </p:nvSpPr>
        <p:spPr>
          <a:xfrm>
            <a:off x="2283492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1940s</a:t>
            </a:r>
          </a:p>
        </p:txBody>
      </p:sp>
      <p:sp>
        <p:nvSpPr>
          <p:cNvPr id="120" name="Rectangle: Rounded Corners 79">
            <a:extLst>
              <a:ext uri="{FF2B5EF4-FFF2-40B4-BE49-F238E27FC236}">
                <a16:creationId xmlns:a16="http://schemas.microsoft.com/office/drawing/2014/main" id="{C9295D1D-7F99-4630-A44E-A2958A856AE2}"/>
              </a:ext>
            </a:extLst>
          </p:cNvPr>
          <p:cNvSpPr/>
          <p:nvPr/>
        </p:nvSpPr>
        <p:spPr>
          <a:xfrm>
            <a:off x="3385884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1950s</a:t>
            </a:r>
          </a:p>
        </p:txBody>
      </p:sp>
      <p:sp>
        <p:nvSpPr>
          <p:cNvPr id="121" name="Rectangle: Rounded Corners 79">
            <a:extLst>
              <a:ext uri="{FF2B5EF4-FFF2-40B4-BE49-F238E27FC236}">
                <a16:creationId xmlns:a16="http://schemas.microsoft.com/office/drawing/2014/main" id="{1EEA4735-C0CE-44AC-B183-8C9BA1B52C7D}"/>
              </a:ext>
            </a:extLst>
          </p:cNvPr>
          <p:cNvSpPr/>
          <p:nvPr/>
        </p:nvSpPr>
        <p:spPr>
          <a:xfrm>
            <a:off x="4488276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1960s</a:t>
            </a:r>
          </a:p>
        </p:txBody>
      </p:sp>
      <p:sp>
        <p:nvSpPr>
          <p:cNvPr id="122" name="Rectangle: Rounded Corners 79">
            <a:extLst>
              <a:ext uri="{FF2B5EF4-FFF2-40B4-BE49-F238E27FC236}">
                <a16:creationId xmlns:a16="http://schemas.microsoft.com/office/drawing/2014/main" id="{B35C66E1-6E4D-4554-B069-BE236D0028C0}"/>
              </a:ext>
            </a:extLst>
          </p:cNvPr>
          <p:cNvSpPr/>
          <p:nvPr/>
        </p:nvSpPr>
        <p:spPr>
          <a:xfrm>
            <a:off x="5590668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1970s</a:t>
            </a:r>
          </a:p>
        </p:txBody>
      </p:sp>
      <p:sp>
        <p:nvSpPr>
          <p:cNvPr id="123" name="Rectangle: Rounded Corners 79">
            <a:extLst>
              <a:ext uri="{FF2B5EF4-FFF2-40B4-BE49-F238E27FC236}">
                <a16:creationId xmlns:a16="http://schemas.microsoft.com/office/drawing/2014/main" id="{BCB03880-CCA6-4721-8D06-DB9FC9AF72C5}"/>
              </a:ext>
            </a:extLst>
          </p:cNvPr>
          <p:cNvSpPr/>
          <p:nvPr/>
        </p:nvSpPr>
        <p:spPr>
          <a:xfrm>
            <a:off x="6693060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1980s</a:t>
            </a:r>
          </a:p>
        </p:txBody>
      </p:sp>
      <p:sp>
        <p:nvSpPr>
          <p:cNvPr id="124" name="Rectangle: Rounded Corners 79">
            <a:extLst>
              <a:ext uri="{FF2B5EF4-FFF2-40B4-BE49-F238E27FC236}">
                <a16:creationId xmlns:a16="http://schemas.microsoft.com/office/drawing/2014/main" id="{5ECD72F8-64D6-4B3A-9DD5-7FAB27512737}"/>
              </a:ext>
            </a:extLst>
          </p:cNvPr>
          <p:cNvSpPr/>
          <p:nvPr/>
        </p:nvSpPr>
        <p:spPr>
          <a:xfrm>
            <a:off x="7795452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1990s</a:t>
            </a:r>
          </a:p>
        </p:txBody>
      </p:sp>
      <p:sp>
        <p:nvSpPr>
          <p:cNvPr id="125" name="Rectangle: Rounded Corners 79">
            <a:extLst>
              <a:ext uri="{FF2B5EF4-FFF2-40B4-BE49-F238E27FC236}">
                <a16:creationId xmlns:a16="http://schemas.microsoft.com/office/drawing/2014/main" id="{386D12ED-FBCD-479F-8197-92FAFD572B9C}"/>
              </a:ext>
            </a:extLst>
          </p:cNvPr>
          <p:cNvSpPr/>
          <p:nvPr/>
        </p:nvSpPr>
        <p:spPr>
          <a:xfrm>
            <a:off x="8897844" y="1942958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2000s</a:t>
            </a:r>
          </a:p>
        </p:txBody>
      </p:sp>
      <p:sp>
        <p:nvSpPr>
          <p:cNvPr id="126" name="Rectangle: Rounded Corners 79">
            <a:extLst>
              <a:ext uri="{FF2B5EF4-FFF2-40B4-BE49-F238E27FC236}">
                <a16:creationId xmlns:a16="http://schemas.microsoft.com/office/drawing/2014/main" id="{56A74543-F883-4794-849D-3B458EEE395D}"/>
              </a:ext>
            </a:extLst>
          </p:cNvPr>
          <p:cNvSpPr/>
          <p:nvPr/>
        </p:nvSpPr>
        <p:spPr>
          <a:xfrm>
            <a:off x="10000238" y="1951347"/>
            <a:ext cx="1005840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2010s</a:t>
            </a:r>
          </a:p>
        </p:txBody>
      </p:sp>
      <p:sp>
        <p:nvSpPr>
          <p:cNvPr id="127" name="Text Box 40">
            <a:extLst>
              <a:ext uri="{FF2B5EF4-FFF2-40B4-BE49-F238E27FC236}">
                <a16:creationId xmlns:a16="http://schemas.microsoft.com/office/drawing/2014/main" id="{6D0C813B-304D-4308-86AB-3AD538CA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860" y="2995666"/>
            <a:ext cx="15805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</a:rPr>
              <a:t>Rail deregulation</a:t>
            </a:r>
          </a:p>
          <a:p>
            <a:r>
              <a:rPr lang="en-US" sz="1200" b="1" i="0" dirty="0">
                <a:latin typeface="Arial Narrow" panose="020B0606020202030204" pitchFamily="34" charset="0"/>
              </a:rPr>
              <a:t>Rubber-tired gantry (1985)</a:t>
            </a:r>
          </a:p>
          <a:p>
            <a:r>
              <a:rPr lang="en-US" sz="1200" b="1" i="0" dirty="0" err="1">
                <a:latin typeface="Arial Narrow" panose="020B0606020202030204" pitchFamily="34" charset="0"/>
              </a:rPr>
              <a:t>Reachstacker</a:t>
            </a:r>
            <a:r>
              <a:rPr lang="en-US" sz="1200" b="1" i="0" dirty="0">
                <a:latin typeface="Arial Narrow" panose="020B0606020202030204" pitchFamily="34" charset="0"/>
              </a:rPr>
              <a:t> (1985)</a:t>
            </a:r>
          </a:p>
          <a:p>
            <a:r>
              <a:rPr lang="en-US" sz="1200" b="1" i="0" dirty="0" err="1">
                <a:latin typeface="Arial Narrow" panose="020B0606020202030204" pitchFamily="34" charset="0"/>
              </a:rPr>
              <a:t>Doublestacking</a:t>
            </a:r>
            <a:r>
              <a:rPr lang="en-US" sz="1200" b="1" i="0" dirty="0">
                <a:latin typeface="Arial Narrow" panose="020B0606020202030204" pitchFamily="34" charset="0"/>
              </a:rPr>
              <a:t> (1985)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8A6B528-6EE1-4342-A516-96DB1CCB46D3}"/>
              </a:ext>
            </a:extLst>
          </p:cNvPr>
          <p:cNvSpPr/>
          <p:nvPr/>
        </p:nvSpPr>
        <p:spPr>
          <a:xfrm>
            <a:off x="1593669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8140318-2F98-4D31-89E9-8D825DC1D876}"/>
              </a:ext>
            </a:extLst>
          </p:cNvPr>
          <p:cNvSpPr/>
          <p:nvPr/>
        </p:nvSpPr>
        <p:spPr>
          <a:xfrm>
            <a:off x="3514461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A824658-5B4E-41FF-9E46-6BBAFDF8FDB0}"/>
              </a:ext>
            </a:extLst>
          </p:cNvPr>
          <p:cNvSpPr/>
          <p:nvPr/>
        </p:nvSpPr>
        <p:spPr>
          <a:xfrm>
            <a:off x="3905977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685511F-10DF-499D-A967-947A89A9CF2D}"/>
              </a:ext>
            </a:extLst>
          </p:cNvPr>
          <p:cNvSpPr/>
          <p:nvPr/>
        </p:nvSpPr>
        <p:spPr>
          <a:xfrm>
            <a:off x="4152714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8773E59-1ACF-4CB3-9DFF-7F156834783B}"/>
              </a:ext>
            </a:extLst>
          </p:cNvPr>
          <p:cNvSpPr/>
          <p:nvPr/>
        </p:nvSpPr>
        <p:spPr>
          <a:xfrm>
            <a:off x="4920875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23A3D01-5EFC-4352-9055-9BCF51172020}"/>
              </a:ext>
            </a:extLst>
          </p:cNvPr>
          <p:cNvSpPr/>
          <p:nvPr/>
        </p:nvSpPr>
        <p:spPr>
          <a:xfrm>
            <a:off x="7098212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1893A88-8E35-41F6-AE7E-FB4F585EEDC8}"/>
              </a:ext>
            </a:extLst>
          </p:cNvPr>
          <p:cNvSpPr/>
          <p:nvPr/>
        </p:nvSpPr>
        <p:spPr>
          <a:xfrm>
            <a:off x="7919843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FAED6DA-1809-4729-9A7E-CE8B361F3C3B}"/>
              </a:ext>
            </a:extLst>
          </p:cNvPr>
          <p:cNvSpPr/>
          <p:nvPr/>
        </p:nvSpPr>
        <p:spPr>
          <a:xfrm>
            <a:off x="8356662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C5B9B28-4087-4658-8380-034F3D88BD37}"/>
              </a:ext>
            </a:extLst>
          </p:cNvPr>
          <p:cNvSpPr/>
          <p:nvPr/>
        </p:nvSpPr>
        <p:spPr>
          <a:xfrm>
            <a:off x="10435788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0D71D6A-9B86-42FF-A432-5950FEFE154D}"/>
              </a:ext>
            </a:extLst>
          </p:cNvPr>
          <p:cNvSpPr/>
          <p:nvPr/>
        </p:nvSpPr>
        <p:spPr>
          <a:xfrm>
            <a:off x="9324640" y="2335492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14615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F268-8D92-4349-BB1B-A368E40A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Pallets Loaded into a Train by a Forklift, 1940s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021ADA3-0C3F-4BC8-A2B1-F3E0F789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9" y="1492586"/>
            <a:ext cx="9465046" cy="53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74690"/>
      </p:ext>
    </p:extLst>
  </p:cSld>
  <p:clrMapOvr>
    <a:masterClrMapping/>
  </p:clrMapOvr>
</p:sld>
</file>

<file path=ppt/theme/theme1.xml><?xml version="1.0" encoding="utf-8"?>
<a:theme xmlns:a="http://schemas.openxmlformats.org/drawingml/2006/main" name="2_GEOG 80 Design">
  <a:themeElements>
    <a:clrScheme name="GTS">
      <a:dk1>
        <a:sysClr val="windowText" lastClr="000000"/>
      </a:dk1>
      <a:lt1>
        <a:sysClr val="window" lastClr="FFFFFF"/>
      </a:lt1>
      <a:dk2>
        <a:srgbClr val="464653"/>
      </a:dk2>
      <a:lt2>
        <a:srgbClr val="AAD7E6"/>
      </a:lt2>
      <a:accent1>
        <a:srgbClr val="008695"/>
      </a:accent1>
      <a:accent2>
        <a:srgbClr val="A0C8C8"/>
      </a:accent2>
      <a:accent3>
        <a:srgbClr val="A5D282"/>
      </a:accent3>
      <a:accent4>
        <a:srgbClr val="FADA7A"/>
      </a:accent4>
      <a:accent5>
        <a:srgbClr val="CE786E"/>
      </a:accent5>
      <a:accent6>
        <a:srgbClr val="9B6464"/>
      </a:accent6>
      <a:hlink>
        <a:srgbClr val="3782AF"/>
      </a:hlink>
      <a:folHlink>
        <a:srgbClr val="93B9C3"/>
      </a:folHlink>
    </a:clrScheme>
    <a:fontScheme name="2_GEOG 80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GEOG 80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GS120 Topic 1</Template>
  <TotalTime>119272</TotalTime>
  <Words>2133</Words>
  <Application>Microsoft Office PowerPoint</Application>
  <PresentationFormat>Widescreen</PresentationFormat>
  <Paragraphs>456</Paragraphs>
  <Slides>51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Agency FB</vt:lpstr>
      <vt:lpstr>Arial</vt:lpstr>
      <vt:lpstr>Arial Narrow</vt:lpstr>
      <vt:lpstr>Impact</vt:lpstr>
      <vt:lpstr>Times New Roman</vt:lpstr>
      <vt:lpstr>Verdana</vt:lpstr>
      <vt:lpstr>2_GEOG 80 Design</vt:lpstr>
      <vt:lpstr>Topic 6 – Intermodal Transportation and the Container</vt:lpstr>
      <vt:lpstr>A – Intermodalism</vt:lpstr>
      <vt:lpstr>Intermodalism and Transmodalism</vt:lpstr>
      <vt:lpstr>Integrated Freight Transport Systems: Intermodal and Transmodal Connectivity</vt:lpstr>
      <vt:lpstr>Modal Separation in Space: Europa Terminal in Antwerp</vt:lpstr>
      <vt:lpstr>Abu Dhabi, Major Transshipment Hub</vt:lpstr>
      <vt:lpstr>Rail / Road Transloading</vt:lpstr>
      <vt:lpstr>Major Steps in Intermodal Integration</vt:lpstr>
      <vt:lpstr>Pallets Loaded into a Train by a Forklift, 1940s</vt:lpstr>
      <vt:lpstr>Trailers on Flatcars (TOFC), 1950s</vt:lpstr>
      <vt:lpstr>What is a Container?</vt:lpstr>
      <vt:lpstr>First Containership, Port Newark, 1958</vt:lpstr>
      <vt:lpstr>Cellular Containership, 1970s</vt:lpstr>
      <vt:lpstr>Containers on Flatcars, 1978</vt:lpstr>
      <vt:lpstr>Automated Guided Vehicles, Container Yard, HHLA Container Terminal Altenwerder (CTA), Hamburg</vt:lpstr>
      <vt:lpstr>Conditions for Intermodal Transport</vt:lpstr>
      <vt:lpstr>Unimodal and Intermodal Transportation</vt:lpstr>
      <vt:lpstr>Distance, Modal Choice and Transport Costs</vt:lpstr>
      <vt:lpstr>Freight Transport Revenue per Ton-Mile (in 2006 dollars)</vt:lpstr>
      <vt:lpstr>Average Length of Haul, Domestic Passenger and Freight Transport, United States, 1960-2019 (in miles)</vt:lpstr>
      <vt:lpstr>Modal Share of Freight Transportation, Selected Countries, 2008 (in % of ton-kms)</vt:lpstr>
      <vt:lpstr>Intermodal Transport Chain</vt:lpstr>
      <vt:lpstr>The North American Landbridge</vt:lpstr>
      <vt:lpstr>The Eurasian Landbridge</vt:lpstr>
      <vt:lpstr>Short Assignment: The Choice of a Transport Mode</vt:lpstr>
      <vt:lpstr>B – Containerization</vt:lpstr>
      <vt:lpstr>The Benefits of Containerization</vt:lpstr>
      <vt:lpstr>Container Identification System</vt:lpstr>
      <vt:lpstr>Common ISO Container Size and Type Codes</vt:lpstr>
      <vt:lpstr>Conventional Intermodal Terminal Equipment</vt:lpstr>
      <vt:lpstr>Composition of the Global Fleet of Containers, 2012</vt:lpstr>
      <vt:lpstr>Number of Units and Weight of Standard Consumption Goods that Can be Carried by a 20 Foot Container</vt:lpstr>
      <vt:lpstr>Palletized versus Floor Loaded Container</vt:lpstr>
      <vt:lpstr>Containerization as a Diffusion Cycle: World Container Traffic (1980-2020)</vt:lpstr>
      <vt:lpstr>Containerization Growth Factors </vt:lpstr>
      <vt:lpstr>Containerized Cargo Flows along Major Trade Routes, 1995-2020 (in million TEUs)</vt:lpstr>
      <vt:lpstr>The Container as a Transport, Production and Distribution Unit</vt:lpstr>
      <vt:lpstr>Advantages of Containerization</vt:lpstr>
      <vt:lpstr>Drawbacks of Containerization</vt:lpstr>
      <vt:lpstr>Container Usage during its Life-Span</vt:lpstr>
      <vt:lpstr>Stacked 40-Foot Containers, Port of Yantian, China</vt:lpstr>
      <vt:lpstr>Loading Coffee into Containers, Cartagena, Colombia</vt:lpstr>
      <vt:lpstr>Floor Loaded Container with Chinese Retail Goods</vt:lpstr>
      <vt:lpstr>40-Foot Containers Doublestacked on a Rail Car</vt:lpstr>
      <vt:lpstr>40’ Reefer Container</vt:lpstr>
      <vt:lpstr>20-Foot Tank Containers</vt:lpstr>
      <vt:lpstr>The Ultimate “Kegger”</vt:lpstr>
      <vt:lpstr>Reuse of a Discarded Container (South Africa)</vt:lpstr>
      <vt:lpstr>Containerized Housing Units, Le Havre, France</vt:lpstr>
      <vt:lpstr>Container Turned in a Swimming Pool…</vt:lpstr>
      <vt:lpstr>Short Assignment: “The World in a Box”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– Intermodal Transport Systems</dc:title>
  <dc:creator>Dr. Jean-Paul Rodrigue</dc:creator>
  <cp:keywords>Transportation, Globalization, Logistics, Supply Chains</cp:keywords>
  <dc:description>Copyrights 2011</dc:description>
  <cp:lastModifiedBy>Jean-Paul Rodrigue</cp:lastModifiedBy>
  <cp:revision>4022</cp:revision>
  <cp:lastPrinted>2012-03-11T23:27:21Z</cp:lastPrinted>
  <dcterms:created xsi:type="dcterms:W3CDTF">1998-01-29T15:04:56Z</dcterms:created>
  <dcterms:modified xsi:type="dcterms:W3CDTF">2022-04-11T15:38:04Z</dcterms:modified>
  <cp:category>Course</cp:category>
</cp:coreProperties>
</file>