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98" r:id="rId1"/>
  </p:sldMasterIdLst>
  <p:notesMasterIdLst>
    <p:notesMasterId r:id="rId38"/>
  </p:notesMasterIdLst>
  <p:handoutMasterIdLst>
    <p:handoutMasterId r:id="rId39"/>
  </p:handoutMasterIdLst>
  <p:sldIdLst>
    <p:sldId id="283" r:id="rId2"/>
    <p:sldId id="369" r:id="rId3"/>
    <p:sldId id="440" r:id="rId4"/>
    <p:sldId id="623" r:id="rId5"/>
    <p:sldId id="747" r:id="rId6"/>
    <p:sldId id="442" r:id="rId7"/>
    <p:sldId id="474" r:id="rId8"/>
    <p:sldId id="444" r:id="rId9"/>
    <p:sldId id="618" r:id="rId10"/>
    <p:sldId id="422" r:id="rId11"/>
    <p:sldId id="290" r:id="rId12"/>
    <p:sldId id="480" r:id="rId13"/>
    <p:sldId id="449" r:id="rId14"/>
    <p:sldId id="450" r:id="rId15"/>
    <p:sldId id="486" r:id="rId16"/>
    <p:sldId id="451" r:id="rId17"/>
    <p:sldId id="487" r:id="rId18"/>
    <p:sldId id="621" r:id="rId19"/>
    <p:sldId id="296" r:id="rId20"/>
    <p:sldId id="455" r:id="rId21"/>
    <p:sldId id="265" r:id="rId22"/>
    <p:sldId id="329" r:id="rId23"/>
    <p:sldId id="483" r:id="rId24"/>
    <p:sldId id="457" r:id="rId25"/>
    <p:sldId id="304" r:id="rId26"/>
    <p:sldId id="459" r:id="rId27"/>
    <p:sldId id="460" r:id="rId28"/>
    <p:sldId id="292" r:id="rId29"/>
    <p:sldId id="463" r:id="rId30"/>
    <p:sldId id="622" r:id="rId31"/>
    <p:sldId id="325" r:id="rId32"/>
    <p:sldId id="471" r:id="rId33"/>
    <p:sldId id="608" r:id="rId34"/>
    <p:sldId id="323" r:id="rId35"/>
    <p:sldId id="341" r:id="rId36"/>
    <p:sldId id="469" r:id="rId37"/>
  </p:sldIdLst>
  <p:sldSz cx="12192000" cy="6858000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Topic 3 – Trade and the Global Economy" id="{5C12EFFF-F029-4628-B2C9-414C8A0ABF25}">
          <p14:sldIdLst>
            <p14:sldId id="283"/>
          </p14:sldIdLst>
        </p14:section>
        <p14:section name="A – International Trade" id="{F569BD8C-4F35-4677-87CE-403A65452095}">
          <p14:sldIdLst>
            <p14:sldId id="369"/>
            <p14:sldId id="440"/>
            <p14:sldId id="623"/>
            <p14:sldId id="747"/>
            <p14:sldId id="442"/>
            <p14:sldId id="474"/>
            <p14:sldId id="444"/>
            <p14:sldId id="618"/>
            <p14:sldId id="422"/>
            <p14:sldId id="290"/>
            <p14:sldId id="480"/>
            <p14:sldId id="449"/>
          </p14:sldIdLst>
        </p14:section>
        <p14:section name="B – Trade Facilitation" id="{66E95E34-8E67-4A17-A695-F89189BEFBE2}">
          <p14:sldIdLst>
            <p14:sldId id="450"/>
            <p14:sldId id="486"/>
            <p14:sldId id="451"/>
            <p14:sldId id="487"/>
            <p14:sldId id="621"/>
            <p14:sldId id="296"/>
            <p14:sldId id="455"/>
            <p14:sldId id="265"/>
            <p14:sldId id="329"/>
            <p14:sldId id="483"/>
            <p14:sldId id="457"/>
            <p14:sldId id="304"/>
          </p14:sldIdLst>
        </p14:section>
        <p14:section name="C – Global Trade Flows" id="{72DF505E-04C2-424D-ADE6-13F1FD526449}">
          <p14:sldIdLst>
            <p14:sldId id="459"/>
            <p14:sldId id="460"/>
            <p14:sldId id="292"/>
            <p14:sldId id="463"/>
            <p14:sldId id="622"/>
            <p14:sldId id="325"/>
            <p14:sldId id="471"/>
            <p14:sldId id="608"/>
            <p14:sldId id="323"/>
            <p14:sldId id="341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FFFF"/>
    <a:srgbClr val="B2B2B2"/>
    <a:srgbClr val="99CCFF"/>
    <a:srgbClr val="EAEAEA"/>
    <a:srgbClr val="5F5F5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85714" autoAdjust="0"/>
  </p:normalViewPr>
  <p:slideViewPr>
    <p:cSldViewPr snapToGrid="0">
      <p:cViewPr varScale="1">
        <p:scale>
          <a:sx n="100" d="100"/>
          <a:sy n="100" d="100"/>
        </p:scale>
        <p:origin x="8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81" d="100"/>
          <a:sy n="81" d="100"/>
        </p:scale>
        <p:origin x="-1968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09655998205081E-2"/>
          <c:y val="4.5525065694039572E-2"/>
          <c:w val="0.82683461087699339"/>
          <c:h val="0.785947984449748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Exports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Sheet1!$B$2:$B$72</c:f>
              <c:numCache>
                <c:formatCode>#,##0</c:formatCode>
                <c:ptCount val="71"/>
                <c:pt idx="0">
                  <c:v>64000000000</c:v>
                </c:pt>
                <c:pt idx="1">
                  <c:v>88000000000</c:v>
                </c:pt>
                <c:pt idx="2">
                  <c:v>88000000000</c:v>
                </c:pt>
                <c:pt idx="3">
                  <c:v>85000000000</c:v>
                </c:pt>
                <c:pt idx="4">
                  <c:v>89000000000</c:v>
                </c:pt>
                <c:pt idx="5">
                  <c:v>99000000000</c:v>
                </c:pt>
                <c:pt idx="6">
                  <c:v>109000000000</c:v>
                </c:pt>
                <c:pt idx="7">
                  <c:v>121000000000</c:v>
                </c:pt>
                <c:pt idx="8">
                  <c:v>115000000000</c:v>
                </c:pt>
                <c:pt idx="9">
                  <c:v>123000000000</c:v>
                </c:pt>
                <c:pt idx="10">
                  <c:v>122993103762.16417</c:v>
                </c:pt>
                <c:pt idx="11">
                  <c:v>128413055215.16869</c:v>
                </c:pt>
                <c:pt idx="12">
                  <c:v>134119396345.18729</c:v>
                </c:pt>
                <c:pt idx="13">
                  <c:v>147015512774.9267</c:v>
                </c:pt>
                <c:pt idx="14">
                  <c:v>165251134119.18353</c:v>
                </c:pt>
                <c:pt idx="15">
                  <c:v>179217802052.24521</c:v>
                </c:pt>
                <c:pt idx="16">
                  <c:v>196169764336.67786</c:v>
                </c:pt>
                <c:pt idx="17">
                  <c:v>207108383372.47394</c:v>
                </c:pt>
                <c:pt idx="18">
                  <c:v>230273155226.1246</c:v>
                </c:pt>
                <c:pt idx="19">
                  <c:v>262926813382.4357</c:v>
                </c:pt>
                <c:pt idx="20">
                  <c:v>302336326809.75769</c:v>
                </c:pt>
                <c:pt idx="21">
                  <c:v>338627588105.95557</c:v>
                </c:pt>
                <c:pt idx="22">
                  <c:v>400765146402.28693</c:v>
                </c:pt>
                <c:pt idx="23">
                  <c:v>556477073672.84412</c:v>
                </c:pt>
                <c:pt idx="24">
                  <c:v>816411572341.40076</c:v>
                </c:pt>
                <c:pt idx="25">
                  <c:v>846298517380.34314</c:v>
                </c:pt>
                <c:pt idx="26">
                  <c:v>958268404288.76013</c:v>
                </c:pt>
                <c:pt idx="27">
                  <c:v>1087584771890.8831</c:v>
                </c:pt>
                <c:pt idx="28">
                  <c:v>1260756842892.3926</c:v>
                </c:pt>
                <c:pt idx="29">
                  <c:v>1607017346056.6829</c:v>
                </c:pt>
                <c:pt idx="30">
                  <c:v>1976269951528.845</c:v>
                </c:pt>
                <c:pt idx="31">
                  <c:v>1954885641512.7407</c:v>
                </c:pt>
                <c:pt idx="32">
                  <c:v>1811100645570.166</c:v>
                </c:pt>
                <c:pt idx="33">
                  <c:v>1762149577961.3369</c:v>
                </c:pt>
                <c:pt idx="34">
                  <c:v>1878747862872.1741</c:v>
                </c:pt>
                <c:pt idx="35">
                  <c:v>1898814321292.292</c:v>
                </c:pt>
                <c:pt idx="36">
                  <c:v>2070345927848.0027</c:v>
                </c:pt>
                <c:pt idx="37">
                  <c:v>2440232192040.1084</c:v>
                </c:pt>
                <c:pt idx="38">
                  <c:v>2799148385020.5854</c:v>
                </c:pt>
                <c:pt idx="39">
                  <c:v>3037123826338.7666</c:v>
                </c:pt>
                <c:pt idx="40">
                  <c:v>3467315939811.1396</c:v>
                </c:pt>
                <c:pt idx="41">
                  <c:v>3552831812231.644</c:v>
                </c:pt>
                <c:pt idx="42">
                  <c:v>3809916659603.668</c:v>
                </c:pt>
                <c:pt idx="43">
                  <c:v>3816499277873.8633</c:v>
                </c:pt>
                <c:pt idx="44">
                  <c:v>4351027039413.8335</c:v>
                </c:pt>
                <c:pt idx="45">
                  <c:v>5191204361891.0264</c:v>
                </c:pt>
                <c:pt idx="46">
                  <c:v>5440973016871.6797</c:v>
                </c:pt>
                <c:pt idx="47">
                  <c:v>5637035362729.1631</c:v>
                </c:pt>
                <c:pt idx="48">
                  <c:v>5536475656542.2344</c:v>
                </c:pt>
                <c:pt idx="49">
                  <c:v>5757091746777.96</c:v>
                </c:pt>
                <c:pt idx="50">
                  <c:v>6496254391367.4063</c:v>
                </c:pt>
                <c:pt idx="51">
                  <c:v>6236194022107.3467</c:v>
                </c:pt>
                <c:pt idx="52">
                  <c:v>6543031245862.0498</c:v>
                </c:pt>
                <c:pt idx="53">
                  <c:v>7641070556987.9385</c:v>
                </c:pt>
                <c:pt idx="54">
                  <c:v>9283854991613.3242</c:v>
                </c:pt>
                <c:pt idx="55">
                  <c:v>10579570286792.434</c:v>
                </c:pt>
                <c:pt idx="56">
                  <c:v>12210311779617.094</c:v>
                </c:pt>
                <c:pt idx="57">
                  <c:v>14123303736729.791</c:v>
                </c:pt>
                <c:pt idx="58">
                  <c:v>16275414071541.791</c:v>
                </c:pt>
                <c:pt idx="59">
                  <c:v>12646562301512.051</c:v>
                </c:pt>
                <c:pt idx="60">
                  <c:v>15403512271469.064</c:v>
                </c:pt>
                <c:pt idx="61">
                  <c:v>18460851989991.301</c:v>
                </c:pt>
                <c:pt idx="62">
                  <c:v>18632645545642.137</c:v>
                </c:pt>
                <c:pt idx="63">
                  <c:v>19088911949300.648</c:v>
                </c:pt>
                <c:pt idx="64">
                  <c:v>19126537861946.578</c:v>
                </c:pt>
                <c:pt idx="65">
                  <c:v>16659623579032.951</c:v>
                </c:pt>
                <c:pt idx="66">
                  <c:v>16144106777510.719</c:v>
                </c:pt>
                <c:pt idx="67">
                  <c:v>17852674119744.965</c:v>
                </c:pt>
                <c:pt idx="68">
                  <c:v>19671553705133.242</c:v>
                </c:pt>
                <c:pt idx="69">
                  <c:v>19132234430593.496</c:v>
                </c:pt>
                <c:pt idx="70">
                  <c:v>17692110438499.586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C-4C51-9DB1-988B50D37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64128"/>
        <c:axId val="153670016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Merchandise trade (% of GDP)</c:v>
                </c:pt>
              </c:strCache>
            </c:strRef>
          </c:tx>
          <c:spPr>
            <a:ln w="317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Sheet1!$C$2:$C$72</c:f>
              <c:numCache>
                <c:formatCode>General</c:formatCode>
                <c:ptCount val="71"/>
                <c:pt idx="10">
                  <c:v>0.17765506457477598</c:v>
                </c:pt>
                <c:pt idx="11">
                  <c:v>0.17830909375156548</c:v>
                </c:pt>
                <c:pt idx="12">
                  <c:v>0.1735390665194777</c:v>
                </c:pt>
                <c:pt idx="13">
                  <c:v>0.17658026567597249</c:v>
                </c:pt>
                <c:pt idx="14">
                  <c:v>0.18118476037376696</c:v>
                </c:pt>
                <c:pt idx="15">
                  <c:v>0.1804477033684414</c:v>
                </c:pt>
                <c:pt idx="16">
                  <c:v>0.18204817868367371</c:v>
                </c:pt>
                <c:pt idx="17">
                  <c:v>0.1805528098360831</c:v>
                </c:pt>
                <c:pt idx="18">
                  <c:v>0.18596736373302558</c:v>
                </c:pt>
                <c:pt idx="19">
                  <c:v>0.19246329508392859</c:v>
                </c:pt>
                <c:pt idx="20">
                  <c:v>0.20240985524270433</c:v>
                </c:pt>
                <c:pt idx="21">
                  <c:v>0.20520224842798662</c:v>
                </c:pt>
                <c:pt idx="22">
                  <c:v>0.21061895900356656</c:v>
                </c:pt>
                <c:pt idx="23">
                  <c:v>0.23996768156479312</c:v>
                </c:pt>
                <c:pt idx="24">
                  <c:v>0.30546552728856596</c:v>
                </c:pt>
                <c:pt idx="25">
                  <c:v>0.2842593181102584</c:v>
                </c:pt>
                <c:pt idx="26">
                  <c:v>0.29578906245679826</c:v>
                </c:pt>
                <c:pt idx="27">
                  <c:v>0.29680515385387779</c:v>
                </c:pt>
                <c:pt idx="28">
                  <c:v>0.29210050680181904</c:v>
                </c:pt>
                <c:pt idx="29">
                  <c:v>0.32049284207704681</c:v>
                </c:pt>
                <c:pt idx="30">
                  <c:v>0.34983517275280657</c:v>
                </c:pt>
                <c:pt idx="31">
                  <c:v>0.33430440931179239</c:v>
                </c:pt>
                <c:pt idx="32">
                  <c:v>0.31270444574018852</c:v>
                </c:pt>
                <c:pt idx="33">
                  <c:v>0.29828942904200495</c:v>
                </c:pt>
                <c:pt idx="34">
                  <c:v>0.30665094440697738</c:v>
                </c:pt>
                <c:pt idx="35">
                  <c:v>0.29496997619984</c:v>
                </c:pt>
                <c:pt idx="36">
                  <c:v>0.27215327721642729</c:v>
                </c:pt>
                <c:pt idx="37">
                  <c:v>0.28198094281752195</c:v>
                </c:pt>
                <c:pt idx="38">
                  <c:v>0.2892023622072174</c:v>
                </c:pt>
                <c:pt idx="39">
                  <c:v>0.30058522772197954</c:v>
                </c:pt>
                <c:pt idx="40">
                  <c:v>0.3046575801083079</c:v>
                </c:pt>
                <c:pt idx="41">
                  <c:v>0.29690912938548553</c:v>
                </c:pt>
                <c:pt idx="42">
                  <c:v>0.29953709016496693</c:v>
                </c:pt>
                <c:pt idx="43">
                  <c:v>0.29522740073221432</c:v>
                </c:pt>
                <c:pt idx="44">
                  <c:v>0.31340931156714963</c:v>
                </c:pt>
                <c:pt idx="45">
                  <c:v>0.33617451412097271</c:v>
                </c:pt>
                <c:pt idx="46">
                  <c:v>0.3447233282125321</c:v>
                </c:pt>
                <c:pt idx="47">
                  <c:v>0.35834441566292952</c:v>
                </c:pt>
                <c:pt idx="48">
                  <c:v>0.35263525028177406</c:v>
                </c:pt>
                <c:pt idx="49">
                  <c:v>0.35338259170711522</c:v>
                </c:pt>
                <c:pt idx="50">
                  <c:v>0.3860924846867686</c:v>
                </c:pt>
                <c:pt idx="51">
                  <c:v>0.37289814409789568</c:v>
                </c:pt>
                <c:pt idx="52">
                  <c:v>0.37684993704211073</c:v>
                </c:pt>
                <c:pt idx="53">
                  <c:v>0.39237522749439968</c:v>
                </c:pt>
                <c:pt idx="54">
                  <c:v>0.42311771815704341</c:v>
                </c:pt>
                <c:pt idx="55">
                  <c:v>0.44512524741978554</c:v>
                </c:pt>
                <c:pt idx="56">
                  <c:v>0.4739918860805345</c:v>
                </c:pt>
                <c:pt idx="57">
                  <c:v>0.48651955591913726</c:v>
                </c:pt>
                <c:pt idx="58">
                  <c:v>0.51093191531222415</c:v>
                </c:pt>
                <c:pt idx="59">
                  <c:v>0.41850589290943874</c:v>
                </c:pt>
                <c:pt idx="60">
                  <c:v>0.46562552771225613</c:v>
                </c:pt>
                <c:pt idx="61">
                  <c:v>0.50247381670958924</c:v>
                </c:pt>
                <c:pt idx="62">
                  <c:v>0.49572832531650568</c:v>
                </c:pt>
                <c:pt idx="63">
                  <c:v>0.49368785400517951</c:v>
                </c:pt>
                <c:pt idx="64">
                  <c:v>0.48135928417732526</c:v>
                </c:pt>
                <c:pt idx="65">
                  <c:v>0.44287720382348622</c:v>
                </c:pt>
                <c:pt idx="66">
                  <c:v>0.42252518006205364</c:v>
                </c:pt>
                <c:pt idx="67">
                  <c:v>0.43903585725706046</c:v>
                </c:pt>
                <c:pt idx="68">
                  <c:v>0.45565793507385133</c:v>
                </c:pt>
                <c:pt idx="69">
                  <c:v>0.43677024500597317</c:v>
                </c:pt>
                <c:pt idx="70">
                  <c:v>0.41773263646937908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C-4C51-9DB1-988B50D37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72320"/>
        <c:axId val="153678208"/>
      </c:lineChart>
      <c:catAx>
        <c:axId val="1536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6700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53670016"/>
        <c:scaling>
          <c:orientation val="minMax"/>
          <c:max val="200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Value (Trillions of Current $US)</a:t>
                </a:r>
              </a:p>
            </c:rich>
          </c:tx>
          <c:layout>
            <c:manualLayout>
              <c:xMode val="edge"/>
              <c:yMode val="edge"/>
              <c:x val="1.7369665155491928E-2"/>
              <c:y val="0.16587659739253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664128"/>
        <c:crosses val="autoZero"/>
        <c:crossBetween val="between"/>
        <c:dispUnits>
          <c:builtInUnit val="trillions"/>
        </c:dispUnits>
      </c:valAx>
      <c:catAx>
        <c:axId val="15367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3678208"/>
        <c:crosses val="autoZero"/>
        <c:auto val="1"/>
        <c:lblAlgn val="ctr"/>
        <c:lblOffset val="100"/>
        <c:noMultiLvlLbl val="0"/>
      </c:catAx>
      <c:valAx>
        <c:axId val="153678208"/>
        <c:scaling>
          <c:orientation val="minMax"/>
          <c:min val="0.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Share of World GDP (%)</a:t>
                </a:r>
              </a:p>
            </c:rich>
          </c:tx>
          <c:layout>
            <c:manualLayout>
              <c:xMode val="edge"/>
              <c:yMode val="edge"/>
              <c:x val="0.96108117394416603"/>
              <c:y val="0.21327016909771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6723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84240658356473E-2"/>
          <c:y val="3.7022899311499116E-2"/>
          <c:w val="0.91577629102714442"/>
          <c:h val="0.81070043197508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Sheet1!$A$2:$A$445</c:f>
              <c:numCache>
                <c:formatCode>mmm\-yy</c:formatCode>
                <c:ptCount val="444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</c:numCache>
            </c:numRef>
          </c:cat>
          <c:val>
            <c:numRef>
              <c:f>Sheet1!$B$2:$B$445</c:f>
              <c:numCache>
                <c:formatCode>General</c:formatCode>
                <c:ptCount val="444"/>
                <c:pt idx="0">
                  <c:v>319.2</c:v>
                </c:pt>
                <c:pt idx="1">
                  <c:v>222.7</c:v>
                </c:pt>
                <c:pt idx="2">
                  <c:v>239.5</c:v>
                </c:pt>
                <c:pt idx="3">
                  <c:v>265.60000000000002</c:v>
                </c:pt>
                <c:pt idx="4">
                  <c:v>329.3</c:v>
                </c:pt>
                <c:pt idx="5">
                  <c:v>280.89999999999998</c:v>
                </c:pt>
                <c:pt idx="6">
                  <c:v>383.1</c:v>
                </c:pt>
                <c:pt idx="7">
                  <c:v>320.89999999999998</c:v>
                </c:pt>
                <c:pt idx="8">
                  <c:v>339.1</c:v>
                </c:pt>
                <c:pt idx="9">
                  <c:v>377.1</c:v>
                </c:pt>
                <c:pt idx="10">
                  <c:v>316.3</c:v>
                </c:pt>
                <c:pt idx="11">
                  <c:v>462</c:v>
                </c:pt>
                <c:pt idx="12">
                  <c:v>300</c:v>
                </c:pt>
                <c:pt idx="13">
                  <c:v>330.6</c:v>
                </c:pt>
                <c:pt idx="14">
                  <c:v>289.60000000000002</c:v>
                </c:pt>
                <c:pt idx="15">
                  <c:v>318.89999999999998</c:v>
                </c:pt>
                <c:pt idx="16">
                  <c:v>256.8</c:v>
                </c:pt>
                <c:pt idx="17">
                  <c:v>275.3</c:v>
                </c:pt>
                <c:pt idx="18">
                  <c:v>198.6</c:v>
                </c:pt>
                <c:pt idx="19">
                  <c:v>235.6</c:v>
                </c:pt>
                <c:pt idx="20">
                  <c:v>216.4</c:v>
                </c:pt>
                <c:pt idx="21">
                  <c:v>198.8</c:v>
                </c:pt>
                <c:pt idx="22">
                  <c:v>226.7</c:v>
                </c:pt>
                <c:pt idx="23">
                  <c:v>259</c:v>
                </c:pt>
                <c:pt idx="24">
                  <c:v>213.3</c:v>
                </c:pt>
                <c:pt idx="25">
                  <c:v>212.7</c:v>
                </c:pt>
                <c:pt idx="26">
                  <c:v>207.6</c:v>
                </c:pt>
                <c:pt idx="27">
                  <c:v>439.6</c:v>
                </c:pt>
                <c:pt idx="28">
                  <c:v>228.7</c:v>
                </c:pt>
                <c:pt idx="29">
                  <c:v>261.8</c:v>
                </c:pt>
                <c:pt idx="30">
                  <c:v>227.4</c:v>
                </c:pt>
                <c:pt idx="31">
                  <c:v>278.2</c:v>
                </c:pt>
                <c:pt idx="32">
                  <c:v>304.10000000000002</c:v>
                </c:pt>
                <c:pt idx="33">
                  <c:v>376.9</c:v>
                </c:pt>
                <c:pt idx="34">
                  <c:v>350.5</c:v>
                </c:pt>
                <c:pt idx="35">
                  <c:v>396.5</c:v>
                </c:pt>
                <c:pt idx="36">
                  <c:v>289.5</c:v>
                </c:pt>
                <c:pt idx="37">
                  <c:v>360.3</c:v>
                </c:pt>
                <c:pt idx="38">
                  <c:v>407.8</c:v>
                </c:pt>
                <c:pt idx="39">
                  <c:v>446.5</c:v>
                </c:pt>
                <c:pt idx="40">
                  <c:v>313.8</c:v>
                </c:pt>
                <c:pt idx="41">
                  <c:v>503.2</c:v>
                </c:pt>
                <c:pt idx="42">
                  <c:v>483.6</c:v>
                </c:pt>
                <c:pt idx="43">
                  <c:v>424.4</c:v>
                </c:pt>
                <c:pt idx="44">
                  <c:v>396.4</c:v>
                </c:pt>
                <c:pt idx="45">
                  <c:v>412.9</c:v>
                </c:pt>
                <c:pt idx="46">
                  <c:v>449.3</c:v>
                </c:pt>
                <c:pt idx="47">
                  <c:v>533.9</c:v>
                </c:pt>
                <c:pt idx="48">
                  <c:v>439</c:v>
                </c:pt>
                <c:pt idx="49">
                  <c:v>464.7</c:v>
                </c:pt>
                <c:pt idx="50">
                  <c:v>565.4</c:v>
                </c:pt>
                <c:pt idx="51">
                  <c:v>415.3</c:v>
                </c:pt>
                <c:pt idx="52">
                  <c:v>482.4</c:v>
                </c:pt>
                <c:pt idx="53">
                  <c:v>362.7</c:v>
                </c:pt>
                <c:pt idx="54">
                  <c:v>637.70000000000005</c:v>
                </c:pt>
                <c:pt idx="55">
                  <c:v>688.5</c:v>
                </c:pt>
                <c:pt idx="56">
                  <c:v>427.9</c:v>
                </c:pt>
                <c:pt idx="57">
                  <c:v>542.4</c:v>
                </c:pt>
                <c:pt idx="58">
                  <c:v>305</c:v>
                </c:pt>
                <c:pt idx="59">
                  <c:v>424.4</c:v>
                </c:pt>
                <c:pt idx="60">
                  <c:v>361.2</c:v>
                </c:pt>
                <c:pt idx="61">
                  <c:v>519.6</c:v>
                </c:pt>
                <c:pt idx="62">
                  <c:v>376.1</c:v>
                </c:pt>
                <c:pt idx="63">
                  <c:v>343.6</c:v>
                </c:pt>
                <c:pt idx="64">
                  <c:v>379.9</c:v>
                </c:pt>
                <c:pt idx="65">
                  <c:v>504.5</c:v>
                </c:pt>
                <c:pt idx="66">
                  <c:v>394.4</c:v>
                </c:pt>
                <c:pt idx="67">
                  <c:v>408.4</c:v>
                </c:pt>
                <c:pt idx="68">
                  <c:v>358.6</c:v>
                </c:pt>
                <c:pt idx="69">
                  <c:v>459</c:v>
                </c:pt>
                <c:pt idx="70">
                  <c:v>327.9</c:v>
                </c:pt>
                <c:pt idx="71">
                  <c:v>373.2</c:v>
                </c:pt>
                <c:pt idx="72">
                  <c:v>406</c:v>
                </c:pt>
                <c:pt idx="73">
                  <c:v>487.6</c:v>
                </c:pt>
                <c:pt idx="74">
                  <c:v>472.3</c:v>
                </c:pt>
                <c:pt idx="75">
                  <c:v>440.3</c:v>
                </c:pt>
                <c:pt idx="76">
                  <c:v>625.29999999999995</c:v>
                </c:pt>
                <c:pt idx="77">
                  <c:v>530.20000000000005</c:v>
                </c:pt>
                <c:pt idx="78">
                  <c:v>522.79999999999995</c:v>
                </c:pt>
                <c:pt idx="79">
                  <c:v>565.20000000000005</c:v>
                </c:pt>
                <c:pt idx="80">
                  <c:v>501.9</c:v>
                </c:pt>
                <c:pt idx="81">
                  <c:v>552.29999999999995</c:v>
                </c:pt>
                <c:pt idx="82">
                  <c:v>595.29999999999995</c:v>
                </c:pt>
                <c:pt idx="83">
                  <c:v>579</c:v>
                </c:pt>
                <c:pt idx="84">
                  <c:v>502.5</c:v>
                </c:pt>
                <c:pt idx="85">
                  <c:v>471.1</c:v>
                </c:pt>
                <c:pt idx="86">
                  <c:v>646.29999999999995</c:v>
                </c:pt>
                <c:pt idx="87">
                  <c:v>580.70000000000005</c:v>
                </c:pt>
                <c:pt idx="88">
                  <c:v>621.70000000000005</c:v>
                </c:pt>
                <c:pt idx="89">
                  <c:v>689.2</c:v>
                </c:pt>
                <c:pt idx="90">
                  <c:v>438.8</c:v>
                </c:pt>
                <c:pt idx="91">
                  <c:v>730.4</c:v>
                </c:pt>
                <c:pt idx="92">
                  <c:v>489.3</c:v>
                </c:pt>
                <c:pt idx="93">
                  <c:v>746.3</c:v>
                </c:pt>
                <c:pt idx="94">
                  <c:v>620.5</c:v>
                </c:pt>
                <c:pt idx="95">
                  <c:v>881.7</c:v>
                </c:pt>
                <c:pt idx="96">
                  <c:v>620.70000000000005</c:v>
                </c:pt>
                <c:pt idx="97">
                  <c:v>683.8</c:v>
                </c:pt>
                <c:pt idx="98">
                  <c:v>621.6</c:v>
                </c:pt>
                <c:pt idx="99">
                  <c:v>728.4</c:v>
                </c:pt>
                <c:pt idx="100">
                  <c:v>586.20000000000005</c:v>
                </c:pt>
                <c:pt idx="101">
                  <c:v>754.8</c:v>
                </c:pt>
                <c:pt idx="102">
                  <c:v>711.6</c:v>
                </c:pt>
                <c:pt idx="103">
                  <c:v>766.5</c:v>
                </c:pt>
                <c:pt idx="104">
                  <c:v>836.2</c:v>
                </c:pt>
                <c:pt idx="105">
                  <c:v>623.79999999999995</c:v>
                </c:pt>
                <c:pt idx="106">
                  <c:v>781.8</c:v>
                </c:pt>
                <c:pt idx="107" formatCode="#,##0.00">
                  <c:v>1047.5</c:v>
                </c:pt>
                <c:pt idx="108">
                  <c:v>551</c:v>
                </c:pt>
                <c:pt idx="109">
                  <c:v>877.9</c:v>
                </c:pt>
                <c:pt idx="110">
                  <c:v>783.7</c:v>
                </c:pt>
                <c:pt idx="111">
                  <c:v>712.7</c:v>
                </c:pt>
                <c:pt idx="112">
                  <c:v>757.3</c:v>
                </c:pt>
                <c:pt idx="113" formatCode="#,##0.00">
                  <c:v>1009.4</c:v>
                </c:pt>
                <c:pt idx="114">
                  <c:v>970.4</c:v>
                </c:pt>
                <c:pt idx="115">
                  <c:v>926.4</c:v>
                </c:pt>
                <c:pt idx="116">
                  <c:v>628.5</c:v>
                </c:pt>
                <c:pt idx="117">
                  <c:v>618.4</c:v>
                </c:pt>
                <c:pt idx="118">
                  <c:v>648</c:v>
                </c:pt>
                <c:pt idx="119">
                  <c:v>798</c:v>
                </c:pt>
                <c:pt idx="120">
                  <c:v>744.9</c:v>
                </c:pt>
                <c:pt idx="121" formatCode="#,##0.00">
                  <c:v>1085.5</c:v>
                </c:pt>
                <c:pt idx="122" formatCode="#,##0.00">
                  <c:v>1070.0999999999999</c:v>
                </c:pt>
                <c:pt idx="123">
                  <c:v>896.4</c:v>
                </c:pt>
                <c:pt idx="124">
                  <c:v>831</c:v>
                </c:pt>
                <c:pt idx="125">
                  <c:v>946.7</c:v>
                </c:pt>
                <c:pt idx="126">
                  <c:v>985.7</c:v>
                </c:pt>
                <c:pt idx="127">
                  <c:v>881.4</c:v>
                </c:pt>
                <c:pt idx="128">
                  <c:v>959.6</c:v>
                </c:pt>
                <c:pt idx="129" formatCode="#,##0.00">
                  <c:v>1097.4000000000001</c:v>
                </c:pt>
                <c:pt idx="130" formatCode="#,##0.00">
                  <c:v>1124.7</c:v>
                </c:pt>
                <c:pt idx="131" formatCode="#,##0.00">
                  <c:v>1130.3</c:v>
                </c:pt>
                <c:pt idx="132">
                  <c:v>929.2</c:v>
                </c:pt>
                <c:pt idx="133" formatCode="#,##0.00">
                  <c:v>1146.9000000000001</c:v>
                </c:pt>
                <c:pt idx="134" formatCode="#,##0.00">
                  <c:v>1092.5</c:v>
                </c:pt>
                <c:pt idx="135">
                  <c:v>841.3</c:v>
                </c:pt>
                <c:pt idx="136">
                  <c:v>881.6</c:v>
                </c:pt>
                <c:pt idx="137">
                  <c:v>771.6</c:v>
                </c:pt>
                <c:pt idx="138">
                  <c:v>998.2</c:v>
                </c:pt>
                <c:pt idx="139">
                  <c:v>778.3</c:v>
                </c:pt>
                <c:pt idx="140">
                  <c:v>753.4</c:v>
                </c:pt>
                <c:pt idx="141">
                  <c:v>927.5</c:v>
                </c:pt>
                <c:pt idx="142" formatCode="#,##0.00">
                  <c:v>1586.4</c:v>
                </c:pt>
                <c:pt idx="143" formatCode="#,##0.00">
                  <c:v>1285.7</c:v>
                </c:pt>
                <c:pt idx="144">
                  <c:v>938.4</c:v>
                </c:pt>
                <c:pt idx="145">
                  <c:v>913.3</c:v>
                </c:pt>
                <c:pt idx="146" formatCode="#,##0.00">
                  <c:v>1021.6</c:v>
                </c:pt>
                <c:pt idx="147">
                  <c:v>964.7</c:v>
                </c:pt>
                <c:pt idx="148" formatCode="#,##0.00">
                  <c:v>1056.8</c:v>
                </c:pt>
                <c:pt idx="149">
                  <c:v>920.3</c:v>
                </c:pt>
                <c:pt idx="150" formatCode="#,##0.00">
                  <c:v>1097.0999999999999</c:v>
                </c:pt>
                <c:pt idx="151">
                  <c:v>938</c:v>
                </c:pt>
                <c:pt idx="152" formatCode="#,##0.00">
                  <c:v>1039.8</c:v>
                </c:pt>
                <c:pt idx="153" formatCode="#,##0.00">
                  <c:v>1438.8</c:v>
                </c:pt>
                <c:pt idx="154" formatCode="#,##0.00">
                  <c:v>1300.7</c:v>
                </c:pt>
                <c:pt idx="155" formatCode="#,##0.00">
                  <c:v>1232.7</c:v>
                </c:pt>
                <c:pt idx="156" formatCode="#,##0.00">
                  <c:v>1271.0999999999999</c:v>
                </c:pt>
                <c:pt idx="157" formatCode="#,##0.00">
                  <c:v>1019.3</c:v>
                </c:pt>
                <c:pt idx="158" formatCode="#,##0.00">
                  <c:v>1034.2</c:v>
                </c:pt>
                <c:pt idx="159">
                  <c:v>984.9</c:v>
                </c:pt>
                <c:pt idx="160">
                  <c:v>911.3</c:v>
                </c:pt>
                <c:pt idx="161" formatCode="#,##0.00">
                  <c:v>1282.7</c:v>
                </c:pt>
                <c:pt idx="162" formatCode="#,##0.00">
                  <c:v>1100.8</c:v>
                </c:pt>
                <c:pt idx="163">
                  <c:v>869.9</c:v>
                </c:pt>
                <c:pt idx="164" formatCode="#,##0.00">
                  <c:v>1214.9000000000001</c:v>
                </c:pt>
                <c:pt idx="165" formatCode="#,##0.00">
                  <c:v>1855.2</c:v>
                </c:pt>
                <c:pt idx="166" formatCode="#,##0.00">
                  <c:v>1317.2</c:v>
                </c:pt>
                <c:pt idx="167" formatCode="#,##0.00">
                  <c:v>1379.7</c:v>
                </c:pt>
                <c:pt idx="168">
                  <c:v>781.3</c:v>
                </c:pt>
                <c:pt idx="169">
                  <c:v>923.9</c:v>
                </c:pt>
                <c:pt idx="170" formatCode="#,##0.00">
                  <c:v>1076</c:v>
                </c:pt>
                <c:pt idx="171" formatCode="#,##0.00">
                  <c:v>1035</c:v>
                </c:pt>
                <c:pt idx="172" formatCode="#,##0.00">
                  <c:v>1113.8</c:v>
                </c:pt>
                <c:pt idx="173" formatCode="#,##0.00">
                  <c:v>1442</c:v>
                </c:pt>
                <c:pt idx="174" formatCode="#,##0.00">
                  <c:v>1074</c:v>
                </c:pt>
                <c:pt idx="175" formatCode="#,##0.00">
                  <c:v>1151.3</c:v>
                </c:pt>
                <c:pt idx="176" formatCode="#,##0.00">
                  <c:v>1325.3</c:v>
                </c:pt>
                <c:pt idx="177" formatCode="#,##0.00">
                  <c:v>1069.0999999999999</c:v>
                </c:pt>
                <c:pt idx="178" formatCode="#,##0.00">
                  <c:v>1025.5</c:v>
                </c:pt>
                <c:pt idx="179" formatCode="#,##0.00">
                  <c:v>1093.9000000000001</c:v>
                </c:pt>
                <c:pt idx="180">
                  <c:v>863.1</c:v>
                </c:pt>
                <c:pt idx="181">
                  <c:v>972.7</c:v>
                </c:pt>
                <c:pt idx="182" formatCode="#,##0.00">
                  <c:v>1330.5</c:v>
                </c:pt>
                <c:pt idx="183" formatCode="#,##0.00">
                  <c:v>1227.5</c:v>
                </c:pt>
                <c:pt idx="184" formatCode="#,##0.00">
                  <c:v>1526.3</c:v>
                </c:pt>
                <c:pt idx="185" formatCode="#,##0.00">
                  <c:v>1335.6</c:v>
                </c:pt>
                <c:pt idx="186" formatCode="#,##0.00">
                  <c:v>1642.8</c:v>
                </c:pt>
                <c:pt idx="187" formatCode="#,##0.00">
                  <c:v>1429</c:v>
                </c:pt>
                <c:pt idx="188" formatCode="#,##0.00">
                  <c:v>1333.3</c:v>
                </c:pt>
                <c:pt idx="189" formatCode="#,##0.00">
                  <c:v>1487.3</c:v>
                </c:pt>
                <c:pt idx="190" formatCode="#,##0.00">
                  <c:v>1450.4</c:v>
                </c:pt>
                <c:pt idx="191" formatCode="#,##0.00">
                  <c:v>1586.7</c:v>
                </c:pt>
                <c:pt idx="192" formatCode="#,##0.00">
                  <c:v>1187.5</c:v>
                </c:pt>
                <c:pt idx="193" formatCode="#,##0.00">
                  <c:v>1289.8</c:v>
                </c:pt>
                <c:pt idx="194" formatCode="#,##0.00">
                  <c:v>1855.8</c:v>
                </c:pt>
                <c:pt idx="195" formatCode="#,##0.00">
                  <c:v>1398.9</c:v>
                </c:pt>
                <c:pt idx="196" formatCode="#,##0.00">
                  <c:v>1596</c:v>
                </c:pt>
                <c:pt idx="197" formatCode="#,##0.00">
                  <c:v>1786.4</c:v>
                </c:pt>
                <c:pt idx="198" formatCode="#,##0.00">
                  <c:v>1487</c:v>
                </c:pt>
                <c:pt idx="199" formatCode="#,##0.00">
                  <c:v>1929.7</c:v>
                </c:pt>
                <c:pt idx="200" formatCode="#,##0.00">
                  <c:v>1427.8</c:v>
                </c:pt>
                <c:pt idx="201" formatCode="#,##0.00">
                  <c:v>1647.7</c:v>
                </c:pt>
                <c:pt idx="202" formatCode="#,##0.00">
                  <c:v>1674.5</c:v>
                </c:pt>
                <c:pt idx="203" formatCode="#,##0.00">
                  <c:v>1901.2</c:v>
                </c:pt>
                <c:pt idx="204" formatCode="#,##0.00">
                  <c:v>1569.3</c:v>
                </c:pt>
                <c:pt idx="205" formatCode="#,##0.00">
                  <c:v>1529.5</c:v>
                </c:pt>
                <c:pt idx="206" formatCode="#,##0.00">
                  <c:v>1620.5</c:v>
                </c:pt>
                <c:pt idx="207" formatCode="#,##0.00">
                  <c:v>1544.5</c:v>
                </c:pt>
                <c:pt idx="208" formatCode="#,##0.00">
                  <c:v>1773.9</c:v>
                </c:pt>
                <c:pt idx="209" formatCode="#,##0.00">
                  <c:v>2205.9</c:v>
                </c:pt>
                <c:pt idx="210" formatCode="#,##0.00">
                  <c:v>1848</c:v>
                </c:pt>
                <c:pt idx="211" formatCode="#,##0.00">
                  <c:v>1839.8</c:v>
                </c:pt>
                <c:pt idx="212" formatCode="#,##0.00">
                  <c:v>2023.7</c:v>
                </c:pt>
                <c:pt idx="213" formatCode="#,##0.00">
                  <c:v>1962.7</c:v>
                </c:pt>
                <c:pt idx="214" formatCode="#,##0.00">
                  <c:v>2160.8000000000002</c:v>
                </c:pt>
                <c:pt idx="215" formatCode="#,##0.00">
                  <c:v>2049.1</c:v>
                </c:pt>
                <c:pt idx="216" formatCode="#,##0.00">
                  <c:v>2069.8000000000002</c:v>
                </c:pt>
                <c:pt idx="217" formatCode="#,##0.00">
                  <c:v>2048.6999999999998</c:v>
                </c:pt>
                <c:pt idx="218" formatCode="#,##0.00">
                  <c:v>2423.1</c:v>
                </c:pt>
                <c:pt idx="219" formatCode="#,##0.00">
                  <c:v>2121.9</c:v>
                </c:pt>
                <c:pt idx="220" formatCode="#,##0.00">
                  <c:v>1984.3</c:v>
                </c:pt>
                <c:pt idx="221" formatCode="#,##0.00">
                  <c:v>2119.6</c:v>
                </c:pt>
                <c:pt idx="222" formatCode="#,##0.00">
                  <c:v>2067.4</c:v>
                </c:pt>
                <c:pt idx="223" formatCode="#,##0.00">
                  <c:v>2034.4</c:v>
                </c:pt>
                <c:pt idx="224" formatCode="#,##0.00">
                  <c:v>2091</c:v>
                </c:pt>
                <c:pt idx="225" formatCode="#,##0.00">
                  <c:v>2778.3</c:v>
                </c:pt>
                <c:pt idx="226" formatCode="#,##0.00">
                  <c:v>3319.7</c:v>
                </c:pt>
                <c:pt idx="227" formatCode="#,##0.00">
                  <c:v>3309.6</c:v>
                </c:pt>
                <c:pt idx="228" formatCode="#,##0.00">
                  <c:v>2629</c:v>
                </c:pt>
                <c:pt idx="229" formatCode="#,##0.00">
                  <c:v>2979.4</c:v>
                </c:pt>
                <c:pt idx="230" formatCode="#,##0.00">
                  <c:v>3374.6</c:v>
                </c:pt>
                <c:pt idx="231" formatCode="#,##0.00">
                  <c:v>2734.6</c:v>
                </c:pt>
                <c:pt idx="232" formatCode="#,##0.00">
                  <c:v>2874.2</c:v>
                </c:pt>
                <c:pt idx="233" formatCode="#,##0.00">
                  <c:v>2790.8</c:v>
                </c:pt>
                <c:pt idx="234" formatCode="#,##0.00">
                  <c:v>2667.9</c:v>
                </c:pt>
                <c:pt idx="235" formatCode="#,##0.00">
                  <c:v>2674.9</c:v>
                </c:pt>
                <c:pt idx="236" formatCode="#,##0.00">
                  <c:v>2861.5</c:v>
                </c:pt>
                <c:pt idx="237" formatCode="#,##0.00">
                  <c:v>2946.7</c:v>
                </c:pt>
                <c:pt idx="238" formatCode="#,##0.00">
                  <c:v>2964.5</c:v>
                </c:pt>
                <c:pt idx="239" formatCode="#,##0.00">
                  <c:v>3246</c:v>
                </c:pt>
                <c:pt idx="240" formatCode="#,##0.00">
                  <c:v>2609.3000000000002</c:v>
                </c:pt>
                <c:pt idx="241" formatCode="#,##0.00">
                  <c:v>3108.1</c:v>
                </c:pt>
                <c:pt idx="242" formatCode="#,##0.00">
                  <c:v>3336.4</c:v>
                </c:pt>
                <c:pt idx="243" formatCode="#,##0.00">
                  <c:v>3371.8</c:v>
                </c:pt>
                <c:pt idx="244" formatCode="#,##0.00">
                  <c:v>3236.8</c:v>
                </c:pt>
                <c:pt idx="245" formatCode="#,##0.00">
                  <c:v>3430.9</c:v>
                </c:pt>
                <c:pt idx="246" formatCode="#,##0.00">
                  <c:v>3631.6</c:v>
                </c:pt>
                <c:pt idx="247" formatCode="#,##0.00">
                  <c:v>3888.7</c:v>
                </c:pt>
                <c:pt idx="248" formatCode="#,##0.00">
                  <c:v>3209.1</c:v>
                </c:pt>
                <c:pt idx="249" formatCode="#,##0.00">
                  <c:v>3947.6</c:v>
                </c:pt>
                <c:pt idx="250" formatCode="#,##0.00">
                  <c:v>3890</c:v>
                </c:pt>
                <c:pt idx="251" formatCode="#,##0.00">
                  <c:v>4265</c:v>
                </c:pt>
                <c:pt idx="252" formatCode="#,##0.00">
                  <c:v>3479.4</c:v>
                </c:pt>
                <c:pt idx="253" formatCode="#,##0.00">
                  <c:v>4098.3999999999996</c:v>
                </c:pt>
                <c:pt idx="254" formatCode="#,##0.00">
                  <c:v>4958.8999999999996</c:v>
                </c:pt>
                <c:pt idx="255" formatCode="#,##0.00">
                  <c:v>4328.3999999999996</c:v>
                </c:pt>
                <c:pt idx="256" formatCode="#,##0.00">
                  <c:v>4500.8999999999996</c:v>
                </c:pt>
                <c:pt idx="257" formatCode="#,##0.00">
                  <c:v>4348</c:v>
                </c:pt>
                <c:pt idx="258" formatCode="#,##0.00">
                  <c:v>5060</c:v>
                </c:pt>
                <c:pt idx="259" formatCode="#,##0.00">
                  <c:v>4758.2</c:v>
                </c:pt>
                <c:pt idx="260" formatCode="#,##0.00">
                  <c:v>4644.6000000000004</c:v>
                </c:pt>
                <c:pt idx="261" formatCode="#,##0.00">
                  <c:v>4991.3</c:v>
                </c:pt>
                <c:pt idx="262" formatCode="#,##0.00">
                  <c:v>4809.1000000000004</c:v>
                </c:pt>
                <c:pt idx="263" formatCode="#,##0.00">
                  <c:v>5208.6000000000004</c:v>
                </c:pt>
                <c:pt idx="264" formatCode="#,##0.00">
                  <c:v>4441.8999999999996</c:v>
                </c:pt>
                <c:pt idx="265" formatCode="#,##0.00">
                  <c:v>4633.8999999999996</c:v>
                </c:pt>
                <c:pt idx="266" formatCode="#,##0.00">
                  <c:v>5574.3</c:v>
                </c:pt>
                <c:pt idx="267" formatCode="#,##0.00">
                  <c:v>4758</c:v>
                </c:pt>
                <c:pt idx="268" formatCode="#,##0.00">
                  <c:v>5238.3</c:v>
                </c:pt>
                <c:pt idx="269" formatCode="#,##0.00">
                  <c:v>5910.9</c:v>
                </c:pt>
                <c:pt idx="270" formatCode="#,##0.00">
                  <c:v>4792.6000000000004</c:v>
                </c:pt>
                <c:pt idx="271" formatCode="#,##0.00">
                  <c:v>5882.8</c:v>
                </c:pt>
                <c:pt idx="272" formatCode="#,##0.00">
                  <c:v>5608.6</c:v>
                </c:pt>
                <c:pt idx="273" formatCode="#,##0.00">
                  <c:v>5684.1</c:v>
                </c:pt>
                <c:pt idx="274" formatCode="#,##0.00">
                  <c:v>5847.9</c:v>
                </c:pt>
                <c:pt idx="275" formatCode="#,##0.00">
                  <c:v>6862.9</c:v>
                </c:pt>
                <c:pt idx="276" formatCode="#,##0.00">
                  <c:v>5854.9</c:v>
                </c:pt>
                <c:pt idx="277" formatCode="#,##0.00">
                  <c:v>5773.9</c:v>
                </c:pt>
                <c:pt idx="278" formatCode="#,##0.00">
                  <c:v>6354.1</c:v>
                </c:pt>
                <c:pt idx="279" formatCode="#,##0.00">
                  <c:v>5680.6</c:v>
                </c:pt>
                <c:pt idx="280" formatCode="#,##0.00">
                  <c:v>6614.3</c:v>
                </c:pt>
                <c:pt idx="281" formatCode="#,##0.00">
                  <c:v>6413.7</c:v>
                </c:pt>
                <c:pt idx="282" formatCode="#,##0.00">
                  <c:v>6437.3</c:v>
                </c:pt>
                <c:pt idx="283" formatCode="#,##0.00">
                  <c:v>6506.7</c:v>
                </c:pt>
                <c:pt idx="284" formatCode="#,##0.00">
                  <c:v>5320.4</c:v>
                </c:pt>
                <c:pt idx="285" formatCode="#,##0.00">
                  <c:v>6071.6</c:v>
                </c:pt>
                <c:pt idx="286" formatCode="#,##0.00">
                  <c:v>5223.3999999999996</c:v>
                </c:pt>
                <c:pt idx="287" formatCode="#,##0.00">
                  <c:v>5206.1000000000004</c:v>
                </c:pt>
                <c:pt idx="288" formatCode="#,##0.00">
                  <c:v>4178.1000000000004</c:v>
                </c:pt>
                <c:pt idx="289" formatCode="#,##0.00">
                  <c:v>4678.3999999999996</c:v>
                </c:pt>
                <c:pt idx="290">
                  <c:v>5569.9</c:v>
                </c:pt>
                <c:pt idx="291">
                  <c:v>5164.8999999999996</c:v>
                </c:pt>
                <c:pt idx="292">
                  <c:v>5247.8</c:v>
                </c:pt>
                <c:pt idx="293">
                  <c:v>5549.2</c:v>
                </c:pt>
                <c:pt idx="294">
                  <c:v>5274.3</c:v>
                </c:pt>
                <c:pt idx="295" formatCode="#,##0.00">
                  <c:v>5553.1</c:v>
                </c:pt>
                <c:pt idx="296" formatCode="#,##0.00">
                  <c:v>5813.7</c:v>
                </c:pt>
                <c:pt idx="297" formatCode="#,##0.00">
                  <c:v>6857.4</c:v>
                </c:pt>
                <c:pt idx="298" formatCode="#,##0.00">
                  <c:v>7326.3</c:v>
                </c:pt>
                <c:pt idx="299" formatCode="#,##0.00">
                  <c:v>8362.9</c:v>
                </c:pt>
                <c:pt idx="300" formatCode="#,##0.00">
                  <c:v>6888.8</c:v>
                </c:pt>
                <c:pt idx="301" formatCode="#,##0.00">
                  <c:v>6855.1</c:v>
                </c:pt>
                <c:pt idx="302">
                  <c:v>7403.6</c:v>
                </c:pt>
                <c:pt idx="303" formatCode="#,##0.00">
                  <c:v>6591.2</c:v>
                </c:pt>
                <c:pt idx="304" formatCode="#,##0.00">
                  <c:v>6752.7</c:v>
                </c:pt>
                <c:pt idx="305" formatCode="#,##0.00">
                  <c:v>6715</c:v>
                </c:pt>
                <c:pt idx="306" formatCode="#,##0.00">
                  <c:v>7344.7</c:v>
                </c:pt>
                <c:pt idx="307" formatCode="#,##0.00">
                  <c:v>7253.5</c:v>
                </c:pt>
                <c:pt idx="308" formatCode="#,##0.00">
                  <c:v>7168.2</c:v>
                </c:pt>
                <c:pt idx="309" formatCode="#,##0.00">
                  <c:v>9303.4</c:v>
                </c:pt>
                <c:pt idx="310" formatCode="#,##0.00">
                  <c:v>9481.4</c:v>
                </c:pt>
                <c:pt idx="311" formatCode="#,##0.00">
                  <c:v>10120.700000000001</c:v>
                </c:pt>
                <c:pt idx="312" formatCode="#,##0.00">
                  <c:v>8017.8</c:v>
                </c:pt>
                <c:pt idx="313" formatCode="#,##0.00">
                  <c:v>8383.2999999999993</c:v>
                </c:pt>
                <c:pt idx="314" formatCode="#,##0.00">
                  <c:v>9563.7000000000007</c:v>
                </c:pt>
                <c:pt idx="315" formatCode="#,##0.00">
                  <c:v>8000.5</c:v>
                </c:pt>
                <c:pt idx="316" formatCode="#,##0.00">
                  <c:v>7849.2</c:v>
                </c:pt>
                <c:pt idx="317" formatCode="#,##0.00">
                  <c:v>7867</c:v>
                </c:pt>
                <c:pt idx="318" formatCode="#,##0.00">
                  <c:v>8157.9</c:v>
                </c:pt>
                <c:pt idx="319" formatCode="#,##0.00">
                  <c:v>8421.6</c:v>
                </c:pt>
                <c:pt idx="320" formatCode="#,##0.00">
                  <c:v>8370.1</c:v>
                </c:pt>
                <c:pt idx="321" formatCode="#,##0.00">
                  <c:v>9745.6</c:v>
                </c:pt>
                <c:pt idx="322" formatCode="#,##0.00">
                  <c:v>9997.2000000000007</c:v>
                </c:pt>
                <c:pt idx="323" formatCode="#,##0.00">
                  <c:v>9747.7000000000007</c:v>
                </c:pt>
                <c:pt idx="324" formatCode="#,##0.00">
                  <c:v>8359.7999999999993</c:v>
                </c:pt>
                <c:pt idx="325" formatCode="#,##0.00">
                  <c:v>8785.1</c:v>
                </c:pt>
                <c:pt idx="326" formatCode="#,##0.00">
                  <c:v>9812</c:v>
                </c:pt>
                <c:pt idx="327" formatCode="#,##0.00">
                  <c:v>8467.2999999999993</c:v>
                </c:pt>
                <c:pt idx="328" formatCode="#,##0.00">
                  <c:v>8959.9</c:v>
                </c:pt>
                <c:pt idx="329" formatCode="#,##0.00">
                  <c:v>8478.5</c:v>
                </c:pt>
                <c:pt idx="330" formatCode="#,##0.00">
                  <c:v>8515</c:v>
                </c:pt>
                <c:pt idx="331" formatCode="#,##0.00">
                  <c:v>8615.5</c:v>
                </c:pt>
                <c:pt idx="332" formatCode="#,##0.00">
                  <c:v>8804.1</c:v>
                </c:pt>
                <c:pt idx="333" formatCode="#,##0.00">
                  <c:v>10822.4</c:v>
                </c:pt>
                <c:pt idx="334" formatCode="#,##0.00">
                  <c:v>10586.9</c:v>
                </c:pt>
                <c:pt idx="335" formatCode="#,##0.00">
                  <c:v>10308.9</c:v>
                </c:pt>
                <c:pt idx="336" formatCode="#,##0.00">
                  <c:v>9383.4</c:v>
                </c:pt>
                <c:pt idx="337" formatCode="#,##0.00">
                  <c:v>9133.9</c:v>
                </c:pt>
                <c:pt idx="338" formatCode="#,##0.00">
                  <c:v>9534.2999999999993</c:v>
                </c:pt>
                <c:pt idx="339" formatCode="#,##0.00">
                  <c:v>8947.6</c:v>
                </c:pt>
                <c:pt idx="340" formatCode="#,##0.00">
                  <c:v>8748.6</c:v>
                </c:pt>
                <c:pt idx="341" formatCode="#,##0.00">
                  <c:v>9218.6</c:v>
                </c:pt>
                <c:pt idx="342" formatCode="#,##0.00">
                  <c:v>8722.7000000000007</c:v>
                </c:pt>
                <c:pt idx="343" formatCode="#,##0.00">
                  <c:v>9349.7000000000007</c:v>
                </c:pt>
                <c:pt idx="344" formatCode="#,##0.00">
                  <c:v>9521.5</c:v>
                </c:pt>
                <c:pt idx="345" formatCode="#,##0.00">
                  <c:v>13105.3</c:v>
                </c:pt>
                <c:pt idx="346" formatCode="#,##0.00">
                  <c:v>13064.7</c:v>
                </c:pt>
                <c:pt idx="347" formatCode="#,##0.00">
                  <c:v>13006</c:v>
                </c:pt>
                <c:pt idx="348" formatCode="#,##0.00">
                  <c:v>10266.1</c:v>
                </c:pt>
                <c:pt idx="349" formatCode="#,##0.00">
                  <c:v>9766.4</c:v>
                </c:pt>
                <c:pt idx="350" formatCode="#,##0.00">
                  <c:v>10922</c:v>
                </c:pt>
                <c:pt idx="351" formatCode="#,##0.00">
                  <c:v>9027.2000000000007</c:v>
                </c:pt>
                <c:pt idx="352" formatCode="#,##0.00">
                  <c:v>9220.2000000000007</c:v>
                </c:pt>
                <c:pt idx="353" formatCode="#,##0.00">
                  <c:v>9335.9</c:v>
                </c:pt>
                <c:pt idx="354" formatCode="#,##0.00">
                  <c:v>9288.1</c:v>
                </c:pt>
                <c:pt idx="355" formatCode="#,##0.00">
                  <c:v>9623.1</c:v>
                </c:pt>
                <c:pt idx="356" formatCode="#,##0.00">
                  <c:v>9313</c:v>
                </c:pt>
                <c:pt idx="357" formatCode="#,##0.00">
                  <c:v>12629.9</c:v>
                </c:pt>
                <c:pt idx="358" formatCode="#,##0.00">
                  <c:v>12117.7</c:v>
                </c:pt>
                <c:pt idx="359" formatCode="#,##0.00">
                  <c:v>12166.2</c:v>
                </c:pt>
                <c:pt idx="360" formatCode="#,##0.00">
                  <c:v>9552</c:v>
                </c:pt>
                <c:pt idx="361" formatCode="#,##0.00">
                  <c:v>8699.7999999999993</c:v>
                </c:pt>
                <c:pt idx="362" formatCode="#,##0.00">
                  <c:v>9887.2000000000007</c:v>
                </c:pt>
                <c:pt idx="363" formatCode="#,##0.00">
                  <c:v>9316.7999999999993</c:v>
                </c:pt>
                <c:pt idx="364" formatCode="#,##0.00">
                  <c:v>8758.7999999999993</c:v>
                </c:pt>
                <c:pt idx="365" formatCode="#,##0.00">
                  <c:v>9687.7999999999993</c:v>
                </c:pt>
                <c:pt idx="366" formatCode="#,##0.00">
                  <c:v>9500.7000000000007</c:v>
                </c:pt>
                <c:pt idx="367" formatCode="#,##0.00">
                  <c:v>9166.7000000000007</c:v>
                </c:pt>
                <c:pt idx="368" formatCode="#,##0.00">
                  <c:v>9423.7000000000007</c:v>
                </c:pt>
                <c:pt idx="369" formatCode="#,##0.00">
                  <c:v>11384.3</c:v>
                </c:pt>
                <c:pt idx="370" formatCode="#,##0.00">
                  <c:v>10681</c:v>
                </c:pt>
                <c:pt idx="371" formatCode="#,##0.00">
                  <c:v>10127.4</c:v>
                </c:pt>
                <c:pt idx="372" formatCode="#,##0.00">
                  <c:v>8218.2999999999993</c:v>
                </c:pt>
                <c:pt idx="373" formatCode="#,##0.00">
                  <c:v>8055.1</c:v>
                </c:pt>
                <c:pt idx="374" formatCode="#,##0.00">
                  <c:v>8913.4</c:v>
                </c:pt>
                <c:pt idx="375" formatCode="#,##0.00">
                  <c:v>8670.6</c:v>
                </c:pt>
                <c:pt idx="376" formatCode="#,##0.00">
                  <c:v>8537.2999999999993</c:v>
                </c:pt>
                <c:pt idx="377" formatCode="#,##0.00">
                  <c:v>8838.2999999999993</c:v>
                </c:pt>
                <c:pt idx="378" formatCode="#,##0.00">
                  <c:v>9125.2999999999993</c:v>
                </c:pt>
                <c:pt idx="379" formatCode="#,##0.00">
                  <c:v>9369.1</c:v>
                </c:pt>
                <c:pt idx="380" formatCode="#,##0.00">
                  <c:v>9507.1</c:v>
                </c:pt>
                <c:pt idx="381" formatCode="#,##0.00">
                  <c:v>12616</c:v>
                </c:pt>
                <c:pt idx="382" formatCode="#,##0.00">
                  <c:v>12069.8</c:v>
                </c:pt>
                <c:pt idx="383" formatCode="#,##0.00">
                  <c:v>11681.8</c:v>
                </c:pt>
                <c:pt idx="384" formatCode="#,##0.00">
                  <c:v>9961.1</c:v>
                </c:pt>
                <c:pt idx="385" formatCode="#,##0.00">
                  <c:v>9735.7999999999993</c:v>
                </c:pt>
                <c:pt idx="386" formatCode="#,##0.00">
                  <c:v>9719.2000000000007</c:v>
                </c:pt>
                <c:pt idx="387" formatCode="#,##0.00">
                  <c:v>9805.7000000000007</c:v>
                </c:pt>
                <c:pt idx="388" formatCode="#,##0.00">
                  <c:v>9862.2000000000007</c:v>
                </c:pt>
                <c:pt idx="389" formatCode="#,##0.00">
                  <c:v>9717.4</c:v>
                </c:pt>
                <c:pt idx="390" formatCode="#,##0.00">
                  <c:v>9979.1</c:v>
                </c:pt>
                <c:pt idx="391" formatCode="#,##0.00">
                  <c:v>10828.3</c:v>
                </c:pt>
                <c:pt idx="392" formatCode="#,##0.00">
                  <c:v>10911.7</c:v>
                </c:pt>
                <c:pt idx="393" formatCode="#,##0.00">
                  <c:v>12963.4</c:v>
                </c:pt>
                <c:pt idx="394" formatCode="#,##0.00">
                  <c:v>12765</c:v>
                </c:pt>
                <c:pt idx="395" formatCode="#,##0.00">
                  <c:v>13644.8</c:v>
                </c:pt>
                <c:pt idx="396" formatCode="#,##0.00">
                  <c:v>9835.2999999999993</c:v>
                </c:pt>
                <c:pt idx="397" formatCode="#,##0.00">
                  <c:v>9806.1</c:v>
                </c:pt>
                <c:pt idx="398" formatCode="#,##0.00">
                  <c:v>12382.1</c:v>
                </c:pt>
                <c:pt idx="399" formatCode="#,##0.00">
                  <c:v>10268</c:v>
                </c:pt>
                <c:pt idx="400" formatCode="#,##0.00">
                  <c:v>10610.8</c:v>
                </c:pt>
                <c:pt idx="401" formatCode="#,##0.00">
                  <c:v>11115.6</c:v>
                </c:pt>
                <c:pt idx="402" formatCode="#,##0.00">
                  <c:v>10261.700000000001</c:v>
                </c:pt>
                <c:pt idx="403" formatCode="#,##0.00">
                  <c:v>9294.2999999999993</c:v>
                </c:pt>
                <c:pt idx="404" formatCode="#,##0.00">
                  <c:v>9789.1</c:v>
                </c:pt>
                <c:pt idx="405" formatCode="#,##0.00">
                  <c:v>9130.5</c:v>
                </c:pt>
                <c:pt idx="406" formatCode="#,##0.00">
                  <c:v>8664.9</c:v>
                </c:pt>
                <c:pt idx="407" formatCode="#,##0.00">
                  <c:v>9183</c:v>
                </c:pt>
                <c:pt idx="408" formatCode="#,##0.00">
                  <c:v>7105.1</c:v>
                </c:pt>
                <c:pt idx="409" formatCode="#,##0.00">
                  <c:v>8083.3</c:v>
                </c:pt>
                <c:pt idx="410" formatCode="#,##0.00">
                  <c:v>10574.9</c:v>
                </c:pt>
                <c:pt idx="411" formatCode="#,##0.00">
                  <c:v>7883</c:v>
                </c:pt>
                <c:pt idx="412" formatCode="#,##0.00">
                  <c:v>9069.4</c:v>
                </c:pt>
                <c:pt idx="413" formatCode="#,##0.00">
                  <c:v>9166.7000000000007</c:v>
                </c:pt>
                <c:pt idx="414" formatCode="#,##0.00">
                  <c:v>8694.2999999999993</c:v>
                </c:pt>
                <c:pt idx="415" formatCode="#,##0.00">
                  <c:v>9415.6</c:v>
                </c:pt>
                <c:pt idx="416" formatCode="#,##0.00">
                  <c:v>8597.2999999999993</c:v>
                </c:pt>
                <c:pt idx="417" formatCode="#,##0.00">
                  <c:v>8851.2000000000007</c:v>
                </c:pt>
                <c:pt idx="418" formatCode="#,##0.00">
                  <c:v>10103.299999999999</c:v>
                </c:pt>
                <c:pt idx="419" formatCode="#,##0.00">
                  <c:v>8899</c:v>
                </c:pt>
                <c:pt idx="420" formatCode="#,##0.00">
                  <c:v>7153.7</c:v>
                </c:pt>
                <c:pt idx="421" formatCode="#,##0.00">
                  <c:v>6828.4</c:v>
                </c:pt>
                <c:pt idx="422" formatCode="#,##0.00">
                  <c:v>7900.4</c:v>
                </c:pt>
                <c:pt idx="423" formatCode="#,##0.00">
                  <c:v>8624.4</c:v>
                </c:pt>
                <c:pt idx="424" formatCode="#,##0.00">
                  <c:v>9671.6</c:v>
                </c:pt>
                <c:pt idx="425" formatCode="#,##0.00">
                  <c:v>9236.6</c:v>
                </c:pt>
                <c:pt idx="426" formatCode="#,##0.00">
                  <c:v>9088.2999999999993</c:v>
                </c:pt>
                <c:pt idx="427" formatCode="#,##0.00">
                  <c:v>10961.7</c:v>
                </c:pt>
                <c:pt idx="428" formatCode="#,##0.00">
                  <c:v>11497.7</c:v>
                </c:pt>
                <c:pt idx="429" formatCode="#,##0.00">
                  <c:v>14773.1</c:v>
                </c:pt>
                <c:pt idx="430" formatCode="#,##0.00">
                  <c:v>14219.7</c:v>
                </c:pt>
                <c:pt idx="431" formatCode="#,##0.00">
                  <c:v>14529.6</c:v>
                </c:pt>
                <c:pt idx="432" formatCode="#,##0.00">
                  <c:v>12860.9</c:v>
                </c:pt>
                <c:pt idx="433" formatCode="#,##0.00">
                  <c:v>9410.5</c:v>
                </c:pt>
                <c:pt idx="434" formatCode="#,##0.00">
                  <c:v>12542.3</c:v>
                </c:pt>
                <c:pt idx="435" formatCode="#,##0.00">
                  <c:v>11759.9</c:v>
                </c:pt>
                <c:pt idx="436" formatCode="#,##0.00">
                  <c:v>12411.3</c:v>
                </c:pt>
                <c:pt idx="437" formatCode="#,##0.00">
                  <c:v>12102</c:v>
                </c:pt>
                <c:pt idx="438" formatCode="#,##0.00">
                  <c:v>11720</c:v>
                </c:pt>
                <c:pt idx="439" formatCode="#,##0.00">
                  <c:v>11258.7</c:v>
                </c:pt>
                <c:pt idx="440" formatCode="#,##0.00">
                  <c:v>10910.6</c:v>
                </c:pt>
                <c:pt idx="441" formatCode="#,##0.00">
                  <c:v>16635.3</c:v>
                </c:pt>
                <c:pt idx="442" formatCode="#,##0.00">
                  <c:v>16069</c:v>
                </c:pt>
                <c:pt idx="443" formatCode="#,##0.00">
                  <c:v>13384.7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B-4FAF-9E93-793D6E1951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Sheet1!$A$2:$A$445</c:f>
              <c:numCache>
                <c:formatCode>mmm\-yy</c:formatCode>
                <c:ptCount val="444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</c:numCache>
            </c:numRef>
          </c:cat>
          <c:val>
            <c:numRef>
              <c:f>Sheet1!$C$2:$C$445</c:f>
              <c:numCache>
                <c:formatCode>General</c:formatCode>
                <c:ptCount val="444"/>
                <c:pt idx="0">
                  <c:v>293.10000000000002</c:v>
                </c:pt>
                <c:pt idx="1">
                  <c:v>281</c:v>
                </c:pt>
                <c:pt idx="2">
                  <c:v>293</c:v>
                </c:pt>
                <c:pt idx="3">
                  <c:v>283.3</c:v>
                </c:pt>
                <c:pt idx="4">
                  <c:v>295.10000000000002</c:v>
                </c:pt>
                <c:pt idx="5">
                  <c:v>348.7</c:v>
                </c:pt>
                <c:pt idx="6">
                  <c:v>344.4</c:v>
                </c:pt>
                <c:pt idx="7">
                  <c:v>311.8</c:v>
                </c:pt>
                <c:pt idx="8">
                  <c:v>391.8</c:v>
                </c:pt>
                <c:pt idx="9">
                  <c:v>385.5</c:v>
                </c:pt>
                <c:pt idx="10">
                  <c:v>327.5</c:v>
                </c:pt>
                <c:pt idx="11">
                  <c:v>306.5</c:v>
                </c:pt>
                <c:pt idx="12">
                  <c:v>459.5</c:v>
                </c:pt>
                <c:pt idx="13">
                  <c:v>376.6</c:v>
                </c:pt>
                <c:pt idx="14">
                  <c:v>401.8</c:v>
                </c:pt>
                <c:pt idx="15">
                  <c:v>264.89999999999998</c:v>
                </c:pt>
                <c:pt idx="16">
                  <c:v>319</c:v>
                </c:pt>
                <c:pt idx="17">
                  <c:v>375.7</c:v>
                </c:pt>
                <c:pt idx="18">
                  <c:v>450.2</c:v>
                </c:pt>
                <c:pt idx="19">
                  <c:v>434.7</c:v>
                </c:pt>
                <c:pt idx="20">
                  <c:v>413.4</c:v>
                </c:pt>
                <c:pt idx="21">
                  <c:v>398.5</c:v>
                </c:pt>
                <c:pt idx="22">
                  <c:v>486</c:v>
                </c:pt>
                <c:pt idx="23">
                  <c:v>390.7</c:v>
                </c:pt>
                <c:pt idx="24">
                  <c:v>520.6</c:v>
                </c:pt>
                <c:pt idx="25">
                  <c:v>565.29999999999995</c:v>
                </c:pt>
                <c:pt idx="26">
                  <c:v>482.5</c:v>
                </c:pt>
                <c:pt idx="27">
                  <c:v>468.3</c:v>
                </c:pt>
                <c:pt idx="28">
                  <c:v>514.70000000000005</c:v>
                </c:pt>
                <c:pt idx="29">
                  <c:v>536.29999999999995</c:v>
                </c:pt>
                <c:pt idx="30">
                  <c:v>560</c:v>
                </c:pt>
                <c:pt idx="31">
                  <c:v>598.1</c:v>
                </c:pt>
                <c:pt idx="32">
                  <c:v>549.6</c:v>
                </c:pt>
                <c:pt idx="33">
                  <c:v>567.9</c:v>
                </c:pt>
                <c:pt idx="34">
                  <c:v>489.8</c:v>
                </c:pt>
                <c:pt idx="35">
                  <c:v>440.5</c:v>
                </c:pt>
                <c:pt idx="36">
                  <c:v>652.79999999999995</c:v>
                </c:pt>
                <c:pt idx="37">
                  <c:v>650.6</c:v>
                </c:pt>
                <c:pt idx="38">
                  <c:v>509.9</c:v>
                </c:pt>
                <c:pt idx="39">
                  <c:v>551.9</c:v>
                </c:pt>
                <c:pt idx="40">
                  <c:v>615.1</c:v>
                </c:pt>
                <c:pt idx="41">
                  <c:v>720.8</c:v>
                </c:pt>
                <c:pt idx="42">
                  <c:v>761.6</c:v>
                </c:pt>
                <c:pt idx="43">
                  <c:v>803.9</c:v>
                </c:pt>
                <c:pt idx="44">
                  <c:v>793.3</c:v>
                </c:pt>
                <c:pt idx="45">
                  <c:v>834</c:v>
                </c:pt>
                <c:pt idx="46">
                  <c:v>798.8</c:v>
                </c:pt>
                <c:pt idx="47">
                  <c:v>818.2</c:v>
                </c:pt>
                <c:pt idx="48">
                  <c:v>788.9</c:v>
                </c:pt>
                <c:pt idx="49">
                  <c:v>798.1</c:v>
                </c:pt>
                <c:pt idx="50">
                  <c:v>667.3</c:v>
                </c:pt>
                <c:pt idx="51">
                  <c:v>728.5</c:v>
                </c:pt>
                <c:pt idx="52">
                  <c:v>937.9</c:v>
                </c:pt>
                <c:pt idx="53" formatCode="#,##0.00">
                  <c:v>1021.7</c:v>
                </c:pt>
                <c:pt idx="54" formatCode="#,##0.00">
                  <c:v>1162.7</c:v>
                </c:pt>
                <c:pt idx="55" formatCode="#,##0.00">
                  <c:v>1279.5999999999999</c:v>
                </c:pt>
                <c:pt idx="56" formatCode="#,##0.00">
                  <c:v>1179.3</c:v>
                </c:pt>
                <c:pt idx="57" formatCode="#,##0.00">
                  <c:v>1340.4</c:v>
                </c:pt>
                <c:pt idx="58" formatCode="#,##0.00">
                  <c:v>1133.8</c:v>
                </c:pt>
                <c:pt idx="59">
                  <c:v>951.5</c:v>
                </c:pt>
                <c:pt idx="60" formatCode="#,##0.00">
                  <c:v>1186.0999999999999</c:v>
                </c:pt>
                <c:pt idx="61">
                  <c:v>993.8</c:v>
                </c:pt>
                <c:pt idx="62">
                  <c:v>931</c:v>
                </c:pt>
                <c:pt idx="63">
                  <c:v>996.4</c:v>
                </c:pt>
                <c:pt idx="64" formatCode="#,##0.00">
                  <c:v>1173.5</c:v>
                </c:pt>
                <c:pt idx="65" formatCode="#,##0.00">
                  <c:v>1317.2</c:v>
                </c:pt>
                <c:pt idx="66" formatCode="#,##0.00">
                  <c:v>1492.5</c:v>
                </c:pt>
                <c:pt idx="67" formatCode="#,##0.00">
                  <c:v>1568.6</c:v>
                </c:pt>
                <c:pt idx="68" formatCode="#,##0.00">
                  <c:v>1432.1</c:v>
                </c:pt>
                <c:pt idx="69" formatCode="#,##0.00">
                  <c:v>1652.1</c:v>
                </c:pt>
                <c:pt idx="70" formatCode="#,##0.00">
                  <c:v>1367.9</c:v>
                </c:pt>
                <c:pt idx="71" formatCode="#,##0.00">
                  <c:v>1126.2</c:v>
                </c:pt>
                <c:pt idx="72" formatCode="#,##0.00">
                  <c:v>1321.6</c:v>
                </c:pt>
                <c:pt idx="73" formatCode="#,##0.00">
                  <c:v>1253.7</c:v>
                </c:pt>
                <c:pt idx="74">
                  <c:v>974.3</c:v>
                </c:pt>
                <c:pt idx="75" formatCode="#,##0.00">
                  <c:v>1104.2</c:v>
                </c:pt>
                <c:pt idx="76" formatCode="#,##0.00">
                  <c:v>1380.8</c:v>
                </c:pt>
                <c:pt idx="77" formatCode="#,##0.00">
                  <c:v>1525.5</c:v>
                </c:pt>
                <c:pt idx="78" formatCode="#,##0.00">
                  <c:v>1813.2</c:v>
                </c:pt>
                <c:pt idx="79" formatCode="#,##0.00">
                  <c:v>1872.4</c:v>
                </c:pt>
                <c:pt idx="80" formatCode="#,##0.00">
                  <c:v>1936.3</c:v>
                </c:pt>
                <c:pt idx="81" formatCode="#,##0.00">
                  <c:v>2236.4</c:v>
                </c:pt>
                <c:pt idx="82" formatCode="#,##0.00">
                  <c:v>1957.6</c:v>
                </c:pt>
                <c:pt idx="83" formatCode="#,##0.00">
                  <c:v>1593.2</c:v>
                </c:pt>
                <c:pt idx="84" formatCode="#,##0.00">
                  <c:v>1912.6</c:v>
                </c:pt>
                <c:pt idx="85" formatCode="#,##0.00">
                  <c:v>1693.7</c:v>
                </c:pt>
                <c:pt idx="86" formatCode="#,##0.00">
                  <c:v>1441.8</c:v>
                </c:pt>
                <c:pt idx="87" formatCode="#,##0.00">
                  <c:v>1677.6</c:v>
                </c:pt>
                <c:pt idx="88" formatCode="#,##0.00">
                  <c:v>1853.9</c:v>
                </c:pt>
                <c:pt idx="89" formatCode="#,##0.00">
                  <c:v>2179.1999999999998</c:v>
                </c:pt>
                <c:pt idx="90" formatCode="#,##0.00">
                  <c:v>2503.8000000000002</c:v>
                </c:pt>
                <c:pt idx="91" formatCode="#,##0.00">
                  <c:v>2613</c:v>
                </c:pt>
                <c:pt idx="92" formatCode="#,##0.00">
                  <c:v>2760.5</c:v>
                </c:pt>
                <c:pt idx="93" formatCode="#,##0.00">
                  <c:v>2748.4</c:v>
                </c:pt>
                <c:pt idx="94" formatCode="#,##0.00">
                  <c:v>2316</c:v>
                </c:pt>
                <c:pt idx="95" formatCode="#,##0.00">
                  <c:v>2027</c:v>
                </c:pt>
                <c:pt idx="96" formatCode="#,##0.00">
                  <c:v>2187.6</c:v>
                </c:pt>
                <c:pt idx="97" formatCode="#,##0.00">
                  <c:v>1862.4</c:v>
                </c:pt>
                <c:pt idx="98" formatCode="#,##0.00">
                  <c:v>2083.1999999999998</c:v>
                </c:pt>
                <c:pt idx="99" formatCode="#,##0.00">
                  <c:v>2226.3000000000002</c:v>
                </c:pt>
                <c:pt idx="100" formatCode="#,##0.00">
                  <c:v>2376.3000000000002</c:v>
                </c:pt>
                <c:pt idx="101" formatCode="#,##0.00">
                  <c:v>2754.2</c:v>
                </c:pt>
                <c:pt idx="102" formatCode="#,##0.00">
                  <c:v>2981.1</c:v>
                </c:pt>
                <c:pt idx="103" formatCode="#,##0.00">
                  <c:v>3223.3</c:v>
                </c:pt>
                <c:pt idx="104" formatCode="#,##0.00">
                  <c:v>3338.7</c:v>
                </c:pt>
                <c:pt idx="105" formatCode="#,##0.00">
                  <c:v>3277.6</c:v>
                </c:pt>
                <c:pt idx="106" formatCode="#,##0.00">
                  <c:v>2899.6</c:v>
                </c:pt>
                <c:pt idx="107" formatCode="#,##0.00">
                  <c:v>2329.6</c:v>
                </c:pt>
                <c:pt idx="108" formatCode="#,##0.00">
                  <c:v>2763.1</c:v>
                </c:pt>
                <c:pt idx="109" formatCode="#,##0.00">
                  <c:v>2499.1999999999998</c:v>
                </c:pt>
                <c:pt idx="110" formatCode="#,##0.00">
                  <c:v>2183</c:v>
                </c:pt>
                <c:pt idx="111" formatCode="#,##0.00">
                  <c:v>2491.6</c:v>
                </c:pt>
                <c:pt idx="112" formatCode="#,##0.00">
                  <c:v>2979</c:v>
                </c:pt>
                <c:pt idx="113" formatCode="#,##0.00">
                  <c:v>3463.3</c:v>
                </c:pt>
                <c:pt idx="114" formatCode="#,##0.00">
                  <c:v>3645.4</c:v>
                </c:pt>
                <c:pt idx="115" formatCode="#,##0.00">
                  <c:v>4165.8</c:v>
                </c:pt>
                <c:pt idx="116" formatCode="#,##0.00">
                  <c:v>4134.3999999999996</c:v>
                </c:pt>
                <c:pt idx="117" formatCode="#,##0.00">
                  <c:v>4101.2</c:v>
                </c:pt>
                <c:pt idx="118" formatCode="#,##0.00">
                  <c:v>3534.3</c:v>
                </c:pt>
                <c:pt idx="119" formatCode="#,##0.00">
                  <c:v>2826.5</c:v>
                </c:pt>
                <c:pt idx="120" formatCode="#,##0.00">
                  <c:v>3450.6</c:v>
                </c:pt>
                <c:pt idx="121" formatCode="#,##0.00">
                  <c:v>3001.5</c:v>
                </c:pt>
                <c:pt idx="122" formatCode="#,##0.00">
                  <c:v>2910.4</c:v>
                </c:pt>
                <c:pt idx="123" formatCode="#,##0.00">
                  <c:v>3148.3</c:v>
                </c:pt>
                <c:pt idx="124" formatCode="#,##0.00">
                  <c:v>3654.9</c:v>
                </c:pt>
                <c:pt idx="125" formatCode="#,##0.00">
                  <c:v>3960.7</c:v>
                </c:pt>
                <c:pt idx="126" formatCode="#,##0.00">
                  <c:v>4311.8</c:v>
                </c:pt>
                <c:pt idx="127" formatCode="#,##0.00">
                  <c:v>4804.7</c:v>
                </c:pt>
                <c:pt idx="128" formatCode="#,##0.00">
                  <c:v>4584.1000000000004</c:v>
                </c:pt>
                <c:pt idx="129" formatCode="#,##0.00">
                  <c:v>4714.3</c:v>
                </c:pt>
                <c:pt idx="130" formatCode="#,##0.00">
                  <c:v>3868</c:v>
                </c:pt>
                <c:pt idx="131" formatCode="#,##0.00">
                  <c:v>3133.9</c:v>
                </c:pt>
                <c:pt idx="132" formatCode="#,##0.00">
                  <c:v>3657.7</c:v>
                </c:pt>
                <c:pt idx="133" formatCode="#,##0.00">
                  <c:v>3539.6</c:v>
                </c:pt>
                <c:pt idx="134" formatCode="#,##0.00">
                  <c:v>2863.7</c:v>
                </c:pt>
                <c:pt idx="135" formatCode="#,##0.00">
                  <c:v>3247.9</c:v>
                </c:pt>
                <c:pt idx="136" formatCode="#,##0.00">
                  <c:v>3954.3</c:v>
                </c:pt>
                <c:pt idx="137" formatCode="#,##0.00">
                  <c:v>4111.2</c:v>
                </c:pt>
                <c:pt idx="138" formatCode="#,##0.00">
                  <c:v>4816.7</c:v>
                </c:pt>
                <c:pt idx="139" formatCode="#,##0.00">
                  <c:v>5495.7</c:v>
                </c:pt>
                <c:pt idx="140" formatCode="#,##0.00">
                  <c:v>5480.7</c:v>
                </c:pt>
                <c:pt idx="141" formatCode="#,##0.00">
                  <c:v>5812.9</c:v>
                </c:pt>
                <c:pt idx="142" formatCode="#,##0.00">
                  <c:v>4585.3999999999996</c:v>
                </c:pt>
                <c:pt idx="143" formatCode="#,##0.00">
                  <c:v>3947</c:v>
                </c:pt>
                <c:pt idx="144" formatCode="#,##0.00">
                  <c:v>4667.6000000000004</c:v>
                </c:pt>
                <c:pt idx="145" formatCode="#,##0.00">
                  <c:v>4262.3999999999996</c:v>
                </c:pt>
                <c:pt idx="146" formatCode="#,##0.00">
                  <c:v>3628.6</c:v>
                </c:pt>
                <c:pt idx="147" formatCode="#,##0.00">
                  <c:v>4445</c:v>
                </c:pt>
                <c:pt idx="148" formatCode="#,##0.00">
                  <c:v>4795.1000000000004</c:v>
                </c:pt>
                <c:pt idx="149" formatCode="#,##0.00">
                  <c:v>5213.5</c:v>
                </c:pt>
                <c:pt idx="150" formatCode="#,##0.00">
                  <c:v>5777.2</c:v>
                </c:pt>
                <c:pt idx="151" formatCode="#,##0.00">
                  <c:v>6073.6</c:v>
                </c:pt>
                <c:pt idx="152" formatCode="#,##0.00">
                  <c:v>6561.4</c:v>
                </c:pt>
                <c:pt idx="153" formatCode="#,##0.00">
                  <c:v>6606.5</c:v>
                </c:pt>
                <c:pt idx="154" formatCode="#,##0.00">
                  <c:v>5425.7</c:v>
                </c:pt>
                <c:pt idx="155" formatCode="#,##0.00">
                  <c:v>5101.1000000000004</c:v>
                </c:pt>
                <c:pt idx="156" formatCode="#,##0.00">
                  <c:v>5453.2</c:v>
                </c:pt>
                <c:pt idx="157" formatCode="#,##0.00">
                  <c:v>4559.6000000000004</c:v>
                </c:pt>
                <c:pt idx="158" formatCode="#,##0.00">
                  <c:v>4798.1000000000004</c:v>
                </c:pt>
                <c:pt idx="159" formatCode="#,##0.00">
                  <c:v>5262.9</c:v>
                </c:pt>
                <c:pt idx="160" formatCode="#,##0.00">
                  <c:v>5539.4</c:v>
                </c:pt>
                <c:pt idx="161" formatCode="#,##0.00">
                  <c:v>6020.2</c:v>
                </c:pt>
                <c:pt idx="162" formatCode="#,##0.00">
                  <c:v>6556.2</c:v>
                </c:pt>
                <c:pt idx="163" formatCode="#,##0.00">
                  <c:v>6779.9</c:v>
                </c:pt>
                <c:pt idx="164" formatCode="#,##0.00">
                  <c:v>7125.2</c:v>
                </c:pt>
                <c:pt idx="165" formatCode="#,##0.00">
                  <c:v>7377.7</c:v>
                </c:pt>
                <c:pt idx="166" formatCode="#,##0.00">
                  <c:v>6374.1</c:v>
                </c:pt>
                <c:pt idx="167" formatCode="#,##0.00">
                  <c:v>5322.1</c:v>
                </c:pt>
                <c:pt idx="168" formatCode="#,##0.00">
                  <c:v>5654</c:v>
                </c:pt>
                <c:pt idx="169" formatCode="#,##0.00">
                  <c:v>5563.1</c:v>
                </c:pt>
                <c:pt idx="170" formatCode="#,##0.00">
                  <c:v>5204</c:v>
                </c:pt>
                <c:pt idx="171" formatCode="#,##0.00">
                  <c:v>5818.9</c:v>
                </c:pt>
                <c:pt idx="172" formatCode="#,##0.00">
                  <c:v>6363.1</c:v>
                </c:pt>
                <c:pt idx="173" formatCode="#,##0.00">
                  <c:v>7117.4</c:v>
                </c:pt>
                <c:pt idx="174" formatCode="#,##0.00">
                  <c:v>7405.7</c:v>
                </c:pt>
                <c:pt idx="175" formatCode="#,##0.00">
                  <c:v>8022.1</c:v>
                </c:pt>
                <c:pt idx="176" formatCode="#,##0.00">
                  <c:v>8198.2000000000007</c:v>
                </c:pt>
                <c:pt idx="177" formatCode="#,##0.00">
                  <c:v>8207.9</c:v>
                </c:pt>
                <c:pt idx="178" formatCode="#,##0.00">
                  <c:v>7543.5</c:v>
                </c:pt>
                <c:pt idx="179" formatCode="#,##0.00">
                  <c:v>6690.3</c:v>
                </c:pt>
                <c:pt idx="180" formatCode="#,##0.00">
                  <c:v>6902.1</c:v>
                </c:pt>
                <c:pt idx="181" formatCode="#,##0.00">
                  <c:v>6584.4</c:v>
                </c:pt>
                <c:pt idx="182" formatCode="#,##0.00">
                  <c:v>6424.1</c:v>
                </c:pt>
                <c:pt idx="183" formatCode="#,##0.00">
                  <c:v>7070.5</c:v>
                </c:pt>
                <c:pt idx="184" formatCode="#,##0.00">
                  <c:v>7850.2</c:v>
                </c:pt>
                <c:pt idx="185" formatCode="#,##0.00">
                  <c:v>8541.7000000000007</c:v>
                </c:pt>
                <c:pt idx="186" formatCode="#,##0.00">
                  <c:v>9246.4</c:v>
                </c:pt>
                <c:pt idx="187" formatCode="#,##0.00">
                  <c:v>10054</c:v>
                </c:pt>
                <c:pt idx="188" formatCode="#,##0.00">
                  <c:v>10061.700000000001</c:v>
                </c:pt>
                <c:pt idx="189" formatCode="#,##0.00">
                  <c:v>10611.6</c:v>
                </c:pt>
                <c:pt idx="190" formatCode="#,##0.00">
                  <c:v>9066.7999999999993</c:v>
                </c:pt>
                <c:pt idx="191" formatCode="#,##0.00">
                  <c:v>7604.7</c:v>
                </c:pt>
                <c:pt idx="192" formatCode="#,##0.00">
                  <c:v>8427.5</c:v>
                </c:pt>
                <c:pt idx="193" formatCode="#,##0.00">
                  <c:v>6375.6</c:v>
                </c:pt>
                <c:pt idx="194" formatCode="#,##0.00">
                  <c:v>7590.2</c:v>
                </c:pt>
                <c:pt idx="195" formatCode="#,##0.00">
                  <c:v>7686.8</c:v>
                </c:pt>
                <c:pt idx="196" formatCode="#,##0.00">
                  <c:v>7757.9</c:v>
                </c:pt>
                <c:pt idx="197" formatCode="#,##0.00">
                  <c:v>8398.2000000000007</c:v>
                </c:pt>
                <c:pt idx="198" formatCode="#,##0.00">
                  <c:v>8975.2999999999993</c:v>
                </c:pt>
                <c:pt idx="199" formatCode="#,##0.00">
                  <c:v>10042.9</c:v>
                </c:pt>
                <c:pt idx="200" formatCode="#,##0.00">
                  <c:v>9927.7999999999993</c:v>
                </c:pt>
                <c:pt idx="201" formatCode="#,##0.00">
                  <c:v>10808.3</c:v>
                </c:pt>
                <c:pt idx="202" formatCode="#,##0.00">
                  <c:v>8878.7999999999993</c:v>
                </c:pt>
                <c:pt idx="203" formatCode="#,##0.00">
                  <c:v>7409.1</c:v>
                </c:pt>
                <c:pt idx="204" formatCode="#,##0.00">
                  <c:v>8415.4</c:v>
                </c:pt>
                <c:pt idx="205" formatCode="#,##0.00">
                  <c:v>8020.8</c:v>
                </c:pt>
                <c:pt idx="206" formatCode="#,##0.00">
                  <c:v>7259</c:v>
                </c:pt>
                <c:pt idx="207" formatCode="#,##0.00">
                  <c:v>9097.6</c:v>
                </c:pt>
                <c:pt idx="208" formatCode="#,##0.00">
                  <c:v>9846.9</c:v>
                </c:pt>
                <c:pt idx="209" formatCode="#,##0.00">
                  <c:v>10727.2</c:v>
                </c:pt>
                <c:pt idx="210" formatCode="#,##0.00">
                  <c:v>11213.2</c:v>
                </c:pt>
                <c:pt idx="211" formatCode="#,##0.00">
                  <c:v>12671.4</c:v>
                </c:pt>
                <c:pt idx="212" formatCode="#,##0.00">
                  <c:v>12291.5</c:v>
                </c:pt>
                <c:pt idx="213" formatCode="#,##0.00">
                  <c:v>11455</c:v>
                </c:pt>
                <c:pt idx="214" formatCode="#,##0.00">
                  <c:v>12569.6</c:v>
                </c:pt>
                <c:pt idx="215" formatCode="#,##0.00">
                  <c:v>11625</c:v>
                </c:pt>
                <c:pt idx="216" formatCode="#,##0.00">
                  <c:v>11403.5</c:v>
                </c:pt>
                <c:pt idx="217" formatCode="#,##0.00">
                  <c:v>9629.6</c:v>
                </c:pt>
                <c:pt idx="218" formatCode="#,##0.00">
                  <c:v>10110</c:v>
                </c:pt>
                <c:pt idx="219" formatCode="#,##0.00">
                  <c:v>11521.9</c:v>
                </c:pt>
                <c:pt idx="220" formatCode="#,##0.00">
                  <c:v>11884.7</c:v>
                </c:pt>
                <c:pt idx="221" formatCode="#,##0.00">
                  <c:v>12127.3</c:v>
                </c:pt>
                <c:pt idx="222" formatCode="#,##0.00">
                  <c:v>13438.6</c:v>
                </c:pt>
                <c:pt idx="223" formatCode="#,##0.00">
                  <c:v>13764.9</c:v>
                </c:pt>
                <c:pt idx="224" formatCode="#,##0.00">
                  <c:v>14747.5</c:v>
                </c:pt>
                <c:pt idx="225" formatCode="#,##0.00">
                  <c:v>16458.3</c:v>
                </c:pt>
                <c:pt idx="226" formatCode="#,##0.00">
                  <c:v>14156.9</c:v>
                </c:pt>
                <c:pt idx="227" formatCode="#,##0.00">
                  <c:v>13192.8</c:v>
                </c:pt>
                <c:pt idx="228" formatCode="#,##0.00">
                  <c:v>14089</c:v>
                </c:pt>
                <c:pt idx="229" formatCode="#,##0.00">
                  <c:v>11267.1</c:v>
                </c:pt>
                <c:pt idx="230" formatCode="#,##0.00">
                  <c:v>13800.1</c:v>
                </c:pt>
                <c:pt idx="231" formatCode="#,##0.00">
                  <c:v>14744.8</c:v>
                </c:pt>
                <c:pt idx="232" formatCode="#,##0.00">
                  <c:v>15067.1</c:v>
                </c:pt>
                <c:pt idx="233" formatCode="#,##0.00">
                  <c:v>16887.8</c:v>
                </c:pt>
                <c:pt idx="234" formatCode="#,##0.00">
                  <c:v>17562.099999999999</c:v>
                </c:pt>
                <c:pt idx="235" formatCode="#,##0.00">
                  <c:v>18067.900000000001</c:v>
                </c:pt>
                <c:pt idx="236" formatCode="#,##0.00">
                  <c:v>18386.900000000001</c:v>
                </c:pt>
                <c:pt idx="237" formatCode="#,##0.00">
                  <c:v>19718.2</c:v>
                </c:pt>
                <c:pt idx="238" formatCode="#,##0.00">
                  <c:v>19679</c:v>
                </c:pt>
                <c:pt idx="239" formatCode="#,##0.00">
                  <c:v>17412</c:v>
                </c:pt>
                <c:pt idx="240" formatCode="#,##0.00">
                  <c:v>17885.8</c:v>
                </c:pt>
                <c:pt idx="241" formatCode="#,##0.00">
                  <c:v>16937.599999999999</c:v>
                </c:pt>
                <c:pt idx="242" formatCode="#,##0.00">
                  <c:v>16184.9</c:v>
                </c:pt>
                <c:pt idx="243" formatCode="#,##0.00">
                  <c:v>18148.5</c:v>
                </c:pt>
                <c:pt idx="244" formatCode="#,##0.00">
                  <c:v>19053.2</c:v>
                </c:pt>
                <c:pt idx="245" formatCode="#,##0.00">
                  <c:v>20976.7</c:v>
                </c:pt>
                <c:pt idx="246" formatCode="#,##0.00">
                  <c:v>21272.7</c:v>
                </c:pt>
                <c:pt idx="247" formatCode="#,##0.00">
                  <c:v>22421.3</c:v>
                </c:pt>
                <c:pt idx="248" formatCode="#,##0.00">
                  <c:v>23294.5</c:v>
                </c:pt>
                <c:pt idx="249" formatCode="#,##0.00">
                  <c:v>24382.9</c:v>
                </c:pt>
                <c:pt idx="250" formatCode="#,##0.00">
                  <c:v>22426.1</c:v>
                </c:pt>
                <c:pt idx="251" formatCode="#,##0.00">
                  <c:v>20486</c:v>
                </c:pt>
                <c:pt idx="252" formatCode="#,##0.00">
                  <c:v>21382.5</c:v>
                </c:pt>
                <c:pt idx="253" formatCode="#,##0.00">
                  <c:v>17905.400000000001</c:v>
                </c:pt>
                <c:pt idx="254" formatCode="#,##0.00">
                  <c:v>20531.3</c:v>
                </c:pt>
                <c:pt idx="255" formatCode="#,##0.00">
                  <c:v>21459.1</c:v>
                </c:pt>
                <c:pt idx="256" formatCode="#,##0.00">
                  <c:v>22317.599999999999</c:v>
                </c:pt>
                <c:pt idx="257" formatCode="#,##0.00">
                  <c:v>23989.7</c:v>
                </c:pt>
                <c:pt idx="258" formatCode="#,##0.00">
                  <c:v>24632</c:v>
                </c:pt>
                <c:pt idx="259" formatCode="#,##0.00">
                  <c:v>26713.3</c:v>
                </c:pt>
                <c:pt idx="260" formatCode="#,##0.00">
                  <c:v>27570.6</c:v>
                </c:pt>
                <c:pt idx="261" formatCode="#,##0.00">
                  <c:v>29388.6</c:v>
                </c:pt>
                <c:pt idx="262" formatCode="#,##0.00">
                  <c:v>27775.1</c:v>
                </c:pt>
                <c:pt idx="263" formatCode="#,##0.00">
                  <c:v>24109.200000000001</c:v>
                </c:pt>
                <c:pt idx="264" formatCode="#,##0.00">
                  <c:v>25640.6</c:v>
                </c:pt>
                <c:pt idx="265" formatCode="#,##0.00">
                  <c:v>23038.9</c:v>
                </c:pt>
                <c:pt idx="266" formatCode="#,##0.00">
                  <c:v>22723</c:v>
                </c:pt>
                <c:pt idx="267" formatCode="#,##0.00">
                  <c:v>24241.5</c:v>
                </c:pt>
                <c:pt idx="268" formatCode="#,##0.00">
                  <c:v>25290.6</c:v>
                </c:pt>
                <c:pt idx="269" formatCode="#,##0.00">
                  <c:v>27071</c:v>
                </c:pt>
                <c:pt idx="270" formatCode="#,##0.00">
                  <c:v>28601.200000000001</c:v>
                </c:pt>
                <c:pt idx="271" formatCode="#,##0.00">
                  <c:v>28424.5</c:v>
                </c:pt>
                <c:pt idx="272" formatCode="#,##0.00">
                  <c:v>29419</c:v>
                </c:pt>
                <c:pt idx="273" formatCode="#,##0.00">
                  <c:v>31555.4</c:v>
                </c:pt>
                <c:pt idx="274" formatCode="#,##0.00">
                  <c:v>29780.7</c:v>
                </c:pt>
                <c:pt idx="275" formatCode="#,##0.00">
                  <c:v>25656.6</c:v>
                </c:pt>
                <c:pt idx="276" formatCode="#,##0.00">
                  <c:v>26167.7</c:v>
                </c:pt>
                <c:pt idx="277" formatCode="#,##0.00">
                  <c:v>24128.6</c:v>
                </c:pt>
                <c:pt idx="278" formatCode="#,##0.00">
                  <c:v>22432</c:v>
                </c:pt>
                <c:pt idx="279" formatCode="#,##0.00">
                  <c:v>25919.3</c:v>
                </c:pt>
                <c:pt idx="280" formatCode="#,##0.00">
                  <c:v>27663.599999999999</c:v>
                </c:pt>
                <c:pt idx="281" formatCode="#,##0.00">
                  <c:v>27843.3</c:v>
                </c:pt>
                <c:pt idx="282" formatCode="#,##0.00">
                  <c:v>31314</c:v>
                </c:pt>
                <c:pt idx="283" formatCode="#,##0.00">
                  <c:v>31840.2</c:v>
                </c:pt>
                <c:pt idx="284" formatCode="#,##0.00">
                  <c:v>33086.400000000001</c:v>
                </c:pt>
                <c:pt idx="285" formatCode="#,##0.00">
                  <c:v>34028.300000000003</c:v>
                </c:pt>
                <c:pt idx="286" formatCode="#,##0.00">
                  <c:v>28280.6</c:v>
                </c:pt>
                <c:pt idx="287" formatCode="#,##0.00">
                  <c:v>25085.8</c:v>
                </c:pt>
                <c:pt idx="288" formatCode="#,##0.00">
                  <c:v>24748</c:v>
                </c:pt>
                <c:pt idx="289" formatCode="#,##0.00">
                  <c:v>18874.5</c:v>
                </c:pt>
                <c:pt idx="290">
                  <c:v>21178.7</c:v>
                </c:pt>
                <c:pt idx="291">
                  <c:v>21918.7</c:v>
                </c:pt>
                <c:pt idx="292">
                  <c:v>22731.5</c:v>
                </c:pt>
                <c:pt idx="293">
                  <c:v>23979.1</c:v>
                </c:pt>
                <c:pt idx="294">
                  <c:v>25691.200000000001</c:v>
                </c:pt>
                <c:pt idx="295" formatCode="#,##0.00">
                  <c:v>25784.7</c:v>
                </c:pt>
                <c:pt idx="296" formatCode="#,##0.00">
                  <c:v>27914.9</c:v>
                </c:pt>
                <c:pt idx="297" formatCode="#,##0.00">
                  <c:v>29520.799999999999</c:v>
                </c:pt>
                <c:pt idx="298" formatCode="#,##0.00">
                  <c:v>27549.9</c:v>
                </c:pt>
                <c:pt idx="299" formatCode="#,##0.00">
                  <c:v>26501</c:v>
                </c:pt>
                <c:pt idx="300" formatCode="#,##0.00">
                  <c:v>25185.1</c:v>
                </c:pt>
                <c:pt idx="301" formatCode="#,##0.00">
                  <c:v>23363.8</c:v>
                </c:pt>
                <c:pt idx="302">
                  <c:v>24300.2</c:v>
                </c:pt>
                <c:pt idx="303" formatCode="#,##0.00">
                  <c:v>25905.7</c:v>
                </c:pt>
                <c:pt idx="304" formatCode="#,##0.00">
                  <c:v>29036.799999999999</c:v>
                </c:pt>
                <c:pt idx="305" formatCode="#,##0.00">
                  <c:v>32866.5</c:v>
                </c:pt>
                <c:pt idx="306" formatCode="#,##0.00">
                  <c:v>33260</c:v>
                </c:pt>
                <c:pt idx="307" formatCode="#,##0.00">
                  <c:v>35288.5</c:v>
                </c:pt>
                <c:pt idx="308" formatCode="#,##0.00">
                  <c:v>34999.199999999997</c:v>
                </c:pt>
                <c:pt idx="309" formatCode="#,##0.00">
                  <c:v>34820.199999999997</c:v>
                </c:pt>
                <c:pt idx="310" formatCode="#,##0.00">
                  <c:v>35115.5</c:v>
                </c:pt>
                <c:pt idx="311" formatCode="#,##0.00">
                  <c:v>30802.3</c:v>
                </c:pt>
                <c:pt idx="312" formatCode="#,##0.00">
                  <c:v>31377.3</c:v>
                </c:pt>
                <c:pt idx="313" formatCode="#,##0.00">
                  <c:v>27244.7</c:v>
                </c:pt>
                <c:pt idx="314" formatCode="#,##0.00">
                  <c:v>27599.7</c:v>
                </c:pt>
                <c:pt idx="315" formatCode="#,##0.00">
                  <c:v>29580.3</c:v>
                </c:pt>
                <c:pt idx="316" formatCode="#,##0.00">
                  <c:v>32788.1</c:v>
                </c:pt>
                <c:pt idx="317" formatCode="#,##0.00">
                  <c:v>34374.800000000003</c:v>
                </c:pt>
                <c:pt idx="318" formatCode="#,##0.00">
                  <c:v>35152.199999999997</c:v>
                </c:pt>
                <c:pt idx="319" formatCode="#,##0.00">
                  <c:v>37374.1</c:v>
                </c:pt>
                <c:pt idx="320" formatCode="#,##0.00">
                  <c:v>36418.6</c:v>
                </c:pt>
                <c:pt idx="321" formatCode="#,##0.00">
                  <c:v>37824.1</c:v>
                </c:pt>
                <c:pt idx="322" formatCode="#,##0.00">
                  <c:v>36764.9</c:v>
                </c:pt>
                <c:pt idx="323" formatCode="#,##0.00">
                  <c:v>32872.300000000003</c:v>
                </c:pt>
                <c:pt idx="324" formatCode="#,##0.00">
                  <c:v>34417.5</c:v>
                </c:pt>
                <c:pt idx="325" formatCode="#,##0.00">
                  <c:v>28105.200000000001</c:v>
                </c:pt>
                <c:pt idx="326" formatCode="#,##0.00">
                  <c:v>31431.4</c:v>
                </c:pt>
                <c:pt idx="327" formatCode="#,##0.00">
                  <c:v>33017.300000000003</c:v>
                </c:pt>
                <c:pt idx="328" formatCode="#,##0.00">
                  <c:v>34938.9</c:v>
                </c:pt>
                <c:pt idx="329" formatCode="#,##0.00">
                  <c:v>35951.199999999997</c:v>
                </c:pt>
                <c:pt idx="330" formatCode="#,##0.00">
                  <c:v>37931.599999999999</c:v>
                </c:pt>
                <c:pt idx="331" formatCode="#,##0.00">
                  <c:v>37281.699999999997</c:v>
                </c:pt>
                <c:pt idx="332" formatCode="#,##0.00">
                  <c:v>37892.800000000003</c:v>
                </c:pt>
                <c:pt idx="333" formatCode="#,##0.00">
                  <c:v>40257</c:v>
                </c:pt>
                <c:pt idx="334" formatCode="#,##0.00">
                  <c:v>39543.699999999997</c:v>
                </c:pt>
                <c:pt idx="335" formatCode="#,##0.00">
                  <c:v>34857.800000000003</c:v>
                </c:pt>
                <c:pt idx="336" formatCode="#,##0.00">
                  <c:v>37194.199999999997</c:v>
                </c:pt>
                <c:pt idx="337" formatCode="#,##0.00">
                  <c:v>32742.7</c:v>
                </c:pt>
                <c:pt idx="338" formatCode="#,##0.00">
                  <c:v>27294.9</c:v>
                </c:pt>
                <c:pt idx="339" formatCode="#,##0.00">
                  <c:v>33135.199999999997</c:v>
                </c:pt>
                <c:pt idx="340" formatCode="#,##0.00">
                  <c:v>36618.800000000003</c:v>
                </c:pt>
                <c:pt idx="341" formatCode="#,##0.00">
                  <c:v>35886.199999999997</c:v>
                </c:pt>
                <c:pt idx="342" formatCode="#,##0.00">
                  <c:v>38805.1</c:v>
                </c:pt>
                <c:pt idx="343" formatCode="#,##0.00">
                  <c:v>39164.6</c:v>
                </c:pt>
                <c:pt idx="344" formatCode="#,##0.00">
                  <c:v>40152.1</c:v>
                </c:pt>
                <c:pt idx="345" formatCode="#,##0.00">
                  <c:v>41848.800000000003</c:v>
                </c:pt>
                <c:pt idx="346" formatCode="#,##0.00">
                  <c:v>40107.4</c:v>
                </c:pt>
                <c:pt idx="347" formatCode="#,##0.00">
                  <c:v>37497.699999999997</c:v>
                </c:pt>
                <c:pt idx="348" formatCode="#,##0.00">
                  <c:v>38278.6</c:v>
                </c:pt>
                <c:pt idx="349" formatCode="#,##0.00">
                  <c:v>30617.1</c:v>
                </c:pt>
                <c:pt idx="350" formatCode="#,##0.00">
                  <c:v>31325.9</c:v>
                </c:pt>
                <c:pt idx="351" formatCode="#,##0.00">
                  <c:v>36327.599999999999</c:v>
                </c:pt>
                <c:pt idx="352" formatCode="#,##0.00">
                  <c:v>38057.800000000003</c:v>
                </c:pt>
                <c:pt idx="353" formatCode="#,##0.00">
                  <c:v>39463.699999999997</c:v>
                </c:pt>
                <c:pt idx="354" formatCode="#,##0.00">
                  <c:v>40165.199999999997</c:v>
                </c:pt>
                <c:pt idx="355" formatCode="#,##0.00">
                  <c:v>39920.400000000001</c:v>
                </c:pt>
                <c:pt idx="356" formatCode="#,##0.00">
                  <c:v>44923.3</c:v>
                </c:pt>
                <c:pt idx="357" formatCode="#,##0.00">
                  <c:v>45146.1</c:v>
                </c:pt>
                <c:pt idx="358" formatCode="#,##0.00">
                  <c:v>42309.8</c:v>
                </c:pt>
                <c:pt idx="359" formatCode="#,##0.00">
                  <c:v>40218.9</c:v>
                </c:pt>
                <c:pt idx="360" formatCode="#,##0.00">
                  <c:v>38158.400000000001</c:v>
                </c:pt>
                <c:pt idx="361" formatCode="#,##0.00">
                  <c:v>31240.1</c:v>
                </c:pt>
                <c:pt idx="362" formatCode="#,##0.00">
                  <c:v>41121.9</c:v>
                </c:pt>
                <c:pt idx="363" formatCode="#,##0.00">
                  <c:v>35795.1</c:v>
                </c:pt>
                <c:pt idx="364" formatCode="#,##0.00">
                  <c:v>39211.199999999997</c:v>
                </c:pt>
                <c:pt idx="365" formatCode="#,##0.00">
                  <c:v>41145.1</c:v>
                </c:pt>
                <c:pt idx="366" formatCode="#,##0.00">
                  <c:v>41077.199999999997</c:v>
                </c:pt>
                <c:pt idx="367" formatCode="#,##0.00">
                  <c:v>44117.2</c:v>
                </c:pt>
                <c:pt idx="368" formatCode="#,##0.00">
                  <c:v>45700.6</c:v>
                </c:pt>
                <c:pt idx="369" formatCode="#,##0.00">
                  <c:v>44358</c:v>
                </c:pt>
                <c:pt idx="370" formatCode="#,##0.00">
                  <c:v>41940.5</c:v>
                </c:pt>
                <c:pt idx="371" formatCode="#,##0.00">
                  <c:v>38015.300000000003</c:v>
                </c:pt>
                <c:pt idx="372" formatCode="#,##0.00">
                  <c:v>37159.300000000003</c:v>
                </c:pt>
                <c:pt idx="373" formatCode="#,##0.00">
                  <c:v>36088.6</c:v>
                </c:pt>
                <c:pt idx="374" formatCode="#,##0.00">
                  <c:v>29838.3</c:v>
                </c:pt>
                <c:pt idx="375" formatCode="#,##0.00">
                  <c:v>32945.800000000003</c:v>
                </c:pt>
                <c:pt idx="376" formatCode="#,##0.00">
                  <c:v>37530.5</c:v>
                </c:pt>
                <c:pt idx="377" formatCode="#,##0.00">
                  <c:v>38556.199999999997</c:v>
                </c:pt>
                <c:pt idx="378" formatCode="#,##0.00">
                  <c:v>39461.800000000003</c:v>
                </c:pt>
                <c:pt idx="379" formatCode="#,##0.00">
                  <c:v>43230.2</c:v>
                </c:pt>
                <c:pt idx="380" formatCode="#,##0.00">
                  <c:v>42026.9</c:v>
                </c:pt>
                <c:pt idx="381" formatCode="#,##0.00">
                  <c:v>43793.5</c:v>
                </c:pt>
                <c:pt idx="382" formatCode="#,##0.00">
                  <c:v>42608.9</c:v>
                </c:pt>
                <c:pt idx="383" formatCode="#,##0.00">
                  <c:v>39378.199999999997</c:v>
                </c:pt>
                <c:pt idx="384" formatCode="#,##0.00">
                  <c:v>41343.1</c:v>
                </c:pt>
                <c:pt idx="385" formatCode="#,##0.00">
                  <c:v>32804.300000000003</c:v>
                </c:pt>
                <c:pt idx="386" formatCode="#,##0.00">
                  <c:v>34186.9</c:v>
                </c:pt>
                <c:pt idx="387" formatCode="#,##0.00">
                  <c:v>37465.599999999999</c:v>
                </c:pt>
                <c:pt idx="388" formatCode="#,##0.00">
                  <c:v>41783.1</c:v>
                </c:pt>
                <c:pt idx="389" formatCode="#,##0.00">
                  <c:v>42289.2</c:v>
                </c:pt>
                <c:pt idx="390" formatCode="#,##0.00">
                  <c:v>43589.2</c:v>
                </c:pt>
                <c:pt idx="391" formatCode="#,##0.00">
                  <c:v>45817.8</c:v>
                </c:pt>
                <c:pt idx="392" formatCode="#,##0.00">
                  <c:v>45429.7</c:v>
                </c:pt>
                <c:pt idx="393" formatCode="#,##0.00">
                  <c:v>48167.7</c:v>
                </c:pt>
                <c:pt idx="394" formatCode="#,##0.00">
                  <c:v>48127.8</c:v>
                </c:pt>
                <c:pt idx="395" formatCode="#,##0.00">
                  <c:v>44465.7</c:v>
                </c:pt>
                <c:pt idx="396" formatCode="#,##0.00">
                  <c:v>45788</c:v>
                </c:pt>
                <c:pt idx="397" formatCode="#,##0.00">
                  <c:v>39067.599999999999</c:v>
                </c:pt>
                <c:pt idx="398" formatCode="#,##0.00">
                  <c:v>38256.699999999997</c:v>
                </c:pt>
                <c:pt idx="399" formatCode="#,##0.00">
                  <c:v>38230</c:v>
                </c:pt>
                <c:pt idx="400" formatCode="#,##0.00">
                  <c:v>43797.4</c:v>
                </c:pt>
                <c:pt idx="401" formatCode="#,##0.00">
                  <c:v>44599.5</c:v>
                </c:pt>
                <c:pt idx="402" formatCode="#,##0.00">
                  <c:v>47096</c:v>
                </c:pt>
                <c:pt idx="403" formatCode="#,##0.00">
                  <c:v>47863.9</c:v>
                </c:pt>
                <c:pt idx="404" formatCode="#,##0.00">
                  <c:v>50032.1</c:v>
                </c:pt>
                <c:pt idx="405" formatCode="#,##0.00">
                  <c:v>52233</c:v>
                </c:pt>
                <c:pt idx="406" formatCode="#,##0.00">
                  <c:v>46525.7</c:v>
                </c:pt>
                <c:pt idx="407" formatCode="#,##0.00">
                  <c:v>46013.5</c:v>
                </c:pt>
                <c:pt idx="408" formatCode="#,##0.00">
                  <c:v>41514.400000000001</c:v>
                </c:pt>
                <c:pt idx="409" formatCode="#,##0.00">
                  <c:v>33154.9</c:v>
                </c:pt>
                <c:pt idx="410" formatCode="#,##0.00">
                  <c:v>31175.599999999999</c:v>
                </c:pt>
                <c:pt idx="411" formatCode="#,##0.00">
                  <c:v>34682.699999999997</c:v>
                </c:pt>
                <c:pt idx="412" formatCode="#,##0.00">
                  <c:v>39173.4</c:v>
                </c:pt>
                <c:pt idx="413" formatCode="#,##0.00">
                  <c:v>38967.599999999999</c:v>
                </c:pt>
                <c:pt idx="414" formatCode="#,##0.00">
                  <c:v>41449.199999999997</c:v>
                </c:pt>
                <c:pt idx="415" formatCode="#,##0.00">
                  <c:v>41151.1</c:v>
                </c:pt>
                <c:pt idx="416" formatCode="#,##0.00">
                  <c:v>40165.5</c:v>
                </c:pt>
                <c:pt idx="417" formatCode="#,##0.00">
                  <c:v>40114.9</c:v>
                </c:pt>
                <c:pt idx="418" formatCode="#,##0.00">
                  <c:v>36436.6</c:v>
                </c:pt>
                <c:pt idx="419" formatCode="#,##0.00">
                  <c:v>33665.5</c:v>
                </c:pt>
                <c:pt idx="420" formatCode="#,##0.00">
                  <c:v>33173.300000000003</c:v>
                </c:pt>
                <c:pt idx="421" formatCode="#,##0.00">
                  <c:v>22720.9</c:v>
                </c:pt>
                <c:pt idx="422" formatCode="#,##0.00">
                  <c:v>19789.099999999999</c:v>
                </c:pt>
                <c:pt idx="423" formatCode="#,##0.00">
                  <c:v>30922.799999999999</c:v>
                </c:pt>
                <c:pt idx="424" formatCode="#,##0.00">
                  <c:v>36551.699999999997</c:v>
                </c:pt>
                <c:pt idx="425" formatCode="#,##0.00">
                  <c:v>37495.1</c:v>
                </c:pt>
                <c:pt idx="426" formatCode="#,##0.00">
                  <c:v>40658</c:v>
                </c:pt>
                <c:pt idx="427" formatCode="#,##0.00">
                  <c:v>40791.5</c:v>
                </c:pt>
                <c:pt idx="428" formatCode="#,##0.00">
                  <c:v>41194.300000000003</c:v>
                </c:pt>
                <c:pt idx="429" formatCode="#,##0.00">
                  <c:v>44779.199999999997</c:v>
                </c:pt>
                <c:pt idx="430" formatCode="#,##0.00">
                  <c:v>44839.3</c:v>
                </c:pt>
                <c:pt idx="431" formatCode="#,##0.00">
                  <c:v>41833.699999999997</c:v>
                </c:pt>
                <c:pt idx="432" formatCode="#,##0.00">
                  <c:v>39111.199999999997</c:v>
                </c:pt>
                <c:pt idx="433" formatCode="#,##0.00">
                  <c:v>34027.4</c:v>
                </c:pt>
                <c:pt idx="434" formatCode="#,##0.00">
                  <c:v>40229</c:v>
                </c:pt>
                <c:pt idx="435" formatCode="#,##0.00">
                  <c:v>37589.800000000003</c:v>
                </c:pt>
                <c:pt idx="436" formatCode="#,##0.00">
                  <c:v>38732.1</c:v>
                </c:pt>
                <c:pt idx="437" formatCode="#,##0.00">
                  <c:v>39946</c:v>
                </c:pt>
                <c:pt idx="438" formatCode="#,##0.00">
                  <c:v>40368.300000000003</c:v>
                </c:pt>
                <c:pt idx="439" formatCode="#,##0.00">
                  <c:v>42997.3</c:v>
                </c:pt>
                <c:pt idx="440" formatCode="#,##0.00">
                  <c:v>47414</c:v>
                </c:pt>
                <c:pt idx="441" formatCode="#,##0.00">
                  <c:v>48032.2</c:v>
                </c:pt>
                <c:pt idx="442" formatCode="#,##0.00">
                  <c:v>48385</c:v>
                </c:pt>
                <c:pt idx="443" formatCode="#,##0.00">
                  <c:v>49534.7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8B-4FAF-9E93-793D6E19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76928"/>
        <c:axId val="19328691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 (Right scale)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Sheet1!$A$2:$A$445</c:f>
              <c:numCache>
                <c:formatCode>mmm\-yy</c:formatCode>
                <c:ptCount val="444"/>
                <c:pt idx="0">
                  <c:v>31048</c:v>
                </c:pt>
                <c:pt idx="1">
                  <c:v>31079</c:v>
                </c:pt>
                <c:pt idx="2">
                  <c:v>31107</c:v>
                </c:pt>
                <c:pt idx="3">
                  <c:v>31138</c:v>
                </c:pt>
                <c:pt idx="4">
                  <c:v>31168</c:v>
                </c:pt>
                <c:pt idx="5">
                  <c:v>31199</c:v>
                </c:pt>
                <c:pt idx="6">
                  <c:v>31229</c:v>
                </c:pt>
                <c:pt idx="7">
                  <c:v>31260</c:v>
                </c:pt>
                <c:pt idx="8">
                  <c:v>31291</c:v>
                </c:pt>
                <c:pt idx="9">
                  <c:v>31321</c:v>
                </c:pt>
                <c:pt idx="10">
                  <c:v>31352</c:v>
                </c:pt>
                <c:pt idx="11">
                  <c:v>31382</c:v>
                </c:pt>
                <c:pt idx="12">
                  <c:v>31413</c:v>
                </c:pt>
                <c:pt idx="13">
                  <c:v>31444</c:v>
                </c:pt>
                <c:pt idx="14">
                  <c:v>31472</c:v>
                </c:pt>
                <c:pt idx="15">
                  <c:v>31503</c:v>
                </c:pt>
                <c:pt idx="16">
                  <c:v>31533</c:v>
                </c:pt>
                <c:pt idx="17">
                  <c:v>31564</c:v>
                </c:pt>
                <c:pt idx="18">
                  <c:v>31594</c:v>
                </c:pt>
                <c:pt idx="19">
                  <c:v>31625</c:v>
                </c:pt>
                <c:pt idx="20">
                  <c:v>31656</c:v>
                </c:pt>
                <c:pt idx="21">
                  <c:v>31686</c:v>
                </c:pt>
                <c:pt idx="22">
                  <c:v>31717</c:v>
                </c:pt>
                <c:pt idx="23">
                  <c:v>31747</c:v>
                </c:pt>
                <c:pt idx="24">
                  <c:v>31778</c:v>
                </c:pt>
                <c:pt idx="25">
                  <c:v>31809</c:v>
                </c:pt>
                <c:pt idx="26">
                  <c:v>31837</c:v>
                </c:pt>
                <c:pt idx="27">
                  <c:v>31868</c:v>
                </c:pt>
                <c:pt idx="28">
                  <c:v>31898</c:v>
                </c:pt>
                <c:pt idx="29">
                  <c:v>31929</c:v>
                </c:pt>
                <c:pt idx="30">
                  <c:v>31959</c:v>
                </c:pt>
                <c:pt idx="31">
                  <c:v>31990</c:v>
                </c:pt>
                <c:pt idx="32">
                  <c:v>32021</c:v>
                </c:pt>
                <c:pt idx="33">
                  <c:v>32051</c:v>
                </c:pt>
                <c:pt idx="34">
                  <c:v>32082</c:v>
                </c:pt>
                <c:pt idx="35">
                  <c:v>32112</c:v>
                </c:pt>
                <c:pt idx="36">
                  <c:v>32143</c:v>
                </c:pt>
                <c:pt idx="37">
                  <c:v>32174</c:v>
                </c:pt>
                <c:pt idx="38">
                  <c:v>32203</c:v>
                </c:pt>
                <c:pt idx="39">
                  <c:v>32234</c:v>
                </c:pt>
                <c:pt idx="40">
                  <c:v>32264</c:v>
                </c:pt>
                <c:pt idx="41">
                  <c:v>32295</c:v>
                </c:pt>
                <c:pt idx="42">
                  <c:v>32325</c:v>
                </c:pt>
                <c:pt idx="43">
                  <c:v>32356</c:v>
                </c:pt>
                <c:pt idx="44">
                  <c:v>32387</c:v>
                </c:pt>
                <c:pt idx="45">
                  <c:v>32417</c:v>
                </c:pt>
                <c:pt idx="46">
                  <c:v>32448</c:v>
                </c:pt>
                <c:pt idx="47">
                  <c:v>32478</c:v>
                </c:pt>
                <c:pt idx="48">
                  <c:v>32509</c:v>
                </c:pt>
                <c:pt idx="49">
                  <c:v>32540</c:v>
                </c:pt>
                <c:pt idx="50">
                  <c:v>32568</c:v>
                </c:pt>
                <c:pt idx="51">
                  <c:v>32599</c:v>
                </c:pt>
                <c:pt idx="52">
                  <c:v>32629</c:v>
                </c:pt>
                <c:pt idx="53">
                  <c:v>32660</c:v>
                </c:pt>
                <c:pt idx="54">
                  <c:v>32690</c:v>
                </c:pt>
                <c:pt idx="55">
                  <c:v>32721</c:v>
                </c:pt>
                <c:pt idx="56">
                  <c:v>32752</c:v>
                </c:pt>
                <c:pt idx="57">
                  <c:v>32782</c:v>
                </c:pt>
                <c:pt idx="58">
                  <c:v>32813</c:v>
                </c:pt>
                <c:pt idx="59">
                  <c:v>32843</c:v>
                </c:pt>
                <c:pt idx="60">
                  <c:v>32874</c:v>
                </c:pt>
                <c:pt idx="61">
                  <c:v>32905</c:v>
                </c:pt>
                <c:pt idx="62">
                  <c:v>32933</c:v>
                </c:pt>
                <c:pt idx="63">
                  <c:v>32964</c:v>
                </c:pt>
                <c:pt idx="64">
                  <c:v>32994</c:v>
                </c:pt>
                <c:pt idx="65">
                  <c:v>33025</c:v>
                </c:pt>
                <c:pt idx="66">
                  <c:v>33055</c:v>
                </c:pt>
                <c:pt idx="67">
                  <c:v>33086</c:v>
                </c:pt>
                <c:pt idx="68">
                  <c:v>33117</c:v>
                </c:pt>
                <c:pt idx="69">
                  <c:v>33147</c:v>
                </c:pt>
                <c:pt idx="70">
                  <c:v>33178</c:v>
                </c:pt>
                <c:pt idx="71">
                  <c:v>33208</c:v>
                </c:pt>
                <c:pt idx="72">
                  <c:v>33239</c:v>
                </c:pt>
                <c:pt idx="73">
                  <c:v>33270</c:v>
                </c:pt>
                <c:pt idx="74">
                  <c:v>33298</c:v>
                </c:pt>
                <c:pt idx="75">
                  <c:v>33329</c:v>
                </c:pt>
                <c:pt idx="76">
                  <c:v>33359</c:v>
                </c:pt>
                <c:pt idx="77">
                  <c:v>33390</c:v>
                </c:pt>
                <c:pt idx="78">
                  <c:v>33420</c:v>
                </c:pt>
                <c:pt idx="79">
                  <c:v>33451</c:v>
                </c:pt>
                <c:pt idx="80">
                  <c:v>33482</c:v>
                </c:pt>
                <c:pt idx="81">
                  <c:v>33512</c:v>
                </c:pt>
                <c:pt idx="82">
                  <c:v>33543</c:v>
                </c:pt>
                <c:pt idx="83">
                  <c:v>33573</c:v>
                </c:pt>
                <c:pt idx="84">
                  <c:v>33604</c:v>
                </c:pt>
                <c:pt idx="85">
                  <c:v>33635</c:v>
                </c:pt>
                <c:pt idx="86">
                  <c:v>33664</c:v>
                </c:pt>
                <c:pt idx="87">
                  <c:v>33695</c:v>
                </c:pt>
                <c:pt idx="88">
                  <c:v>33725</c:v>
                </c:pt>
                <c:pt idx="89">
                  <c:v>33756</c:v>
                </c:pt>
                <c:pt idx="90">
                  <c:v>33786</c:v>
                </c:pt>
                <c:pt idx="91">
                  <c:v>33817</c:v>
                </c:pt>
                <c:pt idx="92">
                  <c:v>33848</c:v>
                </c:pt>
                <c:pt idx="93">
                  <c:v>33878</c:v>
                </c:pt>
                <c:pt idx="94">
                  <c:v>33909</c:v>
                </c:pt>
                <c:pt idx="95">
                  <c:v>33939</c:v>
                </c:pt>
                <c:pt idx="96">
                  <c:v>33970</c:v>
                </c:pt>
                <c:pt idx="97">
                  <c:v>34001</c:v>
                </c:pt>
                <c:pt idx="98">
                  <c:v>34029</c:v>
                </c:pt>
                <c:pt idx="99">
                  <c:v>34060</c:v>
                </c:pt>
                <c:pt idx="100">
                  <c:v>34090</c:v>
                </c:pt>
                <c:pt idx="101">
                  <c:v>34121</c:v>
                </c:pt>
                <c:pt idx="102">
                  <c:v>34151</c:v>
                </c:pt>
                <c:pt idx="103">
                  <c:v>34182</c:v>
                </c:pt>
                <c:pt idx="104">
                  <c:v>34213</c:v>
                </c:pt>
                <c:pt idx="105">
                  <c:v>34243</c:v>
                </c:pt>
                <c:pt idx="106">
                  <c:v>34274</c:v>
                </c:pt>
                <c:pt idx="107">
                  <c:v>34304</c:v>
                </c:pt>
                <c:pt idx="108">
                  <c:v>34335</c:v>
                </c:pt>
                <c:pt idx="109">
                  <c:v>34366</c:v>
                </c:pt>
                <c:pt idx="110">
                  <c:v>34394</c:v>
                </c:pt>
                <c:pt idx="111">
                  <c:v>34425</c:v>
                </c:pt>
                <c:pt idx="112">
                  <c:v>34455</c:v>
                </c:pt>
                <c:pt idx="113">
                  <c:v>34486</c:v>
                </c:pt>
                <c:pt idx="114">
                  <c:v>34516</c:v>
                </c:pt>
                <c:pt idx="115">
                  <c:v>34547</c:v>
                </c:pt>
                <c:pt idx="116">
                  <c:v>34578</c:v>
                </c:pt>
                <c:pt idx="117">
                  <c:v>34608</c:v>
                </c:pt>
                <c:pt idx="118">
                  <c:v>34639</c:v>
                </c:pt>
                <c:pt idx="119">
                  <c:v>34669</c:v>
                </c:pt>
                <c:pt idx="120">
                  <c:v>34700</c:v>
                </c:pt>
                <c:pt idx="121">
                  <c:v>34731</c:v>
                </c:pt>
                <c:pt idx="122">
                  <c:v>34759</c:v>
                </c:pt>
                <c:pt idx="123">
                  <c:v>34790</c:v>
                </c:pt>
                <c:pt idx="124">
                  <c:v>34820</c:v>
                </c:pt>
                <c:pt idx="125">
                  <c:v>34851</c:v>
                </c:pt>
                <c:pt idx="126">
                  <c:v>34881</c:v>
                </c:pt>
                <c:pt idx="127">
                  <c:v>34912</c:v>
                </c:pt>
                <c:pt idx="128">
                  <c:v>34943</c:v>
                </c:pt>
                <c:pt idx="129">
                  <c:v>34973</c:v>
                </c:pt>
                <c:pt idx="130">
                  <c:v>35004</c:v>
                </c:pt>
                <c:pt idx="131">
                  <c:v>35034</c:v>
                </c:pt>
                <c:pt idx="132">
                  <c:v>35065</c:v>
                </c:pt>
                <c:pt idx="133">
                  <c:v>35096</c:v>
                </c:pt>
                <c:pt idx="134">
                  <c:v>35125</c:v>
                </c:pt>
                <c:pt idx="135">
                  <c:v>35156</c:v>
                </c:pt>
                <c:pt idx="136">
                  <c:v>35186</c:v>
                </c:pt>
                <c:pt idx="137">
                  <c:v>35217</c:v>
                </c:pt>
                <c:pt idx="138">
                  <c:v>35247</c:v>
                </c:pt>
                <c:pt idx="139">
                  <c:v>35278</c:v>
                </c:pt>
                <c:pt idx="140">
                  <c:v>35309</c:v>
                </c:pt>
                <c:pt idx="141">
                  <c:v>35339</c:v>
                </c:pt>
                <c:pt idx="142">
                  <c:v>35370</c:v>
                </c:pt>
                <c:pt idx="143">
                  <c:v>35400</c:v>
                </c:pt>
                <c:pt idx="144">
                  <c:v>35431</c:v>
                </c:pt>
                <c:pt idx="145">
                  <c:v>35462</c:v>
                </c:pt>
                <c:pt idx="146">
                  <c:v>35490</c:v>
                </c:pt>
                <c:pt idx="147">
                  <c:v>35521</c:v>
                </c:pt>
                <c:pt idx="148">
                  <c:v>35551</c:v>
                </c:pt>
                <c:pt idx="149">
                  <c:v>35582</c:v>
                </c:pt>
                <c:pt idx="150">
                  <c:v>35612</c:v>
                </c:pt>
                <c:pt idx="151">
                  <c:v>35643</c:v>
                </c:pt>
                <c:pt idx="152">
                  <c:v>35674</c:v>
                </c:pt>
                <c:pt idx="153">
                  <c:v>35704</c:v>
                </c:pt>
                <c:pt idx="154">
                  <c:v>35735</c:v>
                </c:pt>
                <c:pt idx="155">
                  <c:v>35765</c:v>
                </c:pt>
                <c:pt idx="156">
                  <c:v>35796</c:v>
                </c:pt>
                <c:pt idx="157">
                  <c:v>35827</c:v>
                </c:pt>
                <c:pt idx="158">
                  <c:v>35855</c:v>
                </c:pt>
                <c:pt idx="159">
                  <c:v>35886</c:v>
                </c:pt>
                <c:pt idx="160">
                  <c:v>35916</c:v>
                </c:pt>
                <c:pt idx="161">
                  <c:v>35947</c:v>
                </c:pt>
                <c:pt idx="162">
                  <c:v>35977</c:v>
                </c:pt>
                <c:pt idx="163">
                  <c:v>36008</c:v>
                </c:pt>
                <c:pt idx="164">
                  <c:v>36039</c:v>
                </c:pt>
                <c:pt idx="165">
                  <c:v>36069</c:v>
                </c:pt>
                <c:pt idx="166">
                  <c:v>36100</c:v>
                </c:pt>
                <c:pt idx="167">
                  <c:v>36130</c:v>
                </c:pt>
                <c:pt idx="168">
                  <c:v>36161</c:v>
                </c:pt>
                <c:pt idx="169">
                  <c:v>36192</c:v>
                </c:pt>
                <c:pt idx="170">
                  <c:v>36220</c:v>
                </c:pt>
                <c:pt idx="171">
                  <c:v>36251</c:v>
                </c:pt>
                <c:pt idx="172">
                  <c:v>36281</c:v>
                </c:pt>
                <c:pt idx="173">
                  <c:v>36312</c:v>
                </c:pt>
                <c:pt idx="174">
                  <c:v>36342</c:v>
                </c:pt>
                <c:pt idx="175">
                  <c:v>36373</c:v>
                </c:pt>
                <c:pt idx="176">
                  <c:v>36404</c:v>
                </c:pt>
                <c:pt idx="177">
                  <c:v>36434</c:v>
                </c:pt>
                <c:pt idx="178">
                  <c:v>36465</c:v>
                </c:pt>
                <c:pt idx="179">
                  <c:v>36495</c:v>
                </c:pt>
                <c:pt idx="180">
                  <c:v>36526</c:v>
                </c:pt>
                <c:pt idx="181">
                  <c:v>36557</c:v>
                </c:pt>
                <c:pt idx="182">
                  <c:v>36586</c:v>
                </c:pt>
                <c:pt idx="183">
                  <c:v>36617</c:v>
                </c:pt>
                <c:pt idx="184">
                  <c:v>36647</c:v>
                </c:pt>
                <c:pt idx="185">
                  <c:v>36678</c:v>
                </c:pt>
                <c:pt idx="186">
                  <c:v>36708</c:v>
                </c:pt>
                <c:pt idx="187">
                  <c:v>36739</c:v>
                </c:pt>
                <c:pt idx="188">
                  <c:v>36770</c:v>
                </c:pt>
                <c:pt idx="189">
                  <c:v>36800</c:v>
                </c:pt>
                <c:pt idx="190">
                  <c:v>36831</c:v>
                </c:pt>
                <c:pt idx="191">
                  <c:v>36861</c:v>
                </c:pt>
                <c:pt idx="192">
                  <c:v>36892</c:v>
                </c:pt>
                <c:pt idx="193">
                  <c:v>36923</c:v>
                </c:pt>
                <c:pt idx="194">
                  <c:v>36951</c:v>
                </c:pt>
                <c:pt idx="195">
                  <c:v>36982</c:v>
                </c:pt>
                <c:pt idx="196">
                  <c:v>37012</c:v>
                </c:pt>
                <c:pt idx="197">
                  <c:v>37043</c:v>
                </c:pt>
                <c:pt idx="198">
                  <c:v>37073</c:v>
                </c:pt>
                <c:pt idx="199">
                  <c:v>37104</c:v>
                </c:pt>
                <c:pt idx="200">
                  <c:v>37135</c:v>
                </c:pt>
                <c:pt idx="201">
                  <c:v>37165</c:v>
                </c:pt>
                <c:pt idx="202">
                  <c:v>37196</c:v>
                </c:pt>
                <c:pt idx="203">
                  <c:v>37226</c:v>
                </c:pt>
                <c:pt idx="204">
                  <c:v>37257</c:v>
                </c:pt>
                <c:pt idx="205">
                  <c:v>37288</c:v>
                </c:pt>
                <c:pt idx="206">
                  <c:v>37316</c:v>
                </c:pt>
                <c:pt idx="207">
                  <c:v>37347</c:v>
                </c:pt>
                <c:pt idx="208">
                  <c:v>37377</c:v>
                </c:pt>
                <c:pt idx="209">
                  <c:v>37408</c:v>
                </c:pt>
                <c:pt idx="210">
                  <c:v>37438</c:v>
                </c:pt>
                <c:pt idx="211">
                  <c:v>37469</c:v>
                </c:pt>
                <c:pt idx="212">
                  <c:v>37500</c:v>
                </c:pt>
                <c:pt idx="213">
                  <c:v>37530</c:v>
                </c:pt>
                <c:pt idx="214">
                  <c:v>37561</c:v>
                </c:pt>
                <c:pt idx="215">
                  <c:v>37591</c:v>
                </c:pt>
                <c:pt idx="216">
                  <c:v>37622</c:v>
                </c:pt>
                <c:pt idx="217">
                  <c:v>37653</c:v>
                </c:pt>
                <c:pt idx="218">
                  <c:v>37681</c:v>
                </c:pt>
                <c:pt idx="219">
                  <c:v>37712</c:v>
                </c:pt>
                <c:pt idx="220">
                  <c:v>37742</c:v>
                </c:pt>
                <c:pt idx="221">
                  <c:v>37773</c:v>
                </c:pt>
                <c:pt idx="222">
                  <c:v>37803</c:v>
                </c:pt>
                <c:pt idx="223">
                  <c:v>37834</c:v>
                </c:pt>
                <c:pt idx="224">
                  <c:v>37865</c:v>
                </c:pt>
                <c:pt idx="225">
                  <c:v>37895</c:v>
                </c:pt>
                <c:pt idx="226">
                  <c:v>37926</c:v>
                </c:pt>
                <c:pt idx="227">
                  <c:v>37956</c:v>
                </c:pt>
                <c:pt idx="228">
                  <c:v>37987</c:v>
                </c:pt>
                <c:pt idx="229">
                  <c:v>38018</c:v>
                </c:pt>
                <c:pt idx="230">
                  <c:v>38047</c:v>
                </c:pt>
                <c:pt idx="231">
                  <c:v>38078</c:v>
                </c:pt>
                <c:pt idx="232">
                  <c:v>38108</c:v>
                </c:pt>
                <c:pt idx="233">
                  <c:v>38139</c:v>
                </c:pt>
                <c:pt idx="234">
                  <c:v>38169</c:v>
                </c:pt>
                <c:pt idx="235">
                  <c:v>38200</c:v>
                </c:pt>
                <c:pt idx="236">
                  <c:v>38231</c:v>
                </c:pt>
                <c:pt idx="237">
                  <c:v>38261</c:v>
                </c:pt>
                <c:pt idx="238">
                  <c:v>38292</c:v>
                </c:pt>
                <c:pt idx="239">
                  <c:v>38322</c:v>
                </c:pt>
                <c:pt idx="240">
                  <c:v>38353</c:v>
                </c:pt>
                <c:pt idx="241">
                  <c:v>38384</c:v>
                </c:pt>
                <c:pt idx="242">
                  <c:v>38412</c:v>
                </c:pt>
                <c:pt idx="243">
                  <c:v>38443</c:v>
                </c:pt>
                <c:pt idx="244">
                  <c:v>38473</c:v>
                </c:pt>
                <c:pt idx="245">
                  <c:v>38504</c:v>
                </c:pt>
                <c:pt idx="246">
                  <c:v>38534</c:v>
                </c:pt>
                <c:pt idx="247">
                  <c:v>38565</c:v>
                </c:pt>
                <c:pt idx="248">
                  <c:v>38596</c:v>
                </c:pt>
                <c:pt idx="249">
                  <c:v>38626</c:v>
                </c:pt>
                <c:pt idx="250">
                  <c:v>38657</c:v>
                </c:pt>
                <c:pt idx="251">
                  <c:v>38687</c:v>
                </c:pt>
                <c:pt idx="252">
                  <c:v>38718</c:v>
                </c:pt>
                <c:pt idx="253">
                  <c:v>38749</c:v>
                </c:pt>
                <c:pt idx="254">
                  <c:v>38777</c:v>
                </c:pt>
                <c:pt idx="255">
                  <c:v>38808</c:v>
                </c:pt>
                <c:pt idx="256">
                  <c:v>38838</c:v>
                </c:pt>
                <c:pt idx="257">
                  <c:v>38869</c:v>
                </c:pt>
                <c:pt idx="258">
                  <c:v>38899</c:v>
                </c:pt>
                <c:pt idx="259">
                  <c:v>38930</c:v>
                </c:pt>
                <c:pt idx="260">
                  <c:v>38961</c:v>
                </c:pt>
                <c:pt idx="261">
                  <c:v>38991</c:v>
                </c:pt>
                <c:pt idx="262">
                  <c:v>39022</c:v>
                </c:pt>
                <c:pt idx="263">
                  <c:v>39052</c:v>
                </c:pt>
                <c:pt idx="264">
                  <c:v>39083</c:v>
                </c:pt>
                <c:pt idx="265">
                  <c:v>39114</c:v>
                </c:pt>
                <c:pt idx="266">
                  <c:v>39142</c:v>
                </c:pt>
                <c:pt idx="267">
                  <c:v>39173</c:v>
                </c:pt>
                <c:pt idx="268">
                  <c:v>39203</c:v>
                </c:pt>
                <c:pt idx="269">
                  <c:v>39234</c:v>
                </c:pt>
                <c:pt idx="270">
                  <c:v>39264</c:v>
                </c:pt>
                <c:pt idx="271">
                  <c:v>39295</c:v>
                </c:pt>
                <c:pt idx="272">
                  <c:v>39326</c:v>
                </c:pt>
                <c:pt idx="273">
                  <c:v>39356</c:v>
                </c:pt>
                <c:pt idx="274">
                  <c:v>39387</c:v>
                </c:pt>
                <c:pt idx="275">
                  <c:v>39417</c:v>
                </c:pt>
                <c:pt idx="276">
                  <c:v>39448</c:v>
                </c:pt>
                <c:pt idx="277">
                  <c:v>39479</c:v>
                </c:pt>
                <c:pt idx="278">
                  <c:v>39508</c:v>
                </c:pt>
                <c:pt idx="279">
                  <c:v>39539</c:v>
                </c:pt>
                <c:pt idx="280">
                  <c:v>39569</c:v>
                </c:pt>
                <c:pt idx="281">
                  <c:v>39600</c:v>
                </c:pt>
                <c:pt idx="282">
                  <c:v>39630</c:v>
                </c:pt>
                <c:pt idx="283">
                  <c:v>39661</c:v>
                </c:pt>
                <c:pt idx="284">
                  <c:v>39692</c:v>
                </c:pt>
                <c:pt idx="285">
                  <c:v>39722</c:v>
                </c:pt>
                <c:pt idx="286">
                  <c:v>39753</c:v>
                </c:pt>
                <c:pt idx="287">
                  <c:v>39783</c:v>
                </c:pt>
                <c:pt idx="288">
                  <c:v>39814</c:v>
                </c:pt>
                <c:pt idx="289">
                  <c:v>39845</c:v>
                </c:pt>
                <c:pt idx="290">
                  <c:v>39873</c:v>
                </c:pt>
                <c:pt idx="291">
                  <c:v>39904</c:v>
                </c:pt>
                <c:pt idx="292">
                  <c:v>39934</c:v>
                </c:pt>
                <c:pt idx="293">
                  <c:v>39965</c:v>
                </c:pt>
                <c:pt idx="294">
                  <c:v>39995</c:v>
                </c:pt>
                <c:pt idx="295">
                  <c:v>40026</c:v>
                </c:pt>
                <c:pt idx="296">
                  <c:v>40057</c:v>
                </c:pt>
                <c:pt idx="297">
                  <c:v>40087</c:v>
                </c:pt>
                <c:pt idx="298">
                  <c:v>40118</c:v>
                </c:pt>
                <c:pt idx="299">
                  <c:v>40148</c:v>
                </c:pt>
                <c:pt idx="300">
                  <c:v>40179</c:v>
                </c:pt>
                <c:pt idx="301">
                  <c:v>40210</c:v>
                </c:pt>
                <c:pt idx="302">
                  <c:v>40238</c:v>
                </c:pt>
                <c:pt idx="303">
                  <c:v>40269</c:v>
                </c:pt>
                <c:pt idx="304">
                  <c:v>40299</c:v>
                </c:pt>
                <c:pt idx="305">
                  <c:v>40330</c:v>
                </c:pt>
                <c:pt idx="306">
                  <c:v>40360</c:v>
                </c:pt>
                <c:pt idx="307">
                  <c:v>40391</c:v>
                </c:pt>
                <c:pt idx="308">
                  <c:v>40422</c:v>
                </c:pt>
                <c:pt idx="309">
                  <c:v>40452</c:v>
                </c:pt>
                <c:pt idx="310">
                  <c:v>40483</c:v>
                </c:pt>
                <c:pt idx="311">
                  <c:v>40513</c:v>
                </c:pt>
                <c:pt idx="312">
                  <c:v>40544</c:v>
                </c:pt>
                <c:pt idx="313">
                  <c:v>40575</c:v>
                </c:pt>
                <c:pt idx="314">
                  <c:v>40603</c:v>
                </c:pt>
                <c:pt idx="315">
                  <c:v>40634</c:v>
                </c:pt>
                <c:pt idx="316">
                  <c:v>40664</c:v>
                </c:pt>
                <c:pt idx="317">
                  <c:v>40695</c:v>
                </c:pt>
                <c:pt idx="318">
                  <c:v>40725</c:v>
                </c:pt>
                <c:pt idx="319">
                  <c:v>40756</c:v>
                </c:pt>
                <c:pt idx="320">
                  <c:v>40787</c:v>
                </c:pt>
                <c:pt idx="321">
                  <c:v>40817</c:v>
                </c:pt>
                <c:pt idx="322">
                  <c:v>40848</c:v>
                </c:pt>
                <c:pt idx="323">
                  <c:v>40878</c:v>
                </c:pt>
                <c:pt idx="324">
                  <c:v>40909</c:v>
                </c:pt>
                <c:pt idx="325">
                  <c:v>40940</c:v>
                </c:pt>
                <c:pt idx="326">
                  <c:v>40969</c:v>
                </c:pt>
                <c:pt idx="327">
                  <c:v>41000</c:v>
                </c:pt>
                <c:pt idx="328">
                  <c:v>41030</c:v>
                </c:pt>
                <c:pt idx="329">
                  <c:v>41061</c:v>
                </c:pt>
                <c:pt idx="330">
                  <c:v>41091</c:v>
                </c:pt>
                <c:pt idx="331">
                  <c:v>41122</c:v>
                </c:pt>
                <c:pt idx="332">
                  <c:v>41153</c:v>
                </c:pt>
                <c:pt idx="333">
                  <c:v>41183</c:v>
                </c:pt>
                <c:pt idx="334">
                  <c:v>41214</c:v>
                </c:pt>
                <c:pt idx="335">
                  <c:v>41244</c:v>
                </c:pt>
                <c:pt idx="336">
                  <c:v>41275</c:v>
                </c:pt>
                <c:pt idx="337">
                  <c:v>41306</c:v>
                </c:pt>
                <c:pt idx="338">
                  <c:v>41334</c:v>
                </c:pt>
                <c:pt idx="339">
                  <c:v>41365</c:v>
                </c:pt>
                <c:pt idx="340">
                  <c:v>41395</c:v>
                </c:pt>
                <c:pt idx="341">
                  <c:v>41426</c:v>
                </c:pt>
                <c:pt idx="342">
                  <c:v>41456</c:v>
                </c:pt>
                <c:pt idx="343">
                  <c:v>41487</c:v>
                </c:pt>
                <c:pt idx="344">
                  <c:v>41518</c:v>
                </c:pt>
                <c:pt idx="345">
                  <c:v>41548</c:v>
                </c:pt>
                <c:pt idx="346">
                  <c:v>41579</c:v>
                </c:pt>
                <c:pt idx="347">
                  <c:v>41609</c:v>
                </c:pt>
                <c:pt idx="348">
                  <c:v>41640</c:v>
                </c:pt>
                <c:pt idx="349">
                  <c:v>41671</c:v>
                </c:pt>
                <c:pt idx="350">
                  <c:v>41699</c:v>
                </c:pt>
                <c:pt idx="351">
                  <c:v>41730</c:v>
                </c:pt>
                <c:pt idx="352">
                  <c:v>41760</c:v>
                </c:pt>
                <c:pt idx="353">
                  <c:v>41791</c:v>
                </c:pt>
                <c:pt idx="354">
                  <c:v>41821</c:v>
                </c:pt>
                <c:pt idx="355">
                  <c:v>41852</c:v>
                </c:pt>
                <c:pt idx="356">
                  <c:v>41883</c:v>
                </c:pt>
                <c:pt idx="357">
                  <c:v>41913</c:v>
                </c:pt>
                <c:pt idx="358">
                  <c:v>41944</c:v>
                </c:pt>
                <c:pt idx="359">
                  <c:v>41974</c:v>
                </c:pt>
                <c:pt idx="360">
                  <c:v>42005</c:v>
                </c:pt>
                <c:pt idx="361">
                  <c:v>42036</c:v>
                </c:pt>
                <c:pt idx="362">
                  <c:v>42064</c:v>
                </c:pt>
                <c:pt idx="363">
                  <c:v>42095</c:v>
                </c:pt>
                <c:pt idx="364">
                  <c:v>42125</c:v>
                </c:pt>
                <c:pt idx="365">
                  <c:v>42156</c:v>
                </c:pt>
                <c:pt idx="366">
                  <c:v>42186</c:v>
                </c:pt>
                <c:pt idx="367">
                  <c:v>42217</c:v>
                </c:pt>
                <c:pt idx="368">
                  <c:v>42248</c:v>
                </c:pt>
                <c:pt idx="369">
                  <c:v>42278</c:v>
                </c:pt>
                <c:pt idx="370">
                  <c:v>42309</c:v>
                </c:pt>
                <c:pt idx="371">
                  <c:v>42339</c:v>
                </c:pt>
                <c:pt idx="372">
                  <c:v>42370</c:v>
                </c:pt>
                <c:pt idx="373">
                  <c:v>42401</c:v>
                </c:pt>
                <c:pt idx="374">
                  <c:v>42430</c:v>
                </c:pt>
                <c:pt idx="375">
                  <c:v>42461</c:v>
                </c:pt>
                <c:pt idx="376">
                  <c:v>42491</c:v>
                </c:pt>
                <c:pt idx="377">
                  <c:v>42522</c:v>
                </c:pt>
                <c:pt idx="378">
                  <c:v>42552</c:v>
                </c:pt>
                <c:pt idx="379">
                  <c:v>42583</c:v>
                </c:pt>
                <c:pt idx="380">
                  <c:v>42614</c:v>
                </c:pt>
                <c:pt idx="381">
                  <c:v>42644</c:v>
                </c:pt>
                <c:pt idx="382">
                  <c:v>42675</c:v>
                </c:pt>
                <c:pt idx="383">
                  <c:v>42705</c:v>
                </c:pt>
                <c:pt idx="384">
                  <c:v>42736</c:v>
                </c:pt>
                <c:pt idx="385">
                  <c:v>42767</c:v>
                </c:pt>
                <c:pt idx="386">
                  <c:v>42795</c:v>
                </c:pt>
                <c:pt idx="387">
                  <c:v>42826</c:v>
                </c:pt>
                <c:pt idx="388">
                  <c:v>42856</c:v>
                </c:pt>
                <c:pt idx="389">
                  <c:v>42887</c:v>
                </c:pt>
                <c:pt idx="390">
                  <c:v>42917</c:v>
                </c:pt>
                <c:pt idx="391">
                  <c:v>42948</c:v>
                </c:pt>
                <c:pt idx="392">
                  <c:v>42979</c:v>
                </c:pt>
                <c:pt idx="393">
                  <c:v>43009</c:v>
                </c:pt>
                <c:pt idx="394">
                  <c:v>43040</c:v>
                </c:pt>
                <c:pt idx="395">
                  <c:v>43070</c:v>
                </c:pt>
                <c:pt idx="396">
                  <c:v>43101</c:v>
                </c:pt>
                <c:pt idx="397">
                  <c:v>43132</c:v>
                </c:pt>
                <c:pt idx="398">
                  <c:v>43160</c:v>
                </c:pt>
                <c:pt idx="399">
                  <c:v>43191</c:v>
                </c:pt>
                <c:pt idx="400">
                  <c:v>43221</c:v>
                </c:pt>
                <c:pt idx="401">
                  <c:v>43252</c:v>
                </c:pt>
                <c:pt idx="402">
                  <c:v>43282</c:v>
                </c:pt>
                <c:pt idx="403">
                  <c:v>43313</c:v>
                </c:pt>
                <c:pt idx="404">
                  <c:v>43344</c:v>
                </c:pt>
                <c:pt idx="405">
                  <c:v>43374</c:v>
                </c:pt>
                <c:pt idx="406">
                  <c:v>43405</c:v>
                </c:pt>
                <c:pt idx="407">
                  <c:v>43435</c:v>
                </c:pt>
                <c:pt idx="408">
                  <c:v>43466</c:v>
                </c:pt>
                <c:pt idx="409">
                  <c:v>43497</c:v>
                </c:pt>
                <c:pt idx="410">
                  <c:v>43525</c:v>
                </c:pt>
                <c:pt idx="411">
                  <c:v>43556</c:v>
                </c:pt>
                <c:pt idx="412">
                  <c:v>43586</c:v>
                </c:pt>
                <c:pt idx="413">
                  <c:v>43617</c:v>
                </c:pt>
                <c:pt idx="414">
                  <c:v>43647</c:v>
                </c:pt>
                <c:pt idx="415">
                  <c:v>43678</c:v>
                </c:pt>
                <c:pt idx="416">
                  <c:v>43709</c:v>
                </c:pt>
                <c:pt idx="417">
                  <c:v>43739</c:v>
                </c:pt>
                <c:pt idx="418">
                  <c:v>43770</c:v>
                </c:pt>
                <c:pt idx="419">
                  <c:v>43800</c:v>
                </c:pt>
                <c:pt idx="420">
                  <c:v>43831</c:v>
                </c:pt>
                <c:pt idx="421">
                  <c:v>43862</c:v>
                </c:pt>
                <c:pt idx="422">
                  <c:v>43891</c:v>
                </c:pt>
                <c:pt idx="423">
                  <c:v>43922</c:v>
                </c:pt>
                <c:pt idx="424">
                  <c:v>43952</c:v>
                </c:pt>
                <c:pt idx="425">
                  <c:v>43983</c:v>
                </c:pt>
                <c:pt idx="426">
                  <c:v>44013</c:v>
                </c:pt>
                <c:pt idx="427">
                  <c:v>44044</c:v>
                </c:pt>
                <c:pt idx="428">
                  <c:v>44075</c:v>
                </c:pt>
                <c:pt idx="429">
                  <c:v>44105</c:v>
                </c:pt>
                <c:pt idx="430">
                  <c:v>44136</c:v>
                </c:pt>
                <c:pt idx="431">
                  <c:v>44166</c:v>
                </c:pt>
                <c:pt idx="432">
                  <c:v>44217</c:v>
                </c:pt>
                <c:pt idx="433">
                  <c:v>44248</c:v>
                </c:pt>
                <c:pt idx="434">
                  <c:v>44276</c:v>
                </c:pt>
                <c:pt idx="435">
                  <c:v>44307</c:v>
                </c:pt>
                <c:pt idx="436">
                  <c:v>44337</c:v>
                </c:pt>
                <c:pt idx="437">
                  <c:v>44368</c:v>
                </c:pt>
                <c:pt idx="438">
                  <c:v>44398</c:v>
                </c:pt>
                <c:pt idx="439">
                  <c:v>44409</c:v>
                </c:pt>
                <c:pt idx="440">
                  <c:v>44440</c:v>
                </c:pt>
                <c:pt idx="441">
                  <c:v>44470</c:v>
                </c:pt>
                <c:pt idx="442">
                  <c:v>44501</c:v>
                </c:pt>
                <c:pt idx="443">
                  <c:v>44531</c:v>
                </c:pt>
              </c:numCache>
            </c:numRef>
          </c:cat>
          <c:val>
            <c:numRef>
              <c:f>Sheet1!$D$2:$D$445</c:f>
              <c:numCache>
                <c:formatCode>General</c:formatCode>
                <c:ptCount val="444"/>
                <c:pt idx="0">
                  <c:v>26.1</c:v>
                </c:pt>
                <c:pt idx="1">
                  <c:v>-58.3</c:v>
                </c:pt>
                <c:pt idx="2">
                  <c:v>-53.5</c:v>
                </c:pt>
                <c:pt idx="3">
                  <c:v>-17.7</c:v>
                </c:pt>
                <c:pt idx="4">
                  <c:v>34.200000000000003</c:v>
                </c:pt>
                <c:pt idx="5">
                  <c:v>-67.8</c:v>
                </c:pt>
                <c:pt idx="6">
                  <c:v>38.700000000000003</c:v>
                </c:pt>
                <c:pt idx="7">
                  <c:v>9.1</c:v>
                </c:pt>
                <c:pt idx="8">
                  <c:v>-52.7</c:v>
                </c:pt>
                <c:pt idx="9">
                  <c:v>-8.4</c:v>
                </c:pt>
                <c:pt idx="10">
                  <c:v>-11.2</c:v>
                </c:pt>
                <c:pt idx="11">
                  <c:v>155.5</c:v>
                </c:pt>
                <c:pt idx="12">
                  <c:v>-159.5</c:v>
                </c:pt>
                <c:pt idx="13">
                  <c:v>-46</c:v>
                </c:pt>
                <c:pt idx="14">
                  <c:v>-112.2</c:v>
                </c:pt>
                <c:pt idx="15">
                  <c:v>54</c:v>
                </c:pt>
                <c:pt idx="16">
                  <c:v>-62.2</c:v>
                </c:pt>
                <c:pt idx="17">
                  <c:v>-100.4</c:v>
                </c:pt>
                <c:pt idx="18">
                  <c:v>-251.6</c:v>
                </c:pt>
                <c:pt idx="19">
                  <c:v>-199.1</c:v>
                </c:pt>
                <c:pt idx="20">
                  <c:v>-197</c:v>
                </c:pt>
                <c:pt idx="21">
                  <c:v>-199.7</c:v>
                </c:pt>
                <c:pt idx="22">
                  <c:v>-259.3</c:v>
                </c:pt>
                <c:pt idx="23">
                  <c:v>-131.69999999999999</c:v>
                </c:pt>
                <c:pt idx="24">
                  <c:v>-307.3</c:v>
                </c:pt>
                <c:pt idx="25">
                  <c:v>-352.6</c:v>
                </c:pt>
                <c:pt idx="26">
                  <c:v>-274.89999999999998</c:v>
                </c:pt>
                <c:pt idx="27">
                  <c:v>-28.7</c:v>
                </c:pt>
                <c:pt idx="28">
                  <c:v>-286</c:v>
                </c:pt>
                <c:pt idx="29">
                  <c:v>-274.5</c:v>
                </c:pt>
                <c:pt idx="30">
                  <c:v>-332.6</c:v>
                </c:pt>
                <c:pt idx="31">
                  <c:v>-319.89999999999998</c:v>
                </c:pt>
                <c:pt idx="32">
                  <c:v>-245.5</c:v>
                </c:pt>
                <c:pt idx="33">
                  <c:v>-191</c:v>
                </c:pt>
                <c:pt idx="34">
                  <c:v>-139.30000000000001</c:v>
                </c:pt>
                <c:pt idx="35">
                  <c:v>-44</c:v>
                </c:pt>
                <c:pt idx="36">
                  <c:v>-363.3</c:v>
                </c:pt>
                <c:pt idx="37">
                  <c:v>-290.3</c:v>
                </c:pt>
                <c:pt idx="38">
                  <c:v>-102.1</c:v>
                </c:pt>
                <c:pt idx="39">
                  <c:v>-105.4</c:v>
                </c:pt>
                <c:pt idx="40">
                  <c:v>-301.3</c:v>
                </c:pt>
                <c:pt idx="41">
                  <c:v>-217.6</c:v>
                </c:pt>
                <c:pt idx="42">
                  <c:v>-278</c:v>
                </c:pt>
                <c:pt idx="43">
                  <c:v>-379.5</c:v>
                </c:pt>
                <c:pt idx="44">
                  <c:v>-396.9</c:v>
                </c:pt>
                <c:pt idx="45">
                  <c:v>-421.1</c:v>
                </c:pt>
                <c:pt idx="46">
                  <c:v>-349.5</c:v>
                </c:pt>
                <c:pt idx="47">
                  <c:v>-284.3</c:v>
                </c:pt>
                <c:pt idx="48">
                  <c:v>-349.9</c:v>
                </c:pt>
                <c:pt idx="49">
                  <c:v>-333.4</c:v>
                </c:pt>
                <c:pt idx="50">
                  <c:v>-101.9</c:v>
                </c:pt>
                <c:pt idx="51">
                  <c:v>-313.2</c:v>
                </c:pt>
                <c:pt idx="52">
                  <c:v>-455.5</c:v>
                </c:pt>
                <c:pt idx="53">
                  <c:v>-659</c:v>
                </c:pt>
                <c:pt idx="54">
                  <c:v>-525</c:v>
                </c:pt>
                <c:pt idx="55">
                  <c:v>-591.1</c:v>
                </c:pt>
                <c:pt idx="56">
                  <c:v>-751.4</c:v>
                </c:pt>
                <c:pt idx="57">
                  <c:v>-798</c:v>
                </c:pt>
                <c:pt idx="58">
                  <c:v>-828.8</c:v>
                </c:pt>
                <c:pt idx="59">
                  <c:v>-527.1</c:v>
                </c:pt>
                <c:pt idx="60">
                  <c:v>-824.9</c:v>
                </c:pt>
                <c:pt idx="61">
                  <c:v>-474.2</c:v>
                </c:pt>
                <c:pt idx="62">
                  <c:v>-554.9</c:v>
                </c:pt>
                <c:pt idx="63">
                  <c:v>-652.79999999999995</c:v>
                </c:pt>
                <c:pt idx="64">
                  <c:v>-793.6</c:v>
                </c:pt>
                <c:pt idx="65">
                  <c:v>-812.7</c:v>
                </c:pt>
                <c:pt idx="66" formatCode="#,##0.00">
                  <c:v>-1098.0999999999999</c:v>
                </c:pt>
                <c:pt idx="67" formatCode="#,##0.00">
                  <c:v>-1160.2</c:v>
                </c:pt>
                <c:pt idx="68" formatCode="#,##0.00">
                  <c:v>-1073.5</c:v>
                </c:pt>
                <c:pt idx="69" formatCode="#,##0.00">
                  <c:v>-1193.0999999999999</c:v>
                </c:pt>
                <c:pt idx="70" formatCode="#,##0.00">
                  <c:v>-1040</c:v>
                </c:pt>
                <c:pt idx="71">
                  <c:v>-753</c:v>
                </c:pt>
                <c:pt idx="72">
                  <c:v>-915.6</c:v>
                </c:pt>
                <c:pt idx="73">
                  <c:v>-766.1</c:v>
                </c:pt>
                <c:pt idx="74">
                  <c:v>-502</c:v>
                </c:pt>
                <c:pt idx="75">
                  <c:v>-663.9</c:v>
                </c:pt>
                <c:pt idx="76">
                  <c:v>-755.5</c:v>
                </c:pt>
                <c:pt idx="77">
                  <c:v>-995.3</c:v>
                </c:pt>
                <c:pt idx="78" formatCode="#,##0.00">
                  <c:v>-1290.4000000000001</c:v>
                </c:pt>
                <c:pt idx="79" formatCode="#,##0.00">
                  <c:v>-1307.2</c:v>
                </c:pt>
                <c:pt idx="80" formatCode="#,##0.00">
                  <c:v>-1434.4</c:v>
                </c:pt>
                <c:pt idx="81" formatCode="#,##0.00">
                  <c:v>-1684.1</c:v>
                </c:pt>
                <c:pt idx="82" formatCode="#,##0.00">
                  <c:v>-1362.3</c:v>
                </c:pt>
                <c:pt idx="83" formatCode="#,##0.00">
                  <c:v>-1014.2</c:v>
                </c:pt>
                <c:pt idx="84" formatCode="#,##0.00">
                  <c:v>-1410.1</c:v>
                </c:pt>
                <c:pt idx="85" formatCode="#,##0.00">
                  <c:v>-1222.5999999999999</c:v>
                </c:pt>
                <c:pt idx="86">
                  <c:v>-795.5</c:v>
                </c:pt>
                <c:pt idx="87" formatCode="#,##0.00">
                  <c:v>-1096.9000000000001</c:v>
                </c:pt>
                <c:pt idx="88" formatCode="#,##0.00">
                  <c:v>-1232.2</c:v>
                </c:pt>
                <c:pt idx="89" formatCode="#,##0.00">
                  <c:v>-1490</c:v>
                </c:pt>
                <c:pt idx="90" formatCode="#,##0.00">
                  <c:v>-2065</c:v>
                </c:pt>
                <c:pt idx="91" formatCode="#,##0.00">
                  <c:v>-1882.6</c:v>
                </c:pt>
                <c:pt idx="92" formatCode="#,##0.00">
                  <c:v>-2271.1999999999998</c:v>
                </c:pt>
                <c:pt idx="93" formatCode="#,##0.00">
                  <c:v>-2002.1</c:v>
                </c:pt>
                <c:pt idx="94" formatCode="#,##0.00">
                  <c:v>-1695.5</c:v>
                </c:pt>
                <c:pt idx="95" formatCode="#,##0.00">
                  <c:v>-1145.3</c:v>
                </c:pt>
                <c:pt idx="96" formatCode="#,##0.00">
                  <c:v>-1566.9</c:v>
                </c:pt>
                <c:pt idx="97" formatCode="#,##0.00">
                  <c:v>-1178.5999999999999</c:v>
                </c:pt>
                <c:pt idx="98" formatCode="#,##0.00">
                  <c:v>-1461.6</c:v>
                </c:pt>
                <c:pt idx="99" formatCode="#,##0.00">
                  <c:v>-1497.9</c:v>
                </c:pt>
                <c:pt idx="100" formatCode="#,##0.00">
                  <c:v>-1790.1</c:v>
                </c:pt>
                <c:pt idx="101" formatCode="#,##0.00">
                  <c:v>-1999.4</c:v>
                </c:pt>
                <c:pt idx="102" formatCode="#,##0.00">
                  <c:v>-2269.5</c:v>
                </c:pt>
                <c:pt idx="103" formatCode="#,##0.00">
                  <c:v>-2456.8000000000002</c:v>
                </c:pt>
                <c:pt idx="104" formatCode="#,##0.00">
                  <c:v>-2502.5</c:v>
                </c:pt>
                <c:pt idx="105" formatCode="#,##0.00">
                  <c:v>-2653.8</c:v>
                </c:pt>
                <c:pt idx="106" formatCode="#,##0.00">
                  <c:v>-2117.8000000000002</c:v>
                </c:pt>
                <c:pt idx="107" formatCode="#,##0.00">
                  <c:v>-1282.0999999999999</c:v>
                </c:pt>
                <c:pt idx="108" formatCode="#,##0.00">
                  <c:v>-2212.1</c:v>
                </c:pt>
                <c:pt idx="109" formatCode="#,##0.00">
                  <c:v>-1621.3</c:v>
                </c:pt>
                <c:pt idx="110" formatCode="#,##0.00">
                  <c:v>-1399.3</c:v>
                </c:pt>
                <c:pt idx="111" formatCode="#,##0.00">
                  <c:v>-1778.9</c:v>
                </c:pt>
                <c:pt idx="112" formatCode="#,##0.00">
                  <c:v>-2221.6999999999998</c:v>
                </c:pt>
                <c:pt idx="113" formatCode="#,##0.00">
                  <c:v>-2453.9</c:v>
                </c:pt>
                <c:pt idx="114" formatCode="#,##0.00">
                  <c:v>-2675</c:v>
                </c:pt>
                <c:pt idx="115" formatCode="#,##0.00">
                  <c:v>-3239.4</c:v>
                </c:pt>
                <c:pt idx="116" formatCode="#,##0.00">
                  <c:v>-3505.9</c:v>
                </c:pt>
                <c:pt idx="117" formatCode="#,##0.00">
                  <c:v>-3482.8</c:v>
                </c:pt>
                <c:pt idx="118" formatCode="#,##0.00">
                  <c:v>-2886.3</c:v>
                </c:pt>
                <c:pt idx="119" formatCode="#,##0.00">
                  <c:v>-2028.5</c:v>
                </c:pt>
                <c:pt idx="120" formatCode="#,##0.00">
                  <c:v>-2705.7</c:v>
                </c:pt>
                <c:pt idx="121" formatCode="#,##0.00">
                  <c:v>-1916</c:v>
                </c:pt>
                <c:pt idx="122" formatCode="#,##0.00">
                  <c:v>-1840.3</c:v>
                </c:pt>
                <c:pt idx="123" formatCode="#,##0.00">
                  <c:v>-2251.9</c:v>
                </c:pt>
                <c:pt idx="124" formatCode="#,##0.00">
                  <c:v>-2823.9</c:v>
                </c:pt>
                <c:pt idx="125" formatCode="#,##0.00">
                  <c:v>-3014</c:v>
                </c:pt>
                <c:pt idx="126" formatCode="#,##0.00">
                  <c:v>-3326.1</c:v>
                </c:pt>
                <c:pt idx="127" formatCode="#,##0.00">
                  <c:v>-3923.3</c:v>
                </c:pt>
                <c:pt idx="128" formatCode="#,##0.00">
                  <c:v>-3624.5</c:v>
                </c:pt>
                <c:pt idx="129" formatCode="#,##0.00">
                  <c:v>-3616.9</c:v>
                </c:pt>
                <c:pt idx="130" formatCode="#,##0.00">
                  <c:v>-2743.3</c:v>
                </c:pt>
                <c:pt idx="131" formatCode="#,##0.00">
                  <c:v>-2003.6</c:v>
                </c:pt>
                <c:pt idx="132" formatCode="#,##0.00">
                  <c:v>-2728.5</c:v>
                </c:pt>
                <c:pt idx="133" formatCode="#,##0.00">
                  <c:v>-2392.6999999999998</c:v>
                </c:pt>
                <c:pt idx="134" formatCode="#,##0.00">
                  <c:v>-1771.2</c:v>
                </c:pt>
                <c:pt idx="135" formatCode="#,##0.00">
                  <c:v>-2406.6</c:v>
                </c:pt>
                <c:pt idx="136" formatCode="#,##0.00">
                  <c:v>-3072.7</c:v>
                </c:pt>
                <c:pt idx="137" formatCode="#,##0.00">
                  <c:v>-3339.6</c:v>
                </c:pt>
                <c:pt idx="138" formatCode="#,##0.00">
                  <c:v>-3818.5</c:v>
                </c:pt>
                <c:pt idx="139" formatCode="#,##0.00">
                  <c:v>-4717.3999999999996</c:v>
                </c:pt>
                <c:pt idx="140" formatCode="#,##0.00">
                  <c:v>-4727.3</c:v>
                </c:pt>
                <c:pt idx="141" formatCode="#,##0.00">
                  <c:v>-4885.3999999999996</c:v>
                </c:pt>
                <c:pt idx="142" formatCode="#,##0.00">
                  <c:v>-2999</c:v>
                </c:pt>
                <c:pt idx="143" formatCode="#,##0.00">
                  <c:v>-2661.3</c:v>
                </c:pt>
                <c:pt idx="144" formatCode="#,##0.00">
                  <c:v>-3729.2</c:v>
                </c:pt>
                <c:pt idx="145" formatCode="#,##0.00">
                  <c:v>-3349.1</c:v>
                </c:pt>
                <c:pt idx="146" formatCode="#,##0.00">
                  <c:v>-2607</c:v>
                </c:pt>
                <c:pt idx="147" formatCode="#,##0.00">
                  <c:v>-3480.3</c:v>
                </c:pt>
                <c:pt idx="148" formatCode="#,##0.00">
                  <c:v>-3738.3</c:v>
                </c:pt>
                <c:pt idx="149" formatCode="#,##0.00">
                  <c:v>-4293.2</c:v>
                </c:pt>
                <c:pt idx="150" formatCode="#,##0.00">
                  <c:v>-4680.1000000000004</c:v>
                </c:pt>
                <c:pt idx="151" formatCode="#,##0.00">
                  <c:v>-5135.6000000000004</c:v>
                </c:pt>
                <c:pt idx="152" formatCode="#,##0.00">
                  <c:v>-5521.6</c:v>
                </c:pt>
                <c:pt idx="153" formatCode="#,##0.00">
                  <c:v>-5167.7</c:v>
                </c:pt>
                <c:pt idx="154" formatCode="#,##0.00">
                  <c:v>-4125</c:v>
                </c:pt>
                <c:pt idx="155" formatCode="#,##0.00">
                  <c:v>-3868.4</c:v>
                </c:pt>
                <c:pt idx="156" formatCode="#,##0.00">
                  <c:v>-4182.1000000000004</c:v>
                </c:pt>
                <c:pt idx="157" formatCode="#,##0.00">
                  <c:v>-3540.3</c:v>
                </c:pt>
                <c:pt idx="158" formatCode="#,##0.00">
                  <c:v>-3763.9</c:v>
                </c:pt>
                <c:pt idx="159" formatCode="#,##0.00">
                  <c:v>-4278</c:v>
                </c:pt>
                <c:pt idx="160" formatCode="#,##0.00">
                  <c:v>-4628.1000000000004</c:v>
                </c:pt>
                <c:pt idx="161" formatCode="#,##0.00">
                  <c:v>-4737.5</c:v>
                </c:pt>
                <c:pt idx="162" formatCode="#,##0.00">
                  <c:v>-5455.4</c:v>
                </c:pt>
                <c:pt idx="163" formatCode="#,##0.00">
                  <c:v>-5910</c:v>
                </c:pt>
                <c:pt idx="164" formatCode="#,##0.00">
                  <c:v>-5910.3</c:v>
                </c:pt>
                <c:pt idx="165" formatCode="#,##0.00">
                  <c:v>-5522.5</c:v>
                </c:pt>
                <c:pt idx="166" formatCode="#,##0.00">
                  <c:v>-5056.8999999999996</c:v>
                </c:pt>
                <c:pt idx="167" formatCode="#,##0.00">
                  <c:v>-3942.4</c:v>
                </c:pt>
                <c:pt idx="168" formatCode="#,##0.00">
                  <c:v>-4872.7</c:v>
                </c:pt>
                <c:pt idx="169" formatCode="#,##0.00">
                  <c:v>-4639.2</c:v>
                </c:pt>
                <c:pt idx="170" formatCode="#,##0.00">
                  <c:v>-4128</c:v>
                </c:pt>
                <c:pt idx="171" formatCode="#,##0.00">
                  <c:v>-4783.8999999999996</c:v>
                </c:pt>
                <c:pt idx="172" formatCode="#,##0.00">
                  <c:v>-5249.3</c:v>
                </c:pt>
                <c:pt idx="173" formatCode="#,##0.00">
                  <c:v>-5675.4</c:v>
                </c:pt>
                <c:pt idx="174" formatCode="#,##0.00">
                  <c:v>-6331.7</c:v>
                </c:pt>
                <c:pt idx="175" formatCode="#,##0.00">
                  <c:v>-6870.8</c:v>
                </c:pt>
                <c:pt idx="176" formatCode="#,##0.00">
                  <c:v>-6872.9</c:v>
                </c:pt>
                <c:pt idx="177" formatCode="#,##0.00">
                  <c:v>-7138.8</c:v>
                </c:pt>
                <c:pt idx="178" formatCode="#,##0.00">
                  <c:v>-6518</c:v>
                </c:pt>
                <c:pt idx="179" formatCode="#,##0.00">
                  <c:v>-5596.4</c:v>
                </c:pt>
                <c:pt idx="180" formatCode="#,##0.00">
                  <c:v>-6039</c:v>
                </c:pt>
                <c:pt idx="181" formatCode="#,##0.00">
                  <c:v>-5611.7</c:v>
                </c:pt>
                <c:pt idx="182" formatCode="#,##0.00">
                  <c:v>-5093.6000000000004</c:v>
                </c:pt>
                <c:pt idx="183" formatCode="#,##0.00">
                  <c:v>-5843</c:v>
                </c:pt>
                <c:pt idx="184" formatCode="#,##0.00">
                  <c:v>-6323.9</c:v>
                </c:pt>
                <c:pt idx="185" formatCode="#,##0.00">
                  <c:v>-7206.1</c:v>
                </c:pt>
                <c:pt idx="186" formatCode="#,##0.00">
                  <c:v>-7603.6</c:v>
                </c:pt>
                <c:pt idx="187" formatCode="#,##0.00">
                  <c:v>-8625</c:v>
                </c:pt>
                <c:pt idx="188" formatCode="#,##0.00">
                  <c:v>-8728.4</c:v>
                </c:pt>
                <c:pt idx="189" formatCode="#,##0.00">
                  <c:v>-9124.2999999999993</c:v>
                </c:pt>
                <c:pt idx="190" formatCode="#,##0.00">
                  <c:v>-7616.4</c:v>
                </c:pt>
                <c:pt idx="191" formatCode="#,##0.00">
                  <c:v>-6018</c:v>
                </c:pt>
                <c:pt idx="192" formatCode="#,##0.00">
                  <c:v>-7240</c:v>
                </c:pt>
                <c:pt idx="193" formatCode="#,##0.00">
                  <c:v>-5085.8</c:v>
                </c:pt>
                <c:pt idx="194" formatCode="#,##0.00">
                  <c:v>-5734.4</c:v>
                </c:pt>
                <c:pt idx="195" formatCode="#,##0.00">
                  <c:v>-6287.9</c:v>
                </c:pt>
                <c:pt idx="196" formatCode="#,##0.00">
                  <c:v>-6161.9</c:v>
                </c:pt>
                <c:pt idx="197" formatCode="#,##0.00">
                  <c:v>-6611.8</c:v>
                </c:pt>
                <c:pt idx="198" formatCode="#,##0.00">
                  <c:v>-7488.3</c:v>
                </c:pt>
                <c:pt idx="199" formatCode="#,##0.00">
                  <c:v>-8113.2</c:v>
                </c:pt>
                <c:pt idx="200" formatCode="#,##0.00">
                  <c:v>-8500</c:v>
                </c:pt>
                <c:pt idx="201" formatCode="#,##0.00">
                  <c:v>-9160.6</c:v>
                </c:pt>
                <c:pt idx="202" formatCode="#,##0.00">
                  <c:v>-7204.3</c:v>
                </c:pt>
                <c:pt idx="203" formatCode="#,##0.00">
                  <c:v>-5507.9</c:v>
                </c:pt>
                <c:pt idx="204" formatCode="#,##0.00">
                  <c:v>-6846.1</c:v>
                </c:pt>
                <c:pt idx="205" formatCode="#,##0.00">
                  <c:v>-6491.3</c:v>
                </c:pt>
                <c:pt idx="206" formatCode="#,##0.00">
                  <c:v>-5638.5</c:v>
                </c:pt>
                <c:pt idx="207" formatCode="#,##0.00">
                  <c:v>-7553.1</c:v>
                </c:pt>
                <c:pt idx="208" formatCode="#,##0.00">
                  <c:v>-8073</c:v>
                </c:pt>
                <c:pt idx="209" formatCode="#,##0.00">
                  <c:v>-8521.2999999999993</c:v>
                </c:pt>
                <c:pt idx="210" formatCode="#,##0.00">
                  <c:v>-9365.2000000000007</c:v>
                </c:pt>
                <c:pt idx="211" formatCode="#,##0.00">
                  <c:v>-10831.6</c:v>
                </c:pt>
                <c:pt idx="212" formatCode="#,##0.00">
                  <c:v>-10267.799999999999</c:v>
                </c:pt>
                <c:pt idx="213" formatCode="#,##0.00">
                  <c:v>-9492.2999999999993</c:v>
                </c:pt>
                <c:pt idx="214" formatCode="#,##0.00">
                  <c:v>-10408.799999999999</c:v>
                </c:pt>
                <c:pt idx="215" formatCode="#,##0.00">
                  <c:v>-9575.9</c:v>
                </c:pt>
                <c:pt idx="216" formatCode="#,##0.00">
                  <c:v>-9333.7000000000007</c:v>
                </c:pt>
                <c:pt idx="217" formatCode="#,##0.00">
                  <c:v>-7581</c:v>
                </c:pt>
                <c:pt idx="218" formatCode="#,##0.00">
                  <c:v>-7686.9</c:v>
                </c:pt>
                <c:pt idx="219" formatCode="#,##0.00">
                  <c:v>-9399.9</c:v>
                </c:pt>
                <c:pt idx="220" formatCode="#,##0.00">
                  <c:v>-9900.4</c:v>
                </c:pt>
                <c:pt idx="221" formatCode="#,##0.00">
                  <c:v>-10007.700000000001</c:v>
                </c:pt>
                <c:pt idx="222" formatCode="#,##0.00">
                  <c:v>-11371.2</c:v>
                </c:pt>
                <c:pt idx="223" formatCode="#,##0.00">
                  <c:v>-11730.4</c:v>
                </c:pt>
                <c:pt idx="224" formatCode="#,##0.00">
                  <c:v>-12656.5</c:v>
                </c:pt>
                <c:pt idx="225" formatCode="#,##0.00">
                  <c:v>-13680</c:v>
                </c:pt>
                <c:pt idx="226" formatCode="#,##0.00">
                  <c:v>-10837.3</c:v>
                </c:pt>
                <c:pt idx="227" formatCode="#,##0.00">
                  <c:v>-9883.2000000000007</c:v>
                </c:pt>
                <c:pt idx="228" formatCode="#,##0.00">
                  <c:v>-11460</c:v>
                </c:pt>
                <c:pt idx="229" formatCode="#,##0.00">
                  <c:v>-8287.7999999999993</c:v>
                </c:pt>
                <c:pt idx="230" formatCode="#,##0.00">
                  <c:v>-10425.5</c:v>
                </c:pt>
                <c:pt idx="231" formatCode="#,##0.00">
                  <c:v>-12010.2</c:v>
                </c:pt>
                <c:pt idx="232" formatCode="#,##0.00">
                  <c:v>-12193</c:v>
                </c:pt>
                <c:pt idx="233" formatCode="#,##0.00">
                  <c:v>-14097</c:v>
                </c:pt>
                <c:pt idx="234" formatCode="#,##0.00">
                  <c:v>-14894.2</c:v>
                </c:pt>
                <c:pt idx="235" formatCode="#,##0.00">
                  <c:v>-15393</c:v>
                </c:pt>
                <c:pt idx="236" formatCode="#,##0.00">
                  <c:v>-15525.5</c:v>
                </c:pt>
                <c:pt idx="237" formatCode="#,##0.00">
                  <c:v>-16771.400000000001</c:v>
                </c:pt>
                <c:pt idx="238" formatCode="#,##0.00">
                  <c:v>-16714.5</c:v>
                </c:pt>
                <c:pt idx="239" formatCode="#,##0.00">
                  <c:v>-14166</c:v>
                </c:pt>
                <c:pt idx="240" formatCode="#,##0.00">
                  <c:v>-15276.5</c:v>
                </c:pt>
                <c:pt idx="241" formatCode="#,##0.00">
                  <c:v>-13829.5</c:v>
                </c:pt>
                <c:pt idx="242" formatCode="#,##0.00">
                  <c:v>-12848.6</c:v>
                </c:pt>
                <c:pt idx="243" formatCode="#,##0.00">
                  <c:v>-14776.6</c:v>
                </c:pt>
                <c:pt idx="244" formatCode="#,##0.00">
                  <c:v>-15816.4</c:v>
                </c:pt>
                <c:pt idx="245" formatCode="#,##0.00">
                  <c:v>-17545.8</c:v>
                </c:pt>
                <c:pt idx="246" formatCode="#,##0.00">
                  <c:v>-17641.099999999999</c:v>
                </c:pt>
                <c:pt idx="247" formatCode="#,##0.00">
                  <c:v>-18532.599999999999</c:v>
                </c:pt>
                <c:pt idx="248" formatCode="#,##0.00">
                  <c:v>-20085.400000000001</c:v>
                </c:pt>
                <c:pt idx="249" formatCode="#,##0.00">
                  <c:v>-20435.3</c:v>
                </c:pt>
                <c:pt idx="250" formatCode="#,##0.00">
                  <c:v>-18536.099999999999</c:v>
                </c:pt>
                <c:pt idx="251" formatCode="#,##0.00">
                  <c:v>-16221</c:v>
                </c:pt>
                <c:pt idx="252" formatCode="#,##0.00">
                  <c:v>-17903.099999999999</c:v>
                </c:pt>
                <c:pt idx="253" formatCode="#,##0.00">
                  <c:v>-13807</c:v>
                </c:pt>
                <c:pt idx="254" formatCode="#,##0.00">
                  <c:v>-15572.4</c:v>
                </c:pt>
                <c:pt idx="255" formatCode="#,##0.00">
                  <c:v>-17130.7</c:v>
                </c:pt>
                <c:pt idx="256" formatCode="#,##0.00">
                  <c:v>-17816.7</c:v>
                </c:pt>
                <c:pt idx="257" formatCode="#,##0.00">
                  <c:v>-19641.7</c:v>
                </c:pt>
                <c:pt idx="258" formatCode="#,##0.00">
                  <c:v>-19572</c:v>
                </c:pt>
                <c:pt idx="259" formatCode="#,##0.00">
                  <c:v>-21955.200000000001</c:v>
                </c:pt>
                <c:pt idx="260" formatCode="#,##0.00">
                  <c:v>-22926</c:v>
                </c:pt>
                <c:pt idx="261" formatCode="#,##0.00">
                  <c:v>-24397.3</c:v>
                </c:pt>
                <c:pt idx="262" formatCode="#,##0.00">
                  <c:v>-22966</c:v>
                </c:pt>
                <c:pt idx="263" formatCode="#,##0.00">
                  <c:v>-18900.599999999999</c:v>
                </c:pt>
                <c:pt idx="264" formatCode="#,##0.00">
                  <c:v>-21198.7</c:v>
                </c:pt>
                <c:pt idx="265" formatCode="#,##0.00">
                  <c:v>-18404.900000000001</c:v>
                </c:pt>
                <c:pt idx="266" formatCode="#,##0.00">
                  <c:v>-17148.8</c:v>
                </c:pt>
                <c:pt idx="267" formatCode="#,##0.00">
                  <c:v>-19483.599999999999</c:v>
                </c:pt>
                <c:pt idx="268" formatCode="#,##0.00">
                  <c:v>-20052.3</c:v>
                </c:pt>
                <c:pt idx="269" formatCode="#,##0.00">
                  <c:v>-21160.1</c:v>
                </c:pt>
                <c:pt idx="270" formatCode="#,##0.00">
                  <c:v>-23808.6</c:v>
                </c:pt>
                <c:pt idx="271" formatCode="#,##0.00">
                  <c:v>-22541.7</c:v>
                </c:pt>
                <c:pt idx="272" formatCode="#,##0.00">
                  <c:v>-23810.3</c:v>
                </c:pt>
                <c:pt idx="273" formatCode="#,##0.00">
                  <c:v>-25871.3</c:v>
                </c:pt>
                <c:pt idx="274" formatCode="#,##0.00">
                  <c:v>-23932.799999999999</c:v>
                </c:pt>
                <c:pt idx="275" formatCode="#,##0.00">
                  <c:v>-18793.7</c:v>
                </c:pt>
                <c:pt idx="276" formatCode="#,##0.00">
                  <c:v>-20312.8</c:v>
                </c:pt>
                <c:pt idx="277" formatCode="#,##0.00">
                  <c:v>-18354.7</c:v>
                </c:pt>
                <c:pt idx="278" formatCode="#,##0.00">
                  <c:v>-16077.9</c:v>
                </c:pt>
                <c:pt idx="279" formatCode="#,##0.00">
                  <c:v>-20238.599999999999</c:v>
                </c:pt>
                <c:pt idx="280" formatCode="#,##0.00">
                  <c:v>-21049.4</c:v>
                </c:pt>
                <c:pt idx="281" formatCode="#,##0.00">
                  <c:v>-21429.599999999999</c:v>
                </c:pt>
                <c:pt idx="282" formatCode="#,##0.00">
                  <c:v>-24876.799999999999</c:v>
                </c:pt>
                <c:pt idx="283" formatCode="#,##0.00">
                  <c:v>-25333.5</c:v>
                </c:pt>
                <c:pt idx="284" formatCode="#,##0.00">
                  <c:v>-27765.9</c:v>
                </c:pt>
                <c:pt idx="285" formatCode="#,##0.00">
                  <c:v>-27956.7</c:v>
                </c:pt>
                <c:pt idx="286" formatCode="#,##0.00">
                  <c:v>-23057.200000000001</c:v>
                </c:pt>
                <c:pt idx="287" formatCode="#,##0.00">
                  <c:v>-19879.7</c:v>
                </c:pt>
                <c:pt idx="288" formatCode="#,##0.00">
                  <c:v>-20569.900000000001</c:v>
                </c:pt>
                <c:pt idx="289" formatCode="#,##0.00">
                  <c:v>-14196.1</c:v>
                </c:pt>
                <c:pt idx="290">
                  <c:v>-15617.8</c:v>
                </c:pt>
                <c:pt idx="291">
                  <c:v>-16753.8</c:v>
                </c:pt>
                <c:pt idx="292">
                  <c:v>-17483.8</c:v>
                </c:pt>
                <c:pt idx="293">
                  <c:v>-18430</c:v>
                </c:pt>
                <c:pt idx="294">
                  <c:v>-20416.900000000001</c:v>
                </c:pt>
                <c:pt idx="295" formatCode="#,##0.00">
                  <c:v>-20231.7</c:v>
                </c:pt>
                <c:pt idx="296" formatCode="#,##0.00">
                  <c:v>-22101.200000000001</c:v>
                </c:pt>
                <c:pt idx="297" formatCode="#,##0.00">
                  <c:v>-22663.4</c:v>
                </c:pt>
                <c:pt idx="298" formatCode="#,##0.00">
                  <c:v>-20223.599999999999</c:v>
                </c:pt>
                <c:pt idx="299" formatCode="#,##0.00">
                  <c:v>-18138.099999999999</c:v>
                </c:pt>
                <c:pt idx="300" formatCode="#,##0.00">
                  <c:v>-18296.3</c:v>
                </c:pt>
                <c:pt idx="301" formatCode="#,##0.00">
                  <c:v>-16508.8</c:v>
                </c:pt>
                <c:pt idx="302" formatCode="#,##0.00">
                  <c:v>-16896.599999999999</c:v>
                </c:pt>
                <c:pt idx="303" formatCode="#,##0.00">
                  <c:v>-19314.5</c:v>
                </c:pt>
                <c:pt idx="304" formatCode="#,##0.00">
                  <c:v>-22284.1</c:v>
                </c:pt>
                <c:pt idx="305" formatCode="#,##0.00">
                  <c:v>-26151.5</c:v>
                </c:pt>
                <c:pt idx="306" formatCode="#,##0.00">
                  <c:v>-25915.3</c:v>
                </c:pt>
                <c:pt idx="307" formatCode="#,##0.00">
                  <c:v>-28035</c:v>
                </c:pt>
                <c:pt idx="308" formatCode="#,##0.00">
                  <c:v>-27830.9</c:v>
                </c:pt>
                <c:pt idx="309" formatCode="#,##0.00">
                  <c:v>-25516.799999999999</c:v>
                </c:pt>
                <c:pt idx="310" formatCode="#,##0.00">
                  <c:v>-25634.2</c:v>
                </c:pt>
                <c:pt idx="311" formatCode="#,##0.00">
                  <c:v>-20681.5</c:v>
                </c:pt>
                <c:pt idx="312" formatCode="#,##0.00">
                  <c:v>-23359.599999999999</c:v>
                </c:pt>
                <c:pt idx="313" formatCode="#,##0.00">
                  <c:v>-18861.400000000001</c:v>
                </c:pt>
                <c:pt idx="314" formatCode="#,##0.00">
                  <c:v>-18035.900000000001</c:v>
                </c:pt>
                <c:pt idx="315" formatCode="#,##0.00">
                  <c:v>-21579.8</c:v>
                </c:pt>
                <c:pt idx="316" formatCode="#,##0.00">
                  <c:v>-24938.9</c:v>
                </c:pt>
                <c:pt idx="317" formatCode="#,##0.00">
                  <c:v>-26507.8</c:v>
                </c:pt>
                <c:pt idx="318" formatCode="#,##0.00">
                  <c:v>-26994.3</c:v>
                </c:pt>
                <c:pt idx="319" formatCode="#,##0.00">
                  <c:v>-28952.5</c:v>
                </c:pt>
                <c:pt idx="320" formatCode="#,##0.00">
                  <c:v>-28048.6</c:v>
                </c:pt>
                <c:pt idx="321" formatCode="#,##0.00">
                  <c:v>-28078.5</c:v>
                </c:pt>
                <c:pt idx="322" formatCode="#,##0.00">
                  <c:v>-26767.7</c:v>
                </c:pt>
                <c:pt idx="323" formatCode="#,##0.00">
                  <c:v>-23124.6</c:v>
                </c:pt>
                <c:pt idx="324" formatCode="#,##0.00">
                  <c:v>-26057.8</c:v>
                </c:pt>
                <c:pt idx="325" formatCode="#,##0.00">
                  <c:v>-19320.099999999999</c:v>
                </c:pt>
                <c:pt idx="326" formatCode="#,##0.00">
                  <c:v>-21619.5</c:v>
                </c:pt>
                <c:pt idx="327" formatCode="#,##0.00">
                  <c:v>-24550</c:v>
                </c:pt>
                <c:pt idx="328" formatCode="#,##0.00">
                  <c:v>-25978.9</c:v>
                </c:pt>
                <c:pt idx="329" formatCode="#,##0.00">
                  <c:v>-27472.6</c:v>
                </c:pt>
                <c:pt idx="330" formatCode="#,##0.00">
                  <c:v>-29416.6</c:v>
                </c:pt>
                <c:pt idx="331" formatCode="#,##0.00">
                  <c:v>-28666.2</c:v>
                </c:pt>
                <c:pt idx="332" formatCode="#,##0.00">
                  <c:v>-29088.7</c:v>
                </c:pt>
                <c:pt idx="333" formatCode="#,##0.00">
                  <c:v>-29434.6</c:v>
                </c:pt>
                <c:pt idx="334" formatCode="#,##0.00">
                  <c:v>-28956.7</c:v>
                </c:pt>
                <c:pt idx="335" formatCode="#,##0.00">
                  <c:v>-24548.9</c:v>
                </c:pt>
                <c:pt idx="336" formatCode="#,##0.00">
                  <c:v>-27810.7</c:v>
                </c:pt>
                <c:pt idx="337" formatCode="#,##0.00">
                  <c:v>-23608.7</c:v>
                </c:pt>
                <c:pt idx="338" formatCode="#,##0.00">
                  <c:v>-17760.599999999999</c:v>
                </c:pt>
                <c:pt idx="339" formatCode="#,##0.00">
                  <c:v>-24187.599999999999</c:v>
                </c:pt>
                <c:pt idx="340" formatCode="#,##0.00">
                  <c:v>-27870.2</c:v>
                </c:pt>
                <c:pt idx="341" formatCode="#,##0.00">
                  <c:v>-26667.599999999999</c:v>
                </c:pt>
                <c:pt idx="342" formatCode="#,##0.00">
                  <c:v>-30082.400000000001</c:v>
                </c:pt>
                <c:pt idx="343" formatCode="#,##0.00">
                  <c:v>-29814.9</c:v>
                </c:pt>
                <c:pt idx="344" formatCode="#,##0.00">
                  <c:v>-30630.6</c:v>
                </c:pt>
                <c:pt idx="345" formatCode="#,##0.00">
                  <c:v>-28743.5</c:v>
                </c:pt>
                <c:pt idx="346" formatCode="#,##0.00">
                  <c:v>-27042.799999999999</c:v>
                </c:pt>
                <c:pt idx="347" formatCode="#,##0.00">
                  <c:v>-24491.7</c:v>
                </c:pt>
                <c:pt idx="348" formatCode="#,##0.00">
                  <c:v>-28012.5</c:v>
                </c:pt>
                <c:pt idx="349" formatCode="#,##0.00">
                  <c:v>-20850.7</c:v>
                </c:pt>
                <c:pt idx="350" formatCode="#,##0.00">
                  <c:v>-20404</c:v>
                </c:pt>
                <c:pt idx="351" formatCode="#,##0.00">
                  <c:v>-27300.400000000001</c:v>
                </c:pt>
                <c:pt idx="352" formatCode="#,##0.00">
                  <c:v>-28837.599999999999</c:v>
                </c:pt>
                <c:pt idx="353" formatCode="#,##0.00">
                  <c:v>-30127.9</c:v>
                </c:pt>
                <c:pt idx="354" formatCode="#,##0.00">
                  <c:v>-30877.1</c:v>
                </c:pt>
                <c:pt idx="355" formatCode="#,##0.00">
                  <c:v>-30297.3</c:v>
                </c:pt>
                <c:pt idx="356" formatCode="#,##0.00">
                  <c:v>-35610.300000000003</c:v>
                </c:pt>
                <c:pt idx="357" formatCode="#,##0.00">
                  <c:v>-32516.2</c:v>
                </c:pt>
                <c:pt idx="358" formatCode="#,##0.00">
                  <c:v>-30192.2</c:v>
                </c:pt>
                <c:pt idx="359" formatCode="#,##0.00">
                  <c:v>-28052.7</c:v>
                </c:pt>
                <c:pt idx="360" formatCode="#,##0.00">
                  <c:v>-28606.400000000001</c:v>
                </c:pt>
                <c:pt idx="361" formatCode="#,##0.00">
                  <c:v>-22540.3</c:v>
                </c:pt>
                <c:pt idx="362" formatCode="#,##0.00">
                  <c:v>-31234.7</c:v>
                </c:pt>
                <c:pt idx="363" formatCode="#,##0.00">
                  <c:v>-26478.3</c:v>
                </c:pt>
                <c:pt idx="364" formatCode="#,##0.00">
                  <c:v>-30452.400000000001</c:v>
                </c:pt>
                <c:pt idx="365" formatCode="#,##0.00">
                  <c:v>-31457.3</c:v>
                </c:pt>
                <c:pt idx="366" formatCode="#,##0.00">
                  <c:v>-31576.6</c:v>
                </c:pt>
                <c:pt idx="367" formatCode="#,##0.00">
                  <c:v>-34950.5</c:v>
                </c:pt>
                <c:pt idx="368" formatCode="#,##0.00">
                  <c:v>-36277</c:v>
                </c:pt>
                <c:pt idx="369" formatCode="#,##0.00">
                  <c:v>-32973.699999999997</c:v>
                </c:pt>
                <c:pt idx="370" formatCode="#,##0.00">
                  <c:v>-31259.5</c:v>
                </c:pt>
                <c:pt idx="371" formatCode="#,##0.00">
                  <c:v>-27887.9</c:v>
                </c:pt>
                <c:pt idx="372" formatCode="#,##0.00">
                  <c:v>-28940.9</c:v>
                </c:pt>
                <c:pt idx="373" formatCode="#,##0.00">
                  <c:v>-28033.5</c:v>
                </c:pt>
                <c:pt idx="374" formatCode="#,##0.00">
                  <c:v>-20924.900000000001</c:v>
                </c:pt>
                <c:pt idx="375" formatCode="#,##0.00">
                  <c:v>-24275.3</c:v>
                </c:pt>
                <c:pt idx="376" formatCode="#,##0.00">
                  <c:v>-28993.200000000001</c:v>
                </c:pt>
                <c:pt idx="377" formatCode="#,##0.00">
                  <c:v>-29717.8</c:v>
                </c:pt>
                <c:pt idx="378" formatCode="#,##0.00">
                  <c:v>-30336.5</c:v>
                </c:pt>
                <c:pt idx="379" formatCode="#,##0.00">
                  <c:v>-33861.199999999997</c:v>
                </c:pt>
                <c:pt idx="380" formatCode="#,##0.00">
                  <c:v>-32519.8</c:v>
                </c:pt>
                <c:pt idx="381" formatCode="#,##0.00">
                  <c:v>-31177.5</c:v>
                </c:pt>
                <c:pt idx="382" formatCode="#,##0.00">
                  <c:v>-30539.1</c:v>
                </c:pt>
                <c:pt idx="383" formatCode="#,##0.00">
                  <c:v>-27696.400000000001</c:v>
                </c:pt>
                <c:pt idx="384" formatCode="#,##0.00">
                  <c:v>-31382</c:v>
                </c:pt>
                <c:pt idx="385" formatCode="#,##0.00">
                  <c:v>-23068.5</c:v>
                </c:pt>
                <c:pt idx="386" formatCode="#,##0.00">
                  <c:v>-24467.8</c:v>
                </c:pt>
                <c:pt idx="387" formatCode="#,##0.00">
                  <c:v>-27660</c:v>
                </c:pt>
                <c:pt idx="388" formatCode="#,##0.00">
                  <c:v>-31920.9</c:v>
                </c:pt>
                <c:pt idx="389" formatCode="#,##0.00">
                  <c:v>-32571.7</c:v>
                </c:pt>
                <c:pt idx="390" formatCode="#,##0.00">
                  <c:v>-33610.1</c:v>
                </c:pt>
                <c:pt idx="391" formatCode="#,##0.00">
                  <c:v>-34989.4</c:v>
                </c:pt>
                <c:pt idx="392" formatCode="#,##0.00">
                  <c:v>-34518</c:v>
                </c:pt>
                <c:pt idx="393" formatCode="#,##0.00">
                  <c:v>-35204.199999999997</c:v>
                </c:pt>
                <c:pt idx="394" formatCode="#,##0.00">
                  <c:v>-35362.800000000003</c:v>
                </c:pt>
                <c:pt idx="395" formatCode="#,##0.00">
                  <c:v>-30820.9</c:v>
                </c:pt>
                <c:pt idx="396" formatCode="#,##0.00">
                  <c:v>-35952.800000000003</c:v>
                </c:pt>
                <c:pt idx="397" formatCode="#,##0.00">
                  <c:v>-29261.5</c:v>
                </c:pt>
                <c:pt idx="398" formatCode="#,##0.00">
                  <c:v>-25874.6</c:v>
                </c:pt>
                <c:pt idx="399" formatCode="#,##0.00">
                  <c:v>-27962</c:v>
                </c:pt>
                <c:pt idx="400" formatCode="#,##0.00">
                  <c:v>-33186.6</c:v>
                </c:pt>
                <c:pt idx="401" formatCode="#,##0.00">
                  <c:v>-33483.800000000003</c:v>
                </c:pt>
                <c:pt idx="402" formatCode="#,##0.00">
                  <c:v>-36834.300000000003</c:v>
                </c:pt>
                <c:pt idx="403" formatCode="#,##0.00">
                  <c:v>-38569.599999999999</c:v>
                </c:pt>
                <c:pt idx="404" formatCode="#,##0.00">
                  <c:v>-40255.699999999997</c:v>
                </c:pt>
                <c:pt idx="405" formatCode="#,##0.00">
                  <c:v>-42982.6</c:v>
                </c:pt>
                <c:pt idx="406" formatCode="#,##0.00">
                  <c:v>-37860.800000000003</c:v>
                </c:pt>
                <c:pt idx="407" formatCode="#,##0.00">
                  <c:v>-36830.5</c:v>
                </c:pt>
                <c:pt idx="408" formatCode="#,##0.00">
                  <c:v>-34409.300000000003</c:v>
                </c:pt>
                <c:pt idx="409" formatCode="#,##0.00">
                  <c:v>-25071.599999999999</c:v>
                </c:pt>
                <c:pt idx="410" formatCode="#,##0.00">
                  <c:v>-20600.599999999999</c:v>
                </c:pt>
                <c:pt idx="411" formatCode="#,##0.00">
                  <c:v>-26799.599999999999</c:v>
                </c:pt>
                <c:pt idx="412" formatCode="#,##0.00">
                  <c:v>-30103.9</c:v>
                </c:pt>
                <c:pt idx="413" formatCode="#,##0.00">
                  <c:v>-29800.9</c:v>
                </c:pt>
                <c:pt idx="414" formatCode="#,##0.00">
                  <c:v>-32754.9</c:v>
                </c:pt>
                <c:pt idx="415" formatCode="#,##0.00">
                  <c:v>-31735.5</c:v>
                </c:pt>
                <c:pt idx="416" formatCode="#,##0.00">
                  <c:v>-31568.2</c:v>
                </c:pt>
                <c:pt idx="417" formatCode="#,##0.00">
                  <c:v>-31263.7</c:v>
                </c:pt>
                <c:pt idx="418" formatCode="#,##0.00">
                  <c:v>-26333.3</c:v>
                </c:pt>
                <c:pt idx="419" formatCode="#,##0.00">
                  <c:v>-24762.6</c:v>
                </c:pt>
                <c:pt idx="420" formatCode="#,##0.00">
                  <c:v>-26019.599999999999</c:v>
                </c:pt>
                <c:pt idx="421" formatCode="#,##0.00">
                  <c:v>-15892.5</c:v>
                </c:pt>
                <c:pt idx="422" formatCode="#,##0.00">
                  <c:v>-11888.7</c:v>
                </c:pt>
                <c:pt idx="423" formatCode="#,##0.00">
                  <c:v>-22298.400000000001</c:v>
                </c:pt>
                <c:pt idx="424" formatCode="#,##0.00">
                  <c:v>-26880</c:v>
                </c:pt>
                <c:pt idx="425" formatCode="#,##0.00">
                  <c:v>-28258.400000000001</c:v>
                </c:pt>
                <c:pt idx="426" formatCode="#,##0.00">
                  <c:v>-31569.599999999999</c:v>
                </c:pt>
                <c:pt idx="427" formatCode="#,##0.00">
                  <c:v>-29829.9</c:v>
                </c:pt>
                <c:pt idx="428" formatCode="#,##0.00">
                  <c:v>-29696.6</c:v>
                </c:pt>
                <c:pt idx="429" formatCode="#,##0.00">
                  <c:v>-30006.1</c:v>
                </c:pt>
                <c:pt idx="430" formatCode="#,##0.00">
                  <c:v>-30619.599999999999</c:v>
                </c:pt>
                <c:pt idx="431" formatCode="#,##0.00">
                  <c:v>-27304.1</c:v>
                </c:pt>
                <c:pt idx="432" formatCode="#,##0.00">
                  <c:v>-26250.2</c:v>
                </c:pt>
                <c:pt idx="433" formatCode="#,##0.00">
                  <c:v>-24617</c:v>
                </c:pt>
                <c:pt idx="434" formatCode="#,##0.00">
                  <c:v>-27686.7</c:v>
                </c:pt>
                <c:pt idx="435" formatCode="#,##0.00">
                  <c:v>-25829.9</c:v>
                </c:pt>
                <c:pt idx="436" formatCode="#,##0.00">
                  <c:v>-26320.7</c:v>
                </c:pt>
                <c:pt idx="437" formatCode="#,##0.00">
                  <c:v>-27843.9</c:v>
                </c:pt>
                <c:pt idx="438" formatCode="#,##0.00">
                  <c:v>-28648.3</c:v>
                </c:pt>
                <c:pt idx="439" formatCode="#,##0.00">
                  <c:v>-31738.7</c:v>
                </c:pt>
                <c:pt idx="440" formatCode="#,##0.00">
                  <c:v>-36503.4</c:v>
                </c:pt>
                <c:pt idx="441" formatCode="#,##0.00">
                  <c:v>-31396.799999999999</c:v>
                </c:pt>
                <c:pt idx="442" formatCode="#,##0.00">
                  <c:v>-32316</c:v>
                </c:pt>
                <c:pt idx="443" formatCode="#,##0.00">
                  <c:v>-36150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8B-4FAF-9E93-793D6E19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88832"/>
        <c:axId val="193290624"/>
      </c:lineChart>
      <c:dateAx>
        <c:axId val="1932769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86912"/>
        <c:crosses val="autoZero"/>
        <c:auto val="1"/>
        <c:lblOffset val="100"/>
        <c:baseTimeUnit val="months"/>
        <c:majorUnit val="12"/>
        <c:majorTimeUnit val="months"/>
      </c:dateAx>
      <c:valAx>
        <c:axId val="19328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6928"/>
        <c:crosses val="autoZero"/>
        <c:crossBetween val="between"/>
        <c:dispUnits>
          <c:builtInUnit val="thousands"/>
        </c:dispUnits>
      </c:valAx>
      <c:dateAx>
        <c:axId val="193288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93290624"/>
        <c:crosses val="autoZero"/>
        <c:auto val="1"/>
        <c:lblOffset val="100"/>
        <c:baseTimeUnit val="days"/>
      </c:dateAx>
      <c:valAx>
        <c:axId val="193290624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88832"/>
        <c:crosses val="max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TEU 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20"/>
                <c:pt idx="0">
                  <c:v>Wal-Mart</c:v>
                </c:pt>
                <c:pt idx="1">
                  <c:v>Target</c:v>
                </c:pt>
                <c:pt idx="2">
                  <c:v>Home Depot</c:v>
                </c:pt>
                <c:pt idx="3">
                  <c:v>Lowe's</c:v>
                </c:pt>
                <c:pt idx="4">
                  <c:v>Dole Food</c:v>
                </c:pt>
                <c:pt idx="5">
                  <c:v>Samsung</c:v>
                </c:pt>
                <c:pt idx="6">
                  <c:v>Family Dollar Stores</c:v>
                </c:pt>
                <c:pt idx="7">
                  <c:v>LG Group</c:v>
                </c:pt>
                <c:pt idx="8">
                  <c:v>Philips</c:v>
                </c:pt>
                <c:pt idx="9">
                  <c:v>Ikea Intl.</c:v>
                </c:pt>
                <c:pt idx="10">
                  <c:v>Chiquita</c:v>
                </c:pt>
                <c:pt idx="11">
                  <c:v>Nike</c:v>
                </c:pt>
                <c:pt idx="12">
                  <c:v>Newell Brands</c:v>
                </c:pt>
                <c:pt idx="13">
                  <c:v>Costco Wholesale</c:v>
                </c:pt>
                <c:pt idx="14">
                  <c:v>Sears Holding</c:v>
                </c:pt>
                <c:pt idx="15">
                  <c:v>JC Penney</c:v>
                </c:pt>
                <c:pt idx="16">
                  <c:v>General Electric</c:v>
                </c:pt>
                <c:pt idx="17">
                  <c:v>Ashley Furniture</c:v>
                </c:pt>
                <c:pt idx="18">
                  <c:v>Whirlpool</c:v>
                </c:pt>
                <c:pt idx="19">
                  <c:v>Heineken</c:v>
                </c:pt>
              </c:strCache>
            </c:strRef>
          </c:cat>
          <c:val>
            <c:numRef>
              <c:f>Sheet1!$F$2:$F$35</c:f>
              <c:numCache>
                <c:formatCode>#,##0</c:formatCode>
                <c:ptCount val="20"/>
                <c:pt idx="0">
                  <c:v>874800</c:v>
                </c:pt>
                <c:pt idx="1">
                  <c:v>690300</c:v>
                </c:pt>
                <c:pt idx="2">
                  <c:v>388000</c:v>
                </c:pt>
                <c:pt idx="3">
                  <c:v>287500</c:v>
                </c:pt>
                <c:pt idx="4">
                  <c:v>220200</c:v>
                </c:pt>
                <c:pt idx="5">
                  <c:v>184800</c:v>
                </c:pt>
                <c:pt idx="6">
                  <c:v>168400</c:v>
                </c:pt>
                <c:pt idx="7">
                  <c:v>161600</c:v>
                </c:pt>
                <c:pt idx="8">
                  <c:v>142900</c:v>
                </c:pt>
                <c:pt idx="9">
                  <c:v>120500</c:v>
                </c:pt>
                <c:pt idx="10">
                  <c:v>117500</c:v>
                </c:pt>
                <c:pt idx="11">
                  <c:v>116300</c:v>
                </c:pt>
                <c:pt idx="12">
                  <c:v>115400</c:v>
                </c:pt>
                <c:pt idx="13">
                  <c:v>111700</c:v>
                </c:pt>
                <c:pt idx="14">
                  <c:v>103200</c:v>
                </c:pt>
                <c:pt idx="15">
                  <c:v>101100</c:v>
                </c:pt>
                <c:pt idx="16">
                  <c:v>92300</c:v>
                </c:pt>
                <c:pt idx="17">
                  <c:v>85700</c:v>
                </c:pt>
                <c:pt idx="18">
                  <c:v>74700</c:v>
                </c:pt>
                <c:pt idx="19">
                  <c:v>73100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8-4A22-B744-F104BA2A4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7111976"/>
        <c:axId val="6271149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TEU 2008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Sheet1!$A$2:$A$35</c15:sqref>
                        </c15:formulaRef>
                      </c:ext>
                    </c:extLst>
                    <c:strCache>
                      <c:ptCount val="20"/>
                      <c:pt idx="0">
                        <c:v>Wal-Mart</c:v>
                      </c:pt>
                      <c:pt idx="1">
                        <c:v>Target</c:v>
                      </c:pt>
                      <c:pt idx="2">
                        <c:v>Home Depot</c:v>
                      </c:pt>
                      <c:pt idx="3">
                        <c:v>Lowe's</c:v>
                      </c:pt>
                      <c:pt idx="4">
                        <c:v>Dole Food</c:v>
                      </c:pt>
                      <c:pt idx="5">
                        <c:v>Samsung</c:v>
                      </c:pt>
                      <c:pt idx="6">
                        <c:v>Family Dollar Stores</c:v>
                      </c:pt>
                      <c:pt idx="7">
                        <c:v>LG Group</c:v>
                      </c:pt>
                      <c:pt idx="8">
                        <c:v>Philips</c:v>
                      </c:pt>
                      <c:pt idx="9">
                        <c:v>Ikea Intl.</c:v>
                      </c:pt>
                      <c:pt idx="10">
                        <c:v>Chiquita</c:v>
                      </c:pt>
                      <c:pt idx="11">
                        <c:v>Nike</c:v>
                      </c:pt>
                      <c:pt idx="12">
                        <c:v>Newell Brands</c:v>
                      </c:pt>
                      <c:pt idx="13">
                        <c:v>Costco Wholesale</c:v>
                      </c:pt>
                      <c:pt idx="14">
                        <c:v>Sears Holding</c:v>
                      </c:pt>
                      <c:pt idx="15">
                        <c:v>JC Penney</c:v>
                      </c:pt>
                      <c:pt idx="16">
                        <c:v>General Electric</c:v>
                      </c:pt>
                      <c:pt idx="17">
                        <c:v>Ashley Furniture</c:v>
                      </c:pt>
                      <c:pt idx="18">
                        <c:v>Whirlpool</c:v>
                      </c:pt>
                      <c:pt idx="19">
                        <c:v>Heineken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Sheet1!$B$2:$B$35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720000</c:v>
                      </c:pt>
                      <c:pt idx="1">
                        <c:v>445800</c:v>
                      </c:pt>
                      <c:pt idx="2">
                        <c:v>300400</c:v>
                      </c:pt>
                      <c:pt idx="3">
                        <c:v>182100</c:v>
                      </c:pt>
                      <c:pt idx="4">
                        <c:v>216900</c:v>
                      </c:pt>
                      <c:pt idx="5">
                        <c:v>74200</c:v>
                      </c:pt>
                      <c:pt idx="6">
                        <c:v>52100</c:v>
                      </c:pt>
                      <c:pt idx="7">
                        <c:v>170600</c:v>
                      </c:pt>
                      <c:pt idx="8">
                        <c:v>127200</c:v>
                      </c:pt>
                      <c:pt idx="9">
                        <c:v>100300</c:v>
                      </c:pt>
                      <c:pt idx="10">
                        <c:v>113650</c:v>
                      </c:pt>
                      <c:pt idx="11">
                        <c:v>70200</c:v>
                      </c:pt>
                      <c:pt idx="13">
                        <c:v>195400</c:v>
                      </c:pt>
                      <c:pt idx="14">
                        <c:v>229400</c:v>
                      </c:pt>
                      <c:pt idx="15">
                        <c:v>68400</c:v>
                      </c:pt>
                      <c:pt idx="16">
                        <c:v>89200</c:v>
                      </c:pt>
                      <c:pt idx="17">
                        <c:v>96700</c:v>
                      </c:pt>
                      <c:pt idx="18">
                        <c:v>67300</c:v>
                      </c:pt>
                      <c:pt idx="19">
                        <c:v>108200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408-4A22-B744-F104BA2A44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TEU 2009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Sheet1!$A$2:$A$35</c15:sqref>
                        </c15:formulaRef>
                      </c:ext>
                    </c:extLst>
                    <c:strCache>
                      <c:ptCount val="20"/>
                      <c:pt idx="0">
                        <c:v>Wal-Mart</c:v>
                      </c:pt>
                      <c:pt idx="1">
                        <c:v>Target</c:v>
                      </c:pt>
                      <c:pt idx="2">
                        <c:v>Home Depot</c:v>
                      </c:pt>
                      <c:pt idx="3">
                        <c:v>Lowe's</c:v>
                      </c:pt>
                      <c:pt idx="4">
                        <c:v>Dole Food</c:v>
                      </c:pt>
                      <c:pt idx="5">
                        <c:v>Samsung</c:v>
                      </c:pt>
                      <c:pt idx="6">
                        <c:v>Family Dollar Stores</c:v>
                      </c:pt>
                      <c:pt idx="7">
                        <c:v>LG Group</c:v>
                      </c:pt>
                      <c:pt idx="8">
                        <c:v>Philips</c:v>
                      </c:pt>
                      <c:pt idx="9">
                        <c:v>Ikea Intl.</c:v>
                      </c:pt>
                      <c:pt idx="10">
                        <c:v>Chiquita</c:v>
                      </c:pt>
                      <c:pt idx="11">
                        <c:v>Nike</c:v>
                      </c:pt>
                      <c:pt idx="12">
                        <c:v>Newell Brands</c:v>
                      </c:pt>
                      <c:pt idx="13">
                        <c:v>Costco Wholesale</c:v>
                      </c:pt>
                      <c:pt idx="14">
                        <c:v>Sears Holding</c:v>
                      </c:pt>
                      <c:pt idx="15">
                        <c:v>JC Penney</c:v>
                      </c:pt>
                      <c:pt idx="16">
                        <c:v>General Electric</c:v>
                      </c:pt>
                      <c:pt idx="17">
                        <c:v>Ashley Furniture</c:v>
                      </c:pt>
                      <c:pt idx="18">
                        <c:v>Whirlpool</c:v>
                      </c:pt>
                      <c:pt idx="19">
                        <c:v>Heineken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Sheet1!$C$2:$C$35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684000</c:v>
                      </c:pt>
                      <c:pt idx="1">
                        <c:v>441800</c:v>
                      </c:pt>
                      <c:pt idx="2">
                        <c:v>278900</c:v>
                      </c:pt>
                      <c:pt idx="3">
                        <c:v>195000</c:v>
                      </c:pt>
                      <c:pt idx="4">
                        <c:v>225500</c:v>
                      </c:pt>
                      <c:pt idx="5">
                        <c:v>81100</c:v>
                      </c:pt>
                      <c:pt idx="6">
                        <c:v>55200</c:v>
                      </c:pt>
                      <c:pt idx="7">
                        <c:v>149300</c:v>
                      </c:pt>
                      <c:pt idx="8">
                        <c:v>127200</c:v>
                      </c:pt>
                      <c:pt idx="9">
                        <c:v>90800</c:v>
                      </c:pt>
                      <c:pt idx="10">
                        <c:v>116700</c:v>
                      </c:pt>
                      <c:pt idx="11">
                        <c:v>72300</c:v>
                      </c:pt>
                      <c:pt idx="13">
                        <c:v>166100</c:v>
                      </c:pt>
                      <c:pt idx="14">
                        <c:v>216300</c:v>
                      </c:pt>
                      <c:pt idx="15">
                        <c:v>79000</c:v>
                      </c:pt>
                      <c:pt idx="16">
                        <c:v>76700</c:v>
                      </c:pt>
                      <c:pt idx="17">
                        <c:v>90900</c:v>
                      </c:pt>
                      <c:pt idx="18">
                        <c:v>60900</c:v>
                      </c:pt>
                      <c:pt idx="19">
                        <c:v>118100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408-4A22-B744-F104BA2A446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TEU 2010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Sheet1!$A$2:$A$35</c15:sqref>
                        </c15:formulaRef>
                      </c:ext>
                    </c:extLst>
                    <c:strCache>
                      <c:ptCount val="20"/>
                      <c:pt idx="0">
                        <c:v>Wal-Mart</c:v>
                      </c:pt>
                      <c:pt idx="1">
                        <c:v>Target</c:v>
                      </c:pt>
                      <c:pt idx="2">
                        <c:v>Home Depot</c:v>
                      </c:pt>
                      <c:pt idx="3">
                        <c:v>Lowe's</c:v>
                      </c:pt>
                      <c:pt idx="4">
                        <c:v>Dole Food</c:v>
                      </c:pt>
                      <c:pt idx="5">
                        <c:v>Samsung</c:v>
                      </c:pt>
                      <c:pt idx="6">
                        <c:v>Family Dollar Stores</c:v>
                      </c:pt>
                      <c:pt idx="7">
                        <c:v>LG Group</c:v>
                      </c:pt>
                      <c:pt idx="8">
                        <c:v>Philips</c:v>
                      </c:pt>
                      <c:pt idx="9">
                        <c:v>Ikea Intl.</c:v>
                      </c:pt>
                      <c:pt idx="10">
                        <c:v>Chiquita</c:v>
                      </c:pt>
                      <c:pt idx="11">
                        <c:v>Nike</c:v>
                      </c:pt>
                      <c:pt idx="12">
                        <c:v>Newell Brands</c:v>
                      </c:pt>
                      <c:pt idx="13">
                        <c:v>Costco Wholesale</c:v>
                      </c:pt>
                      <c:pt idx="14">
                        <c:v>Sears Holding</c:v>
                      </c:pt>
                      <c:pt idx="15">
                        <c:v>JC Penney</c:v>
                      </c:pt>
                      <c:pt idx="16">
                        <c:v>General Electric</c:v>
                      </c:pt>
                      <c:pt idx="17">
                        <c:v>Ashley Furniture</c:v>
                      </c:pt>
                      <c:pt idx="18">
                        <c:v>Whirlpool</c:v>
                      </c:pt>
                      <c:pt idx="19">
                        <c:v>Heineken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Sheet1!$D$2:$D$35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696000</c:v>
                      </c:pt>
                      <c:pt idx="1">
                        <c:v>455500</c:v>
                      </c:pt>
                      <c:pt idx="2">
                        <c:v>296700</c:v>
                      </c:pt>
                      <c:pt idx="3">
                        <c:v>221600</c:v>
                      </c:pt>
                      <c:pt idx="4">
                        <c:v>211200</c:v>
                      </c:pt>
                      <c:pt idx="5">
                        <c:v>109100</c:v>
                      </c:pt>
                      <c:pt idx="6">
                        <c:v>56700</c:v>
                      </c:pt>
                      <c:pt idx="7">
                        <c:v>101900</c:v>
                      </c:pt>
                      <c:pt idx="8">
                        <c:v>127200</c:v>
                      </c:pt>
                      <c:pt idx="9">
                        <c:v>95700</c:v>
                      </c:pt>
                      <c:pt idx="10">
                        <c:v>117100</c:v>
                      </c:pt>
                      <c:pt idx="11">
                        <c:v>72300</c:v>
                      </c:pt>
                      <c:pt idx="13">
                        <c:v>83000</c:v>
                      </c:pt>
                      <c:pt idx="14">
                        <c:v>212800</c:v>
                      </c:pt>
                      <c:pt idx="15">
                        <c:v>89900</c:v>
                      </c:pt>
                      <c:pt idx="16">
                        <c:v>76700</c:v>
                      </c:pt>
                      <c:pt idx="17">
                        <c:v>77300</c:v>
                      </c:pt>
                      <c:pt idx="18">
                        <c:v>64100</c:v>
                      </c:pt>
                      <c:pt idx="19">
                        <c:v>129000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408-4A22-B744-F104BA2A446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TEU 2012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Sheet1!$A$2:$A$35</c15:sqref>
                        </c15:formulaRef>
                      </c:ext>
                    </c:extLst>
                    <c:strCache>
                      <c:ptCount val="20"/>
                      <c:pt idx="0">
                        <c:v>Wal-Mart</c:v>
                      </c:pt>
                      <c:pt idx="1">
                        <c:v>Target</c:v>
                      </c:pt>
                      <c:pt idx="2">
                        <c:v>Home Depot</c:v>
                      </c:pt>
                      <c:pt idx="3">
                        <c:v>Lowe's</c:v>
                      </c:pt>
                      <c:pt idx="4">
                        <c:v>Dole Food</c:v>
                      </c:pt>
                      <c:pt idx="5">
                        <c:v>Samsung</c:v>
                      </c:pt>
                      <c:pt idx="6">
                        <c:v>Family Dollar Stores</c:v>
                      </c:pt>
                      <c:pt idx="7">
                        <c:v>LG Group</c:v>
                      </c:pt>
                      <c:pt idx="8">
                        <c:v>Philips</c:v>
                      </c:pt>
                      <c:pt idx="9">
                        <c:v>Ikea Intl.</c:v>
                      </c:pt>
                      <c:pt idx="10">
                        <c:v>Chiquita</c:v>
                      </c:pt>
                      <c:pt idx="11">
                        <c:v>Nike</c:v>
                      </c:pt>
                      <c:pt idx="12">
                        <c:v>Newell Brands</c:v>
                      </c:pt>
                      <c:pt idx="13">
                        <c:v>Costco Wholesale</c:v>
                      </c:pt>
                      <c:pt idx="14">
                        <c:v>Sears Holding</c:v>
                      </c:pt>
                      <c:pt idx="15">
                        <c:v>JC Penney</c:v>
                      </c:pt>
                      <c:pt idx="16">
                        <c:v>General Electric</c:v>
                      </c:pt>
                      <c:pt idx="17">
                        <c:v>Ashley Furniture</c:v>
                      </c:pt>
                      <c:pt idx="18">
                        <c:v>Whirlpool</c:v>
                      </c:pt>
                      <c:pt idx="19">
                        <c:v>Heineken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Sheet1!$E$2:$E$35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720000</c:v>
                      </c:pt>
                      <c:pt idx="1">
                        <c:v>496000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408-4A22-B744-F104BA2A446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Sector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Sheet1!$A$2:$A$35</c15:sqref>
                        </c15:formulaRef>
                      </c:ext>
                    </c:extLst>
                    <c:strCache>
                      <c:ptCount val="20"/>
                      <c:pt idx="0">
                        <c:v>Wal-Mart</c:v>
                      </c:pt>
                      <c:pt idx="1">
                        <c:v>Target</c:v>
                      </c:pt>
                      <c:pt idx="2">
                        <c:v>Home Depot</c:v>
                      </c:pt>
                      <c:pt idx="3">
                        <c:v>Lowe's</c:v>
                      </c:pt>
                      <c:pt idx="4">
                        <c:v>Dole Food</c:v>
                      </c:pt>
                      <c:pt idx="5">
                        <c:v>Samsung</c:v>
                      </c:pt>
                      <c:pt idx="6">
                        <c:v>Family Dollar Stores</c:v>
                      </c:pt>
                      <c:pt idx="7">
                        <c:v>LG Group</c:v>
                      </c:pt>
                      <c:pt idx="8">
                        <c:v>Philips</c:v>
                      </c:pt>
                      <c:pt idx="9">
                        <c:v>Ikea Intl.</c:v>
                      </c:pt>
                      <c:pt idx="10">
                        <c:v>Chiquita</c:v>
                      </c:pt>
                      <c:pt idx="11">
                        <c:v>Nike</c:v>
                      </c:pt>
                      <c:pt idx="12">
                        <c:v>Newell Brands</c:v>
                      </c:pt>
                      <c:pt idx="13">
                        <c:v>Costco Wholesale</c:v>
                      </c:pt>
                      <c:pt idx="14">
                        <c:v>Sears Holding</c:v>
                      </c:pt>
                      <c:pt idx="15">
                        <c:v>JC Penney</c:v>
                      </c:pt>
                      <c:pt idx="16">
                        <c:v>General Electric</c:v>
                      </c:pt>
                      <c:pt idx="17">
                        <c:v>Ashley Furniture</c:v>
                      </c:pt>
                      <c:pt idx="18">
                        <c:v>Whirlpool</c:v>
                      </c:pt>
                      <c:pt idx="19">
                        <c:v>Heineken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408-4A22-B744-F104BA2A446A}"/>
                  </c:ext>
                </c:extLst>
              </c15:ser>
            </c15:filteredBarSeries>
          </c:ext>
        </c:extLst>
      </c:barChart>
      <c:catAx>
        <c:axId val="62711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14928"/>
        <c:crosses val="autoZero"/>
        <c:auto val="1"/>
        <c:lblAlgn val="ctr"/>
        <c:lblOffset val="100"/>
        <c:noMultiLvlLbl val="0"/>
      </c:catAx>
      <c:valAx>
        <c:axId val="62711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11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TEU 2017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20"/>
                <c:pt idx="0">
                  <c:v>America Chung Nam</c:v>
                </c:pt>
                <c:pt idx="1">
                  <c:v>International Paper</c:v>
                </c:pt>
                <c:pt idx="2">
                  <c:v>Ralison International</c:v>
                </c:pt>
                <c:pt idx="3">
                  <c:v>Koch Industries</c:v>
                </c:pt>
                <c:pt idx="4">
                  <c:v>International Forest Products</c:v>
                </c:pt>
                <c:pt idx="5">
                  <c:v>Delong</c:v>
                </c:pt>
                <c:pt idx="6">
                  <c:v>WM Recycle America</c:v>
                </c:pt>
                <c:pt idx="7">
                  <c:v>Shintech</c:v>
                </c:pt>
                <c:pt idx="8">
                  <c:v>Louis Dreyfus Commodities</c:v>
                </c:pt>
                <c:pt idx="9">
                  <c:v>WestRock</c:v>
                </c:pt>
                <c:pt idx="10">
                  <c:v>JBS USA</c:v>
                </c:pt>
                <c:pt idx="11">
                  <c:v>ExxonMobil</c:v>
                </c:pt>
                <c:pt idx="12">
                  <c:v>Newport CH Intl</c:v>
                </c:pt>
                <c:pt idx="13">
                  <c:v>BMW of North America</c:v>
                </c:pt>
                <c:pt idx="14">
                  <c:v>Cargill</c:v>
                </c:pt>
                <c:pt idx="15">
                  <c:v>JC Horizon</c:v>
                </c:pt>
                <c:pt idx="16">
                  <c:v>Eastman Chemical</c:v>
                </c:pt>
                <c:pt idx="17">
                  <c:v>Potential Industries</c:v>
                </c:pt>
                <c:pt idx="18">
                  <c:v>Domtar</c:v>
                </c:pt>
                <c:pt idx="19">
                  <c:v>Sims Metal Management</c:v>
                </c:pt>
              </c:strCache>
            </c:strRef>
          </c:cat>
          <c:val>
            <c:numRef>
              <c:f>Sheet1!$E$2:$E$40</c:f>
              <c:numCache>
                <c:formatCode>#,##0</c:formatCode>
                <c:ptCount val="20"/>
                <c:pt idx="0">
                  <c:v>284500</c:v>
                </c:pt>
                <c:pt idx="1">
                  <c:v>248400</c:v>
                </c:pt>
                <c:pt idx="2">
                  <c:v>130100</c:v>
                </c:pt>
                <c:pt idx="3">
                  <c:v>120800</c:v>
                </c:pt>
                <c:pt idx="4">
                  <c:v>109400</c:v>
                </c:pt>
                <c:pt idx="5">
                  <c:v>106600</c:v>
                </c:pt>
                <c:pt idx="6">
                  <c:v>75300</c:v>
                </c:pt>
                <c:pt idx="7">
                  <c:v>73800</c:v>
                </c:pt>
                <c:pt idx="8">
                  <c:v>68200</c:v>
                </c:pt>
                <c:pt idx="9">
                  <c:v>66300</c:v>
                </c:pt>
                <c:pt idx="10">
                  <c:v>65400</c:v>
                </c:pt>
                <c:pt idx="11">
                  <c:v>63400</c:v>
                </c:pt>
                <c:pt idx="12">
                  <c:v>62100</c:v>
                </c:pt>
                <c:pt idx="13">
                  <c:v>61600</c:v>
                </c:pt>
                <c:pt idx="14">
                  <c:v>57500</c:v>
                </c:pt>
                <c:pt idx="15">
                  <c:v>55600</c:v>
                </c:pt>
                <c:pt idx="16">
                  <c:v>53800</c:v>
                </c:pt>
                <c:pt idx="17">
                  <c:v>51600</c:v>
                </c:pt>
                <c:pt idx="18">
                  <c:v>48100</c:v>
                </c:pt>
                <c:pt idx="19">
                  <c:v>47700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8-41FC-801D-F3ACA4F7C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7470896"/>
        <c:axId val="727473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TEU 2008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Sheet1!$A$2:$A$40</c15:sqref>
                        </c15:formulaRef>
                      </c:ext>
                    </c:extLst>
                    <c:strCache>
                      <c:ptCount val="20"/>
                      <c:pt idx="0">
                        <c:v>America Chung Nam</c:v>
                      </c:pt>
                      <c:pt idx="1">
                        <c:v>International Paper</c:v>
                      </c:pt>
                      <c:pt idx="2">
                        <c:v>Ralison International</c:v>
                      </c:pt>
                      <c:pt idx="3">
                        <c:v>Koch Industries</c:v>
                      </c:pt>
                      <c:pt idx="4">
                        <c:v>International Forest Products</c:v>
                      </c:pt>
                      <c:pt idx="5">
                        <c:v>Delong</c:v>
                      </c:pt>
                      <c:pt idx="6">
                        <c:v>WM Recycle America</c:v>
                      </c:pt>
                      <c:pt idx="7">
                        <c:v>Shintech</c:v>
                      </c:pt>
                      <c:pt idx="8">
                        <c:v>Louis Dreyfus Commodities</c:v>
                      </c:pt>
                      <c:pt idx="9">
                        <c:v>WestRock</c:v>
                      </c:pt>
                      <c:pt idx="10">
                        <c:v>JBS USA</c:v>
                      </c:pt>
                      <c:pt idx="11">
                        <c:v>ExxonMobil</c:v>
                      </c:pt>
                      <c:pt idx="12">
                        <c:v>Newport CH Intl</c:v>
                      </c:pt>
                      <c:pt idx="13">
                        <c:v>BMW of North America</c:v>
                      </c:pt>
                      <c:pt idx="14">
                        <c:v>Cargill</c:v>
                      </c:pt>
                      <c:pt idx="15">
                        <c:v>JC Horizon</c:v>
                      </c:pt>
                      <c:pt idx="16">
                        <c:v>Eastman Chemical</c:v>
                      </c:pt>
                      <c:pt idx="17">
                        <c:v>Potential Industries</c:v>
                      </c:pt>
                      <c:pt idx="18">
                        <c:v>Domtar</c:v>
                      </c:pt>
                      <c:pt idx="19">
                        <c:v>Sims Metal Management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Sheet1!$B$2:$B$40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220700</c:v>
                      </c:pt>
                      <c:pt idx="1">
                        <c:v>107400</c:v>
                      </c:pt>
                      <c:pt idx="3">
                        <c:v>111800</c:v>
                      </c:pt>
                      <c:pt idx="5">
                        <c:v>61800</c:v>
                      </c:pt>
                      <c:pt idx="7">
                        <c:v>33600</c:v>
                      </c:pt>
                      <c:pt idx="10">
                        <c:v>17300</c:v>
                      </c:pt>
                      <c:pt idx="11">
                        <c:v>60200</c:v>
                      </c:pt>
                      <c:pt idx="12">
                        <c:v>57300</c:v>
                      </c:pt>
                      <c:pt idx="14">
                        <c:v>127800</c:v>
                      </c:pt>
                      <c:pt idx="15">
                        <c:v>60000</c:v>
                      </c:pt>
                      <c:pt idx="16">
                        <c:v>41800</c:v>
                      </c:pt>
                      <c:pt idx="17">
                        <c:v>87700</c:v>
                      </c:pt>
                      <c:pt idx="19">
                        <c:v>57600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218-41FC-801D-F3ACA4F7CA8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TEU 2009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Sheet1!$A$2:$A$40</c15:sqref>
                        </c15:formulaRef>
                      </c:ext>
                    </c:extLst>
                    <c:strCache>
                      <c:ptCount val="20"/>
                      <c:pt idx="0">
                        <c:v>America Chung Nam</c:v>
                      </c:pt>
                      <c:pt idx="1">
                        <c:v>International Paper</c:v>
                      </c:pt>
                      <c:pt idx="2">
                        <c:v>Ralison International</c:v>
                      </c:pt>
                      <c:pt idx="3">
                        <c:v>Koch Industries</c:v>
                      </c:pt>
                      <c:pt idx="4">
                        <c:v>International Forest Products</c:v>
                      </c:pt>
                      <c:pt idx="5">
                        <c:v>Delong</c:v>
                      </c:pt>
                      <c:pt idx="6">
                        <c:v>WM Recycle America</c:v>
                      </c:pt>
                      <c:pt idx="7">
                        <c:v>Shintech</c:v>
                      </c:pt>
                      <c:pt idx="8">
                        <c:v>Louis Dreyfus Commodities</c:v>
                      </c:pt>
                      <c:pt idx="9">
                        <c:v>WestRock</c:v>
                      </c:pt>
                      <c:pt idx="10">
                        <c:v>JBS USA</c:v>
                      </c:pt>
                      <c:pt idx="11">
                        <c:v>ExxonMobil</c:v>
                      </c:pt>
                      <c:pt idx="12">
                        <c:v>Newport CH Intl</c:v>
                      </c:pt>
                      <c:pt idx="13">
                        <c:v>BMW of North America</c:v>
                      </c:pt>
                      <c:pt idx="14">
                        <c:v>Cargill</c:v>
                      </c:pt>
                      <c:pt idx="15">
                        <c:v>JC Horizon</c:v>
                      </c:pt>
                      <c:pt idx="16">
                        <c:v>Eastman Chemical</c:v>
                      </c:pt>
                      <c:pt idx="17">
                        <c:v>Potential Industries</c:v>
                      </c:pt>
                      <c:pt idx="18">
                        <c:v>Domtar</c:v>
                      </c:pt>
                      <c:pt idx="19">
                        <c:v>Sims Metal Management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Sheet1!$C$2:$C$40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259000</c:v>
                      </c:pt>
                      <c:pt idx="1">
                        <c:v>120100</c:v>
                      </c:pt>
                      <c:pt idx="3">
                        <c:v>120600</c:v>
                      </c:pt>
                      <c:pt idx="5">
                        <c:v>65100</c:v>
                      </c:pt>
                      <c:pt idx="7">
                        <c:v>66900</c:v>
                      </c:pt>
                      <c:pt idx="11">
                        <c:v>70700</c:v>
                      </c:pt>
                      <c:pt idx="12">
                        <c:v>110900</c:v>
                      </c:pt>
                      <c:pt idx="14">
                        <c:v>90300</c:v>
                      </c:pt>
                      <c:pt idx="15">
                        <c:v>72400</c:v>
                      </c:pt>
                      <c:pt idx="17">
                        <c:v>90000</c:v>
                      </c:pt>
                      <c:pt idx="19">
                        <c:v>60700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0218-41FC-801D-F3ACA4F7CA8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TEU 2010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Sheet1!$A$2:$A$40</c15:sqref>
                        </c15:formulaRef>
                      </c:ext>
                    </c:extLst>
                    <c:strCache>
                      <c:ptCount val="20"/>
                      <c:pt idx="0">
                        <c:v>America Chung Nam</c:v>
                      </c:pt>
                      <c:pt idx="1">
                        <c:v>International Paper</c:v>
                      </c:pt>
                      <c:pt idx="2">
                        <c:v>Ralison International</c:v>
                      </c:pt>
                      <c:pt idx="3">
                        <c:v>Koch Industries</c:v>
                      </c:pt>
                      <c:pt idx="4">
                        <c:v>International Forest Products</c:v>
                      </c:pt>
                      <c:pt idx="5">
                        <c:v>Delong</c:v>
                      </c:pt>
                      <c:pt idx="6">
                        <c:v>WM Recycle America</c:v>
                      </c:pt>
                      <c:pt idx="7">
                        <c:v>Shintech</c:v>
                      </c:pt>
                      <c:pt idx="8">
                        <c:v>Louis Dreyfus Commodities</c:v>
                      </c:pt>
                      <c:pt idx="9">
                        <c:v>WestRock</c:v>
                      </c:pt>
                      <c:pt idx="10">
                        <c:v>JBS USA</c:v>
                      </c:pt>
                      <c:pt idx="11">
                        <c:v>ExxonMobil</c:v>
                      </c:pt>
                      <c:pt idx="12">
                        <c:v>Newport CH Intl</c:v>
                      </c:pt>
                      <c:pt idx="13">
                        <c:v>BMW of North America</c:v>
                      </c:pt>
                      <c:pt idx="14">
                        <c:v>Cargill</c:v>
                      </c:pt>
                      <c:pt idx="15">
                        <c:v>JC Horizon</c:v>
                      </c:pt>
                      <c:pt idx="16">
                        <c:v>Eastman Chemical</c:v>
                      </c:pt>
                      <c:pt idx="17">
                        <c:v>Potential Industries</c:v>
                      </c:pt>
                      <c:pt idx="18">
                        <c:v>Domtar</c:v>
                      </c:pt>
                      <c:pt idx="19">
                        <c:v>Sims Metal Management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Sheet1!$D$2:$D$40</c15:sqref>
                        </c15:formulaRef>
                      </c:ext>
                    </c:extLst>
                    <c:numCache>
                      <c:formatCode>#,##0</c:formatCode>
                      <c:ptCount val="20"/>
                      <c:pt idx="0">
                        <c:v>300800</c:v>
                      </c:pt>
                      <c:pt idx="1">
                        <c:v>12800</c:v>
                      </c:pt>
                      <c:pt idx="3">
                        <c:v>122400</c:v>
                      </c:pt>
                      <c:pt idx="5">
                        <c:v>75300</c:v>
                      </c:pt>
                      <c:pt idx="7">
                        <c:v>79800</c:v>
                      </c:pt>
                      <c:pt idx="10">
                        <c:v>46400</c:v>
                      </c:pt>
                      <c:pt idx="11">
                        <c:v>75500</c:v>
                      </c:pt>
                      <c:pt idx="12">
                        <c:v>93100</c:v>
                      </c:pt>
                      <c:pt idx="14">
                        <c:v>51200</c:v>
                      </c:pt>
                      <c:pt idx="15">
                        <c:v>82700</c:v>
                      </c:pt>
                      <c:pt idx="16">
                        <c:v>48100</c:v>
                      </c:pt>
                      <c:pt idx="17">
                        <c:v>78600</c:v>
                      </c:pt>
                      <c:pt idx="19">
                        <c:v>52200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218-41FC-801D-F3ACA4F7CA89}"/>
                  </c:ext>
                </c:extLst>
              </c15:ser>
            </c15:filteredBarSeries>
          </c:ext>
        </c:extLst>
      </c:barChart>
      <c:catAx>
        <c:axId val="72747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473520"/>
        <c:crosses val="autoZero"/>
        <c:auto val="1"/>
        <c:lblAlgn val="ctr"/>
        <c:lblOffset val="100"/>
        <c:noMultiLvlLbl val="0"/>
      </c:catAx>
      <c:valAx>
        <c:axId val="727473520"/>
        <c:scaling>
          <c:orientation val="minMax"/>
          <c:max val="1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47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45183118144604E-2"/>
          <c:y val="3.57576187755436E-2"/>
          <c:w val="0.69606745070327802"/>
          <c:h val="0.874925892986042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Container Throughput (TEU)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100</c:v>
                </c:pt>
                <c:pt idx="1">
                  <c:v>331.68693428411973</c:v>
                </c:pt>
                <c:pt idx="2">
                  <c:v>903.35267237563812</c:v>
                </c:pt>
                <c:pt idx="3">
                  <c:v>1336.4031802670522</c:v>
                </c:pt>
                <c:pt idx="4">
                  <c:v>2048.8411126045403</c:v>
                </c:pt>
                <c:pt idx="5">
                  <c:v>3387.5725214086428</c:v>
                </c:pt>
                <c:pt idx="6">
                  <c:v>5231.5295227527295</c:v>
                </c:pt>
                <c:pt idx="7">
                  <c:v>8758.7957563844084</c:v>
                </c:pt>
                <c:pt idx="8">
                  <c:v>12663.235013018289</c:v>
                </c:pt>
                <c:pt idx="9">
                  <c:v>16127.639076149604</c:v>
                </c:pt>
                <c:pt idx="10">
                  <c:v>18043.771162142257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98-459A-B03D-02A345106D46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Exports (current USD)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100</c:v>
                </c:pt>
                <c:pt idx="1">
                  <c:v>279.92002275613885</c:v>
                </c:pt>
                <c:pt idx="2">
                  <c:v>653.66678132938182</c:v>
                </c:pt>
                <c:pt idx="3">
                  <c:v>628.04627963590178</c:v>
                </c:pt>
                <c:pt idx="4">
                  <c:v>1146.8432472480949</c:v>
                </c:pt>
                <c:pt idx="5">
                  <c:v>1717.0300592718036</c:v>
                </c:pt>
                <c:pt idx="6">
                  <c:v>2148.6855683742588</c:v>
                </c:pt>
                <c:pt idx="7">
                  <c:v>3499.2855630821341</c:v>
                </c:pt>
                <c:pt idx="8">
                  <c:v>5094.8282705334459</c:v>
                </c:pt>
                <c:pt idx="9">
                  <c:v>5510.2931837425913</c:v>
                </c:pt>
                <c:pt idx="10">
                  <c:v>5851.8006456392886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98-459A-B03D-02A345106D4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GDP (current USD)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100</c:v>
                </c:pt>
                <c:pt idx="1">
                  <c:v>199.31946829485469</c:v>
                </c:pt>
                <c:pt idx="2">
                  <c:v>378.20223139416942</c:v>
                </c:pt>
                <c:pt idx="3">
                  <c:v>430.96770738140907</c:v>
                </c:pt>
                <c:pt idx="4">
                  <c:v>761.94445281300943</c:v>
                </c:pt>
                <c:pt idx="5">
                  <c:v>1033.8190448454661</c:v>
                </c:pt>
                <c:pt idx="6">
                  <c:v>1126.4523644543528</c:v>
                </c:pt>
                <c:pt idx="7">
                  <c:v>1591.2089898472568</c:v>
                </c:pt>
                <c:pt idx="8">
                  <c:v>2214.7474199714129</c:v>
                </c:pt>
                <c:pt idx="9">
                  <c:v>2518.3890847133098</c:v>
                </c:pt>
                <c:pt idx="10">
                  <c:v>2835.4505802762965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98-459A-B03D-02A345106D46}"/>
            </c:ext>
          </c:extLst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100</c:v>
                </c:pt>
                <c:pt idx="1">
                  <c:v>110.13560163110314</c:v>
                </c:pt>
                <c:pt idx="2">
                  <c:v>119.934626421282</c:v>
                </c:pt>
                <c:pt idx="3">
                  <c:v>130.63172883988867</c:v>
                </c:pt>
                <c:pt idx="4">
                  <c:v>142.22043625536688</c:v>
                </c:pt>
                <c:pt idx="5">
                  <c:v>153.23092191848801</c:v>
                </c:pt>
                <c:pt idx="6">
                  <c:v>163.74975727631664</c:v>
                </c:pt>
                <c:pt idx="7">
                  <c:v>174.17851517832099</c:v>
                </c:pt>
                <c:pt idx="8">
                  <c:v>184.48348400181234</c:v>
                </c:pt>
                <c:pt idx="9">
                  <c:v>199.02775680165698</c:v>
                </c:pt>
                <c:pt idx="10">
                  <c:v>210.22567908692741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98-459A-B03D-02A345106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899464"/>
        <c:axId val="2145952136"/>
      </c:lineChart>
      <c:catAx>
        <c:axId val="2145899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45952136"/>
        <c:crosses val="autoZero"/>
        <c:auto val="1"/>
        <c:lblAlgn val="ctr"/>
        <c:lblOffset val="100"/>
        <c:noMultiLvlLbl val="0"/>
      </c:catAx>
      <c:valAx>
        <c:axId val="2145952136"/>
        <c:scaling>
          <c:logBase val="10"/>
          <c:orientation val="minMax"/>
          <c:max val="20000"/>
          <c:min val="100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inorGridlines>
        <c:numFmt formatCode="#,##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2145899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to export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OECD High Income</c:v>
                </c:pt>
                <c:pt idx="1">
                  <c:v>East Asia &amp; Pacific</c:v>
                </c:pt>
                <c:pt idx="2">
                  <c:v>Latin America &amp; Caribbean</c:v>
                </c:pt>
                <c:pt idx="3">
                  <c:v>Middle East &amp; North Africa</c:v>
                </c:pt>
                <c:pt idx="4">
                  <c:v>Eastern Europe &amp; Central Asia</c:v>
                </c:pt>
                <c:pt idx="5">
                  <c:v>Sub-Saharan Africa</c:v>
                </c:pt>
                <c:pt idx="6">
                  <c:v>South Asia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10.5</c:v>
                </c:pt>
                <c:pt idx="1">
                  <c:v>21.9</c:v>
                </c:pt>
                <c:pt idx="2">
                  <c:v>17.8</c:v>
                </c:pt>
                <c:pt idx="3">
                  <c:v>20</c:v>
                </c:pt>
                <c:pt idx="4">
                  <c:v>27</c:v>
                </c:pt>
                <c:pt idx="5">
                  <c:v>31.5</c:v>
                </c:pt>
                <c:pt idx="6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6-40AD-8A1D-555E2822B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to import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OECD High Income</c:v>
                </c:pt>
                <c:pt idx="1">
                  <c:v>East Asia &amp; Pacific</c:v>
                </c:pt>
                <c:pt idx="2">
                  <c:v>Latin America &amp; Caribbean</c:v>
                </c:pt>
                <c:pt idx="3">
                  <c:v>Middle East &amp; North Africa</c:v>
                </c:pt>
                <c:pt idx="4">
                  <c:v>Eastern Europe &amp; Central Asia</c:v>
                </c:pt>
                <c:pt idx="5">
                  <c:v>Sub-Saharan Africa</c:v>
                </c:pt>
                <c:pt idx="6">
                  <c:v>South Asia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10.7</c:v>
                </c:pt>
                <c:pt idx="1">
                  <c:v>23</c:v>
                </c:pt>
                <c:pt idx="2">
                  <c:v>19.600000000000001</c:v>
                </c:pt>
                <c:pt idx="3">
                  <c:v>24</c:v>
                </c:pt>
                <c:pt idx="4">
                  <c:v>28.8</c:v>
                </c:pt>
                <c:pt idx="5">
                  <c:v>37.1</c:v>
                </c:pt>
                <c:pt idx="6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6-40AD-8A1D-555E2822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016192"/>
        <c:axId val="153017728"/>
      </c:barChart>
      <c:catAx>
        <c:axId val="15301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017728"/>
        <c:crosses val="autoZero"/>
        <c:auto val="1"/>
        <c:lblAlgn val="ctr"/>
        <c:lblOffset val="100"/>
        <c:noMultiLvlLbl val="0"/>
      </c:catAx>
      <c:valAx>
        <c:axId val="15301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301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European Union (28)</c:v>
                </c:pt>
                <c:pt idx="1">
                  <c:v>NAFTA</c:v>
                </c:pt>
                <c:pt idx="2">
                  <c:v>ASEAN</c:v>
                </c:pt>
                <c:pt idx="3">
                  <c:v>Mercosur</c:v>
                </c:pt>
                <c:pt idx="4">
                  <c:v>Andean Community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3410.1609000000003</c:v>
                </c:pt>
                <c:pt idx="1">
                  <c:v>1151.22956</c:v>
                </c:pt>
                <c:pt idx="2">
                  <c:v>297.04429999999996</c:v>
                </c:pt>
                <c:pt idx="3">
                  <c:v>43.256340000000002</c:v>
                </c:pt>
                <c:pt idx="4">
                  <c:v>7.3004357065000001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C-4C21-A41F-2216C10D28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A9A149C-3DB5-421B-BF61-25CCDC900D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50C-4C21-A41F-2216C10D286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9968702-3225-4D2A-A983-3993DDCB72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50C-4C21-A41F-2216C10D286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616C472-C2CF-470C-BDAB-5B07506A1C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50C-4C21-A41F-2216C10D286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B75C7D7-A2EF-46EB-9523-599B29BEDD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50C-4C21-A41F-2216C10D286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5892E10-40DC-4475-9E0A-49D29372CC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50C-4C21-A41F-2216C10D286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European Union (28)</c:v>
                </c:pt>
                <c:pt idx="1">
                  <c:v>NAFTA</c:v>
                </c:pt>
                <c:pt idx="2">
                  <c:v>ASEAN</c:v>
                </c:pt>
                <c:pt idx="3">
                  <c:v>Mercosur</c:v>
                </c:pt>
                <c:pt idx="4">
                  <c:v>Andean Community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1977.1390999999999</c:v>
                </c:pt>
                <c:pt idx="1">
                  <c:v>1142.9704399999998</c:v>
                </c:pt>
                <c:pt idx="2">
                  <c:v>865.55569999999989</c:v>
                </c:pt>
                <c:pt idx="3">
                  <c:v>257.34366</c:v>
                </c:pt>
                <c:pt idx="4">
                  <c:v>89.138609293499997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Sheet1!$H$2:$H$6</c15:f>
                <c15:dlblRangeCache>
                  <c:ptCount val="5"/>
                  <c:pt idx="0">
                    <c:v>36.7%</c:v>
                  </c:pt>
                  <c:pt idx="1">
                    <c:v>49.8%</c:v>
                  </c:pt>
                  <c:pt idx="2">
                    <c:v>74.5%</c:v>
                  </c:pt>
                  <c:pt idx="3">
                    <c:v>85.6%</c:v>
                  </c:pt>
                  <c:pt idx="4">
                    <c:v>92.4%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50C-4C21-A41F-2216C10D2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93347032"/>
        <c:axId val="693344408"/>
      </c:barChart>
      <c:catAx>
        <c:axId val="69334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44408"/>
        <c:crosses val="autoZero"/>
        <c:auto val="1"/>
        <c:lblAlgn val="ctr"/>
        <c:lblOffset val="100"/>
        <c:noMultiLvlLbl val="0"/>
      </c:catAx>
      <c:valAx>
        <c:axId val="693344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4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6545868513421E-2"/>
          <c:y val="3.2630959387875219E-2"/>
          <c:w val="0.93340167525125983"/>
          <c:h val="0.858116446450668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Sheet1!$A$2:$A$494</c:f>
              <c:numCache>
                <c:formatCode>yyyy\-mm\-dd</c:formatCode>
                <c:ptCount val="493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33390</c:v>
                </c:pt>
                <c:pt idx="126">
                  <c:v>33420</c:v>
                </c:pt>
                <c:pt idx="127">
                  <c:v>33451</c:v>
                </c:pt>
                <c:pt idx="128">
                  <c:v>33482</c:v>
                </c:pt>
                <c:pt idx="129">
                  <c:v>33512</c:v>
                </c:pt>
                <c:pt idx="130">
                  <c:v>33543</c:v>
                </c:pt>
                <c:pt idx="131">
                  <c:v>33573</c:v>
                </c:pt>
                <c:pt idx="132">
                  <c:v>33604</c:v>
                </c:pt>
                <c:pt idx="133">
                  <c:v>33635</c:v>
                </c:pt>
                <c:pt idx="134">
                  <c:v>33664</c:v>
                </c:pt>
                <c:pt idx="135">
                  <c:v>33695</c:v>
                </c:pt>
                <c:pt idx="136">
                  <c:v>33725</c:v>
                </c:pt>
                <c:pt idx="137">
                  <c:v>33756</c:v>
                </c:pt>
                <c:pt idx="138">
                  <c:v>33786</c:v>
                </c:pt>
                <c:pt idx="139">
                  <c:v>33817</c:v>
                </c:pt>
                <c:pt idx="140">
                  <c:v>33848</c:v>
                </c:pt>
                <c:pt idx="141">
                  <c:v>33878</c:v>
                </c:pt>
                <c:pt idx="142">
                  <c:v>33909</c:v>
                </c:pt>
                <c:pt idx="143">
                  <c:v>33939</c:v>
                </c:pt>
                <c:pt idx="144">
                  <c:v>33970</c:v>
                </c:pt>
                <c:pt idx="145">
                  <c:v>34001</c:v>
                </c:pt>
                <c:pt idx="146">
                  <c:v>34029</c:v>
                </c:pt>
                <c:pt idx="147">
                  <c:v>34060</c:v>
                </c:pt>
                <c:pt idx="148">
                  <c:v>34090</c:v>
                </c:pt>
                <c:pt idx="149">
                  <c:v>34121</c:v>
                </c:pt>
                <c:pt idx="150">
                  <c:v>34151</c:v>
                </c:pt>
                <c:pt idx="151">
                  <c:v>34182</c:v>
                </c:pt>
                <c:pt idx="152">
                  <c:v>34213</c:v>
                </c:pt>
                <c:pt idx="153">
                  <c:v>34243</c:v>
                </c:pt>
                <c:pt idx="154">
                  <c:v>34274</c:v>
                </c:pt>
                <c:pt idx="155">
                  <c:v>34304</c:v>
                </c:pt>
                <c:pt idx="156">
                  <c:v>34335</c:v>
                </c:pt>
                <c:pt idx="157">
                  <c:v>34366</c:v>
                </c:pt>
                <c:pt idx="158">
                  <c:v>34394</c:v>
                </c:pt>
                <c:pt idx="159">
                  <c:v>34425</c:v>
                </c:pt>
                <c:pt idx="160">
                  <c:v>34455</c:v>
                </c:pt>
                <c:pt idx="161">
                  <c:v>34486</c:v>
                </c:pt>
                <c:pt idx="162">
                  <c:v>34516</c:v>
                </c:pt>
                <c:pt idx="163">
                  <c:v>34547</c:v>
                </c:pt>
                <c:pt idx="164">
                  <c:v>34578</c:v>
                </c:pt>
                <c:pt idx="165">
                  <c:v>34608</c:v>
                </c:pt>
                <c:pt idx="166">
                  <c:v>34639</c:v>
                </c:pt>
                <c:pt idx="167">
                  <c:v>34669</c:v>
                </c:pt>
                <c:pt idx="168">
                  <c:v>34700</c:v>
                </c:pt>
                <c:pt idx="169">
                  <c:v>34731</c:v>
                </c:pt>
                <c:pt idx="170">
                  <c:v>34759</c:v>
                </c:pt>
                <c:pt idx="171">
                  <c:v>34790</c:v>
                </c:pt>
                <c:pt idx="172">
                  <c:v>34820</c:v>
                </c:pt>
                <c:pt idx="173">
                  <c:v>34851</c:v>
                </c:pt>
                <c:pt idx="174">
                  <c:v>34881</c:v>
                </c:pt>
                <c:pt idx="175">
                  <c:v>34912</c:v>
                </c:pt>
                <c:pt idx="176">
                  <c:v>34943</c:v>
                </c:pt>
                <c:pt idx="177">
                  <c:v>34973</c:v>
                </c:pt>
                <c:pt idx="178">
                  <c:v>35004</c:v>
                </c:pt>
                <c:pt idx="179">
                  <c:v>35034</c:v>
                </c:pt>
                <c:pt idx="180">
                  <c:v>35065</c:v>
                </c:pt>
                <c:pt idx="181">
                  <c:v>35096</c:v>
                </c:pt>
                <c:pt idx="182">
                  <c:v>35125</c:v>
                </c:pt>
                <c:pt idx="183">
                  <c:v>35156</c:v>
                </c:pt>
                <c:pt idx="184">
                  <c:v>35186</c:v>
                </c:pt>
                <c:pt idx="185">
                  <c:v>35217</c:v>
                </c:pt>
                <c:pt idx="186">
                  <c:v>35247</c:v>
                </c:pt>
                <c:pt idx="187">
                  <c:v>35278</c:v>
                </c:pt>
                <c:pt idx="188">
                  <c:v>35309</c:v>
                </c:pt>
                <c:pt idx="189">
                  <c:v>35339</c:v>
                </c:pt>
                <c:pt idx="190">
                  <c:v>35370</c:v>
                </c:pt>
                <c:pt idx="191">
                  <c:v>35400</c:v>
                </c:pt>
                <c:pt idx="192">
                  <c:v>35431</c:v>
                </c:pt>
                <c:pt idx="193">
                  <c:v>35462</c:v>
                </c:pt>
                <c:pt idx="194">
                  <c:v>35490</c:v>
                </c:pt>
                <c:pt idx="195">
                  <c:v>35521</c:v>
                </c:pt>
                <c:pt idx="196">
                  <c:v>35551</c:v>
                </c:pt>
                <c:pt idx="197">
                  <c:v>35582</c:v>
                </c:pt>
                <c:pt idx="198">
                  <c:v>35612</c:v>
                </c:pt>
                <c:pt idx="199">
                  <c:v>35643</c:v>
                </c:pt>
                <c:pt idx="200">
                  <c:v>35674</c:v>
                </c:pt>
                <c:pt idx="201">
                  <c:v>35704</c:v>
                </c:pt>
                <c:pt idx="202">
                  <c:v>35735</c:v>
                </c:pt>
                <c:pt idx="203">
                  <c:v>35765</c:v>
                </c:pt>
                <c:pt idx="204">
                  <c:v>35796</c:v>
                </c:pt>
                <c:pt idx="205">
                  <c:v>35827</c:v>
                </c:pt>
                <c:pt idx="206">
                  <c:v>35855</c:v>
                </c:pt>
                <c:pt idx="207">
                  <c:v>35886</c:v>
                </c:pt>
                <c:pt idx="208">
                  <c:v>35916</c:v>
                </c:pt>
                <c:pt idx="209">
                  <c:v>35947</c:v>
                </c:pt>
                <c:pt idx="210">
                  <c:v>35977</c:v>
                </c:pt>
                <c:pt idx="211">
                  <c:v>36008</c:v>
                </c:pt>
                <c:pt idx="212">
                  <c:v>36039</c:v>
                </c:pt>
                <c:pt idx="213">
                  <c:v>36069</c:v>
                </c:pt>
                <c:pt idx="214">
                  <c:v>36100</c:v>
                </c:pt>
                <c:pt idx="215">
                  <c:v>36130</c:v>
                </c:pt>
                <c:pt idx="216">
                  <c:v>36161</c:v>
                </c:pt>
                <c:pt idx="217">
                  <c:v>36192</c:v>
                </c:pt>
                <c:pt idx="218">
                  <c:v>36220</c:v>
                </c:pt>
                <c:pt idx="219">
                  <c:v>36251</c:v>
                </c:pt>
                <c:pt idx="220">
                  <c:v>36281</c:v>
                </c:pt>
                <c:pt idx="221">
                  <c:v>36312</c:v>
                </c:pt>
                <c:pt idx="222">
                  <c:v>36342</c:v>
                </c:pt>
                <c:pt idx="223">
                  <c:v>36373</c:v>
                </c:pt>
                <c:pt idx="224">
                  <c:v>36404</c:v>
                </c:pt>
                <c:pt idx="225">
                  <c:v>36434</c:v>
                </c:pt>
                <c:pt idx="226">
                  <c:v>36465</c:v>
                </c:pt>
                <c:pt idx="227">
                  <c:v>36495</c:v>
                </c:pt>
                <c:pt idx="228">
                  <c:v>36526</c:v>
                </c:pt>
                <c:pt idx="229">
                  <c:v>36557</c:v>
                </c:pt>
                <c:pt idx="230">
                  <c:v>36586</c:v>
                </c:pt>
                <c:pt idx="231">
                  <c:v>36617</c:v>
                </c:pt>
                <c:pt idx="232">
                  <c:v>36647</c:v>
                </c:pt>
                <c:pt idx="233">
                  <c:v>36678</c:v>
                </c:pt>
                <c:pt idx="234">
                  <c:v>36708</c:v>
                </c:pt>
                <c:pt idx="235">
                  <c:v>36739</c:v>
                </c:pt>
                <c:pt idx="236">
                  <c:v>36770</c:v>
                </c:pt>
                <c:pt idx="237">
                  <c:v>36800</c:v>
                </c:pt>
                <c:pt idx="238">
                  <c:v>36831</c:v>
                </c:pt>
                <c:pt idx="239">
                  <c:v>36861</c:v>
                </c:pt>
                <c:pt idx="240">
                  <c:v>36892</c:v>
                </c:pt>
                <c:pt idx="241">
                  <c:v>36923</c:v>
                </c:pt>
                <c:pt idx="242">
                  <c:v>36951</c:v>
                </c:pt>
                <c:pt idx="243">
                  <c:v>36982</c:v>
                </c:pt>
                <c:pt idx="244">
                  <c:v>37012</c:v>
                </c:pt>
                <c:pt idx="245">
                  <c:v>37043</c:v>
                </c:pt>
                <c:pt idx="246">
                  <c:v>37073</c:v>
                </c:pt>
                <c:pt idx="247">
                  <c:v>37104</c:v>
                </c:pt>
                <c:pt idx="248">
                  <c:v>37135</c:v>
                </c:pt>
                <c:pt idx="249">
                  <c:v>37165</c:v>
                </c:pt>
                <c:pt idx="250">
                  <c:v>37196</c:v>
                </c:pt>
                <c:pt idx="251">
                  <c:v>37226</c:v>
                </c:pt>
                <c:pt idx="252">
                  <c:v>37257</c:v>
                </c:pt>
                <c:pt idx="253">
                  <c:v>37288</c:v>
                </c:pt>
                <c:pt idx="254">
                  <c:v>37316</c:v>
                </c:pt>
                <c:pt idx="255">
                  <c:v>37347</c:v>
                </c:pt>
                <c:pt idx="256">
                  <c:v>37377</c:v>
                </c:pt>
                <c:pt idx="257">
                  <c:v>37408</c:v>
                </c:pt>
                <c:pt idx="258">
                  <c:v>37438</c:v>
                </c:pt>
                <c:pt idx="259">
                  <c:v>37469</c:v>
                </c:pt>
                <c:pt idx="260">
                  <c:v>37500</c:v>
                </c:pt>
                <c:pt idx="261">
                  <c:v>37530</c:v>
                </c:pt>
                <c:pt idx="262">
                  <c:v>37561</c:v>
                </c:pt>
                <c:pt idx="263">
                  <c:v>37591</c:v>
                </c:pt>
                <c:pt idx="264">
                  <c:v>37622</c:v>
                </c:pt>
                <c:pt idx="265">
                  <c:v>37653</c:v>
                </c:pt>
                <c:pt idx="266">
                  <c:v>37681</c:v>
                </c:pt>
                <c:pt idx="267">
                  <c:v>37712</c:v>
                </c:pt>
                <c:pt idx="268">
                  <c:v>37742</c:v>
                </c:pt>
                <c:pt idx="269">
                  <c:v>37773</c:v>
                </c:pt>
                <c:pt idx="270">
                  <c:v>37803</c:v>
                </c:pt>
                <c:pt idx="271">
                  <c:v>37834</c:v>
                </c:pt>
                <c:pt idx="272">
                  <c:v>37865</c:v>
                </c:pt>
                <c:pt idx="273">
                  <c:v>37895</c:v>
                </c:pt>
                <c:pt idx="274">
                  <c:v>37926</c:v>
                </c:pt>
                <c:pt idx="275">
                  <c:v>37956</c:v>
                </c:pt>
                <c:pt idx="276">
                  <c:v>37987</c:v>
                </c:pt>
                <c:pt idx="277">
                  <c:v>38018</c:v>
                </c:pt>
                <c:pt idx="278">
                  <c:v>38047</c:v>
                </c:pt>
                <c:pt idx="279">
                  <c:v>38078</c:v>
                </c:pt>
                <c:pt idx="280">
                  <c:v>38108</c:v>
                </c:pt>
                <c:pt idx="281">
                  <c:v>38139</c:v>
                </c:pt>
                <c:pt idx="282">
                  <c:v>38169</c:v>
                </c:pt>
                <c:pt idx="283">
                  <c:v>38200</c:v>
                </c:pt>
                <c:pt idx="284">
                  <c:v>38231</c:v>
                </c:pt>
                <c:pt idx="285">
                  <c:v>38261</c:v>
                </c:pt>
                <c:pt idx="286">
                  <c:v>38292</c:v>
                </c:pt>
                <c:pt idx="287">
                  <c:v>38322</c:v>
                </c:pt>
                <c:pt idx="288">
                  <c:v>38353</c:v>
                </c:pt>
                <c:pt idx="289">
                  <c:v>38384</c:v>
                </c:pt>
                <c:pt idx="290">
                  <c:v>38412</c:v>
                </c:pt>
                <c:pt idx="291">
                  <c:v>38443</c:v>
                </c:pt>
                <c:pt idx="292">
                  <c:v>38473</c:v>
                </c:pt>
                <c:pt idx="293">
                  <c:v>38504</c:v>
                </c:pt>
                <c:pt idx="294">
                  <c:v>38534</c:v>
                </c:pt>
                <c:pt idx="295">
                  <c:v>38565</c:v>
                </c:pt>
                <c:pt idx="296">
                  <c:v>38596</c:v>
                </c:pt>
                <c:pt idx="297">
                  <c:v>38626</c:v>
                </c:pt>
                <c:pt idx="298">
                  <c:v>38657</c:v>
                </c:pt>
                <c:pt idx="299">
                  <c:v>38687</c:v>
                </c:pt>
                <c:pt idx="300">
                  <c:v>38718</c:v>
                </c:pt>
                <c:pt idx="301">
                  <c:v>38749</c:v>
                </c:pt>
                <c:pt idx="302">
                  <c:v>38777</c:v>
                </c:pt>
                <c:pt idx="303">
                  <c:v>38808</c:v>
                </c:pt>
                <c:pt idx="304">
                  <c:v>38838</c:v>
                </c:pt>
                <c:pt idx="305">
                  <c:v>38869</c:v>
                </c:pt>
                <c:pt idx="306">
                  <c:v>38899</c:v>
                </c:pt>
                <c:pt idx="307">
                  <c:v>38930</c:v>
                </c:pt>
                <c:pt idx="308">
                  <c:v>38961</c:v>
                </c:pt>
                <c:pt idx="309">
                  <c:v>38991</c:v>
                </c:pt>
                <c:pt idx="310">
                  <c:v>39022</c:v>
                </c:pt>
                <c:pt idx="311">
                  <c:v>39052</c:v>
                </c:pt>
                <c:pt idx="312">
                  <c:v>39083</c:v>
                </c:pt>
                <c:pt idx="313">
                  <c:v>39114</c:v>
                </c:pt>
                <c:pt idx="314">
                  <c:v>39142</c:v>
                </c:pt>
                <c:pt idx="315">
                  <c:v>39173</c:v>
                </c:pt>
                <c:pt idx="316">
                  <c:v>39203</c:v>
                </c:pt>
                <c:pt idx="317">
                  <c:v>39234</c:v>
                </c:pt>
                <c:pt idx="318">
                  <c:v>39264</c:v>
                </c:pt>
                <c:pt idx="319">
                  <c:v>39295</c:v>
                </c:pt>
                <c:pt idx="320">
                  <c:v>39326</c:v>
                </c:pt>
                <c:pt idx="321">
                  <c:v>39356</c:v>
                </c:pt>
                <c:pt idx="322">
                  <c:v>39387</c:v>
                </c:pt>
                <c:pt idx="323">
                  <c:v>39417</c:v>
                </c:pt>
                <c:pt idx="324">
                  <c:v>39448</c:v>
                </c:pt>
                <c:pt idx="325">
                  <c:v>39479</c:v>
                </c:pt>
                <c:pt idx="326">
                  <c:v>39508</c:v>
                </c:pt>
                <c:pt idx="327">
                  <c:v>39539</c:v>
                </c:pt>
                <c:pt idx="328">
                  <c:v>39569</c:v>
                </c:pt>
                <c:pt idx="329">
                  <c:v>39600</c:v>
                </c:pt>
                <c:pt idx="330">
                  <c:v>39630</c:v>
                </c:pt>
                <c:pt idx="331">
                  <c:v>39661</c:v>
                </c:pt>
                <c:pt idx="332">
                  <c:v>39692</c:v>
                </c:pt>
                <c:pt idx="333">
                  <c:v>39722</c:v>
                </c:pt>
                <c:pt idx="334">
                  <c:v>39753</c:v>
                </c:pt>
                <c:pt idx="335">
                  <c:v>39783</c:v>
                </c:pt>
                <c:pt idx="336">
                  <c:v>39814</c:v>
                </c:pt>
                <c:pt idx="337">
                  <c:v>39845</c:v>
                </c:pt>
                <c:pt idx="338">
                  <c:v>39873</c:v>
                </c:pt>
                <c:pt idx="339">
                  <c:v>39904</c:v>
                </c:pt>
                <c:pt idx="340">
                  <c:v>39934</c:v>
                </c:pt>
                <c:pt idx="341">
                  <c:v>39965</c:v>
                </c:pt>
                <c:pt idx="342">
                  <c:v>39995</c:v>
                </c:pt>
                <c:pt idx="343">
                  <c:v>40026</c:v>
                </c:pt>
                <c:pt idx="344">
                  <c:v>40057</c:v>
                </c:pt>
                <c:pt idx="345">
                  <c:v>40087</c:v>
                </c:pt>
                <c:pt idx="346">
                  <c:v>40118</c:v>
                </c:pt>
                <c:pt idx="347">
                  <c:v>40148</c:v>
                </c:pt>
                <c:pt idx="348">
                  <c:v>40179</c:v>
                </c:pt>
                <c:pt idx="349">
                  <c:v>40210</c:v>
                </c:pt>
                <c:pt idx="350">
                  <c:v>40238</c:v>
                </c:pt>
                <c:pt idx="351">
                  <c:v>40269</c:v>
                </c:pt>
                <c:pt idx="352">
                  <c:v>40299</c:v>
                </c:pt>
                <c:pt idx="353">
                  <c:v>40330</c:v>
                </c:pt>
                <c:pt idx="354">
                  <c:v>40360</c:v>
                </c:pt>
                <c:pt idx="355">
                  <c:v>40391</c:v>
                </c:pt>
                <c:pt idx="356">
                  <c:v>40422</c:v>
                </c:pt>
                <c:pt idx="357">
                  <c:v>40452</c:v>
                </c:pt>
                <c:pt idx="358">
                  <c:v>40483</c:v>
                </c:pt>
                <c:pt idx="359">
                  <c:v>40513</c:v>
                </c:pt>
                <c:pt idx="360">
                  <c:v>40544</c:v>
                </c:pt>
                <c:pt idx="361">
                  <c:v>40575</c:v>
                </c:pt>
                <c:pt idx="362">
                  <c:v>40603</c:v>
                </c:pt>
                <c:pt idx="363">
                  <c:v>40634</c:v>
                </c:pt>
                <c:pt idx="364">
                  <c:v>40664</c:v>
                </c:pt>
                <c:pt idx="365">
                  <c:v>40695</c:v>
                </c:pt>
                <c:pt idx="366">
                  <c:v>40725</c:v>
                </c:pt>
                <c:pt idx="367">
                  <c:v>40756</c:v>
                </c:pt>
                <c:pt idx="368">
                  <c:v>40787</c:v>
                </c:pt>
                <c:pt idx="369">
                  <c:v>40817</c:v>
                </c:pt>
                <c:pt idx="370">
                  <c:v>40848</c:v>
                </c:pt>
                <c:pt idx="371">
                  <c:v>40878</c:v>
                </c:pt>
                <c:pt idx="372">
                  <c:v>40909</c:v>
                </c:pt>
                <c:pt idx="373">
                  <c:v>40940</c:v>
                </c:pt>
                <c:pt idx="374">
                  <c:v>40969</c:v>
                </c:pt>
                <c:pt idx="375">
                  <c:v>41000</c:v>
                </c:pt>
                <c:pt idx="376">
                  <c:v>41030</c:v>
                </c:pt>
                <c:pt idx="377">
                  <c:v>41061</c:v>
                </c:pt>
                <c:pt idx="378">
                  <c:v>41091</c:v>
                </c:pt>
                <c:pt idx="379">
                  <c:v>41122</c:v>
                </c:pt>
                <c:pt idx="380">
                  <c:v>41153</c:v>
                </c:pt>
                <c:pt idx="381">
                  <c:v>41183</c:v>
                </c:pt>
                <c:pt idx="382">
                  <c:v>41214</c:v>
                </c:pt>
                <c:pt idx="383">
                  <c:v>41244</c:v>
                </c:pt>
                <c:pt idx="384">
                  <c:v>41275</c:v>
                </c:pt>
                <c:pt idx="385">
                  <c:v>41306</c:v>
                </c:pt>
                <c:pt idx="386">
                  <c:v>41334</c:v>
                </c:pt>
                <c:pt idx="387">
                  <c:v>41365</c:v>
                </c:pt>
                <c:pt idx="388">
                  <c:v>41395</c:v>
                </c:pt>
                <c:pt idx="389">
                  <c:v>41426</c:v>
                </c:pt>
                <c:pt idx="390">
                  <c:v>41456</c:v>
                </c:pt>
                <c:pt idx="391">
                  <c:v>41487</c:v>
                </c:pt>
                <c:pt idx="392">
                  <c:v>41518</c:v>
                </c:pt>
                <c:pt idx="393">
                  <c:v>41548</c:v>
                </c:pt>
                <c:pt idx="394">
                  <c:v>41579</c:v>
                </c:pt>
                <c:pt idx="395">
                  <c:v>41609</c:v>
                </c:pt>
                <c:pt idx="396">
                  <c:v>41640</c:v>
                </c:pt>
                <c:pt idx="397">
                  <c:v>41671</c:v>
                </c:pt>
                <c:pt idx="398">
                  <c:v>41699</c:v>
                </c:pt>
                <c:pt idx="399">
                  <c:v>41730</c:v>
                </c:pt>
                <c:pt idx="400">
                  <c:v>41760</c:v>
                </c:pt>
                <c:pt idx="401">
                  <c:v>41791</c:v>
                </c:pt>
                <c:pt idx="402">
                  <c:v>41821</c:v>
                </c:pt>
                <c:pt idx="403">
                  <c:v>41852</c:v>
                </c:pt>
                <c:pt idx="404">
                  <c:v>41883</c:v>
                </c:pt>
                <c:pt idx="405">
                  <c:v>41913</c:v>
                </c:pt>
                <c:pt idx="406">
                  <c:v>41944</c:v>
                </c:pt>
                <c:pt idx="407">
                  <c:v>41974</c:v>
                </c:pt>
                <c:pt idx="408">
                  <c:v>42005</c:v>
                </c:pt>
                <c:pt idx="409">
                  <c:v>42036</c:v>
                </c:pt>
                <c:pt idx="410">
                  <c:v>42064</c:v>
                </c:pt>
                <c:pt idx="411">
                  <c:v>42095</c:v>
                </c:pt>
                <c:pt idx="412">
                  <c:v>42125</c:v>
                </c:pt>
                <c:pt idx="413">
                  <c:v>42156</c:v>
                </c:pt>
                <c:pt idx="414">
                  <c:v>42186</c:v>
                </c:pt>
                <c:pt idx="415">
                  <c:v>42217</c:v>
                </c:pt>
                <c:pt idx="416">
                  <c:v>42248</c:v>
                </c:pt>
                <c:pt idx="417">
                  <c:v>42278</c:v>
                </c:pt>
                <c:pt idx="418">
                  <c:v>42309</c:v>
                </c:pt>
                <c:pt idx="419">
                  <c:v>42339</c:v>
                </c:pt>
                <c:pt idx="420">
                  <c:v>42370</c:v>
                </c:pt>
                <c:pt idx="421">
                  <c:v>42401</c:v>
                </c:pt>
                <c:pt idx="422">
                  <c:v>42430</c:v>
                </c:pt>
                <c:pt idx="423">
                  <c:v>42461</c:v>
                </c:pt>
                <c:pt idx="424">
                  <c:v>42491</c:v>
                </c:pt>
                <c:pt idx="425">
                  <c:v>42522</c:v>
                </c:pt>
                <c:pt idx="426">
                  <c:v>42552</c:v>
                </c:pt>
                <c:pt idx="427">
                  <c:v>42583</c:v>
                </c:pt>
                <c:pt idx="428">
                  <c:v>42614</c:v>
                </c:pt>
                <c:pt idx="429">
                  <c:v>42644</c:v>
                </c:pt>
                <c:pt idx="430">
                  <c:v>42675</c:v>
                </c:pt>
                <c:pt idx="431">
                  <c:v>42705</c:v>
                </c:pt>
                <c:pt idx="432">
                  <c:v>42736</c:v>
                </c:pt>
                <c:pt idx="433">
                  <c:v>42767</c:v>
                </c:pt>
                <c:pt idx="434">
                  <c:v>42795</c:v>
                </c:pt>
                <c:pt idx="435">
                  <c:v>42826</c:v>
                </c:pt>
                <c:pt idx="436">
                  <c:v>42856</c:v>
                </c:pt>
                <c:pt idx="437">
                  <c:v>42887</c:v>
                </c:pt>
                <c:pt idx="438">
                  <c:v>42917</c:v>
                </c:pt>
                <c:pt idx="439">
                  <c:v>42948</c:v>
                </c:pt>
                <c:pt idx="440">
                  <c:v>42979</c:v>
                </c:pt>
                <c:pt idx="441">
                  <c:v>43009</c:v>
                </c:pt>
                <c:pt idx="442">
                  <c:v>43040</c:v>
                </c:pt>
                <c:pt idx="443">
                  <c:v>43070</c:v>
                </c:pt>
                <c:pt idx="444">
                  <c:v>43101</c:v>
                </c:pt>
                <c:pt idx="445">
                  <c:v>43132</c:v>
                </c:pt>
                <c:pt idx="446">
                  <c:v>43160</c:v>
                </c:pt>
                <c:pt idx="447">
                  <c:v>43191</c:v>
                </c:pt>
                <c:pt idx="448">
                  <c:v>43221</c:v>
                </c:pt>
                <c:pt idx="449">
                  <c:v>43252</c:v>
                </c:pt>
                <c:pt idx="450">
                  <c:v>43282</c:v>
                </c:pt>
                <c:pt idx="451">
                  <c:v>43313</c:v>
                </c:pt>
                <c:pt idx="452">
                  <c:v>43344</c:v>
                </c:pt>
                <c:pt idx="453">
                  <c:v>43374</c:v>
                </c:pt>
                <c:pt idx="454">
                  <c:v>43405</c:v>
                </c:pt>
                <c:pt idx="455">
                  <c:v>43435</c:v>
                </c:pt>
                <c:pt idx="456">
                  <c:v>43466</c:v>
                </c:pt>
                <c:pt idx="457">
                  <c:v>43497</c:v>
                </c:pt>
                <c:pt idx="458">
                  <c:v>43525</c:v>
                </c:pt>
                <c:pt idx="459">
                  <c:v>43556</c:v>
                </c:pt>
                <c:pt idx="460">
                  <c:v>43586</c:v>
                </c:pt>
                <c:pt idx="461">
                  <c:v>43617</c:v>
                </c:pt>
                <c:pt idx="462">
                  <c:v>43647</c:v>
                </c:pt>
                <c:pt idx="463">
                  <c:v>43678</c:v>
                </c:pt>
                <c:pt idx="464">
                  <c:v>43709</c:v>
                </c:pt>
                <c:pt idx="465">
                  <c:v>43739</c:v>
                </c:pt>
                <c:pt idx="466">
                  <c:v>43770</c:v>
                </c:pt>
                <c:pt idx="467">
                  <c:v>43800</c:v>
                </c:pt>
                <c:pt idx="468">
                  <c:v>43831</c:v>
                </c:pt>
                <c:pt idx="469">
                  <c:v>43862</c:v>
                </c:pt>
                <c:pt idx="470">
                  <c:v>43891</c:v>
                </c:pt>
                <c:pt idx="471">
                  <c:v>43922</c:v>
                </c:pt>
                <c:pt idx="472">
                  <c:v>43952</c:v>
                </c:pt>
                <c:pt idx="473">
                  <c:v>43983</c:v>
                </c:pt>
                <c:pt idx="474">
                  <c:v>44013</c:v>
                </c:pt>
                <c:pt idx="475">
                  <c:v>44044</c:v>
                </c:pt>
                <c:pt idx="476">
                  <c:v>44075</c:v>
                </c:pt>
                <c:pt idx="477">
                  <c:v>44105</c:v>
                </c:pt>
                <c:pt idx="478">
                  <c:v>44136</c:v>
                </c:pt>
                <c:pt idx="479">
                  <c:v>44166</c:v>
                </c:pt>
                <c:pt idx="480">
                  <c:v>44197</c:v>
                </c:pt>
                <c:pt idx="481">
                  <c:v>44228</c:v>
                </c:pt>
                <c:pt idx="482">
                  <c:v>44256</c:v>
                </c:pt>
                <c:pt idx="483">
                  <c:v>44287</c:v>
                </c:pt>
                <c:pt idx="484">
                  <c:v>44317</c:v>
                </c:pt>
                <c:pt idx="485">
                  <c:v>44348</c:v>
                </c:pt>
                <c:pt idx="486">
                  <c:v>44378</c:v>
                </c:pt>
                <c:pt idx="487">
                  <c:v>44409</c:v>
                </c:pt>
                <c:pt idx="488">
                  <c:v>44440</c:v>
                </c:pt>
                <c:pt idx="489">
                  <c:v>44470</c:v>
                </c:pt>
                <c:pt idx="490">
                  <c:v>44501</c:v>
                </c:pt>
                <c:pt idx="491">
                  <c:v>44531</c:v>
                </c:pt>
                <c:pt idx="492">
                  <c:v>44562</c:v>
                </c:pt>
              </c:numCache>
            </c:numRef>
          </c:cat>
          <c:val>
            <c:numRef>
              <c:f>Sheet1!$B$2:$B$494</c:f>
              <c:numCache>
                <c:formatCode>0.0000</c:formatCode>
                <c:ptCount val="493"/>
                <c:pt idx="0">
                  <c:v>1.5518000000000001</c:v>
                </c:pt>
                <c:pt idx="1">
                  <c:v>1.6131</c:v>
                </c:pt>
                <c:pt idx="2">
                  <c:v>1.6314</c:v>
                </c:pt>
                <c:pt idx="3">
                  <c:v>1.6659999999999999</c:v>
                </c:pt>
                <c:pt idx="4">
                  <c:v>1.7270000000000001</c:v>
                </c:pt>
                <c:pt idx="5">
                  <c:v>1.7605</c:v>
                </c:pt>
                <c:pt idx="6">
                  <c:v>1.7646999999999999</c:v>
                </c:pt>
                <c:pt idx="7">
                  <c:v>1.8003</c:v>
                </c:pt>
                <c:pt idx="8">
                  <c:v>1.7542</c:v>
                </c:pt>
                <c:pt idx="9">
                  <c:v>1.7576000000000001</c:v>
                </c:pt>
                <c:pt idx="10">
                  <c:v>1.7408999999999999</c:v>
                </c:pt>
                <c:pt idx="11">
                  <c:v>1.7404999999999999</c:v>
                </c:pt>
                <c:pt idx="12">
                  <c:v>1.7713000000000001</c:v>
                </c:pt>
                <c:pt idx="13">
                  <c:v>1.82</c:v>
                </c:pt>
                <c:pt idx="14">
                  <c:v>1.8429</c:v>
                </c:pt>
                <c:pt idx="15">
                  <c:v>1.8565</c:v>
                </c:pt>
                <c:pt idx="16">
                  <c:v>1.8123</c:v>
                </c:pt>
                <c:pt idx="17">
                  <c:v>1.9014</c:v>
                </c:pt>
                <c:pt idx="18">
                  <c:v>1.93</c:v>
                </c:pt>
                <c:pt idx="19">
                  <c:v>1.9432</c:v>
                </c:pt>
                <c:pt idx="20">
                  <c:v>1.9567000000000001</c:v>
                </c:pt>
                <c:pt idx="21">
                  <c:v>1.9886999999999999</c:v>
                </c:pt>
                <c:pt idx="22">
                  <c:v>2.0002</c:v>
                </c:pt>
                <c:pt idx="23">
                  <c:v>1.9444999999999999</c:v>
                </c:pt>
                <c:pt idx="24">
                  <c:v>1.9238</c:v>
                </c:pt>
                <c:pt idx="25">
                  <c:v>1.9653</c:v>
                </c:pt>
                <c:pt idx="26">
                  <c:v>1.9834000000000001</c:v>
                </c:pt>
                <c:pt idx="27">
                  <c:v>1.9938</c:v>
                </c:pt>
                <c:pt idx="28">
                  <c:v>1.9895</c:v>
                </c:pt>
                <c:pt idx="29">
                  <c:v>1.9948999999999999</c:v>
                </c:pt>
                <c:pt idx="30">
                  <c:v>1.9965999999999999</c:v>
                </c:pt>
                <c:pt idx="31">
                  <c:v>1.9843</c:v>
                </c:pt>
                <c:pt idx="32">
                  <c:v>1.9866999999999999</c:v>
                </c:pt>
                <c:pt idx="33">
                  <c:v>1.9663999999999999</c:v>
                </c:pt>
                <c:pt idx="34">
                  <c:v>1.994</c:v>
                </c:pt>
                <c:pt idx="35">
                  <c:v>1.992</c:v>
                </c:pt>
                <c:pt idx="36">
                  <c:v>2.0489999999999999</c:v>
                </c:pt>
                <c:pt idx="37">
                  <c:v>2.0628000000000002</c:v>
                </c:pt>
                <c:pt idx="38">
                  <c:v>2.0646</c:v>
                </c:pt>
                <c:pt idx="39">
                  <c:v>2.0929000000000002</c:v>
                </c:pt>
                <c:pt idx="40">
                  <c:v>2.1865999999999999</c:v>
                </c:pt>
                <c:pt idx="41">
                  <c:v>2.2178</c:v>
                </c:pt>
                <c:pt idx="42">
                  <c:v>2.2995999999999999</c:v>
                </c:pt>
                <c:pt idx="43">
                  <c:v>2.3717999999999999</c:v>
                </c:pt>
                <c:pt idx="44">
                  <c:v>2.5468999999999999</c:v>
                </c:pt>
                <c:pt idx="45">
                  <c:v>2.6488</c:v>
                </c:pt>
                <c:pt idx="46">
                  <c:v>2.6785000000000001</c:v>
                </c:pt>
                <c:pt idx="47">
                  <c:v>2.7953000000000001</c:v>
                </c:pt>
                <c:pt idx="48">
                  <c:v>2.8159999999999998</c:v>
                </c:pt>
                <c:pt idx="49">
                  <c:v>2.8347000000000002</c:v>
                </c:pt>
                <c:pt idx="50">
                  <c:v>2.8532999999999999</c:v>
                </c:pt>
                <c:pt idx="51">
                  <c:v>2.8479999999999999</c:v>
                </c:pt>
                <c:pt idx="52">
                  <c:v>2.8555999999999999</c:v>
                </c:pt>
                <c:pt idx="53">
                  <c:v>2.8693</c:v>
                </c:pt>
                <c:pt idx="54">
                  <c:v>2.8809</c:v>
                </c:pt>
                <c:pt idx="55">
                  <c:v>2.9093</c:v>
                </c:pt>
                <c:pt idx="56">
                  <c:v>2.9722</c:v>
                </c:pt>
                <c:pt idx="57">
                  <c:v>3.0781999999999998</c:v>
                </c:pt>
                <c:pt idx="58">
                  <c:v>3.2086000000000001</c:v>
                </c:pt>
                <c:pt idx="59">
                  <c:v>3.2094999999999998</c:v>
                </c:pt>
                <c:pt idx="60">
                  <c:v>3.2094999999999998</c:v>
                </c:pt>
                <c:pt idx="61">
                  <c:v>3.2151999999999998</c:v>
                </c:pt>
                <c:pt idx="62">
                  <c:v>3.2202000000000002</c:v>
                </c:pt>
                <c:pt idx="63">
                  <c:v>3.2143000000000002</c:v>
                </c:pt>
                <c:pt idx="64">
                  <c:v>3.2014</c:v>
                </c:pt>
                <c:pt idx="65">
                  <c:v>3.2115</c:v>
                </c:pt>
                <c:pt idx="66">
                  <c:v>3.6435</c:v>
                </c:pt>
                <c:pt idx="67">
                  <c:v>3.7128999999999999</c:v>
                </c:pt>
                <c:pt idx="68">
                  <c:v>3.7149999999999999</c:v>
                </c:pt>
                <c:pt idx="69">
                  <c:v>3.7256999999999998</c:v>
                </c:pt>
                <c:pt idx="70">
                  <c:v>3.7313999999999998</c:v>
                </c:pt>
                <c:pt idx="71">
                  <c:v>3.7313999999999998</c:v>
                </c:pt>
                <c:pt idx="72">
                  <c:v>3.7313999999999998</c:v>
                </c:pt>
                <c:pt idx="73">
                  <c:v>3.7313999999999998</c:v>
                </c:pt>
                <c:pt idx="74">
                  <c:v>3.7313999999999998</c:v>
                </c:pt>
                <c:pt idx="75">
                  <c:v>3.7313999999999998</c:v>
                </c:pt>
                <c:pt idx="76">
                  <c:v>3.7313999999999998</c:v>
                </c:pt>
                <c:pt idx="77">
                  <c:v>3.7313999999999998</c:v>
                </c:pt>
                <c:pt idx="78">
                  <c:v>3.7313999999999998</c:v>
                </c:pt>
                <c:pt idx="79">
                  <c:v>3.7313999999999998</c:v>
                </c:pt>
                <c:pt idx="80">
                  <c:v>3.7313999999999998</c:v>
                </c:pt>
                <c:pt idx="81">
                  <c:v>3.7313999999999998</c:v>
                </c:pt>
                <c:pt idx="82">
                  <c:v>3.7313999999999998</c:v>
                </c:pt>
                <c:pt idx="83">
                  <c:v>3.7313999999999998</c:v>
                </c:pt>
                <c:pt idx="84">
                  <c:v>3.7313999999999998</c:v>
                </c:pt>
                <c:pt idx="85">
                  <c:v>3.7313999999999998</c:v>
                </c:pt>
                <c:pt idx="86">
                  <c:v>3.7313999999999998</c:v>
                </c:pt>
                <c:pt idx="87">
                  <c:v>3.7313999999999998</c:v>
                </c:pt>
                <c:pt idx="88">
                  <c:v>3.7313999999999998</c:v>
                </c:pt>
                <c:pt idx="89">
                  <c:v>3.7313999999999998</c:v>
                </c:pt>
                <c:pt idx="90">
                  <c:v>3.7313999999999998</c:v>
                </c:pt>
                <c:pt idx="91">
                  <c:v>3.7313999999999998</c:v>
                </c:pt>
                <c:pt idx="92">
                  <c:v>3.7313999999999998</c:v>
                </c:pt>
                <c:pt idx="93">
                  <c:v>3.7313999999999998</c:v>
                </c:pt>
                <c:pt idx="94">
                  <c:v>3.7313999999999998</c:v>
                </c:pt>
                <c:pt idx="95">
                  <c:v>3.7313999999999998</c:v>
                </c:pt>
                <c:pt idx="96">
                  <c:v>3.7313999999999998</c:v>
                </c:pt>
                <c:pt idx="97">
                  <c:v>3.7313999999999998</c:v>
                </c:pt>
                <c:pt idx="98">
                  <c:v>3.7313999999999998</c:v>
                </c:pt>
                <c:pt idx="99">
                  <c:v>3.7313999999999998</c:v>
                </c:pt>
                <c:pt idx="100">
                  <c:v>3.7313999999999998</c:v>
                </c:pt>
                <c:pt idx="101">
                  <c:v>3.7313999999999998</c:v>
                </c:pt>
                <c:pt idx="102">
                  <c:v>3.7313999999999998</c:v>
                </c:pt>
                <c:pt idx="103">
                  <c:v>3.7313999999999998</c:v>
                </c:pt>
                <c:pt idx="104">
                  <c:v>3.7313999999999998</c:v>
                </c:pt>
                <c:pt idx="105">
                  <c:v>3.7313999999999998</c:v>
                </c:pt>
                <c:pt idx="106">
                  <c:v>3.7313999999999998</c:v>
                </c:pt>
                <c:pt idx="107">
                  <c:v>4.1825000000000001</c:v>
                </c:pt>
                <c:pt idx="108">
                  <c:v>4.7339000000000002</c:v>
                </c:pt>
                <c:pt idx="109">
                  <c:v>4.7339000000000002</c:v>
                </c:pt>
                <c:pt idx="110">
                  <c:v>4.7339000000000002</c:v>
                </c:pt>
                <c:pt idx="111">
                  <c:v>4.7339000000000002</c:v>
                </c:pt>
                <c:pt idx="112">
                  <c:v>4.7339000000000002</c:v>
                </c:pt>
                <c:pt idx="113">
                  <c:v>4.7339000000000002</c:v>
                </c:pt>
                <c:pt idx="114">
                  <c:v>4.7339000000000002</c:v>
                </c:pt>
                <c:pt idx="115">
                  <c:v>4.7339000000000002</c:v>
                </c:pt>
                <c:pt idx="116">
                  <c:v>4.7342000000000004</c:v>
                </c:pt>
                <c:pt idx="117">
                  <c:v>4.7339000000000002</c:v>
                </c:pt>
                <c:pt idx="118">
                  <c:v>4.9714</c:v>
                </c:pt>
                <c:pt idx="119">
                  <c:v>5.2351999999999999</c:v>
                </c:pt>
                <c:pt idx="120">
                  <c:v>5.2351999999999999</c:v>
                </c:pt>
                <c:pt idx="121">
                  <c:v>5.2351999999999999</c:v>
                </c:pt>
                <c:pt idx="122">
                  <c:v>5.2351999999999999</c:v>
                </c:pt>
                <c:pt idx="123">
                  <c:v>5.2766999999999999</c:v>
                </c:pt>
                <c:pt idx="124">
                  <c:v>5.3257000000000003</c:v>
                </c:pt>
                <c:pt idx="125">
                  <c:v>5.3666999999999998</c:v>
                </c:pt>
                <c:pt idx="126">
                  <c:v>5.3693</c:v>
                </c:pt>
                <c:pt idx="127">
                  <c:v>5.3724999999999996</c:v>
                </c:pt>
                <c:pt idx="128">
                  <c:v>5.3868999999999998</c:v>
                </c:pt>
                <c:pt idx="129">
                  <c:v>5.3917000000000002</c:v>
                </c:pt>
                <c:pt idx="130">
                  <c:v>5.3994</c:v>
                </c:pt>
                <c:pt idx="131">
                  <c:v>5.4231999999999996</c:v>
                </c:pt>
                <c:pt idx="132">
                  <c:v>5.4618000000000002</c:v>
                </c:pt>
                <c:pt idx="133">
                  <c:v>5.4775999999999998</c:v>
                </c:pt>
                <c:pt idx="134">
                  <c:v>5.4870999999999999</c:v>
                </c:pt>
                <c:pt idx="135">
                  <c:v>5.5098000000000003</c:v>
                </c:pt>
                <c:pt idx="136">
                  <c:v>5.5182000000000002</c:v>
                </c:pt>
                <c:pt idx="137">
                  <c:v>5.4893000000000001</c:v>
                </c:pt>
                <c:pt idx="138">
                  <c:v>5.4564000000000004</c:v>
                </c:pt>
                <c:pt idx="139">
                  <c:v>5.4417</c:v>
                </c:pt>
                <c:pt idx="140">
                  <c:v>5.5048000000000004</c:v>
                </c:pt>
                <c:pt idx="141">
                  <c:v>5.5486000000000004</c:v>
                </c:pt>
                <c:pt idx="142">
                  <c:v>5.6134000000000004</c:v>
                </c:pt>
                <c:pt idx="143">
                  <c:v>5.8106</c:v>
                </c:pt>
                <c:pt idx="144">
                  <c:v>5.7796000000000003</c:v>
                </c:pt>
                <c:pt idx="145">
                  <c:v>5.7873999999999999</c:v>
                </c:pt>
                <c:pt idx="146">
                  <c:v>5.7454999999999998</c:v>
                </c:pt>
                <c:pt idx="147">
                  <c:v>5.7202000000000002</c:v>
                </c:pt>
                <c:pt idx="148">
                  <c:v>5.7392000000000003</c:v>
                </c:pt>
                <c:pt idx="149">
                  <c:v>5.7504</c:v>
                </c:pt>
                <c:pt idx="150">
                  <c:v>5.7755999999999998</c:v>
                </c:pt>
                <c:pt idx="151">
                  <c:v>5.7906000000000004</c:v>
                </c:pt>
                <c:pt idx="152">
                  <c:v>5.8014999999999999</c:v>
                </c:pt>
                <c:pt idx="153">
                  <c:v>5.8013000000000003</c:v>
                </c:pt>
                <c:pt idx="154">
                  <c:v>5.8086000000000002</c:v>
                </c:pt>
                <c:pt idx="155">
                  <c:v>5.8209999999999997</c:v>
                </c:pt>
                <c:pt idx="156">
                  <c:v>8.7218999999999998</c:v>
                </c:pt>
                <c:pt idx="157">
                  <c:v>8.7248999999999999</c:v>
                </c:pt>
                <c:pt idx="158">
                  <c:v>8.7241</c:v>
                </c:pt>
                <c:pt idx="159">
                  <c:v>8.7250999999999994</c:v>
                </c:pt>
                <c:pt idx="160">
                  <c:v>8.6859000000000002</c:v>
                </c:pt>
                <c:pt idx="161">
                  <c:v>8.6836000000000002</c:v>
                </c:pt>
                <c:pt idx="162">
                  <c:v>8.6605000000000008</c:v>
                </c:pt>
                <c:pt idx="163">
                  <c:v>8.6072000000000006</c:v>
                </c:pt>
                <c:pt idx="164">
                  <c:v>8.5580999999999996</c:v>
                </c:pt>
                <c:pt idx="165">
                  <c:v>8.5492000000000008</c:v>
                </c:pt>
                <c:pt idx="166">
                  <c:v>8.5370000000000008</c:v>
                </c:pt>
                <c:pt idx="167">
                  <c:v>8.5032999999999994</c:v>
                </c:pt>
                <c:pt idx="168">
                  <c:v>8.4608000000000008</c:v>
                </c:pt>
                <c:pt idx="169">
                  <c:v>8.4552999999999994</c:v>
                </c:pt>
                <c:pt idx="170">
                  <c:v>8.4482999999999997</c:v>
                </c:pt>
                <c:pt idx="171">
                  <c:v>8.4420999999999999</c:v>
                </c:pt>
                <c:pt idx="172">
                  <c:v>8.3369999999999997</c:v>
                </c:pt>
                <c:pt idx="173">
                  <c:v>8.3206000000000007</c:v>
                </c:pt>
                <c:pt idx="174">
                  <c:v>8.3207000000000004</c:v>
                </c:pt>
                <c:pt idx="175">
                  <c:v>8.3253000000000004</c:v>
                </c:pt>
                <c:pt idx="176">
                  <c:v>8.3374000000000006</c:v>
                </c:pt>
                <c:pt idx="177">
                  <c:v>8.3353000000000002</c:v>
                </c:pt>
                <c:pt idx="178">
                  <c:v>8.3333999999999993</c:v>
                </c:pt>
                <c:pt idx="179">
                  <c:v>8.3350000000000009</c:v>
                </c:pt>
                <c:pt idx="180">
                  <c:v>8.3384</c:v>
                </c:pt>
                <c:pt idx="181">
                  <c:v>8.3338000000000001</c:v>
                </c:pt>
                <c:pt idx="182">
                  <c:v>8.3495000000000008</c:v>
                </c:pt>
                <c:pt idx="183">
                  <c:v>8.3514999999999997</c:v>
                </c:pt>
                <c:pt idx="184">
                  <c:v>8.3478999999999992</c:v>
                </c:pt>
                <c:pt idx="185">
                  <c:v>8.3423999999999996</c:v>
                </c:pt>
                <c:pt idx="186">
                  <c:v>8.3408999999999995</c:v>
                </c:pt>
                <c:pt idx="187">
                  <c:v>8.3378999999999994</c:v>
                </c:pt>
                <c:pt idx="188">
                  <c:v>8.3340999999999994</c:v>
                </c:pt>
                <c:pt idx="189">
                  <c:v>8.3299000000000003</c:v>
                </c:pt>
                <c:pt idx="190">
                  <c:v>8.3293999999999997</c:v>
                </c:pt>
                <c:pt idx="191">
                  <c:v>8.3290000000000006</c:v>
                </c:pt>
                <c:pt idx="192">
                  <c:v>8.3260000000000005</c:v>
                </c:pt>
                <c:pt idx="193">
                  <c:v>8.3226999999999993</c:v>
                </c:pt>
                <c:pt idx="194">
                  <c:v>8.3257999999999992</c:v>
                </c:pt>
                <c:pt idx="195">
                  <c:v>8.3256999999999994</c:v>
                </c:pt>
                <c:pt idx="196">
                  <c:v>8.3229000000000006</c:v>
                </c:pt>
                <c:pt idx="197">
                  <c:v>8.3224</c:v>
                </c:pt>
                <c:pt idx="198">
                  <c:v>8.3162000000000003</c:v>
                </c:pt>
                <c:pt idx="199">
                  <c:v>8.3186999999999998</c:v>
                </c:pt>
                <c:pt idx="200">
                  <c:v>8.3170999999999999</c:v>
                </c:pt>
                <c:pt idx="201">
                  <c:v>8.3134999999999994</c:v>
                </c:pt>
                <c:pt idx="202">
                  <c:v>8.3109000000000002</c:v>
                </c:pt>
                <c:pt idx="203">
                  <c:v>8.3099000000000007</c:v>
                </c:pt>
                <c:pt idx="204">
                  <c:v>8.3094000000000001</c:v>
                </c:pt>
                <c:pt idx="205">
                  <c:v>8.3071999999999999</c:v>
                </c:pt>
                <c:pt idx="206">
                  <c:v>8.3076000000000008</c:v>
                </c:pt>
                <c:pt idx="207">
                  <c:v>8.3057999999999996</c:v>
                </c:pt>
                <c:pt idx="208">
                  <c:v>8.3084000000000007</c:v>
                </c:pt>
                <c:pt idx="209">
                  <c:v>8.31</c:v>
                </c:pt>
                <c:pt idx="210">
                  <c:v>8.31</c:v>
                </c:pt>
                <c:pt idx="211">
                  <c:v>8.31</c:v>
                </c:pt>
                <c:pt idx="212">
                  <c:v>8.3055000000000003</c:v>
                </c:pt>
                <c:pt idx="213">
                  <c:v>8.2777999999999992</c:v>
                </c:pt>
                <c:pt idx="214">
                  <c:v>8.2777999999999992</c:v>
                </c:pt>
                <c:pt idx="215">
                  <c:v>8.2780000000000005</c:v>
                </c:pt>
                <c:pt idx="216">
                  <c:v>8.2789000000000001</c:v>
                </c:pt>
                <c:pt idx="217">
                  <c:v>8.2781000000000002</c:v>
                </c:pt>
                <c:pt idx="218">
                  <c:v>8.2791999999999994</c:v>
                </c:pt>
                <c:pt idx="219">
                  <c:v>8.2791999999999994</c:v>
                </c:pt>
                <c:pt idx="220">
                  <c:v>8.2784999999999993</c:v>
                </c:pt>
                <c:pt idx="221">
                  <c:v>8.2780000000000005</c:v>
                </c:pt>
                <c:pt idx="222">
                  <c:v>8.2775999999999996</c:v>
                </c:pt>
                <c:pt idx="223">
                  <c:v>8.2772000000000006</c:v>
                </c:pt>
                <c:pt idx="224">
                  <c:v>8.2774000000000001</c:v>
                </c:pt>
                <c:pt idx="225">
                  <c:v>8.2774999999999999</c:v>
                </c:pt>
                <c:pt idx="226">
                  <c:v>8.2782</c:v>
                </c:pt>
                <c:pt idx="227">
                  <c:v>8.2794000000000008</c:v>
                </c:pt>
                <c:pt idx="228">
                  <c:v>8.2791999999999994</c:v>
                </c:pt>
                <c:pt idx="229">
                  <c:v>8.2781000000000002</c:v>
                </c:pt>
                <c:pt idx="230">
                  <c:v>8.2786000000000008</c:v>
                </c:pt>
                <c:pt idx="231">
                  <c:v>8.2792999999999992</c:v>
                </c:pt>
                <c:pt idx="232">
                  <c:v>8.2781000000000002</c:v>
                </c:pt>
                <c:pt idx="233">
                  <c:v>8.2772000000000006</c:v>
                </c:pt>
                <c:pt idx="234">
                  <c:v>8.2794000000000008</c:v>
                </c:pt>
                <c:pt idx="235">
                  <c:v>8.2796000000000003</c:v>
                </c:pt>
                <c:pt idx="236">
                  <c:v>8.2784999999999993</c:v>
                </c:pt>
                <c:pt idx="237">
                  <c:v>8.2784999999999993</c:v>
                </c:pt>
                <c:pt idx="238">
                  <c:v>8.2774000000000001</c:v>
                </c:pt>
                <c:pt idx="239">
                  <c:v>8.2771000000000008</c:v>
                </c:pt>
                <c:pt idx="240">
                  <c:v>8.2775999999999996</c:v>
                </c:pt>
                <c:pt idx="241">
                  <c:v>8.2771000000000008</c:v>
                </c:pt>
                <c:pt idx="242">
                  <c:v>8.2774999999999999</c:v>
                </c:pt>
                <c:pt idx="243">
                  <c:v>8.2771000000000008</c:v>
                </c:pt>
                <c:pt idx="244">
                  <c:v>8.2769999999999992</c:v>
                </c:pt>
                <c:pt idx="245">
                  <c:v>8.2769999999999992</c:v>
                </c:pt>
                <c:pt idx="246">
                  <c:v>8.2768999999999995</c:v>
                </c:pt>
                <c:pt idx="247">
                  <c:v>8.2769999999999992</c:v>
                </c:pt>
                <c:pt idx="248">
                  <c:v>8.2767999999999997</c:v>
                </c:pt>
                <c:pt idx="249">
                  <c:v>8.2767999999999997</c:v>
                </c:pt>
                <c:pt idx="250">
                  <c:v>8.2768999999999995</c:v>
                </c:pt>
                <c:pt idx="251">
                  <c:v>8.2764000000000006</c:v>
                </c:pt>
                <c:pt idx="252">
                  <c:v>8.2771000000000008</c:v>
                </c:pt>
                <c:pt idx="253">
                  <c:v>8.2766999999999999</c:v>
                </c:pt>
                <c:pt idx="254">
                  <c:v>8.2773000000000003</c:v>
                </c:pt>
                <c:pt idx="255">
                  <c:v>8.2772000000000006</c:v>
                </c:pt>
                <c:pt idx="256">
                  <c:v>8.2769999999999992</c:v>
                </c:pt>
                <c:pt idx="257">
                  <c:v>8.2766999999999999</c:v>
                </c:pt>
                <c:pt idx="258">
                  <c:v>8.2767999999999997</c:v>
                </c:pt>
                <c:pt idx="259">
                  <c:v>8.2766999999999999</c:v>
                </c:pt>
                <c:pt idx="260">
                  <c:v>8.2769999999999992</c:v>
                </c:pt>
                <c:pt idx="261">
                  <c:v>8.2772000000000006</c:v>
                </c:pt>
                <c:pt idx="262">
                  <c:v>8.2772000000000006</c:v>
                </c:pt>
                <c:pt idx="263">
                  <c:v>8.2776999999999994</c:v>
                </c:pt>
                <c:pt idx="264">
                  <c:v>8.2774999999999999</c:v>
                </c:pt>
                <c:pt idx="265">
                  <c:v>8.2780000000000005</c:v>
                </c:pt>
                <c:pt idx="266">
                  <c:v>8.2773000000000003</c:v>
                </c:pt>
                <c:pt idx="267">
                  <c:v>8.2772000000000006</c:v>
                </c:pt>
                <c:pt idx="268">
                  <c:v>8.2768999999999995</c:v>
                </c:pt>
                <c:pt idx="269">
                  <c:v>8.2771000000000008</c:v>
                </c:pt>
                <c:pt idx="270">
                  <c:v>8.2773000000000003</c:v>
                </c:pt>
                <c:pt idx="271">
                  <c:v>8.2769999999999992</c:v>
                </c:pt>
                <c:pt idx="272">
                  <c:v>8.2772000000000006</c:v>
                </c:pt>
                <c:pt idx="273">
                  <c:v>8.2767999999999997</c:v>
                </c:pt>
                <c:pt idx="274">
                  <c:v>8.2768999999999995</c:v>
                </c:pt>
                <c:pt idx="275">
                  <c:v>8.2769999999999992</c:v>
                </c:pt>
                <c:pt idx="276">
                  <c:v>8.2769999999999992</c:v>
                </c:pt>
                <c:pt idx="277">
                  <c:v>8.2771000000000008</c:v>
                </c:pt>
                <c:pt idx="278">
                  <c:v>8.2771000000000008</c:v>
                </c:pt>
                <c:pt idx="279">
                  <c:v>8.2768999999999995</c:v>
                </c:pt>
                <c:pt idx="280">
                  <c:v>8.2771000000000008</c:v>
                </c:pt>
                <c:pt idx="281">
                  <c:v>8.2766999999999999</c:v>
                </c:pt>
                <c:pt idx="282">
                  <c:v>8.2766999999999999</c:v>
                </c:pt>
                <c:pt idx="283">
                  <c:v>8.2767999999999997</c:v>
                </c:pt>
                <c:pt idx="284">
                  <c:v>8.2766999999999999</c:v>
                </c:pt>
                <c:pt idx="285">
                  <c:v>8.2765000000000004</c:v>
                </c:pt>
                <c:pt idx="286">
                  <c:v>8.2765000000000004</c:v>
                </c:pt>
                <c:pt idx="287">
                  <c:v>8.2765000000000004</c:v>
                </c:pt>
                <c:pt idx="288">
                  <c:v>8.2765000000000004</c:v>
                </c:pt>
                <c:pt idx="289">
                  <c:v>8.2765000000000004</c:v>
                </c:pt>
                <c:pt idx="290">
                  <c:v>8.2765000000000004</c:v>
                </c:pt>
                <c:pt idx="291">
                  <c:v>8.2765000000000004</c:v>
                </c:pt>
                <c:pt idx="292">
                  <c:v>8.2765000000000004</c:v>
                </c:pt>
                <c:pt idx="293">
                  <c:v>8.2765000000000004</c:v>
                </c:pt>
                <c:pt idx="294">
                  <c:v>8.2263999999999999</c:v>
                </c:pt>
                <c:pt idx="295">
                  <c:v>8.1016999999999992</c:v>
                </c:pt>
                <c:pt idx="296">
                  <c:v>8.0919000000000008</c:v>
                </c:pt>
                <c:pt idx="297">
                  <c:v>8.0894999999999992</c:v>
                </c:pt>
                <c:pt idx="298">
                  <c:v>8.0839999999999996</c:v>
                </c:pt>
                <c:pt idx="299">
                  <c:v>8.0754999999999999</c:v>
                </c:pt>
                <c:pt idx="300">
                  <c:v>8.0654000000000003</c:v>
                </c:pt>
                <c:pt idx="301">
                  <c:v>8.0511999999999997</c:v>
                </c:pt>
                <c:pt idx="302">
                  <c:v>8.0350000000000001</c:v>
                </c:pt>
                <c:pt idx="303">
                  <c:v>8.0143000000000004</c:v>
                </c:pt>
                <c:pt idx="304">
                  <c:v>8.0130999999999997</c:v>
                </c:pt>
                <c:pt idx="305">
                  <c:v>8.0042000000000009</c:v>
                </c:pt>
                <c:pt idx="306">
                  <c:v>7.9897</c:v>
                </c:pt>
                <c:pt idx="307">
                  <c:v>7.9722</c:v>
                </c:pt>
                <c:pt idx="308">
                  <c:v>7.9333999999999998</c:v>
                </c:pt>
                <c:pt idx="309">
                  <c:v>7.9017999999999997</c:v>
                </c:pt>
                <c:pt idx="310">
                  <c:v>7.8621999999999996</c:v>
                </c:pt>
                <c:pt idx="311">
                  <c:v>7.8219000000000003</c:v>
                </c:pt>
                <c:pt idx="312">
                  <c:v>7.7876000000000003</c:v>
                </c:pt>
                <c:pt idx="313">
                  <c:v>7.7502000000000004</c:v>
                </c:pt>
                <c:pt idx="314">
                  <c:v>7.7369000000000003</c:v>
                </c:pt>
                <c:pt idx="315">
                  <c:v>7.7247000000000003</c:v>
                </c:pt>
                <c:pt idx="316">
                  <c:v>7.6772999999999998</c:v>
                </c:pt>
                <c:pt idx="317">
                  <c:v>7.6333000000000002</c:v>
                </c:pt>
                <c:pt idx="318">
                  <c:v>7.5757000000000003</c:v>
                </c:pt>
                <c:pt idx="319">
                  <c:v>7.5734000000000004</c:v>
                </c:pt>
                <c:pt idx="320">
                  <c:v>7.5209999999999999</c:v>
                </c:pt>
                <c:pt idx="321">
                  <c:v>7.5019</c:v>
                </c:pt>
                <c:pt idx="322">
                  <c:v>7.4210000000000003</c:v>
                </c:pt>
                <c:pt idx="323">
                  <c:v>7.3681999999999999</c:v>
                </c:pt>
                <c:pt idx="324">
                  <c:v>7.2404999999999999</c:v>
                </c:pt>
                <c:pt idx="325">
                  <c:v>7.1643999999999997</c:v>
                </c:pt>
                <c:pt idx="326">
                  <c:v>7.0721999999999996</c:v>
                </c:pt>
                <c:pt idx="327">
                  <c:v>6.9996999999999998</c:v>
                </c:pt>
                <c:pt idx="328">
                  <c:v>6.9725000000000001</c:v>
                </c:pt>
                <c:pt idx="329">
                  <c:v>6.8993000000000002</c:v>
                </c:pt>
                <c:pt idx="330">
                  <c:v>6.8354999999999997</c:v>
                </c:pt>
                <c:pt idx="331">
                  <c:v>6.8461999999999996</c:v>
                </c:pt>
                <c:pt idx="332">
                  <c:v>6.8307000000000002</c:v>
                </c:pt>
                <c:pt idx="333">
                  <c:v>6.8357999999999999</c:v>
                </c:pt>
                <c:pt idx="334">
                  <c:v>6.8281000000000001</c:v>
                </c:pt>
                <c:pt idx="335">
                  <c:v>6.8539000000000003</c:v>
                </c:pt>
                <c:pt idx="336">
                  <c:v>6.8360000000000003</c:v>
                </c:pt>
                <c:pt idx="337">
                  <c:v>6.8362999999999996</c:v>
                </c:pt>
                <c:pt idx="338">
                  <c:v>6.8360000000000003</c:v>
                </c:pt>
                <c:pt idx="339">
                  <c:v>6.8305999999999996</c:v>
                </c:pt>
                <c:pt idx="340">
                  <c:v>6.8235000000000001</c:v>
                </c:pt>
                <c:pt idx="341">
                  <c:v>6.8334000000000001</c:v>
                </c:pt>
                <c:pt idx="342">
                  <c:v>6.8316999999999997</c:v>
                </c:pt>
                <c:pt idx="343">
                  <c:v>6.8323</c:v>
                </c:pt>
                <c:pt idx="344">
                  <c:v>6.8277000000000001</c:v>
                </c:pt>
                <c:pt idx="345">
                  <c:v>6.8266999999999998</c:v>
                </c:pt>
                <c:pt idx="346">
                  <c:v>6.8270999999999997</c:v>
                </c:pt>
                <c:pt idx="347">
                  <c:v>6.8274999999999997</c:v>
                </c:pt>
                <c:pt idx="348">
                  <c:v>6.8269000000000002</c:v>
                </c:pt>
                <c:pt idx="349">
                  <c:v>6.8285</c:v>
                </c:pt>
                <c:pt idx="350">
                  <c:v>6.8262</c:v>
                </c:pt>
                <c:pt idx="351">
                  <c:v>6.8255999999999997</c:v>
                </c:pt>
                <c:pt idx="352">
                  <c:v>6.8274999999999997</c:v>
                </c:pt>
                <c:pt idx="353">
                  <c:v>6.8183999999999996</c:v>
                </c:pt>
                <c:pt idx="354">
                  <c:v>6.7762000000000002</c:v>
                </c:pt>
                <c:pt idx="355">
                  <c:v>6.7873000000000001</c:v>
                </c:pt>
                <c:pt idx="356">
                  <c:v>6.7396000000000003</c:v>
                </c:pt>
                <c:pt idx="357">
                  <c:v>6.6675000000000004</c:v>
                </c:pt>
                <c:pt idx="358">
                  <c:v>6.6536999999999997</c:v>
                </c:pt>
                <c:pt idx="359">
                  <c:v>6.6497000000000002</c:v>
                </c:pt>
                <c:pt idx="360">
                  <c:v>6.5964</c:v>
                </c:pt>
                <c:pt idx="361">
                  <c:v>6.5761000000000003</c:v>
                </c:pt>
                <c:pt idx="362">
                  <c:v>6.5644999999999998</c:v>
                </c:pt>
                <c:pt idx="363">
                  <c:v>6.5266999999999999</c:v>
                </c:pt>
                <c:pt idx="364">
                  <c:v>6.4957000000000003</c:v>
                </c:pt>
                <c:pt idx="365">
                  <c:v>6.4745999999999997</c:v>
                </c:pt>
                <c:pt idx="366">
                  <c:v>6.4574999999999996</c:v>
                </c:pt>
                <c:pt idx="367">
                  <c:v>6.4036</c:v>
                </c:pt>
                <c:pt idx="368">
                  <c:v>6.3884999999999996</c:v>
                </c:pt>
                <c:pt idx="369">
                  <c:v>6.3710000000000004</c:v>
                </c:pt>
                <c:pt idx="370">
                  <c:v>6.3563999999999998</c:v>
                </c:pt>
                <c:pt idx="371">
                  <c:v>6.3482000000000003</c:v>
                </c:pt>
                <c:pt idx="372">
                  <c:v>6.3171999999999997</c:v>
                </c:pt>
                <c:pt idx="373">
                  <c:v>6.2996999999999996</c:v>
                </c:pt>
                <c:pt idx="374">
                  <c:v>6.3125</c:v>
                </c:pt>
                <c:pt idx="375">
                  <c:v>6.3042999999999996</c:v>
                </c:pt>
                <c:pt idx="376">
                  <c:v>6.3242000000000003</c:v>
                </c:pt>
                <c:pt idx="377">
                  <c:v>6.3632999999999997</c:v>
                </c:pt>
                <c:pt idx="378">
                  <c:v>6.3716999999999997</c:v>
                </c:pt>
                <c:pt idx="379">
                  <c:v>6.3593000000000002</c:v>
                </c:pt>
                <c:pt idx="380">
                  <c:v>6.32</c:v>
                </c:pt>
                <c:pt idx="381">
                  <c:v>6.2626999999999997</c:v>
                </c:pt>
                <c:pt idx="382">
                  <c:v>6.2337999999999996</c:v>
                </c:pt>
                <c:pt idx="383">
                  <c:v>6.2328000000000001</c:v>
                </c:pt>
                <c:pt idx="384">
                  <c:v>6.2214999999999998</c:v>
                </c:pt>
                <c:pt idx="385">
                  <c:v>6.2323000000000004</c:v>
                </c:pt>
                <c:pt idx="386">
                  <c:v>6.2153999999999998</c:v>
                </c:pt>
                <c:pt idx="387">
                  <c:v>6.1860999999999997</c:v>
                </c:pt>
                <c:pt idx="388">
                  <c:v>6.1416000000000004</c:v>
                </c:pt>
                <c:pt idx="389">
                  <c:v>6.1341999999999999</c:v>
                </c:pt>
                <c:pt idx="390">
                  <c:v>6.1342999999999996</c:v>
                </c:pt>
                <c:pt idx="391">
                  <c:v>6.1212999999999997</c:v>
                </c:pt>
                <c:pt idx="392">
                  <c:v>6.1197999999999997</c:v>
                </c:pt>
                <c:pt idx="393">
                  <c:v>6.1032000000000002</c:v>
                </c:pt>
                <c:pt idx="394">
                  <c:v>6.0929000000000002</c:v>
                </c:pt>
                <c:pt idx="395">
                  <c:v>6.0738000000000003</c:v>
                </c:pt>
                <c:pt idx="396">
                  <c:v>6.0509000000000004</c:v>
                </c:pt>
                <c:pt idx="397">
                  <c:v>6.0815999999999999</c:v>
                </c:pt>
                <c:pt idx="398">
                  <c:v>6.1729000000000003</c:v>
                </c:pt>
                <c:pt idx="399">
                  <c:v>6.2245999999999997</c:v>
                </c:pt>
                <c:pt idx="400">
                  <c:v>6.2380000000000004</c:v>
                </c:pt>
                <c:pt idx="401">
                  <c:v>6.2305999999999999</c:v>
                </c:pt>
                <c:pt idx="402">
                  <c:v>6.1984000000000004</c:v>
                </c:pt>
                <c:pt idx="403">
                  <c:v>6.1540999999999997</c:v>
                </c:pt>
                <c:pt idx="404">
                  <c:v>6.1382000000000003</c:v>
                </c:pt>
                <c:pt idx="405">
                  <c:v>6.1250999999999998</c:v>
                </c:pt>
                <c:pt idx="406">
                  <c:v>6.1249000000000002</c:v>
                </c:pt>
                <c:pt idx="407">
                  <c:v>6.1886000000000001</c:v>
                </c:pt>
                <c:pt idx="408">
                  <c:v>6.2180999999999997</c:v>
                </c:pt>
                <c:pt idx="409">
                  <c:v>6.2518000000000002</c:v>
                </c:pt>
                <c:pt idx="410">
                  <c:v>6.2385999999999999</c:v>
                </c:pt>
                <c:pt idx="411">
                  <c:v>6.2009999999999996</c:v>
                </c:pt>
                <c:pt idx="412">
                  <c:v>6.2035</c:v>
                </c:pt>
                <c:pt idx="413">
                  <c:v>6.2051999999999996</c:v>
                </c:pt>
                <c:pt idx="414">
                  <c:v>6.2084999999999999</c:v>
                </c:pt>
                <c:pt idx="415">
                  <c:v>6.3383000000000003</c:v>
                </c:pt>
                <c:pt idx="416">
                  <c:v>6.3676000000000004</c:v>
                </c:pt>
                <c:pt idx="417">
                  <c:v>6.3505000000000003</c:v>
                </c:pt>
                <c:pt idx="418">
                  <c:v>6.3639999999999999</c:v>
                </c:pt>
                <c:pt idx="419">
                  <c:v>6.4490999999999996</c:v>
                </c:pt>
                <c:pt idx="420">
                  <c:v>6.5726000000000004</c:v>
                </c:pt>
                <c:pt idx="421">
                  <c:v>6.5500999999999996</c:v>
                </c:pt>
                <c:pt idx="422">
                  <c:v>6.5026999999999999</c:v>
                </c:pt>
                <c:pt idx="423">
                  <c:v>6.4753999999999996</c:v>
                </c:pt>
                <c:pt idx="424">
                  <c:v>6.5259</c:v>
                </c:pt>
                <c:pt idx="425">
                  <c:v>6.5891999999999999</c:v>
                </c:pt>
                <c:pt idx="426">
                  <c:v>6.6771000000000003</c:v>
                </c:pt>
                <c:pt idx="427">
                  <c:v>6.6466000000000003</c:v>
                </c:pt>
                <c:pt idx="428">
                  <c:v>6.6702000000000004</c:v>
                </c:pt>
                <c:pt idx="429">
                  <c:v>6.7302999999999997</c:v>
                </c:pt>
                <c:pt idx="430">
                  <c:v>6.8402000000000003</c:v>
                </c:pt>
                <c:pt idx="431">
                  <c:v>6.9198000000000004</c:v>
                </c:pt>
                <c:pt idx="432">
                  <c:v>6.8906999999999998</c:v>
                </c:pt>
                <c:pt idx="433">
                  <c:v>6.8693999999999997</c:v>
                </c:pt>
                <c:pt idx="434">
                  <c:v>6.8940000000000001</c:v>
                </c:pt>
                <c:pt idx="435">
                  <c:v>6.8875999999999999</c:v>
                </c:pt>
                <c:pt idx="436">
                  <c:v>6.8842999999999996</c:v>
                </c:pt>
                <c:pt idx="437">
                  <c:v>6.8066000000000004</c:v>
                </c:pt>
                <c:pt idx="438">
                  <c:v>6.7694000000000001</c:v>
                </c:pt>
                <c:pt idx="439">
                  <c:v>6.6669999999999998</c:v>
                </c:pt>
                <c:pt idx="440">
                  <c:v>6.569</c:v>
                </c:pt>
                <c:pt idx="441">
                  <c:v>6.6254</c:v>
                </c:pt>
                <c:pt idx="442">
                  <c:v>6.62</c:v>
                </c:pt>
                <c:pt idx="443">
                  <c:v>6.5932000000000004</c:v>
                </c:pt>
                <c:pt idx="444">
                  <c:v>6.4233000000000002</c:v>
                </c:pt>
                <c:pt idx="445">
                  <c:v>6.3182999999999998</c:v>
                </c:pt>
                <c:pt idx="446">
                  <c:v>6.3174000000000001</c:v>
                </c:pt>
                <c:pt idx="447">
                  <c:v>6.2967000000000004</c:v>
                </c:pt>
                <c:pt idx="448">
                  <c:v>6.3700999999999999</c:v>
                </c:pt>
                <c:pt idx="449">
                  <c:v>6.4650999999999996</c:v>
                </c:pt>
                <c:pt idx="450">
                  <c:v>6.7164000000000001</c:v>
                </c:pt>
                <c:pt idx="451">
                  <c:v>6.8452999999999999</c:v>
                </c:pt>
                <c:pt idx="452">
                  <c:v>6.8551000000000002</c:v>
                </c:pt>
                <c:pt idx="453">
                  <c:v>6.9191000000000003</c:v>
                </c:pt>
                <c:pt idx="454">
                  <c:v>6.9367000000000001</c:v>
                </c:pt>
                <c:pt idx="455">
                  <c:v>6.8837000000000002</c:v>
                </c:pt>
                <c:pt idx="456">
                  <c:v>6.7862999999999998</c:v>
                </c:pt>
                <c:pt idx="457">
                  <c:v>6.7366999999999999</c:v>
                </c:pt>
                <c:pt idx="458">
                  <c:v>6.7119</c:v>
                </c:pt>
                <c:pt idx="459">
                  <c:v>6.7161</c:v>
                </c:pt>
                <c:pt idx="460">
                  <c:v>6.8518999999999997</c:v>
                </c:pt>
                <c:pt idx="461">
                  <c:v>6.8977000000000004</c:v>
                </c:pt>
                <c:pt idx="462">
                  <c:v>6.8775000000000004</c:v>
                </c:pt>
                <c:pt idx="463">
                  <c:v>7.0629</c:v>
                </c:pt>
                <c:pt idx="464">
                  <c:v>7.1136999999999997</c:v>
                </c:pt>
                <c:pt idx="465">
                  <c:v>7.0960999999999999</c:v>
                </c:pt>
                <c:pt idx="466">
                  <c:v>7.0198999999999998</c:v>
                </c:pt>
                <c:pt idx="467">
                  <c:v>7.0137</c:v>
                </c:pt>
                <c:pt idx="468">
                  <c:v>6.9184000000000001</c:v>
                </c:pt>
                <c:pt idx="469">
                  <c:v>6.9966999999999997</c:v>
                </c:pt>
                <c:pt idx="470">
                  <c:v>7.0205000000000002</c:v>
                </c:pt>
                <c:pt idx="471">
                  <c:v>7.0708000000000002</c:v>
                </c:pt>
                <c:pt idx="472">
                  <c:v>7.1016000000000004</c:v>
                </c:pt>
                <c:pt idx="473">
                  <c:v>7.0815999999999999</c:v>
                </c:pt>
                <c:pt idx="474">
                  <c:v>7.0041000000000002</c:v>
                </c:pt>
                <c:pt idx="475">
                  <c:v>6.9269999999999996</c:v>
                </c:pt>
                <c:pt idx="476">
                  <c:v>6.8106</c:v>
                </c:pt>
                <c:pt idx="477">
                  <c:v>6.7253999999999996</c:v>
                </c:pt>
                <c:pt idx="478">
                  <c:v>6.6029</c:v>
                </c:pt>
                <c:pt idx="479">
                  <c:v>6.5392999999999999</c:v>
                </c:pt>
                <c:pt idx="480">
                  <c:v>6.4672000000000001</c:v>
                </c:pt>
                <c:pt idx="481">
                  <c:v>6.4600999999999997</c:v>
                </c:pt>
                <c:pt idx="482">
                  <c:v>6.5109000000000004</c:v>
                </c:pt>
                <c:pt idx="483">
                  <c:v>6.5186000000000002</c:v>
                </c:pt>
                <c:pt idx="484">
                  <c:v>6.4321000000000002</c:v>
                </c:pt>
                <c:pt idx="485">
                  <c:v>6.4249999999999998</c:v>
                </c:pt>
                <c:pt idx="486">
                  <c:v>6.4763000000000002</c:v>
                </c:pt>
                <c:pt idx="487">
                  <c:v>6.4767999999999999</c:v>
                </c:pt>
                <c:pt idx="488">
                  <c:v>6.4562999999999997</c:v>
                </c:pt>
                <c:pt idx="489">
                  <c:v>6.4172000000000002</c:v>
                </c:pt>
                <c:pt idx="490">
                  <c:v>6.3888999999999996</c:v>
                </c:pt>
                <c:pt idx="491">
                  <c:v>6.3693</c:v>
                </c:pt>
                <c:pt idx="492">
                  <c:v>6.3555999999999999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8D-4AD0-B5E5-76249F0BC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09024"/>
        <c:axId val="183497088"/>
      </c:lineChart>
      <c:dateAx>
        <c:axId val="18100902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497088"/>
        <c:crosses val="autoZero"/>
        <c:auto val="1"/>
        <c:lblOffset val="100"/>
        <c:baseTimeUnit val="months"/>
        <c:majorUnit val="12"/>
        <c:majorTimeUnit val="months"/>
      </c:dateAx>
      <c:valAx>
        <c:axId val="18349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10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Agricultural Products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2"/>
                <c:pt idx="0">
                  <c:v>57</c:v>
                </c:pt>
                <c:pt idx="1">
                  <c:v>54.2</c:v>
                </c:pt>
                <c:pt idx="2">
                  <c:v>43.6</c:v>
                </c:pt>
                <c:pt idx="3">
                  <c:v>31.7</c:v>
                </c:pt>
                <c:pt idx="4">
                  <c:v>26.1</c:v>
                </c:pt>
                <c:pt idx="5">
                  <c:v>18.100000000000001</c:v>
                </c:pt>
                <c:pt idx="6">
                  <c:v>13.1</c:v>
                </c:pt>
                <c:pt idx="7">
                  <c:v>10.7</c:v>
                </c:pt>
                <c:pt idx="8">
                  <c:v>7.8</c:v>
                </c:pt>
                <c:pt idx="9">
                  <c:v>9.18</c:v>
                </c:pt>
                <c:pt idx="10">
                  <c:v>9.3699999999999992</c:v>
                </c:pt>
                <c:pt idx="11">
                  <c:v>9.0126291618828933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E-4BCE-9D54-6E63FE37B63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Resources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2"/>
                <c:pt idx="0">
                  <c:v>3</c:v>
                </c:pt>
                <c:pt idx="1">
                  <c:v>5.8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E-4BCE-9D54-6E63FE37B63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Mining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2"/>
                <c:pt idx="3">
                  <c:v>7.6</c:v>
                </c:pt>
                <c:pt idx="4">
                  <c:v>6.3</c:v>
                </c:pt>
                <c:pt idx="5">
                  <c:v>7.2</c:v>
                </c:pt>
                <c:pt idx="6">
                  <c:v>4.8</c:v>
                </c:pt>
                <c:pt idx="7">
                  <c:v>3.7</c:v>
                </c:pt>
                <c:pt idx="8">
                  <c:v>3.1</c:v>
                </c:pt>
                <c:pt idx="9">
                  <c:v>4.5</c:v>
                </c:pt>
                <c:pt idx="10">
                  <c:v>4.2569999999999997</c:v>
                </c:pt>
                <c:pt idx="11">
                  <c:v>4.1446613088404121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E-4BCE-9D54-6E63FE37B63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Fuels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2"/>
                <c:pt idx="3">
                  <c:v>11</c:v>
                </c:pt>
                <c:pt idx="4">
                  <c:v>10.199999999999999</c:v>
                </c:pt>
                <c:pt idx="5">
                  <c:v>9.1999999999999993</c:v>
                </c:pt>
                <c:pt idx="6">
                  <c:v>23.7</c:v>
                </c:pt>
                <c:pt idx="7">
                  <c:v>10.7</c:v>
                </c:pt>
                <c:pt idx="8">
                  <c:v>10.6</c:v>
                </c:pt>
                <c:pt idx="9">
                  <c:v>15.8</c:v>
                </c:pt>
                <c:pt idx="10">
                  <c:v>12.204000000000001</c:v>
                </c:pt>
                <c:pt idx="11">
                  <c:v>8.5533869115958652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E-4BCE-9D54-6E63FE37B63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Manufactures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2"/>
                <c:pt idx="0">
                  <c:v>40</c:v>
                </c:pt>
                <c:pt idx="1">
                  <c:v>40</c:v>
                </c:pt>
                <c:pt idx="2">
                  <c:v>45</c:v>
                </c:pt>
                <c:pt idx="3">
                  <c:v>44.7</c:v>
                </c:pt>
                <c:pt idx="4">
                  <c:v>52.3</c:v>
                </c:pt>
                <c:pt idx="5">
                  <c:v>61</c:v>
                </c:pt>
                <c:pt idx="6">
                  <c:v>55</c:v>
                </c:pt>
                <c:pt idx="7">
                  <c:v>70.400000000000006</c:v>
                </c:pt>
                <c:pt idx="8">
                  <c:v>74.8</c:v>
                </c:pt>
                <c:pt idx="9">
                  <c:v>67.099999999999994</c:v>
                </c:pt>
                <c:pt idx="10">
                  <c:v>68.180000000000007</c:v>
                </c:pt>
                <c:pt idx="11">
                  <c:v>71.067738231917332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8E-4BCE-9D54-6E63FE37B63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2"/>
                <c:pt idx="0">
                  <c:v>1900</c:v>
                </c:pt>
                <c:pt idx="1">
                  <c:v>1925</c:v>
                </c:pt>
                <c:pt idx="2">
                  <c:v>1938</c:v>
                </c:pt>
                <c:pt idx="3">
                  <c:v>1955</c:v>
                </c:pt>
                <c:pt idx="4">
                  <c:v>1963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2015</c:v>
                </c:pt>
                <c:pt idx="11">
                  <c:v>2020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2"/>
                <c:pt idx="3">
                  <c:v>5</c:v>
                </c:pt>
                <c:pt idx="4">
                  <c:v>5.0999999999999996</c:v>
                </c:pt>
                <c:pt idx="5">
                  <c:v>4.5</c:v>
                </c:pt>
                <c:pt idx="6">
                  <c:v>3.4</c:v>
                </c:pt>
                <c:pt idx="7">
                  <c:v>4.5</c:v>
                </c:pt>
                <c:pt idx="8">
                  <c:v>3.7</c:v>
                </c:pt>
                <c:pt idx="9">
                  <c:v>3.5</c:v>
                </c:pt>
                <c:pt idx="10">
                  <c:v>6</c:v>
                </c:pt>
                <c:pt idx="11">
                  <c:v>7.2215843857635047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8E-4BCE-9D54-6E63FE37B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652352"/>
        <c:axId val="189662336"/>
      </c:barChart>
      <c:catAx>
        <c:axId val="18965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9662336"/>
        <c:crosses val="autoZero"/>
        <c:auto val="1"/>
        <c:lblAlgn val="ctr"/>
        <c:lblOffset val="100"/>
        <c:noMultiLvlLbl val="0"/>
      </c:catAx>
      <c:valAx>
        <c:axId val="1896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96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DFA032-C8D7-4794-A005-60AF9E29DD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FC6-4593-93E1-C4495BDF0B6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CA95388-0A6A-4BF7-80E7-19104D2510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FC6-4593-93E1-C4495BDF0B6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441A2F7-29AE-451A-A2F8-C226FE2220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FC6-4593-93E1-C4495BDF0B6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C1589B1-C281-4B7B-8762-36276F1D47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FC6-4593-93E1-C4495BDF0B6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44B83FD-A788-4D96-AA9E-2FCDCEC295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FC6-4593-93E1-C4495BDF0B6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0B8D2D7-4465-43EF-AEC7-8ED06260E9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FC6-4593-93E1-C4495BDF0B6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1623A73-8AE0-4890-8A23-0DC39BFAD9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FC6-4593-93E1-C4495BDF0B6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2B0CA84-5DAB-4498-BCC2-C5A286F334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FC6-4593-93E1-C4495BDF0B69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FD847B1E-FF18-4007-81B7-58A11950EB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FC6-4593-93E1-C4495BDF0B6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83E54F7-18A5-469F-A80D-9877B283F9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FC6-4593-93E1-C4495BDF0B69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224D00C-70FD-48E4-8EC9-D2239B0344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FC6-4593-93E1-C4495BDF0B69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93778B2A-D7BA-43D4-9678-53A604DD31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FC6-4593-93E1-C4495BDF0B69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FC19040-5AB9-4B05-860E-25FD9C71A6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FC6-4593-93E1-C4495BDF0B69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DF4F01E0-AD93-4B34-B7ED-1B0FB71F65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FC6-4593-93E1-C4495BDF0B69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8D02274-0398-4B70-AAE1-AB369EA8A7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FC6-4593-93E1-C4495BDF0B69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D450208A-E65E-4F7F-8BBE-7EBE585064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FC6-4593-93E1-C4495BDF0B69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75BCFAC3-1568-4425-83E0-D5549AE48E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FC6-4593-93E1-C4495BDF0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Cars</c:v>
                </c:pt>
                <c:pt idx="1">
                  <c:v>Refined Pretroleum</c:v>
                </c:pt>
                <c:pt idx="2">
                  <c:v>Integrated Circuits</c:v>
                </c:pt>
                <c:pt idx="3">
                  <c:v>Vehicle Parts</c:v>
                </c:pt>
                <c:pt idx="4">
                  <c:v>Computers</c:v>
                </c:pt>
                <c:pt idx="5">
                  <c:v>Pharmaceuticals</c:v>
                </c:pt>
                <c:pt idx="6">
                  <c:v>Gold</c:v>
                </c:pt>
                <c:pt idx="7">
                  <c:v>Crude Petroleum</c:v>
                </c:pt>
                <c:pt idx="8">
                  <c:v>Telephones</c:v>
                </c:pt>
                <c:pt idx="9">
                  <c:v>Broadcasting Equipment</c:v>
                </c:pt>
                <c:pt idx="10">
                  <c:v>Diamonds</c:v>
                </c:pt>
                <c:pt idx="11">
                  <c:v>Natural Gas</c:v>
                </c:pt>
                <c:pt idx="12">
                  <c:v>Blood annd Plasma</c:v>
                </c:pt>
                <c:pt idx="13">
                  <c:v>Aircraft</c:v>
                </c:pt>
                <c:pt idx="14">
                  <c:v>Delivery Trucks</c:v>
                </c:pt>
                <c:pt idx="15">
                  <c:v>Medical Instruments</c:v>
                </c:pt>
                <c:pt idx="16">
                  <c:v>Insulated Wires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1350</c:v>
                </c:pt>
                <c:pt idx="1">
                  <c:v>825</c:v>
                </c:pt>
                <c:pt idx="2">
                  <c:v>804</c:v>
                </c:pt>
                <c:pt idx="3">
                  <c:v>685</c:v>
                </c:pt>
                <c:pt idx="4">
                  <c:v>614</c:v>
                </c:pt>
                <c:pt idx="5">
                  <c:v>613</c:v>
                </c:pt>
                <c:pt idx="6">
                  <c:v>576</c:v>
                </c:pt>
                <c:pt idx="7">
                  <c:v>549</c:v>
                </c:pt>
                <c:pt idx="8">
                  <c:v>510</c:v>
                </c:pt>
                <c:pt idx="9">
                  <c:v>395</c:v>
                </c:pt>
                <c:pt idx="10">
                  <c:v>255</c:v>
                </c:pt>
                <c:pt idx="11">
                  <c:v>254</c:v>
                </c:pt>
                <c:pt idx="12">
                  <c:v>252</c:v>
                </c:pt>
                <c:pt idx="13">
                  <c:v>234</c:v>
                </c:pt>
                <c:pt idx="14">
                  <c:v>216</c:v>
                </c:pt>
                <c:pt idx="15">
                  <c:v>216</c:v>
                </c:pt>
                <c:pt idx="16">
                  <c:v>200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Sheet1!$C$2:$C$18</c15:f>
                <c15:dlblRangeCache>
                  <c:ptCount val="17"/>
                  <c:pt idx="0">
                    <c:v>Germany</c:v>
                  </c:pt>
                  <c:pt idx="1">
                    <c:v>USA</c:v>
                  </c:pt>
                  <c:pt idx="2">
                    <c:v>Hong Kong</c:v>
                  </c:pt>
                  <c:pt idx="3">
                    <c:v>Germany</c:v>
                  </c:pt>
                  <c:pt idx="4">
                    <c:v>China</c:v>
                  </c:pt>
                  <c:pt idx="5">
                    <c:v>Germany</c:v>
                  </c:pt>
                  <c:pt idx="6">
                    <c:v>Switzerland</c:v>
                  </c:pt>
                  <c:pt idx="7">
                    <c:v>Russia</c:v>
                  </c:pt>
                  <c:pt idx="8">
                    <c:v>China</c:v>
                  </c:pt>
                  <c:pt idx="9">
                    <c:v>China</c:v>
                  </c:pt>
                  <c:pt idx="10">
                    <c:v>USA</c:v>
                  </c:pt>
                  <c:pt idx="11">
                    <c:v>Qatar</c:v>
                  </c:pt>
                  <c:pt idx="12">
                    <c:v>Switzerland</c:v>
                  </c:pt>
                  <c:pt idx="13">
                    <c:v>France</c:v>
                  </c:pt>
                  <c:pt idx="14">
                    <c:v>Mexico</c:v>
                  </c:pt>
                  <c:pt idx="15">
                    <c:v>USA</c:v>
                  </c:pt>
                  <c:pt idx="16">
                    <c:v>China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FC6-4593-93E1-C4495BDF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8790240"/>
        <c:axId val="678790568"/>
      </c:barChart>
      <c:catAx>
        <c:axId val="67879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78790568"/>
        <c:crosses val="autoZero"/>
        <c:auto val="1"/>
        <c:lblAlgn val="ctr"/>
        <c:lblOffset val="100"/>
        <c:noMultiLvlLbl val="0"/>
      </c:catAx>
      <c:valAx>
        <c:axId val="67879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Billions of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787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3167E-2"/>
          <c:y val="2.8680688336520075E-2"/>
          <c:w val="0.93451720310764919"/>
          <c:h val="0.811068288863326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Sheet1!$B$2:$B$72</c:f>
              <c:numCache>
                <c:formatCode>0.0000</c:formatCode>
                <c:ptCount val="71"/>
                <c:pt idx="0">
                  <c:v>0.163631898</c:v>
                </c:pt>
                <c:pt idx="1">
                  <c:v>0.179386078</c:v>
                </c:pt>
                <c:pt idx="2">
                  <c:v>0.18101179100000001</c:v>
                </c:pt>
                <c:pt idx="3">
                  <c:v>0.169037772</c:v>
                </c:pt>
                <c:pt idx="4">
                  <c:v>0.169801849</c:v>
                </c:pt>
                <c:pt idx="5">
                  <c:v>0.15978309500000001</c:v>
                </c:pt>
                <c:pt idx="6">
                  <c:v>0.17449914399999999</c:v>
                </c:pt>
                <c:pt idx="7">
                  <c:v>0.180475838</c:v>
                </c:pt>
                <c:pt idx="8">
                  <c:v>0.15779984599999999</c:v>
                </c:pt>
                <c:pt idx="9">
                  <c:v>0.147970779</c:v>
                </c:pt>
                <c:pt idx="10">
                  <c:v>0.159569922</c:v>
                </c:pt>
                <c:pt idx="11">
                  <c:v>0.157227004</c:v>
                </c:pt>
                <c:pt idx="12">
                  <c:v>0.15637559200000001</c:v>
                </c:pt>
                <c:pt idx="13">
                  <c:v>0.15254852799999999</c:v>
                </c:pt>
                <c:pt idx="14">
                  <c:v>0.15546035499999999</c:v>
                </c:pt>
                <c:pt idx="15">
                  <c:v>0.148975156</c:v>
                </c:pt>
                <c:pt idx="16">
                  <c:v>0.14976314099999999</c:v>
                </c:pt>
                <c:pt idx="17">
                  <c:v>0.149361409</c:v>
                </c:pt>
                <c:pt idx="18">
                  <c:v>0.14792432</c:v>
                </c:pt>
                <c:pt idx="19">
                  <c:v>0.14198627899999999</c:v>
                </c:pt>
                <c:pt idx="20">
                  <c:v>0.142969918</c:v>
                </c:pt>
                <c:pt idx="21">
                  <c:v>0.128604407</c:v>
                </c:pt>
                <c:pt idx="22">
                  <c:v>0.122762671</c:v>
                </c:pt>
                <c:pt idx="23">
                  <c:v>0.12727029300000001</c:v>
                </c:pt>
                <c:pt idx="24">
                  <c:v>0.121797637</c:v>
                </c:pt>
                <c:pt idx="25">
                  <c:v>0.12862600799999999</c:v>
                </c:pt>
                <c:pt idx="26">
                  <c:v>0.12188025800000001</c:v>
                </c:pt>
                <c:pt idx="27">
                  <c:v>0.113261976</c:v>
                </c:pt>
                <c:pt idx="28">
                  <c:v>0.115682101</c:v>
                </c:pt>
                <c:pt idx="29">
                  <c:v>0.11596825700000001</c:v>
                </c:pt>
                <c:pt idx="30">
                  <c:v>0.114137241</c:v>
                </c:pt>
                <c:pt idx="31">
                  <c:v>0.122112002</c:v>
                </c:pt>
                <c:pt idx="32">
                  <c:v>0.11950854299999999</c:v>
                </c:pt>
                <c:pt idx="33">
                  <c:v>0.116697812</c:v>
                </c:pt>
                <c:pt idx="34">
                  <c:v>0.11921557100000001</c:v>
                </c:pt>
                <c:pt idx="35">
                  <c:v>0.115237703</c:v>
                </c:pt>
                <c:pt idx="36">
                  <c:v>0.10971982800000001</c:v>
                </c:pt>
                <c:pt idx="37">
                  <c:v>0.10413845100000001</c:v>
                </c:pt>
                <c:pt idx="38">
                  <c:v>0.11518753399999999</c:v>
                </c:pt>
                <c:pt idx="39">
                  <c:v>0.119788333</c:v>
                </c:pt>
                <c:pt idx="40">
                  <c:v>0.11351489400000001</c:v>
                </c:pt>
                <c:pt idx="41">
                  <c:v>0.11870249500000001</c:v>
                </c:pt>
                <c:pt idx="42">
                  <c:v>0.117630657</c:v>
                </c:pt>
                <c:pt idx="43">
                  <c:v>0.121779926</c:v>
                </c:pt>
                <c:pt idx="44">
                  <c:v>0.11781747099999999</c:v>
                </c:pt>
                <c:pt idx="45">
                  <c:v>0.112641106</c:v>
                </c:pt>
                <c:pt idx="46">
                  <c:v>0.114882577</c:v>
                </c:pt>
                <c:pt idx="47">
                  <c:v>0.12225965499999999</c:v>
                </c:pt>
                <c:pt idx="48">
                  <c:v>0.12320798299999999</c:v>
                </c:pt>
                <c:pt idx="49">
                  <c:v>0.120859113</c:v>
                </c:pt>
                <c:pt idx="50">
                  <c:v>0.120364437</c:v>
                </c:pt>
                <c:pt idx="51">
                  <c:v>0.11691425900000001</c:v>
                </c:pt>
                <c:pt idx="52">
                  <c:v>0.10592995400000001</c:v>
                </c:pt>
                <c:pt idx="53">
                  <c:v>9.4852022999999994E-2</c:v>
                </c:pt>
                <c:pt idx="54">
                  <c:v>8.7773344000000003E-2</c:v>
                </c:pt>
                <c:pt idx="55">
                  <c:v>8.517189E-2</c:v>
                </c:pt>
                <c:pt idx="56">
                  <c:v>8.4024636E-2</c:v>
                </c:pt>
                <c:pt idx="57">
                  <c:v>8.1298187999999993E-2</c:v>
                </c:pt>
                <c:pt idx="58">
                  <c:v>7.9103487E-2</c:v>
                </c:pt>
                <c:pt idx="59">
                  <c:v>8.3504353000000003E-2</c:v>
                </c:pt>
                <c:pt idx="60">
                  <c:v>8.3000225999999996E-2</c:v>
                </c:pt>
                <c:pt idx="61">
                  <c:v>8.0305503E-2</c:v>
                </c:pt>
                <c:pt idx="62">
                  <c:v>8.2956711000000002E-2</c:v>
                </c:pt>
                <c:pt idx="63">
                  <c:v>8.2749242000000001E-2</c:v>
                </c:pt>
                <c:pt idx="64">
                  <c:v>8.4726886000000001E-2</c:v>
                </c:pt>
                <c:pt idx="65">
                  <c:v>9.0192434000000002E-2</c:v>
                </c:pt>
                <c:pt idx="66">
                  <c:v>8.9878680000000002E-2</c:v>
                </c:pt>
                <c:pt idx="67">
                  <c:v>8.6612963000000001E-2</c:v>
                </c:pt>
                <c:pt idx="68">
                  <c:v>8.4588234999999998E-2</c:v>
                </c:pt>
                <c:pt idx="69">
                  <c:v>8.5884426999999999E-2</c:v>
                </c:pt>
                <c:pt idx="70">
                  <c:v>8.0919571999999995E-2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41-4250-8824-3414445948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Sheet1!$C$2:$C$72</c:f>
              <c:numCache>
                <c:formatCode>0.0000</c:formatCode>
                <c:ptCount val="71"/>
                <c:pt idx="0">
                  <c:v>1.3513345E-2</c:v>
                </c:pt>
                <c:pt idx="1">
                  <c:v>1.735718E-2</c:v>
                </c:pt>
                <c:pt idx="2">
                  <c:v>1.7396490000000001E-2</c:v>
                </c:pt>
                <c:pt idx="3">
                  <c:v>1.7572649999999999E-2</c:v>
                </c:pt>
                <c:pt idx="4">
                  <c:v>2.15214E-2</c:v>
                </c:pt>
                <c:pt idx="5">
                  <c:v>2.2479427999999999E-2</c:v>
                </c:pt>
                <c:pt idx="6">
                  <c:v>2.5174268E-2</c:v>
                </c:pt>
                <c:pt idx="7">
                  <c:v>2.6458618999999999E-2</c:v>
                </c:pt>
                <c:pt idx="8">
                  <c:v>2.7697454999999999E-2</c:v>
                </c:pt>
                <c:pt idx="9">
                  <c:v>3.1172347999999999E-2</c:v>
                </c:pt>
                <c:pt idx="10">
                  <c:v>3.2969327999999999E-2</c:v>
                </c:pt>
                <c:pt idx="11">
                  <c:v>3.2987299999999997E-2</c:v>
                </c:pt>
                <c:pt idx="12">
                  <c:v>3.6653907999999999E-2</c:v>
                </c:pt>
                <c:pt idx="13">
                  <c:v>3.7084522000000002E-2</c:v>
                </c:pt>
                <c:pt idx="14">
                  <c:v>4.0380962999999999E-2</c:v>
                </c:pt>
                <c:pt idx="15">
                  <c:v>4.7154913999999999E-2</c:v>
                </c:pt>
                <c:pt idx="16">
                  <c:v>4.9834387000000001E-2</c:v>
                </c:pt>
                <c:pt idx="17">
                  <c:v>5.0418046000000001E-2</c:v>
                </c:pt>
                <c:pt idx="18">
                  <c:v>5.6328754000000002E-2</c:v>
                </c:pt>
                <c:pt idx="19">
                  <c:v>6.0815402999999997E-2</c:v>
                </c:pt>
                <c:pt idx="20">
                  <c:v>6.3895728999999998E-2</c:v>
                </c:pt>
                <c:pt idx="21">
                  <c:v>7.0859554000000005E-2</c:v>
                </c:pt>
                <c:pt idx="22">
                  <c:v>7.2581162000000005E-2</c:v>
                </c:pt>
                <c:pt idx="23">
                  <c:v>6.6520260999999997E-2</c:v>
                </c:pt>
                <c:pt idx="24">
                  <c:v>6.7942447000000003E-2</c:v>
                </c:pt>
                <c:pt idx="25">
                  <c:v>6.5956632000000001E-2</c:v>
                </c:pt>
                <c:pt idx="26">
                  <c:v>7.0235018999999996E-2</c:v>
                </c:pt>
                <c:pt idx="27">
                  <c:v>7.4553269000000005E-2</c:v>
                </c:pt>
                <c:pt idx="28">
                  <c:v>7.7898446999999996E-2</c:v>
                </c:pt>
                <c:pt idx="29">
                  <c:v>6.3657683000000007E-2</c:v>
                </c:pt>
                <c:pt idx="30">
                  <c:v>6.6003635000000005E-2</c:v>
                </c:pt>
                <c:pt idx="31">
                  <c:v>7.7495581999999993E-2</c:v>
                </c:pt>
                <c:pt idx="32">
                  <c:v>7.6409336999999994E-2</c:v>
                </c:pt>
                <c:pt idx="33">
                  <c:v>8.3400979E-2</c:v>
                </c:pt>
                <c:pt idx="34">
                  <c:v>9.0326116999999997E-2</c:v>
                </c:pt>
                <c:pt idx="35">
                  <c:v>9.3302435000000003E-2</c:v>
                </c:pt>
                <c:pt idx="36">
                  <c:v>0.101797964</c:v>
                </c:pt>
                <c:pt idx="37">
                  <c:v>9.4780324999999999E-2</c:v>
                </c:pt>
                <c:pt idx="38">
                  <c:v>9.4620206999999998E-2</c:v>
                </c:pt>
                <c:pt idx="39">
                  <c:v>9.0194544000000001E-2</c:v>
                </c:pt>
                <c:pt idx="40">
                  <c:v>8.2940524000000002E-2</c:v>
                </c:pt>
                <c:pt idx="41">
                  <c:v>8.8601436000000006E-2</c:v>
                </c:pt>
                <c:pt idx="42">
                  <c:v>8.9210612999999994E-2</c:v>
                </c:pt>
                <c:pt idx="43">
                  <c:v>9.4915254000000004E-2</c:v>
                </c:pt>
                <c:pt idx="44">
                  <c:v>9.1243974000000005E-2</c:v>
                </c:pt>
                <c:pt idx="45">
                  <c:v>8.5358997000000006E-2</c:v>
                </c:pt>
                <c:pt idx="46">
                  <c:v>7.5519764000000003E-2</c:v>
                </c:pt>
                <c:pt idx="47">
                  <c:v>7.4677019999999997E-2</c:v>
                </c:pt>
                <c:pt idx="48">
                  <c:v>7.0067499000000005E-2</c:v>
                </c:pt>
                <c:pt idx="49">
                  <c:v>7.2538360999999996E-2</c:v>
                </c:pt>
                <c:pt idx="50">
                  <c:v>7.3773126999999994E-2</c:v>
                </c:pt>
                <c:pt idx="51">
                  <c:v>6.4702284999999998E-2</c:v>
                </c:pt>
                <c:pt idx="52">
                  <c:v>6.3690051999999997E-2</c:v>
                </c:pt>
                <c:pt idx="53">
                  <c:v>6.1747498999999997E-2</c:v>
                </c:pt>
                <c:pt idx="54">
                  <c:v>6.0931046000000003E-2</c:v>
                </c:pt>
                <c:pt idx="55">
                  <c:v>5.6234893000000001E-2</c:v>
                </c:pt>
                <c:pt idx="56">
                  <c:v>5.2965478000000003E-2</c:v>
                </c:pt>
                <c:pt idx="57">
                  <c:v>5.0577896999999997E-2</c:v>
                </c:pt>
                <c:pt idx="58">
                  <c:v>4.8011804999999998E-2</c:v>
                </c:pt>
                <c:pt idx="59">
                  <c:v>4.5919119000000001E-2</c:v>
                </c:pt>
                <c:pt idx="60">
                  <c:v>4.9973927000000001E-2</c:v>
                </c:pt>
                <c:pt idx="61">
                  <c:v>4.4590790999999998E-2</c:v>
                </c:pt>
                <c:pt idx="62">
                  <c:v>4.2858541E-2</c:v>
                </c:pt>
                <c:pt idx="63">
                  <c:v>3.7461381000000002E-2</c:v>
                </c:pt>
                <c:pt idx="64">
                  <c:v>3.6086144000000001E-2</c:v>
                </c:pt>
                <c:pt idx="65">
                  <c:v>3.7511111999999999E-2</c:v>
                </c:pt>
                <c:pt idx="66">
                  <c:v>3.9955879999999999E-2</c:v>
                </c:pt>
                <c:pt idx="67">
                  <c:v>3.9116212999999997E-2</c:v>
                </c:pt>
                <c:pt idx="68">
                  <c:v>3.7523371E-2</c:v>
                </c:pt>
                <c:pt idx="69">
                  <c:v>3.6878284999999997E-2</c:v>
                </c:pt>
                <c:pt idx="70">
                  <c:v>3.6252091E-2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41-4250-8824-3414445948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Sheet1!$D$2:$D$72</c:f>
              <c:numCache>
                <c:formatCode>0.0000</c:formatCode>
                <c:ptCount val="71"/>
                <c:pt idx="0">
                  <c:v>3.2632388999999998E-2</c:v>
                </c:pt>
                <c:pt idx="1">
                  <c:v>3.9799582999999999E-2</c:v>
                </c:pt>
                <c:pt idx="2">
                  <c:v>4.6966777000000001E-2</c:v>
                </c:pt>
                <c:pt idx="3">
                  <c:v>5.4133971000000003E-2</c:v>
                </c:pt>
                <c:pt idx="4">
                  <c:v>6.1301164999999998E-2</c:v>
                </c:pt>
                <c:pt idx="5">
                  <c:v>6.8468359000000006E-2</c:v>
                </c:pt>
                <c:pt idx="6">
                  <c:v>7.3872995999999996E-2</c:v>
                </c:pt>
                <c:pt idx="7">
                  <c:v>7.9277634E-2</c:v>
                </c:pt>
                <c:pt idx="8">
                  <c:v>8.4935596000000002E-2</c:v>
                </c:pt>
                <c:pt idx="9">
                  <c:v>8.8448232000000002E-2</c:v>
                </c:pt>
                <c:pt idx="10">
                  <c:v>9.2818211999999997E-2</c:v>
                </c:pt>
                <c:pt idx="11">
                  <c:v>9.8518019999999998E-2</c:v>
                </c:pt>
                <c:pt idx="12">
                  <c:v>9.8747835000000006E-2</c:v>
                </c:pt>
                <c:pt idx="13">
                  <c:v>9.9159603999999998E-2</c:v>
                </c:pt>
                <c:pt idx="14">
                  <c:v>9.8214151999999999E-2</c:v>
                </c:pt>
                <c:pt idx="15">
                  <c:v>9.9951007999999994E-2</c:v>
                </c:pt>
                <c:pt idx="16">
                  <c:v>0.102752838</c:v>
                </c:pt>
                <c:pt idx="17">
                  <c:v>0.10507059000000001</c:v>
                </c:pt>
                <c:pt idx="18">
                  <c:v>0.108080336</c:v>
                </c:pt>
                <c:pt idx="19">
                  <c:v>0.10973395800000001</c:v>
                </c:pt>
                <c:pt idx="20">
                  <c:v>0.113211668</c:v>
                </c:pt>
                <c:pt idx="21">
                  <c:v>0.11471304</c:v>
                </c:pt>
                <c:pt idx="22">
                  <c:v>0.116619423</c:v>
                </c:pt>
                <c:pt idx="23">
                  <c:v>0.12141201</c:v>
                </c:pt>
                <c:pt idx="24">
                  <c:v>0.10946439600000001</c:v>
                </c:pt>
                <c:pt idx="25">
                  <c:v>0.106553418</c:v>
                </c:pt>
                <c:pt idx="26">
                  <c:v>0.106611049</c:v>
                </c:pt>
                <c:pt idx="27">
                  <c:v>0.108563491</c:v>
                </c:pt>
                <c:pt idx="28">
                  <c:v>0.112990067</c:v>
                </c:pt>
                <c:pt idx="29">
                  <c:v>0.106908616</c:v>
                </c:pt>
                <c:pt idx="30">
                  <c:v>9.7587883E-2</c:v>
                </c:pt>
                <c:pt idx="31">
                  <c:v>9.0054884000000002E-2</c:v>
                </c:pt>
                <c:pt idx="32">
                  <c:v>9.7412586999999995E-2</c:v>
                </c:pt>
                <c:pt idx="33">
                  <c:v>9.6142236000000006E-2</c:v>
                </c:pt>
                <c:pt idx="34">
                  <c:v>9.1409286000000006E-2</c:v>
                </c:pt>
                <c:pt idx="35">
                  <c:v>9.6867290999999994E-2</c:v>
                </c:pt>
                <c:pt idx="36">
                  <c:v>0.117529151</c:v>
                </c:pt>
                <c:pt idx="37">
                  <c:v>0.120631553</c:v>
                </c:pt>
                <c:pt idx="38">
                  <c:v>0.115507631</c:v>
                </c:pt>
                <c:pt idx="39">
                  <c:v>0.112353338</c:v>
                </c:pt>
                <c:pt idx="40">
                  <c:v>0.12144840799999999</c:v>
                </c:pt>
                <c:pt idx="41">
                  <c:v>0.113386454</c:v>
                </c:pt>
                <c:pt idx="42">
                  <c:v>0.11287438499999999</c:v>
                </c:pt>
                <c:pt idx="43">
                  <c:v>9.9592839000000002E-2</c:v>
                </c:pt>
                <c:pt idx="44">
                  <c:v>9.8122810000000005E-2</c:v>
                </c:pt>
                <c:pt idx="45">
                  <c:v>0.10083613800000001</c:v>
                </c:pt>
                <c:pt idx="46">
                  <c:v>9.6425583999999995E-2</c:v>
                </c:pt>
                <c:pt idx="47">
                  <c:v>9.0985946999999998E-2</c:v>
                </c:pt>
                <c:pt idx="48">
                  <c:v>9.8212659999999993E-2</c:v>
                </c:pt>
                <c:pt idx="49">
                  <c:v>9.4412078999999996E-2</c:v>
                </c:pt>
                <c:pt idx="50">
                  <c:v>8.4942794000000002E-2</c:v>
                </c:pt>
                <c:pt idx="51">
                  <c:v>9.1665685999999996E-2</c:v>
                </c:pt>
                <c:pt idx="52">
                  <c:v>9.4120137000000006E-2</c:v>
                </c:pt>
                <c:pt idx="53">
                  <c:v>9.8357945000000002E-2</c:v>
                </c:pt>
                <c:pt idx="54">
                  <c:v>9.8007454999999993E-2</c:v>
                </c:pt>
                <c:pt idx="55">
                  <c:v>9.1772536000000002E-2</c:v>
                </c:pt>
                <c:pt idx="56">
                  <c:v>9.0751736999999999E-2</c:v>
                </c:pt>
                <c:pt idx="57">
                  <c:v>9.3548509000000002E-2</c:v>
                </c:pt>
                <c:pt idx="58">
                  <c:v>8.8856171999999997E-2</c:v>
                </c:pt>
                <c:pt idx="59">
                  <c:v>8.8564857999999996E-2</c:v>
                </c:pt>
                <c:pt idx="60">
                  <c:v>8.1729672000000003E-2</c:v>
                </c:pt>
                <c:pt idx="61">
                  <c:v>7.9843822999999994E-2</c:v>
                </c:pt>
                <c:pt idx="62">
                  <c:v>7.5196675000000004E-2</c:v>
                </c:pt>
                <c:pt idx="63">
                  <c:v>7.5701905E-2</c:v>
                </c:pt>
                <c:pt idx="64">
                  <c:v>7.8122554999999996E-2</c:v>
                </c:pt>
                <c:pt idx="65">
                  <c:v>7.9605999999999996E-2</c:v>
                </c:pt>
                <c:pt idx="66">
                  <c:v>8.2652761000000005E-2</c:v>
                </c:pt>
                <c:pt idx="67">
                  <c:v>8.1118995999999999E-2</c:v>
                </c:pt>
                <c:pt idx="68">
                  <c:v>7.9329728000000002E-2</c:v>
                </c:pt>
                <c:pt idx="69">
                  <c:v>7.7848303999999993E-2</c:v>
                </c:pt>
                <c:pt idx="70">
                  <c:v>7.800087E-2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41-4250-8824-3414445948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</c:numCache>
            </c:numRef>
          </c:cat>
          <c:val>
            <c:numRef>
              <c:f>Sheet1!$E$2:$E$72</c:f>
              <c:numCache>
                <c:formatCode>0.0000</c:formatCode>
                <c:ptCount val="71"/>
                <c:pt idx="0">
                  <c:v>9.0060590000000003E-3</c:v>
                </c:pt>
                <c:pt idx="1">
                  <c:v>9.7611099999999999E-3</c:v>
                </c:pt>
                <c:pt idx="2">
                  <c:v>1.1242116999999999E-2</c:v>
                </c:pt>
                <c:pt idx="3">
                  <c:v>1.4061208E-2</c:v>
                </c:pt>
                <c:pt idx="4">
                  <c:v>1.5191546E-2</c:v>
                </c:pt>
                <c:pt idx="5">
                  <c:v>1.5764758E-2</c:v>
                </c:pt>
                <c:pt idx="6">
                  <c:v>1.6611296000000001E-2</c:v>
                </c:pt>
                <c:pt idx="7">
                  <c:v>2.0494538E-2</c:v>
                </c:pt>
                <c:pt idx="8">
                  <c:v>2.6278828000000001E-2</c:v>
                </c:pt>
                <c:pt idx="9">
                  <c:v>2.8611652000000001E-2</c:v>
                </c:pt>
                <c:pt idx="10">
                  <c:v>2.0903610999999999E-2</c:v>
                </c:pt>
                <c:pt idx="11">
                  <c:v>1.5123073000000001E-2</c:v>
                </c:pt>
                <c:pt idx="12">
                  <c:v>1.4263410000000001E-2</c:v>
                </c:pt>
                <c:pt idx="13">
                  <c:v>1.3814869E-2</c:v>
                </c:pt>
                <c:pt idx="14">
                  <c:v>1.361564E-2</c:v>
                </c:pt>
                <c:pt idx="15">
                  <c:v>1.4301035E-2</c:v>
                </c:pt>
                <c:pt idx="16">
                  <c:v>1.3666734E-2</c:v>
                </c:pt>
                <c:pt idx="17">
                  <c:v>1.1530195E-2</c:v>
                </c:pt>
                <c:pt idx="18">
                  <c:v>1.0161844999999999E-2</c:v>
                </c:pt>
                <c:pt idx="19">
                  <c:v>9.2383120000000003E-3</c:v>
                </c:pt>
                <c:pt idx="20">
                  <c:v>7.6305749999999997E-3</c:v>
                </c:pt>
                <c:pt idx="21">
                  <c:v>8.2184679999999996E-3</c:v>
                </c:pt>
                <c:pt idx="22">
                  <c:v>9.2148730000000002E-3</c:v>
                </c:pt>
                <c:pt idx="23">
                  <c:v>1.0559285E-2</c:v>
                </c:pt>
                <c:pt idx="24">
                  <c:v>8.7063929999999998E-3</c:v>
                </c:pt>
                <c:pt idx="25">
                  <c:v>9.085447E-3</c:v>
                </c:pt>
                <c:pt idx="26">
                  <c:v>7.2453600000000002E-3</c:v>
                </c:pt>
                <c:pt idx="27">
                  <c:v>6.9144039999999999E-3</c:v>
                </c:pt>
                <c:pt idx="28">
                  <c:v>7.8960509999999994E-3</c:v>
                </c:pt>
                <c:pt idx="29">
                  <c:v>8.4715950000000002E-3</c:v>
                </c:pt>
                <c:pt idx="30">
                  <c:v>9.1581619999999992E-3</c:v>
                </c:pt>
                <c:pt idx="31">
                  <c:v>1.1257435999999999E-2</c:v>
                </c:pt>
                <c:pt idx="32">
                  <c:v>1.232455E-2</c:v>
                </c:pt>
                <c:pt idx="33">
                  <c:v>1.2613004000000001E-2</c:v>
                </c:pt>
                <c:pt idx="34">
                  <c:v>1.391299E-2</c:v>
                </c:pt>
                <c:pt idx="35">
                  <c:v>1.4403724999999999E-2</c:v>
                </c:pt>
                <c:pt idx="36">
                  <c:v>1.4945328000000001E-2</c:v>
                </c:pt>
                <c:pt idx="37">
                  <c:v>1.6161167000000001E-2</c:v>
                </c:pt>
                <c:pt idx="38">
                  <c:v>1.6975163000000001E-2</c:v>
                </c:pt>
                <c:pt idx="39">
                  <c:v>1.7298602999999999E-2</c:v>
                </c:pt>
                <c:pt idx="40">
                  <c:v>1.7907511000000001E-2</c:v>
                </c:pt>
                <c:pt idx="41">
                  <c:v>2.0240193E-2</c:v>
                </c:pt>
                <c:pt idx="42">
                  <c:v>2.2294451E-2</c:v>
                </c:pt>
                <c:pt idx="43">
                  <c:v>2.4038784000000001E-2</c:v>
                </c:pt>
                <c:pt idx="44">
                  <c:v>2.7810905E-2</c:v>
                </c:pt>
                <c:pt idx="45">
                  <c:v>2.8660016E-2</c:v>
                </c:pt>
                <c:pt idx="46">
                  <c:v>2.7761211000000001E-2</c:v>
                </c:pt>
                <c:pt idx="47">
                  <c:v>3.2426973999999997E-2</c:v>
                </c:pt>
                <c:pt idx="48">
                  <c:v>3.3182120000000002E-2</c:v>
                </c:pt>
                <c:pt idx="49">
                  <c:v>3.3859282999999997E-2</c:v>
                </c:pt>
                <c:pt idx="50">
                  <c:v>3.8361028999999998E-2</c:v>
                </c:pt>
                <c:pt idx="51">
                  <c:v>4.2669935999999999E-2</c:v>
                </c:pt>
                <c:pt idx="52">
                  <c:v>4.9762256999999997E-2</c:v>
                </c:pt>
                <c:pt idx="53">
                  <c:v>5.7351648999999998E-2</c:v>
                </c:pt>
                <c:pt idx="54">
                  <c:v>6.3909442999999996E-2</c:v>
                </c:pt>
                <c:pt idx="55">
                  <c:v>7.2021166999999997E-2</c:v>
                </c:pt>
                <c:pt idx="56">
                  <c:v>7.9357351000000007E-2</c:v>
                </c:pt>
                <c:pt idx="57">
                  <c:v>8.6414342000000005E-2</c:v>
                </c:pt>
                <c:pt idx="58">
                  <c:v>8.7905167000000006E-2</c:v>
                </c:pt>
                <c:pt idx="59">
                  <c:v>9.5014912000000007E-2</c:v>
                </c:pt>
                <c:pt idx="60">
                  <c:v>0.102428198</c:v>
                </c:pt>
                <c:pt idx="61">
                  <c:v>0.102832795</c:v>
                </c:pt>
                <c:pt idx="62">
                  <c:v>0.109952932</c:v>
                </c:pt>
                <c:pt idx="63">
                  <c:v>0.11572189200000001</c:v>
                </c:pt>
                <c:pt idx="64">
                  <c:v>0.12246298899999999</c:v>
                </c:pt>
                <c:pt idx="65">
                  <c:v>0.136465748</c:v>
                </c:pt>
                <c:pt idx="66">
                  <c:v>0.12993174699999999</c:v>
                </c:pt>
                <c:pt idx="67">
                  <c:v>0.126779102</c:v>
                </c:pt>
                <c:pt idx="68">
                  <c:v>0.12641070600000001</c:v>
                </c:pt>
                <c:pt idx="69">
                  <c:v>0.13064114399999999</c:v>
                </c:pt>
                <c:pt idx="70">
                  <c:v>0.14645629800000001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41-4250-8824-341444594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5088"/>
        <c:axId val="193226624"/>
      </c:lineChart>
      <c:lineChart>
        <c:grouping val="standard"/>
        <c:varyColors val="0"/>
        <c:ser>
          <c:idx val="4"/>
          <c:order val="4"/>
          <c:tx>
            <c:strRef>
              <c:f>Sheet1!$G$1</c:f>
              <c:strCache>
                <c:ptCount val="1"/>
                <c:pt idx="0">
                  <c:v>Four large traders (Right axis)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Sheet1!$A$2:$A$47</c:f>
              <c:numCache>
                <c:formatCode>General</c:formatCode>
                <c:ptCount val="4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</c:numCache>
            </c:numRef>
          </c:cat>
          <c:val>
            <c:numRef>
              <c:f>Sheet1!$G$2:$G$72</c:f>
              <c:numCache>
                <c:formatCode>0.0000</c:formatCode>
                <c:ptCount val="71"/>
                <c:pt idx="0">
                  <c:v>0.218783691</c:v>
                </c:pt>
                <c:pt idx="1">
                  <c:v>0.24630395099999999</c:v>
                </c:pt>
                <c:pt idx="2">
                  <c:v>0.25661717500000003</c:v>
                </c:pt>
                <c:pt idx="3">
                  <c:v>0.25480560099999999</c:v>
                </c:pt>
                <c:pt idx="4">
                  <c:v>0.26781596000000002</c:v>
                </c:pt>
                <c:pt idx="5">
                  <c:v>0.26649564000000003</c:v>
                </c:pt>
                <c:pt idx="6">
                  <c:v>0.29015770399999996</c:v>
                </c:pt>
                <c:pt idx="7">
                  <c:v>0.30670662900000001</c:v>
                </c:pt>
                <c:pt idx="8">
                  <c:v>0.29671172499999998</c:v>
                </c:pt>
                <c:pt idx="9">
                  <c:v>0.29620301099999996</c:v>
                </c:pt>
                <c:pt idx="10">
                  <c:v>0.30626107299999999</c:v>
                </c:pt>
                <c:pt idx="11">
                  <c:v>0.30385539699999997</c:v>
                </c:pt>
                <c:pt idx="12">
                  <c:v>0.306040745</c:v>
                </c:pt>
                <c:pt idx="13">
                  <c:v>0.30260752299999999</c:v>
                </c:pt>
                <c:pt idx="14">
                  <c:v>0.30767110999999997</c:v>
                </c:pt>
                <c:pt idx="15">
                  <c:v>0.31038211300000002</c:v>
                </c:pt>
                <c:pt idx="16">
                  <c:v>0.3160171</c:v>
                </c:pt>
                <c:pt idx="17">
                  <c:v>0.31638024000000003</c:v>
                </c:pt>
                <c:pt idx="18">
                  <c:v>0.32249525500000004</c:v>
                </c:pt>
                <c:pt idx="19">
                  <c:v>0.32177395200000003</c:v>
                </c:pt>
                <c:pt idx="20">
                  <c:v>0.32770788999999995</c:v>
                </c:pt>
                <c:pt idx="21">
                  <c:v>0.32239546899999999</c:v>
                </c:pt>
                <c:pt idx="22">
                  <c:v>0.32117812900000003</c:v>
                </c:pt>
                <c:pt idx="23">
                  <c:v>0.32576184899999999</c:v>
                </c:pt>
                <c:pt idx="24">
                  <c:v>0.30791087299999997</c:v>
                </c:pt>
                <c:pt idx="25">
                  <c:v>0.31022150500000001</c:v>
                </c:pt>
                <c:pt idx="26">
                  <c:v>0.30597168599999996</c:v>
                </c:pt>
                <c:pt idx="27">
                  <c:v>0.30329314000000002</c:v>
                </c:pt>
                <c:pt idx="28">
                  <c:v>0.31446666600000001</c:v>
                </c:pt>
                <c:pt idx="29">
                  <c:v>0.29500615099999999</c:v>
                </c:pt>
                <c:pt idx="30">
                  <c:v>0.28688692100000002</c:v>
                </c:pt>
                <c:pt idx="31">
                  <c:v>0.30091990400000002</c:v>
                </c:pt>
                <c:pt idx="32">
                  <c:v>0.30565501699999997</c:v>
                </c:pt>
                <c:pt idx="33">
                  <c:v>0.30885403099999997</c:v>
                </c:pt>
                <c:pt idx="34">
                  <c:v>0.31486396400000005</c:v>
                </c:pt>
                <c:pt idx="35">
                  <c:v>0.31981115399999993</c:v>
                </c:pt>
                <c:pt idx="36">
                  <c:v>0.34399227100000002</c:v>
                </c:pt>
                <c:pt idx="37">
                  <c:v>0.335711496</c:v>
                </c:pt>
                <c:pt idx="38">
                  <c:v>0.34229053500000001</c:v>
                </c:pt>
                <c:pt idx="39">
                  <c:v>0.339634818</c:v>
                </c:pt>
                <c:pt idx="40">
                  <c:v>0.33581133699999999</c:v>
                </c:pt>
                <c:pt idx="41">
                  <c:v>0.34093057800000004</c:v>
                </c:pt>
                <c:pt idx="42">
                  <c:v>0.34201010599999998</c:v>
                </c:pt>
                <c:pt idx="43">
                  <c:v>0.34032680299999996</c:v>
                </c:pt>
                <c:pt idx="44">
                  <c:v>0.33499516000000001</c:v>
                </c:pt>
                <c:pt idx="45">
                  <c:v>0.32749625700000001</c:v>
                </c:pt>
                <c:pt idx="46">
                  <c:v>0.31458913599999999</c:v>
                </c:pt>
                <c:pt idx="47">
                  <c:v>0.32034959600000001</c:v>
                </c:pt>
                <c:pt idx="48">
                  <c:v>0.32467026199999999</c:v>
                </c:pt>
                <c:pt idx="49">
                  <c:v>0.32166883600000001</c:v>
                </c:pt>
                <c:pt idx="50">
                  <c:v>0.31744138699999996</c:v>
                </c:pt>
                <c:pt idx="51">
                  <c:v>0.31595216599999998</c:v>
                </c:pt>
                <c:pt idx="52">
                  <c:v>0.31350239999999996</c:v>
                </c:pt>
                <c:pt idx="53">
                  <c:v>0.312309116</c:v>
                </c:pt>
                <c:pt idx="54">
                  <c:v>0.310621288</c:v>
                </c:pt>
                <c:pt idx="55">
                  <c:v>0.30520048599999999</c:v>
                </c:pt>
                <c:pt idx="56">
                  <c:v>0.30709920200000002</c:v>
                </c:pt>
                <c:pt idx="57">
                  <c:v>0.31183893600000001</c:v>
                </c:pt>
                <c:pt idx="58">
                  <c:v>0.30387663100000001</c:v>
                </c:pt>
                <c:pt idx="59">
                  <c:v>0.31300324200000001</c:v>
                </c:pt>
                <c:pt idx="60">
                  <c:v>0.31713202299999999</c:v>
                </c:pt>
                <c:pt idx="61">
                  <c:v>0.30757291200000003</c:v>
                </c:pt>
                <c:pt idx="62">
                  <c:v>0.31096485899999998</c:v>
                </c:pt>
                <c:pt idx="63">
                  <c:v>0.31163442000000002</c:v>
                </c:pt>
                <c:pt idx="64">
                  <c:v>0.32139857399999999</c:v>
                </c:pt>
                <c:pt idx="65">
                  <c:v>0.34377529400000001</c:v>
                </c:pt>
                <c:pt idx="66">
                  <c:v>0.34241906799999999</c:v>
                </c:pt>
                <c:pt idx="67">
                  <c:v>0.33362727400000003</c:v>
                </c:pt>
                <c:pt idx="68">
                  <c:v>0.32785204000000001</c:v>
                </c:pt>
                <c:pt idx="69">
                  <c:v>0.33125215999999996</c:v>
                </c:pt>
                <c:pt idx="70">
                  <c:v>0.34162883099999997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41-4250-8824-341444594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28160"/>
        <c:axId val="193238144"/>
      </c:lineChart>
      <c:catAx>
        <c:axId val="1932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66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932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5088"/>
        <c:crosses val="autoZero"/>
        <c:crossBetween val="between"/>
      </c:valAx>
      <c:catAx>
        <c:axId val="19322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238144"/>
        <c:crosses val="autoZero"/>
        <c:auto val="1"/>
        <c:lblAlgn val="ctr"/>
        <c:lblOffset val="100"/>
        <c:noMultiLvlLbl val="0"/>
      </c:catAx>
      <c:valAx>
        <c:axId val="193238144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32281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3392132680792"/>
          <c:y val="2.5897586815773983E-2"/>
          <c:w val="0.80401412970083197"/>
          <c:h val="0.89265292691856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China</c:v>
                </c:pt>
                <c:pt idx="1">
                  <c:v>United States</c:v>
                </c:pt>
                <c:pt idx="2">
                  <c:v>Germany</c:v>
                </c:pt>
                <c:pt idx="3">
                  <c:v>Japan</c:v>
                </c:pt>
                <c:pt idx="4">
                  <c:v>France</c:v>
                </c:pt>
                <c:pt idx="5">
                  <c:v>United Kingdom</c:v>
                </c:pt>
                <c:pt idx="6">
                  <c:v>Netherlands</c:v>
                </c:pt>
                <c:pt idx="7">
                  <c:v>Korea, Rep.</c:v>
                </c:pt>
                <c:pt idx="8">
                  <c:v>Hong Kong SAR, China</c:v>
                </c:pt>
                <c:pt idx="9">
                  <c:v>Singapore</c:v>
                </c:pt>
                <c:pt idx="10">
                  <c:v>Italy</c:v>
                </c:pt>
                <c:pt idx="11">
                  <c:v>Canada</c:v>
                </c:pt>
                <c:pt idx="12">
                  <c:v>India</c:v>
                </c:pt>
                <c:pt idx="13">
                  <c:v>Russian Federation</c:v>
                </c:pt>
                <c:pt idx="14">
                  <c:v>Spain</c:v>
                </c:pt>
                <c:pt idx="15">
                  <c:v>Mexico</c:v>
                </c:pt>
                <c:pt idx="16">
                  <c:v>Ireland</c:v>
                </c:pt>
                <c:pt idx="17">
                  <c:v>Switzerland</c:v>
                </c:pt>
                <c:pt idx="18">
                  <c:v>Belgium</c:v>
                </c:pt>
                <c:pt idx="19">
                  <c:v>United Arab Emirates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2655591916228.4619</c:v>
                </c:pt>
                <c:pt idx="1">
                  <c:v>2510250000000</c:v>
                </c:pt>
                <c:pt idx="2">
                  <c:v>1872722233011.7634</c:v>
                </c:pt>
                <c:pt idx="3">
                  <c:v>917873408507.37585</c:v>
                </c:pt>
                <c:pt idx="4">
                  <c:v>884286927396.07776</c:v>
                </c:pt>
                <c:pt idx="5">
                  <c:v>875792531491.73999</c:v>
                </c:pt>
                <c:pt idx="6">
                  <c:v>770791294231.37195</c:v>
                </c:pt>
                <c:pt idx="7">
                  <c:v>716291685597.45569</c:v>
                </c:pt>
                <c:pt idx="8">
                  <c:v>681282515787.45935</c:v>
                </c:pt>
                <c:pt idx="9">
                  <c:v>663143979833.92639</c:v>
                </c:pt>
                <c:pt idx="10">
                  <c:v>656009247319.13684</c:v>
                </c:pt>
                <c:pt idx="11">
                  <c:v>550529196589.89673</c:v>
                </c:pt>
                <c:pt idx="12">
                  <c:v>538635201541.36768</c:v>
                </c:pt>
                <c:pt idx="13">
                  <c:v>509503240085.46613</c:v>
                </c:pt>
                <c:pt idx="14">
                  <c:v>498563565403.9212</c:v>
                </c:pt>
                <c:pt idx="15">
                  <c:v>479604350379.0733</c:v>
                </c:pt>
                <c:pt idx="16">
                  <c:v>468110564614.38562</c:v>
                </c:pt>
                <c:pt idx="17">
                  <c:v>466305408688.8349</c:v>
                </c:pt>
                <c:pt idx="18">
                  <c:v>448407954990.74475</c:v>
                </c:pt>
                <c:pt idx="19">
                  <c:v>392863172226.00409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C-4F5E-A76D-EDC0B445B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China</c:v>
                </c:pt>
                <c:pt idx="1">
                  <c:v>United States</c:v>
                </c:pt>
                <c:pt idx="2">
                  <c:v>Germany</c:v>
                </c:pt>
                <c:pt idx="3">
                  <c:v>Japan</c:v>
                </c:pt>
                <c:pt idx="4">
                  <c:v>France</c:v>
                </c:pt>
                <c:pt idx="5">
                  <c:v>United Kingdom</c:v>
                </c:pt>
                <c:pt idx="6">
                  <c:v>Netherlands</c:v>
                </c:pt>
                <c:pt idx="7">
                  <c:v>Korea, Rep.</c:v>
                </c:pt>
                <c:pt idx="8">
                  <c:v>Hong Kong SAR, China</c:v>
                </c:pt>
                <c:pt idx="9">
                  <c:v>Singapore</c:v>
                </c:pt>
                <c:pt idx="10">
                  <c:v>Italy</c:v>
                </c:pt>
                <c:pt idx="11">
                  <c:v>Canada</c:v>
                </c:pt>
                <c:pt idx="12">
                  <c:v>India</c:v>
                </c:pt>
                <c:pt idx="13">
                  <c:v>Russian Federation</c:v>
                </c:pt>
                <c:pt idx="14">
                  <c:v>Spain</c:v>
                </c:pt>
                <c:pt idx="15">
                  <c:v>Mexico</c:v>
                </c:pt>
                <c:pt idx="16">
                  <c:v>Ireland</c:v>
                </c:pt>
                <c:pt idx="17">
                  <c:v>Switzerland</c:v>
                </c:pt>
                <c:pt idx="18">
                  <c:v>Belgium</c:v>
                </c:pt>
                <c:pt idx="19">
                  <c:v>United Arab Emirates</c:v>
                </c:pt>
              </c:strCache>
            </c:strRef>
          </c:cat>
          <c:val>
            <c:numRef>
              <c:f>Sheet1!$C$2:$C$21</c:f>
              <c:numCache>
                <c:formatCode>#,##0</c:formatCode>
                <c:ptCount val="20"/>
                <c:pt idx="0">
                  <c:v>2548007453717.0298</c:v>
                </c:pt>
                <c:pt idx="1">
                  <c:v>3128992000000</c:v>
                </c:pt>
                <c:pt idx="2">
                  <c:v>1631797476888.3201</c:v>
                </c:pt>
                <c:pt idx="3">
                  <c:v>928422545739.30005</c:v>
                </c:pt>
                <c:pt idx="4">
                  <c:v>936025089029.77002</c:v>
                </c:pt>
                <c:pt idx="5">
                  <c:v>915324873915.77795</c:v>
                </c:pt>
                <c:pt idx="6">
                  <c:v>673534933394.62598</c:v>
                </c:pt>
                <c:pt idx="7">
                  <c:v>649226600000</c:v>
                </c:pt>
                <c:pt idx="8">
                  <c:v>682046218800.92505</c:v>
                </c:pt>
                <c:pt idx="9">
                  <c:v>557030390273.13403</c:v>
                </c:pt>
                <c:pt idx="10">
                  <c:v>605893974511.66797</c:v>
                </c:pt>
                <c:pt idx="11">
                  <c:v>584174762267.09497</c:v>
                </c:pt>
                <c:pt idx="12">
                  <c:v>642960117087.83801</c:v>
                </c:pt>
                <c:pt idx="13">
                  <c:v>343429190000</c:v>
                </c:pt>
                <c:pt idx="14">
                  <c:v>459932164526.61298</c:v>
                </c:pt>
                <c:pt idx="15">
                  <c:v>502540805208</c:v>
                </c:pt>
                <c:pt idx="16">
                  <c:v>340338750456.78601</c:v>
                </c:pt>
                <c:pt idx="17">
                  <c:v>381196079285.914</c:v>
                </c:pt>
                <c:pt idx="18">
                  <c:v>449196745266.83197</c:v>
                </c:pt>
                <c:pt idx="19">
                  <c:v>232000000000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C-4F5E-A76D-EDC0B445B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741376"/>
        <c:axId val="192742912"/>
      </c:barChart>
      <c:catAx>
        <c:axId val="19274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2742912"/>
        <c:crosses val="autoZero"/>
        <c:auto val="1"/>
        <c:lblAlgn val="ctr"/>
        <c:lblOffset val="100"/>
        <c:noMultiLvlLbl val="0"/>
      </c:catAx>
      <c:valAx>
        <c:axId val="19274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Billions of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274137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957616477954443"/>
          <c:y val="9.0522354511454128E-2"/>
          <c:w val="9.6340117301070893E-2"/>
          <c:h val="0.11371543242203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B3CAB-E340-47E6-B915-08FE1F0A2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B8F8F-B59D-49B6-9655-13E6E6C5D0D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/>
            <a:t>Neomercantilism</a:t>
          </a:r>
          <a:endParaRPr lang="en-US" dirty="0"/>
        </a:p>
      </dgm:t>
    </dgm:pt>
    <dgm:pt modelId="{DB34672E-E071-46FF-A05B-80B829555C5C}" type="parTrans" cxnId="{0DA4C540-0E87-4CB4-9ADB-F4831AFC6EFF}">
      <dgm:prSet/>
      <dgm:spPr/>
      <dgm:t>
        <a:bodyPr/>
        <a:lstStyle/>
        <a:p>
          <a:endParaRPr lang="en-US"/>
        </a:p>
      </dgm:t>
    </dgm:pt>
    <dgm:pt modelId="{2FDD66A9-FF65-4001-87FA-3EE1CA57DCF5}" type="sibTrans" cxnId="{0DA4C540-0E87-4CB4-9ADB-F4831AFC6EFF}">
      <dgm:prSet/>
      <dgm:spPr/>
      <dgm:t>
        <a:bodyPr/>
        <a:lstStyle/>
        <a:p>
          <a:endParaRPr lang="en-US"/>
        </a:p>
      </dgm:t>
    </dgm:pt>
    <dgm:pt modelId="{EB75AB60-6C5C-4658-B8B6-8DEF4EE2282C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Establishing a positive trade balance to meet economic development goals.</a:t>
          </a:r>
        </a:p>
      </dgm:t>
    </dgm:pt>
    <dgm:pt modelId="{94DCFF0F-FC7E-4EEE-8482-2C9C3C086C03}" type="parTrans" cxnId="{5FC8DF61-56B7-47CD-8A82-940E236ADF77}">
      <dgm:prSet/>
      <dgm:spPr/>
      <dgm:t>
        <a:bodyPr/>
        <a:lstStyle/>
        <a:p>
          <a:endParaRPr lang="en-US"/>
        </a:p>
      </dgm:t>
    </dgm:pt>
    <dgm:pt modelId="{55A17185-46C0-45E2-AFB5-85B704934E52}" type="sibTrans" cxnId="{5FC8DF61-56B7-47CD-8A82-940E236ADF77}">
      <dgm:prSet/>
      <dgm:spPr/>
      <dgm:t>
        <a:bodyPr/>
        <a:lstStyle/>
        <a:p>
          <a:endParaRPr lang="en-US"/>
        </a:p>
      </dgm:t>
    </dgm:pt>
    <dgm:pt modelId="{0D6215C0-4441-47C8-88B0-420D071FDD0A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Tariff and non-tariff measures regulating trade and protecting national commercial sectors.</a:t>
          </a:r>
        </a:p>
      </dgm:t>
    </dgm:pt>
    <dgm:pt modelId="{22A14CC8-5044-439A-BB22-559E8498E87A}" type="parTrans" cxnId="{B13EB355-66B7-4194-B4A9-16B12FED6C2B}">
      <dgm:prSet/>
      <dgm:spPr/>
      <dgm:t>
        <a:bodyPr/>
        <a:lstStyle/>
        <a:p>
          <a:endParaRPr lang="en-US"/>
        </a:p>
      </dgm:t>
    </dgm:pt>
    <dgm:pt modelId="{36165A52-BA72-4844-BE9B-2E15474E9172}" type="sibTrans" cxnId="{B13EB355-66B7-4194-B4A9-16B12FED6C2B}">
      <dgm:prSet/>
      <dgm:spPr/>
      <dgm:t>
        <a:bodyPr/>
        <a:lstStyle/>
        <a:p>
          <a:endParaRPr lang="en-US"/>
        </a:p>
      </dgm:t>
    </dgm:pt>
    <dgm:pt modelId="{B2076B29-8747-4BCB-BB47-0AD3B55998B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Absolute advantages</a:t>
          </a:r>
        </a:p>
      </dgm:t>
    </dgm:pt>
    <dgm:pt modelId="{DE354ACB-B337-4AC1-9C3C-CB603E3F6A3C}" type="parTrans" cxnId="{A0A6A97C-88F0-4717-A3EA-914C1E8B7D41}">
      <dgm:prSet/>
      <dgm:spPr/>
      <dgm:t>
        <a:bodyPr/>
        <a:lstStyle/>
        <a:p>
          <a:endParaRPr lang="en-US"/>
        </a:p>
      </dgm:t>
    </dgm:pt>
    <dgm:pt modelId="{EDA953F8-757C-459E-9E63-CC5F20C7822E}" type="sibTrans" cxnId="{A0A6A97C-88F0-4717-A3EA-914C1E8B7D41}">
      <dgm:prSet/>
      <dgm:spPr/>
      <dgm:t>
        <a:bodyPr/>
        <a:lstStyle/>
        <a:p>
          <a:endParaRPr lang="en-US"/>
        </a:p>
      </dgm:t>
    </dgm:pt>
    <dgm:pt modelId="{D3379CB4-4CE5-4345-9563-4E3202EE5DC6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Produce more effectively in an economic sector while using less resources.</a:t>
          </a:r>
        </a:p>
      </dgm:t>
    </dgm:pt>
    <dgm:pt modelId="{FD3B7385-8471-4A7F-95CF-7E3926F33886}" type="parTrans" cxnId="{481E9FD2-561D-40C3-8F6F-A6976B48B5D0}">
      <dgm:prSet/>
      <dgm:spPr/>
      <dgm:t>
        <a:bodyPr/>
        <a:lstStyle/>
        <a:p>
          <a:endParaRPr lang="en-US"/>
        </a:p>
      </dgm:t>
    </dgm:pt>
    <dgm:pt modelId="{4281C1E5-F6CA-42E8-980D-2E49CFD9AFB2}" type="sibTrans" cxnId="{481E9FD2-561D-40C3-8F6F-A6976B48B5D0}">
      <dgm:prSet/>
      <dgm:spPr/>
      <dgm:t>
        <a:bodyPr/>
        <a:lstStyle/>
        <a:p>
          <a:endParaRPr lang="en-US"/>
        </a:p>
      </dgm:t>
    </dgm:pt>
    <dgm:pt modelId="{15B5CF9E-A0AE-450D-A20C-1D49DB0A1C64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A nation can focus on its absolute advantages, trade its surplus and import what it lacks.</a:t>
          </a:r>
        </a:p>
      </dgm:t>
    </dgm:pt>
    <dgm:pt modelId="{B72B1423-EEB0-4A1D-8BC2-F3F3C6CE1037}" type="parTrans" cxnId="{C1EFE0A7-88E6-440D-B0C2-42B4B18B091C}">
      <dgm:prSet/>
      <dgm:spPr/>
      <dgm:t>
        <a:bodyPr/>
        <a:lstStyle/>
        <a:p>
          <a:endParaRPr lang="en-US"/>
        </a:p>
      </dgm:t>
    </dgm:pt>
    <dgm:pt modelId="{B229CAD0-39A9-4C03-9D3F-6B87E2BC4BB5}" type="sibTrans" cxnId="{C1EFE0A7-88E6-440D-B0C2-42B4B18B091C}">
      <dgm:prSet/>
      <dgm:spPr/>
      <dgm:t>
        <a:bodyPr/>
        <a:lstStyle/>
        <a:p>
          <a:endParaRPr lang="en-US"/>
        </a:p>
      </dgm:t>
    </dgm:pt>
    <dgm:pt modelId="{44BCE735-0607-49A6-B60B-3572FA94E88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Comparative advantages</a:t>
          </a:r>
        </a:p>
      </dgm:t>
    </dgm:pt>
    <dgm:pt modelId="{BA12CCDA-16F0-4116-82EB-C4C4484EDCDA}" type="parTrans" cxnId="{FCC8CB41-A180-4E00-914C-F2C1D40269AE}">
      <dgm:prSet/>
      <dgm:spPr/>
      <dgm:t>
        <a:bodyPr/>
        <a:lstStyle/>
        <a:p>
          <a:endParaRPr lang="en-US"/>
        </a:p>
      </dgm:t>
    </dgm:pt>
    <dgm:pt modelId="{7B877DDF-F329-4FE1-A30E-93A124DAF1FC}" type="sibTrans" cxnId="{FCC8CB41-A180-4E00-914C-F2C1D40269AE}">
      <dgm:prSet/>
      <dgm:spPr/>
      <dgm:t>
        <a:bodyPr/>
        <a:lstStyle/>
        <a:p>
          <a:endParaRPr lang="en-US"/>
        </a:p>
      </dgm:t>
    </dgm:pt>
    <dgm:pt modelId="{3D17C0EC-D45C-4D52-9254-5A0D479ADDE2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A nation can focus on the sectors it has the highest comparative advantages.</a:t>
          </a:r>
        </a:p>
      </dgm:t>
    </dgm:pt>
    <dgm:pt modelId="{7A27F4A9-3997-4215-BE07-91FB9DF2A869}" type="parTrans" cxnId="{7B059A14-3F6A-43A7-BE3C-C33EC1F7061B}">
      <dgm:prSet/>
      <dgm:spPr/>
      <dgm:t>
        <a:bodyPr/>
        <a:lstStyle/>
        <a:p>
          <a:endParaRPr lang="en-US"/>
        </a:p>
      </dgm:t>
    </dgm:pt>
    <dgm:pt modelId="{817F0B5C-9BF1-46FC-A3EF-CEA1C2A25CC4}" type="sibTrans" cxnId="{7B059A14-3F6A-43A7-BE3C-C33EC1F7061B}">
      <dgm:prSet/>
      <dgm:spPr/>
      <dgm:t>
        <a:bodyPr/>
        <a:lstStyle/>
        <a:p>
          <a:endParaRPr lang="en-US"/>
        </a:p>
      </dgm:t>
    </dgm:pt>
    <dgm:pt modelId="{9046E2AF-21C1-4CB8-8308-92AD0858ADBC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dirty="0"/>
            <a:t>A nation having no absolute advantages can focus on sectors where the total productivity gains are the most significant.</a:t>
          </a:r>
        </a:p>
      </dgm:t>
    </dgm:pt>
    <dgm:pt modelId="{57C21F0D-12E2-48DA-83CF-60A484143B4F}" type="parTrans" cxnId="{B905FD26-3A46-48F4-8461-D9CAE8857457}">
      <dgm:prSet/>
      <dgm:spPr/>
      <dgm:t>
        <a:bodyPr/>
        <a:lstStyle/>
        <a:p>
          <a:endParaRPr lang="en-US"/>
        </a:p>
      </dgm:t>
    </dgm:pt>
    <dgm:pt modelId="{2FC92FBD-E86A-49BD-8A27-0F6C823FE40D}" type="sibTrans" cxnId="{B905FD26-3A46-48F4-8461-D9CAE8857457}">
      <dgm:prSet/>
      <dgm:spPr/>
      <dgm:t>
        <a:bodyPr/>
        <a:lstStyle/>
        <a:p>
          <a:endParaRPr lang="en-US"/>
        </a:p>
      </dgm:t>
    </dgm:pt>
    <dgm:pt modelId="{9279081E-E215-46D7-A7A0-8C19F7CB28E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Factors Endowments</a:t>
          </a:r>
        </a:p>
      </dgm:t>
    </dgm:pt>
    <dgm:pt modelId="{96760931-C04C-4263-944E-0D48A6ABA0B5}" type="parTrans" cxnId="{E32B99E3-B629-4871-9C50-46BFD1130090}">
      <dgm:prSet/>
      <dgm:spPr/>
      <dgm:t>
        <a:bodyPr/>
        <a:lstStyle/>
        <a:p>
          <a:endParaRPr lang="en-US"/>
        </a:p>
      </dgm:t>
    </dgm:pt>
    <dgm:pt modelId="{CFA2DCB3-1953-49B2-9DDB-74865E2CE21D}" type="sibTrans" cxnId="{E32B99E3-B629-4871-9C50-46BFD1130090}">
      <dgm:prSet/>
      <dgm:spPr/>
      <dgm:t>
        <a:bodyPr/>
        <a:lstStyle/>
        <a:p>
          <a:endParaRPr lang="en-US"/>
        </a:p>
      </dgm:t>
    </dgm:pt>
    <dgm:pt modelId="{A58D8AC5-1460-4CF5-9D19-24A17659DEC1}">
      <dgm:prSet phldrT="[Text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Trade related to endowments such as capital, land and labor.</a:t>
          </a:r>
        </a:p>
      </dgm:t>
    </dgm:pt>
    <dgm:pt modelId="{CEF8310B-25C1-41C4-B646-965053F25CEA}" type="parTrans" cxnId="{FF9FCFF6-5245-4613-B2CE-F14E6E257CAB}">
      <dgm:prSet/>
      <dgm:spPr/>
      <dgm:t>
        <a:bodyPr/>
        <a:lstStyle/>
        <a:p>
          <a:endParaRPr lang="en-US"/>
        </a:p>
      </dgm:t>
    </dgm:pt>
    <dgm:pt modelId="{0181935E-0F03-4D9B-BE35-6CCAFAF98B1A}" type="sibTrans" cxnId="{FF9FCFF6-5245-4613-B2CE-F14E6E257CAB}">
      <dgm:prSet/>
      <dgm:spPr/>
      <dgm:t>
        <a:bodyPr/>
        <a:lstStyle/>
        <a:p>
          <a:endParaRPr lang="en-US"/>
        </a:p>
      </dgm:t>
    </dgm:pt>
    <dgm:pt modelId="{F8B6D446-02F4-4AA8-9E64-58CA73FDE58F}">
      <dgm:prSet phldrT="[Text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Export goods to which it has notable factor endowments and imports goods in which it has scarce factor endowments</a:t>
          </a:r>
        </a:p>
      </dgm:t>
    </dgm:pt>
    <dgm:pt modelId="{F9C96D3A-A42F-475E-9702-88025E8271B5}" type="parTrans" cxnId="{F8B237D6-96D0-4897-89F9-6B2AA414CD2B}">
      <dgm:prSet/>
      <dgm:spPr/>
      <dgm:t>
        <a:bodyPr/>
        <a:lstStyle/>
        <a:p>
          <a:endParaRPr lang="en-US"/>
        </a:p>
      </dgm:t>
    </dgm:pt>
    <dgm:pt modelId="{16099D64-6AB1-41A6-B3A6-EA73EE89BC5D}" type="sibTrans" cxnId="{F8B237D6-96D0-4897-89F9-6B2AA414CD2B}">
      <dgm:prSet/>
      <dgm:spPr/>
      <dgm:t>
        <a:bodyPr/>
        <a:lstStyle/>
        <a:p>
          <a:endParaRPr lang="en-US"/>
        </a:p>
      </dgm:t>
    </dgm:pt>
    <dgm:pt modelId="{4090C6E9-AED5-46E7-9074-A5FF2882ACB6}" type="pres">
      <dgm:prSet presAssocID="{FDFB3CAB-E340-47E6-B915-08FE1F0A2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B1DD67-3A82-4CF2-8793-3701A43D9367}" type="pres">
      <dgm:prSet presAssocID="{7DAB8F8F-B59D-49B6-9655-13E6E6C5D0D4}" presName="linNode" presStyleCnt="0"/>
      <dgm:spPr/>
    </dgm:pt>
    <dgm:pt modelId="{23A3F570-EFD4-4E98-AF64-869A79F0AD3A}" type="pres">
      <dgm:prSet presAssocID="{7DAB8F8F-B59D-49B6-9655-13E6E6C5D0D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4A4B-DA40-43DD-88B1-B199A8AA266F}" type="pres">
      <dgm:prSet presAssocID="{7DAB8F8F-B59D-49B6-9655-13E6E6C5D0D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D00EF-9009-49CE-877F-C2ED680B579E}" type="pres">
      <dgm:prSet presAssocID="{2FDD66A9-FF65-4001-87FA-3EE1CA57DCF5}" presName="sp" presStyleCnt="0"/>
      <dgm:spPr/>
    </dgm:pt>
    <dgm:pt modelId="{EE00F07E-F52A-4EBA-86D0-3C6F46ECE98E}" type="pres">
      <dgm:prSet presAssocID="{B2076B29-8747-4BCB-BB47-0AD3B55998B4}" presName="linNode" presStyleCnt="0"/>
      <dgm:spPr/>
    </dgm:pt>
    <dgm:pt modelId="{3C7ABC11-3708-498D-A264-778A34901F80}" type="pres">
      <dgm:prSet presAssocID="{B2076B29-8747-4BCB-BB47-0AD3B55998B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846F5-D4B9-4110-80AD-F1970F8B7CE8}" type="pres">
      <dgm:prSet presAssocID="{B2076B29-8747-4BCB-BB47-0AD3B55998B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2B5E-165E-4A7F-9540-4FE638F19A81}" type="pres">
      <dgm:prSet presAssocID="{EDA953F8-757C-459E-9E63-CC5F20C7822E}" presName="sp" presStyleCnt="0"/>
      <dgm:spPr/>
    </dgm:pt>
    <dgm:pt modelId="{96F55929-B450-4C11-B9BD-B727DE100958}" type="pres">
      <dgm:prSet presAssocID="{44BCE735-0607-49A6-B60B-3572FA94E889}" presName="linNode" presStyleCnt="0"/>
      <dgm:spPr/>
    </dgm:pt>
    <dgm:pt modelId="{5970BD12-1FBB-42F7-A6F8-90070807CF45}" type="pres">
      <dgm:prSet presAssocID="{44BCE735-0607-49A6-B60B-3572FA94E88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A78F-3DEE-45D9-8F30-5FD2F2A54FD2}" type="pres">
      <dgm:prSet presAssocID="{44BCE735-0607-49A6-B60B-3572FA94E88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47C95-671B-49C3-8F7C-C6CD2A8FC2CD}" type="pres">
      <dgm:prSet presAssocID="{7B877DDF-F329-4FE1-A30E-93A124DAF1FC}" presName="sp" presStyleCnt="0"/>
      <dgm:spPr/>
    </dgm:pt>
    <dgm:pt modelId="{4FCAD403-5252-4A21-8F76-8CEC8FD9F68A}" type="pres">
      <dgm:prSet presAssocID="{9279081E-E215-46D7-A7A0-8C19F7CB28E3}" presName="linNode" presStyleCnt="0"/>
      <dgm:spPr/>
    </dgm:pt>
    <dgm:pt modelId="{734F9642-E707-4101-9FB1-D3C1E5B0646A}" type="pres">
      <dgm:prSet presAssocID="{9279081E-E215-46D7-A7A0-8C19F7CB28E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00445-3F9E-491D-8269-0E1AFC69BB57}" type="pres">
      <dgm:prSet presAssocID="{9279081E-E215-46D7-A7A0-8C19F7CB28E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EE030-4831-4B56-91DA-47E0379C6496}" type="presOf" srcId="{44BCE735-0607-49A6-B60B-3572FA94E889}" destId="{5970BD12-1FBB-42F7-A6F8-90070807CF45}" srcOrd="0" destOrd="0" presId="urn:microsoft.com/office/officeart/2005/8/layout/vList5"/>
    <dgm:cxn modelId="{E76BEB2C-AE36-487E-8E03-2358E186587A}" type="presOf" srcId="{0D6215C0-4441-47C8-88B0-420D071FDD0A}" destId="{FC9D4A4B-DA40-43DD-88B1-B199A8AA266F}" srcOrd="0" destOrd="1" presId="urn:microsoft.com/office/officeart/2005/8/layout/vList5"/>
    <dgm:cxn modelId="{1126B5DD-2B00-4D4F-B97F-757CC8793884}" type="presOf" srcId="{F8B6D446-02F4-4AA8-9E64-58CA73FDE58F}" destId="{20200445-3F9E-491D-8269-0E1AFC69BB57}" srcOrd="0" destOrd="1" presId="urn:microsoft.com/office/officeart/2005/8/layout/vList5"/>
    <dgm:cxn modelId="{958E3F6F-E417-4B7E-9A5F-00EB6BECFF39}" type="presOf" srcId="{9046E2AF-21C1-4CB8-8308-92AD0858ADBC}" destId="{B281A78F-3DEE-45D9-8F30-5FD2F2A54FD2}" srcOrd="0" destOrd="1" presId="urn:microsoft.com/office/officeart/2005/8/layout/vList5"/>
    <dgm:cxn modelId="{B9751AA7-69B8-4B1C-98FB-198BC952F45C}" type="presOf" srcId="{15B5CF9E-A0AE-450D-A20C-1D49DB0A1C64}" destId="{BD0846F5-D4B9-4110-80AD-F1970F8B7CE8}" srcOrd="0" destOrd="1" presId="urn:microsoft.com/office/officeart/2005/8/layout/vList5"/>
    <dgm:cxn modelId="{0DA4C540-0E87-4CB4-9ADB-F4831AFC6EFF}" srcId="{FDFB3CAB-E340-47E6-B915-08FE1F0A20AC}" destId="{7DAB8F8F-B59D-49B6-9655-13E6E6C5D0D4}" srcOrd="0" destOrd="0" parTransId="{DB34672E-E071-46FF-A05B-80B829555C5C}" sibTransId="{2FDD66A9-FF65-4001-87FA-3EE1CA57DCF5}"/>
    <dgm:cxn modelId="{B905FD26-3A46-48F4-8461-D9CAE8857457}" srcId="{44BCE735-0607-49A6-B60B-3572FA94E889}" destId="{9046E2AF-21C1-4CB8-8308-92AD0858ADBC}" srcOrd="1" destOrd="0" parTransId="{57C21F0D-12E2-48DA-83CF-60A484143B4F}" sibTransId="{2FC92FBD-E86A-49BD-8A27-0F6C823FE40D}"/>
    <dgm:cxn modelId="{81F360DA-9D43-4B6F-9F52-A2A39098F215}" type="presOf" srcId="{EB75AB60-6C5C-4658-B8B6-8DEF4EE2282C}" destId="{FC9D4A4B-DA40-43DD-88B1-B199A8AA266F}" srcOrd="0" destOrd="0" presId="urn:microsoft.com/office/officeart/2005/8/layout/vList5"/>
    <dgm:cxn modelId="{C33B80AD-956D-41BC-B603-A1E74E38D35B}" type="presOf" srcId="{D3379CB4-4CE5-4345-9563-4E3202EE5DC6}" destId="{BD0846F5-D4B9-4110-80AD-F1970F8B7CE8}" srcOrd="0" destOrd="0" presId="urn:microsoft.com/office/officeart/2005/8/layout/vList5"/>
    <dgm:cxn modelId="{7E0F0140-9AF7-4989-A1A8-6B4D24B3392E}" type="presOf" srcId="{7DAB8F8F-B59D-49B6-9655-13E6E6C5D0D4}" destId="{23A3F570-EFD4-4E98-AF64-869A79F0AD3A}" srcOrd="0" destOrd="0" presId="urn:microsoft.com/office/officeart/2005/8/layout/vList5"/>
    <dgm:cxn modelId="{FF9FCFF6-5245-4613-B2CE-F14E6E257CAB}" srcId="{9279081E-E215-46D7-A7A0-8C19F7CB28E3}" destId="{A58D8AC5-1460-4CF5-9D19-24A17659DEC1}" srcOrd="0" destOrd="0" parTransId="{CEF8310B-25C1-41C4-B646-965053F25CEA}" sibTransId="{0181935E-0F03-4D9B-BE35-6CCAFAF98B1A}"/>
    <dgm:cxn modelId="{8E67B3F2-FC7F-4C49-B61A-E894AC35607D}" type="presOf" srcId="{B2076B29-8747-4BCB-BB47-0AD3B55998B4}" destId="{3C7ABC11-3708-498D-A264-778A34901F80}" srcOrd="0" destOrd="0" presId="urn:microsoft.com/office/officeart/2005/8/layout/vList5"/>
    <dgm:cxn modelId="{B13EB355-66B7-4194-B4A9-16B12FED6C2B}" srcId="{7DAB8F8F-B59D-49B6-9655-13E6E6C5D0D4}" destId="{0D6215C0-4441-47C8-88B0-420D071FDD0A}" srcOrd="1" destOrd="0" parTransId="{22A14CC8-5044-439A-BB22-559E8498E87A}" sibTransId="{36165A52-BA72-4844-BE9B-2E15474E9172}"/>
    <dgm:cxn modelId="{B284FB01-4E9C-4C62-BC8E-BC5B1E04C6C5}" type="presOf" srcId="{A58D8AC5-1460-4CF5-9D19-24A17659DEC1}" destId="{20200445-3F9E-491D-8269-0E1AFC69BB57}" srcOrd="0" destOrd="0" presId="urn:microsoft.com/office/officeart/2005/8/layout/vList5"/>
    <dgm:cxn modelId="{4B9D37EC-A37F-4276-8FD9-8FE90894A0AA}" type="presOf" srcId="{9279081E-E215-46D7-A7A0-8C19F7CB28E3}" destId="{734F9642-E707-4101-9FB1-D3C1E5B0646A}" srcOrd="0" destOrd="0" presId="urn:microsoft.com/office/officeart/2005/8/layout/vList5"/>
    <dgm:cxn modelId="{A0A6A97C-88F0-4717-A3EA-914C1E8B7D41}" srcId="{FDFB3CAB-E340-47E6-B915-08FE1F0A20AC}" destId="{B2076B29-8747-4BCB-BB47-0AD3B55998B4}" srcOrd="1" destOrd="0" parTransId="{DE354ACB-B337-4AC1-9C3C-CB603E3F6A3C}" sibTransId="{EDA953F8-757C-459E-9E63-CC5F20C7822E}"/>
    <dgm:cxn modelId="{547B04DC-2500-4972-8263-F7FCEC124557}" type="presOf" srcId="{FDFB3CAB-E340-47E6-B915-08FE1F0A20AC}" destId="{4090C6E9-AED5-46E7-9074-A5FF2882ACB6}" srcOrd="0" destOrd="0" presId="urn:microsoft.com/office/officeart/2005/8/layout/vList5"/>
    <dgm:cxn modelId="{5F1285FF-2841-4092-82CE-F0104E19EBAC}" type="presOf" srcId="{3D17C0EC-D45C-4D52-9254-5A0D479ADDE2}" destId="{B281A78F-3DEE-45D9-8F30-5FD2F2A54FD2}" srcOrd="0" destOrd="0" presId="urn:microsoft.com/office/officeart/2005/8/layout/vList5"/>
    <dgm:cxn modelId="{FCC8CB41-A180-4E00-914C-F2C1D40269AE}" srcId="{FDFB3CAB-E340-47E6-B915-08FE1F0A20AC}" destId="{44BCE735-0607-49A6-B60B-3572FA94E889}" srcOrd="2" destOrd="0" parTransId="{BA12CCDA-16F0-4116-82EB-C4C4484EDCDA}" sibTransId="{7B877DDF-F329-4FE1-A30E-93A124DAF1FC}"/>
    <dgm:cxn modelId="{C1EFE0A7-88E6-440D-B0C2-42B4B18B091C}" srcId="{B2076B29-8747-4BCB-BB47-0AD3B55998B4}" destId="{15B5CF9E-A0AE-450D-A20C-1D49DB0A1C64}" srcOrd="1" destOrd="0" parTransId="{B72B1423-EEB0-4A1D-8BC2-F3F3C6CE1037}" sibTransId="{B229CAD0-39A9-4C03-9D3F-6B87E2BC4BB5}"/>
    <dgm:cxn modelId="{5FC8DF61-56B7-47CD-8A82-940E236ADF77}" srcId="{7DAB8F8F-B59D-49B6-9655-13E6E6C5D0D4}" destId="{EB75AB60-6C5C-4658-B8B6-8DEF4EE2282C}" srcOrd="0" destOrd="0" parTransId="{94DCFF0F-FC7E-4EEE-8482-2C9C3C086C03}" sibTransId="{55A17185-46C0-45E2-AFB5-85B704934E52}"/>
    <dgm:cxn modelId="{F8B237D6-96D0-4897-89F9-6B2AA414CD2B}" srcId="{9279081E-E215-46D7-A7A0-8C19F7CB28E3}" destId="{F8B6D446-02F4-4AA8-9E64-58CA73FDE58F}" srcOrd="1" destOrd="0" parTransId="{F9C96D3A-A42F-475E-9702-88025E8271B5}" sibTransId="{16099D64-6AB1-41A6-B3A6-EA73EE89BC5D}"/>
    <dgm:cxn modelId="{7B059A14-3F6A-43A7-BE3C-C33EC1F7061B}" srcId="{44BCE735-0607-49A6-B60B-3572FA94E889}" destId="{3D17C0EC-D45C-4D52-9254-5A0D479ADDE2}" srcOrd="0" destOrd="0" parTransId="{7A27F4A9-3997-4215-BE07-91FB9DF2A869}" sibTransId="{817F0B5C-9BF1-46FC-A3EF-CEA1C2A25CC4}"/>
    <dgm:cxn modelId="{481E9FD2-561D-40C3-8F6F-A6976B48B5D0}" srcId="{B2076B29-8747-4BCB-BB47-0AD3B55998B4}" destId="{D3379CB4-4CE5-4345-9563-4E3202EE5DC6}" srcOrd="0" destOrd="0" parTransId="{FD3B7385-8471-4A7F-95CF-7E3926F33886}" sibTransId="{4281C1E5-F6CA-42E8-980D-2E49CFD9AFB2}"/>
    <dgm:cxn modelId="{E32B99E3-B629-4871-9C50-46BFD1130090}" srcId="{FDFB3CAB-E340-47E6-B915-08FE1F0A20AC}" destId="{9279081E-E215-46D7-A7A0-8C19F7CB28E3}" srcOrd="3" destOrd="0" parTransId="{96760931-C04C-4263-944E-0D48A6ABA0B5}" sibTransId="{CFA2DCB3-1953-49B2-9DDB-74865E2CE21D}"/>
    <dgm:cxn modelId="{20D7E7D0-CB6B-4177-90EC-2B7AADFDEDFE}" type="presParOf" srcId="{4090C6E9-AED5-46E7-9074-A5FF2882ACB6}" destId="{11B1DD67-3A82-4CF2-8793-3701A43D9367}" srcOrd="0" destOrd="0" presId="urn:microsoft.com/office/officeart/2005/8/layout/vList5"/>
    <dgm:cxn modelId="{98212076-3E29-4528-BCFF-C0688A1F8951}" type="presParOf" srcId="{11B1DD67-3A82-4CF2-8793-3701A43D9367}" destId="{23A3F570-EFD4-4E98-AF64-869A79F0AD3A}" srcOrd="0" destOrd="0" presId="urn:microsoft.com/office/officeart/2005/8/layout/vList5"/>
    <dgm:cxn modelId="{83DCFCE1-6B37-4E94-92C2-CEF46D732A18}" type="presParOf" srcId="{11B1DD67-3A82-4CF2-8793-3701A43D9367}" destId="{FC9D4A4B-DA40-43DD-88B1-B199A8AA266F}" srcOrd="1" destOrd="0" presId="urn:microsoft.com/office/officeart/2005/8/layout/vList5"/>
    <dgm:cxn modelId="{3B07E567-84E3-4DA0-9486-1564C524F2F2}" type="presParOf" srcId="{4090C6E9-AED5-46E7-9074-A5FF2882ACB6}" destId="{87DD00EF-9009-49CE-877F-C2ED680B579E}" srcOrd="1" destOrd="0" presId="urn:microsoft.com/office/officeart/2005/8/layout/vList5"/>
    <dgm:cxn modelId="{7C3B0CC9-A9A5-41E1-BE74-E2C57A4F2188}" type="presParOf" srcId="{4090C6E9-AED5-46E7-9074-A5FF2882ACB6}" destId="{EE00F07E-F52A-4EBA-86D0-3C6F46ECE98E}" srcOrd="2" destOrd="0" presId="urn:microsoft.com/office/officeart/2005/8/layout/vList5"/>
    <dgm:cxn modelId="{406B9C1A-537C-4A83-B74B-B151C26EB296}" type="presParOf" srcId="{EE00F07E-F52A-4EBA-86D0-3C6F46ECE98E}" destId="{3C7ABC11-3708-498D-A264-778A34901F80}" srcOrd="0" destOrd="0" presId="urn:microsoft.com/office/officeart/2005/8/layout/vList5"/>
    <dgm:cxn modelId="{C35C9BF0-8C47-48E4-AFE6-5FA64A073D47}" type="presParOf" srcId="{EE00F07E-F52A-4EBA-86D0-3C6F46ECE98E}" destId="{BD0846F5-D4B9-4110-80AD-F1970F8B7CE8}" srcOrd="1" destOrd="0" presId="urn:microsoft.com/office/officeart/2005/8/layout/vList5"/>
    <dgm:cxn modelId="{53D4C1EA-3EDB-4629-B156-C436AEF5301F}" type="presParOf" srcId="{4090C6E9-AED5-46E7-9074-A5FF2882ACB6}" destId="{9B3B2B5E-165E-4A7F-9540-4FE638F19A81}" srcOrd="3" destOrd="0" presId="urn:microsoft.com/office/officeart/2005/8/layout/vList5"/>
    <dgm:cxn modelId="{4C861192-888D-4E72-8690-F467B7C336CD}" type="presParOf" srcId="{4090C6E9-AED5-46E7-9074-A5FF2882ACB6}" destId="{96F55929-B450-4C11-B9BD-B727DE100958}" srcOrd="4" destOrd="0" presId="urn:microsoft.com/office/officeart/2005/8/layout/vList5"/>
    <dgm:cxn modelId="{8E7413B2-1D79-4E47-9924-54D492FF2647}" type="presParOf" srcId="{96F55929-B450-4C11-B9BD-B727DE100958}" destId="{5970BD12-1FBB-42F7-A6F8-90070807CF45}" srcOrd="0" destOrd="0" presId="urn:microsoft.com/office/officeart/2005/8/layout/vList5"/>
    <dgm:cxn modelId="{ED2EFC21-51B2-48E4-83DE-85CE9BDCE268}" type="presParOf" srcId="{96F55929-B450-4C11-B9BD-B727DE100958}" destId="{B281A78F-3DEE-45D9-8F30-5FD2F2A54FD2}" srcOrd="1" destOrd="0" presId="urn:microsoft.com/office/officeart/2005/8/layout/vList5"/>
    <dgm:cxn modelId="{750C352A-E922-4B7D-9CD7-F198776A46C9}" type="presParOf" srcId="{4090C6E9-AED5-46E7-9074-A5FF2882ACB6}" destId="{3AF47C95-671B-49C3-8F7C-C6CD2A8FC2CD}" srcOrd="5" destOrd="0" presId="urn:microsoft.com/office/officeart/2005/8/layout/vList5"/>
    <dgm:cxn modelId="{F090150D-1886-47D1-A0A7-20E40D6AAD11}" type="presParOf" srcId="{4090C6E9-AED5-46E7-9074-A5FF2882ACB6}" destId="{4FCAD403-5252-4A21-8F76-8CEC8FD9F68A}" srcOrd="6" destOrd="0" presId="urn:microsoft.com/office/officeart/2005/8/layout/vList5"/>
    <dgm:cxn modelId="{8A425C94-41A8-4C0D-9A76-640D3B9C97C9}" type="presParOf" srcId="{4FCAD403-5252-4A21-8F76-8CEC8FD9F68A}" destId="{734F9642-E707-4101-9FB1-D3C1E5B0646A}" srcOrd="0" destOrd="0" presId="urn:microsoft.com/office/officeart/2005/8/layout/vList5"/>
    <dgm:cxn modelId="{67E495E1-0631-4741-A39F-4E48DD75AE86}" type="presParOf" srcId="{4FCAD403-5252-4A21-8F76-8CEC8FD9F68A}" destId="{20200445-3F9E-491D-8269-0E1AFC69BB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D4A4B-DA40-43DD-88B1-B199A8AA266F}">
      <dsp:nvSpPr>
        <dsp:cNvPr id="0" name=""/>
        <dsp:cNvSpPr/>
      </dsp:nvSpPr>
      <dsp:spPr>
        <a:xfrm rot="5400000">
          <a:off x="6918760" y="-2838514"/>
          <a:ext cx="1063897" cy="701243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Establishing a positive trade balance to meet economic development goals.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Tariff and non-tariff measures regulating trade and protecting national commercial sectors.</a:t>
          </a:r>
        </a:p>
      </dsp:txBody>
      <dsp:txXfrm rot="-5400000">
        <a:off x="3944493" y="187688"/>
        <a:ext cx="6960497" cy="960027"/>
      </dsp:txXfrm>
    </dsp:sp>
    <dsp:sp modelId="{23A3F570-EFD4-4E98-AF64-869A79F0AD3A}">
      <dsp:nvSpPr>
        <dsp:cNvPr id="0" name=""/>
        <dsp:cNvSpPr/>
      </dsp:nvSpPr>
      <dsp:spPr>
        <a:xfrm>
          <a:off x="0" y="2764"/>
          <a:ext cx="3944493" cy="1329872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/>
            <a:t>Neomercantilism</a:t>
          </a:r>
          <a:endParaRPr lang="en-US" sz="3900" kern="1200" dirty="0"/>
        </a:p>
      </dsp:txBody>
      <dsp:txXfrm>
        <a:off x="64919" y="67683"/>
        <a:ext cx="3814655" cy="1200034"/>
      </dsp:txXfrm>
    </dsp:sp>
    <dsp:sp modelId="{BD0846F5-D4B9-4110-80AD-F1970F8B7CE8}">
      <dsp:nvSpPr>
        <dsp:cNvPr id="0" name=""/>
        <dsp:cNvSpPr/>
      </dsp:nvSpPr>
      <dsp:spPr>
        <a:xfrm rot="5400000">
          <a:off x="6918760" y="-1442148"/>
          <a:ext cx="1063897" cy="701243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Produce more effectively in an economic sector while using less resources.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 nation can focus on its absolute advantages, trade its surplus and import what it lacks.</a:t>
          </a:r>
        </a:p>
      </dsp:txBody>
      <dsp:txXfrm rot="-5400000">
        <a:off x="3944493" y="1584054"/>
        <a:ext cx="6960497" cy="960027"/>
      </dsp:txXfrm>
    </dsp:sp>
    <dsp:sp modelId="{3C7ABC11-3708-498D-A264-778A34901F80}">
      <dsp:nvSpPr>
        <dsp:cNvPr id="0" name=""/>
        <dsp:cNvSpPr/>
      </dsp:nvSpPr>
      <dsp:spPr>
        <a:xfrm>
          <a:off x="0" y="1399130"/>
          <a:ext cx="3944493" cy="1329872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Absolute advantages</a:t>
          </a:r>
        </a:p>
      </dsp:txBody>
      <dsp:txXfrm>
        <a:off x="64919" y="1464049"/>
        <a:ext cx="3814655" cy="1200034"/>
      </dsp:txXfrm>
    </dsp:sp>
    <dsp:sp modelId="{B281A78F-3DEE-45D9-8F30-5FD2F2A54FD2}">
      <dsp:nvSpPr>
        <dsp:cNvPr id="0" name=""/>
        <dsp:cNvSpPr/>
      </dsp:nvSpPr>
      <dsp:spPr>
        <a:xfrm rot="5400000">
          <a:off x="6918760" y="-45783"/>
          <a:ext cx="1063897" cy="701243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 nation can focus on the sectors it has the highest comparative advantages.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 nation having no absolute advantages can focus on sectors where the total productivity gains are the most significant.</a:t>
          </a:r>
        </a:p>
      </dsp:txBody>
      <dsp:txXfrm rot="-5400000">
        <a:off x="3944493" y="2980419"/>
        <a:ext cx="6960497" cy="960027"/>
      </dsp:txXfrm>
    </dsp:sp>
    <dsp:sp modelId="{5970BD12-1FBB-42F7-A6F8-90070807CF45}">
      <dsp:nvSpPr>
        <dsp:cNvPr id="0" name=""/>
        <dsp:cNvSpPr/>
      </dsp:nvSpPr>
      <dsp:spPr>
        <a:xfrm>
          <a:off x="0" y="2795496"/>
          <a:ext cx="3944493" cy="1329872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Comparative advantages</a:t>
          </a:r>
        </a:p>
      </dsp:txBody>
      <dsp:txXfrm>
        <a:off x="64919" y="2860415"/>
        <a:ext cx="3814655" cy="1200034"/>
      </dsp:txXfrm>
    </dsp:sp>
    <dsp:sp modelId="{20200445-3F9E-491D-8269-0E1AFC69BB57}">
      <dsp:nvSpPr>
        <dsp:cNvPr id="0" name=""/>
        <dsp:cNvSpPr/>
      </dsp:nvSpPr>
      <dsp:spPr>
        <a:xfrm rot="5400000">
          <a:off x="6918760" y="1350582"/>
          <a:ext cx="1063897" cy="7012432"/>
        </a:xfrm>
        <a:prstGeom prst="round2SameRect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Trade related to endowments such as capital, land and labor.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Export goods to which it has notable factor endowments and imports goods in which it has scarce factor endowments</a:t>
          </a:r>
        </a:p>
      </dsp:txBody>
      <dsp:txXfrm rot="-5400000">
        <a:off x="3944493" y="4376785"/>
        <a:ext cx="6960497" cy="960027"/>
      </dsp:txXfrm>
    </dsp:sp>
    <dsp:sp modelId="{734F9642-E707-4101-9FB1-D3C1E5B0646A}">
      <dsp:nvSpPr>
        <dsp:cNvPr id="0" name=""/>
        <dsp:cNvSpPr/>
      </dsp:nvSpPr>
      <dsp:spPr>
        <a:xfrm>
          <a:off x="0" y="4191862"/>
          <a:ext cx="3944493" cy="1329872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Factors Endowments</a:t>
          </a:r>
        </a:p>
      </dsp:txBody>
      <dsp:txXfrm>
        <a:off x="64919" y="4256781"/>
        <a:ext cx="3814655" cy="120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t" anchorCtr="0" compatLnSpc="1">
            <a:prstTxWarp prst="textNoShape">
              <a:avLst/>
            </a:prstTxWarp>
          </a:bodyPr>
          <a:lstStyle>
            <a:lvl1pPr defTabSz="960438" eaLnBrk="0" hangingPunct="0">
              <a:defRPr sz="13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4950"/>
            <a:ext cx="3165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b" anchorCtr="0" compatLnSpc="1">
            <a:prstTxWarp prst="textNoShape">
              <a:avLst/>
            </a:prstTxWarp>
          </a:bodyPr>
          <a:lstStyle>
            <a:lvl1pPr defTabSz="960438" eaLnBrk="0" hangingPunct="0">
              <a:defRPr sz="13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24950"/>
            <a:ext cx="3165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5A6B006-3EE6-46C6-9EA1-F48F1C80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6250" y="285750"/>
            <a:ext cx="6350000" cy="3571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8275" y="3983038"/>
            <a:ext cx="694055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6338" y="298450"/>
            <a:ext cx="8207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23" tIns="48062" rIns="96123" bIns="48062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2000" i="0"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fld id="{09C86641-18BB-4885-9A5C-134749DB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4C21C-4AF3-4861-862A-D0E517770E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285750"/>
            <a:ext cx="6350000" cy="3571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2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6250" y="285750"/>
            <a:ext cx="6350000" cy="3571875"/>
          </a:xfrm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9D57A-EBE7-4123-B311-D3A61E8A3F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IFT/World</a:t>
            </a:r>
            <a:r>
              <a:rPr lang="en-US" baseline="0" dirty="0"/>
              <a:t> Bank (2013) </a:t>
            </a:r>
            <a:r>
              <a:rPr lang="en-US" dirty="0"/>
              <a:t>“Trading across borders”, Doing Business database. www.doingbusiness.org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CA09-9B1E-4104-8280-2A5AE15981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2F018-2C8D-425C-BCF4-8B9434A1A6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285750"/>
            <a:ext cx="6350000" cy="35718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location: </a:t>
            </a:r>
            <a:r>
              <a:rPr lang="en-US" dirty="0" err="1"/>
              <a:t>global_socioeconomic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CA09-9B1E-4104-8280-2A5AE15981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World Bank (2008) Special Economic Zones: Performance, Lessons Learned, and Implications for Zone Development, Washington, DC: The World Bank.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CA09-9B1E-4104-8280-2A5AE15981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36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1309">
              <a:defRPr/>
            </a:pPr>
            <a:r>
              <a:rPr lang="en-US" dirty="0"/>
              <a:t>Source: adapted</a:t>
            </a:r>
            <a:r>
              <a:rPr lang="en-US" baseline="0" dirty="0"/>
              <a:t> from World Bank (2009) World Development Report 2009: Reshaping Economic Geography.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http://research.stlouisfed.org/fred2/series/EXCHUS/downloaddata?cid=95</a:t>
            </a:r>
          </a:p>
          <a:p>
            <a:endParaRPr lang="en-US" dirty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D53DF-9ADD-4663-ABB3-3FB40212A1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80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2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9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8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Bank.</a:t>
            </a:r>
          </a:p>
          <a:p>
            <a:endParaRPr lang="en-US" dirty="0"/>
          </a:p>
          <a:p>
            <a:r>
              <a:rPr lang="en-US" dirty="0"/>
              <a:t>Map location: </a:t>
            </a:r>
            <a:r>
              <a:rPr lang="en-US" dirty="0" err="1"/>
              <a:t>global_socioeconomic</a:t>
            </a:r>
            <a:endParaRPr lang="en-US" dirty="0"/>
          </a:p>
          <a:p>
            <a:endParaRPr lang="en-US" dirty="0"/>
          </a:p>
          <a:p>
            <a:r>
              <a:rPr lang="en-US" dirty="0"/>
              <a:t>European Union: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5.9096</a:t>
            </a:r>
            <a:r>
              <a:rPr lang="en-US" dirty="0"/>
              <a:t> </a:t>
            </a:r>
          </a:p>
          <a:p>
            <a:r>
              <a:rPr lang="en-US" dirty="0"/>
              <a:t>North America: 1.96712</a:t>
            </a:r>
          </a:p>
          <a:p>
            <a:r>
              <a:rPr lang="en-US" dirty="0"/>
              <a:t>China, Japan, Korea, Taiwan: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2.26335</a:t>
            </a:r>
            <a:r>
              <a:rPr lang="en-US" dirty="0"/>
              <a:t>  + .6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98131</a:t>
            </a:r>
            <a:r>
              <a:rPr lang="en-US" dirty="0"/>
              <a:t> + 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573694</a:t>
            </a:r>
            <a:r>
              <a:rPr lang="en-US" dirty="0"/>
              <a:t> </a:t>
            </a:r>
          </a:p>
          <a:p>
            <a:r>
              <a:rPr lang="en-US" dirty="0"/>
              <a:t>World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17.8456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3F363-7E7B-47A7-BE8F-2367A89C61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3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WTO,</a:t>
            </a:r>
            <a:r>
              <a:rPr lang="en-US" baseline="0" dirty="0"/>
              <a:t> World Trade Report 2010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3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Observatory of Economic Complexity, Massachusetts Institute of Technology. https://www.teletracnavman.com/infographics/top-imports-exports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54545"/>
                </a:solidFill>
                <a:effectLst/>
                <a:latin typeface="Oxygen" panose="02000503000000000000" pitchFamily="2" charset="0"/>
              </a:rPr>
              <a:t>OECD (2021), “Global value chains: Efficiency and risks in the context of COVID-19”, OECD Policy Responses to Coronavirus (COVID-19), OECD Publishing, Paris.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CA09-9B1E-4104-8280-2A5AE15981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2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98658-59AC-4974-B5F5-9AC7BDD4C1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/>
          <a:lstStyle/>
          <a:p>
            <a:r>
              <a:rPr lang="en-US" dirty="0"/>
              <a:t>Source: WTO.</a:t>
            </a:r>
          </a:p>
          <a:p>
            <a:r>
              <a:rPr lang="en-US" dirty="0"/>
              <a:t>https://data.worldbank.org/indicator/TX.VAL.MRCH.CD.WT</a:t>
            </a:r>
          </a:p>
        </p:txBody>
      </p:sp>
    </p:spTree>
    <p:extLst>
      <p:ext uri="{BB962C8B-B14F-4D97-AF65-F5344CB8AC3E}">
        <p14:creationId xmlns:p14="http://schemas.microsoft.com/office/powerpoint/2010/main" val="2657534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6250" y="285750"/>
            <a:ext cx="6350000" cy="3571875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220A-89E2-4D2B-93DC-EDD80F9BFC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6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WTO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https://data.worldbank.org/indicator/NE.EXP.GNFS.CD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CA09-9B1E-4104-8280-2A5AE15981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http://www.census.gov/foreign-trade/balance/c5700.html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4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</a:t>
            </a:r>
            <a:r>
              <a:rPr lang="en-US" baseline="0" dirty="0"/>
              <a:t> Journal of Commerce.</a:t>
            </a:r>
          </a:p>
          <a:p>
            <a:r>
              <a:rPr lang="en-US" dirty="0"/>
              <a:t>https://www.joc.com/regulation-policy/trade-data/united-states-trade-data/tariffs-trucking-top-threats-top-100-us-importers-and-exporters_20180521.html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3D3F-CC0B-4D12-B21E-098454D310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WTO and World Bank. Current USD.</a:t>
            </a:r>
          </a:p>
          <a:p>
            <a:endParaRPr lang="en-US" dirty="0"/>
          </a:p>
          <a:p>
            <a:r>
              <a:rPr lang="en-US" dirty="0"/>
              <a:t>Merchandise Exports : http://data.worldbank.org/indicator/TX.VAL.MRCH.CD.WT</a:t>
            </a:r>
          </a:p>
          <a:p>
            <a:endParaRPr lang="en-US" dirty="0"/>
          </a:p>
          <a:p>
            <a:r>
              <a:rPr lang="en-US" dirty="0"/>
              <a:t>GDP: http://data.worldbank.org/indicator/NY.GDP.MKTP.CD?locations=1W</a:t>
            </a:r>
          </a:p>
        </p:txBody>
      </p:sp>
    </p:spTree>
    <p:extLst>
      <p:ext uri="{BB962C8B-B14F-4D97-AF65-F5344CB8AC3E}">
        <p14:creationId xmlns:p14="http://schemas.microsoft.com/office/powerpoint/2010/main" val="367398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Population and GDP</a:t>
            </a:r>
            <a:r>
              <a:rPr lang="en-US" baseline="0"/>
              <a:t> </a:t>
            </a:r>
            <a:r>
              <a:rPr lang="en-US"/>
              <a:t>from World Bank, World Development Indicators. Exports from World</a:t>
            </a:r>
            <a:r>
              <a:rPr lang="en-US" baseline="0"/>
              <a:t> Trade Organization. Container port throughput compiled from Containerization International.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9DE9-FC23-40E2-82DD-7B012510CE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285750"/>
            <a:ext cx="6350000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63812-30FC-4548-ABB2-E48624DBBF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285750"/>
            <a:ext cx="6350000" cy="3571875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Rodrigue, J-P (2012) "Supply Chain Management, Logistics Changes and the Concept of Friction", in P.V. Hall and M. </a:t>
            </a:r>
            <a:r>
              <a:rPr lang="en-US" dirty="0" err="1"/>
              <a:t>Hesse</a:t>
            </a:r>
            <a:r>
              <a:rPr lang="en-US" dirty="0"/>
              <a:t> (</a:t>
            </a:r>
            <a:r>
              <a:rPr lang="en-US" dirty="0" err="1"/>
              <a:t>eds</a:t>
            </a:r>
            <a:r>
              <a:rPr lang="en-US" dirty="0"/>
              <a:t>) Cities, Regions and Flows, London: </a:t>
            </a:r>
            <a:r>
              <a:rPr lang="en-US" dirty="0" err="1"/>
              <a:t>Routledge</a:t>
            </a:r>
            <a:r>
              <a:rPr lang="en-US" dirty="0"/>
              <a:t>. ISBN 978-0-415-68219-0.</a:t>
            </a:r>
          </a:p>
        </p:txBody>
      </p:sp>
    </p:spTree>
    <p:extLst>
      <p:ext uri="{BB962C8B-B14F-4D97-AF65-F5344CB8AC3E}">
        <p14:creationId xmlns:p14="http://schemas.microsoft.com/office/powerpoint/2010/main" val="173075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BAC3EF-2480-4FE1-8B98-BC6EF1542218}"/>
              </a:ext>
            </a:extLst>
          </p:cNvPr>
          <p:cNvSpPr/>
          <p:nvPr/>
        </p:nvSpPr>
        <p:spPr bwMode="auto">
          <a:xfrm>
            <a:off x="0" y="4840053"/>
            <a:ext cx="4284980" cy="1572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12700" y="152400"/>
            <a:ext cx="122047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16" y="6400800"/>
            <a:ext cx="122047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" name="Picture 22" descr="Hofstra_Shiel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21" y="263526"/>
            <a:ext cx="8608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73216" y="1458913"/>
            <a:ext cx="7401987" cy="2054786"/>
          </a:xfrm>
        </p:spPr>
        <p:txBody>
          <a:bodyPr/>
          <a:lstStyle>
            <a:lvl1pPr>
              <a:defRPr sz="36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39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73216" y="3720074"/>
            <a:ext cx="7434760" cy="2452125"/>
          </a:xfrm>
        </p:spPr>
        <p:txBody>
          <a:bodyPr/>
          <a:lstStyle>
            <a:lvl1pPr marL="0" indent="0" algn="l">
              <a:buFont typeface="Arial Narrow" pitchFamily="34" charset="0"/>
              <a:buNone/>
              <a:defRPr sz="2800" b="1"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117600" y="195977"/>
            <a:ext cx="90360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GS 120 – </a:t>
            </a:r>
            <a:r>
              <a:rPr lang="en-US" sz="2400" b="1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iGlobalization</a:t>
            </a:r>
            <a:r>
              <a:rPr lang="en-US" sz="24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: Moving The Things We Buy</a:t>
            </a:r>
          </a:p>
          <a:p>
            <a:pPr eaLnBrk="0" hangingPunct="0">
              <a:defRPr/>
            </a:pPr>
            <a:endParaRPr lang="en-US" sz="1800" b="1" i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800" b="1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Professor: Dr. Jean-Paul Rodrigue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2400" y="6511926"/>
            <a:ext cx="4984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Hofstra University, Department of Global Studies &amp; Geography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AF64A4D-A4C0-403F-98FA-01C6288BE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4"/>
          <a:stretch/>
        </p:blipFill>
        <p:spPr>
          <a:xfrm>
            <a:off x="-12700" y="1458913"/>
            <a:ext cx="4297680" cy="3381140"/>
          </a:xfrm>
          <a:prstGeom prst="rect">
            <a:avLst/>
          </a:prstGeom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393E472B-F6A2-4D98-AC0F-C77E7DCA1639}"/>
              </a:ext>
            </a:extLst>
          </p:cNvPr>
          <p:cNvSpPr>
            <a:spLocks/>
          </p:cNvSpPr>
          <p:nvPr userDrawn="1"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" name="Picture 22" descr="Hofstra_Shield">
            <a:extLst>
              <a:ext uri="{FF2B5EF4-FFF2-40B4-BE49-F238E27FC236}">
                <a16:creationId xmlns:a16="http://schemas.microsoft.com/office/drawing/2014/main" id="{42B9C6DA-FEB3-4DA0-959C-E03972846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22" y="263528"/>
            <a:ext cx="8608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6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9834" y="49214"/>
            <a:ext cx="2738967" cy="6656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0817" y="49214"/>
            <a:ext cx="8015816" cy="6656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136B-E0E9-46F6-A689-1DDB27A75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543" y="1181337"/>
            <a:ext cx="10956714" cy="5524263"/>
          </a:xfrm>
        </p:spPr>
        <p:txBody>
          <a:bodyPr/>
          <a:lstStyle>
            <a:lvl1pPr>
              <a:defRPr>
                <a:latin typeface="+mn-lt"/>
                <a:cs typeface="Calibri" pitchFamily="34" charset="0"/>
              </a:defRPr>
            </a:lvl1pPr>
            <a:lvl2pPr>
              <a:defRPr>
                <a:latin typeface="+mn-lt"/>
                <a:cs typeface="Calibri" pitchFamily="34" charset="0"/>
              </a:defRPr>
            </a:lvl2pPr>
            <a:lvl3pPr>
              <a:defRPr>
                <a:latin typeface="+mn-lt"/>
                <a:cs typeface="Calibri" pitchFamily="34" charset="0"/>
              </a:defRPr>
            </a:lvl3pPr>
            <a:lvl4pPr>
              <a:defRPr>
                <a:latin typeface="+mn-lt"/>
                <a:cs typeface="Calibri" pitchFamily="34" charset="0"/>
              </a:defRPr>
            </a:lvl4pPr>
            <a:lvl5pPr>
              <a:defRPr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5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7905" y="1524466"/>
            <a:ext cx="8454773" cy="2104736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7905" y="3907511"/>
            <a:ext cx="8454773" cy="1645920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7D3DFB1-98F4-4935-BCAB-846262DB8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4"/>
          <a:stretch/>
        </p:blipFill>
        <p:spPr>
          <a:xfrm>
            <a:off x="202786" y="1524466"/>
            <a:ext cx="2613911" cy="20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818" y="1447800"/>
            <a:ext cx="5067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317" y="1447800"/>
            <a:ext cx="5069416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8335-24ED-4FBF-9402-4BA8FE86D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BD53-2408-47E3-B504-C85CF72027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A758-F96A-4519-BDE1-1E4CB78D1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A7B4-BDD4-4C70-A018-99C005CB1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DBD8-3733-4C8F-A4AD-9DF847E918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-14817" y="-11113"/>
            <a:ext cx="975360" cy="14478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-14817" y="1436688"/>
            <a:ext cx="975360" cy="54213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60543" y="9453"/>
            <a:ext cx="1095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1051416" y="1010070"/>
            <a:ext cx="7772400" cy="91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751" y="1187727"/>
            <a:ext cx="10949505" cy="55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F2A9432-684B-4644-BDAD-F128C9943D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817" y="1436688"/>
            <a:ext cx="975360" cy="5421312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0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>
              <a:lumMod val="1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j-ea"/>
          <a:cs typeface="Arial Narrow" panose="020B0606020202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D4D4D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Font typeface="Arial Narrow" pitchFamily="34" charset="0"/>
        <a:buChar char="■"/>
        <a:defRPr sz="2800">
          <a:solidFill>
            <a:srgbClr val="080808"/>
          </a:solidFill>
          <a:latin typeface="Arial Narrow" pitchFamily="34" charset="0"/>
          <a:ea typeface="+mn-ea"/>
          <a:cs typeface="Arial Narrow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4D4D4D"/>
          </a:solidFill>
          <a:latin typeface="Arial Narrow" pitchFamily="34" charset="0"/>
          <a:cs typeface="Arial Narrow" pitchFamily="34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80808"/>
          </a:solidFill>
          <a:latin typeface="Arial Narrow" pitchFamily="34" charset="0"/>
          <a:cs typeface="Arial Narrow" pitchFamily="34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080808"/>
          </a:solidFill>
          <a:latin typeface="Arial Narrow" pitchFamily="34" charset="0"/>
          <a:cs typeface="Arial Narrow" pitchFamily="34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Arial Narrow" pitchFamily="34" charset="0"/>
          <a:cs typeface="Arial Narrow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5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economicsmanagement.org/?page_id=17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economicsmanagement.org/?page_id=18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9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394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6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7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hyperlink" Target="https://transportgeography.org/?page_id=23792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6.wmf"/><Relationship Id="rId4" Type="http://schemas.openxmlformats.org/officeDocument/2006/relationships/image" Target="../media/image20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407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8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nsportgeography.org/?page_id=3968" TargetMode="Externa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420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9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nsportgeography.org/?page_id=410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11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hyperlink" Target="https://transportgeography.org/?page_id=3919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nsportgeography.org/?page_id=788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41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hyperlink" Target="https://transportgeography.org/?page_id=391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contents/chapter7/globalization-international-trade/most-traded-goods-lead-exporter-concentratio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14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geography.org/?page_id=415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orteconomicsmanagement.org/?page_id=1747" TargetMode="Externa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transportgeography.org/contents/chapter7/globalization-international-trade/rationale-for-trade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40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Topic 3 – Trade and the Global Economy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A – International Trade</a:t>
            </a:r>
          </a:p>
          <a:p>
            <a:pPr algn="l"/>
            <a:r>
              <a:rPr lang="en-US" dirty="0"/>
              <a:t>B – Trade Facilitation</a:t>
            </a:r>
          </a:p>
          <a:p>
            <a:pPr algn="l"/>
            <a:r>
              <a:rPr lang="en-US" dirty="0"/>
              <a:t>C – Global Trade Flows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World Merchandise Trade, 1960-2020</a:t>
            </a:r>
          </a:p>
        </p:txBody>
      </p:sp>
      <p:sp>
        <p:nvSpPr>
          <p:cNvPr id="2" name="Action Button: Document 1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6E9D9296-4DD1-44A8-8822-1C26CC15F452}"/>
              </a:ext>
            </a:extLst>
          </p:cNvPr>
          <p:cNvSpPr/>
          <p:nvPr/>
        </p:nvSpPr>
        <p:spPr bwMode="auto">
          <a:xfrm>
            <a:off x="8927451" y="25558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i="1">
              <a:latin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D00FA-D6F8-4800-A08F-32CB37777FC7}"/>
              </a:ext>
            </a:extLst>
          </p:cNvPr>
          <p:cNvSpPr txBox="1"/>
          <p:nvPr/>
        </p:nvSpPr>
        <p:spPr>
          <a:xfrm>
            <a:off x="9542254" y="31948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60BF6F7-0ED0-4068-9182-ADC25C6F3B0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006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Trade and Container Throughput (1970=100)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26723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C6D26F-3D4B-458D-921A-820237E93D6E}"/>
              </a:ext>
            </a:extLst>
          </p:cNvPr>
          <p:cNvSpPr txBox="1">
            <a:spLocks/>
          </p:cNvSpPr>
          <p:nvPr/>
        </p:nvSpPr>
        <p:spPr>
          <a:xfrm>
            <a:off x="9914658" y="6105450"/>
            <a:ext cx="61009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© GTS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7E7E56-40F8-4C78-890D-DF0F932BD2C2}"/>
              </a:ext>
            </a:extLst>
          </p:cNvPr>
          <p:cNvSpPr/>
          <p:nvPr/>
        </p:nvSpPr>
        <p:spPr>
          <a:xfrm>
            <a:off x="8907774" y="1290382"/>
            <a:ext cx="411480" cy="4114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20x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DAB9AB-D727-4497-A61D-E78C6C61708A}"/>
              </a:ext>
            </a:extLst>
          </p:cNvPr>
          <p:cNvSpPr/>
          <p:nvPr/>
        </p:nvSpPr>
        <p:spPr>
          <a:xfrm>
            <a:off x="8907774" y="5331540"/>
            <a:ext cx="411480" cy="4114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1.7x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9B6EEA-0469-4952-B29A-27DA1A668074}"/>
              </a:ext>
            </a:extLst>
          </p:cNvPr>
          <p:cNvSpPr/>
          <p:nvPr/>
        </p:nvSpPr>
        <p:spPr>
          <a:xfrm>
            <a:off x="8907774" y="2964886"/>
            <a:ext cx="411480" cy="4114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7.5x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4AD7E5-DEF1-4CF9-BC54-843CD87765E0}"/>
              </a:ext>
            </a:extLst>
          </p:cNvPr>
          <p:cNvSpPr/>
          <p:nvPr/>
        </p:nvSpPr>
        <p:spPr>
          <a:xfrm>
            <a:off x="8907774" y="2299245"/>
            <a:ext cx="411480" cy="4114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latin typeface="Arial Narrow" panose="020B0606020202030204" pitchFamily="34" charset="0"/>
              </a:rPr>
              <a:t>8.9x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2B39B8-9F32-4700-A61B-279D53139329}"/>
              </a:ext>
            </a:extLst>
          </p:cNvPr>
          <p:cNvCxnSpPr/>
          <p:nvPr/>
        </p:nvCxnSpPr>
        <p:spPr>
          <a:xfrm>
            <a:off x="3523234" y="1346200"/>
            <a:ext cx="0" cy="45720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8ACE66-26CA-41F6-B573-7035657BC3E8}"/>
              </a:ext>
            </a:extLst>
          </p:cNvPr>
          <p:cNvCxnSpPr/>
          <p:nvPr/>
        </p:nvCxnSpPr>
        <p:spPr>
          <a:xfrm>
            <a:off x="3633779" y="1246636"/>
            <a:ext cx="521208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AF510E-1DF6-4B12-971B-51AA14F4821E}"/>
              </a:ext>
            </a:extLst>
          </p:cNvPr>
          <p:cNvSpPr txBox="1"/>
          <p:nvPr/>
        </p:nvSpPr>
        <p:spPr>
          <a:xfrm>
            <a:off x="9308252" y="53355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52627-2930-4D57-8294-D894C110D191}"/>
              </a:ext>
            </a:extLst>
          </p:cNvPr>
          <p:cNvSpPr txBox="1"/>
          <p:nvPr/>
        </p:nvSpPr>
        <p:spPr>
          <a:xfrm>
            <a:off x="9308252" y="2948938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GDP (current USD)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54D13-51BC-43D4-859E-26462DD78FDF}"/>
              </a:ext>
            </a:extLst>
          </p:cNvPr>
          <p:cNvSpPr txBox="1"/>
          <p:nvPr/>
        </p:nvSpPr>
        <p:spPr>
          <a:xfrm>
            <a:off x="9308252" y="2300247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Exports (current USD)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69EF68-3CA6-400D-A858-8F8E874284D8}"/>
              </a:ext>
            </a:extLst>
          </p:cNvPr>
          <p:cNvSpPr txBox="1"/>
          <p:nvPr/>
        </p:nvSpPr>
        <p:spPr>
          <a:xfrm>
            <a:off x="9308251" y="1272496"/>
            <a:ext cx="258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Container Throughput (TEU)</a:t>
            </a:r>
          </a:p>
        </p:txBody>
      </p:sp>
      <p:sp>
        <p:nvSpPr>
          <p:cNvPr id="18" name="Action Button: Document 17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4E79EC95-847A-4CC0-8B65-4B0D19796707}"/>
              </a:ext>
            </a:extLst>
          </p:cNvPr>
          <p:cNvSpPr/>
          <p:nvPr/>
        </p:nvSpPr>
        <p:spPr bwMode="auto">
          <a:xfrm>
            <a:off x="9740417" y="13147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CB953-0564-4F36-9EB6-74DE2E85F90A}"/>
              </a:ext>
            </a:extLst>
          </p:cNvPr>
          <p:cNvSpPr txBox="1"/>
          <p:nvPr/>
        </p:nvSpPr>
        <p:spPr>
          <a:xfrm>
            <a:off x="10380903" y="19537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43674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Supporting International Trade</a:t>
            </a:r>
          </a:p>
        </p:txBody>
      </p:sp>
      <p:sp>
        <p:nvSpPr>
          <p:cNvPr id="38" name="Action Button: Document 37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DA8D50A3-39BE-4150-A744-98E3460AB57E}"/>
              </a:ext>
            </a:extLst>
          </p:cNvPr>
          <p:cNvSpPr/>
          <p:nvPr/>
        </p:nvSpPr>
        <p:spPr bwMode="auto">
          <a:xfrm>
            <a:off x="9256686" y="15569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9B502-FBF5-4527-BA66-2D4CBF0BCAD1}"/>
              </a:ext>
            </a:extLst>
          </p:cNvPr>
          <p:cNvSpPr txBox="1"/>
          <p:nvPr/>
        </p:nvSpPr>
        <p:spPr>
          <a:xfrm>
            <a:off x="9860002" y="219594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327415-17B7-4535-B3E1-F74A250B1DBB}"/>
              </a:ext>
            </a:extLst>
          </p:cNvPr>
          <p:cNvSpPr/>
          <p:nvPr/>
        </p:nvSpPr>
        <p:spPr>
          <a:xfrm>
            <a:off x="3904602" y="3159543"/>
            <a:ext cx="5943600" cy="2194560"/>
          </a:xfrm>
          <a:prstGeom prst="roundRect">
            <a:avLst>
              <a:gd name="adj" fmla="val 649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0B7D8A0-D45F-42F7-B1A0-2178A53D018F}"/>
              </a:ext>
            </a:extLst>
          </p:cNvPr>
          <p:cNvSpPr/>
          <p:nvPr/>
        </p:nvSpPr>
        <p:spPr>
          <a:xfrm>
            <a:off x="3904386" y="2030463"/>
            <a:ext cx="5926793" cy="1005840"/>
          </a:xfrm>
          <a:prstGeom prst="roundRect">
            <a:avLst>
              <a:gd name="adj" fmla="val 833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F6009A-ADFC-421B-A325-78D14076E10A}"/>
              </a:ext>
            </a:extLst>
          </p:cNvPr>
          <p:cNvSpPr txBox="1"/>
          <p:nvPr/>
        </p:nvSpPr>
        <p:spPr>
          <a:xfrm>
            <a:off x="2231357" y="2678047"/>
            <a:ext cx="165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Cargo owners (manufacturers, retailers, wholesalers)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A372D0-6BA0-405D-B9AF-369E32BD796B}"/>
              </a:ext>
            </a:extLst>
          </p:cNvPr>
          <p:cNvSpPr/>
          <p:nvPr/>
        </p:nvSpPr>
        <p:spPr>
          <a:xfrm>
            <a:off x="2146942" y="1770835"/>
            <a:ext cx="7863840" cy="3749040"/>
          </a:xfrm>
          <a:prstGeom prst="roundRect">
            <a:avLst>
              <a:gd name="adj" fmla="val 5575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F2EB83-1143-4072-AF52-0090BAC8DCCB}"/>
              </a:ext>
            </a:extLst>
          </p:cNvPr>
          <p:cNvSpPr txBox="1"/>
          <p:nvPr/>
        </p:nvSpPr>
        <p:spPr>
          <a:xfrm>
            <a:off x="4582792" y="1574700"/>
            <a:ext cx="861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Service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1499B9-6DCC-4B5A-9A84-3BCAD05F578E}"/>
              </a:ext>
            </a:extLst>
          </p:cNvPr>
          <p:cNvSpPr txBox="1"/>
          <p:nvPr/>
        </p:nvSpPr>
        <p:spPr>
          <a:xfrm>
            <a:off x="7472208" y="158622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Actors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396B03-C635-4A83-B899-EF7D28801B02}"/>
              </a:ext>
            </a:extLst>
          </p:cNvPr>
          <p:cNvSpPr txBox="1"/>
          <p:nvPr/>
        </p:nvSpPr>
        <p:spPr>
          <a:xfrm>
            <a:off x="8109912" y="3425150"/>
            <a:ext cx="169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Freight Forwarder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A6BE19-62FA-4A82-AA6F-66DD4B785232}"/>
              </a:ext>
            </a:extLst>
          </p:cNvPr>
          <p:cNvSpPr txBox="1"/>
          <p:nvPr/>
        </p:nvSpPr>
        <p:spPr>
          <a:xfrm>
            <a:off x="6660487" y="2574257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Cargo Owner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62877C-2EF0-4AAA-920F-CCE88C9E3CDB}"/>
              </a:ext>
            </a:extLst>
          </p:cNvPr>
          <p:cNvSpPr txBox="1"/>
          <p:nvPr/>
        </p:nvSpPr>
        <p:spPr>
          <a:xfrm>
            <a:off x="2206900" y="4378156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Trade regulations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723042-5A62-43C2-9BA8-CD04A2279D58}"/>
              </a:ext>
            </a:extLst>
          </p:cNvPr>
          <p:cNvSpPr txBox="1"/>
          <p:nvPr/>
        </p:nvSpPr>
        <p:spPr>
          <a:xfrm>
            <a:off x="8109912" y="4891061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Commercial Bank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380478-2EB1-47FF-91A0-FE958DF24099}"/>
              </a:ext>
            </a:extLst>
          </p:cNvPr>
          <p:cNvSpPr txBox="1"/>
          <p:nvPr/>
        </p:nvSpPr>
        <p:spPr>
          <a:xfrm>
            <a:off x="6317613" y="450601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Insurer</a:t>
            </a:r>
          </a:p>
        </p:txBody>
      </p:sp>
      <p:sp>
        <p:nvSpPr>
          <p:cNvPr id="51" name="Rounded Rectangle 19">
            <a:extLst>
              <a:ext uri="{FF2B5EF4-FFF2-40B4-BE49-F238E27FC236}">
                <a16:creationId xmlns:a16="http://schemas.microsoft.com/office/drawing/2014/main" id="{30151D32-214F-4B3F-98C9-2CDC8989C16F}"/>
              </a:ext>
            </a:extLst>
          </p:cNvPr>
          <p:cNvSpPr/>
          <p:nvPr/>
        </p:nvSpPr>
        <p:spPr bwMode="auto">
          <a:xfrm>
            <a:off x="2256746" y="2347237"/>
            <a:ext cx="15544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Distribution</a:t>
            </a:r>
          </a:p>
        </p:txBody>
      </p:sp>
      <p:sp>
        <p:nvSpPr>
          <p:cNvPr id="52" name="Rounded Rectangle 19">
            <a:extLst>
              <a:ext uri="{FF2B5EF4-FFF2-40B4-BE49-F238E27FC236}">
                <a16:creationId xmlns:a16="http://schemas.microsoft.com/office/drawing/2014/main" id="{55B6F3FF-794B-46C4-BA40-F0A0F030E8DF}"/>
              </a:ext>
            </a:extLst>
          </p:cNvPr>
          <p:cNvSpPr/>
          <p:nvPr/>
        </p:nvSpPr>
        <p:spPr bwMode="auto">
          <a:xfrm>
            <a:off x="2256746" y="4010074"/>
            <a:ext cx="15544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Transactions</a:t>
            </a:r>
          </a:p>
        </p:txBody>
      </p:sp>
      <p:sp>
        <p:nvSpPr>
          <p:cNvPr id="53" name="Rounded Rectangle 19">
            <a:extLst>
              <a:ext uri="{FF2B5EF4-FFF2-40B4-BE49-F238E27FC236}">
                <a16:creationId xmlns:a16="http://schemas.microsoft.com/office/drawing/2014/main" id="{83E80505-216A-4859-A638-E0D9BC96AD1C}"/>
              </a:ext>
            </a:extLst>
          </p:cNvPr>
          <p:cNvSpPr/>
          <p:nvPr/>
        </p:nvSpPr>
        <p:spPr bwMode="auto">
          <a:xfrm>
            <a:off x="4224167" y="2103735"/>
            <a:ext cx="1645920" cy="3657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Transportation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id="{958B5105-EDDF-4906-9658-6F2EFF7BDD6D}"/>
              </a:ext>
            </a:extLst>
          </p:cNvPr>
          <p:cNvSpPr/>
          <p:nvPr/>
        </p:nvSpPr>
        <p:spPr bwMode="auto">
          <a:xfrm>
            <a:off x="4224167" y="2583705"/>
            <a:ext cx="1645920" cy="3657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Warehousing</a:t>
            </a:r>
          </a:p>
        </p:txBody>
      </p:sp>
      <p:sp>
        <p:nvSpPr>
          <p:cNvPr id="55" name="Rounded Rectangle 19">
            <a:extLst>
              <a:ext uri="{FF2B5EF4-FFF2-40B4-BE49-F238E27FC236}">
                <a16:creationId xmlns:a16="http://schemas.microsoft.com/office/drawing/2014/main" id="{845C93A0-8121-422D-BC20-18F30E8063E4}"/>
              </a:ext>
            </a:extLst>
          </p:cNvPr>
          <p:cNvSpPr/>
          <p:nvPr/>
        </p:nvSpPr>
        <p:spPr bwMode="auto">
          <a:xfrm>
            <a:off x="4225866" y="3233505"/>
            <a:ext cx="164592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Procurement</a:t>
            </a:r>
          </a:p>
        </p:txBody>
      </p:sp>
      <p:sp>
        <p:nvSpPr>
          <p:cNvPr id="56" name="Rounded Rectangle 19">
            <a:extLst>
              <a:ext uri="{FF2B5EF4-FFF2-40B4-BE49-F238E27FC236}">
                <a16:creationId xmlns:a16="http://schemas.microsoft.com/office/drawing/2014/main" id="{2C418916-6981-49B9-A735-403AD01F3908}"/>
              </a:ext>
            </a:extLst>
          </p:cNvPr>
          <p:cNvSpPr/>
          <p:nvPr/>
        </p:nvSpPr>
        <p:spPr bwMode="auto">
          <a:xfrm>
            <a:off x="4225866" y="3652789"/>
            <a:ext cx="164592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Customs</a:t>
            </a: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id="{DAE56070-9873-4402-AA2F-A5990998C597}"/>
              </a:ext>
            </a:extLst>
          </p:cNvPr>
          <p:cNvSpPr/>
          <p:nvPr/>
        </p:nvSpPr>
        <p:spPr bwMode="auto">
          <a:xfrm>
            <a:off x="4225866" y="4072073"/>
            <a:ext cx="164592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Finance</a:t>
            </a:r>
          </a:p>
        </p:txBody>
      </p:sp>
      <p:sp>
        <p:nvSpPr>
          <p:cNvPr id="58" name="Rounded Rectangle 19">
            <a:extLst>
              <a:ext uri="{FF2B5EF4-FFF2-40B4-BE49-F238E27FC236}">
                <a16:creationId xmlns:a16="http://schemas.microsoft.com/office/drawing/2014/main" id="{FA18C421-C40F-47CA-89B2-C8494B4ACEE0}"/>
              </a:ext>
            </a:extLst>
          </p:cNvPr>
          <p:cNvSpPr/>
          <p:nvPr/>
        </p:nvSpPr>
        <p:spPr bwMode="auto">
          <a:xfrm>
            <a:off x="4225866" y="4491357"/>
            <a:ext cx="164592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Insurance</a:t>
            </a:r>
          </a:p>
        </p:txBody>
      </p:sp>
      <p:sp>
        <p:nvSpPr>
          <p:cNvPr id="59" name="Rounded Rectangle 19">
            <a:extLst>
              <a:ext uri="{FF2B5EF4-FFF2-40B4-BE49-F238E27FC236}">
                <a16:creationId xmlns:a16="http://schemas.microsoft.com/office/drawing/2014/main" id="{BF445F23-262C-4F01-9B78-19117AFF02C6}"/>
              </a:ext>
            </a:extLst>
          </p:cNvPr>
          <p:cNvSpPr/>
          <p:nvPr/>
        </p:nvSpPr>
        <p:spPr bwMode="auto">
          <a:xfrm>
            <a:off x="4225866" y="4910641"/>
            <a:ext cx="164592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Banking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62015B-D4E6-43D1-A36A-7AB2AAAA9951}"/>
              </a:ext>
            </a:extLst>
          </p:cNvPr>
          <p:cNvSpPr txBox="1"/>
          <p:nvPr/>
        </p:nvSpPr>
        <p:spPr>
          <a:xfrm>
            <a:off x="8109912" y="4056108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Investment Bank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214DF8-44D3-4174-B8F4-8EAC37466B15}"/>
              </a:ext>
            </a:extLst>
          </p:cNvPr>
          <p:cNvSpPr txBox="1"/>
          <p:nvPr/>
        </p:nvSpPr>
        <p:spPr>
          <a:xfrm>
            <a:off x="8498056" y="2408794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Terminal</a:t>
            </a:r>
          </a:p>
          <a:p>
            <a:pPr algn="ctr"/>
            <a:r>
              <a:rPr lang="en-US" sz="1600" b="1" i="0" dirty="0">
                <a:latin typeface="Arial Narrow" panose="020B0606020202030204" pitchFamily="34" charset="0"/>
              </a:rPr>
              <a:t>Operator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E82557-E56D-424C-B1B0-7DF1C8916743}"/>
              </a:ext>
            </a:extLst>
          </p:cNvPr>
          <p:cNvSpPr txBox="1"/>
          <p:nvPr/>
        </p:nvSpPr>
        <p:spPr>
          <a:xfrm>
            <a:off x="6246500" y="2281488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Carrier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3C11625-1471-4864-B20B-F04168821A1B}"/>
              </a:ext>
            </a:extLst>
          </p:cNvPr>
          <p:cNvSpPr/>
          <p:nvPr/>
        </p:nvSpPr>
        <p:spPr>
          <a:xfrm>
            <a:off x="6067631" y="2865594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3PL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9D98AA7-8DDE-4737-A68A-1A838E912176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6248466" y="2177062"/>
            <a:ext cx="0" cy="68853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2D6D57D-0649-4E72-8B64-F49B47DA8E37}"/>
              </a:ext>
            </a:extLst>
          </p:cNvPr>
          <p:cNvCxnSpPr>
            <a:cxnSpLocks/>
          </p:cNvCxnSpPr>
          <p:nvPr/>
        </p:nvCxnSpPr>
        <p:spPr>
          <a:xfrm>
            <a:off x="6248465" y="3227263"/>
            <a:ext cx="1" cy="6655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152E106-25BD-447C-B2E3-DD9484F1985F}"/>
              </a:ext>
            </a:extLst>
          </p:cNvPr>
          <p:cNvSpPr/>
          <p:nvPr/>
        </p:nvSpPr>
        <p:spPr>
          <a:xfrm>
            <a:off x="6860220" y="3648218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4PL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42B134D-2B70-49C4-9D0A-647A4E5A34E2}"/>
              </a:ext>
            </a:extLst>
          </p:cNvPr>
          <p:cNvCxnSpPr>
            <a:cxnSpLocks/>
            <a:stCxn id="66" idx="0"/>
          </p:cNvCxnSpPr>
          <p:nvPr/>
        </p:nvCxnSpPr>
        <p:spPr>
          <a:xfrm flipH="1" flipV="1">
            <a:off x="7039209" y="3276367"/>
            <a:ext cx="1846" cy="37185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A5C5C6D-63AC-41A3-B483-A9EF547E0D3B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7039209" y="4009887"/>
            <a:ext cx="1846" cy="44581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B23D83C-9CE5-4393-BE94-C9CD32BE230E}"/>
              </a:ext>
            </a:extLst>
          </p:cNvPr>
          <p:cNvSpPr/>
          <p:nvPr/>
        </p:nvSpPr>
        <p:spPr>
          <a:xfrm>
            <a:off x="6069200" y="4275809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Ins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86F700-DAAC-4623-A5C9-606EBBD4CC1B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6250035" y="4122591"/>
            <a:ext cx="0" cy="1532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F49F462-42C4-4986-AC96-0EEC0AA16AC7}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6248466" y="4637478"/>
            <a:ext cx="1569" cy="1849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707BA482-43B2-4C4C-9873-306EBF0CEDD9}"/>
              </a:ext>
            </a:extLst>
          </p:cNvPr>
          <p:cNvSpPr/>
          <p:nvPr/>
        </p:nvSpPr>
        <p:spPr>
          <a:xfrm>
            <a:off x="6864297" y="2093785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Cr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EA59C3-AEC7-46BE-B571-581CD597F4A6}"/>
              </a:ext>
            </a:extLst>
          </p:cNvPr>
          <p:cNvSpPr/>
          <p:nvPr/>
        </p:nvSpPr>
        <p:spPr>
          <a:xfrm>
            <a:off x="7789228" y="2340493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CO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4FD48C-5807-46FD-A54E-B00FA1420D61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7967098" y="2122414"/>
            <a:ext cx="2965" cy="21807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2764924-AD54-41FB-8807-06A10E769241}"/>
              </a:ext>
            </a:extLst>
          </p:cNvPr>
          <p:cNvCxnSpPr>
            <a:cxnSpLocks/>
            <a:stCxn id="73" idx="4"/>
          </p:cNvCxnSpPr>
          <p:nvPr/>
        </p:nvCxnSpPr>
        <p:spPr>
          <a:xfrm flipH="1">
            <a:off x="7967098" y="2702162"/>
            <a:ext cx="2965" cy="24321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874F5EE2-E15B-4287-AD37-CBBA636BF99E}"/>
              </a:ext>
            </a:extLst>
          </p:cNvPr>
          <p:cNvSpPr/>
          <p:nvPr/>
        </p:nvSpPr>
        <p:spPr>
          <a:xfrm>
            <a:off x="8748085" y="2097066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TO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E9A6DBA-8090-4176-BF35-9250FC58BC19}"/>
              </a:ext>
            </a:extLst>
          </p:cNvPr>
          <p:cNvSpPr/>
          <p:nvPr/>
        </p:nvSpPr>
        <p:spPr>
          <a:xfrm>
            <a:off x="7786630" y="3423801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FF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6A8A5BB-4EB6-45B9-B7A6-D7C47936E950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7967465" y="3232277"/>
            <a:ext cx="0" cy="19152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A72F2EF-C800-4480-9383-BC7F7443F789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7967465" y="3785470"/>
            <a:ext cx="0" cy="17832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7CD105-022E-43CE-818F-018B2EE51B6F}"/>
              </a:ext>
            </a:extLst>
          </p:cNvPr>
          <p:cNvSpPr/>
          <p:nvPr/>
        </p:nvSpPr>
        <p:spPr>
          <a:xfrm>
            <a:off x="7786629" y="4051167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IB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14E9B9E-CEB2-4885-89A6-AFD5703DC36B}"/>
              </a:ext>
            </a:extLst>
          </p:cNvPr>
          <p:cNvSpPr/>
          <p:nvPr/>
        </p:nvSpPr>
        <p:spPr>
          <a:xfrm>
            <a:off x="7786629" y="4893466"/>
            <a:ext cx="361669" cy="36166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242337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Assignment: The Drivers of Global Trade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6150" y="5789278"/>
            <a:ext cx="6173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the main drivers of global trade growth such as why it has been growing faster than GDP and population</a:t>
            </a:r>
          </a:p>
        </p:txBody>
      </p:sp>
      <p:pic>
        <p:nvPicPr>
          <p:cNvPr id="6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31" y="5789279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raph.net/wp-content/uploads/2012/11/international_t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27" y="1448358"/>
            <a:ext cx="6400800" cy="42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pclipart.com/signs_symbol/thumbtack_notes/thumbtack_note_assign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8" y="1500712"/>
            <a:ext cx="1828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1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Trade Facilitation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factors promote trade?</a:t>
            </a:r>
          </a:p>
        </p:txBody>
      </p:sp>
      <p:sp>
        <p:nvSpPr>
          <p:cNvPr id="6" name="Action Button: Document 5" title="Read this Web Page">
            <a:hlinkClick r:id="rId3" highlightClick="1"/>
          </p:cNvPr>
          <p:cNvSpPr/>
          <p:nvPr/>
        </p:nvSpPr>
        <p:spPr bwMode="auto">
          <a:xfrm>
            <a:off x="8310475" y="320663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78200" y="3811780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part 2 (Trade Facilitation)</a:t>
            </a:r>
          </a:p>
        </p:txBody>
      </p:sp>
    </p:spTree>
    <p:extLst>
      <p:ext uri="{BB962C8B-B14F-4D97-AF65-F5344CB8AC3E}">
        <p14:creationId xmlns:p14="http://schemas.microsoft.com/office/powerpoint/2010/main" val="191039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International Trade, Transportation Chains and Flows</a:t>
            </a:r>
          </a:p>
        </p:txBody>
      </p:sp>
      <p:sp>
        <p:nvSpPr>
          <p:cNvPr id="71" name="Action Button: Document 70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355D3988-E6EB-40DC-94B4-7856D98366BD}"/>
              </a:ext>
            </a:extLst>
          </p:cNvPr>
          <p:cNvSpPr/>
          <p:nvPr/>
        </p:nvSpPr>
        <p:spPr bwMode="auto">
          <a:xfrm>
            <a:off x="9364822" y="23183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1D3D3B-B94B-4AF4-B016-B2F3C1D7158D}"/>
              </a:ext>
            </a:extLst>
          </p:cNvPr>
          <p:cNvSpPr txBox="1"/>
          <p:nvPr/>
        </p:nvSpPr>
        <p:spPr>
          <a:xfrm>
            <a:off x="10092144" y="29572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4CBFC33E-8667-43DC-844D-C421DEEB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50" y="4881617"/>
            <a:ext cx="2103120" cy="9144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83477AFC-F0CD-41D0-BD61-8F4210FD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479" y="3267514"/>
            <a:ext cx="2103120" cy="9144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76141589-E553-4D09-B8EC-77A371BC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074" y="2903423"/>
            <a:ext cx="1451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Transport Chain</a:t>
            </a:r>
          </a:p>
        </p:txBody>
      </p:sp>
      <p:sp>
        <p:nvSpPr>
          <p:cNvPr id="80" name="AutoShape 11">
            <a:extLst>
              <a:ext uri="{FF2B5EF4-FFF2-40B4-BE49-F238E27FC236}">
                <a16:creationId xmlns:a16="http://schemas.microsoft.com/office/drawing/2014/main" id="{71449A81-0E50-4B8C-B02E-6DAB5088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55" y="3440207"/>
            <a:ext cx="914400" cy="54864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i="0">
                <a:latin typeface="Arial Narrow" panose="020B0606020202030204" pitchFamily="34" charset="0"/>
                <a:cs typeface="Calibri" pitchFamily="34" charset="0"/>
              </a:rPr>
              <a:t>Maritime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55506AA8-260F-420E-A3A8-F47F5C73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259" y="1391692"/>
            <a:ext cx="1695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International Trade</a:t>
            </a: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63D20C65-2BB8-4F3D-B7B9-5A9B6C72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259" y="4523333"/>
            <a:ext cx="1360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  <a:cs typeface="Calibri" pitchFamily="34" charset="0"/>
              </a:rPr>
              <a:t>Physical Flows</a:t>
            </a:r>
          </a:p>
        </p:txBody>
      </p:sp>
      <p:sp>
        <p:nvSpPr>
          <p:cNvPr id="85" name="Rounded Rectangle 1">
            <a:extLst>
              <a:ext uri="{FF2B5EF4-FFF2-40B4-BE49-F238E27FC236}">
                <a16:creationId xmlns:a16="http://schemas.microsoft.com/office/drawing/2014/main" id="{1D85A3C4-CA7E-4292-BDB1-3EE02E8828CD}"/>
              </a:ext>
            </a:extLst>
          </p:cNvPr>
          <p:cNvSpPr/>
          <p:nvPr/>
        </p:nvSpPr>
        <p:spPr bwMode="auto">
          <a:xfrm>
            <a:off x="3043955" y="4841861"/>
            <a:ext cx="2103120" cy="100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86" name="Rounded Rectangle 36">
            <a:extLst>
              <a:ext uri="{FF2B5EF4-FFF2-40B4-BE49-F238E27FC236}">
                <a16:creationId xmlns:a16="http://schemas.microsoft.com/office/drawing/2014/main" id="{950DF43F-95B0-4B58-B45C-7A77106AE473}"/>
              </a:ext>
            </a:extLst>
          </p:cNvPr>
          <p:cNvSpPr/>
          <p:nvPr/>
        </p:nvSpPr>
        <p:spPr bwMode="auto">
          <a:xfrm>
            <a:off x="6943185" y="4841861"/>
            <a:ext cx="2103120" cy="10058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08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B1CDFF0-D4CE-45A3-89AD-483C9747C9BE}"/>
              </a:ext>
            </a:extLst>
          </p:cNvPr>
          <p:cNvCxnSpPr>
            <a:stCxn id="90" idx="6"/>
            <a:endCxn id="101" idx="2"/>
          </p:cNvCxnSpPr>
          <p:nvPr/>
        </p:nvCxnSpPr>
        <p:spPr bwMode="auto">
          <a:xfrm flipV="1">
            <a:off x="3624439" y="5131146"/>
            <a:ext cx="778675" cy="1202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A5826A95-83B6-496A-B2CB-3530FB209AFB}"/>
              </a:ext>
            </a:extLst>
          </p:cNvPr>
          <p:cNvSpPr/>
          <p:nvPr/>
        </p:nvSpPr>
        <p:spPr bwMode="auto">
          <a:xfrm>
            <a:off x="3441558" y="5159914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06153A5-F451-4124-8697-A759132C93C6}"/>
              </a:ext>
            </a:extLst>
          </p:cNvPr>
          <p:cNvCxnSpPr>
            <a:stCxn id="100" idx="6"/>
            <a:endCxn id="139" idx="3"/>
          </p:cNvCxnSpPr>
          <p:nvPr/>
        </p:nvCxnSpPr>
        <p:spPr bwMode="auto">
          <a:xfrm flipV="1">
            <a:off x="4420584" y="5443343"/>
            <a:ext cx="595459" cy="855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6AFAD8-9FD9-42EA-BEA6-256EDB057AC7}"/>
              </a:ext>
            </a:extLst>
          </p:cNvPr>
          <p:cNvCxnSpPr>
            <a:stCxn id="100" idx="0"/>
            <a:endCxn id="101" idx="3"/>
          </p:cNvCxnSpPr>
          <p:nvPr/>
        </p:nvCxnSpPr>
        <p:spPr bwMode="auto">
          <a:xfrm flipV="1">
            <a:off x="4329143" y="5195805"/>
            <a:ext cx="100752" cy="2416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EBD4972-CE8A-4BB8-A272-9A08AE458F2E}"/>
              </a:ext>
            </a:extLst>
          </p:cNvPr>
          <p:cNvCxnSpPr>
            <a:stCxn id="101" idx="6"/>
            <a:endCxn id="139" idx="1"/>
          </p:cNvCxnSpPr>
          <p:nvPr/>
        </p:nvCxnSpPr>
        <p:spPr bwMode="auto">
          <a:xfrm>
            <a:off x="4585994" y="5131146"/>
            <a:ext cx="430049" cy="535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23D39883-6A94-4890-9A80-10B4FA02B6A0}"/>
              </a:ext>
            </a:extLst>
          </p:cNvPr>
          <p:cNvSpPr/>
          <p:nvPr/>
        </p:nvSpPr>
        <p:spPr bwMode="auto">
          <a:xfrm>
            <a:off x="4237703" y="5437437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C7C5AE7-C1BC-4FD9-82E0-A9B94CEF5BBB}"/>
              </a:ext>
            </a:extLst>
          </p:cNvPr>
          <p:cNvSpPr/>
          <p:nvPr/>
        </p:nvSpPr>
        <p:spPr bwMode="auto">
          <a:xfrm>
            <a:off x="4403113" y="5039706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A38D6BD-F482-44B6-833A-6E56F73F9474}"/>
              </a:ext>
            </a:extLst>
          </p:cNvPr>
          <p:cNvCxnSpPr>
            <a:stCxn id="140" idx="6"/>
            <a:endCxn id="130" idx="3"/>
          </p:cNvCxnSpPr>
          <p:nvPr/>
        </p:nvCxnSpPr>
        <p:spPr bwMode="auto">
          <a:xfrm flipV="1">
            <a:off x="7151221" y="5179903"/>
            <a:ext cx="352300" cy="1420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BE83A84-4124-4C7C-AD52-BB0723C90B11}"/>
              </a:ext>
            </a:extLst>
          </p:cNvPr>
          <p:cNvCxnSpPr>
            <a:stCxn id="140" idx="5"/>
            <a:endCxn id="128" idx="2"/>
          </p:cNvCxnSpPr>
          <p:nvPr/>
        </p:nvCxnSpPr>
        <p:spPr bwMode="auto">
          <a:xfrm>
            <a:off x="7097657" y="5451294"/>
            <a:ext cx="654588" cy="756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8403E20-6B5E-4B0F-A352-CA89C9965901}"/>
              </a:ext>
            </a:extLst>
          </p:cNvPr>
          <p:cNvCxnSpPr>
            <a:stCxn id="128" idx="6"/>
            <a:endCxn id="119" idx="2"/>
          </p:cNvCxnSpPr>
          <p:nvPr/>
        </p:nvCxnSpPr>
        <p:spPr bwMode="auto">
          <a:xfrm>
            <a:off x="7935125" y="5458854"/>
            <a:ext cx="427770" cy="914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7EF18581-1F95-4306-AFF5-04F0B38A0550}"/>
              </a:ext>
            </a:extLst>
          </p:cNvPr>
          <p:cNvSpPr/>
          <p:nvPr/>
        </p:nvSpPr>
        <p:spPr bwMode="auto">
          <a:xfrm>
            <a:off x="8362895" y="5458854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F71D394E-7990-46FE-B3C6-1B761EA9CD7B}"/>
              </a:ext>
            </a:extLst>
          </p:cNvPr>
          <p:cNvSpPr/>
          <p:nvPr/>
        </p:nvSpPr>
        <p:spPr bwMode="auto">
          <a:xfrm>
            <a:off x="7752245" y="5367414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00030B3-D853-4F66-96F8-263D8CD894ED}"/>
              </a:ext>
            </a:extLst>
          </p:cNvPr>
          <p:cNvCxnSpPr>
            <a:stCxn id="130" idx="6"/>
            <a:endCxn id="131" idx="2"/>
          </p:cNvCxnSpPr>
          <p:nvPr/>
        </p:nvCxnSpPr>
        <p:spPr bwMode="auto">
          <a:xfrm flipV="1">
            <a:off x="7659619" y="5056160"/>
            <a:ext cx="794716" cy="590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92C261A6-E3B0-4FCE-9B1A-1F0EE8AE5ED2}"/>
              </a:ext>
            </a:extLst>
          </p:cNvPr>
          <p:cNvSpPr/>
          <p:nvPr/>
        </p:nvSpPr>
        <p:spPr bwMode="auto">
          <a:xfrm>
            <a:off x="7476739" y="5023804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FFB7E69-FF9B-4AB8-BC83-708F463BF4D7}"/>
              </a:ext>
            </a:extLst>
          </p:cNvPr>
          <p:cNvSpPr/>
          <p:nvPr/>
        </p:nvSpPr>
        <p:spPr bwMode="auto">
          <a:xfrm>
            <a:off x="8454335" y="4964720"/>
            <a:ext cx="182880" cy="18288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4C51E12-7AEF-49C0-83BF-08F8E71D2579}"/>
              </a:ext>
            </a:extLst>
          </p:cNvPr>
          <p:cNvCxnSpPr>
            <a:stCxn id="139" idx="6"/>
            <a:endCxn id="140" idx="2"/>
          </p:cNvCxnSpPr>
          <p:nvPr/>
        </p:nvCxnSpPr>
        <p:spPr bwMode="auto">
          <a:xfrm>
            <a:off x="5328239" y="5314027"/>
            <a:ext cx="1457223" cy="795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C7618FB-1A4C-421F-86F0-C244C4D8F755}"/>
              </a:ext>
            </a:extLst>
          </p:cNvPr>
          <p:cNvCxnSpPr>
            <a:stCxn id="139" idx="5"/>
            <a:endCxn id="138" idx="2"/>
          </p:cNvCxnSpPr>
          <p:nvPr/>
        </p:nvCxnSpPr>
        <p:spPr bwMode="auto">
          <a:xfrm>
            <a:off x="5274674" y="5443342"/>
            <a:ext cx="653502" cy="15901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4E8D96-61DC-4014-8850-0D07924F5BB3}"/>
              </a:ext>
            </a:extLst>
          </p:cNvPr>
          <p:cNvSpPr/>
          <p:nvPr/>
        </p:nvSpPr>
        <p:spPr>
          <a:xfrm>
            <a:off x="3029556" y="5402297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97F4509-1A55-4E15-B415-F9808524F341}"/>
              </a:ext>
            </a:extLst>
          </p:cNvPr>
          <p:cNvSpPr/>
          <p:nvPr/>
        </p:nvSpPr>
        <p:spPr>
          <a:xfrm>
            <a:off x="8675682" y="5415162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605DCB5-3F7B-4308-9CBF-EB820A991967}"/>
              </a:ext>
            </a:extLst>
          </p:cNvPr>
          <p:cNvCxnSpPr>
            <a:stCxn id="138" idx="6"/>
            <a:endCxn id="140" idx="3"/>
          </p:cNvCxnSpPr>
          <p:nvPr/>
        </p:nvCxnSpPr>
        <p:spPr bwMode="auto">
          <a:xfrm flipV="1">
            <a:off x="6186043" y="5451294"/>
            <a:ext cx="652983" cy="15105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Freeform 29">
            <a:extLst>
              <a:ext uri="{FF2B5EF4-FFF2-40B4-BE49-F238E27FC236}">
                <a16:creationId xmlns:a16="http://schemas.microsoft.com/office/drawing/2014/main" id="{774358C4-C34C-4C69-824F-67E4BC908937}"/>
              </a:ext>
            </a:extLst>
          </p:cNvPr>
          <p:cNvSpPr/>
          <p:nvPr/>
        </p:nvSpPr>
        <p:spPr>
          <a:xfrm>
            <a:off x="6024428" y="4870416"/>
            <a:ext cx="206733" cy="914400"/>
          </a:xfrm>
          <a:custGeom>
            <a:avLst/>
            <a:gdLst>
              <a:gd name="connsiteX0" fmla="*/ 206733 w 206733"/>
              <a:gd name="connsiteY0" fmla="*/ 0 h 914400"/>
              <a:gd name="connsiteX1" fmla="*/ 111318 w 206733"/>
              <a:gd name="connsiteY1" fmla="*/ 389614 h 914400"/>
              <a:gd name="connsiteX2" fmla="*/ 0 w 20673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33" h="914400">
                <a:moveTo>
                  <a:pt x="206733" y="0"/>
                </a:moveTo>
                <a:cubicBezTo>
                  <a:pt x="176253" y="118607"/>
                  <a:pt x="145773" y="237214"/>
                  <a:pt x="111318" y="389614"/>
                </a:cubicBezTo>
                <a:cubicBezTo>
                  <a:pt x="76863" y="542014"/>
                  <a:pt x="38431" y="728207"/>
                  <a:pt x="0" y="914400"/>
                </a:cubicBezTo>
              </a:path>
            </a:pathLst>
          </a:custGeom>
          <a:ln w="76200"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143F572-E817-4018-9C4F-FA5CCF73A1A3}"/>
              </a:ext>
            </a:extLst>
          </p:cNvPr>
          <p:cNvSpPr/>
          <p:nvPr/>
        </p:nvSpPr>
        <p:spPr bwMode="auto">
          <a:xfrm>
            <a:off x="5928176" y="5473419"/>
            <a:ext cx="257866" cy="25786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F69F892-8C1F-4093-8CCA-8B8AF2EE7FA5}"/>
              </a:ext>
            </a:extLst>
          </p:cNvPr>
          <p:cNvSpPr/>
          <p:nvPr/>
        </p:nvSpPr>
        <p:spPr bwMode="auto">
          <a:xfrm>
            <a:off x="4962478" y="5131146"/>
            <a:ext cx="365760" cy="36576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19FA3AF-342C-49A4-A423-E53C7DADA023}"/>
              </a:ext>
            </a:extLst>
          </p:cNvPr>
          <p:cNvSpPr/>
          <p:nvPr/>
        </p:nvSpPr>
        <p:spPr bwMode="auto">
          <a:xfrm>
            <a:off x="6785461" y="5139097"/>
            <a:ext cx="365760" cy="365760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41" name="Rounded Rectangle 87">
            <a:extLst>
              <a:ext uri="{FF2B5EF4-FFF2-40B4-BE49-F238E27FC236}">
                <a16:creationId xmlns:a16="http://schemas.microsoft.com/office/drawing/2014/main" id="{C1786BD1-13C8-4DF5-B6E2-52E3D4CA075A}"/>
              </a:ext>
            </a:extLst>
          </p:cNvPr>
          <p:cNvSpPr/>
          <p:nvPr/>
        </p:nvSpPr>
        <p:spPr bwMode="auto">
          <a:xfrm>
            <a:off x="3040614" y="3226500"/>
            <a:ext cx="2103120" cy="100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EAEEE22-88C4-4652-A11E-1A19C11375FD}"/>
              </a:ext>
            </a:extLst>
          </p:cNvPr>
          <p:cNvSpPr/>
          <p:nvPr/>
        </p:nvSpPr>
        <p:spPr>
          <a:xfrm>
            <a:off x="3029556" y="3786936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43" name="AutoShape 6">
            <a:extLst>
              <a:ext uri="{FF2B5EF4-FFF2-40B4-BE49-F238E27FC236}">
                <a16:creationId xmlns:a16="http://schemas.microsoft.com/office/drawing/2014/main" id="{3B5560C4-A8A3-4A6A-956D-BD8D0024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349" y="3479851"/>
            <a:ext cx="914400" cy="457200"/>
          </a:xfrm>
          <a:prstGeom prst="rightArrow">
            <a:avLst>
              <a:gd name="adj1" fmla="val 50000"/>
              <a:gd name="adj2" fmla="val 67439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i="0">
                <a:latin typeface="Arial Narrow" panose="020B0606020202030204" pitchFamily="34" charset="0"/>
                <a:cs typeface="Calibri" pitchFamily="34" charset="0"/>
              </a:rPr>
              <a:t>Rail</a:t>
            </a:r>
          </a:p>
        </p:txBody>
      </p:sp>
      <p:sp>
        <p:nvSpPr>
          <p:cNvPr id="144" name="Rectangle 7">
            <a:extLst>
              <a:ext uri="{FF2B5EF4-FFF2-40B4-BE49-F238E27FC236}">
                <a16:creationId xmlns:a16="http://schemas.microsoft.com/office/drawing/2014/main" id="{54ABF47B-AC3D-43B5-B7A5-34FD3794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27" y="3522716"/>
            <a:ext cx="368300" cy="368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200" b="1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5" name="Line 18">
            <a:extLst>
              <a:ext uri="{FF2B5EF4-FFF2-40B4-BE49-F238E27FC236}">
                <a16:creationId xmlns:a16="http://schemas.microsoft.com/office/drawing/2014/main" id="{B89A5438-FC35-4976-AA2B-D4DC93A84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6853" y="3717922"/>
            <a:ext cx="0" cy="5171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6" name="Text Box 19">
            <a:extLst>
              <a:ext uri="{FF2B5EF4-FFF2-40B4-BE49-F238E27FC236}">
                <a16:creationId xmlns:a16="http://schemas.microsoft.com/office/drawing/2014/main" id="{F8EEE093-1BAB-4BB2-8140-07482BCA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812" y="4180075"/>
            <a:ext cx="108343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Transshipment</a:t>
            </a:r>
          </a:p>
        </p:txBody>
      </p:sp>
      <p:sp>
        <p:nvSpPr>
          <p:cNvPr id="147" name="Rectangle 25">
            <a:extLst>
              <a:ext uri="{FF2B5EF4-FFF2-40B4-BE49-F238E27FC236}">
                <a16:creationId xmlns:a16="http://schemas.microsoft.com/office/drawing/2014/main" id="{91E73EFA-6766-47AE-9AAE-F90CDB1CB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486" y="3522716"/>
            <a:ext cx="3683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200" b="1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8" name="Text Box 27">
            <a:extLst>
              <a:ext uri="{FF2B5EF4-FFF2-40B4-BE49-F238E27FC236}">
                <a16:creationId xmlns:a16="http://schemas.microsoft.com/office/drawing/2014/main" id="{2EC85F9E-5A33-4DEF-8AA0-DF0754891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653" y="4174439"/>
            <a:ext cx="95571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Composition</a:t>
            </a: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2FB03E17-63FB-4123-8DCB-AE5E60E96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672" y="5616520"/>
            <a:ext cx="0" cy="311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0" name="Text Box 19">
            <a:extLst>
              <a:ext uri="{FF2B5EF4-FFF2-40B4-BE49-F238E27FC236}">
                <a16:creationId xmlns:a16="http://schemas.microsoft.com/office/drawing/2014/main" id="{7AF61C4B-B884-4D07-85AF-52B3B06F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275" y="5849800"/>
            <a:ext cx="136396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Transshipment Hub</a:t>
            </a:r>
          </a:p>
        </p:txBody>
      </p:sp>
      <p:sp>
        <p:nvSpPr>
          <p:cNvPr id="151" name="Rounded Rectangle 104">
            <a:extLst>
              <a:ext uri="{FF2B5EF4-FFF2-40B4-BE49-F238E27FC236}">
                <a16:creationId xmlns:a16="http://schemas.microsoft.com/office/drawing/2014/main" id="{6CBE2255-A7E9-4ACD-BF6D-021FECD78D1A}"/>
              </a:ext>
            </a:extLst>
          </p:cNvPr>
          <p:cNvSpPr/>
          <p:nvPr/>
        </p:nvSpPr>
        <p:spPr bwMode="auto">
          <a:xfrm>
            <a:off x="6939994" y="3219650"/>
            <a:ext cx="2103120" cy="10058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08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E906ADA-A68B-4532-B15D-2614DA25218A}"/>
              </a:ext>
            </a:extLst>
          </p:cNvPr>
          <p:cNvSpPr/>
          <p:nvPr/>
        </p:nvSpPr>
        <p:spPr>
          <a:xfrm>
            <a:off x="8675682" y="3792951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53" name="AutoShape 12">
            <a:extLst>
              <a:ext uri="{FF2B5EF4-FFF2-40B4-BE49-F238E27FC236}">
                <a16:creationId xmlns:a16="http://schemas.microsoft.com/office/drawing/2014/main" id="{79BDC416-0593-4185-977D-04BF81C1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569" y="3480838"/>
            <a:ext cx="914400" cy="457200"/>
          </a:xfrm>
          <a:prstGeom prst="rightArrow">
            <a:avLst>
              <a:gd name="adj1" fmla="val 50000"/>
              <a:gd name="adj2" fmla="val 72683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i="0">
                <a:latin typeface="Arial Narrow" panose="020B0606020202030204" pitchFamily="34" charset="0"/>
                <a:cs typeface="Calibri" pitchFamily="34" charset="0"/>
              </a:rPr>
              <a:t>Road</a:t>
            </a:r>
          </a:p>
        </p:txBody>
      </p:sp>
      <p:sp>
        <p:nvSpPr>
          <p:cNvPr id="154" name="Rectangle 13">
            <a:extLst>
              <a:ext uri="{FF2B5EF4-FFF2-40B4-BE49-F238E27FC236}">
                <a16:creationId xmlns:a16="http://schemas.microsoft.com/office/drawing/2014/main" id="{3D4EB19A-531F-4897-964B-F0968750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57" y="3522716"/>
            <a:ext cx="368300" cy="3683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200" b="1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5" name="Rectangle 26">
            <a:extLst>
              <a:ext uri="{FF2B5EF4-FFF2-40B4-BE49-F238E27FC236}">
                <a16:creationId xmlns:a16="http://schemas.microsoft.com/office/drawing/2014/main" id="{B4939F1E-9DEC-443F-B591-1909D59D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15" y="3522716"/>
            <a:ext cx="3683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200" b="1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6" name="Text Box 29">
            <a:extLst>
              <a:ext uri="{FF2B5EF4-FFF2-40B4-BE49-F238E27FC236}">
                <a16:creationId xmlns:a16="http://schemas.microsoft.com/office/drawing/2014/main" id="{D0DEEFC0-F4E3-4ED2-830F-214D40E6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840" y="2956937"/>
            <a:ext cx="1096775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Decomposition</a:t>
            </a:r>
          </a:p>
        </p:txBody>
      </p:sp>
      <p:sp>
        <p:nvSpPr>
          <p:cNvPr id="157" name="Line 30">
            <a:extLst>
              <a:ext uri="{FF2B5EF4-FFF2-40B4-BE49-F238E27FC236}">
                <a16:creationId xmlns:a16="http://schemas.microsoft.com/office/drawing/2014/main" id="{41C77552-E5E1-4BA1-955E-92DEE2E86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4964" y="3196568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58" name="Text Box 34">
            <a:extLst>
              <a:ext uri="{FF2B5EF4-FFF2-40B4-BE49-F238E27FC236}">
                <a16:creationId xmlns:a16="http://schemas.microsoft.com/office/drawing/2014/main" id="{AB2DF2D0-6ABE-41BC-8FE5-355E5A12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83" y="4133423"/>
            <a:ext cx="72487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Customs</a:t>
            </a:r>
          </a:p>
        </p:txBody>
      </p:sp>
      <p:sp>
        <p:nvSpPr>
          <p:cNvPr id="159" name="Line 33">
            <a:extLst>
              <a:ext uri="{FF2B5EF4-FFF2-40B4-BE49-F238E27FC236}">
                <a16:creationId xmlns:a16="http://schemas.microsoft.com/office/drawing/2014/main" id="{344D525C-AAC6-426F-96B4-CA69CF125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9270" y="3285431"/>
            <a:ext cx="0" cy="85927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0" name="Line 28">
            <a:extLst>
              <a:ext uri="{FF2B5EF4-FFF2-40B4-BE49-F238E27FC236}">
                <a16:creationId xmlns:a16="http://schemas.microsoft.com/office/drawing/2014/main" id="{A85D4F23-FD19-4E53-85C7-20751DCE3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359" y="481486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1" name="Text Box 27">
            <a:extLst>
              <a:ext uri="{FF2B5EF4-FFF2-40B4-BE49-F238E27FC236}">
                <a16:creationId xmlns:a16="http://schemas.microsoft.com/office/drawing/2014/main" id="{F509246A-D13B-4C78-A0E8-652BE0A3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271" y="4593519"/>
            <a:ext cx="43794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Port</a:t>
            </a:r>
          </a:p>
        </p:txBody>
      </p:sp>
      <p:sp>
        <p:nvSpPr>
          <p:cNvPr id="162" name="Line 18">
            <a:extLst>
              <a:ext uri="{FF2B5EF4-FFF2-40B4-BE49-F238E27FC236}">
                <a16:creationId xmlns:a16="http://schemas.microsoft.com/office/drawing/2014/main" id="{E6870714-AF54-4377-B192-EB671EF2B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5540" y="3718334"/>
            <a:ext cx="0" cy="5171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3" name="Line 28">
            <a:extLst>
              <a:ext uri="{FF2B5EF4-FFF2-40B4-BE49-F238E27FC236}">
                <a16:creationId xmlns:a16="http://schemas.microsoft.com/office/drawing/2014/main" id="{6A40CC9F-F306-4332-A032-BD0E35B54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548" y="4773827"/>
            <a:ext cx="0" cy="34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4" name="Text Box 27">
            <a:extLst>
              <a:ext uri="{FF2B5EF4-FFF2-40B4-BE49-F238E27FC236}">
                <a16:creationId xmlns:a16="http://schemas.microsoft.com/office/drawing/2014/main" id="{B00A11BB-B982-4CEF-89A0-4326E75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528" y="4551611"/>
            <a:ext cx="132921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Distribution Center</a:t>
            </a:r>
          </a:p>
        </p:txBody>
      </p:sp>
      <p:sp>
        <p:nvSpPr>
          <p:cNvPr id="165" name="Line 18">
            <a:extLst>
              <a:ext uri="{FF2B5EF4-FFF2-40B4-BE49-F238E27FC236}">
                <a16:creationId xmlns:a16="http://schemas.microsoft.com/office/drawing/2014/main" id="{2FA38774-5D12-4149-981B-DB6F10E760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9143" y="5535559"/>
            <a:ext cx="0" cy="3142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oval" w="med" len="med"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6" name="Text Box 27">
            <a:extLst>
              <a:ext uri="{FF2B5EF4-FFF2-40B4-BE49-F238E27FC236}">
                <a16:creationId xmlns:a16="http://schemas.microsoft.com/office/drawing/2014/main" id="{F04E584F-E96F-4A15-9D4C-773283F0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644" y="5821612"/>
            <a:ext cx="72539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Rail Yard</a:t>
            </a:r>
          </a:p>
        </p:txBody>
      </p:sp>
      <p:sp>
        <p:nvSpPr>
          <p:cNvPr id="167" name="Rounded Rectangle 123">
            <a:extLst>
              <a:ext uri="{FF2B5EF4-FFF2-40B4-BE49-F238E27FC236}">
                <a16:creationId xmlns:a16="http://schemas.microsoft.com/office/drawing/2014/main" id="{060F89F5-57D9-400B-81EE-E52EC4B4E584}"/>
              </a:ext>
            </a:extLst>
          </p:cNvPr>
          <p:cNvSpPr/>
          <p:nvPr/>
        </p:nvSpPr>
        <p:spPr bwMode="auto">
          <a:xfrm>
            <a:off x="3035450" y="1723280"/>
            <a:ext cx="2103120" cy="100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C5838EA-9CA4-4AF2-AA93-852287DD76BB}"/>
              </a:ext>
            </a:extLst>
          </p:cNvPr>
          <p:cNvSpPr/>
          <p:nvPr/>
        </p:nvSpPr>
        <p:spPr>
          <a:xfrm>
            <a:off x="3029556" y="2283716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69" name="Rounded Rectangle 125">
            <a:extLst>
              <a:ext uri="{FF2B5EF4-FFF2-40B4-BE49-F238E27FC236}">
                <a16:creationId xmlns:a16="http://schemas.microsoft.com/office/drawing/2014/main" id="{0A15C24D-608C-42A5-9C71-5AAB88BBA5D2}"/>
              </a:ext>
            </a:extLst>
          </p:cNvPr>
          <p:cNvSpPr/>
          <p:nvPr/>
        </p:nvSpPr>
        <p:spPr bwMode="auto">
          <a:xfrm>
            <a:off x="6932042" y="1723280"/>
            <a:ext cx="2103120" cy="10058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08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Arial Narrow" panose="020B0606020202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ABB968-DD0D-4B5C-B6C0-237DB308B384}"/>
              </a:ext>
            </a:extLst>
          </p:cNvPr>
          <p:cNvSpPr/>
          <p:nvPr/>
        </p:nvSpPr>
        <p:spPr>
          <a:xfrm>
            <a:off x="8675682" y="2296581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71" name="Rectangle 8">
            <a:extLst>
              <a:ext uri="{FF2B5EF4-FFF2-40B4-BE49-F238E27FC236}">
                <a16:creationId xmlns:a16="http://schemas.microsoft.com/office/drawing/2014/main" id="{F50DFFD7-2BB7-411C-AF05-5D701A362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39" y="2056800"/>
            <a:ext cx="617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Origin</a:t>
            </a:r>
          </a:p>
        </p:txBody>
      </p:sp>
      <p:sp>
        <p:nvSpPr>
          <p:cNvPr id="172" name="Rectangle 9">
            <a:extLst>
              <a:ext uri="{FF2B5EF4-FFF2-40B4-BE49-F238E27FC236}">
                <a16:creationId xmlns:a16="http://schemas.microsoft.com/office/drawing/2014/main" id="{F34D93B5-CF90-472C-8CE8-0EA1C9B7B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921" y="2051645"/>
            <a:ext cx="1144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Calibri" pitchFamily="34" charset="0"/>
              </a:rPr>
              <a:t>Destination</a:t>
            </a:r>
          </a:p>
        </p:txBody>
      </p:sp>
      <p:sp>
        <p:nvSpPr>
          <p:cNvPr id="173" name="AutoShape 5">
            <a:extLst>
              <a:ext uri="{FF2B5EF4-FFF2-40B4-BE49-F238E27FC236}">
                <a16:creationId xmlns:a16="http://schemas.microsoft.com/office/drawing/2014/main" id="{BF6FE7D7-51E4-41CB-88EB-467B3F22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31" y="1893108"/>
            <a:ext cx="3017520" cy="640080"/>
          </a:xfrm>
          <a:prstGeom prst="rightArrow">
            <a:avLst>
              <a:gd name="adj1" fmla="val 38694"/>
              <a:gd name="adj2" fmla="val 7040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i="0">
              <a:solidFill>
                <a:srgbClr val="FFFFFF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74" name="Line 31">
            <a:extLst>
              <a:ext uri="{FF2B5EF4-FFF2-40B4-BE49-F238E27FC236}">
                <a16:creationId xmlns:a16="http://schemas.microsoft.com/office/drawing/2014/main" id="{56336D7F-E88D-472D-A469-72C4062CA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6580" y="1934108"/>
            <a:ext cx="0" cy="54864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i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75" name="Text Box 32">
            <a:extLst>
              <a:ext uri="{FF2B5EF4-FFF2-40B4-BE49-F238E27FC236}">
                <a16:creationId xmlns:a16="http://schemas.microsoft.com/office/drawing/2014/main" id="{BE08CA06-1B26-40D9-8D74-981AD4AE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416" y="2448221"/>
            <a:ext cx="138691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0" dirty="0">
                <a:latin typeface="Arial Narrow" panose="020B0606020202030204" pitchFamily="34" charset="0"/>
                <a:cs typeface="Calibri" pitchFamily="34" charset="0"/>
              </a:rPr>
              <a:t>Custom Procedures</a:t>
            </a:r>
          </a:p>
        </p:txBody>
      </p:sp>
    </p:spTree>
    <p:extLst>
      <p:ext uri="{BB962C8B-B14F-4D97-AF65-F5344CB8AC3E}">
        <p14:creationId xmlns:p14="http://schemas.microsoft.com/office/powerpoint/2010/main" val="300549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“Four Ts” in International Trade</a:t>
            </a:r>
          </a:p>
        </p:txBody>
      </p:sp>
      <p:sp>
        <p:nvSpPr>
          <p:cNvPr id="16" name="Action Button: Document 15" title="Read this Web Page">
            <a:hlinkClick r:id="rId3" highlightClick="1"/>
          </p:cNvPr>
          <p:cNvSpPr/>
          <p:nvPr/>
        </p:nvSpPr>
        <p:spPr bwMode="auto">
          <a:xfrm>
            <a:off x="1622877" y="615703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23308" y="622093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95AC25-0729-4B99-9C2D-51DE603AC5B2}"/>
              </a:ext>
            </a:extLst>
          </p:cNvPr>
          <p:cNvSpPr/>
          <p:nvPr/>
        </p:nvSpPr>
        <p:spPr>
          <a:xfrm>
            <a:off x="9053400" y="4116063"/>
            <a:ext cx="2926080" cy="146304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422E19-082A-49E4-A005-2E6339A3E60A}"/>
              </a:ext>
            </a:extLst>
          </p:cNvPr>
          <p:cNvSpPr/>
          <p:nvPr/>
        </p:nvSpPr>
        <p:spPr>
          <a:xfrm>
            <a:off x="9023979" y="2076095"/>
            <a:ext cx="2926080" cy="146304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EF42AA-19C7-491E-8D8D-2E5BE5FFB2F7}"/>
              </a:ext>
            </a:extLst>
          </p:cNvPr>
          <p:cNvSpPr/>
          <p:nvPr/>
        </p:nvSpPr>
        <p:spPr bwMode="auto">
          <a:xfrm>
            <a:off x="1012359" y="1514993"/>
            <a:ext cx="7680960" cy="411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0" dirty="0">
              <a:latin typeface="Arial Narrow" panose="020B0606020202030204" pitchFamily="34" charset="0"/>
            </a:endParaRPr>
          </a:p>
        </p:txBody>
      </p:sp>
      <p:pic>
        <p:nvPicPr>
          <p:cNvPr id="21" name="Graphic 20" descr="World">
            <a:extLst>
              <a:ext uri="{FF2B5EF4-FFF2-40B4-BE49-F238E27FC236}">
                <a16:creationId xmlns:a16="http://schemas.microsoft.com/office/drawing/2014/main" id="{4CBB2BB1-EEE1-4693-9E55-E57D68AF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53621" y="2324304"/>
            <a:ext cx="2468880" cy="246888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D6FEB0-51C7-4EDD-BFDB-F6E089C38B21}"/>
              </a:ext>
            </a:extLst>
          </p:cNvPr>
          <p:cNvCxnSpPr>
            <a:cxnSpLocks/>
            <a:stCxn id="40" idx="3"/>
          </p:cNvCxnSpPr>
          <p:nvPr/>
        </p:nvCxnSpPr>
        <p:spPr bwMode="auto">
          <a:xfrm>
            <a:off x="3232034" y="3562745"/>
            <a:ext cx="624727" cy="31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C13074-09D1-4117-A904-B5FE9B498325}"/>
              </a:ext>
            </a:extLst>
          </p:cNvPr>
          <p:cNvCxnSpPr>
            <a:cxnSpLocks/>
            <a:stCxn id="29" idx="2"/>
          </p:cNvCxnSpPr>
          <p:nvPr/>
        </p:nvCxnSpPr>
        <p:spPr bwMode="auto">
          <a:xfrm>
            <a:off x="4879810" y="2246096"/>
            <a:ext cx="3869" cy="29733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465F1C-3FF0-4956-90A1-882684437258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>
            <a:off x="5910596" y="3565441"/>
            <a:ext cx="567775" cy="40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4CD5DB-F318-4427-B932-7B289ED02073}"/>
              </a:ext>
            </a:extLst>
          </p:cNvPr>
          <p:cNvCxnSpPr>
            <a:cxnSpLocks/>
            <a:stCxn id="39" idx="0"/>
          </p:cNvCxnSpPr>
          <p:nvPr/>
        </p:nvCxnSpPr>
        <p:spPr bwMode="auto">
          <a:xfrm flipV="1">
            <a:off x="4879092" y="4588258"/>
            <a:ext cx="4587" cy="33065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40C21685-1876-4FC4-9FEF-8217715DCDF2}"/>
              </a:ext>
            </a:extLst>
          </p:cNvPr>
          <p:cNvSpPr/>
          <p:nvPr/>
        </p:nvSpPr>
        <p:spPr bwMode="auto">
          <a:xfrm>
            <a:off x="3873969" y="1697456"/>
            <a:ext cx="2011680" cy="548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Transaction costs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6350A855-1350-46A8-9704-B12C8F52D408}"/>
              </a:ext>
            </a:extLst>
          </p:cNvPr>
          <p:cNvSpPr/>
          <p:nvPr/>
        </p:nvSpPr>
        <p:spPr bwMode="auto">
          <a:xfrm>
            <a:off x="6478370" y="3291120"/>
            <a:ext cx="2011680" cy="548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Transport costs</a:t>
            </a:r>
          </a:p>
        </p:txBody>
      </p:sp>
      <p:sp>
        <p:nvSpPr>
          <p:cNvPr id="39" name="Rounded Rectangle 19">
            <a:extLst>
              <a:ext uri="{FF2B5EF4-FFF2-40B4-BE49-F238E27FC236}">
                <a16:creationId xmlns:a16="http://schemas.microsoft.com/office/drawing/2014/main" id="{833D59D1-1E4E-4EFC-9022-F0277495C2A8}"/>
              </a:ext>
            </a:extLst>
          </p:cNvPr>
          <p:cNvSpPr/>
          <p:nvPr/>
        </p:nvSpPr>
        <p:spPr bwMode="auto">
          <a:xfrm>
            <a:off x="3873251" y="4918912"/>
            <a:ext cx="2011680" cy="548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Time costs</a:t>
            </a:r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B00D5366-35B7-4BF0-8643-E429369DD116}"/>
              </a:ext>
            </a:extLst>
          </p:cNvPr>
          <p:cNvSpPr/>
          <p:nvPr/>
        </p:nvSpPr>
        <p:spPr bwMode="auto">
          <a:xfrm>
            <a:off x="1220353" y="3288424"/>
            <a:ext cx="2011680" cy="548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Tariff and non-tariff costs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B394E3-D43A-41E9-B0C8-A8644BDEE368}"/>
              </a:ext>
            </a:extLst>
          </p:cNvPr>
          <p:cNvSpPr txBox="1"/>
          <p:nvPr/>
        </p:nvSpPr>
        <p:spPr>
          <a:xfrm>
            <a:off x="3924465" y="3044664"/>
            <a:ext cx="1947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International</a:t>
            </a:r>
          </a:p>
          <a:p>
            <a:pPr algn="ctr"/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Trade</a:t>
            </a:r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064E0BA4-F3D0-48B4-9B4E-75C7FDA95ED9}"/>
              </a:ext>
            </a:extLst>
          </p:cNvPr>
          <p:cNvSpPr/>
          <p:nvPr/>
        </p:nvSpPr>
        <p:spPr bwMode="auto">
          <a:xfrm>
            <a:off x="9014641" y="1666976"/>
            <a:ext cx="29260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Separation Factors</a:t>
            </a:r>
          </a:p>
        </p:txBody>
      </p:sp>
      <p:sp>
        <p:nvSpPr>
          <p:cNvPr id="43" name="Rounded Rectangle 19">
            <a:extLst>
              <a:ext uri="{FF2B5EF4-FFF2-40B4-BE49-F238E27FC236}">
                <a16:creationId xmlns:a16="http://schemas.microsoft.com/office/drawing/2014/main" id="{27F97AAF-FCFF-4C0B-873D-E0C75FA35CC4}"/>
              </a:ext>
            </a:extLst>
          </p:cNvPr>
          <p:cNvSpPr/>
          <p:nvPr/>
        </p:nvSpPr>
        <p:spPr bwMode="auto">
          <a:xfrm>
            <a:off x="9033317" y="3710208"/>
            <a:ext cx="29260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Country Specific Factors</a:t>
            </a:r>
          </a:p>
        </p:txBody>
      </p:sp>
      <p:sp>
        <p:nvSpPr>
          <p:cNvPr id="44" name="Rounded Rectangle 19">
            <a:extLst>
              <a:ext uri="{FF2B5EF4-FFF2-40B4-BE49-F238E27FC236}">
                <a16:creationId xmlns:a16="http://schemas.microsoft.com/office/drawing/2014/main" id="{48EF8AF5-FD65-4D47-955F-F3283F3EE268}"/>
              </a:ext>
            </a:extLst>
          </p:cNvPr>
          <p:cNvSpPr/>
          <p:nvPr/>
        </p:nvSpPr>
        <p:spPr bwMode="auto">
          <a:xfrm>
            <a:off x="9373440" y="4162682"/>
            <a:ext cx="22860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Endogenous</a:t>
            </a:r>
          </a:p>
        </p:txBody>
      </p:sp>
      <p:sp>
        <p:nvSpPr>
          <p:cNvPr id="45" name="Rounded Rectangle 19">
            <a:extLst>
              <a:ext uri="{FF2B5EF4-FFF2-40B4-BE49-F238E27FC236}">
                <a16:creationId xmlns:a16="http://schemas.microsoft.com/office/drawing/2014/main" id="{E420FA80-FEEF-4889-87BE-C77C49484464}"/>
              </a:ext>
            </a:extLst>
          </p:cNvPr>
          <p:cNvSpPr/>
          <p:nvPr/>
        </p:nvSpPr>
        <p:spPr bwMode="auto">
          <a:xfrm>
            <a:off x="9353357" y="2138224"/>
            <a:ext cx="22860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Exogenous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92A2B4-D850-46D0-A5D7-EFECE53A10EB}"/>
              </a:ext>
            </a:extLst>
          </p:cNvPr>
          <p:cNvSpPr/>
          <p:nvPr/>
        </p:nvSpPr>
        <p:spPr>
          <a:xfrm>
            <a:off x="9077829" y="2505796"/>
            <a:ext cx="276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Distance, transportation costs, travel time.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Part of a trade agreement.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DA796F-AF1B-4B1F-B63E-46E66F7A08EC}"/>
              </a:ext>
            </a:extLst>
          </p:cNvPr>
          <p:cNvSpPr/>
          <p:nvPr/>
        </p:nvSpPr>
        <p:spPr>
          <a:xfrm>
            <a:off x="9077829" y="4515862"/>
            <a:ext cx="276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Customs procedures.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Performance of national transport and logistics.</a:t>
            </a:r>
          </a:p>
        </p:txBody>
      </p:sp>
    </p:spTree>
    <p:extLst>
      <p:ext uri="{BB962C8B-B14F-4D97-AF65-F5344CB8AC3E}">
        <p14:creationId xmlns:p14="http://schemas.microsoft.com/office/powerpoint/2010/main" val="260232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3711E-F963-4AEE-A62A-C7D0FCC9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Customs Fraud by Misclassification of Goods</a:t>
            </a:r>
          </a:p>
        </p:txBody>
      </p:sp>
      <p:pic>
        <p:nvPicPr>
          <p:cNvPr id="1026" name="Picture 2" descr="https://i1.wp.com/transportgeography.org/wp-content/uploads/customs_misrepresentation.jpg?resize=750%2C562&amp;ssl=1">
            <a:extLst>
              <a:ext uri="{FF2B5EF4-FFF2-40B4-BE49-F238E27FC236}">
                <a16:creationId xmlns:a16="http://schemas.microsoft.com/office/drawing/2014/main" id="{2B000E70-3F14-4475-9DF6-817A79A5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40" y="1384071"/>
            <a:ext cx="71437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Document 5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4FFC6267-2B71-45F4-BB2C-C4BF895218E1}"/>
              </a:ext>
            </a:extLst>
          </p:cNvPr>
          <p:cNvSpPr/>
          <p:nvPr/>
        </p:nvSpPr>
        <p:spPr bwMode="auto">
          <a:xfrm>
            <a:off x="1308292" y="5809111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4A5D3-AA29-464A-A1A3-55E29121E507}"/>
              </a:ext>
            </a:extLst>
          </p:cNvPr>
          <p:cNvSpPr txBox="1"/>
          <p:nvPr/>
        </p:nvSpPr>
        <p:spPr>
          <a:xfrm>
            <a:off x="759397" y="6337011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B0A86-F997-4B9E-BF31-1249C9EDEB24}"/>
              </a:ext>
            </a:extLst>
          </p:cNvPr>
          <p:cNvSpPr txBox="1"/>
          <p:nvPr/>
        </p:nvSpPr>
        <p:spPr>
          <a:xfrm>
            <a:off x="7763720" y="5536792"/>
            <a:ext cx="4291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Undervaluation of goods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Inaccurate marking of the country of origin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Misclassification of goods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Failure to pay in full or in part customs duties</a:t>
            </a:r>
          </a:p>
        </p:txBody>
      </p:sp>
    </p:spTree>
    <p:extLst>
      <p:ext uri="{BB962C8B-B14F-4D97-AF65-F5344CB8AC3E}">
        <p14:creationId xmlns:p14="http://schemas.microsoft.com/office/powerpoint/2010/main" val="244051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5AACC-773A-43B5-B447-C451F061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Dimensions of Trade Facilitation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178A4-4F40-4039-BE84-5490F1785363}"/>
              </a:ext>
            </a:extLst>
          </p:cNvPr>
          <p:cNvSpPr/>
          <p:nvPr/>
        </p:nvSpPr>
        <p:spPr>
          <a:xfrm>
            <a:off x="8730016" y="2343679"/>
            <a:ext cx="2926080" cy="9144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3A9417-8D26-4918-90F1-87C835203ADA}"/>
              </a:ext>
            </a:extLst>
          </p:cNvPr>
          <p:cNvSpPr/>
          <p:nvPr/>
        </p:nvSpPr>
        <p:spPr>
          <a:xfrm>
            <a:off x="5654302" y="2343679"/>
            <a:ext cx="2926080" cy="9144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A8DFAE-9003-4C9B-A675-A8AAC5794B12}"/>
              </a:ext>
            </a:extLst>
          </p:cNvPr>
          <p:cNvSpPr/>
          <p:nvPr/>
        </p:nvSpPr>
        <p:spPr>
          <a:xfrm>
            <a:off x="2569886" y="2343679"/>
            <a:ext cx="2926080" cy="9144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FBEA48-5512-4FF5-B6A4-902821F18618}"/>
              </a:ext>
            </a:extLst>
          </p:cNvPr>
          <p:cNvSpPr/>
          <p:nvPr/>
        </p:nvSpPr>
        <p:spPr>
          <a:xfrm>
            <a:off x="2569886" y="3324098"/>
            <a:ext cx="2926080" cy="237744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FDA14A7A-4523-43C5-B248-6C1E3E78CA44}"/>
              </a:ext>
            </a:extLst>
          </p:cNvPr>
          <p:cNvSpPr/>
          <p:nvPr/>
        </p:nvSpPr>
        <p:spPr bwMode="auto">
          <a:xfrm>
            <a:off x="2585043" y="1906887"/>
            <a:ext cx="29260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Integration-Based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A6C5689A-D53C-42CC-8424-B9076C81E300}"/>
              </a:ext>
            </a:extLst>
          </p:cNvPr>
          <p:cNvSpPr/>
          <p:nvPr/>
        </p:nvSpPr>
        <p:spPr bwMode="auto">
          <a:xfrm>
            <a:off x="5654302" y="1906887"/>
            <a:ext cx="29260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Distribution-Based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32C9DD1F-F950-44F6-9BE1-286FA154CCB9}"/>
              </a:ext>
            </a:extLst>
          </p:cNvPr>
          <p:cNvSpPr/>
          <p:nvPr/>
        </p:nvSpPr>
        <p:spPr bwMode="auto">
          <a:xfrm>
            <a:off x="8730016" y="1906887"/>
            <a:ext cx="292608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Transactions-Based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C1BA2AA9-3EC2-482B-897D-CB67CEC8FF04}"/>
              </a:ext>
            </a:extLst>
          </p:cNvPr>
          <p:cNvSpPr/>
          <p:nvPr/>
        </p:nvSpPr>
        <p:spPr bwMode="auto">
          <a:xfrm>
            <a:off x="1081299" y="3572930"/>
            <a:ext cx="137160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Nature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E1DE8564-51F2-4410-BDF5-FD763889317D}"/>
              </a:ext>
            </a:extLst>
          </p:cNvPr>
          <p:cNvSpPr/>
          <p:nvPr/>
        </p:nvSpPr>
        <p:spPr bwMode="auto">
          <a:xfrm>
            <a:off x="1081299" y="4480806"/>
            <a:ext cx="137160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Activities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43754B-2EFC-4B66-B04D-A7FBD2E307E8}"/>
              </a:ext>
            </a:extLst>
          </p:cNvPr>
          <p:cNvSpPr txBox="1"/>
          <p:nvPr/>
        </p:nvSpPr>
        <p:spPr>
          <a:xfrm>
            <a:off x="2621422" y="3449103"/>
            <a:ext cx="283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Compliance to rules and regulations.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03C556-CC21-4DDB-8BE1-85BA149E8ECC}"/>
              </a:ext>
            </a:extLst>
          </p:cNvPr>
          <p:cNvSpPr txBox="1"/>
          <p:nvPr/>
        </p:nvSpPr>
        <p:spPr>
          <a:xfrm>
            <a:off x="2621422" y="4270220"/>
            <a:ext cx="2823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Customs procedures, regulations and handling of trade documentation.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12BF79F-698E-4FC0-BE2F-7EC087C54289}"/>
              </a:ext>
            </a:extLst>
          </p:cNvPr>
          <p:cNvSpPr/>
          <p:nvPr/>
        </p:nvSpPr>
        <p:spPr>
          <a:xfrm>
            <a:off x="5654302" y="3324098"/>
            <a:ext cx="2926080" cy="237744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BE26AB-EE67-4D86-BB61-D59704DBC219}"/>
              </a:ext>
            </a:extLst>
          </p:cNvPr>
          <p:cNvSpPr txBox="1"/>
          <p:nvPr/>
        </p:nvSpPr>
        <p:spPr>
          <a:xfrm>
            <a:off x="5684540" y="3449103"/>
            <a:ext cx="283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Physical capacity to support trade.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5DA7CE-D528-4B3E-BEF6-C74DCE183C61}"/>
              </a:ext>
            </a:extLst>
          </p:cNvPr>
          <p:cNvSpPr txBox="1"/>
          <p:nvPr/>
        </p:nvSpPr>
        <p:spPr>
          <a:xfrm>
            <a:off x="5684540" y="4270220"/>
            <a:ext cx="2839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Multimodal and intermodal freight transport systems. Modes, infrastructures and terminals.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42B03D5-AEAF-4698-873D-BA180996DB39}"/>
              </a:ext>
            </a:extLst>
          </p:cNvPr>
          <p:cNvSpPr/>
          <p:nvPr/>
        </p:nvSpPr>
        <p:spPr>
          <a:xfrm>
            <a:off x="8730016" y="3324098"/>
            <a:ext cx="2926080" cy="237744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880EE9-1CA4-4C2A-9A80-687E0E7FC982}"/>
              </a:ext>
            </a:extLst>
          </p:cNvPr>
          <p:cNvSpPr txBox="1"/>
          <p:nvPr/>
        </p:nvSpPr>
        <p:spPr>
          <a:xfrm>
            <a:off x="8718984" y="3444343"/>
            <a:ext cx="292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Setting transactions and receiving compensation.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874B634-2879-457D-BDA3-E944E27F90A4}"/>
              </a:ext>
            </a:extLst>
          </p:cNvPr>
          <p:cNvSpPr txBox="1"/>
          <p:nvPr/>
        </p:nvSpPr>
        <p:spPr>
          <a:xfrm>
            <a:off x="8718984" y="4270220"/>
            <a:ext cx="2839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Banking, finance and insurance activities where accounts can be settled.</a:t>
            </a:r>
          </a:p>
        </p:txBody>
      </p:sp>
      <p:pic>
        <p:nvPicPr>
          <p:cNvPr id="1026" name="Picture 2" descr="Connectivity Icons - Download Free Vector Icons | Noun Project">
            <a:extLst>
              <a:ext uri="{FF2B5EF4-FFF2-40B4-BE49-F238E27FC236}">
                <a16:creationId xmlns:a16="http://schemas.microsoft.com/office/drawing/2014/main" id="{E188F764-1F6F-4D4E-B4B8-8CE73278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81" y="2338261"/>
            <a:ext cx="940159" cy="9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ly Chain Icons - Download Free Vector Icons | Noun Project">
            <a:extLst>
              <a:ext uri="{FF2B5EF4-FFF2-40B4-BE49-F238E27FC236}">
                <a16:creationId xmlns:a16="http://schemas.microsoft.com/office/drawing/2014/main" id="{A6976E96-C5BF-4561-9BE8-CC91276C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78" y="2404656"/>
            <a:ext cx="807368" cy="8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Graphic 88" descr="Transfer">
            <a:extLst>
              <a:ext uri="{FF2B5EF4-FFF2-40B4-BE49-F238E27FC236}">
                <a16:creationId xmlns:a16="http://schemas.microsoft.com/office/drawing/2014/main" id="{E8846B1D-2AFD-4B97-B692-D0FDA3962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4831" y="2399050"/>
            <a:ext cx="776450" cy="776450"/>
          </a:xfrm>
          <a:prstGeom prst="rect">
            <a:avLst/>
          </a:prstGeom>
        </p:spPr>
      </p:pic>
      <p:pic>
        <p:nvPicPr>
          <p:cNvPr id="91" name="Graphic 90" descr="Money">
            <a:extLst>
              <a:ext uri="{FF2B5EF4-FFF2-40B4-BE49-F238E27FC236}">
                <a16:creationId xmlns:a16="http://schemas.microsoft.com/office/drawing/2014/main" id="{ADF9EB80-F71F-4254-9E7D-91A5D65BF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83301" y="2389309"/>
            <a:ext cx="776449" cy="776449"/>
          </a:xfrm>
          <a:prstGeom prst="rect">
            <a:avLst/>
          </a:prstGeom>
        </p:spPr>
      </p:pic>
      <p:pic>
        <p:nvPicPr>
          <p:cNvPr id="93" name="Graphic 92" descr="Good Inventory">
            <a:extLst>
              <a:ext uri="{FF2B5EF4-FFF2-40B4-BE49-F238E27FC236}">
                <a16:creationId xmlns:a16="http://schemas.microsoft.com/office/drawing/2014/main" id="{9EC5FF11-D751-43C7-9997-112EDDBC16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70685" y="2373098"/>
            <a:ext cx="814399" cy="814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38A8B-51BE-4C8B-94C8-FF390B45C67D}"/>
              </a:ext>
            </a:extLst>
          </p:cNvPr>
          <p:cNvSpPr txBox="1"/>
          <p:nvPr/>
        </p:nvSpPr>
        <p:spPr>
          <a:xfrm>
            <a:off x="2621422" y="6218435"/>
            <a:ext cx="62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Explain the main dimensions of trade facilitation and how they impact trade.</a:t>
            </a:r>
          </a:p>
        </p:txBody>
      </p:sp>
      <p:pic>
        <p:nvPicPr>
          <p:cNvPr id="3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B425FA77-44E2-4E73-9120-D1B3F4DB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43" y="5935052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Document 5" title="Read this Web Page">
            <a:hlinkClick r:id="rId11" highlightClick="1"/>
            <a:extLst>
              <a:ext uri="{FF2B5EF4-FFF2-40B4-BE49-F238E27FC236}">
                <a16:creationId xmlns:a16="http://schemas.microsoft.com/office/drawing/2014/main" id="{C061A3D6-C93D-4EF7-AD37-84FF05F0054F}"/>
              </a:ext>
            </a:extLst>
          </p:cNvPr>
          <p:cNvSpPr/>
          <p:nvPr/>
        </p:nvSpPr>
        <p:spPr bwMode="auto">
          <a:xfrm>
            <a:off x="8969867" y="26062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6FF0E-F151-40C7-8910-08DA49F2ECF2}"/>
              </a:ext>
            </a:extLst>
          </p:cNvPr>
          <p:cNvSpPr txBox="1"/>
          <p:nvPr/>
        </p:nvSpPr>
        <p:spPr>
          <a:xfrm>
            <a:off x="9548727" y="332705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25336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Averages in Trading Across Borders,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094997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Document 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D52AF92C-A2A5-4CF2-A542-E99D5296E368}"/>
              </a:ext>
            </a:extLst>
          </p:cNvPr>
          <p:cNvSpPr/>
          <p:nvPr/>
        </p:nvSpPr>
        <p:spPr bwMode="auto">
          <a:xfrm>
            <a:off x="10560141" y="25309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CC009-0705-4613-9FE9-F1D37683FDAA}"/>
              </a:ext>
            </a:extLst>
          </p:cNvPr>
          <p:cNvSpPr txBox="1"/>
          <p:nvPr/>
        </p:nvSpPr>
        <p:spPr>
          <a:xfrm>
            <a:off x="10011246" y="78099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21496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– International Trade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rrow: Up-Down 103">
            <a:extLst>
              <a:ext uri="{FF2B5EF4-FFF2-40B4-BE49-F238E27FC236}">
                <a16:creationId xmlns:a16="http://schemas.microsoft.com/office/drawing/2014/main" id="{3B06AA0A-0821-4D4C-A164-63DC1994F0D4}"/>
              </a:ext>
            </a:extLst>
          </p:cNvPr>
          <p:cNvSpPr/>
          <p:nvPr/>
        </p:nvSpPr>
        <p:spPr>
          <a:xfrm rot="5400000">
            <a:off x="4687491" y="4696380"/>
            <a:ext cx="731520" cy="32918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Levels of Economic Integration</a:t>
            </a:r>
          </a:p>
        </p:txBody>
      </p:sp>
      <p:sp>
        <p:nvSpPr>
          <p:cNvPr id="50" name="Action Button: Document 49" title="Read this Web Page">
            <a:hlinkClick r:id="rId3" highlightClick="1"/>
          </p:cNvPr>
          <p:cNvSpPr/>
          <p:nvPr/>
        </p:nvSpPr>
        <p:spPr bwMode="auto">
          <a:xfrm>
            <a:off x="9011670" y="26921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614986" y="30950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D66E0F0E-37E5-4C52-9633-AAE77A73EC89}"/>
              </a:ext>
            </a:extLst>
          </p:cNvPr>
          <p:cNvSpPr/>
          <p:nvPr/>
        </p:nvSpPr>
        <p:spPr>
          <a:xfrm>
            <a:off x="1767065" y="2062255"/>
            <a:ext cx="731520" cy="32918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AFE0181-D180-4B01-BB88-92CC102DF379}"/>
              </a:ext>
            </a:extLst>
          </p:cNvPr>
          <p:cNvSpPr/>
          <p:nvPr/>
        </p:nvSpPr>
        <p:spPr>
          <a:xfrm>
            <a:off x="2638082" y="5108621"/>
            <a:ext cx="914400" cy="8229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30A10742-B9E7-4E2D-B0EE-5302314151B8}"/>
              </a:ext>
            </a:extLst>
          </p:cNvPr>
          <p:cNvSpPr/>
          <p:nvPr/>
        </p:nvSpPr>
        <p:spPr>
          <a:xfrm>
            <a:off x="3601117" y="4192566"/>
            <a:ext cx="914400" cy="173736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" name="Rounded Rectangle 28">
            <a:extLst>
              <a:ext uri="{FF2B5EF4-FFF2-40B4-BE49-F238E27FC236}">
                <a16:creationId xmlns:a16="http://schemas.microsoft.com/office/drawing/2014/main" id="{355EC612-2E55-44D6-BDC4-B6E475D5018E}"/>
              </a:ext>
            </a:extLst>
          </p:cNvPr>
          <p:cNvSpPr/>
          <p:nvPr/>
        </p:nvSpPr>
        <p:spPr>
          <a:xfrm>
            <a:off x="4584368" y="3281501"/>
            <a:ext cx="914400" cy="26517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E6D95BC1-93AB-4E60-AAFE-78089FB99FF2}"/>
              </a:ext>
            </a:extLst>
          </p:cNvPr>
          <p:cNvSpPr/>
          <p:nvPr/>
        </p:nvSpPr>
        <p:spPr>
          <a:xfrm>
            <a:off x="5565284" y="2365989"/>
            <a:ext cx="914400" cy="35661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" name="Rounded Rectangle 30">
            <a:extLst>
              <a:ext uri="{FF2B5EF4-FFF2-40B4-BE49-F238E27FC236}">
                <a16:creationId xmlns:a16="http://schemas.microsoft.com/office/drawing/2014/main" id="{923F15CD-8D45-4235-BB68-1B2011506989}"/>
              </a:ext>
            </a:extLst>
          </p:cNvPr>
          <p:cNvSpPr/>
          <p:nvPr/>
        </p:nvSpPr>
        <p:spPr>
          <a:xfrm>
            <a:off x="6559679" y="1453374"/>
            <a:ext cx="914400" cy="44805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ACF82FC3-B517-442C-B286-B139EEAEB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505" y="5065949"/>
            <a:ext cx="83210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F425EDA-6286-4E0A-98FB-16A55DE3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98" y="5264387"/>
            <a:ext cx="3429000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sz="1600" i="0" dirty="0">
                <a:latin typeface="Arial Narrow" panose="020B0606020202030204" pitchFamily="34" charset="0"/>
              </a:rPr>
              <a:t>Reduction of tariffs between members: NAFTA, Mercosur, ASEAN (partial)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A4977E5-2CC2-4298-9CE0-F95C2CE8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542" y="5217926"/>
            <a:ext cx="9144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Free</a:t>
            </a:r>
          </a:p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 Trade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EAC9C1C-36FA-4168-9BA8-98CC4B35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98" y="4349987"/>
            <a:ext cx="31242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sz="1600" i="0" dirty="0">
                <a:latin typeface="Arial Narrow" panose="020B0606020202030204" pitchFamily="34" charset="0"/>
              </a:rPr>
              <a:t>Common external tariffs.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AF836C74-6F08-4BAD-9D8D-D61B0BB1F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505" y="4153136"/>
            <a:ext cx="83210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82ED5A1-339F-4B5D-884B-1A40D6A9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56" y="4318842"/>
            <a:ext cx="9144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Customs</a:t>
            </a:r>
          </a:p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 Union</a:t>
            </a: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46E9224C-E112-4BB7-889B-9E542E007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505" y="3238736"/>
            <a:ext cx="83210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F298B58E-EF0E-4C2C-851C-BA32C005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98" y="3435587"/>
            <a:ext cx="327660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sz="1600" i="0" dirty="0">
                <a:latin typeface="Arial Narrow" panose="020B0606020202030204" pitchFamily="34" charset="0"/>
              </a:rPr>
              <a:t>Free movement of capital and services. Different national regulations.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B3433FD8-8D24-47B8-A3A8-84B90973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261" y="3414535"/>
            <a:ext cx="9906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Common</a:t>
            </a:r>
          </a:p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 Market</a:t>
            </a: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22257DE1-A292-43CB-99D4-51944AC67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505" y="2325924"/>
            <a:ext cx="83210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C4AE2A45-EAE7-43EB-A82D-525D2119B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98" y="2368786"/>
            <a:ext cx="33528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sz="1600" i="0" dirty="0">
                <a:latin typeface="Arial Narrow" panose="020B0606020202030204" pitchFamily="34" charset="0"/>
              </a:rPr>
              <a:t>No barriers for internal trade, free movement of labor, harmonized tax rates, common monetary and fiscal policy: EU (partial)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20E9602-E324-4D87-A247-809BD2CB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363" y="2488567"/>
            <a:ext cx="9906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Economic </a:t>
            </a:r>
          </a:p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Union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72DE666-2E9D-4526-A4CC-09ABF5E2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98" y="1606787"/>
            <a:ext cx="28956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sz="1600" i="0" dirty="0">
                <a:latin typeface="Arial Narrow" panose="020B0606020202030204" pitchFamily="34" charset="0"/>
              </a:rPr>
              <a:t>Common government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EACA93FA-C0CE-46C8-A5F1-B2068638AAED}"/>
              </a:ext>
            </a:extLst>
          </p:cNvPr>
          <p:cNvSpPr txBox="1">
            <a:spLocks noChangeArrowheads="1"/>
          </p:cNvSpPr>
          <p:nvPr/>
        </p:nvSpPr>
        <p:spPr bwMode="auto">
          <a:xfrm rot="-5420041">
            <a:off x="1249618" y="3606773"/>
            <a:ext cx="17472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Level of integration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FBF28625-387C-477C-A05A-25EFCFA5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011" y="6192568"/>
            <a:ext cx="102111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Complexity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39C48AF2-F278-48EB-83AB-77E363C9D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663" y="6179784"/>
            <a:ext cx="37830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EC247AE7-0868-4C76-BED8-5973B32C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885" y="6179784"/>
            <a:ext cx="41998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High</a:t>
            </a: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14CCA5DC-26A5-41FE-9622-0C54BAE5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78" y="1723187"/>
            <a:ext cx="41998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High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9781C26D-4905-43E5-B16C-CDB59D53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7" y="5378475"/>
            <a:ext cx="37830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Monotype Sorts"/>
              <a:buNone/>
            </a:pPr>
            <a:r>
              <a:rPr lang="en-US" b="1" i="0" dirty="0"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B7C91CCE-66B1-455A-BB0B-D72B4FEC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411" y="1590867"/>
            <a:ext cx="9144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Political</a:t>
            </a:r>
          </a:p>
          <a:p>
            <a:pPr algn="ctr">
              <a:buClr>
                <a:schemeClr val="tx2"/>
              </a:buClr>
              <a:buSzPct val="70000"/>
              <a:buFont typeface="Monotype Sorts" pitchFamily="2" charset="2"/>
              <a:buNone/>
              <a:defRPr/>
            </a:pPr>
            <a:r>
              <a:rPr lang="en-US" sz="16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Union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7B1B75-DA98-4F64-8102-4524BAEF67F6}"/>
              </a:ext>
            </a:extLst>
          </p:cNvPr>
          <p:cNvCxnSpPr>
            <a:cxnSpLocks/>
          </p:cNvCxnSpPr>
          <p:nvPr/>
        </p:nvCxnSpPr>
        <p:spPr>
          <a:xfrm>
            <a:off x="2767251" y="5815858"/>
            <a:ext cx="640080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57F644-C39C-4D94-8D98-FF2A99DE2A7E}"/>
              </a:ext>
            </a:extLst>
          </p:cNvPr>
          <p:cNvCxnSpPr>
            <a:cxnSpLocks/>
          </p:cNvCxnSpPr>
          <p:nvPr/>
        </p:nvCxnSpPr>
        <p:spPr>
          <a:xfrm>
            <a:off x="3748532" y="4927238"/>
            <a:ext cx="64008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220321-F03B-48D8-854F-557B5637E11F}"/>
              </a:ext>
            </a:extLst>
          </p:cNvPr>
          <p:cNvCxnSpPr>
            <a:cxnSpLocks/>
          </p:cNvCxnSpPr>
          <p:nvPr/>
        </p:nvCxnSpPr>
        <p:spPr>
          <a:xfrm>
            <a:off x="4723235" y="4020513"/>
            <a:ext cx="640080" cy="0"/>
          </a:xfrm>
          <a:prstGeom prst="lin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48B4FC-170A-4F25-8BF1-9E4D9AF2F0AE}"/>
              </a:ext>
            </a:extLst>
          </p:cNvPr>
          <p:cNvCxnSpPr>
            <a:cxnSpLocks/>
          </p:cNvCxnSpPr>
          <p:nvPr/>
        </p:nvCxnSpPr>
        <p:spPr>
          <a:xfrm>
            <a:off x="5711094" y="3107450"/>
            <a:ext cx="640080" cy="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4CDCCF-6E95-4244-AFED-C1F1733841A0}"/>
              </a:ext>
            </a:extLst>
          </p:cNvPr>
          <p:cNvCxnSpPr>
            <a:cxnSpLocks/>
          </p:cNvCxnSpPr>
          <p:nvPr/>
        </p:nvCxnSpPr>
        <p:spPr>
          <a:xfrm>
            <a:off x="6698953" y="2181427"/>
            <a:ext cx="64008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131E95-D04D-4ECE-A721-A17D39822EE1}"/>
              </a:ext>
            </a:extLst>
          </p:cNvPr>
          <p:cNvCxnSpPr>
            <a:cxnSpLocks/>
          </p:cNvCxnSpPr>
          <p:nvPr/>
        </p:nvCxnSpPr>
        <p:spPr>
          <a:xfrm>
            <a:off x="2767251" y="5217926"/>
            <a:ext cx="640080" cy="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BDC6B88-985E-41B5-81CE-59ABB61DCA36}"/>
              </a:ext>
            </a:extLst>
          </p:cNvPr>
          <p:cNvCxnSpPr>
            <a:cxnSpLocks/>
          </p:cNvCxnSpPr>
          <p:nvPr/>
        </p:nvCxnSpPr>
        <p:spPr>
          <a:xfrm>
            <a:off x="3748532" y="4318842"/>
            <a:ext cx="64008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D69F80B-EA2C-4809-8A43-120F29C2DA67}"/>
              </a:ext>
            </a:extLst>
          </p:cNvPr>
          <p:cNvCxnSpPr>
            <a:cxnSpLocks/>
          </p:cNvCxnSpPr>
          <p:nvPr/>
        </p:nvCxnSpPr>
        <p:spPr>
          <a:xfrm>
            <a:off x="4723235" y="3413722"/>
            <a:ext cx="640080" cy="0"/>
          </a:xfrm>
          <a:prstGeom prst="lin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D35594-57C2-41A1-AF15-BDF6FCF330B6}"/>
              </a:ext>
            </a:extLst>
          </p:cNvPr>
          <p:cNvCxnSpPr>
            <a:cxnSpLocks/>
          </p:cNvCxnSpPr>
          <p:nvPr/>
        </p:nvCxnSpPr>
        <p:spPr>
          <a:xfrm>
            <a:off x="5711094" y="2468833"/>
            <a:ext cx="640080" cy="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61CF656-9798-44CD-A22D-1AE2F8B9B772}"/>
              </a:ext>
            </a:extLst>
          </p:cNvPr>
          <p:cNvCxnSpPr>
            <a:cxnSpLocks/>
          </p:cNvCxnSpPr>
          <p:nvPr/>
        </p:nvCxnSpPr>
        <p:spPr>
          <a:xfrm>
            <a:off x="6698953" y="1590867"/>
            <a:ext cx="64008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8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Integration Levels</a:t>
            </a:r>
            <a:r>
              <a:rPr lang="en-US"/>
              <a:t>, 2015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FCB3B56-C7E6-4F45-A39A-8468853A5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9" y="1092779"/>
            <a:ext cx="9144000" cy="5630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F4162-8CE9-4FDA-AFF9-B83B34DF95C1}"/>
              </a:ext>
            </a:extLst>
          </p:cNvPr>
          <p:cNvSpPr txBox="1"/>
          <p:nvPr/>
        </p:nvSpPr>
        <p:spPr>
          <a:xfrm>
            <a:off x="8249145" y="187947"/>
            <a:ext cx="38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What is NAFTA and which level of economic integration it involves?</a:t>
            </a:r>
          </a:p>
        </p:txBody>
      </p:sp>
      <p:pic>
        <p:nvPicPr>
          <p:cNvPr id="7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1685754A-FD86-4DB0-B723-05BD60DF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85" y="13454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Document 7" title="Read this Web Page">
            <a:hlinkClick r:id="rId5" highlightClick="1"/>
            <a:extLst>
              <a:ext uri="{FF2B5EF4-FFF2-40B4-BE49-F238E27FC236}">
                <a16:creationId xmlns:a16="http://schemas.microsoft.com/office/drawing/2014/main" id="{28EC302E-87FA-4155-B833-F047CB69EC23}"/>
              </a:ext>
            </a:extLst>
          </p:cNvPr>
          <p:cNvSpPr/>
          <p:nvPr/>
        </p:nvSpPr>
        <p:spPr bwMode="auto">
          <a:xfrm>
            <a:off x="7002658" y="149824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054CB-3F22-456A-BF8C-799A11858C44}"/>
              </a:ext>
            </a:extLst>
          </p:cNvPr>
          <p:cNvSpPr txBox="1"/>
          <p:nvPr/>
        </p:nvSpPr>
        <p:spPr>
          <a:xfrm>
            <a:off x="6453763" y="202614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82103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 Exports by Trade Agreement, 2015 (in billions USD)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ction Button: Document 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EF0B1CBF-E2FB-46A8-AC80-99CEA1CFBC98}"/>
              </a:ext>
            </a:extLst>
          </p:cNvPr>
          <p:cNvSpPr/>
          <p:nvPr/>
        </p:nvSpPr>
        <p:spPr bwMode="auto">
          <a:xfrm>
            <a:off x="10401840" y="15240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CBC01-9F14-4768-B0D1-FC7DCA674019}"/>
              </a:ext>
            </a:extLst>
          </p:cNvPr>
          <p:cNvSpPr txBox="1"/>
          <p:nvPr/>
        </p:nvSpPr>
        <p:spPr>
          <a:xfrm>
            <a:off x="9852945" y="68030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6614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5B83-A597-4105-A151-9D2C1B6F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Free Zones</a:t>
            </a:r>
          </a:p>
        </p:txBody>
      </p:sp>
      <p:sp>
        <p:nvSpPr>
          <p:cNvPr id="6" name="Action Button: Document 5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3BAE63FE-4A49-41EE-85D1-068B5683A825}"/>
              </a:ext>
            </a:extLst>
          </p:cNvPr>
          <p:cNvSpPr/>
          <p:nvPr/>
        </p:nvSpPr>
        <p:spPr bwMode="auto">
          <a:xfrm>
            <a:off x="10716836" y="26809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D9D22-7CF6-4340-8B81-7444FE82D861}"/>
              </a:ext>
            </a:extLst>
          </p:cNvPr>
          <p:cNvSpPr txBox="1"/>
          <p:nvPr/>
        </p:nvSpPr>
        <p:spPr>
          <a:xfrm>
            <a:off x="10167941" y="79599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AC9AEA7-1E3E-489C-A8F9-C574CAFB010C}"/>
              </a:ext>
            </a:extLst>
          </p:cNvPr>
          <p:cNvSpPr/>
          <p:nvPr/>
        </p:nvSpPr>
        <p:spPr>
          <a:xfrm>
            <a:off x="9313290" y="2268277"/>
            <a:ext cx="2651760" cy="3931920"/>
          </a:xfrm>
          <a:prstGeom prst="roundRect">
            <a:avLst>
              <a:gd name="adj" fmla="val 61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C5F68DB-1460-4D2F-B30E-59EF4E26F4F3}"/>
              </a:ext>
            </a:extLst>
          </p:cNvPr>
          <p:cNvSpPr/>
          <p:nvPr/>
        </p:nvSpPr>
        <p:spPr>
          <a:xfrm>
            <a:off x="6456022" y="2268277"/>
            <a:ext cx="2651760" cy="3931920"/>
          </a:xfrm>
          <a:prstGeom prst="roundRect">
            <a:avLst>
              <a:gd name="adj" fmla="val 61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0A10A1E-AF95-4F8A-848E-6C5978D7A0F6}"/>
              </a:ext>
            </a:extLst>
          </p:cNvPr>
          <p:cNvSpPr/>
          <p:nvPr/>
        </p:nvSpPr>
        <p:spPr>
          <a:xfrm>
            <a:off x="3613774" y="2268277"/>
            <a:ext cx="2651760" cy="3931920"/>
          </a:xfrm>
          <a:prstGeom prst="roundRect">
            <a:avLst>
              <a:gd name="adj" fmla="val 61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8FA8052-5443-49AA-A9C2-49C553AEA1FA}"/>
              </a:ext>
            </a:extLst>
          </p:cNvPr>
          <p:cNvSpPr/>
          <p:nvPr/>
        </p:nvSpPr>
        <p:spPr>
          <a:xfrm>
            <a:off x="796295" y="2268277"/>
            <a:ext cx="2651760" cy="3931920"/>
          </a:xfrm>
          <a:prstGeom prst="roundRect">
            <a:avLst>
              <a:gd name="adj" fmla="val 61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79" name="Ellipse 38">
            <a:extLst>
              <a:ext uri="{FF2B5EF4-FFF2-40B4-BE49-F238E27FC236}">
                <a16:creationId xmlns:a16="http://schemas.microsoft.com/office/drawing/2014/main" id="{386F42D5-F6E2-4F22-B2A4-0C4FC1484241}"/>
              </a:ext>
            </a:extLst>
          </p:cNvPr>
          <p:cNvSpPr/>
          <p:nvPr/>
        </p:nvSpPr>
        <p:spPr>
          <a:xfrm>
            <a:off x="1451333" y="2550748"/>
            <a:ext cx="1368152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0" name="Flowchart: Collate 79">
            <a:extLst>
              <a:ext uri="{FF2B5EF4-FFF2-40B4-BE49-F238E27FC236}">
                <a16:creationId xmlns:a16="http://schemas.microsoft.com/office/drawing/2014/main" id="{2DF60730-64B9-4269-BF39-2D0FA85C4D08}"/>
              </a:ext>
            </a:extLst>
          </p:cNvPr>
          <p:cNvSpPr/>
          <p:nvPr/>
        </p:nvSpPr>
        <p:spPr>
          <a:xfrm>
            <a:off x="1849495" y="2737951"/>
            <a:ext cx="548640" cy="914400"/>
          </a:xfrm>
          <a:prstGeom prst="flowChartCol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ounded Rectangle 19">
            <a:extLst>
              <a:ext uri="{FF2B5EF4-FFF2-40B4-BE49-F238E27FC236}">
                <a16:creationId xmlns:a16="http://schemas.microsoft.com/office/drawing/2014/main" id="{A95958B4-C4BF-468A-AB4C-4B16485A6080}"/>
              </a:ext>
            </a:extLst>
          </p:cNvPr>
          <p:cNvSpPr/>
          <p:nvPr/>
        </p:nvSpPr>
        <p:spPr bwMode="auto">
          <a:xfrm>
            <a:off x="796295" y="1871208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Free Port</a:t>
            </a:r>
          </a:p>
        </p:txBody>
      </p:sp>
      <p:sp>
        <p:nvSpPr>
          <p:cNvPr id="82" name="Rounded Rectangle 19">
            <a:extLst>
              <a:ext uri="{FF2B5EF4-FFF2-40B4-BE49-F238E27FC236}">
                <a16:creationId xmlns:a16="http://schemas.microsoft.com/office/drawing/2014/main" id="{ADEEE5E9-7524-4A3B-92E3-951BC4D66A67}"/>
              </a:ext>
            </a:extLst>
          </p:cNvPr>
          <p:cNvSpPr/>
          <p:nvPr/>
        </p:nvSpPr>
        <p:spPr bwMode="auto">
          <a:xfrm>
            <a:off x="3628734" y="1871208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Free Trade Zone</a:t>
            </a:r>
          </a:p>
        </p:txBody>
      </p:sp>
      <p:sp>
        <p:nvSpPr>
          <p:cNvPr id="83" name="Rounded Rectangle 19">
            <a:extLst>
              <a:ext uri="{FF2B5EF4-FFF2-40B4-BE49-F238E27FC236}">
                <a16:creationId xmlns:a16="http://schemas.microsoft.com/office/drawing/2014/main" id="{18D36060-3240-4456-8044-10798B5759A7}"/>
              </a:ext>
            </a:extLst>
          </p:cNvPr>
          <p:cNvSpPr/>
          <p:nvPr/>
        </p:nvSpPr>
        <p:spPr bwMode="auto">
          <a:xfrm>
            <a:off x="6461173" y="1871208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Export Processing Zone</a:t>
            </a:r>
          </a:p>
        </p:txBody>
      </p:sp>
      <p:sp>
        <p:nvSpPr>
          <p:cNvPr id="84" name="Rounded Rectangle 19">
            <a:extLst>
              <a:ext uri="{FF2B5EF4-FFF2-40B4-BE49-F238E27FC236}">
                <a16:creationId xmlns:a16="http://schemas.microsoft.com/office/drawing/2014/main" id="{86D80B28-2873-4460-AB15-E30748FC3524}"/>
              </a:ext>
            </a:extLst>
          </p:cNvPr>
          <p:cNvSpPr/>
          <p:nvPr/>
        </p:nvSpPr>
        <p:spPr bwMode="auto">
          <a:xfrm>
            <a:off x="9293612" y="1871208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Special Economic Zone</a:t>
            </a:r>
          </a:p>
        </p:txBody>
      </p:sp>
      <p:cxnSp>
        <p:nvCxnSpPr>
          <p:cNvPr id="85" name="Connecteur droit 120">
            <a:extLst>
              <a:ext uri="{FF2B5EF4-FFF2-40B4-BE49-F238E27FC236}">
                <a16:creationId xmlns:a16="http://schemas.microsoft.com/office/drawing/2014/main" id="{CC26BCD2-BAE0-4D55-A7FF-F7C6FC41E1E5}"/>
              </a:ext>
            </a:extLst>
          </p:cNvPr>
          <p:cNvCxnSpPr>
            <a:cxnSpLocks/>
            <a:stCxn id="79" idx="0"/>
            <a:endCxn id="79" idx="4"/>
          </p:cNvCxnSpPr>
          <p:nvPr/>
        </p:nvCxnSpPr>
        <p:spPr>
          <a:xfrm>
            <a:off x="2135409" y="2550748"/>
            <a:ext cx="0" cy="1371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AEFD44F-8F71-4991-929A-D1D1A0341AC3}"/>
              </a:ext>
            </a:extLst>
          </p:cNvPr>
          <p:cNvSpPr/>
          <p:nvPr/>
        </p:nvSpPr>
        <p:spPr>
          <a:xfrm>
            <a:off x="1768988" y="2972067"/>
            <a:ext cx="73152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36B70AC-9EE7-4FD7-ABC2-E4DF913BE529}"/>
              </a:ext>
            </a:extLst>
          </p:cNvPr>
          <p:cNvSpPr/>
          <p:nvPr/>
        </p:nvSpPr>
        <p:spPr>
          <a:xfrm>
            <a:off x="1839749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C76C0D9-68BB-441E-84DF-AC726E0945ED}"/>
              </a:ext>
            </a:extLst>
          </p:cNvPr>
          <p:cNvSpPr/>
          <p:nvPr/>
        </p:nvSpPr>
        <p:spPr>
          <a:xfrm>
            <a:off x="2061497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34A0B7-8777-473F-A1AB-22553780FED3}"/>
              </a:ext>
            </a:extLst>
          </p:cNvPr>
          <p:cNvSpPr/>
          <p:nvPr/>
        </p:nvSpPr>
        <p:spPr>
          <a:xfrm>
            <a:off x="2283245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14FBB7-0A1D-4980-AC54-0FAA184215AB}"/>
              </a:ext>
            </a:extLst>
          </p:cNvPr>
          <p:cNvSpPr txBox="1"/>
          <p:nvPr/>
        </p:nvSpPr>
        <p:spPr>
          <a:xfrm>
            <a:off x="2232751" y="22171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Domestic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63D63EE-9890-4AB6-9379-364267BAEBE2}"/>
              </a:ext>
            </a:extLst>
          </p:cNvPr>
          <p:cNvSpPr txBox="1"/>
          <p:nvPr/>
        </p:nvSpPr>
        <p:spPr>
          <a:xfrm>
            <a:off x="832934" y="221713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International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322502-CB5E-4B7F-8649-57FE76BA3143}"/>
              </a:ext>
            </a:extLst>
          </p:cNvPr>
          <p:cNvSpPr/>
          <p:nvPr/>
        </p:nvSpPr>
        <p:spPr>
          <a:xfrm>
            <a:off x="1839749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F1C8536-6EDD-40BB-BCB6-AF7606AF5926}"/>
              </a:ext>
            </a:extLst>
          </p:cNvPr>
          <p:cNvSpPr/>
          <p:nvPr/>
        </p:nvSpPr>
        <p:spPr>
          <a:xfrm>
            <a:off x="2061497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3DD8828-6961-4666-8B9F-3DB0592FD3B4}"/>
              </a:ext>
            </a:extLst>
          </p:cNvPr>
          <p:cNvSpPr/>
          <p:nvPr/>
        </p:nvSpPr>
        <p:spPr>
          <a:xfrm>
            <a:off x="2283245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5" name="Arrow: Left-Right 94">
            <a:extLst>
              <a:ext uri="{FF2B5EF4-FFF2-40B4-BE49-F238E27FC236}">
                <a16:creationId xmlns:a16="http://schemas.microsoft.com/office/drawing/2014/main" id="{926F9A49-013D-4A7E-A9B9-2C4425D8AA1D}"/>
              </a:ext>
            </a:extLst>
          </p:cNvPr>
          <p:cNvSpPr/>
          <p:nvPr/>
        </p:nvSpPr>
        <p:spPr>
          <a:xfrm>
            <a:off x="1076035" y="2978208"/>
            <a:ext cx="731520" cy="4572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6" name="Arrow: Left-Right 95">
            <a:extLst>
              <a:ext uri="{FF2B5EF4-FFF2-40B4-BE49-F238E27FC236}">
                <a16:creationId xmlns:a16="http://schemas.microsoft.com/office/drawing/2014/main" id="{35A0E09E-32E5-4A7B-8635-0824030BE3DC}"/>
              </a:ext>
            </a:extLst>
          </p:cNvPr>
          <p:cNvSpPr/>
          <p:nvPr/>
        </p:nvSpPr>
        <p:spPr>
          <a:xfrm>
            <a:off x="2463264" y="2972067"/>
            <a:ext cx="731520" cy="4572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50EC394-6D64-4C10-9A56-B11839675DA2}"/>
              </a:ext>
            </a:extLst>
          </p:cNvPr>
          <p:cNvSpPr/>
          <p:nvPr/>
        </p:nvSpPr>
        <p:spPr>
          <a:xfrm>
            <a:off x="829529" y="4084993"/>
            <a:ext cx="2506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Trade and logistics platform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D1FAE6-632D-4386-81EF-CAB0C09E0E03}"/>
              </a:ext>
            </a:extLst>
          </p:cNvPr>
          <p:cNvSpPr/>
          <p:nvPr/>
        </p:nvSpPr>
        <p:spPr>
          <a:xfrm>
            <a:off x="847356" y="4811491"/>
            <a:ext cx="265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Port cities or connected locations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7F91F1-6B14-4877-840E-8F27A991B617}"/>
              </a:ext>
            </a:extLst>
          </p:cNvPr>
          <p:cNvSpPr/>
          <p:nvPr/>
        </p:nvSpPr>
        <p:spPr>
          <a:xfrm>
            <a:off x="847356" y="5552737"/>
            <a:ext cx="2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Domestic, internal and export markets</a:t>
            </a:r>
          </a:p>
        </p:txBody>
      </p:sp>
      <p:sp>
        <p:nvSpPr>
          <p:cNvPr id="100" name="Ellipse 38">
            <a:extLst>
              <a:ext uri="{FF2B5EF4-FFF2-40B4-BE49-F238E27FC236}">
                <a16:creationId xmlns:a16="http://schemas.microsoft.com/office/drawing/2014/main" id="{0AAB0557-7CD4-4361-BF1D-C79A298BFB96}"/>
              </a:ext>
            </a:extLst>
          </p:cNvPr>
          <p:cNvSpPr/>
          <p:nvPr/>
        </p:nvSpPr>
        <p:spPr>
          <a:xfrm>
            <a:off x="4265468" y="2550748"/>
            <a:ext cx="1368152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cxnSp>
        <p:nvCxnSpPr>
          <p:cNvPr id="101" name="Connecteur droit 120">
            <a:extLst>
              <a:ext uri="{FF2B5EF4-FFF2-40B4-BE49-F238E27FC236}">
                <a16:creationId xmlns:a16="http://schemas.microsoft.com/office/drawing/2014/main" id="{3715B8D6-09A0-4471-A6D0-C7AF3DC42725}"/>
              </a:ext>
            </a:extLst>
          </p:cNvPr>
          <p:cNvCxnSpPr>
            <a:cxnSpLocks/>
            <a:stCxn id="100" idx="0"/>
            <a:endCxn id="100" idx="4"/>
          </p:cNvCxnSpPr>
          <p:nvPr/>
        </p:nvCxnSpPr>
        <p:spPr>
          <a:xfrm>
            <a:off x="4949544" y="2550748"/>
            <a:ext cx="0" cy="1371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766EBF-5AA4-4D42-9B00-3BD1E52822FC}"/>
              </a:ext>
            </a:extLst>
          </p:cNvPr>
          <p:cNvSpPr/>
          <p:nvPr/>
        </p:nvSpPr>
        <p:spPr>
          <a:xfrm>
            <a:off x="4583123" y="2972067"/>
            <a:ext cx="73152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585256-6B3E-4439-A71A-D1F76016C2BB}"/>
              </a:ext>
            </a:extLst>
          </p:cNvPr>
          <p:cNvSpPr/>
          <p:nvPr/>
        </p:nvSpPr>
        <p:spPr>
          <a:xfrm>
            <a:off x="4658646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B5D614F-3396-4812-A06B-346CB180EF45}"/>
              </a:ext>
            </a:extLst>
          </p:cNvPr>
          <p:cNvSpPr/>
          <p:nvPr/>
        </p:nvSpPr>
        <p:spPr>
          <a:xfrm>
            <a:off x="4880394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1B399BE-4D57-4D95-A051-E82D218BD479}"/>
              </a:ext>
            </a:extLst>
          </p:cNvPr>
          <p:cNvSpPr/>
          <p:nvPr/>
        </p:nvSpPr>
        <p:spPr>
          <a:xfrm>
            <a:off x="5102142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D81CB6-4BD2-4582-B510-78B5426DF523}"/>
              </a:ext>
            </a:extLst>
          </p:cNvPr>
          <p:cNvSpPr txBox="1"/>
          <p:nvPr/>
        </p:nvSpPr>
        <p:spPr>
          <a:xfrm>
            <a:off x="5067270" y="22171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Domestic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2D9613D-A8D9-4587-8C10-1F7728CC7632}"/>
              </a:ext>
            </a:extLst>
          </p:cNvPr>
          <p:cNvSpPr txBox="1"/>
          <p:nvPr/>
        </p:nvSpPr>
        <p:spPr>
          <a:xfrm>
            <a:off x="3660875" y="221713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International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01BEEF5-0B23-4C18-856C-6CA8A6A4BC44}"/>
              </a:ext>
            </a:extLst>
          </p:cNvPr>
          <p:cNvSpPr/>
          <p:nvPr/>
        </p:nvSpPr>
        <p:spPr>
          <a:xfrm>
            <a:off x="4653884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ABD39FB-EA26-43B7-9FDB-DB0CC8836DE8}"/>
              </a:ext>
            </a:extLst>
          </p:cNvPr>
          <p:cNvSpPr/>
          <p:nvPr/>
        </p:nvSpPr>
        <p:spPr>
          <a:xfrm>
            <a:off x="4875632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B95A69-2026-4EE8-B3D3-6AE0CF87C0DE}"/>
              </a:ext>
            </a:extLst>
          </p:cNvPr>
          <p:cNvSpPr/>
          <p:nvPr/>
        </p:nvSpPr>
        <p:spPr>
          <a:xfrm>
            <a:off x="5097380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1" name="Arrow: Left-Right 110">
            <a:extLst>
              <a:ext uri="{FF2B5EF4-FFF2-40B4-BE49-F238E27FC236}">
                <a16:creationId xmlns:a16="http://schemas.microsoft.com/office/drawing/2014/main" id="{41495F9B-D88D-419C-9E64-D724999C91E7}"/>
              </a:ext>
            </a:extLst>
          </p:cNvPr>
          <p:cNvSpPr/>
          <p:nvPr/>
        </p:nvSpPr>
        <p:spPr>
          <a:xfrm>
            <a:off x="3890170" y="2978208"/>
            <a:ext cx="731520" cy="4572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E21F0B5-DB5D-418A-8168-67422918237A}"/>
              </a:ext>
            </a:extLst>
          </p:cNvPr>
          <p:cNvSpPr/>
          <p:nvPr/>
        </p:nvSpPr>
        <p:spPr>
          <a:xfrm>
            <a:off x="3544725" y="4084993"/>
            <a:ext cx="261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Trade support with entrepots and trade-related activities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F19C939-72F9-4D9A-BE9F-265B9EA5A654}"/>
              </a:ext>
            </a:extLst>
          </p:cNvPr>
          <p:cNvSpPr/>
          <p:nvPr/>
        </p:nvSpPr>
        <p:spPr>
          <a:xfrm>
            <a:off x="3537059" y="481149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Ports of entry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1BBB3AB-23A5-4D88-BEF7-869C3471E1DC}"/>
              </a:ext>
            </a:extLst>
          </p:cNvPr>
          <p:cNvSpPr/>
          <p:nvPr/>
        </p:nvSpPr>
        <p:spPr>
          <a:xfrm>
            <a:off x="3554363" y="555273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Domestic and re-exports</a:t>
            </a:r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4B05CD72-ECA4-4583-8436-58549465023B}"/>
              </a:ext>
            </a:extLst>
          </p:cNvPr>
          <p:cNvSpPr/>
          <p:nvPr/>
        </p:nvSpPr>
        <p:spPr>
          <a:xfrm>
            <a:off x="5360982" y="2977523"/>
            <a:ext cx="731520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16" name="Ellipse 38">
            <a:extLst>
              <a:ext uri="{FF2B5EF4-FFF2-40B4-BE49-F238E27FC236}">
                <a16:creationId xmlns:a16="http://schemas.microsoft.com/office/drawing/2014/main" id="{DA1FC050-75CC-43B9-9FED-1B88FF882A41}"/>
              </a:ext>
            </a:extLst>
          </p:cNvPr>
          <p:cNvSpPr/>
          <p:nvPr/>
        </p:nvSpPr>
        <p:spPr>
          <a:xfrm>
            <a:off x="7133447" y="2545232"/>
            <a:ext cx="1368152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cxnSp>
        <p:nvCxnSpPr>
          <p:cNvPr id="117" name="Connecteur droit 120">
            <a:extLst>
              <a:ext uri="{FF2B5EF4-FFF2-40B4-BE49-F238E27FC236}">
                <a16:creationId xmlns:a16="http://schemas.microsoft.com/office/drawing/2014/main" id="{9AAEDCEC-2FC6-45C2-B3FB-E59C73E0518E}"/>
              </a:ext>
            </a:extLst>
          </p:cNvPr>
          <p:cNvCxnSpPr>
            <a:cxnSpLocks/>
            <a:stCxn id="116" idx="0"/>
            <a:endCxn id="116" idx="4"/>
          </p:cNvCxnSpPr>
          <p:nvPr/>
        </p:nvCxnSpPr>
        <p:spPr>
          <a:xfrm>
            <a:off x="7817523" y="2545232"/>
            <a:ext cx="0" cy="1371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EB0A4D1-43D0-437F-BCAE-8E5992F967E8}"/>
              </a:ext>
            </a:extLst>
          </p:cNvPr>
          <p:cNvSpPr/>
          <p:nvPr/>
        </p:nvSpPr>
        <p:spPr>
          <a:xfrm>
            <a:off x="7451102" y="2966551"/>
            <a:ext cx="73152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FEEF3D-E03F-4E39-ACBA-0A73ADF3FF9B}"/>
              </a:ext>
            </a:extLst>
          </p:cNvPr>
          <p:cNvSpPr/>
          <p:nvPr/>
        </p:nvSpPr>
        <p:spPr>
          <a:xfrm>
            <a:off x="7526625" y="3033492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63D2617-C478-4FB2-BD7B-2AB93B39C607}"/>
              </a:ext>
            </a:extLst>
          </p:cNvPr>
          <p:cNvSpPr/>
          <p:nvPr/>
        </p:nvSpPr>
        <p:spPr>
          <a:xfrm>
            <a:off x="7748373" y="3033492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3147CA3-3B88-42F1-8236-E43BA5B24F4A}"/>
              </a:ext>
            </a:extLst>
          </p:cNvPr>
          <p:cNvSpPr/>
          <p:nvPr/>
        </p:nvSpPr>
        <p:spPr>
          <a:xfrm>
            <a:off x="7970121" y="3033492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2AF684-B76D-45A0-8189-96652A5EDC8E}"/>
              </a:ext>
            </a:extLst>
          </p:cNvPr>
          <p:cNvSpPr txBox="1"/>
          <p:nvPr/>
        </p:nvSpPr>
        <p:spPr>
          <a:xfrm>
            <a:off x="7911901" y="22171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Domestic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ED02A8F-5E2C-4C21-8CDF-46C4E62D8ACA}"/>
              </a:ext>
            </a:extLst>
          </p:cNvPr>
          <p:cNvSpPr txBox="1"/>
          <p:nvPr/>
        </p:nvSpPr>
        <p:spPr>
          <a:xfrm>
            <a:off x="6538396" y="221713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International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4A4B26F-9EF8-4967-A756-CEC57A0762DF}"/>
              </a:ext>
            </a:extLst>
          </p:cNvPr>
          <p:cNvSpPr/>
          <p:nvPr/>
        </p:nvSpPr>
        <p:spPr>
          <a:xfrm>
            <a:off x="7521863" y="321875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8594BF2-6FD6-4C31-A760-7D7AEA5DE347}"/>
              </a:ext>
            </a:extLst>
          </p:cNvPr>
          <p:cNvSpPr/>
          <p:nvPr/>
        </p:nvSpPr>
        <p:spPr>
          <a:xfrm>
            <a:off x="7743611" y="321875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14FC0A5-2541-4943-BC1F-00A752040696}"/>
              </a:ext>
            </a:extLst>
          </p:cNvPr>
          <p:cNvSpPr/>
          <p:nvPr/>
        </p:nvSpPr>
        <p:spPr>
          <a:xfrm>
            <a:off x="7965359" y="3218753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8460827B-D27B-482F-83C2-EF4AB54CE38E}"/>
              </a:ext>
            </a:extLst>
          </p:cNvPr>
          <p:cNvSpPr/>
          <p:nvPr/>
        </p:nvSpPr>
        <p:spPr>
          <a:xfrm>
            <a:off x="8228961" y="2983070"/>
            <a:ext cx="731520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0A197BF2-69E8-4ECD-8945-2F8422D9A0C4}"/>
              </a:ext>
            </a:extLst>
          </p:cNvPr>
          <p:cNvSpPr/>
          <p:nvPr/>
        </p:nvSpPr>
        <p:spPr>
          <a:xfrm rot="10800000">
            <a:off x="6661530" y="2979781"/>
            <a:ext cx="731520" cy="457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4F9B4E2-7138-4727-A308-C284C4595A47}"/>
              </a:ext>
            </a:extLst>
          </p:cNvPr>
          <p:cNvSpPr/>
          <p:nvPr/>
        </p:nvSpPr>
        <p:spPr>
          <a:xfrm>
            <a:off x="6416944" y="4084993"/>
            <a:ext cx="269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Develop manufacturing and processing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864922B-8A2E-4038-A55C-FFD7984C39C7}"/>
              </a:ext>
            </a:extLst>
          </p:cNvPr>
          <p:cNvSpPr/>
          <p:nvPr/>
        </p:nvSpPr>
        <p:spPr>
          <a:xfrm>
            <a:off x="6416944" y="4811491"/>
            <a:ext cx="2695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Usually close to a major transport node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BF2905-B5FE-4310-A31E-7849141A6FBD}"/>
              </a:ext>
            </a:extLst>
          </p:cNvPr>
          <p:cNvSpPr/>
          <p:nvPr/>
        </p:nvSpPr>
        <p:spPr>
          <a:xfrm>
            <a:off x="6416944" y="5552737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Exports and domestic</a:t>
            </a:r>
          </a:p>
        </p:txBody>
      </p:sp>
      <p:sp>
        <p:nvSpPr>
          <p:cNvPr id="132" name="Ellipse 38">
            <a:extLst>
              <a:ext uri="{FF2B5EF4-FFF2-40B4-BE49-F238E27FC236}">
                <a16:creationId xmlns:a16="http://schemas.microsoft.com/office/drawing/2014/main" id="{1D179C26-6C9E-4230-B921-C417EA78BE74}"/>
              </a:ext>
            </a:extLst>
          </p:cNvPr>
          <p:cNvSpPr/>
          <p:nvPr/>
        </p:nvSpPr>
        <p:spPr>
          <a:xfrm>
            <a:off x="9988433" y="2550748"/>
            <a:ext cx="1368152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9DD288F-814B-4FB2-9788-7B796741EAD9}"/>
              </a:ext>
            </a:extLst>
          </p:cNvPr>
          <p:cNvSpPr/>
          <p:nvPr/>
        </p:nvSpPr>
        <p:spPr>
          <a:xfrm>
            <a:off x="10306088" y="2972067"/>
            <a:ext cx="73152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20B96AC-5A86-47BD-B4C1-3E492FF39390}"/>
              </a:ext>
            </a:extLst>
          </p:cNvPr>
          <p:cNvSpPr/>
          <p:nvPr/>
        </p:nvSpPr>
        <p:spPr>
          <a:xfrm>
            <a:off x="10381611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AAF7E3E-8943-4B17-B924-00F9302B688E}"/>
              </a:ext>
            </a:extLst>
          </p:cNvPr>
          <p:cNvSpPr/>
          <p:nvPr/>
        </p:nvSpPr>
        <p:spPr>
          <a:xfrm>
            <a:off x="10603359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B453A1F-1656-4BC8-B475-2E75E61626BF}"/>
              </a:ext>
            </a:extLst>
          </p:cNvPr>
          <p:cNvSpPr/>
          <p:nvPr/>
        </p:nvSpPr>
        <p:spPr>
          <a:xfrm>
            <a:off x="10825107" y="3039008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7E36E5C-9DD4-4024-BFE6-9E46026E09C3}"/>
              </a:ext>
            </a:extLst>
          </p:cNvPr>
          <p:cNvSpPr txBox="1"/>
          <p:nvPr/>
        </p:nvSpPr>
        <p:spPr>
          <a:xfrm>
            <a:off x="9383027" y="221713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International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E0EAD64-0C4D-4B20-836C-5854152E52DC}"/>
              </a:ext>
            </a:extLst>
          </p:cNvPr>
          <p:cNvSpPr/>
          <p:nvPr/>
        </p:nvSpPr>
        <p:spPr>
          <a:xfrm>
            <a:off x="10376849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DA3AC4C-7E34-473E-B463-07F8EFE6B108}"/>
              </a:ext>
            </a:extLst>
          </p:cNvPr>
          <p:cNvSpPr/>
          <p:nvPr/>
        </p:nvSpPr>
        <p:spPr>
          <a:xfrm>
            <a:off x="10598597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26FA91-C0AC-4B94-87FF-EE4E6361E11D}"/>
              </a:ext>
            </a:extLst>
          </p:cNvPr>
          <p:cNvSpPr/>
          <p:nvPr/>
        </p:nvSpPr>
        <p:spPr>
          <a:xfrm>
            <a:off x="10820345" y="3224269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41" name="Arrow: Left-Right 140">
            <a:extLst>
              <a:ext uri="{FF2B5EF4-FFF2-40B4-BE49-F238E27FC236}">
                <a16:creationId xmlns:a16="http://schemas.microsoft.com/office/drawing/2014/main" id="{7C7B8C1B-B3D1-4FA9-96E6-E540A289EC59}"/>
              </a:ext>
            </a:extLst>
          </p:cNvPr>
          <p:cNvSpPr/>
          <p:nvPr/>
        </p:nvSpPr>
        <p:spPr>
          <a:xfrm>
            <a:off x="9613135" y="2978208"/>
            <a:ext cx="731520" cy="4572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A39C7DC-7F6D-44D3-BE66-C10F795CE380}"/>
              </a:ext>
            </a:extLst>
          </p:cNvPr>
          <p:cNvSpPr/>
          <p:nvPr/>
        </p:nvSpPr>
        <p:spPr>
          <a:xfrm>
            <a:off x="9293612" y="4084993"/>
            <a:ext cx="276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Attract foreign direct investments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09E3283-68CE-432D-B31E-3C7D1D22E3D7}"/>
              </a:ext>
            </a:extLst>
          </p:cNvPr>
          <p:cNvSpPr/>
          <p:nvPr/>
        </p:nvSpPr>
        <p:spPr>
          <a:xfrm>
            <a:off x="9293612" y="4811491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Commercial gateways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0743A2-8584-4B70-B7E8-0B8695DAC016}"/>
              </a:ext>
            </a:extLst>
          </p:cNvPr>
          <p:cNvSpPr/>
          <p:nvPr/>
        </p:nvSpPr>
        <p:spPr>
          <a:xfrm>
            <a:off x="9293612" y="555273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Exports and re-exports</a:t>
            </a:r>
          </a:p>
        </p:txBody>
      </p:sp>
    </p:spTree>
    <p:extLst>
      <p:ext uri="{BB962C8B-B14F-4D97-AF65-F5344CB8AC3E}">
        <p14:creationId xmlns:p14="http://schemas.microsoft.com/office/powerpoint/2010/main" val="2358233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552521A-89BD-4C1A-8264-715F09752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27" y="1113289"/>
            <a:ext cx="7772400" cy="56766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Special Economic Zones: An Export-Oriented System</a:t>
            </a:r>
          </a:p>
        </p:txBody>
      </p:sp>
      <p:sp>
        <p:nvSpPr>
          <p:cNvPr id="5" name="Action Button: Document 4" title="Read this Web Page">
            <a:hlinkClick r:id="rId4" highlightClick="1"/>
          </p:cNvPr>
          <p:cNvSpPr/>
          <p:nvPr/>
        </p:nvSpPr>
        <p:spPr bwMode="auto">
          <a:xfrm>
            <a:off x="10628141" y="659902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79246" y="1187802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28528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Yuan Exchange Rate (per USD), 1981-2021 (Monthly)</a:t>
            </a:r>
          </a:p>
        </p:txBody>
      </p:sp>
      <p:sp>
        <p:nvSpPr>
          <p:cNvPr id="8" name="Action Button: Document 7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36395F9C-6319-4D78-A725-99859127F7F7}"/>
              </a:ext>
            </a:extLst>
          </p:cNvPr>
          <p:cNvSpPr/>
          <p:nvPr/>
        </p:nvSpPr>
        <p:spPr bwMode="auto">
          <a:xfrm>
            <a:off x="10688811" y="15240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770F8-FB5D-485C-A6DC-AE7A217D7411}"/>
              </a:ext>
            </a:extLst>
          </p:cNvPr>
          <p:cNvSpPr txBox="1"/>
          <p:nvPr/>
        </p:nvSpPr>
        <p:spPr>
          <a:xfrm>
            <a:off x="10139916" y="68030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602EDC50-D044-4A84-8541-86DEACC8F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93384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5C4EA7-50CA-4463-BAFC-BA21C56FDD92}"/>
              </a:ext>
            </a:extLst>
          </p:cNvPr>
          <p:cNvSpPr txBox="1"/>
          <p:nvPr/>
        </p:nvSpPr>
        <p:spPr>
          <a:xfrm>
            <a:off x="5944235" y="4800552"/>
            <a:ext cx="398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latin typeface="Agency FB" pitchFamily="34" charset="0"/>
              </a:rPr>
              <a:t>Explain how the change rate of the Yuan is a trade facilitation factor for China.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8B1C1EBD-5A65-481E-8DC1-192862EB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96" y="4853943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74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– Global Trade Flows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global trade is currently organized?</a:t>
            </a:r>
          </a:p>
        </p:txBody>
      </p:sp>
    </p:spTree>
    <p:extLst>
      <p:ext uri="{BB962C8B-B14F-4D97-AF65-F5344CB8AC3E}">
        <p14:creationId xmlns:p14="http://schemas.microsoft.com/office/powerpoint/2010/main" val="2256398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Trends in the Structure of Global Trade</a:t>
            </a:r>
          </a:p>
        </p:txBody>
      </p:sp>
      <p:sp>
        <p:nvSpPr>
          <p:cNvPr id="6" name="Action Button: Document 5" title="Read this Web Page">
            <a:hlinkClick r:id="rId3" highlightClick="1"/>
          </p:cNvPr>
          <p:cNvSpPr/>
          <p:nvPr/>
        </p:nvSpPr>
        <p:spPr bwMode="auto">
          <a:xfrm>
            <a:off x="8841905" y="13548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68024" y="663390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part 4 (Global Trade Flows)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9E4EAD-8C29-4025-914A-17CFEF53876F}"/>
              </a:ext>
            </a:extLst>
          </p:cNvPr>
          <p:cNvSpPr/>
          <p:nvPr/>
        </p:nvSpPr>
        <p:spPr>
          <a:xfrm>
            <a:off x="2755200" y="3996445"/>
            <a:ext cx="7315200" cy="128016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563B1D-7BE5-43F9-8A8D-D6E4A00B19AF}"/>
              </a:ext>
            </a:extLst>
          </p:cNvPr>
          <p:cNvSpPr/>
          <p:nvPr/>
        </p:nvSpPr>
        <p:spPr>
          <a:xfrm>
            <a:off x="2755200" y="2650904"/>
            <a:ext cx="7315200" cy="128016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10631C-4608-4E91-9E8F-685AB4F8CB2A}"/>
              </a:ext>
            </a:extLst>
          </p:cNvPr>
          <p:cNvSpPr/>
          <p:nvPr/>
        </p:nvSpPr>
        <p:spPr>
          <a:xfrm>
            <a:off x="2755200" y="1317327"/>
            <a:ext cx="7315200" cy="128016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EB0742BF-CC9C-470A-937F-D96C782F25A5}"/>
              </a:ext>
            </a:extLst>
          </p:cNvPr>
          <p:cNvSpPr/>
          <p:nvPr/>
        </p:nvSpPr>
        <p:spPr bwMode="auto">
          <a:xfrm>
            <a:off x="4325033" y="1411487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GLOBAL VALUE CHAINS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1470B57C-2BE4-42E5-93BD-0E35E7BDDF93}"/>
              </a:ext>
            </a:extLst>
          </p:cNvPr>
          <p:cNvSpPr/>
          <p:nvPr/>
        </p:nvSpPr>
        <p:spPr bwMode="auto">
          <a:xfrm>
            <a:off x="4325033" y="2724766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MANUFACTURED GOODS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73160AB4-7DB5-4700-B749-9B2FDA904B27}"/>
              </a:ext>
            </a:extLst>
          </p:cNvPr>
          <p:cNvSpPr/>
          <p:nvPr/>
        </p:nvSpPr>
        <p:spPr bwMode="auto">
          <a:xfrm>
            <a:off x="4325033" y="4044591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REGIONALISM OF TRADE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4FCC0-CB99-4A10-864F-ED8242702A52}"/>
              </a:ext>
            </a:extLst>
          </p:cNvPr>
          <p:cNvSpPr txBox="1"/>
          <p:nvPr/>
        </p:nvSpPr>
        <p:spPr>
          <a:xfrm>
            <a:off x="4244941" y="1776837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Trade in intermediary goods (parts) increasing.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Growing share of developing economies.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89FA7-BCAC-4B71-8C42-B7E09DE223D4}"/>
              </a:ext>
            </a:extLst>
          </p:cNvPr>
          <p:cNvSpPr txBox="1"/>
          <p:nvPr/>
        </p:nvSpPr>
        <p:spPr>
          <a:xfrm>
            <a:off x="4244940" y="3102894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Growing share of manufactured goods, including parts.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Trade cycles impacted by recessions.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B07B8-E749-422F-AFEE-5215E8204823}"/>
              </a:ext>
            </a:extLst>
          </p:cNvPr>
          <p:cNvSpPr txBox="1"/>
          <p:nvPr/>
        </p:nvSpPr>
        <p:spPr>
          <a:xfrm>
            <a:off x="4244940" y="4409891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The dominance of the “triad” (USA / Western Europe / Japan).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The rise of China.</a:t>
            </a:r>
          </a:p>
        </p:txBody>
      </p:sp>
      <p:pic>
        <p:nvPicPr>
          <p:cNvPr id="17" name="Picture 2" descr="Value chain - Free business and finance icons">
            <a:extLst>
              <a:ext uri="{FF2B5EF4-FFF2-40B4-BE49-F238E27FC236}">
                <a16:creationId xmlns:a16="http://schemas.microsoft.com/office/drawing/2014/main" id="{26FCDCC4-5B0C-4A91-95C7-6DA910B2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00" y="1355119"/>
            <a:ext cx="1252634" cy="12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Inventory with solid fill">
            <a:extLst>
              <a:ext uri="{FF2B5EF4-FFF2-40B4-BE49-F238E27FC236}">
                <a16:creationId xmlns:a16="http://schemas.microsoft.com/office/drawing/2014/main" id="{0DF0B22B-981F-4E2A-B9AA-6B03B1F67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73873" y="2761551"/>
            <a:ext cx="1087497" cy="1087497"/>
          </a:xfrm>
          <a:prstGeom prst="rect">
            <a:avLst/>
          </a:prstGeom>
        </p:spPr>
      </p:pic>
      <p:pic>
        <p:nvPicPr>
          <p:cNvPr id="19" name="Graphic 18" descr="Earth Globe - Asia with solid fill">
            <a:extLst>
              <a:ext uri="{FF2B5EF4-FFF2-40B4-BE49-F238E27FC236}">
                <a16:creationId xmlns:a16="http://schemas.microsoft.com/office/drawing/2014/main" id="{8CDA07EA-B1A1-4C14-9ED8-19A5708B3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76128" y="4133296"/>
            <a:ext cx="1091916" cy="109191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D0F39E-22C7-4042-A5A7-1E8153B93439}"/>
              </a:ext>
            </a:extLst>
          </p:cNvPr>
          <p:cNvSpPr/>
          <p:nvPr/>
        </p:nvSpPr>
        <p:spPr>
          <a:xfrm>
            <a:off x="2755200" y="5336879"/>
            <a:ext cx="7315200" cy="128016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F5C1E697-FC98-4D49-AD6B-CA375779049A}"/>
              </a:ext>
            </a:extLst>
          </p:cNvPr>
          <p:cNvSpPr/>
          <p:nvPr/>
        </p:nvSpPr>
        <p:spPr bwMode="auto">
          <a:xfrm>
            <a:off x="4325033" y="5385025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NEO-MERCANTILISM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16DE0-B336-4B6F-B955-462F6A72B3CA}"/>
              </a:ext>
            </a:extLst>
          </p:cNvPr>
          <p:cNvSpPr txBox="1"/>
          <p:nvPr/>
        </p:nvSpPr>
        <p:spPr>
          <a:xfrm>
            <a:off x="4244940" y="5750325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Export-oriented strategies.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Trade imbalances.</a:t>
            </a:r>
          </a:p>
        </p:txBody>
      </p:sp>
      <p:pic>
        <p:nvPicPr>
          <p:cNvPr id="23" name="Picture 4" descr="imbalance Free Photos, Icons, Vectors &amp;amp;amp; Videos | Freestock">
            <a:extLst>
              <a:ext uri="{FF2B5EF4-FFF2-40B4-BE49-F238E27FC236}">
                <a16:creationId xmlns:a16="http://schemas.microsoft.com/office/drawing/2014/main" id="{5F6E5105-56DD-4ACE-9A08-8116EA5A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34" y="5351654"/>
            <a:ext cx="1265499" cy="12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8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Trade, 2017: The Importance of the “Triad”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7B29EEA-B4C4-428E-8570-95EC5B828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28" y="1131762"/>
            <a:ext cx="9144000" cy="5630678"/>
          </a:xfrm>
          <a:prstGeom prst="rect">
            <a:avLst/>
          </a:prstGeom>
        </p:spPr>
      </p:pic>
      <p:sp>
        <p:nvSpPr>
          <p:cNvPr id="5" name="Action Button: Document 4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07376626-A2F8-483C-BD41-64DC3790104B}"/>
              </a:ext>
            </a:extLst>
          </p:cNvPr>
          <p:cNvSpPr/>
          <p:nvPr/>
        </p:nvSpPr>
        <p:spPr bwMode="auto">
          <a:xfrm>
            <a:off x="10628141" y="9556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582B-3379-401D-BCCF-5FEAD05122BF}"/>
              </a:ext>
            </a:extLst>
          </p:cNvPr>
          <p:cNvSpPr txBox="1"/>
          <p:nvPr/>
        </p:nvSpPr>
        <p:spPr>
          <a:xfrm>
            <a:off x="10079246" y="62346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1715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Product Groups in World Merchandise Trade, 1900-2020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02034706-5AC9-4082-BC8A-501E38614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373482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ction Button: Document 3" title="Read this Web Page">
            <a:hlinkClick r:id="rId4" highlightClick="1"/>
          </p:cNvPr>
          <p:cNvSpPr/>
          <p:nvPr/>
        </p:nvSpPr>
        <p:spPr bwMode="auto">
          <a:xfrm>
            <a:off x="10846595" y="1181100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7700" y="170900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0699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Trade: A Definition</a:t>
            </a:r>
          </a:p>
        </p:txBody>
      </p:sp>
      <p:sp>
        <p:nvSpPr>
          <p:cNvPr id="5" name="Action Button: Document 4" title="Read this Web Page">
            <a:hlinkClick r:id="rId2" highlightClick="1"/>
          </p:cNvPr>
          <p:cNvSpPr/>
          <p:nvPr/>
        </p:nvSpPr>
        <p:spPr bwMode="auto">
          <a:xfrm>
            <a:off x="9720203" y="13218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9438" y="683120"/>
            <a:ext cx="3587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part 1 (The Flows of Globalization)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77EB77-39C4-42A3-BB41-E67431C29F14}"/>
              </a:ext>
            </a:extLst>
          </p:cNvPr>
          <p:cNvSpPr/>
          <p:nvPr/>
        </p:nvSpPr>
        <p:spPr>
          <a:xfrm>
            <a:off x="3073535" y="4770825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CF4A51-7DE3-4594-B6AA-A5441FBB23B4}"/>
              </a:ext>
            </a:extLst>
          </p:cNvPr>
          <p:cNvSpPr/>
          <p:nvPr/>
        </p:nvSpPr>
        <p:spPr>
          <a:xfrm>
            <a:off x="3073535" y="3170278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642FE8-1FFC-4BC0-ACFA-E6648D8B5063}"/>
              </a:ext>
            </a:extLst>
          </p:cNvPr>
          <p:cNvSpPr/>
          <p:nvPr/>
        </p:nvSpPr>
        <p:spPr>
          <a:xfrm>
            <a:off x="3073535" y="1569731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20218937-4D53-42CD-986E-3A333E60ACE7}"/>
              </a:ext>
            </a:extLst>
          </p:cNvPr>
          <p:cNvSpPr/>
          <p:nvPr/>
        </p:nvSpPr>
        <p:spPr bwMode="auto">
          <a:xfrm>
            <a:off x="4643368" y="1663891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EXCHANGE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F3B3FEF3-9CD0-4852-88F8-7B9ADFE0030D}"/>
              </a:ext>
            </a:extLst>
          </p:cNvPr>
          <p:cNvSpPr/>
          <p:nvPr/>
        </p:nvSpPr>
        <p:spPr bwMode="auto">
          <a:xfrm>
            <a:off x="4643368" y="3244140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DIRECTIONAL</a:t>
            </a: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B6C1C0B8-FD86-4229-A521-3B9423B3497E}"/>
              </a:ext>
            </a:extLst>
          </p:cNvPr>
          <p:cNvSpPr/>
          <p:nvPr/>
        </p:nvSpPr>
        <p:spPr bwMode="auto">
          <a:xfrm>
            <a:off x="4643368" y="4844285"/>
            <a:ext cx="30175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REGULATORY OVERSIGHT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67B58-6E33-4729-A823-0CBD7FC818CB}"/>
              </a:ext>
            </a:extLst>
          </p:cNvPr>
          <p:cNvSpPr txBox="1"/>
          <p:nvPr/>
        </p:nvSpPr>
        <p:spPr>
          <a:xfrm>
            <a:off x="4563276" y="2029241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Exchange of goods or services across national jurisdictions.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Trade between US states is not international trade.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7E885-714D-4A5F-BAC6-4AA9CC47240A}"/>
              </a:ext>
            </a:extLst>
          </p:cNvPr>
          <p:cNvSpPr txBox="1"/>
          <p:nvPr/>
        </p:nvSpPr>
        <p:spPr>
          <a:xfrm>
            <a:off x="4563275" y="3622268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Inbound trade: imports.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Outbound trade: exports.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F33A4-A8E5-41E9-8FBF-BE256CB7ADF6}"/>
              </a:ext>
            </a:extLst>
          </p:cNvPr>
          <p:cNvSpPr txBox="1"/>
          <p:nvPr/>
        </p:nvSpPr>
        <p:spPr>
          <a:xfrm>
            <a:off x="4563275" y="5209585"/>
            <a:ext cx="582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Customs and tariffs.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States control what crosses their borders.</a:t>
            </a:r>
          </a:p>
        </p:txBody>
      </p:sp>
      <p:pic>
        <p:nvPicPr>
          <p:cNvPr id="17" name="Graphic 16" descr="Transfer with solid fill">
            <a:extLst>
              <a:ext uri="{FF2B5EF4-FFF2-40B4-BE49-F238E27FC236}">
                <a16:creationId xmlns:a16="http://schemas.microsoft.com/office/drawing/2014/main" id="{5488481A-B257-4BCE-B6F0-3C22D8FF9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61206" y="1887268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231B24-908A-4505-BFC7-65E80578EB80}"/>
              </a:ext>
            </a:extLst>
          </p:cNvPr>
          <p:cNvCxnSpPr/>
          <p:nvPr/>
        </p:nvCxnSpPr>
        <p:spPr>
          <a:xfrm>
            <a:off x="3818406" y="1887268"/>
            <a:ext cx="0" cy="9144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alance Icon Png #86141 - Free Icons Library">
            <a:extLst>
              <a:ext uri="{FF2B5EF4-FFF2-40B4-BE49-F238E27FC236}">
                <a16:creationId xmlns:a16="http://schemas.microsoft.com/office/drawing/2014/main" id="{1A7C9BAA-BA20-473E-98E1-BD031FDA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84" y="3215163"/>
            <a:ext cx="1456201" cy="1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Search Inventory with solid fill">
            <a:extLst>
              <a:ext uri="{FF2B5EF4-FFF2-40B4-BE49-F238E27FC236}">
                <a16:creationId xmlns:a16="http://schemas.microsoft.com/office/drawing/2014/main" id="{FCF45E49-C4E5-4811-AA61-01C50C73DF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48175" y="4895223"/>
            <a:ext cx="1275054" cy="127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55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FCE2-C976-49F9-B90C-793BCD11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Most Traded Goods, Lead Exporter and Concentration, 2016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3DC581-A170-4F53-8C5B-473A48DA7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738541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6BF8B8-BC3A-4EEF-9681-07F3F53AE41E}"/>
              </a:ext>
            </a:extLst>
          </p:cNvPr>
          <p:cNvSpPr/>
          <p:nvPr/>
        </p:nvSpPr>
        <p:spPr>
          <a:xfrm>
            <a:off x="7353300" y="1352550"/>
            <a:ext cx="4297680" cy="2468880"/>
          </a:xfrm>
          <a:custGeom>
            <a:avLst/>
            <a:gdLst>
              <a:gd name="connsiteX0" fmla="*/ 0 w 4267200"/>
              <a:gd name="connsiteY0" fmla="*/ 0 h 2444750"/>
              <a:gd name="connsiteX1" fmla="*/ 0 w 4267200"/>
              <a:gd name="connsiteY1" fmla="*/ 2444750 h 2444750"/>
              <a:gd name="connsiteX2" fmla="*/ 4267200 w 4267200"/>
              <a:gd name="connsiteY2" fmla="*/ 24447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2444750">
                <a:moveTo>
                  <a:pt x="0" y="0"/>
                </a:moveTo>
                <a:lnTo>
                  <a:pt x="0" y="2444750"/>
                </a:lnTo>
                <a:lnTo>
                  <a:pt x="4267200" y="244475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B22D8FFA-DBBF-45E2-80F8-70669AF7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549" y="3821430"/>
            <a:ext cx="17411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Concentration level</a:t>
            </a:r>
          </a:p>
        </p:txBody>
      </p:sp>
      <p:sp>
        <p:nvSpPr>
          <p:cNvPr id="10" name="Text Box 66">
            <a:extLst>
              <a:ext uri="{FF2B5EF4-FFF2-40B4-BE49-F238E27FC236}">
                <a16:creationId xmlns:a16="http://schemas.microsoft.com/office/drawing/2014/main" id="{61F91A9A-7EF0-4CC1-A196-4E35823BDF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77076" y="2437130"/>
            <a:ext cx="2393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Share of activity by product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C68EF7-ADE9-4B77-BCCA-9C817740F83A}"/>
              </a:ext>
            </a:extLst>
          </p:cNvPr>
          <p:cNvSpPr/>
          <p:nvPr/>
        </p:nvSpPr>
        <p:spPr>
          <a:xfrm>
            <a:off x="7531100" y="1663052"/>
            <a:ext cx="3975100" cy="2077097"/>
          </a:xfrm>
          <a:custGeom>
            <a:avLst/>
            <a:gdLst>
              <a:gd name="connsiteX0" fmla="*/ 0 w 3917950"/>
              <a:gd name="connsiteY0" fmla="*/ 2090001 h 2107667"/>
              <a:gd name="connsiteX1" fmla="*/ 203200 w 3917950"/>
              <a:gd name="connsiteY1" fmla="*/ 1988401 h 2107667"/>
              <a:gd name="connsiteX2" fmla="*/ 609600 w 3917950"/>
              <a:gd name="connsiteY2" fmla="*/ 1194651 h 2107667"/>
              <a:gd name="connsiteX3" fmla="*/ 984250 w 3917950"/>
              <a:gd name="connsiteY3" fmla="*/ 64351 h 2107667"/>
              <a:gd name="connsiteX4" fmla="*/ 1454150 w 3917950"/>
              <a:gd name="connsiteY4" fmla="*/ 242151 h 2107667"/>
              <a:gd name="connsiteX5" fmla="*/ 1879600 w 3917950"/>
              <a:gd name="connsiteY5" fmla="*/ 1099401 h 2107667"/>
              <a:gd name="connsiteX6" fmla="*/ 2489200 w 3917950"/>
              <a:gd name="connsiteY6" fmla="*/ 1632801 h 2107667"/>
              <a:gd name="connsiteX7" fmla="*/ 3917950 w 3917950"/>
              <a:gd name="connsiteY7" fmla="*/ 2013801 h 2107667"/>
              <a:gd name="connsiteX0" fmla="*/ 0 w 3917950"/>
              <a:gd name="connsiteY0" fmla="*/ 2090001 h 2092980"/>
              <a:gd name="connsiteX1" fmla="*/ 298450 w 3917950"/>
              <a:gd name="connsiteY1" fmla="*/ 1842351 h 2092980"/>
              <a:gd name="connsiteX2" fmla="*/ 609600 w 3917950"/>
              <a:gd name="connsiteY2" fmla="*/ 1194651 h 2092980"/>
              <a:gd name="connsiteX3" fmla="*/ 984250 w 3917950"/>
              <a:gd name="connsiteY3" fmla="*/ 64351 h 2092980"/>
              <a:gd name="connsiteX4" fmla="*/ 1454150 w 3917950"/>
              <a:gd name="connsiteY4" fmla="*/ 242151 h 2092980"/>
              <a:gd name="connsiteX5" fmla="*/ 1879600 w 3917950"/>
              <a:gd name="connsiteY5" fmla="*/ 1099401 h 2092980"/>
              <a:gd name="connsiteX6" fmla="*/ 2489200 w 3917950"/>
              <a:gd name="connsiteY6" fmla="*/ 1632801 h 2092980"/>
              <a:gd name="connsiteX7" fmla="*/ 3917950 w 3917950"/>
              <a:gd name="connsiteY7" fmla="*/ 2013801 h 2092980"/>
              <a:gd name="connsiteX0" fmla="*/ 0 w 3917950"/>
              <a:gd name="connsiteY0" fmla="*/ 2090001 h 2090001"/>
              <a:gd name="connsiteX1" fmla="*/ 298450 w 3917950"/>
              <a:gd name="connsiteY1" fmla="*/ 1842351 h 2090001"/>
              <a:gd name="connsiteX2" fmla="*/ 609600 w 3917950"/>
              <a:gd name="connsiteY2" fmla="*/ 1194651 h 2090001"/>
              <a:gd name="connsiteX3" fmla="*/ 984250 w 3917950"/>
              <a:gd name="connsiteY3" fmla="*/ 64351 h 2090001"/>
              <a:gd name="connsiteX4" fmla="*/ 1454150 w 3917950"/>
              <a:gd name="connsiteY4" fmla="*/ 242151 h 2090001"/>
              <a:gd name="connsiteX5" fmla="*/ 1879600 w 3917950"/>
              <a:gd name="connsiteY5" fmla="*/ 1099401 h 2090001"/>
              <a:gd name="connsiteX6" fmla="*/ 2489200 w 3917950"/>
              <a:gd name="connsiteY6" fmla="*/ 1632801 h 2090001"/>
              <a:gd name="connsiteX7" fmla="*/ 3917950 w 3917950"/>
              <a:gd name="connsiteY7" fmla="*/ 2013801 h 2090001"/>
              <a:gd name="connsiteX0" fmla="*/ 0 w 3917950"/>
              <a:gd name="connsiteY0" fmla="*/ 2091125 h 2091125"/>
              <a:gd name="connsiteX1" fmla="*/ 298450 w 3917950"/>
              <a:gd name="connsiteY1" fmla="*/ 1843475 h 2091125"/>
              <a:gd name="connsiteX2" fmla="*/ 609600 w 3917950"/>
              <a:gd name="connsiteY2" fmla="*/ 1195775 h 2091125"/>
              <a:gd name="connsiteX3" fmla="*/ 984250 w 3917950"/>
              <a:gd name="connsiteY3" fmla="*/ 65475 h 2091125"/>
              <a:gd name="connsiteX4" fmla="*/ 1454150 w 3917950"/>
              <a:gd name="connsiteY4" fmla="*/ 243275 h 2091125"/>
              <a:gd name="connsiteX5" fmla="*/ 1879600 w 3917950"/>
              <a:gd name="connsiteY5" fmla="*/ 1100525 h 2091125"/>
              <a:gd name="connsiteX6" fmla="*/ 2489200 w 3917950"/>
              <a:gd name="connsiteY6" fmla="*/ 1633925 h 2091125"/>
              <a:gd name="connsiteX7" fmla="*/ 3917950 w 3917950"/>
              <a:gd name="connsiteY7" fmla="*/ 2014925 h 2091125"/>
              <a:gd name="connsiteX0" fmla="*/ 0 w 3917950"/>
              <a:gd name="connsiteY0" fmla="*/ 2077097 h 2077097"/>
              <a:gd name="connsiteX1" fmla="*/ 298450 w 3917950"/>
              <a:gd name="connsiteY1" fmla="*/ 1829447 h 2077097"/>
              <a:gd name="connsiteX2" fmla="*/ 609600 w 3917950"/>
              <a:gd name="connsiteY2" fmla="*/ 1181747 h 2077097"/>
              <a:gd name="connsiteX3" fmla="*/ 984250 w 3917950"/>
              <a:gd name="connsiteY3" fmla="*/ 51447 h 2077097"/>
              <a:gd name="connsiteX4" fmla="*/ 1472926 w 3917950"/>
              <a:gd name="connsiteY4" fmla="*/ 286397 h 2077097"/>
              <a:gd name="connsiteX5" fmla="*/ 1879600 w 3917950"/>
              <a:gd name="connsiteY5" fmla="*/ 1086497 h 2077097"/>
              <a:gd name="connsiteX6" fmla="*/ 2489200 w 3917950"/>
              <a:gd name="connsiteY6" fmla="*/ 1619897 h 2077097"/>
              <a:gd name="connsiteX7" fmla="*/ 3917950 w 3917950"/>
              <a:gd name="connsiteY7" fmla="*/ 2000897 h 207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950" h="2077097">
                <a:moveTo>
                  <a:pt x="0" y="2077097"/>
                </a:moveTo>
                <a:cubicBezTo>
                  <a:pt x="133350" y="2037409"/>
                  <a:pt x="196850" y="1978672"/>
                  <a:pt x="298450" y="1829447"/>
                </a:cubicBezTo>
                <a:cubicBezTo>
                  <a:pt x="400050" y="1680222"/>
                  <a:pt x="495300" y="1478080"/>
                  <a:pt x="609600" y="1181747"/>
                </a:cubicBezTo>
                <a:cubicBezTo>
                  <a:pt x="723900" y="885414"/>
                  <a:pt x="840362" y="200672"/>
                  <a:pt x="984250" y="51447"/>
                </a:cubicBezTo>
                <a:cubicBezTo>
                  <a:pt x="1128138" y="-97778"/>
                  <a:pt x="1361253" y="107539"/>
                  <a:pt x="1472926" y="286397"/>
                </a:cubicBezTo>
                <a:cubicBezTo>
                  <a:pt x="1584599" y="465255"/>
                  <a:pt x="1710221" y="864247"/>
                  <a:pt x="1879600" y="1086497"/>
                </a:cubicBezTo>
                <a:cubicBezTo>
                  <a:pt x="2048979" y="1308747"/>
                  <a:pt x="2149475" y="1467497"/>
                  <a:pt x="2489200" y="1619897"/>
                </a:cubicBezTo>
                <a:cubicBezTo>
                  <a:pt x="2828925" y="1772297"/>
                  <a:pt x="3679825" y="1935280"/>
                  <a:pt x="3917950" y="200089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F1995FC3-4A90-4881-8B34-56204054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899" y="3817602"/>
            <a:ext cx="478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AC56E238-0017-48DD-9644-33FDA6DD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1215" y="3813696"/>
            <a:ext cx="511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Arial Narrow" panose="020B0606020202030204" pitchFamily="34" charset="0"/>
              </a:rPr>
              <a:t>High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A7AECF-618F-4CFB-A529-82062853ADC2}"/>
              </a:ext>
            </a:extLst>
          </p:cNvPr>
          <p:cNvSpPr/>
          <p:nvPr/>
        </p:nvSpPr>
        <p:spPr>
          <a:xfrm>
            <a:off x="8337550" y="2190709"/>
            <a:ext cx="3168650" cy="1536741"/>
          </a:xfrm>
          <a:custGeom>
            <a:avLst/>
            <a:gdLst>
              <a:gd name="connsiteX0" fmla="*/ 0 w 3168650"/>
              <a:gd name="connsiteY0" fmla="*/ 1506877 h 1506877"/>
              <a:gd name="connsiteX1" fmla="*/ 488950 w 3168650"/>
              <a:gd name="connsiteY1" fmla="*/ 1278277 h 1506877"/>
              <a:gd name="connsiteX2" fmla="*/ 1085850 w 3168650"/>
              <a:gd name="connsiteY2" fmla="*/ 325777 h 1506877"/>
              <a:gd name="connsiteX3" fmla="*/ 1498600 w 3168650"/>
              <a:gd name="connsiteY3" fmla="*/ 1927 h 1506877"/>
              <a:gd name="connsiteX4" fmla="*/ 2101850 w 3168650"/>
              <a:gd name="connsiteY4" fmla="*/ 224177 h 1506877"/>
              <a:gd name="connsiteX5" fmla="*/ 2527300 w 3168650"/>
              <a:gd name="connsiteY5" fmla="*/ 859177 h 1506877"/>
              <a:gd name="connsiteX6" fmla="*/ 3168650 w 3168650"/>
              <a:gd name="connsiteY6" fmla="*/ 1437027 h 1506877"/>
              <a:gd name="connsiteX0" fmla="*/ 0 w 3168650"/>
              <a:gd name="connsiteY0" fmla="*/ 1538265 h 1538265"/>
              <a:gd name="connsiteX1" fmla="*/ 488950 w 3168650"/>
              <a:gd name="connsiteY1" fmla="*/ 1309665 h 1538265"/>
              <a:gd name="connsiteX2" fmla="*/ 1085850 w 3168650"/>
              <a:gd name="connsiteY2" fmla="*/ 357165 h 1538265"/>
              <a:gd name="connsiteX3" fmla="*/ 1587500 w 3168650"/>
              <a:gd name="connsiteY3" fmla="*/ 1565 h 1538265"/>
              <a:gd name="connsiteX4" fmla="*/ 2101850 w 3168650"/>
              <a:gd name="connsiteY4" fmla="*/ 255565 h 1538265"/>
              <a:gd name="connsiteX5" fmla="*/ 2527300 w 3168650"/>
              <a:gd name="connsiteY5" fmla="*/ 890565 h 1538265"/>
              <a:gd name="connsiteX6" fmla="*/ 3168650 w 3168650"/>
              <a:gd name="connsiteY6" fmla="*/ 1468415 h 1538265"/>
              <a:gd name="connsiteX0" fmla="*/ 0 w 3168650"/>
              <a:gd name="connsiteY0" fmla="*/ 1538337 h 1538337"/>
              <a:gd name="connsiteX1" fmla="*/ 488950 w 3168650"/>
              <a:gd name="connsiteY1" fmla="*/ 1309737 h 1538337"/>
              <a:gd name="connsiteX2" fmla="*/ 1085850 w 3168650"/>
              <a:gd name="connsiteY2" fmla="*/ 357237 h 1538337"/>
              <a:gd name="connsiteX3" fmla="*/ 1587500 w 3168650"/>
              <a:gd name="connsiteY3" fmla="*/ 1637 h 1538337"/>
              <a:gd name="connsiteX4" fmla="*/ 2101850 w 3168650"/>
              <a:gd name="connsiteY4" fmla="*/ 255637 h 1538337"/>
              <a:gd name="connsiteX5" fmla="*/ 2527300 w 3168650"/>
              <a:gd name="connsiteY5" fmla="*/ 890637 h 1538337"/>
              <a:gd name="connsiteX6" fmla="*/ 3168650 w 3168650"/>
              <a:gd name="connsiteY6" fmla="*/ 1468487 h 1538337"/>
              <a:gd name="connsiteX0" fmla="*/ 0 w 3168650"/>
              <a:gd name="connsiteY0" fmla="*/ 1536741 h 1536741"/>
              <a:gd name="connsiteX1" fmla="*/ 488950 w 3168650"/>
              <a:gd name="connsiteY1" fmla="*/ 1308141 h 1536741"/>
              <a:gd name="connsiteX2" fmla="*/ 1085850 w 3168650"/>
              <a:gd name="connsiteY2" fmla="*/ 355641 h 1536741"/>
              <a:gd name="connsiteX3" fmla="*/ 1587500 w 3168650"/>
              <a:gd name="connsiteY3" fmla="*/ 41 h 1536741"/>
              <a:gd name="connsiteX4" fmla="*/ 2095500 w 3168650"/>
              <a:gd name="connsiteY4" fmla="*/ 336591 h 1536741"/>
              <a:gd name="connsiteX5" fmla="*/ 2527300 w 3168650"/>
              <a:gd name="connsiteY5" fmla="*/ 889041 h 1536741"/>
              <a:gd name="connsiteX6" fmla="*/ 3168650 w 3168650"/>
              <a:gd name="connsiteY6" fmla="*/ 1466891 h 153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650" h="1536741">
                <a:moveTo>
                  <a:pt x="0" y="1536741"/>
                </a:moveTo>
                <a:cubicBezTo>
                  <a:pt x="153987" y="1520866"/>
                  <a:pt x="307975" y="1504991"/>
                  <a:pt x="488950" y="1308141"/>
                </a:cubicBezTo>
                <a:cubicBezTo>
                  <a:pt x="669925" y="1111291"/>
                  <a:pt x="902758" y="573658"/>
                  <a:pt x="1085850" y="355641"/>
                </a:cubicBezTo>
                <a:cubicBezTo>
                  <a:pt x="1268942" y="137624"/>
                  <a:pt x="1419225" y="3216"/>
                  <a:pt x="1587500" y="41"/>
                </a:cubicBezTo>
                <a:cubicBezTo>
                  <a:pt x="1755775" y="-3134"/>
                  <a:pt x="1970617" y="182074"/>
                  <a:pt x="2095500" y="336591"/>
                </a:cubicBezTo>
                <a:cubicBezTo>
                  <a:pt x="2220383" y="491108"/>
                  <a:pt x="2349500" y="686899"/>
                  <a:pt x="2527300" y="889041"/>
                </a:cubicBezTo>
                <a:cubicBezTo>
                  <a:pt x="2705100" y="1091183"/>
                  <a:pt x="2936875" y="1279037"/>
                  <a:pt x="3168650" y="1466891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69582C0E-E6B1-4214-8FC9-8BB5B8346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723" y="2437129"/>
            <a:ext cx="80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Exports</a:t>
            </a:r>
          </a:p>
        </p:txBody>
      </p:sp>
      <p:sp>
        <p:nvSpPr>
          <p:cNvPr id="16" name="Text Box 66">
            <a:extLst>
              <a:ext uri="{FF2B5EF4-FFF2-40B4-BE49-F238E27FC236}">
                <a16:creationId xmlns:a16="http://schemas.microsoft.com/office/drawing/2014/main" id="{2C435953-84D6-49BB-958C-EF7E354C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55" y="1837932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Imports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AB62F9CB-C011-4351-8879-75174CF1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949" y="1217702"/>
            <a:ext cx="3323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</a:rPr>
              <a:t>Concentration Level of Top-5 Countries</a:t>
            </a:r>
          </a:p>
        </p:txBody>
      </p:sp>
      <p:sp>
        <p:nvSpPr>
          <p:cNvPr id="18" name="Action Button: Document 17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FEB65678-F42C-4C0A-9FDA-BB947ED63A08}"/>
              </a:ext>
            </a:extLst>
          </p:cNvPr>
          <p:cNvSpPr/>
          <p:nvPr/>
        </p:nvSpPr>
        <p:spPr bwMode="auto">
          <a:xfrm>
            <a:off x="10615492" y="4440886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4BD3A-D0BD-44D0-9A51-5090660AFFBA}"/>
              </a:ext>
            </a:extLst>
          </p:cNvPr>
          <p:cNvSpPr txBox="1"/>
          <p:nvPr/>
        </p:nvSpPr>
        <p:spPr>
          <a:xfrm>
            <a:off x="10066597" y="496878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0698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Share of World Goods Exports, Leading Exporters, 1950-2020</a:t>
            </a:r>
          </a:p>
        </p:txBody>
      </p:sp>
      <p:sp>
        <p:nvSpPr>
          <p:cNvPr id="6" name="Action Button: Document 5" title="Read this Web Page">
            <a:hlinkClick r:id="rId3" highlightClick="1"/>
            <a:extLst>
              <a:ext uri="{FF2B5EF4-FFF2-40B4-BE49-F238E27FC236}">
                <a16:creationId xmlns:a16="http://schemas.microsoft.com/office/drawing/2014/main" id="{10444AE0-927B-40F3-8C4C-4D182C366EE7}"/>
              </a:ext>
            </a:extLst>
          </p:cNvPr>
          <p:cNvSpPr/>
          <p:nvPr/>
        </p:nvSpPr>
        <p:spPr bwMode="auto">
          <a:xfrm>
            <a:off x="10369876" y="12833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7FF94495-B9FE-46C8-B72E-20605E4EECE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374984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B9721D-C27F-4047-B399-B8486A09F360}"/>
              </a:ext>
            </a:extLst>
          </p:cNvPr>
          <p:cNvSpPr txBox="1"/>
          <p:nvPr/>
        </p:nvSpPr>
        <p:spPr>
          <a:xfrm>
            <a:off x="9820981" y="65623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CBF78-E4BB-4A47-B641-AA3482860A42}"/>
              </a:ext>
            </a:extLst>
          </p:cNvPr>
          <p:cNvSpPr txBox="1"/>
          <p:nvPr/>
        </p:nvSpPr>
        <p:spPr>
          <a:xfrm>
            <a:off x="4969200" y="1283259"/>
            <a:ext cx="443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What is the nature of the changes in global trade this graph reveals?</a:t>
            </a:r>
          </a:p>
        </p:txBody>
      </p:sp>
      <p:pic>
        <p:nvPicPr>
          <p:cNvPr id="9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CB77E127-F04E-4D13-AB15-336680AC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73" y="127687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9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Global Trade Patterns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trade balances</a:t>
            </a:r>
          </a:p>
          <a:p>
            <a:pPr lvl="1"/>
            <a:r>
              <a:rPr lang="en-US" dirty="0"/>
              <a:t>Are negative trade balances harmful for an economy?</a:t>
            </a:r>
          </a:p>
          <a:p>
            <a:pPr lvl="2"/>
            <a:r>
              <a:rPr lang="en-US" dirty="0"/>
              <a:t>Trade is not a zero-sum game.</a:t>
            </a:r>
          </a:p>
          <a:p>
            <a:pPr lvl="1"/>
            <a:r>
              <a:rPr lang="en-US" dirty="0"/>
              <a:t>Positive trade balances are sought by many export-oriented nations:</a:t>
            </a:r>
          </a:p>
          <a:p>
            <a:pPr lvl="2"/>
            <a:r>
              <a:rPr lang="en-US" dirty="0"/>
              <a:t>Economic growth (produce more than consume).</a:t>
            </a:r>
          </a:p>
          <a:p>
            <a:pPr lvl="2"/>
            <a:r>
              <a:rPr lang="en-US" dirty="0"/>
              <a:t>Accumulation of capital (balance of payments).</a:t>
            </a:r>
          </a:p>
          <a:p>
            <a:pPr lvl="1"/>
            <a:r>
              <a:rPr lang="en-US" dirty="0"/>
              <a:t>Negative trade balances:</a:t>
            </a:r>
          </a:p>
          <a:p>
            <a:pPr lvl="2"/>
            <a:r>
              <a:rPr lang="en-US" dirty="0"/>
              <a:t>Can be profitable if the balance is compensated by higher productivity levels and/or cheaper goods.</a:t>
            </a:r>
          </a:p>
          <a:p>
            <a:pPr lvl="2"/>
            <a:r>
              <a:rPr lang="en-US" dirty="0"/>
              <a:t>Can be negative if too imbalanced.</a:t>
            </a:r>
          </a:p>
          <a:p>
            <a:pPr lvl="2"/>
            <a:r>
              <a:rPr lang="en-US" dirty="0"/>
              <a:t>Result in an accumulation of debt (financed by trade partners).</a:t>
            </a:r>
          </a:p>
          <a:p>
            <a:pPr lvl="2"/>
            <a:r>
              <a:rPr lang="en-US" dirty="0"/>
              <a:t>Until this debt is defaulted on.</a:t>
            </a:r>
          </a:p>
        </p:txBody>
      </p:sp>
    </p:spTree>
    <p:extLst>
      <p:ext uri="{BB962C8B-B14F-4D97-AF65-F5344CB8AC3E}">
        <p14:creationId xmlns:p14="http://schemas.microsoft.com/office/powerpoint/2010/main" val="1665724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20 Largest Exporters and Importers of Goods and Services, 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44209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ction Button: Document 2" title="Read this Web Page">
            <a:hlinkClick r:id="rId4" highlightClick="1"/>
            <a:extLst>
              <a:ext uri="{FF2B5EF4-FFF2-40B4-BE49-F238E27FC236}">
                <a16:creationId xmlns:a16="http://schemas.microsoft.com/office/drawing/2014/main" id="{6C796380-B295-4F27-845A-A730B3EB1CC8}"/>
              </a:ext>
            </a:extLst>
          </p:cNvPr>
          <p:cNvSpPr/>
          <p:nvPr/>
        </p:nvSpPr>
        <p:spPr bwMode="auto">
          <a:xfrm>
            <a:off x="10765045" y="3857559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8FCB5-57B9-4424-B18B-CDEE9ABF10E1}"/>
              </a:ext>
            </a:extLst>
          </p:cNvPr>
          <p:cNvSpPr txBox="1"/>
          <p:nvPr/>
        </p:nvSpPr>
        <p:spPr>
          <a:xfrm>
            <a:off x="10216150" y="4385459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15680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Trade between China and the United States, Billions of USD (1990-2021)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5D3C8B3-CE1D-46DF-BF3D-54B010EAC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056030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77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Foreign Trade by Maritime Containers, 2017 (in TEUs)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E0E950-2FFB-47E8-B5D9-6E9764B6F6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4580499"/>
              </p:ext>
            </p:extLst>
          </p:nvPr>
        </p:nvGraphicFramePr>
        <p:xfrm>
          <a:off x="1030288" y="1447800"/>
          <a:ext cx="50673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D9E47A6-734E-42EE-B0EC-9489B670D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1450038"/>
              </p:ext>
            </p:extLst>
          </p:nvPr>
        </p:nvGraphicFramePr>
        <p:xfrm>
          <a:off x="6300788" y="1447800"/>
          <a:ext cx="50704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ction Button: Document 8" title="Read this Web Page">
            <a:hlinkClick r:id="rId5" highlightClick="1"/>
            <a:extLst>
              <a:ext uri="{FF2B5EF4-FFF2-40B4-BE49-F238E27FC236}">
                <a16:creationId xmlns:a16="http://schemas.microsoft.com/office/drawing/2014/main" id="{3E9A1FCF-070A-44A8-95E8-FF98097AF26C}"/>
              </a:ext>
            </a:extLst>
          </p:cNvPr>
          <p:cNvSpPr/>
          <p:nvPr/>
        </p:nvSpPr>
        <p:spPr bwMode="auto">
          <a:xfrm>
            <a:off x="10628141" y="273377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E5F4A-B270-466E-9F5E-902126544BE6}"/>
              </a:ext>
            </a:extLst>
          </p:cNvPr>
          <p:cNvSpPr txBox="1"/>
          <p:nvPr/>
        </p:nvSpPr>
        <p:spPr>
          <a:xfrm>
            <a:off x="10079246" y="801277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114853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Assignment: American Trade Imbalances</a:t>
            </a:r>
          </a:p>
        </p:txBody>
      </p:sp>
      <p:pic>
        <p:nvPicPr>
          <p:cNvPr id="3" name="Picture 4" descr="http://www.wpclipart.com/signs_symbol/thumbtack_notes/thumbtack_note_assig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38" y="1500712"/>
            <a:ext cx="1828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92848" y="5729213"/>
            <a:ext cx="6173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US trade deficit is a recurring issue. Using the last three slides as background material, explain what the main causes of American trade imbalances are.</a:t>
            </a:r>
          </a:p>
        </p:txBody>
      </p:sp>
      <p:pic>
        <p:nvPicPr>
          <p:cNvPr id="5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29" y="578260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654" y="150071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0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ADF874-8861-4353-BA76-4A2D7BACCCBA}"/>
              </a:ext>
            </a:extLst>
          </p:cNvPr>
          <p:cNvSpPr/>
          <p:nvPr/>
        </p:nvSpPr>
        <p:spPr>
          <a:xfrm>
            <a:off x="3536445" y="4654999"/>
            <a:ext cx="2103120" cy="1463040"/>
          </a:xfrm>
          <a:prstGeom prst="roundRect">
            <a:avLst>
              <a:gd name="adj" fmla="val 10372"/>
            </a:avLst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C765B8-9E14-4899-A5A8-FF753A474F7E}"/>
              </a:ext>
            </a:extLst>
          </p:cNvPr>
          <p:cNvSpPr/>
          <p:nvPr/>
        </p:nvSpPr>
        <p:spPr>
          <a:xfrm>
            <a:off x="5870158" y="4654999"/>
            <a:ext cx="2103120" cy="1463040"/>
          </a:xfrm>
          <a:prstGeom prst="roundRect">
            <a:avLst>
              <a:gd name="adj" fmla="val 10372"/>
            </a:avLst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CC5CCC-807B-4B83-B36C-E89AF69EE85E}"/>
              </a:ext>
            </a:extLst>
          </p:cNvPr>
          <p:cNvSpPr/>
          <p:nvPr/>
        </p:nvSpPr>
        <p:spPr>
          <a:xfrm>
            <a:off x="3536445" y="2709501"/>
            <a:ext cx="2103120" cy="1463040"/>
          </a:xfrm>
          <a:prstGeom prst="roundRect">
            <a:avLst>
              <a:gd name="adj" fmla="val 1037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299D96-70C0-4A0E-BD69-2C9AF4253779}"/>
              </a:ext>
            </a:extLst>
          </p:cNvPr>
          <p:cNvSpPr/>
          <p:nvPr/>
        </p:nvSpPr>
        <p:spPr>
          <a:xfrm>
            <a:off x="5870158" y="2709501"/>
            <a:ext cx="2103120" cy="1463040"/>
          </a:xfrm>
          <a:prstGeom prst="roundRect">
            <a:avLst>
              <a:gd name="adj" fmla="val 1037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363450-3256-421B-944B-07ECCF06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Rationale for Trade</a:t>
            </a: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9FBE4CE3-6545-4E35-9470-B7291D257FD9}"/>
              </a:ext>
            </a:extLst>
          </p:cNvPr>
          <p:cNvSpPr/>
          <p:nvPr/>
        </p:nvSpPr>
        <p:spPr bwMode="auto">
          <a:xfrm>
            <a:off x="1141413" y="2914574"/>
            <a:ext cx="1828800" cy="365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NECESSITY</a:t>
            </a: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2AA0F280-8C26-42DE-890B-F6B65B683C5A}"/>
              </a:ext>
            </a:extLst>
          </p:cNvPr>
          <p:cNvSpPr/>
          <p:nvPr/>
        </p:nvSpPr>
        <p:spPr bwMode="auto">
          <a:xfrm>
            <a:off x="1141413" y="4958281"/>
            <a:ext cx="1828800" cy="3657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CONVENIENCE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9FD44A6C-364A-4F35-B000-9FE05600C7B4}"/>
              </a:ext>
            </a:extLst>
          </p:cNvPr>
          <p:cNvSpPr/>
          <p:nvPr/>
        </p:nvSpPr>
        <p:spPr bwMode="auto">
          <a:xfrm>
            <a:off x="3673605" y="16628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SCARCITY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CC3274E9-280E-48FA-A230-530D4D9CB2F2}"/>
              </a:ext>
            </a:extLst>
          </p:cNvPr>
          <p:cNvSpPr/>
          <p:nvPr/>
        </p:nvSpPr>
        <p:spPr bwMode="auto">
          <a:xfrm>
            <a:off x="6007316" y="1662865"/>
            <a:ext cx="1828800" cy="3657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ABUNDANCE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EA81EE-8FA4-47DC-B5D6-748C4C97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3" y="2967376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F9B8B2-91D8-4B1A-8811-87E50F6D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6" y="3694346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D75CA7-252E-466D-9EE3-328CBC8A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3" y="3694346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3076D-91B5-4DFF-8BF7-2C050C06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150" y="2907051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4AFB91-7C69-4A74-8D6C-D20B1771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54" y="3694346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D5299-91C5-4E21-A9E9-A2D2D446C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3" y="4936110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04C4F2-38FD-42F7-B930-7129BA2B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86" y="5663080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2C2718-792C-45AE-BA2C-1AC0533E9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3" y="5663080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E78D40-1CCF-4A99-87A9-2FE830D1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500" y="4884215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A45DE2-3780-4D5B-B432-170E0790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54" y="5668341"/>
            <a:ext cx="252505" cy="25250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BD0E89-4400-460E-B954-5FA707123503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4087739" y="3275986"/>
            <a:ext cx="3445" cy="418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18D635-60E8-4197-A916-D6FA99B00573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4274064" y="3093106"/>
            <a:ext cx="714669" cy="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A7E23CA-5319-4F42-B405-B8E1BC346C3E}"/>
              </a:ext>
            </a:extLst>
          </p:cNvPr>
          <p:cNvCxnSpPr>
            <a:cxnSpLocks/>
          </p:cNvCxnSpPr>
          <p:nvPr/>
        </p:nvCxnSpPr>
        <p:spPr>
          <a:xfrm>
            <a:off x="4132616" y="3145265"/>
            <a:ext cx="818171" cy="562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0127C9-CC65-4706-BC36-1EF46D73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304" y="2910226"/>
            <a:ext cx="365760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E97315-81C2-4807-BDFE-AC4180E612CE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414307" y="3272811"/>
            <a:ext cx="2651" cy="42153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EC32E0-E45C-484B-A8D1-E6D230B21DB3}"/>
              </a:ext>
            </a:extLst>
          </p:cNvPr>
          <p:cNvCxnSpPr>
            <a:cxnSpLocks/>
            <a:stCxn id="28" idx="1"/>
            <a:endCxn id="27" idx="3"/>
          </p:cNvCxnSpPr>
          <p:nvPr/>
        </p:nvCxnSpPr>
        <p:spPr>
          <a:xfrm flipH="1">
            <a:off x="6540559" y="3820076"/>
            <a:ext cx="717591" cy="52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5850F0-5715-4EC6-96CE-5971AC5144FE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4087215" y="5244714"/>
            <a:ext cx="524" cy="41836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0FEBFA-1684-4C18-8C83-ACD8B96CA26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4270095" y="5061834"/>
            <a:ext cx="718638" cy="52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C48D0C6-E44F-472A-BBDF-5B83D733F875}"/>
              </a:ext>
            </a:extLst>
          </p:cNvPr>
          <p:cNvCxnSpPr>
            <a:cxnSpLocks/>
          </p:cNvCxnSpPr>
          <p:nvPr/>
        </p:nvCxnSpPr>
        <p:spPr>
          <a:xfrm>
            <a:off x="4147665" y="5100774"/>
            <a:ext cx="818171" cy="56230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1DB0257-A320-4113-A068-6AF5A045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335" y="4878954"/>
            <a:ext cx="365760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6F5073E-E73C-4AB9-8A56-91855AC8D846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413783" y="5249975"/>
            <a:ext cx="524" cy="4183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EE5EF6-9B3E-4EA2-AD06-6F60303E3A8F}"/>
              </a:ext>
            </a:extLst>
          </p:cNvPr>
          <p:cNvCxnSpPr>
            <a:cxnSpLocks/>
            <a:stCxn id="36" idx="1"/>
            <a:endCxn id="35" idx="3"/>
          </p:cNvCxnSpPr>
          <p:nvPr/>
        </p:nvCxnSpPr>
        <p:spPr>
          <a:xfrm flipH="1">
            <a:off x="6540559" y="5794065"/>
            <a:ext cx="723941" cy="52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8D296782-4479-4A34-B6B4-9FC9C8E02780}"/>
              </a:ext>
            </a:extLst>
          </p:cNvPr>
          <p:cNvSpPr/>
          <p:nvPr/>
        </p:nvSpPr>
        <p:spPr>
          <a:xfrm>
            <a:off x="5977880" y="4160992"/>
            <a:ext cx="2053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Common resources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351162-F38A-4309-A41D-D8F3A944AEA6}"/>
              </a:ext>
            </a:extLst>
          </p:cNvPr>
          <p:cNvSpPr/>
          <p:nvPr/>
        </p:nvSpPr>
        <p:spPr>
          <a:xfrm>
            <a:off x="1093304" y="3285663"/>
            <a:ext cx="2431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Cannot be substituted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Absolute advantage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586F5E-05E6-4AFF-8F5A-2B42880E762E}"/>
              </a:ext>
            </a:extLst>
          </p:cNvPr>
          <p:cNvSpPr/>
          <p:nvPr/>
        </p:nvSpPr>
        <p:spPr>
          <a:xfrm>
            <a:off x="1071104" y="5325438"/>
            <a:ext cx="255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Can be substituted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Comparative advantage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B2D80C5-AE80-4057-8A02-F4A77205405E}"/>
              </a:ext>
            </a:extLst>
          </p:cNvPr>
          <p:cNvSpPr/>
          <p:nvPr/>
        </p:nvSpPr>
        <p:spPr>
          <a:xfrm>
            <a:off x="3475925" y="6091373"/>
            <a:ext cx="2334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Skills, technology, manufacturing clusters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2C02FA-1A72-4A2D-BB24-C8E8B3BA9264}"/>
              </a:ext>
            </a:extLst>
          </p:cNvPr>
          <p:cNvSpPr/>
          <p:nvPr/>
        </p:nvSpPr>
        <p:spPr>
          <a:xfrm>
            <a:off x="5863341" y="6091373"/>
            <a:ext cx="2103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Labor, parts and finished goods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DEF9C2-FF35-4B02-8663-64856E8A66F9}"/>
              </a:ext>
            </a:extLst>
          </p:cNvPr>
          <p:cNvSpPr/>
          <p:nvPr/>
        </p:nvSpPr>
        <p:spPr>
          <a:xfrm>
            <a:off x="3614402" y="2005602"/>
            <a:ext cx="210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Limited availability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Concentration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D68EE46-0CE1-4C67-A1B6-55FBA3AF2702}"/>
              </a:ext>
            </a:extLst>
          </p:cNvPr>
          <p:cNvSpPr/>
          <p:nvPr/>
        </p:nvSpPr>
        <p:spPr>
          <a:xfrm>
            <a:off x="5975406" y="2001572"/>
            <a:ext cx="210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Wide availability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Dispersion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7677E4-1975-4A62-9ED8-E255CB3FD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078" y="2907051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34630B-9B11-4432-BA42-BFD50F60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150" y="3637196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85E19-8763-421A-9212-01C60B102794}"/>
              </a:ext>
            </a:extLst>
          </p:cNvPr>
          <p:cNvSpPr txBox="1"/>
          <p:nvPr/>
        </p:nvSpPr>
        <p:spPr>
          <a:xfrm>
            <a:off x="1552556" y="427272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DEMAND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CD96F3-6593-4F1A-9145-82E391D83EE9}"/>
              </a:ext>
            </a:extLst>
          </p:cNvPr>
          <p:cNvSpPr txBox="1"/>
          <p:nvPr/>
        </p:nvSpPr>
        <p:spPr>
          <a:xfrm>
            <a:off x="5287442" y="1338953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Arial Narrow" panose="020B0606020202030204" pitchFamily="34" charset="0"/>
              </a:rPr>
              <a:t>SUPPLY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EB08A2-3FD5-48E6-8B32-9971B00C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03" y="4884215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A55141-7CFE-4EA6-B774-42973804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500" y="5611185"/>
            <a:ext cx="365760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BDF55-FD5D-4E86-B4DE-C4DE7D64921D}"/>
              </a:ext>
            </a:extLst>
          </p:cNvPr>
          <p:cNvSpPr txBox="1"/>
          <p:nvPr/>
        </p:nvSpPr>
        <p:spPr>
          <a:xfrm>
            <a:off x="4299110" y="2772571"/>
            <a:ext cx="616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Trade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5B8A71-48BB-4D5F-8E4C-78E4BE3723E4}"/>
              </a:ext>
            </a:extLst>
          </p:cNvPr>
          <p:cNvSpPr/>
          <p:nvPr/>
        </p:nvSpPr>
        <p:spPr>
          <a:xfrm>
            <a:off x="3662119" y="4160992"/>
            <a:ext cx="2053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latin typeface="Arial Narrow" panose="020B0606020202030204" pitchFamily="34" charset="0"/>
              </a:rPr>
              <a:t>Strategic resources</a:t>
            </a:r>
          </a:p>
        </p:txBody>
      </p:sp>
      <p:sp>
        <p:nvSpPr>
          <p:cNvPr id="50" name="Action Button: Document 49" title="Read this Web Page">
            <a:hlinkClick r:id="rId2" highlightClick="1"/>
            <a:extLst>
              <a:ext uri="{FF2B5EF4-FFF2-40B4-BE49-F238E27FC236}">
                <a16:creationId xmlns:a16="http://schemas.microsoft.com/office/drawing/2014/main" id="{62C944DA-32D0-4E03-9585-4604DC1E501F}"/>
              </a:ext>
            </a:extLst>
          </p:cNvPr>
          <p:cNvSpPr/>
          <p:nvPr/>
        </p:nvSpPr>
        <p:spPr bwMode="auto">
          <a:xfrm>
            <a:off x="8638618" y="26548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D0B498-C285-43B5-8355-091C2E6CB9FB}"/>
              </a:ext>
            </a:extLst>
          </p:cNvPr>
          <p:cNvSpPr txBox="1"/>
          <p:nvPr/>
        </p:nvSpPr>
        <p:spPr>
          <a:xfrm>
            <a:off x="9276131" y="35857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09A14A-625C-4BF3-9F0A-0BB22CCF9527}"/>
              </a:ext>
            </a:extLst>
          </p:cNvPr>
          <p:cNvSpPr txBox="1"/>
          <p:nvPr/>
        </p:nvSpPr>
        <p:spPr>
          <a:xfrm>
            <a:off x="8698570" y="5828610"/>
            <a:ext cx="3526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Explain the economic rationale of international trade such as if it is a convenience or a necessity</a:t>
            </a:r>
          </a:p>
        </p:txBody>
      </p:sp>
      <p:pic>
        <p:nvPicPr>
          <p:cNvPr id="57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7FB088BE-6586-4C4B-8717-D3D57F96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07" y="5141350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47FFE3-CD04-4AAF-803C-9A79FCA15356}"/>
              </a:ext>
            </a:extLst>
          </p:cNvPr>
          <p:cNvSpPr txBox="1"/>
          <p:nvPr/>
        </p:nvSpPr>
        <p:spPr>
          <a:xfrm>
            <a:off x="8336410" y="1526008"/>
            <a:ext cx="3737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latin typeface="Arial Narrow" panose="020B0606020202030204" pitchFamily="34" charset="0"/>
              </a:rPr>
              <a:t>A necessity or a convenience?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Paradoxically both.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Many nations can technically produce a wide array of goods and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Less efficient to do so (degrees of convenience).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Some goods, such as energy and resources, can be lacking.</a:t>
            </a:r>
          </a:p>
        </p:txBody>
      </p:sp>
    </p:spTree>
    <p:extLst>
      <p:ext uri="{BB962C8B-B14F-4D97-AF65-F5344CB8AC3E}">
        <p14:creationId xmlns:p14="http://schemas.microsoft.com/office/powerpoint/2010/main" val="57361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F0C25D-290A-46C3-A0EA-F2AA6466EE83}"/>
              </a:ext>
            </a:extLst>
          </p:cNvPr>
          <p:cNvSpPr/>
          <p:nvPr/>
        </p:nvSpPr>
        <p:spPr>
          <a:xfrm>
            <a:off x="2461535" y="4577557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D552DF-11F1-419A-9871-940BB201C7E0}"/>
              </a:ext>
            </a:extLst>
          </p:cNvPr>
          <p:cNvSpPr/>
          <p:nvPr/>
        </p:nvSpPr>
        <p:spPr>
          <a:xfrm>
            <a:off x="2461535" y="2977010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958328-2C09-4D29-9AB3-6F09CFFABAF5}"/>
              </a:ext>
            </a:extLst>
          </p:cNvPr>
          <p:cNvSpPr/>
          <p:nvPr/>
        </p:nvSpPr>
        <p:spPr>
          <a:xfrm>
            <a:off x="2461535" y="1376463"/>
            <a:ext cx="7315200" cy="155448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D5ADD4-07B9-4476-BB37-9E1AB196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Trade in a Global Economy</a:t>
            </a:r>
          </a:p>
        </p:txBody>
      </p:sp>
      <p:pic>
        <p:nvPicPr>
          <p:cNvPr id="1028" name="Picture 4" descr="Small &amp;amp;amp; Medium Enterprises Definition - Jordan Enterprise Development  Corporation JEDCO">
            <a:extLst>
              <a:ext uri="{FF2B5EF4-FFF2-40B4-BE49-F238E27FC236}">
                <a16:creationId xmlns:a16="http://schemas.microsoft.com/office/drawing/2014/main" id="{2307DD52-0FC2-4977-B8AF-1DA93835D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0555" r="11931" b="10691"/>
          <a:stretch/>
        </p:blipFill>
        <p:spPr bwMode="auto">
          <a:xfrm>
            <a:off x="2526254" y="1462844"/>
            <a:ext cx="1371600" cy="14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ess icon Royalty Free Vector Image - VectorStock">
            <a:extLst>
              <a:ext uri="{FF2B5EF4-FFF2-40B4-BE49-F238E27FC236}">
                <a16:creationId xmlns:a16="http://schemas.microsoft.com/office/drawing/2014/main" id="{81228A21-346F-46EE-8409-556441031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"/>
          <a:stretch/>
        </p:blipFill>
        <p:spPr bwMode="auto">
          <a:xfrm>
            <a:off x="2526254" y="3050872"/>
            <a:ext cx="1371600" cy="13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ganic, interdependence, relation, interconnection, analogy, association,  node icon - Download on Iconfinder">
            <a:extLst>
              <a:ext uri="{FF2B5EF4-FFF2-40B4-BE49-F238E27FC236}">
                <a16:creationId xmlns:a16="http://schemas.microsoft.com/office/drawing/2014/main" id="{BDB2A9B1-DB20-4403-92E6-EC1D65C3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54" y="46510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1F2505B9-0B2D-43F1-B1C9-B2EC81B77EBB}"/>
              </a:ext>
            </a:extLst>
          </p:cNvPr>
          <p:cNvSpPr/>
          <p:nvPr/>
        </p:nvSpPr>
        <p:spPr bwMode="auto">
          <a:xfrm>
            <a:off x="4031368" y="1470623"/>
            <a:ext cx="274320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ECONOMIC EFFICIENCY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17A705BE-D9FE-4DF3-BE02-DE0DA3944415}"/>
              </a:ext>
            </a:extLst>
          </p:cNvPr>
          <p:cNvSpPr/>
          <p:nvPr/>
        </p:nvSpPr>
        <p:spPr bwMode="auto">
          <a:xfrm>
            <a:off x="4031368" y="3050872"/>
            <a:ext cx="274320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ACCESSIBILITY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51966D24-325D-4ADF-9763-2487BF2A63EF}"/>
              </a:ext>
            </a:extLst>
          </p:cNvPr>
          <p:cNvSpPr/>
          <p:nvPr/>
        </p:nvSpPr>
        <p:spPr bwMode="auto">
          <a:xfrm>
            <a:off x="4031368" y="4651017"/>
            <a:ext cx="274320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INTERDEPENDENCIES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89F7C-1D2D-4B65-B212-1F3A72FABDC9}"/>
              </a:ext>
            </a:extLst>
          </p:cNvPr>
          <p:cNvSpPr txBox="1"/>
          <p:nvPr/>
        </p:nvSpPr>
        <p:spPr>
          <a:xfrm>
            <a:off x="3951276" y="1835973"/>
            <a:ext cx="5825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Sell what is produced in surplus and acquire what is lacking.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Lower productions costs (cheaper inputs).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Achieve economies of scale (larger markets).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929EC-BBDB-4C8C-BE63-998DB7D866A6}"/>
              </a:ext>
            </a:extLst>
          </p:cNvPr>
          <p:cNvSpPr txBox="1"/>
          <p:nvPr/>
        </p:nvSpPr>
        <p:spPr>
          <a:xfrm>
            <a:off x="3951275" y="3429000"/>
            <a:ext cx="5825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Large variety of resources being made accessible.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Raw materials, energy, goods, food and labor.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Exchanges of capital, goods, raw materials and services.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33400-E90D-4513-B3B3-6A0BEDC68FE3}"/>
              </a:ext>
            </a:extLst>
          </p:cNvPr>
          <p:cNvSpPr txBox="1"/>
          <p:nvPr/>
        </p:nvSpPr>
        <p:spPr>
          <a:xfrm>
            <a:off x="3951275" y="5016317"/>
            <a:ext cx="5825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Spatial interdependencies between elements of the world-system.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The more integrated economies are, the more they trade.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Promote harmonious relations / Risk of dependency.</a:t>
            </a:r>
          </a:p>
        </p:txBody>
      </p:sp>
    </p:spTree>
    <p:extLst>
      <p:ext uri="{BB962C8B-B14F-4D97-AF65-F5344CB8AC3E}">
        <p14:creationId xmlns:p14="http://schemas.microsoft.com/office/powerpoint/2010/main" val="333942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Rationale of Trade</a:t>
            </a:r>
          </a:p>
        </p:txBody>
      </p:sp>
      <p:sp>
        <p:nvSpPr>
          <p:cNvPr id="55" name="Action Button: Document 54" title="Read this Web Page">
            <a:hlinkClick r:id="rId3" highlightClick="1"/>
          </p:cNvPr>
          <p:cNvSpPr/>
          <p:nvPr/>
        </p:nvSpPr>
        <p:spPr bwMode="auto">
          <a:xfrm>
            <a:off x="8638618" y="265488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C0362-7C15-4C8A-80B7-10F725FA3879}"/>
              </a:ext>
            </a:extLst>
          </p:cNvPr>
          <p:cNvSpPr txBox="1"/>
          <p:nvPr/>
        </p:nvSpPr>
        <p:spPr>
          <a:xfrm>
            <a:off x="9276131" y="35857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142208-D522-4F50-8C0D-3BF6A960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65" y="1610410"/>
            <a:ext cx="1150741" cy="11507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C07EDB-E6E3-48C7-A679-FDC4F469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07" y="1610410"/>
            <a:ext cx="1150742" cy="11507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8E2DC7-9DD8-48D1-B5ED-2417A436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65" y="3038644"/>
            <a:ext cx="1150741" cy="11507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60B0BE-D33A-4EFD-9865-392FA4C3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07" y="3038644"/>
            <a:ext cx="1150742" cy="11507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37A53A-C941-4675-945B-E99EB818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48" y="1780288"/>
            <a:ext cx="274320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571066-FEE5-48E0-B0A4-F8182EF0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59" y="1780288"/>
            <a:ext cx="274320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EDC7FA-CF18-4D71-AE7D-88A3E5EE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48" y="2285299"/>
            <a:ext cx="2743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E11152-E768-4C47-8608-943F3C81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59" y="2285299"/>
            <a:ext cx="274320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44DB43-1B30-4487-9666-0F908AABB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890" y="1780288"/>
            <a:ext cx="274320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DA1FEDC-D544-4D52-9135-F86E96FA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01" y="1780288"/>
            <a:ext cx="274320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F0FC82-668E-4F09-822C-ECC12C04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890" y="2285299"/>
            <a:ext cx="2743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B2F19A0-F28B-4822-80B0-20B7EBB4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01" y="2285299"/>
            <a:ext cx="274320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9E7AE2-7D55-4B2F-B98B-176C66E9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48" y="3208522"/>
            <a:ext cx="274320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B3D7451-0AF5-4C30-B7C5-77A2799C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59" y="3208522"/>
            <a:ext cx="274320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239E87-B965-4AFB-918C-FCC34E17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48" y="3713533"/>
            <a:ext cx="2743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9F8307-51E1-4749-BA20-28D09297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59" y="3713533"/>
            <a:ext cx="274320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03034B-5269-4F77-BB37-BE25F966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890" y="3208522"/>
            <a:ext cx="274320" cy="274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E8C0F1-33A2-4AB4-BCE9-63B9FBBD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01" y="3208522"/>
            <a:ext cx="274320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4EABAA-C046-4395-A7B1-7978DEE5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890" y="3713533"/>
            <a:ext cx="274320" cy="274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3E061EA-7841-4E23-854A-6C068EE1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901" y="3713533"/>
            <a:ext cx="274320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4" name="Text Box 80">
            <a:extLst>
              <a:ext uri="{FF2B5EF4-FFF2-40B4-BE49-F238E27FC236}">
                <a16:creationId xmlns:a16="http://schemas.microsoft.com/office/drawing/2014/main" id="{E9D9C933-CF97-4C6B-9C8B-E16AA2F80A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13532" y="2049518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Country 1</a:t>
            </a:r>
          </a:p>
        </p:txBody>
      </p:sp>
      <p:sp>
        <p:nvSpPr>
          <p:cNvPr id="75" name="Text Box 81">
            <a:extLst>
              <a:ext uri="{FF2B5EF4-FFF2-40B4-BE49-F238E27FC236}">
                <a16:creationId xmlns:a16="http://schemas.microsoft.com/office/drawing/2014/main" id="{98437127-443D-481E-A067-437D6692E5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20108" y="3476438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  <a:cs typeface="Calibri" pitchFamily="34" charset="0"/>
              </a:rPr>
              <a:t>Country 3</a:t>
            </a:r>
          </a:p>
        </p:txBody>
      </p:sp>
      <p:sp>
        <p:nvSpPr>
          <p:cNvPr id="76" name="Text Box 82">
            <a:extLst>
              <a:ext uri="{FF2B5EF4-FFF2-40B4-BE49-F238E27FC236}">
                <a16:creationId xmlns:a16="http://schemas.microsoft.com/office/drawing/2014/main" id="{B5E1E437-4269-4162-95E7-9B231EEAEE4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143663" y="2061355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Country 2</a:t>
            </a:r>
          </a:p>
        </p:txBody>
      </p:sp>
      <p:sp>
        <p:nvSpPr>
          <p:cNvPr id="77" name="Text Box 83">
            <a:extLst>
              <a:ext uri="{FF2B5EF4-FFF2-40B4-BE49-F238E27FC236}">
                <a16:creationId xmlns:a16="http://schemas.microsoft.com/office/drawing/2014/main" id="{070030D3-3A7D-4627-B737-FD9C9C9E0F1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143663" y="3514576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  <a:cs typeface="Calibri" pitchFamily="34" charset="0"/>
              </a:rPr>
              <a:t>Country 4</a:t>
            </a:r>
          </a:p>
        </p:txBody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080A092A-441A-406F-8859-D2348696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022" y="1606463"/>
            <a:ext cx="1150742" cy="11507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4AD6FBE0-BB43-4921-8BEA-D7DC640D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767" y="1606463"/>
            <a:ext cx="1150741" cy="11507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0" name="Rectangle 27">
            <a:extLst>
              <a:ext uri="{FF2B5EF4-FFF2-40B4-BE49-F238E27FC236}">
                <a16:creationId xmlns:a16="http://schemas.microsoft.com/office/drawing/2014/main" id="{B186FE77-808F-445C-BB5D-B12663BA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022" y="3034697"/>
            <a:ext cx="1150742" cy="11507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1" name="Rectangle 28">
            <a:extLst>
              <a:ext uri="{FF2B5EF4-FFF2-40B4-BE49-F238E27FC236}">
                <a16:creationId xmlns:a16="http://schemas.microsoft.com/office/drawing/2014/main" id="{1A66A4A7-6E69-47BF-A658-99F939E9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767" y="3034697"/>
            <a:ext cx="1150741" cy="11507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2" name="Rectangle 29">
            <a:extLst>
              <a:ext uri="{FF2B5EF4-FFF2-40B4-BE49-F238E27FC236}">
                <a16:creationId xmlns:a16="http://schemas.microsoft.com/office/drawing/2014/main" id="{680DFE4D-CDF0-4EE3-A687-45ED69DE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528" y="1858969"/>
            <a:ext cx="640080" cy="64008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3" name="Rectangle 30">
            <a:extLst>
              <a:ext uri="{FF2B5EF4-FFF2-40B4-BE49-F238E27FC236}">
                <a16:creationId xmlns:a16="http://schemas.microsoft.com/office/drawing/2014/main" id="{9F1AA745-A0B3-411D-9D7E-FF26AE6D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271" y="1858969"/>
            <a:ext cx="640080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4" name="Rectangle 31">
            <a:extLst>
              <a:ext uri="{FF2B5EF4-FFF2-40B4-BE49-F238E27FC236}">
                <a16:creationId xmlns:a16="http://schemas.microsoft.com/office/drawing/2014/main" id="{0CE97F2D-533E-4A7F-B49D-B45F2924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528" y="3287203"/>
            <a:ext cx="640080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sp>
        <p:nvSpPr>
          <p:cNvPr id="85" name="Rectangle 32">
            <a:extLst>
              <a:ext uri="{FF2B5EF4-FFF2-40B4-BE49-F238E27FC236}">
                <a16:creationId xmlns:a16="http://schemas.microsoft.com/office/drawing/2014/main" id="{4B609320-FC83-4475-B886-AA6198EA9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271" y="3287203"/>
            <a:ext cx="640080" cy="64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latin typeface="Arial Narrow" panose="020B0606020202030204" pitchFamily="34" charset="0"/>
            </a:endParaRPr>
          </a:p>
        </p:txBody>
      </p:sp>
      <p:cxnSp>
        <p:nvCxnSpPr>
          <p:cNvPr id="86" name="AutoShape 33">
            <a:extLst>
              <a:ext uri="{FF2B5EF4-FFF2-40B4-BE49-F238E27FC236}">
                <a16:creationId xmlns:a16="http://schemas.microsoft.com/office/drawing/2014/main" id="{42719EFE-D477-4F13-BE70-0F95CC37B500}"/>
              </a:ext>
            </a:extLst>
          </p:cNvPr>
          <p:cNvCxnSpPr>
            <a:cxnSpLocks noChangeShapeType="1"/>
            <a:stCxn id="78" idx="3"/>
            <a:endCxn id="79" idx="1"/>
          </p:cNvCxnSpPr>
          <p:nvPr/>
        </p:nvCxnSpPr>
        <p:spPr bwMode="auto">
          <a:xfrm>
            <a:off x="8213286" y="2182491"/>
            <a:ext cx="291959" cy="0"/>
          </a:xfrm>
          <a:prstGeom prst="straightConnector1">
            <a:avLst/>
          </a:prstGeom>
          <a:noFill/>
          <a:ln w="3175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7" name="AutoShape 34">
            <a:extLst>
              <a:ext uri="{FF2B5EF4-FFF2-40B4-BE49-F238E27FC236}">
                <a16:creationId xmlns:a16="http://schemas.microsoft.com/office/drawing/2014/main" id="{9E994487-FEF1-4912-AA0A-A28221EC0505}"/>
              </a:ext>
            </a:extLst>
          </p:cNvPr>
          <p:cNvCxnSpPr>
            <a:cxnSpLocks noChangeShapeType="1"/>
            <a:stCxn id="78" idx="2"/>
            <a:endCxn id="80" idx="0"/>
          </p:cNvCxnSpPr>
          <p:nvPr/>
        </p:nvCxnSpPr>
        <p:spPr bwMode="auto">
          <a:xfrm>
            <a:off x="7628051" y="2767726"/>
            <a:ext cx="0" cy="256450"/>
          </a:xfrm>
          <a:prstGeom prst="straightConnector1">
            <a:avLst/>
          </a:prstGeom>
          <a:noFill/>
          <a:ln w="3175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8" name="AutoShape 35">
            <a:extLst>
              <a:ext uri="{FF2B5EF4-FFF2-40B4-BE49-F238E27FC236}">
                <a16:creationId xmlns:a16="http://schemas.microsoft.com/office/drawing/2014/main" id="{51737768-7808-4CDE-8C56-3EED5D69378A}"/>
              </a:ext>
            </a:extLst>
          </p:cNvPr>
          <p:cNvCxnSpPr>
            <a:cxnSpLocks noChangeShapeType="1"/>
            <a:stCxn id="79" idx="2"/>
            <a:endCxn id="81" idx="0"/>
          </p:cNvCxnSpPr>
          <p:nvPr/>
        </p:nvCxnSpPr>
        <p:spPr bwMode="auto">
          <a:xfrm>
            <a:off x="9091794" y="2767726"/>
            <a:ext cx="0" cy="256450"/>
          </a:xfrm>
          <a:prstGeom prst="straightConnector1">
            <a:avLst/>
          </a:prstGeom>
          <a:noFill/>
          <a:ln w="3175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9" name="AutoShape 36">
            <a:extLst>
              <a:ext uri="{FF2B5EF4-FFF2-40B4-BE49-F238E27FC236}">
                <a16:creationId xmlns:a16="http://schemas.microsoft.com/office/drawing/2014/main" id="{8FD98423-5ED7-4912-9832-37BF04474024}"/>
              </a:ext>
            </a:extLst>
          </p:cNvPr>
          <p:cNvCxnSpPr>
            <a:cxnSpLocks noChangeShapeType="1"/>
            <a:stCxn id="80" idx="3"/>
            <a:endCxn id="81" idx="1"/>
          </p:cNvCxnSpPr>
          <p:nvPr/>
        </p:nvCxnSpPr>
        <p:spPr bwMode="auto">
          <a:xfrm>
            <a:off x="8213286" y="3610726"/>
            <a:ext cx="291959" cy="0"/>
          </a:xfrm>
          <a:prstGeom prst="straightConnector1">
            <a:avLst/>
          </a:prstGeom>
          <a:noFill/>
          <a:ln w="3175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90" name="Group 39">
            <a:extLst>
              <a:ext uri="{FF2B5EF4-FFF2-40B4-BE49-F238E27FC236}">
                <a16:creationId xmlns:a16="http://schemas.microsoft.com/office/drawing/2014/main" id="{0B2DE04C-CC79-41B2-A943-58C7095261BE}"/>
              </a:ext>
            </a:extLst>
          </p:cNvPr>
          <p:cNvGrpSpPr>
            <a:grpSpLocks/>
          </p:cNvGrpSpPr>
          <p:nvPr/>
        </p:nvGrpSpPr>
        <p:grpSpPr bwMode="auto">
          <a:xfrm>
            <a:off x="8222492" y="2765096"/>
            <a:ext cx="268287" cy="249875"/>
            <a:chOff x="3919" y="1604"/>
            <a:chExt cx="332" cy="310"/>
          </a:xfrm>
        </p:grpSpPr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A9A4305B-EE0A-490B-95AA-CEBD3EB12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31" y="1604"/>
              <a:ext cx="320" cy="310"/>
            </a:xfrm>
            <a:prstGeom prst="line">
              <a:avLst/>
            </a:prstGeom>
            <a:noFill/>
            <a:ln w="31750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i="0">
                <a:latin typeface="Arial Narrow" panose="020B0606020202030204" pitchFamily="34" charset="0"/>
              </a:endParaRPr>
            </a:p>
          </p:txBody>
        </p:sp>
        <p:sp>
          <p:nvSpPr>
            <p:cNvPr id="92" name="Line 38">
              <a:extLst>
                <a:ext uri="{FF2B5EF4-FFF2-40B4-BE49-F238E27FC236}">
                  <a16:creationId xmlns:a16="http://schemas.microsoft.com/office/drawing/2014/main" id="{FDBDDB77-43FD-4388-B48C-AA431C55F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9" y="1604"/>
              <a:ext cx="320" cy="310"/>
            </a:xfrm>
            <a:prstGeom prst="line">
              <a:avLst/>
            </a:prstGeom>
            <a:noFill/>
            <a:ln w="31750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i="0">
                <a:latin typeface="Arial Narrow" panose="020B0606020202030204" pitchFamily="34" charset="0"/>
              </a:endParaRPr>
            </a:p>
          </p:txBody>
        </p:sp>
      </p:grpSp>
      <p:sp>
        <p:nvSpPr>
          <p:cNvPr id="93" name="Text Box 80">
            <a:extLst>
              <a:ext uri="{FF2B5EF4-FFF2-40B4-BE49-F238E27FC236}">
                <a16:creationId xmlns:a16="http://schemas.microsoft.com/office/drawing/2014/main" id="{2CD8414D-E458-4B98-A268-87CDEAFEAC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05432" y="2069278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Country 1</a:t>
            </a:r>
          </a:p>
        </p:txBody>
      </p:sp>
      <p:sp>
        <p:nvSpPr>
          <p:cNvPr id="94" name="Text Box 81">
            <a:extLst>
              <a:ext uri="{FF2B5EF4-FFF2-40B4-BE49-F238E27FC236}">
                <a16:creationId xmlns:a16="http://schemas.microsoft.com/office/drawing/2014/main" id="{084FB808-E00B-4B04-9F62-6F8A592CB5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2008" y="3496197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  <a:cs typeface="Calibri" pitchFamily="34" charset="0"/>
              </a:rPr>
              <a:t>Country 3</a:t>
            </a:r>
          </a:p>
        </p:txBody>
      </p:sp>
      <p:sp>
        <p:nvSpPr>
          <p:cNvPr id="95" name="Text Box 82">
            <a:extLst>
              <a:ext uri="{FF2B5EF4-FFF2-40B4-BE49-F238E27FC236}">
                <a16:creationId xmlns:a16="http://schemas.microsoft.com/office/drawing/2014/main" id="{6D0DF1BB-B306-41CF-BAB4-936195803EF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428985" y="2081114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>
                <a:latin typeface="Arial Narrow" panose="020B0606020202030204" pitchFamily="34" charset="0"/>
                <a:cs typeface="Calibri" pitchFamily="34" charset="0"/>
              </a:rPr>
              <a:t>Country 2</a:t>
            </a:r>
          </a:p>
        </p:txBody>
      </p:sp>
      <p:sp>
        <p:nvSpPr>
          <p:cNvPr id="96" name="Text Box 83">
            <a:extLst>
              <a:ext uri="{FF2B5EF4-FFF2-40B4-BE49-F238E27FC236}">
                <a16:creationId xmlns:a16="http://schemas.microsoft.com/office/drawing/2014/main" id="{1F747E90-2EE5-44D7-A961-434087A2BCE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428985" y="3534336"/>
            <a:ext cx="7838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latin typeface="Arial Narrow" panose="020B0606020202030204" pitchFamily="34" charset="0"/>
                <a:cs typeface="Calibri" pitchFamily="34" charset="0"/>
              </a:rPr>
              <a:t>Country 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DE59129-ABF7-4379-8C01-3C59C7446DFD}"/>
              </a:ext>
            </a:extLst>
          </p:cNvPr>
          <p:cNvSpPr/>
          <p:nvPr/>
        </p:nvSpPr>
        <p:spPr>
          <a:xfrm>
            <a:off x="2748311" y="4694502"/>
            <a:ext cx="3611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Small national markets.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Limited economies of scale.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High prices and near monopoly.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Limited product diversity.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Different standards.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78DCF08-69F6-4306-A557-109138EDF5B2}"/>
              </a:ext>
            </a:extLst>
          </p:cNvPr>
          <p:cNvSpPr/>
          <p:nvPr/>
        </p:nvSpPr>
        <p:spPr>
          <a:xfrm>
            <a:off x="7060218" y="4718570"/>
            <a:ext cx="32705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Increased competition.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Economies of scale.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Specialization.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Lower prices and more output.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i="0" dirty="0">
                <a:latin typeface="Arial Narrow" panose="020B0606020202030204" pitchFamily="34" charset="0"/>
              </a:rPr>
              <a:t>Interdependencies.</a:t>
            </a:r>
          </a:p>
        </p:txBody>
      </p:sp>
      <p:sp>
        <p:nvSpPr>
          <p:cNvPr id="99" name="Rounded Rectangle 19">
            <a:extLst>
              <a:ext uri="{FF2B5EF4-FFF2-40B4-BE49-F238E27FC236}">
                <a16:creationId xmlns:a16="http://schemas.microsoft.com/office/drawing/2014/main" id="{4C33D95D-D19D-4C2C-BC4A-E410012B624B}"/>
              </a:ext>
            </a:extLst>
          </p:cNvPr>
          <p:cNvSpPr/>
          <p:nvPr/>
        </p:nvSpPr>
        <p:spPr bwMode="auto">
          <a:xfrm>
            <a:off x="2754887" y="4340748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Without Trade</a:t>
            </a:r>
          </a:p>
        </p:txBody>
      </p:sp>
      <p:sp>
        <p:nvSpPr>
          <p:cNvPr id="100" name="Rounded Rectangle 19">
            <a:extLst>
              <a:ext uri="{FF2B5EF4-FFF2-40B4-BE49-F238E27FC236}">
                <a16:creationId xmlns:a16="http://schemas.microsoft.com/office/drawing/2014/main" id="{885B56D1-0ED9-4C72-8C51-3B11965ECA28}"/>
              </a:ext>
            </a:extLst>
          </p:cNvPr>
          <p:cNvSpPr/>
          <p:nvPr/>
        </p:nvSpPr>
        <p:spPr bwMode="auto">
          <a:xfrm>
            <a:off x="7046787" y="4346839"/>
            <a:ext cx="265176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With Trade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814EBCC-B762-4450-BF17-00EBE59D9D3B}"/>
              </a:ext>
            </a:extLst>
          </p:cNvPr>
          <p:cNvCxnSpPr>
            <a:cxnSpLocks/>
            <a:stCxn id="82" idx="0"/>
            <a:endCxn id="82" idx="2"/>
          </p:cNvCxnSpPr>
          <p:nvPr/>
        </p:nvCxnSpPr>
        <p:spPr>
          <a:xfrm>
            <a:off x="7624568" y="1858969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42A7B8-CB6E-4B59-94E7-689079DFE029}"/>
              </a:ext>
            </a:extLst>
          </p:cNvPr>
          <p:cNvCxnSpPr>
            <a:cxnSpLocks/>
            <a:stCxn id="82" idx="1"/>
            <a:endCxn id="82" idx="3"/>
          </p:cNvCxnSpPr>
          <p:nvPr/>
        </p:nvCxnSpPr>
        <p:spPr>
          <a:xfrm>
            <a:off x="7304528" y="2179009"/>
            <a:ext cx="64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D4E5DD0-79A1-4EC3-AA0C-3618B3A8D4C3}"/>
              </a:ext>
            </a:extLst>
          </p:cNvPr>
          <p:cNvCxnSpPr>
            <a:cxnSpLocks/>
            <a:stCxn id="83" idx="1"/>
            <a:endCxn id="83" idx="3"/>
          </p:cNvCxnSpPr>
          <p:nvPr/>
        </p:nvCxnSpPr>
        <p:spPr>
          <a:xfrm>
            <a:off x="8768271" y="2179009"/>
            <a:ext cx="64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9B2A63-BB18-45A0-B05D-0B30A317935C}"/>
              </a:ext>
            </a:extLst>
          </p:cNvPr>
          <p:cNvCxnSpPr>
            <a:cxnSpLocks/>
            <a:stCxn id="83" idx="0"/>
            <a:endCxn id="83" idx="2"/>
          </p:cNvCxnSpPr>
          <p:nvPr/>
        </p:nvCxnSpPr>
        <p:spPr>
          <a:xfrm>
            <a:off x="9088311" y="1858969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2FA9C1-F3BB-46BF-BAE0-1B7DAE803DE0}"/>
              </a:ext>
            </a:extLst>
          </p:cNvPr>
          <p:cNvCxnSpPr>
            <a:cxnSpLocks/>
            <a:stCxn id="84" idx="0"/>
            <a:endCxn id="84" idx="2"/>
          </p:cNvCxnSpPr>
          <p:nvPr/>
        </p:nvCxnSpPr>
        <p:spPr>
          <a:xfrm>
            <a:off x="7624568" y="3287203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7443B8D-2BEA-41CB-8373-6FAB375243FF}"/>
              </a:ext>
            </a:extLst>
          </p:cNvPr>
          <p:cNvCxnSpPr>
            <a:cxnSpLocks/>
            <a:stCxn id="84" idx="3"/>
            <a:endCxn id="84" idx="1"/>
          </p:cNvCxnSpPr>
          <p:nvPr/>
        </p:nvCxnSpPr>
        <p:spPr>
          <a:xfrm flipH="1">
            <a:off x="7304528" y="3607243"/>
            <a:ext cx="64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013D8A9-377C-448B-AA61-24F264D952AD}"/>
              </a:ext>
            </a:extLst>
          </p:cNvPr>
          <p:cNvCxnSpPr>
            <a:cxnSpLocks/>
            <a:stCxn id="85" idx="0"/>
            <a:endCxn id="85" idx="2"/>
          </p:cNvCxnSpPr>
          <p:nvPr/>
        </p:nvCxnSpPr>
        <p:spPr>
          <a:xfrm>
            <a:off x="9088311" y="3287203"/>
            <a:ext cx="0" cy="64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B7A3D23-8E94-48D2-ACC1-41CCFEC2636B}"/>
              </a:ext>
            </a:extLst>
          </p:cNvPr>
          <p:cNvCxnSpPr>
            <a:cxnSpLocks/>
            <a:stCxn id="85" idx="1"/>
            <a:endCxn id="85" idx="3"/>
          </p:cNvCxnSpPr>
          <p:nvPr/>
        </p:nvCxnSpPr>
        <p:spPr>
          <a:xfrm>
            <a:off x="8768271" y="3607243"/>
            <a:ext cx="64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6">
            <a:extLst>
              <a:ext uri="{FF2B5EF4-FFF2-40B4-BE49-F238E27FC236}">
                <a16:creationId xmlns:a16="http://schemas.microsoft.com/office/drawing/2014/main" id="{9CDF7BF9-33F3-4BC1-ABC8-048E8DE54A3A}"/>
              </a:ext>
            </a:extLst>
          </p:cNvPr>
          <p:cNvSpPr/>
          <p:nvPr/>
        </p:nvSpPr>
        <p:spPr bwMode="auto">
          <a:xfrm>
            <a:off x="2076082" y="1412026"/>
            <a:ext cx="4023360" cy="4937760"/>
          </a:xfrm>
          <a:prstGeom prst="roundRect">
            <a:avLst>
              <a:gd name="adj" fmla="val 4830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56" name="Rounded Rectangle 6">
            <a:extLst>
              <a:ext uri="{FF2B5EF4-FFF2-40B4-BE49-F238E27FC236}">
                <a16:creationId xmlns:a16="http://schemas.microsoft.com/office/drawing/2014/main" id="{680ECDE6-C7B9-4952-9833-0A52C0AC8199}"/>
              </a:ext>
            </a:extLst>
          </p:cNvPr>
          <p:cNvSpPr/>
          <p:nvPr/>
        </p:nvSpPr>
        <p:spPr bwMode="auto">
          <a:xfrm>
            <a:off x="6346457" y="1412026"/>
            <a:ext cx="4023360" cy="4937760"/>
          </a:xfrm>
          <a:prstGeom prst="roundRect">
            <a:avLst>
              <a:gd name="adj" fmla="val 4830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Theoretical Foundations of International Trade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126633"/>
              </p:ext>
            </p:extLst>
          </p:nvPr>
        </p:nvGraphicFramePr>
        <p:xfrm>
          <a:off x="960438" y="1181100"/>
          <a:ext cx="10956925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2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Favorable and Contentious Factors in International Trade</a:t>
            </a:r>
          </a:p>
        </p:txBody>
      </p:sp>
      <p:sp>
        <p:nvSpPr>
          <p:cNvPr id="5" name="Action Button: Document 4" title="Read this Web Page">
            <a:hlinkClick r:id="rId3" highlightClick="1"/>
          </p:cNvPr>
          <p:cNvSpPr/>
          <p:nvPr/>
        </p:nvSpPr>
        <p:spPr bwMode="auto">
          <a:xfrm>
            <a:off x="198348" y="6200035"/>
            <a:ext cx="603316" cy="527901"/>
          </a:xfrm>
          <a:prstGeom prst="actionButtonDocumen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4182" y="1176840"/>
            <a:ext cx="549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Explain the main criticism international trade has been subject to.</a:t>
            </a:r>
          </a:p>
        </p:txBody>
      </p:sp>
      <p:pic>
        <p:nvPicPr>
          <p:cNvPr id="8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62" y="47546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819AC8-603D-471D-8249-97A45ACBE3AB}"/>
              </a:ext>
            </a:extLst>
          </p:cNvPr>
          <p:cNvSpPr/>
          <p:nvPr/>
        </p:nvSpPr>
        <p:spPr>
          <a:xfrm>
            <a:off x="1868214" y="1813413"/>
            <a:ext cx="2011680" cy="4572000"/>
          </a:xfrm>
          <a:custGeom>
            <a:avLst/>
            <a:gdLst>
              <a:gd name="connsiteX0" fmla="*/ 0 w 2119652"/>
              <a:gd name="connsiteY0" fmla="*/ 211965 h 5394325"/>
              <a:gd name="connsiteX1" fmla="*/ 211965 w 2119652"/>
              <a:gd name="connsiteY1" fmla="*/ 0 h 5394325"/>
              <a:gd name="connsiteX2" fmla="*/ 1907687 w 2119652"/>
              <a:gd name="connsiteY2" fmla="*/ 0 h 5394325"/>
              <a:gd name="connsiteX3" fmla="*/ 2119652 w 2119652"/>
              <a:gd name="connsiteY3" fmla="*/ 211965 h 5394325"/>
              <a:gd name="connsiteX4" fmla="*/ 2119652 w 2119652"/>
              <a:gd name="connsiteY4" fmla="*/ 5182360 h 5394325"/>
              <a:gd name="connsiteX5" fmla="*/ 1907687 w 2119652"/>
              <a:gd name="connsiteY5" fmla="*/ 5394325 h 5394325"/>
              <a:gd name="connsiteX6" fmla="*/ 211965 w 2119652"/>
              <a:gd name="connsiteY6" fmla="*/ 5394325 h 5394325"/>
              <a:gd name="connsiteX7" fmla="*/ 0 w 2119652"/>
              <a:gd name="connsiteY7" fmla="*/ 5182360 h 5394325"/>
              <a:gd name="connsiteX8" fmla="*/ 0 w 2119652"/>
              <a:gd name="connsiteY8" fmla="*/ 211965 h 53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652" h="5394325">
                <a:moveTo>
                  <a:pt x="0" y="211965"/>
                </a:moveTo>
                <a:cubicBezTo>
                  <a:pt x="0" y="94900"/>
                  <a:pt x="94900" y="0"/>
                  <a:pt x="211965" y="0"/>
                </a:cubicBezTo>
                <a:lnTo>
                  <a:pt x="1907687" y="0"/>
                </a:lnTo>
                <a:cubicBezTo>
                  <a:pt x="2024752" y="0"/>
                  <a:pt x="2119652" y="94900"/>
                  <a:pt x="2119652" y="211965"/>
                </a:cubicBezTo>
                <a:lnTo>
                  <a:pt x="2119652" y="5182360"/>
                </a:lnTo>
                <a:cubicBezTo>
                  <a:pt x="2119652" y="5299425"/>
                  <a:pt x="2024752" y="5394325"/>
                  <a:pt x="1907687" y="5394325"/>
                </a:cubicBezTo>
                <a:lnTo>
                  <a:pt x="211965" y="5394325"/>
                </a:lnTo>
                <a:cubicBezTo>
                  <a:pt x="94900" y="5394325"/>
                  <a:pt x="0" y="5299425"/>
                  <a:pt x="0" y="5182360"/>
                </a:cubicBezTo>
                <a:lnTo>
                  <a:pt x="0" y="211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385603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b="1" i="0" kern="12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D84E5F-2F25-495B-BB19-DBE1FE9087B6}"/>
              </a:ext>
            </a:extLst>
          </p:cNvPr>
          <p:cNvSpPr/>
          <p:nvPr/>
        </p:nvSpPr>
        <p:spPr>
          <a:xfrm>
            <a:off x="2014395" y="2768867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0" i="0" kern="1200" dirty="0">
                <a:latin typeface="Arial Narrow" panose="020B0606020202030204" pitchFamily="34" charset="0"/>
                <a:cs typeface="Calibri" pitchFamily="34" charset="0"/>
              </a:rPr>
              <a:t>Specialization promotes national productivity.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1448445-F754-4D8C-9FAA-93040047492E}"/>
              </a:ext>
            </a:extLst>
          </p:cNvPr>
          <p:cNvSpPr/>
          <p:nvPr/>
        </p:nvSpPr>
        <p:spPr>
          <a:xfrm>
            <a:off x="2014395" y="4645555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0" i="0" kern="1200" dirty="0">
                <a:latin typeface="Arial Narrow" panose="020B0606020202030204" pitchFamily="34" charset="0"/>
                <a:cs typeface="Calibri" pitchFamily="34" charset="0"/>
              </a:rPr>
              <a:t>Labor and capital cannot be easily reconverted.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5D8E46-747F-41AA-A592-3408F2FFED10}"/>
              </a:ext>
            </a:extLst>
          </p:cNvPr>
          <p:cNvSpPr/>
          <p:nvPr/>
        </p:nvSpPr>
        <p:spPr>
          <a:xfrm>
            <a:off x="4146840" y="1813413"/>
            <a:ext cx="2011680" cy="4572000"/>
          </a:xfrm>
          <a:custGeom>
            <a:avLst/>
            <a:gdLst>
              <a:gd name="connsiteX0" fmla="*/ 0 w 2119652"/>
              <a:gd name="connsiteY0" fmla="*/ 211965 h 5394325"/>
              <a:gd name="connsiteX1" fmla="*/ 211965 w 2119652"/>
              <a:gd name="connsiteY1" fmla="*/ 0 h 5394325"/>
              <a:gd name="connsiteX2" fmla="*/ 1907687 w 2119652"/>
              <a:gd name="connsiteY2" fmla="*/ 0 h 5394325"/>
              <a:gd name="connsiteX3" fmla="*/ 2119652 w 2119652"/>
              <a:gd name="connsiteY3" fmla="*/ 211965 h 5394325"/>
              <a:gd name="connsiteX4" fmla="*/ 2119652 w 2119652"/>
              <a:gd name="connsiteY4" fmla="*/ 5182360 h 5394325"/>
              <a:gd name="connsiteX5" fmla="*/ 1907687 w 2119652"/>
              <a:gd name="connsiteY5" fmla="*/ 5394325 h 5394325"/>
              <a:gd name="connsiteX6" fmla="*/ 211965 w 2119652"/>
              <a:gd name="connsiteY6" fmla="*/ 5394325 h 5394325"/>
              <a:gd name="connsiteX7" fmla="*/ 0 w 2119652"/>
              <a:gd name="connsiteY7" fmla="*/ 5182360 h 5394325"/>
              <a:gd name="connsiteX8" fmla="*/ 0 w 2119652"/>
              <a:gd name="connsiteY8" fmla="*/ 211965 h 53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652" h="5394325">
                <a:moveTo>
                  <a:pt x="0" y="211965"/>
                </a:moveTo>
                <a:cubicBezTo>
                  <a:pt x="0" y="94900"/>
                  <a:pt x="94900" y="0"/>
                  <a:pt x="211965" y="0"/>
                </a:cubicBezTo>
                <a:lnTo>
                  <a:pt x="1907687" y="0"/>
                </a:lnTo>
                <a:cubicBezTo>
                  <a:pt x="2024752" y="0"/>
                  <a:pt x="2119652" y="94900"/>
                  <a:pt x="2119652" y="211965"/>
                </a:cubicBezTo>
                <a:lnTo>
                  <a:pt x="2119652" y="5182360"/>
                </a:lnTo>
                <a:cubicBezTo>
                  <a:pt x="2119652" y="5299425"/>
                  <a:pt x="2024752" y="5394325"/>
                  <a:pt x="1907687" y="5394325"/>
                </a:cubicBezTo>
                <a:lnTo>
                  <a:pt x="211965" y="5394325"/>
                </a:lnTo>
                <a:cubicBezTo>
                  <a:pt x="94900" y="5394325"/>
                  <a:pt x="0" y="5299425"/>
                  <a:pt x="0" y="5182360"/>
                </a:cubicBezTo>
                <a:lnTo>
                  <a:pt x="0" y="211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385603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b="1" i="0" kern="12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F4EAB77-B068-496E-9394-26A7C104994B}"/>
              </a:ext>
            </a:extLst>
          </p:cNvPr>
          <p:cNvSpPr/>
          <p:nvPr/>
        </p:nvSpPr>
        <p:spPr>
          <a:xfrm>
            <a:off x="4293021" y="2768867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Increases the quantity of goods and lowers their cost.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8FC93A-DD1A-4A72-AE4E-29538792B337}"/>
              </a:ext>
            </a:extLst>
          </p:cNvPr>
          <p:cNvSpPr/>
          <p:nvPr/>
        </p:nvSpPr>
        <p:spPr>
          <a:xfrm>
            <a:off x="4293021" y="4645555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Some nations have limited advantages and resources.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792673-12F7-4754-8BE0-9CB369DB025E}"/>
              </a:ext>
            </a:extLst>
          </p:cNvPr>
          <p:cNvSpPr/>
          <p:nvPr/>
        </p:nvSpPr>
        <p:spPr>
          <a:xfrm>
            <a:off x="6425465" y="1813413"/>
            <a:ext cx="2011680" cy="4572000"/>
          </a:xfrm>
          <a:custGeom>
            <a:avLst/>
            <a:gdLst>
              <a:gd name="connsiteX0" fmla="*/ 0 w 2119652"/>
              <a:gd name="connsiteY0" fmla="*/ 211965 h 5394325"/>
              <a:gd name="connsiteX1" fmla="*/ 211965 w 2119652"/>
              <a:gd name="connsiteY1" fmla="*/ 0 h 5394325"/>
              <a:gd name="connsiteX2" fmla="*/ 1907687 w 2119652"/>
              <a:gd name="connsiteY2" fmla="*/ 0 h 5394325"/>
              <a:gd name="connsiteX3" fmla="*/ 2119652 w 2119652"/>
              <a:gd name="connsiteY3" fmla="*/ 211965 h 5394325"/>
              <a:gd name="connsiteX4" fmla="*/ 2119652 w 2119652"/>
              <a:gd name="connsiteY4" fmla="*/ 5182360 h 5394325"/>
              <a:gd name="connsiteX5" fmla="*/ 1907687 w 2119652"/>
              <a:gd name="connsiteY5" fmla="*/ 5394325 h 5394325"/>
              <a:gd name="connsiteX6" fmla="*/ 211965 w 2119652"/>
              <a:gd name="connsiteY6" fmla="*/ 5394325 h 5394325"/>
              <a:gd name="connsiteX7" fmla="*/ 0 w 2119652"/>
              <a:gd name="connsiteY7" fmla="*/ 5182360 h 5394325"/>
              <a:gd name="connsiteX8" fmla="*/ 0 w 2119652"/>
              <a:gd name="connsiteY8" fmla="*/ 211965 h 53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652" h="5394325">
                <a:moveTo>
                  <a:pt x="0" y="211965"/>
                </a:moveTo>
                <a:cubicBezTo>
                  <a:pt x="0" y="94900"/>
                  <a:pt x="94900" y="0"/>
                  <a:pt x="211965" y="0"/>
                </a:cubicBezTo>
                <a:lnTo>
                  <a:pt x="1907687" y="0"/>
                </a:lnTo>
                <a:cubicBezTo>
                  <a:pt x="2024752" y="0"/>
                  <a:pt x="2119652" y="94900"/>
                  <a:pt x="2119652" y="211965"/>
                </a:cubicBezTo>
                <a:lnTo>
                  <a:pt x="2119652" y="5182360"/>
                </a:lnTo>
                <a:cubicBezTo>
                  <a:pt x="2119652" y="5299425"/>
                  <a:pt x="2024752" y="5394325"/>
                  <a:pt x="1907687" y="5394325"/>
                </a:cubicBezTo>
                <a:lnTo>
                  <a:pt x="211965" y="5394325"/>
                </a:lnTo>
                <a:cubicBezTo>
                  <a:pt x="94900" y="5394325"/>
                  <a:pt x="0" y="5299425"/>
                  <a:pt x="0" y="5182360"/>
                </a:cubicBezTo>
                <a:lnTo>
                  <a:pt x="0" y="211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385603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b="1" i="0" kern="12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C2E0E6F-52D9-41DB-B21A-67F25FE41B9C}"/>
              </a:ext>
            </a:extLst>
          </p:cNvPr>
          <p:cNvSpPr/>
          <p:nvPr/>
        </p:nvSpPr>
        <p:spPr>
          <a:xfrm>
            <a:off x="6571647" y="2768867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Lower prices for consumers because of lower tariff and non-tariff barriers.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E9C9F5A-5FD8-4C7D-910B-A98D8FD228CF}"/>
              </a:ext>
            </a:extLst>
          </p:cNvPr>
          <p:cNvSpPr/>
          <p:nvPr/>
        </p:nvSpPr>
        <p:spPr>
          <a:xfrm>
            <a:off x="6571647" y="4645555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May impact national industries and employment.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Protectionism.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4918A27-FFD5-4684-92A1-7A49C1FFF583}"/>
              </a:ext>
            </a:extLst>
          </p:cNvPr>
          <p:cNvSpPr/>
          <p:nvPr/>
        </p:nvSpPr>
        <p:spPr>
          <a:xfrm>
            <a:off x="8704091" y="1813413"/>
            <a:ext cx="2011680" cy="4572000"/>
          </a:xfrm>
          <a:custGeom>
            <a:avLst/>
            <a:gdLst>
              <a:gd name="connsiteX0" fmla="*/ 0 w 2119652"/>
              <a:gd name="connsiteY0" fmla="*/ 211965 h 5394325"/>
              <a:gd name="connsiteX1" fmla="*/ 211965 w 2119652"/>
              <a:gd name="connsiteY1" fmla="*/ 0 h 5394325"/>
              <a:gd name="connsiteX2" fmla="*/ 1907687 w 2119652"/>
              <a:gd name="connsiteY2" fmla="*/ 0 h 5394325"/>
              <a:gd name="connsiteX3" fmla="*/ 2119652 w 2119652"/>
              <a:gd name="connsiteY3" fmla="*/ 211965 h 5394325"/>
              <a:gd name="connsiteX4" fmla="*/ 2119652 w 2119652"/>
              <a:gd name="connsiteY4" fmla="*/ 5182360 h 5394325"/>
              <a:gd name="connsiteX5" fmla="*/ 1907687 w 2119652"/>
              <a:gd name="connsiteY5" fmla="*/ 5394325 h 5394325"/>
              <a:gd name="connsiteX6" fmla="*/ 211965 w 2119652"/>
              <a:gd name="connsiteY6" fmla="*/ 5394325 h 5394325"/>
              <a:gd name="connsiteX7" fmla="*/ 0 w 2119652"/>
              <a:gd name="connsiteY7" fmla="*/ 5182360 h 5394325"/>
              <a:gd name="connsiteX8" fmla="*/ 0 w 2119652"/>
              <a:gd name="connsiteY8" fmla="*/ 211965 h 53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652" h="5394325">
                <a:moveTo>
                  <a:pt x="0" y="211965"/>
                </a:moveTo>
                <a:cubicBezTo>
                  <a:pt x="0" y="94900"/>
                  <a:pt x="94900" y="0"/>
                  <a:pt x="211965" y="0"/>
                </a:cubicBezTo>
                <a:lnTo>
                  <a:pt x="1907687" y="0"/>
                </a:lnTo>
                <a:cubicBezTo>
                  <a:pt x="2024752" y="0"/>
                  <a:pt x="2119652" y="94900"/>
                  <a:pt x="2119652" y="211965"/>
                </a:cubicBezTo>
                <a:lnTo>
                  <a:pt x="2119652" y="5182360"/>
                </a:lnTo>
                <a:cubicBezTo>
                  <a:pt x="2119652" y="5299425"/>
                  <a:pt x="2024752" y="5394325"/>
                  <a:pt x="1907687" y="5394325"/>
                </a:cubicBezTo>
                <a:lnTo>
                  <a:pt x="211965" y="5394325"/>
                </a:lnTo>
                <a:cubicBezTo>
                  <a:pt x="94900" y="5394325"/>
                  <a:pt x="0" y="5299425"/>
                  <a:pt x="0" y="5182360"/>
                </a:cubicBezTo>
                <a:lnTo>
                  <a:pt x="0" y="211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385603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b="1" i="0" kern="12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AA2465-BFBF-48E2-B823-F7DC2A492B4D}"/>
              </a:ext>
            </a:extLst>
          </p:cNvPr>
          <p:cNvSpPr/>
          <p:nvPr/>
        </p:nvSpPr>
        <p:spPr>
          <a:xfrm>
            <a:off x="8850273" y="2768867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Promotes collaboration, standards and technology exchanges.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C70458-6442-495E-9623-E50087B35802}"/>
              </a:ext>
            </a:extLst>
          </p:cNvPr>
          <p:cNvSpPr/>
          <p:nvPr/>
        </p:nvSpPr>
        <p:spPr>
          <a:xfrm>
            <a:off x="8850273" y="4645555"/>
            <a:ext cx="1737360" cy="1554480"/>
          </a:xfrm>
          <a:custGeom>
            <a:avLst/>
            <a:gdLst>
              <a:gd name="connsiteX0" fmla="*/ 0 w 1695721"/>
              <a:gd name="connsiteY0" fmla="*/ 162646 h 1626462"/>
              <a:gd name="connsiteX1" fmla="*/ 162646 w 1695721"/>
              <a:gd name="connsiteY1" fmla="*/ 0 h 1626462"/>
              <a:gd name="connsiteX2" fmla="*/ 1533075 w 1695721"/>
              <a:gd name="connsiteY2" fmla="*/ 0 h 1626462"/>
              <a:gd name="connsiteX3" fmla="*/ 1695721 w 1695721"/>
              <a:gd name="connsiteY3" fmla="*/ 162646 h 1626462"/>
              <a:gd name="connsiteX4" fmla="*/ 1695721 w 1695721"/>
              <a:gd name="connsiteY4" fmla="*/ 1463816 h 1626462"/>
              <a:gd name="connsiteX5" fmla="*/ 1533075 w 1695721"/>
              <a:gd name="connsiteY5" fmla="*/ 1626462 h 1626462"/>
              <a:gd name="connsiteX6" fmla="*/ 162646 w 1695721"/>
              <a:gd name="connsiteY6" fmla="*/ 1626462 h 1626462"/>
              <a:gd name="connsiteX7" fmla="*/ 0 w 1695721"/>
              <a:gd name="connsiteY7" fmla="*/ 1463816 h 1626462"/>
              <a:gd name="connsiteX8" fmla="*/ 0 w 1695721"/>
              <a:gd name="connsiteY8" fmla="*/ 162646 h 162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21" h="1626462">
                <a:moveTo>
                  <a:pt x="0" y="162646"/>
                </a:moveTo>
                <a:cubicBezTo>
                  <a:pt x="0" y="72819"/>
                  <a:pt x="72819" y="0"/>
                  <a:pt x="162646" y="0"/>
                </a:cubicBezTo>
                <a:lnTo>
                  <a:pt x="1533075" y="0"/>
                </a:lnTo>
                <a:cubicBezTo>
                  <a:pt x="1622902" y="0"/>
                  <a:pt x="1695721" y="72819"/>
                  <a:pt x="1695721" y="162646"/>
                </a:cubicBezTo>
                <a:lnTo>
                  <a:pt x="1695721" y="1463816"/>
                </a:lnTo>
                <a:cubicBezTo>
                  <a:pt x="1695721" y="1553643"/>
                  <a:pt x="1622902" y="1626462"/>
                  <a:pt x="1533075" y="1626462"/>
                </a:cubicBezTo>
                <a:lnTo>
                  <a:pt x="162646" y="1626462"/>
                </a:lnTo>
                <a:cubicBezTo>
                  <a:pt x="72819" y="1626462"/>
                  <a:pt x="0" y="1553643"/>
                  <a:pt x="0" y="1463816"/>
                </a:cubicBezTo>
                <a:lnTo>
                  <a:pt x="0" y="1626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97" tIns="83832" rIns="95897" bIns="8383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i="0" kern="1200" dirty="0">
                <a:latin typeface="Arial Narrow" panose="020B0606020202030204" pitchFamily="34" charset="0"/>
                <a:cs typeface="Calibri" pitchFamily="34" charset="0"/>
              </a:rPr>
              <a:t>Dependency on foreign goods and resources. Vulnerability to disruptions.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6FAB7370-561C-4C92-B5B6-6D85163B0329}"/>
              </a:ext>
            </a:extLst>
          </p:cNvPr>
          <p:cNvSpPr/>
          <p:nvPr/>
        </p:nvSpPr>
        <p:spPr bwMode="auto">
          <a:xfrm>
            <a:off x="1751742" y="1963637"/>
            <a:ext cx="2194560" cy="64008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Factor Substitution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E665D13-10BC-4789-8AC0-BE525CFCADBA}"/>
              </a:ext>
            </a:extLst>
          </p:cNvPr>
          <p:cNvSpPr/>
          <p:nvPr/>
        </p:nvSpPr>
        <p:spPr bwMode="auto">
          <a:xfrm>
            <a:off x="4047962" y="1965715"/>
            <a:ext cx="2194560" cy="64008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Comparative Advantages</a:t>
            </a: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B602CD25-A74C-416C-82A4-3FD9C20BE799}"/>
              </a:ext>
            </a:extLst>
          </p:cNvPr>
          <p:cNvSpPr/>
          <p:nvPr/>
        </p:nvSpPr>
        <p:spPr bwMode="auto">
          <a:xfrm>
            <a:off x="6344182" y="1963637"/>
            <a:ext cx="2194560" cy="64008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Openness</a:t>
            </a: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E63687C5-51C0-425F-9C19-A6F0B3C1D48D}"/>
              </a:ext>
            </a:extLst>
          </p:cNvPr>
          <p:cNvSpPr/>
          <p:nvPr/>
        </p:nvSpPr>
        <p:spPr bwMode="auto">
          <a:xfrm>
            <a:off x="8640402" y="1965715"/>
            <a:ext cx="2194560" cy="64008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Interdependencies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3C216-BBCA-4C4A-A02B-9D001FD688F9}"/>
              </a:ext>
            </a:extLst>
          </p:cNvPr>
          <p:cNvSpPr txBox="1"/>
          <p:nvPr/>
        </p:nvSpPr>
        <p:spPr>
          <a:xfrm>
            <a:off x="917392" y="638541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  <p:extLst>
      <p:ext uri="{BB962C8B-B14F-4D97-AF65-F5344CB8AC3E}">
        <p14:creationId xmlns:p14="http://schemas.microsoft.com/office/powerpoint/2010/main" val="306032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F67D70-628E-47D9-8E92-779519894DD1}"/>
              </a:ext>
            </a:extLst>
          </p:cNvPr>
          <p:cNvSpPr/>
          <p:nvPr/>
        </p:nvSpPr>
        <p:spPr>
          <a:xfrm>
            <a:off x="1178507" y="2448880"/>
            <a:ext cx="2560320" cy="13716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DF7642D-908C-40EA-BB33-13B8CB3B02A3}"/>
              </a:ext>
            </a:extLst>
          </p:cNvPr>
          <p:cNvSpPr/>
          <p:nvPr/>
        </p:nvSpPr>
        <p:spPr>
          <a:xfrm>
            <a:off x="3843862" y="2448880"/>
            <a:ext cx="2560320" cy="13716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4A456FC-C6CC-48D6-97EF-EC37ABBFAF93}"/>
              </a:ext>
            </a:extLst>
          </p:cNvPr>
          <p:cNvSpPr/>
          <p:nvPr/>
        </p:nvSpPr>
        <p:spPr>
          <a:xfrm>
            <a:off x="6512459" y="2448880"/>
            <a:ext cx="2560320" cy="13716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B5BA562-6375-41B0-832F-CF1F47D8A6D5}"/>
              </a:ext>
            </a:extLst>
          </p:cNvPr>
          <p:cNvSpPr/>
          <p:nvPr/>
        </p:nvSpPr>
        <p:spPr>
          <a:xfrm>
            <a:off x="9181056" y="2448880"/>
            <a:ext cx="2560320" cy="1371600"/>
          </a:xfrm>
          <a:prstGeom prst="roundRect">
            <a:avLst>
              <a:gd name="adj" fmla="val 10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2DF4A8-9D48-486C-91D7-7494B817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Shaping International Trade</a:t>
            </a: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1C8C2B9B-E465-4E64-8FD5-341C7CE09FDC}"/>
              </a:ext>
            </a:extLst>
          </p:cNvPr>
          <p:cNvSpPr/>
          <p:nvPr/>
        </p:nvSpPr>
        <p:spPr bwMode="auto">
          <a:xfrm>
            <a:off x="1178507" y="2012248"/>
            <a:ext cx="25603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Volume</a:t>
            </a: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4E171E0-581A-4D7E-A8A9-47FB3FEB9497}"/>
              </a:ext>
            </a:extLst>
          </p:cNvPr>
          <p:cNvSpPr/>
          <p:nvPr/>
        </p:nvSpPr>
        <p:spPr bwMode="auto">
          <a:xfrm>
            <a:off x="3843862" y="2012248"/>
            <a:ext cx="25603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Support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DC62A247-2E24-414E-9C8C-EDC41EAA4A84}"/>
              </a:ext>
            </a:extLst>
          </p:cNvPr>
          <p:cNvSpPr/>
          <p:nvPr/>
        </p:nvSpPr>
        <p:spPr bwMode="auto">
          <a:xfrm>
            <a:off x="9174572" y="2012248"/>
            <a:ext cx="25603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Geography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BA418FA-36DF-46ED-8A25-A669F5265398}"/>
              </a:ext>
            </a:extLst>
          </p:cNvPr>
          <p:cNvSpPr/>
          <p:nvPr/>
        </p:nvSpPr>
        <p:spPr bwMode="auto">
          <a:xfrm>
            <a:off x="6509217" y="2012248"/>
            <a:ext cx="2560320" cy="36576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 Narrow" panose="020B0606020202030204" pitchFamily="34" charset="0"/>
              </a:rPr>
              <a:t>Actors</a:t>
            </a:r>
          </a:p>
        </p:txBody>
      </p:sp>
      <p:pic>
        <p:nvPicPr>
          <p:cNvPr id="12" name="Graphic 11" descr="Upward trend">
            <a:extLst>
              <a:ext uri="{FF2B5EF4-FFF2-40B4-BE49-F238E27FC236}">
                <a16:creationId xmlns:a16="http://schemas.microsoft.com/office/drawing/2014/main" id="{C924E766-2136-4816-A961-ED43D1D46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01467" y="2378008"/>
            <a:ext cx="914400" cy="914400"/>
          </a:xfrm>
          <a:prstGeom prst="rect">
            <a:avLst/>
          </a:prstGeom>
        </p:spPr>
      </p:pic>
      <p:pic>
        <p:nvPicPr>
          <p:cNvPr id="1026" name="Picture 2" descr="Shipping Container Icons - Download Free Vector Icons | Noun Project">
            <a:extLst>
              <a:ext uri="{FF2B5EF4-FFF2-40B4-BE49-F238E27FC236}">
                <a16:creationId xmlns:a16="http://schemas.microsoft.com/office/drawing/2014/main" id="{3CEDF4BF-515E-4793-A504-86163868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35" y="2275904"/>
            <a:ext cx="1118605" cy="11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Hierarchy">
            <a:extLst>
              <a:ext uri="{FF2B5EF4-FFF2-40B4-BE49-F238E27FC236}">
                <a16:creationId xmlns:a16="http://schemas.microsoft.com/office/drawing/2014/main" id="{0249E5E9-47B9-41F6-BF29-91A405D19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78225" y="2378008"/>
            <a:ext cx="914400" cy="914400"/>
          </a:xfrm>
          <a:prstGeom prst="rect">
            <a:avLst/>
          </a:prstGeom>
        </p:spPr>
      </p:pic>
      <p:pic>
        <p:nvPicPr>
          <p:cNvPr id="16" name="Graphic 15" descr="World">
            <a:extLst>
              <a:ext uri="{FF2B5EF4-FFF2-40B4-BE49-F238E27FC236}">
                <a16:creationId xmlns:a16="http://schemas.microsoft.com/office/drawing/2014/main" id="{DAF3A931-08CE-483D-AE05-5F1BC1F8B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97532" y="2378006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8F58960-F4C5-4CD4-B436-CF449D940843}"/>
              </a:ext>
            </a:extLst>
          </p:cNvPr>
          <p:cNvSpPr/>
          <p:nvPr/>
        </p:nvSpPr>
        <p:spPr>
          <a:xfrm>
            <a:off x="1242734" y="3258058"/>
            <a:ext cx="2431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Peak growth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F73CEC-0A99-4DD7-B6EA-FFE83C621DEA}"/>
              </a:ext>
            </a:extLst>
          </p:cNvPr>
          <p:cNvSpPr/>
          <p:nvPr/>
        </p:nvSpPr>
        <p:spPr>
          <a:xfrm>
            <a:off x="3889910" y="3292407"/>
            <a:ext cx="2431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Containerization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B71A7-0987-4011-B70F-A4A035200B2B}"/>
              </a:ext>
            </a:extLst>
          </p:cNvPr>
          <p:cNvSpPr/>
          <p:nvPr/>
        </p:nvSpPr>
        <p:spPr>
          <a:xfrm>
            <a:off x="6662334" y="3138519"/>
            <a:ext cx="2431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Multinational Corporations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78EA73-B1D2-49C6-8E25-4FE7D9C95559}"/>
              </a:ext>
            </a:extLst>
          </p:cNvPr>
          <p:cNvSpPr/>
          <p:nvPr/>
        </p:nvSpPr>
        <p:spPr>
          <a:xfrm>
            <a:off x="9274209" y="3163726"/>
            <a:ext cx="2431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latin typeface="Arial Narrow" panose="020B0606020202030204" pitchFamily="34" charset="0"/>
              </a:rPr>
              <a:t>Export-Oriented Economies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7A8F11-4A29-47ED-9F5C-034ADE46AA7B}"/>
              </a:ext>
            </a:extLst>
          </p:cNvPr>
          <p:cNvSpPr/>
          <p:nvPr/>
        </p:nvSpPr>
        <p:spPr>
          <a:xfrm>
            <a:off x="1178507" y="3891352"/>
            <a:ext cx="2560320" cy="164592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AD51A2-224F-49EC-9A39-6AAEE293D553}"/>
              </a:ext>
            </a:extLst>
          </p:cNvPr>
          <p:cNvSpPr txBox="1"/>
          <p:nvPr/>
        </p:nvSpPr>
        <p:spPr>
          <a:xfrm>
            <a:off x="1242734" y="3934235"/>
            <a:ext cx="11464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Arial Narrow" pitchFamily="34" charset="0"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rPr>
              <a:t>1980-2015: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439A6D-2957-4C87-9DA4-F125992F144F}"/>
              </a:ext>
            </a:extLst>
          </p:cNvPr>
          <p:cNvSpPr txBox="1"/>
          <p:nvPr/>
        </p:nvSpPr>
        <p:spPr>
          <a:xfrm>
            <a:off x="1183424" y="4310308"/>
            <a:ext cx="26228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Population: 1.8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GDP: 22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Exports (value): 48 times.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B299DD2-C1DC-486D-86F2-ED19962400B5}"/>
              </a:ext>
            </a:extLst>
          </p:cNvPr>
          <p:cNvSpPr/>
          <p:nvPr/>
        </p:nvSpPr>
        <p:spPr>
          <a:xfrm>
            <a:off x="3843862" y="3884646"/>
            <a:ext cx="2560320" cy="164592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437FFA5-64B4-4123-A069-FE35F0F27E31}"/>
              </a:ext>
            </a:extLst>
          </p:cNvPr>
          <p:cNvSpPr/>
          <p:nvPr/>
        </p:nvSpPr>
        <p:spPr>
          <a:xfrm>
            <a:off x="6509217" y="3871612"/>
            <a:ext cx="2560320" cy="164592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968E32-68D8-400B-83BC-7721A250E6AB}"/>
              </a:ext>
            </a:extLst>
          </p:cNvPr>
          <p:cNvSpPr/>
          <p:nvPr/>
        </p:nvSpPr>
        <p:spPr>
          <a:xfrm>
            <a:off x="9174572" y="3891352"/>
            <a:ext cx="2560320" cy="1645920"/>
          </a:xfrm>
          <a:prstGeom prst="roundRect">
            <a:avLst>
              <a:gd name="adj" fmla="val 44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137D0A-78BC-4C31-8F4B-C3FB3F351197}"/>
              </a:ext>
            </a:extLst>
          </p:cNvPr>
          <p:cNvSpPr txBox="1"/>
          <p:nvPr/>
        </p:nvSpPr>
        <p:spPr>
          <a:xfrm>
            <a:off x="3863110" y="3989418"/>
            <a:ext cx="2398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Growing proportion of global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Intermodal transport chains.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458B80-AC71-42A5-BCB3-573CAB1090BD}"/>
              </a:ext>
            </a:extLst>
          </p:cNvPr>
          <p:cNvSpPr txBox="1"/>
          <p:nvPr/>
        </p:nvSpPr>
        <p:spPr>
          <a:xfrm>
            <a:off x="9188691" y="3942484"/>
            <a:ext cx="2398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Focus on exports to promote economic growth.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Imbalances in trade relations.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3B2BB1-9685-4DE9-BF21-436347E153E6}"/>
              </a:ext>
            </a:extLst>
          </p:cNvPr>
          <p:cNvSpPr txBox="1"/>
          <p:nvPr/>
        </p:nvSpPr>
        <p:spPr>
          <a:xfrm>
            <a:off x="6529239" y="3989305"/>
            <a:ext cx="2398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Transnational production networks.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>
                <a:latin typeface="Arial Narrow" panose="020B0606020202030204" pitchFamily="34" charset="0"/>
              </a:rPr>
              <a:t>Outsourcing and offshoring.</a:t>
            </a:r>
          </a:p>
        </p:txBody>
      </p:sp>
    </p:spTree>
    <p:extLst>
      <p:ext uri="{BB962C8B-B14F-4D97-AF65-F5344CB8AC3E}">
        <p14:creationId xmlns:p14="http://schemas.microsoft.com/office/powerpoint/2010/main" val="2122932082"/>
      </p:ext>
    </p:extLst>
  </p:cSld>
  <p:clrMapOvr>
    <a:masterClrMapping/>
  </p:clrMapOvr>
</p:sld>
</file>

<file path=ppt/theme/theme1.xml><?xml version="1.0" encoding="utf-8"?>
<a:theme xmlns:a="http://schemas.openxmlformats.org/drawingml/2006/main" name="2_GEOG 80 Design">
  <a:themeElements>
    <a:clrScheme name="GTS">
      <a:dk1>
        <a:sysClr val="windowText" lastClr="000000"/>
      </a:dk1>
      <a:lt1>
        <a:sysClr val="window" lastClr="FFFFFF"/>
      </a:lt1>
      <a:dk2>
        <a:srgbClr val="464653"/>
      </a:dk2>
      <a:lt2>
        <a:srgbClr val="AAD7E6"/>
      </a:lt2>
      <a:accent1>
        <a:srgbClr val="008695"/>
      </a:accent1>
      <a:accent2>
        <a:srgbClr val="A0C8C8"/>
      </a:accent2>
      <a:accent3>
        <a:srgbClr val="A5D282"/>
      </a:accent3>
      <a:accent4>
        <a:srgbClr val="FADA7A"/>
      </a:accent4>
      <a:accent5>
        <a:srgbClr val="CE786E"/>
      </a:accent5>
      <a:accent6>
        <a:srgbClr val="9B6464"/>
      </a:accent6>
      <a:hlink>
        <a:srgbClr val="3782AF"/>
      </a:hlink>
      <a:folHlink>
        <a:srgbClr val="93B9C3"/>
      </a:folHlink>
    </a:clrScheme>
    <a:fontScheme name="2_GEOG 80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GEOG 80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G 80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G 80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GS120 Topic 1</Template>
  <TotalTime>121377</TotalTime>
  <Words>1927</Words>
  <Application>Microsoft Office PowerPoint</Application>
  <PresentationFormat>Widescreen</PresentationFormat>
  <Paragraphs>413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Agency FB</vt:lpstr>
      <vt:lpstr>Arial</vt:lpstr>
      <vt:lpstr>Arial Narrow</vt:lpstr>
      <vt:lpstr>Calibri</vt:lpstr>
      <vt:lpstr>Impact</vt:lpstr>
      <vt:lpstr>Monotype Sorts</vt:lpstr>
      <vt:lpstr>Oxygen</vt:lpstr>
      <vt:lpstr>Times New Roman</vt:lpstr>
      <vt:lpstr>Verdana</vt:lpstr>
      <vt:lpstr>2_GEOG 80 Design</vt:lpstr>
      <vt:lpstr>Topic 3 – Trade and the Global Economy</vt:lpstr>
      <vt:lpstr>A – International Trade</vt:lpstr>
      <vt:lpstr>International Trade: A Definition</vt:lpstr>
      <vt:lpstr>The Rationale for Trade</vt:lpstr>
      <vt:lpstr>The Benefits of Trade in a Global Economy</vt:lpstr>
      <vt:lpstr>Economic Rationale of Trade</vt:lpstr>
      <vt:lpstr>The Main Theoretical Foundations of International Trade</vt:lpstr>
      <vt:lpstr>Favorable and Contentious Factors in International Trade</vt:lpstr>
      <vt:lpstr>Trends Shaping International Trade</vt:lpstr>
      <vt:lpstr>World Merchandise Trade, 1960-2020</vt:lpstr>
      <vt:lpstr>Global Trade and Container Throughput (1970=100)</vt:lpstr>
      <vt:lpstr>Services Supporting International Trade</vt:lpstr>
      <vt:lpstr>Short Assignment: The Drivers of Global Trade</vt:lpstr>
      <vt:lpstr>B – Trade Facilitation</vt:lpstr>
      <vt:lpstr>International Trade, Transportation Chains and Flows</vt:lpstr>
      <vt:lpstr>The “Four Ts” in International Trade</vt:lpstr>
      <vt:lpstr>Customs Fraud by Misclassification of Goods</vt:lpstr>
      <vt:lpstr>The Main Dimensions of Trade Facilitation</vt:lpstr>
      <vt:lpstr>Regional Averages in Trading Across Borders, 2012</vt:lpstr>
      <vt:lpstr>Levels of Economic Integration</vt:lpstr>
      <vt:lpstr>Economic Integration Levels, 2015</vt:lpstr>
      <vt:lpstr>Merchandise Exports by Trade Agreement, 2015 (in billions USD)</vt:lpstr>
      <vt:lpstr>Types of Free Zones</vt:lpstr>
      <vt:lpstr>China’s Special Economic Zones: An Export-Oriented System</vt:lpstr>
      <vt:lpstr>Yuan Exchange Rate (per USD), 1981-2021 (Monthly)</vt:lpstr>
      <vt:lpstr>C – Global Trade Flows</vt:lpstr>
      <vt:lpstr>Main Trends in the Structure of Global Trade</vt:lpstr>
      <vt:lpstr>Global Trade, 2017: The Importance of the “Triad”</vt:lpstr>
      <vt:lpstr>Share of Product Groups in World Merchandise Trade, 1900-2020</vt:lpstr>
      <vt:lpstr>World’s Most Traded Goods, Lead Exporter and Concentration, 2016</vt:lpstr>
      <vt:lpstr>Share of World Goods Exports, Leading Exporters, 1950-2020</vt:lpstr>
      <vt:lpstr>Global Trade Patterns</vt:lpstr>
      <vt:lpstr>World’s 20 Largest Exporters and Importers of Goods and Services, 2018</vt:lpstr>
      <vt:lpstr>Monthly Trade between China and the United States, Billions of USD (1990-2021)</vt:lpstr>
      <vt:lpstr>American Foreign Trade by Maritime Containers, 2017 (in TEUs)</vt:lpstr>
      <vt:lpstr>Short Assignment: American Trade Imbalances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 – Trade and the Global Economy</dc:title>
  <dc:creator>Dr. Jean-Paul Rodrigue</dc:creator>
  <cp:keywords>Transportation, Globalization, Logistics, Supply Chains</cp:keywords>
  <dc:description>Copyrights 2011</dc:description>
  <cp:lastModifiedBy>Jean-Paul Rodrigue</cp:lastModifiedBy>
  <cp:revision>3948</cp:revision>
  <cp:lastPrinted>1998-05-13T20:55:02Z</cp:lastPrinted>
  <dcterms:created xsi:type="dcterms:W3CDTF">1998-01-29T15:04:56Z</dcterms:created>
  <dcterms:modified xsi:type="dcterms:W3CDTF">2022-03-10T19:16:34Z</dcterms:modified>
  <cp:category>Course</cp:category>
</cp:coreProperties>
</file>