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67" r:id="rId1"/>
  </p:sldMasterIdLst>
  <p:notesMasterIdLst>
    <p:notesMasterId r:id="rId44"/>
  </p:notesMasterIdLst>
  <p:handoutMasterIdLst>
    <p:handoutMasterId r:id="rId45"/>
  </p:handoutMasterIdLst>
  <p:sldIdLst>
    <p:sldId id="256" r:id="rId2"/>
    <p:sldId id="581" r:id="rId3"/>
    <p:sldId id="502" r:id="rId4"/>
    <p:sldId id="257" r:id="rId5"/>
    <p:sldId id="508" r:id="rId6"/>
    <p:sldId id="634" r:id="rId7"/>
    <p:sldId id="509" r:id="rId8"/>
    <p:sldId id="633" r:id="rId9"/>
    <p:sldId id="620" r:id="rId10"/>
    <p:sldId id="622" r:id="rId11"/>
    <p:sldId id="511" r:id="rId12"/>
    <p:sldId id="512" r:id="rId13"/>
    <p:sldId id="513" r:id="rId14"/>
    <p:sldId id="514" r:id="rId15"/>
    <p:sldId id="515" r:id="rId16"/>
    <p:sldId id="635" r:id="rId17"/>
    <p:sldId id="516" r:id="rId18"/>
    <p:sldId id="559" r:id="rId19"/>
    <p:sldId id="517" r:id="rId20"/>
    <p:sldId id="636" r:id="rId21"/>
    <p:sldId id="521" r:id="rId22"/>
    <p:sldId id="643" r:id="rId23"/>
    <p:sldId id="577" r:id="rId24"/>
    <p:sldId id="592" r:id="rId25"/>
    <p:sldId id="522" r:id="rId26"/>
    <p:sldId id="524" r:id="rId27"/>
    <p:sldId id="565" r:id="rId28"/>
    <p:sldId id="642" r:id="rId29"/>
    <p:sldId id="639" r:id="rId30"/>
    <p:sldId id="609" r:id="rId31"/>
    <p:sldId id="526" r:id="rId32"/>
    <p:sldId id="645" r:id="rId33"/>
    <p:sldId id="594" r:id="rId34"/>
    <p:sldId id="518" r:id="rId35"/>
    <p:sldId id="637" r:id="rId36"/>
    <p:sldId id="644" r:id="rId37"/>
    <p:sldId id="632" r:id="rId38"/>
    <p:sldId id="631" r:id="rId39"/>
    <p:sldId id="641" r:id="rId40"/>
    <p:sldId id="638" r:id="rId41"/>
    <p:sldId id="630" r:id="rId42"/>
    <p:sldId id="640" r:id="rId43"/>
  </p:sldIdLst>
  <p:sldSz cx="12192000" cy="6858000"/>
  <p:notesSz cx="6858000" cy="9207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pic 5 – China and the Challenges its Geography" id="{5CF51F4C-5B2D-4B17-AA2B-8EF7BCEC8DFA}">
          <p14:sldIdLst>
            <p14:sldId id="256"/>
            <p14:sldId id="581"/>
          </p14:sldIdLst>
        </p14:section>
        <p14:section name="Selected Problems and Issues" id="{0F5FF86B-5D79-40FC-BF29-62938F97B180}">
          <p14:sldIdLst>
            <p14:sldId id="502"/>
            <p14:sldId id="257"/>
            <p14:sldId id="508"/>
            <p14:sldId id="634"/>
            <p14:sldId id="509"/>
            <p14:sldId id="633"/>
            <p14:sldId id="620"/>
            <p14:sldId id="622"/>
            <p14:sldId id="511"/>
            <p14:sldId id="512"/>
            <p14:sldId id="513"/>
            <p14:sldId id="514"/>
            <p14:sldId id="515"/>
            <p14:sldId id="635"/>
            <p14:sldId id="516"/>
            <p14:sldId id="559"/>
            <p14:sldId id="517"/>
            <p14:sldId id="636"/>
            <p14:sldId id="521"/>
            <p14:sldId id="643"/>
            <p14:sldId id="577"/>
            <p14:sldId id="592"/>
            <p14:sldId id="522"/>
            <p14:sldId id="524"/>
            <p14:sldId id="565"/>
            <p14:sldId id="642"/>
            <p14:sldId id="639"/>
            <p14:sldId id="609"/>
            <p14:sldId id="526"/>
            <p14:sldId id="645"/>
            <p14:sldId id="594"/>
            <p14:sldId id="518"/>
            <p14:sldId id="637"/>
            <p14:sldId id="644"/>
            <p14:sldId id="632"/>
            <p14:sldId id="631"/>
            <p14:sldId id="641"/>
            <p14:sldId id="638"/>
            <p14:sldId id="630"/>
            <p14:sldId id="6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00"/>
    <a:srgbClr val="FFFFFF"/>
    <a:srgbClr val="DDDDDD"/>
    <a:srgbClr val="006666"/>
    <a:srgbClr val="339966"/>
    <a:srgbClr val="003300"/>
    <a:srgbClr val="3366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4" autoAdjust="0"/>
    <p:restoredTop sz="93459" autoAdjust="0"/>
  </p:normalViewPr>
  <p:slideViewPr>
    <p:cSldViewPr snapToGrid="0">
      <p:cViewPr varScale="1">
        <p:scale>
          <a:sx n="142" d="100"/>
          <a:sy n="142" d="100"/>
        </p:scale>
        <p:origin x="305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46"/>
    </p:cViewPr>
  </p:sorterViewPr>
  <p:notesViewPr>
    <p:cSldViewPr snapToGrid="0">
      <p:cViewPr varScale="1">
        <p:scale>
          <a:sx n="67" d="100"/>
          <a:sy n="67" d="100"/>
        </p:scale>
        <p:origin x="-1488" y="-82"/>
      </p:cViewPr>
      <p:guideLst>
        <p:guide orient="horz" pos="290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2040536976783"/>
          <c:y val="1.9305019305019332E-2"/>
          <c:w val="0.71476912248214519"/>
          <c:h val="0.8764478764478780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 of multiple children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9"/>
                <c:pt idx="0">
                  <c:v>National</c:v>
                </c:pt>
                <c:pt idx="1">
                  <c:v>Beijing</c:v>
                </c:pt>
                <c:pt idx="2">
                  <c:v>Shanghai</c:v>
                </c:pt>
                <c:pt idx="3">
                  <c:v>Jiangsu</c:v>
                </c:pt>
                <c:pt idx="4">
                  <c:v>Fujian</c:v>
                </c:pt>
                <c:pt idx="5">
                  <c:v>Guangdong</c:v>
                </c:pt>
                <c:pt idx="6">
                  <c:v>Sichuan</c:v>
                </c:pt>
                <c:pt idx="7">
                  <c:v>Tibet</c:v>
                </c:pt>
                <c:pt idx="8">
                  <c:v>Xinjiang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9"/>
                <c:pt idx="0">
                  <c:v>5.0999999999999996</c:v>
                </c:pt>
                <c:pt idx="1">
                  <c:v>0.19</c:v>
                </c:pt>
                <c:pt idx="2">
                  <c:v>0</c:v>
                </c:pt>
                <c:pt idx="3">
                  <c:v>2.16</c:v>
                </c:pt>
                <c:pt idx="4">
                  <c:v>3.68</c:v>
                </c:pt>
                <c:pt idx="5">
                  <c:v>12.32</c:v>
                </c:pt>
                <c:pt idx="6">
                  <c:v>4.1899999999999995</c:v>
                </c:pt>
                <c:pt idx="7">
                  <c:v>26.58</c:v>
                </c:pt>
                <c:pt idx="8">
                  <c:v>21.55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FC-4AC9-AFEE-F1510198E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960064"/>
        <c:axId val="115961856"/>
      </c:barChart>
      <c:catAx>
        <c:axId val="115960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15961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961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1596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719200531200441E-2"/>
          <c:y val="3.6809815950920324E-2"/>
          <c:w val="0.88513129928839762"/>
          <c:h val="0.836400817995910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TFR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Sheet1!$A$2:$A$75</c:f>
              <c:numCache>
                <c:formatCode>General</c:formatCode>
                <c:ptCount val="74"/>
                <c:pt idx="0">
                  <c:v>1949</c:v>
                </c:pt>
                <c:pt idx="1">
                  <c:v>1950</c:v>
                </c:pt>
                <c:pt idx="2">
                  <c:v>1951</c:v>
                </c:pt>
                <c:pt idx="3">
                  <c:v>1952</c:v>
                </c:pt>
                <c:pt idx="4">
                  <c:v>1953</c:v>
                </c:pt>
                <c:pt idx="5">
                  <c:v>1954</c:v>
                </c:pt>
                <c:pt idx="6">
                  <c:v>1955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  <c:pt idx="62">
                  <c:v>2011</c:v>
                </c:pt>
                <c:pt idx="63">
                  <c:v>2012</c:v>
                </c:pt>
                <c:pt idx="64">
                  <c:v>2013</c:v>
                </c:pt>
                <c:pt idx="65">
                  <c:v>2014</c:v>
                </c:pt>
                <c:pt idx="66">
                  <c:v>2015</c:v>
                </c:pt>
                <c:pt idx="67">
                  <c:v>2016</c:v>
                </c:pt>
                <c:pt idx="68">
                  <c:v>2017</c:v>
                </c:pt>
                <c:pt idx="69">
                  <c:v>2018</c:v>
                </c:pt>
                <c:pt idx="70">
                  <c:v>2019</c:v>
                </c:pt>
                <c:pt idx="71">
                  <c:v>2020</c:v>
                </c:pt>
                <c:pt idx="72">
                  <c:v>2021</c:v>
                </c:pt>
              </c:numCache>
            </c:numRef>
          </c:cat>
          <c:val>
            <c:numRef>
              <c:f>Sheet1!$B$2:$B$75</c:f>
              <c:numCache>
                <c:formatCode>General</c:formatCode>
                <c:ptCount val="74"/>
                <c:pt idx="0">
                  <c:v>6.14</c:v>
                </c:pt>
                <c:pt idx="1">
                  <c:v>5.81</c:v>
                </c:pt>
                <c:pt idx="2">
                  <c:v>5.7</c:v>
                </c:pt>
                <c:pt idx="3">
                  <c:v>6.47</c:v>
                </c:pt>
                <c:pt idx="4">
                  <c:v>6.05</c:v>
                </c:pt>
                <c:pt idx="5">
                  <c:v>6.28</c:v>
                </c:pt>
                <c:pt idx="6">
                  <c:v>6.26</c:v>
                </c:pt>
                <c:pt idx="7">
                  <c:v>5.85</c:v>
                </c:pt>
                <c:pt idx="8">
                  <c:v>6.41</c:v>
                </c:pt>
                <c:pt idx="9">
                  <c:v>5.68</c:v>
                </c:pt>
                <c:pt idx="10">
                  <c:v>4.3</c:v>
                </c:pt>
                <c:pt idx="11">
                  <c:v>4.4509999999999996</c:v>
                </c:pt>
                <c:pt idx="12">
                  <c:v>3.863</c:v>
                </c:pt>
                <c:pt idx="13">
                  <c:v>6.085</c:v>
                </c:pt>
                <c:pt idx="14">
                  <c:v>7.5129999999999999</c:v>
                </c:pt>
                <c:pt idx="15">
                  <c:v>6.6719999999999997</c:v>
                </c:pt>
                <c:pt idx="16">
                  <c:v>6.6050000000000004</c:v>
                </c:pt>
                <c:pt idx="17">
                  <c:v>6.3070000000000004</c:v>
                </c:pt>
                <c:pt idx="18">
                  <c:v>5.806</c:v>
                </c:pt>
                <c:pt idx="19">
                  <c:v>6.508</c:v>
                </c:pt>
                <c:pt idx="20">
                  <c:v>6.1749999999999998</c:v>
                </c:pt>
                <c:pt idx="21">
                  <c:v>6.085</c:v>
                </c:pt>
                <c:pt idx="22">
                  <c:v>5.5229999999999997</c:v>
                </c:pt>
                <c:pt idx="23">
                  <c:v>5.1120000000000001</c:v>
                </c:pt>
                <c:pt idx="24">
                  <c:v>4.726</c:v>
                </c:pt>
                <c:pt idx="25">
                  <c:v>4.17</c:v>
                </c:pt>
                <c:pt idx="26">
                  <c:v>3.5710000000000002</c:v>
                </c:pt>
                <c:pt idx="27">
                  <c:v>3.2349999999999999</c:v>
                </c:pt>
                <c:pt idx="28">
                  <c:v>2.8439999999999999</c:v>
                </c:pt>
                <c:pt idx="29">
                  <c:v>2.7160000000000002</c:v>
                </c:pt>
                <c:pt idx="30">
                  <c:v>2.7450000000000001</c:v>
                </c:pt>
                <c:pt idx="31">
                  <c:v>2.7389999999999999</c:v>
                </c:pt>
                <c:pt idx="32">
                  <c:v>2.7919999999999998</c:v>
                </c:pt>
                <c:pt idx="33">
                  <c:v>2.972</c:v>
                </c:pt>
                <c:pt idx="34">
                  <c:v>2.5590000000000002</c:v>
                </c:pt>
                <c:pt idx="35">
                  <c:v>2.6070000000000002</c:v>
                </c:pt>
                <c:pt idx="36">
                  <c:v>2.633</c:v>
                </c:pt>
                <c:pt idx="37">
                  <c:v>2.7210000000000001</c:v>
                </c:pt>
                <c:pt idx="38">
                  <c:v>2.76</c:v>
                </c:pt>
                <c:pt idx="39">
                  <c:v>2.5390000000000001</c:v>
                </c:pt>
                <c:pt idx="40">
                  <c:v>2.52</c:v>
                </c:pt>
                <c:pt idx="41">
                  <c:v>2.5139999999999998</c:v>
                </c:pt>
                <c:pt idx="42">
                  <c:v>1.9339999999999999</c:v>
                </c:pt>
                <c:pt idx="43">
                  <c:v>1.776</c:v>
                </c:pt>
                <c:pt idx="44">
                  <c:v>1.6910000000000001</c:v>
                </c:pt>
                <c:pt idx="45">
                  <c:v>1.6279999999999999</c:v>
                </c:pt>
                <c:pt idx="46">
                  <c:v>1.5880000000000001</c:v>
                </c:pt>
                <c:pt idx="47">
                  <c:v>1.554</c:v>
                </c:pt>
                <c:pt idx="48">
                  <c:v>1.5269999999999999</c:v>
                </c:pt>
                <c:pt idx="49">
                  <c:v>1.522</c:v>
                </c:pt>
                <c:pt idx="50">
                  <c:v>1.53</c:v>
                </c:pt>
                <c:pt idx="51">
                  <c:v>1.6279999999999999</c:v>
                </c:pt>
                <c:pt idx="52">
                  <c:v>1.5629999999999999</c:v>
                </c:pt>
                <c:pt idx="53">
                  <c:v>1.5660000000000001</c:v>
                </c:pt>
                <c:pt idx="54">
                  <c:v>1.57</c:v>
                </c:pt>
                <c:pt idx="55">
                  <c:v>1.605</c:v>
                </c:pt>
                <c:pt idx="56">
                  <c:v>1.6240000000000001</c:v>
                </c:pt>
                <c:pt idx="57">
                  <c:v>1.6439999999999999</c:v>
                </c:pt>
                <c:pt idx="58">
                  <c:v>1.6659999999999999</c:v>
                </c:pt>
                <c:pt idx="59">
                  <c:v>1.7010000000000001</c:v>
                </c:pt>
                <c:pt idx="60">
                  <c:v>1.714</c:v>
                </c:pt>
                <c:pt idx="61">
                  <c:v>1.6870000000000001</c:v>
                </c:pt>
                <c:pt idx="62">
                  <c:v>1.6679999999999999</c:v>
                </c:pt>
                <c:pt idx="63">
                  <c:v>1.798</c:v>
                </c:pt>
                <c:pt idx="64">
                  <c:v>1.714</c:v>
                </c:pt>
                <c:pt idx="65">
                  <c:v>1.7689999999999999</c:v>
                </c:pt>
                <c:pt idx="66">
                  <c:v>1.67</c:v>
                </c:pt>
                <c:pt idx="67">
                  <c:v>1.772</c:v>
                </c:pt>
                <c:pt idx="68">
                  <c:v>1.8129999999999999</c:v>
                </c:pt>
                <c:pt idx="69">
                  <c:v>1.554</c:v>
                </c:pt>
                <c:pt idx="70">
                  <c:v>1.496</c:v>
                </c:pt>
                <c:pt idx="71">
                  <c:v>1.2809999999999999</c:v>
                </c:pt>
                <c:pt idx="72">
                  <c:v>1.1639999999999999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83-4BF8-8B9D-50B454C6F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121984"/>
        <c:axId val="116123520"/>
      </c:lineChart>
      <c:catAx>
        <c:axId val="11612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23520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1612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TFR</a:t>
                </a:r>
              </a:p>
            </c:rich>
          </c:tx>
          <c:layout>
            <c:manualLayout>
              <c:xMode val="edge"/>
              <c:yMode val="edge"/>
              <c:x val="1.4888337468982641E-2"/>
              <c:y val="0.413087934560327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2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09181141439274E-2"/>
          <c:y val="2.0408163265306142E-2"/>
          <c:w val="0.8957816377171216"/>
          <c:h val="0.8959183673469379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Sheet1!$D$2:$D$19</c:f>
              <c:numCache>
                <c:formatCode>#,##0</c:formatCode>
                <c:ptCount val="17"/>
                <c:pt idx="0">
                  <c:v>4637982</c:v>
                </c:pt>
                <c:pt idx="1">
                  <c:v>4913394</c:v>
                </c:pt>
                <c:pt idx="2">
                  <c:v>5661677</c:v>
                </c:pt>
                <c:pt idx="3">
                  <c:v>3657396</c:v>
                </c:pt>
                <c:pt idx="4">
                  <c:v>2656449</c:v>
                </c:pt>
                <c:pt idx="5">
                  <c:v>3113882</c:v>
                </c:pt>
                <c:pt idx="6">
                  <c:v>3463291</c:v>
                </c:pt>
                <c:pt idx="7">
                  <c:v>2511237</c:v>
                </c:pt>
                <c:pt idx="8">
                  <c:v>3161333</c:v>
                </c:pt>
                <c:pt idx="9">
                  <c:v>2241593</c:v>
                </c:pt>
                <c:pt idx="10">
                  <c:v>2324052</c:v>
                </c:pt>
                <c:pt idx="11">
                  <c:v>1825134</c:v>
                </c:pt>
                <c:pt idx="12">
                  <c:v>1327697</c:v>
                </c:pt>
                <c:pt idx="13">
                  <c:v>215192</c:v>
                </c:pt>
                <c:pt idx="14">
                  <c:v>-864595</c:v>
                </c:pt>
                <c:pt idx="15">
                  <c:v>-1788450</c:v>
                </c:pt>
                <c:pt idx="16">
                  <c:v>-2935666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2-4C15-A474-7E90E2336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772480"/>
        <c:axId val="120774016"/>
      </c:barChart>
      <c:catAx>
        <c:axId val="12077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74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774016"/>
        <c:scaling>
          <c:orientation val="minMax"/>
          <c:max val="6000000"/>
          <c:min val="-3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7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Live Births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Sheet1!$B$2:$B$74</c:f>
              <c:numCache>
                <c:formatCode>#,##0</c:formatCode>
                <c:ptCount val="73"/>
                <c:pt idx="0">
                  <c:v>20232000</c:v>
                </c:pt>
                <c:pt idx="1">
                  <c:v>21073000</c:v>
                </c:pt>
                <c:pt idx="2">
                  <c:v>21050000</c:v>
                </c:pt>
                <c:pt idx="3">
                  <c:v>21511000</c:v>
                </c:pt>
                <c:pt idx="4">
                  <c:v>22604000</c:v>
                </c:pt>
                <c:pt idx="5">
                  <c:v>19842000</c:v>
                </c:pt>
                <c:pt idx="6">
                  <c:v>19825000</c:v>
                </c:pt>
                <c:pt idx="7">
                  <c:v>21691000</c:v>
                </c:pt>
                <c:pt idx="8">
                  <c:v>19088000</c:v>
                </c:pt>
                <c:pt idx="9">
                  <c:v>16504000</c:v>
                </c:pt>
                <c:pt idx="10">
                  <c:v>13915000</c:v>
                </c:pt>
                <c:pt idx="11">
                  <c:v>11899000</c:v>
                </c:pt>
                <c:pt idx="12">
                  <c:v>24640000</c:v>
                </c:pt>
                <c:pt idx="13">
                  <c:v>29593000</c:v>
                </c:pt>
                <c:pt idx="14">
                  <c:v>27334000</c:v>
                </c:pt>
                <c:pt idx="15">
                  <c:v>27091000</c:v>
                </c:pt>
                <c:pt idx="16">
                  <c:v>25776000</c:v>
                </c:pt>
                <c:pt idx="17">
                  <c:v>25625000</c:v>
                </c:pt>
                <c:pt idx="18">
                  <c:v>27565000</c:v>
                </c:pt>
                <c:pt idx="19">
                  <c:v>27152000</c:v>
                </c:pt>
                <c:pt idx="20">
                  <c:v>27356000</c:v>
                </c:pt>
                <c:pt idx="21">
                  <c:v>25780000</c:v>
                </c:pt>
                <c:pt idx="22">
                  <c:v>25663000</c:v>
                </c:pt>
                <c:pt idx="23">
                  <c:v>24633000</c:v>
                </c:pt>
                <c:pt idx="24">
                  <c:v>22347000</c:v>
                </c:pt>
                <c:pt idx="25">
                  <c:v>21086000</c:v>
                </c:pt>
                <c:pt idx="26">
                  <c:v>18530000</c:v>
                </c:pt>
                <c:pt idx="27">
                  <c:v>17860000</c:v>
                </c:pt>
                <c:pt idx="28">
                  <c:v>17450000</c:v>
                </c:pt>
                <c:pt idx="29">
                  <c:v>17268000</c:v>
                </c:pt>
                <c:pt idx="30">
                  <c:v>17868000</c:v>
                </c:pt>
                <c:pt idx="31">
                  <c:v>20782000</c:v>
                </c:pt>
                <c:pt idx="32">
                  <c:v>21260000</c:v>
                </c:pt>
                <c:pt idx="33">
                  <c:v>18996000</c:v>
                </c:pt>
                <c:pt idx="34">
                  <c:v>18022000</c:v>
                </c:pt>
                <c:pt idx="35">
                  <c:v>21994000</c:v>
                </c:pt>
                <c:pt idx="36">
                  <c:v>23928000</c:v>
                </c:pt>
                <c:pt idx="37">
                  <c:v>25291000</c:v>
                </c:pt>
                <c:pt idx="38">
                  <c:v>24643000</c:v>
                </c:pt>
                <c:pt idx="39">
                  <c:v>24140000</c:v>
                </c:pt>
                <c:pt idx="40">
                  <c:v>23910000</c:v>
                </c:pt>
                <c:pt idx="41">
                  <c:v>22650000</c:v>
                </c:pt>
                <c:pt idx="42">
                  <c:v>21250000</c:v>
                </c:pt>
                <c:pt idx="43">
                  <c:v>21320000</c:v>
                </c:pt>
                <c:pt idx="44">
                  <c:v>21100000</c:v>
                </c:pt>
                <c:pt idx="45">
                  <c:v>20630000</c:v>
                </c:pt>
                <c:pt idx="46">
                  <c:v>20670000</c:v>
                </c:pt>
                <c:pt idx="47">
                  <c:v>20380000</c:v>
                </c:pt>
                <c:pt idx="48">
                  <c:v>19420000</c:v>
                </c:pt>
                <c:pt idx="49">
                  <c:v>18340000</c:v>
                </c:pt>
                <c:pt idx="50">
                  <c:v>17710000</c:v>
                </c:pt>
                <c:pt idx="51">
                  <c:v>17020000</c:v>
                </c:pt>
                <c:pt idx="52">
                  <c:v>16470000</c:v>
                </c:pt>
                <c:pt idx="53">
                  <c:v>15990000</c:v>
                </c:pt>
                <c:pt idx="54">
                  <c:v>15930000</c:v>
                </c:pt>
                <c:pt idx="55">
                  <c:v>16170000</c:v>
                </c:pt>
                <c:pt idx="56">
                  <c:v>15840000</c:v>
                </c:pt>
                <c:pt idx="57">
                  <c:v>15940000</c:v>
                </c:pt>
                <c:pt idx="58">
                  <c:v>16080000</c:v>
                </c:pt>
                <c:pt idx="59">
                  <c:v>16150000</c:v>
                </c:pt>
                <c:pt idx="60">
                  <c:v>15920000</c:v>
                </c:pt>
                <c:pt idx="61">
                  <c:v>16040000</c:v>
                </c:pt>
                <c:pt idx="62">
                  <c:v>16350000</c:v>
                </c:pt>
                <c:pt idx="63">
                  <c:v>16400000</c:v>
                </c:pt>
                <c:pt idx="64">
                  <c:v>16870000</c:v>
                </c:pt>
                <c:pt idx="65">
                  <c:v>16550000</c:v>
                </c:pt>
                <c:pt idx="66">
                  <c:v>17860000</c:v>
                </c:pt>
                <c:pt idx="67">
                  <c:v>17230000</c:v>
                </c:pt>
                <c:pt idx="68">
                  <c:v>15230000</c:v>
                </c:pt>
                <c:pt idx="69">
                  <c:v>14650000</c:v>
                </c:pt>
                <c:pt idx="70">
                  <c:v>12000000</c:v>
                </c:pt>
                <c:pt idx="71">
                  <c:v>10620000</c:v>
                </c:pt>
                <c:pt idx="72">
                  <c:v>9560000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C8-4D0A-9919-4376F0D10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8564136"/>
        <c:axId val="50857102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Sheet1!$A$2:$A$74</c15:sqref>
                        </c15:formulaRef>
                      </c:ext>
                    </c:extLst>
                    <c:numCache>
                      <c:formatCode>General</c:formatCode>
                      <c:ptCount val="73"/>
                      <c:pt idx="0">
                        <c:v>1950</c:v>
                      </c:pt>
                      <c:pt idx="1">
                        <c:v>1951</c:v>
                      </c:pt>
                      <c:pt idx="2">
                        <c:v>1952</c:v>
                      </c:pt>
                      <c:pt idx="3">
                        <c:v>1953</c:v>
                      </c:pt>
                      <c:pt idx="4">
                        <c:v>1954</c:v>
                      </c:pt>
                      <c:pt idx="5">
                        <c:v>1955</c:v>
                      </c:pt>
                      <c:pt idx="6">
                        <c:v>1956</c:v>
                      </c:pt>
                      <c:pt idx="7">
                        <c:v>1957</c:v>
                      </c:pt>
                      <c:pt idx="8">
                        <c:v>1958</c:v>
                      </c:pt>
                      <c:pt idx="9">
                        <c:v>1959</c:v>
                      </c:pt>
                      <c:pt idx="10">
                        <c:v>1960</c:v>
                      </c:pt>
                      <c:pt idx="11">
                        <c:v>1961</c:v>
                      </c:pt>
                      <c:pt idx="12">
                        <c:v>1962</c:v>
                      </c:pt>
                      <c:pt idx="13">
                        <c:v>1963</c:v>
                      </c:pt>
                      <c:pt idx="14">
                        <c:v>1964</c:v>
                      </c:pt>
                      <c:pt idx="15">
                        <c:v>1965</c:v>
                      </c:pt>
                      <c:pt idx="16">
                        <c:v>1966</c:v>
                      </c:pt>
                      <c:pt idx="17">
                        <c:v>1967</c:v>
                      </c:pt>
                      <c:pt idx="18">
                        <c:v>1968</c:v>
                      </c:pt>
                      <c:pt idx="19">
                        <c:v>1969</c:v>
                      </c:pt>
                      <c:pt idx="20">
                        <c:v>1970</c:v>
                      </c:pt>
                      <c:pt idx="21">
                        <c:v>1971</c:v>
                      </c:pt>
                      <c:pt idx="22">
                        <c:v>1972</c:v>
                      </c:pt>
                      <c:pt idx="23">
                        <c:v>1973</c:v>
                      </c:pt>
                      <c:pt idx="24">
                        <c:v>1974</c:v>
                      </c:pt>
                      <c:pt idx="25">
                        <c:v>1975</c:v>
                      </c:pt>
                      <c:pt idx="26">
                        <c:v>1976</c:v>
                      </c:pt>
                      <c:pt idx="27">
                        <c:v>1977</c:v>
                      </c:pt>
                      <c:pt idx="28">
                        <c:v>1978</c:v>
                      </c:pt>
                      <c:pt idx="29">
                        <c:v>1979</c:v>
                      </c:pt>
                      <c:pt idx="30">
                        <c:v>1980</c:v>
                      </c:pt>
                      <c:pt idx="31">
                        <c:v>1981</c:v>
                      </c:pt>
                      <c:pt idx="32">
                        <c:v>1982</c:v>
                      </c:pt>
                      <c:pt idx="33">
                        <c:v>1983</c:v>
                      </c:pt>
                      <c:pt idx="34">
                        <c:v>1984</c:v>
                      </c:pt>
                      <c:pt idx="35">
                        <c:v>1985</c:v>
                      </c:pt>
                      <c:pt idx="36">
                        <c:v>1986</c:v>
                      </c:pt>
                      <c:pt idx="37">
                        <c:v>1987</c:v>
                      </c:pt>
                      <c:pt idx="38">
                        <c:v>1988</c:v>
                      </c:pt>
                      <c:pt idx="39">
                        <c:v>1989</c:v>
                      </c:pt>
                      <c:pt idx="40">
                        <c:v>1990</c:v>
                      </c:pt>
                      <c:pt idx="41">
                        <c:v>1991</c:v>
                      </c:pt>
                      <c:pt idx="42">
                        <c:v>1992</c:v>
                      </c:pt>
                      <c:pt idx="43">
                        <c:v>1993</c:v>
                      </c:pt>
                      <c:pt idx="44">
                        <c:v>1994</c:v>
                      </c:pt>
                      <c:pt idx="45">
                        <c:v>1995</c:v>
                      </c:pt>
                      <c:pt idx="46">
                        <c:v>1996</c:v>
                      </c:pt>
                      <c:pt idx="47">
                        <c:v>1997</c:v>
                      </c:pt>
                      <c:pt idx="48">
                        <c:v>1998</c:v>
                      </c:pt>
                      <c:pt idx="49">
                        <c:v>1999</c:v>
                      </c:pt>
                      <c:pt idx="50">
                        <c:v>2000</c:v>
                      </c:pt>
                      <c:pt idx="51">
                        <c:v>2001</c:v>
                      </c:pt>
                      <c:pt idx="52">
                        <c:v>2002</c:v>
                      </c:pt>
                      <c:pt idx="53">
                        <c:v>2003</c:v>
                      </c:pt>
                      <c:pt idx="54">
                        <c:v>2004</c:v>
                      </c:pt>
                      <c:pt idx="55">
                        <c:v>2005</c:v>
                      </c:pt>
                      <c:pt idx="56">
                        <c:v>2006</c:v>
                      </c:pt>
                      <c:pt idx="57">
                        <c:v>2007</c:v>
                      </c:pt>
                      <c:pt idx="58">
                        <c:v>2008</c:v>
                      </c:pt>
                      <c:pt idx="59">
                        <c:v>2009</c:v>
                      </c:pt>
                      <c:pt idx="60">
                        <c:v>2010</c:v>
                      </c:pt>
                      <c:pt idx="61">
                        <c:v>2011</c:v>
                      </c:pt>
                      <c:pt idx="62">
                        <c:v>2012</c:v>
                      </c:pt>
                      <c:pt idx="63">
                        <c:v>2013</c:v>
                      </c:pt>
                      <c:pt idx="64">
                        <c:v>2014</c:v>
                      </c:pt>
                      <c:pt idx="65">
                        <c:v>2015</c:v>
                      </c:pt>
                      <c:pt idx="66">
                        <c:v>2016</c:v>
                      </c:pt>
                      <c:pt idx="67">
                        <c:v>2017</c:v>
                      </c:pt>
                      <c:pt idx="68">
                        <c:v>2018</c:v>
                      </c:pt>
                      <c:pt idx="69">
                        <c:v>2019</c:v>
                      </c:pt>
                      <c:pt idx="70">
                        <c:v>2020</c:v>
                      </c:pt>
                      <c:pt idx="71">
                        <c:v>2021</c:v>
                      </c:pt>
                      <c:pt idx="72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Sheet1!$C$2:$C$74</c15:sqref>
                        </c15:formulaRef>
                      </c:ext>
                    </c:extLst>
                    <c:numCache>
                      <c:formatCode>General</c:formatCode>
                      <c:ptCount val="73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  <c:pt idx="3">
                        <c:v>2.8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A4C8-4D0A-9919-4376F0D10205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Sheet1!$A$2:$A$74</c15:sqref>
                        </c15:formulaRef>
                      </c:ext>
                    </c:extLst>
                    <c:numCache>
                      <c:formatCode>General</c:formatCode>
                      <c:ptCount val="73"/>
                      <c:pt idx="0">
                        <c:v>1950</c:v>
                      </c:pt>
                      <c:pt idx="1">
                        <c:v>1951</c:v>
                      </c:pt>
                      <c:pt idx="2">
                        <c:v>1952</c:v>
                      </c:pt>
                      <c:pt idx="3">
                        <c:v>1953</c:v>
                      </c:pt>
                      <c:pt idx="4">
                        <c:v>1954</c:v>
                      </c:pt>
                      <c:pt idx="5">
                        <c:v>1955</c:v>
                      </c:pt>
                      <c:pt idx="6">
                        <c:v>1956</c:v>
                      </c:pt>
                      <c:pt idx="7">
                        <c:v>1957</c:v>
                      </c:pt>
                      <c:pt idx="8">
                        <c:v>1958</c:v>
                      </c:pt>
                      <c:pt idx="9">
                        <c:v>1959</c:v>
                      </c:pt>
                      <c:pt idx="10">
                        <c:v>1960</c:v>
                      </c:pt>
                      <c:pt idx="11">
                        <c:v>1961</c:v>
                      </c:pt>
                      <c:pt idx="12">
                        <c:v>1962</c:v>
                      </c:pt>
                      <c:pt idx="13">
                        <c:v>1963</c:v>
                      </c:pt>
                      <c:pt idx="14">
                        <c:v>1964</c:v>
                      </c:pt>
                      <c:pt idx="15">
                        <c:v>1965</c:v>
                      </c:pt>
                      <c:pt idx="16">
                        <c:v>1966</c:v>
                      </c:pt>
                      <c:pt idx="17">
                        <c:v>1967</c:v>
                      </c:pt>
                      <c:pt idx="18">
                        <c:v>1968</c:v>
                      </c:pt>
                      <c:pt idx="19">
                        <c:v>1969</c:v>
                      </c:pt>
                      <c:pt idx="20">
                        <c:v>1970</c:v>
                      </c:pt>
                      <c:pt idx="21">
                        <c:v>1971</c:v>
                      </c:pt>
                      <c:pt idx="22">
                        <c:v>1972</c:v>
                      </c:pt>
                      <c:pt idx="23">
                        <c:v>1973</c:v>
                      </c:pt>
                      <c:pt idx="24">
                        <c:v>1974</c:v>
                      </c:pt>
                      <c:pt idx="25">
                        <c:v>1975</c:v>
                      </c:pt>
                      <c:pt idx="26">
                        <c:v>1976</c:v>
                      </c:pt>
                      <c:pt idx="27">
                        <c:v>1977</c:v>
                      </c:pt>
                      <c:pt idx="28">
                        <c:v>1978</c:v>
                      </c:pt>
                      <c:pt idx="29">
                        <c:v>1979</c:v>
                      </c:pt>
                      <c:pt idx="30">
                        <c:v>1980</c:v>
                      </c:pt>
                      <c:pt idx="31">
                        <c:v>1981</c:v>
                      </c:pt>
                      <c:pt idx="32">
                        <c:v>1982</c:v>
                      </c:pt>
                      <c:pt idx="33">
                        <c:v>1983</c:v>
                      </c:pt>
                      <c:pt idx="34">
                        <c:v>1984</c:v>
                      </c:pt>
                      <c:pt idx="35">
                        <c:v>1985</c:v>
                      </c:pt>
                      <c:pt idx="36">
                        <c:v>1986</c:v>
                      </c:pt>
                      <c:pt idx="37">
                        <c:v>1987</c:v>
                      </c:pt>
                      <c:pt idx="38">
                        <c:v>1988</c:v>
                      </c:pt>
                      <c:pt idx="39">
                        <c:v>1989</c:v>
                      </c:pt>
                      <c:pt idx="40">
                        <c:v>1990</c:v>
                      </c:pt>
                      <c:pt idx="41">
                        <c:v>1991</c:v>
                      </c:pt>
                      <c:pt idx="42">
                        <c:v>1992</c:v>
                      </c:pt>
                      <c:pt idx="43">
                        <c:v>1993</c:v>
                      </c:pt>
                      <c:pt idx="44">
                        <c:v>1994</c:v>
                      </c:pt>
                      <c:pt idx="45">
                        <c:v>1995</c:v>
                      </c:pt>
                      <c:pt idx="46">
                        <c:v>1996</c:v>
                      </c:pt>
                      <c:pt idx="47">
                        <c:v>1997</c:v>
                      </c:pt>
                      <c:pt idx="48">
                        <c:v>1998</c:v>
                      </c:pt>
                      <c:pt idx="49">
                        <c:v>1999</c:v>
                      </c:pt>
                      <c:pt idx="50">
                        <c:v>2000</c:v>
                      </c:pt>
                      <c:pt idx="51">
                        <c:v>2001</c:v>
                      </c:pt>
                      <c:pt idx="52">
                        <c:v>2002</c:v>
                      </c:pt>
                      <c:pt idx="53">
                        <c:v>2003</c:v>
                      </c:pt>
                      <c:pt idx="54">
                        <c:v>2004</c:v>
                      </c:pt>
                      <c:pt idx="55">
                        <c:v>2005</c:v>
                      </c:pt>
                      <c:pt idx="56">
                        <c:v>2006</c:v>
                      </c:pt>
                      <c:pt idx="57">
                        <c:v>2007</c:v>
                      </c:pt>
                      <c:pt idx="58">
                        <c:v>2008</c:v>
                      </c:pt>
                      <c:pt idx="59">
                        <c:v>2009</c:v>
                      </c:pt>
                      <c:pt idx="60">
                        <c:v>2010</c:v>
                      </c:pt>
                      <c:pt idx="61">
                        <c:v>2011</c:v>
                      </c:pt>
                      <c:pt idx="62">
                        <c:v>2012</c:v>
                      </c:pt>
                      <c:pt idx="63">
                        <c:v>2013</c:v>
                      </c:pt>
                      <c:pt idx="64">
                        <c:v>2014</c:v>
                      </c:pt>
                      <c:pt idx="65">
                        <c:v>2015</c:v>
                      </c:pt>
                      <c:pt idx="66">
                        <c:v>2016</c:v>
                      </c:pt>
                      <c:pt idx="67">
                        <c:v>2017</c:v>
                      </c:pt>
                      <c:pt idx="68">
                        <c:v>2018</c:v>
                      </c:pt>
                      <c:pt idx="69">
                        <c:v>2019</c:v>
                      </c:pt>
                      <c:pt idx="70">
                        <c:v>2020</c:v>
                      </c:pt>
                      <c:pt idx="71">
                        <c:v>2021</c:v>
                      </c:pt>
                      <c:pt idx="72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Sheet1!$D$2:$D$74</c15:sqref>
                        </c15:formulaRef>
                      </c:ext>
                    </c:extLst>
                    <c:numCache>
                      <c:formatCode>General</c:formatCode>
                      <c:ptCount val="73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4C8-4D0A-9919-4376F0D10205}"/>
                  </c:ext>
                </c:extLst>
              </c15:ser>
            </c15:filteredLineSeries>
          </c:ext>
        </c:extLst>
      </c:lineChart>
      <c:catAx>
        <c:axId val="50856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571024"/>
        <c:crosses val="autoZero"/>
        <c:auto val="1"/>
        <c:lblAlgn val="ctr"/>
        <c:lblOffset val="100"/>
        <c:noMultiLvlLbl val="0"/>
      </c:catAx>
      <c:valAx>
        <c:axId val="50857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56413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500000000000004E-2"/>
          <c:y val="5.0185873605947957E-2"/>
          <c:w val="0.73935185185185182"/>
          <c:h val="0.85130111524163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Internet users (Millions)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Sheet1!$B$1:$W$1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Sheet1!$B$2:$W$2</c:f>
              <c:numCache>
                <c:formatCode>#,##0</c:formatCode>
                <c:ptCount val="22"/>
                <c:pt idx="0">
                  <c:v>22553646</c:v>
                </c:pt>
                <c:pt idx="1">
                  <c:v>33713316</c:v>
                </c:pt>
                <c:pt idx="2">
                  <c:v>59024926</c:v>
                </c:pt>
                <c:pt idx="3">
                  <c:v>80072100</c:v>
                </c:pt>
                <c:pt idx="4">
                  <c:v>94795831</c:v>
                </c:pt>
                <c:pt idx="5">
                  <c:v>111279697</c:v>
                </c:pt>
                <c:pt idx="6">
                  <c:v>138126994</c:v>
                </c:pt>
                <c:pt idx="7">
                  <c:v>211140032</c:v>
                </c:pt>
                <c:pt idx="8">
                  <c:v>299832084</c:v>
                </c:pt>
                <c:pt idx="9" formatCode="#,##0.00">
                  <c:v>385470241</c:v>
                </c:pt>
                <c:pt idx="10">
                  <c:v>459952277</c:v>
                </c:pt>
                <c:pt idx="11">
                  <c:v>516350825</c:v>
                </c:pt>
                <c:pt idx="12">
                  <c:v>573330272</c:v>
                </c:pt>
                <c:pt idx="13">
                  <c:v>624031531</c:v>
                </c:pt>
                <c:pt idx="14">
                  <c:v>675131785</c:v>
                </c:pt>
                <c:pt idx="15">
                  <c:v>705914032</c:v>
                </c:pt>
                <c:pt idx="16">
                  <c:v>721434547</c:v>
                </c:pt>
                <c:pt idx="17">
                  <c:v>771980000</c:v>
                </c:pt>
                <c:pt idx="18">
                  <c:v>802000000</c:v>
                </c:pt>
                <c:pt idx="19">
                  <c:v>854410000</c:v>
                </c:pt>
                <c:pt idx="20">
                  <c:v>988990000</c:v>
                </c:pt>
                <c:pt idx="21">
                  <c:v>1031950000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B-4818-BC87-A7573325F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102144"/>
        <c:axId val="124104064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Internet penetration 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Sheet1!$B$1:$W$1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Sheet1!$B$3:$W$3</c:f>
              <c:numCache>
                <c:formatCode>0.0</c:formatCode>
                <c:ptCount val="22"/>
                <c:pt idx="0">
                  <c:v>1.8</c:v>
                </c:pt>
                <c:pt idx="1">
                  <c:v>2.6</c:v>
                </c:pt>
                <c:pt idx="2">
                  <c:v>4.5999999999999996</c:v>
                </c:pt>
                <c:pt idx="3">
                  <c:v>6.2</c:v>
                </c:pt>
                <c:pt idx="4">
                  <c:v>7.3</c:v>
                </c:pt>
                <c:pt idx="5">
                  <c:v>8.5</c:v>
                </c:pt>
                <c:pt idx="6">
                  <c:v>10.5</c:v>
                </c:pt>
                <c:pt idx="7">
                  <c:v>16</c:v>
                </c:pt>
                <c:pt idx="8">
                  <c:v>22.6</c:v>
                </c:pt>
                <c:pt idx="9">
                  <c:v>28.9</c:v>
                </c:pt>
                <c:pt idx="10">
                  <c:v>34.299999999999997</c:v>
                </c:pt>
                <c:pt idx="11">
                  <c:v>38.299999999999997</c:v>
                </c:pt>
                <c:pt idx="12">
                  <c:v>42.3</c:v>
                </c:pt>
                <c:pt idx="13">
                  <c:v>45.8</c:v>
                </c:pt>
                <c:pt idx="14">
                  <c:v>47.9</c:v>
                </c:pt>
                <c:pt idx="15">
                  <c:v>50.3</c:v>
                </c:pt>
                <c:pt idx="16">
                  <c:v>53.2</c:v>
                </c:pt>
                <c:pt idx="17">
                  <c:v>54.3</c:v>
                </c:pt>
                <c:pt idx="18">
                  <c:v>59.2</c:v>
                </c:pt>
                <c:pt idx="19">
                  <c:v>64.099999999999994</c:v>
                </c:pt>
                <c:pt idx="20">
                  <c:v>70.099999999999994</c:v>
                </c:pt>
                <c:pt idx="21">
                  <c:v>73.099999999999994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4B-4818-BC87-A7573325F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30432"/>
        <c:axId val="124131968"/>
      </c:lineChart>
      <c:catAx>
        <c:axId val="12410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104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410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10214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catAx>
        <c:axId val="124130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24131968"/>
        <c:crosses val="autoZero"/>
        <c:auto val="1"/>
        <c:lblAlgn val="ctr"/>
        <c:lblOffset val="100"/>
        <c:noMultiLvlLbl val="0"/>
      </c:catAx>
      <c:valAx>
        <c:axId val="124131968"/>
        <c:scaling>
          <c:orientation val="minMax"/>
        </c:scaling>
        <c:delete val="0"/>
        <c:axPos val="r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130432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China</c:v>
                </c:pt>
                <c:pt idx="1">
                  <c:v>United States</c:v>
                </c:pt>
                <c:pt idx="2">
                  <c:v>India</c:v>
                </c:pt>
                <c:pt idx="3">
                  <c:v>Russia</c:v>
                </c:pt>
                <c:pt idx="4">
                  <c:v>Japan</c:v>
                </c:pt>
                <c:pt idx="5">
                  <c:v>Germany</c:v>
                </c:pt>
                <c:pt idx="6">
                  <c:v>Iran</c:v>
                </c:pt>
                <c:pt idx="7">
                  <c:v>South Korea</c:v>
                </c:pt>
                <c:pt idx="8">
                  <c:v>Saudi Arabia</c:v>
                </c:pt>
                <c:pt idx="9">
                  <c:v>Indonesia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27.52</c:v>
                </c:pt>
                <c:pt idx="1">
                  <c:v>14.81</c:v>
                </c:pt>
                <c:pt idx="2">
                  <c:v>7.26</c:v>
                </c:pt>
                <c:pt idx="3">
                  <c:v>4.68</c:v>
                </c:pt>
                <c:pt idx="4">
                  <c:v>3.18</c:v>
                </c:pt>
                <c:pt idx="5">
                  <c:v>2.08</c:v>
                </c:pt>
                <c:pt idx="6">
                  <c:v>1.97</c:v>
                </c:pt>
                <c:pt idx="7">
                  <c:v>1.8</c:v>
                </c:pt>
                <c:pt idx="8">
                  <c:v>1.7</c:v>
                </c:pt>
                <c:pt idx="9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3-4A97-9FCE-FE41F3033E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China</c:v>
                </c:pt>
                <c:pt idx="1">
                  <c:v>United States</c:v>
                </c:pt>
                <c:pt idx="2">
                  <c:v>India</c:v>
                </c:pt>
                <c:pt idx="3">
                  <c:v>Russia</c:v>
                </c:pt>
                <c:pt idx="4">
                  <c:v>Japan</c:v>
                </c:pt>
                <c:pt idx="5">
                  <c:v>Germany</c:v>
                </c:pt>
                <c:pt idx="6">
                  <c:v>Iran</c:v>
                </c:pt>
                <c:pt idx="7">
                  <c:v>South Korea</c:v>
                </c:pt>
                <c:pt idx="8">
                  <c:v>Saudi Arabia</c:v>
                </c:pt>
                <c:pt idx="9">
                  <c:v>Indonesia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30.65</c:v>
                </c:pt>
                <c:pt idx="1">
                  <c:v>13.54</c:v>
                </c:pt>
                <c:pt idx="2">
                  <c:v>7.02</c:v>
                </c:pt>
                <c:pt idx="3">
                  <c:v>4.53</c:v>
                </c:pt>
                <c:pt idx="4">
                  <c:v>2.96</c:v>
                </c:pt>
                <c:pt idx="5">
                  <c:v>1.85</c:v>
                </c:pt>
                <c:pt idx="6">
                  <c:v>2.14</c:v>
                </c:pt>
                <c:pt idx="7">
                  <c:v>1.72</c:v>
                </c:pt>
                <c:pt idx="8">
                  <c:v>1.8</c:v>
                </c:pt>
                <c:pt idx="9">
                  <c:v>1.69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7713-4A97-9FCE-FE41F3033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1328072"/>
        <c:axId val="61132872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China</c:v>
                      </c:pt>
                      <c:pt idx="1">
                        <c:v>United States</c:v>
                      </c:pt>
                      <c:pt idx="2">
                        <c:v>India</c:v>
                      </c:pt>
                      <c:pt idx="3">
                        <c:v>Russia</c:v>
                      </c:pt>
                      <c:pt idx="4">
                        <c:v>Japan</c:v>
                      </c:pt>
                      <c:pt idx="5">
                        <c:v>Germany</c:v>
                      </c:pt>
                      <c:pt idx="6">
                        <c:v>Iran</c:v>
                      </c:pt>
                      <c:pt idx="7">
                        <c:v>South Korea</c:v>
                      </c:pt>
                      <c:pt idx="8">
                        <c:v>Saudi Arabia</c:v>
                      </c:pt>
                      <c:pt idx="9">
                        <c:v>Indonesia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713-4A97-9FCE-FE41F3033ED3}"/>
                  </c:ext>
                </c:extLst>
              </c15:ser>
            </c15:filteredBarSeries>
          </c:ext>
        </c:extLst>
      </c:barChart>
      <c:catAx>
        <c:axId val="611328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328728"/>
        <c:crosses val="autoZero"/>
        <c:auto val="1"/>
        <c:lblAlgn val="ctr"/>
        <c:lblOffset val="100"/>
        <c:noMultiLvlLbl val="0"/>
      </c:catAx>
      <c:valAx>
        <c:axId val="611328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328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9000</c:v>
                </c:pt>
                <c:pt idx="1">
                  <c:v>100000</c:v>
                </c:pt>
                <c:pt idx="2">
                  <c:v>500000</c:v>
                </c:pt>
                <c:pt idx="3">
                  <c:v>1270000</c:v>
                </c:pt>
                <c:pt idx="4">
                  <c:v>1800000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C9-4F32-8A69-C5E9A01F1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0559856"/>
        <c:axId val="1330550288"/>
      </c:lineChart>
      <c:catAx>
        <c:axId val="133055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550288"/>
        <c:crosses val="autoZero"/>
        <c:auto val="1"/>
        <c:lblAlgn val="ctr"/>
        <c:lblOffset val="100"/>
        <c:noMultiLvlLbl val="0"/>
      </c:catAx>
      <c:valAx>
        <c:axId val="133055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55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Adj Close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Sheet1!$A$2:$A$287</c:f>
              <c:numCache>
                <c:formatCode>m/d/yyyy</c:formatCode>
                <c:ptCount val="286"/>
                <c:pt idx="0">
                  <c:v>36529</c:v>
                </c:pt>
                <c:pt idx="1">
                  <c:v>36557</c:v>
                </c:pt>
                <c:pt idx="2">
                  <c:v>36586</c:v>
                </c:pt>
                <c:pt idx="3">
                  <c:v>36619</c:v>
                </c:pt>
                <c:pt idx="4">
                  <c:v>36647</c:v>
                </c:pt>
                <c:pt idx="5">
                  <c:v>36678</c:v>
                </c:pt>
                <c:pt idx="6">
                  <c:v>36710</c:v>
                </c:pt>
                <c:pt idx="7">
                  <c:v>36739</c:v>
                </c:pt>
                <c:pt idx="8">
                  <c:v>36770</c:v>
                </c:pt>
                <c:pt idx="9">
                  <c:v>36801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36983</c:v>
                </c:pt>
                <c:pt idx="16">
                  <c:v>37012</c:v>
                </c:pt>
                <c:pt idx="17">
                  <c:v>37043</c:v>
                </c:pt>
                <c:pt idx="18">
                  <c:v>37074</c:v>
                </c:pt>
                <c:pt idx="19">
                  <c:v>37104</c:v>
                </c:pt>
                <c:pt idx="20">
                  <c:v>37137</c:v>
                </c:pt>
                <c:pt idx="21">
                  <c:v>37165</c:v>
                </c:pt>
                <c:pt idx="22">
                  <c:v>37196</c:v>
                </c:pt>
                <c:pt idx="23">
                  <c:v>37228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37410</c:v>
                </c:pt>
                <c:pt idx="30">
                  <c:v>37438</c:v>
                </c:pt>
                <c:pt idx="31">
                  <c:v>37469</c:v>
                </c:pt>
                <c:pt idx="32">
                  <c:v>37501</c:v>
                </c:pt>
                <c:pt idx="33">
                  <c:v>37530</c:v>
                </c:pt>
                <c:pt idx="34">
                  <c:v>37561</c:v>
                </c:pt>
                <c:pt idx="35">
                  <c:v>37592</c:v>
                </c:pt>
                <c:pt idx="36">
                  <c:v>37622</c:v>
                </c:pt>
                <c:pt idx="37">
                  <c:v>37655</c:v>
                </c:pt>
                <c:pt idx="38">
                  <c:v>37683</c:v>
                </c:pt>
                <c:pt idx="39">
                  <c:v>37712</c:v>
                </c:pt>
                <c:pt idx="40">
                  <c:v>37742</c:v>
                </c:pt>
                <c:pt idx="41">
                  <c:v>37774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37928</c:v>
                </c:pt>
                <c:pt idx="47">
                  <c:v>37956</c:v>
                </c:pt>
                <c:pt idx="48">
                  <c:v>37987</c:v>
                </c:pt>
                <c:pt idx="49">
                  <c:v>38019</c:v>
                </c:pt>
                <c:pt idx="50">
                  <c:v>38047</c:v>
                </c:pt>
                <c:pt idx="51">
                  <c:v>38078</c:v>
                </c:pt>
                <c:pt idx="52">
                  <c:v>38110</c:v>
                </c:pt>
                <c:pt idx="53">
                  <c:v>38139</c:v>
                </c:pt>
                <c:pt idx="54">
                  <c:v>38169</c:v>
                </c:pt>
                <c:pt idx="55">
                  <c:v>38201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38355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38474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38628</c:v>
                </c:pt>
                <c:pt idx="70">
                  <c:v>38657</c:v>
                </c:pt>
                <c:pt idx="71">
                  <c:v>38687</c:v>
                </c:pt>
                <c:pt idx="72">
                  <c:v>38719</c:v>
                </c:pt>
                <c:pt idx="73">
                  <c:v>38749</c:v>
                </c:pt>
                <c:pt idx="74">
                  <c:v>38777</c:v>
                </c:pt>
                <c:pt idx="75">
                  <c:v>38810</c:v>
                </c:pt>
                <c:pt idx="76">
                  <c:v>38838</c:v>
                </c:pt>
                <c:pt idx="77">
                  <c:v>38869</c:v>
                </c:pt>
                <c:pt idx="78">
                  <c:v>38901</c:v>
                </c:pt>
                <c:pt idx="79">
                  <c:v>38930</c:v>
                </c:pt>
                <c:pt idx="80">
                  <c:v>38961</c:v>
                </c:pt>
                <c:pt idx="81">
                  <c:v>38992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39174</c:v>
                </c:pt>
                <c:pt idx="88">
                  <c:v>39203</c:v>
                </c:pt>
                <c:pt idx="89">
                  <c:v>39234</c:v>
                </c:pt>
                <c:pt idx="90">
                  <c:v>39265</c:v>
                </c:pt>
                <c:pt idx="91">
                  <c:v>39295</c:v>
                </c:pt>
                <c:pt idx="92">
                  <c:v>39328</c:v>
                </c:pt>
                <c:pt idx="93">
                  <c:v>39356</c:v>
                </c:pt>
                <c:pt idx="94">
                  <c:v>39387</c:v>
                </c:pt>
                <c:pt idx="95">
                  <c:v>39419</c:v>
                </c:pt>
                <c:pt idx="96">
                  <c:v>39448</c:v>
                </c:pt>
                <c:pt idx="97">
                  <c:v>39479</c:v>
                </c:pt>
                <c:pt idx="98">
                  <c:v>39510</c:v>
                </c:pt>
                <c:pt idx="99">
                  <c:v>39539</c:v>
                </c:pt>
                <c:pt idx="100">
                  <c:v>39573</c:v>
                </c:pt>
                <c:pt idx="101">
                  <c:v>39601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39727</c:v>
                </c:pt>
                <c:pt idx="106">
                  <c:v>39755</c:v>
                </c:pt>
                <c:pt idx="107">
                  <c:v>39783</c:v>
                </c:pt>
                <c:pt idx="108">
                  <c:v>39818</c:v>
                </c:pt>
                <c:pt idx="109">
                  <c:v>39846</c:v>
                </c:pt>
                <c:pt idx="110">
                  <c:v>39874</c:v>
                </c:pt>
                <c:pt idx="111">
                  <c:v>39904</c:v>
                </c:pt>
                <c:pt idx="112">
                  <c:v>39937</c:v>
                </c:pt>
                <c:pt idx="113">
                  <c:v>39965</c:v>
                </c:pt>
                <c:pt idx="114">
                  <c:v>39995</c:v>
                </c:pt>
                <c:pt idx="115">
                  <c:v>40028</c:v>
                </c:pt>
                <c:pt idx="116">
                  <c:v>40057</c:v>
                </c:pt>
                <c:pt idx="117">
                  <c:v>40095</c:v>
                </c:pt>
                <c:pt idx="118">
                  <c:v>40119</c:v>
                </c:pt>
                <c:pt idx="119">
                  <c:v>40148</c:v>
                </c:pt>
                <c:pt idx="120">
                  <c:v>40182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40302</c:v>
                </c:pt>
                <c:pt idx="125">
                  <c:v>40330</c:v>
                </c:pt>
                <c:pt idx="126">
                  <c:v>40360</c:v>
                </c:pt>
                <c:pt idx="127">
                  <c:v>40392</c:v>
                </c:pt>
                <c:pt idx="128">
                  <c:v>40422</c:v>
                </c:pt>
                <c:pt idx="129">
                  <c:v>40459</c:v>
                </c:pt>
                <c:pt idx="130">
                  <c:v>40483</c:v>
                </c:pt>
                <c:pt idx="131">
                  <c:v>40513</c:v>
                </c:pt>
                <c:pt idx="132">
                  <c:v>40547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</c:numCache>
            </c:numRef>
          </c:cat>
          <c:val>
            <c:numRef>
              <c:f>Sheet1!$B$2:$B$287</c:f>
              <c:numCache>
                <c:formatCode>General</c:formatCode>
                <c:ptCount val="286"/>
                <c:pt idx="0">
                  <c:v>1535</c:v>
                </c:pt>
                <c:pt idx="1">
                  <c:v>1714.58</c:v>
                </c:pt>
                <c:pt idx="2">
                  <c:v>1800.23</c:v>
                </c:pt>
                <c:pt idx="3">
                  <c:v>1836.32</c:v>
                </c:pt>
                <c:pt idx="4">
                  <c:v>1894.55</c:v>
                </c:pt>
                <c:pt idx="5">
                  <c:v>1928.11</c:v>
                </c:pt>
                <c:pt idx="6">
                  <c:v>2023.54</c:v>
                </c:pt>
                <c:pt idx="7">
                  <c:v>2021.2</c:v>
                </c:pt>
                <c:pt idx="8">
                  <c:v>1910.16</c:v>
                </c:pt>
                <c:pt idx="9">
                  <c:v>1961.29</c:v>
                </c:pt>
                <c:pt idx="10">
                  <c:v>2070.61</c:v>
                </c:pt>
                <c:pt idx="11">
                  <c:v>2073.48</c:v>
                </c:pt>
                <c:pt idx="12">
                  <c:v>2065.61</c:v>
                </c:pt>
                <c:pt idx="13">
                  <c:v>1959.18</c:v>
                </c:pt>
                <c:pt idx="14">
                  <c:v>2112.7800000000002</c:v>
                </c:pt>
                <c:pt idx="15">
                  <c:v>2119.1799999999998</c:v>
                </c:pt>
                <c:pt idx="16">
                  <c:v>2214.2600000000002</c:v>
                </c:pt>
                <c:pt idx="17">
                  <c:v>2218.0300000000002</c:v>
                </c:pt>
                <c:pt idx="18">
                  <c:v>1920.32</c:v>
                </c:pt>
                <c:pt idx="19">
                  <c:v>1834.14</c:v>
                </c:pt>
                <c:pt idx="20">
                  <c:v>1764.93</c:v>
                </c:pt>
                <c:pt idx="21">
                  <c:v>1689.17</c:v>
                </c:pt>
                <c:pt idx="22">
                  <c:v>1747.99</c:v>
                </c:pt>
                <c:pt idx="23">
                  <c:v>1645.97</c:v>
                </c:pt>
                <c:pt idx="24">
                  <c:v>1396.61</c:v>
                </c:pt>
                <c:pt idx="25">
                  <c:v>1524.7</c:v>
                </c:pt>
                <c:pt idx="26">
                  <c:v>1603.91</c:v>
                </c:pt>
                <c:pt idx="27">
                  <c:v>1667.75</c:v>
                </c:pt>
                <c:pt idx="28">
                  <c:v>1515.73</c:v>
                </c:pt>
                <c:pt idx="29">
                  <c:v>1732.76</c:v>
                </c:pt>
                <c:pt idx="30">
                  <c:v>1651.59</c:v>
                </c:pt>
                <c:pt idx="31">
                  <c:v>1666.62</c:v>
                </c:pt>
                <c:pt idx="32">
                  <c:v>1581.62</c:v>
                </c:pt>
                <c:pt idx="33">
                  <c:v>1507.5</c:v>
                </c:pt>
                <c:pt idx="34">
                  <c:v>1434.18</c:v>
                </c:pt>
                <c:pt idx="35">
                  <c:v>1357.65</c:v>
                </c:pt>
                <c:pt idx="36">
                  <c:v>1499.82</c:v>
                </c:pt>
                <c:pt idx="37">
                  <c:v>1511.93</c:v>
                </c:pt>
                <c:pt idx="38">
                  <c:v>1510.58</c:v>
                </c:pt>
                <c:pt idx="39">
                  <c:v>1521.44</c:v>
                </c:pt>
                <c:pt idx="40">
                  <c:v>1576.26</c:v>
                </c:pt>
                <c:pt idx="41">
                  <c:v>1486.02</c:v>
                </c:pt>
                <c:pt idx="42">
                  <c:v>1476.74</c:v>
                </c:pt>
                <c:pt idx="43">
                  <c:v>1421.98</c:v>
                </c:pt>
                <c:pt idx="44">
                  <c:v>1367.16</c:v>
                </c:pt>
                <c:pt idx="45">
                  <c:v>1348.3</c:v>
                </c:pt>
                <c:pt idx="46">
                  <c:v>1397.23</c:v>
                </c:pt>
                <c:pt idx="47">
                  <c:v>1497.04</c:v>
                </c:pt>
                <c:pt idx="48">
                  <c:v>1590.73</c:v>
                </c:pt>
                <c:pt idx="49">
                  <c:v>1675.07</c:v>
                </c:pt>
                <c:pt idx="50">
                  <c:v>1741.62</c:v>
                </c:pt>
                <c:pt idx="51">
                  <c:v>1595.59</c:v>
                </c:pt>
                <c:pt idx="52">
                  <c:v>1555.91</c:v>
                </c:pt>
                <c:pt idx="53">
                  <c:v>1399.16</c:v>
                </c:pt>
                <c:pt idx="54">
                  <c:v>1386.2</c:v>
                </c:pt>
                <c:pt idx="55">
                  <c:v>1342.06</c:v>
                </c:pt>
                <c:pt idx="56">
                  <c:v>1396.7</c:v>
                </c:pt>
                <c:pt idx="57">
                  <c:v>1320.54</c:v>
                </c:pt>
                <c:pt idx="58">
                  <c:v>1340.77</c:v>
                </c:pt>
                <c:pt idx="59">
                  <c:v>1266.5</c:v>
                </c:pt>
                <c:pt idx="60">
                  <c:v>1191.82</c:v>
                </c:pt>
                <c:pt idx="61">
                  <c:v>1306</c:v>
                </c:pt>
                <c:pt idx="62">
                  <c:v>1181.24</c:v>
                </c:pt>
                <c:pt idx="63">
                  <c:v>1159.1500000000001</c:v>
                </c:pt>
                <c:pt idx="64">
                  <c:v>1060.74</c:v>
                </c:pt>
                <c:pt idx="65">
                  <c:v>1080.94</c:v>
                </c:pt>
                <c:pt idx="66">
                  <c:v>1083.03</c:v>
                </c:pt>
                <c:pt idx="67">
                  <c:v>1162.8</c:v>
                </c:pt>
                <c:pt idx="68">
                  <c:v>1155.6099999999999</c:v>
                </c:pt>
                <c:pt idx="69">
                  <c:v>1092.82</c:v>
                </c:pt>
                <c:pt idx="70">
                  <c:v>1099.26</c:v>
                </c:pt>
                <c:pt idx="71">
                  <c:v>1161.06</c:v>
                </c:pt>
                <c:pt idx="72">
                  <c:v>1258.05</c:v>
                </c:pt>
                <c:pt idx="73">
                  <c:v>1299.03</c:v>
                </c:pt>
                <c:pt idx="74">
                  <c:v>1298.3</c:v>
                </c:pt>
                <c:pt idx="75">
                  <c:v>1440.22</c:v>
                </c:pt>
                <c:pt idx="76">
                  <c:v>1641.3</c:v>
                </c:pt>
                <c:pt idx="77">
                  <c:v>1672.21</c:v>
                </c:pt>
                <c:pt idx="78">
                  <c:v>1612.73</c:v>
                </c:pt>
                <c:pt idx="79">
                  <c:v>1658.64</c:v>
                </c:pt>
                <c:pt idx="80">
                  <c:v>1752.42</c:v>
                </c:pt>
                <c:pt idx="81">
                  <c:v>1837.99</c:v>
                </c:pt>
                <c:pt idx="82">
                  <c:v>2099.29</c:v>
                </c:pt>
                <c:pt idx="83">
                  <c:v>2675.47</c:v>
                </c:pt>
                <c:pt idx="84">
                  <c:v>2786.33</c:v>
                </c:pt>
                <c:pt idx="85">
                  <c:v>2881.07</c:v>
                </c:pt>
                <c:pt idx="86">
                  <c:v>3183.98</c:v>
                </c:pt>
                <c:pt idx="87">
                  <c:v>3841.27</c:v>
                </c:pt>
                <c:pt idx="88">
                  <c:v>4109.6499999999996</c:v>
                </c:pt>
                <c:pt idx="89">
                  <c:v>3820.7</c:v>
                </c:pt>
                <c:pt idx="90">
                  <c:v>4471.03</c:v>
                </c:pt>
                <c:pt idx="91">
                  <c:v>5218.83</c:v>
                </c:pt>
                <c:pt idx="92">
                  <c:v>5552.3</c:v>
                </c:pt>
                <c:pt idx="93">
                  <c:v>5954.77</c:v>
                </c:pt>
                <c:pt idx="94">
                  <c:v>4871.78</c:v>
                </c:pt>
                <c:pt idx="95">
                  <c:v>5261.56</c:v>
                </c:pt>
                <c:pt idx="96">
                  <c:v>4383.3900000000003</c:v>
                </c:pt>
                <c:pt idx="97">
                  <c:v>4348.54</c:v>
                </c:pt>
                <c:pt idx="98">
                  <c:v>3472.71</c:v>
                </c:pt>
                <c:pt idx="99">
                  <c:v>3693.11</c:v>
                </c:pt>
                <c:pt idx="100">
                  <c:v>3433.35</c:v>
                </c:pt>
                <c:pt idx="101">
                  <c:v>2736.1</c:v>
                </c:pt>
                <c:pt idx="102">
                  <c:v>2775.72</c:v>
                </c:pt>
                <c:pt idx="103">
                  <c:v>2397.37</c:v>
                </c:pt>
                <c:pt idx="104">
                  <c:v>2293.7800000000002</c:v>
                </c:pt>
                <c:pt idx="105">
                  <c:v>1728.79</c:v>
                </c:pt>
                <c:pt idx="106">
                  <c:v>1871.16</c:v>
                </c:pt>
                <c:pt idx="107">
                  <c:v>1820.81</c:v>
                </c:pt>
                <c:pt idx="108">
                  <c:v>1990.66</c:v>
                </c:pt>
                <c:pt idx="109">
                  <c:v>2082.85</c:v>
                </c:pt>
                <c:pt idx="110">
                  <c:v>2373.21</c:v>
                </c:pt>
                <c:pt idx="111">
                  <c:v>2477.5700000000002</c:v>
                </c:pt>
                <c:pt idx="112">
                  <c:v>2632.93</c:v>
                </c:pt>
                <c:pt idx="113">
                  <c:v>2959.36</c:v>
                </c:pt>
                <c:pt idx="114">
                  <c:v>3412.06</c:v>
                </c:pt>
                <c:pt idx="115">
                  <c:v>2667.75</c:v>
                </c:pt>
                <c:pt idx="116">
                  <c:v>2779.43</c:v>
                </c:pt>
                <c:pt idx="117">
                  <c:v>2995.85</c:v>
                </c:pt>
                <c:pt idx="118">
                  <c:v>3195.3</c:v>
                </c:pt>
                <c:pt idx="119">
                  <c:v>3277.14</c:v>
                </c:pt>
                <c:pt idx="120">
                  <c:v>2989.29</c:v>
                </c:pt>
                <c:pt idx="121">
                  <c:v>3051.94</c:v>
                </c:pt>
                <c:pt idx="122">
                  <c:v>3109.1</c:v>
                </c:pt>
                <c:pt idx="123">
                  <c:v>2870.61</c:v>
                </c:pt>
                <c:pt idx="124">
                  <c:v>2592.15</c:v>
                </c:pt>
                <c:pt idx="125">
                  <c:v>2398.37</c:v>
                </c:pt>
                <c:pt idx="126">
                  <c:v>2637.5</c:v>
                </c:pt>
                <c:pt idx="127">
                  <c:v>2638.8</c:v>
                </c:pt>
                <c:pt idx="128">
                  <c:v>2655.66</c:v>
                </c:pt>
                <c:pt idx="129">
                  <c:v>2978.83</c:v>
                </c:pt>
                <c:pt idx="130">
                  <c:v>2820.18</c:v>
                </c:pt>
                <c:pt idx="131">
                  <c:v>2808.08</c:v>
                </c:pt>
                <c:pt idx="132">
                  <c:v>2790.69</c:v>
                </c:pt>
                <c:pt idx="133">
                  <c:v>2905.05</c:v>
                </c:pt>
                <c:pt idx="134">
                  <c:v>2928.11</c:v>
                </c:pt>
                <c:pt idx="135">
                  <c:v>2911.51</c:v>
                </c:pt>
                <c:pt idx="136">
                  <c:v>2743.4720000000002</c:v>
                </c:pt>
                <c:pt idx="137">
                  <c:v>2762.076</c:v>
                </c:pt>
                <c:pt idx="138">
                  <c:v>2701.7289999999998</c:v>
                </c:pt>
                <c:pt idx="139">
                  <c:v>2567.34</c:v>
                </c:pt>
                <c:pt idx="140">
                  <c:v>2359.2190000000001</c:v>
                </c:pt>
                <c:pt idx="141">
                  <c:v>2468.25</c:v>
                </c:pt>
                <c:pt idx="142">
                  <c:v>2333.4140000000002</c:v>
                </c:pt>
                <c:pt idx="143">
                  <c:v>2199.4169999999999</c:v>
                </c:pt>
                <c:pt idx="144">
                  <c:v>2292.61</c:v>
                </c:pt>
                <c:pt idx="145">
                  <c:v>2428.4870000000001</c:v>
                </c:pt>
                <c:pt idx="146">
                  <c:v>2262.788</c:v>
                </c:pt>
                <c:pt idx="147">
                  <c:v>2396.3159999999998</c:v>
                </c:pt>
                <c:pt idx="148">
                  <c:v>2372.2339999999999</c:v>
                </c:pt>
                <c:pt idx="149">
                  <c:v>2225.4299999999998</c:v>
                </c:pt>
                <c:pt idx="150">
                  <c:v>2103.6350000000002</c:v>
                </c:pt>
                <c:pt idx="151">
                  <c:v>2047.5219999999999</c:v>
                </c:pt>
                <c:pt idx="152">
                  <c:v>2086.1689999999999</c:v>
                </c:pt>
                <c:pt idx="153">
                  <c:v>2068.88</c:v>
                </c:pt>
                <c:pt idx="154">
                  <c:v>1980.117</c:v>
                </c:pt>
                <c:pt idx="155">
                  <c:v>2269.1280000000002</c:v>
                </c:pt>
                <c:pt idx="156">
                  <c:v>2385.422</c:v>
                </c:pt>
                <c:pt idx="157">
                  <c:v>2365.5929999999998</c:v>
                </c:pt>
                <c:pt idx="158">
                  <c:v>2236.6210000000001</c:v>
                </c:pt>
                <c:pt idx="159">
                  <c:v>2177.9119999999998</c:v>
                </c:pt>
                <c:pt idx="160">
                  <c:v>2300.5949999999998</c:v>
                </c:pt>
                <c:pt idx="161">
                  <c:v>1979.2059999999999</c:v>
                </c:pt>
                <c:pt idx="162">
                  <c:v>1993.799</c:v>
                </c:pt>
                <c:pt idx="163">
                  <c:v>2098.3820000000001</c:v>
                </c:pt>
                <c:pt idx="164">
                  <c:v>2174.665</c:v>
                </c:pt>
                <c:pt idx="165">
                  <c:v>2141.614</c:v>
                </c:pt>
                <c:pt idx="166">
                  <c:v>2220.5039999999999</c:v>
                </c:pt>
                <c:pt idx="167">
                  <c:v>2115.9780000000001</c:v>
                </c:pt>
                <c:pt idx="168">
                  <c:v>2033.0830000000001</c:v>
                </c:pt>
                <c:pt idx="169">
                  <c:v>2056.3020000000001</c:v>
                </c:pt>
                <c:pt idx="170">
                  <c:v>2033.306</c:v>
                </c:pt>
                <c:pt idx="171">
                  <c:v>2026.3579999999999</c:v>
                </c:pt>
                <c:pt idx="172">
                  <c:v>2039.212</c:v>
                </c:pt>
                <c:pt idx="173">
                  <c:v>2048.3270000000002</c:v>
                </c:pt>
                <c:pt idx="174">
                  <c:v>2201.5619999999999</c:v>
                </c:pt>
                <c:pt idx="175">
                  <c:v>2217.1999999999998</c:v>
                </c:pt>
                <c:pt idx="176">
                  <c:v>2363.87</c:v>
                </c:pt>
                <c:pt idx="177">
                  <c:v>2420.1779999999999</c:v>
                </c:pt>
                <c:pt idx="178">
                  <c:v>2682.9189999999999</c:v>
                </c:pt>
                <c:pt idx="179">
                  <c:v>3234.6770000000001</c:v>
                </c:pt>
                <c:pt idx="180">
                  <c:v>3210.3629999999998</c:v>
                </c:pt>
                <c:pt idx="181">
                  <c:v>3310.3029999999999</c:v>
                </c:pt>
                <c:pt idx="182">
                  <c:v>3747.8989999999999</c:v>
                </c:pt>
                <c:pt idx="183">
                  <c:v>4441.6549999999997</c:v>
                </c:pt>
                <c:pt idx="184">
                  <c:v>4611.7439999999997</c:v>
                </c:pt>
                <c:pt idx="185">
                  <c:v>4277.2219999999998</c:v>
                </c:pt>
                <c:pt idx="186">
                  <c:v>3663.7260000000001</c:v>
                </c:pt>
                <c:pt idx="187">
                  <c:v>3205.9859999999999</c:v>
                </c:pt>
                <c:pt idx="188">
                  <c:v>3052.7809999999999</c:v>
                </c:pt>
                <c:pt idx="189">
                  <c:v>3382.56</c:v>
                </c:pt>
                <c:pt idx="190">
                  <c:v>3445.4050000000002</c:v>
                </c:pt>
                <c:pt idx="191">
                  <c:v>3539.1819999999998</c:v>
                </c:pt>
                <c:pt idx="192">
                  <c:v>2737.6</c:v>
                </c:pt>
                <c:pt idx="193">
                  <c:v>2687.9789999999998</c:v>
                </c:pt>
                <c:pt idx="194">
                  <c:v>3003.915</c:v>
                </c:pt>
                <c:pt idx="195">
                  <c:v>2938.3240000000001</c:v>
                </c:pt>
                <c:pt idx="196">
                  <c:v>2916.616</c:v>
                </c:pt>
                <c:pt idx="197">
                  <c:v>2929.6060000000002</c:v>
                </c:pt>
                <c:pt idx="198">
                  <c:v>2979.3389999999999</c:v>
                </c:pt>
                <c:pt idx="199">
                  <c:v>3085.491</c:v>
                </c:pt>
                <c:pt idx="200">
                  <c:v>3004.703</c:v>
                </c:pt>
                <c:pt idx="201">
                  <c:v>3100.4920000000002</c:v>
                </c:pt>
                <c:pt idx="202">
                  <c:v>3250.0340000000001</c:v>
                </c:pt>
                <c:pt idx="203">
                  <c:v>3103.6370000000002</c:v>
                </c:pt>
                <c:pt idx="204">
                  <c:v>3159.1660000000002</c:v>
                </c:pt>
                <c:pt idx="205">
                  <c:v>3241.7330000000002</c:v>
                </c:pt>
                <c:pt idx="206">
                  <c:v>3222.5140000000001</c:v>
                </c:pt>
                <c:pt idx="207">
                  <c:v>3154.6579999999999</c:v>
                </c:pt>
                <c:pt idx="208">
                  <c:v>3117.1779999999999</c:v>
                </c:pt>
                <c:pt idx="209">
                  <c:v>3192.4270000000001</c:v>
                </c:pt>
                <c:pt idx="210">
                  <c:v>3273.0279999999998</c:v>
                </c:pt>
                <c:pt idx="211">
                  <c:v>3360.81</c:v>
                </c:pt>
                <c:pt idx="212">
                  <c:v>3348.9430000000002</c:v>
                </c:pt>
                <c:pt idx="213">
                  <c:v>3393.3420000000001</c:v>
                </c:pt>
                <c:pt idx="214">
                  <c:v>3317.1880000000001</c:v>
                </c:pt>
                <c:pt idx="215">
                  <c:v>3307.172</c:v>
                </c:pt>
                <c:pt idx="216">
                  <c:v>3480.8330000000001</c:v>
                </c:pt>
                <c:pt idx="217">
                  <c:v>3259.4079999999999</c:v>
                </c:pt>
                <c:pt idx="218">
                  <c:v>3168.8969999999999</c:v>
                </c:pt>
                <c:pt idx="219">
                  <c:v>3082.232</c:v>
                </c:pt>
                <c:pt idx="220">
                  <c:v>3095.4740000000002</c:v>
                </c:pt>
                <c:pt idx="221">
                  <c:v>2847.4180000000001</c:v>
                </c:pt>
                <c:pt idx="222">
                  <c:v>2876.4009999999998</c:v>
                </c:pt>
                <c:pt idx="223">
                  <c:v>2725.25</c:v>
                </c:pt>
                <c:pt idx="224">
                  <c:v>2821.35</c:v>
                </c:pt>
                <c:pt idx="225">
                  <c:v>2602.7829999999999</c:v>
                </c:pt>
                <c:pt idx="226">
                  <c:v>2588.1880000000001</c:v>
                </c:pt>
                <c:pt idx="227">
                  <c:v>2493.8960000000002</c:v>
                </c:pt>
                <c:pt idx="228">
                  <c:v>2584.5720000000001</c:v>
                </c:pt>
                <c:pt idx="229">
                  <c:v>2940.9540000000002</c:v>
                </c:pt>
                <c:pt idx="230">
                  <c:v>3090.7579999999998</c:v>
                </c:pt>
                <c:pt idx="231">
                  <c:v>3078.3389999999999</c:v>
                </c:pt>
                <c:pt idx="232">
                  <c:v>2898.6959999999999</c:v>
                </c:pt>
                <c:pt idx="233">
                  <c:v>2978.8780000000002</c:v>
                </c:pt>
                <c:pt idx="234">
                  <c:v>2932.51</c:v>
                </c:pt>
                <c:pt idx="235">
                  <c:v>2886.24</c:v>
                </c:pt>
                <c:pt idx="236">
                  <c:v>2905.19</c:v>
                </c:pt>
                <c:pt idx="237">
                  <c:v>2929.06</c:v>
                </c:pt>
                <c:pt idx="238">
                  <c:v>2871.98</c:v>
                </c:pt>
                <c:pt idx="239">
                  <c:v>3050.1239999999998</c:v>
                </c:pt>
                <c:pt idx="240">
                  <c:v>2976.5280760000001</c:v>
                </c:pt>
                <c:pt idx="241">
                  <c:v>2880.3039549999999</c:v>
                </c:pt>
                <c:pt idx="242">
                  <c:v>2750.2958979999999</c:v>
                </c:pt>
                <c:pt idx="243">
                  <c:v>2860.0820309999999</c:v>
                </c:pt>
                <c:pt idx="244">
                  <c:v>2852.3510740000002</c:v>
                </c:pt>
                <c:pt idx="245">
                  <c:v>2984.6740719999998</c:v>
                </c:pt>
                <c:pt idx="246">
                  <c:v>3310.0070799999999</c:v>
                </c:pt>
                <c:pt idx="247">
                  <c:v>3395.6779790000001</c:v>
                </c:pt>
                <c:pt idx="248">
                  <c:v>3218.0520019999999</c:v>
                </c:pt>
                <c:pt idx="249">
                  <c:v>3224.5329590000001</c:v>
                </c:pt>
                <c:pt idx="250">
                  <c:v>3391.76001</c:v>
                </c:pt>
                <c:pt idx="251">
                  <c:v>3473.0690920000002</c:v>
                </c:pt>
                <c:pt idx="252">
                  <c:v>3483.0690920000002</c:v>
                </c:pt>
                <c:pt idx="253">
                  <c:v>3509.080078</c:v>
                </c:pt>
                <c:pt idx="254">
                  <c:v>3441.9099120000001</c:v>
                </c:pt>
                <c:pt idx="255">
                  <c:v>3446.860107</c:v>
                </c:pt>
                <c:pt idx="256">
                  <c:v>3615.48</c:v>
                </c:pt>
                <c:pt idx="257">
                  <c:v>3591.2</c:v>
                </c:pt>
                <c:pt idx="258">
                  <c:v>3397.36</c:v>
                </c:pt>
                <c:pt idx="259">
                  <c:v>3543.94</c:v>
                </c:pt>
                <c:pt idx="260">
                  <c:v>3568.17</c:v>
                </c:pt>
                <c:pt idx="261">
                  <c:v>3547.34</c:v>
                </c:pt>
                <c:pt idx="262">
                  <c:v>3563.89</c:v>
                </c:pt>
                <c:pt idx="263">
                  <c:v>3639.78</c:v>
                </c:pt>
                <c:pt idx="264">
                  <c:v>3361.44</c:v>
                </c:pt>
                <c:pt idx="265">
                  <c:v>3462.31</c:v>
                </c:pt>
                <c:pt idx="266">
                  <c:v>3252.1999510000001</c:v>
                </c:pt>
                <c:pt idx="267">
                  <c:v>3047.0600589999999</c:v>
                </c:pt>
                <c:pt idx="268">
                  <c:v>3186.429932</c:v>
                </c:pt>
                <c:pt idx="269">
                  <c:v>3398.6201169999999</c:v>
                </c:pt>
                <c:pt idx="270">
                  <c:v>3253.23999</c:v>
                </c:pt>
                <c:pt idx="271">
                  <c:v>3202.139893</c:v>
                </c:pt>
                <c:pt idx="272">
                  <c:v>3024.389893</c:v>
                </c:pt>
                <c:pt idx="273">
                  <c:v>2893.4799800000001</c:v>
                </c:pt>
                <c:pt idx="274">
                  <c:v>3151.3400879999999</c:v>
                </c:pt>
                <c:pt idx="275">
                  <c:v>3089.26001</c:v>
                </c:pt>
                <c:pt idx="276">
                  <c:v>3255.669922</c:v>
                </c:pt>
                <c:pt idx="277">
                  <c:v>3279.610107</c:v>
                </c:pt>
                <c:pt idx="278">
                  <c:v>3272.860107</c:v>
                </c:pt>
                <c:pt idx="279">
                  <c:v>3323.2700199999999</c:v>
                </c:pt>
                <c:pt idx="280">
                  <c:v>3204.5600589999999</c:v>
                </c:pt>
                <c:pt idx="281">
                  <c:v>3202.0600589999999</c:v>
                </c:pt>
                <c:pt idx="282">
                  <c:v>3291.040039</c:v>
                </c:pt>
                <c:pt idx="283">
                  <c:v>3119.8798830000001</c:v>
                </c:pt>
                <c:pt idx="284">
                  <c:v>3110.4750979999999</c:v>
                </c:pt>
                <c:pt idx="285">
                  <c:v>3017.7839359999998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3D-484A-886C-E4FDE169A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437632"/>
        <c:axId val="124439168"/>
      </c:lineChart>
      <c:dateAx>
        <c:axId val="12443763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39168"/>
        <c:crosses val="autoZero"/>
        <c:auto val="1"/>
        <c:lblOffset val="100"/>
        <c:baseTimeUnit val="days"/>
      </c:dateAx>
      <c:valAx>
        <c:axId val="124439168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3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9B0C34A-9B55-4CF7-A740-34793AC87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6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0363" y="690563"/>
            <a:ext cx="6137275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3563"/>
            <a:ext cx="5029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864B493-7BCC-46C0-9DEC-B10D0224F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36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CA170-70D7-41FB-B595-39D4CE0F487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F546A-F068-40F8-B171-F1F022C4002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B2BB3-9F27-4A9E-8BAB-68C2C8BB262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Source: China Population Information and Research Center, 2000. WHO. World Bank Data.</a:t>
            </a:r>
          </a:p>
          <a:p>
            <a:r>
              <a:rPr lang="en-US" dirty="0"/>
              <a:t>https://data.worldbank.org/indicator/SP.DYN.TFRT.IN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1A8CC-67D7-4849-8EE0-0D47FBD444F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AE0AF-5F2F-4762-B51F-EF9006BE6A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Source: US Census Bureau, International Database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C6468-DB9F-4D57-9F61-78E05FB713D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525BBB-8B3F-4787-86E6-C971C2DE805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National Bureau of Statistics.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71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AD242-224B-4E70-984B-FD81EB02800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35873-661D-4571-835B-50E675CFD0D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Source : https://www.internetlivestats.com/internet-users/china/</a:t>
            </a:r>
          </a:p>
          <a:p>
            <a:endParaRPr lang="en-US" dirty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1E409D-B37B-4653-A4AF-5F97B81EB74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EA578-DD15-4617-8251-520DDBED0ED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2BE47-A0F3-471B-913A-02296DA6957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3A81D-203D-40FB-B574-23E9E16BD01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E88392-F4C2-4801-8D10-4E310CD8994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Scientific American. </a:t>
            </a:r>
          </a:p>
          <a:p>
            <a:r>
              <a:rPr lang="en-US" dirty="0"/>
              <a:t>https://www.scientificamerican.com/article/stemming-the-plastic-tide-10-rivers-contribute-most-of-the-plastic-in-the-oceans/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63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https://www.statista.com/statistics/271748/the-largest-emitters-of-co2-in-the-world/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79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06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28445-66DA-4C3B-B17D-618AD1EBB06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Bank of China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03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Source: https://finance.yahoo.com/quote/000001.SS?ltr=1</a:t>
            </a:r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D79C2-06C9-4CBB-A496-9576EB7B2D8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3C960-8936-4969-B054-469D4DF1580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E65C4-5982-4349-8CF2-1CB8850DAC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McKinsey.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08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Bacteria are one-celled organisms that can be found throughout the environment.</a:t>
            </a:r>
          </a:p>
          <a:p>
            <a:r>
              <a:rPr lang="en-US" dirty="0"/>
              <a:t>Viruses cannot live without a host, or another living creature to help them multiply. Viruses are smaller than bacteria and they attach themselves to another living cell and use that cells' genetic material to reproduce themselves.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9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752ED17-AE6C-4036-9C59-97C6DB5C06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FAE1498-225F-4F7D-8892-A1CB6D3D4678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4CF721D-733E-4028-96B1-673CEA302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1EEC0AA-F35E-450A-B85C-88D8DC605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Mao encourage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DF75E3-5E38-4443-9CE2-EE052974497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D695B-5308-4430-83D8-4B7B4200FE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43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FB802-42F0-4B4E-831B-244737031B9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6EF26-4F66-40DB-A7FF-4461CE0BA0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Source: China Population Information and Research Center, 2000.</a:t>
            </a:r>
          </a:p>
          <a:p>
            <a:r>
              <a:rPr lang="en-US"/>
              <a:t>http://www.cpirc.org.cn/e-police3.htm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10153651" y="152400"/>
            <a:ext cx="920749" cy="1143000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435" y="1"/>
              </a:cxn>
              <a:cxn ang="0">
                <a:pos x="158" y="720"/>
              </a:cxn>
              <a:cxn ang="0">
                <a:pos x="0" y="719"/>
              </a:cxn>
              <a:cxn ang="0">
                <a:pos x="59" y="0"/>
              </a:cxn>
            </a:cxnLst>
            <a:rect l="0" t="0" r="r" b="b"/>
            <a:pathLst>
              <a:path w="435" h="720">
                <a:moveTo>
                  <a:pt x="59" y="0"/>
                </a:moveTo>
                <a:lnTo>
                  <a:pt x="435" y="1"/>
                </a:lnTo>
                <a:lnTo>
                  <a:pt x="158" y="720"/>
                </a:lnTo>
                <a:lnTo>
                  <a:pt x="0" y="719"/>
                </a:lnTo>
                <a:lnTo>
                  <a:pt x="59" y="0"/>
                </a:lnTo>
                <a:close/>
              </a:path>
            </a:pathLst>
          </a:custGeom>
          <a:solidFill>
            <a:srgbClr val="9933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5526618" y="-3175"/>
            <a:ext cx="1037167" cy="1462088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90" y="0"/>
              </a:cxn>
              <a:cxn ang="0">
                <a:pos x="140" y="921"/>
              </a:cxn>
              <a:cxn ang="0">
                <a:pos x="0" y="921"/>
              </a:cxn>
              <a:cxn ang="0">
                <a:pos x="34" y="0"/>
              </a:cxn>
            </a:cxnLst>
            <a:rect l="0" t="0" r="r" b="b"/>
            <a:pathLst>
              <a:path w="490" h="921">
                <a:moveTo>
                  <a:pt x="34" y="0"/>
                </a:moveTo>
                <a:lnTo>
                  <a:pt x="490" y="0"/>
                </a:lnTo>
                <a:lnTo>
                  <a:pt x="140" y="921"/>
                </a:lnTo>
                <a:lnTo>
                  <a:pt x="0" y="921"/>
                </a:lnTo>
                <a:lnTo>
                  <a:pt x="34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0584" y="1447800"/>
            <a:ext cx="2252135" cy="495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8467" y="-1588"/>
            <a:ext cx="5689600" cy="146050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2700" y="152400"/>
            <a:ext cx="10363200" cy="11430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-8467" y="1460500"/>
            <a:ext cx="651933" cy="14224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47" y="0"/>
              </a:cxn>
              <a:cxn ang="0">
                <a:pos x="0" y="1008"/>
              </a:cxn>
              <a:cxn ang="0">
                <a:pos x="1" y="0"/>
              </a:cxn>
            </a:cxnLst>
            <a:rect l="0" t="0" r="r" b="b"/>
            <a:pathLst>
              <a:path w="347" h="1008">
                <a:moveTo>
                  <a:pt x="1" y="0"/>
                </a:moveTo>
                <a:lnTo>
                  <a:pt x="347" y="0"/>
                </a:lnTo>
                <a:lnTo>
                  <a:pt x="0" y="1008"/>
                </a:lnTo>
                <a:lnTo>
                  <a:pt x="1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-12699" y="-4763"/>
            <a:ext cx="1318684" cy="15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3" y="0"/>
              </a:cxn>
              <a:cxn ang="0">
                <a:pos x="584" y="99"/>
              </a:cxn>
              <a:cxn ang="0">
                <a:pos x="0" y="99"/>
              </a:cxn>
              <a:cxn ang="0">
                <a:pos x="0" y="0"/>
              </a:cxn>
            </a:cxnLst>
            <a:rect l="0" t="0" r="r" b="b"/>
            <a:pathLst>
              <a:path w="623" h="99">
                <a:moveTo>
                  <a:pt x="0" y="0"/>
                </a:moveTo>
                <a:lnTo>
                  <a:pt x="623" y="0"/>
                </a:lnTo>
                <a:lnTo>
                  <a:pt x="584" y="99"/>
                </a:lnTo>
                <a:lnTo>
                  <a:pt x="0" y="99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52401" y="6511926"/>
            <a:ext cx="61078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800000"/>
                </a:solidFill>
                <a:latin typeface="Arial" charset="0"/>
              </a:rPr>
              <a:t>Hofstra University, Department of Global Studies &amp; Geography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822451" y="317500"/>
            <a:ext cx="5652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FF99"/>
                </a:solidFill>
                <a:effectLst/>
                <a:latin typeface="+mj-lt"/>
              </a:rPr>
              <a:t>GEOG 113C – Geography of East and Southeast Asia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822451" y="777875"/>
            <a:ext cx="3001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>
                <a:solidFill>
                  <a:srgbClr val="FFFF99"/>
                </a:solidFill>
                <a:effectLst/>
                <a:latin typeface="AvantGarde Bk BT" pitchFamily="34" charset="0"/>
              </a:rPr>
              <a:t>Professor: Dr. Jean-Paul Rodrigue</a:t>
            </a:r>
          </a:p>
        </p:txBody>
      </p:sp>
      <p:pic>
        <p:nvPicPr>
          <p:cNvPr id="15" name="Picture 15" descr="Hofstra_Sh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06" y="164867"/>
            <a:ext cx="1188720" cy="113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side_map_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583" y="2359026"/>
            <a:ext cx="1920240" cy="330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6389936"/>
            <a:ext cx="12206817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152401" y="6511926"/>
            <a:ext cx="61078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800000"/>
                </a:solidFill>
                <a:latin typeface="Arial" charset="0"/>
              </a:rPr>
              <a:t>Hofstra University, Department of Global Studies &amp; Geography</a:t>
            </a:r>
          </a:p>
        </p:txBody>
      </p:sp>
      <p:sp>
        <p:nvSpPr>
          <p:cNvPr id="8222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269068" y="1501776"/>
            <a:ext cx="9478433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22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269068" y="3200400"/>
            <a:ext cx="9478433" cy="2971800"/>
          </a:xfrm>
        </p:spPr>
        <p:txBody>
          <a:bodyPr/>
          <a:lstStyle>
            <a:lvl1pPr marL="0" indent="0">
              <a:buFont typeface="Arial Narrow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47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214D4-7E49-46BD-8264-591776FE8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1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185" y="104775"/>
            <a:ext cx="2747433" cy="6497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651" y="104775"/>
            <a:ext cx="8043333" cy="6497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44504-0AD3-483F-A2B5-5DF14350AA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6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7CBCA-3177-4C92-843C-586FD66158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88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23151-F4B8-4BD5-A7FA-2D39BB42DD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527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976" y="1297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599" y="2906714"/>
            <a:ext cx="10363200" cy="3121293"/>
          </a:xfrm>
          <a:noFill/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1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80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E19D4-55EA-4300-B569-AE713AB813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F89D4-A123-4D5D-8523-7BB1AEBAB2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0733D-755D-4F83-B5A8-DCEBA577C6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6808-90E6-4B77-8782-236243C021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6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56C4-983C-4D20-BEBE-44086692A0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3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9651" y="104775"/>
            <a:ext cx="109728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1" y="1311275"/>
            <a:ext cx="109728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12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4000" y="6353175"/>
            <a:ext cx="50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badi MT Condensed Extra Bold" pitchFamily="34" charset="0"/>
              </a:defRPr>
            </a:lvl1pPr>
          </a:lstStyle>
          <a:p>
            <a:pPr>
              <a:defRPr/>
            </a:pPr>
            <a:fld id="{A5FCF213-781C-42AD-A939-FB25487E0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1254" name="Rectangle 6"/>
          <p:cNvSpPr>
            <a:spLocks noChangeArrowheads="1"/>
          </p:cNvSpPr>
          <p:nvPr/>
        </p:nvSpPr>
        <p:spPr bwMode="auto">
          <a:xfrm>
            <a:off x="-14817" y="17462"/>
            <a:ext cx="914400" cy="144780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21255" name="Rectangle 7"/>
          <p:cNvSpPr>
            <a:spLocks noChangeArrowheads="1"/>
          </p:cNvSpPr>
          <p:nvPr/>
        </p:nvSpPr>
        <p:spPr bwMode="auto">
          <a:xfrm>
            <a:off x="-14817" y="1436688"/>
            <a:ext cx="914400" cy="54213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21256" name="Rectangle 8"/>
          <p:cNvSpPr>
            <a:spLocks noChangeArrowheads="1"/>
          </p:cNvSpPr>
          <p:nvPr/>
        </p:nvSpPr>
        <p:spPr bwMode="auto">
          <a:xfrm>
            <a:off x="1001184" y="1054100"/>
            <a:ext cx="11190818" cy="24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177" name="Picture 9" descr="side_map_P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0583" y="20637"/>
            <a:ext cx="914400" cy="13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904765" y="6653213"/>
            <a:ext cx="11974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dirty="0">
                <a:latin typeface="Arial Narrow" pitchFamily="34" charset="0"/>
              </a:rPr>
              <a:t>© Dr. Jean-Paul Rodrigue</a:t>
            </a:r>
          </a:p>
        </p:txBody>
      </p:sp>
    </p:spTree>
    <p:extLst>
      <p:ext uri="{BB962C8B-B14F-4D97-AF65-F5344CB8AC3E}">
        <p14:creationId xmlns:p14="http://schemas.microsoft.com/office/powerpoint/2010/main" val="9360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990000"/>
        </a:buClr>
        <a:buFont typeface="Arial Narrow" pitchFamily="34" charset="0"/>
        <a:buChar char="■"/>
        <a:defRPr sz="28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>
          <a:solidFill>
            <a:srgbClr val="5F5F5F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5F5F5F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OnEdIQAjf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xAW3t423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5SE47Xjx2Q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JDoll8OEFE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Topic 5 – China and the Challenges its Geography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A – The Chinese World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B – The Path to Chinese Development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C – Selected Problems and Issues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Family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“Carrot and stick approach”</a:t>
            </a:r>
          </a:p>
          <a:p>
            <a:pPr lvl="1"/>
            <a:r>
              <a:rPr lang="en-US" dirty="0"/>
              <a:t>Rewards for one child: higher wage, interest free loans, more support for retirement, priority access to housing and schooling.</a:t>
            </a:r>
          </a:p>
          <a:p>
            <a:pPr lvl="1"/>
            <a:r>
              <a:rPr lang="en-US" dirty="0"/>
              <a:t>Penalties for more than one child: fines, pressure for abortion, confiscation, being fired.</a:t>
            </a:r>
          </a:p>
          <a:p>
            <a:r>
              <a:rPr lang="en-US" dirty="0"/>
              <a:t>Exemptions</a:t>
            </a:r>
          </a:p>
          <a:p>
            <a:pPr lvl="1"/>
            <a:r>
              <a:rPr lang="en-US" dirty="0"/>
              <a:t>Rural areas (permitted a second child if first child is a girl).</a:t>
            </a:r>
          </a:p>
          <a:p>
            <a:pPr lvl="1"/>
            <a:r>
              <a:rPr lang="en-US" dirty="0"/>
              <a:t>Children born outside China.</a:t>
            </a:r>
          </a:p>
          <a:p>
            <a:pPr lvl="1"/>
            <a:r>
              <a:rPr lang="en-US" dirty="0"/>
              <a:t>Minorities.</a:t>
            </a:r>
          </a:p>
          <a:p>
            <a:pPr lvl="1"/>
            <a:r>
              <a:rPr lang="en-US" dirty="0"/>
              <a:t>Children with disability.</a:t>
            </a:r>
          </a:p>
          <a:p>
            <a:pPr lvl="1"/>
            <a:r>
              <a:rPr lang="en-US" dirty="0"/>
              <a:t>Parents in hazardous occupations.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5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Family Planning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Variations in performance between the country’s urban and rural areas</a:t>
            </a:r>
          </a:p>
          <a:p>
            <a:pPr eaLnBrk="1" hangingPunct="1"/>
            <a:r>
              <a:rPr lang="en-US" dirty="0"/>
              <a:t>Urban areas</a:t>
            </a:r>
          </a:p>
          <a:p>
            <a:pPr lvl="1" eaLnBrk="1" hangingPunct="1"/>
            <a:r>
              <a:rPr lang="en-US" dirty="0"/>
              <a:t>Small sized apartments.</a:t>
            </a:r>
          </a:p>
          <a:p>
            <a:pPr lvl="1" eaLnBrk="1" hangingPunct="1"/>
            <a:r>
              <a:rPr lang="en-US" dirty="0"/>
              <a:t>Improving one’s status and level of consumption.</a:t>
            </a:r>
          </a:p>
          <a:p>
            <a:pPr lvl="1" eaLnBrk="1" hangingPunct="1"/>
            <a:r>
              <a:rPr lang="en-US" dirty="0"/>
              <a:t>Easier control from the government.</a:t>
            </a:r>
          </a:p>
          <a:p>
            <a:pPr eaLnBrk="1" hangingPunct="1"/>
            <a:r>
              <a:rPr lang="en-US" dirty="0"/>
              <a:t>Rural areas</a:t>
            </a:r>
          </a:p>
          <a:p>
            <a:pPr lvl="1" eaLnBrk="1" hangingPunct="1"/>
            <a:r>
              <a:rPr lang="en-US" dirty="0"/>
              <a:t>Families want more children to work the family plots and sustain parents in old age.</a:t>
            </a:r>
          </a:p>
          <a:p>
            <a:pPr lvl="1" eaLnBrk="1" hangingPunct="1"/>
            <a:r>
              <a:rPr lang="en-US" dirty="0"/>
              <a:t>Want sons who will continue the family line and provide ritual sacrifices to their ancestors after they die. </a:t>
            </a:r>
          </a:p>
          <a:p>
            <a:pPr lvl="1" eaLnBrk="1" hangingPunct="1"/>
            <a:r>
              <a:rPr lang="en-US" dirty="0"/>
              <a:t>Daughters are leaving their family once they marry.</a:t>
            </a:r>
          </a:p>
          <a:p>
            <a:pPr lvl="1" eaLnBrk="1" hangingPunct="1"/>
            <a:r>
              <a:rPr lang="en-US" dirty="0"/>
              <a:t>Girls are accounting for only 20 to 30% of a new demographic class in some areas.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Percentage of Women Having More Than One Child, 1998</a:t>
            </a:r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1511907"/>
              </p:ext>
            </p:extLst>
          </p:nvPr>
        </p:nvGraphicFramePr>
        <p:xfrm>
          <a:off x="1009650" y="1311275"/>
          <a:ext cx="5395913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2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Fertility reduction</a:t>
            </a:r>
          </a:p>
          <a:p>
            <a:pPr lvl="1" eaLnBrk="1" hangingPunct="1"/>
            <a:r>
              <a:rPr lang="en-US" sz="2000" dirty="0"/>
              <a:t>Prevented about 400 million births between 1979 and 2011 (claimed by Chinese governments).</a:t>
            </a:r>
          </a:p>
          <a:p>
            <a:pPr lvl="1" eaLnBrk="1" hangingPunct="1"/>
            <a:r>
              <a:rPr lang="en-US" sz="2000" dirty="0"/>
              <a:t>When the program began (1970), Crude Birth Rate was 34 and TFR was around 6.</a:t>
            </a:r>
          </a:p>
          <a:p>
            <a:pPr lvl="1" eaLnBrk="1" hangingPunct="1"/>
            <a:r>
              <a:rPr lang="en-US" sz="2000" dirty="0"/>
              <a:t>Been brought down to 10 (CBR) and 1.7 (TFR).</a:t>
            </a:r>
          </a:p>
          <a:p>
            <a:pPr lvl="1" eaLnBrk="1" hangingPunct="1"/>
            <a:r>
              <a:rPr lang="en-US" sz="2000" dirty="0"/>
              <a:t>About 40% of Chinese women have been sterilized.</a:t>
            </a:r>
          </a:p>
          <a:p>
            <a:pPr lvl="1" eaLnBrk="1" hangingPunct="1"/>
            <a:r>
              <a:rPr lang="en-US" sz="2000" dirty="0"/>
              <a:t>About 5% of women have more than one child.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Family Planning</a:t>
            </a:r>
          </a:p>
        </p:txBody>
      </p:sp>
      <p:sp>
        <p:nvSpPr>
          <p:cNvPr id="9421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Fluctuations of fertility</a:t>
            </a:r>
          </a:p>
          <a:p>
            <a:pPr lvl="1" eaLnBrk="1" hangingPunct="1"/>
            <a:r>
              <a:rPr lang="en-US" dirty="0"/>
              <a:t>Fertility has declined substantially before the OCP.</a:t>
            </a:r>
          </a:p>
          <a:p>
            <a:pPr lvl="1" eaLnBrk="1" hangingPunct="1"/>
            <a:r>
              <a:rPr lang="en-US" dirty="0"/>
              <a:t>Increased from the mid 1980s to the early 1990s:</a:t>
            </a:r>
          </a:p>
          <a:p>
            <a:pPr lvl="2" eaLnBrk="1" hangingPunct="1"/>
            <a:r>
              <a:rPr lang="en-US" dirty="0"/>
              <a:t>Relaxation in enforcement in rural areas.</a:t>
            </a:r>
          </a:p>
          <a:p>
            <a:pPr lvl="2" eaLnBrk="1" hangingPunct="1"/>
            <a:r>
              <a:rPr lang="en-US" dirty="0"/>
              <a:t>In 1986, 2 children per couple were allowed in rural areas.</a:t>
            </a:r>
          </a:p>
          <a:p>
            <a:pPr lvl="2" eaLnBrk="1" hangingPunct="1"/>
            <a:r>
              <a:rPr lang="en-US" dirty="0"/>
              <a:t>In 1995, the restriction was lifted for urban areas.</a:t>
            </a:r>
          </a:p>
          <a:p>
            <a:pPr lvl="2" eaLnBrk="1" hangingPunct="1"/>
            <a:r>
              <a:rPr lang="en-US" dirty="0"/>
              <a:t>Reductions in the authority of local officials responsible for implementing the program.</a:t>
            </a:r>
          </a:p>
          <a:p>
            <a:pPr lvl="1" eaLnBrk="1" hangingPunct="1"/>
            <a:r>
              <a:rPr lang="en-US" dirty="0"/>
              <a:t>Sizeable age cohort in their reproductive years:</a:t>
            </a:r>
          </a:p>
          <a:p>
            <a:pPr lvl="2" eaLnBrk="1" hangingPunct="1"/>
            <a:r>
              <a:rPr lang="en-US" dirty="0"/>
              <a:t>Baby boom of the early 1960s (about 40% of the increase was due to this).</a:t>
            </a:r>
          </a:p>
          <a:p>
            <a:pPr lvl="2" eaLnBrk="1" hangingPunct="1"/>
            <a:r>
              <a:rPr lang="en-US" dirty="0"/>
              <a:t>A decline in the age of marriage explained the other 60%.</a:t>
            </a:r>
          </a:p>
          <a:p>
            <a:pPr lvl="2" eaLnBrk="1" hangingPunct="1"/>
            <a:r>
              <a:rPr lang="en-US" dirty="0"/>
              <a:t>Nearly 75% of this increase was offset by declines in the age-specific fertility rates.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Chinese Fertility Rate, 1949-2021</a:t>
            </a:r>
          </a:p>
        </p:txBody>
      </p:sp>
      <p:graphicFrame>
        <p:nvGraphicFramePr>
          <p:cNvPr id="4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631860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1. Family Planning</a:t>
            </a:r>
          </a:p>
        </p:txBody>
      </p:sp>
      <p:sp>
        <p:nvSpPr>
          <p:cNvPr id="9523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Imbalanced sex ratio</a:t>
            </a:r>
          </a:p>
          <a:p>
            <a:pPr lvl="1" eaLnBrk="1" hangingPunct="1"/>
            <a:r>
              <a:rPr lang="en-US" dirty="0"/>
              <a:t>Male children are more valued.</a:t>
            </a:r>
          </a:p>
          <a:p>
            <a:pPr lvl="1" eaLnBrk="1" hangingPunct="1"/>
            <a:r>
              <a:rPr lang="en-US" dirty="0"/>
              <a:t>1995: 120 boys for 100 girls (national average).</a:t>
            </a:r>
          </a:p>
          <a:p>
            <a:pPr lvl="1"/>
            <a:r>
              <a:rPr lang="en-US" dirty="0"/>
              <a:t>2007: 117 boys for 100 girls.</a:t>
            </a:r>
          </a:p>
          <a:p>
            <a:pPr lvl="1" eaLnBrk="1" hangingPunct="1"/>
            <a:r>
              <a:rPr lang="en-US" dirty="0"/>
              <a:t>2015: 115 boys for 100 girls.</a:t>
            </a:r>
          </a:p>
          <a:p>
            <a:pPr lvl="1" eaLnBrk="1" hangingPunct="1"/>
            <a:r>
              <a:rPr lang="en-US" dirty="0"/>
              <a:t>2021: 110 boys for 100 girls.</a:t>
            </a:r>
          </a:p>
          <a:p>
            <a:pPr lvl="1" eaLnBrk="1" hangingPunct="1"/>
            <a:r>
              <a:rPr lang="en-US" dirty="0"/>
              <a:t>Global rate of 105 boys for 100 girls.</a:t>
            </a:r>
          </a:p>
          <a:p>
            <a:pPr lvl="1" eaLnBrk="1" hangingPunct="1"/>
            <a:r>
              <a:rPr lang="en-US" dirty="0"/>
              <a:t>Abandon or abortion of females:</a:t>
            </a:r>
          </a:p>
          <a:p>
            <a:pPr lvl="2" eaLnBrk="1" hangingPunct="1"/>
            <a:r>
              <a:rPr lang="en-US" dirty="0"/>
              <a:t>11 million abortions a year (in 2000s); 1 out of 2 live births.</a:t>
            </a:r>
          </a:p>
          <a:p>
            <a:pPr lvl="1" eaLnBrk="1" hangingPunct="1"/>
            <a:r>
              <a:rPr lang="en-US" dirty="0"/>
              <a:t>“Missing female population” as girls are not declared.</a:t>
            </a:r>
          </a:p>
          <a:p>
            <a:pPr lvl="1" eaLnBrk="1" hangingPunct="1"/>
            <a:r>
              <a:rPr lang="en-US" dirty="0"/>
              <a:t>2000: About 900,000 girls were missing (0 to 4 years group).</a:t>
            </a:r>
          </a:p>
          <a:p>
            <a:pPr lvl="1" eaLnBrk="1" hangingPunct="1"/>
            <a:r>
              <a:rPr lang="en-US" dirty="0"/>
              <a:t>Only 1% of females are unmarried by the age of 30.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4076-A4D7-4DDF-8CBC-09DA7A84D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Family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498F3-4F21-4100-8D2E-B58EAB447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Psychological consequences</a:t>
            </a:r>
          </a:p>
          <a:p>
            <a:pPr lvl="1"/>
            <a:r>
              <a:rPr lang="en-US" dirty="0"/>
              <a:t>Currently around 70 million single children.</a:t>
            </a:r>
          </a:p>
          <a:p>
            <a:pPr lvl="1"/>
            <a:r>
              <a:rPr lang="en-US" dirty="0"/>
              <a:t>Most children with no sisters/brothers or aunts/uncles.</a:t>
            </a:r>
          </a:p>
          <a:p>
            <a:pPr lvl="1"/>
            <a:r>
              <a:rPr lang="en-US" dirty="0"/>
              <a:t>4-2-1 syndrome (4 grandparents – 2 parents – 1 child):</a:t>
            </a:r>
          </a:p>
          <a:p>
            <a:pPr lvl="2"/>
            <a:r>
              <a:rPr lang="en-US" dirty="0"/>
              <a:t>“Little emperors” or “little empresses”.</a:t>
            </a:r>
          </a:p>
          <a:p>
            <a:pPr lvl="2"/>
            <a:r>
              <a:rPr lang="en-US" dirty="0"/>
              <a:t>Self-centrism.</a:t>
            </a:r>
          </a:p>
          <a:p>
            <a:pPr lvl="2"/>
            <a:r>
              <a:rPr lang="en-US" dirty="0"/>
              <a:t>Pressure to succeed.</a:t>
            </a:r>
          </a:p>
          <a:p>
            <a:r>
              <a:rPr lang="en-US" dirty="0"/>
              <a:t>Impacts on social relations</a:t>
            </a:r>
          </a:p>
          <a:p>
            <a:pPr lvl="1"/>
            <a:r>
              <a:rPr lang="en-US" dirty="0"/>
              <a:t>Significant rise in child abandonment and abduction during the One Child Policy.</a:t>
            </a:r>
          </a:p>
          <a:p>
            <a:pPr lvl="1"/>
            <a:r>
              <a:rPr lang="en-US" dirty="0"/>
              <a:t>Abandoned children were girls and the majority of abductions were boys.</a:t>
            </a:r>
          </a:p>
          <a:p>
            <a:pPr lvl="1"/>
            <a:r>
              <a:rPr lang="en-US" dirty="0"/>
              <a:t>Limited expectations for children to take care of parents/grandparents (inverted support system).</a:t>
            </a:r>
          </a:p>
          <a:p>
            <a:pPr lvl="1"/>
            <a:r>
              <a:rPr lang="en-US" dirty="0"/>
              <a:t>“Four grandparents policy” induces even higher savings levels.</a:t>
            </a:r>
          </a:p>
        </p:txBody>
      </p:sp>
    </p:spTree>
    <p:extLst>
      <p:ext uri="{BB962C8B-B14F-4D97-AF65-F5344CB8AC3E}">
        <p14:creationId xmlns:p14="http://schemas.microsoft.com/office/powerpoint/2010/main" val="2432495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Males minus Females per Age Cohort, China, 2000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284442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Family Planning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Government’s response du gender imbalances during the one child policy</a:t>
            </a:r>
          </a:p>
          <a:p>
            <a:pPr lvl="1" eaLnBrk="1" hangingPunct="1"/>
            <a:r>
              <a:rPr lang="en-US" dirty="0"/>
              <a:t>Well aware of the situation, but limited range of options.</a:t>
            </a:r>
          </a:p>
          <a:p>
            <a:pPr lvl="1" eaLnBrk="1" hangingPunct="1"/>
            <a:r>
              <a:rPr lang="en-US" dirty="0"/>
              <a:t>Laws giving girls and women equal rights with males.</a:t>
            </a:r>
          </a:p>
          <a:p>
            <a:pPr lvl="1" eaLnBrk="1" hangingPunct="1"/>
            <a:r>
              <a:rPr lang="en-US" dirty="0"/>
              <a:t>Propaganda and consciousness-raising slogans about the equal value and contributions of females and males.</a:t>
            </a:r>
          </a:p>
          <a:p>
            <a:pPr lvl="1" eaLnBrk="1" hangingPunct="1"/>
            <a:r>
              <a:rPr lang="en-US" dirty="0"/>
              <a:t>Laws outlawing infanticide, prenatal sex identification, and sex-selective abortion.</a:t>
            </a:r>
          </a:p>
          <a:p>
            <a:pPr lvl="1" eaLnBrk="1" hangingPunct="1"/>
            <a:r>
              <a:rPr lang="en-US" dirty="0"/>
              <a:t>Policies in most provinces allow rural couples to have two children, or a second child if the first is a girl.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Family Planning</a:t>
            </a:r>
          </a:p>
        </p:txBody>
      </p:sp>
      <p:sp>
        <p:nvSpPr>
          <p:cNvPr id="9728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Population and Family Planning Law</a:t>
            </a:r>
          </a:p>
          <a:p>
            <a:pPr lvl="1" eaLnBrk="1" hangingPunct="1"/>
            <a:r>
              <a:rPr lang="en-US" dirty="0"/>
              <a:t>One-child policy was “a policy for one generation”. </a:t>
            </a:r>
          </a:p>
          <a:p>
            <a:pPr lvl="1" eaLnBrk="1" hangingPunct="1"/>
            <a:r>
              <a:rPr lang="en-US" dirty="0"/>
              <a:t>Relaxed in the mid 1980s: 2 children permitted in rural areas.</a:t>
            </a:r>
          </a:p>
          <a:p>
            <a:pPr lvl="1" eaLnBrk="1" hangingPunct="1"/>
            <a:r>
              <a:rPr lang="en-US" dirty="0"/>
              <a:t>A new family planning law introduced in 2002.</a:t>
            </a:r>
          </a:p>
          <a:p>
            <a:pPr lvl="1" eaLnBrk="1" hangingPunct="1"/>
            <a:r>
              <a:rPr lang="en-US" dirty="0"/>
              <a:t>Same goal as the One-child policy, but offer more flexibility:</a:t>
            </a:r>
          </a:p>
          <a:p>
            <a:pPr lvl="2" eaLnBrk="1" hangingPunct="1"/>
            <a:r>
              <a:rPr lang="en-US" dirty="0"/>
              <a:t>One child, but permission may be granted for a second under specific circumstances.</a:t>
            </a:r>
          </a:p>
          <a:p>
            <a:pPr lvl="2" eaLnBrk="1" hangingPunct="1"/>
            <a:r>
              <a:rPr lang="en-US" dirty="0"/>
              <a:t>Late marriage and childbearing. </a:t>
            </a:r>
          </a:p>
          <a:p>
            <a:pPr lvl="2" eaLnBrk="1" hangingPunct="1"/>
            <a:r>
              <a:rPr lang="en-US" dirty="0"/>
              <a:t>More flexibility for provinces, autonomous regions and minorities.</a:t>
            </a:r>
          </a:p>
          <a:p>
            <a:pPr lvl="2" eaLnBrk="1" hangingPunct="1"/>
            <a:r>
              <a:rPr lang="en-US" dirty="0"/>
              <a:t>People of reproductive age must use contraception.</a:t>
            </a:r>
          </a:p>
          <a:p>
            <a:pPr lvl="2" eaLnBrk="1" hangingPunct="1"/>
            <a:r>
              <a:rPr lang="en-US" dirty="0"/>
              <a:t>Provisions for sex-determination and sex-specific abortions.</a:t>
            </a:r>
          </a:p>
          <a:p>
            <a:pPr lvl="1"/>
            <a:r>
              <a:rPr lang="en-US" dirty="0"/>
              <a:t>One Child Policy formally abandoned in 2015.</a:t>
            </a:r>
          </a:p>
          <a:p>
            <a:pPr lvl="1"/>
            <a:r>
              <a:rPr lang="en-US" dirty="0"/>
              <a:t>In 2021, the government started encouraging young families to have 3 children.</a:t>
            </a:r>
          </a:p>
          <a:p>
            <a:pPr lvl="2"/>
            <a:r>
              <a:rPr lang="en-US" dirty="0"/>
              <a:t>“High home prices, heavy education costs and the impenetrable class hierarchy are the best contraceptives at the moment”.</a:t>
            </a:r>
          </a:p>
        </p:txBody>
      </p:sp>
      <p:sp>
        <p:nvSpPr>
          <p:cNvPr id="2" name="Action Button: Video 1">
            <a:hlinkClick r:id="rId3" highlightClick="1"/>
            <a:extLst>
              <a:ext uri="{FF2B5EF4-FFF2-40B4-BE49-F238E27FC236}">
                <a16:creationId xmlns:a16="http://schemas.microsoft.com/office/drawing/2014/main" id="{DE7C30EA-5A7A-4CC5-9872-66563AB325F7}"/>
              </a:ext>
            </a:extLst>
          </p:cNvPr>
          <p:cNvSpPr/>
          <p:nvPr/>
        </p:nvSpPr>
        <p:spPr bwMode="auto">
          <a:xfrm>
            <a:off x="1528091" y="6204419"/>
            <a:ext cx="920537" cy="548806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4DE1C-F85E-4C5C-BEC1-E444E6BF2144}"/>
              </a:ext>
            </a:extLst>
          </p:cNvPr>
          <p:cNvSpPr/>
          <p:nvPr/>
        </p:nvSpPr>
        <p:spPr>
          <a:xfrm>
            <a:off x="2448628" y="6294156"/>
            <a:ext cx="275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10 China's One-Child Policy Facts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Conditions of Usage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For personal and classroom use only</a:t>
            </a:r>
          </a:p>
          <a:p>
            <a:pPr lvl="1" eaLnBrk="1" hangingPunct="1"/>
            <a:r>
              <a:rPr lang="en-US"/>
              <a:t>Excludes any other form of communication such as conference presentations, published reports and papers.</a:t>
            </a:r>
          </a:p>
          <a:p>
            <a:pPr eaLnBrk="1" hangingPunct="1"/>
            <a:r>
              <a:rPr lang="en-US"/>
              <a:t>No modification and redistribution permitted</a:t>
            </a:r>
          </a:p>
          <a:p>
            <a:pPr lvl="1" eaLnBrk="1" hangingPunct="1"/>
            <a:r>
              <a:rPr lang="en-US"/>
              <a:t>Cannot be published, in whole or in part, in any form (printed or electronic) and on any media without consent.</a:t>
            </a:r>
          </a:p>
          <a:p>
            <a:pPr eaLnBrk="1" hangingPunct="1"/>
            <a:r>
              <a:rPr lang="en-US"/>
              <a:t>Citation</a:t>
            </a:r>
          </a:p>
          <a:p>
            <a:pPr lvl="1" eaLnBrk="1" hangingPunct="1"/>
            <a:r>
              <a:rPr lang="en-US"/>
              <a:t>Dr. Jean-Paul Rodrigue, Dept. of Global Studies &amp; Geography, Hofstra University.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CB75-8CD7-4FDC-93DA-A5C2C76E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Live Births, 1950-2022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6DDE6A-C34C-4223-BD70-012F454D24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27416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692EB1-1FBE-4C3D-A53C-3F85D9D71E94}"/>
              </a:ext>
            </a:extLst>
          </p:cNvPr>
          <p:cNvCxnSpPr/>
          <p:nvPr/>
        </p:nvCxnSpPr>
        <p:spPr bwMode="auto">
          <a:xfrm>
            <a:off x="3026894" y="2479313"/>
            <a:ext cx="0" cy="7977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E20B5F7-C317-4E60-BD0F-821E1DB4C801}"/>
              </a:ext>
            </a:extLst>
          </p:cNvPr>
          <p:cNvSpPr txBox="1"/>
          <p:nvPr/>
        </p:nvSpPr>
        <p:spPr>
          <a:xfrm>
            <a:off x="1578582" y="2140759"/>
            <a:ext cx="1771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Great Leap Forward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348962-8825-4B22-ADC6-47D3B40F6A70}"/>
              </a:ext>
            </a:extLst>
          </p:cNvPr>
          <p:cNvCxnSpPr/>
          <p:nvPr/>
        </p:nvCxnSpPr>
        <p:spPr bwMode="auto">
          <a:xfrm>
            <a:off x="5738387" y="2834231"/>
            <a:ext cx="0" cy="7977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2662AB0-970D-4CB7-90DA-709D81A44340}"/>
              </a:ext>
            </a:extLst>
          </p:cNvPr>
          <p:cNvSpPr txBox="1"/>
          <p:nvPr/>
        </p:nvSpPr>
        <p:spPr>
          <a:xfrm>
            <a:off x="4979205" y="2479313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One Child Policy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F3E6EB-BA8F-41D0-B13E-165B59B56DBB}"/>
              </a:ext>
            </a:extLst>
          </p:cNvPr>
          <p:cNvCxnSpPr/>
          <p:nvPr/>
        </p:nvCxnSpPr>
        <p:spPr bwMode="auto">
          <a:xfrm>
            <a:off x="10939435" y="2895627"/>
            <a:ext cx="0" cy="7977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BB8665-4D9C-4CB5-B5EF-A43BA841FF0E}"/>
              </a:ext>
            </a:extLst>
          </p:cNvPr>
          <p:cNvCxnSpPr/>
          <p:nvPr/>
        </p:nvCxnSpPr>
        <p:spPr bwMode="auto">
          <a:xfrm>
            <a:off x="6547436" y="2366803"/>
            <a:ext cx="0" cy="7977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FE15642-4047-45A7-846D-CDCFE8B8AB38}"/>
              </a:ext>
            </a:extLst>
          </p:cNvPr>
          <p:cNvSpPr txBox="1"/>
          <p:nvPr/>
        </p:nvSpPr>
        <p:spPr>
          <a:xfrm>
            <a:off x="9793627" y="2555028"/>
            <a:ext cx="208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End of One Child Policy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8C047F-C8E0-43B1-A0D3-4373EA515C36}"/>
              </a:ext>
            </a:extLst>
          </p:cNvPr>
          <p:cNvSpPr txBox="1"/>
          <p:nvPr/>
        </p:nvSpPr>
        <p:spPr>
          <a:xfrm>
            <a:off x="5426173" y="1971482"/>
            <a:ext cx="2183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2 Children in Rural Areas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E2226D-9FB2-44F7-8E1D-DA8076505828}"/>
              </a:ext>
            </a:extLst>
          </p:cNvPr>
          <p:cNvCxnSpPr>
            <a:cxnSpLocks/>
          </p:cNvCxnSpPr>
          <p:nvPr/>
        </p:nvCxnSpPr>
        <p:spPr bwMode="auto">
          <a:xfrm flipV="1">
            <a:off x="6160811" y="3463775"/>
            <a:ext cx="0" cy="6218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E4DC258-F6CA-48DD-9796-9DB1188CDA26}"/>
              </a:ext>
            </a:extLst>
          </p:cNvPr>
          <p:cNvSpPr txBox="1"/>
          <p:nvPr/>
        </p:nvSpPr>
        <p:spPr>
          <a:xfrm>
            <a:off x="5254344" y="4040134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Enforcement Gap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C28EEEF-4735-4DB5-BEC2-B0CB7FA07B08}"/>
              </a:ext>
            </a:extLst>
          </p:cNvPr>
          <p:cNvSpPr/>
          <p:nvPr/>
        </p:nvSpPr>
        <p:spPr bwMode="auto">
          <a:xfrm rot="5400000">
            <a:off x="4845153" y="3398378"/>
            <a:ext cx="791412" cy="3136087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6F7602-6E82-4F64-8B0E-5C4345E7C169}"/>
              </a:ext>
            </a:extLst>
          </p:cNvPr>
          <p:cNvSpPr txBox="1"/>
          <p:nvPr/>
        </p:nvSpPr>
        <p:spPr>
          <a:xfrm>
            <a:off x="3970135" y="5407130"/>
            <a:ext cx="2542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Demographic Echo (25 years)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BDB1B6-1CC3-4C42-98C5-E9115130A38F}"/>
              </a:ext>
            </a:extLst>
          </p:cNvPr>
          <p:cNvSpPr txBox="1"/>
          <p:nvPr/>
        </p:nvSpPr>
        <p:spPr>
          <a:xfrm>
            <a:off x="7404228" y="121488"/>
            <a:ext cx="478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The One Child Policy is one of the most extensive population control attempts in history. Explain its causes, methods and consequences.</a:t>
            </a:r>
          </a:p>
        </p:txBody>
      </p:sp>
      <p:pic>
        <p:nvPicPr>
          <p:cNvPr id="20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C4290DB0-10B0-4752-9340-E33170797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30" y="241384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F67685B-D3B4-C229-34C3-62A33F7C49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1584458" y="4740254"/>
            <a:ext cx="0" cy="6218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EB13A64-AE05-5CEA-FE90-AE2FCAE5A6FB}"/>
              </a:ext>
            </a:extLst>
          </p:cNvPr>
          <p:cNvSpPr txBox="1"/>
          <p:nvPr/>
        </p:nvSpPr>
        <p:spPr>
          <a:xfrm>
            <a:off x="10147391" y="5326152"/>
            <a:ext cx="186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3 children incitement</a:t>
            </a:r>
          </a:p>
        </p:txBody>
      </p:sp>
    </p:spTree>
    <p:extLst>
      <p:ext uri="{BB962C8B-B14F-4D97-AF65-F5344CB8AC3E}">
        <p14:creationId xmlns:p14="http://schemas.microsoft.com/office/powerpoint/2010/main" val="3552406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Modernization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appeal of modernization</a:t>
            </a:r>
          </a:p>
          <a:p>
            <a:pPr lvl="1" eaLnBrk="1" hangingPunct="1"/>
            <a:r>
              <a:rPr lang="en-US" dirty="0"/>
              <a:t>For the last 500 years, China developed an inferiority complex:</a:t>
            </a:r>
          </a:p>
          <a:p>
            <a:pPr lvl="2" eaLnBrk="1" hangingPunct="1"/>
            <a:r>
              <a:rPr lang="en-US" dirty="0"/>
              <a:t>Decline of China’s status as a global power.</a:t>
            </a:r>
          </a:p>
          <a:p>
            <a:pPr lvl="2" eaLnBrk="1" hangingPunct="1"/>
            <a:r>
              <a:rPr lang="en-US" dirty="0"/>
              <a:t>Humiliation by foreign powers (e.g. Opium Wars, Japanese invasions).</a:t>
            </a:r>
          </a:p>
          <a:p>
            <a:pPr lvl="2" eaLnBrk="1" hangingPunct="1"/>
            <a:r>
              <a:rPr lang="en-US" dirty="0"/>
              <a:t>Collapse of the imperial government (1912).</a:t>
            </a:r>
          </a:p>
          <a:p>
            <a:pPr lvl="1" eaLnBrk="1" hangingPunct="1"/>
            <a:r>
              <a:rPr lang="en-US" dirty="0"/>
              <a:t>Strong pressure to portray China as a modernizing nation.</a:t>
            </a:r>
          </a:p>
          <a:p>
            <a:pPr lvl="1" eaLnBrk="1" hangingPunct="1"/>
            <a:r>
              <a:rPr lang="en-US" dirty="0"/>
              <a:t>Large investments in grandiose projects:</a:t>
            </a:r>
          </a:p>
          <a:p>
            <a:pPr lvl="2" eaLnBrk="1" hangingPunct="1"/>
            <a:r>
              <a:rPr lang="en-US" dirty="0"/>
              <a:t>Largest dam; Three Gorges Dam (2005).</a:t>
            </a:r>
          </a:p>
          <a:p>
            <a:pPr lvl="2" eaLnBrk="1" hangingPunct="1"/>
            <a:r>
              <a:rPr lang="en-US" dirty="0"/>
              <a:t>Largest shopping mall; The South China Mall.</a:t>
            </a:r>
          </a:p>
          <a:p>
            <a:pPr lvl="2" eaLnBrk="1" hangingPunct="1"/>
            <a:r>
              <a:rPr lang="en-US" dirty="0"/>
              <a:t>Highest railway in the world (Tibet).</a:t>
            </a:r>
          </a:p>
          <a:p>
            <a:pPr lvl="2" eaLnBrk="1" hangingPunct="1"/>
            <a:r>
              <a:rPr lang="en-US" dirty="0"/>
              <a:t>First maglev train in Shanghai (2003).</a:t>
            </a:r>
          </a:p>
          <a:p>
            <a:pPr lvl="2" eaLnBrk="1" hangingPunct="1"/>
            <a:r>
              <a:rPr lang="en-US" dirty="0"/>
              <a:t>Space program; First Chinese in space (2003); spacewalk (2008); space station (2021-2022).</a:t>
            </a:r>
          </a:p>
          <a:p>
            <a:pPr lvl="2" eaLnBrk="1" hangingPunct="1"/>
            <a:r>
              <a:rPr lang="en-US" dirty="0"/>
              <a:t>New international airports (Beijing, Shanghai, Guangzhou).</a:t>
            </a:r>
          </a:p>
          <a:p>
            <a:pPr lvl="2" eaLnBrk="1" hangingPunct="1"/>
            <a:r>
              <a:rPr lang="en-US" dirty="0"/>
              <a:t>2008 (Summer), 2022 (Winter) Olympics.</a:t>
            </a:r>
          </a:p>
          <a:p>
            <a:pPr lvl="2" eaLnBrk="1" hangingPunct="1"/>
            <a:r>
              <a:rPr lang="en-US" dirty="0"/>
              <a:t>High-speed rail (2008).</a:t>
            </a:r>
          </a:p>
          <a:p>
            <a:pPr lvl="2" eaLnBrk="1" hangingPunct="1"/>
            <a:r>
              <a:rPr lang="en-US" dirty="0"/>
              <a:t>Belt and Road Initiative (2013).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0F412-F6C6-4BA1-9CD2-D6EDFE319241}"/>
              </a:ext>
            </a:extLst>
          </p:cNvPr>
          <p:cNvSpPr txBox="1"/>
          <p:nvPr/>
        </p:nvSpPr>
        <p:spPr>
          <a:xfrm>
            <a:off x="7404228" y="121488"/>
            <a:ext cx="478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Why modernization is so important for China and provide some examples.</a:t>
            </a:r>
          </a:p>
        </p:txBody>
      </p:sp>
      <p:pic>
        <p:nvPicPr>
          <p:cNvPr id="5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88E3D035-8594-44E5-B6BC-5AC998C09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30" y="241384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5036A1-F403-45C2-8F79-267BB446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Beijing </a:t>
            </a:r>
            <a:r>
              <a:rPr lang="en-US" dirty="0" err="1"/>
              <a:t>Daxing</a:t>
            </a:r>
            <a:r>
              <a:rPr lang="en-US" dirty="0"/>
              <a:t> International Airport (Opened in 2019)</a:t>
            </a:r>
          </a:p>
        </p:txBody>
      </p:sp>
      <p:pic>
        <p:nvPicPr>
          <p:cNvPr id="2050" name="Picture 2" descr="In Depth: Beijing's New Airport Offers Leveler Playing Field for Air  China's Rivals - Caixin Global">
            <a:extLst>
              <a:ext uri="{FF2B5EF4-FFF2-40B4-BE49-F238E27FC236}">
                <a16:creationId xmlns:a16="http://schemas.microsoft.com/office/drawing/2014/main" id="{07F92C9B-E688-4141-ACB9-8F941B1AD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19" y="1459933"/>
            <a:ext cx="7583009" cy="505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774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Modernization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Development of the telecom market</a:t>
            </a:r>
          </a:p>
          <a:p>
            <a:pPr lvl="1" eaLnBrk="1" hangingPunct="1"/>
            <a:r>
              <a:rPr lang="en-US" dirty="0"/>
              <a:t>Easier and cheaper to switch to the latest technology.</a:t>
            </a:r>
          </a:p>
          <a:p>
            <a:pPr lvl="1" eaLnBrk="1" hangingPunct="1"/>
            <a:r>
              <a:rPr lang="en-US" dirty="0"/>
              <a:t>World’s largest mobile phone market:</a:t>
            </a:r>
          </a:p>
          <a:p>
            <a:pPr lvl="2" eaLnBrk="1" hangingPunct="1"/>
            <a:r>
              <a:rPr lang="en-US" dirty="0"/>
              <a:t>From 376 million cell phone subscribers in 2005 to 1.1 billion in 2018.</a:t>
            </a:r>
          </a:p>
          <a:p>
            <a:pPr lvl="2" eaLnBrk="1" hangingPunct="1"/>
            <a:r>
              <a:rPr lang="en-US" dirty="0"/>
              <a:t>Chinese telecom companies such as Huawei are becoming among the world’s largest.</a:t>
            </a:r>
          </a:p>
          <a:p>
            <a:pPr lvl="1" eaLnBrk="1" hangingPunct="1"/>
            <a:r>
              <a:rPr lang="en-US" dirty="0"/>
              <a:t>World’s largest online user:</a:t>
            </a:r>
          </a:p>
          <a:p>
            <a:pPr lvl="2"/>
            <a:r>
              <a:rPr lang="en-US" dirty="0"/>
              <a:t>21% of the world’s internet users.</a:t>
            </a:r>
          </a:p>
          <a:p>
            <a:pPr lvl="2" eaLnBrk="1" hangingPunct="1"/>
            <a:r>
              <a:rPr lang="en-US" dirty="0"/>
              <a:t>73% of the population uses the internet.</a:t>
            </a:r>
          </a:p>
          <a:p>
            <a:pPr lvl="2" eaLnBrk="1" hangingPunct="1"/>
            <a:r>
              <a:rPr lang="en-US" dirty="0"/>
              <a:t>Surpassed 1 billion users in 2021.</a:t>
            </a:r>
          </a:p>
          <a:p>
            <a:pPr lvl="1"/>
            <a:r>
              <a:rPr lang="en-US" dirty="0"/>
              <a:t>Using the internet as a tool for social control:</a:t>
            </a:r>
          </a:p>
          <a:p>
            <a:pPr lvl="2" eaLnBrk="1" hangingPunct="1"/>
            <a:r>
              <a:rPr lang="en-US" dirty="0"/>
              <a:t>The “Great Firewall of China”.</a:t>
            </a:r>
          </a:p>
          <a:p>
            <a:pPr lvl="2" eaLnBrk="1" hangingPunct="1"/>
            <a:r>
              <a:rPr lang="en-US" dirty="0"/>
              <a:t>Social credit system.</a:t>
            </a:r>
          </a:p>
          <a:p>
            <a:pPr lvl="2" eaLnBrk="1" hangingPunct="1"/>
            <a:r>
              <a:rPr lang="en-US" dirty="0"/>
              <a:t>Surveillance of online behavior.</a:t>
            </a:r>
          </a:p>
          <a:p>
            <a:pPr lvl="2" eaLnBrk="1" hangingPunct="1"/>
            <a:r>
              <a:rPr lang="en-US" dirty="0"/>
              <a:t>A large ecosystem of online influencers.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Chinese Internet Market, 2000-2021</a:t>
            </a:r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706432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Modernization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Industrial development problems</a:t>
            </a:r>
          </a:p>
          <a:p>
            <a:pPr lvl="1" eaLnBrk="1" hangingPunct="1"/>
            <a:r>
              <a:rPr lang="en-US" dirty="0"/>
              <a:t>Pulling millions of Chinese out of poverty.</a:t>
            </a:r>
          </a:p>
          <a:p>
            <a:pPr lvl="2" eaLnBrk="1" hangingPunct="1"/>
            <a:r>
              <a:rPr lang="en-US" dirty="0"/>
              <a:t>Justifies any policy and project.</a:t>
            </a:r>
          </a:p>
          <a:p>
            <a:pPr lvl="2"/>
            <a:r>
              <a:rPr lang="en-US" dirty="0"/>
              <a:t>Inequality is rising.</a:t>
            </a:r>
          </a:p>
          <a:p>
            <a:pPr lvl="1" eaLnBrk="1" hangingPunct="1"/>
            <a:r>
              <a:rPr lang="en-US" dirty="0"/>
              <a:t>Industrial overcapacity:</a:t>
            </a:r>
          </a:p>
          <a:p>
            <a:pPr lvl="2" eaLnBrk="1" hangingPunct="1"/>
            <a:r>
              <a:rPr lang="en-US" dirty="0"/>
              <a:t>Over investments.</a:t>
            </a:r>
          </a:p>
          <a:p>
            <a:pPr lvl="2" eaLnBrk="1" hangingPunct="1"/>
            <a:r>
              <a:rPr lang="en-US" dirty="0"/>
              <a:t>Over supply of consumption goods, driving prices down.</a:t>
            </a:r>
          </a:p>
          <a:p>
            <a:pPr lvl="2" eaLnBrk="1" hangingPunct="1"/>
            <a:r>
              <a:rPr lang="en-US" dirty="0"/>
              <a:t>Limited profits.</a:t>
            </a:r>
          </a:p>
          <a:p>
            <a:pPr lvl="1" eaLnBrk="1" hangingPunct="1"/>
            <a:r>
              <a:rPr lang="en-US" dirty="0"/>
              <a:t>Quality issues:</a:t>
            </a:r>
          </a:p>
          <a:p>
            <a:pPr lvl="2" eaLnBrk="1" hangingPunct="1"/>
            <a:r>
              <a:rPr lang="en-US" dirty="0"/>
              <a:t>Counterfeited and fake goods.</a:t>
            </a:r>
          </a:p>
          <a:p>
            <a:pPr lvl="2" eaLnBrk="1" hangingPunct="1"/>
            <a:r>
              <a:rPr lang="en-US" dirty="0"/>
              <a:t>Several companies are starting to move away from China.</a:t>
            </a:r>
          </a:p>
          <a:p>
            <a:pPr lvl="1" eaLnBrk="1" hangingPunct="1"/>
            <a:r>
              <a:rPr lang="en-US" dirty="0"/>
              <a:t>Rising labor and transportation costs.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Modernization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“business environment”</a:t>
            </a:r>
          </a:p>
          <a:p>
            <a:pPr lvl="1" eaLnBrk="1" hangingPunct="1"/>
            <a:r>
              <a:rPr lang="en-US" dirty="0"/>
              <a:t>The rule of law is not well applied.</a:t>
            </a:r>
          </a:p>
          <a:p>
            <a:pPr lvl="1" eaLnBrk="1" hangingPunct="1"/>
            <a:r>
              <a:rPr lang="en-US" dirty="0"/>
              <a:t>State enterprises and cronyism.</a:t>
            </a:r>
          </a:p>
          <a:p>
            <a:pPr lvl="2"/>
            <a:r>
              <a:rPr lang="en-US" dirty="0"/>
              <a:t>Government contracts and support.</a:t>
            </a:r>
          </a:p>
          <a:p>
            <a:pPr lvl="1"/>
            <a:r>
              <a:rPr lang="en-US" dirty="0"/>
              <a:t>Corporate fraud:</a:t>
            </a:r>
          </a:p>
          <a:p>
            <a:pPr lvl="2"/>
            <a:r>
              <a:rPr lang="en-US" dirty="0"/>
              <a:t>Exaggerated sales figures (to boost stock prices and compensation).</a:t>
            </a:r>
          </a:p>
          <a:p>
            <a:pPr lvl="2"/>
            <a:r>
              <a:rPr lang="en-US" dirty="0"/>
              <a:t>Fake products (small businesses).</a:t>
            </a:r>
          </a:p>
          <a:p>
            <a:pPr lvl="1" eaLnBrk="1" hangingPunct="1"/>
            <a:r>
              <a:rPr lang="en-US" dirty="0"/>
              <a:t>Abuses and racketing:</a:t>
            </a:r>
          </a:p>
          <a:p>
            <a:pPr lvl="2" eaLnBrk="1" hangingPunct="1"/>
            <a:r>
              <a:rPr lang="en-US" dirty="0"/>
              <a:t>Local government seizing and selling land to special interests.</a:t>
            </a:r>
          </a:p>
          <a:p>
            <a:pPr lvl="2" eaLnBrk="1" hangingPunct="1"/>
            <a:r>
              <a:rPr lang="en-US" dirty="0"/>
              <a:t>Different price systems.</a:t>
            </a:r>
          </a:p>
          <a:p>
            <a:pPr lvl="1" eaLnBrk="1" hangingPunct="1"/>
            <a:r>
              <a:rPr lang="en-US" dirty="0"/>
              <a:t>Good Guanxi enables to bend most of the rules.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Modernization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Environmental degradation</a:t>
            </a:r>
          </a:p>
          <a:p>
            <a:pPr lvl="1" eaLnBrk="1" hangingPunct="1"/>
            <a:r>
              <a:rPr lang="en-US" dirty="0"/>
              <a:t>Limited attention placed on the protection of the environment.</a:t>
            </a:r>
          </a:p>
          <a:p>
            <a:pPr lvl="1" eaLnBrk="1" hangingPunct="1"/>
            <a:r>
              <a:rPr lang="en-US" dirty="0"/>
              <a:t>Development is a priority over the environment.</a:t>
            </a:r>
          </a:p>
          <a:p>
            <a:pPr lvl="1" eaLnBrk="1" hangingPunct="1"/>
            <a:r>
              <a:rPr lang="en-US" dirty="0"/>
              <a:t>Serious degradation of environmental conditions.</a:t>
            </a:r>
          </a:p>
          <a:p>
            <a:pPr lvl="1" eaLnBrk="1" hangingPunct="1"/>
            <a:r>
              <a:rPr lang="en-US" dirty="0"/>
              <a:t>Air pollution:</a:t>
            </a:r>
          </a:p>
          <a:p>
            <a:pPr lvl="2" eaLnBrk="1" hangingPunct="1"/>
            <a:r>
              <a:rPr lang="en-US" dirty="0"/>
              <a:t>China is the largest CO2 emitter in the world (30% in 2020).</a:t>
            </a:r>
          </a:p>
          <a:p>
            <a:pPr lvl="2" eaLnBrk="1" hangingPunct="1"/>
            <a:r>
              <a:rPr lang="en-US" dirty="0"/>
              <a:t>60% of the energy supplied by coal.</a:t>
            </a:r>
          </a:p>
          <a:p>
            <a:pPr lvl="2" eaLnBrk="1" hangingPunct="1"/>
            <a:r>
              <a:rPr lang="en-US" dirty="0"/>
              <a:t>16 of the world’s 20 worst polluted cities.</a:t>
            </a:r>
          </a:p>
          <a:p>
            <a:pPr lvl="2" eaLnBrk="1" hangingPunct="1"/>
            <a:r>
              <a:rPr lang="en-US" dirty="0"/>
              <a:t>2/3 of Chinese cities have pollution levels well above national criteria.</a:t>
            </a:r>
          </a:p>
          <a:p>
            <a:pPr lvl="2" eaLnBrk="1" hangingPunct="1"/>
            <a:r>
              <a:rPr lang="en-US" dirty="0"/>
              <a:t>75% of the urban population suffering from health problems.</a:t>
            </a:r>
          </a:p>
          <a:p>
            <a:pPr lvl="1" eaLnBrk="1" hangingPunct="1"/>
            <a:r>
              <a:rPr lang="en-US" dirty="0"/>
              <a:t>Water pollution:</a:t>
            </a:r>
          </a:p>
          <a:p>
            <a:pPr lvl="2" eaLnBrk="1" hangingPunct="1"/>
            <a:r>
              <a:rPr lang="en-US" dirty="0"/>
              <a:t>20% of rivers in China are severely polluted.</a:t>
            </a:r>
          </a:p>
          <a:p>
            <a:pPr lvl="2" eaLnBrk="1" hangingPunct="1"/>
            <a:r>
              <a:rPr lang="en-US" dirty="0"/>
              <a:t>80% cannot sustain commercial fishing.</a:t>
            </a:r>
          </a:p>
          <a:p>
            <a:pPr lvl="1" eaLnBrk="1" hangingPunct="1"/>
            <a:r>
              <a:rPr lang="en-US" dirty="0"/>
              <a:t>Energy efficiency issues.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06787C-7DE4-4451-B8B4-BEABF864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Rivers Accounting for 95% of River Plastic Oceanic Releases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1631B6CC-CF11-4954-A6E3-1323BC1D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34" y="1491461"/>
            <a:ext cx="603885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22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58A0-186E-426F-B0A0-A99873C6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of CO2 Emissions, 2018-2020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E368F1F-97CE-4FC0-8DED-242123EFF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313582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000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C. Selected Problems and Issues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1. Family Planning</a:t>
            </a:r>
          </a:p>
          <a:p>
            <a:pPr lvl="1" eaLnBrk="1" hangingPunct="1"/>
            <a:r>
              <a:rPr lang="en-US" dirty="0"/>
              <a:t>What was the One Child Policy and how it impacted the Chinese society?</a:t>
            </a:r>
          </a:p>
          <a:p>
            <a:pPr eaLnBrk="1" hangingPunct="1"/>
            <a:r>
              <a:rPr lang="en-US" dirty="0"/>
              <a:t>2. Modernization</a:t>
            </a:r>
          </a:p>
          <a:p>
            <a:pPr lvl="1" eaLnBrk="1" hangingPunct="1"/>
            <a:r>
              <a:rPr lang="en-US" dirty="0"/>
              <a:t>What are the challenges of modernization in China?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Modernization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Counterfeiting and intellectual property</a:t>
            </a:r>
          </a:p>
          <a:p>
            <a:pPr lvl="1"/>
            <a:r>
              <a:rPr lang="en-US" dirty="0"/>
              <a:t>The world’s largest producer of counterfeited goods (about 62%).</a:t>
            </a:r>
          </a:p>
          <a:p>
            <a:pPr lvl="1"/>
            <a:r>
              <a:rPr lang="en-US" dirty="0"/>
              <a:t>A large “industrial subsidy”.</a:t>
            </a:r>
          </a:p>
          <a:p>
            <a:pPr lvl="1"/>
            <a:r>
              <a:rPr lang="en-US" dirty="0"/>
              <a:t>Failure to protect intellectual property rights.</a:t>
            </a:r>
          </a:p>
          <a:p>
            <a:pPr lvl="1"/>
            <a:r>
              <a:rPr lang="en-US" dirty="0"/>
              <a:t>Technological expropriation:</a:t>
            </a:r>
          </a:p>
          <a:p>
            <a:pPr lvl="2"/>
            <a:r>
              <a:rPr lang="en-US" dirty="0"/>
              <a:t>Copy a well-known product without paying any royalties or R&amp;D costs.</a:t>
            </a:r>
          </a:p>
          <a:p>
            <a:pPr lvl="2"/>
            <a:r>
              <a:rPr lang="en-US" dirty="0"/>
              <a:t>Copy a technology or production technique and use it to compete on global markets.</a:t>
            </a:r>
          </a:p>
          <a:p>
            <a:pPr lvl="1"/>
            <a:r>
              <a:rPr lang="en-US" dirty="0"/>
              <a:t>Illegal copies:</a:t>
            </a:r>
          </a:p>
          <a:p>
            <a:pPr lvl="2"/>
            <a:r>
              <a:rPr lang="en-US" dirty="0"/>
              <a:t>Apparel and luxury goods (social status).</a:t>
            </a:r>
          </a:p>
          <a:p>
            <a:pPr lvl="2"/>
            <a:r>
              <a:rPr lang="en-US" dirty="0"/>
              <a:t>Electronics (10% of smartphones are counterfeit).</a:t>
            </a:r>
          </a:p>
          <a:p>
            <a:pPr lvl="2"/>
            <a:r>
              <a:rPr lang="en-US" dirty="0"/>
              <a:t>Pharmaceutical products.</a:t>
            </a:r>
          </a:p>
          <a:p>
            <a:pPr lvl="2"/>
            <a:r>
              <a:rPr lang="en-US" dirty="0"/>
              <a:t>Media (movies, music and software).</a:t>
            </a:r>
          </a:p>
          <a:p>
            <a:pPr lvl="2"/>
            <a:r>
              <a:rPr lang="en-US" dirty="0"/>
              <a:t>Toys.</a:t>
            </a:r>
          </a:p>
        </p:txBody>
      </p:sp>
      <p:sp>
        <p:nvSpPr>
          <p:cNvPr id="4" name="Action Button: Video 3">
            <a:hlinkClick r:id="rId3" highlightClick="1"/>
            <a:extLst>
              <a:ext uri="{FF2B5EF4-FFF2-40B4-BE49-F238E27FC236}">
                <a16:creationId xmlns:a16="http://schemas.microsoft.com/office/drawing/2014/main" id="{B5F4234B-A07C-412C-844C-4A5646F15EC1}"/>
              </a:ext>
            </a:extLst>
          </p:cNvPr>
          <p:cNvSpPr/>
          <p:nvPr/>
        </p:nvSpPr>
        <p:spPr bwMode="auto">
          <a:xfrm>
            <a:off x="9647227" y="5302293"/>
            <a:ext cx="846894" cy="490953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7C419-633C-40F1-8EAC-D4AE6D2DB4B5}"/>
              </a:ext>
            </a:extLst>
          </p:cNvPr>
          <p:cNvSpPr/>
          <p:nvPr/>
        </p:nvSpPr>
        <p:spPr>
          <a:xfrm>
            <a:off x="7816817" y="5828497"/>
            <a:ext cx="432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We Went To The Fake Sneaker Capital Of China (HBO)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52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Modernization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Speculation</a:t>
            </a:r>
          </a:p>
          <a:p>
            <a:pPr lvl="1" eaLnBrk="1" hangingPunct="1"/>
            <a:r>
              <a:rPr lang="en-US" dirty="0"/>
              <a:t>Short term perspectives of investments.</a:t>
            </a:r>
          </a:p>
          <a:p>
            <a:pPr lvl="1" eaLnBrk="1" hangingPunct="1"/>
            <a:r>
              <a:rPr lang="en-US" dirty="0"/>
              <a:t>Real estate, not production, is the favored sector:</a:t>
            </a:r>
          </a:p>
          <a:p>
            <a:pPr lvl="2" eaLnBrk="1" hangingPunct="1"/>
            <a:r>
              <a:rPr lang="en-US" dirty="0"/>
              <a:t>Real estate development as the dominant source of municipal government revenue.</a:t>
            </a:r>
          </a:p>
          <a:p>
            <a:pPr lvl="2" eaLnBrk="1" hangingPunct="1"/>
            <a:r>
              <a:rPr lang="en-US" dirty="0"/>
              <a:t>Oversupply of office space and residential housing in many cities.</a:t>
            </a:r>
          </a:p>
          <a:p>
            <a:pPr lvl="2" eaLnBrk="1" hangingPunct="1"/>
            <a:r>
              <a:rPr lang="en-US" dirty="0"/>
              <a:t>Vacancy rate of more than 25%; large non-performing assets.</a:t>
            </a:r>
          </a:p>
          <a:p>
            <a:pPr lvl="2" eaLnBrk="1" hangingPunct="1"/>
            <a:r>
              <a:rPr lang="en-US" dirty="0"/>
              <a:t>Real estate becomes speculation based solely on appreciation (not rent seeking).</a:t>
            </a:r>
          </a:p>
          <a:p>
            <a:pPr lvl="2" eaLnBrk="1" hangingPunct="1"/>
            <a:r>
              <a:rPr lang="en-US" dirty="0"/>
              <a:t>Large real estate projects for a customer base that does not exist.</a:t>
            </a:r>
          </a:p>
          <a:p>
            <a:pPr lvl="2" eaLnBrk="1" hangingPunct="1"/>
            <a:r>
              <a:rPr lang="en-US" dirty="0"/>
              <a:t>Most people’s assets are in real estate.</a:t>
            </a:r>
          </a:p>
          <a:p>
            <a:pPr lvl="2" eaLnBrk="1" hangingPunct="1"/>
            <a:r>
              <a:rPr lang="en-US" dirty="0"/>
              <a:t>Poor quality of several construction projects (“Tofu dreg” projects).</a:t>
            </a:r>
          </a:p>
          <a:p>
            <a:pPr lvl="1" eaLnBrk="1" hangingPunct="1"/>
            <a:r>
              <a:rPr lang="en-US" dirty="0"/>
              <a:t>Stock markets:</a:t>
            </a:r>
          </a:p>
          <a:p>
            <a:pPr lvl="2" eaLnBrk="1" hangingPunct="1"/>
            <a:r>
              <a:rPr lang="en-US" dirty="0"/>
              <a:t>Limited investment tradition and low level of education of shareholders.</a:t>
            </a:r>
          </a:p>
          <a:p>
            <a:pPr lvl="2" eaLnBrk="1" hangingPunct="1"/>
            <a:r>
              <a:rPr lang="en-US" dirty="0"/>
              <a:t>The notion of “investment” is not well understood (perceived as a “sure-winning” lottery.</a:t>
            </a:r>
          </a:p>
          <a:p>
            <a:pPr lvl="2" eaLnBrk="1" hangingPunct="1"/>
            <a:r>
              <a:rPr lang="en-US" dirty="0"/>
              <a:t>The stock market has been declining due to low profits, until 2006.</a:t>
            </a:r>
          </a:p>
          <a:p>
            <a:pPr lvl="2" eaLnBrk="1" hangingPunct="1"/>
            <a:r>
              <a:rPr lang="en-US" dirty="0"/>
              <a:t>Bubble of 2006-2007; and then a crash (70% drop in 2008).</a:t>
            </a:r>
          </a:p>
        </p:txBody>
      </p:sp>
      <p:sp>
        <p:nvSpPr>
          <p:cNvPr id="2" name="Action Button: Video 1">
            <a:hlinkClick r:id="rId3" highlightClick="1"/>
            <a:extLst>
              <a:ext uri="{FF2B5EF4-FFF2-40B4-BE49-F238E27FC236}">
                <a16:creationId xmlns:a16="http://schemas.microsoft.com/office/drawing/2014/main" id="{67919008-3E5E-40B6-BB17-45D50AFF7DB9}"/>
              </a:ext>
            </a:extLst>
          </p:cNvPr>
          <p:cNvSpPr/>
          <p:nvPr/>
        </p:nvSpPr>
        <p:spPr bwMode="auto">
          <a:xfrm>
            <a:off x="8505760" y="1545490"/>
            <a:ext cx="895989" cy="527775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E2A1C3-966A-4226-BB31-30DC21AB0900}"/>
              </a:ext>
            </a:extLst>
          </p:cNvPr>
          <p:cNvSpPr/>
          <p:nvPr/>
        </p:nvSpPr>
        <p:spPr>
          <a:xfrm>
            <a:off x="9400836" y="1486211"/>
            <a:ext cx="2631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Why 50 Million Chinese Homes are Empty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FAD3-23FF-459C-84F1-88BE6F36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Foreclosures in China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AC7199A-E7FC-4939-B95F-60384D5E9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158826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8127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Shanghai Composite Index</a:t>
            </a:r>
            <a:r>
              <a:rPr lang="en-US"/>
              <a:t>, 2000-2023 </a:t>
            </a:r>
            <a:r>
              <a:rPr lang="en-US" dirty="0"/>
              <a:t>(Monthly)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147353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2CB3A9-B0F8-4669-B1A1-2C64D76E4FFE}"/>
              </a:ext>
            </a:extLst>
          </p:cNvPr>
          <p:cNvCxnSpPr>
            <a:cxnSpLocks/>
          </p:cNvCxnSpPr>
          <p:nvPr/>
        </p:nvCxnSpPr>
        <p:spPr bwMode="auto">
          <a:xfrm flipV="1">
            <a:off x="4148254" y="3902927"/>
            <a:ext cx="7515922" cy="12340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8EAEAB-0F37-4920-9BD5-F38F76C15561}"/>
              </a:ext>
            </a:extLst>
          </p:cNvPr>
          <p:cNvCxnSpPr>
            <a:cxnSpLocks/>
          </p:cNvCxnSpPr>
          <p:nvPr/>
        </p:nvCxnSpPr>
        <p:spPr bwMode="auto">
          <a:xfrm>
            <a:off x="4869366" y="1522904"/>
            <a:ext cx="6794810" cy="19060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2. Modernization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Consumerism</a:t>
            </a:r>
          </a:p>
          <a:p>
            <a:pPr lvl="1" eaLnBrk="1" hangingPunct="1"/>
            <a:r>
              <a:rPr lang="en-US" dirty="0"/>
              <a:t>Symbol of modernity and social status:</a:t>
            </a:r>
          </a:p>
          <a:p>
            <a:pPr lvl="2" eaLnBrk="1" hangingPunct="1"/>
            <a:r>
              <a:rPr lang="en-US" dirty="0"/>
              <a:t>Mass consumption and mass media created needs while the employment market offered limited opportunities to many.</a:t>
            </a:r>
          </a:p>
          <a:p>
            <a:pPr lvl="2" eaLnBrk="1" hangingPunct="1"/>
            <a:r>
              <a:rPr lang="en-US" dirty="0"/>
              <a:t>Access to new sources of information providing a globalized culture.</a:t>
            </a:r>
          </a:p>
          <a:p>
            <a:pPr lvl="2" eaLnBrk="1" hangingPunct="1"/>
            <a:r>
              <a:rPr lang="en-US" dirty="0"/>
              <a:t>Mass media is new to China and there is no tradition of consumer behavior.</a:t>
            </a:r>
          </a:p>
          <a:p>
            <a:pPr lvl="1" eaLnBrk="1" hangingPunct="1"/>
            <a:r>
              <a:rPr lang="en-US" dirty="0"/>
              <a:t>Development of Western consuming behavior:</a:t>
            </a:r>
          </a:p>
          <a:p>
            <a:pPr lvl="2" eaLnBrk="1" hangingPunct="1"/>
            <a:r>
              <a:rPr lang="en-US" dirty="0"/>
              <a:t>Fashion and beauty products.</a:t>
            </a:r>
          </a:p>
          <a:p>
            <a:pPr lvl="2" eaLnBrk="1" hangingPunct="1"/>
            <a:r>
              <a:rPr lang="en-US" dirty="0"/>
              <a:t>Weddings.</a:t>
            </a:r>
          </a:p>
          <a:p>
            <a:pPr lvl="2" eaLnBrk="1" hangingPunct="1"/>
            <a:r>
              <a:rPr lang="en-US" dirty="0"/>
              <a:t>Christmas (the consumption segment of it).</a:t>
            </a:r>
          </a:p>
          <a:p>
            <a:pPr lvl="2" eaLnBrk="1" hangingPunct="1"/>
            <a:r>
              <a:rPr lang="en-US" dirty="0"/>
              <a:t>New housing complexes and home decoration.</a:t>
            </a:r>
          </a:p>
          <a:p>
            <a:pPr lvl="1" eaLnBrk="1" hangingPunct="1"/>
            <a:r>
              <a:rPr lang="en-US" dirty="0"/>
              <a:t>Emergence of a middle class:</a:t>
            </a:r>
          </a:p>
          <a:p>
            <a:pPr lvl="2" eaLnBrk="1" hangingPunct="1"/>
            <a:r>
              <a:rPr lang="en-US" dirty="0"/>
              <a:t>A fast rise.</a:t>
            </a:r>
          </a:p>
          <a:p>
            <a:pPr lvl="2" eaLnBrk="1" hangingPunct="1"/>
            <a:r>
              <a:rPr lang="en-US" dirty="0"/>
              <a:t>About 150-200 million in 2010.</a:t>
            </a:r>
          </a:p>
          <a:p>
            <a:pPr lvl="2" eaLnBrk="1" hangingPunct="1"/>
            <a:r>
              <a:rPr lang="en-US" dirty="0"/>
              <a:t>About 400 million in 2018.</a:t>
            </a:r>
          </a:p>
          <a:p>
            <a:pPr lvl="2" eaLnBrk="1" hangingPunct="1"/>
            <a:r>
              <a:rPr lang="en-US" dirty="0"/>
              <a:t>A tool of social change, but also instability.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D1528C-221A-42DD-AE57-2D7A21192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Urban Households Incomes</a:t>
            </a:r>
          </a:p>
        </p:txBody>
      </p:sp>
      <p:pic>
        <p:nvPicPr>
          <p:cNvPr id="3074" name="Picture 2" descr="China's Middle Class - At a Glance | Dezan Shira &amp; Associates">
            <a:extLst>
              <a:ext uri="{FF2B5EF4-FFF2-40B4-BE49-F238E27FC236}">
                <a16:creationId xmlns:a16="http://schemas.microsoft.com/office/drawing/2014/main" id="{AE1346D0-9810-4333-B161-AFA256A0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21"/>
          <a:stretch/>
        </p:blipFill>
        <p:spPr bwMode="auto">
          <a:xfrm>
            <a:off x="2743200" y="1374624"/>
            <a:ext cx="7271543" cy="54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985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62AE42-8575-445F-90D8-1660CBA95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Modernization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EDB2D-C3AE-4305-8693-D272135F6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9652" y="1311275"/>
            <a:ext cx="4620798" cy="5291138"/>
          </a:xfrm>
        </p:spPr>
        <p:txBody>
          <a:bodyPr/>
          <a:lstStyle/>
          <a:p>
            <a:r>
              <a:rPr lang="en-US" dirty="0" err="1"/>
              <a:t>Baizuo</a:t>
            </a:r>
            <a:r>
              <a:rPr lang="en-US" dirty="0"/>
              <a:t> (White Left/Woke)</a:t>
            </a:r>
          </a:p>
          <a:p>
            <a:pPr lvl="1"/>
            <a:r>
              <a:rPr lang="en-US" dirty="0"/>
              <a:t>Growing level of contempt towards the West, particularly progressivism (+ LGBTQ+).</a:t>
            </a:r>
          </a:p>
          <a:p>
            <a:pPr lvl="1"/>
            <a:r>
              <a:rPr lang="en-US" dirty="0"/>
              <a:t>A critique of Western standards that discriminate against Asians (e.g. university admissions).</a:t>
            </a:r>
          </a:p>
          <a:p>
            <a:pPr lvl="1"/>
            <a:r>
              <a:rPr lang="en-US" dirty="0"/>
              <a:t>Mostly based on China’s experience with Marxist ideology and the associated identity politics.</a:t>
            </a:r>
          </a:p>
          <a:p>
            <a:pPr lvl="1"/>
            <a:r>
              <a:rPr lang="en-US" dirty="0"/>
              <a:t>Lessons from the Cultural Revolution (Cultural Marxism).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A1A916-9573-4E02-A0A3-27F60F9C00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e Chinese know who the Democrats are...LOL">
            <a:extLst>
              <a:ext uri="{FF2B5EF4-FFF2-40B4-BE49-F238E27FC236}">
                <a16:creationId xmlns:a16="http://schemas.microsoft.com/office/drawing/2014/main" id="{E525F7A2-C003-4363-95BC-3ED0D1303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4"/>
          <a:stretch/>
        </p:blipFill>
        <p:spPr bwMode="auto">
          <a:xfrm>
            <a:off x="5521829" y="1484334"/>
            <a:ext cx="6670171" cy="464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31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584B8-A28E-481E-B3B6-BBA246BF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Modernization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4CD46-5286-4D14-A4CA-251BA18D0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E-commerce in China</a:t>
            </a:r>
          </a:p>
          <a:p>
            <a:pPr lvl="1"/>
            <a:r>
              <a:rPr lang="en-US" dirty="0"/>
              <a:t>Largest e-commerce market in the world (3 times the size of the US market).</a:t>
            </a:r>
          </a:p>
          <a:p>
            <a:pPr lvl="1"/>
            <a:r>
              <a:rPr lang="en-US" dirty="0"/>
              <a:t>E-commerce accounted for 24.6% of retail sales in 2020.</a:t>
            </a:r>
          </a:p>
          <a:p>
            <a:pPr lvl="1"/>
            <a:r>
              <a:rPr lang="en-US" dirty="0"/>
              <a:t>High smartphone penetration used for transactions:</a:t>
            </a:r>
          </a:p>
          <a:p>
            <a:pPr lvl="2"/>
            <a:r>
              <a:rPr lang="en-US" dirty="0"/>
              <a:t>80% of all purchases generated from mobile phones.</a:t>
            </a:r>
          </a:p>
          <a:p>
            <a:pPr lvl="2"/>
            <a:r>
              <a:rPr lang="en-US" dirty="0"/>
              <a:t>One of the world’s highest share of mobile payments (80%).</a:t>
            </a:r>
          </a:p>
          <a:p>
            <a:pPr lvl="1"/>
            <a:r>
              <a:rPr lang="en-US" dirty="0"/>
              <a:t>Conventional retail infrastructure lacking in smaller urban centers.</a:t>
            </a:r>
          </a:p>
          <a:p>
            <a:pPr lvl="1"/>
            <a:r>
              <a:rPr lang="en-US" dirty="0"/>
              <a:t>High population densities.</a:t>
            </a:r>
          </a:p>
          <a:p>
            <a:pPr lvl="1"/>
            <a:r>
              <a:rPr lang="en-US" dirty="0"/>
              <a:t>Rising cost of labor and retail rents makes conventional retail less competitive.</a:t>
            </a:r>
          </a:p>
          <a:p>
            <a:pPr lvl="1"/>
            <a:r>
              <a:rPr lang="en-US" dirty="0"/>
              <a:t>Cross-border e-commerce allowed:</a:t>
            </a:r>
          </a:p>
          <a:p>
            <a:pPr lvl="2"/>
            <a:r>
              <a:rPr lang="en-US" dirty="0"/>
              <a:t>E-commerce providers allowed to sell several types of foreign goods.</a:t>
            </a:r>
          </a:p>
          <a:p>
            <a:pPr lvl="2"/>
            <a:r>
              <a:rPr lang="en-US" dirty="0"/>
              <a:t>Access to genuine goods and brand names.</a:t>
            </a:r>
          </a:p>
          <a:p>
            <a:pPr lvl="2"/>
            <a:r>
              <a:rPr lang="en-US" dirty="0"/>
              <a:t>Domestic manufacturers and retailers allowed to sell on foreign e-commerce platforms such as Amazon.</a:t>
            </a:r>
          </a:p>
          <a:p>
            <a:pPr lvl="2"/>
            <a:r>
              <a:rPr lang="en-US" dirty="0"/>
              <a:t>AliExpress the most popular (owned by Alibaba).</a:t>
            </a:r>
          </a:p>
        </p:txBody>
      </p:sp>
    </p:spTree>
    <p:extLst>
      <p:ext uri="{BB962C8B-B14F-4D97-AF65-F5344CB8AC3E}">
        <p14:creationId xmlns:p14="http://schemas.microsoft.com/office/powerpoint/2010/main" val="110747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B4F5-5476-46A6-9D4E-6536878D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Modernization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37593-2C43-4597-B9A7-7C0D6E238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China’s high-speed rail system</a:t>
            </a:r>
          </a:p>
          <a:p>
            <a:pPr lvl="1"/>
            <a:r>
              <a:rPr lang="en-US" dirty="0"/>
              <a:t>Political support and lower construction and operating costs (scale).</a:t>
            </a:r>
          </a:p>
          <a:p>
            <a:pPr lvl="1"/>
            <a:r>
              <a:rPr lang="en-US" dirty="0"/>
              <a:t>Network of large cities.</a:t>
            </a:r>
          </a:p>
          <a:p>
            <a:pPr lvl="1"/>
            <a:r>
              <a:rPr lang="en-US" dirty="0"/>
              <a:t>Urban corridors (cities less than 1 hour apart; faster than air).</a:t>
            </a:r>
          </a:p>
          <a:p>
            <a:pPr lvl="1"/>
            <a:r>
              <a:rPr lang="en-US" dirty="0"/>
              <a:t>Constraints in the capacity of air transportation.</a:t>
            </a:r>
          </a:p>
          <a:p>
            <a:pPr lvl="1"/>
            <a:r>
              <a:rPr lang="en-US" dirty="0"/>
              <a:t>Some lines in remote areas designed for political purposes (Xinjiang, Tibet).</a:t>
            </a:r>
          </a:p>
          <a:p>
            <a:pPr lvl="1"/>
            <a:r>
              <a:rPr lang="en-US" dirty="0"/>
              <a:t>Using viaducts:</a:t>
            </a:r>
          </a:p>
          <a:p>
            <a:pPr lvl="2"/>
            <a:r>
              <a:rPr lang="en-US" dirty="0"/>
              <a:t>Lessen the rail footprint (50% less).</a:t>
            </a:r>
          </a:p>
          <a:p>
            <a:pPr lvl="2"/>
            <a:r>
              <a:rPr lang="en-US" dirty="0"/>
              <a:t>Lower constructions costs.</a:t>
            </a:r>
          </a:p>
          <a:p>
            <a:pPr lvl="2"/>
            <a:r>
              <a:rPr lang="en-US" dirty="0"/>
              <a:t>Accelerate construction time.</a:t>
            </a:r>
          </a:p>
          <a:p>
            <a:pPr lvl="2"/>
            <a:r>
              <a:rPr lang="en-US" dirty="0"/>
              <a:t>90% of the Beijing-Tianjin line above ground.</a:t>
            </a:r>
          </a:p>
          <a:p>
            <a:pPr lvl="2"/>
            <a:r>
              <a:rPr lang="en-US" dirty="0" err="1"/>
              <a:t>Danyang</a:t>
            </a:r>
            <a:r>
              <a:rPr lang="en-US" dirty="0"/>
              <a:t>-Kunshan Bridge (165 km in Jiangsu province; 2011) is the longest in the world; part of the high-speed rail link between Beijing and Shanghai.</a:t>
            </a:r>
          </a:p>
          <a:p>
            <a:pPr lvl="1"/>
            <a:r>
              <a:rPr lang="en-US" dirty="0"/>
              <a:t>Now offers express package delivery services.</a:t>
            </a:r>
          </a:p>
          <a:p>
            <a:pPr lvl="1"/>
            <a:r>
              <a:rPr lang="en-US" dirty="0"/>
              <a:t>Massive debt and operating losses.</a:t>
            </a:r>
          </a:p>
        </p:txBody>
      </p:sp>
    </p:spTree>
    <p:extLst>
      <p:ext uri="{BB962C8B-B14F-4D97-AF65-F5344CB8AC3E}">
        <p14:creationId xmlns:p14="http://schemas.microsoft.com/office/powerpoint/2010/main" val="253302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65963B-C1F0-4C5C-8F76-7E8E4813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Elevated High-Speed Rail Section</a:t>
            </a:r>
          </a:p>
        </p:txBody>
      </p:sp>
      <p:pic>
        <p:nvPicPr>
          <p:cNvPr id="1026" name="Picture 2" descr="China's High-Speed Railway Era">
            <a:extLst>
              <a:ext uri="{FF2B5EF4-FFF2-40B4-BE49-F238E27FC236}">
                <a16:creationId xmlns:a16="http://schemas.microsoft.com/office/drawing/2014/main" id="{ABDD2589-D4FB-47CF-9880-61C861CCD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95" y="1461322"/>
            <a:ext cx="7615909" cy="507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0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ao">
            <a:extLst>
              <a:ext uri="{FF2B5EF4-FFF2-40B4-BE49-F238E27FC236}">
                <a16:creationId xmlns:a16="http://schemas.microsoft.com/office/drawing/2014/main" id="{12E6C7EE-3383-45B0-A5EE-CA03A06BEA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651" y="1443709"/>
            <a:ext cx="2266950" cy="300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DDD2D2-B64E-4F0F-B9D3-0A6EBF58CAF3}"/>
              </a:ext>
            </a:extLst>
          </p:cNvPr>
          <p:cNvSpPr/>
          <p:nvPr/>
        </p:nvSpPr>
        <p:spPr>
          <a:xfrm>
            <a:off x="3380814" y="1609831"/>
            <a:ext cx="71074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“A big population is a very good thing … even if China’s population multiplies many times, we are fully capable of finding solutions.” Mao Zedong, 1949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“With every mouth comes two hands”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“Bear as many children as possible to make China stronger.”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198558-6DE3-458B-9E9D-9FF1DFBED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Family Planning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988A6C7-D248-413D-AA4D-5DC6EF8FA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44" y="0"/>
            <a:ext cx="8523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Video 1">
            <a:hlinkClick r:id="rId3" highlightClick="1"/>
            <a:extLst>
              <a:ext uri="{FF2B5EF4-FFF2-40B4-BE49-F238E27FC236}">
                <a16:creationId xmlns:a16="http://schemas.microsoft.com/office/drawing/2014/main" id="{40BEAC01-4766-4C0D-8822-D72172A7E56F}"/>
              </a:ext>
            </a:extLst>
          </p:cNvPr>
          <p:cNvSpPr/>
          <p:nvPr/>
        </p:nvSpPr>
        <p:spPr bwMode="auto">
          <a:xfrm>
            <a:off x="10537079" y="5922121"/>
            <a:ext cx="730292" cy="490953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74469-1852-49DD-8C85-546534C8B1F4}"/>
              </a:ext>
            </a:extLst>
          </p:cNvPr>
          <p:cNvSpPr/>
          <p:nvPr/>
        </p:nvSpPr>
        <p:spPr>
          <a:xfrm>
            <a:off x="9739962" y="5165187"/>
            <a:ext cx="2374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Why China Is so Good at Building Railways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25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A71AB-A3B1-42AE-BAB0-91282C7D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Modernization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C7CFF-D028-4368-9241-FF41CCE3E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and pandemics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Many infectious diseases and epidemics originate from China.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Plague (bacteria) and flu (virus).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Large rural and urban populations.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Proximity to pigs, cows, water buffalo, and chickens.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Paddy fields.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Internal and external trade networks (Silk Road).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Antiquity pandemics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(1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centuries).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Opening of the first durable trade relations across Central Asia.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Epidemic diseases from Asia spread into the Roman world.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Middle Ages pandemics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Justinian Plague (6</a:t>
            </a:r>
            <a:r>
              <a:rPr lang="en-US" baseline="30000" dirty="0"/>
              <a:t>th</a:t>
            </a:r>
            <a:r>
              <a:rPr lang="en-US" dirty="0"/>
              <a:t> Century) (25 to 50 million killed).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Black Death (14</a:t>
            </a:r>
            <a:r>
              <a:rPr lang="en-US" baseline="30000" dirty="0"/>
              <a:t>th</a:t>
            </a:r>
            <a:r>
              <a:rPr lang="en-US" dirty="0"/>
              <a:t> century) (75-200 million killed).</a:t>
            </a:r>
          </a:p>
        </p:txBody>
      </p:sp>
    </p:spTree>
    <p:extLst>
      <p:ext uri="{BB962C8B-B14F-4D97-AF65-F5344CB8AC3E}">
        <p14:creationId xmlns:p14="http://schemas.microsoft.com/office/powerpoint/2010/main" val="3724533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9AB2-A221-496C-8795-E51EBA764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Modernization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805D9-76F7-41F3-B9FA-0702C63B7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Contemporary pandemic situation</a:t>
            </a:r>
          </a:p>
          <a:p>
            <a:pPr lvl="1"/>
            <a:r>
              <a:rPr lang="en-US" dirty="0"/>
              <a:t>Spanish Flu (Asian origin uncertain; 20 to 50 million deaths).</a:t>
            </a:r>
          </a:p>
          <a:p>
            <a:pPr lvl="1"/>
            <a:r>
              <a:rPr lang="en-US" dirty="0"/>
              <a:t>Asian Flu (1957) (1 to 2 million deaths).</a:t>
            </a:r>
          </a:p>
          <a:p>
            <a:pPr lvl="1"/>
            <a:r>
              <a:rPr lang="en-US" dirty="0"/>
              <a:t>Hong Kong Flu (1968) (1 million deaths).</a:t>
            </a:r>
          </a:p>
          <a:p>
            <a:pPr lvl="1"/>
            <a:r>
              <a:rPr lang="en-US" dirty="0"/>
              <a:t>SARS (Severe Acute Respiratory Syndrome 2002-2003):</a:t>
            </a:r>
          </a:p>
          <a:p>
            <a:pPr lvl="2"/>
            <a:r>
              <a:rPr lang="en-US" dirty="0"/>
              <a:t>Originated in Guangdong province.</a:t>
            </a:r>
          </a:p>
          <a:p>
            <a:pPr lvl="2"/>
            <a:r>
              <a:rPr lang="en-US" dirty="0"/>
              <a:t>8,500 people infected (5,300 in China). 800 deaths (350 in China).</a:t>
            </a:r>
          </a:p>
          <a:p>
            <a:pPr lvl="1"/>
            <a:r>
              <a:rPr lang="en-US" dirty="0"/>
              <a:t>African Swine Fever (2019-20):</a:t>
            </a:r>
          </a:p>
          <a:p>
            <a:pPr lvl="2"/>
            <a:r>
              <a:rPr lang="en-US" dirty="0"/>
              <a:t>Killed two-third of the pork herd.</a:t>
            </a:r>
          </a:p>
          <a:p>
            <a:pPr lvl="2"/>
            <a:r>
              <a:rPr lang="en-US" dirty="0"/>
              <a:t>Soaring pork prices (3 times the early 2019 price).</a:t>
            </a:r>
          </a:p>
          <a:p>
            <a:pPr lvl="1"/>
            <a:r>
              <a:rPr lang="en-US" dirty="0"/>
              <a:t>Coronavirus Pandemic (2020-22; Above 6.2 million deaths):</a:t>
            </a:r>
          </a:p>
          <a:p>
            <a:pPr lvl="2"/>
            <a:r>
              <a:rPr lang="en-US" dirty="0"/>
              <a:t>Began in December 2019 in Wuhan.</a:t>
            </a:r>
          </a:p>
          <a:p>
            <a:pPr lvl="2"/>
            <a:r>
              <a:rPr lang="en-US" dirty="0"/>
              <a:t>High connectivity (land and air) aided quickly spread the disease around the world.</a:t>
            </a:r>
          </a:p>
          <a:p>
            <a:pPr lvl="2"/>
            <a:r>
              <a:rPr lang="en-US" dirty="0"/>
              <a:t>The standard approach of the government is to try to cover up epidemics.</a:t>
            </a:r>
          </a:p>
          <a:p>
            <a:pPr lvl="2"/>
            <a:r>
              <a:rPr lang="en-US" dirty="0"/>
              <a:t>Closed system blocked the flow of information and thwarted the spontaneous alarm systems that open societies have.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BBFB05-ECA1-42D9-8B81-A44D8BBEECD3}"/>
              </a:ext>
            </a:extLst>
          </p:cNvPr>
          <p:cNvSpPr txBox="1"/>
          <p:nvPr/>
        </p:nvSpPr>
        <p:spPr>
          <a:xfrm>
            <a:off x="5952435" y="301538"/>
            <a:ext cx="607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Why China has a close association with pandemics and provide some examples?</a:t>
            </a:r>
          </a:p>
        </p:txBody>
      </p:sp>
      <p:pic>
        <p:nvPicPr>
          <p:cNvPr id="7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427C039A-6766-478D-AE63-A2B0B3806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35" y="175236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5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1. Family Planning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Early 1970s</a:t>
            </a:r>
          </a:p>
          <a:p>
            <a:pPr lvl="1" eaLnBrk="1" hangingPunct="1"/>
            <a:r>
              <a:rPr lang="en-US" dirty="0"/>
              <a:t>Known as the “later-longer-fewer program”.</a:t>
            </a:r>
          </a:p>
          <a:p>
            <a:pPr lvl="1" eaLnBrk="1" hangingPunct="1"/>
            <a:r>
              <a:rPr lang="en-US" dirty="0"/>
              <a:t>Authorized age of marriage 25 for men and 23 for women.</a:t>
            </a:r>
          </a:p>
          <a:p>
            <a:pPr lvl="1" eaLnBrk="1" hangingPunct="1"/>
            <a:r>
              <a:rPr lang="en-US" dirty="0"/>
              <a:t>Wait later to begin their families, allow for longer spacing in between children, and have fewer children overall. </a:t>
            </a:r>
          </a:p>
          <a:p>
            <a:pPr lvl="1" eaLnBrk="1" hangingPunct="1"/>
            <a:r>
              <a:rPr lang="en-US" dirty="0"/>
              <a:t>Began to reduce fertility levels.</a:t>
            </a:r>
          </a:p>
          <a:p>
            <a:pPr lvl="1" eaLnBrk="1" hangingPunct="1"/>
            <a:r>
              <a:rPr lang="en-US" dirty="0"/>
              <a:t>Not fast enough to really slow down population growth due to the demographic momentum that had already developed.</a:t>
            </a:r>
          </a:p>
          <a:p>
            <a:pPr eaLnBrk="1" hangingPunct="1"/>
            <a:r>
              <a:rPr lang="en-US" dirty="0"/>
              <a:t>End of 1970s</a:t>
            </a:r>
          </a:p>
          <a:p>
            <a:pPr lvl="1" eaLnBrk="1" hangingPunct="1"/>
            <a:r>
              <a:rPr lang="en-US" dirty="0"/>
              <a:t>Government began to promote the two-child family throughout the country.</a:t>
            </a:r>
          </a:p>
          <a:p>
            <a:pPr lvl="1" eaLnBrk="1" hangingPunct="1"/>
            <a:r>
              <a:rPr lang="en-US" dirty="0"/>
              <a:t>Slogan “One is best, at most two, never a third”.</a:t>
            </a:r>
          </a:p>
          <a:p>
            <a:pPr lvl="1" eaLnBrk="1" hangingPunct="1"/>
            <a:r>
              <a:rPr lang="en-US" dirty="0"/>
              <a:t>Contributed to fertility decline but, again, not rapidly enough.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B1B31F-72FE-40F5-A6B3-26B954B7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“Later-Longer-Fewer” Family Planning Program Poster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E3E9D28F-76DD-41DE-B95F-4DC71240F1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14750" y="1814513"/>
            <a:ext cx="4762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picture containing text, room&#10;&#10;Description automatically generated">
            <a:extLst>
              <a:ext uri="{FF2B5EF4-FFF2-40B4-BE49-F238E27FC236}">
                <a16:creationId xmlns:a16="http://schemas.microsoft.com/office/drawing/2014/main" id="{4A04A390-717D-4D34-815D-D345E40ED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40" y="1437264"/>
            <a:ext cx="7860578" cy="53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2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1. Family Planning</a:t>
            </a:r>
          </a:p>
        </p:txBody>
      </p:sp>
      <p:sp>
        <p:nvSpPr>
          <p:cNvPr id="9113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One Child Policy</a:t>
            </a:r>
          </a:p>
          <a:p>
            <a:pPr lvl="1" eaLnBrk="1" hangingPunct="1"/>
            <a:r>
              <a:rPr lang="en-US" dirty="0"/>
              <a:t>Launched in 1981 when the population reached 1 billion:</a:t>
            </a:r>
          </a:p>
          <a:p>
            <a:pPr lvl="2" eaLnBrk="1" hangingPunct="1"/>
            <a:r>
              <a:rPr lang="en-US" dirty="0"/>
              <a:t>Initial goal: Stabilize China’s population at 1.2 billion by 2000 (actual figures of 1.27 billion in 2000).</a:t>
            </a:r>
          </a:p>
          <a:p>
            <a:pPr lvl="2" eaLnBrk="1" hangingPunct="1"/>
            <a:r>
              <a:rPr lang="en-US" dirty="0"/>
              <a:t>Revised goal: Keep China’s population under 1.4 billion until 2010.</a:t>
            </a:r>
          </a:p>
          <a:p>
            <a:pPr lvl="2" eaLnBrk="1" hangingPunct="1"/>
            <a:r>
              <a:rPr lang="en-US" dirty="0"/>
              <a:t>Population expected to stabilize around 1.6 billion by 2030.</a:t>
            </a:r>
          </a:p>
          <a:p>
            <a:pPr lvl="1" eaLnBrk="1" hangingPunct="1"/>
            <a:r>
              <a:rPr lang="en-US" dirty="0"/>
              <a:t>Under the responsibility of the State Family Planning Commission (SFPC):</a:t>
            </a:r>
          </a:p>
          <a:p>
            <a:pPr lvl="2" eaLnBrk="1" hangingPunct="1"/>
            <a:r>
              <a:rPr lang="en-US" dirty="0"/>
              <a:t>Population control perceived from a strategic point of view.</a:t>
            </a:r>
          </a:p>
          <a:p>
            <a:pPr lvl="2" eaLnBrk="1" hangingPunct="1"/>
            <a:r>
              <a:rPr lang="en-US" dirty="0"/>
              <a:t>Employers and neighborhood committees had to enforce guidelines.</a:t>
            </a:r>
          </a:p>
          <a:p>
            <a:pPr lvl="1" eaLnBrk="1" hangingPunct="1"/>
            <a:r>
              <a:rPr lang="en-US" dirty="0"/>
              <a:t>Possible to enforce in China (totalitarian).</a:t>
            </a:r>
          </a:p>
          <a:p>
            <a:pPr lvl="1" eaLnBrk="1" hangingPunct="1"/>
            <a:r>
              <a:rPr lang="en-US" dirty="0"/>
              <a:t>Would have been impossible in most other places.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8D5C3B-48C8-486D-A3A3-551EE4D7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Child Policy Propaganda Posters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F58C8D-472A-4E52-BDB8-DEE766221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r="4831"/>
          <a:stretch/>
        </p:blipFill>
        <p:spPr bwMode="auto">
          <a:xfrm>
            <a:off x="1009651" y="1352646"/>
            <a:ext cx="7305963" cy="540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ppy family | Chinese propaganda posters, Chinese posters ...">
            <a:extLst>
              <a:ext uri="{FF2B5EF4-FFF2-40B4-BE49-F238E27FC236}">
                <a16:creationId xmlns:a16="http://schemas.microsoft.com/office/drawing/2014/main" id="{AE6A1F95-14EB-4433-9133-132D5ECB6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614" y="1290685"/>
            <a:ext cx="37719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7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the One Child Policy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E4BF1E-AACB-4D54-A1E7-35D39D59E74A}"/>
              </a:ext>
            </a:extLst>
          </p:cNvPr>
          <p:cNvSpPr/>
          <p:nvPr/>
        </p:nvSpPr>
        <p:spPr>
          <a:xfrm>
            <a:off x="1009650" y="1489088"/>
            <a:ext cx="10972800" cy="2025384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671D2C0-D7AF-4F5C-800D-AAF8EA16170C}"/>
              </a:ext>
            </a:extLst>
          </p:cNvPr>
          <p:cNvSpPr/>
          <p:nvPr/>
        </p:nvSpPr>
        <p:spPr>
          <a:xfrm>
            <a:off x="1341855" y="3520997"/>
            <a:ext cx="2397299" cy="3138512"/>
          </a:xfrm>
          <a:custGeom>
            <a:avLst/>
            <a:gdLst>
              <a:gd name="connsiteX0" fmla="*/ 251716 w 2397299"/>
              <a:gd name="connsiteY0" fmla="*/ 0 h 3138512"/>
              <a:gd name="connsiteX1" fmla="*/ 2145583 w 2397299"/>
              <a:gd name="connsiteY1" fmla="*/ 0 h 3138512"/>
              <a:gd name="connsiteX2" fmla="*/ 2397299 w 2397299"/>
              <a:gd name="connsiteY2" fmla="*/ 251716 h 3138512"/>
              <a:gd name="connsiteX3" fmla="*/ 2397299 w 2397299"/>
              <a:gd name="connsiteY3" fmla="*/ 3138512 h 3138512"/>
              <a:gd name="connsiteX4" fmla="*/ 2397299 w 2397299"/>
              <a:gd name="connsiteY4" fmla="*/ 3138512 h 3138512"/>
              <a:gd name="connsiteX5" fmla="*/ 0 w 2397299"/>
              <a:gd name="connsiteY5" fmla="*/ 3138512 h 3138512"/>
              <a:gd name="connsiteX6" fmla="*/ 0 w 2397299"/>
              <a:gd name="connsiteY6" fmla="*/ 3138512 h 3138512"/>
              <a:gd name="connsiteX7" fmla="*/ 0 w 2397299"/>
              <a:gd name="connsiteY7" fmla="*/ 251716 h 3138512"/>
              <a:gd name="connsiteX8" fmla="*/ 251716 w 2397299"/>
              <a:gd name="connsiteY8" fmla="*/ 0 h 313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7299" h="3138512">
                <a:moveTo>
                  <a:pt x="2145583" y="3138512"/>
                </a:moveTo>
                <a:lnTo>
                  <a:pt x="251716" y="3138512"/>
                </a:lnTo>
                <a:cubicBezTo>
                  <a:pt x="112697" y="3138512"/>
                  <a:pt x="0" y="3025815"/>
                  <a:pt x="0" y="2886796"/>
                </a:cubicBezTo>
                <a:lnTo>
                  <a:pt x="0" y="0"/>
                </a:lnTo>
                <a:lnTo>
                  <a:pt x="0" y="0"/>
                </a:lnTo>
                <a:lnTo>
                  <a:pt x="2397299" y="0"/>
                </a:lnTo>
                <a:lnTo>
                  <a:pt x="2397299" y="0"/>
                </a:lnTo>
                <a:lnTo>
                  <a:pt x="2397299" y="2886796"/>
                </a:lnTo>
                <a:cubicBezTo>
                  <a:pt x="2397299" y="3025815"/>
                  <a:pt x="2284602" y="3138512"/>
                  <a:pt x="2145583" y="3138512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4629" tIns="120904" rIns="194629" bIns="194629" numCol="1" spcCol="1270" anchor="t" anchorCtr="0">
            <a:noAutofit/>
          </a:bodyPr>
          <a:lstStyle/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en-US" sz="1700" b="1" u="none" strike="noStrike" kern="1200" cap="none" normalizeH="0" baseline="0" dirty="0">
                <a:ln>
                  <a:noFill/>
                </a:ln>
                <a:effectLst/>
              </a:rPr>
              <a:t>Authorization for marriage</a:t>
            </a:r>
            <a:br>
              <a:rPr kumimoji="0" lang="en-US" sz="1700" b="1" u="none" strike="noStrike" kern="1200" cap="none" normalizeH="0" baseline="0" dirty="0">
                <a:ln>
                  <a:noFill/>
                </a:ln>
                <a:effectLst/>
              </a:rPr>
            </a:br>
            <a:br>
              <a:rPr kumimoji="0" lang="en-US" sz="1700" u="none" strike="noStrike" kern="1200" cap="none" normalizeH="0" baseline="0" dirty="0">
                <a:ln>
                  <a:noFill/>
                </a:ln>
                <a:effectLst/>
              </a:rPr>
            </a:br>
            <a:r>
              <a:rPr kumimoji="0" lang="en-US" sz="1700" u="none" strike="noStrike" kern="1200" cap="none" normalizeH="0" baseline="0" dirty="0">
                <a:ln>
                  <a:noFill/>
                </a:ln>
                <a:effectLst/>
              </a:rPr>
              <a:t>25 years for male and 23 years for female.</a:t>
            </a:r>
          </a:p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en-US" sz="1700" u="none" strike="noStrike" kern="1200" cap="none" normalizeH="0" baseline="0" dirty="0">
                <a:ln>
                  <a:noFill/>
                </a:ln>
                <a:effectLst/>
              </a:rPr>
              <a:t>Students and apprentices not allowed to marry.</a:t>
            </a:r>
            <a:endParaRPr lang="en-US" sz="17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E6991BA-91C8-4456-8C29-DFB9C8445267}"/>
              </a:ext>
            </a:extLst>
          </p:cNvPr>
          <p:cNvSpPr/>
          <p:nvPr/>
        </p:nvSpPr>
        <p:spPr>
          <a:xfrm>
            <a:off x="3978885" y="3520996"/>
            <a:ext cx="2397299" cy="3138513"/>
          </a:xfrm>
          <a:custGeom>
            <a:avLst/>
            <a:gdLst>
              <a:gd name="connsiteX0" fmla="*/ 251716 w 2397299"/>
              <a:gd name="connsiteY0" fmla="*/ 0 h 3138512"/>
              <a:gd name="connsiteX1" fmla="*/ 2145583 w 2397299"/>
              <a:gd name="connsiteY1" fmla="*/ 0 h 3138512"/>
              <a:gd name="connsiteX2" fmla="*/ 2397299 w 2397299"/>
              <a:gd name="connsiteY2" fmla="*/ 251716 h 3138512"/>
              <a:gd name="connsiteX3" fmla="*/ 2397299 w 2397299"/>
              <a:gd name="connsiteY3" fmla="*/ 3138512 h 3138512"/>
              <a:gd name="connsiteX4" fmla="*/ 2397299 w 2397299"/>
              <a:gd name="connsiteY4" fmla="*/ 3138512 h 3138512"/>
              <a:gd name="connsiteX5" fmla="*/ 0 w 2397299"/>
              <a:gd name="connsiteY5" fmla="*/ 3138512 h 3138512"/>
              <a:gd name="connsiteX6" fmla="*/ 0 w 2397299"/>
              <a:gd name="connsiteY6" fmla="*/ 3138512 h 3138512"/>
              <a:gd name="connsiteX7" fmla="*/ 0 w 2397299"/>
              <a:gd name="connsiteY7" fmla="*/ 251716 h 3138512"/>
              <a:gd name="connsiteX8" fmla="*/ 251716 w 2397299"/>
              <a:gd name="connsiteY8" fmla="*/ 0 h 313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7299" h="3138512">
                <a:moveTo>
                  <a:pt x="2145583" y="3138512"/>
                </a:moveTo>
                <a:lnTo>
                  <a:pt x="251716" y="3138512"/>
                </a:lnTo>
                <a:cubicBezTo>
                  <a:pt x="112697" y="3138512"/>
                  <a:pt x="0" y="3025815"/>
                  <a:pt x="0" y="2886796"/>
                </a:cubicBezTo>
                <a:lnTo>
                  <a:pt x="0" y="0"/>
                </a:lnTo>
                <a:lnTo>
                  <a:pt x="0" y="0"/>
                </a:lnTo>
                <a:lnTo>
                  <a:pt x="2397299" y="0"/>
                </a:lnTo>
                <a:lnTo>
                  <a:pt x="2397299" y="0"/>
                </a:lnTo>
                <a:lnTo>
                  <a:pt x="2397299" y="2886796"/>
                </a:lnTo>
                <a:cubicBezTo>
                  <a:pt x="2397299" y="3025815"/>
                  <a:pt x="2284602" y="3138512"/>
                  <a:pt x="2145583" y="3138512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4629" tIns="120905" rIns="194629" bIns="194629" numCol="1" spcCol="1270" anchor="t" anchorCtr="0">
            <a:noAutofit/>
          </a:bodyPr>
          <a:lstStyle/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en-US" sz="1700" b="1" u="none" strike="noStrike" kern="1200" cap="none" normalizeH="0" baseline="0" dirty="0">
                <a:ln>
                  <a:noFill/>
                </a:ln>
                <a:effectLst/>
              </a:rPr>
              <a:t>Monitoring menstrual cycles</a:t>
            </a:r>
          </a:p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en-US" sz="1700" u="none" strike="noStrike" kern="1200" cap="none" normalizeH="0" baseline="0" dirty="0">
                <a:ln>
                  <a:noFill/>
                </a:ln>
                <a:effectLst/>
              </a:rPr>
              <a:t>Monitored by the work unit.</a:t>
            </a:r>
            <a:endParaRPr lang="en-US" sz="17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38F38B-4191-41AD-8875-67C1178B5939}"/>
              </a:ext>
            </a:extLst>
          </p:cNvPr>
          <p:cNvSpPr/>
          <p:nvPr/>
        </p:nvSpPr>
        <p:spPr>
          <a:xfrm>
            <a:off x="6615914" y="3520997"/>
            <a:ext cx="2397300" cy="3138512"/>
          </a:xfrm>
          <a:custGeom>
            <a:avLst/>
            <a:gdLst>
              <a:gd name="connsiteX0" fmla="*/ 251716 w 2397299"/>
              <a:gd name="connsiteY0" fmla="*/ 0 h 3138512"/>
              <a:gd name="connsiteX1" fmla="*/ 2145583 w 2397299"/>
              <a:gd name="connsiteY1" fmla="*/ 0 h 3138512"/>
              <a:gd name="connsiteX2" fmla="*/ 2397299 w 2397299"/>
              <a:gd name="connsiteY2" fmla="*/ 251716 h 3138512"/>
              <a:gd name="connsiteX3" fmla="*/ 2397299 w 2397299"/>
              <a:gd name="connsiteY3" fmla="*/ 3138512 h 3138512"/>
              <a:gd name="connsiteX4" fmla="*/ 2397299 w 2397299"/>
              <a:gd name="connsiteY4" fmla="*/ 3138512 h 3138512"/>
              <a:gd name="connsiteX5" fmla="*/ 0 w 2397299"/>
              <a:gd name="connsiteY5" fmla="*/ 3138512 h 3138512"/>
              <a:gd name="connsiteX6" fmla="*/ 0 w 2397299"/>
              <a:gd name="connsiteY6" fmla="*/ 3138512 h 3138512"/>
              <a:gd name="connsiteX7" fmla="*/ 0 w 2397299"/>
              <a:gd name="connsiteY7" fmla="*/ 251716 h 3138512"/>
              <a:gd name="connsiteX8" fmla="*/ 251716 w 2397299"/>
              <a:gd name="connsiteY8" fmla="*/ 0 h 313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7299" h="3138512">
                <a:moveTo>
                  <a:pt x="2145583" y="3138512"/>
                </a:moveTo>
                <a:lnTo>
                  <a:pt x="251716" y="3138512"/>
                </a:lnTo>
                <a:cubicBezTo>
                  <a:pt x="112697" y="3138512"/>
                  <a:pt x="0" y="3025815"/>
                  <a:pt x="0" y="2886796"/>
                </a:cubicBezTo>
                <a:lnTo>
                  <a:pt x="0" y="0"/>
                </a:lnTo>
                <a:lnTo>
                  <a:pt x="0" y="0"/>
                </a:lnTo>
                <a:lnTo>
                  <a:pt x="2397299" y="0"/>
                </a:lnTo>
                <a:lnTo>
                  <a:pt x="2397299" y="0"/>
                </a:lnTo>
                <a:lnTo>
                  <a:pt x="2397299" y="2886796"/>
                </a:lnTo>
                <a:cubicBezTo>
                  <a:pt x="2397299" y="3025815"/>
                  <a:pt x="2284602" y="3138512"/>
                  <a:pt x="2145583" y="3138512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4629" tIns="120904" rIns="194630" bIns="194629" numCol="1" spcCol="1270" anchor="t" anchorCtr="0">
            <a:noAutofit/>
          </a:bodyPr>
          <a:lstStyle/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en-US" sz="1700" b="1" u="none" strike="noStrike" kern="1200" cap="none" normalizeH="0" baseline="0" dirty="0">
                <a:ln>
                  <a:noFill/>
                </a:ln>
                <a:effectLst/>
              </a:rPr>
              <a:t>Contraceptive use mandatory</a:t>
            </a:r>
            <a:endParaRPr kumimoji="0" lang="en-US" sz="1700" u="none" strike="noStrike" kern="1200" cap="none" normalizeH="0" baseline="0" dirty="0">
              <a:ln>
                <a:noFill/>
              </a:ln>
              <a:effectLst/>
            </a:endParaRPr>
          </a:p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en-US" sz="1700" u="none" strike="noStrike" kern="1200" cap="none" normalizeH="0" baseline="0" dirty="0">
                <a:ln>
                  <a:noFill/>
                </a:ln>
                <a:effectLst/>
              </a:rPr>
              <a:t>IUD used for women with already one child.</a:t>
            </a:r>
          </a:p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en-US" sz="1700" u="none" strike="noStrike" kern="1200" cap="none" normalizeH="0" baseline="0" dirty="0">
                <a:ln>
                  <a:noFill/>
                </a:ln>
                <a:effectLst/>
              </a:rPr>
              <a:t>Incentives for sterilization after the birth of the first child.</a:t>
            </a:r>
          </a:p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en-US" sz="1700" u="none" strike="noStrike" kern="1200" cap="none" normalizeH="0" baseline="0" dirty="0">
                <a:ln>
                  <a:noFill/>
                </a:ln>
                <a:effectLst/>
              </a:rPr>
              <a:t>Couples with two or more children had to have one partner sterilized (women 80% of the time).</a:t>
            </a:r>
            <a:endParaRPr lang="en-US" sz="1700" kern="1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937B748-0D8D-41E5-A0F4-C08680F7C2B5}"/>
              </a:ext>
            </a:extLst>
          </p:cNvPr>
          <p:cNvSpPr/>
          <p:nvPr/>
        </p:nvSpPr>
        <p:spPr>
          <a:xfrm>
            <a:off x="9252944" y="3520997"/>
            <a:ext cx="2397299" cy="3138512"/>
          </a:xfrm>
          <a:custGeom>
            <a:avLst/>
            <a:gdLst>
              <a:gd name="connsiteX0" fmla="*/ 251716 w 2397299"/>
              <a:gd name="connsiteY0" fmla="*/ 0 h 3138512"/>
              <a:gd name="connsiteX1" fmla="*/ 2145583 w 2397299"/>
              <a:gd name="connsiteY1" fmla="*/ 0 h 3138512"/>
              <a:gd name="connsiteX2" fmla="*/ 2397299 w 2397299"/>
              <a:gd name="connsiteY2" fmla="*/ 251716 h 3138512"/>
              <a:gd name="connsiteX3" fmla="*/ 2397299 w 2397299"/>
              <a:gd name="connsiteY3" fmla="*/ 3138512 h 3138512"/>
              <a:gd name="connsiteX4" fmla="*/ 2397299 w 2397299"/>
              <a:gd name="connsiteY4" fmla="*/ 3138512 h 3138512"/>
              <a:gd name="connsiteX5" fmla="*/ 0 w 2397299"/>
              <a:gd name="connsiteY5" fmla="*/ 3138512 h 3138512"/>
              <a:gd name="connsiteX6" fmla="*/ 0 w 2397299"/>
              <a:gd name="connsiteY6" fmla="*/ 3138512 h 3138512"/>
              <a:gd name="connsiteX7" fmla="*/ 0 w 2397299"/>
              <a:gd name="connsiteY7" fmla="*/ 251716 h 3138512"/>
              <a:gd name="connsiteX8" fmla="*/ 251716 w 2397299"/>
              <a:gd name="connsiteY8" fmla="*/ 0 h 313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7299" h="3138512">
                <a:moveTo>
                  <a:pt x="2145583" y="3138512"/>
                </a:moveTo>
                <a:lnTo>
                  <a:pt x="251716" y="3138512"/>
                </a:lnTo>
                <a:cubicBezTo>
                  <a:pt x="112697" y="3138512"/>
                  <a:pt x="0" y="3025815"/>
                  <a:pt x="0" y="2886796"/>
                </a:cubicBezTo>
                <a:lnTo>
                  <a:pt x="0" y="0"/>
                </a:lnTo>
                <a:lnTo>
                  <a:pt x="0" y="0"/>
                </a:lnTo>
                <a:lnTo>
                  <a:pt x="2397299" y="0"/>
                </a:lnTo>
                <a:lnTo>
                  <a:pt x="2397299" y="0"/>
                </a:lnTo>
                <a:lnTo>
                  <a:pt x="2397299" y="2886796"/>
                </a:lnTo>
                <a:cubicBezTo>
                  <a:pt x="2397299" y="3025815"/>
                  <a:pt x="2284602" y="3138512"/>
                  <a:pt x="2145583" y="3138512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4629" tIns="120904" rIns="194629" bIns="194629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en-US" sz="1700" b="1" u="none" strike="noStrike" kern="1200" cap="none" normalizeH="0" baseline="0" dirty="0">
                <a:ln>
                  <a:noFill/>
                </a:ln>
                <a:effectLst/>
              </a:rPr>
              <a:t>All pregnancies must be authorized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en-US" sz="1700" u="none" strike="noStrike" kern="1200" cap="none" normalizeH="0" baseline="0" dirty="0">
                <a:ln>
                  <a:noFill/>
                </a:ln>
                <a:effectLst/>
              </a:rPr>
              <a:t>Unauthorized pregnancies had to be aborted.</a:t>
            </a:r>
          </a:p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en-US" sz="1700" u="none" strike="noStrike" kern="1200" cap="none" normalizeH="0" baseline="0" dirty="0">
                <a:ln>
                  <a:noFill/>
                </a:ln>
                <a:effectLst/>
              </a:rPr>
              <a:t>7th, 8th or 9th month abortions are legal.</a:t>
            </a:r>
            <a:endParaRPr lang="en-US" sz="1700" kern="1200" dirty="0"/>
          </a:p>
        </p:txBody>
      </p:sp>
      <p:pic>
        <p:nvPicPr>
          <p:cNvPr id="5" name="Graphic 4" descr="Wedding rings with solid fill">
            <a:extLst>
              <a:ext uri="{FF2B5EF4-FFF2-40B4-BE49-F238E27FC236}">
                <a16:creationId xmlns:a16="http://schemas.microsoft.com/office/drawing/2014/main" id="{3D468E4A-9E08-42F9-9E62-CA6D643BFF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0361" y="1708186"/>
            <a:ext cx="1553852" cy="1553852"/>
          </a:xfrm>
          <a:prstGeom prst="rect">
            <a:avLst/>
          </a:prstGeom>
        </p:spPr>
      </p:pic>
      <p:pic>
        <p:nvPicPr>
          <p:cNvPr id="17" name="Graphic 16" descr="Pregnant lady with solid fill">
            <a:extLst>
              <a:ext uri="{FF2B5EF4-FFF2-40B4-BE49-F238E27FC236}">
                <a16:creationId xmlns:a16="http://schemas.microsoft.com/office/drawing/2014/main" id="{B07DABE9-E8A0-467E-AD19-6FEFE92883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83431" y="1631514"/>
            <a:ext cx="1598919" cy="1598919"/>
          </a:xfrm>
          <a:prstGeom prst="rect">
            <a:avLst/>
          </a:prstGeom>
        </p:spPr>
      </p:pic>
      <p:pic>
        <p:nvPicPr>
          <p:cNvPr id="1026" name="Picture 2" descr="Home - Sexual Health Dorset">
            <a:extLst>
              <a:ext uri="{FF2B5EF4-FFF2-40B4-BE49-F238E27FC236}">
                <a16:creationId xmlns:a16="http://schemas.microsoft.com/office/drawing/2014/main" id="{FA15D6ED-5F66-4F32-9CE7-ACF6108A0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49" y="1687392"/>
            <a:ext cx="16287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rth Control Icons - Download Free Vector Icons | Noun Project">
            <a:extLst>
              <a:ext uri="{FF2B5EF4-FFF2-40B4-BE49-F238E27FC236}">
                <a16:creationId xmlns:a16="http://schemas.microsoft.com/office/drawing/2014/main" id="{F6B1A213-8833-41E7-B38C-C472B9F17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90" y="1687392"/>
            <a:ext cx="1646282" cy="16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028643"/>
      </p:ext>
    </p:extLst>
  </p:cSld>
  <p:clrMapOvr>
    <a:masterClrMapping/>
  </p:clrMapOvr>
</p:sld>
</file>

<file path=ppt/theme/theme1.xml><?xml version="1.0" encoding="utf-8"?>
<a:theme xmlns:a="http://schemas.openxmlformats.org/drawingml/2006/main" name="5_102Design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64D26"/>
      </a:hlink>
      <a:folHlink>
        <a:srgbClr val="997339"/>
      </a:folHlink>
    </a:clrScheme>
    <a:fontScheme name="G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102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 113 Topic 1</Template>
  <TotalTime>32787</TotalTime>
  <Words>3262</Words>
  <Application>Microsoft Office PowerPoint</Application>
  <PresentationFormat>Widescreen</PresentationFormat>
  <Paragraphs>403</Paragraphs>
  <Slides>42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Abadi MT Condensed Extra Bold</vt:lpstr>
      <vt:lpstr>Agency FB</vt:lpstr>
      <vt:lpstr>Arial</vt:lpstr>
      <vt:lpstr>Arial Narrow</vt:lpstr>
      <vt:lpstr>AvantGarde Bk BT</vt:lpstr>
      <vt:lpstr>Impact</vt:lpstr>
      <vt:lpstr>Times New Roman</vt:lpstr>
      <vt:lpstr>5_102Design</vt:lpstr>
      <vt:lpstr>Topic 5 – China and the Challenges its Geography</vt:lpstr>
      <vt:lpstr>Conditions of Usage</vt:lpstr>
      <vt:lpstr>C. Selected Problems and Issues</vt:lpstr>
      <vt:lpstr>1. Family Planning</vt:lpstr>
      <vt:lpstr>1. Family Planning</vt:lpstr>
      <vt:lpstr>“Later-Longer-Fewer” Family Planning Program Poster</vt:lpstr>
      <vt:lpstr>1. Family Planning</vt:lpstr>
      <vt:lpstr>One Child Policy Propaganda Posters</vt:lpstr>
      <vt:lpstr>Regulation of the One Child Policy</vt:lpstr>
      <vt:lpstr>1. Family Planning</vt:lpstr>
      <vt:lpstr>1. Family Planning</vt:lpstr>
      <vt:lpstr>Percentage of Women Having More Than One Child, 1998</vt:lpstr>
      <vt:lpstr>1. Family Planning</vt:lpstr>
      <vt:lpstr>Chinese Fertility Rate, 1949-2021</vt:lpstr>
      <vt:lpstr>1. Family Planning</vt:lpstr>
      <vt:lpstr>1. Family Planning</vt:lpstr>
      <vt:lpstr>Males minus Females per Age Cohort, China, 2000</vt:lpstr>
      <vt:lpstr>1. Family Planning</vt:lpstr>
      <vt:lpstr>1. Family Planning</vt:lpstr>
      <vt:lpstr>Chinese Live Births, 1950-2022</vt:lpstr>
      <vt:lpstr>2. Modernization</vt:lpstr>
      <vt:lpstr>Beijing Daxing International Airport (Opened in 2019)</vt:lpstr>
      <vt:lpstr>2. Modernization</vt:lpstr>
      <vt:lpstr>Chinese Internet Market, 2000-2021</vt:lpstr>
      <vt:lpstr>2. Modernization</vt:lpstr>
      <vt:lpstr>2. Modernization</vt:lpstr>
      <vt:lpstr>2. Modernization</vt:lpstr>
      <vt:lpstr>Ten Rivers Accounting for 95% of River Plastic Oceanic Releases</vt:lpstr>
      <vt:lpstr>Share of CO2 Emissions, 2018-2020</vt:lpstr>
      <vt:lpstr>2. Modernization</vt:lpstr>
      <vt:lpstr>2. Modernization</vt:lpstr>
      <vt:lpstr>Number of Foreclosures in China</vt:lpstr>
      <vt:lpstr>Shanghai Composite Index, 2000-2023 (Monthly)</vt:lpstr>
      <vt:lpstr>2. Modernization</vt:lpstr>
      <vt:lpstr>Distribution of Urban Households Incomes</vt:lpstr>
      <vt:lpstr>2. Modernization</vt:lpstr>
      <vt:lpstr>2. Modernization</vt:lpstr>
      <vt:lpstr>2. Modernization</vt:lpstr>
      <vt:lpstr>Elevated High-Speed Rail Section</vt:lpstr>
      <vt:lpstr>PowerPoint Presentation</vt:lpstr>
      <vt:lpstr>2. Modernization</vt:lpstr>
      <vt:lpstr>2. Modernization</vt:lpstr>
    </vt:vector>
  </TitlesOfParts>
  <Company>Hofstra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5 China: The Awakening Giant</dc:title>
  <dc:subject>GEOG 113C Geography of East and Southeast Asia</dc:subject>
  <dc:creator>Dr. Jean-Paul Rodrigue</dc:creator>
  <cp:keywords>Geography, China, Development, Urbanization, World Economy, One Child Policy, Modernization</cp:keywords>
  <cp:lastModifiedBy>Jean-Paul Rodrigue</cp:lastModifiedBy>
  <cp:revision>2819</cp:revision>
  <cp:lastPrinted>1998-11-10T22:15:49Z</cp:lastPrinted>
  <dcterms:created xsi:type="dcterms:W3CDTF">1997-06-07T23:18:59Z</dcterms:created>
  <dcterms:modified xsi:type="dcterms:W3CDTF">2023-11-05T22:02:35Z</dcterms:modified>
  <cp:category>Cross-Cultural Distribution</cp:category>
</cp:coreProperties>
</file>