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67" r:id="rId1"/>
  </p:sldMasterIdLst>
  <p:notesMasterIdLst>
    <p:notesMasterId r:id="rId49"/>
  </p:notesMasterIdLst>
  <p:handoutMasterIdLst>
    <p:handoutMasterId r:id="rId50"/>
  </p:handoutMasterIdLst>
  <p:sldIdLst>
    <p:sldId id="256" r:id="rId2"/>
    <p:sldId id="581" r:id="rId3"/>
    <p:sldId id="261" r:id="rId4"/>
    <p:sldId id="584" r:id="rId5"/>
    <p:sldId id="610" r:id="rId6"/>
    <p:sldId id="611" r:id="rId7"/>
    <p:sldId id="624" r:id="rId8"/>
    <p:sldId id="638" r:id="rId9"/>
    <p:sldId id="637" r:id="rId10"/>
    <p:sldId id="612" r:id="rId11"/>
    <p:sldId id="545" r:id="rId12"/>
    <p:sldId id="613" r:id="rId13"/>
    <p:sldId id="639" r:id="rId14"/>
    <p:sldId id="614" r:id="rId15"/>
    <p:sldId id="615" r:id="rId16"/>
    <p:sldId id="531" r:id="rId17"/>
    <p:sldId id="504" r:id="rId18"/>
    <p:sldId id="616" r:id="rId19"/>
    <p:sldId id="618" r:id="rId20"/>
    <p:sldId id="393" r:id="rId21"/>
    <p:sldId id="394" r:id="rId22"/>
    <p:sldId id="507" r:id="rId23"/>
    <p:sldId id="396" r:id="rId24"/>
    <p:sldId id="591" r:id="rId25"/>
    <p:sldId id="569" r:id="rId26"/>
    <p:sldId id="321" r:id="rId27"/>
    <p:sldId id="633" r:id="rId28"/>
    <p:sldId id="632" r:id="rId29"/>
    <p:sldId id="634" r:id="rId30"/>
    <p:sldId id="400" r:id="rId31"/>
    <p:sldId id="564" r:id="rId32"/>
    <p:sldId id="462" r:id="rId33"/>
    <p:sldId id="546" r:id="rId34"/>
    <p:sldId id="409" r:id="rId35"/>
    <p:sldId id="472" r:id="rId36"/>
    <p:sldId id="473" r:id="rId37"/>
    <p:sldId id="474" r:id="rId38"/>
    <p:sldId id="490" r:id="rId39"/>
    <p:sldId id="475" r:id="rId40"/>
    <p:sldId id="281" r:id="rId41"/>
    <p:sldId id="476" r:id="rId42"/>
    <p:sldId id="547" r:id="rId43"/>
    <p:sldId id="568" r:id="rId44"/>
    <p:sldId id="511" r:id="rId45"/>
    <p:sldId id="287" r:id="rId46"/>
    <p:sldId id="512" r:id="rId47"/>
    <p:sldId id="617" r:id="rId48"/>
  </p:sldIdLst>
  <p:sldSz cx="12192000" cy="6858000"/>
  <p:notesSz cx="6858000" cy="9207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F51F4C-5B2D-4B17-AA2B-8EF7BCEC8DFA}">
          <p14:sldIdLst>
            <p14:sldId id="256"/>
            <p14:sldId id="581"/>
          </p14:sldIdLst>
        </p14:section>
        <p14:section name="The Chinese World" id="{1115C3E1-E219-4BAB-ADAE-1E2178BDF5E4}">
          <p14:sldIdLst>
            <p14:sldId id="261"/>
            <p14:sldId id="584"/>
            <p14:sldId id="610"/>
            <p14:sldId id="611"/>
            <p14:sldId id="624"/>
            <p14:sldId id="638"/>
            <p14:sldId id="637"/>
            <p14:sldId id="612"/>
            <p14:sldId id="545"/>
            <p14:sldId id="613"/>
            <p14:sldId id="639"/>
            <p14:sldId id="614"/>
            <p14:sldId id="615"/>
            <p14:sldId id="531"/>
            <p14:sldId id="504"/>
            <p14:sldId id="616"/>
            <p14:sldId id="618"/>
            <p14:sldId id="393"/>
            <p14:sldId id="394"/>
            <p14:sldId id="507"/>
            <p14:sldId id="396"/>
            <p14:sldId id="591"/>
            <p14:sldId id="569"/>
            <p14:sldId id="321"/>
            <p14:sldId id="633"/>
            <p14:sldId id="632"/>
            <p14:sldId id="634"/>
            <p14:sldId id="400"/>
            <p14:sldId id="564"/>
            <p14:sldId id="462"/>
            <p14:sldId id="546"/>
            <p14:sldId id="409"/>
            <p14:sldId id="472"/>
            <p14:sldId id="473"/>
            <p14:sldId id="474"/>
            <p14:sldId id="490"/>
            <p14:sldId id="475"/>
            <p14:sldId id="281"/>
            <p14:sldId id="476"/>
            <p14:sldId id="547"/>
            <p14:sldId id="568"/>
            <p14:sldId id="511"/>
            <p14:sldId id="287"/>
            <p14:sldId id="512"/>
            <p14:sldId id="6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00"/>
    <a:srgbClr val="FFFFFF"/>
    <a:srgbClr val="DDDDDD"/>
    <a:srgbClr val="006666"/>
    <a:srgbClr val="339966"/>
    <a:srgbClr val="003300"/>
    <a:srgbClr val="33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4" autoAdjust="0"/>
    <p:restoredTop sz="93459" autoAdjust="0"/>
  </p:normalViewPr>
  <p:slideViewPr>
    <p:cSldViewPr snapToGrid="0">
      <p:cViewPr varScale="1">
        <p:scale>
          <a:sx n="142" d="100"/>
          <a:sy n="142" d="100"/>
        </p:scale>
        <p:origin x="22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50"/>
    </p:cViewPr>
  </p:sorterViewPr>
  <p:notesViewPr>
    <p:cSldViewPr snapToGrid="0">
      <p:cViewPr varScale="1">
        <p:scale>
          <a:sx n="67" d="100"/>
          <a:sy n="67" d="100"/>
        </p:scale>
        <p:origin x="-1488" y="-82"/>
      </p:cViewPr>
      <p:guideLst>
        <p:guide orient="horz" pos="290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47411155815806E-2"/>
          <c:y val="5.7259713701431493E-2"/>
          <c:w val="0.88761084109769306"/>
          <c:h val="0.8395980222024073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Sheet1!$B$1:$X$1</c:f>
              <c:numCache>
                <c:formatCode>General</c:formatCode>
                <c:ptCount val="23"/>
                <c:pt idx="0">
                  <c:v>2</c:v>
                </c:pt>
                <c:pt idx="1">
                  <c:v>105</c:v>
                </c:pt>
                <c:pt idx="2">
                  <c:v>755</c:v>
                </c:pt>
                <c:pt idx="3">
                  <c:v>1083</c:v>
                </c:pt>
                <c:pt idx="4">
                  <c:v>1210</c:v>
                </c:pt>
                <c:pt idx="5">
                  <c:v>1381</c:v>
                </c:pt>
                <c:pt idx="6">
                  <c:v>1562</c:v>
                </c:pt>
                <c:pt idx="7">
                  <c:v>1650</c:v>
                </c:pt>
                <c:pt idx="8">
                  <c:v>1753</c:v>
                </c:pt>
                <c:pt idx="9">
                  <c:v>1812</c:v>
                </c:pt>
                <c:pt idx="10">
                  <c:v>1851</c:v>
                </c:pt>
                <c:pt idx="11">
                  <c:v>1887</c:v>
                </c:pt>
                <c:pt idx="12">
                  <c:v>1911</c:v>
                </c:pt>
                <c:pt idx="13">
                  <c:v>1949</c:v>
                </c:pt>
                <c:pt idx="14">
                  <c:v>1953</c:v>
                </c:pt>
                <c:pt idx="15">
                  <c:v>1970</c:v>
                </c:pt>
                <c:pt idx="16">
                  <c:v>1980</c:v>
                </c:pt>
                <c:pt idx="17">
                  <c:v>1995</c:v>
                </c:pt>
                <c:pt idx="18">
                  <c:v>2000</c:v>
                </c:pt>
                <c:pt idx="19">
                  <c:v>2020</c:v>
                </c:pt>
                <c:pt idx="20">
                  <c:v>2030</c:v>
                </c:pt>
                <c:pt idx="21">
                  <c:v>2050</c:v>
                </c:pt>
                <c:pt idx="22">
                  <c:v>2060</c:v>
                </c:pt>
              </c:numCache>
            </c:numRef>
          </c:xVal>
          <c:yVal>
            <c:numRef>
              <c:f>Sheet1!$B$2:$X$2</c:f>
              <c:numCache>
                <c:formatCode>General</c:formatCode>
                <c:ptCount val="23"/>
                <c:pt idx="0">
                  <c:v>59.6</c:v>
                </c:pt>
                <c:pt idx="1">
                  <c:v>53.3</c:v>
                </c:pt>
                <c:pt idx="2">
                  <c:v>52.9</c:v>
                </c:pt>
                <c:pt idx="3">
                  <c:v>25</c:v>
                </c:pt>
                <c:pt idx="4">
                  <c:v>110</c:v>
                </c:pt>
                <c:pt idx="5">
                  <c:v>59.9</c:v>
                </c:pt>
                <c:pt idx="6">
                  <c:v>63.7</c:v>
                </c:pt>
                <c:pt idx="7">
                  <c:v>89</c:v>
                </c:pt>
                <c:pt idx="8">
                  <c:v>102.8</c:v>
                </c:pt>
                <c:pt idx="9">
                  <c:v>361.7</c:v>
                </c:pt>
                <c:pt idx="10">
                  <c:v>431</c:v>
                </c:pt>
                <c:pt idx="11">
                  <c:v>377.6</c:v>
                </c:pt>
                <c:pt idx="12">
                  <c:v>400</c:v>
                </c:pt>
                <c:pt idx="13">
                  <c:v>541.4</c:v>
                </c:pt>
                <c:pt idx="14">
                  <c:v>583</c:v>
                </c:pt>
                <c:pt idx="15">
                  <c:v>818</c:v>
                </c:pt>
                <c:pt idx="16">
                  <c:v>981</c:v>
                </c:pt>
                <c:pt idx="17">
                  <c:v>1205</c:v>
                </c:pt>
                <c:pt idx="18">
                  <c:v>1263</c:v>
                </c:pt>
                <c:pt idx="19">
                  <c:v>1411</c:v>
                </c:pt>
                <c:pt idx="20">
                  <c:v>1452</c:v>
                </c:pt>
                <c:pt idx="21">
                  <c:v>1402</c:v>
                </c:pt>
                <c:pt idx="22">
                  <c:v>1300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8C-4CEE-952E-44005916F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38720"/>
        <c:axId val="51440640"/>
      </c:scatterChart>
      <c:valAx>
        <c:axId val="51438720"/>
        <c:scaling>
          <c:orientation val="minMax"/>
          <c:max val="2060"/>
          <c:min val="7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40640"/>
        <c:crosses val="autoZero"/>
        <c:crossBetween val="midCat"/>
      </c:valAx>
      <c:valAx>
        <c:axId val="51440640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38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48635235732011E-2"/>
          <c:y val="5.7259713701431493E-2"/>
          <c:w val="0.90074441687345053"/>
          <c:h val="0.79513650938607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1650</c:v>
                </c:pt>
                <c:pt idx="1">
                  <c:v>1749</c:v>
                </c:pt>
                <c:pt idx="2">
                  <c:v>1851</c:v>
                </c:pt>
                <c:pt idx="3">
                  <c:v>1950</c:v>
                </c:pt>
                <c:pt idx="4">
                  <c:v>1995</c:v>
                </c:pt>
                <c:pt idx="5">
                  <c:v>2015</c:v>
                </c:pt>
                <c:pt idx="6">
                  <c:v>2050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103</c:v>
                </c:pt>
                <c:pt idx="1">
                  <c:v>144</c:v>
                </c:pt>
                <c:pt idx="2">
                  <c:v>274</c:v>
                </c:pt>
                <c:pt idx="3">
                  <c:v>549</c:v>
                </c:pt>
                <c:pt idx="4">
                  <c:v>727</c:v>
                </c:pt>
                <c:pt idx="5">
                  <c:v>743</c:v>
                </c:pt>
                <c:pt idx="6">
                  <c:v>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4-4993-B0E7-F93BFC4337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1650</c:v>
                </c:pt>
                <c:pt idx="1">
                  <c:v>1749</c:v>
                </c:pt>
                <c:pt idx="2">
                  <c:v>1851</c:v>
                </c:pt>
                <c:pt idx="3">
                  <c:v>1950</c:v>
                </c:pt>
                <c:pt idx="4">
                  <c:v>1995</c:v>
                </c:pt>
                <c:pt idx="5">
                  <c:v>2015</c:v>
                </c:pt>
                <c:pt idx="6">
                  <c:v>2050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89</c:v>
                </c:pt>
                <c:pt idx="1">
                  <c:v>178</c:v>
                </c:pt>
                <c:pt idx="2">
                  <c:v>430</c:v>
                </c:pt>
                <c:pt idx="3">
                  <c:v>555</c:v>
                </c:pt>
                <c:pt idx="4">
                  <c:v>1222</c:v>
                </c:pt>
                <c:pt idx="5">
                  <c:v>1406</c:v>
                </c:pt>
                <c:pt idx="6">
                  <c:v>1291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4-4993-B0E7-F93BFC433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229312"/>
        <c:axId val="123230848"/>
      </c:barChart>
      <c:catAx>
        <c:axId val="123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30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23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2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48635235732011E-2"/>
          <c:y val="5.7259713701431493E-2"/>
          <c:w val="0.8722084367245666"/>
          <c:h val="0.8563997007827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Sheet1!$A$2:$A$75</c:f>
              <c:numCache>
                <c:formatCode>General</c:formatCode>
                <c:ptCount val="74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  <c:pt idx="62">
                  <c:v>2011</c:v>
                </c:pt>
                <c:pt idx="63">
                  <c:v>2012</c:v>
                </c:pt>
                <c:pt idx="64">
                  <c:v>2013</c:v>
                </c:pt>
                <c:pt idx="65">
                  <c:v>2014</c:v>
                </c:pt>
                <c:pt idx="66">
                  <c:v>2015</c:v>
                </c:pt>
                <c:pt idx="67">
                  <c:v>2016</c:v>
                </c:pt>
                <c:pt idx="68">
                  <c:v>2017</c:v>
                </c:pt>
                <c:pt idx="69">
                  <c:v>2018</c:v>
                </c:pt>
                <c:pt idx="70">
                  <c:v>2019</c:v>
                </c:pt>
                <c:pt idx="71">
                  <c:v>2020</c:v>
                </c:pt>
                <c:pt idx="72">
                  <c:v>2021</c:v>
                </c:pt>
                <c:pt idx="73">
                  <c:v>2022</c:v>
                </c:pt>
              </c:numCache>
            </c:numRef>
          </c:xVal>
          <c:yVal>
            <c:numRef>
              <c:f>Sheet1!$B$2:$B$75</c:f>
              <c:numCache>
                <c:formatCode>#,##0</c:formatCode>
                <c:ptCount val="74"/>
                <c:pt idx="0">
                  <c:v>54167</c:v>
                </c:pt>
                <c:pt idx="1">
                  <c:v>55196</c:v>
                </c:pt>
                <c:pt idx="2">
                  <c:v>56300</c:v>
                </c:pt>
                <c:pt idx="3">
                  <c:v>57482</c:v>
                </c:pt>
                <c:pt idx="4">
                  <c:v>58796</c:v>
                </c:pt>
                <c:pt idx="5">
                  <c:v>60266</c:v>
                </c:pt>
                <c:pt idx="6">
                  <c:v>61456</c:v>
                </c:pt>
                <c:pt idx="7">
                  <c:v>62828</c:v>
                </c:pt>
                <c:pt idx="8">
                  <c:v>64563</c:v>
                </c:pt>
                <c:pt idx="9">
                  <c:v>65994</c:v>
                </c:pt>
                <c:pt idx="10">
                  <c:v>67207</c:v>
                </c:pt>
                <c:pt idx="11">
                  <c:v>66707</c:v>
                </c:pt>
                <c:pt idx="12">
                  <c:v>66033</c:v>
                </c:pt>
                <c:pt idx="13">
                  <c:v>66577</c:v>
                </c:pt>
                <c:pt idx="14">
                  <c:v>68233.5</c:v>
                </c:pt>
                <c:pt idx="15">
                  <c:v>69835.5</c:v>
                </c:pt>
                <c:pt idx="16">
                  <c:v>71518.5</c:v>
                </c:pt>
                <c:pt idx="17">
                  <c:v>73540</c:v>
                </c:pt>
                <c:pt idx="18">
                  <c:v>75455</c:v>
                </c:pt>
                <c:pt idx="19">
                  <c:v>77451</c:v>
                </c:pt>
                <c:pt idx="20">
                  <c:v>79602.5</c:v>
                </c:pt>
                <c:pt idx="21">
                  <c:v>81831.5</c:v>
                </c:pt>
                <c:pt idx="22">
                  <c:v>84110.5</c:v>
                </c:pt>
                <c:pt idx="23">
                  <c:v>86203</c:v>
                </c:pt>
                <c:pt idx="24">
                  <c:v>88194</c:v>
                </c:pt>
                <c:pt idx="25">
                  <c:v>90035</c:v>
                </c:pt>
                <c:pt idx="26">
                  <c:v>91639.5</c:v>
                </c:pt>
                <c:pt idx="27">
                  <c:v>93068.5</c:v>
                </c:pt>
                <c:pt idx="28">
                  <c:v>94345.5</c:v>
                </c:pt>
                <c:pt idx="29">
                  <c:v>95616.5</c:v>
                </c:pt>
                <c:pt idx="30">
                  <c:v>96900.5</c:v>
                </c:pt>
                <c:pt idx="31">
                  <c:v>98123.5</c:v>
                </c:pt>
                <c:pt idx="32">
                  <c:v>99388.5</c:v>
                </c:pt>
                <c:pt idx="33">
                  <c:v>100863</c:v>
                </c:pt>
                <c:pt idx="34">
                  <c:v>102331</c:v>
                </c:pt>
                <c:pt idx="35">
                  <c:v>103682.5</c:v>
                </c:pt>
                <c:pt idx="36">
                  <c:v>105104</c:v>
                </c:pt>
                <c:pt idx="37">
                  <c:v>106679</c:v>
                </c:pt>
                <c:pt idx="38">
                  <c:v>108403.5</c:v>
                </c:pt>
                <c:pt idx="39">
                  <c:v>110163</c:v>
                </c:pt>
                <c:pt idx="40">
                  <c:v>111865</c:v>
                </c:pt>
                <c:pt idx="41">
                  <c:v>113518.5</c:v>
                </c:pt>
                <c:pt idx="42">
                  <c:v>115078</c:v>
                </c:pt>
                <c:pt idx="43">
                  <c:v>116497</c:v>
                </c:pt>
                <c:pt idx="44">
                  <c:v>117844</c:v>
                </c:pt>
                <c:pt idx="45">
                  <c:v>119183.5</c:v>
                </c:pt>
                <c:pt idx="46">
                  <c:v>120485.5</c:v>
                </c:pt>
                <c:pt idx="47">
                  <c:v>121755</c:v>
                </c:pt>
                <c:pt idx="48">
                  <c:v>123007.5</c:v>
                </c:pt>
                <c:pt idx="49">
                  <c:v>124193.5</c:v>
                </c:pt>
                <c:pt idx="50">
                  <c:v>125273.5</c:v>
                </c:pt>
                <c:pt idx="51">
                  <c:v>126264.5</c:v>
                </c:pt>
                <c:pt idx="52">
                  <c:v>127185</c:v>
                </c:pt>
                <c:pt idx="53">
                  <c:v>128040</c:v>
                </c:pt>
                <c:pt idx="54">
                  <c:v>128840</c:v>
                </c:pt>
                <c:pt idx="55">
                  <c:v>129607.5</c:v>
                </c:pt>
                <c:pt idx="56">
                  <c:v>130372</c:v>
                </c:pt>
                <c:pt idx="57">
                  <c:v>131102</c:v>
                </c:pt>
                <c:pt idx="58">
                  <c:v>131788.5</c:v>
                </c:pt>
                <c:pt idx="59">
                  <c:v>132465.5</c:v>
                </c:pt>
                <c:pt idx="60">
                  <c:v>133126</c:v>
                </c:pt>
                <c:pt idx="61">
                  <c:v>133770.5</c:v>
                </c:pt>
                <c:pt idx="62">
                  <c:v>134503.5</c:v>
                </c:pt>
                <c:pt idx="63">
                  <c:v>135419</c:v>
                </c:pt>
                <c:pt idx="64">
                  <c:v>136324</c:v>
                </c:pt>
                <c:pt idx="65">
                  <c:v>137186</c:v>
                </c:pt>
                <c:pt idx="66">
                  <c:v>137986</c:v>
                </c:pt>
                <c:pt idx="67">
                  <c:v>138779</c:v>
                </c:pt>
                <c:pt idx="68">
                  <c:v>139621.5</c:v>
                </c:pt>
                <c:pt idx="69">
                  <c:v>140276</c:v>
                </c:pt>
                <c:pt idx="70">
                  <c:v>140774.5</c:v>
                </c:pt>
                <c:pt idx="71">
                  <c:v>141110</c:v>
                </c:pt>
                <c:pt idx="72">
                  <c:v>141236</c:v>
                </c:pt>
                <c:pt idx="73">
                  <c:v>141217.5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E6-44AC-951E-3213815496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Predicted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Sheet1!$A$2:$A$103</c:f>
              <c:numCache>
                <c:formatCode>General</c:formatCode>
                <c:ptCount val="10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  <c:pt idx="62">
                  <c:v>2011</c:v>
                </c:pt>
                <c:pt idx="63">
                  <c:v>2012</c:v>
                </c:pt>
                <c:pt idx="64">
                  <c:v>2013</c:v>
                </c:pt>
                <c:pt idx="65">
                  <c:v>2014</c:v>
                </c:pt>
                <c:pt idx="66">
                  <c:v>2015</c:v>
                </c:pt>
                <c:pt idx="67">
                  <c:v>2016</c:v>
                </c:pt>
                <c:pt idx="68">
                  <c:v>2017</c:v>
                </c:pt>
                <c:pt idx="69">
                  <c:v>2018</c:v>
                </c:pt>
                <c:pt idx="70">
                  <c:v>2019</c:v>
                </c:pt>
                <c:pt idx="71">
                  <c:v>2020</c:v>
                </c:pt>
                <c:pt idx="72">
                  <c:v>2021</c:v>
                </c:pt>
                <c:pt idx="73">
                  <c:v>2022</c:v>
                </c:pt>
                <c:pt idx="74">
                  <c:v>2023</c:v>
                </c:pt>
                <c:pt idx="75">
                  <c:v>2024</c:v>
                </c:pt>
                <c:pt idx="76">
                  <c:v>2025</c:v>
                </c:pt>
                <c:pt idx="77">
                  <c:v>2026</c:v>
                </c:pt>
                <c:pt idx="78">
                  <c:v>2027</c:v>
                </c:pt>
                <c:pt idx="79">
                  <c:v>2028</c:v>
                </c:pt>
                <c:pt idx="80">
                  <c:v>2029</c:v>
                </c:pt>
                <c:pt idx="81">
                  <c:v>2030</c:v>
                </c:pt>
                <c:pt idx="82">
                  <c:v>2031</c:v>
                </c:pt>
                <c:pt idx="83">
                  <c:v>2032</c:v>
                </c:pt>
                <c:pt idx="84">
                  <c:v>2033</c:v>
                </c:pt>
                <c:pt idx="85">
                  <c:v>2034</c:v>
                </c:pt>
                <c:pt idx="86">
                  <c:v>2035</c:v>
                </c:pt>
                <c:pt idx="87">
                  <c:v>2036</c:v>
                </c:pt>
                <c:pt idx="88">
                  <c:v>2037</c:v>
                </c:pt>
                <c:pt idx="89">
                  <c:v>2038</c:v>
                </c:pt>
                <c:pt idx="90">
                  <c:v>2039</c:v>
                </c:pt>
                <c:pt idx="91">
                  <c:v>2040</c:v>
                </c:pt>
                <c:pt idx="92">
                  <c:v>2041</c:v>
                </c:pt>
                <c:pt idx="93">
                  <c:v>2042</c:v>
                </c:pt>
                <c:pt idx="94">
                  <c:v>2043</c:v>
                </c:pt>
                <c:pt idx="95">
                  <c:v>2044</c:v>
                </c:pt>
                <c:pt idx="96">
                  <c:v>2045</c:v>
                </c:pt>
                <c:pt idx="97">
                  <c:v>2046</c:v>
                </c:pt>
                <c:pt idx="98">
                  <c:v>2047</c:v>
                </c:pt>
                <c:pt idx="99">
                  <c:v>2048</c:v>
                </c:pt>
                <c:pt idx="100">
                  <c:v>2049</c:v>
                </c:pt>
                <c:pt idx="101">
                  <c:v>2050</c:v>
                </c:pt>
              </c:numCache>
            </c:numRef>
          </c:xVal>
          <c:yVal>
            <c:numRef>
              <c:f>Sheet1!$C$2:$C$103</c:f>
              <c:numCache>
                <c:formatCode>General</c:formatCode>
                <c:ptCount val="102"/>
                <c:pt idx="73" formatCode="#,##0">
                  <c:v>141217.5</c:v>
                </c:pt>
                <c:pt idx="74" formatCode="#,##0">
                  <c:v>141187.8144</c:v>
                </c:pt>
                <c:pt idx="75" formatCode="#,##0">
                  <c:v>141151.4112</c:v>
                </c:pt>
                <c:pt idx="76" formatCode="#,##0">
                  <c:v>141082.86720000001</c:v>
                </c:pt>
                <c:pt idx="77" formatCode="#,##0">
                  <c:v>140974.56640000001</c:v>
                </c:pt>
                <c:pt idx="78" formatCode="#,##0">
                  <c:v>140825.7536</c:v>
                </c:pt>
                <c:pt idx="79" formatCode="#,##0">
                  <c:v>140637.0816</c:v>
                </c:pt>
                <c:pt idx="80" formatCode="#,##0">
                  <c:v>140412.7488</c:v>
                </c:pt>
                <c:pt idx="81" formatCode="#,##0">
                  <c:v>140153.1648</c:v>
                </c:pt>
                <c:pt idx="82" formatCode="#,##0">
                  <c:v>139860.91519999999</c:v>
                </c:pt>
                <c:pt idx="83" formatCode="#,##0">
                  <c:v>139537.024</c:v>
                </c:pt>
                <c:pt idx="84" formatCode="#,##0">
                  <c:v>139179.32800000001</c:v>
                </c:pt>
                <c:pt idx="85" formatCode="#,##0">
                  <c:v>138782.3616</c:v>
                </c:pt>
                <c:pt idx="86" formatCode="#,##0">
                  <c:v>138354.34239999999</c:v>
                </c:pt>
                <c:pt idx="87" formatCode="#,##0">
                  <c:v>137897.93280000001</c:v>
                </c:pt>
                <c:pt idx="88" formatCode="#,##0">
                  <c:v>137424.74239999999</c:v>
                </c:pt>
                <c:pt idx="89" formatCode="#,##0">
                  <c:v>136942.23360000001</c:v>
                </c:pt>
                <c:pt idx="90" formatCode="#,##0">
                  <c:v>136453.17120000001</c:v>
                </c:pt>
                <c:pt idx="91" formatCode="#,##0">
                  <c:v>135960.03839999999</c:v>
                </c:pt>
                <c:pt idx="92" formatCode="#,##0">
                  <c:v>135461.63200000001</c:v>
                </c:pt>
                <c:pt idx="93" formatCode="#,##0">
                  <c:v>134949.01759999999</c:v>
                </c:pt>
                <c:pt idx="94" formatCode="#,##0">
                  <c:v>134402.56</c:v>
                </c:pt>
                <c:pt idx="95" formatCode="#,##0">
                  <c:v>133820.8512</c:v>
                </c:pt>
                <c:pt idx="96" formatCode="#,##0">
                  <c:v>133185.0368</c:v>
                </c:pt>
                <c:pt idx="97" formatCode="#,##0">
                  <c:v>132493.97760000001</c:v>
                </c:pt>
                <c:pt idx="98" formatCode="#,##0">
                  <c:v>131744.62719999999</c:v>
                </c:pt>
                <c:pt idx="99" formatCode="#,##0">
                  <c:v>130937.3312</c:v>
                </c:pt>
                <c:pt idx="100" formatCode="#,##0">
                  <c:v>130075.55839999999</c:v>
                </c:pt>
                <c:pt idx="101" formatCode="#,##0">
                  <c:v>129139.5968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E6-44AC-951E-321381549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72736"/>
        <c:axId val="51574272"/>
      </c:scatterChart>
      <c:valAx>
        <c:axId val="51572736"/>
        <c:scaling>
          <c:orientation val="minMax"/>
          <c:max val="2050"/>
          <c:min val="19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4272"/>
        <c:crosses val="autoZero"/>
        <c:crossBetween val="midCat"/>
        <c:majorUnit val="10"/>
      </c:valAx>
      <c:valAx>
        <c:axId val="51574272"/>
        <c:scaling>
          <c:orientation val="minMax"/>
          <c:max val="150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2736"/>
        <c:crosses val="autoZero"/>
        <c:crossBetween val="midCat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baseline="0" dirty="0">
                <a:effectLst/>
              </a:rPr>
              <a:t>Number of university graduates in China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38356808199095"/>
          <c:y val="2.7505991098938719E-2"/>
          <c:w val="0.87522630553902558"/>
          <c:h val="0.86605527960147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900000</c:v>
                </c:pt>
                <c:pt idx="1">
                  <c:v>950000</c:v>
                </c:pt>
                <c:pt idx="2">
                  <c:v>975000</c:v>
                </c:pt>
                <c:pt idx="3">
                  <c:v>1050000</c:v>
                </c:pt>
                <c:pt idx="4">
                  <c:v>1500000</c:v>
                </c:pt>
                <c:pt idx="5">
                  <c:v>2200000</c:v>
                </c:pt>
                <c:pt idx="6">
                  <c:v>2600000</c:v>
                </c:pt>
                <c:pt idx="7">
                  <c:v>3200000</c:v>
                </c:pt>
                <c:pt idx="8">
                  <c:v>3800000</c:v>
                </c:pt>
                <c:pt idx="9">
                  <c:v>4500000</c:v>
                </c:pt>
                <c:pt idx="10">
                  <c:v>4800000</c:v>
                </c:pt>
                <c:pt idx="11">
                  <c:v>5119000</c:v>
                </c:pt>
                <c:pt idx="12">
                  <c:v>5311000</c:v>
                </c:pt>
                <c:pt idx="13">
                  <c:v>5754000</c:v>
                </c:pt>
                <c:pt idx="14">
                  <c:v>6082000</c:v>
                </c:pt>
                <c:pt idx="15">
                  <c:v>6247000</c:v>
                </c:pt>
                <c:pt idx="16">
                  <c:v>6387000</c:v>
                </c:pt>
                <c:pt idx="17">
                  <c:v>6594000</c:v>
                </c:pt>
                <c:pt idx="18">
                  <c:v>6809000</c:v>
                </c:pt>
                <c:pt idx="19">
                  <c:v>7042000</c:v>
                </c:pt>
                <c:pt idx="20">
                  <c:v>7358000</c:v>
                </c:pt>
                <c:pt idx="21">
                  <c:v>7533000</c:v>
                </c:pt>
                <c:pt idx="22">
                  <c:v>7585000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6-41C7-AEDC-DA2409598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3808"/>
        <c:axId val="53225344"/>
      </c:barChart>
      <c:catAx>
        <c:axId val="5322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2253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380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5.1660516605166053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660155009912"/>
          <c:y val="3.0888030888030892E-2"/>
          <c:w val="0.85202893375041444"/>
          <c:h val="0.79943974245237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 to 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Sheet1!$B$1:$J$1</c:f>
              <c:numCache>
                <c:formatCode>General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2020</c:v>
                </c:pt>
                <c:pt idx="7">
                  <c:v>2050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8"/>
                <c:pt idx="0">
                  <c:v>35.5</c:v>
                </c:pt>
                <c:pt idx="1">
                  <c:v>27.7</c:v>
                </c:pt>
                <c:pt idx="2">
                  <c:v>26.7</c:v>
                </c:pt>
                <c:pt idx="3">
                  <c:v>25.4</c:v>
                </c:pt>
                <c:pt idx="4">
                  <c:v>22.6</c:v>
                </c:pt>
                <c:pt idx="5">
                  <c:v>20.9</c:v>
                </c:pt>
                <c:pt idx="6">
                  <c:v>18.7</c:v>
                </c:pt>
                <c:pt idx="7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1-434A-8FAE-24C51D4685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15 to 64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Sheet1!$B$1:$J$1</c:f>
              <c:numCache>
                <c:formatCode>General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2020</c:v>
                </c:pt>
                <c:pt idx="7">
                  <c:v>2050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8"/>
                <c:pt idx="0">
                  <c:v>59.8</c:v>
                </c:pt>
                <c:pt idx="1">
                  <c:v>66.900000000000006</c:v>
                </c:pt>
                <c:pt idx="2">
                  <c:v>66.599999999999994</c:v>
                </c:pt>
                <c:pt idx="3">
                  <c:v>67.599999999999994</c:v>
                </c:pt>
                <c:pt idx="4">
                  <c:v>69.8</c:v>
                </c:pt>
                <c:pt idx="5">
                  <c:v>70.900000000000006</c:v>
                </c:pt>
                <c:pt idx="6">
                  <c:v>69.5</c:v>
                </c:pt>
                <c:pt idx="7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51-434A-8FAE-24C51D4685E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65 and over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Sheet1!$B$1:$J$1</c:f>
              <c:numCache>
                <c:formatCode>General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2020</c:v>
                </c:pt>
                <c:pt idx="7">
                  <c:v>2050</c:v>
                </c:pt>
              </c:numCache>
            </c:numRef>
          </c:cat>
          <c:val>
            <c:numRef>
              <c:f>Sheet1!$B$4:$J$4</c:f>
              <c:numCache>
                <c:formatCode>General</c:formatCode>
                <c:ptCount val="8"/>
                <c:pt idx="0">
                  <c:v>4.7</c:v>
                </c:pt>
                <c:pt idx="1">
                  <c:v>5.4</c:v>
                </c:pt>
                <c:pt idx="2">
                  <c:v>6.7</c:v>
                </c:pt>
                <c:pt idx="3">
                  <c:v>6.95</c:v>
                </c:pt>
                <c:pt idx="4">
                  <c:v>7.6</c:v>
                </c:pt>
                <c:pt idx="5">
                  <c:v>8.2000000000000011</c:v>
                </c:pt>
                <c:pt idx="6">
                  <c:v>11.8</c:v>
                </c:pt>
                <c:pt idx="7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51-434A-8FAE-24C51D468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641216"/>
        <c:axId val="53642752"/>
      </c:barChart>
      <c:catAx>
        <c:axId val="536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4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64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4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8BB63-3D3D-4C8E-BA47-FC162D97341D}" type="doc">
      <dgm:prSet loTypeId="urn:microsoft.com/office/officeart/2005/8/layout/cycle4#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E76C1F-1051-4403-BC50-49C9C5F7D8D7}">
      <dgm:prSet phldrT="[Text]"/>
      <dgm:spPr/>
      <dgm:t>
        <a:bodyPr/>
        <a:lstStyle/>
        <a:p>
          <a:r>
            <a:rPr lang="en-US" b="1" dirty="0"/>
            <a:t>Geography</a:t>
          </a:r>
        </a:p>
      </dgm:t>
    </dgm:pt>
    <dgm:pt modelId="{0B21E4B0-E033-48E4-A877-D15F75DC9B28}" type="parTrans" cxnId="{FC276822-0D54-4079-A3FB-8D35691B669F}">
      <dgm:prSet/>
      <dgm:spPr/>
      <dgm:t>
        <a:bodyPr/>
        <a:lstStyle/>
        <a:p>
          <a:endParaRPr lang="en-US"/>
        </a:p>
      </dgm:t>
    </dgm:pt>
    <dgm:pt modelId="{2C807481-F78E-4C6D-925A-65A494857ACD}" type="sibTrans" cxnId="{FC276822-0D54-4079-A3FB-8D35691B669F}">
      <dgm:prSet/>
      <dgm:spPr/>
      <dgm:t>
        <a:bodyPr/>
        <a:lstStyle/>
        <a:p>
          <a:endParaRPr lang="en-US"/>
        </a:p>
      </dgm:t>
    </dgm:pt>
    <dgm:pt modelId="{BE007388-326B-4196-BD0B-9DA18BE69DA3}">
      <dgm:prSet phldrT="[Text]" custT="1"/>
      <dgm:spPr/>
      <dgm:t>
        <a:bodyPr/>
        <a:lstStyle/>
        <a:p>
          <a:r>
            <a:rPr lang="en-US" sz="1600" dirty="0"/>
            <a:t>Rural Interior / Urbanizing Coast. </a:t>
          </a:r>
        </a:p>
      </dgm:t>
    </dgm:pt>
    <dgm:pt modelId="{7C18517E-E627-43F8-9988-CF468B837116}" type="parTrans" cxnId="{38775B2B-CE4D-4DD4-92A8-184D7E043C00}">
      <dgm:prSet/>
      <dgm:spPr/>
      <dgm:t>
        <a:bodyPr/>
        <a:lstStyle/>
        <a:p>
          <a:endParaRPr lang="en-US"/>
        </a:p>
      </dgm:t>
    </dgm:pt>
    <dgm:pt modelId="{FBD2DBE0-FE2A-44EF-B0AB-C9D2514A80B4}" type="sibTrans" cxnId="{38775B2B-CE4D-4DD4-92A8-184D7E043C00}">
      <dgm:prSet/>
      <dgm:spPr/>
      <dgm:t>
        <a:bodyPr/>
        <a:lstStyle/>
        <a:p>
          <a:endParaRPr lang="en-US"/>
        </a:p>
      </dgm:t>
    </dgm:pt>
    <dgm:pt modelId="{17C8387D-2973-41FA-8B9C-EC0867EEC044}">
      <dgm:prSet phldrT="[Text]"/>
      <dgm:spPr/>
      <dgm:t>
        <a:bodyPr/>
        <a:lstStyle/>
        <a:p>
          <a:r>
            <a:rPr lang="en-US" b="1" dirty="0"/>
            <a:t>Economy</a:t>
          </a:r>
        </a:p>
      </dgm:t>
    </dgm:pt>
    <dgm:pt modelId="{95019A45-80B0-4995-83BD-7919F89DD026}" type="parTrans" cxnId="{8A64CCA1-08EA-4B2F-8B3E-031A11D9E3D8}">
      <dgm:prSet/>
      <dgm:spPr/>
      <dgm:t>
        <a:bodyPr/>
        <a:lstStyle/>
        <a:p>
          <a:endParaRPr lang="en-US"/>
        </a:p>
      </dgm:t>
    </dgm:pt>
    <dgm:pt modelId="{E79B6525-065D-4B6F-B17F-B3482BAD6DDB}" type="sibTrans" cxnId="{8A64CCA1-08EA-4B2F-8B3E-031A11D9E3D8}">
      <dgm:prSet/>
      <dgm:spPr/>
      <dgm:t>
        <a:bodyPr/>
        <a:lstStyle/>
        <a:p>
          <a:endParaRPr lang="en-US"/>
        </a:p>
      </dgm:t>
    </dgm:pt>
    <dgm:pt modelId="{3078EB75-E428-4382-AE3D-7F00583B18CB}">
      <dgm:prSet phldrT="[Text]" custT="1"/>
      <dgm:spPr/>
      <dgm:t>
        <a:bodyPr/>
        <a:lstStyle/>
        <a:p>
          <a:r>
            <a:rPr lang="en-US" sz="1600" dirty="0"/>
            <a:t>Command economy versus market forces.</a:t>
          </a:r>
        </a:p>
      </dgm:t>
    </dgm:pt>
    <dgm:pt modelId="{6FC7C20C-54D5-4585-9969-E7731C907BB1}" type="parTrans" cxnId="{38EAFEA3-7D95-4C7B-A910-C59D8C3AC852}">
      <dgm:prSet/>
      <dgm:spPr/>
      <dgm:t>
        <a:bodyPr/>
        <a:lstStyle/>
        <a:p>
          <a:endParaRPr lang="en-US"/>
        </a:p>
      </dgm:t>
    </dgm:pt>
    <dgm:pt modelId="{4D8C9F05-5133-4D90-AA02-E9705C489687}" type="sibTrans" cxnId="{38EAFEA3-7D95-4C7B-A910-C59D8C3AC852}">
      <dgm:prSet/>
      <dgm:spPr/>
      <dgm:t>
        <a:bodyPr/>
        <a:lstStyle/>
        <a:p>
          <a:endParaRPr lang="en-US"/>
        </a:p>
      </dgm:t>
    </dgm:pt>
    <dgm:pt modelId="{7E723DC9-8C25-44F0-AFAD-09510BE1A136}">
      <dgm:prSet phldrT="[Text]"/>
      <dgm:spPr/>
      <dgm:t>
        <a:bodyPr/>
        <a:lstStyle/>
        <a:p>
          <a:r>
            <a:rPr lang="en-US" b="1" dirty="0"/>
            <a:t>Society</a:t>
          </a:r>
        </a:p>
      </dgm:t>
    </dgm:pt>
    <dgm:pt modelId="{41F83FE1-2066-4843-BE16-74045C12E7F8}" type="parTrans" cxnId="{8B334708-A2B3-4376-8276-33A08F6ABCBA}">
      <dgm:prSet/>
      <dgm:spPr/>
      <dgm:t>
        <a:bodyPr/>
        <a:lstStyle/>
        <a:p>
          <a:endParaRPr lang="en-US"/>
        </a:p>
      </dgm:t>
    </dgm:pt>
    <dgm:pt modelId="{5431A81B-9791-426A-A11A-82736DAA904E}" type="sibTrans" cxnId="{8B334708-A2B3-4376-8276-33A08F6ABCBA}">
      <dgm:prSet/>
      <dgm:spPr/>
      <dgm:t>
        <a:bodyPr/>
        <a:lstStyle/>
        <a:p>
          <a:endParaRPr lang="en-US"/>
        </a:p>
      </dgm:t>
    </dgm:pt>
    <dgm:pt modelId="{1E3BE5E6-90A5-4045-ACFE-3C969F6DEC40}">
      <dgm:prSet phldrT="[Text]" custT="1"/>
      <dgm:spPr/>
      <dgm:t>
        <a:bodyPr/>
        <a:lstStyle/>
        <a:p>
          <a:r>
            <a:rPr lang="en-US" sz="1600" dirty="0"/>
            <a:t>Inward-Looking History / Outward-Looking Future</a:t>
          </a:r>
        </a:p>
      </dgm:t>
    </dgm:pt>
    <dgm:pt modelId="{1BB8820A-69C3-41F4-8C61-78EEE97765E8}" type="parTrans" cxnId="{FF7CA179-05B0-4E0D-A3D6-1F68BD8CEBF1}">
      <dgm:prSet/>
      <dgm:spPr/>
      <dgm:t>
        <a:bodyPr/>
        <a:lstStyle/>
        <a:p>
          <a:endParaRPr lang="en-US"/>
        </a:p>
      </dgm:t>
    </dgm:pt>
    <dgm:pt modelId="{96F12E3C-6524-429D-88A5-5D54D5D36670}" type="sibTrans" cxnId="{FF7CA179-05B0-4E0D-A3D6-1F68BD8CEBF1}">
      <dgm:prSet/>
      <dgm:spPr/>
      <dgm:t>
        <a:bodyPr/>
        <a:lstStyle/>
        <a:p>
          <a:endParaRPr lang="en-US"/>
        </a:p>
      </dgm:t>
    </dgm:pt>
    <dgm:pt modelId="{3B9B322D-F0F1-4503-8B60-4033E266F802}">
      <dgm:prSet phldrT="[Text]"/>
      <dgm:spPr/>
      <dgm:t>
        <a:bodyPr/>
        <a:lstStyle/>
        <a:p>
          <a:r>
            <a:rPr lang="en-US" b="1" dirty="0"/>
            <a:t>Politics</a:t>
          </a:r>
        </a:p>
      </dgm:t>
    </dgm:pt>
    <dgm:pt modelId="{8D2861E8-EAEA-4F4F-94D3-F88C3B0B00D2}" type="parTrans" cxnId="{098EE502-4495-40DE-9307-934EE64D6D3C}">
      <dgm:prSet/>
      <dgm:spPr/>
      <dgm:t>
        <a:bodyPr/>
        <a:lstStyle/>
        <a:p>
          <a:endParaRPr lang="en-US"/>
        </a:p>
      </dgm:t>
    </dgm:pt>
    <dgm:pt modelId="{49770266-B466-4CA4-B7FF-B8D807773D00}" type="sibTrans" cxnId="{098EE502-4495-40DE-9307-934EE64D6D3C}">
      <dgm:prSet/>
      <dgm:spPr/>
      <dgm:t>
        <a:bodyPr/>
        <a:lstStyle/>
        <a:p>
          <a:endParaRPr lang="en-US"/>
        </a:p>
      </dgm:t>
    </dgm:pt>
    <dgm:pt modelId="{6C4C3DF9-036A-4E77-8915-0B7AF7995933}">
      <dgm:prSet phldrT="[Text]" custT="1"/>
      <dgm:spPr/>
      <dgm:t>
        <a:bodyPr/>
        <a:lstStyle/>
        <a:p>
          <a:r>
            <a:rPr lang="en-US" sz="1600" dirty="0"/>
            <a:t>Authoritarian Government / Opening of the Economy. </a:t>
          </a:r>
        </a:p>
      </dgm:t>
    </dgm:pt>
    <dgm:pt modelId="{6F68EC9E-CC96-4BBB-92C5-4F2DE17C1CB6}" type="parTrans" cxnId="{F342165D-BA8E-457A-A54E-9DEEACF3E397}">
      <dgm:prSet/>
      <dgm:spPr/>
      <dgm:t>
        <a:bodyPr/>
        <a:lstStyle/>
        <a:p>
          <a:endParaRPr lang="en-US"/>
        </a:p>
      </dgm:t>
    </dgm:pt>
    <dgm:pt modelId="{D24F7C26-FB3D-485A-9AB3-CD2DEBE63CE9}" type="sibTrans" cxnId="{F342165D-BA8E-457A-A54E-9DEEACF3E397}">
      <dgm:prSet/>
      <dgm:spPr/>
      <dgm:t>
        <a:bodyPr/>
        <a:lstStyle/>
        <a:p>
          <a:endParaRPr lang="en-US"/>
        </a:p>
      </dgm:t>
    </dgm:pt>
    <dgm:pt modelId="{D137338B-FD55-4AC9-A8D3-C49E0BCDCAF4}">
      <dgm:prSet custT="1"/>
      <dgm:spPr/>
      <dgm:t>
        <a:bodyPr/>
        <a:lstStyle/>
        <a:p>
          <a:r>
            <a:rPr lang="en-US" sz="1600"/>
            <a:t>Wheat Growing North / Rice Growing South.</a:t>
          </a:r>
        </a:p>
      </dgm:t>
    </dgm:pt>
    <dgm:pt modelId="{A05832BA-2E3B-4ED6-9F5B-9934F08FE6DA}" type="parTrans" cxnId="{46D95961-C452-4713-959B-B0E69DEF2475}">
      <dgm:prSet/>
      <dgm:spPr/>
      <dgm:t>
        <a:bodyPr/>
        <a:lstStyle/>
        <a:p>
          <a:endParaRPr lang="en-US"/>
        </a:p>
      </dgm:t>
    </dgm:pt>
    <dgm:pt modelId="{C7C4D827-7B63-4CFC-9287-C7B53A0A1269}" type="sibTrans" cxnId="{46D95961-C452-4713-959B-B0E69DEF2475}">
      <dgm:prSet/>
      <dgm:spPr/>
      <dgm:t>
        <a:bodyPr/>
        <a:lstStyle/>
        <a:p>
          <a:endParaRPr lang="en-US"/>
        </a:p>
      </dgm:t>
    </dgm:pt>
    <dgm:pt modelId="{1EFA64E5-61C9-456F-94A0-7C6237877062}">
      <dgm:prSet custT="1"/>
      <dgm:spPr/>
      <dgm:t>
        <a:bodyPr/>
        <a:lstStyle/>
        <a:p>
          <a:endParaRPr lang="en-US" sz="1600"/>
        </a:p>
      </dgm:t>
    </dgm:pt>
    <dgm:pt modelId="{47E255DD-1975-406E-83BE-80BB0231242A}" type="parTrans" cxnId="{4C161FBE-0822-49CB-93C5-F5E28B2DACDC}">
      <dgm:prSet/>
      <dgm:spPr/>
      <dgm:t>
        <a:bodyPr/>
        <a:lstStyle/>
        <a:p>
          <a:endParaRPr lang="en-US"/>
        </a:p>
      </dgm:t>
    </dgm:pt>
    <dgm:pt modelId="{FBD68554-A1E5-4719-B24F-F066C1A728C5}" type="sibTrans" cxnId="{4C161FBE-0822-49CB-93C5-F5E28B2DACDC}">
      <dgm:prSet/>
      <dgm:spPr/>
      <dgm:t>
        <a:bodyPr/>
        <a:lstStyle/>
        <a:p>
          <a:endParaRPr lang="en-US"/>
        </a:p>
      </dgm:t>
    </dgm:pt>
    <dgm:pt modelId="{185AEDC5-A4FC-423E-B12E-7B2E5712C1B7}">
      <dgm:prSet phldrT="[Text]" custT="1"/>
      <dgm:spPr/>
      <dgm:t>
        <a:bodyPr/>
        <a:lstStyle/>
        <a:p>
          <a:r>
            <a:rPr lang="en-US" sz="1600" dirty="0"/>
            <a:t>Hans / Minorities.</a:t>
          </a:r>
        </a:p>
      </dgm:t>
    </dgm:pt>
    <dgm:pt modelId="{CBCA11F8-9817-40F5-AD7C-65E3126D7D7C}" type="parTrans" cxnId="{9F4A7847-4171-4FE9-9548-D911CAF34B8C}">
      <dgm:prSet/>
      <dgm:spPr/>
      <dgm:t>
        <a:bodyPr/>
        <a:lstStyle/>
        <a:p>
          <a:endParaRPr lang="en-US"/>
        </a:p>
      </dgm:t>
    </dgm:pt>
    <dgm:pt modelId="{EF173F76-D3CC-484D-AFFE-9CDC0C9327DC}" type="sibTrans" cxnId="{9F4A7847-4171-4FE9-9548-D911CAF34B8C}">
      <dgm:prSet/>
      <dgm:spPr/>
      <dgm:t>
        <a:bodyPr/>
        <a:lstStyle/>
        <a:p>
          <a:endParaRPr lang="en-US"/>
        </a:p>
      </dgm:t>
    </dgm:pt>
    <dgm:pt modelId="{4E570712-20D9-4E85-B2C5-5727A1C85F8C}">
      <dgm:prSet custT="1"/>
      <dgm:spPr/>
      <dgm:t>
        <a:bodyPr/>
        <a:lstStyle/>
        <a:p>
          <a:endParaRPr lang="en-US" sz="1600" dirty="0"/>
        </a:p>
      </dgm:t>
    </dgm:pt>
    <dgm:pt modelId="{9B10A1E2-F870-439E-8FEC-EA58DD1DD384}" type="parTrans" cxnId="{97FAC789-73F4-456C-BD4E-33B9F33CB0E4}">
      <dgm:prSet/>
      <dgm:spPr/>
      <dgm:t>
        <a:bodyPr/>
        <a:lstStyle/>
        <a:p>
          <a:endParaRPr lang="en-US"/>
        </a:p>
      </dgm:t>
    </dgm:pt>
    <dgm:pt modelId="{F773B065-EDB6-45EF-A717-0F55B49905CD}" type="sibTrans" cxnId="{97FAC789-73F4-456C-BD4E-33B9F33CB0E4}">
      <dgm:prSet/>
      <dgm:spPr/>
      <dgm:t>
        <a:bodyPr/>
        <a:lstStyle/>
        <a:p>
          <a:endParaRPr lang="en-US"/>
        </a:p>
      </dgm:t>
    </dgm:pt>
    <dgm:pt modelId="{B14EA579-968A-4480-91AA-8D8BFCC8D16F}">
      <dgm:prSet phldrT="[Text]" custT="1"/>
      <dgm:spPr/>
      <dgm:t>
        <a:bodyPr/>
        <a:lstStyle/>
        <a:p>
          <a:r>
            <a:rPr lang="en-US" sz="1600" dirty="0"/>
            <a:t>Isolation versus openness.</a:t>
          </a:r>
        </a:p>
      </dgm:t>
    </dgm:pt>
    <dgm:pt modelId="{03EE62EE-C170-425D-8B19-C762B5B406DA}" type="parTrans" cxnId="{426969F8-8528-406D-B273-BFE64184A017}">
      <dgm:prSet/>
      <dgm:spPr/>
      <dgm:t>
        <a:bodyPr/>
        <a:lstStyle/>
        <a:p>
          <a:endParaRPr lang="en-US"/>
        </a:p>
      </dgm:t>
    </dgm:pt>
    <dgm:pt modelId="{CA071643-379B-41E4-8DE4-E31A386C408B}" type="sibTrans" cxnId="{426969F8-8528-406D-B273-BFE64184A017}">
      <dgm:prSet/>
      <dgm:spPr/>
      <dgm:t>
        <a:bodyPr/>
        <a:lstStyle/>
        <a:p>
          <a:endParaRPr lang="en-US"/>
        </a:p>
      </dgm:t>
    </dgm:pt>
    <dgm:pt modelId="{EC0468AB-E43A-41C2-80FA-8955B8B35D17}">
      <dgm:prSet phldrT="[Text]" custT="1"/>
      <dgm:spPr/>
      <dgm:t>
        <a:bodyPr/>
        <a:lstStyle/>
        <a:p>
          <a:endParaRPr lang="en-US" sz="1600" dirty="0"/>
        </a:p>
      </dgm:t>
    </dgm:pt>
    <dgm:pt modelId="{4334C518-BE8F-425B-A387-3FD419AC6B61}" type="parTrans" cxnId="{F843C99A-3C96-40D8-8A48-ADB49DA8FA4B}">
      <dgm:prSet/>
      <dgm:spPr/>
      <dgm:t>
        <a:bodyPr/>
        <a:lstStyle/>
        <a:p>
          <a:endParaRPr lang="en-US"/>
        </a:p>
      </dgm:t>
    </dgm:pt>
    <dgm:pt modelId="{E6299587-2E10-4E18-81E9-274A8CCAFE8A}" type="sibTrans" cxnId="{F843C99A-3C96-40D8-8A48-ADB49DA8FA4B}">
      <dgm:prSet/>
      <dgm:spPr/>
      <dgm:t>
        <a:bodyPr/>
        <a:lstStyle/>
        <a:p>
          <a:endParaRPr lang="en-US"/>
        </a:p>
      </dgm:t>
    </dgm:pt>
    <dgm:pt modelId="{73888115-2ACF-4D44-B7D8-6B23221B3C86}" type="pres">
      <dgm:prSet presAssocID="{9FC8BB63-3D3D-4C8E-BA47-FC162D97341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BCB7EB5-FDA4-4BA8-9B12-6005A118F88B}" type="pres">
      <dgm:prSet presAssocID="{9FC8BB63-3D3D-4C8E-BA47-FC162D97341D}" presName="children" presStyleCnt="0"/>
      <dgm:spPr/>
    </dgm:pt>
    <dgm:pt modelId="{77A4EB2F-B88E-4C6D-922E-0DBAE66CD9C5}" type="pres">
      <dgm:prSet presAssocID="{9FC8BB63-3D3D-4C8E-BA47-FC162D97341D}" presName="child1group" presStyleCnt="0"/>
      <dgm:spPr/>
    </dgm:pt>
    <dgm:pt modelId="{564097B8-8369-4651-9C9F-9C980D62DFC1}" type="pres">
      <dgm:prSet presAssocID="{9FC8BB63-3D3D-4C8E-BA47-FC162D97341D}" presName="child1" presStyleLbl="bgAcc1" presStyleIdx="0" presStyleCnt="4" custScaleX="111678"/>
      <dgm:spPr/>
    </dgm:pt>
    <dgm:pt modelId="{F1C8B643-F77A-4F54-B4D5-94876E3859EC}" type="pres">
      <dgm:prSet presAssocID="{9FC8BB63-3D3D-4C8E-BA47-FC162D97341D}" presName="child1Text" presStyleLbl="bgAcc1" presStyleIdx="0" presStyleCnt="4">
        <dgm:presLayoutVars>
          <dgm:bulletEnabled val="1"/>
        </dgm:presLayoutVars>
      </dgm:prSet>
      <dgm:spPr/>
    </dgm:pt>
    <dgm:pt modelId="{4487711E-C85A-4755-8D5A-1163799485B8}" type="pres">
      <dgm:prSet presAssocID="{9FC8BB63-3D3D-4C8E-BA47-FC162D97341D}" presName="child2group" presStyleCnt="0"/>
      <dgm:spPr/>
    </dgm:pt>
    <dgm:pt modelId="{ED0F8276-141F-4DAB-8FA7-77C2173AB1E9}" type="pres">
      <dgm:prSet presAssocID="{9FC8BB63-3D3D-4C8E-BA47-FC162D97341D}" presName="child2" presStyleLbl="bgAcc1" presStyleIdx="1" presStyleCnt="4" custScaleX="111678"/>
      <dgm:spPr/>
    </dgm:pt>
    <dgm:pt modelId="{6695057D-BE57-4127-9214-39AFD7D9DA59}" type="pres">
      <dgm:prSet presAssocID="{9FC8BB63-3D3D-4C8E-BA47-FC162D97341D}" presName="child2Text" presStyleLbl="bgAcc1" presStyleIdx="1" presStyleCnt="4">
        <dgm:presLayoutVars>
          <dgm:bulletEnabled val="1"/>
        </dgm:presLayoutVars>
      </dgm:prSet>
      <dgm:spPr/>
    </dgm:pt>
    <dgm:pt modelId="{DBC21E6E-050D-4AF9-96F2-857E9FAD91D8}" type="pres">
      <dgm:prSet presAssocID="{9FC8BB63-3D3D-4C8E-BA47-FC162D97341D}" presName="child3group" presStyleCnt="0"/>
      <dgm:spPr/>
    </dgm:pt>
    <dgm:pt modelId="{2F478236-2ABE-40FB-80AC-25995B3EA3AF}" type="pres">
      <dgm:prSet presAssocID="{9FC8BB63-3D3D-4C8E-BA47-FC162D97341D}" presName="child3" presStyleLbl="bgAcc1" presStyleIdx="2" presStyleCnt="4" custScaleX="111678"/>
      <dgm:spPr/>
    </dgm:pt>
    <dgm:pt modelId="{830DB37C-55DC-4F1A-9F83-5E4DF98985C7}" type="pres">
      <dgm:prSet presAssocID="{9FC8BB63-3D3D-4C8E-BA47-FC162D97341D}" presName="child3Text" presStyleLbl="bgAcc1" presStyleIdx="2" presStyleCnt="4">
        <dgm:presLayoutVars>
          <dgm:bulletEnabled val="1"/>
        </dgm:presLayoutVars>
      </dgm:prSet>
      <dgm:spPr/>
    </dgm:pt>
    <dgm:pt modelId="{DE172ADE-8F20-4C2E-98C0-EF7FCFC2B3C5}" type="pres">
      <dgm:prSet presAssocID="{9FC8BB63-3D3D-4C8E-BA47-FC162D97341D}" presName="child4group" presStyleCnt="0"/>
      <dgm:spPr/>
    </dgm:pt>
    <dgm:pt modelId="{B5AFEAF0-05F4-4576-A608-A7892872C99C}" type="pres">
      <dgm:prSet presAssocID="{9FC8BB63-3D3D-4C8E-BA47-FC162D97341D}" presName="child4" presStyleLbl="bgAcc1" presStyleIdx="3" presStyleCnt="4" custScaleX="111678"/>
      <dgm:spPr/>
    </dgm:pt>
    <dgm:pt modelId="{4EABD45C-608C-4EE7-B3B2-CDD434CAEE51}" type="pres">
      <dgm:prSet presAssocID="{9FC8BB63-3D3D-4C8E-BA47-FC162D97341D}" presName="child4Text" presStyleLbl="bgAcc1" presStyleIdx="3" presStyleCnt="4">
        <dgm:presLayoutVars>
          <dgm:bulletEnabled val="1"/>
        </dgm:presLayoutVars>
      </dgm:prSet>
      <dgm:spPr/>
    </dgm:pt>
    <dgm:pt modelId="{5FA43D7A-620F-4374-8743-528B38B424D5}" type="pres">
      <dgm:prSet presAssocID="{9FC8BB63-3D3D-4C8E-BA47-FC162D97341D}" presName="childPlaceholder" presStyleCnt="0"/>
      <dgm:spPr/>
    </dgm:pt>
    <dgm:pt modelId="{8D8509DA-A1B8-4BDC-8777-01B34B862106}" type="pres">
      <dgm:prSet presAssocID="{9FC8BB63-3D3D-4C8E-BA47-FC162D97341D}" presName="circle" presStyleCnt="0"/>
      <dgm:spPr/>
    </dgm:pt>
    <dgm:pt modelId="{20AA4F39-8CE1-48C4-A79F-BA2057AE7EE7}" type="pres">
      <dgm:prSet presAssocID="{9FC8BB63-3D3D-4C8E-BA47-FC162D97341D}" presName="quadrant1" presStyleLbl="node1" presStyleIdx="0" presStyleCnt="4" custScaleX="93005" custScaleY="89789">
        <dgm:presLayoutVars>
          <dgm:chMax val="1"/>
          <dgm:bulletEnabled val="1"/>
        </dgm:presLayoutVars>
      </dgm:prSet>
      <dgm:spPr/>
    </dgm:pt>
    <dgm:pt modelId="{9655DD6F-E000-48D2-9140-F741CACC0525}" type="pres">
      <dgm:prSet presAssocID="{9FC8BB63-3D3D-4C8E-BA47-FC162D97341D}" presName="quadrant2" presStyleLbl="node1" presStyleIdx="1" presStyleCnt="4" custScaleX="93005" custScaleY="89789">
        <dgm:presLayoutVars>
          <dgm:chMax val="1"/>
          <dgm:bulletEnabled val="1"/>
        </dgm:presLayoutVars>
      </dgm:prSet>
      <dgm:spPr/>
    </dgm:pt>
    <dgm:pt modelId="{90B7152D-A4F3-4059-B98F-E3EFD48B2469}" type="pres">
      <dgm:prSet presAssocID="{9FC8BB63-3D3D-4C8E-BA47-FC162D97341D}" presName="quadrant3" presStyleLbl="node1" presStyleIdx="2" presStyleCnt="4" custScaleX="93005" custScaleY="89789">
        <dgm:presLayoutVars>
          <dgm:chMax val="1"/>
          <dgm:bulletEnabled val="1"/>
        </dgm:presLayoutVars>
      </dgm:prSet>
      <dgm:spPr/>
    </dgm:pt>
    <dgm:pt modelId="{45F90CFA-9DDF-42A8-BACD-98D330107B6E}" type="pres">
      <dgm:prSet presAssocID="{9FC8BB63-3D3D-4C8E-BA47-FC162D97341D}" presName="quadrant4" presStyleLbl="node1" presStyleIdx="3" presStyleCnt="4" custScaleX="93005" custScaleY="89789">
        <dgm:presLayoutVars>
          <dgm:chMax val="1"/>
          <dgm:bulletEnabled val="1"/>
        </dgm:presLayoutVars>
      </dgm:prSet>
      <dgm:spPr/>
    </dgm:pt>
    <dgm:pt modelId="{32F0F9FB-D595-454C-810F-2F3E5F1DE637}" type="pres">
      <dgm:prSet presAssocID="{9FC8BB63-3D3D-4C8E-BA47-FC162D97341D}" presName="quadrantPlaceholder" presStyleCnt="0"/>
      <dgm:spPr/>
    </dgm:pt>
    <dgm:pt modelId="{B3357B22-25CC-426F-8373-2CEBB2D59341}" type="pres">
      <dgm:prSet presAssocID="{9FC8BB63-3D3D-4C8E-BA47-FC162D97341D}" presName="center1" presStyleLbl="fgShp" presStyleIdx="0" presStyleCnt="2"/>
      <dgm:spPr/>
    </dgm:pt>
    <dgm:pt modelId="{52744C54-D202-4021-9C7F-70FE011D70DE}" type="pres">
      <dgm:prSet presAssocID="{9FC8BB63-3D3D-4C8E-BA47-FC162D97341D}" presName="center2" presStyleLbl="fgShp" presStyleIdx="1" presStyleCnt="2"/>
      <dgm:spPr/>
    </dgm:pt>
  </dgm:ptLst>
  <dgm:cxnLst>
    <dgm:cxn modelId="{098EE502-4495-40DE-9307-934EE64D6D3C}" srcId="{9FC8BB63-3D3D-4C8E-BA47-FC162D97341D}" destId="{3B9B322D-F0F1-4503-8B60-4033E266F802}" srcOrd="3" destOrd="0" parTransId="{8D2861E8-EAEA-4F4F-94D3-F88C3B0B00D2}" sibTransId="{49770266-B466-4CA4-B7FF-B8D807773D00}"/>
    <dgm:cxn modelId="{8B334708-A2B3-4376-8276-33A08F6ABCBA}" srcId="{9FC8BB63-3D3D-4C8E-BA47-FC162D97341D}" destId="{7E723DC9-8C25-44F0-AFAD-09510BE1A136}" srcOrd="2" destOrd="0" parTransId="{41F83FE1-2066-4843-BE16-74045C12E7F8}" sibTransId="{5431A81B-9791-426A-A11A-82736DAA904E}"/>
    <dgm:cxn modelId="{AE784517-B0C9-4FDE-BA35-7AEB569B9208}" type="presOf" srcId="{4E570712-20D9-4E85-B2C5-5727A1C85F8C}" destId="{B5AFEAF0-05F4-4576-A608-A7892872C99C}" srcOrd="0" destOrd="1" presId="urn:microsoft.com/office/officeart/2005/8/layout/cycle4#2"/>
    <dgm:cxn modelId="{EE6CAF19-E7F8-45A5-9BDA-E1ACE391E317}" type="presOf" srcId="{185AEDC5-A4FC-423E-B12E-7B2E5712C1B7}" destId="{2F478236-2ABE-40FB-80AC-25995B3EA3AF}" srcOrd="0" destOrd="1" presId="urn:microsoft.com/office/officeart/2005/8/layout/cycle4#2"/>
    <dgm:cxn modelId="{52742F20-F603-4486-84FA-422BC2CAA85E}" type="presOf" srcId="{EC0468AB-E43A-41C2-80FA-8955B8B35D17}" destId="{830DB37C-55DC-4F1A-9F83-5E4DF98985C7}" srcOrd="1" destOrd="2" presId="urn:microsoft.com/office/officeart/2005/8/layout/cycle4#2"/>
    <dgm:cxn modelId="{04764720-D7BA-4899-A108-FCA05E9E71D3}" type="presOf" srcId="{1E3BE5E6-90A5-4045-ACFE-3C969F6DEC40}" destId="{830DB37C-55DC-4F1A-9F83-5E4DF98985C7}" srcOrd="1" destOrd="0" presId="urn:microsoft.com/office/officeart/2005/8/layout/cycle4#2"/>
    <dgm:cxn modelId="{FC276822-0D54-4079-A3FB-8D35691B669F}" srcId="{9FC8BB63-3D3D-4C8E-BA47-FC162D97341D}" destId="{17E76C1F-1051-4403-BC50-49C9C5F7D8D7}" srcOrd="0" destOrd="0" parTransId="{0B21E4B0-E033-48E4-A877-D15F75DC9B28}" sibTransId="{2C807481-F78E-4C6D-925A-65A494857ACD}"/>
    <dgm:cxn modelId="{38775B2B-CE4D-4DD4-92A8-184D7E043C00}" srcId="{17E76C1F-1051-4403-BC50-49C9C5F7D8D7}" destId="{BE007388-326B-4196-BD0B-9DA18BE69DA3}" srcOrd="0" destOrd="0" parTransId="{7C18517E-E627-43F8-9988-CF468B837116}" sibTransId="{FBD2DBE0-FE2A-44EF-B0AB-C9D2514A80B4}"/>
    <dgm:cxn modelId="{ABA8925B-1357-4055-BB77-728C6C3E9EF8}" type="presOf" srcId="{4E570712-20D9-4E85-B2C5-5727A1C85F8C}" destId="{4EABD45C-608C-4EE7-B3B2-CDD434CAEE51}" srcOrd="1" destOrd="1" presId="urn:microsoft.com/office/officeart/2005/8/layout/cycle4#2"/>
    <dgm:cxn modelId="{F342165D-BA8E-457A-A54E-9DEEACF3E397}" srcId="{3B9B322D-F0F1-4503-8B60-4033E266F802}" destId="{6C4C3DF9-036A-4E77-8915-0B7AF7995933}" srcOrd="0" destOrd="0" parTransId="{6F68EC9E-CC96-4BBB-92C5-4F2DE17C1CB6}" sibTransId="{D24F7C26-FB3D-485A-9AB3-CD2DEBE63CE9}"/>
    <dgm:cxn modelId="{46D95961-C452-4713-959B-B0E69DEF2475}" srcId="{17E76C1F-1051-4403-BC50-49C9C5F7D8D7}" destId="{D137338B-FD55-4AC9-A8D3-C49E0BCDCAF4}" srcOrd="1" destOrd="0" parTransId="{A05832BA-2E3B-4ED6-9F5B-9934F08FE6DA}" sibTransId="{C7C4D827-7B63-4CFC-9287-C7B53A0A1269}"/>
    <dgm:cxn modelId="{EB106162-9952-4268-8D32-9B657176B0C4}" type="presOf" srcId="{7E723DC9-8C25-44F0-AFAD-09510BE1A136}" destId="{90B7152D-A4F3-4059-B98F-E3EFD48B2469}" srcOrd="0" destOrd="0" presId="urn:microsoft.com/office/officeart/2005/8/layout/cycle4#2"/>
    <dgm:cxn modelId="{DEFCD562-A8D4-4218-9BB1-D453A227E722}" type="presOf" srcId="{D137338B-FD55-4AC9-A8D3-C49E0BCDCAF4}" destId="{F1C8B643-F77A-4F54-B4D5-94876E3859EC}" srcOrd="1" destOrd="1" presId="urn:microsoft.com/office/officeart/2005/8/layout/cycle4#2"/>
    <dgm:cxn modelId="{14DE2544-702C-479C-86BE-193E1447727C}" type="presOf" srcId="{185AEDC5-A4FC-423E-B12E-7B2E5712C1B7}" destId="{830DB37C-55DC-4F1A-9F83-5E4DF98985C7}" srcOrd="1" destOrd="1" presId="urn:microsoft.com/office/officeart/2005/8/layout/cycle4#2"/>
    <dgm:cxn modelId="{9D5F6764-CFF7-463B-B2DB-0BE452BA7575}" type="presOf" srcId="{1EFA64E5-61C9-456F-94A0-7C6237877062}" destId="{564097B8-8369-4651-9C9F-9C980D62DFC1}" srcOrd="0" destOrd="2" presId="urn:microsoft.com/office/officeart/2005/8/layout/cycle4#2"/>
    <dgm:cxn modelId="{9F4A7847-4171-4FE9-9548-D911CAF34B8C}" srcId="{7E723DC9-8C25-44F0-AFAD-09510BE1A136}" destId="{185AEDC5-A4FC-423E-B12E-7B2E5712C1B7}" srcOrd="1" destOrd="0" parTransId="{CBCA11F8-9817-40F5-AD7C-65E3126D7D7C}" sibTransId="{EF173F76-D3CC-484D-AFFE-9CDC0C9327DC}"/>
    <dgm:cxn modelId="{AC2D5A4A-7971-426A-A7AD-1AB260102BB7}" type="presOf" srcId="{3078EB75-E428-4382-AE3D-7F00583B18CB}" destId="{6695057D-BE57-4127-9214-39AFD7D9DA59}" srcOrd="1" destOrd="0" presId="urn:microsoft.com/office/officeart/2005/8/layout/cycle4#2"/>
    <dgm:cxn modelId="{64504F70-DC4F-4812-83E0-6DE6265523B8}" type="presOf" srcId="{BE007388-326B-4196-BD0B-9DA18BE69DA3}" destId="{564097B8-8369-4651-9C9F-9C980D62DFC1}" srcOrd="0" destOrd="0" presId="urn:microsoft.com/office/officeart/2005/8/layout/cycle4#2"/>
    <dgm:cxn modelId="{8BA24652-8213-4391-B4A7-EAFE4DFC06C1}" type="presOf" srcId="{3078EB75-E428-4382-AE3D-7F00583B18CB}" destId="{ED0F8276-141F-4DAB-8FA7-77C2173AB1E9}" srcOrd="0" destOrd="0" presId="urn:microsoft.com/office/officeart/2005/8/layout/cycle4#2"/>
    <dgm:cxn modelId="{99740675-8EDF-479A-AEF5-5C3D594775D3}" type="presOf" srcId="{B14EA579-968A-4480-91AA-8D8BFCC8D16F}" destId="{ED0F8276-141F-4DAB-8FA7-77C2173AB1E9}" srcOrd="0" destOrd="1" presId="urn:microsoft.com/office/officeart/2005/8/layout/cycle4#2"/>
    <dgm:cxn modelId="{FF7CA179-05B0-4E0D-A3D6-1F68BD8CEBF1}" srcId="{7E723DC9-8C25-44F0-AFAD-09510BE1A136}" destId="{1E3BE5E6-90A5-4045-ACFE-3C969F6DEC40}" srcOrd="0" destOrd="0" parTransId="{1BB8820A-69C3-41F4-8C61-78EEE97765E8}" sibTransId="{96F12E3C-6524-429D-88A5-5D54D5D36670}"/>
    <dgm:cxn modelId="{97FAC789-73F4-456C-BD4E-33B9F33CB0E4}" srcId="{3B9B322D-F0F1-4503-8B60-4033E266F802}" destId="{4E570712-20D9-4E85-B2C5-5727A1C85F8C}" srcOrd="1" destOrd="0" parTransId="{9B10A1E2-F870-439E-8FEC-EA58DD1DD384}" sibTransId="{F773B065-EDB6-45EF-A717-0F55B49905CD}"/>
    <dgm:cxn modelId="{4FFBEC8B-559E-44A6-B5A7-FC037957E11D}" type="presOf" srcId="{9FC8BB63-3D3D-4C8E-BA47-FC162D97341D}" destId="{73888115-2ACF-4D44-B7D8-6B23221B3C86}" srcOrd="0" destOrd="0" presId="urn:microsoft.com/office/officeart/2005/8/layout/cycle4#2"/>
    <dgm:cxn modelId="{0AAEC78D-49BA-4CB8-B260-1F60F6E89300}" type="presOf" srcId="{3B9B322D-F0F1-4503-8B60-4033E266F802}" destId="{45F90CFA-9DDF-42A8-BACD-98D330107B6E}" srcOrd="0" destOrd="0" presId="urn:microsoft.com/office/officeart/2005/8/layout/cycle4#2"/>
    <dgm:cxn modelId="{A183B695-D31A-49E8-BC31-5A06555875E1}" type="presOf" srcId="{17E76C1F-1051-4403-BC50-49C9C5F7D8D7}" destId="{20AA4F39-8CE1-48C4-A79F-BA2057AE7EE7}" srcOrd="0" destOrd="0" presId="urn:microsoft.com/office/officeart/2005/8/layout/cycle4#2"/>
    <dgm:cxn modelId="{5E1B069A-35B0-472B-87C7-4FBD141FD4EA}" type="presOf" srcId="{1EFA64E5-61C9-456F-94A0-7C6237877062}" destId="{F1C8B643-F77A-4F54-B4D5-94876E3859EC}" srcOrd="1" destOrd="2" presId="urn:microsoft.com/office/officeart/2005/8/layout/cycle4#2"/>
    <dgm:cxn modelId="{F843C99A-3C96-40D8-8A48-ADB49DA8FA4B}" srcId="{7E723DC9-8C25-44F0-AFAD-09510BE1A136}" destId="{EC0468AB-E43A-41C2-80FA-8955B8B35D17}" srcOrd="2" destOrd="0" parTransId="{4334C518-BE8F-425B-A387-3FD419AC6B61}" sibTransId="{E6299587-2E10-4E18-81E9-274A8CCAFE8A}"/>
    <dgm:cxn modelId="{F990749F-6464-429E-B0B7-4CC178C660D1}" type="presOf" srcId="{B14EA579-968A-4480-91AA-8D8BFCC8D16F}" destId="{6695057D-BE57-4127-9214-39AFD7D9DA59}" srcOrd="1" destOrd="1" presId="urn:microsoft.com/office/officeart/2005/8/layout/cycle4#2"/>
    <dgm:cxn modelId="{8A64CCA1-08EA-4B2F-8B3E-031A11D9E3D8}" srcId="{9FC8BB63-3D3D-4C8E-BA47-FC162D97341D}" destId="{17C8387D-2973-41FA-8B9C-EC0867EEC044}" srcOrd="1" destOrd="0" parTransId="{95019A45-80B0-4995-83BD-7919F89DD026}" sibTransId="{E79B6525-065D-4B6F-B17F-B3482BAD6DDB}"/>
    <dgm:cxn modelId="{4A3A3BA3-797A-4D9F-8621-FEB506197925}" type="presOf" srcId="{17C8387D-2973-41FA-8B9C-EC0867EEC044}" destId="{9655DD6F-E000-48D2-9140-F741CACC0525}" srcOrd="0" destOrd="0" presId="urn:microsoft.com/office/officeart/2005/8/layout/cycle4#2"/>
    <dgm:cxn modelId="{38EAFEA3-7D95-4C7B-A910-C59D8C3AC852}" srcId="{17C8387D-2973-41FA-8B9C-EC0867EEC044}" destId="{3078EB75-E428-4382-AE3D-7F00583B18CB}" srcOrd="0" destOrd="0" parTransId="{6FC7C20C-54D5-4585-9969-E7731C907BB1}" sibTransId="{4D8C9F05-5133-4D90-AA02-E9705C489687}"/>
    <dgm:cxn modelId="{09A7DBAC-246C-476C-A3FA-E0BC83DF2612}" type="presOf" srcId="{1E3BE5E6-90A5-4045-ACFE-3C969F6DEC40}" destId="{2F478236-2ABE-40FB-80AC-25995B3EA3AF}" srcOrd="0" destOrd="0" presId="urn:microsoft.com/office/officeart/2005/8/layout/cycle4#2"/>
    <dgm:cxn modelId="{4C161FBE-0822-49CB-93C5-F5E28B2DACDC}" srcId="{17E76C1F-1051-4403-BC50-49C9C5F7D8D7}" destId="{1EFA64E5-61C9-456F-94A0-7C6237877062}" srcOrd="2" destOrd="0" parTransId="{47E255DD-1975-406E-83BE-80BB0231242A}" sibTransId="{FBD68554-A1E5-4719-B24F-F066C1A728C5}"/>
    <dgm:cxn modelId="{3BC36ED4-E9F4-4516-8E6B-DC0A5A6F1D0F}" type="presOf" srcId="{EC0468AB-E43A-41C2-80FA-8955B8B35D17}" destId="{2F478236-2ABE-40FB-80AC-25995B3EA3AF}" srcOrd="0" destOrd="2" presId="urn:microsoft.com/office/officeart/2005/8/layout/cycle4#2"/>
    <dgm:cxn modelId="{D8F971DA-7D79-4D58-8500-D5AC8672AD7F}" type="presOf" srcId="{BE007388-326B-4196-BD0B-9DA18BE69DA3}" destId="{F1C8B643-F77A-4F54-B4D5-94876E3859EC}" srcOrd="1" destOrd="0" presId="urn:microsoft.com/office/officeart/2005/8/layout/cycle4#2"/>
    <dgm:cxn modelId="{F914BEDE-793F-48DA-AA6E-475ED713100C}" type="presOf" srcId="{D137338B-FD55-4AC9-A8D3-C49E0BCDCAF4}" destId="{564097B8-8369-4651-9C9F-9C980D62DFC1}" srcOrd="0" destOrd="1" presId="urn:microsoft.com/office/officeart/2005/8/layout/cycle4#2"/>
    <dgm:cxn modelId="{3B1CD0E1-F418-4CE0-AB03-6103C5128B49}" type="presOf" srcId="{6C4C3DF9-036A-4E77-8915-0B7AF7995933}" destId="{B5AFEAF0-05F4-4576-A608-A7892872C99C}" srcOrd="0" destOrd="0" presId="urn:microsoft.com/office/officeart/2005/8/layout/cycle4#2"/>
    <dgm:cxn modelId="{027989E9-01D4-41A4-8DEA-B48817FC13F0}" type="presOf" srcId="{6C4C3DF9-036A-4E77-8915-0B7AF7995933}" destId="{4EABD45C-608C-4EE7-B3B2-CDD434CAEE51}" srcOrd="1" destOrd="0" presId="urn:microsoft.com/office/officeart/2005/8/layout/cycle4#2"/>
    <dgm:cxn modelId="{426969F8-8528-406D-B273-BFE64184A017}" srcId="{17C8387D-2973-41FA-8B9C-EC0867EEC044}" destId="{B14EA579-968A-4480-91AA-8D8BFCC8D16F}" srcOrd="1" destOrd="0" parTransId="{03EE62EE-C170-425D-8B19-C762B5B406DA}" sibTransId="{CA071643-379B-41E4-8DE4-E31A386C408B}"/>
    <dgm:cxn modelId="{E8BF1AEF-AFD8-4FE9-AA93-89684A6CEE08}" type="presParOf" srcId="{73888115-2ACF-4D44-B7D8-6B23221B3C86}" destId="{BBCB7EB5-FDA4-4BA8-9B12-6005A118F88B}" srcOrd="0" destOrd="0" presId="urn:microsoft.com/office/officeart/2005/8/layout/cycle4#2"/>
    <dgm:cxn modelId="{46F7A63A-C4A5-4FD2-BB2E-11CFA2ED932D}" type="presParOf" srcId="{BBCB7EB5-FDA4-4BA8-9B12-6005A118F88B}" destId="{77A4EB2F-B88E-4C6D-922E-0DBAE66CD9C5}" srcOrd="0" destOrd="0" presId="urn:microsoft.com/office/officeart/2005/8/layout/cycle4#2"/>
    <dgm:cxn modelId="{4F7CC9BE-E3B0-486F-8ACE-0AE661774324}" type="presParOf" srcId="{77A4EB2F-B88E-4C6D-922E-0DBAE66CD9C5}" destId="{564097B8-8369-4651-9C9F-9C980D62DFC1}" srcOrd="0" destOrd="0" presId="urn:microsoft.com/office/officeart/2005/8/layout/cycle4#2"/>
    <dgm:cxn modelId="{EB24D361-9108-4820-9D5E-83A5A282C0B5}" type="presParOf" srcId="{77A4EB2F-B88E-4C6D-922E-0DBAE66CD9C5}" destId="{F1C8B643-F77A-4F54-B4D5-94876E3859EC}" srcOrd="1" destOrd="0" presId="urn:microsoft.com/office/officeart/2005/8/layout/cycle4#2"/>
    <dgm:cxn modelId="{8F36C45F-BB1F-47A1-A7B2-183D11816831}" type="presParOf" srcId="{BBCB7EB5-FDA4-4BA8-9B12-6005A118F88B}" destId="{4487711E-C85A-4755-8D5A-1163799485B8}" srcOrd="1" destOrd="0" presId="urn:microsoft.com/office/officeart/2005/8/layout/cycle4#2"/>
    <dgm:cxn modelId="{50DF3A82-1319-4AB8-9A78-D72B912B560D}" type="presParOf" srcId="{4487711E-C85A-4755-8D5A-1163799485B8}" destId="{ED0F8276-141F-4DAB-8FA7-77C2173AB1E9}" srcOrd="0" destOrd="0" presId="urn:microsoft.com/office/officeart/2005/8/layout/cycle4#2"/>
    <dgm:cxn modelId="{E333271C-1710-4FE2-AC7C-2F8E6C16FD7A}" type="presParOf" srcId="{4487711E-C85A-4755-8D5A-1163799485B8}" destId="{6695057D-BE57-4127-9214-39AFD7D9DA59}" srcOrd="1" destOrd="0" presId="urn:microsoft.com/office/officeart/2005/8/layout/cycle4#2"/>
    <dgm:cxn modelId="{7181F21E-20BD-4A1D-8190-B0D512D74D64}" type="presParOf" srcId="{BBCB7EB5-FDA4-4BA8-9B12-6005A118F88B}" destId="{DBC21E6E-050D-4AF9-96F2-857E9FAD91D8}" srcOrd="2" destOrd="0" presId="urn:microsoft.com/office/officeart/2005/8/layout/cycle4#2"/>
    <dgm:cxn modelId="{3DB33F26-A6B8-412B-99DF-74AB3B68A5F5}" type="presParOf" srcId="{DBC21E6E-050D-4AF9-96F2-857E9FAD91D8}" destId="{2F478236-2ABE-40FB-80AC-25995B3EA3AF}" srcOrd="0" destOrd="0" presId="urn:microsoft.com/office/officeart/2005/8/layout/cycle4#2"/>
    <dgm:cxn modelId="{4B2E1948-D181-40A4-BB13-277BCC4078D9}" type="presParOf" srcId="{DBC21E6E-050D-4AF9-96F2-857E9FAD91D8}" destId="{830DB37C-55DC-4F1A-9F83-5E4DF98985C7}" srcOrd="1" destOrd="0" presId="urn:microsoft.com/office/officeart/2005/8/layout/cycle4#2"/>
    <dgm:cxn modelId="{44381D17-8B1E-49DB-87E6-D7600F195A96}" type="presParOf" srcId="{BBCB7EB5-FDA4-4BA8-9B12-6005A118F88B}" destId="{DE172ADE-8F20-4C2E-98C0-EF7FCFC2B3C5}" srcOrd="3" destOrd="0" presId="urn:microsoft.com/office/officeart/2005/8/layout/cycle4#2"/>
    <dgm:cxn modelId="{436A39CA-576F-4294-8705-4C5D2E3200C0}" type="presParOf" srcId="{DE172ADE-8F20-4C2E-98C0-EF7FCFC2B3C5}" destId="{B5AFEAF0-05F4-4576-A608-A7892872C99C}" srcOrd="0" destOrd="0" presId="urn:microsoft.com/office/officeart/2005/8/layout/cycle4#2"/>
    <dgm:cxn modelId="{082A6C28-0146-44BE-AD75-46B2DC344AA1}" type="presParOf" srcId="{DE172ADE-8F20-4C2E-98C0-EF7FCFC2B3C5}" destId="{4EABD45C-608C-4EE7-B3B2-CDD434CAEE51}" srcOrd="1" destOrd="0" presId="urn:microsoft.com/office/officeart/2005/8/layout/cycle4#2"/>
    <dgm:cxn modelId="{1A6A9673-42A4-401E-9884-96D2ECE3D37D}" type="presParOf" srcId="{BBCB7EB5-FDA4-4BA8-9B12-6005A118F88B}" destId="{5FA43D7A-620F-4374-8743-528B38B424D5}" srcOrd="4" destOrd="0" presId="urn:microsoft.com/office/officeart/2005/8/layout/cycle4#2"/>
    <dgm:cxn modelId="{5CBC82BC-BA23-4138-A2AB-5C9052D4EF87}" type="presParOf" srcId="{73888115-2ACF-4D44-B7D8-6B23221B3C86}" destId="{8D8509DA-A1B8-4BDC-8777-01B34B862106}" srcOrd="1" destOrd="0" presId="urn:microsoft.com/office/officeart/2005/8/layout/cycle4#2"/>
    <dgm:cxn modelId="{8D97FC90-8343-438C-8B02-42E3FA511865}" type="presParOf" srcId="{8D8509DA-A1B8-4BDC-8777-01B34B862106}" destId="{20AA4F39-8CE1-48C4-A79F-BA2057AE7EE7}" srcOrd="0" destOrd="0" presId="urn:microsoft.com/office/officeart/2005/8/layout/cycle4#2"/>
    <dgm:cxn modelId="{A196AD02-16CA-4BE2-ADE9-47476B079B19}" type="presParOf" srcId="{8D8509DA-A1B8-4BDC-8777-01B34B862106}" destId="{9655DD6F-E000-48D2-9140-F741CACC0525}" srcOrd="1" destOrd="0" presId="urn:microsoft.com/office/officeart/2005/8/layout/cycle4#2"/>
    <dgm:cxn modelId="{547375EF-8368-47E7-9C13-8C319048AB2C}" type="presParOf" srcId="{8D8509DA-A1B8-4BDC-8777-01B34B862106}" destId="{90B7152D-A4F3-4059-B98F-E3EFD48B2469}" srcOrd="2" destOrd="0" presId="urn:microsoft.com/office/officeart/2005/8/layout/cycle4#2"/>
    <dgm:cxn modelId="{EC47F58C-D380-41AF-B9B8-C4FEC400869E}" type="presParOf" srcId="{8D8509DA-A1B8-4BDC-8777-01B34B862106}" destId="{45F90CFA-9DDF-42A8-BACD-98D330107B6E}" srcOrd="3" destOrd="0" presId="urn:microsoft.com/office/officeart/2005/8/layout/cycle4#2"/>
    <dgm:cxn modelId="{B5F392E2-D477-4764-938F-40E9D79C3BEC}" type="presParOf" srcId="{8D8509DA-A1B8-4BDC-8777-01B34B862106}" destId="{32F0F9FB-D595-454C-810F-2F3E5F1DE637}" srcOrd="4" destOrd="0" presId="urn:microsoft.com/office/officeart/2005/8/layout/cycle4#2"/>
    <dgm:cxn modelId="{391B8CF1-A3B3-439F-A177-686CEA29D36A}" type="presParOf" srcId="{73888115-2ACF-4D44-B7D8-6B23221B3C86}" destId="{B3357B22-25CC-426F-8373-2CEBB2D59341}" srcOrd="2" destOrd="0" presId="urn:microsoft.com/office/officeart/2005/8/layout/cycle4#2"/>
    <dgm:cxn modelId="{CECB58EB-0CA3-4F65-8713-542BE3A65181}" type="presParOf" srcId="{73888115-2ACF-4D44-B7D8-6B23221B3C86}" destId="{52744C54-D202-4021-9C7F-70FE011D70DE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78236-2ABE-40FB-80AC-25995B3EA3AF}">
      <dsp:nvSpPr>
        <dsp:cNvPr id="0" name=""/>
        <dsp:cNvSpPr/>
      </dsp:nvSpPr>
      <dsp:spPr>
        <a:xfrm>
          <a:off x="6159196" y="3597973"/>
          <a:ext cx="2919064" cy="169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720648"/>
              <a:satOff val="-20381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Inward-Looking History / Outward-Looking Future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Hans / Minorities.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7072108" y="4058457"/>
        <a:ext cx="1968959" cy="1195487"/>
      </dsp:txXfrm>
    </dsp:sp>
    <dsp:sp modelId="{B5AFEAF0-05F4-4576-A608-A7892872C99C}">
      <dsp:nvSpPr>
        <dsp:cNvPr id="0" name=""/>
        <dsp:cNvSpPr/>
      </dsp:nvSpPr>
      <dsp:spPr>
        <a:xfrm>
          <a:off x="1894539" y="3597973"/>
          <a:ext cx="2919064" cy="169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580972"/>
              <a:satOff val="-30571"/>
              <a:lumOff val="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Authoritarian Government / Opening of the Economy.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1931732" y="4058457"/>
        <a:ext cx="1968959" cy="1195487"/>
      </dsp:txXfrm>
    </dsp:sp>
    <dsp:sp modelId="{ED0F8276-141F-4DAB-8FA7-77C2173AB1E9}">
      <dsp:nvSpPr>
        <dsp:cNvPr id="0" name=""/>
        <dsp:cNvSpPr/>
      </dsp:nvSpPr>
      <dsp:spPr>
        <a:xfrm>
          <a:off x="6159196" y="0"/>
          <a:ext cx="2919064" cy="169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860324"/>
              <a:satOff val="-10190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Command economy versus market forces.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Isolation versus openness.</a:t>
          </a:r>
        </a:p>
      </dsp:txBody>
      <dsp:txXfrm>
        <a:off x="7072108" y="37193"/>
        <a:ext cx="1968959" cy="1195487"/>
      </dsp:txXfrm>
    </dsp:sp>
    <dsp:sp modelId="{564097B8-8369-4651-9C9F-9C980D62DFC1}">
      <dsp:nvSpPr>
        <dsp:cNvPr id="0" name=""/>
        <dsp:cNvSpPr/>
      </dsp:nvSpPr>
      <dsp:spPr>
        <a:xfrm>
          <a:off x="1894539" y="0"/>
          <a:ext cx="2919064" cy="169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Rural Interior / Urbanizing Coast.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Wheat Growing North / Rice Growing South.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/>
        </a:p>
      </dsp:txBody>
      <dsp:txXfrm>
        <a:off x="1931732" y="37193"/>
        <a:ext cx="1968959" cy="1195487"/>
      </dsp:txXfrm>
    </dsp:sp>
    <dsp:sp modelId="{20AA4F39-8CE1-48C4-A79F-BA2057AE7EE7}">
      <dsp:nvSpPr>
        <dsp:cNvPr id="0" name=""/>
        <dsp:cNvSpPr/>
      </dsp:nvSpPr>
      <dsp:spPr>
        <a:xfrm>
          <a:off x="3222555" y="418565"/>
          <a:ext cx="2130802" cy="205712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Geography</a:t>
          </a:r>
        </a:p>
      </dsp:txBody>
      <dsp:txXfrm>
        <a:off x="3846652" y="1021082"/>
        <a:ext cx="1506705" cy="1454605"/>
      </dsp:txXfrm>
    </dsp:sp>
    <dsp:sp modelId="{9655DD6F-E000-48D2-9140-F741CACC0525}">
      <dsp:nvSpPr>
        <dsp:cNvPr id="0" name=""/>
        <dsp:cNvSpPr/>
      </dsp:nvSpPr>
      <dsp:spPr>
        <a:xfrm rot="5400000">
          <a:off x="5656281" y="381724"/>
          <a:ext cx="2057122" cy="2130802"/>
        </a:xfrm>
        <a:prstGeom prst="pieWedge">
          <a:avLst/>
        </a:prstGeom>
        <a:solidFill>
          <a:schemeClr val="accent3">
            <a:hueOff val="-1860324"/>
            <a:satOff val="-10190"/>
            <a:lumOff val="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Economy</a:t>
          </a:r>
        </a:p>
      </dsp:txBody>
      <dsp:txXfrm rot="-5400000">
        <a:off x="5619441" y="1021081"/>
        <a:ext cx="1506705" cy="1454605"/>
      </dsp:txXfrm>
    </dsp:sp>
    <dsp:sp modelId="{90B7152D-A4F3-4059-B98F-E3EFD48B2469}">
      <dsp:nvSpPr>
        <dsp:cNvPr id="0" name=""/>
        <dsp:cNvSpPr/>
      </dsp:nvSpPr>
      <dsp:spPr>
        <a:xfrm rot="10800000">
          <a:off x="5619441" y="2815450"/>
          <a:ext cx="2130802" cy="2057122"/>
        </a:xfrm>
        <a:prstGeom prst="pieWedge">
          <a:avLst/>
        </a:prstGeom>
        <a:solidFill>
          <a:schemeClr val="accent3">
            <a:hueOff val="-3720648"/>
            <a:satOff val="-20381"/>
            <a:lumOff val="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Society</a:t>
          </a:r>
        </a:p>
      </dsp:txBody>
      <dsp:txXfrm rot="10800000">
        <a:off x="5619441" y="2815450"/>
        <a:ext cx="1506705" cy="1454605"/>
      </dsp:txXfrm>
    </dsp:sp>
    <dsp:sp modelId="{45F90CFA-9DDF-42A8-BACD-98D330107B6E}">
      <dsp:nvSpPr>
        <dsp:cNvPr id="0" name=""/>
        <dsp:cNvSpPr/>
      </dsp:nvSpPr>
      <dsp:spPr>
        <a:xfrm rot="16200000">
          <a:off x="3259396" y="2778610"/>
          <a:ext cx="2057122" cy="2130802"/>
        </a:xfrm>
        <a:prstGeom prst="pieWedge">
          <a:avLst/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Politics</a:t>
          </a:r>
        </a:p>
      </dsp:txBody>
      <dsp:txXfrm rot="5400000">
        <a:off x="3846653" y="2815450"/>
        <a:ext cx="1506705" cy="1454605"/>
      </dsp:txXfrm>
    </dsp:sp>
    <dsp:sp modelId="{B3357B22-25CC-426F-8373-2CEBB2D59341}">
      <dsp:nvSpPr>
        <dsp:cNvPr id="0" name=""/>
        <dsp:cNvSpPr/>
      </dsp:nvSpPr>
      <dsp:spPr>
        <a:xfrm>
          <a:off x="5090887" y="2169366"/>
          <a:ext cx="791025" cy="687847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44C54-D202-4021-9C7F-70FE011D70DE}">
      <dsp:nvSpPr>
        <dsp:cNvPr id="0" name=""/>
        <dsp:cNvSpPr/>
      </dsp:nvSpPr>
      <dsp:spPr>
        <a:xfrm rot="10800000">
          <a:off x="5090887" y="2433923"/>
          <a:ext cx="791025" cy="687847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9B0C34A-9B55-4CF7-A740-34793AC87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6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0363" y="690563"/>
            <a:ext cx="6137275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3563"/>
            <a:ext cx="5029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471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64B493-7BCC-46C0-9DEC-B10D0224F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CA170-70D7-41FB-B595-39D4CE0F487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5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99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81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EDCA1-913A-4871-87B3-B26C1AEEAA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Potatoes,</a:t>
            </a:r>
            <a:r>
              <a:rPr lang="en-US" baseline="0" dirty="0"/>
              <a:t> Sweet Potatoes and chili brought by </a:t>
            </a:r>
            <a:r>
              <a:rPr lang="en-US" baseline="0"/>
              <a:t>the Portuguese </a:t>
            </a:r>
            <a:r>
              <a:rPr lang="en-US" baseline="0" dirty="0"/>
              <a:t>in the 16</a:t>
            </a:r>
            <a:r>
              <a:rPr lang="en-US" baseline="30000" dirty="0"/>
              <a:t>th</a:t>
            </a:r>
            <a:r>
              <a:rPr lang="en-US" baseline="0" dirty="0"/>
              <a:t> century.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AB301-4A81-4F3C-96E8-24CB7C007C1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Note: First cultivated around 206 B.C.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29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are the outcome of endogenous processes.</a:t>
            </a:r>
          </a:p>
          <a:p>
            <a:r>
              <a:rPr lang="en-US" dirty="0"/>
              <a:t>Some are imposed or exacerbated by external forces.</a:t>
            </a:r>
          </a:p>
          <a:p>
            <a:r>
              <a:rPr lang="en-US" dirty="0"/>
              <a:t>Authoritarian Government / Opening of the Economy. </a:t>
            </a:r>
          </a:p>
          <a:p>
            <a:r>
              <a:rPr lang="en-US" dirty="0"/>
              <a:t>Inward-Looking History / Outward-Looking Future. </a:t>
            </a:r>
          </a:p>
          <a:p>
            <a:r>
              <a:rPr lang="en-US" dirty="0"/>
              <a:t>Rural Interior / Urbanizing Coast. </a:t>
            </a:r>
          </a:p>
          <a:p>
            <a:r>
              <a:rPr lang="en-US" dirty="0"/>
              <a:t>Wheat Growing North / Rice Growing South.</a:t>
            </a:r>
          </a:p>
          <a:p>
            <a:r>
              <a:rPr lang="en-US" dirty="0"/>
              <a:t>Hans / Minorities.</a:t>
            </a:r>
          </a:p>
          <a:p>
            <a:r>
              <a:rPr lang="en-US" dirty="0"/>
              <a:t>Mandarin Hans / Non-Mandarin Hans (Cantonese, Wu, Hakka, etc.).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85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E2073-00E3-4431-8779-F78DBB4F97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5ED76-8C9C-48BD-A081-881765B950B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Source: adapted from Zhao, 1994. FAO Database.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BA61B-2B0A-4B90-8CD0-F7D26F55B61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Source: Heilig, G.K. www.iiasa.ac.at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EA578-DD15-4617-8251-520DDBED0ED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0FE5A-913F-4D64-894D-4AC911F365A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Source: China Population Information and Research Center, 2000. FAO Database.</a:t>
            </a:r>
          </a:p>
          <a:p>
            <a:r>
              <a:rPr lang="en-US" dirty="0"/>
              <a:t>Source: https://databank.worldbank.org/China-Population-Projection-15-50/id/61621b1c#</a:t>
            </a:r>
          </a:p>
          <a:p>
            <a:endParaRPr lang="en-US" dirty="0"/>
          </a:p>
          <a:p>
            <a:r>
              <a:rPr lang="en-US" dirty="0"/>
              <a:t>http://www.cpirc.org.cn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C3EFE-7FFE-47F0-8D63-D79E4E0A079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D30F2-E363-438A-8595-1B7CECABBF8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33642-9E1D-4E43-98B6-2DBE470D42D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9D3F6-0CC0-4388-A30A-1B6C21486BE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8FB58-28A0-4CCC-B721-4B957B6B21E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7CBC9-92FB-4150-A2C7-982DBBDE390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Source: U.S. Bureau of the Census, International Database. www.census.gov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B3A72-7AE6-45E5-A76B-3D8C8DD335B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36B5E-478E-4071-A486-C45B1CCA435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7B273-EF0F-413B-9270-C0B4C40D3DA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AAEA7-489D-44DE-9CAF-F886B66B4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53C8F-2D83-4875-BD0D-5B107A83D45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ABB11-EE87-4AA1-93FB-4AB90EA9F00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254D4-C5B7-4AA5-A93B-7CDC4766D67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DBBB8-809E-4392-8617-C9FCEB1144C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56325-CEAF-4CF9-972A-0226961F2D6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94D9B-18A0-4CB3-B4F1-EC26D3B7705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12B59-A1FC-42C3-B6AE-7E10C3DEB72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D3EE9-6107-4857-AC5E-12F1D5EAADE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7CE20-D990-4972-A18B-8805DA20C96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634BA-3414-424A-B5E4-8C59248EF5A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AE8AB-1197-447B-A251-D5516CB864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ED695-276C-4730-91AD-F6D6F078C8F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7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5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0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Arid Versus Wet China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3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90563"/>
            <a:ext cx="6137275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B493-7BCC-46C0-9DEC-B10D0224F6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54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A489A-E545-409E-8D16-D79F82F9E27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90563"/>
            <a:ext cx="6137275" cy="3452812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10153651" y="152400"/>
            <a:ext cx="920749" cy="114300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435" y="1"/>
              </a:cxn>
              <a:cxn ang="0">
                <a:pos x="158" y="720"/>
              </a:cxn>
              <a:cxn ang="0">
                <a:pos x="0" y="719"/>
              </a:cxn>
              <a:cxn ang="0">
                <a:pos x="59" y="0"/>
              </a:cxn>
            </a:cxnLst>
            <a:rect l="0" t="0" r="r" b="b"/>
            <a:pathLst>
              <a:path w="435" h="720">
                <a:moveTo>
                  <a:pt x="59" y="0"/>
                </a:moveTo>
                <a:lnTo>
                  <a:pt x="435" y="1"/>
                </a:lnTo>
                <a:lnTo>
                  <a:pt x="158" y="720"/>
                </a:lnTo>
                <a:lnTo>
                  <a:pt x="0" y="719"/>
                </a:lnTo>
                <a:lnTo>
                  <a:pt x="59" y="0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5526618" y="-3175"/>
            <a:ext cx="1037167" cy="1462088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90" y="0"/>
              </a:cxn>
              <a:cxn ang="0">
                <a:pos x="140" y="921"/>
              </a:cxn>
              <a:cxn ang="0">
                <a:pos x="0" y="921"/>
              </a:cxn>
              <a:cxn ang="0">
                <a:pos x="34" y="0"/>
              </a:cxn>
            </a:cxnLst>
            <a:rect l="0" t="0" r="r" b="b"/>
            <a:pathLst>
              <a:path w="490" h="921">
                <a:moveTo>
                  <a:pt x="34" y="0"/>
                </a:moveTo>
                <a:lnTo>
                  <a:pt x="490" y="0"/>
                </a:lnTo>
                <a:lnTo>
                  <a:pt x="140" y="921"/>
                </a:lnTo>
                <a:lnTo>
                  <a:pt x="0" y="921"/>
                </a:lnTo>
                <a:lnTo>
                  <a:pt x="34" y="0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584" y="1447800"/>
            <a:ext cx="2252135" cy="495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8467" y="-1588"/>
            <a:ext cx="5689600" cy="14605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2700" y="152400"/>
            <a:ext cx="10363200" cy="11430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-8467" y="1460500"/>
            <a:ext cx="651933" cy="1422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47" y="0"/>
              </a:cxn>
              <a:cxn ang="0">
                <a:pos x="0" y="1008"/>
              </a:cxn>
              <a:cxn ang="0">
                <a:pos x="1" y="0"/>
              </a:cxn>
            </a:cxnLst>
            <a:rect l="0" t="0" r="r" b="b"/>
            <a:pathLst>
              <a:path w="347" h="1008">
                <a:moveTo>
                  <a:pt x="1" y="0"/>
                </a:moveTo>
                <a:lnTo>
                  <a:pt x="347" y="0"/>
                </a:lnTo>
                <a:lnTo>
                  <a:pt x="0" y="1008"/>
                </a:lnTo>
                <a:lnTo>
                  <a:pt x="1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-12699" y="-4763"/>
            <a:ext cx="1318684" cy="157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3" y="0"/>
              </a:cxn>
              <a:cxn ang="0">
                <a:pos x="584" y="99"/>
              </a:cxn>
              <a:cxn ang="0">
                <a:pos x="0" y="99"/>
              </a:cxn>
              <a:cxn ang="0">
                <a:pos x="0" y="0"/>
              </a:cxn>
            </a:cxnLst>
            <a:rect l="0" t="0" r="r" b="b"/>
            <a:pathLst>
              <a:path w="623" h="99">
                <a:moveTo>
                  <a:pt x="0" y="0"/>
                </a:moveTo>
                <a:lnTo>
                  <a:pt x="623" y="0"/>
                </a:lnTo>
                <a:lnTo>
                  <a:pt x="584" y="99"/>
                </a:lnTo>
                <a:lnTo>
                  <a:pt x="0" y="99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401" y="6511926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800000"/>
                </a:solidFill>
                <a:latin typeface="Arial" charset="0"/>
              </a:rPr>
              <a:t>Hofstra University, Department of Global Studies &amp; Geography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822451" y="317500"/>
            <a:ext cx="5652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FFFF99"/>
                </a:solidFill>
                <a:effectLst/>
                <a:latin typeface="+mj-lt"/>
              </a:rPr>
              <a:t>GEOG 113C – Geography of East and Southeast Asia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822451" y="777875"/>
            <a:ext cx="3001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FFFF99"/>
                </a:solidFill>
                <a:effectLst/>
                <a:latin typeface="AvantGarde Bk BT" pitchFamily="34" charset="0"/>
              </a:rPr>
              <a:t>Professor: Dr. Jean-Paul Rodrigue</a:t>
            </a:r>
          </a:p>
        </p:txBody>
      </p:sp>
      <p:pic>
        <p:nvPicPr>
          <p:cNvPr id="15" name="Picture 15" descr="Hofstra_Sh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6" y="164867"/>
            <a:ext cx="1188720" cy="113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side_map_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83" y="2359026"/>
            <a:ext cx="1920240" cy="330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6389936"/>
            <a:ext cx="12206817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52401" y="6511926"/>
            <a:ext cx="61078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800000"/>
                </a:solidFill>
                <a:latin typeface="Arial" charset="0"/>
              </a:rPr>
              <a:t>Hofstra University, Department of Global Studies &amp; Geography</a:t>
            </a:r>
          </a:p>
        </p:txBody>
      </p:sp>
      <p:sp>
        <p:nvSpPr>
          <p:cNvPr id="8222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69068" y="1501776"/>
            <a:ext cx="9478433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22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269068" y="3200400"/>
            <a:ext cx="9478433" cy="2971800"/>
          </a:xfrm>
        </p:spPr>
        <p:txBody>
          <a:bodyPr/>
          <a:lstStyle>
            <a:lvl1pPr marL="0" indent="0">
              <a:buFont typeface="Arial Narrow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47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214D4-7E49-46BD-8264-591776FE89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185" y="104775"/>
            <a:ext cx="2747433" cy="649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1" y="104775"/>
            <a:ext cx="8043333" cy="649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4504-0AD3-483F-A2B5-5DF14350A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7CBCA-3177-4C92-843C-586FD6615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104775"/>
            <a:ext cx="10949516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23151-F4B8-4BD5-A7FA-2D39BB42DD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27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76" y="1297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599" y="2906714"/>
            <a:ext cx="10363200" cy="3121293"/>
          </a:xfrm>
          <a:noFill/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1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1311275"/>
            <a:ext cx="539538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233" y="1311275"/>
            <a:ext cx="5395384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80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19D4-55EA-4300-B569-AE713AB81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F89D4-A123-4D5D-8523-7BB1AEBAB2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0733D-755D-4F83-B5A8-DCEBA577C6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6808-90E6-4B77-8782-236243C02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6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56C4-983C-4D20-BEBE-44086692A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3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9651" y="104775"/>
            <a:ext cx="10972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1" y="1311275"/>
            <a:ext cx="109728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212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0" y="6353175"/>
            <a:ext cx="50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badi MT Condensed Extra Bold" pitchFamily="34" charset="0"/>
              </a:defRPr>
            </a:lvl1pPr>
          </a:lstStyle>
          <a:p>
            <a:pPr>
              <a:defRPr/>
            </a:pPr>
            <a:fld id="{A5FCF213-781C-42AD-A939-FB25487E0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1254" name="Rectangle 6"/>
          <p:cNvSpPr>
            <a:spLocks noChangeArrowheads="1"/>
          </p:cNvSpPr>
          <p:nvPr/>
        </p:nvSpPr>
        <p:spPr bwMode="auto">
          <a:xfrm>
            <a:off x="-14817" y="17462"/>
            <a:ext cx="914400" cy="144780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1255" name="Rectangle 7"/>
          <p:cNvSpPr>
            <a:spLocks noChangeArrowheads="1"/>
          </p:cNvSpPr>
          <p:nvPr/>
        </p:nvSpPr>
        <p:spPr bwMode="auto">
          <a:xfrm>
            <a:off x="-14817" y="1436688"/>
            <a:ext cx="914400" cy="54213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1256" name="Rectangle 8"/>
          <p:cNvSpPr>
            <a:spLocks noChangeArrowheads="1"/>
          </p:cNvSpPr>
          <p:nvPr/>
        </p:nvSpPr>
        <p:spPr bwMode="auto">
          <a:xfrm>
            <a:off x="1001184" y="1054100"/>
            <a:ext cx="11190818" cy="24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177" name="Picture 9" descr="side_map_P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0583" y="20637"/>
            <a:ext cx="914400" cy="13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904765" y="6653213"/>
            <a:ext cx="11974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latin typeface="Arial Narrow" pitchFamily="34" charset="0"/>
              </a:rPr>
              <a:t>© Dr. Jean-Paul Rodrigue</a:t>
            </a:r>
          </a:p>
        </p:txBody>
      </p:sp>
    </p:spTree>
    <p:extLst>
      <p:ext uri="{BB962C8B-B14F-4D97-AF65-F5344CB8AC3E}">
        <p14:creationId xmlns:p14="http://schemas.microsoft.com/office/powerpoint/2010/main" val="9360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990000"/>
        </a:buClr>
        <a:buFont typeface="Arial Narrow" pitchFamily="34" charset="0"/>
        <a:buChar char="■"/>
        <a:defRPr sz="28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geography.org/?page_id=106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hyperlink" Target="https://youtu.be/GiBF6v5UAA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8eqtl0ym1p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pqI1ETCYn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TVCEvx8JCTQ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q7fhNeewWI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5cl0GjPjy4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kR-uIXXcHo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LqJ9IpWOYQA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Topic 5 – China and the </a:t>
            </a:r>
            <a:r>
              <a:rPr lang="en-US" b="1"/>
              <a:t>Challenges its </a:t>
            </a:r>
            <a:r>
              <a:rPr lang="en-US" b="1" dirty="0"/>
              <a:t>Geography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A – Geography of the Chinese World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B – The Path to Chinese Development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 – The Perils of Modern China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Rivers of China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560" y="950234"/>
            <a:ext cx="6949440" cy="59077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358886" y="2162759"/>
            <a:ext cx="3440927" cy="1296060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latin typeface="Calibri" pitchFamily="34" charset="0"/>
                <a:cs typeface="Calibri" pitchFamily="34" charset="0"/>
              </a:rPr>
              <a:t>Huang He (Yellow River)</a:t>
            </a:r>
          </a:p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Can carry up to 40% sediment weight (highest in the world).</a:t>
            </a:r>
          </a:p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Subject to flooding, especially in its delta.</a:t>
            </a:r>
          </a:p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Changed course many times.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 bwMode="auto">
          <a:xfrm>
            <a:off x="5799813" y="2810789"/>
            <a:ext cx="1902351" cy="8004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2358886" y="3721213"/>
            <a:ext cx="3440927" cy="74742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latin typeface="Calibri" pitchFamily="34" charset="0"/>
                <a:cs typeface="Calibri" pitchFamily="34" charset="0"/>
              </a:rPr>
              <a:t>Chang Jiang (Yangtze)</a:t>
            </a:r>
          </a:p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Longest river, China’s main street (6,300 km).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358885" y="4652843"/>
            <a:ext cx="3440927" cy="1064147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latin typeface="Calibri" pitchFamily="34" charset="0"/>
                <a:cs typeface="Calibri" pitchFamily="34" charset="0"/>
              </a:rPr>
              <a:t>Pearl River delta system</a:t>
            </a:r>
          </a:p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Most productive and sustainable ecosystem in the world.</a:t>
            </a:r>
          </a:p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Rice paddies and fishponds.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6135757" y="1061549"/>
            <a:ext cx="2190584" cy="568469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latin typeface="Calibri" pitchFamily="34" charset="0"/>
                <a:cs typeface="Calibri" pitchFamily="34" charset="0"/>
              </a:rPr>
              <a:t>Heilong Jiang (Amur)</a:t>
            </a:r>
          </a:p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China's border with Russia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 bwMode="auto">
          <a:xfrm>
            <a:off x="8326342" y="1345784"/>
            <a:ext cx="624177" cy="2285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" name="Straight Arrow Connector 26"/>
          <p:cNvCxnSpPr>
            <a:stCxn id="12" idx="3"/>
          </p:cNvCxnSpPr>
          <p:nvPr/>
        </p:nvCxnSpPr>
        <p:spPr bwMode="auto">
          <a:xfrm>
            <a:off x="5799813" y="4094926"/>
            <a:ext cx="1902351" cy="8905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" name="Straight Arrow Connector 29"/>
          <p:cNvCxnSpPr>
            <a:cxnSpLocks/>
            <a:stCxn id="14" idx="3"/>
          </p:cNvCxnSpPr>
          <p:nvPr/>
        </p:nvCxnSpPr>
        <p:spPr bwMode="auto">
          <a:xfrm>
            <a:off x="5799812" y="5184917"/>
            <a:ext cx="2886988" cy="7899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84325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Unity and Diversity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 Grand Canal</a:t>
            </a:r>
          </a:p>
          <a:p>
            <a:pPr lvl="1" eaLnBrk="1" hangingPunct="1"/>
            <a:r>
              <a:rPr lang="en-US" sz="2000" dirty="0"/>
              <a:t>Achievement of Imperial hydrological engineering.</a:t>
            </a:r>
          </a:p>
          <a:p>
            <a:pPr lvl="1" eaLnBrk="1" hangingPunct="1"/>
            <a:r>
              <a:rPr lang="en-US" sz="2000" dirty="0"/>
              <a:t>First segments completed around 602 AD (Sui Dynasty).</a:t>
            </a:r>
          </a:p>
          <a:p>
            <a:pPr lvl="1" eaLnBrk="1" hangingPunct="1"/>
            <a:r>
              <a:rPr lang="en-US" sz="2000" dirty="0"/>
              <a:t>At its peak during the Ming dynasty (1368-1644 AD).</a:t>
            </a:r>
          </a:p>
          <a:p>
            <a:pPr lvl="1" eaLnBrk="1" hangingPunct="1"/>
            <a:r>
              <a:rPr lang="en-US" sz="2000" dirty="0"/>
              <a:t>Totaled about 2,500 kilometers, 1,700 still in use today.</a:t>
            </a:r>
          </a:p>
          <a:p>
            <a:pPr lvl="1" eaLnBrk="1" hangingPunct="1"/>
            <a:r>
              <a:rPr lang="en-US" sz="2000" dirty="0"/>
              <a:t>Grain distribution through the empire, notably its capitals.</a:t>
            </a:r>
          </a:p>
        </p:txBody>
      </p:sp>
      <p:sp>
        <p:nvSpPr>
          <p:cNvPr id="157" name="Rectangle 51">
            <a:extLst>
              <a:ext uri="{FF2B5EF4-FFF2-40B4-BE49-F238E27FC236}">
                <a16:creationId xmlns:a16="http://schemas.microsoft.com/office/drawing/2014/main" id="{AC21FE1E-68B3-41A5-92D7-7CA86799A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070" y="1212850"/>
            <a:ext cx="4403725" cy="5540375"/>
          </a:xfrm>
          <a:prstGeom prst="rect">
            <a:avLst/>
          </a:prstGeom>
          <a:solidFill>
            <a:srgbClr val="0070C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58" name="Freeform 10">
            <a:extLst>
              <a:ext uri="{FF2B5EF4-FFF2-40B4-BE49-F238E27FC236}">
                <a16:creationId xmlns:a16="http://schemas.microsoft.com/office/drawing/2014/main" id="{976EAD7A-52E3-41C3-8D6C-C76CE1A736DD}"/>
              </a:ext>
            </a:extLst>
          </p:cNvPr>
          <p:cNvSpPr>
            <a:spLocks/>
          </p:cNvSpPr>
          <p:nvPr/>
        </p:nvSpPr>
        <p:spPr bwMode="auto">
          <a:xfrm>
            <a:off x="1676765" y="1222375"/>
            <a:ext cx="4256856" cy="5527675"/>
          </a:xfrm>
          <a:custGeom>
            <a:avLst/>
            <a:gdLst>
              <a:gd name="T0" fmla="*/ 2147483647 w 2694"/>
              <a:gd name="T1" fmla="*/ 2147483647 h 3482"/>
              <a:gd name="T2" fmla="*/ 2147483647 w 2694"/>
              <a:gd name="T3" fmla="*/ 2147483647 h 3482"/>
              <a:gd name="T4" fmla="*/ 2147483647 w 2694"/>
              <a:gd name="T5" fmla="*/ 2147483647 h 3482"/>
              <a:gd name="T6" fmla="*/ 2147483647 w 2694"/>
              <a:gd name="T7" fmla="*/ 2147483647 h 3482"/>
              <a:gd name="T8" fmla="*/ 2147483647 w 2694"/>
              <a:gd name="T9" fmla="*/ 2147483647 h 3482"/>
              <a:gd name="T10" fmla="*/ 2147483647 w 2694"/>
              <a:gd name="T11" fmla="*/ 2147483647 h 3482"/>
              <a:gd name="T12" fmla="*/ 2147483647 w 2694"/>
              <a:gd name="T13" fmla="*/ 2147483647 h 3482"/>
              <a:gd name="T14" fmla="*/ 2147483647 w 2694"/>
              <a:gd name="T15" fmla="*/ 2147483647 h 3482"/>
              <a:gd name="T16" fmla="*/ 2147483647 w 2694"/>
              <a:gd name="T17" fmla="*/ 2147483647 h 3482"/>
              <a:gd name="T18" fmla="*/ 2147483647 w 2694"/>
              <a:gd name="T19" fmla="*/ 2147483647 h 3482"/>
              <a:gd name="T20" fmla="*/ 2147483647 w 2694"/>
              <a:gd name="T21" fmla="*/ 2147483647 h 3482"/>
              <a:gd name="T22" fmla="*/ 2147483647 w 2694"/>
              <a:gd name="T23" fmla="*/ 2147483647 h 3482"/>
              <a:gd name="T24" fmla="*/ 2147483647 w 2694"/>
              <a:gd name="T25" fmla="*/ 2147483647 h 3482"/>
              <a:gd name="T26" fmla="*/ 2147483647 w 2694"/>
              <a:gd name="T27" fmla="*/ 2147483647 h 3482"/>
              <a:gd name="T28" fmla="*/ 2147483647 w 2694"/>
              <a:gd name="T29" fmla="*/ 2147483647 h 3482"/>
              <a:gd name="T30" fmla="*/ 2147483647 w 2694"/>
              <a:gd name="T31" fmla="*/ 2147483647 h 3482"/>
              <a:gd name="T32" fmla="*/ 2147483647 w 2694"/>
              <a:gd name="T33" fmla="*/ 2147483647 h 3482"/>
              <a:gd name="T34" fmla="*/ 2147483647 w 2694"/>
              <a:gd name="T35" fmla="*/ 2147483647 h 3482"/>
              <a:gd name="T36" fmla="*/ 2147483647 w 2694"/>
              <a:gd name="T37" fmla="*/ 2147483647 h 3482"/>
              <a:gd name="T38" fmla="*/ 2147483647 w 2694"/>
              <a:gd name="T39" fmla="*/ 2147483647 h 3482"/>
              <a:gd name="T40" fmla="*/ 2147483647 w 2694"/>
              <a:gd name="T41" fmla="*/ 2147483647 h 3482"/>
              <a:gd name="T42" fmla="*/ 2147483647 w 2694"/>
              <a:gd name="T43" fmla="*/ 2147483647 h 3482"/>
              <a:gd name="T44" fmla="*/ 2147483647 w 2694"/>
              <a:gd name="T45" fmla="*/ 2147483647 h 3482"/>
              <a:gd name="T46" fmla="*/ 2147483647 w 2694"/>
              <a:gd name="T47" fmla="*/ 2147483647 h 3482"/>
              <a:gd name="T48" fmla="*/ 2147483647 w 2694"/>
              <a:gd name="T49" fmla="*/ 2147483647 h 3482"/>
              <a:gd name="T50" fmla="*/ 2147483647 w 2694"/>
              <a:gd name="T51" fmla="*/ 2147483647 h 3482"/>
              <a:gd name="T52" fmla="*/ 2147483647 w 2694"/>
              <a:gd name="T53" fmla="*/ 2147483647 h 3482"/>
              <a:gd name="T54" fmla="*/ 2147483647 w 2694"/>
              <a:gd name="T55" fmla="*/ 2147483647 h 3482"/>
              <a:gd name="T56" fmla="*/ 2147483647 w 2694"/>
              <a:gd name="T57" fmla="*/ 2147483647 h 3482"/>
              <a:gd name="T58" fmla="*/ 2147483647 w 2694"/>
              <a:gd name="T59" fmla="*/ 2147483647 h 3482"/>
              <a:gd name="T60" fmla="*/ 2147483647 w 2694"/>
              <a:gd name="T61" fmla="*/ 2147483647 h 3482"/>
              <a:gd name="T62" fmla="*/ 2147483647 w 2694"/>
              <a:gd name="T63" fmla="*/ 2147483647 h 3482"/>
              <a:gd name="T64" fmla="*/ 2147483647 w 2694"/>
              <a:gd name="T65" fmla="*/ 2147483647 h 3482"/>
              <a:gd name="T66" fmla="*/ 2147483647 w 2694"/>
              <a:gd name="T67" fmla="*/ 2147483647 h 3482"/>
              <a:gd name="T68" fmla="*/ 2147483647 w 2694"/>
              <a:gd name="T69" fmla="*/ 2147483647 h 3482"/>
              <a:gd name="T70" fmla="*/ 2147483647 w 2694"/>
              <a:gd name="T71" fmla="*/ 2147483647 h 3482"/>
              <a:gd name="T72" fmla="*/ 2147483647 w 2694"/>
              <a:gd name="T73" fmla="*/ 2147483647 h 3482"/>
              <a:gd name="T74" fmla="*/ 2147483647 w 2694"/>
              <a:gd name="T75" fmla="*/ 2147483647 h 3482"/>
              <a:gd name="T76" fmla="*/ 2147483647 w 2694"/>
              <a:gd name="T77" fmla="*/ 2147483647 h 3482"/>
              <a:gd name="T78" fmla="*/ 2147483647 w 2694"/>
              <a:gd name="T79" fmla="*/ 2147483647 h 3482"/>
              <a:gd name="T80" fmla="*/ 2147483647 w 2694"/>
              <a:gd name="T81" fmla="*/ 2147483647 h 3482"/>
              <a:gd name="T82" fmla="*/ 2147483647 w 2694"/>
              <a:gd name="T83" fmla="*/ 2147483647 h 3482"/>
              <a:gd name="T84" fmla="*/ 2147483647 w 2694"/>
              <a:gd name="T85" fmla="*/ 2147483647 h 3482"/>
              <a:gd name="T86" fmla="*/ 2147483647 w 2694"/>
              <a:gd name="T87" fmla="*/ 2147483647 h 3482"/>
              <a:gd name="T88" fmla="*/ 2147483647 w 2694"/>
              <a:gd name="T89" fmla="*/ 2147483647 h 3482"/>
              <a:gd name="T90" fmla="*/ 2147483647 w 2694"/>
              <a:gd name="T91" fmla="*/ 2147483647 h 3482"/>
              <a:gd name="T92" fmla="*/ 2147483647 w 2694"/>
              <a:gd name="T93" fmla="*/ 2147483647 h 3482"/>
              <a:gd name="T94" fmla="*/ 2147483647 w 2694"/>
              <a:gd name="T95" fmla="*/ 2147483647 h 3482"/>
              <a:gd name="T96" fmla="*/ 2147483647 w 2694"/>
              <a:gd name="T97" fmla="*/ 2147483647 h 3482"/>
              <a:gd name="T98" fmla="*/ 2147483647 w 2694"/>
              <a:gd name="T99" fmla="*/ 2147483647 h 3482"/>
              <a:gd name="T100" fmla="*/ 2147483647 w 2694"/>
              <a:gd name="T101" fmla="*/ 2147483647 h 3482"/>
              <a:gd name="T102" fmla="*/ 2147483647 w 2694"/>
              <a:gd name="T103" fmla="*/ 2147483647 h 3482"/>
              <a:gd name="T104" fmla="*/ 2147483647 w 2694"/>
              <a:gd name="T105" fmla="*/ 2147483647 h 3482"/>
              <a:gd name="T106" fmla="*/ 2147483647 w 2694"/>
              <a:gd name="T107" fmla="*/ 2147483647 h 3482"/>
              <a:gd name="T108" fmla="*/ 2147483647 w 2694"/>
              <a:gd name="T109" fmla="*/ 2147483647 h 3482"/>
              <a:gd name="T110" fmla="*/ 2147483647 w 2694"/>
              <a:gd name="T111" fmla="*/ 2147483647 h 34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94"/>
              <a:gd name="T169" fmla="*/ 0 h 3482"/>
              <a:gd name="T170" fmla="*/ 2694 w 2694"/>
              <a:gd name="T171" fmla="*/ 3482 h 348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94" h="3482">
                <a:moveTo>
                  <a:pt x="2596" y="3480"/>
                </a:moveTo>
                <a:lnTo>
                  <a:pt x="2629" y="3432"/>
                </a:lnTo>
                <a:lnTo>
                  <a:pt x="2694" y="3378"/>
                </a:lnTo>
                <a:lnTo>
                  <a:pt x="2646" y="3384"/>
                </a:lnTo>
                <a:lnTo>
                  <a:pt x="2584" y="3358"/>
                </a:lnTo>
                <a:lnTo>
                  <a:pt x="2544" y="3318"/>
                </a:lnTo>
                <a:lnTo>
                  <a:pt x="2498" y="3258"/>
                </a:lnTo>
                <a:lnTo>
                  <a:pt x="2450" y="3258"/>
                </a:lnTo>
                <a:lnTo>
                  <a:pt x="2420" y="3282"/>
                </a:lnTo>
                <a:lnTo>
                  <a:pt x="2374" y="3308"/>
                </a:lnTo>
                <a:lnTo>
                  <a:pt x="2316" y="3324"/>
                </a:lnTo>
                <a:lnTo>
                  <a:pt x="2286" y="3294"/>
                </a:lnTo>
                <a:lnTo>
                  <a:pt x="2254" y="3264"/>
                </a:lnTo>
                <a:lnTo>
                  <a:pt x="2228" y="3290"/>
                </a:lnTo>
                <a:lnTo>
                  <a:pt x="2176" y="3304"/>
                </a:lnTo>
                <a:lnTo>
                  <a:pt x="2222" y="3266"/>
                </a:lnTo>
                <a:lnTo>
                  <a:pt x="2260" y="3240"/>
                </a:lnTo>
                <a:lnTo>
                  <a:pt x="2306" y="3248"/>
                </a:lnTo>
                <a:lnTo>
                  <a:pt x="2367" y="3240"/>
                </a:lnTo>
                <a:lnTo>
                  <a:pt x="2384" y="3204"/>
                </a:lnTo>
                <a:lnTo>
                  <a:pt x="2409" y="3180"/>
                </a:lnTo>
                <a:lnTo>
                  <a:pt x="2436" y="3162"/>
                </a:lnTo>
                <a:lnTo>
                  <a:pt x="2504" y="3114"/>
                </a:lnTo>
                <a:lnTo>
                  <a:pt x="2545" y="3090"/>
                </a:lnTo>
                <a:lnTo>
                  <a:pt x="2605" y="3066"/>
                </a:lnTo>
                <a:lnTo>
                  <a:pt x="2605" y="3018"/>
                </a:lnTo>
                <a:lnTo>
                  <a:pt x="2576" y="2958"/>
                </a:lnTo>
                <a:lnTo>
                  <a:pt x="2492" y="2904"/>
                </a:lnTo>
                <a:lnTo>
                  <a:pt x="2456" y="2886"/>
                </a:lnTo>
                <a:lnTo>
                  <a:pt x="2430" y="2848"/>
                </a:lnTo>
                <a:lnTo>
                  <a:pt x="2392" y="2810"/>
                </a:lnTo>
                <a:lnTo>
                  <a:pt x="2343" y="2802"/>
                </a:lnTo>
                <a:lnTo>
                  <a:pt x="2294" y="2776"/>
                </a:lnTo>
                <a:lnTo>
                  <a:pt x="2290" y="2742"/>
                </a:lnTo>
                <a:lnTo>
                  <a:pt x="2242" y="2736"/>
                </a:lnTo>
                <a:lnTo>
                  <a:pt x="2200" y="2760"/>
                </a:lnTo>
                <a:lnTo>
                  <a:pt x="2168" y="2770"/>
                </a:lnTo>
                <a:lnTo>
                  <a:pt x="2135" y="2766"/>
                </a:lnTo>
                <a:lnTo>
                  <a:pt x="2152" y="2756"/>
                </a:lnTo>
                <a:lnTo>
                  <a:pt x="2190" y="2738"/>
                </a:lnTo>
                <a:lnTo>
                  <a:pt x="2218" y="2718"/>
                </a:lnTo>
                <a:lnTo>
                  <a:pt x="2246" y="2700"/>
                </a:lnTo>
                <a:lnTo>
                  <a:pt x="2280" y="2716"/>
                </a:lnTo>
                <a:lnTo>
                  <a:pt x="2308" y="2718"/>
                </a:lnTo>
                <a:lnTo>
                  <a:pt x="2330" y="2742"/>
                </a:lnTo>
                <a:lnTo>
                  <a:pt x="2349" y="2772"/>
                </a:lnTo>
                <a:lnTo>
                  <a:pt x="2409" y="2772"/>
                </a:lnTo>
                <a:lnTo>
                  <a:pt x="2456" y="2768"/>
                </a:lnTo>
                <a:lnTo>
                  <a:pt x="2486" y="2776"/>
                </a:lnTo>
                <a:lnTo>
                  <a:pt x="2504" y="2796"/>
                </a:lnTo>
                <a:lnTo>
                  <a:pt x="2539" y="2802"/>
                </a:lnTo>
                <a:lnTo>
                  <a:pt x="2599" y="2814"/>
                </a:lnTo>
                <a:lnTo>
                  <a:pt x="2587" y="2730"/>
                </a:lnTo>
                <a:lnTo>
                  <a:pt x="2545" y="2706"/>
                </a:lnTo>
                <a:lnTo>
                  <a:pt x="2510" y="2694"/>
                </a:lnTo>
                <a:lnTo>
                  <a:pt x="2468" y="2670"/>
                </a:lnTo>
                <a:lnTo>
                  <a:pt x="2468" y="2610"/>
                </a:lnTo>
                <a:lnTo>
                  <a:pt x="2418" y="2578"/>
                </a:lnTo>
                <a:lnTo>
                  <a:pt x="2350" y="2552"/>
                </a:lnTo>
                <a:lnTo>
                  <a:pt x="2330" y="2532"/>
                </a:lnTo>
                <a:lnTo>
                  <a:pt x="2349" y="2502"/>
                </a:lnTo>
                <a:lnTo>
                  <a:pt x="2324" y="2494"/>
                </a:lnTo>
                <a:lnTo>
                  <a:pt x="2330" y="2446"/>
                </a:lnTo>
                <a:lnTo>
                  <a:pt x="2320" y="2410"/>
                </a:lnTo>
                <a:lnTo>
                  <a:pt x="2292" y="2374"/>
                </a:lnTo>
                <a:lnTo>
                  <a:pt x="2278" y="2334"/>
                </a:lnTo>
                <a:lnTo>
                  <a:pt x="2248" y="2304"/>
                </a:lnTo>
                <a:lnTo>
                  <a:pt x="2250" y="2252"/>
                </a:lnTo>
                <a:lnTo>
                  <a:pt x="2228" y="2250"/>
                </a:lnTo>
                <a:lnTo>
                  <a:pt x="2214" y="2218"/>
                </a:lnTo>
                <a:lnTo>
                  <a:pt x="2232" y="2210"/>
                </a:lnTo>
                <a:lnTo>
                  <a:pt x="2208" y="2170"/>
                </a:lnTo>
                <a:lnTo>
                  <a:pt x="2194" y="2124"/>
                </a:lnTo>
                <a:lnTo>
                  <a:pt x="2170" y="2084"/>
                </a:lnTo>
                <a:lnTo>
                  <a:pt x="2156" y="2044"/>
                </a:lnTo>
                <a:lnTo>
                  <a:pt x="2146" y="2006"/>
                </a:lnTo>
                <a:lnTo>
                  <a:pt x="2106" y="1982"/>
                </a:lnTo>
                <a:lnTo>
                  <a:pt x="2078" y="1964"/>
                </a:lnTo>
                <a:lnTo>
                  <a:pt x="2040" y="1956"/>
                </a:lnTo>
                <a:lnTo>
                  <a:pt x="1986" y="1938"/>
                </a:lnTo>
                <a:lnTo>
                  <a:pt x="1958" y="1912"/>
                </a:lnTo>
                <a:lnTo>
                  <a:pt x="1944" y="1880"/>
                </a:lnTo>
                <a:lnTo>
                  <a:pt x="1906" y="1874"/>
                </a:lnTo>
                <a:lnTo>
                  <a:pt x="1880" y="1854"/>
                </a:lnTo>
                <a:lnTo>
                  <a:pt x="1874" y="1810"/>
                </a:lnTo>
                <a:lnTo>
                  <a:pt x="1878" y="1774"/>
                </a:lnTo>
                <a:lnTo>
                  <a:pt x="1904" y="1758"/>
                </a:lnTo>
                <a:lnTo>
                  <a:pt x="1920" y="1722"/>
                </a:lnTo>
                <a:lnTo>
                  <a:pt x="1934" y="1688"/>
                </a:lnTo>
                <a:lnTo>
                  <a:pt x="1950" y="1668"/>
                </a:lnTo>
                <a:lnTo>
                  <a:pt x="1962" y="1618"/>
                </a:lnTo>
                <a:lnTo>
                  <a:pt x="1988" y="1584"/>
                </a:lnTo>
                <a:lnTo>
                  <a:pt x="1998" y="1598"/>
                </a:lnTo>
                <a:lnTo>
                  <a:pt x="2038" y="1584"/>
                </a:lnTo>
                <a:lnTo>
                  <a:pt x="2042" y="1560"/>
                </a:lnTo>
                <a:lnTo>
                  <a:pt x="2064" y="1552"/>
                </a:lnTo>
                <a:lnTo>
                  <a:pt x="2066" y="1512"/>
                </a:lnTo>
                <a:lnTo>
                  <a:pt x="2110" y="1478"/>
                </a:lnTo>
                <a:lnTo>
                  <a:pt x="2094" y="1462"/>
                </a:lnTo>
                <a:lnTo>
                  <a:pt x="2082" y="1434"/>
                </a:lnTo>
                <a:lnTo>
                  <a:pt x="2081" y="1398"/>
                </a:lnTo>
                <a:lnTo>
                  <a:pt x="2108" y="1404"/>
                </a:lnTo>
                <a:lnTo>
                  <a:pt x="2126" y="1370"/>
                </a:lnTo>
                <a:lnTo>
                  <a:pt x="2134" y="1404"/>
                </a:lnTo>
                <a:lnTo>
                  <a:pt x="2118" y="1430"/>
                </a:lnTo>
                <a:lnTo>
                  <a:pt x="2124" y="1456"/>
                </a:lnTo>
                <a:lnTo>
                  <a:pt x="2154" y="1438"/>
                </a:lnTo>
                <a:lnTo>
                  <a:pt x="2214" y="1424"/>
                </a:lnTo>
                <a:lnTo>
                  <a:pt x="2212" y="1386"/>
                </a:lnTo>
                <a:lnTo>
                  <a:pt x="2210" y="1368"/>
                </a:lnTo>
                <a:lnTo>
                  <a:pt x="2226" y="1344"/>
                </a:lnTo>
                <a:lnTo>
                  <a:pt x="2236" y="1308"/>
                </a:lnTo>
                <a:lnTo>
                  <a:pt x="2244" y="1324"/>
                </a:lnTo>
                <a:lnTo>
                  <a:pt x="2266" y="1338"/>
                </a:lnTo>
                <a:lnTo>
                  <a:pt x="2272" y="1308"/>
                </a:lnTo>
                <a:lnTo>
                  <a:pt x="2266" y="1288"/>
                </a:lnTo>
                <a:lnTo>
                  <a:pt x="2228" y="1274"/>
                </a:lnTo>
                <a:lnTo>
                  <a:pt x="2256" y="1242"/>
                </a:lnTo>
                <a:lnTo>
                  <a:pt x="2278" y="1266"/>
                </a:lnTo>
                <a:lnTo>
                  <a:pt x="2318" y="1262"/>
                </a:lnTo>
                <a:lnTo>
                  <a:pt x="2342" y="1244"/>
                </a:lnTo>
                <a:lnTo>
                  <a:pt x="2392" y="1222"/>
                </a:lnTo>
                <a:lnTo>
                  <a:pt x="2402" y="1176"/>
                </a:lnTo>
                <a:lnTo>
                  <a:pt x="2420" y="1200"/>
                </a:lnTo>
                <a:lnTo>
                  <a:pt x="2444" y="1190"/>
                </a:lnTo>
                <a:lnTo>
                  <a:pt x="2468" y="1174"/>
                </a:lnTo>
                <a:lnTo>
                  <a:pt x="2490" y="1158"/>
                </a:lnTo>
                <a:lnTo>
                  <a:pt x="2514" y="1130"/>
                </a:lnTo>
                <a:lnTo>
                  <a:pt x="2530" y="1156"/>
                </a:lnTo>
                <a:lnTo>
                  <a:pt x="2562" y="1112"/>
                </a:lnTo>
                <a:lnTo>
                  <a:pt x="2564" y="1146"/>
                </a:lnTo>
                <a:lnTo>
                  <a:pt x="2564" y="1166"/>
                </a:lnTo>
                <a:lnTo>
                  <a:pt x="2592" y="1172"/>
                </a:lnTo>
                <a:lnTo>
                  <a:pt x="2616" y="1164"/>
                </a:lnTo>
                <a:lnTo>
                  <a:pt x="2634" y="1144"/>
                </a:lnTo>
                <a:lnTo>
                  <a:pt x="2654" y="1110"/>
                </a:lnTo>
                <a:lnTo>
                  <a:pt x="2616" y="1114"/>
                </a:lnTo>
                <a:lnTo>
                  <a:pt x="2622" y="1084"/>
                </a:lnTo>
                <a:lnTo>
                  <a:pt x="2658" y="1062"/>
                </a:lnTo>
                <a:lnTo>
                  <a:pt x="2648" y="1030"/>
                </a:lnTo>
                <a:lnTo>
                  <a:pt x="2623" y="996"/>
                </a:lnTo>
                <a:lnTo>
                  <a:pt x="2587" y="984"/>
                </a:lnTo>
                <a:lnTo>
                  <a:pt x="2558" y="978"/>
                </a:lnTo>
                <a:lnTo>
                  <a:pt x="2546" y="958"/>
                </a:lnTo>
                <a:lnTo>
                  <a:pt x="2518" y="956"/>
                </a:lnTo>
                <a:lnTo>
                  <a:pt x="2510" y="986"/>
                </a:lnTo>
                <a:lnTo>
                  <a:pt x="2478" y="978"/>
                </a:lnTo>
                <a:lnTo>
                  <a:pt x="2406" y="996"/>
                </a:lnTo>
                <a:lnTo>
                  <a:pt x="2382" y="980"/>
                </a:lnTo>
                <a:lnTo>
                  <a:pt x="2361" y="954"/>
                </a:lnTo>
                <a:lnTo>
                  <a:pt x="2328" y="948"/>
                </a:lnTo>
                <a:lnTo>
                  <a:pt x="2306" y="940"/>
                </a:lnTo>
                <a:lnTo>
                  <a:pt x="2301" y="906"/>
                </a:lnTo>
                <a:lnTo>
                  <a:pt x="2276" y="918"/>
                </a:lnTo>
                <a:lnTo>
                  <a:pt x="2232" y="874"/>
                </a:lnTo>
                <a:lnTo>
                  <a:pt x="2183" y="888"/>
                </a:lnTo>
                <a:lnTo>
                  <a:pt x="2162" y="904"/>
                </a:lnTo>
                <a:lnTo>
                  <a:pt x="2099" y="924"/>
                </a:lnTo>
                <a:lnTo>
                  <a:pt x="2099" y="966"/>
                </a:lnTo>
                <a:lnTo>
                  <a:pt x="2070" y="996"/>
                </a:lnTo>
                <a:lnTo>
                  <a:pt x="2030" y="1006"/>
                </a:lnTo>
                <a:lnTo>
                  <a:pt x="2000" y="1032"/>
                </a:lnTo>
                <a:lnTo>
                  <a:pt x="2002" y="1062"/>
                </a:lnTo>
                <a:lnTo>
                  <a:pt x="1972" y="1108"/>
                </a:lnTo>
                <a:lnTo>
                  <a:pt x="1942" y="1114"/>
                </a:lnTo>
                <a:lnTo>
                  <a:pt x="1900" y="1120"/>
                </a:lnTo>
                <a:lnTo>
                  <a:pt x="1846" y="1120"/>
                </a:lnTo>
                <a:lnTo>
                  <a:pt x="1804" y="1094"/>
                </a:lnTo>
                <a:lnTo>
                  <a:pt x="1788" y="1066"/>
                </a:lnTo>
                <a:lnTo>
                  <a:pt x="1768" y="1060"/>
                </a:lnTo>
                <a:lnTo>
                  <a:pt x="1742" y="1034"/>
                </a:lnTo>
                <a:lnTo>
                  <a:pt x="1762" y="1010"/>
                </a:lnTo>
                <a:lnTo>
                  <a:pt x="1766" y="982"/>
                </a:lnTo>
                <a:lnTo>
                  <a:pt x="1796" y="924"/>
                </a:lnTo>
                <a:lnTo>
                  <a:pt x="1760" y="918"/>
                </a:lnTo>
                <a:lnTo>
                  <a:pt x="1708" y="928"/>
                </a:lnTo>
                <a:lnTo>
                  <a:pt x="1700" y="898"/>
                </a:lnTo>
                <a:lnTo>
                  <a:pt x="1707" y="858"/>
                </a:lnTo>
                <a:lnTo>
                  <a:pt x="1670" y="846"/>
                </a:lnTo>
                <a:lnTo>
                  <a:pt x="1638" y="822"/>
                </a:lnTo>
                <a:lnTo>
                  <a:pt x="1604" y="816"/>
                </a:lnTo>
                <a:lnTo>
                  <a:pt x="1580" y="840"/>
                </a:lnTo>
                <a:lnTo>
                  <a:pt x="1562" y="852"/>
                </a:lnTo>
                <a:lnTo>
                  <a:pt x="1540" y="850"/>
                </a:lnTo>
                <a:lnTo>
                  <a:pt x="1550" y="826"/>
                </a:lnTo>
                <a:lnTo>
                  <a:pt x="1518" y="808"/>
                </a:lnTo>
                <a:lnTo>
                  <a:pt x="1478" y="784"/>
                </a:lnTo>
                <a:lnTo>
                  <a:pt x="1486" y="746"/>
                </a:lnTo>
                <a:lnTo>
                  <a:pt x="1458" y="716"/>
                </a:lnTo>
                <a:lnTo>
                  <a:pt x="1444" y="678"/>
                </a:lnTo>
                <a:lnTo>
                  <a:pt x="1432" y="630"/>
                </a:lnTo>
                <a:lnTo>
                  <a:pt x="1445" y="594"/>
                </a:lnTo>
                <a:lnTo>
                  <a:pt x="1464" y="560"/>
                </a:lnTo>
                <a:lnTo>
                  <a:pt x="1468" y="536"/>
                </a:lnTo>
                <a:lnTo>
                  <a:pt x="1486" y="502"/>
                </a:lnTo>
                <a:lnTo>
                  <a:pt x="1524" y="470"/>
                </a:lnTo>
                <a:lnTo>
                  <a:pt x="1566" y="474"/>
                </a:lnTo>
                <a:lnTo>
                  <a:pt x="1588" y="488"/>
                </a:lnTo>
                <a:lnTo>
                  <a:pt x="1598" y="514"/>
                </a:lnTo>
                <a:lnTo>
                  <a:pt x="1630" y="514"/>
                </a:lnTo>
                <a:lnTo>
                  <a:pt x="1658" y="484"/>
                </a:lnTo>
                <a:lnTo>
                  <a:pt x="1692" y="480"/>
                </a:lnTo>
                <a:lnTo>
                  <a:pt x="1724" y="484"/>
                </a:lnTo>
                <a:lnTo>
                  <a:pt x="1738" y="466"/>
                </a:lnTo>
                <a:lnTo>
                  <a:pt x="1772" y="460"/>
                </a:lnTo>
                <a:lnTo>
                  <a:pt x="1810" y="418"/>
                </a:lnTo>
                <a:lnTo>
                  <a:pt x="1822" y="396"/>
                </a:lnTo>
                <a:lnTo>
                  <a:pt x="1816" y="364"/>
                </a:lnTo>
                <a:lnTo>
                  <a:pt x="1834" y="336"/>
                </a:lnTo>
                <a:lnTo>
                  <a:pt x="1850" y="292"/>
                </a:lnTo>
                <a:lnTo>
                  <a:pt x="1886" y="270"/>
                </a:lnTo>
                <a:lnTo>
                  <a:pt x="1886" y="236"/>
                </a:lnTo>
                <a:lnTo>
                  <a:pt x="1928" y="226"/>
                </a:lnTo>
                <a:lnTo>
                  <a:pt x="1962" y="202"/>
                </a:lnTo>
                <a:lnTo>
                  <a:pt x="2000" y="178"/>
                </a:lnTo>
                <a:lnTo>
                  <a:pt x="2042" y="162"/>
                </a:lnTo>
                <a:lnTo>
                  <a:pt x="2098" y="132"/>
                </a:lnTo>
                <a:lnTo>
                  <a:pt x="2120" y="92"/>
                </a:lnTo>
                <a:lnTo>
                  <a:pt x="2120" y="64"/>
                </a:lnTo>
                <a:lnTo>
                  <a:pt x="2144" y="36"/>
                </a:lnTo>
                <a:lnTo>
                  <a:pt x="2183" y="0"/>
                </a:lnTo>
                <a:lnTo>
                  <a:pt x="0" y="0"/>
                </a:lnTo>
                <a:lnTo>
                  <a:pt x="0" y="3482"/>
                </a:lnTo>
                <a:lnTo>
                  <a:pt x="2596" y="3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C0C45DF0-8BB0-422A-8FA1-B6AB25D9CC98}"/>
              </a:ext>
            </a:extLst>
          </p:cNvPr>
          <p:cNvSpPr>
            <a:spLocks/>
          </p:cNvSpPr>
          <p:nvPr/>
        </p:nvSpPr>
        <p:spPr bwMode="auto">
          <a:xfrm>
            <a:off x="5246869" y="1219200"/>
            <a:ext cx="781050" cy="936625"/>
          </a:xfrm>
          <a:custGeom>
            <a:avLst/>
            <a:gdLst>
              <a:gd name="T0" fmla="*/ 2147483647 w 492"/>
              <a:gd name="T1" fmla="*/ 2147483647 h 590"/>
              <a:gd name="T2" fmla="*/ 2147483647 w 492"/>
              <a:gd name="T3" fmla="*/ 2147483647 h 590"/>
              <a:gd name="T4" fmla="*/ 2147483647 w 492"/>
              <a:gd name="T5" fmla="*/ 2147483647 h 590"/>
              <a:gd name="T6" fmla="*/ 2147483647 w 492"/>
              <a:gd name="T7" fmla="*/ 2147483647 h 590"/>
              <a:gd name="T8" fmla="*/ 2147483647 w 492"/>
              <a:gd name="T9" fmla="*/ 2147483647 h 590"/>
              <a:gd name="T10" fmla="*/ 2147483647 w 492"/>
              <a:gd name="T11" fmla="*/ 2147483647 h 590"/>
              <a:gd name="T12" fmla="*/ 2147483647 w 492"/>
              <a:gd name="T13" fmla="*/ 2147483647 h 590"/>
              <a:gd name="T14" fmla="*/ 2147483647 w 492"/>
              <a:gd name="T15" fmla="*/ 2147483647 h 590"/>
              <a:gd name="T16" fmla="*/ 2147483647 w 492"/>
              <a:gd name="T17" fmla="*/ 2147483647 h 590"/>
              <a:gd name="T18" fmla="*/ 2147483647 w 492"/>
              <a:gd name="T19" fmla="*/ 2147483647 h 590"/>
              <a:gd name="T20" fmla="*/ 2147483647 w 492"/>
              <a:gd name="T21" fmla="*/ 2147483647 h 590"/>
              <a:gd name="T22" fmla="*/ 2147483647 w 492"/>
              <a:gd name="T23" fmla="*/ 2147483647 h 590"/>
              <a:gd name="T24" fmla="*/ 2147483647 w 492"/>
              <a:gd name="T25" fmla="*/ 2147483647 h 590"/>
              <a:gd name="T26" fmla="*/ 2147483647 w 492"/>
              <a:gd name="T27" fmla="*/ 2147483647 h 590"/>
              <a:gd name="T28" fmla="*/ 2147483647 w 492"/>
              <a:gd name="T29" fmla="*/ 2147483647 h 590"/>
              <a:gd name="T30" fmla="*/ 2147483647 w 492"/>
              <a:gd name="T31" fmla="*/ 2147483647 h 590"/>
              <a:gd name="T32" fmla="*/ 2147483647 w 492"/>
              <a:gd name="T33" fmla="*/ 2147483647 h 590"/>
              <a:gd name="T34" fmla="*/ 2147483647 w 492"/>
              <a:gd name="T35" fmla="*/ 2147483647 h 590"/>
              <a:gd name="T36" fmla="*/ 2147483647 w 492"/>
              <a:gd name="T37" fmla="*/ 2147483647 h 590"/>
              <a:gd name="T38" fmla="*/ 2147483647 w 492"/>
              <a:gd name="T39" fmla="*/ 2147483647 h 590"/>
              <a:gd name="T40" fmla="*/ 2147483647 w 492"/>
              <a:gd name="T41" fmla="*/ 2147483647 h 590"/>
              <a:gd name="T42" fmla="*/ 0 w 492"/>
              <a:gd name="T43" fmla="*/ 2147483647 h 590"/>
              <a:gd name="T44" fmla="*/ 2147483647 w 492"/>
              <a:gd name="T45" fmla="*/ 2147483647 h 590"/>
              <a:gd name="T46" fmla="*/ 2147483647 w 492"/>
              <a:gd name="T47" fmla="*/ 2147483647 h 590"/>
              <a:gd name="T48" fmla="*/ 2147483647 w 492"/>
              <a:gd name="T49" fmla="*/ 2147483647 h 590"/>
              <a:gd name="T50" fmla="*/ 2147483647 w 492"/>
              <a:gd name="T51" fmla="*/ 2147483647 h 590"/>
              <a:gd name="T52" fmla="*/ 2147483647 w 492"/>
              <a:gd name="T53" fmla="*/ 2147483647 h 590"/>
              <a:gd name="T54" fmla="*/ 2147483647 w 492"/>
              <a:gd name="T55" fmla="*/ 2147483647 h 590"/>
              <a:gd name="T56" fmla="*/ 2147483647 w 492"/>
              <a:gd name="T57" fmla="*/ 2147483647 h 590"/>
              <a:gd name="T58" fmla="*/ 2147483647 w 492"/>
              <a:gd name="T59" fmla="*/ 2147483647 h 590"/>
              <a:gd name="T60" fmla="*/ 2147483647 w 492"/>
              <a:gd name="T61" fmla="*/ 2147483647 h 590"/>
              <a:gd name="T62" fmla="*/ 2147483647 w 492"/>
              <a:gd name="T63" fmla="*/ 2147483647 h 590"/>
              <a:gd name="T64" fmla="*/ 2147483647 w 492"/>
              <a:gd name="T65" fmla="*/ 2147483647 h 590"/>
              <a:gd name="T66" fmla="*/ 2147483647 w 492"/>
              <a:gd name="T67" fmla="*/ 2147483647 h 590"/>
              <a:gd name="T68" fmla="*/ 2147483647 w 492"/>
              <a:gd name="T69" fmla="*/ 2147483647 h 590"/>
              <a:gd name="T70" fmla="*/ 2147483647 w 492"/>
              <a:gd name="T71" fmla="*/ 2147483647 h 590"/>
              <a:gd name="T72" fmla="*/ 2147483647 w 492"/>
              <a:gd name="T73" fmla="*/ 2147483647 h 590"/>
              <a:gd name="T74" fmla="*/ 2147483647 w 492"/>
              <a:gd name="T75" fmla="*/ 2147483647 h 590"/>
              <a:gd name="T76" fmla="*/ 2147483647 w 492"/>
              <a:gd name="T77" fmla="*/ 0 h 590"/>
              <a:gd name="T78" fmla="*/ 2147483647 w 492"/>
              <a:gd name="T79" fmla="*/ 2147483647 h 5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2"/>
              <a:gd name="T121" fmla="*/ 0 h 590"/>
              <a:gd name="T122" fmla="*/ 492 w 492"/>
              <a:gd name="T123" fmla="*/ 590 h 59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2" h="590">
                <a:moveTo>
                  <a:pt x="214" y="2"/>
                </a:moveTo>
                <a:lnTo>
                  <a:pt x="234" y="32"/>
                </a:lnTo>
                <a:lnTo>
                  <a:pt x="210" y="86"/>
                </a:lnTo>
                <a:lnTo>
                  <a:pt x="192" y="110"/>
                </a:lnTo>
                <a:lnTo>
                  <a:pt x="180" y="146"/>
                </a:lnTo>
                <a:lnTo>
                  <a:pt x="156" y="164"/>
                </a:lnTo>
                <a:lnTo>
                  <a:pt x="130" y="208"/>
                </a:lnTo>
                <a:lnTo>
                  <a:pt x="96" y="230"/>
                </a:lnTo>
                <a:lnTo>
                  <a:pt x="66" y="266"/>
                </a:lnTo>
                <a:lnTo>
                  <a:pt x="82" y="286"/>
                </a:lnTo>
                <a:lnTo>
                  <a:pt x="60" y="302"/>
                </a:lnTo>
                <a:lnTo>
                  <a:pt x="28" y="328"/>
                </a:lnTo>
                <a:lnTo>
                  <a:pt x="32" y="366"/>
                </a:lnTo>
                <a:lnTo>
                  <a:pt x="54" y="374"/>
                </a:lnTo>
                <a:lnTo>
                  <a:pt x="96" y="398"/>
                </a:lnTo>
                <a:lnTo>
                  <a:pt x="130" y="380"/>
                </a:lnTo>
                <a:lnTo>
                  <a:pt x="186" y="356"/>
                </a:lnTo>
                <a:lnTo>
                  <a:pt x="152" y="394"/>
                </a:lnTo>
                <a:lnTo>
                  <a:pt x="126" y="416"/>
                </a:lnTo>
                <a:lnTo>
                  <a:pt x="114" y="476"/>
                </a:lnTo>
                <a:lnTo>
                  <a:pt x="18" y="524"/>
                </a:lnTo>
                <a:lnTo>
                  <a:pt x="0" y="572"/>
                </a:lnTo>
                <a:lnTo>
                  <a:pt x="28" y="590"/>
                </a:lnTo>
                <a:lnTo>
                  <a:pt x="46" y="566"/>
                </a:lnTo>
                <a:lnTo>
                  <a:pt x="144" y="530"/>
                </a:lnTo>
                <a:lnTo>
                  <a:pt x="128" y="508"/>
                </a:lnTo>
                <a:lnTo>
                  <a:pt x="162" y="506"/>
                </a:lnTo>
                <a:lnTo>
                  <a:pt x="174" y="476"/>
                </a:lnTo>
                <a:lnTo>
                  <a:pt x="208" y="478"/>
                </a:lnTo>
                <a:lnTo>
                  <a:pt x="230" y="442"/>
                </a:lnTo>
                <a:lnTo>
                  <a:pt x="246" y="380"/>
                </a:lnTo>
                <a:lnTo>
                  <a:pt x="278" y="380"/>
                </a:lnTo>
                <a:lnTo>
                  <a:pt x="298" y="358"/>
                </a:lnTo>
                <a:lnTo>
                  <a:pt x="354" y="318"/>
                </a:lnTo>
                <a:lnTo>
                  <a:pt x="396" y="302"/>
                </a:lnTo>
                <a:lnTo>
                  <a:pt x="426" y="276"/>
                </a:lnTo>
                <a:lnTo>
                  <a:pt x="464" y="270"/>
                </a:lnTo>
                <a:lnTo>
                  <a:pt x="492" y="242"/>
                </a:lnTo>
                <a:lnTo>
                  <a:pt x="492" y="0"/>
                </a:lnTo>
                <a:lnTo>
                  <a:pt x="214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278E1CA7-13B8-4E58-9F30-26B73729D9BF}"/>
              </a:ext>
            </a:extLst>
          </p:cNvPr>
          <p:cNvSpPr>
            <a:spLocks/>
          </p:cNvSpPr>
          <p:nvPr/>
        </p:nvSpPr>
        <p:spPr bwMode="auto">
          <a:xfrm>
            <a:off x="5843769" y="6451600"/>
            <a:ext cx="158750" cy="85725"/>
          </a:xfrm>
          <a:custGeom>
            <a:avLst/>
            <a:gdLst>
              <a:gd name="T0" fmla="*/ 0 w 100"/>
              <a:gd name="T1" fmla="*/ 2147483647 h 54"/>
              <a:gd name="T2" fmla="*/ 2147483647 w 100"/>
              <a:gd name="T3" fmla="*/ 2147483647 h 54"/>
              <a:gd name="T4" fmla="*/ 2147483647 w 100"/>
              <a:gd name="T5" fmla="*/ 2147483647 h 54"/>
              <a:gd name="T6" fmla="*/ 2147483647 w 100"/>
              <a:gd name="T7" fmla="*/ 2147483647 h 54"/>
              <a:gd name="T8" fmla="*/ 2147483647 w 100"/>
              <a:gd name="T9" fmla="*/ 2147483647 h 54"/>
              <a:gd name="T10" fmla="*/ 2147483647 w 100"/>
              <a:gd name="T11" fmla="*/ 2147483647 h 54"/>
              <a:gd name="T12" fmla="*/ 2147483647 w 100"/>
              <a:gd name="T13" fmla="*/ 2147483647 h 54"/>
              <a:gd name="T14" fmla="*/ 2147483647 w 100"/>
              <a:gd name="T15" fmla="*/ 2147483647 h 54"/>
              <a:gd name="T16" fmla="*/ 2147483647 w 100"/>
              <a:gd name="T17" fmla="*/ 2147483647 h 54"/>
              <a:gd name="T18" fmla="*/ 2147483647 w 100"/>
              <a:gd name="T19" fmla="*/ 0 h 54"/>
              <a:gd name="T20" fmla="*/ 0 w 10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"/>
              <a:gd name="T34" fmla="*/ 0 h 54"/>
              <a:gd name="T35" fmla="*/ 100 w 100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" h="54">
                <a:moveTo>
                  <a:pt x="0" y="6"/>
                </a:moveTo>
                <a:lnTo>
                  <a:pt x="18" y="28"/>
                </a:lnTo>
                <a:lnTo>
                  <a:pt x="22" y="48"/>
                </a:lnTo>
                <a:lnTo>
                  <a:pt x="52" y="50"/>
                </a:lnTo>
                <a:lnTo>
                  <a:pt x="76" y="48"/>
                </a:lnTo>
                <a:lnTo>
                  <a:pt x="100" y="54"/>
                </a:lnTo>
                <a:lnTo>
                  <a:pt x="92" y="28"/>
                </a:lnTo>
                <a:lnTo>
                  <a:pt x="66" y="22"/>
                </a:lnTo>
                <a:lnTo>
                  <a:pt x="54" y="6"/>
                </a:lnTo>
                <a:lnTo>
                  <a:pt x="3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DCFCE01D-D80C-47A0-9AFF-700EA78C7738}"/>
              </a:ext>
            </a:extLst>
          </p:cNvPr>
          <p:cNvSpPr>
            <a:spLocks/>
          </p:cNvSpPr>
          <p:nvPr/>
        </p:nvSpPr>
        <p:spPr bwMode="auto">
          <a:xfrm>
            <a:off x="5796144" y="6480175"/>
            <a:ext cx="50800" cy="66675"/>
          </a:xfrm>
          <a:custGeom>
            <a:avLst/>
            <a:gdLst>
              <a:gd name="T0" fmla="*/ 2147483647 w 32"/>
              <a:gd name="T1" fmla="*/ 0 h 42"/>
              <a:gd name="T2" fmla="*/ 2147483647 w 32"/>
              <a:gd name="T3" fmla="*/ 2147483647 h 42"/>
              <a:gd name="T4" fmla="*/ 2147483647 w 32"/>
              <a:gd name="T5" fmla="*/ 2147483647 h 42"/>
              <a:gd name="T6" fmla="*/ 2147483647 w 32"/>
              <a:gd name="T7" fmla="*/ 2147483647 h 42"/>
              <a:gd name="T8" fmla="*/ 2147483647 w 32"/>
              <a:gd name="T9" fmla="*/ 2147483647 h 42"/>
              <a:gd name="T10" fmla="*/ 0 w 32"/>
              <a:gd name="T11" fmla="*/ 2147483647 h 42"/>
              <a:gd name="T12" fmla="*/ 2147483647 w 32"/>
              <a:gd name="T13" fmla="*/ 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42"/>
              <a:gd name="T23" fmla="*/ 32 w 32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42">
                <a:moveTo>
                  <a:pt x="14" y="0"/>
                </a:moveTo>
                <a:lnTo>
                  <a:pt x="26" y="18"/>
                </a:lnTo>
                <a:lnTo>
                  <a:pt x="32" y="34"/>
                </a:lnTo>
                <a:lnTo>
                  <a:pt x="20" y="42"/>
                </a:lnTo>
                <a:lnTo>
                  <a:pt x="2" y="40"/>
                </a:lnTo>
                <a:lnTo>
                  <a:pt x="0" y="20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02ACCBC5-2168-4644-997C-5512B6FE7B41}"/>
              </a:ext>
            </a:extLst>
          </p:cNvPr>
          <p:cNvSpPr>
            <a:spLocks/>
          </p:cNvSpPr>
          <p:nvPr/>
        </p:nvSpPr>
        <p:spPr bwMode="auto">
          <a:xfrm>
            <a:off x="5484994" y="5645150"/>
            <a:ext cx="292100" cy="161925"/>
          </a:xfrm>
          <a:custGeom>
            <a:avLst/>
            <a:gdLst>
              <a:gd name="T0" fmla="*/ 2147483647 w 184"/>
              <a:gd name="T1" fmla="*/ 2147483647 h 102"/>
              <a:gd name="T2" fmla="*/ 2147483647 w 184"/>
              <a:gd name="T3" fmla="*/ 2147483647 h 102"/>
              <a:gd name="T4" fmla="*/ 2147483647 w 184"/>
              <a:gd name="T5" fmla="*/ 2147483647 h 102"/>
              <a:gd name="T6" fmla="*/ 2147483647 w 184"/>
              <a:gd name="T7" fmla="*/ 2147483647 h 102"/>
              <a:gd name="T8" fmla="*/ 2147483647 w 184"/>
              <a:gd name="T9" fmla="*/ 2147483647 h 102"/>
              <a:gd name="T10" fmla="*/ 2147483647 w 184"/>
              <a:gd name="T11" fmla="*/ 2147483647 h 102"/>
              <a:gd name="T12" fmla="*/ 2147483647 w 184"/>
              <a:gd name="T13" fmla="*/ 2147483647 h 102"/>
              <a:gd name="T14" fmla="*/ 2147483647 w 184"/>
              <a:gd name="T15" fmla="*/ 2147483647 h 102"/>
              <a:gd name="T16" fmla="*/ 2147483647 w 184"/>
              <a:gd name="T17" fmla="*/ 2147483647 h 102"/>
              <a:gd name="T18" fmla="*/ 2147483647 w 184"/>
              <a:gd name="T19" fmla="*/ 2147483647 h 102"/>
              <a:gd name="T20" fmla="*/ 2147483647 w 184"/>
              <a:gd name="T21" fmla="*/ 2147483647 h 102"/>
              <a:gd name="T22" fmla="*/ 2147483647 w 184"/>
              <a:gd name="T23" fmla="*/ 2147483647 h 102"/>
              <a:gd name="T24" fmla="*/ 0 w 184"/>
              <a:gd name="T25" fmla="*/ 2147483647 h 102"/>
              <a:gd name="T26" fmla="*/ 2147483647 w 184"/>
              <a:gd name="T27" fmla="*/ 0 h 102"/>
              <a:gd name="T28" fmla="*/ 2147483647 w 184"/>
              <a:gd name="T29" fmla="*/ 2147483647 h 102"/>
              <a:gd name="T30" fmla="*/ 2147483647 w 184"/>
              <a:gd name="T31" fmla="*/ 2147483647 h 102"/>
              <a:gd name="T32" fmla="*/ 2147483647 w 184"/>
              <a:gd name="T33" fmla="*/ 2147483647 h 102"/>
              <a:gd name="T34" fmla="*/ 2147483647 w 184"/>
              <a:gd name="T35" fmla="*/ 2147483647 h 102"/>
              <a:gd name="T36" fmla="*/ 2147483647 w 184"/>
              <a:gd name="T37" fmla="*/ 2147483647 h 102"/>
              <a:gd name="T38" fmla="*/ 2147483647 w 184"/>
              <a:gd name="T39" fmla="*/ 2147483647 h 102"/>
              <a:gd name="T40" fmla="*/ 2147483647 w 184"/>
              <a:gd name="T41" fmla="*/ 2147483647 h 102"/>
              <a:gd name="T42" fmla="*/ 2147483647 w 184"/>
              <a:gd name="T43" fmla="*/ 2147483647 h 1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4"/>
              <a:gd name="T67" fmla="*/ 0 h 102"/>
              <a:gd name="T68" fmla="*/ 184 w 184"/>
              <a:gd name="T69" fmla="*/ 102 h 10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4" h="102">
                <a:moveTo>
                  <a:pt x="184" y="86"/>
                </a:moveTo>
                <a:lnTo>
                  <a:pt x="170" y="96"/>
                </a:lnTo>
                <a:lnTo>
                  <a:pt x="156" y="102"/>
                </a:lnTo>
                <a:lnTo>
                  <a:pt x="146" y="90"/>
                </a:lnTo>
                <a:lnTo>
                  <a:pt x="126" y="92"/>
                </a:lnTo>
                <a:lnTo>
                  <a:pt x="100" y="82"/>
                </a:lnTo>
                <a:lnTo>
                  <a:pt x="88" y="74"/>
                </a:lnTo>
                <a:lnTo>
                  <a:pt x="66" y="74"/>
                </a:lnTo>
                <a:lnTo>
                  <a:pt x="58" y="62"/>
                </a:lnTo>
                <a:lnTo>
                  <a:pt x="34" y="56"/>
                </a:lnTo>
                <a:lnTo>
                  <a:pt x="22" y="34"/>
                </a:lnTo>
                <a:lnTo>
                  <a:pt x="12" y="20"/>
                </a:lnTo>
                <a:lnTo>
                  <a:pt x="0" y="12"/>
                </a:lnTo>
                <a:lnTo>
                  <a:pt x="14" y="0"/>
                </a:lnTo>
                <a:lnTo>
                  <a:pt x="38" y="4"/>
                </a:lnTo>
                <a:lnTo>
                  <a:pt x="64" y="12"/>
                </a:lnTo>
                <a:lnTo>
                  <a:pt x="76" y="22"/>
                </a:lnTo>
                <a:lnTo>
                  <a:pt x="104" y="38"/>
                </a:lnTo>
                <a:lnTo>
                  <a:pt x="130" y="54"/>
                </a:lnTo>
                <a:lnTo>
                  <a:pt x="164" y="58"/>
                </a:lnTo>
                <a:lnTo>
                  <a:pt x="172" y="72"/>
                </a:lnTo>
                <a:lnTo>
                  <a:pt x="184" y="8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8815602D-B7AF-45FD-9D0F-723452B2786E}"/>
              </a:ext>
            </a:extLst>
          </p:cNvPr>
          <p:cNvSpPr>
            <a:spLocks/>
          </p:cNvSpPr>
          <p:nvPr/>
        </p:nvSpPr>
        <p:spPr bwMode="auto">
          <a:xfrm>
            <a:off x="5669144" y="5822949"/>
            <a:ext cx="69850" cy="50800"/>
          </a:xfrm>
          <a:custGeom>
            <a:avLst/>
            <a:gdLst>
              <a:gd name="T0" fmla="*/ 2147483647 w 44"/>
              <a:gd name="T1" fmla="*/ 2147483647 h 32"/>
              <a:gd name="T2" fmla="*/ 2147483647 w 44"/>
              <a:gd name="T3" fmla="*/ 2147483647 h 32"/>
              <a:gd name="T4" fmla="*/ 2147483647 w 44"/>
              <a:gd name="T5" fmla="*/ 2147483647 h 32"/>
              <a:gd name="T6" fmla="*/ 2147483647 w 44"/>
              <a:gd name="T7" fmla="*/ 2147483647 h 32"/>
              <a:gd name="T8" fmla="*/ 0 w 44"/>
              <a:gd name="T9" fmla="*/ 0 h 32"/>
              <a:gd name="T10" fmla="*/ 2147483647 w 44"/>
              <a:gd name="T11" fmla="*/ 2147483647 h 32"/>
              <a:gd name="T12" fmla="*/ 2147483647 w 44"/>
              <a:gd name="T13" fmla="*/ 2147483647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"/>
              <a:gd name="T22" fmla="*/ 0 h 32"/>
              <a:gd name="T23" fmla="*/ 44 w 44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" h="32">
                <a:moveTo>
                  <a:pt x="44" y="26"/>
                </a:moveTo>
                <a:lnTo>
                  <a:pt x="32" y="32"/>
                </a:lnTo>
                <a:lnTo>
                  <a:pt x="18" y="16"/>
                </a:lnTo>
                <a:lnTo>
                  <a:pt x="6" y="10"/>
                </a:lnTo>
                <a:lnTo>
                  <a:pt x="0" y="0"/>
                </a:lnTo>
                <a:lnTo>
                  <a:pt x="30" y="8"/>
                </a:lnTo>
                <a:lnTo>
                  <a:pt x="44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024F23DE-259A-49EB-AC6C-55CB6E127B2D}"/>
              </a:ext>
            </a:extLst>
          </p:cNvPr>
          <p:cNvSpPr>
            <a:spLocks/>
          </p:cNvSpPr>
          <p:nvPr/>
        </p:nvSpPr>
        <p:spPr bwMode="auto">
          <a:xfrm>
            <a:off x="4987471" y="5807075"/>
            <a:ext cx="273050" cy="288925"/>
          </a:xfrm>
          <a:custGeom>
            <a:avLst/>
            <a:gdLst>
              <a:gd name="T0" fmla="*/ 2147483647 w 172"/>
              <a:gd name="T1" fmla="*/ 2147483647 h 182"/>
              <a:gd name="T2" fmla="*/ 2147483647 w 172"/>
              <a:gd name="T3" fmla="*/ 2147483647 h 182"/>
              <a:gd name="T4" fmla="*/ 2147483647 w 172"/>
              <a:gd name="T5" fmla="*/ 2147483647 h 182"/>
              <a:gd name="T6" fmla="*/ 2147483647 w 172"/>
              <a:gd name="T7" fmla="*/ 2147483647 h 182"/>
              <a:gd name="T8" fmla="*/ 2147483647 w 172"/>
              <a:gd name="T9" fmla="*/ 2147483647 h 182"/>
              <a:gd name="T10" fmla="*/ 2147483647 w 172"/>
              <a:gd name="T11" fmla="*/ 2147483647 h 182"/>
              <a:gd name="T12" fmla="*/ 2147483647 w 172"/>
              <a:gd name="T13" fmla="*/ 2147483647 h 182"/>
              <a:gd name="T14" fmla="*/ 2147483647 w 172"/>
              <a:gd name="T15" fmla="*/ 2147483647 h 182"/>
              <a:gd name="T16" fmla="*/ 2147483647 w 172"/>
              <a:gd name="T17" fmla="*/ 2147483647 h 182"/>
              <a:gd name="T18" fmla="*/ 0 w 172"/>
              <a:gd name="T19" fmla="*/ 2147483647 h 182"/>
              <a:gd name="T20" fmla="*/ 2147483647 w 172"/>
              <a:gd name="T21" fmla="*/ 2147483647 h 182"/>
              <a:gd name="T22" fmla="*/ 2147483647 w 172"/>
              <a:gd name="T23" fmla="*/ 2147483647 h 182"/>
              <a:gd name="T24" fmla="*/ 2147483647 w 172"/>
              <a:gd name="T25" fmla="*/ 2147483647 h 182"/>
              <a:gd name="T26" fmla="*/ 2147483647 w 172"/>
              <a:gd name="T27" fmla="*/ 2147483647 h 182"/>
              <a:gd name="T28" fmla="*/ 2147483647 w 172"/>
              <a:gd name="T29" fmla="*/ 2147483647 h 182"/>
              <a:gd name="T30" fmla="*/ 2147483647 w 172"/>
              <a:gd name="T31" fmla="*/ 0 h 182"/>
              <a:gd name="T32" fmla="*/ 2147483647 w 172"/>
              <a:gd name="T33" fmla="*/ 2147483647 h 182"/>
              <a:gd name="T34" fmla="*/ 2147483647 w 172"/>
              <a:gd name="T35" fmla="*/ 2147483647 h 182"/>
              <a:gd name="T36" fmla="*/ 2147483647 w 172"/>
              <a:gd name="T37" fmla="*/ 2147483647 h 182"/>
              <a:gd name="T38" fmla="*/ 2147483647 w 172"/>
              <a:gd name="T39" fmla="*/ 2147483647 h 182"/>
              <a:gd name="T40" fmla="*/ 2147483647 w 172"/>
              <a:gd name="T41" fmla="*/ 2147483647 h 182"/>
              <a:gd name="T42" fmla="*/ 2147483647 w 172"/>
              <a:gd name="T43" fmla="*/ 2147483647 h 182"/>
              <a:gd name="T44" fmla="*/ 2147483647 w 172"/>
              <a:gd name="T45" fmla="*/ 2147483647 h 182"/>
              <a:gd name="T46" fmla="*/ 2147483647 w 172"/>
              <a:gd name="T47" fmla="*/ 2147483647 h 182"/>
              <a:gd name="T48" fmla="*/ 2147483647 w 172"/>
              <a:gd name="T49" fmla="*/ 2147483647 h 182"/>
              <a:gd name="T50" fmla="*/ 2147483647 w 172"/>
              <a:gd name="T51" fmla="*/ 2147483647 h 182"/>
              <a:gd name="T52" fmla="*/ 2147483647 w 172"/>
              <a:gd name="T53" fmla="*/ 2147483647 h 182"/>
              <a:gd name="T54" fmla="*/ 2147483647 w 172"/>
              <a:gd name="T55" fmla="*/ 2147483647 h 182"/>
              <a:gd name="T56" fmla="*/ 2147483647 w 172"/>
              <a:gd name="T57" fmla="*/ 2147483647 h 182"/>
              <a:gd name="T58" fmla="*/ 2147483647 w 172"/>
              <a:gd name="T59" fmla="*/ 2147483647 h 18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2"/>
              <a:gd name="T91" fmla="*/ 0 h 182"/>
              <a:gd name="T92" fmla="*/ 172 w 172"/>
              <a:gd name="T93" fmla="*/ 182 h 18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2" h="182">
                <a:moveTo>
                  <a:pt x="172" y="132"/>
                </a:moveTo>
                <a:lnTo>
                  <a:pt x="166" y="156"/>
                </a:lnTo>
                <a:lnTo>
                  <a:pt x="136" y="170"/>
                </a:lnTo>
                <a:lnTo>
                  <a:pt x="106" y="178"/>
                </a:lnTo>
                <a:lnTo>
                  <a:pt x="82" y="182"/>
                </a:lnTo>
                <a:lnTo>
                  <a:pt x="60" y="168"/>
                </a:lnTo>
                <a:lnTo>
                  <a:pt x="42" y="156"/>
                </a:lnTo>
                <a:lnTo>
                  <a:pt x="18" y="144"/>
                </a:lnTo>
                <a:lnTo>
                  <a:pt x="18" y="116"/>
                </a:lnTo>
                <a:lnTo>
                  <a:pt x="0" y="104"/>
                </a:lnTo>
                <a:lnTo>
                  <a:pt x="2" y="84"/>
                </a:lnTo>
                <a:lnTo>
                  <a:pt x="18" y="64"/>
                </a:lnTo>
                <a:lnTo>
                  <a:pt x="32" y="32"/>
                </a:lnTo>
                <a:lnTo>
                  <a:pt x="36" y="20"/>
                </a:lnTo>
                <a:lnTo>
                  <a:pt x="62" y="14"/>
                </a:lnTo>
                <a:lnTo>
                  <a:pt x="80" y="0"/>
                </a:lnTo>
                <a:lnTo>
                  <a:pt x="86" y="10"/>
                </a:lnTo>
                <a:lnTo>
                  <a:pt x="80" y="26"/>
                </a:lnTo>
                <a:lnTo>
                  <a:pt x="86" y="38"/>
                </a:lnTo>
                <a:lnTo>
                  <a:pt x="110" y="32"/>
                </a:lnTo>
                <a:lnTo>
                  <a:pt x="102" y="62"/>
                </a:lnTo>
                <a:lnTo>
                  <a:pt x="100" y="80"/>
                </a:lnTo>
                <a:lnTo>
                  <a:pt x="116" y="80"/>
                </a:lnTo>
                <a:lnTo>
                  <a:pt x="124" y="102"/>
                </a:lnTo>
                <a:lnTo>
                  <a:pt x="142" y="110"/>
                </a:lnTo>
                <a:lnTo>
                  <a:pt x="134" y="128"/>
                </a:lnTo>
                <a:lnTo>
                  <a:pt x="128" y="142"/>
                </a:lnTo>
                <a:lnTo>
                  <a:pt x="126" y="154"/>
                </a:lnTo>
                <a:lnTo>
                  <a:pt x="146" y="146"/>
                </a:lnTo>
                <a:lnTo>
                  <a:pt x="172" y="1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79F68A9C-298E-4A01-9761-CF55FCF1E53A}"/>
              </a:ext>
            </a:extLst>
          </p:cNvPr>
          <p:cNvSpPr>
            <a:spLocks/>
          </p:cNvSpPr>
          <p:nvPr/>
        </p:nvSpPr>
        <p:spPr bwMode="auto">
          <a:xfrm>
            <a:off x="4806496" y="5962650"/>
            <a:ext cx="114300" cy="117475"/>
          </a:xfrm>
          <a:custGeom>
            <a:avLst/>
            <a:gdLst>
              <a:gd name="T0" fmla="*/ 2147483647 w 72"/>
              <a:gd name="T1" fmla="*/ 0 h 74"/>
              <a:gd name="T2" fmla="*/ 2147483647 w 72"/>
              <a:gd name="T3" fmla="*/ 2147483647 h 74"/>
              <a:gd name="T4" fmla="*/ 2147483647 w 72"/>
              <a:gd name="T5" fmla="*/ 2147483647 h 74"/>
              <a:gd name="T6" fmla="*/ 2147483647 w 72"/>
              <a:gd name="T7" fmla="*/ 2147483647 h 74"/>
              <a:gd name="T8" fmla="*/ 2147483647 w 72"/>
              <a:gd name="T9" fmla="*/ 2147483647 h 74"/>
              <a:gd name="T10" fmla="*/ 2147483647 w 72"/>
              <a:gd name="T11" fmla="*/ 2147483647 h 74"/>
              <a:gd name="T12" fmla="*/ 2147483647 w 72"/>
              <a:gd name="T13" fmla="*/ 2147483647 h 74"/>
              <a:gd name="T14" fmla="*/ 2147483647 w 72"/>
              <a:gd name="T15" fmla="*/ 2147483647 h 74"/>
              <a:gd name="T16" fmla="*/ 0 w 72"/>
              <a:gd name="T17" fmla="*/ 2147483647 h 74"/>
              <a:gd name="T18" fmla="*/ 2147483647 w 72"/>
              <a:gd name="T19" fmla="*/ 2147483647 h 74"/>
              <a:gd name="T20" fmla="*/ 2147483647 w 72"/>
              <a:gd name="T21" fmla="*/ 2147483647 h 74"/>
              <a:gd name="T22" fmla="*/ 2147483647 w 72"/>
              <a:gd name="T23" fmla="*/ 2147483647 h 74"/>
              <a:gd name="T24" fmla="*/ 2147483647 w 72"/>
              <a:gd name="T25" fmla="*/ 0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2"/>
              <a:gd name="T40" fmla="*/ 0 h 74"/>
              <a:gd name="T41" fmla="*/ 72 w 72"/>
              <a:gd name="T42" fmla="*/ 74 h 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2" h="74">
                <a:moveTo>
                  <a:pt x="52" y="0"/>
                </a:moveTo>
                <a:lnTo>
                  <a:pt x="58" y="20"/>
                </a:lnTo>
                <a:lnTo>
                  <a:pt x="62" y="38"/>
                </a:lnTo>
                <a:lnTo>
                  <a:pt x="64" y="50"/>
                </a:lnTo>
                <a:lnTo>
                  <a:pt x="72" y="72"/>
                </a:lnTo>
                <a:lnTo>
                  <a:pt x="40" y="74"/>
                </a:lnTo>
                <a:lnTo>
                  <a:pt x="30" y="60"/>
                </a:lnTo>
                <a:lnTo>
                  <a:pt x="26" y="44"/>
                </a:lnTo>
                <a:lnTo>
                  <a:pt x="0" y="38"/>
                </a:lnTo>
                <a:lnTo>
                  <a:pt x="2" y="20"/>
                </a:lnTo>
                <a:lnTo>
                  <a:pt x="26" y="22"/>
                </a:lnTo>
                <a:lnTo>
                  <a:pt x="44" y="22"/>
                </a:lnTo>
                <a:lnTo>
                  <a:pt x="52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9838A1E8-872F-4376-8E5B-40C97F99851C}"/>
              </a:ext>
            </a:extLst>
          </p:cNvPr>
          <p:cNvSpPr>
            <a:spLocks/>
          </p:cNvSpPr>
          <p:nvPr/>
        </p:nvSpPr>
        <p:spPr bwMode="auto">
          <a:xfrm>
            <a:off x="4170544" y="4784724"/>
            <a:ext cx="596900" cy="527050"/>
          </a:xfrm>
          <a:custGeom>
            <a:avLst/>
            <a:gdLst>
              <a:gd name="T0" fmla="*/ 2147483647 w 376"/>
              <a:gd name="T1" fmla="*/ 2147483647 h 332"/>
              <a:gd name="T2" fmla="*/ 2147483647 w 376"/>
              <a:gd name="T3" fmla="*/ 2147483647 h 332"/>
              <a:gd name="T4" fmla="*/ 2147483647 w 376"/>
              <a:gd name="T5" fmla="*/ 2147483647 h 332"/>
              <a:gd name="T6" fmla="*/ 2147483647 w 376"/>
              <a:gd name="T7" fmla="*/ 2147483647 h 332"/>
              <a:gd name="T8" fmla="*/ 2147483647 w 376"/>
              <a:gd name="T9" fmla="*/ 2147483647 h 332"/>
              <a:gd name="T10" fmla="*/ 2147483647 w 376"/>
              <a:gd name="T11" fmla="*/ 2147483647 h 332"/>
              <a:gd name="T12" fmla="*/ 2147483647 w 376"/>
              <a:gd name="T13" fmla="*/ 2147483647 h 332"/>
              <a:gd name="T14" fmla="*/ 2147483647 w 376"/>
              <a:gd name="T15" fmla="*/ 2147483647 h 332"/>
              <a:gd name="T16" fmla="*/ 2147483647 w 376"/>
              <a:gd name="T17" fmla="*/ 2147483647 h 332"/>
              <a:gd name="T18" fmla="*/ 2147483647 w 376"/>
              <a:gd name="T19" fmla="*/ 2147483647 h 332"/>
              <a:gd name="T20" fmla="*/ 2147483647 w 376"/>
              <a:gd name="T21" fmla="*/ 2147483647 h 332"/>
              <a:gd name="T22" fmla="*/ 2147483647 w 376"/>
              <a:gd name="T23" fmla="*/ 2147483647 h 332"/>
              <a:gd name="T24" fmla="*/ 2147483647 w 376"/>
              <a:gd name="T25" fmla="*/ 2147483647 h 332"/>
              <a:gd name="T26" fmla="*/ 2147483647 w 376"/>
              <a:gd name="T27" fmla="*/ 0 h 332"/>
              <a:gd name="T28" fmla="*/ 2147483647 w 376"/>
              <a:gd name="T29" fmla="*/ 2147483647 h 332"/>
              <a:gd name="T30" fmla="*/ 2147483647 w 376"/>
              <a:gd name="T31" fmla="*/ 2147483647 h 332"/>
              <a:gd name="T32" fmla="*/ 2147483647 w 376"/>
              <a:gd name="T33" fmla="*/ 2147483647 h 332"/>
              <a:gd name="T34" fmla="*/ 2147483647 w 376"/>
              <a:gd name="T35" fmla="*/ 2147483647 h 332"/>
              <a:gd name="T36" fmla="*/ 2147483647 w 376"/>
              <a:gd name="T37" fmla="*/ 2147483647 h 332"/>
              <a:gd name="T38" fmla="*/ 2147483647 w 376"/>
              <a:gd name="T39" fmla="*/ 2147483647 h 332"/>
              <a:gd name="T40" fmla="*/ 2147483647 w 376"/>
              <a:gd name="T41" fmla="*/ 2147483647 h 332"/>
              <a:gd name="T42" fmla="*/ 2147483647 w 376"/>
              <a:gd name="T43" fmla="*/ 2147483647 h 332"/>
              <a:gd name="T44" fmla="*/ 2147483647 w 376"/>
              <a:gd name="T45" fmla="*/ 2147483647 h 332"/>
              <a:gd name="T46" fmla="*/ 2147483647 w 376"/>
              <a:gd name="T47" fmla="*/ 2147483647 h 332"/>
              <a:gd name="T48" fmla="*/ 2147483647 w 376"/>
              <a:gd name="T49" fmla="*/ 2147483647 h 332"/>
              <a:gd name="T50" fmla="*/ 2147483647 w 376"/>
              <a:gd name="T51" fmla="*/ 2147483647 h 332"/>
              <a:gd name="T52" fmla="*/ 2147483647 w 376"/>
              <a:gd name="T53" fmla="*/ 2147483647 h 332"/>
              <a:gd name="T54" fmla="*/ 2147483647 w 376"/>
              <a:gd name="T55" fmla="*/ 2147483647 h 332"/>
              <a:gd name="T56" fmla="*/ 2147483647 w 376"/>
              <a:gd name="T57" fmla="*/ 2147483647 h 332"/>
              <a:gd name="T58" fmla="*/ 2147483647 w 376"/>
              <a:gd name="T59" fmla="*/ 2147483647 h 332"/>
              <a:gd name="T60" fmla="*/ 2147483647 w 376"/>
              <a:gd name="T61" fmla="*/ 2147483647 h 332"/>
              <a:gd name="T62" fmla="*/ 2147483647 w 376"/>
              <a:gd name="T63" fmla="*/ 2147483647 h 332"/>
              <a:gd name="T64" fmla="*/ 2147483647 w 376"/>
              <a:gd name="T65" fmla="*/ 2147483647 h 332"/>
              <a:gd name="T66" fmla="*/ 2147483647 w 376"/>
              <a:gd name="T67" fmla="*/ 2147483647 h 332"/>
              <a:gd name="T68" fmla="*/ 2147483647 w 376"/>
              <a:gd name="T69" fmla="*/ 2147483647 h 332"/>
              <a:gd name="T70" fmla="*/ 2147483647 w 376"/>
              <a:gd name="T71" fmla="*/ 2147483647 h 332"/>
              <a:gd name="T72" fmla="*/ 2147483647 w 376"/>
              <a:gd name="T73" fmla="*/ 2147483647 h 332"/>
              <a:gd name="T74" fmla="*/ 2147483647 w 376"/>
              <a:gd name="T75" fmla="*/ 2147483647 h 332"/>
              <a:gd name="T76" fmla="*/ 2147483647 w 376"/>
              <a:gd name="T77" fmla="*/ 2147483647 h 332"/>
              <a:gd name="T78" fmla="*/ 2147483647 w 376"/>
              <a:gd name="T79" fmla="*/ 2147483647 h 332"/>
              <a:gd name="T80" fmla="*/ 2147483647 w 376"/>
              <a:gd name="T81" fmla="*/ 2147483647 h 332"/>
              <a:gd name="T82" fmla="*/ 2147483647 w 376"/>
              <a:gd name="T83" fmla="*/ 2147483647 h 33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76"/>
              <a:gd name="T127" fmla="*/ 0 h 332"/>
              <a:gd name="T128" fmla="*/ 376 w 376"/>
              <a:gd name="T129" fmla="*/ 332 h 33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76" h="332">
                <a:moveTo>
                  <a:pt x="376" y="332"/>
                </a:moveTo>
                <a:lnTo>
                  <a:pt x="374" y="304"/>
                </a:lnTo>
                <a:lnTo>
                  <a:pt x="364" y="292"/>
                </a:lnTo>
                <a:lnTo>
                  <a:pt x="360" y="268"/>
                </a:lnTo>
                <a:lnTo>
                  <a:pt x="358" y="238"/>
                </a:lnTo>
                <a:lnTo>
                  <a:pt x="356" y="202"/>
                </a:lnTo>
                <a:lnTo>
                  <a:pt x="346" y="188"/>
                </a:lnTo>
                <a:lnTo>
                  <a:pt x="344" y="148"/>
                </a:lnTo>
                <a:lnTo>
                  <a:pt x="330" y="136"/>
                </a:lnTo>
                <a:lnTo>
                  <a:pt x="318" y="120"/>
                </a:lnTo>
                <a:lnTo>
                  <a:pt x="302" y="118"/>
                </a:lnTo>
                <a:lnTo>
                  <a:pt x="302" y="104"/>
                </a:lnTo>
                <a:lnTo>
                  <a:pt x="282" y="92"/>
                </a:lnTo>
                <a:lnTo>
                  <a:pt x="276" y="122"/>
                </a:lnTo>
                <a:lnTo>
                  <a:pt x="286" y="136"/>
                </a:lnTo>
                <a:lnTo>
                  <a:pt x="290" y="154"/>
                </a:lnTo>
                <a:lnTo>
                  <a:pt x="274" y="168"/>
                </a:lnTo>
                <a:lnTo>
                  <a:pt x="244" y="164"/>
                </a:lnTo>
                <a:lnTo>
                  <a:pt x="220" y="154"/>
                </a:lnTo>
                <a:lnTo>
                  <a:pt x="196" y="156"/>
                </a:lnTo>
                <a:lnTo>
                  <a:pt x="194" y="132"/>
                </a:lnTo>
                <a:lnTo>
                  <a:pt x="200" y="114"/>
                </a:lnTo>
                <a:lnTo>
                  <a:pt x="210" y="98"/>
                </a:lnTo>
                <a:lnTo>
                  <a:pt x="198" y="56"/>
                </a:lnTo>
                <a:lnTo>
                  <a:pt x="178" y="50"/>
                </a:lnTo>
                <a:lnTo>
                  <a:pt x="154" y="40"/>
                </a:lnTo>
                <a:lnTo>
                  <a:pt x="154" y="18"/>
                </a:lnTo>
                <a:lnTo>
                  <a:pt x="132" y="0"/>
                </a:lnTo>
                <a:lnTo>
                  <a:pt x="120" y="4"/>
                </a:lnTo>
                <a:lnTo>
                  <a:pt x="116" y="22"/>
                </a:lnTo>
                <a:lnTo>
                  <a:pt x="124" y="44"/>
                </a:lnTo>
                <a:lnTo>
                  <a:pt x="144" y="62"/>
                </a:lnTo>
                <a:lnTo>
                  <a:pt x="160" y="84"/>
                </a:lnTo>
                <a:lnTo>
                  <a:pt x="128" y="90"/>
                </a:lnTo>
                <a:lnTo>
                  <a:pt x="110" y="82"/>
                </a:lnTo>
                <a:lnTo>
                  <a:pt x="96" y="96"/>
                </a:lnTo>
                <a:lnTo>
                  <a:pt x="94" y="112"/>
                </a:lnTo>
                <a:lnTo>
                  <a:pt x="76" y="114"/>
                </a:lnTo>
                <a:lnTo>
                  <a:pt x="58" y="76"/>
                </a:lnTo>
                <a:lnTo>
                  <a:pt x="50" y="90"/>
                </a:lnTo>
                <a:lnTo>
                  <a:pt x="48" y="110"/>
                </a:lnTo>
                <a:lnTo>
                  <a:pt x="54" y="138"/>
                </a:lnTo>
                <a:lnTo>
                  <a:pt x="94" y="148"/>
                </a:lnTo>
                <a:lnTo>
                  <a:pt x="114" y="156"/>
                </a:lnTo>
                <a:lnTo>
                  <a:pt x="106" y="174"/>
                </a:lnTo>
                <a:lnTo>
                  <a:pt x="84" y="176"/>
                </a:lnTo>
                <a:lnTo>
                  <a:pt x="84" y="192"/>
                </a:lnTo>
                <a:lnTo>
                  <a:pt x="66" y="198"/>
                </a:lnTo>
                <a:lnTo>
                  <a:pt x="52" y="188"/>
                </a:lnTo>
                <a:lnTo>
                  <a:pt x="24" y="194"/>
                </a:lnTo>
                <a:lnTo>
                  <a:pt x="0" y="228"/>
                </a:lnTo>
                <a:lnTo>
                  <a:pt x="44" y="210"/>
                </a:lnTo>
                <a:lnTo>
                  <a:pt x="40" y="246"/>
                </a:lnTo>
                <a:lnTo>
                  <a:pt x="60" y="218"/>
                </a:lnTo>
                <a:lnTo>
                  <a:pt x="82" y="218"/>
                </a:lnTo>
                <a:lnTo>
                  <a:pt x="110" y="210"/>
                </a:lnTo>
                <a:lnTo>
                  <a:pt x="116" y="188"/>
                </a:lnTo>
                <a:lnTo>
                  <a:pt x="132" y="176"/>
                </a:lnTo>
                <a:lnTo>
                  <a:pt x="132" y="158"/>
                </a:lnTo>
                <a:lnTo>
                  <a:pt x="128" y="142"/>
                </a:lnTo>
                <a:lnTo>
                  <a:pt x="150" y="136"/>
                </a:lnTo>
                <a:lnTo>
                  <a:pt x="166" y="126"/>
                </a:lnTo>
                <a:lnTo>
                  <a:pt x="168" y="150"/>
                </a:lnTo>
                <a:lnTo>
                  <a:pt x="180" y="168"/>
                </a:lnTo>
                <a:lnTo>
                  <a:pt x="210" y="170"/>
                </a:lnTo>
                <a:lnTo>
                  <a:pt x="252" y="180"/>
                </a:lnTo>
                <a:lnTo>
                  <a:pt x="290" y="184"/>
                </a:lnTo>
                <a:lnTo>
                  <a:pt x="310" y="170"/>
                </a:lnTo>
                <a:lnTo>
                  <a:pt x="318" y="156"/>
                </a:lnTo>
                <a:lnTo>
                  <a:pt x="330" y="166"/>
                </a:lnTo>
                <a:lnTo>
                  <a:pt x="330" y="180"/>
                </a:lnTo>
                <a:lnTo>
                  <a:pt x="322" y="198"/>
                </a:lnTo>
                <a:lnTo>
                  <a:pt x="314" y="212"/>
                </a:lnTo>
                <a:lnTo>
                  <a:pt x="322" y="232"/>
                </a:lnTo>
                <a:lnTo>
                  <a:pt x="306" y="236"/>
                </a:lnTo>
                <a:lnTo>
                  <a:pt x="292" y="226"/>
                </a:lnTo>
                <a:lnTo>
                  <a:pt x="274" y="230"/>
                </a:lnTo>
                <a:lnTo>
                  <a:pt x="290" y="252"/>
                </a:lnTo>
                <a:lnTo>
                  <a:pt x="284" y="268"/>
                </a:lnTo>
                <a:lnTo>
                  <a:pt x="294" y="284"/>
                </a:lnTo>
                <a:lnTo>
                  <a:pt x="310" y="282"/>
                </a:lnTo>
                <a:lnTo>
                  <a:pt x="324" y="266"/>
                </a:lnTo>
                <a:lnTo>
                  <a:pt x="342" y="300"/>
                </a:lnTo>
                <a:lnTo>
                  <a:pt x="348" y="316"/>
                </a:lnTo>
                <a:lnTo>
                  <a:pt x="376" y="3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6E771604-40B6-4037-BB59-CA661149614B}"/>
              </a:ext>
            </a:extLst>
          </p:cNvPr>
          <p:cNvSpPr>
            <a:spLocks/>
          </p:cNvSpPr>
          <p:nvPr/>
        </p:nvSpPr>
        <p:spPr bwMode="auto">
          <a:xfrm>
            <a:off x="5377996" y="5962649"/>
            <a:ext cx="63500" cy="57150"/>
          </a:xfrm>
          <a:custGeom>
            <a:avLst/>
            <a:gdLst>
              <a:gd name="T0" fmla="*/ 2147483647 w 40"/>
              <a:gd name="T1" fmla="*/ 0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0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0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36"/>
              <a:gd name="T23" fmla="*/ 40 w 4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36">
                <a:moveTo>
                  <a:pt x="26" y="0"/>
                </a:moveTo>
                <a:lnTo>
                  <a:pt x="40" y="20"/>
                </a:lnTo>
                <a:lnTo>
                  <a:pt x="30" y="36"/>
                </a:lnTo>
                <a:lnTo>
                  <a:pt x="10" y="36"/>
                </a:lnTo>
                <a:lnTo>
                  <a:pt x="0" y="26"/>
                </a:lnTo>
                <a:lnTo>
                  <a:pt x="8" y="12"/>
                </a:lnTo>
                <a:lnTo>
                  <a:pt x="26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F25B1438-3106-4DD7-8B2B-FC899BE3BA93}"/>
              </a:ext>
            </a:extLst>
          </p:cNvPr>
          <p:cNvSpPr>
            <a:spLocks/>
          </p:cNvSpPr>
          <p:nvPr/>
        </p:nvSpPr>
        <p:spPr bwMode="auto">
          <a:xfrm>
            <a:off x="4558847" y="6000750"/>
            <a:ext cx="66675" cy="60325"/>
          </a:xfrm>
          <a:custGeom>
            <a:avLst/>
            <a:gdLst>
              <a:gd name="T0" fmla="*/ 2147483647 w 42"/>
              <a:gd name="T1" fmla="*/ 0 h 38"/>
              <a:gd name="T2" fmla="*/ 2147483647 w 42"/>
              <a:gd name="T3" fmla="*/ 2147483647 h 38"/>
              <a:gd name="T4" fmla="*/ 2147483647 w 42"/>
              <a:gd name="T5" fmla="*/ 2147483647 h 38"/>
              <a:gd name="T6" fmla="*/ 2147483647 w 42"/>
              <a:gd name="T7" fmla="*/ 2147483647 h 38"/>
              <a:gd name="T8" fmla="*/ 0 w 42"/>
              <a:gd name="T9" fmla="*/ 2147483647 h 38"/>
              <a:gd name="T10" fmla="*/ 2147483647 w 42"/>
              <a:gd name="T11" fmla="*/ 2147483647 h 38"/>
              <a:gd name="T12" fmla="*/ 2147483647 w 42"/>
              <a:gd name="T13" fmla="*/ 2147483647 h 38"/>
              <a:gd name="T14" fmla="*/ 2147483647 w 42"/>
              <a:gd name="T15" fmla="*/ 0 h 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38"/>
              <a:gd name="T26" fmla="*/ 42 w 42"/>
              <a:gd name="T27" fmla="*/ 38 h 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38">
                <a:moveTo>
                  <a:pt x="38" y="0"/>
                </a:moveTo>
                <a:lnTo>
                  <a:pt x="42" y="22"/>
                </a:lnTo>
                <a:lnTo>
                  <a:pt x="38" y="38"/>
                </a:lnTo>
                <a:lnTo>
                  <a:pt x="20" y="32"/>
                </a:lnTo>
                <a:lnTo>
                  <a:pt x="0" y="18"/>
                </a:lnTo>
                <a:lnTo>
                  <a:pt x="4" y="4"/>
                </a:lnTo>
                <a:lnTo>
                  <a:pt x="22" y="8"/>
                </a:lnTo>
                <a:lnTo>
                  <a:pt x="38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FEE548EF-CF86-4B3A-98F2-6724A9275194}"/>
              </a:ext>
            </a:extLst>
          </p:cNvPr>
          <p:cNvSpPr>
            <a:spLocks/>
          </p:cNvSpPr>
          <p:nvPr/>
        </p:nvSpPr>
        <p:spPr bwMode="auto">
          <a:xfrm>
            <a:off x="4622346" y="6149975"/>
            <a:ext cx="50800" cy="73025"/>
          </a:xfrm>
          <a:custGeom>
            <a:avLst/>
            <a:gdLst>
              <a:gd name="T0" fmla="*/ 2147483647 w 32"/>
              <a:gd name="T1" fmla="*/ 2147483647 h 46"/>
              <a:gd name="T2" fmla="*/ 2147483647 w 32"/>
              <a:gd name="T3" fmla="*/ 2147483647 h 46"/>
              <a:gd name="T4" fmla="*/ 2147483647 w 32"/>
              <a:gd name="T5" fmla="*/ 0 h 46"/>
              <a:gd name="T6" fmla="*/ 0 w 32"/>
              <a:gd name="T7" fmla="*/ 2147483647 h 46"/>
              <a:gd name="T8" fmla="*/ 2147483647 w 32"/>
              <a:gd name="T9" fmla="*/ 2147483647 h 46"/>
              <a:gd name="T10" fmla="*/ 2147483647 w 32"/>
              <a:gd name="T11" fmla="*/ 2147483647 h 46"/>
              <a:gd name="T12" fmla="*/ 2147483647 w 32"/>
              <a:gd name="T13" fmla="*/ 2147483647 h 46"/>
              <a:gd name="T14" fmla="*/ 2147483647 w 32"/>
              <a:gd name="T15" fmla="*/ 2147483647 h 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46"/>
              <a:gd name="T26" fmla="*/ 32 w 32"/>
              <a:gd name="T27" fmla="*/ 46 h 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46">
                <a:moveTo>
                  <a:pt x="32" y="12"/>
                </a:moveTo>
                <a:lnTo>
                  <a:pt x="20" y="8"/>
                </a:lnTo>
                <a:lnTo>
                  <a:pt x="4" y="0"/>
                </a:lnTo>
                <a:lnTo>
                  <a:pt x="0" y="18"/>
                </a:lnTo>
                <a:lnTo>
                  <a:pt x="4" y="36"/>
                </a:lnTo>
                <a:lnTo>
                  <a:pt x="10" y="46"/>
                </a:lnTo>
                <a:lnTo>
                  <a:pt x="24" y="30"/>
                </a:lnTo>
                <a:lnTo>
                  <a:pt x="32" y="1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0" name="Freeform 22">
            <a:extLst>
              <a:ext uri="{FF2B5EF4-FFF2-40B4-BE49-F238E27FC236}">
                <a16:creationId xmlns:a16="http://schemas.microsoft.com/office/drawing/2014/main" id="{8936B07D-E297-43E4-996F-5EA664B8CF47}"/>
              </a:ext>
            </a:extLst>
          </p:cNvPr>
          <p:cNvSpPr>
            <a:spLocks/>
          </p:cNvSpPr>
          <p:nvPr/>
        </p:nvSpPr>
        <p:spPr bwMode="auto">
          <a:xfrm>
            <a:off x="3907019" y="5756275"/>
            <a:ext cx="196850" cy="123825"/>
          </a:xfrm>
          <a:custGeom>
            <a:avLst/>
            <a:gdLst>
              <a:gd name="T0" fmla="*/ 2147483647 w 124"/>
              <a:gd name="T1" fmla="*/ 2147483647 h 78"/>
              <a:gd name="T2" fmla="*/ 2147483647 w 124"/>
              <a:gd name="T3" fmla="*/ 2147483647 h 78"/>
              <a:gd name="T4" fmla="*/ 2147483647 w 124"/>
              <a:gd name="T5" fmla="*/ 2147483647 h 78"/>
              <a:gd name="T6" fmla="*/ 2147483647 w 124"/>
              <a:gd name="T7" fmla="*/ 2147483647 h 78"/>
              <a:gd name="T8" fmla="*/ 2147483647 w 124"/>
              <a:gd name="T9" fmla="*/ 2147483647 h 78"/>
              <a:gd name="T10" fmla="*/ 2147483647 w 124"/>
              <a:gd name="T11" fmla="*/ 2147483647 h 78"/>
              <a:gd name="T12" fmla="*/ 2147483647 w 124"/>
              <a:gd name="T13" fmla="*/ 2147483647 h 78"/>
              <a:gd name="T14" fmla="*/ 2147483647 w 124"/>
              <a:gd name="T15" fmla="*/ 2147483647 h 78"/>
              <a:gd name="T16" fmla="*/ 0 w 124"/>
              <a:gd name="T17" fmla="*/ 2147483647 h 78"/>
              <a:gd name="T18" fmla="*/ 2147483647 w 124"/>
              <a:gd name="T19" fmla="*/ 2147483647 h 78"/>
              <a:gd name="T20" fmla="*/ 2147483647 w 124"/>
              <a:gd name="T21" fmla="*/ 0 h 78"/>
              <a:gd name="T22" fmla="*/ 2147483647 w 124"/>
              <a:gd name="T23" fmla="*/ 2147483647 h 78"/>
              <a:gd name="T24" fmla="*/ 2147483647 w 124"/>
              <a:gd name="T25" fmla="*/ 2147483647 h 78"/>
              <a:gd name="T26" fmla="*/ 2147483647 w 124"/>
              <a:gd name="T27" fmla="*/ 2147483647 h 78"/>
              <a:gd name="T28" fmla="*/ 2147483647 w 124"/>
              <a:gd name="T29" fmla="*/ 2147483647 h 78"/>
              <a:gd name="T30" fmla="*/ 2147483647 w 124"/>
              <a:gd name="T31" fmla="*/ 2147483647 h 78"/>
              <a:gd name="T32" fmla="*/ 2147483647 w 124"/>
              <a:gd name="T33" fmla="*/ 2147483647 h 7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78"/>
              <a:gd name="T53" fmla="*/ 124 w 124"/>
              <a:gd name="T54" fmla="*/ 78 h 7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78">
                <a:moveTo>
                  <a:pt x="124" y="30"/>
                </a:moveTo>
                <a:lnTo>
                  <a:pt x="104" y="46"/>
                </a:lnTo>
                <a:lnTo>
                  <a:pt x="96" y="64"/>
                </a:lnTo>
                <a:lnTo>
                  <a:pt x="72" y="70"/>
                </a:lnTo>
                <a:lnTo>
                  <a:pt x="60" y="78"/>
                </a:lnTo>
                <a:lnTo>
                  <a:pt x="42" y="66"/>
                </a:lnTo>
                <a:lnTo>
                  <a:pt x="24" y="58"/>
                </a:lnTo>
                <a:lnTo>
                  <a:pt x="16" y="40"/>
                </a:lnTo>
                <a:lnTo>
                  <a:pt x="0" y="32"/>
                </a:lnTo>
                <a:lnTo>
                  <a:pt x="4" y="6"/>
                </a:lnTo>
                <a:lnTo>
                  <a:pt x="24" y="0"/>
                </a:lnTo>
                <a:lnTo>
                  <a:pt x="32" y="24"/>
                </a:lnTo>
                <a:lnTo>
                  <a:pt x="54" y="26"/>
                </a:lnTo>
                <a:lnTo>
                  <a:pt x="80" y="24"/>
                </a:lnTo>
                <a:lnTo>
                  <a:pt x="90" y="6"/>
                </a:lnTo>
                <a:lnTo>
                  <a:pt x="108" y="18"/>
                </a:lnTo>
                <a:lnTo>
                  <a:pt x="124" y="3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1" name="Freeform 23">
            <a:extLst>
              <a:ext uri="{FF2B5EF4-FFF2-40B4-BE49-F238E27FC236}">
                <a16:creationId xmlns:a16="http://schemas.microsoft.com/office/drawing/2014/main" id="{7BC1C3F6-30EB-4431-B769-148FEF1FB759}"/>
              </a:ext>
            </a:extLst>
          </p:cNvPr>
          <p:cNvSpPr>
            <a:spLocks/>
          </p:cNvSpPr>
          <p:nvPr/>
        </p:nvSpPr>
        <p:spPr bwMode="auto">
          <a:xfrm>
            <a:off x="3713345" y="5321300"/>
            <a:ext cx="60325" cy="149225"/>
          </a:xfrm>
          <a:custGeom>
            <a:avLst/>
            <a:gdLst>
              <a:gd name="T0" fmla="*/ 0 w 38"/>
              <a:gd name="T1" fmla="*/ 0 h 94"/>
              <a:gd name="T2" fmla="*/ 2147483647 w 38"/>
              <a:gd name="T3" fmla="*/ 2147483647 h 94"/>
              <a:gd name="T4" fmla="*/ 2147483647 w 38"/>
              <a:gd name="T5" fmla="*/ 2147483647 h 94"/>
              <a:gd name="T6" fmla="*/ 2147483647 w 38"/>
              <a:gd name="T7" fmla="*/ 2147483647 h 94"/>
              <a:gd name="T8" fmla="*/ 2147483647 w 38"/>
              <a:gd name="T9" fmla="*/ 2147483647 h 94"/>
              <a:gd name="T10" fmla="*/ 2147483647 w 38"/>
              <a:gd name="T11" fmla="*/ 2147483647 h 94"/>
              <a:gd name="T12" fmla="*/ 2147483647 w 38"/>
              <a:gd name="T13" fmla="*/ 2147483647 h 94"/>
              <a:gd name="T14" fmla="*/ 2147483647 w 38"/>
              <a:gd name="T15" fmla="*/ 2147483647 h 94"/>
              <a:gd name="T16" fmla="*/ 2147483647 w 38"/>
              <a:gd name="T17" fmla="*/ 2147483647 h 94"/>
              <a:gd name="T18" fmla="*/ 0 w 38"/>
              <a:gd name="T19" fmla="*/ 2147483647 h 94"/>
              <a:gd name="T20" fmla="*/ 2147483647 w 38"/>
              <a:gd name="T21" fmla="*/ 2147483647 h 94"/>
              <a:gd name="T22" fmla="*/ 0 w 38"/>
              <a:gd name="T23" fmla="*/ 0 h 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"/>
              <a:gd name="T37" fmla="*/ 0 h 94"/>
              <a:gd name="T38" fmla="*/ 38 w 38"/>
              <a:gd name="T39" fmla="*/ 94 h 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" h="94">
                <a:moveTo>
                  <a:pt x="0" y="0"/>
                </a:moveTo>
                <a:lnTo>
                  <a:pt x="20" y="22"/>
                </a:lnTo>
                <a:lnTo>
                  <a:pt x="20" y="34"/>
                </a:lnTo>
                <a:lnTo>
                  <a:pt x="36" y="38"/>
                </a:lnTo>
                <a:lnTo>
                  <a:pt x="38" y="58"/>
                </a:lnTo>
                <a:lnTo>
                  <a:pt x="26" y="60"/>
                </a:lnTo>
                <a:lnTo>
                  <a:pt x="8" y="94"/>
                </a:lnTo>
                <a:lnTo>
                  <a:pt x="2" y="68"/>
                </a:lnTo>
                <a:lnTo>
                  <a:pt x="10" y="56"/>
                </a:lnTo>
                <a:lnTo>
                  <a:pt x="0" y="46"/>
                </a:lnTo>
                <a:lnTo>
                  <a:pt x="2" y="3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2" name="Freeform 24">
            <a:extLst>
              <a:ext uri="{FF2B5EF4-FFF2-40B4-BE49-F238E27FC236}">
                <a16:creationId xmlns:a16="http://schemas.microsoft.com/office/drawing/2014/main" id="{8358CC58-5754-43CC-B47F-C71D7A733015}"/>
              </a:ext>
            </a:extLst>
          </p:cNvPr>
          <p:cNvSpPr>
            <a:spLocks/>
          </p:cNvSpPr>
          <p:nvPr/>
        </p:nvSpPr>
        <p:spPr bwMode="auto">
          <a:xfrm>
            <a:off x="3579995" y="3946524"/>
            <a:ext cx="288925" cy="412750"/>
          </a:xfrm>
          <a:custGeom>
            <a:avLst/>
            <a:gdLst>
              <a:gd name="T0" fmla="*/ 2147483647 w 182"/>
              <a:gd name="T1" fmla="*/ 2147483647 h 260"/>
              <a:gd name="T2" fmla="*/ 2147483647 w 182"/>
              <a:gd name="T3" fmla="*/ 2147483647 h 260"/>
              <a:gd name="T4" fmla="*/ 2147483647 w 182"/>
              <a:gd name="T5" fmla="*/ 2147483647 h 260"/>
              <a:gd name="T6" fmla="*/ 2147483647 w 182"/>
              <a:gd name="T7" fmla="*/ 2147483647 h 260"/>
              <a:gd name="T8" fmla="*/ 2147483647 w 182"/>
              <a:gd name="T9" fmla="*/ 2147483647 h 260"/>
              <a:gd name="T10" fmla="*/ 2147483647 w 182"/>
              <a:gd name="T11" fmla="*/ 2147483647 h 260"/>
              <a:gd name="T12" fmla="*/ 2147483647 w 182"/>
              <a:gd name="T13" fmla="*/ 2147483647 h 260"/>
              <a:gd name="T14" fmla="*/ 2147483647 w 182"/>
              <a:gd name="T15" fmla="*/ 2147483647 h 260"/>
              <a:gd name="T16" fmla="*/ 2147483647 w 182"/>
              <a:gd name="T17" fmla="*/ 2147483647 h 260"/>
              <a:gd name="T18" fmla="*/ 2147483647 w 182"/>
              <a:gd name="T19" fmla="*/ 2147483647 h 260"/>
              <a:gd name="T20" fmla="*/ 2147483647 w 182"/>
              <a:gd name="T21" fmla="*/ 2147483647 h 260"/>
              <a:gd name="T22" fmla="*/ 2147483647 w 182"/>
              <a:gd name="T23" fmla="*/ 2147483647 h 260"/>
              <a:gd name="T24" fmla="*/ 2147483647 w 182"/>
              <a:gd name="T25" fmla="*/ 2147483647 h 260"/>
              <a:gd name="T26" fmla="*/ 0 w 182"/>
              <a:gd name="T27" fmla="*/ 2147483647 h 260"/>
              <a:gd name="T28" fmla="*/ 2147483647 w 182"/>
              <a:gd name="T29" fmla="*/ 0 h 260"/>
              <a:gd name="T30" fmla="*/ 2147483647 w 182"/>
              <a:gd name="T31" fmla="*/ 2147483647 h 260"/>
              <a:gd name="T32" fmla="*/ 2147483647 w 182"/>
              <a:gd name="T33" fmla="*/ 2147483647 h 260"/>
              <a:gd name="T34" fmla="*/ 2147483647 w 182"/>
              <a:gd name="T35" fmla="*/ 2147483647 h 260"/>
              <a:gd name="T36" fmla="*/ 2147483647 w 182"/>
              <a:gd name="T37" fmla="*/ 2147483647 h 260"/>
              <a:gd name="T38" fmla="*/ 2147483647 w 182"/>
              <a:gd name="T39" fmla="*/ 2147483647 h 260"/>
              <a:gd name="T40" fmla="*/ 2147483647 w 182"/>
              <a:gd name="T41" fmla="*/ 2147483647 h 260"/>
              <a:gd name="T42" fmla="*/ 2147483647 w 182"/>
              <a:gd name="T43" fmla="*/ 2147483647 h 260"/>
              <a:gd name="T44" fmla="*/ 2147483647 w 182"/>
              <a:gd name="T45" fmla="*/ 2147483647 h 260"/>
              <a:gd name="T46" fmla="*/ 2147483647 w 182"/>
              <a:gd name="T47" fmla="*/ 2147483647 h 260"/>
              <a:gd name="T48" fmla="*/ 2147483647 w 182"/>
              <a:gd name="T49" fmla="*/ 2147483647 h 260"/>
              <a:gd name="T50" fmla="*/ 2147483647 w 182"/>
              <a:gd name="T51" fmla="*/ 2147483647 h 260"/>
              <a:gd name="T52" fmla="*/ 2147483647 w 182"/>
              <a:gd name="T53" fmla="*/ 2147483647 h 260"/>
              <a:gd name="T54" fmla="*/ 2147483647 w 182"/>
              <a:gd name="T55" fmla="*/ 2147483647 h 260"/>
              <a:gd name="T56" fmla="*/ 2147483647 w 182"/>
              <a:gd name="T57" fmla="*/ 2147483647 h 260"/>
              <a:gd name="T58" fmla="*/ 2147483647 w 182"/>
              <a:gd name="T59" fmla="*/ 2147483647 h 26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2"/>
              <a:gd name="T91" fmla="*/ 0 h 260"/>
              <a:gd name="T92" fmla="*/ 182 w 182"/>
              <a:gd name="T93" fmla="*/ 260 h 26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2" h="260">
                <a:moveTo>
                  <a:pt x="182" y="208"/>
                </a:moveTo>
                <a:lnTo>
                  <a:pt x="176" y="230"/>
                </a:lnTo>
                <a:lnTo>
                  <a:pt x="176" y="246"/>
                </a:lnTo>
                <a:lnTo>
                  <a:pt x="160" y="260"/>
                </a:lnTo>
                <a:lnTo>
                  <a:pt x="146" y="230"/>
                </a:lnTo>
                <a:lnTo>
                  <a:pt x="140" y="216"/>
                </a:lnTo>
                <a:lnTo>
                  <a:pt x="126" y="184"/>
                </a:lnTo>
                <a:lnTo>
                  <a:pt x="100" y="146"/>
                </a:lnTo>
                <a:lnTo>
                  <a:pt x="90" y="124"/>
                </a:lnTo>
                <a:lnTo>
                  <a:pt x="64" y="108"/>
                </a:lnTo>
                <a:lnTo>
                  <a:pt x="36" y="80"/>
                </a:lnTo>
                <a:lnTo>
                  <a:pt x="24" y="66"/>
                </a:lnTo>
                <a:lnTo>
                  <a:pt x="16" y="52"/>
                </a:lnTo>
                <a:lnTo>
                  <a:pt x="0" y="32"/>
                </a:lnTo>
                <a:lnTo>
                  <a:pt x="10" y="0"/>
                </a:lnTo>
                <a:lnTo>
                  <a:pt x="28" y="18"/>
                </a:lnTo>
                <a:lnTo>
                  <a:pt x="40" y="48"/>
                </a:lnTo>
                <a:lnTo>
                  <a:pt x="64" y="56"/>
                </a:lnTo>
                <a:lnTo>
                  <a:pt x="82" y="72"/>
                </a:lnTo>
                <a:lnTo>
                  <a:pt x="94" y="92"/>
                </a:lnTo>
                <a:lnTo>
                  <a:pt x="98" y="108"/>
                </a:lnTo>
                <a:lnTo>
                  <a:pt x="106" y="126"/>
                </a:lnTo>
                <a:lnTo>
                  <a:pt x="114" y="138"/>
                </a:lnTo>
                <a:lnTo>
                  <a:pt x="136" y="142"/>
                </a:lnTo>
                <a:lnTo>
                  <a:pt x="142" y="154"/>
                </a:lnTo>
                <a:lnTo>
                  <a:pt x="150" y="164"/>
                </a:lnTo>
                <a:lnTo>
                  <a:pt x="158" y="184"/>
                </a:lnTo>
                <a:lnTo>
                  <a:pt x="176" y="198"/>
                </a:lnTo>
                <a:lnTo>
                  <a:pt x="180" y="222"/>
                </a:lnTo>
                <a:lnTo>
                  <a:pt x="182" y="20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3" name="Freeform 25">
            <a:extLst>
              <a:ext uri="{FF2B5EF4-FFF2-40B4-BE49-F238E27FC236}">
                <a16:creationId xmlns:a16="http://schemas.microsoft.com/office/drawing/2014/main" id="{E9D633C4-482F-4776-BF59-B770A9D184E1}"/>
              </a:ext>
            </a:extLst>
          </p:cNvPr>
          <p:cNvSpPr>
            <a:spLocks/>
          </p:cNvSpPr>
          <p:nvPr/>
        </p:nvSpPr>
        <p:spPr bwMode="auto">
          <a:xfrm>
            <a:off x="3859395" y="1743075"/>
            <a:ext cx="85725" cy="66675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2147483647 w 54"/>
              <a:gd name="T5" fmla="*/ 2147483647 h 42"/>
              <a:gd name="T6" fmla="*/ 2147483647 w 54"/>
              <a:gd name="T7" fmla="*/ 2147483647 h 42"/>
              <a:gd name="T8" fmla="*/ 2147483647 w 54"/>
              <a:gd name="T9" fmla="*/ 2147483647 h 42"/>
              <a:gd name="T10" fmla="*/ 2147483647 w 54"/>
              <a:gd name="T11" fmla="*/ 2147483647 h 42"/>
              <a:gd name="T12" fmla="*/ 0 w 54"/>
              <a:gd name="T13" fmla="*/ 2147483647 h 42"/>
              <a:gd name="T14" fmla="*/ 2147483647 w 54"/>
              <a:gd name="T15" fmla="*/ 0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"/>
              <a:gd name="T25" fmla="*/ 0 h 42"/>
              <a:gd name="T26" fmla="*/ 54 w 54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" h="42">
                <a:moveTo>
                  <a:pt x="10" y="0"/>
                </a:moveTo>
                <a:lnTo>
                  <a:pt x="32" y="12"/>
                </a:lnTo>
                <a:lnTo>
                  <a:pt x="54" y="16"/>
                </a:lnTo>
                <a:lnTo>
                  <a:pt x="54" y="32"/>
                </a:lnTo>
                <a:lnTo>
                  <a:pt x="38" y="42"/>
                </a:lnTo>
                <a:lnTo>
                  <a:pt x="8" y="42"/>
                </a:lnTo>
                <a:lnTo>
                  <a:pt x="0" y="32"/>
                </a:lnTo>
                <a:lnTo>
                  <a:pt x="10" y="0"/>
                </a:ln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4" name="Freeform 26">
            <a:extLst>
              <a:ext uri="{FF2B5EF4-FFF2-40B4-BE49-F238E27FC236}">
                <a16:creationId xmlns:a16="http://schemas.microsoft.com/office/drawing/2014/main" id="{6A26EA08-A65B-4EBE-8E31-EA1960453CCA}"/>
              </a:ext>
            </a:extLst>
          </p:cNvPr>
          <p:cNvSpPr>
            <a:spLocks/>
          </p:cNvSpPr>
          <p:nvPr/>
        </p:nvSpPr>
        <p:spPr bwMode="auto">
          <a:xfrm>
            <a:off x="3441883" y="5427662"/>
            <a:ext cx="1614487" cy="1295400"/>
          </a:xfrm>
          <a:custGeom>
            <a:avLst/>
            <a:gdLst>
              <a:gd name="T0" fmla="*/ 2147483647 w 1017"/>
              <a:gd name="T1" fmla="*/ 2147483647 h 816"/>
              <a:gd name="T2" fmla="*/ 2147483647 w 1017"/>
              <a:gd name="T3" fmla="*/ 2147483647 h 816"/>
              <a:gd name="T4" fmla="*/ 2147483647 w 1017"/>
              <a:gd name="T5" fmla="*/ 2147483647 h 816"/>
              <a:gd name="T6" fmla="*/ 2147483647 w 1017"/>
              <a:gd name="T7" fmla="*/ 2147483647 h 816"/>
              <a:gd name="T8" fmla="*/ 2147483647 w 1017"/>
              <a:gd name="T9" fmla="*/ 0 h 816"/>
              <a:gd name="T10" fmla="*/ 2147483647 w 1017"/>
              <a:gd name="T11" fmla="*/ 2147483647 h 816"/>
              <a:gd name="T12" fmla="*/ 2147483647 w 1017"/>
              <a:gd name="T13" fmla="*/ 2147483647 h 816"/>
              <a:gd name="T14" fmla="*/ 2147483647 w 1017"/>
              <a:gd name="T15" fmla="*/ 2147483647 h 816"/>
              <a:gd name="T16" fmla="*/ 2147483647 w 1017"/>
              <a:gd name="T17" fmla="*/ 2147483647 h 816"/>
              <a:gd name="T18" fmla="*/ 2147483647 w 1017"/>
              <a:gd name="T19" fmla="*/ 2147483647 h 816"/>
              <a:gd name="T20" fmla="*/ 2147483647 w 1017"/>
              <a:gd name="T21" fmla="*/ 2147483647 h 816"/>
              <a:gd name="T22" fmla="*/ 2147483647 w 1017"/>
              <a:gd name="T23" fmla="*/ 2147483647 h 816"/>
              <a:gd name="T24" fmla="*/ 2147483647 w 1017"/>
              <a:gd name="T25" fmla="*/ 2147483647 h 816"/>
              <a:gd name="T26" fmla="*/ 2147483647 w 1017"/>
              <a:gd name="T27" fmla="*/ 2147483647 h 816"/>
              <a:gd name="T28" fmla="*/ 2147483647 w 1017"/>
              <a:gd name="T29" fmla="*/ 2147483647 h 816"/>
              <a:gd name="T30" fmla="*/ 2147483647 w 1017"/>
              <a:gd name="T31" fmla="*/ 2147483647 h 816"/>
              <a:gd name="T32" fmla="*/ 2147483647 w 1017"/>
              <a:gd name="T33" fmla="*/ 2147483647 h 816"/>
              <a:gd name="T34" fmla="*/ 2147483647 w 1017"/>
              <a:gd name="T35" fmla="*/ 2147483647 h 816"/>
              <a:gd name="T36" fmla="*/ 2147483647 w 1017"/>
              <a:gd name="T37" fmla="*/ 2147483647 h 816"/>
              <a:gd name="T38" fmla="*/ 2147483647 w 1017"/>
              <a:gd name="T39" fmla="*/ 2147483647 h 816"/>
              <a:gd name="T40" fmla="*/ 2147483647 w 1017"/>
              <a:gd name="T41" fmla="*/ 2147483647 h 816"/>
              <a:gd name="T42" fmla="*/ 2147483647 w 1017"/>
              <a:gd name="T43" fmla="*/ 2147483647 h 816"/>
              <a:gd name="T44" fmla="*/ 2147483647 w 1017"/>
              <a:gd name="T45" fmla="*/ 2147483647 h 816"/>
              <a:gd name="T46" fmla="*/ 2147483647 w 1017"/>
              <a:gd name="T47" fmla="*/ 2147483647 h 816"/>
              <a:gd name="T48" fmla="*/ 2147483647 w 1017"/>
              <a:gd name="T49" fmla="*/ 2147483647 h 816"/>
              <a:gd name="T50" fmla="*/ 2147483647 w 1017"/>
              <a:gd name="T51" fmla="*/ 2147483647 h 816"/>
              <a:gd name="T52" fmla="*/ 2147483647 w 1017"/>
              <a:gd name="T53" fmla="*/ 2147483647 h 816"/>
              <a:gd name="T54" fmla="*/ 2147483647 w 1017"/>
              <a:gd name="T55" fmla="*/ 2147483647 h 816"/>
              <a:gd name="T56" fmla="*/ 2147483647 w 1017"/>
              <a:gd name="T57" fmla="*/ 2147483647 h 816"/>
              <a:gd name="T58" fmla="*/ 2147483647 w 1017"/>
              <a:gd name="T59" fmla="*/ 2147483647 h 816"/>
              <a:gd name="T60" fmla="*/ 2147483647 w 1017"/>
              <a:gd name="T61" fmla="*/ 2147483647 h 816"/>
              <a:gd name="T62" fmla="*/ 2147483647 w 1017"/>
              <a:gd name="T63" fmla="*/ 2147483647 h 816"/>
              <a:gd name="T64" fmla="*/ 2147483647 w 1017"/>
              <a:gd name="T65" fmla="*/ 2147483647 h 816"/>
              <a:gd name="T66" fmla="*/ 2147483647 w 1017"/>
              <a:gd name="T67" fmla="*/ 2147483647 h 816"/>
              <a:gd name="T68" fmla="*/ 2147483647 w 1017"/>
              <a:gd name="T69" fmla="*/ 2147483647 h 816"/>
              <a:gd name="T70" fmla="*/ 2147483647 w 1017"/>
              <a:gd name="T71" fmla="*/ 2147483647 h 816"/>
              <a:gd name="T72" fmla="*/ 2147483647 w 1017"/>
              <a:gd name="T73" fmla="*/ 2147483647 h 816"/>
              <a:gd name="T74" fmla="*/ 2147483647 w 1017"/>
              <a:gd name="T75" fmla="*/ 2147483647 h 816"/>
              <a:gd name="T76" fmla="*/ 2147483647 w 1017"/>
              <a:gd name="T77" fmla="*/ 2147483647 h 816"/>
              <a:gd name="T78" fmla="*/ 2147483647 w 1017"/>
              <a:gd name="T79" fmla="*/ 2147483647 h 816"/>
              <a:gd name="T80" fmla="*/ 2147483647 w 1017"/>
              <a:gd name="T81" fmla="*/ 2147483647 h 816"/>
              <a:gd name="T82" fmla="*/ 2147483647 w 1017"/>
              <a:gd name="T83" fmla="*/ 2147483647 h 816"/>
              <a:gd name="T84" fmla="*/ 2147483647 w 1017"/>
              <a:gd name="T85" fmla="*/ 2147483647 h 816"/>
              <a:gd name="T86" fmla="*/ 2147483647 w 1017"/>
              <a:gd name="T87" fmla="*/ 2147483647 h 816"/>
              <a:gd name="T88" fmla="*/ 2147483647 w 1017"/>
              <a:gd name="T89" fmla="*/ 2147483647 h 816"/>
              <a:gd name="T90" fmla="*/ 2147483647 w 1017"/>
              <a:gd name="T91" fmla="*/ 2147483647 h 816"/>
              <a:gd name="T92" fmla="*/ 0 w 1017"/>
              <a:gd name="T93" fmla="*/ 2147483647 h 81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17"/>
              <a:gd name="T142" fmla="*/ 0 h 816"/>
              <a:gd name="T143" fmla="*/ 1017 w 1017"/>
              <a:gd name="T144" fmla="*/ 816 h 81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17" h="816">
                <a:moveTo>
                  <a:pt x="1017" y="117"/>
                </a:moveTo>
                <a:lnTo>
                  <a:pt x="972" y="90"/>
                </a:lnTo>
                <a:lnTo>
                  <a:pt x="960" y="51"/>
                </a:lnTo>
                <a:lnTo>
                  <a:pt x="939" y="18"/>
                </a:lnTo>
                <a:lnTo>
                  <a:pt x="909" y="0"/>
                </a:lnTo>
                <a:lnTo>
                  <a:pt x="885" y="18"/>
                </a:lnTo>
                <a:lnTo>
                  <a:pt x="849" y="21"/>
                </a:lnTo>
                <a:lnTo>
                  <a:pt x="825" y="18"/>
                </a:lnTo>
                <a:lnTo>
                  <a:pt x="795" y="33"/>
                </a:lnTo>
                <a:lnTo>
                  <a:pt x="762" y="21"/>
                </a:lnTo>
                <a:lnTo>
                  <a:pt x="732" y="24"/>
                </a:lnTo>
                <a:lnTo>
                  <a:pt x="711" y="42"/>
                </a:lnTo>
                <a:lnTo>
                  <a:pt x="672" y="30"/>
                </a:lnTo>
                <a:lnTo>
                  <a:pt x="660" y="45"/>
                </a:lnTo>
                <a:lnTo>
                  <a:pt x="651" y="81"/>
                </a:lnTo>
                <a:lnTo>
                  <a:pt x="624" y="111"/>
                </a:lnTo>
                <a:lnTo>
                  <a:pt x="600" y="159"/>
                </a:lnTo>
                <a:lnTo>
                  <a:pt x="579" y="198"/>
                </a:lnTo>
                <a:lnTo>
                  <a:pt x="573" y="231"/>
                </a:lnTo>
                <a:lnTo>
                  <a:pt x="558" y="267"/>
                </a:lnTo>
                <a:lnTo>
                  <a:pt x="555" y="303"/>
                </a:lnTo>
                <a:lnTo>
                  <a:pt x="546" y="330"/>
                </a:lnTo>
                <a:lnTo>
                  <a:pt x="522" y="330"/>
                </a:lnTo>
                <a:lnTo>
                  <a:pt x="492" y="342"/>
                </a:lnTo>
                <a:lnTo>
                  <a:pt x="471" y="348"/>
                </a:lnTo>
                <a:lnTo>
                  <a:pt x="459" y="378"/>
                </a:lnTo>
                <a:lnTo>
                  <a:pt x="432" y="381"/>
                </a:lnTo>
                <a:lnTo>
                  <a:pt x="408" y="405"/>
                </a:lnTo>
                <a:lnTo>
                  <a:pt x="399" y="441"/>
                </a:lnTo>
                <a:lnTo>
                  <a:pt x="378" y="471"/>
                </a:lnTo>
                <a:lnTo>
                  <a:pt x="348" y="489"/>
                </a:lnTo>
                <a:lnTo>
                  <a:pt x="327" y="501"/>
                </a:lnTo>
                <a:lnTo>
                  <a:pt x="303" y="519"/>
                </a:lnTo>
                <a:lnTo>
                  <a:pt x="273" y="528"/>
                </a:lnTo>
                <a:lnTo>
                  <a:pt x="264" y="558"/>
                </a:lnTo>
                <a:lnTo>
                  <a:pt x="237" y="579"/>
                </a:lnTo>
                <a:lnTo>
                  <a:pt x="201" y="591"/>
                </a:lnTo>
                <a:lnTo>
                  <a:pt x="189" y="615"/>
                </a:lnTo>
                <a:lnTo>
                  <a:pt x="189" y="663"/>
                </a:lnTo>
                <a:lnTo>
                  <a:pt x="174" y="681"/>
                </a:lnTo>
                <a:lnTo>
                  <a:pt x="141" y="714"/>
                </a:lnTo>
                <a:lnTo>
                  <a:pt x="123" y="735"/>
                </a:lnTo>
                <a:lnTo>
                  <a:pt x="102" y="753"/>
                </a:lnTo>
                <a:lnTo>
                  <a:pt x="78" y="774"/>
                </a:lnTo>
                <a:lnTo>
                  <a:pt x="42" y="786"/>
                </a:lnTo>
                <a:lnTo>
                  <a:pt x="15" y="804"/>
                </a:lnTo>
                <a:lnTo>
                  <a:pt x="0" y="816"/>
                </a:lnTo>
              </a:path>
            </a:pathLst>
          </a:custGeom>
          <a:noFill/>
          <a:ln w="254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5" name="Freeform 27">
            <a:extLst>
              <a:ext uri="{FF2B5EF4-FFF2-40B4-BE49-F238E27FC236}">
                <a16:creationId xmlns:a16="http://schemas.microsoft.com/office/drawing/2014/main" id="{9E3E2651-8F35-448A-8758-E35E9E2DA38F}"/>
              </a:ext>
            </a:extLst>
          </p:cNvPr>
          <p:cNvSpPr>
            <a:spLocks/>
          </p:cNvSpPr>
          <p:nvPr/>
        </p:nvSpPr>
        <p:spPr bwMode="auto">
          <a:xfrm>
            <a:off x="4118157" y="5899150"/>
            <a:ext cx="290512" cy="657225"/>
          </a:xfrm>
          <a:custGeom>
            <a:avLst/>
            <a:gdLst>
              <a:gd name="T0" fmla="*/ 0 w 183"/>
              <a:gd name="T1" fmla="*/ 2147483647 h 414"/>
              <a:gd name="T2" fmla="*/ 0 w 183"/>
              <a:gd name="T3" fmla="*/ 2147483647 h 414"/>
              <a:gd name="T4" fmla="*/ 2147483647 w 183"/>
              <a:gd name="T5" fmla="*/ 2147483647 h 414"/>
              <a:gd name="T6" fmla="*/ 2147483647 w 183"/>
              <a:gd name="T7" fmla="*/ 2147483647 h 414"/>
              <a:gd name="T8" fmla="*/ 2147483647 w 183"/>
              <a:gd name="T9" fmla="*/ 2147483647 h 414"/>
              <a:gd name="T10" fmla="*/ 2147483647 w 183"/>
              <a:gd name="T11" fmla="*/ 2147483647 h 414"/>
              <a:gd name="T12" fmla="*/ 2147483647 w 183"/>
              <a:gd name="T13" fmla="*/ 2147483647 h 414"/>
              <a:gd name="T14" fmla="*/ 2147483647 w 183"/>
              <a:gd name="T15" fmla="*/ 2147483647 h 414"/>
              <a:gd name="T16" fmla="*/ 2147483647 w 183"/>
              <a:gd name="T17" fmla="*/ 2147483647 h 414"/>
              <a:gd name="T18" fmla="*/ 2147483647 w 183"/>
              <a:gd name="T19" fmla="*/ 2147483647 h 414"/>
              <a:gd name="T20" fmla="*/ 2147483647 w 183"/>
              <a:gd name="T21" fmla="*/ 2147483647 h 414"/>
              <a:gd name="T22" fmla="*/ 2147483647 w 183"/>
              <a:gd name="T23" fmla="*/ 2147483647 h 414"/>
              <a:gd name="T24" fmla="*/ 2147483647 w 183"/>
              <a:gd name="T25" fmla="*/ 2147483647 h 414"/>
              <a:gd name="T26" fmla="*/ 2147483647 w 183"/>
              <a:gd name="T27" fmla="*/ 2147483647 h 414"/>
              <a:gd name="T28" fmla="*/ 2147483647 w 183"/>
              <a:gd name="T29" fmla="*/ 2147483647 h 414"/>
              <a:gd name="T30" fmla="*/ 2147483647 w 183"/>
              <a:gd name="T31" fmla="*/ 2147483647 h 414"/>
              <a:gd name="T32" fmla="*/ 2147483647 w 183"/>
              <a:gd name="T33" fmla="*/ 2147483647 h 414"/>
              <a:gd name="T34" fmla="*/ 2147483647 w 183"/>
              <a:gd name="T35" fmla="*/ 0 h 4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3"/>
              <a:gd name="T55" fmla="*/ 0 h 414"/>
              <a:gd name="T56" fmla="*/ 183 w 183"/>
              <a:gd name="T57" fmla="*/ 414 h 41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3" h="414">
                <a:moveTo>
                  <a:pt x="0" y="414"/>
                </a:moveTo>
                <a:lnTo>
                  <a:pt x="0" y="396"/>
                </a:lnTo>
                <a:lnTo>
                  <a:pt x="15" y="354"/>
                </a:lnTo>
                <a:lnTo>
                  <a:pt x="33" y="336"/>
                </a:lnTo>
                <a:lnTo>
                  <a:pt x="48" y="321"/>
                </a:lnTo>
                <a:lnTo>
                  <a:pt x="78" y="300"/>
                </a:lnTo>
                <a:lnTo>
                  <a:pt x="81" y="270"/>
                </a:lnTo>
                <a:lnTo>
                  <a:pt x="99" y="258"/>
                </a:lnTo>
                <a:lnTo>
                  <a:pt x="105" y="240"/>
                </a:lnTo>
                <a:lnTo>
                  <a:pt x="126" y="219"/>
                </a:lnTo>
                <a:lnTo>
                  <a:pt x="162" y="201"/>
                </a:lnTo>
                <a:lnTo>
                  <a:pt x="165" y="174"/>
                </a:lnTo>
                <a:lnTo>
                  <a:pt x="174" y="156"/>
                </a:lnTo>
                <a:lnTo>
                  <a:pt x="171" y="123"/>
                </a:lnTo>
                <a:lnTo>
                  <a:pt x="183" y="81"/>
                </a:lnTo>
                <a:lnTo>
                  <a:pt x="168" y="66"/>
                </a:lnTo>
                <a:lnTo>
                  <a:pt x="162" y="33"/>
                </a:lnTo>
                <a:lnTo>
                  <a:pt x="132" y="0"/>
                </a:lnTo>
              </a:path>
            </a:pathLst>
          </a:custGeom>
          <a:noFill/>
          <a:ln w="254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6" name="Freeform 28">
            <a:extLst>
              <a:ext uri="{FF2B5EF4-FFF2-40B4-BE49-F238E27FC236}">
                <a16:creationId xmlns:a16="http://schemas.microsoft.com/office/drawing/2014/main" id="{1F5E532E-079C-49B2-ACBE-4FE8F5E32BD7}"/>
              </a:ext>
            </a:extLst>
          </p:cNvPr>
          <p:cNvSpPr>
            <a:spLocks/>
          </p:cNvSpPr>
          <p:nvPr/>
        </p:nvSpPr>
        <p:spPr bwMode="auto">
          <a:xfrm>
            <a:off x="1879783" y="4456113"/>
            <a:ext cx="2376487" cy="871537"/>
          </a:xfrm>
          <a:custGeom>
            <a:avLst/>
            <a:gdLst>
              <a:gd name="T0" fmla="*/ 2147483647 w 1497"/>
              <a:gd name="T1" fmla="*/ 2147483647 h 549"/>
              <a:gd name="T2" fmla="*/ 2147483647 w 1497"/>
              <a:gd name="T3" fmla="*/ 2147483647 h 549"/>
              <a:gd name="T4" fmla="*/ 2147483647 w 1497"/>
              <a:gd name="T5" fmla="*/ 2147483647 h 549"/>
              <a:gd name="T6" fmla="*/ 2147483647 w 1497"/>
              <a:gd name="T7" fmla="*/ 2147483647 h 549"/>
              <a:gd name="T8" fmla="*/ 2147483647 w 1497"/>
              <a:gd name="T9" fmla="*/ 2147483647 h 549"/>
              <a:gd name="T10" fmla="*/ 2147483647 w 1497"/>
              <a:gd name="T11" fmla="*/ 2147483647 h 549"/>
              <a:gd name="T12" fmla="*/ 2147483647 w 1497"/>
              <a:gd name="T13" fmla="*/ 2147483647 h 549"/>
              <a:gd name="T14" fmla="*/ 2147483647 w 1497"/>
              <a:gd name="T15" fmla="*/ 2147483647 h 549"/>
              <a:gd name="T16" fmla="*/ 2147483647 w 1497"/>
              <a:gd name="T17" fmla="*/ 2147483647 h 549"/>
              <a:gd name="T18" fmla="*/ 2147483647 w 1497"/>
              <a:gd name="T19" fmla="*/ 2147483647 h 549"/>
              <a:gd name="T20" fmla="*/ 2147483647 w 1497"/>
              <a:gd name="T21" fmla="*/ 2147483647 h 549"/>
              <a:gd name="T22" fmla="*/ 2147483647 w 1497"/>
              <a:gd name="T23" fmla="*/ 2147483647 h 549"/>
              <a:gd name="T24" fmla="*/ 2147483647 w 1497"/>
              <a:gd name="T25" fmla="*/ 2147483647 h 549"/>
              <a:gd name="T26" fmla="*/ 2147483647 w 1497"/>
              <a:gd name="T27" fmla="*/ 2147483647 h 549"/>
              <a:gd name="T28" fmla="*/ 2147483647 w 1497"/>
              <a:gd name="T29" fmla="*/ 2147483647 h 549"/>
              <a:gd name="T30" fmla="*/ 2147483647 w 1497"/>
              <a:gd name="T31" fmla="*/ 2147483647 h 549"/>
              <a:gd name="T32" fmla="*/ 2147483647 w 1497"/>
              <a:gd name="T33" fmla="*/ 2147483647 h 549"/>
              <a:gd name="T34" fmla="*/ 2147483647 w 1497"/>
              <a:gd name="T35" fmla="*/ 2147483647 h 549"/>
              <a:gd name="T36" fmla="*/ 2147483647 w 1497"/>
              <a:gd name="T37" fmla="*/ 2147483647 h 549"/>
              <a:gd name="T38" fmla="*/ 2147483647 w 1497"/>
              <a:gd name="T39" fmla="*/ 2147483647 h 549"/>
              <a:gd name="T40" fmla="*/ 2147483647 w 1497"/>
              <a:gd name="T41" fmla="*/ 2147483647 h 549"/>
              <a:gd name="T42" fmla="*/ 2147483647 w 1497"/>
              <a:gd name="T43" fmla="*/ 2147483647 h 549"/>
              <a:gd name="T44" fmla="*/ 2147483647 w 1497"/>
              <a:gd name="T45" fmla="*/ 2147483647 h 549"/>
              <a:gd name="T46" fmla="*/ 2147483647 w 1497"/>
              <a:gd name="T47" fmla="*/ 2147483647 h 549"/>
              <a:gd name="T48" fmla="*/ 2147483647 w 1497"/>
              <a:gd name="T49" fmla="*/ 2147483647 h 549"/>
              <a:gd name="T50" fmla="*/ 2147483647 w 1497"/>
              <a:gd name="T51" fmla="*/ 2147483647 h 549"/>
              <a:gd name="T52" fmla="*/ 2147483647 w 1497"/>
              <a:gd name="T53" fmla="*/ 2147483647 h 549"/>
              <a:gd name="T54" fmla="*/ 2147483647 w 1497"/>
              <a:gd name="T55" fmla="*/ 2147483647 h 549"/>
              <a:gd name="T56" fmla="*/ 2147483647 w 1497"/>
              <a:gd name="T57" fmla="*/ 2147483647 h 549"/>
              <a:gd name="T58" fmla="*/ 2147483647 w 1497"/>
              <a:gd name="T59" fmla="*/ 2147483647 h 549"/>
              <a:gd name="T60" fmla="*/ 2147483647 w 1497"/>
              <a:gd name="T61" fmla="*/ 2147483647 h 549"/>
              <a:gd name="T62" fmla="*/ 2147483647 w 1497"/>
              <a:gd name="T63" fmla="*/ 2147483647 h 549"/>
              <a:gd name="T64" fmla="*/ 2147483647 w 1497"/>
              <a:gd name="T65" fmla="*/ 2147483647 h 549"/>
              <a:gd name="T66" fmla="*/ 2147483647 w 1497"/>
              <a:gd name="T67" fmla="*/ 2147483647 h 549"/>
              <a:gd name="T68" fmla="*/ 2147483647 w 1497"/>
              <a:gd name="T69" fmla="*/ 2147483647 h 549"/>
              <a:gd name="T70" fmla="*/ 2147483647 w 1497"/>
              <a:gd name="T71" fmla="*/ 2147483647 h 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97"/>
              <a:gd name="T109" fmla="*/ 0 h 549"/>
              <a:gd name="T110" fmla="*/ 1497 w 1497"/>
              <a:gd name="T111" fmla="*/ 549 h 54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97" h="549">
                <a:moveTo>
                  <a:pt x="1495" y="399"/>
                </a:moveTo>
                <a:lnTo>
                  <a:pt x="1497" y="375"/>
                </a:lnTo>
                <a:lnTo>
                  <a:pt x="1479" y="351"/>
                </a:lnTo>
                <a:lnTo>
                  <a:pt x="1452" y="351"/>
                </a:lnTo>
                <a:lnTo>
                  <a:pt x="1428" y="351"/>
                </a:lnTo>
                <a:lnTo>
                  <a:pt x="1410" y="351"/>
                </a:lnTo>
                <a:lnTo>
                  <a:pt x="1404" y="375"/>
                </a:lnTo>
                <a:lnTo>
                  <a:pt x="1383" y="378"/>
                </a:lnTo>
                <a:lnTo>
                  <a:pt x="1362" y="408"/>
                </a:lnTo>
                <a:lnTo>
                  <a:pt x="1326" y="408"/>
                </a:lnTo>
                <a:lnTo>
                  <a:pt x="1299" y="405"/>
                </a:lnTo>
                <a:lnTo>
                  <a:pt x="1257" y="411"/>
                </a:lnTo>
                <a:lnTo>
                  <a:pt x="1236" y="408"/>
                </a:lnTo>
                <a:lnTo>
                  <a:pt x="1233" y="426"/>
                </a:lnTo>
                <a:lnTo>
                  <a:pt x="1233" y="444"/>
                </a:lnTo>
                <a:lnTo>
                  <a:pt x="1215" y="450"/>
                </a:lnTo>
                <a:lnTo>
                  <a:pt x="1212" y="468"/>
                </a:lnTo>
                <a:lnTo>
                  <a:pt x="1203" y="498"/>
                </a:lnTo>
                <a:lnTo>
                  <a:pt x="1182" y="498"/>
                </a:lnTo>
                <a:lnTo>
                  <a:pt x="1152" y="495"/>
                </a:lnTo>
                <a:lnTo>
                  <a:pt x="1134" y="489"/>
                </a:lnTo>
                <a:lnTo>
                  <a:pt x="1110" y="501"/>
                </a:lnTo>
                <a:lnTo>
                  <a:pt x="1101" y="522"/>
                </a:lnTo>
                <a:lnTo>
                  <a:pt x="1077" y="531"/>
                </a:lnTo>
                <a:lnTo>
                  <a:pt x="1065" y="549"/>
                </a:lnTo>
                <a:lnTo>
                  <a:pt x="1044" y="540"/>
                </a:lnTo>
                <a:lnTo>
                  <a:pt x="1020" y="516"/>
                </a:lnTo>
                <a:lnTo>
                  <a:pt x="1005" y="504"/>
                </a:lnTo>
                <a:lnTo>
                  <a:pt x="993" y="471"/>
                </a:lnTo>
                <a:lnTo>
                  <a:pt x="972" y="471"/>
                </a:lnTo>
                <a:lnTo>
                  <a:pt x="933" y="453"/>
                </a:lnTo>
                <a:lnTo>
                  <a:pt x="909" y="444"/>
                </a:lnTo>
                <a:lnTo>
                  <a:pt x="903" y="426"/>
                </a:lnTo>
                <a:lnTo>
                  <a:pt x="888" y="405"/>
                </a:lnTo>
                <a:lnTo>
                  <a:pt x="873" y="390"/>
                </a:lnTo>
                <a:lnTo>
                  <a:pt x="855" y="366"/>
                </a:lnTo>
                <a:lnTo>
                  <a:pt x="840" y="351"/>
                </a:lnTo>
                <a:lnTo>
                  <a:pt x="828" y="336"/>
                </a:lnTo>
                <a:lnTo>
                  <a:pt x="789" y="324"/>
                </a:lnTo>
                <a:lnTo>
                  <a:pt x="756" y="303"/>
                </a:lnTo>
                <a:lnTo>
                  <a:pt x="720" y="279"/>
                </a:lnTo>
                <a:lnTo>
                  <a:pt x="687" y="261"/>
                </a:lnTo>
                <a:lnTo>
                  <a:pt x="663" y="255"/>
                </a:lnTo>
                <a:lnTo>
                  <a:pt x="654" y="231"/>
                </a:lnTo>
                <a:lnTo>
                  <a:pt x="627" y="222"/>
                </a:lnTo>
                <a:lnTo>
                  <a:pt x="612" y="198"/>
                </a:lnTo>
                <a:lnTo>
                  <a:pt x="588" y="189"/>
                </a:lnTo>
                <a:lnTo>
                  <a:pt x="555" y="183"/>
                </a:lnTo>
                <a:lnTo>
                  <a:pt x="531" y="183"/>
                </a:lnTo>
                <a:lnTo>
                  <a:pt x="510" y="165"/>
                </a:lnTo>
                <a:lnTo>
                  <a:pt x="486" y="165"/>
                </a:lnTo>
                <a:lnTo>
                  <a:pt x="453" y="162"/>
                </a:lnTo>
                <a:lnTo>
                  <a:pt x="441" y="183"/>
                </a:lnTo>
                <a:lnTo>
                  <a:pt x="414" y="195"/>
                </a:lnTo>
                <a:lnTo>
                  <a:pt x="390" y="195"/>
                </a:lnTo>
                <a:lnTo>
                  <a:pt x="363" y="186"/>
                </a:lnTo>
                <a:lnTo>
                  <a:pt x="333" y="162"/>
                </a:lnTo>
                <a:lnTo>
                  <a:pt x="312" y="144"/>
                </a:lnTo>
                <a:lnTo>
                  <a:pt x="309" y="120"/>
                </a:lnTo>
                <a:lnTo>
                  <a:pt x="288" y="111"/>
                </a:lnTo>
                <a:lnTo>
                  <a:pt x="261" y="90"/>
                </a:lnTo>
                <a:lnTo>
                  <a:pt x="243" y="90"/>
                </a:lnTo>
                <a:lnTo>
                  <a:pt x="225" y="84"/>
                </a:lnTo>
                <a:lnTo>
                  <a:pt x="204" y="69"/>
                </a:lnTo>
                <a:lnTo>
                  <a:pt x="186" y="54"/>
                </a:lnTo>
                <a:lnTo>
                  <a:pt x="168" y="36"/>
                </a:lnTo>
                <a:lnTo>
                  <a:pt x="144" y="12"/>
                </a:lnTo>
                <a:lnTo>
                  <a:pt x="117" y="9"/>
                </a:lnTo>
                <a:lnTo>
                  <a:pt x="96" y="0"/>
                </a:lnTo>
                <a:lnTo>
                  <a:pt x="60" y="9"/>
                </a:lnTo>
                <a:lnTo>
                  <a:pt x="54" y="27"/>
                </a:lnTo>
                <a:lnTo>
                  <a:pt x="27" y="18"/>
                </a:lnTo>
                <a:lnTo>
                  <a:pt x="0" y="42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7" name="Freeform 29">
            <a:extLst>
              <a:ext uri="{FF2B5EF4-FFF2-40B4-BE49-F238E27FC236}">
                <a16:creationId xmlns:a16="http://schemas.microsoft.com/office/drawing/2014/main" id="{9A635933-4A9E-4DEA-9FC6-20E4AF34AA0A}"/>
              </a:ext>
            </a:extLst>
          </p:cNvPr>
          <p:cNvSpPr>
            <a:spLocks/>
          </p:cNvSpPr>
          <p:nvPr/>
        </p:nvSpPr>
        <p:spPr bwMode="auto">
          <a:xfrm>
            <a:off x="3179945" y="5289549"/>
            <a:ext cx="390525" cy="76200"/>
          </a:xfrm>
          <a:custGeom>
            <a:avLst/>
            <a:gdLst>
              <a:gd name="T0" fmla="*/ 2147483647 w 246"/>
              <a:gd name="T1" fmla="*/ 2147483647 h 48"/>
              <a:gd name="T2" fmla="*/ 2147483647 w 246"/>
              <a:gd name="T3" fmla="*/ 2147483647 h 48"/>
              <a:gd name="T4" fmla="*/ 2147483647 w 246"/>
              <a:gd name="T5" fmla="*/ 2147483647 h 48"/>
              <a:gd name="T6" fmla="*/ 2147483647 w 246"/>
              <a:gd name="T7" fmla="*/ 2147483647 h 48"/>
              <a:gd name="T8" fmla="*/ 2147483647 w 246"/>
              <a:gd name="T9" fmla="*/ 2147483647 h 48"/>
              <a:gd name="T10" fmla="*/ 2147483647 w 246"/>
              <a:gd name="T11" fmla="*/ 2147483647 h 48"/>
              <a:gd name="T12" fmla="*/ 2147483647 w 246"/>
              <a:gd name="T13" fmla="*/ 0 h 48"/>
              <a:gd name="T14" fmla="*/ 2147483647 w 246"/>
              <a:gd name="T15" fmla="*/ 2147483647 h 48"/>
              <a:gd name="T16" fmla="*/ 2147483647 w 246"/>
              <a:gd name="T17" fmla="*/ 2147483647 h 48"/>
              <a:gd name="T18" fmla="*/ 2147483647 w 246"/>
              <a:gd name="T19" fmla="*/ 2147483647 h 48"/>
              <a:gd name="T20" fmla="*/ 2147483647 w 246"/>
              <a:gd name="T21" fmla="*/ 2147483647 h 48"/>
              <a:gd name="T22" fmla="*/ 0 w 246"/>
              <a:gd name="T23" fmla="*/ 2147483647 h 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6"/>
              <a:gd name="T37" fmla="*/ 0 h 48"/>
              <a:gd name="T38" fmla="*/ 246 w 246"/>
              <a:gd name="T39" fmla="*/ 48 h 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6" h="48">
                <a:moveTo>
                  <a:pt x="246" y="27"/>
                </a:moveTo>
                <a:lnTo>
                  <a:pt x="228" y="48"/>
                </a:lnTo>
                <a:lnTo>
                  <a:pt x="201" y="39"/>
                </a:lnTo>
                <a:lnTo>
                  <a:pt x="174" y="18"/>
                </a:lnTo>
                <a:lnTo>
                  <a:pt x="129" y="18"/>
                </a:lnTo>
                <a:lnTo>
                  <a:pt x="117" y="3"/>
                </a:lnTo>
                <a:lnTo>
                  <a:pt x="84" y="0"/>
                </a:lnTo>
                <a:lnTo>
                  <a:pt x="78" y="18"/>
                </a:lnTo>
                <a:lnTo>
                  <a:pt x="48" y="18"/>
                </a:lnTo>
                <a:lnTo>
                  <a:pt x="21" y="12"/>
                </a:lnTo>
                <a:lnTo>
                  <a:pt x="27" y="39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8" name="Freeform 30">
            <a:extLst>
              <a:ext uri="{FF2B5EF4-FFF2-40B4-BE49-F238E27FC236}">
                <a16:creationId xmlns:a16="http://schemas.microsoft.com/office/drawing/2014/main" id="{3C82F6EC-1BFC-41B4-A766-9A5F00F1C865}"/>
              </a:ext>
            </a:extLst>
          </p:cNvPr>
          <p:cNvSpPr>
            <a:spLocks/>
          </p:cNvSpPr>
          <p:nvPr/>
        </p:nvSpPr>
        <p:spPr bwMode="auto">
          <a:xfrm>
            <a:off x="2713219" y="4365625"/>
            <a:ext cx="1123950" cy="747713"/>
          </a:xfrm>
          <a:custGeom>
            <a:avLst/>
            <a:gdLst>
              <a:gd name="T0" fmla="*/ 2147483647 w 708"/>
              <a:gd name="T1" fmla="*/ 2147483647 h 471"/>
              <a:gd name="T2" fmla="*/ 2147483647 w 708"/>
              <a:gd name="T3" fmla="*/ 2147483647 h 471"/>
              <a:gd name="T4" fmla="*/ 2147483647 w 708"/>
              <a:gd name="T5" fmla="*/ 2147483647 h 471"/>
              <a:gd name="T6" fmla="*/ 2147483647 w 708"/>
              <a:gd name="T7" fmla="*/ 2147483647 h 471"/>
              <a:gd name="T8" fmla="*/ 2147483647 w 708"/>
              <a:gd name="T9" fmla="*/ 2147483647 h 471"/>
              <a:gd name="T10" fmla="*/ 2147483647 w 708"/>
              <a:gd name="T11" fmla="*/ 2147483647 h 471"/>
              <a:gd name="T12" fmla="*/ 2147483647 w 708"/>
              <a:gd name="T13" fmla="*/ 2147483647 h 471"/>
              <a:gd name="T14" fmla="*/ 2147483647 w 708"/>
              <a:gd name="T15" fmla="*/ 2147483647 h 471"/>
              <a:gd name="T16" fmla="*/ 2147483647 w 708"/>
              <a:gd name="T17" fmla="*/ 2147483647 h 471"/>
              <a:gd name="T18" fmla="*/ 2147483647 w 708"/>
              <a:gd name="T19" fmla="*/ 2147483647 h 471"/>
              <a:gd name="T20" fmla="*/ 2147483647 w 708"/>
              <a:gd name="T21" fmla="*/ 2147483647 h 471"/>
              <a:gd name="T22" fmla="*/ 2147483647 w 708"/>
              <a:gd name="T23" fmla="*/ 2147483647 h 471"/>
              <a:gd name="T24" fmla="*/ 2147483647 w 708"/>
              <a:gd name="T25" fmla="*/ 2147483647 h 471"/>
              <a:gd name="T26" fmla="*/ 2147483647 w 708"/>
              <a:gd name="T27" fmla="*/ 2147483647 h 471"/>
              <a:gd name="T28" fmla="*/ 2147483647 w 708"/>
              <a:gd name="T29" fmla="*/ 2147483647 h 471"/>
              <a:gd name="T30" fmla="*/ 2147483647 w 708"/>
              <a:gd name="T31" fmla="*/ 2147483647 h 471"/>
              <a:gd name="T32" fmla="*/ 2147483647 w 708"/>
              <a:gd name="T33" fmla="*/ 2147483647 h 471"/>
              <a:gd name="T34" fmla="*/ 2147483647 w 708"/>
              <a:gd name="T35" fmla="*/ 2147483647 h 471"/>
              <a:gd name="T36" fmla="*/ 2147483647 w 708"/>
              <a:gd name="T37" fmla="*/ 2147483647 h 471"/>
              <a:gd name="T38" fmla="*/ 2147483647 w 708"/>
              <a:gd name="T39" fmla="*/ 2147483647 h 471"/>
              <a:gd name="T40" fmla="*/ 2147483647 w 708"/>
              <a:gd name="T41" fmla="*/ 2147483647 h 471"/>
              <a:gd name="T42" fmla="*/ 2147483647 w 708"/>
              <a:gd name="T43" fmla="*/ 2147483647 h 471"/>
              <a:gd name="T44" fmla="*/ 2147483647 w 708"/>
              <a:gd name="T45" fmla="*/ 2147483647 h 471"/>
              <a:gd name="T46" fmla="*/ 2147483647 w 708"/>
              <a:gd name="T47" fmla="*/ 2147483647 h 471"/>
              <a:gd name="T48" fmla="*/ 2147483647 w 708"/>
              <a:gd name="T49" fmla="*/ 2147483647 h 471"/>
              <a:gd name="T50" fmla="*/ 2147483647 w 708"/>
              <a:gd name="T51" fmla="*/ 2147483647 h 471"/>
              <a:gd name="T52" fmla="*/ 0 w 708"/>
              <a:gd name="T53" fmla="*/ 0 h 47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08"/>
              <a:gd name="T82" fmla="*/ 0 h 471"/>
              <a:gd name="T83" fmla="*/ 708 w 708"/>
              <a:gd name="T84" fmla="*/ 471 h 47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08" h="471">
                <a:moveTo>
                  <a:pt x="708" y="462"/>
                </a:moveTo>
                <a:lnTo>
                  <a:pt x="690" y="471"/>
                </a:lnTo>
                <a:lnTo>
                  <a:pt x="663" y="453"/>
                </a:lnTo>
                <a:lnTo>
                  <a:pt x="648" y="432"/>
                </a:lnTo>
                <a:lnTo>
                  <a:pt x="609" y="420"/>
                </a:lnTo>
                <a:lnTo>
                  <a:pt x="600" y="399"/>
                </a:lnTo>
                <a:lnTo>
                  <a:pt x="561" y="381"/>
                </a:lnTo>
                <a:lnTo>
                  <a:pt x="540" y="357"/>
                </a:lnTo>
                <a:lnTo>
                  <a:pt x="519" y="336"/>
                </a:lnTo>
                <a:lnTo>
                  <a:pt x="498" y="327"/>
                </a:lnTo>
                <a:lnTo>
                  <a:pt x="459" y="294"/>
                </a:lnTo>
                <a:lnTo>
                  <a:pt x="423" y="273"/>
                </a:lnTo>
                <a:lnTo>
                  <a:pt x="390" y="261"/>
                </a:lnTo>
                <a:lnTo>
                  <a:pt x="375" y="240"/>
                </a:lnTo>
                <a:lnTo>
                  <a:pt x="342" y="228"/>
                </a:lnTo>
                <a:lnTo>
                  <a:pt x="312" y="207"/>
                </a:lnTo>
                <a:lnTo>
                  <a:pt x="291" y="180"/>
                </a:lnTo>
                <a:lnTo>
                  <a:pt x="258" y="177"/>
                </a:lnTo>
                <a:lnTo>
                  <a:pt x="231" y="156"/>
                </a:lnTo>
                <a:lnTo>
                  <a:pt x="186" y="141"/>
                </a:lnTo>
                <a:lnTo>
                  <a:pt x="162" y="132"/>
                </a:lnTo>
                <a:lnTo>
                  <a:pt x="123" y="117"/>
                </a:lnTo>
                <a:lnTo>
                  <a:pt x="96" y="84"/>
                </a:lnTo>
                <a:lnTo>
                  <a:pt x="81" y="69"/>
                </a:lnTo>
                <a:lnTo>
                  <a:pt x="42" y="48"/>
                </a:lnTo>
                <a:lnTo>
                  <a:pt x="30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79" name="Freeform 31">
            <a:extLst>
              <a:ext uri="{FF2B5EF4-FFF2-40B4-BE49-F238E27FC236}">
                <a16:creationId xmlns:a16="http://schemas.microsoft.com/office/drawing/2014/main" id="{73163EC2-D287-4F6D-882F-D400703BFF2A}"/>
              </a:ext>
            </a:extLst>
          </p:cNvPr>
          <p:cNvSpPr>
            <a:spLocks/>
          </p:cNvSpPr>
          <p:nvPr/>
        </p:nvSpPr>
        <p:spPr bwMode="auto">
          <a:xfrm>
            <a:off x="3537133" y="4465637"/>
            <a:ext cx="581025" cy="552450"/>
          </a:xfrm>
          <a:custGeom>
            <a:avLst/>
            <a:gdLst>
              <a:gd name="T0" fmla="*/ 2147483647 w 366"/>
              <a:gd name="T1" fmla="*/ 2147483647 h 348"/>
              <a:gd name="T2" fmla="*/ 2147483647 w 366"/>
              <a:gd name="T3" fmla="*/ 2147483647 h 348"/>
              <a:gd name="T4" fmla="*/ 2147483647 w 366"/>
              <a:gd name="T5" fmla="*/ 2147483647 h 348"/>
              <a:gd name="T6" fmla="*/ 2147483647 w 366"/>
              <a:gd name="T7" fmla="*/ 2147483647 h 348"/>
              <a:gd name="T8" fmla="*/ 2147483647 w 366"/>
              <a:gd name="T9" fmla="*/ 2147483647 h 348"/>
              <a:gd name="T10" fmla="*/ 2147483647 w 366"/>
              <a:gd name="T11" fmla="*/ 2147483647 h 348"/>
              <a:gd name="T12" fmla="*/ 2147483647 w 366"/>
              <a:gd name="T13" fmla="*/ 2147483647 h 348"/>
              <a:gd name="T14" fmla="*/ 2147483647 w 366"/>
              <a:gd name="T15" fmla="*/ 2147483647 h 348"/>
              <a:gd name="T16" fmla="*/ 2147483647 w 366"/>
              <a:gd name="T17" fmla="*/ 2147483647 h 348"/>
              <a:gd name="T18" fmla="*/ 2147483647 w 366"/>
              <a:gd name="T19" fmla="*/ 2147483647 h 348"/>
              <a:gd name="T20" fmla="*/ 2147483647 w 366"/>
              <a:gd name="T21" fmla="*/ 2147483647 h 348"/>
              <a:gd name="T22" fmla="*/ 2147483647 w 366"/>
              <a:gd name="T23" fmla="*/ 2147483647 h 348"/>
              <a:gd name="T24" fmla="*/ 2147483647 w 366"/>
              <a:gd name="T25" fmla="*/ 2147483647 h 348"/>
              <a:gd name="T26" fmla="*/ 2147483647 w 366"/>
              <a:gd name="T27" fmla="*/ 2147483647 h 348"/>
              <a:gd name="T28" fmla="*/ 0 w 366"/>
              <a:gd name="T29" fmla="*/ 0 h 3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6"/>
              <a:gd name="T46" fmla="*/ 0 h 348"/>
              <a:gd name="T47" fmla="*/ 366 w 366"/>
              <a:gd name="T48" fmla="*/ 348 h 3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6" h="348">
                <a:moveTo>
                  <a:pt x="366" y="348"/>
                </a:moveTo>
                <a:lnTo>
                  <a:pt x="345" y="318"/>
                </a:lnTo>
                <a:lnTo>
                  <a:pt x="336" y="300"/>
                </a:lnTo>
                <a:lnTo>
                  <a:pt x="312" y="279"/>
                </a:lnTo>
                <a:lnTo>
                  <a:pt x="309" y="255"/>
                </a:lnTo>
                <a:lnTo>
                  <a:pt x="309" y="222"/>
                </a:lnTo>
                <a:lnTo>
                  <a:pt x="285" y="189"/>
                </a:lnTo>
                <a:lnTo>
                  <a:pt x="252" y="165"/>
                </a:lnTo>
                <a:lnTo>
                  <a:pt x="201" y="153"/>
                </a:lnTo>
                <a:lnTo>
                  <a:pt x="150" y="159"/>
                </a:lnTo>
                <a:lnTo>
                  <a:pt x="132" y="153"/>
                </a:lnTo>
                <a:lnTo>
                  <a:pt x="96" y="114"/>
                </a:lnTo>
                <a:lnTo>
                  <a:pt x="75" y="81"/>
                </a:lnTo>
                <a:lnTo>
                  <a:pt x="36" y="4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0" name="Freeform 32">
            <a:extLst>
              <a:ext uri="{FF2B5EF4-FFF2-40B4-BE49-F238E27FC236}">
                <a16:creationId xmlns:a16="http://schemas.microsoft.com/office/drawing/2014/main" id="{3DC9CA30-38CF-4836-B467-86E2D4F5FE62}"/>
              </a:ext>
            </a:extLst>
          </p:cNvPr>
          <p:cNvSpPr>
            <a:spLocks/>
          </p:cNvSpPr>
          <p:nvPr/>
        </p:nvSpPr>
        <p:spPr bwMode="auto">
          <a:xfrm>
            <a:off x="4594408" y="4465638"/>
            <a:ext cx="471487" cy="314325"/>
          </a:xfrm>
          <a:custGeom>
            <a:avLst/>
            <a:gdLst>
              <a:gd name="T0" fmla="*/ 2147483647 w 297"/>
              <a:gd name="T1" fmla="*/ 0 h 198"/>
              <a:gd name="T2" fmla="*/ 2147483647 w 297"/>
              <a:gd name="T3" fmla="*/ 2147483647 h 198"/>
              <a:gd name="T4" fmla="*/ 2147483647 w 297"/>
              <a:gd name="T5" fmla="*/ 2147483647 h 198"/>
              <a:gd name="T6" fmla="*/ 2147483647 w 297"/>
              <a:gd name="T7" fmla="*/ 2147483647 h 198"/>
              <a:gd name="T8" fmla="*/ 2147483647 w 297"/>
              <a:gd name="T9" fmla="*/ 2147483647 h 198"/>
              <a:gd name="T10" fmla="*/ 2147483647 w 297"/>
              <a:gd name="T11" fmla="*/ 2147483647 h 198"/>
              <a:gd name="T12" fmla="*/ 2147483647 w 297"/>
              <a:gd name="T13" fmla="*/ 2147483647 h 198"/>
              <a:gd name="T14" fmla="*/ 2147483647 w 297"/>
              <a:gd name="T15" fmla="*/ 2147483647 h 198"/>
              <a:gd name="T16" fmla="*/ 2147483647 w 297"/>
              <a:gd name="T17" fmla="*/ 2147483647 h 198"/>
              <a:gd name="T18" fmla="*/ 2147483647 w 297"/>
              <a:gd name="T19" fmla="*/ 2147483647 h 198"/>
              <a:gd name="T20" fmla="*/ 2147483647 w 297"/>
              <a:gd name="T21" fmla="*/ 2147483647 h 198"/>
              <a:gd name="T22" fmla="*/ 2147483647 w 297"/>
              <a:gd name="T23" fmla="*/ 2147483647 h 198"/>
              <a:gd name="T24" fmla="*/ 2147483647 w 297"/>
              <a:gd name="T25" fmla="*/ 2147483647 h 198"/>
              <a:gd name="T26" fmla="*/ 2147483647 w 297"/>
              <a:gd name="T27" fmla="*/ 2147483647 h 198"/>
              <a:gd name="T28" fmla="*/ 0 w 297"/>
              <a:gd name="T29" fmla="*/ 2147483647 h 19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7"/>
              <a:gd name="T46" fmla="*/ 0 h 198"/>
              <a:gd name="T47" fmla="*/ 297 w 297"/>
              <a:gd name="T48" fmla="*/ 198 h 19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7" h="198">
                <a:moveTo>
                  <a:pt x="297" y="0"/>
                </a:moveTo>
                <a:lnTo>
                  <a:pt x="276" y="18"/>
                </a:lnTo>
                <a:lnTo>
                  <a:pt x="249" y="18"/>
                </a:lnTo>
                <a:lnTo>
                  <a:pt x="219" y="30"/>
                </a:lnTo>
                <a:lnTo>
                  <a:pt x="189" y="63"/>
                </a:lnTo>
                <a:lnTo>
                  <a:pt x="165" y="69"/>
                </a:lnTo>
                <a:lnTo>
                  <a:pt x="165" y="90"/>
                </a:lnTo>
                <a:lnTo>
                  <a:pt x="129" y="108"/>
                </a:lnTo>
                <a:lnTo>
                  <a:pt x="114" y="132"/>
                </a:lnTo>
                <a:lnTo>
                  <a:pt x="93" y="165"/>
                </a:lnTo>
                <a:lnTo>
                  <a:pt x="60" y="159"/>
                </a:lnTo>
                <a:lnTo>
                  <a:pt x="36" y="150"/>
                </a:lnTo>
                <a:lnTo>
                  <a:pt x="21" y="165"/>
                </a:lnTo>
                <a:lnTo>
                  <a:pt x="6" y="180"/>
                </a:lnTo>
                <a:lnTo>
                  <a:pt x="0" y="198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1" name="Freeform 33">
            <a:extLst>
              <a:ext uri="{FF2B5EF4-FFF2-40B4-BE49-F238E27FC236}">
                <a16:creationId xmlns:a16="http://schemas.microsoft.com/office/drawing/2014/main" id="{A78D85BD-FEB0-4ABF-8EFA-64950F66A4BE}"/>
              </a:ext>
            </a:extLst>
          </p:cNvPr>
          <p:cNvSpPr>
            <a:spLocks/>
          </p:cNvSpPr>
          <p:nvPr/>
        </p:nvSpPr>
        <p:spPr bwMode="auto">
          <a:xfrm>
            <a:off x="2165533" y="4089400"/>
            <a:ext cx="2376487" cy="714375"/>
          </a:xfrm>
          <a:custGeom>
            <a:avLst/>
            <a:gdLst>
              <a:gd name="T0" fmla="*/ 2147483647 w 1497"/>
              <a:gd name="T1" fmla="*/ 2147483647 h 450"/>
              <a:gd name="T2" fmla="*/ 2147483647 w 1497"/>
              <a:gd name="T3" fmla="*/ 2147483647 h 450"/>
              <a:gd name="T4" fmla="*/ 2147483647 w 1497"/>
              <a:gd name="T5" fmla="*/ 2147483647 h 450"/>
              <a:gd name="T6" fmla="*/ 2147483647 w 1497"/>
              <a:gd name="T7" fmla="*/ 2147483647 h 450"/>
              <a:gd name="T8" fmla="*/ 2147483647 w 1497"/>
              <a:gd name="T9" fmla="*/ 2147483647 h 450"/>
              <a:gd name="T10" fmla="*/ 2147483647 w 1497"/>
              <a:gd name="T11" fmla="*/ 2147483647 h 450"/>
              <a:gd name="T12" fmla="*/ 2147483647 w 1497"/>
              <a:gd name="T13" fmla="*/ 2147483647 h 450"/>
              <a:gd name="T14" fmla="*/ 2147483647 w 1497"/>
              <a:gd name="T15" fmla="*/ 2147483647 h 450"/>
              <a:gd name="T16" fmla="*/ 2147483647 w 1497"/>
              <a:gd name="T17" fmla="*/ 2147483647 h 450"/>
              <a:gd name="T18" fmla="*/ 2147483647 w 1497"/>
              <a:gd name="T19" fmla="*/ 2147483647 h 450"/>
              <a:gd name="T20" fmla="*/ 2147483647 w 1497"/>
              <a:gd name="T21" fmla="*/ 2147483647 h 450"/>
              <a:gd name="T22" fmla="*/ 2147483647 w 1497"/>
              <a:gd name="T23" fmla="*/ 2147483647 h 450"/>
              <a:gd name="T24" fmla="*/ 2147483647 w 1497"/>
              <a:gd name="T25" fmla="*/ 2147483647 h 450"/>
              <a:gd name="T26" fmla="*/ 2147483647 w 1497"/>
              <a:gd name="T27" fmla="*/ 2147483647 h 450"/>
              <a:gd name="T28" fmla="*/ 2147483647 w 1497"/>
              <a:gd name="T29" fmla="*/ 2147483647 h 450"/>
              <a:gd name="T30" fmla="*/ 2147483647 w 1497"/>
              <a:gd name="T31" fmla="*/ 2147483647 h 450"/>
              <a:gd name="T32" fmla="*/ 2147483647 w 1497"/>
              <a:gd name="T33" fmla="*/ 2147483647 h 450"/>
              <a:gd name="T34" fmla="*/ 2147483647 w 1497"/>
              <a:gd name="T35" fmla="*/ 2147483647 h 450"/>
              <a:gd name="T36" fmla="*/ 2147483647 w 1497"/>
              <a:gd name="T37" fmla="*/ 2147483647 h 450"/>
              <a:gd name="T38" fmla="*/ 2147483647 w 1497"/>
              <a:gd name="T39" fmla="*/ 2147483647 h 450"/>
              <a:gd name="T40" fmla="*/ 2147483647 w 1497"/>
              <a:gd name="T41" fmla="*/ 2147483647 h 450"/>
              <a:gd name="T42" fmla="*/ 2147483647 w 1497"/>
              <a:gd name="T43" fmla="*/ 2147483647 h 450"/>
              <a:gd name="T44" fmla="*/ 2147483647 w 1497"/>
              <a:gd name="T45" fmla="*/ 2147483647 h 450"/>
              <a:gd name="T46" fmla="*/ 2147483647 w 1497"/>
              <a:gd name="T47" fmla="*/ 2147483647 h 450"/>
              <a:gd name="T48" fmla="*/ 2147483647 w 1497"/>
              <a:gd name="T49" fmla="*/ 2147483647 h 450"/>
              <a:gd name="T50" fmla="*/ 2147483647 w 1497"/>
              <a:gd name="T51" fmla="*/ 2147483647 h 450"/>
              <a:gd name="T52" fmla="*/ 2147483647 w 1497"/>
              <a:gd name="T53" fmla="*/ 2147483647 h 450"/>
              <a:gd name="T54" fmla="*/ 2147483647 w 1497"/>
              <a:gd name="T55" fmla="*/ 2147483647 h 450"/>
              <a:gd name="T56" fmla="*/ 2147483647 w 1497"/>
              <a:gd name="T57" fmla="*/ 2147483647 h 450"/>
              <a:gd name="T58" fmla="*/ 2147483647 w 1497"/>
              <a:gd name="T59" fmla="*/ 2147483647 h 450"/>
              <a:gd name="T60" fmla="*/ 2147483647 w 1497"/>
              <a:gd name="T61" fmla="*/ 2147483647 h 450"/>
              <a:gd name="T62" fmla="*/ 2147483647 w 1497"/>
              <a:gd name="T63" fmla="*/ 2147483647 h 450"/>
              <a:gd name="T64" fmla="*/ 2147483647 w 1497"/>
              <a:gd name="T65" fmla="*/ 2147483647 h 450"/>
              <a:gd name="T66" fmla="*/ 2147483647 w 1497"/>
              <a:gd name="T67" fmla="*/ 2147483647 h 450"/>
              <a:gd name="T68" fmla="*/ 2147483647 w 1497"/>
              <a:gd name="T69" fmla="*/ 2147483647 h 450"/>
              <a:gd name="T70" fmla="*/ 2147483647 w 1497"/>
              <a:gd name="T71" fmla="*/ 2147483647 h 450"/>
              <a:gd name="T72" fmla="*/ 2147483647 w 1497"/>
              <a:gd name="T73" fmla="*/ 2147483647 h 450"/>
              <a:gd name="T74" fmla="*/ 2147483647 w 1497"/>
              <a:gd name="T75" fmla="*/ 2147483647 h 450"/>
              <a:gd name="T76" fmla="*/ 2147483647 w 1497"/>
              <a:gd name="T77" fmla="*/ 2147483647 h 450"/>
              <a:gd name="T78" fmla="*/ 2147483647 w 1497"/>
              <a:gd name="T79" fmla="*/ 2147483647 h 450"/>
              <a:gd name="T80" fmla="*/ 2147483647 w 1497"/>
              <a:gd name="T81" fmla="*/ 2147483647 h 450"/>
              <a:gd name="T82" fmla="*/ 2147483647 w 1497"/>
              <a:gd name="T83" fmla="*/ 2147483647 h 450"/>
              <a:gd name="T84" fmla="*/ 2147483647 w 1497"/>
              <a:gd name="T85" fmla="*/ 2147483647 h 450"/>
              <a:gd name="T86" fmla="*/ 2147483647 w 1497"/>
              <a:gd name="T87" fmla="*/ 0 h 450"/>
              <a:gd name="T88" fmla="*/ 2147483647 w 1497"/>
              <a:gd name="T89" fmla="*/ 2147483647 h 450"/>
              <a:gd name="T90" fmla="*/ 0 w 1497"/>
              <a:gd name="T91" fmla="*/ 2147483647 h 4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97"/>
              <a:gd name="T139" fmla="*/ 0 h 450"/>
              <a:gd name="T140" fmla="*/ 1497 w 1497"/>
              <a:gd name="T141" fmla="*/ 450 h 45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97" h="450">
                <a:moveTo>
                  <a:pt x="1497" y="450"/>
                </a:moveTo>
                <a:lnTo>
                  <a:pt x="1473" y="447"/>
                </a:lnTo>
                <a:lnTo>
                  <a:pt x="1455" y="441"/>
                </a:lnTo>
                <a:lnTo>
                  <a:pt x="1428" y="402"/>
                </a:lnTo>
                <a:lnTo>
                  <a:pt x="1410" y="393"/>
                </a:lnTo>
                <a:lnTo>
                  <a:pt x="1380" y="387"/>
                </a:lnTo>
                <a:lnTo>
                  <a:pt x="1353" y="375"/>
                </a:lnTo>
                <a:lnTo>
                  <a:pt x="1329" y="339"/>
                </a:lnTo>
                <a:lnTo>
                  <a:pt x="1308" y="321"/>
                </a:lnTo>
                <a:lnTo>
                  <a:pt x="1272" y="309"/>
                </a:lnTo>
                <a:lnTo>
                  <a:pt x="1236" y="297"/>
                </a:lnTo>
                <a:lnTo>
                  <a:pt x="1209" y="291"/>
                </a:lnTo>
                <a:lnTo>
                  <a:pt x="1185" y="294"/>
                </a:lnTo>
                <a:lnTo>
                  <a:pt x="1152" y="291"/>
                </a:lnTo>
                <a:lnTo>
                  <a:pt x="1125" y="285"/>
                </a:lnTo>
                <a:lnTo>
                  <a:pt x="1101" y="270"/>
                </a:lnTo>
                <a:lnTo>
                  <a:pt x="1077" y="249"/>
                </a:lnTo>
                <a:lnTo>
                  <a:pt x="1053" y="240"/>
                </a:lnTo>
                <a:lnTo>
                  <a:pt x="1011" y="225"/>
                </a:lnTo>
                <a:lnTo>
                  <a:pt x="993" y="207"/>
                </a:lnTo>
                <a:lnTo>
                  <a:pt x="975" y="198"/>
                </a:lnTo>
                <a:lnTo>
                  <a:pt x="942" y="186"/>
                </a:lnTo>
                <a:lnTo>
                  <a:pt x="891" y="165"/>
                </a:lnTo>
                <a:lnTo>
                  <a:pt x="843" y="168"/>
                </a:lnTo>
                <a:lnTo>
                  <a:pt x="825" y="162"/>
                </a:lnTo>
                <a:lnTo>
                  <a:pt x="801" y="147"/>
                </a:lnTo>
                <a:lnTo>
                  <a:pt x="765" y="144"/>
                </a:lnTo>
                <a:lnTo>
                  <a:pt x="738" y="141"/>
                </a:lnTo>
                <a:lnTo>
                  <a:pt x="702" y="135"/>
                </a:lnTo>
                <a:lnTo>
                  <a:pt x="663" y="135"/>
                </a:lnTo>
                <a:lnTo>
                  <a:pt x="621" y="123"/>
                </a:lnTo>
                <a:lnTo>
                  <a:pt x="597" y="108"/>
                </a:lnTo>
                <a:lnTo>
                  <a:pt x="564" y="90"/>
                </a:lnTo>
                <a:lnTo>
                  <a:pt x="537" y="87"/>
                </a:lnTo>
                <a:lnTo>
                  <a:pt x="495" y="63"/>
                </a:lnTo>
                <a:lnTo>
                  <a:pt x="465" y="57"/>
                </a:lnTo>
                <a:lnTo>
                  <a:pt x="426" y="24"/>
                </a:lnTo>
                <a:lnTo>
                  <a:pt x="381" y="21"/>
                </a:lnTo>
                <a:lnTo>
                  <a:pt x="342" y="18"/>
                </a:lnTo>
                <a:lnTo>
                  <a:pt x="294" y="12"/>
                </a:lnTo>
                <a:lnTo>
                  <a:pt x="255" y="9"/>
                </a:lnTo>
                <a:lnTo>
                  <a:pt x="204" y="9"/>
                </a:lnTo>
                <a:lnTo>
                  <a:pt x="162" y="3"/>
                </a:lnTo>
                <a:lnTo>
                  <a:pt x="102" y="0"/>
                </a:lnTo>
                <a:lnTo>
                  <a:pt x="57" y="15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2" name="Freeform 34">
            <a:extLst>
              <a:ext uri="{FF2B5EF4-FFF2-40B4-BE49-F238E27FC236}">
                <a16:creationId xmlns:a16="http://schemas.microsoft.com/office/drawing/2014/main" id="{33163B7C-6696-4E77-9F03-5D7F8DEAA2D1}"/>
              </a:ext>
            </a:extLst>
          </p:cNvPr>
          <p:cNvSpPr>
            <a:spLocks/>
          </p:cNvSpPr>
          <p:nvPr/>
        </p:nvSpPr>
        <p:spPr bwMode="auto">
          <a:xfrm>
            <a:off x="1665470" y="4041775"/>
            <a:ext cx="500063" cy="104775"/>
          </a:xfrm>
          <a:custGeom>
            <a:avLst/>
            <a:gdLst>
              <a:gd name="T0" fmla="*/ 2147483647 w 315"/>
              <a:gd name="T1" fmla="*/ 2147483647 h 66"/>
              <a:gd name="T2" fmla="*/ 2147483647 w 315"/>
              <a:gd name="T3" fmla="*/ 2147483647 h 66"/>
              <a:gd name="T4" fmla="*/ 2147483647 w 315"/>
              <a:gd name="T5" fmla="*/ 2147483647 h 66"/>
              <a:gd name="T6" fmla="*/ 2147483647 w 315"/>
              <a:gd name="T7" fmla="*/ 2147483647 h 66"/>
              <a:gd name="T8" fmla="*/ 2147483647 w 315"/>
              <a:gd name="T9" fmla="*/ 2147483647 h 66"/>
              <a:gd name="T10" fmla="*/ 2147483647 w 315"/>
              <a:gd name="T11" fmla="*/ 2147483647 h 66"/>
              <a:gd name="T12" fmla="*/ 2147483647 w 315"/>
              <a:gd name="T13" fmla="*/ 2147483647 h 66"/>
              <a:gd name="T14" fmla="*/ 2147483647 w 315"/>
              <a:gd name="T15" fmla="*/ 2147483647 h 66"/>
              <a:gd name="T16" fmla="*/ 2147483647 w 315"/>
              <a:gd name="T17" fmla="*/ 2147483647 h 66"/>
              <a:gd name="T18" fmla="*/ 2147483647 w 315"/>
              <a:gd name="T19" fmla="*/ 2147483647 h 66"/>
              <a:gd name="T20" fmla="*/ 2147483647 w 315"/>
              <a:gd name="T21" fmla="*/ 2147483647 h 66"/>
              <a:gd name="T22" fmla="*/ 2147483647 w 315"/>
              <a:gd name="T23" fmla="*/ 2147483647 h 66"/>
              <a:gd name="T24" fmla="*/ 0 w 315"/>
              <a:gd name="T25" fmla="*/ 0 h 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5"/>
              <a:gd name="T40" fmla="*/ 0 h 66"/>
              <a:gd name="T41" fmla="*/ 315 w 315"/>
              <a:gd name="T42" fmla="*/ 66 h 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5" h="66">
                <a:moveTo>
                  <a:pt x="315" y="57"/>
                </a:moveTo>
                <a:lnTo>
                  <a:pt x="282" y="60"/>
                </a:lnTo>
                <a:lnTo>
                  <a:pt x="252" y="66"/>
                </a:lnTo>
                <a:lnTo>
                  <a:pt x="219" y="54"/>
                </a:lnTo>
                <a:lnTo>
                  <a:pt x="201" y="36"/>
                </a:lnTo>
                <a:lnTo>
                  <a:pt x="183" y="42"/>
                </a:lnTo>
                <a:lnTo>
                  <a:pt x="159" y="30"/>
                </a:lnTo>
                <a:lnTo>
                  <a:pt x="141" y="30"/>
                </a:lnTo>
                <a:lnTo>
                  <a:pt x="102" y="15"/>
                </a:lnTo>
                <a:lnTo>
                  <a:pt x="78" y="3"/>
                </a:lnTo>
                <a:lnTo>
                  <a:pt x="54" y="3"/>
                </a:lnTo>
                <a:lnTo>
                  <a:pt x="27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3" name="Freeform 35">
            <a:extLst>
              <a:ext uri="{FF2B5EF4-FFF2-40B4-BE49-F238E27FC236}">
                <a16:creationId xmlns:a16="http://schemas.microsoft.com/office/drawing/2014/main" id="{6F448E18-B345-4406-B764-E9366D0EBF33}"/>
              </a:ext>
            </a:extLst>
          </p:cNvPr>
          <p:cNvSpPr>
            <a:spLocks/>
          </p:cNvSpPr>
          <p:nvPr/>
        </p:nvSpPr>
        <p:spPr bwMode="auto">
          <a:xfrm>
            <a:off x="1703569" y="4137025"/>
            <a:ext cx="457200" cy="233363"/>
          </a:xfrm>
          <a:custGeom>
            <a:avLst/>
            <a:gdLst>
              <a:gd name="T0" fmla="*/ 2147483647 w 288"/>
              <a:gd name="T1" fmla="*/ 0 h 147"/>
              <a:gd name="T2" fmla="*/ 2147483647 w 288"/>
              <a:gd name="T3" fmla="*/ 2147483647 h 147"/>
              <a:gd name="T4" fmla="*/ 2147483647 w 288"/>
              <a:gd name="T5" fmla="*/ 2147483647 h 147"/>
              <a:gd name="T6" fmla="*/ 2147483647 w 288"/>
              <a:gd name="T7" fmla="*/ 2147483647 h 147"/>
              <a:gd name="T8" fmla="*/ 2147483647 w 288"/>
              <a:gd name="T9" fmla="*/ 2147483647 h 147"/>
              <a:gd name="T10" fmla="*/ 2147483647 w 288"/>
              <a:gd name="T11" fmla="*/ 2147483647 h 147"/>
              <a:gd name="T12" fmla="*/ 2147483647 w 288"/>
              <a:gd name="T13" fmla="*/ 2147483647 h 147"/>
              <a:gd name="T14" fmla="*/ 2147483647 w 288"/>
              <a:gd name="T15" fmla="*/ 2147483647 h 147"/>
              <a:gd name="T16" fmla="*/ 2147483647 w 288"/>
              <a:gd name="T17" fmla="*/ 2147483647 h 147"/>
              <a:gd name="T18" fmla="*/ 2147483647 w 288"/>
              <a:gd name="T19" fmla="*/ 2147483647 h 147"/>
              <a:gd name="T20" fmla="*/ 2147483647 w 288"/>
              <a:gd name="T21" fmla="*/ 2147483647 h 147"/>
              <a:gd name="T22" fmla="*/ 2147483647 w 288"/>
              <a:gd name="T23" fmla="*/ 2147483647 h 147"/>
              <a:gd name="T24" fmla="*/ 0 w 288"/>
              <a:gd name="T25" fmla="*/ 2147483647 h 1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8"/>
              <a:gd name="T40" fmla="*/ 0 h 147"/>
              <a:gd name="T41" fmla="*/ 288 w 288"/>
              <a:gd name="T42" fmla="*/ 147 h 1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8" h="147">
                <a:moveTo>
                  <a:pt x="288" y="0"/>
                </a:moveTo>
                <a:lnTo>
                  <a:pt x="279" y="24"/>
                </a:lnTo>
                <a:lnTo>
                  <a:pt x="264" y="42"/>
                </a:lnTo>
                <a:lnTo>
                  <a:pt x="231" y="54"/>
                </a:lnTo>
                <a:lnTo>
                  <a:pt x="210" y="63"/>
                </a:lnTo>
                <a:lnTo>
                  <a:pt x="180" y="60"/>
                </a:lnTo>
                <a:lnTo>
                  <a:pt x="150" y="72"/>
                </a:lnTo>
                <a:lnTo>
                  <a:pt x="108" y="84"/>
                </a:lnTo>
                <a:lnTo>
                  <a:pt x="84" y="102"/>
                </a:lnTo>
                <a:lnTo>
                  <a:pt x="66" y="120"/>
                </a:lnTo>
                <a:lnTo>
                  <a:pt x="39" y="114"/>
                </a:lnTo>
                <a:lnTo>
                  <a:pt x="12" y="126"/>
                </a:lnTo>
                <a:lnTo>
                  <a:pt x="0" y="147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4" name="Freeform 36">
            <a:extLst>
              <a:ext uri="{FF2B5EF4-FFF2-40B4-BE49-F238E27FC236}">
                <a16:creationId xmlns:a16="http://schemas.microsoft.com/office/drawing/2014/main" id="{6B56618B-4F4C-4BC9-AA0C-E0666E8E533E}"/>
              </a:ext>
            </a:extLst>
          </p:cNvPr>
          <p:cNvSpPr>
            <a:spLocks/>
          </p:cNvSpPr>
          <p:nvPr/>
        </p:nvSpPr>
        <p:spPr bwMode="auto">
          <a:xfrm>
            <a:off x="4561069" y="2998787"/>
            <a:ext cx="114300" cy="747712"/>
          </a:xfrm>
          <a:custGeom>
            <a:avLst/>
            <a:gdLst>
              <a:gd name="T0" fmla="*/ 2147483647 w 72"/>
              <a:gd name="T1" fmla="*/ 0 h 471"/>
              <a:gd name="T2" fmla="*/ 2147483647 w 72"/>
              <a:gd name="T3" fmla="*/ 2147483647 h 471"/>
              <a:gd name="T4" fmla="*/ 2147483647 w 72"/>
              <a:gd name="T5" fmla="*/ 2147483647 h 471"/>
              <a:gd name="T6" fmla="*/ 2147483647 w 72"/>
              <a:gd name="T7" fmla="*/ 2147483647 h 471"/>
              <a:gd name="T8" fmla="*/ 2147483647 w 72"/>
              <a:gd name="T9" fmla="*/ 2147483647 h 471"/>
              <a:gd name="T10" fmla="*/ 2147483647 w 72"/>
              <a:gd name="T11" fmla="*/ 2147483647 h 471"/>
              <a:gd name="T12" fmla="*/ 2147483647 w 72"/>
              <a:gd name="T13" fmla="*/ 2147483647 h 471"/>
              <a:gd name="T14" fmla="*/ 2147483647 w 72"/>
              <a:gd name="T15" fmla="*/ 2147483647 h 471"/>
              <a:gd name="T16" fmla="*/ 2147483647 w 72"/>
              <a:gd name="T17" fmla="*/ 2147483647 h 471"/>
              <a:gd name="T18" fmla="*/ 2147483647 w 72"/>
              <a:gd name="T19" fmla="*/ 2147483647 h 471"/>
              <a:gd name="T20" fmla="*/ 2147483647 w 72"/>
              <a:gd name="T21" fmla="*/ 2147483647 h 471"/>
              <a:gd name="T22" fmla="*/ 2147483647 w 72"/>
              <a:gd name="T23" fmla="*/ 2147483647 h 471"/>
              <a:gd name="T24" fmla="*/ 2147483647 w 72"/>
              <a:gd name="T25" fmla="*/ 2147483647 h 471"/>
              <a:gd name="T26" fmla="*/ 2147483647 w 72"/>
              <a:gd name="T27" fmla="*/ 2147483647 h 471"/>
              <a:gd name="T28" fmla="*/ 2147483647 w 72"/>
              <a:gd name="T29" fmla="*/ 2147483647 h 471"/>
              <a:gd name="T30" fmla="*/ 2147483647 w 72"/>
              <a:gd name="T31" fmla="*/ 2147483647 h 471"/>
              <a:gd name="T32" fmla="*/ 2147483647 w 72"/>
              <a:gd name="T33" fmla="*/ 2147483647 h 471"/>
              <a:gd name="T34" fmla="*/ 0 w 72"/>
              <a:gd name="T35" fmla="*/ 2147483647 h 471"/>
              <a:gd name="T36" fmla="*/ 2147483647 w 72"/>
              <a:gd name="T37" fmla="*/ 2147483647 h 471"/>
              <a:gd name="T38" fmla="*/ 2147483647 w 72"/>
              <a:gd name="T39" fmla="*/ 2147483647 h 47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2"/>
              <a:gd name="T61" fmla="*/ 0 h 471"/>
              <a:gd name="T62" fmla="*/ 72 w 72"/>
              <a:gd name="T63" fmla="*/ 471 h 47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2" h="471">
                <a:moveTo>
                  <a:pt x="57" y="0"/>
                </a:moveTo>
                <a:lnTo>
                  <a:pt x="60" y="18"/>
                </a:lnTo>
                <a:lnTo>
                  <a:pt x="51" y="48"/>
                </a:lnTo>
                <a:lnTo>
                  <a:pt x="63" y="66"/>
                </a:lnTo>
                <a:lnTo>
                  <a:pt x="48" y="90"/>
                </a:lnTo>
                <a:lnTo>
                  <a:pt x="63" y="102"/>
                </a:lnTo>
                <a:lnTo>
                  <a:pt x="45" y="123"/>
                </a:lnTo>
                <a:lnTo>
                  <a:pt x="45" y="144"/>
                </a:lnTo>
                <a:lnTo>
                  <a:pt x="54" y="171"/>
                </a:lnTo>
                <a:lnTo>
                  <a:pt x="54" y="219"/>
                </a:lnTo>
                <a:lnTo>
                  <a:pt x="72" y="240"/>
                </a:lnTo>
                <a:lnTo>
                  <a:pt x="66" y="270"/>
                </a:lnTo>
                <a:lnTo>
                  <a:pt x="69" y="294"/>
                </a:lnTo>
                <a:lnTo>
                  <a:pt x="63" y="321"/>
                </a:lnTo>
                <a:lnTo>
                  <a:pt x="54" y="351"/>
                </a:lnTo>
                <a:lnTo>
                  <a:pt x="36" y="372"/>
                </a:lnTo>
                <a:lnTo>
                  <a:pt x="9" y="390"/>
                </a:lnTo>
                <a:lnTo>
                  <a:pt x="0" y="411"/>
                </a:lnTo>
                <a:lnTo>
                  <a:pt x="12" y="441"/>
                </a:lnTo>
                <a:lnTo>
                  <a:pt x="15" y="471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5" name="Freeform 37">
            <a:extLst>
              <a:ext uri="{FF2B5EF4-FFF2-40B4-BE49-F238E27FC236}">
                <a16:creationId xmlns:a16="http://schemas.microsoft.com/office/drawing/2014/main" id="{8B10BEB6-A985-4AA5-94FD-6B631DA7693C}"/>
              </a:ext>
            </a:extLst>
          </p:cNvPr>
          <p:cNvSpPr>
            <a:spLocks/>
          </p:cNvSpPr>
          <p:nvPr/>
        </p:nvSpPr>
        <p:spPr bwMode="auto">
          <a:xfrm>
            <a:off x="4070532" y="3479800"/>
            <a:ext cx="285750" cy="1109663"/>
          </a:xfrm>
          <a:custGeom>
            <a:avLst/>
            <a:gdLst>
              <a:gd name="T0" fmla="*/ 2147483647 w 180"/>
              <a:gd name="T1" fmla="*/ 2147483647 h 699"/>
              <a:gd name="T2" fmla="*/ 2147483647 w 180"/>
              <a:gd name="T3" fmla="*/ 2147483647 h 699"/>
              <a:gd name="T4" fmla="*/ 2147483647 w 180"/>
              <a:gd name="T5" fmla="*/ 2147483647 h 699"/>
              <a:gd name="T6" fmla="*/ 2147483647 w 180"/>
              <a:gd name="T7" fmla="*/ 2147483647 h 699"/>
              <a:gd name="T8" fmla="*/ 2147483647 w 180"/>
              <a:gd name="T9" fmla="*/ 2147483647 h 699"/>
              <a:gd name="T10" fmla="*/ 2147483647 w 180"/>
              <a:gd name="T11" fmla="*/ 2147483647 h 699"/>
              <a:gd name="T12" fmla="*/ 2147483647 w 180"/>
              <a:gd name="T13" fmla="*/ 2147483647 h 699"/>
              <a:gd name="T14" fmla="*/ 2147483647 w 180"/>
              <a:gd name="T15" fmla="*/ 2147483647 h 699"/>
              <a:gd name="T16" fmla="*/ 2147483647 w 180"/>
              <a:gd name="T17" fmla="*/ 2147483647 h 699"/>
              <a:gd name="T18" fmla="*/ 2147483647 w 180"/>
              <a:gd name="T19" fmla="*/ 2147483647 h 699"/>
              <a:gd name="T20" fmla="*/ 2147483647 w 180"/>
              <a:gd name="T21" fmla="*/ 2147483647 h 699"/>
              <a:gd name="T22" fmla="*/ 2147483647 w 180"/>
              <a:gd name="T23" fmla="*/ 2147483647 h 699"/>
              <a:gd name="T24" fmla="*/ 2147483647 w 180"/>
              <a:gd name="T25" fmla="*/ 2147483647 h 699"/>
              <a:gd name="T26" fmla="*/ 2147483647 w 180"/>
              <a:gd name="T27" fmla="*/ 2147483647 h 699"/>
              <a:gd name="T28" fmla="*/ 2147483647 w 180"/>
              <a:gd name="T29" fmla="*/ 2147483647 h 699"/>
              <a:gd name="T30" fmla="*/ 2147483647 w 180"/>
              <a:gd name="T31" fmla="*/ 2147483647 h 699"/>
              <a:gd name="T32" fmla="*/ 2147483647 w 180"/>
              <a:gd name="T33" fmla="*/ 2147483647 h 699"/>
              <a:gd name="T34" fmla="*/ 2147483647 w 180"/>
              <a:gd name="T35" fmla="*/ 2147483647 h 699"/>
              <a:gd name="T36" fmla="*/ 2147483647 w 180"/>
              <a:gd name="T37" fmla="*/ 2147483647 h 699"/>
              <a:gd name="T38" fmla="*/ 2147483647 w 180"/>
              <a:gd name="T39" fmla="*/ 2147483647 h 699"/>
              <a:gd name="T40" fmla="*/ 2147483647 w 180"/>
              <a:gd name="T41" fmla="*/ 2147483647 h 699"/>
              <a:gd name="T42" fmla="*/ 2147483647 w 180"/>
              <a:gd name="T43" fmla="*/ 2147483647 h 699"/>
              <a:gd name="T44" fmla="*/ 2147483647 w 180"/>
              <a:gd name="T45" fmla="*/ 2147483647 h 699"/>
              <a:gd name="T46" fmla="*/ 2147483647 w 180"/>
              <a:gd name="T47" fmla="*/ 2147483647 h 699"/>
              <a:gd name="T48" fmla="*/ 2147483647 w 180"/>
              <a:gd name="T49" fmla="*/ 2147483647 h 699"/>
              <a:gd name="T50" fmla="*/ 2147483647 w 180"/>
              <a:gd name="T51" fmla="*/ 2147483647 h 699"/>
              <a:gd name="T52" fmla="*/ 2147483647 w 180"/>
              <a:gd name="T53" fmla="*/ 2147483647 h 699"/>
              <a:gd name="T54" fmla="*/ 2147483647 w 180"/>
              <a:gd name="T55" fmla="*/ 0 h 699"/>
              <a:gd name="T56" fmla="*/ 0 w 180"/>
              <a:gd name="T57" fmla="*/ 2147483647 h 69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0"/>
              <a:gd name="T88" fmla="*/ 0 h 699"/>
              <a:gd name="T89" fmla="*/ 180 w 180"/>
              <a:gd name="T90" fmla="*/ 699 h 69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0" h="699">
                <a:moveTo>
                  <a:pt x="105" y="699"/>
                </a:moveTo>
                <a:lnTo>
                  <a:pt x="102" y="672"/>
                </a:lnTo>
                <a:lnTo>
                  <a:pt x="99" y="651"/>
                </a:lnTo>
                <a:lnTo>
                  <a:pt x="81" y="609"/>
                </a:lnTo>
                <a:lnTo>
                  <a:pt x="84" y="576"/>
                </a:lnTo>
                <a:lnTo>
                  <a:pt x="63" y="561"/>
                </a:lnTo>
                <a:lnTo>
                  <a:pt x="75" y="531"/>
                </a:lnTo>
                <a:lnTo>
                  <a:pt x="90" y="504"/>
                </a:lnTo>
                <a:lnTo>
                  <a:pt x="114" y="480"/>
                </a:lnTo>
                <a:lnTo>
                  <a:pt x="123" y="447"/>
                </a:lnTo>
                <a:lnTo>
                  <a:pt x="141" y="417"/>
                </a:lnTo>
                <a:lnTo>
                  <a:pt x="135" y="384"/>
                </a:lnTo>
                <a:lnTo>
                  <a:pt x="129" y="363"/>
                </a:lnTo>
                <a:lnTo>
                  <a:pt x="150" y="330"/>
                </a:lnTo>
                <a:lnTo>
                  <a:pt x="156" y="309"/>
                </a:lnTo>
                <a:lnTo>
                  <a:pt x="150" y="291"/>
                </a:lnTo>
                <a:lnTo>
                  <a:pt x="156" y="267"/>
                </a:lnTo>
                <a:lnTo>
                  <a:pt x="150" y="240"/>
                </a:lnTo>
                <a:lnTo>
                  <a:pt x="168" y="222"/>
                </a:lnTo>
                <a:lnTo>
                  <a:pt x="162" y="198"/>
                </a:lnTo>
                <a:lnTo>
                  <a:pt x="180" y="159"/>
                </a:lnTo>
                <a:lnTo>
                  <a:pt x="180" y="117"/>
                </a:lnTo>
                <a:lnTo>
                  <a:pt x="150" y="84"/>
                </a:lnTo>
                <a:lnTo>
                  <a:pt x="132" y="66"/>
                </a:lnTo>
                <a:lnTo>
                  <a:pt x="117" y="45"/>
                </a:lnTo>
                <a:lnTo>
                  <a:pt x="102" y="33"/>
                </a:lnTo>
                <a:lnTo>
                  <a:pt x="57" y="9"/>
                </a:lnTo>
                <a:lnTo>
                  <a:pt x="30" y="0"/>
                </a:lnTo>
                <a:lnTo>
                  <a:pt x="0" y="9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6" name="Freeform 38">
            <a:extLst>
              <a:ext uri="{FF2B5EF4-FFF2-40B4-BE49-F238E27FC236}">
                <a16:creationId xmlns:a16="http://schemas.microsoft.com/office/drawing/2014/main" id="{9FF8AF52-A84B-4A04-ABD0-39D84D1F5553}"/>
              </a:ext>
            </a:extLst>
          </p:cNvPr>
          <p:cNvSpPr>
            <a:spLocks/>
          </p:cNvSpPr>
          <p:nvPr/>
        </p:nvSpPr>
        <p:spPr bwMode="auto">
          <a:xfrm>
            <a:off x="4794433" y="5460999"/>
            <a:ext cx="523875" cy="971550"/>
          </a:xfrm>
          <a:custGeom>
            <a:avLst/>
            <a:gdLst>
              <a:gd name="T0" fmla="*/ 2147483647 w 330"/>
              <a:gd name="T1" fmla="*/ 2147483647 h 612"/>
              <a:gd name="T2" fmla="*/ 2147483647 w 330"/>
              <a:gd name="T3" fmla="*/ 2147483647 h 612"/>
              <a:gd name="T4" fmla="*/ 2147483647 w 330"/>
              <a:gd name="T5" fmla="*/ 2147483647 h 612"/>
              <a:gd name="T6" fmla="*/ 2147483647 w 330"/>
              <a:gd name="T7" fmla="*/ 2147483647 h 612"/>
              <a:gd name="T8" fmla="*/ 2147483647 w 330"/>
              <a:gd name="T9" fmla="*/ 2147483647 h 612"/>
              <a:gd name="T10" fmla="*/ 2147483647 w 330"/>
              <a:gd name="T11" fmla="*/ 2147483647 h 612"/>
              <a:gd name="T12" fmla="*/ 2147483647 w 330"/>
              <a:gd name="T13" fmla="*/ 2147483647 h 612"/>
              <a:gd name="T14" fmla="*/ 2147483647 w 330"/>
              <a:gd name="T15" fmla="*/ 2147483647 h 612"/>
              <a:gd name="T16" fmla="*/ 2147483647 w 330"/>
              <a:gd name="T17" fmla="*/ 2147483647 h 612"/>
              <a:gd name="T18" fmla="*/ 2147483647 w 330"/>
              <a:gd name="T19" fmla="*/ 2147483647 h 612"/>
              <a:gd name="T20" fmla="*/ 2147483647 w 330"/>
              <a:gd name="T21" fmla="*/ 2147483647 h 612"/>
              <a:gd name="T22" fmla="*/ 2147483647 w 330"/>
              <a:gd name="T23" fmla="*/ 2147483647 h 612"/>
              <a:gd name="T24" fmla="*/ 2147483647 w 330"/>
              <a:gd name="T25" fmla="*/ 2147483647 h 612"/>
              <a:gd name="T26" fmla="*/ 2147483647 w 330"/>
              <a:gd name="T27" fmla="*/ 2147483647 h 612"/>
              <a:gd name="T28" fmla="*/ 2147483647 w 330"/>
              <a:gd name="T29" fmla="*/ 2147483647 h 612"/>
              <a:gd name="T30" fmla="*/ 2147483647 w 330"/>
              <a:gd name="T31" fmla="*/ 2147483647 h 612"/>
              <a:gd name="T32" fmla="*/ 2147483647 w 330"/>
              <a:gd name="T33" fmla="*/ 2147483647 h 612"/>
              <a:gd name="T34" fmla="*/ 2147483647 w 330"/>
              <a:gd name="T35" fmla="*/ 2147483647 h 612"/>
              <a:gd name="T36" fmla="*/ 2147483647 w 330"/>
              <a:gd name="T37" fmla="*/ 2147483647 h 612"/>
              <a:gd name="T38" fmla="*/ 2147483647 w 330"/>
              <a:gd name="T39" fmla="*/ 2147483647 h 612"/>
              <a:gd name="T40" fmla="*/ 2147483647 w 330"/>
              <a:gd name="T41" fmla="*/ 2147483647 h 612"/>
              <a:gd name="T42" fmla="*/ 2147483647 w 330"/>
              <a:gd name="T43" fmla="*/ 2147483647 h 612"/>
              <a:gd name="T44" fmla="*/ 2147483647 w 330"/>
              <a:gd name="T45" fmla="*/ 2147483647 h 612"/>
              <a:gd name="T46" fmla="*/ 2147483647 w 330"/>
              <a:gd name="T47" fmla="*/ 2147483647 h 612"/>
              <a:gd name="T48" fmla="*/ 2147483647 w 330"/>
              <a:gd name="T49" fmla="*/ 2147483647 h 612"/>
              <a:gd name="T50" fmla="*/ 0 w 330"/>
              <a:gd name="T51" fmla="*/ 0 h 6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30"/>
              <a:gd name="T79" fmla="*/ 0 h 612"/>
              <a:gd name="T80" fmla="*/ 330 w 330"/>
              <a:gd name="T81" fmla="*/ 612 h 61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30" h="612">
                <a:moveTo>
                  <a:pt x="195" y="612"/>
                </a:moveTo>
                <a:lnTo>
                  <a:pt x="189" y="585"/>
                </a:lnTo>
                <a:lnTo>
                  <a:pt x="195" y="552"/>
                </a:lnTo>
                <a:lnTo>
                  <a:pt x="240" y="537"/>
                </a:lnTo>
                <a:lnTo>
                  <a:pt x="264" y="513"/>
                </a:lnTo>
                <a:lnTo>
                  <a:pt x="273" y="486"/>
                </a:lnTo>
                <a:lnTo>
                  <a:pt x="303" y="468"/>
                </a:lnTo>
                <a:lnTo>
                  <a:pt x="321" y="447"/>
                </a:lnTo>
                <a:lnTo>
                  <a:pt x="330" y="429"/>
                </a:lnTo>
                <a:lnTo>
                  <a:pt x="321" y="411"/>
                </a:lnTo>
                <a:lnTo>
                  <a:pt x="303" y="369"/>
                </a:lnTo>
                <a:lnTo>
                  <a:pt x="303" y="342"/>
                </a:lnTo>
                <a:lnTo>
                  <a:pt x="300" y="315"/>
                </a:lnTo>
                <a:lnTo>
                  <a:pt x="285" y="288"/>
                </a:lnTo>
                <a:lnTo>
                  <a:pt x="258" y="255"/>
                </a:lnTo>
                <a:lnTo>
                  <a:pt x="231" y="222"/>
                </a:lnTo>
                <a:lnTo>
                  <a:pt x="198" y="201"/>
                </a:lnTo>
                <a:lnTo>
                  <a:pt x="171" y="183"/>
                </a:lnTo>
                <a:lnTo>
                  <a:pt x="132" y="156"/>
                </a:lnTo>
                <a:lnTo>
                  <a:pt x="108" y="144"/>
                </a:lnTo>
                <a:lnTo>
                  <a:pt x="69" y="126"/>
                </a:lnTo>
                <a:lnTo>
                  <a:pt x="39" y="99"/>
                </a:lnTo>
                <a:lnTo>
                  <a:pt x="24" y="84"/>
                </a:lnTo>
                <a:lnTo>
                  <a:pt x="6" y="51"/>
                </a:lnTo>
                <a:lnTo>
                  <a:pt x="6" y="33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7" name="Freeform 39">
            <a:extLst>
              <a:ext uri="{FF2B5EF4-FFF2-40B4-BE49-F238E27FC236}">
                <a16:creationId xmlns:a16="http://schemas.microsoft.com/office/drawing/2014/main" id="{BE1972E7-D5DA-44AD-A113-992026A6DCE9}"/>
              </a:ext>
            </a:extLst>
          </p:cNvPr>
          <p:cNvSpPr>
            <a:spLocks/>
          </p:cNvSpPr>
          <p:nvPr/>
        </p:nvSpPr>
        <p:spPr bwMode="auto">
          <a:xfrm>
            <a:off x="4580119" y="4770437"/>
            <a:ext cx="223838" cy="690562"/>
          </a:xfrm>
          <a:custGeom>
            <a:avLst/>
            <a:gdLst>
              <a:gd name="T0" fmla="*/ 2147483647 w 141"/>
              <a:gd name="T1" fmla="*/ 2147483647 h 435"/>
              <a:gd name="T2" fmla="*/ 2147483647 w 141"/>
              <a:gd name="T3" fmla="*/ 2147483647 h 435"/>
              <a:gd name="T4" fmla="*/ 2147483647 w 141"/>
              <a:gd name="T5" fmla="*/ 2147483647 h 435"/>
              <a:gd name="T6" fmla="*/ 2147483647 w 141"/>
              <a:gd name="T7" fmla="*/ 2147483647 h 435"/>
              <a:gd name="T8" fmla="*/ 2147483647 w 141"/>
              <a:gd name="T9" fmla="*/ 2147483647 h 435"/>
              <a:gd name="T10" fmla="*/ 2147483647 w 141"/>
              <a:gd name="T11" fmla="*/ 2147483647 h 435"/>
              <a:gd name="T12" fmla="*/ 2147483647 w 141"/>
              <a:gd name="T13" fmla="*/ 2147483647 h 435"/>
              <a:gd name="T14" fmla="*/ 2147483647 w 141"/>
              <a:gd name="T15" fmla="*/ 2147483647 h 435"/>
              <a:gd name="T16" fmla="*/ 2147483647 w 141"/>
              <a:gd name="T17" fmla="*/ 2147483647 h 435"/>
              <a:gd name="T18" fmla="*/ 2147483647 w 141"/>
              <a:gd name="T19" fmla="*/ 2147483647 h 435"/>
              <a:gd name="T20" fmla="*/ 2147483647 w 141"/>
              <a:gd name="T21" fmla="*/ 2147483647 h 435"/>
              <a:gd name="T22" fmla="*/ 2147483647 w 141"/>
              <a:gd name="T23" fmla="*/ 2147483647 h 435"/>
              <a:gd name="T24" fmla="*/ 2147483647 w 141"/>
              <a:gd name="T25" fmla="*/ 2147483647 h 435"/>
              <a:gd name="T26" fmla="*/ 2147483647 w 141"/>
              <a:gd name="T27" fmla="*/ 2147483647 h 435"/>
              <a:gd name="T28" fmla="*/ 2147483647 w 141"/>
              <a:gd name="T29" fmla="*/ 2147483647 h 435"/>
              <a:gd name="T30" fmla="*/ 0 w 141"/>
              <a:gd name="T31" fmla="*/ 0 h 4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1"/>
              <a:gd name="T49" fmla="*/ 0 h 435"/>
              <a:gd name="T50" fmla="*/ 141 w 141"/>
              <a:gd name="T51" fmla="*/ 435 h 4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1" h="435">
                <a:moveTo>
                  <a:pt x="132" y="435"/>
                </a:moveTo>
                <a:lnTo>
                  <a:pt x="126" y="414"/>
                </a:lnTo>
                <a:lnTo>
                  <a:pt x="123" y="393"/>
                </a:lnTo>
                <a:lnTo>
                  <a:pt x="141" y="360"/>
                </a:lnTo>
                <a:lnTo>
                  <a:pt x="135" y="336"/>
                </a:lnTo>
                <a:lnTo>
                  <a:pt x="135" y="300"/>
                </a:lnTo>
                <a:lnTo>
                  <a:pt x="123" y="270"/>
                </a:lnTo>
                <a:lnTo>
                  <a:pt x="123" y="240"/>
                </a:lnTo>
                <a:lnTo>
                  <a:pt x="117" y="207"/>
                </a:lnTo>
                <a:lnTo>
                  <a:pt x="108" y="165"/>
                </a:lnTo>
                <a:lnTo>
                  <a:pt x="99" y="147"/>
                </a:lnTo>
                <a:lnTo>
                  <a:pt x="75" y="111"/>
                </a:lnTo>
                <a:lnTo>
                  <a:pt x="51" y="84"/>
                </a:lnTo>
                <a:lnTo>
                  <a:pt x="27" y="45"/>
                </a:lnTo>
                <a:lnTo>
                  <a:pt x="12" y="15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8" name="Freeform 40">
            <a:extLst>
              <a:ext uri="{FF2B5EF4-FFF2-40B4-BE49-F238E27FC236}">
                <a16:creationId xmlns:a16="http://schemas.microsoft.com/office/drawing/2014/main" id="{069362FC-8A6A-4478-9C2C-A765906B19CD}"/>
              </a:ext>
            </a:extLst>
          </p:cNvPr>
          <p:cNvSpPr>
            <a:spLocks/>
          </p:cNvSpPr>
          <p:nvPr/>
        </p:nvSpPr>
        <p:spPr bwMode="auto">
          <a:xfrm>
            <a:off x="2246494" y="4089400"/>
            <a:ext cx="2338388" cy="938213"/>
          </a:xfrm>
          <a:custGeom>
            <a:avLst/>
            <a:gdLst>
              <a:gd name="T0" fmla="*/ 2147483647 w 1473"/>
              <a:gd name="T1" fmla="*/ 2147483647 h 591"/>
              <a:gd name="T2" fmla="*/ 2147483647 w 1473"/>
              <a:gd name="T3" fmla="*/ 2147483647 h 591"/>
              <a:gd name="T4" fmla="*/ 2147483647 w 1473"/>
              <a:gd name="T5" fmla="*/ 2147483647 h 591"/>
              <a:gd name="T6" fmla="*/ 2147483647 w 1473"/>
              <a:gd name="T7" fmla="*/ 2147483647 h 591"/>
              <a:gd name="T8" fmla="*/ 2147483647 w 1473"/>
              <a:gd name="T9" fmla="*/ 2147483647 h 591"/>
              <a:gd name="T10" fmla="*/ 2147483647 w 1473"/>
              <a:gd name="T11" fmla="*/ 2147483647 h 591"/>
              <a:gd name="T12" fmla="*/ 2147483647 w 1473"/>
              <a:gd name="T13" fmla="*/ 2147483647 h 591"/>
              <a:gd name="T14" fmla="*/ 2147483647 w 1473"/>
              <a:gd name="T15" fmla="*/ 2147483647 h 591"/>
              <a:gd name="T16" fmla="*/ 2147483647 w 1473"/>
              <a:gd name="T17" fmla="*/ 2147483647 h 591"/>
              <a:gd name="T18" fmla="*/ 2147483647 w 1473"/>
              <a:gd name="T19" fmla="*/ 2147483647 h 591"/>
              <a:gd name="T20" fmla="*/ 2147483647 w 1473"/>
              <a:gd name="T21" fmla="*/ 2147483647 h 591"/>
              <a:gd name="T22" fmla="*/ 2147483647 w 1473"/>
              <a:gd name="T23" fmla="*/ 2147483647 h 591"/>
              <a:gd name="T24" fmla="*/ 2147483647 w 1473"/>
              <a:gd name="T25" fmla="*/ 2147483647 h 591"/>
              <a:gd name="T26" fmla="*/ 2147483647 w 1473"/>
              <a:gd name="T27" fmla="*/ 2147483647 h 591"/>
              <a:gd name="T28" fmla="*/ 2147483647 w 1473"/>
              <a:gd name="T29" fmla="*/ 2147483647 h 591"/>
              <a:gd name="T30" fmla="*/ 2147483647 w 1473"/>
              <a:gd name="T31" fmla="*/ 2147483647 h 591"/>
              <a:gd name="T32" fmla="*/ 2147483647 w 1473"/>
              <a:gd name="T33" fmla="*/ 2147483647 h 591"/>
              <a:gd name="T34" fmla="*/ 2147483647 w 1473"/>
              <a:gd name="T35" fmla="*/ 2147483647 h 591"/>
              <a:gd name="T36" fmla="*/ 2147483647 w 1473"/>
              <a:gd name="T37" fmla="*/ 2147483647 h 591"/>
              <a:gd name="T38" fmla="*/ 2147483647 w 1473"/>
              <a:gd name="T39" fmla="*/ 2147483647 h 591"/>
              <a:gd name="T40" fmla="*/ 2147483647 w 1473"/>
              <a:gd name="T41" fmla="*/ 2147483647 h 591"/>
              <a:gd name="T42" fmla="*/ 2147483647 w 1473"/>
              <a:gd name="T43" fmla="*/ 2147483647 h 591"/>
              <a:gd name="T44" fmla="*/ 2147483647 w 1473"/>
              <a:gd name="T45" fmla="*/ 2147483647 h 591"/>
              <a:gd name="T46" fmla="*/ 2147483647 w 1473"/>
              <a:gd name="T47" fmla="*/ 2147483647 h 591"/>
              <a:gd name="T48" fmla="*/ 2147483647 w 1473"/>
              <a:gd name="T49" fmla="*/ 2147483647 h 591"/>
              <a:gd name="T50" fmla="*/ 2147483647 w 1473"/>
              <a:gd name="T51" fmla="*/ 2147483647 h 591"/>
              <a:gd name="T52" fmla="*/ 2147483647 w 1473"/>
              <a:gd name="T53" fmla="*/ 2147483647 h 591"/>
              <a:gd name="T54" fmla="*/ 2147483647 w 1473"/>
              <a:gd name="T55" fmla="*/ 2147483647 h 591"/>
              <a:gd name="T56" fmla="*/ 2147483647 w 1473"/>
              <a:gd name="T57" fmla="*/ 2147483647 h 591"/>
              <a:gd name="T58" fmla="*/ 2147483647 w 1473"/>
              <a:gd name="T59" fmla="*/ 2147483647 h 591"/>
              <a:gd name="T60" fmla="*/ 2147483647 w 1473"/>
              <a:gd name="T61" fmla="*/ 2147483647 h 591"/>
              <a:gd name="T62" fmla="*/ 2147483647 w 1473"/>
              <a:gd name="T63" fmla="*/ 2147483647 h 591"/>
              <a:gd name="T64" fmla="*/ 2147483647 w 1473"/>
              <a:gd name="T65" fmla="*/ 2147483647 h 591"/>
              <a:gd name="T66" fmla="*/ 2147483647 w 1473"/>
              <a:gd name="T67" fmla="*/ 2147483647 h 591"/>
              <a:gd name="T68" fmla="*/ 2147483647 w 1473"/>
              <a:gd name="T69" fmla="*/ 2147483647 h 591"/>
              <a:gd name="T70" fmla="*/ 2147483647 w 1473"/>
              <a:gd name="T71" fmla="*/ 2147483647 h 591"/>
              <a:gd name="T72" fmla="*/ 2147483647 w 1473"/>
              <a:gd name="T73" fmla="*/ 2147483647 h 591"/>
              <a:gd name="T74" fmla="*/ 0 w 1473"/>
              <a:gd name="T75" fmla="*/ 0 h 5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73"/>
              <a:gd name="T115" fmla="*/ 0 h 591"/>
              <a:gd name="T116" fmla="*/ 1473 w 1473"/>
              <a:gd name="T117" fmla="*/ 591 h 59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73" h="591">
                <a:moveTo>
                  <a:pt x="1473" y="432"/>
                </a:moveTo>
                <a:lnTo>
                  <a:pt x="1452" y="444"/>
                </a:lnTo>
                <a:lnTo>
                  <a:pt x="1443" y="465"/>
                </a:lnTo>
                <a:lnTo>
                  <a:pt x="1431" y="495"/>
                </a:lnTo>
                <a:lnTo>
                  <a:pt x="1425" y="516"/>
                </a:lnTo>
                <a:lnTo>
                  <a:pt x="1410" y="531"/>
                </a:lnTo>
                <a:lnTo>
                  <a:pt x="1386" y="555"/>
                </a:lnTo>
                <a:lnTo>
                  <a:pt x="1374" y="573"/>
                </a:lnTo>
                <a:lnTo>
                  <a:pt x="1332" y="591"/>
                </a:lnTo>
                <a:lnTo>
                  <a:pt x="1293" y="585"/>
                </a:lnTo>
                <a:lnTo>
                  <a:pt x="1275" y="573"/>
                </a:lnTo>
                <a:lnTo>
                  <a:pt x="1251" y="552"/>
                </a:lnTo>
                <a:lnTo>
                  <a:pt x="1221" y="516"/>
                </a:lnTo>
                <a:lnTo>
                  <a:pt x="1188" y="489"/>
                </a:lnTo>
                <a:lnTo>
                  <a:pt x="1164" y="474"/>
                </a:lnTo>
                <a:lnTo>
                  <a:pt x="1131" y="465"/>
                </a:lnTo>
                <a:lnTo>
                  <a:pt x="1086" y="465"/>
                </a:lnTo>
                <a:lnTo>
                  <a:pt x="1032" y="459"/>
                </a:lnTo>
                <a:lnTo>
                  <a:pt x="990" y="456"/>
                </a:lnTo>
                <a:lnTo>
                  <a:pt x="945" y="432"/>
                </a:lnTo>
                <a:lnTo>
                  <a:pt x="870" y="372"/>
                </a:lnTo>
                <a:lnTo>
                  <a:pt x="798" y="321"/>
                </a:lnTo>
                <a:lnTo>
                  <a:pt x="741" y="270"/>
                </a:lnTo>
                <a:lnTo>
                  <a:pt x="705" y="237"/>
                </a:lnTo>
                <a:lnTo>
                  <a:pt x="654" y="207"/>
                </a:lnTo>
                <a:lnTo>
                  <a:pt x="618" y="192"/>
                </a:lnTo>
                <a:lnTo>
                  <a:pt x="534" y="183"/>
                </a:lnTo>
                <a:lnTo>
                  <a:pt x="477" y="168"/>
                </a:lnTo>
                <a:lnTo>
                  <a:pt x="435" y="147"/>
                </a:lnTo>
                <a:lnTo>
                  <a:pt x="378" y="99"/>
                </a:lnTo>
                <a:lnTo>
                  <a:pt x="324" y="72"/>
                </a:lnTo>
                <a:lnTo>
                  <a:pt x="285" y="51"/>
                </a:lnTo>
                <a:lnTo>
                  <a:pt x="252" y="42"/>
                </a:lnTo>
                <a:lnTo>
                  <a:pt x="204" y="36"/>
                </a:lnTo>
                <a:lnTo>
                  <a:pt x="138" y="36"/>
                </a:lnTo>
                <a:lnTo>
                  <a:pt x="84" y="30"/>
                </a:lnTo>
                <a:lnTo>
                  <a:pt x="48" y="2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89" name="Freeform 41">
            <a:extLst>
              <a:ext uri="{FF2B5EF4-FFF2-40B4-BE49-F238E27FC236}">
                <a16:creationId xmlns:a16="http://schemas.microsoft.com/office/drawing/2014/main" id="{9902E5A0-8F17-4053-B3AB-D6204897DA1E}"/>
              </a:ext>
            </a:extLst>
          </p:cNvPr>
          <p:cNvSpPr>
            <a:spLocks/>
          </p:cNvSpPr>
          <p:nvPr/>
        </p:nvSpPr>
        <p:spPr bwMode="auto">
          <a:xfrm>
            <a:off x="2265545" y="4065587"/>
            <a:ext cx="2309813" cy="704850"/>
          </a:xfrm>
          <a:custGeom>
            <a:avLst/>
            <a:gdLst>
              <a:gd name="T0" fmla="*/ 2147483647 w 1455"/>
              <a:gd name="T1" fmla="*/ 2147483647 h 444"/>
              <a:gd name="T2" fmla="*/ 2147483647 w 1455"/>
              <a:gd name="T3" fmla="*/ 2147483647 h 444"/>
              <a:gd name="T4" fmla="*/ 2147483647 w 1455"/>
              <a:gd name="T5" fmla="*/ 2147483647 h 444"/>
              <a:gd name="T6" fmla="*/ 2147483647 w 1455"/>
              <a:gd name="T7" fmla="*/ 2147483647 h 444"/>
              <a:gd name="T8" fmla="*/ 2147483647 w 1455"/>
              <a:gd name="T9" fmla="*/ 2147483647 h 444"/>
              <a:gd name="T10" fmla="*/ 2147483647 w 1455"/>
              <a:gd name="T11" fmla="*/ 2147483647 h 444"/>
              <a:gd name="T12" fmla="*/ 2147483647 w 1455"/>
              <a:gd name="T13" fmla="*/ 2147483647 h 444"/>
              <a:gd name="T14" fmla="*/ 2147483647 w 1455"/>
              <a:gd name="T15" fmla="*/ 2147483647 h 444"/>
              <a:gd name="T16" fmla="*/ 2147483647 w 1455"/>
              <a:gd name="T17" fmla="*/ 2147483647 h 444"/>
              <a:gd name="T18" fmla="*/ 2147483647 w 1455"/>
              <a:gd name="T19" fmla="*/ 2147483647 h 444"/>
              <a:gd name="T20" fmla="*/ 2147483647 w 1455"/>
              <a:gd name="T21" fmla="*/ 2147483647 h 444"/>
              <a:gd name="T22" fmla="*/ 2147483647 w 1455"/>
              <a:gd name="T23" fmla="*/ 2147483647 h 444"/>
              <a:gd name="T24" fmla="*/ 2147483647 w 1455"/>
              <a:gd name="T25" fmla="*/ 2147483647 h 444"/>
              <a:gd name="T26" fmla="*/ 2147483647 w 1455"/>
              <a:gd name="T27" fmla="*/ 2147483647 h 444"/>
              <a:gd name="T28" fmla="*/ 2147483647 w 1455"/>
              <a:gd name="T29" fmla="*/ 2147483647 h 444"/>
              <a:gd name="T30" fmla="*/ 2147483647 w 1455"/>
              <a:gd name="T31" fmla="*/ 2147483647 h 444"/>
              <a:gd name="T32" fmla="*/ 2147483647 w 1455"/>
              <a:gd name="T33" fmla="*/ 2147483647 h 444"/>
              <a:gd name="T34" fmla="*/ 2147483647 w 1455"/>
              <a:gd name="T35" fmla="*/ 2147483647 h 444"/>
              <a:gd name="T36" fmla="*/ 2147483647 w 1455"/>
              <a:gd name="T37" fmla="*/ 2147483647 h 444"/>
              <a:gd name="T38" fmla="*/ 2147483647 w 1455"/>
              <a:gd name="T39" fmla="*/ 2147483647 h 444"/>
              <a:gd name="T40" fmla="*/ 2147483647 w 1455"/>
              <a:gd name="T41" fmla="*/ 2147483647 h 444"/>
              <a:gd name="T42" fmla="*/ 2147483647 w 1455"/>
              <a:gd name="T43" fmla="*/ 2147483647 h 444"/>
              <a:gd name="T44" fmla="*/ 2147483647 w 1455"/>
              <a:gd name="T45" fmla="*/ 2147483647 h 444"/>
              <a:gd name="T46" fmla="*/ 2147483647 w 1455"/>
              <a:gd name="T47" fmla="*/ 2147483647 h 444"/>
              <a:gd name="T48" fmla="*/ 2147483647 w 1455"/>
              <a:gd name="T49" fmla="*/ 2147483647 h 444"/>
              <a:gd name="T50" fmla="*/ 2147483647 w 1455"/>
              <a:gd name="T51" fmla="*/ 2147483647 h 444"/>
              <a:gd name="T52" fmla="*/ 2147483647 w 1455"/>
              <a:gd name="T53" fmla="*/ 2147483647 h 444"/>
              <a:gd name="T54" fmla="*/ 2147483647 w 1455"/>
              <a:gd name="T55" fmla="*/ 2147483647 h 444"/>
              <a:gd name="T56" fmla="*/ 2147483647 w 1455"/>
              <a:gd name="T57" fmla="*/ 2147483647 h 444"/>
              <a:gd name="T58" fmla="*/ 2147483647 w 1455"/>
              <a:gd name="T59" fmla="*/ 0 h 444"/>
              <a:gd name="T60" fmla="*/ 0 w 1455"/>
              <a:gd name="T61" fmla="*/ 2147483647 h 44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455"/>
              <a:gd name="T94" fmla="*/ 0 h 444"/>
              <a:gd name="T95" fmla="*/ 1455 w 1455"/>
              <a:gd name="T96" fmla="*/ 444 h 44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455" h="444">
                <a:moveTo>
                  <a:pt x="1455" y="444"/>
                </a:moveTo>
                <a:lnTo>
                  <a:pt x="1434" y="429"/>
                </a:lnTo>
                <a:lnTo>
                  <a:pt x="1407" y="417"/>
                </a:lnTo>
                <a:lnTo>
                  <a:pt x="1389" y="405"/>
                </a:lnTo>
                <a:lnTo>
                  <a:pt x="1365" y="372"/>
                </a:lnTo>
                <a:lnTo>
                  <a:pt x="1320" y="369"/>
                </a:lnTo>
                <a:lnTo>
                  <a:pt x="1302" y="351"/>
                </a:lnTo>
                <a:lnTo>
                  <a:pt x="1275" y="333"/>
                </a:lnTo>
                <a:lnTo>
                  <a:pt x="1254" y="315"/>
                </a:lnTo>
                <a:lnTo>
                  <a:pt x="1227" y="297"/>
                </a:lnTo>
                <a:lnTo>
                  <a:pt x="1197" y="288"/>
                </a:lnTo>
                <a:lnTo>
                  <a:pt x="1158" y="282"/>
                </a:lnTo>
                <a:lnTo>
                  <a:pt x="1077" y="264"/>
                </a:lnTo>
                <a:lnTo>
                  <a:pt x="1032" y="249"/>
                </a:lnTo>
                <a:lnTo>
                  <a:pt x="984" y="225"/>
                </a:lnTo>
                <a:lnTo>
                  <a:pt x="957" y="204"/>
                </a:lnTo>
                <a:lnTo>
                  <a:pt x="921" y="180"/>
                </a:lnTo>
                <a:lnTo>
                  <a:pt x="855" y="162"/>
                </a:lnTo>
                <a:lnTo>
                  <a:pt x="801" y="162"/>
                </a:lnTo>
                <a:lnTo>
                  <a:pt x="756" y="132"/>
                </a:lnTo>
                <a:lnTo>
                  <a:pt x="702" y="129"/>
                </a:lnTo>
                <a:lnTo>
                  <a:pt x="654" y="120"/>
                </a:lnTo>
                <a:lnTo>
                  <a:pt x="612" y="111"/>
                </a:lnTo>
                <a:lnTo>
                  <a:pt x="561" y="96"/>
                </a:lnTo>
                <a:lnTo>
                  <a:pt x="519" y="87"/>
                </a:lnTo>
                <a:lnTo>
                  <a:pt x="456" y="63"/>
                </a:lnTo>
                <a:lnTo>
                  <a:pt x="423" y="39"/>
                </a:lnTo>
                <a:lnTo>
                  <a:pt x="380" y="27"/>
                </a:lnTo>
                <a:lnTo>
                  <a:pt x="267" y="12"/>
                </a:lnTo>
                <a:lnTo>
                  <a:pt x="150" y="0"/>
                </a:lnTo>
                <a:lnTo>
                  <a:pt x="0" y="11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0" name="Freeform 42">
            <a:extLst>
              <a:ext uri="{FF2B5EF4-FFF2-40B4-BE49-F238E27FC236}">
                <a16:creationId xmlns:a16="http://schemas.microsoft.com/office/drawing/2014/main" id="{E6BC54EA-0B1E-4B4E-A889-9BD5CA0953FB}"/>
              </a:ext>
            </a:extLst>
          </p:cNvPr>
          <p:cNvSpPr>
            <a:spLocks/>
          </p:cNvSpPr>
          <p:nvPr/>
        </p:nvSpPr>
        <p:spPr bwMode="auto">
          <a:xfrm>
            <a:off x="4708708" y="2989262"/>
            <a:ext cx="242887" cy="455612"/>
          </a:xfrm>
          <a:custGeom>
            <a:avLst/>
            <a:gdLst>
              <a:gd name="T0" fmla="*/ 2147483647 w 153"/>
              <a:gd name="T1" fmla="*/ 2147483647 h 287"/>
              <a:gd name="T2" fmla="*/ 2147483647 w 153"/>
              <a:gd name="T3" fmla="*/ 2147483647 h 287"/>
              <a:gd name="T4" fmla="*/ 2147483647 w 153"/>
              <a:gd name="T5" fmla="*/ 2147483647 h 287"/>
              <a:gd name="T6" fmla="*/ 2147483647 w 153"/>
              <a:gd name="T7" fmla="*/ 2147483647 h 287"/>
              <a:gd name="T8" fmla="*/ 2147483647 w 153"/>
              <a:gd name="T9" fmla="*/ 2147483647 h 287"/>
              <a:gd name="T10" fmla="*/ 2147483647 w 153"/>
              <a:gd name="T11" fmla="*/ 2147483647 h 287"/>
              <a:gd name="T12" fmla="*/ 2147483647 w 153"/>
              <a:gd name="T13" fmla="*/ 2147483647 h 287"/>
              <a:gd name="T14" fmla="*/ 2147483647 w 153"/>
              <a:gd name="T15" fmla="*/ 2147483647 h 287"/>
              <a:gd name="T16" fmla="*/ 2147483647 w 153"/>
              <a:gd name="T17" fmla="*/ 2147483647 h 287"/>
              <a:gd name="T18" fmla="*/ 0 w 153"/>
              <a:gd name="T19" fmla="*/ 2147483647 h 287"/>
              <a:gd name="T20" fmla="*/ 2147483647 w 153"/>
              <a:gd name="T21" fmla="*/ 2147483647 h 287"/>
              <a:gd name="T22" fmla="*/ 2147483647 w 153"/>
              <a:gd name="T23" fmla="*/ 0 h 2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3"/>
              <a:gd name="T37" fmla="*/ 0 h 287"/>
              <a:gd name="T38" fmla="*/ 153 w 153"/>
              <a:gd name="T39" fmla="*/ 287 h 2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3" h="287">
                <a:moveTo>
                  <a:pt x="153" y="287"/>
                </a:moveTo>
                <a:lnTo>
                  <a:pt x="147" y="255"/>
                </a:lnTo>
                <a:lnTo>
                  <a:pt x="141" y="216"/>
                </a:lnTo>
                <a:lnTo>
                  <a:pt x="120" y="201"/>
                </a:lnTo>
                <a:lnTo>
                  <a:pt x="90" y="183"/>
                </a:lnTo>
                <a:lnTo>
                  <a:pt x="72" y="165"/>
                </a:lnTo>
                <a:lnTo>
                  <a:pt x="51" y="129"/>
                </a:lnTo>
                <a:lnTo>
                  <a:pt x="33" y="117"/>
                </a:lnTo>
                <a:lnTo>
                  <a:pt x="6" y="105"/>
                </a:lnTo>
                <a:lnTo>
                  <a:pt x="0" y="57"/>
                </a:lnTo>
                <a:lnTo>
                  <a:pt x="15" y="24"/>
                </a:lnTo>
                <a:lnTo>
                  <a:pt x="15" y="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1" name="Freeform 43">
            <a:extLst>
              <a:ext uri="{FF2B5EF4-FFF2-40B4-BE49-F238E27FC236}">
                <a16:creationId xmlns:a16="http://schemas.microsoft.com/office/drawing/2014/main" id="{F540CB10-5866-4537-9F9B-8B1F349EAA83}"/>
              </a:ext>
            </a:extLst>
          </p:cNvPr>
          <p:cNvSpPr>
            <a:spLocks/>
          </p:cNvSpPr>
          <p:nvPr/>
        </p:nvSpPr>
        <p:spPr bwMode="auto">
          <a:xfrm>
            <a:off x="3227569" y="3298825"/>
            <a:ext cx="647700" cy="1190625"/>
          </a:xfrm>
          <a:custGeom>
            <a:avLst/>
            <a:gdLst>
              <a:gd name="T0" fmla="*/ 2147483647 w 408"/>
              <a:gd name="T1" fmla="*/ 2147483647 h 750"/>
              <a:gd name="T2" fmla="*/ 2147483647 w 408"/>
              <a:gd name="T3" fmla="*/ 2147483647 h 750"/>
              <a:gd name="T4" fmla="*/ 2147483647 w 408"/>
              <a:gd name="T5" fmla="*/ 2147483647 h 750"/>
              <a:gd name="T6" fmla="*/ 2147483647 w 408"/>
              <a:gd name="T7" fmla="*/ 2147483647 h 750"/>
              <a:gd name="T8" fmla="*/ 2147483647 w 408"/>
              <a:gd name="T9" fmla="*/ 2147483647 h 750"/>
              <a:gd name="T10" fmla="*/ 2147483647 w 408"/>
              <a:gd name="T11" fmla="*/ 2147483647 h 750"/>
              <a:gd name="T12" fmla="*/ 2147483647 w 408"/>
              <a:gd name="T13" fmla="*/ 2147483647 h 750"/>
              <a:gd name="T14" fmla="*/ 2147483647 w 408"/>
              <a:gd name="T15" fmla="*/ 2147483647 h 750"/>
              <a:gd name="T16" fmla="*/ 2147483647 w 408"/>
              <a:gd name="T17" fmla="*/ 2147483647 h 750"/>
              <a:gd name="T18" fmla="*/ 2147483647 w 408"/>
              <a:gd name="T19" fmla="*/ 2147483647 h 750"/>
              <a:gd name="T20" fmla="*/ 2147483647 w 408"/>
              <a:gd name="T21" fmla="*/ 2147483647 h 750"/>
              <a:gd name="T22" fmla="*/ 2147483647 w 408"/>
              <a:gd name="T23" fmla="*/ 2147483647 h 750"/>
              <a:gd name="T24" fmla="*/ 2147483647 w 408"/>
              <a:gd name="T25" fmla="*/ 2147483647 h 750"/>
              <a:gd name="T26" fmla="*/ 2147483647 w 408"/>
              <a:gd name="T27" fmla="*/ 2147483647 h 750"/>
              <a:gd name="T28" fmla="*/ 2147483647 w 408"/>
              <a:gd name="T29" fmla="*/ 2147483647 h 750"/>
              <a:gd name="T30" fmla="*/ 2147483647 w 408"/>
              <a:gd name="T31" fmla="*/ 2147483647 h 750"/>
              <a:gd name="T32" fmla="*/ 2147483647 w 408"/>
              <a:gd name="T33" fmla="*/ 2147483647 h 750"/>
              <a:gd name="T34" fmla="*/ 2147483647 w 408"/>
              <a:gd name="T35" fmla="*/ 2147483647 h 750"/>
              <a:gd name="T36" fmla="*/ 2147483647 w 408"/>
              <a:gd name="T37" fmla="*/ 2147483647 h 750"/>
              <a:gd name="T38" fmla="*/ 0 w 408"/>
              <a:gd name="T39" fmla="*/ 0 h 7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8"/>
              <a:gd name="T61" fmla="*/ 0 h 750"/>
              <a:gd name="T62" fmla="*/ 408 w 408"/>
              <a:gd name="T63" fmla="*/ 750 h 75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8" h="750">
                <a:moveTo>
                  <a:pt x="408" y="750"/>
                </a:moveTo>
                <a:lnTo>
                  <a:pt x="390" y="708"/>
                </a:lnTo>
                <a:lnTo>
                  <a:pt x="375" y="687"/>
                </a:lnTo>
                <a:lnTo>
                  <a:pt x="360" y="657"/>
                </a:lnTo>
                <a:lnTo>
                  <a:pt x="324" y="603"/>
                </a:lnTo>
                <a:lnTo>
                  <a:pt x="303" y="564"/>
                </a:lnTo>
                <a:lnTo>
                  <a:pt x="282" y="525"/>
                </a:lnTo>
                <a:lnTo>
                  <a:pt x="270" y="483"/>
                </a:lnTo>
                <a:lnTo>
                  <a:pt x="258" y="429"/>
                </a:lnTo>
                <a:lnTo>
                  <a:pt x="240" y="399"/>
                </a:lnTo>
                <a:lnTo>
                  <a:pt x="198" y="366"/>
                </a:lnTo>
                <a:lnTo>
                  <a:pt x="156" y="312"/>
                </a:lnTo>
                <a:lnTo>
                  <a:pt x="120" y="264"/>
                </a:lnTo>
                <a:lnTo>
                  <a:pt x="105" y="210"/>
                </a:lnTo>
                <a:lnTo>
                  <a:pt x="93" y="162"/>
                </a:lnTo>
                <a:lnTo>
                  <a:pt x="84" y="132"/>
                </a:lnTo>
                <a:lnTo>
                  <a:pt x="63" y="90"/>
                </a:lnTo>
                <a:lnTo>
                  <a:pt x="36" y="69"/>
                </a:lnTo>
                <a:lnTo>
                  <a:pt x="12" y="33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2" name="Freeform 44">
            <a:extLst>
              <a:ext uri="{FF2B5EF4-FFF2-40B4-BE49-F238E27FC236}">
                <a16:creationId xmlns:a16="http://schemas.microsoft.com/office/drawing/2014/main" id="{548D5703-A057-4E25-B66D-C6BD97414526}"/>
              </a:ext>
            </a:extLst>
          </p:cNvPr>
          <p:cNvSpPr>
            <a:spLocks/>
          </p:cNvSpPr>
          <p:nvPr/>
        </p:nvSpPr>
        <p:spPr bwMode="auto">
          <a:xfrm>
            <a:off x="2170294" y="3303588"/>
            <a:ext cx="1066800" cy="814387"/>
          </a:xfrm>
          <a:custGeom>
            <a:avLst/>
            <a:gdLst>
              <a:gd name="T0" fmla="*/ 0 w 672"/>
              <a:gd name="T1" fmla="*/ 2147483647 h 513"/>
              <a:gd name="T2" fmla="*/ 2147483647 w 672"/>
              <a:gd name="T3" fmla="*/ 2147483647 h 513"/>
              <a:gd name="T4" fmla="*/ 2147483647 w 672"/>
              <a:gd name="T5" fmla="*/ 2147483647 h 513"/>
              <a:gd name="T6" fmla="*/ 2147483647 w 672"/>
              <a:gd name="T7" fmla="*/ 2147483647 h 513"/>
              <a:gd name="T8" fmla="*/ 2147483647 w 672"/>
              <a:gd name="T9" fmla="*/ 2147483647 h 513"/>
              <a:gd name="T10" fmla="*/ 2147483647 w 672"/>
              <a:gd name="T11" fmla="*/ 2147483647 h 513"/>
              <a:gd name="T12" fmla="*/ 2147483647 w 672"/>
              <a:gd name="T13" fmla="*/ 2147483647 h 513"/>
              <a:gd name="T14" fmla="*/ 2147483647 w 672"/>
              <a:gd name="T15" fmla="*/ 2147483647 h 513"/>
              <a:gd name="T16" fmla="*/ 2147483647 w 672"/>
              <a:gd name="T17" fmla="*/ 2147483647 h 513"/>
              <a:gd name="T18" fmla="*/ 2147483647 w 672"/>
              <a:gd name="T19" fmla="*/ 2147483647 h 513"/>
              <a:gd name="T20" fmla="*/ 2147483647 w 672"/>
              <a:gd name="T21" fmla="*/ 2147483647 h 513"/>
              <a:gd name="T22" fmla="*/ 2147483647 w 672"/>
              <a:gd name="T23" fmla="*/ 2147483647 h 513"/>
              <a:gd name="T24" fmla="*/ 2147483647 w 672"/>
              <a:gd name="T25" fmla="*/ 2147483647 h 513"/>
              <a:gd name="T26" fmla="*/ 2147483647 w 672"/>
              <a:gd name="T27" fmla="*/ 2147483647 h 513"/>
              <a:gd name="T28" fmla="*/ 2147483647 w 672"/>
              <a:gd name="T29" fmla="*/ 2147483647 h 513"/>
              <a:gd name="T30" fmla="*/ 2147483647 w 672"/>
              <a:gd name="T31" fmla="*/ 2147483647 h 513"/>
              <a:gd name="T32" fmla="*/ 2147483647 w 672"/>
              <a:gd name="T33" fmla="*/ 2147483647 h 513"/>
              <a:gd name="T34" fmla="*/ 2147483647 w 672"/>
              <a:gd name="T35" fmla="*/ 2147483647 h 513"/>
              <a:gd name="T36" fmla="*/ 2147483647 w 672"/>
              <a:gd name="T37" fmla="*/ 0 h 5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72"/>
              <a:gd name="T58" fmla="*/ 0 h 513"/>
              <a:gd name="T59" fmla="*/ 672 w 672"/>
              <a:gd name="T60" fmla="*/ 513 h 5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72" h="513">
                <a:moveTo>
                  <a:pt x="0" y="513"/>
                </a:moveTo>
                <a:lnTo>
                  <a:pt x="24" y="495"/>
                </a:lnTo>
                <a:lnTo>
                  <a:pt x="57" y="483"/>
                </a:lnTo>
                <a:lnTo>
                  <a:pt x="84" y="462"/>
                </a:lnTo>
                <a:lnTo>
                  <a:pt x="126" y="447"/>
                </a:lnTo>
                <a:lnTo>
                  <a:pt x="153" y="426"/>
                </a:lnTo>
                <a:lnTo>
                  <a:pt x="213" y="393"/>
                </a:lnTo>
                <a:lnTo>
                  <a:pt x="255" y="357"/>
                </a:lnTo>
                <a:lnTo>
                  <a:pt x="291" y="330"/>
                </a:lnTo>
                <a:lnTo>
                  <a:pt x="327" y="297"/>
                </a:lnTo>
                <a:lnTo>
                  <a:pt x="366" y="264"/>
                </a:lnTo>
                <a:lnTo>
                  <a:pt x="402" y="234"/>
                </a:lnTo>
                <a:lnTo>
                  <a:pt x="441" y="189"/>
                </a:lnTo>
                <a:lnTo>
                  <a:pt x="471" y="165"/>
                </a:lnTo>
                <a:lnTo>
                  <a:pt x="495" y="132"/>
                </a:lnTo>
                <a:lnTo>
                  <a:pt x="528" y="93"/>
                </a:lnTo>
                <a:lnTo>
                  <a:pt x="561" y="54"/>
                </a:lnTo>
                <a:lnTo>
                  <a:pt x="597" y="21"/>
                </a:lnTo>
                <a:lnTo>
                  <a:pt x="672" y="0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3" name="Freeform 45">
            <a:extLst>
              <a:ext uri="{FF2B5EF4-FFF2-40B4-BE49-F238E27FC236}">
                <a16:creationId xmlns:a16="http://schemas.microsoft.com/office/drawing/2014/main" id="{A3684B3E-3718-4524-8FF5-BD1F7DB1BF46}"/>
              </a:ext>
            </a:extLst>
          </p:cNvPr>
          <p:cNvSpPr>
            <a:spLocks/>
          </p:cNvSpPr>
          <p:nvPr/>
        </p:nvSpPr>
        <p:spPr bwMode="auto">
          <a:xfrm>
            <a:off x="3203758" y="1603375"/>
            <a:ext cx="542925" cy="1700213"/>
          </a:xfrm>
          <a:custGeom>
            <a:avLst/>
            <a:gdLst>
              <a:gd name="T0" fmla="*/ 2147483647 w 342"/>
              <a:gd name="T1" fmla="*/ 2147483647 h 1071"/>
              <a:gd name="T2" fmla="*/ 2147483647 w 342"/>
              <a:gd name="T3" fmla="*/ 0 h 1071"/>
              <a:gd name="T4" fmla="*/ 2147483647 w 342"/>
              <a:gd name="T5" fmla="*/ 2147483647 h 1071"/>
              <a:gd name="T6" fmla="*/ 2147483647 w 342"/>
              <a:gd name="T7" fmla="*/ 2147483647 h 1071"/>
              <a:gd name="T8" fmla="*/ 2147483647 w 342"/>
              <a:gd name="T9" fmla="*/ 2147483647 h 1071"/>
              <a:gd name="T10" fmla="*/ 2147483647 w 342"/>
              <a:gd name="T11" fmla="*/ 2147483647 h 1071"/>
              <a:gd name="T12" fmla="*/ 2147483647 w 342"/>
              <a:gd name="T13" fmla="*/ 2147483647 h 1071"/>
              <a:gd name="T14" fmla="*/ 2147483647 w 342"/>
              <a:gd name="T15" fmla="*/ 2147483647 h 1071"/>
              <a:gd name="T16" fmla="*/ 2147483647 w 342"/>
              <a:gd name="T17" fmla="*/ 2147483647 h 1071"/>
              <a:gd name="T18" fmla="*/ 2147483647 w 342"/>
              <a:gd name="T19" fmla="*/ 2147483647 h 1071"/>
              <a:gd name="T20" fmla="*/ 2147483647 w 342"/>
              <a:gd name="T21" fmla="*/ 2147483647 h 1071"/>
              <a:gd name="T22" fmla="*/ 2147483647 w 342"/>
              <a:gd name="T23" fmla="*/ 2147483647 h 1071"/>
              <a:gd name="T24" fmla="*/ 2147483647 w 342"/>
              <a:gd name="T25" fmla="*/ 2147483647 h 1071"/>
              <a:gd name="T26" fmla="*/ 2147483647 w 342"/>
              <a:gd name="T27" fmla="*/ 2147483647 h 1071"/>
              <a:gd name="T28" fmla="*/ 2147483647 w 342"/>
              <a:gd name="T29" fmla="*/ 2147483647 h 1071"/>
              <a:gd name="T30" fmla="*/ 2147483647 w 342"/>
              <a:gd name="T31" fmla="*/ 2147483647 h 1071"/>
              <a:gd name="T32" fmla="*/ 2147483647 w 342"/>
              <a:gd name="T33" fmla="*/ 2147483647 h 1071"/>
              <a:gd name="T34" fmla="*/ 2147483647 w 342"/>
              <a:gd name="T35" fmla="*/ 2147483647 h 1071"/>
              <a:gd name="T36" fmla="*/ 2147483647 w 342"/>
              <a:gd name="T37" fmla="*/ 2147483647 h 1071"/>
              <a:gd name="T38" fmla="*/ 2147483647 w 342"/>
              <a:gd name="T39" fmla="*/ 2147483647 h 1071"/>
              <a:gd name="T40" fmla="*/ 2147483647 w 342"/>
              <a:gd name="T41" fmla="*/ 2147483647 h 1071"/>
              <a:gd name="T42" fmla="*/ 2147483647 w 342"/>
              <a:gd name="T43" fmla="*/ 2147483647 h 1071"/>
              <a:gd name="T44" fmla="*/ 2147483647 w 342"/>
              <a:gd name="T45" fmla="*/ 2147483647 h 1071"/>
              <a:gd name="T46" fmla="*/ 2147483647 w 342"/>
              <a:gd name="T47" fmla="*/ 2147483647 h 1071"/>
              <a:gd name="T48" fmla="*/ 2147483647 w 342"/>
              <a:gd name="T49" fmla="*/ 2147483647 h 1071"/>
              <a:gd name="T50" fmla="*/ 2147483647 w 342"/>
              <a:gd name="T51" fmla="*/ 2147483647 h 1071"/>
              <a:gd name="T52" fmla="*/ 2147483647 w 342"/>
              <a:gd name="T53" fmla="*/ 2147483647 h 1071"/>
              <a:gd name="T54" fmla="*/ 2147483647 w 342"/>
              <a:gd name="T55" fmla="*/ 2147483647 h 1071"/>
              <a:gd name="T56" fmla="*/ 2147483647 w 342"/>
              <a:gd name="T57" fmla="*/ 2147483647 h 1071"/>
              <a:gd name="T58" fmla="*/ 2147483647 w 342"/>
              <a:gd name="T59" fmla="*/ 2147483647 h 1071"/>
              <a:gd name="T60" fmla="*/ 2147483647 w 342"/>
              <a:gd name="T61" fmla="*/ 2147483647 h 1071"/>
              <a:gd name="T62" fmla="*/ 2147483647 w 342"/>
              <a:gd name="T63" fmla="*/ 2147483647 h 1071"/>
              <a:gd name="T64" fmla="*/ 2147483647 w 342"/>
              <a:gd name="T65" fmla="*/ 2147483647 h 1071"/>
              <a:gd name="T66" fmla="*/ 2147483647 w 342"/>
              <a:gd name="T67" fmla="*/ 2147483647 h 1071"/>
              <a:gd name="T68" fmla="*/ 2147483647 w 342"/>
              <a:gd name="T69" fmla="*/ 2147483647 h 1071"/>
              <a:gd name="T70" fmla="*/ 0 w 342"/>
              <a:gd name="T71" fmla="*/ 2147483647 h 1071"/>
              <a:gd name="T72" fmla="*/ 2147483647 w 342"/>
              <a:gd name="T73" fmla="*/ 2147483647 h 1071"/>
              <a:gd name="T74" fmla="*/ 2147483647 w 342"/>
              <a:gd name="T75" fmla="*/ 2147483647 h 10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2"/>
              <a:gd name="T115" fmla="*/ 0 h 1071"/>
              <a:gd name="T116" fmla="*/ 342 w 342"/>
              <a:gd name="T117" fmla="*/ 1071 h 10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2" h="1071">
                <a:moveTo>
                  <a:pt x="180" y="9"/>
                </a:moveTo>
                <a:lnTo>
                  <a:pt x="228" y="0"/>
                </a:lnTo>
                <a:lnTo>
                  <a:pt x="258" y="9"/>
                </a:lnTo>
                <a:lnTo>
                  <a:pt x="297" y="30"/>
                </a:lnTo>
                <a:lnTo>
                  <a:pt x="306" y="63"/>
                </a:lnTo>
                <a:lnTo>
                  <a:pt x="306" y="87"/>
                </a:lnTo>
                <a:lnTo>
                  <a:pt x="312" y="120"/>
                </a:lnTo>
                <a:lnTo>
                  <a:pt x="330" y="144"/>
                </a:lnTo>
                <a:lnTo>
                  <a:pt x="336" y="174"/>
                </a:lnTo>
                <a:lnTo>
                  <a:pt x="342" y="204"/>
                </a:lnTo>
                <a:lnTo>
                  <a:pt x="342" y="231"/>
                </a:lnTo>
                <a:lnTo>
                  <a:pt x="324" y="252"/>
                </a:lnTo>
                <a:lnTo>
                  <a:pt x="312" y="273"/>
                </a:lnTo>
                <a:lnTo>
                  <a:pt x="300" y="306"/>
                </a:lnTo>
                <a:lnTo>
                  <a:pt x="294" y="339"/>
                </a:lnTo>
                <a:lnTo>
                  <a:pt x="291" y="378"/>
                </a:lnTo>
                <a:lnTo>
                  <a:pt x="279" y="399"/>
                </a:lnTo>
                <a:lnTo>
                  <a:pt x="273" y="426"/>
                </a:lnTo>
                <a:lnTo>
                  <a:pt x="276" y="456"/>
                </a:lnTo>
                <a:lnTo>
                  <a:pt x="285" y="489"/>
                </a:lnTo>
                <a:lnTo>
                  <a:pt x="270" y="516"/>
                </a:lnTo>
                <a:lnTo>
                  <a:pt x="249" y="555"/>
                </a:lnTo>
                <a:lnTo>
                  <a:pt x="225" y="582"/>
                </a:lnTo>
                <a:lnTo>
                  <a:pt x="210" y="594"/>
                </a:lnTo>
                <a:lnTo>
                  <a:pt x="204" y="630"/>
                </a:lnTo>
                <a:lnTo>
                  <a:pt x="186" y="675"/>
                </a:lnTo>
                <a:lnTo>
                  <a:pt x="171" y="708"/>
                </a:lnTo>
                <a:lnTo>
                  <a:pt x="159" y="744"/>
                </a:lnTo>
                <a:lnTo>
                  <a:pt x="135" y="780"/>
                </a:lnTo>
                <a:lnTo>
                  <a:pt x="120" y="798"/>
                </a:lnTo>
                <a:lnTo>
                  <a:pt x="90" y="804"/>
                </a:lnTo>
                <a:lnTo>
                  <a:pt x="75" y="843"/>
                </a:lnTo>
                <a:lnTo>
                  <a:pt x="45" y="885"/>
                </a:lnTo>
                <a:lnTo>
                  <a:pt x="24" y="936"/>
                </a:lnTo>
                <a:lnTo>
                  <a:pt x="12" y="969"/>
                </a:lnTo>
                <a:lnTo>
                  <a:pt x="0" y="990"/>
                </a:lnTo>
                <a:lnTo>
                  <a:pt x="18" y="1035"/>
                </a:lnTo>
                <a:lnTo>
                  <a:pt x="15" y="1071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4" name="Freeform 46">
            <a:extLst>
              <a:ext uri="{FF2B5EF4-FFF2-40B4-BE49-F238E27FC236}">
                <a16:creationId xmlns:a16="http://schemas.microsoft.com/office/drawing/2014/main" id="{3F529A93-2A70-4E40-8DE9-939712F1946C}"/>
              </a:ext>
            </a:extLst>
          </p:cNvPr>
          <p:cNvSpPr>
            <a:spLocks/>
          </p:cNvSpPr>
          <p:nvPr/>
        </p:nvSpPr>
        <p:spPr bwMode="auto">
          <a:xfrm>
            <a:off x="2360795" y="2774949"/>
            <a:ext cx="842963" cy="700088"/>
          </a:xfrm>
          <a:custGeom>
            <a:avLst/>
            <a:gdLst>
              <a:gd name="T0" fmla="*/ 2147483647 w 531"/>
              <a:gd name="T1" fmla="*/ 2147483647 h 441"/>
              <a:gd name="T2" fmla="*/ 2147483647 w 531"/>
              <a:gd name="T3" fmla="*/ 2147483647 h 441"/>
              <a:gd name="T4" fmla="*/ 2147483647 w 531"/>
              <a:gd name="T5" fmla="*/ 2147483647 h 441"/>
              <a:gd name="T6" fmla="*/ 2147483647 w 531"/>
              <a:gd name="T7" fmla="*/ 2147483647 h 441"/>
              <a:gd name="T8" fmla="*/ 2147483647 w 531"/>
              <a:gd name="T9" fmla="*/ 2147483647 h 441"/>
              <a:gd name="T10" fmla="*/ 2147483647 w 531"/>
              <a:gd name="T11" fmla="*/ 2147483647 h 441"/>
              <a:gd name="T12" fmla="*/ 2147483647 w 531"/>
              <a:gd name="T13" fmla="*/ 2147483647 h 441"/>
              <a:gd name="T14" fmla="*/ 2147483647 w 531"/>
              <a:gd name="T15" fmla="*/ 2147483647 h 441"/>
              <a:gd name="T16" fmla="*/ 2147483647 w 531"/>
              <a:gd name="T17" fmla="*/ 2147483647 h 441"/>
              <a:gd name="T18" fmla="*/ 2147483647 w 531"/>
              <a:gd name="T19" fmla="*/ 2147483647 h 441"/>
              <a:gd name="T20" fmla="*/ 2147483647 w 531"/>
              <a:gd name="T21" fmla="*/ 2147483647 h 441"/>
              <a:gd name="T22" fmla="*/ 2147483647 w 531"/>
              <a:gd name="T23" fmla="*/ 2147483647 h 441"/>
              <a:gd name="T24" fmla="*/ 2147483647 w 531"/>
              <a:gd name="T25" fmla="*/ 2147483647 h 441"/>
              <a:gd name="T26" fmla="*/ 2147483647 w 531"/>
              <a:gd name="T27" fmla="*/ 2147483647 h 441"/>
              <a:gd name="T28" fmla="*/ 2147483647 w 531"/>
              <a:gd name="T29" fmla="*/ 2147483647 h 441"/>
              <a:gd name="T30" fmla="*/ 2147483647 w 531"/>
              <a:gd name="T31" fmla="*/ 2147483647 h 441"/>
              <a:gd name="T32" fmla="*/ 2147483647 w 531"/>
              <a:gd name="T33" fmla="*/ 2147483647 h 441"/>
              <a:gd name="T34" fmla="*/ 2147483647 w 531"/>
              <a:gd name="T35" fmla="*/ 2147483647 h 441"/>
              <a:gd name="T36" fmla="*/ 2147483647 w 531"/>
              <a:gd name="T37" fmla="*/ 2147483647 h 441"/>
              <a:gd name="T38" fmla="*/ 2147483647 w 531"/>
              <a:gd name="T39" fmla="*/ 2147483647 h 441"/>
              <a:gd name="T40" fmla="*/ 2147483647 w 531"/>
              <a:gd name="T41" fmla="*/ 2147483647 h 441"/>
              <a:gd name="T42" fmla="*/ 2147483647 w 531"/>
              <a:gd name="T43" fmla="*/ 2147483647 h 441"/>
              <a:gd name="T44" fmla="*/ 0 w 531"/>
              <a:gd name="T45" fmla="*/ 2147483647 h 441"/>
              <a:gd name="T46" fmla="*/ 2147483647 w 531"/>
              <a:gd name="T47" fmla="*/ 2147483647 h 441"/>
              <a:gd name="T48" fmla="*/ 2147483647 w 531"/>
              <a:gd name="T49" fmla="*/ 2147483647 h 441"/>
              <a:gd name="T50" fmla="*/ 2147483647 w 531"/>
              <a:gd name="T51" fmla="*/ 2147483647 h 441"/>
              <a:gd name="T52" fmla="*/ 2147483647 w 531"/>
              <a:gd name="T53" fmla="*/ 2147483647 h 441"/>
              <a:gd name="T54" fmla="*/ 2147483647 w 531"/>
              <a:gd name="T55" fmla="*/ 2147483647 h 441"/>
              <a:gd name="T56" fmla="*/ 2147483647 w 531"/>
              <a:gd name="T57" fmla="*/ 2147483647 h 441"/>
              <a:gd name="T58" fmla="*/ 2147483647 w 531"/>
              <a:gd name="T59" fmla="*/ 2147483647 h 441"/>
              <a:gd name="T60" fmla="*/ 0 w 531"/>
              <a:gd name="T61" fmla="*/ 2147483647 h 441"/>
              <a:gd name="T62" fmla="*/ 2147483647 w 531"/>
              <a:gd name="T63" fmla="*/ 0 h 4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31"/>
              <a:gd name="T97" fmla="*/ 0 h 441"/>
              <a:gd name="T98" fmla="*/ 531 w 531"/>
              <a:gd name="T99" fmla="*/ 441 h 44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31" h="441">
                <a:moveTo>
                  <a:pt x="531" y="261"/>
                </a:moveTo>
                <a:lnTo>
                  <a:pt x="504" y="267"/>
                </a:lnTo>
                <a:lnTo>
                  <a:pt x="480" y="279"/>
                </a:lnTo>
                <a:lnTo>
                  <a:pt x="468" y="297"/>
                </a:lnTo>
                <a:lnTo>
                  <a:pt x="456" y="321"/>
                </a:lnTo>
                <a:lnTo>
                  <a:pt x="435" y="342"/>
                </a:lnTo>
                <a:lnTo>
                  <a:pt x="399" y="387"/>
                </a:lnTo>
                <a:lnTo>
                  <a:pt x="378" y="414"/>
                </a:lnTo>
                <a:lnTo>
                  <a:pt x="351" y="420"/>
                </a:lnTo>
                <a:lnTo>
                  <a:pt x="315" y="435"/>
                </a:lnTo>
                <a:lnTo>
                  <a:pt x="279" y="441"/>
                </a:lnTo>
                <a:lnTo>
                  <a:pt x="255" y="435"/>
                </a:lnTo>
                <a:lnTo>
                  <a:pt x="234" y="426"/>
                </a:lnTo>
                <a:lnTo>
                  <a:pt x="204" y="423"/>
                </a:lnTo>
                <a:lnTo>
                  <a:pt x="165" y="411"/>
                </a:lnTo>
                <a:lnTo>
                  <a:pt x="129" y="405"/>
                </a:lnTo>
                <a:lnTo>
                  <a:pt x="99" y="402"/>
                </a:lnTo>
                <a:lnTo>
                  <a:pt x="69" y="372"/>
                </a:lnTo>
                <a:lnTo>
                  <a:pt x="48" y="354"/>
                </a:lnTo>
                <a:lnTo>
                  <a:pt x="33" y="315"/>
                </a:lnTo>
                <a:lnTo>
                  <a:pt x="15" y="294"/>
                </a:lnTo>
                <a:lnTo>
                  <a:pt x="12" y="261"/>
                </a:lnTo>
                <a:lnTo>
                  <a:pt x="0" y="243"/>
                </a:lnTo>
                <a:lnTo>
                  <a:pt x="27" y="225"/>
                </a:lnTo>
                <a:lnTo>
                  <a:pt x="30" y="198"/>
                </a:lnTo>
                <a:lnTo>
                  <a:pt x="24" y="159"/>
                </a:lnTo>
                <a:lnTo>
                  <a:pt x="51" y="126"/>
                </a:lnTo>
                <a:lnTo>
                  <a:pt x="33" y="102"/>
                </a:lnTo>
                <a:lnTo>
                  <a:pt x="27" y="78"/>
                </a:lnTo>
                <a:lnTo>
                  <a:pt x="27" y="60"/>
                </a:lnTo>
                <a:lnTo>
                  <a:pt x="0" y="42"/>
                </a:lnTo>
                <a:lnTo>
                  <a:pt x="15" y="0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5" name="Freeform 47">
            <a:extLst>
              <a:ext uri="{FF2B5EF4-FFF2-40B4-BE49-F238E27FC236}">
                <a16:creationId xmlns:a16="http://schemas.microsoft.com/office/drawing/2014/main" id="{29127DD9-6457-4056-A5DC-06E5A102F032}"/>
              </a:ext>
            </a:extLst>
          </p:cNvPr>
          <p:cNvSpPr>
            <a:spLocks/>
          </p:cNvSpPr>
          <p:nvPr/>
        </p:nvSpPr>
        <p:spPr bwMode="auto">
          <a:xfrm>
            <a:off x="3756208" y="1989137"/>
            <a:ext cx="223837" cy="80962"/>
          </a:xfrm>
          <a:custGeom>
            <a:avLst/>
            <a:gdLst>
              <a:gd name="T0" fmla="*/ 2147483647 w 141"/>
              <a:gd name="T1" fmla="*/ 2147483647 h 51"/>
              <a:gd name="T2" fmla="*/ 2147483647 w 141"/>
              <a:gd name="T3" fmla="*/ 2147483647 h 51"/>
              <a:gd name="T4" fmla="*/ 2147483647 w 141"/>
              <a:gd name="T5" fmla="*/ 2147483647 h 51"/>
              <a:gd name="T6" fmla="*/ 2147483647 w 141"/>
              <a:gd name="T7" fmla="*/ 2147483647 h 51"/>
              <a:gd name="T8" fmla="*/ 2147483647 w 141"/>
              <a:gd name="T9" fmla="*/ 2147483647 h 51"/>
              <a:gd name="T10" fmla="*/ 2147483647 w 141"/>
              <a:gd name="T11" fmla="*/ 2147483647 h 51"/>
              <a:gd name="T12" fmla="*/ 0 w 141"/>
              <a:gd name="T13" fmla="*/ 0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"/>
              <a:gd name="T22" fmla="*/ 0 h 51"/>
              <a:gd name="T23" fmla="*/ 141 w 141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" h="51">
                <a:moveTo>
                  <a:pt x="141" y="51"/>
                </a:moveTo>
                <a:lnTo>
                  <a:pt x="117" y="42"/>
                </a:lnTo>
                <a:lnTo>
                  <a:pt x="84" y="51"/>
                </a:lnTo>
                <a:lnTo>
                  <a:pt x="60" y="33"/>
                </a:lnTo>
                <a:lnTo>
                  <a:pt x="39" y="24"/>
                </a:lnTo>
                <a:lnTo>
                  <a:pt x="27" y="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6" name="Freeform 48">
            <a:extLst>
              <a:ext uri="{FF2B5EF4-FFF2-40B4-BE49-F238E27FC236}">
                <a16:creationId xmlns:a16="http://schemas.microsoft.com/office/drawing/2014/main" id="{BD9A2075-5DE2-4C26-A044-AF0D3C08AD0D}"/>
              </a:ext>
            </a:extLst>
          </p:cNvPr>
          <p:cNvSpPr>
            <a:spLocks/>
          </p:cNvSpPr>
          <p:nvPr/>
        </p:nvSpPr>
        <p:spPr bwMode="auto">
          <a:xfrm>
            <a:off x="2537008" y="2017712"/>
            <a:ext cx="1157287" cy="1090612"/>
          </a:xfrm>
          <a:custGeom>
            <a:avLst/>
            <a:gdLst>
              <a:gd name="T0" fmla="*/ 2147483647 w 729"/>
              <a:gd name="T1" fmla="*/ 0 h 687"/>
              <a:gd name="T2" fmla="*/ 2147483647 w 729"/>
              <a:gd name="T3" fmla="*/ 2147483647 h 687"/>
              <a:gd name="T4" fmla="*/ 2147483647 w 729"/>
              <a:gd name="T5" fmla="*/ 2147483647 h 687"/>
              <a:gd name="T6" fmla="*/ 2147483647 w 729"/>
              <a:gd name="T7" fmla="*/ 2147483647 h 687"/>
              <a:gd name="T8" fmla="*/ 2147483647 w 729"/>
              <a:gd name="T9" fmla="*/ 2147483647 h 687"/>
              <a:gd name="T10" fmla="*/ 2147483647 w 729"/>
              <a:gd name="T11" fmla="*/ 2147483647 h 687"/>
              <a:gd name="T12" fmla="*/ 2147483647 w 729"/>
              <a:gd name="T13" fmla="*/ 2147483647 h 687"/>
              <a:gd name="T14" fmla="*/ 2147483647 w 729"/>
              <a:gd name="T15" fmla="*/ 2147483647 h 687"/>
              <a:gd name="T16" fmla="*/ 2147483647 w 729"/>
              <a:gd name="T17" fmla="*/ 2147483647 h 687"/>
              <a:gd name="T18" fmla="*/ 2147483647 w 729"/>
              <a:gd name="T19" fmla="*/ 2147483647 h 687"/>
              <a:gd name="T20" fmla="*/ 2147483647 w 729"/>
              <a:gd name="T21" fmla="*/ 2147483647 h 687"/>
              <a:gd name="T22" fmla="*/ 2147483647 w 729"/>
              <a:gd name="T23" fmla="*/ 2147483647 h 687"/>
              <a:gd name="T24" fmla="*/ 2147483647 w 729"/>
              <a:gd name="T25" fmla="*/ 2147483647 h 687"/>
              <a:gd name="T26" fmla="*/ 2147483647 w 729"/>
              <a:gd name="T27" fmla="*/ 2147483647 h 687"/>
              <a:gd name="T28" fmla="*/ 2147483647 w 729"/>
              <a:gd name="T29" fmla="*/ 2147483647 h 687"/>
              <a:gd name="T30" fmla="*/ 2147483647 w 729"/>
              <a:gd name="T31" fmla="*/ 2147483647 h 687"/>
              <a:gd name="T32" fmla="*/ 2147483647 w 729"/>
              <a:gd name="T33" fmla="*/ 2147483647 h 687"/>
              <a:gd name="T34" fmla="*/ 2147483647 w 729"/>
              <a:gd name="T35" fmla="*/ 2147483647 h 687"/>
              <a:gd name="T36" fmla="*/ 2147483647 w 729"/>
              <a:gd name="T37" fmla="*/ 2147483647 h 687"/>
              <a:gd name="T38" fmla="*/ 2147483647 w 729"/>
              <a:gd name="T39" fmla="*/ 2147483647 h 687"/>
              <a:gd name="T40" fmla="*/ 2147483647 w 729"/>
              <a:gd name="T41" fmla="*/ 2147483647 h 687"/>
              <a:gd name="T42" fmla="*/ 2147483647 w 729"/>
              <a:gd name="T43" fmla="*/ 2147483647 h 687"/>
              <a:gd name="T44" fmla="*/ 2147483647 w 729"/>
              <a:gd name="T45" fmla="*/ 2147483647 h 687"/>
              <a:gd name="T46" fmla="*/ 2147483647 w 729"/>
              <a:gd name="T47" fmla="*/ 2147483647 h 687"/>
              <a:gd name="T48" fmla="*/ 2147483647 w 729"/>
              <a:gd name="T49" fmla="*/ 2147483647 h 687"/>
              <a:gd name="T50" fmla="*/ 2147483647 w 729"/>
              <a:gd name="T51" fmla="*/ 2147483647 h 687"/>
              <a:gd name="T52" fmla="*/ 2147483647 w 729"/>
              <a:gd name="T53" fmla="*/ 2147483647 h 687"/>
              <a:gd name="T54" fmla="*/ 2147483647 w 729"/>
              <a:gd name="T55" fmla="*/ 2147483647 h 687"/>
              <a:gd name="T56" fmla="*/ 2147483647 w 729"/>
              <a:gd name="T57" fmla="*/ 2147483647 h 687"/>
              <a:gd name="T58" fmla="*/ 2147483647 w 729"/>
              <a:gd name="T59" fmla="*/ 2147483647 h 687"/>
              <a:gd name="T60" fmla="*/ 2147483647 w 729"/>
              <a:gd name="T61" fmla="*/ 2147483647 h 687"/>
              <a:gd name="T62" fmla="*/ 2147483647 w 729"/>
              <a:gd name="T63" fmla="*/ 2147483647 h 687"/>
              <a:gd name="T64" fmla="*/ 2147483647 w 729"/>
              <a:gd name="T65" fmla="*/ 2147483647 h 687"/>
              <a:gd name="T66" fmla="*/ 2147483647 w 729"/>
              <a:gd name="T67" fmla="*/ 2147483647 h 687"/>
              <a:gd name="T68" fmla="*/ 2147483647 w 729"/>
              <a:gd name="T69" fmla="*/ 2147483647 h 687"/>
              <a:gd name="T70" fmla="*/ 2147483647 w 729"/>
              <a:gd name="T71" fmla="*/ 2147483647 h 687"/>
              <a:gd name="T72" fmla="*/ 2147483647 w 729"/>
              <a:gd name="T73" fmla="*/ 2147483647 h 687"/>
              <a:gd name="T74" fmla="*/ 2147483647 w 729"/>
              <a:gd name="T75" fmla="*/ 2147483647 h 687"/>
              <a:gd name="T76" fmla="*/ 2147483647 w 729"/>
              <a:gd name="T77" fmla="*/ 2147483647 h 687"/>
              <a:gd name="T78" fmla="*/ 2147483647 w 729"/>
              <a:gd name="T79" fmla="*/ 2147483647 h 687"/>
              <a:gd name="T80" fmla="*/ 2147483647 w 729"/>
              <a:gd name="T81" fmla="*/ 2147483647 h 687"/>
              <a:gd name="T82" fmla="*/ 2147483647 w 729"/>
              <a:gd name="T83" fmla="*/ 2147483647 h 687"/>
              <a:gd name="T84" fmla="*/ 0 w 729"/>
              <a:gd name="T85" fmla="*/ 2147483647 h 68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29"/>
              <a:gd name="T130" fmla="*/ 0 h 687"/>
              <a:gd name="T131" fmla="*/ 729 w 729"/>
              <a:gd name="T132" fmla="*/ 687 h 68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29" h="687">
                <a:moveTo>
                  <a:pt x="729" y="0"/>
                </a:moveTo>
                <a:lnTo>
                  <a:pt x="708" y="3"/>
                </a:lnTo>
                <a:lnTo>
                  <a:pt x="693" y="18"/>
                </a:lnTo>
                <a:lnTo>
                  <a:pt x="681" y="33"/>
                </a:lnTo>
                <a:lnTo>
                  <a:pt x="675" y="63"/>
                </a:lnTo>
                <a:lnTo>
                  <a:pt x="669" y="81"/>
                </a:lnTo>
                <a:lnTo>
                  <a:pt x="666" y="108"/>
                </a:lnTo>
                <a:lnTo>
                  <a:pt x="663" y="138"/>
                </a:lnTo>
                <a:lnTo>
                  <a:pt x="639" y="144"/>
                </a:lnTo>
                <a:lnTo>
                  <a:pt x="621" y="150"/>
                </a:lnTo>
                <a:lnTo>
                  <a:pt x="609" y="171"/>
                </a:lnTo>
                <a:lnTo>
                  <a:pt x="600" y="192"/>
                </a:lnTo>
                <a:lnTo>
                  <a:pt x="570" y="219"/>
                </a:lnTo>
                <a:lnTo>
                  <a:pt x="555" y="240"/>
                </a:lnTo>
                <a:lnTo>
                  <a:pt x="540" y="264"/>
                </a:lnTo>
                <a:lnTo>
                  <a:pt x="519" y="279"/>
                </a:lnTo>
                <a:lnTo>
                  <a:pt x="507" y="306"/>
                </a:lnTo>
                <a:lnTo>
                  <a:pt x="501" y="330"/>
                </a:lnTo>
                <a:lnTo>
                  <a:pt x="474" y="357"/>
                </a:lnTo>
                <a:lnTo>
                  <a:pt x="450" y="390"/>
                </a:lnTo>
                <a:lnTo>
                  <a:pt x="426" y="408"/>
                </a:lnTo>
                <a:lnTo>
                  <a:pt x="399" y="441"/>
                </a:lnTo>
                <a:lnTo>
                  <a:pt x="351" y="462"/>
                </a:lnTo>
                <a:lnTo>
                  <a:pt x="315" y="471"/>
                </a:lnTo>
                <a:lnTo>
                  <a:pt x="291" y="495"/>
                </a:lnTo>
                <a:lnTo>
                  <a:pt x="270" y="513"/>
                </a:lnTo>
                <a:lnTo>
                  <a:pt x="246" y="537"/>
                </a:lnTo>
                <a:lnTo>
                  <a:pt x="231" y="561"/>
                </a:lnTo>
                <a:lnTo>
                  <a:pt x="219" y="588"/>
                </a:lnTo>
                <a:lnTo>
                  <a:pt x="201" y="606"/>
                </a:lnTo>
                <a:lnTo>
                  <a:pt x="195" y="624"/>
                </a:lnTo>
                <a:lnTo>
                  <a:pt x="195" y="648"/>
                </a:lnTo>
                <a:lnTo>
                  <a:pt x="168" y="672"/>
                </a:lnTo>
                <a:lnTo>
                  <a:pt x="141" y="687"/>
                </a:lnTo>
                <a:lnTo>
                  <a:pt x="114" y="675"/>
                </a:lnTo>
                <a:lnTo>
                  <a:pt x="90" y="663"/>
                </a:lnTo>
                <a:lnTo>
                  <a:pt x="75" y="678"/>
                </a:lnTo>
                <a:lnTo>
                  <a:pt x="54" y="660"/>
                </a:lnTo>
                <a:lnTo>
                  <a:pt x="30" y="636"/>
                </a:lnTo>
                <a:lnTo>
                  <a:pt x="30" y="606"/>
                </a:lnTo>
                <a:lnTo>
                  <a:pt x="36" y="564"/>
                </a:lnTo>
                <a:lnTo>
                  <a:pt x="15" y="552"/>
                </a:lnTo>
                <a:lnTo>
                  <a:pt x="0" y="531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7" name="Freeform 49">
            <a:extLst>
              <a:ext uri="{FF2B5EF4-FFF2-40B4-BE49-F238E27FC236}">
                <a16:creationId xmlns:a16="http://schemas.microsoft.com/office/drawing/2014/main" id="{C9D01AF0-1789-43BE-B2B8-C07265F04053}"/>
              </a:ext>
            </a:extLst>
          </p:cNvPr>
          <p:cNvSpPr>
            <a:spLocks/>
          </p:cNvSpPr>
          <p:nvPr/>
        </p:nvSpPr>
        <p:spPr bwMode="auto">
          <a:xfrm>
            <a:off x="2441758" y="1389063"/>
            <a:ext cx="1290637" cy="542925"/>
          </a:xfrm>
          <a:custGeom>
            <a:avLst/>
            <a:gdLst>
              <a:gd name="T0" fmla="*/ 2147483647 w 813"/>
              <a:gd name="T1" fmla="*/ 2147483647 h 342"/>
              <a:gd name="T2" fmla="*/ 2147483647 w 813"/>
              <a:gd name="T3" fmla="*/ 2147483647 h 342"/>
              <a:gd name="T4" fmla="*/ 2147483647 w 813"/>
              <a:gd name="T5" fmla="*/ 2147483647 h 342"/>
              <a:gd name="T6" fmla="*/ 2147483647 w 813"/>
              <a:gd name="T7" fmla="*/ 2147483647 h 342"/>
              <a:gd name="T8" fmla="*/ 2147483647 w 813"/>
              <a:gd name="T9" fmla="*/ 2147483647 h 342"/>
              <a:gd name="T10" fmla="*/ 2147483647 w 813"/>
              <a:gd name="T11" fmla="*/ 2147483647 h 342"/>
              <a:gd name="T12" fmla="*/ 2147483647 w 813"/>
              <a:gd name="T13" fmla="*/ 2147483647 h 342"/>
              <a:gd name="T14" fmla="*/ 2147483647 w 813"/>
              <a:gd name="T15" fmla="*/ 2147483647 h 342"/>
              <a:gd name="T16" fmla="*/ 2147483647 w 813"/>
              <a:gd name="T17" fmla="*/ 2147483647 h 342"/>
              <a:gd name="T18" fmla="*/ 2147483647 w 813"/>
              <a:gd name="T19" fmla="*/ 2147483647 h 342"/>
              <a:gd name="T20" fmla="*/ 2147483647 w 813"/>
              <a:gd name="T21" fmla="*/ 2147483647 h 342"/>
              <a:gd name="T22" fmla="*/ 2147483647 w 813"/>
              <a:gd name="T23" fmla="*/ 2147483647 h 342"/>
              <a:gd name="T24" fmla="*/ 2147483647 w 813"/>
              <a:gd name="T25" fmla="*/ 2147483647 h 342"/>
              <a:gd name="T26" fmla="*/ 2147483647 w 813"/>
              <a:gd name="T27" fmla="*/ 2147483647 h 342"/>
              <a:gd name="T28" fmla="*/ 2147483647 w 813"/>
              <a:gd name="T29" fmla="*/ 2147483647 h 342"/>
              <a:gd name="T30" fmla="*/ 2147483647 w 813"/>
              <a:gd name="T31" fmla="*/ 2147483647 h 342"/>
              <a:gd name="T32" fmla="*/ 2147483647 w 813"/>
              <a:gd name="T33" fmla="*/ 2147483647 h 342"/>
              <a:gd name="T34" fmla="*/ 2147483647 w 813"/>
              <a:gd name="T35" fmla="*/ 2147483647 h 342"/>
              <a:gd name="T36" fmla="*/ 2147483647 w 813"/>
              <a:gd name="T37" fmla="*/ 2147483647 h 342"/>
              <a:gd name="T38" fmla="*/ 2147483647 w 813"/>
              <a:gd name="T39" fmla="*/ 2147483647 h 342"/>
              <a:gd name="T40" fmla="*/ 2147483647 w 813"/>
              <a:gd name="T41" fmla="*/ 0 h 342"/>
              <a:gd name="T42" fmla="*/ 2147483647 w 813"/>
              <a:gd name="T43" fmla="*/ 2147483647 h 342"/>
              <a:gd name="T44" fmla="*/ 2147483647 w 813"/>
              <a:gd name="T45" fmla="*/ 2147483647 h 342"/>
              <a:gd name="T46" fmla="*/ 2147483647 w 813"/>
              <a:gd name="T47" fmla="*/ 2147483647 h 342"/>
              <a:gd name="T48" fmla="*/ 2147483647 w 813"/>
              <a:gd name="T49" fmla="*/ 2147483647 h 342"/>
              <a:gd name="T50" fmla="*/ 2147483647 w 813"/>
              <a:gd name="T51" fmla="*/ 2147483647 h 342"/>
              <a:gd name="T52" fmla="*/ 2147483647 w 813"/>
              <a:gd name="T53" fmla="*/ 2147483647 h 342"/>
              <a:gd name="T54" fmla="*/ 2147483647 w 813"/>
              <a:gd name="T55" fmla="*/ 2147483647 h 342"/>
              <a:gd name="T56" fmla="*/ 2147483647 w 813"/>
              <a:gd name="T57" fmla="*/ 2147483647 h 342"/>
              <a:gd name="T58" fmla="*/ 2147483647 w 813"/>
              <a:gd name="T59" fmla="*/ 2147483647 h 342"/>
              <a:gd name="T60" fmla="*/ 2147483647 w 813"/>
              <a:gd name="T61" fmla="*/ 2147483647 h 342"/>
              <a:gd name="T62" fmla="*/ 2147483647 w 813"/>
              <a:gd name="T63" fmla="*/ 2147483647 h 342"/>
              <a:gd name="T64" fmla="*/ 2147483647 w 813"/>
              <a:gd name="T65" fmla="*/ 2147483647 h 342"/>
              <a:gd name="T66" fmla="*/ 0 w 813"/>
              <a:gd name="T67" fmla="*/ 2147483647 h 3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3"/>
              <a:gd name="T103" fmla="*/ 0 h 342"/>
              <a:gd name="T104" fmla="*/ 813 w 813"/>
              <a:gd name="T105" fmla="*/ 342 h 3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3" h="342">
                <a:moveTo>
                  <a:pt x="813" y="342"/>
                </a:moveTo>
                <a:lnTo>
                  <a:pt x="783" y="327"/>
                </a:lnTo>
                <a:lnTo>
                  <a:pt x="765" y="327"/>
                </a:lnTo>
                <a:lnTo>
                  <a:pt x="741" y="339"/>
                </a:lnTo>
                <a:lnTo>
                  <a:pt x="714" y="339"/>
                </a:lnTo>
                <a:lnTo>
                  <a:pt x="693" y="321"/>
                </a:lnTo>
                <a:lnTo>
                  <a:pt x="663" y="303"/>
                </a:lnTo>
                <a:lnTo>
                  <a:pt x="639" y="276"/>
                </a:lnTo>
                <a:lnTo>
                  <a:pt x="612" y="252"/>
                </a:lnTo>
                <a:lnTo>
                  <a:pt x="603" y="225"/>
                </a:lnTo>
                <a:lnTo>
                  <a:pt x="603" y="192"/>
                </a:lnTo>
                <a:lnTo>
                  <a:pt x="582" y="156"/>
                </a:lnTo>
                <a:lnTo>
                  <a:pt x="564" y="132"/>
                </a:lnTo>
                <a:lnTo>
                  <a:pt x="534" y="111"/>
                </a:lnTo>
                <a:lnTo>
                  <a:pt x="510" y="105"/>
                </a:lnTo>
                <a:lnTo>
                  <a:pt x="486" y="87"/>
                </a:lnTo>
                <a:lnTo>
                  <a:pt x="474" y="69"/>
                </a:lnTo>
                <a:lnTo>
                  <a:pt x="459" y="42"/>
                </a:lnTo>
                <a:lnTo>
                  <a:pt x="444" y="18"/>
                </a:lnTo>
                <a:lnTo>
                  <a:pt x="405" y="9"/>
                </a:lnTo>
                <a:lnTo>
                  <a:pt x="384" y="0"/>
                </a:lnTo>
                <a:lnTo>
                  <a:pt x="333" y="15"/>
                </a:lnTo>
                <a:lnTo>
                  <a:pt x="303" y="15"/>
                </a:lnTo>
                <a:lnTo>
                  <a:pt x="279" y="30"/>
                </a:lnTo>
                <a:lnTo>
                  <a:pt x="234" y="45"/>
                </a:lnTo>
                <a:lnTo>
                  <a:pt x="213" y="42"/>
                </a:lnTo>
                <a:lnTo>
                  <a:pt x="195" y="78"/>
                </a:lnTo>
                <a:lnTo>
                  <a:pt x="177" y="66"/>
                </a:lnTo>
                <a:lnTo>
                  <a:pt x="159" y="78"/>
                </a:lnTo>
                <a:lnTo>
                  <a:pt x="138" y="108"/>
                </a:lnTo>
                <a:lnTo>
                  <a:pt x="96" y="108"/>
                </a:lnTo>
                <a:lnTo>
                  <a:pt x="81" y="132"/>
                </a:lnTo>
                <a:lnTo>
                  <a:pt x="45" y="126"/>
                </a:lnTo>
                <a:lnTo>
                  <a:pt x="0" y="117"/>
                </a:lnTo>
              </a:path>
            </a:pathLst>
          </a:custGeom>
          <a:noFill/>
          <a:ln w="1905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8" name="Freeform 50">
            <a:extLst>
              <a:ext uri="{FF2B5EF4-FFF2-40B4-BE49-F238E27FC236}">
                <a16:creationId xmlns:a16="http://schemas.microsoft.com/office/drawing/2014/main" id="{CA884896-B2E7-4324-A610-B837C06DF9D4}"/>
              </a:ext>
            </a:extLst>
          </p:cNvPr>
          <p:cNvSpPr>
            <a:spLocks/>
          </p:cNvSpPr>
          <p:nvPr/>
        </p:nvSpPr>
        <p:spPr bwMode="auto">
          <a:xfrm>
            <a:off x="2332220" y="2571749"/>
            <a:ext cx="1787525" cy="1485900"/>
          </a:xfrm>
          <a:custGeom>
            <a:avLst/>
            <a:gdLst>
              <a:gd name="T0" fmla="*/ 2147483647 w 1126"/>
              <a:gd name="T1" fmla="*/ 0 h 936"/>
              <a:gd name="T2" fmla="*/ 2147483647 w 1126"/>
              <a:gd name="T3" fmla="*/ 2147483647 h 936"/>
              <a:gd name="T4" fmla="*/ 2147483647 w 1126"/>
              <a:gd name="T5" fmla="*/ 2147483647 h 936"/>
              <a:gd name="T6" fmla="*/ 2147483647 w 1126"/>
              <a:gd name="T7" fmla="*/ 2147483647 h 936"/>
              <a:gd name="T8" fmla="*/ 2147483647 w 1126"/>
              <a:gd name="T9" fmla="*/ 2147483647 h 936"/>
              <a:gd name="T10" fmla="*/ 2147483647 w 1126"/>
              <a:gd name="T11" fmla="*/ 2147483647 h 936"/>
              <a:gd name="T12" fmla="*/ 2147483647 w 1126"/>
              <a:gd name="T13" fmla="*/ 2147483647 h 936"/>
              <a:gd name="T14" fmla="*/ 2147483647 w 1126"/>
              <a:gd name="T15" fmla="*/ 2147483647 h 936"/>
              <a:gd name="T16" fmla="*/ 2147483647 w 1126"/>
              <a:gd name="T17" fmla="*/ 2147483647 h 936"/>
              <a:gd name="T18" fmla="*/ 2147483647 w 1126"/>
              <a:gd name="T19" fmla="*/ 2147483647 h 936"/>
              <a:gd name="T20" fmla="*/ 2147483647 w 1126"/>
              <a:gd name="T21" fmla="*/ 2147483647 h 936"/>
              <a:gd name="T22" fmla="*/ 2147483647 w 1126"/>
              <a:gd name="T23" fmla="*/ 2147483647 h 936"/>
              <a:gd name="T24" fmla="*/ 2147483647 w 1126"/>
              <a:gd name="T25" fmla="*/ 2147483647 h 936"/>
              <a:gd name="T26" fmla="*/ 2147483647 w 1126"/>
              <a:gd name="T27" fmla="*/ 2147483647 h 936"/>
              <a:gd name="T28" fmla="*/ 2147483647 w 1126"/>
              <a:gd name="T29" fmla="*/ 2147483647 h 936"/>
              <a:gd name="T30" fmla="*/ 2147483647 w 1126"/>
              <a:gd name="T31" fmla="*/ 2147483647 h 936"/>
              <a:gd name="T32" fmla="*/ 2147483647 w 1126"/>
              <a:gd name="T33" fmla="*/ 2147483647 h 936"/>
              <a:gd name="T34" fmla="*/ 2147483647 w 1126"/>
              <a:gd name="T35" fmla="*/ 2147483647 h 936"/>
              <a:gd name="T36" fmla="*/ 2147483647 w 1126"/>
              <a:gd name="T37" fmla="*/ 2147483647 h 936"/>
              <a:gd name="T38" fmla="*/ 2147483647 w 1126"/>
              <a:gd name="T39" fmla="*/ 2147483647 h 936"/>
              <a:gd name="T40" fmla="*/ 2147483647 w 1126"/>
              <a:gd name="T41" fmla="*/ 2147483647 h 936"/>
              <a:gd name="T42" fmla="*/ 2147483647 w 1126"/>
              <a:gd name="T43" fmla="*/ 2147483647 h 936"/>
              <a:gd name="T44" fmla="*/ 2147483647 w 1126"/>
              <a:gd name="T45" fmla="*/ 2147483647 h 936"/>
              <a:gd name="T46" fmla="*/ 2147483647 w 1126"/>
              <a:gd name="T47" fmla="*/ 2147483647 h 936"/>
              <a:gd name="T48" fmla="*/ 2147483647 w 1126"/>
              <a:gd name="T49" fmla="*/ 2147483647 h 936"/>
              <a:gd name="T50" fmla="*/ 2147483647 w 1126"/>
              <a:gd name="T51" fmla="*/ 2147483647 h 936"/>
              <a:gd name="T52" fmla="*/ 2147483647 w 1126"/>
              <a:gd name="T53" fmla="*/ 2147483647 h 936"/>
              <a:gd name="T54" fmla="*/ 2147483647 w 1126"/>
              <a:gd name="T55" fmla="*/ 2147483647 h 936"/>
              <a:gd name="T56" fmla="*/ 2147483647 w 1126"/>
              <a:gd name="T57" fmla="*/ 2147483647 h 936"/>
              <a:gd name="T58" fmla="*/ 2147483647 w 1126"/>
              <a:gd name="T59" fmla="*/ 2147483647 h 936"/>
              <a:gd name="T60" fmla="*/ 2147483647 w 1126"/>
              <a:gd name="T61" fmla="*/ 2147483647 h 936"/>
              <a:gd name="T62" fmla="*/ 2147483647 w 1126"/>
              <a:gd name="T63" fmla="*/ 2147483647 h 936"/>
              <a:gd name="T64" fmla="*/ 2147483647 w 1126"/>
              <a:gd name="T65" fmla="*/ 2147483647 h 936"/>
              <a:gd name="T66" fmla="*/ 2147483647 w 1126"/>
              <a:gd name="T67" fmla="*/ 2147483647 h 936"/>
              <a:gd name="T68" fmla="*/ 2147483647 w 1126"/>
              <a:gd name="T69" fmla="*/ 2147483647 h 936"/>
              <a:gd name="T70" fmla="*/ 2147483647 w 1126"/>
              <a:gd name="T71" fmla="*/ 2147483647 h 936"/>
              <a:gd name="T72" fmla="*/ 2147483647 w 1126"/>
              <a:gd name="T73" fmla="*/ 2147483647 h 936"/>
              <a:gd name="T74" fmla="*/ 2147483647 w 1126"/>
              <a:gd name="T75" fmla="*/ 2147483647 h 936"/>
              <a:gd name="T76" fmla="*/ 2147483647 w 1126"/>
              <a:gd name="T77" fmla="*/ 2147483647 h 936"/>
              <a:gd name="T78" fmla="*/ 2147483647 w 1126"/>
              <a:gd name="T79" fmla="*/ 2147483647 h 936"/>
              <a:gd name="T80" fmla="*/ 2147483647 w 1126"/>
              <a:gd name="T81" fmla="*/ 2147483647 h 936"/>
              <a:gd name="T82" fmla="*/ 2147483647 w 1126"/>
              <a:gd name="T83" fmla="*/ 2147483647 h 936"/>
              <a:gd name="T84" fmla="*/ 2147483647 w 1126"/>
              <a:gd name="T85" fmla="*/ 2147483647 h 936"/>
              <a:gd name="T86" fmla="*/ 2147483647 w 1126"/>
              <a:gd name="T87" fmla="*/ 2147483647 h 936"/>
              <a:gd name="T88" fmla="*/ 0 w 1126"/>
              <a:gd name="T89" fmla="*/ 2147483647 h 9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26"/>
              <a:gd name="T136" fmla="*/ 0 h 936"/>
              <a:gd name="T137" fmla="*/ 1126 w 1126"/>
              <a:gd name="T138" fmla="*/ 936 h 9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26" h="936">
                <a:moveTo>
                  <a:pt x="1126" y="0"/>
                </a:moveTo>
                <a:lnTo>
                  <a:pt x="1126" y="26"/>
                </a:lnTo>
                <a:lnTo>
                  <a:pt x="1114" y="40"/>
                </a:lnTo>
                <a:lnTo>
                  <a:pt x="1102" y="58"/>
                </a:lnTo>
                <a:lnTo>
                  <a:pt x="1080" y="66"/>
                </a:lnTo>
                <a:lnTo>
                  <a:pt x="1064" y="74"/>
                </a:lnTo>
                <a:lnTo>
                  <a:pt x="1050" y="84"/>
                </a:lnTo>
                <a:lnTo>
                  <a:pt x="1026" y="96"/>
                </a:lnTo>
                <a:lnTo>
                  <a:pt x="1002" y="116"/>
                </a:lnTo>
                <a:lnTo>
                  <a:pt x="980" y="130"/>
                </a:lnTo>
                <a:lnTo>
                  <a:pt x="956" y="150"/>
                </a:lnTo>
                <a:lnTo>
                  <a:pt x="922" y="172"/>
                </a:lnTo>
                <a:lnTo>
                  <a:pt x="896" y="190"/>
                </a:lnTo>
                <a:lnTo>
                  <a:pt x="882" y="206"/>
                </a:lnTo>
                <a:lnTo>
                  <a:pt x="854" y="212"/>
                </a:lnTo>
                <a:lnTo>
                  <a:pt x="842" y="230"/>
                </a:lnTo>
                <a:lnTo>
                  <a:pt x="816" y="256"/>
                </a:lnTo>
                <a:lnTo>
                  <a:pt x="796" y="280"/>
                </a:lnTo>
                <a:lnTo>
                  <a:pt x="776" y="292"/>
                </a:lnTo>
                <a:lnTo>
                  <a:pt x="744" y="316"/>
                </a:lnTo>
                <a:lnTo>
                  <a:pt x="726" y="342"/>
                </a:lnTo>
                <a:lnTo>
                  <a:pt x="702" y="370"/>
                </a:lnTo>
                <a:lnTo>
                  <a:pt x="682" y="394"/>
                </a:lnTo>
                <a:lnTo>
                  <a:pt x="660" y="408"/>
                </a:lnTo>
                <a:lnTo>
                  <a:pt x="634" y="426"/>
                </a:lnTo>
                <a:lnTo>
                  <a:pt x="604" y="456"/>
                </a:lnTo>
                <a:lnTo>
                  <a:pt x="574" y="480"/>
                </a:lnTo>
                <a:lnTo>
                  <a:pt x="548" y="492"/>
                </a:lnTo>
                <a:lnTo>
                  <a:pt x="510" y="516"/>
                </a:lnTo>
                <a:lnTo>
                  <a:pt x="482" y="528"/>
                </a:lnTo>
                <a:lnTo>
                  <a:pt x="454" y="552"/>
                </a:lnTo>
                <a:lnTo>
                  <a:pt x="440" y="572"/>
                </a:lnTo>
                <a:lnTo>
                  <a:pt x="422" y="602"/>
                </a:lnTo>
                <a:lnTo>
                  <a:pt x="398" y="630"/>
                </a:lnTo>
                <a:lnTo>
                  <a:pt x="376" y="658"/>
                </a:lnTo>
                <a:lnTo>
                  <a:pt x="344" y="692"/>
                </a:lnTo>
                <a:lnTo>
                  <a:pt x="306" y="718"/>
                </a:lnTo>
                <a:lnTo>
                  <a:pt x="248" y="774"/>
                </a:lnTo>
                <a:lnTo>
                  <a:pt x="216" y="802"/>
                </a:lnTo>
                <a:lnTo>
                  <a:pt x="178" y="832"/>
                </a:lnTo>
                <a:lnTo>
                  <a:pt x="134" y="856"/>
                </a:lnTo>
                <a:lnTo>
                  <a:pt x="100" y="884"/>
                </a:lnTo>
                <a:lnTo>
                  <a:pt x="54" y="912"/>
                </a:lnTo>
                <a:lnTo>
                  <a:pt x="28" y="926"/>
                </a:lnTo>
                <a:lnTo>
                  <a:pt x="0" y="936"/>
                </a:lnTo>
              </a:path>
            </a:pathLst>
          </a:custGeom>
          <a:noFill/>
          <a:ln w="19050">
            <a:solidFill>
              <a:srgbClr val="99CC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199" name="Freeform 52">
            <a:extLst>
              <a:ext uri="{FF2B5EF4-FFF2-40B4-BE49-F238E27FC236}">
                <a16:creationId xmlns:a16="http://schemas.microsoft.com/office/drawing/2014/main" id="{31D5B77A-1DD6-48A3-9535-D6C4D9622C13}"/>
              </a:ext>
            </a:extLst>
          </p:cNvPr>
          <p:cNvSpPr>
            <a:spLocks/>
          </p:cNvSpPr>
          <p:nvPr/>
        </p:nvSpPr>
        <p:spPr bwMode="auto">
          <a:xfrm>
            <a:off x="4373744" y="2565399"/>
            <a:ext cx="44450" cy="76200"/>
          </a:xfrm>
          <a:custGeom>
            <a:avLst/>
            <a:gdLst>
              <a:gd name="T0" fmla="*/ 2147483647 w 28"/>
              <a:gd name="T1" fmla="*/ 0 h 48"/>
              <a:gd name="T2" fmla="*/ 0 w 28"/>
              <a:gd name="T3" fmla="*/ 2147483647 h 48"/>
              <a:gd name="T4" fmla="*/ 2147483647 w 28"/>
              <a:gd name="T5" fmla="*/ 2147483647 h 48"/>
              <a:gd name="T6" fmla="*/ 2147483647 w 28"/>
              <a:gd name="T7" fmla="*/ 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48"/>
              <a:gd name="T14" fmla="*/ 28 w 28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48">
                <a:moveTo>
                  <a:pt x="28" y="0"/>
                </a:moveTo>
                <a:lnTo>
                  <a:pt x="0" y="48"/>
                </a:lnTo>
                <a:lnTo>
                  <a:pt x="2" y="10"/>
                </a:lnTo>
                <a:lnTo>
                  <a:pt x="2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00" name="Freeform 53">
            <a:extLst>
              <a:ext uri="{FF2B5EF4-FFF2-40B4-BE49-F238E27FC236}">
                <a16:creationId xmlns:a16="http://schemas.microsoft.com/office/drawing/2014/main" id="{F1DBB933-F447-47EA-8216-3F045311ECCC}"/>
              </a:ext>
            </a:extLst>
          </p:cNvPr>
          <p:cNvSpPr>
            <a:spLocks/>
          </p:cNvSpPr>
          <p:nvPr/>
        </p:nvSpPr>
        <p:spPr bwMode="auto">
          <a:xfrm>
            <a:off x="4386444" y="2587625"/>
            <a:ext cx="63500" cy="73025"/>
          </a:xfrm>
          <a:custGeom>
            <a:avLst/>
            <a:gdLst>
              <a:gd name="T0" fmla="*/ 2147483647 w 40"/>
              <a:gd name="T1" fmla="*/ 0 h 46"/>
              <a:gd name="T2" fmla="*/ 2147483647 w 40"/>
              <a:gd name="T3" fmla="*/ 2147483647 h 46"/>
              <a:gd name="T4" fmla="*/ 0 w 40"/>
              <a:gd name="T5" fmla="*/ 2147483647 h 46"/>
              <a:gd name="T6" fmla="*/ 2147483647 w 40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46"/>
              <a:gd name="T14" fmla="*/ 40 w 40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46">
                <a:moveTo>
                  <a:pt x="34" y="0"/>
                </a:moveTo>
                <a:lnTo>
                  <a:pt x="40" y="28"/>
                </a:lnTo>
                <a:lnTo>
                  <a:pt x="0" y="46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01" name="Oval 55">
            <a:extLst>
              <a:ext uri="{FF2B5EF4-FFF2-40B4-BE49-F238E27FC236}">
                <a16:creationId xmlns:a16="http://schemas.microsoft.com/office/drawing/2014/main" id="{34468633-17C4-44F5-B810-909E1F5B4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782" y="6396037"/>
            <a:ext cx="63500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02" name="Text Box 56">
            <a:extLst>
              <a:ext uri="{FF2B5EF4-FFF2-40B4-BE49-F238E27FC236}">
                <a16:creationId xmlns:a16="http://schemas.microsoft.com/office/drawing/2014/main" id="{6BB6EB28-DE0A-425B-962E-2BED8D1BB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045" y="6423024"/>
            <a:ext cx="6091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5F5F5F"/>
                </a:solidFill>
                <a:latin typeface="Arial Narrow" panose="020B0606020202030204" pitchFamily="34" charset="0"/>
              </a:rPr>
              <a:t>Hangzhou</a:t>
            </a:r>
          </a:p>
        </p:txBody>
      </p:sp>
      <p:sp>
        <p:nvSpPr>
          <p:cNvPr id="203" name="Oval 57">
            <a:extLst>
              <a:ext uri="{FF2B5EF4-FFF2-40B4-BE49-F238E27FC236}">
                <a16:creationId xmlns:a16="http://schemas.microsoft.com/office/drawing/2014/main" id="{6D20C0E0-F2E8-4590-8F90-EAA0370D4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519" y="5845174"/>
            <a:ext cx="63500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04" name="Text Box 58">
            <a:extLst>
              <a:ext uri="{FF2B5EF4-FFF2-40B4-BE49-F238E27FC236}">
                <a16:creationId xmlns:a16="http://schemas.microsoft.com/office/drawing/2014/main" id="{E4DD59BC-C2D2-4AA0-8C46-D81DB0E7F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194" y="5676899"/>
            <a:ext cx="45525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5F5F5F"/>
                </a:solidFill>
                <a:latin typeface="Arial Narrow" panose="020B0606020202030204" pitchFamily="34" charset="0"/>
              </a:rPr>
              <a:t>Suzhou</a:t>
            </a:r>
          </a:p>
        </p:txBody>
      </p:sp>
      <p:sp>
        <p:nvSpPr>
          <p:cNvPr id="205" name="Oval 59">
            <a:extLst>
              <a:ext uri="{FF2B5EF4-FFF2-40B4-BE49-F238E27FC236}">
                <a16:creationId xmlns:a16="http://schemas.microsoft.com/office/drawing/2014/main" id="{B5A2DE04-FD12-491B-B73F-65220BAD0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7119" y="5346699"/>
            <a:ext cx="63500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06" name="Text Box 60">
            <a:extLst>
              <a:ext uri="{FF2B5EF4-FFF2-40B4-BE49-F238E27FC236}">
                <a16:creationId xmlns:a16="http://schemas.microsoft.com/office/drawing/2014/main" id="{076023FA-5E5B-4896-BBBC-ED3CBA9B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869" y="5257799"/>
            <a:ext cx="5958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5F5F5F"/>
                </a:solidFill>
                <a:latin typeface="Arial Narrow" panose="020B0606020202030204" pitchFamily="34" charset="0"/>
              </a:rPr>
              <a:t>Yangzhou</a:t>
            </a:r>
          </a:p>
        </p:txBody>
      </p:sp>
      <p:sp>
        <p:nvSpPr>
          <p:cNvPr id="207" name="Oval 61">
            <a:extLst>
              <a:ext uri="{FF2B5EF4-FFF2-40B4-BE49-F238E27FC236}">
                <a16:creationId xmlns:a16="http://schemas.microsoft.com/office/drawing/2014/main" id="{D6DCA87F-734A-40CA-9109-511B47D38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094" y="4791074"/>
            <a:ext cx="63500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08" name="Text Box 62">
            <a:extLst>
              <a:ext uri="{FF2B5EF4-FFF2-40B4-BE49-F238E27FC236}">
                <a16:creationId xmlns:a16="http://schemas.microsoft.com/office/drawing/2014/main" id="{60ABF62C-F7BC-4324-B8CE-EB7D6FCCE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819" y="4713287"/>
            <a:ext cx="5386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5F5F5F"/>
                </a:solidFill>
                <a:latin typeface="Arial Narrow" panose="020B0606020202030204" pitchFamily="34" charset="0"/>
              </a:rPr>
              <a:t>Chuzhou</a:t>
            </a:r>
          </a:p>
        </p:txBody>
      </p:sp>
      <p:sp>
        <p:nvSpPr>
          <p:cNvPr id="209" name="Oval 63">
            <a:extLst>
              <a:ext uri="{FF2B5EF4-FFF2-40B4-BE49-F238E27FC236}">
                <a16:creationId xmlns:a16="http://schemas.microsoft.com/office/drawing/2014/main" id="{DF5CD409-E114-4165-A9CC-CF9214712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469" y="3829049"/>
            <a:ext cx="63500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10" name="Text Box 64">
            <a:extLst>
              <a:ext uri="{FF2B5EF4-FFF2-40B4-BE49-F238E27FC236}">
                <a16:creationId xmlns:a16="http://schemas.microsoft.com/office/drawing/2014/main" id="{CB4FB5B5-F0A4-41ED-821C-05672E45B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844" y="3798887"/>
            <a:ext cx="3991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5F5F5F"/>
                </a:solidFill>
                <a:latin typeface="Arial Narrow" panose="020B0606020202030204" pitchFamily="34" charset="0"/>
              </a:rPr>
              <a:t>Jizhou</a:t>
            </a:r>
          </a:p>
        </p:txBody>
      </p:sp>
      <p:sp>
        <p:nvSpPr>
          <p:cNvPr id="211" name="Oval 65">
            <a:extLst>
              <a:ext uri="{FF2B5EF4-FFF2-40B4-BE49-F238E27FC236}">
                <a16:creationId xmlns:a16="http://schemas.microsoft.com/office/drawing/2014/main" id="{CC60B134-9E3A-47E8-ACC5-174AFC521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294" y="4190999"/>
            <a:ext cx="63500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12" name="Text Box 66">
            <a:extLst>
              <a:ext uri="{FF2B5EF4-FFF2-40B4-BE49-F238E27FC236}">
                <a16:creationId xmlns:a16="http://schemas.microsoft.com/office/drawing/2014/main" id="{94A5EFB1-8514-4E55-B439-0A4BF162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969" y="4248149"/>
            <a:ext cx="4632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5F5F5F"/>
                </a:solidFill>
                <a:latin typeface="Arial Narrow" panose="020B0606020202030204" pitchFamily="34" charset="0"/>
              </a:rPr>
              <a:t>Kaifeng</a:t>
            </a:r>
          </a:p>
        </p:txBody>
      </p:sp>
      <p:sp>
        <p:nvSpPr>
          <p:cNvPr id="213" name="Oval 67">
            <a:extLst>
              <a:ext uri="{FF2B5EF4-FFF2-40B4-BE49-F238E27FC236}">
                <a16:creationId xmlns:a16="http://schemas.microsoft.com/office/drawing/2014/main" id="{755286B5-5D4A-4729-8E77-4A25AC03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669" y="4156074"/>
            <a:ext cx="63500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14" name="Text Box 68">
            <a:extLst>
              <a:ext uri="{FF2B5EF4-FFF2-40B4-BE49-F238E27FC236}">
                <a16:creationId xmlns:a16="http://schemas.microsoft.com/office/drawing/2014/main" id="{EF1348BA-7D91-43EE-8A79-0B949D8C0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345" y="4184649"/>
            <a:ext cx="5257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5F5F5F"/>
                </a:solidFill>
                <a:latin typeface="Arial Narrow" panose="020B0606020202030204" pitchFamily="34" charset="0"/>
              </a:rPr>
              <a:t>Luoyang</a:t>
            </a:r>
          </a:p>
        </p:txBody>
      </p:sp>
      <p:sp>
        <p:nvSpPr>
          <p:cNvPr id="215" name="Oval 69">
            <a:extLst>
              <a:ext uri="{FF2B5EF4-FFF2-40B4-BE49-F238E27FC236}">
                <a16:creationId xmlns:a16="http://schemas.microsoft.com/office/drawing/2014/main" id="{71484275-987C-4AC7-97FB-F4CE9240B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644" y="1587499"/>
            <a:ext cx="63500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16" name="Text Box 70">
            <a:extLst>
              <a:ext uri="{FF2B5EF4-FFF2-40B4-BE49-F238E27FC236}">
                <a16:creationId xmlns:a16="http://schemas.microsoft.com/office/drawing/2014/main" id="{A20F07E0-C3A3-41BC-95EE-72A8D0E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220" y="1395412"/>
            <a:ext cx="4215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5F5F5F"/>
                </a:solidFill>
                <a:latin typeface="Arial Narrow" panose="020B0606020202030204" pitchFamily="34" charset="0"/>
              </a:rPr>
              <a:t>Beijing</a:t>
            </a:r>
          </a:p>
        </p:txBody>
      </p:sp>
      <p:sp>
        <p:nvSpPr>
          <p:cNvPr id="217" name="Oval 71">
            <a:extLst>
              <a:ext uri="{FF2B5EF4-FFF2-40B4-BE49-F238E27FC236}">
                <a16:creationId xmlns:a16="http://schemas.microsoft.com/office/drawing/2014/main" id="{8FC97804-CED4-4E53-9FBE-37473C04B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194" y="4676774"/>
            <a:ext cx="63500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18" name="Text Box 72">
            <a:extLst>
              <a:ext uri="{FF2B5EF4-FFF2-40B4-BE49-F238E27FC236}">
                <a16:creationId xmlns:a16="http://schemas.microsoft.com/office/drawing/2014/main" id="{0CA10663-28C8-41F2-8C5E-28084DF4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944" y="4478337"/>
            <a:ext cx="45685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5F5F5F"/>
                </a:solidFill>
                <a:latin typeface="Arial Narrow" panose="020B0606020202030204" pitchFamily="34" charset="0"/>
              </a:rPr>
              <a:t>Huaiyin</a:t>
            </a:r>
          </a:p>
        </p:txBody>
      </p:sp>
      <p:sp>
        <p:nvSpPr>
          <p:cNvPr id="219" name="Text Box 73">
            <a:extLst>
              <a:ext uri="{FF2B5EF4-FFF2-40B4-BE49-F238E27FC236}">
                <a16:creationId xmlns:a16="http://schemas.microsoft.com/office/drawing/2014/main" id="{2817CA6B-6077-463D-967E-137C4A8C0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245" y="4595812"/>
            <a:ext cx="723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 Narrow" panose="020B0606020202030204" pitchFamily="34" charset="0"/>
              </a:rPr>
              <a:t>Bian Canal</a:t>
            </a:r>
          </a:p>
          <a:p>
            <a:r>
              <a:rPr lang="en-US" sz="1000" b="1" i="1">
                <a:latin typeface="Arial Narrow" panose="020B0606020202030204" pitchFamily="34" charset="0"/>
              </a:rPr>
              <a:t>(Song)</a:t>
            </a:r>
          </a:p>
        </p:txBody>
      </p:sp>
      <p:sp>
        <p:nvSpPr>
          <p:cNvPr id="220" name="Text Box 75">
            <a:extLst>
              <a:ext uri="{FF2B5EF4-FFF2-40B4-BE49-F238E27FC236}">
                <a16:creationId xmlns:a16="http://schemas.microsoft.com/office/drawing/2014/main" id="{F8E5CA8C-A8A6-4339-9284-3B105CEB7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933" y="3897313"/>
            <a:ext cx="10743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 Narrow" panose="020B0606020202030204" pitchFamily="34" charset="0"/>
              </a:rPr>
              <a:t>Tongji Canal (Sui)</a:t>
            </a:r>
          </a:p>
        </p:txBody>
      </p:sp>
      <p:sp>
        <p:nvSpPr>
          <p:cNvPr id="221" name="Text Box 76">
            <a:extLst>
              <a:ext uri="{FF2B5EF4-FFF2-40B4-BE49-F238E27FC236}">
                <a16:creationId xmlns:a16="http://schemas.microsoft.com/office/drawing/2014/main" id="{58CD8675-1B59-4A78-84D4-4E810804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419" y="3425824"/>
            <a:ext cx="829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 Narrow" panose="020B0606020202030204" pitchFamily="34" charset="0"/>
              </a:rPr>
              <a:t>Jizhou Canal</a:t>
            </a:r>
          </a:p>
          <a:p>
            <a:r>
              <a:rPr lang="en-US" sz="1000" b="1" i="1">
                <a:latin typeface="Arial Narrow" panose="020B0606020202030204" pitchFamily="34" charset="0"/>
              </a:rPr>
              <a:t>(Yuan)</a:t>
            </a:r>
          </a:p>
        </p:txBody>
      </p:sp>
      <p:sp>
        <p:nvSpPr>
          <p:cNvPr id="222" name="Text Box 77">
            <a:extLst>
              <a:ext uri="{FF2B5EF4-FFF2-40B4-BE49-F238E27FC236}">
                <a16:creationId xmlns:a16="http://schemas.microsoft.com/office/drawing/2014/main" id="{C9C756E9-5BFA-46A0-9677-560832B8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820" y="4932362"/>
            <a:ext cx="1018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 Narrow" panose="020B0606020202030204" pitchFamily="34" charset="0"/>
              </a:rPr>
              <a:t>Yangzhou Canal</a:t>
            </a:r>
          </a:p>
          <a:p>
            <a:r>
              <a:rPr lang="en-US" sz="1000" b="1" i="1">
                <a:latin typeface="Arial Narrow" panose="020B0606020202030204" pitchFamily="34" charset="0"/>
              </a:rPr>
              <a:t>(Song and Yuan)</a:t>
            </a:r>
          </a:p>
        </p:txBody>
      </p:sp>
      <p:sp>
        <p:nvSpPr>
          <p:cNvPr id="223" name="Text Box 78">
            <a:extLst>
              <a:ext uri="{FF2B5EF4-FFF2-40B4-BE49-F238E27FC236}">
                <a16:creationId xmlns:a16="http://schemas.microsoft.com/office/drawing/2014/main" id="{F515CD34-BFF1-4BAC-B434-927F8221C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70" y="5629274"/>
            <a:ext cx="1239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 Narrow" panose="020B0606020202030204" pitchFamily="34" charset="0"/>
              </a:rPr>
              <a:t>Jiangnan Canal</a:t>
            </a:r>
          </a:p>
          <a:p>
            <a:r>
              <a:rPr lang="en-US" sz="1000" b="1" i="1">
                <a:latin typeface="Arial Narrow" panose="020B0606020202030204" pitchFamily="34" charset="0"/>
              </a:rPr>
              <a:t>(Sui, Song and Yuan)</a:t>
            </a:r>
          </a:p>
        </p:txBody>
      </p:sp>
      <p:sp>
        <p:nvSpPr>
          <p:cNvPr id="224" name="Text Box 79">
            <a:extLst>
              <a:ext uri="{FF2B5EF4-FFF2-40B4-BE49-F238E27FC236}">
                <a16:creationId xmlns:a16="http://schemas.microsoft.com/office/drawing/2014/main" id="{413ACBFD-84C7-4C1F-A88E-7169E6F17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395" y="2166937"/>
            <a:ext cx="918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 err="1">
                <a:latin typeface="Arial Narrow" panose="020B0606020202030204" pitchFamily="34" charset="0"/>
              </a:rPr>
              <a:t>Yongji</a:t>
            </a:r>
            <a:r>
              <a:rPr lang="en-US" sz="1000" b="1" i="1" dirty="0">
                <a:latin typeface="Arial Narrow" panose="020B0606020202030204" pitchFamily="34" charset="0"/>
              </a:rPr>
              <a:t> Canal</a:t>
            </a:r>
          </a:p>
          <a:p>
            <a:r>
              <a:rPr lang="en-US" sz="1000" b="1" i="1" dirty="0">
                <a:latin typeface="Arial Narrow" panose="020B0606020202030204" pitchFamily="34" charset="0"/>
              </a:rPr>
              <a:t>(Sui and Yuan)</a:t>
            </a:r>
          </a:p>
        </p:txBody>
      </p:sp>
      <p:sp>
        <p:nvSpPr>
          <p:cNvPr id="225" name="Text Box 80">
            <a:extLst>
              <a:ext uri="{FF2B5EF4-FFF2-40B4-BE49-F238E27FC236}">
                <a16:creationId xmlns:a16="http://schemas.microsoft.com/office/drawing/2014/main" id="{3708A2D8-2C8B-48DE-9CCE-7D3E8EDA9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883" y="1554162"/>
            <a:ext cx="91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 Narrow" panose="020B0606020202030204" pitchFamily="34" charset="0"/>
              </a:rPr>
              <a:t>Tonghui Canal</a:t>
            </a:r>
          </a:p>
          <a:p>
            <a:r>
              <a:rPr lang="en-US" sz="1000" b="1" i="1">
                <a:latin typeface="Arial Narrow" panose="020B0606020202030204" pitchFamily="34" charset="0"/>
              </a:rPr>
              <a:t>(Yuan)</a:t>
            </a:r>
          </a:p>
        </p:txBody>
      </p:sp>
      <p:sp>
        <p:nvSpPr>
          <p:cNvPr id="226" name="Text Box 81">
            <a:extLst>
              <a:ext uri="{FF2B5EF4-FFF2-40B4-BE49-F238E27FC236}">
                <a16:creationId xmlns:a16="http://schemas.microsoft.com/office/drawing/2014/main" id="{73B3249D-540E-46A1-BDDA-65F470B9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757" y="3482974"/>
            <a:ext cx="8178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 Narrow" panose="020B0606020202030204" pitchFamily="34" charset="0"/>
              </a:rPr>
              <a:t>Yongji Canal</a:t>
            </a:r>
          </a:p>
          <a:p>
            <a:r>
              <a:rPr lang="en-US" sz="1000" b="1" i="1">
                <a:latin typeface="Arial Narrow" panose="020B0606020202030204" pitchFamily="34" charset="0"/>
              </a:rPr>
              <a:t>(Sui)</a:t>
            </a:r>
          </a:p>
        </p:txBody>
      </p:sp>
      <p:sp>
        <p:nvSpPr>
          <p:cNvPr id="227" name="Text Box 82">
            <a:extLst>
              <a:ext uri="{FF2B5EF4-FFF2-40B4-BE49-F238E27FC236}">
                <a16:creationId xmlns:a16="http://schemas.microsoft.com/office/drawing/2014/main" id="{3F4E3FF9-F041-4EA3-8BAB-D3ECC81BC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158" y="2895599"/>
            <a:ext cx="891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Arial Narrow" panose="020B0606020202030204" pitchFamily="34" charset="0"/>
              </a:rPr>
              <a:t>Jiao-Lai Canal</a:t>
            </a:r>
          </a:p>
          <a:p>
            <a:r>
              <a:rPr lang="en-US" sz="1000" b="1" i="1">
                <a:latin typeface="Arial Narrow" panose="020B0606020202030204" pitchFamily="34" charset="0"/>
              </a:rPr>
              <a:t>(Yuan)</a:t>
            </a:r>
          </a:p>
        </p:txBody>
      </p:sp>
      <p:sp>
        <p:nvSpPr>
          <p:cNvPr id="228" name="Rectangle 84">
            <a:extLst>
              <a:ext uri="{FF2B5EF4-FFF2-40B4-BE49-F238E27FC236}">
                <a16:creationId xmlns:a16="http://schemas.microsoft.com/office/drawing/2014/main" id="{649F7240-6D62-4EFA-996F-6357698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270" y="6240462"/>
            <a:ext cx="847725" cy="555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29" name="Text Box 85">
            <a:extLst>
              <a:ext uri="{FF2B5EF4-FFF2-40B4-BE49-F238E27FC236}">
                <a16:creationId xmlns:a16="http://schemas.microsoft.com/office/drawing/2014/main" id="{B116D658-2B26-4D66-96E5-856BA83DF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782" y="602297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Arial Narrow" panose="020B0606020202030204" pitchFamily="34" charset="0"/>
              </a:rPr>
              <a:t>400 km</a:t>
            </a:r>
          </a:p>
        </p:txBody>
      </p:sp>
      <p:sp>
        <p:nvSpPr>
          <p:cNvPr id="230" name="Text Box 87">
            <a:extLst>
              <a:ext uri="{FF2B5EF4-FFF2-40B4-BE49-F238E27FC236}">
                <a16:creationId xmlns:a16="http://schemas.microsoft.com/office/drawing/2014/main" id="{5E7A5621-4ACF-467E-9262-D3654CC9D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145" y="2816224"/>
            <a:ext cx="9925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>
                <a:latin typeface="Arial Narrow" panose="020B0606020202030204" pitchFamily="34" charset="0"/>
              </a:rPr>
              <a:t>Old course of</a:t>
            </a:r>
          </a:p>
          <a:p>
            <a:r>
              <a:rPr lang="en-US" sz="1000" b="1" i="1" dirty="0">
                <a:latin typeface="Arial Narrow" panose="020B0606020202030204" pitchFamily="34" charset="0"/>
              </a:rPr>
              <a:t>the Yellow River</a:t>
            </a:r>
          </a:p>
          <a:p>
            <a:r>
              <a:rPr lang="en-US" sz="1000" b="1" i="1" dirty="0">
                <a:latin typeface="Arial Narrow" panose="020B0606020202030204" pitchFamily="34" charset="0"/>
              </a:rPr>
              <a:t>(Song)</a:t>
            </a:r>
          </a:p>
        </p:txBody>
      </p:sp>
      <p:sp>
        <p:nvSpPr>
          <p:cNvPr id="231" name="Text Box 88">
            <a:extLst>
              <a:ext uri="{FF2B5EF4-FFF2-40B4-BE49-F238E27FC236}">
                <a16:creationId xmlns:a16="http://schemas.microsoft.com/office/drawing/2014/main" id="{5AED9493-C547-4881-A1C3-12B624C2F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320" y="2136774"/>
            <a:ext cx="1164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Yellow Sea</a:t>
            </a:r>
          </a:p>
        </p:txBody>
      </p:sp>
      <p:sp>
        <p:nvSpPr>
          <p:cNvPr id="232" name="Text Box 89">
            <a:extLst>
              <a:ext uri="{FF2B5EF4-FFF2-40B4-BE49-F238E27FC236}">
                <a16:creationId xmlns:a16="http://schemas.microsoft.com/office/drawing/2014/main" id="{D12EE0F9-BB59-441A-806E-AAC5801A6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015" y="3825874"/>
            <a:ext cx="9794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i="1" dirty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East China</a:t>
            </a:r>
          </a:p>
          <a:p>
            <a:pPr algn="ctr"/>
            <a:r>
              <a:rPr lang="en-US" b="1" i="1" dirty="0">
                <a:solidFill>
                  <a:schemeClr val="bg2">
                    <a:lumMod val="90000"/>
                  </a:schemeClr>
                </a:solidFill>
                <a:latin typeface="Arial Narrow" panose="020B0606020202030204" pitchFamily="34" charset="0"/>
              </a:rPr>
              <a:t>Sea</a:t>
            </a:r>
          </a:p>
        </p:txBody>
      </p:sp>
      <p:sp>
        <p:nvSpPr>
          <p:cNvPr id="2" name="Action Button: Document 1">
            <a:hlinkClick r:id="rId3" highlightClick="1"/>
            <a:extLst>
              <a:ext uri="{FF2B5EF4-FFF2-40B4-BE49-F238E27FC236}">
                <a16:creationId xmlns:a16="http://schemas.microsoft.com/office/drawing/2014/main" id="{13B4DD0D-BDA0-441F-9B63-8B7E5C0FBB2D}"/>
              </a:ext>
            </a:extLst>
          </p:cNvPr>
          <p:cNvSpPr/>
          <p:nvPr/>
        </p:nvSpPr>
        <p:spPr bwMode="auto">
          <a:xfrm>
            <a:off x="8425981" y="319119"/>
            <a:ext cx="527775" cy="589144"/>
          </a:xfrm>
          <a:prstGeom prst="actionButtonDocumen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9AF60AE4-DA2C-444F-B0D1-D7D844FB9261}"/>
              </a:ext>
            </a:extLst>
          </p:cNvPr>
          <p:cNvSpPr txBox="1"/>
          <p:nvPr/>
        </p:nvSpPr>
        <p:spPr>
          <a:xfrm>
            <a:off x="9029118" y="41363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Read this content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810" y="0"/>
            <a:ext cx="8067219" cy="6858000"/>
          </a:xfrm>
          <a:prstGeom prst="rect">
            <a:avLst/>
          </a:prstGeom>
        </p:spPr>
      </p:pic>
      <p:sp>
        <p:nvSpPr>
          <p:cNvPr id="7" name="Text Box 3586"/>
          <p:cNvSpPr txBox="1">
            <a:spLocks noChangeArrowheads="1"/>
          </p:cNvSpPr>
          <p:nvPr/>
        </p:nvSpPr>
        <p:spPr bwMode="auto">
          <a:xfrm>
            <a:off x="8019140" y="3829782"/>
            <a:ext cx="615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Han</a:t>
            </a:r>
          </a:p>
        </p:txBody>
      </p:sp>
      <p:sp>
        <p:nvSpPr>
          <p:cNvPr id="8" name="Text Box 3588"/>
          <p:cNvSpPr txBox="1">
            <a:spLocks noChangeArrowheads="1"/>
          </p:cNvSpPr>
          <p:nvPr/>
        </p:nvSpPr>
        <p:spPr bwMode="auto">
          <a:xfrm>
            <a:off x="5994503" y="5542234"/>
            <a:ext cx="4893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i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Tai</a:t>
            </a:r>
          </a:p>
        </p:txBody>
      </p:sp>
      <p:sp>
        <p:nvSpPr>
          <p:cNvPr id="9" name="Text Box 3589"/>
          <p:cNvSpPr txBox="1">
            <a:spLocks noChangeArrowheads="1"/>
          </p:cNvSpPr>
          <p:nvPr/>
        </p:nvSpPr>
        <p:spPr bwMode="auto">
          <a:xfrm>
            <a:off x="4351567" y="3915900"/>
            <a:ext cx="987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Tibetan</a:t>
            </a:r>
          </a:p>
        </p:txBody>
      </p:sp>
      <p:sp>
        <p:nvSpPr>
          <p:cNvPr id="10" name="Text Box 3590"/>
          <p:cNvSpPr txBox="1">
            <a:spLocks noChangeArrowheads="1"/>
          </p:cNvSpPr>
          <p:nvPr/>
        </p:nvSpPr>
        <p:spPr bwMode="auto">
          <a:xfrm>
            <a:off x="3945961" y="1611313"/>
            <a:ext cx="818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Turkic</a:t>
            </a:r>
          </a:p>
        </p:txBody>
      </p:sp>
      <p:sp>
        <p:nvSpPr>
          <p:cNvPr id="11" name="Text Box 3587"/>
          <p:cNvSpPr txBox="1">
            <a:spLocks noChangeArrowheads="1"/>
          </p:cNvSpPr>
          <p:nvPr/>
        </p:nvSpPr>
        <p:spPr bwMode="auto">
          <a:xfrm>
            <a:off x="7030321" y="2061225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Mongols</a:t>
            </a:r>
          </a:p>
        </p:txBody>
      </p:sp>
      <p:sp>
        <p:nvSpPr>
          <p:cNvPr id="12" name="Rectangle 3585"/>
          <p:cNvSpPr>
            <a:spLocks noChangeArrowheads="1"/>
          </p:cNvSpPr>
          <p:nvPr/>
        </p:nvSpPr>
        <p:spPr bwMode="auto">
          <a:xfrm>
            <a:off x="3657828" y="2424182"/>
            <a:ext cx="1389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Takla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Makan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592"/>
          <p:cNvSpPr>
            <a:spLocks noChangeArrowheads="1"/>
          </p:cNvSpPr>
          <p:nvPr/>
        </p:nvSpPr>
        <p:spPr bwMode="auto">
          <a:xfrm>
            <a:off x="6294810" y="2592457"/>
            <a:ext cx="635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Gobi</a:t>
            </a:r>
          </a:p>
        </p:txBody>
      </p:sp>
      <p:sp>
        <p:nvSpPr>
          <p:cNvPr id="14" name="Rectangle 3594"/>
          <p:cNvSpPr>
            <a:spLocks noChangeArrowheads="1"/>
          </p:cNvSpPr>
          <p:nvPr/>
        </p:nvSpPr>
        <p:spPr bwMode="auto">
          <a:xfrm>
            <a:off x="9227241" y="5490377"/>
            <a:ext cx="6725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Taiwan</a:t>
            </a:r>
          </a:p>
        </p:txBody>
      </p:sp>
      <p:sp>
        <p:nvSpPr>
          <p:cNvPr id="15" name="Rectangle 3595"/>
          <p:cNvSpPr>
            <a:spLocks noChangeArrowheads="1"/>
          </p:cNvSpPr>
          <p:nvPr/>
        </p:nvSpPr>
        <p:spPr bwMode="auto">
          <a:xfrm>
            <a:off x="9697914" y="2684533"/>
            <a:ext cx="646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Koreas</a:t>
            </a:r>
          </a:p>
        </p:txBody>
      </p:sp>
      <p:sp>
        <p:nvSpPr>
          <p:cNvPr id="16" name="Rectangle 3584"/>
          <p:cNvSpPr>
            <a:spLocks noChangeArrowheads="1"/>
          </p:cNvSpPr>
          <p:nvPr/>
        </p:nvSpPr>
        <p:spPr bwMode="auto">
          <a:xfrm>
            <a:off x="4214247" y="3493232"/>
            <a:ext cx="1627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Highland China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25719" y="87666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Chinese Realm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36175" y="5419996"/>
            <a:ext cx="1203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i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Miao-Yao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96335" y="939054"/>
            <a:ext cx="2745188" cy="8723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53% of the population speaks Mandarin.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Han China: 92% of the population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Minorities dominantly live in mountainous or arid regions.</a:t>
            </a:r>
          </a:p>
        </p:txBody>
      </p:sp>
      <p:sp>
        <p:nvSpPr>
          <p:cNvPr id="2" name="Action Button: Video 1">
            <a:hlinkClick r:id="rId4" highlightClick="1"/>
            <a:extLst>
              <a:ext uri="{FF2B5EF4-FFF2-40B4-BE49-F238E27FC236}">
                <a16:creationId xmlns:a16="http://schemas.microsoft.com/office/drawing/2014/main" id="{892E83C2-C82C-4D7D-9FBC-00838B1BDF45}"/>
              </a:ext>
            </a:extLst>
          </p:cNvPr>
          <p:cNvSpPr/>
          <p:nvPr/>
        </p:nvSpPr>
        <p:spPr bwMode="auto">
          <a:xfrm>
            <a:off x="1159877" y="1611313"/>
            <a:ext cx="914400" cy="505922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F67AB9-5991-4ABD-A7D1-1D9818EF9F4C}"/>
              </a:ext>
            </a:extLst>
          </p:cNvPr>
          <p:cNvSpPr/>
          <p:nvPr/>
        </p:nvSpPr>
        <p:spPr>
          <a:xfrm>
            <a:off x="124145" y="2117235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China's Geography Problem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6E4EC-646E-4B07-8233-DF3F9E393BEB}"/>
              </a:ext>
            </a:extLst>
          </p:cNvPr>
          <p:cNvSpPr txBox="1"/>
          <p:nvPr/>
        </p:nvSpPr>
        <p:spPr>
          <a:xfrm>
            <a:off x="1300909" y="6278748"/>
            <a:ext cx="607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Explain what are China’s major realms and the issues they involve.</a:t>
            </a:r>
          </a:p>
        </p:txBody>
      </p:sp>
      <p:pic>
        <p:nvPicPr>
          <p:cNvPr id="21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45F3ED03-28B7-42AB-8F25-D6032702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3" y="6152446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6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6A84CB6-BA03-4D9E-B31F-33B344AF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0"/>
            <a:ext cx="901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4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">
            <a:extLst>
              <a:ext uri="{FF2B5EF4-FFF2-40B4-BE49-F238E27FC236}">
                <a16:creationId xmlns:a16="http://schemas.microsoft.com/office/drawing/2014/main" id="{43DCF667-EF25-43AD-BACF-D8BF077FC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01" y="1362395"/>
            <a:ext cx="5536313" cy="549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South China Sea – A Contested Area of the Chinese Realm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695120" y="4019464"/>
            <a:ext cx="2377440" cy="1097280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latin typeface="Arial Narrow" panose="020B0606020202030204" pitchFamily="34" charset="0"/>
                <a:cs typeface="Calibri" pitchFamily="34" charset="0"/>
              </a:rPr>
              <a:t>Important shipping lanes.</a:t>
            </a:r>
          </a:p>
          <a:p>
            <a:r>
              <a:rPr lang="en-US" sz="1600" dirty="0">
                <a:latin typeface="Arial Narrow" panose="020B0606020202030204" pitchFamily="34" charset="0"/>
                <a:cs typeface="Calibri" pitchFamily="34" charset="0"/>
              </a:rPr>
              <a:t>Oil and natural gas reserves.</a:t>
            </a:r>
          </a:p>
          <a:p>
            <a:r>
              <a:rPr lang="en-US" sz="1600" dirty="0">
                <a:latin typeface="Arial Narrow" panose="020B0606020202030204" pitchFamily="34" charset="0"/>
                <a:cs typeface="Calibri" pitchFamily="34" charset="0"/>
              </a:rPr>
              <a:t>Fishing areas.</a:t>
            </a:r>
          </a:p>
          <a:p>
            <a:r>
              <a:rPr lang="en-US" sz="1600" dirty="0">
                <a:latin typeface="Arial Narrow" panose="020B0606020202030204" pitchFamily="34" charset="0"/>
                <a:cs typeface="Calibri" pitchFamily="34" charset="0"/>
              </a:rPr>
              <a:t>High biodiversity (coral reefs)</a:t>
            </a:r>
          </a:p>
        </p:txBody>
      </p:sp>
      <p:sp>
        <p:nvSpPr>
          <p:cNvPr id="2" name="Action Button: Video 1">
            <a:hlinkClick r:id="rId4" highlightClick="1"/>
            <a:extLst>
              <a:ext uri="{FF2B5EF4-FFF2-40B4-BE49-F238E27FC236}">
                <a16:creationId xmlns:a16="http://schemas.microsoft.com/office/drawing/2014/main" id="{CFC80680-0AAE-4E04-AA71-85C3A01A7840}"/>
              </a:ext>
            </a:extLst>
          </p:cNvPr>
          <p:cNvSpPr/>
          <p:nvPr/>
        </p:nvSpPr>
        <p:spPr bwMode="auto">
          <a:xfrm>
            <a:off x="7922754" y="5603001"/>
            <a:ext cx="816210" cy="503227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2729E1-BBCB-4B8B-9F6D-6E0EA1904A6D}"/>
              </a:ext>
            </a:extLst>
          </p:cNvPr>
          <p:cNvSpPr/>
          <p:nvPr/>
        </p:nvSpPr>
        <p:spPr>
          <a:xfrm>
            <a:off x="8726708" y="5669948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The South China Sea dispute explained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Unity and Diversity: Main Agricultural Regions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960" y="1073898"/>
            <a:ext cx="6766560" cy="5752298"/>
          </a:xfrm>
          <a:prstGeom prst="rect">
            <a:avLst/>
          </a:prstGeom>
        </p:spPr>
      </p:pic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4246006" y="4245069"/>
            <a:ext cx="1812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Pasture and oasis</a:t>
            </a:r>
          </a:p>
        </p:txBody>
      </p:sp>
      <p:sp>
        <p:nvSpPr>
          <p:cNvPr id="10" name="Freeform 9"/>
          <p:cNvSpPr/>
          <p:nvPr/>
        </p:nvSpPr>
        <p:spPr>
          <a:xfrm>
            <a:off x="5267388" y="1630020"/>
            <a:ext cx="2838616" cy="3824578"/>
          </a:xfrm>
          <a:custGeom>
            <a:avLst/>
            <a:gdLst>
              <a:gd name="connsiteX0" fmla="*/ 1963973 w 1963973"/>
              <a:gd name="connsiteY0" fmla="*/ 0 h 2814761"/>
              <a:gd name="connsiteX1" fmla="*/ 1804947 w 1963973"/>
              <a:gd name="connsiteY1" fmla="*/ 588396 h 2814761"/>
              <a:gd name="connsiteX2" fmla="*/ 1693628 w 1963973"/>
              <a:gd name="connsiteY2" fmla="*/ 954156 h 2814761"/>
              <a:gd name="connsiteX3" fmla="*/ 1637969 w 1963973"/>
              <a:gd name="connsiteY3" fmla="*/ 1311965 h 2814761"/>
              <a:gd name="connsiteX4" fmla="*/ 1431235 w 1963973"/>
              <a:gd name="connsiteY4" fmla="*/ 1558455 h 2814761"/>
              <a:gd name="connsiteX5" fmla="*/ 1192696 w 1963973"/>
              <a:gd name="connsiteY5" fmla="*/ 1773140 h 2814761"/>
              <a:gd name="connsiteX6" fmla="*/ 898498 w 1963973"/>
              <a:gd name="connsiteY6" fmla="*/ 2075290 h 2814761"/>
              <a:gd name="connsiteX7" fmla="*/ 524787 w 1963973"/>
              <a:gd name="connsiteY7" fmla="*/ 2305878 h 2814761"/>
              <a:gd name="connsiteX8" fmla="*/ 198783 w 1963973"/>
              <a:gd name="connsiteY8" fmla="*/ 2528514 h 2814761"/>
              <a:gd name="connsiteX9" fmla="*/ 0 w 1963973"/>
              <a:gd name="connsiteY9" fmla="*/ 2814761 h 2814761"/>
              <a:gd name="connsiteX0" fmla="*/ 2830665 w 2830665"/>
              <a:gd name="connsiteY0" fmla="*/ 0 h 4158532"/>
              <a:gd name="connsiteX1" fmla="*/ 2671639 w 2830665"/>
              <a:gd name="connsiteY1" fmla="*/ 588396 h 4158532"/>
              <a:gd name="connsiteX2" fmla="*/ 2560320 w 2830665"/>
              <a:gd name="connsiteY2" fmla="*/ 954156 h 4158532"/>
              <a:gd name="connsiteX3" fmla="*/ 2504661 w 2830665"/>
              <a:gd name="connsiteY3" fmla="*/ 1311965 h 4158532"/>
              <a:gd name="connsiteX4" fmla="*/ 2297927 w 2830665"/>
              <a:gd name="connsiteY4" fmla="*/ 1558455 h 4158532"/>
              <a:gd name="connsiteX5" fmla="*/ 2059388 w 2830665"/>
              <a:gd name="connsiteY5" fmla="*/ 1773140 h 4158532"/>
              <a:gd name="connsiteX6" fmla="*/ 1765190 w 2830665"/>
              <a:gd name="connsiteY6" fmla="*/ 2075290 h 4158532"/>
              <a:gd name="connsiteX7" fmla="*/ 1391479 w 2830665"/>
              <a:gd name="connsiteY7" fmla="*/ 2305878 h 4158532"/>
              <a:gd name="connsiteX8" fmla="*/ 1065475 w 2830665"/>
              <a:gd name="connsiteY8" fmla="*/ 2528514 h 4158532"/>
              <a:gd name="connsiteX9" fmla="*/ 0 w 2830665"/>
              <a:gd name="connsiteY9" fmla="*/ 4158532 h 4158532"/>
              <a:gd name="connsiteX0" fmla="*/ 2830665 w 2830665"/>
              <a:gd name="connsiteY0" fmla="*/ 0 h 4158532"/>
              <a:gd name="connsiteX1" fmla="*/ 2671639 w 2830665"/>
              <a:gd name="connsiteY1" fmla="*/ 588396 h 4158532"/>
              <a:gd name="connsiteX2" fmla="*/ 2560320 w 2830665"/>
              <a:gd name="connsiteY2" fmla="*/ 954156 h 4158532"/>
              <a:gd name="connsiteX3" fmla="*/ 2504661 w 2830665"/>
              <a:gd name="connsiteY3" fmla="*/ 1311965 h 4158532"/>
              <a:gd name="connsiteX4" fmla="*/ 2297927 w 2830665"/>
              <a:gd name="connsiteY4" fmla="*/ 1558455 h 4158532"/>
              <a:gd name="connsiteX5" fmla="*/ 2059388 w 2830665"/>
              <a:gd name="connsiteY5" fmla="*/ 1773140 h 4158532"/>
              <a:gd name="connsiteX6" fmla="*/ 1765190 w 2830665"/>
              <a:gd name="connsiteY6" fmla="*/ 2075290 h 4158532"/>
              <a:gd name="connsiteX7" fmla="*/ 1391479 w 2830665"/>
              <a:gd name="connsiteY7" fmla="*/ 2305878 h 4158532"/>
              <a:gd name="connsiteX8" fmla="*/ 1065475 w 2830665"/>
              <a:gd name="connsiteY8" fmla="*/ 2528514 h 4158532"/>
              <a:gd name="connsiteX9" fmla="*/ 373712 w 2830665"/>
              <a:gd name="connsiteY9" fmla="*/ 3546280 h 4158532"/>
              <a:gd name="connsiteX10" fmla="*/ 0 w 2830665"/>
              <a:gd name="connsiteY10" fmla="*/ 4158532 h 4158532"/>
              <a:gd name="connsiteX0" fmla="*/ 2830665 w 2830665"/>
              <a:gd name="connsiteY0" fmla="*/ 0 h 4158532"/>
              <a:gd name="connsiteX1" fmla="*/ 2671639 w 2830665"/>
              <a:gd name="connsiteY1" fmla="*/ 588396 h 4158532"/>
              <a:gd name="connsiteX2" fmla="*/ 2560320 w 2830665"/>
              <a:gd name="connsiteY2" fmla="*/ 954156 h 4158532"/>
              <a:gd name="connsiteX3" fmla="*/ 2504661 w 2830665"/>
              <a:gd name="connsiteY3" fmla="*/ 1311965 h 4158532"/>
              <a:gd name="connsiteX4" fmla="*/ 2297927 w 2830665"/>
              <a:gd name="connsiteY4" fmla="*/ 1558455 h 4158532"/>
              <a:gd name="connsiteX5" fmla="*/ 2059388 w 2830665"/>
              <a:gd name="connsiteY5" fmla="*/ 1773140 h 4158532"/>
              <a:gd name="connsiteX6" fmla="*/ 1765190 w 2830665"/>
              <a:gd name="connsiteY6" fmla="*/ 2075290 h 4158532"/>
              <a:gd name="connsiteX7" fmla="*/ 1391479 w 2830665"/>
              <a:gd name="connsiteY7" fmla="*/ 2305878 h 4158532"/>
              <a:gd name="connsiteX8" fmla="*/ 1065475 w 2830665"/>
              <a:gd name="connsiteY8" fmla="*/ 2528514 h 4158532"/>
              <a:gd name="connsiteX9" fmla="*/ 699715 w 2830665"/>
              <a:gd name="connsiteY9" fmla="*/ 2965835 h 4158532"/>
              <a:gd name="connsiteX10" fmla="*/ 373712 w 2830665"/>
              <a:gd name="connsiteY10" fmla="*/ 3546280 h 4158532"/>
              <a:gd name="connsiteX11" fmla="*/ 0 w 2830665"/>
              <a:gd name="connsiteY11" fmla="*/ 4158532 h 4158532"/>
              <a:gd name="connsiteX0" fmla="*/ 2838616 w 2838616"/>
              <a:gd name="connsiteY0" fmla="*/ 0 h 3824578"/>
              <a:gd name="connsiteX1" fmla="*/ 2679590 w 2838616"/>
              <a:gd name="connsiteY1" fmla="*/ 588396 h 3824578"/>
              <a:gd name="connsiteX2" fmla="*/ 2568271 w 2838616"/>
              <a:gd name="connsiteY2" fmla="*/ 954156 h 3824578"/>
              <a:gd name="connsiteX3" fmla="*/ 2512612 w 2838616"/>
              <a:gd name="connsiteY3" fmla="*/ 1311965 h 3824578"/>
              <a:gd name="connsiteX4" fmla="*/ 2305878 w 2838616"/>
              <a:gd name="connsiteY4" fmla="*/ 1558455 h 3824578"/>
              <a:gd name="connsiteX5" fmla="*/ 2067339 w 2838616"/>
              <a:gd name="connsiteY5" fmla="*/ 1773140 h 3824578"/>
              <a:gd name="connsiteX6" fmla="*/ 1773141 w 2838616"/>
              <a:gd name="connsiteY6" fmla="*/ 2075290 h 3824578"/>
              <a:gd name="connsiteX7" fmla="*/ 1399430 w 2838616"/>
              <a:gd name="connsiteY7" fmla="*/ 2305878 h 3824578"/>
              <a:gd name="connsiteX8" fmla="*/ 1073426 w 2838616"/>
              <a:gd name="connsiteY8" fmla="*/ 2528514 h 3824578"/>
              <a:gd name="connsiteX9" fmla="*/ 707666 w 2838616"/>
              <a:gd name="connsiteY9" fmla="*/ 2965835 h 3824578"/>
              <a:gd name="connsiteX10" fmla="*/ 381663 w 2838616"/>
              <a:gd name="connsiteY10" fmla="*/ 3546280 h 3824578"/>
              <a:gd name="connsiteX11" fmla="*/ 0 w 2838616"/>
              <a:gd name="connsiteY11" fmla="*/ 3824578 h 3824578"/>
              <a:gd name="connsiteX0" fmla="*/ 2838616 w 2838616"/>
              <a:gd name="connsiteY0" fmla="*/ 0 h 3824578"/>
              <a:gd name="connsiteX1" fmla="*/ 2679590 w 2838616"/>
              <a:gd name="connsiteY1" fmla="*/ 588396 h 3824578"/>
              <a:gd name="connsiteX2" fmla="*/ 2568271 w 2838616"/>
              <a:gd name="connsiteY2" fmla="*/ 954156 h 3824578"/>
              <a:gd name="connsiteX3" fmla="*/ 2512612 w 2838616"/>
              <a:gd name="connsiteY3" fmla="*/ 1311965 h 3824578"/>
              <a:gd name="connsiteX4" fmla="*/ 2305878 w 2838616"/>
              <a:gd name="connsiteY4" fmla="*/ 1558455 h 3824578"/>
              <a:gd name="connsiteX5" fmla="*/ 2067339 w 2838616"/>
              <a:gd name="connsiteY5" fmla="*/ 1773140 h 3824578"/>
              <a:gd name="connsiteX6" fmla="*/ 1773141 w 2838616"/>
              <a:gd name="connsiteY6" fmla="*/ 2075290 h 3824578"/>
              <a:gd name="connsiteX7" fmla="*/ 1399430 w 2838616"/>
              <a:gd name="connsiteY7" fmla="*/ 2305878 h 3824578"/>
              <a:gd name="connsiteX8" fmla="*/ 1073426 w 2838616"/>
              <a:gd name="connsiteY8" fmla="*/ 2528514 h 3824578"/>
              <a:gd name="connsiteX9" fmla="*/ 707666 w 2838616"/>
              <a:gd name="connsiteY9" fmla="*/ 2965835 h 3824578"/>
              <a:gd name="connsiteX10" fmla="*/ 381663 w 2838616"/>
              <a:gd name="connsiteY10" fmla="*/ 3546280 h 3824578"/>
              <a:gd name="connsiteX11" fmla="*/ 0 w 2838616"/>
              <a:gd name="connsiteY11" fmla="*/ 3824578 h 3824578"/>
              <a:gd name="connsiteX0" fmla="*/ 2838616 w 2838616"/>
              <a:gd name="connsiteY0" fmla="*/ 0 h 3824578"/>
              <a:gd name="connsiteX1" fmla="*/ 2679590 w 2838616"/>
              <a:gd name="connsiteY1" fmla="*/ 588396 h 3824578"/>
              <a:gd name="connsiteX2" fmla="*/ 2568271 w 2838616"/>
              <a:gd name="connsiteY2" fmla="*/ 954156 h 3824578"/>
              <a:gd name="connsiteX3" fmla="*/ 2512612 w 2838616"/>
              <a:gd name="connsiteY3" fmla="*/ 1311965 h 3824578"/>
              <a:gd name="connsiteX4" fmla="*/ 2305878 w 2838616"/>
              <a:gd name="connsiteY4" fmla="*/ 1558455 h 3824578"/>
              <a:gd name="connsiteX5" fmla="*/ 2067339 w 2838616"/>
              <a:gd name="connsiteY5" fmla="*/ 1773140 h 3824578"/>
              <a:gd name="connsiteX6" fmla="*/ 1773141 w 2838616"/>
              <a:gd name="connsiteY6" fmla="*/ 2075290 h 3824578"/>
              <a:gd name="connsiteX7" fmla="*/ 1399430 w 2838616"/>
              <a:gd name="connsiteY7" fmla="*/ 2305878 h 3824578"/>
              <a:gd name="connsiteX8" fmla="*/ 1073426 w 2838616"/>
              <a:gd name="connsiteY8" fmla="*/ 2528514 h 3824578"/>
              <a:gd name="connsiteX9" fmla="*/ 707666 w 2838616"/>
              <a:gd name="connsiteY9" fmla="*/ 2965835 h 3824578"/>
              <a:gd name="connsiteX10" fmla="*/ 341906 w 2838616"/>
              <a:gd name="connsiteY10" fmla="*/ 3506523 h 3824578"/>
              <a:gd name="connsiteX11" fmla="*/ 0 w 2838616"/>
              <a:gd name="connsiteY11" fmla="*/ 3824578 h 382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8616" h="3824578">
                <a:moveTo>
                  <a:pt x="2838616" y="0"/>
                </a:moveTo>
                <a:cubicBezTo>
                  <a:pt x="2781631" y="214685"/>
                  <a:pt x="2724647" y="429370"/>
                  <a:pt x="2679590" y="588396"/>
                </a:cubicBezTo>
                <a:cubicBezTo>
                  <a:pt x="2634533" y="747422"/>
                  <a:pt x="2596101" y="833561"/>
                  <a:pt x="2568271" y="954156"/>
                </a:cubicBezTo>
                <a:cubicBezTo>
                  <a:pt x="2540441" y="1074751"/>
                  <a:pt x="2556344" y="1211249"/>
                  <a:pt x="2512612" y="1311965"/>
                </a:cubicBezTo>
                <a:cubicBezTo>
                  <a:pt x="2468880" y="1412681"/>
                  <a:pt x="2380090" y="1481593"/>
                  <a:pt x="2305878" y="1558455"/>
                </a:cubicBezTo>
                <a:cubicBezTo>
                  <a:pt x="2231666" y="1635317"/>
                  <a:pt x="2156129" y="1687001"/>
                  <a:pt x="2067339" y="1773140"/>
                </a:cubicBezTo>
                <a:cubicBezTo>
                  <a:pt x="1978549" y="1859279"/>
                  <a:pt x="1884459" y="1986500"/>
                  <a:pt x="1773141" y="2075290"/>
                </a:cubicBezTo>
                <a:cubicBezTo>
                  <a:pt x="1661823" y="2164080"/>
                  <a:pt x="1516049" y="2230341"/>
                  <a:pt x="1399430" y="2305878"/>
                </a:cubicBezTo>
                <a:cubicBezTo>
                  <a:pt x="1282811" y="2381415"/>
                  <a:pt x="1188720" y="2418521"/>
                  <a:pt x="1073426" y="2528514"/>
                </a:cubicBezTo>
                <a:cubicBezTo>
                  <a:pt x="958132" y="2638507"/>
                  <a:pt x="822960" y="2796207"/>
                  <a:pt x="707666" y="2965835"/>
                </a:cubicBezTo>
                <a:cubicBezTo>
                  <a:pt x="592372" y="3135463"/>
                  <a:pt x="465151" y="3310391"/>
                  <a:pt x="341906" y="3506523"/>
                </a:cubicBezTo>
                <a:cubicBezTo>
                  <a:pt x="164327" y="3778193"/>
                  <a:pt x="218661" y="3721210"/>
                  <a:pt x="0" y="3824578"/>
                </a:cubicBezTo>
              </a:path>
            </a:pathLst>
          </a:custGeom>
          <a:ln w="38100">
            <a:solidFill>
              <a:srgbClr val="66FF3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6902011" y="3781772"/>
            <a:ext cx="1796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Wheat Dominant</a:t>
            </a:r>
          </a:p>
        </p:txBody>
      </p:sp>
      <p:sp>
        <p:nvSpPr>
          <p:cNvPr id="11" name="Freeform 10"/>
          <p:cNvSpPr/>
          <p:nvPr/>
        </p:nvSpPr>
        <p:spPr>
          <a:xfrm>
            <a:off x="6006860" y="4301658"/>
            <a:ext cx="2027583" cy="350563"/>
          </a:xfrm>
          <a:custGeom>
            <a:avLst/>
            <a:gdLst>
              <a:gd name="connsiteX0" fmla="*/ 0 w 2027583"/>
              <a:gd name="connsiteY0" fmla="*/ 270344 h 350563"/>
              <a:gd name="connsiteX1" fmla="*/ 302150 w 2027583"/>
              <a:gd name="connsiteY1" fmla="*/ 230588 h 350563"/>
              <a:gd name="connsiteX2" fmla="*/ 675861 w 2027583"/>
              <a:gd name="connsiteY2" fmla="*/ 254442 h 350563"/>
              <a:gd name="connsiteX3" fmla="*/ 1304014 w 2027583"/>
              <a:gd name="connsiteY3" fmla="*/ 349857 h 350563"/>
              <a:gd name="connsiteX4" fmla="*/ 1701579 w 2027583"/>
              <a:gd name="connsiteY4" fmla="*/ 198782 h 350563"/>
              <a:gd name="connsiteX5" fmla="*/ 2027583 w 2027583"/>
              <a:gd name="connsiteY5" fmla="*/ 0 h 35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7583" h="350563">
                <a:moveTo>
                  <a:pt x="0" y="270344"/>
                </a:moveTo>
                <a:cubicBezTo>
                  <a:pt x="94753" y="251791"/>
                  <a:pt x="189507" y="233238"/>
                  <a:pt x="302150" y="230588"/>
                </a:cubicBezTo>
                <a:cubicBezTo>
                  <a:pt x="414793" y="227938"/>
                  <a:pt x="508884" y="234564"/>
                  <a:pt x="675861" y="254442"/>
                </a:cubicBezTo>
                <a:cubicBezTo>
                  <a:pt x="842838" y="274320"/>
                  <a:pt x="1133061" y="359134"/>
                  <a:pt x="1304014" y="349857"/>
                </a:cubicBezTo>
                <a:cubicBezTo>
                  <a:pt x="1474967" y="340580"/>
                  <a:pt x="1580984" y="257091"/>
                  <a:pt x="1701579" y="198782"/>
                </a:cubicBezTo>
                <a:cubicBezTo>
                  <a:pt x="1822174" y="140472"/>
                  <a:pt x="1924878" y="70236"/>
                  <a:pt x="2027583" y="0"/>
                </a:cubicBezTo>
              </a:path>
            </a:pathLst>
          </a:custGeom>
          <a:ln w="38100">
            <a:solidFill>
              <a:srgbClr val="66FF3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>
            <a:off x="6334600" y="4985122"/>
            <a:ext cx="1930072" cy="1038427"/>
          </a:xfrm>
          <a:custGeom>
            <a:avLst/>
            <a:gdLst>
              <a:gd name="T0" fmla="*/ 2147483647 w 994"/>
              <a:gd name="T1" fmla="*/ 2147483647 h 819"/>
              <a:gd name="T2" fmla="*/ 2147483647 w 994"/>
              <a:gd name="T3" fmla="*/ 2147483647 h 819"/>
              <a:gd name="T4" fmla="*/ 2147483647 w 994"/>
              <a:gd name="T5" fmla="*/ 2147483647 h 819"/>
              <a:gd name="T6" fmla="*/ 2147483647 w 994"/>
              <a:gd name="T7" fmla="*/ 2147483647 h 819"/>
              <a:gd name="T8" fmla="*/ 2147483647 w 994"/>
              <a:gd name="T9" fmla="*/ 2147483647 h 819"/>
              <a:gd name="T10" fmla="*/ 2147483647 w 994"/>
              <a:gd name="T11" fmla="*/ 2147483647 h 819"/>
              <a:gd name="T12" fmla="*/ 2147483647 w 994"/>
              <a:gd name="T13" fmla="*/ 2147483647 h 819"/>
              <a:gd name="T14" fmla="*/ 2147483647 w 994"/>
              <a:gd name="T15" fmla="*/ 2147483647 h 8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4"/>
              <a:gd name="T25" fmla="*/ 0 h 819"/>
              <a:gd name="T26" fmla="*/ 994 w 994"/>
              <a:gd name="T27" fmla="*/ 819 h 819"/>
              <a:gd name="connsiteX0" fmla="*/ 909 w 9883"/>
              <a:gd name="connsiteY0" fmla="*/ 8545 h 8545"/>
              <a:gd name="connsiteX1" fmla="*/ 14 w 9883"/>
              <a:gd name="connsiteY1" fmla="*/ 6029 h 8545"/>
              <a:gd name="connsiteX2" fmla="*/ 1674 w 9883"/>
              <a:gd name="connsiteY2" fmla="*/ 4943 h 8545"/>
              <a:gd name="connsiteX3" fmla="*/ 2982 w 9883"/>
              <a:gd name="connsiteY3" fmla="*/ 4100 h 8545"/>
              <a:gd name="connsiteX4" fmla="*/ 4772 w 9883"/>
              <a:gd name="connsiteY4" fmla="*/ 2427 h 8545"/>
              <a:gd name="connsiteX5" fmla="*/ 7609 w 9883"/>
              <a:gd name="connsiteY5" fmla="*/ 169 h 8545"/>
              <a:gd name="connsiteX6" fmla="*/ 9883 w 9883"/>
              <a:gd name="connsiteY6" fmla="*/ 169 h 8545"/>
              <a:gd name="connsiteX0" fmla="*/ 762 w 10007"/>
              <a:gd name="connsiteY0" fmla="*/ 9027 h 9027"/>
              <a:gd name="connsiteX1" fmla="*/ 21 w 10007"/>
              <a:gd name="connsiteY1" fmla="*/ 7056 h 9027"/>
              <a:gd name="connsiteX2" fmla="*/ 1701 w 10007"/>
              <a:gd name="connsiteY2" fmla="*/ 5785 h 9027"/>
              <a:gd name="connsiteX3" fmla="*/ 3024 w 10007"/>
              <a:gd name="connsiteY3" fmla="*/ 4798 h 9027"/>
              <a:gd name="connsiteX4" fmla="*/ 4835 w 10007"/>
              <a:gd name="connsiteY4" fmla="*/ 2840 h 9027"/>
              <a:gd name="connsiteX5" fmla="*/ 7706 w 10007"/>
              <a:gd name="connsiteY5" fmla="*/ 198 h 9027"/>
              <a:gd name="connsiteX6" fmla="*/ 10007 w 10007"/>
              <a:gd name="connsiteY6" fmla="*/ 198 h 9027"/>
              <a:gd name="connsiteX0" fmla="*/ 0 w 9979"/>
              <a:gd name="connsiteY0" fmla="*/ 7817 h 7817"/>
              <a:gd name="connsiteX1" fmla="*/ 1679 w 9979"/>
              <a:gd name="connsiteY1" fmla="*/ 6409 h 7817"/>
              <a:gd name="connsiteX2" fmla="*/ 3001 w 9979"/>
              <a:gd name="connsiteY2" fmla="*/ 5315 h 7817"/>
              <a:gd name="connsiteX3" fmla="*/ 4811 w 9979"/>
              <a:gd name="connsiteY3" fmla="*/ 3146 h 7817"/>
              <a:gd name="connsiteX4" fmla="*/ 7680 w 9979"/>
              <a:gd name="connsiteY4" fmla="*/ 219 h 7817"/>
              <a:gd name="connsiteX5" fmla="*/ 9979 w 9979"/>
              <a:gd name="connsiteY5" fmla="*/ 219 h 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79" h="7817">
                <a:moveTo>
                  <a:pt x="0" y="7817"/>
                </a:moveTo>
                <a:cubicBezTo>
                  <a:pt x="156" y="7218"/>
                  <a:pt x="1180" y="6820"/>
                  <a:pt x="1679" y="6409"/>
                </a:cubicBezTo>
                <a:cubicBezTo>
                  <a:pt x="2177" y="5996"/>
                  <a:pt x="2482" y="5854"/>
                  <a:pt x="3001" y="5315"/>
                </a:cubicBezTo>
                <a:cubicBezTo>
                  <a:pt x="3520" y="4777"/>
                  <a:pt x="4028" y="4002"/>
                  <a:pt x="4811" y="3146"/>
                </a:cubicBezTo>
                <a:cubicBezTo>
                  <a:pt x="5595" y="2292"/>
                  <a:pt x="6815" y="709"/>
                  <a:pt x="7680" y="219"/>
                </a:cubicBezTo>
                <a:cubicBezTo>
                  <a:pt x="8544" y="-273"/>
                  <a:pt x="9500" y="219"/>
                  <a:pt x="9979" y="219"/>
                </a:cubicBezTo>
              </a:path>
            </a:pathLst>
          </a:custGeom>
          <a:noFill/>
          <a:ln w="25400">
            <a:solidFill>
              <a:srgbClr val="66FF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6109848" y="4977584"/>
            <a:ext cx="1559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Rice Dominant</a:t>
            </a: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6811962" y="5854272"/>
            <a:ext cx="13984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Double-crop rice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414856" y="1089082"/>
            <a:ext cx="2626548" cy="8723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latin typeface="Arial Narrow" panose="020B0606020202030204" pitchFamily="34" charset="0"/>
                <a:cs typeface="Calibri" pitchFamily="34" charset="0"/>
              </a:rPr>
              <a:t>China feeds approximately 22% of the world’s population with about 7% of the world’s arable land.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171834" y="1770566"/>
            <a:ext cx="2339359" cy="715145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latin typeface="Arial Narrow" panose="020B0606020202030204" pitchFamily="34" charset="0"/>
                <a:cs typeface="Calibri" pitchFamily="34" charset="0"/>
              </a:rPr>
              <a:t>North: continental climate growing wheat, sorghum and corn.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728130" y="6321287"/>
            <a:ext cx="2743200" cy="373493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latin typeface="Arial Narrow" panose="020B0606020202030204" pitchFamily="34" charset="0"/>
                <a:cs typeface="Calibri" pitchFamily="34" charset="0"/>
              </a:rPr>
              <a:t>South: subtropical climate growing rice.</a:t>
            </a:r>
          </a:p>
        </p:txBody>
      </p:sp>
    </p:spTree>
    <p:extLst>
      <p:ext uri="{BB962C8B-B14F-4D97-AF65-F5344CB8AC3E}">
        <p14:creationId xmlns:p14="http://schemas.microsoft.com/office/powerpoint/2010/main" val="33191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Unity and Diversity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Chinese Cuisine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Food and tastes are a cultural expression.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Reflects the complexity of the country.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Diversity of the climate, products and customs: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Each cuisine has its own set of base elements (grains, meats, vegetables, oils and spices).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Strive for harmony of sight, smell, taste and texture.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8 regional / provincial cuisines: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Shandong, Sichuan, Guangdong, Fujian, Jiangsu, Zhejiang, Hunan and Anhui.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Two main local cuisines (Beijing and Shanghai).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Many minorities' cuisines.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Long history of famines and food shortages: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Anything edible will be used.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Parts of animals that are often discarded will be used (feet, head, tendons, tripes).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The wok: a fuel-efficient form of fast cooking.</a:t>
            </a:r>
          </a:p>
        </p:txBody>
      </p:sp>
      <p:sp>
        <p:nvSpPr>
          <p:cNvPr id="2" name="Action Button: Video 1">
            <a:hlinkClick r:id="rId3" highlightClick="1"/>
            <a:extLst>
              <a:ext uri="{FF2B5EF4-FFF2-40B4-BE49-F238E27FC236}">
                <a16:creationId xmlns:a16="http://schemas.microsoft.com/office/drawing/2014/main" id="{AB3268AB-AA38-43D1-83C1-3BD6E4C023C6}"/>
              </a:ext>
            </a:extLst>
          </p:cNvPr>
          <p:cNvSpPr/>
          <p:nvPr/>
        </p:nvSpPr>
        <p:spPr bwMode="auto">
          <a:xfrm>
            <a:off x="1514764" y="5911273"/>
            <a:ext cx="1283854" cy="691140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5190E0-993D-47E8-AFE1-7DC4A946765C}"/>
              </a:ext>
            </a:extLst>
          </p:cNvPr>
          <p:cNvSpPr/>
          <p:nvPr/>
        </p:nvSpPr>
        <p:spPr>
          <a:xfrm>
            <a:off x="2798618" y="6072177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The Five Major Cuisines of China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Chinese Tea</a:t>
            </a:r>
          </a:p>
        </p:txBody>
      </p:sp>
      <p:graphicFrame>
        <p:nvGraphicFramePr>
          <p:cNvPr id="824374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138283"/>
              </p:ext>
            </p:extLst>
          </p:nvPr>
        </p:nvGraphicFramePr>
        <p:xfrm>
          <a:off x="1009650" y="1311275"/>
          <a:ext cx="10972799" cy="515461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4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6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Nature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Producing Region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Black tea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Fermented. 22% of production.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Central China (Anhui, Yunnan, Jiansu, Sichuan, Hunan).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Green tea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Non-fermented. </a:t>
                      </a: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Most popular.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44% of production.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Central East China (Zhejiang, Anhui, Jiangsu).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Brick tea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Fermented tea compressed into brick. 25% of production.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fi-FI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Central China (Hubei, Hunan, Sichuan, Yunnan)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Wulong tea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Semi-fermented, orange in color.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Southern China (Guangdong and Fujian).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Perfumed tea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Different types of flower-scented tea (Jasmine and magnolia)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Unity and Diversity: The Three Chinas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74" y="1421798"/>
            <a:ext cx="6858000" cy="54043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8264090" y="1971675"/>
            <a:ext cx="2089829" cy="8723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The Interior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Agricultural and demographic hearth.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Poor and rural China.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727370" y="4673802"/>
            <a:ext cx="2626548" cy="8723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Coastal China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Forefront of modernization.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Political and economic center.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Rich, urbanized and open to the world.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695922" y="1939869"/>
            <a:ext cx="1818170" cy="8723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Western China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Sparsely populated.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Region of minorities.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Most mineral resources</a:t>
            </a:r>
          </a:p>
        </p:txBody>
      </p:sp>
    </p:spTree>
    <p:extLst>
      <p:ext uri="{BB962C8B-B14F-4D97-AF65-F5344CB8AC3E}">
        <p14:creationId xmlns:p14="http://schemas.microsoft.com/office/powerpoint/2010/main" val="120416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Unity and Diversity: China’s Main Contrasts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469003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145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Conditions of Usage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For personal and classroom use only</a:t>
            </a:r>
          </a:p>
          <a:p>
            <a:pPr lvl="1" eaLnBrk="1" hangingPunct="1"/>
            <a:r>
              <a:rPr lang="en-US"/>
              <a:t>Excludes any other form of communication such as conference presentations, published reports and papers.</a:t>
            </a:r>
          </a:p>
          <a:p>
            <a:pPr eaLnBrk="1" hangingPunct="1"/>
            <a:r>
              <a:rPr lang="en-US"/>
              <a:t>No modification and redistribution permitted</a:t>
            </a:r>
          </a:p>
          <a:p>
            <a:pPr lvl="1" eaLnBrk="1" hangingPunct="1"/>
            <a:r>
              <a:rPr lang="en-US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/>
              <a:t>Citation</a:t>
            </a:r>
          </a:p>
          <a:p>
            <a:pPr lvl="1" eaLnBrk="1" hangingPunct="1"/>
            <a:r>
              <a:rPr lang="en-US"/>
              <a:t>Dr. Jean-Paul Rodrigue, Dept. of Global Studies &amp; Geography, Hofstra University.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Chinese Demographics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Demographics</a:t>
            </a:r>
          </a:p>
          <a:p>
            <a:pPr lvl="1" eaLnBrk="1" hangingPunct="1"/>
            <a:r>
              <a:rPr lang="en-US" dirty="0"/>
              <a:t>More people than the </a:t>
            </a:r>
            <a:r>
              <a:rPr lang="en-US" b="1" dirty="0"/>
              <a:t>combined</a:t>
            </a:r>
            <a:r>
              <a:rPr lang="en-US" dirty="0"/>
              <a:t> population of Europe, the Americas, and Japan.</a:t>
            </a:r>
          </a:p>
          <a:p>
            <a:pPr lvl="1" eaLnBrk="1" hangingPunct="1"/>
            <a:r>
              <a:rPr lang="en-US" dirty="0"/>
              <a:t>Any change has global ramifications.</a:t>
            </a:r>
          </a:p>
          <a:p>
            <a:pPr lvl="1" eaLnBrk="1" hangingPunct="1"/>
            <a:r>
              <a:rPr lang="en-US" dirty="0"/>
              <a:t>The demography of China is a powerful trend:</a:t>
            </a:r>
          </a:p>
          <a:p>
            <a:pPr lvl="2"/>
            <a:r>
              <a:rPr lang="en-US" dirty="0"/>
              <a:t>1.402 billion in 2020.</a:t>
            </a:r>
          </a:p>
          <a:p>
            <a:pPr lvl="2" eaLnBrk="1" hangingPunct="1"/>
            <a:r>
              <a:rPr lang="en-US" dirty="0"/>
              <a:t>About 14-17 million people were added each year in the 1980s.</a:t>
            </a:r>
          </a:p>
          <a:p>
            <a:pPr lvl="2" eaLnBrk="1" hangingPunct="1"/>
            <a:r>
              <a:rPr lang="en-US" dirty="0"/>
              <a:t>Average of 13 million people per year in the 1990s.</a:t>
            </a:r>
          </a:p>
          <a:p>
            <a:pPr lvl="2" eaLnBrk="1" hangingPunct="1"/>
            <a:r>
              <a:rPr lang="en-US" dirty="0"/>
              <a:t>10 million people per year in the 2000s.</a:t>
            </a:r>
          </a:p>
          <a:p>
            <a:pPr lvl="2" eaLnBrk="1" hangingPunct="1"/>
            <a:r>
              <a:rPr lang="en-US" dirty="0"/>
              <a:t>Peaked at about 1.41 billion by 2021.</a:t>
            </a:r>
          </a:p>
          <a:p>
            <a:pPr lvl="1"/>
            <a:r>
              <a:rPr lang="en-US" dirty="0"/>
              <a:t>Massive recent urbanization:</a:t>
            </a:r>
          </a:p>
          <a:p>
            <a:pPr lvl="2"/>
            <a:r>
              <a:rPr lang="en-US" dirty="0"/>
              <a:t>64% of the population urban in 2021.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Population of China, 0-2060</a:t>
            </a: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007372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6683962" y="2207371"/>
            <a:ext cx="3657600" cy="1463040"/>
          </a:xfrm>
          <a:prstGeom prst="roundRect">
            <a:avLst>
              <a:gd name="adj" fmla="val 11912"/>
            </a:avLst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latin typeface="Arial Narrow" panose="020B0606020202030204" pitchFamily="34" charset="0"/>
                <a:cs typeface="Calibri" pitchFamily="34" charset="0"/>
              </a:rPr>
              <a:t>The population exploded after 1949.</a:t>
            </a:r>
          </a:p>
          <a:p>
            <a:r>
              <a:rPr lang="en-US" sz="1600" dirty="0">
                <a:latin typeface="Arial Narrow" panose="020B0606020202030204" pitchFamily="34" charset="0"/>
                <a:cs typeface="Calibri" pitchFamily="34" charset="0"/>
              </a:rPr>
              <a:t>Population control was secondary.</a:t>
            </a:r>
          </a:p>
          <a:p>
            <a:r>
              <a:rPr lang="en-US" sz="1600" dirty="0">
                <a:latin typeface="Arial Narrow" panose="020B0606020202030204" pitchFamily="34" charset="0"/>
                <a:cs typeface="Calibri" pitchFamily="34" charset="0"/>
              </a:rPr>
              <a:t>Mao Zedong saw numbers as a workforce and a way to fight the Soviet Union and the United States.</a:t>
            </a:r>
          </a:p>
          <a:p>
            <a:r>
              <a:rPr lang="en-US" sz="1600" dirty="0">
                <a:latin typeface="Arial Narrow" panose="020B0606020202030204" pitchFamily="34" charset="0"/>
                <a:cs typeface="Calibri" pitchFamily="34" charset="0"/>
              </a:rPr>
              <a:t>Calls for women to “breed for the motherland”.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Comparison between the Population of China and Europe</a:t>
            </a:r>
          </a:p>
        </p:txBody>
      </p:sp>
      <p:graphicFrame>
        <p:nvGraphicFramePr>
          <p:cNvPr id="4" name="Object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584103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Chinese Population, 1949-2022 (in millions) (projections to 2050)</a:t>
            </a:r>
          </a:p>
        </p:txBody>
      </p:sp>
      <p:graphicFrame>
        <p:nvGraphicFramePr>
          <p:cNvPr id="4" name="Object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826029"/>
              </p:ext>
            </p:extLst>
          </p:nvPr>
        </p:nvGraphicFramePr>
        <p:xfrm>
          <a:off x="1009650" y="1311275"/>
          <a:ext cx="109728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trangemaps.files.wordpress.com/2008/09/china-provinces_popula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525" y="53976"/>
            <a:ext cx="7645400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Population Density of China and Most Populous Provinces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21" y="1027968"/>
            <a:ext cx="6858000" cy="58300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9199494" y="1522968"/>
            <a:ext cx="2782957" cy="1828800"/>
          </a:xfrm>
          <a:prstGeom prst="roundRect">
            <a:avLst>
              <a:gd name="adj" fmla="val 9938"/>
            </a:avLst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latin typeface="Arial Narrow" panose="020B0606020202030204" pitchFamily="34" charset="0"/>
                <a:cs typeface="Calibri" pitchFamily="34" charset="0"/>
              </a:rPr>
              <a:t>Excessive concentration: 50% of the population lives on 8.2% of the land.</a:t>
            </a:r>
          </a:p>
          <a:p>
            <a:r>
              <a:rPr lang="en-US" sz="1400" dirty="0">
                <a:latin typeface="Arial Narrow" panose="020B0606020202030204" pitchFamily="34" charset="0"/>
                <a:cs typeface="Calibri" pitchFamily="34" charset="0"/>
              </a:rPr>
              <a:t>Bulk of the population along the coast.</a:t>
            </a:r>
          </a:p>
          <a:p>
            <a:r>
              <a:rPr lang="en-US" sz="1400" dirty="0">
                <a:latin typeface="Arial Narrow" panose="020B0606020202030204" pitchFamily="34" charset="0"/>
                <a:cs typeface="Calibri" pitchFamily="34" charset="0"/>
              </a:rPr>
              <a:t>East China accounts for 90% of the population.</a:t>
            </a:r>
          </a:p>
          <a:p>
            <a:r>
              <a:rPr lang="en-US" sz="1400" dirty="0">
                <a:latin typeface="Arial Narrow" panose="020B0606020202030204" pitchFamily="34" charset="0"/>
                <a:cs typeface="Calibri" pitchFamily="34" charset="0"/>
              </a:rPr>
              <a:t>56%, about 728 million, are living in mountainous areas.</a:t>
            </a:r>
          </a:p>
          <a:p>
            <a:r>
              <a:rPr lang="en-US" sz="1400" dirty="0">
                <a:latin typeface="Arial Narrow" panose="020B0606020202030204" pitchFamily="34" charset="0"/>
                <a:cs typeface="Calibri" pitchFamily="34" charset="0"/>
              </a:rPr>
              <a:t>High density rural areas.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Chinese Demographics</a:t>
            </a:r>
          </a:p>
        </p:txBody>
      </p:sp>
      <p:sp>
        <p:nvSpPr>
          <p:cNvPr id="5017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Current issues</a:t>
            </a:r>
          </a:p>
          <a:p>
            <a:pPr lvl="1" eaLnBrk="1" hangingPunct="1"/>
            <a:r>
              <a:rPr lang="en-US" dirty="0"/>
              <a:t>Population growth is seen as a challenge to Chinese development (education, health, energy, food, transportation).</a:t>
            </a:r>
          </a:p>
          <a:p>
            <a:pPr lvl="1" eaLnBrk="1" hangingPunct="1"/>
            <a:r>
              <a:rPr lang="en-US" dirty="0"/>
              <a:t>The peaking of the population </a:t>
            </a:r>
          </a:p>
          <a:p>
            <a:pPr lvl="1" eaLnBrk="1" hangingPunct="1"/>
            <a:r>
              <a:rPr lang="en-US" dirty="0"/>
              <a:t>Increasing ethnic diversity:</a:t>
            </a:r>
          </a:p>
          <a:p>
            <a:pPr lvl="2" eaLnBrk="1" hangingPunct="1"/>
            <a:r>
              <a:rPr lang="en-US" dirty="0"/>
              <a:t>The government had not enforced the One Child Policy among the country’s 55 recognized minority groups.</a:t>
            </a:r>
          </a:p>
          <a:p>
            <a:pPr lvl="2" eaLnBrk="1" hangingPunct="1"/>
            <a:r>
              <a:rPr lang="en-US" dirty="0"/>
              <a:t>They had increased their share of still predominantly Han population to 9.4% in 2005 from 6.7% in 1982.</a:t>
            </a:r>
          </a:p>
          <a:p>
            <a:pPr lvl="1" eaLnBrk="1" hangingPunct="1"/>
            <a:r>
              <a:rPr lang="en-US" dirty="0"/>
              <a:t>Missing female population.</a:t>
            </a:r>
          </a:p>
          <a:p>
            <a:pPr lvl="1" eaLnBrk="1" hangingPunct="1"/>
            <a:r>
              <a:rPr lang="en-US" dirty="0"/>
              <a:t>Sustaining agriculture.</a:t>
            </a:r>
          </a:p>
          <a:p>
            <a:pPr lvl="1" eaLnBrk="1" hangingPunct="1"/>
            <a:r>
              <a:rPr lang="en-US" dirty="0"/>
              <a:t>Coping with huge urban growth.</a:t>
            </a:r>
          </a:p>
          <a:p>
            <a:pPr lvl="1" eaLnBrk="1" hangingPunct="1"/>
            <a:r>
              <a:rPr lang="en-US" dirty="0"/>
              <a:t>Nutrition transition: growth of “western diseases” (obesity, diabetes).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0A3FFA-8F1E-4455-8BC4-2A6BE98C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China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CD6E11-27FA-4CE1-AC25-E48CA01A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32" y="1323975"/>
            <a:ext cx="547687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A46CCFF-99DD-4E80-A73B-D00C5743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07" y="1323974"/>
            <a:ext cx="547687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42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F39215-FE96-448C-8339-55A525E6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China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9F439F-E4A2-444C-9CE3-E5FAB42E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6" y="1323975"/>
            <a:ext cx="547687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88EB60-63FA-43A7-9995-709449D8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00" y="1323975"/>
            <a:ext cx="547687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88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DE1E-DDC7-4B0E-A225-CC7282E8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China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75A4A9-7C73-493A-A595-7B572DEC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81" y="1323975"/>
            <a:ext cx="547687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CAB7215-3A4A-4AA9-9593-22CBC362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1" y="1323975"/>
            <a:ext cx="547687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1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A. The Chinese World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1. Unity and Diversity</a:t>
            </a:r>
          </a:p>
          <a:p>
            <a:pPr lvl="1" eaLnBrk="1" hangingPunct="1"/>
            <a:r>
              <a:rPr lang="en-US" dirty="0"/>
              <a:t>What characterizes Chinese geography and in which way it has been a factor of unity and diversity?</a:t>
            </a:r>
          </a:p>
          <a:p>
            <a:pPr eaLnBrk="1" hangingPunct="1"/>
            <a:r>
              <a:rPr lang="en-US" dirty="0"/>
              <a:t>2. Chinese Demography</a:t>
            </a:r>
          </a:p>
          <a:p>
            <a:pPr lvl="1" eaLnBrk="1" hangingPunct="1"/>
            <a:r>
              <a:rPr lang="en-US" dirty="0"/>
              <a:t>How does China cope with its huge demography?</a:t>
            </a:r>
          </a:p>
          <a:p>
            <a:pPr eaLnBrk="1" hangingPunct="1"/>
            <a:r>
              <a:rPr lang="en-US" dirty="0"/>
              <a:t>3. Communist China</a:t>
            </a:r>
          </a:p>
          <a:p>
            <a:pPr lvl="1" eaLnBrk="1" hangingPunct="1"/>
            <a:r>
              <a:rPr lang="en-US" dirty="0"/>
              <a:t>How communism changed the Chinese society?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Chinese Demographics</a:t>
            </a:r>
          </a:p>
        </p:txBody>
      </p:sp>
      <p:graphicFrame>
        <p:nvGraphicFramePr>
          <p:cNvPr id="5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5050635"/>
              </p:ext>
            </p:extLst>
          </p:nvPr>
        </p:nvGraphicFramePr>
        <p:xfrm>
          <a:off x="1009650" y="1311275"/>
          <a:ext cx="5395913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Education</a:t>
            </a:r>
          </a:p>
          <a:p>
            <a:pPr lvl="1" eaLnBrk="1" hangingPunct="1"/>
            <a:r>
              <a:rPr lang="en-US" sz="2000" dirty="0"/>
              <a:t>Traditionally perceived as a path to self improvement (Confucianism).</a:t>
            </a:r>
          </a:p>
          <a:p>
            <a:pPr lvl="1" eaLnBrk="1" hangingPunct="1"/>
            <a:r>
              <a:rPr lang="en-US" sz="2000" dirty="0"/>
              <a:t>30.2 million university students enrolled in China (2019).</a:t>
            </a:r>
          </a:p>
          <a:p>
            <a:pPr lvl="1" eaLnBrk="1" hangingPunct="1"/>
            <a:r>
              <a:rPr lang="en-US" sz="2000" dirty="0"/>
              <a:t>14.5 million in the United States.</a:t>
            </a:r>
          </a:p>
          <a:p>
            <a:pPr lvl="1" eaLnBrk="1" hangingPunct="1"/>
            <a:r>
              <a:rPr lang="en-US" sz="2000" dirty="0"/>
              <a:t>College attendance: 1.4% in 1978, 20% in 2005, 51.6% in 2019.</a:t>
            </a:r>
          </a:p>
          <a:p>
            <a:pPr lvl="1" eaLnBrk="1" hangingPunct="1"/>
            <a:r>
              <a:rPr lang="en-US" sz="2000" dirty="0"/>
              <a:t>Produces 500,000 engineers per year (10 times more than the US).</a:t>
            </a:r>
          </a:p>
          <a:p>
            <a:pPr lvl="1" eaLnBrk="1" hangingPunct="1"/>
            <a:r>
              <a:rPr lang="en-US" sz="2000" dirty="0"/>
              <a:t>The world’s largest provider of foreign students.</a:t>
            </a:r>
          </a:p>
          <a:p>
            <a:pPr lvl="2"/>
            <a:r>
              <a:rPr lang="en-US" sz="1600" dirty="0"/>
              <a:t>360,000 Chinese students in the US in 2017.</a:t>
            </a:r>
          </a:p>
        </p:txBody>
      </p:sp>
      <p:sp>
        <p:nvSpPr>
          <p:cNvPr id="2" name="Action Button: Video 1">
            <a:hlinkClick r:id="rId4" highlightClick="1"/>
            <a:extLst>
              <a:ext uri="{FF2B5EF4-FFF2-40B4-BE49-F238E27FC236}">
                <a16:creationId xmlns:a16="http://schemas.microsoft.com/office/drawing/2014/main" id="{AB453757-E3D9-4B4F-B521-7D6B76425E32}"/>
              </a:ext>
            </a:extLst>
          </p:cNvPr>
          <p:cNvSpPr/>
          <p:nvPr/>
        </p:nvSpPr>
        <p:spPr bwMode="auto">
          <a:xfrm>
            <a:off x="7376569" y="5744150"/>
            <a:ext cx="1043275" cy="650513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79EF1-D20E-4B01-B4FC-C529DACC597D}"/>
              </a:ext>
            </a:extLst>
          </p:cNvPr>
          <p:cNvSpPr/>
          <p:nvPr/>
        </p:nvSpPr>
        <p:spPr>
          <a:xfrm>
            <a:off x="8481671" y="5744012"/>
            <a:ext cx="311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Why So Many Chinese Students Come to America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Chinese Demographics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Surplus labor in rural areas</a:t>
            </a:r>
          </a:p>
          <a:p>
            <a:pPr lvl="1" eaLnBrk="1" hangingPunct="1"/>
            <a:r>
              <a:rPr lang="en-US" dirty="0"/>
              <a:t>Development of the rural economy and the higher rate of birth.</a:t>
            </a:r>
          </a:p>
          <a:p>
            <a:pPr lvl="1" eaLnBrk="1" hangingPunct="1"/>
            <a:r>
              <a:rPr lang="en-US" dirty="0"/>
              <a:t>Large numbers of surplus rural labor:</a:t>
            </a:r>
          </a:p>
          <a:p>
            <a:pPr lvl="2" eaLnBrk="1" hangingPunct="1"/>
            <a:r>
              <a:rPr lang="en-US" dirty="0"/>
              <a:t>Many rural provinces have an excess population they cannot sustain.</a:t>
            </a:r>
          </a:p>
          <a:p>
            <a:pPr lvl="2" eaLnBrk="1" hangingPunct="1"/>
            <a:r>
              <a:rPr lang="en-US" dirty="0"/>
              <a:t>Difficult situation in the countryside as China is running out of land.</a:t>
            </a:r>
          </a:p>
          <a:p>
            <a:pPr lvl="2" eaLnBrk="1" hangingPunct="1"/>
            <a:r>
              <a:rPr lang="en-US" dirty="0"/>
              <a:t>Need to transfer from the agricultural to a non-agricultural sector.</a:t>
            </a:r>
          </a:p>
          <a:p>
            <a:pPr lvl="1" eaLnBrk="1" hangingPunct="1"/>
            <a:r>
              <a:rPr lang="en-US" dirty="0"/>
              <a:t>About 20 million people per year migrated from the interior to the coastal areas.</a:t>
            </a:r>
          </a:p>
          <a:p>
            <a:pPr lvl="1" eaLnBrk="1" hangingPunct="1"/>
            <a:r>
              <a:rPr lang="en-US" dirty="0"/>
              <a:t>This migration is coming to an end:</a:t>
            </a:r>
          </a:p>
          <a:p>
            <a:pPr lvl="2"/>
            <a:r>
              <a:rPr lang="en-US" dirty="0"/>
              <a:t>Demographic transition.</a:t>
            </a:r>
          </a:p>
          <a:p>
            <a:pPr lvl="2"/>
            <a:r>
              <a:rPr lang="en-US" dirty="0"/>
              <a:t>Increased urbanization. </a:t>
            </a:r>
          </a:p>
          <a:p>
            <a:pPr lvl="2"/>
            <a:r>
              <a:rPr lang="en-US" dirty="0"/>
              <a:t>Economic development in interior provinces.</a:t>
            </a:r>
          </a:p>
          <a:p>
            <a:pPr lvl="2"/>
            <a:r>
              <a:rPr lang="en-US" dirty="0"/>
              <a:t>Less job opportunities in coastal provinces.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2. Chinese Demographics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3909639"/>
              </p:ext>
            </p:extLst>
          </p:nvPr>
        </p:nvGraphicFramePr>
        <p:xfrm>
          <a:off x="1009650" y="1311275"/>
          <a:ext cx="5395913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Aging of the population</a:t>
            </a:r>
          </a:p>
          <a:p>
            <a:pPr lvl="1" eaLnBrk="1" hangingPunct="1"/>
            <a:r>
              <a:rPr lang="en-US" sz="2000" dirty="0"/>
              <a:t>China was in its peak active population years until 2015.</a:t>
            </a:r>
          </a:p>
          <a:p>
            <a:pPr lvl="1" eaLnBrk="1" hangingPunct="1"/>
            <a:r>
              <a:rPr lang="en-US" sz="2000" dirty="0"/>
              <a:t>Rapid shift ongoing.</a:t>
            </a:r>
          </a:p>
          <a:p>
            <a:pPr lvl="1" eaLnBrk="1" hangingPunct="1"/>
            <a:r>
              <a:rPr lang="en-US" sz="2000" dirty="0"/>
              <a:t>65 years old or older:</a:t>
            </a:r>
          </a:p>
          <a:p>
            <a:pPr lvl="2" eaLnBrk="1" hangingPunct="1"/>
            <a:r>
              <a:rPr lang="en-US" sz="1800" dirty="0"/>
              <a:t>87 million in 2000.</a:t>
            </a:r>
          </a:p>
          <a:p>
            <a:pPr lvl="2" eaLnBrk="1" hangingPunct="1"/>
            <a:r>
              <a:rPr lang="en-US" sz="1800" dirty="0"/>
              <a:t>112 million in 2010.</a:t>
            </a:r>
          </a:p>
          <a:p>
            <a:pPr lvl="2" eaLnBrk="1" hangingPunct="1"/>
            <a:r>
              <a:rPr lang="en-US" sz="1800" dirty="0"/>
              <a:t>340 million in 2050.</a:t>
            </a:r>
          </a:p>
          <a:p>
            <a:pPr lvl="1" eaLnBrk="1" hangingPunct="1"/>
            <a:r>
              <a:rPr lang="en-US" sz="2000" dirty="0"/>
              <a:t>Providing social security and services to a huge elderly population.</a:t>
            </a:r>
          </a:p>
          <a:p>
            <a:pPr lvl="1" eaLnBrk="1" hangingPunct="1"/>
            <a:r>
              <a:rPr lang="en-US" sz="2000" dirty="0"/>
              <a:t>High savings rate a positive factor.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A4805-C9BD-40C8-91C8-BD9BEDE5A480}"/>
              </a:ext>
            </a:extLst>
          </p:cNvPr>
          <p:cNvSpPr txBox="1"/>
          <p:nvPr/>
        </p:nvSpPr>
        <p:spPr>
          <a:xfrm>
            <a:off x="7604789" y="5032490"/>
            <a:ext cx="4587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The population of China has grown substantially over the last 50 years. Explain what types of problems this has involved and the main reasons behind its future decline.</a:t>
            </a:r>
          </a:p>
        </p:txBody>
      </p:sp>
      <p:pic>
        <p:nvPicPr>
          <p:cNvPr id="7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0D36EBE8-46B9-4EA8-81EB-C6BA1CB9C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11" y="5032490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Communist China: the Path to the PRC</a:t>
            </a:r>
          </a:p>
        </p:txBody>
      </p:sp>
      <p:graphicFrame>
        <p:nvGraphicFramePr>
          <p:cNvPr id="816175" name="Group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271329"/>
              </p:ext>
            </p:extLst>
          </p:nvPr>
        </p:nvGraphicFramePr>
        <p:xfrm>
          <a:off x="1009650" y="1311275"/>
          <a:ext cx="10972799" cy="41148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0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6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Event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Implications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Geography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Large country; development of a canal system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Large internal market; central government; self sufficiency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Political and social system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Unified since 221 BC; Civil bureaucracy and meritocracy; Cultural superiority complex (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sinocentrism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National identity; Self-improvement; Unwilling to trade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Technological innovation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Leader up the to 15</a:t>
                      </a:r>
                      <a:r>
                        <a:rPr kumimoji="0" lang="en-US" sz="1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century; Lagging until the late 20</a:t>
                      </a:r>
                      <a:r>
                        <a:rPr kumimoji="0" lang="en-US" sz="1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century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Possibility of an industrial revolution; Economic opportunities missed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Foreign relationships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Core civilization of the region; Never colonized; Forced to open port cities after 1842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Foreign nations as vassals; Hostile relationships with foreign powers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Key events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1433 – Ming Emperor ends international trade; 1839-1842 – First Opium War; 1910-1949 – Civil Wars; 1949 – PRC founded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Isolation of China; Forced to open markets; Adoption of Marxism.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3. Communist China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Chinese flag</a:t>
            </a:r>
          </a:p>
          <a:p>
            <a:pPr lvl="1" eaLnBrk="1" hangingPunct="1"/>
            <a:r>
              <a:rPr lang="en-US" dirty="0"/>
              <a:t>Red: the color of revolution.</a:t>
            </a:r>
          </a:p>
          <a:p>
            <a:pPr lvl="1" eaLnBrk="1" hangingPunct="1"/>
            <a:r>
              <a:rPr lang="en-US" dirty="0"/>
              <a:t>One large star: communist party.</a:t>
            </a:r>
          </a:p>
          <a:p>
            <a:pPr lvl="1" eaLnBrk="1" hangingPunct="1"/>
            <a:r>
              <a:rPr lang="en-US" dirty="0"/>
              <a:t>Four stars: four classes : the workers, the peasants, the petty bourgeois, and the “patriotic capitalists”. </a:t>
            </a:r>
          </a:p>
          <a:p>
            <a:pPr eaLnBrk="1" hangingPunct="1"/>
            <a:r>
              <a:rPr lang="en-US" dirty="0"/>
              <a:t>Communism and China</a:t>
            </a:r>
          </a:p>
          <a:p>
            <a:pPr lvl="1" eaLnBrk="1" hangingPunct="1"/>
            <a:r>
              <a:rPr lang="en-US" dirty="0"/>
              <a:t>The Marxist ideology is of western origin.</a:t>
            </a:r>
          </a:p>
          <a:p>
            <a:pPr lvl="1" eaLnBrk="1" hangingPunct="1"/>
            <a:r>
              <a:rPr lang="en-US" dirty="0"/>
              <a:t>Leninism (Soviet Union after 1917):</a:t>
            </a:r>
          </a:p>
          <a:p>
            <a:pPr lvl="2" eaLnBrk="1" hangingPunct="1"/>
            <a:r>
              <a:rPr lang="en-US" dirty="0"/>
              <a:t>Compatible with the Chinese ideology.</a:t>
            </a:r>
          </a:p>
          <a:p>
            <a:pPr lvl="2" eaLnBrk="1" hangingPunct="1"/>
            <a:r>
              <a:rPr lang="en-US" dirty="0"/>
              <a:t>Absolute central power.</a:t>
            </a:r>
          </a:p>
          <a:p>
            <a:pPr lvl="2" eaLnBrk="1" hangingPunct="1"/>
            <a:r>
              <a:rPr lang="en-US" dirty="0"/>
              <a:t>Bureaucracy.</a:t>
            </a:r>
          </a:p>
          <a:p>
            <a:pPr lvl="2" eaLnBrk="1" hangingPunct="1"/>
            <a:r>
              <a:rPr lang="en-US" dirty="0"/>
              <a:t>Social division of the society.</a:t>
            </a:r>
          </a:p>
          <a:p>
            <a:pPr lvl="2" eaLnBrk="1" hangingPunct="1"/>
            <a:r>
              <a:rPr lang="en-US" dirty="0"/>
              <a:t>Economic and social control.</a:t>
            </a:r>
          </a:p>
        </p:txBody>
      </p:sp>
      <p:pic>
        <p:nvPicPr>
          <p:cNvPr id="6" name="Picture 9" descr="m1ggksyn[1]">
            <a:extLst>
              <a:ext uri="{FF2B5EF4-FFF2-40B4-BE49-F238E27FC236}">
                <a16:creationId xmlns:a16="http://schemas.microsoft.com/office/drawing/2014/main" id="{4C5DB827-30F5-4E6D-8F2B-F1EA66795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320" y="1137008"/>
            <a:ext cx="18669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Communist China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Decline of imperial rule</a:t>
            </a:r>
          </a:p>
          <a:p>
            <a:pPr lvl="1" eaLnBrk="1" hangingPunct="1"/>
            <a:r>
              <a:rPr lang="en-US" dirty="0"/>
              <a:t>From the 19</a:t>
            </a:r>
            <a:r>
              <a:rPr lang="en-US" baseline="30000" dirty="0"/>
              <a:t>th</a:t>
            </a:r>
            <a:r>
              <a:rPr lang="en-US" dirty="0"/>
              <a:t> century, the Chinese empire was declining.</a:t>
            </a:r>
          </a:p>
          <a:p>
            <a:pPr lvl="1" eaLnBrk="1" hangingPunct="1"/>
            <a:r>
              <a:rPr lang="en-US" dirty="0"/>
              <a:t>Civil wars triggered by bad governance (e.g. Taiping Revolution).</a:t>
            </a:r>
          </a:p>
          <a:p>
            <a:pPr lvl="1" eaLnBrk="1" hangingPunct="1"/>
            <a:r>
              <a:rPr lang="en-US" dirty="0"/>
              <a:t>Refusal of political and economic reform.</a:t>
            </a:r>
          </a:p>
          <a:p>
            <a:pPr lvl="1" eaLnBrk="1" hangingPunct="1"/>
            <a:r>
              <a:rPr lang="en-US" dirty="0"/>
              <a:t>Technological and military obsolescence in view of Europe and Japan.</a:t>
            </a:r>
          </a:p>
          <a:p>
            <a:pPr eaLnBrk="1" hangingPunct="1"/>
            <a:r>
              <a:rPr lang="en-US" dirty="0"/>
              <a:t>Destruction of the ethnocentric vision</a:t>
            </a:r>
          </a:p>
          <a:p>
            <a:pPr lvl="1" eaLnBrk="1" hangingPunct="1"/>
            <a:r>
              <a:rPr lang="en-US" dirty="0"/>
              <a:t>Invasions from abroad (Europeans and Japanese).</a:t>
            </a:r>
          </a:p>
          <a:p>
            <a:pPr lvl="1" eaLnBrk="1" hangingPunct="1"/>
            <a:r>
              <a:rPr lang="en-US" dirty="0"/>
              <a:t>Colonies (Hong Kong and Macao) and Treaty Ports.</a:t>
            </a:r>
          </a:p>
          <a:p>
            <a:pPr lvl="1" eaLnBrk="1" hangingPunct="1"/>
            <a:r>
              <a:rPr lang="en-US" dirty="0"/>
              <a:t>A sense of humiliation and strong references to a glorious past.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Communist China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Opium War (1838-1842)</a:t>
            </a:r>
          </a:p>
          <a:p>
            <a:pPr lvl="1" eaLnBrk="1" hangingPunct="1"/>
            <a:r>
              <a:rPr lang="en-US" dirty="0"/>
              <a:t>England had difficulties to balance its trade with Asia:</a:t>
            </a:r>
          </a:p>
          <a:p>
            <a:pPr lvl="2" eaLnBrk="1" hangingPunct="1"/>
            <a:r>
              <a:rPr lang="en-US" dirty="0"/>
              <a:t>Increase in the consumption of goods such as tea.</a:t>
            </a:r>
          </a:p>
          <a:p>
            <a:pPr lvl="1" eaLnBrk="1" hangingPunct="1"/>
            <a:r>
              <a:rPr lang="en-US" dirty="0"/>
              <a:t>Rectifying the trade deficit:</a:t>
            </a:r>
          </a:p>
          <a:p>
            <a:pPr lvl="2" eaLnBrk="1" hangingPunct="1"/>
            <a:r>
              <a:rPr lang="en-US" dirty="0"/>
              <a:t>Britain tried to sell more of its own products to China.</a:t>
            </a:r>
          </a:p>
          <a:p>
            <a:pPr lvl="2" eaLnBrk="1" hangingPunct="1"/>
            <a:r>
              <a:rPr lang="en-US" dirty="0"/>
              <a:t>Limited success as the Chinese had limited interests in foreign goods.</a:t>
            </a:r>
          </a:p>
          <a:p>
            <a:pPr lvl="2" eaLnBrk="1" hangingPunct="1"/>
            <a:r>
              <a:rPr lang="en-US" dirty="0"/>
              <a:t>The item provided to China was Bengal opium, despite repeated prohibitions by the Chinese government.</a:t>
            </a:r>
          </a:p>
          <a:p>
            <a:pPr lvl="1" eaLnBrk="1" hangingPunct="1"/>
            <a:r>
              <a:rPr lang="en-US" dirty="0"/>
              <a:t>Consequences:</a:t>
            </a:r>
          </a:p>
          <a:p>
            <a:pPr lvl="2" eaLnBrk="1" hangingPunct="1"/>
            <a:r>
              <a:rPr lang="en-US" dirty="0"/>
              <a:t>Enormous socioeconomic costs for China.</a:t>
            </a:r>
          </a:p>
          <a:p>
            <a:pPr lvl="2" eaLnBrk="1" hangingPunct="1"/>
            <a:r>
              <a:rPr lang="en-US" dirty="0"/>
              <a:t>About 10% of the population used opium by the late 19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pPr lvl="2" eaLnBrk="1" hangingPunct="1"/>
            <a:r>
              <a:rPr lang="en-US" dirty="0"/>
              <a:t>Silver began to flow out of the country to pay for opium.</a:t>
            </a:r>
          </a:p>
          <a:p>
            <a:pPr lvl="1" eaLnBrk="1" hangingPunct="1"/>
            <a:r>
              <a:rPr lang="en-US" dirty="0"/>
              <a:t>Intervention:</a:t>
            </a:r>
          </a:p>
          <a:p>
            <a:pPr lvl="2" eaLnBrk="1" hangingPunct="1"/>
            <a:r>
              <a:rPr lang="en-US" dirty="0"/>
              <a:t>In 1838, China started to directly intervene against the British merchants.</a:t>
            </a:r>
          </a:p>
          <a:p>
            <a:pPr lvl="2" eaLnBrk="1" hangingPunct="1"/>
            <a:r>
              <a:rPr lang="en-US" dirty="0"/>
              <a:t>Seizure and destruction of opium stocks in Guangzhou.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Communist China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/>
              <a:t>Treaty of Nanjing (1842):</a:t>
            </a:r>
          </a:p>
          <a:p>
            <a:pPr lvl="2" eaLnBrk="1" hangingPunct="1"/>
            <a:r>
              <a:rPr lang="en-US" dirty="0"/>
              <a:t>The first of the “unequal treaties”.</a:t>
            </a:r>
          </a:p>
          <a:p>
            <a:pPr lvl="2" eaLnBrk="1" hangingPunct="1"/>
            <a:r>
              <a:rPr lang="en-US" dirty="0"/>
              <a:t>Opened China to the West and marked the beginning of western infringement on the nation.</a:t>
            </a:r>
          </a:p>
          <a:p>
            <a:pPr lvl="2" eaLnBrk="1" hangingPunct="1"/>
            <a:r>
              <a:rPr lang="en-US" dirty="0"/>
              <a:t>Opened several port cities (Hong Kong &amp; Shanghai); extraterritoriality.</a:t>
            </a:r>
          </a:p>
          <a:p>
            <a:pPr eaLnBrk="1" hangingPunct="1"/>
            <a:r>
              <a:rPr lang="en-US" dirty="0"/>
              <a:t>Second Opium War (1856-1858)</a:t>
            </a:r>
          </a:p>
          <a:p>
            <a:pPr lvl="1" eaLnBrk="1" hangingPunct="1"/>
            <a:r>
              <a:rPr lang="en-US" dirty="0"/>
              <a:t>British and French alliance (plus Russia and the United States).</a:t>
            </a:r>
          </a:p>
          <a:p>
            <a:pPr lvl="1" eaLnBrk="1" hangingPunct="1"/>
            <a:r>
              <a:rPr lang="en-US" dirty="0"/>
              <a:t>Treaty of Tientsin (1858):</a:t>
            </a:r>
          </a:p>
          <a:p>
            <a:pPr lvl="2" eaLnBrk="1" hangingPunct="1"/>
            <a:r>
              <a:rPr lang="en-US" dirty="0"/>
              <a:t>Opened ten more Chinese ports to trade.</a:t>
            </a:r>
          </a:p>
          <a:p>
            <a:pPr lvl="2" eaLnBrk="1" hangingPunct="1"/>
            <a:r>
              <a:rPr lang="en-US" dirty="0"/>
              <a:t>Permissible for foreign ships (including warships) to navigate the Yangtze River.</a:t>
            </a:r>
          </a:p>
          <a:p>
            <a:pPr lvl="2" eaLnBrk="1" hangingPunct="1"/>
            <a:r>
              <a:rPr lang="en-US" dirty="0"/>
              <a:t>Allowed Chinese workers the right to work overseas.</a:t>
            </a:r>
          </a:p>
          <a:p>
            <a:pPr lvl="2" eaLnBrk="1" hangingPunct="1"/>
            <a:r>
              <a:rPr lang="en-US" dirty="0"/>
              <a:t>Gave foreigners the right to travel inside China.</a:t>
            </a:r>
          </a:p>
          <a:p>
            <a:pPr lvl="2" eaLnBrk="1" hangingPunct="1"/>
            <a:r>
              <a:rPr lang="en-US" dirty="0"/>
              <a:t>Granted Christians the right to own property and proselytize.</a:t>
            </a:r>
          </a:p>
        </p:txBody>
      </p:sp>
      <p:sp>
        <p:nvSpPr>
          <p:cNvPr id="2" name="Action Button: Video 1">
            <a:hlinkClick r:id="rId3" highlightClick="1"/>
            <a:extLst>
              <a:ext uri="{FF2B5EF4-FFF2-40B4-BE49-F238E27FC236}">
                <a16:creationId xmlns:a16="http://schemas.microsoft.com/office/drawing/2014/main" id="{0ECCCA60-A3D8-48BE-BF24-F13FE0450A6C}"/>
              </a:ext>
            </a:extLst>
          </p:cNvPr>
          <p:cNvSpPr/>
          <p:nvPr/>
        </p:nvSpPr>
        <p:spPr bwMode="auto">
          <a:xfrm>
            <a:off x="1681018" y="5837382"/>
            <a:ext cx="1034473" cy="628073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2D00F-2383-4532-A1B1-072D46E5AB16}"/>
              </a:ext>
            </a:extLst>
          </p:cNvPr>
          <p:cNvSpPr/>
          <p:nvPr/>
        </p:nvSpPr>
        <p:spPr>
          <a:xfrm>
            <a:off x="2715491" y="5966752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The Two Coasts of China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Empire, Decline and Collapse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Reform failures</a:t>
            </a:r>
          </a:p>
          <a:p>
            <a:pPr lvl="1" eaLnBrk="1" hangingPunct="1"/>
            <a:r>
              <a:rPr lang="en-US" dirty="0"/>
              <a:t>China, unlike Japan, was refusing to reform itself.</a:t>
            </a:r>
          </a:p>
          <a:p>
            <a:pPr lvl="1" eaLnBrk="1" hangingPunct="1"/>
            <a:r>
              <a:rPr lang="en-US" dirty="0"/>
              <a:t>In 1911, a revolution proclaimed the Republic of China, ending more than 2,000 years of Imperial Government (led by Sun </a:t>
            </a:r>
            <a:r>
              <a:rPr lang="en-US" dirty="0" err="1"/>
              <a:t>Yat</a:t>
            </a:r>
            <a:r>
              <a:rPr lang="en-US" dirty="0"/>
              <a:t>-Sen; the founder of modern China).</a:t>
            </a:r>
          </a:p>
          <a:p>
            <a:pPr lvl="1" eaLnBrk="1" hangingPunct="1"/>
            <a:r>
              <a:rPr lang="en-US" dirty="0"/>
              <a:t>Did not prevent foreign interests to occupy China.</a:t>
            </a:r>
          </a:p>
          <a:p>
            <a:pPr lvl="1" eaLnBrk="1" hangingPunct="1"/>
            <a:r>
              <a:rPr lang="en-US" dirty="0"/>
              <a:t>By 1916, the country fractured in several regions controlled by warlords.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Empire, Decline and Collapse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politically divided China</a:t>
            </a:r>
          </a:p>
          <a:p>
            <a:pPr lvl="1" eaLnBrk="1" hangingPunct="1"/>
            <a:r>
              <a:rPr lang="en-US" dirty="0"/>
              <a:t>From the 1920s, two factions disputed the control of China:</a:t>
            </a:r>
          </a:p>
          <a:p>
            <a:pPr lvl="2" eaLnBrk="1" hangingPunct="1"/>
            <a:r>
              <a:rPr lang="en-US" b="1" dirty="0"/>
              <a:t>Nationalists</a:t>
            </a:r>
            <a:r>
              <a:rPr lang="en-US" dirty="0"/>
              <a:t> (Kuomintang), led by Chiang Kai-shek.</a:t>
            </a:r>
          </a:p>
          <a:p>
            <a:pPr lvl="2" eaLnBrk="1" hangingPunct="1"/>
            <a:r>
              <a:rPr lang="en-US" b="1" dirty="0"/>
              <a:t>Communists</a:t>
            </a:r>
            <a:r>
              <a:rPr lang="en-US" dirty="0"/>
              <a:t>, led by Mao Zedong.</a:t>
            </a:r>
          </a:p>
          <a:p>
            <a:pPr lvl="2" eaLnBrk="1" hangingPunct="1"/>
            <a:r>
              <a:rPr lang="en-US" dirty="0"/>
              <a:t>Nationalist government in Nanjing with modernization programs that won him support in the cities.</a:t>
            </a:r>
          </a:p>
          <a:p>
            <a:pPr lvl="2" eaLnBrk="1" hangingPunct="1"/>
            <a:r>
              <a:rPr lang="en-US" dirty="0"/>
              <a:t>Communists believed that the key to revolution lay in the countryside, where most of China’s people lived.</a:t>
            </a:r>
          </a:p>
          <a:p>
            <a:pPr lvl="1" eaLnBrk="1" hangingPunct="1"/>
            <a:r>
              <a:rPr lang="en-US" dirty="0"/>
              <a:t>Chinese Civil War (1930s): </a:t>
            </a:r>
          </a:p>
          <a:p>
            <a:pPr lvl="2"/>
            <a:r>
              <a:rPr lang="en-US" dirty="0"/>
              <a:t>Mao moved to Jiangxi Province and set up a Communist base to test his theories.</a:t>
            </a:r>
          </a:p>
          <a:p>
            <a:pPr lvl="2"/>
            <a:r>
              <a:rPr lang="en-US" dirty="0"/>
              <a:t>The Nationalists forced the Communists into flight (1934; the Long March).</a:t>
            </a:r>
          </a:p>
          <a:p>
            <a:pPr lvl="2" eaLnBrk="1" hangingPunct="1"/>
            <a:r>
              <a:rPr lang="en-US" dirty="0"/>
              <a:t>Nearly 87,000 Communists, including Mao Zedong, were forced out of Jiangxi on retreat.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Unity and Diversity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change in emphasis</a:t>
            </a:r>
          </a:p>
          <a:p>
            <a:pPr lvl="1" eaLnBrk="1" hangingPunct="1"/>
            <a:r>
              <a:rPr lang="en-US" dirty="0"/>
              <a:t>Conventional perspective:</a:t>
            </a:r>
          </a:p>
          <a:p>
            <a:pPr lvl="2" eaLnBrk="1" hangingPunct="1"/>
            <a:r>
              <a:rPr lang="en-US" dirty="0"/>
              <a:t>China was presented mainly from a political and historical perspective.</a:t>
            </a:r>
          </a:p>
          <a:p>
            <a:pPr lvl="2" eaLnBrk="1" hangingPunct="1"/>
            <a:r>
              <a:rPr lang="en-US" dirty="0"/>
              <a:t>Imperial history.</a:t>
            </a:r>
          </a:p>
          <a:p>
            <a:pPr lvl="2" eaLnBrk="1" hangingPunct="1"/>
            <a:r>
              <a:rPr lang="en-US" dirty="0"/>
              <a:t>Communism (Maoism); a centrally planned economy.</a:t>
            </a:r>
          </a:p>
          <a:p>
            <a:pPr lvl="2" eaLnBrk="1" hangingPunct="1"/>
            <a:r>
              <a:rPr lang="en-US" dirty="0"/>
              <a:t>Political movements that impacted society (e.g. Great Leap Forward, Cultural Revolution, Open Door Policy).</a:t>
            </a:r>
          </a:p>
          <a:p>
            <a:pPr lvl="2" eaLnBrk="1" hangingPunct="1"/>
            <a:r>
              <a:rPr lang="en-US" dirty="0"/>
              <a:t>A poor rural society isolated from the outside world.</a:t>
            </a:r>
          </a:p>
          <a:p>
            <a:pPr lvl="2" eaLnBrk="1" hangingPunct="1"/>
            <a:r>
              <a:rPr lang="en-US" dirty="0"/>
              <a:t>In today’s China, this perspective has almost become irrelevant.</a:t>
            </a:r>
          </a:p>
          <a:p>
            <a:pPr lvl="1" eaLnBrk="1" hangingPunct="1"/>
            <a:r>
              <a:rPr lang="en-US" dirty="0"/>
              <a:t>New perspective:</a:t>
            </a:r>
          </a:p>
          <a:p>
            <a:pPr lvl="2" eaLnBrk="1" hangingPunct="1"/>
            <a:r>
              <a:rPr lang="en-US" dirty="0"/>
              <a:t>Economic forces at play.</a:t>
            </a:r>
          </a:p>
          <a:p>
            <a:pPr lvl="2" eaLnBrk="1" hangingPunct="1"/>
            <a:r>
              <a:rPr lang="en-US" dirty="0"/>
              <a:t>A China that has become the industrial motor of the global economy.</a:t>
            </a:r>
          </a:p>
          <a:p>
            <a:pPr lvl="2" eaLnBrk="1" hangingPunct="1"/>
            <a:r>
              <a:rPr lang="en-US" dirty="0"/>
              <a:t>Unique social issues linked with modernization.</a:t>
            </a:r>
          </a:p>
          <a:p>
            <a:pPr lvl="2" eaLnBrk="1" hangingPunct="1"/>
            <a:r>
              <a:rPr lang="en-US" dirty="0"/>
              <a:t>Growing player in regional geopolitics; new forms and partnerships and conflicts.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3. Communist China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Maoism</a:t>
            </a:r>
          </a:p>
          <a:p>
            <a:pPr lvl="1" eaLnBrk="1" hangingPunct="1"/>
            <a:r>
              <a:rPr lang="en-US" dirty="0"/>
              <a:t>Mao (1893-1976) had evolved a Chinese Communist alternative that reflected China’s different demography.</a:t>
            </a:r>
          </a:p>
          <a:p>
            <a:pPr lvl="1"/>
            <a:r>
              <a:rPr lang="en-US" dirty="0"/>
              <a:t>One of the founders of the Chinese Communist Party (CCP) in 1921.</a:t>
            </a:r>
          </a:p>
          <a:p>
            <a:pPr lvl="1" eaLnBrk="1" hangingPunct="1"/>
            <a:r>
              <a:rPr lang="en-US" dirty="0"/>
              <a:t>Core goals:</a:t>
            </a:r>
          </a:p>
          <a:p>
            <a:pPr lvl="2" eaLnBrk="1" hangingPunct="1"/>
            <a:r>
              <a:rPr lang="en-US" dirty="0"/>
              <a:t>Economic self-reliance.</a:t>
            </a:r>
          </a:p>
          <a:p>
            <a:pPr lvl="2" eaLnBrk="1" hangingPunct="1"/>
            <a:r>
              <a:rPr lang="en-US" dirty="0"/>
              <a:t>Power derived from numbers.</a:t>
            </a:r>
          </a:p>
          <a:p>
            <a:pPr lvl="2" eaLnBrk="1" hangingPunct="1"/>
            <a:r>
              <a:rPr lang="en-US" dirty="0"/>
              <a:t>Labor-intensive rather than technologically advanced development.</a:t>
            </a:r>
          </a:p>
          <a:p>
            <a:pPr lvl="2" eaLnBrk="1" hangingPunct="1"/>
            <a:r>
              <a:rPr lang="en-US" dirty="0"/>
              <a:t>Local community effort.</a:t>
            </a:r>
          </a:p>
          <a:p>
            <a:pPr lvl="1" eaLnBrk="1" hangingPunct="1"/>
            <a:r>
              <a:rPr lang="en-US" dirty="0"/>
              <a:t>Concept of “mass-line” leadership:</a:t>
            </a:r>
          </a:p>
          <a:p>
            <a:pPr lvl="2" eaLnBrk="1" hangingPunct="1"/>
            <a:r>
              <a:rPr lang="en-US" dirty="0"/>
              <a:t>Integrated intellectuals with peasant guerrilla leaders as a fundamental economic and social strategy.</a:t>
            </a:r>
          </a:p>
          <a:p>
            <a:pPr lvl="2" eaLnBrk="1" hangingPunct="1"/>
            <a:r>
              <a:rPr lang="en-US" dirty="0"/>
              <a:t>Launched programs of industrialization and collectivism.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Communist China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Japanese occupation (1937-1945)</a:t>
            </a:r>
          </a:p>
          <a:p>
            <a:pPr lvl="1" eaLnBrk="1" hangingPunct="1"/>
            <a:r>
              <a:rPr lang="en-US" dirty="0"/>
              <a:t>The Nationalists and the Communists agreed about a truce to fight the Japanese invader.</a:t>
            </a:r>
          </a:p>
          <a:p>
            <a:pPr lvl="1" eaLnBrk="1" hangingPunct="1"/>
            <a:r>
              <a:rPr lang="en-US" dirty="0"/>
              <a:t>Nationalists received the bulk of the foreign (American) aid.</a:t>
            </a:r>
          </a:p>
          <a:p>
            <a:pPr eaLnBrk="1" hangingPunct="1"/>
            <a:r>
              <a:rPr lang="en-US" dirty="0"/>
              <a:t>China’s Civil War (1945-1949)</a:t>
            </a:r>
          </a:p>
          <a:p>
            <a:pPr lvl="1" eaLnBrk="1" hangingPunct="1"/>
            <a:r>
              <a:rPr lang="en-US" dirty="0"/>
              <a:t>China was liberated in 1945, but escalating tensions between the Nationalists and the Communists soon erupted into civil war.</a:t>
            </a:r>
          </a:p>
          <a:p>
            <a:pPr lvl="1" eaLnBrk="1" hangingPunct="1"/>
            <a:r>
              <a:rPr lang="en-US" dirty="0"/>
              <a:t>The peasants supported the Communists who promised land reforms.</a:t>
            </a:r>
          </a:p>
          <a:p>
            <a:pPr lvl="1" eaLnBrk="1" hangingPunct="1"/>
            <a:r>
              <a:rPr lang="en-US" dirty="0"/>
              <a:t>The People’s Republic of China was proclaimed October 1</a:t>
            </a:r>
            <a:r>
              <a:rPr lang="en-US" baseline="30000" dirty="0"/>
              <a:t>st</a:t>
            </a:r>
            <a:r>
              <a:rPr lang="en-US" dirty="0"/>
              <a:t>, 1949.</a:t>
            </a:r>
          </a:p>
        </p:txBody>
      </p:sp>
      <p:sp>
        <p:nvSpPr>
          <p:cNvPr id="2" name="Action Button: Video 1">
            <a:hlinkClick r:id="rId3" highlightClick="1"/>
            <a:extLst>
              <a:ext uri="{FF2B5EF4-FFF2-40B4-BE49-F238E27FC236}">
                <a16:creationId xmlns:a16="http://schemas.microsoft.com/office/drawing/2014/main" id="{FD53003B-DE24-4FA3-A64B-673F42AADCC1}"/>
              </a:ext>
            </a:extLst>
          </p:cNvPr>
          <p:cNvSpPr/>
          <p:nvPr/>
        </p:nvSpPr>
        <p:spPr bwMode="auto">
          <a:xfrm>
            <a:off x="1403927" y="5264727"/>
            <a:ext cx="1089891" cy="646546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59306C-EE6F-417A-8BA8-BDC69C0067D3}"/>
              </a:ext>
            </a:extLst>
          </p:cNvPr>
          <p:cNvSpPr/>
          <p:nvPr/>
        </p:nvSpPr>
        <p:spPr>
          <a:xfrm>
            <a:off x="2493818" y="5403334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China In Revolution 1911 1949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DA1AF-21D7-482B-A6FA-6194E81FE663}"/>
              </a:ext>
            </a:extLst>
          </p:cNvPr>
          <p:cNvSpPr txBox="1"/>
          <p:nvPr/>
        </p:nvSpPr>
        <p:spPr>
          <a:xfrm>
            <a:off x="7604789" y="5032490"/>
            <a:ext cx="458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What led to the creation of communist China?</a:t>
            </a:r>
          </a:p>
        </p:txBody>
      </p:sp>
      <p:pic>
        <p:nvPicPr>
          <p:cNvPr id="8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E55CDE6F-9E74-475B-A223-F9D52CEE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11" y="5032490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Communist China: Maoist Movements</a:t>
            </a:r>
          </a:p>
        </p:txBody>
      </p:sp>
      <p:graphicFrame>
        <p:nvGraphicFramePr>
          <p:cNvPr id="819259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24894"/>
              </p:ext>
            </p:extLst>
          </p:nvPr>
        </p:nvGraphicFramePr>
        <p:xfrm>
          <a:off x="1009650" y="1311275"/>
          <a:ext cx="10972800" cy="387096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680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Movement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Nature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Impact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“Hundred Flowers” (1956)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Intellectuals invited for constructive criticism.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Some party leaders criticized for corruption and incompetence.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Followed by repression, with many intellectual labeled as “rightists”. No tolerance of dissent or criticism.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“Great Leap Forward” (1957-59)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Supposed to industrialize the countryside. Over-inflated industrial and agricultural quotas.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Forgery and exaggerations of agricultural production figures. Resulted in the largest famine in human history. About 30 million died of starvation.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Sino-Soviet Break (1960)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Ideological differences.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Removed Soviet aid and technical personnel. Increasing border clashes. No global “unified” communist bloc.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“Great Proletarian Cultural Revolution” (1966-1976)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Ideological demagogy by Mao to maintain power. Millions of youths (the Red Guards) were mobilized.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Plunged the country in a turmoil.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Factions fought to control the government. Party-state machinery was crippled, and many Party veterans were purged.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21685" marR="12168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Action Button: Video 1">
            <a:hlinkClick r:id="rId3" highlightClick="1"/>
            <a:extLst>
              <a:ext uri="{FF2B5EF4-FFF2-40B4-BE49-F238E27FC236}">
                <a16:creationId xmlns:a16="http://schemas.microsoft.com/office/drawing/2014/main" id="{31153BF4-940D-4312-86F3-74EA076A4E72}"/>
              </a:ext>
            </a:extLst>
          </p:cNvPr>
          <p:cNvSpPr/>
          <p:nvPr/>
        </p:nvSpPr>
        <p:spPr bwMode="auto">
          <a:xfrm>
            <a:off x="1431636" y="5624945"/>
            <a:ext cx="1043709" cy="637310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EDBC2B-0B75-4BCB-9DAC-002D0677B9FA}"/>
              </a:ext>
            </a:extLst>
          </p:cNvPr>
          <p:cNvSpPr/>
          <p:nvPr/>
        </p:nvSpPr>
        <p:spPr>
          <a:xfrm>
            <a:off x="1009650" y="6262255"/>
            <a:ext cx="360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Communist China - The Great Leap Forward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  <p:sp>
        <p:nvSpPr>
          <p:cNvPr id="6" name="Action Button: Video 5">
            <a:hlinkClick r:id="rId4" highlightClick="1"/>
            <a:extLst>
              <a:ext uri="{FF2B5EF4-FFF2-40B4-BE49-F238E27FC236}">
                <a16:creationId xmlns:a16="http://schemas.microsoft.com/office/drawing/2014/main" id="{32FC075B-8337-4214-ACFD-1C3570C8C744}"/>
              </a:ext>
            </a:extLst>
          </p:cNvPr>
          <p:cNvSpPr/>
          <p:nvPr/>
        </p:nvSpPr>
        <p:spPr bwMode="auto">
          <a:xfrm>
            <a:off x="6096000" y="5624945"/>
            <a:ext cx="1043709" cy="637310"/>
          </a:xfrm>
          <a:prstGeom prst="actionButtonMovi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5B07D-EE8E-46D9-AC58-CF37705CE5B4}"/>
              </a:ext>
            </a:extLst>
          </p:cNvPr>
          <p:cNvSpPr/>
          <p:nvPr/>
        </p:nvSpPr>
        <p:spPr>
          <a:xfrm>
            <a:off x="5964959" y="6262255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What was China's Cultural Revolution?</a:t>
            </a:r>
            <a:endParaRPr lang="en-US" b="1" i="0" dirty="0">
              <a:effectLst/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Communist China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Development strategies</a:t>
            </a:r>
          </a:p>
          <a:p>
            <a:pPr lvl="1" eaLnBrk="1" hangingPunct="1"/>
            <a:r>
              <a:rPr lang="en-US" dirty="0"/>
              <a:t>Based on the Soviet model.</a:t>
            </a:r>
          </a:p>
          <a:p>
            <a:pPr lvl="1" eaLnBrk="1" hangingPunct="1"/>
            <a:r>
              <a:rPr lang="en-US" dirty="0"/>
              <a:t>Collectivization.</a:t>
            </a:r>
          </a:p>
          <a:p>
            <a:pPr lvl="1" eaLnBrk="1" hangingPunct="1"/>
            <a:r>
              <a:rPr lang="en-US" dirty="0"/>
              <a:t>Setting of five-year plans.</a:t>
            </a:r>
          </a:p>
          <a:p>
            <a:pPr lvl="1" eaLnBrk="1" hangingPunct="1"/>
            <a:r>
              <a:rPr lang="en-US" dirty="0"/>
              <a:t>Emphasis on “heavy industry” and as source of employment:</a:t>
            </a:r>
          </a:p>
          <a:p>
            <a:pPr lvl="2" eaLnBrk="1" hangingPunct="1"/>
            <a:r>
              <a:rPr lang="en-US" dirty="0"/>
              <a:t>Redistribution of economic activities in the interior.</a:t>
            </a:r>
          </a:p>
          <a:p>
            <a:pPr lvl="2"/>
            <a:r>
              <a:rPr lang="en-US" dirty="0"/>
              <a:t>Fear of war and vulnerability of the coast.</a:t>
            </a:r>
          </a:p>
          <a:p>
            <a:pPr lvl="1" eaLnBrk="1" hangingPunct="1"/>
            <a:r>
              <a:rPr lang="en-US" dirty="0"/>
              <a:t>Dramatic social changes:</a:t>
            </a:r>
          </a:p>
          <a:p>
            <a:pPr lvl="2" eaLnBrk="1" hangingPunct="1"/>
            <a:r>
              <a:rPr lang="en-US" dirty="0"/>
              <a:t>Education: formal state education (politically-oriented).</a:t>
            </a:r>
          </a:p>
          <a:p>
            <a:pPr lvl="2" eaLnBrk="1" hangingPunct="1"/>
            <a:r>
              <a:rPr lang="en-US" dirty="0"/>
              <a:t>Religion: abolition but some level of tolerance to traditional religions.</a:t>
            </a:r>
          </a:p>
          <a:p>
            <a:pPr lvl="2" eaLnBrk="1" hangingPunct="1"/>
            <a:r>
              <a:rPr lang="en-US" dirty="0"/>
              <a:t>Population growth: favorable policies.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Communist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0430B-1B5B-4636-AF1B-DC6A9902C9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Collectivization</a:t>
            </a:r>
          </a:p>
          <a:p>
            <a:pPr lvl="1"/>
            <a:r>
              <a:rPr lang="en-US" dirty="0"/>
              <a:t>Collectivization of the economy:</a:t>
            </a:r>
          </a:p>
          <a:p>
            <a:pPr lvl="2"/>
            <a:r>
              <a:rPr lang="en-US" dirty="0"/>
              <a:t>Creation of work units.</a:t>
            </a:r>
          </a:p>
          <a:p>
            <a:pPr lvl="2"/>
            <a:r>
              <a:rPr lang="en-US" dirty="0"/>
              <a:t>State-owned communal enterprises.</a:t>
            </a:r>
          </a:p>
          <a:p>
            <a:pPr lvl="2"/>
            <a:r>
              <a:rPr lang="en-US" dirty="0"/>
              <a:t>Difficult to move to another unit.</a:t>
            </a:r>
          </a:p>
          <a:p>
            <a:pPr lvl="2"/>
            <a:r>
              <a:rPr lang="en-US" dirty="0"/>
              <a:t>Immobility of the population.</a:t>
            </a:r>
          </a:p>
          <a:p>
            <a:pPr lvl="1"/>
            <a:r>
              <a:rPr lang="en-US" dirty="0"/>
              <a:t>Urban growth:</a:t>
            </a:r>
          </a:p>
          <a:p>
            <a:pPr lvl="2"/>
            <a:r>
              <a:rPr lang="en-US" dirty="0"/>
              <a:t>Controlled by preventing the mobility of the population.</a:t>
            </a:r>
          </a:p>
          <a:p>
            <a:pPr lvl="2"/>
            <a:r>
              <a:rPr lang="en-US" dirty="0"/>
              <a:t>Latent urbanization.</a:t>
            </a:r>
          </a:p>
          <a:p>
            <a:pPr lvl="1"/>
            <a:r>
              <a:rPr lang="en-US" dirty="0"/>
              <a:t>Rural landscape:</a:t>
            </a:r>
          </a:p>
          <a:p>
            <a:pPr lvl="2"/>
            <a:r>
              <a:rPr lang="en-US" dirty="0"/>
              <a:t>Modified by collectivization.</a:t>
            </a:r>
          </a:p>
          <a:p>
            <a:pPr lvl="2"/>
            <a:r>
              <a:rPr lang="en-US" dirty="0"/>
              <a:t>From family farms to large-scale collectives.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98653-40C7-475E-A588-E6CB3D61E2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2" name="Picture 5" descr="China Basemap"/>
          <p:cNvPicPr>
            <a:picLocks noChangeAspect="1" noChangeArrowheads="1"/>
          </p:cNvPicPr>
          <p:nvPr/>
        </p:nvPicPr>
        <p:blipFill>
          <a:blip r:embed="rId3" cstate="print"/>
          <a:srcRect l="11848" t="2054" r="7899" b="1057"/>
          <a:stretch>
            <a:fillRect/>
          </a:stretch>
        </p:blipFill>
        <p:spPr bwMode="auto">
          <a:xfrm>
            <a:off x="6790315" y="1755631"/>
            <a:ext cx="4603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AutoShape 11"/>
          <p:cNvSpPr>
            <a:spLocks noChangeArrowheads="1"/>
          </p:cNvSpPr>
          <p:nvPr/>
        </p:nvSpPr>
        <p:spPr bwMode="auto">
          <a:xfrm rot="849405">
            <a:off x="9055677" y="3932093"/>
            <a:ext cx="1335088" cy="776288"/>
          </a:xfrm>
          <a:prstGeom prst="leftArrow">
            <a:avLst>
              <a:gd name="adj1" fmla="val 50000"/>
              <a:gd name="adj2" fmla="val 42996"/>
            </a:avLst>
          </a:prstGeom>
          <a:solidFill>
            <a:schemeClr val="accent1"/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14"/>
          <p:cNvSpPr>
            <a:spLocks noChangeArrowheads="1"/>
          </p:cNvSpPr>
          <p:nvPr/>
        </p:nvSpPr>
        <p:spPr bwMode="auto">
          <a:xfrm>
            <a:off x="7823777" y="3195493"/>
            <a:ext cx="1023938" cy="1023938"/>
          </a:xfrm>
          <a:prstGeom prst="ellipse">
            <a:avLst/>
          </a:prstGeom>
          <a:solidFill>
            <a:srgbClr val="99CC00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15"/>
          <p:cNvSpPr>
            <a:spLocks noChangeArrowheads="1"/>
          </p:cNvSpPr>
          <p:nvPr/>
        </p:nvSpPr>
        <p:spPr bwMode="auto">
          <a:xfrm>
            <a:off x="7726940" y="3101831"/>
            <a:ext cx="1206500" cy="1206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Rectangle 16"/>
          <p:cNvSpPr>
            <a:spLocks noChangeArrowheads="1"/>
          </p:cNvSpPr>
          <p:nvPr/>
        </p:nvSpPr>
        <p:spPr bwMode="auto">
          <a:xfrm>
            <a:off x="8007928" y="3400282"/>
            <a:ext cx="301625" cy="301625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Rectangle 17"/>
          <p:cNvSpPr>
            <a:spLocks noChangeArrowheads="1"/>
          </p:cNvSpPr>
          <p:nvPr/>
        </p:nvSpPr>
        <p:spPr bwMode="auto">
          <a:xfrm>
            <a:off x="8342891" y="3406632"/>
            <a:ext cx="301625" cy="301625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Rectangle 18"/>
          <p:cNvSpPr>
            <a:spLocks noChangeArrowheads="1"/>
          </p:cNvSpPr>
          <p:nvPr/>
        </p:nvSpPr>
        <p:spPr bwMode="auto">
          <a:xfrm>
            <a:off x="8007928" y="3743182"/>
            <a:ext cx="301625" cy="301625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Rectangle 19"/>
          <p:cNvSpPr>
            <a:spLocks noChangeArrowheads="1"/>
          </p:cNvSpPr>
          <p:nvPr/>
        </p:nvSpPr>
        <p:spPr bwMode="auto">
          <a:xfrm>
            <a:off x="8342891" y="3740007"/>
            <a:ext cx="301625" cy="301625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Freeform 20"/>
          <p:cNvSpPr>
            <a:spLocks/>
          </p:cNvSpPr>
          <p:nvPr/>
        </p:nvSpPr>
        <p:spPr bwMode="auto">
          <a:xfrm>
            <a:off x="9603366" y="2884344"/>
            <a:ext cx="1216025" cy="2289175"/>
          </a:xfrm>
          <a:custGeom>
            <a:avLst/>
            <a:gdLst>
              <a:gd name="T0" fmla="*/ 2147483647 w 766"/>
              <a:gd name="T1" fmla="*/ 2147483647 h 1442"/>
              <a:gd name="T2" fmla="*/ 2147483647 w 766"/>
              <a:gd name="T3" fmla="*/ 2147483647 h 1442"/>
              <a:gd name="T4" fmla="*/ 2147483647 w 766"/>
              <a:gd name="T5" fmla="*/ 2147483647 h 1442"/>
              <a:gd name="T6" fmla="*/ 2147483647 w 766"/>
              <a:gd name="T7" fmla="*/ 2147483647 h 1442"/>
              <a:gd name="T8" fmla="*/ 2147483647 w 766"/>
              <a:gd name="T9" fmla="*/ 2147483647 h 1442"/>
              <a:gd name="T10" fmla="*/ 2147483647 w 766"/>
              <a:gd name="T11" fmla="*/ 2147483647 h 1442"/>
              <a:gd name="T12" fmla="*/ 2147483647 w 766"/>
              <a:gd name="T13" fmla="*/ 2147483647 h 1442"/>
              <a:gd name="T14" fmla="*/ 0 w 766"/>
              <a:gd name="T15" fmla="*/ 2147483647 h 14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6"/>
              <a:gd name="T25" fmla="*/ 0 h 1442"/>
              <a:gd name="T26" fmla="*/ 766 w 766"/>
              <a:gd name="T27" fmla="*/ 1442 h 14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6" h="1442">
                <a:moveTo>
                  <a:pt x="766" y="89"/>
                </a:moveTo>
                <a:cubicBezTo>
                  <a:pt x="699" y="44"/>
                  <a:pt x="633" y="0"/>
                  <a:pt x="553" y="14"/>
                </a:cubicBezTo>
                <a:cubicBezTo>
                  <a:pt x="473" y="28"/>
                  <a:pt x="345" y="99"/>
                  <a:pt x="288" y="175"/>
                </a:cubicBezTo>
                <a:cubicBezTo>
                  <a:pt x="231" y="251"/>
                  <a:pt x="196" y="368"/>
                  <a:pt x="213" y="469"/>
                </a:cubicBezTo>
                <a:cubicBezTo>
                  <a:pt x="230" y="570"/>
                  <a:pt x="366" y="674"/>
                  <a:pt x="391" y="780"/>
                </a:cubicBezTo>
                <a:cubicBezTo>
                  <a:pt x="416" y="886"/>
                  <a:pt x="411" y="1038"/>
                  <a:pt x="363" y="1102"/>
                </a:cubicBezTo>
                <a:cubicBezTo>
                  <a:pt x="315" y="1166"/>
                  <a:pt x="163" y="1109"/>
                  <a:pt x="103" y="1166"/>
                </a:cubicBezTo>
                <a:cubicBezTo>
                  <a:pt x="43" y="1223"/>
                  <a:pt x="21" y="1332"/>
                  <a:pt x="0" y="1442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Oval 12"/>
          <p:cNvSpPr>
            <a:spLocks noChangeArrowheads="1"/>
          </p:cNvSpPr>
          <p:nvPr/>
        </p:nvSpPr>
        <p:spPr bwMode="auto">
          <a:xfrm>
            <a:off x="10416165" y="3913044"/>
            <a:ext cx="284162" cy="284163"/>
          </a:xfrm>
          <a:prstGeom prst="ellipse">
            <a:avLst/>
          </a:prstGeom>
          <a:solidFill>
            <a:srgbClr val="FF9900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Oval 13"/>
          <p:cNvSpPr>
            <a:spLocks noChangeArrowheads="1"/>
          </p:cNvSpPr>
          <p:nvPr/>
        </p:nvSpPr>
        <p:spPr bwMode="auto">
          <a:xfrm>
            <a:off x="10324091" y="3820968"/>
            <a:ext cx="465137" cy="4651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Text Box 21"/>
          <p:cNvSpPr txBox="1">
            <a:spLocks noChangeArrowheads="1"/>
          </p:cNvSpPr>
          <p:nvPr/>
        </p:nvSpPr>
        <p:spPr bwMode="auto">
          <a:xfrm>
            <a:off x="7544378" y="2793856"/>
            <a:ext cx="14801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vantGarde Bk BT"/>
              </a:rPr>
              <a:t>Collectivization</a:t>
            </a:r>
          </a:p>
        </p:txBody>
      </p:sp>
      <p:sp>
        <p:nvSpPr>
          <p:cNvPr id="58384" name="Text Box 22"/>
          <p:cNvSpPr txBox="1">
            <a:spLocks noChangeArrowheads="1"/>
          </p:cNvSpPr>
          <p:nvPr/>
        </p:nvSpPr>
        <p:spPr bwMode="auto">
          <a:xfrm rot="900000">
            <a:off x="9060929" y="4143816"/>
            <a:ext cx="13960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vantGarde Bk BT"/>
              </a:rPr>
              <a:t>Redistribution</a:t>
            </a:r>
          </a:p>
        </p:txBody>
      </p:sp>
      <p:sp>
        <p:nvSpPr>
          <p:cNvPr id="58385" name="Freeform 23"/>
          <p:cNvSpPr>
            <a:spLocks/>
          </p:cNvSpPr>
          <p:nvPr/>
        </p:nvSpPr>
        <p:spPr bwMode="auto">
          <a:xfrm>
            <a:off x="9538278" y="3189144"/>
            <a:ext cx="1381125" cy="2320925"/>
          </a:xfrm>
          <a:custGeom>
            <a:avLst/>
            <a:gdLst>
              <a:gd name="T0" fmla="*/ 0 w 870"/>
              <a:gd name="T1" fmla="*/ 2147483647 h 1462"/>
              <a:gd name="T2" fmla="*/ 2147483647 w 870"/>
              <a:gd name="T3" fmla="*/ 2147483647 h 1462"/>
              <a:gd name="T4" fmla="*/ 2147483647 w 870"/>
              <a:gd name="T5" fmla="*/ 2147483647 h 1462"/>
              <a:gd name="T6" fmla="*/ 2147483647 w 870"/>
              <a:gd name="T7" fmla="*/ 2147483647 h 1462"/>
              <a:gd name="T8" fmla="*/ 2147483647 w 870"/>
              <a:gd name="T9" fmla="*/ 2147483647 h 1462"/>
              <a:gd name="T10" fmla="*/ 2147483647 w 870"/>
              <a:gd name="T11" fmla="*/ 0 h 14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0"/>
              <a:gd name="T19" fmla="*/ 0 h 1462"/>
              <a:gd name="T20" fmla="*/ 870 w 870"/>
              <a:gd name="T21" fmla="*/ 1462 h 14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0" h="1462">
                <a:moveTo>
                  <a:pt x="0" y="1383"/>
                </a:moveTo>
                <a:cubicBezTo>
                  <a:pt x="58" y="1422"/>
                  <a:pt x="116" y="1462"/>
                  <a:pt x="225" y="1423"/>
                </a:cubicBezTo>
                <a:cubicBezTo>
                  <a:pt x="334" y="1384"/>
                  <a:pt x="553" y="1267"/>
                  <a:pt x="657" y="1152"/>
                </a:cubicBezTo>
                <a:cubicBezTo>
                  <a:pt x="761" y="1037"/>
                  <a:pt x="824" y="869"/>
                  <a:pt x="847" y="732"/>
                </a:cubicBezTo>
                <a:cubicBezTo>
                  <a:pt x="870" y="595"/>
                  <a:pt x="808" y="451"/>
                  <a:pt x="795" y="329"/>
                </a:cubicBezTo>
                <a:cubicBezTo>
                  <a:pt x="782" y="207"/>
                  <a:pt x="777" y="103"/>
                  <a:pt x="77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6" name="Text Box 24"/>
          <p:cNvSpPr txBox="1">
            <a:spLocks noChangeArrowheads="1"/>
          </p:cNvSpPr>
          <p:nvPr/>
        </p:nvSpPr>
        <p:spPr bwMode="auto">
          <a:xfrm>
            <a:off x="8998528" y="3212956"/>
            <a:ext cx="98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No mobility</a:t>
            </a:r>
          </a:p>
        </p:txBody>
      </p:sp>
      <p:sp>
        <p:nvSpPr>
          <p:cNvPr id="58387" name="Line 25"/>
          <p:cNvSpPr>
            <a:spLocks noChangeShapeType="1"/>
          </p:cNvSpPr>
          <p:nvPr/>
        </p:nvSpPr>
        <p:spPr bwMode="auto">
          <a:xfrm>
            <a:off x="9665277" y="3492356"/>
            <a:ext cx="668338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8" name="Line 26"/>
          <p:cNvSpPr>
            <a:spLocks noChangeShapeType="1"/>
          </p:cNvSpPr>
          <p:nvPr/>
        </p:nvSpPr>
        <p:spPr bwMode="auto">
          <a:xfrm flipH="1">
            <a:off x="9009640" y="3490769"/>
            <a:ext cx="381000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9" name="Text Box 27"/>
          <p:cNvSpPr txBox="1">
            <a:spLocks noChangeArrowheads="1"/>
          </p:cNvSpPr>
          <p:nvPr/>
        </p:nvSpPr>
        <p:spPr bwMode="auto">
          <a:xfrm>
            <a:off x="10400291" y="5075093"/>
            <a:ext cx="776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No trade</a:t>
            </a:r>
          </a:p>
        </p:txBody>
      </p:sp>
    </p:spTree>
    <p:extLst>
      <p:ext uri="{BB962C8B-B14F-4D97-AF65-F5344CB8AC3E}">
        <p14:creationId xmlns:p14="http://schemas.microsoft.com/office/powerpoint/2010/main" val="2873135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Communist China</a:t>
            </a:r>
          </a:p>
        </p:txBody>
      </p:sp>
      <p:sp>
        <p:nvSpPr>
          <p:cNvPr id="6041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Reforming China (Deng Xiaoping, 1904-1997)</a:t>
            </a:r>
          </a:p>
          <a:p>
            <a:pPr lvl="1"/>
            <a:r>
              <a:rPr lang="en-US" dirty="0"/>
              <a:t>Joined Mao and participated in the war against the Japanese and the Liberation War (1949).</a:t>
            </a:r>
          </a:p>
          <a:p>
            <a:pPr lvl="1"/>
            <a:r>
              <a:rPr lang="en-US" dirty="0"/>
              <a:t>The Cultural Revolution turned against him; Imprisoned (1966 to 1973).</a:t>
            </a:r>
          </a:p>
          <a:p>
            <a:pPr lvl="1"/>
            <a:r>
              <a:rPr lang="en-US" dirty="0"/>
              <a:t>After the death of Mao, established at the head of the CCP (1977) and controlled the Chinese politburo (1980).</a:t>
            </a:r>
          </a:p>
          <a:p>
            <a:pPr lvl="1" eaLnBrk="1" hangingPunct="1"/>
            <a:r>
              <a:rPr lang="en-US" dirty="0"/>
              <a:t>Initiated important agricultural and industrial reforms (1978).</a:t>
            </a:r>
          </a:p>
          <a:p>
            <a:pPr lvl="1" eaLnBrk="1" hangingPunct="1"/>
            <a:r>
              <a:rPr lang="en-US" dirty="0"/>
              <a:t>Opened China to the outside world for trade and technology:</a:t>
            </a:r>
          </a:p>
          <a:p>
            <a:pPr lvl="2" eaLnBrk="1" hangingPunct="1"/>
            <a:r>
              <a:rPr lang="en-US" dirty="0"/>
              <a:t>Different from Mao’s view of self-determination.</a:t>
            </a:r>
          </a:p>
          <a:p>
            <a:pPr lvl="1" eaLnBrk="1" hangingPunct="1"/>
            <a:r>
              <a:rPr lang="en-US" dirty="0"/>
              <a:t>Characterized by pragmatism:</a:t>
            </a:r>
          </a:p>
          <a:p>
            <a:pPr lvl="2" eaLnBrk="1" hangingPunct="1"/>
            <a:r>
              <a:rPr lang="en-US" dirty="0"/>
              <a:t>“It is not important if the cat is black or white, as long as it catches mice”.</a:t>
            </a:r>
          </a:p>
          <a:p>
            <a:pPr lvl="2" eaLnBrk="1" hangingPunct="1"/>
            <a:r>
              <a:rPr lang="en-US" dirty="0"/>
              <a:t>Establishment of “socialist market economy” to help China’s development.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3. Communist China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Decollectivization</a:t>
            </a:r>
            <a:r>
              <a:rPr lang="en-US" dirty="0"/>
              <a:t> (1978-)</a:t>
            </a:r>
            <a:endParaRPr lang="en-US" sz="2400" dirty="0"/>
          </a:p>
          <a:p>
            <a:pPr lvl="1" eaLnBrk="1" hangingPunct="1"/>
            <a:r>
              <a:rPr lang="en-US" sz="2000" dirty="0" err="1"/>
              <a:t>Decollectivization</a:t>
            </a:r>
            <a:r>
              <a:rPr lang="en-US" sz="2000" dirty="0"/>
              <a:t>:</a:t>
            </a:r>
          </a:p>
          <a:p>
            <a:pPr lvl="2" eaLnBrk="1" hangingPunct="1"/>
            <a:r>
              <a:rPr lang="en-US" sz="1800" dirty="0"/>
              <a:t>Many farms reverted to families.</a:t>
            </a:r>
          </a:p>
          <a:p>
            <a:pPr lvl="2" eaLnBrk="1" hangingPunct="1"/>
            <a:r>
              <a:rPr lang="en-US" sz="1800" dirty="0"/>
              <a:t>Land leased.</a:t>
            </a:r>
          </a:p>
          <a:p>
            <a:pPr lvl="1" eaLnBrk="1" hangingPunct="1"/>
            <a:r>
              <a:rPr lang="en-US" sz="2000" dirty="0"/>
              <a:t>Growth in Coastal zones:</a:t>
            </a:r>
          </a:p>
          <a:p>
            <a:pPr lvl="2" eaLnBrk="1" hangingPunct="1"/>
            <a:r>
              <a:rPr lang="en-US" sz="1800" dirty="0"/>
              <a:t>Major cities.</a:t>
            </a:r>
          </a:p>
          <a:p>
            <a:pPr lvl="2" eaLnBrk="1" hangingPunct="1"/>
            <a:r>
              <a:rPr lang="en-US" sz="1800" dirty="0"/>
              <a:t>Special economic zones.</a:t>
            </a:r>
          </a:p>
          <a:p>
            <a:pPr lvl="1" eaLnBrk="1" hangingPunct="1"/>
            <a:r>
              <a:rPr lang="en-US" sz="2000" dirty="0"/>
              <a:t>Most important migratory movement from the countryside to the cities in history.</a:t>
            </a:r>
          </a:p>
          <a:p>
            <a:pPr lvl="1" eaLnBrk="1" hangingPunct="1"/>
            <a:r>
              <a:rPr lang="en-US" sz="2000" dirty="0"/>
              <a:t>Increasing participation of China to the global economy.</a:t>
            </a:r>
          </a:p>
          <a:p>
            <a:pPr lvl="1" eaLnBrk="1" hangingPunct="1"/>
            <a:r>
              <a:rPr lang="en-US" sz="2000" dirty="0"/>
              <a:t>Assertion of China in regional affairs, mainly in Central Asia and in the South China sea.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4E8C58-C32D-46CF-9268-3016A2815D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4" name="Picture 5" descr="China Basemap"/>
          <p:cNvPicPr>
            <a:picLocks noChangeAspect="1" noChangeArrowheads="1"/>
          </p:cNvPicPr>
          <p:nvPr/>
        </p:nvPicPr>
        <p:blipFill>
          <a:blip r:embed="rId3" cstate="print"/>
          <a:srcRect l="11848" t="2054" r="7899" b="1057"/>
          <a:stretch>
            <a:fillRect/>
          </a:stretch>
        </p:blipFill>
        <p:spPr bwMode="auto">
          <a:xfrm>
            <a:off x="7132061" y="1783341"/>
            <a:ext cx="4603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Oval 7"/>
          <p:cNvSpPr>
            <a:spLocks noChangeArrowheads="1"/>
          </p:cNvSpPr>
          <p:nvPr/>
        </p:nvSpPr>
        <p:spPr bwMode="auto">
          <a:xfrm>
            <a:off x="8165523" y="3223203"/>
            <a:ext cx="1023938" cy="1023938"/>
          </a:xfrm>
          <a:prstGeom prst="ellipse">
            <a:avLst/>
          </a:prstGeom>
          <a:solidFill>
            <a:srgbClr val="99CC00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Oval 8"/>
          <p:cNvSpPr>
            <a:spLocks noChangeArrowheads="1"/>
          </p:cNvSpPr>
          <p:nvPr/>
        </p:nvSpPr>
        <p:spPr bwMode="auto">
          <a:xfrm>
            <a:off x="8068686" y="3129541"/>
            <a:ext cx="1206500" cy="12065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8330623" y="3408941"/>
            <a:ext cx="209550" cy="209550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Freeform 13"/>
          <p:cNvSpPr>
            <a:spLocks/>
          </p:cNvSpPr>
          <p:nvPr/>
        </p:nvSpPr>
        <p:spPr bwMode="auto">
          <a:xfrm>
            <a:off x="9945112" y="2912054"/>
            <a:ext cx="1216025" cy="2289175"/>
          </a:xfrm>
          <a:custGeom>
            <a:avLst/>
            <a:gdLst>
              <a:gd name="T0" fmla="*/ 2147483647 w 766"/>
              <a:gd name="T1" fmla="*/ 2147483647 h 1442"/>
              <a:gd name="T2" fmla="*/ 2147483647 w 766"/>
              <a:gd name="T3" fmla="*/ 2147483647 h 1442"/>
              <a:gd name="T4" fmla="*/ 2147483647 w 766"/>
              <a:gd name="T5" fmla="*/ 2147483647 h 1442"/>
              <a:gd name="T6" fmla="*/ 2147483647 w 766"/>
              <a:gd name="T7" fmla="*/ 2147483647 h 1442"/>
              <a:gd name="T8" fmla="*/ 2147483647 w 766"/>
              <a:gd name="T9" fmla="*/ 2147483647 h 1442"/>
              <a:gd name="T10" fmla="*/ 2147483647 w 766"/>
              <a:gd name="T11" fmla="*/ 2147483647 h 1442"/>
              <a:gd name="T12" fmla="*/ 2147483647 w 766"/>
              <a:gd name="T13" fmla="*/ 2147483647 h 1442"/>
              <a:gd name="T14" fmla="*/ 0 w 766"/>
              <a:gd name="T15" fmla="*/ 2147483647 h 14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6"/>
              <a:gd name="T25" fmla="*/ 0 h 1442"/>
              <a:gd name="T26" fmla="*/ 766 w 766"/>
              <a:gd name="T27" fmla="*/ 1442 h 14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6" h="1442">
                <a:moveTo>
                  <a:pt x="766" y="89"/>
                </a:moveTo>
                <a:cubicBezTo>
                  <a:pt x="699" y="44"/>
                  <a:pt x="633" y="0"/>
                  <a:pt x="553" y="14"/>
                </a:cubicBezTo>
                <a:cubicBezTo>
                  <a:pt x="473" y="28"/>
                  <a:pt x="345" y="99"/>
                  <a:pt x="288" y="175"/>
                </a:cubicBezTo>
                <a:cubicBezTo>
                  <a:pt x="231" y="251"/>
                  <a:pt x="196" y="368"/>
                  <a:pt x="213" y="469"/>
                </a:cubicBezTo>
                <a:cubicBezTo>
                  <a:pt x="230" y="570"/>
                  <a:pt x="366" y="674"/>
                  <a:pt x="391" y="780"/>
                </a:cubicBezTo>
                <a:cubicBezTo>
                  <a:pt x="416" y="886"/>
                  <a:pt x="411" y="1038"/>
                  <a:pt x="363" y="1102"/>
                </a:cubicBezTo>
                <a:cubicBezTo>
                  <a:pt x="315" y="1166"/>
                  <a:pt x="163" y="1109"/>
                  <a:pt x="103" y="1166"/>
                </a:cubicBezTo>
                <a:cubicBezTo>
                  <a:pt x="43" y="1223"/>
                  <a:pt x="21" y="1332"/>
                  <a:pt x="0" y="1442"/>
                </a:cubicBezTo>
              </a:path>
            </a:pathLst>
          </a:cu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Text Box 16"/>
          <p:cNvSpPr txBox="1">
            <a:spLocks noChangeArrowheads="1"/>
          </p:cNvSpPr>
          <p:nvPr/>
        </p:nvSpPr>
        <p:spPr bwMode="auto">
          <a:xfrm>
            <a:off x="7800399" y="2821566"/>
            <a:ext cx="16891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vantGarde Bk BT"/>
              </a:rPr>
              <a:t>Decollectivization</a:t>
            </a:r>
          </a:p>
        </p:txBody>
      </p:sp>
      <p:sp>
        <p:nvSpPr>
          <p:cNvPr id="61450" name="Rectangle 18"/>
          <p:cNvSpPr>
            <a:spLocks noChangeArrowheads="1"/>
          </p:cNvSpPr>
          <p:nvPr/>
        </p:nvSpPr>
        <p:spPr bwMode="auto">
          <a:xfrm>
            <a:off x="8568748" y="3408941"/>
            <a:ext cx="209550" cy="209550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Rectangle 19"/>
          <p:cNvSpPr>
            <a:spLocks noChangeArrowheads="1"/>
          </p:cNvSpPr>
          <p:nvPr/>
        </p:nvSpPr>
        <p:spPr bwMode="auto">
          <a:xfrm>
            <a:off x="8806873" y="3408941"/>
            <a:ext cx="209550" cy="209550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Rectangle 20"/>
          <p:cNvSpPr>
            <a:spLocks noChangeArrowheads="1"/>
          </p:cNvSpPr>
          <p:nvPr/>
        </p:nvSpPr>
        <p:spPr bwMode="auto">
          <a:xfrm>
            <a:off x="8330623" y="3637541"/>
            <a:ext cx="209550" cy="209550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Rectangle 21"/>
          <p:cNvSpPr>
            <a:spLocks noChangeArrowheads="1"/>
          </p:cNvSpPr>
          <p:nvPr/>
        </p:nvSpPr>
        <p:spPr bwMode="auto">
          <a:xfrm>
            <a:off x="8568748" y="3637541"/>
            <a:ext cx="209550" cy="209550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Rectangle 22"/>
          <p:cNvSpPr>
            <a:spLocks noChangeArrowheads="1"/>
          </p:cNvSpPr>
          <p:nvPr/>
        </p:nvSpPr>
        <p:spPr bwMode="auto">
          <a:xfrm>
            <a:off x="8806873" y="3637541"/>
            <a:ext cx="209550" cy="209550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Rectangle 23"/>
          <p:cNvSpPr>
            <a:spLocks noChangeArrowheads="1"/>
          </p:cNvSpPr>
          <p:nvPr/>
        </p:nvSpPr>
        <p:spPr bwMode="auto">
          <a:xfrm>
            <a:off x="8330623" y="3875666"/>
            <a:ext cx="209550" cy="209550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Rectangle 24"/>
          <p:cNvSpPr>
            <a:spLocks noChangeArrowheads="1"/>
          </p:cNvSpPr>
          <p:nvPr/>
        </p:nvSpPr>
        <p:spPr bwMode="auto">
          <a:xfrm>
            <a:off x="8568748" y="3875666"/>
            <a:ext cx="209550" cy="209550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Rectangle 25"/>
          <p:cNvSpPr>
            <a:spLocks noChangeArrowheads="1"/>
          </p:cNvSpPr>
          <p:nvPr/>
        </p:nvSpPr>
        <p:spPr bwMode="auto">
          <a:xfrm>
            <a:off x="8806873" y="3875666"/>
            <a:ext cx="209550" cy="209550"/>
          </a:xfrm>
          <a:prstGeom prst="rect">
            <a:avLst/>
          </a:prstGeom>
          <a:solidFill>
            <a:srgbClr val="008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Freeform 26"/>
          <p:cNvSpPr>
            <a:spLocks/>
          </p:cNvSpPr>
          <p:nvPr/>
        </p:nvSpPr>
        <p:spPr bwMode="auto">
          <a:xfrm>
            <a:off x="9880024" y="3216854"/>
            <a:ext cx="1381125" cy="2320925"/>
          </a:xfrm>
          <a:custGeom>
            <a:avLst/>
            <a:gdLst>
              <a:gd name="T0" fmla="*/ 0 w 870"/>
              <a:gd name="T1" fmla="*/ 2147483647 h 1462"/>
              <a:gd name="T2" fmla="*/ 2147483647 w 870"/>
              <a:gd name="T3" fmla="*/ 2147483647 h 1462"/>
              <a:gd name="T4" fmla="*/ 2147483647 w 870"/>
              <a:gd name="T5" fmla="*/ 2147483647 h 1462"/>
              <a:gd name="T6" fmla="*/ 2147483647 w 870"/>
              <a:gd name="T7" fmla="*/ 2147483647 h 1462"/>
              <a:gd name="T8" fmla="*/ 2147483647 w 870"/>
              <a:gd name="T9" fmla="*/ 2147483647 h 1462"/>
              <a:gd name="T10" fmla="*/ 2147483647 w 870"/>
              <a:gd name="T11" fmla="*/ 0 h 14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0"/>
              <a:gd name="T19" fmla="*/ 0 h 1462"/>
              <a:gd name="T20" fmla="*/ 870 w 870"/>
              <a:gd name="T21" fmla="*/ 1462 h 14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0" h="1462">
                <a:moveTo>
                  <a:pt x="0" y="1383"/>
                </a:moveTo>
                <a:cubicBezTo>
                  <a:pt x="58" y="1422"/>
                  <a:pt x="116" y="1462"/>
                  <a:pt x="225" y="1423"/>
                </a:cubicBezTo>
                <a:cubicBezTo>
                  <a:pt x="334" y="1384"/>
                  <a:pt x="553" y="1267"/>
                  <a:pt x="657" y="1152"/>
                </a:cubicBezTo>
                <a:cubicBezTo>
                  <a:pt x="761" y="1037"/>
                  <a:pt x="824" y="869"/>
                  <a:pt x="847" y="732"/>
                </a:cubicBezTo>
                <a:cubicBezTo>
                  <a:pt x="870" y="595"/>
                  <a:pt x="808" y="451"/>
                  <a:pt x="795" y="329"/>
                </a:cubicBezTo>
                <a:cubicBezTo>
                  <a:pt x="782" y="207"/>
                  <a:pt x="777" y="103"/>
                  <a:pt x="772" y="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9" name="AutoShape 27"/>
          <p:cNvSpPr>
            <a:spLocks noChangeArrowheads="1"/>
          </p:cNvSpPr>
          <p:nvPr/>
        </p:nvSpPr>
        <p:spPr bwMode="auto">
          <a:xfrm rot="700727">
            <a:off x="10757911" y="4432879"/>
            <a:ext cx="768350" cy="576263"/>
          </a:xfrm>
          <a:prstGeom prst="leftRight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Oval 14"/>
          <p:cNvSpPr>
            <a:spLocks noChangeArrowheads="1"/>
          </p:cNvSpPr>
          <p:nvPr/>
        </p:nvSpPr>
        <p:spPr bwMode="auto">
          <a:xfrm>
            <a:off x="10673773" y="3820103"/>
            <a:ext cx="412750" cy="412750"/>
          </a:xfrm>
          <a:prstGeom prst="ellipse">
            <a:avLst/>
          </a:prstGeom>
          <a:solidFill>
            <a:srgbClr val="FF9900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Oval 15"/>
          <p:cNvSpPr>
            <a:spLocks noChangeArrowheads="1"/>
          </p:cNvSpPr>
          <p:nvPr/>
        </p:nvSpPr>
        <p:spPr bwMode="auto">
          <a:xfrm>
            <a:off x="10538837" y="3694692"/>
            <a:ext cx="674687" cy="674687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AutoShape 28"/>
          <p:cNvSpPr>
            <a:spLocks noChangeArrowheads="1"/>
          </p:cNvSpPr>
          <p:nvPr/>
        </p:nvSpPr>
        <p:spPr bwMode="auto">
          <a:xfrm rot="-9900000">
            <a:off x="9305348" y="4032828"/>
            <a:ext cx="1335088" cy="776288"/>
          </a:xfrm>
          <a:prstGeom prst="leftArrow">
            <a:avLst>
              <a:gd name="adj1" fmla="val 50000"/>
              <a:gd name="adj2" fmla="val 42996"/>
            </a:avLst>
          </a:prstGeom>
          <a:solidFill>
            <a:srgbClr val="99CCFF"/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3" name="Text Box 29"/>
          <p:cNvSpPr txBox="1">
            <a:spLocks noChangeArrowheads="1"/>
          </p:cNvSpPr>
          <p:nvPr/>
        </p:nvSpPr>
        <p:spPr bwMode="auto">
          <a:xfrm rot="900000">
            <a:off x="9416474" y="4221741"/>
            <a:ext cx="102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vantGarde Bk BT"/>
              </a:rPr>
              <a:t>Migration</a:t>
            </a:r>
          </a:p>
        </p:txBody>
      </p:sp>
      <p:sp>
        <p:nvSpPr>
          <p:cNvPr id="61464" name="Text Box 30"/>
          <p:cNvSpPr txBox="1">
            <a:spLocks noChangeArrowheads="1"/>
          </p:cNvSpPr>
          <p:nvPr/>
        </p:nvSpPr>
        <p:spPr bwMode="auto">
          <a:xfrm rot="544902">
            <a:off x="10815178" y="4523951"/>
            <a:ext cx="658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vantGarde Bk BT"/>
              </a:rPr>
              <a:t>Trade</a:t>
            </a:r>
          </a:p>
        </p:txBody>
      </p:sp>
      <p:sp>
        <p:nvSpPr>
          <p:cNvPr id="61465" name="Text Box 31"/>
          <p:cNvSpPr txBox="1">
            <a:spLocks noChangeArrowheads="1"/>
          </p:cNvSpPr>
          <p:nvPr/>
        </p:nvSpPr>
        <p:spPr bwMode="auto">
          <a:xfrm>
            <a:off x="10219749" y="3404178"/>
            <a:ext cx="1298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vantGarde Bk BT"/>
              </a:rPr>
              <a:t>Urbanization</a:t>
            </a:r>
          </a:p>
        </p:txBody>
      </p:sp>
      <p:sp>
        <p:nvSpPr>
          <p:cNvPr id="61466" name="Text Box 32"/>
          <p:cNvSpPr txBox="1">
            <a:spLocks noChangeArrowheads="1"/>
          </p:cNvSpPr>
          <p:nvPr/>
        </p:nvSpPr>
        <p:spPr bwMode="auto">
          <a:xfrm>
            <a:off x="9159299" y="3164466"/>
            <a:ext cx="1446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Mobility permitted</a:t>
            </a:r>
          </a:p>
        </p:txBody>
      </p:sp>
      <p:sp>
        <p:nvSpPr>
          <p:cNvPr id="61467" name="Line 33"/>
          <p:cNvSpPr>
            <a:spLocks noChangeShapeType="1"/>
          </p:cNvSpPr>
          <p:nvPr/>
        </p:nvSpPr>
        <p:spPr bwMode="auto">
          <a:xfrm>
            <a:off x="9870499" y="3466092"/>
            <a:ext cx="804863" cy="415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Line 34"/>
          <p:cNvSpPr>
            <a:spLocks noChangeShapeType="1"/>
          </p:cNvSpPr>
          <p:nvPr/>
        </p:nvSpPr>
        <p:spPr bwMode="auto">
          <a:xfrm flipH="1">
            <a:off x="9351387" y="3464503"/>
            <a:ext cx="280987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08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3078240-EE37-42FA-AC4B-655756D71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36" y="1093308"/>
            <a:ext cx="7024408" cy="57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Divisions of China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296587" y="4327355"/>
            <a:ext cx="1522047" cy="8723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22 Provinces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7-100 million people.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Similar to US states.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672160" y="1548397"/>
            <a:ext cx="1928775" cy="980117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5 Autonomous Regions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Recognition of minorities.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Buddhist Tibetans (Xizang).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Muslim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Uygurs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(Xinjiang).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Mongols (Inner Mongolia).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520632" y="6119336"/>
            <a:ext cx="10765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 Narrow" panose="020B0606020202030204" pitchFamily="34" charset="0"/>
                <a:cs typeface="Calibri" pitchFamily="34" charset="0"/>
              </a:rPr>
              <a:t>Taiwan</a:t>
            </a:r>
          </a:p>
          <a:p>
            <a:r>
              <a:rPr lang="en-US" sz="1400" b="1" dirty="0">
                <a:latin typeface="Arial Narrow" panose="020B0606020202030204" pitchFamily="34" charset="0"/>
                <a:cs typeface="Calibri" pitchFamily="34" charset="0"/>
              </a:rPr>
              <a:t>“Rebellious </a:t>
            </a:r>
          </a:p>
          <a:p>
            <a:r>
              <a:rPr lang="en-US" sz="1400" b="1" dirty="0">
                <a:latin typeface="Arial Narrow" panose="020B0606020202030204" pitchFamily="34" charset="0"/>
                <a:cs typeface="Calibri" pitchFamily="34" charset="0"/>
              </a:rPr>
              <a:t>Province”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489947" y="5489099"/>
            <a:ext cx="530225" cy="630237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7930012" y="3205138"/>
            <a:ext cx="2156934" cy="8723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4 Municipalities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Beijing, Tianjin, Shanghai and Chongqing; China’s most prominent cities.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9296477" y="5506362"/>
            <a:ext cx="2350907" cy="8723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2 Special Administrative Regions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Hong Kong and Macao.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“One country, two systems”.</a:t>
            </a:r>
          </a:p>
        </p:txBody>
      </p:sp>
    </p:spTree>
    <p:extLst>
      <p:ext uri="{BB962C8B-B14F-4D97-AF65-F5344CB8AC3E}">
        <p14:creationId xmlns:p14="http://schemas.microsoft.com/office/powerpoint/2010/main" val="414463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Unity and Diversity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497" y="891147"/>
            <a:ext cx="4206240" cy="59668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5498" y="6520470"/>
            <a:ext cx="2533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cs typeface="Calibri" pitchFamily="34" charset="0"/>
              </a:rPr>
              <a:t>USA: 3.6 million square miles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5498" y="891146"/>
            <a:ext cx="2643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cs typeface="Calibri" pitchFamily="34" charset="0"/>
              </a:rPr>
              <a:t>China: 3.7 million square miles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55498" y="3582888"/>
            <a:ext cx="1619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cs typeface="Calibri" pitchFamily="34" charset="0"/>
              </a:rPr>
              <a:t>65% mountainous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60" y="891146"/>
            <a:ext cx="4206240" cy="59668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02534" y="1946245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latin typeface="Calibri" pitchFamily="34" charset="0"/>
                <a:cs typeface="Calibri" pitchFamily="34" charset="0"/>
              </a:rPr>
              <a:t>Gobi Desert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7941420" y="5247862"/>
            <a:ext cx="1246920" cy="42937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5400000">
            <a:off x="8019141" y="2773431"/>
            <a:ext cx="966909" cy="429370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76B2B4-F2AC-4711-99A2-EF59D20D65D8}"/>
              </a:ext>
            </a:extLst>
          </p:cNvPr>
          <p:cNvSpPr/>
          <p:nvPr/>
        </p:nvSpPr>
        <p:spPr>
          <a:xfrm>
            <a:off x="2255498" y="4195889"/>
            <a:ext cx="1619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cs typeface="Calibri" pitchFamily="34" charset="0"/>
              </a:rPr>
              <a:t>25% mountainous</a:t>
            </a:r>
          </a:p>
        </p:txBody>
      </p:sp>
    </p:spTree>
    <p:extLst>
      <p:ext uri="{BB962C8B-B14F-4D97-AF65-F5344CB8AC3E}">
        <p14:creationId xmlns:p14="http://schemas.microsoft.com/office/powerpoint/2010/main" val="1385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Unity and Diversity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492" y="891148"/>
            <a:ext cx="4206240" cy="5966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09" y="891146"/>
            <a:ext cx="4206240" cy="59668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2358" y="3594185"/>
            <a:ext cx="1634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Arable land: 12%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2358" y="6511493"/>
            <a:ext cx="1634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Arable land: 25%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D2F5B-B9B4-4E3D-B0D1-7FD5E67580E3}"/>
              </a:ext>
            </a:extLst>
          </p:cNvPr>
          <p:cNvSpPr txBox="1"/>
          <p:nvPr/>
        </p:nvSpPr>
        <p:spPr>
          <a:xfrm>
            <a:off x="7837741" y="69237"/>
            <a:ext cx="4354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gency FB" pitchFamily="34" charset="0"/>
              </a:rPr>
              <a:t>Which geographical similarities and differences China share with the United States?</a:t>
            </a:r>
          </a:p>
        </p:txBody>
      </p:sp>
      <p:pic>
        <p:nvPicPr>
          <p:cNvPr id="8" name="Picture 2" descr="C:\Users\ecojpr\AppData\Local\Microsoft\Windows\Temporary Internet Files\Content.IE5\H0P94DF5\MC900442072[1].wmf">
            <a:extLst>
              <a:ext uri="{FF2B5EF4-FFF2-40B4-BE49-F238E27FC236}">
                <a16:creationId xmlns:a16="http://schemas.microsoft.com/office/drawing/2014/main" id="{A452840B-E145-44E9-B67D-6EFEE31D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43" y="96823"/>
            <a:ext cx="914400" cy="6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5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129E-E783-4445-8294-50D44B5C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92C611-B257-4FF4-8E1A-69DE2DF68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0"/>
            <a:ext cx="806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6EFCC7-4ECF-4008-9B2E-EAE5F3A24CD5}"/>
              </a:ext>
            </a:extLst>
          </p:cNvPr>
          <p:cNvSpPr txBox="1"/>
          <p:nvPr/>
        </p:nvSpPr>
        <p:spPr>
          <a:xfrm>
            <a:off x="7462486" y="4608821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Wet China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B8717-D869-44C0-915D-14FC12A3F212}"/>
              </a:ext>
            </a:extLst>
          </p:cNvPr>
          <p:cNvSpPr txBox="1"/>
          <p:nvPr/>
        </p:nvSpPr>
        <p:spPr>
          <a:xfrm>
            <a:off x="4319364" y="30596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Arid China</a:t>
            </a:r>
          </a:p>
        </p:txBody>
      </p:sp>
    </p:spTree>
    <p:extLst>
      <p:ext uri="{BB962C8B-B14F-4D97-AF65-F5344CB8AC3E}">
        <p14:creationId xmlns:p14="http://schemas.microsoft.com/office/powerpoint/2010/main" val="417405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4EAD-C2A7-425E-9CA0-33839F1C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4195E74-DF54-4446-9604-E7240056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0"/>
            <a:ext cx="7764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4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8F22-7015-4E14-95FB-6973F115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15D420-2EF3-4539-8D9D-86DDCC7C7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1" y="0"/>
            <a:ext cx="9420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42957"/>
      </p:ext>
    </p:extLst>
  </p:cSld>
  <p:clrMapOvr>
    <a:masterClrMapping/>
  </p:clrMapOvr>
</p:sld>
</file>

<file path=ppt/theme/theme1.xml><?xml version="1.0" encoding="utf-8"?>
<a:theme xmlns:a="http://schemas.openxmlformats.org/drawingml/2006/main" name="5_102Design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64D26"/>
      </a:hlink>
      <a:folHlink>
        <a:srgbClr val="997339"/>
      </a:folHlink>
    </a:clrScheme>
    <a:fontScheme name="G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102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102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102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 113 Topic 1</Template>
  <TotalTime>32189</TotalTime>
  <Words>3466</Words>
  <Application>Microsoft Office PowerPoint</Application>
  <PresentationFormat>Widescreen</PresentationFormat>
  <Paragraphs>521</Paragraphs>
  <Slides>47</Slides>
  <Notes>41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Abadi MT Condensed Extra Bold</vt:lpstr>
      <vt:lpstr>Agency FB</vt:lpstr>
      <vt:lpstr>Arial</vt:lpstr>
      <vt:lpstr>Arial Narrow</vt:lpstr>
      <vt:lpstr>AvantGarde Bk BT</vt:lpstr>
      <vt:lpstr>Calibri</vt:lpstr>
      <vt:lpstr>Impact</vt:lpstr>
      <vt:lpstr>Times New Roman</vt:lpstr>
      <vt:lpstr>5_102Design</vt:lpstr>
      <vt:lpstr>Topic 5 – China and the Challenges its Geography</vt:lpstr>
      <vt:lpstr>Conditions of Usage</vt:lpstr>
      <vt:lpstr>A. The Chinese World</vt:lpstr>
      <vt:lpstr>1. Unity and Diversity</vt:lpstr>
      <vt:lpstr>1. Unity and Diversity</vt:lpstr>
      <vt:lpstr>1. Unity and Diversity</vt:lpstr>
      <vt:lpstr>PowerPoint Presentation</vt:lpstr>
      <vt:lpstr>PowerPoint Presentation</vt:lpstr>
      <vt:lpstr>PowerPoint Presentation</vt:lpstr>
      <vt:lpstr>Main Rivers of China</vt:lpstr>
      <vt:lpstr>1. Unity and Diversity</vt:lpstr>
      <vt:lpstr>PowerPoint Presentation</vt:lpstr>
      <vt:lpstr>PowerPoint Presentation</vt:lpstr>
      <vt:lpstr>The South China Sea – A Contested Area of the Chinese Realm</vt:lpstr>
      <vt:lpstr>1. Unity and Diversity: Main Agricultural Regions</vt:lpstr>
      <vt:lpstr>1. Unity and Diversity</vt:lpstr>
      <vt:lpstr>Types of Chinese Tea</vt:lpstr>
      <vt:lpstr>1. Unity and Diversity: The Three Chinas</vt:lpstr>
      <vt:lpstr>1. Unity and Diversity: China’s Main Contrasts</vt:lpstr>
      <vt:lpstr>2. Chinese Demographics</vt:lpstr>
      <vt:lpstr>The Population of China, 0-2060</vt:lpstr>
      <vt:lpstr>Comparison between the Population of China and Europe</vt:lpstr>
      <vt:lpstr>Chinese Population, 1949-2022 (in millions) (projections to 2050)</vt:lpstr>
      <vt:lpstr>PowerPoint Presentation</vt:lpstr>
      <vt:lpstr>Population Density of China and Most Populous Provinces</vt:lpstr>
      <vt:lpstr>2. Chinese Demographics</vt:lpstr>
      <vt:lpstr>Population Pyramid of China</vt:lpstr>
      <vt:lpstr>Population Pyramid of China</vt:lpstr>
      <vt:lpstr>Population Pyramid of China</vt:lpstr>
      <vt:lpstr>2. Chinese Demographics</vt:lpstr>
      <vt:lpstr>2. Chinese Demographics</vt:lpstr>
      <vt:lpstr>2. Chinese Demographics</vt:lpstr>
      <vt:lpstr>3. Communist China: the Path to the PRC</vt:lpstr>
      <vt:lpstr>3. Communist China</vt:lpstr>
      <vt:lpstr>3. Communist China</vt:lpstr>
      <vt:lpstr>3. Communist China</vt:lpstr>
      <vt:lpstr>3. Communist China</vt:lpstr>
      <vt:lpstr>Empire, Decline and Collapse</vt:lpstr>
      <vt:lpstr>Empire, Decline and Collapse</vt:lpstr>
      <vt:lpstr>3. Communist China</vt:lpstr>
      <vt:lpstr>3. Communist China</vt:lpstr>
      <vt:lpstr>3. Communist China: Maoist Movements</vt:lpstr>
      <vt:lpstr>3. Communist China</vt:lpstr>
      <vt:lpstr>3. Communist China</vt:lpstr>
      <vt:lpstr>3. Communist China</vt:lpstr>
      <vt:lpstr>3. Communist China</vt:lpstr>
      <vt:lpstr>Administrative Divisions of China</vt:lpstr>
    </vt:vector>
  </TitlesOfParts>
  <Company>Hofstra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5 China: The Awakening Giant</dc:title>
  <dc:subject>GEOG 113C Geography of East and Southeast Asia</dc:subject>
  <dc:creator>Dr. Jean-Paul Rodrigue</dc:creator>
  <cp:keywords>Geography, China, Development, Urbanization, World Economy, One Child Policy, Modernization</cp:keywords>
  <cp:lastModifiedBy>Jean-Paul Rodrigue</cp:lastModifiedBy>
  <cp:revision>2750</cp:revision>
  <cp:lastPrinted>1998-11-10T22:15:49Z</cp:lastPrinted>
  <dcterms:created xsi:type="dcterms:W3CDTF">1997-06-07T23:18:59Z</dcterms:created>
  <dcterms:modified xsi:type="dcterms:W3CDTF">2023-11-18T15:25:54Z</dcterms:modified>
  <cp:category>Cross-Cultural Distribution</cp:category>
</cp:coreProperties>
</file>