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7.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66" r:id="rId1"/>
  </p:sldMasterIdLst>
  <p:notesMasterIdLst>
    <p:notesMasterId r:id="rId28"/>
  </p:notesMasterIdLst>
  <p:handoutMasterIdLst>
    <p:handoutMasterId r:id="rId29"/>
  </p:handoutMasterIdLst>
  <p:sldIdLst>
    <p:sldId id="365" r:id="rId2"/>
    <p:sldId id="505" r:id="rId3"/>
    <p:sldId id="373" r:id="rId4"/>
    <p:sldId id="463" r:id="rId5"/>
    <p:sldId id="381" r:id="rId6"/>
    <p:sldId id="421" r:id="rId7"/>
    <p:sldId id="515" r:id="rId8"/>
    <p:sldId id="382" r:id="rId9"/>
    <p:sldId id="525" r:id="rId10"/>
    <p:sldId id="409" r:id="rId11"/>
    <p:sldId id="410" r:id="rId12"/>
    <p:sldId id="609" r:id="rId13"/>
    <p:sldId id="526" r:id="rId14"/>
    <p:sldId id="390" r:id="rId15"/>
    <p:sldId id="391" r:id="rId16"/>
    <p:sldId id="392" r:id="rId17"/>
    <p:sldId id="504" r:id="rId18"/>
    <p:sldId id="393" r:id="rId19"/>
    <p:sldId id="540" r:id="rId20"/>
    <p:sldId id="406" r:id="rId21"/>
    <p:sldId id="541" r:id="rId22"/>
    <p:sldId id="608" r:id="rId23"/>
    <p:sldId id="532" r:id="rId24"/>
    <p:sldId id="464" r:id="rId25"/>
    <p:sldId id="466" r:id="rId26"/>
    <p:sldId id="492" r:id="rId27"/>
  </p:sldIdLst>
  <p:sldSz cx="12192000" cy="6858000"/>
  <p:notesSz cx="6858000" cy="92075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521415D9-36F7-43E2-AB2F-B90AF26B5E84}">
      <p14:sectionLst xmlns:p14="http://schemas.microsoft.com/office/powerpoint/2010/main">
        <p14:section name="Default Section" id="{6C765F21-E218-406B-B424-B6AAB99A668E}">
          <p14:sldIdLst>
            <p14:sldId id="365"/>
            <p14:sldId id="505"/>
          </p14:sldIdLst>
        </p14:section>
        <p14:section name="The Corporate and Industrial Hegemony" id="{CBBC39A1-FC07-4640-B7E0-25BB81B44F9A}">
          <p14:sldIdLst>
            <p14:sldId id="373"/>
            <p14:sldId id="463"/>
            <p14:sldId id="381"/>
            <p14:sldId id="421"/>
            <p14:sldId id="515"/>
            <p14:sldId id="382"/>
            <p14:sldId id="525"/>
            <p14:sldId id="409"/>
            <p14:sldId id="410"/>
            <p14:sldId id="609"/>
            <p14:sldId id="526"/>
            <p14:sldId id="390"/>
            <p14:sldId id="391"/>
            <p14:sldId id="392"/>
            <p14:sldId id="504"/>
            <p14:sldId id="393"/>
            <p14:sldId id="540"/>
            <p14:sldId id="406"/>
            <p14:sldId id="541"/>
            <p14:sldId id="608"/>
            <p14:sldId id="532"/>
            <p14:sldId id="464"/>
            <p14:sldId id="466"/>
            <p14:sldId id="49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0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B2B2B2"/>
    <a:srgbClr val="EAEAEA"/>
    <a:srgbClr val="808080"/>
    <a:srgbClr val="006666"/>
    <a:srgbClr val="339966"/>
    <a:srgbClr val="003300"/>
    <a:srgbClr val="3366FF"/>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94" autoAdjust="0"/>
    <p:restoredTop sz="94678" autoAdjust="0"/>
  </p:normalViewPr>
  <p:slideViewPr>
    <p:cSldViewPr snapToGrid="0">
      <p:cViewPr varScale="1">
        <p:scale>
          <a:sx n="143" d="100"/>
          <a:sy n="143" d="100"/>
        </p:scale>
        <p:origin x="2340" y="13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67" d="100"/>
          <a:sy n="67" d="100"/>
        </p:scale>
        <p:origin x="-1488" y="-82"/>
      </p:cViewPr>
      <p:guideLst>
        <p:guide orient="horz" pos="290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048198189630795E-2"/>
          <c:y val="3.8107174819164071E-2"/>
          <c:w val="0.78122780863657781"/>
          <c:h val="0.86912298252399578"/>
        </c:manualLayout>
      </c:layout>
      <c:barChart>
        <c:barDir val="col"/>
        <c:grouping val="stacked"/>
        <c:varyColors val="0"/>
        <c:ser>
          <c:idx val="1"/>
          <c:order val="1"/>
          <c:tx>
            <c:strRef>
              <c:f>Sheet1!$A$3</c:f>
              <c:strCache>
                <c:ptCount val="1"/>
                <c:pt idx="0">
                  <c:v>Ford</c:v>
                </c:pt>
              </c:strCache>
            </c:strRef>
          </c:tx>
          <c:spPr>
            <a:solidFill>
              <a:srgbClr val="0070C0"/>
            </a:solidFill>
            <a:ln>
              <a:noFill/>
            </a:ln>
            <a:effectLst/>
          </c:spPr>
          <c:invertIfNegative val="0"/>
          <c:cat>
            <c:strRef>
              <c:f>Sheet1!$B$1:$G$1</c:f>
              <c:strCache>
                <c:ptCount val="6"/>
                <c:pt idx="0">
                  <c:v>1998</c:v>
                </c:pt>
                <c:pt idx="1">
                  <c:v>2000</c:v>
                </c:pt>
                <c:pt idx="2">
                  <c:v>2005</c:v>
                </c:pt>
                <c:pt idx="3">
                  <c:v>2009</c:v>
                </c:pt>
                <c:pt idx="4">
                  <c:v>2014</c:v>
                </c:pt>
                <c:pt idx="5">
                  <c:v>2017</c:v>
                </c:pt>
              </c:strCache>
            </c:strRef>
          </c:cat>
          <c:val>
            <c:numRef>
              <c:f>Sheet1!$B$3:$G$3</c:f>
              <c:numCache>
                <c:formatCode>General</c:formatCode>
                <c:ptCount val="6"/>
                <c:pt idx="0">
                  <c:v>6556</c:v>
                </c:pt>
                <c:pt idx="1">
                  <c:v>7323</c:v>
                </c:pt>
                <c:pt idx="2">
                  <c:v>6497</c:v>
                </c:pt>
                <c:pt idx="3">
                  <c:v>7443</c:v>
                </c:pt>
                <c:pt idx="4">
                  <c:v>5969</c:v>
                </c:pt>
                <c:pt idx="5">
                  <c:v>6386</c:v>
                </c:pt>
              </c:numCache>
            </c:numRef>
          </c:val>
          <c:extLst>
            <c:ext xmlns:c16="http://schemas.microsoft.com/office/drawing/2014/chart" uri="{C3380CC4-5D6E-409C-BE32-E72D297353CC}">
              <c16:uniqueId val="{00000001-7ECB-438A-9E9D-2765997DFE39}"/>
            </c:ext>
          </c:extLst>
        </c:ser>
        <c:ser>
          <c:idx val="2"/>
          <c:order val="2"/>
          <c:tx>
            <c:strRef>
              <c:f>Sheet1!$A$4</c:f>
              <c:strCache>
                <c:ptCount val="1"/>
                <c:pt idx="0">
                  <c:v>Toyota</c:v>
                </c:pt>
              </c:strCache>
            </c:strRef>
          </c:tx>
          <c:spPr>
            <a:solidFill>
              <a:srgbClr val="00B0F0"/>
            </a:solidFill>
            <a:ln>
              <a:noFill/>
            </a:ln>
            <a:effectLst/>
          </c:spPr>
          <c:invertIfNegative val="0"/>
          <c:cat>
            <c:strRef>
              <c:f>Sheet1!$B$1:$G$1</c:f>
              <c:strCache>
                <c:ptCount val="6"/>
                <c:pt idx="0">
                  <c:v>1998</c:v>
                </c:pt>
                <c:pt idx="1">
                  <c:v>2000</c:v>
                </c:pt>
                <c:pt idx="2">
                  <c:v>2005</c:v>
                </c:pt>
                <c:pt idx="3">
                  <c:v>2009</c:v>
                </c:pt>
                <c:pt idx="4">
                  <c:v>2014</c:v>
                </c:pt>
                <c:pt idx="5">
                  <c:v>2017</c:v>
                </c:pt>
              </c:strCache>
            </c:strRef>
          </c:cat>
          <c:val>
            <c:numRef>
              <c:f>Sheet1!$B$4:$G$4</c:f>
              <c:numCache>
                <c:formatCode>General</c:formatCode>
                <c:ptCount val="6"/>
                <c:pt idx="0">
                  <c:v>5210</c:v>
                </c:pt>
                <c:pt idx="1">
                  <c:v>5955</c:v>
                </c:pt>
                <c:pt idx="2">
                  <c:v>7338</c:v>
                </c:pt>
                <c:pt idx="3">
                  <c:v>7234</c:v>
                </c:pt>
                <c:pt idx="4">
                  <c:v>10475</c:v>
                </c:pt>
                <c:pt idx="5">
                  <c:v>10466</c:v>
                </c:pt>
              </c:numCache>
            </c:numRef>
          </c:val>
          <c:extLst>
            <c:ext xmlns:c16="http://schemas.microsoft.com/office/drawing/2014/chart" uri="{C3380CC4-5D6E-409C-BE32-E72D297353CC}">
              <c16:uniqueId val="{00000002-7ECB-438A-9E9D-2765997DFE39}"/>
            </c:ext>
          </c:extLst>
        </c:ser>
        <c:ser>
          <c:idx val="3"/>
          <c:order val="3"/>
          <c:tx>
            <c:strRef>
              <c:f>Sheet1!$A$5</c:f>
              <c:strCache>
                <c:ptCount val="1"/>
                <c:pt idx="0">
                  <c:v>GM</c:v>
                </c:pt>
              </c:strCache>
            </c:strRef>
          </c:tx>
          <c:spPr>
            <a:solidFill>
              <a:srgbClr val="00B050"/>
            </a:solidFill>
            <a:ln>
              <a:noFill/>
            </a:ln>
            <a:effectLst/>
          </c:spPr>
          <c:invertIfNegative val="0"/>
          <c:cat>
            <c:strRef>
              <c:f>Sheet1!$B$1:$G$1</c:f>
              <c:strCache>
                <c:ptCount val="6"/>
                <c:pt idx="0">
                  <c:v>1998</c:v>
                </c:pt>
                <c:pt idx="1">
                  <c:v>2000</c:v>
                </c:pt>
                <c:pt idx="2">
                  <c:v>2005</c:v>
                </c:pt>
                <c:pt idx="3">
                  <c:v>2009</c:v>
                </c:pt>
                <c:pt idx="4">
                  <c:v>2014</c:v>
                </c:pt>
                <c:pt idx="5">
                  <c:v>2017</c:v>
                </c:pt>
              </c:strCache>
            </c:strRef>
          </c:cat>
          <c:val>
            <c:numRef>
              <c:f>Sheet1!$B$5:$G$5</c:f>
              <c:numCache>
                <c:formatCode>General</c:formatCode>
                <c:ptCount val="6"/>
                <c:pt idx="0">
                  <c:v>7582</c:v>
                </c:pt>
                <c:pt idx="1">
                  <c:v>8133</c:v>
                </c:pt>
                <c:pt idx="2">
                  <c:v>9097</c:v>
                </c:pt>
                <c:pt idx="3">
                  <c:v>6459</c:v>
                </c:pt>
                <c:pt idx="4">
                  <c:v>9609</c:v>
                </c:pt>
                <c:pt idx="5">
                  <c:v>6856</c:v>
                </c:pt>
              </c:numCache>
            </c:numRef>
          </c:val>
          <c:extLst>
            <c:ext xmlns:c16="http://schemas.microsoft.com/office/drawing/2014/chart" uri="{C3380CC4-5D6E-409C-BE32-E72D297353CC}">
              <c16:uniqueId val="{00000003-7ECB-438A-9E9D-2765997DFE39}"/>
            </c:ext>
          </c:extLst>
        </c:ser>
        <c:ser>
          <c:idx val="4"/>
          <c:order val="4"/>
          <c:tx>
            <c:strRef>
              <c:f>Sheet1!$A$6</c:f>
              <c:strCache>
                <c:ptCount val="1"/>
                <c:pt idx="0">
                  <c:v>Volkswagen</c:v>
                </c:pt>
              </c:strCache>
            </c:strRef>
          </c:tx>
          <c:spPr>
            <a:solidFill>
              <a:srgbClr val="92D050"/>
            </a:solidFill>
            <a:ln>
              <a:noFill/>
            </a:ln>
            <a:effectLst/>
          </c:spPr>
          <c:invertIfNegative val="0"/>
          <c:cat>
            <c:strRef>
              <c:f>Sheet1!$B$1:$G$1</c:f>
              <c:strCache>
                <c:ptCount val="6"/>
                <c:pt idx="0">
                  <c:v>1998</c:v>
                </c:pt>
                <c:pt idx="1">
                  <c:v>2000</c:v>
                </c:pt>
                <c:pt idx="2">
                  <c:v>2005</c:v>
                </c:pt>
                <c:pt idx="3">
                  <c:v>2009</c:v>
                </c:pt>
                <c:pt idx="4">
                  <c:v>2014</c:v>
                </c:pt>
                <c:pt idx="5">
                  <c:v>2017</c:v>
                </c:pt>
              </c:strCache>
            </c:strRef>
          </c:cat>
          <c:val>
            <c:numRef>
              <c:f>Sheet1!$B$6:$G$6</c:f>
              <c:numCache>
                <c:formatCode>General</c:formatCode>
                <c:ptCount val="6"/>
                <c:pt idx="0">
                  <c:v>4809</c:v>
                </c:pt>
                <c:pt idx="1">
                  <c:v>5107</c:v>
                </c:pt>
                <c:pt idx="2">
                  <c:v>5211</c:v>
                </c:pt>
                <c:pt idx="3">
                  <c:v>6067</c:v>
                </c:pt>
                <c:pt idx="4">
                  <c:v>9895</c:v>
                </c:pt>
                <c:pt idx="5">
                  <c:v>10382</c:v>
                </c:pt>
              </c:numCache>
            </c:numRef>
          </c:val>
          <c:extLst>
            <c:ext xmlns:c16="http://schemas.microsoft.com/office/drawing/2014/chart" uri="{C3380CC4-5D6E-409C-BE32-E72D297353CC}">
              <c16:uniqueId val="{00000004-7ECB-438A-9E9D-2765997DFE39}"/>
            </c:ext>
          </c:extLst>
        </c:ser>
        <c:ser>
          <c:idx val="5"/>
          <c:order val="5"/>
          <c:tx>
            <c:strRef>
              <c:f>Sheet1!$A$7</c:f>
              <c:strCache>
                <c:ptCount val="1"/>
                <c:pt idx="0">
                  <c:v>Hyundai</c:v>
                </c:pt>
              </c:strCache>
            </c:strRef>
          </c:tx>
          <c:spPr>
            <a:solidFill>
              <a:srgbClr val="FFFF00"/>
            </a:solidFill>
            <a:ln>
              <a:noFill/>
            </a:ln>
            <a:effectLst/>
          </c:spPr>
          <c:invertIfNegative val="0"/>
          <c:cat>
            <c:strRef>
              <c:f>Sheet1!$B$1:$G$1</c:f>
              <c:strCache>
                <c:ptCount val="6"/>
                <c:pt idx="0">
                  <c:v>1998</c:v>
                </c:pt>
                <c:pt idx="1">
                  <c:v>2000</c:v>
                </c:pt>
                <c:pt idx="2">
                  <c:v>2005</c:v>
                </c:pt>
                <c:pt idx="3">
                  <c:v>2009</c:v>
                </c:pt>
                <c:pt idx="4">
                  <c:v>2014</c:v>
                </c:pt>
                <c:pt idx="5">
                  <c:v>2017</c:v>
                </c:pt>
              </c:strCache>
            </c:strRef>
          </c:cat>
          <c:val>
            <c:numRef>
              <c:f>Sheet1!$B$7:$G$7</c:f>
              <c:numCache>
                <c:formatCode>General</c:formatCode>
                <c:ptCount val="6"/>
                <c:pt idx="0">
                  <c:v>899</c:v>
                </c:pt>
                <c:pt idx="1">
                  <c:v>2488</c:v>
                </c:pt>
                <c:pt idx="2">
                  <c:v>3091</c:v>
                </c:pt>
                <c:pt idx="3">
                  <c:v>4646</c:v>
                </c:pt>
                <c:pt idx="4">
                  <c:v>8009</c:v>
                </c:pt>
                <c:pt idx="5">
                  <c:v>7218</c:v>
                </c:pt>
              </c:numCache>
            </c:numRef>
          </c:val>
          <c:extLst>
            <c:ext xmlns:c16="http://schemas.microsoft.com/office/drawing/2014/chart" uri="{C3380CC4-5D6E-409C-BE32-E72D297353CC}">
              <c16:uniqueId val="{00000005-7ECB-438A-9E9D-2765997DFE39}"/>
            </c:ext>
          </c:extLst>
        </c:ser>
        <c:ser>
          <c:idx val="6"/>
          <c:order val="6"/>
          <c:tx>
            <c:strRef>
              <c:f>Sheet1!$A$8</c:f>
              <c:strCache>
                <c:ptCount val="1"/>
                <c:pt idx="0">
                  <c:v>PSA</c:v>
                </c:pt>
              </c:strCache>
            </c:strRef>
          </c:tx>
          <c:spPr>
            <a:solidFill>
              <a:srgbClr val="FFC000"/>
            </a:solidFill>
            <a:ln>
              <a:noFill/>
            </a:ln>
            <a:effectLst/>
          </c:spPr>
          <c:invertIfNegative val="0"/>
          <c:cat>
            <c:strRef>
              <c:f>Sheet1!$B$1:$G$1</c:f>
              <c:strCache>
                <c:ptCount val="6"/>
                <c:pt idx="0">
                  <c:v>1998</c:v>
                </c:pt>
                <c:pt idx="1">
                  <c:v>2000</c:v>
                </c:pt>
                <c:pt idx="2">
                  <c:v>2005</c:v>
                </c:pt>
                <c:pt idx="3">
                  <c:v>2009</c:v>
                </c:pt>
                <c:pt idx="4">
                  <c:v>2014</c:v>
                </c:pt>
                <c:pt idx="5">
                  <c:v>2017</c:v>
                </c:pt>
              </c:strCache>
            </c:strRef>
          </c:cat>
          <c:val>
            <c:numRef>
              <c:f>Sheet1!$B$8:$G$8</c:f>
              <c:numCache>
                <c:formatCode>General</c:formatCode>
                <c:ptCount val="6"/>
                <c:pt idx="0">
                  <c:v>2247</c:v>
                </c:pt>
                <c:pt idx="1">
                  <c:v>2879</c:v>
                </c:pt>
                <c:pt idx="2">
                  <c:v>3375</c:v>
                </c:pt>
                <c:pt idx="3">
                  <c:v>3042</c:v>
                </c:pt>
                <c:pt idx="4">
                  <c:v>2917</c:v>
                </c:pt>
                <c:pt idx="5">
                  <c:v>3649</c:v>
                </c:pt>
              </c:numCache>
            </c:numRef>
          </c:val>
          <c:extLst>
            <c:ext xmlns:c16="http://schemas.microsoft.com/office/drawing/2014/chart" uri="{C3380CC4-5D6E-409C-BE32-E72D297353CC}">
              <c16:uniqueId val="{00000006-7ECB-438A-9E9D-2765997DFE39}"/>
            </c:ext>
          </c:extLst>
        </c:ser>
        <c:ser>
          <c:idx val="7"/>
          <c:order val="7"/>
          <c:tx>
            <c:strRef>
              <c:f>Sheet1!$A$9</c:f>
              <c:strCache>
                <c:ptCount val="1"/>
                <c:pt idx="0">
                  <c:v>Honda</c:v>
                </c:pt>
              </c:strCache>
            </c:strRef>
          </c:tx>
          <c:spPr>
            <a:solidFill>
              <a:srgbClr val="FF0000"/>
            </a:solidFill>
            <a:ln>
              <a:noFill/>
            </a:ln>
            <a:effectLst/>
          </c:spPr>
          <c:invertIfNegative val="0"/>
          <c:cat>
            <c:strRef>
              <c:f>Sheet1!$B$1:$G$1</c:f>
              <c:strCache>
                <c:ptCount val="6"/>
                <c:pt idx="0">
                  <c:v>1998</c:v>
                </c:pt>
                <c:pt idx="1">
                  <c:v>2000</c:v>
                </c:pt>
                <c:pt idx="2">
                  <c:v>2005</c:v>
                </c:pt>
                <c:pt idx="3">
                  <c:v>2009</c:v>
                </c:pt>
                <c:pt idx="4">
                  <c:v>2014</c:v>
                </c:pt>
                <c:pt idx="5">
                  <c:v>2017</c:v>
                </c:pt>
              </c:strCache>
            </c:strRef>
          </c:cat>
          <c:val>
            <c:numRef>
              <c:f>Sheet1!$B$9:$G$9</c:f>
              <c:numCache>
                <c:formatCode>General</c:formatCode>
                <c:ptCount val="6"/>
                <c:pt idx="0">
                  <c:v>2328</c:v>
                </c:pt>
                <c:pt idx="1">
                  <c:v>2505</c:v>
                </c:pt>
                <c:pt idx="2">
                  <c:v>3436</c:v>
                </c:pt>
                <c:pt idx="3">
                  <c:v>3012</c:v>
                </c:pt>
                <c:pt idx="4">
                  <c:v>4513</c:v>
                </c:pt>
                <c:pt idx="5">
                  <c:v>5236</c:v>
                </c:pt>
              </c:numCache>
            </c:numRef>
          </c:val>
          <c:extLst>
            <c:ext xmlns:c16="http://schemas.microsoft.com/office/drawing/2014/chart" uri="{C3380CC4-5D6E-409C-BE32-E72D297353CC}">
              <c16:uniqueId val="{00000007-7ECB-438A-9E9D-2765997DFE39}"/>
            </c:ext>
          </c:extLst>
        </c:ser>
        <c:ser>
          <c:idx val="8"/>
          <c:order val="8"/>
          <c:tx>
            <c:strRef>
              <c:f>Sheet1!$A$10</c:f>
              <c:strCache>
                <c:ptCount val="1"/>
                <c:pt idx="0">
                  <c:v>Nissan</c:v>
                </c:pt>
              </c:strCache>
            </c:strRef>
          </c:tx>
          <c:spPr>
            <a:solidFill>
              <a:srgbClr val="C00000"/>
            </a:solidFill>
            <a:ln>
              <a:noFill/>
            </a:ln>
            <a:effectLst/>
          </c:spPr>
          <c:invertIfNegative val="0"/>
          <c:cat>
            <c:strRef>
              <c:f>Sheet1!$B$1:$G$1</c:f>
              <c:strCache>
                <c:ptCount val="6"/>
                <c:pt idx="0">
                  <c:v>1998</c:v>
                </c:pt>
                <c:pt idx="1">
                  <c:v>2000</c:v>
                </c:pt>
                <c:pt idx="2">
                  <c:v>2005</c:v>
                </c:pt>
                <c:pt idx="3">
                  <c:v>2009</c:v>
                </c:pt>
                <c:pt idx="4">
                  <c:v>2014</c:v>
                </c:pt>
                <c:pt idx="5">
                  <c:v>2017</c:v>
                </c:pt>
              </c:strCache>
            </c:strRef>
          </c:cat>
          <c:val>
            <c:numRef>
              <c:f>Sheet1!$B$10:$G$10</c:f>
              <c:numCache>
                <c:formatCode>General</c:formatCode>
                <c:ptCount val="6"/>
                <c:pt idx="0">
                  <c:v>2620</c:v>
                </c:pt>
                <c:pt idx="1">
                  <c:v>2629</c:v>
                </c:pt>
                <c:pt idx="2">
                  <c:v>3494</c:v>
                </c:pt>
                <c:pt idx="3">
                  <c:v>2744</c:v>
                </c:pt>
                <c:pt idx="4">
                  <c:v>5098</c:v>
                </c:pt>
                <c:pt idx="5">
                  <c:v>5769</c:v>
                </c:pt>
              </c:numCache>
            </c:numRef>
          </c:val>
          <c:extLst>
            <c:ext xmlns:c16="http://schemas.microsoft.com/office/drawing/2014/chart" uri="{C3380CC4-5D6E-409C-BE32-E72D297353CC}">
              <c16:uniqueId val="{00000008-7ECB-438A-9E9D-2765997DFE39}"/>
            </c:ext>
          </c:extLst>
        </c:ser>
        <c:ser>
          <c:idx val="9"/>
          <c:order val="9"/>
          <c:tx>
            <c:strRef>
              <c:f>Sheet1!$A$11</c:f>
              <c:strCache>
                <c:ptCount val="1"/>
                <c:pt idx="0">
                  <c:v>Fiat</c:v>
                </c:pt>
              </c:strCache>
            </c:strRef>
          </c:tx>
          <c:spPr>
            <a:solidFill>
              <a:srgbClr val="7030A0"/>
            </a:solidFill>
            <a:ln>
              <a:noFill/>
            </a:ln>
            <a:effectLst/>
          </c:spPr>
          <c:invertIfNegative val="0"/>
          <c:cat>
            <c:strRef>
              <c:f>Sheet1!$B$1:$G$1</c:f>
              <c:strCache>
                <c:ptCount val="6"/>
                <c:pt idx="0">
                  <c:v>1998</c:v>
                </c:pt>
                <c:pt idx="1">
                  <c:v>2000</c:v>
                </c:pt>
                <c:pt idx="2">
                  <c:v>2005</c:v>
                </c:pt>
                <c:pt idx="3">
                  <c:v>2009</c:v>
                </c:pt>
                <c:pt idx="4">
                  <c:v>2014</c:v>
                </c:pt>
                <c:pt idx="5">
                  <c:v>2017</c:v>
                </c:pt>
              </c:strCache>
            </c:strRef>
          </c:cat>
          <c:val>
            <c:numRef>
              <c:f>Sheet1!$B$11:$G$11</c:f>
              <c:numCache>
                <c:formatCode>General</c:formatCode>
                <c:ptCount val="6"/>
                <c:pt idx="0">
                  <c:v>2596</c:v>
                </c:pt>
                <c:pt idx="1">
                  <c:v>2641</c:v>
                </c:pt>
                <c:pt idx="2">
                  <c:v>2037</c:v>
                </c:pt>
                <c:pt idx="3">
                  <c:v>2460</c:v>
                </c:pt>
                <c:pt idx="4">
                  <c:v>4866</c:v>
                </c:pt>
                <c:pt idx="5">
                  <c:v>4600</c:v>
                </c:pt>
              </c:numCache>
            </c:numRef>
          </c:val>
          <c:extLst>
            <c:ext xmlns:c16="http://schemas.microsoft.com/office/drawing/2014/chart" uri="{C3380CC4-5D6E-409C-BE32-E72D297353CC}">
              <c16:uniqueId val="{00000009-7ECB-438A-9E9D-2765997DFE39}"/>
            </c:ext>
          </c:extLst>
        </c:ser>
        <c:ser>
          <c:idx val="10"/>
          <c:order val="10"/>
          <c:tx>
            <c:strRef>
              <c:f>Sheet1!$A$12</c:f>
              <c:strCache>
                <c:ptCount val="1"/>
                <c:pt idx="0">
                  <c:v>Renault</c:v>
                </c:pt>
              </c:strCache>
            </c:strRef>
          </c:tx>
          <c:spPr>
            <a:solidFill>
              <a:srgbClr val="002060"/>
            </a:solidFill>
            <a:ln>
              <a:noFill/>
            </a:ln>
            <a:effectLst/>
          </c:spPr>
          <c:invertIfNegative val="0"/>
          <c:cat>
            <c:strRef>
              <c:f>Sheet1!$B$1:$G$1</c:f>
              <c:strCache>
                <c:ptCount val="6"/>
                <c:pt idx="0">
                  <c:v>1998</c:v>
                </c:pt>
                <c:pt idx="1">
                  <c:v>2000</c:v>
                </c:pt>
                <c:pt idx="2">
                  <c:v>2005</c:v>
                </c:pt>
                <c:pt idx="3">
                  <c:v>2009</c:v>
                </c:pt>
                <c:pt idx="4">
                  <c:v>2014</c:v>
                </c:pt>
                <c:pt idx="5">
                  <c:v>2017</c:v>
                </c:pt>
              </c:strCache>
            </c:strRef>
          </c:cat>
          <c:val>
            <c:numRef>
              <c:f>Sheet1!$B$12:$G$12</c:f>
              <c:numCache>
                <c:formatCode>General</c:formatCode>
                <c:ptCount val="6"/>
                <c:pt idx="0">
                  <c:v>2283</c:v>
                </c:pt>
                <c:pt idx="1">
                  <c:v>2515</c:v>
                </c:pt>
                <c:pt idx="2">
                  <c:v>2617</c:v>
                </c:pt>
                <c:pt idx="3">
                  <c:v>2296</c:v>
                </c:pt>
                <c:pt idx="4">
                  <c:v>2761</c:v>
                </c:pt>
                <c:pt idx="5">
                  <c:v>4153</c:v>
                </c:pt>
              </c:numCache>
            </c:numRef>
          </c:val>
          <c:extLst>
            <c:ext xmlns:c16="http://schemas.microsoft.com/office/drawing/2014/chart" uri="{C3380CC4-5D6E-409C-BE32-E72D297353CC}">
              <c16:uniqueId val="{0000000A-7ECB-438A-9E9D-2765997DFE39}"/>
            </c:ext>
          </c:extLst>
        </c:ser>
        <c:ser>
          <c:idx val="11"/>
          <c:order val="11"/>
          <c:tx>
            <c:strRef>
              <c:f>Sheet1!$A$13</c:f>
              <c:strCache>
                <c:ptCount val="1"/>
                <c:pt idx="0">
                  <c:v>DaimlerChrysler</c:v>
                </c:pt>
              </c:strCache>
            </c:strRef>
          </c:tx>
          <c:spPr>
            <a:solidFill>
              <a:schemeClr val="bg1">
                <a:lumMod val="65000"/>
              </a:schemeClr>
            </a:solidFill>
            <a:ln>
              <a:noFill/>
            </a:ln>
            <a:effectLst/>
          </c:spPr>
          <c:invertIfNegative val="0"/>
          <c:cat>
            <c:strRef>
              <c:f>Sheet1!$B$1:$G$1</c:f>
              <c:strCache>
                <c:ptCount val="6"/>
                <c:pt idx="0">
                  <c:v>1998</c:v>
                </c:pt>
                <c:pt idx="1">
                  <c:v>2000</c:v>
                </c:pt>
                <c:pt idx="2">
                  <c:v>2005</c:v>
                </c:pt>
                <c:pt idx="3">
                  <c:v>2009</c:v>
                </c:pt>
                <c:pt idx="4">
                  <c:v>2014</c:v>
                </c:pt>
                <c:pt idx="5">
                  <c:v>2017</c:v>
                </c:pt>
              </c:strCache>
            </c:strRef>
          </c:cat>
          <c:val>
            <c:numRef>
              <c:f>Sheet1!$B$13:$G$13</c:f>
              <c:numCache>
                <c:formatCode>General</c:formatCode>
                <c:ptCount val="6"/>
                <c:pt idx="0">
                  <c:v>4512</c:v>
                </c:pt>
                <c:pt idx="1">
                  <c:v>4667</c:v>
                </c:pt>
                <c:pt idx="2">
                  <c:v>4816</c:v>
                </c:pt>
              </c:numCache>
            </c:numRef>
          </c:val>
          <c:extLst>
            <c:ext xmlns:c16="http://schemas.microsoft.com/office/drawing/2014/chart" uri="{C3380CC4-5D6E-409C-BE32-E72D297353CC}">
              <c16:uniqueId val="{0000000B-7ECB-438A-9E9D-2765997DFE39}"/>
            </c:ext>
          </c:extLst>
        </c:ser>
        <c:dLbls>
          <c:showLegendKey val="0"/>
          <c:showVal val="0"/>
          <c:showCatName val="0"/>
          <c:showSerName val="0"/>
          <c:showPercent val="0"/>
          <c:showBubbleSize val="0"/>
        </c:dLbls>
        <c:gapWidth val="150"/>
        <c:overlap val="100"/>
        <c:axId val="182710656"/>
        <c:axId val="18271219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Other</c:v>
                      </c:pt>
                    </c:strCache>
                  </c:strRef>
                </c:tx>
                <c:spPr>
                  <a:solidFill>
                    <a:schemeClr val="accent1"/>
                  </a:solidFill>
                  <a:ln>
                    <a:noFill/>
                  </a:ln>
                  <a:effectLst/>
                </c:spPr>
                <c:invertIfNegative val="0"/>
                <c:cat>
                  <c:strRef>
                    <c:extLst>
                      <c:ext uri="{02D57815-91ED-43cb-92C2-25804820EDAC}">
                        <c15:formulaRef>
                          <c15:sqref>Sheet1!$B$1:$G$1</c15:sqref>
                        </c15:formulaRef>
                      </c:ext>
                    </c:extLst>
                    <c:strCache>
                      <c:ptCount val="6"/>
                      <c:pt idx="0">
                        <c:v>1998</c:v>
                      </c:pt>
                      <c:pt idx="1">
                        <c:v>2000</c:v>
                      </c:pt>
                      <c:pt idx="2">
                        <c:v>2005</c:v>
                      </c:pt>
                      <c:pt idx="3">
                        <c:v>2009</c:v>
                      </c:pt>
                      <c:pt idx="4">
                        <c:v>2014</c:v>
                      </c:pt>
                      <c:pt idx="5">
                        <c:v>2017</c:v>
                      </c:pt>
                    </c:strCache>
                  </c:strRef>
                </c:cat>
                <c:val>
                  <c:numRef>
                    <c:extLst>
                      <c:ext uri="{02D57815-91ED-43cb-92C2-25804820EDAC}">
                        <c15:formulaRef>
                          <c15:sqref>Sheet1!$B$2:$G$2</c15:sqref>
                        </c15:formulaRef>
                      </c:ext>
                    </c:extLst>
                    <c:numCache>
                      <c:formatCode>General</c:formatCode>
                      <c:ptCount val="6"/>
                      <c:pt idx="0">
                        <c:v>11345</c:v>
                      </c:pt>
                      <c:pt idx="1">
                        <c:v>9729</c:v>
                      </c:pt>
                      <c:pt idx="2">
                        <c:v>14309</c:v>
                      </c:pt>
                      <c:pt idx="3">
                        <c:v>15096</c:v>
                      </c:pt>
                    </c:numCache>
                  </c:numRef>
                </c:val>
                <c:extLst>
                  <c:ext xmlns:c16="http://schemas.microsoft.com/office/drawing/2014/chart" uri="{C3380CC4-5D6E-409C-BE32-E72D297353CC}">
                    <c16:uniqueId val="{00000000-7ECB-438A-9E9D-2765997DFE39}"/>
                  </c:ext>
                </c:extLst>
              </c15:ser>
            </c15:filteredBarSeries>
          </c:ext>
        </c:extLst>
      </c:barChart>
      <c:catAx>
        <c:axId val="182710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crossAx val="182712192"/>
        <c:crosses val="autoZero"/>
        <c:auto val="1"/>
        <c:lblAlgn val="ctr"/>
        <c:lblOffset val="100"/>
        <c:tickLblSkip val="1"/>
        <c:tickMarkSkip val="1"/>
        <c:noMultiLvlLbl val="0"/>
      </c:catAx>
      <c:valAx>
        <c:axId val="182712192"/>
        <c:scaling>
          <c:orientation val="minMax"/>
          <c:max val="7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r>
                  <a:rPr lang="en-US"/>
                  <a:t>Millions</a:t>
                </a:r>
              </a:p>
            </c:rich>
          </c:tx>
          <c:layout>
            <c:manualLayout>
              <c:xMode val="edge"/>
              <c:yMode val="edge"/>
              <c:x val="1.364764267990074E-2"/>
              <c:y val="0.37440758293838888"/>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title>
        <c:numFmt formatCode="#,##0" sourceLinked="0"/>
        <c:majorTickMark val="none"/>
        <c:minorTickMark val="none"/>
        <c:tickLblPos val="nextTo"/>
        <c:spPr>
          <a:noFill/>
          <a:ln>
            <a:noFill/>
          </a:ln>
          <a:effectLst/>
        </c:spPr>
        <c:txPr>
          <a:bodyPr rot="0" spcFirstLastPara="1" vertOverflow="ellipsis"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crossAx val="182710656"/>
        <c:crosses val="autoZero"/>
        <c:crossBetween val="between"/>
        <c:dispUnits>
          <c:builtInUnit val="thousands"/>
        </c:dispUnits>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sz="1400">
          <a:solidFill>
            <a:schemeClr val="tx1"/>
          </a:solidFill>
          <a:latin typeface="Arial Narrow" panose="020B0606020202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244132752261913E-2"/>
          <c:y val="3.7914621677554848E-2"/>
          <c:w val="0.93548387096773733"/>
          <c:h val="0.8672024548950289"/>
        </c:manualLayout>
      </c:layout>
      <c:areaChart>
        <c:grouping val="stacked"/>
        <c:varyColors val="0"/>
        <c:ser>
          <c:idx val="0"/>
          <c:order val="0"/>
          <c:tx>
            <c:strRef>
              <c:f>Sheet1!$B$1</c:f>
              <c:strCache>
                <c:ptCount val="1"/>
                <c:pt idx="0">
                  <c:v>United States</c:v>
                </c:pt>
              </c:strCache>
            </c:strRef>
          </c:tx>
          <c:spPr>
            <a:solidFill>
              <a:schemeClr val="bg2">
                <a:lumMod val="50000"/>
              </a:schemeClr>
            </a:solidFill>
            <a:ln>
              <a:noFill/>
            </a:ln>
            <a:effectLst/>
          </c:spPr>
          <c:cat>
            <c:numRef>
              <c:f>Sheet1!$A$2:$A$74</c:f>
              <c:numCache>
                <c:formatCode>General</c:formatCode>
                <c:ptCount val="73"/>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pt idx="72">
                  <c:v>2022</c:v>
                </c:pt>
              </c:numCache>
            </c:numRef>
          </c:cat>
          <c:val>
            <c:numRef>
              <c:f>Sheet1!$B$2:$B$74</c:f>
              <c:numCache>
                <c:formatCode>0.000</c:formatCode>
                <c:ptCount val="73"/>
                <c:pt idx="0">
                  <c:v>6.6289999999999996</c:v>
                </c:pt>
                <c:pt idx="1">
                  <c:v>5.306</c:v>
                </c:pt>
                <c:pt idx="2">
                  <c:v>4.3239999999999998</c:v>
                </c:pt>
                <c:pt idx="3">
                  <c:v>6.1319999999999997</c:v>
                </c:pt>
                <c:pt idx="4">
                  <c:v>5.5069999999999997</c:v>
                </c:pt>
                <c:pt idx="5">
                  <c:v>7.95</c:v>
                </c:pt>
                <c:pt idx="6">
                  <c:v>5.8070000000000004</c:v>
                </c:pt>
                <c:pt idx="7">
                  <c:v>6.12</c:v>
                </c:pt>
                <c:pt idx="8">
                  <c:v>4.2469999999999999</c:v>
                </c:pt>
                <c:pt idx="9">
                  <c:v>5.5990000000000002</c:v>
                </c:pt>
                <c:pt idx="10">
                  <c:v>6.7030000000000003</c:v>
                </c:pt>
                <c:pt idx="11">
                  <c:v>5.5220000000000002</c:v>
                </c:pt>
                <c:pt idx="12">
                  <c:v>6.9429999999999996</c:v>
                </c:pt>
                <c:pt idx="13">
                  <c:v>7.6440000000000001</c:v>
                </c:pt>
                <c:pt idx="14">
                  <c:v>7.7450000000000001</c:v>
                </c:pt>
                <c:pt idx="15">
                  <c:v>9.3350000000000009</c:v>
                </c:pt>
                <c:pt idx="16">
                  <c:v>8.6050000000000004</c:v>
                </c:pt>
                <c:pt idx="17">
                  <c:v>7.4130000000000003</c:v>
                </c:pt>
                <c:pt idx="18">
                  <c:v>8.8490000000000002</c:v>
                </c:pt>
                <c:pt idx="19">
                  <c:v>8.2240000000000002</c:v>
                </c:pt>
                <c:pt idx="20">
                  <c:v>6.55</c:v>
                </c:pt>
                <c:pt idx="21">
                  <c:v>8.5839999999999996</c:v>
                </c:pt>
                <c:pt idx="22">
                  <c:v>8.8279999999999994</c:v>
                </c:pt>
                <c:pt idx="23">
                  <c:v>9.6669999999999998</c:v>
                </c:pt>
                <c:pt idx="24">
                  <c:v>7.3250000000000002</c:v>
                </c:pt>
                <c:pt idx="25">
                  <c:v>6.7169999999999996</c:v>
                </c:pt>
                <c:pt idx="26">
                  <c:v>8.4979999999999993</c:v>
                </c:pt>
                <c:pt idx="27">
                  <c:v>9.2140000000000004</c:v>
                </c:pt>
                <c:pt idx="28">
                  <c:v>9.1769999999999996</c:v>
                </c:pt>
                <c:pt idx="29">
                  <c:v>8.4339999999999993</c:v>
                </c:pt>
                <c:pt idx="30">
                  <c:v>6.3760000000000003</c:v>
                </c:pt>
                <c:pt idx="31">
                  <c:v>6.2530000000000001</c:v>
                </c:pt>
                <c:pt idx="32">
                  <c:v>5.0730000000000004</c:v>
                </c:pt>
                <c:pt idx="33">
                  <c:v>6.7809999999999997</c:v>
                </c:pt>
                <c:pt idx="34">
                  <c:v>7.7729999999999997</c:v>
                </c:pt>
                <c:pt idx="35">
                  <c:v>8.1850000000000005</c:v>
                </c:pt>
                <c:pt idx="36">
                  <c:v>7.8289999999999997</c:v>
                </c:pt>
                <c:pt idx="37">
                  <c:v>7.0990000000000002</c:v>
                </c:pt>
                <c:pt idx="38">
                  <c:v>7.1130000000000004</c:v>
                </c:pt>
                <c:pt idx="39">
                  <c:v>6.8230000000000004</c:v>
                </c:pt>
                <c:pt idx="40">
                  <c:v>6.077</c:v>
                </c:pt>
                <c:pt idx="41">
                  <c:v>5.4390000000000001</c:v>
                </c:pt>
                <c:pt idx="42">
                  <c:v>5.6639999999999997</c:v>
                </c:pt>
                <c:pt idx="43">
                  <c:v>5.9809999999999999</c:v>
                </c:pt>
                <c:pt idx="44">
                  <c:v>6.6139999999999999</c:v>
                </c:pt>
                <c:pt idx="45">
                  <c:v>6.351</c:v>
                </c:pt>
                <c:pt idx="46">
                  <c:v>6.0830000000000002</c:v>
                </c:pt>
                <c:pt idx="47">
                  <c:v>5.992</c:v>
                </c:pt>
                <c:pt idx="48">
                  <c:v>5.5529999999999999</c:v>
                </c:pt>
                <c:pt idx="49">
                  <c:v>5.6379489999999999</c:v>
                </c:pt>
                <c:pt idx="50">
                  <c:v>5.5419999999999998</c:v>
                </c:pt>
                <c:pt idx="51">
                  <c:v>4.8789999999999996</c:v>
                </c:pt>
                <c:pt idx="52">
                  <c:v>5.0190000000000001</c:v>
                </c:pt>
                <c:pt idx="53">
                  <c:v>4.51</c:v>
                </c:pt>
                <c:pt idx="54">
                  <c:v>4.2300000000000004</c:v>
                </c:pt>
                <c:pt idx="55">
                  <c:v>4.3209999999999997</c:v>
                </c:pt>
                <c:pt idx="56">
                  <c:v>4.3659999999999997</c:v>
                </c:pt>
                <c:pt idx="57">
                  <c:v>3.9242680000000001</c:v>
                </c:pt>
                <c:pt idx="58">
                  <c:v>3.7763580000000001</c:v>
                </c:pt>
                <c:pt idx="59">
                  <c:v>2.1949999999999998</c:v>
                </c:pt>
                <c:pt idx="60">
                  <c:v>2.7309999999999999</c:v>
                </c:pt>
                <c:pt idx="61">
                  <c:v>2.976</c:v>
                </c:pt>
                <c:pt idx="62">
                  <c:v>4.109</c:v>
                </c:pt>
                <c:pt idx="63">
                  <c:v>4.3689999999999998</c:v>
                </c:pt>
                <c:pt idx="64">
                  <c:v>4.2530000000000001</c:v>
                </c:pt>
                <c:pt idx="65">
                  <c:v>4.1636790000000001</c:v>
                </c:pt>
                <c:pt idx="66">
                  <c:v>3.9343569999999999</c:v>
                </c:pt>
                <c:pt idx="67">
                  <c:v>3.0332159999999999</c:v>
                </c:pt>
                <c:pt idx="68">
                  <c:v>2.7959710000000002</c:v>
                </c:pt>
                <c:pt idx="69">
                  <c:v>2.5127799999999998</c:v>
                </c:pt>
                <c:pt idx="70">
                  <c:v>1.9259999999999999</c:v>
                </c:pt>
                <c:pt idx="71">
                  <c:v>1.5629999999999999</c:v>
                </c:pt>
                <c:pt idx="72">
                  <c:v>1.751736</c:v>
                </c:pt>
              </c:numCache>
            </c:numRef>
          </c:val>
          <c:extLst>
            <c:ext xmlns:c16="http://schemas.microsoft.com/office/drawing/2014/chart" uri="{C3380CC4-5D6E-409C-BE32-E72D297353CC}">
              <c16:uniqueId val="{00000000-7227-468C-AA74-2003A92FE1A1}"/>
            </c:ext>
          </c:extLst>
        </c:ser>
        <c:ser>
          <c:idx val="1"/>
          <c:order val="1"/>
          <c:tx>
            <c:strRef>
              <c:f>Sheet1!$C$1</c:f>
              <c:strCache>
                <c:ptCount val="1"/>
                <c:pt idx="0">
                  <c:v>Japan</c:v>
                </c:pt>
              </c:strCache>
            </c:strRef>
          </c:tx>
          <c:spPr>
            <a:solidFill>
              <a:schemeClr val="bg2">
                <a:lumMod val="75000"/>
              </a:schemeClr>
            </a:solidFill>
            <a:ln>
              <a:noFill/>
            </a:ln>
            <a:effectLst/>
          </c:spPr>
          <c:cat>
            <c:numRef>
              <c:f>Sheet1!$A$2:$A$74</c:f>
              <c:numCache>
                <c:formatCode>General</c:formatCode>
                <c:ptCount val="73"/>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pt idx="72">
                  <c:v>2022</c:v>
                </c:pt>
              </c:numCache>
            </c:numRef>
          </c:cat>
          <c:val>
            <c:numRef>
              <c:f>Sheet1!$C$2:$C$74</c:f>
              <c:numCache>
                <c:formatCode>General</c:formatCode>
                <c:ptCount val="73"/>
                <c:pt idx="11" formatCode="0.000">
                  <c:v>0.25</c:v>
                </c:pt>
                <c:pt idx="12" formatCode="0.000">
                  <c:v>0.26900000000000002</c:v>
                </c:pt>
                <c:pt idx="13" formatCode="0.000">
                  <c:v>0.40799999999999997</c:v>
                </c:pt>
                <c:pt idx="14" formatCode="0.000">
                  <c:v>0.57999999999999996</c:v>
                </c:pt>
                <c:pt idx="15" formatCode="0.000">
                  <c:v>0.69599999999999995</c:v>
                </c:pt>
                <c:pt idx="16" formatCode="0.000">
                  <c:v>0.878</c:v>
                </c:pt>
                <c:pt idx="17" formatCode="0.000">
                  <c:v>1.3759999999999999</c:v>
                </c:pt>
                <c:pt idx="18" formatCode="0.000">
                  <c:v>2.056</c:v>
                </c:pt>
                <c:pt idx="19" formatCode="0.000">
                  <c:v>2.6110000000000002</c:v>
                </c:pt>
                <c:pt idx="20" formatCode="0.000">
                  <c:v>3.1789999999999998</c:v>
                </c:pt>
                <c:pt idx="21" formatCode="0.000">
                  <c:v>3.718</c:v>
                </c:pt>
                <c:pt idx="22" formatCode="0.000">
                  <c:v>4.0220000000000002</c:v>
                </c:pt>
                <c:pt idx="23" formatCode="0.000">
                  <c:v>4.4710000000000001</c:v>
                </c:pt>
                <c:pt idx="24" formatCode="0.000">
                  <c:v>3.9319999999999999</c:v>
                </c:pt>
                <c:pt idx="25" formatCode="0.000">
                  <c:v>4.5679999999999996</c:v>
                </c:pt>
                <c:pt idx="26" formatCode="0.000">
                  <c:v>5.0279999999999996</c:v>
                </c:pt>
                <c:pt idx="27" formatCode="0.000">
                  <c:v>5.431</c:v>
                </c:pt>
                <c:pt idx="28" formatCode="0.000">
                  <c:v>5.976</c:v>
                </c:pt>
                <c:pt idx="29" formatCode="0.000">
                  <c:v>6.1760000000000002</c:v>
                </c:pt>
                <c:pt idx="30" formatCode="0.000">
                  <c:v>7.0380000000000003</c:v>
                </c:pt>
                <c:pt idx="31" formatCode="0.000">
                  <c:v>6.9740000000000002</c:v>
                </c:pt>
                <c:pt idx="32" formatCode="0.000">
                  <c:v>6.8819999999999997</c:v>
                </c:pt>
                <c:pt idx="33" formatCode="0.000">
                  <c:v>7.1520000000000001</c:v>
                </c:pt>
                <c:pt idx="34" formatCode="0.000">
                  <c:v>7.0730000000000004</c:v>
                </c:pt>
                <c:pt idx="35" formatCode="0.000">
                  <c:v>7.6470000000000002</c:v>
                </c:pt>
                <c:pt idx="36" formatCode="0.000">
                  <c:v>7.81</c:v>
                </c:pt>
                <c:pt idx="37" formatCode="0.000">
                  <c:v>7.891</c:v>
                </c:pt>
                <c:pt idx="38" formatCode="0.000">
                  <c:v>8.1980000000000004</c:v>
                </c:pt>
                <c:pt idx="39" formatCode="0.000">
                  <c:v>9.0519999999999996</c:v>
                </c:pt>
                <c:pt idx="40" formatCode="0.000">
                  <c:v>9.9480000000000004</c:v>
                </c:pt>
                <c:pt idx="41" formatCode="0.000">
                  <c:v>9.7530000000000001</c:v>
                </c:pt>
                <c:pt idx="42" formatCode="0.000">
                  <c:v>9.3789999999999996</c:v>
                </c:pt>
                <c:pt idx="43" formatCode="0.000">
                  <c:v>8.4939999999999998</c:v>
                </c:pt>
                <c:pt idx="44" formatCode="0.000">
                  <c:v>7.8019999999999996</c:v>
                </c:pt>
                <c:pt idx="45" formatCode="0.000">
                  <c:v>7.6139999999999999</c:v>
                </c:pt>
                <c:pt idx="46" formatCode="0.000">
                  <c:v>7.8639999999999999</c:v>
                </c:pt>
                <c:pt idx="47" formatCode="0.000">
                  <c:v>8.4920000000000009</c:v>
                </c:pt>
                <c:pt idx="48" formatCode="0.000">
                  <c:v>8.0559999999999992</c:v>
                </c:pt>
                <c:pt idx="49" formatCode="0.000">
                  <c:v>8.032</c:v>
                </c:pt>
                <c:pt idx="50" formatCode="0.000">
                  <c:v>8.3629999999999995</c:v>
                </c:pt>
                <c:pt idx="51" formatCode="0.000">
                  <c:v>8.1180000000000003</c:v>
                </c:pt>
                <c:pt idx="52" formatCode="0.000">
                  <c:v>8.6189999999999998</c:v>
                </c:pt>
                <c:pt idx="53" formatCode="0.000">
                  <c:v>8.4779999999999998</c:v>
                </c:pt>
                <c:pt idx="54" formatCode="0.000">
                  <c:v>8.7200000000000006</c:v>
                </c:pt>
                <c:pt idx="55" formatCode="0.000">
                  <c:v>9.016</c:v>
                </c:pt>
                <c:pt idx="56" formatCode="0.000">
                  <c:v>9.7560000000000002</c:v>
                </c:pt>
                <c:pt idx="57" formatCode="0.000">
                  <c:v>9.9446370000000002</c:v>
                </c:pt>
                <c:pt idx="58" formatCode="0.000">
                  <c:v>9.9161490000000008</c:v>
                </c:pt>
                <c:pt idx="59" formatCode="0.000">
                  <c:v>6.8620000000000001</c:v>
                </c:pt>
                <c:pt idx="60" formatCode="0.000">
                  <c:v>8.3070000000000004</c:v>
                </c:pt>
                <c:pt idx="61" formatCode="0.000">
                  <c:v>7.1580000000000004</c:v>
                </c:pt>
                <c:pt idx="62" formatCode="0.000">
                  <c:v>8.5540000000000003</c:v>
                </c:pt>
                <c:pt idx="63" formatCode="0.000">
                  <c:v>8.1890000000000001</c:v>
                </c:pt>
                <c:pt idx="64" formatCode="0.000">
                  <c:v>8.2769999999999992</c:v>
                </c:pt>
                <c:pt idx="65" formatCode="0.000">
                  <c:v>7.8307219999999997</c:v>
                </c:pt>
                <c:pt idx="66" formatCode="0.000">
                  <c:v>7.8738859999999997</c:v>
                </c:pt>
                <c:pt idx="67" formatCode="0.000">
                  <c:v>8.3478359999999991</c:v>
                </c:pt>
                <c:pt idx="68" formatCode="0.000">
                  <c:v>8.3582199999999993</c:v>
                </c:pt>
                <c:pt idx="69" formatCode="0.000">
                  <c:v>8.3297559999999997</c:v>
                </c:pt>
                <c:pt idx="70" formatCode="0.000">
                  <c:v>6.96</c:v>
                </c:pt>
                <c:pt idx="71" formatCode="0.000">
                  <c:v>6.6192000000000002</c:v>
                </c:pt>
                <c:pt idx="72" formatCode="0.000">
                  <c:v>6.5663559999999999</c:v>
                </c:pt>
              </c:numCache>
            </c:numRef>
          </c:val>
          <c:extLst>
            <c:ext xmlns:c16="http://schemas.microsoft.com/office/drawing/2014/chart" uri="{C3380CC4-5D6E-409C-BE32-E72D297353CC}">
              <c16:uniqueId val="{00000001-7227-468C-AA74-2003A92FE1A1}"/>
            </c:ext>
          </c:extLst>
        </c:ser>
        <c:ser>
          <c:idx val="2"/>
          <c:order val="2"/>
          <c:tx>
            <c:strRef>
              <c:f>Sheet1!$D$1</c:f>
              <c:strCache>
                <c:ptCount val="1"/>
                <c:pt idx="0">
                  <c:v>Germany</c:v>
                </c:pt>
              </c:strCache>
            </c:strRef>
          </c:tx>
          <c:spPr>
            <a:solidFill>
              <a:schemeClr val="accent3">
                <a:lumMod val="75000"/>
              </a:schemeClr>
            </a:solidFill>
            <a:ln>
              <a:noFill/>
            </a:ln>
            <a:effectLst/>
          </c:spPr>
          <c:cat>
            <c:numRef>
              <c:f>Sheet1!$A$2:$A$74</c:f>
              <c:numCache>
                <c:formatCode>General</c:formatCode>
                <c:ptCount val="73"/>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pt idx="72">
                  <c:v>2022</c:v>
                </c:pt>
              </c:numCache>
            </c:numRef>
          </c:cat>
          <c:val>
            <c:numRef>
              <c:f>Sheet1!$D$2:$D$74</c:f>
              <c:numCache>
                <c:formatCode>0.000</c:formatCode>
                <c:ptCount val="73"/>
                <c:pt idx="0">
                  <c:v>0.219</c:v>
                </c:pt>
                <c:pt idx="1">
                  <c:v>0.27700000000000002</c:v>
                </c:pt>
                <c:pt idx="2">
                  <c:v>0.318</c:v>
                </c:pt>
                <c:pt idx="3">
                  <c:v>0.38800000000000001</c:v>
                </c:pt>
                <c:pt idx="4">
                  <c:v>0.56100000000000005</c:v>
                </c:pt>
                <c:pt idx="5">
                  <c:v>0.76200000000000001</c:v>
                </c:pt>
                <c:pt idx="6">
                  <c:v>0.91100000000000003</c:v>
                </c:pt>
                <c:pt idx="7">
                  <c:v>1.04</c:v>
                </c:pt>
                <c:pt idx="8">
                  <c:v>1.3069999999999999</c:v>
                </c:pt>
                <c:pt idx="9">
                  <c:v>1.5029999999999999</c:v>
                </c:pt>
                <c:pt idx="10">
                  <c:v>1.8160000000000001</c:v>
                </c:pt>
                <c:pt idx="11">
                  <c:v>1.9039999999999999</c:v>
                </c:pt>
                <c:pt idx="12">
                  <c:v>2.109</c:v>
                </c:pt>
                <c:pt idx="13">
                  <c:v>2.4140000000000001</c:v>
                </c:pt>
                <c:pt idx="14">
                  <c:v>2.65</c:v>
                </c:pt>
                <c:pt idx="15">
                  <c:v>2.7330000000000001</c:v>
                </c:pt>
                <c:pt idx="16">
                  <c:v>2.83</c:v>
                </c:pt>
                <c:pt idx="17">
                  <c:v>2.2959999999999998</c:v>
                </c:pt>
                <c:pt idx="18">
                  <c:v>2.8620000000000001</c:v>
                </c:pt>
                <c:pt idx="19">
                  <c:v>3.3119999999999998</c:v>
                </c:pt>
                <c:pt idx="20">
                  <c:v>3.528</c:v>
                </c:pt>
                <c:pt idx="21">
                  <c:v>3.6970000000000001</c:v>
                </c:pt>
                <c:pt idx="22">
                  <c:v>3.5219999999999998</c:v>
                </c:pt>
                <c:pt idx="23">
                  <c:v>3.649</c:v>
                </c:pt>
                <c:pt idx="24">
                  <c:v>2.84</c:v>
                </c:pt>
                <c:pt idx="25">
                  <c:v>2.9079999999999999</c:v>
                </c:pt>
                <c:pt idx="26">
                  <c:v>3.5470000000000002</c:v>
                </c:pt>
                <c:pt idx="27">
                  <c:v>3.79</c:v>
                </c:pt>
                <c:pt idx="28">
                  <c:v>3.891</c:v>
                </c:pt>
                <c:pt idx="29">
                  <c:v>3.9329999999999998</c:v>
                </c:pt>
                <c:pt idx="30">
                  <c:v>3.5209999999999999</c:v>
                </c:pt>
                <c:pt idx="31">
                  <c:v>3.5779999999999998</c:v>
                </c:pt>
                <c:pt idx="32">
                  <c:v>3.762</c:v>
                </c:pt>
                <c:pt idx="33">
                  <c:v>3.8780000000000001</c:v>
                </c:pt>
                <c:pt idx="34">
                  <c:v>3.79</c:v>
                </c:pt>
                <c:pt idx="35">
                  <c:v>4.1669999999999998</c:v>
                </c:pt>
                <c:pt idx="36">
                  <c:v>4.3109999999999999</c:v>
                </c:pt>
                <c:pt idx="37">
                  <c:v>4.3739999999999997</c:v>
                </c:pt>
                <c:pt idx="38">
                  <c:v>4.3490000000000002</c:v>
                </c:pt>
                <c:pt idx="39">
                  <c:v>4.5629999999999997</c:v>
                </c:pt>
                <c:pt idx="40">
                  <c:v>4.66</c:v>
                </c:pt>
                <c:pt idx="41">
                  <c:v>4.6760000000000002</c:v>
                </c:pt>
                <c:pt idx="42">
                  <c:v>4.8639999999999999</c:v>
                </c:pt>
                <c:pt idx="43">
                  <c:v>3.794</c:v>
                </c:pt>
                <c:pt idx="44">
                  <c:v>4.085</c:v>
                </c:pt>
                <c:pt idx="45">
                  <c:v>4.3600000000000003</c:v>
                </c:pt>
                <c:pt idx="46">
                  <c:v>4.54</c:v>
                </c:pt>
                <c:pt idx="47">
                  <c:v>4.6779999999999999</c:v>
                </c:pt>
                <c:pt idx="48">
                  <c:v>5.3479999999999999</c:v>
                </c:pt>
                <c:pt idx="49">
                  <c:v>5.3769999999999998</c:v>
                </c:pt>
                <c:pt idx="50">
                  <c:v>4.8029999999999999</c:v>
                </c:pt>
                <c:pt idx="51">
                  <c:v>5.3010000000000002</c:v>
                </c:pt>
                <c:pt idx="52">
                  <c:v>4.7990000000000004</c:v>
                </c:pt>
                <c:pt idx="53">
                  <c:v>5.1449999999999996</c:v>
                </c:pt>
                <c:pt idx="54">
                  <c:v>5.1920000000000002</c:v>
                </c:pt>
                <c:pt idx="55">
                  <c:v>5.35</c:v>
                </c:pt>
                <c:pt idx="56">
                  <c:v>5.3979999999999997</c:v>
                </c:pt>
                <c:pt idx="57">
                  <c:v>5.7091390000000004</c:v>
                </c:pt>
                <c:pt idx="58">
                  <c:v>5.5268819999999996</c:v>
                </c:pt>
                <c:pt idx="59">
                  <c:v>4.9539999999999997</c:v>
                </c:pt>
                <c:pt idx="60">
                  <c:v>5.5519999999999996</c:v>
                </c:pt>
                <c:pt idx="61">
                  <c:v>5.8710000000000004</c:v>
                </c:pt>
                <c:pt idx="62">
                  <c:v>5.3879999999999999</c:v>
                </c:pt>
                <c:pt idx="63">
                  <c:v>5.44</c:v>
                </c:pt>
                <c:pt idx="64">
                  <c:v>5.6040000000000001</c:v>
                </c:pt>
                <c:pt idx="65">
                  <c:v>5.7079380000000004</c:v>
                </c:pt>
                <c:pt idx="66">
                  <c:v>5.7468079999999997</c:v>
                </c:pt>
                <c:pt idx="67">
                  <c:v>5.645581</c:v>
                </c:pt>
                <c:pt idx="68">
                  <c:v>5.1204090000000004</c:v>
                </c:pt>
                <c:pt idx="69">
                  <c:v>4.5513279999999998</c:v>
                </c:pt>
                <c:pt idx="70">
                  <c:v>3.5150000000000001</c:v>
                </c:pt>
                <c:pt idx="71">
                  <c:v>3.0960000000000001</c:v>
                </c:pt>
                <c:pt idx="72">
                  <c:v>3.4803570000000001</c:v>
                </c:pt>
              </c:numCache>
            </c:numRef>
          </c:val>
          <c:extLst>
            <c:ext xmlns:c16="http://schemas.microsoft.com/office/drawing/2014/chart" uri="{C3380CC4-5D6E-409C-BE32-E72D297353CC}">
              <c16:uniqueId val="{00000002-7227-468C-AA74-2003A92FE1A1}"/>
            </c:ext>
          </c:extLst>
        </c:ser>
        <c:ser>
          <c:idx val="4"/>
          <c:order val="4"/>
          <c:tx>
            <c:strRef>
              <c:f>Sheet1!$E$1</c:f>
              <c:strCache>
                <c:ptCount val="1"/>
                <c:pt idx="0">
                  <c:v>China</c:v>
                </c:pt>
              </c:strCache>
            </c:strRef>
          </c:tx>
          <c:spPr>
            <a:solidFill>
              <a:schemeClr val="accent4">
                <a:lumMod val="75000"/>
              </a:schemeClr>
            </a:solidFill>
            <a:ln>
              <a:noFill/>
            </a:ln>
            <a:effectLst/>
          </c:spPr>
          <c:cat>
            <c:numRef>
              <c:f>Sheet1!$A$2:$A$74</c:f>
              <c:numCache>
                <c:formatCode>General</c:formatCode>
                <c:ptCount val="73"/>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pt idx="72">
                  <c:v>2022</c:v>
                </c:pt>
              </c:numCache>
            </c:numRef>
          </c:cat>
          <c:val>
            <c:numRef>
              <c:f>Sheet1!$E$2:$E$74</c:f>
              <c:numCache>
                <c:formatCode>General</c:formatCode>
                <c:ptCount val="73"/>
                <c:pt idx="48" formatCode="0.000">
                  <c:v>0.50710299999999997</c:v>
                </c:pt>
                <c:pt idx="49" formatCode="0.000">
                  <c:v>0.56536600000000004</c:v>
                </c:pt>
                <c:pt idx="50" formatCode="0.000">
                  <c:v>0.60467700000000002</c:v>
                </c:pt>
                <c:pt idx="51" formatCode="0.000">
                  <c:v>0.70352099999999995</c:v>
                </c:pt>
                <c:pt idx="52" formatCode="0.000">
                  <c:v>1.101696</c:v>
                </c:pt>
                <c:pt idx="53" formatCode="0.000">
                  <c:v>2.018875</c:v>
                </c:pt>
                <c:pt idx="54" formatCode="0.000">
                  <c:v>2.48</c:v>
                </c:pt>
                <c:pt idx="55" formatCode="0.000">
                  <c:v>3.931</c:v>
                </c:pt>
                <c:pt idx="56" formatCode="0.000">
                  <c:v>5.2329999999999997</c:v>
                </c:pt>
                <c:pt idx="57" formatCode="0.000">
                  <c:v>6.3811159999999996</c:v>
                </c:pt>
                <c:pt idx="58" formatCode="0.000">
                  <c:v>6.7377450000000003</c:v>
                </c:pt>
                <c:pt idx="59" formatCode="0.000">
                  <c:v>10.384</c:v>
                </c:pt>
                <c:pt idx="60" formatCode="0.000">
                  <c:v>13.897</c:v>
                </c:pt>
                <c:pt idx="61" formatCode="0.000">
                  <c:v>14.484999999999999</c:v>
                </c:pt>
                <c:pt idx="62" formatCode="0.000">
                  <c:v>15.523</c:v>
                </c:pt>
                <c:pt idx="63" formatCode="0.000">
                  <c:v>18.084</c:v>
                </c:pt>
                <c:pt idx="64" formatCode="0.000">
                  <c:v>19.928999999999998</c:v>
                </c:pt>
                <c:pt idx="65" formatCode="0.000">
                  <c:v>21.079426999999999</c:v>
                </c:pt>
                <c:pt idx="66" formatCode="0.000">
                  <c:v>24.420743999999999</c:v>
                </c:pt>
                <c:pt idx="67" formatCode="0.000">
                  <c:v>24.806687</c:v>
                </c:pt>
                <c:pt idx="68" formatCode="0.000">
                  <c:v>23.709782000000001</c:v>
                </c:pt>
                <c:pt idx="69" formatCode="0.000">
                  <c:v>21.360192999999999</c:v>
                </c:pt>
                <c:pt idx="70" formatCode="0.000">
                  <c:v>19.266999999999999</c:v>
                </c:pt>
                <c:pt idx="71" formatCode="0.000">
                  <c:v>21.407900000000001</c:v>
                </c:pt>
                <c:pt idx="72" formatCode="0.000">
                  <c:v>23.836082999999999</c:v>
                </c:pt>
              </c:numCache>
            </c:numRef>
          </c:val>
          <c:extLst>
            <c:ext xmlns:c16="http://schemas.microsoft.com/office/drawing/2014/chart" uri="{C3380CC4-5D6E-409C-BE32-E72D297353CC}">
              <c16:uniqueId val="{00000003-7227-468C-AA74-2003A92FE1A1}"/>
            </c:ext>
          </c:extLst>
        </c:ser>
        <c:dLbls>
          <c:showLegendKey val="0"/>
          <c:showVal val="0"/>
          <c:showCatName val="0"/>
          <c:showSerName val="0"/>
          <c:showPercent val="0"/>
          <c:showBubbleSize val="0"/>
        </c:dLbls>
        <c:axId val="182778112"/>
        <c:axId val="182980608"/>
      </c:areaChart>
      <c:lineChart>
        <c:grouping val="standard"/>
        <c:varyColors val="0"/>
        <c:ser>
          <c:idx val="3"/>
          <c:order val="3"/>
          <c:tx>
            <c:strRef>
              <c:f>Sheet1!$F$1</c:f>
              <c:strCache>
                <c:ptCount val="1"/>
                <c:pt idx="0">
                  <c:v>World</c:v>
                </c:pt>
              </c:strCache>
            </c:strRef>
          </c:tx>
          <c:spPr>
            <a:ln w="28575" cap="rnd">
              <a:solidFill>
                <a:schemeClr val="tx1"/>
              </a:solidFill>
              <a:round/>
            </a:ln>
            <a:effectLst/>
          </c:spPr>
          <c:marker>
            <c:symbol val="none"/>
          </c:marker>
          <c:cat>
            <c:numRef>
              <c:f>Sheet1!$A$2:$A$74</c:f>
              <c:numCache>
                <c:formatCode>General</c:formatCode>
                <c:ptCount val="73"/>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pt idx="72">
                  <c:v>2022</c:v>
                </c:pt>
              </c:numCache>
            </c:numRef>
          </c:cat>
          <c:val>
            <c:numRef>
              <c:f>Sheet1!$F$2:$F$74</c:f>
              <c:numCache>
                <c:formatCode>0.00</c:formatCode>
                <c:ptCount val="73"/>
                <c:pt idx="0">
                  <c:v>8</c:v>
                </c:pt>
                <c:pt idx="1">
                  <c:v>7</c:v>
                </c:pt>
                <c:pt idx="2">
                  <c:v>6</c:v>
                </c:pt>
                <c:pt idx="3">
                  <c:v>8</c:v>
                </c:pt>
                <c:pt idx="4">
                  <c:v>8</c:v>
                </c:pt>
                <c:pt idx="5">
                  <c:v>11</c:v>
                </c:pt>
                <c:pt idx="6">
                  <c:v>9.1</c:v>
                </c:pt>
                <c:pt idx="7">
                  <c:v>9.8000000000000007</c:v>
                </c:pt>
                <c:pt idx="8">
                  <c:v>8.6999999999999993</c:v>
                </c:pt>
                <c:pt idx="9">
                  <c:v>10.8</c:v>
                </c:pt>
                <c:pt idx="10">
                  <c:v>12.8</c:v>
                </c:pt>
                <c:pt idx="11">
                  <c:v>11.4</c:v>
                </c:pt>
                <c:pt idx="12">
                  <c:v>14</c:v>
                </c:pt>
                <c:pt idx="13">
                  <c:v>15.9</c:v>
                </c:pt>
                <c:pt idx="14">
                  <c:v>16.7</c:v>
                </c:pt>
                <c:pt idx="15">
                  <c:v>19</c:v>
                </c:pt>
                <c:pt idx="16">
                  <c:v>19.2</c:v>
                </c:pt>
                <c:pt idx="17">
                  <c:v>18.600000000000001</c:v>
                </c:pt>
                <c:pt idx="18">
                  <c:v>21.6</c:v>
                </c:pt>
                <c:pt idx="19">
                  <c:v>23.1</c:v>
                </c:pt>
                <c:pt idx="20">
                  <c:v>22.5</c:v>
                </c:pt>
                <c:pt idx="21">
                  <c:v>26.5</c:v>
                </c:pt>
                <c:pt idx="22">
                  <c:v>27.9</c:v>
                </c:pt>
                <c:pt idx="23">
                  <c:v>30</c:v>
                </c:pt>
                <c:pt idx="24">
                  <c:v>26</c:v>
                </c:pt>
                <c:pt idx="25">
                  <c:v>25</c:v>
                </c:pt>
                <c:pt idx="26">
                  <c:v>28.9</c:v>
                </c:pt>
                <c:pt idx="27">
                  <c:v>30.5</c:v>
                </c:pt>
                <c:pt idx="28">
                  <c:v>31.2</c:v>
                </c:pt>
                <c:pt idx="29">
                  <c:v>30.8</c:v>
                </c:pt>
                <c:pt idx="30">
                  <c:v>28.6</c:v>
                </c:pt>
                <c:pt idx="31">
                  <c:v>27.5</c:v>
                </c:pt>
                <c:pt idx="32">
                  <c:v>26.7</c:v>
                </c:pt>
                <c:pt idx="33">
                  <c:v>30</c:v>
                </c:pt>
                <c:pt idx="34">
                  <c:v>30.5</c:v>
                </c:pt>
                <c:pt idx="35">
                  <c:v>32.4</c:v>
                </c:pt>
                <c:pt idx="36">
                  <c:v>32.9</c:v>
                </c:pt>
                <c:pt idx="37">
                  <c:v>33.1</c:v>
                </c:pt>
                <c:pt idx="38">
                  <c:v>34.4</c:v>
                </c:pt>
                <c:pt idx="39">
                  <c:v>35.700000000000003</c:v>
                </c:pt>
                <c:pt idx="40">
                  <c:v>36.299999999999997</c:v>
                </c:pt>
                <c:pt idx="41">
                  <c:v>35.1</c:v>
                </c:pt>
                <c:pt idx="42">
                  <c:v>35.5</c:v>
                </c:pt>
                <c:pt idx="43">
                  <c:v>34.200000000000003</c:v>
                </c:pt>
                <c:pt idx="44">
                  <c:v>34.799999999999997</c:v>
                </c:pt>
                <c:pt idx="45">
                  <c:v>35.4</c:v>
                </c:pt>
                <c:pt idx="46">
                  <c:v>36.6</c:v>
                </c:pt>
                <c:pt idx="47">
                  <c:v>38.700000000000003</c:v>
                </c:pt>
                <c:pt idx="48">
                  <c:v>38</c:v>
                </c:pt>
                <c:pt idx="49">
                  <c:v>39</c:v>
                </c:pt>
                <c:pt idx="50">
                  <c:v>40.731999999999999</c:v>
                </c:pt>
                <c:pt idx="51">
                  <c:v>40.143999999999998</c:v>
                </c:pt>
                <c:pt idx="52">
                  <c:v>41.215000000000003</c:v>
                </c:pt>
                <c:pt idx="53" formatCode="0.000">
                  <c:v>41.781999999999996</c:v>
                </c:pt>
                <c:pt idx="54" formatCode="0.000">
                  <c:v>44.554000000000002</c:v>
                </c:pt>
                <c:pt idx="55" formatCode="0.000">
                  <c:v>46.008000000000003</c:v>
                </c:pt>
                <c:pt idx="56" formatCode="0.000">
                  <c:v>49.886000000000003</c:v>
                </c:pt>
                <c:pt idx="57" formatCode="0.000">
                  <c:v>53.201346000000001</c:v>
                </c:pt>
                <c:pt idx="58" formatCode="0.000">
                  <c:v>52.637205999999999</c:v>
                </c:pt>
                <c:pt idx="59" formatCode="0.000">
                  <c:v>47.683300000000003</c:v>
                </c:pt>
                <c:pt idx="60" formatCode="0.000">
                  <c:v>58.264000000000003</c:v>
                </c:pt>
                <c:pt idx="61" formatCode="0.000">
                  <c:v>59.8977</c:v>
                </c:pt>
                <c:pt idx="62" formatCode="0.000">
                  <c:v>63.081000000000003</c:v>
                </c:pt>
                <c:pt idx="63" formatCode="0.000">
                  <c:v>65.745000000000005</c:v>
                </c:pt>
                <c:pt idx="64" formatCode="0.000">
                  <c:v>67.781999999999996</c:v>
                </c:pt>
                <c:pt idx="65" formatCode="0.000">
                  <c:v>68.539516000000006</c:v>
                </c:pt>
                <c:pt idx="66" formatCode="0.000">
                  <c:v>72.105435</c:v>
                </c:pt>
                <c:pt idx="67" formatCode="0.000">
                  <c:v>73.456530999999998</c:v>
                </c:pt>
                <c:pt idx="68" formatCode="0.000">
                  <c:v>70.466344000000007</c:v>
                </c:pt>
                <c:pt idx="69" formatCode="0.000">
                  <c:v>67.149196000000003</c:v>
                </c:pt>
                <c:pt idx="70" formatCode="0.000">
                  <c:v>55.834000000000003</c:v>
                </c:pt>
                <c:pt idx="71" formatCode="0.000">
                  <c:v>57.054295000000003</c:v>
                </c:pt>
                <c:pt idx="72" formatCode="0.000">
                  <c:v>61.598649999999999</c:v>
                </c:pt>
              </c:numCache>
            </c:numRef>
          </c:val>
          <c:smooth val="0"/>
          <c:extLst>
            <c:ext xmlns:c16="http://schemas.microsoft.com/office/drawing/2014/chart" uri="{C3380CC4-5D6E-409C-BE32-E72D297353CC}">
              <c16:uniqueId val="{00000004-7227-468C-AA74-2003A92FE1A1}"/>
            </c:ext>
          </c:extLst>
        </c:ser>
        <c:dLbls>
          <c:showLegendKey val="0"/>
          <c:showVal val="0"/>
          <c:showCatName val="0"/>
          <c:showSerName val="0"/>
          <c:showPercent val="0"/>
          <c:showBubbleSize val="0"/>
        </c:dLbls>
        <c:marker val="1"/>
        <c:smooth val="0"/>
        <c:axId val="182778112"/>
        <c:axId val="182980608"/>
      </c:lineChart>
      <c:catAx>
        <c:axId val="182778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crossAx val="182980608"/>
        <c:crosses val="autoZero"/>
        <c:auto val="1"/>
        <c:lblAlgn val="ctr"/>
        <c:lblOffset val="100"/>
        <c:tickLblSkip val="2"/>
        <c:tickMarkSkip val="1"/>
        <c:noMultiLvlLbl val="0"/>
      </c:catAx>
      <c:valAx>
        <c:axId val="182980608"/>
        <c:scaling>
          <c:orientation val="minMax"/>
          <c:max val="75"/>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crossAx val="182778112"/>
        <c:crosses val="autoZero"/>
        <c:crossBetween val="between"/>
        <c:majorUnit val="5"/>
      </c:valAx>
      <c:spPr>
        <a:noFill/>
        <a:ln>
          <a:noFill/>
        </a:ln>
        <a:effectLst/>
      </c:spPr>
    </c:plotArea>
    <c:legend>
      <c:legendPos val="b"/>
      <c:layout>
        <c:manualLayout>
          <c:xMode val="edge"/>
          <c:yMode val="edge"/>
          <c:x val="5.8401826602429048E-2"/>
          <c:y val="5.5205856728972463E-2"/>
          <c:w val="0.17584002368603022"/>
          <c:h val="0.2551796146453806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sz="1400">
          <a:solidFill>
            <a:schemeClr val="tx1"/>
          </a:solidFill>
          <a:latin typeface="Arial Narrow" panose="020B0606020202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a:t>Labor Force Participation, 2006</a:t>
            </a:r>
          </a:p>
        </c:rich>
      </c:tx>
      <c:layout>
        <c:manualLayout>
          <c:xMode val="edge"/>
          <c:yMode val="edge"/>
          <c:x val="0.11794871794871796"/>
          <c:y val="2.091254752851716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1538461538461539"/>
          <c:y val="0.1673003802281369"/>
          <c:w val="0.88461538461538469"/>
          <c:h val="0.69961977186311863"/>
        </c:manualLayout>
      </c:layout>
      <c:lineChart>
        <c:grouping val="standard"/>
        <c:varyColors val="0"/>
        <c:ser>
          <c:idx val="0"/>
          <c:order val="0"/>
          <c:tx>
            <c:strRef>
              <c:f>Sheet1!$B$1</c:f>
              <c:strCache>
                <c:ptCount val="1"/>
                <c:pt idx="0">
                  <c:v>Males</c:v>
                </c:pt>
              </c:strCache>
            </c:strRef>
          </c:tx>
          <c:spPr>
            <a:ln w="28575" cap="rnd">
              <a:solidFill>
                <a:schemeClr val="accent1"/>
              </a:solidFill>
              <a:round/>
            </a:ln>
            <a:effectLst/>
          </c:spPr>
          <c:marker>
            <c:symbol val="none"/>
          </c:marker>
          <c:cat>
            <c:strRef>
              <c:f>Sheet1!$A$2:$A$12</c:f>
              <c:strCache>
                <c:ptCount val="11"/>
                <c:pt idx="0">
                  <c:v>15-19</c:v>
                </c:pt>
                <c:pt idx="1">
                  <c:v>20-24</c:v>
                </c:pt>
                <c:pt idx="2">
                  <c:v>25-29</c:v>
                </c:pt>
                <c:pt idx="3">
                  <c:v>30-34</c:v>
                </c:pt>
                <c:pt idx="4">
                  <c:v>35-39</c:v>
                </c:pt>
                <c:pt idx="5">
                  <c:v>40-44</c:v>
                </c:pt>
                <c:pt idx="6">
                  <c:v>45-49</c:v>
                </c:pt>
                <c:pt idx="7">
                  <c:v>50-54</c:v>
                </c:pt>
                <c:pt idx="8">
                  <c:v>55-59</c:v>
                </c:pt>
                <c:pt idx="9">
                  <c:v>60-64</c:v>
                </c:pt>
                <c:pt idx="10">
                  <c:v>65+</c:v>
                </c:pt>
              </c:strCache>
            </c:strRef>
          </c:cat>
          <c:val>
            <c:numRef>
              <c:f>Sheet1!$B$2:$B$12</c:f>
              <c:numCache>
                <c:formatCode>General</c:formatCode>
                <c:ptCount val="11"/>
                <c:pt idx="0">
                  <c:v>18</c:v>
                </c:pt>
                <c:pt idx="1">
                  <c:v>72</c:v>
                </c:pt>
                <c:pt idx="2">
                  <c:v>95</c:v>
                </c:pt>
                <c:pt idx="3">
                  <c:v>96</c:v>
                </c:pt>
                <c:pt idx="4">
                  <c:v>96</c:v>
                </c:pt>
                <c:pt idx="5">
                  <c:v>96</c:v>
                </c:pt>
                <c:pt idx="6">
                  <c:v>96</c:v>
                </c:pt>
                <c:pt idx="7">
                  <c:v>96</c:v>
                </c:pt>
                <c:pt idx="8">
                  <c:v>93</c:v>
                </c:pt>
                <c:pt idx="9">
                  <c:v>72</c:v>
                </c:pt>
                <c:pt idx="10">
                  <c:v>35</c:v>
                </c:pt>
              </c:numCache>
            </c:numRef>
          </c:val>
          <c:smooth val="0"/>
          <c:extLst>
            <c:ext xmlns:c16="http://schemas.microsoft.com/office/drawing/2014/chart" uri="{C3380CC4-5D6E-409C-BE32-E72D297353CC}">
              <c16:uniqueId val="{00000000-0356-48D7-B2CE-06C4C9382B3F}"/>
            </c:ext>
          </c:extLst>
        </c:ser>
        <c:ser>
          <c:idx val="1"/>
          <c:order val="1"/>
          <c:tx>
            <c:strRef>
              <c:f>Sheet1!$C$1</c:f>
              <c:strCache>
                <c:ptCount val="1"/>
                <c:pt idx="0">
                  <c:v>Females</c:v>
                </c:pt>
              </c:strCache>
            </c:strRef>
          </c:tx>
          <c:spPr>
            <a:ln w="28575" cap="rnd">
              <a:solidFill>
                <a:schemeClr val="accent2"/>
              </a:solidFill>
              <a:round/>
            </a:ln>
            <a:effectLst/>
          </c:spPr>
          <c:marker>
            <c:symbol val="none"/>
          </c:marker>
          <c:cat>
            <c:strRef>
              <c:f>Sheet1!$A$2:$A$12</c:f>
              <c:strCache>
                <c:ptCount val="11"/>
                <c:pt idx="0">
                  <c:v>15-19</c:v>
                </c:pt>
                <c:pt idx="1">
                  <c:v>20-24</c:v>
                </c:pt>
                <c:pt idx="2">
                  <c:v>25-29</c:v>
                </c:pt>
                <c:pt idx="3">
                  <c:v>30-34</c:v>
                </c:pt>
                <c:pt idx="4">
                  <c:v>35-39</c:v>
                </c:pt>
                <c:pt idx="5">
                  <c:v>40-44</c:v>
                </c:pt>
                <c:pt idx="6">
                  <c:v>45-49</c:v>
                </c:pt>
                <c:pt idx="7">
                  <c:v>50-54</c:v>
                </c:pt>
                <c:pt idx="8">
                  <c:v>55-59</c:v>
                </c:pt>
                <c:pt idx="9">
                  <c:v>60-64</c:v>
                </c:pt>
                <c:pt idx="10">
                  <c:v>65+</c:v>
                </c:pt>
              </c:strCache>
            </c:strRef>
          </c:cat>
          <c:val>
            <c:numRef>
              <c:f>Sheet1!$C$2:$C$12</c:f>
              <c:numCache>
                <c:formatCode>General</c:formatCode>
                <c:ptCount val="11"/>
                <c:pt idx="0">
                  <c:v>17</c:v>
                </c:pt>
                <c:pt idx="1">
                  <c:v>72</c:v>
                </c:pt>
                <c:pt idx="2">
                  <c:v>70</c:v>
                </c:pt>
                <c:pt idx="3">
                  <c:v>56</c:v>
                </c:pt>
                <c:pt idx="4">
                  <c:v>61</c:v>
                </c:pt>
                <c:pt idx="5">
                  <c:v>69</c:v>
                </c:pt>
                <c:pt idx="6">
                  <c:v>71</c:v>
                </c:pt>
                <c:pt idx="7">
                  <c:v>68</c:v>
                </c:pt>
                <c:pt idx="8">
                  <c:v>57</c:v>
                </c:pt>
                <c:pt idx="9">
                  <c:v>39</c:v>
                </c:pt>
                <c:pt idx="10">
                  <c:v>15</c:v>
                </c:pt>
              </c:numCache>
            </c:numRef>
          </c:val>
          <c:smooth val="0"/>
          <c:extLst>
            <c:ext xmlns:c16="http://schemas.microsoft.com/office/drawing/2014/chart" uri="{C3380CC4-5D6E-409C-BE32-E72D297353CC}">
              <c16:uniqueId val="{00000001-0356-48D7-B2CE-06C4C9382B3F}"/>
            </c:ext>
          </c:extLst>
        </c:ser>
        <c:ser>
          <c:idx val="2"/>
          <c:order val="2"/>
          <c:tx>
            <c:strRef>
              <c:f>Sheet1!$D$1</c:f>
              <c:strCache>
                <c:ptCount val="1"/>
                <c:pt idx="0">
                  <c:v>USA (Females)</c:v>
                </c:pt>
              </c:strCache>
            </c:strRef>
          </c:tx>
          <c:spPr>
            <a:ln w="28575" cap="rnd">
              <a:solidFill>
                <a:schemeClr val="accent3"/>
              </a:solidFill>
              <a:round/>
            </a:ln>
            <a:effectLst/>
          </c:spPr>
          <c:marker>
            <c:symbol val="none"/>
          </c:marker>
          <c:cat>
            <c:strRef>
              <c:f>Sheet1!$A$2:$A$12</c:f>
              <c:strCache>
                <c:ptCount val="11"/>
                <c:pt idx="0">
                  <c:v>15-19</c:v>
                </c:pt>
                <c:pt idx="1">
                  <c:v>20-24</c:v>
                </c:pt>
                <c:pt idx="2">
                  <c:v>25-29</c:v>
                </c:pt>
                <c:pt idx="3">
                  <c:v>30-34</c:v>
                </c:pt>
                <c:pt idx="4">
                  <c:v>35-39</c:v>
                </c:pt>
                <c:pt idx="5">
                  <c:v>40-44</c:v>
                </c:pt>
                <c:pt idx="6">
                  <c:v>45-49</c:v>
                </c:pt>
                <c:pt idx="7">
                  <c:v>50-54</c:v>
                </c:pt>
                <c:pt idx="8">
                  <c:v>55-59</c:v>
                </c:pt>
                <c:pt idx="9">
                  <c:v>60-64</c:v>
                </c:pt>
                <c:pt idx="10">
                  <c:v>65+</c:v>
                </c:pt>
              </c:strCache>
            </c:strRef>
          </c:cat>
          <c:val>
            <c:numRef>
              <c:f>Sheet1!$D$2:$D$12</c:f>
              <c:numCache>
                <c:formatCode>General</c:formatCode>
                <c:ptCount val="11"/>
                <c:pt idx="1">
                  <c:v>70</c:v>
                </c:pt>
                <c:pt idx="2">
                  <c:v>74</c:v>
                </c:pt>
                <c:pt idx="3">
                  <c:v>75</c:v>
                </c:pt>
                <c:pt idx="4">
                  <c:v>76</c:v>
                </c:pt>
                <c:pt idx="5">
                  <c:v>77</c:v>
                </c:pt>
                <c:pt idx="6">
                  <c:v>78</c:v>
                </c:pt>
                <c:pt idx="7">
                  <c:v>75</c:v>
                </c:pt>
                <c:pt idx="8">
                  <c:v>65</c:v>
                </c:pt>
                <c:pt idx="9">
                  <c:v>44</c:v>
                </c:pt>
              </c:numCache>
            </c:numRef>
          </c:val>
          <c:smooth val="0"/>
          <c:extLst>
            <c:ext xmlns:c16="http://schemas.microsoft.com/office/drawing/2014/chart" uri="{C3380CC4-5D6E-409C-BE32-E72D297353CC}">
              <c16:uniqueId val="{00000002-0356-48D7-B2CE-06C4C9382B3F}"/>
            </c:ext>
          </c:extLst>
        </c:ser>
        <c:dLbls>
          <c:showLegendKey val="0"/>
          <c:showVal val="0"/>
          <c:showCatName val="0"/>
          <c:showSerName val="0"/>
          <c:showPercent val="0"/>
          <c:showBubbleSize val="0"/>
        </c:dLbls>
        <c:smooth val="0"/>
        <c:axId val="94511872"/>
        <c:axId val="94513408"/>
      </c:lineChart>
      <c:catAx>
        <c:axId val="94511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94513408"/>
        <c:crosses val="autoZero"/>
        <c:auto val="1"/>
        <c:lblAlgn val="ctr"/>
        <c:lblOffset val="100"/>
        <c:tickLblSkip val="1"/>
        <c:tickMarkSkip val="1"/>
        <c:noMultiLvlLbl val="0"/>
      </c:catAx>
      <c:valAx>
        <c:axId val="945134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94511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1"/>
          <c:tx>
            <c:strRef>
              <c:f>Sheet1!$C$1</c:f>
              <c:strCache>
                <c:ptCount val="1"/>
                <c:pt idx="0">
                  <c:v>2020</c:v>
                </c:pt>
              </c:strCache>
            </c:strRef>
          </c:tx>
          <c:spPr>
            <a:solidFill>
              <a:schemeClr val="accent2"/>
            </a:solidFill>
            <a:ln>
              <a:noFill/>
            </a:ln>
            <a:effectLst/>
          </c:spPr>
          <c:invertIfNegative val="0"/>
          <c:cat>
            <c:strRef>
              <c:f>Sheet1!$A$2:$A$16</c:f>
              <c:strCache>
                <c:ptCount val="15"/>
                <c:pt idx="0">
                  <c:v>China</c:v>
                </c:pt>
                <c:pt idx="1">
                  <c:v>Japan</c:v>
                </c:pt>
                <c:pt idx="2">
                  <c:v>United States</c:v>
                </c:pt>
                <c:pt idx="3">
                  <c:v>South Korea</c:v>
                </c:pt>
                <c:pt idx="4">
                  <c:v>Germany</c:v>
                </c:pt>
                <c:pt idx="5">
                  <c:v>Italy</c:v>
                </c:pt>
                <c:pt idx="6">
                  <c:v>Taiwan</c:v>
                </c:pt>
                <c:pt idx="7">
                  <c:v>France</c:v>
                </c:pt>
                <c:pt idx="8">
                  <c:v>Singapore</c:v>
                </c:pt>
                <c:pt idx="9">
                  <c:v>Mexico</c:v>
                </c:pt>
                <c:pt idx="10">
                  <c:v>Spain</c:v>
                </c:pt>
                <c:pt idx="11">
                  <c:v>India</c:v>
                </c:pt>
                <c:pt idx="12">
                  <c:v>Thailand</c:v>
                </c:pt>
                <c:pt idx="13">
                  <c:v>Canada</c:v>
                </c:pt>
                <c:pt idx="14">
                  <c:v>United Kingdom</c:v>
                </c:pt>
              </c:strCache>
            </c:strRef>
          </c:cat>
          <c:val>
            <c:numRef>
              <c:f>Sheet1!$C$2:$C$16</c:f>
              <c:numCache>
                <c:formatCode>General</c:formatCode>
                <c:ptCount val="15"/>
                <c:pt idx="0">
                  <c:v>168400</c:v>
                </c:pt>
                <c:pt idx="1">
                  <c:v>38700</c:v>
                </c:pt>
                <c:pt idx="2">
                  <c:v>30800</c:v>
                </c:pt>
                <c:pt idx="3">
                  <c:v>30500</c:v>
                </c:pt>
                <c:pt idx="4">
                  <c:v>22300</c:v>
                </c:pt>
                <c:pt idx="5">
                  <c:v>8500</c:v>
                </c:pt>
                <c:pt idx="6">
                  <c:v>7400</c:v>
                </c:pt>
                <c:pt idx="7">
                  <c:v>5400</c:v>
                </c:pt>
                <c:pt idx="8">
                  <c:v>5300</c:v>
                </c:pt>
                <c:pt idx="9">
                  <c:v>3400</c:v>
                </c:pt>
                <c:pt idx="10">
                  <c:v>3400</c:v>
                </c:pt>
                <c:pt idx="11">
                  <c:v>3200</c:v>
                </c:pt>
                <c:pt idx="12">
                  <c:v>2900</c:v>
                </c:pt>
                <c:pt idx="13">
                  <c:v>2600</c:v>
                </c:pt>
                <c:pt idx="14">
                  <c:v>2200</c:v>
                </c:pt>
              </c:numCache>
            </c:numRef>
          </c:val>
          <c:extLst>
            <c:ext xmlns:c16="http://schemas.microsoft.com/office/drawing/2014/chart" uri="{C3380CC4-5D6E-409C-BE32-E72D297353CC}">
              <c16:uniqueId val="{00000001-DAC6-489F-B32F-D5328A306EC6}"/>
            </c:ext>
          </c:extLst>
        </c:ser>
        <c:dLbls>
          <c:showLegendKey val="0"/>
          <c:showVal val="0"/>
          <c:showCatName val="0"/>
          <c:showSerName val="0"/>
          <c:showPercent val="0"/>
          <c:showBubbleSize val="0"/>
        </c:dLbls>
        <c:gapWidth val="100"/>
        <c:axId val="623872088"/>
        <c:axId val="623872744"/>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2018</c:v>
                      </c:pt>
                    </c:strCache>
                  </c:strRef>
                </c:tx>
                <c:spPr>
                  <a:solidFill>
                    <a:schemeClr val="accent1"/>
                  </a:solidFill>
                  <a:ln>
                    <a:noFill/>
                  </a:ln>
                  <a:effectLst/>
                </c:spPr>
                <c:invertIfNegative val="0"/>
                <c:cat>
                  <c:strRef>
                    <c:extLst>
                      <c:ext uri="{02D57815-91ED-43cb-92C2-25804820EDAC}">
                        <c15:formulaRef>
                          <c15:sqref>Sheet1!$A$2:$A$16</c15:sqref>
                        </c15:formulaRef>
                      </c:ext>
                    </c:extLst>
                    <c:strCache>
                      <c:ptCount val="15"/>
                      <c:pt idx="0">
                        <c:v>China</c:v>
                      </c:pt>
                      <c:pt idx="1">
                        <c:v>Japan</c:v>
                      </c:pt>
                      <c:pt idx="2">
                        <c:v>United States</c:v>
                      </c:pt>
                      <c:pt idx="3">
                        <c:v>South Korea</c:v>
                      </c:pt>
                      <c:pt idx="4">
                        <c:v>Germany</c:v>
                      </c:pt>
                      <c:pt idx="5">
                        <c:v>Italy</c:v>
                      </c:pt>
                      <c:pt idx="6">
                        <c:v>Taiwan</c:v>
                      </c:pt>
                      <c:pt idx="7">
                        <c:v>France</c:v>
                      </c:pt>
                      <c:pt idx="8">
                        <c:v>Singapore</c:v>
                      </c:pt>
                      <c:pt idx="9">
                        <c:v>Mexico</c:v>
                      </c:pt>
                      <c:pt idx="10">
                        <c:v>Spain</c:v>
                      </c:pt>
                      <c:pt idx="11">
                        <c:v>India</c:v>
                      </c:pt>
                      <c:pt idx="12">
                        <c:v>Thailand</c:v>
                      </c:pt>
                      <c:pt idx="13">
                        <c:v>Canada</c:v>
                      </c:pt>
                      <c:pt idx="14">
                        <c:v>United Kingdom</c:v>
                      </c:pt>
                    </c:strCache>
                  </c:strRef>
                </c:cat>
                <c:val>
                  <c:numRef>
                    <c:extLst>
                      <c:ext uri="{02D57815-91ED-43cb-92C2-25804820EDAC}">
                        <c15:formulaRef>
                          <c15:sqref>Sheet1!$B$2:$B$16</c15:sqref>
                        </c15:formulaRef>
                      </c:ext>
                    </c:extLst>
                    <c:numCache>
                      <c:formatCode>General</c:formatCode>
                      <c:ptCount val="15"/>
                      <c:pt idx="0">
                        <c:v>154000</c:v>
                      </c:pt>
                      <c:pt idx="1">
                        <c:v>55200</c:v>
                      </c:pt>
                      <c:pt idx="2">
                        <c:v>40400</c:v>
                      </c:pt>
                      <c:pt idx="3">
                        <c:v>37800</c:v>
                      </c:pt>
                      <c:pt idx="4">
                        <c:v>26700</c:v>
                      </c:pt>
                      <c:pt idx="5">
                        <c:v>9800</c:v>
                      </c:pt>
                      <c:pt idx="6">
                        <c:v>12100</c:v>
                      </c:pt>
                      <c:pt idx="7">
                        <c:v>5800</c:v>
                      </c:pt>
                      <c:pt idx="8">
                        <c:v>4300</c:v>
                      </c:pt>
                      <c:pt idx="9">
                        <c:v>5700</c:v>
                      </c:pt>
                      <c:pt idx="10">
                        <c:v>5300</c:v>
                      </c:pt>
                      <c:pt idx="11">
                        <c:v>4800</c:v>
                      </c:pt>
                      <c:pt idx="12">
                        <c:v>3300</c:v>
                      </c:pt>
                      <c:pt idx="13">
                        <c:v>3600</c:v>
                      </c:pt>
                    </c:numCache>
                  </c:numRef>
                </c:val>
                <c:extLst>
                  <c:ext xmlns:c16="http://schemas.microsoft.com/office/drawing/2014/chart" uri="{C3380CC4-5D6E-409C-BE32-E72D297353CC}">
                    <c16:uniqueId val="{00000000-8822-410E-9698-29114695E1C4}"/>
                  </c:ext>
                </c:extLst>
              </c15:ser>
            </c15:filteredBarSeries>
          </c:ext>
        </c:extLst>
      </c:barChart>
      <c:catAx>
        <c:axId val="6238720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623872744"/>
        <c:crosses val="autoZero"/>
        <c:auto val="1"/>
        <c:lblAlgn val="ctr"/>
        <c:lblOffset val="100"/>
        <c:noMultiLvlLbl val="0"/>
      </c:catAx>
      <c:valAx>
        <c:axId val="6238727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23872088"/>
        <c:crosses val="autoZero"/>
        <c:crossBetween val="between"/>
        <c:majorUnit val="40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2"/>
          <c:order val="2"/>
          <c:tx>
            <c:strRef>
              <c:f>Sheet1!$D$1</c:f>
              <c:strCache>
                <c:ptCount val="1"/>
                <c:pt idx="0">
                  <c:v>2020</c:v>
                </c:pt>
              </c:strCache>
            </c:strRef>
          </c:tx>
          <c:spPr>
            <a:solidFill>
              <a:schemeClr val="accent3"/>
            </a:solidFill>
            <a:ln>
              <a:noFill/>
            </a:ln>
            <a:effectLst/>
          </c:spPr>
          <c:invertIfNegative val="0"/>
          <c:cat>
            <c:strRef>
              <c:f>Sheet1!$A$2:$A$8</c:f>
              <c:strCache>
                <c:ptCount val="7"/>
                <c:pt idx="0">
                  <c:v>Automotive</c:v>
                </c:pt>
                <c:pt idx="1">
                  <c:v>Electrical / Electronics</c:v>
                </c:pt>
                <c:pt idx="2">
                  <c:v>Metal and machinery</c:v>
                </c:pt>
                <c:pt idx="3">
                  <c:v>Pastics and chemicals</c:v>
                </c:pt>
                <c:pt idx="4">
                  <c:v>Food</c:v>
                </c:pt>
                <c:pt idx="5">
                  <c:v>All others</c:v>
                </c:pt>
                <c:pt idx="6">
                  <c:v>Unspecified</c:v>
                </c:pt>
              </c:strCache>
            </c:strRef>
          </c:cat>
          <c:val>
            <c:numRef>
              <c:f>Sheet1!$D$2:$D$8</c:f>
              <c:numCache>
                <c:formatCode>General</c:formatCode>
                <c:ptCount val="7"/>
                <c:pt idx="0">
                  <c:v>80000</c:v>
                </c:pt>
                <c:pt idx="1">
                  <c:v>109000</c:v>
                </c:pt>
                <c:pt idx="2">
                  <c:v>41000</c:v>
                </c:pt>
                <c:pt idx="3">
                  <c:v>19000</c:v>
                </c:pt>
                <c:pt idx="4">
                  <c:v>12000</c:v>
                </c:pt>
                <c:pt idx="5">
                  <c:v>36000</c:v>
                </c:pt>
                <c:pt idx="6">
                  <c:v>86000</c:v>
                </c:pt>
              </c:numCache>
            </c:numRef>
          </c:val>
          <c:extLst>
            <c:ext xmlns:c16="http://schemas.microsoft.com/office/drawing/2014/chart" uri="{C3380CC4-5D6E-409C-BE32-E72D297353CC}">
              <c16:uniqueId val="{00000002-EE4D-4250-A143-C1A7CFE3E3E6}"/>
            </c:ext>
          </c:extLst>
        </c:ser>
        <c:dLbls>
          <c:showLegendKey val="0"/>
          <c:showVal val="0"/>
          <c:showCatName val="0"/>
          <c:showSerName val="0"/>
          <c:showPercent val="0"/>
          <c:showBubbleSize val="0"/>
        </c:dLbls>
        <c:gapWidth val="100"/>
        <c:axId val="54879488"/>
        <c:axId val="433941344"/>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2018</c:v>
                      </c:pt>
                    </c:strCache>
                  </c:strRef>
                </c:tx>
                <c:spPr>
                  <a:solidFill>
                    <a:schemeClr val="accent1"/>
                  </a:solidFill>
                  <a:ln>
                    <a:noFill/>
                  </a:ln>
                  <a:effectLst/>
                </c:spPr>
                <c:invertIfNegative val="0"/>
                <c:cat>
                  <c:strRef>
                    <c:extLst>
                      <c:ext uri="{02D57815-91ED-43cb-92C2-25804820EDAC}">
                        <c15:formulaRef>
                          <c15:sqref>Sheet1!$A$2:$A$8</c15:sqref>
                        </c15:formulaRef>
                      </c:ext>
                    </c:extLst>
                    <c:strCache>
                      <c:ptCount val="7"/>
                      <c:pt idx="0">
                        <c:v>Automotive</c:v>
                      </c:pt>
                      <c:pt idx="1">
                        <c:v>Electrical / Electronics</c:v>
                      </c:pt>
                      <c:pt idx="2">
                        <c:v>Metal and machinery</c:v>
                      </c:pt>
                      <c:pt idx="3">
                        <c:v>Pastics and chemicals</c:v>
                      </c:pt>
                      <c:pt idx="4">
                        <c:v>Food</c:v>
                      </c:pt>
                      <c:pt idx="5">
                        <c:v>All others</c:v>
                      </c:pt>
                      <c:pt idx="6">
                        <c:v>Unspecified</c:v>
                      </c:pt>
                    </c:strCache>
                  </c:strRef>
                </c:cat>
                <c:val>
                  <c:numRef>
                    <c:extLst>
                      <c:ext uri="{02D57815-91ED-43cb-92C2-25804820EDAC}">
                        <c15:formulaRef>
                          <c15:sqref>Sheet1!$B$2:$B$8</c15:sqref>
                        </c15:formulaRef>
                      </c:ext>
                    </c:extLst>
                    <c:numCache>
                      <c:formatCode>General</c:formatCode>
                      <c:ptCount val="7"/>
                      <c:pt idx="0">
                        <c:v>126000</c:v>
                      </c:pt>
                      <c:pt idx="1">
                        <c:v>105000</c:v>
                      </c:pt>
                      <c:pt idx="2">
                        <c:v>44000</c:v>
                      </c:pt>
                      <c:pt idx="3">
                        <c:v>20000</c:v>
                      </c:pt>
                      <c:pt idx="4">
                        <c:v>12000</c:v>
                      </c:pt>
                      <c:pt idx="5">
                        <c:v>34000</c:v>
                      </c:pt>
                      <c:pt idx="6">
                        <c:v>81000</c:v>
                      </c:pt>
                    </c:numCache>
                  </c:numRef>
                </c:val>
                <c:extLst>
                  <c:ext xmlns:c16="http://schemas.microsoft.com/office/drawing/2014/chart" uri="{C3380CC4-5D6E-409C-BE32-E72D297353CC}">
                    <c16:uniqueId val="{00000000-46E0-4878-9696-EE7ED225E17E}"/>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2019</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Sheet1!$A$2:$A$8</c15:sqref>
                        </c15:formulaRef>
                      </c:ext>
                    </c:extLst>
                    <c:strCache>
                      <c:ptCount val="7"/>
                      <c:pt idx="0">
                        <c:v>Automotive</c:v>
                      </c:pt>
                      <c:pt idx="1">
                        <c:v>Electrical / Electronics</c:v>
                      </c:pt>
                      <c:pt idx="2">
                        <c:v>Metal and machinery</c:v>
                      </c:pt>
                      <c:pt idx="3">
                        <c:v>Pastics and chemicals</c:v>
                      </c:pt>
                      <c:pt idx="4">
                        <c:v>Food</c:v>
                      </c:pt>
                      <c:pt idx="5">
                        <c:v>All others</c:v>
                      </c:pt>
                      <c:pt idx="6">
                        <c:v>Unspecified</c:v>
                      </c:pt>
                    </c:strCache>
                  </c:strRef>
                </c:cat>
                <c:val>
                  <c:numRef>
                    <c:extLst xmlns:c15="http://schemas.microsoft.com/office/drawing/2012/chart">
                      <c:ext xmlns:c15="http://schemas.microsoft.com/office/drawing/2012/chart" uri="{02D57815-91ED-43cb-92C2-25804820EDAC}">
                        <c15:formulaRef>
                          <c15:sqref>Sheet1!$C$2:$C$8</c15:sqref>
                        </c15:formulaRef>
                      </c:ext>
                    </c:extLst>
                    <c:numCache>
                      <c:formatCode>General</c:formatCode>
                      <c:ptCount val="7"/>
                      <c:pt idx="0">
                        <c:v>102000</c:v>
                      </c:pt>
                      <c:pt idx="1">
                        <c:v>89000</c:v>
                      </c:pt>
                      <c:pt idx="2">
                        <c:v>46000</c:v>
                      </c:pt>
                      <c:pt idx="3">
                        <c:v>18000</c:v>
                      </c:pt>
                      <c:pt idx="4">
                        <c:v>11000</c:v>
                      </c:pt>
                      <c:pt idx="5">
                        <c:v>30000</c:v>
                      </c:pt>
                      <c:pt idx="6">
                        <c:v>86000</c:v>
                      </c:pt>
                    </c:numCache>
                  </c:numRef>
                </c:val>
                <c:extLst xmlns:c15="http://schemas.microsoft.com/office/drawing/2012/chart">
                  <c:ext xmlns:c16="http://schemas.microsoft.com/office/drawing/2014/chart" uri="{C3380CC4-5D6E-409C-BE32-E72D297353CC}">
                    <c16:uniqueId val="{00000001-EE4D-4250-A143-C1A7CFE3E3E6}"/>
                  </c:ext>
                </c:extLst>
              </c15:ser>
            </c15:filteredBarSeries>
          </c:ext>
        </c:extLst>
      </c:barChart>
      <c:catAx>
        <c:axId val="548794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433941344"/>
        <c:crosses val="autoZero"/>
        <c:auto val="1"/>
        <c:lblAlgn val="ctr"/>
        <c:lblOffset val="100"/>
        <c:noMultiLvlLbl val="0"/>
      </c:catAx>
      <c:valAx>
        <c:axId val="4339413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4879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23392132680792"/>
          <c:y val="2.5897586815773983E-2"/>
          <c:w val="0.80401412970083197"/>
          <c:h val="0.89265292691856724"/>
        </c:manualLayout>
      </c:layout>
      <c:barChart>
        <c:barDir val="bar"/>
        <c:grouping val="clustered"/>
        <c:varyColors val="0"/>
        <c:ser>
          <c:idx val="0"/>
          <c:order val="0"/>
          <c:tx>
            <c:strRef>
              <c:f>Sheet1!$B$1</c:f>
              <c:strCache>
                <c:ptCount val="1"/>
                <c:pt idx="0">
                  <c:v>Exports</c:v>
                </c:pt>
              </c:strCache>
            </c:strRef>
          </c:tx>
          <c:spPr>
            <a:solidFill>
              <a:schemeClr val="bg2">
                <a:lumMod val="50000"/>
              </a:schemeClr>
            </a:solidFill>
            <a:ln>
              <a:noFill/>
            </a:ln>
            <a:effectLst/>
          </c:spPr>
          <c:invertIfNegative val="0"/>
          <c:cat>
            <c:strRef>
              <c:f>Sheet1!$A$2:$A$21</c:f>
              <c:strCache>
                <c:ptCount val="20"/>
                <c:pt idx="0">
                  <c:v>China</c:v>
                </c:pt>
                <c:pt idx="1">
                  <c:v>United States</c:v>
                </c:pt>
                <c:pt idx="2">
                  <c:v>Germany</c:v>
                </c:pt>
                <c:pt idx="3">
                  <c:v>Japan</c:v>
                </c:pt>
                <c:pt idx="4">
                  <c:v>France</c:v>
                </c:pt>
                <c:pt idx="5">
                  <c:v>United Kingdom</c:v>
                </c:pt>
                <c:pt idx="6">
                  <c:v>Netherlands</c:v>
                </c:pt>
                <c:pt idx="7">
                  <c:v>Korea, Rep.</c:v>
                </c:pt>
                <c:pt idx="8">
                  <c:v>Hong Kong SAR, China</c:v>
                </c:pt>
                <c:pt idx="9">
                  <c:v>Singapore</c:v>
                </c:pt>
                <c:pt idx="10">
                  <c:v>Italy</c:v>
                </c:pt>
                <c:pt idx="11">
                  <c:v>Canada</c:v>
                </c:pt>
                <c:pt idx="12">
                  <c:v>India</c:v>
                </c:pt>
                <c:pt idx="13">
                  <c:v>Russian Federation</c:v>
                </c:pt>
                <c:pt idx="14">
                  <c:v>Spain</c:v>
                </c:pt>
                <c:pt idx="15">
                  <c:v>Mexico</c:v>
                </c:pt>
                <c:pt idx="16">
                  <c:v>Ireland</c:v>
                </c:pt>
                <c:pt idx="17">
                  <c:v>Switzerland</c:v>
                </c:pt>
                <c:pt idx="18">
                  <c:v>Belgium</c:v>
                </c:pt>
                <c:pt idx="19">
                  <c:v>United Arab Emirates</c:v>
                </c:pt>
              </c:strCache>
            </c:strRef>
          </c:cat>
          <c:val>
            <c:numRef>
              <c:f>Sheet1!$B$2:$B$21</c:f>
              <c:numCache>
                <c:formatCode>#,##0</c:formatCode>
                <c:ptCount val="20"/>
                <c:pt idx="0">
                  <c:v>2655591916228.4619</c:v>
                </c:pt>
                <c:pt idx="1">
                  <c:v>2510250000000</c:v>
                </c:pt>
                <c:pt idx="2">
                  <c:v>1872722233011.7634</c:v>
                </c:pt>
                <c:pt idx="3">
                  <c:v>917873408507.37585</c:v>
                </c:pt>
                <c:pt idx="4">
                  <c:v>884286927396.07776</c:v>
                </c:pt>
                <c:pt idx="5">
                  <c:v>875792531491.73999</c:v>
                </c:pt>
                <c:pt idx="6">
                  <c:v>770791294231.37195</c:v>
                </c:pt>
                <c:pt idx="7">
                  <c:v>716291685597.45569</c:v>
                </c:pt>
                <c:pt idx="8">
                  <c:v>681282515787.45935</c:v>
                </c:pt>
                <c:pt idx="9">
                  <c:v>663143979833.92639</c:v>
                </c:pt>
                <c:pt idx="10">
                  <c:v>656009247319.13684</c:v>
                </c:pt>
                <c:pt idx="11">
                  <c:v>550529196589.89673</c:v>
                </c:pt>
                <c:pt idx="12">
                  <c:v>538635201541.36768</c:v>
                </c:pt>
                <c:pt idx="13">
                  <c:v>509503240085.46613</c:v>
                </c:pt>
                <c:pt idx="14">
                  <c:v>498563565403.9212</c:v>
                </c:pt>
                <c:pt idx="15">
                  <c:v>479604350379.0733</c:v>
                </c:pt>
                <c:pt idx="16">
                  <c:v>468110564614.38562</c:v>
                </c:pt>
                <c:pt idx="17">
                  <c:v>466305408688.8349</c:v>
                </c:pt>
                <c:pt idx="18">
                  <c:v>448407954990.74475</c:v>
                </c:pt>
                <c:pt idx="19">
                  <c:v>392863172226.00409</c:v>
                </c:pt>
              </c:numCache>
            </c:numRef>
          </c:val>
          <c:extLst>
            <c:ext xmlns:c16="http://schemas.microsoft.com/office/drawing/2014/chart" uri="{C3380CC4-5D6E-409C-BE32-E72D297353CC}">
              <c16:uniqueId val="{00000000-A6DC-4F5E-A76D-EDC0B445B74F}"/>
            </c:ext>
          </c:extLst>
        </c:ser>
        <c:ser>
          <c:idx val="1"/>
          <c:order val="1"/>
          <c:tx>
            <c:strRef>
              <c:f>Sheet1!$C$1</c:f>
              <c:strCache>
                <c:ptCount val="1"/>
                <c:pt idx="0">
                  <c:v>Imports</c:v>
                </c:pt>
              </c:strCache>
            </c:strRef>
          </c:tx>
          <c:spPr>
            <a:solidFill>
              <a:schemeClr val="bg2">
                <a:lumMod val="90000"/>
              </a:schemeClr>
            </a:solidFill>
            <a:ln>
              <a:noFill/>
            </a:ln>
            <a:effectLst/>
          </c:spPr>
          <c:invertIfNegative val="0"/>
          <c:cat>
            <c:strRef>
              <c:f>Sheet1!$A$2:$A$21</c:f>
              <c:strCache>
                <c:ptCount val="20"/>
                <c:pt idx="0">
                  <c:v>China</c:v>
                </c:pt>
                <c:pt idx="1">
                  <c:v>United States</c:v>
                </c:pt>
                <c:pt idx="2">
                  <c:v>Germany</c:v>
                </c:pt>
                <c:pt idx="3">
                  <c:v>Japan</c:v>
                </c:pt>
                <c:pt idx="4">
                  <c:v>France</c:v>
                </c:pt>
                <c:pt idx="5">
                  <c:v>United Kingdom</c:v>
                </c:pt>
                <c:pt idx="6">
                  <c:v>Netherlands</c:v>
                </c:pt>
                <c:pt idx="7">
                  <c:v>Korea, Rep.</c:v>
                </c:pt>
                <c:pt idx="8">
                  <c:v>Hong Kong SAR, China</c:v>
                </c:pt>
                <c:pt idx="9">
                  <c:v>Singapore</c:v>
                </c:pt>
                <c:pt idx="10">
                  <c:v>Italy</c:v>
                </c:pt>
                <c:pt idx="11">
                  <c:v>Canada</c:v>
                </c:pt>
                <c:pt idx="12">
                  <c:v>India</c:v>
                </c:pt>
                <c:pt idx="13">
                  <c:v>Russian Federation</c:v>
                </c:pt>
                <c:pt idx="14">
                  <c:v>Spain</c:v>
                </c:pt>
                <c:pt idx="15">
                  <c:v>Mexico</c:v>
                </c:pt>
                <c:pt idx="16">
                  <c:v>Ireland</c:v>
                </c:pt>
                <c:pt idx="17">
                  <c:v>Switzerland</c:v>
                </c:pt>
                <c:pt idx="18">
                  <c:v>Belgium</c:v>
                </c:pt>
                <c:pt idx="19">
                  <c:v>United Arab Emirates</c:v>
                </c:pt>
              </c:strCache>
            </c:strRef>
          </c:cat>
          <c:val>
            <c:numRef>
              <c:f>Sheet1!$C$2:$C$21</c:f>
              <c:numCache>
                <c:formatCode>#,##0</c:formatCode>
                <c:ptCount val="20"/>
                <c:pt idx="0">
                  <c:v>2548007453717.0298</c:v>
                </c:pt>
                <c:pt idx="1">
                  <c:v>3128992000000</c:v>
                </c:pt>
                <c:pt idx="2">
                  <c:v>1631797476888.3201</c:v>
                </c:pt>
                <c:pt idx="3">
                  <c:v>928422545739.30005</c:v>
                </c:pt>
                <c:pt idx="4">
                  <c:v>936025089029.77002</c:v>
                </c:pt>
                <c:pt idx="5">
                  <c:v>915324873915.77795</c:v>
                </c:pt>
                <c:pt idx="6">
                  <c:v>673534933394.62598</c:v>
                </c:pt>
                <c:pt idx="7">
                  <c:v>649226600000</c:v>
                </c:pt>
                <c:pt idx="8">
                  <c:v>682046218800.92505</c:v>
                </c:pt>
                <c:pt idx="9">
                  <c:v>557030390273.13403</c:v>
                </c:pt>
                <c:pt idx="10">
                  <c:v>605893974511.66797</c:v>
                </c:pt>
                <c:pt idx="11">
                  <c:v>584174762267.09497</c:v>
                </c:pt>
                <c:pt idx="12">
                  <c:v>642960117087.83801</c:v>
                </c:pt>
                <c:pt idx="13">
                  <c:v>343429190000</c:v>
                </c:pt>
                <c:pt idx="14">
                  <c:v>459932164526.61298</c:v>
                </c:pt>
                <c:pt idx="15">
                  <c:v>502540805208</c:v>
                </c:pt>
                <c:pt idx="16">
                  <c:v>340338750456.78601</c:v>
                </c:pt>
                <c:pt idx="17">
                  <c:v>381196079285.914</c:v>
                </c:pt>
                <c:pt idx="18">
                  <c:v>449196745266.83197</c:v>
                </c:pt>
                <c:pt idx="19">
                  <c:v>232000000000</c:v>
                </c:pt>
              </c:numCache>
            </c:numRef>
          </c:val>
          <c:extLst>
            <c:ext xmlns:c16="http://schemas.microsoft.com/office/drawing/2014/chart" uri="{C3380CC4-5D6E-409C-BE32-E72D297353CC}">
              <c16:uniqueId val="{00000001-A6DC-4F5E-A76D-EDC0B445B74F}"/>
            </c:ext>
          </c:extLst>
        </c:ser>
        <c:dLbls>
          <c:showLegendKey val="0"/>
          <c:showVal val="0"/>
          <c:showCatName val="0"/>
          <c:showSerName val="0"/>
          <c:showPercent val="0"/>
          <c:showBubbleSize val="0"/>
        </c:dLbls>
        <c:gapWidth val="182"/>
        <c:axId val="192741376"/>
        <c:axId val="192742912"/>
      </c:barChart>
      <c:catAx>
        <c:axId val="1927413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crossAx val="192742912"/>
        <c:crosses val="autoZero"/>
        <c:auto val="1"/>
        <c:lblAlgn val="ctr"/>
        <c:lblOffset val="100"/>
        <c:noMultiLvlLbl val="0"/>
      </c:catAx>
      <c:valAx>
        <c:axId val="19274291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r>
                  <a:rPr lang="en-US"/>
                  <a:t>Billions of USD</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crossAx val="192741376"/>
        <c:crosses val="autoZero"/>
        <c:crossBetween val="between"/>
        <c:dispUnits>
          <c:builtInUnit val="billions"/>
        </c:dispUnits>
      </c:valAx>
      <c:spPr>
        <a:noFill/>
        <a:ln>
          <a:noFill/>
        </a:ln>
        <a:effectLst/>
      </c:spPr>
    </c:plotArea>
    <c:legend>
      <c:legendPos val="b"/>
      <c:layout>
        <c:manualLayout>
          <c:xMode val="edge"/>
          <c:yMode val="edge"/>
          <c:x val="0.82957616477954443"/>
          <c:y val="9.0522354511454128E-2"/>
          <c:w val="9.6340117301070893E-2"/>
          <c:h val="0.1137154324220361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sz="1400">
          <a:solidFill>
            <a:schemeClr val="tx1"/>
          </a:solidFill>
          <a:latin typeface="Arial Narrow" panose="020B060602020203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2005</c:v>
                </c:pt>
              </c:strCache>
            </c:strRef>
          </c:tx>
          <c:dLbls>
            <c:spPr>
              <a:noFill/>
              <a:ln>
                <a:noFill/>
              </a:ln>
              <a:effectLst/>
            </c:spPr>
            <c:txPr>
              <a:bodyPr/>
              <a:lstStyle/>
              <a:p>
                <a:pPr>
                  <a:defRPr b="1">
                    <a:solidFill>
                      <a:srgbClr val="FFFFFF"/>
                    </a:solidFill>
                    <a:effectLst>
                      <a:outerShdw blurRad="38100" dist="38100" dir="2700000" algn="tl">
                        <a:srgbClr val="000000">
                          <a:alpha val="43137"/>
                        </a:srgbClr>
                      </a:outerShdw>
                    </a:effectLst>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Sheet1!$A$2:$A$5</c:f>
              <c:strCache>
                <c:ptCount val="4"/>
                <c:pt idx="0">
                  <c:v>Tokyo Metropolitan Area</c:v>
                </c:pt>
                <c:pt idx="1">
                  <c:v>Osaka Metropolitan Area</c:v>
                </c:pt>
                <c:pt idx="2">
                  <c:v>Nagoya Metropolitan Area</c:v>
                </c:pt>
                <c:pt idx="3">
                  <c:v>Rest of Japan</c:v>
                </c:pt>
              </c:strCache>
            </c:strRef>
          </c:cat>
          <c:val>
            <c:numRef>
              <c:f>Sheet1!$B$2:$B$5</c:f>
              <c:numCache>
                <c:formatCode>General</c:formatCode>
                <c:ptCount val="4"/>
                <c:pt idx="0">
                  <c:v>31714</c:v>
                </c:pt>
                <c:pt idx="1">
                  <c:v>16663</c:v>
                </c:pt>
                <c:pt idx="2">
                  <c:v>9046</c:v>
                </c:pt>
                <c:pt idx="3">
                  <c:v>70344</c:v>
                </c:pt>
              </c:numCache>
            </c:numRef>
          </c:val>
          <c:extLst>
            <c:ext xmlns:c16="http://schemas.microsoft.com/office/drawing/2014/chart" uri="{C3380CC4-5D6E-409C-BE32-E72D297353CC}">
              <c16:uniqueId val="{00000000-58EA-45C1-A687-D43758222909}"/>
            </c:ext>
          </c:extLst>
        </c:ser>
        <c:dLbls>
          <c:showLegendKey val="0"/>
          <c:showVal val="0"/>
          <c:showCatName val="0"/>
          <c:showSerName val="0"/>
          <c:showPercent val="0"/>
          <c:showBubbleSize val="0"/>
          <c:showLeaderLines val="0"/>
        </c:dLbls>
        <c:firstSliceAng val="0"/>
      </c:pieChart>
    </c:plotArea>
    <c:legend>
      <c:legendPos val="b"/>
      <c:overlay val="0"/>
    </c:legend>
    <c:plotVisOnly val="1"/>
    <c:dispBlanksAs val="zero"/>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5529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n-US"/>
          </a:p>
        </p:txBody>
      </p:sp>
      <p:sp>
        <p:nvSpPr>
          <p:cNvPr id="55300" name="Rectangle 4"/>
          <p:cNvSpPr>
            <a:spLocks noGrp="1" noChangeArrowheads="1"/>
          </p:cNvSpPr>
          <p:nvPr>
            <p:ph type="ftr" sz="quarter" idx="2"/>
          </p:nvPr>
        </p:nvSpPr>
        <p:spPr bwMode="auto">
          <a:xfrm>
            <a:off x="0" y="87630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55301" name="Rectangle 5"/>
          <p:cNvSpPr>
            <a:spLocks noGrp="1" noChangeArrowheads="1"/>
          </p:cNvSpPr>
          <p:nvPr>
            <p:ph type="sldNum" sz="quarter" idx="3"/>
          </p:nvPr>
        </p:nvSpPr>
        <p:spPr bwMode="auto">
          <a:xfrm>
            <a:off x="3886200" y="87630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pPr>
              <a:defRPr/>
            </a:pPr>
            <a:fld id="{800811D5-D368-494B-8A88-382E451C38F2}" type="slidenum">
              <a:rPr lang="en-US"/>
              <a:pPr>
                <a:defRPr/>
              </a:pPr>
              <a:t>‹#›</a:t>
            </a:fld>
            <a:endParaRPr lang="en-US"/>
          </a:p>
        </p:txBody>
      </p:sp>
    </p:spTree>
    <p:extLst>
      <p:ext uri="{BB962C8B-B14F-4D97-AF65-F5344CB8AC3E}">
        <p14:creationId xmlns:p14="http://schemas.microsoft.com/office/powerpoint/2010/main" val="2931782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7171" name="Rectangle 3"/>
          <p:cNvSpPr>
            <a:spLocks noGrp="1" noChangeArrowheads="1"/>
          </p:cNvSpPr>
          <p:nvPr>
            <p:ph type="dt" idx="1"/>
          </p:nvPr>
        </p:nvSpPr>
        <p:spPr bwMode="auto">
          <a:xfrm>
            <a:off x="388620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n-US"/>
          </a:p>
        </p:txBody>
      </p:sp>
      <p:sp>
        <p:nvSpPr>
          <p:cNvPr id="83972" name="Rectangle 4"/>
          <p:cNvSpPr>
            <a:spLocks noGrp="1" noRot="1" noChangeAspect="1" noChangeArrowheads="1" noTextEdit="1"/>
          </p:cNvSpPr>
          <p:nvPr>
            <p:ph type="sldImg" idx="2"/>
          </p:nvPr>
        </p:nvSpPr>
        <p:spPr bwMode="auto">
          <a:xfrm>
            <a:off x="360363" y="690563"/>
            <a:ext cx="6137275" cy="3452812"/>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14400" y="4373563"/>
            <a:ext cx="5029200" cy="414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747125"/>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7175" name="Rectangle 7"/>
          <p:cNvSpPr>
            <a:spLocks noGrp="1" noChangeArrowheads="1"/>
          </p:cNvSpPr>
          <p:nvPr>
            <p:ph type="sldNum" sz="quarter" idx="5"/>
          </p:nvPr>
        </p:nvSpPr>
        <p:spPr bwMode="auto">
          <a:xfrm>
            <a:off x="3886200" y="8747125"/>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pPr>
              <a:defRPr/>
            </a:pPr>
            <a:fld id="{A5DD6BF6-AD46-424E-B1B9-56738DDC0E3D}" type="slidenum">
              <a:rPr lang="en-US"/>
              <a:pPr>
                <a:defRPr/>
              </a:pPr>
              <a:t>‹#›</a:t>
            </a:fld>
            <a:endParaRPr lang="en-US"/>
          </a:p>
        </p:txBody>
      </p:sp>
    </p:spTree>
    <p:extLst>
      <p:ext uri="{BB962C8B-B14F-4D97-AF65-F5344CB8AC3E}">
        <p14:creationId xmlns:p14="http://schemas.microsoft.com/office/powerpoint/2010/main" val="41009544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16128EF0-6C20-4E86-90A4-83EACE8620E1}" type="slidenum">
              <a:rPr lang="en-US" smtClean="0"/>
              <a:pPr/>
              <a:t>1</a:t>
            </a:fld>
            <a:endParaRPr lang="en-US"/>
          </a:p>
        </p:txBody>
      </p:sp>
      <p:sp>
        <p:nvSpPr>
          <p:cNvPr id="84995" name="Rectangle 2"/>
          <p:cNvSpPr>
            <a:spLocks noGrp="1" noRot="1" noChangeAspect="1" noChangeArrowheads="1" noTextEdit="1"/>
          </p:cNvSpPr>
          <p:nvPr>
            <p:ph type="sldImg"/>
          </p:nvPr>
        </p:nvSpPr>
        <p:spPr>
          <a:xfrm>
            <a:off x="360363" y="690563"/>
            <a:ext cx="6137275" cy="3452812"/>
          </a:xfrm>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p:txBody>
          <a:bodyPr/>
          <a:lstStyle/>
          <a:p>
            <a:pPr>
              <a:defRPr/>
            </a:pPr>
            <a:fld id="{ABC76182-95B9-4E5C-A08B-AD3864559BBA}" type="slidenum">
              <a:rPr lang="en-US" smtClean="0"/>
              <a:pPr>
                <a:defRPr/>
              </a:pPr>
              <a:t>10</a:t>
            </a:fld>
            <a:endParaRPr 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r>
              <a:rPr lang="en-US" dirty="0"/>
              <a:t>Source: International Organization of Motor Vehicle Manufacturers, http://www.oica.net</a:t>
            </a:r>
          </a:p>
          <a:p>
            <a:pPr eaLnBrk="1" hangingPunct="1"/>
            <a:endParaRPr lang="en-US" dirty="0"/>
          </a:p>
        </p:txBody>
      </p:sp>
    </p:spTree>
    <p:extLst>
      <p:ext uri="{BB962C8B-B14F-4D97-AF65-F5344CB8AC3E}">
        <p14:creationId xmlns:p14="http://schemas.microsoft.com/office/powerpoint/2010/main" val="3763199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p:txBody>
          <a:bodyPr/>
          <a:lstStyle/>
          <a:p>
            <a:pPr>
              <a:defRPr/>
            </a:pPr>
            <a:fld id="{93722B5E-1242-4447-BE9C-E91B666DF80E}" type="slidenum">
              <a:rPr lang="en-US" smtClean="0"/>
              <a:pPr>
                <a:defRPr/>
              </a:pPr>
              <a:t>11</a:t>
            </a:fld>
            <a:endParaRPr 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r>
              <a:rPr lang="en-US" dirty="0"/>
              <a:t>Source: </a:t>
            </a:r>
            <a:r>
              <a:rPr lang="en-US" dirty="0" err="1"/>
              <a:t>Worldwatch</a:t>
            </a:r>
            <a:r>
              <a:rPr lang="en-US" dirty="0"/>
              <a:t> Institute; International Organization of Motor Vehicle Manufacturers, Only includes automobile, not commercial vehicles. http://www.oica.net</a:t>
            </a:r>
          </a:p>
        </p:txBody>
      </p:sp>
    </p:spTree>
    <p:extLst>
      <p:ext uri="{BB962C8B-B14F-4D97-AF65-F5344CB8AC3E}">
        <p14:creationId xmlns:p14="http://schemas.microsoft.com/office/powerpoint/2010/main" val="3962195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90563"/>
            <a:ext cx="6137275" cy="34528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5DD6BF6-AD46-424E-B1B9-56738DDC0E3D}" type="slidenum">
              <a:rPr lang="en-US" smtClean="0"/>
              <a:pPr>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3BF51A0A-2696-4FC6-8258-96F9780D5920}" type="slidenum">
              <a:rPr lang="en-US" smtClean="0"/>
              <a:pPr/>
              <a:t>14</a:t>
            </a:fld>
            <a:endParaRPr lang="en-US"/>
          </a:p>
        </p:txBody>
      </p:sp>
      <p:sp>
        <p:nvSpPr>
          <p:cNvPr id="153603" name="Rectangle 2"/>
          <p:cNvSpPr>
            <a:spLocks noGrp="1" noRot="1" noChangeAspect="1" noChangeArrowheads="1" noTextEdit="1"/>
          </p:cNvSpPr>
          <p:nvPr>
            <p:ph type="sldImg"/>
          </p:nvPr>
        </p:nvSpPr>
        <p:spPr>
          <a:xfrm>
            <a:off x="360363" y="690563"/>
            <a:ext cx="6137275" cy="3452812"/>
          </a:xfrm>
          <a:ln/>
        </p:spPr>
      </p:sp>
      <p:sp>
        <p:nvSpPr>
          <p:cNvPr id="15360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F6E86FB3-8A9C-449C-A92E-0539F001A9E7}" type="slidenum">
              <a:rPr lang="en-US" smtClean="0"/>
              <a:pPr/>
              <a:t>15</a:t>
            </a:fld>
            <a:endParaRPr lang="en-US"/>
          </a:p>
        </p:txBody>
      </p:sp>
      <p:sp>
        <p:nvSpPr>
          <p:cNvPr id="154627" name="Rectangle 2"/>
          <p:cNvSpPr>
            <a:spLocks noGrp="1" noRot="1" noChangeAspect="1" noChangeArrowheads="1" noTextEdit="1"/>
          </p:cNvSpPr>
          <p:nvPr>
            <p:ph type="sldImg"/>
          </p:nvPr>
        </p:nvSpPr>
        <p:spPr>
          <a:xfrm>
            <a:off x="360363" y="690563"/>
            <a:ext cx="6137275" cy="3452812"/>
          </a:xfrm>
          <a:ln/>
        </p:spPr>
      </p:sp>
      <p:sp>
        <p:nvSpPr>
          <p:cNvPr id="154628" name="Rectangle 3"/>
          <p:cNvSpPr>
            <a:spLocks noGrp="1" noChangeArrowheads="1"/>
          </p:cNvSpPr>
          <p:nvPr>
            <p:ph type="body" idx="1"/>
          </p:nvPr>
        </p:nvSpPr>
        <p:spPr>
          <a:noFill/>
          <a:ln/>
        </p:spPr>
        <p:txBody>
          <a:bodyPr/>
          <a:lstStyle/>
          <a:p>
            <a:r>
              <a:rPr lang="en-US"/>
              <a:t>Source: Statistical handbook of Japan, 2007</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F41E4812-098D-40E8-9F93-1B2A90595A6A}" type="slidenum">
              <a:rPr lang="en-US" smtClean="0"/>
              <a:pPr/>
              <a:t>16</a:t>
            </a:fld>
            <a:endParaRPr lang="en-US"/>
          </a:p>
        </p:txBody>
      </p:sp>
      <p:sp>
        <p:nvSpPr>
          <p:cNvPr id="155651" name="Rectangle 2"/>
          <p:cNvSpPr>
            <a:spLocks noGrp="1" noRot="1" noChangeAspect="1" noChangeArrowheads="1" noTextEdit="1"/>
          </p:cNvSpPr>
          <p:nvPr>
            <p:ph type="sldImg"/>
          </p:nvPr>
        </p:nvSpPr>
        <p:spPr>
          <a:xfrm>
            <a:off x="360363" y="690563"/>
            <a:ext cx="6137275" cy="3452812"/>
          </a:xfrm>
          <a:ln/>
        </p:spPr>
      </p:sp>
      <p:sp>
        <p:nvSpPr>
          <p:cNvPr id="15565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3EF4CC46-133B-44AF-A42B-0EA1743DB35F}" type="slidenum">
              <a:rPr lang="en-US" smtClean="0"/>
              <a:pPr/>
              <a:t>17</a:t>
            </a:fld>
            <a:endParaRPr lang="en-US"/>
          </a:p>
        </p:txBody>
      </p:sp>
      <p:sp>
        <p:nvSpPr>
          <p:cNvPr id="156675" name="Rectangle 2"/>
          <p:cNvSpPr>
            <a:spLocks noGrp="1" noRot="1" noChangeAspect="1" noChangeArrowheads="1" noTextEdit="1"/>
          </p:cNvSpPr>
          <p:nvPr>
            <p:ph type="sldImg"/>
          </p:nvPr>
        </p:nvSpPr>
        <p:spPr>
          <a:xfrm>
            <a:off x="360363" y="690563"/>
            <a:ext cx="6137275" cy="3452812"/>
          </a:xfrm>
          <a:ln/>
        </p:spPr>
      </p:sp>
      <p:sp>
        <p:nvSpPr>
          <p:cNvPr id="15667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FB8B4CB7-502C-4A28-A2C4-2CBDC6B9072D}" type="slidenum">
              <a:rPr lang="en-US" smtClean="0"/>
              <a:pPr/>
              <a:t>18</a:t>
            </a:fld>
            <a:endParaRPr lang="en-US"/>
          </a:p>
        </p:txBody>
      </p:sp>
      <p:sp>
        <p:nvSpPr>
          <p:cNvPr id="157699" name="Rectangle 2"/>
          <p:cNvSpPr>
            <a:spLocks noGrp="1" noRot="1" noChangeAspect="1" noChangeArrowheads="1" noTextEdit="1"/>
          </p:cNvSpPr>
          <p:nvPr>
            <p:ph type="sldImg"/>
          </p:nvPr>
        </p:nvSpPr>
        <p:spPr>
          <a:xfrm>
            <a:off x="360363" y="690563"/>
            <a:ext cx="6137275" cy="3452812"/>
          </a:xfrm>
          <a:ln/>
        </p:spPr>
      </p:sp>
      <p:sp>
        <p:nvSpPr>
          <p:cNvPr id="15770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Source: International Federation of Robotics; http://www.ifr.org/</a:t>
            </a:r>
          </a:p>
          <a:p>
            <a:r>
              <a:rPr lang="en-US" dirty="0"/>
              <a:t>https://www.ifr.org/free-downloads/</a:t>
            </a:r>
          </a:p>
        </p:txBody>
      </p:sp>
      <p:sp>
        <p:nvSpPr>
          <p:cNvPr id="4" name="Slide Number Placeholder 3"/>
          <p:cNvSpPr>
            <a:spLocks noGrp="1"/>
          </p:cNvSpPr>
          <p:nvPr>
            <p:ph type="sldNum" sz="quarter" idx="5"/>
          </p:nvPr>
        </p:nvSpPr>
        <p:spPr/>
        <p:txBody>
          <a:bodyPr/>
          <a:lstStyle/>
          <a:p>
            <a:pPr>
              <a:defRPr/>
            </a:pPr>
            <a:fld id="{A5DD6BF6-AD46-424E-B1B9-56738DDC0E3D}" type="slidenum">
              <a:rPr lang="en-US" smtClean="0"/>
              <a:pPr>
                <a:defRPr/>
              </a:pPr>
              <a:t>19</a:t>
            </a:fld>
            <a:endParaRPr lang="en-US"/>
          </a:p>
        </p:txBody>
      </p:sp>
    </p:spTree>
    <p:extLst>
      <p:ext uri="{BB962C8B-B14F-4D97-AF65-F5344CB8AC3E}">
        <p14:creationId xmlns:p14="http://schemas.microsoft.com/office/powerpoint/2010/main" val="32435403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D3A51ED8-C9C2-4C32-AA32-A734CF135EFC}" type="slidenum">
              <a:rPr lang="en-US" smtClean="0"/>
              <a:pPr/>
              <a:t>20</a:t>
            </a:fld>
            <a:endParaRPr lang="en-US"/>
          </a:p>
        </p:txBody>
      </p:sp>
      <p:sp>
        <p:nvSpPr>
          <p:cNvPr id="159747" name="Rectangle 2"/>
          <p:cNvSpPr>
            <a:spLocks noGrp="1" noRot="1" noChangeAspect="1" noChangeArrowheads="1" noTextEdit="1"/>
          </p:cNvSpPr>
          <p:nvPr>
            <p:ph type="sldImg"/>
          </p:nvPr>
        </p:nvSpPr>
        <p:spPr>
          <a:xfrm>
            <a:off x="360363" y="690563"/>
            <a:ext cx="6137275" cy="3452812"/>
          </a:xfrm>
          <a:ln/>
        </p:spPr>
      </p:sp>
      <p:sp>
        <p:nvSpPr>
          <p:cNvPr id="159748"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5E193BD4-87C1-4360-B364-14A51B238014}" type="slidenum">
              <a:rPr lang="en-US" smtClean="0"/>
              <a:pPr/>
              <a:t>2</a:t>
            </a:fld>
            <a:endParaRPr lang="en-US"/>
          </a:p>
        </p:txBody>
      </p:sp>
      <p:sp>
        <p:nvSpPr>
          <p:cNvPr id="86019" name="Rectangle 2"/>
          <p:cNvSpPr>
            <a:spLocks noGrp="1" noRot="1" noChangeAspect="1" noChangeArrowheads="1" noTextEdit="1"/>
          </p:cNvSpPr>
          <p:nvPr>
            <p:ph type="sldImg"/>
          </p:nvPr>
        </p:nvSpPr>
        <p:spPr>
          <a:xfrm>
            <a:off x="360363" y="690563"/>
            <a:ext cx="6137275" cy="3452812"/>
          </a:xfrm>
          <a:ln/>
        </p:spPr>
      </p:sp>
      <p:sp>
        <p:nvSpPr>
          <p:cNvPr id="8602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 Economic Complexity Observatory, MIT Media Lab and the Center for International Development at Harvard University.</a:t>
            </a:r>
          </a:p>
          <a:p>
            <a:endParaRPr lang="en-US" dirty="0"/>
          </a:p>
          <a:p>
            <a:r>
              <a:rPr lang="en-US" dirty="0"/>
              <a:t>https://oec.world/en/profile/country/jpn/</a:t>
            </a:r>
          </a:p>
        </p:txBody>
      </p:sp>
      <p:sp>
        <p:nvSpPr>
          <p:cNvPr id="4" name="Slide Number Placeholder 3"/>
          <p:cNvSpPr>
            <a:spLocks noGrp="1"/>
          </p:cNvSpPr>
          <p:nvPr>
            <p:ph type="sldNum" sz="quarter" idx="5"/>
          </p:nvPr>
        </p:nvSpPr>
        <p:spPr/>
        <p:txBody>
          <a:bodyPr/>
          <a:lstStyle/>
          <a:p>
            <a:pPr>
              <a:defRPr/>
            </a:pPr>
            <a:fld id="{A5DD6BF6-AD46-424E-B1B9-56738DDC0E3D}" type="slidenum">
              <a:rPr lang="en-US" smtClean="0"/>
              <a:pPr>
                <a:defRPr/>
              </a:pPr>
              <a:t>21</a:t>
            </a:fld>
            <a:endParaRPr lang="en-US"/>
          </a:p>
        </p:txBody>
      </p:sp>
    </p:spTree>
    <p:extLst>
      <p:ext uri="{BB962C8B-B14F-4D97-AF65-F5344CB8AC3E}">
        <p14:creationId xmlns:p14="http://schemas.microsoft.com/office/powerpoint/2010/main" val="3277303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Source: WTO</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https://data.worldbank.org/indicator/NE.EXP.GNFS.CD</a:t>
            </a:r>
          </a:p>
        </p:txBody>
      </p:sp>
      <p:sp>
        <p:nvSpPr>
          <p:cNvPr id="4" name="Slide Number Placeholder 3"/>
          <p:cNvSpPr>
            <a:spLocks noGrp="1"/>
          </p:cNvSpPr>
          <p:nvPr>
            <p:ph type="sldNum" sz="quarter" idx="10"/>
          </p:nvPr>
        </p:nvSpPr>
        <p:spPr/>
        <p:txBody>
          <a:bodyPr/>
          <a:lstStyle/>
          <a:p>
            <a:fld id="{00FECA09-9B1E-4104-8280-2A5AE1598192}" type="slidenum">
              <a:rPr lang="en-US" smtClean="0"/>
              <a:t>22</a:t>
            </a:fld>
            <a:endParaRPr lang="en-US"/>
          </a:p>
        </p:txBody>
      </p:sp>
    </p:spTree>
    <p:extLst>
      <p:ext uri="{BB962C8B-B14F-4D97-AF65-F5344CB8AC3E}">
        <p14:creationId xmlns:p14="http://schemas.microsoft.com/office/powerpoint/2010/main" val="10417435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90563"/>
            <a:ext cx="6137275" cy="34528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5DD6BF6-AD46-424E-B1B9-56738DDC0E3D}" type="slidenum">
              <a:rPr lang="en-US" smtClean="0"/>
              <a:pPr>
                <a:defRPr/>
              </a:pPr>
              <a:t>23</a:t>
            </a:fld>
            <a:endParaRPr lang="en-US"/>
          </a:p>
        </p:txBody>
      </p:sp>
    </p:spTree>
    <p:extLst>
      <p:ext uri="{BB962C8B-B14F-4D97-AF65-F5344CB8AC3E}">
        <p14:creationId xmlns:p14="http://schemas.microsoft.com/office/powerpoint/2010/main" val="21153327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817002FD-B74D-4DF8-B269-671497969EFC}" type="slidenum">
              <a:rPr lang="en-US" smtClean="0"/>
              <a:pPr/>
              <a:t>24</a:t>
            </a:fld>
            <a:endParaRPr lang="en-US"/>
          </a:p>
        </p:txBody>
      </p:sp>
      <p:sp>
        <p:nvSpPr>
          <p:cNvPr id="162819" name="Rectangle 2"/>
          <p:cNvSpPr>
            <a:spLocks noGrp="1" noRot="1" noChangeAspect="1" noChangeArrowheads="1" noTextEdit="1"/>
          </p:cNvSpPr>
          <p:nvPr>
            <p:ph type="sldImg"/>
          </p:nvPr>
        </p:nvSpPr>
        <p:spPr>
          <a:xfrm>
            <a:off x="360363" y="690563"/>
            <a:ext cx="6137275" cy="3452812"/>
          </a:xfrm>
          <a:ln/>
        </p:spPr>
      </p:sp>
      <p:sp>
        <p:nvSpPr>
          <p:cNvPr id="16282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E5159FA6-E266-45AE-A155-50154C3478D1}" type="slidenum">
              <a:rPr lang="en-US" smtClean="0"/>
              <a:pPr/>
              <a:t>25</a:t>
            </a:fld>
            <a:endParaRPr lang="en-US"/>
          </a:p>
        </p:txBody>
      </p:sp>
      <p:sp>
        <p:nvSpPr>
          <p:cNvPr id="163843" name="Rectangle 2"/>
          <p:cNvSpPr>
            <a:spLocks noGrp="1" noRot="1" noChangeAspect="1" noChangeArrowheads="1" noTextEdit="1"/>
          </p:cNvSpPr>
          <p:nvPr>
            <p:ph type="sldImg"/>
          </p:nvPr>
        </p:nvSpPr>
        <p:spPr>
          <a:xfrm>
            <a:off x="360363" y="690563"/>
            <a:ext cx="6137275" cy="3452812"/>
          </a:xfrm>
          <a:ln/>
        </p:spPr>
      </p:sp>
      <p:sp>
        <p:nvSpPr>
          <p:cNvPr id="16384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706F7C1E-5E8A-4D6F-BB75-6D7983C549AC}" type="slidenum">
              <a:rPr lang="en-US" smtClean="0"/>
              <a:pPr/>
              <a:t>26</a:t>
            </a:fld>
            <a:endParaRPr lang="en-US"/>
          </a:p>
        </p:txBody>
      </p:sp>
      <p:sp>
        <p:nvSpPr>
          <p:cNvPr id="164867" name="Rectangle 2"/>
          <p:cNvSpPr>
            <a:spLocks noGrp="1" noRot="1" noChangeAspect="1" noChangeArrowheads="1" noTextEdit="1"/>
          </p:cNvSpPr>
          <p:nvPr>
            <p:ph type="sldImg"/>
          </p:nvPr>
        </p:nvSpPr>
        <p:spPr>
          <a:xfrm>
            <a:off x="381000" y="685800"/>
            <a:ext cx="6096000" cy="3429000"/>
          </a:xfrm>
          <a:ln/>
        </p:spPr>
      </p:sp>
      <p:sp>
        <p:nvSpPr>
          <p:cNvPr id="164868" name="Rectangle 3"/>
          <p:cNvSpPr>
            <a:spLocks noGrp="1" noChangeArrowheads="1"/>
          </p:cNvSpPr>
          <p:nvPr>
            <p:ph type="body" idx="1"/>
          </p:nvPr>
        </p:nvSpPr>
        <p:spPr>
          <a:xfrm>
            <a:off x="914400" y="4343400"/>
            <a:ext cx="5029200" cy="4191000"/>
          </a:xfrm>
          <a:noFill/>
          <a:ln/>
        </p:spPr>
        <p:txBody>
          <a:bodyPr/>
          <a:lstStyle/>
          <a:p>
            <a:r>
              <a:rPr lang="en-US"/>
              <a:t>Source: adapted from Dave Fossett, Byun Byun Shinkansen. http://www.h2.dion.ne.jp/~dajf/byunbyun/index.htm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DB30ED09-197A-494E-8B67-238DABCBF8DF}" type="slidenum">
              <a:rPr lang="en-US" smtClean="0"/>
              <a:pPr/>
              <a:t>3</a:t>
            </a:fld>
            <a:endParaRPr lang="en-US"/>
          </a:p>
        </p:txBody>
      </p:sp>
      <p:sp>
        <p:nvSpPr>
          <p:cNvPr id="145411" name="Rectangle 2"/>
          <p:cNvSpPr>
            <a:spLocks noGrp="1" noRot="1" noChangeAspect="1" noChangeArrowheads="1" noTextEdit="1"/>
          </p:cNvSpPr>
          <p:nvPr>
            <p:ph type="sldImg"/>
          </p:nvPr>
        </p:nvSpPr>
        <p:spPr>
          <a:xfrm>
            <a:off x="360363" y="690563"/>
            <a:ext cx="6137275" cy="3452812"/>
          </a:xfrm>
          <a:ln/>
        </p:spPr>
      </p:sp>
      <p:sp>
        <p:nvSpPr>
          <p:cNvPr id="14541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583AFD63-FBFA-435C-B5EE-AB982128BBFF}" type="slidenum">
              <a:rPr lang="en-US" smtClean="0"/>
              <a:pPr/>
              <a:t>4</a:t>
            </a:fld>
            <a:endParaRPr lang="en-US"/>
          </a:p>
        </p:txBody>
      </p:sp>
      <p:sp>
        <p:nvSpPr>
          <p:cNvPr id="146435" name="Rectangle 2"/>
          <p:cNvSpPr>
            <a:spLocks noGrp="1" noRot="1" noChangeAspect="1" noChangeArrowheads="1" noTextEdit="1"/>
          </p:cNvSpPr>
          <p:nvPr>
            <p:ph type="sldImg"/>
          </p:nvPr>
        </p:nvSpPr>
        <p:spPr>
          <a:xfrm>
            <a:off x="360363" y="690563"/>
            <a:ext cx="6137275" cy="3452812"/>
          </a:xfrm>
          <a:ln/>
        </p:spPr>
      </p:sp>
      <p:sp>
        <p:nvSpPr>
          <p:cNvPr id="146436" name="Rectangle 3"/>
          <p:cNvSpPr>
            <a:spLocks noGrp="1" noChangeArrowheads="1"/>
          </p:cNvSpPr>
          <p:nvPr>
            <p:ph type="body" idx="1"/>
          </p:nvPr>
        </p:nvSpPr>
        <p:spPr>
          <a:noFill/>
          <a:ln/>
        </p:spPr>
        <p:txBody>
          <a:bodyPr/>
          <a:lstStyle/>
          <a:p>
            <a:r>
              <a:rPr lang="en-US"/>
              <a:t>The MITI (Ministry of International Trade and Industry) was the main force articulating Japan’s economic policy, notably its export oriented economy. In 2001, its role was taken over by METI (Ministry of Economy, Trade and Industry).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E8B0E384-A307-47EA-8277-2BDC5BA8BCCE}" type="slidenum">
              <a:rPr lang="en-US" smtClean="0"/>
              <a:pPr/>
              <a:t>5</a:t>
            </a:fld>
            <a:endParaRPr lang="en-US"/>
          </a:p>
        </p:txBody>
      </p:sp>
      <p:sp>
        <p:nvSpPr>
          <p:cNvPr id="147459" name="Rectangle 2"/>
          <p:cNvSpPr>
            <a:spLocks noGrp="1" noRot="1" noChangeAspect="1" noChangeArrowheads="1" noTextEdit="1"/>
          </p:cNvSpPr>
          <p:nvPr>
            <p:ph type="sldImg"/>
          </p:nvPr>
        </p:nvSpPr>
        <p:spPr>
          <a:xfrm>
            <a:off x="360363" y="690563"/>
            <a:ext cx="6137275" cy="3452812"/>
          </a:xfrm>
          <a:ln/>
        </p:spPr>
      </p:sp>
      <p:sp>
        <p:nvSpPr>
          <p:cNvPr id="14746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38CE09CF-D02A-46B8-B0DC-5023C84AFF7E}" type="slidenum">
              <a:rPr lang="en-US" smtClean="0"/>
              <a:pPr/>
              <a:t>6</a:t>
            </a:fld>
            <a:endParaRPr lang="en-US"/>
          </a:p>
        </p:txBody>
      </p:sp>
      <p:sp>
        <p:nvSpPr>
          <p:cNvPr id="148483" name="Rectangle 2"/>
          <p:cNvSpPr>
            <a:spLocks noGrp="1" noRot="1" noChangeAspect="1" noChangeArrowheads="1" noTextEdit="1"/>
          </p:cNvSpPr>
          <p:nvPr>
            <p:ph type="sldImg"/>
          </p:nvPr>
        </p:nvSpPr>
        <p:spPr>
          <a:xfrm>
            <a:off x="360363" y="690563"/>
            <a:ext cx="6137275" cy="3452812"/>
          </a:xfrm>
          <a:ln/>
        </p:spPr>
      </p:sp>
      <p:sp>
        <p:nvSpPr>
          <p:cNvPr id="14848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F6375C98-E93F-4A5F-BC22-FAF7BD789BEB}" type="slidenum">
              <a:rPr lang="en-US" smtClean="0"/>
              <a:pPr/>
              <a:t>7</a:t>
            </a:fld>
            <a:endParaRPr lang="en-US"/>
          </a:p>
        </p:txBody>
      </p:sp>
      <p:sp>
        <p:nvSpPr>
          <p:cNvPr id="149507" name="Rectangle 2"/>
          <p:cNvSpPr>
            <a:spLocks noGrp="1" noRot="1" noChangeAspect="1" noChangeArrowheads="1" noTextEdit="1"/>
          </p:cNvSpPr>
          <p:nvPr>
            <p:ph type="sldImg"/>
          </p:nvPr>
        </p:nvSpPr>
        <p:spPr>
          <a:xfrm>
            <a:off x="360363" y="690563"/>
            <a:ext cx="6137275" cy="3452812"/>
          </a:xfrm>
          <a:ln/>
        </p:spPr>
      </p:sp>
      <p:sp>
        <p:nvSpPr>
          <p:cNvPr id="149508"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0363027E-F252-484C-86B9-8D94A1A7F74E}" type="slidenum">
              <a:rPr lang="en-US" smtClean="0"/>
              <a:pPr/>
              <a:t>8</a:t>
            </a:fld>
            <a:endParaRPr lang="en-US"/>
          </a:p>
        </p:txBody>
      </p:sp>
      <p:sp>
        <p:nvSpPr>
          <p:cNvPr id="150531" name="Rectangle 2"/>
          <p:cNvSpPr>
            <a:spLocks noGrp="1" noRot="1" noChangeAspect="1" noChangeArrowheads="1" noTextEdit="1"/>
          </p:cNvSpPr>
          <p:nvPr>
            <p:ph type="sldImg"/>
          </p:nvPr>
        </p:nvSpPr>
        <p:spPr>
          <a:xfrm>
            <a:off x="360363" y="690563"/>
            <a:ext cx="6137275" cy="3452812"/>
          </a:xfrm>
          <a:ln/>
        </p:spPr>
      </p:sp>
      <p:sp>
        <p:nvSpPr>
          <p:cNvPr id="15053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90563"/>
            <a:ext cx="6137275" cy="34528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8B56456-FE63-43FE-A743-5CFE4E643A79}"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auto">
          <a:xfrm>
            <a:off x="10153651" y="152400"/>
            <a:ext cx="920749" cy="1143000"/>
          </a:xfrm>
          <a:custGeom>
            <a:avLst/>
            <a:gdLst/>
            <a:ahLst/>
            <a:cxnLst>
              <a:cxn ang="0">
                <a:pos x="59" y="0"/>
              </a:cxn>
              <a:cxn ang="0">
                <a:pos x="435" y="1"/>
              </a:cxn>
              <a:cxn ang="0">
                <a:pos x="158" y="720"/>
              </a:cxn>
              <a:cxn ang="0">
                <a:pos x="0" y="719"/>
              </a:cxn>
              <a:cxn ang="0">
                <a:pos x="59" y="0"/>
              </a:cxn>
            </a:cxnLst>
            <a:rect l="0" t="0" r="r" b="b"/>
            <a:pathLst>
              <a:path w="435" h="720">
                <a:moveTo>
                  <a:pt x="59" y="0"/>
                </a:moveTo>
                <a:lnTo>
                  <a:pt x="435" y="1"/>
                </a:lnTo>
                <a:lnTo>
                  <a:pt x="158" y="720"/>
                </a:lnTo>
                <a:lnTo>
                  <a:pt x="0" y="719"/>
                </a:lnTo>
                <a:lnTo>
                  <a:pt x="59" y="0"/>
                </a:lnTo>
                <a:close/>
              </a:path>
            </a:pathLst>
          </a:custGeom>
          <a:solidFill>
            <a:srgbClr val="993300"/>
          </a:solidFill>
          <a:ln w="9525">
            <a:noFill/>
            <a:round/>
            <a:headEnd/>
            <a:tailEnd/>
          </a:ln>
          <a:effectLst/>
        </p:spPr>
        <p:txBody>
          <a:bodyPr/>
          <a:lstStyle/>
          <a:p>
            <a:pPr>
              <a:defRPr/>
            </a:pPr>
            <a:endParaRPr lang="en-US">
              <a:latin typeface="Arial" charset="0"/>
            </a:endParaRPr>
          </a:p>
        </p:txBody>
      </p:sp>
      <p:sp>
        <p:nvSpPr>
          <p:cNvPr id="5" name="Freeform 3"/>
          <p:cNvSpPr>
            <a:spLocks/>
          </p:cNvSpPr>
          <p:nvPr/>
        </p:nvSpPr>
        <p:spPr bwMode="auto">
          <a:xfrm>
            <a:off x="5526618" y="-3175"/>
            <a:ext cx="1037167" cy="1462088"/>
          </a:xfrm>
          <a:custGeom>
            <a:avLst/>
            <a:gdLst/>
            <a:ahLst/>
            <a:cxnLst>
              <a:cxn ang="0">
                <a:pos x="34" y="0"/>
              </a:cxn>
              <a:cxn ang="0">
                <a:pos x="490" y="0"/>
              </a:cxn>
              <a:cxn ang="0">
                <a:pos x="140" y="921"/>
              </a:cxn>
              <a:cxn ang="0">
                <a:pos x="0" y="921"/>
              </a:cxn>
              <a:cxn ang="0">
                <a:pos x="34" y="0"/>
              </a:cxn>
            </a:cxnLst>
            <a:rect l="0" t="0" r="r" b="b"/>
            <a:pathLst>
              <a:path w="490" h="921">
                <a:moveTo>
                  <a:pt x="34" y="0"/>
                </a:moveTo>
                <a:lnTo>
                  <a:pt x="490" y="0"/>
                </a:lnTo>
                <a:lnTo>
                  <a:pt x="140" y="921"/>
                </a:lnTo>
                <a:lnTo>
                  <a:pt x="0" y="921"/>
                </a:lnTo>
                <a:lnTo>
                  <a:pt x="34" y="0"/>
                </a:lnTo>
                <a:close/>
              </a:path>
            </a:pathLst>
          </a:custGeom>
          <a:solidFill>
            <a:srgbClr val="FFCC00"/>
          </a:solidFill>
          <a:ln w="9525">
            <a:noFill/>
            <a:round/>
            <a:headEnd/>
            <a:tailEnd/>
          </a:ln>
          <a:effectLst/>
        </p:spPr>
        <p:txBody>
          <a:bodyPr/>
          <a:lstStyle/>
          <a:p>
            <a:pPr>
              <a:defRPr/>
            </a:pPr>
            <a:endParaRPr lang="en-US">
              <a:latin typeface="Arial" charset="0"/>
            </a:endParaRPr>
          </a:p>
        </p:txBody>
      </p:sp>
      <p:sp>
        <p:nvSpPr>
          <p:cNvPr id="6" name="Rectangle 4"/>
          <p:cNvSpPr>
            <a:spLocks noChangeArrowheads="1"/>
          </p:cNvSpPr>
          <p:nvPr/>
        </p:nvSpPr>
        <p:spPr bwMode="auto">
          <a:xfrm>
            <a:off x="-10584" y="1447800"/>
            <a:ext cx="2252135" cy="4953000"/>
          </a:xfrm>
          <a:prstGeom prst="rect">
            <a:avLst/>
          </a:prstGeom>
          <a:solidFill>
            <a:schemeClr val="accent1">
              <a:lumMod val="40000"/>
              <a:lumOff val="60000"/>
            </a:schemeClr>
          </a:solidFill>
          <a:ln w="9525">
            <a:noFill/>
            <a:miter lim="800000"/>
            <a:headEnd/>
            <a:tailEnd/>
          </a:ln>
          <a:effectLst/>
        </p:spPr>
        <p:txBody>
          <a:bodyPr wrap="none" anchor="ctr"/>
          <a:lstStyle/>
          <a:p>
            <a:pPr>
              <a:defRPr/>
            </a:pPr>
            <a:endParaRPr lang="en-US">
              <a:latin typeface="Arial" charset="0"/>
            </a:endParaRPr>
          </a:p>
        </p:txBody>
      </p:sp>
      <p:sp>
        <p:nvSpPr>
          <p:cNvPr id="7" name="Rectangle 5"/>
          <p:cNvSpPr>
            <a:spLocks noChangeArrowheads="1"/>
          </p:cNvSpPr>
          <p:nvPr/>
        </p:nvSpPr>
        <p:spPr bwMode="auto">
          <a:xfrm>
            <a:off x="-8467" y="-1588"/>
            <a:ext cx="5689600" cy="1460501"/>
          </a:xfrm>
          <a:prstGeom prst="rect">
            <a:avLst/>
          </a:prstGeom>
          <a:solidFill>
            <a:srgbClr val="FFCC00"/>
          </a:solidFill>
          <a:ln w="9525">
            <a:noFill/>
            <a:miter lim="800000"/>
            <a:headEnd/>
            <a:tailEnd/>
          </a:ln>
          <a:effectLst/>
        </p:spPr>
        <p:txBody>
          <a:bodyPr wrap="none" anchor="ctr"/>
          <a:lstStyle/>
          <a:p>
            <a:pPr>
              <a:defRPr/>
            </a:pPr>
            <a:endParaRPr lang="en-US">
              <a:latin typeface="Arial" charset="0"/>
            </a:endParaRPr>
          </a:p>
        </p:txBody>
      </p:sp>
      <p:sp>
        <p:nvSpPr>
          <p:cNvPr id="8" name="Rectangle 6"/>
          <p:cNvSpPr>
            <a:spLocks noChangeArrowheads="1"/>
          </p:cNvSpPr>
          <p:nvPr/>
        </p:nvSpPr>
        <p:spPr bwMode="auto">
          <a:xfrm>
            <a:off x="-12700" y="152400"/>
            <a:ext cx="10363200" cy="1143000"/>
          </a:xfrm>
          <a:prstGeom prst="rect">
            <a:avLst/>
          </a:prstGeom>
          <a:solidFill>
            <a:srgbClr val="993300"/>
          </a:solidFill>
          <a:ln w="9525">
            <a:noFill/>
            <a:miter lim="800000"/>
            <a:headEnd/>
            <a:tailEnd/>
          </a:ln>
          <a:effectLst/>
        </p:spPr>
        <p:txBody>
          <a:bodyPr wrap="none" anchor="ctr"/>
          <a:lstStyle/>
          <a:p>
            <a:pPr>
              <a:defRPr/>
            </a:pPr>
            <a:endParaRPr lang="en-US">
              <a:latin typeface="Arial" charset="0"/>
            </a:endParaRPr>
          </a:p>
        </p:txBody>
      </p:sp>
      <p:sp>
        <p:nvSpPr>
          <p:cNvPr id="10" name="Freeform 8"/>
          <p:cNvSpPr>
            <a:spLocks/>
          </p:cNvSpPr>
          <p:nvPr/>
        </p:nvSpPr>
        <p:spPr bwMode="auto">
          <a:xfrm>
            <a:off x="-8467" y="1460500"/>
            <a:ext cx="651933" cy="1422400"/>
          </a:xfrm>
          <a:custGeom>
            <a:avLst/>
            <a:gdLst/>
            <a:ahLst/>
            <a:cxnLst>
              <a:cxn ang="0">
                <a:pos x="1" y="0"/>
              </a:cxn>
              <a:cxn ang="0">
                <a:pos x="347" y="0"/>
              </a:cxn>
              <a:cxn ang="0">
                <a:pos x="0" y="1008"/>
              </a:cxn>
              <a:cxn ang="0">
                <a:pos x="1" y="0"/>
              </a:cxn>
            </a:cxnLst>
            <a:rect l="0" t="0" r="r" b="b"/>
            <a:pathLst>
              <a:path w="347" h="1008">
                <a:moveTo>
                  <a:pt x="1" y="0"/>
                </a:moveTo>
                <a:lnTo>
                  <a:pt x="347" y="0"/>
                </a:lnTo>
                <a:lnTo>
                  <a:pt x="0" y="1008"/>
                </a:lnTo>
                <a:lnTo>
                  <a:pt x="1" y="0"/>
                </a:lnTo>
                <a:close/>
              </a:path>
            </a:pathLst>
          </a:custGeom>
          <a:solidFill>
            <a:srgbClr val="800000"/>
          </a:solidFill>
          <a:ln w="9525">
            <a:noFill/>
            <a:round/>
            <a:headEnd/>
            <a:tailEnd/>
          </a:ln>
          <a:effectLst/>
        </p:spPr>
        <p:txBody>
          <a:bodyPr/>
          <a:lstStyle/>
          <a:p>
            <a:pPr>
              <a:defRPr/>
            </a:pPr>
            <a:endParaRPr lang="en-US">
              <a:latin typeface="Arial" charset="0"/>
            </a:endParaRPr>
          </a:p>
        </p:txBody>
      </p:sp>
      <p:sp>
        <p:nvSpPr>
          <p:cNvPr id="11" name="Freeform 9"/>
          <p:cNvSpPr>
            <a:spLocks/>
          </p:cNvSpPr>
          <p:nvPr/>
        </p:nvSpPr>
        <p:spPr bwMode="auto">
          <a:xfrm>
            <a:off x="-12699" y="-4763"/>
            <a:ext cx="1318684" cy="157163"/>
          </a:xfrm>
          <a:custGeom>
            <a:avLst/>
            <a:gdLst/>
            <a:ahLst/>
            <a:cxnLst>
              <a:cxn ang="0">
                <a:pos x="0" y="0"/>
              </a:cxn>
              <a:cxn ang="0">
                <a:pos x="623" y="0"/>
              </a:cxn>
              <a:cxn ang="0">
                <a:pos x="584" y="99"/>
              </a:cxn>
              <a:cxn ang="0">
                <a:pos x="0" y="99"/>
              </a:cxn>
              <a:cxn ang="0">
                <a:pos x="0" y="0"/>
              </a:cxn>
            </a:cxnLst>
            <a:rect l="0" t="0" r="r" b="b"/>
            <a:pathLst>
              <a:path w="623" h="99">
                <a:moveTo>
                  <a:pt x="0" y="0"/>
                </a:moveTo>
                <a:lnTo>
                  <a:pt x="623" y="0"/>
                </a:lnTo>
                <a:lnTo>
                  <a:pt x="584" y="99"/>
                </a:lnTo>
                <a:lnTo>
                  <a:pt x="0" y="99"/>
                </a:lnTo>
                <a:lnTo>
                  <a:pt x="0" y="0"/>
                </a:lnTo>
                <a:close/>
              </a:path>
            </a:pathLst>
          </a:custGeom>
          <a:solidFill>
            <a:srgbClr val="800000"/>
          </a:solidFill>
          <a:ln w="9525">
            <a:noFill/>
            <a:round/>
            <a:headEnd/>
            <a:tailEnd/>
          </a:ln>
          <a:effectLst/>
        </p:spPr>
        <p:txBody>
          <a:bodyPr/>
          <a:lstStyle/>
          <a:p>
            <a:pPr>
              <a:defRPr/>
            </a:pPr>
            <a:endParaRPr lang="en-US">
              <a:latin typeface="Arial" charset="0"/>
            </a:endParaRPr>
          </a:p>
        </p:txBody>
      </p:sp>
      <p:sp>
        <p:nvSpPr>
          <p:cNvPr id="12" name="Text Box 10"/>
          <p:cNvSpPr txBox="1">
            <a:spLocks noChangeArrowheads="1"/>
          </p:cNvSpPr>
          <p:nvPr/>
        </p:nvSpPr>
        <p:spPr bwMode="auto">
          <a:xfrm>
            <a:off x="152401" y="6511926"/>
            <a:ext cx="6107826" cy="246221"/>
          </a:xfrm>
          <a:prstGeom prst="rect">
            <a:avLst/>
          </a:prstGeom>
          <a:noFill/>
          <a:ln w="9525">
            <a:noFill/>
            <a:miter lim="800000"/>
            <a:headEnd/>
            <a:tailEnd/>
          </a:ln>
          <a:effectLst/>
        </p:spPr>
        <p:txBody>
          <a:bodyPr wrap="none" lIns="0" tIns="0" rIns="0" bIns="0">
            <a:spAutoFit/>
          </a:bodyPr>
          <a:lstStyle/>
          <a:p>
            <a:pPr>
              <a:defRPr/>
            </a:pPr>
            <a:r>
              <a:rPr lang="en-US" sz="1600" b="1" i="1" dirty="0">
                <a:solidFill>
                  <a:srgbClr val="800000"/>
                </a:solidFill>
                <a:latin typeface="Arial" charset="0"/>
              </a:rPr>
              <a:t>Hofstra University, Department of Global Studies &amp; Geography</a:t>
            </a:r>
          </a:p>
        </p:txBody>
      </p:sp>
      <p:sp>
        <p:nvSpPr>
          <p:cNvPr id="13" name="Rectangle 13"/>
          <p:cNvSpPr>
            <a:spLocks noChangeArrowheads="1"/>
          </p:cNvSpPr>
          <p:nvPr/>
        </p:nvSpPr>
        <p:spPr bwMode="auto">
          <a:xfrm>
            <a:off x="1822451" y="317500"/>
            <a:ext cx="5652766" cy="400110"/>
          </a:xfrm>
          <a:prstGeom prst="rect">
            <a:avLst/>
          </a:prstGeom>
          <a:noFill/>
          <a:ln w="9525">
            <a:noFill/>
            <a:miter lim="800000"/>
            <a:headEnd/>
            <a:tailEnd/>
          </a:ln>
          <a:effectLst/>
        </p:spPr>
        <p:txBody>
          <a:bodyPr wrap="none">
            <a:spAutoFit/>
          </a:bodyPr>
          <a:lstStyle/>
          <a:p>
            <a:pPr eaLnBrk="0" hangingPunct="0">
              <a:defRPr/>
            </a:pPr>
            <a:r>
              <a:rPr lang="en-US" sz="2000" b="1" dirty="0">
                <a:solidFill>
                  <a:srgbClr val="FFFF99"/>
                </a:solidFill>
                <a:effectLst/>
                <a:latin typeface="+mj-lt"/>
              </a:rPr>
              <a:t>GEOG 113C – Geography of East and Southeast Asia</a:t>
            </a:r>
          </a:p>
        </p:txBody>
      </p:sp>
      <p:sp>
        <p:nvSpPr>
          <p:cNvPr id="14" name="Rectangle 14"/>
          <p:cNvSpPr>
            <a:spLocks noChangeArrowheads="1"/>
          </p:cNvSpPr>
          <p:nvPr/>
        </p:nvSpPr>
        <p:spPr bwMode="auto">
          <a:xfrm>
            <a:off x="1822451" y="777875"/>
            <a:ext cx="3001463" cy="338554"/>
          </a:xfrm>
          <a:prstGeom prst="rect">
            <a:avLst/>
          </a:prstGeom>
          <a:noFill/>
          <a:ln w="9525">
            <a:noFill/>
            <a:miter lim="800000"/>
            <a:headEnd/>
            <a:tailEnd/>
          </a:ln>
          <a:effectLst/>
        </p:spPr>
        <p:txBody>
          <a:bodyPr wrap="none">
            <a:spAutoFit/>
          </a:bodyPr>
          <a:lstStyle/>
          <a:p>
            <a:pPr eaLnBrk="0" hangingPunct="0">
              <a:defRPr/>
            </a:pPr>
            <a:r>
              <a:rPr lang="en-US" sz="1600" b="1">
                <a:solidFill>
                  <a:srgbClr val="FFFF99"/>
                </a:solidFill>
                <a:effectLst/>
                <a:latin typeface="AvantGarde Bk BT" pitchFamily="34" charset="0"/>
              </a:rPr>
              <a:t>Professor: Dr. Jean-Paul Rodrigue</a:t>
            </a:r>
          </a:p>
        </p:txBody>
      </p:sp>
      <p:pic>
        <p:nvPicPr>
          <p:cNvPr id="15" name="Picture 15" descr="Hofstra_Shield"/>
          <p:cNvPicPr>
            <a:picLocks noChangeAspect="1" noChangeArrowheads="1"/>
          </p:cNvPicPr>
          <p:nvPr/>
        </p:nvPicPr>
        <p:blipFill>
          <a:blip r:embed="rId2" cstate="print"/>
          <a:srcRect/>
          <a:stretch>
            <a:fillRect/>
          </a:stretch>
        </p:blipFill>
        <p:spPr bwMode="auto">
          <a:xfrm>
            <a:off x="49106" y="164867"/>
            <a:ext cx="1188720" cy="1130533"/>
          </a:xfrm>
          <a:prstGeom prst="rect">
            <a:avLst/>
          </a:prstGeom>
          <a:noFill/>
          <a:ln w="9525">
            <a:noFill/>
            <a:miter lim="800000"/>
            <a:headEnd/>
            <a:tailEnd/>
          </a:ln>
        </p:spPr>
      </p:pic>
      <p:pic>
        <p:nvPicPr>
          <p:cNvPr id="18" name="Picture 16" descr="side_map_PA"/>
          <p:cNvPicPr>
            <a:picLocks noChangeAspect="1" noChangeArrowheads="1"/>
          </p:cNvPicPr>
          <p:nvPr/>
        </p:nvPicPr>
        <p:blipFill>
          <a:blip r:embed="rId3" cstate="print"/>
          <a:srcRect/>
          <a:stretch>
            <a:fillRect/>
          </a:stretch>
        </p:blipFill>
        <p:spPr bwMode="auto">
          <a:xfrm>
            <a:off x="-10583" y="2359026"/>
            <a:ext cx="1920240" cy="3303085"/>
          </a:xfrm>
          <a:prstGeom prst="rect">
            <a:avLst/>
          </a:prstGeom>
          <a:noFill/>
          <a:ln w="9525">
            <a:noFill/>
            <a:miter lim="800000"/>
            <a:headEnd/>
            <a:tailEnd/>
          </a:ln>
        </p:spPr>
      </p:pic>
      <p:sp>
        <p:nvSpPr>
          <p:cNvPr id="19" name="Rectangle 22"/>
          <p:cNvSpPr>
            <a:spLocks noChangeArrowheads="1"/>
          </p:cNvSpPr>
          <p:nvPr/>
        </p:nvSpPr>
        <p:spPr bwMode="auto">
          <a:xfrm>
            <a:off x="0" y="6389936"/>
            <a:ext cx="12206817" cy="457200"/>
          </a:xfrm>
          <a:prstGeom prst="rect">
            <a:avLst/>
          </a:prstGeom>
          <a:solidFill>
            <a:schemeClr val="accent1">
              <a:lumMod val="60000"/>
              <a:lumOff val="40000"/>
            </a:schemeClr>
          </a:solidFill>
          <a:ln w="9525">
            <a:noFill/>
            <a:miter lim="800000"/>
            <a:headEnd/>
            <a:tailEnd/>
          </a:ln>
          <a:effectLst/>
        </p:spPr>
        <p:txBody>
          <a:bodyPr wrap="none" anchor="ctr"/>
          <a:lstStyle/>
          <a:p>
            <a:pPr>
              <a:defRPr/>
            </a:pPr>
            <a:endParaRPr lang="en-US">
              <a:latin typeface="Arial" charset="0"/>
            </a:endParaRPr>
          </a:p>
        </p:txBody>
      </p:sp>
      <p:sp>
        <p:nvSpPr>
          <p:cNvPr id="20" name="Text Box 25"/>
          <p:cNvSpPr txBox="1">
            <a:spLocks noChangeArrowheads="1"/>
          </p:cNvSpPr>
          <p:nvPr/>
        </p:nvSpPr>
        <p:spPr bwMode="auto">
          <a:xfrm>
            <a:off x="152401" y="6511926"/>
            <a:ext cx="6107826" cy="246221"/>
          </a:xfrm>
          <a:prstGeom prst="rect">
            <a:avLst/>
          </a:prstGeom>
          <a:noFill/>
          <a:ln w="9525">
            <a:noFill/>
            <a:miter lim="800000"/>
            <a:headEnd/>
            <a:tailEnd/>
          </a:ln>
          <a:effectLst/>
        </p:spPr>
        <p:txBody>
          <a:bodyPr wrap="none" lIns="0" tIns="0" rIns="0" bIns="0">
            <a:spAutoFit/>
          </a:bodyPr>
          <a:lstStyle/>
          <a:p>
            <a:pPr>
              <a:defRPr/>
            </a:pPr>
            <a:r>
              <a:rPr lang="en-US" sz="1600" b="1" i="1" dirty="0">
                <a:solidFill>
                  <a:srgbClr val="800000"/>
                </a:solidFill>
                <a:latin typeface="Arial" charset="0"/>
              </a:rPr>
              <a:t>Hofstra University, Department of Global Studies &amp; Geography</a:t>
            </a:r>
          </a:p>
        </p:txBody>
      </p:sp>
      <p:sp>
        <p:nvSpPr>
          <p:cNvPr id="822283" name="Rectangle 11"/>
          <p:cNvSpPr>
            <a:spLocks noGrp="1" noChangeArrowheads="1"/>
          </p:cNvSpPr>
          <p:nvPr>
            <p:ph type="ctrTitle"/>
          </p:nvPr>
        </p:nvSpPr>
        <p:spPr>
          <a:xfrm>
            <a:off x="2269068" y="1501776"/>
            <a:ext cx="9478433" cy="1470025"/>
          </a:xfrm>
        </p:spPr>
        <p:txBody>
          <a:bodyPr/>
          <a:lstStyle>
            <a:lvl1pPr>
              <a:defRPr sz="3600"/>
            </a:lvl1pPr>
          </a:lstStyle>
          <a:p>
            <a:r>
              <a:rPr lang="en-US"/>
              <a:t>Click to edit Master title style</a:t>
            </a:r>
            <a:endParaRPr lang="en-US" dirty="0"/>
          </a:p>
        </p:txBody>
      </p:sp>
      <p:sp>
        <p:nvSpPr>
          <p:cNvPr id="822284" name="Rectangle 12"/>
          <p:cNvSpPr>
            <a:spLocks noGrp="1" noChangeArrowheads="1"/>
          </p:cNvSpPr>
          <p:nvPr>
            <p:ph type="subTitle" idx="1"/>
          </p:nvPr>
        </p:nvSpPr>
        <p:spPr>
          <a:xfrm>
            <a:off x="2269068" y="3200400"/>
            <a:ext cx="9478433" cy="2971800"/>
          </a:xfrm>
        </p:spPr>
        <p:txBody>
          <a:bodyPr/>
          <a:lstStyle>
            <a:lvl1pPr marL="0" indent="0">
              <a:buFont typeface="Arial Narrow" pitchFamily="34" charset="0"/>
              <a:buNone/>
              <a:defRPr/>
            </a:lvl1pPr>
          </a:lstStyle>
          <a:p>
            <a:r>
              <a:rPr lang="en-US"/>
              <a:t>Click to edit Master subtitle style</a:t>
            </a:r>
          </a:p>
        </p:txBody>
      </p:sp>
    </p:spTree>
    <p:extLst>
      <p:ext uri="{BB962C8B-B14F-4D97-AF65-F5344CB8AC3E}">
        <p14:creationId xmlns:p14="http://schemas.microsoft.com/office/powerpoint/2010/main" val="1930353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3138730C-CFE3-4394-8ECB-A8C32764B438}" type="slidenum">
              <a:rPr lang="en-US" smtClean="0"/>
              <a:pPr>
                <a:defRPr/>
              </a:pPr>
              <a:t>‹#›</a:t>
            </a:fld>
            <a:endParaRPr lang="en-US"/>
          </a:p>
        </p:txBody>
      </p:sp>
    </p:spTree>
    <p:extLst>
      <p:ext uri="{BB962C8B-B14F-4D97-AF65-F5344CB8AC3E}">
        <p14:creationId xmlns:p14="http://schemas.microsoft.com/office/powerpoint/2010/main" val="78466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56185" y="104775"/>
            <a:ext cx="2747433" cy="64976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09651" y="104775"/>
            <a:ext cx="8043333" cy="64976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B2FCEDD0-E15C-4FD5-8A3F-E2D7B3CD4062}" type="slidenum">
              <a:rPr lang="en-US" smtClean="0"/>
              <a:pPr>
                <a:defRPr/>
              </a:pPr>
              <a:t>‹#›</a:t>
            </a:fld>
            <a:endParaRPr lang="en-US"/>
          </a:p>
        </p:txBody>
      </p:sp>
    </p:spTree>
    <p:extLst>
      <p:ext uri="{BB962C8B-B14F-4D97-AF65-F5344CB8AC3E}">
        <p14:creationId xmlns:p14="http://schemas.microsoft.com/office/powerpoint/2010/main" val="3658350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39285" y="104775"/>
            <a:ext cx="10949516" cy="947738"/>
          </a:xfrm>
        </p:spPr>
        <p:txBody>
          <a:bodyPr/>
          <a:lstStyle/>
          <a:p>
            <a:r>
              <a:rPr lang="en-US"/>
              <a:t>Click to edit Master title style</a:t>
            </a:r>
          </a:p>
        </p:txBody>
      </p:sp>
      <p:sp>
        <p:nvSpPr>
          <p:cNvPr id="3" name="Content Placeholder 2"/>
          <p:cNvSpPr>
            <a:spLocks noGrp="1"/>
          </p:cNvSpPr>
          <p:nvPr>
            <p:ph sz="half" idx="1"/>
          </p:nvPr>
        </p:nvSpPr>
        <p:spPr>
          <a:xfrm>
            <a:off x="1009651" y="1311275"/>
            <a:ext cx="5395383" cy="5291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608233" y="1311275"/>
            <a:ext cx="5395384" cy="5291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68020CFD-9BBA-45B1-8D76-21988517AF2C}" type="slidenum">
              <a:rPr lang="en-US" smtClean="0"/>
              <a:pPr>
                <a:defRPr/>
              </a:pPr>
              <a:t>‹#›</a:t>
            </a:fld>
            <a:endParaRPr lang="en-US"/>
          </a:p>
        </p:txBody>
      </p:sp>
    </p:spTree>
    <p:extLst>
      <p:ext uri="{BB962C8B-B14F-4D97-AF65-F5344CB8AC3E}">
        <p14:creationId xmlns:p14="http://schemas.microsoft.com/office/powerpoint/2010/main" val="2874010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39285" y="104775"/>
            <a:ext cx="10949516" cy="947738"/>
          </a:xfrm>
        </p:spPr>
        <p:txBody>
          <a:bodyPr/>
          <a:lstStyle/>
          <a:p>
            <a:r>
              <a:rPr lang="en-US"/>
              <a:t>Click to edit Master title style</a:t>
            </a:r>
          </a:p>
        </p:txBody>
      </p:sp>
      <p:sp>
        <p:nvSpPr>
          <p:cNvPr id="3" name="Chart Placeholder 2"/>
          <p:cNvSpPr>
            <a:spLocks noGrp="1"/>
          </p:cNvSpPr>
          <p:nvPr>
            <p:ph type="chart" sz="half" idx="1"/>
          </p:nvPr>
        </p:nvSpPr>
        <p:spPr>
          <a:xfrm>
            <a:off x="1009651" y="1311275"/>
            <a:ext cx="5395383" cy="5291138"/>
          </a:xfrm>
        </p:spPr>
        <p:txBody>
          <a:bodyPr/>
          <a:lstStyle/>
          <a:p>
            <a:pPr lvl="0"/>
            <a:r>
              <a:rPr lang="en-US" noProof="0"/>
              <a:t>Click icon to add chart</a:t>
            </a:r>
          </a:p>
        </p:txBody>
      </p:sp>
      <p:sp>
        <p:nvSpPr>
          <p:cNvPr id="4" name="Text Placeholder 3"/>
          <p:cNvSpPr>
            <a:spLocks noGrp="1"/>
          </p:cNvSpPr>
          <p:nvPr>
            <p:ph type="body" sz="half" idx="2"/>
          </p:nvPr>
        </p:nvSpPr>
        <p:spPr>
          <a:xfrm>
            <a:off x="6608233" y="1311275"/>
            <a:ext cx="5395384" cy="5291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4E8D8E03-6172-46E2-85DE-424DFD7708BC}" type="slidenum">
              <a:rPr lang="en-US" smtClean="0"/>
              <a:pPr>
                <a:defRPr/>
              </a:pPr>
              <a:t>‹#›</a:t>
            </a:fld>
            <a:endParaRPr lang="en-US"/>
          </a:p>
        </p:txBody>
      </p:sp>
    </p:spTree>
    <p:extLst>
      <p:ext uri="{BB962C8B-B14F-4D97-AF65-F5344CB8AC3E}">
        <p14:creationId xmlns:p14="http://schemas.microsoft.com/office/powerpoint/2010/main" val="4107122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39285" y="104775"/>
            <a:ext cx="10949516" cy="947738"/>
          </a:xfrm>
        </p:spPr>
        <p:txBody>
          <a:bodyPr/>
          <a:lstStyle/>
          <a:p>
            <a:r>
              <a:rPr lang="en-US"/>
              <a:t>Click to edit Master title style</a:t>
            </a:r>
          </a:p>
        </p:txBody>
      </p:sp>
      <p:sp>
        <p:nvSpPr>
          <p:cNvPr id="3" name="Text Placeholder 2"/>
          <p:cNvSpPr>
            <a:spLocks noGrp="1"/>
          </p:cNvSpPr>
          <p:nvPr>
            <p:ph type="body" sz="half" idx="1"/>
          </p:nvPr>
        </p:nvSpPr>
        <p:spPr>
          <a:xfrm>
            <a:off x="1009651" y="1311275"/>
            <a:ext cx="5395383" cy="5291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608233" y="1311276"/>
            <a:ext cx="5395384" cy="2568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608233" y="4032251"/>
            <a:ext cx="5395384" cy="2570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sldNum" sz="quarter" idx="10"/>
          </p:nvPr>
        </p:nvSpPr>
        <p:spPr>
          <a:ln/>
        </p:spPr>
        <p:txBody>
          <a:bodyPr/>
          <a:lstStyle>
            <a:lvl1pPr>
              <a:defRPr/>
            </a:lvl1pPr>
          </a:lstStyle>
          <a:p>
            <a:pPr>
              <a:defRPr/>
            </a:pPr>
            <a:fld id="{7F7387A1-C6FE-4F2F-9080-8CBCA96E2B13}" type="slidenum">
              <a:rPr lang="en-US"/>
              <a:pPr>
                <a:defRPr/>
              </a:pPr>
              <a:t>‹#›</a:t>
            </a:fld>
            <a:endParaRPr lang="en-US"/>
          </a:p>
        </p:txBody>
      </p:sp>
    </p:spTree>
    <p:extLst>
      <p:ext uri="{BB962C8B-B14F-4D97-AF65-F5344CB8AC3E}">
        <p14:creationId xmlns:p14="http://schemas.microsoft.com/office/powerpoint/2010/main" val="18203875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39285" y="104775"/>
            <a:ext cx="10949516" cy="947738"/>
          </a:xfrm>
        </p:spPr>
        <p:txBody>
          <a:bodyPr/>
          <a:lstStyle/>
          <a:p>
            <a:r>
              <a:rPr lang="en-US"/>
              <a:t>Click to edit Master title style</a:t>
            </a:r>
          </a:p>
        </p:txBody>
      </p:sp>
      <p:sp>
        <p:nvSpPr>
          <p:cNvPr id="3" name="Chart Placeholder 2"/>
          <p:cNvSpPr>
            <a:spLocks noGrp="1"/>
          </p:cNvSpPr>
          <p:nvPr>
            <p:ph type="chart" idx="1"/>
          </p:nvPr>
        </p:nvSpPr>
        <p:spPr>
          <a:xfrm>
            <a:off x="1009651" y="1311275"/>
            <a:ext cx="10993967" cy="5291138"/>
          </a:xfrm>
        </p:spPr>
        <p:txBody>
          <a:bodyPr/>
          <a:lstStyle/>
          <a:p>
            <a:pPr lvl="0"/>
            <a:endParaRPr lang="en-US" noProof="0"/>
          </a:p>
        </p:txBody>
      </p:sp>
      <p:sp>
        <p:nvSpPr>
          <p:cNvPr id="4" name="Rectangle 4"/>
          <p:cNvSpPr>
            <a:spLocks noGrp="1" noChangeArrowheads="1"/>
          </p:cNvSpPr>
          <p:nvPr>
            <p:ph type="sldNum" sz="quarter" idx="10"/>
          </p:nvPr>
        </p:nvSpPr>
        <p:spPr>
          <a:ln/>
        </p:spPr>
        <p:txBody>
          <a:bodyPr/>
          <a:lstStyle>
            <a:lvl1pPr>
              <a:defRPr/>
            </a:lvl1pPr>
          </a:lstStyle>
          <a:p>
            <a:pPr>
              <a:defRPr/>
            </a:pPr>
            <a:fld id="{0EFEFDFB-413C-465D-87E7-7CC46BFC5477}" type="slidenum">
              <a:rPr lang="en-US"/>
              <a:pPr>
                <a:defRPr/>
              </a:pPr>
              <a:t>‹#›</a:t>
            </a:fld>
            <a:endParaRPr lang="en-US"/>
          </a:p>
        </p:txBody>
      </p:sp>
    </p:spTree>
    <p:extLst>
      <p:ext uri="{BB962C8B-B14F-4D97-AF65-F5344CB8AC3E}">
        <p14:creationId xmlns:p14="http://schemas.microsoft.com/office/powerpoint/2010/main" val="2909885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39285" y="104775"/>
            <a:ext cx="10949516" cy="947738"/>
          </a:xfrm>
        </p:spPr>
        <p:txBody>
          <a:bodyPr/>
          <a:lstStyle/>
          <a:p>
            <a:r>
              <a:rPr lang="en-US"/>
              <a:t>Click to edit Master title style</a:t>
            </a:r>
          </a:p>
        </p:txBody>
      </p:sp>
      <p:sp>
        <p:nvSpPr>
          <p:cNvPr id="3" name="Table Placeholder 2"/>
          <p:cNvSpPr>
            <a:spLocks noGrp="1"/>
          </p:cNvSpPr>
          <p:nvPr>
            <p:ph type="tbl" idx="1"/>
          </p:nvPr>
        </p:nvSpPr>
        <p:spPr>
          <a:xfrm>
            <a:off x="1009651" y="1311275"/>
            <a:ext cx="10993967" cy="5291138"/>
          </a:xfrm>
        </p:spPr>
        <p:txBody>
          <a:bodyPr/>
          <a:lstStyle/>
          <a:p>
            <a:pPr lvl="0"/>
            <a:endParaRPr lang="en-US" noProof="0"/>
          </a:p>
        </p:txBody>
      </p:sp>
      <p:sp>
        <p:nvSpPr>
          <p:cNvPr id="4" name="Rectangle 4"/>
          <p:cNvSpPr>
            <a:spLocks noGrp="1" noChangeArrowheads="1"/>
          </p:cNvSpPr>
          <p:nvPr>
            <p:ph type="sldNum" sz="quarter" idx="10"/>
          </p:nvPr>
        </p:nvSpPr>
        <p:spPr>
          <a:ln/>
        </p:spPr>
        <p:txBody>
          <a:bodyPr/>
          <a:lstStyle>
            <a:lvl1pPr>
              <a:defRPr/>
            </a:lvl1pPr>
          </a:lstStyle>
          <a:p>
            <a:pPr>
              <a:defRPr/>
            </a:pPr>
            <a:fld id="{F88FF80E-7702-4453-9F15-F43E2791DD8F}" type="slidenum">
              <a:rPr lang="en-US"/>
              <a:pPr>
                <a:defRPr/>
              </a:pPr>
              <a:t>‹#›</a:t>
            </a:fld>
            <a:endParaRPr lang="en-US"/>
          </a:p>
        </p:txBody>
      </p:sp>
    </p:spTree>
    <p:extLst>
      <p:ext uri="{BB962C8B-B14F-4D97-AF65-F5344CB8AC3E}">
        <p14:creationId xmlns:p14="http://schemas.microsoft.com/office/powerpoint/2010/main" val="234492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2127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976" y="129794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00599" y="2906714"/>
            <a:ext cx="10363200" cy="3121293"/>
          </a:xfrm>
          <a:noFill/>
        </p:spPr>
        <p:txBody>
          <a:bodyPr/>
          <a:lstStyle>
            <a:lvl1pPr marL="0" indent="0">
              <a:buNone/>
              <a:defRPr sz="28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18988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09651" y="1311275"/>
            <a:ext cx="5395383" cy="5291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08233" y="1311275"/>
            <a:ext cx="5395384" cy="5291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6677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a:ln/>
        </p:spPr>
        <p:txBody>
          <a:bodyPr/>
          <a:lstStyle>
            <a:lvl1pPr>
              <a:defRPr/>
            </a:lvl1pPr>
          </a:lstStyle>
          <a:p>
            <a:pPr>
              <a:defRPr/>
            </a:pPr>
            <a:fld id="{A93F4440-B27A-4D26-895E-437EF0A07640}" type="slidenum">
              <a:rPr lang="en-US" smtClean="0"/>
              <a:pPr>
                <a:defRPr/>
              </a:pPr>
              <a:t>‹#›</a:t>
            </a:fld>
            <a:endParaRPr lang="en-US"/>
          </a:p>
        </p:txBody>
      </p:sp>
    </p:spTree>
    <p:extLst>
      <p:ext uri="{BB962C8B-B14F-4D97-AF65-F5344CB8AC3E}">
        <p14:creationId xmlns:p14="http://schemas.microsoft.com/office/powerpoint/2010/main" val="1107405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fld id="{B5513D64-F7EC-40FC-BEB0-AFA796AABA1F}" type="slidenum">
              <a:rPr lang="en-US" smtClean="0"/>
              <a:pPr>
                <a:defRPr/>
              </a:pPr>
              <a:t>‹#›</a:t>
            </a:fld>
            <a:endParaRPr lang="en-US"/>
          </a:p>
        </p:txBody>
      </p:sp>
    </p:spTree>
    <p:extLst>
      <p:ext uri="{BB962C8B-B14F-4D97-AF65-F5344CB8AC3E}">
        <p14:creationId xmlns:p14="http://schemas.microsoft.com/office/powerpoint/2010/main" val="2053815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5AD3242E-3AE5-4F0F-AC24-B94693F33D7E}" type="slidenum">
              <a:rPr lang="en-US" smtClean="0"/>
              <a:pPr>
                <a:defRPr/>
              </a:pPr>
              <a:t>‹#›</a:t>
            </a:fld>
            <a:endParaRPr lang="en-US"/>
          </a:p>
        </p:txBody>
      </p:sp>
    </p:spTree>
    <p:extLst>
      <p:ext uri="{BB962C8B-B14F-4D97-AF65-F5344CB8AC3E}">
        <p14:creationId xmlns:p14="http://schemas.microsoft.com/office/powerpoint/2010/main" val="1700590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93753A30-08FD-45D8-9F77-E16BE85A203A}" type="slidenum">
              <a:rPr lang="en-US" smtClean="0"/>
              <a:pPr>
                <a:defRPr/>
              </a:pPr>
              <a:t>‹#›</a:t>
            </a:fld>
            <a:endParaRPr lang="en-US"/>
          </a:p>
        </p:txBody>
      </p:sp>
    </p:spTree>
    <p:extLst>
      <p:ext uri="{BB962C8B-B14F-4D97-AF65-F5344CB8AC3E}">
        <p14:creationId xmlns:p14="http://schemas.microsoft.com/office/powerpoint/2010/main" val="3481302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40CF8D7F-139E-416C-9960-5F2F441DCE26}" type="slidenum">
              <a:rPr lang="en-US" smtClean="0"/>
              <a:pPr>
                <a:defRPr/>
              </a:pPr>
              <a:t>‹#›</a:t>
            </a:fld>
            <a:endParaRPr lang="en-US"/>
          </a:p>
        </p:txBody>
      </p:sp>
    </p:spTree>
    <p:extLst>
      <p:ext uri="{BB962C8B-B14F-4D97-AF65-F5344CB8AC3E}">
        <p14:creationId xmlns:p14="http://schemas.microsoft.com/office/powerpoint/2010/main" val="10648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1250" name="Rectangle 2"/>
          <p:cNvSpPr>
            <a:spLocks noGrp="1" noChangeArrowheads="1"/>
          </p:cNvSpPr>
          <p:nvPr>
            <p:ph type="title"/>
          </p:nvPr>
        </p:nvSpPr>
        <p:spPr bwMode="auto">
          <a:xfrm>
            <a:off x="1009651" y="104775"/>
            <a:ext cx="10972800" cy="9477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7171" name="Rectangle 3"/>
          <p:cNvSpPr>
            <a:spLocks noGrp="1" noChangeArrowheads="1"/>
          </p:cNvSpPr>
          <p:nvPr>
            <p:ph type="body" idx="1"/>
          </p:nvPr>
        </p:nvSpPr>
        <p:spPr bwMode="auto">
          <a:xfrm>
            <a:off x="1009651" y="1311275"/>
            <a:ext cx="10972800" cy="5291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21252" name="Rectangle 4"/>
          <p:cNvSpPr>
            <a:spLocks noGrp="1" noChangeArrowheads="1"/>
          </p:cNvSpPr>
          <p:nvPr>
            <p:ph type="sldNum" sz="quarter" idx="4"/>
          </p:nvPr>
        </p:nvSpPr>
        <p:spPr bwMode="auto">
          <a:xfrm>
            <a:off x="254000" y="6353175"/>
            <a:ext cx="508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latin typeface="Abadi MT Condensed Extra Bold" pitchFamily="34" charset="0"/>
              </a:defRPr>
            </a:lvl1pPr>
          </a:lstStyle>
          <a:p>
            <a:pPr>
              <a:defRPr/>
            </a:pPr>
            <a:fld id="{F4C2C018-9702-4F53-ABB2-DED52D3B78CC}" type="slidenum">
              <a:rPr lang="en-US" smtClean="0"/>
              <a:pPr>
                <a:defRPr/>
              </a:pPr>
              <a:t>‹#›</a:t>
            </a:fld>
            <a:endParaRPr lang="en-US"/>
          </a:p>
        </p:txBody>
      </p:sp>
      <p:sp>
        <p:nvSpPr>
          <p:cNvPr id="821254" name="Rectangle 6"/>
          <p:cNvSpPr>
            <a:spLocks noChangeArrowheads="1"/>
          </p:cNvSpPr>
          <p:nvPr/>
        </p:nvSpPr>
        <p:spPr bwMode="auto">
          <a:xfrm>
            <a:off x="-14817" y="17462"/>
            <a:ext cx="914400" cy="1447801"/>
          </a:xfrm>
          <a:prstGeom prst="rect">
            <a:avLst/>
          </a:prstGeom>
          <a:solidFill>
            <a:srgbClr val="FFCC00"/>
          </a:solidFill>
          <a:ln w="9525">
            <a:noFill/>
            <a:miter lim="800000"/>
            <a:headEnd/>
            <a:tailEnd/>
          </a:ln>
          <a:effectLst/>
        </p:spPr>
        <p:txBody>
          <a:bodyPr wrap="none" anchor="ctr"/>
          <a:lstStyle/>
          <a:p>
            <a:pPr>
              <a:defRPr/>
            </a:pPr>
            <a:endParaRPr lang="en-US">
              <a:latin typeface="Arial" charset="0"/>
            </a:endParaRPr>
          </a:p>
        </p:txBody>
      </p:sp>
      <p:sp>
        <p:nvSpPr>
          <p:cNvPr id="821255" name="Rectangle 7"/>
          <p:cNvSpPr>
            <a:spLocks noChangeArrowheads="1"/>
          </p:cNvSpPr>
          <p:nvPr/>
        </p:nvSpPr>
        <p:spPr bwMode="auto">
          <a:xfrm>
            <a:off x="-14817" y="1436688"/>
            <a:ext cx="914400" cy="5421312"/>
          </a:xfrm>
          <a:prstGeom prst="rect">
            <a:avLst/>
          </a:prstGeom>
          <a:solidFill>
            <a:schemeClr val="accent1"/>
          </a:solidFill>
          <a:ln w="9525">
            <a:noFill/>
            <a:miter lim="800000"/>
            <a:headEnd/>
            <a:tailEnd/>
          </a:ln>
          <a:effectLst/>
        </p:spPr>
        <p:txBody>
          <a:bodyPr wrap="none" anchor="ctr"/>
          <a:lstStyle/>
          <a:p>
            <a:pPr>
              <a:defRPr/>
            </a:pPr>
            <a:endParaRPr lang="en-US">
              <a:latin typeface="Arial" charset="0"/>
            </a:endParaRPr>
          </a:p>
        </p:txBody>
      </p:sp>
      <p:sp>
        <p:nvSpPr>
          <p:cNvPr id="821256" name="Rectangle 8"/>
          <p:cNvSpPr>
            <a:spLocks noChangeArrowheads="1"/>
          </p:cNvSpPr>
          <p:nvPr/>
        </p:nvSpPr>
        <p:spPr bwMode="auto">
          <a:xfrm>
            <a:off x="1001184" y="1054100"/>
            <a:ext cx="11190818" cy="241300"/>
          </a:xfrm>
          <a:prstGeom prst="rect">
            <a:avLst/>
          </a:prstGeom>
          <a:solidFill>
            <a:schemeClr val="accent1"/>
          </a:solidFill>
          <a:ln w="9525">
            <a:noFill/>
            <a:miter lim="800000"/>
            <a:headEnd/>
            <a:tailEnd/>
          </a:ln>
          <a:effectLst/>
        </p:spPr>
        <p:txBody>
          <a:bodyPr wrap="none" anchor="ctr"/>
          <a:lstStyle/>
          <a:p>
            <a:pPr>
              <a:defRPr/>
            </a:pPr>
            <a:endParaRPr lang="en-US">
              <a:latin typeface="Arial" charset="0"/>
            </a:endParaRPr>
          </a:p>
        </p:txBody>
      </p:sp>
      <p:pic>
        <p:nvPicPr>
          <p:cNvPr id="7177" name="Picture 9" descr="side_map_PA"/>
          <p:cNvPicPr>
            <a:picLocks noChangeAspect="1" noChangeArrowheads="1"/>
          </p:cNvPicPr>
          <p:nvPr/>
        </p:nvPicPr>
        <p:blipFill>
          <a:blip r:embed="rId18" cstate="print"/>
          <a:srcRect/>
          <a:stretch>
            <a:fillRect/>
          </a:stretch>
        </p:blipFill>
        <p:spPr bwMode="auto">
          <a:xfrm>
            <a:off x="-10583" y="20637"/>
            <a:ext cx="914400" cy="1385286"/>
          </a:xfrm>
          <a:prstGeom prst="rect">
            <a:avLst/>
          </a:prstGeom>
          <a:noFill/>
          <a:ln w="9525">
            <a:noFill/>
            <a:miter lim="800000"/>
            <a:headEnd/>
            <a:tailEnd/>
          </a:ln>
        </p:spPr>
      </p:pic>
      <p:sp>
        <p:nvSpPr>
          <p:cNvPr id="12" name="Text Box 10"/>
          <p:cNvSpPr txBox="1">
            <a:spLocks noChangeArrowheads="1"/>
          </p:cNvSpPr>
          <p:nvPr/>
        </p:nvSpPr>
        <p:spPr bwMode="auto">
          <a:xfrm>
            <a:off x="10904765" y="6653213"/>
            <a:ext cx="1197444" cy="153888"/>
          </a:xfrm>
          <a:prstGeom prst="rect">
            <a:avLst/>
          </a:prstGeom>
          <a:noFill/>
          <a:ln w="9525">
            <a:noFill/>
            <a:miter lim="800000"/>
            <a:headEnd/>
            <a:tailEnd/>
          </a:ln>
          <a:effectLst/>
        </p:spPr>
        <p:txBody>
          <a:bodyPr wrap="none" lIns="0" tIns="0" rIns="0" bIns="0">
            <a:spAutoFit/>
          </a:bodyPr>
          <a:lstStyle/>
          <a:p>
            <a:pPr>
              <a:defRPr/>
            </a:pPr>
            <a:r>
              <a:rPr lang="en-US" sz="1000" dirty="0">
                <a:latin typeface="Arial Narrow" pitchFamily="34" charset="0"/>
              </a:rPr>
              <a:t>© Dr. Jean-Paul Rodrigue</a:t>
            </a:r>
          </a:p>
        </p:txBody>
      </p:sp>
    </p:spTree>
    <p:extLst>
      <p:ext uri="{BB962C8B-B14F-4D97-AF65-F5344CB8AC3E}">
        <p14:creationId xmlns:p14="http://schemas.microsoft.com/office/powerpoint/2010/main" val="878602227"/>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 id="2147483979" r:id="rId13"/>
    <p:sldLayoutId id="2147483980" r:id="rId14"/>
    <p:sldLayoutId id="2147483982" r:id="rId15"/>
    <p:sldLayoutId id="2147483983" r:id="rId16"/>
  </p:sldLayoutIdLst>
  <p:txStyles>
    <p:titleStyle>
      <a:lvl1pPr algn="l" rtl="0" eaLnBrk="1" fontAlgn="base" hangingPunct="1">
        <a:spcBef>
          <a:spcPct val="0"/>
        </a:spcBef>
        <a:spcAft>
          <a:spcPct val="0"/>
        </a:spcAft>
        <a:defRPr sz="3200" b="1">
          <a:solidFill>
            <a:srgbClr val="CC3300"/>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2800">
          <a:solidFill>
            <a:srgbClr val="CC3300"/>
          </a:solidFill>
          <a:effectLst>
            <a:outerShdw blurRad="38100" dist="38100" dir="2700000" algn="tl">
              <a:srgbClr val="C0C0C0"/>
            </a:outerShdw>
          </a:effectLst>
          <a:latin typeface="Impact" pitchFamily="34" charset="0"/>
        </a:defRPr>
      </a:lvl2pPr>
      <a:lvl3pPr algn="l" rtl="0" eaLnBrk="1" fontAlgn="base" hangingPunct="1">
        <a:spcBef>
          <a:spcPct val="0"/>
        </a:spcBef>
        <a:spcAft>
          <a:spcPct val="0"/>
        </a:spcAft>
        <a:defRPr sz="2800">
          <a:solidFill>
            <a:srgbClr val="CC3300"/>
          </a:solidFill>
          <a:effectLst>
            <a:outerShdw blurRad="38100" dist="38100" dir="2700000" algn="tl">
              <a:srgbClr val="C0C0C0"/>
            </a:outerShdw>
          </a:effectLst>
          <a:latin typeface="Impact" pitchFamily="34" charset="0"/>
        </a:defRPr>
      </a:lvl3pPr>
      <a:lvl4pPr algn="l" rtl="0" eaLnBrk="1" fontAlgn="base" hangingPunct="1">
        <a:spcBef>
          <a:spcPct val="0"/>
        </a:spcBef>
        <a:spcAft>
          <a:spcPct val="0"/>
        </a:spcAft>
        <a:defRPr sz="2800">
          <a:solidFill>
            <a:srgbClr val="CC3300"/>
          </a:solidFill>
          <a:effectLst>
            <a:outerShdw blurRad="38100" dist="38100" dir="2700000" algn="tl">
              <a:srgbClr val="C0C0C0"/>
            </a:outerShdw>
          </a:effectLst>
          <a:latin typeface="Impact" pitchFamily="34" charset="0"/>
        </a:defRPr>
      </a:lvl4pPr>
      <a:lvl5pPr algn="l" rtl="0" eaLnBrk="1" fontAlgn="base" hangingPunct="1">
        <a:spcBef>
          <a:spcPct val="0"/>
        </a:spcBef>
        <a:spcAft>
          <a:spcPct val="0"/>
        </a:spcAft>
        <a:defRPr sz="2800">
          <a:solidFill>
            <a:srgbClr val="CC3300"/>
          </a:solidFill>
          <a:effectLst>
            <a:outerShdw blurRad="38100" dist="38100" dir="2700000" algn="tl">
              <a:srgbClr val="C0C0C0"/>
            </a:outerShdw>
          </a:effectLst>
          <a:latin typeface="Impact" pitchFamily="34" charset="0"/>
        </a:defRPr>
      </a:lvl5pPr>
      <a:lvl6pPr marL="457200" algn="l" rtl="0" eaLnBrk="1" fontAlgn="base" hangingPunct="1">
        <a:spcBef>
          <a:spcPct val="0"/>
        </a:spcBef>
        <a:spcAft>
          <a:spcPct val="0"/>
        </a:spcAft>
        <a:defRPr sz="2800">
          <a:solidFill>
            <a:srgbClr val="CC3300"/>
          </a:solidFill>
          <a:effectLst>
            <a:outerShdw blurRad="38100" dist="38100" dir="2700000" algn="tl">
              <a:srgbClr val="C0C0C0"/>
            </a:outerShdw>
          </a:effectLst>
          <a:latin typeface="Impact" pitchFamily="34" charset="0"/>
        </a:defRPr>
      </a:lvl6pPr>
      <a:lvl7pPr marL="914400" algn="l" rtl="0" eaLnBrk="1" fontAlgn="base" hangingPunct="1">
        <a:spcBef>
          <a:spcPct val="0"/>
        </a:spcBef>
        <a:spcAft>
          <a:spcPct val="0"/>
        </a:spcAft>
        <a:defRPr sz="2800">
          <a:solidFill>
            <a:srgbClr val="CC3300"/>
          </a:solidFill>
          <a:effectLst>
            <a:outerShdw blurRad="38100" dist="38100" dir="2700000" algn="tl">
              <a:srgbClr val="C0C0C0"/>
            </a:outerShdw>
          </a:effectLst>
          <a:latin typeface="Impact" pitchFamily="34" charset="0"/>
        </a:defRPr>
      </a:lvl7pPr>
      <a:lvl8pPr marL="1371600" algn="l" rtl="0" eaLnBrk="1" fontAlgn="base" hangingPunct="1">
        <a:spcBef>
          <a:spcPct val="0"/>
        </a:spcBef>
        <a:spcAft>
          <a:spcPct val="0"/>
        </a:spcAft>
        <a:defRPr sz="2800">
          <a:solidFill>
            <a:srgbClr val="CC3300"/>
          </a:solidFill>
          <a:effectLst>
            <a:outerShdw blurRad="38100" dist="38100" dir="2700000" algn="tl">
              <a:srgbClr val="C0C0C0"/>
            </a:outerShdw>
          </a:effectLst>
          <a:latin typeface="Impact" pitchFamily="34" charset="0"/>
        </a:defRPr>
      </a:lvl8pPr>
      <a:lvl9pPr marL="1828800" algn="l" rtl="0" eaLnBrk="1" fontAlgn="base" hangingPunct="1">
        <a:spcBef>
          <a:spcPct val="0"/>
        </a:spcBef>
        <a:spcAft>
          <a:spcPct val="0"/>
        </a:spcAft>
        <a:defRPr sz="2800">
          <a:solidFill>
            <a:srgbClr val="CC3300"/>
          </a:solidFill>
          <a:effectLst>
            <a:outerShdw blurRad="38100" dist="38100" dir="2700000" algn="tl">
              <a:srgbClr val="C0C0C0"/>
            </a:outerShdw>
          </a:effectLst>
          <a:latin typeface="Impact" pitchFamily="34" charset="0"/>
        </a:defRPr>
      </a:lvl9pPr>
    </p:titleStyle>
    <p:bodyStyle>
      <a:lvl1pPr marL="342900" indent="-342900" algn="l" rtl="0" eaLnBrk="1" fontAlgn="base" hangingPunct="1">
        <a:spcBef>
          <a:spcPct val="0"/>
        </a:spcBef>
        <a:spcAft>
          <a:spcPct val="0"/>
        </a:spcAft>
        <a:buClr>
          <a:srgbClr val="990000"/>
        </a:buClr>
        <a:buFont typeface="Arial Narrow" pitchFamily="34" charset="0"/>
        <a:buChar char="■"/>
        <a:defRPr sz="2800" b="1">
          <a:solidFill>
            <a:srgbClr val="333333"/>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a:solidFill>
            <a:srgbClr val="5F5F5F"/>
          </a:solidFill>
          <a:latin typeface="+mn-lt"/>
        </a:defRPr>
      </a:lvl2pPr>
      <a:lvl3pPr marL="1143000" indent="-228600" algn="l" rtl="0" eaLnBrk="1" fontAlgn="base" hangingPunct="1">
        <a:spcBef>
          <a:spcPct val="0"/>
        </a:spcBef>
        <a:spcAft>
          <a:spcPct val="0"/>
        </a:spcAft>
        <a:buChar char="•"/>
        <a:defRPr sz="2000">
          <a:solidFill>
            <a:srgbClr val="5F5F5F"/>
          </a:solidFill>
          <a:latin typeface="+mn-lt"/>
        </a:defRPr>
      </a:lvl3pPr>
      <a:lvl4pPr marL="1600200" indent="-228600" algn="l" rtl="0" eaLnBrk="1" fontAlgn="base" hangingPunct="1">
        <a:spcBef>
          <a:spcPct val="0"/>
        </a:spcBef>
        <a:spcAft>
          <a:spcPct val="0"/>
        </a:spcAft>
        <a:buChar char="–"/>
        <a:defRPr sz="1600">
          <a:solidFill>
            <a:srgbClr val="5F5F5F"/>
          </a:solidFill>
          <a:latin typeface="+mn-lt"/>
        </a:defRPr>
      </a:lvl4pPr>
      <a:lvl5pPr marL="2057400" indent="-228600" algn="l" rtl="0" eaLnBrk="1" fontAlgn="base" hangingPunct="1">
        <a:spcBef>
          <a:spcPct val="0"/>
        </a:spcBef>
        <a:spcAft>
          <a:spcPct val="0"/>
        </a:spcAft>
        <a:buChar char="»"/>
        <a:defRPr sz="1600">
          <a:solidFill>
            <a:srgbClr val="5F5F5F"/>
          </a:solidFill>
          <a:latin typeface="+mn-lt"/>
        </a:defRPr>
      </a:lvl5pPr>
      <a:lvl6pPr marL="2514600" indent="-228600" algn="l" rtl="0" eaLnBrk="1" fontAlgn="base" hangingPunct="1">
        <a:spcBef>
          <a:spcPct val="0"/>
        </a:spcBef>
        <a:spcAft>
          <a:spcPct val="0"/>
        </a:spcAft>
        <a:buChar char="»"/>
        <a:defRPr sz="1600">
          <a:solidFill>
            <a:srgbClr val="5F5F5F"/>
          </a:solidFill>
          <a:latin typeface="+mn-lt"/>
        </a:defRPr>
      </a:lvl6pPr>
      <a:lvl7pPr marL="2971800" indent="-228600" algn="l" rtl="0" eaLnBrk="1" fontAlgn="base" hangingPunct="1">
        <a:spcBef>
          <a:spcPct val="0"/>
        </a:spcBef>
        <a:spcAft>
          <a:spcPct val="0"/>
        </a:spcAft>
        <a:buChar char="»"/>
        <a:defRPr sz="1600">
          <a:solidFill>
            <a:srgbClr val="5F5F5F"/>
          </a:solidFill>
          <a:latin typeface="+mn-lt"/>
        </a:defRPr>
      </a:lvl7pPr>
      <a:lvl8pPr marL="3429000" indent="-228600" algn="l" rtl="0" eaLnBrk="1" fontAlgn="base" hangingPunct="1">
        <a:spcBef>
          <a:spcPct val="0"/>
        </a:spcBef>
        <a:spcAft>
          <a:spcPct val="0"/>
        </a:spcAft>
        <a:buChar char="»"/>
        <a:defRPr sz="1600">
          <a:solidFill>
            <a:srgbClr val="5F5F5F"/>
          </a:solidFill>
          <a:latin typeface="+mn-lt"/>
        </a:defRPr>
      </a:lvl8pPr>
      <a:lvl9pPr marL="3886200" indent="-228600" algn="l" rtl="0" eaLnBrk="1" fontAlgn="base" hangingPunct="1">
        <a:spcBef>
          <a:spcPct val="0"/>
        </a:spcBef>
        <a:spcAft>
          <a:spcPct val="0"/>
        </a:spcAft>
        <a:buChar char="»"/>
        <a:defRPr sz="1600">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wmf"/><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6tmjXp_AYg0"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youtu.be/5HzrDUGRr6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chart" Target="../charts/char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youtu.be/T3LLgzO_PrI"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62" name="Rectangle 2"/>
          <p:cNvSpPr>
            <a:spLocks noGrp="1" noChangeArrowheads="1"/>
          </p:cNvSpPr>
          <p:nvPr>
            <p:ph type="ctrTitle"/>
          </p:nvPr>
        </p:nvSpPr>
        <p:spPr/>
        <p:txBody>
          <a:bodyPr/>
          <a:lstStyle/>
          <a:p>
            <a:pPr eaLnBrk="1" hangingPunct="1">
              <a:defRPr/>
            </a:pPr>
            <a:r>
              <a:rPr lang="en-US" b="1"/>
              <a:t>Topic 4 – Japan and its Corporate Hegemony</a:t>
            </a:r>
          </a:p>
        </p:txBody>
      </p:sp>
      <p:sp>
        <p:nvSpPr>
          <p:cNvPr id="21507" name="Rectangle 3"/>
          <p:cNvSpPr>
            <a:spLocks noGrp="1" noChangeArrowheads="1"/>
          </p:cNvSpPr>
          <p:nvPr>
            <p:ph type="subTitle" idx="1"/>
          </p:nvPr>
        </p:nvSpPr>
        <p:spPr/>
        <p:txBody>
          <a:bodyPr/>
          <a:lstStyle/>
          <a:p>
            <a:pPr eaLnBrk="1" hangingPunct="1"/>
            <a:r>
              <a:rPr lang="en-US" dirty="0"/>
              <a:t>A – Geography and the Insularity of Japan</a:t>
            </a:r>
          </a:p>
          <a:p>
            <a:pPr eaLnBrk="1" hangingPunct="1"/>
            <a:r>
              <a:rPr lang="en-US" dirty="0"/>
              <a:t>B – Japanese Development</a:t>
            </a:r>
          </a:p>
          <a:p>
            <a:pPr eaLnBrk="1" hangingPunct="1"/>
            <a:r>
              <a:rPr lang="en-US" dirty="0"/>
              <a:t>C – The Corporate and Industrial Hegemony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4"/>
          <p:cNvSpPr>
            <a:spLocks noGrp="1" noChangeArrowheads="1"/>
          </p:cNvSpPr>
          <p:nvPr>
            <p:ph type="title"/>
          </p:nvPr>
        </p:nvSpPr>
        <p:spPr/>
        <p:txBody>
          <a:bodyPr/>
          <a:lstStyle/>
          <a:p>
            <a:pPr eaLnBrk="1" hangingPunct="1"/>
            <a:r>
              <a:rPr lang="en-US" sz="2800" dirty="0"/>
              <a:t>Global Motor Vehicle Production per Manufacturer, 1998-2017</a:t>
            </a:r>
          </a:p>
        </p:txBody>
      </p:sp>
      <p:graphicFrame>
        <p:nvGraphicFramePr>
          <p:cNvPr id="5" name="Object 5"/>
          <p:cNvGraphicFramePr>
            <a:graphicFrameLocks noGrp="1" noChangeAspect="1"/>
          </p:cNvGraphicFramePr>
          <p:nvPr>
            <p:ph idx="1"/>
            <p:extLst>
              <p:ext uri="{D42A27DB-BD31-4B8C-83A1-F6EECF244321}">
                <p14:modId xmlns:p14="http://schemas.microsoft.com/office/powerpoint/2010/main" val="512321058"/>
              </p:ext>
            </p:extLst>
          </p:nvPr>
        </p:nvGraphicFramePr>
        <p:xfrm>
          <a:off x="1009650" y="1311275"/>
          <a:ext cx="10972800" cy="5291138"/>
        </p:xfrm>
        <a:graphic>
          <a:graphicData uri="http://schemas.openxmlformats.org/drawingml/2006/chart">
            <c:chart xmlns:c="http://schemas.openxmlformats.org/drawingml/2006/chart" xmlns:r="http://schemas.openxmlformats.org/officeDocument/2006/relationships" r:id="rId3"/>
          </a:graphicData>
        </a:graphic>
      </p:graphicFrame>
      <p:sp>
        <p:nvSpPr>
          <p:cNvPr id="2" name="Oval 1">
            <a:extLst>
              <a:ext uri="{FF2B5EF4-FFF2-40B4-BE49-F238E27FC236}">
                <a16:creationId xmlns:a16="http://schemas.microsoft.com/office/drawing/2014/main" id="{1E5DDA51-7762-4948-AC84-4881CEA7EDE2}"/>
              </a:ext>
            </a:extLst>
          </p:cNvPr>
          <p:cNvSpPr/>
          <p:nvPr/>
        </p:nvSpPr>
        <p:spPr bwMode="auto">
          <a:xfrm>
            <a:off x="9249032" y="4961238"/>
            <a:ext cx="945292" cy="827903"/>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 name="Oval 5">
            <a:extLst>
              <a:ext uri="{FF2B5EF4-FFF2-40B4-BE49-F238E27FC236}">
                <a16:creationId xmlns:a16="http://schemas.microsoft.com/office/drawing/2014/main" id="{2BC53F9B-B8C2-4A92-B850-CDD6973EBECA}"/>
              </a:ext>
            </a:extLst>
          </p:cNvPr>
          <p:cNvSpPr/>
          <p:nvPr/>
        </p:nvSpPr>
        <p:spPr bwMode="auto">
          <a:xfrm>
            <a:off x="9249032" y="2699952"/>
            <a:ext cx="945292" cy="49054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Oval 6">
            <a:extLst>
              <a:ext uri="{FF2B5EF4-FFF2-40B4-BE49-F238E27FC236}">
                <a16:creationId xmlns:a16="http://schemas.microsoft.com/office/drawing/2014/main" id="{80641B02-7136-4E5D-8F39-54D63C0806FA}"/>
              </a:ext>
            </a:extLst>
          </p:cNvPr>
          <p:cNvSpPr/>
          <p:nvPr/>
        </p:nvSpPr>
        <p:spPr bwMode="auto">
          <a:xfrm>
            <a:off x="9249032" y="2413299"/>
            <a:ext cx="945292" cy="490539"/>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4" name="Straight Connector 3">
            <a:extLst>
              <a:ext uri="{FF2B5EF4-FFF2-40B4-BE49-F238E27FC236}">
                <a16:creationId xmlns:a16="http://schemas.microsoft.com/office/drawing/2014/main" id="{7D38A9FE-3FAE-4CFD-B385-DF11A33FA18B}"/>
              </a:ext>
            </a:extLst>
          </p:cNvPr>
          <p:cNvCxnSpPr>
            <a:cxnSpLocks/>
            <a:stCxn id="2" idx="7"/>
          </p:cNvCxnSpPr>
          <p:nvPr/>
        </p:nvCxnSpPr>
        <p:spPr bwMode="auto">
          <a:xfrm flipV="1">
            <a:off x="10055889" y="5029200"/>
            <a:ext cx="570922" cy="53282"/>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6A2D2355-0997-45A9-A812-C34F51135E5E}"/>
              </a:ext>
            </a:extLst>
          </p:cNvPr>
          <p:cNvCxnSpPr>
            <a:cxnSpLocks/>
            <a:stCxn id="6" idx="5"/>
          </p:cNvCxnSpPr>
          <p:nvPr/>
        </p:nvCxnSpPr>
        <p:spPr bwMode="auto">
          <a:xfrm>
            <a:off x="10055889" y="3118654"/>
            <a:ext cx="527673" cy="548855"/>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E11F666E-739C-4E6A-901B-E9EBDF0DDB33}"/>
              </a:ext>
            </a:extLst>
          </p:cNvPr>
          <p:cNvCxnSpPr>
            <a:cxnSpLocks/>
            <a:stCxn id="7" idx="5"/>
          </p:cNvCxnSpPr>
          <p:nvPr/>
        </p:nvCxnSpPr>
        <p:spPr bwMode="auto">
          <a:xfrm>
            <a:off x="10055889" y="2832000"/>
            <a:ext cx="570922" cy="609307"/>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17" name="TextBox 16">
            <a:extLst>
              <a:ext uri="{FF2B5EF4-FFF2-40B4-BE49-F238E27FC236}">
                <a16:creationId xmlns:a16="http://schemas.microsoft.com/office/drawing/2014/main" id="{30C4E9F3-C9F8-438D-A559-B8CC1AA2C354}"/>
              </a:ext>
            </a:extLst>
          </p:cNvPr>
          <p:cNvSpPr txBox="1"/>
          <p:nvPr/>
        </p:nvSpPr>
        <p:spPr>
          <a:xfrm>
            <a:off x="2150076" y="1804086"/>
            <a:ext cx="5301451" cy="369332"/>
          </a:xfrm>
          <a:prstGeom prst="rect">
            <a:avLst/>
          </a:prstGeom>
          <a:noFill/>
        </p:spPr>
        <p:txBody>
          <a:bodyPr wrap="none" rtlCol="0">
            <a:spAutoFit/>
          </a:bodyPr>
          <a:lstStyle/>
          <a:p>
            <a:r>
              <a:rPr lang="en-US" dirty="0">
                <a:latin typeface="Arial Narrow" panose="020B0606020202030204" pitchFamily="34" charset="0"/>
              </a:rPr>
              <a:t>35% of global car production by Japanese car manufacturers</a:t>
            </a:r>
          </a:p>
        </p:txBody>
      </p:sp>
    </p:spTree>
    <p:extLst>
      <p:ext uri="{BB962C8B-B14F-4D97-AF65-F5344CB8AC3E}">
        <p14:creationId xmlns:p14="http://schemas.microsoft.com/office/powerpoint/2010/main" val="2036626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hangingPunct="1"/>
            <a:r>
              <a:rPr lang="en-US" dirty="0"/>
              <a:t>Automobile Production, Selected Countries,1950-2022 (in millions)</a:t>
            </a:r>
          </a:p>
        </p:txBody>
      </p:sp>
      <p:sp>
        <p:nvSpPr>
          <p:cNvPr id="2" name="TextBox 1">
            <a:extLst>
              <a:ext uri="{FF2B5EF4-FFF2-40B4-BE49-F238E27FC236}">
                <a16:creationId xmlns:a16="http://schemas.microsoft.com/office/drawing/2014/main" id="{84A0FFD5-98E7-408E-B3BC-AF858F22FD80}"/>
              </a:ext>
            </a:extLst>
          </p:cNvPr>
          <p:cNvSpPr txBox="1"/>
          <p:nvPr/>
        </p:nvSpPr>
        <p:spPr>
          <a:xfrm>
            <a:off x="4479325" y="1767016"/>
            <a:ext cx="4533613" cy="369332"/>
          </a:xfrm>
          <a:prstGeom prst="rect">
            <a:avLst/>
          </a:prstGeom>
          <a:noFill/>
        </p:spPr>
        <p:txBody>
          <a:bodyPr wrap="none" rtlCol="0">
            <a:spAutoFit/>
          </a:bodyPr>
          <a:lstStyle/>
          <a:p>
            <a:r>
              <a:rPr lang="en-US" dirty="0">
                <a:latin typeface="Arial Narrow" panose="020B0606020202030204" pitchFamily="34" charset="0"/>
              </a:rPr>
              <a:t>12.5% of global car production takes place in Japan</a:t>
            </a:r>
          </a:p>
        </p:txBody>
      </p:sp>
      <p:graphicFrame>
        <p:nvGraphicFramePr>
          <p:cNvPr id="5" name="Object 3">
            <a:extLst>
              <a:ext uri="{FF2B5EF4-FFF2-40B4-BE49-F238E27FC236}">
                <a16:creationId xmlns:a16="http://schemas.microsoft.com/office/drawing/2014/main" id="{8D90068A-9175-BC15-61F3-20443EC78C75}"/>
              </a:ext>
            </a:extLst>
          </p:cNvPr>
          <p:cNvGraphicFramePr>
            <a:graphicFrameLocks noGrp="1" noChangeAspect="1"/>
          </p:cNvGraphicFramePr>
          <p:nvPr>
            <p:ph idx="1"/>
            <p:extLst>
              <p:ext uri="{D42A27DB-BD31-4B8C-83A1-F6EECF244321}">
                <p14:modId xmlns:p14="http://schemas.microsoft.com/office/powerpoint/2010/main" val="1359199949"/>
              </p:ext>
            </p:extLst>
          </p:nvPr>
        </p:nvGraphicFramePr>
        <p:xfrm>
          <a:off x="1009650" y="1311275"/>
          <a:ext cx="10972800" cy="5291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4027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4E30A3-0D38-4C1A-ADD3-295F2443F0C5}"/>
              </a:ext>
            </a:extLst>
          </p:cNvPr>
          <p:cNvSpPr>
            <a:spLocks noGrp="1"/>
          </p:cNvSpPr>
          <p:nvPr>
            <p:ph type="title"/>
          </p:nvPr>
        </p:nvSpPr>
        <p:spPr/>
        <p:txBody>
          <a:bodyPr/>
          <a:lstStyle/>
          <a:p>
            <a:r>
              <a:rPr lang="en-US" dirty="0"/>
              <a:t>1. Corporate System</a:t>
            </a:r>
          </a:p>
        </p:txBody>
      </p:sp>
      <p:sp>
        <p:nvSpPr>
          <p:cNvPr id="6" name="Rectangle: Rounded Corners 5">
            <a:extLst>
              <a:ext uri="{FF2B5EF4-FFF2-40B4-BE49-F238E27FC236}">
                <a16:creationId xmlns:a16="http://schemas.microsoft.com/office/drawing/2014/main" id="{F4CF5591-C1A4-4148-BFBF-40C8413E9403}"/>
              </a:ext>
            </a:extLst>
          </p:cNvPr>
          <p:cNvSpPr/>
          <p:nvPr/>
        </p:nvSpPr>
        <p:spPr bwMode="auto">
          <a:xfrm>
            <a:off x="2039815" y="2173940"/>
            <a:ext cx="1828800" cy="323557"/>
          </a:xfrm>
          <a:prstGeom prst="roundRect">
            <a:avLst/>
          </a:prstGeom>
          <a:solidFill>
            <a:schemeClr val="accent1"/>
          </a:solidFill>
          <a:ln w="25400" cap="flat" cmpd="sng" algn="ctr">
            <a:solidFill>
              <a:schemeClr val="tx1"/>
            </a:solidFill>
            <a:prstDash val="solid"/>
            <a:round/>
            <a:headEnd type="none" w="med" len="med"/>
            <a:tailEnd type="none" w="med" len="med"/>
          </a:ln>
          <a:effectLst/>
        </p:spPr>
        <p:txBody>
          <a:bodyPr vert="horz" wrap="square" lIns="45720" tIns="0" rIns="4572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panose="020B0606020202030204" pitchFamily="34" charset="0"/>
              </a:rPr>
              <a:t>Structure</a:t>
            </a:r>
          </a:p>
        </p:txBody>
      </p:sp>
      <p:sp>
        <p:nvSpPr>
          <p:cNvPr id="7" name="TextBox 6">
            <a:extLst>
              <a:ext uri="{FF2B5EF4-FFF2-40B4-BE49-F238E27FC236}">
                <a16:creationId xmlns:a16="http://schemas.microsoft.com/office/drawing/2014/main" id="{5A290C65-C158-4869-9342-205C3DEB928A}"/>
              </a:ext>
            </a:extLst>
          </p:cNvPr>
          <p:cNvSpPr txBox="1"/>
          <p:nvPr/>
        </p:nvSpPr>
        <p:spPr>
          <a:xfrm>
            <a:off x="4108204" y="2128165"/>
            <a:ext cx="3124633" cy="36933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
                <a:srgbClr val="990000"/>
              </a:buClr>
              <a:buSzTx/>
              <a:buFont typeface="Arial Narrow" pitchFamily="34" charset="0"/>
              <a:buNone/>
              <a:tabLst/>
            </a:pPr>
            <a:r>
              <a:rPr kumimoji="0" lang="en-US" sz="1800" u="none" strike="noStrike" cap="none" normalizeH="0" baseline="0" dirty="0">
                <a:ln>
                  <a:noFill/>
                </a:ln>
                <a:effectLst/>
                <a:latin typeface="Arial Narrow" panose="020B0606020202030204" pitchFamily="34" charset="0"/>
              </a:rPr>
              <a:t>Quasi independent enterprises</a:t>
            </a:r>
            <a:endParaRPr kumimoji="0" lang="en-US" sz="1800" b="0" i="0" u="none" strike="noStrike" cap="none" normalizeH="0" baseline="0" dirty="0">
              <a:ln>
                <a:noFill/>
              </a:ln>
              <a:solidFill>
                <a:srgbClr val="333333"/>
              </a:solidFill>
              <a:effectLst/>
              <a:latin typeface="Arial Narrow" panose="020B0606020202030204" pitchFamily="34" charset="0"/>
            </a:endParaRPr>
          </a:p>
        </p:txBody>
      </p:sp>
      <p:sp>
        <p:nvSpPr>
          <p:cNvPr id="9" name="Rectangle: Rounded Corners 8">
            <a:extLst>
              <a:ext uri="{FF2B5EF4-FFF2-40B4-BE49-F238E27FC236}">
                <a16:creationId xmlns:a16="http://schemas.microsoft.com/office/drawing/2014/main" id="{D4B7AEC7-0E73-485A-9729-2D169CA008D9}"/>
              </a:ext>
            </a:extLst>
          </p:cNvPr>
          <p:cNvSpPr/>
          <p:nvPr/>
        </p:nvSpPr>
        <p:spPr bwMode="auto">
          <a:xfrm>
            <a:off x="2039815" y="2946144"/>
            <a:ext cx="1828800" cy="323557"/>
          </a:xfrm>
          <a:prstGeom prst="roundRect">
            <a:avLst/>
          </a:prstGeom>
          <a:solidFill>
            <a:schemeClr val="accent1"/>
          </a:solidFill>
          <a:ln w="25400" cap="flat" cmpd="sng" algn="ctr">
            <a:solidFill>
              <a:schemeClr val="tx1"/>
            </a:solidFill>
            <a:prstDash val="solid"/>
            <a:round/>
            <a:headEnd type="none" w="med" len="med"/>
            <a:tailEnd type="none" w="med" len="med"/>
          </a:ln>
          <a:effectLst/>
        </p:spPr>
        <p:txBody>
          <a:bodyPr vert="horz" wrap="square" lIns="45720" tIns="0" rIns="4572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panose="020B0606020202030204" pitchFamily="34" charset="0"/>
              </a:rPr>
              <a:t>Diversity</a:t>
            </a:r>
          </a:p>
        </p:txBody>
      </p:sp>
      <p:sp>
        <p:nvSpPr>
          <p:cNvPr id="11" name="Rectangle: Rounded Corners 10">
            <a:extLst>
              <a:ext uri="{FF2B5EF4-FFF2-40B4-BE49-F238E27FC236}">
                <a16:creationId xmlns:a16="http://schemas.microsoft.com/office/drawing/2014/main" id="{6C118ECA-803C-4491-B29E-D214F1BED109}"/>
              </a:ext>
            </a:extLst>
          </p:cNvPr>
          <p:cNvSpPr/>
          <p:nvPr/>
        </p:nvSpPr>
        <p:spPr bwMode="auto">
          <a:xfrm>
            <a:off x="4464291" y="1500800"/>
            <a:ext cx="1828800" cy="323557"/>
          </a:xfrm>
          <a:prstGeom prst="roundRect">
            <a:avLst/>
          </a:prstGeom>
          <a:solidFill>
            <a:schemeClr val="accent1"/>
          </a:solidFill>
          <a:ln w="25400" cap="flat" cmpd="sng" algn="ctr">
            <a:solidFill>
              <a:schemeClr val="tx1"/>
            </a:solidFill>
            <a:prstDash val="solid"/>
            <a:round/>
            <a:headEnd type="none" w="med" len="med"/>
            <a:tailEnd type="none" w="med" len="med"/>
          </a:ln>
          <a:effectLst/>
        </p:spPr>
        <p:txBody>
          <a:bodyPr vert="horz" wrap="square" lIns="45720" tIns="0" rIns="4572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panose="020B0606020202030204" pitchFamily="34" charset="0"/>
              </a:rPr>
              <a:t>United States</a:t>
            </a:r>
          </a:p>
        </p:txBody>
      </p:sp>
      <p:sp>
        <p:nvSpPr>
          <p:cNvPr id="12" name="Rectangle: Rounded Corners 11">
            <a:extLst>
              <a:ext uri="{FF2B5EF4-FFF2-40B4-BE49-F238E27FC236}">
                <a16:creationId xmlns:a16="http://schemas.microsoft.com/office/drawing/2014/main" id="{825ADC64-9887-4F4C-ABD6-C82899D6252F}"/>
              </a:ext>
            </a:extLst>
          </p:cNvPr>
          <p:cNvSpPr/>
          <p:nvPr/>
        </p:nvSpPr>
        <p:spPr bwMode="auto">
          <a:xfrm>
            <a:off x="8359933" y="1506256"/>
            <a:ext cx="1828800" cy="323557"/>
          </a:xfrm>
          <a:prstGeom prst="roundRect">
            <a:avLst/>
          </a:prstGeom>
          <a:solidFill>
            <a:schemeClr val="accent1"/>
          </a:solidFill>
          <a:ln w="25400" cap="flat" cmpd="sng" algn="ctr">
            <a:solidFill>
              <a:schemeClr val="tx1"/>
            </a:solidFill>
            <a:prstDash val="solid"/>
            <a:round/>
            <a:headEnd type="none" w="med" len="med"/>
            <a:tailEnd type="none" w="med" len="med"/>
          </a:ln>
          <a:effectLst/>
        </p:spPr>
        <p:txBody>
          <a:bodyPr vert="horz" wrap="square" lIns="45720" tIns="0" rIns="4572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panose="020B0606020202030204" pitchFamily="34" charset="0"/>
              </a:rPr>
              <a:t>Japan</a:t>
            </a:r>
          </a:p>
        </p:txBody>
      </p:sp>
      <p:sp>
        <p:nvSpPr>
          <p:cNvPr id="13" name="TextBox 12">
            <a:extLst>
              <a:ext uri="{FF2B5EF4-FFF2-40B4-BE49-F238E27FC236}">
                <a16:creationId xmlns:a16="http://schemas.microsoft.com/office/drawing/2014/main" id="{E0B0D000-C9D1-4632-93C9-57F958368235}"/>
              </a:ext>
            </a:extLst>
          </p:cNvPr>
          <p:cNvSpPr txBox="1"/>
          <p:nvPr/>
        </p:nvSpPr>
        <p:spPr>
          <a:xfrm>
            <a:off x="8104672" y="2128165"/>
            <a:ext cx="3124633" cy="36933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
                <a:srgbClr val="990000"/>
              </a:buClr>
              <a:buSzTx/>
              <a:buFont typeface="Arial Narrow" pitchFamily="34" charset="0"/>
              <a:buNone/>
              <a:tabLst/>
            </a:pPr>
            <a:r>
              <a:rPr kumimoji="0" lang="en-US" sz="1800" u="none" strike="noStrike" cap="none" normalizeH="0" baseline="0" dirty="0">
                <a:ln>
                  <a:noFill/>
                </a:ln>
                <a:effectLst/>
                <a:latin typeface="Arial Narrow" panose="020B0606020202030204" pitchFamily="34" charset="0"/>
              </a:rPr>
              <a:t>Quasi-independent enterprises</a:t>
            </a:r>
            <a:endParaRPr kumimoji="0" lang="en-US" sz="1800" b="0" i="0" u="none" strike="noStrike" cap="none" normalizeH="0" baseline="0" dirty="0">
              <a:ln>
                <a:noFill/>
              </a:ln>
              <a:solidFill>
                <a:srgbClr val="333333"/>
              </a:solidFill>
              <a:effectLst/>
              <a:latin typeface="Arial Narrow" panose="020B0606020202030204" pitchFamily="34" charset="0"/>
            </a:endParaRPr>
          </a:p>
        </p:txBody>
      </p:sp>
      <p:pic>
        <p:nvPicPr>
          <p:cNvPr id="15" name="Graphic 14" descr="Hierarchy with solid fill">
            <a:extLst>
              <a:ext uri="{FF2B5EF4-FFF2-40B4-BE49-F238E27FC236}">
                <a16:creationId xmlns:a16="http://schemas.microsoft.com/office/drawing/2014/main" id="{948436A3-245C-4408-A2C1-35ACA2B05C5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5159" y="1829812"/>
            <a:ext cx="801328" cy="801328"/>
          </a:xfrm>
          <a:prstGeom prst="rect">
            <a:avLst/>
          </a:prstGeom>
        </p:spPr>
      </p:pic>
      <p:sp>
        <p:nvSpPr>
          <p:cNvPr id="16" name="TextBox 15">
            <a:extLst>
              <a:ext uri="{FF2B5EF4-FFF2-40B4-BE49-F238E27FC236}">
                <a16:creationId xmlns:a16="http://schemas.microsoft.com/office/drawing/2014/main" id="{E1E5B006-DE31-40E1-A7EA-5B87ABF5B0EF}"/>
              </a:ext>
            </a:extLst>
          </p:cNvPr>
          <p:cNvSpPr txBox="1"/>
          <p:nvPr/>
        </p:nvSpPr>
        <p:spPr>
          <a:xfrm>
            <a:off x="4108204" y="2950625"/>
            <a:ext cx="3124633" cy="36933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
                <a:srgbClr val="990000"/>
              </a:buClr>
              <a:buSzTx/>
              <a:buFont typeface="Arial Narrow" pitchFamily="34" charset="0"/>
              <a:buNone/>
              <a:tabLst/>
            </a:pPr>
            <a:r>
              <a:rPr kumimoji="0" lang="en-US" sz="1800" u="none" strike="noStrike" cap="none" normalizeH="0" baseline="0" dirty="0">
                <a:ln>
                  <a:noFill/>
                </a:ln>
                <a:effectLst/>
                <a:latin typeface="Arial Narrow" panose="020B0606020202030204" pitchFamily="34" charset="0"/>
              </a:rPr>
              <a:t>Limited (specialization)</a:t>
            </a:r>
            <a:endParaRPr kumimoji="0" lang="en-US" sz="1800" b="0" i="0" u="none" strike="noStrike" cap="none" normalizeH="0" baseline="0" dirty="0">
              <a:ln>
                <a:noFill/>
              </a:ln>
              <a:solidFill>
                <a:srgbClr val="333333"/>
              </a:solidFill>
              <a:effectLst/>
              <a:latin typeface="Arial Narrow" panose="020B0606020202030204" pitchFamily="34" charset="0"/>
            </a:endParaRPr>
          </a:p>
        </p:txBody>
      </p:sp>
      <p:sp>
        <p:nvSpPr>
          <p:cNvPr id="17" name="TextBox 16">
            <a:extLst>
              <a:ext uri="{FF2B5EF4-FFF2-40B4-BE49-F238E27FC236}">
                <a16:creationId xmlns:a16="http://schemas.microsoft.com/office/drawing/2014/main" id="{79698B87-FF29-4216-89A0-A99210EC1882}"/>
              </a:ext>
            </a:extLst>
          </p:cNvPr>
          <p:cNvSpPr txBox="1"/>
          <p:nvPr/>
        </p:nvSpPr>
        <p:spPr>
          <a:xfrm>
            <a:off x="8104672" y="2950625"/>
            <a:ext cx="3432904" cy="36933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
                <a:srgbClr val="990000"/>
              </a:buClr>
              <a:buSzTx/>
              <a:buFont typeface="Arial Narrow" pitchFamily="34" charset="0"/>
              <a:buNone/>
              <a:tabLst/>
            </a:pPr>
            <a:r>
              <a:rPr kumimoji="0" lang="en-US" sz="1800" u="none" strike="noStrike" cap="none" normalizeH="0" baseline="0" dirty="0">
                <a:ln>
                  <a:noFill/>
                </a:ln>
                <a:effectLst/>
                <a:latin typeface="Arial Narrow" panose="020B0606020202030204" pitchFamily="34" charset="0"/>
              </a:rPr>
              <a:t>Diversified (specialized components)</a:t>
            </a:r>
            <a:endParaRPr kumimoji="0" lang="en-US" sz="1800" b="0" i="0" u="none" strike="noStrike" cap="none" normalizeH="0" baseline="0" dirty="0">
              <a:ln>
                <a:noFill/>
              </a:ln>
              <a:solidFill>
                <a:srgbClr val="333333"/>
              </a:solidFill>
              <a:effectLst/>
              <a:latin typeface="Arial Narrow" panose="020B0606020202030204" pitchFamily="34" charset="0"/>
            </a:endParaRPr>
          </a:p>
        </p:txBody>
      </p:sp>
      <p:sp>
        <p:nvSpPr>
          <p:cNvPr id="19" name="Rectangle: Rounded Corners 18">
            <a:extLst>
              <a:ext uri="{FF2B5EF4-FFF2-40B4-BE49-F238E27FC236}">
                <a16:creationId xmlns:a16="http://schemas.microsoft.com/office/drawing/2014/main" id="{6DFA1158-AF51-46A1-89A1-99AD192F5BA5}"/>
              </a:ext>
            </a:extLst>
          </p:cNvPr>
          <p:cNvSpPr/>
          <p:nvPr/>
        </p:nvSpPr>
        <p:spPr bwMode="auto">
          <a:xfrm>
            <a:off x="2039815" y="3715404"/>
            <a:ext cx="1828800" cy="323557"/>
          </a:xfrm>
          <a:prstGeom prst="roundRect">
            <a:avLst/>
          </a:prstGeom>
          <a:solidFill>
            <a:schemeClr val="accent1"/>
          </a:solidFill>
          <a:ln w="25400" cap="flat" cmpd="sng" algn="ctr">
            <a:solidFill>
              <a:schemeClr val="tx1"/>
            </a:solidFill>
            <a:prstDash val="solid"/>
            <a:round/>
            <a:headEnd type="none" w="med" len="med"/>
            <a:tailEnd type="none" w="med" len="med"/>
          </a:ln>
          <a:effectLst/>
        </p:spPr>
        <p:txBody>
          <a:bodyPr vert="horz" wrap="square" lIns="45720" tIns="0" rIns="4572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panose="020B0606020202030204" pitchFamily="34" charset="0"/>
              </a:rPr>
              <a:t>Competition</a:t>
            </a:r>
          </a:p>
        </p:txBody>
      </p:sp>
      <p:sp>
        <p:nvSpPr>
          <p:cNvPr id="20" name="TextBox 19">
            <a:extLst>
              <a:ext uri="{FF2B5EF4-FFF2-40B4-BE49-F238E27FC236}">
                <a16:creationId xmlns:a16="http://schemas.microsoft.com/office/drawing/2014/main" id="{DE9C6C9A-D579-4A28-A97C-5A129CEA52A8}"/>
              </a:ext>
            </a:extLst>
          </p:cNvPr>
          <p:cNvSpPr txBox="1"/>
          <p:nvPr/>
        </p:nvSpPr>
        <p:spPr>
          <a:xfrm>
            <a:off x="4108204" y="3719885"/>
            <a:ext cx="3124633" cy="64633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
                <a:srgbClr val="990000"/>
              </a:buClr>
              <a:buSzTx/>
              <a:buFont typeface="Arial Narrow" pitchFamily="34" charset="0"/>
              <a:buNone/>
              <a:tabLst/>
            </a:pPr>
            <a:r>
              <a:rPr kumimoji="0" lang="en-US" sz="1800" u="none" strike="noStrike" cap="none" normalizeH="0" baseline="0" dirty="0">
                <a:ln>
                  <a:noFill/>
                </a:ln>
                <a:effectLst/>
                <a:latin typeface="Arial Narrow" panose="020B0606020202030204" pitchFamily="34" charset="0"/>
              </a:rPr>
              <a:t>Intense domestic and foreign competition</a:t>
            </a:r>
            <a:endParaRPr kumimoji="0" lang="en-US" sz="1800" b="0" i="0" u="none" strike="noStrike" cap="none" normalizeH="0" baseline="0" dirty="0">
              <a:ln>
                <a:noFill/>
              </a:ln>
              <a:solidFill>
                <a:srgbClr val="333333"/>
              </a:solidFill>
              <a:effectLst/>
              <a:latin typeface="Arial Narrow" panose="020B0606020202030204" pitchFamily="34" charset="0"/>
            </a:endParaRPr>
          </a:p>
        </p:txBody>
      </p:sp>
      <p:sp>
        <p:nvSpPr>
          <p:cNvPr id="21" name="TextBox 20">
            <a:extLst>
              <a:ext uri="{FF2B5EF4-FFF2-40B4-BE49-F238E27FC236}">
                <a16:creationId xmlns:a16="http://schemas.microsoft.com/office/drawing/2014/main" id="{F9AC1740-507B-47FB-AEF6-9B9673462231}"/>
              </a:ext>
            </a:extLst>
          </p:cNvPr>
          <p:cNvSpPr txBox="1"/>
          <p:nvPr/>
        </p:nvSpPr>
        <p:spPr>
          <a:xfrm>
            <a:off x="8104672" y="3719885"/>
            <a:ext cx="3432904" cy="64633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
                <a:srgbClr val="990000"/>
              </a:buClr>
              <a:buSzTx/>
              <a:buFont typeface="Arial Narrow" pitchFamily="34" charset="0"/>
              <a:buNone/>
              <a:tabLst/>
            </a:pPr>
            <a:r>
              <a:rPr kumimoji="0" lang="en-US" sz="1800" u="none" strike="noStrike" cap="none" normalizeH="0" baseline="0" dirty="0">
                <a:ln>
                  <a:noFill/>
                </a:ln>
                <a:effectLst/>
                <a:latin typeface="Arial Narrow" panose="020B0606020202030204" pitchFamily="34" charset="0"/>
              </a:rPr>
              <a:t>Little domestic, high foreign competition</a:t>
            </a:r>
            <a:endParaRPr kumimoji="0" lang="en-US" sz="1800" b="0" i="0" u="none" strike="noStrike" cap="none" normalizeH="0" baseline="0" dirty="0">
              <a:ln>
                <a:noFill/>
              </a:ln>
              <a:solidFill>
                <a:srgbClr val="333333"/>
              </a:solidFill>
              <a:effectLst/>
              <a:latin typeface="Arial Narrow" panose="020B0606020202030204" pitchFamily="34" charset="0"/>
            </a:endParaRPr>
          </a:p>
        </p:txBody>
      </p:sp>
      <p:pic>
        <p:nvPicPr>
          <p:cNvPr id="23" name="Graphic 22" descr="Supply And Demand with solid fill">
            <a:extLst>
              <a:ext uri="{FF2B5EF4-FFF2-40B4-BE49-F238E27FC236}">
                <a16:creationId xmlns:a16="http://schemas.microsoft.com/office/drawing/2014/main" id="{299867C3-9445-41B5-847B-8E3EA22F97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5159" y="3511422"/>
            <a:ext cx="731520" cy="731520"/>
          </a:xfrm>
          <a:prstGeom prst="rect">
            <a:avLst/>
          </a:prstGeom>
        </p:spPr>
      </p:pic>
      <p:sp>
        <p:nvSpPr>
          <p:cNvPr id="24" name="Rectangle: Rounded Corners 23">
            <a:extLst>
              <a:ext uri="{FF2B5EF4-FFF2-40B4-BE49-F238E27FC236}">
                <a16:creationId xmlns:a16="http://schemas.microsoft.com/office/drawing/2014/main" id="{C15A7B74-0BC8-496E-9109-EA0D1842B0BA}"/>
              </a:ext>
            </a:extLst>
          </p:cNvPr>
          <p:cNvSpPr/>
          <p:nvPr/>
        </p:nvSpPr>
        <p:spPr bwMode="auto">
          <a:xfrm>
            <a:off x="2039815" y="4645794"/>
            <a:ext cx="1828800" cy="323557"/>
          </a:xfrm>
          <a:prstGeom prst="roundRect">
            <a:avLst/>
          </a:prstGeom>
          <a:solidFill>
            <a:schemeClr val="accent1"/>
          </a:solidFill>
          <a:ln w="25400" cap="flat" cmpd="sng" algn="ctr">
            <a:solidFill>
              <a:schemeClr val="tx1"/>
            </a:solidFill>
            <a:prstDash val="solid"/>
            <a:round/>
            <a:headEnd type="none" w="med" len="med"/>
            <a:tailEnd type="none" w="med" len="med"/>
          </a:ln>
          <a:effectLst/>
        </p:spPr>
        <p:txBody>
          <a:bodyPr vert="horz" wrap="square" lIns="45720" tIns="0" rIns="4572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panose="020B0606020202030204" pitchFamily="34" charset="0"/>
              </a:rPr>
              <a:t>Labo</a:t>
            </a:r>
            <a:r>
              <a:rPr lang="en-US" b="1" dirty="0">
                <a:latin typeface="Arial Narrow" panose="020B0606020202030204" pitchFamily="34" charset="0"/>
              </a:rPr>
              <a:t>r relations</a:t>
            </a:r>
            <a:endParaRPr kumimoji="0" lang="en-US" sz="1800" b="1" i="0" u="none" strike="noStrike" cap="none" normalizeH="0" baseline="0" dirty="0">
              <a:ln>
                <a:noFill/>
              </a:ln>
              <a:solidFill>
                <a:schemeClr val="tx1"/>
              </a:solidFill>
              <a:effectLst/>
              <a:latin typeface="Arial Narrow" panose="020B0606020202030204" pitchFamily="34" charset="0"/>
            </a:endParaRPr>
          </a:p>
        </p:txBody>
      </p:sp>
      <p:sp>
        <p:nvSpPr>
          <p:cNvPr id="25" name="TextBox 24">
            <a:extLst>
              <a:ext uri="{FF2B5EF4-FFF2-40B4-BE49-F238E27FC236}">
                <a16:creationId xmlns:a16="http://schemas.microsoft.com/office/drawing/2014/main" id="{EFC42007-5345-4439-A531-F990BB17BDC8}"/>
              </a:ext>
            </a:extLst>
          </p:cNvPr>
          <p:cNvSpPr txBox="1"/>
          <p:nvPr/>
        </p:nvSpPr>
        <p:spPr>
          <a:xfrm>
            <a:off x="4108204" y="4650275"/>
            <a:ext cx="3124633" cy="64633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
                <a:srgbClr val="990000"/>
              </a:buClr>
              <a:buSzTx/>
              <a:buFont typeface="Arial Narrow" pitchFamily="34" charset="0"/>
              <a:buNone/>
              <a:tabLst/>
            </a:pPr>
            <a:r>
              <a:rPr kumimoji="0" lang="en-US" sz="1800" u="none" strike="noStrike" cap="none" normalizeH="0" baseline="0" dirty="0">
                <a:ln>
                  <a:noFill/>
                </a:ln>
                <a:effectLst/>
                <a:latin typeface="Arial Narrow" panose="020B0606020202030204" pitchFamily="34" charset="0"/>
              </a:rPr>
              <a:t>Contractual and firing during downturns</a:t>
            </a:r>
            <a:endParaRPr kumimoji="0" lang="en-US" sz="1800" b="0" i="0" u="none" strike="noStrike" cap="none" normalizeH="0" baseline="0" dirty="0">
              <a:ln>
                <a:noFill/>
              </a:ln>
              <a:solidFill>
                <a:srgbClr val="333333"/>
              </a:solidFill>
              <a:effectLst/>
              <a:latin typeface="Arial Narrow" panose="020B0606020202030204" pitchFamily="34" charset="0"/>
            </a:endParaRPr>
          </a:p>
        </p:txBody>
      </p:sp>
      <p:sp>
        <p:nvSpPr>
          <p:cNvPr id="26" name="TextBox 25">
            <a:extLst>
              <a:ext uri="{FF2B5EF4-FFF2-40B4-BE49-F238E27FC236}">
                <a16:creationId xmlns:a16="http://schemas.microsoft.com/office/drawing/2014/main" id="{67A29CD4-59D2-4A9F-AD98-90C51278A7E8}"/>
              </a:ext>
            </a:extLst>
          </p:cNvPr>
          <p:cNvSpPr txBox="1"/>
          <p:nvPr/>
        </p:nvSpPr>
        <p:spPr>
          <a:xfrm>
            <a:off x="8104672" y="4650275"/>
            <a:ext cx="3432904" cy="64633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
                <a:srgbClr val="990000"/>
              </a:buClr>
              <a:buSzTx/>
              <a:buFont typeface="Arial Narrow" pitchFamily="34" charset="0"/>
              <a:buNone/>
              <a:tabLst/>
            </a:pPr>
            <a:r>
              <a:rPr kumimoji="0" lang="en-US" sz="1800" u="none" strike="noStrike" cap="none" normalizeH="0" baseline="0" dirty="0">
                <a:ln>
                  <a:noFill/>
                </a:ln>
                <a:effectLst/>
                <a:latin typeface="Arial Narrow" panose="020B0606020202030204" pitchFamily="34" charset="0"/>
              </a:rPr>
              <a:t>Lifetime employment (large companies)</a:t>
            </a:r>
            <a:endParaRPr kumimoji="0" lang="en-US" sz="1800" b="0" i="0" u="none" strike="noStrike" cap="none" normalizeH="0" baseline="0" dirty="0">
              <a:ln>
                <a:noFill/>
              </a:ln>
              <a:solidFill>
                <a:srgbClr val="333333"/>
              </a:solidFill>
              <a:effectLst/>
              <a:latin typeface="Arial Narrow" panose="020B0606020202030204" pitchFamily="34" charset="0"/>
            </a:endParaRPr>
          </a:p>
        </p:txBody>
      </p:sp>
      <p:pic>
        <p:nvPicPr>
          <p:cNvPr id="29" name="Graphic 28" descr="Group of people with solid fill">
            <a:extLst>
              <a:ext uri="{FF2B5EF4-FFF2-40B4-BE49-F238E27FC236}">
                <a16:creationId xmlns:a16="http://schemas.microsoft.com/office/drawing/2014/main" id="{FA70EC25-B963-4453-B423-C5849FCA77F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67893" y="4493338"/>
            <a:ext cx="731520" cy="731520"/>
          </a:xfrm>
          <a:prstGeom prst="rect">
            <a:avLst/>
          </a:prstGeom>
        </p:spPr>
      </p:pic>
      <p:sp>
        <p:nvSpPr>
          <p:cNvPr id="30" name="Rectangle: Rounded Corners 29">
            <a:extLst>
              <a:ext uri="{FF2B5EF4-FFF2-40B4-BE49-F238E27FC236}">
                <a16:creationId xmlns:a16="http://schemas.microsoft.com/office/drawing/2014/main" id="{D8C974F4-2A96-4C1A-9835-DEA02FB3654E}"/>
              </a:ext>
            </a:extLst>
          </p:cNvPr>
          <p:cNvSpPr/>
          <p:nvPr/>
        </p:nvSpPr>
        <p:spPr bwMode="auto">
          <a:xfrm>
            <a:off x="2035677" y="5770677"/>
            <a:ext cx="1828800" cy="323557"/>
          </a:xfrm>
          <a:prstGeom prst="roundRect">
            <a:avLst/>
          </a:prstGeom>
          <a:solidFill>
            <a:schemeClr val="accent1"/>
          </a:solidFill>
          <a:ln w="25400" cap="flat" cmpd="sng" algn="ctr">
            <a:solidFill>
              <a:schemeClr val="tx1"/>
            </a:solidFill>
            <a:prstDash val="solid"/>
            <a:round/>
            <a:headEnd type="none" w="med" len="med"/>
            <a:tailEnd type="none" w="med" len="med"/>
          </a:ln>
          <a:effectLst/>
        </p:spPr>
        <p:txBody>
          <a:bodyPr vert="horz" wrap="square" lIns="45720" tIns="0" rIns="4572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panose="020B0606020202030204" pitchFamily="34" charset="0"/>
              </a:rPr>
              <a:t>Suppliers</a:t>
            </a:r>
          </a:p>
        </p:txBody>
      </p:sp>
      <p:sp>
        <p:nvSpPr>
          <p:cNvPr id="31" name="TextBox 30">
            <a:extLst>
              <a:ext uri="{FF2B5EF4-FFF2-40B4-BE49-F238E27FC236}">
                <a16:creationId xmlns:a16="http://schemas.microsoft.com/office/drawing/2014/main" id="{9894696D-3AC0-4A50-8ACF-C8CA0877D4D2}"/>
              </a:ext>
            </a:extLst>
          </p:cNvPr>
          <p:cNvSpPr txBox="1"/>
          <p:nvPr/>
        </p:nvSpPr>
        <p:spPr>
          <a:xfrm>
            <a:off x="4104066" y="5775158"/>
            <a:ext cx="3124633" cy="36933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
                <a:srgbClr val="990000"/>
              </a:buClr>
              <a:buSzTx/>
              <a:buFont typeface="Arial Narrow" pitchFamily="34" charset="0"/>
              <a:buNone/>
              <a:tabLst/>
            </a:pPr>
            <a:r>
              <a:rPr kumimoji="0" lang="en-US" sz="1800" u="none" strike="noStrike" cap="none" normalizeH="0" baseline="0" dirty="0">
                <a:ln>
                  <a:noFill/>
                </a:ln>
                <a:effectLst/>
                <a:latin typeface="Arial Narrow" panose="020B0606020202030204" pitchFamily="34" charset="0"/>
              </a:rPr>
              <a:t>Many (contractual)</a:t>
            </a:r>
            <a:endParaRPr kumimoji="0" lang="en-US" sz="1800" b="0" i="0" u="none" strike="noStrike" cap="none" normalizeH="0" baseline="0" dirty="0">
              <a:ln>
                <a:noFill/>
              </a:ln>
              <a:solidFill>
                <a:srgbClr val="333333"/>
              </a:solidFill>
              <a:effectLst/>
              <a:latin typeface="Arial Narrow" panose="020B0606020202030204" pitchFamily="34" charset="0"/>
            </a:endParaRPr>
          </a:p>
        </p:txBody>
      </p:sp>
      <p:sp>
        <p:nvSpPr>
          <p:cNvPr id="32" name="TextBox 31">
            <a:extLst>
              <a:ext uri="{FF2B5EF4-FFF2-40B4-BE49-F238E27FC236}">
                <a16:creationId xmlns:a16="http://schemas.microsoft.com/office/drawing/2014/main" id="{ADB3B6C8-E691-4770-8B56-CD9DE6D7FE04}"/>
              </a:ext>
            </a:extLst>
          </p:cNvPr>
          <p:cNvSpPr txBox="1"/>
          <p:nvPr/>
        </p:nvSpPr>
        <p:spPr>
          <a:xfrm>
            <a:off x="8100534" y="5775158"/>
            <a:ext cx="3432904" cy="36933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
                <a:srgbClr val="990000"/>
              </a:buClr>
              <a:buSzTx/>
              <a:buFont typeface="Arial Narrow" pitchFamily="34" charset="0"/>
              <a:buNone/>
              <a:tabLst/>
            </a:pPr>
            <a:r>
              <a:rPr kumimoji="0" lang="en-US" sz="1800" u="none" strike="noStrike" cap="none" normalizeH="0" baseline="0" dirty="0">
                <a:ln>
                  <a:noFill/>
                </a:ln>
                <a:effectLst/>
                <a:latin typeface="Arial Narrow" panose="020B0606020202030204" pitchFamily="34" charset="0"/>
              </a:rPr>
              <a:t>Many (long term)</a:t>
            </a:r>
          </a:p>
        </p:txBody>
      </p:sp>
      <p:pic>
        <p:nvPicPr>
          <p:cNvPr id="35" name="Graphic 34" descr="Circles with arrows with solid fill">
            <a:extLst>
              <a:ext uri="{FF2B5EF4-FFF2-40B4-BE49-F238E27FC236}">
                <a16:creationId xmlns:a16="http://schemas.microsoft.com/office/drawing/2014/main" id="{14B473BC-1249-4402-8F40-33AEB5772F0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43719" y="2610469"/>
            <a:ext cx="914400" cy="914400"/>
          </a:xfrm>
          <a:prstGeom prst="rect">
            <a:avLst/>
          </a:prstGeom>
        </p:spPr>
      </p:pic>
      <p:pic>
        <p:nvPicPr>
          <p:cNvPr id="37" name="Graphic 36" descr="Leaky Tap with solid fill">
            <a:extLst>
              <a:ext uri="{FF2B5EF4-FFF2-40B4-BE49-F238E27FC236}">
                <a16:creationId xmlns:a16="http://schemas.microsoft.com/office/drawing/2014/main" id="{43CA03AB-F3DF-4E43-8825-4AF8CED35FA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76453" y="5475255"/>
            <a:ext cx="914400" cy="914400"/>
          </a:xfrm>
          <a:prstGeom prst="rect">
            <a:avLst/>
          </a:prstGeom>
        </p:spPr>
      </p:pic>
      <p:sp>
        <p:nvSpPr>
          <p:cNvPr id="38" name="TextBox 37">
            <a:extLst>
              <a:ext uri="{FF2B5EF4-FFF2-40B4-BE49-F238E27FC236}">
                <a16:creationId xmlns:a16="http://schemas.microsoft.com/office/drawing/2014/main" id="{66098A81-4ADE-4CCC-8FDC-5663662A03C5}"/>
              </a:ext>
            </a:extLst>
          </p:cNvPr>
          <p:cNvSpPr txBox="1"/>
          <p:nvPr/>
        </p:nvSpPr>
        <p:spPr>
          <a:xfrm>
            <a:off x="6888316" y="96573"/>
            <a:ext cx="4562478" cy="707886"/>
          </a:xfrm>
          <a:prstGeom prst="rect">
            <a:avLst/>
          </a:prstGeom>
          <a:noFill/>
        </p:spPr>
        <p:txBody>
          <a:bodyPr wrap="square" rtlCol="0">
            <a:spAutoFit/>
          </a:bodyPr>
          <a:lstStyle/>
          <a:p>
            <a:r>
              <a:rPr lang="en-US" sz="2000" b="1" dirty="0">
                <a:latin typeface="Agency FB" pitchFamily="34" charset="0"/>
              </a:rPr>
              <a:t>Explain what are </a:t>
            </a:r>
            <a:r>
              <a:rPr lang="en-US" sz="2000" b="1" dirty="0" err="1">
                <a:latin typeface="Agency FB" pitchFamily="34" charset="0"/>
              </a:rPr>
              <a:t>Keiretsus</a:t>
            </a:r>
            <a:r>
              <a:rPr lang="en-US" sz="2000" b="1" dirty="0">
                <a:latin typeface="Agency FB" pitchFamily="34" charset="0"/>
              </a:rPr>
              <a:t> and how they reflect the corporate structure of Japan.</a:t>
            </a:r>
          </a:p>
        </p:txBody>
      </p:sp>
      <p:pic>
        <p:nvPicPr>
          <p:cNvPr id="39" name="Picture 2" descr="C:\Users\ecojpr\AppData\Local\Microsoft\Windows\Temporary Internet Files\Content.IE5\H0P94DF5\MC900442072[1].wmf">
            <a:extLst>
              <a:ext uri="{FF2B5EF4-FFF2-40B4-BE49-F238E27FC236}">
                <a16:creationId xmlns:a16="http://schemas.microsoft.com/office/drawing/2014/main" id="{9B2F48D5-134B-4B23-BDFF-B6FB7D9A10D6}"/>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890483" y="255586"/>
            <a:ext cx="914400" cy="652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736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1. Corporate System</a:t>
            </a:r>
          </a:p>
        </p:txBody>
      </p:sp>
      <p:sp>
        <p:nvSpPr>
          <p:cNvPr id="5" name="Content Placeholder 4"/>
          <p:cNvSpPr>
            <a:spLocks noGrp="1"/>
          </p:cNvSpPr>
          <p:nvPr>
            <p:ph sz="half" idx="1"/>
          </p:nvPr>
        </p:nvSpPr>
        <p:spPr/>
        <p:txBody>
          <a:bodyPr/>
          <a:lstStyle/>
          <a:p>
            <a:r>
              <a:rPr lang="en-US" dirty="0"/>
              <a:t>Advantages</a:t>
            </a:r>
          </a:p>
          <a:p>
            <a:pPr lvl="1"/>
            <a:r>
              <a:rPr lang="en-US" dirty="0"/>
              <a:t>Specialization and economies of scale.</a:t>
            </a:r>
          </a:p>
          <a:p>
            <a:pPr lvl="1"/>
            <a:r>
              <a:rPr lang="en-US" dirty="0"/>
              <a:t>Stable linkages.</a:t>
            </a:r>
          </a:p>
          <a:p>
            <a:pPr lvl="1"/>
            <a:r>
              <a:rPr lang="en-US" dirty="0"/>
              <a:t>Privileged customers.</a:t>
            </a:r>
          </a:p>
          <a:p>
            <a:pPr lvl="1"/>
            <a:r>
              <a:rPr lang="en-US" dirty="0"/>
              <a:t>Reciprocal monitoring.</a:t>
            </a:r>
          </a:p>
          <a:p>
            <a:pPr lvl="1"/>
            <a:r>
              <a:rPr lang="en-US" dirty="0"/>
              <a:t>Sharing market and R&amp;D information.</a:t>
            </a:r>
          </a:p>
          <a:p>
            <a:pPr lvl="1"/>
            <a:r>
              <a:rPr lang="en-US" dirty="0"/>
              <a:t>Access to financing.</a:t>
            </a:r>
          </a:p>
          <a:p>
            <a:pPr lvl="1"/>
            <a:r>
              <a:rPr lang="en-US" dirty="0"/>
              <a:t>Low contestability (competition) from exiting companies and new entrants.</a:t>
            </a:r>
          </a:p>
        </p:txBody>
      </p:sp>
      <p:sp>
        <p:nvSpPr>
          <p:cNvPr id="6" name="Content Placeholder 5"/>
          <p:cNvSpPr>
            <a:spLocks noGrp="1"/>
          </p:cNvSpPr>
          <p:nvPr>
            <p:ph sz="half" idx="2"/>
          </p:nvPr>
        </p:nvSpPr>
        <p:spPr/>
        <p:txBody>
          <a:bodyPr/>
          <a:lstStyle/>
          <a:p>
            <a:r>
              <a:rPr lang="en-US" dirty="0"/>
              <a:t>Drawbacks</a:t>
            </a:r>
          </a:p>
          <a:p>
            <a:pPr lvl="1"/>
            <a:r>
              <a:rPr lang="en-US" dirty="0"/>
              <a:t>Complex structure.</a:t>
            </a:r>
          </a:p>
          <a:p>
            <a:pPr lvl="1"/>
            <a:r>
              <a:rPr lang="en-US" dirty="0"/>
              <a:t>Imposed partnerships and customers.</a:t>
            </a:r>
          </a:p>
          <a:p>
            <a:pPr lvl="1"/>
            <a:r>
              <a:rPr lang="en-US" dirty="0"/>
              <a:t>Low performance incentives.</a:t>
            </a:r>
          </a:p>
          <a:p>
            <a:pPr lvl="1"/>
            <a:r>
              <a:rPr lang="en-US" dirty="0"/>
              <a:t>Difficult to share information with outside firms.</a:t>
            </a:r>
          </a:p>
          <a:p>
            <a:pPr lvl="1"/>
            <a:r>
              <a:rPr lang="en-US" dirty="0"/>
              <a:t>Low responsiveness to market changes.</a:t>
            </a:r>
          </a:p>
          <a:p>
            <a:pPr lvl="1"/>
            <a:r>
              <a:rPr lang="en-US" dirty="0"/>
              <a:t>Easy access to capital and </a:t>
            </a:r>
            <a:r>
              <a:rPr lang="en-US"/>
              <a:t>moral hazard.</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Rectangle 2"/>
          <p:cNvSpPr>
            <a:spLocks noGrp="1" noChangeArrowheads="1"/>
          </p:cNvSpPr>
          <p:nvPr>
            <p:ph type="title"/>
          </p:nvPr>
        </p:nvSpPr>
        <p:spPr/>
        <p:txBody>
          <a:bodyPr/>
          <a:lstStyle/>
          <a:p>
            <a:pPr eaLnBrk="1" hangingPunct="1">
              <a:defRPr/>
            </a:pPr>
            <a:r>
              <a:rPr lang="en-US"/>
              <a:t>2. Labor and Technology</a:t>
            </a:r>
          </a:p>
        </p:txBody>
      </p:sp>
      <p:sp>
        <p:nvSpPr>
          <p:cNvPr id="74755" name="Rectangle 3"/>
          <p:cNvSpPr>
            <a:spLocks noGrp="1" noChangeArrowheads="1"/>
          </p:cNvSpPr>
          <p:nvPr>
            <p:ph idx="1"/>
          </p:nvPr>
        </p:nvSpPr>
        <p:spPr/>
        <p:txBody>
          <a:bodyPr/>
          <a:lstStyle/>
          <a:p>
            <a:pPr eaLnBrk="1" hangingPunct="1"/>
            <a:r>
              <a:rPr lang="en-US" dirty="0"/>
              <a:t>Research, Development and Labor</a:t>
            </a:r>
          </a:p>
          <a:p>
            <a:pPr lvl="1" eaLnBrk="1" hangingPunct="1"/>
            <a:r>
              <a:rPr lang="en-US" dirty="0"/>
              <a:t>Technology is of strategic importance to increase productivity:</a:t>
            </a:r>
          </a:p>
          <a:p>
            <a:pPr lvl="2" eaLnBrk="1" hangingPunct="1"/>
            <a:r>
              <a:rPr lang="en-US" dirty="0"/>
              <a:t>About 3.6% of the GDP as compared to 2.5% for the United States.</a:t>
            </a:r>
          </a:p>
          <a:p>
            <a:pPr lvl="2" eaLnBrk="1" hangingPunct="1"/>
            <a:r>
              <a:rPr lang="en-US" dirty="0"/>
              <a:t>25,000 patents per year compared with 50,000 for the United States.</a:t>
            </a:r>
          </a:p>
          <a:p>
            <a:pPr lvl="1" eaLnBrk="1" hangingPunct="1"/>
            <a:r>
              <a:rPr lang="en-US" dirty="0"/>
              <a:t>Priority to scientific and technological research:</a:t>
            </a:r>
          </a:p>
          <a:p>
            <a:pPr lvl="2" eaLnBrk="1" hangingPunct="1"/>
            <a:r>
              <a:rPr lang="en-US" dirty="0"/>
              <a:t>110 scientists and technicians per 1,000 people.</a:t>
            </a:r>
          </a:p>
          <a:p>
            <a:pPr lvl="2" eaLnBrk="1" hangingPunct="1"/>
            <a:r>
              <a:rPr lang="en-US" dirty="0"/>
              <a:t>Only 55 per 1,000 in the U.S.</a:t>
            </a:r>
          </a:p>
          <a:p>
            <a:pPr lvl="2" eaLnBrk="1" hangingPunct="1"/>
            <a:r>
              <a:rPr lang="en-US" dirty="0"/>
              <a:t>Much of this research is funded by the private sector, usually by the industry, rather than by the government.</a:t>
            </a:r>
          </a:p>
          <a:p>
            <a:pPr lvl="2" eaLnBrk="1" hangingPunct="1"/>
            <a:r>
              <a:rPr lang="en-US" dirty="0"/>
              <a:t>Far more emphasis placed on applied research than on basic research. </a:t>
            </a:r>
          </a:p>
          <a:p>
            <a:pPr lvl="2" eaLnBrk="1" hangingPunct="1"/>
            <a:r>
              <a:rPr lang="en-US" dirty="0"/>
              <a:t>Must generate income for the corporation.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2"/>
          <p:cNvSpPr>
            <a:spLocks noGrp="1" noChangeArrowheads="1"/>
          </p:cNvSpPr>
          <p:nvPr>
            <p:ph type="title"/>
          </p:nvPr>
        </p:nvSpPr>
        <p:spPr/>
        <p:txBody>
          <a:bodyPr/>
          <a:lstStyle/>
          <a:p>
            <a:pPr eaLnBrk="1" hangingPunct="1">
              <a:defRPr/>
            </a:pPr>
            <a:r>
              <a:rPr lang="en-US"/>
              <a:t>Labor and Technology</a:t>
            </a:r>
          </a:p>
        </p:txBody>
      </p:sp>
      <p:graphicFrame>
        <p:nvGraphicFramePr>
          <p:cNvPr id="5" name="Object 5"/>
          <p:cNvGraphicFramePr>
            <a:graphicFrameLocks noGrp="1" noChangeAspect="1"/>
          </p:cNvGraphicFramePr>
          <p:nvPr>
            <p:ph sz="half" idx="1"/>
            <p:extLst>
              <p:ext uri="{D42A27DB-BD31-4B8C-83A1-F6EECF244321}">
                <p14:modId xmlns:p14="http://schemas.microsoft.com/office/powerpoint/2010/main" val="1655138405"/>
              </p:ext>
            </p:extLst>
          </p:nvPr>
        </p:nvGraphicFramePr>
        <p:xfrm>
          <a:off x="1009651" y="1311275"/>
          <a:ext cx="5395913" cy="5291138"/>
        </p:xfrm>
        <a:graphic>
          <a:graphicData uri="http://schemas.openxmlformats.org/drawingml/2006/chart">
            <c:chart xmlns:c="http://schemas.openxmlformats.org/drawingml/2006/chart" xmlns:r="http://schemas.openxmlformats.org/officeDocument/2006/relationships" r:id="rId3"/>
          </a:graphicData>
        </a:graphic>
      </p:graphicFrame>
      <p:sp>
        <p:nvSpPr>
          <p:cNvPr id="16388" name="Rectangle 3"/>
          <p:cNvSpPr>
            <a:spLocks noGrp="1" noChangeArrowheads="1"/>
          </p:cNvSpPr>
          <p:nvPr>
            <p:ph sz="half" idx="2"/>
          </p:nvPr>
        </p:nvSpPr>
        <p:spPr/>
        <p:txBody>
          <a:bodyPr/>
          <a:lstStyle/>
          <a:p>
            <a:pPr eaLnBrk="1" hangingPunct="1"/>
            <a:r>
              <a:rPr lang="en-US" sz="2400" dirty="0"/>
              <a:t>Lower unemployed rate than many other economies</a:t>
            </a:r>
          </a:p>
          <a:p>
            <a:pPr lvl="1" eaLnBrk="1" hangingPunct="1"/>
            <a:r>
              <a:rPr lang="en-US" sz="2000" dirty="0"/>
              <a:t>2 to 3% unemployment rate on average.</a:t>
            </a:r>
          </a:p>
          <a:p>
            <a:pPr lvl="1" eaLnBrk="1" hangingPunct="1"/>
            <a:r>
              <a:rPr lang="en-US" sz="2000" dirty="0"/>
              <a:t>Hides underemployment problems.</a:t>
            </a:r>
          </a:p>
          <a:p>
            <a:pPr lvl="1" eaLnBrk="1" hangingPunct="1"/>
            <a:r>
              <a:rPr lang="en-US" sz="2000" dirty="0"/>
              <a:t>Massive sub-contracting to absorb market fluctuations.</a:t>
            </a:r>
          </a:p>
          <a:p>
            <a:pPr lvl="1" eaLnBrk="1" hangingPunct="1"/>
            <a:r>
              <a:rPr lang="en-US" sz="2000" dirty="0"/>
              <a:t>Women labor absorbs most of the fluctuations.</a:t>
            </a:r>
          </a:p>
          <a:p>
            <a:pPr lvl="1" eaLnBrk="1" hangingPunct="1"/>
            <a:r>
              <a:rPr lang="en-US" sz="2000" dirty="0"/>
              <a:t>Strict employment hierarchy.</a:t>
            </a:r>
          </a:p>
          <a:p>
            <a:pPr lvl="1" eaLnBrk="1" hangingPunct="1"/>
            <a:r>
              <a:rPr lang="en-US" sz="2000" dirty="0"/>
              <a:t>Secure employment for large corporations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9" name="Rectangle 5"/>
          <p:cNvSpPr>
            <a:spLocks noGrp="1" noChangeArrowheads="1"/>
          </p:cNvSpPr>
          <p:nvPr>
            <p:ph type="title"/>
          </p:nvPr>
        </p:nvSpPr>
        <p:spPr/>
        <p:txBody>
          <a:bodyPr/>
          <a:lstStyle/>
          <a:p>
            <a:pPr eaLnBrk="1" hangingPunct="1">
              <a:defRPr/>
            </a:pPr>
            <a:r>
              <a:rPr lang="en-US"/>
              <a:t>2. Labor and Technology</a:t>
            </a:r>
          </a:p>
        </p:txBody>
      </p:sp>
      <p:sp>
        <p:nvSpPr>
          <p:cNvPr id="75779" name="Rectangle 6"/>
          <p:cNvSpPr>
            <a:spLocks noGrp="1" noChangeArrowheads="1"/>
          </p:cNvSpPr>
          <p:nvPr>
            <p:ph idx="1"/>
          </p:nvPr>
        </p:nvSpPr>
        <p:spPr/>
        <p:txBody>
          <a:bodyPr/>
          <a:lstStyle/>
          <a:p>
            <a:pPr eaLnBrk="1" hangingPunct="1"/>
            <a:r>
              <a:rPr lang="en-US" dirty="0"/>
              <a:t>Lifetime Employment System</a:t>
            </a:r>
          </a:p>
          <a:p>
            <a:pPr lvl="1" eaLnBrk="1" hangingPunct="1"/>
            <a:r>
              <a:rPr lang="en-US" dirty="0"/>
              <a:t>A company guarantees its new employees a job until retirement.</a:t>
            </a:r>
          </a:p>
          <a:p>
            <a:pPr lvl="1" eaLnBrk="1" hangingPunct="1"/>
            <a:r>
              <a:rPr lang="en-US" dirty="0"/>
              <a:t>Recruitment takes place directly after education:</a:t>
            </a:r>
          </a:p>
          <a:p>
            <a:pPr lvl="2" eaLnBrk="1" hangingPunct="1"/>
            <a:r>
              <a:rPr lang="en-US" dirty="0"/>
              <a:t>Training is provided on the job.</a:t>
            </a:r>
          </a:p>
          <a:p>
            <a:pPr lvl="2" eaLnBrk="1" hangingPunct="1"/>
            <a:r>
              <a:rPr lang="en-US" dirty="0"/>
              <a:t>May take a few years for the employee to become productive.</a:t>
            </a:r>
          </a:p>
          <a:p>
            <a:pPr lvl="1" eaLnBrk="1" hangingPunct="1"/>
            <a:r>
              <a:rPr lang="en-US" dirty="0"/>
              <a:t>Most characteristic of large firms and government agencies.</a:t>
            </a:r>
          </a:p>
          <a:p>
            <a:pPr lvl="1" eaLnBrk="1" hangingPunct="1"/>
            <a:r>
              <a:rPr lang="en-US" dirty="0"/>
              <a:t>About one-third of the workforce:</a:t>
            </a:r>
          </a:p>
          <a:p>
            <a:pPr lvl="2" eaLnBrk="1" hangingPunct="1"/>
            <a:r>
              <a:rPr lang="en-US" dirty="0"/>
              <a:t>Workers called “</a:t>
            </a:r>
            <a:r>
              <a:rPr lang="en-US" dirty="0" err="1"/>
              <a:t>salaryman</a:t>
            </a:r>
            <a:r>
              <a:rPr lang="en-US" dirty="0"/>
              <a:t>”.</a:t>
            </a:r>
          </a:p>
          <a:p>
            <a:pPr lvl="1" eaLnBrk="1" hangingPunct="1"/>
            <a:r>
              <a:rPr lang="en-US" dirty="0"/>
              <a:t>Raises:</a:t>
            </a:r>
          </a:p>
          <a:p>
            <a:pPr lvl="2" eaLnBrk="1" hangingPunct="1"/>
            <a:r>
              <a:rPr lang="en-US" dirty="0"/>
              <a:t>Mainly a function of seniority.</a:t>
            </a:r>
          </a:p>
          <a:p>
            <a:pPr lvl="2" eaLnBrk="1" hangingPunct="1"/>
            <a:r>
              <a:rPr lang="en-US" dirty="0"/>
              <a:t>Usually given to a whole level or group at the same time.</a:t>
            </a:r>
          </a:p>
          <a:p>
            <a:pPr lvl="2" eaLnBrk="1" hangingPunct="1"/>
            <a:r>
              <a:rPr lang="en-US" dirty="0"/>
              <a:t>Especially at the lower ranks where there are more employees and less distinction between them. </a:t>
            </a:r>
          </a:p>
        </p:txBody>
      </p:sp>
      <p:sp>
        <p:nvSpPr>
          <p:cNvPr id="2" name="Action Button: Video 1">
            <a:hlinkClick r:id="rId3" highlightClick="1"/>
            <a:extLst>
              <a:ext uri="{FF2B5EF4-FFF2-40B4-BE49-F238E27FC236}">
                <a16:creationId xmlns:a16="http://schemas.microsoft.com/office/drawing/2014/main" id="{4C7BF9F0-DA54-431A-A8DF-21AB76CD1167}"/>
              </a:ext>
            </a:extLst>
          </p:cNvPr>
          <p:cNvSpPr/>
          <p:nvPr/>
        </p:nvSpPr>
        <p:spPr bwMode="auto">
          <a:xfrm>
            <a:off x="5799221" y="3844089"/>
            <a:ext cx="884321" cy="547437"/>
          </a:xfrm>
          <a:prstGeom prst="actionButtonMovie">
            <a:avLst/>
          </a:prstGeom>
          <a:solidFill>
            <a:schemeClr val="accent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 name="Rectangle 2">
            <a:extLst>
              <a:ext uri="{FF2B5EF4-FFF2-40B4-BE49-F238E27FC236}">
                <a16:creationId xmlns:a16="http://schemas.microsoft.com/office/drawing/2014/main" id="{01A21A17-A4CF-4E2C-B8BF-44B6C28A1B4C}"/>
              </a:ext>
            </a:extLst>
          </p:cNvPr>
          <p:cNvSpPr/>
          <p:nvPr/>
        </p:nvSpPr>
        <p:spPr>
          <a:xfrm>
            <a:off x="6683542" y="3933141"/>
            <a:ext cx="4796589" cy="369332"/>
          </a:xfrm>
          <a:prstGeom prst="rect">
            <a:avLst/>
          </a:prstGeom>
        </p:spPr>
        <p:txBody>
          <a:bodyPr wrap="square">
            <a:spAutoFit/>
          </a:bodyPr>
          <a:lstStyle/>
          <a:p>
            <a:r>
              <a:rPr lang="en-US" b="1" dirty="0">
                <a:latin typeface="Agency FB" panose="020B0503020202020204" pitchFamily="34" charset="0"/>
              </a:rPr>
              <a:t>Day in the Life of an Average Japanese Salaryman in Tokyo</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42" name="Rectangle 2"/>
          <p:cNvSpPr>
            <a:spLocks noGrp="1" noChangeArrowheads="1"/>
          </p:cNvSpPr>
          <p:nvPr>
            <p:ph type="title"/>
          </p:nvPr>
        </p:nvSpPr>
        <p:spPr/>
        <p:txBody>
          <a:bodyPr/>
          <a:lstStyle/>
          <a:p>
            <a:pPr eaLnBrk="1" hangingPunct="1">
              <a:defRPr/>
            </a:pPr>
            <a:r>
              <a:rPr lang="en-US"/>
              <a:t>2. Labor and Technology</a:t>
            </a:r>
          </a:p>
        </p:txBody>
      </p:sp>
      <p:sp>
        <p:nvSpPr>
          <p:cNvPr id="76803" name="Rectangle 3"/>
          <p:cNvSpPr>
            <a:spLocks noGrp="1" noChangeArrowheads="1"/>
          </p:cNvSpPr>
          <p:nvPr>
            <p:ph idx="1"/>
          </p:nvPr>
        </p:nvSpPr>
        <p:spPr/>
        <p:txBody>
          <a:bodyPr/>
          <a:lstStyle/>
          <a:p>
            <a:pPr lvl="1" eaLnBrk="1" hangingPunct="1"/>
            <a:r>
              <a:rPr lang="en-US" dirty="0"/>
              <a:t>Flexibility:</a:t>
            </a:r>
          </a:p>
          <a:p>
            <a:pPr lvl="2" eaLnBrk="1" hangingPunct="1"/>
            <a:r>
              <a:rPr lang="en-US" dirty="0"/>
              <a:t>Strict prohibitions against firing except under extreme circumstances.</a:t>
            </a:r>
          </a:p>
          <a:p>
            <a:pPr lvl="2" eaLnBrk="1" hangingPunct="1"/>
            <a:r>
              <a:rPr lang="en-US" dirty="0"/>
              <a:t>Recessions; across-the-board salary cuts rather than downsizing.</a:t>
            </a:r>
          </a:p>
          <a:p>
            <a:pPr lvl="1" eaLnBrk="1" hangingPunct="1"/>
            <a:r>
              <a:rPr lang="en-US" dirty="0"/>
              <a:t>Quitting:</a:t>
            </a:r>
          </a:p>
          <a:p>
            <a:pPr lvl="2" eaLnBrk="1" hangingPunct="1"/>
            <a:r>
              <a:rPr lang="en-US" dirty="0"/>
              <a:t>A company is seen as a family and close relationships of trust must be built with co-workers.</a:t>
            </a:r>
          </a:p>
          <a:p>
            <a:pPr lvl="2" eaLnBrk="1" hangingPunct="1"/>
            <a:r>
              <a:rPr lang="en-US" dirty="0"/>
              <a:t>Disgrace and dishonor to quit a company.</a:t>
            </a:r>
          </a:p>
          <a:p>
            <a:pPr lvl="2" eaLnBrk="1" hangingPunct="1"/>
            <a:r>
              <a:rPr lang="en-US" dirty="0"/>
              <a:t>“Letting down” or “betraying” the family.</a:t>
            </a:r>
          </a:p>
          <a:p>
            <a:pPr eaLnBrk="1" hangingPunct="1"/>
            <a:r>
              <a:rPr lang="en-US" dirty="0"/>
              <a:t>Labor changes</a:t>
            </a:r>
          </a:p>
          <a:p>
            <a:pPr lvl="1" eaLnBrk="1" hangingPunct="1"/>
            <a:r>
              <a:rPr lang="en-US" dirty="0"/>
              <a:t>The rise of temporary workers.</a:t>
            </a:r>
          </a:p>
          <a:p>
            <a:pPr lvl="1" eaLnBrk="1" hangingPunct="1"/>
            <a:r>
              <a:rPr lang="en-US" dirty="0"/>
              <a:t>1/3 of the workforce.</a:t>
            </a:r>
          </a:p>
          <a:p>
            <a:pPr lvl="1" eaLnBrk="1" hangingPunct="1"/>
            <a:r>
              <a:rPr lang="en-US" dirty="0"/>
              <a:t>Benefit: less demanding than a full-time job.</a:t>
            </a:r>
          </a:p>
          <a:p>
            <a:pPr lvl="1" eaLnBrk="1" hangingPunct="1"/>
            <a:r>
              <a:rPr lang="en-US" dirty="0"/>
              <a:t>Drawback: quick to be laid off during a recession.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2"/>
          <p:cNvSpPr>
            <a:spLocks noGrp="1" noChangeArrowheads="1"/>
          </p:cNvSpPr>
          <p:nvPr>
            <p:ph type="title"/>
          </p:nvPr>
        </p:nvSpPr>
        <p:spPr/>
        <p:txBody>
          <a:bodyPr/>
          <a:lstStyle/>
          <a:p>
            <a:pPr eaLnBrk="1" hangingPunct="1">
              <a:defRPr/>
            </a:pPr>
            <a:r>
              <a:rPr lang="en-US"/>
              <a:t>2. Labor and Technology</a:t>
            </a:r>
          </a:p>
        </p:txBody>
      </p:sp>
      <p:sp>
        <p:nvSpPr>
          <p:cNvPr id="77827" name="Rectangle 3"/>
          <p:cNvSpPr>
            <a:spLocks noGrp="1" noChangeArrowheads="1"/>
          </p:cNvSpPr>
          <p:nvPr>
            <p:ph idx="1"/>
          </p:nvPr>
        </p:nvSpPr>
        <p:spPr/>
        <p:txBody>
          <a:bodyPr/>
          <a:lstStyle/>
          <a:p>
            <a:pPr eaLnBrk="1" hangingPunct="1"/>
            <a:r>
              <a:rPr lang="en-US" dirty="0"/>
              <a:t>Automation</a:t>
            </a:r>
          </a:p>
          <a:p>
            <a:pPr lvl="1" eaLnBrk="1" hangingPunct="1"/>
            <a:r>
              <a:rPr lang="en-US" dirty="0"/>
              <a:t>The Japanese economy relies heavily on mechanization:</a:t>
            </a:r>
          </a:p>
          <a:p>
            <a:pPr lvl="2"/>
            <a:r>
              <a:rPr lang="en-US" dirty="0"/>
              <a:t>In the 1990s, Japan accounted for more than 60% of all industrial robots.</a:t>
            </a:r>
          </a:p>
          <a:p>
            <a:pPr lvl="2"/>
            <a:r>
              <a:rPr lang="en-US" dirty="0"/>
              <a:t>327 robots per 10,000 employees (91 Asian average).</a:t>
            </a:r>
          </a:p>
          <a:p>
            <a:pPr lvl="1" eaLnBrk="1" hangingPunct="1"/>
            <a:r>
              <a:rPr lang="en-US" dirty="0"/>
              <a:t>Accumulation of equipment goods.</a:t>
            </a:r>
          </a:p>
          <a:p>
            <a:pPr lvl="1" eaLnBrk="1" hangingPunct="1"/>
            <a:r>
              <a:rPr lang="en-US" dirty="0"/>
              <a:t>Main reasons:</a:t>
            </a:r>
          </a:p>
          <a:p>
            <a:pPr lvl="2" eaLnBrk="1" hangingPunct="1"/>
            <a:r>
              <a:rPr lang="en-US" dirty="0"/>
              <a:t>Save costs (high Japanese labor costs).</a:t>
            </a:r>
          </a:p>
          <a:p>
            <a:pPr lvl="2" eaLnBrk="1" hangingPunct="1"/>
            <a:r>
              <a:rPr lang="en-US" dirty="0"/>
              <a:t>Increase productivity.</a:t>
            </a:r>
          </a:p>
          <a:p>
            <a:pPr lvl="2" eaLnBrk="1" hangingPunct="1"/>
            <a:r>
              <a:rPr lang="en-US" dirty="0"/>
              <a:t>Raise quality (commitment to total quality; Kaizen system).</a:t>
            </a:r>
          </a:p>
          <a:p>
            <a:pPr lvl="2" eaLnBrk="1" hangingPunct="1"/>
            <a:r>
              <a:rPr lang="en-US" dirty="0"/>
              <a:t>Remain competitive in a global market.</a:t>
            </a:r>
          </a:p>
          <a:p>
            <a:pPr lvl="2" eaLnBrk="1" hangingPunct="1"/>
            <a:r>
              <a:rPr lang="en-US" dirty="0"/>
              <a:t>Transfer dangerous and laborious work.</a:t>
            </a:r>
          </a:p>
          <a:p>
            <a:pPr lvl="2" eaLnBrk="1" hangingPunct="1"/>
            <a:r>
              <a:rPr lang="en-US" dirty="0"/>
              <a:t>Aging of the population.</a:t>
            </a:r>
          </a:p>
          <a:p>
            <a:pPr lvl="1" eaLnBrk="1" hangingPunct="1"/>
            <a:r>
              <a:rPr lang="en-US" dirty="0"/>
              <a:t>Mostly in the automotive sector.</a:t>
            </a:r>
          </a:p>
          <a:p>
            <a:pPr lvl="1" eaLnBrk="1" hangingPunct="1"/>
            <a:r>
              <a:rPr lang="en-US" dirty="0"/>
              <a:t>The growth of service robots.</a:t>
            </a:r>
          </a:p>
        </p:txBody>
      </p:sp>
      <p:sp>
        <p:nvSpPr>
          <p:cNvPr id="2" name="Action Button: Video 1">
            <a:hlinkClick r:id="rId3" highlightClick="1"/>
            <a:extLst>
              <a:ext uri="{FF2B5EF4-FFF2-40B4-BE49-F238E27FC236}">
                <a16:creationId xmlns:a16="http://schemas.microsoft.com/office/drawing/2014/main" id="{6F1B3A42-3BC3-4D26-9FD2-76980E5145E3}"/>
              </a:ext>
            </a:extLst>
          </p:cNvPr>
          <p:cNvSpPr/>
          <p:nvPr/>
        </p:nvSpPr>
        <p:spPr bwMode="auto">
          <a:xfrm>
            <a:off x="10130590" y="1834815"/>
            <a:ext cx="1004636" cy="577516"/>
          </a:xfrm>
          <a:prstGeom prst="actionButtonMovie">
            <a:avLst/>
          </a:prstGeom>
          <a:solidFill>
            <a:schemeClr val="accent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 name="Rectangle 2">
            <a:extLst>
              <a:ext uri="{FF2B5EF4-FFF2-40B4-BE49-F238E27FC236}">
                <a16:creationId xmlns:a16="http://schemas.microsoft.com/office/drawing/2014/main" id="{3C61C6C2-9F03-4E65-8563-6AD715CADFB9}"/>
              </a:ext>
            </a:extLst>
          </p:cNvPr>
          <p:cNvSpPr/>
          <p:nvPr/>
        </p:nvSpPr>
        <p:spPr>
          <a:xfrm>
            <a:off x="8588128" y="2486427"/>
            <a:ext cx="3603872" cy="369332"/>
          </a:xfrm>
          <a:prstGeom prst="rect">
            <a:avLst/>
          </a:prstGeom>
        </p:spPr>
        <p:txBody>
          <a:bodyPr wrap="none">
            <a:spAutoFit/>
          </a:bodyPr>
          <a:lstStyle/>
          <a:p>
            <a:r>
              <a:rPr lang="en-US" b="1" dirty="0">
                <a:latin typeface="Agency FB" panose="020B0503020202020204" pitchFamily="34" charset="0"/>
              </a:rPr>
              <a:t>Catch Japan: On the Front Lines of Robotics</a:t>
            </a:r>
          </a:p>
        </p:txBody>
      </p:sp>
      <p:sp>
        <p:nvSpPr>
          <p:cNvPr id="6" name="TextBox 5">
            <a:extLst>
              <a:ext uri="{FF2B5EF4-FFF2-40B4-BE49-F238E27FC236}">
                <a16:creationId xmlns:a16="http://schemas.microsoft.com/office/drawing/2014/main" id="{D58C56CF-A0D6-4779-9D59-5681807B63EB}"/>
              </a:ext>
            </a:extLst>
          </p:cNvPr>
          <p:cNvSpPr txBox="1"/>
          <p:nvPr/>
        </p:nvSpPr>
        <p:spPr>
          <a:xfrm>
            <a:off x="7507942" y="5607037"/>
            <a:ext cx="4562478" cy="707886"/>
          </a:xfrm>
          <a:prstGeom prst="rect">
            <a:avLst/>
          </a:prstGeom>
          <a:noFill/>
        </p:spPr>
        <p:txBody>
          <a:bodyPr wrap="square" rtlCol="0">
            <a:spAutoFit/>
          </a:bodyPr>
          <a:lstStyle/>
          <a:p>
            <a:r>
              <a:rPr lang="en-US" sz="2000" b="1" dirty="0">
                <a:latin typeface="Agency FB" pitchFamily="34" charset="0"/>
              </a:rPr>
              <a:t>What is automation and why Japan has a high reliance on it?</a:t>
            </a:r>
          </a:p>
        </p:txBody>
      </p:sp>
      <p:pic>
        <p:nvPicPr>
          <p:cNvPr id="7" name="Picture 2" descr="C:\Users\ecojpr\AppData\Local\Microsoft\Windows\Temporary Internet Files\Content.IE5\H0P94DF5\MC900442072[1].wmf">
            <a:extLst>
              <a:ext uri="{FF2B5EF4-FFF2-40B4-BE49-F238E27FC236}">
                <a16:creationId xmlns:a16="http://schemas.microsoft.com/office/drawing/2014/main" id="{097F58A7-56CF-4A41-A702-97D4B261280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0109" y="5766050"/>
            <a:ext cx="914400" cy="6527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210A76-6B14-4021-BF08-4DDAFB03C5CF}"/>
              </a:ext>
            </a:extLst>
          </p:cNvPr>
          <p:cNvSpPr>
            <a:spLocks noGrp="1"/>
          </p:cNvSpPr>
          <p:nvPr>
            <p:ph type="title"/>
          </p:nvPr>
        </p:nvSpPr>
        <p:spPr/>
        <p:txBody>
          <a:bodyPr/>
          <a:lstStyle/>
          <a:p>
            <a:r>
              <a:rPr lang="en-US" dirty="0"/>
              <a:t>Annual Installation of Industrial Robots, 2020</a:t>
            </a:r>
          </a:p>
        </p:txBody>
      </p:sp>
      <p:graphicFrame>
        <p:nvGraphicFramePr>
          <p:cNvPr id="9" name="Content Placeholder 8">
            <a:extLst>
              <a:ext uri="{FF2B5EF4-FFF2-40B4-BE49-F238E27FC236}">
                <a16:creationId xmlns:a16="http://schemas.microsoft.com/office/drawing/2014/main" id="{A0D557CC-24A0-4D27-92C6-C2853FD1D72D}"/>
              </a:ext>
            </a:extLst>
          </p:cNvPr>
          <p:cNvGraphicFramePr>
            <a:graphicFrameLocks noGrp="1"/>
          </p:cNvGraphicFramePr>
          <p:nvPr>
            <p:ph sz="half" idx="1"/>
            <p:extLst>
              <p:ext uri="{D42A27DB-BD31-4B8C-83A1-F6EECF244321}">
                <p14:modId xmlns:p14="http://schemas.microsoft.com/office/powerpoint/2010/main" val="795993209"/>
              </p:ext>
            </p:extLst>
          </p:nvPr>
        </p:nvGraphicFramePr>
        <p:xfrm>
          <a:off x="1009650" y="1311275"/>
          <a:ext cx="5395913" cy="52911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11">
            <a:extLst>
              <a:ext uri="{FF2B5EF4-FFF2-40B4-BE49-F238E27FC236}">
                <a16:creationId xmlns:a16="http://schemas.microsoft.com/office/drawing/2014/main" id="{1A8BB98D-8EAF-4584-9E0D-E956937833CE}"/>
              </a:ext>
            </a:extLst>
          </p:cNvPr>
          <p:cNvGraphicFramePr>
            <a:graphicFrameLocks noGrp="1"/>
          </p:cNvGraphicFramePr>
          <p:nvPr>
            <p:ph sz="half" idx="2"/>
            <p:extLst>
              <p:ext uri="{D42A27DB-BD31-4B8C-83A1-F6EECF244321}">
                <p14:modId xmlns:p14="http://schemas.microsoft.com/office/powerpoint/2010/main" val="2555098487"/>
              </p:ext>
            </p:extLst>
          </p:nvPr>
        </p:nvGraphicFramePr>
        <p:xfrm>
          <a:off x="6608763" y="1311275"/>
          <a:ext cx="5394325" cy="52911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6976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96002" name="Rectangle 2"/>
          <p:cNvSpPr>
            <a:spLocks noGrp="1" noChangeArrowheads="1"/>
          </p:cNvSpPr>
          <p:nvPr>
            <p:ph type="title"/>
          </p:nvPr>
        </p:nvSpPr>
        <p:spPr/>
        <p:txBody>
          <a:bodyPr/>
          <a:lstStyle/>
          <a:p>
            <a:pPr eaLnBrk="1" hangingPunct="1">
              <a:defRPr/>
            </a:pPr>
            <a:r>
              <a:rPr lang="en-US"/>
              <a:t>Conditions of Usage</a:t>
            </a:r>
          </a:p>
        </p:txBody>
      </p:sp>
      <p:sp>
        <p:nvSpPr>
          <p:cNvPr id="22531" name="Rectangle 3"/>
          <p:cNvSpPr>
            <a:spLocks noGrp="1" noChangeArrowheads="1"/>
          </p:cNvSpPr>
          <p:nvPr>
            <p:ph idx="1"/>
          </p:nvPr>
        </p:nvSpPr>
        <p:spPr/>
        <p:txBody>
          <a:bodyPr/>
          <a:lstStyle/>
          <a:p>
            <a:pPr eaLnBrk="1" hangingPunct="1"/>
            <a:r>
              <a:rPr lang="en-US" dirty="0"/>
              <a:t>For personal and classroom use only</a:t>
            </a:r>
          </a:p>
          <a:p>
            <a:pPr lvl="1" eaLnBrk="1" hangingPunct="1"/>
            <a:r>
              <a:rPr lang="en-US" dirty="0"/>
              <a:t>Excludes any other forms of communication such as conference presentations, published reports and papers.</a:t>
            </a:r>
          </a:p>
          <a:p>
            <a:pPr eaLnBrk="1" hangingPunct="1"/>
            <a:r>
              <a:rPr lang="en-US" dirty="0"/>
              <a:t>No modification and redistribution permitted</a:t>
            </a:r>
          </a:p>
          <a:p>
            <a:pPr lvl="1" eaLnBrk="1" hangingPunct="1"/>
            <a:r>
              <a:rPr lang="en-US" dirty="0"/>
              <a:t>Cannot be published, in whole or in part, in any form (printed or electronic) and on any media without consent.</a:t>
            </a:r>
          </a:p>
          <a:p>
            <a:pPr eaLnBrk="1" hangingPunct="1"/>
            <a:r>
              <a:rPr lang="en-US" dirty="0"/>
              <a:t>Citation</a:t>
            </a:r>
          </a:p>
          <a:p>
            <a:pPr lvl="1" eaLnBrk="1" hangingPunct="1"/>
            <a:r>
              <a:rPr lang="en-US" dirty="0"/>
              <a:t>Dr. Jean-Paul Rodrigue, Dept. of Global Studies &amp; Geography, Hofstra University.</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Rectangle 2"/>
          <p:cNvSpPr>
            <a:spLocks noGrp="1" noChangeArrowheads="1"/>
          </p:cNvSpPr>
          <p:nvPr>
            <p:ph type="title"/>
          </p:nvPr>
        </p:nvSpPr>
        <p:spPr/>
        <p:txBody>
          <a:bodyPr/>
          <a:lstStyle/>
          <a:p>
            <a:pPr eaLnBrk="1" hangingPunct="1">
              <a:defRPr/>
            </a:pPr>
            <a:r>
              <a:rPr lang="en-US"/>
              <a:t>3. Trade and the Financial System</a:t>
            </a:r>
          </a:p>
        </p:txBody>
      </p:sp>
      <p:sp>
        <p:nvSpPr>
          <p:cNvPr id="78851" name="Rectangle 3"/>
          <p:cNvSpPr>
            <a:spLocks noGrp="1" noChangeArrowheads="1"/>
          </p:cNvSpPr>
          <p:nvPr>
            <p:ph idx="1"/>
          </p:nvPr>
        </p:nvSpPr>
        <p:spPr/>
        <p:txBody>
          <a:bodyPr/>
          <a:lstStyle/>
          <a:p>
            <a:pPr eaLnBrk="1" hangingPunct="1"/>
            <a:r>
              <a:rPr lang="en-US" dirty="0"/>
              <a:t>International trade</a:t>
            </a:r>
          </a:p>
          <a:p>
            <a:pPr lvl="1" eaLnBrk="1" hangingPunct="1"/>
            <a:r>
              <a:rPr lang="en-US" dirty="0"/>
              <a:t>Very important for Japan:</a:t>
            </a:r>
          </a:p>
          <a:p>
            <a:pPr lvl="2" eaLnBrk="1" hangingPunct="1"/>
            <a:r>
              <a:rPr lang="en-US" dirty="0"/>
              <a:t>Japan is the 4</a:t>
            </a:r>
            <a:r>
              <a:rPr lang="en-US" baseline="30000" dirty="0"/>
              <a:t>th</a:t>
            </a:r>
            <a:r>
              <a:rPr lang="en-US" dirty="0"/>
              <a:t> largest trader in the world (supplanted by China in 2004).</a:t>
            </a:r>
          </a:p>
          <a:p>
            <a:pPr lvl="2" eaLnBrk="1" hangingPunct="1"/>
            <a:r>
              <a:rPr lang="en-US" dirty="0"/>
              <a:t>Fills the needs of the Japanese economy in raw materials and energy.</a:t>
            </a:r>
          </a:p>
          <a:p>
            <a:pPr lvl="1" eaLnBrk="1" hangingPunct="1"/>
            <a:r>
              <a:rPr lang="en-US" dirty="0"/>
              <a:t>Trade system:</a:t>
            </a:r>
          </a:p>
          <a:p>
            <a:pPr lvl="2" eaLnBrk="1" hangingPunct="1"/>
            <a:r>
              <a:rPr lang="en-US" dirty="0"/>
              <a:t>Import fuels. raw materials, foodstuff and parts.</a:t>
            </a:r>
          </a:p>
          <a:p>
            <a:pPr lvl="2" eaLnBrk="1" hangingPunct="1"/>
            <a:r>
              <a:rPr lang="en-US" dirty="0"/>
              <a:t>Perform value-added activities (notably technology-related).</a:t>
            </a:r>
          </a:p>
          <a:p>
            <a:pPr lvl="2" eaLnBrk="1" hangingPunct="1"/>
            <a:r>
              <a:rPr lang="en-US" dirty="0"/>
              <a:t>Export at competitive prices.</a:t>
            </a:r>
          </a:p>
          <a:p>
            <a:pPr lvl="2" eaLnBrk="1" hangingPunct="1"/>
            <a:r>
              <a:rPr lang="en-US" dirty="0"/>
              <a:t>Cars and electronics are the two key main exports.</a:t>
            </a:r>
          </a:p>
          <a:p>
            <a:pPr lvl="1" eaLnBrk="1" hangingPunct="1"/>
            <a:r>
              <a:rPr lang="en-US" dirty="0"/>
              <a:t>Systematic positive trade balance of Japan that turned slightly negative.</a:t>
            </a:r>
          </a:p>
          <a:p>
            <a:pPr lvl="1" eaLnBrk="1" hangingPunct="1"/>
            <a:r>
              <a:rPr lang="en-US" dirty="0"/>
              <a:t>Increasing importance of the national market and relocation of some industries abroad.</a:t>
            </a:r>
          </a:p>
          <a:p>
            <a:pPr lvl="1" eaLnBrk="1" hangingPunct="1"/>
            <a:r>
              <a:rPr lang="en-US" dirty="0"/>
              <a:t>Japanese economy is increasingly linked with the Chinese economy (outsourcing and offshoring of production).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81D1B5-DBFF-483C-83FA-EC739B0E93A6}"/>
              </a:ext>
            </a:extLst>
          </p:cNvPr>
          <p:cNvSpPr>
            <a:spLocks noGrp="1"/>
          </p:cNvSpPr>
          <p:nvPr>
            <p:ph type="title"/>
          </p:nvPr>
        </p:nvSpPr>
        <p:spPr/>
        <p:txBody>
          <a:bodyPr/>
          <a:lstStyle/>
          <a:p>
            <a:r>
              <a:rPr lang="en-US" dirty="0"/>
              <a:t>Japan Export </a:t>
            </a:r>
            <a:r>
              <a:rPr lang="en-US" dirty="0" err="1"/>
              <a:t>Treemap</a:t>
            </a:r>
            <a:r>
              <a:rPr lang="en-US" dirty="0"/>
              <a:t>, 2017</a:t>
            </a:r>
          </a:p>
        </p:txBody>
      </p:sp>
      <p:pic>
        <p:nvPicPr>
          <p:cNvPr id="5" name="Picture 4">
            <a:extLst>
              <a:ext uri="{FF2B5EF4-FFF2-40B4-BE49-F238E27FC236}">
                <a16:creationId xmlns:a16="http://schemas.microsoft.com/office/drawing/2014/main" id="{E0E1D163-8550-48A5-A1E4-4E5A24761FE9}"/>
              </a:ext>
            </a:extLst>
          </p:cNvPr>
          <p:cNvPicPr>
            <a:picLocks noChangeAspect="1"/>
          </p:cNvPicPr>
          <p:nvPr/>
        </p:nvPicPr>
        <p:blipFill rotWithShape="1">
          <a:blip r:embed="rId3"/>
          <a:srcRect l="16380" t="42456" r="1831" b="2719"/>
          <a:stretch/>
        </p:blipFill>
        <p:spPr>
          <a:xfrm>
            <a:off x="1009651" y="1437773"/>
            <a:ext cx="10992514" cy="4283243"/>
          </a:xfrm>
          <a:prstGeom prst="rect">
            <a:avLst/>
          </a:prstGeom>
        </p:spPr>
      </p:pic>
    </p:spTree>
    <p:extLst>
      <p:ext uri="{BB962C8B-B14F-4D97-AF65-F5344CB8AC3E}">
        <p14:creationId xmlns:p14="http://schemas.microsoft.com/office/powerpoint/2010/main" val="1800186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World’s 20 Largest Exporters and Importers of Goods and Services, 2018</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227456813"/>
              </p:ext>
            </p:extLst>
          </p:nvPr>
        </p:nvGraphicFramePr>
        <p:xfrm>
          <a:off x="1009650" y="1311275"/>
          <a:ext cx="10972800" cy="5291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56805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Japan’s Trading Partners</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709" t="15175" b="14901"/>
          <a:stretch/>
        </p:blipFill>
        <p:spPr>
          <a:xfrm>
            <a:off x="1588800" y="1742400"/>
            <a:ext cx="9079200" cy="4600800"/>
          </a:xfrm>
          <a:prstGeom prst="rect">
            <a:avLst/>
          </a:prstGeom>
        </p:spPr>
      </p:pic>
      <p:sp>
        <p:nvSpPr>
          <p:cNvPr id="8" name="Freeform 7"/>
          <p:cNvSpPr/>
          <p:nvPr/>
        </p:nvSpPr>
        <p:spPr>
          <a:xfrm>
            <a:off x="3655200" y="3139201"/>
            <a:ext cx="1814400" cy="910487"/>
          </a:xfrm>
          <a:custGeom>
            <a:avLst/>
            <a:gdLst>
              <a:gd name="connsiteX0" fmla="*/ 1814400 w 1814400"/>
              <a:gd name="connsiteY0" fmla="*/ 0 h 910487"/>
              <a:gd name="connsiteX1" fmla="*/ 1634400 w 1814400"/>
              <a:gd name="connsiteY1" fmla="*/ 201600 h 910487"/>
              <a:gd name="connsiteX2" fmla="*/ 1432800 w 1814400"/>
              <a:gd name="connsiteY2" fmla="*/ 352800 h 910487"/>
              <a:gd name="connsiteX3" fmla="*/ 1216800 w 1814400"/>
              <a:gd name="connsiteY3" fmla="*/ 669600 h 910487"/>
              <a:gd name="connsiteX4" fmla="*/ 1087200 w 1814400"/>
              <a:gd name="connsiteY4" fmla="*/ 900000 h 910487"/>
              <a:gd name="connsiteX5" fmla="*/ 993600 w 1814400"/>
              <a:gd name="connsiteY5" fmla="*/ 856800 h 910487"/>
              <a:gd name="connsiteX6" fmla="*/ 907200 w 1814400"/>
              <a:gd name="connsiteY6" fmla="*/ 727200 h 910487"/>
              <a:gd name="connsiteX7" fmla="*/ 770400 w 1814400"/>
              <a:gd name="connsiteY7" fmla="*/ 741600 h 910487"/>
              <a:gd name="connsiteX8" fmla="*/ 511200 w 1814400"/>
              <a:gd name="connsiteY8" fmla="*/ 806400 h 910487"/>
              <a:gd name="connsiteX9" fmla="*/ 316800 w 1814400"/>
              <a:gd name="connsiteY9" fmla="*/ 727200 h 910487"/>
              <a:gd name="connsiteX10" fmla="*/ 180000 w 1814400"/>
              <a:gd name="connsiteY10" fmla="*/ 453600 h 910487"/>
              <a:gd name="connsiteX11" fmla="*/ 100800 w 1814400"/>
              <a:gd name="connsiteY11" fmla="*/ 324000 h 910487"/>
              <a:gd name="connsiteX12" fmla="*/ 0 w 1814400"/>
              <a:gd name="connsiteY12" fmla="*/ 216000 h 91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4400" h="910487">
                <a:moveTo>
                  <a:pt x="1814400" y="0"/>
                </a:moveTo>
                <a:cubicBezTo>
                  <a:pt x="1756200" y="71400"/>
                  <a:pt x="1698000" y="142800"/>
                  <a:pt x="1634400" y="201600"/>
                </a:cubicBezTo>
                <a:cubicBezTo>
                  <a:pt x="1570800" y="260400"/>
                  <a:pt x="1502400" y="274800"/>
                  <a:pt x="1432800" y="352800"/>
                </a:cubicBezTo>
                <a:cubicBezTo>
                  <a:pt x="1363200" y="430800"/>
                  <a:pt x="1274400" y="578400"/>
                  <a:pt x="1216800" y="669600"/>
                </a:cubicBezTo>
                <a:cubicBezTo>
                  <a:pt x="1159200" y="760800"/>
                  <a:pt x="1124400" y="868800"/>
                  <a:pt x="1087200" y="900000"/>
                </a:cubicBezTo>
                <a:cubicBezTo>
                  <a:pt x="1050000" y="931200"/>
                  <a:pt x="1023600" y="885600"/>
                  <a:pt x="993600" y="856800"/>
                </a:cubicBezTo>
                <a:cubicBezTo>
                  <a:pt x="963600" y="828000"/>
                  <a:pt x="944400" y="746400"/>
                  <a:pt x="907200" y="727200"/>
                </a:cubicBezTo>
                <a:cubicBezTo>
                  <a:pt x="870000" y="708000"/>
                  <a:pt x="836400" y="728400"/>
                  <a:pt x="770400" y="741600"/>
                </a:cubicBezTo>
                <a:cubicBezTo>
                  <a:pt x="704400" y="754800"/>
                  <a:pt x="586800" y="808800"/>
                  <a:pt x="511200" y="806400"/>
                </a:cubicBezTo>
                <a:cubicBezTo>
                  <a:pt x="435600" y="804000"/>
                  <a:pt x="372000" y="786000"/>
                  <a:pt x="316800" y="727200"/>
                </a:cubicBezTo>
                <a:cubicBezTo>
                  <a:pt x="261600" y="668400"/>
                  <a:pt x="216000" y="520800"/>
                  <a:pt x="180000" y="453600"/>
                </a:cubicBezTo>
                <a:cubicBezTo>
                  <a:pt x="144000" y="386400"/>
                  <a:pt x="130800" y="363600"/>
                  <a:pt x="100800" y="324000"/>
                </a:cubicBezTo>
                <a:cubicBezTo>
                  <a:pt x="70800" y="284400"/>
                  <a:pt x="35400" y="250200"/>
                  <a:pt x="0" y="216000"/>
                </a:cubicBezTo>
              </a:path>
            </a:pathLst>
          </a:custGeom>
          <a:ln w="38100">
            <a:solidFill>
              <a:srgbClr val="0070C0"/>
            </a:solidFill>
          </a:ln>
        </p:spPr>
        <p:txBody>
          <a:bodyPr vert="horz" wrap="square" lIns="91440" tIns="45720" rIns="91440" bIns="45720" numCol="1" rtlCol="0" anchor="t" anchorCtr="0" compatLnSpc="1">
            <a:prstTxWarp prst="textNoShape">
              <a:avLst/>
            </a:prstTxWarp>
          </a:bodyPr>
          <a:lstStyle/>
          <a:p>
            <a:endParaRPr lang="en-US">
              <a:latin typeface="Arial Narrow" panose="020B0606020202030204" pitchFamily="34" charset="0"/>
            </a:endParaRPr>
          </a:p>
        </p:txBody>
      </p:sp>
      <p:sp>
        <p:nvSpPr>
          <p:cNvPr id="7" name="Oval 6"/>
          <p:cNvSpPr/>
          <p:nvPr/>
        </p:nvSpPr>
        <p:spPr bwMode="auto">
          <a:xfrm>
            <a:off x="3093600" y="3060000"/>
            <a:ext cx="691200" cy="4032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1600" b="1" dirty="0">
                <a:latin typeface="Arial Narrow" panose="020B0606020202030204" pitchFamily="34" charset="0"/>
              </a:rPr>
              <a:t>Oil</a:t>
            </a:r>
          </a:p>
        </p:txBody>
      </p:sp>
      <p:sp>
        <p:nvSpPr>
          <p:cNvPr id="9" name="Freeform 8"/>
          <p:cNvSpPr/>
          <p:nvPr/>
        </p:nvSpPr>
        <p:spPr>
          <a:xfrm>
            <a:off x="2156362" y="2635200"/>
            <a:ext cx="1808439" cy="1216800"/>
          </a:xfrm>
          <a:custGeom>
            <a:avLst/>
            <a:gdLst>
              <a:gd name="connsiteX0" fmla="*/ 1808439 w 1808439"/>
              <a:gd name="connsiteY0" fmla="*/ 1216800 h 1216800"/>
              <a:gd name="connsiteX1" fmla="*/ 1326039 w 1808439"/>
              <a:gd name="connsiteY1" fmla="*/ 1000800 h 1216800"/>
              <a:gd name="connsiteX2" fmla="*/ 1153239 w 1808439"/>
              <a:gd name="connsiteY2" fmla="*/ 1065600 h 1216800"/>
              <a:gd name="connsiteX3" fmla="*/ 1066839 w 1808439"/>
              <a:gd name="connsiteY3" fmla="*/ 1072800 h 1216800"/>
              <a:gd name="connsiteX4" fmla="*/ 987639 w 1808439"/>
              <a:gd name="connsiteY4" fmla="*/ 907200 h 1216800"/>
              <a:gd name="connsiteX5" fmla="*/ 908439 w 1808439"/>
              <a:gd name="connsiteY5" fmla="*/ 648000 h 1216800"/>
              <a:gd name="connsiteX6" fmla="*/ 850839 w 1808439"/>
              <a:gd name="connsiteY6" fmla="*/ 482400 h 1216800"/>
              <a:gd name="connsiteX7" fmla="*/ 570039 w 1808439"/>
              <a:gd name="connsiteY7" fmla="*/ 403200 h 1216800"/>
              <a:gd name="connsiteX8" fmla="*/ 498039 w 1808439"/>
              <a:gd name="connsiteY8" fmla="*/ 331200 h 1216800"/>
              <a:gd name="connsiteX9" fmla="*/ 346839 w 1808439"/>
              <a:gd name="connsiteY9" fmla="*/ 324000 h 1216800"/>
              <a:gd name="connsiteX10" fmla="*/ 202839 w 1808439"/>
              <a:gd name="connsiteY10" fmla="*/ 352800 h 1216800"/>
              <a:gd name="connsiteX11" fmla="*/ 30039 w 1808439"/>
              <a:gd name="connsiteY11" fmla="*/ 367200 h 1216800"/>
              <a:gd name="connsiteX12" fmla="*/ 1239 w 1808439"/>
              <a:gd name="connsiteY12" fmla="*/ 302400 h 1216800"/>
              <a:gd name="connsiteX13" fmla="*/ 44439 w 1808439"/>
              <a:gd name="connsiteY13" fmla="*/ 180000 h 1216800"/>
              <a:gd name="connsiteX14" fmla="*/ 217239 w 1808439"/>
              <a:gd name="connsiteY14" fmla="*/ 36000 h 1216800"/>
              <a:gd name="connsiteX15" fmla="*/ 332439 w 1808439"/>
              <a:gd name="connsiteY15"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08439" h="1216800">
                <a:moveTo>
                  <a:pt x="1808439" y="1216800"/>
                </a:moveTo>
                <a:cubicBezTo>
                  <a:pt x="1621839" y="1121400"/>
                  <a:pt x="1435239" y="1026000"/>
                  <a:pt x="1326039" y="1000800"/>
                </a:cubicBezTo>
                <a:cubicBezTo>
                  <a:pt x="1216839" y="975600"/>
                  <a:pt x="1196439" y="1053600"/>
                  <a:pt x="1153239" y="1065600"/>
                </a:cubicBezTo>
                <a:cubicBezTo>
                  <a:pt x="1110039" y="1077600"/>
                  <a:pt x="1094439" y="1099200"/>
                  <a:pt x="1066839" y="1072800"/>
                </a:cubicBezTo>
                <a:cubicBezTo>
                  <a:pt x="1039239" y="1046400"/>
                  <a:pt x="1014039" y="978000"/>
                  <a:pt x="987639" y="907200"/>
                </a:cubicBezTo>
                <a:cubicBezTo>
                  <a:pt x="961239" y="836400"/>
                  <a:pt x="931239" y="718800"/>
                  <a:pt x="908439" y="648000"/>
                </a:cubicBezTo>
                <a:cubicBezTo>
                  <a:pt x="885639" y="577200"/>
                  <a:pt x="907239" y="523200"/>
                  <a:pt x="850839" y="482400"/>
                </a:cubicBezTo>
                <a:cubicBezTo>
                  <a:pt x="794439" y="441600"/>
                  <a:pt x="628839" y="428400"/>
                  <a:pt x="570039" y="403200"/>
                </a:cubicBezTo>
                <a:cubicBezTo>
                  <a:pt x="511239" y="378000"/>
                  <a:pt x="535239" y="344400"/>
                  <a:pt x="498039" y="331200"/>
                </a:cubicBezTo>
                <a:cubicBezTo>
                  <a:pt x="460839" y="318000"/>
                  <a:pt x="396039" y="320400"/>
                  <a:pt x="346839" y="324000"/>
                </a:cubicBezTo>
                <a:cubicBezTo>
                  <a:pt x="297639" y="327600"/>
                  <a:pt x="255639" y="345600"/>
                  <a:pt x="202839" y="352800"/>
                </a:cubicBezTo>
                <a:cubicBezTo>
                  <a:pt x="150039" y="360000"/>
                  <a:pt x="63639" y="375600"/>
                  <a:pt x="30039" y="367200"/>
                </a:cubicBezTo>
                <a:cubicBezTo>
                  <a:pt x="-3561" y="358800"/>
                  <a:pt x="-1161" y="333600"/>
                  <a:pt x="1239" y="302400"/>
                </a:cubicBezTo>
                <a:cubicBezTo>
                  <a:pt x="3639" y="271200"/>
                  <a:pt x="8439" y="224400"/>
                  <a:pt x="44439" y="180000"/>
                </a:cubicBezTo>
                <a:cubicBezTo>
                  <a:pt x="80439" y="135600"/>
                  <a:pt x="169239" y="66000"/>
                  <a:pt x="217239" y="36000"/>
                </a:cubicBezTo>
                <a:cubicBezTo>
                  <a:pt x="265239" y="6000"/>
                  <a:pt x="298839" y="3000"/>
                  <a:pt x="332439" y="0"/>
                </a:cubicBezTo>
              </a:path>
            </a:pathLst>
          </a:custGeom>
          <a:ln w="38100">
            <a:solidFill>
              <a:srgbClr val="0070C0"/>
            </a:solidFill>
          </a:ln>
        </p:spPr>
        <p:txBody>
          <a:bodyPr vert="horz" wrap="square" lIns="91440" tIns="45720" rIns="91440" bIns="45720" numCol="1" rtlCol="0" anchor="t" anchorCtr="0" compatLnSpc="1">
            <a:prstTxWarp prst="textNoShape">
              <a:avLst/>
            </a:prstTxWarp>
          </a:bodyPr>
          <a:lstStyle/>
          <a:p>
            <a:endParaRPr lang="en-US">
              <a:latin typeface="Arial Narrow" panose="020B0606020202030204" pitchFamily="34" charset="0"/>
            </a:endParaRPr>
          </a:p>
        </p:txBody>
      </p:sp>
      <p:sp>
        <p:nvSpPr>
          <p:cNvPr id="10" name="Oval 9"/>
          <p:cNvSpPr/>
          <p:nvPr/>
        </p:nvSpPr>
        <p:spPr bwMode="auto">
          <a:xfrm>
            <a:off x="4967400" y="4393200"/>
            <a:ext cx="1004400" cy="6684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b="1" dirty="0">
              <a:latin typeface="Arial Narrow" panose="020B0606020202030204" pitchFamily="34" charset="0"/>
            </a:endParaRPr>
          </a:p>
        </p:txBody>
      </p:sp>
      <p:sp>
        <p:nvSpPr>
          <p:cNvPr id="11" name="TextBox 10"/>
          <p:cNvSpPr txBox="1"/>
          <p:nvPr/>
        </p:nvSpPr>
        <p:spPr>
          <a:xfrm>
            <a:off x="4522706" y="5061600"/>
            <a:ext cx="1798890" cy="338554"/>
          </a:xfrm>
          <a:prstGeom prst="rect">
            <a:avLst/>
          </a:prstGeom>
          <a:noFill/>
        </p:spPr>
        <p:txBody>
          <a:bodyPr wrap="none" rtlCol="0">
            <a:spAutoFit/>
          </a:bodyPr>
          <a:lstStyle/>
          <a:p>
            <a:r>
              <a:rPr lang="en-US" sz="1600" b="1" dirty="0">
                <a:latin typeface="Arial Narrow" panose="020B0606020202030204" pitchFamily="34" charset="0"/>
                <a:cs typeface="Calibri" pitchFamily="34" charset="0"/>
              </a:rPr>
              <a:t>Coal, Iron ore, Grain</a:t>
            </a:r>
          </a:p>
        </p:txBody>
      </p:sp>
      <p:sp>
        <p:nvSpPr>
          <p:cNvPr id="12" name="Freeform 11"/>
          <p:cNvSpPr/>
          <p:nvPr/>
        </p:nvSpPr>
        <p:spPr>
          <a:xfrm>
            <a:off x="5584800" y="3117600"/>
            <a:ext cx="453600" cy="1814400"/>
          </a:xfrm>
          <a:custGeom>
            <a:avLst/>
            <a:gdLst>
              <a:gd name="connsiteX0" fmla="*/ 396000 w 453600"/>
              <a:gd name="connsiteY0" fmla="*/ 1814400 h 1814400"/>
              <a:gd name="connsiteX1" fmla="*/ 453600 w 453600"/>
              <a:gd name="connsiteY1" fmla="*/ 1548000 h 1814400"/>
              <a:gd name="connsiteX2" fmla="*/ 396000 w 453600"/>
              <a:gd name="connsiteY2" fmla="*/ 1202400 h 1814400"/>
              <a:gd name="connsiteX3" fmla="*/ 331200 w 453600"/>
              <a:gd name="connsiteY3" fmla="*/ 1029600 h 1814400"/>
              <a:gd name="connsiteX4" fmla="*/ 158400 w 453600"/>
              <a:gd name="connsiteY4" fmla="*/ 583200 h 1814400"/>
              <a:gd name="connsiteX5" fmla="*/ 0 w 453600"/>
              <a:gd name="connsiteY5" fmla="*/ 0 h 18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3600" h="1814400">
                <a:moveTo>
                  <a:pt x="396000" y="1814400"/>
                </a:moveTo>
                <a:cubicBezTo>
                  <a:pt x="424800" y="1732200"/>
                  <a:pt x="453600" y="1650000"/>
                  <a:pt x="453600" y="1548000"/>
                </a:cubicBezTo>
                <a:cubicBezTo>
                  <a:pt x="453600" y="1446000"/>
                  <a:pt x="416400" y="1288800"/>
                  <a:pt x="396000" y="1202400"/>
                </a:cubicBezTo>
                <a:cubicBezTo>
                  <a:pt x="375600" y="1116000"/>
                  <a:pt x="370800" y="1132800"/>
                  <a:pt x="331200" y="1029600"/>
                </a:cubicBezTo>
                <a:cubicBezTo>
                  <a:pt x="291600" y="926400"/>
                  <a:pt x="213600" y="754800"/>
                  <a:pt x="158400" y="583200"/>
                </a:cubicBezTo>
                <a:cubicBezTo>
                  <a:pt x="103200" y="411600"/>
                  <a:pt x="51600" y="205800"/>
                  <a:pt x="0" y="0"/>
                </a:cubicBezTo>
              </a:path>
            </a:pathLst>
          </a:custGeom>
          <a:ln w="38100">
            <a:solidFill>
              <a:srgbClr val="0070C0"/>
            </a:solidFill>
          </a:ln>
        </p:spPr>
        <p:txBody>
          <a:bodyPr vert="horz" wrap="square" lIns="91440" tIns="45720" rIns="91440" bIns="45720" numCol="1" rtlCol="0" anchor="t" anchorCtr="0" compatLnSpc="1">
            <a:prstTxWarp prst="textNoShape">
              <a:avLst/>
            </a:prstTxWarp>
          </a:bodyPr>
          <a:lstStyle/>
          <a:p>
            <a:endParaRPr lang="en-US">
              <a:latin typeface="Arial Narrow" panose="020B0606020202030204" pitchFamily="34" charset="0"/>
            </a:endParaRPr>
          </a:p>
        </p:txBody>
      </p:sp>
      <p:sp>
        <p:nvSpPr>
          <p:cNvPr id="13" name="Oval 12"/>
          <p:cNvSpPr/>
          <p:nvPr/>
        </p:nvSpPr>
        <p:spPr bwMode="auto">
          <a:xfrm>
            <a:off x="2434800" y="2301000"/>
            <a:ext cx="1004400" cy="6684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b="1" dirty="0">
              <a:latin typeface="Arial Narrow" panose="020B0606020202030204" pitchFamily="34" charset="0"/>
            </a:endParaRPr>
          </a:p>
        </p:txBody>
      </p:sp>
      <p:sp>
        <p:nvSpPr>
          <p:cNvPr id="15" name="TextBox 14"/>
          <p:cNvSpPr txBox="1"/>
          <p:nvPr/>
        </p:nvSpPr>
        <p:spPr>
          <a:xfrm>
            <a:off x="2535608" y="2465923"/>
            <a:ext cx="724878" cy="338554"/>
          </a:xfrm>
          <a:prstGeom prst="rect">
            <a:avLst/>
          </a:prstGeom>
          <a:noFill/>
        </p:spPr>
        <p:txBody>
          <a:bodyPr wrap="none" rtlCol="0">
            <a:spAutoFit/>
          </a:bodyPr>
          <a:lstStyle/>
          <a:p>
            <a:r>
              <a:rPr lang="en-US" sz="1600" b="1" dirty="0">
                <a:latin typeface="Arial Narrow" panose="020B0606020202030204" pitchFamily="34" charset="0"/>
                <a:cs typeface="Calibri" pitchFamily="34" charset="0"/>
              </a:rPr>
              <a:t>Market</a:t>
            </a:r>
          </a:p>
        </p:txBody>
      </p:sp>
      <p:sp>
        <p:nvSpPr>
          <p:cNvPr id="16" name="Oval 15"/>
          <p:cNvSpPr/>
          <p:nvPr/>
        </p:nvSpPr>
        <p:spPr bwMode="auto">
          <a:xfrm>
            <a:off x="7766400" y="2520000"/>
            <a:ext cx="1404000" cy="7416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b="1" dirty="0">
              <a:latin typeface="Arial Narrow" panose="020B0606020202030204" pitchFamily="34" charset="0"/>
            </a:endParaRPr>
          </a:p>
        </p:txBody>
      </p:sp>
      <p:sp>
        <p:nvSpPr>
          <p:cNvPr id="17" name="TextBox 16"/>
          <p:cNvSpPr txBox="1"/>
          <p:nvPr/>
        </p:nvSpPr>
        <p:spPr>
          <a:xfrm>
            <a:off x="8037608" y="2758123"/>
            <a:ext cx="724878" cy="338554"/>
          </a:xfrm>
          <a:prstGeom prst="rect">
            <a:avLst/>
          </a:prstGeom>
          <a:noFill/>
        </p:spPr>
        <p:txBody>
          <a:bodyPr wrap="none" rtlCol="0">
            <a:spAutoFit/>
          </a:bodyPr>
          <a:lstStyle/>
          <a:p>
            <a:r>
              <a:rPr lang="en-US" sz="1600" b="1" dirty="0">
                <a:latin typeface="Arial Narrow" panose="020B0606020202030204" pitchFamily="34" charset="0"/>
                <a:cs typeface="Calibri" pitchFamily="34" charset="0"/>
              </a:rPr>
              <a:t>Market</a:t>
            </a:r>
          </a:p>
        </p:txBody>
      </p:sp>
      <p:sp>
        <p:nvSpPr>
          <p:cNvPr id="18" name="Oval 17"/>
          <p:cNvSpPr/>
          <p:nvPr/>
        </p:nvSpPr>
        <p:spPr bwMode="auto">
          <a:xfrm>
            <a:off x="4522706" y="4028088"/>
            <a:ext cx="622894" cy="277513"/>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b="1" dirty="0">
              <a:latin typeface="Arial Narrow" panose="020B0606020202030204" pitchFamily="34" charset="0"/>
            </a:endParaRPr>
          </a:p>
        </p:txBody>
      </p:sp>
      <p:sp>
        <p:nvSpPr>
          <p:cNvPr id="19" name="TextBox 18"/>
          <p:cNvSpPr txBox="1"/>
          <p:nvPr/>
        </p:nvSpPr>
        <p:spPr>
          <a:xfrm>
            <a:off x="3901242" y="4238323"/>
            <a:ext cx="1287532" cy="338554"/>
          </a:xfrm>
          <a:prstGeom prst="rect">
            <a:avLst/>
          </a:prstGeom>
          <a:noFill/>
        </p:spPr>
        <p:txBody>
          <a:bodyPr wrap="none" rtlCol="0">
            <a:spAutoFit/>
          </a:bodyPr>
          <a:lstStyle/>
          <a:p>
            <a:r>
              <a:rPr lang="en-US" sz="1600" b="1" dirty="0">
                <a:latin typeface="Arial Narrow" panose="020B0606020202030204" pitchFamily="34" charset="0"/>
                <a:cs typeface="Calibri" pitchFamily="34" charset="0"/>
              </a:rPr>
              <a:t>LNG, Lumber</a:t>
            </a:r>
          </a:p>
        </p:txBody>
      </p:sp>
      <p:sp>
        <p:nvSpPr>
          <p:cNvPr id="20" name="Oval 19"/>
          <p:cNvSpPr/>
          <p:nvPr/>
        </p:nvSpPr>
        <p:spPr bwMode="auto">
          <a:xfrm>
            <a:off x="4501105" y="2787754"/>
            <a:ext cx="770864" cy="6684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b="1" dirty="0">
              <a:latin typeface="Arial Narrow" panose="020B0606020202030204" pitchFamily="34" charset="0"/>
            </a:endParaRPr>
          </a:p>
        </p:txBody>
      </p:sp>
      <p:sp>
        <p:nvSpPr>
          <p:cNvPr id="21" name="TextBox 20"/>
          <p:cNvSpPr txBox="1"/>
          <p:nvPr/>
        </p:nvSpPr>
        <p:spPr>
          <a:xfrm>
            <a:off x="4200866" y="2467277"/>
            <a:ext cx="1043876" cy="338554"/>
          </a:xfrm>
          <a:prstGeom prst="rect">
            <a:avLst/>
          </a:prstGeom>
          <a:noFill/>
        </p:spPr>
        <p:txBody>
          <a:bodyPr wrap="none" rtlCol="0">
            <a:spAutoFit/>
          </a:bodyPr>
          <a:lstStyle/>
          <a:p>
            <a:r>
              <a:rPr lang="en-US" sz="1600" b="1" dirty="0">
                <a:latin typeface="Arial Narrow" panose="020B0606020202030204" pitchFamily="34" charset="0"/>
                <a:cs typeface="Calibri" pitchFamily="34" charset="0"/>
              </a:rPr>
              <a:t>Offshoring</a:t>
            </a:r>
          </a:p>
        </p:txBody>
      </p:sp>
      <p:sp>
        <p:nvSpPr>
          <p:cNvPr id="22" name="Freeform 21"/>
          <p:cNvSpPr/>
          <p:nvPr/>
        </p:nvSpPr>
        <p:spPr>
          <a:xfrm>
            <a:off x="5671200" y="2754364"/>
            <a:ext cx="2095200" cy="312837"/>
          </a:xfrm>
          <a:custGeom>
            <a:avLst/>
            <a:gdLst>
              <a:gd name="connsiteX0" fmla="*/ 0 w 2095200"/>
              <a:gd name="connsiteY0" fmla="*/ 312837 h 312837"/>
              <a:gd name="connsiteX1" fmla="*/ 367200 w 2095200"/>
              <a:gd name="connsiteY1" fmla="*/ 104037 h 312837"/>
              <a:gd name="connsiteX2" fmla="*/ 871200 w 2095200"/>
              <a:gd name="connsiteY2" fmla="*/ 32037 h 312837"/>
              <a:gd name="connsiteX3" fmla="*/ 1526400 w 2095200"/>
              <a:gd name="connsiteY3" fmla="*/ 3237 h 312837"/>
              <a:gd name="connsiteX4" fmla="*/ 2095200 w 2095200"/>
              <a:gd name="connsiteY4" fmla="*/ 104037 h 312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200" h="312837">
                <a:moveTo>
                  <a:pt x="0" y="312837"/>
                </a:moveTo>
                <a:cubicBezTo>
                  <a:pt x="111000" y="231837"/>
                  <a:pt x="222000" y="150837"/>
                  <a:pt x="367200" y="104037"/>
                </a:cubicBezTo>
                <a:cubicBezTo>
                  <a:pt x="512400" y="57237"/>
                  <a:pt x="678000" y="48837"/>
                  <a:pt x="871200" y="32037"/>
                </a:cubicBezTo>
                <a:cubicBezTo>
                  <a:pt x="1064400" y="15237"/>
                  <a:pt x="1322400" y="-8763"/>
                  <a:pt x="1526400" y="3237"/>
                </a:cubicBezTo>
                <a:cubicBezTo>
                  <a:pt x="1730400" y="15237"/>
                  <a:pt x="1912800" y="59637"/>
                  <a:pt x="2095200" y="104037"/>
                </a:cubicBezTo>
              </a:path>
            </a:pathLst>
          </a:custGeom>
          <a:ln w="38100">
            <a:solidFill>
              <a:srgbClr val="0070C0"/>
            </a:solidFill>
          </a:ln>
        </p:spPr>
        <p:txBody>
          <a:bodyPr vert="horz" wrap="square" lIns="91440" tIns="45720" rIns="91440" bIns="45720" numCol="1" rtlCol="0" anchor="t" anchorCtr="0" compatLnSpc="1">
            <a:prstTxWarp prst="textNoShape">
              <a:avLst/>
            </a:prstTxWarp>
          </a:bodyPr>
          <a:lstStyle/>
          <a:p>
            <a:endParaRPr lang="en-US">
              <a:latin typeface="Arial Narrow" panose="020B0606020202030204" pitchFamily="34" charset="0"/>
            </a:endParaRPr>
          </a:p>
        </p:txBody>
      </p:sp>
      <p:sp>
        <p:nvSpPr>
          <p:cNvPr id="23" name="TextBox 22"/>
          <p:cNvSpPr txBox="1"/>
          <p:nvPr/>
        </p:nvSpPr>
        <p:spPr>
          <a:xfrm>
            <a:off x="6946604" y="2158723"/>
            <a:ext cx="1798890" cy="338554"/>
          </a:xfrm>
          <a:prstGeom prst="rect">
            <a:avLst/>
          </a:prstGeom>
          <a:noFill/>
        </p:spPr>
        <p:txBody>
          <a:bodyPr wrap="none" rtlCol="0">
            <a:spAutoFit/>
          </a:bodyPr>
          <a:lstStyle/>
          <a:p>
            <a:r>
              <a:rPr lang="en-US" sz="1600" b="1" dirty="0">
                <a:latin typeface="Arial Narrow" panose="020B0606020202030204" pitchFamily="34" charset="0"/>
                <a:cs typeface="Calibri" pitchFamily="34" charset="0"/>
              </a:rPr>
              <a:t>Coal, Iron ore, Grain</a:t>
            </a:r>
          </a:p>
        </p:txBody>
      </p:sp>
    </p:spTree>
    <p:extLst>
      <p:ext uri="{BB962C8B-B14F-4D97-AF65-F5344CB8AC3E}">
        <p14:creationId xmlns:p14="http://schemas.microsoft.com/office/powerpoint/2010/main" val="2455073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Rectangle 2"/>
          <p:cNvSpPr>
            <a:spLocks noGrp="1" noChangeArrowheads="1"/>
          </p:cNvSpPr>
          <p:nvPr>
            <p:ph type="title"/>
          </p:nvPr>
        </p:nvSpPr>
        <p:spPr/>
        <p:txBody>
          <a:bodyPr/>
          <a:lstStyle/>
          <a:p>
            <a:pPr eaLnBrk="1" hangingPunct="1">
              <a:defRPr/>
            </a:pPr>
            <a:r>
              <a:rPr lang="en-US"/>
              <a:t>4. Tokaido</a:t>
            </a:r>
          </a:p>
        </p:txBody>
      </p:sp>
      <p:graphicFrame>
        <p:nvGraphicFramePr>
          <p:cNvPr id="5" name="Content Placeholder 4"/>
          <p:cNvGraphicFramePr>
            <a:graphicFrameLocks noGrp="1"/>
          </p:cNvGraphicFramePr>
          <p:nvPr>
            <p:ph sz="half" idx="1"/>
          </p:nvPr>
        </p:nvGraphicFramePr>
        <p:xfrm>
          <a:off x="2281239" y="1311275"/>
          <a:ext cx="4046537" cy="5291138"/>
        </p:xfrm>
        <a:graphic>
          <a:graphicData uri="http://schemas.openxmlformats.org/drawingml/2006/chart">
            <c:chart xmlns:c="http://schemas.openxmlformats.org/drawingml/2006/chart" xmlns:r="http://schemas.openxmlformats.org/officeDocument/2006/relationships" r:id="rId3"/>
          </a:graphicData>
        </a:graphic>
      </p:graphicFrame>
      <p:sp>
        <p:nvSpPr>
          <p:cNvPr id="4" name="Content Placeholder 3"/>
          <p:cNvSpPr>
            <a:spLocks noGrp="1"/>
          </p:cNvSpPr>
          <p:nvPr>
            <p:ph sz="half" idx="2"/>
          </p:nvPr>
        </p:nvSpPr>
        <p:spPr/>
        <p:txBody>
          <a:bodyPr/>
          <a:lstStyle/>
          <a:p>
            <a:pPr eaLnBrk="1" hangingPunct="1"/>
            <a:r>
              <a:rPr lang="en-US" dirty="0" err="1"/>
              <a:t>Tokaido</a:t>
            </a:r>
            <a:endParaRPr lang="en-US" dirty="0"/>
          </a:p>
          <a:p>
            <a:pPr lvl="1" eaLnBrk="1" hangingPunct="1"/>
            <a:r>
              <a:rPr lang="en-US" dirty="0"/>
              <a:t>Imperial road that linked Edo (Tokyo) to Kyoto.</a:t>
            </a:r>
          </a:p>
          <a:p>
            <a:pPr lvl="1" eaLnBrk="1" hangingPunct="1"/>
            <a:r>
              <a:rPr lang="en-US" dirty="0"/>
              <a:t>Urban region accounting for more than 90 million people, 70% of the Japanese population.</a:t>
            </a:r>
          </a:p>
          <a:p>
            <a:pPr lvl="2" eaLnBrk="1" hangingPunct="1"/>
            <a:r>
              <a:rPr lang="en-US" dirty="0"/>
              <a:t>Tokyo: 31 million population.</a:t>
            </a:r>
          </a:p>
          <a:p>
            <a:pPr lvl="2" eaLnBrk="1" hangingPunct="1"/>
            <a:r>
              <a:rPr lang="en-US" dirty="0"/>
              <a:t>Nagoya and Osaka (9 and 16 million population).</a:t>
            </a:r>
          </a:p>
          <a:p>
            <a:pPr lvl="2" eaLnBrk="1" hangingPunct="1"/>
            <a:r>
              <a:rPr lang="en-US" dirty="0"/>
              <a:t>Several cities are over 1 million (Kobe, Kyoto and Yokohama).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Rectangle 2"/>
          <p:cNvSpPr>
            <a:spLocks noGrp="1" noChangeArrowheads="1"/>
          </p:cNvSpPr>
          <p:nvPr>
            <p:ph type="title"/>
          </p:nvPr>
        </p:nvSpPr>
        <p:spPr/>
        <p:txBody>
          <a:bodyPr/>
          <a:lstStyle/>
          <a:p>
            <a:pPr eaLnBrk="1" hangingPunct="1">
              <a:defRPr/>
            </a:pPr>
            <a:r>
              <a:rPr lang="en-US"/>
              <a:t>4. Tokaido</a:t>
            </a:r>
          </a:p>
        </p:txBody>
      </p:sp>
      <p:sp>
        <p:nvSpPr>
          <p:cNvPr id="81923" name="Rectangle 3"/>
          <p:cNvSpPr>
            <a:spLocks noGrp="1" noChangeArrowheads="1"/>
          </p:cNvSpPr>
          <p:nvPr>
            <p:ph idx="1"/>
          </p:nvPr>
        </p:nvSpPr>
        <p:spPr/>
        <p:txBody>
          <a:bodyPr/>
          <a:lstStyle/>
          <a:p>
            <a:pPr eaLnBrk="1" hangingPunct="1"/>
            <a:r>
              <a:rPr lang="en-US" sz="2400" dirty="0"/>
              <a:t>Functions and specialization of </a:t>
            </a:r>
            <a:r>
              <a:rPr lang="en-US" sz="2400" dirty="0" err="1"/>
              <a:t>Tokaido</a:t>
            </a:r>
            <a:endParaRPr lang="en-US" sz="2400" dirty="0"/>
          </a:p>
          <a:p>
            <a:pPr lvl="1" eaLnBrk="1" hangingPunct="1"/>
            <a:r>
              <a:rPr lang="en-US" sz="2000" dirty="0"/>
              <a:t>Tokyo:</a:t>
            </a:r>
          </a:p>
          <a:p>
            <a:pPr lvl="2" eaLnBrk="1" hangingPunct="1"/>
            <a:r>
              <a:rPr lang="en-US" sz="1800" dirty="0"/>
              <a:t>Tertiary and quaternary functions.</a:t>
            </a:r>
          </a:p>
          <a:p>
            <a:pPr lvl="2" eaLnBrk="1" hangingPunct="1"/>
            <a:r>
              <a:rPr lang="en-US" sz="1800" dirty="0"/>
              <a:t>70% of wholesaling, finance and insurance.</a:t>
            </a:r>
          </a:p>
          <a:p>
            <a:pPr lvl="2" eaLnBrk="1" hangingPunct="1"/>
            <a:r>
              <a:rPr lang="en-US" sz="1800" dirty="0"/>
              <a:t>Head offices of several conglomerates.</a:t>
            </a:r>
          </a:p>
          <a:p>
            <a:pPr lvl="2" eaLnBrk="1" hangingPunct="1"/>
            <a:r>
              <a:rPr lang="en-US" sz="1800" dirty="0"/>
              <a:t>1990: between 45 and 50% of the global financial capitalization.</a:t>
            </a:r>
          </a:p>
          <a:p>
            <a:pPr lvl="1" eaLnBrk="1" hangingPunct="1"/>
            <a:r>
              <a:rPr lang="en-US" sz="2000" dirty="0"/>
              <a:t>Nagoya and Osaka:</a:t>
            </a:r>
          </a:p>
          <a:p>
            <a:pPr lvl="2" eaLnBrk="1" hangingPunct="1"/>
            <a:r>
              <a:rPr lang="en-US" sz="1800" dirty="0"/>
              <a:t>Industrial, financial and port centers.</a:t>
            </a:r>
          </a:p>
          <a:p>
            <a:pPr lvl="1" eaLnBrk="1" hangingPunct="1"/>
            <a:r>
              <a:rPr lang="en-US" sz="2000" dirty="0"/>
              <a:t>Massive accumulation of multimodal transport infrastructures.</a:t>
            </a:r>
          </a:p>
          <a:p>
            <a:pPr lvl="1" eaLnBrk="1" hangingPunct="1"/>
            <a:r>
              <a:rPr lang="en-US" sz="2000" dirty="0"/>
              <a:t>Support the external dependency of Japan.</a:t>
            </a:r>
          </a:p>
          <a:p>
            <a:pPr lvl="1" eaLnBrk="1" hangingPunct="1"/>
            <a:r>
              <a:rPr lang="en-US" sz="2000" dirty="0"/>
              <a:t>Several large airports supporting the trading and financial network.</a:t>
            </a:r>
          </a:p>
          <a:p>
            <a:pPr eaLnBrk="1" hangingPunct="1"/>
            <a:r>
              <a:rPr lang="en-US" sz="2400" dirty="0" err="1"/>
              <a:t>Shinkansen</a:t>
            </a:r>
            <a:endParaRPr lang="en-US" sz="2400" dirty="0"/>
          </a:p>
          <a:p>
            <a:pPr lvl="1" eaLnBrk="1" hangingPunct="1"/>
            <a:r>
              <a:rPr lang="en-US" sz="2000" dirty="0"/>
              <a:t>High-speed train network.</a:t>
            </a:r>
          </a:p>
          <a:p>
            <a:pPr lvl="1" eaLnBrk="1" hangingPunct="1"/>
            <a:r>
              <a:rPr lang="en-US" sz="2000" dirty="0"/>
              <a:t>Opened in 1964.</a:t>
            </a:r>
          </a:p>
          <a:p>
            <a:pPr lvl="1" eaLnBrk="1" hangingPunct="1"/>
            <a:r>
              <a:rPr lang="en-US" sz="2000" dirty="0"/>
              <a:t>Operates at speeds of more than 200 km/hr.</a:t>
            </a:r>
          </a:p>
          <a:p>
            <a:pPr lvl="1" eaLnBrk="1" hangingPunct="1"/>
            <a:r>
              <a:rPr lang="en-US" sz="2000" dirty="0"/>
              <a:t>300 km/hr trains are now entering service.</a:t>
            </a:r>
          </a:p>
          <a:p>
            <a:pPr lvl="1" eaLnBrk="1" hangingPunct="1"/>
            <a:r>
              <a:rPr lang="en-US" sz="2000" dirty="0"/>
              <a:t>Moves one million passengers per day.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3" name="Rectangle 3"/>
          <p:cNvSpPr>
            <a:spLocks noGrp="1" noChangeArrowheads="1"/>
          </p:cNvSpPr>
          <p:nvPr>
            <p:ph type="title"/>
          </p:nvPr>
        </p:nvSpPr>
        <p:spPr/>
        <p:txBody>
          <a:bodyPr/>
          <a:lstStyle/>
          <a:p>
            <a:pPr eaLnBrk="1" hangingPunct="1">
              <a:defRPr/>
            </a:pPr>
            <a:r>
              <a:rPr lang="en-US"/>
              <a:t>The Shinkansen High Speed Rail Network</a:t>
            </a:r>
          </a:p>
        </p:txBody>
      </p:sp>
      <p:sp>
        <p:nvSpPr>
          <p:cNvPr id="2" name="Action Button: Video 1">
            <a:hlinkClick r:id="rId3" highlightClick="1"/>
            <a:extLst>
              <a:ext uri="{FF2B5EF4-FFF2-40B4-BE49-F238E27FC236}">
                <a16:creationId xmlns:a16="http://schemas.microsoft.com/office/drawing/2014/main" id="{F82881F1-448F-4F29-B66C-426559804B3B}"/>
              </a:ext>
            </a:extLst>
          </p:cNvPr>
          <p:cNvSpPr/>
          <p:nvPr/>
        </p:nvSpPr>
        <p:spPr bwMode="auto">
          <a:xfrm>
            <a:off x="1206969" y="4042610"/>
            <a:ext cx="968542" cy="517358"/>
          </a:xfrm>
          <a:prstGeom prst="actionButtonMovie">
            <a:avLst/>
          </a:prstGeom>
          <a:solidFill>
            <a:schemeClr val="accent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 name="Rectangle 2">
            <a:extLst>
              <a:ext uri="{FF2B5EF4-FFF2-40B4-BE49-F238E27FC236}">
                <a16:creationId xmlns:a16="http://schemas.microsoft.com/office/drawing/2014/main" id="{3CF8A09E-0951-4443-90A8-AFF18C2EF67D}"/>
              </a:ext>
            </a:extLst>
          </p:cNvPr>
          <p:cNvSpPr/>
          <p:nvPr/>
        </p:nvSpPr>
        <p:spPr>
          <a:xfrm>
            <a:off x="914400" y="4602697"/>
            <a:ext cx="2279822" cy="923330"/>
          </a:xfrm>
          <a:prstGeom prst="rect">
            <a:avLst/>
          </a:prstGeom>
        </p:spPr>
        <p:txBody>
          <a:bodyPr wrap="square">
            <a:spAutoFit/>
          </a:bodyPr>
          <a:lstStyle/>
          <a:p>
            <a:r>
              <a:rPr lang="en-US" b="1" dirty="0">
                <a:latin typeface="Agency FB" panose="020B0503020202020204" pitchFamily="34" charset="0"/>
              </a:rPr>
              <a:t>Why This Train Is The Envy Of The World: The Shinkansen Story</a:t>
            </a:r>
          </a:p>
        </p:txBody>
      </p:sp>
      <p:pic>
        <p:nvPicPr>
          <p:cNvPr id="7" name="Picture 6" descr="Map&#10;&#10;Description automatically generated">
            <a:extLst>
              <a:ext uri="{FF2B5EF4-FFF2-40B4-BE49-F238E27FC236}">
                <a16:creationId xmlns:a16="http://schemas.microsoft.com/office/drawing/2014/main" id="{37282426-1943-4303-B5A2-C3D93B40CD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5938" y="1320006"/>
            <a:ext cx="6202513" cy="549708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p:txBody>
          <a:bodyPr/>
          <a:lstStyle/>
          <a:p>
            <a:pPr eaLnBrk="1" hangingPunct="1">
              <a:defRPr/>
            </a:pPr>
            <a:r>
              <a:rPr lang="en-US"/>
              <a:t>C. The Corporate and Industrial Hegemony</a:t>
            </a:r>
          </a:p>
        </p:txBody>
      </p:sp>
      <p:sp>
        <p:nvSpPr>
          <p:cNvPr id="67587" name="Rectangle 3"/>
          <p:cNvSpPr>
            <a:spLocks noGrp="1" noChangeArrowheads="1"/>
          </p:cNvSpPr>
          <p:nvPr>
            <p:ph type="body" idx="1"/>
          </p:nvPr>
        </p:nvSpPr>
        <p:spPr/>
        <p:txBody>
          <a:bodyPr/>
          <a:lstStyle/>
          <a:p>
            <a:pPr eaLnBrk="1" hangingPunct="1"/>
            <a:r>
              <a:rPr lang="en-US"/>
              <a:t>1. Corporate System</a:t>
            </a:r>
          </a:p>
          <a:p>
            <a:pPr lvl="1" eaLnBrk="1" hangingPunct="1"/>
            <a:r>
              <a:rPr lang="en-US"/>
              <a:t>What is the nature and structure of the Japanese corporate system?</a:t>
            </a:r>
          </a:p>
          <a:p>
            <a:pPr eaLnBrk="1" hangingPunct="1"/>
            <a:r>
              <a:rPr lang="en-US"/>
              <a:t>2. Labor and Technology</a:t>
            </a:r>
          </a:p>
          <a:p>
            <a:pPr lvl="1" eaLnBrk="1" hangingPunct="1"/>
            <a:r>
              <a:rPr lang="en-US"/>
              <a:t>What is specific to the Japanese workforce?</a:t>
            </a:r>
          </a:p>
          <a:p>
            <a:pPr eaLnBrk="1" hangingPunct="1"/>
            <a:r>
              <a:rPr lang="en-US"/>
              <a:t>3. Trade and the Financial System</a:t>
            </a:r>
          </a:p>
          <a:p>
            <a:pPr lvl="1" eaLnBrk="1" hangingPunct="1"/>
            <a:r>
              <a:rPr lang="en-US"/>
              <a:t>What is the commercial and financial strength of Japan?</a:t>
            </a:r>
          </a:p>
          <a:p>
            <a:pPr eaLnBrk="1" hangingPunct="1"/>
            <a:r>
              <a:rPr lang="en-US"/>
              <a:t>4. Mega-Urban Regions: Tokaido</a:t>
            </a:r>
          </a:p>
          <a:p>
            <a:pPr lvl="1" eaLnBrk="1" hangingPunct="1"/>
            <a:r>
              <a:rPr lang="en-US"/>
              <a:t>How Japanese urbanization is structured?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81" name="Rectangle 17"/>
          <p:cNvSpPr>
            <a:spLocks noGrp="1" noChangeArrowheads="1"/>
          </p:cNvSpPr>
          <p:nvPr>
            <p:ph type="title"/>
          </p:nvPr>
        </p:nvSpPr>
        <p:spPr/>
        <p:txBody>
          <a:bodyPr/>
          <a:lstStyle/>
          <a:p>
            <a:pPr eaLnBrk="1" hangingPunct="1">
              <a:defRPr/>
            </a:pPr>
            <a:r>
              <a:rPr lang="en-US"/>
              <a:t>1. Corporate System</a:t>
            </a:r>
          </a:p>
        </p:txBody>
      </p:sp>
      <p:sp>
        <p:nvSpPr>
          <p:cNvPr id="68611" name="Rectangle 19"/>
          <p:cNvSpPr>
            <a:spLocks noGrp="1" noChangeArrowheads="1"/>
          </p:cNvSpPr>
          <p:nvPr>
            <p:ph sz="half" idx="1"/>
          </p:nvPr>
        </p:nvSpPr>
        <p:spPr/>
        <p:txBody>
          <a:bodyPr/>
          <a:lstStyle/>
          <a:p>
            <a:pPr eaLnBrk="1" hangingPunct="1"/>
            <a:r>
              <a:rPr lang="en-US" sz="2400" dirty="0"/>
              <a:t>Political Economy</a:t>
            </a:r>
          </a:p>
          <a:p>
            <a:pPr lvl="1" eaLnBrk="1" hangingPunct="1"/>
            <a:r>
              <a:rPr lang="en-US" sz="2000" dirty="0"/>
              <a:t>Government / </a:t>
            </a:r>
            <a:r>
              <a:rPr lang="en-US" sz="2000" dirty="0" err="1"/>
              <a:t>Keiretsus</a:t>
            </a:r>
            <a:r>
              <a:rPr lang="en-US" sz="2000" dirty="0"/>
              <a:t> dualism.</a:t>
            </a:r>
          </a:p>
          <a:p>
            <a:pPr lvl="1" eaLnBrk="1" hangingPunct="1"/>
            <a:r>
              <a:rPr lang="en-US" sz="2000" dirty="0"/>
              <a:t>Economic power is concentrated in a limited number of corporations.</a:t>
            </a:r>
          </a:p>
          <a:p>
            <a:pPr lvl="1" eaLnBrk="1" hangingPunct="1"/>
            <a:r>
              <a:rPr lang="en-US" sz="2000" dirty="0"/>
              <a:t>Corporatism and society:</a:t>
            </a:r>
          </a:p>
          <a:p>
            <a:pPr lvl="2" eaLnBrk="1" hangingPunct="1"/>
            <a:r>
              <a:rPr lang="en-US" sz="1800" dirty="0"/>
              <a:t>Difficult to separate the corporation and the society as they are embedded.</a:t>
            </a:r>
          </a:p>
          <a:p>
            <a:pPr lvl="2" eaLnBrk="1" hangingPunct="1"/>
            <a:r>
              <a:rPr lang="en-US" sz="1800" dirty="0"/>
              <a:t>Corporations are part of important economic and political decisions in Japan.</a:t>
            </a:r>
          </a:p>
          <a:p>
            <a:pPr lvl="2" eaLnBrk="1" hangingPunct="1"/>
            <a:r>
              <a:rPr lang="en-US" sz="1800" dirty="0"/>
              <a:t>Dualism between the government and the corporations.</a:t>
            </a:r>
          </a:p>
          <a:p>
            <a:pPr lvl="1"/>
            <a:r>
              <a:rPr lang="en-US" sz="2200" dirty="0"/>
              <a:t>Bank of Japan (BOJ): Providing loans and monetary policy.</a:t>
            </a:r>
          </a:p>
          <a:p>
            <a:pPr lvl="1"/>
            <a:r>
              <a:rPr lang="en-US" sz="2200" dirty="0"/>
              <a:t>Ministry of Finance (MOF): Taxation. </a:t>
            </a:r>
          </a:p>
          <a:p>
            <a:pPr lvl="1"/>
            <a:r>
              <a:rPr lang="en-US" sz="2200" dirty="0"/>
              <a:t>Ministry of Economy, Trade and Industry (METI): Trade and industrial policy.</a:t>
            </a:r>
          </a:p>
        </p:txBody>
      </p:sp>
      <p:sp>
        <p:nvSpPr>
          <p:cNvPr id="2" name="Content Placeholder 1">
            <a:extLst>
              <a:ext uri="{FF2B5EF4-FFF2-40B4-BE49-F238E27FC236}">
                <a16:creationId xmlns:a16="http://schemas.microsoft.com/office/drawing/2014/main" id="{874F2811-8C59-448E-B116-1789E15D471B}"/>
              </a:ext>
            </a:extLst>
          </p:cNvPr>
          <p:cNvSpPr>
            <a:spLocks noGrp="1"/>
          </p:cNvSpPr>
          <p:nvPr>
            <p:ph sz="half" idx="2"/>
          </p:nvPr>
        </p:nvSpPr>
        <p:spPr/>
        <p:txBody>
          <a:bodyPr/>
          <a:lstStyle/>
          <a:p>
            <a:endParaRPr lang="en-US" dirty="0"/>
          </a:p>
        </p:txBody>
      </p:sp>
      <p:sp>
        <p:nvSpPr>
          <p:cNvPr id="70660" name="Oval 5"/>
          <p:cNvSpPr>
            <a:spLocks noChangeArrowheads="1"/>
          </p:cNvSpPr>
          <p:nvPr/>
        </p:nvSpPr>
        <p:spPr bwMode="auto">
          <a:xfrm>
            <a:off x="7899649" y="4311316"/>
            <a:ext cx="3124200" cy="1828800"/>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defRPr/>
            </a:pPr>
            <a:r>
              <a:rPr lang="en-US"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Keiretsus</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 </a:t>
            </a:r>
          </a:p>
        </p:txBody>
      </p:sp>
      <p:sp>
        <p:nvSpPr>
          <p:cNvPr id="70661" name="Oval 6"/>
          <p:cNvSpPr>
            <a:spLocks noChangeArrowheads="1"/>
          </p:cNvSpPr>
          <p:nvPr/>
        </p:nvSpPr>
        <p:spPr bwMode="auto">
          <a:xfrm>
            <a:off x="7899649" y="1720516"/>
            <a:ext cx="3124200" cy="1828800"/>
          </a:xfrm>
          <a:prstGeom prst="ellipse">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pPr algn="ctr" eaLnBrk="0" hangingPunct="0">
              <a:defRPr/>
            </a:pPr>
            <a:r>
              <a:rPr lang="en-US" sz="240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Government</a:t>
            </a:r>
          </a:p>
        </p:txBody>
      </p:sp>
      <p:sp>
        <p:nvSpPr>
          <p:cNvPr id="68614" name="Oval 7"/>
          <p:cNvSpPr>
            <a:spLocks noChangeArrowheads="1"/>
          </p:cNvSpPr>
          <p:nvPr/>
        </p:nvSpPr>
        <p:spPr bwMode="auto">
          <a:xfrm>
            <a:off x="7775824" y="5340016"/>
            <a:ext cx="533400" cy="533400"/>
          </a:xfrm>
          <a:prstGeom prst="ellipse">
            <a:avLst/>
          </a:prstGeom>
          <a:solidFill>
            <a:schemeClr val="accent2">
              <a:lumMod val="75000"/>
            </a:schemeClr>
          </a:solidFill>
          <a:ln w="25400">
            <a:solidFill>
              <a:srgbClr val="808080"/>
            </a:solidFill>
            <a:round/>
            <a:headEnd/>
            <a:tailEnd/>
          </a:ln>
        </p:spPr>
        <p:txBody>
          <a:bodyPr wrap="none" anchor="ctr"/>
          <a:lstStyle/>
          <a:p>
            <a:endParaRPr lang="en-US"/>
          </a:p>
        </p:txBody>
      </p:sp>
      <p:sp>
        <p:nvSpPr>
          <p:cNvPr id="68615" name="Oval 8"/>
          <p:cNvSpPr>
            <a:spLocks noChangeArrowheads="1"/>
          </p:cNvSpPr>
          <p:nvPr/>
        </p:nvSpPr>
        <p:spPr bwMode="auto">
          <a:xfrm>
            <a:off x="8280649" y="5682916"/>
            <a:ext cx="533400" cy="533400"/>
          </a:xfrm>
          <a:prstGeom prst="ellipse">
            <a:avLst/>
          </a:prstGeom>
          <a:solidFill>
            <a:schemeClr val="accent2">
              <a:lumMod val="75000"/>
            </a:schemeClr>
          </a:solidFill>
          <a:ln w="25400">
            <a:solidFill>
              <a:srgbClr val="808080"/>
            </a:solidFill>
            <a:round/>
            <a:headEnd/>
            <a:tailEnd/>
          </a:ln>
        </p:spPr>
        <p:txBody>
          <a:bodyPr wrap="none" anchor="ctr"/>
          <a:lstStyle/>
          <a:p>
            <a:endParaRPr lang="en-US"/>
          </a:p>
        </p:txBody>
      </p:sp>
      <p:sp>
        <p:nvSpPr>
          <p:cNvPr id="68616" name="Oval 9"/>
          <p:cNvSpPr>
            <a:spLocks noChangeArrowheads="1"/>
          </p:cNvSpPr>
          <p:nvPr/>
        </p:nvSpPr>
        <p:spPr bwMode="auto">
          <a:xfrm>
            <a:off x="8966449" y="5835316"/>
            <a:ext cx="533400" cy="533400"/>
          </a:xfrm>
          <a:prstGeom prst="ellipse">
            <a:avLst/>
          </a:prstGeom>
          <a:solidFill>
            <a:schemeClr val="accent2">
              <a:lumMod val="75000"/>
            </a:schemeClr>
          </a:solidFill>
          <a:ln w="25400">
            <a:solidFill>
              <a:srgbClr val="808080"/>
            </a:solidFill>
            <a:round/>
            <a:headEnd/>
            <a:tailEnd/>
          </a:ln>
        </p:spPr>
        <p:txBody>
          <a:bodyPr wrap="none" anchor="ctr"/>
          <a:lstStyle/>
          <a:p>
            <a:endParaRPr lang="en-US"/>
          </a:p>
        </p:txBody>
      </p:sp>
      <p:sp>
        <p:nvSpPr>
          <p:cNvPr id="68617" name="Oval 10"/>
          <p:cNvSpPr>
            <a:spLocks noChangeArrowheads="1"/>
          </p:cNvSpPr>
          <p:nvPr/>
        </p:nvSpPr>
        <p:spPr bwMode="auto">
          <a:xfrm>
            <a:off x="9652249" y="5835316"/>
            <a:ext cx="533400" cy="533400"/>
          </a:xfrm>
          <a:prstGeom prst="ellipse">
            <a:avLst/>
          </a:prstGeom>
          <a:solidFill>
            <a:schemeClr val="accent2">
              <a:lumMod val="75000"/>
            </a:schemeClr>
          </a:solidFill>
          <a:ln w="25400">
            <a:solidFill>
              <a:srgbClr val="808080"/>
            </a:solidFill>
            <a:round/>
            <a:headEnd/>
            <a:tailEnd/>
          </a:ln>
        </p:spPr>
        <p:txBody>
          <a:bodyPr wrap="none" anchor="ctr"/>
          <a:lstStyle/>
          <a:p>
            <a:endParaRPr lang="en-US"/>
          </a:p>
        </p:txBody>
      </p:sp>
      <p:sp>
        <p:nvSpPr>
          <p:cNvPr id="68618" name="Oval 11"/>
          <p:cNvSpPr>
            <a:spLocks noChangeArrowheads="1"/>
          </p:cNvSpPr>
          <p:nvPr/>
        </p:nvSpPr>
        <p:spPr bwMode="auto">
          <a:xfrm>
            <a:off x="10261849" y="5606716"/>
            <a:ext cx="533400" cy="533400"/>
          </a:xfrm>
          <a:prstGeom prst="ellipse">
            <a:avLst/>
          </a:prstGeom>
          <a:solidFill>
            <a:schemeClr val="accent2">
              <a:lumMod val="75000"/>
            </a:schemeClr>
          </a:solidFill>
          <a:ln w="25400">
            <a:solidFill>
              <a:srgbClr val="808080"/>
            </a:solidFill>
            <a:round/>
            <a:headEnd/>
            <a:tailEnd/>
          </a:ln>
        </p:spPr>
        <p:txBody>
          <a:bodyPr wrap="none" anchor="ctr"/>
          <a:lstStyle/>
          <a:p>
            <a:endParaRPr lang="en-US"/>
          </a:p>
        </p:txBody>
      </p:sp>
      <p:sp>
        <p:nvSpPr>
          <p:cNvPr id="68619" name="Oval 12"/>
          <p:cNvSpPr>
            <a:spLocks noChangeArrowheads="1"/>
          </p:cNvSpPr>
          <p:nvPr/>
        </p:nvSpPr>
        <p:spPr bwMode="auto">
          <a:xfrm>
            <a:off x="10719049" y="5225716"/>
            <a:ext cx="533400" cy="533400"/>
          </a:xfrm>
          <a:prstGeom prst="ellipse">
            <a:avLst/>
          </a:prstGeom>
          <a:solidFill>
            <a:schemeClr val="accent2">
              <a:lumMod val="75000"/>
            </a:schemeClr>
          </a:solidFill>
          <a:ln w="25400">
            <a:solidFill>
              <a:srgbClr val="808080"/>
            </a:solidFill>
            <a:round/>
            <a:headEnd/>
            <a:tailEnd/>
          </a:ln>
        </p:spPr>
        <p:txBody>
          <a:bodyPr wrap="none" anchor="ctr"/>
          <a:lstStyle/>
          <a:p>
            <a:endParaRPr lang="en-US"/>
          </a:p>
        </p:txBody>
      </p:sp>
      <p:sp>
        <p:nvSpPr>
          <p:cNvPr id="68620" name="AutoShape 13"/>
          <p:cNvSpPr>
            <a:spLocks noChangeArrowheads="1"/>
          </p:cNvSpPr>
          <p:nvPr/>
        </p:nvSpPr>
        <p:spPr bwMode="auto">
          <a:xfrm>
            <a:off x="9090274" y="3082591"/>
            <a:ext cx="685800" cy="1657350"/>
          </a:xfrm>
          <a:prstGeom prst="upDownArrow">
            <a:avLst>
              <a:gd name="adj1" fmla="val 50000"/>
              <a:gd name="adj2" fmla="val 48333"/>
            </a:avLst>
          </a:prstGeom>
          <a:solidFill>
            <a:srgbClr val="FFCC00"/>
          </a:solidFill>
          <a:ln w="38100">
            <a:solidFill>
              <a:srgbClr val="FF0000"/>
            </a:solidFill>
            <a:miter lim="800000"/>
            <a:headEnd/>
            <a:tailEnd/>
          </a:ln>
        </p:spPr>
        <p:txBody>
          <a:bodyPr wrap="none" anchor="ctr"/>
          <a:lstStyle/>
          <a:p>
            <a:endParaRPr lang="en-US"/>
          </a:p>
        </p:txBody>
      </p:sp>
      <p:sp>
        <p:nvSpPr>
          <p:cNvPr id="68621" name="Oval 14"/>
          <p:cNvSpPr>
            <a:spLocks noChangeArrowheads="1"/>
          </p:cNvSpPr>
          <p:nvPr/>
        </p:nvSpPr>
        <p:spPr bwMode="auto">
          <a:xfrm>
            <a:off x="7747249" y="2787316"/>
            <a:ext cx="990600" cy="838200"/>
          </a:xfrm>
          <a:prstGeom prst="ellipse">
            <a:avLst/>
          </a:prstGeom>
          <a:solidFill>
            <a:srgbClr val="008000"/>
          </a:solidFill>
          <a:ln w="25400">
            <a:solidFill>
              <a:srgbClr val="808080"/>
            </a:solidFill>
            <a:round/>
            <a:headEnd/>
            <a:tailEnd/>
          </a:ln>
        </p:spPr>
        <p:txBody>
          <a:bodyPr wrap="none" anchor="ctr"/>
          <a:lstStyle/>
          <a:p>
            <a:pPr algn="ctr" eaLnBrk="0" hangingPunct="0"/>
            <a:r>
              <a:rPr lang="en-US" sz="200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MOF</a:t>
            </a:r>
          </a:p>
        </p:txBody>
      </p:sp>
      <p:sp>
        <p:nvSpPr>
          <p:cNvPr id="68622" name="Oval 15"/>
          <p:cNvSpPr>
            <a:spLocks noChangeArrowheads="1"/>
          </p:cNvSpPr>
          <p:nvPr/>
        </p:nvSpPr>
        <p:spPr bwMode="auto">
          <a:xfrm>
            <a:off x="8890249" y="1491916"/>
            <a:ext cx="990600" cy="838200"/>
          </a:xfrm>
          <a:prstGeom prst="ellipse">
            <a:avLst/>
          </a:prstGeom>
          <a:solidFill>
            <a:srgbClr val="008000"/>
          </a:solidFill>
          <a:ln w="25400">
            <a:solidFill>
              <a:srgbClr val="808080"/>
            </a:solidFill>
            <a:round/>
            <a:headEnd/>
            <a:tailEnd/>
          </a:ln>
        </p:spPr>
        <p:txBody>
          <a:bodyPr wrap="none" anchor="ctr"/>
          <a:lstStyle/>
          <a:p>
            <a:pPr algn="ctr" eaLnBrk="0" hangingPunct="0"/>
            <a:r>
              <a:rPr lang="en-US" sz="200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BOJ</a:t>
            </a:r>
          </a:p>
        </p:txBody>
      </p:sp>
      <p:sp>
        <p:nvSpPr>
          <p:cNvPr id="68623" name="Oval 16"/>
          <p:cNvSpPr>
            <a:spLocks noChangeArrowheads="1"/>
          </p:cNvSpPr>
          <p:nvPr/>
        </p:nvSpPr>
        <p:spPr bwMode="auto">
          <a:xfrm>
            <a:off x="10033249" y="2787316"/>
            <a:ext cx="990600" cy="838200"/>
          </a:xfrm>
          <a:prstGeom prst="ellipse">
            <a:avLst/>
          </a:prstGeom>
          <a:solidFill>
            <a:srgbClr val="008000"/>
          </a:solidFill>
          <a:ln w="25400">
            <a:solidFill>
              <a:srgbClr val="808080"/>
            </a:solidFill>
            <a:round/>
            <a:headEnd/>
            <a:tailEnd/>
          </a:ln>
        </p:spPr>
        <p:txBody>
          <a:bodyPr wrap="none" anchor="ctr"/>
          <a:lstStyle/>
          <a:p>
            <a:pPr algn="ctr" eaLnBrk="0" hangingPunct="0"/>
            <a:r>
              <a:rPr lang="en-US" sz="200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METI</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6" name="Rectangle 6"/>
          <p:cNvSpPr>
            <a:spLocks noGrp="1" noChangeArrowheads="1"/>
          </p:cNvSpPr>
          <p:nvPr>
            <p:ph type="title"/>
          </p:nvPr>
        </p:nvSpPr>
        <p:spPr/>
        <p:txBody>
          <a:bodyPr/>
          <a:lstStyle/>
          <a:p>
            <a:pPr eaLnBrk="1" hangingPunct="1">
              <a:defRPr/>
            </a:pPr>
            <a:r>
              <a:rPr lang="en-US"/>
              <a:t>1. Corporate System</a:t>
            </a:r>
          </a:p>
        </p:txBody>
      </p:sp>
      <p:sp>
        <p:nvSpPr>
          <p:cNvPr id="69635" name="Rectangle 7"/>
          <p:cNvSpPr>
            <a:spLocks noGrp="1" noChangeArrowheads="1"/>
          </p:cNvSpPr>
          <p:nvPr>
            <p:ph idx="1"/>
          </p:nvPr>
        </p:nvSpPr>
        <p:spPr/>
        <p:txBody>
          <a:bodyPr/>
          <a:lstStyle/>
          <a:p>
            <a:pPr eaLnBrk="1" hangingPunct="1"/>
            <a:r>
              <a:rPr lang="en-US" dirty="0"/>
              <a:t>The Keiretsu</a:t>
            </a:r>
          </a:p>
          <a:p>
            <a:pPr lvl="1" eaLnBrk="1" hangingPunct="1"/>
            <a:r>
              <a:rPr lang="en-US" dirty="0"/>
              <a:t>“Group of leaders”.</a:t>
            </a:r>
          </a:p>
          <a:p>
            <a:pPr lvl="1" eaLnBrk="1" hangingPunct="1"/>
            <a:r>
              <a:rPr lang="en-US" dirty="0"/>
              <a:t>Complex structure of linked corporations.</a:t>
            </a:r>
          </a:p>
          <a:p>
            <a:pPr lvl="1" eaLnBrk="1" hangingPunct="1"/>
            <a:r>
              <a:rPr lang="en-US" dirty="0"/>
              <a:t>Vertically and horizontally organized.</a:t>
            </a:r>
          </a:p>
          <a:p>
            <a:pPr lvl="1" eaLnBrk="1" hangingPunct="1"/>
            <a:r>
              <a:rPr lang="en-US" dirty="0"/>
              <a:t>Six main horizontal conglomerates (keiretsu):</a:t>
            </a:r>
          </a:p>
          <a:p>
            <a:pPr lvl="2" eaLnBrk="1" hangingPunct="1"/>
            <a:r>
              <a:rPr lang="en-US" dirty="0"/>
              <a:t>Mitsubishi.</a:t>
            </a:r>
          </a:p>
          <a:p>
            <a:pPr lvl="2" eaLnBrk="1" hangingPunct="1"/>
            <a:r>
              <a:rPr lang="en-US" dirty="0"/>
              <a:t>Mitsui.</a:t>
            </a:r>
          </a:p>
          <a:p>
            <a:pPr lvl="2" eaLnBrk="1" hangingPunct="1"/>
            <a:r>
              <a:rPr lang="en-US" dirty="0"/>
              <a:t>Sumitomo.</a:t>
            </a:r>
          </a:p>
          <a:p>
            <a:pPr lvl="2" eaLnBrk="1" hangingPunct="1"/>
            <a:r>
              <a:rPr lang="en-US" dirty="0"/>
              <a:t>Fuyo.</a:t>
            </a:r>
          </a:p>
          <a:p>
            <a:pPr lvl="2" eaLnBrk="1" hangingPunct="1"/>
            <a:r>
              <a:rPr lang="en-US" dirty="0"/>
              <a:t>Dai-Ichi Kangyo (DKB).</a:t>
            </a:r>
          </a:p>
          <a:p>
            <a:pPr lvl="2" eaLnBrk="1" hangingPunct="1"/>
            <a:r>
              <a:rPr lang="en-US" dirty="0"/>
              <a:t>Sanwa.</a:t>
            </a:r>
          </a:p>
          <a:p>
            <a:pPr lvl="1" eaLnBrk="1" hangingPunct="1"/>
            <a:r>
              <a:rPr lang="en-US" dirty="0"/>
              <a:t>The first five conglomerates account for about 25% of the Japanese GDP.</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Rectangle 2"/>
          <p:cNvSpPr>
            <a:spLocks noGrp="1" noChangeArrowheads="1"/>
          </p:cNvSpPr>
          <p:nvPr>
            <p:ph type="title"/>
          </p:nvPr>
        </p:nvSpPr>
        <p:spPr/>
        <p:txBody>
          <a:bodyPr/>
          <a:lstStyle/>
          <a:p>
            <a:pPr eaLnBrk="1" hangingPunct="1">
              <a:defRPr/>
            </a:pPr>
            <a:r>
              <a:rPr lang="en-US" dirty="0"/>
              <a:t>1. Corporate System</a:t>
            </a:r>
          </a:p>
        </p:txBody>
      </p:sp>
      <p:sp>
        <p:nvSpPr>
          <p:cNvPr id="70659" name="Rectangle 3"/>
          <p:cNvSpPr>
            <a:spLocks noGrp="1" noChangeArrowheads="1"/>
          </p:cNvSpPr>
          <p:nvPr>
            <p:ph sz="half" idx="1"/>
          </p:nvPr>
        </p:nvSpPr>
        <p:spPr/>
        <p:txBody>
          <a:bodyPr/>
          <a:lstStyle/>
          <a:p>
            <a:pPr eaLnBrk="1" hangingPunct="1"/>
            <a:r>
              <a:rPr lang="en-US" sz="2400" dirty="0"/>
              <a:t>Horizontal Keiretsu</a:t>
            </a:r>
          </a:p>
          <a:p>
            <a:pPr lvl="1" eaLnBrk="1" hangingPunct="1"/>
            <a:r>
              <a:rPr lang="en-US" sz="2000" dirty="0"/>
              <a:t>Highly diversified function.</a:t>
            </a:r>
          </a:p>
          <a:p>
            <a:pPr lvl="1" eaLnBrk="1" hangingPunct="1"/>
            <a:r>
              <a:rPr lang="en-US" sz="2000" dirty="0"/>
              <a:t>A core:</a:t>
            </a:r>
          </a:p>
          <a:p>
            <a:pPr lvl="2" eaLnBrk="1" hangingPunct="1"/>
            <a:r>
              <a:rPr lang="en-US" sz="1800" dirty="0"/>
              <a:t>Finance: A bank, insurance / real estate company.</a:t>
            </a:r>
          </a:p>
          <a:p>
            <a:pPr lvl="2" eaLnBrk="1" hangingPunct="1"/>
            <a:r>
              <a:rPr lang="en-US" sz="1800" dirty="0"/>
              <a:t>A trading company: conducting trade on behalf of the group.</a:t>
            </a:r>
          </a:p>
          <a:p>
            <a:pPr lvl="2" eaLnBrk="1" hangingPunct="1"/>
            <a:r>
              <a:rPr lang="en-US" sz="1800" dirty="0"/>
              <a:t>A manufacturer or heavy industry.</a:t>
            </a:r>
          </a:p>
          <a:p>
            <a:pPr lvl="1" eaLnBrk="1" hangingPunct="1"/>
            <a:r>
              <a:rPr lang="en-US" sz="2000" dirty="0"/>
              <a:t>Cluster of affiliates and subsidiaries:</a:t>
            </a:r>
          </a:p>
          <a:p>
            <a:pPr lvl="2" eaLnBrk="1" hangingPunct="1"/>
            <a:r>
              <a:rPr lang="en-US" sz="1800" dirty="0"/>
              <a:t>From related and unrelated industries and services.</a:t>
            </a:r>
          </a:p>
          <a:p>
            <a:pPr lvl="2" eaLnBrk="1" hangingPunct="1"/>
            <a:r>
              <a:rPr lang="en-US" sz="1800" dirty="0"/>
              <a:t>Major manufacturers.</a:t>
            </a:r>
          </a:p>
          <a:p>
            <a:pPr lvl="2" eaLnBrk="1" hangingPunct="1"/>
            <a:r>
              <a:rPr lang="en-US" sz="1800" dirty="0"/>
              <a:t>Large service providers like life insurance companies.</a:t>
            </a:r>
          </a:p>
          <a:p>
            <a:pPr lvl="2" eaLnBrk="1" hangingPunct="1"/>
            <a:r>
              <a:rPr lang="en-US" sz="1800" dirty="0"/>
              <a:t>2-6% equity ownership.</a:t>
            </a:r>
          </a:p>
          <a:p>
            <a:pPr lvl="2" eaLnBrk="1" hangingPunct="1"/>
            <a:r>
              <a:rPr lang="en-US" sz="1800" dirty="0"/>
              <a:t>Prevents takeovers.</a:t>
            </a:r>
          </a:p>
          <a:p>
            <a:pPr lvl="1" eaLnBrk="1" hangingPunct="1"/>
            <a:r>
              <a:rPr lang="en-US" sz="2000" dirty="0"/>
              <a:t>Interlocking directorates:</a:t>
            </a:r>
          </a:p>
          <a:p>
            <a:pPr lvl="2" eaLnBrk="1" hangingPunct="1"/>
            <a:r>
              <a:rPr lang="en-US" sz="1800" dirty="0"/>
              <a:t>Leaders meeting to discuss strategy.</a:t>
            </a:r>
          </a:p>
        </p:txBody>
      </p:sp>
      <p:sp>
        <p:nvSpPr>
          <p:cNvPr id="2" name="Content Placeholder 1">
            <a:extLst>
              <a:ext uri="{FF2B5EF4-FFF2-40B4-BE49-F238E27FC236}">
                <a16:creationId xmlns:a16="http://schemas.microsoft.com/office/drawing/2014/main" id="{BE46018E-9181-4ECF-886C-2F8EC72DC36A}"/>
              </a:ext>
            </a:extLst>
          </p:cNvPr>
          <p:cNvSpPr>
            <a:spLocks noGrp="1"/>
          </p:cNvSpPr>
          <p:nvPr>
            <p:ph sz="half" idx="2"/>
          </p:nvPr>
        </p:nvSpPr>
        <p:spPr/>
        <p:txBody>
          <a:bodyPr/>
          <a:lstStyle/>
          <a:p>
            <a:endParaRPr lang="en-US" dirty="0"/>
          </a:p>
        </p:txBody>
      </p:sp>
      <p:pic>
        <p:nvPicPr>
          <p:cNvPr id="1026" name="Picture 2" descr="What is a keiretsu in Japan? - Quora">
            <a:extLst>
              <a:ext uri="{FF2B5EF4-FFF2-40B4-BE49-F238E27FC236}">
                <a16:creationId xmlns:a16="http://schemas.microsoft.com/office/drawing/2014/main" id="{95525446-2D4C-4125-96E6-912E0A908D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1578" y="1643449"/>
            <a:ext cx="5392039" cy="40482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746" name="Rectangle 2"/>
          <p:cNvSpPr>
            <a:spLocks noGrp="1" noChangeArrowheads="1"/>
          </p:cNvSpPr>
          <p:nvPr>
            <p:ph type="title"/>
          </p:nvPr>
        </p:nvSpPr>
        <p:spPr/>
        <p:txBody>
          <a:bodyPr/>
          <a:lstStyle/>
          <a:p>
            <a:pPr eaLnBrk="1" hangingPunct="1">
              <a:defRPr/>
            </a:pPr>
            <a:r>
              <a:rPr lang="en-US" dirty="0"/>
              <a:t>Major </a:t>
            </a:r>
            <a:r>
              <a:rPr lang="en-US" dirty="0" err="1"/>
              <a:t>Keiretsus</a:t>
            </a:r>
            <a:endParaRPr lang="en-US" dirty="0"/>
          </a:p>
        </p:txBody>
      </p:sp>
      <p:graphicFrame>
        <p:nvGraphicFramePr>
          <p:cNvPr id="927860" name="Group 116"/>
          <p:cNvGraphicFramePr>
            <a:graphicFrameLocks noGrp="1"/>
          </p:cNvGraphicFramePr>
          <p:nvPr>
            <p:ph idx="1"/>
          </p:nvPr>
        </p:nvGraphicFramePr>
        <p:xfrm>
          <a:off x="1009650" y="1311275"/>
          <a:ext cx="10972800" cy="5191125"/>
        </p:xfrm>
        <a:graphic>
          <a:graphicData uri="http://schemas.openxmlformats.org/drawingml/2006/table">
            <a:tbl>
              <a:tblPr firstRow="1" firstCol="1" bandCol="1">
                <a:tableStyleId>{0E3FDE45-AF77-4B5C-9715-49D594BDF05E}</a:tableStyleId>
              </a:tblPr>
              <a:tblGrid>
                <a:gridCol w="1402761">
                  <a:extLst>
                    <a:ext uri="{9D8B030D-6E8A-4147-A177-3AD203B41FA5}">
                      <a16:colId xmlns:a16="http://schemas.microsoft.com/office/drawing/2014/main" val="20000"/>
                    </a:ext>
                  </a:extLst>
                </a:gridCol>
                <a:gridCol w="1595006">
                  <a:extLst>
                    <a:ext uri="{9D8B030D-6E8A-4147-A177-3AD203B41FA5}">
                      <a16:colId xmlns:a16="http://schemas.microsoft.com/office/drawing/2014/main" val="20001"/>
                    </a:ext>
                  </a:extLst>
                </a:gridCol>
                <a:gridCol w="1595007">
                  <a:extLst>
                    <a:ext uri="{9D8B030D-6E8A-4147-A177-3AD203B41FA5}">
                      <a16:colId xmlns:a16="http://schemas.microsoft.com/office/drawing/2014/main" val="20002"/>
                    </a:ext>
                  </a:extLst>
                </a:gridCol>
                <a:gridCol w="1595006">
                  <a:extLst>
                    <a:ext uri="{9D8B030D-6E8A-4147-A177-3AD203B41FA5}">
                      <a16:colId xmlns:a16="http://schemas.microsoft.com/office/drawing/2014/main" val="20003"/>
                    </a:ext>
                  </a:extLst>
                </a:gridCol>
                <a:gridCol w="1595007">
                  <a:extLst>
                    <a:ext uri="{9D8B030D-6E8A-4147-A177-3AD203B41FA5}">
                      <a16:colId xmlns:a16="http://schemas.microsoft.com/office/drawing/2014/main" val="20004"/>
                    </a:ext>
                  </a:extLst>
                </a:gridCol>
                <a:gridCol w="1595006">
                  <a:extLst>
                    <a:ext uri="{9D8B030D-6E8A-4147-A177-3AD203B41FA5}">
                      <a16:colId xmlns:a16="http://schemas.microsoft.com/office/drawing/2014/main" val="20005"/>
                    </a:ext>
                  </a:extLst>
                </a:gridCol>
                <a:gridCol w="1595007">
                  <a:extLst>
                    <a:ext uri="{9D8B030D-6E8A-4147-A177-3AD203B41FA5}">
                      <a16:colId xmlns:a16="http://schemas.microsoft.com/office/drawing/2014/main" val="20006"/>
                    </a:ext>
                  </a:extLst>
                </a:gridCol>
              </a:tblGrid>
              <a:tr h="2825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u="none" strike="noStrike" cap="none" normalizeH="0" baseline="0" dirty="0">
                          <a:ln>
                            <a:noFill/>
                          </a:ln>
                          <a:effectLst/>
                        </a:rPr>
                        <a:t>Industry</a:t>
                      </a:r>
                      <a:endParaRPr kumimoji="0" lang="en-US" sz="1200" b="1" i="0" u="none" strike="noStrike" cap="none" normalizeH="0" baseline="0" dirty="0">
                        <a:ln>
                          <a:noFill/>
                        </a:ln>
                        <a:solidFill>
                          <a:schemeClr val="tx1"/>
                        </a:solidFill>
                        <a:effectLst/>
                        <a:latin typeface="Arial Narrow" pitchFamily="34" charset="0"/>
                      </a:endParaRPr>
                    </a:p>
                  </a:txBody>
                  <a:tcPr marL="60843" marR="60843" anchor="b"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u="none" strike="noStrike" cap="none" normalizeH="0" baseline="0">
                          <a:ln>
                            <a:noFill/>
                          </a:ln>
                          <a:effectLst/>
                        </a:rPr>
                        <a:t>Mitsui</a:t>
                      </a:r>
                      <a:endParaRPr kumimoji="0" lang="en-US" sz="1200" b="1" i="0" u="none" strike="noStrike" cap="none" normalizeH="0" baseline="0">
                        <a:ln>
                          <a:noFill/>
                        </a:ln>
                        <a:solidFill>
                          <a:schemeClr val="tx1"/>
                        </a:solidFill>
                        <a:effectLst/>
                        <a:latin typeface="Arial Narrow" pitchFamily="34" charset="0"/>
                      </a:endParaRPr>
                    </a:p>
                  </a:txBody>
                  <a:tcPr marL="60843" marR="60843" anchor="b"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u="none" strike="noStrike" cap="none" normalizeH="0" baseline="0">
                          <a:ln>
                            <a:noFill/>
                          </a:ln>
                          <a:effectLst/>
                        </a:rPr>
                        <a:t>Mitsubishi</a:t>
                      </a:r>
                      <a:endParaRPr kumimoji="0" lang="en-US" sz="1200" b="1" i="0" u="none" strike="noStrike" cap="none" normalizeH="0" baseline="0">
                        <a:ln>
                          <a:noFill/>
                        </a:ln>
                        <a:solidFill>
                          <a:schemeClr val="tx1"/>
                        </a:solidFill>
                        <a:effectLst/>
                        <a:latin typeface="Arial Narrow" pitchFamily="34" charset="0"/>
                      </a:endParaRPr>
                    </a:p>
                  </a:txBody>
                  <a:tcPr marL="60843" marR="60843" anchor="b"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u="none" strike="noStrike" cap="none" normalizeH="0" baseline="0">
                          <a:ln>
                            <a:noFill/>
                          </a:ln>
                          <a:effectLst/>
                        </a:rPr>
                        <a:t>Sumitomo</a:t>
                      </a:r>
                      <a:endParaRPr kumimoji="0" lang="en-US" sz="1200" b="1" i="0" u="none" strike="noStrike" cap="none" normalizeH="0" baseline="0">
                        <a:ln>
                          <a:noFill/>
                        </a:ln>
                        <a:solidFill>
                          <a:schemeClr val="tx1"/>
                        </a:solidFill>
                        <a:effectLst/>
                        <a:latin typeface="Arial Narrow" pitchFamily="34" charset="0"/>
                      </a:endParaRPr>
                    </a:p>
                  </a:txBody>
                  <a:tcPr marL="60843" marR="60843" anchor="b"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u="none" strike="noStrike" cap="none" normalizeH="0" baseline="0">
                          <a:ln>
                            <a:noFill/>
                          </a:ln>
                          <a:effectLst/>
                        </a:rPr>
                        <a:t>Fuyo</a:t>
                      </a:r>
                      <a:endParaRPr kumimoji="0" lang="en-US" sz="1200" b="1" i="0" u="none" strike="noStrike" cap="none" normalizeH="0" baseline="0">
                        <a:ln>
                          <a:noFill/>
                        </a:ln>
                        <a:solidFill>
                          <a:schemeClr val="tx1"/>
                        </a:solidFill>
                        <a:effectLst/>
                        <a:latin typeface="Arial Narrow" pitchFamily="34" charset="0"/>
                      </a:endParaRPr>
                    </a:p>
                  </a:txBody>
                  <a:tcPr marL="60843" marR="60843" anchor="b"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u="none" strike="noStrike" cap="none" normalizeH="0" baseline="0">
                          <a:ln>
                            <a:noFill/>
                          </a:ln>
                          <a:effectLst/>
                        </a:rPr>
                        <a:t>Sanwa</a:t>
                      </a:r>
                      <a:endParaRPr kumimoji="0" lang="en-US" sz="1200" b="1" i="0" u="none" strike="noStrike" cap="none" normalizeH="0" baseline="0">
                        <a:ln>
                          <a:noFill/>
                        </a:ln>
                        <a:solidFill>
                          <a:schemeClr val="tx1"/>
                        </a:solidFill>
                        <a:effectLst/>
                        <a:latin typeface="Arial Narrow" pitchFamily="34" charset="0"/>
                      </a:endParaRPr>
                    </a:p>
                  </a:txBody>
                  <a:tcPr marL="60843" marR="60843" anchor="b"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u="none" strike="noStrike" cap="none" normalizeH="0" baseline="0">
                          <a:ln>
                            <a:noFill/>
                          </a:ln>
                          <a:effectLst/>
                        </a:rPr>
                        <a:t>DKB</a:t>
                      </a:r>
                      <a:endParaRPr kumimoji="0" lang="en-US" sz="1200" b="1" i="0" u="none" strike="noStrike" cap="none" normalizeH="0" baseline="0">
                        <a:ln>
                          <a:noFill/>
                        </a:ln>
                        <a:solidFill>
                          <a:schemeClr val="tx1"/>
                        </a:solidFill>
                        <a:effectLst/>
                        <a:latin typeface="Arial Narrow" pitchFamily="34" charset="0"/>
                      </a:endParaRPr>
                    </a:p>
                  </a:txBody>
                  <a:tcPr marL="60843" marR="60843" anchor="b" horzOverflow="overflow"/>
                </a:tc>
                <a:extLst>
                  <a:ext uri="{0D108BD9-81ED-4DB2-BD59-A6C34878D82A}">
                    <a16:rowId xmlns:a16="http://schemas.microsoft.com/office/drawing/2014/main" val="10000"/>
                  </a:ext>
                </a:extLst>
              </a:tr>
              <a:tr h="84455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u="none" strike="noStrike" cap="none" normalizeH="0" baseline="0">
                          <a:ln>
                            <a:noFill/>
                          </a:ln>
                          <a:effectLst/>
                        </a:rPr>
                        <a:t>Banking</a:t>
                      </a:r>
                      <a:endParaRPr kumimoji="0" lang="en-US" sz="1200" b="1" i="0" u="none" strike="noStrike" cap="none" normalizeH="0" baseline="0">
                        <a:ln>
                          <a:noFill/>
                        </a:ln>
                        <a:solidFill>
                          <a:schemeClr val="tx1"/>
                        </a:solidFill>
                        <a:effectLst/>
                        <a:latin typeface="Arial Narrow" pitchFamily="34" charset="0"/>
                      </a:endParaRPr>
                    </a:p>
                  </a:txBody>
                  <a:tcPr marL="60843" marR="60843" anchor="ctr"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Sakura Bank (1990-2001)</a:t>
                      </a:r>
                    </a:p>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Sumitomo Mitsui Bank  (2001-)</a:t>
                      </a:r>
                      <a:br>
                        <a:rPr kumimoji="0" lang="en-US" sz="1000" u="none" strike="noStrike" cap="none" normalizeH="0" baseline="0">
                          <a:ln>
                            <a:noFill/>
                          </a:ln>
                          <a:effectLst/>
                        </a:rPr>
                      </a:br>
                      <a:endParaRPr kumimoji="0" lang="en-US" sz="1000" b="0" i="0" u="none" strike="noStrike" cap="none" normalizeH="0" baseline="0">
                        <a:ln>
                          <a:noFill/>
                        </a:ln>
                        <a:solidFill>
                          <a:srgbClr val="000000"/>
                        </a:solidFill>
                        <a:effectLst/>
                        <a:latin typeface="Arial Narrow" pitchFamily="34" charset="0"/>
                        <a:cs typeface="Arial" charset="0"/>
                      </a:endParaRPr>
                    </a:p>
                  </a:txBody>
                  <a:tcPr marL="24337" marR="24337" marT="18288" marB="18288" anchor="ctr"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dirty="0">
                          <a:ln>
                            <a:noFill/>
                          </a:ln>
                          <a:effectLst/>
                        </a:rPr>
                        <a:t>Bank of Tokyo-</a:t>
                      </a:r>
                    </a:p>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dirty="0">
                          <a:ln>
                            <a:noFill/>
                          </a:ln>
                          <a:effectLst/>
                        </a:rPr>
                        <a:t>Mitsubishi (1996-2005)</a:t>
                      </a:r>
                    </a:p>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dirty="0">
                          <a:ln>
                            <a:noFill/>
                          </a:ln>
                          <a:effectLst/>
                        </a:rPr>
                        <a:t>Bank of Tokyo-Mitsubishi UFJ (2006– )</a:t>
                      </a:r>
                      <a:endParaRPr kumimoji="0" lang="en-US" sz="1000" b="0" i="0" u="none" strike="noStrike" cap="none" normalizeH="0" baseline="0" dirty="0">
                        <a:ln>
                          <a:noFill/>
                        </a:ln>
                        <a:solidFill>
                          <a:srgbClr val="000000"/>
                        </a:solidFill>
                        <a:effectLst/>
                        <a:latin typeface="Arial Narrow" pitchFamily="34" charset="0"/>
                        <a:cs typeface="Arial" charset="0"/>
                      </a:endParaRPr>
                    </a:p>
                  </a:txBody>
                  <a:tcPr marL="24337" marR="24337" marT="18288" marB="18288" anchor="ctr"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Sumitomo Bank</a:t>
                      </a:r>
                      <a:br>
                        <a:rPr kumimoji="0" lang="en-US" sz="1000" u="none" strike="noStrike" cap="none" normalizeH="0" baseline="0">
                          <a:ln>
                            <a:noFill/>
                          </a:ln>
                          <a:effectLst/>
                        </a:rPr>
                      </a:br>
                      <a:r>
                        <a:rPr kumimoji="0" lang="en-US" sz="1000" u="none" strike="noStrike" cap="none" normalizeH="0" baseline="0">
                          <a:ln>
                            <a:noFill/>
                          </a:ln>
                          <a:effectLst/>
                        </a:rPr>
                        <a:t>(-2001)</a:t>
                      </a:r>
                    </a:p>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Sumitomo Mitsui Bank (2001– )</a:t>
                      </a:r>
                    </a:p>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 </a:t>
                      </a:r>
                      <a:endParaRPr kumimoji="0" lang="en-US" sz="1000" b="0" i="0" u="none" strike="noStrike" cap="none" normalizeH="0" baseline="0">
                        <a:ln>
                          <a:noFill/>
                        </a:ln>
                        <a:solidFill>
                          <a:srgbClr val="000000"/>
                        </a:solidFill>
                        <a:effectLst/>
                        <a:latin typeface="Arial Narrow" pitchFamily="34" charset="0"/>
                        <a:cs typeface="Arial" charset="0"/>
                      </a:endParaRPr>
                    </a:p>
                  </a:txBody>
                  <a:tcPr marL="24337" marR="24337" marT="18288" marB="18288" anchor="ctr"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Fuji Bank (-2000)</a:t>
                      </a:r>
                    </a:p>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Mizuho Bank (2000– )</a:t>
                      </a:r>
                    </a:p>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 </a:t>
                      </a:r>
                      <a:endParaRPr kumimoji="0" lang="en-US" sz="1000" b="0" i="0" u="none" strike="noStrike" cap="none" normalizeH="0" baseline="0">
                        <a:ln>
                          <a:noFill/>
                        </a:ln>
                        <a:solidFill>
                          <a:srgbClr val="000000"/>
                        </a:solidFill>
                        <a:effectLst/>
                        <a:latin typeface="Arial Narrow" pitchFamily="34" charset="0"/>
                        <a:cs typeface="Arial" charset="0"/>
                      </a:endParaRPr>
                    </a:p>
                  </a:txBody>
                  <a:tcPr marL="24337" marR="24337" marT="18288" marB="18288" anchor="ctr"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Sanwa Bank (-2002)</a:t>
                      </a:r>
                    </a:p>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UFJ Bank (2002–2006)</a:t>
                      </a:r>
                    </a:p>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Bank of Tokyo-Mitsubishi UFJ (2006– )</a:t>
                      </a:r>
                    </a:p>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 </a:t>
                      </a:r>
                      <a:endParaRPr kumimoji="0" lang="en-US" sz="1000" b="0" i="0" u="none" strike="noStrike" cap="none" normalizeH="0" baseline="0">
                        <a:ln>
                          <a:noFill/>
                        </a:ln>
                        <a:solidFill>
                          <a:srgbClr val="000000"/>
                        </a:solidFill>
                        <a:effectLst/>
                        <a:latin typeface="Arial Narrow" pitchFamily="34" charset="0"/>
                        <a:cs typeface="Arial" charset="0"/>
                      </a:endParaRPr>
                    </a:p>
                  </a:txBody>
                  <a:tcPr marL="24337" marR="24337" marT="18288" marB="18288" anchor="ctr"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Dai-ichi Kangyo</a:t>
                      </a:r>
                    </a:p>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Bank (-2000)</a:t>
                      </a:r>
                    </a:p>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Mizuho Bank (2000– )</a:t>
                      </a:r>
                      <a:endParaRPr kumimoji="0" lang="en-US" sz="1000" b="0" i="0" u="none" strike="noStrike" cap="none" normalizeH="0" baseline="0">
                        <a:ln>
                          <a:noFill/>
                        </a:ln>
                        <a:solidFill>
                          <a:srgbClr val="000000"/>
                        </a:solidFill>
                        <a:effectLst/>
                        <a:latin typeface="Arial Narrow" pitchFamily="34" charset="0"/>
                        <a:cs typeface="Arial" charset="0"/>
                      </a:endParaRPr>
                    </a:p>
                  </a:txBody>
                  <a:tcPr marL="24337" marR="24337" marT="18288" marB="18288" anchor="ctr" horzOverflow="overflow"/>
                </a:tc>
                <a:extLst>
                  <a:ext uri="{0D108BD9-81ED-4DB2-BD59-A6C34878D82A}">
                    <a16:rowId xmlns:a16="http://schemas.microsoft.com/office/drawing/2014/main" val="10001"/>
                  </a:ext>
                </a:extLst>
              </a:tr>
              <a:tr h="129222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u="none" strike="noStrike" cap="none" normalizeH="0" baseline="0">
                          <a:ln>
                            <a:noFill/>
                          </a:ln>
                          <a:effectLst/>
                        </a:rPr>
                        <a:t>Finance</a:t>
                      </a:r>
                      <a:endParaRPr kumimoji="0" lang="en-US" sz="1200" b="1" i="0" u="none" strike="noStrike" cap="none" normalizeH="0" baseline="0">
                        <a:ln>
                          <a:noFill/>
                        </a:ln>
                        <a:solidFill>
                          <a:schemeClr val="tx1"/>
                        </a:solidFill>
                        <a:effectLst/>
                        <a:latin typeface="Arial Narrow" pitchFamily="34" charset="0"/>
                      </a:endParaRPr>
                    </a:p>
                  </a:txBody>
                  <a:tcPr marL="60843" marR="60843" anchor="ctr"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Mitsui Trust &amp; Banking</a:t>
                      </a:r>
                    </a:p>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Mitsui Mutual Life</a:t>
                      </a:r>
                    </a:p>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Mitsui Real Estate</a:t>
                      </a:r>
                    </a:p>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Mitsui Marine &amp; Fire</a:t>
                      </a:r>
                      <a:endParaRPr kumimoji="0" lang="en-US" sz="1000" b="0" i="0" u="none" strike="noStrike" cap="none" normalizeH="0" baseline="0">
                        <a:ln>
                          <a:noFill/>
                        </a:ln>
                        <a:solidFill>
                          <a:schemeClr val="tx1"/>
                        </a:solidFill>
                        <a:effectLst/>
                        <a:latin typeface="Arial Narrow" pitchFamily="34" charset="0"/>
                      </a:endParaRPr>
                    </a:p>
                  </a:txBody>
                  <a:tcPr marL="24337" marR="24337" marT="18288" marB="18288" anchor="ctr"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dirty="0" err="1">
                          <a:ln>
                            <a:noFill/>
                          </a:ln>
                          <a:effectLst/>
                        </a:rPr>
                        <a:t>Tokio</a:t>
                      </a:r>
                      <a:r>
                        <a:rPr kumimoji="0" lang="en-US" sz="1000" u="none" strike="noStrike" cap="none" normalizeH="0" baseline="0" dirty="0">
                          <a:ln>
                            <a:noFill/>
                          </a:ln>
                          <a:effectLst/>
                        </a:rPr>
                        <a:t> Marine and Fire Insurance</a:t>
                      </a:r>
                    </a:p>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dirty="0">
                          <a:ln>
                            <a:noFill/>
                          </a:ln>
                          <a:effectLst/>
                        </a:rPr>
                        <a:t>Mitsubishi Trust &amp; Banking</a:t>
                      </a:r>
                    </a:p>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dirty="0">
                          <a:ln>
                            <a:noFill/>
                          </a:ln>
                          <a:effectLst/>
                        </a:rPr>
                        <a:t>Meiji Yasuda Life (2004-)</a:t>
                      </a:r>
                      <a:endParaRPr kumimoji="0" lang="en-US" sz="1000" b="0" i="0" u="none" strike="noStrike" cap="none" normalizeH="0" baseline="0" dirty="0">
                        <a:ln>
                          <a:noFill/>
                        </a:ln>
                        <a:solidFill>
                          <a:srgbClr val="000000"/>
                        </a:solidFill>
                        <a:effectLst/>
                        <a:latin typeface="Arial Narrow" pitchFamily="34" charset="0"/>
                        <a:cs typeface="Arial" charset="0"/>
                      </a:endParaRPr>
                    </a:p>
                  </a:txBody>
                  <a:tcPr marL="24337" marR="24337" marT="18288" marB="18288" anchor="ctr"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Sumitomo Trust &amp; Banking</a:t>
                      </a:r>
                    </a:p>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Sumitomo Mutual Life</a:t>
                      </a:r>
                    </a:p>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Sumitomo Marine &amp; Fire</a:t>
                      </a:r>
                    </a:p>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Sumitomo Real Estate</a:t>
                      </a:r>
                      <a:endParaRPr kumimoji="0" lang="en-US" sz="1000" b="0" i="0" u="none" strike="noStrike" cap="none" normalizeH="0" baseline="0">
                        <a:ln>
                          <a:noFill/>
                        </a:ln>
                        <a:solidFill>
                          <a:schemeClr val="tx1"/>
                        </a:solidFill>
                        <a:effectLst/>
                        <a:latin typeface="Arial Narrow" pitchFamily="34" charset="0"/>
                      </a:endParaRPr>
                    </a:p>
                  </a:txBody>
                  <a:tcPr marL="24337" marR="24337" marT="18288" marB="18288" anchor="ctr"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Yasuda Trust &amp; Banking</a:t>
                      </a:r>
                    </a:p>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Meiji Yasuda Life (2004-)</a:t>
                      </a:r>
                    </a:p>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Marubeni</a:t>
                      </a:r>
                    </a:p>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Yasuda Marine &amp; Fire</a:t>
                      </a:r>
                      <a:endParaRPr kumimoji="0" lang="en-US" sz="1000" b="0" i="0" u="none" strike="noStrike" cap="none" normalizeH="0" baseline="0">
                        <a:ln>
                          <a:noFill/>
                        </a:ln>
                        <a:solidFill>
                          <a:srgbClr val="000000"/>
                        </a:solidFill>
                        <a:effectLst/>
                        <a:latin typeface="Arial Narrow" pitchFamily="34" charset="0"/>
                        <a:cs typeface="Arial" charset="0"/>
                      </a:endParaRPr>
                    </a:p>
                  </a:txBody>
                  <a:tcPr marL="24337" marR="24337" marT="18288" marB="18288" anchor="ctr"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Toyo Trust &amp; Banking</a:t>
                      </a:r>
                    </a:p>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Orix </a:t>
                      </a:r>
                      <a:endParaRPr kumimoji="0" lang="en-US" sz="1000" b="0" i="0" u="none" strike="noStrike" cap="none" normalizeH="0" baseline="0">
                        <a:ln>
                          <a:noFill/>
                        </a:ln>
                        <a:solidFill>
                          <a:schemeClr val="tx1"/>
                        </a:solidFill>
                        <a:effectLst/>
                        <a:latin typeface="Arial Narrow" pitchFamily="34" charset="0"/>
                      </a:endParaRPr>
                    </a:p>
                  </a:txBody>
                  <a:tcPr marL="24337" marR="24337" marT="18288" marB="18288" anchor="ctr"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Fukoku Mutual Life</a:t>
                      </a:r>
                    </a:p>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Asahi Mutual Life</a:t>
                      </a:r>
                    </a:p>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Nissan Marine &amp; Fire</a:t>
                      </a:r>
                    </a:p>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Taisei Marine &amp; Fire</a:t>
                      </a:r>
                      <a:endParaRPr kumimoji="0" lang="en-US" sz="1000" b="0" i="0" u="none" strike="noStrike" cap="none" normalizeH="0" baseline="0">
                        <a:ln>
                          <a:noFill/>
                        </a:ln>
                        <a:solidFill>
                          <a:schemeClr val="tx1"/>
                        </a:solidFill>
                        <a:effectLst/>
                        <a:latin typeface="Arial Narrow" pitchFamily="34" charset="0"/>
                      </a:endParaRPr>
                    </a:p>
                  </a:txBody>
                  <a:tcPr marL="24337" marR="24337" marT="18288" marB="18288" anchor="ctr" horzOverflow="overflow"/>
                </a:tc>
                <a:extLst>
                  <a:ext uri="{0D108BD9-81ED-4DB2-BD59-A6C34878D82A}">
                    <a16:rowId xmlns:a16="http://schemas.microsoft.com/office/drawing/2014/main" val="10002"/>
                  </a:ext>
                </a:extLst>
              </a:tr>
              <a:tr h="27717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u="none" strike="noStrike" cap="none" normalizeH="0" baseline="0">
                          <a:ln>
                            <a:noFill/>
                          </a:ln>
                          <a:effectLst/>
                        </a:rPr>
                        <a:t>Industrial and Manufacturing</a:t>
                      </a:r>
                      <a:endParaRPr kumimoji="0" lang="en-US" sz="1200" b="1" i="0" u="none" strike="noStrike" cap="none" normalizeH="0" baseline="0">
                        <a:ln>
                          <a:noFill/>
                        </a:ln>
                        <a:solidFill>
                          <a:schemeClr val="tx1"/>
                        </a:solidFill>
                        <a:effectLst/>
                        <a:latin typeface="Arial Narrow" pitchFamily="34" charset="0"/>
                      </a:endParaRPr>
                    </a:p>
                  </a:txBody>
                  <a:tcPr marL="60843" marR="60843" anchor="ctr"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Fuji Photo Film</a:t>
                      </a:r>
                    </a:p>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Mitsukoshi</a:t>
                      </a:r>
                    </a:p>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Suntory</a:t>
                      </a:r>
                    </a:p>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Toshiba</a:t>
                      </a:r>
                    </a:p>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Toyota</a:t>
                      </a:r>
                    </a:p>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Mitsui Bussan</a:t>
                      </a:r>
                    </a:p>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Japan Steel Works</a:t>
                      </a:r>
                    </a:p>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Mitsui Toatsu Chemical</a:t>
                      </a:r>
                      <a:endParaRPr kumimoji="0" lang="en-US" sz="1000" b="0" i="0" u="none" strike="noStrike" cap="none" normalizeH="0" baseline="0">
                        <a:ln>
                          <a:noFill/>
                        </a:ln>
                        <a:solidFill>
                          <a:srgbClr val="000000"/>
                        </a:solidFill>
                        <a:effectLst/>
                        <a:latin typeface="Arial Narrow" pitchFamily="34" charset="0"/>
                        <a:cs typeface="Arial" charset="0"/>
                      </a:endParaRPr>
                    </a:p>
                  </a:txBody>
                  <a:tcPr marL="24337" marR="24337" marT="18288" marB="18288" anchor="ctr"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Kirin Brewery</a:t>
                      </a:r>
                    </a:p>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Mitsubishi Electric</a:t>
                      </a:r>
                    </a:p>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Mitsubishi Fuso</a:t>
                      </a:r>
                    </a:p>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Mitsubishi Motors</a:t>
                      </a:r>
                    </a:p>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Nippon Yusen (NYK)</a:t>
                      </a:r>
                    </a:p>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Nippon Oil</a:t>
                      </a:r>
                    </a:p>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Nikon</a:t>
                      </a:r>
                    </a:p>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Mitsubishi Shoji</a:t>
                      </a:r>
                    </a:p>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Mitsubishi Steel</a:t>
                      </a:r>
                    </a:p>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Mitsubishi Gas</a:t>
                      </a:r>
                      <a:endParaRPr kumimoji="0" lang="en-US" sz="1000" b="0" i="0" u="none" strike="noStrike" cap="none" normalizeH="0" baseline="0">
                        <a:ln>
                          <a:noFill/>
                        </a:ln>
                        <a:solidFill>
                          <a:srgbClr val="000000"/>
                        </a:solidFill>
                        <a:effectLst/>
                        <a:latin typeface="Arial Narrow" pitchFamily="34" charset="0"/>
                        <a:cs typeface="Arial" charset="0"/>
                      </a:endParaRPr>
                    </a:p>
                  </a:txBody>
                  <a:tcPr marL="24337" marR="24337" marT="18288" marB="18288" anchor="ctr"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Asahi Breweries</a:t>
                      </a:r>
                    </a:p>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Hanshin Railway</a:t>
                      </a:r>
                    </a:p>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Keihan Railway</a:t>
                      </a:r>
                    </a:p>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Mazda</a:t>
                      </a:r>
                    </a:p>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Nankai Railway</a:t>
                      </a:r>
                    </a:p>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NEC</a:t>
                      </a:r>
                    </a:p>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Sumitomo Metal Industries</a:t>
                      </a:r>
                    </a:p>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Sumitomo Chemical</a:t>
                      </a:r>
                      <a:endParaRPr kumimoji="0" lang="en-US" sz="1000" b="0" i="0" u="none" strike="noStrike" cap="none" normalizeH="0" baseline="0">
                        <a:ln>
                          <a:noFill/>
                        </a:ln>
                        <a:solidFill>
                          <a:srgbClr val="000000"/>
                        </a:solidFill>
                        <a:effectLst/>
                        <a:latin typeface="Arial Narrow" pitchFamily="34" charset="0"/>
                        <a:cs typeface="Arial" charset="0"/>
                      </a:endParaRPr>
                    </a:p>
                  </a:txBody>
                  <a:tcPr marL="24337" marR="24337" marT="18288" marB="18288" anchor="ctr"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Canon</a:t>
                      </a:r>
                    </a:p>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Hitachi</a:t>
                      </a:r>
                    </a:p>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Matsuya</a:t>
                      </a:r>
                    </a:p>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Nissan</a:t>
                      </a:r>
                    </a:p>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Ricoh</a:t>
                      </a:r>
                    </a:p>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Tobu Railway</a:t>
                      </a:r>
                    </a:p>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Yamaha</a:t>
                      </a:r>
                    </a:p>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Kureha Chemical Industries</a:t>
                      </a:r>
                      <a:endParaRPr kumimoji="0" lang="en-US" sz="1000" b="0" i="0" u="none" strike="noStrike" cap="none" normalizeH="0" baseline="0">
                        <a:ln>
                          <a:noFill/>
                        </a:ln>
                        <a:solidFill>
                          <a:srgbClr val="000000"/>
                        </a:solidFill>
                        <a:effectLst/>
                        <a:latin typeface="Arial Narrow" pitchFamily="34" charset="0"/>
                        <a:cs typeface="Arial" charset="0"/>
                      </a:endParaRPr>
                    </a:p>
                  </a:txBody>
                  <a:tcPr marL="24337" marR="24337" marT="18288" marB="18288" anchor="ctr"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Hankyu Railway</a:t>
                      </a:r>
                    </a:p>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Keisei Railway</a:t>
                      </a:r>
                    </a:p>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Kobe Steel</a:t>
                      </a:r>
                    </a:p>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Konica</a:t>
                      </a:r>
                    </a:p>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Minolta</a:t>
                      </a:r>
                    </a:p>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Kyocera</a:t>
                      </a:r>
                    </a:p>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Shin-Maywa, Takashimaya</a:t>
                      </a:r>
                    </a:p>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Toho</a:t>
                      </a:r>
                    </a:p>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Nissho Iwai</a:t>
                      </a:r>
                    </a:p>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Nakayama Steel Works</a:t>
                      </a:r>
                    </a:p>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Nisshin Steel</a:t>
                      </a:r>
                    </a:p>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Sekisui Chemical</a:t>
                      </a:r>
                      <a:endParaRPr kumimoji="0" lang="en-US" sz="1000" b="0" i="0" u="none" strike="noStrike" cap="none" normalizeH="0" baseline="0">
                        <a:ln>
                          <a:noFill/>
                        </a:ln>
                        <a:solidFill>
                          <a:schemeClr val="tx1"/>
                        </a:solidFill>
                        <a:effectLst/>
                        <a:latin typeface="Arial Narrow" pitchFamily="34" charset="0"/>
                      </a:endParaRPr>
                    </a:p>
                  </a:txBody>
                  <a:tcPr marL="24337" marR="24337" marT="18288" marB="18288" anchor="ctr"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Fujitsu</a:t>
                      </a:r>
                    </a:p>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Hitachi</a:t>
                      </a:r>
                    </a:p>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Isuzu</a:t>
                      </a:r>
                    </a:p>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Itochu</a:t>
                      </a:r>
                    </a:p>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Tokyo Electric Power</a:t>
                      </a:r>
                    </a:p>
                    <a:p>
                      <a:pPr marL="0" marR="0" lvl="0" indent="0" algn="l" defTabSz="914400" rtl="0" eaLnBrk="0" fontAlgn="b"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Kawasaki Steel</a:t>
                      </a:r>
                      <a:endParaRPr kumimoji="0" lang="en-US" sz="1000" b="0" i="0" u="none" strike="noStrike" cap="none" normalizeH="0" baseline="0">
                        <a:ln>
                          <a:noFill/>
                        </a:ln>
                        <a:solidFill>
                          <a:schemeClr val="tx1"/>
                        </a:solidFill>
                        <a:effectLst/>
                        <a:latin typeface="Arial Narrow" pitchFamily="34" charset="0"/>
                      </a:endParaRPr>
                    </a:p>
                  </a:txBody>
                  <a:tcPr marL="24337" marR="24337" marT="18288" marB="18288" anchor="ctr" horzOverflow="overflow"/>
                </a:tc>
                <a:extLst>
                  <a:ext uri="{0D108BD9-81ED-4DB2-BD59-A6C34878D82A}">
                    <a16:rowId xmlns:a16="http://schemas.microsoft.com/office/drawing/2014/main" val="10003"/>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2"/>
          <p:cNvSpPr>
            <a:spLocks noGrp="1" noChangeArrowheads="1"/>
          </p:cNvSpPr>
          <p:nvPr>
            <p:ph type="title"/>
          </p:nvPr>
        </p:nvSpPr>
        <p:spPr/>
        <p:txBody>
          <a:bodyPr/>
          <a:lstStyle/>
          <a:p>
            <a:pPr eaLnBrk="1" hangingPunct="1">
              <a:defRPr/>
            </a:pPr>
            <a:r>
              <a:rPr lang="en-US"/>
              <a:t>1. Corporate System</a:t>
            </a:r>
          </a:p>
        </p:txBody>
      </p:sp>
      <p:sp>
        <p:nvSpPr>
          <p:cNvPr id="72707" name="Rectangle 18"/>
          <p:cNvSpPr>
            <a:spLocks noGrp="1" noChangeArrowheads="1"/>
          </p:cNvSpPr>
          <p:nvPr>
            <p:ph sz="half" idx="1"/>
          </p:nvPr>
        </p:nvSpPr>
        <p:spPr/>
        <p:txBody>
          <a:bodyPr/>
          <a:lstStyle/>
          <a:p>
            <a:pPr eaLnBrk="1" hangingPunct="1"/>
            <a:r>
              <a:rPr lang="en-US" sz="2400" dirty="0"/>
              <a:t>Vertical Keiretsu</a:t>
            </a:r>
          </a:p>
          <a:p>
            <a:pPr lvl="1" eaLnBrk="1" hangingPunct="1"/>
            <a:r>
              <a:rPr lang="en-US" sz="2000" dirty="0"/>
              <a:t>Centered around a major manufacturer that is often part of a horizontal keiretsu.</a:t>
            </a:r>
          </a:p>
          <a:p>
            <a:pPr lvl="1" eaLnBrk="1" hangingPunct="1"/>
            <a:r>
              <a:rPr lang="en-US" sz="2000" dirty="0"/>
              <a:t>Consist primarily of suppliers and distributors relationships.</a:t>
            </a:r>
          </a:p>
          <a:p>
            <a:pPr lvl="1" eaLnBrk="1" hangingPunct="1"/>
            <a:r>
              <a:rPr lang="en-US" sz="2000" dirty="0"/>
              <a:t>Service the large manufacturer at the core of the keiretsu.</a:t>
            </a:r>
          </a:p>
          <a:p>
            <a:pPr lvl="1" eaLnBrk="1" hangingPunct="1"/>
            <a:r>
              <a:rPr lang="en-US" sz="2000" dirty="0"/>
              <a:t>The Automobile Industry:</a:t>
            </a:r>
          </a:p>
          <a:p>
            <a:pPr lvl="2" eaLnBrk="1" hangingPunct="1"/>
            <a:r>
              <a:rPr lang="en-US" sz="1800" dirty="0"/>
              <a:t>Toyota Group, Nissan Group, Honda Group, Daihatsu Motors, Isuzu.</a:t>
            </a:r>
          </a:p>
          <a:p>
            <a:pPr lvl="1" eaLnBrk="1" hangingPunct="1"/>
            <a:r>
              <a:rPr lang="en-US" sz="2000" dirty="0"/>
              <a:t>Electronics:</a:t>
            </a:r>
          </a:p>
          <a:p>
            <a:pPr lvl="2" eaLnBrk="1" hangingPunct="1"/>
            <a:r>
              <a:rPr lang="en-US" sz="1800" dirty="0"/>
              <a:t>Hitachi, Toshiba, Sanyo, Matsushita, Sony.</a:t>
            </a:r>
          </a:p>
        </p:txBody>
      </p:sp>
      <p:sp>
        <p:nvSpPr>
          <p:cNvPr id="2" name="Content Placeholder 1">
            <a:extLst>
              <a:ext uri="{FF2B5EF4-FFF2-40B4-BE49-F238E27FC236}">
                <a16:creationId xmlns:a16="http://schemas.microsoft.com/office/drawing/2014/main" id="{FA7E2456-5A54-4A9A-BFE4-78DB21AF4A63}"/>
              </a:ext>
            </a:extLst>
          </p:cNvPr>
          <p:cNvSpPr>
            <a:spLocks noGrp="1"/>
          </p:cNvSpPr>
          <p:nvPr>
            <p:ph sz="half" idx="2"/>
          </p:nvPr>
        </p:nvSpPr>
        <p:spPr/>
        <p:txBody>
          <a:bodyPr/>
          <a:lstStyle/>
          <a:p>
            <a:endParaRPr lang="en-US" dirty="0"/>
          </a:p>
        </p:txBody>
      </p:sp>
      <p:sp>
        <p:nvSpPr>
          <p:cNvPr id="72708" name="AutoShape 4"/>
          <p:cNvSpPr>
            <a:spLocks noChangeArrowheads="1"/>
          </p:cNvSpPr>
          <p:nvPr/>
        </p:nvSpPr>
        <p:spPr bwMode="auto">
          <a:xfrm>
            <a:off x="8359942" y="2075447"/>
            <a:ext cx="1219200" cy="3810000"/>
          </a:xfrm>
          <a:prstGeom prst="upDownArrow">
            <a:avLst>
              <a:gd name="adj1" fmla="val 50000"/>
              <a:gd name="adj2" fmla="val 62500"/>
            </a:avLst>
          </a:prstGeom>
          <a:gradFill rotWithShape="0">
            <a:gsLst>
              <a:gs pos="0">
                <a:srgbClr val="182F76"/>
              </a:gs>
              <a:gs pos="50000">
                <a:srgbClr val="3366FF"/>
              </a:gs>
              <a:gs pos="100000">
                <a:srgbClr val="182F76"/>
              </a:gs>
            </a:gsLst>
            <a:lin ang="5400000" scaled="1"/>
          </a:gradFill>
          <a:ln w="25400">
            <a:solidFill>
              <a:srgbClr val="99CCFF"/>
            </a:solidFill>
            <a:miter lim="800000"/>
            <a:headEnd/>
            <a:tailEnd/>
          </a:ln>
        </p:spPr>
        <p:txBody>
          <a:bodyPr wrap="none" anchor="ctr"/>
          <a:lstStyle/>
          <a:p>
            <a:endParaRPr lang="en-US">
              <a:latin typeface="Arial Narrow" panose="020B0606020202030204" pitchFamily="34" charset="0"/>
            </a:endParaRPr>
          </a:p>
        </p:txBody>
      </p:sp>
      <p:sp>
        <p:nvSpPr>
          <p:cNvPr id="72709" name="Oval 19"/>
          <p:cNvSpPr>
            <a:spLocks noChangeArrowheads="1"/>
          </p:cNvSpPr>
          <p:nvPr/>
        </p:nvSpPr>
        <p:spPr bwMode="auto">
          <a:xfrm>
            <a:off x="8588542" y="3447047"/>
            <a:ext cx="762000" cy="762000"/>
          </a:xfrm>
          <a:prstGeom prst="ellipse">
            <a:avLst/>
          </a:prstGeom>
          <a:solidFill>
            <a:srgbClr val="FF0000"/>
          </a:solidFill>
          <a:ln w="25400">
            <a:solidFill>
              <a:srgbClr val="FFCC00"/>
            </a:solidFill>
            <a:round/>
            <a:headEnd/>
            <a:tailEnd/>
          </a:ln>
        </p:spPr>
        <p:txBody>
          <a:bodyPr wrap="none" anchor="ctr"/>
          <a:lstStyle/>
          <a:p>
            <a:endParaRPr lang="en-US">
              <a:latin typeface="Arial Narrow" panose="020B0606020202030204" pitchFamily="34" charset="0"/>
            </a:endParaRPr>
          </a:p>
        </p:txBody>
      </p:sp>
      <p:sp>
        <p:nvSpPr>
          <p:cNvPr id="72710" name="Text Box 20"/>
          <p:cNvSpPr txBox="1">
            <a:spLocks noChangeArrowheads="1"/>
          </p:cNvSpPr>
          <p:nvPr/>
        </p:nvSpPr>
        <p:spPr bwMode="auto">
          <a:xfrm>
            <a:off x="9462905" y="3667711"/>
            <a:ext cx="1516762" cy="400110"/>
          </a:xfrm>
          <a:prstGeom prst="rect">
            <a:avLst/>
          </a:prstGeom>
          <a:noFill/>
          <a:ln w="9525">
            <a:noFill/>
            <a:miter lim="800000"/>
            <a:headEnd/>
            <a:tailEnd/>
          </a:ln>
        </p:spPr>
        <p:txBody>
          <a:bodyPr wrap="none">
            <a:spAutoFit/>
          </a:bodyPr>
          <a:lstStyle/>
          <a:p>
            <a:pPr algn="ctr" eaLnBrk="0" hangingPunct="0"/>
            <a:r>
              <a:rPr lang="en-US" sz="2000" b="1">
                <a:latin typeface="Arial Narrow" panose="020B0606020202030204" pitchFamily="34" charset="0"/>
              </a:rPr>
              <a:t>Manufacturer</a:t>
            </a:r>
          </a:p>
        </p:txBody>
      </p:sp>
      <p:sp>
        <p:nvSpPr>
          <p:cNvPr id="72711" name="Oval 21"/>
          <p:cNvSpPr>
            <a:spLocks noChangeArrowheads="1"/>
          </p:cNvSpPr>
          <p:nvPr/>
        </p:nvSpPr>
        <p:spPr bwMode="auto">
          <a:xfrm>
            <a:off x="8512342" y="2761247"/>
            <a:ext cx="381000" cy="381000"/>
          </a:xfrm>
          <a:prstGeom prst="ellipse">
            <a:avLst/>
          </a:prstGeom>
          <a:solidFill>
            <a:srgbClr val="FF0000"/>
          </a:solidFill>
          <a:ln w="25400">
            <a:solidFill>
              <a:srgbClr val="FFCC00"/>
            </a:solidFill>
            <a:round/>
            <a:headEnd/>
            <a:tailEnd/>
          </a:ln>
        </p:spPr>
        <p:txBody>
          <a:bodyPr wrap="none" anchor="ctr"/>
          <a:lstStyle/>
          <a:p>
            <a:endParaRPr lang="en-US">
              <a:latin typeface="Arial Narrow" panose="020B0606020202030204" pitchFamily="34" charset="0"/>
            </a:endParaRPr>
          </a:p>
        </p:txBody>
      </p:sp>
      <p:sp>
        <p:nvSpPr>
          <p:cNvPr id="72712" name="Oval 22"/>
          <p:cNvSpPr>
            <a:spLocks noChangeArrowheads="1"/>
          </p:cNvSpPr>
          <p:nvPr/>
        </p:nvSpPr>
        <p:spPr bwMode="auto">
          <a:xfrm>
            <a:off x="8817142" y="2456447"/>
            <a:ext cx="381000" cy="381000"/>
          </a:xfrm>
          <a:prstGeom prst="ellipse">
            <a:avLst/>
          </a:prstGeom>
          <a:solidFill>
            <a:srgbClr val="FF0000"/>
          </a:solidFill>
          <a:ln w="25400">
            <a:solidFill>
              <a:srgbClr val="FFCC00"/>
            </a:solidFill>
            <a:round/>
            <a:headEnd/>
            <a:tailEnd/>
          </a:ln>
        </p:spPr>
        <p:txBody>
          <a:bodyPr wrap="none" anchor="ctr"/>
          <a:lstStyle/>
          <a:p>
            <a:endParaRPr lang="en-US">
              <a:latin typeface="Arial Narrow" panose="020B0606020202030204" pitchFamily="34" charset="0"/>
            </a:endParaRPr>
          </a:p>
        </p:txBody>
      </p:sp>
      <p:sp>
        <p:nvSpPr>
          <p:cNvPr id="72713" name="Oval 23"/>
          <p:cNvSpPr>
            <a:spLocks noChangeArrowheads="1"/>
          </p:cNvSpPr>
          <p:nvPr/>
        </p:nvSpPr>
        <p:spPr bwMode="auto">
          <a:xfrm>
            <a:off x="8969542" y="2913647"/>
            <a:ext cx="381000" cy="381000"/>
          </a:xfrm>
          <a:prstGeom prst="ellipse">
            <a:avLst/>
          </a:prstGeom>
          <a:solidFill>
            <a:srgbClr val="FF0000"/>
          </a:solidFill>
          <a:ln w="25400">
            <a:solidFill>
              <a:srgbClr val="FFCC00"/>
            </a:solidFill>
            <a:round/>
            <a:headEnd/>
            <a:tailEnd/>
          </a:ln>
        </p:spPr>
        <p:txBody>
          <a:bodyPr wrap="none" anchor="ctr"/>
          <a:lstStyle/>
          <a:p>
            <a:endParaRPr lang="en-US">
              <a:latin typeface="Arial Narrow" panose="020B0606020202030204" pitchFamily="34" charset="0"/>
            </a:endParaRPr>
          </a:p>
        </p:txBody>
      </p:sp>
      <p:sp>
        <p:nvSpPr>
          <p:cNvPr id="72714" name="Oval 24"/>
          <p:cNvSpPr>
            <a:spLocks noChangeArrowheads="1"/>
          </p:cNvSpPr>
          <p:nvPr/>
        </p:nvSpPr>
        <p:spPr bwMode="auto">
          <a:xfrm>
            <a:off x="8740942" y="4285247"/>
            <a:ext cx="457200" cy="457200"/>
          </a:xfrm>
          <a:prstGeom prst="ellipse">
            <a:avLst/>
          </a:prstGeom>
          <a:solidFill>
            <a:srgbClr val="FF0000"/>
          </a:solidFill>
          <a:ln w="25400">
            <a:solidFill>
              <a:srgbClr val="FFCC00"/>
            </a:solidFill>
            <a:round/>
            <a:headEnd/>
            <a:tailEnd/>
          </a:ln>
        </p:spPr>
        <p:txBody>
          <a:bodyPr wrap="none" anchor="ctr"/>
          <a:lstStyle/>
          <a:p>
            <a:endParaRPr lang="en-US">
              <a:latin typeface="Arial Narrow" panose="020B0606020202030204" pitchFamily="34" charset="0"/>
            </a:endParaRPr>
          </a:p>
        </p:txBody>
      </p:sp>
      <p:sp>
        <p:nvSpPr>
          <p:cNvPr id="72715" name="Oval 25"/>
          <p:cNvSpPr>
            <a:spLocks noChangeArrowheads="1"/>
          </p:cNvSpPr>
          <p:nvPr/>
        </p:nvSpPr>
        <p:spPr bwMode="auto">
          <a:xfrm>
            <a:off x="8436142" y="5047247"/>
            <a:ext cx="381000" cy="381000"/>
          </a:xfrm>
          <a:prstGeom prst="ellipse">
            <a:avLst/>
          </a:prstGeom>
          <a:solidFill>
            <a:srgbClr val="FF0000"/>
          </a:solidFill>
          <a:ln w="25400">
            <a:solidFill>
              <a:srgbClr val="FFCC00"/>
            </a:solidFill>
            <a:round/>
            <a:headEnd/>
            <a:tailEnd/>
          </a:ln>
        </p:spPr>
        <p:txBody>
          <a:bodyPr wrap="none" anchor="ctr"/>
          <a:lstStyle/>
          <a:p>
            <a:endParaRPr lang="en-US">
              <a:latin typeface="Arial Narrow" panose="020B0606020202030204" pitchFamily="34" charset="0"/>
            </a:endParaRPr>
          </a:p>
        </p:txBody>
      </p:sp>
      <p:sp>
        <p:nvSpPr>
          <p:cNvPr id="72716" name="Oval 26"/>
          <p:cNvSpPr>
            <a:spLocks noChangeArrowheads="1"/>
          </p:cNvSpPr>
          <p:nvPr/>
        </p:nvSpPr>
        <p:spPr bwMode="auto">
          <a:xfrm>
            <a:off x="8817142" y="5275847"/>
            <a:ext cx="381000" cy="381000"/>
          </a:xfrm>
          <a:prstGeom prst="ellipse">
            <a:avLst/>
          </a:prstGeom>
          <a:solidFill>
            <a:srgbClr val="FF0000"/>
          </a:solidFill>
          <a:ln w="25400">
            <a:solidFill>
              <a:srgbClr val="FFCC00"/>
            </a:solidFill>
            <a:round/>
            <a:headEnd/>
            <a:tailEnd/>
          </a:ln>
        </p:spPr>
        <p:txBody>
          <a:bodyPr wrap="none" anchor="ctr"/>
          <a:lstStyle/>
          <a:p>
            <a:endParaRPr lang="en-US">
              <a:latin typeface="Arial Narrow" panose="020B0606020202030204" pitchFamily="34" charset="0"/>
            </a:endParaRPr>
          </a:p>
        </p:txBody>
      </p:sp>
      <p:sp>
        <p:nvSpPr>
          <p:cNvPr id="72717" name="Oval 27"/>
          <p:cNvSpPr>
            <a:spLocks noChangeArrowheads="1"/>
          </p:cNvSpPr>
          <p:nvPr/>
        </p:nvSpPr>
        <p:spPr bwMode="auto">
          <a:xfrm>
            <a:off x="9121942" y="4894847"/>
            <a:ext cx="381000" cy="381000"/>
          </a:xfrm>
          <a:prstGeom prst="ellipse">
            <a:avLst/>
          </a:prstGeom>
          <a:solidFill>
            <a:srgbClr val="FF0000"/>
          </a:solidFill>
          <a:ln w="25400">
            <a:solidFill>
              <a:srgbClr val="FFCC00"/>
            </a:solidFill>
            <a:round/>
            <a:headEnd/>
            <a:tailEnd/>
          </a:ln>
        </p:spPr>
        <p:txBody>
          <a:bodyPr wrap="none" anchor="ctr"/>
          <a:lstStyle/>
          <a:p>
            <a:endParaRPr lang="en-US">
              <a:latin typeface="Arial Narrow" panose="020B0606020202030204" pitchFamily="34" charset="0"/>
            </a:endParaRPr>
          </a:p>
        </p:txBody>
      </p:sp>
      <p:sp>
        <p:nvSpPr>
          <p:cNvPr id="72718" name="Text Box 28"/>
          <p:cNvSpPr txBox="1">
            <a:spLocks noChangeArrowheads="1"/>
          </p:cNvSpPr>
          <p:nvPr/>
        </p:nvSpPr>
        <p:spPr bwMode="auto">
          <a:xfrm>
            <a:off x="9615656" y="2677111"/>
            <a:ext cx="1171575" cy="396875"/>
          </a:xfrm>
          <a:prstGeom prst="rect">
            <a:avLst/>
          </a:prstGeom>
          <a:noFill/>
          <a:ln w="9525">
            <a:noFill/>
            <a:miter lim="800000"/>
            <a:headEnd/>
            <a:tailEnd/>
          </a:ln>
        </p:spPr>
        <p:txBody>
          <a:bodyPr wrap="none">
            <a:spAutoFit/>
          </a:bodyPr>
          <a:lstStyle/>
          <a:p>
            <a:pPr algn="ctr" eaLnBrk="0" hangingPunct="0"/>
            <a:r>
              <a:rPr lang="en-US" sz="2000" b="1" dirty="0">
                <a:latin typeface="Arial Narrow" panose="020B0606020202030204" pitchFamily="34" charset="0"/>
              </a:rPr>
              <a:t>Suppliers</a:t>
            </a:r>
          </a:p>
        </p:txBody>
      </p:sp>
      <p:sp>
        <p:nvSpPr>
          <p:cNvPr id="72719" name="Text Box 29"/>
          <p:cNvSpPr txBox="1">
            <a:spLocks noChangeArrowheads="1"/>
          </p:cNvSpPr>
          <p:nvPr/>
        </p:nvSpPr>
        <p:spPr bwMode="auto">
          <a:xfrm>
            <a:off x="9525842" y="4293186"/>
            <a:ext cx="1305165" cy="400110"/>
          </a:xfrm>
          <a:prstGeom prst="rect">
            <a:avLst/>
          </a:prstGeom>
          <a:noFill/>
          <a:ln w="9525">
            <a:noFill/>
            <a:miter lim="800000"/>
            <a:headEnd/>
            <a:tailEnd/>
          </a:ln>
        </p:spPr>
        <p:txBody>
          <a:bodyPr wrap="none">
            <a:spAutoFit/>
          </a:bodyPr>
          <a:lstStyle/>
          <a:p>
            <a:pPr algn="ctr" eaLnBrk="0" hangingPunct="0"/>
            <a:r>
              <a:rPr lang="en-US" sz="2000" b="1">
                <a:latin typeface="Arial Narrow" panose="020B0606020202030204" pitchFamily="34" charset="0"/>
              </a:rPr>
              <a:t>Wholesaler</a:t>
            </a:r>
          </a:p>
        </p:txBody>
      </p:sp>
      <p:sp>
        <p:nvSpPr>
          <p:cNvPr id="72720" name="Text Box 30"/>
          <p:cNvSpPr txBox="1">
            <a:spLocks noChangeArrowheads="1"/>
          </p:cNvSpPr>
          <p:nvPr/>
        </p:nvSpPr>
        <p:spPr bwMode="auto">
          <a:xfrm>
            <a:off x="9611102" y="5191711"/>
            <a:ext cx="1072730" cy="400110"/>
          </a:xfrm>
          <a:prstGeom prst="rect">
            <a:avLst/>
          </a:prstGeom>
          <a:noFill/>
          <a:ln w="9525">
            <a:noFill/>
            <a:miter lim="800000"/>
            <a:headEnd/>
            <a:tailEnd/>
          </a:ln>
        </p:spPr>
        <p:txBody>
          <a:bodyPr wrap="none">
            <a:spAutoFit/>
          </a:bodyPr>
          <a:lstStyle/>
          <a:p>
            <a:pPr algn="ctr" eaLnBrk="0" hangingPunct="0"/>
            <a:r>
              <a:rPr lang="en-US" sz="2000" b="1">
                <a:latin typeface="Arial Narrow" panose="020B0606020202030204" pitchFamily="34" charset="0"/>
              </a:rPr>
              <a:t>Retailers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Some Firms within the Toyota Group</a:t>
            </a:r>
          </a:p>
        </p:txBody>
      </p:sp>
      <p:graphicFrame>
        <p:nvGraphicFramePr>
          <p:cNvPr id="6" name="Group 253"/>
          <p:cNvGraphicFramePr>
            <a:graphicFrameLocks noGrp="1"/>
          </p:cNvGraphicFramePr>
          <p:nvPr>
            <p:ph idx="1"/>
            <p:extLst>
              <p:ext uri="{D42A27DB-BD31-4B8C-83A1-F6EECF244321}">
                <p14:modId xmlns:p14="http://schemas.microsoft.com/office/powerpoint/2010/main" val="1336285113"/>
              </p:ext>
            </p:extLst>
          </p:nvPr>
        </p:nvGraphicFramePr>
        <p:xfrm>
          <a:off x="1009650" y="1311275"/>
          <a:ext cx="10972799" cy="4755515"/>
        </p:xfrm>
        <a:graphic>
          <a:graphicData uri="http://schemas.openxmlformats.org/drawingml/2006/table">
            <a:tbl>
              <a:tblPr firstRow="1" bandRow="1">
                <a:tableStyleId>{0E3FDE45-AF77-4B5C-9715-49D594BDF05E}</a:tableStyleId>
              </a:tblPr>
              <a:tblGrid>
                <a:gridCol w="6122189">
                  <a:extLst>
                    <a:ext uri="{9D8B030D-6E8A-4147-A177-3AD203B41FA5}">
                      <a16:colId xmlns:a16="http://schemas.microsoft.com/office/drawing/2014/main" val="20000"/>
                    </a:ext>
                  </a:extLst>
                </a:gridCol>
                <a:gridCol w="4850610">
                  <a:extLst>
                    <a:ext uri="{9D8B030D-6E8A-4147-A177-3AD203B41FA5}">
                      <a16:colId xmlns:a16="http://schemas.microsoft.com/office/drawing/2014/main" val="20001"/>
                    </a:ext>
                  </a:extLst>
                </a:gridCol>
              </a:tblGrid>
              <a:tr h="354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Company</a:t>
                      </a:r>
                      <a:endParaRPr kumimoji="0" lang="en-US" sz="2800" b="1" i="0" u="none" strike="noStrike" cap="none" normalizeH="0" baseline="0" dirty="0">
                        <a:ln>
                          <a:noFill/>
                        </a:ln>
                        <a:solidFill>
                          <a:schemeClr val="tx1"/>
                        </a:solidFill>
                        <a:effectLst/>
                        <a:latin typeface="Arial" charset="0"/>
                        <a:cs typeface="Angsana New" pitchFamily="18" charset="-34"/>
                      </a:endParaRPr>
                    </a:p>
                  </a:txBody>
                  <a:tcPr marL="119094" marR="11909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Sector</a:t>
                      </a:r>
                      <a:endParaRPr kumimoji="0" lang="en-US" sz="2800" b="1" i="0" u="none" strike="noStrike" cap="none" normalizeH="0" baseline="0" dirty="0">
                        <a:ln>
                          <a:noFill/>
                        </a:ln>
                        <a:solidFill>
                          <a:schemeClr val="tx1"/>
                        </a:solidFill>
                        <a:effectLst/>
                        <a:latin typeface="Arial" charset="0"/>
                        <a:cs typeface="Angsana New" pitchFamily="18" charset="-34"/>
                      </a:endParaRPr>
                    </a:p>
                  </a:txBody>
                  <a:tcPr marL="119094" marR="119094" anchor="ctr" horzOverflow="overflow"/>
                </a:tc>
                <a:extLst>
                  <a:ext uri="{0D108BD9-81ED-4DB2-BD59-A6C34878D82A}">
                    <a16:rowId xmlns:a16="http://schemas.microsoft.com/office/drawing/2014/main" val="10000"/>
                  </a:ext>
                </a:extLst>
              </a:tr>
              <a:tr h="354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Toyota Loom Works</a:t>
                      </a:r>
                      <a:endParaRPr kumimoji="0" lang="en-US" sz="2800" b="0" i="0" u="none" strike="noStrike" cap="none" normalizeH="0" baseline="0" dirty="0">
                        <a:ln>
                          <a:noFill/>
                        </a:ln>
                        <a:solidFill>
                          <a:schemeClr val="tx1"/>
                        </a:solidFill>
                        <a:effectLst/>
                        <a:latin typeface="Arial" charset="0"/>
                        <a:cs typeface="Angsana New" pitchFamily="18" charset="-34"/>
                      </a:endParaRPr>
                    </a:p>
                  </a:txBody>
                  <a:tcPr marL="119094" marR="11909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Engines</a:t>
                      </a:r>
                      <a:endParaRPr kumimoji="0" lang="en-US" sz="2800" b="0" i="0" u="none" strike="noStrike" cap="none" normalizeH="0" baseline="0">
                        <a:ln>
                          <a:noFill/>
                        </a:ln>
                        <a:solidFill>
                          <a:schemeClr val="tx1"/>
                        </a:solidFill>
                        <a:effectLst/>
                        <a:latin typeface="Arial" charset="0"/>
                        <a:cs typeface="Angsana New" pitchFamily="18" charset="-34"/>
                      </a:endParaRPr>
                    </a:p>
                  </a:txBody>
                  <a:tcPr marL="119094" marR="119094" anchor="ctr" horzOverflow="overflow"/>
                </a:tc>
                <a:extLst>
                  <a:ext uri="{0D108BD9-81ED-4DB2-BD59-A6C34878D82A}">
                    <a16:rowId xmlns:a16="http://schemas.microsoft.com/office/drawing/2014/main" val="10001"/>
                  </a:ext>
                </a:extLst>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Aichi Steel Works</a:t>
                      </a:r>
                      <a:endParaRPr kumimoji="0" lang="en-US" sz="2800" b="0" i="0" u="none" strike="noStrike" cap="none" normalizeH="0" baseline="0">
                        <a:ln>
                          <a:noFill/>
                        </a:ln>
                        <a:solidFill>
                          <a:schemeClr val="tx1"/>
                        </a:solidFill>
                        <a:effectLst/>
                        <a:latin typeface="Arial" charset="0"/>
                        <a:cs typeface="Angsana New" pitchFamily="18" charset="-34"/>
                      </a:endParaRPr>
                    </a:p>
                  </a:txBody>
                  <a:tcPr marL="119094" marR="11909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Steels</a:t>
                      </a:r>
                      <a:endParaRPr kumimoji="0" lang="en-US" sz="2800" b="0" i="0" u="none" strike="noStrike" cap="none" normalizeH="0" baseline="0">
                        <a:ln>
                          <a:noFill/>
                        </a:ln>
                        <a:solidFill>
                          <a:schemeClr val="tx1"/>
                        </a:solidFill>
                        <a:effectLst/>
                        <a:latin typeface="Arial" charset="0"/>
                        <a:cs typeface="Angsana New" pitchFamily="18" charset="-34"/>
                      </a:endParaRPr>
                    </a:p>
                  </a:txBody>
                  <a:tcPr marL="119094" marR="119094" anchor="ctr" horzOverflow="overflow"/>
                </a:tc>
                <a:extLst>
                  <a:ext uri="{0D108BD9-81ED-4DB2-BD59-A6C34878D82A}">
                    <a16:rowId xmlns:a16="http://schemas.microsoft.com/office/drawing/2014/main" val="10002"/>
                  </a:ext>
                </a:extLst>
              </a:tr>
              <a:tr h="354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Toyota Machine Works</a:t>
                      </a:r>
                      <a:endParaRPr kumimoji="0" lang="en-US" sz="2800" b="0" i="0" u="none" strike="noStrike" cap="none" normalizeH="0" baseline="0" dirty="0">
                        <a:ln>
                          <a:noFill/>
                        </a:ln>
                        <a:solidFill>
                          <a:schemeClr val="tx1"/>
                        </a:solidFill>
                        <a:effectLst/>
                        <a:latin typeface="Arial" charset="0"/>
                        <a:cs typeface="Angsana New" pitchFamily="18" charset="-34"/>
                      </a:endParaRPr>
                    </a:p>
                  </a:txBody>
                  <a:tcPr marL="119094" marR="11909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Machine tools</a:t>
                      </a:r>
                      <a:endParaRPr kumimoji="0" lang="en-US" sz="2800" b="0" i="0" u="none" strike="noStrike" cap="none" normalizeH="0" baseline="0">
                        <a:ln>
                          <a:noFill/>
                        </a:ln>
                        <a:solidFill>
                          <a:schemeClr val="tx1"/>
                        </a:solidFill>
                        <a:effectLst/>
                        <a:latin typeface="Arial" charset="0"/>
                        <a:cs typeface="Angsana New" pitchFamily="18" charset="-34"/>
                      </a:endParaRPr>
                    </a:p>
                  </a:txBody>
                  <a:tcPr marL="119094" marR="119094" anchor="ctr" horzOverflow="overflow"/>
                </a:tc>
                <a:extLst>
                  <a:ext uri="{0D108BD9-81ED-4DB2-BD59-A6C34878D82A}">
                    <a16:rowId xmlns:a16="http://schemas.microsoft.com/office/drawing/2014/main" val="10003"/>
                  </a:ext>
                </a:extLst>
              </a:tr>
              <a:tr h="354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Toyota Auto Body</a:t>
                      </a:r>
                      <a:endParaRPr kumimoji="0" lang="en-US" sz="2800" b="0" i="0" u="none" strike="noStrike" cap="none" normalizeH="0" baseline="0" dirty="0">
                        <a:ln>
                          <a:noFill/>
                        </a:ln>
                        <a:solidFill>
                          <a:schemeClr val="tx1"/>
                        </a:solidFill>
                        <a:effectLst/>
                        <a:latin typeface="Arial" charset="0"/>
                        <a:cs typeface="Angsana New" pitchFamily="18" charset="-34"/>
                      </a:endParaRPr>
                    </a:p>
                  </a:txBody>
                  <a:tcPr marL="119094" marR="11909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Vehicle assembly</a:t>
                      </a:r>
                      <a:endParaRPr kumimoji="0" lang="en-US" sz="2800" b="0" i="0" u="none" strike="noStrike" cap="none" normalizeH="0" baseline="0" dirty="0">
                        <a:ln>
                          <a:noFill/>
                        </a:ln>
                        <a:solidFill>
                          <a:schemeClr val="tx1"/>
                        </a:solidFill>
                        <a:effectLst/>
                        <a:latin typeface="Arial" charset="0"/>
                        <a:cs typeface="Angsana New" pitchFamily="18" charset="-34"/>
                      </a:endParaRPr>
                    </a:p>
                  </a:txBody>
                  <a:tcPr marL="119094" marR="119094" anchor="ctr" horzOverflow="overflow"/>
                </a:tc>
                <a:extLst>
                  <a:ext uri="{0D108BD9-81ED-4DB2-BD59-A6C34878D82A}">
                    <a16:rowId xmlns:a16="http://schemas.microsoft.com/office/drawing/2014/main" val="10004"/>
                  </a:ext>
                </a:extLst>
              </a:tr>
              <a:tr h="354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Toyota </a:t>
                      </a:r>
                      <a:r>
                        <a:rPr kumimoji="0" lang="en-US" sz="2000" u="none" strike="noStrike" cap="none" normalizeH="0" baseline="0" dirty="0" err="1">
                          <a:ln>
                            <a:noFill/>
                          </a:ln>
                          <a:effectLst/>
                        </a:rPr>
                        <a:t>Gosei</a:t>
                      </a:r>
                      <a:endParaRPr kumimoji="0" lang="en-US" sz="2800" b="0" i="0" u="none" strike="noStrike" cap="none" normalizeH="0" baseline="0" dirty="0">
                        <a:ln>
                          <a:noFill/>
                        </a:ln>
                        <a:solidFill>
                          <a:schemeClr val="tx1"/>
                        </a:solidFill>
                        <a:effectLst/>
                        <a:latin typeface="Arial" charset="0"/>
                        <a:cs typeface="Angsana New" pitchFamily="18" charset="-34"/>
                      </a:endParaRPr>
                    </a:p>
                  </a:txBody>
                  <a:tcPr marL="119094" marR="11909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Resin &amp; rubber parts</a:t>
                      </a:r>
                      <a:endParaRPr kumimoji="0" lang="en-US" sz="2800" b="0" i="0" u="none" strike="noStrike" cap="none" normalizeH="0" baseline="0" dirty="0">
                        <a:ln>
                          <a:noFill/>
                        </a:ln>
                        <a:solidFill>
                          <a:schemeClr val="tx1"/>
                        </a:solidFill>
                        <a:effectLst/>
                        <a:latin typeface="Arial" charset="0"/>
                        <a:cs typeface="Angsana New" pitchFamily="18" charset="-34"/>
                      </a:endParaRPr>
                    </a:p>
                  </a:txBody>
                  <a:tcPr marL="119094" marR="119094" anchor="ctr" horzOverflow="overflow"/>
                </a:tc>
                <a:extLst>
                  <a:ext uri="{0D108BD9-81ED-4DB2-BD59-A6C34878D82A}">
                    <a16:rowId xmlns:a16="http://schemas.microsoft.com/office/drawing/2014/main" val="10005"/>
                  </a:ext>
                </a:extLst>
              </a:tr>
              <a:tr h="354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Toyota </a:t>
                      </a:r>
                      <a:r>
                        <a:rPr kumimoji="0" lang="en-US" sz="2000" u="none" strike="noStrike" cap="none" normalizeH="0" baseline="0" dirty="0" err="1">
                          <a:ln>
                            <a:noFill/>
                          </a:ln>
                          <a:effectLst/>
                        </a:rPr>
                        <a:t>Boshoku</a:t>
                      </a:r>
                      <a:endParaRPr kumimoji="0" lang="en-US" sz="2800" b="0" i="0" u="none" strike="noStrike" cap="none" normalizeH="0" baseline="0" dirty="0">
                        <a:ln>
                          <a:noFill/>
                        </a:ln>
                        <a:solidFill>
                          <a:schemeClr val="tx1"/>
                        </a:solidFill>
                        <a:effectLst/>
                        <a:latin typeface="Arial" charset="0"/>
                        <a:cs typeface="Angsana New" pitchFamily="18" charset="-34"/>
                      </a:endParaRPr>
                    </a:p>
                  </a:txBody>
                  <a:tcPr marL="119094" marR="11909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Air filters</a:t>
                      </a:r>
                      <a:endParaRPr kumimoji="0" lang="en-US" sz="2800" b="0" i="0" u="none" strike="noStrike" cap="none" normalizeH="0" baseline="0" dirty="0">
                        <a:ln>
                          <a:noFill/>
                        </a:ln>
                        <a:solidFill>
                          <a:schemeClr val="tx1"/>
                        </a:solidFill>
                        <a:effectLst/>
                        <a:latin typeface="Arial" charset="0"/>
                        <a:cs typeface="Angsana New" pitchFamily="18" charset="-34"/>
                      </a:endParaRPr>
                    </a:p>
                  </a:txBody>
                  <a:tcPr marL="119094" marR="119094" anchor="ctr" horzOverflow="overflow"/>
                </a:tc>
                <a:extLst>
                  <a:ext uri="{0D108BD9-81ED-4DB2-BD59-A6C34878D82A}">
                    <a16:rowId xmlns:a16="http://schemas.microsoft.com/office/drawing/2014/main" val="10006"/>
                  </a:ext>
                </a:extLst>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Toyota Central R&amp;D Laboratories</a:t>
                      </a:r>
                      <a:endParaRPr kumimoji="0" lang="en-US" sz="2800" b="0" i="0" u="none" strike="noStrike" cap="none" normalizeH="0" baseline="0">
                        <a:ln>
                          <a:noFill/>
                        </a:ln>
                        <a:solidFill>
                          <a:schemeClr val="tx1"/>
                        </a:solidFill>
                        <a:effectLst/>
                        <a:latin typeface="Arial" charset="0"/>
                        <a:cs typeface="Angsana New" pitchFamily="18" charset="-34"/>
                      </a:endParaRPr>
                    </a:p>
                  </a:txBody>
                  <a:tcPr marL="119094" marR="11909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Research &amp; development</a:t>
                      </a:r>
                      <a:endParaRPr kumimoji="0" lang="en-US" sz="2800" b="0" i="0" u="none" strike="noStrike" cap="none" normalizeH="0" baseline="0" dirty="0">
                        <a:ln>
                          <a:noFill/>
                        </a:ln>
                        <a:solidFill>
                          <a:schemeClr val="tx1"/>
                        </a:solidFill>
                        <a:effectLst/>
                        <a:latin typeface="Arial" charset="0"/>
                        <a:cs typeface="Angsana New" pitchFamily="18" charset="-34"/>
                      </a:endParaRPr>
                    </a:p>
                  </a:txBody>
                  <a:tcPr marL="119094" marR="119094" anchor="ctr" horzOverflow="overflow"/>
                </a:tc>
                <a:extLst>
                  <a:ext uri="{0D108BD9-81ED-4DB2-BD59-A6C34878D82A}">
                    <a16:rowId xmlns:a16="http://schemas.microsoft.com/office/drawing/2014/main" val="10007"/>
                  </a:ext>
                </a:extLst>
              </a:tr>
              <a:tr h="354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Toyota Tsucho Corporation</a:t>
                      </a:r>
                      <a:endParaRPr kumimoji="0" lang="en-US" sz="2800" b="0" i="0" u="none" strike="noStrike" cap="none" normalizeH="0" baseline="0">
                        <a:ln>
                          <a:noFill/>
                        </a:ln>
                        <a:solidFill>
                          <a:schemeClr val="tx1"/>
                        </a:solidFill>
                        <a:effectLst/>
                        <a:latin typeface="Arial" charset="0"/>
                        <a:cs typeface="Angsana New" pitchFamily="18" charset="-34"/>
                      </a:endParaRPr>
                    </a:p>
                  </a:txBody>
                  <a:tcPr marL="119094" marR="11909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Wholesaling</a:t>
                      </a:r>
                      <a:endParaRPr kumimoji="0" lang="en-US" sz="2800" b="0" i="0" u="none" strike="noStrike" cap="none" normalizeH="0" baseline="0" dirty="0">
                        <a:ln>
                          <a:noFill/>
                        </a:ln>
                        <a:solidFill>
                          <a:schemeClr val="tx1"/>
                        </a:solidFill>
                        <a:effectLst/>
                        <a:latin typeface="Arial" charset="0"/>
                        <a:cs typeface="Angsana New" pitchFamily="18" charset="-34"/>
                      </a:endParaRPr>
                    </a:p>
                  </a:txBody>
                  <a:tcPr marL="119094" marR="119094" anchor="ctr" horzOverflow="overflow"/>
                </a:tc>
                <a:extLst>
                  <a:ext uri="{0D108BD9-81ED-4DB2-BD59-A6C34878D82A}">
                    <a16:rowId xmlns:a16="http://schemas.microsoft.com/office/drawing/2014/main" val="10008"/>
                  </a:ext>
                </a:extLst>
              </a:tr>
              <a:tr h="354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Towa Real Estate</a:t>
                      </a:r>
                      <a:endParaRPr kumimoji="0" lang="en-US" sz="2800" b="0" i="0" u="none" strike="noStrike" cap="none" normalizeH="0" baseline="0">
                        <a:ln>
                          <a:noFill/>
                        </a:ln>
                        <a:solidFill>
                          <a:schemeClr val="tx1"/>
                        </a:solidFill>
                        <a:effectLst/>
                        <a:latin typeface="Arial" charset="0"/>
                        <a:cs typeface="Angsana New" pitchFamily="18" charset="-34"/>
                      </a:endParaRPr>
                    </a:p>
                  </a:txBody>
                  <a:tcPr marL="119094" marR="11909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Real estate</a:t>
                      </a:r>
                      <a:endParaRPr kumimoji="0" lang="en-US" sz="2800" b="0" i="0" u="none" strike="noStrike" cap="none" normalizeH="0" baseline="0" dirty="0">
                        <a:ln>
                          <a:noFill/>
                        </a:ln>
                        <a:solidFill>
                          <a:schemeClr val="tx1"/>
                        </a:solidFill>
                        <a:effectLst/>
                        <a:latin typeface="Arial" charset="0"/>
                        <a:cs typeface="Angsana New" pitchFamily="18" charset="-34"/>
                      </a:endParaRPr>
                    </a:p>
                  </a:txBody>
                  <a:tcPr marL="119094" marR="119094" anchor="ctr" horzOverflow="overflow"/>
                </a:tc>
                <a:extLst>
                  <a:ext uri="{0D108BD9-81ED-4DB2-BD59-A6C34878D82A}">
                    <a16:rowId xmlns:a16="http://schemas.microsoft.com/office/drawing/2014/main" val="10009"/>
                  </a:ext>
                </a:extLst>
              </a:tr>
              <a:tr h="354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Nippondenso</a:t>
                      </a:r>
                      <a:endParaRPr kumimoji="0" lang="en-US" sz="2800" b="0" i="0" u="none" strike="noStrike" cap="none" normalizeH="0" baseline="0">
                        <a:ln>
                          <a:noFill/>
                        </a:ln>
                        <a:solidFill>
                          <a:schemeClr val="tx1"/>
                        </a:solidFill>
                        <a:effectLst/>
                        <a:latin typeface="Arial" charset="0"/>
                        <a:cs typeface="Angsana New" pitchFamily="18" charset="-34"/>
                      </a:endParaRPr>
                    </a:p>
                  </a:txBody>
                  <a:tcPr marL="119094" marR="11909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Electronics</a:t>
                      </a:r>
                      <a:endParaRPr kumimoji="0" lang="en-US" sz="2800" b="0" i="0" u="none" strike="noStrike" cap="none" normalizeH="0" baseline="0" dirty="0">
                        <a:ln>
                          <a:noFill/>
                        </a:ln>
                        <a:solidFill>
                          <a:schemeClr val="tx1"/>
                        </a:solidFill>
                        <a:effectLst/>
                        <a:latin typeface="Arial" charset="0"/>
                        <a:cs typeface="Angsana New" pitchFamily="18" charset="-34"/>
                      </a:endParaRPr>
                    </a:p>
                  </a:txBody>
                  <a:tcPr marL="119094" marR="119094" anchor="ctr" horzOverflow="overflow"/>
                </a:tc>
                <a:extLst>
                  <a:ext uri="{0D108BD9-81ED-4DB2-BD59-A6C34878D82A}">
                    <a16:rowId xmlns:a16="http://schemas.microsoft.com/office/drawing/2014/main" val="10010"/>
                  </a:ext>
                </a:extLst>
              </a:tr>
              <a:tr h="354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Aisin </a:t>
                      </a:r>
                      <a:endParaRPr kumimoji="0" lang="en-US" sz="2800" b="0" i="0" u="none" strike="noStrike" cap="none" normalizeH="0" baseline="0">
                        <a:ln>
                          <a:noFill/>
                        </a:ln>
                        <a:solidFill>
                          <a:schemeClr val="tx1"/>
                        </a:solidFill>
                        <a:effectLst/>
                        <a:latin typeface="Arial" charset="0"/>
                        <a:cs typeface="Angsana New" pitchFamily="18" charset="-34"/>
                      </a:endParaRPr>
                    </a:p>
                  </a:txBody>
                  <a:tcPr marL="119094" marR="11909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Auto parts</a:t>
                      </a:r>
                      <a:endParaRPr kumimoji="0" lang="en-US" sz="2800" b="0" i="0" u="none" strike="noStrike" cap="none" normalizeH="0" baseline="0" dirty="0">
                        <a:ln>
                          <a:noFill/>
                        </a:ln>
                        <a:solidFill>
                          <a:schemeClr val="tx1"/>
                        </a:solidFill>
                        <a:effectLst/>
                        <a:latin typeface="Arial" charset="0"/>
                        <a:cs typeface="Angsana New" pitchFamily="18" charset="-34"/>
                      </a:endParaRPr>
                    </a:p>
                  </a:txBody>
                  <a:tcPr marL="119094" marR="119094" anchor="ctr" horzOverflow="overflow"/>
                </a:tc>
                <a:extLst>
                  <a:ext uri="{0D108BD9-81ED-4DB2-BD59-A6C34878D82A}">
                    <a16:rowId xmlns:a16="http://schemas.microsoft.com/office/drawing/2014/main" val="10011"/>
                  </a:ext>
                </a:extLst>
              </a:tr>
            </a:tbl>
          </a:graphicData>
        </a:graphic>
      </p:graphicFrame>
    </p:spTree>
  </p:cSld>
  <p:clrMapOvr>
    <a:masterClrMapping/>
  </p:clrMapOvr>
  <p:transition/>
</p:sld>
</file>

<file path=ppt/theme/theme1.xml><?xml version="1.0" encoding="utf-8"?>
<a:theme xmlns:a="http://schemas.openxmlformats.org/drawingml/2006/main" name="5_102Design">
  <a:themeElements>
    <a:clrScheme name="Custom 1">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64D26"/>
      </a:hlink>
      <a:folHlink>
        <a:srgbClr val="997339"/>
      </a:folHlink>
    </a:clrScheme>
    <a:fontScheme name="GT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5_102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102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102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102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102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102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102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102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102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102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102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102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Geog 113 Topic 1</Template>
  <TotalTime>27129</TotalTime>
  <Words>2085</Words>
  <Application>Microsoft Office PowerPoint</Application>
  <PresentationFormat>Widescreen</PresentationFormat>
  <Paragraphs>398</Paragraphs>
  <Slides>26</Slides>
  <Notes>25</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Abadi MT Condensed Extra Bold</vt:lpstr>
      <vt:lpstr>Agency FB</vt:lpstr>
      <vt:lpstr>Arial</vt:lpstr>
      <vt:lpstr>Arial Narrow</vt:lpstr>
      <vt:lpstr>AvantGarde Bk BT</vt:lpstr>
      <vt:lpstr>Impact</vt:lpstr>
      <vt:lpstr>Times New Roman</vt:lpstr>
      <vt:lpstr>5_102Design</vt:lpstr>
      <vt:lpstr>Topic 4 – Japan and its Corporate Hegemony</vt:lpstr>
      <vt:lpstr>Conditions of Usage</vt:lpstr>
      <vt:lpstr>C. The Corporate and Industrial Hegemony</vt:lpstr>
      <vt:lpstr>1. Corporate System</vt:lpstr>
      <vt:lpstr>1. Corporate System</vt:lpstr>
      <vt:lpstr>1. Corporate System</vt:lpstr>
      <vt:lpstr>Major Keiretsus</vt:lpstr>
      <vt:lpstr>1. Corporate System</vt:lpstr>
      <vt:lpstr>Some Firms within the Toyota Group</vt:lpstr>
      <vt:lpstr>Global Motor Vehicle Production per Manufacturer, 1998-2017</vt:lpstr>
      <vt:lpstr>Automobile Production, Selected Countries,1950-2022 (in millions)</vt:lpstr>
      <vt:lpstr>1. Corporate System</vt:lpstr>
      <vt:lpstr>1. Corporate System</vt:lpstr>
      <vt:lpstr>2. Labor and Technology</vt:lpstr>
      <vt:lpstr>Labor and Technology</vt:lpstr>
      <vt:lpstr>2. Labor and Technology</vt:lpstr>
      <vt:lpstr>2. Labor and Technology</vt:lpstr>
      <vt:lpstr>2. Labor and Technology</vt:lpstr>
      <vt:lpstr>Annual Installation of Industrial Robots, 2020</vt:lpstr>
      <vt:lpstr>3. Trade and the Financial System</vt:lpstr>
      <vt:lpstr>Japan Export Treemap, 2017</vt:lpstr>
      <vt:lpstr>World’s 20 Largest Exporters and Importers of Goods and Services, 2018</vt:lpstr>
      <vt:lpstr>Japan’s Trading Partners</vt:lpstr>
      <vt:lpstr>4. Tokaido</vt:lpstr>
      <vt:lpstr>4. Tokaido</vt:lpstr>
      <vt:lpstr>The Shinkansen High Speed Rail Network</vt:lpstr>
    </vt:vector>
  </TitlesOfParts>
  <Company>Hofstra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4 – Japan and its Corporate Hegemony</dc:title>
  <dc:subject>GEOG 113 Geography of East and Southeast Asia</dc:subject>
  <dc:creator>Dr. Jean-Paul Rodrigue</dc:creator>
  <cp:keywords>Geography, Japan, Meiji, Corporatism, Keiretsu</cp:keywords>
  <cp:lastModifiedBy>Jean-Paul Rodrigue</cp:lastModifiedBy>
  <cp:revision>2539</cp:revision>
  <cp:lastPrinted>1998-11-10T22:15:49Z</cp:lastPrinted>
  <dcterms:created xsi:type="dcterms:W3CDTF">1997-06-07T23:18:59Z</dcterms:created>
  <dcterms:modified xsi:type="dcterms:W3CDTF">2023-10-23T18:05:51Z</dcterms:modified>
  <cp:category>Cross-Cultural Distribution</cp:category>
</cp:coreProperties>
</file>