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6" r:id="rId1"/>
  </p:sldMasterIdLst>
  <p:notesMasterIdLst>
    <p:notesMasterId r:id="rId55"/>
  </p:notesMasterIdLst>
  <p:handoutMasterIdLst>
    <p:handoutMasterId r:id="rId56"/>
  </p:handoutMasterIdLst>
  <p:sldIdLst>
    <p:sldId id="365" r:id="rId2"/>
    <p:sldId id="505" r:id="rId3"/>
    <p:sldId id="323" r:id="rId4"/>
    <p:sldId id="324" r:id="rId5"/>
    <p:sldId id="527" r:id="rId6"/>
    <p:sldId id="434" r:id="rId7"/>
    <p:sldId id="366" r:id="rId8"/>
    <p:sldId id="551" r:id="rId9"/>
    <p:sldId id="327" r:id="rId10"/>
    <p:sldId id="329" r:id="rId11"/>
    <p:sldId id="545" r:id="rId12"/>
    <p:sldId id="331" r:id="rId13"/>
    <p:sldId id="552" r:id="rId14"/>
    <p:sldId id="500" r:id="rId15"/>
    <p:sldId id="493" r:id="rId16"/>
    <p:sldId id="546" r:id="rId17"/>
    <p:sldId id="547" r:id="rId18"/>
    <p:sldId id="550" r:id="rId19"/>
    <p:sldId id="337" r:id="rId20"/>
    <p:sldId id="553" r:id="rId21"/>
    <p:sldId id="554" r:id="rId22"/>
    <p:sldId id="336" r:id="rId23"/>
    <p:sldId id="543" r:id="rId24"/>
    <p:sldId id="339" r:id="rId25"/>
    <p:sldId id="340" r:id="rId26"/>
    <p:sldId id="507" r:id="rId27"/>
    <p:sldId id="501" r:id="rId28"/>
    <p:sldId id="341" r:id="rId29"/>
    <p:sldId id="555" r:id="rId30"/>
    <p:sldId id="549" r:id="rId31"/>
    <p:sldId id="342" r:id="rId32"/>
    <p:sldId id="344" r:id="rId33"/>
    <p:sldId id="345" r:id="rId34"/>
    <p:sldId id="346" r:id="rId35"/>
    <p:sldId id="478" r:id="rId36"/>
    <p:sldId id="347" r:id="rId37"/>
    <p:sldId id="535" r:id="rId38"/>
    <p:sldId id="348" r:id="rId39"/>
    <p:sldId id="349" r:id="rId40"/>
    <p:sldId id="544" r:id="rId41"/>
    <p:sldId id="548" r:id="rId42"/>
    <p:sldId id="454" r:id="rId43"/>
    <p:sldId id="455" r:id="rId44"/>
    <p:sldId id="457" r:id="rId45"/>
    <p:sldId id="441" r:id="rId46"/>
    <p:sldId id="502" r:id="rId47"/>
    <p:sldId id="485" r:id="rId48"/>
    <p:sldId id="471" r:id="rId49"/>
    <p:sldId id="470" r:id="rId50"/>
    <p:sldId id="556" r:id="rId51"/>
    <p:sldId id="524" r:id="rId52"/>
    <p:sldId id="516" r:id="rId53"/>
    <p:sldId id="541" r:id="rId54"/>
  </p:sldIdLst>
  <p:sldSz cx="12192000" cy="6858000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765F21-E218-406B-B424-B6AAB99A668E}">
          <p14:sldIdLst>
            <p14:sldId id="365"/>
            <p14:sldId id="505"/>
          </p14:sldIdLst>
        </p14:section>
        <p14:section name="Japanese Development" id="{7AD212B6-48E8-4DCD-BCEB-176C97323E91}">
          <p14:sldIdLst>
            <p14:sldId id="323"/>
            <p14:sldId id="324"/>
            <p14:sldId id="527"/>
            <p14:sldId id="434"/>
            <p14:sldId id="366"/>
            <p14:sldId id="551"/>
            <p14:sldId id="327"/>
            <p14:sldId id="329"/>
            <p14:sldId id="545"/>
            <p14:sldId id="331"/>
            <p14:sldId id="552"/>
            <p14:sldId id="500"/>
            <p14:sldId id="493"/>
            <p14:sldId id="546"/>
            <p14:sldId id="547"/>
            <p14:sldId id="550"/>
            <p14:sldId id="337"/>
            <p14:sldId id="553"/>
            <p14:sldId id="554"/>
            <p14:sldId id="336"/>
            <p14:sldId id="543"/>
            <p14:sldId id="339"/>
            <p14:sldId id="340"/>
            <p14:sldId id="507"/>
            <p14:sldId id="501"/>
            <p14:sldId id="341"/>
            <p14:sldId id="555"/>
            <p14:sldId id="549"/>
            <p14:sldId id="342"/>
            <p14:sldId id="344"/>
            <p14:sldId id="345"/>
            <p14:sldId id="346"/>
            <p14:sldId id="478"/>
            <p14:sldId id="347"/>
            <p14:sldId id="535"/>
            <p14:sldId id="348"/>
            <p14:sldId id="349"/>
            <p14:sldId id="544"/>
            <p14:sldId id="548"/>
            <p14:sldId id="454"/>
            <p14:sldId id="455"/>
            <p14:sldId id="457"/>
            <p14:sldId id="441"/>
            <p14:sldId id="502"/>
            <p14:sldId id="485"/>
            <p14:sldId id="471"/>
            <p14:sldId id="470"/>
            <p14:sldId id="556"/>
            <p14:sldId id="524"/>
            <p14:sldId id="516"/>
            <p14:sldId id="5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B2B2"/>
    <a:srgbClr val="EAEAEA"/>
    <a:srgbClr val="808080"/>
    <a:srgbClr val="006666"/>
    <a:srgbClr val="339966"/>
    <a:srgbClr val="003300"/>
    <a:srgbClr val="33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78" autoAdjust="0"/>
  </p:normalViewPr>
  <p:slideViewPr>
    <p:cSldViewPr snapToGrid="0">
      <p:cViewPr varScale="1">
        <p:scale>
          <a:sx n="131" d="100"/>
          <a:sy n="131" d="100"/>
        </p:scale>
        <p:origin x="51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110"/>
    </p:cViewPr>
  </p:sorterViewPr>
  <p:notesViewPr>
    <p:cSldViewPr snapToGrid="0">
      <p:cViewPr varScale="1">
        <p:scale>
          <a:sx n="67" d="100"/>
          <a:sy n="67" d="100"/>
        </p:scale>
        <p:origin x="-1488" y="-82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2796892343167E-2"/>
          <c:y val="2.8680688336520075E-2"/>
          <c:w val="0.93451720310764919"/>
          <c:h val="0.811068288863326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</c:numCache>
            </c:numRef>
          </c:cat>
          <c:val>
            <c:numRef>
              <c:f>Sheet1!$B$2:$B$72</c:f>
              <c:numCache>
                <c:formatCode>0.0000</c:formatCode>
                <c:ptCount val="71"/>
                <c:pt idx="0">
                  <c:v>0.163631898</c:v>
                </c:pt>
                <c:pt idx="1">
                  <c:v>0.179386078</c:v>
                </c:pt>
                <c:pt idx="2">
                  <c:v>0.18101179100000001</c:v>
                </c:pt>
                <c:pt idx="3">
                  <c:v>0.169037772</c:v>
                </c:pt>
                <c:pt idx="4">
                  <c:v>0.169801849</c:v>
                </c:pt>
                <c:pt idx="5">
                  <c:v>0.15978309500000001</c:v>
                </c:pt>
                <c:pt idx="6">
                  <c:v>0.17449914399999999</c:v>
                </c:pt>
                <c:pt idx="7">
                  <c:v>0.180475838</c:v>
                </c:pt>
                <c:pt idx="8">
                  <c:v>0.15779984599999999</c:v>
                </c:pt>
                <c:pt idx="9">
                  <c:v>0.147970779</c:v>
                </c:pt>
                <c:pt idx="10">
                  <c:v>0.159569922</c:v>
                </c:pt>
                <c:pt idx="11">
                  <c:v>0.157227004</c:v>
                </c:pt>
                <c:pt idx="12">
                  <c:v>0.15637559200000001</c:v>
                </c:pt>
                <c:pt idx="13">
                  <c:v>0.15254852799999999</c:v>
                </c:pt>
                <c:pt idx="14">
                  <c:v>0.15546035499999999</c:v>
                </c:pt>
                <c:pt idx="15">
                  <c:v>0.148975156</c:v>
                </c:pt>
                <c:pt idx="16">
                  <c:v>0.14976314099999999</c:v>
                </c:pt>
                <c:pt idx="17">
                  <c:v>0.149361409</c:v>
                </c:pt>
                <c:pt idx="18">
                  <c:v>0.14792432</c:v>
                </c:pt>
                <c:pt idx="19">
                  <c:v>0.14198627899999999</c:v>
                </c:pt>
                <c:pt idx="20">
                  <c:v>0.142969918</c:v>
                </c:pt>
                <c:pt idx="21">
                  <c:v>0.128604407</c:v>
                </c:pt>
                <c:pt idx="22">
                  <c:v>0.122762671</c:v>
                </c:pt>
                <c:pt idx="23">
                  <c:v>0.12727029300000001</c:v>
                </c:pt>
                <c:pt idx="24">
                  <c:v>0.121797637</c:v>
                </c:pt>
                <c:pt idx="25">
                  <c:v>0.12862600799999999</c:v>
                </c:pt>
                <c:pt idx="26">
                  <c:v>0.12188025800000001</c:v>
                </c:pt>
                <c:pt idx="27">
                  <c:v>0.113261976</c:v>
                </c:pt>
                <c:pt idx="28">
                  <c:v>0.115682101</c:v>
                </c:pt>
                <c:pt idx="29">
                  <c:v>0.11596825700000001</c:v>
                </c:pt>
                <c:pt idx="30">
                  <c:v>0.114137241</c:v>
                </c:pt>
                <c:pt idx="31">
                  <c:v>0.122112002</c:v>
                </c:pt>
                <c:pt idx="32">
                  <c:v>0.11950854299999999</c:v>
                </c:pt>
                <c:pt idx="33">
                  <c:v>0.116697812</c:v>
                </c:pt>
                <c:pt idx="34">
                  <c:v>0.11921557100000001</c:v>
                </c:pt>
                <c:pt idx="35">
                  <c:v>0.115237703</c:v>
                </c:pt>
                <c:pt idx="36">
                  <c:v>0.10971982800000001</c:v>
                </c:pt>
                <c:pt idx="37">
                  <c:v>0.10413845100000001</c:v>
                </c:pt>
                <c:pt idx="38">
                  <c:v>0.11518753399999999</c:v>
                </c:pt>
                <c:pt idx="39">
                  <c:v>0.119788333</c:v>
                </c:pt>
                <c:pt idx="40">
                  <c:v>0.11351489400000001</c:v>
                </c:pt>
                <c:pt idx="41">
                  <c:v>0.11870249500000001</c:v>
                </c:pt>
                <c:pt idx="42">
                  <c:v>0.117630657</c:v>
                </c:pt>
                <c:pt idx="43">
                  <c:v>0.121779926</c:v>
                </c:pt>
                <c:pt idx="44">
                  <c:v>0.11781747099999999</c:v>
                </c:pt>
                <c:pt idx="45">
                  <c:v>0.112641106</c:v>
                </c:pt>
                <c:pt idx="46">
                  <c:v>0.114882577</c:v>
                </c:pt>
                <c:pt idx="47">
                  <c:v>0.12225965499999999</c:v>
                </c:pt>
                <c:pt idx="48">
                  <c:v>0.12320798299999999</c:v>
                </c:pt>
                <c:pt idx="49">
                  <c:v>0.120859113</c:v>
                </c:pt>
                <c:pt idx="50">
                  <c:v>0.120364437</c:v>
                </c:pt>
                <c:pt idx="51">
                  <c:v>0.11691425900000001</c:v>
                </c:pt>
                <c:pt idx="52">
                  <c:v>0.10592995400000001</c:v>
                </c:pt>
                <c:pt idx="53">
                  <c:v>9.4852022999999994E-2</c:v>
                </c:pt>
                <c:pt idx="54">
                  <c:v>8.7773344000000003E-2</c:v>
                </c:pt>
                <c:pt idx="55">
                  <c:v>8.517189E-2</c:v>
                </c:pt>
                <c:pt idx="56">
                  <c:v>8.4024636E-2</c:v>
                </c:pt>
                <c:pt idx="57">
                  <c:v>8.1298187999999993E-2</c:v>
                </c:pt>
                <c:pt idx="58">
                  <c:v>7.9103487E-2</c:v>
                </c:pt>
                <c:pt idx="59">
                  <c:v>8.3504353000000003E-2</c:v>
                </c:pt>
                <c:pt idx="60">
                  <c:v>8.3000225999999996E-2</c:v>
                </c:pt>
                <c:pt idx="61">
                  <c:v>8.0305503E-2</c:v>
                </c:pt>
                <c:pt idx="62">
                  <c:v>8.2956711000000002E-2</c:v>
                </c:pt>
                <c:pt idx="63">
                  <c:v>8.2749242000000001E-2</c:v>
                </c:pt>
                <c:pt idx="64">
                  <c:v>8.4726886000000001E-2</c:v>
                </c:pt>
                <c:pt idx="65">
                  <c:v>9.0192434000000002E-2</c:v>
                </c:pt>
                <c:pt idx="66">
                  <c:v>8.9878680000000002E-2</c:v>
                </c:pt>
                <c:pt idx="67">
                  <c:v>8.6612963000000001E-2</c:v>
                </c:pt>
                <c:pt idx="68">
                  <c:v>8.4588234999999998E-2</c:v>
                </c:pt>
                <c:pt idx="69">
                  <c:v>8.5884426999999999E-2</c:v>
                </c:pt>
                <c:pt idx="70">
                  <c:v>8.0919571999999995E-2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C0-4BC4-A390-5A4BA230E9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</c:numCache>
            </c:numRef>
          </c:cat>
          <c:val>
            <c:numRef>
              <c:f>Sheet1!$C$2:$C$72</c:f>
              <c:numCache>
                <c:formatCode>0.0000</c:formatCode>
                <c:ptCount val="71"/>
                <c:pt idx="0">
                  <c:v>1.3513345E-2</c:v>
                </c:pt>
                <c:pt idx="1">
                  <c:v>1.735718E-2</c:v>
                </c:pt>
                <c:pt idx="2">
                  <c:v>1.7396490000000001E-2</c:v>
                </c:pt>
                <c:pt idx="3">
                  <c:v>1.7572649999999999E-2</c:v>
                </c:pt>
                <c:pt idx="4">
                  <c:v>2.15214E-2</c:v>
                </c:pt>
                <c:pt idx="5">
                  <c:v>2.2479427999999999E-2</c:v>
                </c:pt>
                <c:pt idx="6">
                  <c:v>2.5174268E-2</c:v>
                </c:pt>
                <c:pt idx="7">
                  <c:v>2.6458618999999999E-2</c:v>
                </c:pt>
                <c:pt idx="8">
                  <c:v>2.7697454999999999E-2</c:v>
                </c:pt>
                <c:pt idx="9">
                  <c:v>3.1172347999999999E-2</c:v>
                </c:pt>
                <c:pt idx="10">
                  <c:v>3.2969327999999999E-2</c:v>
                </c:pt>
                <c:pt idx="11">
                  <c:v>3.2987299999999997E-2</c:v>
                </c:pt>
                <c:pt idx="12">
                  <c:v>3.6653907999999999E-2</c:v>
                </c:pt>
                <c:pt idx="13">
                  <c:v>3.7084522000000002E-2</c:v>
                </c:pt>
                <c:pt idx="14">
                  <c:v>4.0380962999999999E-2</c:v>
                </c:pt>
                <c:pt idx="15">
                  <c:v>4.7154913999999999E-2</c:v>
                </c:pt>
                <c:pt idx="16">
                  <c:v>4.9834387000000001E-2</c:v>
                </c:pt>
                <c:pt idx="17">
                  <c:v>5.0418046000000001E-2</c:v>
                </c:pt>
                <c:pt idx="18">
                  <c:v>5.6328754000000002E-2</c:v>
                </c:pt>
                <c:pt idx="19">
                  <c:v>6.0815402999999997E-2</c:v>
                </c:pt>
                <c:pt idx="20">
                  <c:v>6.3895728999999998E-2</c:v>
                </c:pt>
                <c:pt idx="21">
                  <c:v>7.0859554000000005E-2</c:v>
                </c:pt>
                <c:pt idx="22">
                  <c:v>7.2581162000000005E-2</c:v>
                </c:pt>
                <c:pt idx="23">
                  <c:v>6.6520260999999997E-2</c:v>
                </c:pt>
                <c:pt idx="24">
                  <c:v>6.7942447000000003E-2</c:v>
                </c:pt>
                <c:pt idx="25">
                  <c:v>6.5956632000000001E-2</c:v>
                </c:pt>
                <c:pt idx="26">
                  <c:v>7.0235018999999996E-2</c:v>
                </c:pt>
                <c:pt idx="27">
                  <c:v>7.4553269000000005E-2</c:v>
                </c:pt>
                <c:pt idx="28">
                  <c:v>7.7898446999999996E-2</c:v>
                </c:pt>
                <c:pt idx="29">
                  <c:v>6.3657683000000007E-2</c:v>
                </c:pt>
                <c:pt idx="30">
                  <c:v>6.6003635000000005E-2</c:v>
                </c:pt>
                <c:pt idx="31">
                  <c:v>7.7495581999999993E-2</c:v>
                </c:pt>
                <c:pt idx="32">
                  <c:v>7.6409336999999994E-2</c:v>
                </c:pt>
                <c:pt idx="33">
                  <c:v>8.3400979E-2</c:v>
                </c:pt>
                <c:pt idx="34">
                  <c:v>9.0326116999999997E-2</c:v>
                </c:pt>
                <c:pt idx="35">
                  <c:v>9.3302435000000003E-2</c:v>
                </c:pt>
                <c:pt idx="36">
                  <c:v>0.101797964</c:v>
                </c:pt>
                <c:pt idx="37">
                  <c:v>9.4780324999999999E-2</c:v>
                </c:pt>
                <c:pt idx="38">
                  <c:v>9.4620206999999998E-2</c:v>
                </c:pt>
                <c:pt idx="39">
                  <c:v>9.0194544000000001E-2</c:v>
                </c:pt>
                <c:pt idx="40">
                  <c:v>8.2940524000000002E-2</c:v>
                </c:pt>
                <c:pt idx="41">
                  <c:v>8.8601436000000006E-2</c:v>
                </c:pt>
                <c:pt idx="42">
                  <c:v>8.9210612999999994E-2</c:v>
                </c:pt>
                <c:pt idx="43">
                  <c:v>9.4915254000000004E-2</c:v>
                </c:pt>
                <c:pt idx="44">
                  <c:v>9.1243974000000005E-2</c:v>
                </c:pt>
                <c:pt idx="45">
                  <c:v>8.5358997000000006E-2</c:v>
                </c:pt>
                <c:pt idx="46">
                  <c:v>7.5519764000000003E-2</c:v>
                </c:pt>
                <c:pt idx="47">
                  <c:v>7.4677019999999997E-2</c:v>
                </c:pt>
                <c:pt idx="48">
                  <c:v>7.0067499000000005E-2</c:v>
                </c:pt>
                <c:pt idx="49">
                  <c:v>7.2538360999999996E-2</c:v>
                </c:pt>
                <c:pt idx="50">
                  <c:v>7.3773126999999994E-2</c:v>
                </c:pt>
                <c:pt idx="51">
                  <c:v>6.4702284999999998E-2</c:v>
                </c:pt>
                <c:pt idx="52">
                  <c:v>6.3690051999999997E-2</c:v>
                </c:pt>
                <c:pt idx="53">
                  <c:v>6.1747498999999997E-2</c:v>
                </c:pt>
                <c:pt idx="54">
                  <c:v>6.0931046000000003E-2</c:v>
                </c:pt>
                <c:pt idx="55">
                  <c:v>5.6234893000000001E-2</c:v>
                </c:pt>
                <c:pt idx="56">
                  <c:v>5.2965478000000003E-2</c:v>
                </c:pt>
                <c:pt idx="57">
                  <c:v>5.0577896999999997E-2</c:v>
                </c:pt>
                <c:pt idx="58">
                  <c:v>4.8011804999999998E-2</c:v>
                </c:pt>
                <c:pt idx="59">
                  <c:v>4.5919119000000001E-2</c:v>
                </c:pt>
                <c:pt idx="60">
                  <c:v>4.9973927000000001E-2</c:v>
                </c:pt>
                <c:pt idx="61">
                  <c:v>4.4590790999999998E-2</c:v>
                </c:pt>
                <c:pt idx="62">
                  <c:v>4.2858541E-2</c:v>
                </c:pt>
                <c:pt idx="63">
                  <c:v>3.7461381000000002E-2</c:v>
                </c:pt>
                <c:pt idx="64">
                  <c:v>3.6086144000000001E-2</c:v>
                </c:pt>
                <c:pt idx="65">
                  <c:v>3.7511111999999999E-2</c:v>
                </c:pt>
                <c:pt idx="66">
                  <c:v>3.9955879999999999E-2</c:v>
                </c:pt>
                <c:pt idx="67">
                  <c:v>3.9116212999999997E-2</c:v>
                </c:pt>
                <c:pt idx="68">
                  <c:v>3.7523371E-2</c:v>
                </c:pt>
                <c:pt idx="69">
                  <c:v>3.6878284999999997E-2</c:v>
                </c:pt>
                <c:pt idx="70">
                  <c:v>3.6252091E-2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C0-4BC4-A390-5A4BA230E9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</c:numCache>
            </c:numRef>
          </c:cat>
          <c:val>
            <c:numRef>
              <c:f>Sheet1!$D$2:$D$72</c:f>
              <c:numCache>
                <c:formatCode>0.0000</c:formatCode>
                <c:ptCount val="71"/>
                <c:pt idx="0">
                  <c:v>3.2632388999999998E-2</c:v>
                </c:pt>
                <c:pt idx="1">
                  <c:v>3.9799582999999999E-2</c:v>
                </c:pt>
                <c:pt idx="2">
                  <c:v>4.6966777000000001E-2</c:v>
                </c:pt>
                <c:pt idx="3">
                  <c:v>5.4133971000000003E-2</c:v>
                </c:pt>
                <c:pt idx="4">
                  <c:v>6.1301164999999998E-2</c:v>
                </c:pt>
                <c:pt idx="5">
                  <c:v>6.8468359000000006E-2</c:v>
                </c:pt>
                <c:pt idx="6">
                  <c:v>7.3872995999999996E-2</c:v>
                </c:pt>
                <c:pt idx="7">
                  <c:v>7.9277634E-2</c:v>
                </c:pt>
                <c:pt idx="8">
                  <c:v>8.4935596000000002E-2</c:v>
                </c:pt>
                <c:pt idx="9">
                  <c:v>8.8448232000000002E-2</c:v>
                </c:pt>
                <c:pt idx="10">
                  <c:v>9.2818211999999997E-2</c:v>
                </c:pt>
                <c:pt idx="11">
                  <c:v>9.8518019999999998E-2</c:v>
                </c:pt>
                <c:pt idx="12">
                  <c:v>9.8747835000000006E-2</c:v>
                </c:pt>
                <c:pt idx="13">
                  <c:v>9.9159603999999998E-2</c:v>
                </c:pt>
                <c:pt idx="14">
                  <c:v>9.8214151999999999E-2</c:v>
                </c:pt>
                <c:pt idx="15">
                  <c:v>9.9951007999999994E-2</c:v>
                </c:pt>
                <c:pt idx="16">
                  <c:v>0.102752838</c:v>
                </c:pt>
                <c:pt idx="17">
                  <c:v>0.10507059000000001</c:v>
                </c:pt>
                <c:pt idx="18">
                  <c:v>0.108080336</c:v>
                </c:pt>
                <c:pt idx="19">
                  <c:v>0.10973395800000001</c:v>
                </c:pt>
                <c:pt idx="20">
                  <c:v>0.113211668</c:v>
                </c:pt>
                <c:pt idx="21">
                  <c:v>0.11471304</c:v>
                </c:pt>
                <c:pt idx="22">
                  <c:v>0.116619423</c:v>
                </c:pt>
                <c:pt idx="23">
                  <c:v>0.12141201</c:v>
                </c:pt>
                <c:pt idx="24">
                  <c:v>0.10946439600000001</c:v>
                </c:pt>
                <c:pt idx="25">
                  <c:v>0.106553418</c:v>
                </c:pt>
                <c:pt idx="26">
                  <c:v>0.106611049</c:v>
                </c:pt>
                <c:pt idx="27">
                  <c:v>0.108563491</c:v>
                </c:pt>
                <c:pt idx="28">
                  <c:v>0.112990067</c:v>
                </c:pt>
                <c:pt idx="29">
                  <c:v>0.106908616</c:v>
                </c:pt>
                <c:pt idx="30">
                  <c:v>9.7587883E-2</c:v>
                </c:pt>
                <c:pt idx="31">
                  <c:v>9.0054884000000002E-2</c:v>
                </c:pt>
                <c:pt idx="32">
                  <c:v>9.7412586999999995E-2</c:v>
                </c:pt>
                <c:pt idx="33">
                  <c:v>9.6142236000000006E-2</c:v>
                </c:pt>
                <c:pt idx="34">
                  <c:v>9.1409286000000006E-2</c:v>
                </c:pt>
                <c:pt idx="35">
                  <c:v>9.6867290999999994E-2</c:v>
                </c:pt>
                <c:pt idx="36">
                  <c:v>0.117529151</c:v>
                </c:pt>
                <c:pt idx="37">
                  <c:v>0.120631553</c:v>
                </c:pt>
                <c:pt idx="38">
                  <c:v>0.115507631</c:v>
                </c:pt>
                <c:pt idx="39">
                  <c:v>0.112353338</c:v>
                </c:pt>
                <c:pt idx="40">
                  <c:v>0.12144840799999999</c:v>
                </c:pt>
                <c:pt idx="41">
                  <c:v>0.113386454</c:v>
                </c:pt>
                <c:pt idx="42">
                  <c:v>0.11287438499999999</c:v>
                </c:pt>
                <c:pt idx="43">
                  <c:v>9.9592839000000002E-2</c:v>
                </c:pt>
                <c:pt idx="44">
                  <c:v>9.8122810000000005E-2</c:v>
                </c:pt>
                <c:pt idx="45">
                  <c:v>0.10083613800000001</c:v>
                </c:pt>
                <c:pt idx="46">
                  <c:v>9.6425583999999995E-2</c:v>
                </c:pt>
                <c:pt idx="47">
                  <c:v>9.0985946999999998E-2</c:v>
                </c:pt>
                <c:pt idx="48">
                  <c:v>9.8212659999999993E-2</c:v>
                </c:pt>
                <c:pt idx="49">
                  <c:v>9.4412078999999996E-2</c:v>
                </c:pt>
                <c:pt idx="50">
                  <c:v>8.4942794000000002E-2</c:v>
                </c:pt>
                <c:pt idx="51">
                  <c:v>9.1665685999999996E-2</c:v>
                </c:pt>
                <c:pt idx="52">
                  <c:v>9.4120137000000006E-2</c:v>
                </c:pt>
                <c:pt idx="53">
                  <c:v>9.8357945000000002E-2</c:v>
                </c:pt>
                <c:pt idx="54">
                  <c:v>9.8007454999999993E-2</c:v>
                </c:pt>
                <c:pt idx="55">
                  <c:v>9.1772536000000002E-2</c:v>
                </c:pt>
                <c:pt idx="56">
                  <c:v>9.0751736999999999E-2</c:v>
                </c:pt>
                <c:pt idx="57">
                  <c:v>9.3548509000000002E-2</c:v>
                </c:pt>
                <c:pt idx="58">
                  <c:v>8.8856171999999997E-2</c:v>
                </c:pt>
                <c:pt idx="59">
                  <c:v>8.8564857999999996E-2</c:v>
                </c:pt>
                <c:pt idx="60">
                  <c:v>8.1729672000000003E-2</c:v>
                </c:pt>
                <c:pt idx="61">
                  <c:v>7.9843822999999994E-2</c:v>
                </c:pt>
                <c:pt idx="62">
                  <c:v>7.5196675000000004E-2</c:v>
                </c:pt>
                <c:pt idx="63">
                  <c:v>7.5701905E-2</c:v>
                </c:pt>
                <c:pt idx="64">
                  <c:v>7.8122554999999996E-2</c:v>
                </c:pt>
                <c:pt idx="65">
                  <c:v>7.9605999999999996E-2</c:v>
                </c:pt>
                <c:pt idx="66">
                  <c:v>8.2652761000000005E-2</c:v>
                </c:pt>
                <c:pt idx="67">
                  <c:v>8.1118995999999999E-2</c:v>
                </c:pt>
                <c:pt idx="68">
                  <c:v>7.9329728000000002E-2</c:v>
                </c:pt>
                <c:pt idx="69">
                  <c:v>7.7848303999999993E-2</c:v>
                </c:pt>
                <c:pt idx="70">
                  <c:v>7.800087E-2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C0-4BC4-A390-5A4BA230E9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</c:numCache>
            </c:numRef>
          </c:cat>
          <c:val>
            <c:numRef>
              <c:f>Sheet1!$E$2:$E$72</c:f>
              <c:numCache>
                <c:formatCode>0.0000</c:formatCode>
                <c:ptCount val="71"/>
                <c:pt idx="0">
                  <c:v>9.0060590000000003E-3</c:v>
                </c:pt>
                <c:pt idx="1">
                  <c:v>9.7611099999999999E-3</c:v>
                </c:pt>
                <c:pt idx="2">
                  <c:v>1.1242116999999999E-2</c:v>
                </c:pt>
                <c:pt idx="3">
                  <c:v>1.4061208E-2</c:v>
                </c:pt>
                <c:pt idx="4">
                  <c:v>1.5191546E-2</c:v>
                </c:pt>
                <c:pt idx="5">
                  <c:v>1.5764758E-2</c:v>
                </c:pt>
                <c:pt idx="6">
                  <c:v>1.6611296000000001E-2</c:v>
                </c:pt>
                <c:pt idx="7">
                  <c:v>2.0494538E-2</c:v>
                </c:pt>
                <c:pt idx="8">
                  <c:v>2.6278828000000001E-2</c:v>
                </c:pt>
                <c:pt idx="9">
                  <c:v>2.8611652000000001E-2</c:v>
                </c:pt>
                <c:pt idx="10">
                  <c:v>2.0903610999999999E-2</c:v>
                </c:pt>
                <c:pt idx="11">
                  <c:v>1.5123073000000001E-2</c:v>
                </c:pt>
                <c:pt idx="12">
                  <c:v>1.4263410000000001E-2</c:v>
                </c:pt>
                <c:pt idx="13">
                  <c:v>1.3814869E-2</c:v>
                </c:pt>
                <c:pt idx="14">
                  <c:v>1.361564E-2</c:v>
                </c:pt>
                <c:pt idx="15">
                  <c:v>1.4301035E-2</c:v>
                </c:pt>
                <c:pt idx="16">
                  <c:v>1.3666734E-2</c:v>
                </c:pt>
                <c:pt idx="17">
                  <c:v>1.1530195E-2</c:v>
                </c:pt>
                <c:pt idx="18">
                  <c:v>1.0161844999999999E-2</c:v>
                </c:pt>
                <c:pt idx="19">
                  <c:v>9.2383120000000003E-3</c:v>
                </c:pt>
                <c:pt idx="20">
                  <c:v>7.6305749999999997E-3</c:v>
                </c:pt>
                <c:pt idx="21">
                  <c:v>8.2184679999999996E-3</c:v>
                </c:pt>
                <c:pt idx="22">
                  <c:v>9.2148730000000002E-3</c:v>
                </c:pt>
                <c:pt idx="23">
                  <c:v>1.0559285E-2</c:v>
                </c:pt>
                <c:pt idx="24">
                  <c:v>8.7063929999999998E-3</c:v>
                </c:pt>
                <c:pt idx="25">
                  <c:v>9.085447E-3</c:v>
                </c:pt>
                <c:pt idx="26">
                  <c:v>7.2453600000000002E-3</c:v>
                </c:pt>
                <c:pt idx="27">
                  <c:v>6.9144039999999999E-3</c:v>
                </c:pt>
                <c:pt idx="28">
                  <c:v>7.8960509999999994E-3</c:v>
                </c:pt>
                <c:pt idx="29">
                  <c:v>8.4715950000000002E-3</c:v>
                </c:pt>
                <c:pt idx="30">
                  <c:v>9.1581619999999992E-3</c:v>
                </c:pt>
                <c:pt idx="31">
                  <c:v>1.1257435999999999E-2</c:v>
                </c:pt>
                <c:pt idx="32">
                  <c:v>1.232455E-2</c:v>
                </c:pt>
                <c:pt idx="33">
                  <c:v>1.2613004000000001E-2</c:v>
                </c:pt>
                <c:pt idx="34">
                  <c:v>1.391299E-2</c:v>
                </c:pt>
                <c:pt idx="35">
                  <c:v>1.4403724999999999E-2</c:v>
                </c:pt>
                <c:pt idx="36">
                  <c:v>1.4945328000000001E-2</c:v>
                </c:pt>
                <c:pt idx="37">
                  <c:v>1.6161167000000001E-2</c:v>
                </c:pt>
                <c:pt idx="38">
                  <c:v>1.6975163000000001E-2</c:v>
                </c:pt>
                <c:pt idx="39">
                  <c:v>1.7298602999999999E-2</c:v>
                </c:pt>
                <c:pt idx="40">
                  <c:v>1.7907511000000001E-2</c:v>
                </c:pt>
                <c:pt idx="41">
                  <c:v>2.0240193E-2</c:v>
                </c:pt>
                <c:pt idx="42">
                  <c:v>2.2294451E-2</c:v>
                </c:pt>
                <c:pt idx="43">
                  <c:v>2.4038784000000001E-2</c:v>
                </c:pt>
                <c:pt idx="44">
                  <c:v>2.7810905E-2</c:v>
                </c:pt>
                <c:pt idx="45">
                  <c:v>2.8660016E-2</c:v>
                </c:pt>
                <c:pt idx="46">
                  <c:v>2.7761211000000001E-2</c:v>
                </c:pt>
                <c:pt idx="47">
                  <c:v>3.2426973999999997E-2</c:v>
                </c:pt>
                <c:pt idx="48">
                  <c:v>3.3182120000000002E-2</c:v>
                </c:pt>
                <c:pt idx="49">
                  <c:v>3.3859282999999997E-2</c:v>
                </c:pt>
                <c:pt idx="50">
                  <c:v>3.8361028999999998E-2</c:v>
                </c:pt>
                <c:pt idx="51">
                  <c:v>4.2669935999999999E-2</c:v>
                </c:pt>
                <c:pt idx="52">
                  <c:v>4.9762256999999997E-2</c:v>
                </c:pt>
                <c:pt idx="53">
                  <c:v>5.7351648999999998E-2</c:v>
                </c:pt>
                <c:pt idx="54">
                  <c:v>6.3909442999999996E-2</c:v>
                </c:pt>
                <c:pt idx="55">
                  <c:v>7.2021166999999997E-2</c:v>
                </c:pt>
                <c:pt idx="56">
                  <c:v>7.9357351000000007E-2</c:v>
                </c:pt>
                <c:pt idx="57">
                  <c:v>8.6414342000000005E-2</c:v>
                </c:pt>
                <c:pt idx="58">
                  <c:v>8.7905167000000006E-2</c:v>
                </c:pt>
                <c:pt idx="59">
                  <c:v>9.5014912000000007E-2</c:v>
                </c:pt>
                <c:pt idx="60">
                  <c:v>0.102428198</c:v>
                </c:pt>
                <c:pt idx="61">
                  <c:v>0.102832795</c:v>
                </c:pt>
                <c:pt idx="62">
                  <c:v>0.109952932</c:v>
                </c:pt>
                <c:pt idx="63">
                  <c:v>0.11572189200000001</c:v>
                </c:pt>
                <c:pt idx="64">
                  <c:v>0.12246298899999999</c:v>
                </c:pt>
                <c:pt idx="65">
                  <c:v>0.136465748</c:v>
                </c:pt>
                <c:pt idx="66">
                  <c:v>0.12993174699999999</c:v>
                </c:pt>
                <c:pt idx="67">
                  <c:v>0.126779102</c:v>
                </c:pt>
                <c:pt idx="68">
                  <c:v>0.12641070600000001</c:v>
                </c:pt>
                <c:pt idx="69">
                  <c:v>0.13064114399999999</c:v>
                </c:pt>
                <c:pt idx="70">
                  <c:v>0.14645629800000001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C0-4BC4-A390-5A4BA230E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25088"/>
        <c:axId val="193226624"/>
      </c:lineChart>
      <c:lineChart>
        <c:grouping val="standard"/>
        <c:varyColors val="0"/>
        <c:ser>
          <c:idx val="4"/>
          <c:order val="4"/>
          <c:tx>
            <c:strRef>
              <c:f>Sheet1!$G$1</c:f>
              <c:strCache>
                <c:ptCount val="1"/>
                <c:pt idx="0">
                  <c:v>Four large traders (Right axis)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Sheet1!$A$2:$A$47</c:f>
              <c:numCache>
                <c:formatCode>General</c:formatCode>
                <c:ptCount val="4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</c:numCache>
            </c:numRef>
          </c:cat>
          <c:val>
            <c:numRef>
              <c:f>Sheet1!$G$2:$G$72</c:f>
              <c:numCache>
                <c:formatCode>0.0000</c:formatCode>
                <c:ptCount val="71"/>
                <c:pt idx="0">
                  <c:v>0.218783691</c:v>
                </c:pt>
                <c:pt idx="1">
                  <c:v>0.24630395099999999</c:v>
                </c:pt>
                <c:pt idx="2">
                  <c:v>0.25661717500000003</c:v>
                </c:pt>
                <c:pt idx="3">
                  <c:v>0.25480560099999999</c:v>
                </c:pt>
                <c:pt idx="4">
                  <c:v>0.26781596000000002</c:v>
                </c:pt>
                <c:pt idx="5">
                  <c:v>0.26649564000000003</c:v>
                </c:pt>
                <c:pt idx="6">
                  <c:v>0.29015770399999996</c:v>
                </c:pt>
                <c:pt idx="7">
                  <c:v>0.30670662900000001</c:v>
                </c:pt>
                <c:pt idx="8">
                  <c:v>0.29671172499999998</c:v>
                </c:pt>
                <c:pt idx="9">
                  <c:v>0.29620301099999996</c:v>
                </c:pt>
                <c:pt idx="10">
                  <c:v>0.30626107299999999</c:v>
                </c:pt>
                <c:pt idx="11">
                  <c:v>0.30385539699999997</c:v>
                </c:pt>
                <c:pt idx="12">
                  <c:v>0.306040745</c:v>
                </c:pt>
                <c:pt idx="13">
                  <c:v>0.30260752299999999</c:v>
                </c:pt>
                <c:pt idx="14">
                  <c:v>0.30767110999999997</c:v>
                </c:pt>
                <c:pt idx="15">
                  <c:v>0.31038211300000002</c:v>
                </c:pt>
                <c:pt idx="16">
                  <c:v>0.3160171</c:v>
                </c:pt>
                <c:pt idx="17">
                  <c:v>0.31638024000000003</c:v>
                </c:pt>
                <c:pt idx="18">
                  <c:v>0.32249525500000004</c:v>
                </c:pt>
                <c:pt idx="19">
                  <c:v>0.32177395200000003</c:v>
                </c:pt>
                <c:pt idx="20">
                  <c:v>0.32770788999999995</c:v>
                </c:pt>
                <c:pt idx="21">
                  <c:v>0.32239546899999999</c:v>
                </c:pt>
                <c:pt idx="22">
                  <c:v>0.32117812900000003</c:v>
                </c:pt>
                <c:pt idx="23">
                  <c:v>0.32576184899999999</c:v>
                </c:pt>
                <c:pt idx="24">
                  <c:v>0.30791087299999997</c:v>
                </c:pt>
                <c:pt idx="25">
                  <c:v>0.31022150500000001</c:v>
                </c:pt>
                <c:pt idx="26">
                  <c:v>0.30597168599999996</c:v>
                </c:pt>
                <c:pt idx="27">
                  <c:v>0.30329314000000002</c:v>
                </c:pt>
                <c:pt idx="28">
                  <c:v>0.31446666600000001</c:v>
                </c:pt>
                <c:pt idx="29">
                  <c:v>0.29500615099999999</c:v>
                </c:pt>
                <c:pt idx="30">
                  <c:v>0.28688692100000002</c:v>
                </c:pt>
                <c:pt idx="31">
                  <c:v>0.30091990400000002</c:v>
                </c:pt>
                <c:pt idx="32">
                  <c:v>0.30565501699999997</c:v>
                </c:pt>
                <c:pt idx="33">
                  <c:v>0.30885403099999997</c:v>
                </c:pt>
                <c:pt idx="34">
                  <c:v>0.31486396400000005</c:v>
                </c:pt>
                <c:pt idx="35">
                  <c:v>0.31981115399999993</c:v>
                </c:pt>
                <c:pt idx="36">
                  <c:v>0.34399227100000002</c:v>
                </c:pt>
                <c:pt idx="37">
                  <c:v>0.335711496</c:v>
                </c:pt>
                <c:pt idx="38">
                  <c:v>0.34229053500000001</c:v>
                </c:pt>
                <c:pt idx="39">
                  <c:v>0.339634818</c:v>
                </c:pt>
                <c:pt idx="40">
                  <c:v>0.33581133699999999</c:v>
                </c:pt>
                <c:pt idx="41">
                  <c:v>0.34093057800000004</c:v>
                </c:pt>
                <c:pt idx="42">
                  <c:v>0.34201010599999998</c:v>
                </c:pt>
                <c:pt idx="43">
                  <c:v>0.34032680299999996</c:v>
                </c:pt>
                <c:pt idx="44">
                  <c:v>0.33499516000000001</c:v>
                </c:pt>
                <c:pt idx="45">
                  <c:v>0.32749625700000001</c:v>
                </c:pt>
                <c:pt idx="46">
                  <c:v>0.31458913599999999</c:v>
                </c:pt>
                <c:pt idx="47">
                  <c:v>0.32034959600000001</c:v>
                </c:pt>
                <c:pt idx="48">
                  <c:v>0.32467026199999999</c:v>
                </c:pt>
                <c:pt idx="49">
                  <c:v>0.32166883600000001</c:v>
                </c:pt>
                <c:pt idx="50">
                  <c:v>0.31744138699999996</c:v>
                </c:pt>
                <c:pt idx="51">
                  <c:v>0.31595216599999998</c:v>
                </c:pt>
                <c:pt idx="52">
                  <c:v>0.31350239999999996</c:v>
                </c:pt>
                <c:pt idx="53">
                  <c:v>0.312309116</c:v>
                </c:pt>
                <c:pt idx="54">
                  <c:v>0.310621288</c:v>
                </c:pt>
                <c:pt idx="55">
                  <c:v>0.30520048599999999</c:v>
                </c:pt>
                <c:pt idx="56">
                  <c:v>0.30709920200000002</c:v>
                </c:pt>
                <c:pt idx="57">
                  <c:v>0.31183893600000001</c:v>
                </c:pt>
                <c:pt idx="58">
                  <c:v>0.30387663100000001</c:v>
                </c:pt>
                <c:pt idx="59">
                  <c:v>0.31300324200000001</c:v>
                </c:pt>
                <c:pt idx="60">
                  <c:v>0.31713202299999999</c:v>
                </c:pt>
                <c:pt idx="61">
                  <c:v>0.30757291200000003</c:v>
                </c:pt>
                <c:pt idx="62">
                  <c:v>0.31096485899999998</c:v>
                </c:pt>
                <c:pt idx="63">
                  <c:v>0.31163442000000002</c:v>
                </c:pt>
                <c:pt idx="64">
                  <c:v>0.32139857399999999</c:v>
                </c:pt>
                <c:pt idx="65">
                  <c:v>0.34377529400000001</c:v>
                </c:pt>
                <c:pt idx="66">
                  <c:v>0.34241906799999999</c:v>
                </c:pt>
                <c:pt idx="67">
                  <c:v>0.33362727400000003</c:v>
                </c:pt>
                <c:pt idx="68">
                  <c:v>0.32785204000000001</c:v>
                </c:pt>
                <c:pt idx="69">
                  <c:v>0.33125215999999996</c:v>
                </c:pt>
                <c:pt idx="70">
                  <c:v>0.34162883099999997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C0-4BC4-A390-5A4BA230E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28160"/>
        <c:axId val="193238144"/>
      </c:lineChart>
      <c:catAx>
        <c:axId val="19322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32266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9322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3225088"/>
        <c:crosses val="autoZero"/>
        <c:crossBetween val="between"/>
      </c:valAx>
      <c:catAx>
        <c:axId val="193228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3238144"/>
        <c:crosses val="autoZero"/>
        <c:auto val="1"/>
        <c:lblAlgn val="ctr"/>
        <c:lblOffset val="100"/>
        <c:noMultiLvlLbl val="0"/>
      </c:catAx>
      <c:valAx>
        <c:axId val="193238144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322816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Paid work &amp; study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Japan</c:v>
                </c:pt>
                <c:pt idx="1">
                  <c:v>United States</c:v>
                </c:pt>
                <c:pt idx="2">
                  <c:v>Germany</c:v>
                </c:pt>
                <c:pt idx="3">
                  <c:v>Britain</c:v>
                </c:pt>
                <c:pt idx="4">
                  <c:v>France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6.3</c:v>
                </c:pt>
                <c:pt idx="1">
                  <c:v>4.8</c:v>
                </c:pt>
                <c:pt idx="2">
                  <c:v>3.9</c:v>
                </c:pt>
                <c:pt idx="3">
                  <c:v>4.4000000000000004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1-42A8-9CDC-1595CA5ACB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Unpaid work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Japan</c:v>
                </c:pt>
                <c:pt idx="1">
                  <c:v>United States</c:v>
                </c:pt>
                <c:pt idx="2">
                  <c:v>Germany</c:v>
                </c:pt>
                <c:pt idx="3">
                  <c:v>Britain</c:v>
                </c:pt>
                <c:pt idx="4">
                  <c:v>France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2.5</c:v>
                </c:pt>
                <c:pt idx="1">
                  <c:v>3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51-42A8-9CDC-1595CA5ACB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Eating &amp; sleeping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Japan</c:v>
                </c:pt>
                <c:pt idx="1">
                  <c:v>United States</c:v>
                </c:pt>
                <c:pt idx="2">
                  <c:v>Germany</c:v>
                </c:pt>
                <c:pt idx="3">
                  <c:v>Britain</c:v>
                </c:pt>
                <c:pt idx="4">
                  <c:v>France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9.9</c:v>
                </c:pt>
                <c:pt idx="2">
                  <c:v>10</c:v>
                </c:pt>
                <c:pt idx="3">
                  <c:v>9.8000000000000007</c:v>
                </c:pt>
                <c:pt idx="4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51-42A8-9CDC-1595CA5ACB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Personal care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Japan</c:v>
                </c:pt>
                <c:pt idx="1">
                  <c:v>United States</c:v>
                </c:pt>
                <c:pt idx="2">
                  <c:v>Germany</c:v>
                </c:pt>
                <c:pt idx="3">
                  <c:v>Britain</c:v>
                </c:pt>
                <c:pt idx="4">
                  <c:v>France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0.9</c:v>
                </c:pt>
                <c:pt idx="1">
                  <c:v>0.7</c:v>
                </c:pt>
                <c:pt idx="2">
                  <c:v>0.8</c:v>
                </c:pt>
                <c:pt idx="3">
                  <c:v>0.8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51-42A8-9CDC-1595CA5ACB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Leisure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Japan</c:v>
                </c:pt>
                <c:pt idx="1">
                  <c:v>United States</c:v>
                </c:pt>
                <c:pt idx="2">
                  <c:v>Germany</c:v>
                </c:pt>
                <c:pt idx="3">
                  <c:v>Britain</c:v>
                </c:pt>
                <c:pt idx="4">
                  <c:v>France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3.3</c:v>
                </c:pt>
                <c:pt idx="2">
                  <c:v>3.1</c:v>
                </c:pt>
                <c:pt idx="3">
                  <c:v>3.3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51-42A8-9CDC-1595CA5ACB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Japan</c:v>
                </c:pt>
                <c:pt idx="1">
                  <c:v>United States</c:v>
                </c:pt>
                <c:pt idx="2">
                  <c:v>Germany</c:v>
                </c:pt>
                <c:pt idx="3">
                  <c:v>Britain</c:v>
                </c:pt>
                <c:pt idx="4">
                  <c:v>France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2.4</c:v>
                </c:pt>
                <c:pt idx="1">
                  <c:v>2.4</c:v>
                </c:pt>
                <c:pt idx="2">
                  <c:v>3.1</c:v>
                </c:pt>
                <c:pt idx="3">
                  <c:v>2.7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51-42A8-9CDC-1595CA5AC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328896"/>
        <c:axId val="155331200"/>
      </c:barChart>
      <c:catAx>
        <c:axId val="155328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55331200"/>
        <c:crosses val="autoZero"/>
        <c:auto val="1"/>
        <c:lblAlgn val="ctr"/>
        <c:lblOffset val="100"/>
        <c:noMultiLvlLbl val="0"/>
      </c:catAx>
      <c:valAx>
        <c:axId val="1553312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55328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50893117526975"/>
          <c:y val="1.9011406844106463E-2"/>
          <c:w val="0.77143646106736663"/>
          <c:h val="0.919416768188620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France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Televisions</c:v>
                </c:pt>
                <c:pt idx="1">
                  <c:v>Washing Machines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C-494D-A9A8-00F1C227FE2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 Germany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Televisions</c:v>
                </c:pt>
                <c:pt idx="1">
                  <c:v>Washing Machines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C-494D-A9A8-00F1C227FE2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Japan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Televisions</c:v>
                </c:pt>
                <c:pt idx="1">
                  <c:v>Washing Machines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8C-494D-A9A8-00F1C227F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19840"/>
        <c:axId val="92821376"/>
      </c:barChart>
      <c:catAx>
        <c:axId val="92819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9282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821376"/>
        <c:scaling>
          <c:orientation val="minMax"/>
        </c:scaling>
        <c:delete val="1"/>
        <c:axPos val="b"/>
        <c:majorGridlines>
          <c:spPr>
            <a:ln w="12700">
              <a:solidFill>
                <a:schemeClr val="bg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92819840"/>
        <c:crosses val="autoZero"/>
        <c:crossBetween val="between"/>
      </c:valAx>
      <c:spPr>
        <a:ln w="19050">
          <a:noFill/>
        </a:ln>
      </c:spPr>
    </c:plotArea>
    <c:legend>
      <c:legendPos val="r"/>
      <c:layout>
        <c:manualLayout>
          <c:xMode val="edge"/>
          <c:yMode val="edge"/>
          <c:x val="0.75833616386187019"/>
          <c:y val="0.64848767971167798"/>
          <c:w val="0.21712158808933021"/>
          <c:h val="0.201520912547528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Adj Close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Sheet1!$A$2:$A$10244</c:f>
              <c:numCache>
                <c:formatCode>m/d/yyyy</c:formatCode>
                <c:ptCount val="10243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  <c:pt idx="504">
                  <c:v>44562</c:v>
                </c:pt>
                <c:pt idx="505">
                  <c:v>44593</c:v>
                </c:pt>
                <c:pt idx="506">
                  <c:v>44621</c:v>
                </c:pt>
                <c:pt idx="507">
                  <c:v>44652</c:v>
                </c:pt>
                <c:pt idx="508">
                  <c:v>44682</c:v>
                </c:pt>
                <c:pt idx="509">
                  <c:v>44713</c:v>
                </c:pt>
                <c:pt idx="510">
                  <c:v>44743</c:v>
                </c:pt>
                <c:pt idx="511">
                  <c:v>44774</c:v>
                </c:pt>
                <c:pt idx="512">
                  <c:v>44805</c:v>
                </c:pt>
                <c:pt idx="513">
                  <c:v>44835</c:v>
                </c:pt>
                <c:pt idx="514">
                  <c:v>44866</c:v>
                </c:pt>
                <c:pt idx="515">
                  <c:v>44896</c:v>
                </c:pt>
                <c:pt idx="516">
                  <c:v>44927</c:v>
                </c:pt>
                <c:pt idx="517">
                  <c:v>44958</c:v>
                </c:pt>
                <c:pt idx="518">
                  <c:v>44986</c:v>
                </c:pt>
                <c:pt idx="519">
                  <c:v>45017</c:v>
                </c:pt>
                <c:pt idx="520">
                  <c:v>45047</c:v>
                </c:pt>
                <c:pt idx="521">
                  <c:v>45078</c:v>
                </c:pt>
                <c:pt idx="522">
                  <c:v>45108</c:v>
                </c:pt>
                <c:pt idx="523">
                  <c:v>45139</c:v>
                </c:pt>
                <c:pt idx="524">
                  <c:v>45170</c:v>
                </c:pt>
                <c:pt idx="525">
                  <c:v>45200</c:v>
                </c:pt>
                <c:pt idx="526">
                  <c:v>45222</c:v>
                </c:pt>
              </c:numCache>
            </c:numRef>
          </c:cat>
          <c:val>
            <c:numRef>
              <c:f>Sheet1!$B$2:$B$10244</c:f>
              <c:numCache>
                <c:formatCode>General</c:formatCode>
                <c:ptCount val="10243"/>
                <c:pt idx="0">
                  <c:v>6768.1601559999999</c:v>
                </c:pt>
                <c:pt idx="1">
                  <c:v>6764.8901370000003</c:v>
                </c:pt>
                <c:pt idx="2">
                  <c:v>6556.1899409999996</c:v>
                </c:pt>
                <c:pt idx="3">
                  <c:v>6865.5600590000004</c:v>
                </c:pt>
                <c:pt idx="4">
                  <c:v>6855.7001950000003</c:v>
                </c:pt>
                <c:pt idx="5">
                  <c:v>6870.7001950000003</c:v>
                </c:pt>
                <c:pt idx="6">
                  <c:v>6819.6298829999996</c:v>
                </c:pt>
                <c:pt idx="7">
                  <c:v>6914.080078</c:v>
                </c:pt>
                <c:pt idx="8">
                  <c:v>7076.4599609999996</c:v>
                </c:pt>
                <c:pt idx="9">
                  <c:v>7150.75</c:v>
                </c:pt>
                <c:pt idx="10">
                  <c:v>7123.6201170000004</c:v>
                </c:pt>
                <c:pt idx="11">
                  <c:v>7063.1298829999996</c:v>
                </c:pt>
                <c:pt idx="12">
                  <c:v>7254.0097660000001</c:v>
                </c:pt>
                <c:pt idx="13">
                  <c:v>7146.5297849999997</c:v>
                </c:pt>
                <c:pt idx="14">
                  <c:v>7334.3100590000004</c:v>
                </c:pt>
                <c:pt idx="15">
                  <c:v>7674.1899409999996</c:v>
                </c:pt>
                <c:pt idx="16">
                  <c:v>7539.6899409999996</c:v>
                </c:pt>
                <c:pt idx="17">
                  <c:v>7867.419922</c:v>
                </c:pt>
                <c:pt idx="18">
                  <c:v>7828.2597660000001</c:v>
                </c:pt>
                <c:pt idx="19">
                  <c:v>7815.7797849999997</c:v>
                </c:pt>
                <c:pt idx="20">
                  <c:v>7455.5</c:v>
                </c:pt>
                <c:pt idx="21">
                  <c:v>7449.4599609999996</c:v>
                </c:pt>
                <c:pt idx="22">
                  <c:v>7549.330078</c:v>
                </c:pt>
                <c:pt idx="23">
                  <c:v>7681.8398440000001</c:v>
                </c:pt>
                <c:pt idx="24">
                  <c:v>7918.8198240000002</c:v>
                </c:pt>
                <c:pt idx="25">
                  <c:v>7548.5097660000001</c:v>
                </c:pt>
                <c:pt idx="26">
                  <c:v>7260.4799800000001</c:v>
                </c:pt>
                <c:pt idx="27">
                  <c:v>7390.7099609999996</c:v>
                </c:pt>
                <c:pt idx="28">
                  <c:v>7325.6499020000001</c:v>
                </c:pt>
                <c:pt idx="29">
                  <c:v>7213.8701170000004</c:v>
                </c:pt>
                <c:pt idx="30">
                  <c:v>7122.080078</c:v>
                </c:pt>
                <c:pt idx="31">
                  <c:v>7123.3798829999996</c:v>
                </c:pt>
                <c:pt idx="32">
                  <c:v>6910.7299800000001</c:v>
                </c:pt>
                <c:pt idx="33">
                  <c:v>7259.1499020000001</c:v>
                </c:pt>
                <c:pt idx="34">
                  <c:v>7895.6201170000004</c:v>
                </c:pt>
                <c:pt idx="35">
                  <c:v>8016.669922</c:v>
                </c:pt>
                <c:pt idx="36">
                  <c:v>8103.4702150000003</c:v>
                </c:pt>
                <c:pt idx="37">
                  <c:v>8085.5698240000002</c:v>
                </c:pt>
                <c:pt idx="38">
                  <c:v>8478.7001949999994</c:v>
                </c:pt>
                <c:pt idx="39">
                  <c:v>8636.5595699999994</c:v>
                </c:pt>
                <c:pt idx="40">
                  <c:v>8617.5703130000002</c:v>
                </c:pt>
                <c:pt idx="41">
                  <c:v>8870.9501949999994</c:v>
                </c:pt>
                <c:pt idx="42">
                  <c:v>9078.75</c:v>
                </c:pt>
                <c:pt idx="43">
                  <c:v>9189.4296880000002</c:v>
                </c:pt>
                <c:pt idx="44">
                  <c:v>9402.5898440000001</c:v>
                </c:pt>
                <c:pt idx="45">
                  <c:v>9356.7900389999995</c:v>
                </c:pt>
                <c:pt idx="46">
                  <c:v>9320.2402340000008</c:v>
                </c:pt>
                <c:pt idx="47">
                  <c:v>9893.8203130000002</c:v>
                </c:pt>
                <c:pt idx="48">
                  <c:v>10196.099609000001</c:v>
                </c:pt>
                <c:pt idx="49">
                  <c:v>10030.700194999999</c:v>
                </c:pt>
                <c:pt idx="50">
                  <c:v>10929.169921999999</c:v>
                </c:pt>
                <c:pt idx="51">
                  <c:v>10981.679688</c:v>
                </c:pt>
                <c:pt idx="52">
                  <c:v>9940.1396480000003</c:v>
                </c:pt>
                <c:pt idx="53">
                  <c:v>10377.969727</c:v>
                </c:pt>
                <c:pt idx="54">
                  <c:v>9998.5</c:v>
                </c:pt>
                <c:pt idx="55">
                  <c:v>10584.200194999999</c:v>
                </c:pt>
                <c:pt idx="56">
                  <c:v>10649.25</c:v>
                </c:pt>
                <c:pt idx="57">
                  <c:v>11252.980469</c:v>
                </c:pt>
                <c:pt idx="58">
                  <c:v>11428.900390999999</c:v>
                </c:pt>
                <c:pt idx="59">
                  <c:v>11542.599609000001</c:v>
                </c:pt>
                <c:pt idx="60">
                  <c:v>11992.309569999999</c:v>
                </c:pt>
                <c:pt idx="61">
                  <c:v>12321.919921999999</c:v>
                </c:pt>
                <c:pt idx="62">
                  <c:v>12580.759765999999</c:v>
                </c:pt>
                <c:pt idx="63">
                  <c:v>12426.290039</c:v>
                </c:pt>
                <c:pt idx="64">
                  <c:v>12758.459961</c:v>
                </c:pt>
                <c:pt idx="65">
                  <c:v>12882.089844</c:v>
                </c:pt>
                <c:pt idx="66">
                  <c:v>12232.269531</c:v>
                </c:pt>
                <c:pt idx="67">
                  <c:v>12713.150390999999</c:v>
                </c:pt>
                <c:pt idx="68">
                  <c:v>12700</c:v>
                </c:pt>
                <c:pt idx="69">
                  <c:v>12936.469727</c:v>
                </c:pt>
                <c:pt idx="70">
                  <c:v>12763.269531</c:v>
                </c:pt>
                <c:pt idx="71">
                  <c:v>13083.179688</c:v>
                </c:pt>
                <c:pt idx="72">
                  <c:v>13024.299805000001</c:v>
                </c:pt>
                <c:pt idx="73">
                  <c:v>13640.830078000001</c:v>
                </c:pt>
                <c:pt idx="74">
                  <c:v>15859.75</c:v>
                </c:pt>
                <c:pt idx="75">
                  <c:v>15825.5</c:v>
                </c:pt>
                <c:pt idx="76">
                  <c:v>16670.769531000002</c:v>
                </c:pt>
                <c:pt idx="77">
                  <c:v>17654.189452999999</c:v>
                </c:pt>
                <c:pt idx="78">
                  <c:v>17509.710938</c:v>
                </c:pt>
                <c:pt idx="79">
                  <c:v>18533.679688</c:v>
                </c:pt>
                <c:pt idx="80">
                  <c:v>17852.859375</c:v>
                </c:pt>
                <c:pt idx="81">
                  <c:v>16910.630859000001</c:v>
                </c:pt>
                <c:pt idx="82">
                  <c:v>18326</c:v>
                </c:pt>
                <c:pt idx="83">
                  <c:v>18701</c:v>
                </c:pt>
                <c:pt idx="84">
                  <c:v>20024</c:v>
                </c:pt>
                <c:pt idx="85">
                  <c:v>20767</c:v>
                </c:pt>
                <c:pt idx="86">
                  <c:v>21566.660156000002</c:v>
                </c:pt>
                <c:pt idx="87">
                  <c:v>23274.830077999999</c:v>
                </c:pt>
                <c:pt idx="88">
                  <c:v>24902</c:v>
                </c:pt>
                <c:pt idx="89">
                  <c:v>24176.400390999999</c:v>
                </c:pt>
                <c:pt idx="90">
                  <c:v>24488.109375</c:v>
                </c:pt>
                <c:pt idx="91">
                  <c:v>26029.220702999999</c:v>
                </c:pt>
                <c:pt idx="92">
                  <c:v>26010.880859000001</c:v>
                </c:pt>
                <c:pt idx="93">
                  <c:v>23329</c:v>
                </c:pt>
                <c:pt idx="94">
                  <c:v>22686.779297000001</c:v>
                </c:pt>
                <c:pt idx="95">
                  <c:v>21564</c:v>
                </c:pt>
                <c:pt idx="96">
                  <c:v>23719</c:v>
                </c:pt>
                <c:pt idx="97">
                  <c:v>25242.810547000001</c:v>
                </c:pt>
                <c:pt idx="98">
                  <c:v>26260.259765999999</c:v>
                </c:pt>
                <c:pt idx="99">
                  <c:v>27510</c:v>
                </c:pt>
                <c:pt idx="100">
                  <c:v>27416.699218999998</c:v>
                </c:pt>
                <c:pt idx="101">
                  <c:v>27769.400390999999</c:v>
                </c:pt>
                <c:pt idx="102">
                  <c:v>28200</c:v>
                </c:pt>
                <c:pt idx="103">
                  <c:v>27365.949218999998</c:v>
                </c:pt>
                <c:pt idx="104">
                  <c:v>27923.669922000001</c:v>
                </c:pt>
                <c:pt idx="105">
                  <c:v>27982.539063</c:v>
                </c:pt>
                <c:pt idx="106">
                  <c:v>29578.900390999999</c:v>
                </c:pt>
                <c:pt idx="107">
                  <c:v>30159</c:v>
                </c:pt>
                <c:pt idx="108">
                  <c:v>31581.300781000002</c:v>
                </c:pt>
                <c:pt idx="109">
                  <c:v>31985.599609000001</c:v>
                </c:pt>
                <c:pt idx="110">
                  <c:v>32838.679687999997</c:v>
                </c:pt>
                <c:pt idx="111">
                  <c:v>33713.351562999997</c:v>
                </c:pt>
                <c:pt idx="112">
                  <c:v>34266.75</c:v>
                </c:pt>
                <c:pt idx="113">
                  <c:v>32948.691405999998</c:v>
                </c:pt>
                <c:pt idx="114">
                  <c:v>34953.871094000002</c:v>
                </c:pt>
                <c:pt idx="115">
                  <c:v>34431.199219000002</c:v>
                </c:pt>
                <c:pt idx="116">
                  <c:v>35636.761719000002</c:v>
                </c:pt>
                <c:pt idx="117">
                  <c:v>35549.441405999998</c:v>
                </c:pt>
                <c:pt idx="118">
                  <c:v>37268.789062999997</c:v>
                </c:pt>
                <c:pt idx="119">
                  <c:v>38915.871094000002</c:v>
                </c:pt>
                <c:pt idx="120">
                  <c:v>37188.949219000002</c:v>
                </c:pt>
                <c:pt idx="121">
                  <c:v>34591.988280999998</c:v>
                </c:pt>
                <c:pt idx="122">
                  <c:v>29980.449218999998</c:v>
                </c:pt>
                <c:pt idx="123">
                  <c:v>29584.800781000002</c:v>
                </c:pt>
                <c:pt idx="124">
                  <c:v>33130.800780999998</c:v>
                </c:pt>
                <c:pt idx="125">
                  <c:v>31940.240234000001</c:v>
                </c:pt>
                <c:pt idx="126">
                  <c:v>31035.660156000002</c:v>
                </c:pt>
                <c:pt idx="127">
                  <c:v>25978.369140999999</c:v>
                </c:pt>
                <c:pt idx="128">
                  <c:v>20983.5</c:v>
                </c:pt>
                <c:pt idx="129">
                  <c:v>25194.099609000001</c:v>
                </c:pt>
                <c:pt idx="130">
                  <c:v>22454.630859000001</c:v>
                </c:pt>
                <c:pt idx="131">
                  <c:v>23848.710938</c:v>
                </c:pt>
                <c:pt idx="132">
                  <c:v>23293.140625</c:v>
                </c:pt>
                <c:pt idx="133">
                  <c:v>26409.220702999999</c:v>
                </c:pt>
                <c:pt idx="134">
                  <c:v>26292.039063</c:v>
                </c:pt>
                <c:pt idx="135">
                  <c:v>26111.25</c:v>
                </c:pt>
                <c:pt idx="136">
                  <c:v>25789.619140999999</c:v>
                </c:pt>
                <c:pt idx="137">
                  <c:v>23290.960938</c:v>
                </c:pt>
                <c:pt idx="138">
                  <c:v>24120.75</c:v>
                </c:pt>
                <c:pt idx="139">
                  <c:v>22335.869140999999</c:v>
                </c:pt>
                <c:pt idx="140">
                  <c:v>23916.439452999999</c:v>
                </c:pt>
                <c:pt idx="141">
                  <c:v>25222.279297000001</c:v>
                </c:pt>
                <c:pt idx="142">
                  <c:v>22687.349609000001</c:v>
                </c:pt>
                <c:pt idx="143">
                  <c:v>22983.769531000002</c:v>
                </c:pt>
                <c:pt idx="144">
                  <c:v>22023.050781000002</c:v>
                </c:pt>
                <c:pt idx="145">
                  <c:v>21338.810547000001</c:v>
                </c:pt>
                <c:pt idx="146">
                  <c:v>19345.949218999998</c:v>
                </c:pt>
                <c:pt idx="147">
                  <c:v>17390.710938</c:v>
                </c:pt>
                <c:pt idx="148">
                  <c:v>18347.75</c:v>
                </c:pt>
                <c:pt idx="149">
                  <c:v>15951.730469</c:v>
                </c:pt>
                <c:pt idx="150">
                  <c:v>15910.280273</c:v>
                </c:pt>
                <c:pt idx="151">
                  <c:v>18061.119140999999</c:v>
                </c:pt>
                <c:pt idx="152">
                  <c:v>17399.080077999999</c:v>
                </c:pt>
                <c:pt idx="153">
                  <c:v>16767.400390999999</c:v>
                </c:pt>
                <c:pt idx="154">
                  <c:v>17683.650390999999</c:v>
                </c:pt>
                <c:pt idx="155">
                  <c:v>16924.949218999998</c:v>
                </c:pt>
                <c:pt idx="156">
                  <c:v>17023.779297000001</c:v>
                </c:pt>
                <c:pt idx="157">
                  <c:v>16953.349609000001</c:v>
                </c:pt>
                <c:pt idx="158">
                  <c:v>18591.449218999998</c:v>
                </c:pt>
                <c:pt idx="159">
                  <c:v>20919.179688</c:v>
                </c:pt>
                <c:pt idx="160">
                  <c:v>20552.349609000001</c:v>
                </c:pt>
                <c:pt idx="161">
                  <c:v>19590</c:v>
                </c:pt>
                <c:pt idx="162">
                  <c:v>20380.140625</c:v>
                </c:pt>
                <c:pt idx="163">
                  <c:v>21026.599609000001</c:v>
                </c:pt>
                <c:pt idx="164">
                  <c:v>20105.710938</c:v>
                </c:pt>
                <c:pt idx="165">
                  <c:v>19702.970702999999</c:v>
                </c:pt>
                <c:pt idx="166">
                  <c:v>16406.539063</c:v>
                </c:pt>
                <c:pt idx="167">
                  <c:v>17417.240234000001</c:v>
                </c:pt>
                <c:pt idx="168">
                  <c:v>20229.119140999999</c:v>
                </c:pt>
                <c:pt idx="169">
                  <c:v>19997.199218999998</c:v>
                </c:pt>
                <c:pt idx="170">
                  <c:v>19111.919922000001</c:v>
                </c:pt>
                <c:pt idx="171">
                  <c:v>19725.25</c:v>
                </c:pt>
                <c:pt idx="172">
                  <c:v>20973.589843999998</c:v>
                </c:pt>
                <c:pt idx="173">
                  <c:v>20643.929688</c:v>
                </c:pt>
                <c:pt idx="174">
                  <c:v>20449.390625</c:v>
                </c:pt>
                <c:pt idx="175">
                  <c:v>20628.529297000001</c:v>
                </c:pt>
                <c:pt idx="176">
                  <c:v>19563.810547000001</c:v>
                </c:pt>
                <c:pt idx="177">
                  <c:v>19989.599609000001</c:v>
                </c:pt>
                <c:pt idx="178">
                  <c:v>19075.619140999999</c:v>
                </c:pt>
                <c:pt idx="179">
                  <c:v>19723.060547000001</c:v>
                </c:pt>
                <c:pt idx="180">
                  <c:v>18649.820313</c:v>
                </c:pt>
                <c:pt idx="181">
                  <c:v>17053.429688</c:v>
                </c:pt>
                <c:pt idx="182">
                  <c:v>16139.950194999999</c:v>
                </c:pt>
                <c:pt idx="183">
                  <c:v>16806.75</c:v>
                </c:pt>
                <c:pt idx="184">
                  <c:v>15436.790039</c:v>
                </c:pt>
                <c:pt idx="185">
                  <c:v>14517.400390999999</c:v>
                </c:pt>
                <c:pt idx="186">
                  <c:v>16677.529297000001</c:v>
                </c:pt>
                <c:pt idx="187">
                  <c:v>18117.220702999999</c:v>
                </c:pt>
                <c:pt idx="188">
                  <c:v>17913.060547000001</c:v>
                </c:pt>
                <c:pt idx="189">
                  <c:v>17654.640625</c:v>
                </c:pt>
                <c:pt idx="190">
                  <c:v>18744.419922000001</c:v>
                </c:pt>
                <c:pt idx="191">
                  <c:v>19868.150390999999</c:v>
                </c:pt>
                <c:pt idx="192">
                  <c:v>20812.740234000001</c:v>
                </c:pt>
                <c:pt idx="193">
                  <c:v>20125.369140999999</c:v>
                </c:pt>
                <c:pt idx="194">
                  <c:v>21406.849609000001</c:v>
                </c:pt>
                <c:pt idx="195">
                  <c:v>22041.300781000002</c:v>
                </c:pt>
                <c:pt idx="196">
                  <c:v>21956.189452999999</c:v>
                </c:pt>
                <c:pt idx="197">
                  <c:v>22530.75</c:v>
                </c:pt>
                <c:pt idx="198">
                  <c:v>20692.830077999999</c:v>
                </c:pt>
                <c:pt idx="199">
                  <c:v>20166.900390999999</c:v>
                </c:pt>
                <c:pt idx="200">
                  <c:v>21556.400390999999</c:v>
                </c:pt>
                <c:pt idx="201">
                  <c:v>20466.859375</c:v>
                </c:pt>
                <c:pt idx="202">
                  <c:v>21020.359375</c:v>
                </c:pt>
                <c:pt idx="203">
                  <c:v>19361.349609000001</c:v>
                </c:pt>
                <c:pt idx="204">
                  <c:v>18330.009765999999</c:v>
                </c:pt>
                <c:pt idx="205">
                  <c:v>18557</c:v>
                </c:pt>
                <c:pt idx="206">
                  <c:v>18003.400390999999</c:v>
                </c:pt>
                <c:pt idx="207">
                  <c:v>19151.119140999999</c:v>
                </c:pt>
                <c:pt idx="208">
                  <c:v>20068.810547000001</c:v>
                </c:pt>
                <c:pt idx="209">
                  <c:v>20604.960938</c:v>
                </c:pt>
                <c:pt idx="210">
                  <c:v>20331.429688</c:v>
                </c:pt>
                <c:pt idx="211">
                  <c:v>18229.419922000001</c:v>
                </c:pt>
                <c:pt idx="212">
                  <c:v>17887.710938</c:v>
                </c:pt>
                <c:pt idx="213">
                  <c:v>16458.939452999999</c:v>
                </c:pt>
                <c:pt idx="214">
                  <c:v>16636.259765999999</c:v>
                </c:pt>
                <c:pt idx="215">
                  <c:v>15258.740234000001</c:v>
                </c:pt>
                <c:pt idx="216">
                  <c:v>16628.470702999999</c:v>
                </c:pt>
                <c:pt idx="217">
                  <c:v>16831.669922000001</c:v>
                </c:pt>
                <c:pt idx="218">
                  <c:v>16527.169922000001</c:v>
                </c:pt>
                <c:pt idx="219">
                  <c:v>15641.259765999999</c:v>
                </c:pt>
                <c:pt idx="220">
                  <c:v>15670.780273</c:v>
                </c:pt>
                <c:pt idx="221">
                  <c:v>15830.269531</c:v>
                </c:pt>
                <c:pt idx="222">
                  <c:v>16378.969727</c:v>
                </c:pt>
                <c:pt idx="223">
                  <c:v>14107.889648</c:v>
                </c:pt>
                <c:pt idx="224">
                  <c:v>13406.389648</c:v>
                </c:pt>
                <c:pt idx="225">
                  <c:v>13564.509765999999</c:v>
                </c:pt>
                <c:pt idx="226">
                  <c:v>14883.700194999999</c:v>
                </c:pt>
                <c:pt idx="227">
                  <c:v>13842.169921999999</c:v>
                </c:pt>
                <c:pt idx="228">
                  <c:v>14499.25</c:v>
                </c:pt>
                <c:pt idx="229">
                  <c:v>14367.540039</c:v>
                </c:pt>
                <c:pt idx="230">
                  <c:v>15836.589844</c:v>
                </c:pt>
                <c:pt idx="231">
                  <c:v>16701.529297000001</c:v>
                </c:pt>
                <c:pt idx="232">
                  <c:v>16111.650390999999</c:v>
                </c:pt>
                <c:pt idx="233">
                  <c:v>17529.740234000001</c:v>
                </c:pt>
                <c:pt idx="234">
                  <c:v>17861.859375</c:v>
                </c:pt>
                <c:pt idx="235">
                  <c:v>17436.560547000001</c:v>
                </c:pt>
                <c:pt idx="236">
                  <c:v>17605.460938</c:v>
                </c:pt>
                <c:pt idx="237">
                  <c:v>17942.080077999999</c:v>
                </c:pt>
                <c:pt idx="238">
                  <c:v>18558.230468999998</c:v>
                </c:pt>
                <c:pt idx="239">
                  <c:v>18934.339843999998</c:v>
                </c:pt>
                <c:pt idx="240">
                  <c:v>19539.699218999998</c:v>
                </c:pt>
                <c:pt idx="241">
                  <c:v>19959.519531000002</c:v>
                </c:pt>
                <c:pt idx="242">
                  <c:v>20337.320313</c:v>
                </c:pt>
                <c:pt idx="243">
                  <c:v>17973.699218999998</c:v>
                </c:pt>
                <c:pt idx="244">
                  <c:v>16332.450194999999</c:v>
                </c:pt>
                <c:pt idx="245">
                  <c:v>17411.050781000002</c:v>
                </c:pt>
                <c:pt idx="246">
                  <c:v>15727.490234000001</c:v>
                </c:pt>
                <c:pt idx="247">
                  <c:v>16861.259765999999</c:v>
                </c:pt>
                <c:pt idx="248">
                  <c:v>15747.259765999999</c:v>
                </c:pt>
                <c:pt idx="249">
                  <c:v>14539.599609000001</c:v>
                </c:pt>
                <c:pt idx="250">
                  <c:v>14648.509765999999</c:v>
                </c:pt>
                <c:pt idx="251">
                  <c:v>13785.690430000001</c:v>
                </c:pt>
                <c:pt idx="252">
                  <c:v>13843.549805000001</c:v>
                </c:pt>
                <c:pt idx="253">
                  <c:v>12883.540039</c:v>
                </c:pt>
                <c:pt idx="254">
                  <c:v>12999.700194999999</c:v>
                </c:pt>
                <c:pt idx="255">
                  <c:v>13934.320313</c:v>
                </c:pt>
                <c:pt idx="256">
                  <c:v>13262.139648</c:v>
                </c:pt>
                <c:pt idx="257">
                  <c:v>12969.049805000001</c:v>
                </c:pt>
                <c:pt idx="258">
                  <c:v>11860.769531</c:v>
                </c:pt>
                <c:pt idx="259">
                  <c:v>10713.509765999999</c:v>
                </c:pt>
                <c:pt idx="260">
                  <c:v>9774.6796880000002</c:v>
                </c:pt>
                <c:pt idx="261">
                  <c:v>10366.339844</c:v>
                </c:pt>
                <c:pt idx="262">
                  <c:v>10697.440430000001</c:v>
                </c:pt>
                <c:pt idx="263">
                  <c:v>10542.620117</c:v>
                </c:pt>
                <c:pt idx="264">
                  <c:v>9997.7998050000006</c:v>
                </c:pt>
                <c:pt idx="265">
                  <c:v>10587.830078000001</c:v>
                </c:pt>
                <c:pt idx="266">
                  <c:v>11024.940430000001</c:v>
                </c:pt>
                <c:pt idx="267">
                  <c:v>11492.540039</c:v>
                </c:pt>
                <c:pt idx="268">
                  <c:v>11763.700194999999</c:v>
                </c:pt>
                <c:pt idx="269">
                  <c:v>10621.839844</c:v>
                </c:pt>
                <c:pt idx="270">
                  <c:v>9877.9404300000006</c:v>
                </c:pt>
                <c:pt idx="271">
                  <c:v>9619.2998050000006</c:v>
                </c:pt>
                <c:pt idx="272">
                  <c:v>9383.2900389999995</c:v>
                </c:pt>
                <c:pt idx="273">
                  <c:v>8640.4804690000001</c:v>
                </c:pt>
                <c:pt idx="274">
                  <c:v>9215.5595699999994</c:v>
                </c:pt>
                <c:pt idx="275">
                  <c:v>8578.9501949999994</c:v>
                </c:pt>
                <c:pt idx="276">
                  <c:v>8339.9404300000006</c:v>
                </c:pt>
                <c:pt idx="277">
                  <c:v>8363.0400389999995</c:v>
                </c:pt>
                <c:pt idx="278">
                  <c:v>7972.7099609999996</c:v>
                </c:pt>
                <c:pt idx="279">
                  <c:v>7831.419922</c:v>
                </c:pt>
                <c:pt idx="280">
                  <c:v>8424.5097659999992</c:v>
                </c:pt>
                <c:pt idx="281">
                  <c:v>9083.1103519999997</c:v>
                </c:pt>
                <c:pt idx="282">
                  <c:v>9563.2099610000005</c:v>
                </c:pt>
                <c:pt idx="283">
                  <c:v>10343.549805000001</c:v>
                </c:pt>
                <c:pt idx="284">
                  <c:v>10219.049805000001</c:v>
                </c:pt>
                <c:pt idx="285">
                  <c:v>10559.589844</c:v>
                </c:pt>
                <c:pt idx="286">
                  <c:v>10100.570313</c:v>
                </c:pt>
                <c:pt idx="287">
                  <c:v>10676.639648</c:v>
                </c:pt>
                <c:pt idx="288">
                  <c:v>10783.610352</c:v>
                </c:pt>
                <c:pt idx="289">
                  <c:v>11041.919921999999</c:v>
                </c:pt>
                <c:pt idx="290">
                  <c:v>11715.389648</c:v>
                </c:pt>
                <c:pt idx="291">
                  <c:v>11761.790039</c:v>
                </c:pt>
                <c:pt idx="292">
                  <c:v>11236.370117</c:v>
                </c:pt>
                <c:pt idx="293">
                  <c:v>11858.870117</c:v>
                </c:pt>
                <c:pt idx="294">
                  <c:v>11325.780273</c:v>
                </c:pt>
                <c:pt idx="295">
                  <c:v>11081.790039</c:v>
                </c:pt>
                <c:pt idx="296">
                  <c:v>10823.570313</c:v>
                </c:pt>
                <c:pt idx="297">
                  <c:v>10771.419921999999</c:v>
                </c:pt>
                <c:pt idx="298">
                  <c:v>10899.25</c:v>
                </c:pt>
                <c:pt idx="299">
                  <c:v>11488.759765999999</c:v>
                </c:pt>
                <c:pt idx="300">
                  <c:v>11387.589844</c:v>
                </c:pt>
                <c:pt idx="301">
                  <c:v>11740.599609000001</c:v>
                </c:pt>
                <c:pt idx="302">
                  <c:v>11668.950194999999</c:v>
                </c:pt>
                <c:pt idx="303">
                  <c:v>11008.900390999999</c:v>
                </c:pt>
                <c:pt idx="304">
                  <c:v>11276.589844</c:v>
                </c:pt>
                <c:pt idx="305">
                  <c:v>11584.009765999999</c:v>
                </c:pt>
                <c:pt idx="306">
                  <c:v>11899.599609000001</c:v>
                </c:pt>
                <c:pt idx="307">
                  <c:v>12413.599609000001</c:v>
                </c:pt>
                <c:pt idx="308">
                  <c:v>13574.299805000001</c:v>
                </c:pt>
                <c:pt idx="309">
                  <c:v>13606.5</c:v>
                </c:pt>
                <c:pt idx="310">
                  <c:v>14872.150390999999</c:v>
                </c:pt>
                <c:pt idx="311">
                  <c:v>16111.429688</c:v>
                </c:pt>
                <c:pt idx="312">
                  <c:v>16649.820313</c:v>
                </c:pt>
                <c:pt idx="313">
                  <c:v>16205.429688</c:v>
                </c:pt>
                <c:pt idx="314">
                  <c:v>17059.660156000002</c:v>
                </c:pt>
                <c:pt idx="315">
                  <c:v>16906.230468999998</c:v>
                </c:pt>
                <c:pt idx="316">
                  <c:v>15467.330078000001</c:v>
                </c:pt>
                <c:pt idx="317">
                  <c:v>15505.179688</c:v>
                </c:pt>
                <c:pt idx="318">
                  <c:v>15456.809569999999</c:v>
                </c:pt>
                <c:pt idx="319">
                  <c:v>16140.759765999999</c:v>
                </c:pt>
                <c:pt idx="320">
                  <c:v>16127.580078000001</c:v>
                </c:pt>
                <c:pt idx="321">
                  <c:v>16399.390625</c:v>
                </c:pt>
                <c:pt idx="322">
                  <c:v>16274.330078000001</c:v>
                </c:pt>
                <c:pt idx="323">
                  <c:v>17225.830077999999</c:v>
                </c:pt>
                <c:pt idx="324">
                  <c:v>17383.419922000001</c:v>
                </c:pt>
                <c:pt idx="325">
                  <c:v>17604.119140999999</c:v>
                </c:pt>
                <c:pt idx="326">
                  <c:v>17287.650390999999</c:v>
                </c:pt>
                <c:pt idx="327">
                  <c:v>17400.410156000002</c:v>
                </c:pt>
                <c:pt idx="328">
                  <c:v>17875.75</c:v>
                </c:pt>
                <c:pt idx="329">
                  <c:v>18138.359375</c:v>
                </c:pt>
                <c:pt idx="330">
                  <c:v>17248.890625</c:v>
                </c:pt>
                <c:pt idx="331">
                  <c:v>16569.089843999998</c:v>
                </c:pt>
                <c:pt idx="332">
                  <c:v>16785.689452999999</c:v>
                </c:pt>
                <c:pt idx="333">
                  <c:v>16737.630859000001</c:v>
                </c:pt>
                <c:pt idx="334">
                  <c:v>15680.669921999999</c:v>
                </c:pt>
                <c:pt idx="335">
                  <c:v>15307.780273</c:v>
                </c:pt>
                <c:pt idx="336">
                  <c:v>13592.469727</c:v>
                </c:pt>
                <c:pt idx="337">
                  <c:v>13603.019531</c:v>
                </c:pt>
                <c:pt idx="338">
                  <c:v>12525.540039</c:v>
                </c:pt>
                <c:pt idx="339">
                  <c:v>13849.990234000001</c:v>
                </c:pt>
                <c:pt idx="340">
                  <c:v>14338.540039</c:v>
                </c:pt>
                <c:pt idx="341">
                  <c:v>13481.379883</c:v>
                </c:pt>
                <c:pt idx="342">
                  <c:v>13376.809569999999</c:v>
                </c:pt>
                <c:pt idx="343">
                  <c:v>13072.870117</c:v>
                </c:pt>
                <c:pt idx="344">
                  <c:v>11259.860352</c:v>
                </c:pt>
                <c:pt idx="345">
                  <c:v>8576.9804690000001</c:v>
                </c:pt>
                <c:pt idx="346">
                  <c:v>8512.2695309999999</c:v>
                </c:pt>
                <c:pt idx="347">
                  <c:v>8859.5595699999994</c:v>
                </c:pt>
                <c:pt idx="348">
                  <c:v>7994.0498049999997</c:v>
                </c:pt>
                <c:pt idx="349">
                  <c:v>7568.419922</c:v>
                </c:pt>
                <c:pt idx="350">
                  <c:v>8109.5297849999997</c:v>
                </c:pt>
                <c:pt idx="351">
                  <c:v>8828.2597659999992</c:v>
                </c:pt>
                <c:pt idx="352">
                  <c:v>9522.5</c:v>
                </c:pt>
                <c:pt idx="353">
                  <c:v>9958.4404300000006</c:v>
                </c:pt>
                <c:pt idx="354">
                  <c:v>10356.830078000001</c:v>
                </c:pt>
                <c:pt idx="355">
                  <c:v>10492.530273</c:v>
                </c:pt>
                <c:pt idx="356">
                  <c:v>10133.230469</c:v>
                </c:pt>
                <c:pt idx="357">
                  <c:v>10034.740234000001</c:v>
                </c:pt>
                <c:pt idx="358">
                  <c:v>9345.5498050000006</c:v>
                </c:pt>
                <c:pt idx="359">
                  <c:v>10546.440430000001</c:v>
                </c:pt>
                <c:pt idx="360">
                  <c:v>10198.040039</c:v>
                </c:pt>
                <c:pt idx="361">
                  <c:v>10126.030273</c:v>
                </c:pt>
                <c:pt idx="362">
                  <c:v>11089.940430000001</c:v>
                </c:pt>
                <c:pt idx="363">
                  <c:v>11057.400390999999</c:v>
                </c:pt>
                <c:pt idx="364">
                  <c:v>9768.7001949999994</c:v>
                </c:pt>
                <c:pt idx="365">
                  <c:v>9382.6396480000003</c:v>
                </c:pt>
                <c:pt idx="366">
                  <c:v>9537.2998050000006</c:v>
                </c:pt>
                <c:pt idx="367">
                  <c:v>8824.0595699999994</c:v>
                </c:pt>
                <c:pt idx="368">
                  <c:v>9369.3496090000008</c:v>
                </c:pt>
                <c:pt idx="369">
                  <c:v>9202.4501949999994</c:v>
                </c:pt>
                <c:pt idx="370">
                  <c:v>9937.0400389999995</c:v>
                </c:pt>
                <c:pt idx="371">
                  <c:v>10228.919921999999</c:v>
                </c:pt>
                <c:pt idx="372">
                  <c:v>10237.919921999999</c:v>
                </c:pt>
                <c:pt idx="373">
                  <c:v>10624.089844</c:v>
                </c:pt>
                <c:pt idx="374">
                  <c:v>9755.0996090000008</c:v>
                </c:pt>
                <c:pt idx="375">
                  <c:v>9849.7402340000008</c:v>
                </c:pt>
                <c:pt idx="376">
                  <c:v>9693.7304690000001</c:v>
                </c:pt>
                <c:pt idx="377">
                  <c:v>9816.0898440000001</c:v>
                </c:pt>
                <c:pt idx="378">
                  <c:v>9833.0302730000003</c:v>
                </c:pt>
                <c:pt idx="379">
                  <c:v>8955.2001949999994</c:v>
                </c:pt>
                <c:pt idx="380">
                  <c:v>8700.2900389999995</c:v>
                </c:pt>
                <c:pt idx="381">
                  <c:v>8988.3896480000003</c:v>
                </c:pt>
                <c:pt idx="382">
                  <c:v>8434.6103519999997</c:v>
                </c:pt>
                <c:pt idx="383">
                  <c:v>8455.3496090000008</c:v>
                </c:pt>
                <c:pt idx="384">
                  <c:v>8802.5097659999992</c:v>
                </c:pt>
                <c:pt idx="385">
                  <c:v>9723.2402340000008</c:v>
                </c:pt>
                <c:pt idx="386">
                  <c:v>10083.559569999999</c:v>
                </c:pt>
                <c:pt idx="387">
                  <c:v>9520.8896480000003</c:v>
                </c:pt>
                <c:pt idx="388">
                  <c:v>8542.7304690000001</c:v>
                </c:pt>
                <c:pt idx="389">
                  <c:v>9006.7802730000003</c:v>
                </c:pt>
                <c:pt idx="390">
                  <c:v>8695.0595699999994</c:v>
                </c:pt>
                <c:pt idx="391">
                  <c:v>8839.9101559999999</c:v>
                </c:pt>
                <c:pt idx="392">
                  <c:v>8870.1601559999999</c:v>
                </c:pt>
                <c:pt idx="393">
                  <c:v>8928.2900389999995</c:v>
                </c:pt>
                <c:pt idx="394">
                  <c:v>9446.0097659999992</c:v>
                </c:pt>
                <c:pt idx="395">
                  <c:v>10395.179688</c:v>
                </c:pt>
                <c:pt idx="396">
                  <c:v>11138.660156</c:v>
                </c:pt>
                <c:pt idx="397">
                  <c:v>11559.360352</c:v>
                </c:pt>
                <c:pt idx="398">
                  <c:v>12397.910156</c:v>
                </c:pt>
                <c:pt idx="399">
                  <c:v>13860.860352</c:v>
                </c:pt>
                <c:pt idx="400">
                  <c:v>13774.540039</c:v>
                </c:pt>
                <c:pt idx="401">
                  <c:v>13677.320313</c:v>
                </c:pt>
                <c:pt idx="402">
                  <c:v>13668.320313</c:v>
                </c:pt>
                <c:pt idx="403">
                  <c:v>13388.860352</c:v>
                </c:pt>
                <c:pt idx="404">
                  <c:v>14455.799805000001</c:v>
                </c:pt>
                <c:pt idx="405">
                  <c:v>14327.940430000001</c:v>
                </c:pt>
                <c:pt idx="406">
                  <c:v>15661.870117</c:v>
                </c:pt>
                <c:pt idx="407">
                  <c:v>16291.309569999999</c:v>
                </c:pt>
                <c:pt idx="408">
                  <c:v>14914.530273</c:v>
                </c:pt>
                <c:pt idx="409">
                  <c:v>14841.070313</c:v>
                </c:pt>
                <c:pt idx="410">
                  <c:v>14827.830078000001</c:v>
                </c:pt>
                <c:pt idx="411">
                  <c:v>14304.110352</c:v>
                </c:pt>
                <c:pt idx="412">
                  <c:v>14632.379883</c:v>
                </c:pt>
                <c:pt idx="413">
                  <c:v>15162.099609000001</c:v>
                </c:pt>
                <c:pt idx="414">
                  <c:v>15620.769531</c:v>
                </c:pt>
                <c:pt idx="415">
                  <c:v>15424.589844</c:v>
                </c:pt>
                <c:pt idx="416">
                  <c:v>16173.519531</c:v>
                </c:pt>
                <c:pt idx="417">
                  <c:v>16413.759765999999</c:v>
                </c:pt>
                <c:pt idx="418">
                  <c:v>17459.849609000001</c:v>
                </c:pt>
                <c:pt idx="419">
                  <c:v>17450.769531000002</c:v>
                </c:pt>
                <c:pt idx="420">
                  <c:v>17674.390625</c:v>
                </c:pt>
                <c:pt idx="421">
                  <c:v>18797.939452999999</c:v>
                </c:pt>
                <c:pt idx="422">
                  <c:v>19206.990234000001</c:v>
                </c:pt>
                <c:pt idx="423">
                  <c:v>19520.009765999999</c:v>
                </c:pt>
                <c:pt idx="424">
                  <c:v>20563.150390999999</c:v>
                </c:pt>
                <c:pt idx="425">
                  <c:v>20235.730468999998</c:v>
                </c:pt>
                <c:pt idx="426">
                  <c:v>20585.240234000001</c:v>
                </c:pt>
                <c:pt idx="427">
                  <c:v>18890.480468999998</c:v>
                </c:pt>
                <c:pt idx="428">
                  <c:v>17388.150390999999</c:v>
                </c:pt>
                <c:pt idx="429">
                  <c:v>19083.099609000001</c:v>
                </c:pt>
                <c:pt idx="430">
                  <c:v>19747.470702999999</c:v>
                </c:pt>
                <c:pt idx="431">
                  <c:v>19033.710938</c:v>
                </c:pt>
                <c:pt idx="432">
                  <c:v>17518.300781000002</c:v>
                </c:pt>
                <c:pt idx="433">
                  <c:v>16026.759765999999</c:v>
                </c:pt>
                <c:pt idx="434">
                  <c:v>16758.669922000001</c:v>
                </c:pt>
                <c:pt idx="435">
                  <c:v>16666.050781000002</c:v>
                </c:pt>
                <c:pt idx="436">
                  <c:v>17234.980468999998</c:v>
                </c:pt>
                <c:pt idx="437">
                  <c:v>15575.919921999999</c:v>
                </c:pt>
                <c:pt idx="438">
                  <c:v>16569.269531000002</c:v>
                </c:pt>
                <c:pt idx="439">
                  <c:v>16887.400390999999</c:v>
                </c:pt>
                <c:pt idx="440">
                  <c:v>16449.839843999998</c:v>
                </c:pt>
                <c:pt idx="441">
                  <c:v>17425.019531000002</c:v>
                </c:pt>
                <c:pt idx="442">
                  <c:v>18308.480468999998</c:v>
                </c:pt>
                <c:pt idx="443">
                  <c:v>19114.369140999999</c:v>
                </c:pt>
                <c:pt idx="444">
                  <c:v>19041.339843999998</c:v>
                </c:pt>
                <c:pt idx="445">
                  <c:v>19118.990234000001</c:v>
                </c:pt>
                <c:pt idx="446">
                  <c:v>18909.259765999999</c:v>
                </c:pt>
                <c:pt idx="447">
                  <c:v>19196.740234000001</c:v>
                </c:pt>
                <c:pt idx="448">
                  <c:v>19650.570313</c:v>
                </c:pt>
                <c:pt idx="449">
                  <c:v>20033.429688</c:v>
                </c:pt>
                <c:pt idx="450">
                  <c:v>19925.179688</c:v>
                </c:pt>
                <c:pt idx="451">
                  <c:v>19646.240234000001</c:v>
                </c:pt>
                <c:pt idx="452">
                  <c:v>20356.279297000001</c:v>
                </c:pt>
                <c:pt idx="453">
                  <c:v>22011.609375</c:v>
                </c:pt>
                <c:pt idx="454">
                  <c:v>22724.960938</c:v>
                </c:pt>
                <c:pt idx="455">
                  <c:v>22764.939452999999</c:v>
                </c:pt>
                <c:pt idx="456">
                  <c:v>23098.289063</c:v>
                </c:pt>
                <c:pt idx="457">
                  <c:v>22068.240234000001</c:v>
                </c:pt>
                <c:pt idx="458">
                  <c:v>21454.300781000002</c:v>
                </c:pt>
                <c:pt idx="459">
                  <c:v>22467.869140999999</c:v>
                </c:pt>
                <c:pt idx="460">
                  <c:v>22201.820313</c:v>
                </c:pt>
                <c:pt idx="461">
                  <c:v>22304.509765999999</c:v>
                </c:pt>
                <c:pt idx="462">
                  <c:v>22553.720702999999</c:v>
                </c:pt>
                <c:pt idx="463">
                  <c:v>22865.150390999999</c:v>
                </c:pt>
                <c:pt idx="464">
                  <c:v>24120.039063</c:v>
                </c:pt>
                <c:pt idx="465">
                  <c:v>21920.460938</c:v>
                </c:pt>
                <c:pt idx="466">
                  <c:v>22351.060547000001</c:v>
                </c:pt>
                <c:pt idx="467">
                  <c:v>20014.769531000002</c:v>
                </c:pt>
                <c:pt idx="468">
                  <c:v>20773.490234000001</c:v>
                </c:pt>
                <c:pt idx="469">
                  <c:v>21385.160156000002</c:v>
                </c:pt>
                <c:pt idx="470">
                  <c:v>21205.810547000001</c:v>
                </c:pt>
                <c:pt idx="471">
                  <c:v>22258.730468999998</c:v>
                </c:pt>
                <c:pt idx="472">
                  <c:v>20601.189452999999</c:v>
                </c:pt>
                <c:pt idx="473">
                  <c:v>21275.919922000001</c:v>
                </c:pt>
                <c:pt idx="474">
                  <c:v>21521.529297000001</c:v>
                </c:pt>
                <c:pt idx="475">
                  <c:v>20704.369140999999</c:v>
                </c:pt>
                <c:pt idx="476">
                  <c:v>21755.839843999998</c:v>
                </c:pt>
                <c:pt idx="477">
                  <c:v>22927.039063</c:v>
                </c:pt>
                <c:pt idx="478">
                  <c:v>23293.910156000002</c:v>
                </c:pt>
                <c:pt idx="479">
                  <c:v>23656.619140999999</c:v>
                </c:pt>
                <c:pt idx="480">
                  <c:v>23205.18</c:v>
                </c:pt>
                <c:pt idx="481">
                  <c:v>21142.959999999999</c:v>
                </c:pt>
                <c:pt idx="482">
                  <c:v>18917.009999999998</c:v>
                </c:pt>
                <c:pt idx="483">
                  <c:v>20193.689999999999</c:v>
                </c:pt>
                <c:pt idx="484">
                  <c:v>21877.89</c:v>
                </c:pt>
                <c:pt idx="485">
                  <c:v>22288.14</c:v>
                </c:pt>
                <c:pt idx="486">
                  <c:v>21710</c:v>
                </c:pt>
                <c:pt idx="487">
                  <c:v>23139.759999999998</c:v>
                </c:pt>
                <c:pt idx="488">
                  <c:v>23185.119999999999</c:v>
                </c:pt>
                <c:pt idx="489">
                  <c:v>22977.13</c:v>
                </c:pt>
                <c:pt idx="490">
                  <c:v>26433.62</c:v>
                </c:pt>
                <c:pt idx="491">
                  <c:v>27444.17</c:v>
                </c:pt>
                <c:pt idx="492">
                  <c:v>27663.39</c:v>
                </c:pt>
                <c:pt idx="493">
                  <c:v>28966.01</c:v>
                </c:pt>
                <c:pt idx="494">
                  <c:v>29178.799999999999</c:v>
                </c:pt>
                <c:pt idx="495">
                  <c:v>28812.63</c:v>
                </c:pt>
                <c:pt idx="496">
                  <c:v>28860.080000000002</c:v>
                </c:pt>
                <c:pt idx="497">
                  <c:v>28791.53</c:v>
                </c:pt>
                <c:pt idx="498">
                  <c:v>27283.59</c:v>
                </c:pt>
                <c:pt idx="499">
                  <c:v>28089.54</c:v>
                </c:pt>
                <c:pt idx="500">
                  <c:v>29452.66</c:v>
                </c:pt>
                <c:pt idx="501">
                  <c:v>28892.69</c:v>
                </c:pt>
                <c:pt idx="502">
                  <c:v>27821.759999999998</c:v>
                </c:pt>
                <c:pt idx="503">
                  <c:v>28791.71</c:v>
                </c:pt>
                <c:pt idx="504">
                  <c:v>27001.98</c:v>
                </c:pt>
                <c:pt idx="505">
                  <c:v>26526.82</c:v>
                </c:pt>
                <c:pt idx="506">
                  <c:v>27821.43</c:v>
                </c:pt>
                <c:pt idx="507">
                  <c:v>26847.9</c:v>
                </c:pt>
                <c:pt idx="508">
                  <c:v>27279.8</c:v>
                </c:pt>
                <c:pt idx="509">
                  <c:v>26393.040000000001</c:v>
                </c:pt>
                <c:pt idx="510">
                  <c:v>27801.64</c:v>
                </c:pt>
                <c:pt idx="511">
                  <c:v>28091.53</c:v>
                </c:pt>
                <c:pt idx="512">
                  <c:v>25937.21</c:v>
                </c:pt>
                <c:pt idx="513">
                  <c:v>27587.46</c:v>
                </c:pt>
                <c:pt idx="514">
                  <c:v>27968.99</c:v>
                </c:pt>
                <c:pt idx="515">
                  <c:v>26094.5</c:v>
                </c:pt>
                <c:pt idx="516">
                  <c:v>27327.11</c:v>
                </c:pt>
                <c:pt idx="517">
                  <c:v>27445.56</c:v>
                </c:pt>
                <c:pt idx="518">
                  <c:v>28041.48</c:v>
                </c:pt>
                <c:pt idx="519">
                  <c:v>28856.44</c:v>
                </c:pt>
                <c:pt idx="520">
                  <c:v>30887.88</c:v>
                </c:pt>
                <c:pt idx="521">
                  <c:v>33189.040000000001</c:v>
                </c:pt>
                <c:pt idx="522">
                  <c:v>33172.22</c:v>
                </c:pt>
                <c:pt idx="523">
                  <c:v>32619.34</c:v>
                </c:pt>
                <c:pt idx="524">
                  <c:v>31857.62</c:v>
                </c:pt>
                <c:pt idx="525">
                  <c:v>31259.360000000001</c:v>
                </c:pt>
                <c:pt idx="526">
                  <c:v>30999.55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22-46E7-AC71-8C1BFC785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509888"/>
        <c:axId val="91511424"/>
      </c:lineChart>
      <c:dateAx>
        <c:axId val="9150988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11424"/>
        <c:crosses val="autoZero"/>
        <c:auto val="1"/>
        <c:lblOffset val="100"/>
        <c:baseTimeUnit val="days"/>
      </c:dateAx>
      <c:valAx>
        <c:axId val="91511424"/>
        <c:scaling>
          <c:orientation val="minMax"/>
          <c:max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0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37844334878699E-2"/>
          <c:y val="4.6125461254612553E-2"/>
          <c:w val="0.74131652814231552"/>
          <c:h val="0.83948339483394718"/>
        </c:manualLayout>
      </c:layou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Japan's share of US GDP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Sheet1!$B$1:$BJ$1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cat>
          <c:val>
            <c:numRef>
              <c:f>Sheet1!$B$4:$BJ$4</c:f>
              <c:numCache>
                <c:formatCode>General</c:formatCode>
                <c:ptCount val="61"/>
                <c:pt idx="0">
                  <c:v>8.1552260169335547E-2</c:v>
                </c:pt>
                <c:pt idx="1">
                  <c:v>9.4991332751642107E-2</c:v>
                </c:pt>
                <c:pt idx="2">
                  <c:v>0.10035203881011404</c:v>
                </c:pt>
                <c:pt idx="3">
                  <c:v>0.108828894138741</c:v>
                </c:pt>
                <c:pt idx="4">
                  <c:v>0.11920240067366579</c:v>
                </c:pt>
                <c:pt idx="5">
                  <c:v>0.12229430988032809</c:v>
                </c:pt>
                <c:pt idx="6">
                  <c:v>0.12960490797546012</c:v>
                </c:pt>
                <c:pt idx="7">
                  <c:v>0.14364860160148543</c:v>
                </c:pt>
                <c:pt idx="8">
                  <c:v>0.15554482758620689</c:v>
                </c:pt>
                <c:pt idx="9">
                  <c:v>0.16884400431414845</c:v>
                </c:pt>
                <c:pt idx="10">
                  <c:v>0.19808907108916426</c:v>
                </c:pt>
                <c:pt idx="11">
                  <c:v>0.20616560072112289</c:v>
                </c:pt>
                <c:pt idx="12">
                  <c:v>0.24863459749356975</c:v>
                </c:pt>
                <c:pt idx="13">
                  <c:v>0.30313530426973861</c:v>
                </c:pt>
                <c:pt idx="14">
                  <c:v>0.31038932463565533</c:v>
                </c:pt>
                <c:pt idx="15">
                  <c:v>0.30953884503531365</c:v>
                </c:pt>
                <c:pt idx="16">
                  <c:v>0.31288505986409809</c:v>
                </c:pt>
                <c:pt idx="17">
                  <c:v>0.34652781447092224</c:v>
                </c:pt>
                <c:pt idx="18">
                  <c:v>0.43102993706412657</c:v>
                </c:pt>
                <c:pt idx="19">
                  <c:v>0.40155214609508511</c:v>
                </c:pt>
                <c:pt idx="20">
                  <c:v>0.38686386846369486</c:v>
                </c:pt>
                <c:pt idx="21">
                  <c:v>0.38009815905008981</c:v>
                </c:pt>
                <c:pt idx="22">
                  <c:v>0.33929164211867374</c:v>
                </c:pt>
                <c:pt idx="23">
                  <c:v>0.34213162210652609</c:v>
                </c:pt>
                <c:pt idx="24">
                  <c:v>0.3265248500969633</c:v>
                </c:pt>
                <c:pt idx="25">
                  <c:v>0.3224006563754615</c:v>
                </c:pt>
                <c:pt idx="26">
                  <c:v>0.45395588726600183</c:v>
                </c:pt>
                <c:pt idx="27">
                  <c:v>0.52166740127120914</c:v>
                </c:pt>
                <c:pt idx="28">
                  <c:v>0.58659700101595735</c:v>
                </c:pt>
                <c:pt idx="29">
                  <c:v>0.54149901268793499</c:v>
                </c:pt>
                <c:pt idx="30">
                  <c:v>0.52536415378475099</c:v>
                </c:pt>
                <c:pt idx="31">
                  <c:v>0.58206306135141672</c:v>
                </c:pt>
                <c:pt idx="32">
                  <c:v>0.59948039439721612</c:v>
                </c:pt>
                <c:pt idx="33">
                  <c:v>0.64942786824056364</c:v>
                </c:pt>
                <c:pt idx="34">
                  <c:v>0.67337428162102519</c:v>
                </c:pt>
                <c:pt idx="35">
                  <c:v>0.71325894171929705</c:v>
                </c:pt>
                <c:pt idx="36">
                  <c:v>0.59874125492994035</c:v>
                </c:pt>
                <c:pt idx="37">
                  <c:v>0.51468426298884884</c:v>
                </c:pt>
                <c:pt idx="38">
                  <c:v>0.44495090931961573</c:v>
                </c:pt>
                <c:pt idx="39">
                  <c:v>0.47370377523451146</c:v>
                </c:pt>
                <c:pt idx="40">
                  <c:v>0.47672424724208229</c:v>
                </c:pt>
                <c:pt idx="41">
                  <c:v>0.40669262318320132</c:v>
                </c:pt>
                <c:pt idx="42">
                  <c:v>0.37627738561135293</c:v>
                </c:pt>
                <c:pt idx="43">
                  <c:v>0.38798938751287287</c:v>
                </c:pt>
                <c:pt idx="44">
                  <c:v>0.39424171217567155</c:v>
                </c:pt>
                <c:pt idx="45">
                  <c:v>0.36477379071230231</c:v>
                </c:pt>
                <c:pt idx="46">
                  <c:v>0.32794145324511748</c:v>
                </c:pt>
                <c:pt idx="47">
                  <c:v>0.31243365924203736</c:v>
                </c:pt>
                <c:pt idx="48">
                  <c:v>0.34241680713392419</c:v>
                </c:pt>
                <c:pt idx="49">
                  <c:v>0.36206077971333456</c:v>
                </c:pt>
                <c:pt idx="50">
                  <c:v>0.38020690897205861</c:v>
                </c:pt>
                <c:pt idx="51">
                  <c:v>0.39616666452202332</c:v>
                </c:pt>
                <c:pt idx="52">
                  <c:v>0.38298512070136442</c:v>
                </c:pt>
                <c:pt idx="53">
                  <c:v>0.30716600733997429</c:v>
                </c:pt>
                <c:pt idx="54">
                  <c:v>0.27673615865626</c:v>
                </c:pt>
                <c:pt idx="55">
                  <c:v>0.24067374700492919</c:v>
                </c:pt>
                <c:pt idx="56">
                  <c:v>0.26260409386986466</c:v>
                </c:pt>
                <c:pt idx="57">
                  <c:v>0.24903341349843933</c:v>
                </c:pt>
                <c:pt idx="58">
                  <c:v>0.24038589358574416</c:v>
                </c:pt>
                <c:pt idx="59">
                  <c:v>0.23630955713565871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25-4B15-BB39-199BB04F0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15776"/>
        <c:axId val="93517312"/>
      </c:line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Sheet1!$B$1:$BJ$1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cat>
          <c:val>
            <c:numRef>
              <c:f>Sheet1!$B$2:$BJ$2</c:f>
              <c:numCache>
                <c:formatCode>General</c:formatCode>
                <c:ptCount val="61"/>
                <c:pt idx="0">
                  <c:v>44307342950</c:v>
                </c:pt>
                <c:pt idx="1">
                  <c:v>53508617739</c:v>
                </c:pt>
                <c:pt idx="2">
                  <c:v>60723018684</c:v>
                </c:pt>
                <c:pt idx="3">
                  <c:v>69498131797</c:v>
                </c:pt>
                <c:pt idx="4">
                  <c:v>81749006382</c:v>
                </c:pt>
                <c:pt idx="5">
                  <c:v>90950278258</c:v>
                </c:pt>
                <c:pt idx="6" formatCode="0.00E+00">
                  <c:v>105628000000</c:v>
                </c:pt>
                <c:pt idx="7" formatCode="0.00E+00">
                  <c:v>123782000000</c:v>
                </c:pt>
                <c:pt idx="8" formatCode="0.00E+00">
                  <c:v>146601000000</c:v>
                </c:pt>
                <c:pt idx="9" formatCode="0.00E+00">
                  <c:v>172204000000</c:v>
                </c:pt>
                <c:pt idx="10" formatCode="0.00E+00">
                  <c:v>212609000000</c:v>
                </c:pt>
                <c:pt idx="11" formatCode="0.00E+00">
                  <c:v>240152000000</c:v>
                </c:pt>
                <c:pt idx="12" formatCode="0.00E+00">
                  <c:v>318031000000</c:v>
                </c:pt>
                <c:pt idx="13" formatCode="0.00E+00">
                  <c:v>432083000000</c:v>
                </c:pt>
                <c:pt idx="14" formatCode="0.00E+00">
                  <c:v>479626000000</c:v>
                </c:pt>
                <c:pt idx="15" formatCode="0.00E+00">
                  <c:v>521542000000</c:v>
                </c:pt>
                <c:pt idx="16" formatCode="0.00E+00">
                  <c:v>586162000000</c:v>
                </c:pt>
                <c:pt idx="17" formatCode="0.00E+00">
                  <c:v>721412000000</c:v>
                </c:pt>
                <c:pt idx="18" formatCode="0.00E+00">
                  <c:v>1013610000000</c:v>
                </c:pt>
                <c:pt idx="19" formatCode="0.00E+00">
                  <c:v>1055010000000</c:v>
                </c:pt>
                <c:pt idx="20" formatCode="0.00E+00">
                  <c:v>1105390000000</c:v>
                </c:pt>
                <c:pt idx="21" formatCode="0.00E+00">
                  <c:v>1218990000000</c:v>
                </c:pt>
                <c:pt idx="22" formatCode="0.00E+00">
                  <c:v>1134520000000</c:v>
                </c:pt>
                <c:pt idx="23" formatCode="0.00E+00">
                  <c:v>1243320000000</c:v>
                </c:pt>
                <c:pt idx="24" formatCode="0.00E+00">
                  <c:v>1318380000000</c:v>
                </c:pt>
                <c:pt idx="25" formatCode="0.00E+00">
                  <c:v>1398890000000</c:v>
                </c:pt>
                <c:pt idx="26" formatCode="0.00E+00">
                  <c:v>2078950000000</c:v>
                </c:pt>
                <c:pt idx="27" formatCode="0.00E+00">
                  <c:v>2532810000000</c:v>
                </c:pt>
                <c:pt idx="28" formatCode="0.00E+00">
                  <c:v>3071680000000</c:v>
                </c:pt>
                <c:pt idx="29" formatCode="0.00E+00">
                  <c:v>3054910000000</c:v>
                </c:pt>
                <c:pt idx="30" formatCode="0.00E+00">
                  <c:v>3132820000000</c:v>
                </c:pt>
                <c:pt idx="31" formatCode="0.00E+00">
                  <c:v>3584420000000</c:v>
                </c:pt>
                <c:pt idx="32" formatCode="0.00E+00">
                  <c:v>3908810000000</c:v>
                </c:pt>
                <c:pt idx="33" formatCode="0.00E+00">
                  <c:v>4454140000000</c:v>
                </c:pt>
                <c:pt idx="34" formatCode="0.00E+00">
                  <c:v>4907040000000</c:v>
                </c:pt>
                <c:pt idx="35" formatCode="0.00E+00">
                  <c:v>5449120000000</c:v>
                </c:pt>
                <c:pt idx="36" formatCode="0.00E+00">
                  <c:v>4833710000000</c:v>
                </c:pt>
                <c:pt idx="37" formatCode="0.00E+00">
                  <c:v>4414730000000</c:v>
                </c:pt>
                <c:pt idx="38" formatCode="0.00E+00">
                  <c:v>4032510000000</c:v>
                </c:pt>
                <c:pt idx="39" formatCode="0.00E+00">
                  <c:v>4562080000000</c:v>
                </c:pt>
                <c:pt idx="40" formatCode="0.00E+00">
                  <c:v>4887520000000</c:v>
                </c:pt>
                <c:pt idx="41" formatCode="0.00E+00">
                  <c:v>4303540000000</c:v>
                </c:pt>
                <c:pt idx="42" formatCode="0.00E+00">
                  <c:v>4115120000000</c:v>
                </c:pt>
                <c:pt idx="43" formatCode="0.00E+00">
                  <c:v>4445660000000</c:v>
                </c:pt>
                <c:pt idx="44" formatCode="0.00E+00">
                  <c:v>4815150000000</c:v>
                </c:pt>
                <c:pt idx="45" formatCode="0.00E+00">
                  <c:v>4755410000000</c:v>
                </c:pt>
                <c:pt idx="46" formatCode="0.00E+00">
                  <c:v>4530380000000</c:v>
                </c:pt>
                <c:pt idx="47" formatCode="0.00E+00">
                  <c:v>4515260000000</c:v>
                </c:pt>
                <c:pt idx="48" formatCode="0.00E+00">
                  <c:v>5037910000000</c:v>
                </c:pt>
                <c:pt idx="49" formatCode="0.00E+00">
                  <c:v>5231380000000</c:v>
                </c:pt>
                <c:pt idx="50" formatCode="0.00E+00">
                  <c:v>5700100000000</c:v>
                </c:pt>
                <c:pt idx="51" formatCode="0.00E+00">
                  <c:v>6157460000000</c:v>
                </c:pt>
                <c:pt idx="52" formatCode="0.00E+00">
                  <c:v>6203210000000</c:v>
                </c:pt>
                <c:pt idx="53" formatCode="0.00E+00">
                  <c:v>5155720000000</c:v>
                </c:pt>
                <c:pt idx="54" formatCode="0.00E+00">
                  <c:v>4850410000000</c:v>
                </c:pt>
                <c:pt idx="55" formatCode="0.00E+00">
                  <c:v>4389480000000</c:v>
                </c:pt>
                <c:pt idx="56" formatCode="0.00E+00">
                  <c:v>4922540000000</c:v>
                </c:pt>
                <c:pt idx="57" formatCode="0.00E+00">
                  <c:v>4866860000000</c:v>
                </c:pt>
                <c:pt idx="58" formatCode="0.00E+00">
                  <c:v>4954810000000</c:v>
                </c:pt>
                <c:pt idx="59" formatCode="0.00E+00">
                  <c:v>5064870000000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25-4B15-BB39-199BB04F06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Sheet1!$B$1:$BJ$1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cat>
          <c:val>
            <c:numRef>
              <c:f>Sheet1!$B$3:$BJ$3</c:f>
              <c:numCache>
                <c:formatCode>0.00E+00</c:formatCode>
                <c:ptCount val="61"/>
                <c:pt idx="0">
                  <c:v>543300000000</c:v>
                </c:pt>
                <c:pt idx="1">
                  <c:v>563300000000</c:v>
                </c:pt>
                <c:pt idx="2">
                  <c:v>605100000000</c:v>
                </c:pt>
                <c:pt idx="3">
                  <c:v>638600000000</c:v>
                </c:pt>
                <c:pt idx="4">
                  <c:v>685800000000</c:v>
                </c:pt>
                <c:pt idx="5">
                  <c:v>743700000000</c:v>
                </c:pt>
                <c:pt idx="6">
                  <c:v>815000000000</c:v>
                </c:pt>
                <c:pt idx="7">
                  <c:v>861700000000</c:v>
                </c:pt>
                <c:pt idx="8">
                  <c:v>942500000000</c:v>
                </c:pt>
                <c:pt idx="9">
                  <c:v>1019900000000</c:v>
                </c:pt>
                <c:pt idx="10">
                  <c:v>1073300000000</c:v>
                </c:pt>
                <c:pt idx="11">
                  <c:v>1164850000000</c:v>
                </c:pt>
                <c:pt idx="12">
                  <c:v>1279110000000</c:v>
                </c:pt>
                <c:pt idx="13">
                  <c:v>1425380000000</c:v>
                </c:pt>
                <c:pt idx="14">
                  <c:v>1545240000000</c:v>
                </c:pt>
                <c:pt idx="15">
                  <c:v>1684900000000</c:v>
                </c:pt>
                <c:pt idx="16">
                  <c:v>1873410000000</c:v>
                </c:pt>
                <c:pt idx="17">
                  <c:v>2081830000000</c:v>
                </c:pt>
                <c:pt idx="18">
                  <c:v>2351600000000</c:v>
                </c:pt>
                <c:pt idx="19">
                  <c:v>2627330000000</c:v>
                </c:pt>
                <c:pt idx="20">
                  <c:v>2857310000000</c:v>
                </c:pt>
                <c:pt idx="21">
                  <c:v>3207040000000</c:v>
                </c:pt>
                <c:pt idx="22">
                  <c:v>3343790000000</c:v>
                </c:pt>
                <c:pt idx="23">
                  <c:v>3634040000000</c:v>
                </c:pt>
                <c:pt idx="24">
                  <c:v>4037610000000</c:v>
                </c:pt>
                <c:pt idx="25">
                  <c:v>4338980000000</c:v>
                </c:pt>
                <c:pt idx="26">
                  <c:v>4579630000000</c:v>
                </c:pt>
                <c:pt idx="27">
                  <c:v>4855220000000</c:v>
                </c:pt>
                <c:pt idx="28">
                  <c:v>5236440000000</c:v>
                </c:pt>
                <c:pt idx="29">
                  <c:v>5641580000000</c:v>
                </c:pt>
                <c:pt idx="30">
                  <c:v>5963140000000</c:v>
                </c:pt>
                <c:pt idx="31">
                  <c:v>6158130000000</c:v>
                </c:pt>
                <c:pt idx="32">
                  <c:v>6520330000000</c:v>
                </c:pt>
                <c:pt idx="33">
                  <c:v>6858560000000</c:v>
                </c:pt>
                <c:pt idx="34">
                  <c:v>7287240000000</c:v>
                </c:pt>
                <c:pt idx="35">
                  <c:v>7639750000000</c:v>
                </c:pt>
                <c:pt idx="36">
                  <c:v>8073120000000</c:v>
                </c:pt>
                <c:pt idx="37">
                  <c:v>8577550000000</c:v>
                </c:pt>
                <c:pt idx="38">
                  <c:v>9062820000000</c:v>
                </c:pt>
                <c:pt idx="39">
                  <c:v>9630660000000</c:v>
                </c:pt>
                <c:pt idx="40">
                  <c:v>10252300000000</c:v>
                </c:pt>
                <c:pt idx="41">
                  <c:v>10581800000000</c:v>
                </c:pt>
                <c:pt idx="42">
                  <c:v>10936400000000</c:v>
                </c:pt>
                <c:pt idx="43">
                  <c:v>11458200000000</c:v>
                </c:pt>
                <c:pt idx="44">
                  <c:v>12213700000000</c:v>
                </c:pt>
                <c:pt idx="45">
                  <c:v>13036600000000</c:v>
                </c:pt>
                <c:pt idx="46">
                  <c:v>13814600000000</c:v>
                </c:pt>
                <c:pt idx="47">
                  <c:v>14451900000000</c:v>
                </c:pt>
                <c:pt idx="48">
                  <c:v>14712800000000</c:v>
                </c:pt>
                <c:pt idx="49">
                  <c:v>14448900000000</c:v>
                </c:pt>
                <c:pt idx="50">
                  <c:v>14992100000000</c:v>
                </c:pt>
                <c:pt idx="51">
                  <c:v>15542600000000</c:v>
                </c:pt>
                <c:pt idx="52">
                  <c:v>16197000000000</c:v>
                </c:pt>
                <c:pt idx="53">
                  <c:v>16784800000000</c:v>
                </c:pt>
                <c:pt idx="54">
                  <c:v>17527200000000</c:v>
                </c:pt>
                <c:pt idx="55">
                  <c:v>18238300000000</c:v>
                </c:pt>
                <c:pt idx="56">
                  <c:v>18745100000000</c:v>
                </c:pt>
                <c:pt idx="57">
                  <c:v>19543000000000</c:v>
                </c:pt>
                <c:pt idx="58">
                  <c:v>20611900000000</c:v>
                </c:pt>
                <c:pt idx="59">
                  <c:v>21433200000000</c:v>
                </c:pt>
                <c:pt idx="60">
                  <c:v>20936600000000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25-4B15-BB39-199BB04F0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41504"/>
        <c:axId val="93518848"/>
      </c:lineChart>
      <c:catAx>
        <c:axId val="9351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17312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9351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15776"/>
        <c:crosses val="autoZero"/>
        <c:crossBetween val="between"/>
      </c:valAx>
      <c:valAx>
        <c:axId val="9351884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41504"/>
        <c:crosses val="max"/>
        <c:crossBetween val="between"/>
        <c:dispUnits>
          <c:builtInUnit val="tr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93541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3518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00811D5-D368-494B-8A88-382E451C3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0363" y="690563"/>
            <a:ext cx="6137275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5DD6BF6-AD46-424E-B1B9-56738DDC0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54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28EF0-6C20-4E86-90A4-83EACE8620E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37EB0-7289-4A31-A103-228B32CD1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F7FC0-C7A2-4212-9E0A-382FC97C915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300 silk reeling machines of the latest design, imported from France. Paul </a:t>
            </a:r>
            <a:r>
              <a:rPr lang="en-US" dirty="0" err="1"/>
              <a:t>Brunat</a:t>
            </a:r>
            <a:r>
              <a:rPr lang="en-US" dirty="0"/>
              <a:t> headed a team of French technicians, mainly female, who oversaw operations and trained Japanese workers. In their turn, these workers passed their knowledge on at mills across the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D6BF6-AD46-424E-B1B9-56738DDC0E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6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9C777-E000-4B27-878D-A1F04A49E2F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43649-83FA-4041-8539-D5C135E3EE2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65490-7C96-44FC-BBAF-DC5F940FF2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4DF73-C53A-4D77-835A-B823E17B42F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45313-C594-4524-B3E5-BFF5CE1FCF8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195-2B6D-49BD-84AE-7CBA9C292EF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D71C1-4CA4-48EB-9B93-248A88130D0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93BD4-87C1-4360-B364-14A51B23801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04275-4B98-4410-918B-FE7ACDF57CC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5D225-F318-4F2B-B15D-C45E6D0BB0C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85B8A-FF15-477E-AB28-A4C1C6E5BEF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970C2-4222-4EAA-8BED-88268F27EE1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12EBA-A442-45A0-BA9D-1F87570630D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Source: WTO.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DBF24-C2A3-4117-98D5-3F7DB45322C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OECD.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D6BF6-AD46-424E-B1B9-56738DDC0E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06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9ED29-457D-4FB3-8DAD-50E7C726B2C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956C5-A1CF-4C61-B696-6F83CAE95C9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25F3D-AACD-4FFB-8815-65B8DB9C7E3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9437A-69EC-45B7-8D31-63D144FA257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AF4C0-19DB-4722-832E-040CAA15A71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B52E9-D5E1-4EC2-BE81-2103528924A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D5C9D-6D33-4EBA-A94F-8F08681C12C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5B697-2A85-47E8-A0AB-D09C05738F4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F7705-D8BF-4F35-B3AF-5070D7AE337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06613-5B86-4929-BC6A-A18D4E0658D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7B928-00B5-4373-B02A-53EDED8B401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https://finance.yahoo.com/quote/%5EN225?ltr=1</a:t>
            </a: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88DF5-C307-4B99-9D66-D486CA2C085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8A5D0-CEE8-4A17-8AA1-A6AF4C1CAA4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World Bank</a:t>
            </a:r>
          </a:p>
          <a:p>
            <a:r>
              <a:rPr lang="en-US" dirty="0"/>
              <a:t>https://data.worldbank.org/indicator/NY.GDP.MKTP.CD?most_recent_value_desc=true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D6BF6-AD46-424E-B1B9-56738DDC0E3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5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3CC73-970C-4E75-AAA7-BAA7854ECC5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43994-8DCD-4893-9DBE-588C554C05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AC736-7140-42B7-8102-E307AE95941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2BACE-29A8-4A53-AD86-9C111C8E336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A5884-4A8B-40E9-B3A1-ED391AEDB2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BAEB6-907A-4010-A853-6C5D36FA42E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10153651" y="152400"/>
            <a:ext cx="920749" cy="114300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35" y="1"/>
              </a:cxn>
              <a:cxn ang="0">
                <a:pos x="158" y="720"/>
              </a:cxn>
              <a:cxn ang="0">
                <a:pos x="0" y="719"/>
              </a:cxn>
              <a:cxn ang="0">
                <a:pos x="59" y="0"/>
              </a:cxn>
            </a:cxnLst>
            <a:rect l="0" t="0" r="r" b="b"/>
            <a:pathLst>
              <a:path w="435" h="720">
                <a:moveTo>
                  <a:pt x="59" y="0"/>
                </a:moveTo>
                <a:lnTo>
                  <a:pt x="435" y="1"/>
                </a:lnTo>
                <a:lnTo>
                  <a:pt x="158" y="720"/>
                </a:lnTo>
                <a:lnTo>
                  <a:pt x="0" y="719"/>
                </a:lnTo>
                <a:lnTo>
                  <a:pt x="59" y="0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5526618" y="-3175"/>
            <a:ext cx="1037167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584" y="1447800"/>
            <a:ext cx="2252135" cy="495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8467" y="-1588"/>
            <a:ext cx="5689600" cy="14605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2700" y="152400"/>
            <a:ext cx="10363200" cy="11430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-8467" y="1460500"/>
            <a:ext cx="651933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-12699" y="-4763"/>
            <a:ext cx="1318684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822451" y="317500"/>
            <a:ext cx="5652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99"/>
                </a:solidFill>
                <a:effectLst/>
                <a:latin typeface="+mj-lt"/>
              </a:rPr>
              <a:t>GEOG 113C – Geography of East and Southeast Asia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822451" y="777875"/>
            <a:ext cx="3001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/>
                <a:latin typeface="AvantGarde Bk BT" pitchFamily="34" charset="0"/>
              </a:rPr>
              <a:t>Professor: Dr. Jean-Paul Rodrigue</a:t>
            </a:r>
          </a:p>
        </p:txBody>
      </p:sp>
      <p:pic>
        <p:nvPicPr>
          <p:cNvPr id="15" name="Picture 15" descr="Hofstra_Sh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6" y="164867"/>
            <a:ext cx="1188720" cy="113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side_map_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83" y="2359026"/>
            <a:ext cx="1920240" cy="330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6389936"/>
            <a:ext cx="12206817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822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69068" y="1501776"/>
            <a:ext cx="9478433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22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269068" y="3200400"/>
            <a:ext cx="9478433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35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730C-CFE3-4394-8ECB-A8C32764B4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6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185" y="104775"/>
            <a:ext cx="2747433" cy="649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1" y="104775"/>
            <a:ext cx="8043333" cy="649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CEDD0-E15C-4FD5-8A3F-E2D7B3CD40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0CFD-9BBA-45B1-8D76-21988517A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1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8E03-6172-46E2-85DE-424DFD770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22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8233" y="1311276"/>
            <a:ext cx="5395384" cy="256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8233" y="4032251"/>
            <a:ext cx="5395384" cy="257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87A1-C6FE-4F2F-9080-8CBCA96E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09651" y="1311275"/>
            <a:ext cx="10993967" cy="52911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EFDFB-413C-465D-87E7-7CC46BFC5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09651" y="1311275"/>
            <a:ext cx="10993967" cy="52911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FF80E-7702-4453-9F15-F43E2791D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12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76" y="1297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599" y="2906714"/>
            <a:ext cx="10363200" cy="3121293"/>
          </a:xfrm>
          <a:noFill/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8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67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4440-B27A-4D26-895E-437EF0A07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3D64-F7EC-40FC-BEB0-AFA796AAB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242E-3AE5-4F0F-AC24-B94693F33D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9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53A30-08FD-45D8-9F77-E16BE85A20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F8D7F-139E-416C-9960-5F2F441DCE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9651" y="104775"/>
            <a:ext cx="10972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1" y="1311275"/>
            <a:ext cx="109728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12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0" y="6353175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badi MT Condensed Extra Bold" pitchFamily="34" charset="0"/>
              </a:defRPr>
            </a:lvl1pPr>
          </a:lstStyle>
          <a:p>
            <a:pPr>
              <a:defRPr/>
            </a:pPr>
            <a:fld id="{F4C2C018-9702-4F53-ABB2-DED52D3B78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1254" name="Rectangle 6"/>
          <p:cNvSpPr>
            <a:spLocks noChangeArrowheads="1"/>
          </p:cNvSpPr>
          <p:nvPr/>
        </p:nvSpPr>
        <p:spPr bwMode="auto">
          <a:xfrm>
            <a:off x="-14817" y="17462"/>
            <a:ext cx="914400" cy="14478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5" name="Rectangle 7"/>
          <p:cNvSpPr>
            <a:spLocks noChangeArrowheads="1"/>
          </p:cNvSpPr>
          <p:nvPr/>
        </p:nvSpPr>
        <p:spPr bwMode="auto">
          <a:xfrm>
            <a:off x="-14817" y="1436688"/>
            <a:ext cx="914400" cy="54213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6" name="Rectangle 8"/>
          <p:cNvSpPr>
            <a:spLocks noChangeArrowheads="1"/>
          </p:cNvSpPr>
          <p:nvPr/>
        </p:nvSpPr>
        <p:spPr bwMode="auto">
          <a:xfrm>
            <a:off x="1001184" y="1054100"/>
            <a:ext cx="11190818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177" name="Picture 9" descr="side_map_P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10583" y="20637"/>
            <a:ext cx="914400" cy="13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904765" y="6653213"/>
            <a:ext cx="1197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latin typeface="Arial Narrow" pitchFamily="34" charset="0"/>
              </a:rPr>
              <a:t>© Dr. Jean-Paul Rodrigue</a:t>
            </a:r>
          </a:p>
        </p:txBody>
      </p:sp>
    </p:spTree>
    <p:extLst>
      <p:ext uri="{BB962C8B-B14F-4D97-AF65-F5344CB8AC3E}">
        <p14:creationId xmlns:p14="http://schemas.microsoft.com/office/powerpoint/2010/main" val="87860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2" r:id="rId15"/>
    <p:sldLayoutId id="2147483983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90000"/>
        </a:buClr>
        <a:buFont typeface="Arial Narrow" pitchFamily="34" charset="0"/>
        <a:buChar char="■"/>
        <a:defRPr sz="28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8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hyperlink" Target="https://youtu.be/gURiHVTJX4A" TargetMode="External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l3_0D2h8B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4FFmQsA2Lo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5Wd6BgzA8Q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Topic 4 – Japan and its Corporate Hegemony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– Geography and the Insularity of Japan</a:t>
            </a:r>
          </a:p>
          <a:p>
            <a:pPr eaLnBrk="1" hangingPunct="1"/>
            <a:r>
              <a:rPr lang="en-US" dirty="0"/>
              <a:t>B – Japanese Development</a:t>
            </a:r>
          </a:p>
          <a:p>
            <a:pPr eaLnBrk="1" hangingPunct="1"/>
            <a:r>
              <a:rPr lang="en-US" dirty="0"/>
              <a:t>C – The Corporate and Industrial Hegemony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Feudal Japan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end of feudalism</a:t>
            </a:r>
          </a:p>
          <a:p>
            <a:pPr lvl="1" eaLnBrk="1" hangingPunct="1"/>
            <a:r>
              <a:rPr lang="en-US" dirty="0"/>
              <a:t>Intervention of the United States in 1853 (Commodore Perry).</a:t>
            </a:r>
          </a:p>
          <a:p>
            <a:pPr lvl="1" eaLnBrk="1" hangingPunct="1"/>
            <a:r>
              <a:rPr lang="en-US" dirty="0"/>
              <a:t>Increased European military presence in the region:</a:t>
            </a:r>
          </a:p>
          <a:p>
            <a:pPr lvl="2" eaLnBrk="1" hangingPunct="1"/>
            <a:r>
              <a:rPr lang="en-US" dirty="0"/>
              <a:t>England just won the Opium War with China.</a:t>
            </a:r>
          </a:p>
          <a:p>
            <a:pPr lvl="2" eaLnBrk="1" hangingPunct="1"/>
            <a:r>
              <a:rPr lang="en-US" dirty="0"/>
              <a:t>Considerable technological advances prevented Japanese opposition.</a:t>
            </a:r>
          </a:p>
          <a:p>
            <a:pPr lvl="1" eaLnBrk="1" hangingPunct="1"/>
            <a:r>
              <a:rPr lang="en-US" dirty="0"/>
              <a:t>Unequal trade treaties signed (1858):</a:t>
            </a:r>
          </a:p>
          <a:p>
            <a:pPr lvl="2" eaLnBrk="1" hangingPunct="1"/>
            <a:r>
              <a:rPr lang="en-US" dirty="0"/>
              <a:t>With the United States, Russia, Netherlands, England and France.</a:t>
            </a:r>
          </a:p>
          <a:p>
            <a:pPr lvl="2" eaLnBrk="1" hangingPunct="1"/>
            <a:r>
              <a:rPr lang="en-US" dirty="0"/>
              <a:t>Unequal because it confers advantages only to one side (no reciprocity).</a:t>
            </a:r>
          </a:p>
          <a:p>
            <a:pPr lvl="2" eaLnBrk="1" hangingPunct="1"/>
            <a:r>
              <a:rPr lang="en-US" dirty="0"/>
              <a:t>Commercial privileges, extra-territoriality for Western residents, presence of diplomatic representatives, low tariffs set by treaty, opening of new ports.</a:t>
            </a:r>
          </a:p>
          <a:p>
            <a:pPr lvl="1" eaLnBrk="1" hangingPunct="1"/>
            <a:r>
              <a:rPr lang="en-US" dirty="0"/>
              <a:t>A sense of humiliation arose:</a:t>
            </a:r>
          </a:p>
          <a:p>
            <a:pPr lvl="2" eaLnBrk="1" hangingPunct="1"/>
            <a:r>
              <a:rPr lang="en-US" dirty="0"/>
              <a:t>The Shogun was not able to rectify the situation.</a:t>
            </a:r>
          </a:p>
          <a:p>
            <a:pPr lvl="2" eaLnBrk="1" hangingPunct="1"/>
            <a:r>
              <a:rPr lang="en-US" dirty="0"/>
              <a:t>Chinese proverb: “Change in dynasty occurs when there are interior problems and threats from the outside”.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BDA3E8-2506-45B4-A927-88776AEF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Depiction of an American Steamship (Black Ship), 1853</a:t>
            </a:r>
          </a:p>
        </p:txBody>
      </p:sp>
      <p:pic>
        <p:nvPicPr>
          <p:cNvPr id="1026" name="Picture 2" descr="Japan: A Japanese painting of one of Commodore Perry's 'Black Ships' Tokyo  Bay, 8 July 1853, Stock Photo, Picture And Rights Managed Image. Pic.  GBP-CPA0017862 | agefotostock">
            <a:extLst>
              <a:ext uri="{FF2B5EF4-FFF2-40B4-BE49-F238E27FC236}">
                <a16:creationId xmlns:a16="http://schemas.microsoft.com/office/drawing/2014/main" id="{75A62DC7-EE8C-4B74-B34A-E63A4EE1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05" y="1253720"/>
            <a:ext cx="8044560" cy="541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2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Japan’s First Transformation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Context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End of the Tokugawa period (1603-1868):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Overthrowing the Shogun with a civil war (</a:t>
            </a:r>
            <a:r>
              <a:rPr lang="en-US" dirty="0" err="1"/>
              <a:t>Boshin</a:t>
            </a:r>
            <a:r>
              <a:rPr lang="en-US" dirty="0"/>
              <a:t> Civil War; 1868-69).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Internal rebellion to change Japan in order to survive.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New emperor ended 250 years of military regency (1868):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Meiji stands for “enlightened government”.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From feudal to industrial society in less than 40 years.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7C6344-B1B7-4138-8468-83085310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Stand of the Shogunate: Battle of Hakodate (Hokkaido), 1869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69EA10-7FFB-4443-A49C-DC2082C7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6" y="1319985"/>
            <a:ext cx="10492430" cy="52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E603A4-BF54-4FA9-ACB9-08560911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Japan’s First Transformation: Meiji Reforms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EDB611-9F78-4B00-B641-0E6E9C686177}"/>
              </a:ext>
            </a:extLst>
          </p:cNvPr>
          <p:cNvSpPr/>
          <p:nvPr/>
        </p:nvSpPr>
        <p:spPr bwMode="auto">
          <a:xfrm>
            <a:off x="2039815" y="1600197"/>
            <a:ext cx="22860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Feudal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E2B38-3552-4BED-88CE-AA861D27F454}"/>
              </a:ext>
            </a:extLst>
          </p:cNvPr>
          <p:cNvSpPr txBox="1"/>
          <p:nvPr/>
        </p:nvSpPr>
        <p:spPr>
          <a:xfrm>
            <a:off x="4390417" y="1559364"/>
            <a:ext cx="746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Abolition of the  Feudal System. Country divided into prefectures (1872).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62FCB4-FCD7-4A0D-8DFA-FF176A9BA567}"/>
              </a:ext>
            </a:extLst>
          </p:cNvPr>
          <p:cNvSpPr/>
          <p:nvPr/>
        </p:nvSpPr>
        <p:spPr bwMode="auto">
          <a:xfrm>
            <a:off x="2039815" y="2237931"/>
            <a:ext cx="22860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Land redistribution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3A22C-E27D-4C8B-9778-92090448F5B9}"/>
              </a:ext>
            </a:extLst>
          </p:cNvPr>
          <p:cNvSpPr txBox="1"/>
          <p:nvPr/>
        </p:nvSpPr>
        <p:spPr>
          <a:xfrm>
            <a:off x="4407530" y="2201797"/>
            <a:ext cx="746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Right to private lan</a:t>
            </a:r>
            <a:r>
              <a:rPr lang="en-US" dirty="0">
                <a:latin typeface="Arial Narrow" panose="020B0606020202030204" pitchFamily="34" charset="0"/>
              </a:rPr>
              <a:t>d ownership. Taxation system.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21166F-422F-46E3-8493-22D10A28DD2F}"/>
              </a:ext>
            </a:extLst>
          </p:cNvPr>
          <p:cNvSpPr/>
          <p:nvPr/>
        </p:nvSpPr>
        <p:spPr bwMode="auto">
          <a:xfrm>
            <a:off x="2039815" y="2903802"/>
            <a:ext cx="22860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School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1ABBFE-4D77-4337-A845-0FD885097156}"/>
              </a:ext>
            </a:extLst>
          </p:cNvPr>
          <p:cNvSpPr txBox="1"/>
          <p:nvPr/>
        </p:nvSpPr>
        <p:spPr>
          <a:xfrm>
            <a:off x="4390417" y="2740123"/>
            <a:ext cx="7461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Public education system from France and Germany. Hiring foreign teachers. Western curriculum.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BC6F82-0821-4626-AFF8-B507CBCEA1F5}"/>
              </a:ext>
            </a:extLst>
          </p:cNvPr>
          <p:cNvSpPr/>
          <p:nvPr/>
        </p:nvSpPr>
        <p:spPr bwMode="auto">
          <a:xfrm>
            <a:off x="2039815" y="3493531"/>
            <a:ext cx="22860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anose="020B0606020202030204" pitchFamily="34" charset="0"/>
              </a:rPr>
              <a:t>Army &amp; Navy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0DDCB8-0BDA-4FBD-B67F-2D0C1BD30081}"/>
              </a:ext>
            </a:extLst>
          </p:cNvPr>
          <p:cNvSpPr txBox="1"/>
          <p:nvPr/>
        </p:nvSpPr>
        <p:spPr>
          <a:xfrm>
            <a:off x="4350565" y="3357346"/>
            <a:ext cx="7575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Samurai class disappeared. Conscription formed a civilian army along the Prussian model. Modern navy from the British model.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623123-0E25-4BCE-9E4F-E72C2F1EDEE4}"/>
              </a:ext>
            </a:extLst>
          </p:cNvPr>
          <p:cNvSpPr/>
          <p:nvPr/>
        </p:nvSpPr>
        <p:spPr bwMode="auto">
          <a:xfrm>
            <a:off x="2046848" y="4134734"/>
            <a:ext cx="22860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anose="020B0606020202030204" pitchFamily="34" charset="0"/>
              </a:rPr>
              <a:t>Constitution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A0B02E-490F-47CE-9AF9-62B617B10B10}"/>
              </a:ext>
            </a:extLst>
          </p:cNvPr>
          <p:cNvSpPr txBox="1"/>
          <p:nvPr/>
        </p:nvSpPr>
        <p:spPr>
          <a:xfrm>
            <a:off x="4382658" y="3969940"/>
            <a:ext cx="7319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Parliamentary monarchy formed (1889). Capital relocated from Kyoto to Tokyo; Easier access to the ocean.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30" name="Graphic 29" descr="Bank with solid fill">
            <a:extLst>
              <a:ext uri="{FF2B5EF4-FFF2-40B4-BE49-F238E27FC236}">
                <a16:creationId xmlns:a16="http://schemas.microsoft.com/office/drawing/2014/main" id="{27AE9A15-0CDB-4A8C-820C-837E5618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442" y="5323594"/>
            <a:ext cx="731520" cy="73152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6B5CD3E-280F-4698-96C5-7DAC5057C99B}"/>
              </a:ext>
            </a:extLst>
          </p:cNvPr>
          <p:cNvSpPr/>
          <p:nvPr/>
        </p:nvSpPr>
        <p:spPr bwMode="auto">
          <a:xfrm>
            <a:off x="2046848" y="4844196"/>
            <a:ext cx="22860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anose="020B0606020202030204" pitchFamily="34" charset="0"/>
              </a:rPr>
              <a:t>Emperor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D6DBF7-B273-4B2B-A9B6-4F5EC50199C5}"/>
              </a:ext>
            </a:extLst>
          </p:cNvPr>
          <p:cNvSpPr txBox="1"/>
          <p:nvPr/>
        </p:nvSpPr>
        <p:spPr>
          <a:xfrm>
            <a:off x="4382658" y="4842416"/>
            <a:ext cx="5786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Divinity of the Emperor. Symbol and unifying figure of Japan.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44E695C-40AE-4FFB-B82E-DABFA320E353}"/>
              </a:ext>
            </a:extLst>
          </p:cNvPr>
          <p:cNvSpPr/>
          <p:nvPr/>
        </p:nvSpPr>
        <p:spPr bwMode="auto">
          <a:xfrm>
            <a:off x="2046848" y="5514085"/>
            <a:ext cx="22860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anose="020B0606020202030204" pitchFamily="34" charset="0"/>
              </a:rPr>
              <a:t>Banking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8C6784-DD92-4929-BC67-9FFFA27A4182}"/>
              </a:ext>
            </a:extLst>
          </p:cNvPr>
          <p:cNvSpPr txBox="1"/>
          <p:nvPr/>
        </p:nvSpPr>
        <p:spPr>
          <a:xfrm>
            <a:off x="4390417" y="5468310"/>
            <a:ext cx="746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Formation of the Bank of Japan (1882). Single currency.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B711A14-49CE-4F07-AFAB-8D080BED8DA4}"/>
              </a:ext>
            </a:extLst>
          </p:cNvPr>
          <p:cNvSpPr/>
          <p:nvPr/>
        </p:nvSpPr>
        <p:spPr bwMode="auto">
          <a:xfrm>
            <a:off x="2039815" y="6231513"/>
            <a:ext cx="22860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anose="020B0606020202030204" pitchFamily="34" charset="0"/>
              </a:rPr>
              <a:t>Civil liberties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4E7646-691C-4A7F-AADD-1E186BE26EC3}"/>
              </a:ext>
            </a:extLst>
          </p:cNvPr>
          <p:cNvSpPr txBox="1"/>
          <p:nvPr/>
        </p:nvSpPr>
        <p:spPr>
          <a:xfrm>
            <a:off x="4397147" y="6191302"/>
            <a:ext cx="758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Independent judiciary. Civil rights and religious freedom allowed but restricted.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2" name="Picture 2" descr="Swords, Blades, Traversed, Medieval, Feudal, Crossed, Sharp, Old, Ancient,  Emblem, Knight, Steel, Symbol, Cavalier, Blade | PixCove">
            <a:extLst>
              <a:ext uri="{FF2B5EF4-FFF2-40B4-BE49-F238E27FC236}">
                <a16:creationId xmlns:a16="http://schemas.microsoft.com/office/drawing/2014/main" id="{C3395DF0-1D2D-46A8-A430-FFB5B23EC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19" y="1540411"/>
            <a:ext cx="486774" cy="4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ction Button: Video 31">
            <a:hlinkClick r:id="rId5" highlightClick="1"/>
            <a:extLst>
              <a:ext uri="{FF2B5EF4-FFF2-40B4-BE49-F238E27FC236}">
                <a16:creationId xmlns:a16="http://schemas.microsoft.com/office/drawing/2014/main" id="{D179B265-61D0-4BBD-9F13-81829BAE3217}"/>
              </a:ext>
            </a:extLst>
          </p:cNvPr>
          <p:cNvSpPr/>
          <p:nvPr/>
        </p:nvSpPr>
        <p:spPr bwMode="auto">
          <a:xfrm>
            <a:off x="10680031" y="211408"/>
            <a:ext cx="1004636" cy="607595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0EF6BB-D33C-40E2-9C6C-D3CE21DDB1EC}"/>
              </a:ext>
            </a:extLst>
          </p:cNvPr>
          <p:cNvSpPr/>
          <p:nvPr/>
        </p:nvSpPr>
        <p:spPr>
          <a:xfrm>
            <a:off x="10422354" y="828536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Meiji Restoration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  <p:pic>
        <p:nvPicPr>
          <p:cNvPr id="9" name="Graphic 8" descr="Topography Map with solid fill">
            <a:extLst>
              <a:ext uri="{FF2B5EF4-FFF2-40B4-BE49-F238E27FC236}">
                <a16:creationId xmlns:a16="http://schemas.microsoft.com/office/drawing/2014/main" id="{17846328-FB84-435C-BBB4-C0440F4AB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378" y="2100043"/>
            <a:ext cx="640080" cy="640080"/>
          </a:xfrm>
          <a:prstGeom prst="rect">
            <a:avLst/>
          </a:prstGeom>
        </p:spPr>
      </p:pic>
      <p:pic>
        <p:nvPicPr>
          <p:cNvPr id="14" name="Graphic 13" descr="Schoolhouse with solid fill">
            <a:extLst>
              <a:ext uri="{FF2B5EF4-FFF2-40B4-BE49-F238E27FC236}">
                <a16:creationId xmlns:a16="http://schemas.microsoft.com/office/drawing/2014/main" id="{D2185A1D-2628-4D3D-8317-5B3F4A5247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766" y="2604872"/>
            <a:ext cx="822960" cy="822960"/>
          </a:xfrm>
          <a:prstGeom prst="rect">
            <a:avLst/>
          </a:prstGeom>
        </p:spPr>
      </p:pic>
      <p:pic>
        <p:nvPicPr>
          <p:cNvPr id="19" name="Graphic 18" descr="Soldier male with solid fill">
            <a:extLst>
              <a:ext uri="{FF2B5EF4-FFF2-40B4-BE49-F238E27FC236}">
                <a16:creationId xmlns:a16="http://schemas.microsoft.com/office/drawing/2014/main" id="{533DBAA5-091F-453D-A4F6-9538B7A54E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9378" y="3376224"/>
            <a:ext cx="593715" cy="593715"/>
          </a:xfrm>
          <a:prstGeom prst="rect">
            <a:avLst/>
          </a:prstGeom>
        </p:spPr>
      </p:pic>
      <p:pic>
        <p:nvPicPr>
          <p:cNvPr id="24" name="Graphic 23" descr="Scales of justice with solid fill">
            <a:extLst>
              <a:ext uri="{FF2B5EF4-FFF2-40B4-BE49-F238E27FC236}">
                <a16:creationId xmlns:a16="http://schemas.microsoft.com/office/drawing/2014/main" id="{DD8E455F-660C-4F7C-8191-D338189A36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2442" y="6021665"/>
            <a:ext cx="709769" cy="709769"/>
          </a:xfrm>
          <a:prstGeom prst="rect">
            <a:avLst/>
          </a:prstGeom>
        </p:spPr>
      </p:pic>
      <p:pic>
        <p:nvPicPr>
          <p:cNvPr id="29" name="Graphic 28" descr="Contract with solid fill">
            <a:extLst>
              <a:ext uri="{FF2B5EF4-FFF2-40B4-BE49-F238E27FC236}">
                <a16:creationId xmlns:a16="http://schemas.microsoft.com/office/drawing/2014/main" id="{E58127A3-F7F4-41F9-8EEB-89EFD992A9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74160" y="3957518"/>
            <a:ext cx="646331" cy="646331"/>
          </a:xfrm>
          <a:prstGeom prst="rect">
            <a:avLst/>
          </a:prstGeom>
        </p:spPr>
      </p:pic>
      <p:pic>
        <p:nvPicPr>
          <p:cNvPr id="1028" name="Picture 4" descr="Japan Mon Crest Symbol Lambang bunga seruni, japan, emblem, monochrome,  symmetry png | PNGWing">
            <a:extLst>
              <a:ext uri="{FF2B5EF4-FFF2-40B4-BE49-F238E27FC236}">
                <a16:creationId xmlns:a16="http://schemas.microsoft.com/office/drawing/2014/main" id="{506BE866-B7AF-4956-981C-A8637B972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78" y="4686639"/>
            <a:ext cx="652008" cy="6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5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2. Japan’s First Transformation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Indigenous modernization</a:t>
            </a:r>
          </a:p>
          <a:p>
            <a:pPr lvl="1" eaLnBrk="1" hangingPunct="1"/>
            <a:r>
              <a:rPr lang="en-US" dirty="0"/>
              <a:t>Acquisition of western technologies and ideas:</a:t>
            </a:r>
          </a:p>
          <a:p>
            <a:pPr lvl="2" eaLnBrk="1" hangingPunct="1"/>
            <a:r>
              <a:rPr lang="en-US" dirty="0"/>
              <a:t>“Japanese spirit, Western science”.</a:t>
            </a:r>
          </a:p>
          <a:p>
            <a:pPr lvl="2" eaLnBrk="1" hangingPunct="1"/>
            <a:r>
              <a:rPr lang="en-US" dirty="0"/>
              <a:t>More than 3,000 foreigners invited to teach science, mathematics, technology, and foreign languages.</a:t>
            </a:r>
          </a:p>
          <a:p>
            <a:pPr lvl="1" eaLnBrk="1" hangingPunct="1"/>
            <a:r>
              <a:rPr lang="en-US" dirty="0"/>
              <a:t>Urbanization, transport and communication:</a:t>
            </a:r>
          </a:p>
          <a:p>
            <a:pPr lvl="2" eaLnBrk="1" hangingPunct="1"/>
            <a:r>
              <a:rPr lang="en-US" dirty="0"/>
              <a:t>Rail system (1872).</a:t>
            </a:r>
          </a:p>
          <a:p>
            <a:pPr lvl="1" eaLnBrk="1" hangingPunct="1"/>
            <a:r>
              <a:rPr lang="en-US" dirty="0"/>
              <a:t>Market economy.</a:t>
            </a:r>
          </a:p>
          <a:p>
            <a:pPr lvl="1" eaLnBrk="1" hangingPunct="1"/>
            <a:r>
              <a:rPr lang="en-US" dirty="0"/>
              <a:t>Formal schooling.</a:t>
            </a:r>
          </a:p>
          <a:p>
            <a:pPr lvl="2"/>
            <a:r>
              <a:rPr lang="en-US" dirty="0"/>
              <a:t>Literacy rate of 90% in 1900.</a:t>
            </a:r>
          </a:p>
          <a:p>
            <a:pPr lvl="1" eaLnBrk="1" hangingPunct="1"/>
            <a:r>
              <a:rPr lang="en-US" dirty="0"/>
              <a:t>Also a few wrong ideas:</a:t>
            </a:r>
          </a:p>
          <a:p>
            <a:pPr lvl="2" eaLnBrk="1" hangingPunct="1"/>
            <a:r>
              <a:rPr lang="en-US" dirty="0"/>
              <a:t>German theories of racial purity.</a:t>
            </a:r>
          </a:p>
          <a:p>
            <a:pPr lvl="2" eaLnBrk="1" hangingPunct="1"/>
            <a:r>
              <a:rPr lang="en-US" dirty="0"/>
              <a:t>European rationale for colonialism (manifest destiny, moral superiority).</a:t>
            </a:r>
          </a:p>
          <a:p>
            <a:pPr lvl="2" eaLnBrk="1" hangingPunct="1"/>
            <a:r>
              <a:rPr lang="en-US" dirty="0"/>
              <a:t>Christian single deity: The Emperor.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B77C7-3BCB-22E8-E2BB-977292D2DA50}"/>
              </a:ext>
            </a:extLst>
          </p:cNvPr>
          <p:cNvSpPr txBox="1"/>
          <p:nvPr/>
        </p:nvSpPr>
        <p:spPr>
          <a:xfrm>
            <a:off x="7557512" y="5652825"/>
            <a:ext cx="456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the main driving forces behind the first transformation of Japan.</a:t>
            </a:r>
          </a:p>
        </p:txBody>
      </p:sp>
      <p:pic>
        <p:nvPicPr>
          <p:cNvPr id="3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C498C2AE-8712-CBE1-E592-82B61626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79" y="5811838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946ACE-4EA5-4363-9919-DAC90929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 First Rail Service, Tokyo to Yokohama (1872)</a:t>
            </a:r>
          </a:p>
        </p:txBody>
      </p:sp>
      <p:pic>
        <p:nvPicPr>
          <p:cNvPr id="2052" name="Picture 4" descr="A print depicting the start of Japan’s first rail service, ­from Tokyo’s Shinbashi to Yokohama, in 1872. Utagawa Hiroshige III, 1872. (Courtesy of the Minato City Local History Museum)">
            <a:extLst>
              <a:ext uri="{FF2B5EF4-FFF2-40B4-BE49-F238E27FC236}">
                <a16:creationId xmlns:a16="http://schemas.microsoft.com/office/drawing/2014/main" id="{17984286-4DF6-464E-A40E-38247D17D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1" y="1361965"/>
            <a:ext cx="10653132" cy="52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69B3-29FC-42C6-986C-62E93979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Tomioka Silk Mill, 1873</a:t>
            </a:r>
          </a:p>
        </p:txBody>
      </p:sp>
      <p:pic>
        <p:nvPicPr>
          <p:cNvPr id="3074" name="Picture 2" descr="An image of the Tomioka Silk Mill in Gunma Prefecture. Utagawa Kuniteru II, 1873. (Courtesy of the National Diet Library)">
            <a:extLst>
              <a:ext uri="{FF2B5EF4-FFF2-40B4-BE49-F238E27FC236}">
                <a16:creationId xmlns:a16="http://schemas.microsoft.com/office/drawing/2014/main" id="{8C7F3DB7-9C3E-4C7A-B9AF-3D0CB489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6" y="1351830"/>
            <a:ext cx="10716768" cy="52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34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FAA6-6745-4D11-B578-C192DB11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map of the United States (circa 1870), Uchida Masao, Atlas of World Geography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ECCDB4A-080F-4A39-A5FB-7158D72F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05" y="1316051"/>
            <a:ext cx="7043738" cy="55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78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Japan’s First Transformation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Territorial expansion and resources acquisition</a:t>
            </a:r>
          </a:p>
          <a:p>
            <a:pPr lvl="1" eaLnBrk="1" hangingPunct="1"/>
            <a:r>
              <a:rPr lang="en-US" dirty="0"/>
              <a:t>Japan solved its problems by territorial expansion.</a:t>
            </a:r>
          </a:p>
          <a:p>
            <a:pPr lvl="1" eaLnBrk="1" hangingPunct="1"/>
            <a:r>
              <a:rPr lang="en-US" dirty="0"/>
              <a:t>Limited raw materials and internal market.</a:t>
            </a:r>
          </a:p>
          <a:p>
            <a:pPr lvl="1" eaLnBrk="1" hangingPunct="1"/>
            <a:r>
              <a:rPr lang="en-US" dirty="0"/>
              <a:t>Taiwan annexed (1879) after the Sino-Japanese war (1894-95).</a:t>
            </a:r>
          </a:p>
          <a:p>
            <a:pPr lvl="1" eaLnBrk="1" hangingPunct="1"/>
            <a:r>
              <a:rPr lang="en-US" dirty="0"/>
              <a:t>Victory in the Russo-Japanese war (1904-1905):</a:t>
            </a:r>
          </a:p>
          <a:p>
            <a:pPr lvl="2" eaLnBrk="1" hangingPunct="1"/>
            <a:r>
              <a:rPr lang="en-US" dirty="0"/>
              <a:t>Korea annexed (1910).</a:t>
            </a:r>
          </a:p>
          <a:p>
            <a:pPr lvl="2" eaLnBrk="1" hangingPunct="1"/>
            <a:r>
              <a:rPr lang="en-US" dirty="0"/>
              <a:t>Access to Manchuria (Port Arthur; Dalian).</a:t>
            </a:r>
          </a:p>
          <a:p>
            <a:pPr lvl="1" eaLnBrk="1" hangingPunct="1"/>
            <a:r>
              <a:rPr lang="en-US" dirty="0"/>
              <a:t>Manchuria (1932):</a:t>
            </a:r>
          </a:p>
          <a:p>
            <a:pPr lvl="2" eaLnBrk="1" hangingPunct="1"/>
            <a:r>
              <a:rPr lang="en-US" dirty="0"/>
              <a:t>Vast supplier of resources, especially minerals.</a:t>
            </a:r>
          </a:p>
          <a:p>
            <a:pPr lvl="1" eaLnBrk="1" hangingPunct="1"/>
            <a:r>
              <a:rPr lang="en-US" dirty="0"/>
              <a:t>Vast weapon construction programs.</a:t>
            </a:r>
          </a:p>
          <a:p>
            <a:pPr lvl="1" eaLnBrk="1" hangingPunct="1"/>
            <a:r>
              <a:rPr lang="en-US" dirty="0"/>
              <a:t>Transformation of colonies (Korea and Taiwan) to produce agricultural commodities needed in Japan.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Conditions of Usage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 personal and classroom use only</a:t>
            </a:r>
          </a:p>
          <a:p>
            <a:pPr lvl="1" eaLnBrk="1" hangingPunct="1"/>
            <a:r>
              <a:rPr lang="en-US" dirty="0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 dirty="0"/>
              <a:t>No modification and redistribution permitted</a:t>
            </a:r>
          </a:p>
          <a:p>
            <a:pPr lvl="1" eaLnBrk="1" hangingPunct="1"/>
            <a:r>
              <a:rPr lang="en-US" dirty="0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 dirty="0"/>
              <a:t>Citation</a:t>
            </a:r>
          </a:p>
          <a:p>
            <a:pPr lvl="1" eaLnBrk="1" hangingPunct="1"/>
            <a:r>
              <a:rPr lang="en-US" dirty="0"/>
              <a:t>Dr. Jean-Paul Rodrigue, Dept. of Global Studies &amp; Geography, Hofstra University.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CAD1E9-C9B4-437F-96CF-044680A5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Surrender at Pyongyang, 1894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DB8235-4F02-40EF-B8A2-021D4E9A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78" y="1395841"/>
            <a:ext cx="10740081" cy="52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2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3E16-0FE5-4F50-8AF7-D52ECEA0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Siege of Port Arthur (near Dalian), 1904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2E410DF-58C0-4B97-9B18-4A2640F0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43" y="1359243"/>
            <a:ext cx="7766734" cy="53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38043C-DE73-41A5-8F0C-DCD596466503}"/>
              </a:ext>
            </a:extLst>
          </p:cNvPr>
          <p:cNvSpPr txBox="1"/>
          <p:nvPr/>
        </p:nvSpPr>
        <p:spPr>
          <a:xfrm>
            <a:off x="3169509" y="4955060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Russian cruiser bombarded by Japanese artillery</a:t>
            </a:r>
          </a:p>
        </p:txBody>
      </p:sp>
    </p:spTree>
    <p:extLst>
      <p:ext uri="{BB962C8B-B14F-4D97-AF65-F5344CB8AC3E}">
        <p14:creationId xmlns:p14="http://schemas.microsoft.com/office/powerpoint/2010/main" val="3010340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Japan’s First Transformation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Government / corporate dualism</a:t>
            </a:r>
          </a:p>
          <a:p>
            <a:pPr lvl="1" eaLnBrk="1" hangingPunct="1"/>
            <a:r>
              <a:rPr lang="en-US"/>
              <a:t>The cession by the state of large industrial infrastructures.</a:t>
            </a:r>
          </a:p>
          <a:p>
            <a:pPr lvl="1" eaLnBrk="1" hangingPunct="1"/>
            <a:r>
              <a:rPr lang="en-US"/>
              <a:t>Concentration of economic power in the hands of large conglomerates.</a:t>
            </a:r>
          </a:p>
          <a:p>
            <a:pPr lvl="1" eaLnBrk="1" hangingPunct="1"/>
            <a:r>
              <a:rPr lang="en-US"/>
              <a:t>National achievements, private profits:</a:t>
            </a:r>
          </a:p>
          <a:p>
            <a:pPr lvl="2" eaLnBrk="1" hangingPunct="1"/>
            <a:r>
              <a:rPr lang="en-US"/>
              <a:t>The creation of the military / industrial complex.</a:t>
            </a:r>
          </a:p>
          <a:p>
            <a:pPr lvl="1" eaLnBrk="1" hangingPunct="1"/>
            <a:r>
              <a:rPr lang="en-US"/>
              <a:t>Zaibatsu (financial cliques) emerged:</a:t>
            </a:r>
          </a:p>
          <a:p>
            <a:pPr lvl="2" eaLnBrk="1" hangingPunct="1"/>
            <a:r>
              <a:rPr lang="en-US"/>
              <a:t>Controlled by merchant families:</a:t>
            </a:r>
          </a:p>
          <a:p>
            <a:pPr lvl="2" eaLnBrk="1" hangingPunct="1"/>
            <a:r>
              <a:rPr lang="en-US"/>
              <a:t>Mitsui (16th century).</a:t>
            </a:r>
          </a:p>
          <a:p>
            <a:pPr lvl="2" eaLnBrk="1" hangingPunct="1"/>
            <a:r>
              <a:rPr lang="en-US"/>
              <a:t>Mitsubishi (1873).</a:t>
            </a:r>
          </a:p>
          <a:p>
            <a:pPr lvl="2" eaLnBrk="1" hangingPunct="1"/>
            <a:r>
              <a:rPr lang="en-US"/>
              <a:t>Sumitomo (16</a:t>
            </a:r>
            <a:r>
              <a:rPr lang="en-US" baseline="30000"/>
              <a:t>th</a:t>
            </a:r>
            <a:r>
              <a:rPr lang="en-US"/>
              <a:t> century)</a:t>
            </a:r>
          </a:p>
          <a:p>
            <a:pPr lvl="2" eaLnBrk="1" hangingPunct="1"/>
            <a:r>
              <a:rPr lang="en-US"/>
              <a:t>Notable Japanese conglomerates that gained tremendous power during the Meiji era.</a:t>
            </a:r>
          </a:p>
          <a:p>
            <a:pPr lvl="1" eaLnBrk="1" hangingPunct="1"/>
            <a:r>
              <a:rPr lang="en-US"/>
              <a:t>Supported the establishment of the emperor.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118F-6D7C-4573-B5C6-EFBAA703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Datsun car, Nissan manufacturing, 1934</a:t>
            </a:r>
          </a:p>
        </p:txBody>
      </p:sp>
      <p:pic>
        <p:nvPicPr>
          <p:cNvPr id="1026" name="Picture 2" descr="Datsun/Nissan history – Japanese history and culture">
            <a:extLst>
              <a:ext uri="{FF2B5EF4-FFF2-40B4-BE49-F238E27FC236}">
                <a16:creationId xmlns:a16="http://schemas.microsoft.com/office/drawing/2014/main" id="{FD77D92B-A925-44BD-AA65-2B23EAD9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1" y="2271741"/>
            <a:ext cx="3987630" cy="30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bout Japan: A Teacher's Resource | Datsun Automobile in the 1930s | Japan  Society">
            <a:extLst>
              <a:ext uri="{FF2B5EF4-FFF2-40B4-BE49-F238E27FC236}">
                <a16:creationId xmlns:a16="http://schemas.microsoft.com/office/drawing/2014/main" id="{D1D74B16-978C-4126-BE63-2C411F4E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6" y="1291281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9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Japan’s First Transformation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Imperialist Japan</a:t>
            </a:r>
          </a:p>
          <a:p>
            <a:pPr lvl="1" eaLnBrk="1" hangingPunct="1"/>
            <a:r>
              <a:rPr lang="en-US"/>
              <a:t>New Emperor, Hirohito (1926):</a:t>
            </a:r>
          </a:p>
          <a:p>
            <a:pPr lvl="2" eaLnBrk="1" hangingPunct="1"/>
            <a:r>
              <a:rPr lang="en-US"/>
              <a:t>Showa period “enlighten peace”.</a:t>
            </a:r>
          </a:p>
          <a:p>
            <a:pPr lvl="1" eaLnBrk="1" hangingPunct="1"/>
            <a:r>
              <a:rPr lang="en-US"/>
              <a:t>Government dominated by the military.</a:t>
            </a:r>
          </a:p>
          <a:p>
            <a:pPr lvl="1" eaLnBrk="1" hangingPunct="1"/>
            <a:r>
              <a:rPr lang="en-US"/>
              <a:t>Japan as the dominant race of Asia.</a:t>
            </a:r>
          </a:p>
          <a:p>
            <a:pPr lvl="1" eaLnBrk="1" hangingPunct="1"/>
            <a:r>
              <a:rPr lang="en-US"/>
              <a:t>Territorial expansion:</a:t>
            </a:r>
          </a:p>
          <a:p>
            <a:pPr lvl="2" eaLnBrk="1" hangingPunct="1"/>
            <a:r>
              <a:rPr lang="en-US"/>
              <a:t>Government: Establish a political control zone in the Pacific zone.</a:t>
            </a:r>
          </a:p>
          <a:p>
            <a:pPr lvl="2" eaLnBrk="1" hangingPunct="1"/>
            <a:r>
              <a:rPr lang="en-US"/>
              <a:t>Military: Reinforce Japanese power and prestige.</a:t>
            </a:r>
          </a:p>
          <a:p>
            <a:pPr lvl="2" eaLnBrk="1" hangingPunct="1"/>
            <a:r>
              <a:rPr lang="en-US"/>
              <a:t>Zaibatsus: External markets for Japanese goods facing Western protectionism.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2. Japan’s First Transformation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Territorial expansion during WWII</a:t>
            </a:r>
          </a:p>
          <a:p>
            <a:pPr lvl="1" eaLnBrk="1" hangingPunct="1"/>
            <a:r>
              <a:rPr lang="en-US" dirty="0"/>
              <a:t>Look at the outside to solve internal problems.</a:t>
            </a:r>
          </a:p>
          <a:p>
            <a:pPr lvl="1" eaLnBrk="1" hangingPunct="1"/>
            <a:r>
              <a:rPr lang="en-US" dirty="0"/>
              <a:t>War declared in 1941 against the Allies.</a:t>
            </a:r>
          </a:p>
          <a:p>
            <a:pPr lvl="1" eaLnBrk="1" hangingPunct="1"/>
            <a:r>
              <a:rPr lang="en-US" dirty="0"/>
              <a:t>Initial successes in 1941-1942 gave to Japan a large economic sphere of influence.</a:t>
            </a:r>
          </a:p>
          <a:p>
            <a:pPr lvl="1" eaLnBrk="1" hangingPunct="1"/>
            <a:r>
              <a:rPr lang="en-US" dirty="0"/>
              <a:t>Several new raw material sources:</a:t>
            </a:r>
          </a:p>
          <a:p>
            <a:pPr lvl="2" eaLnBrk="1" hangingPunct="1"/>
            <a:r>
              <a:rPr lang="en-US" dirty="0"/>
              <a:t>Indonesia: oil.</a:t>
            </a:r>
          </a:p>
          <a:p>
            <a:pPr lvl="2" eaLnBrk="1" hangingPunct="1"/>
            <a:r>
              <a:rPr lang="en-US" dirty="0"/>
              <a:t>Malaysia: rubber and tin. </a:t>
            </a:r>
          </a:p>
          <a:p>
            <a:pPr lvl="2" eaLnBrk="1" hangingPunct="1"/>
            <a:r>
              <a:rPr lang="en-US" dirty="0"/>
              <a:t>Lacking for the Japanese economy.</a:t>
            </a:r>
          </a:p>
          <a:p>
            <a:pPr lvl="1" eaLnBrk="1" hangingPunct="1"/>
            <a:r>
              <a:rPr lang="en-US" dirty="0"/>
              <a:t>Access to a vast market and labor pool.</a:t>
            </a:r>
          </a:p>
          <a:p>
            <a:pPr lvl="1" eaLnBrk="1" hangingPunct="1"/>
            <a:r>
              <a:rPr lang="en-US" dirty="0"/>
              <a:t>The industrial organization of conquered countries was done by the zaibatsu.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blij15e_fig_09A_10.jpg">
            <a:extLst>
              <a:ext uri="{FF2B5EF4-FFF2-40B4-BE49-F238E27FC236}">
                <a16:creationId xmlns:a16="http://schemas.microsoft.com/office/drawing/2014/main" id="{F8677D11-6E73-4C6A-A31A-01A85467D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38"/>
          <a:stretch/>
        </p:blipFill>
        <p:spPr>
          <a:xfrm>
            <a:off x="3251316" y="1317467"/>
            <a:ext cx="6675120" cy="5538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C848D-EA2D-4CB8-B1E0-73FF56A6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Japan’s First Transformation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5"/>
          <p:cNvSpPr>
            <a:spLocks noChangeArrowheads="1"/>
          </p:cNvSpPr>
          <p:nvPr/>
        </p:nvSpPr>
        <p:spPr bwMode="auto">
          <a:xfrm>
            <a:off x="4219576" y="1846264"/>
            <a:ext cx="6303963" cy="3635375"/>
          </a:xfrm>
          <a:prstGeom prst="rect">
            <a:avLst/>
          </a:prstGeom>
          <a:noFill/>
          <a:ln w="25400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Synopsis: Japan’s First Transformation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443163" y="2968626"/>
            <a:ext cx="1485900" cy="5826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Feudal Japan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4627564" y="2970213"/>
            <a:ext cx="1658937" cy="5826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/>
              <a:t>Imperial Japan</a:t>
            </a: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2519363" y="2052638"/>
            <a:ext cx="1333500" cy="5064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Isolationism</a:t>
            </a: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2347914" y="4005263"/>
            <a:ext cx="1666875" cy="5064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Social stratification</a:t>
            </a:r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4498975" y="4006851"/>
            <a:ext cx="1925638" cy="506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Govt. / corp. dualism</a:t>
            </a:r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4800600" y="4903788"/>
            <a:ext cx="1333500" cy="5064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Zaibatsus</a:t>
            </a:r>
          </a:p>
        </p:txBody>
      </p:sp>
      <p:sp>
        <p:nvSpPr>
          <p:cNvPr id="49162" name="Rectangle 12"/>
          <p:cNvSpPr>
            <a:spLocks noChangeArrowheads="1"/>
          </p:cNvSpPr>
          <p:nvPr/>
        </p:nvSpPr>
        <p:spPr bwMode="auto">
          <a:xfrm>
            <a:off x="6959601" y="2971801"/>
            <a:ext cx="1400175" cy="5826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/>
              <a:t>Expansion</a:t>
            </a:r>
          </a:p>
        </p:txBody>
      </p:sp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8685214" y="1971676"/>
            <a:ext cx="1558925" cy="8604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Taiwan (1879)</a:t>
            </a:r>
          </a:p>
          <a:p>
            <a:pPr algn="ctr">
              <a:defRPr/>
            </a:pPr>
            <a:r>
              <a:rPr lang="en-US"/>
              <a:t>Korea (1910)</a:t>
            </a:r>
          </a:p>
          <a:p>
            <a:pPr algn="ctr">
              <a:defRPr/>
            </a:pPr>
            <a:r>
              <a:rPr lang="en-US"/>
              <a:t>Manchuria (1932)</a:t>
            </a:r>
          </a:p>
        </p:txBody>
      </p:sp>
      <p:sp>
        <p:nvSpPr>
          <p:cNvPr id="49164" name="Rectangle 14"/>
          <p:cNvSpPr>
            <a:spLocks noChangeArrowheads="1"/>
          </p:cNvSpPr>
          <p:nvPr/>
        </p:nvSpPr>
        <p:spPr bwMode="auto">
          <a:xfrm>
            <a:off x="4371975" y="2033588"/>
            <a:ext cx="2160588" cy="495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Technology assimilation</a:t>
            </a:r>
          </a:p>
        </p:txBody>
      </p:sp>
      <p:cxnSp>
        <p:nvCxnSpPr>
          <p:cNvPr id="50189" name="AutoShape 15"/>
          <p:cNvCxnSpPr>
            <a:cxnSpLocks noChangeShapeType="1"/>
            <a:stCxn id="49156" idx="3"/>
            <a:endCxn id="49157" idx="1"/>
          </p:cNvCxnSpPr>
          <p:nvPr/>
        </p:nvCxnSpPr>
        <p:spPr bwMode="auto">
          <a:xfrm>
            <a:off x="3941763" y="3260725"/>
            <a:ext cx="6731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0190" name="AutoShape 16"/>
          <p:cNvCxnSpPr>
            <a:cxnSpLocks noChangeShapeType="1"/>
            <a:stCxn id="49156" idx="0"/>
            <a:endCxn id="49158" idx="2"/>
          </p:cNvCxnSpPr>
          <p:nvPr/>
        </p:nvCxnSpPr>
        <p:spPr bwMode="auto">
          <a:xfrm flipV="1">
            <a:off x="3186113" y="2559051"/>
            <a:ext cx="0" cy="396875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</p:cxnSp>
      <p:cxnSp>
        <p:nvCxnSpPr>
          <p:cNvPr id="50191" name="AutoShape 17"/>
          <p:cNvCxnSpPr>
            <a:cxnSpLocks noChangeShapeType="1"/>
            <a:stCxn id="49156" idx="2"/>
            <a:endCxn id="49159" idx="0"/>
          </p:cNvCxnSpPr>
          <p:nvPr/>
        </p:nvCxnSpPr>
        <p:spPr bwMode="auto">
          <a:xfrm flipH="1">
            <a:off x="3181351" y="3563939"/>
            <a:ext cx="4763" cy="441325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</p:cxnSp>
      <p:sp>
        <p:nvSpPr>
          <p:cNvPr id="49168" name="Rectangle 18"/>
          <p:cNvSpPr>
            <a:spLocks noChangeArrowheads="1"/>
          </p:cNvSpPr>
          <p:nvPr/>
        </p:nvSpPr>
        <p:spPr bwMode="auto">
          <a:xfrm>
            <a:off x="6750051" y="4011613"/>
            <a:ext cx="1806575" cy="5064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Resources / Markets</a:t>
            </a:r>
          </a:p>
        </p:txBody>
      </p:sp>
      <p:sp>
        <p:nvSpPr>
          <p:cNvPr id="49169" name="Rectangle 20"/>
          <p:cNvSpPr>
            <a:spLocks noChangeArrowheads="1"/>
          </p:cNvSpPr>
          <p:nvPr/>
        </p:nvSpPr>
        <p:spPr bwMode="auto">
          <a:xfrm>
            <a:off x="6988175" y="2016126"/>
            <a:ext cx="1333500" cy="506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Military</a:t>
            </a:r>
          </a:p>
        </p:txBody>
      </p:sp>
      <p:sp>
        <p:nvSpPr>
          <p:cNvPr id="49170" name="Rectangle 21"/>
          <p:cNvSpPr>
            <a:spLocks noChangeArrowheads="1"/>
          </p:cNvSpPr>
          <p:nvPr/>
        </p:nvSpPr>
        <p:spPr bwMode="auto">
          <a:xfrm>
            <a:off x="8469314" y="4864100"/>
            <a:ext cx="1976437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Southeast Asia (1941)</a:t>
            </a:r>
          </a:p>
        </p:txBody>
      </p:sp>
      <p:cxnSp>
        <p:nvCxnSpPr>
          <p:cNvPr id="50195" name="AutoShape 23"/>
          <p:cNvCxnSpPr>
            <a:cxnSpLocks noChangeShapeType="1"/>
            <a:stCxn id="49157" idx="3"/>
            <a:endCxn id="49162" idx="1"/>
          </p:cNvCxnSpPr>
          <p:nvPr/>
        </p:nvCxnSpPr>
        <p:spPr bwMode="auto">
          <a:xfrm>
            <a:off x="6299200" y="3262314"/>
            <a:ext cx="647700" cy="1587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</p:cxnSp>
      <p:sp>
        <p:nvSpPr>
          <p:cNvPr id="49172" name="Rectangle 22"/>
          <p:cNvSpPr>
            <a:spLocks noChangeArrowheads="1"/>
          </p:cNvSpPr>
          <p:nvPr/>
        </p:nvSpPr>
        <p:spPr bwMode="auto">
          <a:xfrm>
            <a:off x="2498726" y="5637213"/>
            <a:ext cx="2170113" cy="939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United States (1853)</a:t>
            </a:r>
          </a:p>
          <a:p>
            <a:pPr algn="ctr">
              <a:defRPr/>
            </a:pPr>
            <a:r>
              <a:rPr lang="en-US" dirty="0"/>
              <a:t>Unequal Treaties (1858)</a:t>
            </a:r>
          </a:p>
          <a:p>
            <a:pPr algn="ctr">
              <a:defRPr/>
            </a:pPr>
            <a:r>
              <a:rPr lang="en-US" dirty="0"/>
              <a:t>Civil War (1868)</a:t>
            </a:r>
          </a:p>
        </p:txBody>
      </p:sp>
      <p:cxnSp>
        <p:nvCxnSpPr>
          <p:cNvPr id="50197" name="AutoShape 26"/>
          <p:cNvCxnSpPr>
            <a:cxnSpLocks noChangeShapeType="1"/>
            <a:stCxn id="49164" idx="2"/>
            <a:endCxn id="49157" idx="0"/>
          </p:cNvCxnSpPr>
          <p:nvPr/>
        </p:nvCxnSpPr>
        <p:spPr bwMode="auto">
          <a:xfrm>
            <a:off x="5453063" y="2528889"/>
            <a:ext cx="4762" cy="428625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</p:cxnSp>
      <p:cxnSp>
        <p:nvCxnSpPr>
          <p:cNvPr id="50198" name="AutoShape 27"/>
          <p:cNvCxnSpPr>
            <a:cxnSpLocks noChangeShapeType="1"/>
            <a:stCxn id="49157" idx="2"/>
            <a:endCxn id="49160" idx="0"/>
          </p:cNvCxnSpPr>
          <p:nvPr/>
        </p:nvCxnSpPr>
        <p:spPr bwMode="auto">
          <a:xfrm>
            <a:off x="5457826" y="3565526"/>
            <a:ext cx="4763" cy="441325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</p:cxnSp>
      <p:cxnSp>
        <p:nvCxnSpPr>
          <p:cNvPr id="50199" name="AutoShape 28"/>
          <p:cNvCxnSpPr>
            <a:cxnSpLocks noChangeShapeType="1"/>
            <a:stCxn id="49160" idx="2"/>
            <a:endCxn id="49161" idx="0"/>
          </p:cNvCxnSpPr>
          <p:nvPr/>
        </p:nvCxnSpPr>
        <p:spPr bwMode="auto">
          <a:xfrm>
            <a:off x="5462588" y="4513264"/>
            <a:ext cx="4762" cy="390525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</p:cxnSp>
      <p:cxnSp>
        <p:nvCxnSpPr>
          <p:cNvPr id="50200" name="AutoShape 29"/>
          <p:cNvCxnSpPr>
            <a:cxnSpLocks noChangeShapeType="1"/>
            <a:stCxn id="49162" idx="2"/>
            <a:endCxn id="49168" idx="0"/>
          </p:cNvCxnSpPr>
          <p:nvPr/>
        </p:nvCxnSpPr>
        <p:spPr bwMode="auto">
          <a:xfrm flipH="1">
            <a:off x="7653338" y="3567113"/>
            <a:ext cx="6350" cy="44450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</p:cxnSp>
      <p:cxnSp>
        <p:nvCxnSpPr>
          <p:cNvPr id="50201" name="AutoShape 30"/>
          <p:cNvCxnSpPr>
            <a:cxnSpLocks noChangeShapeType="1"/>
            <a:stCxn id="49169" idx="2"/>
            <a:endCxn id="49162" idx="0"/>
          </p:cNvCxnSpPr>
          <p:nvPr/>
        </p:nvCxnSpPr>
        <p:spPr bwMode="auto">
          <a:xfrm>
            <a:off x="7654926" y="2522538"/>
            <a:ext cx="4763" cy="436562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</p:cxnSp>
      <p:cxnSp>
        <p:nvCxnSpPr>
          <p:cNvPr id="50202" name="AutoShape 31"/>
          <p:cNvCxnSpPr>
            <a:cxnSpLocks noChangeShapeType="1"/>
            <a:stCxn id="49161" idx="3"/>
            <a:endCxn id="49168" idx="2"/>
          </p:cNvCxnSpPr>
          <p:nvPr/>
        </p:nvCxnSpPr>
        <p:spPr bwMode="auto">
          <a:xfrm flipV="1">
            <a:off x="6134100" y="4518026"/>
            <a:ext cx="1519238" cy="639763"/>
          </a:xfrm>
          <a:prstGeom prst="bentConnector2">
            <a:avLst/>
          </a:prstGeom>
          <a:noFill/>
          <a:ln w="38100">
            <a:solidFill>
              <a:srgbClr val="808080"/>
            </a:solidFill>
            <a:miter lim="800000"/>
            <a:headEnd/>
            <a:tailEnd type="triangle" w="med" len="med"/>
          </a:ln>
        </p:spPr>
      </p:cxnSp>
      <p:sp>
        <p:nvSpPr>
          <p:cNvPr id="50203" name="Line 34"/>
          <p:cNvSpPr>
            <a:spLocks noChangeShapeType="1"/>
          </p:cNvSpPr>
          <p:nvPr/>
        </p:nvSpPr>
        <p:spPr bwMode="auto">
          <a:xfrm flipV="1">
            <a:off x="4333875" y="3259138"/>
            <a:ext cx="0" cy="23669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50204" name="AutoShape 35"/>
          <p:cNvCxnSpPr>
            <a:cxnSpLocks noChangeShapeType="1"/>
            <a:stCxn id="49162" idx="3"/>
            <a:endCxn id="49163" idx="2"/>
          </p:cNvCxnSpPr>
          <p:nvPr/>
        </p:nvCxnSpPr>
        <p:spPr bwMode="auto">
          <a:xfrm flipV="1">
            <a:off x="8372475" y="2841626"/>
            <a:ext cx="1092200" cy="422275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50205" name="AutoShape 36"/>
          <p:cNvCxnSpPr>
            <a:cxnSpLocks noChangeShapeType="1"/>
            <a:stCxn id="49162" idx="3"/>
            <a:endCxn id="49170" idx="0"/>
          </p:cNvCxnSpPr>
          <p:nvPr/>
        </p:nvCxnSpPr>
        <p:spPr bwMode="auto">
          <a:xfrm>
            <a:off x="8372475" y="3263901"/>
            <a:ext cx="1085850" cy="1590675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1E9F659-06CC-4484-95E6-4722D90D3187}"/>
              </a:ext>
            </a:extLst>
          </p:cNvPr>
          <p:cNvSpPr txBox="1"/>
          <p:nvPr/>
        </p:nvSpPr>
        <p:spPr>
          <a:xfrm>
            <a:off x="6540404" y="5832214"/>
            <a:ext cx="5442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the main driving forces behind the first transformation of Japan.</a:t>
            </a:r>
          </a:p>
        </p:txBody>
      </p:sp>
      <p:pic>
        <p:nvPicPr>
          <p:cNvPr id="31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DAA8B783-F89D-458E-B150-71AB56EE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72" y="5991227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Japan’s Second Transformation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Defeat of 1945</a:t>
            </a:r>
          </a:p>
          <a:p>
            <a:pPr lvl="1" eaLnBrk="1" hangingPunct="1"/>
            <a:r>
              <a:rPr lang="en-US" dirty="0"/>
              <a:t>Ended Japanese imperialism in Pacific Asia.</a:t>
            </a:r>
          </a:p>
          <a:p>
            <a:pPr lvl="1" eaLnBrk="1" hangingPunct="1"/>
            <a:r>
              <a:rPr lang="en-US" dirty="0"/>
              <a:t>The Japanese economy was in shambles.</a:t>
            </a:r>
          </a:p>
          <a:p>
            <a:pPr lvl="1" eaLnBrk="1" hangingPunct="1"/>
            <a:r>
              <a:rPr lang="en-US" dirty="0"/>
              <a:t>Territory:</a:t>
            </a:r>
          </a:p>
          <a:p>
            <a:pPr lvl="2" eaLnBrk="1" hangingPunct="1"/>
            <a:r>
              <a:rPr lang="en-US" dirty="0"/>
              <a:t>Lost all its conquest of the last 60 years.</a:t>
            </a:r>
          </a:p>
          <a:p>
            <a:pPr lvl="2" eaLnBrk="1" hangingPunct="1"/>
            <a:r>
              <a:rPr lang="en-US" dirty="0"/>
              <a:t>Parts of its national territory was occupied for the first time in history (American bases at Okinawa).</a:t>
            </a:r>
          </a:p>
          <a:p>
            <a:pPr lvl="1" eaLnBrk="1" hangingPunct="1"/>
            <a:r>
              <a:rPr lang="en-US" dirty="0"/>
              <a:t>Casualties:</a:t>
            </a:r>
          </a:p>
          <a:p>
            <a:pPr lvl="2" eaLnBrk="1" hangingPunct="1"/>
            <a:r>
              <a:rPr lang="en-US" dirty="0"/>
              <a:t>7.1 million deaths.</a:t>
            </a:r>
          </a:p>
          <a:p>
            <a:pPr lvl="2" eaLnBrk="1" hangingPunct="1"/>
            <a:r>
              <a:rPr lang="en-US" dirty="0"/>
              <a:t>4 million workers of weapon industry were laid off.</a:t>
            </a:r>
          </a:p>
          <a:p>
            <a:pPr lvl="2" eaLnBrk="1" hangingPunct="1"/>
            <a:r>
              <a:rPr lang="en-US" dirty="0"/>
              <a:t>2.6 million people moved abroad (Korean and Chinese workers).</a:t>
            </a:r>
          </a:p>
          <a:p>
            <a:pPr lvl="2" eaLnBrk="1" hangingPunct="1"/>
            <a:r>
              <a:rPr lang="en-US" dirty="0"/>
              <a:t>1.2 million Japanese were repatriated (military personnel, administrators, traders, industrialists).</a:t>
            </a:r>
          </a:p>
          <a:p>
            <a:pPr lvl="1" eaLnBrk="1" hangingPunct="1"/>
            <a:endParaRPr lang="en-US" dirty="0"/>
          </a:p>
        </p:txBody>
      </p:sp>
      <p:sp>
        <p:nvSpPr>
          <p:cNvPr id="4" name="Action Button: Video 3">
            <a:hlinkClick r:id="rId3" highlightClick="1"/>
            <a:extLst>
              <a:ext uri="{FF2B5EF4-FFF2-40B4-BE49-F238E27FC236}">
                <a16:creationId xmlns:a16="http://schemas.microsoft.com/office/drawing/2014/main" id="{7BD2D1C2-D5E5-497D-94B0-0E55CEA30D95}"/>
              </a:ext>
            </a:extLst>
          </p:cNvPr>
          <p:cNvSpPr/>
          <p:nvPr/>
        </p:nvSpPr>
        <p:spPr bwMode="auto">
          <a:xfrm>
            <a:off x="1907643" y="5290460"/>
            <a:ext cx="733850" cy="512530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9C3C9F-D46B-45DD-B1D1-70805A3B920D}"/>
              </a:ext>
            </a:extLst>
          </p:cNvPr>
          <p:cNvSpPr/>
          <p:nvPr/>
        </p:nvSpPr>
        <p:spPr>
          <a:xfrm>
            <a:off x="2641493" y="5362059"/>
            <a:ext cx="3180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Archive footage of Hiroshima bombing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BE009-05F9-4679-8343-9C637120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Tokyo, After bombing raids of March 1945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0015AAB-E8E3-4B5B-8077-D374C70A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309" y="1254654"/>
            <a:ext cx="7625449" cy="54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2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B. Japanese Development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1. Feudal Japan (before 1868)</a:t>
            </a:r>
          </a:p>
          <a:p>
            <a:pPr lvl="1" eaLnBrk="1" hangingPunct="1"/>
            <a:r>
              <a:rPr lang="en-US"/>
              <a:t>What characterized the Japanese society before its modernization?</a:t>
            </a:r>
          </a:p>
          <a:p>
            <a:pPr eaLnBrk="1" hangingPunct="1"/>
            <a:r>
              <a:rPr lang="en-US"/>
              <a:t>2. Japan’s First Transformation (1868-1945)</a:t>
            </a:r>
          </a:p>
          <a:p>
            <a:pPr lvl="1" eaLnBrk="1" hangingPunct="1"/>
            <a:r>
              <a:rPr lang="en-US"/>
              <a:t>How Japan was able to become an industrial power while most Pacific Asian countries failed?</a:t>
            </a:r>
          </a:p>
          <a:p>
            <a:pPr eaLnBrk="1" hangingPunct="1"/>
            <a:r>
              <a:rPr lang="en-US"/>
              <a:t>3. Japan’s Second Transformation (1946-1989)</a:t>
            </a:r>
          </a:p>
          <a:p>
            <a:pPr lvl="1" eaLnBrk="1" hangingPunct="1"/>
            <a:r>
              <a:rPr lang="en-US"/>
              <a:t>How Japan was able to become a global economic power?</a:t>
            </a:r>
          </a:p>
          <a:p>
            <a:pPr eaLnBrk="1" hangingPunct="1"/>
            <a:r>
              <a:rPr lang="en-US"/>
              <a:t>4. The Lost Decades (1989-)</a:t>
            </a:r>
          </a:p>
          <a:p>
            <a:pPr lvl="1" eaLnBrk="1" hangingPunct="1"/>
            <a:r>
              <a:rPr lang="en-US"/>
              <a:t>Why Japan has recently been facing economic difficulties?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F439-72FE-4BFF-B52C-5BED9844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the Border between Japan and Russia (1875-1945)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ED7656-C5CC-4BD4-A562-9EDD0E0D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07" y="1388399"/>
            <a:ext cx="9374659" cy="51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3CFAF6-FA28-4069-A4DB-4B995FCBF6BF}"/>
              </a:ext>
            </a:extLst>
          </p:cNvPr>
          <p:cNvSpPr txBox="1"/>
          <p:nvPr/>
        </p:nvSpPr>
        <p:spPr>
          <a:xfrm>
            <a:off x="1723767" y="4176584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Sakhalin Peninsula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E5258-4C54-40A4-8779-DEB4590EEDA0}"/>
              </a:ext>
            </a:extLst>
          </p:cNvPr>
          <p:cNvSpPr txBox="1"/>
          <p:nvPr/>
        </p:nvSpPr>
        <p:spPr>
          <a:xfrm>
            <a:off x="3253945" y="345464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Kuril Islands</a:t>
            </a:r>
          </a:p>
        </p:txBody>
      </p:sp>
    </p:spTree>
    <p:extLst>
      <p:ext uri="{BB962C8B-B14F-4D97-AF65-F5344CB8AC3E}">
        <p14:creationId xmlns:p14="http://schemas.microsoft.com/office/powerpoint/2010/main" val="431940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Japan’s Second Transformation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Economic damage of WWII</a:t>
            </a:r>
          </a:p>
          <a:p>
            <a:pPr lvl="1" eaLnBrk="1" hangingPunct="1"/>
            <a:r>
              <a:rPr lang="en-US" dirty="0"/>
              <a:t>Main cities (Kobe, Tokyo and Osaka) were destroyed over more than 50% of their surface.</a:t>
            </a:r>
          </a:p>
          <a:p>
            <a:pPr lvl="1" eaLnBrk="1" hangingPunct="1"/>
            <a:r>
              <a:rPr lang="en-US" dirty="0"/>
              <a:t>Hiroshima and Nagasaki were a total loss.</a:t>
            </a:r>
          </a:p>
          <a:p>
            <a:pPr lvl="1" eaLnBrk="1" hangingPunct="1"/>
            <a:r>
              <a:rPr lang="en-US"/>
              <a:t>25% of housing was destroyed, 75% of oil refineries.</a:t>
            </a:r>
          </a:p>
          <a:p>
            <a:pPr lvl="1" eaLnBrk="1" hangingPunct="1"/>
            <a:r>
              <a:rPr lang="en-US" dirty="0"/>
              <a:t>90% of the merchant fleet and 30% of roads and railways.</a:t>
            </a:r>
          </a:p>
          <a:p>
            <a:pPr lvl="1" eaLnBrk="1" hangingPunct="1"/>
            <a:r>
              <a:rPr lang="en-US" dirty="0"/>
              <a:t>The industrial capacity was at 60% of if 1935 level.</a:t>
            </a:r>
          </a:p>
          <a:p>
            <a:pPr lvl="1" eaLnBrk="1" hangingPunct="1"/>
            <a:r>
              <a:rPr lang="en-US" dirty="0"/>
              <a:t>13 million unemployed.</a:t>
            </a:r>
          </a:p>
          <a:p>
            <a:pPr lvl="1" eaLnBrk="1" hangingPunct="1"/>
            <a:r>
              <a:rPr lang="en-US" dirty="0"/>
              <a:t>Material losses estimated at 25% of GDP.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Japan’s Second Transformation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Marshall plan (1948)</a:t>
            </a:r>
          </a:p>
          <a:p>
            <a:pPr lvl="1" eaLnBrk="1" hangingPunct="1"/>
            <a:r>
              <a:rPr lang="en-US" dirty="0"/>
              <a:t>The United States established an aid plan to help the Japanese economy recover.</a:t>
            </a:r>
          </a:p>
          <a:p>
            <a:pPr lvl="1" eaLnBrk="1" hangingPunct="1"/>
            <a:r>
              <a:rPr lang="en-US" dirty="0"/>
              <a:t>Fear about instability promoting civil unrest.</a:t>
            </a:r>
          </a:p>
          <a:p>
            <a:pPr lvl="1" eaLnBrk="1" hangingPunct="1"/>
            <a:r>
              <a:rPr lang="en-US" dirty="0"/>
              <a:t>About 2 billion dollars of aid:</a:t>
            </a:r>
          </a:p>
          <a:p>
            <a:pPr lvl="2" eaLnBrk="1" hangingPunct="1"/>
            <a:r>
              <a:rPr lang="en-US" dirty="0"/>
              <a:t>Sony started with American financial help.</a:t>
            </a:r>
          </a:p>
          <a:p>
            <a:pPr eaLnBrk="1" hangingPunct="1"/>
            <a:r>
              <a:rPr lang="en-US" dirty="0"/>
              <a:t>Political and Economic Changes</a:t>
            </a:r>
          </a:p>
          <a:p>
            <a:pPr lvl="1" eaLnBrk="1" hangingPunct="1"/>
            <a:r>
              <a:rPr lang="en-US" dirty="0"/>
              <a:t>Political:</a:t>
            </a:r>
          </a:p>
          <a:p>
            <a:pPr lvl="2" eaLnBrk="1" hangingPunct="1"/>
            <a:r>
              <a:rPr lang="en-US" dirty="0"/>
              <a:t>The emperor became again a symbol.</a:t>
            </a:r>
          </a:p>
          <a:p>
            <a:pPr lvl="2" eaLnBrk="1" hangingPunct="1"/>
            <a:r>
              <a:rPr lang="en-US" dirty="0"/>
              <a:t>Adoption of a constitution like the United States.</a:t>
            </a:r>
          </a:p>
          <a:p>
            <a:pPr lvl="2" eaLnBrk="1" hangingPunct="1"/>
            <a:r>
              <a:rPr lang="en-US" dirty="0"/>
              <a:t>No involvement in foreign wars permitted.</a:t>
            </a:r>
          </a:p>
          <a:p>
            <a:pPr lvl="1" eaLnBrk="1" hangingPunct="1"/>
            <a:r>
              <a:rPr lang="en-US" dirty="0"/>
              <a:t>Economic:</a:t>
            </a:r>
          </a:p>
          <a:p>
            <a:pPr lvl="2" eaLnBrk="1" hangingPunct="1"/>
            <a:r>
              <a:rPr lang="en-US" dirty="0"/>
              <a:t>Break-off of the </a:t>
            </a:r>
            <a:r>
              <a:rPr lang="en-US" dirty="0" err="1"/>
              <a:t>Zaibatsus</a:t>
            </a:r>
            <a:r>
              <a:rPr lang="en-US" dirty="0"/>
              <a:t>.</a:t>
            </a:r>
          </a:p>
          <a:p>
            <a:pPr lvl="2" eaLnBrk="1" hangingPunct="1"/>
            <a:r>
              <a:rPr lang="en-US" dirty="0"/>
              <a:t>Advantageous parity of the yen (1 dollar for 360 yen).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Japan’s Second Transformation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Korean War (1950-1953)</a:t>
            </a:r>
          </a:p>
          <a:p>
            <a:pPr lvl="1" eaLnBrk="1" hangingPunct="1"/>
            <a:r>
              <a:rPr lang="en-US"/>
              <a:t>Benefited the Japanese economy.</a:t>
            </a:r>
          </a:p>
          <a:p>
            <a:pPr lvl="1" eaLnBrk="1" hangingPunct="1"/>
            <a:r>
              <a:rPr lang="en-US"/>
              <a:t>Japan served as a depot for the UN army:</a:t>
            </a:r>
          </a:p>
          <a:p>
            <a:pPr lvl="2" eaLnBrk="1" hangingPunct="1"/>
            <a:r>
              <a:rPr lang="en-US"/>
              <a:t>Only allied country in the region.</a:t>
            </a:r>
          </a:p>
          <a:p>
            <a:pPr lvl="1" eaLnBrk="1" hangingPunct="1"/>
            <a:r>
              <a:rPr lang="en-US"/>
              <a:t>Subcontracting to the American army:</a:t>
            </a:r>
          </a:p>
          <a:p>
            <a:pPr lvl="2" eaLnBrk="1" hangingPunct="1"/>
            <a:r>
              <a:rPr lang="en-US"/>
              <a:t>More than 1 billion in contracts for the national industry.</a:t>
            </a:r>
          </a:p>
          <a:p>
            <a:pPr lvl="2" eaLnBrk="1" hangingPunct="1"/>
            <a:r>
              <a:rPr lang="en-US"/>
              <a:t>Mazda started as a jeep manufacturer for the US army.</a:t>
            </a:r>
          </a:p>
          <a:p>
            <a:pPr lvl="2" eaLnBrk="1" hangingPunct="1"/>
            <a:r>
              <a:rPr lang="en-US"/>
              <a:t>Related industries (energy, steel and chemistry) benefited.</a:t>
            </a:r>
          </a:p>
          <a:p>
            <a:pPr lvl="1" eaLnBrk="1" hangingPunct="1"/>
            <a:r>
              <a:rPr lang="en-US"/>
              <a:t>Japan recovered its sovereignty (1951).</a:t>
            </a:r>
          </a:p>
          <a:p>
            <a:pPr lvl="1" eaLnBrk="1" hangingPunct="1"/>
            <a:r>
              <a:rPr lang="en-US"/>
              <a:t>Several Zaibatsus reformed as Keiretsus (groups of bosses).</a:t>
            </a:r>
          </a:p>
          <a:p>
            <a:pPr lvl="1" eaLnBrk="1" hangingPunct="1"/>
            <a:r>
              <a:rPr lang="en-US"/>
              <a:t>Mutual defense treaty signed with the United States (1954).</a:t>
            </a:r>
          </a:p>
          <a:p>
            <a:pPr lvl="1" eaLnBrk="1" hangingPunct="1"/>
            <a:r>
              <a:rPr lang="en-US"/>
              <a:t>Growth was based by imitating western technologies and exports.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Japan’s Second Transformation</a:t>
            </a:r>
          </a:p>
        </p:txBody>
      </p:sp>
      <p:sp>
        <p:nvSpPr>
          <p:cNvPr id="5529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1) Geographical context of Japan</a:t>
            </a:r>
          </a:p>
          <a:p>
            <a:pPr lvl="1" eaLnBrk="1" hangingPunct="1"/>
            <a:r>
              <a:rPr lang="en-US" dirty="0"/>
              <a:t>Paradox in itself.</a:t>
            </a:r>
          </a:p>
          <a:p>
            <a:pPr lvl="1" eaLnBrk="1" hangingPunct="1"/>
            <a:r>
              <a:rPr lang="en-US" dirty="0"/>
              <a:t>Small-sized country (very little available space).</a:t>
            </a:r>
          </a:p>
          <a:p>
            <a:pPr lvl="1" eaLnBrk="1" hangingPunct="1"/>
            <a:r>
              <a:rPr lang="en-US" dirty="0"/>
              <a:t>Average-sized population (126 millions).</a:t>
            </a:r>
          </a:p>
          <a:p>
            <a:pPr lvl="1" eaLnBrk="1" hangingPunct="1"/>
            <a:r>
              <a:rPr lang="en-US" dirty="0"/>
              <a:t>Very limited array of resources.</a:t>
            </a:r>
          </a:p>
          <a:p>
            <a:pPr lvl="1" eaLnBrk="1" hangingPunct="1"/>
            <a:r>
              <a:rPr lang="en-US" dirty="0"/>
              <a:t>“Creative pressure” perspectives:</a:t>
            </a:r>
          </a:p>
          <a:p>
            <a:pPr lvl="2" eaLnBrk="1" hangingPunct="1"/>
            <a:r>
              <a:rPr lang="en-US" dirty="0"/>
              <a:t>Incitements at miniaturization.</a:t>
            </a:r>
          </a:p>
          <a:p>
            <a:pPr eaLnBrk="1" hangingPunct="1"/>
            <a:r>
              <a:rPr lang="en-US" dirty="0"/>
              <a:t>2) Promotion of exports</a:t>
            </a:r>
          </a:p>
          <a:p>
            <a:pPr lvl="1" eaLnBrk="1" hangingPunct="1"/>
            <a:r>
              <a:rPr lang="en-US" dirty="0"/>
              <a:t>The world economy entered in a period of post-war expansion.</a:t>
            </a:r>
          </a:p>
          <a:p>
            <a:pPr lvl="1" eaLnBrk="1" hangingPunct="1"/>
            <a:r>
              <a:rPr lang="en-US" dirty="0"/>
              <a:t>Important growth of international trade.</a:t>
            </a:r>
          </a:p>
          <a:p>
            <a:pPr lvl="1" eaLnBrk="1" hangingPunct="1"/>
            <a:r>
              <a:rPr lang="en-US" dirty="0"/>
              <a:t>Japan entered the GATT (1955).</a:t>
            </a:r>
          </a:p>
          <a:p>
            <a:pPr lvl="1" eaLnBrk="1" hangingPunct="1"/>
            <a:r>
              <a:rPr lang="en-US" dirty="0"/>
              <a:t>Development of the national market and of the promotion of exports.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Share of World Goods Exports, Selected Countries, 1950-2020</a:t>
            </a:r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10FEAFA5-51A1-44F4-864A-6EB8F165D15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494017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Japan’s Second Transformation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3) Labor</a:t>
            </a:r>
          </a:p>
          <a:p>
            <a:pPr lvl="1" eaLnBrk="1" hangingPunct="1"/>
            <a:r>
              <a:rPr lang="en-US" dirty="0"/>
              <a:t>Good labor relations in the Japanese economy:</a:t>
            </a:r>
          </a:p>
          <a:p>
            <a:pPr lvl="2" eaLnBrk="1" hangingPunct="1"/>
            <a:r>
              <a:rPr lang="en-US" dirty="0"/>
              <a:t>Post war hardships.</a:t>
            </a:r>
          </a:p>
          <a:p>
            <a:pPr lvl="2" eaLnBrk="1" hangingPunct="1"/>
            <a:r>
              <a:rPr lang="en-US" dirty="0"/>
              <a:t>Good management.</a:t>
            </a:r>
          </a:p>
          <a:p>
            <a:pPr lvl="2" eaLnBrk="1" hangingPunct="1"/>
            <a:r>
              <a:rPr lang="en-US" dirty="0"/>
              <a:t>A consensus was reached in the early 1950s.</a:t>
            </a:r>
          </a:p>
          <a:p>
            <a:pPr lvl="2" eaLnBrk="1" hangingPunct="1"/>
            <a:r>
              <a:rPr lang="en-US" dirty="0"/>
              <a:t>Strikes are virtually unheard of.</a:t>
            </a:r>
          </a:p>
          <a:p>
            <a:pPr lvl="1" eaLnBrk="1" hangingPunct="1"/>
            <a:r>
              <a:rPr lang="en-US" dirty="0"/>
              <a:t>Highly skilled, disciplined and trained.</a:t>
            </a:r>
          </a:p>
          <a:p>
            <a:pPr lvl="1" eaLnBrk="1" hangingPunct="1"/>
            <a:r>
              <a:rPr lang="en-US" dirty="0"/>
              <a:t>Continuous improvement in qualifications, part of the corporate experience.</a:t>
            </a:r>
          </a:p>
          <a:p>
            <a:pPr lvl="1" eaLnBrk="1" hangingPunct="1"/>
            <a:r>
              <a:rPr lang="en-US" dirty="0"/>
              <a:t>Longer weeks, weekdays and more overtime.</a:t>
            </a:r>
          </a:p>
          <a:p>
            <a:pPr lvl="1" eaLnBrk="1" hangingPunct="1"/>
            <a:r>
              <a:rPr lang="en-US" dirty="0"/>
              <a:t>More willing to avoid conspicuous consumption.</a:t>
            </a:r>
          </a:p>
          <a:p>
            <a:pPr lvl="1" eaLnBrk="1" hangingPunct="1"/>
            <a:r>
              <a:rPr lang="en-US" dirty="0"/>
              <a:t>Less space (housing) for the accumulation of consumption goods.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Per Day by People Aged 15-64, 1998-2009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571880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8933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Japan’s Second Transformation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4) Technology</a:t>
            </a:r>
          </a:p>
          <a:p>
            <a:pPr lvl="1" eaLnBrk="1" hangingPunct="1"/>
            <a:r>
              <a:rPr lang="en-US" dirty="0"/>
              <a:t>Imports, notably from the United States.</a:t>
            </a:r>
          </a:p>
          <a:p>
            <a:pPr lvl="1" eaLnBrk="1" hangingPunct="1"/>
            <a:r>
              <a:rPr lang="en-US" dirty="0"/>
              <a:t>Licensing, patent purchases, and imitation and improvement.</a:t>
            </a:r>
          </a:p>
          <a:p>
            <a:pPr lvl="1" eaLnBrk="1" hangingPunct="1"/>
            <a:r>
              <a:rPr lang="en-US" dirty="0"/>
              <a:t>Imitation of successful technologies.</a:t>
            </a:r>
          </a:p>
          <a:p>
            <a:pPr lvl="1" eaLnBrk="1" hangingPunct="1"/>
            <a:r>
              <a:rPr lang="en-US" dirty="0"/>
              <a:t>Japan then became an innovator (1980s).</a:t>
            </a:r>
          </a:p>
          <a:p>
            <a:pPr eaLnBrk="1" hangingPunct="1"/>
            <a:r>
              <a:rPr lang="en-US" dirty="0"/>
              <a:t>5) Consumption and wages</a:t>
            </a:r>
          </a:p>
          <a:p>
            <a:pPr lvl="1" eaLnBrk="1" hangingPunct="1"/>
            <a:r>
              <a:rPr lang="en-US" dirty="0"/>
              <a:t>Internal demand growth because wages were growing faster than inflation but less than productivity growth.</a:t>
            </a:r>
          </a:p>
          <a:p>
            <a:pPr lvl="1" eaLnBrk="1" hangingPunct="1"/>
            <a:r>
              <a:rPr lang="en-US" dirty="0"/>
              <a:t>Fast adoption by the market:</a:t>
            </a:r>
          </a:p>
          <a:p>
            <a:pPr lvl="2" eaLnBrk="1" hangingPunct="1"/>
            <a:r>
              <a:rPr lang="en-US" dirty="0"/>
              <a:t>Preferences on national products.</a:t>
            </a:r>
          </a:p>
          <a:p>
            <a:pPr lvl="2" eaLnBrk="1" hangingPunct="1"/>
            <a:r>
              <a:rPr lang="en-US" dirty="0"/>
              <a:t>Short product life cycle.</a:t>
            </a:r>
          </a:p>
          <a:p>
            <a:pPr lvl="2" eaLnBrk="1" hangingPunct="1"/>
            <a:r>
              <a:rPr lang="en-US" dirty="0"/>
              <a:t>Exports can occur over economies of scale.</a:t>
            </a:r>
          </a:p>
          <a:p>
            <a:pPr lvl="1" eaLnBrk="1" hangingPunct="1"/>
            <a:r>
              <a:rPr lang="en-US" dirty="0"/>
              <a:t>Spread the gains in the society.</a:t>
            </a:r>
          </a:p>
        </p:txBody>
      </p:sp>
      <p:sp>
        <p:nvSpPr>
          <p:cNvPr id="4" name="Action Button: Video 3">
            <a:hlinkClick r:id="rId3" highlightClick="1"/>
            <a:extLst>
              <a:ext uri="{FF2B5EF4-FFF2-40B4-BE49-F238E27FC236}">
                <a16:creationId xmlns:a16="http://schemas.microsoft.com/office/drawing/2014/main" id="{7E1ED1C3-B940-49FF-85ED-3FFDAC43AB46}"/>
              </a:ext>
            </a:extLst>
          </p:cNvPr>
          <p:cNvSpPr/>
          <p:nvPr/>
        </p:nvSpPr>
        <p:spPr bwMode="auto">
          <a:xfrm>
            <a:off x="7496312" y="5687502"/>
            <a:ext cx="733850" cy="512530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0CD11-E2D7-4DD5-BFE7-F404E3C46967}"/>
              </a:ext>
            </a:extLst>
          </p:cNvPr>
          <p:cNvSpPr/>
          <p:nvPr/>
        </p:nvSpPr>
        <p:spPr>
          <a:xfrm>
            <a:off x="8230162" y="5620601"/>
            <a:ext cx="3961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1970s Japan, Women Shopping, Consumerism, Shops, Color Archive Footage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668" name="Rectangle 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Adoption of Consumption Goods by Japanese Consumers, 1970s</a:t>
            </a:r>
          </a:p>
        </p:txBody>
      </p:sp>
      <p:graphicFrame>
        <p:nvGraphicFramePr>
          <p:cNvPr id="5" name="Object 9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328500"/>
              </p:ext>
            </p:extLst>
          </p:nvPr>
        </p:nvGraphicFramePr>
        <p:xfrm>
          <a:off x="1009651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Line 34"/>
          <p:cNvSpPr>
            <a:spLocks noChangeShapeType="1"/>
          </p:cNvSpPr>
          <p:nvPr/>
        </p:nvSpPr>
        <p:spPr bwMode="auto">
          <a:xfrm>
            <a:off x="4343400" y="2438400"/>
            <a:ext cx="4419600" cy="0"/>
          </a:xfrm>
          <a:prstGeom prst="line">
            <a:avLst/>
          </a:prstGeom>
          <a:noFill/>
          <a:ln w="12700">
            <a:noFill/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CEFC8209-B5C6-4661-B6FA-B7F175C76C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69339"/>
            <a:ext cx="5395913" cy="4175010"/>
          </a:xfrm>
        </p:spPr>
      </p:pic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1. Feudal Japan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00775" y="1311275"/>
            <a:ext cx="4325938" cy="5291138"/>
          </a:xfrm>
        </p:spPr>
        <p:txBody>
          <a:bodyPr/>
          <a:lstStyle/>
          <a:p>
            <a:pPr eaLnBrk="1" hangingPunct="1"/>
            <a:r>
              <a:rPr lang="en-US" sz="2400" dirty="0"/>
              <a:t>Mythical origins</a:t>
            </a:r>
          </a:p>
          <a:p>
            <a:pPr lvl="1" eaLnBrk="1" hangingPunct="1"/>
            <a:r>
              <a:rPr lang="en-US" sz="2000" dirty="0"/>
              <a:t>Japanese are descendants of the Sun Goddess Amaterasu (660 B.C.)</a:t>
            </a:r>
          </a:p>
          <a:p>
            <a:pPr lvl="1" eaLnBrk="1" hangingPunct="1"/>
            <a:r>
              <a:rPr lang="en-US" sz="2000" dirty="0"/>
              <a:t>Major Kami (divinity) of Japan.</a:t>
            </a:r>
          </a:p>
          <a:p>
            <a:pPr lvl="1" eaLnBrk="1" hangingPunct="1"/>
            <a:r>
              <a:rPr lang="en-US" sz="2000" dirty="0"/>
              <a:t>Mother of the first emperor (so divine origin).</a:t>
            </a:r>
          </a:p>
          <a:p>
            <a:pPr lvl="1" eaLnBrk="1" hangingPunct="1"/>
            <a:r>
              <a:rPr lang="en-US" sz="2000" dirty="0"/>
              <a:t>The emperor: symbol of the people and the unity of the nation.</a:t>
            </a:r>
          </a:p>
          <a:p>
            <a:pPr eaLnBrk="1" hangingPunct="1"/>
            <a:r>
              <a:rPr lang="en-US" sz="2400" dirty="0"/>
              <a:t>Archeological origins</a:t>
            </a:r>
          </a:p>
          <a:p>
            <a:pPr lvl="1" eaLnBrk="1" hangingPunct="1"/>
            <a:r>
              <a:rPr lang="en-US" sz="2000" dirty="0"/>
              <a:t>Migration from the Korean peninsula around 400 B.C.</a:t>
            </a:r>
          </a:p>
          <a:p>
            <a:pPr lvl="1" eaLnBrk="1" hangingPunct="1"/>
            <a:r>
              <a:rPr lang="en-US" sz="2000" dirty="0"/>
              <a:t>Brought rice culture from China.</a:t>
            </a:r>
          </a:p>
          <a:p>
            <a:pPr lvl="1" eaLnBrk="1" hangingPunct="1"/>
            <a:r>
              <a:rPr lang="en-US" sz="2000" dirty="0"/>
              <a:t>Overthrown Ainu tribes present since the Neolithic era.</a:t>
            </a:r>
          </a:p>
          <a:p>
            <a:pPr lvl="1" eaLnBrk="1" hangingPunct="1"/>
            <a:r>
              <a:rPr lang="en-US" sz="2000" dirty="0"/>
              <a:t>Fragmented country that took a long time to be unified (1603).</a:t>
            </a:r>
          </a:p>
        </p:txBody>
      </p:sp>
      <p:sp>
        <p:nvSpPr>
          <p:cNvPr id="36869" name="Freeform 42"/>
          <p:cNvSpPr>
            <a:spLocks/>
          </p:cNvSpPr>
          <p:nvPr/>
        </p:nvSpPr>
        <p:spPr bwMode="auto">
          <a:xfrm>
            <a:off x="1892191" y="3009686"/>
            <a:ext cx="2945698" cy="2136775"/>
          </a:xfrm>
          <a:custGeom>
            <a:avLst/>
            <a:gdLst>
              <a:gd name="T0" fmla="*/ 0 w 1596"/>
              <a:gd name="T1" fmla="*/ 2147483647 h 1346"/>
              <a:gd name="T2" fmla="*/ 2147483647 w 1596"/>
              <a:gd name="T3" fmla="*/ 2147483647 h 1346"/>
              <a:gd name="T4" fmla="*/ 2147483647 w 1596"/>
              <a:gd name="T5" fmla="*/ 2147483647 h 1346"/>
              <a:gd name="T6" fmla="*/ 2147483647 w 1596"/>
              <a:gd name="T7" fmla="*/ 2147483647 h 1346"/>
              <a:gd name="T8" fmla="*/ 2147483647 w 1596"/>
              <a:gd name="T9" fmla="*/ 2147483647 h 1346"/>
              <a:gd name="T10" fmla="*/ 2147483647 w 1596"/>
              <a:gd name="T11" fmla="*/ 2147483647 h 1346"/>
              <a:gd name="T12" fmla="*/ 2147483647 w 1596"/>
              <a:gd name="T13" fmla="*/ 0 h 13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96"/>
              <a:gd name="T22" fmla="*/ 0 h 1346"/>
              <a:gd name="T23" fmla="*/ 1596 w 1596"/>
              <a:gd name="T24" fmla="*/ 1346 h 13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96" h="1346">
                <a:moveTo>
                  <a:pt x="0" y="802"/>
                </a:moveTo>
                <a:cubicBezTo>
                  <a:pt x="64" y="902"/>
                  <a:pt x="123" y="1010"/>
                  <a:pt x="192" y="1090"/>
                </a:cubicBezTo>
                <a:cubicBezTo>
                  <a:pt x="261" y="1170"/>
                  <a:pt x="329" y="1250"/>
                  <a:pt x="417" y="1282"/>
                </a:cubicBezTo>
                <a:cubicBezTo>
                  <a:pt x="505" y="1314"/>
                  <a:pt x="566" y="1346"/>
                  <a:pt x="720" y="1282"/>
                </a:cubicBezTo>
                <a:cubicBezTo>
                  <a:pt x="874" y="1218"/>
                  <a:pt x="1216" y="1021"/>
                  <a:pt x="1344" y="898"/>
                </a:cubicBezTo>
                <a:cubicBezTo>
                  <a:pt x="1472" y="775"/>
                  <a:pt x="1445" y="691"/>
                  <a:pt x="1487" y="541"/>
                </a:cubicBezTo>
                <a:cubicBezTo>
                  <a:pt x="1529" y="391"/>
                  <a:pt x="1573" y="113"/>
                  <a:pt x="1596" y="0"/>
                </a:cubicBezTo>
              </a:path>
            </a:pathLst>
          </a:custGeom>
          <a:noFill/>
          <a:ln w="508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Oval 43"/>
          <p:cNvSpPr>
            <a:spLocks noChangeArrowheads="1"/>
          </p:cNvSpPr>
          <p:nvPr/>
        </p:nvSpPr>
        <p:spPr bwMode="auto">
          <a:xfrm rot="-1457850">
            <a:off x="2545272" y="4770117"/>
            <a:ext cx="1658937" cy="506412"/>
          </a:xfrm>
          <a:prstGeom prst="ellipse">
            <a:avLst/>
          </a:prstGeom>
          <a:solidFill>
            <a:srgbClr val="CC99FF">
              <a:alpha val="50195"/>
            </a:srgbClr>
          </a:solidFill>
          <a:ln w="25400">
            <a:solidFill>
              <a:srgbClr val="8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44"/>
          <p:cNvSpPr txBox="1">
            <a:spLocks noChangeArrowheads="1"/>
          </p:cNvSpPr>
          <p:nvPr/>
        </p:nvSpPr>
        <p:spPr bwMode="auto">
          <a:xfrm rot="-1590611">
            <a:off x="3055383" y="5213725"/>
            <a:ext cx="109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Core area</a:t>
            </a:r>
          </a:p>
        </p:txBody>
      </p:sp>
      <p:sp>
        <p:nvSpPr>
          <p:cNvPr id="36872" name="Text Box 45"/>
          <p:cNvSpPr txBox="1">
            <a:spLocks noChangeArrowheads="1"/>
          </p:cNvSpPr>
          <p:nvPr/>
        </p:nvSpPr>
        <p:spPr bwMode="auto">
          <a:xfrm>
            <a:off x="3894138" y="4748213"/>
            <a:ext cx="12286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Yamato Plain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DB6C26-0CE7-4E5A-B7CB-B8A9876B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Mazda first mass-produced car, Mazda R360, 1960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D9568F3-8980-4738-8B34-A6EF6DF4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49" y="1465658"/>
            <a:ext cx="7294906" cy="51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93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Sony “Walkman”, 1979 (First portable cassette player)</a:t>
            </a:r>
          </a:p>
        </p:txBody>
      </p:sp>
      <p:pic>
        <p:nvPicPr>
          <p:cNvPr id="1026" name="Picture 2" descr="Sony Walkman TPS-L2, the first commercially available personal portable cassette p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72" y="1434518"/>
            <a:ext cx="8635157" cy="48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4085" y="1585519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million cassette units sold</a:t>
            </a:r>
          </a:p>
          <a:p>
            <a:r>
              <a:rPr lang="en-US" dirty="0"/>
              <a:t>400 total units sold (+CD)</a:t>
            </a:r>
          </a:p>
        </p:txBody>
      </p:sp>
    </p:spTree>
    <p:extLst>
      <p:ext uri="{BB962C8B-B14F-4D97-AF65-F5344CB8AC3E}">
        <p14:creationId xmlns:p14="http://schemas.microsoft.com/office/powerpoint/2010/main" val="776396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Japan’s Second Transformation</a:t>
            </a:r>
          </a:p>
        </p:txBody>
      </p:sp>
      <p:sp>
        <p:nvSpPr>
          <p:cNvPr id="5837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6) Investments</a:t>
            </a:r>
          </a:p>
          <a:p>
            <a:pPr lvl="1" eaLnBrk="1" hangingPunct="1"/>
            <a:r>
              <a:rPr lang="en-US"/>
              <a:t>Done in productive forces instead of consumption.</a:t>
            </a:r>
          </a:p>
          <a:p>
            <a:pPr lvl="1" eaLnBrk="1" hangingPunct="1"/>
            <a:r>
              <a:rPr lang="en-US"/>
              <a:t>High technology and heavy capital investment:</a:t>
            </a:r>
          </a:p>
          <a:p>
            <a:pPr lvl="2" eaLnBrk="1" hangingPunct="1"/>
            <a:r>
              <a:rPr lang="en-US"/>
              <a:t>20% of GDP.</a:t>
            </a:r>
          </a:p>
          <a:p>
            <a:pPr lvl="2" eaLnBrk="1" hangingPunct="1"/>
            <a:r>
              <a:rPr lang="en-US"/>
              <a:t>Steel, petrochemicals, cameras, televisions, motorcycles and automobiles.</a:t>
            </a:r>
          </a:p>
          <a:p>
            <a:pPr lvl="1" eaLnBrk="1" hangingPunct="1"/>
            <a:r>
              <a:rPr lang="en-US"/>
              <a:t>Saving rates:</a:t>
            </a:r>
          </a:p>
          <a:p>
            <a:pPr lvl="2" eaLnBrk="1" hangingPunct="1"/>
            <a:r>
              <a:rPr lang="en-US"/>
              <a:t>Between 15 and 25% of income compared to less than 3% in the United States.</a:t>
            </a:r>
          </a:p>
          <a:p>
            <a:pPr lvl="2" eaLnBrk="1" hangingPunct="1"/>
            <a:r>
              <a:rPr lang="en-US"/>
              <a:t>13% of GPD in 1970 as opposed to 6% for the United States</a:t>
            </a:r>
          </a:p>
          <a:p>
            <a:pPr lvl="2" eaLnBrk="1" hangingPunct="1"/>
            <a:r>
              <a:rPr lang="en-US"/>
              <a:t>Policies to favor savings, unlike borrowing for the US.</a:t>
            </a:r>
          </a:p>
          <a:p>
            <a:pPr lvl="2" eaLnBrk="1" hangingPunct="1"/>
            <a:r>
              <a:rPr lang="en-US"/>
              <a:t>Decline in savings due to aging of the population.</a:t>
            </a:r>
          </a:p>
          <a:p>
            <a:pPr lvl="1" eaLnBrk="1" hangingPunct="1"/>
            <a:r>
              <a:rPr lang="en-US"/>
              <a:t>The government provided financial assistance to banks and invested in infrastructures such as road and railways.</a:t>
            </a:r>
          </a:p>
          <a:p>
            <a:pPr lvl="1" eaLnBrk="1" hangingPunct="1"/>
            <a:r>
              <a:rPr lang="en-US"/>
              <a:t>Investment needs came from 90% of national capital:</a:t>
            </a:r>
          </a:p>
          <a:p>
            <a:pPr lvl="2" eaLnBrk="1" hangingPunct="1"/>
            <a:r>
              <a:rPr lang="en-US"/>
              <a:t>No vulnerability to currency fluctuations.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Japan’s Second Transformation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7) Educational system</a:t>
            </a:r>
          </a:p>
          <a:p>
            <a:pPr lvl="1" eaLnBrk="1" hangingPunct="1"/>
            <a:r>
              <a:rPr lang="en-US"/>
              <a:t>Longer schooling year.</a:t>
            </a:r>
          </a:p>
          <a:p>
            <a:pPr lvl="1" eaLnBrk="1" hangingPunct="1"/>
            <a:r>
              <a:rPr lang="en-US"/>
              <a:t>Very competitive system.</a:t>
            </a:r>
          </a:p>
          <a:p>
            <a:pPr lvl="1" eaLnBrk="1" hangingPunct="1"/>
            <a:r>
              <a:rPr lang="en-US"/>
              <a:t>High level of discipline.</a:t>
            </a:r>
          </a:p>
          <a:p>
            <a:pPr lvl="1" eaLnBrk="1" hangingPunct="1"/>
            <a:r>
              <a:rPr lang="en-US"/>
              <a:t>Emphasis of technical issues.</a:t>
            </a:r>
          </a:p>
          <a:p>
            <a:pPr eaLnBrk="1" hangingPunct="1"/>
            <a:r>
              <a:rPr lang="en-US"/>
              <a:t>8) Military expenses</a:t>
            </a:r>
          </a:p>
          <a:p>
            <a:pPr lvl="1" eaLnBrk="1" hangingPunct="1"/>
            <a:r>
              <a:rPr lang="en-US"/>
              <a:t>Much smaller than most countries.</a:t>
            </a:r>
          </a:p>
          <a:p>
            <a:pPr lvl="1" eaLnBrk="1" hangingPunct="1"/>
            <a:r>
              <a:rPr lang="en-US"/>
              <a:t>Security guaranteed by the United States.</a:t>
            </a:r>
          </a:p>
          <a:p>
            <a:pPr lvl="1" eaLnBrk="1" hangingPunct="1"/>
            <a:r>
              <a:rPr lang="en-US"/>
              <a:t>Japan has however a significant defense force.</a:t>
            </a:r>
          </a:p>
          <a:p>
            <a:pPr lvl="1" eaLnBrk="1" hangingPunct="1"/>
            <a:r>
              <a:rPr lang="en-US"/>
              <a:t>Resources can be allocated elsewhere.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Japan’s Second Transformation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9) The role of corporations (</a:t>
            </a:r>
            <a:r>
              <a:rPr lang="en-US" dirty="0" err="1"/>
              <a:t>Keiretsus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High level of loyalty to corporations and other institutions.</a:t>
            </a:r>
          </a:p>
          <a:p>
            <a:pPr lvl="1" eaLnBrk="1" hangingPunct="1"/>
            <a:r>
              <a:rPr lang="en-US" dirty="0"/>
              <a:t>Cradle to grave employment:</a:t>
            </a:r>
          </a:p>
          <a:p>
            <a:pPr lvl="2" eaLnBrk="1" hangingPunct="1"/>
            <a:r>
              <a:rPr lang="en-US" dirty="0"/>
              <a:t>Once graduated from school, a person's position with a corporation may last for life.</a:t>
            </a:r>
          </a:p>
          <a:p>
            <a:pPr lvl="2" eaLnBrk="1" hangingPunct="1"/>
            <a:r>
              <a:rPr lang="en-US" dirty="0"/>
              <a:t>Corporations often provide housing, recreational opportunities, vacation travel, and, sometimes, even marriage opportunities.</a:t>
            </a:r>
          </a:p>
          <a:p>
            <a:pPr lvl="1" eaLnBrk="1" hangingPunct="1"/>
            <a:r>
              <a:rPr lang="en-US" dirty="0"/>
              <a:t>Japanese corporate strategies:</a:t>
            </a:r>
          </a:p>
          <a:p>
            <a:pPr lvl="2" eaLnBrk="1" hangingPunct="1"/>
            <a:r>
              <a:rPr lang="en-US" dirty="0"/>
              <a:t>Coordination of investments, production and exports.</a:t>
            </a:r>
          </a:p>
          <a:p>
            <a:pPr lvl="2" eaLnBrk="1" hangingPunct="1"/>
            <a:r>
              <a:rPr lang="en-US" dirty="0"/>
              <a:t>Unwillingness to buy from abroad even when the price is lower.</a:t>
            </a:r>
          </a:p>
          <a:p>
            <a:pPr lvl="2" eaLnBrk="1" hangingPunct="1"/>
            <a:r>
              <a:rPr lang="en-US" dirty="0"/>
              <a:t>Spends a great deal on research and development to keep at the cutting edge of new technologies.</a:t>
            </a:r>
          </a:p>
          <a:p>
            <a:pPr lvl="2" eaLnBrk="1" hangingPunct="1"/>
            <a:r>
              <a:rPr lang="en-US" dirty="0"/>
              <a:t>Corporations somewhat replaced the government for foreign policies.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Japan’s Second Transformation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009652" y="1311275"/>
            <a:ext cx="5086348" cy="5291138"/>
          </a:xfrm>
        </p:spPr>
        <p:txBody>
          <a:bodyPr/>
          <a:lstStyle/>
          <a:p>
            <a:pPr eaLnBrk="1" hangingPunct="1"/>
            <a:r>
              <a:rPr lang="en-US" dirty="0"/>
              <a:t>10) Adaptation and ambivalence</a:t>
            </a:r>
          </a:p>
          <a:p>
            <a:pPr lvl="1" eaLnBrk="1" hangingPunct="1"/>
            <a:r>
              <a:rPr lang="en-US" dirty="0"/>
              <a:t>Tradition since the Meiji restoration.</a:t>
            </a:r>
          </a:p>
          <a:p>
            <a:pPr lvl="1" eaLnBrk="1" hangingPunct="1"/>
            <a:r>
              <a:rPr lang="en-US" dirty="0"/>
              <a:t>Able to borrow ideas and technologies and incorporate them into society.</a:t>
            </a:r>
          </a:p>
          <a:p>
            <a:pPr lvl="1" eaLnBrk="1" hangingPunct="1"/>
            <a:r>
              <a:rPr lang="en-US" dirty="0"/>
              <a:t>Celebration of Christian holidays, such as Christmas.</a:t>
            </a:r>
          </a:p>
          <a:p>
            <a:pPr lvl="1" eaLnBrk="1" hangingPunct="1"/>
            <a:r>
              <a:rPr lang="en-US" dirty="0"/>
              <a:t>Favorite drinks are Sake and Scotch.</a:t>
            </a:r>
          </a:p>
          <a:p>
            <a:pPr lvl="1" eaLnBrk="1" hangingPunct="1"/>
            <a:r>
              <a:rPr lang="en-US" dirty="0"/>
              <a:t>Favorite sports and Sumo wrestling and golf.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079A08-6B38-48CE-9462-287605BC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72" y="1052513"/>
            <a:ext cx="6236228" cy="56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6"/>
          <p:cNvSpPr>
            <a:spLocks noChangeArrowheads="1"/>
          </p:cNvSpPr>
          <p:nvPr/>
        </p:nvSpPr>
        <p:spPr bwMode="auto">
          <a:xfrm>
            <a:off x="3519489" y="1893888"/>
            <a:ext cx="7013575" cy="3700462"/>
          </a:xfrm>
          <a:prstGeom prst="rect">
            <a:avLst/>
          </a:prstGeom>
          <a:noFill/>
          <a:ln w="25400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34"/>
          <p:cNvSpPr>
            <a:spLocks noChangeArrowheads="1"/>
          </p:cNvSpPr>
          <p:nvPr/>
        </p:nvSpPr>
        <p:spPr bwMode="auto">
          <a:xfrm>
            <a:off x="8216900" y="2703514"/>
            <a:ext cx="2205038" cy="28082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48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Synopsis: Japan’s Second Transformation</a:t>
            </a:r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3722688" y="3006726"/>
            <a:ext cx="1809750" cy="5826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Corporate Japan</a:t>
            </a: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3956050" y="2124076"/>
            <a:ext cx="1333500" cy="506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Government</a:t>
            </a: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3930650" y="4054476"/>
            <a:ext cx="1398588" cy="506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Keiretsus</a:t>
            </a:r>
          </a:p>
        </p:txBody>
      </p:sp>
      <p:cxnSp>
        <p:nvCxnSpPr>
          <p:cNvPr id="62472" name="AutoShape 10"/>
          <p:cNvCxnSpPr>
            <a:cxnSpLocks noChangeShapeType="1"/>
            <a:stCxn id="61445" idx="0"/>
            <a:endCxn id="61446" idx="2"/>
          </p:cNvCxnSpPr>
          <p:nvPr/>
        </p:nvCxnSpPr>
        <p:spPr bwMode="auto">
          <a:xfrm flipH="1" flipV="1">
            <a:off x="4622801" y="2630489"/>
            <a:ext cx="4763" cy="363537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</p:cxnSp>
      <p:cxnSp>
        <p:nvCxnSpPr>
          <p:cNvPr id="62473" name="AutoShape 11"/>
          <p:cNvCxnSpPr>
            <a:cxnSpLocks noChangeShapeType="1"/>
            <a:stCxn id="61445" idx="2"/>
            <a:endCxn id="61447" idx="0"/>
          </p:cNvCxnSpPr>
          <p:nvPr/>
        </p:nvCxnSpPr>
        <p:spPr bwMode="auto">
          <a:xfrm>
            <a:off x="4627564" y="3602039"/>
            <a:ext cx="3175" cy="452437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</p:cxnSp>
      <p:sp>
        <p:nvSpPr>
          <p:cNvPr id="62474" name="Rectangle 13"/>
          <p:cNvSpPr>
            <a:spLocks noChangeArrowheads="1"/>
          </p:cNvSpPr>
          <p:nvPr/>
        </p:nvSpPr>
        <p:spPr bwMode="auto">
          <a:xfrm>
            <a:off x="2325689" y="3005138"/>
            <a:ext cx="852487" cy="582612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 Narrow" pitchFamily="34" charset="0"/>
              </a:rPr>
              <a:t>WWII</a:t>
            </a:r>
          </a:p>
        </p:txBody>
      </p:sp>
      <p:cxnSp>
        <p:nvCxnSpPr>
          <p:cNvPr id="62475" name="AutoShape 14"/>
          <p:cNvCxnSpPr>
            <a:cxnSpLocks noChangeShapeType="1"/>
            <a:stCxn id="62474" idx="3"/>
            <a:endCxn id="61445" idx="1"/>
          </p:cNvCxnSpPr>
          <p:nvPr/>
        </p:nvCxnSpPr>
        <p:spPr bwMode="auto">
          <a:xfrm>
            <a:off x="3190876" y="3297239"/>
            <a:ext cx="519113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2476" name="Rectangle 15"/>
          <p:cNvSpPr>
            <a:spLocks noChangeArrowheads="1"/>
          </p:cNvSpPr>
          <p:nvPr/>
        </p:nvSpPr>
        <p:spPr bwMode="auto">
          <a:xfrm>
            <a:off x="2498726" y="5722939"/>
            <a:ext cx="2170113" cy="85407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 Narrow" pitchFamily="34" charset="0"/>
              </a:rPr>
              <a:t>Military occupation</a:t>
            </a:r>
          </a:p>
          <a:p>
            <a:pPr algn="ctr"/>
            <a:r>
              <a:rPr lang="en-US">
                <a:latin typeface="Arial Narrow" pitchFamily="34" charset="0"/>
              </a:rPr>
              <a:t>Political changes</a:t>
            </a:r>
          </a:p>
          <a:p>
            <a:pPr algn="ctr"/>
            <a:r>
              <a:rPr lang="en-US">
                <a:latin typeface="Arial Narrow" pitchFamily="34" charset="0"/>
              </a:rPr>
              <a:t>Economic changes</a:t>
            </a:r>
          </a:p>
        </p:txBody>
      </p:sp>
      <p:sp>
        <p:nvSpPr>
          <p:cNvPr id="62477" name="Line 16"/>
          <p:cNvSpPr>
            <a:spLocks noChangeShapeType="1"/>
          </p:cNvSpPr>
          <p:nvPr/>
        </p:nvSpPr>
        <p:spPr bwMode="auto">
          <a:xfrm flipV="1">
            <a:off x="3379788" y="3298825"/>
            <a:ext cx="0" cy="2408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Rectangle 17"/>
          <p:cNvSpPr>
            <a:spLocks noChangeArrowheads="1"/>
          </p:cNvSpPr>
          <p:nvPr/>
        </p:nvSpPr>
        <p:spPr bwMode="auto">
          <a:xfrm>
            <a:off x="6070601" y="3008313"/>
            <a:ext cx="1336675" cy="5826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/>
              <a:t>Trade</a:t>
            </a:r>
          </a:p>
        </p:txBody>
      </p:sp>
      <p:cxnSp>
        <p:nvCxnSpPr>
          <p:cNvPr id="62479" name="AutoShape 18"/>
          <p:cNvCxnSpPr>
            <a:cxnSpLocks noChangeShapeType="1"/>
            <a:stCxn id="61445" idx="3"/>
            <a:endCxn id="61454" idx="1"/>
          </p:cNvCxnSpPr>
          <p:nvPr/>
        </p:nvCxnSpPr>
        <p:spPr bwMode="auto">
          <a:xfrm>
            <a:off x="5545138" y="3298825"/>
            <a:ext cx="512762" cy="158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</p:cxnSp>
      <p:sp>
        <p:nvSpPr>
          <p:cNvPr id="61456" name="Rectangle 19"/>
          <p:cNvSpPr>
            <a:spLocks noChangeArrowheads="1"/>
          </p:cNvSpPr>
          <p:nvPr/>
        </p:nvSpPr>
        <p:spPr bwMode="auto">
          <a:xfrm>
            <a:off x="6032500" y="2054226"/>
            <a:ext cx="1398588" cy="506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Imports</a:t>
            </a:r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6032500" y="4056063"/>
            <a:ext cx="1398588" cy="5064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Exports</a:t>
            </a:r>
          </a:p>
        </p:txBody>
      </p:sp>
      <p:cxnSp>
        <p:nvCxnSpPr>
          <p:cNvPr id="62482" name="AutoShape 21"/>
          <p:cNvCxnSpPr>
            <a:cxnSpLocks noChangeShapeType="1"/>
            <a:stCxn id="61454" idx="2"/>
            <a:endCxn id="61457" idx="0"/>
          </p:cNvCxnSpPr>
          <p:nvPr/>
        </p:nvCxnSpPr>
        <p:spPr bwMode="auto">
          <a:xfrm flipH="1">
            <a:off x="6732588" y="3603625"/>
            <a:ext cx="6350" cy="452438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</p:cxnSp>
      <p:cxnSp>
        <p:nvCxnSpPr>
          <p:cNvPr id="62483" name="AutoShape 22"/>
          <p:cNvCxnSpPr>
            <a:cxnSpLocks noChangeShapeType="1"/>
            <a:stCxn id="61456" idx="2"/>
            <a:endCxn id="61454" idx="0"/>
          </p:cNvCxnSpPr>
          <p:nvPr/>
        </p:nvCxnSpPr>
        <p:spPr bwMode="auto">
          <a:xfrm>
            <a:off x="6732588" y="2560639"/>
            <a:ext cx="6350" cy="434975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</p:cxnSp>
      <p:cxnSp>
        <p:nvCxnSpPr>
          <p:cNvPr id="62484" name="AutoShape 26"/>
          <p:cNvCxnSpPr>
            <a:cxnSpLocks noChangeShapeType="1"/>
            <a:stCxn id="61456" idx="3"/>
            <a:endCxn id="61457" idx="3"/>
          </p:cNvCxnSpPr>
          <p:nvPr/>
        </p:nvCxnSpPr>
        <p:spPr bwMode="auto">
          <a:xfrm>
            <a:off x="7431089" y="2308225"/>
            <a:ext cx="1587" cy="2001838"/>
          </a:xfrm>
          <a:prstGeom prst="bentConnector3">
            <a:avLst>
              <a:gd name="adj1" fmla="val 14300005"/>
            </a:avLst>
          </a:prstGeom>
          <a:noFill/>
          <a:ln w="38100">
            <a:solidFill>
              <a:srgbClr val="808080"/>
            </a:solidFill>
            <a:miter lim="800000"/>
            <a:headEnd/>
            <a:tailEnd type="triangle" w="med" len="med"/>
          </a:ln>
        </p:spPr>
      </p:cxnSp>
      <p:sp>
        <p:nvSpPr>
          <p:cNvPr id="61461" name="Rectangle 27"/>
          <p:cNvSpPr>
            <a:spLocks noChangeArrowheads="1"/>
          </p:cNvSpPr>
          <p:nvPr/>
        </p:nvSpPr>
        <p:spPr bwMode="auto">
          <a:xfrm>
            <a:off x="6034089" y="4960938"/>
            <a:ext cx="1398587" cy="5064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Added Value</a:t>
            </a:r>
          </a:p>
        </p:txBody>
      </p:sp>
      <p:cxnSp>
        <p:nvCxnSpPr>
          <p:cNvPr id="62486" name="AutoShape 28"/>
          <p:cNvCxnSpPr>
            <a:cxnSpLocks noChangeShapeType="1"/>
            <a:stCxn id="61461" idx="0"/>
            <a:endCxn id="61457" idx="2"/>
          </p:cNvCxnSpPr>
          <p:nvPr/>
        </p:nvCxnSpPr>
        <p:spPr bwMode="auto">
          <a:xfrm flipH="1" flipV="1">
            <a:off x="6732589" y="4562476"/>
            <a:ext cx="1587" cy="398463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</p:cxnSp>
      <p:sp>
        <p:nvSpPr>
          <p:cNvPr id="61463" name="Rectangle 29"/>
          <p:cNvSpPr>
            <a:spLocks noChangeArrowheads="1"/>
          </p:cNvSpPr>
          <p:nvPr/>
        </p:nvSpPr>
        <p:spPr bwMode="auto">
          <a:xfrm>
            <a:off x="8296275" y="2803526"/>
            <a:ext cx="2044700" cy="506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Geography</a:t>
            </a:r>
          </a:p>
        </p:txBody>
      </p:sp>
      <p:sp>
        <p:nvSpPr>
          <p:cNvPr id="61464" name="Rectangle 30"/>
          <p:cNvSpPr>
            <a:spLocks noChangeArrowheads="1"/>
          </p:cNvSpPr>
          <p:nvPr/>
        </p:nvSpPr>
        <p:spPr bwMode="auto">
          <a:xfrm>
            <a:off x="8296275" y="3502026"/>
            <a:ext cx="2044700" cy="506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Labor / Education</a:t>
            </a:r>
          </a:p>
        </p:txBody>
      </p:sp>
      <p:sp>
        <p:nvSpPr>
          <p:cNvPr id="61465" name="Rectangle 32"/>
          <p:cNvSpPr>
            <a:spLocks noChangeArrowheads="1"/>
          </p:cNvSpPr>
          <p:nvPr/>
        </p:nvSpPr>
        <p:spPr bwMode="auto">
          <a:xfrm>
            <a:off x="8296275" y="4202113"/>
            <a:ext cx="2044700" cy="5064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Technology</a:t>
            </a:r>
          </a:p>
        </p:txBody>
      </p:sp>
      <p:sp>
        <p:nvSpPr>
          <p:cNvPr id="61466" name="Rectangle 33"/>
          <p:cNvSpPr>
            <a:spLocks noChangeArrowheads="1"/>
          </p:cNvSpPr>
          <p:nvPr/>
        </p:nvSpPr>
        <p:spPr bwMode="auto">
          <a:xfrm>
            <a:off x="8296275" y="4902201"/>
            <a:ext cx="2044700" cy="506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Investments</a:t>
            </a:r>
          </a:p>
        </p:txBody>
      </p:sp>
      <p:cxnSp>
        <p:nvCxnSpPr>
          <p:cNvPr id="62491" name="AutoShape 35"/>
          <p:cNvCxnSpPr>
            <a:cxnSpLocks noChangeShapeType="1"/>
            <a:stCxn id="62467" idx="1"/>
            <a:endCxn id="61461" idx="3"/>
          </p:cNvCxnSpPr>
          <p:nvPr/>
        </p:nvCxnSpPr>
        <p:spPr bwMode="auto">
          <a:xfrm rot="10800000" flipV="1">
            <a:off x="7432676" y="4108450"/>
            <a:ext cx="784225" cy="11064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808080"/>
            </a:solidFill>
            <a:miter lim="800000"/>
            <a:headEnd/>
            <a:tailEnd type="triangle" w="med" len="med"/>
          </a:ln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B8A0EDB-C59D-4EF9-ABEA-17CCA0D94120}"/>
              </a:ext>
            </a:extLst>
          </p:cNvPr>
          <p:cNvSpPr txBox="1"/>
          <p:nvPr/>
        </p:nvSpPr>
        <p:spPr>
          <a:xfrm>
            <a:off x="6749952" y="5856288"/>
            <a:ext cx="5442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After WWII Japan undertook its second transformation. Explain its main </a:t>
            </a:r>
            <a:r>
              <a:rPr lang="en-US" sz="2000" b="1">
                <a:latin typeface="Agency FB" pitchFamily="34" charset="0"/>
              </a:rPr>
              <a:t>driving forces.</a:t>
            </a:r>
            <a:endParaRPr lang="en-US" sz="2000" b="1" dirty="0">
              <a:latin typeface="Agency FB" pitchFamily="34" charset="0"/>
            </a:endParaRPr>
          </a:p>
        </p:txBody>
      </p:sp>
      <p:pic>
        <p:nvPicPr>
          <p:cNvPr id="30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565B20C0-6225-499C-8534-0F227142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20" y="6015301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93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Japan’s First and Second Transformation</a:t>
            </a:r>
          </a:p>
        </p:txBody>
      </p:sp>
      <p:graphicFrame>
        <p:nvGraphicFramePr>
          <p:cNvPr id="756826" name="Group 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701192"/>
              </p:ext>
            </p:extLst>
          </p:nvPr>
        </p:nvGraphicFramePr>
        <p:xfrm>
          <a:off x="1009650" y="1311275"/>
          <a:ext cx="10972800" cy="22860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83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6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First Transformation (1868 – 1945)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Second Transformation (1945-1990)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Political System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Parliamentary Monarchy (Emperor / Military / Industry)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Democracy (Government / Industry)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Foreign Policy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Imperialism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Trade / Investment / Aid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Corporate System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Zaibatsu (strong linkages)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Keiretsu (weaker linkages)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Technology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Assimilating and adapting Western technology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From adaptation to innovation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0843" marR="6084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Action Button: Video 3">
            <a:hlinkClick r:id="rId3" highlightClick="1"/>
            <a:extLst>
              <a:ext uri="{FF2B5EF4-FFF2-40B4-BE49-F238E27FC236}">
                <a16:creationId xmlns:a16="http://schemas.microsoft.com/office/drawing/2014/main" id="{878397CD-9CF9-4A0F-95A9-AF6BA030CC08}"/>
              </a:ext>
            </a:extLst>
          </p:cNvPr>
          <p:cNvSpPr/>
          <p:nvPr/>
        </p:nvSpPr>
        <p:spPr bwMode="auto">
          <a:xfrm>
            <a:off x="6296099" y="3992225"/>
            <a:ext cx="1004636" cy="607595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755B4-CB31-4FF3-B405-135CBCE66EAF}"/>
              </a:ext>
            </a:extLst>
          </p:cNvPr>
          <p:cNvSpPr/>
          <p:nvPr/>
        </p:nvSpPr>
        <p:spPr>
          <a:xfrm>
            <a:off x="5363971" y="4609353"/>
            <a:ext cx="327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Quick Recap about the History of Japan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4. The Lost Decades (1989-)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“Bubble Economy”</a:t>
            </a:r>
          </a:p>
          <a:p>
            <a:pPr lvl="1" eaLnBrk="1" hangingPunct="1"/>
            <a:r>
              <a:rPr lang="en-US"/>
              <a:t>Period of fast growth in the late 1980s.</a:t>
            </a:r>
          </a:p>
          <a:p>
            <a:pPr lvl="1" eaLnBrk="1" hangingPunct="1"/>
            <a:r>
              <a:rPr lang="en-US"/>
              <a:t>High confidence and high expectations.</a:t>
            </a:r>
          </a:p>
          <a:p>
            <a:pPr lvl="1" eaLnBrk="1" hangingPunct="1"/>
            <a:r>
              <a:rPr lang="en-US"/>
              <a:t>Evaluation of the yen after 1985 (3 times its 1971 value).</a:t>
            </a:r>
          </a:p>
          <a:p>
            <a:pPr lvl="1" eaLnBrk="1" hangingPunct="1"/>
            <a:r>
              <a:rPr lang="en-US"/>
              <a:t>Asset prices inflation (stock and real estate):</a:t>
            </a:r>
          </a:p>
          <a:p>
            <a:pPr lvl="2" eaLnBrk="1" hangingPunct="1"/>
            <a:r>
              <a:rPr lang="en-US"/>
              <a:t>Real estate as the guarantee to borrow for stock market investment.</a:t>
            </a:r>
          </a:p>
          <a:p>
            <a:pPr lvl="2" eaLnBrk="1" hangingPunct="1"/>
            <a:r>
              <a:rPr lang="en-US"/>
              <a:t>Peak of the bubble (1990); Japanese real-estate was worth four times the value of all property in the US.</a:t>
            </a:r>
          </a:p>
          <a:p>
            <a:pPr lvl="1" eaLnBrk="1" hangingPunct="1"/>
            <a:r>
              <a:rPr lang="en-US"/>
              <a:t>Unsustainable process.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4. The Lost Decades (1989-)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Factors</a:t>
            </a:r>
          </a:p>
          <a:p>
            <a:pPr lvl="1" eaLnBrk="1" hangingPunct="1"/>
            <a:r>
              <a:rPr lang="en-US" dirty="0"/>
              <a:t>Speculation:</a:t>
            </a:r>
          </a:p>
          <a:p>
            <a:pPr lvl="2" eaLnBrk="1" hangingPunct="1"/>
            <a:r>
              <a:rPr lang="en-US" dirty="0"/>
              <a:t>Real estate and stock market.</a:t>
            </a:r>
          </a:p>
          <a:p>
            <a:pPr lvl="2" eaLnBrk="1" hangingPunct="1"/>
            <a:r>
              <a:rPr lang="en-US" dirty="0"/>
              <a:t>Growth expectations and risk-taking.</a:t>
            </a:r>
          </a:p>
          <a:p>
            <a:pPr lvl="2" eaLnBrk="1" hangingPunct="1"/>
            <a:r>
              <a:rPr lang="en-US" dirty="0"/>
              <a:t>Many loans could not be paid back.</a:t>
            </a:r>
          </a:p>
          <a:p>
            <a:pPr lvl="1" eaLnBrk="1" hangingPunct="1"/>
            <a:r>
              <a:rPr lang="en-US" dirty="0"/>
              <a:t>Relocation of several factories to cheap labor nations:</a:t>
            </a:r>
          </a:p>
          <a:p>
            <a:pPr lvl="2" eaLnBrk="1" hangingPunct="1"/>
            <a:r>
              <a:rPr lang="en-US" dirty="0"/>
              <a:t>15-20% of the manufacturing of Japanese corporations is done abroad.</a:t>
            </a:r>
          </a:p>
          <a:p>
            <a:pPr lvl="2" eaLnBrk="1" hangingPunct="1"/>
            <a:r>
              <a:rPr lang="en-US" dirty="0"/>
              <a:t>The high value of the yen favors imports more than exports.</a:t>
            </a:r>
          </a:p>
          <a:p>
            <a:pPr lvl="2" eaLnBrk="1" hangingPunct="1"/>
            <a:r>
              <a:rPr lang="en-US" dirty="0"/>
              <a:t>China, Vietnam, the Philippines, etc.</a:t>
            </a:r>
          </a:p>
          <a:p>
            <a:pPr lvl="2" eaLnBrk="1" hangingPunct="1"/>
            <a:r>
              <a:rPr lang="en-US" dirty="0"/>
              <a:t>Competing directly with Japan.</a:t>
            </a:r>
          </a:p>
          <a:p>
            <a:pPr lvl="2" eaLnBrk="1" hangingPunct="1"/>
            <a:r>
              <a:rPr lang="en-US" dirty="0"/>
              <a:t>Relocation to Mexico, Canada, and the USA (NAFTA).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Feudal Japan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Shintoism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“The Way of the Kami (Gods/divinity)”: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 combination of two Chinese words: Shin, meaning “divinity”, and Tao, meaning “the way” or “the path”.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Founded around 500 B.C.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Mixture of many tribal religions, each having had their own Kami, or god.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 Kami is anything that can be viewed with awe or reverence (natural objects or creatures); a physical and conceptual representation of a spirit.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Purpose: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Celebration and enrichment of life.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Sacredness of the whole universe and that man can be in tune with this sacredness.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Respect for the authority of the state (Emperor), the employer, and the family.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Worship: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Act of purification; offering is presented to the kami, (money or food); and a prayer or petition is made.</a:t>
            </a:r>
          </a:p>
        </p:txBody>
      </p:sp>
    </p:spTree>
    <p:extLst>
      <p:ext uri="{BB962C8B-B14F-4D97-AF65-F5344CB8AC3E}">
        <p14:creationId xmlns:p14="http://schemas.microsoft.com/office/powerpoint/2010/main" val="36299853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DC5F4-05CD-68F1-0679-5E532BD0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The Lost Decades (1989-)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747A5-9A93-D2BF-61DA-1158D9B1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/>
              <a:t>High production costs:</a:t>
            </a:r>
          </a:p>
          <a:p>
            <a:pPr lvl="2" eaLnBrk="1" hangingPunct="1"/>
            <a:r>
              <a:rPr lang="en-US" dirty="0"/>
              <a:t>Undermines international competition.</a:t>
            </a:r>
          </a:p>
          <a:p>
            <a:pPr lvl="2" eaLnBrk="1" hangingPunct="1"/>
            <a:r>
              <a:rPr lang="en-US" dirty="0"/>
              <a:t>Difficulties to adapt to the information society.</a:t>
            </a:r>
          </a:p>
          <a:p>
            <a:pPr lvl="1" eaLnBrk="1" hangingPunct="1"/>
            <a:r>
              <a:rPr lang="en-US" dirty="0"/>
              <a:t>Opening of the internal market to foreign competition:</a:t>
            </a:r>
          </a:p>
          <a:p>
            <a:pPr lvl="2" eaLnBrk="1" hangingPunct="1"/>
            <a:r>
              <a:rPr lang="en-US" dirty="0"/>
              <a:t>Trading partners asking for a more open Japanese market.</a:t>
            </a:r>
          </a:p>
          <a:p>
            <a:pPr lvl="2" eaLnBrk="1" hangingPunct="1"/>
            <a:r>
              <a:rPr lang="en-US" dirty="0"/>
              <a:t>Less pricing power in the Japanese market.</a:t>
            </a:r>
          </a:p>
          <a:p>
            <a:pPr lvl="1"/>
            <a:r>
              <a:rPr lang="en-US" dirty="0"/>
              <a:t>Ageing of the population:</a:t>
            </a:r>
          </a:p>
          <a:p>
            <a:pPr lvl="2"/>
            <a:r>
              <a:rPr lang="en-US" dirty="0"/>
              <a:t>Less workforce.</a:t>
            </a:r>
          </a:p>
          <a:p>
            <a:pPr lvl="2"/>
            <a:r>
              <a:rPr lang="en-US" dirty="0"/>
              <a:t>Less demand for consumer goods.</a:t>
            </a:r>
          </a:p>
          <a:p>
            <a:pPr lvl="2"/>
            <a:r>
              <a:rPr lang="en-US" dirty="0"/>
              <a:t>High social costs.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F0766-B153-26A0-05C7-3764D598307D}"/>
              </a:ext>
            </a:extLst>
          </p:cNvPr>
          <p:cNvSpPr txBox="1"/>
          <p:nvPr/>
        </p:nvSpPr>
        <p:spPr>
          <a:xfrm>
            <a:off x="7507942" y="5607037"/>
            <a:ext cx="456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The 1990s and 2000s are considered lost decades for Japan. Explain why.</a:t>
            </a:r>
          </a:p>
        </p:txBody>
      </p:sp>
      <p:pic>
        <p:nvPicPr>
          <p:cNvPr id="5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97A4F4F4-8D4F-30F4-9891-CE1294718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09" y="5766050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31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Nikkei Index, 1980-2023 (Monthly); Two Decades Lost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392848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xplosion 1 4"/>
          <p:cNvSpPr/>
          <p:nvPr/>
        </p:nvSpPr>
        <p:spPr bwMode="auto">
          <a:xfrm>
            <a:off x="4076687" y="1311275"/>
            <a:ext cx="1454045" cy="981855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Pop!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BC822F-2286-43CA-8ECC-D155C0493AFF}"/>
              </a:ext>
            </a:extLst>
          </p:cNvPr>
          <p:cNvCxnSpPr>
            <a:cxnSpLocks/>
          </p:cNvCxnSpPr>
          <p:nvPr/>
        </p:nvCxnSpPr>
        <p:spPr bwMode="auto">
          <a:xfrm>
            <a:off x="3908237" y="3695527"/>
            <a:ext cx="5502741" cy="11351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286F65-221B-4EE4-9BA5-F35D302111C9}"/>
              </a:ext>
            </a:extLst>
          </p:cNvPr>
          <p:cNvCxnSpPr>
            <a:cxnSpLocks/>
          </p:cNvCxnSpPr>
          <p:nvPr/>
        </p:nvCxnSpPr>
        <p:spPr bwMode="auto">
          <a:xfrm flipH="1">
            <a:off x="9410978" y="2812381"/>
            <a:ext cx="2420015" cy="17662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5481213F-9CDD-AD4C-6C9B-3E0067E15FAE}"/>
              </a:ext>
            </a:extLst>
          </p:cNvPr>
          <p:cNvSpPr/>
          <p:nvPr/>
        </p:nvSpPr>
        <p:spPr bwMode="auto">
          <a:xfrm rot="16200000">
            <a:off x="6340485" y="692767"/>
            <a:ext cx="638247" cy="4972470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E7C96-5C41-E40A-2084-0AF7862571A9}"/>
              </a:ext>
            </a:extLst>
          </p:cNvPr>
          <p:cNvSpPr txBox="1"/>
          <p:nvPr/>
        </p:nvSpPr>
        <p:spPr>
          <a:xfrm>
            <a:off x="5772184" y="249054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Lost two decades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4. The Lost Decades (1989-)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Economic and financial crisis</a:t>
            </a:r>
          </a:p>
          <a:p>
            <a:pPr lvl="1" eaLnBrk="1" hangingPunct="1"/>
            <a:r>
              <a:rPr lang="en-US" dirty="0"/>
              <a:t>Began in the 1990s; a period of stagnation.</a:t>
            </a:r>
          </a:p>
          <a:p>
            <a:pPr lvl="1" eaLnBrk="1" hangingPunct="1"/>
            <a:r>
              <a:rPr lang="en-US" dirty="0"/>
              <a:t>In 1990, the Nikkei lost 38% of its value (2 trillion $US).</a:t>
            </a:r>
          </a:p>
          <a:p>
            <a:pPr eaLnBrk="1" hangingPunct="1"/>
            <a:r>
              <a:rPr lang="en-US" dirty="0"/>
              <a:t>Consequences</a:t>
            </a:r>
          </a:p>
          <a:p>
            <a:pPr lvl="1" eaLnBrk="1" hangingPunct="1"/>
            <a:r>
              <a:rPr lang="en-US" dirty="0"/>
              <a:t>Since 1991, 2.5 million manufacturing jobs have disappeared (25% decline).</a:t>
            </a:r>
          </a:p>
          <a:p>
            <a:pPr lvl="1" eaLnBrk="1" hangingPunct="1"/>
            <a:r>
              <a:rPr lang="en-US" dirty="0"/>
              <a:t>Mergers and acquisitions in the banking sector.</a:t>
            </a:r>
          </a:p>
          <a:p>
            <a:pPr lvl="1" eaLnBrk="1" hangingPunct="1"/>
            <a:r>
              <a:rPr lang="en-US" dirty="0"/>
              <a:t>The </a:t>
            </a:r>
            <a:r>
              <a:rPr lang="en-US" dirty="0" err="1"/>
              <a:t>keiretsus</a:t>
            </a:r>
            <a:r>
              <a:rPr lang="en-US" dirty="0"/>
              <a:t> are now less dominant as independent entities.</a:t>
            </a:r>
          </a:p>
          <a:p>
            <a:pPr lvl="1" eaLnBrk="1" hangingPunct="1"/>
            <a:r>
              <a:rPr lang="en-US" dirty="0"/>
              <a:t>1990s and 2000s labeled as “Japan’s lost two decades”.</a:t>
            </a:r>
          </a:p>
          <a:p>
            <a:pPr lvl="1" eaLnBrk="1" hangingPunct="1"/>
            <a:r>
              <a:rPr lang="en-US" dirty="0"/>
              <a:t>Crony capitalism with “too big to fail” corporations.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31CA-B484-4EEB-9788-A15C071D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 of Japan and the United States, 1960-2020 (current prices)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E36AA328-FC51-444D-B84D-CD4BCFF944F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146000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22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Feudal Japan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Tokugawa era (1603-1868)</a:t>
            </a:r>
          </a:p>
          <a:p>
            <a:pPr lvl="1" eaLnBrk="1" hangingPunct="1"/>
            <a:r>
              <a:rPr lang="en-US" dirty="0"/>
              <a:t>Brought stability and ended civil wars.</a:t>
            </a:r>
          </a:p>
          <a:p>
            <a:pPr lvl="1" eaLnBrk="1" hangingPunct="1"/>
            <a:r>
              <a:rPr lang="en-US" dirty="0"/>
              <a:t>Unified Japan in a strong feudal system.</a:t>
            </a:r>
          </a:p>
          <a:p>
            <a:pPr lvl="1" eaLnBrk="1" hangingPunct="1"/>
            <a:r>
              <a:rPr lang="en-US" dirty="0"/>
              <a:t>Strict partition of the society in social classes:</a:t>
            </a:r>
          </a:p>
          <a:p>
            <a:pPr lvl="2" eaLnBrk="1" hangingPunct="1"/>
            <a:r>
              <a:rPr lang="en-US" dirty="0"/>
              <a:t>Samurai; warriors and administrators.</a:t>
            </a:r>
          </a:p>
          <a:p>
            <a:pPr lvl="2" eaLnBrk="1" hangingPunct="1"/>
            <a:r>
              <a:rPr lang="en-US" dirty="0"/>
              <a:t>Peasants.</a:t>
            </a:r>
          </a:p>
          <a:p>
            <a:pPr lvl="2" eaLnBrk="1" hangingPunct="1"/>
            <a:r>
              <a:rPr lang="en-US" dirty="0"/>
              <a:t>Workers in crafts.</a:t>
            </a:r>
          </a:p>
          <a:p>
            <a:pPr lvl="2" eaLnBrk="1" hangingPunct="1"/>
            <a:r>
              <a:rPr lang="en-US" dirty="0"/>
              <a:t>Merchants.</a:t>
            </a:r>
          </a:p>
          <a:p>
            <a:pPr lvl="1" eaLnBrk="1" hangingPunct="1"/>
            <a:r>
              <a:rPr lang="en-US" dirty="0"/>
              <a:t>Rise in the population and cultivated land.</a:t>
            </a:r>
          </a:p>
          <a:p>
            <a:pPr lvl="1" eaLnBrk="1" hangingPunct="1"/>
            <a:r>
              <a:rPr lang="en-US" dirty="0"/>
              <a:t>Heavy taxes:</a:t>
            </a:r>
          </a:p>
          <a:p>
            <a:pPr lvl="2" eaLnBrk="1" hangingPunct="1"/>
            <a:r>
              <a:rPr lang="en-US" dirty="0"/>
              <a:t>Peasants forced to give about 50% of the harvest to the landlord (Daimyos).</a:t>
            </a:r>
          </a:p>
          <a:p>
            <a:pPr lvl="2" eaLnBrk="1" hangingPunct="1"/>
            <a:r>
              <a:rPr lang="en-US" dirty="0"/>
              <a:t>Wealth mainly measured by rice production.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Feudal Japan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Isolation</a:t>
            </a:r>
          </a:p>
          <a:p>
            <a:pPr lvl="1" eaLnBrk="1" hangingPunct="1"/>
            <a:r>
              <a:rPr lang="en-US" dirty="0"/>
              <a:t>Self-imposed isolation (until the 19th century):</a:t>
            </a:r>
          </a:p>
          <a:p>
            <a:pPr lvl="2" eaLnBrk="1" hangingPunct="1"/>
            <a:r>
              <a:rPr lang="en-US" dirty="0"/>
              <a:t>Sakoku (closed country).</a:t>
            </a:r>
          </a:p>
          <a:p>
            <a:pPr lvl="2" eaLnBrk="1" hangingPunct="1"/>
            <a:r>
              <a:rPr lang="en-US" dirty="0"/>
              <a:t>Ethnocentrism.</a:t>
            </a:r>
          </a:p>
          <a:p>
            <a:pPr lvl="2" eaLnBrk="1" hangingPunct="1"/>
            <a:r>
              <a:rPr lang="en-US" dirty="0"/>
              <a:t>Xenophobia; travel abroad subject to the death penalty.</a:t>
            </a:r>
          </a:p>
          <a:p>
            <a:pPr lvl="2" eaLnBrk="1" hangingPunct="1"/>
            <a:r>
              <a:rPr lang="en-US" dirty="0"/>
              <a:t>Strict gender roles.</a:t>
            </a:r>
          </a:p>
          <a:p>
            <a:pPr lvl="1" eaLnBrk="1" hangingPunct="1"/>
            <a:r>
              <a:rPr lang="en-US" dirty="0"/>
              <a:t>Closed to foreign trade (1630-1854):</a:t>
            </a:r>
          </a:p>
          <a:p>
            <a:pPr lvl="2" eaLnBrk="1" hangingPunct="1"/>
            <a:r>
              <a:rPr lang="en-US" dirty="0"/>
              <a:t>Trade allowed with China (Nagasaki) and the Netherlands (</a:t>
            </a:r>
            <a:r>
              <a:rPr lang="en-US" dirty="0" err="1"/>
              <a:t>Dejima</a:t>
            </a:r>
            <a:r>
              <a:rPr lang="en-US" dirty="0"/>
              <a:t>; 1651-1854).</a:t>
            </a:r>
          </a:p>
          <a:p>
            <a:pPr lvl="1" eaLnBrk="1" hangingPunct="1"/>
            <a:r>
              <a:rPr lang="en-US" dirty="0"/>
              <a:t>Christian religion implemented by Portuguese missionaries from the 16</a:t>
            </a:r>
            <a:r>
              <a:rPr lang="en-US" baseline="30000" dirty="0"/>
              <a:t>th</a:t>
            </a:r>
            <a:r>
              <a:rPr lang="en-US" dirty="0"/>
              <a:t> century:</a:t>
            </a:r>
          </a:p>
          <a:p>
            <a:pPr lvl="2" eaLnBrk="1" hangingPunct="1"/>
            <a:r>
              <a:rPr lang="en-US" dirty="0"/>
              <a:t>About 500,000 adherents.</a:t>
            </a:r>
          </a:p>
          <a:p>
            <a:pPr lvl="2" eaLnBrk="1" hangingPunct="1"/>
            <a:r>
              <a:rPr lang="en-US" dirty="0"/>
              <a:t>Failed as 100,000 Christian Japanese were killed in 1612 by repression.</a:t>
            </a:r>
          </a:p>
          <a:p>
            <a:pPr lvl="2" eaLnBrk="1" hangingPunct="1"/>
            <a:r>
              <a:rPr lang="en-US" dirty="0"/>
              <a:t>Felt as a tool of foreign control.</a:t>
            </a:r>
          </a:p>
          <a:p>
            <a:pPr lvl="1" eaLnBrk="1" hangingPunct="1"/>
            <a:r>
              <a:rPr lang="en-US" dirty="0"/>
              <a:t>Very strict social and political regime with almost no mobility.</a:t>
            </a:r>
          </a:p>
          <a:p>
            <a:pPr lvl="1" eaLnBrk="1" hangingPunct="1"/>
            <a:r>
              <a:rPr lang="en-US" dirty="0"/>
              <a:t>Isolation was a way to maintain the regime.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981799-19F4-4D71-9352-995E9F1B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Dejima</a:t>
            </a:r>
            <a:r>
              <a:rPr lang="en-US" dirty="0"/>
              <a:t> and Nagasaki Bay, circa 1820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D99218-8B93-4B9E-B242-22A3F249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8866"/>
            <a:ext cx="12192000" cy="5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02CF6E-A158-4522-B436-608787A6EA22}"/>
              </a:ext>
            </a:extLst>
          </p:cNvPr>
          <p:cNvSpPr txBox="1"/>
          <p:nvPr/>
        </p:nvSpPr>
        <p:spPr>
          <a:xfrm>
            <a:off x="9681519" y="376263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Dutch 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96E5E-94DE-4505-8739-DFF5746C8667}"/>
              </a:ext>
            </a:extLst>
          </p:cNvPr>
          <p:cNvSpPr txBox="1"/>
          <p:nvPr/>
        </p:nvSpPr>
        <p:spPr>
          <a:xfrm>
            <a:off x="3260125" y="358414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Chinese Junk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27366-AE60-4436-A329-02555C7ED438}"/>
              </a:ext>
            </a:extLst>
          </p:cNvPr>
          <p:cNvSpPr txBox="1"/>
          <p:nvPr/>
        </p:nvSpPr>
        <p:spPr>
          <a:xfrm>
            <a:off x="8091616" y="576854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Dejima</a:t>
            </a:r>
            <a:r>
              <a:rPr lang="en-US" b="1" dirty="0">
                <a:solidFill>
                  <a:schemeClr val="bg1"/>
                </a:solidFill>
              </a:rPr>
              <a:t> Enclave</a:t>
            </a:r>
          </a:p>
        </p:txBody>
      </p:sp>
    </p:spTree>
    <p:extLst>
      <p:ext uri="{BB962C8B-B14F-4D97-AF65-F5344CB8AC3E}">
        <p14:creationId xmlns:p14="http://schemas.microsoft.com/office/powerpoint/2010/main" val="397777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Feudal Japan</a:t>
            </a:r>
          </a:p>
        </p:txBody>
      </p:sp>
      <p:sp>
        <p:nvSpPr>
          <p:cNvPr id="3993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Feudal Economy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Power measured by rice production: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Rights to a share of the crops.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Large cities: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Edo (imperial capital that will become Tokyo)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Osaka (merchant city).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Powerful merchant families: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Such as in Europe, merchants were becoming powerful actors.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Large commercial houses such as Mitsui and Sumitomo.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These houses will become Japanese conglomerates.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Several factors favorable to industrialization: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High urbanization: 16% by 1850.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Strong fiscal income.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Active internal trade.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High literacy (25%) of the population (40% for males).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Economic specialization of regions.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102Design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64D26"/>
      </a:hlink>
      <a:folHlink>
        <a:srgbClr val="997339"/>
      </a:folHlink>
    </a:clrScheme>
    <a:fontScheme name="G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113 Topic 1</Template>
  <TotalTime>26495</TotalTime>
  <Words>3431</Words>
  <Application>Microsoft Office PowerPoint</Application>
  <PresentationFormat>Widescreen</PresentationFormat>
  <Paragraphs>491</Paragraphs>
  <Slides>53</Slides>
  <Notes>39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Abadi MT Condensed Extra Bold</vt:lpstr>
      <vt:lpstr>Agency FB</vt:lpstr>
      <vt:lpstr>Arial</vt:lpstr>
      <vt:lpstr>Arial Narrow</vt:lpstr>
      <vt:lpstr>AvantGarde Bk BT</vt:lpstr>
      <vt:lpstr>Impact</vt:lpstr>
      <vt:lpstr>Times New Roman</vt:lpstr>
      <vt:lpstr>5_102Design</vt:lpstr>
      <vt:lpstr>Topic 4 – Japan and its Corporate Hegemony</vt:lpstr>
      <vt:lpstr>Conditions of Usage</vt:lpstr>
      <vt:lpstr>B. Japanese Development</vt:lpstr>
      <vt:lpstr>1. Feudal Japan</vt:lpstr>
      <vt:lpstr>1. Feudal Japan</vt:lpstr>
      <vt:lpstr>1. Feudal Japan</vt:lpstr>
      <vt:lpstr>1. Feudal Japan</vt:lpstr>
      <vt:lpstr>Dejima and Nagasaki Bay, circa 1820</vt:lpstr>
      <vt:lpstr>1. Feudal Japan</vt:lpstr>
      <vt:lpstr>1. Feudal Japan</vt:lpstr>
      <vt:lpstr>Depiction of an American Steamship (Black Ship), 1853</vt:lpstr>
      <vt:lpstr>2. Japan’s First Transformation</vt:lpstr>
      <vt:lpstr>Last Stand of the Shogunate: Battle of Hakodate (Hokkaido), 1869</vt:lpstr>
      <vt:lpstr>2. Japan’s First Transformation: Meiji Reforms</vt:lpstr>
      <vt:lpstr>2. Japan’s First Transformation</vt:lpstr>
      <vt:lpstr>Japan First Rail Service, Tokyo to Yokohama (1872)</vt:lpstr>
      <vt:lpstr>Tomioka Silk Mill, 1873</vt:lpstr>
      <vt:lpstr>Japanese map of the United States (circa 1870), Uchida Masao, Atlas of World Geography</vt:lpstr>
      <vt:lpstr>2. Japan’s First Transformation</vt:lpstr>
      <vt:lpstr>Chinese Surrender at Pyongyang, 1894</vt:lpstr>
      <vt:lpstr>Siege of Port Arthur (near Dalian), 1904</vt:lpstr>
      <vt:lpstr>2. Japan’s First Transformation</vt:lpstr>
      <vt:lpstr>Datsun car, Nissan manufacturing, 1934</vt:lpstr>
      <vt:lpstr>2. Japan’s First Transformation</vt:lpstr>
      <vt:lpstr>2. Japan’s First Transformation</vt:lpstr>
      <vt:lpstr>2. Japan’s First Transformation</vt:lpstr>
      <vt:lpstr>2. Synopsis: Japan’s First Transformation</vt:lpstr>
      <vt:lpstr>3. Japan’s Second Transformation</vt:lpstr>
      <vt:lpstr>Tokyo, After bombing raids of March 1945</vt:lpstr>
      <vt:lpstr>Changes in the Border between Japan and Russia (1875-1945)</vt:lpstr>
      <vt:lpstr>3. Japan’s Second Transformation</vt:lpstr>
      <vt:lpstr>3. Japan’s Second Transformation</vt:lpstr>
      <vt:lpstr>3. Japan’s Second Transformation</vt:lpstr>
      <vt:lpstr>3. Japan’s Second Transformation</vt:lpstr>
      <vt:lpstr>Share of World Goods Exports, Selected Countries, 1950-2020</vt:lpstr>
      <vt:lpstr>3. Japan’s Second Transformation</vt:lpstr>
      <vt:lpstr>Hours Per Day by People Aged 15-64, 1998-2009</vt:lpstr>
      <vt:lpstr>3. Japan’s Second Transformation</vt:lpstr>
      <vt:lpstr>Adoption of Consumption Goods by Japanese Consumers, 1970s</vt:lpstr>
      <vt:lpstr>Mazda first mass-produced car, Mazda R360, 1960</vt:lpstr>
      <vt:lpstr>Sony “Walkman”, 1979 (First portable cassette player)</vt:lpstr>
      <vt:lpstr>3. Japan’s Second Transformation</vt:lpstr>
      <vt:lpstr>3. Japan’s Second Transformation</vt:lpstr>
      <vt:lpstr>3. Japan’s Second Transformation</vt:lpstr>
      <vt:lpstr>3. Japan’s Second Transformation</vt:lpstr>
      <vt:lpstr>3. Synopsis: Japan’s Second Transformation</vt:lpstr>
      <vt:lpstr>Japan’s First and Second Transformation</vt:lpstr>
      <vt:lpstr>4. The Lost Decades (1989-)</vt:lpstr>
      <vt:lpstr>4. The Lost Decades (1989-)</vt:lpstr>
      <vt:lpstr>4. The Lost Decades (1989-)</vt:lpstr>
      <vt:lpstr>Nikkei Index, 1980-2023 (Monthly); Two Decades Lost</vt:lpstr>
      <vt:lpstr>4. The Lost Decades (1989-)</vt:lpstr>
      <vt:lpstr>GDP of Japan and the United States, 1960-2020 (current prices)</vt:lpstr>
    </vt:vector>
  </TitlesOfParts>
  <Company>Hofstra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 – Japan and its Corporate Hegemony</dc:title>
  <dc:subject>GEOG 113 Geography of East and Southeast Asia</dc:subject>
  <dc:creator>Dr. Jean-Paul Rodrigue</dc:creator>
  <cp:keywords>Geography, Japan, Meiji, Corporatism, Keiretsu</cp:keywords>
  <cp:lastModifiedBy>Jean-Paul Rodrigue</cp:lastModifiedBy>
  <cp:revision>2558</cp:revision>
  <cp:lastPrinted>1998-11-10T22:15:49Z</cp:lastPrinted>
  <dcterms:created xsi:type="dcterms:W3CDTF">1997-06-07T23:18:59Z</dcterms:created>
  <dcterms:modified xsi:type="dcterms:W3CDTF">2023-10-28T15:28:08Z</dcterms:modified>
  <cp:category>Cross-Cultural Distribution</cp:category>
</cp:coreProperties>
</file>