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6" r:id="rId1"/>
  </p:sldMasterIdLst>
  <p:notesMasterIdLst>
    <p:notesMasterId r:id="rId30"/>
  </p:notesMasterIdLst>
  <p:handoutMasterIdLst>
    <p:handoutMasterId r:id="rId31"/>
  </p:handoutMasterIdLst>
  <p:sldIdLst>
    <p:sldId id="365" r:id="rId2"/>
    <p:sldId id="505" r:id="rId3"/>
    <p:sldId id="308" r:id="rId4"/>
    <p:sldId id="427" r:id="rId5"/>
    <p:sldId id="514" r:id="rId6"/>
    <p:sldId id="475" r:id="rId7"/>
    <p:sldId id="491" r:id="rId8"/>
    <p:sldId id="540" r:id="rId9"/>
    <p:sldId id="531" r:id="rId10"/>
    <p:sldId id="541" r:id="rId11"/>
    <p:sldId id="478" r:id="rId12"/>
    <p:sldId id="488" r:id="rId13"/>
    <p:sldId id="479" r:id="rId14"/>
    <p:sldId id="539" r:id="rId15"/>
    <p:sldId id="542" r:id="rId16"/>
    <p:sldId id="543" r:id="rId17"/>
    <p:sldId id="496" r:id="rId18"/>
    <p:sldId id="497" r:id="rId19"/>
    <p:sldId id="534" r:id="rId20"/>
    <p:sldId id="538" r:id="rId21"/>
    <p:sldId id="312" r:id="rId22"/>
    <p:sldId id="536" r:id="rId23"/>
    <p:sldId id="450" r:id="rId24"/>
    <p:sldId id="537" r:id="rId25"/>
    <p:sldId id="512" r:id="rId26"/>
    <p:sldId id="495" r:id="rId27"/>
    <p:sldId id="459" r:id="rId28"/>
    <p:sldId id="529" r:id="rId29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765F21-E218-406B-B424-B6AAB99A668E}">
          <p14:sldIdLst>
            <p14:sldId id="365"/>
            <p14:sldId id="505"/>
          </p14:sldIdLst>
        </p14:section>
        <p14:section name="Geography and Insularity of Japan" id="{1C0ED6A8-7759-497B-8567-A517DC13C0D6}">
          <p14:sldIdLst>
            <p14:sldId id="308"/>
            <p14:sldId id="427"/>
            <p14:sldId id="514"/>
            <p14:sldId id="475"/>
            <p14:sldId id="491"/>
            <p14:sldId id="540"/>
            <p14:sldId id="531"/>
            <p14:sldId id="541"/>
            <p14:sldId id="478"/>
            <p14:sldId id="488"/>
            <p14:sldId id="479"/>
            <p14:sldId id="539"/>
            <p14:sldId id="542"/>
            <p14:sldId id="543"/>
            <p14:sldId id="496"/>
            <p14:sldId id="497"/>
            <p14:sldId id="534"/>
            <p14:sldId id="538"/>
            <p14:sldId id="312"/>
            <p14:sldId id="536"/>
            <p14:sldId id="450"/>
            <p14:sldId id="537"/>
            <p14:sldId id="512"/>
            <p14:sldId id="495"/>
            <p14:sldId id="459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2B2"/>
    <a:srgbClr val="EAEAEA"/>
    <a:srgbClr val="808080"/>
    <a:srgbClr val="006666"/>
    <a:srgbClr val="339966"/>
    <a:srgbClr val="003300"/>
    <a:srgbClr val="33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78" autoAdjust="0"/>
  </p:normalViewPr>
  <p:slideViewPr>
    <p:cSldViewPr snapToGrid="0">
      <p:cViewPr varScale="1">
        <p:scale>
          <a:sx n="131" d="100"/>
          <a:sy n="131" d="100"/>
        </p:scale>
        <p:origin x="51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488" y="-82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13-400B-801F-C7A880019B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13-400B-801F-C7A880019B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13-400B-801F-C7A880019B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13-400B-801F-C7A880019B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13-400B-801F-C7A880019B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13-400B-801F-C7A880019B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13-400B-801F-C7A880019B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Farm land</c:v>
                </c:pt>
                <c:pt idx="1">
                  <c:v>Forest</c:v>
                </c:pt>
                <c:pt idx="2">
                  <c:v>Grassland</c:v>
                </c:pt>
                <c:pt idx="3">
                  <c:v>Water</c:v>
                </c:pt>
                <c:pt idx="4">
                  <c:v>Roads</c:v>
                </c:pt>
                <c:pt idx="5">
                  <c:v>Build up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66.400000000000006</c:v>
                </c:pt>
                <c:pt idx="2">
                  <c:v>0.7</c:v>
                </c:pt>
                <c:pt idx="3">
                  <c:v>3.6</c:v>
                </c:pt>
                <c:pt idx="4">
                  <c:v>3.4</c:v>
                </c:pt>
                <c:pt idx="5">
                  <c:v>4.7</c:v>
                </c:pt>
                <c:pt idx="6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1-4A80-9629-852DBD1C0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9126520909954"/>
          <c:y val="2.1653543307086614E-2"/>
          <c:w val="0.81215054317671209"/>
          <c:h val="0.86023622047244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1910 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UK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46</c:v>
                </c:pt>
                <c:pt idx="2">
                  <c:v>43</c:v>
                </c:pt>
                <c:pt idx="3">
                  <c:v>57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C-40C6-B39C-E2CAD33C6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1910 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UK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47</c:v>
                </c:pt>
                <c:pt idx="2">
                  <c:v>43</c:v>
                </c:pt>
                <c:pt idx="3">
                  <c:v>59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C-40C6-B39C-E2CAD33C65A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 Males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UK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79.400000000000006</c:v>
                </c:pt>
                <c:pt idx="1">
                  <c:v>80.5</c:v>
                </c:pt>
                <c:pt idx="2">
                  <c:v>80.5</c:v>
                </c:pt>
                <c:pt idx="3">
                  <c:v>80.7</c:v>
                </c:pt>
                <c:pt idx="4">
                  <c:v>76.900000000000006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8-486C-A6F5-861457C9945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 Females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UK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83</c:v>
                </c:pt>
                <c:pt idx="1">
                  <c:v>84.8</c:v>
                </c:pt>
                <c:pt idx="2">
                  <c:v>86.8</c:v>
                </c:pt>
                <c:pt idx="3">
                  <c:v>84</c:v>
                </c:pt>
                <c:pt idx="4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8-486C-A6F5-861457C99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795720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1998 Males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UK</c:v>
                      </c:pt>
                      <c:pt idx="1">
                        <c:v>Italy</c:v>
                      </c:pt>
                      <c:pt idx="2">
                        <c:v>Japan</c:v>
                      </c:pt>
                      <c:pt idx="3">
                        <c:v>Sweden</c:v>
                      </c:pt>
                      <c:pt idx="4">
                        <c:v>United States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75</c:v>
                      </c:pt>
                      <c:pt idx="1">
                        <c:v>75</c:v>
                      </c:pt>
                      <c:pt idx="2">
                        <c:v>77</c:v>
                      </c:pt>
                      <c:pt idx="3">
                        <c:v>76</c:v>
                      </c:pt>
                      <c:pt idx="4">
                        <c:v>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88C-40C6-B39C-E2CAD33C65A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1998 Females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UK</c:v>
                      </c:pt>
                      <c:pt idx="1">
                        <c:v>Italy</c:v>
                      </c:pt>
                      <c:pt idx="2">
                        <c:v>Japan</c:v>
                      </c:pt>
                      <c:pt idx="3">
                        <c:v>Sweden</c:v>
                      </c:pt>
                      <c:pt idx="4">
                        <c:v>United States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80</c:v>
                      </c:pt>
                      <c:pt idx="1">
                        <c:v>81</c:v>
                      </c:pt>
                      <c:pt idx="2">
                        <c:v>83</c:v>
                      </c:pt>
                      <c:pt idx="3">
                        <c:v>81</c:v>
                      </c:pt>
                      <c:pt idx="4">
                        <c:v>80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88C-40C6-B39C-E2CAD33C65A1}"/>
                  </c:ext>
                </c:extLst>
              </c15:ser>
            </c15:filteredBarSeries>
          </c:ext>
        </c:extLst>
      </c:barChart>
      <c:catAx>
        <c:axId val="144795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9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Petroleum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2017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7-4719-8FF2-B2AD3B58EF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Coal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2017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21.3</c:v>
                </c:pt>
                <c:pt idx="1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F-440A-808C-8C4F8493D93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Natural Gas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2017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16.3</c:v>
                </c:pt>
                <c:pt idx="1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F-440A-808C-8C4F8493D93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Nuclear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2017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F-440A-808C-8C4F8493D93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Hydro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2017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2.7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7F-440A-808C-8C4F8493D93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2017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3</c:v>
                </c:pt>
                <c:pt idx="1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7F-440A-808C-8C4F8493D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15132104"/>
        <c:axId val="915135056"/>
      </c:barChart>
      <c:valAx>
        <c:axId val="915135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5132104"/>
        <c:crosses val="autoZero"/>
        <c:crossBetween val="between"/>
      </c:valAx>
      <c:catAx>
        <c:axId val="91513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5135056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9330708661415"/>
          <c:y val="2.6402637769039485E-2"/>
          <c:w val="0.82483413531641891"/>
          <c:h val="0.859875890592912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Nickel</c:v>
                </c:pt>
                <c:pt idx="1">
                  <c:v>Wool</c:v>
                </c:pt>
                <c:pt idx="2">
                  <c:v>Cotton</c:v>
                </c:pt>
                <c:pt idx="3">
                  <c:v>Corn</c:v>
                </c:pt>
                <c:pt idx="4">
                  <c:v>Oil</c:v>
                </c:pt>
                <c:pt idx="5">
                  <c:v>Iron Ore</c:v>
                </c:pt>
                <c:pt idx="6">
                  <c:v>Copper</c:v>
                </c:pt>
                <c:pt idx="7">
                  <c:v>Natural Gas</c:v>
                </c:pt>
                <c:pt idx="8">
                  <c:v>Soya</c:v>
                </c:pt>
                <c:pt idx="9">
                  <c:v>Coal</c:v>
                </c:pt>
                <c:pt idx="10">
                  <c:v>Lead</c:v>
                </c:pt>
                <c:pt idx="11">
                  <c:v>Wheat</c:v>
                </c:pt>
                <c:pt idx="12">
                  <c:v>Zinc</c:v>
                </c:pt>
                <c:pt idx="13">
                  <c:v>Meat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99.7</c:v>
                </c:pt>
                <c:pt idx="5">
                  <c:v>99.6</c:v>
                </c:pt>
                <c:pt idx="6">
                  <c:v>99.6</c:v>
                </c:pt>
                <c:pt idx="7">
                  <c:v>96</c:v>
                </c:pt>
                <c:pt idx="8">
                  <c:v>95.5</c:v>
                </c:pt>
                <c:pt idx="9">
                  <c:v>91</c:v>
                </c:pt>
                <c:pt idx="10">
                  <c:v>86</c:v>
                </c:pt>
                <c:pt idx="11">
                  <c:v>84.8</c:v>
                </c:pt>
                <c:pt idx="12">
                  <c:v>82.7</c:v>
                </c:pt>
                <c:pt idx="13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B-4648-A954-0106F35A0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66720"/>
        <c:axId val="81617664"/>
      </c:barChart>
      <c:catAx>
        <c:axId val="815667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17664"/>
        <c:crosses val="autoZero"/>
        <c:auto val="1"/>
        <c:lblAlgn val="ctr"/>
        <c:lblOffset val="100"/>
        <c:noMultiLvlLbl val="0"/>
      </c:catAx>
      <c:valAx>
        <c:axId val="8161766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6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32151300236448E-2"/>
          <c:y val="5.7195571955719685E-2"/>
          <c:w val="0.73411645158938477"/>
          <c:h val="0.851501699634369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157.6</c:v>
                </c:pt>
                <c:pt idx="1">
                  <c:v>149.6</c:v>
                </c:pt>
                <c:pt idx="2">
                  <c:v>128.30000000000001</c:v>
                </c:pt>
                <c:pt idx="3">
                  <c:v>101.8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D-4E19-B471-9A100238D0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135</c:v>
                </c:pt>
                <c:pt idx="1">
                  <c:v>114.9</c:v>
                </c:pt>
                <c:pt idx="2">
                  <c:v>95.1</c:v>
                </c:pt>
                <c:pt idx="3">
                  <c:v>67.599999999999994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D-4E19-B471-9A100238D0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Wheat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8.5</c:v>
                </c:pt>
                <c:pt idx="1">
                  <c:v>25.8</c:v>
                </c:pt>
                <c:pt idx="2">
                  <c:v>30.8</c:v>
                </c:pt>
                <c:pt idx="3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DD-4E19-B471-9A100238D0A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5.2</c:v>
                </c:pt>
                <c:pt idx="2">
                  <c:v>13.4</c:v>
                </c:pt>
                <c:pt idx="3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DD-4E19-B471-9A100238D0A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Eggs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6.3</c:v>
                </c:pt>
                <c:pt idx="2">
                  <c:v>14.5</c:v>
                </c:pt>
                <c:pt idx="3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DD-4E19-B471-9A100238D0A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Milk &amp; Dairy Products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>
                  <c:v>3.3</c:v>
                </c:pt>
                <c:pt idx="1">
                  <c:v>22.2</c:v>
                </c:pt>
                <c:pt idx="2">
                  <c:v>50.1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DD-4E19-B471-9A100238D0A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Fish &amp; Shellfish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Sheet1!$B$8:$E$8</c:f>
              <c:numCache>
                <c:formatCode>General</c:formatCode>
                <c:ptCount val="4"/>
                <c:pt idx="0">
                  <c:v>9.6</c:v>
                </c:pt>
                <c:pt idx="1">
                  <c:v>27.8</c:v>
                </c:pt>
                <c:pt idx="2">
                  <c:v>31.6</c:v>
                </c:pt>
                <c:pt idx="3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DD-4E19-B471-9A100238D0A8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Oils &amp; Fats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1936</c:v>
                </c:pt>
                <c:pt idx="1">
                  <c:v>1960</c:v>
                </c:pt>
                <c:pt idx="2">
                  <c:v>1970</c:v>
                </c:pt>
                <c:pt idx="3">
                  <c:v>1995</c:v>
                </c:pt>
              </c:numCache>
            </c:numRef>
          </c:cat>
          <c:val>
            <c:numRef>
              <c:f>Sheet1!$B$9:$E$9</c:f>
              <c:numCache>
                <c:formatCode>General</c:formatCode>
                <c:ptCount val="4"/>
                <c:pt idx="0">
                  <c:v>1</c:v>
                </c:pt>
                <c:pt idx="1">
                  <c:v>4.3</c:v>
                </c:pt>
                <c:pt idx="2">
                  <c:v>8.9</c:v>
                </c:pt>
                <c:pt idx="3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DD-4E19-B471-9A100238D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971584"/>
        <c:axId val="75993856"/>
      </c:barChart>
      <c:catAx>
        <c:axId val="759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9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993856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per 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0.5</c:v>
                </c:pt>
                <c:pt idx="1">
                  <c:v>0.3</c:v>
                </c:pt>
                <c:pt idx="2">
                  <c:v>0.5</c:v>
                </c:pt>
                <c:pt idx="3">
                  <c:v>0.6</c:v>
                </c:pt>
                <c:pt idx="4">
                  <c:v>1.1000000000000001</c:v>
                </c:pt>
                <c:pt idx="5">
                  <c:v>1.8</c:v>
                </c:pt>
                <c:pt idx="6">
                  <c:v>4</c:v>
                </c:pt>
                <c:pt idx="7">
                  <c:v>5.6</c:v>
                </c:pt>
                <c:pt idx="8">
                  <c:v>4.9000000000000004</c:v>
                </c:pt>
                <c:pt idx="9">
                  <c:v>4.9000000000000004</c:v>
                </c:pt>
                <c:pt idx="10">
                  <c:v>3.5</c:v>
                </c:pt>
                <c:pt idx="1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3-4E55-A2F9-C869DEE6B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839498495"/>
        <c:axId val="1839495583"/>
      </c:barChart>
      <c:catAx>
        <c:axId val="183949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95583"/>
        <c:crosses val="autoZero"/>
        <c:auto val="1"/>
        <c:lblAlgn val="ctr"/>
        <c:lblOffset val="100"/>
        <c:noMultiLvlLbl val="0"/>
      </c:catAx>
      <c:valAx>
        <c:axId val="183949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9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Language</a:t>
            </a:r>
          </a:p>
        </c:rich>
      </c:tx>
      <c:layout>
        <c:manualLayout>
          <c:xMode val="edge"/>
          <c:yMode val="edge"/>
          <c:x val="0.30000000000000032"/>
          <c:y val="2.09125475285171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307692307692535E-2"/>
          <c:y val="0.22433460076045628"/>
          <c:w val="0.81282051282051393"/>
          <c:h val="0.602661596958176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E-4267-8BE7-AF0B2A409B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E-4267-8BE7-AF0B2A409B29}"/>
              </c:ext>
            </c:extLst>
          </c:dPt>
          <c:cat>
            <c:strRef>
              <c:f>Sheet1!$A$2:$A$3</c:f>
              <c:strCache>
                <c:ptCount val="2"/>
                <c:pt idx="0">
                  <c:v>Japanese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BE-4267-8BE7-AF0B2A409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Ethnicity</a:t>
            </a:r>
          </a:p>
        </c:rich>
      </c:tx>
      <c:layout>
        <c:manualLayout>
          <c:xMode val="edge"/>
          <c:yMode val="edge"/>
          <c:x val="0.32307692307692387"/>
          <c:y val="2.09125475285171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307692307692535E-2"/>
          <c:y val="0.22433460076045628"/>
          <c:w val="0.81282051282051393"/>
          <c:h val="0.602661596958176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9-4E8E-8B0F-E6BC66788E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9-4E8E-8B0F-E6BC66788E92}"/>
              </c:ext>
            </c:extLst>
          </c:dPt>
          <c:cat>
            <c:strRef>
              <c:f>Sheet1!$A$2:$A$3</c:f>
              <c:strCache>
                <c:ptCount val="2"/>
                <c:pt idx="0">
                  <c:v>Japanese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99.4</c:v>
                </c:pt>
                <c:pt idx="1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A9-4E8E-8B0F-E6BC66788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Sheet1!$A$2:$A$88</c:f>
              <c:numCache>
                <c:formatCode>General</c:formatCode>
                <c:ptCount val="87"/>
                <c:pt idx="0">
                  <c:v>1870</c:v>
                </c:pt>
                <c:pt idx="1">
                  <c:v>1875</c:v>
                </c:pt>
                <c:pt idx="2">
                  <c:v>1880</c:v>
                </c:pt>
                <c:pt idx="3">
                  <c:v>1885</c:v>
                </c:pt>
                <c:pt idx="4">
                  <c:v>1890</c:v>
                </c:pt>
                <c:pt idx="5">
                  <c:v>1895</c:v>
                </c:pt>
                <c:pt idx="6">
                  <c:v>1900</c:v>
                </c:pt>
                <c:pt idx="7">
                  <c:v>1905</c:v>
                </c:pt>
                <c:pt idx="8">
                  <c:v>1910</c:v>
                </c:pt>
                <c:pt idx="9">
                  <c:v>1915</c:v>
                </c:pt>
                <c:pt idx="10">
                  <c:v>1920</c:v>
                </c:pt>
                <c:pt idx="11">
                  <c:v>1925</c:v>
                </c:pt>
                <c:pt idx="12">
                  <c:v>1930</c:v>
                </c:pt>
                <c:pt idx="13">
                  <c:v>1935</c:v>
                </c:pt>
                <c:pt idx="14">
                  <c:v>1940</c:v>
                </c:pt>
                <c:pt idx="15">
                  <c:v>1945</c:v>
                </c:pt>
                <c:pt idx="16">
                  <c:v>1950</c:v>
                </c:pt>
                <c:pt idx="17">
                  <c:v>1955</c:v>
                </c:pt>
                <c:pt idx="18">
                  <c:v>1960</c:v>
                </c:pt>
                <c:pt idx="19">
                  <c:v>1961</c:v>
                </c:pt>
                <c:pt idx="20">
                  <c:v>1962</c:v>
                </c:pt>
                <c:pt idx="21">
                  <c:v>1963</c:v>
                </c:pt>
                <c:pt idx="22">
                  <c:v>1964</c:v>
                </c:pt>
                <c:pt idx="23">
                  <c:v>1965</c:v>
                </c:pt>
                <c:pt idx="24">
                  <c:v>1966</c:v>
                </c:pt>
                <c:pt idx="25">
                  <c:v>1967</c:v>
                </c:pt>
                <c:pt idx="26">
                  <c:v>1968</c:v>
                </c:pt>
                <c:pt idx="27">
                  <c:v>1969</c:v>
                </c:pt>
                <c:pt idx="28">
                  <c:v>1970</c:v>
                </c:pt>
                <c:pt idx="29">
                  <c:v>1971</c:v>
                </c:pt>
                <c:pt idx="30">
                  <c:v>1972</c:v>
                </c:pt>
                <c:pt idx="31">
                  <c:v>1973</c:v>
                </c:pt>
                <c:pt idx="32">
                  <c:v>1974</c:v>
                </c:pt>
                <c:pt idx="33">
                  <c:v>1975</c:v>
                </c:pt>
                <c:pt idx="34">
                  <c:v>1976</c:v>
                </c:pt>
                <c:pt idx="35">
                  <c:v>1977</c:v>
                </c:pt>
                <c:pt idx="36">
                  <c:v>1978</c:v>
                </c:pt>
                <c:pt idx="37">
                  <c:v>1979</c:v>
                </c:pt>
                <c:pt idx="38">
                  <c:v>1980</c:v>
                </c:pt>
                <c:pt idx="39">
                  <c:v>1981</c:v>
                </c:pt>
                <c:pt idx="40">
                  <c:v>1982</c:v>
                </c:pt>
                <c:pt idx="41">
                  <c:v>1983</c:v>
                </c:pt>
                <c:pt idx="42">
                  <c:v>1984</c:v>
                </c:pt>
                <c:pt idx="43">
                  <c:v>1985</c:v>
                </c:pt>
                <c:pt idx="44">
                  <c:v>1986</c:v>
                </c:pt>
                <c:pt idx="45">
                  <c:v>1987</c:v>
                </c:pt>
                <c:pt idx="46">
                  <c:v>1988</c:v>
                </c:pt>
                <c:pt idx="47">
                  <c:v>1989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1993</c:v>
                </c:pt>
                <c:pt idx="52">
                  <c:v>1994</c:v>
                </c:pt>
                <c:pt idx="53">
                  <c:v>1995</c:v>
                </c:pt>
                <c:pt idx="54">
                  <c:v>1996</c:v>
                </c:pt>
                <c:pt idx="55">
                  <c:v>1997</c:v>
                </c:pt>
                <c:pt idx="56">
                  <c:v>1998</c:v>
                </c:pt>
                <c:pt idx="57">
                  <c:v>1999</c:v>
                </c:pt>
                <c:pt idx="58">
                  <c:v>2000</c:v>
                </c:pt>
                <c:pt idx="59">
                  <c:v>2001</c:v>
                </c:pt>
                <c:pt idx="60">
                  <c:v>2002</c:v>
                </c:pt>
                <c:pt idx="61">
                  <c:v>2003</c:v>
                </c:pt>
                <c:pt idx="62">
                  <c:v>2004</c:v>
                </c:pt>
                <c:pt idx="63">
                  <c:v>2005</c:v>
                </c:pt>
                <c:pt idx="64">
                  <c:v>2006</c:v>
                </c:pt>
                <c:pt idx="65">
                  <c:v>2007</c:v>
                </c:pt>
                <c:pt idx="66">
                  <c:v>2008</c:v>
                </c:pt>
                <c:pt idx="67">
                  <c:v>2009</c:v>
                </c:pt>
                <c:pt idx="68">
                  <c:v>2010</c:v>
                </c:pt>
                <c:pt idx="69">
                  <c:v>2011</c:v>
                </c:pt>
                <c:pt idx="70">
                  <c:v>2012</c:v>
                </c:pt>
                <c:pt idx="71">
                  <c:v>2013</c:v>
                </c:pt>
                <c:pt idx="72">
                  <c:v>2014</c:v>
                </c:pt>
                <c:pt idx="73">
                  <c:v>2015</c:v>
                </c:pt>
                <c:pt idx="74">
                  <c:v>2016</c:v>
                </c:pt>
                <c:pt idx="75">
                  <c:v>2017</c:v>
                </c:pt>
                <c:pt idx="76">
                  <c:v>2018</c:v>
                </c:pt>
                <c:pt idx="77">
                  <c:v>2019</c:v>
                </c:pt>
                <c:pt idx="78">
                  <c:v>2020</c:v>
                </c:pt>
                <c:pt idx="79">
                  <c:v>2021</c:v>
                </c:pt>
                <c:pt idx="80">
                  <c:v>2022</c:v>
                </c:pt>
                <c:pt idx="81">
                  <c:v>2025</c:v>
                </c:pt>
                <c:pt idx="82">
                  <c:v>2030</c:v>
                </c:pt>
                <c:pt idx="83">
                  <c:v>2035</c:v>
                </c:pt>
                <c:pt idx="84">
                  <c:v>2040</c:v>
                </c:pt>
                <c:pt idx="85">
                  <c:v>2045</c:v>
                </c:pt>
                <c:pt idx="86">
                  <c:v>2050</c:v>
                </c:pt>
              </c:numCache>
            </c:numRef>
          </c:xVal>
          <c:yVal>
            <c:numRef>
              <c:f>Sheet1!$B$2:$B$88</c:f>
              <c:numCache>
                <c:formatCode>#,##0</c:formatCode>
                <c:ptCount val="87"/>
                <c:pt idx="0">
                  <c:v>33000000</c:v>
                </c:pt>
                <c:pt idx="1">
                  <c:v>33997415</c:v>
                </c:pt>
                <c:pt idx="2">
                  <c:v>35929023</c:v>
                </c:pt>
                <c:pt idx="3">
                  <c:v>37868949</c:v>
                </c:pt>
                <c:pt idx="4">
                  <c:v>40453461</c:v>
                </c:pt>
                <c:pt idx="5">
                  <c:v>42270620</c:v>
                </c:pt>
                <c:pt idx="6">
                  <c:v>44825597</c:v>
                </c:pt>
                <c:pt idx="7">
                  <c:v>47678396</c:v>
                </c:pt>
                <c:pt idx="8">
                  <c:v>50984844</c:v>
                </c:pt>
                <c:pt idx="9">
                  <c:v>54935755</c:v>
                </c:pt>
                <c:pt idx="10">
                  <c:v>55963053</c:v>
                </c:pt>
                <c:pt idx="11">
                  <c:v>59736822</c:v>
                </c:pt>
                <c:pt idx="12">
                  <c:v>64450005</c:v>
                </c:pt>
                <c:pt idx="13">
                  <c:v>69254148</c:v>
                </c:pt>
                <c:pt idx="14">
                  <c:v>73075071</c:v>
                </c:pt>
                <c:pt idx="15">
                  <c:v>71998104</c:v>
                </c:pt>
                <c:pt idx="16">
                  <c:v>83199637</c:v>
                </c:pt>
                <c:pt idx="17">
                  <c:v>89275529</c:v>
                </c:pt>
                <c:pt idx="18" formatCode="General">
                  <c:v>92500572</c:v>
                </c:pt>
                <c:pt idx="19" formatCode="General">
                  <c:v>94943000</c:v>
                </c:pt>
                <c:pt idx="20" formatCode="General">
                  <c:v>95832000</c:v>
                </c:pt>
                <c:pt idx="21" formatCode="General">
                  <c:v>96812000</c:v>
                </c:pt>
                <c:pt idx="22" formatCode="General">
                  <c:v>97826000</c:v>
                </c:pt>
                <c:pt idx="23" formatCode="General">
                  <c:v>98883000</c:v>
                </c:pt>
                <c:pt idx="24" formatCode="General">
                  <c:v>99790000</c:v>
                </c:pt>
                <c:pt idx="25" formatCode="General">
                  <c:v>100725000</c:v>
                </c:pt>
                <c:pt idx="26" formatCode="General">
                  <c:v>101061000</c:v>
                </c:pt>
                <c:pt idx="27" formatCode="General">
                  <c:v>103172000</c:v>
                </c:pt>
                <c:pt idx="28" formatCode="General">
                  <c:v>104345000</c:v>
                </c:pt>
                <c:pt idx="29" formatCode="General">
                  <c:v>105697000</c:v>
                </c:pt>
                <c:pt idx="30" formatCode="General">
                  <c:v>107188000</c:v>
                </c:pt>
                <c:pt idx="31" formatCode="General">
                  <c:v>108079000</c:v>
                </c:pt>
                <c:pt idx="32" formatCode="General">
                  <c:v>110162000</c:v>
                </c:pt>
                <c:pt idx="33" formatCode="General">
                  <c:v>111940000</c:v>
                </c:pt>
                <c:pt idx="34" formatCode="General">
                  <c:v>112771000</c:v>
                </c:pt>
                <c:pt idx="35" formatCode="General">
                  <c:v>113863000</c:v>
                </c:pt>
                <c:pt idx="36" formatCode="General">
                  <c:v>114898000</c:v>
                </c:pt>
                <c:pt idx="37" formatCode="General">
                  <c:v>115870000</c:v>
                </c:pt>
                <c:pt idx="38" formatCode="General">
                  <c:v>116782000</c:v>
                </c:pt>
                <c:pt idx="39" formatCode="General">
                  <c:v>117648000</c:v>
                </c:pt>
                <c:pt idx="40" formatCode="General">
                  <c:v>118449000</c:v>
                </c:pt>
                <c:pt idx="41" formatCode="General">
                  <c:v>119259000</c:v>
                </c:pt>
                <c:pt idx="42" formatCode="General">
                  <c:v>120018000</c:v>
                </c:pt>
                <c:pt idx="43" formatCode="General">
                  <c:v>120754000</c:v>
                </c:pt>
                <c:pt idx="44" formatCode="General">
                  <c:v>121492000</c:v>
                </c:pt>
                <c:pt idx="45" formatCode="General">
                  <c:v>122091000</c:v>
                </c:pt>
                <c:pt idx="46" formatCode="General">
                  <c:v>122613000</c:v>
                </c:pt>
                <c:pt idx="47" formatCode="General">
                  <c:v>123116000</c:v>
                </c:pt>
                <c:pt idx="48" formatCode="General">
                  <c:v>123537000</c:v>
                </c:pt>
                <c:pt idx="49" formatCode="General">
                  <c:v>123921000</c:v>
                </c:pt>
                <c:pt idx="50" formatCode="General">
                  <c:v>124229000</c:v>
                </c:pt>
                <c:pt idx="51" formatCode="General">
                  <c:v>124536000</c:v>
                </c:pt>
                <c:pt idx="52" formatCode="General">
                  <c:v>124961000</c:v>
                </c:pt>
                <c:pt idx="53" formatCode="General">
                  <c:v>125439000</c:v>
                </c:pt>
                <c:pt idx="54" formatCode="General">
                  <c:v>125757000</c:v>
                </c:pt>
                <c:pt idx="55" formatCode="General">
                  <c:v>126057000</c:v>
                </c:pt>
                <c:pt idx="56" formatCode="General">
                  <c:v>126400000</c:v>
                </c:pt>
                <c:pt idx="57" formatCode="General">
                  <c:v>126631000</c:v>
                </c:pt>
                <c:pt idx="58" formatCode="General">
                  <c:v>126843000</c:v>
                </c:pt>
                <c:pt idx="59" formatCode="General">
                  <c:v>127149000</c:v>
                </c:pt>
                <c:pt idx="60" formatCode="General">
                  <c:v>127445000</c:v>
                </c:pt>
                <c:pt idx="61" formatCode="General">
                  <c:v>127718000</c:v>
                </c:pt>
                <c:pt idx="62" formatCode="General">
                  <c:v>127761000</c:v>
                </c:pt>
                <c:pt idx="63" formatCode="General">
                  <c:v>127773000</c:v>
                </c:pt>
                <c:pt idx="64" formatCode="General">
                  <c:v>127854000</c:v>
                </c:pt>
                <c:pt idx="65" formatCode="General">
                  <c:v>128001000</c:v>
                </c:pt>
                <c:pt idx="66" formatCode="General">
                  <c:v>128063000</c:v>
                </c:pt>
                <c:pt idx="67" formatCode="General">
                  <c:v>128047000</c:v>
                </c:pt>
                <c:pt idx="68" formatCode="General">
                  <c:v>128070000</c:v>
                </c:pt>
                <c:pt idx="69" formatCode="General">
                  <c:v>127833000</c:v>
                </c:pt>
                <c:pt idx="70" formatCode="General">
                  <c:v>127629000</c:v>
                </c:pt>
                <c:pt idx="71" formatCode="General">
                  <c:v>127445000</c:v>
                </c:pt>
                <c:pt idx="72" formatCode="General">
                  <c:v>127276000</c:v>
                </c:pt>
                <c:pt idx="73" formatCode="General">
                  <c:v>127141000</c:v>
                </c:pt>
                <c:pt idx="74" formatCode="General">
                  <c:v>127076000</c:v>
                </c:pt>
                <c:pt idx="75" formatCode="General">
                  <c:v>126972000</c:v>
                </c:pt>
                <c:pt idx="76" formatCode="General">
                  <c:v>126811000</c:v>
                </c:pt>
                <c:pt idx="77">
                  <c:v>126633000</c:v>
                </c:pt>
                <c:pt idx="78" formatCode="General">
                  <c:v>126261000</c:v>
                </c:pt>
                <c:pt idx="79">
                  <c:v>125681593</c:v>
                </c:pt>
                <c:pt idx="80">
                  <c:v>125124989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6A-4B09-AE40-2DC7294628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Sheet1!$A$2:$A$88</c:f>
              <c:numCache>
                <c:formatCode>General</c:formatCode>
                <c:ptCount val="87"/>
                <c:pt idx="0">
                  <c:v>1870</c:v>
                </c:pt>
                <c:pt idx="1">
                  <c:v>1875</c:v>
                </c:pt>
                <c:pt idx="2">
                  <c:v>1880</c:v>
                </c:pt>
                <c:pt idx="3">
                  <c:v>1885</c:v>
                </c:pt>
                <c:pt idx="4">
                  <c:v>1890</c:v>
                </c:pt>
                <c:pt idx="5">
                  <c:v>1895</c:v>
                </c:pt>
                <c:pt idx="6">
                  <c:v>1900</c:v>
                </c:pt>
                <c:pt idx="7">
                  <c:v>1905</c:v>
                </c:pt>
                <c:pt idx="8">
                  <c:v>1910</c:v>
                </c:pt>
                <c:pt idx="9">
                  <c:v>1915</c:v>
                </c:pt>
                <c:pt idx="10">
                  <c:v>1920</c:v>
                </c:pt>
                <c:pt idx="11">
                  <c:v>1925</c:v>
                </c:pt>
                <c:pt idx="12">
                  <c:v>1930</c:v>
                </c:pt>
                <c:pt idx="13">
                  <c:v>1935</c:v>
                </c:pt>
                <c:pt idx="14">
                  <c:v>1940</c:v>
                </c:pt>
                <c:pt idx="15">
                  <c:v>1945</c:v>
                </c:pt>
                <c:pt idx="16">
                  <c:v>1950</c:v>
                </c:pt>
                <c:pt idx="17">
                  <c:v>1955</c:v>
                </c:pt>
                <c:pt idx="18">
                  <c:v>1960</c:v>
                </c:pt>
                <c:pt idx="19">
                  <c:v>1961</c:v>
                </c:pt>
                <c:pt idx="20">
                  <c:v>1962</c:v>
                </c:pt>
                <c:pt idx="21">
                  <c:v>1963</c:v>
                </c:pt>
                <c:pt idx="22">
                  <c:v>1964</c:v>
                </c:pt>
                <c:pt idx="23">
                  <c:v>1965</c:v>
                </c:pt>
                <c:pt idx="24">
                  <c:v>1966</c:v>
                </c:pt>
                <c:pt idx="25">
                  <c:v>1967</c:v>
                </c:pt>
                <c:pt idx="26">
                  <c:v>1968</c:v>
                </c:pt>
                <c:pt idx="27">
                  <c:v>1969</c:v>
                </c:pt>
                <c:pt idx="28">
                  <c:v>1970</c:v>
                </c:pt>
                <c:pt idx="29">
                  <c:v>1971</c:v>
                </c:pt>
                <c:pt idx="30">
                  <c:v>1972</c:v>
                </c:pt>
                <c:pt idx="31">
                  <c:v>1973</c:v>
                </c:pt>
                <c:pt idx="32">
                  <c:v>1974</c:v>
                </c:pt>
                <c:pt idx="33">
                  <c:v>1975</c:v>
                </c:pt>
                <c:pt idx="34">
                  <c:v>1976</c:v>
                </c:pt>
                <c:pt idx="35">
                  <c:v>1977</c:v>
                </c:pt>
                <c:pt idx="36">
                  <c:v>1978</c:v>
                </c:pt>
                <c:pt idx="37">
                  <c:v>1979</c:v>
                </c:pt>
                <c:pt idx="38">
                  <c:v>1980</c:v>
                </c:pt>
                <c:pt idx="39">
                  <c:v>1981</c:v>
                </c:pt>
                <c:pt idx="40">
                  <c:v>1982</c:v>
                </c:pt>
                <c:pt idx="41">
                  <c:v>1983</c:v>
                </c:pt>
                <c:pt idx="42">
                  <c:v>1984</c:v>
                </c:pt>
                <c:pt idx="43">
                  <c:v>1985</c:v>
                </c:pt>
                <c:pt idx="44">
                  <c:v>1986</c:v>
                </c:pt>
                <c:pt idx="45">
                  <c:v>1987</c:v>
                </c:pt>
                <c:pt idx="46">
                  <c:v>1988</c:v>
                </c:pt>
                <c:pt idx="47">
                  <c:v>1989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1993</c:v>
                </c:pt>
                <c:pt idx="52">
                  <c:v>1994</c:v>
                </c:pt>
                <c:pt idx="53">
                  <c:v>1995</c:v>
                </c:pt>
                <c:pt idx="54">
                  <c:v>1996</c:v>
                </c:pt>
                <c:pt idx="55">
                  <c:v>1997</c:v>
                </c:pt>
                <c:pt idx="56">
                  <c:v>1998</c:v>
                </c:pt>
                <c:pt idx="57">
                  <c:v>1999</c:v>
                </c:pt>
                <c:pt idx="58">
                  <c:v>2000</c:v>
                </c:pt>
                <c:pt idx="59">
                  <c:v>2001</c:v>
                </c:pt>
                <c:pt idx="60">
                  <c:v>2002</c:v>
                </c:pt>
                <c:pt idx="61">
                  <c:v>2003</c:v>
                </c:pt>
                <c:pt idx="62">
                  <c:v>2004</c:v>
                </c:pt>
                <c:pt idx="63">
                  <c:v>2005</c:v>
                </c:pt>
                <c:pt idx="64">
                  <c:v>2006</c:v>
                </c:pt>
                <c:pt idx="65">
                  <c:v>2007</c:v>
                </c:pt>
                <c:pt idx="66">
                  <c:v>2008</c:v>
                </c:pt>
                <c:pt idx="67">
                  <c:v>2009</c:v>
                </c:pt>
                <c:pt idx="68">
                  <c:v>2010</c:v>
                </c:pt>
                <c:pt idx="69">
                  <c:v>2011</c:v>
                </c:pt>
                <c:pt idx="70">
                  <c:v>2012</c:v>
                </c:pt>
                <c:pt idx="71">
                  <c:v>2013</c:v>
                </c:pt>
                <c:pt idx="72">
                  <c:v>2014</c:v>
                </c:pt>
                <c:pt idx="73">
                  <c:v>2015</c:v>
                </c:pt>
                <c:pt idx="74">
                  <c:v>2016</c:v>
                </c:pt>
                <c:pt idx="75">
                  <c:v>2017</c:v>
                </c:pt>
                <c:pt idx="76">
                  <c:v>2018</c:v>
                </c:pt>
                <c:pt idx="77">
                  <c:v>2019</c:v>
                </c:pt>
                <c:pt idx="78">
                  <c:v>2020</c:v>
                </c:pt>
                <c:pt idx="79">
                  <c:v>2021</c:v>
                </c:pt>
                <c:pt idx="80">
                  <c:v>2022</c:v>
                </c:pt>
                <c:pt idx="81">
                  <c:v>2025</c:v>
                </c:pt>
                <c:pt idx="82">
                  <c:v>2030</c:v>
                </c:pt>
                <c:pt idx="83">
                  <c:v>2035</c:v>
                </c:pt>
                <c:pt idx="84">
                  <c:v>2040</c:v>
                </c:pt>
                <c:pt idx="85">
                  <c:v>2045</c:v>
                </c:pt>
                <c:pt idx="86">
                  <c:v>2050</c:v>
                </c:pt>
              </c:numCache>
            </c:numRef>
          </c:xVal>
          <c:yVal>
            <c:numRef>
              <c:f>Sheet1!$C$2:$C$88</c:f>
              <c:numCache>
                <c:formatCode>General</c:formatCode>
                <c:ptCount val="87"/>
                <c:pt idx="80" formatCode="#,##0">
                  <c:v>125124989</c:v>
                </c:pt>
                <c:pt idx="81" formatCode="#,##0">
                  <c:v>120913000</c:v>
                </c:pt>
                <c:pt idx="82" formatCode="#,##0">
                  <c:v>117149000</c:v>
                </c:pt>
                <c:pt idx="83" formatCode="#,##0">
                  <c:v>113114000</c:v>
                </c:pt>
                <c:pt idx="84" formatCode="#,##0">
                  <c:v>108964000</c:v>
                </c:pt>
                <c:pt idx="85" formatCode="#,##0">
                  <c:v>104758000</c:v>
                </c:pt>
                <c:pt idx="86" formatCode="#,##0">
                  <c:v>100496000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6A-4B09-AE40-2DC729462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442152"/>
        <c:axId val="346442480"/>
      </c:scatterChart>
      <c:valAx>
        <c:axId val="346442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42480"/>
        <c:crosses val="autoZero"/>
        <c:crossBetween val="midCat"/>
      </c:valAx>
      <c:valAx>
        <c:axId val="34644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42152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Japan: TFR</a:t>
            </a:r>
          </a:p>
        </c:rich>
      </c:tx>
      <c:layout>
        <c:manualLayout>
          <c:xMode val="edge"/>
          <c:yMode val="edge"/>
          <c:x val="0.35641025641025642"/>
          <c:y val="2.0912547528517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20512820512819"/>
          <c:y val="0.14448669201520936"/>
          <c:w val="0.84615384615384726"/>
          <c:h val="0.75285171102661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TFR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Sheet1!$A$2:$A$65</c:f>
              <c:numCache>
                <c:formatCode>General</c:formatCode>
                <c:ptCount val="6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  <c:pt idx="51">
                  <c:v>2010</c:v>
                </c:pt>
                <c:pt idx="52">
                  <c:v>2011</c:v>
                </c:pt>
                <c:pt idx="53">
                  <c:v>2012</c:v>
                </c:pt>
                <c:pt idx="54">
                  <c:v>2013</c:v>
                </c:pt>
                <c:pt idx="55">
                  <c:v>2014</c:v>
                </c:pt>
                <c:pt idx="56">
                  <c:v>2015</c:v>
                </c:pt>
                <c:pt idx="57">
                  <c:v>2016</c:v>
                </c:pt>
                <c:pt idx="58">
                  <c:v>2017</c:v>
                </c:pt>
                <c:pt idx="59">
                  <c:v>2018</c:v>
                </c:pt>
                <c:pt idx="60">
                  <c:v>2019</c:v>
                </c:pt>
                <c:pt idx="61">
                  <c:v>2020</c:v>
                </c:pt>
                <c:pt idx="62">
                  <c:v>2021</c:v>
                </c:pt>
              </c:numCache>
            </c:numRef>
          </c:xVal>
          <c:yVal>
            <c:numRef>
              <c:f>Sheet1!$B$2:$B$65</c:f>
              <c:numCache>
                <c:formatCode>General</c:formatCode>
                <c:ptCount val="63"/>
                <c:pt idx="0">
                  <c:v>3.65</c:v>
                </c:pt>
                <c:pt idx="1">
                  <c:v>2.37</c:v>
                </c:pt>
                <c:pt idx="2">
                  <c:v>2.0009999999999999</c:v>
                </c:pt>
                <c:pt idx="3">
                  <c:v>2.0499999999999998</c:v>
                </c:pt>
                <c:pt idx="4">
                  <c:v>2.0099999999999998</c:v>
                </c:pt>
                <c:pt idx="5">
                  <c:v>2.02</c:v>
                </c:pt>
                <c:pt idx="6">
                  <c:v>2.0499999999999998</c:v>
                </c:pt>
                <c:pt idx="7">
                  <c:v>2.1389999999999998</c:v>
                </c:pt>
                <c:pt idx="8">
                  <c:v>1.58</c:v>
                </c:pt>
                <c:pt idx="9">
                  <c:v>2.13</c:v>
                </c:pt>
                <c:pt idx="10">
                  <c:v>2.13</c:v>
                </c:pt>
                <c:pt idx="11">
                  <c:v>2.1349999999999998</c:v>
                </c:pt>
                <c:pt idx="12">
                  <c:v>2.16</c:v>
                </c:pt>
                <c:pt idx="13">
                  <c:v>2.14</c:v>
                </c:pt>
                <c:pt idx="14">
                  <c:v>2.14</c:v>
                </c:pt>
                <c:pt idx="15">
                  <c:v>2.0499999999999998</c:v>
                </c:pt>
                <c:pt idx="16">
                  <c:v>1.909</c:v>
                </c:pt>
                <c:pt idx="17">
                  <c:v>1.85</c:v>
                </c:pt>
                <c:pt idx="18">
                  <c:v>1.8</c:v>
                </c:pt>
                <c:pt idx="19">
                  <c:v>1.79</c:v>
                </c:pt>
                <c:pt idx="20">
                  <c:v>1.77</c:v>
                </c:pt>
                <c:pt idx="21">
                  <c:v>1.75</c:v>
                </c:pt>
                <c:pt idx="22">
                  <c:v>1.74</c:v>
                </c:pt>
                <c:pt idx="23">
                  <c:v>1.77</c:v>
                </c:pt>
                <c:pt idx="24">
                  <c:v>1.8</c:v>
                </c:pt>
                <c:pt idx="25">
                  <c:v>1.81</c:v>
                </c:pt>
                <c:pt idx="26">
                  <c:v>1.76</c:v>
                </c:pt>
                <c:pt idx="27">
                  <c:v>1.72</c:v>
                </c:pt>
                <c:pt idx="28">
                  <c:v>1.69</c:v>
                </c:pt>
                <c:pt idx="29">
                  <c:v>1.66</c:v>
                </c:pt>
                <c:pt idx="30">
                  <c:v>1.57</c:v>
                </c:pt>
                <c:pt idx="31">
                  <c:v>1.54</c:v>
                </c:pt>
                <c:pt idx="32">
                  <c:v>1.53</c:v>
                </c:pt>
                <c:pt idx="33">
                  <c:v>1.502</c:v>
                </c:pt>
                <c:pt idx="34">
                  <c:v>1.458</c:v>
                </c:pt>
                <c:pt idx="35">
                  <c:v>1.5</c:v>
                </c:pt>
                <c:pt idx="36">
                  <c:v>1.4219999999999999</c:v>
                </c:pt>
                <c:pt idx="37">
                  <c:v>1.425</c:v>
                </c:pt>
                <c:pt idx="38">
                  <c:v>1.3879999999999999</c:v>
                </c:pt>
                <c:pt idx="39">
                  <c:v>1.3839999999999999</c:v>
                </c:pt>
                <c:pt idx="40">
                  <c:v>1.3420000000000001</c:v>
                </c:pt>
                <c:pt idx="41">
                  <c:v>1.359</c:v>
                </c:pt>
                <c:pt idx="42">
                  <c:v>1.33</c:v>
                </c:pt>
                <c:pt idx="43">
                  <c:v>1.32</c:v>
                </c:pt>
                <c:pt idx="44">
                  <c:v>1.29</c:v>
                </c:pt>
                <c:pt idx="45">
                  <c:v>1.29</c:v>
                </c:pt>
                <c:pt idx="46">
                  <c:v>1.26</c:v>
                </c:pt>
                <c:pt idx="47">
                  <c:v>1.32</c:v>
                </c:pt>
                <c:pt idx="48">
                  <c:v>1.34</c:v>
                </c:pt>
                <c:pt idx="49">
                  <c:v>1.37</c:v>
                </c:pt>
                <c:pt idx="50">
                  <c:v>1.37</c:v>
                </c:pt>
                <c:pt idx="51">
                  <c:v>1.39</c:v>
                </c:pt>
                <c:pt idx="52">
                  <c:v>1.39</c:v>
                </c:pt>
                <c:pt idx="53">
                  <c:v>1.41</c:v>
                </c:pt>
                <c:pt idx="54">
                  <c:v>1.43</c:v>
                </c:pt>
                <c:pt idx="55">
                  <c:v>1.42</c:v>
                </c:pt>
                <c:pt idx="56">
                  <c:v>1.45</c:v>
                </c:pt>
                <c:pt idx="57">
                  <c:v>1.44</c:v>
                </c:pt>
                <c:pt idx="58">
                  <c:v>1.43</c:v>
                </c:pt>
                <c:pt idx="59">
                  <c:v>1.42</c:v>
                </c:pt>
                <c:pt idx="60">
                  <c:v>1.36</c:v>
                </c:pt>
                <c:pt idx="61">
                  <c:v>1.33</c:v>
                </c:pt>
                <c:pt idx="62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97-47CB-9851-154C41028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69184"/>
        <c:axId val="77470720"/>
      </c:scatterChart>
      <c:valAx>
        <c:axId val="77469184"/>
        <c:scaling>
          <c:orientation val="minMax"/>
          <c:max val="2020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70720"/>
        <c:crosses val="autoZero"/>
        <c:crossBetween val="midCat"/>
        <c:minorUnit val="1"/>
      </c:valAx>
      <c:valAx>
        <c:axId val="7747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69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2020</a:t>
            </a:r>
          </a:p>
        </c:rich>
      </c:tx>
      <c:layout>
        <c:manualLayout>
          <c:xMode val="edge"/>
          <c:yMode val="edge"/>
          <c:x val="0.86732186140063861"/>
          <c:y val="1.4401438783112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961909410919331E-2"/>
          <c:y val="4.8004795943708146E-3"/>
          <c:w val="0.97394540942928198"/>
          <c:h val="0.864754098360655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;[Red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(0-4)</c:v>
                </c:pt>
                <c:pt idx="1">
                  <c:v>(5-9)</c:v>
                </c:pt>
                <c:pt idx="2">
                  <c:v>(10-14)</c:v>
                </c:pt>
                <c:pt idx="3">
                  <c:v>(15-19)</c:v>
                </c:pt>
                <c:pt idx="4">
                  <c:v>(20-24)</c:v>
                </c:pt>
                <c:pt idx="5">
                  <c:v>(25-29)</c:v>
                </c:pt>
                <c:pt idx="6">
                  <c:v>(30-34)</c:v>
                </c:pt>
                <c:pt idx="7">
                  <c:v>(35-39)</c:v>
                </c:pt>
                <c:pt idx="8">
                  <c:v>(40-44)</c:v>
                </c:pt>
                <c:pt idx="9">
                  <c:v>(45-49)</c:v>
                </c:pt>
                <c:pt idx="10">
                  <c:v>(50-54)</c:v>
                </c:pt>
                <c:pt idx="11">
                  <c:v>(55-59)</c:v>
                </c:pt>
                <c:pt idx="12">
                  <c:v>(60-64)</c:v>
                </c:pt>
                <c:pt idx="13">
                  <c:v>(65-69)</c:v>
                </c:pt>
                <c:pt idx="14">
                  <c:v>(70-74)</c:v>
                </c:pt>
                <c:pt idx="15">
                  <c:v>(75-79)</c:v>
                </c:pt>
                <c:pt idx="16">
                  <c:v>(80-84)</c:v>
                </c:pt>
                <c:pt idx="17">
                  <c:v>(85-89)</c:v>
                </c:pt>
                <c:pt idx="18">
                  <c:v>(90-94)</c:v>
                </c:pt>
                <c:pt idx="19">
                  <c:v>(95-99)</c:v>
                </c:pt>
                <c:pt idx="20">
                  <c:v>(100+)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-2.4590000000000001</c:v>
                </c:pt>
                <c:pt idx="1">
                  <c:v>-2.7050000000000001</c:v>
                </c:pt>
                <c:pt idx="2">
                  <c:v>-2.8809999999999998</c:v>
                </c:pt>
                <c:pt idx="3">
                  <c:v>-2.99</c:v>
                </c:pt>
                <c:pt idx="4">
                  <c:v>-3.2629999999999999</c:v>
                </c:pt>
                <c:pt idx="5">
                  <c:v>-3.16</c:v>
                </c:pt>
                <c:pt idx="6">
                  <c:v>-3.222</c:v>
                </c:pt>
                <c:pt idx="7">
                  <c:v>-4.8170000000000002</c:v>
                </c:pt>
                <c:pt idx="8">
                  <c:v>-4.0179999999999998</c:v>
                </c:pt>
                <c:pt idx="9">
                  <c:v>-4.6580000000000004</c:v>
                </c:pt>
                <c:pt idx="10">
                  <c:v>-4.1669999999999998</c:v>
                </c:pt>
                <c:pt idx="11">
                  <c:v>-3.8650000000000002</c:v>
                </c:pt>
                <c:pt idx="12">
                  <c:v>-3.698</c:v>
                </c:pt>
                <c:pt idx="13">
                  <c:v>-4.1020000000000003</c:v>
                </c:pt>
                <c:pt idx="14">
                  <c:v>-4.3630000000000004</c:v>
                </c:pt>
                <c:pt idx="15">
                  <c:v>-3.262</c:v>
                </c:pt>
                <c:pt idx="16">
                  <c:v>-2.2250000000000001</c:v>
                </c:pt>
                <c:pt idx="17">
                  <c:v>-1.349</c:v>
                </c:pt>
                <c:pt idx="18">
                  <c:v>-0.57699999999999996</c:v>
                </c:pt>
                <c:pt idx="19">
                  <c:v>-0.13400000000000001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C-4A89-983B-29F1E36865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(0-4)</c:v>
                </c:pt>
                <c:pt idx="1">
                  <c:v>(5-9)</c:v>
                </c:pt>
                <c:pt idx="2">
                  <c:v>(10-14)</c:v>
                </c:pt>
                <c:pt idx="3">
                  <c:v>(15-19)</c:v>
                </c:pt>
                <c:pt idx="4">
                  <c:v>(20-24)</c:v>
                </c:pt>
                <c:pt idx="5">
                  <c:v>(25-29)</c:v>
                </c:pt>
                <c:pt idx="6">
                  <c:v>(30-34)</c:v>
                </c:pt>
                <c:pt idx="7">
                  <c:v>(35-39)</c:v>
                </c:pt>
                <c:pt idx="8">
                  <c:v>(40-44)</c:v>
                </c:pt>
                <c:pt idx="9">
                  <c:v>(45-49)</c:v>
                </c:pt>
                <c:pt idx="10">
                  <c:v>(50-54)</c:v>
                </c:pt>
                <c:pt idx="11">
                  <c:v>(55-59)</c:v>
                </c:pt>
                <c:pt idx="12">
                  <c:v>(60-64)</c:v>
                </c:pt>
                <c:pt idx="13">
                  <c:v>(65-69)</c:v>
                </c:pt>
                <c:pt idx="14">
                  <c:v>(70-74)</c:v>
                </c:pt>
                <c:pt idx="15">
                  <c:v>(75-79)</c:v>
                </c:pt>
                <c:pt idx="16">
                  <c:v>(80-84)</c:v>
                </c:pt>
                <c:pt idx="17">
                  <c:v>(85-89)</c:v>
                </c:pt>
                <c:pt idx="18">
                  <c:v>(90-94)</c:v>
                </c:pt>
                <c:pt idx="19">
                  <c:v>(95-99)</c:v>
                </c:pt>
                <c:pt idx="20">
                  <c:v>(100+)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2.33</c:v>
                </c:pt>
                <c:pt idx="1">
                  <c:v>2.5640000000000001</c:v>
                </c:pt>
                <c:pt idx="2">
                  <c:v>2.7290000000000001</c:v>
                </c:pt>
                <c:pt idx="3">
                  <c:v>2.7549999999999999</c:v>
                </c:pt>
                <c:pt idx="4">
                  <c:v>2.879</c:v>
                </c:pt>
                <c:pt idx="5">
                  <c:v>3.911</c:v>
                </c:pt>
                <c:pt idx="6">
                  <c:v>3.3069999999999999</c:v>
                </c:pt>
                <c:pt idx="7">
                  <c:v>4.6529999999999996</c:v>
                </c:pt>
                <c:pt idx="8">
                  <c:v>4.2210000000000001</c:v>
                </c:pt>
                <c:pt idx="9">
                  <c:v>4.7910000000000004</c:v>
                </c:pt>
                <c:pt idx="10">
                  <c:v>4.22</c:v>
                </c:pt>
                <c:pt idx="11">
                  <c:v>3.8559999999999999</c:v>
                </c:pt>
                <c:pt idx="12">
                  <c:v>3.714</c:v>
                </c:pt>
                <c:pt idx="13">
                  <c:v>4.2569999999999997</c:v>
                </c:pt>
                <c:pt idx="14">
                  <c:v>4.7560000000000002</c:v>
                </c:pt>
                <c:pt idx="15">
                  <c:v>3.9180000000000001</c:v>
                </c:pt>
                <c:pt idx="16">
                  <c:v>3.153</c:v>
                </c:pt>
                <c:pt idx="17">
                  <c:v>2.4319999999999999</c:v>
                </c:pt>
                <c:pt idx="18">
                  <c:v>1.4139999999999999</c:v>
                </c:pt>
                <c:pt idx="19">
                  <c:v>0.53800000000000003</c:v>
                </c:pt>
                <c:pt idx="20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C-4A89-983B-29F1E3686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77564544"/>
        <c:axId val="77582720"/>
      </c:barChart>
      <c:catAx>
        <c:axId val="7756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8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582720"/>
        <c:scaling>
          <c:orientation val="minMax"/>
          <c:max val="6"/>
          <c:min val="-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0.46029776674937967"/>
              <c:y val="0.93647540983606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645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99533769285314E-2"/>
          <c:y val="2.6896104391909648E-2"/>
          <c:w val="0.15087689377262214"/>
          <c:h val="0.11621828801290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2005</a:t>
            </a:r>
          </a:p>
        </c:rich>
      </c:tx>
      <c:layout>
        <c:manualLayout>
          <c:xMode val="edge"/>
          <c:yMode val="edge"/>
          <c:x val="0.86015286013692216"/>
          <c:y val="1.4401438783112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389570402636219E-2"/>
          <c:y val="6.3880397751863603E-3"/>
          <c:w val="0.97394540942928198"/>
          <c:h val="0.864754098360655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;[Red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(0-4)</c:v>
                </c:pt>
                <c:pt idx="1">
                  <c:v>(5-9)</c:v>
                </c:pt>
                <c:pt idx="2">
                  <c:v>(10-14)</c:v>
                </c:pt>
                <c:pt idx="3">
                  <c:v>(15-19)</c:v>
                </c:pt>
                <c:pt idx="4">
                  <c:v>(20-24)</c:v>
                </c:pt>
                <c:pt idx="5">
                  <c:v>(25-29)</c:v>
                </c:pt>
                <c:pt idx="6">
                  <c:v>(30-34)</c:v>
                </c:pt>
                <c:pt idx="7">
                  <c:v>(35-39)</c:v>
                </c:pt>
                <c:pt idx="8">
                  <c:v>(40-44)</c:v>
                </c:pt>
                <c:pt idx="9">
                  <c:v>(45-49)</c:v>
                </c:pt>
                <c:pt idx="10">
                  <c:v>(50-54)</c:v>
                </c:pt>
                <c:pt idx="11">
                  <c:v>(55-59)</c:v>
                </c:pt>
                <c:pt idx="12">
                  <c:v>(60-64)</c:v>
                </c:pt>
                <c:pt idx="13">
                  <c:v>(65-69)</c:v>
                </c:pt>
                <c:pt idx="14">
                  <c:v>(70-74)</c:v>
                </c:pt>
                <c:pt idx="15">
                  <c:v>(75-80)</c:v>
                </c:pt>
                <c:pt idx="16">
                  <c:v>(80-84)</c:v>
                </c:pt>
                <c:pt idx="17">
                  <c:v>(85-89)</c:v>
                </c:pt>
                <c:pt idx="18">
                  <c:v>(90-94)</c:v>
                </c:pt>
                <c:pt idx="19">
                  <c:v>(95-99)</c:v>
                </c:pt>
                <c:pt idx="20">
                  <c:v>(100+)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-3.085</c:v>
                </c:pt>
                <c:pt idx="1">
                  <c:v>-3.093</c:v>
                </c:pt>
                <c:pt idx="2">
                  <c:v>-3.1080000000000001</c:v>
                </c:pt>
                <c:pt idx="3">
                  <c:v>-3.2069999999999999</c:v>
                </c:pt>
                <c:pt idx="4">
                  <c:v>-3.665</c:v>
                </c:pt>
                <c:pt idx="5">
                  <c:v>-4.0890000000000004</c:v>
                </c:pt>
                <c:pt idx="6">
                  <c:v>-4.9139999999999997</c:v>
                </c:pt>
                <c:pt idx="7">
                  <c:v>-4.8170000000000002</c:v>
                </c:pt>
                <c:pt idx="8">
                  <c:v>-4.0780000000000003</c:v>
                </c:pt>
                <c:pt idx="9">
                  <c:v>-3.831</c:v>
                </c:pt>
                <c:pt idx="10">
                  <c:v>-4.03</c:v>
                </c:pt>
                <c:pt idx="11">
                  <c:v>-5.1440000000000001</c:v>
                </c:pt>
                <c:pt idx="12">
                  <c:v>-4.0190000000000001</c:v>
                </c:pt>
                <c:pt idx="13">
                  <c:v>-3.5950000000000002</c:v>
                </c:pt>
                <c:pt idx="14">
                  <c:v>-3.0470000000000002</c:v>
                </c:pt>
                <c:pt idx="15">
                  <c:v>-2.298</c:v>
                </c:pt>
                <c:pt idx="16">
                  <c:v>-1.1779999999999999</c:v>
                </c:pt>
                <c:pt idx="17">
                  <c:v>-0.54800000000000004</c:v>
                </c:pt>
                <c:pt idx="18">
                  <c:v>-0.21199999999999999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6-49C4-8B41-ADD27784C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(0-4)</c:v>
                </c:pt>
                <c:pt idx="1">
                  <c:v>(5-9)</c:v>
                </c:pt>
                <c:pt idx="2">
                  <c:v>(10-14)</c:v>
                </c:pt>
                <c:pt idx="3">
                  <c:v>(15-19)</c:v>
                </c:pt>
                <c:pt idx="4">
                  <c:v>(20-24)</c:v>
                </c:pt>
                <c:pt idx="5">
                  <c:v>(25-29)</c:v>
                </c:pt>
                <c:pt idx="6">
                  <c:v>(30-34)</c:v>
                </c:pt>
                <c:pt idx="7">
                  <c:v>(35-39)</c:v>
                </c:pt>
                <c:pt idx="8">
                  <c:v>(40-44)</c:v>
                </c:pt>
                <c:pt idx="9">
                  <c:v>(45-49)</c:v>
                </c:pt>
                <c:pt idx="10">
                  <c:v>(50-54)</c:v>
                </c:pt>
                <c:pt idx="11">
                  <c:v>(55-59)</c:v>
                </c:pt>
                <c:pt idx="12">
                  <c:v>(60-64)</c:v>
                </c:pt>
                <c:pt idx="13">
                  <c:v>(65-69)</c:v>
                </c:pt>
                <c:pt idx="14">
                  <c:v>(70-74)</c:v>
                </c:pt>
                <c:pt idx="15">
                  <c:v>(75-80)</c:v>
                </c:pt>
                <c:pt idx="16">
                  <c:v>(80-84)</c:v>
                </c:pt>
                <c:pt idx="17">
                  <c:v>(85-89)</c:v>
                </c:pt>
                <c:pt idx="18">
                  <c:v>(90-94)</c:v>
                </c:pt>
                <c:pt idx="19">
                  <c:v>(95-99)</c:v>
                </c:pt>
                <c:pt idx="20">
                  <c:v>(100+)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2.9329999999999998</c:v>
                </c:pt>
                <c:pt idx="1">
                  <c:v>2.9409999999999998</c:v>
                </c:pt>
                <c:pt idx="2">
                  <c:v>2.9540000000000002</c:v>
                </c:pt>
                <c:pt idx="3">
                  <c:v>3.0529999999999999</c:v>
                </c:pt>
                <c:pt idx="4">
                  <c:v>3.5030000000000001</c:v>
                </c:pt>
                <c:pt idx="5">
                  <c:v>3.911</c:v>
                </c:pt>
                <c:pt idx="6">
                  <c:v>4.7039999999999997</c:v>
                </c:pt>
                <c:pt idx="7">
                  <c:v>4.6529999999999996</c:v>
                </c:pt>
                <c:pt idx="8">
                  <c:v>4.008</c:v>
                </c:pt>
                <c:pt idx="9">
                  <c:v>3.802</c:v>
                </c:pt>
                <c:pt idx="10">
                  <c:v>4.0510000000000002</c:v>
                </c:pt>
                <c:pt idx="11">
                  <c:v>5.0860000000000003</c:v>
                </c:pt>
                <c:pt idx="12">
                  <c:v>4.3760000000000003</c:v>
                </c:pt>
                <c:pt idx="13">
                  <c:v>3.992</c:v>
                </c:pt>
                <c:pt idx="14">
                  <c:v>3.6440000000000001</c:v>
                </c:pt>
                <c:pt idx="15">
                  <c:v>3.0609999999999999</c:v>
                </c:pt>
                <c:pt idx="16">
                  <c:v>2.149</c:v>
                </c:pt>
                <c:pt idx="17">
                  <c:v>1.264</c:v>
                </c:pt>
                <c:pt idx="18">
                  <c:v>0.625</c:v>
                </c:pt>
                <c:pt idx="19">
                  <c:v>0.17100000000000001</c:v>
                </c:pt>
                <c:pt idx="2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6-49C4-8B41-ADD27784C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77564544"/>
        <c:axId val="77582720"/>
      </c:barChart>
      <c:catAx>
        <c:axId val="7756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8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582720"/>
        <c:scaling>
          <c:orientation val="minMax"/>
          <c:max val="6"/>
          <c:min val="-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0.46029776674937967"/>
              <c:y val="0.93647540983606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645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41542237615772E-2"/>
          <c:y val="3.409682378346586E-2"/>
          <c:w val="0.14847885798010457"/>
          <c:h val="0.10421708902697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00811D5-D368-494B-8A88-382E451C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DD6BF6-AD46-424E-B1B9-56738DDC0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4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28EF0-6C20-4E86-90A4-83EACE8620E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33B6D-FA67-448C-93D9-310F114035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/>
              <a:t>Source:</a:t>
            </a:r>
            <a:r>
              <a:rPr lang="en-US"/>
              <a:t> MAFF, 1996 Food Charts, p. 64-68, Japan's Census Statistics, 97/98 CD-ROM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E4AF0-8965-47F3-95AF-29052F2092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Joint Typhoon Warning Center, Annual Tropical Cyclone Report,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3E9A6-649D-4B78-9031-74F72F49AF7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2B808-5F8E-4931-A264-DFC02A74D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6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B2B58-2475-4CA7-A28F-E97A2E255E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70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99DFD-CF36-411B-9D6E-93D511268A9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Government</a:t>
            </a:r>
            <a:r>
              <a:rPr lang="en-US" baseline="0" dirty="0"/>
              <a:t> of Japan, Ministry of Internal Affairs and Communications. http://www.stat.go.jp/english/data/handbook/c02cont.htm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US Census Bureau, International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93BD4-87C1-4360-B364-14A51B2380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847FF5-39F7-4F1A-8A4C-44FE86C5F51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16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CDEB4-3A12-4231-9CF0-CB83DC8BD6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CF6EB-FB7E-4C07-BF3A-A8A4A6A659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Statistical Handbook of Japan 2001. http://www.stat.go.jp/english/data/handbook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DD6BF6-AD46-424E-B1B9-56738DDC0E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1EEEB-E6D4-430B-9A13-5FEF738837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D7C84-E62A-4BC9-9760-4DCAF2ACE7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DC8EB-8620-4AA9-BA7C-E1DD7126CC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concepts of absolute and relative location.</a:t>
            </a:r>
          </a:p>
          <a:p>
            <a:r>
              <a:rPr lang="en-US"/>
              <a:t>Changes in relative location.</a:t>
            </a:r>
          </a:p>
          <a:p>
            <a:r>
              <a:rPr lang="en-US"/>
              <a:t>During the 20th century, the position of Japan was modified.</a:t>
            </a:r>
          </a:p>
          <a:p>
            <a:r>
              <a:rPr lang="en-US"/>
              <a:t>From a peripheral to a central position.</a:t>
            </a:r>
          </a:p>
          <a:p>
            <a:r>
              <a:rPr lang="en-US"/>
              <a:t>Trade became trans-pacific and Japan was a hub of the America-Pacific trade.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196BB-9BB7-4FC9-A423-7BA568D229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0F4A2-CD98-47FE-A29A-4CFB0E77DF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07F6B-1A41-45A9-A6D1-0BE688BA75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1B6E9-C042-425D-859E-62671DBB72D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822451" y="317500"/>
            <a:ext cx="5652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+mj-lt"/>
              </a:rPr>
              <a:t>GEOG 113C – Geography of East and Southeast Asia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2451" y="777875"/>
            <a:ext cx="3001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/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5" name="Picture 15" descr="Hofstra_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" y="164867"/>
            <a:ext cx="1188720" cy="11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side_map_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3" y="2359026"/>
            <a:ext cx="1920240" cy="33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6389936"/>
            <a:ext cx="1220681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82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2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35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730C-CFE3-4394-8ECB-A8C32764B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EDD0-E15C-4FD5-8A3F-E2D7B3CD40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0CFD-9BBA-45B1-8D76-21988517A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1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8E03-6172-46E2-85DE-424DFD770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8233" y="1311276"/>
            <a:ext cx="5395384" cy="256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8233" y="4032251"/>
            <a:ext cx="5395384" cy="257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87A1-C6FE-4F2F-9080-8CBCA96E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651" y="1311276"/>
            <a:ext cx="5395383" cy="256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09651" y="4032251"/>
            <a:ext cx="5395383" cy="257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B9AE-80C1-43A5-BB63-347B18469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09651" y="1311275"/>
            <a:ext cx="10993967" cy="52911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FDFB-413C-465D-87E7-7CC46BFC5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5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9651" y="1311275"/>
            <a:ext cx="10993967" cy="52911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F80E-7702-4453-9F15-F43E2791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12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76" y="1297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599" y="2906714"/>
            <a:ext cx="10363200" cy="3121293"/>
          </a:xfrm>
          <a:noFill/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8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67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4440-B27A-4D26-895E-437EF0A07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3D64-F7EC-40FC-BEB0-AFA796AAB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242E-3AE5-4F0F-AC24-B94693F33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3A30-08FD-45D8-9F77-E16BE85A20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8D7F-139E-416C-9960-5F2F441DC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04775"/>
            <a:ext cx="10972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72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F4C2C018-9702-4F53-ABB2-DED52D3B78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-14817" y="17462"/>
            <a:ext cx="914400" cy="14478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-14817" y="1436688"/>
            <a:ext cx="914400" cy="5421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6" name="Rectangle 8"/>
          <p:cNvSpPr>
            <a:spLocks noChangeArrowheads="1"/>
          </p:cNvSpPr>
          <p:nvPr/>
        </p:nvSpPr>
        <p:spPr bwMode="auto">
          <a:xfrm>
            <a:off x="1001184" y="1054100"/>
            <a:ext cx="11190818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177" name="Picture 9" descr="side_map_P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10583" y="20637"/>
            <a:ext cx="914400" cy="13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904765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itchFamily="34" charset="0"/>
              </a:rPr>
              <a:t>© Dr. Jean-Paul Rodrigue</a:t>
            </a:r>
          </a:p>
        </p:txBody>
      </p:sp>
    </p:spTree>
    <p:extLst>
      <p:ext uri="{BB962C8B-B14F-4D97-AF65-F5344CB8AC3E}">
        <p14:creationId xmlns:p14="http://schemas.microsoft.com/office/powerpoint/2010/main" val="8786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TOzpRrXGL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qljaloPXM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Topic 4 – Japan and its Corporate Hegemony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– Geography and the Insularity of Japan</a:t>
            </a:r>
          </a:p>
          <a:p>
            <a:pPr eaLnBrk="1" hangingPunct="1"/>
            <a:r>
              <a:rPr lang="en-US" dirty="0"/>
              <a:t>B – Japanese Development</a:t>
            </a:r>
          </a:p>
          <a:p>
            <a:pPr eaLnBrk="1" hangingPunct="1"/>
            <a:r>
              <a:rPr lang="en-US" dirty="0"/>
              <a:t>C – The Corporate and Industrial Hegemony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94EC-D9A7-4DA3-BD88-CC01D489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Maritime Orientation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70E9DE-AECF-4234-A59D-E8EA080C12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4694216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7B25A-09D6-4A57-81F7-5F77552EE4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Fight against the scarcity of space</a:t>
            </a:r>
          </a:p>
          <a:p>
            <a:pPr lvl="1"/>
            <a:r>
              <a:rPr lang="en-US" sz="2200" dirty="0"/>
              <a:t>Long narrow valleys.</a:t>
            </a:r>
          </a:p>
          <a:p>
            <a:pPr lvl="1"/>
            <a:r>
              <a:rPr lang="en-US" sz="2200" dirty="0"/>
              <a:t>Concentration of agricultural productivity.</a:t>
            </a:r>
          </a:p>
          <a:p>
            <a:pPr lvl="1"/>
            <a:r>
              <a:rPr lang="en-US" sz="2200" dirty="0"/>
              <a:t>Efficient management of existing agricultural land.</a:t>
            </a:r>
          </a:p>
          <a:p>
            <a:pPr lvl="1"/>
            <a:r>
              <a:rPr lang="en-US" dirty="0"/>
              <a:t>The surface of Japan is increasing because of volcanic activity, but mainly because of land reclamation.</a:t>
            </a:r>
          </a:p>
          <a:p>
            <a:pPr lvl="1"/>
            <a:r>
              <a:rPr lang="en-US" dirty="0"/>
              <a:t>0.5% of the surface.</a:t>
            </a:r>
          </a:p>
          <a:p>
            <a:pPr lvl="1"/>
            <a:r>
              <a:rPr lang="en-US" dirty="0"/>
              <a:t>Massive land reclamation around coastal areas, particularly large cities such as Tokyo, Nagoya and Osaka.</a:t>
            </a:r>
          </a:p>
        </p:txBody>
      </p:sp>
    </p:spTree>
    <p:extLst>
      <p:ext uri="{BB962C8B-B14F-4D97-AF65-F5344CB8AC3E}">
        <p14:creationId xmlns:p14="http://schemas.microsoft.com/office/powerpoint/2010/main" val="107604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Maritime Orientation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Fishing</a:t>
            </a:r>
          </a:p>
          <a:p>
            <a:pPr lvl="1" eaLnBrk="1" hangingPunct="1"/>
            <a:r>
              <a:rPr lang="en-US" dirty="0"/>
              <a:t>Insularity and fishing have influenced Japanese food supplies:</a:t>
            </a:r>
          </a:p>
          <a:p>
            <a:pPr lvl="2" eaLnBrk="1" hangingPunct="1"/>
            <a:r>
              <a:rPr lang="en-US" dirty="0"/>
              <a:t>25% of protein coming from fishes (6% world average).</a:t>
            </a:r>
          </a:p>
          <a:p>
            <a:pPr lvl="2"/>
            <a:r>
              <a:rPr lang="en-US" dirty="0"/>
              <a:t>China and Taiwan (60% of the demand of water-fishing activity).</a:t>
            </a:r>
          </a:p>
          <a:p>
            <a:pPr lvl="2"/>
            <a:r>
              <a:rPr lang="en-US" dirty="0"/>
              <a:t>Japan, South Korea, and Spain (10 % each).</a:t>
            </a:r>
          </a:p>
          <a:p>
            <a:pPr lvl="2" eaLnBrk="1" hangingPunct="1"/>
            <a:r>
              <a:rPr lang="en-US" dirty="0"/>
              <a:t>Massive usage of aquaculture (shrimp, oysters, seaweed).</a:t>
            </a:r>
          </a:p>
          <a:p>
            <a:pPr lvl="1" eaLnBrk="1" hangingPunct="1"/>
            <a:r>
              <a:rPr lang="en-US" dirty="0"/>
              <a:t>Fishing is favored by the meeting of two currents:</a:t>
            </a:r>
          </a:p>
          <a:p>
            <a:pPr lvl="2" eaLnBrk="1" hangingPunct="1"/>
            <a:r>
              <a:rPr lang="en-US" dirty="0" err="1"/>
              <a:t>Kuroshio</a:t>
            </a:r>
            <a:r>
              <a:rPr lang="en-US" dirty="0"/>
              <a:t> (warm and salty).</a:t>
            </a:r>
          </a:p>
          <a:p>
            <a:pPr lvl="2" eaLnBrk="1" hangingPunct="1"/>
            <a:r>
              <a:rPr lang="en-US" dirty="0" err="1"/>
              <a:t>Oyashio</a:t>
            </a:r>
            <a:r>
              <a:rPr lang="en-US" dirty="0"/>
              <a:t> (cold).</a:t>
            </a:r>
          </a:p>
          <a:p>
            <a:pPr lvl="2" eaLnBrk="1" hangingPunct="1"/>
            <a:r>
              <a:rPr lang="en-US" dirty="0"/>
              <a:t>Enabling better plankton growing conditions.</a:t>
            </a:r>
          </a:p>
          <a:p>
            <a:pPr eaLnBrk="1" hangingPunct="1"/>
            <a:r>
              <a:rPr lang="en-US" dirty="0"/>
              <a:t>Diet</a:t>
            </a:r>
          </a:p>
          <a:p>
            <a:pPr lvl="1" eaLnBrk="1" hangingPunct="1"/>
            <a:r>
              <a:rPr lang="en-US" dirty="0"/>
              <a:t>Unique diet the outcome of geography.</a:t>
            </a:r>
          </a:p>
          <a:p>
            <a:pPr lvl="1" eaLnBrk="1" hangingPunct="1"/>
            <a:r>
              <a:rPr lang="en-US" dirty="0"/>
              <a:t>Rice is the main staple food:</a:t>
            </a:r>
          </a:p>
          <a:p>
            <a:pPr lvl="2" eaLnBrk="1" hangingPunct="1"/>
            <a:r>
              <a:rPr lang="en-US" dirty="0"/>
              <a:t>Soybean as a source of protein (tofu, </a:t>
            </a:r>
            <a:r>
              <a:rPr lang="en-US" dirty="0" err="1"/>
              <a:t>shoyu</a:t>
            </a:r>
            <a:r>
              <a:rPr lang="en-US" dirty="0"/>
              <a:t>).</a:t>
            </a:r>
          </a:p>
          <a:p>
            <a:pPr lvl="2" eaLnBrk="1" hangingPunct="1"/>
            <a:r>
              <a:rPr lang="en-US" dirty="0"/>
              <a:t>Meat not part of the diet until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Evolution of the Japanese Diet (kg / capita / year)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708227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Maritime Orientation</a:t>
            </a:r>
          </a:p>
        </p:txBody>
      </p:sp>
      <p:pic>
        <p:nvPicPr>
          <p:cNvPr id="20" name="Content Placeholder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35B1FC5F-C6DE-4A49-B33D-53CE38265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6" y="1870249"/>
            <a:ext cx="5395220" cy="4173190"/>
          </a:xfrm>
        </p:spPr>
      </p:pic>
      <p:sp>
        <p:nvSpPr>
          <p:cNvPr id="3174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Climate</a:t>
            </a:r>
          </a:p>
          <a:p>
            <a:pPr lvl="1" eaLnBrk="1" hangingPunct="1"/>
            <a:r>
              <a:rPr lang="en-US" sz="2000" dirty="0"/>
              <a:t>Japan is the meeting place of the important weather patterns.</a:t>
            </a:r>
          </a:p>
          <a:p>
            <a:pPr lvl="1" eaLnBrk="1" hangingPunct="1"/>
            <a:r>
              <a:rPr lang="en-US" sz="2000" dirty="0"/>
              <a:t>Temperate.</a:t>
            </a:r>
          </a:p>
          <a:p>
            <a:pPr lvl="1" eaLnBrk="1" hangingPunct="1"/>
            <a:r>
              <a:rPr lang="en-US" sz="2000" dirty="0"/>
              <a:t>Monsoons warm air masses from the south.</a:t>
            </a:r>
          </a:p>
          <a:p>
            <a:pPr lvl="1" eaLnBrk="1" hangingPunct="1"/>
            <a:r>
              <a:rPr lang="en-US" sz="2000" dirty="0"/>
              <a:t>Siberian cold air masses from the north.</a:t>
            </a:r>
          </a:p>
          <a:p>
            <a:pPr lvl="1" eaLnBrk="1" hangingPunct="1"/>
            <a:r>
              <a:rPr lang="en-US" sz="2000" dirty="0"/>
              <a:t>High precipitations.</a:t>
            </a:r>
          </a:p>
          <a:p>
            <a:pPr eaLnBrk="1" hangingPunct="1"/>
            <a:r>
              <a:rPr lang="en-US" sz="2400" dirty="0"/>
              <a:t>Three major climate regions</a:t>
            </a:r>
          </a:p>
          <a:p>
            <a:pPr lvl="1" eaLnBrk="1" hangingPunct="1"/>
            <a:r>
              <a:rPr lang="en-US" sz="2000" dirty="0"/>
              <a:t>North: temperate climate with cold winters and important snowfalls (winter monsoon).</a:t>
            </a:r>
          </a:p>
          <a:p>
            <a:pPr lvl="1" eaLnBrk="1" hangingPunct="1"/>
            <a:r>
              <a:rPr lang="en-US" sz="2000" dirty="0"/>
              <a:t>Center: east/west variation.</a:t>
            </a:r>
          </a:p>
          <a:p>
            <a:pPr lvl="1" eaLnBrk="1" hangingPunct="1"/>
            <a:r>
              <a:rPr lang="en-US" sz="2000" dirty="0"/>
              <a:t>South: subtropical climate.</a:t>
            </a:r>
          </a:p>
        </p:txBody>
      </p:sp>
      <p:sp>
        <p:nvSpPr>
          <p:cNvPr id="31749" name="Rectangle 50"/>
          <p:cNvSpPr>
            <a:spLocks noChangeArrowheads="1"/>
          </p:cNvSpPr>
          <p:nvPr/>
        </p:nvSpPr>
        <p:spPr bwMode="auto">
          <a:xfrm>
            <a:off x="4564596" y="2753974"/>
            <a:ext cx="99174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 dirty="0">
                <a:solidFill>
                  <a:srgbClr val="777777"/>
                </a:solidFill>
                <a:latin typeface="AvantGarde Bk BT" pitchFamily="34" charset="0"/>
              </a:rPr>
              <a:t>Hokkaido</a:t>
            </a:r>
          </a:p>
        </p:txBody>
      </p:sp>
      <p:sp>
        <p:nvSpPr>
          <p:cNvPr id="31750" name="Rectangle 51"/>
          <p:cNvSpPr>
            <a:spLocks noChangeArrowheads="1"/>
          </p:cNvSpPr>
          <p:nvPr/>
        </p:nvSpPr>
        <p:spPr bwMode="auto">
          <a:xfrm>
            <a:off x="4128348" y="4407574"/>
            <a:ext cx="83195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 dirty="0">
                <a:solidFill>
                  <a:srgbClr val="777777"/>
                </a:solidFill>
                <a:latin typeface="AvantGarde Bk BT" pitchFamily="34" charset="0"/>
              </a:rPr>
              <a:t>Honshu</a:t>
            </a:r>
          </a:p>
        </p:txBody>
      </p:sp>
      <p:sp>
        <p:nvSpPr>
          <p:cNvPr id="31751" name="Rectangle 52"/>
          <p:cNvSpPr>
            <a:spLocks noChangeArrowheads="1"/>
          </p:cNvSpPr>
          <p:nvPr/>
        </p:nvSpPr>
        <p:spPr bwMode="auto">
          <a:xfrm>
            <a:off x="2106413" y="5309635"/>
            <a:ext cx="79290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 dirty="0">
                <a:solidFill>
                  <a:srgbClr val="777777"/>
                </a:solidFill>
                <a:latin typeface="AvantGarde Bk BT" pitchFamily="34" charset="0"/>
              </a:rPr>
              <a:t>Kyushu</a:t>
            </a:r>
          </a:p>
        </p:txBody>
      </p:sp>
      <p:sp>
        <p:nvSpPr>
          <p:cNvPr id="31752" name="Rectangle 53"/>
          <p:cNvSpPr>
            <a:spLocks noChangeArrowheads="1"/>
          </p:cNvSpPr>
          <p:nvPr/>
        </p:nvSpPr>
        <p:spPr bwMode="auto">
          <a:xfrm>
            <a:off x="2872203" y="5140037"/>
            <a:ext cx="84516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 dirty="0">
                <a:solidFill>
                  <a:srgbClr val="777777"/>
                </a:solidFill>
                <a:latin typeface="AvantGarde Bk BT" pitchFamily="34" charset="0"/>
              </a:rPr>
              <a:t>Shikoku</a:t>
            </a:r>
          </a:p>
        </p:txBody>
      </p:sp>
      <p:sp>
        <p:nvSpPr>
          <p:cNvPr id="31753" name="Freeform 54"/>
          <p:cNvSpPr>
            <a:spLocks/>
          </p:cNvSpPr>
          <p:nvPr/>
        </p:nvSpPr>
        <p:spPr bwMode="auto">
          <a:xfrm>
            <a:off x="3812821" y="4467932"/>
            <a:ext cx="1525587" cy="1449388"/>
          </a:xfrm>
          <a:custGeom>
            <a:avLst/>
            <a:gdLst>
              <a:gd name="T0" fmla="*/ 0 w 961"/>
              <a:gd name="T1" fmla="*/ 2147483647 h 913"/>
              <a:gd name="T2" fmla="*/ 2147483647 w 961"/>
              <a:gd name="T3" fmla="*/ 2147483647 h 913"/>
              <a:gd name="T4" fmla="*/ 2147483647 w 961"/>
              <a:gd name="T5" fmla="*/ 2147483647 h 913"/>
              <a:gd name="T6" fmla="*/ 2147483647 w 961"/>
              <a:gd name="T7" fmla="*/ 0 h 913"/>
              <a:gd name="T8" fmla="*/ 0 60000 65536"/>
              <a:gd name="T9" fmla="*/ 0 60000 65536"/>
              <a:gd name="T10" fmla="*/ 0 60000 65536"/>
              <a:gd name="T11" fmla="*/ 0 60000 65536"/>
              <a:gd name="T12" fmla="*/ 0 w 961"/>
              <a:gd name="T13" fmla="*/ 0 h 913"/>
              <a:gd name="T14" fmla="*/ 961 w 961"/>
              <a:gd name="T15" fmla="*/ 913 h 9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1" h="913">
                <a:moveTo>
                  <a:pt x="0" y="912"/>
                </a:moveTo>
                <a:lnTo>
                  <a:pt x="480" y="576"/>
                </a:lnTo>
                <a:lnTo>
                  <a:pt x="864" y="144"/>
                </a:lnTo>
                <a:lnTo>
                  <a:pt x="960" y="0"/>
                </a:ln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Freeform 55"/>
          <p:cNvSpPr>
            <a:spLocks/>
          </p:cNvSpPr>
          <p:nvPr/>
        </p:nvSpPr>
        <p:spPr bwMode="auto">
          <a:xfrm rot="1454718">
            <a:off x="5828515" y="2887861"/>
            <a:ext cx="230188" cy="992188"/>
          </a:xfrm>
          <a:custGeom>
            <a:avLst/>
            <a:gdLst>
              <a:gd name="T0" fmla="*/ 2147483647 w 145"/>
              <a:gd name="T1" fmla="*/ 0 h 625"/>
              <a:gd name="T2" fmla="*/ 2147483647 w 145"/>
              <a:gd name="T3" fmla="*/ 2147483647 h 625"/>
              <a:gd name="T4" fmla="*/ 0 w 145"/>
              <a:gd name="T5" fmla="*/ 2147483647 h 625"/>
              <a:gd name="T6" fmla="*/ 0 w 145"/>
              <a:gd name="T7" fmla="*/ 2147483647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625"/>
              <a:gd name="T14" fmla="*/ 145 w 145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625">
                <a:moveTo>
                  <a:pt x="144" y="0"/>
                </a:moveTo>
                <a:lnTo>
                  <a:pt x="96" y="96"/>
                </a:lnTo>
                <a:lnTo>
                  <a:pt x="0" y="432"/>
                </a:lnTo>
                <a:lnTo>
                  <a:pt x="0" y="624"/>
                </a:ln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56"/>
          <p:cNvSpPr>
            <a:spLocks/>
          </p:cNvSpPr>
          <p:nvPr/>
        </p:nvSpPr>
        <p:spPr bwMode="auto">
          <a:xfrm>
            <a:off x="2341131" y="3513409"/>
            <a:ext cx="1628775" cy="1463675"/>
          </a:xfrm>
          <a:custGeom>
            <a:avLst/>
            <a:gdLst>
              <a:gd name="T0" fmla="*/ 0 w 1026"/>
              <a:gd name="T1" fmla="*/ 2147483647 h 922"/>
              <a:gd name="T2" fmla="*/ 2147483647 w 1026"/>
              <a:gd name="T3" fmla="*/ 2147483647 h 922"/>
              <a:gd name="T4" fmla="*/ 2147483647 w 1026"/>
              <a:gd name="T5" fmla="*/ 2147483647 h 922"/>
              <a:gd name="T6" fmla="*/ 2147483647 w 1026"/>
              <a:gd name="T7" fmla="*/ 2147483647 h 922"/>
              <a:gd name="T8" fmla="*/ 2147483647 w 1026"/>
              <a:gd name="T9" fmla="*/ 0 h 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6"/>
              <a:gd name="T16" fmla="*/ 0 h 922"/>
              <a:gd name="T17" fmla="*/ 1026 w 1026"/>
              <a:gd name="T18" fmla="*/ 922 h 9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6" h="922">
                <a:moveTo>
                  <a:pt x="0" y="922"/>
                </a:moveTo>
                <a:lnTo>
                  <a:pt x="354" y="720"/>
                </a:lnTo>
                <a:lnTo>
                  <a:pt x="594" y="576"/>
                </a:lnTo>
                <a:lnTo>
                  <a:pt x="882" y="336"/>
                </a:lnTo>
                <a:lnTo>
                  <a:pt x="1026" y="0"/>
                </a:ln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57"/>
          <p:cNvSpPr>
            <a:spLocks/>
          </p:cNvSpPr>
          <p:nvPr/>
        </p:nvSpPr>
        <p:spPr bwMode="auto">
          <a:xfrm rot="513618">
            <a:off x="4057509" y="2307432"/>
            <a:ext cx="230187" cy="992188"/>
          </a:xfrm>
          <a:custGeom>
            <a:avLst/>
            <a:gdLst>
              <a:gd name="T0" fmla="*/ 2147483647 w 145"/>
              <a:gd name="T1" fmla="*/ 0 h 625"/>
              <a:gd name="T2" fmla="*/ 2147483647 w 145"/>
              <a:gd name="T3" fmla="*/ 2147483647 h 625"/>
              <a:gd name="T4" fmla="*/ 0 w 145"/>
              <a:gd name="T5" fmla="*/ 2147483647 h 625"/>
              <a:gd name="T6" fmla="*/ 0 60000 65536"/>
              <a:gd name="T7" fmla="*/ 0 60000 65536"/>
              <a:gd name="T8" fmla="*/ 0 60000 65536"/>
              <a:gd name="T9" fmla="*/ 0 w 145"/>
              <a:gd name="T10" fmla="*/ 0 h 625"/>
              <a:gd name="T11" fmla="*/ 145 w 145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625">
                <a:moveTo>
                  <a:pt x="144" y="0"/>
                </a:moveTo>
                <a:lnTo>
                  <a:pt x="48" y="288"/>
                </a:lnTo>
                <a:lnTo>
                  <a:pt x="0" y="624"/>
                </a:lnTo>
              </a:path>
            </a:pathLst>
          </a:custGeom>
          <a:noFill/>
          <a:ln w="38100">
            <a:solidFill>
              <a:srgbClr val="0000FF"/>
            </a:solidFill>
            <a:prstDash val="sysDot"/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58"/>
          <p:cNvSpPr>
            <a:spLocks noChangeArrowheads="1"/>
          </p:cNvSpPr>
          <p:nvPr/>
        </p:nvSpPr>
        <p:spPr bwMode="auto">
          <a:xfrm>
            <a:off x="3995738" y="5414964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>
                <a:solidFill>
                  <a:srgbClr val="000000"/>
                </a:solidFill>
                <a:latin typeface="Arial Narrow" pitchFamily="34" charset="0"/>
              </a:rPr>
              <a:t>Kuroshio (Black current)</a:t>
            </a:r>
          </a:p>
          <a:p>
            <a:pPr defTabSz="762000" eaLnBrk="0" hangingPunct="0"/>
            <a:r>
              <a:rPr lang="en-US" sz="1600" b="1">
                <a:solidFill>
                  <a:srgbClr val="000000"/>
                </a:solidFill>
                <a:latin typeface="Arial Narrow" pitchFamily="34" charset="0"/>
              </a:rPr>
              <a:t>Warm and salty.</a:t>
            </a:r>
          </a:p>
        </p:txBody>
      </p:sp>
      <p:sp>
        <p:nvSpPr>
          <p:cNvPr id="31758" name="Rectangle 59"/>
          <p:cNvSpPr>
            <a:spLocks noChangeArrowheads="1"/>
          </p:cNvSpPr>
          <p:nvPr/>
        </p:nvSpPr>
        <p:spPr bwMode="auto">
          <a:xfrm>
            <a:off x="5314950" y="1943101"/>
            <a:ext cx="839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>
                <a:solidFill>
                  <a:srgbClr val="000000"/>
                </a:solidFill>
                <a:latin typeface="Arial Narrow" pitchFamily="34" charset="0"/>
              </a:rPr>
              <a:t>Oyashio</a:t>
            </a:r>
          </a:p>
          <a:p>
            <a:pPr defTabSz="762000" eaLnBrk="0" hangingPunct="0"/>
            <a:r>
              <a:rPr lang="en-US" sz="1600" b="1">
                <a:solidFill>
                  <a:srgbClr val="000000"/>
                </a:solidFill>
                <a:latin typeface="Arial Narrow" pitchFamily="34" charset="0"/>
              </a:rPr>
              <a:t>Cold</a:t>
            </a:r>
          </a:p>
        </p:txBody>
      </p:sp>
      <p:sp>
        <p:nvSpPr>
          <p:cNvPr id="31759" name="Freeform 60"/>
          <p:cNvSpPr>
            <a:spLocks/>
          </p:cNvSpPr>
          <p:nvPr/>
        </p:nvSpPr>
        <p:spPr bwMode="auto">
          <a:xfrm>
            <a:off x="4130680" y="3228031"/>
            <a:ext cx="936625" cy="188913"/>
          </a:xfrm>
          <a:custGeom>
            <a:avLst/>
            <a:gdLst>
              <a:gd name="T0" fmla="*/ 0 w 590"/>
              <a:gd name="T1" fmla="*/ 2147483647 h 119"/>
              <a:gd name="T2" fmla="*/ 2147483647 w 590"/>
              <a:gd name="T3" fmla="*/ 2147483647 h 119"/>
              <a:gd name="T4" fmla="*/ 2147483647 w 590"/>
              <a:gd name="T5" fmla="*/ 2147483647 h 119"/>
              <a:gd name="T6" fmla="*/ 2147483647 w 590"/>
              <a:gd name="T7" fmla="*/ 2147483647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590"/>
              <a:gd name="T13" fmla="*/ 0 h 119"/>
              <a:gd name="T14" fmla="*/ 590 w 590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0" h="119">
                <a:moveTo>
                  <a:pt x="0" y="97"/>
                </a:moveTo>
                <a:cubicBezTo>
                  <a:pt x="47" y="108"/>
                  <a:pt x="94" y="119"/>
                  <a:pt x="158" y="103"/>
                </a:cubicBezTo>
                <a:cubicBezTo>
                  <a:pt x="222" y="87"/>
                  <a:pt x="312" y="2"/>
                  <a:pt x="384" y="1"/>
                </a:cubicBezTo>
                <a:cubicBezTo>
                  <a:pt x="456" y="0"/>
                  <a:pt x="523" y="48"/>
                  <a:pt x="590" y="97"/>
                </a:cubicBezTo>
              </a:path>
            </a:pathLst>
          </a:cu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61"/>
          <p:cNvSpPr>
            <a:spLocks/>
          </p:cNvSpPr>
          <p:nvPr/>
        </p:nvSpPr>
        <p:spPr bwMode="auto">
          <a:xfrm>
            <a:off x="3011492" y="3315344"/>
            <a:ext cx="1860550" cy="1457325"/>
          </a:xfrm>
          <a:custGeom>
            <a:avLst/>
            <a:gdLst>
              <a:gd name="T0" fmla="*/ 0 w 1172"/>
              <a:gd name="T1" fmla="*/ 2147483647 h 918"/>
              <a:gd name="T2" fmla="*/ 2147483647 w 1172"/>
              <a:gd name="T3" fmla="*/ 2147483647 h 918"/>
              <a:gd name="T4" fmla="*/ 2147483647 w 1172"/>
              <a:gd name="T5" fmla="*/ 2147483647 h 918"/>
              <a:gd name="T6" fmla="*/ 2147483647 w 1172"/>
              <a:gd name="T7" fmla="*/ 2147483647 h 918"/>
              <a:gd name="T8" fmla="*/ 2147483647 w 1172"/>
              <a:gd name="T9" fmla="*/ 2147483647 h 918"/>
              <a:gd name="T10" fmla="*/ 2147483647 w 1172"/>
              <a:gd name="T11" fmla="*/ 0 h 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2"/>
              <a:gd name="T19" fmla="*/ 0 h 918"/>
              <a:gd name="T20" fmla="*/ 1172 w 1172"/>
              <a:gd name="T21" fmla="*/ 918 h 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2" h="918">
                <a:moveTo>
                  <a:pt x="0" y="892"/>
                </a:moveTo>
                <a:cubicBezTo>
                  <a:pt x="105" y="886"/>
                  <a:pt x="211" y="881"/>
                  <a:pt x="294" y="878"/>
                </a:cubicBezTo>
                <a:cubicBezTo>
                  <a:pt x="377" y="875"/>
                  <a:pt x="411" y="918"/>
                  <a:pt x="500" y="871"/>
                </a:cubicBezTo>
                <a:cubicBezTo>
                  <a:pt x="589" y="824"/>
                  <a:pt x="738" y="713"/>
                  <a:pt x="829" y="597"/>
                </a:cubicBezTo>
                <a:cubicBezTo>
                  <a:pt x="920" y="481"/>
                  <a:pt x="992" y="272"/>
                  <a:pt x="1049" y="172"/>
                </a:cubicBezTo>
                <a:cubicBezTo>
                  <a:pt x="1106" y="72"/>
                  <a:pt x="1147" y="36"/>
                  <a:pt x="1172" y="0"/>
                </a:cubicBezTo>
              </a:path>
            </a:pathLst>
          </a:cu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Freeform 62"/>
          <p:cNvSpPr>
            <a:spLocks/>
          </p:cNvSpPr>
          <p:nvPr/>
        </p:nvSpPr>
        <p:spPr bwMode="auto">
          <a:xfrm>
            <a:off x="2216154" y="4794894"/>
            <a:ext cx="1549400" cy="555625"/>
          </a:xfrm>
          <a:custGeom>
            <a:avLst/>
            <a:gdLst>
              <a:gd name="T0" fmla="*/ 2147483647 w 976"/>
              <a:gd name="T1" fmla="*/ 2147483647 h 350"/>
              <a:gd name="T2" fmla="*/ 2147483647 w 976"/>
              <a:gd name="T3" fmla="*/ 2147483647 h 350"/>
              <a:gd name="T4" fmla="*/ 2147483647 w 976"/>
              <a:gd name="T5" fmla="*/ 2147483647 h 350"/>
              <a:gd name="T6" fmla="*/ 2147483647 w 976"/>
              <a:gd name="T7" fmla="*/ 2147483647 h 350"/>
              <a:gd name="T8" fmla="*/ 2147483647 w 976"/>
              <a:gd name="T9" fmla="*/ 2147483647 h 350"/>
              <a:gd name="T10" fmla="*/ 0 w 976"/>
              <a:gd name="T11" fmla="*/ 2147483647 h 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6"/>
              <a:gd name="T19" fmla="*/ 0 h 350"/>
              <a:gd name="T20" fmla="*/ 976 w 976"/>
              <a:gd name="T21" fmla="*/ 350 h 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6" h="350">
                <a:moveTo>
                  <a:pt x="974" y="206"/>
                </a:moveTo>
                <a:cubicBezTo>
                  <a:pt x="975" y="144"/>
                  <a:pt x="976" y="83"/>
                  <a:pt x="946" y="49"/>
                </a:cubicBezTo>
                <a:cubicBezTo>
                  <a:pt x="916" y="15"/>
                  <a:pt x="866" y="0"/>
                  <a:pt x="795" y="1"/>
                </a:cubicBezTo>
                <a:cubicBezTo>
                  <a:pt x="724" y="2"/>
                  <a:pt x="613" y="30"/>
                  <a:pt x="521" y="56"/>
                </a:cubicBezTo>
                <a:cubicBezTo>
                  <a:pt x="429" y="82"/>
                  <a:pt x="327" y="109"/>
                  <a:pt x="240" y="158"/>
                </a:cubicBezTo>
                <a:cubicBezTo>
                  <a:pt x="153" y="207"/>
                  <a:pt x="76" y="278"/>
                  <a:pt x="0" y="350"/>
                </a:cubicBezTo>
              </a:path>
            </a:pathLst>
          </a:cu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Freeform 63"/>
          <p:cNvSpPr>
            <a:spLocks/>
          </p:cNvSpPr>
          <p:nvPr/>
        </p:nvSpPr>
        <p:spPr bwMode="auto">
          <a:xfrm>
            <a:off x="2555876" y="2568576"/>
            <a:ext cx="838200" cy="1349375"/>
          </a:xfrm>
          <a:custGeom>
            <a:avLst/>
            <a:gdLst>
              <a:gd name="T0" fmla="*/ 0 w 528"/>
              <a:gd name="T1" fmla="*/ 0 h 850"/>
              <a:gd name="T2" fmla="*/ 2147483647 w 528"/>
              <a:gd name="T3" fmla="*/ 2147483647 h 850"/>
              <a:gd name="T4" fmla="*/ 2147483647 w 528"/>
              <a:gd name="T5" fmla="*/ 2147483647 h 850"/>
              <a:gd name="T6" fmla="*/ 0 60000 65536"/>
              <a:gd name="T7" fmla="*/ 0 60000 65536"/>
              <a:gd name="T8" fmla="*/ 0 60000 65536"/>
              <a:gd name="T9" fmla="*/ 0 w 528"/>
              <a:gd name="T10" fmla="*/ 0 h 850"/>
              <a:gd name="T11" fmla="*/ 528 w 528"/>
              <a:gd name="T12" fmla="*/ 850 h 8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850">
                <a:moveTo>
                  <a:pt x="0" y="0"/>
                </a:moveTo>
                <a:cubicBezTo>
                  <a:pt x="86" y="90"/>
                  <a:pt x="173" y="180"/>
                  <a:pt x="261" y="322"/>
                </a:cubicBezTo>
                <a:cubicBezTo>
                  <a:pt x="349" y="464"/>
                  <a:pt x="438" y="657"/>
                  <a:pt x="528" y="850"/>
                </a:cubicBezTo>
              </a:path>
            </a:pathLst>
          </a:custGeom>
          <a:noFill/>
          <a:ln w="635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64"/>
          <p:cNvSpPr>
            <a:spLocks noChangeArrowheads="1"/>
          </p:cNvSpPr>
          <p:nvPr/>
        </p:nvSpPr>
        <p:spPr bwMode="auto">
          <a:xfrm rot="-2700000">
            <a:off x="1402631" y="2500577"/>
            <a:ext cx="179055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dirty="0">
                <a:solidFill>
                  <a:srgbClr val="000000"/>
                </a:solidFill>
              </a:rPr>
              <a:t>Cold winter winds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BD4AF-A125-4A2E-9469-2C37C953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Monsoon, Nagano Prefecture</a:t>
            </a:r>
          </a:p>
        </p:txBody>
      </p:sp>
      <p:pic>
        <p:nvPicPr>
          <p:cNvPr id="1026" name="Picture 2" descr="How to Clear a Path Through 60 Feet of Snow, Japanese Style - Atlas Obscura">
            <a:extLst>
              <a:ext uri="{FF2B5EF4-FFF2-40B4-BE49-F238E27FC236}">
                <a16:creationId xmlns:a16="http://schemas.microsoft.com/office/drawing/2014/main" id="{66C15860-5357-4169-BC8E-CAD9A1F6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27" y="1436858"/>
            <a:ext cx="9121346" cy="51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B835A-67E8-4083-94A4-2267FBBF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Maritime Orientation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D8FB-49C9-4DD1-8063-FEE8E6E8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1" y="1311275"/>
            <a:ext cx="4543656" cy="5291138"/>
          </a:xfrm>
        </p:spPr>
        <p:txBody>
          <a:bodyPr/>
          <a:lstStyle/>
          <a:p>
            <a:r>
              <a:rPr lang="en-US" dirty="0"/>
              <a:t>Typhoons</a:t>
            </a:r>
          </a:p>
          <a:p>
            <a:pPr lvl="1"/>
            <a:r>
              <a:rPr lang="en-US" dirty="0"/>
              <a:t>“Divine Winds”; cyclones/hurricanes.</a:t>
            </a:r>
          </a:p>
          <a:p>
            <a:pPr lvl="1"/>
            <a:r>
              <a:rPr lang="en-US" dirty="0"/>
              <a:t>The Pacific Northwest is the most active basin on earth.</a:t>
            </a:r>
          </a:p>
          <a:p>
            <a:pPr lvl="1"/>
            <a:r>
              <a:rPr lang="en-US" dirty="0"/>
              <a:t>2.6 typhoons reach the main Japanese islands each year.</a:t>
            </a:r>
          </a:p>
          <a:p>
            <a:pPr lvl="1"/>
            <a:r>
              <a:rPr lang="en-US" dirty="0"/>
              <a:t>More prevalent in southern Japan.</a:t>
            </a:r>
          </a:p>
          <a:p>
            <a:pPr lvl="1"/>
            <a:r>
              <a:rPr lang="en-US" dirty="0"/>
              <a:t>Okinawa (southern islands) has 7 storms per year.</a:t>
            </a:r>
          </a:p>
        </p:txBody>
      </p:sp>
      <p:pic>
        <p:nvPicPr>
          <p:cNvPr id="1026" name="Picture 2" descr="Proof Of Japan&amp;#39;s Kamikaze Typhoons Found In Ancient Rocks">
            <a:extLst>
              <a:ext uri="{FF2B5EF4-FFF2-40B4-BE49-F238E27FC236}">
                <a16:creationId xmlns:a16="http://schemas.microsoft.com/office/drawing/2014/main" id="{5E1A5321-E73A-443E-BA94-F7A30D70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252" y="1760054"/>
            <a:ext cx="6422560" cy="43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2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DD77-6C84-49E5-BF1E-CD78040F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Storms and Typhoons in the Northwest Pacific, 1959-2019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922580-1E0B-43D0-AC77-C59109D45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66625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408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Map&#10;&#10;Description automatically generated">
            <a:extLst>
              <a:ext uri="{FF2B5EF4-FFF2-40B4-BE49-F238E27FC236}">
                <a16:creationId xmlns:a16="http://schemas.microsoft.com/office/drawing/2014/main" id="{65E963B8-1E62-428C-A37C-F2081BD14C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932254"/>
            <a:ext cx="5395913" cy="4049179"/>
          </a:xfrm>
        </p:spPr>
      </p:pic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Maritime Orientation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Seismic activity</a:t>
            </a:r>
          </a:p>
          <a:p>
            <a:pPr lvl="1" eaLnBrk="1" hangingPunct="1"/>
            <a:r>
              <a:rPr lang="en-US" sz="2000" dirty="0"/>
              <a:t>Meeting of 3 tectonic plates</a:t>
            </a:r>
          </a:p>
          <a:p>
            <a:pPr lvl="1" eaLnBrk="1" hangingPunct="1"/>
            <a:r>
              <a:rPr lang="en-US" sz="2000" dirty="0"/>
              <a:t>Most active in the world. </a:t>
            </a:r>
          </a:p>
          <a:p>
            <a:pPr lvl="1" eaLnBrk="1" hangingPunct="1"/>
            <a:r>
              <a:rPr lang="en-US" sz="2000" dirty="0"/>
              <a:t>1,500 earthquakes a year (about 30 are felt).</a:t>
            </a:r>
          </a:p>
          <a:p>
            <a:pPr lvl="1" eaLnBrk="1" hangingPunct="1"/>
            <a:r>
              <a:rPr lang="en-US" sz="2000" dirty="0"/>
              <a:t>Process of subduction.</a:t>
            </a:r>
          </a:p>
          <a:p>
            <a:pPr eaLnBrk="1" hangingPunct="1"/>
            <a:r>
              <a:rPr lang="en-US" sz="2400" dirty="0"/>
              <a:t>Volcanic activity:</a:t>
            </a:r>
          </a:p>
          <a:p>
            <a:pPr lvl="1" eaLnBrk="1" hangingPunct="1"/>
            <a:r>
              <a:rPr lang="en-US" sz="2000" dirty="0"/>
              <a:t>10% of the world’s active volcanoes.</a:t>
            </a:r>
          </a:p>
          <a:p>
            <a:pPr lvl="1" eaLnBrk="1" hangingPunct="1"/>
            <a:r>
              <a:rPr lang="en-US" sz="2000" dirty="0"/>
              <a:t>About 108 volcanoes are currently active.</a:t>
            </a:r>
          </a:p>
          <a:p>
            <a:pPr lvl="1" eaLnBrk="1" hangingPunct="1"/>
            <a:r>
              <a:rPr lang="en-US" sz="2000" dirty="0"/>
              <a:t>Mount Sakurajima (Kyushu) erupted more than 5000 times since 1955.</a:t>
            </a:r>
          </a:p>
          <a:p>
            <a:pPr lvl="1" eaLnBrk="1" hangingPunct="1"/>
            <a:r>
              <a:rPr lang="en-US" sz="2000" dirty="0"/>
              <a:t>Mount Fuji last erupted in 1707.</a:t>
            </a:r>
          </a:p>
          <a:p>
            <a:pPr lvl="1" eaLnBrk="1" hangingPunct="1"/>
            <a:r>
              <a:rPr lang="en-US" sz="2000" dirty="0"/>
              <a:t>Numerous hot springs.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057509" y="3011080"/>
            <a:ext cx="1382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Eurasian Plate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000267" y="5134387"/>
            <a:ext cx="1203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Pacific Plate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3236663" y="5370096"/>
            <a:ext cx="1119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Philippines</a:t>
            </a:r>
          </a:p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Plate</a:t>
            </a:r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2889001" y="3714333"/>
            <a:ext cx="6953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H="1" flipV="1">
            <a:off x="3765785" y="5151021"/>
            <a:ext cx="381000" cy="2190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 flipH="1" flipV="1">
            <a:off x="4655779" y="4447150"/>
            <a:ext cx="344488" cy="1460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Maritime Orientation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Earthquakes</a:t>
            </a:r>
          </a:p>
          <a:p>
            <a:pPr lvl="1" eaLnBrk="1" hangingPunct="1"/>
            <a:r>
              <a:rPr lang="en-US" dirty="0"/>
              <a:t>Influence construction materials, construction techniques and lifestyle.</a:t>
            </a:r>
          </a:p>
          <a:p>
            <a:pPr lvl="1" eaLnBrk="1" hangingPunct="1"/>
            <a:r>
              <a:rPr lang="en-US" dirty="0"/>
              <a:t>The 70 years rule:</a:t>
            </a:r>
          </a:p>
          <a:p>
            <a:pPr lvl="2" eaLnBrk="1" hangingPunct="1"/>
            <a:r>
              <a:rPr lang="en-US" dirty="0"/>
              <a:t>Tokyo affected by a major earthquake every 70 years (1633, 1703, 1782, 1853, 1923, 2011).</a:t>
            </a:r>
          </a:p>
          <a:p>
            <a:pPr lvl="1" eaLnBrk="1" hangingPunct="1"/>
            <a:r>
              <a:rPr lang="en-US" dirty="0"/>
              <a:t>Great Kanto earthquake (1923):</a:t>
            </a:r>
          </a:p>
          <a:p>
            <a:pPr lvl="2" eaLnBrk="1" hangingPunct="1"/>
            <a:r>
              <a:rPr lang="en-US" dirty="0"/>
              <a:t>8.3 MMS (moment magnitude scale).</a:t>
            </a:r>
          </a:p>
          <a:p>
            <a:pPr lvl="2" eaLnBrk="1" hangingPunct="1"/>
            <a:r>
              <a:rPr lang="en-US" dirty="0"/>
              <a:t>100,000 – 140,000 deaths.</a:t>
            </a:r>
          </a:p>
          <a:p>
            <a:pPr lvl="1" eaLnBrk="1" hangingPunct="1"/>
            <a:r>
              <a:rPr lang="en-US" dirty="0"/>
              <a:t>Kobe 1995:</a:t>
            </a:r>
          </a:p>
          <a:p>
            <a:pPr lvl="2" eaLnBrk="1" hangingPunct="1"/>
            <a:r>
              <a:rPr lang="en-US" dirty="0"/>
              <a:t>6.8 MMS.</a:t>
            </a:r>
          </a:p>
          <a:p>
            <a:pPr lvl="2" eaLnBrk="1" hangingPunct="1"/>
            <a:r>
              <a:rPr lang="en-US" dirty="0"/>
              <a:t>6,400 deaths and 250,000 made homeless.</a:t>
            </a:r>
          </a:p>
          <a:p>
            <a:pPr lvl="2" eaLnBrk="1" hangingPunct="1"/>
            <a:r>
              <a:rPr lang="en-US" dirty="0"/>
              <a:t>30,000 damaged buildings.</a:t>
            </a:r>
          </a:p>
          <a:p>
            <a:pPr lvl="2" eaLnBrk="1" hangingPunct="1"/>
            <a:r>
              <a:rPr lang="en-US" dirty="0"/>
              <a:t>Reconstruction costs: between 2 and 3% of GDP.</a:t>
            </a:r>
          </a:p>
        </p:txBody>
      </p:sp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E532642F-1F8B-44BA-B4EE-E84925FAEBAE}"/>
              </a:ext>
            </a:extLst>
          </p:cNvPr>
          <p:cNvSpPr/>
          <p:nvPr/>
        </p:nvSpPr>
        <p:spPr bwMode="auto">
          <a:xfrm>
            <a:off x="1215189" y="5901489"/>
            <a:ext cx="812132" cy="541422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4CCE0C-EC2C-4101-854D-D64052FB76D7}"/>
              </a:ext>
            </a:extLst>
          </p:cNvPr>
          <p:cNvSpPr/>
          <p:nvPr/>
        </p:nvSpPr>
        <p:spPr>
          <a:xfrm>
            <a:off x="2044030" y="5987534"/>
            <a:ext cx="433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Japanology Plus - Earthquake resistant Architecture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Maritime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Sendai earthquake and tsunami</a:t>
            </a:r>
          </a:p>
          <a:p>
            <a:pPr lvl="1"/>
            <a:r>
              <a:rPr lang="en-US" dirty="0"/>
              <a:t>9.0 MMS.</a:t>
            </a:r>
          </a:p>
          <a:p>
            <a:pPr lvl="1"/>
            <a:r>
              <a:rPr lang="en-US" dirty="0"/>
              <a:t>Largest in recorded history to hit Japan.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largest in recorded history.</a:t>
            </a:r>
          </a:p>
          <a:p>
            <a:pPr lvl="1"/>
            <a:r>
              <a:rPr lang="en-US" dirty="0"/>
              <a:t>Triggered a 10 meters tsunami.</a:t>
            </a:r>
          </a:p>
          <a:p>
            <a:pPr lvl="1"/>
            <a:r>
              <a:rPr lang="en-US" dirty="0"/>
              <a:t>The island of Japan moved by 2.4 meters.</a:t>
            </a:r>
          </a:p>
          <a:p>
            <a:pPr lvl="1"/>
            <a:r>
              <a:rPr lang="en-US" dirty="0"/>
              <a:t>The earth axis shifted 10 centimeters.</a:t>
            </a:r>
          </a:p>
          <a:p>
            <a:pPr lvl="1"/>
            <a:r>
              <a:rPr lang="en-US" dirty="0"/>
              <a:t>10,000 deaths.</a:t>
            </a:r>
          </a:p>
          <a:p>
            <a:endParaRPr lang="en-US" dirty="0"/>
          </a:p>
        </p:txBody>
      </p:sp>
      <p:sp>
        <p:nvSpPr>
          <p:cNvPr id="4" name="Action Button: Video 3">
            <a:hlinkClick r:id="rId3" highlightClick="1"/>
            <a:extLst>
              <a:ext uri="{FF2B5EF4-FFF2-40B4-BE49-F238E27FC236}">
                <a16:creationId xmlns:a16="http://schemas.microsoft.com/office/drawing/2014/main" id="{45141B52-BF8C-498B-AA4D-4723F7EB0070}"/>
              </a:ext>
            </a:extLst>
          </p:cNvPr>
          <p:cNvSpPr/>
          <p:nvPr/>
        </p:nvSpPr>
        <p:spPr bwMode="auto">
          <a:xfrm>
            <a:off x="1130805" y="6085378"/>
            <a:ext cx="1010653" cy="583531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E4FD7-41D4-473D-8743-91EC8FFCCE8F}"/>
              </a:ext>
            </a:extLst>
          </p:cNvPr>
          <p:cNvSpPr txBox="1"/>
          <p:nvPr/>
        </p:nvSpPr>
        <p:spPr>
          <a:xfrm>
            <a:off x="7447784" y="93273"/>
            <a:ext cx="456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Discuss some of the unique characteristics of the physical geography of Japan.</a:t>
            </a:r>
          </a:p>
        </p:txBody>
      </p:sp>
      <p:pic>
        <p:nvPicPr>
          <p:cNvPr id="6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34B874E9-42E5-48B3-B0A8-1F151413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51" y="25228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5C99A-5259-42A8-9FFA-6EC83C1B5C96}"/>
              </a:ext>
            </a:extLst>
          </p:cNvPr>
          <p:cNvSpPr txBox="1"/>
          <p:nvPr/>
        </p:nvSpPr>
        <p:spPr>
          <a:xfrm>
            <a:off x="2142206" y="5995140"/>
            <a:ext cx="456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Tsunami in the Sendai Airport area, Miyagi Prefecture, helicopter view</a:t>
            </a:r>
          </a:p>
        </p:txBody>
      </p:sp>
    </p:spTree>
    <p:extLst>
      <p:ext uri="{BB962C8B-B14F-4D97-AF65-F5344CB8AC3E}">
        <p14:creationId xmlns:p14="http://schemas.microsoft.com/office/powerpoint/2010/main" val="210864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Conditions of Usage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personal and classroom use only</a:t>
            </a:r>
          </a:p>
          <a:p>
            <a:pPr lvl="1" eaLnBrk="1" hangingPunct="1"/>
            <a:r>
              <a:rPr lang="en-US" dirty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/>
              <a:t>No modification and redistribution permitted</a:t>
            </a:r>
          </a:p>
          <a:p>
            <a:pPr lvl="1" eaLnBrk="1" hangingPunct="1"/>
            <a:r>
              <a:rPr lang="en-US" dirty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/>
              <a:t>Citation</a:t>
            </a:r>
          </a:p>
          <a:p>
            <a:pPr lvl="1" eaLnBrk="1" hangingPunct="1"/>
            <a:r>
              <a:rPr lang="en-US" dirty="0"/>
              <a:t>Dr. Jean-Paul Rodrigue, Dept. of Global Studies &amp; Geography, Hofstra University.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6B0B-00AD-4BB3-8862-82827F06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Maritime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899E-9651-4130-BE3E-D67DCEC1D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“Triple Disaster” of 2011</a:t>
            </a:r>
          </a:p>
          <a:p>
            <a:pPr lvl="1"/>
            <a:r>
              <a:rPr lang="en-US" dirty="0"/>
              <a:t>The shockwave of the earthquake (First):</a:t>
            </a:r>
          </a:p>
          <a:p>
            <a:pPr lvl="2"/>
            <a:r>
              <a:rPr lang="en-US" dirty="0"/>
              <a:t>Can damage buildings and infrastructure.</a:t>
            </a:r>
          </a:p>
          <a:p>
            <a:pPr lvl="2"/>
            <a:r>
              <a:rPr lang="en-US" dirty="0"/>
              <a:t>Impact strongly mitigated by construction codes.</a:t>
            </a:r>
          </a:p>
          <a:p>
            <a:pPr lvl="1"/>
            <a:r>
              <a:rPr lang="en-US" dirty="0"/>
              <a:t>10 to 23 feet tsunami (Second):</a:t>
            </a:r>
          </a:p>
          <a:p>
            <a:pPr lvl="2"/>
            <a:r>
              <a:rPr lang="en-US" dirty="0"/>
              <a:t>Destruction and damage of several coastal areas.</a:t>
            </a:r>
          </a:p>
          <a:p>
            <a:pPr lvl="1"/>
            <a:r>
              <a:rPr lang="en-US" dirty="0"/>
              <a:t>Nuclear disaster (Third):</a:t>
            </a:r>
          </a:p>
          <a:p>
            <a:pPr lvl="2"/>
            <a:r>
              <a:rPr lang="en-US" dirty="0"/>
              <a:t>Problems with three nuclear reactors at Fukushima plant that were tested to withstand a 7.9 scale earthquake.</a:t>
            </a:r>
          </a:p>
          <a:p>
            <a:pPr lvl="2"/>
            <a:r>
              <a:rPr lang="en-US" dirty="0"/>
              <a:t>Destruction of parts of the electric power grid.</a:t>
            </a:r>
          </a:p>
          <a:p>
            <a:pPr lvl="2"/>
            <a:r>
              <a:rPr lang="en-US" dirty="0"/>
              <a:t>Radioactive leaks forced the evacuation of 200,000 residents.</a:t>
            </a:r>
          </a:p>
          <a:p>
            <a:pPr lvl="2"/>
            <a:r>
              <a:rPr lang="en-US" dirty="0"/>
              <a:t>Abandonment of nuclear energy.</a:t>
            </a:r>
          </a:p>
        </p:txBody>
      </p:sp>
    </p:spTree>
    <p:extLst>
      <p:ext uri="{BB962C8B-B14F-4D97-AF65-F5344CB8AC3E}">
        <p14:creationId xmlns:p14="http://schemas.microsoft.com/office/powerpoint/2010/main" val="309791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Demography</a:t>
            </a:r>
          </a:p>
        </p:txBody>
      </p:sp>
      <p:graphicFrame>
        <p:nvGraphicFramePr>
          <p:cNvPr id="6" name="Object 11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1594207"/>
              </p:ext>
            </p:extLst>
          </p:nvPr>
        </p:nvGraphicFramePr>
        <p:xfrm>
          <a:off x="1009650" y="1311275"/>
          <a:ext cx="5395913" cy="256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57281892"/>
              </p:ext>
            </p:extLst>
          </p:nvPr>
        </p:nvGraphicFramePr>
        <p:xfrm>
          <a:off x="1009650" y="4032250"/>
          <a:ext cx="5395913" cy="257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7" name="Rectangle 1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Demographic and cultural homogeneity</a:t>
            </a:r>
          </a:p>
          <a:p>
            <a:pPr lvl="1" eaLnBrk="1" hangingPunct="1"/>
            <a:r>
              <a:rPr lang="en-US" sz="2000" dirty="0"/>
              <a:t>125 million.</a:t>
            </a:r>
          </a:p>
          <a:p>
            <a:pPr lvl="1" eaLnBrk="1" hangingPunct="1"/>
            <a:r>
              <a:rPr lang="en-US" sz="2000" dirty="0"/>
              <a:t>99% of the population is of Japanese ethnicity</a:t>
            </a:r>
            <a:r>
              <a:rPr lang="en-US" sz="1800" dirty="0"/>
              <a:t>.</a:t>
            </a:r>
          </a:p>
          <a:p>
            <a:pPr lvl="1" eaLnBrk="1" hangingPunct="1"/>
            <a:r>
              <a:rPr lang="en-US" sz="2000" dirty="0"/>
              <a:t>99% of the population speaks Japanese.</a:t>
            </a:r>
          </a:p>
          <a:p>
            <a:pPr lvl="1" eaLnBrk="1" hangingPunct="1"/>
            <a:r>
              <a:rPr lang="en-US" sz="2000" dirty="0"/>
              <a:t>Foster national identity and unity (nationalism).</a:t>
            </a:r>
          </a:p>
          <a:p>
            <a:pPr lvl="1" eaLnBrk="1" hangingPunct="1"/>
            <a:r>
              <a:rPr lang="en-US" sz="2000" dirty="0"/>
              <a:t>Issue of conformity.</a:t>
            </a:r>
          </a:p>
          <a:p>
            <a:pPr lvl="1" eaLnBrk="1" hangingPunct="1"/>
            <a:r>
              <a:rPr lang="en-US" sz="2000" dirty="0"/>
              <a:t>“Yamato people” (plain around Kyoto).</a:t>
            </a:r>
          </a:p>
          <a:p>
            <a:pPr lvl="1" eaLnBrk="1" hangingPunct="1"/>
            <a:r>
              <a:rPr lang="en-US" sz="2000" dirty="0"/>
              <a:t>Distrust of foreigners.</a:t>
            </a:r>
          </a:p>
          <a:p>
            <a:pPr lvl="1" eaLnBrk="1" hangingPunct="1"/>
            <a:r>
              <a:rPr lang="en-US" sz="2000" dirty="0"/>
              <a:t>Literacy rate of 99%.</a:t>
            </a:r>
          </a:p>
          <a:p>
            <a:pPr eaLnBrk="1" hangingPunct="1"/>
            <a:r>
              <a:rPr lang="en-US" sz="2400" dirty="0"/>
              <a:t>Immigration</a:t>
            </a:r>
          </a:p>
          <a:p>
            <a:pPr lvl="1" eaLnBrk="1" hangingPunct="1"/>
            <a:r>
              <a:rPr lang="en-US" sz="2000" dirty="0"/>
              <a:t>Ethnic homogeneity does not favor immigration.</a:t>
            </a:r>
          </a:p>
          <a:p>
            <a:pPr lvl="1" eaLnBrk="1" hangingPunct="1"/>
            <a:r>
              <a:rPr lang="en-US" sz="2000" dirty="0"/>
              <a:t>Would need 400,000 immigrants a year to stabilize the population.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6D62-55C0-4CDD-A726-5187AB06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of Japan, 1870-2050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CEC8FE-5723-459D-91EC-D86D81968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35491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9812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Demography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6220565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Population peaked at 128 million in 2010.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Declined after 2010, for the first time since census was held (1899).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125 million as of 2022.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Highest life expectancy in the world: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86 years for females.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79 years for males.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More people over 65 than children under 15 (30,000 people more than 100 years).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Older age of marriage, around 27 years.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Many Japanese women do not marry (subservient relation).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Low fertility rate, about 1.3 children per woman.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Net decline of the active age population since 1997.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Decline in saving rates.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From net savers to net borrowers.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3F8D32A-19C8-466C-A33D-335B0DAD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Japan</a:t>
            </a: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1AC55CA0-285A-43EE-A7D5-443930532E9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2361241"/>
              </p:ext>
            </p:extLst>
          </p:nvPr>
        </p:nvGraphicFramePr>
        <p:xfrm>
          <a:off x="6608763" y="1311275"/>
          <a:ext cx="539432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D28F442D-BFFC-4E99-9532-AF0C0AB282C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7857334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585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Life Expectancy at Birth, 1910 and 2015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833572"/>
              </p:ext>
            </p:extLst>
          </p:nvPr>
        </p:nvGraphicFramePr>
        <p:xfrm>
          <a:off x="1009650" y="1311275"/>
          <a:ext cx="10993438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D52274-F1B0-4E57-B3C9-624ABB3A31D7}"/>
              </a:ext>
            </a:extLst>
          </p:cNvPr>
          <p:cNvSpPr txBox="1"/>
          <p:nvPr/>
        </p:nvSpPr>
        <p:spPr>
          <a:xfrm>
            <a:off x="8560705" y="171478"/>
            <a:ext cx="363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some of the demographic challenges that Japan is facing.</a:t>
            </a:r>
          </a:p>
        </p:txBody>
      </p:sp>
      <p:pic>
        <p:nvPicPr>
          <p:cNvPr id="5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571F9F6C-4D99-4EF6-8D7D-72DF00C2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72" y="318459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75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Resources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resource base</a:t>
            </a:r>
          </a:p>
          <a:p>
            <a:pPr lvl="1" eaLnBrk="1" hangingPunct="1"/>
            <a:r>
              <a:rPr lang="en-US" dirty="0"/>
              <a:t>Limited quantities of minerals and fossil fuels.</a:t>
            </a:r>
          </a:p>
          <a:p>
            <a:pPr lvl="1" eaLnBrk="1" hangingPunct="1"/>
            <a:r>
              <a:rPr lang="en-US" dirty="0"/>
              <a:t>Japan needs to import most of its resources:</a:t>
            </a:r>
          </a:p>
          <a:p>
            <a:pPr lvl="2" eaLnBrk="1" hangingPunct="1"/>
            <a:r>
              <a:rPr lang="en-US" dirty="0"/>
              <a:t>Favored the development of trade.</a:t>
            </a:r>
          </a:p>
          <a:p>
            <a:pPr lvl="2" eaLnBrk="1" hangingPunct="1"/>
            <a:r>
              <a:rPr lang="en-US" dirty="0"/>
              <a:t>Industrial corporations and banks are controlling a significant array of foreign resources.</a:t>
            </a:r>
          </a:p>
          <a:p>
            <a:pPr lvl="1" eaLnBrk="1" hangingPunct="1"/>
            <a:r>
              <a:rPr lang="en-US" dirty="0"/>
              <a:t>Small territory makes agricultural self sufficiency difficult:</a:t>
            </a:r>
          </a:p>
          <a:p>
            <a:pPr lvl="2" eaLnBrk="1" hangingPunct="1"/>
            <a:r>
              <a:rPr lang="en-US" dirty="0"/>
              <a:t>One of the highest agricultural productivity.</a:t>
            </a:r>
          </a:p>
          <a:p>
            <a:pPr lvl="2" eaLnBrk="1" hangingPunct="1"/>
            <a:r>
              <a:rPr lang="en-US" dirty="0"/>
              <a:t>60% of all food is imported.</a:t>
            </a:r>
          </a:p>
          <a:p>
            <a:pPr lvl="1" eaLnBrk="1" hangingPunct="1"/>
            <a:r>
              <a:rPr lang="en-US" dirty="0"/>
              <a:t>Issues:</a:t>
            </a:r>
          </a:p>
          <a:p>
            <a:pPr lvl="2" eaLnBrk="1" hangingPunct="1"/>
            <a:r>
              <a:rPr lang="en-US" dirty="0"/>
              <a:t>Stability and reliability of partners.</a:t>
            </a:r>
          </a:p>
          <a:p>
            <a:pPr lvl="2" eaLnBrk="1" hangingPunct="1"/>
            <a:r>
              <a:rPr lang="en-US" dirty="0"/>
              <a:t>Price fluctuations.</a:t>
            </a:r>
          </a:p>
          <a:p>
            <a:pPr lvl="2" eaLnBrk="1" hangingPunct="1"/>
            <a:r>
              <a:rPr lang="en-US" dirty="0"/>
              <a:t>Must produce something in exchange.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 Resources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5528190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Energy</a:t>
            </a:r>
          </a:p>
          <a:p>
            <a:pPr lvl="1" eaLnBrk="1" hangingPunct="1"/>
            <a:r>
              <a:rPr lang="en-US" sz="2000" dirty="0"/>
              <a:t>Dependence on fossil fuels.</a:t>
            </a:r>
          </a:p>
          <a:p>
            <a:pPr lvl="1" eaLnBrk="1" hangingPunct="1"/>
            <a:r>
              <a:rPr lang="en-US" sz="2000" dirty="0"/>
              <a:t>Hydroelectricity and geothermal energy have good potential.</a:t>
            </a:r>
          </a:p>
          <a:p>
            <a:pPr lvl="1" eaLnBrk="1" hangingPunct="1"/>
            <a:r>
              <a:rPr lang="en-US" sz="2000" dirty="0"/>
              <a:t>Japan relies on nuclear energy.</a:t>
            </a:r>
          </a:p>
          <a:p>
            <a:pPr lvl="1" eaLnBrk="1" hangingPunct="1"/>
            <a:r>
              <a:rPr lang="en-US" sz="2000" dirty="0"/>
              <a:t>Issue of energy security:</a:t>
            </a:r>
          </a:p>
          <a:p>
            <a:pPr lvl="2" eaLnBrk="1" hangingPunct="1"/>
            <a:r>
              <a:rPr lang="en-US" sz="1800" dirty="0"/>
              <a:t>Imports 84% of its energy.</a:t>
            </a:r>
          </a:p>
          <a:p>
            <a:pPr lvl="2" eaLnBrk="1" hangingPunct="1"/>
            <a:r>
              <a:rPr lang="en-US" sz="1800" dirty="0"/>
              <a:t>Diversify energy supplies notably from new regional producers (Indonesia, Brunei).</a:t>
            </a:r>
          </a:p>
          <a:p>
            <a:pPr lvl="1" eaLnBrk="1" hangingPunct="1"/>
            <a:r>
              <a:rPr lang="en-US" sz="2000" dirty="0"/>
              <a:t>Sharp drop in the use of nuclear energy (Fukushima).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of Japan on some Raw Materials and Agricultural Goods, 1992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75778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A. Geography and the Insularity of Japan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1. Location</a:t>
            </a:r>
          </a:p>
          <a:p>
            <a:pPr lvl="1" eaLnBrk="1" hangingPunct="1"/>
            <a:r>
              <a:rPr lang="en-US" dirty="0"/>
              <a:t>In which way the location of Japan is unique?</a:t>
            </a:r>
          </a:p>
          <a:p>
            <a:pPr eaLnBrk="1" hangingPunct="1"/>
            <a:r>
              <a:rPr lang="en-US" dirty="0"/>
              <a:t>2. Maritime Orientation</a:t>
            </a:r>
          </a:p>
          <a:p>
            <a:pPr lvl="1" eaLnBrk="1" hangingPunct="1"/>
            <a:r>
              <a:rPr lang="en-US" dirty="0"/>
              <a:t>How is the ocean influencing the Japanese society?</a:t>
            </a:r>
          </a:p>
          <a:p>
            <a:pPr eaLnBrk="1" hangingPunct="1"/>
            <a:r>
              <a:rPr lang="en-US" dirty="0"/>
              <a:t>3. Demography</a:t>
            </a:r>
          </a:p>
          <a:p>
            <a:pPr lvl="1" eaLnBrk="1" hangingPunct="1"/>
            <a:r>
              <a:rPr lang="en-US" dirty="0"/>
              <a:t>What characterizes the Japanese population?</a:t>
            </a:r>
          </a:p>
          <a:p>
            <a:pPr eaLnBrk="1" hangingPunct="1"/>
            <a:r>
              <a:rPr lang="en-US" dirty="0"/>
              <a:t>4. Resources</a:t>
            </a:r>
          </a:p>
          <a:p>
            <a:pPr lvl="1" eaLnBrk="1" hangingPunct="1"/>
            <a:r>
              <a:rPr lang="en-US" dirty="0"/>
              <a:t>Is Japan lacking resources?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Location and Insularity</a:t>
            </a:r>
          </a:p>
        </p:txBody>
      </p:sp>
      <p:pic>
        <p:nvPicPr>
          <p:cNvPr id="24580" name="Picture 18" descr="wo1ndhbp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23573" y="1821690"/>
            <a:ext cx="2356936" cy="1657281"/>
          </a:xfr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Location</a:t>
            </a:r>
          </a:p>
          <a:p>
            <a:pPr lvl="1" eaLnBrk="1" hangingPunct="1"/>
            <a:r>
              <a:rPr lang="en-US" sz="2000" dirty="0"/>
              <a:t>“</a:t>
            </a:r>
            <a:r>
              <a:rPr lang="en-US" sz="2000" dirty="0" err="1"/>
              <a:t>jih</a:t>
            </a:r>
            <a:r>
              <a:rPr lang="en-US" sz="2000" dirty="0"/>
              <a:t>-pen” in Chinese (sun’s origin):</a:t>
            </a:r>
          </a:p>
          <a:p>
            <a:pPr lvl="2" eaLnBrk="1" hangingPunct="1"/>
            <a:r>
              <a:rPr lang="en-US" sz="1800" dirty="0"/>
              <a:t>Since Western civilizations encountered China before Japan, the name “Japan” stuck.</a:t>
            </a:r>
          </a:p>
          <a:p>
            <a:pPr lvl="1" eaLnBrk="1" hangingPunct="1"/>
            <a:r>
              <a:rPr lang="en-US" sz="2000" dirty="0"/>
              <a:t>Nihon (or Nippon), meaning “Source of the sun”.</a:t>
            </a:r>
          </a:p>
          <a:p>
            <a:pPr lvl="1" eaLnBrk="1" hangingPunct="1"/>
            <a:r>
              <a:rPr lang="en-US" sz="2000" dirty="0" err="1"/>
              <a:t>Hinomaru</a:t>
            </a:r>
            <a:r>
              <a:rPr lang="en-US" sz="2000" dirty="0"/>
              <a:t>: “sun disc”.</a:t>
            </a:r>
          </a:p>
          <a:p>
            <a:pPr lvl="1" eaLnBrk="1" hangingPunct="1"/>
            <a:r>
              <a:rPr lang="en-US" sz="2000" dirty="0"/>
              <a:t>Relative isolation in Pacific Asia:</a:t>
            </a:r>
          </a:p>
          <a:p>
            <a:pPr lvl="2" eaLnBrk="1" hangingPunct="1"/>
            <a:r>
              <a:rPr lang="en-US" sz="1800" dirty="0"/>
              <a:t>Insularity.</a:t>
            </a:r>
          </a:p>
          <a:p>
            <a:pPr lvl="2" eaLnBrk="1" hangingPunct="1"/>
            <a:r>
              <a:rPr lang="en-US" sz="1800" dirty="0"/>
              <a:t>Do not share a land border with any country.</a:t>
            </a:r>
          </a:p>
          <a:p>
            <a:pPr lvl="2" eaLnBrk="1" hangingPunct="1"/>
            <a:r>
              <a:rPr lang="en-US" sz="1800" dirty="0"/>
              <a:t>Helped shape Japanese culture and identity.</a:t>
            </a:r>
          </a:p>
          <a:p>
            <a:pPr lvl="1" eaLnBrk="1" hangingPunct="1"/>
            <a:r>
              <a:rPr lang="en-US" sz="2000" dirty="0"/>
              <a:t>Maritime access:</a:t>
            </a:r>
          </a:p>
          <a:p>
            <a:pPr lvl="2" eaLnBrk="1" hangingPunct="1"/>
            <a:r>
              <a:rPr lang="en-US" sz="1800" dirty="0" err="1"/>
              <a:t>Shimaguni</a:t>
            </a:r>
            <a:r>
              <a:rPr lang="en-US" sz="1800" dirty="0"/>
              <a:t> (island country) / insularity.</a:t>
            </a:r>
          </a:p>
          <a:p>
            <a:pPr lvl="2" eaLnBrk="1" hangingPunct="1"/>
            <a:r>
              <a:rPr lang="en-US" sz="1800" dirty="0"/>
              <a:t>Labeled as the Great Britain of the Pacific.</a:t>
            </a:r>
          </a:p>
        </p:txBody>
      </p:sp>
      <p:pic>
        <p:nvPicPr>
          <p:cNvPr id="24581" name="Picture 10" descr="jp-w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531" y="4268787"/>
            <a:ext cx="2286000" cy="148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2123573" y="3507167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Contemporary Flag</a:t>
            </a: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2520031" y="5752783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Imperial Flag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B80F6CF-6FD2-4DD6-A79F-E287D395B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1529641"/>
            <a:ext cx="7085432" cy="5223584"/>
          </a:xfrm>
          <a:prstGeom prst="rect">
            <a:avLst/>
          </a:prstGeom>
        </p:spPr>
      </p:pic>
      <p:sp>
        <p:nvSpPr>
          <p:cNvPr id="92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Changes in Japan’s Relative Location</a:t>
            </a:r>
          </a:p>
        </p:txBody>
      </p:sp>
      <p:sp>
        <p:nvSpPr>
          <p:cNvPr id="26639" name="Text Box 17"/>
          <p:cNvSpPr txBox="1">
            <a:spLocks noChangeArrowheads="1"/>
          </p:cNvSpPr>
          <p:nvPr/>
        </p:nvSpPr>
        <p:spPr bwMode="auto">
          <a:xfrm>
            <a:off x="3892899" y="1664849"/>
            <a:ext cx="190853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From Terminus…</a:t>
            </a:r>
          </a:p>
        </p:txBody>
      </p:sp>
      <p:sp>
        <p:nvSpPr>
          <p:cNvPr id="26640" name="Text Box 18"/>
          <p:cNvSpPr txBox="1">
            <a:spLocks noChangeArrowheads="1"/>
          </p:cNvSpPr>
          <p:nvPr/>
        </p:nvSpPr>
        <p:spPr bwMode="auto">
          <a:xfrm>
            <a:off x="4267201" y="6243638"/>
            <a:ext cx="1159933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… To Hub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72451" y="1415675"/>
            <a:ext cx="3766456" cy="1754326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34" charset="0"/>
              </a:rPr>
              <a:t>Limited outside influence (insularity).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34" charset="0"/>
              </a:rPr>
              <a:t>Writing, Buddhism and Confucianism came from China, via Korea.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34" charset="0"/>
              </a:rPr>
              <a:t>Protected from Chinese (Mongol) and Korean invasions.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34" charset="0"/>
              </a:rPr>
              <a:t>End of maritime roads from Europe.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72451" y="4622554"/>
            <a:ext cx="3720765" cy="92333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34" charset="0"/>
              </a:rPr>
              <a:t>Closest Asian country from North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34" charset="0"/>
              </a:rPr>
              <a:t>Core of the transpacific trade.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E50AF8D-A48F-4A4A-9F2B-0754CA1EA4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69339"/>
            <a:ext cx="5395913" cy="4175010"/>
          </a:xfrm>
        </p:spPr>
      </p:pic>
      <p:sp>
        <p:nvSpPr>
          <p:cNvPr id="71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Maritime Orientation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Maritime space</a:t>
            </a:r>
          </a:p>
          <a:p>
            <a:pPr lvl="1" eaLnBrk="1" hangingPunct="1"/>
            <a:r>
              <a:rPr lang="en-US" sz="2000" dirty="0"/>
              <a:t>4 islands; 98% of the land mass:</a:t>
            </a:r>
          </a:p>
          <a:p>
            <a:pPr lvl="2"/>
            <a:r>
              <a:rPr lang="en-US" sz="1800" dirty="0"/>
              <a:t>Honshu (231,100 km2); 80% of population .</a:t>
            </a:r>
          </a:p>
          <a:p>
            <a:pPr lvl="2"/>
            <a:r>
              <a:rPr lang="en-US" sz="1800" dirty="0"/>
              <a:t>Kyushu (42,100 km2); 10% of population.</a:t>
            </a:r>
          </a:p>
          <a:p>
            <a:pPr lvl="2" eaLnBrk="1" hangingPunct="1"/>
            <a:r>
              <a:rPr lang="en-US" sz="1800" dirty="0"/>
              <a:t>Hokkaido (83,400 km2); 4% of population.</a:t>
            </a:r>
          </a:p>
          <a:p>
            <a:pPr lvl="2" eaLnBrk="1" hangingPunct="1"/>
            <a:r>
              <a:rPr lang="en-US" sz="1800" dirty="0"/>
              <a:t>Shikoku (18,700 km2); 3% of population.</a:t>
            </a:r>
          </a:p>
          <a:p>
            <a:pPr lvl="1" eaLnBrk="1" hangingPunct="1"/>
            <a:r>
              <a:rPr lang="en-US" sz="2000" dirty="0"/>
              <a:t>3,500 islands in two major groups (Ryukyu and Bonin).</a:t>
            </a:r>
          </a:p>
          <a:p>
            <a:pPr lvl="1" eaLnBrk="1" hangingPunct="1"/>
            <a:r>
              <a:rPr lang="en-US" sz="2000" dirty="0"/>
              <a:t>Several large bays:</a:t>
            </a:r>
          </a:p>
          <a:p>
            <a:pPr lvl="2" eaLnBrk="1" hangingPunct="1"/>
            <a:r>
              <a:rPr lang="en-US" sz="1800" dirty="0"/>
              <a:t>Tokyo, Nagoya and Osaka.</a:t>
            </a:r>
          </a:p>
          <a:p>
            <a:pPr lvl="2" eaLnBrk="1" hangingPunct="1"/>
            <a:r>
              <a:rPr lang="en-US" sz="1800" dirty="0"/>
              <a:t>Important concentration of port infrastructures and urban regions.</a:t>
            </a:r>
          </a:p>
          <a:p>
            <a:pPr lvl="1" eaLnBrk="1" hangingPunct="1"/>
            <a:r>
              <a:rPr lang="en-US" sz="2000" dirty="0"/>
              <a:t>Arc of over 1,700 miles.</a:t>
            </a:r>
          </a:p>
          <a:p>
            <a:pPr lvl="1" eaLnBrk="1" hangingPunct="1"/>
            <a:r>
              <a:rPr lang="en-US" sz="2000" dirty="0"/>
              <a:t>Coastline:</a:t>
            </a:r>
          </a:p>
          <a:p>
            <a:pPr lvl="2" eaLnBrk="1" hangingPunct="1"/>
            <a:r>
              <a:rPr lang="en-US" sz="1800" dirty="0"/>
              <a:t>19,000 miles. </a:t>
            </a:r>
          </a:p>
          <a:p>
            <a:pPr lvl="2" eaLnBrk="1" hangingPunct="1"/>
            <a:r>
              <a:rPr lang="en-US" sz="1800" dirty="0"/>
              <a:t>3rd in the world behind Russia and Australia.</a:t>
            </a:r>
          </a:p>
        </p:txBody>
      </p:sp>
      <p:sp>
        <p:nvSpPr>
          <p:cNvPr id="27653" name="Rectangle 40"/>
          <p:cNvSpPr>
            <a:spLocks noChangeArrowheads="1"/>
          </p:cNvSpPr>
          <p:nvPr/>
        </p:nvSpPr>
        <p:spPr bwMode="auto">
          <a:xfrm>
            <a:off x="4240466" y="2767716"/>
            <a:ext cx="11891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Hokkaido</a:t>
            </a:r>
          </a:p>
        </p:txBody>
      </p:sp>
      <p:sp>
        <p:nvSpPr>
          <p:cNvPr id="27654" name="Rectangle 41"/>
          <p:cNvSpPr>
            <a:spLocks noChangeArrowheads="1"/>
          </p:cNvSpPr>
          <p:nvPr/>
        </p:nvSpPr>
        <p:spPr bwMode="auto">
          <a:xfrm>
            <a:off x="3688096" y="4266074"/>
            <a:ext cx="9874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Honshu</a:t>
            </a:r>
          </a:p>
        </p:txBody>
      </p:sp>
      <p:sp>
        <p:nvSpPr>
          <p:cNvPr id="27655" name="Rectangle 42"/>
          <p:cNvSpPr>
            <a:spLocks noChangeArrowheads="1"/>
          </p:cNvSpPr>
          <p:nvPr/>
        </p:nvSpPr>
        <p:spPr bwMode="auto">
          <a:xfrm>
            <a:off x="1913081" y="5182462"/>
            <a:ext cx="94141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Kyushu</a:t>
            </a:r>
          </a:p>
        </p:txBody>
      </p:sp>
      <p:sp>
        <p:nvSpPr>
          <p:cNvPr id="27656" name="Rectangle 43"/>
          <p:cNvSpPr>
            <a:spLocks noChangeArrowheads="1"/>
          </p:cNvSpPr>
          <p:nvPr/>
        </p:nvSpPr>
        <p:spPr bwMode="auto">
          <a:xfrm>
            <a:off x="2824172" y="5276686"/>
            <a:ext cx="10064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Shikoku</a:t>
            </a:r>
          </a:p>
        </p:txBody>
      </p:sp>
      <p:sp>
        <p:nvSpPr>
          <p:cNvPr id="27657" name="Line 44"/>
          <p:cNvSpPr>
            <a:spLocks noChangeShapeType="1"/>
          </p:cNvSpPr>
          <p:nvPr/>
        </p:nvSpPr>
        <p:spPr bwMode="auto">
          <a:xfrm flipH="1" flipV="1">
            <a:off x="4353391" y="4805684"/>
            <a:ext cx="152400" cy="2286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45"/>
          <p:cNvSpPr txBox="1">
            <a:spLocks noChangeArrowheads="1"/>
          </p:cNvSpPr>
          <p:nvPr/>
        </p:nvSpPr>
        <p:spPr bwMode="auto">
          <a:xfrm>
            <a:off x="4459675" y="4931097"/>
            <a:ext cx="969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</a:rPr>
              <a:t>Tokyo Bay</a:t>
            </a:r>
          </a:p>
        </p:txBody>
      </p:sp>
      <p:sp>
        <p:nvSpPr>
          <p:cNvPr id="27659" name="Line 46"/>
          <p:cNvSpPr>
            <a:spLocks noChangeShapeType="1"/>
          </p:cNvSpPr>
          <p:nvPr/>
        </p:nvSpPr>
        <p:spPr bwMode="auto">
          <a:xfrm flipH="1" flipV="1">
            <a:off x="3830816" y="4920654"/>
            <a:ext cx="533400" cy="3810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47"/>
          <p:cNvSpPr>
            <a:spLocks noChangeShapeType="1"/>
          </p:cNvSpPr>
          <p:nvPr/>
        </p:nvSpPr>
        <p:spPr bwMode="auto">
          <a:xfrm flipH="1" flipV="1">
            <a:off x="3415771" y="4977399"/>
            <a:ext cx="685800" cy="4572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Text Box 48"/>
          <p:cNvSpPr txBox="1">
            <a:spLocks noChangeArrowheads="1"/>
          </p:cNvSpPr>
          <p:nvPr/>
        </p:nvSpPr>
        <p:spPr bwMode="auto">
          <a:xfrm>
            <a:off x="4055455" y="5385387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solidFill>
                  <a:srgbClr val="0070C0"/>
                </a:solidFill>
                <a:latin typeface="Times New Roman" pitchFamily="18" charset="0"/>
              </a:rPr>
              <a:t>Osaka Bay</a:t>
            </a:r>
          </a:p>
        </p:txBody>
      </p:sp>
      <p:sp>
        <p:nvSpPr>
          <p:cNvPr id="27662" name="Text Box 49"/>
          <p:cNvSpPr txBox="1">
            <a:spLocks noChangeArrowheads="1"/>
          </p:cNvSpPr>
          <p:nvPr/>
        </p:nvSpPr>
        <p:spPr bwMode="auto">
          <a:xfrm>
            <a:off x="4313337" y="5174654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solidFill>
                  <a:srgbClr val="0070C0"/>
                </a:solidFill>
                <a:latin typeface="Times New Roman" pitchFamily="18" charset="0"/>
              </a:rPr>
              <a:t>Nagoya Bay</a:t>
            </a:r>
          </a:p>
        </p:txBody>
      </p:sp>
      <p:sp>
        <p:nvSpPr>
          <p:cNvPr id="27663" name="Rectangle 50"/>
          <p:cNvSpPr>
            <a:spLocks noChangeArrowheads="1"/>
          </p:cNvSpPr>
          <p:nvPr/>
        </p:nvSpPr>
        <p:spPr bwMode="auto">
          <a:xfrm>
            <a:off x="1323514" y="2415910"/>
            <a:ext cx="78867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27664" name="Rectangle 51"/>
          <p:cNvSpPr>
            <a:spLocks noChangeArrowheads="1"/>
          </p:cNvSpPr>
          <p:nvPr/>
        </p:nvSpPr>
        <p:spPr bwMode="auto">
          <a:xfrm>
            <a:off x="3319405" y="2185283"/>
            <a:ext cx="83997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</p:txBody>
      </p:sp>
      <p:sp>
        <p:nvSpPr>
          <p:cNvPr id="27665" name="Rectangle 52"/>
          <p:cNvSpPr>
            <a:spLocks noChangeArrowheads="1"/>
          </p:cNvSpPr>
          <p:nvPr/>
        </p:nvSpPr>
        <p:spPr bwMode="auto">
          <a:xfrm>
            <a:off x="1095400" y="3654862"/>
            <a:ext cx="144494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Korea</a:t>
            </a:r>
          </a:p>
        </p:txBody>
      </p:sp>
      <p:sp>
        <p:nvSpPr>
          <p:cNvPr id="27666" name="Rectangle 53"/>
          <p:cNvSpPr>
            <a:spLocks noChangeArrowheads="1"/>
          </p:cNvSpPr>
          <p:nvPr/>
        </p:nvSpPr>
        <p:spPr bwMode="auto">
          <a:xfrm>
            <a:off x="1239744" y="4310390"/>
            <a:ext cx="143212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</a:t>
            </a:r>
          </a:p>
        </p:txBody>
      </p:sp>
      <p:sp>
        <p:nvSpPr>
          <p:cNvPr id="27667" name="Text Box 54"/>
          <p:cNvSpPr txBox="1">
            <a:spLocks noChangeArrowheads="1"/>
          </p:cNvSpPr>
          <p:nvPr/>
        </p:nvSpPr>
        <p:spPr bwMode="auto">
          <a:xfrm>
            <a:off x="2976830" y="3468664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</a:rPr>
              <a:t>Sea of Japan</a:t>
            </a: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5156731" y="1932596"/>
            <a:ext cx="83997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F78E6DDC-4980-4C0E-B15B-05B4778AAC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69339"/>
            <a:ext cx="5395913" cy="4175010"/>
          </a:xfrm>
        </p:spPr>
      </p:pic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Maritime Orientation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22989" y="1311275"/>
            <a:ext cx="4403725" cy="5291138"/>
          </a:xfrm>
        </p:spPr>
        <p:txBody>
          <a:bodyPr/>
          <a:lstStyle/>
          <a:p>
            <a:pPr eaLnBrk="1" hangingPunct="1"/>
            <a:r>
              <a:rPr lang="en-US" sz="2400" dirty="0"/>
              <a:t>Linking the main Japanese islands</a:t>
            </a:r>
          </a:p>
          <a:p>
            <a:pPr lvl="1" eaLnBrk="1" hangingPunct="1"/>
            <a:r>
              <a:rPr lang="en-US" sz="2000" dirty="0"/>
              <a:t>Required the construction of bridges and tunnels.</a:t>
            </a:r>
          </a:p>
          <a:p>
            <a:pPr lvl="1" eaLnBrk="1" hangingPunct="1"/>
            <a:r>
              <a:rPr lang="en-US" sz="2000" dirty="0"/>
              <a:t>Impressive engineering achievements.</a:t>
            </a:r>
          </a:p>
          <a:p>
            <a:pPr lvl="1" eaLnBrk="1" hangingPunct="1"/>
            <a:r>
              <a:rPr lang="en-US" sz="2000" dirty="0"/>
              <a:t>1) </a:t>
            </a:r>
            <a:r>
              <a:rPr lang="en-US" sz="2000" dirty="0" err="1"/>
              <a:t>Seto</a:t>
            </a:r>
            <a:r>
              <a:rPr lang="en-US" sz="2000" dirty="0"/>
              <a:t>-Ohashi bridge (1988):</a:t>
            </a:r>
          </a:p>
          <a:p>
            <a:pPr lvl="2" eaLnBrk="1" hangingPunct="1"/>
            <a:r>
              <a:rPr lang="en-US" sz="1800" dirty="0"/>
              <a:t>Shikoku/Honshu.</a:t>
            </a:r>
          </a:p>
          <a:p>
            <a:pPr lvl="2" eaLnBrk="1" hangingPunct="1"/>
            <a:r>
              <a:rPr lang="en-US" sz="1800" dirty="0"/>
              <a:t>Naruto Strait.</a:t>
            </a:r>
          </a:p>
          <a:p>
            <a:pPr lvl="2" eaLnBrk="1" hangingPunct="1"/>
            <a:r>
              <a:rPr lang="en-US" sz="1800" dirty="0"/>
              <a:t>Road (upper deck) and rail (lower deck).</a:t>
            </a:r>
          </a:p>
          <a:p>
            <a:pPr lvl="1" eaLnBrk="1" hangingPunct="1"/>
            <a:r>
              <a:rPr lang="en-US" sz="2000" dirty="0"/>
              <a:t>2) </a:t>
            </a:r>
            <a:r>
              <a:rPr lang="en-US" sz="2000" dirty="0" err="1"/>
              <a:t>Kanmon</a:t>
            </a:r>
            <a:r>
              <a:rPr lang="en-US" sz="2000" dirty="0"/>
              <a:t> bridge (1973):</a:t>
            </a:r>
          </a:p>
          <a:p>
            <a:pPr lvl="2" eaLnBrk="1" hangingPunct="1"/>
            <a:r>
              <a:rPr lang="en-US" sz="1800" dirty="0"/>
              <a:t>Strait of Shimonoseki.</a:t>
            </a:r>
          </a:p>
          <a:p>
            <a:pPr lvl="2" eaLnBrk="1" hangingPunct="1"/>
            <a:r>
              <a:rPr lang="en-US" sz="1800" dirty="0"/>
              <a:t>Kyushu/Honshu.</a:t>
            </a:r>
          </a:p>
          <a:p>
            <a:pPr lvl="1" eaLnBrk="1" hangingPunct="1"/>
            <a:r>
              <a:rPr lang="en-US" sz="2000" dirty="0"/>
              <a:t>3) Seikan tunnel (1988):</a:t>
            </a:r>
          </a:p>
          <a:p>
            <a:pPr lvl="2" eaLnBrk="1" hangingPunct="1"/>
            <a:r>
              <a:rPr lang="en-US" sz="1800" dirty="0"/>
              <a:t>Tsugaru Strait (Honshu/Hokkaido) </a:t>
            </a:r>
          </a:p>
          <a:p>
            <a:pPr lvl="2" eaLnBrk="1" hangingPunct="1"/>
            <a:r>
              <a:rPr lang="en-US" sz="1800" dirty="0"/>
              <a:t>33 miles, longest in the world.</a:t>
            </a:r>
          </a:p>
        </p:txBody>
      </p:sp>
      <p:sp>
        <p:nvSpPr>
          <p:cNvPr id="28682" name="Line 21"/>
          <p:cNvSpPr>
            <a:spLocks noChangeShapeType="1"/>
          </p:cNvSpPr>
          <p:nvPr/>
        </p:nvSpPr>
        <p:spPr bwMode="auto">
          <a:xfrm flipV="1">
            <a:off x="2471334" y="4948738"/>
            <a:ext cx="109538" cy="174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22"/>
          <p:cNvSpPr>
            <a:spLocks noChangeShapeType="1"/>
          </p:cNvSpPr>
          <p:nvPr/>
        </p:nvSpPr>
        <p:spPr bwMode="auto">
          <a:xfrm flipV="1">
            <a:off x="3257467" y="4970960"/>
            <a:ext cx="196850" cy="333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23"/>
          <p:cNvSpPr>
            <a:spLocks noChangeShapeType="1"/>
          </p:cNvSpPr>
          <p:nvPr/>
        </p:nvSpPr>
        <p:spPr bwMode="auto">
          <a:xfrm>
            <a:off x="4482904" y="3449598"/>
            <a:ext cx="55562" cy="984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3362242" y="4789986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 Bk BT" pitchFamily="34" charset="0"/>
              </a:rPr>
              <a:t>1</a:t>
            </a:r>
          </a:p>
        </p:txBody>
      </p:sp>
      <p:sp>
        <p:nvSpPr>
          <p:cNvPr id="28686" name="Text Box 25"/>
          <p:cNvSpPr txBox="1">
            <a:spLocks noChangeArrowheads="1"/>
          </p:cNvSpPr>
          <p:nvPr/>
        </p:nvSpPr>
        <p:spPr bwMode="auto">
          <a:xfrm>
            <a:off x="2226859" y="4755062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vantGarde Bk BT" pitchFamily="34" charset="0"/>
              </a:rPr>
              <a:t>2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4238429" y="3376572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vantGarde Bk BT" pitchFamily="34" charset="0"/>
              </a:rPr>
              <a:t>3</a:t>
            </a: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4028575" y="2608315"/>
            <a:ext cx="11891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Hokkaido</a:t>
            </a: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3556490" y="4378214"/>
            <a:ext cx="9874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Honshu</a:t>
            </a: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1883857" y="5455214"/>
            <a:ext cx="94141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Kyushu</a:t>
            </a: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2861935" y="5170338"/>
            <a:ext cx="10064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000" b="1" i="1" dirty="0">
                <a:latin typeface="Calibri" pitchFamily="34" charset="0"/>
                <a:cs typeface="Calibri" pitchFamily="34" charset="0"/>
              </a:rPr>
              <a:t>Shikoku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66858B-8A7C-4E88-9823-3C15E91F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Seto</a:t>
            </a:r>
            <a:r>
              <a:rPr lang="en-US" dirty="0"/>
              <a:t>-Ohashi bridge (13 km)</a:t>
            </a:r>
          </a:p>
        </p:txBody>
      </p:sp>
      <p:pic>
        <p:nvPicPr>
          <p:cNvPr id="1026" name="Picture 2" descr="Great Seto Bridge - Wikipedia">
            <a:extLst>
              <a:ext uri="{FF2B5EF4-FFF2-40B4-BE49-F238E27FC236}">
                <a16:creationId xmlns:a16="http://schemas.microsoft.com/office/drawing/2014/main" id="{4720E9B2-1C39-4524-924C-04C587F6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440" y="1353130"/>
            <a:ext cx="8961120" cy="52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0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41E546A-F35F-4875-8466-3AA2A75ED0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14" y="1311275"/>
            <a:ext cx="4943384" cy="5291138"/>
          </a:xfrm>
        </p:spPr>
      </p:pic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Maritime Orientation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Physical constraints</a:t>
            </a:r>
          </a:p>
          <a:p>
            <a:pPr lvl="1" eaLnBrk="1" hangingPunct="1"/>
            <a:r>
              <a:rPr lang="en-US" sz="2000" dirty="0"/>
              <a:t>Physical geography increases the territorial exiguity:</a:t>
            </a:r>
          </a:p>
          <a:p>
            <a:pPr lvl="2"/>
            <a:r>
              <a:rPr lang="en-US" sz="1600" dirty="0"/>
              <a:t>75% of the surface composed of mountains.</a:t>
            </a:r>
          </a:p>
          <a:p>
            <a:pPr lvl="1" eaLnBrk="1" hangingPunct="1"/>
            <a:r>
              <a:rPr lang="en-US" sz="2000" dirty="0"/>
              <a:t>An “empty” country:</a:t>
            </a:r>
          </a:p>
          <a:p>
            <a:pPr lvl="2" eaLnBrk="1" hangingPunct="1"/>
            <a:r>
              <a:rPr lang="en-US" sz="1600" dirty="0"/>
              <a:t>65% forested (among the highest in the world).</a:t>
            </a:r>
          </a:p>
          <a:p>
            <a:pPr lvl="2" eaLnBrk="1" hangingPunct="1"/>
            <a:r>
              <a:rPr lang="en-US" sz="1600" dirty="0"/>
              <a:t>16% of the land is habitable.</a:t>
            </a:r>
          </a:p>
          <a:p>
            <a:pPr lvl="2" eaLnBrk="1" hangingPunct="1"/>
            <a:r>
              <a:rPr lang="en-US" sz="1600" dirty="0"/>
              <a:t>Most of the population lives on 0.3% of the territory.</a:t>
            </a:r>
          </a:p>
          <a:p>
            <a:pPr lvl="1" eaLnBrk="1" hangingPunct="1"/>
            <a:r>
              <a:rPr lang="en-US" sz="2000" dirty="0"/>
              <a:t>Kanto plain:</a:t>
            </a:r>
          </a:p>
          <a:p>
            <a:pPr lvl="2" eaLnBrk="1" hangingPunct="1"/>
            <a:r>
              <a:rPr lang="en-US" sz="1800" dirty="0"/>
              <a:t>30.5% of the population.</a:t>
            </a:r>
          </a:p>
          <a:p>
            <a:pPr lvl="2" eaLnBrk="1" hangingPunct="1"/>
            <a:r>
              <a:rPr lang="en-US" sz="1800" dirty="0"/>
              <a:t>8.3% of the surface of Japan.</a:t>
            </a:r>
          </a:p>
          <a:p>
            <a:pPr lvl="2" eaLnBrk="1" hangingPunct="1"/>
            <a:r>
              <a:rPr lang="en-US" sz="1800" dirty="0"/>
              <a:t>50% of the flat territory.</a:t>
            </a:r>
          </a:p>
        </p:txBody>
      </p:sp>
      <p:sp>
        <p:nvSpPr>
          <p:cNvPr id="29701" name="Text Box 37"/>
          <p:cNvSpPr txBox="1">
            <a:spLocks noChangeArrowheads="1"/>
          </p:cNvSpPr>
          <p:nvPr/>
        </p:nvSpPr>
        <p:spPr bwMode="auto">
          <a:xfrm>
            <a:off x="1834481" y="4844799"/>
            <a:ext cx="1290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Yamato Plain</a:t>
            </a:r>
          </a:p>
        </p:txBody>
      </p:sp>
      <p:sp>
        <p:nvSpPr>
          <p:cNvPr id="29702" name="Text Box 38"/>
          <p:cNvSpPr txBox="1">
            <a:spLocks noChangeArrowheads="1"/>
          </p:cNvSpPr>
          <p:nvPr/>
        </p:nvSpPr>
        <p:spPr bwMode="auto">
          <a:xfrm>
            <a:off x="4153820" y="4482849"/>
            <a:ext cx="1149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Kanto Plain</a:t>
            </a:r>
          </a:p>
        </p:txBody>
      </p:sp>
      <p:sp>
        <p:nvSpPr>
          <p:cNvPr id="29703" name="Text Box 41"/>
          <p:cNvSpPr txBox="1">
            <a:spLocks noChangeArrowheads="1"/>
          </p:cNvSpPr>
          <p:nvPr/>
        </p:nvSpPr>
        <p:spPr bwMode="auto">
          <a:xfrm>
            <a:off x="3356894" y="4789236"/>
            <a:ext cx="1056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Nobi Plain</a:t>
            </a:r>
          </a:p>
        </p:txBody>
      </p:sp>
      <p:sp>
        <p:nvSpPr>
          <p:cNvPr id="29704" name="Freeform 42"/>
          <p:cNvSpPr>
            <a:spLocks/>
          </p:cNvSpPr>
          <p:nvPr/>
        </p:nvSpPr>
        <p:spPr bwMode="auto">
          <a:xfrm>
            <a:off x="3906170" y="4179636"/>
            <a:ext cx="484187" cy="546100"/>
          </a:xfrm>
          <a:custGeom>
            <a:avLst/>
            <a:gdLst>
              <a:gd name="T0" fmla="*/ 2147483647 w 305"/>
              <a:gd name="T1" fmla="*/ 2147483647 h 344"/>
              <a:gd name="T2" fmla="*/ 2147483647 w 305"/>
              <a:gd name="T3" fmla="*/ 2147483647 h 344"/>
              <a:gd name="T4" fmla="*/ 2147483647 w 305"/>
              <a:gd name="T5" fmla="*/ 2147483647 h 344"/>
              <a:gd name="T6" fmla="*/ 2147483647 w 305"/>
              <a:gd name="T7" fmla="*/ 2147483647 h 344"/>
              <a:gd name="T8" fmla="*/ 2147483647 w 305"/>
              <a:gd name="T9" fmla="*/ 2147483647 h 344"/>
              <a:gd name="T10" fmla="*/ 2147483647 w 305"/>
              <a:gd name="T11" fmla="*/ 2147483647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"/>
              <a:gd name="T19" fmla="*/ 0 h 344"/>
              <a:gd name="T20" fmla="*/ 305 w 305"/>
              <a:gd name="T21" fmla="*/ 344 h 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" h="344">
                <a:moveTo>
                  <a:pt x="51" y="344"/>
                </a:moveTo>
                <a:cubicBezTo>
                  <a:pt x="47" y="322"/>
                  <a:pt x="31" y="245"/>
                  <a:pt x="24" y="207"/>
                </a:cubicBezTo>
                <a:cubicBezTo>
                  <a:pt x="17" y="169"/>
                  <a:pt x="0" y="146"/>
                  <a:pt x="10" y="118"/>
                </a:cubicBezTo>
                <a:cubicBezTo>
                  <a:pt x="20" y="90"/>
                  <a:pt x="61" y="54"/>
                  <a:pt x="86" y="36"/>
                </a:cubicBezTo>
                <a:cubicBezTo>
                  <a:pt x="111" y="18"/>
                  <a:pt x="125" y="0"/>
                  <a:pt x="161" y="9"/>
                </a:cubicBezTo>
                <a:cubicBezTo>
                  <a:pt x="197" y="18"/>
                  <a:pt x="251" y="54"/>
                  <a:pt x="305" y="91"/>
                </a:cubicBezTo>
              </a:path>
            </a:pathLst>
          </a:custGeom>
          <a:noFill/>
          <a:ln w="25400">
            <a:solidFill>
              <a:srgbClr val="00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5" name="Freeform 43"/>
          <p:cNvSpPr>
            <a:spLocks/>
          </p:cNvSpPr>
          <p:nvPr/>
        </p:nvSpPr>
        <p:spPr bwMode="auto">
          <a:xfrm>
            <a:off x="3279957" y="4512050"/>
            <a:ext cx="549275" cy="420687"/>
          </a:xfrm>
          <a:custGeom>
            <a:avLst/>
            <a:gdLst>
              <a:gd name="T0" fmla="*/ 2147483647 w 346"/>
              <a:gd name="T1" fmla="*/ 2147483647 h 265"/>
              <a:gd name="T2" fmla="*/ 2147483647 w 346"/>
              <a:gd name="T3" fmla="*/ 2147483647 h 265"/>
              <a:gd name="T4" fmla="*/ 2147483647 w 346"/>
              <a:gd name="T5" fmla="*/ 2147483647 h 265"/>
              <a:gd name="T6" fmla="*/ 2147483647 w 346"/>
              <a:gd name="T7" fmla="*/ 2147483647 h 265"/>
              <a:gd name="T8" fmla="*/ 2147483647 w 346"/>
              <a:gd name="T9" fmla="*/ 2147483647 h 265"/>
              <a:gd name="T10" fmla="*/ 2147483647 w 346"/>
              <a:gd name="T11" fmla="*/ 2147483647 h 265"/>
              <a:gd name="T12" fmla="*/ 2147483647 w 346"/>
              <a:gd name="T13" fmla="*/ 2147483647 h 265"/>
              <a:gd name="T14" fmla="*/ 2147483647 w 346"/>
              <a:gd name="T15" fmla="*/ 2147483647 h 265"/>
              <a:gd name="T16" fmla="*/ 2147483647 w 346"/>
              <a:gd name="T17" fmla="*/ 2147483647 h 2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6"/>
              <a:gd name="T28" fmla="*/ 0 h 265"/>
              <a:gd name="T29" fmla="*/ 346 w 346"/>
              <a:gd name="T30" fmla="*/ 265 h 2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6" h="265">
                <a:moveTo>
                  <a:pt x="74" y="265"/>
                </a:moveTo>
                <a:cubicBezTo>
                  <a:pt x="47" y="237"/>
                  <a:pt x="20" y="210"/>
                  <a:pt x="10" y="181"/>
                </a:cubicBezTo>
                <a:cubicBezTo>
                  <a:pt x="0" y="152"/>
                  <a:pt x="11" y="121"/>
                  <a:pt x="14" y="93"/>
                </a:cubicBezTo>
                <a:cubicBezTo>
                  <a:pt x="17" y="65"/>
                  <a:pt x="12" y="26"/>
                  <a:pt x="26" y="13"/>
                </a:cubicBezTo>
                <a:cubicBezTo>
                  <a:pt x="40" y="0"/>
                  <a:pt x="80" y="5"/>
                  <a:pt x="98" y="13"/>
                </a:cubicBezTo>
                <a:cubicBezTo>
                  <a:pt x="116" y="21"/>
                  <a:pt x="124" y="48"/>
                  <a:pt x="134" y="61"/>
                </a:cubicBezTo>
                <a:cubicBezTo>
                  <a:pt x="144" y="74"/>
                  <a:pt x="133" y="88"/>
                  <a:pt x="158" y="93"/>
                </a:cubicBezTo>
                <a:cubicBezTo>
                  <a:pt x="183" y="98"/>
                  <a:pt x="251" y="83"/>
                  <a:pt x="282" y="93"/>
                </a:cubicBezTo>
                <a:cubicBezTo>
                  <a:pt x="313" y="103"/>
                  <a:pt x="329" y="128"/>
                  <a:pt x="346" y="153"/>
                </a:cubicBezTo>
              </a:path>
            </a:pathLst>
          </a:custGeom>
          <a:noFill/>
          <a:ln w="25400">
            <a:solidFill>
              <a:srgbClr val="00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6" name="Freeform 44"/>
          <p:cNvSpPr>
            <a:spLocks/>
          </p:cNvSpPr>
          <p:nvPr/>
        </p:nvSpPr>
        <p:spPr bwMode="auto">
          <a:xfrm>
            <a:off x="2463131" y="4635250"/>
            <a:ext cx="712788" cy="236537"/>
          </a:xfrm>
          <a:custGeom>
            <a:avLst/>
            <a:gdLst>
              <a:gd name="T0" fmla="*/ 0 w 449"/>
              <a:gd name="T1" fmla="*/ 2147483647 h 149"/>
              <a:gd name="T2" fmla="*/ 2147483647 w 449"/>
              <a:gd name="T3" fmla="*/ 2147483647 h 149"/>
              <a:gd name="T4" fmla="*/ 2147483647 w 449"/>
              <a:gd name="T5" fmla="*/ 2147483647 h 149"/>
              <a:gd name="T6" fmla="*/ 2147483647 w 449"/>
              <a:gd name="T7" fmla="*/ 2147483647 h 149"/>
              <a:gd name="T8" fmla="*/ 2147483647 w 449"/>
              <a:gd name="T9" fmla="*/ 2147483647 h 149"/>
              <a:gd name="T10" fmla="*/ 2147483647 w 449"/>
              <a:gd name="T11" fmla="*/ 2147483647 h 149"/>
              <a:gd name="T12" fmla="*/ 2147483647 w 449"/>
              <a:gd name="T13" fmla="*/ 2147483647 h 149"/>
              <a:gd name="T14" fmla="*/ 2147483647 w 449"/>
              <a:gd name="T15" fmla="*/ 2147483647 h 149"/>
              <a:gd name="T16" fmla="*/ 2147483647 w 449"/>
              <a:gd name="T17" fmla="*/ 2147483647 h 149"/>
              <a:gd name="T18" fmla="*/ 2147483647 w 449"/>
              <a:gd name="T19" fmla="*/ 2147483647 h 149"/>
              <a:gd name="T20" fmla="*/ 2147483647 w 449"/>
              <a:gd name="T21" fmla="*/ 2147483647 h 1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9"/>
              <a:gd name="T34" fmla="*/ 0 h 149"/>
              <a:gd name="T35" fmla="*/ 449 w 449"/>
              <a:gd name="T36" fmla="*/ 149 h 1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9" h="149">
                <a:moveTo>
                  <a:pt x="0" y="133"/>
                </a:moveTo>
                <a:cubicBezTo>
                  <a:pt x="15" y="115"/>
                  <a:pt x="31" y="98"/>
                  <a:pt x="52" y="81"/>
                </a:cubicBezTo>
                <a:cubicBezTo>
                  <a:pt x="73" y="64"/>
                  <a:pt x="91" y="41"/>
                  <a:pt x="124" y="29"/>
                </a:cubicBezTo>
                <a:cubicBezTo>
                  <a:pt x="157" y="17"/>
                  <a:pt x="217" y="12"/>
                  <a:pt x="248" y="9"/>
                </a:cubicBezTo>
                <a:cubicBezTo>
                  <a:pt x="279" y="6"/>
                  <a:pt x="285" y="14"/>
                  <a:pt x="312" y="13"/>
                </a:cubicBezTo>
                <a:cubicBezTo>
                  <a:pt x="339" y="12"/>
                  <a:pt x="386" y="0"/>
                  <a:pt x="408" y="1"/>
                </a:cubicBezTo>
                <a:cubicBezTo>
                  <a:pt x="430" y="2"/>
                  <a:pt x="439" y="5"/>
                  <a:pt x="444" y="17"/>
                </a:cubicBezTo>
                <a:cubicBezTo>
                  <a:pt x="449" y="29"/>
                  <a:pt x="448" y="61"/>
                  <a:pt x="440" y="73"/>
                </a:cubicBezTo>
                <a:cubicBezTo>
                  <a:pt x="432" y="85"/>
                  <a:pt x="409" y="88"/>
                  <a:pt x="396" y="93"/>
                </a:cubicBezTo>
                <a:cubicBezTo>
                  <a:pt x="383" y="98"/>
                  <a:pt x="379" y="96"/>
                  <a:pt x="364" y="105"/>
                </a:cubicBezTo>
                <a:cubicBezTo>
                  <a:pt x="349" y="114"/>
                  <a:pt x="326" y="131"/>
                  <a:pt x="304" y="149"/>
                </a:cubicBezTo>
              </a:path>
            </a:pathLst>
          </a:custGeom>
          <a:noFill/>
          <a:ln w="25400">
            <a:solidFill>
              <a:srgbClr val="00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7" name="Rectangle 45"/>
          <p:cNvSpPr>
            <a:spLocks noChangeArrowheads="1"/>
          </p:cNvSpPr>
          <p:nvPr/>
        </p:nvSpPr>
        <p:spPr bwMode="auto">
          <a:xfrm>
            <a:off x="3237831" y="2392111"/>
            <a:ext cx="99174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 dirty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Hokkaido</a:t>
            </a:r>
          </a:p>
        </p:txBody>
      </p:sp>
      <p:sp>
        <p:nvSpPr>
          <p:cNvPr id="29708" name="Rectangle 46"/>
          <p:cNvSpPr>
            <a:spLocks noChangeArrowheads="1"/>
          </p:cNvSpPr>
          <p:nvPr/>
        </p:nvSpPr>
        <p:spPr bwMode="auto">
          <a:xfrm>
            <a:off x="2980657" y="3587499"/>
            <a:ext cx="83195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Honshu</a:t>
            </a:r>
          </a:p>
        </p:txBody>
      </p:sp>
      <p:sp>
        <p:nvSpPr>
          <p:cNvPr id="29709" name="Rectangle 47"/>
          <p:cNvSpPr>
            <a:spLocks noChangeArrowheads="1"/>
          </p:cNvSpPr>
          <p:nvPr/>
        </p:nvSpPr>
        <p:spPr bwMode="auto">
          <a:xfrm>
            <a:off x="1272457" y="5532874"/>
            <a:ext cx="79290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 dirty="0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Kyushu</a:t>
            </a:r>
          </a:p>
        </p:txBody>
      </p:sp>
      <p:sp>
        <p:nvSpPr>
          <p:cNvPr id="29710" name="Rectangle 48"/>
          <p:cNvSpPr>
            <a:spLocks noChangeArrowheads="1"/>
          </p:cNvSpPr>
          <p:nvPr/>
        </p:nvSpPr>
        <p:spPr bwMode="auto">
          <a:xfrm>
            <a:off x="2237706" y="5124199"/>
            <a:ext cx="84516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600" b="1" i="1">
                <a:solidFill>
                  <a:srgbClr val="777777"/>
                </a:solidFill>
                <a:latin typeface="Calibri" pitchFamily="34" charset="0"/>
                <a:cs typeface="Calibri" pitchFamily="34" charset="0"/>
              </a:rPr>
              <a:t>Shikoku</a:t>
            </a:r>
          </a:p>
        </p:txBody>
      </p:sp>
    </p:spTree>
    <p:extLst>
      <p:ext uri="{BB962C8B-B14F-4D97-AF65-F5344CB8AC3E}">
        <p14:creationId xmlns:p14="http://schemas.microsoft.com/office/powerpoint/2010/main" val="3468917513"/>
      </p:ext>
    </p:extLst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64D26"/>
      </a:hlink>
      <a:folHlink>
        <a:srgbClr val="997339"/>
      </a:folHlink>
    </a:clrScheme>
    <a:fontScheme name="G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113 Topic 1</Template>
  <TotalTime>27176</TotalTime>
  <Words>1867</Words>
  <Application>Microsoft Office PowerPoint</Application>
  <PresentationFormat>Widescreen</PresentationFormat>
  <Paragraphs>316</Paragraphs>
  <Slides>28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Abadi MT Condensed Extra Bold</vt:lpstr>
      <vt:lpstr>Agency FB</vt:lpstr>
      <vt:lpstr>Arial</vt:lpstr>
      <vt:lpstr>Arial Narrow</vt:lpstr>
      <vt:lpstr>AvantGarde Bk BT</vt:lpstr>
      <vt:lpstr>Calibri</vt:lpstr>
      <vt:lpstr>Impact</vt:lpstr>
      <vt:lpstr>Times New Roman</vt:lpstr>
      <vt:lpstr>5_102Design</vt:lpstr>
      <vt:lpstr>Topic 4 – Japan and its Corporate Hegemony</vt:lpstr>
      <vt:lpstr>Conditions of Usage</vt:lpstr>
      <vt:lpstr>A. Geography and the Insularity of Japan</vt:lpstr>
      <vt:lpstr>1. Location and Insularity</vt:lpstr>
      <vt:lpstr>Changes in Japan’s Relative Location</vt:lpstr>
      <vt:lpstr>2. Maritime Orientation</vt:lpstr>
      <vt:lpstr>2. Maritime Orientation</vt:lpstr>
      <vt:lpstr>Seto-Ohashi bridge (13 km)</vt:lpstr>
      <vt:lpstr>2. Maritime Orientation</vt:lpstr>
      <vt:lpstr>2. Maritime Orientation</vt:lpstr>
      <vt:lpstr>2. Maritime Orientation</vt:lpstr>
      <vt:lpstr>Evolution of the Japanese Diet (kg / capita / year)</vt:lpstr>
      <vt:lpstr>2. Maritime Orientation</vt:lpstr>
      <vt:lpstr>Winter Monsoon, Nagano Prefecture</vt:lpstr>
      <vt:lpstr>2. Maritime Orientation</vt:lpstr>
      <vt:lpstr>Tropical Storms and Typhoons in the Northwest Pacific, 1959-2019</vt:lpstr>
      <vt:lpstr>2. Maritime Orientation</vt:lpstr>
      <vt:lpstr>2. Maritime Orientation</vt:lpstr>
      <vt:lpstr>2. Maritime Orientation</vt:lpstr>
      <vt:lpstr>2. Maritime Orientation</vt:lpstr>
      <vt:lpstr>3. Demography</vt:lpstr>
      <vt:lpstr>Population of Japan, 1870-2050</vt:lpstr>
      <vt:lpstr>3. Demography</vt:lpstr>
      <vt:lpstr>Population Pyramid of Japan</vt:lpstr>
      <vt:lpstr>Life Expectancy at Birth, 1910 and 2015</vt:lpstr>
      <vt:lpstr>4. Resources</vt:lpstr>
      <vt:lpstr>4. Resources</vt:lpstr>
      <vt:lpstr>Dependency of Japan on some Raw Materials and Agricultural Goods, 1992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 – Japan and its Corporate Hegemony</dc:title>
  <dc:subject>GEOG 113 Geography of East and Southeast Asia</dc:subject>
  <dc:creator>Dr. Jean-Paul Rodrigue</dc:creator>
  <cp:keywords>Geography, Japan, Meiji, Corporatism, Keiretsu</cp:keywords>
  <cp:lastModifiedBy>Jean-Paul Rodrigue</cp:lastModifiedBy>
  <cp:revision>2533</cp:revision>
  <cp:lastPrinted>1998-11-10T22:15:49Z</cp:lastPrinted>
  <dcterms:created xsi:type="dcterms:W3CDTF">1997-06-07T23:18:59Z</dcterms:created>
  <dcterms:modified xsi:type="dcterms:W3CDTF">2023-10-28T15:20:01Z</dcterms:modified>
  <cp:category>Cross-Cultural Distribution</cp:category>
</cp:coreProperties>
</file>