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71" r:id="rId1"/>
  </p:sldMasterIdLst>
  <p:notesMasterIdLst>
    <p:notesMasterId r:id="rId39"/>
  </p:notesMasterIdLst>
  <p:handoutMasterIdLst>
    <p:handoutMasterId r:id="rId40"/>
  </p:handoutMasterIdLst>
  <p:sldIdLst>
    <p:sldId id="277" r:id="rId2"/>
    <p:sldId id="461" r:id="rId3"/>
    <p:sldId id="382" r:id="rId4"/>
    <p:sldId id="352" r:id="rId5"/>
    <p:sldId id="353" r:id="rId6"/>
    <p:sldId id="340" r:id="rId7"/>
    <p:sldId id="341" r:id="rId8"/>
    <p:sldId id="491" r:id="rId9"/>
    <p:sldId id="343" r:id="rId10"/>
    <p:sldId id="418" r:id="rId11"/>
    <p:sldId id="490" r:id="rId12"/>
    <p:sldId id="485" r:id="rId13"/>
    <p:sldId id="481" r:id="rId14"/>
    <p:sldId id="497" r:id="rId15"/>
    <p:sldId id="300" r:id="rId16"/>
    <p:sldId id="308" r:id="rId17"/>
    <p:sldId id="462" r:id="rId18"/>
    <p:sldId id="480" r:id="rId19"/>
    <p:sldId id="492" r:id="rId20"/>
    <p:sldId id="310" r:id="rId21"/>
    <p:sldId id="402" r:id="rId22"/>
    <p:sldId id="303" r:id="rId23"/>
    <p:sldId id="478" r:id="rId24"/>
    <p:sldId id="317" r:id="rId25"/>
    <p:sldId id="493" r:id="rId26"/>
    <p:sldId id="319" r:id="rId27"/>
    <p:sldId id="320" r:id="rId28"/>
    <p:sldId id="499" r:id="rId29"/>
    <p:sldId id="321" r:id="rId30"/>
    <p:sldId id="500" r:id="rId31"/>
    <p:sldId id="304" r:id="rId32"/>
    <p:sldId id="338" r:id="rId33"/>
    <p:sldId id="417" r:id="rId34"/>
    <p:sldId id="451" r:id="rId35"/>
    <p:sldId id="486" r:id="rId36"/>
    <p:sldId id="495" r:id="rId37"/>
    <p:sldId id="479" r:id="rId38"/>
  </p:sldIdLst>
  <p:sldSz cx="12192000" cy="6858000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cific Asian Economy and Society" id="{EAAAD5A7-4689-4FD0-B64C-AD3819F646CF}">
          <p14:sldIdLst>
            <p14:sldId id="277"/>
            <p14:sldId id="461"/>
          </p14:sldIdLst>
        </p14:section>
        <p14:section name="Pacific Asian Development" id="{AAF515FA-9901-4494-9DD0-0D98297A6A41}">
          <p14:sldIdLst>
            <p14:sldId id="382"/>
            <p14:sldId id="352"/>
            <p14:sldId id="353"/>
            <p14:sldId id="340"/>
            <p14:sldId id="341"/>
            <p14:sldId id="491"/>
            <p14:sldId id="343"/>
            <p14:sldId id="418"/>
            <p14:sldId id="490"/>
            <p14:sldId id="485"/>
            <p14:sldId id="481"/>
            <p14:sldId id="497"/>
            <p14:sldId id="300"/>
            <p14:sldId id="308"/>
            <p14:sldId id="462"/>
            <p14:sldId id="480"/>
            <p14:sldId id="492"/>
            <p14:sldId id="310"/>
            <p14:sldId id="402"/>
            <p14:sldId id="303"/>
            <p14:sldId id="478"/>
            <p14:sldId id="317"/>
            <p14:sldId id="493"/>
            <p14:sldId id="319"/>
            <p14:sldId id="320"/>
            <p14:sldId id="499"/>
            <p14:sldId id="321"/>
            <p14:sldId id="500"/>
            <p14:sldId id="304"/>
            <p14:sldId id="338"/>
            <p14:sldId id="417"/>
            <p14:sldId id="451"/>
            <p14:sldId id="486"/>
            <p14:sldId id="495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966"/>
    <a:srgbClr val="FFFFFF"/>
    <a:srgbClr val="6699FF"/>
    <a:srgbClr val="006666"/>
    <a:srgbClr val="003300"/>
    <a:srgbClr val="3366FF"/>
    <a:srgbClr val="FF99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6" autoAdjust="0"/>
    <p:restoredTop sz="87700" autoAdjust="0"/>
  </p:normalViewPr>
  <p:slideViewPr>
    <p:cSldViewPr snapToGrid="0">
      <p:cViewPr varScale="1">
        <p:scale>
          <a:sx n="133" d="100"/>
          <a:sy n="133" d="100"/>
        </p:scale>
        <p:origin x="3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488" y="-82"/>
      </p:cViewPr>
      <p:guideLst>
        <p:guide orient="horz" pos="290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25344203942163"/>
          <c:y val="1.9011406844106463E-2"/>
          <c:w val="0.77218365224562568"/>
          <c:h val="0.844700894212171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United Kingdom</c:v>
                </c:pt>
                <c:pt idx="1">
                  <c:v>United States</c:v>
                </c:pt>
                <c:pt idx="2">
                  <c:v>Japan</c:v>
                </c:pt>
                <c:pt idx="3">
                  <c:v>Korea</c:v>
                </c:pt>
                <c:pt idx="4">
                  <c:v>China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1780</c:v>
                </c:pt>
                <c:pt idx="1">
                  <c:v>1839</c:v>
                </c:pt>
                <c:pt idx="2">
                  <c:v>1885</c:v>
                </c:pt>
                <c:pt idx="3">
                  <c:v>1966</c:v>
                </c:pt>
                <c:pt idx="4">
                  <c:v>1978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5-4E42-A4F1-A4C0DAA5D0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United Kingdom</c:v>
                </c:pt>
                <c:pt idx="1">
                  <c:v>United States</c:v>
                </c:pt>
                <c:pt idx="2">
                  <c:v>Japan</c:v>
                </c:pt>
                <c:pt idx="3">
                  <c:v>Korea</c:v>
                </c:pt>
                <c:pt idx="4">
                  <c:v>China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58</c:v>
                </c:pt>
                <c:pt idx="1">
                  <c:v>47</c:v>
                </c:pt>
                <c:pt idx="2">
                  <c:v>34</c:v>
                </c:pt>
                <c:pt idx="3">
                  <c:v>11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5-4E42-A4F1-A4C0DAA5D0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F95-4E42-A4F1-A4C0DAA5D0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United Kingdom</c:v>
                </c:pt>
                <c:pt idx="1">
                  <c:v>United States</c:v>
                </c:pt>
                <c:pt idx="2">
                  <c:v>Japan</c:v>
                </c:pt>
                <c:pt idx="3">
                  <c:v>Korea</c:v>
                </c:pt>
                <c:pt idx="4">
                  <c:v>China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95-4E42-A4F1-A4C0DAA5D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234560"/>
        <c:axId val="81244544"/>
      </c:barChart>
      <c:catAx>
        <c:axId val="8123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44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244544"/>
        <c:scaling>
          <c:orientation val="minMax"/>
          <c:max val="2000"/>
          <c:min val="17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5459057071960249"/>
              <c:y val="0.929657794676806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6545868513421E-2"/>
          <c:y val="3.2630959387875219E-2"/>
          <c:w val="0.93340167525125983"/>
          <c:h val="0.858116446450668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Sheet1!$A$2:$A$513</c:f>
              <c:numCache>
                <c:formatCode>yyyy\-mm\-dd</c:formatCode>
                <c:ptCount val="512"/>
                <c:pt idx="0">
                  <c:v>29587</c:v>
                </c:pt>
                <c:pt idx="1">
                  <c:v>29618</c:v>
                </c:pt>
                <c:pt idx="2">
                  <c:v>29646</c:v>
                </c:pt>
                <c:pt idx="3">
                  <c:v>29677</c:v>
                </c:pt>
                <c:pt idx="4">
                  <c:v>29707</c:v>
                </c:pt>
                <c:pt idx="5">
                  <c:v>29738</c:v>
                </c:pt>
                <c:pt idx="6">
                  <c:v>29768</c:v>
                </c:pt>
                <c:pt idx="7">
                  <c:v>29799</c:v>
                </c:pt>
                <c:pt idx="8">
                  <c:v>29830</c:v>
                </c:pt>
                <c:pt idx="9">
                  <c:v>29860</c:v>
                </c:pt>
                <c:pt idx="10">
                  <c:v>29891</c:v>
                </c:pt>
                <c:pt idx="11">
                  <c:v>29921</c:v>
                </c:pt>
                <c:pt idx="12">
                  <c:v>29952</c:v>
                </c:pt>
                <c:pt idx="13">
                  <c:v>29983</c:v>
                </c:pt>
                <c:pt idx="14">
                  <c:v>30011</c:v>
                </c:pt>
                <c:pt idx="15">
                  <c:v>30042</c:v>
                </c:pt>
                <c:pt idx="16">
                  <c:v>30072</c:v>
                </c:pt>
                <c:pt idx="17">
                  <c:v>30103</c:v>
                </c:pt>
                <c:pt idx="18">
                  <c:v>30133</c:v>
                </c:pt>
                <c:pt idx="19">
                  <c:v>30164</c:v>
                </c:pt>
                <c:pt idx="20">
                  <c:v>30195</c:v>
                </c:pt>
                <c:pt idx="21">
                  <c:v>30225</c:v>
                </c:pt>
                <c:pt idx="22">
                  <c:v>30256</c:v>
                </c:pt>
                <c:pt idx="23">
                  <c:v>30286</c:v>
                </c:pt>
                <c:pt idx="24">
                  <c:v>30317</c:v>
                </c:pt>
                <c:pt idx="25">
                  <c:v>30348</c:v>
                </c:pt>
                <c:pt idx="26">
                  <c:v>30376</c:v>
                </c:pt>
                <c:pt idx="27">
                  <c:v>30407</c:v>
                </c:pt>
                <c:pt idx="28">
                  <c:v>30437</c:v>
                </c:pt>
                <c:pt idx="29">
                  <c:v>30468</c:v>
                </c:pt>
                <c:pt idx="30">
                  <c:v>30498</c:v>
                </c:pt>
                <c:pt idx="31">
                  <c:v>30529</c:v>
                </c:pt>
                <c:pt idx="32">
                  <c:v>30560</c:v>
                </c:pt>
                <c:pt idx="33">
                  <c:v>30590</c:v>
                </c:pt>
                <c:pt idx="34">
                  <c:v>30621</c:v>
                </c:pt>
                <c:pt idx="35">
                  <c:v>30651</c:v>
                </c:pt>
                <c:pt idx="36">
                  <c:v>30682</c:v>
                </c:pt>
                <c:pt idx="37">
                  <c:v>30713</c:v>
                </c:pt>
                <c:pt idx="38">
                  <c:v>30742</c:v>
                </c:pt>
                <c:pt idx="39">
                  <c:v>30773</c:v>
                </c:pt>
                <c:pt idx="40">
                  <c:v>30803</c:v>
                </c:pt>
                <c:pt idx="41">
                  <c:v>30834</c:v>
                </c:pt>
                <c:pt idx="42">
                  <c:v>30864</c:v>
                </c:pt>
                <c:pt idx="43">
                  <c:v>30895</c:v>
                </c:pt>
                <c:pt idx="44">
                  <c:v>30926</c:v>
                </c:pt>
                <c:pt idx="45">
                  <c:v>30956</c:v>
                </c:pt>
                <c:pt idx="46">
                  <c:v>30987</c:v>
                </c:pt>
                <c:pt idx="47">
                  <c:v>31017</c:v>
                </c:pt>
                <c:pt idx="48">
                  <c:v>31048</c:v>
                </c:pt>
                <c:pt idx="49">
                  <c:v>31079</c:v>
                </c:pt>
                <c:pt idx="50">
                  <c:v>31107</c:v>
                </c:pt>
                <c:pt idx="51">
                  <c:v>31138</c:v>
                </c:pt>
                <c:pt idx="52">
                  <c:v>31168</c:v>
                </c:pt>
                <c:pt idx="53">
                  <c:v>31199</c:v>
                </c:pt>
                <c:pt idx="54">
                  <c:v>31229</c:v>
                </c:pt>
                <c:pt idx="55">
                  <c:v>31260</c:v>
                </c:pt>
                <c:pt idx="56">
                  <c:v>31291</c:v>
                </c:pt>
                <c:pt idx="57">
                  <c:v>31321</c:v>
                </c:pt>
                <c:pt idx="58">
                  <c:v>31352</c:v>
                </c:pt>
                <c:pt idx="59">
                  <c:v>31382</c:v>
                </c:pt>
                <c:pt idx="60">
                  <c:v>31413</c:v>
                </c:pt>
                <c:pt idx="61">
                  <c:v>31444</c:v>
                </c:pt>
                <c:pt idx="62">
                  <c:v>31472</c:v>
                </c:pt>
                <c:pt idx="63">
                  <c:v>31503</c:v>
                </c:pt>
                <c:pt idx="64">
                  <c:v>31533</c:v>
                </c:pt>
                <c:pt idx="65">
                  <c:v>31564</c:v>
                </c:pt>
                <c:pt idx="66">
                  <c:v>31594</c:v>
                </c:pt>
                <c:pt idx="67">
                  <c:v>31625</c:v>
                </c:pt>
                <c:pt idx="68">
                  <c:v>31656</c:v>
                </c:pt>
                <c:pt idx="69">
                  <c:v>31686</c:v>
                </c:pt>
                <c:pt idx="70">
                  <c:v>31717</c:v>
                </c:pt>
                <c:pt idx="71">
                  <c:v>31747</c:v>
                </c:pt>
                <c:pt idx="72">
                  <c:v>31778</c:v>
                </c:pt>
                <c:pt idx="73">
                  <c:v>31809</c:v>
                </c:pt>
                <c:pt idx="74">
                  <c:v>31837</c:v>
                </c:pt>
                <c:pt idx="75">
                  <c:v>31868</c:v>
                </c:pt>
                <c:pt idx="76">
                  <c:v>31898</c:v>
                </c:pt>
                <c:pt idx="77">
                  <c:v>31929</c:v>
                </c:pt>
                <c:pt idx="78">
                  <c:v>31959</c:v>
                </c:pt>
                <c:pt idx="79">
                  <c:v>31990</c:v>
                </c:pt>
                <c:pt idx="80">
                  <c:v>32021</c:v>
                </c:pt>
                <c:pt idx="81">
                  <c:v>32051</c:v>
                </c:pt>
                <c:pt idx="82">
                  <c:v>32082</c:v>
                </c:pt>
                <c:pt idx="83">
                  <c:v>32112</c:v>
                </c:pt>
                <c:pt idx="84">
                  <c:v>32143</c:v>
                </c:pt>
                <c:pt idx="85">
                  <c:v>32174</c:v>
                </c:pt>
                <c:pt idx="86">
                  <c:v>32203</c:v>
                </c:pt>
                <c:pt idx="87">
                  <c:v>32234</c:v>
                </c:pt>
                <c:pt idx="88">
                  <c:v>32264</c:v>
                </c:pt>
                <c:pt idx="89">
                  <c:v>32295</c:v>
                </c:pt>
                <c:pt idx="90">
                  <c:v>32325</c:v>
                </c:pt>
                <c:pt idx="91">
                  <c:v>32356</c:v>
                </c:pt>
                <c:pt idx="92">
                  <c:v>32387</c:v>
                </c:pt>
                <c:pt idx="93">
                  <c:v>32417</c:v>
                </c:pt>
                <c:pt idx="94">
                  <c:v>32448</c:v>
                </c:pt>
                <c:pt idx="95">
                  <c:v>32478</c:v>
                </c:pt>
                <c:pt idx="96">
                  <c:v>32509</c:v>
                </c:pt>
                <c:pt idx="97">
                  <c:v>32540</c:v>
                </c:pt>
                <c:pt idx="98">
                  <c:v>32568</c:v>
                </c:pt>
                <c:pt idx="99">
                  <c:v>32599</c:v>
                </c:pt>
                <c:pt idx="100">
                  <c:v>32629</c:v>
                </c:pt>
                <c:pt idx="101">
                  <c:v>32660</c:v>
                </c:pt>
                <c:pt idx="102">
                  <c:v>32690</c:v>
                </c:pt>
                <c:pt idx="103">
                  <c:v>32721</c:v>
                </c:pt>
                <c:pt idx="104">
                  <c:v>32752</c:v>
                </c:pt>
                <c:pt idx="105">
                  <c:v>32782</c:v>
                </c:pt>
                <c:pt idx="106">
                  <c:v>32813</c:v>
                </c:pt>
                <c:pt idx="107">
                  <c:v>32843</c:v>
                </c:pt>
                <c:pt idx="108">
                  <c:v>32874</c:v>
                </c:pt>
                <c:pt idx="109">
                  <c:v>32905</c:v>
                </c:pt>
                <c:pt idx="110">
                  <c:v>32933</c:v>
                </c:pt>
                <c:pt idx="111">
                  <c:v>32964</c:v>
                </c:pt>
                <c:pt idx="112">
                  <c:v>32994</c:v>
                </c:pt>
                <c:pt idx="113">
                  <c:v>33025</c:v>
                </c:pt>
                <c:pt idx="114">
                  <c:v>33055</c:v>
                </c:pt>
                <c:pt idx="115">
                  <c:v>33086</c:v>
                </c:pt>
                <c:pt idx="116">
                  <c:v>33117</c:v>
                </c:pt>
                <c:pt idx="117">
                  <c:v>33147</c:v>
                </c:pt>
                <c:pt idx="118">
                  <c:v>33178</c:v>
                </c:pt>
                <c:pt idx="119">
                  <c:v>33208</c:v>
                </c:pt>
                <c:pt idx="120">
                  <c:v>33239</c:v>
                </c:pt>
                <c:pt idx="121">
                  <c:v>33270</c:v>
                </c:pt>
                <c:pt idx="122">
                  <c:v>33298</c:v>
                </c:pt>
                <c:pt idx="123">
                  <c:v>33329</c:v>
                </c:pt>
                <c:pt idx="124">
                  <c:v>33359</c:v>
                </c:pt>
                <c:pt idx="125">
                  <c:v>33390</c:v>
                </c:pt>
                <c:pt idx="126">
                  <c:v>33420</c:v>
                </c:pt>
                <c:pt idx="127">
                  <c:v>33451</c:v>
                </c:pt>
                <c:pt idx="128">
                  <c:v>33482</c:v>
                </c:pt>
                <c:pt idx="129">
                  <c:v>33512</c:v>
                </c:pt>
                <c:pt idx="130">
                  <c:v>33543</c:v>
                </c:pt>
                <c:pt idx="131">
                  <c:v>33573</c:v>
                </c:pt>
                <c:pt idx="132">
                  <c:v>33604</c:v>
                </c:pt>
                <c:pt idx="133">
                  <c:v>33635</c:v>
                </c:pt>
                <c:pt idx="134">
                  <c:v>33664</c:v>
                </c:pt>
                <c:pt idx="135">
                  <c:v>33695</c:v>
                </c:pt>
                <c:pt idx="136">
                  <c:v>33725</c:v>
                </c:pt>
                <c:pt idx="137">
                  <c:v>33756</c:v>
                </c:pt>
                <c:pt idx="138">
                  <c:v>33786</c:v>
                </c:pt>
                <c:pt idx="139">
                  <c:v>33817</c:v>
                </c:pt>
                <c:pt idx="140">
                  <c:v>33848</c:v>
                </c:pt>
                <c:pt idx="141">
                  <c:v>33878</c:v>
                </c:pt>
                <c:pt idx="142">
                  <c:v>33909</c:v>
                </c:pt>
                <c:pt idx="143">
                  <c:v>33939</c:v>
                </c:pt>
                <c:pt idx="144">
                  <c:v>33970</c:v>
                </c:pt>
                <c:pt idx="145">
                  <c:v>34001</c:v>
                </c:pt>
                <c:pt idx="146">
                  <c:v>34029</c:v>
                </c:pt>
                <c:pt idx="147">
                  <c:v>34060</c:v>
                </c:pt>
                <c:pt idx="148">
                  <c:v>34090</c:v>
                </c:pt>
                <c:pt idx="149">
                  <c:v>34121</c:v>
                </c:pt>
                <c:pt idx="150">
                  <c:v>34151</c:v>
                </c:pt>
                <c:pt idx="151">
                  <c:v>34182</c:v>
                </c:pt>
                <c:pt idx="152">
                  <c:v>34213</c:v>
                </c:pt>
                <c:pt idx="153">
                  <c:v>34243</c:v>
                </c:pt>
                <c:pt idx="154">
                  <c:v>34274</c:v>
                </c:pt>
                <c:pt idx="155">
                  <c:v>34304</c:v>
                </c:pt>
                <c:pt idx="156">
                  <c:v>34335</c:v>
                </c:pt>
                <c:pt idx="157">
                  <c:v>34366</c:v>
                </c:pt>
                <c:pt idx="158">
                  <c:v>34394</c:v>
                </c:pt>
                <c:pt idx="159">
                  <c:v>34425</c:v>
                </c:pt>
                <c:pt idx="160">
                  <c:v>34455</c:v>
                </c:pt>
                <c:pt idx="161">
                  <c:v>34486</c:v>
                </c:pt>
                <c:pt idx="162">
                  <c:v>34516</c:v>
                </c:pt>
                <c:pt idx="163">
                  <c:v>34547</c:v>
                </c:pt>
                <c:pt idx="164">
                  <c:v>34578</c:v>
                </c:pt>
                <c:pt idx="165">
                  <c:v>34608</c:v>
                </c:pt>
                <c:pt idx="166">
                  <c:v>34639</c:v>
                </c:pt>
                <c:pt idx="167">
                  <c:v>34669</c:v>
                </c:pt>
                <c:pt idx="168">
                  <c:v>34700</c:v>
                </c:pt>
                <c:pt idx="169">
                  <c:v>34731</c:v>
                </c:pt>
                <c:pt idx="170">
                  <c:v>34759</c:v>
                </c:pt>
                <c:pt idx="171">
                  <c:v>34790</c:v>
                </c:pt>
                <c:pt idx="172">
                  <c:v>34820</c:v>
                </c:pt>
                <c:pt idx="173">
                  <c:v>34851</c:v>
                </c:pt>
                <c:pt idx="174">
                  <c:v>34881</c:v>
                </c:pt>
                <c:pt idx="175">
                  <c:v>34912</c:v>
                </c:pt>
                <c:pt idx="176">
                  <c:v>34943</c:v>
                </c:pt>
                <c:pt idx="177">
                  <c:v>34973</c:v>
                </c:pt>
                <c:pt idx="178">
                  <c:v>35004</c:v>
                </c:pt>
                <c:pt idx="179">
                  <c:v>35034</c:v>
                </c:pt>
                <c:pt idx="180">
                  <c:v>35065</c:v>
                </c:pt>
                <c:pt idx="181">
                  <c:v>35096</c:v>
                </c:pt>
                <c:pt idx="182">
                  <c:v>35125</c:v>
                </c:pt>
                <c:pt idx="183">
                  <c:v>35156</c:v>
                </c:pt>
                <c:pt idx="184">
                  <c:v>35186</c:v>
                </c:pt>
                <c:pt idx="185">
                  <c:v>35217</c:v>
                </c:pt>
                <c:pt idx="186">
                  <c:v>35247</c:v>
                </c:pt>
                <c:pt idx="187">
                  <c:v>35278</c:v>
                </c:pt>
                <c:pt idx="188">
                  <c:v>35309</c:v>
                </c:pt>
                <c:pt idx="189">
                  <c:v>35339</c:v>
                </c:pt>
                <c:pt idx="190">
                  <c:v>35370</c:v>
                </c:pt>
                <c:pt idx="191">
                  <c:v>35400</c:v>
                </c:pt>
                <c:pt idx="192">
                  <c:v>35431</c:v>
                </c:pt>
                <c:pt idx="193">
                  <c:v>35462</c:v>
                </c:pt>
                <c:pt idx="194">
                  <c:v>35490</c:v>
                </c:pt>
                <c:pt idx="195">
                  <c:v>35521</c:v>
                </c:pt>
                <c:pt idx="196">
                  <c:v>35551</c:v>
                </c:pt>
                <c:pt idx="197">
                  <c:v>35582</c:v>
                </c:pt>
                <c:pt idx="198">
                  <c:v>35612</c:v>
                </c:pt>
                <c:pt idx="199">
                  <c:v>35643</c:v>
                </c:pt>
                <c:pt idx="200">
                  <c:v>35674</c:v>
                </c:pt>
                <c:pt idx="201">
                  <c:v>35704</c:v>
                </c:pt>
                <c:pt idx="202">
                  <c:v>35735</c:v>
                </c:pt>
                <c:pt idx="203">
                  <c:v>35765</c:v>
                </c:pt>
                <c:pt idx="204">
                  <c:v>35796</c:v>
                </c:pt>
                <c:pt idx="205">
                  <c:v>35827</c:v>
                </c:pt>
                <c:pt idx="206">
                  <c:v>35855</c:v>
                </c:pt>
                <c:pt idx="207">
                  <c:v>35886</c:v>
                </c:pt>
                <c:pt idx="208">
                  <c:v>35916</c:v>
                </c:pt>
                <c:pt idx="209">
                  <c:v>35947</c:v>
                </c:pt>
                <c:pt idx="210">
                  <c:v>35977</c:v>
                </c:pt>
                <c:pt idx="211">
                  <c:v>36008</c:v>
                </c:pt>
                <c:pt idx="212">
                  <c:v>36039</c:v>
                </c:pt>
                <c:pt idx="213">
                  <c:v>36069</c:v>
                </c:pt>
                <c:pt idx="214">
                  <c:v>36100</c:v>
                </c:pt>
                <c:pt idx="215">
                  <c:v>36130</c:v>
                </c:pt>
                <c:pt idx="216">
                  <c:v>36161</c:v>
                </c:pt>
                <c:pt idx="217">
                  <c:v>36192</c:v>
                </c:pt>
                <c:pt idx="218">
                  <c:v>36220</c:v>
                </c:pt>
                <c:pt idx="219">
                  <c:v>36251</c:v>
                </c:pt>
                <c:pt idx="220">
                  <c:v>36281</c:v>
                </c:pt>
                <c:pt idx="221">
                  <c:v>36312</c:v>
                </c:pt>
                <c:pt idx="222">
                  <c:v>36342</c:v>
                </c:pt>
                <c:pt idx="223">
                  <c:v>36373</c:v>
                </c:pt>
                <c:pt idx="224">
                  <c:v>36404</c:v>
                </c:pt>
                <c:pt idx="225">
                  <c:v>36434</c:v>
                </c:pt>
                <c:pt idx="226">
                  <c:v>36465</c:v>
                </c:pt>
                <c:pt idx="227">
                  <c:v>36495</c:v>
                </c:pt>
                <c:pt idx="228">
                  <c:v>36526</c:v>
                </c:pt>
                <c:pt idx="229">
                  <c:v>36557</c:v>
                </c:pt>
                <c:pt idx="230">
                  <c:v>36586</c:v>
                </c:pt>
                <c:pt idx="231">
                  <c:v>36617</c:v>
                </c:pt>
                <c:pt idx="232">
                  <c:v>36647</c:v>
                </c:pt>
                <c:pt idx="233">
                  <c:v>36678</c:v>
                </c:pt>
                <c:pt idx="234">
                  <c:v>36708</c:v>
                </c:pt>
                <c:pt idx="235">
                  <c:v>36739</c:v>
                </c:pt>
                <c:pt idx="236">
                  <c:v>36770</c:v>
                </c:pt>
                <c:pt idx="237">
                  <c:v>36800</c:v>
                </c:pt>
                <c:pt idx="238">
                  <c:v>36831</c:v>
                </c:pt>
                <c:pt idx="239">
                  <c:v>36861</c:v>
                </c:pt>
                <c:pt idx="240">
                  <c:v>36892</c:v>
                </c:pt>
                <c:pt idx="241">
                  <c:v>36923</c:v>
                </c:pt>
                <c:pt idx="242">
                  <c:v>36951</c:v>
                </c:pt>
                <c:pt idx="243">
                  <c:v>36982</c:v>
                </c:pt>
                <c:pt idx="244">
                  <c:v>37012</c:v>
                </c:pt>
                <c:pt idx="245">
                  <c:v>37043</c:v>
                </c:pt>
                <c:pt idx="246">
                  <c:v>37073</c:v>
                </c:pt>
                <c:pt idx="247">
                  <c:v>37104</c:v>
                </c:pt>
                <c:pt idx="248">
                  <c:v>37135</c:v>
                </c:pt>
                <c:pt idx="249">
                  <c:v>37165</c:v>
                </c:pt>
                <c:pt idx="250">
                  <c:v>37196</c:v>
                </c:pt>
                <c:pt idx="251">
                  <c:v>37226</c:v>
                </c:pt>
                <c:pt idx="252">
                  <c:v>37257</c:v>
                </c:pt>
                <c:pt idx="253">
                  <c:v>37288</c:v>
                </c:pt>
                <c:pt idx="254">
                  <c:v>37316</c:v>
                </c:pt>
                <c:pt idx="255">
                  <c:v>37347</c:v>
                </c:pt>
                <c:pt idx="256">
                  <c:v>37377</c:v>
                </c:pt>
                <c:pt idx="257">
                  <c:v>37408</c:v>
                </c:pt>
                <c:pt idx="258">
                  <c:v>37438</c:v>
                </c:pt>
                <c:pt idx="259">
                  <c:v>37469</c:v>
                </c:pt>
                <c:pt idx="260">
                  <c:v>37500</c:v>
                </c:pt>
                <c:pt idx="261">
                  <c:v>37530</c:v>
                </c:pt>
                <c:pt idx="262">
                  <c:v>37561</c:v>
                </c:pt>
                <c:pt idx="263">
                  <c:v>37591</c:v>
                </c:pt>
                <c:pt idx="264">
                  <c:v>37622</c:v>
                </c:pt>
                <c:pt idx="265">
                  <c:v>37653</c:v>
                </c:pt>
                <c:pt idx="266">
                  <c:v>37681</c:v>
                </c:pt>
                <c:pt idx="267">
                  <c:v>37712</c:v>
                </c:pt>
                <c:pt idx="268">
                  <c:v>37742</c:v>
                </c:pt>
                <c:pt idx="269">
                  <c:v>37773</c:v>
                </c:pt>
                <c:pt idx="270">
                  <c:v>37803</c:v>
                </c:pt>
                <c:pt idx="271">
                  <c:v>37834</c:v>
                </c:pt>
                <c:pt idx="272">
                  <c:v>37865</c:v>
                </c:pt>
                <c:pt idx="273">
                  <c:v>37895</c:v>
                </c:pt>
                <c:pt idx="274">
                  <c:v>37926</c:v>
                </c:pt>
                <c:pt idx="275">
                  <c:v>37956</c:v>
                </c:pt>
                <c:pt idx="276">
                  <c:v>37987</c:v>
                </c:pt>
                <c:pt idx="277">
                  <c:v>38018</c:v>
                </c:pt>
                <c:pt idx="278">
                  <c:v>38047</c:v>
                </c:pt>
                <c:pt idx="279">
                  <c:v>38078</c:v>
                </c:pt>
                <c:pt idx="280">
                  <c:v>38108</c:v>
                </c:pt>
                <c:pt idx="281">
                  <c:v>38139</c:v>
                </c:pt>
                <c:pt idx="282">
                  <c:v>38169</c:v>
                </c:pt>
                <c:pt idx="283">
                  <c:v>38200</c:v>
                </c:pt>
                <c:pt idx="284">
                  <c:v>38231</c:v>
                </c:pt>
                <c:pt idx="285">
                  <c:v>38261</c:v>
                </c:pt>
                <c:pt idx="286">
                  <c:v>38292</c:v>
                </c:pt>
                <c:pt idx="287">
                  <c:v>38322</c:v>
                </c:pt>
                <c:pt idx="288">
                  <c:v>38353</c:v>
                </c:pt>
                <c:pt idx="289">
                  <c:v>38384</c:v>
                </c:pt>
                <c:pt idx="290">
                  <c:v>38412</c:v>
                </c:pt>
                <c:pt idx="291">
                  <c:v>38443</c:v>
                </c:pt>
                <c:pt idx="292">
                  <c:v>38473</c:v>
                </c:pt>
                <c:pt idx="293">
                  <c:v>38504</c:v>
                </c:pt>
                <c:pt idx="294">
                  <c:v>38534</c:v>
                </c:pt>
                <c:pt idx="295">
                  <c:v>38565</c:v>
                </c:pt>
                <c:pt idx="296">
                  <c:v>38596</c:v>
                </c:pt>
                <c:pt idx="297">
                  <c:v>38626</c:v>
                </c:pt>
                <c:pt idx="298">
                  <c:v>38657</c:v>
                </c:pt>
                <c:pt idx="299">
                  <c:v>38687</c:v>
                </c:pt>
                <c:pt idx="300">
                  <c:v>38718</c:v>
                </c:pt>
                <c:pt idx="301">
                  <c:v>38749</c:v>
                </c:pt>
                <c:pt idx="302">
                  <c:v>38777</c:v>
                </c:pt>
                <c:pt idx="303">
                  <c:v>38808</c:v>
                </c:pt>
                <c:pt idx="304">
                  <c:v>38838</c:v>
                </c:pt>
                <c:pt idx="305">
                  <c:v>38869</c:v>
                </c:pt>
                <c:pt idx="306">
                  <c:v>38899</c:v>
                </c:pt>
                <c:pt idx="307">
                  <c:v>38930</c:v>
                </c:pt>
                <c:pt idx="308">
                  <c:v>38961</c:v>
                </c:pt>
                <c:pt idx="309">
                  <c:v>38991</c:v>
                </c:pt>
                <c:pt idx="310">
                  <c:v>39022</c:v>
                </c:pt>
                <c:pt idx="311">
                  <c:v>39052</c:v>
                </c:pt>
                <c:pt idx="312">
                  <c:v>39083</c:v>
                </c:pt>
                <c:pt idx="313">
                  <c:v>39114</c:v>
                </c:pt>
                <c:pt idx="314">
                  <c:v>39142</c:v>
                </c:pt>
                <c:pt idx="315">
                  <c:v>39173</c:v>
                </c:pt>
                <c:pt idx="316">
                  <c:v>39203</c:v>
                </c:pt>
                <c:pt idx="317">
                  <c:v>39234</c:v>
                </c:pt>
                <c:pt idx="318">
                  <c:v>39264</c:v>
                </c:pt>
                <c:pt idx="319">
                  <c:v>39295</c:v>
                </c:pt>
                <c:pt idx="320">
                  <c:v>39326</c:v>
                </c:pt>
                <c:pt idx="321">
                  <c:v>39356</c:v>
                </c:pt>
                <c:pt idx="322">
                  <c:v>39387</c:v>
                </c:pt>
                <c:pt idx="323">
                  <c:v>39417</c:v>
                </c:pt>
                <c:pt idx="324">
                  <c:v>39448</c:v>
                </c:pt>
                <c:pt idx="325">
                  <c:v>39479</c:v>
                </c:pt>
                <c:pt idx="326">
                  <c:v>39508</c:v>
                </c:pt>
                <c:pt idx="327">
                  <c:v>39539</c:v>
                </c:pt>
                <c:pt idx="328">
                  <c:v>39569</c:v>
                </c:pt>
                <c:pt idx="329">
                  <c:v>39600</c:v>
                </c:pt>
                <c:pt idx="330">
                  <c:v>39630</c:v>
                </c:pt>
                <c:pt idx="331">
                  <c:v>39661</c:v>
                </c:pt>
                <c:pt idx="332">
                  <c:v>39692</c:v>
                </c:pt>
                <c:pt idx="333">
                  <c:v>39722</c:v>
                </c:pt>
                <c:pt idx="334">
                  <c:v>39753</c:v>
                </c:pt>
                <c:pt idx="335">
                  <c:v>39783</c:v>
                </c:pt>
                <c:pt idx="336">
                  <c:v>39814</c:v>
                </c:pt>
                <c:pt idx="337">
                  <c:v>39845</c:v>
                </c:pt>
                <c:pt idx="338">
                  <c:v>39873</c:v>
                </c:pt>
                <c:pt idx="339">
                  <c:v>39904</c:v>
                </c:pt>
                <c:pt idx="340">
                  <c:v>39934</c:v>
                </c:pt>
                <c:pt idx="341">
                  <c:v>39965</c:v>
                </c:pt>
                <c:pt idx="342">
                  <c:v>39995</c:v>
                </c:pt>
                <c:pt idx="343">
                  <c:v>40026</c:v>
                </c:pt>
                <c:pt idx="344">
                  <c:v>40057</c:v>
                </c:pt>
                <c:pt idx="345">
                  <c:v>40087</c:v>
                </c:pt>
                <c:pt idx="346">
                  <c:v>40118</c:v>
                </c:pt>
                <c:pt idx="347">
                  <c:v>40148</c:v>
                </c:pt>
                <c:pt idx="348">
                  <c:v>40179</c:v>
                </c:pt>
                <c:pt idx="349">
                  <c:v>40210</c:v>
                </c:pt>
                <c:pt idx="350">
                  <c:v>40238</c:v>
                </c:pt>
                <c:pt idx="351">
                  <c:v>40269</c:v>
                </c:pt>
                <c:pt idx="352">
                  <c:v>40299</c:v>
                </c:pt>
                <c:pt idx="353">
                  <c:v>40330</c:v>
                </c:pt>
                <c:pt idx="354">
                  <c:v>40360</c:v>
                </c:pt>
                <c:pt idx="355">
                  <c:v>40391</c:v>
                </c:pt>
                <c:pt idx="356">
                  <c:v>40422</c:v>
                </c:pt>
                <c:pt idx="357">
                  <c:v>40452</c:v>
                </c:pt>
                <c:pt idx="358">
                  <c:v>40483</c:v>
                </c:pt>
                <c:pt idx="359">
                  <c:v>40513</c:v>
                </c:pt>
                <c:pt idx="360">
                  <c:v>40544</c:v>
                </c:pt>
                <c:pt idx="361">
                  <c:v>40575</c:v>
                </c:pt>
                <c:pt idx="362">
                  <c:v>40603</c:v>
                </c:pt>
                <c:pt idx="363">
                  <c:v>40634</c:v>
                </c:pt>
                <c:pt idx="364">
                  <c:v>40664</c:v>
                </c:pt>
                <c:pt idx="365">
                  <c:v>40695</c:v>
                </c:pt>
                <c:pt idx="366">
                  <c:v>40725</c:v>
                </c:pt>
                <c:pt idx="367">
                  <c:v>40756</c:v>
                </c:pt>
                <c:pt idx="368">
                  <c:v>40787</c:v>
                </c:pt>
                <c:pt idx="369">
                  <c:v>40817</c:v>
                </c:pt>
                <c:pt idx="370">
                  <c:v>40848</c:v>
                </c:pt>
                <c:pt idx="371">
                  <c:v>40878</c:v>
                </c:pt>
                <c:pt idx="372">
                  <c:v>40909</c:v>
                </c:pt>
                <c:pt idx="373">
                  <c:v>40940</c:v>
                </c:pt>
                <c:pt idx="374">
                  <c:v>40969</c:v>
                </c:pt>
                <c:pt idx="375">
                  <c:v>41000</c:v>
                </c:pt>
                <c:pt idx="376">
                  <c:v>41030</c:v>
                </c:pt>
                <c:pt idx="377">
                  <c:v>41061</c:v>
                </c:pt>
                <c:pt idx="378">
                  <c:v>41091</c:v>
                </c:pt>
                <c:pt idx="379">
                  <c:v>41122</c:v>
                </c:pt>
                <c:pt idx="380">
                  <c:v>41153</c:v>
                </c:pt>
                <c:pt idx="381">
                  <c:v>41183</c:v>
                </c:pt>
                <c:pt idx="382">
                  <c:v>41214</c:v>
                </c:pt>
                <c:pt idx="383">
                  <c:v>41244</c:v>
                </c:pt>
                <c:pt idx="384">
                  <c:v>41275</c:v>
                </c:pt>
                <c:pt idx="385">
                  <c:v>41306</c:v>
                </c:pt>
                <c:pt idx="386">
                  <c:v>41334</c:v>
                </c:pt>
                <c:pt idx="387">
                  <c:v>41365</c:v>
                </c:pt>
                <c:pt idx="388">
                  <c:v>41395</c:v>
                </c:pt>
                <c:pt idx="389">
                  <c:v>41426</c:v>
                </c:pt>
                <c:pt idx="390">
                  <c:v>41456</c:v>
                </c:pt>
                <c:pt idx="391">
                  <c:v>41487</c:v>
                </c:pt>
                <c:pt idx="392">
                  <c:v>41518</c:v>
                </c:pt>
                <c:pt idx="393">
                  <c:v>41548</c:v>
                </c:pt>
                <c:pt idx="394">
                  <c:v>41579</c:v>
                </c:pt>
                <c:pt idx="395">
                  <c:v>41609</c:v>
                </c:pt>
                <c:pt idx="396">
                  <c:v>41640</c:v>
                </c:pt>
                <c:pt idx="397">
                  <c:v>41671</c:v>
                </c:pt>
                <c:pt idx="398">
                  <c:v>41699</c:v>
                </c:pt>
                <c:pt idx="399">
                  <c:v>41730</c:v>
                </c:pt>
                <c:pt idx="400">
                  <c:v>41760</c:v>
                </c:pt>
                <c:pt idx="401">
                  <c:v>41791</c:v>
                </c:pt>
                <c:pt idx="402">
                  <c:v>41821</c:v>
                </c:pt>
                <c:pt idx="403">
                  <c:v>41852</c:v>
                </c:pt>
                <c:pt idx="404">
                  <c:v>41883</c:v>
                </c:pt>
                <c:pt idx="405">
                  <c:v>41913</c:v>
                </c:pt>
                <c:pt idx="406">
                  <c:v>41944</c:v>
                </c:pt>
                <c:pt idx="407">
                  <c:v>41974</c:v>
                </c:pt>
                <c:pt idx="408">
                  <c:v>42005</c:v>
                </c:pt>
                <c:pt idx="409">
                  <c:v>42036</c:v>
                </c:pt>
                <c:pt idx="410">
                  <c:v>42064</c:v>
                </c:pt>
                <c:pt idx="411">
                  <c:v>42095</c:v>
                </c:pt>
                <c:pt idx="412">
                  <c:v>42125</c:v>
                </c:pt>
                <c:pt idx="413">
                  <c:v>42156</c:v>
                </c:pt>
                <c:pt idx="414">
                  <c:v>42186</c:v>
                </c:pt>
                <c:pt idx="415">
                  <c:v>42217</c:v>
                </c:pt>
                <c:pt idx="416">
                  <c:v>42248</c:v>
                </c:pt>
                <c:pt idx="417">
                  <c:v>42278</c:v>
                </c:pt>
                <c:pt idx="418">
                  <c:v>42309</c:v>
                </c:pt>
                <c:pt idx="419">
                  <c:v>42339</c:v>
                </c:pt>
                <c:pt idx="420">
                  <c:v>42370</c:v>
                </c:pt>
                <c:pt idx="421">
                  <c:v>42401</c:v>
                </c:pt>
                <c:pt idx="422">
                  <c:v>42430</c:v>
                </c:pt>
                <c:pt idx="423">
                  <c:v>42461</c:v>
                </c:pt>
                <c:pt idx="424">
                  <c:v>42491</c:v>
                </c:pt>
                <c:pt idx="425">
                  <c:v>42522</c:v>
                </c:pt>
                <c:pt idx="426">
                  <c:v>42552</c:v>
                </c:pt>
                <c:pt idx="427">
                  <c:v>42583</c:v>
                </c:pt>
                <c:pt idx="428">
                  <c:v>42614</c:v>
                </c:pt>
                <c:pt idx="429">
                  <c:v>42644</c:v>
                </c:pt>
                <c:pt idx="430">
                  <c:v>42675</c:v>
                </c:pt>
                <c:pt idx="431">
                  <c:v>42705</c:v>
                </c:pt>
                <c:pt idx="432">
                  <c:v>42736</c:v>
                </c:pt>
                <c:pt idx="433">
                  <c:v>42767</c:v>
                </c:pt>
                <c:pt idx="434">
                  <c:v>42795</c:v>
                </c:pt>
                <c:pt idx="435">
                  <c:v>42826</c:v>
                </c:pt>
                <c:pt idx="436">
                  <c:v>42856</c:v>
                </c:pt>
                <c:pt idx="437">
                  <c:v>42887</c:v>
                </c:pt>
                <c:pt idx="438">
                  <c:v>42917</c:v>
                </c:pt>
                <c:pt idx="439">
                  <c:v>42948</c:v>
                </c:pt>
                <c:pt idx="440">
                  <c:v>42979</c:v>
                </c:pt>
                <c:pt idx="441">
                  <c:v>43009</c:v>
                </c:pt>
                <c:pt idx="442">
                  <c:v>43040</c:v>
                </c:pt>
                <c:pt idx="443">
                  <c:v>43070</c:v>
                </c:pt>
                <c:pt idx="444">
                  <c:v>43101</c:v>
                </c:pt>
                <c:pt idx="445">
                  <c:v>43132</c:v>
                </c:pt>
                <c:pt idx="446">
                  <c:v>43160</c:v>
                </c:pt>
                <c:pt idx="447">
                  <c:v>43191</c:v>
                </c:pt>
                <c:pt idx="448">
                  <c:v>43221</c:v>
                </c:pt>
                <c:pt idx="449">
                  <c:v>43252</c:v>
                </c:pt>
                <c:pt idx="450">
                  <c:v>43282</c:v>
                </c:pt>
                <c:pt idx="451">
                  <c:v>43313</c:v>
                </c:pt>
                <c:pt idx="452">
                  <c:v>43344</c:v>
                </c:pt>
                <c:pt idx="453">
                  <c:v>43374</c:v>
                </c:pt>
                <c:pt idx="454">
                  <c:v>43405</c:v>
                </c:pt>
                <c:pt idx="455">
                  <c:v>43435</c:v>
                </c:pt>
                <c:pt idx="456">
                  <c:v>43466</c:v>
                </c:pt>
                <c:pt idx="457">
                  <c:v>43497</c:v>
                </c:pt>
                <c:pt idx="458">
                  <c:v>43525</c:v>
                </c:pt>
                <c:pt idx="459">
                  <c:v>43556</c:v>
                </c:pt>
                <c:pt idx="460">
                  <c:v>43586</c:v>
                </c:pt>
                <c:pt idx="461">
                  <c:v>43617</c:v>
                </c:pt>
                <c:pt idx="462">
                  <c:v>43647</c:v>
                </c:pt>
                <c:pt idx="463">
                  <c:v>43678</c:v>
                </c:pt>
                <c:pt idx="464">
                  <c:v>43709</c:v>
                </c:pt>
                <c:pt idx="465">
                  <c:v>43739</c:v>
                </c:pt>
                <c:pt idx="466">
                  <c:v>43770</c:v>
                </c:pt>
                <c:pt idx="467">
                  <c:v>43800</c:v>
                </c:pt>
                <c:pt idx="468">
                  <c:v>43831</c:v>
                </c:pt>
                <c:pt idx="469">
                  <c:v>43862</c:v>
                </c:pt>
                <c:pt idx="470">
                  <c:v>43891</c:v>
                </c:pt>
                <c:pt idx="471">
                  <c:v>43922</c:v>
                </c:pt>
                <c:pt idx="472">
                  <c:v>43952</c:v>
                </c:pt>
                <c:pt idx="473">
                  <c:v>43983</c:v>
                </c:pt>
                <c:pt idx="474">
                  <c:v>44013</c:v>
                </c:pt>
                <c:pt idx="475">
                  <c:v>44044</c:v>
                </c:pt>
                <c:pt idx="476">
                  <c:v>44075</c:v>
                </c:pt>
                <c:pt idx="477">
                  <c:v>44105</c:v>
                </c:pt>
                <c:pt idx="478">
                  <c:v>44136</c:v>
                </c:pt>
                <c:pt idx="479">
                  <c:v>44166</c:v>
                </c:pt>
                <c:pt idx="480">
                  <c:v>44197</c:v>
                </c:pt>
                <c:pt idx="481">
                  <c:v>44228</c:v>
                </c:pt>
                <c:pt idx="482">
                  <c:v>44256</c:v>
                </c:pt>
                <c:pt idx="483">
                  <c:v>44287</c:v>
                </c:pt>
                <c:pt idx="484">
                  <c:v>44317</c:v>
                </c:pt>
                <c:pt idx="485">
                  <c:v>44348</c:v>
                </c:pt>
                <c:pt idx="486">
                  <c:v>44378</c:v>
                </c:pt>
                <c:pt idx="487">
                  <c:v>44409</c:v>
                </c:pt>
                <c:pt idx="488">
                  <c:v>44440</c:v>
                </c:pt>
                <c:pt idx="489">
                  <c:v>44470</c:v>
                </c:pt>
                <c:pt idx="490">
                  <c:v>44501</c:v>
                </c:pt>
                <c:pt idx="491">
                  <c:v>44531</c:v>
                </c:pt>
                <c:pt idx="492">
                  <c:v>44562</c:v>
                </c:pt>
                <c:pt idx="493">
                  <c:v>44593</c:v>
                </c:pt>
                <c:pt idx="494">
                  <c:v>44621</c:v>
                </c:pt>
                <c:pt idx="495">
                  <c:v>44652</c:v>
                </c:pt>
                <c:pt idx="496">
                  <c:v>44682</c:v>
                </c:pt>
                <c:pt idx="497">
                  <c:v>44713</c:v>
                </c:pt>
                <c:pt idx="498">
                  <c:v>44743</c:v>
                </c:pt>
                <c:pt idx="499">
                  <c:v>44774</c:v>
                </c:pt>
                <c:pt idx="500">
                  <c:v>44805</c:v>
                </c:pt>
                <c:pt idx="501">
                  <c:v>44835</c:v>
                </c:pt>
                <c:pt idx="502">
                  <c:v>44866</c:v>
                </c:pt>
                <c:pt idx="503">
                  <c:v>44896</c:v>
                </c:pt>
                <c:pt idx="504">
                  <c:v>44927</c:v>
                </c:pt>
                <c:pt idx="505">
                  <c:v>44958</c:v>
                </c:pt>
                <c:pt idx="506">
                  <c:v>44986</c:v>
                </c:pt>
                <c:pt idx="507">
                  <c:v>45017</c:v>
                </c:pt>
                <c:pt idx="508">
                  <c:v>45047</c:v>
                </c:pt>
                <c:pt idx="509">
                  <c:v>45078</c:v>
                </c:pt>
                <c:pt idx="510">
                  <c:v>45108</c:v>
                </c:pt>
                <c:pt idx="511">
                  <c:v>45139</c:v>
                </c:pt>
              </c:numCache>
            </c:numRef>
          </c:cat>
          <c:val>
            <c:numRef>
              <c:f>Sheet1!$B$2:$B$513</c:f>
              <c:numCache>
                <c:formatCode>0.0000</c:formatCode>
                <c:ptCount val="512"/>
                <c:pt idx="0">
                  <c:v>1.5518000000000001</c:v>
                </c:pt>
                <c:pt idx="1">
                  <c:v>1.6131</c:v>
                </c:pt>
                <c:pt idx="2">
                  <c:v>1.6314</c:v>
                </c:pt>
                <c:pt idx="3">
                  <c:v>1.6659999999999999</c:v>
                </c:pt>
                <c:pt idx="4">
                  <c:v>1.7270000000000001</c:v>
                </c:pt>
                <c:pt idx="5">
                  <c:v>1.7605</c:v>
                </c:pt>
                <c:pt idx="6">
                  <c:v>1.7646999999999999</c:v>
                </c:pt>
                <c:pt idx="7">
                  <c:v>1.8003</c:v>
                </c:pt>
                <c:pt idx="8">
                  <c:v>1.7542</c:v>
                </c:pt>
                <c:pt idx="9">
                  <c:v>1.7576000000000001</c:v>
                </c:pt>
                <c:pt idx="10">
                  <c:v>1.7408999999999999</c:v>
                </c:pt>
                <c:pt idx="11">
                  <c:v>1.7404999999999999</c:v>
                </c:pt>
                <c:pt idx="12">
                  <c:v>1.7713000000000001</c:v>
                </c:pt>
                <c:pt idx="13">
                  <c:v>1.82</c:v>
                </c:pt>
                <c:pt idx="14">
                  <c:v>1.8429</c:v>
                </c:pt>
                <c:pt idx="15">
                  <c:v>1.8565</c:v>
                </c:pt>
                <c:pt idx="16">
                  <c:v>1.8123</c:v>
                </c:pt>
                <c:pt idx="17">
                  <c:v>1.9014</c:v>
                </c:pt>
                <c:pt idx="18">
                  <c:v>1.93</c:v>
                </c:pt>
                <c:pt idx="19">
                  <c:v>1.9432</c:v>
                </c:pt>
                <c:pt idx="20">
                  <c:v>1.9567000000000001</c:v>
                </c:pt>
                <c:pt idx="21">
                  <c:v>1.9886999999999999</c:v>
                </c:pt>
                <c:pt idx="22">
                  <c:v>2.0002</c:v>
                </c:pt>
                <c:pt idx="23">
                  <c:v>1.9444999999999999</c:v>
                </c:pt>
                <c:pt idx="24">
                  <c:v>1.9238</c:v>
                </c:pt>
                <c:pt idx="25">
                  <c:v>1.9653</c:v>
                </c:pt>
                <c:pt idx="26">
                  <c:v>1.9834000000000001</c:v>
                </c:pt>
                <c:pt idx="27">
                  <c:v>1.9938</c:v>
                </c:pt>
                <c:pt idx="28">
                  <c:v>1.9895</c:v>
                </c:pt>
                <c:pt idx="29">
                  <c:v>1.9948999999999999</c:v>
                </c:pt>
                <c:pt idx="30">
                  <c:v>1.9965999999999999</c:v>
                </c:pt>
                <c:pt idx="31">
                  <c:v>1.9843</c:v>
                </c:pt>
                <c:pt idx="32">
                  <c:v>1.9866999999999999</c:v>
                </c:pt>
                <c:pt idx="33">
                  <c:v>1.9663999999999999</c:v>
                </c:pt>
                <c:pt idx="34">
                  <c:v>1.994</c:v>
                </c:pt>
                <c:pt idx="35">
                  <c:v>1.992</c:v>
                </c:pt>
                <c:pt idx="36">
                  <c:v>2.0489999999999999</c:v>
                </c:pt>
                <c:pt idx="37">
                  <c:v>2.0628000000000002</c:v>
                </c:pt>
                <c:pt idx="38">
                  <c:v>2.0646</c:v>
                </c:pt>
                <c:pt idx="39">
                  <c:v>2.0929000000000002</c:v>
                </c:pt>
                <c:pt idx="40">
                  <c:v>2.1865999999999999</c:v>
                </c:pt>
                <c:pt idx="41">
                  <c:v>2.2178</c:v>
                </c:pt>
                <c:pt idx="42">
                  <c:v>2.2995999999999999</c:v>
                </c:pt>
                <c:pt idx="43">
                  <c:v>2.3717999999999999</c:v>
                </c:pt>
                <c:pt idx="44">
                  <c:v>2.5468999999999999</c:v>
                </c:pt>
                <c:pt idx="45">
                  <c:v>2.6488</c:v>
                </c:pt>
                <c:pt idx="46">
                  <c:v>2.6785000000000001</c:v>
                </c:pt>
                <c:pt idx="47">
                  <c:v>2.7953000000000001</c:v>
                </c:pt>
                <c:pt idx="48">
                  <c:v>2.8159999999999998</c:v>
                </c:pt>
                <c:pt idx="49">
                  <c:v>2.8347000000000002</c:v>
                </c:pt>
                <c:pt idx="50">
                  <c:v>2.8532999999999999</c:v>
                </c:pt>
                <c:pt idx="51">
                  <c:v>2.8479999999999999</c:v>
                </c:pt>
                <c:pt idx="52">
                  <c:v>2.8555999999999999</c:v>
                </c:pt>
                <c:pt idx="53">
                  <c:v>2.8693</c:v>
                </c:pt>
                <c:pt idx="54">
                  <c:v>2.8809</c:v>
                </c:pt>
                <c:pt idx="55">
                  <c:v>2.9093</c:v>
                </c:pt>
                <c:pt idx="56">
                  <c:v>2.9722</c:v>
                </c:pt>
                <c:pt idx="57">
                  <c:v>3.0781999999999998</c:v>
                </c:pt>
                <c:pt idx="58">
                  <c:v>3.2086000000000001</c:v>
                </c:pt>
                <c:pt idx="59">
                  <c:v>3.2094999999999998</c:v>
                </c:pt>
                <c:pt idx="60">
                  <c:v>3.2094999999999998</c:v>
                </c:pt>
                <c:pt idx="61">
                  <c:v>3.2151999999999998</c:v>
                </c:pt>
                <c:pt idx="62">
                  <c:v>3.2202000000000002</c:v>
                </c:pt>
                <c:pt idx="63">
                  <c:v>3.2143000000000002</c:v>
                </c:pt>
                <c:pt idx="64">
                  <c:v>3.2014</c:v>
                </c:pt>
                <c:pt idx="65">
                  <c:v>3.2115</c:v>
                </c:pt>
                <c:pt idx="66">
                  <c:v>3.6435</c:v>
                </c:pt>
                <c:pt idx="67">
                  <c:v>3.7128999999999999</c:v>
                </c:pt>
                <c:pt idx="68">
                  <c:v>3.7149999999999999</c:v>
                </c:pt>
                <c:pt idx="69">
                  <c:v>3.7256999999999998</c:v>
                </c:pt>
                <c:pt idx="70">
                  <c:v>3.7313999999999998</c:v>
                </c:pt>
                <c:pt idx="71">
                  <c:v>3.7313999999999998</c:v>
                </c:pt>
                <c:pt idx="72">
                  <c:v>3.7313999999999998</c:v>
                </c:pt>
                <c:pt idx="73">
                  <c:v>3.7313999999999998</c:v>
                </c:pt>
                <c:pt idx="74">
                  <c:v>3.7313999999999998</c:v>
                </c:pt>
                <c:pt idx="75">
                  <c:v>3.7313999999999998</c:v>
                </c:pt>
                <c:pt idx="76">
                  <c:v>3.7313999999999998</c:v>
                </c:pt>
                <c:pt idx="77">
                  <c:v>3.7313999999999998</c:v>
                </c:pt>
                <c:pt idx="78">
                  <c:v>3.7313999999999998</c:v>
                </c:pt>
                <c:pt idx="79">
                  <c:v>3.7313999999999998</c:v>
                </c:pt>
                <c:pt idx="80">
                  <c:v>3.7313999999999998</c:v>
                </c:pt>
                <c:pt idx="81">
                  <c:v>3.7313999999999998</c:v>
                </c:pt>
                <c:pt idx="82">
                  <c:v>3.7313999999999998</c:v>
                </c:pt>
                <c:pt idx="83">
                  <c:v>3.7313999999999998</c:v>
                </c:pt>
                <c:pt idx="84">
                  <c:v>3.7313999999999998</c:v>
                </c:pt>
                <c:pt idx="85">
                  <c:v>3.7313999999999998</c:v>
                </c:pt>
                <c:pt idx="86">
                  <c:v>3.7313999999999998</c:v>
                </c:pt>
                <c:pt idx="87">
                  <c:v>3.7313999999999998</c:v>
                </c:pt>
                <c:pt idx="88">
                  <c:v>3.7313999999999998</c:v>
                </c:pt>
                <c:pt idx="89">
                  <c:v>3.7313999999999998</c:v>
                </c:pt>
                <c:pt idx="90">
                  <c:v>3.7313999999999998</c:v>
                </c:pt>
                <c:pt idx="91">
                  <c:v>3.7313999999999998</c:v>
                </c:pt>
                <c:pt idx="92">
                  <c:v>3.7313999999999998</c:v>
                </c:pt>
                <c:pt idx="93">
                  <c:v>3.7313999999999998</c:v>
                </c:pt>
                <c:pt idx="94">
                  <c:v>3.7313999999999998</c:v>
                </c:pt>
                <c:pt idx="95">
                  <c:v>3.7313999999999998</c:v>
                </c:pt>
                <c:pt idx="96">
                  <c:v>3.7313999999999998</c:v>
                </c:pt>
                <c:pt idx="97">
                  <c:v>3.7313999999999998</c:v>
                </c:pt>
                <c:pt idx="98">
                  <c:v>3.7313999999999998</c:v>
                </c:pt>
                <c:pt idx="99">
                  <c:v>3.7313999999999998</c:v>
                </c:pt>
                <c:pt idx="100">
                  <c:v>3.7313999999999998</c:v>
                </c:pt>
                <c:pt idx="101">
                  <c:v>3.7313999999999998</c:v>
                </c:pt>
                <c:pt idx="102">
                  <c:v>3.7313999999999998</c:v>
                </c:pt>
                <c:pt idx="103">
                  <c:v>3.7313999999999998</c:v>
                </c:pt>
                <c:pt idx="104">
                  <c:v>3.7313999999999998</c:v>
                </c:pt>
                <c:pt idx="105">
                  <c:v>3.7313999999999998</c:v>
                </c:pt>
                <c:pt idx="106">
                  <c:v>3.7313999999999998</c:v>
                </c:pt>
                <c:pt idx="107">
                  <c:v>4.1825000000000001</c:v>
                </c:pt>
                <c:pt idx="108">
                  <c:v>4.7339000000000002</c:v>
                </c:pt>
                <c:pt idx="109">
                  <c:v>4.7339000000000002</c:v>
                </c:pt>
                <c:pt idx="110">
                  <c:v>4.7339000000000002</c:v>
                </c:pt>
                <c:pt idx="111">
                  <c:v>4.7339000000000002</c:v>
                </c:pt>
                <c:pt idx="112">
                  <c:v>4.7339000000000002</c:v>
                </c:pt>
                <c:pt idx="113">
                  <c:v>4.7339000000000002</c:v>
                </c:pt>
                <c:pt idx="114">
                  <c:v>4.7339000000000002</c:v>
                </c:pt>
                <c:pt idx="115">
                  <c:v>4.7339000000000002</c:v>
                </c:pt>
                <c:pt idx="116">
                  <c:v>4.7342000000000004</c:v>
                </c:pt>
                <c:pt idx="117">
                  <c:v>4.7339000000000002</c:v>
                </c:pt>
                <c:pt idx="118">
                  <c:v>4.9714</c:v>
                </c:pt>
                <c:pt idx="119">
                  <c:v>5.2351999999999999</c:v>
                </c:pt>
                <c:pt idx="120">
                  <c:v>5.2351999999999999</c:v>
                </c:pt>
                <c:pt idx="121">
                  <c:v>5.2351999999999999</c:v>
                </c:pt>
                <c:pt idx="122">
                  <c:v>5.2351999999999999</c:v>
                </c:pt>
                <c:pt idx="123">
                  <c:v>5.2766999999999999</c:v>
                </c:pt>
                <c:pt idx="124">
                  <c:v>5.3257000000000003</c:v>
                </c:pt>
                <c:pt idx="125">
                  <c:v>5.3666999999999998</c:v>
                </c:pt>
                <c:pt idx="126">
                  <c:v>5.3693</c:v>
                </c:pt>
                <c:pt idx="127">
                  <c:v>5.3724999999999996</c:v>
                </c:pt>
                <c:pt idx="128">
                  <c:v>5.3868999999999998</c:v>
                </c:pt>
                <c:pt idx="129">
                  <c:v>5.3917000000000002</c:v>
                </c:pt>
                <c:pt idx="130">
                  <c:v>5.3994</c:v>
                </c:pt>
                <c:pt idx="131">
                  <c:v>5.4231999999999996</c:v>
                </c:pt>
                <c:pt idx="132">
                  <c:v>5.4618000000000002</c:v>
                </c:pt>
                <c:pt idx="133">
                  <c:v>5.4775999999999998</c:v>
                </c:pt>
                <c:pt idx="134">
                  <c:v>5.4870999999999999</c:v>
                </c:pt>
                <c:pt idx="135">
                  <c:v>5.5098000000000003</c:v>
                </c:pt>
                <c:pt idx="136">
                  <c:v>5.5182000000000002</c:v>
                </c:pt>
                <c:pt idx="137">
                  <c:v>5.4893000000000001</c:v>
                </c:pt>
                <c:pt idx="138">
                  <c:v>5.4564000000000004</c:v>
                </c:pt>
                <c:pt idx="139">
                  <c:v>5.4417</c:v>
                </c:pt>
                <c:pt idx="140">
                  <c:v>5.5048000000000004</c:v>
                </c:pt>
                <c:pt idx="141">
                  <c:v>5.5486000000000004</c:v>
                </c:pt>
                <c:pt idx="142">
                  <c:v>5.6134000000000004</c:v>
                </c:pt>
                <c:pt idx="143">
                  <c:v>5.8106</c:v>
                </c:pt>
                <c:pt idx="144">
                  <c:v>5.7796000000000003</c:v>
                </c:pt>
                <c:pt idx="145">
                  <c:v>5.7873999999999999</c:v>
                </c:pt>
                <c:pt idx="146">
                  <c:v>5.7454999999999998</c:v>
                </c:pt>
                <c:pt idx="147">
                  <c:v>5.7202000000000002</c:v>
                </c:pt>
                <c:pt idx="148">
                  <c:v>5.7392000000000003</c:v>
                </c:pt>
                <c:pt idx="149">
                  <c:v>5.7504</c:v>
                </c:pt>
                <c:pt idx="150">
                  <c:v>5.7755999999999998</c:v>
                </c:pt>
                <c:pt idx="151">
                  <c:v>5.7906000000000004</c:v>
                </c:pt>
                <c:pt idx="152">
                  <c:v>5.8014999999999999</c:v>
                </c:pt>
                <c:pt idx="153">
                  <c:v>5.8013000000000003</c:v>
                </c:pt>
                <c:pt idx="154">
                  <c:v>5.8086000000000002</c:v>
                </c:pt>
                <c:pt idx="155">
                  <c:v>5.8209999999999997</c:v>
                </c:pt>
                <c:pt idx="156">
                  <c:v>8.7218999999999998</c:v>
                </c:pt>
                <c:pt idx="157">
                  <c:v>8.7248999999999999</c:v>
                </c:pt>
                <c:pt idx="158">
                  <c:v>8.7241</c:v>
                </c:pt>
                <c:pt idx="159">
                  <c:v>8.7250999999999994</c:v>
                </c:pt>
                <c:pt idx="160">
                  <c:v>8.6859000000000002</c:v>
                </c:pt>
                <c:pt idx="161">
                  <c:v>8.6836000000000002</c:v>
                </c:pt>
                <c:pt idx="162">
                  <c:v>8.6605000000000008</c:v>
                </c:pt>
                <c:pt idx="163">
                  <c:v>8.6072000000000006</c:v>
                </c:pt>
                <c:pt idx="164">
                  <c:v>8.5580999999999996</c:v>
                </c:pt>
                <c:pt idx="165">
                  <c:v>8.5492000000000008</c:v>
                </c:pt>
                <c:pt idx="166">
                  <c:v>8.5370000000000008</c:v>
                </c:pt>
                <c:pt idx="167">
                  <c:v>8.5032999999999994</c:v>
                </c:pt>
                <c:pt idx="168">
                  <c:v>8.4608000000000008</c:v>
                </c:pt>
                <c:pt idx="169">
                  <c:v>8.4552999999999994</c:v>
                </c:pt>
                <c:pt idx="170">
                  <c:v>8.4482999999999997</c:v>
                </c:pt>
                <c:pt idx="171">
                  <c:v>8.4420999999999999</c:v>
                </c:pt>
                <c:pt idx="172">
                  <c:v>8.3369999999999997</c:v>
                </c:pt>
                <c:pt idx="173">
                  <c:v>8.3206000000000007</c:v>
                </c:pt>
                <c:pt idx="174">
                  <c:v>8.3207000000000004</c:v>
                </c:pt>
                <c:pt idx="175">
                  <c:v>8.3253000000000004</c:v>
                </c:pt>
                <c:pt idx="176">
                  <c:v>8.3374000000000006</c:v>
                </c:pt>
                <c:pt idx="177">
                  <c:v>8.3353000000000002</c:v>
                </c:pt>
                <c:pt idx="178">
                  <c:v>8.3333999999999993</c:v>
                </c:pt>
                <c:pt idx="179">
                  <c:v>8.3350000000000009</c:v>
                </c:pt>
                <c:pt idx="180">
                  <c:v>8.3384</c:v>
                </c:pt>
                <c:pt idx="181">
                  <c:v>8.3338000000000001</c:v>
                </c:pt>
                <c:pt idx="182">
                  <c:v>8.3495000000000008</c:v>
                </c:pt>
                <c:pt idx="183">
                  <c:v>8.3514999999999997</c:v>
                </c:pt>
                <c:pt idx="184">
                  <c:v>8.3478999999999992</c:v>
                </c:pt>
                <c:pt idx="185">
                  <c:v>8.3423999999999996</c:v>
                </c:pt>
                <c:pt idx="186">
                  <c:v>8.3408999999999995</c:v>
                </c:pt>
                <c:pt idx="187">
                  <c:v>8.3378999999999994</c:v>
                </c:pt>
                <c:pt idx="188">
                  <c:v>8.3340999999999994</c:v>
                </c:pt>
                <c:pt idx="189">
                  <c:v>8.3299000000000003</c:v>
                </c:pt>
                <c:pt idx="190">
                  <c:v>8.3293999999999997</c:v>
                </c:pt>
                <c:pt idx="191">
                  <c:v>8.3290000000000006</c:v>
                </c:pt>
                <c:pt idx="192">
                  <c:v>8.3260000000000005</c:v>
                </c:pt>
                <c:pt idx="193">
                  <c:v>8.3226999999999993</c:v>
                </c:pt>
                <c:pt idx="194">
                  <c:v>8.3257999999999992</c:v>
                </c:pt>
                <c:pt idx="195">
                  <c:v>8.3256999999999994</c:v>
                </c:pt>
                <c:pt idx="196">
                  <c:v>8.3229000000000006</c:v>
                </c:pt>
                <c:pt idx="197">
                  <c:v>8.3224</c:v>
                </c:pt>
                <c:pt idx="198">
                  <c:v>8.3162000000000003</c:v>
                </c:pt>
                <c:pt idx="199">
                  <c:v>8.3186999999999998</c:v>
                </c:pt>
                <c:pt idx="200">
                  <c:v>8.3170999999999999</c:v>
                </c:pt>
                <c:pt idx="201">
                  <c:v>8.3134999999999994</c:v>
                </c:pt>
                <c:pt idx="202">
                  <c:v>8.3109000000000002</c:v>
                </c:pt>
                <c:pt idx="203">
                  <c:v>8.3099000000000007</c:v>
                </c:pt>
                <c:pt idx="204">
                  <c:v>8.3094000000000001</c:v>
                </c:pt>
                <c:pt idx="205">
                  <c:v>8.3071999999999999</c:v>
                </c:pt>
                <c:pt idx="206">
                  <c:v>8.3076000000000008</c:v>
                </c:pt>
                <c:pt idx="207">
                  <c:v>8.3057999999999996</c:v>
                </c:pt>
                <c:pt idx="208">
                  <c:v>8.3084000000000007</c:v>
                </c:pt>
                <c:pt idx="209">
                  <c:v>8.31</c:v>
                </c:pt>
                <c:pt idx="210">
                  <c:v>8.31</c:v>
                </c:pt>
                <c:pt idx="211">
                  <c:v>8.31</c:v>
                </c:pt>
                <c:pt idx="212">
                  <c:v>8.3055000000000003</c:v>
                </c:pt>
                <c:pt idx="213">
                  <c:v>8.2777999999999992</c:v>
                </c:pt>
                <c:pt idx="214">
                  <c:v>8.2777999999999992</c:v>
                </c:pt>
                <c:pt idx="215">
                  <c:v>8.2780000000000005</c:v>
                </c:pt>
                <c:pt idx="216">
                  <c:v>8.2789000000000001</c:v>
                </c:pt>
                <c:pt idx="217">
                  <c:v>8.2781000000000002</c:v>
                </c:pt>
                <c:pt idx="218">
                  <c:v>8.2791999999999994</c:v>
                </c:pt>
                <c:pt idx="219">
                  <c:v>8.2791999999999994</c:v>
                </c:pt>
                <c:pt idx="220">
                  <c:v>8.2784999999999993</c:v>
                </c:pt>
                <c:pt idx="221">
                  <c:v>8.2780000000000005</c:v>
                </c:pt>
                <c:pt idx="222">
                  <c:v>8.2775999999999996</c:v>
                </c:pt>
                <c:pt idx="223">
                  <c:v>8.2772000000000006</c:v>
                </c:pt>
                <c:pt idx="224">
                  <c:v>8.2774000000000001</c:v>
                </c:pt>
                <c:pt idx="225">
                  <c:v>8.2774999999999999</c:v>
                </c:pt>
                <c:pt idx="226">
                  <c:v>8.2782</c:v>
                </c:pt>
                <c:pt idx="227">
                  <c:v>8.2794000000000008</c:v>
                </c:pt>
                <c:pt idx="228">
                  <c:v>8.2791999999999994</c:v>
                </c:pt>
                <c:pt idx="229">
                  <c:v>8.2781000000000002</c:v>
                </c:pt>
                <c:pt idx="230">
                  <c:v>8.2786000000000008</c:v>
                </c:pt>
                <c:pt idx="231">
                  <c:v>8.2792999999999992</c:v>
                </c:pt>
                <c:pt idx="232">
                  <c:v>8.2781000000000002</c:v>
                </c:pt>
                <c:pt idx="233">
                  <c:v>8.2772000000000006</c:v>
                </c:pt>
                <c:pt idx="234">
                  <c:v>8.2794000000000008</c:v>
                </c:pt>
                <c:pt idx="235">
                  <c:v>8.2796000000000003</c:v>
                </c:pt>
                <c:pt idx="236">
                  <c:v>8.2784999999999993</c:v>
                </c:pt>
                <c:pt idx="237">
                  <c:v>8.2784999999999993</c:v>
                </c:pt>
                <c:pt idx="238">
                  <c:v>8.2774000000000001</c:v>
                </c:pt>
                <c:pt idx="239">
                  <c:v>8.2771000000000008</c:v>
                </c:pt>
                <c:pt idx="240">
                  <c:v>8.2775999999999996</c:v>
                </c:pt>
                <c:pt idx="241">
                  <c:v>8.2771000000000008</c:v>
                </c:pt>
                <c:pt idx="242">
                  <c:v>8.2774999999999999</c:v>
                </c:pt>
                <c:pt idx="243">
                  <c:v>8.2771000000000008</c:v>
                </c:pt>
                <c:pt idx="244">
                  <c:v>8.2769999999999992</c:v>
                </c:pt>
                <c:pt idx="245">
                  <c:v>8.2769999999999992</c:v>
                </c:pt>
                <c:pt idx="246">
                  <c:v>8.2768999999999995</c:v>
                </c:pt>
                <c:pt idx="247">
                  <c:v>8.2769999999999992</c:v>
                </c:pt>
                <c:pt idx="248">
                  <c:v>8.2767999999999997</c:v>
                </c:pt>
                <c:pt idx="249">
                  <c:v>8.2767999999999997</c:v>
                </c:pt>
                <c:pt idx="250">
                  <c:v>8.2768999999999995</c:v>
                </c:pt>
                <c:pt idx="251">
                  <c:v>8.2764000000000006</c:v>
                </c:pt>
                <c:pt idx="252">
                  <c:v>8.2771000000000008</c:v>
                </c:pt>
                <c:pt idx="253">
                  <c:v>8.2766999999999999</c:v>
                </c:pt>
                <c:pt idx="254">
                  <c:v>8.2773000000000003</c:v>
                </c:pt>
                <c:pt idx="255">
                  <c:v>8.2772000000000006</c:v>
                </c:pt>
                <c:pt idx="256">
                  <c:v>8.2769999999999992</c:v>
                </c:pt>
                <c:pt idx="257">
                  <c:v>8.2766999999999999</c:v>
                </c:pt>
                <c:pt idx="258">
                  <c:v>8.2767999999999997</c:v>
                </c:pt>
                <c:pt idx="259">
                  <c:v>8.2766999999999999</c:v>
                </c:pt>
                <c:pt idx="260">
                  <c:v>8.2769999999999992</c:v>
                </c:pt>
                <c:pt idx="261">
                  <c:v>8.2772000000000006</c:v>
                </c:pt>
                <c:pt idx="262">
                  <c:v>8.2772000000000006</c:v>
                </c:pt>
                <c:pt idx="263">
                  <c:v>8.2776999999999994</c:v>
                </c:pt>
                <c:pt idx="264">
                  <c:v>8.2774999999999999</c:v>
                </c:pt>
                <c:pt idx="265">
                  <c:v>8.2780000000000005</c:v>
                </c:pt>
                <c:pt idx="266">
                  <c:v>8.2773000000000003</c:v>
                </c:pt>
                <c:pt idx="267">
                  <c:v>8.2772000000000006</c:v>
                </c:pt>
                <c:pt idx="268">
                  <c:v>8.2768999999999995</c:v>
                </c:pt>
                <c:pt idx="269">
                  <c:v>8.2771000000000008</c:v>
                </c:pt>
                <c:pt idx="270">
                  <c:v>8.2773000000000003</c:v>
                </c:pt>
                <c:pt idx="271">
                  <c:v>8.2769999999999992</c:v>
                </c:pt>
                <c:pt idx="272">
                  <c:v>8.2772000000000006</c:v>
                </c:pt>
                <c:pt idx="273">
                  <c:v>8.2767999999999997</c:v>
                </c:pt>
                <c:pt idx="274">
                  <c:v>8.2768999999999995</c:v>
                </c:pt>
                <c:pt idx="275">
                  <c:v>8.2769999999999992</c:v>
                </c:pt>
                <c:pt idx="276">
                  <c:v>8.2769999999999992</c:v>
                </c:pt>
                <c:pt idx="277">
                  <c:v>8.2771000000000008</c:v>
                </c:pt>
                <c:pt idx="278">
                  <c:v>8.2771000000000008</c:v>
                </c:pt>
                <c:pt idx="279">
                  <c:v>8.2768999999999995</c:v>
                </c:pt>
                <c:pt idx="280">
                  <c:v>8.2771000000000008</c:v>
                </c:pt>
                <c:pt idx="281">
                  <c:v>8.2766999999999999</c:v>
                </c:pt>
                <c:pt idx="282">
                  <c:v>8.2766999999999999</c:v>
                </c:pt>
                <c:pt idx="283">
                  <c:v>8.2767999999999997</c:v>
                </c:pt>
                <c:pt idx="284">
                  <c:v>8.2766999999999999</c:v>
                </c:pt>
                <c:pt idx="285">
                  <c:v>8.2765000000000004</c:v>
                </c:pt>
                <c:pt idx="286">
                  <c:v>8.2765000000000004</c:v>
                </c:pt>
                <c:pt idx="287">
                  <c:v>8.2765000000000004</c:v>
                </c:pt>
                <c:pt idx="288">
                  <c:v>8.2765000000000004</c:v>
                </c:pt>
                <c:pt idx="289">
                  <c:v>8.2765000000000004</c:v>
                </c:pt>
                <c:pt idx="290">
                  <c:v>8.2765000000000004</c:v>
                </c:pt>
                <c:pt idx="291">
                  <c:v>8.2765000000000004</c:v>
                </c:pt>
                <c:pt idx="292">
                  <c:v>8.2765000000000004</c:v>
                </c:pt>
                <c:pt idx="293">
                  <c:v>8.2765000000000004</c:v>
                </c:pt>
                <c:pt idx="294">
                  <c:v>8.2263999999999999</c:v>
                </c:pt>
                <c:pt idx="295">
                  <c:v>8.1016999999999992</c:v>
                </c:pt>
                <c:pt idx="296">
                  <c:v>8.0919000000000008</c:v>
                </c:pt>
                <c:pt idx="297">
                  <c:v>8.0894999999999992</c:v>
                </c:pt>
                <c:pt idx="298">
                  <c:v>8.0839999999999996</c:v>
                </c:pt>
                <c:pt idx="299">
                  <c:v>8.0754999999999999</c:v>
                </c:pt>
                <c:pt idx="300">
                  <c:v>8.0654000000000003</c:v>
                </c:pt>
                <c:pt idx="301">
                  <c:v>8.0511999999999997</c:v>
                </c:pt>
                <c:pt idx="302">
                  <c:v>8.0350000000000001</c:v>
                </c:pt>
                <c:pt idx="303">
                  <c:v>8.0143000000000004</c:v>
                </c:pt>
                <c:pt idx="304">
                  <c:v>8.0130999999999997</c:v>
                </c:pt>
                <c:pt idx="305">
                  <c:v>8.0042000000000009</c:v>
                </c:pt>
                <c:pt idx="306">
                  <c:v>7.9897</c:v>
                </c:pt>
                <c:pt idx="307">
                  <c:v>7.9722</c:v>
                </c:pt>
                <c:pt idx="308">
                  <c:v>7.9333999999999998</c:v>
                </c:pt>
                <c:pt idx="309">
                  <c:v>7.9017999999999997</c:v>
                </c:pt>
                <c:pt idx="310">
                  <c:v>7.8621999999999996</c:v>
                </c:pt>
                <c:pt idx="311">
                  <c:v>7.8219000000000003</c:v>
                </c:pt>
                <c:pt idx="312">
                  <c:v>7.7876000000000003</c:v>
                </c:pt>
                <c:pt idx="313">
                  <c:v>7.7502000000000004</c:v>
                </c:pt>
                <c:pt idx="314">
                  <c:v>7.7369000000000003</c:v>
                </c:pt>
                <c:pt idx="315">
                  <c:v>7.7247000000000003</c:v>
                </c:pt>
                <c:pt idx="316">
                  <c:v>7.6772999999999998</c:v>
                </c:pt>
                <c:pt idx="317">
                  <c:v>7.6333000000000002</c:v>
                </c:pt>
                <c:pt idx="318">
                  <c:v>7.5757000000000003</c:v>
                </c:pt>
                <c:pt idx="319">
                  <c:v>7.5734000000000004</c:v>
                </c:pt>
                <c:pt idx="320">
                  <c:v>7.5209999999999999</c:v>
                </c:pt>
                <c:pt idx="321">
                  <c:v>7.5019</c:v>
                </c:pt>
                <c:pt idx="322">
                  <c:v>7.4210000000000003</c:v>
                </c:pt>
                <c:pt idx="323">
                  <c:v>7.3681999999999999</c:v>
                </c:pt>
                <c:pt idx="324">
                  <c:v>7.2404999999999999</c:v>
                </c:pt>
                <c:pt idx="325">
                  <c:v>7.1643999999999997</c:v>
                </c:pt>
                <c:pt idx="326">
                  <c:v>7.0721999999999996</c:v>
                </c:pt>
                <c:pt idx="327">
                  <c:v>6.9996999999999998</c:v>
                </c:pt>
                <c:pt idx="328">
                  <c:v>6.9725000000000001</c:v>
                </c:pt>
                <c:pt idx="329">
                  <c:v>6.8993000000000002</c:v>
                </c:pt>
                <c:pt idx="330">
                  <c:v>6.8354999999999997</c:v>
                </c:pt>
                <c:pt idx="331">
                  <c:v>6.8461999999999996</c:v>
                </c:pt>
                <c:pt idx="332">
                  <c:v>6.8307000000000002</c:v>
                </c:pt>
                <c:pt idx="333">
                  <c:v>6.8357999999999999</c:v>
                </c:pt>
                <c:pt idx="334">
                  <c:v>6.8281000000000001</c:v>
                </c:pt>
                <c:pt idx="335">
                  <c:v>6.8539000000000003</c:v>
                </c:pt>
                <c:pt idx="336">
                  <c:v>6.8360000000000003</c:v>
                </c:pt>
                <c:pt idx="337">
                  <c:v>6.8362999999999996</c:v>
                </c:pt>
                <c:pt idx="338">
                  <c:v>6.8360000000000003</c:v>
                </c:pt>
                <c:pt idx="339">
                  <c:v>6.8305999999999996</c:v>
                </c:pt>
                <c:pt idx="340">
                  <c:v>6.8235000000000001</c:v>
                </c:pt>
                <c:pt idx="341">
                  <c:v>6.8334000000000001</c:v>
                </c:pt>
                <c:pt idx="342">
                  <c:v>6.8316999999999997</c:v>
                </c:pt>
                <c:pt idx="343">
                  <c:v>6.8323</c:v>
                </c:pt>
                <c:pt idx="344">
                  <c:v>6.8277000000000001</c:v>
                </c:pt>
                <c:pt idx="345">
                  <c:v>6.8266999999999998</c:v>
                </c:pt>
                <c:pt idx="346">
                  <c:v>6.8270999999999997</c:v>
                </c:pt>
                <c:pt idx="347">
                  <c:v>6.8274999999999997</c:v>
                </c:pt>
                <c:pt idx="348">
                  <c:v>6.8269000000000002</c:v>
                </c:pt>
                <c:pt idx="349">
                  <c:v>6.8285</c:v>
                </c:pt>
                <c:pt idx="350">
                  <c:v>6.8262</c:v>
                </c:pt>
                <c:pt idx="351">
                  <c:v>6.8255999999999997</c:v>
                </c:pt>
                <c:pt idx="352">
                  <c:v>6.8274999999999997</c:v>
                </c:pt>
                <c:pt idx="353">
                  <c:v>6.8183999999999996</c:v>
                </c:pt>
                <c:pt idx="354">
                  <c:v>6.7762000000000002</c:v>
                </c:pt>
                <c:pt idx="355">
                  <c:v>6.7873000000000001</c:v>
                </c:pt>
                <c:pt idx="356">
                  <c:v>6.7396000000000003</c:v>
                </c:pt>
                <c:pt idx="357">
                  <c:v>6.6675000000000004</c:v>
                </c:pt>
                <c:pt idx="358">
                  <c:v>6.6536999999999997</c:v>
                </c:pt>
                <c:pt idx="359">
                  <c:v>6.6497000000000002</c:v>
                </c:pt>
                <c:pt idx="360">
                  <c:v>6.5964</c:v>
                </c:pt>
                <c:pt idx="361">
                  <c:v>6.5761000000000003</c:v>
                </c:pt>
                <c:pt idx="362">
                  <c:v>6.5644999999999998</c:v>
                </c:pt>
                <c:pt idx="363">
                  <c:v>6.5266999999999999</c:v>
                </c:pt>
                <c:pt idx="364">
                  <c:v>6.4957000000000003</c:v>
                </c:pt>
                <c:pt idx="365">
                  <c:v>6.4745999999999997</c:v>
                </c:pt>
                <c:pt idx="366">
                  <c:v>6.4574999999999996</c:v>
                </c:pt>
                <c:pt idx="367">
                  <c:v>6.4036</c:v>
                </c:pt>
                <c:pt idx="368">
                  <c:v>6.3884999999999996</c:v>
                </c:pt>
                <c:pt idx="369">
                  <c:v>6.3710000000000004</c:v>
                </c:pt>
                <c:pt idx="370">
                  <c:v>6.3563999999999998</c:v>
                </c:pt>
                <c:pt idx="371">
                  <c:v>6.3482000000000003</c:v>
                </c:pt>
                <c:pt idx="372">
                  <c:v>6.3171999999999997</c:v>
                </c:pt>
                <c:pt idx="373">
                  <c:v>6.2996999999999996</c:v>
                </c:pt>
                <c:pt idx="374">
                  <c:v>6.3125</c:v>
                </c:pt>
                <c:pt idx="375">
                  <c:v>6.3042999999999996</c:v>
                </c:pt>
                <c:pt idx="376">
                  <c:v>6.3242000000000003</c:v>
                </c:pt>
                <c:pt idx="377">
                  <c:v>6.3632999999999997</c:v>
                </c:pt>
                <c:pt idx="378">
                  <c:v>6.3716999999999997</c:v>
                </c:pt>
                <c:pt idx="379">
                  <c:v>6.3593000000000002</c:v>
                </c:pt>
                <c:pt idx="380">
                  <c:v>6.32</c:v>
                </c:pt>
                <c:pt idx="381">
                  <c:v>6.2626999999999997</c:v>
                </c:pt>
                <c:pt idx="382">
                  <c:v>6.2337999999999996</c:v>
                </c:pt>
                <c:pt idx="383">
                  <c:v>6.2328000000000001</c:v>
                </c:pt>
                <c:pt idx="384">
                  <c:v>6.2214999999999998</c:v>
                </c:pt>
                <c:pt idx="385">
                  <c:v>6.2323000000000004</c:v>
                </c:pt>
                <c:pt idx="386">
                  <c:v>6.2153999999999998</c:v>
                </c:pt>
                <c:pt idx="387">
                  <c:v>6.1860999999999997</c:v>
                </c:pt>
                <c:pt idx="388">
                  <c:v>6.1416000000000004</c:v>
                </c:pt>
                <c:pt idx="389">
                  <c:v>6.1341999999999999</c:v>
                </c:pt>
                <c:pt idx="390">
                  <c:v>6.1342999999999996</c:v>
                </c:pt>
                <c:pt idx="391">
                  <c:v>6.1212999999999997</c:v>
                </c:pt>
                <c:pt idx="392">
                  <c:v>6.1197999999999997</c:v>
                </c:pt>
                <c:pt idx="393">
                  <c:v>6.1032000000000002</c:v>
                </c:pt>
                <c:pt idx="394">
                  <c:v>6.0929000000000002</c:v>
                </c:pt>
                <c:pt idx="395">
                  <c:v>6.0738000000000003</c:v>
                </c:pt>
                <c:pt idx="396">
                  <c:v>6.0509000000000004</c:v>
                </c:pt>
                <c:pt idx="397">
                  <c:v>6.0815999999999999</c:v>
                </c:pt>
                <c:pt idx="398">
                  <c:v>6.1729000000000003</c:v>
                </c:pt>
                <c:pt idx="399">
                  <c:v>6.2245999999999997</c:v>
                </c:pt>
                <c:pt idx="400">
                  <c:v>6.2380000000000004</c:v>
                </c:pt>
                <c:pt idx="401">
                  <c:v>6.2305999999999999</c:v>
                </c:pt>
                <c:pt idx="402">
                  <c:v>6.1984000000000004</c:v>
                </c:pt>
                <c:pt idx="403">
                  <c:v>6.1540999999999997</c:v>
                </c:pt>
                <c:pt idx="404">
                  <c:v>6.1382000000000003</c:v>
                </c:pt>
                <c:pt idx="405">
                  <c:v>6.1250999999999998</c:v>
                </c:pt>
                <c:pt idx="406">
                  <c:v>6.1249000000000002</c:v>
                </c:pt>
                <c:pt idx="407">
                  <c:v>6.1886000000000001</c:v>
                </c:pt>
                <c:pt idx="408">
                  <c:v>6.2180999999999997</c:v>
                </c:pt>
                <c:pt idx="409">
                  <c:v>6.2518000000000002</c:v>
                </c:pt>
                <c:pt idx="410">
                  <c:v>6.2385999999999999</c:v>
                </c:pt>
                <c:pt idx="411">
                  <c:v>6.2009999999999996</c:v>
                </c:pt>
                <c:pt idx="412">
                  <c:v>6.2035</c:v>
                </c:pt>
                <c:pt idx="413">
                  <c:v>6.2051999999999996</c:v>
                </c:pt>
                <c:pt idx="414">
                  <c:v>6.2084999999999999</c:v>
                </c:pt>
                <c:pt idx="415">
                  <c:v>6.3383000000000003</c:v>
                </c:pt>
                <c:pt idx="416">
                  <c:v>6.3676000000000004</c:v>
                </c:pt>
                <c:pt idx="417">
                  <c:v>6.3505000000000003</c:v>
                </c:pt>
                <c:pt idx="418">
                  <c:v>6.3639999999999999</c:v>
                </c:pt>
                <c:pt idx="419">
                  <c:v>6.4490999999999996</c:v>
                </c:pt>
                <c:pt idx="420">
                  <c:v>6.5726000000000004</c:v>
                </c:pt>
                <c:pt idx="421">
                  <c:v>6.5500999999999996</c:v>
                </c:pt>
                <c:pt idx="422">
                  <c:v>6.5026999999999999</c:v>
                </c:pt>
                <c:pt idx="423">
                  <c:v>6.4753999999999996</c:v>
                </c:pt>
                <c:pt idx="424">
                  <c:v>6.5259</c:v>
                </c:pt>
                <c:pt idx="425">
                  <c:v>6.5891999999999999</c:v>
                </c:pt>
                <c:pt idx="426">
                  <c:v>6.6771000000000003</c:v>
                </c:pt>
                <c:pt idx="427">
                  <c:v>6.6466000000000003</c:v>
                </c:pt>
                <c:pt idx="428">
                  <c:v>6.6702000000000004</c:v>
                </c:pt>
                <c:pt idx="429">
                  <c:v>6.7302999999999997</c:v>
                </c:pt>
                <c:pt idx="430">
                  <c:v>6.8402000000000003</c:v>
                </c:pt>
                <c:pt idx="431">
                  <c:v>6.9198000000000004</c:v>
                </c:pt>
                <c:pt idx="432">
                  <c:v>6.8906999999999998</c:v>
                </c:pt>
                <c:pt idx="433">
                  <c:v>6.8693999999999997</c:v>
                </c:pt>
                <c:pt idx="434">
                  <c:v>6.8940000000000001</c:v>
                </c:pt>
                <c:pt idx="435">
                  <c:v>6.8875999999999999</c:v>
                </c:pt>
                <c:pt idx="436">
                  <c:v>6.8842999999999996</c:v>
                </c:pt>
                <c:pt idx="437">
                  <c:v>6.8066000000000004</c:v>
                </c:pt>
                <c:pt idx="438">
                  <c:v>6.7694000000000001</c:v>
                </c:pt>
                <c:pt idx="439">
                  <c:v>6.6669999999999998</c:v>
                </c:pt>
                <c:pt idx="440">
                  <c:v>6.569</c:v>
                </c:pt>
                <c:pt idx="441">
                  <c:v>6.6254</c:v>
                </c:pt>
                <c:pt idx="442">
                  <c:v>6.62</c:v>
                </c:pt>
                <c:pt idx="443">
                  <c:v>6.5932000000000004</c:v>
                </c:pt>
                <c:pt idx="444">
                  <c:v>6.4233000000000002</c:v>
                </c:pt>
                <c:pt idx="445">
                  <c:v>6.3182999999999998</c:v>
                </c:pt>
                <c:pt idx="446">
                  <c:v>6.3174000000000001</c:v>
                </c:pt>
                <c:pt idx="447">
                  <c:v>6.2967000000000004</c:v>
                </c:pt>
                <c:pt idx="448">
                  <c:v>6.3700999999999999</c:v>
                </c:pt>
                <c:pt idx="449">
                  <c:v>6.4650999999999996</c:v>
                </c:pt>
                <c:pt idx="450">
                  <c:v>6.7164000000000001</c:v>
                </c:pt>
                <c:pt idx="451">
                  <c:v>6.8452999999999999</c:v>
                </c:pt>
                <c:pt idx="452">
                  <c:v>6.8551000000000002</c:v>
                </c:pt>
                <c:pt idx="453">
                  <c:v>6.9191000000000003</c:v>
                </c:pt>
                <c:pt idx="454">
                  <c:v>6.9367000000000001</c:v>
                </c:pt>
                <c:pt idx="455">
                  <c:v>6.8837000000000002</c:v>
                </c:pt>
                <c:pt idx="456">
                  <c:v>6.7862999999999998</c:v>
                </c:pt>
                <c:pt idx="457">
                  <c:v>6.7366999999999999</c:v>
                </c:pt>
                <c:pt idx="458">
                  <c:v>6.7119</c:v>
                </c:pt>
                <c:pt idx="459">
                  <c:v>6.7161</c:v>
                </c:pt>
                <c:pt idx="460">
                  <c:v>6.8518999999999997</c:v>
                </c:pt>
                <c:pt idx="461">
                  <c:v>6.8977000000000004</c:v>
                </c:pt>
                <c:pt idx="462">
                  <c:v>6.8775000000000004</c:v>
                </c:pt>
                <c:pt idx="463">
                  <c:v>7.0629</c:v>
                </c:pt>
                <c:pt idx="464">
                  <c:v>7.1136999999999997</c:v>
                </c:pt>
                <c:pt idx="465">
                  <c:v>7.0960999999999999</c:v>
                </c:pt>
                <c:pt idx="466">
                  <c:v>7.0198999999999998</c:v>
                </c:pt>
                <c:pt idx="467">
                  <c:v>7.0137</c:v>
                </c:pt>
                <c:pt idx="468">
                  <c:v>6.9184000000000001</c:v>
                </c:pt>
                <c:pt idx="469">
                  <c:v>6.9966999999999997</c:v>
                </c:pt>
                <c:pt idx="470">
                  <c:v>7.0205000000000002</c:v>
                </c:pt>
                <c:pt idx="471">
                  <c:v>7.0708000000000002</c:v>
                </c:pt>
                <c:pt idx="472">
                  <c:v>7.1016000000000004</c:v>
                </c:pt>
                <c:pt idx="473">
                  <c:v>7.0815999999999999</c:v>
                </c:pt>
                <c:pt idx="474">
                  <c:v>7.0041000000000002</c:v>
                </c:pt>
                <c:pt idx="475">
                  <c:v>6.9269999999999996</c:v>
                </c:pt>
                <c:pt idx="476">
                  <c:v>6.8106</c:v>
                </c:pt>
                <c:pt idx="477">
                  <c:v>6.7253999999999996</c:v>
                </c:pt>
                <c:pt idx="478">
                  <c:v>6.6029</c:v>
                </c:pt>
                <c:pt idx="479">
                  <c:v>6.5392999999999999</c:v>
                </c:pt>
                <c:pt idx="480">
                  <c:v>6.4672000000000001</c:v>
                </c:pt>
                <c:pt idx="481">
                  <c:v>6.4600999999999997</c:v>
                </c:pt>
                <c:pt idx="482">
                  <c:v>6.5109000000000004</c:v>
                </c:pt>
                <c:pt idx="483">
                  <c:v>6.5186000000000002</c:v>
                </c:pt>
                <c:pt idx="484">
                  <c:v>6.4321000000000002</c:v>
                </c:pt>
                <c:pt idx="485">
                  <c:v>6.4249999999999998</c:v>
                </c:pt>
                <c:pt idx="486">
                  <c:v>6.4763000000000002</c:v>
                </c:pt>
                <c:pt idx="487">
                  <c:v>6.4767999999999999</c:v>
                </c:pt>
                <c:pt idx="488">
                  <c:v>6.4562999999999997</c:v>
                </c:pt>
                <c:pt idx="489">
                  <c:v>6.4172000000000002</c:v>
                </c:pt>
                <c:pt idx="490">
                  <c:v>6.3888999999999996</c:v>
                </c:pt>
                <c:pt idx="491">
                  <c:v>6.3693</c:v>
                </c:pt>
                <c:pt idx="492">
                  <c:v>6.3555999999999999</c:v>
                </c:pt>
                <c:pt idx="493">
                  <c:v>6.3436000000000003</c:v>
                </c:pt>
                <c:pt idx="494">
                  <c:v>6.3445999999999998</c:v>
                </c:pt>
                <c:pt idx="495">
                  <c:v>6.431</c:v>
                </c:pt>
                <c:pt idx="496">
                  <c:v>6.6989999999999998</c:v>
                </c:pt>
                <c:pt idx="497">
                  <c:v>6.6951999999999998</c:v>
                </c:pt>
                <c:pt idx="498">
                  <c:v>6.7351999999999999</c:v>
                </c:pt>
                <c:pt idx="499">
                  <c:v>6.8007</c:v>
                </c:pt>
                <c:pt idx="500">
                  <c:v>7.0194999999999999</c:v>
                </c:pt>
                <c:pt idx="501">
                  <c:v>7.1901999999999999</c:v>
                </c:pt>
                <c:pt idx="502">
                  <c:v>7.1811999999999996</c:v>
                </c:pt>
                <c:pt idx="503">
                  <c:v>6.9717000000000002</c:v>
                </c:pt>
                <c:pt idx="504">
                  <c:v>6.7904</c:v>
                </c:pt>
                <c:pt idx="505">
                  <c:v>6.8380000000000001</c:v>
                </c:pt>
                <c:pt idx="506">
                  <c:v>6.8909000000000002</c:v>
                </c:pt>
                <c:pt idx="507">
                  <c:v>6.8875999999999999</c:v>
                </c:pt>
                <c:pt idx="508">
                  <c:v>6.9854000000000003</c:v>
                </c:pt>
                <c:pt idx="509">
                  <c:v>7.1614000000000004</c:v>
                </c:pt>
                <c:pt idx="510">
                  <c:v>7.1863000000000001</c:v>
                </c:pt>
                <c:pt idx="511">
                  <c:v>7.2485999999999997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36-4D5B-8345-B2264EF75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009024"/>
        <c:axId val="183497088"/>
      </c:lineChart>
      <c:dateAx>
        <c:axId val="18100902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3497088"/>
        <c:crosses val="autoZero"/>
        <c:auto val="1"/>
        <c:lblOffset val="100"/>
        <c:baseTimeUnit val="months"/>
        <c:majorUnit val="12"/>
        <c:majorTimeUnit val="months"/>
      </c:dateAx>
      <c:valAx>
        <c:axId val="18349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100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21-44C7-98C3-73AA5F1D6F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21-44C7-98C3-73AA5F1D6F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21-44C7-98C3-73AA5F1D6F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21-44C7-98C3-73AA5F1D6F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Federal Reserve</c:v>
                </c:pt>
                <c:pt idx="1">
                  <c:v>US Government</c:v>
                </c:pt>
                <c:pt idx="2">
                  <c:v>US Investors</c:v>
                </c:pt>
                <c:pt idx="3">
                  <c:v>Foreign Investors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2.38</c:v>
                </c:pt>
                <c:pt idx="1">
                  <c:v>5.73</c:v>
                </c:pt>
                <c:pt idx="2">
                  <c:v>6.89</c:v>
                </c:pt>
                <c:pt idx="3">
                  <c:v>6.21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4-4836-9750-30B20DDF4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Major Foreign Holders of U.S. Treasury Securities,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Japan</c:v>
                </c:pt>
                <c:pt idx="1">
                  <c:v>China</c:v>
                </c:pt>
                <c:pt idx="2">
                  <c:v>United Kingdom</c:v>
                </c:pt>
                <c:pt idx="3">
                  <c:v>Brazil</c:v>
                </c:pt>
                <c:pt idx="4">
                  <c:v>Ireland</c:v>
                </c:pt>
                <c:pt idx="5">
                  <c:v>Switzerland</c:v>
                </c:pt>
                <c:pt idx="6">
                  <c:v>Cayman Islands</c:v>
                </c:pt>
                <c:pt idx="7">
                  <c:v>Hong Kong</c:v>
                </c:pt>
                <c:pt idx="8">
                  <c:v>Belgium</c:v>
                </c:pt>
                <c:pt idx="9">
                  <c:v>Taiwan</c:v>
                </c:pt>
                <c:pt idx="10">
                  <c:v>Saudi Arabia</c:v>
                </c:pt>
                <c:pt idx="11">
                  <c:v>India</c:v>
                </c:pt>
                <c:pt idx="12">
                  <c:v>Singapore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1039.7</c:v>
                </c:pt>
                <c:pt idx="1">
                  <c:v>1124.3</c:v>
                </c:pt>
                <c:pt idx="2">
                  <c:v>288</c:v>
                </c:pt>
                <c:pt idx="3">
                  <c:v>303.2</c:v>
                </c:pt>
                <c:pt idx="4">
                  <c:v>279.89999999999998</c:v>
                </c:pt>
                <c:pt idx="5">
                  <c:v>229.9</c:v>
                </c:pt>
                <c:pt idx="6">
                  <c:v>225.6</c:v>
                </c:pt>
                <c:pt idx="7">
                  <c:v>196.3</c:v>
                </c:pt>
                <c:pt idx="8">
                  <c:v>185.1</c:v>
                </c:pt>
                <c:pt idx="9">
                  <c:v>157.30000000000001</c:v>
                </c:pt>
                <c:pt idx="10">
                  <c:v>172.2</c:v>
                </c:pt>
                <c:pt idx="11">
                  <c:v>141.30000000000001</c:v>
                </c:pt>
                <c:pt idx="12">
                  <c:v>120.8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9-4329-8ACA-C13A72F09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54361856"/>
        <c:axId val="954353984"/>
      </c:barChart>
      <c:catAx>
        <c:axId val="95436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353984"/>
        <c:crosses val="autoZero"/>
        <c:auto val="1"/>
        <c:lblAlgn val="ctr"/>
        <c:lblOffset val="100"/>
        <c:noMultiLvlLbl val="0"/>
      </c:catAx>
      <c:valAx>
        <c:axId val="95435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36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4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2000</c:v>
                </c:pt>
                <c:pt idx="12">
                  <c:v>2010</c:v>
                </c:pt>
                <c:pt idx="13">
                  <c:v>2020</c:v>
                </c:pt>
              </c:strCache>
            </c:strRef>
          </c:cat>
          <c:val>
            <c:numRef>
              <c:f>Sheet1!$B$2:$P$2</c:f>
              <c:numCache>
                <c:formatCode>0.0%</c:formatCode>
                <c:ptCount val="14"/>
                <c:pt idx="0">
                  <c:v>0.25445437467979737</c:v>
                </c:pt>
                <c:pt idx="1">
                  <c:v>0.22683321232921919</c:v>
                </c:pt>
                <c:pt idx="2">
                  <c:v>0.24887142045980806</c:v>
                </c:pt>
                <c:pt idx="3">
                  <c:v>0.28972910328842533</c:v>
                </c:pt>
                <c:pt idx="4">
                  <c:v>0.22314570767912295</c:v>
                </c:pt>
                <c:pt idx="5">
                  <c:v>0.32963144435962527</c:v>
                </c:pt>
                <c:pt idx="6">
                  <c:v>0.17098567170021695</c:v>
                </c:pt>
                <c:pt idx="7">
                  <c:v>0.11063246406447001</c:v>
                </c:pt>
                <c:pt idx="8">
                  <c:v>8.8333058475191975E-2</c:v>
                </c:pt>
                <c:pt idx="9">
                  <c:v>5.3302725723717762E-2</c:v>
                </c:pt>
                <c:pt idx="10">
                  <c:v>4.6269051379624039E-2</c:v>
                </c:pt>
                <c:pt idx="11">
                  <c:v>3.6083011629015345E-2</c:v>
                </c:pt>
                <c:pt idx="12">
                  <c:v>9.2494318242119455E-2</c:v>
                </c:pt>
                <c:pt idx="13">
                  <c:v>0.17381064253282552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7-4FF0-92D2-F7DF67EF8B9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4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2000</c:v>
                </c:pt>
                <c:pt idx="12">
                  <c:v>2010</c:v>
                </c:pt>
                <c:pt idx="13">
                  <c:v>2020</c:v>
                </c:pt>
              </c:strCache>
            </c:strRef>
          </c:cat>
          <c:val>
            <c:numRef>
              <c:f>Sheet1!$B$3:$P$3</c:f>
              <c:numCache>
                <c:formatCode>0.0%</c:formatCode>
                <c:ptCount val="14"/>
                <c:pt idx="0">
                  <c:v>0.32020265270108728</c:v>
                </c:pt>
                <c:pt idx="1">
                  <c:v>0.27844696719688472</c:v>
                </c:pt>
                <c:pt idx="2">
                  <c:v>0.24363626112974737</c:v>
                </c:pt>
                <c:pt idx="3">
                  <c:v>0.22408735332464147</c:v>
                </c:pt>
                <c:pt idx="4">
                  <c:v>0.24457092961208221</c:v>
                </c:pt>
                <c:pt idx="5">
                  <c:v>0.16065855921354494</c:v>
                </c:pt>
                <c:pt idx="6">
                  <c:v>0.12154995978849299</c:v>
                </c:pt>
                <c:pt idx="7">
                  <c:v>8.6448442931204308E-2</c:v>
                </c:pt>
                <c:pt idx="8">
                  <c:v>7.4726611450435784E-2</c:v>
                </c:pt>
                <c:pt idx="9">
                  <c:v>5.8956146070789577E-2</c:v>
                </c:pt>
                <c:pt idx="10">
                  <c:v>3.4112017708265302E-2</c:v>
                </c:pt>
                <c:pt idx="11">
                  <c:v>1.3766174578209894E-2</c:v>
                </c:pt>
                <c:pt idx="12">
                  <c:v>2.5116781160973791E-2</c:v>
                </c:pt>
                <c:pt idx="13">
                  <c:v>3.0965912444779198E-2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7-4FF0-92D2-F7DF67EF8B9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4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2000</c:v>
                </c:pt>
                <c:pt idx="12">
                  <c:v>2010</c:v>
                </c:pt>
                <c:pt idx="13">
                  <c:v>2020</c:v>
                </c:pt>
              </c:strCache>
            </c:strRef>
          </c:cat>
          <c:val>
            <c:numRef>
              <c:f>Sheet1!$B$4:$P$4</c:f>
              <c:numCache>
                <c:formatCode>0.0%</c:formatCode>
                <c:ptCount val="14"/>
                <c:pt idx="0">
                  <c:v>1.1384983207149769E-2</c:v>
                </c:pt>
                <c:pt idx="1">
                  <c:v>2.630189426440499E-2</c:v>
                </c:pt>
                <c:pt idx="2">
                  <c:v>3.1008251416513304E-2</c:v>
                </c:pt>
                <c:pt idx="3">
                  <c:v>2.9033270558694289E-2</c:v>
                </c:pt>
                <c:pt idx="4">
                  <c:v>4.1475995666445678E-2</c:v>
                </c:pt>
                <c:pt idx="5">
                  <c:v>2.9904752950893565E-2</c:v>
                </c:pt>
                <c:pt idx="6">
                  <c:v>2.288309877455259E-2</c:v>
                </c:pt>
                <c:pt idx="7">
                  <c:v>2.6380908810444595E-2</c:v>
                </c:pt>
                <c:pt idx="8">
                  <c:v>2.6215890415576006E-2</c:v>
                </c:pt>
                <c:pt idx="9">
                  <c:v>4.6579548765775379E-2</c:v>
                </c:pt>
                <c:pt idx="10">
                  <c:v>7.3631148789424519E-2</c:v>
                </c:pt>
                <c:pt idx="11">
                  <c:v>0.14558669335621008</c:v>
                </c:pt>
                <c:pt idx="12">
                  <c:v>8.6421849486102251E-2</c:v>
                </c:pt>
                <c:pt idx="13">
                  <c:v>5.9602929683349584E-2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F7-4FF0-92D2-F7DF67EF8B9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4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2000</c:v>
                </c:pt>
                <c:pt idx="12">
                  <c:v>2010</c:v>
                </c:pt>
                <c:pt idx="13">
                  <c:v>2020</c:v>
                </c:pt>
              </c:strCache>
            </c:strRef>
          </c:cat>
          <c:val>
            <c:numRef>
              <c:f>Sheet1!$B$5:$P$5</c:f>
              <c:numCache>
                <c:formatCode>0.0%</c:formatCode>
                <c:ptCount val="14"/>
                <c:pt idx="0">
                  <c:v>2.5805961936206144E-3</c:v>
                </c:pt>
                <c:pt idx="1">
                  <c:v>4.2901458649594083E-3</c:v>
                </c:pt>
                <c:pt idx="2">
                  <c:v>3.2216365108065771E-3</c:v>
                </c:pt>
                <c:pt idx="3">
                  <c:v>1.8108068955526582E-3</c:v>
                </c:pt>
                <c:pt idx="4">
                  <c:v>1.4202631394552873E-3</c:v>
                </c:pt>
                <c:pt idx="5">
                  <c:v>1.8093680506669197E-2</c:v>
                </c:pt>
                <c:pt idx="6">
                  <c:v>8.8650492610082954E-2</c:v>
                </c:pt>
                <c:pt idx="7">
                  <c:v>0.15847782354511439</c:v>
                </c:pt>
                <c:pt idx="8">
                  <c:v>0.18929641509611547</c:v>
                </c:pt>
                <c:pt idx="9">
                  <c:v>0.20648970702156805</c:v>
                </c:pt>
                <c:pt idx="10">
                  <c:v>0.22387864019025952</c:v>
                </c:pt>
                <c:pt idx="11">
                  <c:v>0.30635783052139931</c:v>
                </c:pt>
                <c:pt idx="12">
                  <c:v>0.22688218179502614</c:v>
                </c:pt>
                <c:pt idx="13">
                  <c:v>0.24716960193801105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F7-4FF0-92D2-F7DF67EF8B9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4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2000</c:v>
                </c:pt>
                <c:pt idx="12">
                  <c:v>2010</c:v>
                </c:pt>
                <c:pt idx="13">
                  <c:v>2020</c:v>
                </c:pt>
              </c:strCache>
            </c:strRef>
          </c:cat>
          <c:val>
            <c:numRef>
              <c:f>Sheet1!$B$6:$P$6</c:f>
              <c:numCache>
                <c:formatCode>0.0%</c:formatCode>
                <c:ptCount val="14"/>
                <c:pt idx="0">
                  <c:v>2.2447391890096962E-2</c:v>
                </c:pt>
                <c:pt idx="1">
                  <c:v>2.2795525047851626E-2</c:v>
                </c:pt>
                <c:pt idx="2">
                  <c:v>4.3943122007401712E-2</c:v>
                </c:pt>
                <c:pt idx="3">
                  <c:v>4.6957240813173019E-2</c:v>
                </c:pt>
                <c:pt idx="4">
                  <c:v>5.2657536018627812E-2</c:v>
                </c:pt>
                <c:pt idx="5">
                  <c:v>5.1143342382096196E-2</c:v>
                </c:pt>
                <c:pt idx="6">
                  <c:v>6.4973483769516338E-2</c:v>
                </c:pt>
                <c:pt idx="7">
                  <c:v>5.9205976846496769E-2</c:v>
                </c:pt>
                <c:pt idx="8">
                  <c:v>5.2864608463793025E-2</c:v>
                </c:pt>
                <c:pt idx="9">
                  <c:v>3.6807504979362964E-2</c:v>
                </c:pt>
                <c:pt idx="10">
                  <c:v>4.3032948435597407E-2</c:v>
                </c:pt>
                <c:pt idx="11">
                  <c:v>4.0577935849775995E-2</c:v>
                </c:pt>
                <c:pt idx="12">
                  <c:v>4.0065831067958219E-2</c:v>
                </c:pt>
                <c:pt idx="13">
                  <c:v>3.0730036101594468E-2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F7-4FF0-92D2-F7DF67EF8B9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4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2000</c:v>
                </c:pt>
                <c:pt idx="12">
                  <c:v>2010</c:v>
                </c:pt>
                <c:pt idx="13">
                  <c:v>2020</c:v>
                </c:pt>
              </c:strCache>
            </c:strRef>
          </c:cat>
          <c:val>
            <c:numRef>
              <c:f>Sheet1!$B$7:$P$7</c:f>
              <c:numCache>
                <c:formatCode>0.0%</c:formatCode>
                <c:ptCount val="14"/>
                <c:pt idx="0">
                  <c:v>1.1622170357298723E-2</c:v>
                </c:pt>
                <c:pt idx="1">
                  <c:v>1.1839152531186061E-2</c:v>
                </c:pt>
                <c:pt idx="2">
                  <c:v>3.3247288791523874E-2</c:v>
                </c:pt>
                <c:pt idx="3">
                  <c:v>3.8195953450190737E-2</c:v>
                </c:pt>
                <c:pt idx="4">
                  <c:v>3.6786701809420633E-2</c:v>
                </c:pt>
                <c:pt idx="5">
                  <c:v>3.8671853483293051E-2</c:v>
                </c:pt>
                <c:pt idx="6">
                  <c:v>6.5017565703228572E-2</c:v>
                </c:pt>
                <c:pt idx="7">
                  <c:v>8.2325012557929622E-2</c:v>
                </c:pt>
                <c:pt idx="8">
                  <c:v>8.683334548601572E-2</c:v>
                </c:pt>
                <c:pt idx="9">
                  <c:v>8.3792773216446376E-2</c:v>
                </c:pt>
                <c:pt idx="10">
                  <c:v>6.1245580057863125E-2</c:v>
                </c:pt>
                <c:pt idx="11">
                  <c:v>5.808401248689353E-2</c:v>
                </c:pt>
                <c:pt idx="12">
                  <c:v>5.1808080149552661E-2</c:v>
                </c:pt>
                <c:pt idx="13">
                  <c:v>4.493290864572979E-2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F7-4FF0-92D2-F7DF67EF8B9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4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2000</c:v>
                </c:pt>
                <c:pt idx="12">
                  <c:v>2010</c:v>
                </c:pt>
                <c:pt idx="13">
                  <c:v>2020</c:v>
                </c:pt>
              </c:strCache>
            </c:strRef>
          </c:cat>
          <c:val>
            <c:numRef>
              <c:f>Sheet1!$B$8:$P$8</c:f>
              <c:numCache>
                <c:formatCode>0.0%</c:formatCode>
                <c:ptCount val="14"/>
                <c:pt idx="0">
                  <c:v>6.1431471888578962E-2</c:v>
                </c:pt>
                <c:pt idx="1">
                  <c:v>1.856313114645898E-2</c:v>
                </c:pt>
                <c:pt idx="2">
                  <c:v>4.6512377124769952E-2</c:v>
                </c:pt>
                <c:pt idx="3">
                  <c:v>4.3489545608189677E-2</c:v>
                </c:pt>
                <c:pt idx="4">
                  <c:v>3.942779834958416E-2</c:v>
                </c:pt>
                <c:pt idx="5">
                  <c:v>3.2494508305529989E-2</c:v>
                </c:pt>
                <c:pt idx="6">
                  <c:v>3.7681010205928483E-2</c:v>
                </c:pt>
                <c:pt idx="7">
                  <c:v>3.0485425178669614E-2</c:v>
                </c:pt>
                <c:pt idx="8">
                  <c:v>3.4936104951810897E-2</c:v>
                </c:pt>
                <c:pt idx="9">
                  <c:v>3.4518771307579535E-2</c:v>
                </c:pt>
                <c:pt idx="10">
                  <c:v>3.7883790561361978E-2</c:v>
                </c:pt>
                <c:pt idx="11">
                  <c:v>3.4010103898579738E-2</c:v>
                </c:pt>
                <c:pt idx="12">
                  <c:v>3.2219016415314897E-2</c:v>
                </c:pt>
                <c:pt idx="13">
                  <c:v>2.2270717097139025E-2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F7-4FF0-92D2-F7DF67EF8B97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4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2000</c:v>
                </c:pt>
                <c:pt idx="12">
                  <c:v>2010</c:v>
                </c:pt>
                <c:pt idx="13">
                  <c:v>2020</c:v>
                </c:pt>
              </c:strCache>
            </c:strRef>
          </c:cat>
          <c:val>
            <c:numRef>
              <c:f>Sheet1!$B$9:$P$9</c:f>
              <c:numCache>
                <c:formatCode>0.0%</c:formatCode>
                <c:ptCount val="14"/>
                <c:pt idx="0">
                  <c:v>3.0359955219066053E-3</c:v>
                </c:pt>
                <c:pt idx="1">
                  <c:v>6.6002244076298596E-3</c:v>
                </c:pt>
                <c:pt idx="2">
                  <c:v>1.1336133472400643E-2</c:v>
                </c:pt>
                <c:pt idx="3">
                  <c:v>1.8129195035974696E-2</c:v>
                </c:pt>
                <c:pt idx="4">
                  <c:v>2.8860717192460479E-2</c:v>
                </c:pt>
                <c:pt idx="5">
                  <c:v>5.2244997777943759E-2</c:v>
                </c:pt>
                <c:pt idx="6">
                  <c:v>9.0277648277948042E-2</c:v>
                </c:pt>
                <c:pt idx="7">
                  <c:v>9.3748385247535496E-2</c:v>
                </c:pt>
                <c:pt idx="8">
                  <c:v>8.2181637522027715E-2</c:v>
                </c:pt>
                <c:pt idx="9">
                  <c:v>7.3432876765874885E-2</c:v>
                </c:pt>
                <c:pt idx="10">
                  <c:v>4.3514353980404458E-2</c:v>
                </c:pt>
                <c:pt idx="11">
                  <c:v>4.9088206558002098E-2</c:v>
                </c:pt>
                <c:pt idx="12">
                  <c:v>3.7011706164802059E-2</c:v>
                </c:pt>
                <c:pt idx="13">
                  <c:v>3.1966557031783097E-2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F7-4FF0-92D2-F7DF67EF8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3003176"/>
        <c:axId val="543009056"/>
      </c:barChart>
      <c:catAx>
        <c:axId val="543003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43009056"/>
        <c:crosses val="autoZero"/>
        <c:auto val="1"/>
        <c:lblAlgn val="ctr"/>
        <c:lblOffset val="100"/>
        <c:noMultiLvlLbl val="0"/>
      </c:catAx>
      <c:valAx>
        <c:axId val="54300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4300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 United States</c:v>
                </c:pt>
                <c:pt idx="1">
                  <c:v> China (PRC)</c:v>
                </c:pt>
                <c:pt idx="2">
                  <c:v> Japan</c:v>
                </c:pt>
                <c:pt idx="3">
                  <c:v> Germany</c:v>
                </c:pt>
                <c:pt idx="4">
                  <c:v> United Kingdom</c:v>
                </c:pt>
                <c:pt idx="5">
                  <c:v> France</c:v>
                </c:pt>
                <c:pt idx="6">
                  <c:v> Brazil</c:v>
                </c:pt>
                <c:pt idx="7">
                  <c:v> Italy</c:v>
                </c:pt>
                <c:pt idx="8">
                  <c:v> India</c:v>
                </c:pt>
                <c:pt idx="9">
                  <c:v> Russia</c:v>
                </c:pt>
                <c:pt idx="10">
                  <c:v> Canada</c:v>
                </c:pt>
                <c:pt idx="11">
                  <c:v> Australia</c:v>
                </c:pt>
                <c:pt idx="12">
                  <c:v> South Korea</c:v>
                </c:pt>
                <c:pt idx="13">
                  <c:v> Spain</c:v>
                </c:pt>
                <c:pt idx="14">
                  <c:v> Mexico</c:v>
                </c:pt>
              </c:strCache>
            </c:strRef>
          </c:cat>
          <c:val>
            <c:numRef>
              <c:f>Sheet1!$B$2:$B$16</c:f>
              <c:numCache>
                <c:formatCode>#,##0</c:formatCode>
                <c:ptCount val="15"/>
                <c:pt idx="0">
                  <c:v>13843825</c:v>
                </c:pt>
                <c:pt idx="1">
                  <c:v>3250827</c:v>
                </c:pt>
                <c:pt idx="2">
                  <c:v>4383762</c:v>
                </c:pt>
                <c:pt idx="3">
                  <c:v>3322147</c:v>
                </c:pt>
                <c:pt idx="4">
                  <c:v>2772570</c:v>
                </c:pt>
                <c:pt idx="5">
                  <c:v>2560255</c:v>
                </c:pt>
                <c:pt idx="6">
                  <c:v>1313590</c:v>
                </c:pt>
                <c:pt idx="7">
                  <c:v>2104666</c:v>
                </c:pt>
                <c:pt idx="8">
                  <c:v>1098945</c:v>
                </c:pt>
                <c:pt idx="9">
                  <c:v>1289582</c:v>
                </c:pt>
                <c:pt idx="10">
                  <c:v>1432140</c:v>
                </c:pt>
                <c:pt idx="11">
                  <c:v>908826</c:v>
                </c:pt>
                <c:pt idx="12">
                  <c:v>957053</c:v>
                </c:pt>
                <c:pt idx="13">
                  <c:v>1438959</c:v>
                </c:pt>
                <c:pt idx="14">
                  <c:v>893365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5-42F2-A30F-BD2686B8E68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 United States</c:v>
                </c:pt>
                <c:pt idx="1">
                  <c:v> China (PRC)</c:v>
                </c:pt>
                <c:pt idx="2">
                  <c:v> Japan</c:v>
                </c:pt>
                <c:pt idx="3">
                  <c:v> Germany</c:v>
                </c:pt>
                <c:pt idx="4">
                  <c:v> United Kingdom</c:v>
                </c:pt>
                <c:pt idx="5">
                  <c:v> France</c:v>
                </c:pt>
                <c:pt idx="6">
                  <c:v> Brazil</c:v>
                </c:pt>
                <c:pt idx="7">
                  <c:v> Italy</c:v>
                </c:pt>
                <c:pt idx="8">
                  <c:v> India</c:v>
                </c:pt>
                <c:pt idx="9">
                  <c:v> Russia</c:v>
                </c:pt>
                <c:pt idx="10">
                  <c:v> Canada</c:v>
                </c:pt>
                <c:pt idx="11">
                  <c:v> Australia</c:v>
                </c:pt>
                <c:pt idx="12">
                  <c:v> South Korea</c:v>
                </c:pt>
                <c:pt idx="13">
                  <c:v> Spain</c:v>
                </c:pt>
                <c:pt idx="14">
                  <c:v> Mexico</c:v>
                </c:pt>
              </c:strCache>
            </c:strRef>
          </c:cat>
          <c:val>
            <c:numRef>
              <c:f>Sheet1!$F$2:$F$16</c:f>
              <c:numCache>
                <c:formatCode>#,##0</c:formatCode>
                <c:ptCount val="15"/>
                <c:pt idx="0">
                  <c:v>20494050</c:v>
                </c:pt>
                <c:pt idx="1">
                  <c:v>13407398</c:v>
                </c:pt>
                <c:pt idx="2">
                  <c:v>4971929</c:v>
                </c:pt>
                <c:pt idx="3">
                  <c:v>4000386</c:v>
                </c:pt>
                <c:pt idx="4">
                  <c:v>2828644</c:v>
                </c:pt>
                <c:pt idx="5">
                  <c:v>2775252</c:v>
                </c:pt>
                <c:pt idx="6">
                  <c:v>1868184</c:v>
                </c:pt>
                <c:pt idx="7">
                  <c:v>2072201</c:v>
                </c:pt>
                <c:pt idx="8">
                  <c:v>2716746</c:v>
                </c:pt>
                <c:pt idx="9">
                  <c:v>1630659</c:v>
                </c:pt>
                <c:pt idx="10">
                  <c:v>1711387</c:v>
                </c:pt>
                <c:pt idx="11">
                  <c:v>1418275</c:v>
                </c:pt>
                <c:pt idx="12">
                  <c:v>1619424</c:v>
                </c:pt>
                <c:pt idx="13">
                  <c:v>1425865</c:v>
                </c:pt>
                <c:pt idx="14">
                  <c:v>1223359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F5-42F2-A30F-BD2686B8E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407552"/>
        <c:axId val="10040934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5"/>
                      <c:pt idx="0">
                        <c:v> United States</c:v>
                      </c:pt>
                      <c:pt idx="1">
                        <c:v> China (PRC)</c:v>
                      </c:pt>
                      <c:pt idx="2">
                        <c:v> Japan</c:v>
                      </c:pt>
                      <c:pt idx="3">
                        <c:v> Germany</c:v>
                      </c:pt>
                      <c:pt idx="4">
                        <c:v> United Kingdom</c:v>
                      </c:pt>
                      <c:pt idx="5">
                        <c:v> France</c:v>
                      </c:pt>
                      <c:pt idx="6">
                        <c:v> Brazil</c:v>
                      </c:pt>
                      <c:pt idx="7">
                        <c:v> Italy</c:v>
                      </c:pt>
                      <c:pt idx="8">
                        <c:v> India</c:v>
                      </c:pt>
                      <c:pt idx="9">
                        <c:v> Russia</c:v>
                      </c:pt>
                      <c:pt idx="10">
                        <c:v> Canada</c:v>
                      </c:pt>
                      <c:pt idx="11">
                        <c:v> Australia</c:v>
                      </c:pt>
                      <c:pt idx="12">
                        <c:v> South Korea</c:v>
                      </c:pt>
                      <c:pt idx="13">
                        <c:v> Spain</c:v>
                      </c:pt>
                      <c:pt idx="14">
                        <c:v> Mexico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Sheet1!$C$2:$C$16</c15:sqref>
                        </c15:formulaRef>
                      </c:ext>
                    </c:extLst>
                    <c:numCache>
                      <c:formatCode>#,##0</c:formatCode>
                      <c:ptCount val="15"/>
                      <c:pt idx="0">
                        <c:v>15653366</c:v>
                      </c:pt>
                      <c:pt idx="1">
                        <c:v>8259341</c:v>
                      </c:pt>
                      <c:pt idx="2">
                        <c:v>5984390</c:v>
                      </c:pt>
                      <c:pt idx="3">
                        <c:v>3366651</c:v>
                      </c:pt>
                      <c:pt idx="4">
                        <c:v>2433779</c:v>
                      </c:pt>
                      <c:pt idx="5">
                        <c:v>2580423</c:v>
                      </c:pt>
                      <c:pt idx="6">
                        <c:v>2425052</c:v>
                      </c:pt>
                      <c:pt idx="7">
                        <c:v>1980448</c:v>
                      </c:pt>
                      <c:pt idx="8">
                        <c:v>1946765</c:v>
                      </c:pt>
                      <c:pt idx="9">
                        <c:v>1953555</c:v>
                      </c:pt>
                      <c:pt idx="10">
                        <c:v>1770084</c:v>
                      </c:pt>
                      <c:pt idx="11">
                        <c:v>1542055</c:v>
                      </c:pt>
                      <c:pt idx="12">
                        <c:v>1151271</c:v>
                      </c:pt>
                      <c:pt idx="13">
                        <c:v>1340266</c:v>
                      </c:pt>
                      <c:pt idx="14">
                        <c:v>1162891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4F5-42F2-A30F-BD2686B8E68C}"/>
                  </c:ext>
                </c:extLst>
              </c15:ser>
            </c15:filteredBarSeries>
            <c15:filteredBarSeries>
              <c15:ser>
                <c:idx val="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5"/>
                      <c:pt idx="0">
                        <c:v> United States</c:v>
                      </c:pt>
                      <c:pt idx="1">
                        <c:v> China (PRC)</c:v>
                      </c:pt>
                      <c:pt idx="2">
                        <c:v> Japan</c:v>
                      </c:pt>
                      <c:pt idx="3">
                        <c:v> Germany</c:v>
                      </c:pt>
                      <c:pt idx="4">
                        <c:v> United Kingdom</c:v>
                      </c:pt>
                      <c:pt idx="5">
                        <c:v> France</c:v>
                      </c:pt>
                      <c:pt idx="6">
                        <c:v> Brazil</c:v>
                      </c:pt>
                      <c:pt idx="7">
                        <c:v> Italy</c:v>
                      </c:pt>
                      <c:pt idx="8">
                        <c:v> India</c:v>
                      </c:pt>
                      <c:pt idx="9">
                        <c:v> Russia</c:v>
                      </c:pt>
                      <c:pt idx="10">
                        <c:v> Canada</c:v>
                      </c:pt>
                      <c:pt idx="11">
                        <c:v> Australia</c:v>
                      </c:pt>
                      <c:pt idx="12">
                        <c:v> South Korea</c:v>
                      </c:pt>
                      <c:pt idx="13">
                        <c:v> Spain</c:v>
                      </c:pt>
                      <c:pt idx="14">
                        <c:v> Mexico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Sheet1!$D$2:$D$16</c15:sqref>
                        </c15:formulaRef>
                      </c:ext>
                    </c:extLst>
                    <c:numCache>
                      <c:formatCode>#,##0</c:formatCode>
                      <c:ptCount val="15"/>
                      <c:pt idx="0">
                        <c:v>17419000</c:v>
                      </c:pt>
                      <c:pt idx="1">
                        <c:v>10360105.247908302</c:v>
                      </c:pt>
                      <c:pt idx="2">
                        <c:v>4601461.2068850799</c:v>
                      </c:pt>
                      <c:pt idx="3">
                        <c:v>3852556.1696560099</c:v>
                      </c:pt>
                      <c:pt idx="4">
                        <c:v>2941885.5374614801</c:v>
                      </c:pt>
                      <c:pt idx="5">
                        <c:v>2829192.0391718401</c:v>
                      </c:pt>
                      <c:pt idx="6">
                        <c:v>2346118.1751942597</c:v>
                      </c:pt>
                      <c:pt idx="7">
                        <c:v>2144338.1850646003</c:v>
                      </c:pt>
                      <c:pt idx="8">
                        <c:v>2066902.3973332599</c:v>
                      </c:pt>
                      <c:pt idx="9">
                        <c:v>1860597.9227634398</c:v>
                      </c:pt>
                      <c:pt idx="10">
                        <c:v>1786655.0645095301</c:v>
                      </c:pt>
                      <c:pt idx="11">
                        <c:v>1453770.21067204</c:v>
                      </c:pt>
                      <c:pt idx="12">
                        <c:v>1410382.9439727801</c:v>
                      </c:pt>
                      <c:pt idx="13">
                        <c:v>1404306.53605792</c:v>
                      </c:pt>
                      <c:pt idx="14">
                        <c:v>1282719.9548617599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4F5-42F2-A30F-BD2686B8E68C}"/>
                  </c:ext>
                </c:extLst>
              </c15:ser>
            </c15:filteredBarSeries>
            <c15:filteredBar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5"/>
                      <c:pt idx="0">
                        <c:v> United States</c:v>
                      </c:pt>
                      <c:pt idx="1">
                        <c:v> China (PRC)</c:v>
                      </c:pt>
                      <c:pt idx="2">
                        <c:v> Japan</c:v>
                      </c:pt>
                      <c:pt idx="3">
                        <c:v> Germany</c:v>
                      </c:pt>
                      <c:pt idx="4">
                        <c:v> United Kingdom</c:v>
                      </c:pt>
                      <c:pt idx="5">
                        <c:v> France</c:v>
                      </c:pt>
                      <c:pt idx="6">
                        <c:v> Brazil</c:v>
                      </c:pt>
                      <c:pt idx="7">
                        <c:v> Italy</c:v>
                      </c:pt>
                      <c:pt idx="8">
                        <c:v> India</c:v>
                      </c:pt>
                      <c:pt idx="9">
                        <c:v> Russia</c:v>
                      </c:pt>
                      <c:pt idx="10">
                        <c:v> Canada</c:v>
                      </c:pt>
                      <c:pt idx="11">
                        <c:v> Australia</c:v>
                      </c:pt>
                      <c:pt idx="12">
                        <c:v> South Korea</c:v>
                      </c:pt>
                      <c:pt idx="13">
                        <c:v> Spain</c:v>
                      </c:pt>
                      <c:pt idx="14">
                        <c:v> Mexico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Sheet1!$E$2:$E$16</c15:sqref>
                        </c15:formulaRef>
                      </c:ext>
                    </c:extLst>
                    <c:numCache>
                      <c:formatCode>#,##0</c:formatCode>
                      <c:ptCount val="15"/>
                      <c:pt idx="0">
                        <c:v>18624450</c:v>
                      </c:pt>
                      <c:pt idx="1">
                        <c:v>11232108</c:v>
                      </c:pt>
                      <c:pt idx="2">
                        <c:v>4936543</c:v>
                      </c:pt>
                      <c:pt idx="3">
                        <c:v>3479232</c:v>
                      </c:pt>
                      <c:pt idx="4">
                        <c:v>2629188</c:v>
                      </c:pt>
                      <c:pt idx="5">
                        <c:v>2466472</c:v>
                      </c:pt>
                      <c:pt idx="6">
                        <c:v>1798622</c:v>
                      </c:pt>
                      <c:pt idx="7">
                        <c:v>1850735</c:v>
                      </c:pt>
                      <c:pt idx="8">
                        <c:v>2263792</c:v>
                      </c:pt>
                      <c:pt idx="9">
                        <c:v>1283162</c:v>
                      </c:pt>
                      <c:pt idx="10">
                        <c:v>1529760</c:v>
                      </c:pt>
                      <c:pt idx="11">
                        <c:v>1261645</c:v>
                      </c:pt>
                      <c:pt idx="12">
                        <c:v>1411042</c:v>
                      </c:pt>
                      <c:pt idx="13">
                        <c:v>1232597</c:v>
                      </c:pt>
                      <c:pt idx="14">
                        <c:v>1046925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4F5-42F2-A30F-BD2686B8E68C}"/>
                  </c:ext>
                </c:extLst>
              </c15:ser>
            </c15:filteredBarSeries>
          </c:ext>
        </c:extLst>
      </c:barChart>
      <c:catAx>
        <c:axId val="100407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0409344"/>
        <c:crosses val="autoZero"/>
        <c:auto val="1"/>
        <c:lblAlgn val="ctr"/>
        <c:lblOffset val="100"/>
        <c:noMultiLvlLbl val="0"/>
      </c:catAx>
      <c:valAx>
        <c:axId val="10040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0407552"/>
        <c:crosses val="autoZero"/>
        <c:crossBetween val="between"/>
        <c:majorUnit val="40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238213399503728E-2"/>
          <c:y val="3.9923954372623582E-2"/>
          <c:w val="0.91635945776319738"/>
          <c:h val="0.82509505703422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Sheet1!$A$2:$A$66</c:f>
              <c:numCache>
                <c:formatCode>General</c:formatCode>
                <c:ptCount val="5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numCache>
            </c:numRef>
          </c:cat>
          <c:val>
            <c:numRef>
              <c:f>Sheet1!$B$2:$B$66</c:f>
              <c:numCache>
                <c:formatCode>General</c:formatCode>
                <c:ptCount val="54"/>
                <c:pt idx="0">
                  <c:v>12.8</c:v>
                </c:pt>
                <c:pt idx="1">
                  <c:v>13.5</c:v>
                </c:pt>
                <c:pt idx="2">
                  <c:v>12.4</c:v>
                </c:pt>
                <c:pt idx="3">
                  <c:v>13.5</c:v>
                </c:pt>
                <c:pt idx="4">
                  <c:v>13.3</c:v>
                </c:pt>
                <c:pt idx="5">
                  <c:v>13.4</c:v>
                </c:pt>
                <c:pt idx="6">
                  <c:v>11.6</c:v>
                </c:pt>
                <c:pt idx="7">
                  <c:v>10.7</c:v>
                </c:pt>
                <c:pt idx="8">
                  <c:v>10.7</c:v>
                </c:pt>
                <c:pt idx="9">
                  <c:v>10.3</c:v>
                </c:pt>
                <c:pt idx="10">
                  <c:v>11.1</c:v>
                </c:pt>
                <c:pt idx="11">
                  <c:v>11.7</c:v>
                </c:pt>
                <c:pt idx="12">
                  <c:v>12</c:v>
                </c:pt>
                <c:pt idx="13">
                  <c:v>10.1</c:v>
                </c:pt>
                <c:pt idx="14">
                  <c:v>11.3</c:v>
                </c:pt>
                <c:pt idx="15">
                  <c:v>9.1999999999999993</c:v>
                </c:pt>
                <c:pt idx="16">
                  <c:v>8.8000000000000007</c:v>
                </c:pt>
                <c:pt idx="17">
                  <c:v>7.9</c:v>
                </c:pt>
                <c:pt idx="18">
                  <c:v>8.5</c:v>
                </c:pt>
                <c:pt idx="19">
                  <c:v>8.4</c:v>
                </c:pt>
                <c:pt idx="20">
                  <c:v>8.4</c:v>
                </c:pt>
                <c:pt idx="21">
                  <c:v>8.8000000000000007</c:v>
                </c:pt>
                <c:pt idx="22">
                  <c:v>9.5</c:v>
                </c:pt>
                <c:pt idx="23">
                  <c:v>7.9</c:v>
                </c:pt>
                <c:pt idx="24">
                  <c:v>6.9</c:v>
                </c:pt>
                <c:pt idx="25">
                  <c:v>7</c:v>
                </c:pt>
                <c:pt idx="26">
                  <c:v>6.6</c:v>
                </c:pt>
                <c:pt idx="27">
                  <c:v>6.3</c:v>
                </c:pt>
                <c:pt idx="28">
                  <c:v>6.8</c:v>
                </c:pt>
                <c:pt idx="29">
                  <c:v>5.0999999999999996</c:v>
                </c:pt>
                <c:pt idx="30">
                  <c:v>4.8</c:v>
                </c:pt>
                <c:pt idx="31">
                  <c:v>5</c:v>
                </c:pt>
                <c:pt idx="32">
                  <c:v>5.8</c:v>
                </c:pt>
                <c:pt idx="33">
                  <c:v>5.6</c:v>
                </c:pt>
                <c:pt idx="34">
                  <c:v>5.2</c:v>
                </c:pt>
                <c:pt idx="35">
                  <c:v>3.2</c:v>
                </c:pt>
                <c:pt idx="36">
                  <c:v>3.9</c:v>
                </c:pt>
                <c:pt idx="37">
                  <c:v>3.7</c:v>
                </c:pt>
                <c:pt idx="38">
                  <c:v>5</c:v>
                </c:pt>
                <c:pt idx="39">
                  <c:v>6.1</c:v>
                </c:pt>
                <c:pt idx="40">
                  <c:v>6.6</c:v>
                </c:pt>
                <c:pt idx="41">
                  <c:v>7.2</c:v>
                </c:pt>
                <c:pt idx="42">
                  <c:v>8.8000000000000007</c:v>
                </c:pt>
                <c:pt idx="43">
                  <c:v>6.4</c:v>
                </c:pt>
                <c:pt idx="44">
                  <c:v>7.4</c:v>
                </c:pt>
                <c:pt idx="45">
                  <c:v>7.6</c:v>
                </c:pt>
                <c:pt idx="46">
                  <c:v>6.5</c:v>
                </c:pt>
                <c:pt idx="47">
                  <c:v>6.3</c:v>
                </c:pt>
                <c:pt idx="48">
                  <c:v>7.7</c:v>
                </c:pt>
                <c:pt idx="49">
                  <c:v>8.3000000000000007</c:v>
                </c:pt>
                <c:pt idx="50">
                  <c:v>13.8</c:v>
                </c:pt>
                <c:pt idx="51">
                  <c:v>7.5</c:v>
                </c:pt>
                <c:pt idx="52">
                  <c:v>4</c:v>
                </c:pt>
                <c:pt idx="5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2A-481D-9F6E-0B2291D8BF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Sheet1!$A$2:$A$66</c:f>
              <c:numCache>
                <c:formatCode>General</c:formatCode>
                <c:ptCount val="5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numCache>
            </c:numRef>
          </c:cat>
          <c:val>
            <c:numRef>
              <c:f>Sheet1!$C$2:$C$66</c:f>
              <c:numCache>
                <c:formatCode>General</c:formatCode>
                <c:ptCount val="54"/>
                <c:pt idx="2">
                  <c:v>35</c:v>
                </c:pt>
                <c:pt idx="6">
                  <c:v>35</c:v>
                </c:pt>
                <c:pt idx="10">
                  <c:v>35</c:v>
                </c:pt>
                <c:pt idx="11">
                  <c:v>33</c:v>
                </c:pt>
                <c:pt idx="12">
                  <c:v>34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35</c:v>
                </c:pt>
                <c:pt idx="17">
                  <c:v>36.5</c:v>
                </c:pt>
                <c:pt idx="18">
                  <c:v>36</c:v>
                </c:pt>
                <c:pt idx="19">
                  <c:v>35.5</c:v>
                </c:pt>
                <c:pt idx="20">
                  <c:v>37</c:v>
                </c:pt>
                <c:pt idx="21">
                  <c:v>37.5</c:v>
                </c:pt>
                <c:pt idx="22">
                  <c:v>34</c:v>
                </c:pt>
                <c:pt idx="23">
                  <c:v>31.7</c:v>
                </c:pt>
                <c:pt idx="24">
                  <c:v>33.9</c:v>
                </c:pt>
                <c:pt idx="25">
                  <c:v>29.6</c:v>
                </c:pt>
                <c:pt idx="26">
                  <c:v>31</c:v>
                </c:pt>
                <c:pt idx="27">
                  <c:v>31.8</c:v>
                </c:pt>
                <c:pt idx="28">
                  <c:v>32.200000000000003</c:v>
                </c:pt>
                <c:pt idx="29">
                  <c:v>29.7</c:v>
                </c:pt>
                <c:pt idx="30">
                  <c:v>28.2</c:v>
                </c:pt>
                <c:pt idx="31">
                  <c:v>28</c:v>
                </c:pt>
                <c:pt idx="32">
                  <c:v>27.2</c:v>
                </c:pt>
                <c:pt idx="33">
                  <c:v>30.2</c:v>
                </c:pt>
                <c:pt idx="34">
                  <c:v>30.6</c:v>
                </c:pt>
                <c:pt idx="35">
                  <c:v>31.5</c:v>
                </c:pt>
                <c:pt idx="36">
                  <c:v>34.299999999999997</c:v>
                </c:pt>
                <c:pt idx="37">
                  <c:v>35.799999999999997</c:v>
                </c:pt>
                <c:pt idx="38">
                  <c:v>37.299999999999997</c:v>
                </c:pt>
                <c:pt idx="39">
                  <c:v>37.799999999999997</c:v>
                </c:pt>
                <c:pt idx="40">
                  <c:v>39</c:v>
                </c:pt>
                <c:pt idx="41">
                  <c:v>38.1</c:v>
                </c:pt>
                <c:pt idx="42">
                  <c:v>38.1</c:v>
                </c:pt>
                <c:pt idx="43">
                  <c:v>38.5</c:v>
                </c:pt>
                <c:pt idx="44">
                  <c:v>38</c:v>
                </c:pt>
                <c:pt idx="45">
                  <c:v>37.1</c:v>
                </c:pt>
                <c:pt idx="46">
                  <c:v>36.1</c:v>
                </c:pt>
                <c:pt idx="52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2A-481D-9F6E-0B2291D8B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173952"/>
        <c:axId val="82175488"/>
      </c:lineChart>
      <c:catAx>
        <c:axId val="8217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7548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8217548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7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552065106445046"/>
          <c:y val="2.54930035844841E-2"/>
          <c:w val="6.9433052639253423E-2"/>
          <c:h val="0.10412958422176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Sheet1!$B$1:$AS$1</c:f>
              <c:strCache>
                <c:ptCount val="44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</c:strCache>
            </c:strRef>
          </c:cat>
          <c:val>
            <c:numRef>
              <c:f>Sheet1!$B$2:$AS$2</c:f>
              <c:numCache>
                <c:formatCode>General</c:formatCode>
                <c:ptCount val="44"/>
                <c:pt idx="7">
                  <c:v>33.826374096134678</c:v>
                </c:pt>
                <c:pt idx="8">
                  <c:v>33.176942469142922</c:v>
                </c:pt>
                <c:pt idx="9">
                  <c:v>34.926708613185212</c:v>
                </c:pt>
                <c:pt idx="10">
                  <c:v>35.310097421492749</c:v>
                </c:pt>
                <c:pt idx="11">
                  <c:v>35.28727671256253</c:v>
                </c:pt>
                <c:pt idx="12">
                  <c:v>37.273654760801044</c:v>
                </c:pt>
                <c:pt idx="13">
                  <c:v>38.020836206369694</c:v>
                </c:pt>
                <c:pt idx="14">
                  <c:v>35.936903232916215</c:v>
                </c:pt>
                <c:pt idx="15">
                  <c:v>36.752353983954784</c:v>
                </c:pt>
                <c:pt idx="16">
                  <c:v>38.553282526751637</c:v>
                </c:pt>
                <c:pt idx="17">
                  <c:v>40.657846365432157</c:v>
                </c:pt>
                <c:pt idx="18">
                  <c:v>41.75843267896699</c:v>
                </c:pt>
                <c:pt idx="19">
                  <c:v>41.747186980707021</c:v>
                </c:pt>
                <c:pt idx="20">
                  <c:v>39.580318370818532</c:v>
                </c:pt>
                <c:pt idx="21">
                  <c:v>38.808568749129954</c:v>
                </c:pt>
                <c:pt idx="22">
                  <c:v>39.792544256640269</c:v>
                </c:pt>
                <c:pt idx="23">
                  <c:v>38.39572462042797</c:v>
                </c:pt>
                <c:pt idx="24">
                  <c:v>36.608326075607927</c:v>
                </c:pt>
                <c:pt idx="25">
                  <c:v>35.820479012984713</c:v>
                </c:pt>
                <c:pt idx="26">
                  <c:v>37.372561085649629</c:v>
                </c:pt>
                <c:pt idx="27">
                  <c:v>39.014119983348735</c:v>
                </c:pt>
                <c:pt idx="28">
                  <c:v>42.574998812987417</c:v>
                </c:pt>
                <c:pt idx="29">
                  <c:v>45.862941092837076</c:v>
                </c:pt>
                <c:pt idx="30">
                  <c:v>46.181537300018221</c:v>
                </c:pt>
                <c:pt idx="31">
                  <c:v>48.550206956218545</c:v>
                </c:pt>
                <c:pt idx="32">
                  <c:v>50.833402906765869</c:v>
                </c:pt>
                <c:pt idx="33">
                  <c:v>52.236432976936356</c:v>
                </c:pt>
                <c:pt idx="34">
                  <c:v>50.89249377982128</c:v>
                </c:pt>
                <c:pt idx="35">
                  <c:v>51.953547209478238</c:v>
                </c:pt>
                <c:pt idx="36">
                  <c:v>49.996796987020119</c:v>
                </c:pt>
                <c:pt idx="37">
                  <c:v>49.469513382677775</c:v>
                </c:pt>
                <c:pt idx="38">
                  <c:v>48.445212789224833</c:v>
                </c:pt>
                <c:pt idx="39">
                  <c:v>48.944849887596277</c:v>
                </c:pt>
                <c:pt idx="40">
                  <c:v>46.696729495501522</c:v>
                </c:pt>
                <c:pt idx="41">
                  <c:v>45.473470477528714</c:v>
                </c:pt>
                <c:pt idx="42">
                  <c:v>46.560421206950053</c:v>
                </c:pt>
                <c:pt idx="43">
                  <c:v>46.252491642822875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1B-4141-93BE-2A709EED143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Japan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Sheet1!$B$1:$AS$1</c:f>
              <c:strCache>
                <c:ptCount val="44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</c:strCache>
            </c:strRef>
          </c:cat>
          <c:val>
            <c:numRef>
              <c:f>Sheet1!$B$3:$AS$3</c:f>
              <c:numCache>
                <c:formatCode>General</c:formatCode>
                <c:ptCount val="44"/>
                <c:pt idx="21">
                  <c:v>32.291582257005352</c:v>
                </c:pt>
                <c:pt idx="22">
                  <c:v>32.087685112718283</c:v>
                </c:pt>
                <c:pt idx="23">
                  <c:v>31.323987757194317</c:v>
                </c:pt>
                <c:pt idx="24">
                  <c:v>29.609960257766559</c:v>
                </c:pt>
                <c:pt idx="25">
                  <c:v>29.963810170132781</c:v>
                </c:pt>
                <c:pt idx="26">
                  <c:v>28.561023408829456</c:v>
                </c:pt>
                <c:pt idx="27">
                  <c:v>27.3040177988373</c:v>
                </c:pt>
                <c:pt idx="28">
                  <c:v>27.502888079043387</c:v>
                </c:pt>
                <c:pt idx="29">
                  <c:v>28.085849027907692</c:v>
                </c:pt>
                <c:pt idx="30">
                  <c:v>28.267439899474599</c:v>
                </c:pt>
                <c:pt idx="31">
                  <c:v>28.545811096494656</c:v>
                </c:pt>
                <c:pt idx="32">
                  <c:v>29.123421428011504</c:v>
                </c:pt>
                <c:pt idx="33">
                  <c:v>27.35820327980063</c:v>
                </c:pt>
                <c:pt idx="34">
                  <c:v>24.081956476759089</c:v>
                </c:pt>
                <c:pt idx="35">
                  <c:v>25.123705007150399</c:v>
                </c:pt>
                <c:pt idx="36">
                  <c:v>24.168440530725466</c:v>
                </c:pt>
                <c:pt idx="37">
                  <c:v>23.555152707226064</c:v>
                </c:pt>
                <c:pt idx="38">
                  <c:v>24.03495652124607</c:v>
                </c:pt>
                <c:pt idx="39">
                  <c:v>24.658814718006465</c:v>
                </c:pt>
                <c:pt idx="40">
                  <c:v>27.074291020985651</c:v>
                </c:pt>
                <c:pt idx="41">
                  <c:v>27.351913012905012</c:v>
                </c:pt>
                <c:pt idx="42">
                  <c:v>28.105702763846118</c:v>
                </c:pt>
                <c:pt idx="43">
                  <c:v>28.002241224381812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1B-4141-93BE-2A709EED143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Singapore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Sheet1!$B$1:$AS$1</c:f>
              <c:strCache>
                <c:ptCount val="44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</c:strCache>
            </c:strRef>
          </c:cat>
          <c:val>
            <c:numRef>
              <c:f>Sheet1!$B$4:$AS$4</c:f>
              <c:numCache>
                <c:formatCode>General</c:formatCode>
                <c:ptCount val="44"/>
                <c:pt idx="0">
                  <c:v>29.655064923267187</c:v>
                </c:pt>
                <c:pt idx="1">
                  <c:v>30.080346265186677</c:v>
                </c:pt>
                <c:pt idx="2">
                  <c:v>30.199654025229105</c:v>
                </c:pt>
                <c:pt idx="3">
                  <c:v>32.457711203194414</c:v>
                </c:pt>
                <c:pt idx="4">
                  <c:v>35.448908060715553</c:v>
                </c:pt>
                <c:pt idx="5">
                  <c:v>33.827907624168269</c:v>
                </c:pt>
                <c:pt idx="6">
                  <c:v>35.857411333835337</c:v>
                </c:pt>
                <c:pt idx="7">
                  <c:v>37.220302372945</c:v>
                </c:pt>
                <c:pt idx="8">
                  <c:v>41.581296046405754</c:v>
                </c:pt>
                <c:pt idx="9">
                  <c:v>44.089853449045172</c:v>
                </c:pt>
                <c:pt idx="10">
                  <c:v>41.567863353286043</c:v>
                </c:pt>
                <c:pt idx="11">
                  <c:v>39.793761233723195</c:v>
                </c:pt>
                <c:pt idx="12">
                  <c:v>37.854396099232559</c:v>
                </c:pt>
                <c:pt idx="13">
                  <c:v>41.355008066477872</c:v>
                </c:pt>
                <c:pt idx="14">
                  <c:v>42.763515647467671</c:v>
                </c:pt>
                <c:pt idx="15">
                  <c:v>43.734682012254076</c:v>
                </c:pt>
                <c:pt idx="16">
                  <c:v>44.974234807006148</c:v>
                </c:pt>
                <c:pt idx="17">
                  <c:v>46.993158475586242</c:v>
                </c:pt>
                <c:pt idx="18">
                  <c:v>44.368994738758374</c:v>
                </c:pt>
                <c:pt idx="19">
                  <c:v>48.093764669465848</c:v>
                </c:pt>
                <c:pt idx="20">
                  <c:v>50.594173421510391</c:v>
                </c:pt>
                <c:pt idx="21">
                  <c:v>48.876792622811173</c:v>
                </c:pt>
                <c:pt idx="22">
                  <c:v>52.300487900654481</c:v>
                </c:pt>
                <c:pt idx="23">
                  <c:v>51.349610060845428</c:v>
                </c:pt>
                <c:pt idx="24">
                  <c:v>48.91223403140912</c:v>
                </c:pt>
                <c:pt idx="25">
                  <c:v>46.374849935518995</c:v>
                </c:pt>
                <c:pt idx="26">
                  <c:v>40.081789903555951</c:v>
                </c:pt>
                <c:pt idx="27">
                  <c:v>38.428010440118641</c:v>
                </c:pt>
                <c:pt idx="28">
                  <c:v>39.398783916856523</c:v>
                </c:pt>
                <c:pt idx="29">
                  <c:v>40.614367539316049</c:v>
                </c:pt>
                <c:pt idx="30">
                  <c:v>43.626639761322771</c:v>
                </c:pt>
                <c:pt idx="31">
                  <c:v>48.168543711332909</c:v>
                </c:pt>
                <c:pt idx="32">
                  <c:v>49.970921824341829</c:v>
                </c:pt>
                <c:pt idx="33">
                  <c:v>44.358416538125674</c:v>
                </c:pt>
                <c:pt idx="34">
                  <c:v>43.863125791178398</c:v>
                </c:pt>
                <c:pt idx="35">
                  <c:v>50.59159439189164</c:v>
                </c:pt>
                <c:pt idx="36">
                  <c:v>48.809174604090003</c:v>
                </c:pt>
                <c:pt idx="37">
                  <c:v>47.253061183873427</c:v>
                </c:pt>
                <c:pt idx="38">
                  <c:v>45.515697106271908</c:v>
                </c:pt>
                <c:pt idx="39">
                  <c:v>47.294968445297258</c:v>
                </c:pt>
                <c:pt idx="40">
                  <c:v>42.568606093596799</c:v>
                </c:pt>
                <c:pt idx="41">
                  <c:v>44.107351759627825</c:v>
                </c:pt>
                <c:pt idx="42">
                  <c:v>45.314776365906134</c:v>
                </c:pt>
                <c:pt idx="43">
                  <c:v>45.828456818230968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1B-4141-93BE-2A709EED143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South Korea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Sheet1!$B$1:$AS$1</c:f>
              <c:strCache>
                <c:ptCount val="44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</c:strCache>
            </c:strRef>
          </c:cat>
          <c:val>
            <c:numRef>
              <c:f>Sheet1!$B$5:$AS$5</c:f>
              <c:numCache>
                <c:formatCode>General</c:formatCode>
                <c:ptCount val="44"/>
                <c:pt idx="1">
                  <c:v>25.687314409999999</c:v>
                </c:pt>
                <c:pt idx="2">
                  <c:v>28.67195456</c:v>
                </c:pt>
                <c:pt idx="3">
                  <c:v>31.762507400000001</c:v>
                </c:pt>
                <c:pt idx="4">
                  <c:v>30.856658700000001</c:v>
                </c:pt>
                <c:pt idx="5">
                  <c:v>25.354414179999999</c:v>
                </c:pt>
                <c:pt idx="6">
                  <c:v>24.725043329999998</c:v>
                </c:pt>
                <c:pt idx="7">
                  <c:v>26.68762783</c:v>
                </c:pt>
                <c:pt idx="8">
                  <c:v>30.329327339999999</c:v>
                </c:pt>
                <c:pt idx="9">
                  <c:v>32.329322490000003</c:v>
                </c:pt>
                <c:pt idx="10">
                  <c:v>32.323391129999997</c:v>
                </c:pt>
                <c:pt idx="11">
                  <c:v>35.784371</c:v>
                </c:pt>
                <c:pt idx="12">
                  <c:v>39.550403199999998</c:v>
                </c:pt>
                <c:pt idx="13">
                  <c:v>41.792620700000001</c:v>
                </c:pt>
                <c:pt idx="14">
                  <c:v>39.0990404</c:v>
                </c:pt>
                <c:pt idx="15">
                  <c:v>39.336421999999999</c:v>
                </c:pt>
                <c:pt idx="16">
                  <c:v>39.329362119999999</c:v>
                </c:pt>
                <c:pt idx="17">
                  <c:v>38.412423920000002</c:v>
                </c:pt>
                <c:pt idx="18">
                  <c:v>38.380651790000002</c:v>
                </c:pt>
                <c:pt idx="19">
                  <c:v>38.06166674</c:v>
                </c:pt>
                <c:pt idx="20">
                  <c:v>37.940810149999997</c:v>
                </c:pt>
                <c:pt idx="21">
                  <c:v>36.218193800000002</c:v>
                </c:pt>
                <c:pt idx="22">
                  <c:v>36.118419459999998</c:v>
                </c:pt>
                <c:pt idx="23">
                  <c:v>37.706060389999998</c:v>
                </c:pt>
                <c:pt idx="24">
                  <c:v>35.537378109999999</c:v>
                </c:pt>
                <c:pt idx="25">
                  <c:v>34.149243429999999</c:v>
                </c:pt>
                <c:pt idx="26">
                  <c:v>32.136280620000001</c:v>
                </c:pt>
                <c:pt idx="27">
                  <c:v>31.5775544</c:v>
                </c:pt>
                <c:pt idx="28">
                  <c:v>33.053932099999997</c:v>
                </c:pt>
                <c:pt idx="29">
                  <c:v>35.24279782</c:v>
                </c:pt>
                <c:pt idx="30">
                  <c:v>33.368908619999999</c:v>
                </c:pt>
                <c:pt idx="31">
                  <c:v>32.591832699999998</c:v>
                </c:pt>
                <c:pt idx="32">
                  <c:v>32.999933140000003</c:v>
                </c:pt>
                <c:pt idx="33">
                  <c:v>32.794584450000002</c:v>
                </c:pt>
                <c:pt idx="34">
                  <c:v>32.698471730000001</c:v>
                </c:pt>
                <c:pt idx="35">
                  <c:v>34.822541360000002</c:v>
                </c:pt>
                <c:pt idx="36">
                  <c:v>34.650523100000001</c:v>
                </c:pt>
                <c:pt idx="37">
                  <c:v>34.374284590000002</c:v>
                </c:pt>
                <c:pt idx="38">
                  <c:v>34.474246639999997</c:v>
                </c:pt>
                <c:pt idx="39">
                  <c:v>34.492796329999997</c:v>
                </c:pt>
                <c:pt idx="40">
                  <c:v>35.594268049999997</c:v>
                </c:pt>
                <c:pt idx="41">
                  <c:v>36.035221929999999</c:v>
                </c:pt>
                <c:pt idx="42">
                  <c:v>36.119224490000001</c:v>
                </c:pt>
                <c:pt idx="43">
                  <c:v>34.672910020000003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1B-4141-93BE-2A709EED143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Thailand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Sheet1!$B$1:$AS$1</c:f>
              <c:strCache>
                <c:ptCount val="44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</c:strCache>
            </c:strRef>
          </c:cat>
          <c:val>
            <c:numRef>
              <c:f>Sheet1!$B$6:$AS$6</c:f>
              <c:numCache>
                <c:formatCode>General</c:formatCode>
                <c:ptCount val="44"/>
                <c:pt idx="0">
                  <c:v>20.561157600000001</c:v>
                </c:pt>
                <c:pt idx="1">
                  <c:v>20.456565269999999</c:v>
                </c:pt>
                <c:pt idx="2">
                  <c:v>21.887982350000001</c:v>
                </c:pt>
                <c:pt idx="3">
                  <c:v>23.7300589</c:v>
                </c:pt>
                <c:pt idx="4">
                  <c:v>22.003213299999999</c:v>
                </c:pt>
                <c:pt idx="5">
                  <c:v>22.09462267</c:v>
                </c:pt>
                <c:pt idx="6">
                  <c:v>20.852366969999999</c:v>
                </c:pt>
                <c:pt idx="7">
                  <c:v>22.303579299999999</c:v>
                </c:pt>
                <c:pt idx="8">
                  <c:v>21.991577660000001</c:v>
                </c:pt>
                <c:pt idx="9">
                  <c:v>22.439520430000002</c:v>
                </c:pt>
                <c:pt idx="10">
                  <c:v>23.00972041</c:v>
                </c:pt>
                <c:pt idx="11">
                  <c:v>24.397629800000001</c:v>
                </c:pt>
                <c:pt idx="12">
                  <c:v>27.3085165</c:v>
                </c:pt>
                <c:pt idx="13">
                  <c:v>32.0099503</c:v>
                </c:pt>
                <c:pt idx="14">
                  <c:v>34.049263400000001</c:v>
                </c:pt>
                <c:pt idx="15">
                  <c:v>33.030205899999999</c:v>
                </c:pt>
                <c:pt idx="16">
                  <c:v>34.596673969999998</c:v>
                </c:pt>
                <c:pt idx="17">
                  <c:v>33.687045519999998</c:v>
                </c:pt>
                <c:pt idx="18">
                  <c:v>35.940664140000003</c:v>
                </c:pt>
                <c:pt idx="19">
                  <c:v>35.80270857</c:v>
                </c:pt>
                <c:pt idx="20">
                  <c:v>35.80273588</c:v>
                </c:pt>
                <c:pt idx="21">
                  <c:v>34.603556099999999</c:v>
                </c:pt>
                <c:pt idx="22">
                  <c:v>32.254438960000002</c:v>
                </c:pt>
                <c:pt idx="23">
                  <c:v>31.743789190000001</c:v>
                </c:pt>
                <c:pt idx="24">
                  <c:v>30.455102660000001</c:v>
                </c:pt>
                <c:pt idx="25">
                  <c:v>30.78213465</c:v>
                </c:pt>
                <c:pt idx="26">
                  <c:v>28.225689429999999</c:v>
                </c:pt>
                <c:pt idx="27">
                  <c:v>28.103873459999999</c:v>
                </c:pt>
                <c:pt idx="28">
                  <c:v>27.973796329999999</c:v>
                </c:pt>
                <c:pt idx="29">
                  <c:v>27.899398359999999</c:v>
                </c:pt>
                <c:pt idx="30">
                  <c:v>28.240905649999998</c:v>
                </c:pt>
                <c:pt idx="31">
                  <c:v>30.445204629999999</c:v>
                </c:pt>
                <c:pt idx="32">
                  <c:v>32.249880050000002</c:v>
                </c:pt>
                <c:pt idx="33">
                  <c:v>30.66207709</c:v>
                </c:pt>
                <c:pt idx="34">
                  <c:v>29.274002339999999</c:v>
                </c:pt>
                <c:pt idx="35">
                  <c:v>29.62762021</c:v>
                </c:pt>
                <c:pt idx="36">
                  <c:v>31.433913539999999</c:v>
                </c:pt>
                <c:pt idx="37">
                  <c:v>29.242804509999999</c:v>
                </c:pt>
                <c:pt idx="38">
                  <c:v>27.533068780000001</c:v>
                </c:pt>
                <c:pt idx="39">
                  <c:v>27.675479280000001</c:v>
                </c:pt>
                <c:pt idx="40">
                  <c:v>28.368836430000002</c:v>
                </c:pt>
                <c:pt idx="41">
                  <c:v>30.188505020000001</c:v>
                </c:pt>
                <c:pt idx="42">
                  <c:v>32.089660520000002</c:v>
                </c:pt>
                <c:pt idx="43">
                  <c:v>32.195243670000004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771B-4141-93BE-2A709EED143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Sheet1!$B$1:$AS$1</c:f>
              <c:strCache>
                <c:ptCount val="44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</c:strCache>
            </c:strRef>
          </c:cat>
          <c:val>
            <c:numRef>
              <c:f>Sheet1!$B$7:$AS$7</c:f>
              <c:numCache>
                <c:formatCode>General</c:formatCode>
                <c:ptCount val="44"/>
                <c:pt idx="0">
                  <c:v>20.91525689297432</c:v>
                </c:pt>
                <c:pt idx="1">
                  <c:v>21.464579067498232</c:v>
                </c:pt>
                <c:pt idx="2">
                  <c:v>22.20819607402348</c:v>
                </c:pt>
                <c:pt idx="3">
                  <c:v>23.428484193095848</c:v>
                </c:pt>
                <c:pt idx="4">
                  <c:v>23.519925521460159</c:v>
                </c:pt>
                <c:pt idx="5">
                  <c:v>22.197054779202936</c:v>
                </c:pt>
                <c:pt idx="6">
                  <c:v>23.354667634536746</c:v>
                </c:pt>
                <c:pt idx="7">
                  <c:v>21.784030032995503</c:v>
                </c:pt>
                <c:pt idx="8">
                  <c:v>19.792583346679368</c:v>
                </c:pt>
                <c:pt idx="9">
                  <c:v>21.906359029456265</c:v>
                </c:pt>
                <c:pt idx="10">
                  <c:v>20.361103383998863</c:v>
                </c:pt>
                <c:pt idx="11">
                  <c:v>18.956549119350445</c:v>
                </c:pt>
                <c:pt idx="12">
                  <c:v>19.616865576498672</c:v>
                </c:pt>
                <c:pt idx="13">
                  <c:v>20.631448324223449</c:v>
                </c:pt>
                <c:pt idx="14">
                  <c:v>19.746507184157629</c:v>
                </c:pt>
                <c:pt idx="15">
                  <c:v>18.756045468631982</c:v>
                </c:pt>
                <c:pt idx="16">
                  <c:v>18.810015184806943</c:v>
                </c:pt>
                <c:pt idx="17">
                  <c:v>17.681521954343701</c:v>
                </c:pt>
                <c:pt idx="18">
                  <c:v>17.043422678145657</c:v>
                </c:pt>
                <c:pt idx="19">
                  <c:v>17.852030591571342</c:v>
                </c:pt>
                <c:pt idx="20">
                  <c:v>18.747797866134082</c:v>
                </c:pt>
                <c:pt idx="21">
                  <c:v>19.638079295717318</c:v>
                </c:pt>
                <c:pt idx="22">
                  <c:v>20.832146361855166</c:v>
                </c:pt>
                <c:pt idx="23">
                  <c:v>21.377686883848718</c:v>
                </c:pt>
                <c:pt idx="24">
                  <c:v>20.948856254182584</c:v>
                </c:pt>
                <c:pt idx="25">
                  <c:v>20.82175251990709</c:v>
                </c:pt>
                <c:pt idx="26">
                  <c:v>19.70334710239046</c:v>
                </c:pt>
                <c:pt idx="27">
                  <c:v>18.398087985336264</c:v>
                </c:pt>
                <c:pt idx="28">
                  <c:v>17.459918127953113</c:v>
                </c:pt>
                <c:pt idx="29">
                  <c:v>17.791666851673636</c:v>
                </c:pt>
                <c:pt idx="30">
                  <c:v>18.217807335948688</c:v>
                </c:pt>
                <c:pt idx="31">
                  <c:v>19.313833158535775</c:v>
                </c:pt>
                <c:pt idx="32">
                  <c:v>17.62610652159956</c:v>
                </c:pt>
                <c:pt idx="33">
                  <c:v>15.31699097151936</c:v>
                </c:pt>
                <c:pt idx="34">
                  <c:v>13.99404368821898</c:v>
                </c:pt>
                <c:pt idx="35">
                  <c:v>15.518195155557898</c:v>
                </c:pt>
                <c:pt idx="36">
                  <c:v>16.549998888781737</c:v>
                </c:pt>
                <c:pt idx="37">
                  <c:v>18.83655995370259</c:v>
                </c:pt>
                <c:pt idx="38">
                  <c:v>19.261644614156943</c:v>
                </c:pt>
                <c:pt idx="39">
                  <c:v>20.404986415379909</c:v>
                </c:pt>
                <c:pt idx="40">
                  <c:v>20.258431934507449</c:v>
                </c:pt>
                <c:pt idx="41">
                  <c:v>18.715987437649257</c:v>
                </c:pt>
                <c:pt idx="42">
                  <c:v>18.709814271671522</c:v>
                </c:pt>
                <c:pt idx="43">
                  <c:v>18.579722481767689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771B-4141-93BE-2A709EED1431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Indonesia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Sheet1!$B$1:$AS$1</c:f>
              <c:strCache>
                <c:ptCount val="44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</c:strCache>
            </c:strRef>
          </c:cat>
          <c:val>
            <c:numRef>
              <c:f>Sheet1!$B$8:$AS$8</c:f>
              <c:numCache>
                <c:formatCode>General</c:formatCode>
                <c:ptCount val="44"/>
                <c:pt idx="6">
                  <c:v>20.197567887244166</c:v>
                </c:pt>
                <c:pt idx="7">
                  <c:v>15.531320582550418</c:v>
                </c:pt>
                <c:pt idx="8">
                  <c:v>23.91523691560279</c:v>
                </c:pt>
                <c:pt idx="9">
                  <c:v>23.056088774214452</c:v>
                </c:pt>
                <c:pt idx="10">
                  <c:v>23.527072233482837</c:v>
                </c:pt>
                <c:pt idx="11">
                  <c:v>21.026762703507206</c:v>
                </c:pt>
                <c:pt idx="12">
                  <c:v>24.102240516889594</c:v>
                </c:pt>
                <c:pt idx="13">
                  <c:v>23.316008880486557</c:v>
                </c:pt>
                <c:pt idx="14">
                  <c:v>26.186218212469971</c:v>
                </c:pt>
                <c:pt idx="15">
                  <c:v>22.45364177221974</c:v>
                </c:pt>
                <c:pt idx="16">
                  <c:v>22.073000513431083</c:v>
                </c:pt>
                <c:pt idx="17">
                  <c:v>23.30042165654357</c:v>
                </c:pt>
                <c:pt idx="18">
                  <c:v>28.998147454634331</c:v>
                </c:pt>
                <c:pt idx="19">
                  <c:v>29.871695323396462</c:v>
                </c:pt>
                <c:pt idx="20">
                  <c:v>28.138461864681425</c:v>
                </c:pt>
                <c:pt idx="21">
                  <c:v>27.80807992594373</c:v>
                </c:pt>
                <c:pt idx="22">
                  <c:v>29.030941232456868</c:v>
                </c:pt>
                <c:pt idx="23">
                  <c:v>22.422492329421534</c:v>
                </c:pt>
                <c:pt idx="24">
                  <c:v>13.201804408333814</c:v>
                </c:pt>
                <c:pt idx="25">
                  <c:v>26.286899208031489</c:v>
                </c:pt>
                <c:pt idx="26">
                  <c:v>27.199793928040823</c:v>
                </c:pt>
                <c:pt idx="27">
                  <c:v>23.017407782340378</c:v>
                </c:pt>
                <c:pt idx="28">
                  <c:v>20.684050355951669</c:v>
                </c:pt>
                <c:pt idx="29">
                  <c:v>20.764289947351283</c:v>
                </c:pt>
                <c:pt idx="30">
                  <c:v>24.338486637547376</c:v>
                </c:pt>
                <c:pt idx="31">
                  <c:v>25.777143592172109</c:v>
                </c:pt>
                <c:pt idx="32">
                  <c:v>25.179123444794708</c:v>
                </c:pt>
                <c:pt idx="33">
                  <c:v>28.45241261441997</c:v>
                </c:pt>
                <c:pt idx="34">
                  <c:v>29.056376798466054</c:v>
                </c:pt>
                <c:pt idx="35">
                  <c:v>32.727422986609042</c:v>
                </c:pt>
                <c:pt idx="36">
                  <c:v>33.220073047526533</c:v>
                </c:pt>
                <c:pt idx="37">
                  <c:v>31.985369770492639</c:v>
                </c:pt>
                <c:pt idx="38">
                  <c:v>31.121766640016784</c:v>
                </c:pt>
                <c:pt idx="39">
                  <c:v>30.668909459528415</c:v>
                </c:pt>
                <c:pt idx="40">
                  <c:v>30.123356487977187</c:v>
                </c:pt>
                <c:pt idx="41">
                  <c:v>29.92276831465232</c:v>
                </c:pt>
                <c:pt idx="42">
                  <c:v>30.789205530278213</c:v>
                </c:pt>
                <c:pt idx="43">
                  <c:v>31.625997340417626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771B-4141-93BE-2A709EED1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5938608"/>
        <c:axId val="635931064"/>
      </c:lineChart>
      <c:catAx>
        <c:axId val="63593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931064"/>
        <c:crosses val="autoZero"/>
        <c:auto val="1"/>
        <c:lblAlgn val="ctr"/>
        <c:lblOffset val="100"/>
        <c:noMultiLvlLbl val="0"/>
      </c:catAx>
      <c:valAx>
        <c:axId val="63593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93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0075041158938"/>
          <c:y val="0.10360417740002245"/>
          <c:w val="0.83272267516425669"/>
          <c:h val="0.875119303257635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\$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Germany</c:v>
                </c:pt>
                <c:pt idx="1">
                  <c:v>France</c:v>
                </c:pt>
                <c:pt idx="2">
                  <c:v>United States</c:v>
                </c:pt>
                <c:pt idx="3">
                  <c:v>Japan</c:v>
                </c:pt>
                <c:pt idx="4">
                  <c:v>UK</c:v>
                </c:pt>
                <c:pt idx="5">
                  <c:v>Singapore</c:v>
                </c:pt>
                <c:pt idx="6">
                  <c:v>South Korea</c:v>
                </c:pt>
                <c:pt idx="7">
                  <c:v>Brazil</c:v>
                </c:pt>
                <c:pt idx="8">
                  <c:v>Taiwan</c:v>
                </c:pt>
                <c:pt idx="9">
                  <c:v>Poland</c:v>
                </c:pt>
                <c:pt idx="10">
                  <c:v>Mexico</c:v>
                </c:pt>
                <c:pt idx="11">
                  <c:v>India</c:v>
                </c:pt>
                <c:pt idx="12">
                  <c:v>China</c:v>
                </c:pt>
                <c:pt idx="13">
                  <c:v>Philippines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43.76</c:v>
                </c:pt>
                <c:pt idx="1">
                  <c:v>40.549999999999997</c:v>
                </c:pt>
                <c:pt idx="2">
                  <c:v>34.74</c:v>
                </c:pt>
                <c:pt idx="3">
                  <c:v>31.99</c:v>
                </c:pt>
                <c:pt idx="4">
                  <c:v>29.4</c:v>
                </c:pt>
                <c:pt idx="5">
                  <c:v>19.100000000000001</c:v>
                </c:pt>
                <c:pt idx="6">
                  <c:v>16.62</c:v>
                </c:pt>
                <c:pt idx="7">
                  <c:v>10.08</c:v>
                </c:pt>
                <c:pt idx="8">
                  <c:v>8.36</c:v>
                </c:pt>
                <c:pt idx="9">
                  <c:v>8.01</c:v>
                </c:pt>
                <c:pt idx="10">
                  <c:v>6.23</c:v>
                </c:pt>
                <c:pt idx="11">
                  <c:v>2.68</c:v>
                </c:pt>
                <c:pt idx="12">
                  <c:v>2.5099999999999998</c:v>
                </c:pt>
                <c:pt idx="1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B5-4A05-8B7B-71BCE91AD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1997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Germany</c:v>
                </c:pt>
                <c:pt idx="1">
                  <c:v>France</c:v>
                </c:pt>
                <c:pt idx="2">
                  <c:v>United States</c:v>
                </c:pt>
                <c:pt idx="3">
                  <c:v>Japan</c:v>
                </c:pt>
                <c:pt idx="4">
                  <c:v>UK</c:v>
                </c:pt>
                <c:pt idx="5">
                  <c:v>Singapore</c:v>
                </c:pt>
                <c:pt idx="6">
                  <c:v>South Korea</c:v>
                </c:pt>
                <c:pt idx="7">
                  <c:v>Brazil</c:v>
                </c:pt>
                <c:pt idx="8">
                  <c:v>Taiwan</c:v>
                </c:pt>
                <c:pt idx="9">
                  <c:v>Poland</c:v>
                </c:pt>
                <c:pt idx="10">
                  <c:v>Mexico</c:v>
                </c:pt>
                <c:pt idx="11">
                  <c:v>India</c:v>
                </c:pt>
                <c:pt idx="12">
                  <c:v>China</c:v>
                </c:pt>
                <c:pt idx="13">
                  <c:v>Philippines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29.15</c:v>
                </c:pt>
                <c:pt idx="1">
                  <c:v>24.88</c:v>
                </c:pt>
                <c:pt idx="2">
                  <c:v>23.05</c:v>
                </c:pt>
                <c:pt idx="3">
                  <c:v>21.42</c:v>
                </c:pt>
                <c:pt idx="4">
                  <c:v>18.5</c:v>
                </c:pt>
                <c:pt idx="5">
                  <c:v>12.15</c:v>
                </c:pt>
                <c:pt idx="6">
                  <c:v>9.36</c:v>
                </c:pt>
                <c:pt idx="7">
                  <c:v>7.07</c:v>
                </c:pt>
                <c:pt idx="8">
                  <c:v>7.04</c:v>
                </c:pt>
                <c:pt idx="9">
                  <c:v>3.13</c:v>
                </c:pt>
                <c:pt idx="10">
                  <c:v>3.47</c:v>
                </c:pt>
                <c:pt idx="11">
                  <c:v>0.81</c:v>
                </c:pt>
                <c:pt idx="12">
                  <c:v>0.56999999999999995</c:v>
                </c:pt>
                <c:pt idx="13">
                  <c:v>1.28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B5-4A05-8B7B-71BCE91AD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854592"/>
        <c:axId val="106361216"/>
      </c:barChart>
      <c:catAx>
        <c:axId val="57854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61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361216"/>
        <c:scaling>
          <c:orientation val="minMax"/>
          <c:max val="45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545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82796892343167E-2"/>
          <c:y val="2.8680688336520075E-2"/>
          <c:w val="0.93451720310764919"/>
          <c:h val="0.811068288863326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317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Sheet1!$B$2:$B$74</c:f>
              <c:numCache>
                <c:formatCode>0.0000</c:formatCode>
                <c:ptCount val="73"/>
                <c:pt idx="0">
                  <c:v>0.163631898</c:v>
                </c:pt>
                <c:pt idx="1">
                  <c:v>0.179386078</c:v>
                </c:pt>
                <c:pt idx="2">
                  <c:v>0.18101179100000001</c:v>
                </c:pt>
                <c:pt idx="3">
                  <c:v>0.169037772</c:v>
                </c:pt>
                <c:pt idx="4">
                  <c:v>0.169801849</c:v>
                </c:pt>
                <c:pt idx="5">
                  <c:v>0.15978309500000001</c:v>
                </c:pt>
                <c:pt idx="6">
                  <c:v>0.17449914399999999</c:v>
                </c:pt>
                <c:pt idx="7">
                  <c:v>0.180475838</c:v>
                </c:pt>
                <c:pt idx="8">
                  <c:v>0.15779984599999999</c:v>
                </c:pt>
                <c:pt idx="9">
                  <c:v>0.147970779</c:v>
                </c:pt>
                <c:pt idx="10">
                  <c:v>0.15979432199999999</c:v>
                </c:pt>
                <c:pt idx="11">
                  <c:v>0.157448109</c:v>
                </c:pt>
                <c:pt idx="12">
                  <c:v>0.156595499</c:v>
                </c:pt>
                <c:pt idx="13">
                  <c:v>0.15276305300000001</c:v>
                </c:pt>
                <c:pt idx="14">
                  <c:v>0.155678975</c:v>
                </c:pt>
                <c:pt idx="15">
                  <c:v>0.149184656</c:v>
                </c:pt>
                <c:pt idx="16">
                  <c:v>0.14997374899999999</c:v>
                </c:pt>
                <c:pt idx="17">
                  <c:v>0.14957145299999999</c:v>
                </c:pt>
                <c:pt idx="18">
                  <c:v>0.148132343</c:v>
                </c:pt>
                <c:pt idx="19">
                  <c:v>0.142185951</c:v>
                </c:pt>
                <c:pt idx="20">
                  <c:v>0.14317097400000001</c:v>
                </c:pt>
                <c:pt idx="21">
                  <c:v>0.12878526000000001</c:v>
                </c:pt>
                <c:pt idx="22">
                  <c:v>0.12293531000000001</c:v>
                </c:pt>
                <c:pt idx="23">
                  <c:v>0.12744927</c:v>
                </c:pt>
                <c:pt idx="24">
                  <c:v>0.121968918</c:v>
                </c:pt>
                <c:pt idx="25">
                  <c:v>0.12880689200000001</c:v>
                </c:pt>
                <c:pt idx="26">
                  <c:v>0.122051655</c:v>
                </c:pt>
                <c:pt idx="27">
                  <c:v>0.113421253</c:v>
                </c:pt>
                <c:pt idx="28">
                  <c:v>0.11584478199999999</c:v>
                </c:pt>
                <c:pt idx="29">
                  <c:v>0.11613134</c:v>
                </c:pt>
                <c:pt idx="30">
                  <c:v>0.11429775</c:v>
                </c:pt>
                <c:pt idx="31">
                  <c:v>0.122283726</c:v>
                </c:pt>
                <c:pt idx="32">
                  <c:v>0.11967660500000001</c:v>
                </c:pt>
                <c:pt idx="33">
                  <c:v>0.11686192099999999</c:v>
                </c:pt>
                <c:pt idx="34">
                  <c:v>0.119383221</c:v>
                </c:pt>
                <c:pt idx="35">
                  <c:v>0.115399759</c:v>
                </c:pt>
                <c:pt idx="36">
                  <c:v>0.109874125</c:v>
                </c:pt>
                <c:pt idx="37">
                  <c:v>0.104284929</c:v>
                </c:pt>
                <c:pt idx="38">
                  <c:v>0.115349567</c:v>
                </c:pt>
                <c:pt idx="39">
                  <c:v>0.119956823</c:v>
                </c:pt>
                <c:pt idx="40">
                  <c:v>0.11367457</c:v>
                </c:pt>
                <c:pt idx="41">
                  <c:v>0.11886944300000001</c:v>
                </c:pt>
                <c:pt idx="42">
                  <c:v>0.11779609000000001</c:v>
                </c:pt>
                <c:pt idx="43">
                  <c:v>0.12195120399999999</c:v>
                </c:pt>
                <c:pt idx="44">
                  <c:v>0.117983184</c:v>
                </c:pt>
                <c:pt idx="45">
                  <c:v>0.112799541</c:v>
                </c:pt>
                <c:pt idx="46">
                  <c:v>0.115044164</c:v>
                </c:pt>
                <c:pt idx="47">
                  <c:v>0.122431608</c:v>
                </c:pt>
                <c:pt idx="48">
                  <c:v>0.123381271</c:v>
                </c:pt>
                <c:pt idx="49">
                  <c:v>0.12102911099999999</c:v>
                </c:pt>
                <c:pt idx="50">
                  <c:v>0.120533721</c:v>
                </c:pt>
                <c:pt idx="51">
                  <c:v>0.11707870200000001</c:v>
                </c:pt>
                <c:pt idx="52">
                  <c:v>0.10607894299999999</c:v>
                </c:pt>
                <c:pt idx="53">
                  <c:v>9.4985430999999995E-2</c:v>
                </c:pt>
                <c:pt idx="54">
                  <c:v>8.7896795E-2</c:v>
                </c:pt>
                <c:pt idx="55">
                  <c:v>8.5291687000000005E-2</c:v>
                </c:pt>
                <c:pt idx="56">
                  <c:v>8.4144150000000001E-2</c:v>
                </c:pt>
                <c:pt idx="57">
                  <c:v>8.1416651000000007E-2</c:v>
                </c:pt>
                <c:pt idx="58">
                  <c:v>7.9226360999999995E-2</c:v>
                </c:pt>
                <c:pt idx="59">
                  <c:v>8.3627380000000001E-2</c:v>
                </c:pt>
                <c:pt idx="60">
                  <c:v>8.3133002999999997E-2</c:v>
                </c:pt>
                <c:pt idx="61">
                  <c:v>8.0439178E-2</c:v>
                </c:pt>
                <c:pt idx="62">
                  <c:v>8.3092518000000004E-2</c:v>
                </c:pt>
                <c:pt idx="63">
                  <c:v>8.2909236999999997E-2</c:v>
                </c:pt>
                <c:pt idx="64">
                  <c:v>8.4887831999999996E-2</c:v>
                </c:pt>
                <c:pt idx="65">
                  <c:v>9.0330671000000001E-2</c:v>
                </c:pt>
                <c:pt idx="66">
                  <c:v>9.0048182000000004E-2</c:v>
                </c:pt>
                <c:pt idx="67">
                  <c:v>8.673691E-2</c:v>
                </c:pt>
                <c:pt idx="68">
                  <c:v>8.4703743999999997E-2</c:v>
                </c:pt>
                <c:pt idx="69">
                  <c:v>8.5998624999999995E-2</c:v>
                </c:pt>
                <c:pt idx="70">
                  <c:v>8.0350042999999996E-2</c:v>
                </c:pt>
                <c:pt idx="71">
                  <c:v>7.8132090000000001E-2</c:v>
                </c:pt>
                <c:pt idx="72">
                  <c:v>8.2506173000000002E-2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AE-4D31-B154-F8EB257525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ln w="317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Sheet1!$C$2:$C$74</c:f>
              <c:numCache>
                <c:formatCode>0.0000</c:formatCode>
                <c:ptCount val="73"/>
                <c:pt idx="0">
                  <c:v>1.3513345E-2</c:v>
                </c:pt>
                <c:pt idx="1">
                  <c:v>1.735718E-2</c:v>
                </c:pt>
                <c:pt idx="2">
                  <c:v>1.7396490000000001E-2</c:v>
                </c:pt>
                <c:pt idx="3">
                  <c:v>1.7572649999999999E-2</c:v>
                </c:pt>
                <c:pt idx="4">
                  <c:v>2.15214E-2</c:v>
                </c:pt>
                <c:pt idx="5">
                  <c:v>2.2479427999999999E-2</c:v>
                </c:pt>
                <c:pt idx="6">
                  <c:v>2.5174268E-2</c:v>
                </c:pt>
                <c:pt idx="7">
                  <c:v>2.6458618999999999E-2</c:v>
                </c:pt>
                <c:pt idx="8">
                  <c:v>2.7697454999999999E-2</c:v>
                </c:pt>
                <c:pt idx="9">
                  <c:v>3.1172347999999999E-2</c:v>
                </c:pt>
                <c:pt idx="10">
                  <c:v>3.3015999999999997E-2</c:v>
                </c:pt>
                <c:pt idx="11">
                  <c:v>3.3034000000000001E-2</c:v>
                </c:pt>
                <c:pt idx="12">
                  <c:v>3.6705000000000002E-2</c:v>
                </c:pt>
                <c:pt idx="13">
                  <c:v>3.7137000000000003E-2</c:v>
                </c:pt>
                <c:pt idx="14">
                  <c:v>4.0438000000000002E-2</c:v>
                </c:pt>
                <c:pt idx="15">
                  <c:v>4.7220999999999999E-2</c:v>
                </c:pt>
                <c:pt idx="16">
                  <c:v>4.9903999999999997E-2</c:v>
                </c:pt>
                <c:pt idx="17">
                  <c:v>5.0488999999999999E-2</c:v>
                </c:pt>
                <c:pt idx="18">
                  <c:v>5.6408E-2</c:v>
                </c:pt>
                <c:pt idx="19">
                  <c:v>6.0900999999999997E-2</c:v>
                </c:pt>
                <c:pt idx="20">
                  <c:v>6.3986000000000001E-2</c:v>
                </c:pt>
                <c:pt idx="21">
                  <c:v>7.0958999999999994E-2</c:v>
                </c:pt>
                <c:pt idx="22">
                  <c:v>7.2682999999999998E-2</c:v>
                </c:pt>
                <c:pt idx="23">
                  <c:v>6.6614000000000007E-2</c:v>
                </c:pt>
                <c:pt idx="24">
                  <c:v>6.8038000000000001E-2</c:v>
                </c:pt>
                <c:pt idx="25">
                  <c:v>6.6048999999999997E-2</c:v>
                </c:pt>
                <c:pt idx="26">
                  <c:v>7.0333999999999994E-2</c:v>
                </c:pt>
                <c:pt idx="27">
                  <c:v>7.4658000000000002E-2</c:v>
                </c:pt>
                <c:pt idx="28">
                  <c:v>7.8007999999999994E-2</c:v>
                </c:pt>
                <c:pt idx="29">
                  <c:v>6.3746999999999998E-2</c:v>
                </c:pt>
                <c:pt idx="30">
                  <c:v>6.6096000000000002E-2</c:v>
                </c:pt>
                <c:pt idx="31">
                  <c:v>7.7604999999999993E-2</c:v>
                </c:pt>
                <c:pt idx="32">
                  <c:v>7.6517000000000002E-2</c:v>
                </c:pt>
                <c:pt idx="33">
                  <c:v>8.3517999999999995E-2</c:v>
                </c:pt>
                <c:pt idx="34">
                  <c:v>9.0453000000000006E-2</c:v>
                </c:pt>
                <c:pt idx="35">
                  <c:v>9.3434000000000003E-2</c:v>
                </c:pt>
                <c:pt idx="36">
                  <c:v>0.101941</c:v>
                </c:pt>
                <c:pt idx="37">
                  <c:v>9.4913999999999998E-2</c:v>
                </c:pt>
                <c:pt idx="38">
                  <c:v>9.4753000000000004E-2</c:v>
                </c:pt>
                <c:pt idx="39">
                  <c:v>9.0320999999999999E-2</c:v>
                </c:pt>
                <c:pt idx="40">
                  <c:v>8.3057000000000006E-2</c:v>
                </c:pt>
                <c:pt idx="41">
                  <c:v>8.8725999999999999E-2</c:v>
                </c:pt>
                <c:pt idx="42">
                  <c:v>8.9335999999999999E-2</c:v>
                </c:pt>
                <c:pt idx="43">
                  <c:v>9.5048999999999995E-2</c:v>
                </c:pt>
                <c:pt idx="44">
                  <c:v>9.1371999999999995E-2</c:v>
                </c:pt>
                <c:pt idx="45">
                  <c:v>8.5478999999999999E-2</c:v>
                </c:pt>
                <c:pt idx="46">
                  <c:v>7.5625999999999999E-2</c:v>
                </c:pt>
                <c:pt idx="47">
                  <c:v>7.4782000000000001E-2</c:v>
                </c:pt>
                <c:pt idx="48">
                  <c:v>7.0166000000000006E-2</c:v>
                </c:pt>
                <c:pt idx="49">
                  <c:v>7.2639999999999996E-2</c:v>
                </c:pt>
                <c:pt idx="50">
                  <c:v>7.3876999999999998E-2</c:v>
                </c:pt>
                <c:pt idx="51">
                  <c:v>6.4793000000000003E-2</c:v>
                </c:pt>
                <c:pt idx="52">
                  <c:v>6.3780000000000003E-2</c:v>
                </c:pt>
                <c:pt idx="53">
                  <c:v>6.1834E-2</c:v>
                </c:pt>
                <c:pt idx="54">
                  <c:v>6.1017000000000002E-2</c:v>
                </c:pt>
                <c:pt idx="55">
                  <c:v>5.6314000000000003E-2</c:v>
                </c:pt>
                <c:pt idx="56">
                  <c:v>5.3040999999999998E-2</c:v>
                </c:pt>
                <c:pt idx="57">
                  <c:v>5.0652000000000003E-2</c:v>
                </c:pt>
                <c:pt idx="58">
                  <c:v>4.8085999999999997E-2</c:v>
                </c:pt>
                <c:pt idx="59">
                  <c:v>4.5987E-2</c:v>
                </c:pt>
                <c:pt idx="60">
                  <c:v>5.0054000000000001E-2</c:v>
                </c:pt>
                <c:pt idx="61">
                  <c:v>4.4665000000000003E-2</c:v>
                </c:pt>
                <c:pt idx="62">
                  <c:v>4.2929000000000002E-2</c:v>
                </c:pt>
                <c:pt idx="63">
                  <c:v>3.7533999999999998E-2</c:v>
                </c:pt>
                <c:pt idx="64">
                  <c:v>3.6155E-2</c:v>
                </c:pt>
                <c:pt idx="65">
                  <c:v>3.7568999999999998E-2</c:v>
                </c:pt>
                <c:pt idx="66">
                  <c:v>4.0030999999999997E-2</c:v>
                </c:pt>
                <c:pt idx="67">
                  <c:v>3.9171999999999998E-2</c:v>
                </c:pt>
                <c:pt idx="68">
                  <c:v>3.7574999999999997E-2</c:v>
                </c:pt>
                <c:pt idx="69">
                  <c:v>3.6927000000000001E-2</c:v>
                </c:pt>
                <c:pt idx="70">
                  <c:v>3.6163000000000001E-2</c:v>
                </c:pt>
                <c:pt idx="71">
                  <c:v>3.3672000000000001E-2</c:v>
                </c:pt>
                <c:pt idx="72">
                  <c:v>2.9846000000000001E-2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AE-4D31-B154-F8EB257525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Germany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Sheet1!$D$2:$D$74</c:f>
              <c:numCache>
                <c:formatCode>0.0000</c:formatCode>
                <c:ptCount val="73"/>
                <c:pt idx="0">
                  <c:v>3.2632388999999998E-2</c:v>
                </c:pt>
                <c:pt idx="1">
                  <c:v>3.9799582999999999E-2</c:v>
                </c:pt>
                <c:pt idx="2">
                  <c:v>4.6966777000000001E-2</c:v>
                </c:pt>
                <c:pt idx="3">
                  <c:v>5.4133971000000003E-2</c:v>
                </c:pt>
                <c:pt idx="4">
                  <c:v>6.1301164999999998E-2</c:v>
                </c:pt>
                <c:pt idx="5">
                  <c:v>6.8468359000000006E-2</c:v>
                </c:pt>
                <c:pt idx="6">
                  <c:v>7.3872995999999996E-2</c:v>
                </c:pt>
                <c:pt idx="7">
                  <c:v>7.9277634E-2</c:v>
                </c:pt>
                <c:pt idx="8">
                  <c:v>8.4935596000000002E-2</c:v>
                </c:pt>
                <c:pt idx="9">
                  <c:v>8.8448232000000002E-2</c:v>
                </c:pt>
                <c:pt idx="10">
                  <c:v>9.2949000000000004E-2</c:v>
                </c:pt>
                <c:pt idx="11">
                  <c:v>9.8656999999999995E-2</c:v>
                </c:pt>
                <c:pt idx="12">
                  <c:v>9.8887000000000003E-2</c:v>
                </c:pt>
                <c:pt idx="13">
                  <c:v>9.9298999999999998E-2</c:v>
                </c:pt>
                <c:pt idx="14">
                  <c:v>9.8351999999999995E-2</c:v>
                </c:pt>
                <c:pt idx="15">
                  <c:v>0.100092</c:v>
                </c:pt>
                <c:pt idx="16">
                  <c:v>0.102897</c:v>
                </c:pt>
                <c:pt idx="17">
                  <c:v>0.10521800000000001</c:v>
                </c:pt>
                <c:pt idx="18">
                  <c:v>0.10823199999999999</c:v>
                </c:pt>
                <c:pt idx="19">
                  <c:v>0.109888</c:v>
                </c:pt>
                <c:pt idx="20">
                  <c:v>0.113371</c:v>
                </c:pt>
                <c:pt idx="21">
                  <c:v>0.114874</c:v>
                </c:pt>
                <c:pt idx="22">
                  <c:v>0.116783</c:v>
                </c:pt>
                <c:pt idx="23">
                  <c:v>0.121583</c:v>
                </c:pt>
                <c:pt idx="24">
                  <c:v>0.10961799999999999</c:v>
                </c:pt>
                <c:pt idx="25">
                  <c:v>0.10670300000000001</c:v>
                </c:pt>
                <c:pt idx="26">
                  <c:v>0.10676099999999999</c:v>
                </c:pt>
                <c:pt idx="27">
                  <c:v>0.10871599999999999</c:v>
                </c:pt>
                <c:pt idx="28">
                  <c:v>0.113149</c:v>
                </c:pt>
                <c:pt idx="29">
                  <c:v>0.107059</c:v>
                </c:pt>
                <c:pt idx="30">
                  <c:v>9.7725000000000006E-2</c:v>
                </c:pt>
                <c:pt idx="31">
                  <c:v>9.0181999999999998E-2</c:v>
                </c:pt>
                <c:pt idx="32">
                  <c:v>9.7549999999999998E-2</c:v>
                </c:pt>
                <c:pt idx="33">
                  <c:v>9.6277000000000001E-2</c:v>
                </c:pt>
                <c:pt idx="34">
                  <c:v>9.1537999999999994E-2</c:v>
                </c:pt>
                <c:pt idx="35">
                  <c:v>9.7004000000000007E-2</c:v>
                </c:pt>
                <c:pt idx="36">
                  <c:v>0.11769399999999999</c:v>
                </c:pt>
                <c:pt idx="37">
                  <c:v>0.12080100000000001</c:v>
                </c:pt>
                <c:pt idx="38">
                  <c:v>0.11567</c:v>
                </c:pt>
                <c:pt idx="39">
                  <c:v>0.112511</c:v>
                </c:pt>
                <c:pt idx="40">
                  <c:v>0.121619</c:v>
                </c:pt>
                <c:pt idx="41">
                  <c:v>0.11354599999999999</c:v>
                </c:pt>
                <c:pt idx="42">
                  <c:v>0.11303299999999999</c:v>
                </c:pt>
                <c:pt idx="43">
                  <c:v>9.9733000000000002E-2</c:v>
                </c:pt>
                <c:pt idx="44">
                  <c:v>9.8261000000000001E-2</c:v>
                </c:pt>
                <c:pt idx="45">
                  <c:v>0.100978</c:v>
                </c:pt>
                <c:pt idx="46">
                  <c:v>9.6560999999999994E-2</c:v>
                </c:pt>
                <c:pt idx="47">
                  <c:v>9.1114000000000001E-2</c:v>
                </c:pt>
                <c:pt idx="48">
                  <c:v>9.8350999999999994E-2</c:v>
                </c:pt>
                <c:pt idx="49">
                  <c:v>9.4545000000000004E-2</c:v>
                </c:pt>
                <c:pt idx="50">
                  <c:v>8.5061999999999999E-2</c:v>
                </c:pt>
                <c:pt idx="51">
                  <c:v>9.1795000000000002E-2</c:v>
                </c:pt>
                <c:pt idx="52">
                  <c:v>9.4253000000000003E-2</c:v>
                </c:pt>
                <c:pt idx="53">
                  <c:v>9.8496E-2</c:v>
                </c:pt>
                <c:pt idx="54">
                  <c:v>9.8144999999999996E-2</c:v>
                </c:pt>
                <c:pt idx="55">
                  <c:v>9.1901999999999998E-2</c:v>
                </c:pt>
                <c:pt idx="56">
                  <c:v>9.0881000000000003E-2</c:v>
                </c:pt>
                <c:pt idx="57">
                  <c:v>9.3685000000000004E-2</c:v>
                </c:pt>
                <c:pt idx="58">
                  <c:v>8.8994000000000004E-2</c:v>
                </c:pt>
                <c:pt idx="59">
                  <c:v>8.8694999999999996E-2</c:v>
                </c:pt>
                <c:pt idx="60">
                  <c:v>8.1860000000000002E-2</c:v>
                </c:pt>
                <c:pt idx="61">
                  <c:v>7.9977000000000006E-2</c:v>
                </c:pt>
                <c:pt idx="62">
                  <c:v>7.5319999999999998E-2</c:v>
                </c:pt>
                <c:pt idx="63">
                  <c:v>7.5847999999999999E-2</c:v>
                </c:pt>
                <c:pt idx="64">
                  <c:v>7.8270999999999993E-2</c:v>
                </c:pt>
                <c:pt idx="65">
                  <c:v>7.9727999999999993E-2</c:v>
                </c:pt>
                <c:pt idx="66">
                  <c:v>8.2808999999999994E-2</c:v>
                </c:pt>
                <c:pt idx="67">
                  <c:v>8.1235000000000002E-2</c:v>
                </c:pt>
                <c:pt idx="68">
                  <c:v>7.9437999999999995E-2</c:v>
                </c:pt>
                <c:pt idx="69">
                  <c:v>7.7951999999999994E-2</c:v>
                </c:pt>
                <c:pt idx="70">
                  <c:v>7.7959000000000001E-2</c:v>
                </c:pt>
                <c:pt idx="71">
                  <c:v>7.2896000000000002E-2</c:v>
                </c:pt>
                <c:pt idx="72">
                  <c:v>6.6151000000000001E-2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AE-4D31-B154-F8EB257525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China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Sheet1!$E$2:$E$74</c:f>
              <c:numCache>
                <c:formatCode>0.0000</c:formatCode>
                <c:ptCount val="73"/>
                <c:pt idx="0">
                  <c:v>9.0060590000000003E-3</c:v>
                </c:pt>
                <c:pt idx="1">
                  <c:v>9.7611099999999999E-3</c:v>
                </c:pt>
                <c:pt idx="2">
                  <c:v>1.1242116999999999E-2</c:v>
                </c:pt>
                <c:pt idx="3">
                  <c:v>1.4061208E-2</c:v>
                </c:pt>
                <c:pt idx="4">
                  <c:v>1.5191546E-2</c:v>
                </c:pt>
                <c:pt idx="5">
                  <c:v>1.5764758E-2</c:v>
                </c:pt>
                <c:pt idx="6">
                  <c:v>1.6611296000000001E-2</c:v>
                </c:pt>
                <c:pt idx="7">
                  <c:v>2.0494538E-2</c:v>
                </c:pt>
                <c:pt idx="8">
                  <c:v>2.6278828000000001E-2</c:v>
                </c:pt>
                <c:pt idx="9">
                  <c:v>2.8611652000000001E-2</c:v>
                </c:pt>
                <c:pt idx="10">
                  <c:v>2.0933007E-2</c:v>
                </c:pt>
                <c:pt idx="11">
                  <c:v>1.5144339999999999E-2</c:v>
                </c:pt>
                <c:pt idx="12">
                  <c:v>1.4283469E-2</c:v>
                </c:pt>
                <c:pt idx="13">
                  <c:v>1.3834295999999999E-2</c:v>
                </c:pt>
                <c:pt idx="14">
                  <c:v>1.3634788E-2</c:v>
                </c:pt>
                <c:pt idx="15">
                  <c:v>1.4321146E-2</c:v>
                </c:pt>
                <c:pt idx="16">
                  <c:v>1.3685953000000001E-2</c:v>
                </c:pt>
                <c:pt idx="17">
                  <c:v>1.1546409000000001E-2</c:v>
                </c:pt>
                <c:pt idx="18">
                  <c:v>1.0176134999999999E-2</c:v>
                </c:pt>
                <c:pt idx="19">
                  <c:v>9.2513040000000001E-3</c:v>
                </c:pt>
                <c:pt idx="20">
                  <c:v>7.6413059999999996E-3</c:v>
                </c:pt>
                <c:pt idx="21">
                  <c:v>8.2300250000000002E-3</c:v>
                </c:pt>
                <c:pt idx="22">
                  <c:v>9.227832E-3</c:v>
                </c:pt>
                <c:pt idx="23">
                  <c:v>1.0574134000000001E-2</c:v>
                </c:pt>
                <c:pt idx="24">
                  <c:v>8.7186369999999996E-3</c:v>
                </c:pt>
                <c:pt idx="25">
                  <c:v>9.0982230000000008E-3</c:v>
                </c:pt>
                <c:pt idx="26">
                  <c:v>7.255549E-3</c:v>
                </c:pt>
                <c:pt idx="27">
                  <c:v>6.9241270000000004E-3</c:v>
                </c:pt>
                <c:pt idx="28">
                  <c:v>7.9071550000000008E-3</c:v>
                </c:pt>
                <c:pt idx="29">
                  <c:v>8.4835080000000007E-3</c:v>
                </c:pt>
                <c:pt idx="30">
                  <c:v>9.1710409999999996E-3</c:v>
                </c:pt>
                <c:pt idx="31">
                  <c:v>1.1273267E-2</c:v>
                </c:pt>
                <c:pt idx="32">
                  <c:v>1.2341881000000001E-2</c:v>
                </c:pt>
                <c:pt idx="33">
                  <c:v>1.2630742E-2</c:v>
                </c:pt>
                <c:pt idx="34">
                  <c:v>1.3932554999999999E-2</c:v>
                </c:pt>
                <c:pt idx="35">
                  <c:v>1.4423981000000001E-2</c:v>
                </c:pt>
                <c:pt idx="36">
                  <c:v>1.4966346E-2</c:v>
                </c:pt>
                <c:pt idx="37">
                  <c:v>1.6183899000000002E-2</c:v>
                </c:pt>
                <c:pt idx="38">
                  <c:v>1.6999041999999999E-2</c:v>
                </c:pt>
                <c:pt idx="39">
                  <c:v>1.7322935000000001E-2</c:v>
                </c:pt>
                <c:pt idx="40">
                  <c:v>1.7932700999999999E-2</c:v>
                </c:pt>
                <c:pt idx="41">
                  <c:v>2.0268659000000001E-2</c:v>
                </c:pt>
                <c:pt idx="42">
                  <c:v>2.2325805000000001E-2</c:v>
                </c:pt>
                <c:pt idx="43">
                  <c:v>2.4072593E-2</c:v>
                </c:pt>
                <c:pt idx="44">
                  <c:v>2.7850021999999999E-2</c:v>
                </c:pt>
                <c:pt idx="45">
                  <c:v>2.8700328000000001E-2</c:v>
                </c:pt>
                <c:pt idx="46">
                  <c:v>2.7800258000000001E-2</c:v>
                </c:pt>
                <c:pt idx="47">
                  <c:v>3.2472581E-2</c:v>
                </c:pt>
                <c:pt idx="48">
                  <c:v>3.3228790000000001E-2</c:v>
                </c:pt>
                <c:pt idx="49">
                  <c:v>3.3906908999999999E-2</c:v>
                </c:pt>
                <c:pt idx="50">
                  <c:v>3.8414981000000001E-2</c:v>
                </c:pt>
                <c:pt idx="51">
                  <c:v>4.2729953000000001E-2</c:v>
                </c:pt>
                <c:pt idx="52">
                  <c:v>4.9832245999999997E-2</c:v>
                </c:pt>
                <c:pt idx="53">
                  <c:v>5.7432313999999998E-2</c:v>
                </c:pt>
                <c:pt idx="54">
                  <c:v>6.3999328999999994E-2</c:v>
                </c:pt>
                <c:pt idx="55">
                  <c:v>7.2122466999999996E-2</c:v>
                </c:pt>
                <c:pt idx="56">
                  <c:v>7.9470227000000004E-2</c:v>
                </c:pt>
                <c:pt idx="57">
                  <c:v>8.6540259999999994E-2</c:v>
                </c:pt>
                <c:pt idx="58">
                  <c:v>8.8041713999999993E-2</c:v>
                </c:pt>
                <c:pt idx="59">
                  <c:v>9.5154897000000002E-2</c:v>
                </c:pt>
                <c:pt idx="60">
                  <c:v>0.102592054</c:v>
                </c:pt>
                <c:pt idx="61">
                  <c:v>0.103003968</c:v>
                </c:pt>
                <c:pt idx="62">
                  <c:v>0.110132933</c:v>
                </c:pt>
                <c:pt idx="63">
                  <c:v>0.115945639</c:v>
                </c:pt>
                <c:pt idx="64">
                  <c:v>0.12269561700000001</c:v>
                </c:pt>
                <c:pt idx="65">
                  <c:v>0.13667490700000001</c:v>
                </c:pt>
                <c:pt idx="66">
                  <c:v>0.13017678499999999</c:v>
                </c:pt>
                <c:pt idx="67">
                  <c:v>0.12696052899999999</c:v>
                </c:pt>
                <c:pt idx="68">
                  <c:v>0.126583326</c:v>
                </c:pt>
                <c:pt idx="69">
                  <c:v>0.13081485300000001</c:v>
                </c:pt>
                <c:pt idx="70">
                  <c:v>0.14604368200000001</c:v>
                </c:pt>
                <c:pt idx="71">
                  <c:v>0.14956409600000001</c:v>
                </c:pt>
                <c:pt idx="72">
                  <c:v>0.14359557000000001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AE-4D31-B154-F8EB25752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25088"/>
        <c:axId val="193226624"/>
      </c:lineChart>
      <c:lineChart>
        <c:grouping val="standard"/>
        <c:varyColors val="0"/>
        <c:ser>
          <c:idx val="4"/>
          <c:order val="4"/>
          <c:tx>
            <c:strRef>
              <c:f>Sheet1!$G$1</c:f>
              <c:strCache>
                <c:ptCount val="1"/>
                <c:pt idx="0">
                  <c:v>Four large traders (Right axis)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Sheet1!$A$2:$A$47</c:f>
              <c:numCache>
                <c:formatCode>General</c:formatCode>
                <c:ptCount val="4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</c:numCache>
            </c:numRef>
          </c:cat>
          <c:val>
            <c:numRef>
              <c:f>Sheet1!$G$2:$G$74</c:f>
              <c:numCache>
                <c:formatCode>0.0000</c:formatCode>
                <c:ptCount val="73"/>
                <c:pt idx="0">
                  <c:v>0.218783691</c:v>
                </c:pt>
                <c:pt idx="1">
                  <c:v>0.24630395099999999</c:v>
                </c:pt>
                <c:pt idx="2">
                  <c:v>0.25661717500000003</c:v>
                </c:pt>
                <c:pt idx="3">
                  <c:v>0.25480560099999999</c:v>
                </c:pt>
                <c:pt idx="4">
                  <c:v>0.26781596000000002</c:v>
                </c:pt>
                <c:pt idx="5">
                  <c:v>0.26649564000000003</c:v>
                </c:pt>
                <c:pt idx="6">
                  <c:v>0.29015770399999996</c:v>
                </c:pt>
                <c:pt idx="7">
                  <c:v>0.30670662900000001</c:v>
                </c:pt>
                <c:pt idx="8">
                  <c:v>0.29671172499999998</c:v>
                </c:pt>
                <c:pt idx="9">
                  <c:v>0.29620301099999996</c:v>
                </c:pt>
                <c:pt idx="10">
                  <c:v>0.30669232899999999</c:v>
                </c:pt>
                <c:pt idx="11">
                  <c:v>0.30428344899999998</c:v>
                </c:pt>
                <c:pt idx="12">
                  <c:v>0.30647096800000001</c:v>
                </c:pt>
                <c:pt idx="13">
                  <c:v>0.30303334900000006</c:v>
                </c:pt>
                <c:pt idx="14">
                  <c:v>0.30810376300000003</c:v>
                </c:pt>
                <c:pt idx="15">
                  <c:v>0.31081880200000001</c:v>
                </c:pt>
                <c:pt idx="16">
                  <c:v>0.31646070199999998</c:v>
                </c:pt>
                <c:pt idx="17">
                  <c:v>0.31682486199999998</c:v>
                </c:pt>
                <c:pt idx="18">
                  <c:v>0.32294847799999998</c:v>
                </c:pt>
                <c:pt idx="19">
                  <c:v>0.32222625500000002</c:v>
                </c:pt>
                <c:pt idx="20">
                  <c:v>0.32816928000000001</c:v>
                </c:pt>
                <c:pt idx="21">
                  <c:v>0.32284828500000001</c:v>
                </c:pt>
                <c:pt idx="22">
                  <c:v>0.32162914200000003</c:v>
                </c:pt>
                <c:pt idx="23">
                  <c:v>0.32622040400000002</c:v>
                </c:pt>
                <c:pt idx="24">
                  <c:v>0.30834355499999999</c:v>
                </c:pt>
                <c:pt idx="25">
                  <c:v>0.31065711500000004</c:v>
                </c:pt>
                <c:pt idx="26">
                  <c:v>0.30640220399999996</c:v>
                </c:pt>
                <c:pt idx="27">
                  <c:v>0.30371937999999998</c:v>
                </c:pt>
                <c:pt idx="28">
                  <c:v>0.314908937</c:v>
                </c:pt>
                <c:pt idx="29">
                  <c:v>0.29542084800000001</c:v>
                </c:pt>
                <c:pt idx="30">
                  <c:v>0.28728979100000002</c:v>
                </c:pt>
                <c:pt idx="31">
                  <c:v>0.30134399299999998</c:v>
                </c:pt>
                <c:pt idx="32">
                  <c:v>0.30608548599999996</c:v>
                </c:pt>
                <c:pt idx="33">
                  <c:v>0.30928766299999999</c:v>
                </c:pt>
                <c:pt idx="34">
                  <c:v>0.31530677600000001</c:v>
                </c:pt>
                <c:pt idx="35">
                  <c:v>0.32026173999999996</c:v>
                </c:pt>
                <c:pt idx="36">
                  <c:v>0.34447547099999998</c:v>
                </c:pt>
                <c:pt idx="37">
                  <c:v>0.33618382800000002</c:v>
                </c:pt>
                <c:pt idx="38">
                  <c:v>0.34277160900000003</c:v>
                </c:pt>
                <c:pt idx="39">
                  <c:v>0.34011175799999999</c:v>
                </c:pt>
                <c:pt idx="40">
                  <c:v>0.33628327099999999</c:v>
                </c:pt>
                <c:pt idx="41">
                  <c:v>0.34141010199999999</c:v>
                </c:pt>
                <c:pt idx="42">
                  <c:v>0.34249089499999996</c:v>
                </c:pt>
                <c:pt idx="43">
                  <c:v>0.34080579699999997</c:v>
                </c:pt>
                <c:pt idx="44">
                  <c:v>0.33546620599999999</c:v>
                </c:pt>
                <c:pt idx="45">
                  <c:v>0.32795686899999998</c:v>
                </c:pt>
                <c:pt idx="46">
                  <c:v>0.31503142200000001</c:v>
                </c:pt>
                <c:pt idx="47">
                  <c:v>0.32080018900000001</c:v>
                </c:pt>
                <c:pt idx="48">
                  <c:v>0.32512706099999999</c:v>
                </c:pt>
                <c:pt idx="49">
                  <c:v>0.32212101999999998</c:v>
                </c:pt>
                <c:pt idx="50">
                  <c:v>0.31788770199999999</c:v>
                </c:pt>
                <c:pt idx="51">
                  <c:v>0.31639665500000003</c:v>
                </c:pt>
                <c:pt idx="52">
                  <c:v>0.31394418899999998</c:v>
                </c:pt>
                <c:pt idx="53">
                  <c:v>0.31274774499999997</c:v>
                </c:pt>
                <c:pt idx="54">
                  <c:v>0.31105812399999999</c:v>
                </c:pt>
                <c:pt idx="55">
                  <c:v>0.30563015400000004</c:v>
                </c:pt>
                <c:pt idx="56">
                  <c:v>0.30753637700000003</c:v>
                </c:pt>
                <c:pt idx="57">
                  <c:v>0.31229391099999998</c:v>
                </c:pt>
                <c:pt idx="58">
                  <c:v>0.304348075</c:v>
                </c:pt>
                <c:pt idx="59">
                  <c:v>0.31346427700000001</c:v>
                </c:pt>
                <c:pt idx="60">
                  <c:v>0.317639057</c:v>
                </c:pt>
                <c:pt idx="61">
                  <c:v>0.30808514600000003</c:v>
                </c:pt>
                <c:pt idx="62">
                  <c:v>0.31147445099999999</c:v>
                </c:pt>
                <c:pt idx="63">
                  <c:v>0.312236876</c:v>
                </c:pt>
                <c:pt idx="64">
                  <c:v>0.32200944899999995</c:v>
                </c:pt>
                <c:pt idx="65">
                  <c:v>0.34430257799999997</c:v>
                </c:pt>
                <c:pt idx="66">
                  <c:v>0.343064967</c:v>
                </c:pt>
                <c:pt idx="67">
                  <c:v>0.33410443899999998</c:v>
                </c:pt>
                <c:pt idx="68">
                  <c:v>0.32830007</c:v>
                </c:pt>
                <c:pt idx="69">
                  <c:v>0.33169247800000001</c:v>
                </c:pt>
                <c:pt idx="70">
                  <c:v>0.34051572499999999</c:v>
                </c:pt>
                <c:pt idx="71">
                  <c:v>0.33426418599999996</c:v>
                </c:pt>
                <c:pt idx="72">
                  <c:v>0.32209874300000002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AE-4D31-B154-F8EB25752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28160"/>
        <c:axId val="193238144"/>
      </c:lineChart>
      <c:catAx>
        <c:axId val="19322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932266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9322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93225088"/>
        <c:crosses val="autoZero"/>
        <c:crossBetween val="between"/>
      </c:valAx>
      <c:catAx>
        <c:axId val="193228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3238144"/>
        <c:crosses val="autoZero"/>
        <c:auto val="1"/>
        <c:lblAlgn val="ctr"/>
        <c:lblOffset val="100"/>
        <c:noMultiLvlLbl val="0"/>
      </c:catAx>
      <c:valAx>
        <c:axId val="193238144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9322816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96419678309436E-2"/>
          <c:y val="4.3827615456364842E-2"/>
          <c:w val="0.82096044484823993"/>
          <c:h val="0.853030731370468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Merchandise Exports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Sheet1!$B$1:$AN$1</c:f>
              <c:strCache>
                <c:ptCount val="39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</c:strCache>
            </c:strRef>
          </c:cat>
          <c:val>
            <c:numRef>
              <c:f>Sheet1!$B$2:$AN$2</c:f>
              <c:numCache>
                <c:formatCode>#,##0.00</c:formatCode>
                <c:ptCount val="39"/>
                <c:pt idx="0">
                  <c:v>22226000000</c:v>
                </c:pt>
                <c:pt idx="1">
                  <c:v>26139000000</c:v>
                </c:pt>
                <c:pt idx="2">
                  <c:v>27350000000</c:v>
                </c:pt>
                <c:pt idx="3">
                  <c:v>30942000000</c:v>
                </c:pt>
                <c:pt idx="4">
                  <c:v>39437000000</c:v>
                </c:pt>
                <c:pt idx="5">
                  <c:v>47516000000</c:v>
                </c:pt>
                <c:pt idx="6">
                  <c:v>52538000000</c:v>
                </c:pt>
                <c:pt idx="7">
                  <c:v>62091000000</c:v>
                </c:pt>
                <c:pt idx="8">
                  <c:v>71910000000</c:v>
                </c:pt>
                <c:pt idx="9">
                  <c:v>84940000000</c:v>
                </c:pt>
                <c:pt idx="10">
                  <c:v>91744000000</c:v>
                </c:pt>
                <c:pt idx="11">
                  <c:v>121006000000</c:v>
                </c:pt>
                <c:pt idx="12">
                  <c:v>148780000000</c:v>
                </c:pt>
                <c:pt idx="13">
                  <c:v>151048000000</c:v>
                </c:pt>
                <c:pt idx="14">
                  <c:v>182792000000</c:v>
                </c:pt>
                <c:pt idx="15">
                  <c:v>183712000000</c:v>
                </c:pt>
                <c:pt idx="16">
                  <c:v>194931000000</c:v>
                </c:pt>
                <c:pt idx="17">
                  <c:v>249203000000</c:v>
                </c:pt>
                <c:pt idx="18">
                  <c:v>266098000000</c:v>
                </c:pt>
                <c:pt idx="19">
                  <c:v>325596000000</c:v>
                </c:pt>
                <c:pt idx="20">
                  <c:v>438228000000</c:v>
                </c:pt>
                <c:pt idx="21">
                  <c:v>593326000000</c:v>
                </c:pt>
                <c:pt idx="22">
                  <c:v>761953000000</c:v>
                </c:pt>
                <c:pt idx="23">
                  <c:v>968978000000</c:v>
                </c:pt>
                <c:pt idx="24">
                  <c:v>1220456000000</c:v>
                </c:pt>
                <c:pt idx="25">
                  <c:v>1430693000000</c:v>
                </c:pt>
                <c:pt idx="26">
                  <c:v>1201612000000</c:v>
                </c:pt>
                <c:pt idx="27">
                  <c:v>1577754000000</c:v>
                </c:pt>
                <c:pt idx="28">
                  <c:v>1898381000000</c:v>
                </c:pt>
                <c:pt idx="29">
                  <c:v>2048714000000</c:v>
                </c:pt>
                <c:pt idx="30">
                  <c:v>2209005000000</c:v>
                </c:pt>
                <c:pt idx="31">
                  <c:v>2342293000000</c:v>
                </c:pt>
                <c:pt idx="32">
                  <c:v>2273468000000</c:v>
                </c:pt>
                <c:pt idx="33" formatCode="0.000">
                  <c:v>2097632000000</c:v>
                </c:pt>
                <c:pt idx="34" formatCode="0.000">
                  <c:v>2263346000000</c:v>
                </c:pt>
                <c:pt idx="35" formatCode="0.000">
                  <c:v>2486695000000</c:v>
                </c:pt>
                <c:pt idx="36" formatCode="0.000">
                  <c:v>2499457000000</c:v>
                </c:pt>
                <c:pt idx="37" formatCode="0.000">
                  <c:v>2589952000000</c:v>
                </c:pt>
                <c:pt idx="38" formatCode="0.000">
                  <c:v>3363959000000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F7-4CE0-BDBA-183BC866A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388800"/>
        <c:axId val="183395072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FDI Inflows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Sheet1!$B$1:$AN$1</c:f>
              <c:strCache>
                <c:ptCount val="39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</c:strCache>
            </c:strRef>
          </c:cat>
          <c:val>
            <c:numRef>
              <c:f>Sheet1!$B$3:$AN$3</c:f>
              <c:numCache>
                <c:formatCode>0.000</c:formatCode>
                <c:ptCount val="39"/>
                <c:pt idx="0">
                  <c:v>0.91600000000000004</c:v>
                </c:pt>
                <c:pt idx="1">
                  <c:v>1.419</c:v>
                </c:pt>
                <c:pt idx="2">
                  <c:v>1.956</c:v>
                </c:pt>
                <c:pt idx="3">
                  <c:v>2.2437300000000002</c:v>
                </c:pt>
                <c:pt idx="4">
                  <c:v>2.3135300000000001</c:v>
                </c:pt>
                <c:pt idx="5">
                  <c:v>3.1936799999999996</c:v>
                </c:pt>
                <c:pt idx="6">
                  <c:v>3.3925700000000001</c:v>
                </c:pt>
                <c:pt idx="7">
                  <c:v>3.4871099999999999</c:v>
                </c:pt>
                <c:pt idx="8">
                  <c:v>4.3663400000000001</c:v>
                </c:pt>
                <c:pt idx="9">
                  <c:v>11.00751</c:v>
                </c:pt>
                <c:pt idx="10">
                  <c:v>27.514950000000002</c:v>
                </c:pt>
                <c:pt idx="11">
                  <c:v>33.766500000000001</c:v>
                </c:pt>
                <c:pt idx="12">
                  <c:v>37.520530000000001</c:v>
                </c:pt>
                <c:pt idx="13">
                  <c:v>41.725519999999996</c:v>
                </c:pt>
                <c:pt idx="14">
                  <c:v>45.257040000000003</c:v>
                </c:pt>
                <c:pt idx="15">
                  <c:v>45.46275</c:v>
                </c:pt>
                <c:pt idx="16">
                  <c:v>40.318709999999996</c:v>
                </c:pt>
                <c:pt idx="17">
                  <c:v>40.71481</c:v>
                </c:pt>
                <c:pt idx="18">
                  <c:v>46.877589999999998</c:v>
                </c:pt>
                <c:pt idx="19">
                  <c:v>52.74286</c:v>
                </c:pt>
                <c:pt idx="20">
                  <c:v>53.5047</c:v>
                </c:pt>
                <c:pt idx="21">
                  <c:v>60.63</c:v>
                </c:pt>
                <c:pt idx="22">
                  <c:v>72.406000000000006</c:v>
                </c:pt>
                <c:pt idx="23">
                  <c:v>72.715000000000003</c:v>
                </c:pt>
                <c:pt idx="24">
                  <c:v>83.521000000000001</c:v>
                </c:pt>
                <c:pt idx="25">
                  <c:v>108.312</c:v>
                </c:pt>
                <c:pt idx="26">
                  <c:v>94.064999999999998</c:v>
                </c:pt>
                <c:pt idx="27">
                  <c:v>114.73399999999999</c:v>
                </c:pt>
                <c:pt idx="28">
                  <c:v>123.985</c:v>
                </c:pt>
                <c:pt idx="29">
                  <c:v>121.07299999999999</c:v>
                </c:pt>
                <c:pt idx="30">
                  <c:v>123.911</c:v>
                </c:pt>
                <c:pt idx="31">
                  <c:v>128.50200000000001</c:v>
                </c:pt>
                <c:pt idx="32">
                  <c:v>135.577</c:v>
                </c:pt>
                <c:pt idx="33">
                  <c:v>133.71100000000001</c:v>
                </c:pt>
                <c:pt idx="34">
                  <c:v>136.315</c:v>
                </c:pt>
                <c:pt idx="35">
                  <c:v>138.30500000000001</c:v>
                </c:pt>
                <c:pt idx="36">
                  <c:v>141.22499999999999</c:v>
                </c:pt>
                <c:pt idx="37">
                  <c:v>149.34200000000001</c:v>
                </c:pt>
                <c:pt idx="38">
                  <c:v>180.96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F7-4CE0-BDBA-183BC866AB6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FDI Outflows</c:v>
                </c:pt>
              </c:strCache>
            </c:strRef>
          </c:tx>
          <c:spPr>
            <a:ln w="317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Sheet1!$B$1:$AN$1</c:f>
              <c:strCache>
                <c:ptCount val="39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</c:strCache>
            </c:strRef>
          </c:cat>
          <c:val>
            <c:numRef>
              <c:f>Sheet1!$B$4:$AN$4</c:f>
              <c:numCache>
                <c:formatCode>General</c:formatCode>
                <c:ptCount val="39"/>
                <c:pt idx="0">
                  <c:v>9.2999999999999999E-2</c:v>
                </c:pt>
                <c:pt idx="1">
                  <c:v>0.13400000000000001</c:v>
                </c:pt>
                <c:pt idx="2">
                  <c:v>0.629</c:v>
                </c:pt>
                <c:pt idx="3">
                  <c:v>0.45</c:v>
                </c:pt>
                <c:pt idx="4">
                  <c:v>0.64500000000000002</c:v>
                </c:pt>
                <c:pt idx="5">
                  <c:v>0.85</c:v>
                </c:pt>
                <c:pt idx="6">
                  <c:v>0.78</c:v>
                </c:pt>
                <c:pt idx="7">
                  <c:v>0.83</c:v>
                </c:pt>
                <c:pt idx="8">
                  <c:v>0.91300000000000003</c:v>
                </c:pt>
                <c:pt idx="9">
                  <c:v>4</c:v>
                </c:pt>
                <c:pt idx="10">
                  <c:v>4.4000000000000004</c:v>
                </c:pt>
                <c:pt idx="11">
                  <c:v>2</c:v>
                </c:pt>
                <c:pt idx="12">
                  <c:v>2</c:v>
                </c:pt>
                <c:pt idx="13">
                  <c:v>2.1139999999999999</c:v>
                </c:pt>
                <c:pt idx="14">
                  <c:v>2.5624899999999999</c:v>
                </c:pt>
                <c:pt idx="15">
                  <c:v>2.633807</c:v>
                </c:pt>
                <c:pt idx="16">
                  <c:v>1.774313</c:v>
                </c:pt>
                <c:pt idx="17">
                  <c:v>0.91577700000000006</c:v>
                </c:pt>
                <c:pt idx="18">
                  <c:v>6.8853980000000004</c:v>
                </c:pt>
                <c:pt idx="19">
                  <c:v>2.5184070000000003</c:v>
                </c:pt>
                <c:pt idx="20">
                  <c:v>2.8546499999999999</c:v>
                </c:pt>
                <c:pt idx="21">
                  <c:v>5.4979899999999997</c:v>
                </c:pt>
                <c:pt idx="22">
                  <c:v>12.26117</c:v>
                </c:pt>
                <c:pt idx="23">
                  <c:v>17.633970000000001</c:v>
                </c:pt>
                <c:pt idx="24">
                  <c:v>26.50609</c:v>
                </c:pt>
                <c:pt idx="25">
                  <c:v>55.907170000000001</c:v>
                </c:pt>
                <c:pt idx="26">
                  <c:v>56.52899</c:v>
                </c:pt>
                <c:pt idx="27">
                  <c:v>68.811309999999992</c:v>
                </c:pt>
                <c:pt idx="28">
                  <c:v>74.654039999999995</c:v>
                </c:pt>
                <c:pt idx="29">
                  <c:v>87.803529999999995</c:v>
                </c:pt>
                <c:pt idx="30">
                  <c:v>107.8437</c:v>
                </c:pt>
                <c:pt idx="31">
                  <c:v>123.1199</c:v>
                </c:pt>
                <c:pt idx="32">
                  <c:v>145.66720000000001</c:v>
                </c:pt>
                <c:pt idx="33" formatCode="0.000">
                  <c:v>196.14939999999999</c:v>
                </c:pt>
                <c:pt idx="34" formatCode="0.000">
                  <c:v>158.29</c:v>
                </c:pt>
                <c:pt idx="35" formatCode="0.000">
                  <c:v>143.03729999999999</c:v>
                </c:pt>
                <c:pt idx="36" formatCode="0.000">
                  <c:v>136.90520000000001</c:v>
                </c:pt>
                <c:pt idx="37" formatCode="0.000">
                  <c:v>132.94</c:v>
                </c:pt>
                <c:pt idx="38" formatCode="0.000">
                  <c:v>145.19999999999999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F7-4CE0-BDBA-183BC866A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397376"/>
        <c:axId val="183403264"/>
      </c:lineChart>
      <c:catAx>
        <c:axId val="18338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3395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39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Exports</a:t>
                </a:r>
              </a:p>
            </c:rich>
          </c:tx>
          <c:layout>
            <c:manualLayout>
              <c:xMode val="edge"/>
              <c:yMode val="edge"/>
              <c:x val="1.4428483601711953E-2"/>
              <c:y val="0.405857785018257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3388800"/>
        <c:crosses val="autoZero"/>
        <c:crossBetween val="between"/>
        <c:dispUnits>
          <c:builtInUnit val="billions"/>
        </c:dispUnits>
      </c:valAx>
      <c:catAx>
        <c:axId val="183397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3403264"/>
        <c:crosses val="autoZero"/>
        <c:auto val="1"/>
        <c:lblAlgn val="ctr"/>
        <c:lblOffset val="100"/>
        <c:noMultiLvlLbl val="0"/>
      </c:catAx>
      <c:valAx>
        <c:axId val="183403264"/>
        <c:scaling>
          <c:orientation val="minMax"/>
          <c:max val="2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FDI Inflows</a:t>
                </a:r>
              </a:p>
            </c:rich>
          </c:tx>
          <c:layout>
            <c:manualLayout>
              <c:xMode val="edge"/>
              <c:yMode val="edge"/>
              <c:x val="0.94894563855194614"/>
              <c:y val="0.44142251184119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339737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63537336004509E-2"/>
          <c:y val="6.400745227623475E-2"/>
          <c:w val="0.194067311394722"/>
          <c:h val="0.14964763895390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35526027996501"/>
          <c:y val="1.9011406844106463E-2"/>
          <c:w val="0.86134951881014876"/>
          <c:h val="0.897528849181404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4"/>
                <c:pt idx="0">
                  <c:v>Finland</c:v>
                </c:pt>
                <c:pt idx="1">
                  <c:v>Singapore</c:v>
                </c:pt>
                <c:pt idx="2">
                  <c:v>Hong Kong</c:v>
                </c:pt>
                <c:pt idx="3">
                  <c:v>Japan</c:v>
                </c:pt>
                <c:pt idx="4">
                  <c:v>United States</c:v>
                </c:pt>
                <c:pt idx="5">
                  <c:v>Taiwan</c:v>
                </c:pt>
                <c:pt idx="6">
                  <c:v>South Korea</c:v>
                </c:pt>
                <c:pt idx="7">
                  <c:v>Malaysia</c:v>
                </c:pt>
                <c:pt idx="8">
                  <c:v>Thailand</c:v>
                </c:pt>
                <c:pt idx="9">
                  <c:v>China</c:v>
                </c:pt>
                <c:pt idx="10">
                  <c:v>Vietnam</c:v>
                </c:pt>
                <c:pt idx="11">
                  <c:v>Philippines</c:v>
                </c:pt>
                <c:pt idx="12">
                  <c:v>Indonesia</c:v>
                </c:pt>
                <c:pt idx="13">
                  <c:v>Myanmar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4"/>
                <c:pt idx="0">
                  <c:v>9.6</c:v>
                </c:pt>
                <c:pt idx="1">
                  <c:v>9.4</c:v>
                </c:pt>
                <c:pt idx="2">
                  <c:v>8.3000000000000007</c:v>
                </c:pt>
                <c:pt idx="3">
                  <c:v>7.6</c:v>
                </c:pt>
                <c:pt idx="4">
                  <c:v>7.3</c:v>
                </c:pt>
                <c:pt idx="5">
                  <c:v>5.9</c:v>
                </c:pt>
                <c:pt idx="6">
                  <c:v>5.0999999999999996</c:v>
                </c:pt>
                <c:pt idx="7">
                  <c:v>5</c:v>
                </c:pt>
                <c:pt idx="8">
                  <c:v>3.6</c:v>
                </c:pt>
                <c:pt idx="9">
                  <c:v>3.3</c:v>
                </c:pt>
                <c:pt idx="10">
                  <c:v>2.6</c:v>
                </c:pt>
                <c:pt idx="11">
                  <c:v>2.5</c:v>
                </c:pt>
                <c:pt idx="12">
                  <c:v>2.4</c:v>
                </c:pt>
                <c:pt idx="1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A-4435-9BEA-851EC1D8A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4"/>
                <c:pt idx="0">
                  <c:v>Finland</c:v>
                </c:pt>
                <c:pt idx="1">
                  <c:v>Singapore</c:v>
                </c:pt>
                <c:pt idx="2">
                  <c:v>Hong Kong</c:v>
                </c:pt>
                <c:pt idx="3">
                  <c:v>Japan</c:v>
                </c:pt>
                <c:pt idx="4">
                  <c:v>United States</c:v>
                </c:pt>
                <c:pt idx="5">
                  <c:v>Taiwan</c:v>
                </c:pt>
                <c:pt idx="6">
                  <c:v>South Korea</c:v>
                </c:pt>
                <c:pt idx="7">
                  <c:v>Malaysia</c:v>
                </c:pt>
                <c:pt idx="8">
                  <c:v>Thailand</c:v>
                </c:pt>
                <c:pt idx="9">
                  <c:v>China</c:v>
                </c:pt>
                <c:pt idx="10">
                  <c:v>Vietnam</c:v>
                </c:pt>
                <c:pt idx="11">
                  <c:v>Philippines</c:v>
                </c:pt>
                <c:pt idx="12">
                  <c:v>Indonesia</c:v>
                </c:pt>
                <c:pt idx="13">
                  <c:v>Myanmar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4"/>
                <c:pt idx="0">
                  <c:v>8.6</c:v>
                </c:pt>
                <c:pt idx="1">
                  <c:v>8.5</c:v>
                </c:pt>
                <c:pt idx="2">
                  <c:v>7.6</c:v>
                </c:pt>
                <c:pt idx="3">
                  <c:v>7.3</c:v>
                </c:pt>
                <c:pt idx="4">
                  <c:v>6.9</c:v>
                </c:pt>
                <c:pt idx="5">
                  <c:v>6.5</c:v>
                </c:pt>
                <c:pt idx="6">
                  <c:v>5.9</c:v>
                </c:pt>
                <c:pt idx="7">
                  <c:v>5.3</c:v>
                </c:pt>
                <c:pt idx="8">
                  <c:v>3.6</c:v>
                </c:pt>
                <c:pt idx="9">
                  <c:v>4.0999999999999996</c:v>
                </c:pt>
                <c:pt idx="10">
                  <c:v>3.7</c:v>
                </c:pt>
                <c:pt idx="11">
                  <c:v>3.4</c:v>
                </c:pt>
                <c:pt idx="12">
                  <c:v>4</c:v>
                </c:pt>
                <c:pt idx="1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1-4479-B882-B3ED4449F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023104"/>
        <c:axId val="85656320"/>
      </c:barChart>
      <c:catAx>
        <c:axId val="7902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56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656320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2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416065179352578"/>
          <c:y val="0.34952537620451402"/>
          <c:w val="5.301527413240012E-2"/>
          <c:h val="0.10412958422176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326F54C-8410-4DC0-849B-7551EDC87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0363" y="690563"/>
            <a:ext cx="6137275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54BCCEE-41F3-40EF-A0E9-490AA498B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NY.GNS.ICTR.Z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BA3A1-D37B-4FA9-BB8B-1BA036F41D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68529-12B5-410F-88D6-BEFB93DF40A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 1990 Dollars, purchasing power parity.</a:t>
            </a:r>
          </a:p>
          <a:p>
            <a:r>
              <a:rPr lang="en-US" dirty="0"/>
              <a:t>Source: Data compiled by A. </a:t>
            </a:r>
            <a:r>
              <a:rPr lang="en-US" dirty="0" err="1"/>
              <a:t>Maddison</a:t>
            </a:r>
            <a:r>
              <a:rPr lang="en-US" dirty="0"/>
              <a:t>,</a:t>
            </a:r>
            <a:r>
              <a:rPr lang="en-US" baseline="0" dirty="0"/>
              <a:t> University of Groningen.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52E26-6386-4A21-B753-79DD0AC703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85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2B93D-0848-4186-A66B-1265A2FF1CC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latin typeface="Arial" charset="0"/>
              </a:rPr>
              <a:t>Source: World Bank.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The East Asian Experience of Economic Development and Cooperation. Kenichi Ohno, National Graduate Institute for Policy Studies</a:t>
            </a:r>
          </a:p>
          <a:p>
            <a:r>
              <a:rPr lang="en-US" dirty="0"/>
              <a:t>http://www.grips.ac.jp/forum-e/slide/EAsia3.ppt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4BCCEE-41F3-40EF-A0E9-490AA498B9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28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906FD-E74E-4C4F-97E6-11BA2CAA9E7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3B018-AE51-48AB-AEFE-A61C19DBE2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Source: U.S. Department of Commerce: Bureau of Economic Analysis.</a:t>
            </a:r>
          </a:p>
          <a:p>
            <a:r>
              <a:rPr lang="en-US" dirty="0">
                <a:latin typeface="Arial" charset="0"/>
              </a:rPr>
              <a:t>https://fred.stlouisfed.org/series/PSAVERT</a:t>
            </a: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6A596-DDC3-42EA-AB8C-BC71172A1E8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Source: World Bank.</a:t>
            </a:r>
          </a:p>
          <a:p>
            <a:r>
              <a:rPr lang="en-US" dirty="0">
                <a:hlinkClick r:id="rId3"/>
              </a:rPr>
              <a:t>https://data.worldbank.org/indicator/NY.GNS.ICTR.ZS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4BCCEE-41F3-40EF-A0E9-490AA498B9D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76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0E077-65FA-40F4-A0BB-19CD3A40414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DD7A8-EDC8-43F5-BA2A-91D240D102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Source: US Dept. of Labor, Bureau of Labor Statistics. http://www.bls.gov/fls/home.htm#compensation</a:t>
            </a:r>
          </a:p>
        </p:txBody>
      </p:sp>
    </p:spTree>
    <p:extLst>
      <p:ext uri="{BB962C8B-B14F-4D97-AF65-F5344CB8AC3E}">
        <p14:creationId xmlns:p14="http://schemas.microsoft.com/office/powerpoint/2010/main" val="291145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15FF0-AEE2-439A-95B9-A1FE16A5F2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6AE06-A324-414C-B178-C7F76704C5E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12EBA-A442-45A0-BA9D-1F87570630D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Source: WTO.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93801-CBEF-4CB2-9231-C5FCC1D0172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47C8B-F993-4DAA-98D8-8C622BAEC2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9200" cy="4114800"/>
          </a:xfrm>
          <a:noFill/>
          <a:ln/>
        </p:spPr>
        <p:txBody>
          <a:bodyPr/>
          <a:lstStyle/>
          <a:p>
            <a:r>
              <a:rPr lang="en-US"/>
              <a:t>Source: WTO and UNCTAD.</a:t>
            </a:r>
          </a:p>
        </p:txBody>
      </p:sp>
    </p:spTree>
    <p:extLst>
      <p:ext uri="{BB962C8B-B14F-4D97-AF65-F5344CB8AC3E}">
        <p14:creationId xmlns:p14="http://schemas.microsoft.com/office/powerpoint/2010/main" val="776824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60462-407F-4F6A-8263-49F6C02EFB4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B6D9D-B216-4EFB-BFAB-37A69FB5A85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51D32-645E-4E7B-AC49-A71BBB477F6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A1E13-52C6-45D7-A772-0C3B8D6864F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A9802-5A3F-4DDA-B097-28F15A7822F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FB797-E111-47D1-BDD5-A6B80D3289A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Source: Global Corruption Report 2006. </a:t>
            </a:r>
          </a:p>
          <a:p>
            <a:r>
              <a:rPr lang="en-US" dirty="0">
                <a:latin typeface="Arial" charset="0"/>
              </a:rPr>
              <a:t>http://www.transparency.org/publications/gcr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7B95A-E0B0-45E3-9932-9607C7713D0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C4017-5967-45DE-9981-AB00034BD1F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http://research.stlouisfed.org/fred2/series/EXCHUS/downloaddata?cid=95</a:t>
            </a:r>
          </a:p>
          <a:p>
            <a:endParaRPr lang="en-US" dirty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D53DF-9ADD-4663-ABB3-3FB40212A1F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Sources: U.S. Treasury http://www.treas.gov/</a:t>
            </a:r>
          </a:p>
          <a:p>
            <a:r>
              <a:rPr lang="en-US" dirty="0">
                <a:latin typeface="Arial" charset="0"/>
              </a:rPr>
              <a:t>http://www.treas.gov/tic/mfh.txt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4BCCEE-41F3-40EF-A0E9-490AA498B9D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222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8611F-BDF6-4954-9D3A-67CE344A112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45E43-C1A6-41FC-A955-C0970876045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8A2B6-CE5A-4750-8B6E-8133A337366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39E38-28D2-4617-8C51-41521ACD1AA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A0665-BFD4-4D81-803F-49C79E4EE2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exception is Equatorial Guinea because of oil revenue.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BCCEE-41F3-40EF-A0E9-490AA498B9D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4970-DA7F-4DC5-A9EB-3305B2F1BC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10153651" y="152400"/>
            <a:ext cx="920749" cy="114300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35" y="1"/>
              </a:cxn>
              <a:cxn ang="0">
                <a:pos x="158" y="720"/>
              </a:cxn>
              <a:cxn ang="0">
                <a:pos x="0" y="719"/>
              </a:cxn>
              <a:cxn ang="0">
                <a:pos x="59" y="0"/>
              </a:cxn>
            </a:cxnLst>
            <a:rect l="0" t="0" r="r" b="b"/>
            <a:pathLst>
              <a:path w="435" h="720">
                <a:moveTo>
                  <a:pt x="59" y="0"/>
                </a:moveTo>
                <a:lnTo>
                  <a:pt x="435" y="1"/>
                </a:lnTo>
                <a:lnTo>
                  <a:pt x="158" y="720"/>
                </a:lnTo>
                <a:lnTo>
                  <a:pt x="0" y="719"/>
                </a:lnTo>
                <a:lnTo>
                  <a:pt x="59" y="0"/>
                </a:ln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5526618" y="-3175"/>
            <a:ext cx="1037167" cy="146208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90" y="0"/>
              </a:cxn>
              <a:cxn ang="0">
                <a:pos x="140" y="921"/>
              </a:cxn>
              <a:cxn ang="0">
                <a:pos x="0" y="921"/>
              </a:cxn>
              <a:cxn ang="0">
                <a:pos x="34" y="0"/>
              </a:cxn>
            </a:cxnLst>
            <a:rect l="0" t="0" r="r" b="b"/>
            <a:pathLst>
              <a:path w="490" h="921">
                <a:moveTo>
                  <a:pt x="34" y="0"/>
                </a:moveTo>
                <a:lnTo>
                  <a:pt x="490" y="0"/>
                </a:lnTo>
                <a:lnTo>
                  <a:pt x="140" y="921"/>
                </a:lnTo>
                <a:lnTo>
                  <a:pt x="0" y="921"/>
                </a:lnTo>
                <a:lnTo>
                  <a:pt x="34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0584" y="1447800"/>
            <a:ext cx="2252135" cy="495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8467" y="-1588"/>
            <a:ext cx="5689600" cy="14605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2700" y="152400"/>
            <a:ext cx="10363200" cy="11430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-8467" y="1460500"/>
            <a:ext cx="651933" cy="14224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47" y="0"/>
              </a:cxn>
              <a:cxn ang="0">
                <a:pos x="0" y="1008"/>
              </a:cxn>
              <a:cxn ang="0">
                <a:pos x="1" y="0"/>
              </a:cxn>
            </a:cxnLst>
            <a:rect l="0" t="0" r="r" b="b"/>
            <a:pathLst>
              <a:path w="347" h="1008">
                <a:moveTo>
                  <a:pt x="1" y="0"/>
                </a:moveTo>
                <a:lnTo>
                  <a:pt x="347" y="0"/>
                </a:lnTo>
                <a:lnTo>
                  <a:pt x="0" y="1008"/>
                </a:lnTo>
                <a:lnTo>
                  <a:pt x="1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-12699" y="-4763"/>
            <a:ext cx="1318684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3" y="0"/>
              </a:cxn>
              <a:cxn ang="0">
                <a:pos x="584" y="99"/>
              </a:cxn>
              <a:cxn ang="0">
                <a:pos x="0" y="99"/>
              </a:cxn>
              <a:cxn ang="0">
                <a:pos x="0" y="0"/>
              </a:cxn>
            </a:cxnLst>
            <a:rect l="0" t="0" r="r" b="b"/>
            <a:pathLst>
              <a:path w="623" h="99">
                <a:moveTo>
                  <a:pt x="0" y="0"/>
                </a:moveTo>
                <a:lnTo>
                  <a:pt x="623" y="0"/>
                </a:lnTo>
                <a:lnTo>
                  <a:pt x="584" y="99"/>
                </a:lnTo>
                <a:lnTo>
                  <a:pt x="0" y="99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2401" y="6511926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800000"/>
                </a:solidFill>
                <a:latin typeface="Arial" charset="0"/>
              </a:rPr>
              <a:t>Hofstra University, Department of Global Studies &amp; Geography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822451" y="317500"/>
            <a:ext cx="5652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FF99"/>
                </a:solidFill>
                <a:effectLst/>
                <a:latin typeface="+mj-lt"/>
              </a:rPr>
              <a:t>GEOG 113C – Geography of East and Southeast Asia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822451" y="777875"/>
            <a:ext cx="3001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/>
                <a:latin typeface="AvantGarde Bk BT" pitchFamily="34" charset="0"/>
              </a:rPr>
              <a:t>Professor: Dr. Jean-Paul Rodrigue</a:t>
            </a:r>
          </a:p>
        </p:txBody>
      </p:sp>
      <p:pic>
        <p:nvPicPr>
          <p:cNvPr id="15" name="Picture 15" descr="Hofstra_Sh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6" y="164867"/>
            <a:ext cx="1188720" cy="113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side_map_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83" y="2359026"/>
            <a:ext cx="1920240" cy="330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6389936"/>
            <a:ext cx="12206817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52401" y="6511926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800000"/>
                </a:solidFill>
                <a:latin typeface="Arial" charset="0"/>
              </a:rPr>
              <a:t>Hofstra University, Department of Global Studies &amp; Geography</a:t>
            </a:r>
          </a:p>
        </p:txBody>
      </p:sp>
      <p:sp>
        <p:nvSpPr>
          <p:cNvPr id="8222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69068" y="1501776"/>
            <a:ext cx="9478433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22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269068" y="3200400"/>
            <a:ext cx="9478433" cy="2971800"/>
          </a:xfrm>
        </p:spPr>
        <p:txBody>
          <a:bodyPr/>
          <a:lstStyle>
            <a:lvl1pPr marL="0" indent="0">
              <a:buFont typeface="Arial Narrow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571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E49C-DDA3-48F9-A419-B8DB35D2A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2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185" y="104775"/>
            <a:ext cx="2747433" cy="649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651" y="104775"/>
            <a:ext cx="8043333" cy="649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6BDAA-38E0-428A-B85D-A9F442E455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96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E04D-B0B0-4F2D-9E75-1C487BE6F0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5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C4C29-604C-46CD-AB0A-98268558D4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1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3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76" y="1297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599" y="2906714"/>
            <a:ext cx="10363200" cy="3121293"/>
          </a:xfrm>
          <a:noFill/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30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79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9C92-62EF-45F2-9832-5876DAFED1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E17AF-7528-4B2F-845D-756499509C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2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E5CE-B006-4744-BBFD-9720251EED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3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C7C17-AFC9-4FD5-9768-CC29F1C77D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1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102A0-62BD-4244-B469-3CCFCABEB0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9651" y="104775"/>
            <a:ext cx="10972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1" y="1311275"/>
            <a:ext cx="109728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12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4000" y="6353175"/>
            <a:ext cx="50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badi MT Condensed Extra Bold" pitchFamily="34" charset="0"/>
              </a:defRPr>
            </a:lvl1pPr>
          </a:lstStyle>
          <a:p>
            <a:pPr>
              <a:defRPr/>
            </a:pPr>
            <a:fld id="{85B406BD-FBA4-415C-94C7-E554B103E9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1254" name="Rectangle 6"/>
          <p:cNvSpPr>
            <a:spLocks noChangeArrowheads="1"/>
          </p:cNvSpPr>
          <p:nvPr/>
        </p:nvSpPr>
        <p:spPr bwMode="auto">
          <a:xfrm>
            <a:off x="-14817" y="17462"/>
            <a:ext cx="914400" cy="14478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1255" name="Rectangle 7"/>
          <p:cNvSpPr>
            <a:spLocks noChangeArrowheads="1"/>
          </p:cNvSpPr>
          <p:nvPr/>
        </p:nvSpPr>
        <p:spPr bwMode="auto">
          <a:xfrm>
            <a:off x="-14817" y="1436688"/>
            <a:ext cx="914400" cy="54213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1256" name="Rectangle 8"/>
          <p:cNvSpPr>
            <a:spLocks noChangeArrowheads="1"/>
          </p:cNvSpPr>
          <p:nvPr/>
        </p:nvSpPr>
        <p:spPr bwMode="auto">
          <a:xfrm>
            <a:off x="1001184" y="1054100"/>
            <a:ext cx="11190818" cy="24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177" name="Picture 9" descr="side_map_P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0583" y="20637"/>
            <a:ext cx="914400" cy="13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904765" y="6653213"/>
            <a:ext cx="1197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dirty="0">
                <a:latin typeface="Arial Narrow" pitchFamily="34" charset="0"/>
              </a:rPr>
              <a:t>© Dr. Jean-Paul Rodrigue</a:t>
            </a:r>
          </a:p>
        </p:txBody>
      </p:sp>
    </p:spTree>
    <p:extLst>
      <p:ext uri="{BB962C8B-B14F-4D97-AF65-F5344CB8AC3E}">
        <p14:creationId xmlns:p14="http://schemas.microsoft.com/office/powerpoint/2010/main" val="398729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990000"/>
        </a:buClr>
        <a:buFont typeface="Arial Narrow" pitchFamily="34" charset="0"/>
        <a:buChar char="■"/>
        <a:defRPr sz="28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8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7.png"/><Relationship Id="rId2" Type="http://schemas.openxmlformats.org/officeDocument/2006/relationships/image" Target="../media/image3.wmf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Topic 3 – Pacific Asian Economy and Society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– The Social Landscape</a:t>
            </a:r>
          </a:p>
          <a:p>
            <a:pPr eaLnBrk="1" hangingPunct="1"/>
            <a:r>
              <a:rPr lang="en-US" dirty="0"/>
              <a:t>B – Pacific Asian Development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Industrial Revolution and Time to Double National Income</a:t>
            </a: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873282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F80727-0A3C-4881-BA37-A2D70585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From Ashes to Riches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E4C409A-7422-4621-B5F3-C4F5E4B42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16" y="1406868"/>
            <a:ext cx="9144000" cy="4778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F360E9-0B40-497B-B6F1-55B794B4E910}"/>
              </a:ext>
            </a:extLst>
          </p:cNvPr>
          <p:cNvSpPr txBox="1"/>
          <p:nvPr/>
        </p:nvSpPr>
        <p:spPr>
          <a:xfrm>
            <a:off x="1665582" y="1406867"/>
            <a:ext cx="458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GPD per Capita (PPP) as % of the USA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5DBE1-FE53-4453-BC2E-EC67A09B9487}"/>
              </a:ext>
            </a:extLst>
          </p:cNvPr>
          <p:cNvSpPr txBox="1"/>
          <p:nvPr/>
        </p:nvSpPr>
        <p:spPr>
          <a:xfrm>
            <a:off x="4851119" y="3503167"/>
            <a:ext cx="78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1990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2AF58-7C4C-47F1-9E2D-B5807A84D3C8}"/>
              </a:ext>
            </a:extLst>
          </p:cNvPr>
          <p:cNvSpPr txBox="1"/>
          <p:nvPr/>
        </p:nvSpPr>
        <p:spPr>
          <a:xfrm>
            <a:off x="9543547" y="3475501"/>
            <a:ext cx="78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52648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GDP, 1CE - 2020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22D22EF-6CD1-4A70-ABB3-C1E6BEB15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123838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444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World Nominal GDP, 2007, 2018 (in billion USD)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B8BC3D4-93D3-49DC-9EF4-CFD20B363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711050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3B53-45B7-4B6A-B4EE-D8ADF4C9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From Ashes to Riches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4BDED-FDB7-49E0-B423-9AF6A4F01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elements of economic growth</a:t>
            </a:r>
          </a:p>
          <a:p>
            <a:pPr lvl="1"/>
            <a:r>
              <a:rPr lang="en-US" dirty="0"/>
              <a:t>Growth driven by trade and investment.</a:t>
            </a:r>
          </a:p>
          <a:p>
            <a:pPr lvl="1"/>
            <a:r>
              <a:rPr lang="en-US" dirty="0"/>
              <a:t>Collective growth, not isolated or random.</a:t>
            </a:r>
          </a:p>
          <a:p>
            <a:pPr lvl="1"/>
            <a:r>
              <a:rPr lang="en-US" dirty="0"/>
              <a:t>Staggered participation in regional production network.</a:t>
            </a:r>
          </a:p>
          <a:p>
            <a:pPr lvl="1"/>
            <a:r>
              <a:rPr lang="en-US" dirty="0"/>
              <a:t>Region as an enabling environment for catching up (model and pressure).</a:t>
            </a:r>
          </a:p>
          <a:p>
            <a:r>
              <a:rPr lang="en-US" dirty="0"/>
              <a:t>The ‘Flying Geese’ Analogy</a:t>
            </a:r>
          </a:p>
          <a:p>
            <a:pPr lvl="1"/>
            <a:r>
              <a:rPr lang="en-US" dirty="0"/>
              <a:t>Geographic diffusion of industrialization in a sequential manner.</a:t>
            </a:r>
          </a:p>
          <a:p>
            <a:pPr lvl="1"/>
            <a:r>
              <a:rPr lang="en-US" dirty="0"/>
              <a:t>Industrialization proceeds from low-tech to high-tech.</a:t>
            </a:r>
          </a:p>
          <a:p>
            <a:pPr lvl="1"/>
            <a:r>
              <a:rPr lang="en-US" dirty="0"/>
              <a:t>Clear order and structure.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4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2">
            <a:extLst>
              <a:ext uri="{FF2B5EF4-FFF2-40B4-BE49-F238E27FC236}">
                <a16:creationId xmlns:a16="http://schemas.microsoft.com/office/drawing/2014/main" id="{CE527431-4409-40B6-8999-831C7FEC07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7390" y="1631005"/>
            <a:ext cx="0" cy="51054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11" name="Line 3">
            <a:extLst>
              <a:ext uri="{FF2B5EF4-FFF2-40B4-BE49-F238E27FC236}">
                <a16:creationId xmlns:a16="http://schemas.microsoft.com/office/drawing/2014/main" id="{8059885F-EFAA-4BB2-941B-D0BA2940AF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1116" y="1554805"/>
            <a:ext cx="5095874" cy="50942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12" name="Line 4">
            <a:extLst>
              <a:ext uri="{FF2B5EF4-FFF2-40B4-BE49-F238E27FC236}">
                <a16:creationId xmlns:a16="http://schemas.microsoft.com/office/drawing/2014/main" id="{C6454561-1482-47D4-803B-2E5961922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2990" y="5898205"/>
            <a:ext cx="55514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13" name="Line 5">
            <a:extLst>
              <a:ext uri="{FF2B5EF4-FFF2-40B4-BE49-F238E27FC236}">
                <a16:creationId xmlns:a16="http://schemas.microsoft.com/office/drawing/2014/main" id="{EF67E5A0-0F51-4D0F-950D-CA7A30A193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1590" y="1631005"/>
            <a:ext cx="0" cy="5018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14" name="Line 6">
            <a:extLst>
              <a:ext uri="{FF2B5EF4-FFF2-40B4-BE49-F238E27FC236}">
                <a16:creationId xmlns:a16="http://schemas.microsoft.com/office/drawing/2014/main" id="{BD7D5A39-A515-4EB0-93CA-A9DFA6FE0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590" y="6660205"/>
            <a:ext cx="5399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16" name="Text Box 8">
            <a:extLst>
              <a:ext uri="{FF2B5EF4-FFF2-40B4-BE49-F238E27FC236}">
                <a16:creationId xmlns:a16="http://schemas.microsoft.com/office/drawing/2014/main" id="{0B4478DE-EE94-45E4-B16A-FA9885142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803" y="5745805"/>
            <a:ext cx="668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Arial Narrow" panose="020B0606020202030204" pitchFamily="34" charset="0"/>
              </a:rPr>
              <a:t>Japan</a:t>
            </a:r>
          </a:p>
        </p:txBody>
      </p:sp>
      <p:sp>
        <p:nvSpPr>
          <p:cNvPr id="94217" name="Text Box 9">
            <a:extLst>
              <a:ext uri="{FF2B5EF4-FFF2-40B4-BE49-F238E27FC236}">
                <a16:creationId xmlns:a16="http://schemas.microsoft.com/office/drawing/2014/main" id="{CE1E38B8-6967-4C09-9592-9EC13522B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410" y="4831405"/>
            <a:ext cx="5581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Arial Narrow" panose="020B0606020202030204" pitchFamily="34" charset="0"/>
              </a:rPr>
              <a:t>NIEs</a:t>
            </a:r>
          </a:p>
        </p:txBody>
      </p:sp>
      <p:sp>
        <p:nvSpPr>
          <p:cNvPr id="94218" name="Text Box 10">
            <a:extLst>
              <a:ext uri="{FF2B5EF4-FFF2-40B4-BE49-F238E27FC236}">
                <a16:creationId xmlns:a16="http://schemas.microsoft.com/office/drawing/2014/main" id="{3286ECB8-A525-46E1-8050-A397583B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1" y="3917005"/>
            <a:ext cx="8675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Arial Narrow" panose="020B0606020202030204" pitchFamily="34" charset="0"/>
              </a:rPr>
              <a:t>ASEAN4</a:t>
            </a:r>
          </a:p>
        </p:txBody>
      </p:sp>
      <p:sp>
        <p:nvSpPr>
          <p:cNvPr id="94219" name="Text Box 11">
            <a:extLst>
              <a:ext uri="{FF2B5EF4-FFF2-40B4-BE49-F238E27FC236}">
                <a16:creationId xmlns:a16="http://schemas.microsoft.com/office/drawing/2014/main" id="{7F1BF3A1-ED4D-4293-B289-31057D05B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436" y="3002605"/>
            <a:ext cx="6511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China</a:t>
            </a:r>
          </a:p>
        </p:txBody>
      </p:sp>
      <p:sp>
        <p:nvSpPr>
          <p:cNvPr id="94220" name="Text Box 12">
            <a:extLst>
              <a:ext uri="{FF2B5EF4-FFF2-40B4-BE49-F238E27FC236}">
                <a16:creationId xmlns:a16="http://schemas.microsoft.com/office/drawing/2014/main" id="{7A1FFB24-4B26-4E0A-83A0-7388CE7D6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948" y="2012006"/>
            <a:ext cx="11256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Latecomers</a:t>
            </a:r>
          </a:p>
        </p:txBody>
      </p:sp>
      <p:sp>
        <p:nvSpPr>
          <p:cNvPr id="94222" name="Text Box 14">
            <a:extLst>
              <a:ext uri="{FF2B5EF4-FFF2-40B4-BE49-F238E27FC236}">
                <a16:creationId xmlns:a16="http://schemas.microsoft.com/office/drawing/2014/main" id="{5D5584D9-9999-44F3-815D-326794D96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556" y="6344689"/>
            <a:ext cx="5528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Arial Narrow" panose="020B0606020202030204" pitchFamily="34" charset="0"/>
              </a:rPr>
              <a:t>Time</a:t>
            </a:r>
          </a:p>
        </p:txBody>
      </p:sp>
      <p:sp>
        <p:nvSpPr>
          <p:cNvPr id="94223" name="Text Box 15">
            <a:extLst>
              <a:ext uri="{FF2B5EF4-FFF2-40B4-BE49-F238E27FC236}">
                <a16:creationId xmlns:a16="http://schemas.microsoft.com/office/drawing/2014/main" id="{BE5A86F3-330F-4368-8E62-787F63A24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445" y="6302375"/>
            <a:ext cx="7906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 dirty="0">
                <a:latin typeface="Arial Narrow" panose="020B0606020202030204" pitchFamily="34" charset="0"/>
              </a:rPr>
              <a:t>Garment</a:t>
            </a:r>
          </a:p>
        </p:txBody>
      </p:sp>
      <p:sp>
        <p:nvSpPr>
          <p:cNvPr id="94224" name="Text Box 16">
            <a:extLst>
              <a:ext uri="{FF2B5EF4-FFF2-40B4-BE49-F238E27FC236}">
                <a16:creationId xmlns:a16="http://schemas.microsoft.com/office/drawing/2014/main" id="{6A275E6E-C3B3-4381-BD0C-553DB9083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446" y="6302375"/>
            <a:ext cx="5373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latin typeface="Arial Narrow" panose="020B0606020202030204" pitchFamily="34" charset="0"/>
              </a:rPr>
              <a:t>Steel</a:t>
            </a:r>
          </a:p>
        </p:txBody>
      </p:sp>
      <p:sp>
        <p:nvSpPr>
          <p:cNvPr id="94225" name="Text Box 17">
            <a:extLst>
              <a:ext uri="{FF2B5EF4-FFF2-40B4-BE49-F238E27FC236}">
                <a16:creationId xmlns:a16="http://schemas.microsoft.com/office/drawing/2014/main" id="{1A0E70B9-C1B1-493A-9143-E61F9D1A1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796" y="6302375"/>
            <a:ext cx="3722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 dirty="0">
                <a:latin typeface="Arial Narrow" panose="020B0606020202030204" pitchFamily="34" charset="0"/>
              </a:rPr>
              <a:t>TV</a:t>
            </a:r>
          </a:p>
        </p:txBody>
      </p:sp>
      <p:sp>
        <p:nvSpPr>
          <p:cNvPr id="94226" name="Text Box 18">
            <a:extLst>
              <a:ext uri="{FF2B5EF4-FFF2-40B4-BE49-F238E27FC236}">
                <a16:creationId xmlns:a16="http://schemas.microsoft.com/office/drawing/2014/main" id="{DFBB465B-2BAB-45AD-A248-2A990CA5E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445" y="6302375"/>
            <a:ext cx="5828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latin typeface="Arial Narrow" panose="020B0606020202030204" pitchFamily="34" charset="0"/>
              </a:rPr>
              <a:t>Video</a:t>
            </a:r>
          </a:p>
        </p:txBody>
      </p:sp>
      <p:sp>
        <p:nvSpPr>
          <p:cNvPr id="94227" name="Text Box 19">
            <a:extLst>
              <a:ext uri="{FF2B5EF4-FFF2-40B4-BE49-F238E27FC236}">
                <a16:creationId xmlns:a16="http://schemas.microsoft.com/office/drawing/2014/main" id="{5BDC21C3-F4FF-46C7-8445-D25B119CC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045" y="6302375"/>
            <a:ext cx="583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latin typeface="Arial Narrow" panose="020B0606020202030204" pitchFamily="34" charset="0"/>
              </a:rPr>
              <a:t>HDTV</a:t>
            </a:r>
          </a:p>
        </p:txBody>
      </p:sp>
      <p:sp>
        <p:nvSpPr>
          <p:cNvPr id="94243" name="AutoShape 35">
            <a:extLst>
              <a:ext uri="{FF2B5EF4-FFF2-40B4-BE49-F238E27FC236}">
                <a16:creationId xmlns:a16="http://schemas.microsoft.com/office/drawing/2014/main" id="{844E72FD-FD24-4E01-AAE9-B23493B65F3B}"/>
              </a:ext>
            </a:extLst>
          </p:cNvPr>
          <p:cNvSpPr>
            <a:spLocks noChangeArrowheads="1"/>
          </p:cNvSpPr>
          <p:nvPr/>
        </p:nvSpPr>
        <p:spPr bwMode="auto">
          <a:xfrm rot="18825886">
            <a:off x="2971703" y="5377506"/>
            <a:ext cx="533400" cy="200025"/>
          </a:xfrm>
          <a:prstGeom prst="rightArrow">
            <a:avLst>
              <a:gd name="adj1" fmla="val 36037"/>
              <a:gd name="adj2" fmla="val 13143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44" name="AutoShape 36">
            <a:extLst>
              <a:ext uri="{FF2B5EF4-FFF2-40B4-BE49-F238E27FC236}">
                <a16:creationId xmlns:a16="http://schemas.microsoft.com/office/drawing/2014/main" id="{35A3FD68-9C5F-446B-8768-699D2763C752}"/>
              </a:ext>
            </a:extLst>
          </p:cNvPr>
          <p:cNvSpPr>
            <a:spLocks noChangeArrowheads="1"/>
          </p:cNvSpPr>
          <p:nvPr/>
        </p:nvSpPr>
        <p:spPr bwMode="auto">
          <a:xfrm rot="18825886">
            <a:off x="3886103" y="4464693"/>
            <a:ext cx="533400" cy="200025"/>
          </a:xfrm>
          <a:prstGeom prst="rightArrow">
            <a:avLst>
              <a:gd name="adj1" fmla="val 36037"/>
              <a:gd name="adj2" fmla="val 13143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45" name="AutoShape 37">
            <a:extLst>
              <a:ext uri="{FF2B5EF4-FFF2-40B4-BE49-F238E27FC236}">
                <a16:creationId xmlns:a16="http://schemas.microsoft.com/office/drawing/2014/main" id="{E835B184-299A-4D4B-943E-56C3C765FF5E}"/>
              </a:ext>
            </a:extLst>
          </p:cNvPr>
          <p:cNvSpPr>
            <a:spLocks noChangeArrowheads="1"/>
          </p:cNvSpPr>
          <p:nvPr/>
        </p:nvSpPr>
        <p:spPr bwMode="auto">
          <a:xfrm rot="18825886">
            <a:off x="4800503" y="3550293"/>
            <a:ext cx="533400" cy="200025"/>
          </a:xfrm>
          <a:prstGeom prst="rightArrow">
            <a:avLst>
              <a:gd name="adj1" fmla="val 36037"/>
              <a:gd name="adj2" fmla="val 13143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46" name="AutoShape 38">
            <a:extLst>
              <a:ext uri="{FF2B5EF4-FFF2-40B4-BE49-F238E27FC236}">
                <a16:creationId xmlns:a16="http://schemas.microsoft.com/office/drawing/2014/main" id="{B2770333-4B71-4C1C-8866-F8CDBFF96E22}"/>
              </a:ext>
            </a:extLst>
          </p:cNvPr>
          <p:cNvSpPr>
            <a:spLocks noChangeArrowheads="1"/>
          </p:cNvSpPr>
          <p:nvPr/>
        </p:nvSpPr>
        <p:spPr bwMode="auto">
          <a:xfrm rot="18825886">
            <a:off x="5714903" y="2635893"/>
            <a:ext cx="533400" cy="200025"/>
          </a:xfrm>
          <a:prstGeom prst="rightArrow">
            <a:avLst>
              <a:gd name="adj1" fmla="val 36037"/>
              <a:gd name="adj2" fmla="val 13143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47" name="AutoShape 39">
            <a:extLst>
              <a:ext uri="{FF2B5EF4-FFF2-40B4-BE49-F238E27FC236}">
                <a16:creationId xmlns:a16="http://schemas.microsoft.com/office/drawing/2014/main" id="{FCF2770D-1A2C-48A2-87F5-451952F8D163}"/>
              </a:ext>
            </a:extLst>
          </p:cNvPr>
          <p:cNvSpPr>
            <a:spLocks noChangeArrowheads="1"/>
          </p:cNvSpPr>
          <p:nvPr/>
        </p:nvSpPr>
        <p:spPr bwMode="auto">
          <a:xfrm rot="18825886">
            <a:off x="3962303" y="5379093"/>
            <a:ext cx="533400" cy="200025"/>
          </a:xfrm>
          <a:prstGeom prst="rightArrow">
            <a:avLst>
              <a:gd name="adj1" fmla="val 36037"/>
              <a:gd name="adj2" fmla="val 13143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48" name="AutoShape 40">
            <a:extLst>
              <a:ext uri="{FF2B5EF4-FFF2-40B4-BE49-F238E27FC236}">
                <a16:creationId xmlns:a16="http://schemas.microsoft.com/office/drawing/2014/main" id="{9FF34DD1-020D-472B-9F0B-2120F4448848}"/>
              </a:ext>
            </a:extLst>
          </p:cNvPr>
          <p:cNvSpPr>
            <a:spLocks noChangeArrowheads="1"/>
          </p:cNvSpPr>
          <p:nvPr/>
        </p:nvSpPr>
        <p:spPr bwMode="auto">
          <a:xfrm rot="18825886">
            <a:off x="4876703" y="4464693"/>
            <a:ext cx="533400" cy="200025"/>
          </a:xfrm>
          <a:prstGeom prst="rightArrow">
            <a:avLst>
              <a:gd name="adj1" fmla="val 36037"/>
              <a:gd name="adj2" fmla="val 13143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49" name="AutoShape 41">
            <a:extLst>
              <a:ext uri="{FF2B5EF4-FFF2-40B4-BE49-F238E27FC236}">
                <a16:creationId xmlns:a16="http://schemas.microsoft.com/office/drawing/2014/main" id="{0B1C69FA-B6C6-482C-8051-57321D7C796D}"/>
              </a:ext>
            </a:extLst>
          </p:cNvPr>
          <p:cNvSpPr>
            <a:spLocks noChangeArrowheads="1"/>
          </p:cNvSpPr>
          <p:nvPr/>
        </p:nvSpPr>
        <p:spPr bwMode="auto">
          <a:xfrm rot="18825886">
            <a:off x="5867303" y="3550293"/>
            <a:ext cx="533400" cy="200025"/>
          </a:xfrm>
          <a:prstGeom prst="rightArrow">
            <a:avLst>
              <a:gd name="adj1" fmla="val 36037"/>
              <a:gd name="adj2" fmla="val 13143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50" name="AutoShape 42">
            <a:extLst>
              <a:ext uri="{FF2B5EF4-FFF2-40B4-BE49-F238E27FC236}">
                <a16:creationId xmlns:a16="http://schemas.microsoft.com/office/drawing/2014/main" id="{BB600197-E969-4087-BE3A-3484FB1A4299}"/>
              </a:ext>
            </a:extLst>
          </p:cNvPr>
          <p:cNvSpPr>
            <a:spLocks noChangeArrowheads="1"/>
          </p:cNvSpPr>
          <p:nvPr/>
        </p:nvSpPr>
        <p:spPr bwMode="auto">
          <a:xfrm rot="18825886">
            <a:off x="4800503" y="5379093"/>
            <a:ext cx="533400" cy="200025"/>
          </a:xfrm>
          <a:prstGeom prst="rightArrow">
            <a:avLst>
              <a:gd name="adj1" fmla="val 36037"/>
              <a:gd name="adj2" fmla="val 13143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51" name="AutoShape 43">
            <a:extLst>
              <a:ext uri="{FF2B5EF4-FFF2-40B4-BE49-F238E27FC236}">
                <a16:creationId xmlns:a16="http://schemas.microsoft.com/office/drawing/2014/main" id="{933CAD54-66F5-44A4-841C-0018A95542E3}"/>
              </a:ext>
            </a:extLst>
          </p:cNvPr>
          <p:cNvSpPr>
            <a:spLocks noChangeArrowheads="1"/>
          </p:cNvSpPr>
          <p:nvPr/>
        </p:nvSpPr>
        <p:spPr bwMode="auto">
          <a:xfrm rot="18825886">
            <a:off x="5714903" y="4464693"/>
            <a:ext cx="533400" cy="200025"/>
          </a:xfrm>
          <a:prstGeom prst="rightArrow">
            <a:avLst>
              <a:gd name="adj1" fmla="val 36037"/>
              <a:gd name="adj2" fmla="val 13143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52" name="AutoShape 44">
            <a:extLst>
              <a:ext uri="{FF2B5EF4-FFF2-40B4-BE49-F238E27FC236}">
                <a16:creationId xmlns:a16="http://schemas.microsoft.com/office/drawing/2014/main" id="{0B5F3AD4-CB0F-4030-B642-8175524B9641}"/>
              </a:ext>
            </a:extLst>
          </p:cNvPr>
          <p:cNvSpPr>
            <a:spLocks noChangeArrowheads="1"/>
          </p:cNvSpPr>
          <p:nvPr/>
        </p:nvSpPr>
        <p:spPr bwMode="auto">
          <a:xfrm rot="18825886">
            <a:off x="5714903" y="5321943"/>
            <a:ext cx="533400" cy="200025"/>
          </a:xfrm>
          <a:prstGeom prst="rightArrow">
            <a:avLst>
              <a:gd name="adj1" fmla="val 36037"/>
              <a:gd name="adj2" fmla="val 13143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4253" name="Text Box 45">
            <a:extLst>
              <a:ext uri="{FF2B5EF4-FFF2-40B4-BE49-F238E27FC236}">
                <a16:creationId xmlns:a16="http://schemas.microsoft.com/office/drawing/2014/main" id="{653F435F-7149-4BDC-B1D2-0FAB84D1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640" y="580354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US" altLang="ja-JP" sz="1200" b="1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94254" name="Text Box 46">
            <a:extLst>
              <a:ext uri="{FF2B5EF4-FFF2-40B4-BE49-F238E27FC236}">
                <a16:creationId xmlns:a16="http://schemas.microsoft.com/office/drawing/2014/main" id="{8F934F73-CBAF-4870-98C0-265FEAD66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990" y="140240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altLang="ja-JP" sz="1200" b="1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94255" name="Text Box 47">
            <a:extLst>
              <a:ext uri="{FF2B5EF4-FFF2-40B4-BE49-F238E27FC236}">
                <a16:creationId xmlns:a16="http://schemas.microsoft.com/office/drawing/2014/main" id="{CD2A6E4E-4C37-4ADA-AEAC-B3FDCA6EF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790" y="147860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altLang="ja-JP" sz="1200" b="1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7BDBB-7166-4AFA-8ACC-D9075AC4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Transformation in East Asia</a:t>
            </a:r>
          </a:p>
        </p:txBody>
      </p:sp>
      <p:sp>
        <p:nvSpPr>
          <p:cNvPr id="75" name="Text Box 2">
            <a:extLst>
              <a:ext uri="{FF2B5EF4-FFF2-40B4-BE49-F238E27FC236}">
                <a16:creationId xmlns:a16="http://schemas.microsoft.com/office/drawing/2014/main" id="{5AF990F5-65CE-4DEC-96C2-B1D904E0B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1022" y="1913904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US" altLang="ja-JP" sz="1200" b="1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6" name="Text Box 3">
            <a:extLst>
              <a:ext uri="{FF2B5EF4-FFF2-40B4-BE49-F238E27FC236}">
                <a16:creationId xmlns:a16="http://schemas.microsoft.com/office/drawing/2014/main" id="{A0281204-2A33-4B6E-A65D-37149C2AF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103" y="5457995"/>
            <a:ext cx="668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Japan</a:t>
            </a:r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BD5B097C-36C6-401D-A3E7-A5286BA8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4008" y="1501305"/>
            <a:ext cx="7906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chemeClr val="tx1"/>
                </a:solidFill>
                <a:latin typeface="Arial Narrow" panose="020B0606020202030204" pitchFamily="34" charset="0"/>
              </a:rPr>
              <a:t>Garment</a:t>
            </a:r>
          </a:p>
        </p:txBody>
      </p:sp>
      <p:sp>
        <p:nvSpPr>
          <p:cNvPr id="78" name="Text Box 5">
            <a:extLst>
              <a:ext uri="{FF2B5EF4-FFF2-40B4-BE49-F238E27FC236}">
                <a16:creationId xmlns:a16="http://schemas.microsoft.com/office/drawing/2014/main" id="{8BD34834-340A-4A58-AEC1-6E33F0FF8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8408" y="1501305"/>
            <a:ext cx="5373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Steel</a:t>
            </a:r>
          </a:p>
        </p:txBody>
      </p:sp>
      <p:sp>
        <p:nvSpPr>
          <p:cNvPr id="79" name="Text Box 6">
            <a:extLst>
              <a:ext uri="{FF2B5EF4-FFF2-40B4-BE49-F238E27FC236}">
                <a16:creationId xmlns:a16="http://schemas.microsoft.com/office/drawing/2014/main" id="{9F922833-0DEB-4809-BFA6-B1C4B1057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380" y="1272705"/>
            <a:ext cx="3722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ja-JP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TV</a:t>
            </a:r>
          </a:p>
        </p:txBody>
      </p:sp>
      <p:sp>
        <p:nvSpPr>
          <p:cNvPr id="80" name="Text Box 7">
            <a:extLst>
              <a:ext uri="{FF2B5EF4-FFF2-40B4-BE49-F238E27FC236}">
                <a16:creationId xmlns:a16="http://schemas.microsoft.com/office/drawing/2014/main" id="{F74CAD5E-DE82-4CFD-89D5-378A8A329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08" y="1501305"/>
            <a:ext cx="5828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chemeClr val="tx1"/>
                </a:solidFill>
                <a:latin typeface="Arial Narrow" panose="020B0606020202030204" pitchFamily="34" charset="0"/>
              </a:rPr>
              <a:t>Video</a:t>
            </a:r>
          </a:p>
        </p:txBody>
      </p:sp>
      <p:sp>
        <p:nvSpPr>
          <p:cNvPr id="81" name="Text Box 8">
            <a:extLst>
              <a:ext uri="{FF2B5EF4-FFF2-40B4-BE49-F238E27FC236}">
                <a16:creationId xmlns:a16="http://schemas.microsoft.com/office/drawing/2014/main" id="{621311D8-4F0C-49B5-A2F0-8B6D712D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7208" y="1501305"/>
            <a:ext cx="583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chemeClr val="tx1"/>
                </a:solidFill>
                <a:latin typeface="Arial Narrow" panose="020B0606020202030204" pitchFamily="34" charset="0"/>
              </a:rPr>
              <a:t>HDTV</a:t>
            </a:r>
          </a:p>
        </p:txBody>
      </p:sp>
      <p:sp>
        <p:nvSpPr>
          <p:cNvPr id="82" name="Line 9">
            <a:extLst>
              <a:ext uri="{FF2B5EF4-FFF2-40B4-BE49-F238E27FC236}">
                <a16:creationId xmlns:a16="http://schemas.microsoft.com/office/drawing/2014/main" id="{4BC06922-432F-48B6-A3DA-C013B1A5B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4008" y="1453679"/>
            <a:ext cx="0" cy="14954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83" name="Line 10">
            <a:extLst>
              <a:ext uri="{FF2B5EF4-FFF2-40B4-BE49-F238E27FC236}">
                <a16:creationId xmlns:a16="http://schemas.microsoft.com/office/drawing/2014/main" id="{B6EC34E6-829D-419D-B6C5-688D7FE03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4008" y="2949105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84" name="Text Box 11">
            <a:extLst>
              <a:ext uri="{FF2B5EF4-FFF2-40B4-BE49-F238E27FC236}">
                <a16:creationId xmlns:a16="http://schemas.microsoft.com/office/drawing/2014/main" id="{012B8F57-83DD-4E1F-9A6B-D56674F0C8B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432810" y="2048365"/>
            <a:ext cx="12731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chemeClr val="tx1"/>
                </a:solidFill>
                <a:latin typeface="Arial Narrow" panose="020B0606020202030204" pitchFamily="34" charset="0"/>
              </a:rPr>
              <a:t>Competitiveness</a:t>
            </a:r>
          </a:p>
        </p:txBody>
      </p:sp>
      <p:sp>
        <p:nvSpPr>
          <p:cNvPr id="85" name="Text Box 12">
            <a:extLst>
              <a:ext uri="{FF2B5EF4-FFF2-40B4-BE49-F238E27FC236}">
                <a16:creationId xmlns:a16="http://schemas.microsoft.com/office/drawing/2014/main" id="{EF32B816-A5AE-44BB-ACD1-A84EF43EB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3175" y="2585878"/>
            <a:ext cx="5084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chemeClr val="tx1"/>
                </a:solidFill>
                <a:latin typeface="Arial Narrow" panose="020B0606020202030204" pitchFamily="34" charset="0"/>
              </a:rPr>
              <a:t>Time</a:t>
            </a:r>
          </a:p>
        </p:txBody>
      </p:sp>
      <p:grpSp>
        <p:nvGrpSpPr>
          <p:cNvPr id="86" name="Group 39">
            <a:extLst>
              <a:ext uri="{FF2B5EF4-FFF2-40B4-BE49-F238E27FC236}">
                <a16:creationId xmlns:a16="http://schemas.microsoft.com/office/drawing/2014/main" id="{E240C49C-D33D-481E-9825-6B56A6BB31BD}"/>
              </a:ext>
            </a:extLst>
          </p:cNvPr>
          <p:cNvGrpSpPr>
            <a:grpSpLocks/>
          </p:cNvGrpSpPr>
          <p:nvPr/>
        </p:nvGrpSpPr>
        <p:grpSpPr bwMode="auto">
          <a:xfrm>
            <a:off x="8466408" y="1806105"/>
            <a:ext cx="2857500" cy="990600"/>
            <a:chOff x="576" y="1920"/>
            <a:chExt cx="1800" cy="624"/>
          </a:xfrm>
        </p:grpSpPr>
        <p:grpSp>
          <p:nvGrpSpPr>
            <p:cNvPr id="87" name="Group 40">
              <a:extLst>
                <a:ext uri="{FF2B5EF4-FFF2-40B4-BE49-F238E27FC236}">
                  <a16:creationId xmlns:a16="http://schemas.microsoft.com/office/drawing/2014/main" id="{F7B0384A-2564-4073-A96F-AA703BE1B9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20"/>
              <a:ext cx="624" cy="624"/>
              <a:chOff x="192" y="3168"/>
              <a:chExt cx="768" cy="768"/>
            </a:xfrm>
          </p:grpSpPr>
          <p:sp>
            <p:nvSpPr>
              <p:cNvPr id="98" name="Freeform 41">
                <a:extLst>
                  <a:ext uri="{FF2B5EF4-FFF2-40B4-BE49-F238E27FC236}">
                    <a16:creationId xmlns:a16="http://schemas.microsoft.com/office/drawing/2014/main" id="{64507855-1556-4006-94BC-C786F4B04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99" name="Freeform 42">
                <a:extLst>
                  <a:ext uri="{FF2B5EF4-FFF2-40B4-BE49-F238E27FC236}">
                    <a16:creationId xmlns:a16="http://schemas.microsoft.com/office/drawing/2014/main" id="{A3CBDEA8-F3EF-498D-8686-331CA5AF6E1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76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8" name="Group 43">
              <a:extLst>
                <a:ext uri="{FF2B5EF4-FFF2-40B4-BE49-F238E27FC236}">
                  <a16:creationId xmlns:a16="http://schemas.microsoft.com/office/drawing/2014/main" id="{3433B85F-D1B2-4F3D-9AA1-38B035EE0E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920"/>
              <a:ext cx="624" cy="624"/>
              <a:chOff x="192" y="3168"/>
              <a:chExt cx="768" cy="768"/>
            </a:xfrm>
          </p:grpSpPr>
          <p:sp>
            <p:nvSpPr>
              <p:cNvPr id="96" name="Freeform 44">
                <a:extLst>
                  <a:ext uri="{FF2B5EF4-FFF2-40B4-BE49-F238E27FC236}">
                    <a16:creationId xmlns:a16="http://schemas.microsoft.com/office/drawing/2014/main" id="{528432DA-3924-4713-A3D5-E119466F1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97" name="Freeform 45">
                <a:extLst>
                  <a:ext uri="{FF2B5EF4-FFF2-40B4-BE49-F238E27FC236}">
                    <a16:creationId xmlns:a16="http://schemas.microsoft.com/office/drawing/2014/main" id="{9D0B1CC1-EEE3-4DAB-B419-0BAC54E4BB2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76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9" name="Group 46">
              <a:extLst>
                <a:ext uri="{FF2B5EF4-FFF2-40B4-BE49-F238E27FC236}">
                  <a16:creationId xmlns:a16="http://schemas.microsoft.com/office/drawing/2014/main" id="{48AE06D4-1ED1-48EF-BC62-1CD86711B3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920"/>
              <a:ext cx="624" cy="624"/>
              <a:chOff x="192" y="3168"/>
              <a:chExt cx="768" cy="768"/>
            </a:xfrm>
          </p:grpSpPr>
          <p:sp>
            <p:nvSpPr>
              <p:cNvPr id="94" name="Freeform 47">
                <a:extLst>
                  <a:ext uri="{FF2B5EF4-FFF2-40B4-BE49-F238E27FC236}">
                    <a16:creationId xmlns:a16="http://schemas.microsoft.com/office/drawing/2014/main" id="{61075929-1655-46B4-96B1-333417B93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95" name="Freeform 48">
                <a:extLst>
                  <a:ext uri="{FF2B5EF4-FFF2-40B4-BE49-F238E27FC236}">
                    <a16:creationId xmlns:a16="http://schemas.microsoft.com/office/drawing/2014/main" id="{D18EE7C3-0236-4B0C-A932-6732BD4DCA8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76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0" name="Group 49">
              <a:extLst>
                <a:ext uri="{FF2B5EF4-FFF2-40B4-BE49-F238E27FC236}">
                  <a16:creationId xmlns:a16="http://schemas.microsoft.com/office/drawing/2014/main" id="{E901AA84-6895-489D-9A41-9E6B8AA807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920"/>
              <a:ext cx="624" cy="624"/>
              <a:chOff x="192" y="3168"/>
              <a:chExt cx="768" cy="768"/>
            </a:xfrm>
          </p:grpSpPr>
          <p:sp>
            <p:nvSpPr>
              <p:cNvPr id="92" name="Freeform 50">
                <a:extLst>
                  <a:ext uri="{FF2B5EF4-FFF2-40B4-BE49-F238E27FC236}">
                    <a16:creationId xmlns:a16="http://schemas.microsoft.com/office/drawing/2014/main" id="{CC439DA6-D01F-493E-A490-FB721AA41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DC2FC20E-25E3-41C9-9015-29E31470D0E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76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91" name="Freeform 52">
              <a:extLst>
                <a:ext uri="{FF2B5EF4-FFF2-40B4-BE49-F238E27FC236}">
                  <a16:creationId xmlns:a16="http://schemas.microsoft.com/office/drawing/2014/main" id="{3090628C-B814-41EF-BD00-1759389E1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920"/>
              <a:ext cx="312" cy="624"/>
            </a:xfrm>
            <a:custGeom>
              <a:avLst/>
              <a:gdLst>
                <a:gd name="T0" fmla="*/ 0 w 384"/>
                <a:gd name="T1" fmla="*/ 768 h 768"/>
                <a:gd name="T2" fmla="*/ 144 w 384"/>
                <a:gd name="T3" fmla="*/ 288 h 768"/>
                <a:gd name="T4" fmla="*/ 288 w 384"/>
                <a:gd name="T5" fmla="*/ 48 h 768"/>
                <a:gd name="T6" fmla="*/ 384 w 384"/>
                <a:gd name="T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768">
                  <a:moveTo>
                    <a:pt x="0" y="768"/>
                  </a:moveTo>
                  <a:cubicBezTo>
                    <a:pt x="48" y="588"/>
                    <a:pt x="96" y="408"/>
                    <a:pt x="144" y="288"/>
                  </a:cubicBezTo>
                  <a:cubicBezTo>
                    <a:pt x="192" y="168"/>
                    <a:pt x="248" y="96"/>
                    <a:pt x="288" y="48"/>
                  </a:cubicBezTo>
                  <a:cubicBezTo>
                    <a:pt x="328" y="0"/>
                    <a:pt x="356" y="0"/>
                    <a:pt x="38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</p:grpSp>
      <p:sp>
        <p:nvSpPr>
          <p:cNvPr id="100" name="Line 13">
            <a:extLst>
              <a:ext uri="{FF2B5EF4-FFF2-40B4-BE49-F238E27FC236}">
                <a16:creationId xmlns:a16="http://schemas.microsoft.com/office/drawing/2014/main" id="{1D93363F-B7DF-412E-9CFE-196AE3FA82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24850" y="3136524"/>
            <a:ext cx="0" cy="147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01" name="Line 14">
            <a:extLst>
              <a:ext uri="{FF2B5EF4-FFF2-40B4-BE49-F238E27FC236}">
                <a16:creationId xmlns:a16="http://schemas.microsoft.com/office/drawing/2014/main" id="{C001DA13-35A8-45DC-B416-20DB0957AC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4850" y="460655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04" name="Text Box 20">
            <a:extLst>
              <a:ext uri="{FF2B5EF4-FFF2-40B4-BE49-F238E27FC236}">
                <a16:creationId xmlns:a16="http://schemas.microsoft.com/office/drawing/2014/main" id="{E3A20354-2BCA-4B73-AB46-54D91250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264" y="3772731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altLang="ja-JP" sz="1200" b="1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05" name="Text Box 21">
            <a:extLst>
              <a:ext uri="{FF2B5EF4-FFF2-40B4-BE49-F238E27FC236}">
                <a16:creationId xmlns:a16="http://schemas.microsoft.com/office/drawing/2014/main" id="{A6494B72-572A-4764-B417-8868681E1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646" y="1652390"/>
            <a:ext cx="8755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Garment</a:t>
            </a:r>
          </a:p>
        </p:txBody>
      </p:sp>
      <p:sp>
        <p:nvSpPr>
          <p:cNvPr id="106" name="Text Box 22">
            <a:extLst>
              <a:ext uri="{FF2B5EF4-FFF2-40B4-BE49-F238E27FC236}">
                <a16:creationId xmlns:a16="http://schemas.microsoft.com/office/drawing/2014/main" id="{0912C935-92FD-4C88-B7A1-0C30169D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650" y="3136525"/>
            <a:ext cx="6094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chemeClr val="tx1"/>
                </a:solidFill>
                <a:latin typeface="Arial Narrow" panose="020B0606020202030204" pitchFamily="34" charset="0"/>
              </a:rPr>
              <a:t>Japan</a:t>
            </a:r>
          </a:p>
        </p:txBody>
      </p:sp>
      <p:sp>
        <p:nvSpPr>
          <p:cNvPr id="107" name="Text Box 23">
            <a:extLst>
              <a:ext uri="{FF2B5EF4-FFF2-40B4-BE49-F238E27FC236}">
                <a16:creationId xmlns:a16="http://schemas.microsoft.com/office/drawing/2014/main" id="{1617D4FD-BF67-4FB1-8821-16B5E4EC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308" y="3072882"/>
            <a:ext cx="5116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NIEs</a:t>
            </a:r>
          </a:p>
        </p:txBody>
      </p:sp>
      <p:sp>
        <p:nvSpPr>
          <p:cNvPr id="108" name="Text Box 24">
            <a:extLst>
              <a:ext uri="{FF2B5EF4-FFF2-40B4-BE49-F238E27FC236}">
                <a16:creationId xmlns:a16="http://schemas.microsoft.com/office/drawing/2014/main" id="{4BDB735F-E871-436F-A53A-151A8A71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2650" y="3212725"/>
            <a:ext cx="7793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chemeClr val="tx1"/>
                </a:solidFill>
                <a:latin typeface="Arial Narrow" panose="020B0606020202030204" pitchFamily="34" charset="0"/>
              </a:rPr>
              <a:t>ASEAN4</a:t>
            </a:r>
          </a:p>
        </p:txBody>
      </p:sp>
      <p:sp>
        <p:nvSpPr>
          <p:cNvPr id="109" name="Text Box 25">
            <a:extLst>
              <a:ext uri="{FF2B5EF4-FFF2-40B4-BE49-F238E27FC236}">
                <a16:creationId xmlns:a16="http://schemas.microsoft.com/office/drawing/2014/main" id="{5508F38D-6E92-4792-8206-EF65E013E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6691" y="3022561"/>
            <a:ext cx="5934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China</a:t>
            </a:r>
          </a:p>
        </p:txBody>
      </p:sp>
      <p:sp>
        <p:nvSpPr>
          <p:cNvPr id="110" name="Text Box 26">
            <a:extLst>
              <a:ext uri="{FF2B5EF4-FFF2-40B4-BE49-F238E27FC236}">
                <a16:creationId xmlns:a16="http://schemas.microsoft.com/office/drawing/2014/main" id="{F04872CD-8232-456F-8AE6-3618BEB5A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8916" y="3157878"/>
            <a:ext cx="10118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Latecomers</a:t>
            </a:r>
          </a:p>
        </p:txBody>
      </p:sp>
      <p:grpSp>
        <p:nvGrpSpPr>
          <p:cNvPr id="111" name="Group 53">
            <a:extLst>
              <a:ext uri="{FF2B5EF4-FFF2-40B4-BE49-F238E27FC236}">
                <a16:creationId xmlns:a16="http://schemas.microsoft.com/office/drawing/2014/main" id="{D403BF1A-BB83-440B-9641-1FCF7088B642}"/>
              </a:ext>
            </a:extLst>
          </p:cNvPr>
          <p:cNvGrpSpPr>
            <a:grpSpLocks/>
          </p:cNvGrpSpPr>
          <p:nvPr/>
        </p:nvGrpSpPr>
        <p:grpSpPr bwMode="auto">
          <a:xfrm>
            <a:off x="8477250" y="3463550"/>
            <a:ext cx="2857500" cy="990600"/>
            <a:chOff x="576" y="1920"/>
            <a:chExt cx="1800" cy="624"/>
          </a:xfrm>
        </p:grpSpPr>
        <p:grpSp>
          <p:nvGrpSpPr>
            <p:cNvPr id="112" name="Group 54">
              <a:extLst>
                <a:ext uri="{FF2B5EF4-FFF2-40B4-BE49-F238E27FC236}">
                  <a16:creationId xmlns:a16="http://schemas.microsoft.com/office/drawing/2014/main" id="{E8625DD7-22A5-4DD8-A2D1-D532444E9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20"/>
              <a:ext cx="624" cy="624"/>
              <a:chOff x="192" y="3168"/>
              <a:chExt cx="768" cy="768"/>
            </a:xfrm>
          </p:grpSpPr>
          <p:sp>
            <p:nvSpPr>
              <p:cNvPr id="123" name="Freeform 55">
                <a:extLst>
                  <a:ext uri="{FF2B5EF4-FFF2-40B4-BE49-F238E27FC236}">
                    <a16:creationId xmlns:a16="http://schemas.microsoft.com/office/drawing/2014/main" id="{24E600F3-4D7E-4773-89C4-A1FF87E9C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124" name="Freeform 56">
                <a:extLst>
                  <a:ext uri="{FF2B5EF4-FFF2-40B4-BE49-F238E27FC236}">
                    <a16:creationId xmlns:a16="http://schemas.microsoft.com/office/drawing/2014/main" id="{FA6B6F1C-A3F5-4692-B896-9BF5764C5F7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76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13" name="Group 57">
              <a:extLst>
                <a:ext uri="{FF2B5EF4-FFF2-40B4-BE49-F238E27FC236}">
                  <a16:creationId xmlns:a16="http://schemas.microsoft.com/office/drawing/2014/main" id="{A250D339-5A52-40E5-A735-522091DF6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920"/>
              <a:ext cx="624" cy="624"/>
              <a:chOff x="192" y="3168"/>
              <a:chExt cx="768" cy="768"/>
            </a:xfrm>
          </p:grpSpPr>
          <p:sp>
            <p:nvSpPr>
              <p:cNvPr id="121" name="Freeform 58">
                <a:extLst>
                  <a:ext uri="{FF2B5EF4-FFF2-40B4-BE49-F238E27FC236}">
                    <a16:creationId xmlns:a16="http://schemas.microsoft.com/office/drawing/2014/main" id="{B1E303D5-24F0-4F10-884B-E5EFC85FB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122" name="Freeform 59">
                <a:extLst>
                  <a:ext uri="{FF2B5EF4-FFF2-40B4-BE49-F238E27FC236}">
                    <a16:creationId xmlns:a16="http://schemas.microsoft.com/office/drawing/2014/main" id="{1FC798AF-DCEF-42AF-A729-B5D95875764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76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14" name="Group 60">
              <a:extLst>
                <a:ext uri="{FF2B5EF4-FFF2-40B4-BE49-F238E27FC236}">
                  <a16:creationId xmlns:a16="http://schemas.microsoft.com/office/drawing/2014/main" id="{2B67AE2D-924C-4BD7-A34A-0E54688AE5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920"/>
              <a:ext cx="624" cy="624"/>
              <a:chOff x="192" y="3168"/>
              <a:chExt cx="768" cy="768"/>
            </a:xfrm>
          </p:grpSpPr>
          <p:sp>
            <p:nvSpPr>
              <p:cNvPr id="119" name="Freeform 61">
                <a:extLst>
                  <a:ext uri="{FF2B5EF4-FFF2-40B4-BE49-F238E27FC236}">
                    <a16:creationId xmlns:a16="http://schemas.microsoft.com/office/drawing/2014/main" id="{6437B99A-17EA-49DE-AB4E-110939389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120" name="Freeform 62">
                <a:extLst>
                  <a:ext uri="{FF2B5EF4-FFF2-40B4-BE49-F238E27FC236}">
                    <a16:creationId xmlns:a16="http://schemas.microsoft.com/office/drawing/2014/main" id="{32944802-9E7B-4320-8FB0-3AEE076E86E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76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15" name="Group 63">
              <a:extLst>
                <a:ext uri="{FF2B5EF4-FFF2-40B4-BE49-F238E27FC236}">
                  <a16:creationId xmlns:a16="http://schemas.microsoft.com/office/drawing/2014/main" id="{2B04DC92-4908-429D-9A95-7EA2BC654F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920"/>
              <a:ext cx="624" cy="624"/>
              <a:chOff x="192" y="3168"/>
              <a:chExt cx="768" cy="768"/>
            </a:xfrm>
          </p:grpSpPr>
          <p:sp>
            <p:nvSpPr>
              <p:cNvPr id="117" name="Freeform 64">
                <a:extLst>
                  <a:ext uri="{FF2B5EF4-FFF2-40B4-BE49-F238E27FC236}">
                    <a16:creationId xmlns:a16="http://schemas.microsoft.com/office/drawing/2014/main" id="{83AC4585-8870-45DB-AB89-2FFE5DCFE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118" name="Freeform 65">
                <a:extLst>
                  <a:ext uri="{FF2B5EF4-FFF2-40B4-BE49-F238E27FC236}">
                    <a16:creationId xmlns:a16="http://schemas.microsoft.com/office/drawing/2014/main" id="{F1E64D2A-D18C-433A-8398-15B115E4737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76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16" name="Freeform 66">
              <a:extLst>
                <a:ext uri="{FF2B5EF4-FFF2-40B4-BE49-F238E27FC236}">
                  <a16:creationId xmlns:a16="http://schemas.microsoft.com/office/drawing/2014/main" id="{7717A7F5-B008-479F-83A6-B9E063E8E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920"/>
              <a:ext cx="312" cy="624"/>
            </a:xfrm>
            <a:custGeom>
              <a:avLst/>
              <a:gdLst>
                <a:gd name="T0" fmla="*/ 0 w 384"/>
                <a:gd name="T1" fmla="*/ 768 h 768"/>
                <a:gd name="T2" fmla="*/ 144 w 384"/>
                <a:gd name="T3" fmla="*/ 288 h 768"/>
                <a:gd name="T4" fmla="*/ 288 w 384"/>
                <a:gd name="T5" fmla="*/ 48 h 768"/>
                <a:gd name="T6" fmla="*/ 384 w 384"/>
                <a:gd name="T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768">
                  <a:moveTo>
                    <a:pt x="0" y="768"/>
                  </a:moveTo>
                  <a:cubicBezTo>
                    <a:pt x="48" y="588"/>
                    <a:pt x="96" y="408"/>
                    <a:pt x="144" y="288"/>
                  </a:cubicBezTo>
                  <a:cubicBezTo>
                    <a:pt x="192" y="168"/>
                    <a:pt x="248" y="96"/>
                    <a:pt x="288" y="48"/>
                  </a:cubicBezTo>
                  <a:cubicBezTo>
                    <a:pt x="328" y="0"/>
                    <a:pt x="356" y="0"/>
                    <a:pt x="38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</p:grpSp>
      <p:sp>
        <p:nvSpPr>
          <p:cNvPr id="125" name="Line 17">
            <a:extLst>
              <a:ext uri="{FF2B5EF4-FFF2-40B4-BE49-F238E27FC236}">
                <a16:creationId xmlns:a16="http://schemas.microsoft.com/office/drawing/2014/main" id="{88FFE08D-EFB6-48C3-9686-122EB5B740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32418" y="4735517"/>
            <a:ext cx="0" cy="158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26" name="Line 18">
            <a:extLst>
              <a:ext uri="{FF2B5EF4-FFF2-40B4-BE49-F238E27FC236}">
                <a16:creationId xmlns:a16="http://schemas.microsoft.com/office/drawing/2014/main" id="{F0A84F8A-723E-4DF3-9F32-D949FF8FA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2418" y="6318405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28" name="Text Box 27">
            <a:extLst>
              <a:ext uri="{FF2B5EF4-FFF2-40B4-BE49-F238E27FC236}">
                <a16:creationId xmlns:a16="http://schemas.microsoft.com/office/drawing/2014/main" id="{110CA71C-4DF0-40EE-BEBB-70157D3E2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640" y="1361014"/>
            <a:ext cx="26084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International Division of Labor</a:t>
            </a:r>
          </a:p>
        </p:txBody>
      </p:sp>
      <p:sp>
        <p:nvSpPr>
          <p:cNvPr id="129" name="Text Box 28">
            <a:extLst>
              <a:ext uri="{FF2B5EF4-FFF2-40B4-BE49-F238E27FC236}">
                <a16:creationId xmlns:a16="http://schemas.microsoft.com/office/drawing/2014/main" id="{A14577B9-2E78-41FE-8BAC-10781018F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2789" y="5449599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altLang="ja-JP" sz="1200" b="1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30" name="Text Box 29">
            <a:extLst>
              <a:ext uri="{FF2B5EF4-FFF2-40B4-BE49-F238E27FC236}">
                <a16:creationId xmlns:a16="http://schemas.microsoft.com/office/drawing/2014/main" id="{A33F7EBD-4A3C-4C74-A162-4B03315F4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418" y="4794405"/>
            <a:ext cx="7906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chemeClr val="tx1"/>
                </a:solidFill>
                <a:latin typeface="Arial Narrow" panose="020B0606020202030204" pitchFamily="34" charset="0"/>
              </a:rPr>
              <a:t>Garment</a:t>
            </a:r>
          </a:p>
        </p:txBody>
      </p:sp>
      <p:sp>
        <p:nvSpPr>
          <p:cNvPr id="131" name="Text Box 30">
            <a:extLst>
              <a:ext uri="{FF2B5EF4-FFF2-40B4-BE49-F238E27FC236}">
                <a16:creationId xmlns:a16="http://schemas.microsoft.com/office/drawing/2014/main" id="{BEFED8A8-485C-4203-9FA9-CDC80225B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6818" y="4772180"/>
            <a:ext cx="5373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chemeClr val="tx1"/>
                </a:solidFill>
                <a:latin typeface="Arial Narrow" panose="020B0606020202030204" pitchFamily="34" charset="0"/>
              </a:rPr>
              <a:t>Steel</a:t>
            </a:r>
          </a:p>
        </p:txBody>
      </p:sp>
      <p:sp>
        <p:nvSpPr>
          <p:cNvPr id="132" name="Text Box 31">
            <a:extLst>
              <a:ext uri="{FF2B5EF4-FFF2-40B4-BE49-F238E27FC236}">
                <a16:creationId xmlns:a16="http://schemas.microsoft.com/office/drawing/2014/main" id="{ACE6802B-8687-40CD-9510-F83740C7F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790" y="4565805"/>
            <a:ext cx="3722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TV</a:t>
            </a:r>
          </a:p>
        </p:txBody>
      </p:sp>
      <p:sp>
        <p:nvSpPr>
          <p:cNvPr id="133" name="Text Box 32">
            <a:extLst>
              <a:ext uri="{FF2B5EF4-FFF2-40B4-BE49-F238E27FC236}">
                <a16:creationId xmlns:a16="http://schemas.microsoft.com/office/drawing/2014/main" id="{884F8A0C-B4F3-4540-BD73-68F886AE4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6018" y="4772180"/>
            <a:ext cx="5828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Video</a:t>
            </a:r>
          </a:p>
        </p:txBody>
      </p:sp>
      <p:sp>
        <p:nvSpPr>
          <p:cNvPr id="134" name="Text Box 33">
            <a:extLst>
              <a:ext uri="{FF2B5EF4-FFF2-40B4-BE49-F238E27FC236}">
                <a16:creationId xmlns:a16="http://schemas.microsoft.com/office/drawing/2014/main" id="{C711F2CE-A6EA-4B5E-9266-DD21D025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5618" y="4772180"/>
            <a:ext cx="583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chemeClr val="tx1"/>
                </a:solidFill>
                <a:latin typeface="Arial Narrow" panose="020B0606020202030204" pitchFamily="34" charset="0"/>
              </a:rPr>
              <a:t>HDTV</a:t>
            </a:r>
          </a:p>
        </p:txBody>
      </p:sp>
      <p:sp>
        <p:nvSpPr>
          <p:cNvPr id="135" name="Text Box 34">
            <a:extLst>
              <a:ext uri="{FF2B5EF4-FFF2-40B4-BE49-F238E27FC236}">
                <a16:creationId xmlns:a16="http://schemas.microsoft.com/office/drawing/2014/main" id="{2BA58C3D-7BCC-4396-97F0-1F76828E2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5618" y="6318405"/>
            <a:ext cx="6094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chemeClr val="tx1"/>
                </a:solidFill>
                <a:latin typeface="Arial Narrow" panose="020B0606020202030204" pitchFamily="34" charset="0"/>
              </a:rPr>
              <a:t>Japan</a:t>
            </a:r>
          </a:p>
        </p:txBody>
      </p:sp>
      <p:sp>
        <p:nvSpPr>
          <p:cNvPr id="136" name="Text Box 35">
            <a:extLst>
              <a:ext uri="{FF2B5EF4-FFF2-40B4-BE49-F238E27FC236}">
                <a16:creationId xmlns:a16="http://schemas.microsoft.com/office/drawing/2014/main" id="{02B828A1-9D5E-4A49-A8C0-96B76F151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2645" y="6513966"/>
            <a:ext cx="5116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NIEs</a:t>
            </a:r>
          </a:p>
        </p:txBody>
      </p:sp>
      <p:sp>
        <p:nvSpPr>
          <p:cNvPr id="137" name="Text Box 36">
            <a:extLst>
              <a:ext uri="{FF2B5EF4-FFF2-40B4-BE49-F238E27FC236}">
                <a16:creationId xmlns:a16="http://schemas.microsoft.com/office/drawing/2014/main" id="{423CEC4D-999F-437D-8592-36D3257B3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6418" y="6296180"/>
            <a:ext cx="7793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chemeClr val="tx1"/>
                </a:solidFill>
                <a:latin typeface="Arial Narrow" panose="020B0606020202030204" pitchFamily="34" charset="0"/>
              </a:rPr>
              <a:t>ASEAN4</a:t>
            </a:r>
          </a:p>
        </p:txBody>
      </p:sp>
      <p:sp>
        <p:nvSpPr>
          <p:cNvPr id="138" name="Text Box 37">
            <a:extLst>
              <a:ext uri="{FF2B5EF4-FFF2-40B4-BE49-F238E27FC236}">
                <a16:creationId xmlns:a16="http://schemas.microsoft.com/office/drawing/2014/main" id="{2C835EC4-16ED-4772-A3DB-1380CD9EB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910" y="6318405"/>
            <a:ext cx="10118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Latecomers</a:t>
            </a:r>
          </a:p>
        </p:txBody>
      </p:sp>
      <p:grpSp>
        <p:nvGrpSpPr>
          <p:cNvPr id="140" name="Group 67">
            <a:extLst>
              <a:ext uri="{FF2B5EF4-FFF2-40B4-BE49-F238E27FC236}">
                <a16:creationId xmlns:a16="http://schemas.microsoft.com/office/drawing/2014/main" id="{DECB0DB9-DDF2-4182-BD36-BCA3B124356D}"/>
              </a:ext>
            </a:extLst>
          </p:cNvPr>
          <p:cNvGrpSpPr>
            <a:grpSpLocks/>
          </p:cNvGrpSpPr>
          <p:nvPr/>
        </p:nvGrpSpPr>
        <p:grpSpPr bwMode="auto">
          <a:xfrm>
            <a:off x="8484818" y="5099205"/>
            <a:ext cx="2857500" cy="990600"/>
            <a:chOff x="576" y="1920"/>
            <a:chExt cx="1800" cy="624"/>
          </a:xfrm>
        </p:grpSpPr>
        <p:grpSp>
          <p:nvGrpSpPr>
            <p:cNvPr id="141" name="Group 68">
              <a:extLst>
                <a:ext uri="{FF2B5EF4-FFF2-40B4-BE49-F238E27FC236}">
                  <a16:creationId xmlns:a16="http://schemas.microsoft.com/office/drawing/2014/main" id="{482F13EE-BE7E-47DE-A6BE-3578D10700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20"/>
              <a:ext cx="624" cy="624"/>
              <a:chOff x="192" y="3168"/>
              <a:chExt cx="768" cy="768"/>
            </a:xfrm>
          </p:grpSpPr>
          <p:sp>
            <p:nvSpPr>
              <p:cNvPr id="152" name="Freeform 69">
                <a:extLst>
                  <a:ext uri="{FF2B5EF4-FFF2-40B4-BE49-F238E27FC236}">
                    <a16:creationId xmlns:a16="http://schemas.microsoft.com/office/drawing/2014/main" id="{486832E5-189D-466E-A70E-A5B44EBF4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153" name="Freeform 70">
                <a:extLst>
                  <a:ext uri="{FF2B5EF4-FFF2-40B4-BE49-F238E27FC236}">
                    <a16:creationId xmlns:a16="http://schemas.microsoft.com/office/drawing/2014/main" id="{88FC6F03-922B-43F1-954D-D3986DD825C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76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42" name="Group 71">
              <a:extLst>
                <a:ext uri="{FF2B5EF4-FFF2-40B4-BE49-F238E27FC236}">
                  <a16:creationId xmlns:a16="http://schemas.microsoft.com/office/drawing/2014/main" id="{D77DAEB4-69E8-466D-A8E4-743A6989B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920"/>
              <a:ext cx="624" cy="624"/>
              <a:chOff x="192" y="3168"/>
              <a:chExt cx="768" cy="768"/>
            </a:xfrm>
          </p:grpSpPr>
          <p:sp>
            <p:nvSpPr>
              <p:cNvPr id="150" name="Freeform 72">
                <a:extLst>
                  <a:ext uri="{FF2B5EF4-FFF2-40B4-BE49-F238E27FC236}">
                    <a16:creationId xmlns:a16="http://schemas.microsoft.com/office/drawing/2014/main" id="{E43E88CD-F4C8-49D4-A212-F58AAB7B6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151" name="Freeform 73">
                <a:extLst>
                  <a:ext uri="{FF2B5EF4-FFF2-40B4-BE49-F238E27FC236}">
                    <a16:creationId xmlns:a16="http://schemas.microsoft.com/office/drawing/2014/main" id="{9D665948-0E47-4756-B62B-46B842DDFFD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76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43" name="Group 74">
              <a:extLst>
                <a:ext uri="{FF2B5EF4-FFF2-40B4-BE49-F238E27FC236}">
                  <a16:creationId xmlns:a16="http://schemas.microsoft.com/office/drawing/2014/main" id="{CACA9AEB-268F-436A-A21B-3BC7B6B26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920"/>
              <a:ext cx="624" cy="624"/>
              <a:chOff x="192" y="3168"/>
              <a:chExt cx="768" cy="768"/>
            </a:xfrm>
          </p:grpSpPr>
          <p:sp>
            <p:nvSpPr>
              <p:cNvPr id="148" name="Freeform 75">
                <a:extLst>
                  <a:ext uri="{FF2B5EF4-FFF2-40B4-BE49-F238E27FC236}">
                    <a16:creationId xmlns:a16="http://schemas.microsoft.com/office/drawing/2014/main" id="{7EB409F9-1825-4C48-85D2-A4A2F5B97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149" name="Freeform 76">
                <a:extLst>
                  <a:ext uri="{FF2B5EF4-FFF2-40B4-BE49-F238E27FC236}">
                    <a16:creationId xmlns:a16="http://schemas.microsoft.com/office/drawing/2014/main" id="{A742380D-8D49-47ED-8FAC-00EBFB577BD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76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44" name="Group 77">
              <a:extLst>
                <a:ext uri="{FF2B5EF4-FFF2-40B4-BE49-F238E27FC236}">
                  <a16:creationId xmlns:a16="http://schemas.microsoft.com/office/drawing/2014/main" id="{FD854C9D-A75F-474B-9D3A-1AB5966D90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920"/>
              <a:ext cx="624" cy="624"/>
              <a:chOff x="192" y="3168"/>
              <a:chExt cx="768" cy="768"/>
            </a:xfrm>
          </p:grpSpPr>
          <p:sp>
            <p:nvSpPr>
              <p:cNvPr id="146" name="Freeform 78">
                <a:extLst>
                  <a:ext uri="{FF2B5EF4-FFF2-40B4-BE49-F238E27FC236}">
                    <a16:creationId xmlns:a16="http://schemas.microsoft.com/office/drawing/2014/main" id="{DE0EC8FC-6662-43A8-B265-A8EE652B1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147" name="Freeform 79">
                <a:extLst>
                  <a:ext uri="{FF2B5EF4-FFF2-40B4-BE49-F238E27FC236}">
                    <a16:creationId xmlns:a16="http://schemas.microsoft.com/office/drawing/2014/main" id="{28B4C2DA-45A6-42CE-B34B-B0DBAA2741E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76" y="3168"/>
                <a:ext cx="384" cy="768"/>
              </a:xfrm>
              <a:custGeom>
                <a:avLst/>
                <a:gdLst>
                  <a:gd name="T0" fmla="*/ 0 w 384"/>
                  <a:gd name="T1" fmla="*/ 768 h 768"/>
                  <a:gd name="T2" fmla="*/ 144 w 384"/>
                  <a:gd name="T3" fmla="*/ 288 h 768"/>
                  <a:gd name="T4" fmla="*/ 288 w 384"/>
                  <a:gd name="T5" fmla="*/ 48 h 768"/>
                  <a:gd name="T6" fmla="*/ 384 w 38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768">
                    <a:moveTo>
                      <a:pt x="0" y="768"/>
                    </a:moveTo>
                    <a:cubicBezTo>
                      <a:pt x="48" y="588"/>
                      <a:pt x="96" y="408"/>
                      <a:pt x="144" y="288"/>
                    </a:cubicBezTo>
                    <a:cubicBezTo>
                      <a:pt x="192" y="168"/>
                      <a:pt x="248" y="96"/>
                      <a:pt x="288" y="48"/>
                    </a:cubicBezTo>
                    <a:cubicBezTo>
                      <a:pt x="328" y="0"/>
                      <a:pt x="356" y="0"/>
                      <a:pt x="384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45" name="Freeform 80">
              <a:extLst>
                <a:ext uri="{FF2B5EF4-FFF2-40B4-BE49-F238E27FC236}">
                  <a16:creationId xmlns:a16="http://schemas.microsoft.com/office/drawing/2014/main" id="{7BAF2BB8-7AD9-4B3E-8832-71AC8E9BA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920"/>
              <a:ext cx="312" cy="624"/>
            </a:xfrm>
            <a:custGeom>
              <a:avLst/>
              <a:gdLst>
                <a:gd name="T0" fmla="*/ 0 w 384"/>
                <a:gd name="T1" fmla="*/ 768 h 768"/>
                <a:gd name="T2" fmla="*/ 144 w 384"/>
                <a:gd name="T3" fmla="*/ 288 h 768"/>
                <a:gd name="T4" fmla="*/ 288 w 384"/>
                <a:gd name="T5" fmla="*/ 48 h 768"/>
                <a:gd name="T6" fmla="*/ 384 w 384"/>
                <a:gd name="T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768">
                  <a:moveTo>
                    <a:pt x="0" y="768"/>
                  </a:moveTo>
                  <a:cubicBezTo>
                    <a:pt x="48" y="588"/>
                    <a:pt x="96" y="408"/>
                    <a:pt x="144" y="288"/>
                  </a:cubicBezTo>
                  <a:cubicBezTo>
                    <a:pt x="192" y="168"/>
                    <a:pt x="248" y="96"/>
                    <a:pt x="288" y="48"/>
                  </a:cubicBezTo>
                  <a:cubicBezTo>
                    <a:pt x="328" y="0"/>
                    <a:pt x="356" y="0"/>
                    <a:pt x="38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</p:grpSp>
      <p:sp>
        <p:nvSpPr>
          <p:cNvPr id="154" name="Text Box 37">
            <a:extLst>
              <a:ext uri="{FF2B5EF4-FFF2-40B4-BE49-F238E27FC236}">
                <a16:creationId xmlns:a16="http://schemas.microsoft.com/office/drawing/2014/main" id="{7ACE8B66-1603-4E7C-A8EF-0808DA386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7131" y="6470805"/>
            <a:ext cx="5934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China</a:t>
            </a:r>
          </a:p>
        </p:txBody>
      </p:sp>
      <p:pic>
        <p:nvPicPr>
          <p:cNvPr id="4" name="Graphic 3" descr="Shirt with solid fill">
            <a:extLst>
              <a:ext uri="{FF2B5EF4-FFF2-40B4-BE49-F238E27FC236}">
                <a16:creationId xmlns:a16="http://schemas.microsoft.com/office/drawing/2014/main" id="{CD0A2D47-E697-4046-883C-DEFBD2563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1368" y="5623355"/>
            <a:ext cx="640080" cy="640080"/>
          </a:xfrm>
          <a:prstGeom prst="rect">
            <a:avLst/>
          </a:prstGeom>
        </p:spPr>
      </p:pic>
      <p:pic>
        <p:nvPicPr>
          <p:cNvPr id="127" name="Graphic 126" descr="Shirt with solid fill">
            <a:extLst>
              <a:ext uri="{FF2B5EF4-FFF2-40B4-BE49-F238E27FC236}">
                <a16:creationId xmlns:a16="http://schemas.microsoft.com/office/drawing/2014/main" id="{C80C5A63-2E9C-4A7B-98D7-048EFAF20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8536" y="4713441"/>
            <a:ext cx="640080" cy="640080"/>
          </a:xfrm>
          <a:prstGeom prst="rect">
            <a:avLst/>
          </a:prstGeom>
        </p:spPr>
      </p:pic>
      <p:pic>
        <p:nvPicPr>
          <p:cNvPr id="139" name="Graphic 138" descr="Shirt with solid fill">
            <a:extLst>
              <a:ext uri="{FF2B5EF4-FFF2-40B4-BE49-F238E27FC236}">
                <a16:creationId xmlns:a16="http://schemas.microsoft.com/office/drawing/2014/main" id="{8D40AE56-A565-47D4-84C5-8C46BECB1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1546" y="3782551"/>
            <a:ext cx="640080" cy="640080"/>
          </a:xfrm>
          <a:prstGeom prst="rect">
            <a:avLst/>
          </a:prstGeom>
        </p:spPr>
      </p:pic>
      <p:pic>
        <p:nvPicPr>
          <p:cNvPr id="155" name="Graphic 154" descr="Shirt with solid fill">
            <a:extLst>
              <a:ext uri="{FF2B5EF4-FFF2-40B4-BE49-F238E27FC236}">
                <a16:creationId xmlns:a16="http://schemas.microsoft.com/office/drawing/2014/main" id="{8A13AC6B-95E1-48FE-8539-79446FF03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1841" y="2859903"/>
            <a:ext cx="640080" cy="640080"/>
          </a:xfrm>
          <a:prstGeom prst="rect">
            <a:avLst/>
          </a:prstGeom>
        </p:spPr>
      </p:pic>
      <p:pic>
        <p:nvPicPr>
          <p:cNvPr id="156" name="Graphic 155" descr="Shirt with solid fill">
            <a:extLst>
              <a:ext uri="{FF2B5EF4-FFF2-40B4-BE49-F238E27FC236}">
                <a16:creationId xmlns:a16="http://schemas.microsoft.com/office/drawing/2014/main" id="{90B69513-FFA6-429A-A2ED-5C5ABAAAF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434" y="1872989"/>
            <a:ext cx="640080" cy="640080"/>
          </a:xfrm>
          <a:prstGeom prst="rect">
            <a:avLst/>
          </a:prstGeom>
        </p:spPr>
      </p:pic>
      <p:pic>
        <p:nvPicPr>
          <p:cNvPr id="1049" name="Picture 25" descr="Steel Icons">
            <a:extLst>
              <a:ext uri="{FF2B5EF4-FFF2-40B4-BE49-F238E27FC236}">
                <a16:creationId xmlns:a16="http://schemas.microsoft.com/office/drawing/2014/main" id="{8A7864FF-AD3A-423A-8181-44D5970E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70" y="554491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5" descr="Steel Icons">
            <a:extLst>
              <a:ext uri="{FF2B5EF4-FFF2-40B4-BE49-F238E27FC236}">
                <a16:creationId xmlns:a16="http://schemas.microsoft.com/office/drawing/2014/main" id="{C92CA703-34EA-495B-A899-220DE710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26" y="468377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5" descr="Steel Icons">
            <a:extLst>
              <a:ext uri="{FF2B5EF4-FFF2-40B4-BE49-F238E27FC236}">
                <a16:creationId xmlns:a16="http://schemas.microsoft.com/office/drawing/2014/main" id="{0E5565B1-F6A8-468B-B604-EB33CE82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71" y="379973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5" descr="Steel Icons">
            <a:extLst>
              <a:ext uri="{FF2B5EF4-FFF2-40B4-BE49-F238E27FC236}">
                <a16:creationId xmlns:a16="http://schemas.microsoft.com/office/drawing/2014/main" id="{F083F206-0B37-4926-8785-0CA6AD58D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97" y="293084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Television with solid fill">
            <a:extLst>
              <a:ext uri="{FF2B5EF4-FFF2-40B4-BE49-F238E27FC236}">
                <a16:creationId xmlns:a16="http://schemas.microsoft.com/office/drawing/2014/main" id="{65B7131E-F7AF-485E-94B9-2BF5F3903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7832" y="5585157"/>
            <a:ext cx="640080" cy="640080"/>
          </a:xfrm>
          <a:prstGeom prst="rect">
            <a:avLst/>
          </a:prstGeom>
        </p:spPr>
      </p:pic>
      <p:pic>
        <p:nvPicPr>
          <p:cNvPr id="1051" name="Picture 27" descr="Vhs - Free technology icons">
            <a:extLst>
              <a:ext uri="{FF2B5EF4-FFF2-40B4-BE49-F238E27FC236}">
                <a16:creationId xmlns:a16="http://schemas.microsoft.com/office/drawing/2014/main" id="{23738717-D2D3-46CF-8822-9828014A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49" y="5564781"/>
            <a:ext cx="728761" cy="7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7" descr="Vhs - Free technology icons">
            <a:extLst>
              <a:ext uri="{FF2B5EF4-FFF2-40B4-BE49-F238E27FC236}">
                <a16:creationId xmlns:a16="http://schemas.microsoft.com/office/drawing/2014/main" id="{2DDA7C59-3756-42B1-A246-E9BF6A296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76" y="4649537"/>
            <a:ext cx="728761" cy="7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Old Analog Television Tv Set With Antennae Stock Illustration - Download  Image Now - iStock">
            <a:extLst>
              <a:ext uri="{FF2B5EF4-FFF2-40B4-BE49-F238E27FC236}">
                <a16:creationId xmlns:a16="http://schemas.microsoft.com/office/drawing/2014/main" id="{950C4556-026F-4470-8D21-A5CF125A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03" y="5483514"/>
            <a:ext cx="1141844" cy="9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9" descr="Old Analog Television Tv Set With Antennae Stock Illustration - Download  Image Now - iStock">
            <a:extLst>
              <a:ext uri="{FF2B5EF4-FFF2-40B4-BE49-F238E27FC236}">
                <a16:creationId xmlns:a16="http://schemas.microsoft.com/office/drawing/2014/main" id="{CD7A2C94-03D9-48CB-9375-5A3CCECE7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99" y="4528128"/>
            <a:ext cx="1141844" cy="9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9" descr="Old Analog Television Tv Set With Antennae Stock Illustration - Download  Image Now - iStock">
            <a:extLst>
              <a:ext uri="{FF2B5EF4-FFF2-40B4-BE49-F238E27FC236}">
                <a16:creationId xmlns:a16="http://schemas.microsoft.com/office/drawing/2014/main" id="{7501007D-8173-49ED-BDD4-1D72862DE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29" y="3659967"/>
            <a:ext cx="1141844" cy="9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Development Factors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United States</a:t>
            </a:r>
          </a:p>
          <a:p>
            <a:pPr lvl="1" eaLnBrk="1" hangingPunct="1"/>
            <a:r>
              <a:rPr lang="en-US" dirty="0"/>
              <a:t>Initial role:</a:t>
            </a:r>
          </a:p>
          <a:p>
            <a:pPr lvl="2" eaLnBrk="1" hangingPunct="1"/>
            <a:r>
              <a:rPr lang="en-US" dirty="0"/>
              <a:t>Marshall Plan also applied in Asia after WWII.</a:t>
            </a:r>
          </a:p>
          <a:p>
            <a:pPr lvl="2" eaLnBrk="1" hangingPunct="1"/>
            <a:r>
              <a:rPr lang="en-US" dirty="0"/>
              <a:t>South Korea and Taiwan would not have survived without the support of the United States.</a:t>
            </a:r>
          </a:p>
          <a:p>
            <a:pPr lvl="2" eaLnBrk="1" hangingPunct="1"/>
            <a:r>
              <a:rPr lang="en-US" dirty="0"/>
              <a:t>Between 5 and 10% of the GDP in foreign aid in the 1950s.</a:t>
            </a:r>
          </a:p>
          <a:p>
            <a:pPr lvl="2" eaLnBrk="1" hangingPunct="1"/>
            <a:r>
              <a:rPr lang="en-US" dirty="0"/>
              <a:t>Direct aid ended at the beginning of the 1960s.</a:t>
            </a:r>
          </a:p>
          <a:p>
            <a:pPr lvl="2" eaLnBrk="1" hangingPunct="1"/>
            <a:r>
              <a:rPr lang="en-US" dirty="0"/>
              <a:t>Freed internal financial capacity and promoted savings.</a:t>
            </a:r>
          </a:p>
          <a:p>
            <a:pPr lvl="1" eaLnBrk="1" hangingPunct="1"/>
            <a:r>
              <a:rPr lang="en-US" dirty="0"/>
              <a:t>Contemporary role:</a:t>
            </a:r>
          </a:p>
          <a:p>
            <a:pPr lvl="2" eaLnBrk="1" hangingPunct="1"/>
            <a:r>
              <a:rPr lang="en-US" dirty="0"/>
              <a:t>The United States has become an important market for Asian products.</a:t>
            </a:r>
          </a:p>
          <a:p>
            <a:pPr lvl="2" eaLnBrk="1" hangingPunct="1"/>
            <a:r>
              <a:rPr lang="en-US" dirty="0"/>
              <a:t>Supporting of the export-oriented development.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Development Factors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High savings rates</a:t>
            </a:r>
          </a:p>
          <a:p>
            <a:pPr lvl="1" eaLnBrk="1" hangingPunct="1"/>
            <a:r>
              <a:rPr lang="en-US" dirty="0"/>
              <a:t>Related to the availability of local investment capital.</a:t>
            </a:r>
          </a:p>
          <a:p>
            <a:pPr lvl="1" eaLnBrk="1" hangingPunct="1"/>
            <a:r>
              <a:rPr lang="en-US" dirty="0"/>
              <a:t>Savings were preferred over consumption.</a:t>
            </a:r>
          </a:p>
          <a:p>
            <a:pPr lvl="1" eaLnBrk="1" hangingPunct="1"/>
            <a:r>
              <a:rPr lang="en-US" dirty="0"/>
              <a:t>Ranges around 20 to 30% of GDP.</a:t>
            </a:r>
          </a:p>
          <a:p>
            <a:pPr lvl="1" eaLnBrk="1" hangingPunct="1"/>
            <a:r>
              <a:rPr lang="en-US" dirty="0"/>
              <a:t>Many societies offer little if any social security:</a:t>
            </a:r>
          </a:p>
          <a:p>
            <a:pPr lvl="2" eaLnBrk="1" hangingPunct="1"/>
            <a:r>
              <a:rPr lang="en-US" dirty="0"/>
              <a:t>Responsibility of the individual / family to cover expanses such as health care, education and retirement.</a:t>
            </a:r>
          </a:p>
          <a:p>
            <a:pPr lvl="2" eaLnBrk="1" hangingPunct="1"/>
            <a:r>
              <a:rPr lang="en-US" dirty="0"/>
              <a:t>Government mandatory saving and insurance policies.</a:t>
            </a:r>
          </a:p>
          <a:p>
            <a:pPr lvl="1" eaLnBrk="1" hangingPunct="1"/>
            <a:r>
              <a:rPr lang="en-US" dirty="0"/>
              <a:t>The average American has an income of about $40,000 a year:</a:t>
            </a:r>
          </a:p>
          <a:p>
            <a:pPr lvl="2" eaLnBrk="1" hangingPunct="1"/>
            <a:r>
              <a:rPr lang="en-US" dirty="0"/>
              <a:t>The personal savings rate is about 1% (negative in 2006).</a:t>
            </a:r>
          </a:p>
          <a:p>
            <a:pPr lvl="1" eaLnBrk="1" hangingPunct="1"/>
            <a:r>
              <a:rPr lang="en-US" dirty="0"/>
              <a:t>The average Chinese earns around $1,500 per year:</a:t>
            </a:r>
          </a:p>
          <a:p>
            <a:pPr lvl="2" eaLnBrk="1" hangingPunct="1"/>
            <a:r>
              <a:rPr lang="en-US" dirty="0"/>
              <a:t>The personal savings of 45% of his income.</a:t>
            </a:r>
          </a:p>
          <a:p>
            <a:pPr lvl="2" eaLnBrk="1" hangingPunct="1"/>
            <a:r>
              <a:rPr lang="en-US" dirty="0"/>
              <a:t>A poor Chinese saves more than a wealthy American.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Personal Savings Rate, United States and China, 1970-2022</a:t>
            </a:r>
          </a:p>
        </p:txBody>
      </p:sp>
      <p:graphicFrame>
        <p:nvGraphicFramePr>
          <p:cNvPr id="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996722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7A3E-C100-4409-869E-0F4B7C6D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Savings Rates (as % of GDP), 1975-2018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4E6250F-CF47-4549-B9B2-582266DF61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862915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061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Conditions of Usage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For personal and classroom use only</a:t>
            </a:r>
          </a:p>
          <a:p>
            <a:pPr lvl="1" eaLnBrk="1" hangingPunct="1"/>
            <a:r>
              <a:rPr lang="en-US"/>
              <a:t>Excludes any other form of communication such as conference presentations, published reports and papers.</a:t>
            </a:r>
          </a:p>
          <a:p>
            <a:pPr eaLnBrk="1" hangingPunct="1"/>
            <a:r>
              <a:rPr lang="en-US"/>
              <a:t>No modification and redistribution permitted</a:t>
            </a:r>
          </a:p>
          <a:p>
            <a:pPr lvl="1" eaLnBrk="1" hangingPunct="1"/>
            <a:r>
              <a:rPr lang="en-US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/>
              <a:t>Citation</a:t>
            </a:r>
          </a:p>
          <a:p>
            <a:pPr lvl="1" eaLnBrk="1" hangingPunct="1"/>
            <a:r>
              <a:rPr lang="en-US"/>
              <a:t>Dr. Jean-Paul Rodrigue, Dept. of Global Studies &amp; Geography, Hofstra University.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Development Factors</a:t>
            </a:r>
          </a:p>
        </p:txBody>
      </p:sp>
      <p:sp>
        <p:nvSpPr>
          <p:cNvPr id="829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Abundance of labor</a:t>
            </a:r>
          </a:p>
          <a:p>
            <a:pPr lvl="1" eaLnBrk="1" hangingPunct="1"/>
            <a:r>
              <a:rPr lang="en-US" dirty="0"/>
              <a:t>Numbers do not guarantee industrialization, but an advantage in labor-intensive activities.</a:t>
            </a:r>
          </a:p>
          <a:p>
            <a:pPr lvl="1" eaLnBrk="1" hangingPunct="1"/>
            <a:r>
              <a:rPr lang="en-US" dirty="0"/>
              <a:t>Demographic growth helped maintain low labor costs:</a:t>
            </a:r>
          </a:p>
          <a:p>
            <a:pPr lvl="2" eaLnBrk="1" hangingPunct="1"/>
            <a:r>
              <a:rPr lang="en-US" dirty="0"/>
              <a:t>Exports are more competitive.</a:t>
            </a:r>
          </a:p>
          <a:p>
            <a:pPr lvl="2" eaLnBrk="1" hangingPunct="1"/>
            <a:r>
              <a:rPr lang="en-US" dirty="0"/>
              <a:t>Foreign investment is attracted.</a:t>
            </a:r>
          </a:p>
          <a:p>
            <a:pPr lvl="1" eaLnBrk="1" hangingPunct="1"/>
            <a:r>
              <a:rPr lang="en-US" dirty="0"/>
              <a:t>Productivity often grows faster than wages.</a:t>
            </a:r>
          </a:p>
          <a:p>
            <a:pPr lvl="1" eaLnBrk="1" hangingPunct="1"/>
            <a:r>
              <a:rPr lang="en-US" dirty="0"/>
              <a:t>Female labor:</a:t>
            </a:r>
          </a:p>
          <a:p>
            <a:pPr lvl="2" eaLnBrk="1" hangingPunct="1"/>
            <a:r>
              <a:rPr lang="en-US" dirty="0"/>
              <a:t>In the manufacturing sector.</a:t>
            </a:r>
          </a:p>
          <a:p>
            <a:pPr lvl="2" eaLnBrk="1" hangingPunct="1"/>
            <a:r>
              <a:rPr lang="en-US" dirty="0"/>
              <a:t>Notably 15-25 years old.</a:t>
            </a:r>
          </a:p>
          <a:p>
            <a:pPr lvl="2" eaLnBrk="1" hangingPunct="1"/>
            <a:r>
              <a:rPr lang="en-US" dirty="0"/>
              <a:t>Often account between 40 and 50% of workforce.</a:t>
            </a:r>
          </a:p>
          <a:p>
            <a:pPr lvl="2" eaLnBrk="1" hangingPunct="1"/>
            <a:r>
              <a:rPr lang="en-US" dirty="0"/>
              <a:t>Lower wages and more disciplined.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Hourly Compensation in Manufacturing, 1997-2010 ($US)</a:t>
            </a: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338458"/>
              </p:ext>
            </p:extLst>
          </p:nvPr>
        </p:nvGraphicFramePr>
        <p:xfrm>
          <a:off x="1009650" y="1311275"/>
          <a:ext cx="10993438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9320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Development Factors</a:t>
            </a:r>
          </a:p>
        </p:txBody>
      </p:sp>
      <p:sp>
        <p:nvSpPr>
          <p:cNvPr id="8397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Globalization</a:t>
            </a:r>
          </a:p>
          <a:p>
            <a:pPr lvl="1" eaLnBrk="1" hangingPunct="1"/>
            <a:r>
              <a:rPr lang="en-US" dirty="0"/>
              <a:t>Development models vary greatly in the region.</a:t>
            </a:r>
          </a:p>
          <a:p>
            <a:pPr lvl="1" eaLnBrk="1" hangingPunct="1"/>
            <a:r>
              <a:rPr lang="en-US" dirty="0"/>
              <a:t>Diversity of economic and political systems.</a:t>
            </a:r>
          </a:p>
          <a:p>
            <a:pPr lvl="1" eaLnBrk="1" hangingPunct="1"/>
            <a:r>
              <a:rPr lang="en-US" dirty="0"/>
              <a:t>Convergence towards the capitalist model.</a:t>
            </a:r>
          </a:p>
          <a:p>
            <a:pPr lvl="1" eaLnBrk="1" hangingPunct="1"/>
            <a:r>
              <a:rPr lang="en-US" dirty="0"/>
              <a:t>Pacific Asia took advantage of the emerging global economy:</a:t>
            </a:r>
          </a:p>
          <a:p>
            <a:pPr lvl="2" eaLnBrk="1" hangingPunct="1"/>
            <a:r>
              <a:rPr lang="en-US" dirty="0"/>
              <a:t>Opening of foreign markets.</a:t>
            </a:r>
          </a:p>
          <a:p>
            <a:pPr lvl="2" eaLnBrk="1" hangingPunct="1"/>
            <a:r>
              <a:rPr lang="en-US" dirty="0"/>
              <a:t>Liberalization of trade.</a:t>
            </a:r>
          </a:p>
          <a:p>
            <a:pPr lvl="1" eaLnBrk="1" hangingPunct="1"/>
            <a:r>
              <a:rPr lang="en-US" dirty="0"/>
              <a:t>Export-oriented development.</a:t>
            </a:r>
          </a:p>
          <a:p>
            <a:pPr lvl="1" eaLnBrk="1" hangingPunct="1"/>
            <a:r>
              <a:rPr lang="en-US" dirty="0"/>
              <a:t>Significant improvements in the welfare of the population.</a:t>
            </a:r>
          </a:p>
          <a:p>
            <a:pPr lvl="1" eaLnBrk="1" hangingPunct="1"/>
            <a:r>
              <a:rPr lang="en-US" dirty="0"/>
              <a:t>Development of international transportation:</a:t>
            </a:r>
          </a:p>
          <a:p>
            <a:pPr lvl="2" eaLnBrk="1" hangingPunct="1"/>
            <a:r>
              <a:rPr lang="en-US" dirty="0"/>
              <a:t>Pacific Asia accessible at lower costs.</a:t>
            </a:r>
          </a:p>
          <a:p>
            <a:pPr lvl="2" eaLnBrk="1" hangingPunct="1"/>
            <a:r>
              <a:rPr lang="en-US" dirty="0"/>
              <a:t>Containerization.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Share of World Goods Exports, Selected Countries, 1950-2022</a:t>
            </a:r>
          </a:p>
        </p:txBody>
      </p:sp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id="{5B3D1A84-868C-D781-4626-F44F62686EC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348321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Development Factors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Foreign Direct Investments (FDI)</a:t>
            </a:r>
          </a:p>
          <a:p>
            <a:pPr lvl="1" eaLnBrk="1" hangingPunct="1"/>
            <a:r>
              <a:rPr lang="en-US" dirty="0"/>
              <a:t>Capital investments by foreign interests (mostly private).</a:t>
            </a:r>
          </a:p>
          <a:p>
            <a:pPr lvl="1" eaLnBrk="1" hangingPunct="1"/>
            <a:r>
              <a:rPr lang="en-US" dirty="0"/>
              <a:t>Related to the speed of development.</a:t>
            </a:r>
          </a:p>
          <a:p>
            <a:pPr lvl="1" eaLnBrk="1" hangingPunct="1"/>
            <a:r>
              <a:rPr lang="en-US" dirty="0"/>
              <a:t>Massive transfers of technology and investment.</a:t>
            </a:r>
          </a:p>
          <a:p>
            <a:pPr lvl="1" eaLnBrk="1" hangingPunct="1"/>
            <a:r>
              <a:rPr lang="en-US" dirty="0"/>
              <a:t>FDI are mostly undertaken as joint-ventures:</a:t>
            </a:r>
          </a:p>
          <a:p>
            <a:pPr lvl="2" eaLnBrk="1" hangingPunct="1"/>
            <a:r>
              <a:rPr lang="en-US" dirty="0"/>
              <a:t>The foreign firm often provides capital and technology.</a:t>
            </a:r>
          </a:p>
          <a:p>
            <a:pPr lvl="2" eaLnBrk="1" hangingPunct="1"/>
            <a:r>
              <a:rPr lang="en-US" dirty="0"/>
              <a:t>The Asian firm provides labor and raw materials.</a:t>
            </a:r>
          </a:p>
          <a:p>
            <a:pPr lvl="1" eaLnBrk="1" hangingPunct="1"/>
            <a:r>
              <a:rPr lang="en-US" dirty="0"/>
              <a:t>About 60% of FDIs are occurring in the manufacturing sector.</a:t>
            </a:r>
          </a:p>
          <a:p>
            <a:pPr lvl="1" eaLnBrk="1" hangingPunct="1"/>
            <a:r>
              <a:rPr lang="en-US" dirty="0"/>
              <a:t>United States and Japan:</a:t>
            </a:r>
          </a:p>
          <a:p>
            <a:pPr lvl="2" eaLnBrk="1" hangingPunct="1"/>
            <a:r>
              <a:rPr lang="en-US" dirty="0"/>
              <a:t>Account for more than 50% of FDIs.</a:t>
            </a:r>
          </a:p>
          <a:p>
            <a:pPr lvl="2" eaLnBrk="1" hangingPunct="1"/>
            <a:r>
              <a:rPr lang="en-US" dirty="0"/>
              <a:t>Japan massively investing in China; lower production costs.</a:t>
            </a:r>
          </a:p>
          <a:p>
            <a:pPr lvl="1" eaLnBrk="1" hangingPunct="1"/>
            <a:r>
              <a:rPr lang="en-US" dirty="0"/>
              <a:t>China accounts for 50% of all FDIs going to developing countries.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Value of Chinese Exports and FDI, 1983-2021 (Billions of $US)</a:t>
            </a:r>
          </a:p>
        </p:txBody>
      </p:sp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id="{37451C22-3C4E-377E-7018-198A795EC42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319866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3832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Development Factors</a:t>
            </a:r>
          </a:p>
        </p:txBody>
      </p:sp>
      <p:sp>
        <p:nvSpPr>
          <p:cNvPr id="8704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Outsourcing</a:t>
            </a:r>
          </a:p>
          <a:p>
            <a:pPr lvl="1" eaLnBrk="1" hangingPunct="1"/>
            <a:r>
              <a:rPr lang="en-US" dirty="0"/>
              <a:t>High production / labor costs in developed countries:</a:t>
            </a:r>
          </a:p>
          <a:p>
            <a:pPr lvl="2" eaLnBrk="1" hangingPunct="1"/>
            <a:r>
              <a:rPr lang="en-US" dirty="0"/>
              <a:t>Corporations looking at ways to reduce costs and compete.</a:t>
            </a:r>
          </a:p>
          <a:p>
            <a:pPr lvl="2" eaLnBrk="1" hangingPunct="1"/>
            <a:r>
              <a:rPr lang="en-US" dirty="0"/>
              <a:t>An increasing share of production is done by sub-contracting.</a:t>
            </a:r>
          </a:p>
          <a:p>
            <a:pPr lvl="2" eaLnBrk="1" hangingPunct="1"/>
            <a:r>
              <a:rPr lang="en-US" dirty="0"/>
              <a:t>Transfer of a manufacturing process.</a:t>
            </a:r>
          </a:p>
          <a:p>
            <a:pPr eaLnBrk="1" hangingPunct="1"/>
            <a:r>
              <a:rPr lang="en-US" dirty="0"/>
              <a:t>Technology transfers</a:t>
            </a:r>
          </a:p>
          <a:p>
            <a:pPr lvl="1" eaLnBrk="1" hangingPunct="1"/>
            <a:r>
              <a:rPr lang="en-US" dirty="0"/>
              <a:t>Mostly done by licensing (Taiwan, South Korea):</a:t>
            </a:r>
          </a:p>
          <a:p>
            <a:pPr lvl="2" eaLnBrk="1" hangingPunct="1"/>
            <a:r>
              <a:rPr lang="en-US" dirty="0"/>
              <a:t>A firm is authorized to use a technology.</a:t>
            </a:r>
          </a:p>
          <a:p>
            <a:pPr lvl="2" eaLnBrk="1" hangingPunct="1"/>
            <a:r>
              <a:rPr lang="en-US" dirty="0"/>
              <a:t>Pays a royalty.</a:t>
            </a:r>
          </a:p>
          <a:p>
            <a:pPr lvl="1" eaLnBrk="1" hangingPunct="1"/>
            <a:r>
              <a:rPr lang="en-US" dirty="0"/>
              <a:t>Several technologies “stolen”.</a:t>
            </a:r>
          </a:p>
          <a:p>
            <a:pPr lvl="2" eaLnBrk="1" hangingPunct="1"/>
            <a:r>
              <a:rPr lang="en-US" dirty="0"/>
              <a:t>Software and industrial process piracy.</a:t>
            </a:r>
          </a:p>
          <a:p>
            <a:pPr lvl="1" eaLnBrk="1" hangingPunct="1"/>
            <a:r>
              <a:rPr lang="en-US" dirty="0"/>
              <a:t>Asian countries have become innovators:</a:t>
            </a:r>
          </a:p>
          <a:p>
            <a:pPr lvl="2" eaLnBrk="1" hangingPunct="1"/>
            <a:r>
              <a:rPr lang="en-US" dirty="0"/>
              <a:t>Japan and the Tigers first.</a:t>
            </a:r>
          </a:p>
          <a:p>
            <a:pPr lvl="2" eaLnBrk="1" hangingPunct="1"/>
            <a:r>
              <a:rPr lang="en-US" dirty="0"/>
              <a:t>China: substantial potential for innovation with emerging clusters (Pear River Delta).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Development Factors</a:t>
            </a:r>
          </a:p>
        </p:txBody>
      </p:sp>
      <p:sp>
        <p:nvSpPr>
          <p:cNvPr id="880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Government and industrial development</a:t>
            </a:r>
          </a:p>
          <a:p>
            <a:pPr lvl="1" eaLnBrk="1" hangingPunct="1"/>
            <a:r>
              <a:rPr lang="en-US" dirty="0"/>
              <a:t>Asian governments tend to be of small size but have strong influence on economy:</a:t>
            </a:r>
          </a:p>
          <a:p>
            <a:pPr lvl="2" eaLnBrk="1" hangingPunct="1"/>
            <a:r>
              <a:rPr lang="en-US" dirty="0"/>
              <a:t>Lower taxation on the society; less social safety nets.</a:t>
            </a:r>
          </a:p>
          <a:p>
            <a:pPr lvl="2" eaLnBrk="1" hangingPunct="1"/>
            <a:r>
              <a:rPr lang="en-US" dirty="0"/>
              <a:t>Notable exceptions; China, Vietnam (large bureaucracies).</a:t>
            </a:r>
          </a:p>
          <a:p>
            <a:pPr lvl="2" eaLnBrk="1" hangingPunct="1"/>
            <a:r>
              <a:rPr lang="en-US" dirty="0"/>
              <a:t>Often account for less than 20% of GDP (about 45-50% for the US).</a:t>
            </a:r>
          </a:p>
          <a:p>
            <a:pPr lvl="1" eaLnBrk="1" hangingPunct="1"/>
            <a:r>
              <a:rPr lang="en-US" dirty="0"/>
              <a:t>Involvement of the government:</a:t>
            </a:r>
          </a:p>
          <a:p>
            <a:pPr lvl="2" eaLnBrk="1" hangingPunct="1"/>
            <a:r>
              <a:rPr lang="en-US" dirty="0"/>
              <a:t>Defines the strategic orientation of the economy; Favor export-oriented strategies.</a:t>
            </a:r>
          </a:p>
          <a:p>
            <a:pPr lvl="2" eaLnBrk="1" hangingPunct="1"/>
            <a:r>
              <a:rPr lang="en-US" dirty="0"/>
              <a:t>Developing projects and providing financing (preferential loans).</a:t>
            </a:r>
          </a:p>
          <a:p>
            <a:pPr lvl="2" eaLnBrk="1" hangingPunct="1"/>
            <a:r>
              <a:rPr lang="en-US" dirty="0"/>
              <a:t>Favor trade-related infrastructure projects.</a:t>
            </a:r>
          </a:p>
          <a:p>
            <a:pPr lvl="2" eaLnBrk="1" hangingPunct="1"/>
            <a:r>
              <a:rPr lang="en-US" dirty="0"/>
              <a:t>Significant regulatory involvement (misallocations and some corruption).</a:t>
            </a:r>
          </a:p>
          <a:p>
            <a:pPr lvl="1" eaLnBrk="1" hangingPunct="1"/>
            <a:r>
              <a:rPr lang="en-US" dirty="0"/>
              <a:t>Special economic zones / Export processing zones:</a:t>
            </a:r>
          </a:p>
          <a:p>
            <a:pPr lvl="2" eaLnBrk="1" hangingPunct="1"/>
            <a:r>
              <a:rPr lang="en-US" dirty="0"/>
              <a:t>Enclave where foreign corporations are given specific privileges (mainly taxation).</a:t>
            </a:r>
          </a:p>
          <a:p>
            <a:pPr lvl="2" eaLnBrk="1" hangingPunct="1"/>
            <a:r>
              <a:rPr lang="en-US" dirty="0"/>
              <a:t>Attract foreign investments, new industrial activities and technologies.</a:t>
            </a:r>
          </a:p>
          <a:p>
            <a:pPr lvl="2" eaLnBrk="1" hangingPunct="1"/>
            <a:r>
              <a:rPr lang="en-US" dirty="0"/>
              <a:t>Hong Kong has been a free trade zone since 1841.</a:t>
            </a:r>
          </a:p>
          <a:p>
            <a:pPr lvl="2" eaLnBrk="1" hangingPunct="1"/>
            <a:r>
              <a:rPr lang="en-US" dirty="0"/>
              <a:t>China opened several SEZs in the 1980s.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6958-0BC1-4A63-9FCA-327AFD90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76E9-28C0-4307-8F92-6E9D589A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conomic Development in East Asia - ppt download">
            <a:extLst>
              <a:ext uri="{FF2B5EF4-FFF2-40B4-BE49-F238E27FC236}">
                <a16:creationId xmlns:a16="http://schemas.microsoft.com/office/drawing/2014/main" id="{70054DFF-5A6D-4B01-B578-38F92550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31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Development Factors</a:t>
            </a:r>
          </a:p>
        </p:txBody>
      </p:sp>
      <p:sp>
        <p:nvSpPr>
          <p:cNvPr id="8909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Confucianism</a:t>
            </a:r>
          </a:p>
          <a:p>
            <a:pPr lvl="1" eaLnBrk="1" hangingPunct="1"/>
            <a:r>
              <a:rPr lang="en-US" dirty="0"/>
              <a:t>Important imprint in most Pacific Asian societies.</a:t>
            </a:r>
          </a:p>
          <a:p>
            <a:pPr lvl="1" eaLnBrk="1" hangingPunct="1"/>
            <a:r>
              <a:rPr lang="en-US" dirty="0"/>
              <a:t>Basis of most social structures, especially in the Chinese world.</a:t>
            </a:r>
          </a:p>
          <a:p>
            <a:pPr lvl="1" eaLnBrk="1" hangingPunct="1"/>
            <a:r>
              <a:rPr lang="en-US" dirty="0"/>
              <a:t>Main values:</a:t>
            </a:r>
          </a:p>
          <a:p>
            <a:pPr lvl="2" eaLnBrk="1" hangingPunct="1"/>
            <a:r>
              <a:rPr lang="en-US" dirty="0"/>
              <a:t>Hard work as a symbol of achievement.</a:t>
            </a:r>
          </a:p>
          <a:p>
            <a:pPr lvl="2" eaLnBrk="1" hangingPunct="1"/>
            <a:r>
              <a:rPr lang="en-US" dirty="0"/>
              <a:t>Thriftiness.</a:t>
            </a:r>
          </a:p>
          <a:p>
            <a:pPr lvl="2" eaLnBrk="1" hangingPunct="1"/>
            <a:r>
              <a:rPr lang="en-US" dirty="0"/>
              <a:t>Well defined family structures.</a:t>
            </a:r>
          </a:p>
          <a:p>
            <a:pPr lvl="2" eaLnBrk="1" hangingPunct="1"/>
            <a:r>
              <a:rPr lang="en-US" dirty="0"/>
              <a:t>Obedience to authority and respect of hierarchy.</a:t>
            </a:r>
          </a:p>
          <a:p>
            <a:pPr lvl="2" eaLnBrk="1" hangingPunct="1"/>
            <a:r>
              <a:rPr lang="en-US" dirty="0"/>
              <a:t>Benevolent leadership.</a:t>
            </a:r>
          </a:p>
          <a:p>
            <a:pPr lvl="2" eaLnBrk="1" hangingPunct="1"/>
            <a:r>
              <a:rPr lang="en-US" dirty="0"/>
              <a:t>Consensus, harmony and common interest.</a:t>
            </a:r>
          </a:p>
          <a:p>
            <a:pPr lvl="2" eaLnBrk="1" hangingPunct="1"/>
            <a:r>
              <a:rPr lang="en-US" dirty="0"/>
              <a:t>Education as a tool of social promotion.</a:t>
            </a:r>
          </a:p>
          <a:p>
            <a:pPr lvl="1" eaLnBrk="1" hangingPunct="1"/>
            <a:r>
              <a:rPr lang="en-US" dirty="0"/>
              <a:t>Possible to make accept difficult living conditions to justify future development.</a:t>
            </a:r>
          </a:p>
          <a:p>
            <a:pPr lvl="1" eaLnBrk="1" hangingPunct="1"/>
            <a:r>
              <a:rPr lang="en-US" dirty="0"/>
              <a:t>Its importance is argued.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B. Pacific Asian Development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1. From Ashes to Riches</a:t>
            </a:r>
          </a:p>
          <a:p>
            <a:pPr lvl="1" eaLnBrk="1" hangingPunct="1"/>
            <a:r>
              <a:rPr lang="en-US" dirty="0"/>
              <a:t>How does Pacific Asia compare economically with other regions of the world, now and then?</a:t>
            </a:r>
          </a:p>
          <a:p>
            <a:pPr eaLnBrk="1" hangingPunct="1"/>
            <a:r>
              <a:rPr lang="en-US" dirty="0"/>
              <a:t>2. Development Factors</a:t>
            </a:r>
          </a:p>
          <a:p>
            <a:pPr lvl="1" eaLnBrk="1" hangingPunct="1"/>
            <a:r>
              <a:rPr lang="en-US" dirty="0"/>
              <a:t>What were the major reasons behind the success of many Pacific Asian countries?</a:t>
            </a:r>
          </a:p>
          <a:p>
            <a:pPr eaLnBrk="1" hangingPunct="1"/>
            <a:r>
              <a:rPr lang="en-US" dirty="0"/>
              <a:t>3. Development Problems</a:t>
            </a:r>
          </a:p>
          <a:p>
            <a:pPr lvl="1" eaLnBrk="1" hangingPunct="1"/>
            <a:r>
              <a:rPr lang="en-US" dirty="0"/>
              <a:t>What are some specific development problems the region is facing?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E603A4-BF54-4FA9-ACB9-08560911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Factors (Synopsis)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9EC7B-31B5-4D30-BF96-E3626FB8483A}"/>
              </a:ext>
            </a:extLst>
          </p:cNvPr>
          <p:cNvSpPr txBox="1"/>
          <p:nvPr/>
        </p:nvSpPr>
        <p:spPr>
          <a:xfrm>
            <a:off x="7447784" y="93273"/>
            <a:ext cx="4562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Discuss the main factors that have favored economic </a:t>
            </a:r>
            <a:r>
              <a:rPr lang="en-US" sz="2000" b="1">
                <a:latin typeface="Agency FB" pitchFamily="34" charset="0"/>
              </a:rPr>
              <a:t>development in </a:t>
            </a:r>
            <a:r>
              <a:rPr lang="en-US" sz="2000" b="1" dirty="0">
                <a:latin typeface="Agency FB" pitchFamily="34" charset="0"/>
              </a:rPr>
              <a:t>East and Southeast Asia after the Second World War</a:t>
            </a:r>
          </a:p>
        </p:txBody>
      </p:sp>
      <p:pic>
        <p:nvPicPr>
          <p:cNvPr id="6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8081F6DE-A59E-437E-80E5-E9304E45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51" y="252286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North America with solid fill">
            <a:extLst>
              <a:ext uri="{FF2B5EF4-FFF2-40B4-BE49-F238E27FC236}">
                <a16:creationId xmlns:a16="http://schemas.microsoft.com/office/drawing/2014/main" id="{602F5009-EA06-400B-9B49-C62B78122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651" y="1304776"/>
            <a:ext cx="914400" cy="9144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EDB611-9F78-4B00-B641-0E6E9C686177}"/>
              </a:ext>
            </a:extLst>
          </p:cNvPr>
          <p:cNvSpPr/>
          <p:nvPr/>
        </p:nvSpPr>
        <p:spPr bwMode="auto">
          <a:xfrm>
            <a:off x="2039815" y="1600197"/>
            <a:ext cx="18288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United States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E2B38-3552-4BED-88CE-AA861D27F454}"/>
              </a:ext>
            </a:extLst>
          </p:cNvPr>
          <p:cNvSpPr txBox="1"/>
          <p:nvPr/>
        </p:nvSpPr>
        <p:spPr>
          <a:xfrm>
            <a:off x="3984379" y="1462089"/>
            <a:ext cx="786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Initial role (1950s). Marshall Plan. Financial support. Military protection (Japan, South Korea, Taiwan). Major market outlet.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2" name="Graphic 11" descr="Piggy Bank with solid fill">
            <a:extLst>
              <a:ext uri="{FF2B5EF4-FFF2-40B4-BE49-F238E27FC236}">
                <a16:creationId xmlns:a16="http://schemas.microsoft.com/office/drawing/2014/main" id="{583AB24D-DA87-473E-9463-8037F0888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5159" y="2006731"/>
            <a:ext cx="731520" cy="73152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62FCB4-FCD7-4A0D-8DFA-FF176A9BA567}"/>
              </a:ext>
            </a:extLst>
          </p:cNvPr>
          <p:cNvSpPr/>
          <p:nvPr/>
        </p:nvSpPr>
        <p:spPr bwMode="auto">
          <a:xfrm>
            <a:off x="2039815" y="2237931"/>
            <a:ext cx="18288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Savings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E3A22C-E27D-4C8B-9778-92090448F5B9}"/>
              </a:ext>
            </a:extLst>
          </p:cNvPr>
          <p:cNvSpPr txBox="1"/>
          <p:nvPr/>
        </p:nvSpPr>
        <p:spPr>
          <a:xfrm>
            <a:off x="3984379" y="2196900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High saving rates (about 30% of GDP). Availability of national capital.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7" name="Graphic 16" descr="Gender with solid fill">
            <a:extLst>
              <a:ext uri="{FF2B5EF4-FFF2-40B4-BE49-F238E27FC236}">
                <a16:creationId xmlns:a16="http://schemas.microsoft.com/office/drawing/2014/main" id="{D67A72D5-0903-45C1-B2E5-4E177DEC0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856" y="2752516"/>
            <a:ext cx="640080" cy="64008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21166F-422F-46E3-8493-22D10A28DD2F}"/>
              </a:ext>
            </a:extLst>
          </p:cNvPr>
          <p:cNvSpPr/>
          <p:nvPr/>
        </p:nvSpPr>
        <p:spPr bwMode="auto">
          <a:xfrm>
            <a:off x="2039815" y="2903802"/>
            <a:ext cx="18288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Labor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1ABBFE-4D77-4337-A845-0FD885097156}"/>
              </a:ext>
            </a:extLst>
          </p:cNvPr>
          <p:cNvSpPr txBox="1"/>
          <p:nvPr/>
        </p:nvSpPr>
        <p:spPr>
          <a:xfrm>
            <a:off x="3984379" y="2740123"/>
            <a:ext cx="786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Large labor pool. Wages kept relatively low. Reliance on women. Development of skills through education.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BBC6F82-0821-4626-AFF8-B507CBCEA1F5}"/>
              </a:ext>
            </a:extLst>
          </p:cNvPr>
          <p:cNvSpPr/>
          <p:nvPr/>
        </p:nvSpPr>
        <p:spPr bwMode="auto">
          <a:xfrm>
            <a:off x="2039815" y="3493531"/>
            <a:ext cx="18288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Narrow" panose="020B0606020202030204" pitchFamily="34" charset="0"/>
              </a:rPr>
              <a:t>Globalization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23" name="Graphic 22" descr="Globe outline">
            <a:extLst>
              <a:ext uri="{FF2B5EF4-FFF2-40B4-BE49-F238E27FC236}">
                <a16:creationId xmlns:a16="http://schemas.microsoft.com/office/drawing/2014/main" id="{09AE430F-C88C-4083-B923-7DE2538DF9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00070" y="3457472"/>
            <a:ext cx="533563" cy="53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20DDCB8-0BDA-4FBD-B67F-2D0C1BD30081}"/>
              </a:ext>
            </a:extLst>
          </p:cNvPr>
          <p:cNvSpPr txBox="1"/>
          <p:nvPr/>
        </p:nvSpPr>
        <p:spPr>
          <a:xfrm>
            <a:off x="3984379" y="3493531"/>
            <a:ext cx="7095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Increased participation in international trade. Lower tariffs. Lower transport costs.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623123-0E25-4BCE-9E4F-E72C2F1EDEE4}"/>
              </a:ext>
            </a:extLst>
          </p:cNvPr>
          <p:cNvSpPr/>
          <p:nvPr/>
        </p:nvSpPr>
        <p:spPr bwMode="auto">
          <a:xfrm>
            <a:off x="2046848" y="4134734"/>
            <a:ext cx="18288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Narrow" panose="020B0606020202030204" pitchFamily="34" charset="0"/>
              </a:rPr>
              <a:t>Investments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A0B02E-490F-47CE-9AF9-62B617B10B10}"/>
              </a:ext>
            </a:extLst>
          </p:cNvPr>
          <p:cNvSpPr txBox="1"/>
          <p:nvPr/>
        </p:nvSpPr>
        <p:spPr>
          <a:xfrm>
            <a:off x="3984379" y="3969940"/>
            <a:ext cx="7717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Foreign direct investments. Transfers of production and manufacturing capacities. Mainly from Japan and the United States (initially). Joint ventures. Transfer of technology.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30" name="Graphic 29" descr="Bank with solid fill">
            <a:extLst>
              <a:ext uri="{FF2B5EF4-FFF2-40B4-BE49-F238E27FC236}">
                <a16:creationId xmlns:a16="http://schemas.microsoft.com/office/drawing/2014/main" id="{27AE9A15-0CDB-4A8C-820C-837E561838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1091" y="3935157"/>
            <a:ext cx="731520" cy="73152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6B5CD3E-280F-4698-96C5-7DAC5057C99B}"/>
              </a:ext>
            </a:extLst>
          </p:cNvPr>
          <p:cNvSpPr/>
          <p:nvPr/>
        </p:nvSpPr>
        <p:spPr bwMode="auto">
          <a:xfrm>
            <a:off x="2046848" y="4844196"/>
            <a:ext cx="18288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Narrow" panose="020B0606020202030204" pitchFamily="34" charset="0"/>
              </a:rPr>
              <a:t>Outsourcing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D6DBF7-B273-4B2B-A9B6-4F5EC50199C5}"/>
              </a:ext>
            </a:extLst>
          </p:cNvPr>
          <p:cNvSpPr txBox="1"/>
          <p:nvPr/>
        </p:nvSpPr>
        <p:spPr>
          <a:xfrm>
            <a:off x="3984379" y="4844196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Access to foreign markets and global supply chains.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026" name="Picture 2" descr="Outsource Icon #83196 - Free Icons Library">
            <a:extLst>
              <a:ext uri="{FF2B5EF4-FFF2-40B4-BE49-F238E27FC236}">
                <a16:creationId xmlns:a16="http://schemas.microsoft.com/office/drawing/2014/main" id="{FC8CF1C0-DFA2-4CF0-9361-0A0483531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03" y="4766385"/>
            <a:ext cx="627296" cy="6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44E695C-40AE-4FFB-B82E-DABFA320E353}"/>
              </a:ext>
            </a:extLst>
          </p:cNvPr>
          <p:cNvSpPr/>
          <p:nvPr/>
        </p:nvSpPr>
        <p:spPr bwMode="auto">
          <a:xfrm>
            <a:off x="2046848" y="5514085"/>
            <a:ext cx="18288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Narrow" panose="020B0606020202030204" pitchFamily="34" charset="0"/>
              </a:rPr>
              <a:t>Policy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36" name="Graphic 35" descr="Checklist with solid fill">
            <a:extLst>
              <a:ext uri="{FF2B5EF4-FFF2-40B4-BE49-F238E27FC236}">
                <a16:creationId xmlns:a16="http://schemas.microsoft.com/office/drawing/2014/main" id="{1616A7EC-7FF2-4BDA-9D29-359815705D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60879" y="5408078"/>
            <a:ext cx="611944" cy="61194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78C6784-DD92-4929-BC67-9FFFA27A4182}"/>
              </a:ext>
            </a:extLst>
          </p:cNvPr>
          <p:cNvSpPr txBox="1"/>
          <p:nvPr/>
        </p:nvSpPr>
        <p:spPr>
          <a:xfrm>
            <a:off x="3984379" y="5468310"/>
            <a:ext cx="7867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Special economic zones. Export-oriented development strategies. Mandatory savings.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B711A14-49CE-4F07-AFAB-8D080BED8DA4}"/>
              </a:ext>
            </a:extLst>
          </p:cNvPr>
          <p:cNvSpPr/>
          <p:nvPr/>
        </p:nvSpPr>
        <p:spPr bwMode="auto">
          <a:xfrm>
            <a:off x="2039815" y="6231513"/>
            <a:ext cx="1828800" cy="323557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0" rIns="4572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Narrow" panose="020B0606020202030204" pitchFamily="34" charset="0"/>
              </a:rPr>
              <a:t>Culture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41" name="Graphic 40" descr="Yin And Yang with solid fill">
            <a:extLst>
              <a:ext uri="{FF2B5EF4-FFF2-40B4-BE49-F238E27FC236}">
                <a16:creationId xmlns:a16="http://schemas.microsoft.com/office/drawing/2014/main" id="{8107BD0B-AEBD-46FE-A7C8-85E595A7C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2442" y="6034815"/>
            <a:ext cx="716954" cy="71695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D4E7646-691C-4A7F-AADD-1E186BE26EC3}"/>
              </a:ext>
            </a:extLst>
          </p:cNvPr>
          <p:cNvSpPr txBox="1"/>
          <p:nvPr/>
        </p:nvSpPr>
        <p:spPr>
          <a:xfrm>
            <a:off x="3984379" y="6191302"/>
            <a:ext cx="799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Confucianism. Social order. Work ethics. Consensus. Respect for authority. Its role is argued.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57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3. Development Problems</a:t>
            </a:r>
          </a:p>
        </p:txBody>
      </p:sp>
      <p:sp>
        <p:nvSpPr>
          <p:cNvPr id="92163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Questioning the “Asian Miracle”</a:t>
            </a:r>
          </a:p>
          <a:p>
            <a:pPr lvl="1" eaLnBrk="1" hangingPunct="1"/>
            <a:r>
              <a:rPr lang="en-US" dirty="0"/>
              <a:t>Used to be called “Miracle Economies” by the World Bank.</a:t>
            </a:r>
          </a:p>
          <a:p>
            <a:pPr lvl="1" eaLnBrk="1" hangingPunct="1"/>
            <a:r>
              <a:rPr lang="en-US" dirty="0"/>
              <a:t>Two crisis:</a:t>
            </a:r>
          </a:p>
          <a:p>
            <a:pPr lvl="2" eaLnBrk="1" hangingPunct="1"/>
            <a:r>
              <a:rPr lang="en-US" dirty="0"/>
              <a:t>Financial crisis of 1997-98.</a:t>
            </a:r>
          </a:p>
          <a:p>
            <a:pPr lvl="2" eaLnBrk="1" hangingPunct="1"/>
            <a:r>
              <a:rPr lang="en-US" dirty="0"/>
              <a:t>Financial crisis of 2008-09</a:t>
            </a:r>
          </a:p>
          <a:p>
            <a:pPr eaLnBrk="1" hangingPunct="1"/>
            <a:r>
              <a:rPr lang="en-US" dirty="0"/>
              <a:t>The Asian Financial crisis of 1997-98</a:t>
            </a:r>
          </a:p>
          <a:p>
            <a:pPr lvl="1" eaLnBrk="1" hangingPunct="1"/>
            <a:r>
              <a:rPr lang="en-US" dirty="0"/>
              <a:t>The bursting of a bubble, mainly based on real estate.</a:t>
            </a:r>
          </a:p>
          <a:p>
            <a:pPr lvl="1" eaLnBrk="1" hangingPunct="1"/>
            <a:r>
              <a:rPr lang="en-US" dirty="0"/>
              <a:t>Exacerbation of social problems; Inequalities.</a:t>
            </a:r>
          </a:p>
          <a:p>
            <a:pPr lvl="1" eaLnBrk="1" hangingPunct="1"/>
            <a:r>
              <a:rPr lang="en-US" dirty="0"/>
              <a:t>Loss of spending power.</a:t>
            </a:r>
          </a:p>
          <a:p>
            <a:pPr lvl="1" eaLnBrk="1" hangingPunct="1"/>
            <a:r>
              <a:rPr lang="en-US" dirty="0"/>
              <a:t>Especially true in countries depending on imports (Indonesia).</a:t>
            </a:r>
          </a:p>
          <a:p>
            <a:pPr lvl="1" eaLnBrk="1" hangingPunct="1"/>
            <a:r>
              <a:rPr lang="en-US" dirty="0"/>
              <a:t>Political unrest (fall of the Suharto government in 1998).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3. Development Problems</a:t>
            </a:r>
          </a:p>
        </p:txBody>
      </p:sp>
      <p:sp>
        <p:nvSpPr>
          <p:cNvPr id="9318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role of governments</a:t>
            </a:r>
          </a:p>
          <a:p>
            <a:pPr lvl="1" eaLnBrk="1" hangingPunct="1"/>
            <a:r>
              <a:rPr lang="en-US" dirty="0"/>
              <a:t>Governments regulate massively their economy:</a:t>
            </a:r>
          </a:p>
          <a:p>
            <a:pPr lvl="2" eaLnBrk="1" hangingPunct="1"/>
            <a:r>
              <a:rPr lang="en-US" dirty="0"/>
              <a:t>Industrial control; the appeal of an export-oriented strategy.</a:t>
            </a:r>
          </a:p>
          <a:p>
            <a:pPr lvl="2" eaLnBrk="1" hangingPunct="1"/>
            <a:r>
              <a:rPr lang="en-US" dirty="0"/>
              <a:t>Preferential loans.</a:t>
            </a:r>
          </a:p>
          <a:p>
            <a:pPr lvl="2" eaLnBrk="1" hangingPunct="1"/>
            <a:r>
              <a:rPr lang="en-US" dirty="0"/>
              <a:t>Informal “Black” market: Avoid government regulation creating artificial scarcity.</a:t>
            </a:r>
          </a:p>
          <a:p>
            <a:pPr lvl="1" eaLnBrk="1" hangingPunct="1"/>
            <a:r>
              <a:rPr lang="en-US" dirty="0"/>
              <a:t>Corruption:</a:t>
            </a:r>
          </a:p>
          <a:p>
            <a:pPr lvl="2" eaLnBrk="1" hangingPunct="1"/>
            <a:r>
              <a:rPr lang="en-US" dirty="0"/>
              <a:t>Corruption is a form of misallocation (using public power to regulate, coerce and confiscate).</a:t>
            </a:r>
          </a:p>
          <a:p>
            <a:pPr lvl="2" eaLnBrk="1" hangingPunct="1"/>
            <a:r>
              <a:rPr lang="en-US" dirty="0"/>
              <a:t>Corruption becomes a source of income for low-paid bureaucrats.</a:t>
            </a:r>
          </a:p>
          <a:p>
            <a:pPr lvl="2" eaLnBrk="1" hangingPunct="1"/>
            <a:r>
              <a:rPr lang="en-US" dirty="0"/>
              <a:t>Cronyism (favoritism shown to friends and associates).</a:t>
            </a:r>
          </a:p>
          <a:p>
            <a:pPr lvl="2" eaLnBrk="1" hangingPunct="1"/>
            <a:r>
              <a:rPr lang="en-US" dirty="0"/>
              <a:t>Lack of transparency.</a:t>
            </a:r>
          </a:p>
          <a:p>
            <a:pPr lvl="2" eaLnBrk="1" hangingPunct="1"/>
            <a:r>
              <a:rPr lang="en-US" dirty="0"/>
              <a:t>“Hidden clauses” often account for up to 30% of the amount of a contract.</a:t>
            </a:r>
          </a:p>
          <a:p>
            <a:pPr lvl="2" eaLnBrk="1" hangingPunct="1"/>
            <a:r>
              <a:rPr lang="en-US" dirty="0"/>
              <a:t>Weak legal systems leaving limited recourse.</a:t>
            </a:r>
          </a:p>
          <a:p>
            <a:pPr lvl="1" eaLnBrk="1" hangingPunct="1"/>
            <a:r>
              <a:rPr lang="en-US" dirty="0"/>
              <a:t>Institutions did not develop with the economy.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Corruption Perception Index, Selected Countries, 2006, 2019 (10 = the least corrupt)</a:t>
            </a: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053793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3. Development Problems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Currency leverage</a:t>
            </a:r>
          </a:p>
          <a:p>
            <a:pPr lvl="1" eaLnBrk="1" hangingPunct="1"/>
            <a:r>
              <a:rPr lang="en-US" dirty="0"/>
              <a:t>Systematic positive export balance:</a:t>
            </a:r>
          </a:p>
          <a:p>
            <a:pPr lvl="2" eaLnBrk="1" hangingPunct="1"/>
            <a:r>
              <a:rPr lang="en-US" dirty="0"/>
              <a:t>Increase of the value of a national currency.</a:t>
            </a:r>
          </a:p>
          <a:p>
            <a:pPr lvl="2" eaLnBrk="1" hangingPunct="1"/>
            <a:r>
              <a:rPr lang="en-US" dirty="0"/>
              <a:t>Eventually exports slow down has they become more expensive.</a:t>
            </a:r>
          </a:p>
          <a:p>
            <a:pPr lvl="2" eaLnBrk="1" hangingPunct="1"/>
            <a:r>
              <a:rPr lang="en-US" dirty="0"/>
              <a:t>Asian currencies should have increased substantially.</a:t>
            </a:r>
          </a:p>
          <a:p>
            <a:pPr lvl="1" eaLnBrk="1" hangingPunct="1"/>
            <a:r>
              <a:rPr lang="en-US" dirty="0"/>
              <a:t>Maintaining the exports:</a:t>
            </a:r>
          </a:p>
          <a:p>
            <a:pPr lvl="2" eaLnBrk="1" hangingPunct="1"/>
            <a:r>
              <a:rPr lang="en-US" dirty="0"/>
              <a:t>Continue the export-oriented system.</a:t>
            </a:r>
          </a:p>
          <a:p>
            <a:pPr lvl="2" eaLnBrk="1" hangingPunct="1"/>
            <a:r>
              <a:rPr lang="en-US" dirty="0"/>
              <a:t>Japan and Korea bought large amounts of US securities to recycle their foreign reserves (T-bills, bonds, stocks, etc.).</a:t>
            </a:r>
          </a:p>
          <a:p>
            <a:pPr lvl="2" eaLnBrk="1" hangingPunct="1"/>
            <a:r>
              <a:rPr lang="en-US" dirty="0"/>
              <a:t>China pegged its currency (Yuan) to the US dollar at 8.2 and purchased US securities.</a:t>
            </a:r>
          </a:p>
          <a:p>
            <a:pPr lvl="1" eaLnBrk="1" hangingPunct="1"/>
            <a:r>
              <a:rPr lang="en-US" dirty="0"/>
              <a:t>Inflated US assets (housing) and kept consumers buying.</a:t>
            </a:r>
          </a:p>
          <a:p>
            <a:pPr lvl="1" eaLnBrk="1" hangingPunct="1"/>
            <a:r>
              <a:rPr lang="en-US" dirty="0"/>
              <a:t>Transfer of wealth from the West to the East.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Yuan Exchange Rate (per USD), 1981-2023 (Monthly)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F07CD82E-D820-4E62-859C-7BEB1EE113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710810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7811" y="1690953"/>
            <a:ext cx="1625445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292929"/>
                </a:solidFill>
                <a:latin typeface="Arial Narrow" pitchFamily="34" charset="0"/>
              </a:rPr>
              <a:t>Discount Window</a:t>
            </a:r>
          </a:p>
        </p:txBody>
      </p:sp>
      <p:sp>
        <p:nvSpPr>
          <p:cNvPr id="8" name="Left Bracket 9"/>
          <p:cNvSpPr>
            <a:spLocks/>
          </p:cNvSpPr>
          <p:nvPr/>
        </p:nvSpPr>
        <p:spPr bwMode="auto">
          <a:xfrm rot="5400000">
            <a:off x="3283529" y="589550"/>
            <a:ext cx="401637" cy="2416723"/>
          </a:xfrm>
          <a:prstGeom prst="leftBracket">
            <a:avLst>
              <a:gd name="adj" fmla="val 835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97778" y="1797911"/>
            <a:ext cx="1473160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292929"/>
                </a:solidFill>
                <a:latin typeface="Arial Narrow" pitchFamily="34" charset="0"/>
              </a:rPr>
              <a:t>Export Oriented</a:t>
            </a:r>
          </a:p>
          <a:p>
            <a:pPr algn="ctr">
              <a:defRPr/>
            </a:pPr>
            <a:r>
              <a:rPr lang="en-US" sz="2000" dirty="0">
                <a:solidFill>
                  <a:srgbClr val="292929"/>
                </a:solidFill>
                <a:latin typeface="Arial Narrow" pitchFamily="34" charset="0"/>
              </a:rPr>
              <a:t>Debasement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0530" y="3956844"/>
            <a:ext cx="1625445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292929"/>
                </a:solidFill>
                <a:latin typeface="Arial Narrow" pitchFamily="34" charset="0"/>
              </a:rPr>
              <a:t>Closing of the </a:t>
            </a:r>
            <a:br>
              <a:rPr lang="en-US" sz="2000" dirty="0">
                <a:solidFill>
                  <a:srgbClr val="292929"/>
                </a:solidFill>
                <a:latin typeface="Arial Narrow" pitchFamily="34" charset="0"/>
              </a:rPr>
            </a:br>
            <a:r>
              <a:rPr lang="en-US" sz="2000" dirty="0">
                <a:solidFill>
                  <a:srgbClr val="292929"/>
                </a:solidFill>
                <a:latin typeface="Arial Narrow" pitchFamily="34" charset="0"/>
              </a:rPr>
              <a:t>Discount Window</a:t>
            </a:r>
          </a:p>
        </p:txBody>
      </p:sp>
      <p:sp>
        <p:nvSpPr>
          <p:cNvPr id="11" name="Left Bracket 9"/>
          <p:cNvSpPr>
            <a:spLocks/>
          </p:cNvSpPr>
          <p:nvPr/>
        </p:nvSpPr>
        <p:spPr bwMode="auto">
          <a:xfrm rot="5400000">
            <a:off x="5992699" y="361049"/>
            <a:ext cx="401637" cy="2873727"/>
          </a:xfrm>
          <a:prstGeom prst="leftBracket">
            <a:avLst>
              <a:gd name="adj" fmla="val 835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eft Bracket 9"/>
          <p:cNvSpPr>
            <a:spLocks/>
          </p:cNvSpPr>
          <p:nvPr/>
        </p:nvSpPr>
        <p:spPr bwMode="auto">
          <a:xfrm rot="16200000">
            <a:off x="8251783" y="2538501"/>
            <a:ext cx="401637" cy="2177240"/>
          </a:xfrm>
          <a:prstGeom prst="leftBracket">
            <a:avLst>
              <a:gd name="adj" fmla="val 835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68D3D23-B042-150B-0BE2-981CAEB64114}"/>
              </a:ext>
            </a:extLst>
          </p:cNvPr>
          <p:cNvCxnSpPr/>
          <p:nvPr/>
        </p:nvCxnSpPr>
        <p:spPr bwMode="auto">
          <a:xfrm flipV="1">
            <a:off x="9541222" y="2893940"/>
            <a:ext cx="2237978" cy="273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9859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669F7-9580-4717-ABB6-0E680E74F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of US National Debt, 2018 (in Trillions)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4DD405-DBAD-4D0F-B50D-F1D2FBB830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8588841"/>
              </p:ext>
            </p:extLst>
          </p:nvPr>
        </p:nvGraphicFramePr>
        <p:xfrm>
          <a:off x="1009650" y="1311275"/>
          <a:ext cx="5395913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7C1A62E-6141-4D92-B547-13F843892BA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9834729"/>
              </p:ext>
            </p:extLst>
          </p:nvPr>
        </p:nvGraphicFramePr>
        <p:xfrm>
          <a:off x="6608763" y="1311275"/>
          <a:ext cx="539432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6673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3. Development Problems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limits of the export-oriented model</a:t>
            </a:r>
          </a:p>
          <a:p>
            <a:pPr lvl="1" eaLnBrk="1" hangingPunct="1"/>
            <a:r>
              <a:rPr lang="en-US" dirty="0"/>
              <a:t>Pacific Asian development strongly dependent on exports to North American and European markets:</a:t>
            </a:r>
          </a:p>
          <a:p>
            <a:pPr lvl="2" eaLnBrk="1" hangingPunct="1"/>
            <a:r>
              <a:rPr lang="en-US" dirty="0"/>
              <a:t>A form of “neo-mercantilism”.</a:t>
            </a:r>
          </a:p>
          <a:p>
            <a:pPr lvl="1" eaLnBrk="1" hangingPunct="1"/>
            <a:r>
              <a:rPr lang="en-US" dirty="0"/>
              <a:t>Correlated (“coupled”) with the dynamics of these markets.</a:t>
            </a:r>
          </a:p>
          <a:p>
            <a:pPr lvl="1" eaLnBrk="1" hangingPunct="1"/>
            <a:r>
              <a:rPr lang="en-US" dirty="0"/>
              <a:t>Decoupling thesis:</a:t>
            </a:r>
          </a:p>
          <a:p>
            <a:pPr lvl="2" eaLnBrk="1" hangingPunct="1"/>
            <a:r>
              <a:rPr lang="en-US" dirty="0"/>
              <a:t>Development of an internal market.</a:t>
            </a:r>
          </a:p>
          <a:p>
            <a:pPr lvl="2" eaLnBrk="1" hangingPunct="1"/>
            <a:r>
              <a:rPr lang="en-US" dirty="0"/>
              <a:t>Less dependency on North America and Europe.</a:t>
            </a:r>
          </a:p>
          <a:p>
            <a:pPr lvl="1" eaLnBrk="1" hangingPunct="1"/>
            <a:r>
              <a:rPr lang="en-US" dirty="0"/>
              <a:t>“Friend-shoring”.</a:t>
            </a:r>
          </a:p>
          <a:p>
            <a:pPr lvl="1" eaLnBrk="1" hangingPunct="1"/>
            <a:r>
              <a:rPr lang="en-US" dirty="0"/>
              <a:t>The export-oriented model is being questioned by major importers.</a:t>
            </a:r>
          </a:p>
          <a:p>
            <a:pPr lvl="1" eaLnBrk="1" hangingPunct="1"/>
            <a:r>
              <a:rPr lang="en-US" dirty="0"/>
              <a:t>United States imposed several tariffs on Chinese goods in 2019.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817B5-DD59-402F-A3F3-3515BF38D0B6}"/>
              </a:ext>
            </a:extLst>
          </p:cNvPr>
          <p:cNvSpPr txBox="1"/>
          <p:nvPr/>
        </p:nvSpPr>
        <p:spPr>
          <a:xfrm>
            <a:off x="6701997" y="96574"/>
            <a:ext cx="4562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Discuss some of the flaws of the ‘Asian Economic Miracle’.</a:t>
            </a:r>
          </a:p>
        </p:txBody>
      </p:sp>
      <p:pic>
        <p:nvPicPr>
          <p:cNvPr id="5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ED74B406-F408-43D4-B2A0-B739B58FB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64" y="255587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From Ashes to Riches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Geopolitical instability</a:t>
            </a:r>
          </a:p>
          <a:p>
            <a:pPr lvl="1" eaLnBrk="1" hangingPunct="1"/>
            <a:r>
              <a:rPr lang="en-US" dirty="0"/>
              <a:t>Around 1950, Pacific Asia was in ruins with limited development prospects.</a:t>
            </a:r>
          </a:p>
          <a:p>
            <a:pPr lvl="1" eaLnBrk="1" hangingPunct="1"/>
            <a:r>
              <a:rPr lang="en-US" dirty="0"/>
              <a:t>Almost the whole continent was at war, revolution or under famine between 1930 and 1960.</a:t>
            </a:r>
          </a:p>
          <a:p>
            <a:pPr eaLnBrk="1" hangingPunct="1"/>
            <a:r>
              <a:rPr lang="en-US" dirty="0"/>
              <a:t>China: A Difficult Start</a:t>
            </a:r>
          </a:p>
          <a:p>
            <a:pPr lvl="1" eaLnBrk="1" hangingPunct="1"/>
            <a:r>
              <a:rPr lang="en-US" dirty="0"/>
              <a:t>Wars:</a:t>
            </a:r>
          </a:p>
          <a:p>
            <a:pPr lvl="2" eaLnBrk="1" hangingPunct="1"/>
            <a:r>
              <a:rPr lang="en-US" dirty="0"/>
              <a:t>20 million Chinese killed during the war with Japan (1937-45) and the civil wars (1920-37; 1945-49).</a:t>
            </a:r>
          </a:p>
          <a:p>
            <a:pPr lvl="2" eaLnBrk="1" hangingPunct="1"/>
            <a:r>
              <a:rPr lang="en-US" dirty="0"/>
              <a:t>China tried to invade Vietnam in 1979.</a:t>
            </a:r>
          </a:p>
          <a:p>
            <a:pPr lvl="2" eaLnBrk="1" hangingPunct="1"/>
            <a:r>
              <a:rPr lang="en-US" dirty="0"/>
              <a:t>China - USSR border clashes (1965-1985).</a:t>
            </a:r>
          </a:p>
          <a:p>
            <a:pPr lvl="1" eaLnBrk="1" hangingPunct="1"/>
            <a:r>
              <a:rPr lang="en-US" dirty="0"/>
              <a:t>Demagogy:</a:t>
            </a:r>
          </a:p>
          <a:p>
            <a:pPr lvl="2" eaLnBrk="1" hangingPunct="1"/>
            <a:r>
              <a:rPr lang="en-US" dirty="0"/>
              <a:t>40 million died of starvation during the “Great Leap Forward” (1958-62).</a:t>
            </a:r>
          </a:p>
          <a:p>
            <a:pPr lvl="2" eaLnBrk="1" hangingPunct="1"/>
            <a:r>
              <a:rPr lang="en-US" dirty="0"/>
              <a:t>Around 10 million killed during the Cultural Revolution (1967-76).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From Ashes to Riches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Southeast Asia</a:t>
            </a:r>
          </a:p>
          <a:p>
            <a:pPr lvl="1" eaLnBrk="1" hangingPunct="1"/>
            <a:r>
              <a:rPr lang="en-US"/>
              <a:t>Indochina War (1945-76):</a:t>
            </a:r>
          </a:p>
          <a:p>
            <a:pPr lvl="2" eaLnBrk="1" hangingPunct="1"/>
            <a:r>
              <a:rPr lang="en-US"/>
              <a:t>Involved guerrilla between Communists and non-Communists, including France and the United States.</a:t>
            </a:r>
          </a:p>
          <a:p>
            <a:pPr lvl="2" eaLnBrk="1" hangingPunct="1"/>
            <a:r>
              <a:rPr lang="en-US"/>
              <a:t>France pulled out in 1958.</a:t>
            </a:r>
          </a:p>
          <a:p>
            <a:pPr lvl="2" eaLnBrk="1" hangingPunct="1"/>
            <a:r>
              <a:rPr lang="en-US"/>
              <a:t>United States pulled out in 1973.</a:t>
            </a:r>
          </a:p>
          <a:p>
            <a:pPr lvl="2" eaLnBrk="1" hangingPunct="1"/>
            <a:r>
              <a:rPr lang="en-US"/>
              <a:t>Hundred of thousands of refugees.</a:t>
            </a:r>
          </a:p>
          <a:p>
            <a:pPr lvl="1" eaLnBrk="1" hangingPunct="1"/>
            <a:r>
              <a:rPr lang="en-US"/>
              <a:t>Indonesia:</a:t>
            </a:r>
          </a:p>
          <a:p>
            <a:pPr lvl="2" eaLnBrk="1" hangingPunct="1"/>
            <a:r>
              <a:rPr lang="en-US"/>
              <a:t>Invasion of East Timor in 1975.</a:t>
            </a:r>
          </a:p>
          <a:p>
            <a:pPr lvl="2" eaLnBrk="1" hangingPunct="1"/>
            <a:r>
              <a:rPr lang="en-US"/>
              <a:t>Ethnic clashes:</a:t>
            </a:r>
          </a:p>
          <a:p>
            <a:pPr lvl="3" eaLnBrk="1" hangingPunct="1"/>
            <a:r>
              <a:rPr lang="en-US"/>
              <a:t>Around 500,000 ethnic Chinese were killed in 1965 during a failed coup in Indonesia.</a:t>
            </a:r>
          </a:p>
          <a:p>
            <a:pPr lvl="1" eaLnBrk="1" hangingPunct="1"/>
            <a:r>
              <a:rPr lang="en-US"/>
              <a:t>Genocide:</a:t>
            </a:r>
          </a:p>
          <a:p>
            <a:pPr lvl="2" eaLnBrk="1" hangingPunct="1"/>
            <a:r>
              <a:rPr lang="en-US"/>
              <a:t>About 1 million Cambodians (15-20% of the population) were killed by the Khmers Rouges between 1975 and 1978.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From Ashes to Riches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Regional conditions (1960)</a:t>
            </a:r>
          </a:p>
          <a:p>
            <a:pPr lvl="1" eaLnBrk="1" hangingPunct="1"/>
            <a:r>
              <a:rPr lang="en-US" dirty="0"/>
              <a:t>Low levels of development:</a:t>
            </a:r>
          </a:p>
          <a:p>
            <a:pPr lvl="2" eaLnBrk="1" hangingPunct="1"/>
            <a:r>
              <a:rPr lang="en-US" dirty="0"/>
              <a:t>Limited infrastructures (WWII, Civil/Liberation Wars, Colonialism).</a:t>
            </a:r>
          </a:p>
          <a:p>
            <a:pPr lvl="2" eaLnBrk="1" hangingPunct="1"/>
            <a:r>
              <a:rPr lang="en-US" dirty="0"/>
              <a:t>Political instability (e.g. Cold War).</a:t>
            </a:r>
          </a:p>
          <a:p>
            <a:pPr lvl="2" eaLnBrk="1" hangingPunct="1"/>
            <a:r>
              <a:rPr lang="en-US" dirty="0"/>
              <a:t>Low educational levels.</a:t>
            </a:r>
          </a:p>
          <a:p>
            <a:pPr lvl="2" eaLnBrk="1" hangingPunct="1"/>
            <a:r>
              <a:rPr lang="en-US" dirty="0"/>
              <a:t>Limited capital.</a:t>
            </a:r>
          </a:p>
          <a:p>
            <a:pPr lvl="1" eaLnBrk="1" hangingPunct="1"/>
            <a:r>
              <a:rPr lang="en-US" dirty="0"/>
              <a:t>Comparisons:</a:t>
            </a:r>
          </a:p>
          <a:p>
            <a:pPr lvl="2" eaLnBrk="1" hangingPunct="1"/>
            <a:r>
              <a:rPr lang="en-US" dirty="0"/>
              <a:t>Africa might have been better off than Pacific Asia.</a:t>
            </a:r>
          </a:p>
          <a:p>
            <a:pPr lvl="2" eaLnBrk="1" hangingPunct="1"/>
            <a:r>
              <a:rPr lang="en-US" dirty="0"/>
              <a:t>Japan had per capita income 1/8 of the US.</a:t>
            </a:r>
          </a:p>
          <a:p>
            <a:pPr lvl="2" eaLnBrk="1" hangingPunct="1"/>
            <a:r>
              <a:rPr lang="en-US" dirty="0"/>
              <a:t>South Korea and Taiwan as poor as Sudan and Zaire (DR Congo).</a:t>
            </a:r>
          </a:p>
          <a:p>
            <a:pPr lvl="2" eaLnBrk="1" hangingPunct="1"/>
            <a:r>
              <a:rPr lang="en-US" dirty="0"/>
              <a:t>In 1960, South Korea's average income was $1,102. In Ghana: $1,053.</a:t>
            </a:r>
          </a:p>
          <a:p>
            <a:pPr lvl="2" eaLnBrk="1" hangingPunct="1"/>
            <a:r>
              <a:rPr lang="en-US" dirty="0"/>
              <a:t>By 2015 Korea reached $25,022, while Ghana's was only $1,696.</a:t>
            </a:r>
          </a:p>
          <a:p>
            <a:pPr lvl="2" eaLnBrk="1" hangingPunct="1"/>
            <a:r>
              <a:rPr lang="en-US" dirty="0"/>
              <a:t>China was three times poorer than Taiwan.</a:t>
            </a:r>
          </a:p>
          <a:p>
            <a:pPr lvl="2" eaLnBrk="1" hangingPunct="1"/>
            <a:r>
              <a:rPr lang="en-US" dirty="0"/>
              <a:t>Hong Kong was a struggling, cheap labor-oriented colony facing massive influxes of refugees from China.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6460D-D365-4A09-A469-F97183B5D11D}"/>
              </a:ext>
            </a:extLst>
          </p:cNvPr>
          <p:cNvSpPr txBox="1"/>
          <p:nvPr/>
        </p:nvSpPr>
        <p:spPr>
          <a:xfrm>
            <a:off x="6701997" y="96574"/>
            <a:ext cx="4562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Why economic development in Pacific Asia was facing a difficult start?</a:t>
            </a:r>
          </a:p>
        </p:txBody>
      </p:sp>
      <p:pic>
        <p:nvPicPr>
          <p:cNvPr id="6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2FDED9B9-EA9B-45F6-936B-E05ACA7C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64" y="255587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1. From Ashes to Riches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Accelerated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From the 1950s, economic development accelerated: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Led to the biggest accumulation of wealth in human history.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Fastest rise in incomes for the largest number of people ever recorded.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Divergence in the development paths between Africa and East Asia in the late 1970s.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Labeled “The Asian Miracle” by the World Bank.</a:t>
            </a:r>
          </a:p>
          <a:p>
            <a:pPr lvl="1" eaLnBrk="1" hangingPunct="1"/>
            <a:r>
              <a:rPr lang="en-US" dirty="0"/>
              <a:t>Between 1970 and 1990:</a:t>
            </a:r>
          </a:p>
          <a:p>
            <a:pPr lvl="2" eaLnBrk="1" hangingPunct="1"/>
            <a:r>
              <a:rPr lang="en-US" dirty="0"/>
              <a:t>Number of very poor persons fell from 400 million to 180 million in East Asia.</a:t>
            </a:r>
          </a:p>
          <a:p>
            <a:pPr lvl="2" eaLnBrk="1" hangingPunct="1"/>
            <a:r>
              <a:rPr lang="en-US" dirty="0"/>
              <a:t>Population climbed by 425 million.</a:t>
            </a:r>
          </a:p>
          <a:p>
            <a:pPr lvl="2" eaLnBrk="1" hangingPunct="1"/>
            <a:r>
              <a:rPr lang="en-US" dirty="0"/>
              <a:t>Around 650 million people escaped poverty.</a:t>
            </a:r>
          </a:p>
          <a:p>
            <a:pPr lvl="1" eaLnBrk="1" hangingPunct="1"/>
            <a:r>
              <a:rPr lang="en-US" dirty="0"/>
              <a:t>Africa failed (delay):</a:t>
            </a:r>
          </a:p>
          <a:p>
            <a:pPr lvl="2" eaLnBrk="1" hangingPunct="1"/>
            <a:r>
              <a:rPr lang="en-US" dirty="0"/>
              <a:t>Its combined GDP in 2000 was less than Switzerland.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9ED88-4339-46B4-9B62-C7FAA248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From Ashes to Riches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39C0F3-4B4B-4A9C-B253-CBB12CF45D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CC4A7-49BD-4FA3-A035-F212E3B7C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2697" y="1311275"/>
            <a:ext cx="4450920" cy="5291138"/>
          </a:xfrm>
        </p:spPr>
        <p:txBody>
          <a:bodyPr/>
          <a:lstStyle/>
          <a:p>
            <a:r>
              <a:rPr lang="en-US" dirty="0"/>
              <a:t>Core factors</a:t>
            </a:r>
          </a:p>
          <a:p>
            <a:pPr lvl="1"/>
            <a:r>
              <a:rPr lang="en-US" dirty="0"/>
              <a:t>Accumulation of Physical Capital (Savings).</a:t>
            </a:r>
          </a:p>
          <a:p>
            <a:pPr lvl="1"/>
            <a:r>
              <a:rPr lang="en-US" dirty="0"/>
              <a:t>Hard work (Labor Supply).</a:t>
            </a:r>
          </a:p>
          <a:p>
            <a:pPr lvl="1"/>
            <a:r>
              <a:rPr lang="en-US" dirty="0"/>
              <a:t>Improving Human Capital (Education).</a:t>
            </a:r>
          </a:p>
          <a:p>
            <a:pPr lvl="1"/>
            <a:r>
              <a:rPr lang="en-US" dirty="0"/>
              <a:t>Social Capital (Harmony-not confrontation, Law and Order, Lack of Corruption).</a:t>
            </a:r>
          </a:p>
          <a:p>
            <a:pPr lvl="1"/>
            <a:r>
              <a:rPr lang="en-US" dirty="0"/>
              <a:t>Sound Government Policies.</a:t>
            </a:r>
          </a:p>
        </p:txBody>
      </p:sp>
      <p:pic>
        <p:nvPicPr>
          <p:cNvPr id="1026" name="Picture 2" descr="Post image">
            <a:extLst>
              <a:ext uri="{FF2B5EF4-FFF2-40B4-BE49-F238E27FC236}">
                <a16:creationId xmlns:a16="http://schemas.microsoft.com/office/drawing/2014/main" id="{0F97582C-32AB-45D3-9845-865B59593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2" y="1352974"/>
            <a:ext cx="6672295" cy="55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8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From Ashes to Riches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5F744C-7CEE-403C-A1F0-7B767D5E0B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Waves of Pacific Asian Development</a:t>
            </a:r>
          </a:p>
          <a:p>
            <a:pPr lvl="1"/>
            <a:r>
              <a:rPr lang="en-US" sz="2000" dirty="0"/>
              <a:t>First Wave, 1950s (Japan).</a:t>
            </a:r>
          </a:p>
          <a:p>
            <a:pPr lvl="1"/>
            <a:r>
              <a:rPr lang="en-US" sz="2000" dirty="0"/>
              <a:t>Second Wave, 1960s (The Four Dragons; Hong Kong, Singapore, Taiwan, South Korea).</a:t>
            </a:r>
          </a:p>
          <a:p>
            <a:pPr lvl="1"/>
            <a:r>
              <a:rPr lang="en-US" sz="2000" dirty="0"/>
              <a:t>Third Wave, 1970s (Malaysia, Thailand, China and Indonesia).</a:t>
            </a:r>
          </a:p>
          <a:p>
            <a:pPr lvl="1"/>
            <a:r>
              <a:rPr lang="en-US" sz="2000" dirty="0"/>
              <a:t>Fourth Wave, 1980s (The Philippines and Vietnam).</a:t>
            </a:r>
          </a:p>
          <a:p>
            <a:pPr lvl="1"/>
            <a:r>
              <a:rPr lang="en-US" sz="2000" dirty="0"/>
              <a:t>Fifth Wave, 1990s (Growth and recession).</a:t>
            </a:r>
          </a:p>
          <a:p>
            <a:r>
              <a:rPr lang="en-US" sz="2400" dirty="0"/>
              <a:t>China reclaiming its historical share</a:t>
            </a:r>
          </a:p>
          <a:p>
            <a:pPr lvl="1"/>
            <a:r>
              <a:rPr lang="en-US" sz="2000" dirty="0"/>
              <a:t>25-30% of global GDP</a:t>
            </a:r>
            <a:r>
              <a:rPr lang="en-US" dirty="0"/>
              <a:t>.</a:t>
            </a:r>
          </a:p>
        </p:txBody>
      </p:sp>
      <p:sp>
        <p:nvSpPr>
          <p:cNvPr id="78852" name="AutoShape 5"/>
          <p:cNvSpPr>
            <a:spLocks noChangeArrowheads="1"/>
          </p:cNvSpPr>
          <p:nvPr/>
        </p:nvSpPr>
        <p:spPr bwMode="auto">
          <a:xfrm rot="5400000">
            <a:off x="509586" y="3553839"/>
            <a:ext cx="4876800" cy="1066800"/>
          </a:xfrm>
          <a:prstGeom prst="rightArrow">
            <a:avLst>
              <a:gd name="adj1" fmla="val 46352"/>
              <a:gd name="adj2" fmla="val 8971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1824036" y="1498027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1940</a:t>
            </a:r>
          </a:p>
        </p:txBody>
      </p:sp>
      <p:sp>
        <p:nvSpPr>
          <p:cNvPr id="78854" name="Text Box 7"/>
          <p:cNvSpPr txBox="1">
            <a:spLocks noChangeArrowheads="1"/>
          </p:cNvSpPr>
          <p:nvPr/>
        </p:nvSpPr>
        <p:spPr bwMode="auto">
          <a:xfrm>
            <a:off x="1825624" y="2277490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1950</a:t>
            </a:r>
          </a:p>
        </p:txBody>
      </p:sp>
      <p:sp>
        <p:nvSpPr>
          <p:cNvPr id="78855" name="Text Box 8"/>
          <p:cNvSpPr txBox="1">
            <a:spLocks noChangeArrowheads="1"/>
          </p:cNvSpPr>
          <p:nvPr/>
        </p:nvSpPr>
        <p:spPr bwMode="auto">
          <a:xfrm>
            <a:off x="1825624" y="3022027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1960</a:t>
            </a:r>
          </a:p>
        </p:txBody>
      </p:sp>
      <p:sp>
        <p:nvSpPr>
          <p:cNvPr id="78856" name="Text Box 9"/>
          <p:cNvSpPr txBox="1">
            <a:spLocks noChangeArrowheads="1"/>
          </p:cNvSpPr>
          <p:nvPr/>
        </p:nvSpPr>
        <p:spPr bwMode="auto">
          <a:xfrm>
            <a:off x="1825624" y="3798315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1970</a:t>
            </a:r>
          </a:p>
        </p:txBody>
      </p:sp>
      <p:sp>
        <p:nvSpPr>
          <p:cNvPr id="78857" name="Text Box 10"/>
          <p:cNvSpPr txBox="1">
            <a:spLocks noChangeArrowheads="1"/>
          </p:cNvSpPr>
          <p:nvPr/>
        </p:nvSpPr>
        <p:spPr bwMode="auto">
          <a:xfrm>
            <a:off x="1825624" y="4636515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1980</a:t>
            </a:r>
          </a:p>
        </p:txBody>
      </p:sp>
      <p:sp>
        <p:nvSpPr>
          <p:cNvPr id="78858" name="Text Box 11"/>
          <p:cNvSpPr txBox="1">
            <a:spLocks noChangeArrowheads="1"/>
          </p:cNvSpPr>
          <p:nvPr/>
        </p:nvSpPr>
        <p:spPr bwMode="auto">
          <a:xfrm>
            <a:off x="1825624" y="5398515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1990</a:t>
            </a:r>
          </a:p>
        </p:txBody>
      </p:sp>
      <p:sp>
        <p:nvSpPr>
          <p:cNvPr id="78859" name="Text Box 12"/>
          <p:cNvSpPr txBox="1">
            <a:spLocks noChangeArrowheads="1"/>
          </p:cNvSpPr>
          <p:nvPr/>
        </p:nvSpPr>
        <p:spPr bwMode="auto">
          <a:xfrm>
            <a:off x="1825624" y="6146227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2000</a:t>
            </a:r>
          </a:p>
        </p:txBody>
      </p:sp>
      <p:sp>
        <p:nvSpPr>
          <p:cNvPr id="78860" name="Line 15"/>
          <p:cNvSpPr>
            <a:spLocks noChangeShapeType="1"/>
          </p:cNvSpPr>
          <p:nvPr/>
        </p:nvSpPr>
        <p:spPr bwMode="auto">
          <a:xfrm flipH="1">
            <a:off x="2947986" y="2791839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Text Box 16"/>
          <p:cNvSpPr txBox="1">
            <a:spLocks noChangeArrowheads="1"/>
          </p:cNvSpPr>
          <p:nvPr/>
        </p:nvSpPr>
        <p:spPr bwMode="auto">
          <a:xfrm>
            <a:off x="3633787" y="2577527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Arial Narrow" pitchFamily="34" charset="0"/>
              </a:rPr>
              <a:t>Japan</a:t>
            </a:r>
          </a:p>
        </p:txBody>
      </p:sp>
      <p:sp>
        <p:nvSpPr>
          <p:cNvPr id="78862" name="AutoShape 18"/>
          <p:cNvSpPr>
            <a:spLocks noChangeArrowheads="1"/>
          </p:cNvSpPr>
          <p:nvPr/>
        </p:nvSpPr>
        <p:spPr bwMode="auto">
          <a:xfrm>
            <a:off x="2490786" y="1496439"/>
            <a:ext cx="838200" cy="609600"/>
          </a:xfrm>
          <a:prstGeom prst="irregularSeal1">
            <a:avLst/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Text Box 19"/>
          <p:cNvSpPr txBox="1">
            <a:spLocks noChangeArrowheads="1"/>
          </p:cNvSpPr>
          <p:nvPr/>
        </p:nvSpPr>
        <p:spPr bwMode="auto">
          <a:xfrm>
            <a:off x="4167186" y="157264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Arial Narrow" pitchFamily="34" charset="0"/>
              </a:rPr>
              <a:t>WWII</a:t>
            </a:r>
          </a:p>
        </p:txBody>
      </p:sp>
      <p:sp>
        <p:nvSpPr>
          <p:cNvPr id="78864" name="Line 20"/>
          <p:cNvSpPr>
            <a:spLocks noChangeShapeType="1"/>
          </p:cNvSpPr>
          <p:nvPr/>
        </p:nvSpPr>
        <p:spPr bwMode="auto">
          <a:xfrm flipH="1">
            <a:off x="2947986" y="1801239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5" name="AutoShape 22"/>
          <p:cNvSpPr>
            <a:spLocks noChangeArrowheads="1"/>
          </p:cNvSpPr>
          <p:nvPr/>
        </p:nvSpPr>
        <p:spPr bwMode="auto">
          <a:xfrm>
            <a:off x="2643186" y="2334640"/>
            <a:ext cx="609600" cy="442913"/>
          </a:xfrm>
          <a:prstGeom prst="irregularSeal1">
            <a:avLst/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6" name="Line 23"/>
          <p:cNvSpPr>
            <a:spLocks noChangeShapeType="1"/>
          </p:cNvSpPr>
          <p:nvPr/>
        </p:nvSpPr>
        <p:spPr bwMode="auto">
          <a:xfrm flipH="1">
            <a:off x="2947986" y="2563239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Text Box 24"/>
          <p:cNvSpPr txBox="1">
            <a:spLocks noChangeArrowheads="1"/>
          </p:cNvSpPr>
          <p:nvPr/>
        </p:nvSpPr>
        <p:spPr bwMode="auto">
          <a:xfrm>
            <a:off x="4090986" y="233464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Arial Narrow" pitchFamily="34" charset="0"/>
              </a:rPr>
              <a:t>Korean War</a:t>
            </a:r>
          </a:p>
        </p:txBody>
      </p:sp>
      <p:sp>
        <p:nvSpPr>
          <p:cNvPr id="78868" name="Line 26"/>
          <p:cNvSpPr>
            <a:spLocks noChangeShapeType="1"/>
          </p:cNvSpPr>
          <p:nvPr/>
        </p:nvSpPr>
        <p:spPr bwMode="auto">
          <a:xfrm flipH="1">
            <a:off x="2947986" y="3553839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Text Box 27"/>
          <p:cNvSpPr txBox="1">
            <a:spLocks noChangeArrowheads="1"/>
          </p:cNvSpPr>
          <p:nvPr/>
        </p:nvSpPr>
        <p:spPr bwMode="auto">
          <a:xfrm>
            <a:off x="3405187" y="3325240"/>
            <a:ext cx="1331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Arial Narrow" pitchFamily="34" charset="0"/>
              </a:rPr>
              <a:t>Four Dragons</a:t>
            </a:r>
          </a:p>
        </p:txBody>
      </p:sp>
      <p:sp>
        <p:nvSpPr>
          <p:cNvPr id="78870" name="AutoShape 29"/>
          <p:cNvSpPr>
            <a:spLocks noChangeArrowheads="1"/>
          </p:cNvSpPr>
          <p:nvPr/>
        </p:nvSpPr>
        <p:spPr bwMode="auto">
          <a:xfrm>
            <a:off x="2643186" y="2898203"/>
            <a:ext cx="533400" cy="427037"/>
          </a:xfrm>
          <a:prstGeom prst="irregularSeal1">
            <a:avLst/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71" name="Line 30"/>
          <p:cNvSpPr>
            <a:spLocks noChangeShapeType="1"/>
          </p:cNvSpPr>
          <p:nvPr/>
        </p:nvSpPr>
        <p:spPr bwMode="auto">
          <a:xfrm flipH="1">
            <a:off x="2947986" y="3096639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72" name="Text Box 31"/>
          <p:cNvSpPr txBox="1">
            <a:spLocks noChangeArrowheads="1"/>
          </p:cNvSpPr>
          <p:nvPr/>
        </p:nvSpPr>
        <p:spPr bwMode="auto">
          <a:xfrm>
            <a:off x="4056643" y="2864847"/>
            <a:ext cx="2006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latin typeface="Arial Narrow" pitchFamily="34" charset="0"/>
              </a:rPr>
              <a:t>Great Leap Forward</a:t>
            </a:r>
          </a:p>
        </p:txBody>
      </p:sp>
      <p:sp>
        <p:nvSpPr>
          <p:cNvPr id="78873" name="AutoShape 33"/>
          <p:cNvSpPr>
            <a:spLocks noChangeArrowheads="1"/>
          </p:cNvSpPr>
          <p:nvPr/>
        </p:nvSpPr>
        <p:spPr bwMode="auto">
          <a:xfrm>
            <a:off x="2643186" y="3706239"/>
            <a:ext cx="533400" cy="427038"/>
          </a:xfrm>
          <a:prstGeom prst="irregularSeal1">
            <a:avLst/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74" name="Line 34"/>
          <p:cNvSpPr>
            <a:spLocks noChangeShapeType="1"/>
          </p:cNvSpPr>
          <p:nvPr/>
        </p:nvSpPr>
        <p:spPr bwMode="auto">
          <a:xfrm flipH="1">
            <a:off x="2947986" y="3934839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75" name="Text Box 35"/>
          <p:cNvSpPr txBox="1">
            <a:spLocks noChangeArrowheads="1"/>
          </p:cNvSpPr>
          <p:nvPr/>
        </p:nvSpPr>
        <p:spPr bwMode="auto">
          <a:xfrm>
            <a:off x="4167187" y="3598289"/>
            <a:ext cx="1268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Arial Narrow" pitchFamily="34" charset="0"/>
              </a:rPr>
              <a:t>Vietnam War</a:t>
            </a:r>
          </a:p>
          <a:p>
            <a:pPr algn="ctr" eaLnBrk="0" hangingPunct="0"/>
            <a:r>
              <a:rPr lang="en-US">
                <a:latin typeface="Arial Narrow" pitchFamily="34" charset="0"/>
              </a:rPr>
              <a:t>Cultural Rev.</a:t>
            </a:r>
          </a:p>
        </p:txBody>
      </p:sp>
      <p:sp>
        <p:nvSpPr>
          <p:cNvPr id="78876" name="Line 37"/>
          <p:cNvSpPr>
            <a:spLocks noChangeShapeType="1"/>
          </p:cNvSpPr>
          <p:nvPr/>
        </p:nvSpPr>
        <p:spPr bwMode="auto">
          <a:xfrm flipH="1" flipV="1">
            <a:off x="2947986" y="4392039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77" name="Text Box 38"/>
          <p:cNvSpPr txBox="1">
            <a:spLocks noChangeArrowheads="1"/>
          </p:cNvSpPr>
          <p:nvPr/>
        </p:nvSpPr>
        <p:spPr bwMode="auto">
          <a:xfrm>
            <a:off x="3328987" y="4177727"/>
            <a:ext cx="237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Arial Narrow" pitchFamily="34" charset="0"/>
              </a:rPr>
              <a:t>China, Malay., Thai., Indo.</a:t>
            </a:r>
          </a:p>
        </p:txBody>
      </p:sp>
      <p:sp>
        <p:nvSpPr>
          <p:cNvPr id="78878" name="Line 40"/>
          <p:cNvSpPr>
            <a:spLocks noChangeShapeType="1"/>
          </p:cNvSpPr>
          <p:nvPr/>
        </p:nvSpPr>
        <p:spPr bwMode="auto">
          <a:xfrm flipH="1">
            <a:off x="2947986" y="5077839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79" name="Text Box 41"/>
          <p:cNvSpPr txBox="1">
            <a:spLocks noChangeArrowheads="1"/>
          </p:cNvSpPr>
          <p:nvPr/>
        </p:nvSpPr>
        <p:spPr bwMode="auto">
          <a:xfrm>
            <a:off x="3500436" y="4863527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Arial Narrow" pitchFamily="34" charset="0"/>
              </a:rPr>
              <a:t>Philippines, Vietnam</a:t>
            </a:r>
          </a:p>
        </p:txBody>
      </p:sp>
      <p:sp>
        <p:nvSpPr>
          <p:cNvPr id="78880" name="Line 43"/>
          <p:cNvSpPr>
            <a:spLocks noChangeShapeType="1"/>
          </p:cNvSpPr>
          <p:nvPr/>
        </p:nvSpPr>
        <p:spPr bwMode="auto">
          <a:xfrm flipH="1">
            <a:off x="2947986" y="5763639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81" name="Text Box 44"/>
          <p:cNvSpPr txBox="1">
            <a:spLocks noChangeArrowheads="1"/>
          </p:cNvSpPr>
          <p:nvPr/>
        </p:nvSpPr>
        <p:spPr bwMode="auto">
          <a:xfrm>
            <a:off x="4929187" y="5535040"/>
            <a:ext cx="66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Arial Narrow" pitchFamily="34" charset="0"/>
              </a:rPr>
              <a:t>AFTA</a:t>
            </a:r>
          </a:p>
        </p:txBody>
      </p:sp>
      <p:sp>
        <p:nvSpPr>
          <p:cNvPr id="78882" name="Line 46"/>
          <p:cNvSpPr>
            <a:spLocks noChangeShapeType="1"/>
          </p:cNvSpPr>
          <p:nvPr/>
        </p:nvSpPr>
        <p:spPr bwMode="auto">
          <a:xfrm flipH="1">
            <a:off x="2947986" y="6068439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83" name="Text Box 47"/>
          <p:cNvSpPr txBox="1">
            <a:spLocks noChangeArrowheads="1"/>
          </p:cNvSpPr>
          <p:nvPr/>
        </p:nvSpPr>
        <p:spPr bwMode="auto">
          <a:xfrm>
            <a:off x="3555069" y="5873210"/>
            <a:ext cx="1784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 Narrow" pitchFamily="34" charset="0"/>
              </a:rPr>
              <a:t>Asian Crisis (1997)</a:t>
            </a:r>
          </a:p>
        </p:txBody>
      </p:sp>
      <p:sp>
        <p:nvSpPr>
          <p:cNvPr id="78884" name="Line 49"/>
          <p:cNvSpPr>
            <a:spLocks noChangeShapeType="1"/>
          </p:cNvSpPr>
          <p:nvPr/>
        </p:nvSpPr>
        <p:spPr bwMode="auto">
          <a:xfrm flipH="1">
            <a:off x="2947986" y="6525639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85" name="Text Box 50"/>
          <p:cNvSpPr txBox="1">
            <a:spLocks noChangeArrowheads="1"/>
          </p:cNvSpPr>
          <p:nvPr/>
        </p:nvSpPr>
        <p:spPr bwMode="auto">
          <a:xfrm>
            <a:off x="3556000" y="6297040"/>
            <a:ext cx="1601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Arial Narrow" pitchFamily="34" charset="0"/>
              </a:rPr>
              <a:t>China joins WTO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102Design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64D26"/>
      </a:hlink>
      <a:folHlink>
        <a:srgbClr val="997339"/>
      </a:folHlink>
    </a:clrScheme>
    <a:fontScheme name="G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102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 113 Topic 1</Template>
  <TotalTime>25894</TotalTime>
  <Words>2712</Words>
  <Application>Microsoft Office PowerPoint</Application>
  <PresentationFormat>Widescreen</PresentationFormat>
  <Paragraphs>410</Paragraphs>
  <Slides>37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Abadi MT Condensed Extra Bold</vt:lpstr>
      <vt:lpstr>Agency FB</vt:lpstr>
      <vt:lpstr>Arial</vt:lpstr>
      <vt:lpstr>Arial Narrow</vt:lpstr>
      <vt:lpstr>AvantGarde Bk BT</vt:lpstr>
      <vt:lpstr>Impact</vt:lpstr>
      <vt:lpstr>Times New Roman</vt:lpstr>
      <vt:lpstr>5_102Design</vt:lpstr>
      <vt:lpstr>Topic 3 – Pacific Asian Economy and Society</vt:lpstr>
      <vt:lpstr>Conditions of Usage</vt:lpstr>
      <vt:lpstr>B. Pacific Asian Development</vt:lpstr>
      <vt:lpstr>1. From Ashes to Riches</vt:lpstr>
      <vt:lpstr>1. From Ashes to Riches</vt:lpstr>
      <vt:lpstr>1. From Ashes to Riches</vt:lpstr>
      <vt:lpstr>1. From Ashes to Riches</vt:lpstr>
      <vt:lpstr>1. From Ashes to Riches</vt:lpstr>
      <vt:lpstr>1. From Ashes to Riches</vt:lpstr>
      <vt:lpstr>Industrial Revolution and Time to Double National Income</vt:lpstr>
      <vt:lpstr>1. From Ashes to Riches</vt:lpstr>
      <vt:lpstr>World GDP, 1CE - 2020</vt:lpstr>
      <vt:lpstr>World Nominal GDP, 2007, 2018 (in billion USD)</vt:lpstr>
      <vt:lpstr>1. From Ashes to Riches</vt:lpstr>
      <vt:lpstr>Structural Transformation in East Asia</vt:lpstr>
      <vt:lpstr>2. Development Factors</vt:lpstr>
      <vt:lpstr>2. Development Factors</vt:lpstr>
      <vt:lpstr>Personal Savings Rate, United States and China, 1970-2022</vt:lpstr>
      <vt:lpstr>National Savings Rates (as % of GDP), 1975-2018</vt:lpstr>
      <vt:lpstr>2. Development Factors</vt:lpstr>
      <vt:lpstr>Hourly Compensation in Manufacturing, 1997-2010 ($US)</vt:lpstr>
      <vt:lpstr>2. Development Factors</vt:lpstr>
      <vt:lpstr>Share of World Goods Exports, Selected Countries, 1950-2022</vt:lpstr>
      <vt:lpstr>2. Development Factors</vt:lpstr>
      <vt:lpstr>Value of Chinese Exports and FDI, 1983-2021 (Billions of $US)</vt:lpstr>
      <vt:lpstr>2. Development Factors</vt:lpstr>
      <vt:lpstr>2. Development Factors</vt:lpstr>
      <vt:lpstr>PowerPoint Presentation</vt:lpstr>
      <vt:lpstr>2. Development Factors</vt:lpstr>
      <vt:lpstr>Development Factors (Synopsis)</vt:lpstr>
      <vt:lpstr>3. Development Problems</vt:lpstr>
      <vt:lpstr>3. Development Problems</vt:lpstr>
      <vt:lpstr>Corruption Perception Index, Selected Countries, 2006, 2019 (10 = the least corrupt)</vt:lpstr>
      <vt:lpstr>3. Development Problems</vt:lpstr>
      <vt:lpstr>Yuan Exchange Rate (per USD), 1981-2023 (Monthly)</vt:lpstr>
      <vt:lpstr>Ownership of US National Debt, 2018 (in Trillions)</vt:lpstr>
      <vt:lpstr>3. Development Problems</vt:lpstr>
    </vt:vector>
  </TitlesOfParts>
  <Company>Hofstra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 – Pacific Asian Economy and Society</dc:title>
  <dc:subject>GEOG 113 Geography of East and Southeast Asia</dc:subject>
  <dc:creator>Dr. Jean-Paul Rodrigue</dc:creator>
  <cp:lastModifiedBy>Jean-Paul Rodrigue</cp:lastModifiedBy>
  <cp:revision>2420</cp:revision>
  <cp:lastPrinted>1998-11-10T22:15:49Z</cp:lastPrinted>
  <dcterms:created xsi:type="dcterms:W3CDTF">1997-06-07T23:18:59Z</dcterms:created>
  <dcterms:modified xsi:type="dcterms:W3CDTF">2023-09-27T01:24:05Z</dcterms:modified>
  <cp:category>Cross-Cultural Distribution</cp:category>
</cp:coreProperties>
</file>