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1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71" r:id="rId1"/>
  </p:sldMasterIdLst>
  <p:notesMasterIdLst>
    <p:notesMasterId r:id="rId48"/>
  </p:notesMasterIdLst>
  <p:handoutMasterIdLst>
    <p:handoutMasterId r:id="rId49"/>
  </p:handoutMasterIdLst>
  <p:sldIdLst>
    <p:sldId id="277" r:id="rId2"/>
    <p:sldId id="461" r:id="rId3"/>
    <p:sldId id="355" r:id="rId4"/>
    <p:sldId id="408" r:id="rId5"/>
    <p:sldId id="457" r:id="rId6"/>
    <p:sldId id="484" r:id="rId7"/>
    <p:sldId id="498" r:id="rId8"/>
    <p:sldId id="448" r:id="rId9"/>
    <p:sldId id="447" r:id="rId10"/>
    <p:sldId id="499" r:id="rId11"/>
    <p:sldId id="357" r:id="rId12"/>
    <p:sldId id="458" r:id="rId13"/>
    <p:sldId id="432" r:id="rId14"/>
    <p:sldId id="450" r:id="rId15"/>
    <p:sldId id="358" r:id="rId16"/>
    <p:sldId id="360" r:id="rId17"/>
    <p:sldId id="492" r:id="rId18"/>
    <p:sldId id="459" r:id="rId19"/>
    <p:sldId id="426" r:id="rId20"/>
    <p:sldId id="466" r:id="rId21"/>
    <p:sldId id="439" r:id="rId22"/>
    <p:sldId id="423" r:id="rId23"/>
    <p:sldId id="427" r:id="rId24"/>
    <p:sldId id="441" r:id="rId25"/>
    <p:sldId id="496" r:id="rId26"/>
    <p:sldId id="489" r:id="rId27"/>
    <p:sldId id="361" r:id="rId28"/>
    <p:sldId id="495" r:id="rId29"/>
    <p:sldId id="363" r:id="rId30"/>
    <p:sldId id="482" r:id="rId31"/>
    <p:sldId id="372" r:id="rId32"/>
    <p:sldId id="373" r:id="rId33"/>
    <p:sldId id="460" r:id="rId34"/>
    <p:sldId id="376" r:id="rId35"/>
    <p:sldId id="433" r:id="rId36"/>
    <p:sldId id="364" r:id="rId37"/>
    <p:sldId id="435" r:id="rId38"/>
    <p:sldId id="493" r:id="rId39"/>
    <p:sldId id="497" r:id="rId40"/>
    <p:sldId id="370" r:id="rId41"/>
    <p:sldId id="371" r:id="rId42"/>
    <p:sldId id="483" r:id="rId43"/>
    <p:sldId id="446" r:id="rId44"/>
    <p:sldId id="436" r:id="rId45"/>
    <p:sldId id="476" r:id="rId46"/>
    <p:sldId id="271" r:id="rId47"/>
  </p:sldIdLst>
  <p:sldSz cx="12192000" cy="6858000"/>
  <p:notesSz cx="6858000" cy="9207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acific Asian Economy and Society" id="{EAAAD5A7-4689-4FD0-B64C-AD3819F646CF}">
          <p14:sldIdLst>
            <p14:sldId id="277"/>
            <p14:sldId id="461"/>
          </p14:sldIdLst>
        </p14:section>
        <p14:section name="The Social Landscape" id="{6728D7DA-F51A-4B68-84B6-B2CF983E4267}">
          <p14:sldIdLst>
            <p14:sldId id="355"/>
            <p14:sldId id="408"/>
            <p14:sldId id="457"/>
            <p14:sldId id="484"/>
            <p14:sldId id="498"/>
            <p14:sldId id="448"/>
            <p14:sldId id="447"/>
            <p14:sldId id="499"/>
            <p14:sldId id="357"/>
            <p14:sldId id="458"/>
            <p14:sldId id="432"/>
            <p14:sldId id="450"/>
            <p14:sldId id="358"/>
            <p14:sldId id="360"/>
            <p14:sldId id="492"/>
            <p14:sldId id="459"/>
            <p14:sldId id="426"/>
            <p14:sldId id="466"/>
            <p14:sldId id="439"/>
            <p14:sldId id="423"/>
            <p14:sldId id="427"/>
            <p14:sldId id="441"/>
            <p14:sldId id="496"/>
            <p14:sldId id="489"/>
            <p14:sldId id="361"/>
            <p14:sldId id="495"/>
            <p14:sldId id="363"/>
            <p14:sldId id="482"/>
            <p14:sldId id="372"/>
            <p14:sldId id="373"/>
            <p14:sldId id="460"/>
            <p14:sldId id="376"/>
            <p14:sldId id="433"/>
            <p14:sldId id="364"/>
            <p14:sldId id="435"/>
            <p14:sldId id="493"/>
            <p14:sldId id="497"/>
            <p14:sldId id="370"/>
            <p14:sldId id="371"/>
            <p14:sldId id="483"/>
            <p14:sldId id="446"/>
            <p14:sldId id="436"/>
            <p14:sldId id="476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6699FF"/>
    <a:srgbClr val="006666"/>
    <a:srgbClr val="339966"/>
    <a:srgbClr val="003300"/>
    <a:srgbClr val="3366FF"/>
    <a:srgbClr val="FF9933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6" autoAdjust="0"/>
    <p:restoredTop sz="87700" autoAdjust="0"/>
  </p:normalViewPr>
  <p:slideViewPr>
    <p:cSldViewPr snapToGrid="0">
      <p:cViewPr varScale="1">
        <p:scale>
          <a:sx n="133" d="100"/>
          <a:sy n="133" d="100"/>
        </p:scale>
        <p:origin x="267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notesViewPr>
    <p:cSldViewPr snapToGrid="0">
      <p:cViewPr varScale="1">
        <p:scale>
          <a:sx n="67" d="100"/>
          <a:sy n="67" d="100"/>
        </p:scale>
        <p:origin x="-1488" y="-82"/>
      </p:cViewPr>
      <p:guideLst>
        <p:guide orient="horz" pos="290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"/>
          <c:y val="0.16730038022813698"/>
          <c:w val="0.60000000000000053"/>
          <c:h val="0.4448669201520917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325A-487B-8E10-281A5B0A13A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325A-487B-8E10-281A5B0A13A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325A-487B-8E10-281A5B0A13A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325A-487B-8E10-281A5B0A13A3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325A-487B-8E10-281A5B0A13A3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325A-487B-8E10-281A5B0A13A3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325A-487B-8E10-281A5B0A13A3}"/>
              </c:ext>
            </c:extLst>
          </c:dPt>
          <c:dPt>
            <c:idx val="7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325A-487B-8E10-281A5B0A13A3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Christianity</c:v>
                </c:pt>
                <c:pt idx="1">
                  <c:v>Islam</c:v>
                </c:pt>
                <c:pt idx="2">
                  <c:v>Hinduism</c:v>
                </c:pt>
                <c:pt idx="3">
                  <c:v>Non religious</c:v>
                </c:pt>
                <c:pt idx="4">
                  <c:v>Buddhism</c:v>
                </c:pt>
                <c:pt idx="5">
                  <c:v>Chinese traditional</c:v>
                </c:pt>
                <c:pt idx="6">
                  <c:v>Tribal/Indogeneous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2000</c:v>
                </c:pt>
                <c:pt idx="1">
                  <c:v>1300</c:v>
                </c:pt>
                <c:pt idx="2">
                  <c:v>900</c:v>
                </c:pt>
                <c:pt idx="3">
                  <c:v>850</c:v>
                </c:pt>
                <c:pt idx="4">
                  <c:v>360</c:v>
                </c:pt>
                <c:pt idx="5">
                  <c:v>225</c:v>
                </c:pt>
                <c:pt idx="6">
                  <c:v>190</c:v>
                </c:pt>
                <c:pt idx="7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5A-487B-8E10-281A5B0A13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4.8717948717948781E-2"/>
          <c:y val="0.65365692597698266"/>
          <c:w val="0.89743589743589858"/>
          <c:h val="0.34063957507817788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China (Females)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2018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51.4</c:v>
                </c:pt>
                <c:pt idx="1">
                  <c:v>34.700000000000003</c:v>
                </c:pt>
                <c:pt idx="2">
                  <c:v>14.7</c:v>
                </c:pt>
                <c:pt idx="3">
                  <c:v>10</c:v>
                </c:pt>
                <c:pt idx="4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8-4FC8-BFE0-BC2DA7C789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China (Males)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2018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55.9</c:v>
                </c:pt>
                <c:pt idx="1">
                  <c:v>38.799999999999997</c:v>
                </c:pt>
                <c:pt idx="2">
                  <c:v>16.8</c:v>
                </c:pt>
                <c:pt idx="3">
                  <c:v>11.4</c:v>
                </c:pt>
                <c:pt idx="4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98-4FC8-BFE0-BC2DA7C789A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India (Females)</c:v>
                </c:pt>
              </c:strCache>
            </c:strRef>
          </c:tx>
          <c:spPr>
            <a:solidFill>
              <a:srgbClr val="CC6600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2018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130.5</c:v>
                </c:pt>
                <c:pt idx="1">
                  <c:v>96.4</c:v>
                </c:pt>
                <c:pt idx="2">
                  <c:v>61.2</c:v>
                </c:pt>
                <c:pt idx="3">
                  <c:v>45</c:v>
                </c:pt>
                <c:pt idx="4">
                  <c:v>37.299999999999997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98-4FC8-BFE0-BC2DA7C789A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India (Males)</c:v>
                </c:pt>
              </c:strCache>
            </c:strRef>
          </c:tx>
          <c:spPr>
            <a:solidFill>
              <a:srgbClr val="800000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2018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122.1</c:v>
                </c:pt>
                <c:pt idx="1">
                  <c:v>86.9</c:v>
                </c:pt>
                <c:pt idx="2">
                  <c:v>55.4</c:v>
                </c:pt>
                <c:pt idx="3">
                  <c:v>42.2</c:v>
                </c:pt>
                <c:pt idx="4">
                  <c:v>35.799999999999997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98-4FC8-BFE0-BC2DA7C789A1}"/>
            </c:ext>
          </c:extLst>
        </c:ser>
        <c:ser>
          <c:idx val="5"/>
          <c:order val="4"/>
          <c:tx>
            <c:strRef>
              <c:f>Sheet1!$A$7</c:f>
              <c:strCache>
                <c:ptCount val="1"/>
                <c:pt idx="0">
                  <c:v>United States (Females)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2018</c:v>
                </c:pt>
              </c:strCache>
            </c:strRef>
          </c:cat>
          <c:val>
            <c:numRef>
              <c:f>Sheet1!$B$7:$F$7</c:f>
              <c:numCache>
                <c:formatCode>General</c:formatCode>
                <c:ptCount val="5"/>
                <c:pt idx="0">
                  <c:v>10</c:v>
                </c:pt>
                <c:pt idx="1">
                  <c:v>7.6</c:v>
                </c:pt>
                <c:pt idx="2">
                  <c:v>6.6</c:v>
                </c:pt>
                <c:pt idx="3">
                  <c:v>6.2</c:v>
                </c:pt>
                <c:pt idx="4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5A98-4FC8-BFE0-BC2DA7C789A1}"/>
            </c:ext>
          </c:extLst>
        </c:ser>
        <c:ser>
          <c:idx val="4"/>
          <c:order val="5"/>
          <c:tx>
            <c:strRef>
              <c:f>Sheet1!$A$6</c:f>
              <c:strCache>
                <c:ptCount val="1"/>
                <c:pt idx="0">
                  <c:v>United States (Males)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2018</c:v>
                </c:pt>
              </c:strCache>
            </c:strRef>
          </c:cat>
          <c:val>
            <c:numRef>
              <c:f>Sheet1!$B$6:$F$6</c:f>
              <c:numCache>
                <c:formatCode>General</c:formatCode>
                <c:ptCount val="5"/>
                <c:pt idx="0">
                  <c:v>12.5</c:v>
                </c:pt>
                <c:pt idx="1">
                  <c:v>9.3000000000000007</c:v>
                </c:pt>
                <c:pt idx="2">
                  <c:v>8</c:v>
                </c:pt>
                <c:pt idx="3">
                  <c:v>7.4</c:v>
                </c:pt>
                <c:pt idx="4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5A98-4FC8-BFE0-BC2DA7C78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5238712"/>
        <c:axId val="685236744"/>
      </c:barChart>
      <c:catAx>
        <c:axId val="685238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5236744"/>
        <c:crosses val="autoZero"/>
        <c:auto val="1"/>
        <c:lblAlgn val="ctr"/>
        <c:lblOffset val="100"/>
        <c:noMultiLvlLbl val="0"/>
      </c:catAx>
      <c:valAx>
        <c:axId val="685236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5238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Adoptions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99" b="1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Sheet1!$A$2:$A$33</c:f>
              <c:numCache>
                <c:formatCode>General</c:formatCode>
                <c:ptCount val="32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</c:numCache>
            </c:numRef>
          </c:cat>
          <c:val>
            <c:numRef>
              <c:f>Sheet1!$B$2:$B$33</c:f>
              <c:numCache>
                <c:formatCode>General</c:formatCode>
                <c:ptCount val="32"/>
                <c:pt idx="0">
                  <c:v>20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17</c:v>
                </c:pt>
                <c:pt idx="5">
                  <c:v>29</c:v>
                </c:pt>
                <c:pt idx="6">
                  <c:v>61</c:v>
                </c:pt>
                <c:pt idx="7">
                  <c:v>206</c:v>
                </c:pt>
                <c:pt idx="8">
                  <c:v>330</c:v>
                </c:pt>
                <c:pt idx="9">
                  <c:v>787</c:v>
                </c:pt>
                <c:pt idx="10">
                  <c:v>2130</c:v>
                </c:pt>
                <c:pt idx="11">
                  <c:v>3333</c:v>
                </c:pt>
                <c:pt idx="12">
                  <c:v>3597</c:v>
                </c:pt>
                <c:pt idx="13">
                  <c:v>4206</c:v>
                </c:pt>
                <c:pt idx="14">
                  <c:v>4101</c:v>
                </c:pt>
                <c:pt idx="15">
                  <c:v>5053</c:v>
                </c:pt>
                <c:pt idx="16">
                  <c:v>4681</c:v>
                </c:pt>
                <c:pt idx="17">
                  <c:v>5053</c:v>
                </c:pt>
                <c:pt idx="18">
                  <c:v>6859</c:v>
                </c:pt>
                <c:pt idx="19">
                  <c:v>7044</c:v>
                </c:pt>
                <c:pt idx="20">
                  <c:v>7906</c:v>
                </c:pt>
                <c:pt idx="21">
                  <c:v>6943</c:v>
                </c:pt>
                <c:pt idx="22">
                  <c:v>5453</c:v>
                </c:pt>
                <c:pt idx="23">
                  <c:v>3912</c:v>
                </c:pt>
                <c:pt idx="24">
                  <c:v>3000</c:v>
                </c:pt>
                <c:pt idx="25">
                  <c:v>3401</c:v>
                </c:pt>
                <c:pt idx="26">
                  <c:v>2587</c:v>
                </c:pt>
                <c:pt idx="27">
                  <c:v>2697</c:v>
                </c:pt>
                <c:pt idx="28">
                  <c:v>2306</c:v>
                </c:pt>
                <c:pt idx="29">
                  <c:v>2040</c:v>
                </c:pt>
                <c:pt idx="30">
                  <c:v>2354</c:v>
                </c:pt>
                <c:pt idx="31">
                  <c:v>2231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E3-4558-B9ED-3E12A2B485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467840"/>
        <c:axId val="80469376"/>
      </c:lineChart>
      <c:catAx>
        <c:axId val="80467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0469376"/>
        <c:crosses val="autoZero"/>
        <c:auto val="1"/>
        <c:lblAlgn val="ctr"/>
        <c:lblOffset val="100"/>
        <c:noMultiLvlLbl val="0"/>
      </c:catAx>
      <c:valAx>
        <c:axId val="80469376"/>
        <c:scaling>
          <c:orientation val="minMax"/>
        </c:scaling>
        <c:delete val="0"/>
        <c:axPos val="l"/>
        <c:majorGridlines>
          <c:spPr>
            <a:ln w="12695">
              <a:solidFill>
                <a:schemeClr val="bg1">
                  <a:lumMod val="85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0467840"/>
        <c:crosses val="autoZero"/>
        <c:crossBetween val="between"/>
      </c:valAx>
      <c:spPr>
        <a:noFill/>
        <a:ln w="19043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412465368912221"/>
          <c:y val="2.6402637769039585E-2"/>
          <c:w val="0.8453940653251677"/>
          <c:h val="0.9008001681301829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1950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Tokyo</c:v>
                </c:pt>
                <c:pt idx="1">
                  <c:v>New York</c:v>
                </c:pt>
                <c:pt idx="2">
                  <c:v>Mexico City</c:v>
                </c:pt>
                <c:pt idx="3">
                  <c:v>Mumbai (Bombay)</c:v>
                </c:pt>
                <c:pt idx="4">
                  <c:v>São Paulo</c:v>
                </c:pt>
                <c:pt idx="5">
                  <c:v>Delhi</c:v>
                </c:pt>
                <c:pt idx="6">
                  <c:v>Shanghai</c:v>
                </c:pt>
                <c:pt idx="7">
                  <c:v>Kolkata (Calcutta)</c:v>
                </c:pt>
                <c:pt idx="8">
                  <c:v>Dhaka</c:v>
                </c:pt>
                <c:pt idx="9">
                  <c:v>Buenos Aires</c:v>
                </c:pt>
                <c:pt idx="10">
                  <c:v>Los Angeles</c:v>
                </c:pt>
                <c:pt idx="11">
                  <c:v>Karachi</c:v>
                </c:pt>
                <c:pt idx="12">
                  <c:v>Cairo</c:v>
                </c:pt>
                <c:pt idx="13">
                  <c:v>Rio de Janeiro</c:v>
                </c:pt>
                <c:pt idx="14">
                  <c:v>Osaka-Kobe</c:v>
                </c:pt>
                <c:pt idx="15">
                  <c:v>Beijing</c:v>
                </c:pt>
                <c:pt idx="16">
                  <c:v>Manila</c:v>
                </c:pt>
                <c:pt idx="17">
                  <c:v>Moscow</c:v>
                </c:pt>
                <c:pt idx="18">
                  <c:v>Istanbul</c:v>
                </c:pt>
              </c:strCache>
            </c:strRef>
          </c:cat>
          <c:val>
            <c:numRef>
              <c:f>Sheet1!$B$2:$B$20</c:f>
              <c:numCache>
                <c:formatCode>0.0</c:formatCode>
                <c:ptCount val="19"/>
                <c:pt idx="0">
                  <c:v>11.275</c:v>
                </c:pt>
                <c:pt idx="1">
                  <c:v>12.338000000000001</c:v>
                </c:pt>
                <c:pt idx="2">
                  <c:v>2.883</c:v>
                </c:pt>
                <c:pt idx="3">
                  <c:v>2.8569999999999971</c:v>
                </c:pt>
                <c:pt idx="4">
                  <c:v>2.3339999999999987</c:v>
                </c:pt>
                <c:pt idx="5">
                  <c:v>1.369</c:v>
                </c:pt>
                <c:pt idx="6">
                  <c:v>6.0659999999999945</c:v>
                </c:pt>
                <c:pt idx="7">
                  <c:v>4.5129999999999955</c:v>
                </c:pt>
                <c:pt idx="8">
                  <c:v>0.33600000000000052</c:v>
                </c:pt>
                <c:pt idx="9">
                  <c:v>5.0979999999999945</c:v>
                </c:pt>
                <c:pt idx="10">
                  <c:v>4.0460000000000003</c:v>
                </c:pt>
                <c:pt idx="11">
                  <c:v>1.0549999999999984</c:v>
                </c:pt>
                <c:pt idx="12">
                  <c:v>2.4939999999999998</c:v>
                </c:pt>
                <c:pt idx="13">
                  <c:v>2.9499999999999997</c:v>
                </c:pt>
                <c:pt idx="14">
                  <c:v>4.1469999999999985</c:v>
                </c:pt>
                <c:pt idx="15">
                  <c:v>4.3310000000000004</c:v>
                </c:pt>
                <c:pt idx="16">
                  <c:v>1.544</c:v>
                </c:pt>
                <c:pt idx="17">
                  <c:v>5.3559999999999945</c:v>
                </c:pt>
                <c:pt idx="18">
                  <c:v>0.96700000000000064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86-4465-8670-D877DCF22F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Tokyo</c:v>
                </c:pt>
                <c:pt idx="1">
                  <c:v>New York</c:v>
                </c:pt>
                <c:pt idx="2">
                  <c:v>Mexico City</c:v>
                </c:pt>
                <c:pt idx="3">
                  <c:v>Mumbai (Bombay)</c:v>
                </c:pt>
                <c:pt idx="4">
                  <c:v>São Paulo</c:v>
                </c:pt>
                <c:pt idx="5">
                  <c:v>Delhi</c:v>
                </c:pt>
                <c:pt idx="6">
                  <c:v>Shanghai</c:v>
                </c:pt>
                <c:pt idx="7">
                  <c:v>Kolkata (Calcutta)</c:v>
                </c:pt>
                <c:pt idx="8">
                  <c:v>Dhaka</c:v>
                </c:pt>
                <c:pt idx="9">
                  <c:v>Buenos Aires</c:v>
                </c:pt>
                <c:pt idx="10">
                  <c:v>Los Angeles</c:v>
                </c:pt>
                <c:pt idx="11">
                  <c:v>Karachi</c:v>
                </c:pt>
                <c:pt idx="12">
                  <c:v>Cairo</c:v>
                </c:pt>
                <c:pt idx="13">
                  <c:v>Rio de Janeiro</c:v>
                </c:pt>
                <c:pt idx="14">
                  <c:v>Osaka-Kobe</c:v>
                </c:pt>
                <c:pt idx="15">
                  <c:v>Beijing</c:v>
                </c:pt>
                <c:pt idx="16">
                  <c:v>Manila</c:v>
                </c:pt>
                <c:pt idx="17">
                  <c:v>Moscow</c:v>
                </c:pt>
                <c:pt idx="18">
                  <c:v>Istanbul</c:v>
                </c:pt>
              </c:strCache>
            </c:strRef>
          </c:cat>
          <c:val>
            <c:numRef>
              <c:f>Sheet1!$C$2:$C$20</c:f>
              <c:numCache>
                <c:formatCode>0.0</c:formatCode>
                <c:ptCount val="19"/>
                <c:pt idx="0">
                  <c:v>35.700000000000003</c:v>
                </c:pt>
                <c:pt idx="1">
                  <c:v>19</c:v>
                </c:pt>
                <c:pt idx="2">
                  <c:v>19</c:v>
                </c:pt>
                <c:pt idx="3">
                  <c:v>19</c:v>
                </c:pt>
                <c:pt idx="4">
                  <c:v>18.8</c:v>
                </c:pt>
                <c:pt idx="5">
                  <c:v>15.9</c:v>
                </c:pt>
                <c:pt idx="6">
                  <c:v>15</c:v>
                </c:pt>
                <c:pt idx="7">
                  <c:v>14.8</c:v>
                </c:pt>
                <c:pt idx="8">
                  <c:v>13.5</c:v>
                </c:pt>
                <c:pt idx="9">
                  <c:v>12.8</c:v>
                </c:pt>
                <c:pt idx="10">
                  <c:v>12.5</c:v>
                </c:pt>
                <c:pt idx="11">
                  <c:v>12.1</c:v>
                </c:pt>
                <c:pt idx="12">
                  <c:v>11.9</c:v>
                </c:pt>
                <c:pt idx="13">
                  <c:v>11.7</c:v>
                </c:pt>
                <c:pt idx="14">
                  <c:v>11.3</c:v>
                </c:pt>
                <c:pt idx="15">
                  <c:v>11.1</c:v>
                </c:pt>
                <c:pt idx="16">
                  <c:v>11.1</c:v>
                </c:pt>
                <c:pt idx="17">
                  <c:v>10.5</c:v>
                </c:pt>
                <c:pt idx="18">
                  <c:v>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86-4465-8670-D877DCF22F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Sheet1!$A$2:$A$20</c:f>
              <c:strCache>
                <c:ptCount val="19"/>
                <c:pt idx="0">
                  <c:v>Tokyo</c:v>
                </c:pt>
                <c:pt idx="1">
                  <c:v>New York</c:v>
                </c:pt>
                <c:pt idx="2">
                  <c:v>Mexico City</c:v>
                </c:pt>
                <c:pt idx="3">
                  <c:v>Mumbai (Bombay)</c:v>
                </c:pt>
                <c:pt idx="4">
                  <c:v>São Paulo</c:v>
                </c:pt>
                <c:pt idx="5">
                  <c:v>Delhi</c:v>
                </c:pt>
                <c:pt idx="6">
                  <c:v>Shanghai</c:v>
                </c:pt>
                <c:pt idx="7">
                  <c:v>Kolkata (Calcutta)</c:v>
                </c:pt>
                <c:pt idx="8">
                  <c:v>Dhaka</c:v>
                </c:pt>
                <c:pt idx="9">
                  <c:v>Buenos Aires</c:v>
                </c:pt>
                <c:pt idx="10">
                  <c:v>Los Angeles</c:v>
                </c:pt>
                <c:pt idx="11">
                  <c:v>Karachi</c:v>
                </c:pt>
                <c:pt idx="12">
                  <c:v>Cairo</c:v>
                </c:pt>
                <c:pt idx="13">
                  <c:v>Rio de Janeiro</c:v>
                </c:pt>
                <c:pt idx="14">
                  <c:v>Osaka-Kobe</c:v>
                </c:pt>
                <c:pt idx="15">
                  <c:v>Beijing</c:v>
                </c:pt>
                <c:pt idx="16">
                  <c:v>Manila</c:v>
                </c:pt>
                <c:pt idx="17">
                  <c:v>Moscow</c:v>
                </c:pt>
                <c:pt idx="18">
                  <c:v>Istanbul</c:v>
                </c:pt>
              </c:strCache>
            </c:strRef>
          </c:cat>
          <c:val>
            <c:numRef>
              <c:f>Sheet1!$D$2:$D$20</c:f>
              <c:numCache>
                <c:formatCode>0.0</c:formatCode>
                <c:ptCount val="19"/>
                <c:pt idx="0">
                  <c:v>36.370999999999995</c:v>
                </c:pt>
                <c:pt idx="1">
                  <c:v>19.974</c:v>
                </c:pt>
                <c:pt idx="2">
                  <c:v>20.189</c:v>
                </c:pt>
                <c:pt idx="3">
                  <c:v>21.946000000000002</c:v>
                </c:pt>
                <c:pt idx="4">
                  <c:v>20.544</c:v>
                </c:pt>
                <c:pt idx="5">
                  <c:v>18.669</c:v>
                </c:pt>
                <c:pt idx="6">
                  <c:v>17.213999999999999</c:v>
                </c:pt>
                <c:pt idx="7">
                  <c:v>17.039000000000001</c:v>
                </c:pt>
                <c:pt idx="8">
                  <c:v>17.015000000000001</c:v>
                </c:pt>
                <c:pt idx="9">
                  <c:v>13.432</c:v>
                </c:pt>
                <c:pt idx="10">
                  <c:v>13.16</c:v>
                </c:pt>
                <c:pt idx="11">
                  <c:v>14.855000000000018</c:v>
                </c:pt>
                <c:pt idx="12">
                  <c:v>13.465000000000014</c:v>
                </c:pt>
                <c:pt idx="13">
                  <c:v>12.775</c:v>
                </c:pt>
                <c:pt idx="14">
                  <c:v>11.365000000000014</c:v>
                </c:pt>
                <c:pt idx="15">
                  <c:v>12.842000000000002</c:v>
                </c:pt>
                <c:pt idx="16">
                  <c:v>12.786</c:v>
                </c:pt>
                <c:pt idx="17">
                  <c:v>10.524000000000001</c:v>
                </c:pt>
                <c:pt idx="18">
                  <c:v>11.177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86-4465-8670-D877DCF22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1580032"/>
        <c:axId val="81581568"/>
      </c:barChart>
      <c:catAx>
        <c:axId val="815800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581568"/>
        <c:crosses val="autoZero"/>
        <c:auto val="1"/>
        <c:lblAlgn val="ctr"/>
        <c:lblOffset val="100"/>
        <c:noMultiLvlLbl val="0"/>
      </c:catAx>
      <c:valAx>
        <c:axId val="81581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58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Producers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China</c:v>
                </c:pt>
                <c:pt idx="1">
                  <c:v>India</c:v>
                </c:pt>
                <c:pt idx="2">
                  <c:v>Indonesia</c:v>
                </c:pt>
                <c:pt idx="3">
                  <c:v>Bangladesh</c:v>
                </c:pt>
                <c:pt idx="4">
                  <c:v>Vietnam</c:v>
                </c:pt>
                <c:pt idx="5">
                  <c:v>Thailand</c:v>
                </c:pt>
                <c:pt idx="6">
                  <c:v>Burma</c:v>
                </c:pt>
                <c:pt idx="7">
                  <c:v>Philippines</c:v>
                </c:pt>
                <c:pt idx="8">
                  <c:v>Brazil</c:v>
                </c:pt>
                <c:pt idx="9">
                  <c:v>Japan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148.87</c:v>
                </c:pt>
                <c:pt idx="1">
                  <c:v>112.91</c:v>
                </c:pt>
                <c:pt idx="2">
                  <c:v>37</c:v>
                </c:pt>
                <c:pt idx="3">
                  <c:v>32.65</c:v>
                </c:pt>
                <c:pt idx="4">
                  <c:v>28.47</c:v>
                </c:pt>
                <c:pt idx="5">
                  <c:v>20.37</c:v>
                </c:pt>
                <c:pt idx="6">
                  <c:v>13.2</c:v>
                </c:pt>
                <c:pt idx="7">
                  <c:v>12.24</c:v>
                </c:pt>
                <c:pt idx="8">
                  <c:v>8.2100000000000009</c:v>
                </c:pt>
                <c:pt idx="9">
                  <c:v>7.79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31-423C-B4E5-109F64D30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14921136"/>
        <c:axId val="514919824"/>
      </c:barChart>
      <c:catAx>
        <c:axId val="514921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919824"/>
        <c:crosses val="autoZero"/>
        <c:auto val="1"/>
        <c:lblAlgn val="ctr"/>
        <c:lblOffset val="100"/>
        <c:noMultiLvlLbl val="0"/>
      </c:catAx>
      <c:valAx>
        <c:axId val="514919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92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Exporters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India</c:v>
                </c:pt>
                <c:pt idx="1">
                  <c:v>Thailand</c:v>
                </c:pt>
                <c:pt idx="2">
                  <c:v>Vietnam</c:v>
                </c:pt>
                <c:pt idx="3">
                  <c:v>Pakistan</c:v>
                </c:pt>
                <c:pt idx="4">
                  <c:v>United States</c:v>
                </c:pt>
                <c:pt idx="5">
                  <c:v>Burma</c:v>
                </c:pt>
                <c:pt idx="6">
                  <c:v>China</c:v>
                </c:pt>
                <c:pt idx="7">
                  <c:v>Cambodia</c:v>
                </c:pt>
                <c:pt idx="8">
                  <c:v>Brazil</c:v>
                </c:pt>
                <c:pt idx="9">
                  <c:v>Uruguay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12.5</c:v>
                </c:pt>
                <c:pt idx="1">
                  <c:v>10.3</c:v>
                </c:pt>
                <c:pt idx="2">
                  <c:v>7</c:v>
                </c:pt>
                <c:pt idx="3">
                  <c:v>4.25</c:v>
                </c:pt>
                <c:pt idx="4">
                  <c:v>3.2</c:v>
                </c:pt>
                <c:pt idx="5">
                  <c:v>3</c:v>
                </c:pt>
                <c:pt idx="6">
                  <c:v>1.9</c:v>
                </c:pt>
                <c:pt idx="7">
                  <c:v>1.3</c:v>
                </c:pt>
                <c:pt idx="8">
                  <c:v>0.85</c:v>
                </c:pt>
                <c:pt idx="9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28-440B-9C02-B21B098836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08801656"/>
        <c:axId val="508811168"/>
      </c:barChart>
      <c:catAx>
        <c:axId val="508801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811168"/>
        <c:crosses val="autoZero"/>
        <c:auto val="1"/>
        <c:lblAlgn val="ctr"/>
        <c:lblOffset val="100"/>
        <c:noMultiLvlLbl val="0"/>
      </c:catAx>
      <c:valAx>
        <c:axId val="508811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801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470449172576847E-2"/>
          <c:y val="3.3210332103321041E-2"/>
          <c:w val="0.8534278959810877"/>
          <c:h val="0.82593460990811429"/>
        </c:manualLayout>
      </c:layout>
      <c:barChart>
        <c:barDir val="col"/>
        <c:grouping val="stacked"/>
        <c:varyColors val="0"/>
        <c:ser>
          <c:idx val="2"/>
          <c:order val="1"/>
          <c:tx>
            <c:strRef>
              <c:f>Sheet1!$A$3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Sheet1!$B$1:$BL$1</c:f>
              <c:strCache>
                <c:ptCount val="63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</c:strCache>
            </c:strRef>
          </c:cat>
          <c:val>
            <c:numRef>
              <c:f>Sheet1!$B$3:$BL$3</c:f>
              <c:numCache>
                <c:formatCode>#,##0</c:formatCode>
                <c:ptCount val="63"/>
                <c:pt idx="0">
                  <c:v>667070000</c:v>
                </c:pt>
                <c:pt idx="1">
                  <c:v>660330000</c:v>
                </c:pt>
                <c:pt idx="2">
                  <c:v>665770000</c:v>
                </c:pt>
                <c:pt idx="3">
                  <c:v>682335000</c:v>
                </c:pt>
                <c:pt idx="4">
                  <c:v>698355000</c:v>
                </c:pt>
                <c:pt idx="5">
                  <c:v>715185000</c:v>
                </c:pt>
                <c:pt idx="6">
                  <c:v>735400000</c:v>
                </c:pt>
                <c:pt idx="7">
                  <c:v>754550000</c:v>
                </c:pt>
                <c:pt idx="8">
                  <c:v>774510000</c:v>
                </c:pt>
                <c:pt idx="9">
                  <c:v>796025000</c:v>
                </c:pt>
                <c:pt idx="10">
                  <c:v>818315000</c:v>
                </c:pt>
                <c:pt idx="11">
                  <c:v>841105000</c:v>
                </c:pt>
                <c:pt idx="12">
                  <c:v>862030000</c:v>
                </c:pt>
                <c:pt idx="13">
                  <c:v>881940000</c:v>
                </c:pt>
                <c:pt idx="14">
                  <c:v>900350000</c:v>
                </c:pt>
                <c:pt idx="15">
                  <c:v>916395000</c:v>
                </c:pt>
                <c:pt idx="16">
                  <c:v>930685000</c:v>
                </c:pt>
                <c:pt idx="17">
                  <c:v>943455000</c:v>
                </c:pt>
                <c:pt idx="18">
                  <c:v>956165000</c:v>
                </c:pt>
                <c:pt idx="19">
                  <c:v>969005000</c:v>
                </c:pt>
                <c:pt idx="20">
                  <c:v>981235000</c:v>
                </c:pt>
                <c:pt idx="21">
                  <c:v>993885000</c:v>
                </c:pt>
                <c:pt idx="22">
                  <c:v>1008630000</c:v>
                </c:pt>
                <c:pt idx="23">
                  <c:v>1023310000</c:v>
                </c:pt>
                <c:pt idx="24">
                  <c:v>1036825000</c:v>
                </c:pt>
                <c:pt idx="25">
                  <c:v>1051040000</c:v>
                </c:pt>
                <c:pt idx="26">
                  <c:v>1066790000</c:v>
                </c:pt>
                <c:pt idx="27">
                  <c:v>1084035000</c:v>
                </c:pt>
                <c:pt idx="28">
                  <c:v>1101630000</c:v>
                </c:pt>
                <c:pt idx="29">
                  <c:v>1118650000</c:v>
                </c:pt>
                <c:pt idx="30">
                  <c:v>1135185000</c:v>
                </c:pt>
                <c:pt idx="31">
                  <c:v>1150780000</c:v>
                </c:pt>
                <c:pt idx="32">
                  <c:v>1164970000</c:v>
                </c:pt>
                <c:pt idx="33">
                  <c:v>1178440000</c:v>
                </c:pt>
                <c:pt idx="34">
                  <c:v>1191835000</c:v>
                </c:pt>
                <c:pt idx="35">
                  <c:v>1204855000</c:v>
                </c:pt>
                <c:pt idx="36">
                  <c:v>1217550000</c:v>
                </c:pt>
                <c:pt idx="37">
                  <c:v>1230075000</c:v>
                </c:pt>
                <c:pt idx="38">
                  <c:v>1241935000</c:v>
                </c:pt>
                <c:pt idx="39">
                  <c:v>1252735000</c:v>
                </c:pt>
                <c:pt idx="40">
                  <c:v>1262645000</c:v>
                </c:pt>
                <c:pt idx="41">
                  <c:v>1271850000</c:v>
                </c:pt>
                <c:pt idx="42">
                  <c:v>1280400000</c:v>
                </c:pt>
                <c:pt idx="43">
                  <c:v>1288400000</c:v>
                </c:pt>
                <c:pt idx="44">
                  <c:v>1296075000</c:v>
                </c:pt>
                <c:pt idx="45">
                  <c:v>1303720000</c:v>
                </c:pt>
                <c:pt idx="46">
                  <c:v>1311020000</c:v>
                </c:pt>
                <c:pt idx="47">
                  <c:v>1317885000</c:v>
                </c:pt>
                <c:pt idx="48">
                  <c:v>1324655000</c:v>
                </c:pt>
                <c:pt idx="49">
                  <c:v>1331260000</c:v>
                </c:pt>
                <c:pt idx="50">
                  <c:v>1337705000</c:v>
                </c:pt>
                <c:pt idx="51">
                  <c:v>1345035000</c:v>
                </c:pt>
                <c:pt idx="52">
                  <c:v>1354190000</c:v>
                </c:pt>
                <c:pt idx="53">
                  <c:v>1363240000</c:v>
                </c:pt>
                <c:pt idx="54">
                  <c:v>1371860000</c:v>
                </c:pt>
                <c:pt idx="55">
                  <c:v>1379860000</c:v>
                </c:pt>
                <c:pt idx="56">
                  <c:v>1387790000</c:v>
                </c:pt>
                <c:pt idx="57">
                  <c:v>1396215000</c:v>
                </c:pt>
                <c:pt idx="58">
                  <c:v>1402760000</c:v>
                </c:pt>
                <c:pt idx="59" formatCode="General">
                  <c:v>1407745000</c:v>
                </c:pt>
                <c:pt idx="60" formatCode="General">
                  <c:v>1411100000</c:v>
                </c:pt>
                <c:pt idx="61" formatCode="General">
                  <c:v>1412360000</c:v>
                </c:pt>
                <c:pt idx="62" formatCode="General">
                  <c:v>1412175000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83-4770-B504-0189B2816AA2}"/>
            </c:ext>
          </c:extLst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Indonesia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Sheet1!$B$1:$BL$1</c:f>
              <c:strCache>
                <c:ptCount val="63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</c:strCache>
            </c:strRef>
          </c:cat>
          <c:val>
            <c:numRef>
              <c:f>Sheet1!$B$4:$BL$4</c:f>
              <c:numCache>
                <c:formatCode>#,##0</c:formatCode>
                <c:ptCount val="63"/>
                <c:pt idx="0">
                  <c:v>88382881</c:v>
                </c:pt>
                <c:pt idx="1">
                  <c:v>90816938</c:v>
                </c:pt>
                <c:pt idx="2">
                  <c:v>93345489</c:v>
                </c:pt>
                <c:pt idx="3">
                  <c:v>95962527</c:v>
                </c:pt>
                <c:pt idx="4">
                  <c:v>98675061</c:v>
                </c:pt>
                <c:pt idx="5">
                  <c:v>101157868</c:v>
                </c:pt>
                <c:pt idx="6">
                  <c:v>103561105</c:v>
                </c:pt>
                <c:pt idx="7">
                  <c:v>106260749</c:v>
                </c:pt>
                <c:pt idx="8">
                  <c:v>109138723</c:v>
                </c:pt>
                <c:pt idx="9">
                  <c:v>112149246</c:v>
                </c:pt>
                <c:pt idx="10">
                  <c:v>115228394</c:v>
                </c:pt>
                <c:pt idx="11">
                  <c:v>118347135</c:v>
                </c:pt>
                <c:pt idx="12">
                  <c:v>121504145</c:v>
                </c:pt>
                <c:pt idx="13">
                  <c:v>124709058</c:v>
                </c:pt>
                <c:pt idx="14">
                  <c:v>127945196</c:v>
                </c:pt>
                <c:pt idx="15">
                  <c:v>131213215</c:v>
                </c:pt>
                <c:pt idx="16">
                  <c:v>134521025</c:v>
                </c:pt>
                <c:pt idx="17">
                  <c:v>137861540</c:v>
                </c:pt>
                <c:pt idx="18">
                  <c:v>141250964</c:v>
                </c:pt>
                <c:pt idx="19">
                  <c:v>144693087</c:v>
                </c:pt>
                <c:pt idx="20">
                  <c:v>148177096</c:v>
                </c:pt>
                <c:pt idx="21">
                  <c:v>151686337</c:v>
                </c:pt>
                <c:pt idx="22">
                  <c:v>155228658</c:v>
                </c:pt>
                <c:pt idx="23">
                  <c:v>158790611</c:v>
                </c:pt>
                <c:pt idx="24">
                  <c:v>162331962</c:v>
                </c:pt>
                <c:pt idx="25">
                  <c:v>165791694</c:v>
                </c:pt>
                <c:pt idx="26">
                  <c:v>169135273</c:v>
                </c:pt>
                <c:pt idx="27">
                  <c:v>172421390</c:v>
                </c:pt>
                <c:pt idx="28">
                  <c:v>175694647</c:v>
                </c:pt>
                <c:pt idx="29">
                  <c:v>178949174</c:v>
                </c:pt>
                <c:pt idx="30">
                  <c:v>182159874</c:v>
                </c:pt>
                <c:pt idx="31">
                  <c:v>185361228</c:v>
                </c:pt>
                <c:pt idx="32">
                  <c:v>188558416</c:v>
                </c:pt>
                <c:pt idx="33">
                  <c:v>191737287</c:v>
                </c:pt>
                <c:pt idx="34">
                  <c:v>194928533</c:v>
                </c:pt>
                <c:pt idx="35">
                  <c:v>198140162</c:v>
                </c:pt>
                <c:pt idx="36">
                  <c:v>201373791</c:v>
                </c:pt>
                <c:pt idx="37">
                  <c:v>204628007</c:v>
                </c:pt>
                <c:pt idx="38">
                  <c:v>207855486</c:v>
                </c:pt>
                <c:pt idx="39">
                  <c:v>210996910</c:v>
                </c:pt>
                <c:pt idx="40">
                  <c:v>214072421</c:v>
                </c:pt>
                <c:pt idx="41">
                  <c:v>217112437</c:v>
                </c:pt>
                <c:pt idx="42">
                  <c:v>220115092</c:v>
                </c:pt>
                <c:pt idx="43">
                  <c:v>223080121</c:v>
                </c:pt>
                <c:pt idx="44">
                  <c:v>225938595</c:v>
                </c:pt>
                <c:pt idx="45">
                  <c:v>228805144</c:v>
                </c:pt>
                <c:pt idx="46">
                  <c:v>231797427</c:v>
                </c:pt>
                <c:pt idx="47">
                  <c:v>234858289</c:v>
                </c:pt>
                <c:pt idx="48">
                  <c:v>237936543</c:v>
                </c:pt>
                <c:pt idx="49">
                  <c:v>240981299</c:v>
                </c:pt>
                <c:pt idx="50">
                  <c:v>244016173</c:v>
                </c:pt>
                <c:pt idx="51">
                  <c:v>247099697</c:v>
                </c:pt>
                <c:pt idx="52">
                  <c:v>250222695</c:v>
                </c:pt>
                <c:pt idx="53">
                  <c:v>253275918</c:v>
                </c:pt>
                <c:pt idx="54">
                  <c:v>256229761</c:v>
                </c:pt>
                <c:pt idx="55">
                  <c:v>259091970</c:v>
                </c:pt>
                <c:pt idx="56">
                  <c:v>261850182</c:v>
                </c:pt>
                <c:pt idx="57">
                  <c:v>264498852</c:v>
                </c:pt>
                <c:pt idx="58">
                  <c:v>267066843</c:v>
                </c:pt>
                <c:pt idx="59" formatCode="General">
                  <c:v>269582878</c:v>
                </c:pt>
                <c:pt idx="60" formatCode="General">
                  <c:v>271857970</c:v>
                </c:pt>
                <c:pt idx="61" formatCode="General">
                  <c:v>273753191</c:v>
                </c:pt>
                <c:pt idx="62" formatCode="General">
                  <c:v>275501339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83-4770-B504-0189B2816AA2}"/>
            </c:ext>
          </c:extLst>
        </c:ser>
        <c:ser>
          <c:idx val="0"/>
          <c:order val="3"/>
          <c:tx>
            <c:strRef>
              <c:f>Sheet1!$A$5</c:f>
              <c:strCache>
                <c:ptCount val="1"/>
                <c:pt idx="0">
                  <c:v>Japan</c:v>
                </c:pt>
              </c:strCache>
            </c:strRef>
          </c:tx>
          <c:invertIfNegative val="0"/>
          <c:cat>
            <c:strRef>
              <c:f>Sheet1!$B$1:$BL$1</c:f>
              <c:strCache>
                <c:ptCount val="63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</c:strCache>
            </c:strRef>
          </c:cat>
          <c:val>
            <c:numRef>
              <c:f>Sheet1!$B$5:$BL$5</c:f>
              <c:numCache>
                <c:formatCode>#,##0</c:formatCode>
                <c:ptCount val="63"/>
                <c:pt idx="0">
                  <c:v>93216000</c:v>
                </c:pt>
                <c:pt idx="1">
                  <c:v>94055000</c:v>
                </c:pt>
                <c:pt idx="2">
                  <c:v>94933000</c:v>
                </c:pt>
                <c:pt idx="3">
                  <c:v>95900000</c:v>
                </c:pt>
                <c:pt idx="4">
                  <c:v>96903000</c:v>
                </c:pt>
                <c:pt idx="5">
                  <c:v>97952000</c:v>
                </c:pt>
                <c:pt idx="6">
                  <c:v>98851000</c:v>
                </c:pt>
                <c:pt idx="7">
                  <c:v>99879000</c:v>
                </c:pt>
                <c:pt idx="8">
                  <c:v>101011000</c:v>
                </c:pt>
                <c:pt idx="9">
                  <c:v>102219000</c:v>
                </c:pt>
                <c:pt idx="10">
                  <c:v>103403000</c:v>
                </c:pt>
                <c:pt idx="11">
                  <c:v>105697000</c:v>
                </c:pt>
                <c:pt idx="12">
                  <c:v>107188000</c:v>
                </c:pt>
                <c:pt idx="13">
                  <c:v>108707000</c:v>
                </c:pt>
                <c:pt idx="14">
                  <c:v>110162000</c:v>
                </c:pt>
                <c:pt idx="15">
                  <c:v>111573000</c:v>
                </c:pt>
                <c:pt idx="16">
                  <c:v>112775000</c:v>
                </c:pt>
                <c:pt idx="17">
                  <c:v>113872000</c:v>
                </c:pt>
                <c:pt idx="18">
                  <c:v>114913000</c:v>
                </c:pt>
                <c:pt idx="19">
                  <c:v>115890000</c:v>
                </c:pt>
                <c:pt idx="20">
                  <c:v>116807000</c:v>
                </c:pt>
                <c:pt idx="21">
                  <c:v>117661000</c:v>
                </c:pt>
                <c:pt idx="22">
                  <c:v>118480000</c:v>
                </c:pt>
                <c:pt idx="23">
                  <c:v>119307000</c:v>
                </c:pt>
                <c:pt idx="24">
                  <c:v>120083000</c:v>
                </c:pt>
                <c:pt idx="25">
                  <c:v>120837000</c:v>
                </c:pt>
                <c:pt idx="26">
                  <c:v>121482000</c:v>
                </c:pt>
                <c:pt idx="27">
                  <c:v>122069000</c:v>
                </c:pt>
                <c:pt idx="28">
                  <c:v>122578000</c:v>
                </c:pt>
                <c:pt idx="29">
                  <c:v>123069000</c:v>
                </c:pt>
                <c:pt idx="30">
                  <c:v>123478000</c:v>
                </c:pt>
                <c:pt idx="31">
                  <c:v>123964000</c:v>
                </c:pt>
                <c:pt idx="32">
                  <c:v>124425000</c:v>
                </c:pt>
                <c:pt idx="33">
                  <c:v>124829000</c:v>
                </c:pt>
                <c:pt idx="34">
                  <c:v>125178000</c:v>
                </c:pt>
                <c:pt idx="35">
                  <c:v>125472000</c:v>
                </c:pt>
                <c:pt idx="36">
                  <c:v>125757000</c:v>
                </c:pt>
                <c:pt idx="37">
                  <c:v>126057000</c:v>
                </c:pt>
                <c:pt idx="38">
                  <c:v>126400000</c:v>
                </c:pt>
                <c:pt idx="39">
                  <c:v>126631000</c:v>
                </c:pt>
                <c:pt idx="40">
                  <c:v>126843000</c:v>
                </c:pt>
                <c:pt idx="41">
                  <c:v>127149000</c:v>
                </c:pt>
                <c:pt idx="42">
                  <c:v>127445000</c:v>
                </c:pt>
                <c:pt idx="43">
                  <c:v>127718000</c:v>
                </c:pt>
                <c:pt idx="44">
                  <c:v>127761000</c:v>
                </c:pt>
                <c:pt idx="45">
                  <c:v>127773000</c:v>
                </c:pt>
                <c:pt idx="46">
                  <c:v>127854000</c:v>
                </c:pt>
                <c:pt idx="47">
                  <c:v>128001000</c:v>
                </c:pt>
                <c:pt idx="48">
                  <c:v>128063000</c:v>
                </c:pt>
                <c:pt idx="49">
                  <c:v>128047000</c:v>
                </c:pt>
                <c:pt idx="50">
                  <c:v>128070000</c:v>
                </c:pt>
                <c:pt idx="51">
                  <c:v>127833000</c:v>
                </c:pt>
                <c:pt idx="52">
                  <c:v>127629000</c:v>
                </c:pt>
                <c:pt idx="53">
                  <c:v>127445000</c:v>
                </c:pt>
                <c:pt idx="54">
                  <c:v>127276000</c:v>
                </c:pt>
                <c:pt idx="55">
                  <c:v>127141000</c:v>
                </c:pt>
                <c:pt idx="56">
                  <c:v>127076000</c:v>
                </c:pt>
                <c:pt idx="57">
                  <c:v>126972000</c:v>
                </c:pt>
                <c:pt idx="58">
                  <c:v>126811000</c:v>
                </c:pt>
                <c:pt idx="59" formatCode="General">
                  <c:v>126633000</c:v>
                </c:pt>
                <c:pt idx="60" formatCode="General">
                  <c:v>126261000</c:v>
                </c:pt>
                <c:pt idx="61" formatCode="General">
                  <c:v>125681593</c:v>
                </c:pt>
                <c:pt idx="62" formatCode="General">
                  <c:v>125124989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7B-40B9-A772-43C13293F2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80063872"/>
        <c:axId val="80069760"/>
        <c:extLst>
          <c:ext xmlns:c15="http://schemas.microsoft.com/office/drawing/2012/chart" uri="{02D57815-91ED-43cb-92C2-25804820EDAC}">
            <c15:filteredBar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 Asia</c:v>
                      </c:pt>
                    </c:strCache>
                  </c:strRef>
                </c:tx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Sheet1!$B$1:$BL$1</c15:sqref>
                        </c15:formulaRef>
                      </c:ext>
                    </c:extLst>
                    <c:strCache>
                      <c:ptCount val="63"/>
                      <c:pt idx="0">
                        <c:v>1960</c:v>
                      </c:pt>
                      <c:pt idx="1">
                        <c:v>1961</c:v>
                      </c:pt>
                      <c:pt idx="2">
                        <c:v>1962</c:v>
                      </c:pt>
                      <c:pt idx="3">
                        <c:v>1963</c:v>
                      </c:pt>
                      <c:pt idx="4">
                        <c:v>1964</c:v>
                      </c:pt>
                      <c:pt idx="5">
                        <c:v>1965</c:v>
                      </c:pt>
                      <c:pt idx="6">
                        <c:v>1966</c:v>
                      </c:pt>
                      <c:pt idx="7">
                        <c:v>1967</c:v>
                      </c:pt>
                      <c:pt idx="8">
                        <c:v>1968</c:v>
                      </c:pt>
                      <c:pt idx="9">
                        <c:v>1969</c:v>
                      </c:pt>
                      <c:pt idx="10">
                        <c:v>1970</c:v>
                      </c:pt>
                      <c:pt idx="11">
                        <c:v>1971</c:v>
                      </c:pt>
                      <c:pt idx="12">
                        <c:v>1972</c:v>
                      </c:pt>
                      <c:pt idx="13">
                        <c:v>1973</c:v>
                      </c:pt>
                      <c:pt idx="14">
                        <c:v>1974</c:v>
                      </c:pt>
                      <c:pt idx="15">
                        <c:v>1975</c:v>
                      </c:pt>
                      <c:pt idx="16">
                        <c:v>1976</c:v>
                      </c:pt>
                      <c:pt idx="17">
                        <c:v>1977</c:v>
                      </c:pt>
                      <c:pt idx="18">
                        <c:v>1978</c:v>
                      </c:pt>
                      <c:pt idx="19">
                        <c:v>1979</c:v>
                      </c:pt>
                      <c:pt idx="20">
                        <c:v>1980</c:v>
                      </c:pt>
                      <c:pt idx="21">
                        <c:v>1981</c:v>
                      </c:pt>
                      <c:pt idx="22">
                        <c:v>1982</c:v>
                      </c:pt>
                      <c:pt idx="23">
                        <c:v>1983</c:v>
                      </c:pt>
                      <c:pt idx="24">
                        <c:v>1984</c:v>
                      </c:pt>
                      <c:pt idx="25">
                        <c:v>1985</c:v>
                      </c:pt>
                      <c:pt idx="26">
                        <c:v>1986</c:v>
                      </c:pt>
                      <c:pt idx="27">
                        <c:v>1987</c:v>
                      </c:pt>
                      <c:pt idx="28">
                        <c:v>1988</c:v>
                      </c:pt>
                      <c:pt idx="29">
                        <c:v>1989</c:v>
                      </c:pt>
                      <c:pt idx="30">
                        <c:v>1990</c:v>
                      </c:pt>
                      <c:pt idx="31">
                        <c:v>1991</c:v>
                      </c:pt>
                      <c:pt idx="32">
                        <c:v>1992</c:v>
                      </c:pt>
                      <c:pt idx="33">
                        <c:v>1993</c:v>
                      </c:pt>
                      <c:pt idx="34">
                        <c:v>1994</c:v>
                      </c:pt>
                      <c:pt idx="35">
                        <c:v>1995</c:v>
                      </c:pt>
                      <c:pt idx="36">
                        <c:v>1996</c:v>
                      </c:pt>
                      <c:pt idx="37">
                        <c:v>1997</c:v>
                      </c:pt>
                      <c:pt idx="38">
                        <c:v>1998</c:v>
                      </c:pt>
                      <c:pt idx="39">
                        <c:v>1999</c:v>
                      </c:pt>
                      <c:pt idx="40">
                        <c:v>2000</c:v>
                      </c:pt>
                      <c:pt idx="41">
                        <c:v>2001</c:v>
                      </c:pt>
                      <c:pt idx="42">
                        <c:v>2002</c:v>
                      </c:pt>
                      <c:pt idx="43">
                        <c:v>2003</c:v>
                      </c:pt>
                      <c:pt idx="44">
                        <c:v>2004</c:v>
                      </c:pt>
                      <c:pt idx="45">
                        <c:v>2005</c:v>
                      </c:pt>
                      <c:pt idx="46">
                        <c:v>2006</c:v>
                      </c:pt>
                      <c:pt idx="47">
                        <c:v>2007</c:v>
                      </c:pt>
                      <c:pt idx="48">
                        <c:v>2008</c:v>
                      </c:pt>
                      <c:pt idx="49">
                        <c:v>2009</c:v>
                      </c:pt>
                      <c:pt idx="50">
                        <c:v>2010</c:v>
                      </c:pt>
                      <c:pt idx="51">
                        <c:v>2011</c:v>
                      </c:pt>
                      <c:pt idx="52">
                        <c:v>2012</c:v>
                      </c:pt>
                      <c:pt idx="53">
                        <c:v>2013</c:v>
                      </c:pt>
                      <c:pt idx="54">
                        <c:v>2014</c:v>
                      </c:pt>
                      <c:pt idx="55">
                        <c:v>2015</c:v>
                      </c:pt>
                      <c:pt idx="56">
                        <c:v>2016</c:v>
                      </c:pt>
                      <c:pt idx="57">
                        <c:v>2017</c:v>
                      </c:pt>
                      <c:pt idx="58">
                        <c:v>2018</c:v>
                      </c:pt>
                      <c:pt idx="59">
                        <c:v>2019</c:v>
                      </c:pt>
                      <c:pt idx="60">
                        <c:v>2020</c:v>
                      </c:pt>
                      <c:pt idx="61">
                        <c:v>2021</c:v>
                      </c:pt>
                      <c:pt idx="62">
                        <c:v>2022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Sheet1!$B$2:$BL$2</c15:sqref>
                        </c15:formulaRef>
                      </c:ext>
                    </c:extLst>
                    <c:numCache>
                      <c:formatCode>#,##0</c:formatCode>
                      <c:ptCount val="63"/>
                      <c:pt idx="0">
                        <c:v>1700760</c:v>
                      </c:pt>
                      <c:pt idx="1">
                        <c:v>1737172</c:v>
                      </c:pt>
                      <c:pt idx="2">
                        <c:v>1775375</c:v>
                      </c:pt>
                      <c:pt idx="3">
                        <c:v>1815621</c:v>
                      </c:pt>
                      <c:pt idx="4">
                        <c:v>1858030</c:v>
                      </c:pt>
                      <c:pt idx="5">
                        <c:v>1902647</c:v>
                      </c:pt>
                      <c:pt idx="6">
                        <c:v>1949272</c:v>
                      </c:pt>
                      <c:pt idx="7">
                        <c:v>1997484</c:v>
                      </c:pt>
                      <c:pt idx="8">
                        <c:v>2046716</c:v>
                      </c:pt>
                      <c:pt idx="9">
                        <c:v>2096477</c:v>
                      </c:pt>
                      <c:pt idx="10">
                        <c:v>2146700</c:v>
                      </c:pt>
                      <c:pt idx="11">
                        <c:v>2197301</c:v>
                      </c:pt>
                      <c:pt idx="12">
                        <c:v>2247742</c:v>
                      </c:pt>
                      <c:pt idx="13">
                        <c:v>2297379</c:v>
                      </c:pt>
                      <c:pt idx="14">
                        <c:v>2345794</c:v>
                      </c:pt>
                      <c:pt idx="15">
                        <c:v>2392724</c:v>
                      </c:pt>
                      <c:pt idx="16">
                        <c:v>2438360</c:v>
                      </c:pt>
                      <c:pt idx="17">
                        <c:v>2483379</c:v>
                      </c:pt>
                      <c:pt idx="18">
                        <c:v>2528721</c:v>
                      </c:pt>
                      <c:pt idx="19">
                        <c:v>2575100</c:v>
                      </c:pt>
                      <c:pt idx="20">
                        <c:v>2622636</c:v>
                      </c:pt>
                      <c:pt idx="21">
                        <c:v>2671178</c:v>
                      </c:pt>
                      <c:pt idx="22">
                        <c:v>2720870</c:v>
                      </c:pt>
                      <c:pt idx="23">
                        <c:v>2771821</c:v>
                      </c:pt>
                      <c:pt idx="24">
                        <c:v>2824047</c:v>
                      </c:pt>
                      <c:pt idx="25">
                        <c:v>2877689</c:v>
                      </c:pt>
                      <c:pt idx="26">
                        <c:v>2932587</c:v>
                      </c:pt>
                      <c:pt idx="27">
                        <c:v>2988062</c:v>
                      </c:pt>
                      <c:pt idx="28">
                        <c:v>3043180</c:v>
                      </c:pt>
                      <c:pt idx="29">
                        <c:v>3097275</c:v>
                      </c:pt>
                      <c:pt idx="30">
                        <c:v>3150068</c:v>
                      </c:pt>
                      <c:pt idx="31">
                        <c:v>3270245</c:v>
                      </c:pt>
                      <c:pt idx="32">
                        <c:v>3321685</c:v>
                      </c:pt>
                      <c:pt idx="33">
                        <c:v>3372587</c:v>
                      </c:pt>
                      <c:pt idx="34">
                        <c:v>3423285</c:v>
                      </c:pt>
                      <c:pt idx="35">
                        <c:v>3473828</c:v>
                      </c:pt>
                      <c:pt idx="36">
                        <c:v>3524083</c:v>
                      </c:pt>
                      <c:pt idx="37">
                        <c:v>3573987</c:v>
                      </c:pt>
                      <c:pt idx="38">
                        <c:v>3623427</c:v>
                      </c:pt>
                      <c:pt idx="39">
                        <c:v>3672338</c:v>
                      </c:pt>
                      <c:pt idx="40">
                        <c:v>3720707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FA83-4770-B504-0189B2816AA2}"/>
                  </c:ext>
                </c:extLst>
              </c15:ser>
            </c15:filteredBarSeries>
          </c:ext>
        </c:extLst>
      </c:barChart>
      <c:catAx>
        <c:axId val="80063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8006976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80069760"/>
        <c:scaling>
          <c:orientation val="minMax"/>
        </c:scaling>
        <c:delete val="0"/>
        <c:axPos val="l"/>
        <c:majorGridlines>
          <c:spPr>
            <a:ln w="12700">
              <a:solidFill>
                <a:schemeClr val="bg1">
                  <a:lumMod val="85000"/>
                </a:schemeClr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80063872"/>
        <c:crosses val="autoZero"/>
        <c:crossBetween val="between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9.4562647754137211E-2"/>
          <c:y val="5.1660516605166053E-2"/>
          <c:w val="0.10228774788568096"/>
          <c:h val="0.1885233384576248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Philippines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Sheet1!$B$1:$BK$1</c:f>
              <c:strCache>
                <c:ptCount val="62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</c:strCache>
            </c:strRef>
          </c:cat>
          <c:val>
            <c:numRef>
              <c:f>Sheet1!$B$3:$BK$3</c:f>
              <c:numCache>
                <c:formatCode>General</c:formatCode>
                <c:ptCount val="62"/>
                <c:pt idx="0">
                  <c:v>7.1479999999999997</c:v>
                </c:pt>
                <c:pt idx="1">
                  <c:v>7.0869999999999997</c:v>
                </c:pt>
                <c:pt idx="2">
                  <c:v>7.02</c:v>
                </c:pt>
                <c:pt idx="3">
                  <c:v>6.9470000000000001</c:v>
                </c:pt>
                <c:pt idx="4">
                  <c:v>6.867</c:v>
                </c:pt>
                <c:pt idx="5">
                  <c:v>6.7809999999999997</c:v>
                </c:pt>
                <c:pt idx="6">
                  <c:v>6.6669999999999998</c:v>
                </c:pt>
                <c:pt idx="7">
                  <c:v>6.5389999999999997</c:v>
                </c:pt>
                <c:pt idx="8">
                  <c:v>6.4089999999999998</c:v>
                </c:pt>
                <c:pt idx="9">
                  <c:v>6.3029999999999999</c:v>
                </c:pt>
                <c:pt idx="10">
                  <c:v>6.1980000000000004</c:v>
                </c:pt>
                <c:pt idx="11">
                  <c:v>6.0880000000000001</c:v>
                </c:pt>
                <c:pt idx="12">
                  <c:v>5.9569999999999999</c:v>
                </c:pt>
                <c:pt idx="13">
                  <c:v>5.8140000000000001</c:v>
                </c:pt>
                <c:pt idx="14">
                  <c:v>5.6929999999999996</c:v>
                </c:pt>
                <c:pt idx="15">
                  <c:v>5.5960000000000001</c:v>
                </c:pt>
                <c:pt idx="16">
                  <c:v>5.5049999999999999</c:v>
                </c:pt>
                <c:pt idx="17">
                  <c:v>5.4420000000000002</c:v>
                </c:pt>
                <c:pt idx="18">
                  <c:v>5.3929999999999998</c:v>
                </c:pt>
                <c:pt idx="19">
                  <c:v>5.2549999999999999</c:v>
                </c:pt>
                <c:pt idx="20">
                  <c:v>5.1079999999999997</c:v>
                </c:pt>
                <c:pt idx="21">
                  <c:v>4.9729999999999999</c:v>
                </c:pt>
                <c:pt idx="22">
                  <c:v>4.9210000000000003</c:v>
                </c:pt>
                <c:pt idx="23">
                  <c:v>4.883</c:v>
                </c:pt>
                <c:pt idx="24">
                  <c:v>4.7729999999999997</c:v>
                </c:pt>
                <c:pt idx="25">
                  <c:v>4.6520000000000001</c:v>
                </c:pt>
                <c:pt idx="26">
                  <c:v>4.5460000000000003</c:v>
                </c:pt>
                <c:pt idx="27">
                  <c:v>4.5209999999999999</c:v>
                </c:pt>
                <c:pt idx="28">
                  <c:v>4.4859999999999998</c:v>
                </c:pt>
                <c:pt idx="29">
                  <c:v>4.3760000000000003</c:v>
                </c:pt>
                <c:pt idx="30">
                  <c:v>4.3520000000000003</c:v>
                </c:pt>
                <c:pt idx="31">
                  <c:v>4.319</c:v>
                </c:pt>
                <c:pt idx="32">
                  <c:v>4.242</c:v>
                </c:pt>
                <c:pt idx="33">
                  <c:v>4.1479999999999997</c:v>
                </c:pt>
                <c:pt idx="34">
                  <c:v>4.0720000000000001</c:v>
                </c:pt>
                <c:pt idx="35">
                  <c:v>4.0419999999999998</c:v>
                </c:pt>
                <c:pt idx="36">
                  <c:v>3.9670000000000001</c:v>
                </c:pt>
                <c:pt idx="37">
                  <c:v>3.899</c:v>
                </c:pt>
                <c:pt idx="38">
                  <c:v>3.8479999999999999</c:v>
                </c:pt>
                <c:pt idx="39">
                  <c:v>3.7879999999999998</c:v>
                </c:pt>
                <c:pt idx="40">
                  <c:v>3.714</c:v>
                </c:pt>
                <c:pt idx="41">
                  <c:v>3.718</c:v>
                </c:pt>
                <c:pt idx="42">
                  <c:v>3.6560000000000001</c:v>
                </c:pt>
                <c:pt idx="43">
                  <c:v>3.6040000000000001</c:v>
                </c:pt>
                <c:pt idx="44">
                  <c:v>3.5430000000000001</c:v>
                </c:pt>
                <c:pt idx="45">
                  <c:v>3.49</c:v>
                </c:pt>
                <c:pt idx="46">
                  <c:v>3.4860000000000002</c:v>
                </c:pt>
                <c:pt idx="47">
                  <c:v>3.444</c:v>
                </c:pt>
                <c:pt idx="48">
                  <c:v>3.4039999999999999</c:v>
                </c:pt>
                <c:pt idx="49">
                  <c:v>3.363</c:v>
                </c:pt>
                <c:pt idx="50">
                  <c:v>3.2639999999999998</c:v>
                </c:pt>
                <c:pt idx="51">
                  <c:v>3.1219999999999999</c:v>
                </c:pt>
                <c:pt idx="52">
                  <c:v>3.1269999999999998</c:v>
                </c:pt>
                <c:pt idx="53">
                  <c:v>3.0960000000000001</c:v>
                </c:pt>
                <c:pt idx="54">
                  <c:v>3.0310000000000001</c:v>
                </c:pt>
                <c:pt idx="55">
                  <c:v>2.9510000000000001</c:v>
                </c:pt>
                <c:pt idx="56">
                  <c:v>2.8919999999999999</c:v>
                </c:pt>
                <c:pt idx="57">
                  <c:v>2.8650000000000002</c:v>
                </c:pt>
                <c:pt idx="58">
                  <c:v>2.831</c:v>
                </c:pt>
                <c:pt idx="59">
                  <c:v>2.8050000000000002</c:v>
                </c:pt>
                <c:pt idx="60">
                  <c:v>2.7770000000000001</c:v>
                </c:pt>
                <c:pt idx="61">
                  <c:v>2.7480000000000002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3A-4EBE-839A-B3FC38C450BA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India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Sheet1!$B$1:$BK$1</c:f>
              <c:strCache>
                <c:ptCount val="62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</c:strCache>
            </c:strRef>
          </c:cat>
          <c:val>
            <c:numRef>
              <c:f>Sheet1!$B$4:$BK$4</c:f>
              <c:numCache>
                <c:formatCode>General</c:formatCode>
                <c:ptCount val="62"/>
                <c:pt idx="0">
                  <c:v>5.9210000000000003</c:v>
                </c:pt>
                <c:pt idx="1">
                  <c:v>5.9370000000000003</c:v>
                </c:pt>
                <c:pt idx="2">
                  <c:v>5.9530000000000003</c:v>
                </c:pt>
                <c:pt idx="3">
                  <c:v>5.9690000000000003</c:v>
                </c:pt>
                <c:pt idx="4">
                  <c:v>5.9790000000000001</c:v>
                </c:pt>
                <c:pt idx="5">
                  <c:v>5.9409999999999998</c:v>
                </c:pt>
                <c:pt idx="6">
                  <c:v>5.8810000000000002</c:v>
                </c:pt>
                <c:pt idx="7">
                  <c:v>5.8250000000000002</c:v>
                </c:pt>
                <c:pt idx="8">
                  <c:v>5.76</c:v>
                </c:pt>
                <c:pt idx="9">
                  <c:v>5.6840000000000002</c:v>
                </c:pt>
                <c:pt idx="10">
                  <c:v>5.6239999999999997</c:v>
                </c:pt>
                <c:pt idx="11">
                  <c:v>5.5650000000000004</c:v>
                </c:pt>
                <c:pt idx="12">
                  <c:v>5.4820000000000002</c:v>
                </c:pt>
                <c:pt idx="13">
                  <c:v>5.4020000000000001</c:v>
                </c:pt>
                <c:pt idx="14">
                  <c:v>5.3250000000000002</c:v>
                </c:pt>
                <c:pt idx="15">
                  <c:v>5.1950000000000003</c:v>
                </c:pt>
                <c:pt idx="16">
                  <c:v>5.13</c:v>
                </c:pt>
                <c:pt idx="17">
                  <c:v>5.0069999999999997</c:v>
                </c:pt>
                <c:pt idx="18">
                  <c:v>4.8879999999999999</c:v>
                </c:pt>
                <c:pt idx="19">
                  <c:v>4.8079999999999998</c:v>
                </c:pt>
                <c:pt idx="20">
                  <c:v>4.7750000000000004</c:v>
                </c:pt>
                <c:pt idx="21">
                  <c:v>4.6980000000000004</c:v>
                </c:pt>
                <c:pt idx="22">
                  <c:v>4.62</c:v>
                </c:pt>
                <c:pt idx="23">
                  <c:v>4.5650000000000004</c:v>
                </c:pt>
                <c:pt idx="24">
                  <c:v>4.516</c:v>
                </c:pt>
                <c:pt idx="25">
                  <c:v>4.4320000000000004</c:v>
                </c:pt>
                <c:pt idx="26">
                  <c:v>4.399</c:v>
                </c:pt>
                <c:pt idx="27">
                  <c:v>4.3109999999999999</c:v>
                </c:pt>
                <c:pt idx="28">
                  <c:v>4.2220000000000004</c:v>
                </c:pt>
                <c:pt idx="29">
                  <c:v>4.1319999999999997</c:v>
                </c:pt>
                <c:pt idx="30">
                  <c:v>4.0449999999999999</c:v>
                </c:pt>
                <c:pt idx="31">
                  <c:v>3.9590000000000001</c:v>
                </c:pt>
                <c:pt idx="32">
                  <c:v>3.8769999999999998</c:v>
                </c:pt>
                <c:pt idx="33">
                  <c:v>3.7989999999999999</c:v>
                </c:pt>
                <c:pt idx="34">
                  <c:v>3.7229999999999999</c:v>
                </c:pt>
                <c:pt idx="35">
                  <c:v>3.6509999999999998</c:v>
                </c:pt>
                <c:pt idx="36">
                  <c:v>3.5819999999999999</c:v>
                </c:pt>
                <c:pt idx="37">
                  <c:v>3.5139999999999998</c:v>
                </c:pt>
                <c:pt idx="38">
                  <c:v>3.4460000000000002</c:v>
                </c:pt>
                <c:pt idx="39">
                  <c:v>3.383</c:v>
                </c:pt>
                <c:pt idx="40">
                  <c:v>3.35</c:v>
                </c:pt>
                <c:pt idx="41">
                  <c:v>3.3029999999999999</c:v>
                </c:pt>
                <c:pt idx="42">
                  <c:v>3.2170000000000001</c:v>
                </c:pt>
                <c:pt idx="43">
                  <c:v>3.1219999999999999</c:v>
                </c:pt>
                <c:pt idx="44">
                  <c:v>3.0459999999999998</c:v>
                </c:pt>
                <c:pt idx="45">
                  <c:v>2.9580000000000002</c:v>
                </c:pt>
                <c:pt idx="46">
                  <c:v>2.8639999999999999</c:v>
                </c:pt>
                <c:pt idx="47">
                  <c:v>2.7839999999999998</c:v>
                </c:pt>
                <c:pt idx="48">
                  <c:v>2.718</c:v>
                </c:pt>
                <c:pt idx="49">
                  <c:v>2.673</c:v>
                </c:pt>
                <c:pt idx="50">
                  <c:v>2.6030000000000002</c:v>
                </c:pt>
                <c:pt idx="51">
                  <c:v>2.536</c:v>
                </c:pt>
                <c:pt idx="52">
                  <c:v>2.4670000000000001</c:v>
                </c:pt>
                <c:pt idx="53">
                  <c:v>2.4060000000000001</c:v>
                </c:pt>
                <c:pt idx="54">
                  <c:v>2.306</c:v>
                </c:pt>
                <c:pt idx="55">
                  <c:v>2.2869999999999999</c:v>
                </c:pt>
                <c:pt idx="56">
                  <c:v>2.2730000000000001</c:v>
                </c:pt>
                <c:pt idx="57">
                  <c:v>2.2000000000000002</c:v>
                </c:pt>
                <c:pt idx="58">
                  <c:v>2.177</c:v>
                </c:pt>
                <c:pt idx="59">
                  <c:v>2.109</c:v>
                </c:pt>
                <c:pt idx="60">
                  <c:v>2.0510000000000002</c:v>
                </c:pt>
                <c:pt idx="61">
                  <c:v>2.0310000000000001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13A-4EBE-839A-B3FC38C450BA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Indonesia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Sheet1!$B$1:$BK$1</c:f>
              <c:strCache>
                <c:ptCount val="62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</c:strCache>
            </c:strRef>
          </c:cat>
          <c:val>
            <c:numRef>
              <c:f>Sheet1!$B$5:$BK$5</c:f>
              <c:numCache>
                <c:formatCode>General</c:formatCode>
                <c:ptCount val="62"/>
                <c:pt idx="0">
                  <c:v>5.5469999999999997</c:v>
                </c:pt>
                <c:pt idx="1">
                  <c:v>5.57</c:v>
                </c:pt>
                <c:pt idx="2">
                  <c:v>5.5890000000000004</c:v>
                </c:pt>
                <c:pt idx="3">
                  <c:v>5.6040000000000001</c:v>
                </c:pt>
                <c:pt idx="4">
                  <c:v>5.6139999999999999</c:v>
                </c:pt>
                <c:pt idx="5">
                  <c:v>5.6159999999999997</c:v>
                </c:pt>
                <c:pt idx="6">
                  <c:v>5.601</c:v>
                </c:pt>
                <c:pt idx="7">
                  <c:v>5.577</c:v>
                </c:pt>
                <c:pt idx="8">
                  <c:v>5.54</c:v>
                </c:pt>
                <c:pt idx="9">
                  <c:v>5.5060000000000002</c:v>
                </c:pt>
                <c:pt idx="10">
                  <c:v>5.4470000000000001</c:v>
                </c:pt>
                <c:pt idx="11">
                  <c:v>5.3630000000000004</c:v>
                </c:pt>
                <c:pt idx="12">
                  <c:v>5.2910000000000004</c:v>
                </c:pt>
                <c:pt idx="13">
                  <c:v>5.2169999999999996</c:v>
                </c:pt>
                <c:pt idx="14">
                  <c:v>5.093</c:v>
                </c:pt>
                <c:pt idx="15">
                  <c:v>5.0350000000000001</c:v>
                </c:pt>
                <c:pt idx="16">
                  <c:v>4.923</c:v>
                </c:pt>
                <c:pt idx="17">
                  <c:v>4.8090000000000002</c:v>
                </c:pt>
                <c:pt idx="18">
                  <c:v>4.7149999999999999</c:v>
                </c:pt>
                <c:pt idx="19">
                  <c:v>4.6130000000000004</c:v>
                </c:pt>
                <c:pt idx="20">
                  <c:v>4.4930000000000003</c:v>
                </c:pt>
                <c:pt idx="21">
                  <c:v>4.359</c:v>
                </c:pt>
                <c:pt idx="22">
                  <c:v>4.2489999999999997</c:v>
                </c:pt>
                <c:pt idx="23">
                  <c:v>4.0949999999999998</c:v>
                </c:pt>
                <c:pt idx="24">
                  <c:v>3.9409999999999998</c:v>
                </c:pt>
                <c:pt idx="25">
                  <c:v>3.7109999999999999</c:v>
                </c:pt>
                <c:pt idx="26">
                  <c:v>3.5270000000000001</c:v>
                </c:pt>
                <c:pt idx="27">
                  <c:v>3.42</c:v>
                </c:pt>
                <c:pt idx="28">
                  <c:v>3.331</c:v>
                </c:pt>
                <c:pt idx="29">
                  <c:v>3.2229999999999999</c:v>
                </c:pt>
                <c:pt idx="30">
                  <c:v>3.0979999999999999</c:v>
                </c:pt>
                <c:pt idx="31">
                  <c:v>3.056</c:v>
                </c:pt>
                <c:pt idx="32">
                  <c:v>2.9420000000000002</c:v>
                </c:pt>
                <c:pt idx="33">
                  <c:v>2.8820000000000001</c:v>
                </c:pt>
                <c:pt idx="34">
                  <c:v>2.8380000000000001</c:v>
                </c:pt>
                <c:pt idx="35">
                  <c:v>2.798</c:v>
                </c:pt>
                <c:pt idx="36">
                  <c:v>2.77</c:v>
                </c:pt>
                <c:pt idx="37">
                  <c:v>2.738</c:v>
                </c:pt>
                <c:pt idx="38">
                  <c:v>2.6549999999999998</c:v>
                </c:pt>
                <c:pt idx="39">
                  <c:v>2.5779999999999998</c:v>
                </c:pt>
                <c:pt idx="40">
                  <c:v>2.536</c:v>
                </c:pt>
                <c:pt idx="41">
                  <c:v>2.4969999999999999</c:v>
                </c:pt>
                <c:pt idx="42">
                  <c:v>2.456</c:v>
                </c:pt>
                <c:pt idx="43">
                  <c:v>2.4279999999999999</c:v>
                </c:pt>
                <c:pt idx="44">
                  <c:v>2.4180000000000001</c:v>
                </c:pt>
                <c:pt idx="45">
                  <c:v>2.4329999999999998</c:v>
                </c:pt>
                <c:pt idx="46">
                  <c:v>2.4529999999999998</c:v>
                </c:pt>
                <c:pt idx="47">
                  <c:v>2.4910000000000001</c:v>
                </c:pt>
                <c:pt idx="48">
                  <c:v>2.4790000000000001</c:v>
                </c:pt>
                <c:pt idx="49">
                  <c:v>2.4590000000000001</c:v>
                </c:pt>
                <c:pt idx="50">
                  <c:v>2.452</c:v>
                </c:pt>
                <c:pt idx="51">
                  <c:v>2.4990000000000001</c:v>
                </c:pt>
                <c:pt idx="52">
                  <c:v>2.4900000000000002</c:v>
                </c:pt>
                <c:pt idx="53">
                  <c:v>2.427</c:v>
                </c:pt>
                <c:pt idx="54">
                  <c:v>2.3889999999999998</c:v>
                </c:pt>
                <c:pt idx="55">
                  <c:v>2.3450000000000002</c:v>
                </c:pt>
                <c:pt idx="56">
                  <c:v>2.3090000000000002</c:v>
                </c:pt>
                <c:pt idx="57">
                  <c:v>2.262</c:v>
                </c:pt>
                <c:pt idx="58">
                  <c:v>2.234</c:v>
                </c:pt>
                <c:pt idx="59">
                  <c:v>2.2149999999999999</c:v>
                </c:pt>
                <c:pt idx="60">
                  <c:v>2.194</c:v>
                </c:pt>
                <c:pt idx="61">
                  <c:v>2.1749999999999998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13A-4EBE-839A-B3FC38C450BA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China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Sheet1!$B$1:$BK$1</c:f>
              <c:strCache>
                <c:ptCount val="62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</c:strCache>
            </c:strRef>
          </c:cat>
          <c:val>
            <c:numRef>
              <c:f>Sheet1!$B$6:$BK$6</c:f>
              <c:numCache>
                <c:formatCode>General</c:formatCode>
                <c:ptCount val="62"/>
                <c:pt idx="0">
                  <c:v>4.4509999999999996</c:v>
                </c:pt>
                <c:pt idx="1">
                  <c:v>3.863</c:v>
                </c:pt>
                <c:pt idx="2">
                  <c:v>6.085</c:v>
                </c:pt>
                <c:pt idx="3">
                  <c:v>7.5129999999999999</c:v>
                </c:pt>
                <c:pt idx="4">
                  <c:v>6.6719999999999997</c:v>
                </c:pt>
                <c:pt idx="5">
                  <c:v>6.6050000000000004</c:v>
                </c:pt>
                <c:pt idx="6">
                  <c:v>6.3070000000000004</c:v>
                </c:pt>
                <c:pt idx="7">
                  <c:v>5.806</c:v>
                </c:pt>
                <c:pt idx="8">
                  <c:v>6.508</c:v>
                </c:pt>
                <c:pt idx="9">
                  <c:v>6.1749999999999998</c:v>
                </c:pt>
                <c:pt idx="10">
                  <c:v>6.085</c:v>
                </c:pt>
                <c:pt idx="11">
                  <c:v>5.5229999999999997</c:v>
                </c:pt>
                <c:pt idx="12">
                  <c:v>5.1120000000000001</c:v>
                </c:pt>
                <c:pt idx="13">
                  <c:v>4.726</c:v>
                </c:pt>
                <c:pt idx="14">
                  <c:v>4.17</c:v>
                </c:pt>
                <c:pt idx="15">
                  <c:v>3.5710000000000002</c:v>
                </c:pt>
                <c:pt idx="16">
                  <c:v>3.2349999999999999</c:v>
                </c:pt>
                <c:pt idx="17">
                  <c:v>2.8439999999999999</c:v>
                </c:pt>
                <c:pt idx="18">
                  <c:v>2.7160000000000002</c:v>
                </c:pt>
                <c:pt idx="19">
                  <c:v>2.7450000000000001</c:v>
                </c:pt>
                <c:pt idx="20">
                  <c:v>2.7389999999999999</c:v>
                </c:pt>
                <c:pt idx="21">
                  <c:v>2.7919999999999998</c:v>
                </c:pt>
                <c:pt idx="22">
                  <c:v>2.972</c:v>
                </c:pt>
                <c:pt idx="23">
                  <c:v>2.5590000000000002</c:v>
                </c:pt>
                <c:pt idx="24">
                  <c:v>2.6070000000000002</c:v>
                </c:pt>
                <c:pt idx="25">
                  <c:v>2.633</c:v>
                </c:pt>
                <c:pt idx="26">
                  <c:v>2.7210000000000001</c:v>
                </c:pt>
                <c:pt idx="27">
                  <c:v>2.76</c:v>
                </c:pt>
                <c:pt idx="28">
                  <c:v>2.5390000000000001</c:v>
                </c:pt>
                <c:pt idx="29">
                  <c:v>2.52</c:v>
                </c:pt>
                <c:pt idx="30">
                  <c:v>2.5139999999999998</c:v>
                </c:pt>
                <c:pt idx="31">
                  <c:v>1.9339999999999999</c:v>
                </c:pt>
                <c:pt idx="32">
                  <c:v>1.776</c:v>
                </c:pt>
                <c:pt idx="33">
                  <c:v>1.6910000000000001</c:v>
                </c:pt>
                <c:pt idx="34">
                  <c:v>1.6279999999999999</c:v>
                </c:pt>
                <c:pt idx="35">
                  <c:v>1.5880000000000001</c:v>
                </c:pt>
                <c:pt idx="36">
                  <c:v>1.554</c:v>
                </c:pt>
                <c:pt idx="37">
                  <c:v>1.5269999999999999</c:v>
                </c:pt>
                <c:pt idx="38">
                  <c:v>1.522</c:v>
                </c:pt>
                <c:pt idx="39">
                  <c:v>1.53</c:v>
                </c:pt>
                <c:pt idx="40">
                  <c:v>1.6279999999999999</c:v>
                </c:pt>
                <c:pt idx="41">
                  <c:v>1.5629999999999999</c:v>
                </c:pt>
                <c:pt idx="42">
                  <c:v>1.5660000000000001</c:v>
                </c:pt>
                <c:pt idx="43">
                  <c:v>1.57</c:v>
                </c:pt>
                <c:pt idx="44">
                  <c:v>1.605</c:v>
                </c:pt>
                <c:pt idx="45">
                  <c:v>1.6240000000000001</c:v>
                </c:pt>
                <c:pt idx="46">
                  <c:v>1.6439999999999999</c:v>
                </c:pt>
                <c:pt idx="47">
                  <c:v>1.6659999999999999</c:v>
                </c:pt>
                <c:pt idx="48">
                  <c:v>1.7010000000000001</c:v>
                </c:pt>
                <c:pt idx="49">
                  <c:v>1.714</c:v>
                </c:pt>
                <c:pt idx="50">
                  <c:v>1.6870000000000001</c:v>
                </c:pt>
                <c:pt idx="51">
                  <c:v>1.6679999999999999</c:v>
                </c:pt>
                <c:pt idx="52">
                  <c:v>1.798</c:v>
                </c:pt>
                <c:pt idx="53">
                  <c:v>1.714</c:v>
                </c:pt>
                <c:pt idx="54">
                  <c:v>1.7689999999999999</c:v>
                </c:pt>
                <c:pt idx="55">
                  <c:v>1.67</c:v>
                </c:pt>
                <c:pt idx="56">
                  <c:v>1.772</c:v>
                </c:pt>
                <c:pt idx="57">
                  <c:v>1.8129999999999999</c:v>
                </c:pt>
                <c:pt idx="58">
                  <c:v>1.554</c:v>
                </c:pt>
                <c:pt idx="59">
                  <c:v>1.496</c:v>
                </c:pt>
                <c:pt idx="60">
                  <c:v>1.2809999999999999</c:v>
                </c:pt>
                <c:pt idx="61">
                  <c:v>1.1639999999999999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A-C13A-4EBE-839A-B3FC38C450BA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South Korea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Sheet1!$B$1:$BK$1</c:f>
              <c:strCache>
                <c:ptCount val="62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</c:strCache>
            </c:strRef>
          </c:cat>
          <c:val>
            <c:numRef>
              <c:f>Sheet1!$B$7:$BK$7</c:f>
              <c:numCache>
                <c:formatCode>General</c:formatCode>
                <c:ptCount val="62"/>
                <c:pt idx="0">
                  <c:v>5.9489999999999998</c:v>
                </c:pt>
                <c:pt idx="1">
                  <c:v>5.81</c:v>
                </c:pt>
                <c:pt idx="2">
                  <c:v>5.6239999999999997</c:v>
                </c:pt>
                <c:pt idx="3">
                  <c:v>5.407</c:v>
                </c:pt>
                <c:pt idx="4">
                  <c:v>5.1879999999999997</c:v>
                </c:pt>
                <c:pt idx="5">
                  <c:v>4.9950000000000001</c:v>
                </c:pt>
                <c:pt idx="6">
                  <c:v>4.8099999999999996</c:v>
                </c:pt>
                <c:pt idx="7">
                  <c:v>4.6340000000000003</c:v>
                </c:pt>
                <c:pt idx="8">
                  <c:v>4.4889999999999999</c:v>
                </c:pt>
                <c:pt idx="9">
                  <c:v>4.47</c:v>
                </c:pt>
                <c:pt idx="10">
                  <c:v>4.53</c:v>
                </c:pt>
                <c:pt idx="11">
                  <c:v>4.54</c:v>
                </c:pt>
                <c:pt idx="12">
                  <c:v>4.12</c:v>
                </c:pt>
                <c:pt idx="13">
                  <c:v>4.07</c:v>
                </c:pt>
                <c:pt idx="14">
                  <c:v>3.77</c:v>
                </c:pt>
                <c:pt idx="15">
                  <c:v>3.43</c:v>
                </c:pt>
                <c:pt idx="16">
                  <c:v>3</c:v>
                </c:pt>
                <c:pt idx="17">
                  <c:v>2.99</c:v>
                </c:pt>
                <c:pt idx="18">
                  <c:v>2.64</c:v>
                </c:pt>
                <c:pt idx="19">
                  <c:v>2.9</c:v>
                </c:pt>
                <c:pt idx="20">
                  <c:v>2.82</c:v>
                </c:pt>
                <c:pt idx="21">
                  <c:v>2.57</c:v>
                </c:pt>
                <c:pt idx="22">
                  <c:v>2.39</c:v>
                </c:pt>
                <c:pt idx="23">
                  <c:v>2.06</c:v>
                </c:pt>
                <c:pt idx="24">
                  <c:v>1.74</c:v>
                </c:pt>
                <c:pt idx="25">
                  <c:v>1.66</c:v>
                </c:pt>
                <c:pt idx="26">
                  <c:v>1.58</c:v>
                </c:pt>
                <c:pt idx="27">
                  <c:v>1.53</c:v>
                </c:pt>
                <c:pt idx="28">
                  <c:v>1.55</c:v>
                </c:pt>
                <c:pt idx="29">
                  <c:v>1.56</c:v>
                </c:pt>
                <c:pt idx="30">
                  <c:v>1.57</c:v>
                </c:pt>
                <c:pt idx="31">
                  <c:v>1.71</c:v>
                </c:pt>
                <c:pt idx="32">
                  <c:v>1.76</c:v>
                </c:pt>
                <c:pt idx="33">
                  <c:v>1.6539999999999999</c:v>
                </c:pt>
                <c:pt idx="34">
                  <c:v>1.6559999999999999</c:v>
                </c:pt>
                <c:pt idx="35">
                  <c:v>1.6339999999999999</c:v>
                </c:pt>
                <c:pt idx="36">
                  <c:v>1.5740000000000001</c:v>
                </c:pt>
                <c:pt idx="37">
                  <c:v>1.5369999999999999</c:v>
                </c:pt>
                <c:pt idx="38">
                  <c:v>1.464</c:v>
                </c:pt>
                <c:pt idx="39">
                  <c:v>1.425</c:v>
                </c:pt>
                <c:pt idx="40">
                  <c:v>1.48</c:v>
                </c:pt>
                <c:pt idx="41">
                  <c:v>1.3089999999999999</c:v>
                </c:pt>
                <c:pt idx="42">
                  <c:v>1.1779999999999999</c:v>
                </c:pt>
                <c:pt idx="43">
                  <c:v>1.1910000000000001</c:v>
                </c:pt>
                <c:pt idx="44">
                  <c:v>1.1639999999999999</c:v>
                </c:pt>
                <c:pt idx="45">
                  <c:v>1.085</c:v>
                </c:pt>
                <c:pt idx="46">
                  <c:v>1.1319999999999999</c:v>
                </c:pt>
                <c:pt idx="47">
                  <c:v>1.2589999999999999</c:v>
                </c:pt>
                <c:pt idx="48">
                  <c:v>1.1919999999999999</c:v>
                </c:pt>
                <c:pt idx="49">
                  <c:v>1.149</c:v>
                </c:pt>
                <c:pt idx="50">
                  <c:v>1.226</c:v>
                </c:pt>
                <c:pt idx="51">
                  <c:v>1.244</c:v>
                </c:pt>
                <c:pt idx="52">
                  <c:v>1.2969999999999999</c:v>
                </c:pt>
                <c:pt idx="53">
                  <c:v>1.1870000000000001</c:v>
                </c:pt>
                <c:pt idx="54">
                  <c:v>1.2050000000000001</c:v>
                </c:pt>
                <c:pt idx="55">
                  <c:v>1.2390000000000001</c:v>
                </c:pt>
                <c:pt idx="56">
                  <c:v>1.1719999999999999</c:v>
                </c:pt>
                <c:pt idx="57">
                  <c:v>1.052</c:v>
                </c:pt>
                <c:pt idx="58">
                  <c:v>0.97699999999999998</c:v>
                </c:pt>
                <c:pt idx="59">
                  <c:v>0.91800000000000004</c:v>
                </c:pt>
                <c:pt idx="60">
                  <c:v>0.83699999999999997</c:v>
                </c:pt>
                <c:pt idx="61">
                  <c:v>0.80800000000000005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B-C13A-4EBE-839A-B3FC38C450BA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Japan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Sheet1!$B$1:$BK$1</c:f>
              <c:strCache>
                <c:ptCount val="62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</c:strCache>
            </c:strRef>
          </c:cat>
          <c:val>
            <c:numRef>
              <c:f>Sheet1!$B$8:$BK$8</c:f>
              <c:numCache>
                <c:formatCode>General</c:formatCode>
                <c:ptCount val="62"/>
                <c:pt idx="0">
                  <c:v>2</c:v>
                </c:pt>
                <c:pt idx="1">
                  <c:v>1.96</c:v>
                </c:pt>
                <c:pt idx="2">
                  <c:v>1.98</c:v>
                </c:pt>
                <c:pt idx="3">
                  <c:v>2</c:v>
                </c:pt>
                <c:pt idx="4">
                  <c:v>2.0499999999999998</c:v>
                </c:pt>
                <c:pt idx="5">
                  <c:v>2.14</c:v>
                </c:pt>
                <c:pt idx="6">
                  <c:v>1.58</c:v>
                </c:pt>
                <c:pt idx="7">
                  <c:v>2.23</c:v>
                </c:pt>
                <c:pt idx="8">
                  <c:v>2.13</c:v>
                </c:pt>
                <c:pt idx="9">
                  <c:v>2.13</c:v>
                </c:pt>
                <c:pt idx="10">
                  <c:v>2.13</c:v>
                </c:pt>
                <c:pt idx="11">
                  <c:v>2.16</c:v>
                </c:pt>
                <c:pt idx="12">
                  <c:v>2.14</c:v>
                </c:pt>
                <c:pt idx="13">
                  <c:v>2.14</c:v>
                </c:pt>
                <c:pt idx="14">
                  <c:v>2.0499999999999998</c:v>
                </c:pt>
                <c:pt idx="15">
                  <c:v>1.91</c:v>
                </c:pt>
                <c:pt idx="16">
                  <c:v>1.85</c:v>
                </c:pt>
                <c:pt idx="17">
                  <c:v>1.8</c:v>
                </c:pt>
                <c:pt idx="18">
                  <c:v>1.79</c:v>
                </c:pt>
                <c:pt idx="19">
                  <c:v>1.77</c:v>
                </c:pt>
                <c:pt idx="20">
                  <c:v>1.75</c:v>
                </c:pt>
                <c:pt idx="21">
                  <c:v>1.74</c:v>
                </c:pt>
                <c:pt idx="22">
                  <c:v>1.77</c:v>
                </c:pt>
                <c:pt idx="23">
                  <c:v>1.8</c:v>
                </c:pt>
                <c:pt idx="24">
                  <c:v>1.81</c:v>
                </c:pt>
                <c:pt idx="25">
                  <c:v>1.76</c:v>
                </c:pt>
                <c:pt idx="26">
                  <c:v>1.72</c:v>
                </c:pt>
                <c:pt idx="27">
                  <c:v>1.69</c:v>
                </c:pt>
                <c:pt idx="28">
                  <c:v>1.66</c:v>
                </c:pt>
                <c:pt idx="29">
                  <c:v>1.57</c:v>
                </c:pt>
                <c:pt idx="30">
                  <c:v>1.54</c:v>
                </c:pt>
                <c:pt idx="31">
                  <c:v>1.53</c:v>
                </c:pt>
                <c:pt idx="32">
                  <c:v>1.5</c:v>
                </c:pt>
                <c:pt idx="33">
                  <c:v>1.46</c:v>
                </c:pt>
                <c:pt idx="34">
                  <c:v>1.5</c:v>
                </c:pt>
                <c:pt idx="35">
                  <c:v>1.42</c:v>
                </c:pt>
                <c:pt idx="36">
                  <c:v>1.43</c:v>
                </c:pt>
                <c:pt idx="37">
                  <c:v>1.39</c:v>
                </c:pt>
                <c:pt idx="38">
                  <c:v>1.38</c:v>
                </c:pt>
                <c:pt idx="39">
                  <c:v>1.34</c:v>
                </c:pt>
                <c:pt idx="40">
                  <c:v>1.36</c:v>
                </c:pt>
                <c:pt idx="41">
                  <c:v>1.33</c:v>
                </c:pt>
                <c:pt idx="42">
                  <c:v>1.32</c:v>
                </c:pt>
                <c:pt idx="43">
                  <c:v>1.29</c:v>
                </c:pt>
                <c:pt idx="44">
                  <c:v>1.29</c:v>
                </c:pt>
                <c:pt idx="45">
                  <c:v>1.26</c:v>
                </c:pt>
                <c:pt idx="46">
                  <c:v>1.32</c:v>
                </c:pt>
                <c:pt idx="47">
                  <c:v>1.34</c:v>
                </c:pt>
                <c:pt idx="48">
                  <c:v>1.37</c:v>
                </c:pt>
                <c:pt idx="49">
                  <c:v>1.37</c:v>
                </c:pt>
                <c:pt idx="50">
                  <c:v>1.39</c:v>
                </c:pt>
                <c:pt idx="51">
                  <c:v>1.39</c:v>
                </c:pt>
                <c:pt idx="52">
                  <c:v>1.41</c:v>
                </c:pt>
                <c:pt idx="53">
                  <c:v>1.43</c:v>
                </c:pt>
                <c:pt idx="54">
                  <c:v>1.42</c:v>
                </c:pt>
                <c:pt idx="55">
                  <c:v>1.45</c:v>
                </c:pt>
                <c:pt idx="56">
                  <c:v>1.44</c:v>
                </c:pt>
                <c:pt idx="57">
                  <c:v>1.43</c:v>
                </c:pt>
                <c:pt idx="58">
                  <c:v>1.42</c:v>
                </c:pt>
                <c:pt idx="59">
                  <c:v>1.36</c:v>
                </c:pt>
                <c:pt idx="60">
                  <c:v>1.33</c:v>
                </c:pt>
                <c:pt idx="61">
                  <c:v>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C13A-4EBE-839A-B3FC38C450BA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Thailand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Sheet1!$B$1:$BK$1</c:f>
              <c:strCache>
                <c:ptCount val="62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</c:strCache>
            </c:strRef>
          </c:cat>
          <c:val>
            <c:numRef>
              <c:f>Sheet1!$B$9:$BK$9</c:f>
              <c:numCache>
                <c:formatCode>General</c:formatCode>
                <c:ptCount val="62"/>
                <c:pt idx="0">
                  <c:v>6.2480000000000002</c:v>
                </c:pt>
                <c:pt idx="1">
                  <c:v>6.2619999999999996</c:v>
                </c:pt>
                <c:pt idx="2">
                  <c:v>6.2770000000000001</c:v>
                </c:pt>
                <c:pt idx="3">
                  <c:v>6.2910000000000004</c:v>
                </c:pt>
                <c:pt idx="4">
                  <c:v>6.2480000000000002</c:v>
                </c:pt>
                <c:pt idx="5">
                  <c:v>6.1920000000000002</c:v>
                </c:pt>
                <c:pt idx="6">
                  <c:v>6.1079999999999997</c:v>
                </c:pt>
                <c:pt idx="7">
                  <c:v>6.01</c:v>
                </c:pt>
                <c:pt idx="8">
                  <c:v>5.8879999999999999</c:v>
                </c:pt>
                <c:pt idx="9">
                  <c:v>5.7290000000000001</c:v>
                </c:pt>
                <c:pt idx="10">
                  <c:v>5.55</c:v>
                </c:pt>
                <c:pt idx="11">
                  <c:v>5.3559999999999999</c:v>
                </c:pt>
                <c:pt idx="12">
                  <c:v>5.1539999999999999</c:v>
                </c:pt>
                <c:pt idx="13">
                  <c:v>4.899</c:v>
                </c:pt>
                <c:pt idx="14">
                  <c:v>4.6340000000000003</c:v>
                </c:pt>
                <c:pt idx="15">
                  <c:v>4.3959999999999999</c:v>
                </c:pt>
                <c:pt idx="16">
                  <c:v>4.1520000000000001</c:v>
                </c:pt>
                <c:pt idx="17">
                  <c:v>3.8969999999999998</c:v>
                </c:pt>
                <c:pt idx="18">
                  <c:v>3.66</c:v>
                </c:pt>
                <c:pt idx="19">
                  <c:v>3.508</c:v>
                </c:pt>
                <c:pt idx="20">
                  <c:v>3.3620000000000001</c:v>
                </c:pt>
                <c:pt idx="21">
                  <c:v>3.1829999999999998</c:v>
                </c:pt>
                <c:pt idx="22">
                  <c:v>2.9969999999999999</c:v>
                </c:pt>
                <c:pt idx="23">
                  <c:v>2.827</c:v>
                </c:pt>
                <c:pt idx="24">
                  <c:v>2.6640000000000001</c:v>
                </c:pt>
                <c:pt idx="25">
                  <c:v>2.524</c:v>
                </c:pt>
                <c:pt idx="26">
                  <c:v>2.411</c:v>
                </c:pt>
                <c:pt idx="27">
                  <c:v>2.2890000000000001</c:v>
                </c:pt>
                <c:pt idx="28">
                  <c:v>2.1920000000000002</c:v>
                </c:pt>
                <c:pt idx="29">
                  <c:v>2.1520000000000001</c:v>
                </c:pt>
                <c:pt idx="30">
                  <c:v>2.09</c:v>
                </c:pt>
                <c:pt idx="31">
                  <c:v>2.0470000000000002</c:v>
                </c:pt>
                <c:pt idx="32">
                  <c:v>2.0259999999999998</c:v>
                </c:pt>
                <c:pt idx="33">
                  <c:v>1.9870000000000001</c:v>
                </c:pt>
                <c:pt idx="34">
                  <c:v>1.9450000000000001</c:v>
                </c:pt>
                <c:pt idx="35">
                  <c:v>1.8979999999999999</c:v>
                </c:pt>
                <c:pt idx="36">
                  <c:v>1.893</c:v>
                </c:pt>
                <c:pt idx="37">
                  <c:v>1.8640000000000001</c:v>
                </c:pt>
                <c:pt idx="38">
                  <c:v>1.784</c:v>
                </c:pt>
                <c:pt idx="39">
                  <c:v>1.6639999999999999</c:v>
                </c:pt>
                <c:pt idx="40">
                  <c:v>1.6120000000000001</c:v>
                </c:pt>
                <c:pt idx="41">
                  <c:v>1.5880000000000001</c:v>
                </c:pt>
                <c:pt idx="42">
                  <c:v>1.5669999999999999</c:v>
                </c:pt>
                <c:pt idx="43">
                  <c:v>1.5680000000000001</c:v>
                </c:pt>
                <c:pt idx="44">
                  <c:v>1.5660000000000001</c:v>
                </c:pt>
                <c:pt idx="45">
                  <c:v>1.585</c:v>
                </c:pt>
                <c:pt idx="46">
                  <c:v>1.571</c:v>
                </c:pt>
                <c:pt idx="47">
                  <c:v>1.5780000000000001</c:v>
                </c:pt>
                <c:pt idx="48">
                  <c:v>1.579</c:v>
                </c:pt>
                <c:pt idx="49">
                  <c:v>1.5669999999999999</c:v>
                </c:pt>
                <c:pt idx="50">
                  <c:v>1.5760000000000001</c:v>
                </c:pt>
                <c:pt idx="51">
                  <c:v>1.597</c:v>
                </c:pt>
                <c:pt idx="52">
                  <c:v>1.5860000000000001</c:v>
                </c:pt>
                <c:pt idx="53">
                  <c:v>1.5469999999999999</c:v>
                </c:pt>
                <c:pt idx="54">
                  <c:v>1.51</c:v>
                </c:pt>
                <c:pt idx="55">
                  <c:v>1.4690000000000001</c:v>
                </c:pt>
                <c:pt idx="56">
                  <c:v>1.4350000000000001</c:v>
                </c:pt>
                <c:pt idx="57">
                  <c:v>1.41</c:v>
                </c:pt>
                <c:pt idx="58">
                  <c:v>1.3779999999999999</c:v>
                </c:pt>
                <c:pt idx="59">
                  <c:v>1.3520000000000001</c:v>
                </c:pt>
                <c:pt idx="60">
                  <c:v>1.341</c:v>
                </c:pt>
                <c:pt idx="61">
                  <c:v>1.331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D-C13A-4EBE-839A-B3FC38C450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3627384"/>
        <c:axId val="8636280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Bangladesh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Sheet1!$B$1:$BK$1</c15:sqref>
                        </c15:formulaRef>
                      </c:ext>
                    </c:extLst>
                    <c:strCache>
                      <c:ptCount val="62"/>
                      <c:pt idx="0">
                        <c:v>1960</c:v>
                      </c:pt>
                      <c:pt idx="1">
                        <c:v>1961</c:v>
                      </c:pt>
                      <c:pt idx="2">
                        <c:v>1962</c:v>
                      </c:pt>
                      <c:pt idx="3">
                        <c:v>1963</c:v>
                      </c:pt>
                      <c:pt idx="4">
                        <c:v>1964</c:v>
                      </c:pt>
                      <c:pt idx="5">
                        <c:v>1965</c:v>
                      </c:pt>
                      <c:pt idx="6">
                        <c:v>1966</c:v>
                      </c:pt>
                      <c:pt idx="7">
                        <c:v>1967</c:v>
                      </c:pt>
                      <c:pt idx="8">
                        <c:v>1968</c:v>
                      </c:pt>
                      <c:pt idx="9">
                        <c:v>1969</c:v>
                      </c:pt>
                      <c:pt idx="10">
                        <c:v>1970</c:v>
                      </c:pt>
                      <c:pt idx="11">
                        <c:v>1971</c:v>
                      </c:pt>
                      <c:pt idx="12">
                        <c:v>1972</c:v>
                      </c:pt>
                      <c:pt idx="13">
                        <c:v>1973</c:v>
                      </c:pt>
                      <c:pt idx="14">
                        <c:v>1974</c:v>
                      </c:pt>
                      <c:pt idx="15">
                        <c:v>1975</c:v>
                      </c:pt>
                      <c:pt idx="16">
                        <c:v>1976</c:v>
                      </c:pt>
                      <c:pt idx="17">
                        <c:v>1977</c:v>
                      </c:pt>
                      <c:pt idx="18">
                        <c:v>1978</c:v>
                      </c:pt>
                      <c:pt idx="19">
                        <c:v>1979</c:v>
                      </c:pt>
                      <c:pt idx="20">
                        <c:v>1980</c:v>
                      </c:pt>
                      <c:pt idx="21">
                        <c:v>1981</c:v>
                      </c:pt>
                      <c:pt idx="22">
                        <c:v>1982</c:v>
                      </c:pt>
                      <c:pt idx="23">
                        <c:v>1983</c:v>
                      </c:pt>
                      <c:pt idx="24">
                        <c:v>1984</c:v>
                      </c:pt>
                      <c:pt idx="25">
                        <c:v>1985</c:v>
                      </c:pt>
                      <c:pt idx="26">
                        <c:v>1986</c:v>
                      </c:pt>
                      <c:pt idx="27">
                        <c:v>1987</c:v>
                      </c:pt>
                      <c:pt idx="28">
                        <c:v>1988</c:v>
                      </c:pt>
                      <c:pt idx="29">
                        <c:v>1989</c:v>
                      </c:pt>
                      <c:pt idx="30">
                        <c:v>1990</c:v>
                      </c:pt>
                      <c:pt idx="31">
                        <c:v>1991</c:v>
                      </c:pt>
                      <c:pt idx="32">
                        <c:v>1992</c:v>
                      </c:pt>
                      <c:pt idx="33">
                        <c:v>1993</c:v>
                      </c:pt>
                      <c:pt idx="34">
                        <c:v>1994</c:v>
                      </c:pt>
                      <c:pt idx="35">
                        <c:v>1995</c:v>
                      </c:pt>
                      <c:pt idx="36">
                        <c:v>1996</c:v>
                      </c:pt>
                      <c:pt idx="37">
                        <c:v>1997</c:v>
                      </c:pt>
                      <c:pt idx="38">
                        <c:v>1998</c:v>
                      </c:pt>
                      <c:pt idx="39">
                        <c:v>1999</c:v>
                      </c:pt>
                      <c:pt idx="40">
                        <c:v>2000</c:v>
                      </c:pt>
                      <c:pt idx="41">
                        <c:v>2001</c:v>
                      </c:pt>
                      <c:pt idx="42">
                        <c:v>2002</c:v>
                      </c:pt>
                      <c:pt idx="43">
                        <c:v>2003</c:v>
                      </c:pt>
                      <c:pt idx="44">
                        <c:v>2004</c:v>
                      </c:pt>
                      <c:pt idx="45">
                        <c:v>2005</c:v>
                      </c:pt>
                      <c:pt idx="46">
                        <c:v>2006</c:v>
                      </c:pt>
                      <c:pt idx="47">
                        <c:v>2007</c:v>
                      </c:pt>
                      <c:pt idx="48">
                        <c:v>2008</c:v>
                      </c:pt>
                      <c:pt idx="49">
                        <c:v>2009</c:v>
                      </c:pt>
                      <c:pt idx="50">
                        <c:v>2010</c:v>
                      </c:pt>
                      <c:pt idx="51">
                        <c:v>2011</c:v>
                      </c:pt>
                      <c:pt idx="52">
                        <c:v>2012</c:v>
                      </c:pt>
                      <c:pt idx="53">
                        <c:v>2013</c:v>
                      </c:pt>
                      <c:pt idx="54">
                        <c:v>2014</c:v>
                      </c:pt>
                      <c:pt idx="55">
                        <c:v>2015</c:v>
                      </c:pt>
                      <c:pt idx="56">
                        <c:v>2016</c:v>
                      </c:pt>
                      <c:pt idx="57">
                        <c:v>2017</c:v>
                      </c:pt>
                      <c:pt idx="58">
                        <c:v>2018</c:v>
                      </c:pt>
                      <c:pt idx="59">
                        <c:v>2019</c:v>
                      </c:pt>
                      <c:pt idx="60">
                        <c:v>2020</c:v>
                      </c:pt>
                      <c:pt idx="61">
                        <c:v>2021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Sheet1!$B$2:$BK$2</c15:sqref>
                        </c15:formulaRef>
                      </c:ext>
                    </c:extLst>
                    <c:numCache>
                      <c:formatCode>General</c:formatCode>
                      <c:ptCount val="62"/>
                      <c:pt idx="0">
                        <c:v>6.7839999999999998</c:v>
                      </c:pt>
                      <c:pt idx="1">
                        <c:v>6.8310000000000004</c:v>
                      </c:pt>
                      <c:pt idx="2">
                        <c:v>6.8650000000000002</c:v>
                      </c:pt>
                      <c:pt idx="3">
                        <c:v>6.8410000000000002</c:v>
                      </c:pt>
                      <c:pt idx="4">
                        <c:v>6.8369999999999997</c:v>
                      </c:pt>
                      <c:pt idx="5">
                        <c:v>6.83</c:v>
                      </c:pt>
                      <c:pt idx="6">
                        <c:v>6.8239999999999998</c:v>
                      </c:pt>
                      <c:pt idx="7">
                        <c:v>6.8540000000000001</c:v>
                      </c:pt>
                      <c:pt idx="8">
                        <c:v>6.85</c:v>
                      </c:pt>
                      <c:pt idx="9">
                        <c:v>6.8630000000000004</c:v>
                      </c:pt>
                      <c:pt idx="10">
                        <c:v>6.8819999999999997</c:v>
                      </c:pt>
                      <c:pt idx="11">
                        <c:v>6.8650000000000002</c:v>
                      </c:pt>
                      <c:pt idx="12">
                        <c:v>6.8449999999999998</c:v>
                      </c:pt>
                      <c:pt idx="13">
                        <c:v>6.819</c:v>
                      </c:pt>
                      <c:pt idx="14">
                        <c:v>6.7939999999999996</c:v>
                      </c:pt>
                      <c:pt idx="15">
                        <c:v>6.7370000000000001</c:v>
                      </c:pt>
                      <c:pt idx="16">
                        <c:v>6.6740000000000004</c:v>
                      </c:pt>
                      <c:pt idx="17">
                        <c:v>6.593</c:v>
                      </c:pt>
                      <c:pt idx="18">
                        <c:v>6.516</c:v>
                      </c:pt>
                      <c:pt idx="19">
                        <c:v>6.4240000000000004</c:v>
                      </c:pt>
                      <c:pt idx="20">
                        <c:v>6.3230000000000004</c:v>
                      </c:pt>
                      <c:pt idx="21">
                        <c:v>6.2389999999999999</c:v>
                      </c:pt>
                      <c:pt idx="22">
                        <c:v>6.1159999999999997</c:v>
                      </c:pt>
                      <c:pt idx="23">
                        <c:v>5.891</c:v>
                      </c:pt>
                      <c:pt idx="24">
                        <c:v>5.7270000000000003</c:v>
                      </c:pt>
                      <c:pt idx="25">
                        <c:v>5.5410000000000004</c:v>
                      </c:pt>
                      <c:pt idx="26">
                        <c:v>5.3</c:v>
                      </c:pt>
                      <c:pt idx="27">
                        <c:v>5.0730000000000004</c:v>
                      </c:pt>
                      <c:pt idx="28">
                        <c:v>4.8440000000000003</c:v>
                      </c:pt>
                      <c:pt idx="29">
                        <c:v>4.6760000000000002</c:v>
                      </c:pt>
                      <c:pt idx="30">
                        <c:v>4.4790000000000001</c:v>
                      </c:pt>
                      <c:pt idx="31">
                        <c:v>4.24</c:v>
                      </c:pt>
                      <c:pt idx="32">
                        <c:v>4.0259999999999998</c:v>
                      </c:pt>
                      <c:pt idx="33">
                        <c:v>3.8519999999999999</c:v>
                      </c:pt>
                      <c:pt idx="34">
                        <c:v>3.774</c:v>
                      </c:pt>
                      <c:pt idx="35">
                        <c:v>3.605</c:v>
                      </c:pt>
                      <c:pt idx="36">
                        <c:v>3.504</c:v>
                      </c:pt>
                      <c:pt idx="37">
                        <c:v>3.4910000000000001</c:v>
                      </c:pt>
                      <c:pt idx="38">
                        <c:v>3.3929999999999998</c:v>
                      </c:pt>
                      <c:pt idx="39">
                        <c:v>3.3039999999999998</c:v>
                      </c:pt>
                      <c:pt idx="40">
                        <c:v>3.218</c:v>
                      </c:pt>
                      <c:pt idx="41">
                        <c:v>3.1459999999999999</c:v>
                      </c:pt>
                      <c:pt idx="42">
                        <c:v>3.0840000000000001</c:v>
                      </c:pt>
                      <c:pt idx="43">
                        <c:v>3.0019999999999998</c:v>
                      </c:pt>
                      <c:pt idx="44">
                        <c:v>2.9140000000000001</c:v>
                      </c:pt>
                      <c:pt idx="45">
                        <c:v>2.8079999999999998</c:v>
                      </c:pt>
                      <c:pt idx="46">
                        <c:v>2.7120000000000002</c:v>
                      </c:pt>
                      <c:pt idx="47">
                        <c:v>2.6259999999999999</c:v>
                      </c:pt>
                      <c:pt idx="48">
                        <c:v>2.5350000000000001</c:v>
                      </c:pt>
                      <c:pt idx="49">
                        <c:v>2.44</c:v>
                      </c:pt>
                      <c:pt idx="50">
                        <c:v>2.34</c:v>
                      </c:pt>
                      <c:pt idx="51">
                        <c:v>2.262</c:v>
                      </c:pt>
                      <c:pt idx="52">
                        <c:v>2.2090000000000001</c:v>
                      </c:pt>
                      <c:pt idx="53">
                        <c:v>2.1840000000000002</c:v>
                      </c:pt>
                      <c:pt idx="54">
                        <c:v>2.1520000000000001</c:v>
                      </c:pt>
                      <c:pt idx="55">
                        <c:v>2.1139999999999999</c:v>
                      </c:pt>
                      <c:pt idx="56">
                        <c:v>2.097</c:v>
                      </c:pt>
                      <c:pt idx="57">
                        <c:v>2.0430000000000001</c:v>
                      </c:pt>
                      <c:pt idx="58">
                        <c:v>2.04</c:v>
                      </c:pt>
                      <c:pt idx="59">
                        <c:v>2.0310000000000001</c:v>
                      </c:pt>
                      <c:pt idx="60">
                        <c:v>2.0030000000000001</c:v>
                      </c:pt>
                      <c:pt idx="61">
                        <c:v>1.9810000000000001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C13A-4EBE-839A-B3FC38C450BA}"/>
                  </c:ext>
                </c:extLst>
              </c15:ser>
            </c15:filteredLineSeries>
          </c:ext>
        </c:extLst>
      </c:lineChart>
      <c:catAx>
        <c:axId val="863627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628040"/>
        <c:crosses val="autoZero"/>
        <c:auto val="1"/>
        <c:lblAlgn val="ctr"/>
        <c:lblOffset val="100"/>
        <c:noMultiLvlLbl val="0"/>
      </c:catAx>
      <c:valAx>
        <c:axId val="863628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627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Hong Kong</c:v>
                </c:pt>
              </c:strCache>
            </c:strRef>
          </c:tx>
          <c:xVal>
            <c:numRef>
              <c:f>Sheet1!$A$2:$A$8</c:f>
              <c:numCache>
                <c:formatCode>General</c:formatCode>
                <c:ptCount val="7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2005</c:v>
                </c:pt>
                <c:pt idx="5">
                  <c:v>2011</c:v>
                </c:pt>
                <c:pt idx="6">
                  <c:v>2018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24</c:v>
                </c:pt>
                <c:pt idx="1">
                  <c:v>25.1</c:v>
                </c:pt>
                <c:pt idx="2">
                  <c:v>28</c:v>
                </c:pt>
                <c:pt idx="3">
                  <c:v>29.8</c:v>
                </c:pt>
                <c:pt idx="4">
                  <c:v>30.2</c:v>
                </c:pt>
                <c:pt idx="5">
                  <c:v>28.9</c:v>
                </c:pt>
                <c:pt idx="6">
                  <c:v>29.7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20-4419-9226-16FE46C842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Japan</c:v>
                </c:pt>
              </c:strCache>
            </c:strRef>
          </c:tx>
          <c:xVal>
            <c:numRef>
              <c:f>Sheet1!$A$2:$A$8</c:f>
              <c:numCache>
                <c:formatCode>General</c:formatCode>
                <c:ptCount val="7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2005</c:v>
                </c:pt>
                <c:pt idx="5">
                  <c:v>2011</c:v>
                </c:pt>
                <c:pt idx="6">
                  <c:v>2018</c:v>
                </c:pt>
              </c:numCache>
            </c:numRef>
          </c:xVal>
          <c:yVal>
            <c:numRef>
              <c:f>Sheet1!$C$2:$C$8</c:f>
              <c:numCache>
                <c:formatCode>General</c:formatCode>
                <c:ptCount val="7"/>
                <c:pt idx="0">
                  <c:v>24.9</c:v>
                </c:pt>
                <c:pt idx="1">
                  <c:v>25</c:v>
                </c:pt>
                <c:pt idx="2">
                  <c:v>27</c:v>
                </c:pt>
                <c:pt idx="3">
                  <c:v>28</c:v>
                </c:pt>
                <c:pt idx="4">
                  <c:v>29</c:v>
                </c:pt>
                <c:pt idx="5">
                  <c:v>29.3</c:v>
                </c:pt>
                <c:pt idx="6">
                  <c:v>29.6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320-4419-9226-16FE46C842F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South Korea</c:v>
                </c:pt>
              </c:strCache>
            </c:strRef>
          </c:tx>
          <c:xVal>
            <c:numRef>
              <c:f>Sheet1!$A$2:$A$8</c:f>
              <c:numCache>
                <c:formatCode>General</c:formatCode>
                <c:ptCount val="7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2005</c:v>
                </c:pt>
                <c:pt idx="5">
                  <c:v>2011</c:v>
                </c:pt>
                <c:pt idx="6">
                  <c:v>2018</c:v>
                </c:pt>
              </c:numCache>
            </c:numRef>
          </c:xVal>
          <c:yVal>
            <c:numRef>
              <c:f>Sheet1!$D$2:$D$8</c:f>
              <c:numCache>
                <c:formatCode>General</c:formatCode>
                <c:ptCount val="7"/>
                <c:pt idx="0">
                  <c:v>23.5</c:v>
                </c:pt>
                <c:pt idx="1">
                  <c:v>24</c:v>
                </c:pt>
                <c:pt idx="2">
                  <c:v>24.8</c:v>
                </c:pt>
                <c:pt idx="3">
                  <c:v>26.5</c:v>
                </c:pt>
                <c:pt idx="4">
                  <c:v>27.7</c:v>
                </c:pt>
                <c:pt idx="5">
                  <c:v>29.1</c:v>
                </c:pt>
                <c:pt idx="6">
                  <c:v>30.4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320-4419-9226-16FE46C842F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Indonesia</c:v>
                </c:pt>
              </c:strCache>
            </c:strRef>
          </c:tx>
          <c:xVal>
            <c:numRef>
              <c:f>Sheet1!$A$2:$A$8</c:f>
              <c:numCache>
                <c:formatCode>General</c:formatCode>
                <c:ptCount val="7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2005</c:v>
                </c:pt>
                <c:pt idx="5">
                  <c:v>2011</c:v>
                </c:pt>
                <c:pt idx="6">
                  <c:v>2018</c:v>
                </c:pt>
              </c:numCache>
            </c:numRef>
          </c:xVal>
          <c:yVal>
            <c:numRef>
              <c:f>Sheet1!$E$2:$E$8</c:f>
              <c:numCache>
                <c:formatCode>General</c:formatCode>
                <c:ptCount val="7"/>
                <c:pt idx="0">
                  <c:v>19</c:v>
                </c:pt>
                <c:pt idx="1">
                  <c:v>20</c:v>
                </c:pt>
                <c:pt idx="2">
                  <c:v>22</c:v>
                </c:pt>
                <c:pt idx="3">
                  <c:v>23</c:v>
                </c:pt>
                <c:pt idx="4">
                  <c:v>23.5</c:v>
                </c:pt>
                <c:pt idx="5">
                  <c:v>22.3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320-4419-9226-16FE46C842F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India</c:v>
                </c:pt>
              </c:strCache>
            </c:strRef>
          </c:tx>
          <c:xVal>
            <c:numRef>
              <c:f>Sheet1!$A$2:$A$8</c:f>
              <c:numCache>
                <c:formatCode>General</c:formatCode>
                <c:ptCount val="7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2005</c:v>
                </c:pt>
                <c:pt idx="5">
                  <c:v>2011</c:v>
                </c:pt>
                <c:pt idx="6">
                  <c:v>2018</c:v>
                </c:pt>
              </c:numCache>
            </c:numRef>
          </c:xVal>
          <c:yVal>
            <c:numRef>
              <c:f>Sheet1!$F$2:$F$8</c:f>
              <c:numCache>
                <c:formatCode>General</c:formatCode>
                <c:ptCount val="7"/>
                <c:pt idx="0">
                  <c:v>17</c:v>
                </c:pt>
                <c:pt idx="1">
                  <c:v>18</c:v>
                </c:pt>
                <c:pt idx="2">
                  <c:v>19.5</c:v>
                </c:pt>
                <c:pt idx="3">
                  <c:v>20</c:v>
                </c:pt>
                <c:pt idx="4">
                  <c:v>21</c:v>
                </c:pt>
                <c:pt idx="5">
                  <c:v>22.2</c:v>
                </c:pt>
                <c:pt idx="6">
                  <c:v>22.1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320-4419-9226-16FE46C842F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China</c:v>
                </c:pt>
              </c:strCache>
            </c:strRef>
          </c:tx>
          <c:xVal>
            <c:numRef>
              <c:f>Sheet1!$A$2:$A$8</c:f>
              <c:numCache>
                <c:formatCode>General</c:formatCode>
                <c:ptCount val="7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2005</c:v>
                </c:pt>
                <c:pt idx="5">
                  <c:v>2011</c:v>
                </c:pt>
                <c:pt idx="6">
                  <c:v>2018</c:v>
                </c:pt>
              </c:numCache>
            </c:numRef>
          </c:xVal>
          <c:yVal>
            <c:numRef>
              <c:f>Sheet1!$G$2:$G$8</c:f>
              <c:numCache>
                <c:formatCode>General</c:formatCode>
                <c:ptCount val="7"/>
                <c:pt idx="0">
                  <c:v>22.8</c:v>
                </c:pt>
                <c:pt idx="2">
                  <c:v>22.9</c:v>
                </c:pt>
                <c:pt idx="3">
                  <c:v>23</c:v>
                </c:pt>
                <c:pt idx="4">
                  <c:v>23.5</c:v>
                </c:pt>
                <c:pt idx="5">
                  <c:v>24.5</c:v>
                </c:pt>
                <c:pt idx="6">
                  <c:v>25.7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FB2-477A-8AD5-113A2A8DDE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649216"/>
        <c:axId val="147403136"/>
      </c:scatterChart>
      <c:valAx>
        <c:axId val="96649216"/>
        <c:scaling>
          <c:orientation val="minMax"/>
          <c:max val="2020"/>
          <c:min val="1970"/>
        </c:scaling>
        <c:delete val="0"/>
        <c:axPos val="b"/>
        <c:numFmt formatCode="General" sourceLinked="1"/>
        <c:majorTickMark val="out"/>
        <c:minorTickMark val="none"/>
        <c:tickLblPos val="nextTo"/>
        <c:crossAx val="147403136"/>
        <c:crosses val="autoZero"/>
        <c:crossBetween val="midCat"/>
      </c:valAx>
      <c:valAx>
        <c:axId val="147403136"/>
        <c:scaling>
          <c:orientation val="minMax"/>
          <c:min val="15"/>
        </c:scaling>
        <c:delete val="0"/>
        <c:axPos val="l"/>
        <c:majorGridlines>
          <c:spPr>
            <a:ln w="12700">
              <a:solidFill>
                <a:schemeClr val="bg1">
                  <a:lumMod val="65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96649216"/>
        <c:crosses val="autoZero"/>
        <c:crossBetween val="midCat"/>
        <c:majorUnit val="5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Laos</c:v>
                </c:pt>
                <c:pt idx="1">
                  <c:v>Myanmar</c:v>
                </c:pt>
                <c:pt idx="2">
                  <c:v>Cambodia</c:v>
                </c:pt>
                <c:pt idx="3">
                  <c:v>Viet Nam</c:v>
                </c:pt>
                <c:pt idx="4">
                  <c:v>China</c:v>
                </c:pt>
                <c:pt idx="5">
                  <c:v>Thailand</c:v>
                </c:pt>
                <c:pt idx="6">
                  <c:v>Indonesia</c:v>
                </c:pt>
                <c:pt idx="7">
                  <c:v>Philippines</c:v>
                </c:pt>
                <c:pt idx="8">
                  <c:v>Malaysia</c:v>
                </c:pt>
                <c:pt idx="9">
                  <c:v>South Korea</c:v>
                </c:pt>
                <c:pt idx="10">
                  <c:v>Japan</c:v>
                </c:pt>
                <c:pt idx="11">
                  <c:v>United States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82.018997200000001</c:v>
                </c:pt>
                <c:pt idx="1">
                  <c:v>61.331001281738303</c:v>
                </c:pt>
                <c:pt idx="2">
                  <c:v>73.720001220703097</c:v>
                </c:pt>
                <c:pt idx="3">
                  <c:v>65.252998352050795</c:v>
                </c:pt>
                <c:pt idx="4">
                  <c:v>50.009998321533203</c:v>
                </c:pt>
                <c:pt idx="5">
                  <c:v>48.790000915527301</c:v>
                </c:pt>
                <c:pt idx="6">
                  <c:v>45.279998779296903</c:v>
                </c:pt>
                <c:pt idx="7">
                  <c:v>37.094001770019503</c:v>
                </c:pt>
                <c:pt idx="8">
                  <c:v>18.3619995117188</c:v>
                </c:pt>
                <c:pt idx="9">
                  <c:v>10.602999687194799</c:v>
                </c:pt>
                <c:pt idx="10">
                  <c:v>5.0910000801086399</c:v>
                </c:pt>
                <c:pt idx="11">
                  <c:v>1.6180000305175799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A-4C62-AB42-B6B64E7CA9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Laos</c:v>
                </c:pt>
                <c:pt idx="1">
                  <c:v>Myanmar</c:v>
                </c:pt>
                <c:pt idx="2">
                  <c:v>Cambodia</c:v>
                </c:pt>
                <c:pt idx="3">
                  <c:v>Viet Nam</c:v>
                </c:pt>
                <c:pt idx="4">
                  <c:v>China</c:v>
                </c:pt>
                <c:pt idx="5">
                  <c:v>Thailand</c:v>
                </c:pt>
                <c:pt idx="6">
                  <c:v>Indonesia</c:v>
                </c:pt>
                <c:pt idx="7">
                  <c:v>Philippines</c:v>
                </c:pt>
                <c:pt idx="8">
                  <c:v>Malaysia</c:v>
                </c:pt>
                <c:pt idx="9">
                  <c:v>South Korea</c:v>
                </c:pt>
                <c:pt idx="10">
                  <c:v>Japan</c:v>
                </c:pt>
                <c:pt idx="11">
                  <c:v>United States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68.028999299999995</c:v>
                </c:pt>
                <c:pt idx="1">
                  <c:v>50.583000183105497</c:v>
                </c:pt>
                <c:pt idx="2">
                  <c:v>30.434999465942401</c:v>
                </c:pt>
                <c:pt idx="3">
                  <c:v>39.7960014343262</c:v>
                </c:pt>
                <c:pt idx="4">
                  <c:v>26.7700004577637</c:v>
                </c:pt>
                <c:pt idx="5">
                  <c:v>30.670000076293899</c:v>
                </c:pt>
                <c:pt idx="6">
                  <c:v>30.525999069213899</c:v>
                </c:pt>
                <c:pt idx="7">
                  <c:v>25.1870002746582</c:v>
                </c:pt>
                <c:pt idx="8">
                  <c:v>11.0939998626709</c:v>
                </c:pt>
                <c:pt idx="9">
                  <c:v>4.7329998016357404</c:v>
                </c:pt>
                <c:pt idx="10">
                  <c:v>3.4089999198913601</c:v>
                </c:pt>
                <c:pt idx="11">
                  <c:v>1.4229999780654901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3A-4C62-AB42-B6B64E7CA9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63632960"/>
        <c:axId val="863633616"/>
      </c:barChart>
      <c:catAx>
        <c:axId val="863632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633616"/>
        <c:crosses val="autoZero"/>
        <c:auto val="1"/>
        <c:lblAlgn val="ctr"/>
        <c:lblOffset val="100"/>
        <c:noMultiLvlLbl val="0"/>
      </c:catAx>
      <c:valAx>
        <c:axId val="863633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63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01240694789102"/>
          <c:y val="2.0912547528517143E-2"/>
          <c:w val="0.81885856079404451"/>
          <c:h val="0.8098859315589356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Sheet1!$A$2:$A$14</c:f>
              <c:strCache>
                <c:ptCount val="4"/>
                <c:pt idx="0">
                  <c:v>Philippines</c:v>
                </c:pt>
                <c:pt idx="1">
                  <c:v>Cambodia</c:v>
                </c:pt>
                <c:pt idx="2">
                  <c:v>India</c:v>
                </c:pt>
                <c:pt idx="3">
                  <c:v>Bengladesh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4"/>
                <c:pt idx="0">
                  <c:v>16.3</c:v>
                </c:pt>
                <c:pt idx="1">
                  <c:v>52.4</c:v>
                </c:pt>
                <c:pt idx="2">
                  <c:v>16.3</c:v>
                </c:pt>
                <c:pt idx="3">
                  <c:v>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86-41D9-B6F0-5205020DA2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Sheet1!$A$2:$A$14</c:f>
              <c:strCache>
                <c:ptCount val="4"/>
                <c:pt idx="0">
                  <c:v>Philippines</c:v>
                </c:pt>
                <c:pt idx="1">
                  <c:v>Cambodia</c:v>
                </c:pt>
                <c:pt idx="2">
                  <c:v>India</c:v>
                </c:pt>
                <c:pt idx="3">
                  <c:v>Bengladesh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4"/>
                <c:pt idx="0">
                  <c:v>10</c:v>
                </c:pt>
                <c:pt idx="1">
                  <c:v>52.1</c:v>
                </c:pt>
                <c:pt idx="2">
                  <c:v>10</c:v>
                </c:pt>
                <c:pt idx="3">
                  <c:v>13.9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86-41D9-B6F0-5205020DA2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9921536"/>
        <c:axId val="79923072"/>
      </c:barChart>
      <c:catAx>
        <c:axId val="79921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9230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79923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921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15113735783026"/>
          <c:y val="2.0912547528517143E-2"/>
          <c:w val="0.8505163677456985"/>
          <c:h val="0.826687567022443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China</c:v>
                </c:pt>
                <c:pt idx="1">
                  <c:v>Japan</c:v>
                </c:pt>
                <c:pt idx="2">
                  <c:v>South Korea</c:v>
                </c:pt>
                <c:pt idx="3">
                  <c:v>Indonesia</c:v>
                </c:pt>
                <c:pt idx="4">
                  <c:v>Malaysia</c:v>
                </c:pt>
                <c:pt idx="5">
                  <c:v>Burma</c:v>
                </c:pt>
                <c:pt idx="6">
                  <c:v>Philippines</c:v>
                </c:pt>
                <c:pt idx="7">
                  <c:v>Thailand</c:v>
                </c:pt>
                <c:pt idx="8">
                  <c:v>Vietnam</c:v>
                </c:pt>
                <c:pt idx="9">
                  <c:v>Laos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98.466499999999996</c:v>
                </c:pt>
                <c:pt idx="1">
                  <c:v>99.5</c:v>
                </c:pt>
                <c:pt idx="2">
                  <c:v>99</c:v>
                </c:pt>
                <c:pt idx="3">
                  <c:v>97.331299999999999</c:v>
                </c:pt>
                <c:pt idx="4">
                  <c:v>96.296999999999997</c:v>
                </c:pt>
                <c:pt idx="5">
                  <c:v>80.011600000000001</c:v>
                </c:pt>
                <c:pt idx="6">
                  <c:v>98.1233</c:v>
                </c:pt>
                <c:pt idx="7">
                  <c:v>94.659099999999995</c:v>
                </c:pt>
                <c:pt idx="8">
                  <c:v>96.456800000000001</c:v>
                </c:pt>
                <c:pt idx="9">
                  <c:v>89.961299999999994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44-4079-ABB2-060A7A4975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China</c:v>
                </c:pt>
                <c:pt idx="1">
                  <c:v>Japan</c:v>
                </c:pt>
                <c:pt idx="2">
                  <c:v>South Korea</c:v>
                </c:pt>
                <c:pt idx="3">
                  <c:v>Indonesia</c:v>
                </c:pt>
                <c:pt idx="4">
                  <c:v>Malaysia</c:v>
                </c:pt>
                <c:pt idx="5">
                  <c:v>Burma</c:v>
                </c:pt>
                <c:pt idx="6">
                  <c:v>Philippines</c:v>
                </c:pt>
                <c:pt idx="7">
                  <c:v>Thailand</c:v>
                </c:pt>
                <c:pt idx="8">
                  <c:v>Vietnam</c:v>
                </c:pt>
                <c:pt idx="9">
                  <c:v>Laos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95.159300000000002</c:v>
                </c:pt>
                <c:pt idx="1">
                  <c:v>99</c:v>
                </c:pt>
                <c:pt idx="2">
                  <c:v>96</c:v>
                </c:pt>
                <c:pt idx="3">
                  <c:v>93.992199999999997</c:v>
                </c:pt>
                <c:pt idx="4">
                  <c:v>91.068399999999997</c:v>
                </c:pt>
                <c:pt idx="5">
                  <c:v>71.846999999999994</c:v>
                </c:pt>
                <c:pt idx="6">
                  <c:v>98.241799999999998</c:v>
                </c:pt>
                <c:pt idx="7">
                  <c:v>91.191900000000004</c:v>
                </c:pt>
                <c:pt idx="8">
                  <c:v>93.596699999999998</c:v>
                </c:pt>
                <c:pt idx="9">
                  <c:v>79.391000000000005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44-4079-ABB2-060A7A4975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0100736"/>
        <c:axId val="80127104"/>
      </c:barChart>
      <c:catAx>
        <c:axId val="80100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1271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012710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100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326F54C-8410-4DC0-849B-7551EDC87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96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0363" y="690563"/>
            <a:ext cx="6137275" cy="3452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73563"/>
            <a:ext cx="50292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47125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47125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54BCCEE-41F3-40EF-A0E9-490AA498B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89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opulation.un.org/wup/Download/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6BA3A1-D37B-4FA9-BB8B-1BA036F41D9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D59EA0-8FD6-46F7-805D-2B083960298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Source: FAO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725A4C-71AF-4F38-B47A-AF697A22E32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Source: FAO.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1825F-0990-4520-8DE4-3148043C145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1F2B10-80FA-42AE-B1EF-95894571000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2DAEB-3987-48C9-BE57-59B0A6DB8E8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871047-90D4-4A0E-8F9A-75E99EE3C3F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AEC6F3-4C63-491F-B5C6-67AFAD8A32E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A4389-7BF3-4210-AF58-F4BE432A64F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627673-95E2-4283-B3BA-5CEE37BF4B2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25B177-FB58-4DD7-9165-C6F1A1B1F4F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B15FF0-AEE2-439A-95B9-A1FE16A5F28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001DC6-2B91-4336-BB20-9FA5E2EECE7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C69502-D59A-48F8-BAB1-2B105E7F74E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Source: World Bank.</a:t>
            </a:r>
          </a:p>
          <a:p>
            <a:r>
              <a:rPr lang="en-US" dirty="0">
                <a:latin typeface="Arial" charset="0"/>
              </a:rPr>
              <a:t>https://data.worldbank.org/indicator/SP.POP.TOTL?locations=1W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90563"/>
            <a:ext cx="6137275" cy="3452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Asia Research Institute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BCCEE-41F3-40EF-A0E9-490AA498B9D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83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2B1D5-A30B-4C68-AD36-49ECEF50BFB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World Bank.</a:t>
            </a:r>
          </a:p>
          <a:p>
            <a:r>
              <a:rPr lang="en-US" dirty="0"/>
              <a:t>https://data.worldbank.org/indicator/SL.AGR.EMPL.ZS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4BCCEE-41F3-40EF-A0E9-490AA498B9D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90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36DD74-E75C-4CE3-A9F7-5DA4691B709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Source: World Bank</a:t>
            </a: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9BB9F-5B9F-485B-9998-01E325A1A77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650A10-43BF-4A46-8A3D-C2BEF1A949D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D0D0F6-1617-4989-A73F-2F2A81F9894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Source: www.unfpa.org. State of the World Population 2000.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78700-1139-472B-914E-1A18AD036E2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0482E4-5DE3-4D78-9F52-E13406C4A94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2D540-6F7C-4FF1-9AB2-687ED423074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6D39E6-4AC0-4C0A-A87A-C18CE5CA81B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E7A112-DBDD-461D-9964-7179D2B0160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D7483-0556-4027-BB44-9A273CFA3BF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374DC7-4E40-4040-B0D9-94AF15513B0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5FF9C1-C390-40C3-99FB-09FF7F54B9D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http://www.fwcc.org</a:t>
            </a: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FD800-3BDC-49B1-8FDE-2A1D27A6049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6AC369-E971-41CB-ADCB-EDB1AB60209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468CE8-B9C7-4472-AA89-D2F173FFC28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2488C8-6A09-42DB-B944-820DA727474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9940" tIns="44970" rIns="89940" bIns="44970"/>
          <a:lstStyle/>
          <a:p>
            <a:r>
              <a:rPr lang="en-US">
                <a:latin typeface="Arial" charset="0"/>
              </a:rPr>
              <a:t>Source: United Nations, Department of Economic and Social Affairs, Population Division (2006). World Urbanization Prospects: The 2005 Revision. New York: United Nations.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205094-DB6E-4B5E-A4DB-7302608CFE8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Source: adherents.com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Source: United Nations, World Urbanization Prospects 2018</a:t>
            </a:r>
          </a:p>
          <a:p>
            <a:r>
              <a:rPr lang="en-US" dirty="0">
                <a:hlinkClick r:id="rId3"/>
              </a:rPr>
              <a:t>https://population.un.org/wup/Download/</a:t>
            </a:r>
            <a:endParaRPr lang="en-US" dirty="0"/>
          </a:p>
          <a:p>
            <a:r>
              <a:rPr lang="en-US" dirty="0"/>
              <a:t>Map location: </a:t>
            </a:r>
            <a:r>
              <a:rPr lang="en-US" dirty="0" err="1"/>
              <a:t>world_cities</a:t>
            </a:r>
            <a:endParaRPr lang="en-US" dirty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DF3BB2-EC3D-4121-8B21-31B485D379C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73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FE45C9-39F8-4AD4-9CE4-665CE857E25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Re. Judaism. Mostly an ethnically based religion. Extension through reproduction. Limited proselytization.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90563"/>
            <a:ext cx="6137275" cy="3452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BCCEE-41F3-40EF-A0E9-490AA498B9D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34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59102-DCF7-45FA-9814-CDB4FCE5EFE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7FF97-3DBA-471A-8C28-0960B2DE441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C49184-2DB5-49A2-9160-DFB768B1C21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auto">
          <a:xfrm>
            <a:off x="10153651" y="152400"/>
            <a:ext cx="920749" cy="1143000"/>
          </a:xfrm>
          <a:custGeom>
            <a:avLst/>
            <a:gdLst/>
            <a:ahLst/>
            <a:cxnLst>
              <a:cxn ang="0">
                <a:pos x="59" y="0"/>
              </a:cxn>
              <a:cxn ang="0">
                <a:pos x="435" y="1"/>
              </a:cxn>
              <a:cxn ang="0">
                <a:pos x="158" y="720"/>
              </a:cxn>
              <a:cxn ang="0">
                <a:pos x="0" y="719"/>
              </a:cxn>
              <a:cxn ang="0">
                <a:pos x="59" y="0"/>
              </a:cxn>
            </a:cxnLst>
            <a:rect l="0" t="0" r="r" b="b"/>
            <a:pathLst>
              <a:path w="435" h="720">
                <a:moveTo>
                  <a:pt x="59" y="0"/>
                </a:moveTo>
                <a:lnTo>
                  <a:pt x="435" y="1"/>
                </a:lnTo>
                <a:lnTo>
                  <a:pt x="158" y="720"/>
                </a:lnTo>
                <a:lnTo>
                  <a:pt x="0" y="719"/>
                </a:lnTo>
                <a:lnTo>
                  <a:pt x="59" y="0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5526618" y="-3175"/>
            <a:ext cx="1037167" cy="1462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90" y="0"/>
              </a:cxn>
              <a:cxn ang="0">
                <a:pos x="140" y="921"/>
              </a:cxn>
              <a:cxn ang="0">
                <a:pos x="0" y="921"/>
              </a:cxn>
              <a:cxn ang="0">
                <a:pos x="34" y="0"/>
              </a:cxn>
            </a:cxnLst>
            <a:rect l="0" t="0" r="r" b="b"/>
            <a:pathLst>
              <a:path w="490" h="921">
                <a:moveTo>
                  <a:pt x="34" y="0"/>
                </a:moveTo>
                <a:lnTo>
                  <a:pt x="490" y="0"/>
                </a:lnTo>
                <a:lnTo>
                  <a:pt x="140" y="921"/>
                </a:lnTo>
                <a:lnTo>
                  <a:pt x="0" y="921"/>
                </a:lnTo>
                <a:lnTo>
                  <a:pt x="34" y="0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0584" y="1447800"/>
            <a:ext cx="2252135" cy="495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8467" y="-1588"/>
            <a:ext cx="5689600" cy="1460501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12700" y="152400"/>
            <a:ext cx="10363200" cy="114300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-8467" y="1460500"/>
            <a:ext cx="651933" cy="142240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347" y="0"/>
              </a:cxn>
              <a:cxn ang="0">
                <a:pos x="0" y="1008"/>
              </a:cxn>
              <a:cxn ang="0">
                <a:pos x="1" y="0"/>
              </a:cxn>
            </a:cxnLst>
            <a:rect l="0" t="0" r="r" b="b"/>
            <a:pathLst>
              <a:path w="347" h="1008">
                <a:moveTo>
                  <a:pt x="1" y="0"/>
                </a:moveTo>
                <a:lnTo>
                  <a:pt x="347" y="0"/>
                </a:lnTo>
                <a:lnTo>
                  <a:pt x="0" y="1008"/>
                </a:lnTo>
                <a:lnTo>
                  <a:pt x="1" y="0"/>
                </a:lnTo>
                <a:close/>
              </a:path>
            </a:pathLst>
          </a:custGeom>
          <a:solidFill>
            <a:srgbClr val="8000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-12699" y="-4763"/>
            <a:ext cx="1318684" cy="157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3" y="0"/>
              </a:cxn>
              <a:cxn ang="0">
                <a:pos x="584" y="99"/>
              </a:cxn>
              <a:cxn ang="0">
                <a:pos x="0" y="99"/>
              </a:cxn>
              <a:cxn ang="0">
                <a:pos x="0" y="0"/>
              </a:cxn>
            </a:cxnLst>
            <a:rect l="0" t="0" r="r" b="b"/>
            <a:pathLst>
              <a:path w="623" h="99">
                <a:moveTo>
                  <a:pt x="0" y="0"/>
                </a:moveTo>
                <a:lnTo>
                  <a:pt x="623" y="0"/>
                </a:lnTo>
                <a:lnTo>
                  <a:pt x="584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rgbClr val="8000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52401" y="6511926"/>
            <a:ext cx="61078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rgbClr val="800000"/>
                </a:solidFill>
                <a:latin typeface="Arial" charset="0"/>
              </a:rPr>
              <a:t>Hofstra University, Department of Global Studies &amp; Geography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822451" y="317500"/>
            <a:ext cx="56527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FFFF99"/>
                </a:solidFill>
                <a:effectLst/>
                <a:latin typeface="+mj-lt"/>
              </a:rPr>
              <a:t>GEOG 113C – Geography of East and Southeast Asia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822451" y="777875"/>
            <a:ext cx="30014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>
                <a:solidFill>
                  <a:srgbClr val="FFFF99"/>
                </a:solidFill>
                <a:effectLst/>
                <a:latin typeface="AvantGarde Bk BT" pitchFamily="34" charset="0"/>
              </a:rPr>
              <a:t>Professor: Dr. Jean-Paul Rodrigue</a:t>
            </a:r>
          </a:p>
        </p:txBody>
      </p:sp>
      <p:pic>
        <p:nvPicPr>
          <p:cNvPr id="15" name="Picture 15" descr="Hofstra_Sh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06" y="164867"/>
            <a:ext cx="1188720" cy="113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6" descr="side_map_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583" y="2359026"/>
            <a:ext cx="1920240" cy="330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0" y="6389936"/>
            <a:ext cx="12206817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152401" y="6511926"/>
            <a:ext cx="61078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rgbClr val="800000"/>
                </a:solidFill>
                <a:latin typeface="Arial" charset="0"/>
              </a:rPr>
              <a:t>Hofstra University, Department of Global Studies &amp; Geography</a:t>
            </a:r>
          </a:p>
        </p:txBody>
      </p:sp>
      <p:sp>
        <p:nvSpPr>
          <p:cNvPr id="8222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69068" y="1501776"/>
            <a:ext cx="9478433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222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69068" y="3200400"/>
            <a:ext cx="9478433" cy="2971800"/>
          </a:xfrm>
        </p:spPr>
        <p:txBody>
          <a:bodyPr/>
          <a:lstStyle>
            <a:lvl1pPr marL="0" indent="0">
              <a:buFont typeface="Arial Narrow" pitchFamily="34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715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0E49C-DDA3-48F9-A419-B8DB35D2A2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27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185" y="104775"/>
            <a:ext cx="2747433" cy="6497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651" y="104775"/>
            <a:ext cx="8043333" cy="6497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6BDAA-38E0-428A-B85D-A9F442E455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96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104775"/>
            <a:ext cx="10949516" cy="947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5E04D-B0B0-4F2D-9E75-1C487BE6F0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58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104775"/>
            <a:ext cx="10949516" cy="947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C4C29-604C-46CD-AB0A-98268558D4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1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3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976" y="1297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599" y="2906714"/>
            <a:ext cx="10363200" cy="3121293"/>
          </a:xfrm>
          <a:noFill/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830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5799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79C92-62EF-45F2-9832-5876DAFED1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3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E17AF-7528-4B2F-845D-756499509C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29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5E5CE-B006-4744-BBFD-9720251EED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36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C7C17-AFC9-4FD5-9768-CC29F1C77D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1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102A0-62BD-4244-B469-3CCFCABEB0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9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9651" y="104775"/>
            <a:ext cx="109728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651" y="1311275"/>
            <a:ext cx="10972800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212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4000" y="6353175"/>
            <a:ext cx="50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Abadi MT Condensed Extra Bold" pitchFamily="34" charset="0"/>
              </a:defRPr>
            </a:lvl1pPr>
          </a:lstStyle>
          <a:p>
            <a:pPr>
              <a:defRPr/>
            </a:pPr>
            <a:fld id="{85B406BD-FBA4-415C-94C7-E554B103E9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1254" name="Rectangle 6"/>
          <p:cNvSpPr>
            <a:spLocks noChangeArrowheads="1"/>
          </p:cNvSpPr>
          <p:nvPr/>
        </p:nvSpPr>
        <p:spPr bwMode="auto">
          <a:xfrm>
            <a:off x="-14817" y="17462"/>
            <a:ext cx="914400" cy="1447801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821255" name="Rectangle 7"/>
          <p:cNvSpPr>
            <a:spLocks noChangeArrowheads="1"/>
          </p:cNvSpPr>
          <p:nvPr/>
        </p:nvSpPr>
        <p:spPr bwMode="auto">
          <a:xfrm>
            <a:off x="-14817" y="1436688"/>
            <a:ext cx="914400" cy="54213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821256" name="Rectangle 8"/>
          <p:cNvSpPr>
            <a:spLocks noChangeArrowheads="1"/>
          </p:cNvSpPr>
          <p:nvPr/>
        </p:nvSpPr>
        <p:spPr bwMode="auto">
          <a:xfrm>
            <a:off x="1001184" y="1054100"/>
            <a:ext cx="11190818" cy="241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7177" name="Picture 9" descr="side_map_P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0583" y="20637"/>
            <a:ext cx="914400" cy="138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0904765" y="6653213"/>
            <a:ext cx="119744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00" dirty="0">
                <a:latin typeface="Arial Narrow" pitchFamily="34" charset="0"/>
              </a:rPr>
              <a:t>© Dr. Jean-Paul Rodrigue</a:t>
            </a:r>
          </a:p>
        </p:txBody>
      </p:sp>
    </p:spTree>
    <p:extLst>
      <p:ext uri="{BB962C8B-B14F-4D97-AF65-F5344CB8AC3E}">
        <p14:creationId xmlns:p14="http://schemas.microsoft.com/office/powerpoint/2010/main" val="398729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990000"/>
        </a:buClr>
        <a:buFont typeface="Arial Narrow" pitchFamily="34" charset="0"/>
        <a:buChar char="■"/>
        <a:defRPr sz="2800" b="1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400">
          <a:solidFill>
            <a:srgbClr val="5F5F5F"/>
          </a:solidFill>
          <a:latin typeface="+mn-lt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Char char="•"/>
        <a:defRPr sz="2000">
          <a:solidFill>
            <a:srgbClr val="5F5F5F"/>
          </a:solidFill>
          <a:latin typeface="+mn-lt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har char="–"/>
        <a:defRPr sz="1600">
          <a:solidFill>
            <a:srgbClr val="5F5F5F"/>
          </a:solidFill>
          <a:latin typeface="+mn-lt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ygkXADlUs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B_e5eTMW18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/>
              <a:t>Topic 3 – Pacific Asian Economy and Society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/>
              <a:t>A – The Social Landscape</a:t>
            </a:r>
          </a:p>
          <a:p>
            <a:pPr eaLnBrk="1" hangingPunct="1"/>
            <a:r>
              <a:rPr lang="en-US"/>
              <a:t>B – Pacific Asian Development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C645-7529-4DD6-90AA-1B54B0CCF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1F6E1-96D3-4366-86F3-AE7783083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1" y="1311275"/>
            <a:ext cx="5598057" cy="5291138"/>
          </a:xfrm>
        </p:spPr>
        <p:txBody>
          <a:bodyPr/>
          <a:lstStyle/>
          <a:p>
            <a:pPr lvl="1" eaLnBrk="1" hangingPunct="1"/>
            <a:r>
              <a:rPr lang="en-US" dirty="0"/>
              <a:t>Rice in the lowlands:</a:t>
            </a:r>
          </a:p>
          <a:p>
            <a:pPr lvl="2" eaLnBrk="1" hangingPunct="1"/>
            <a:r>
              <a:rPr lang="en-US" dirty="0"/>
              <a:t>Irrigation systems.</a:t>
            </a:r>
          </a:p>
          <a:p>
            <a:pPr lvl="2" eaLnBrk="1" hangingPunct="1"/>
            <a:r>
              <a:rPr lang="en-US" dirty="0"/>
              <a:t>Fixed large quantities of labor in the countryside.</a:t>
            </a:r>
          </a:p>
          <a:p>
            <a:pPr lvl="1" eaLnBrk="1" hangingPunct="1"/>
            <a:r>
              <a:rPr lang="en-US" dirty="0"/>
              <a:t>Plantation agriculture:</a:t>
            </a:r>
          </a:p>
          <a:p>
            <a:pPr lvl="2" eaLnBrk="1" hangingPunct="1"/>
            <a:r>
              <a:rPr lang="en-US" dirty="0"/>
              <a:t>Began with European colonization.</a:t>
            </a:r>
          </a:p>
          <a:p>
            <a:pPr lvl="2" eaLnBrk="1" hangingPunct="1"/>
            <a:r>
              <a:rPr lang="en-US" dirty="0"/>
              <a:t>More prevalent in Southeast Asia.</a:t>
            </a:r>
          </a:p>
          <a:p>
            <a:pPr lvl="2" eaLnBrk="1" hangingPunct="1"/>
            <a:r>
              <a:rPr lang="en-US" dirty="0"/>
              <a:t>Coastal locations to transport overseas.</a:t>
            </a:r>
          </a:p>
          <a:p>
            <a:pPr lvl="2" eaLnBrk="1" hangingPunct="1"/>
            <a:r>
              <a:rPr lang="en-US" dirty="0"/>
              <a:t>Products like rice, rubber, cane sugar, tea, pineapple, and copra.</a:t>
            </a:r>
          </a:p>
          <a:p>
            <a:endParaRPr lang="en-US" dirty="0"/>
          </a:p>
        </p:txBody>
      </p:sp>
      <p:pic>
        <p:nvPicPr>
          <p:cNvPr id="2050" name="Picture 2" descr="Philippine plantations under siege">
            <a:extLst>
              <a:ext uri="{FF2B5EF4-FFF2-40B4-BE49-F238E27FC236}">
                <a16:creationId xmlns:a16="http://schemas.microsoft.com/office/drawing/2014/main" id="{E602323A-21E7-48E3-8796-242F3495F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51" y="1835474"/>
            <a:ext cx="5260071" cy="476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0A87DD-5C6B-43F2-B834-C52D4292F012}"/>
              </a:ext>
            </a:extLst>
          </p:cNvPr>
          <p:cNvSpPr txBox="1"/>
          <p:nvPr/>
        </p:nvSpPr>
        <p:spPr>
          <a:xfrm>
            <a:off x="7147540" y="1394960"/>
            <a:ext cx="366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Pineapple plantation in the Philippines</a:t>
            </a:r>
          </a:p>
        </p:txBody>
      </p:sp>
    </p:spTree>
    <p:extLst>
      <p:ext uri="{BB962C8B-B14F-4D97-AF65-F5344CB8AC3E}">
        <p14:creationId xmlns:p14="http://schemas.microsoft.com/office/powerpoint/2010/main" val="41446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7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2. Rice</a:t>
            </a:r>
          </a:p>
        </p:txBody>
      </p:sp>
      <p:sp>
        <p:nvSpPr>
          <p:cNvPr id="39939" name="Rectangle 1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Rice and society</a:t>
            </a:r>
          </a:p>
          <a:p>
            <a:pPr lvl="1" eaLnBrk="1" hangingPunct="1"/>
            <a:r>
              <a:rPr lang="en-US" dirty="0"/>
              <a:t>Deep economic, cultural and social influence.</a:t>
            </a:r>
          </a:p>
          <a:p>
            <a:pPr lvl="1" eaLnBrk="1" hangingPunct="1"/>
            <a:r>
              <a:rPr lang="en-US" dirty="0"/>
              <a:t>Why rice in Asia?</a:t>
            </a:r>
          </a:p>
          <a:p>
            <a:pPr lvl="2" eaLnBrk="1" hangingPunct="1"/>
            <a:r>
              <a:rPr lang="en-US" dirty="0"/>
              <a:t>Rice originates in Southeast Asia.</a:t>
            </a:r>
          </a:p>
          <a:p>
            <a:pPr lvl="2" eaLnBrk="1" hangingPunct="1"/>
            <a:r>
              <a:rPr lang="en-US" dirty="0"/>
              <a:t>Most productive form of agriculture; almost 3 times of wheat.</a:t>
            </a:r>
          </a:p>
          <a:p>
            <a:pPr lvl="2" eaLnBrk="1" hangingPunct="1"/>
            <a:r>
              <a:rPr lang="en-US" dirty="0"/>
              <a:t>Rice: 11 million calories per acre; wheat: 4 million calories per acre.</a:t>
            </a:r>
          </a:p>
          <a:p>
            <a:pPr lvl="2" eaLnBrk="1" hangingPunct="1"/>
            <a:r>
              <a:rPr lang="en-US" dirty="0"/>
              <a:t>Limited amount of flat land.</a:t>
            </a:r>
          </a:p>
          <a:p>
            <a:pPr lvl="1" eaLnBrk="1" hangingPunct="1"/>
            <a:r>
              <a:rPr lang="en-US" dirty="0"/>
              <a:t>Asia produces about 90% of all the rice in the world:</a:t>
            </a:r>
          </a:p>
          <a:p>
            <a:pPr lvl="2" eaLnBrk="1" hangingPunct="1"/>
            <a:r>
              <a:rPr lang="en-US" dirty="0"/>
              <a:t>China and India: 50%.</a:t>
            </a:r>
          </a:p>
          <a:p>
            <a:pPr lvl="2" eaLnBrk="1" hangingPunct="1"/>
            <a:r>
              <a:rPr lang="en-US" dirty="0"/>
              <a:t>Asia’s top 10 produce 86%.</a:t>
            </a:r>
          </a:p>
          <a:p>
            <a:pPr lvl="1" eaLnBrk="1" hangingPunct="1"/>
            <a:r>
              <a:rPr lang="en-US" dirty="0"/>
              <a:t>Staple food of several cultures:</a:t>
            </a:r>
          </a:p>
          <a:p>
            <a:pPr lvl="2" eaLnBrk="1" hangingPunct="1"/>
            <a:r>
              <a:rPr lang="en-US" dirty="0"/>
              <a:t>Cultural and religious significance.</a:t>
            </a:r>
          </a:p>
          <a:p>
            <a:pPr lvl="2" eaLnBrk="1" hangingPunct="1"/>
            <a:r>
              <a:rPr lang="en-US" dirty="0"/>
              <a:t>Many cultures have legends where rice is linked with their creation.</a:t>
            </a:r>
          </a:p>
          <a:p>
            <a:pPr lvl="2" eaLnBrk="1" hangingPunct="1"/>
            <a:r>
              <a:rPr lang="en-US" dirty="0"/>
              <a:t>Chinese: “she fan” means “to eat” as well as “to eat rice”; “Fan Dian” means “restaurant” is well as a “place where rice is served”.</a:t>
            </a:r>
          </a:p>
          <a:p>
            <a:pPr lvl="2" eaLnBrk="1" hangingPunct="1"/>
            <a:r>
              <a:rPr lang="en-US" dirty="0"/>
              <a:t>Japanese: “</a:t>
            </a:r>
            <a:r>
              <a:rPr lang="en-US" dirty="0" err="1"/>
              <a:t>Gohan</a:t>
            </a:r>
            <a:r>
              <a:rPr lang="en-US" dirty="0"/>
              <a:t>” means “rice” as well as a “meal”.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World’s Largest Rice Producers and Exporters, 2018 (in million metric tons)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72606500"/>
              </p:ext>
            </p:extLst>
          </p:nvPr>
        </p:nvGraphicFramePr>
        <p:xfrm>
          <a:off x="1009650" y="1311275"/>
          <a:ext cx="5395913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82176823"/>
              </p:ext>
            </p:extLst>
          </p:nvPr>
        </p:nvGraphicFramePr>
        <p:xfrm>
          <a:off x="6608763" y="1311275"/>
          <a:ext cx="5394325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9A71339-F469-48E4-BB17-D51643984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638" y="1305859"/>
            <a:ext cx="7315200" cy="5488835"/>
          </a:xfrm>
          <a:prstGeom prst="rect">
            <a:avLst/>
          </a:prstGeom>
        </p:spPr>
      </p:pic>
      <p:sp>
        <p:nvSpPr>
          <p:cNvPr id="6594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Land Suitable for Rice Production, Pacific Asia</a:t>
            </a:r>
          </a:p>
        </p:txBody>
      </p:sp>
      <p:sp>
        <p:nvSpPr>
          <p:cNvPr id="5" name="Rectangle 4"/>
          <p:cNvSpPr/>
          <p:nvPr/>
        </p:nvSpPr>
        <p:spPr>
          <a:xfrm>
            <a:off x="2541046" y="5878422"/>
            <a:ext cx="2480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Irregular water flow; discrepancies in rice cultivation.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48A3221-C3E7-4C2E-BE65-7D99904CA9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37" y="1320662"/>
            <a:ext cx="7315200" cy="5488835"/>
          </a:xfrm>
          <a:prstGeom prst="rect">
            <a:avLst/>
          </a:prstGeom>
        </p:spPr>
      </p:pic>
      <p:sp>
        <p:nvSpPr>
          <p:cNvPr id="713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Share of Agricultural Land Irrigated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3309" y="5732279"/>
            <a:ext cx="28721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Storage and distribution of surpluses. Irrigation canals, reservoirs and terrace paddy fields.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2. Rice</a:t>
            </a:r>
          </a:p>
        </p:txBody>
      </p:sp>
      <p:sp>
        <p:nvSpPr>
          <p:cNvPr id="4403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Paddy fields</a:t>
            </a:r>
          </a:p>
          <a:p>
            <a:pPr lvl="1" eaLnBrk="1" hangingPunct="1"/>
            <a:r>
              <a:rPr lang="en-US" dirty="0"/>
              <a:t>85% of all the rice produced in the world is in paddy fields:</a:t>
            </a:r>
          </a:p>
          <a:p>
            <a:pPr lvl="2" eaLnBrk="1" hangingPunct="1"/>
            <a:r>
              <a:rPr lang="en-US" dirty="0"/>
              <a:t>From the Malay word “</a:t>
            </a:r>
            <a:r>
              <a:rPr lang="en-US" dirty="0" err="1"/>
              <a:t>padi</a:t>
            </a:r>
            <a:r>
              <a:rPr lang="en-US" dirty="0"/>
              <a:t>” which means “rice”.</a:t>
            </a:r>
          </a:p>
          <a:p>
            <a:pPr lvl="1" eaLnBrk="1" hangingPunct="1"/>
            <a:r>
              <a:rPr lang="en-US" dirty="0"/>
              <a:t>Massive amount of labor required:</a:t>
            </a:r>
          </a:p>
          <a:p>
            <a:pPr lvl="2" eaLnBrk="1" hangingPunct="1"/>
            <a:r>
              <a:rPr lang="en-US" dirty="0"/>
              <a:t>1,000 hours of work per hectare.</a:t>
            </a:r>
          </a:p>
          <a:p>
            <a:pPr lvl="2" eaLnBrk="1" hangingPunct="1"/>
            <a:r>
              <a:rPr lang="en-US" dirty="0"/>
              <a:t>Field preparation, dike mending, transplanting, weeding and harvesting.</a:t>
            </a:r>
          </a:p>
          <a:p>
            <a:pPr lvl="2" eaLnBrk="1" hangingPunct="1"/>
            <a:r>
              <a:rPr lang="en-US" dirty="0"/>
              <a:t>Terrace paddy fields.</a:t>
            </a:r>
          </a:p>
          <a:p>
            <a:pPr lvl="1" eaLnBrk="1" hangingPunct="1"/>
            <a:r>
              <a:rPr lang="en-US" dirty="0"/>
              <a:t>Flooded fields enclosed by small walls.</a:t>
            </a:r>
          </a:p>
          <a:p>
            <a:pPr lvl="1" eaLnBrk="1" hangingPunct="1"/>
            <a:r>
              <a:rPr lang="en-US" dirty="0"/>
              <a:t>Highly productive because nutrients dissolved in water:</a:t>
            </a:r>
          </a:p>
          <a:p>
            <a:pPr lvl="2" eaLnBrk="1" hangingPunct="1"/>
            <a:r>
              <a:rPr lang="en-US" dirty="0"/>
              <a:t>5,000 liters of water to produce one kilogram of rice.</a:t>
            </a:r>
          </a:p>
          <a:p>
            <a:pPr lvl="2" eaLnBrk="1" hangingPunct="1"/>
            <a:r>
              <a:rPr lang="en-US" dirty="0"/>
              <a:t>50% of paddy fields are irrigated by rainfall.</a:t>
            </a:r>
          </a:p>
          <a:p>
            <a:pPr lvl="2" eaLnBrk="1" hangingPunct="1"/>
            <a:r>
              <a:rPr lang="en-US" dirty="0"/>
              <a:t>35% of paddy fields are irrigated artificially.</a:t>
            </a:r>
          </a:p>
          <a:p>
            <a:pPr lvl="1" eaLnBrk="1" hangingPunct="1"/>
            <a:r>
              <a:rPr lang="en-US" dirty="0"/>
              <a:t>Possibility of 1, 2 or 3 crops of rice per year:</a:t>
            </a:r>
          </a:p>
          <a:p>
            <a:pPr lvl="2" eaLnBrk="1" hangingPunct="1"/>
            <a:r>
              <a:rPr lang="en-US" dirty="0"/>
              <a:t>Depending on rainfall and temperature.</a:t>
            </a:r>
          </a:p>
          <a:p>
            <a:pPr lvl="2" eaLnBrk="1" hangingPunct="1"/>
            <a:r>
              <a:rPr lang="en-US" dirty="0"/>
              <a:t>Alternance wheat (winter) and rice (summer / monsoon). </a:t>
            </a:r>
          </a:p>
          <a:p>
            <a:pPr lvl="1" eaLnBrk="1" hangingPunct="1"/>
            <a:r>
              <a:rPr lang="en-US" dirty="0"/>
              <a:t>Also used as fishponds.</a:t>
            </a:r>
          </a:p>
        </p:txBody>
      </p:sp>
      <p:sp>
        <p:nvSpPr>
          <p:cNvPr id="2" name="Action Button: Video 1">
            <a:hlinkClick r:id="rId3" highlightClick="1"/>
            <a:extLst>
              <a:ext uri="{FF2B5EF4-FFF2-40B4-BE49-F238E27FC236}">
                <a16:creationId xmlns:a16="http://schemas.microsoft.com/office/drawing/2014/main" id="{6CFD9341-F0D3-4072-BC74-ED714DBD8C4D}"/>
              </a:ext>
            </a:extLst>
          </p:cNvPr>
          <p:cNvSpPr/>
          <p:nvPr/>
        </p:nvSpPr>
        <p:spPr bwMode="auto">
          <a:xfrm>
            <a:off x="8917021" y="6264613"/>
            <a:ext cx="888460" cy="488612"/>
          </a:xfrm>
          <a:prstGeom prst="actionButtonMovi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2. Rice Growing Cycle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8F1B8-CAC3-28D4-3742-CBC93E6EAE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1. Sowing seeds</a:t>
            </a:r>
          </a:p>
          <a:p>
            <a:pPr lvl="1"/>
            <a:r>
              <a:rPr lang="en-US" sz="2000" dirty="0"/>
              <a:t>In small seedbeds (avoid weeds) for about 60 days.</a:t>
            </a:r>
          </a:p>
          <a:p>
            <a:pPr lvl="1"/>
            <a:r>
              <a:rPr lang="en-US" sz="2000" dirty="0"/>
              <a:t>Prepare (plow) the fields.</a:t>
            </a:r>
          </a:p>
          <a:p>
            <a:r>
              <a:rPr lang="en-US" sz="2400" dirty="0"/>
              <a:t>2. Transplantation</a:t>
            </a:r>
          </a:p>
          <a:p>
            <a:pPr lvl="1"/>
            <a:r>
              <a:rPr lang="en-US" sz="2000" dirty="0"/>
              <a:t>Hand transplant the seedlings into flooded fields.</a:t>
            </a:r>
          </a:p>
          <a:p>
            <a:pPr lvl="1"/>
            <a:r>
              <a:rPr lang="en-US" sz="2000" dirty="0"/>
              <a:t>Rice grains are ready for harvest in 3 to 6 months.</a:t>
            </a:r>
          </a:p>
          <a:p>
            <a:r>
              <a:rPr lang="en-US" sz="2400" dirty="0"/>
              <a:t>3. Harvest</a:t>
            </a:r>
          </a:p>
          <a:p>
            <a:pPr lvl="1"/>
            <a:r>
              <a:rPr lang="en-US" sz="2000" dirty="0"/>
              <a:t>Dry the field.</a:t>
            </a:r>
          </a:p>
          <a:p>
            <a:pPr lvl="1"/>
            <a:r>
              <a:rPr lang="en-US" sz="2000" dirty="0"/>
              <a:t>Harvest rice with sickles or knives, tie it in bundles, and let it dry in the field.</a:t>
            </a:r>
          </a:p>
          <a:p>
            <a:r>
              <a:rPr lang="en-US" sz="2400" dirty="0"/>
              <a:t>4. Grain preparation</a:t>
            </a:r>
          </a:p>
          <a:p>
            <a:pPr lvl="1"/>
            <a:r>
              <a:rPr lang="en-US" sz="2000" dirty="0"/>
              <a:t>Remove the grain from the plant.</a:t>
            </a:r>
          </a:p>
          <a:p>
            <a:pPr lvl="1"/>
            <a:r>
              <a:rPr lang="en-US" sz="2000" dirty="0"/>
              <a:t>Dry the grain.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239885-1531-F49E-4BF2-EBAECEFBC9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084" name="Freeform 7"/>
          <p:cNvSpPr>
            <a:spLocks/>
          </p:cNvSpPr>
          <p:nvPr/>
        </p:nvSpPr>
        <p:spPr bwMode="auto">
          <a:xfrm>
            <a:off x="7934139" y="1311275"/>
            <a:ext cx="1765300" cy="889000"/>
          </a:xfrm>
          <a:custGeom>
            <a:avLst/>
            <a:gdLst>
              <a:gd name="T0" fmla="*/ 2147483647 w 1112"/>
              <a:gd name="T1" fmla="*/ 2147483647 h 560"/>
              <a:gd name="T2" fmla="*/ 2147483647 w 1112"/>
              <a:gd name="T3" fmla="*/ 2147483647 h 560"/>
              <a:gd name="T4" fmla="*/ 2147483647 w 1112"/>
              <a:gd name="T5" fmla="*/ 2147483647 h 560"/>
              <a:gd name="T6" fmla="*/ 2147483647 w 1112"/>
              <a:gd name="T7" fmla="*/ 2147483647 h 560"/>
              <a:gd name="T8" fmla="*/ 2147483647 w 1112"/>
              <a:gd name="T9" fmla="*/ 2147483647 h 560"/>
              <a:gd name="T10" fmla="*/ 2147483647 w 1112"/>
              <a:gd name="T11" fmla="*/ 2147483647 h 560"/>
              <a:gd name="T12" fmla="*/ 2147483647 w 1112"/>
              <a:gd name="T13" fmla="*/ 2147483647 h 560"/>
              <a:gd name="T14" fmla="*/ 2147483647 w 1112"/>
              <a:gd name="T15" fmla="*/ 2147483647 h 560"/>
              <a:gd name="T16" fmla="*/ 2147483647 w 1112"/>
              <a:gd name="T17" fmla="*/ 2147483647 h 5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12"/>
              <a:gd name="T28" fmla="*/ 0 h 560"/>
              <a:gd name="T29" fmla="*/ 1112 w 1112"/>
              <a:gd name="T30" fmla="*/ 560 h 56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12" h="560">
                <a:moveTo>
                  <a:pt x="48" y="160"/>
                </a:moveTo>
                <a:cubicBezTo>
                  <a:pt x="24" y="240"/>
                  <a:pt x="0" y="432"/>
                  <a:pt x="48" y="496"/>
                </a:cubicBezTo>
                <a:cubicBezTo>
                  <a:pt x="96" y="560"/>
                  <a:pt x="216" y="560"/>
                  <a:pt x="336" y="544"/>
                </a:cubicBezTo>
                <a:cubicBezTo>
                  <a:pt x="456" y="528"/>
                  <a:pt x="648" y="424"/>
                  <a:pt x="768" y="400"/>
                </a:cubicBezTo>
                <a:cubicBezTo>
                  <a:pt x="888" y="376"/>
                  <a:pt x="1008" y="440"/>
                  <a:pt x="1056" y="400"/>
                </a:cubicBezTo>
                <a:cubicBezTo>
                  <a:pt x="1104" y="360"/>
                  <a:pt x="1112" y="216"/>
                  <a:pt x="1056" y="160"/>
                </a:cubicBezTo>
                <a:cubicBezTo>
                  <a:pt x="1000" y="104"/>
                  <a:pt x="864" y="88"/>
                  <a:pt x="720" y="64"/>
                </a:cubicBezTo>
                <a:cubicBezTo>
                  <a:pt x="576" y="40"/>
                  <a:pt x="304" y="0"/>
                  <a:pt x="192" y="16"/>
                </a:cubicBezTo>
                <a:cubicBezTo>
                  <a:pt x="80" y="32"/>
                  <a:pt x="72" y="80"/>
                  <a:pt x="48" y="16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444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5" name="Freeform 8"/>
          <p:cNvSpPr>
            <a:spLocks/>
          </p:cNvSpPr>
          <p:nvPr/>
        </p:nvSpPr>
        <p:spPr bwMode="auto">
          <a:xfrm>
            <a:off x="9762939" y="1552575"/>
            <a:ext cx="1003300" cy="596900"/>
          </a:xfrm>
          <a:custGeom>
            <a:avLst/>
            <a:gdLst>
              <a:gd name="T0" fmla="*/ 2147483647 w 632"/>
              <a:gd name="T1" fmla="*/ 2147483647 h 376"/>
              <a:gd name="T2" fmla="*/ 2147483647 w 632"/>
              <a:gd name="T3" fmla="*/ 2147483647 h 376"/>
              <a:gd name="T4" fmla="*/ 2147483647 w 632"/>
              <a:gd name="T5" fmla="*/ 2147483647 h 376"/>
              <a:gd name="T6" fmla="*/ 2147483647 w 632"/>
              <a:gd name="T7" fmla="*/ 2147483647 h 376"/>
              <a:gd name="T8" fmla="*/ 2147483647 w 632"/>
              <a:gd name="T9" fmla="*/ 2147483647 h 376"/>
              <a:gd name="T10" fmla="*/ 2147483647 w 632"/>
              <a:gd name="T11" fmla="*/ 2147483647 h 376"/>
              <a:gd name="T12" fmla="*/ 2147483647 w 632"/>
              <a:gd name="T13" fmla="*/ 2147483647 h 376"/>
              <a:gd name="T14" fmla="*/ 2147483647 w 632"/>
              <a:gd name="T15" fmla="*/ 2147483647 h 3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32"/>
              <a:gd name="T25" fmla="*/ 0 h 376"/>
              <a:gd name="T26" fmla="*/ 632 w 632"/>
              <a:gd name="T27" fmla="*/ 376 h 3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32" h="376">
                <a:moveTo>
                  <a:pt x="48" y="248"/>
                </a:moveTo>
                <a:cubicBezTo>
                  <a:pt x="16" y="216"/>
                  <a:pt x="48" y="144"/>
                  <a:pt x="48" y="104"/>
                </a:cubicBezTo>
                <a:cubicBezTo>
                  <a:pt x="48" y="64"/>
                  <a:pt x="0" y="16"/>
                  <a:pt x="48" y="8"/>
                </a:cubicBezTo>
                <a:cubicBezTo>
                  <a:pt x="96" y="0"/>
                  <a:pt x="248" y="40"/>
                  <a:pt x="336" y="56"/>
                </a:cubicBezTo>
                <a:cubicBezTo>
                  <a:pt x="424" y="72"/>
                  <a:pt x="536" y="56"/>
                  <a:pt x="576" y="104"/>
                </a:cubicBezTo>
                <a:cubicBezTo>
                  <a:pt x="616" y="152"/>
                  <a:pt x="632" y="312"/>
                  <a:pt x="576" y="344"/>
                </a:cubicBezTo>
                <a:cubicBezTo>
                  <a:pt x="520" y="376"/>
                  <a:pt x="328" y="312"/>
                  <a:pt x="240" y="296"/>
                </a:cubicBezTo>
                <a:cubicBezTo>
                  <a:pt x="152" y="280"/>
                  <a:pt x="80" y="280"/>
                  <a:pt x="48" y="24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6" name="Freeform 9"/>
          <p:cNvSpPr>
            <a:spLocks/>
          </p:cNvSpPr>
          <p:nvPr/>
        </p:nvSpPr>
        <p:spPr bwMode="auto">
          <a:xfrm>
            <a:off x="7972239" y="2098675"/>
            <a:ext cx="2844800" cy="838200"/>
          </a:xfrm>
          <a:custGeom>
            <a:avLst/>
            <a:gdLst>
              <a:gd name="T0" fmla="*/ 2147483647 w 1792"/>
              <a:gd name="T1" fmla="*/ 2147483647 h 528"/>
              <a:gd name="T2" fmla="*/ 2147483647 w 1792"/>
              <a:gd name="T3" fmla="*/ 2147483647 h 528"/>
              <a:gd name="T4" fmla="*/ 2147483647 w 1792"/>
              <a:gd name="T5" fmla="*/ 2147483647 h 528"/>
              <a:gd name="T6" fmla="*/ 2147483647 w 1792"/>
              <a:gd name="T7" fmla="*/ 2147483647 h 528"/>
              <a:gd name="T8" fmla="*/ 2147483647 w 1792"/>
              <a:gd name="T9" fmla="*/ 2147483647 h 528"/>
              <a:gd name="T10" fmla="*/ 2147483647 w 1792"/>
              <a:gd name="T11" fmla="*/ 2147483647 h 528"/>
              <a:gd name="T12" fmla="*/ 2147483647 w 1792"/>
              <a:gd name="T13" fmla="*/ 2147483647 h 528"/>
              <a:gd name="T14" fmla="*/ 2147483647 w 1792"/>
              <a:gd name="T15" fmla="*/ 2147483647 h 528"/>
              <a:gd name="T16" fmla="*/ 2147483647 w 1792"/>
              <a:gd name="T17" fmla="*/ 2147483647 h 528"/>
              <a:gd name="T18" fmla="*/ 2147483647 w 1792"/>
              <a:gd name="T19" fmla="*/ 2147483647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92"/>
              <a:gd name="T31" fmla="*/ 0 h 528"/>
              <a:gd name="T32" fmla="*/ 1792 w 1792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92" h="528">
                <a:moveTo>
                  <a:pt x="70" y="165"/>
                </a:moveTo>
                <a:cubicBezTo>
                  <a:pt x="102" y="117"/>
                  <a:pt x="186" y="199"/>
                  <a:pt x="312" y="176"/>
                </a:cubicBezTo>
                <a:cubicBezTo>
                  <a:pt x="438" y="153"/>
                  <a:pt x="675" y="48"/>
                  <a:pt x="827" y="24"/>
                </a:cubicBezTo>
                <a:cubicBezTo>
                  <a:pt x="979" y="0"/>
                  <a:pt x="1078" y="15"/>
                  <a:pt x="1224" y="32"/>
                </a:cubicBezTo>
                <a:cubicBezTo>
                  <a:pt x="1370" y="49"/>
                  <a:pt x="1616" y="56"/>
                  <a:pt x="1704" y="128"/>
                </a:cubicBezTo>
                <a:cubicBezTo>
                  <a:pt x="1792" y="200"/>
                  <a:pt x="1776" y="400"/>
                  <a:pt x="1752" y="464"/>
                </a:cubicBezTo>
                <a:cubicBezTo>
                  <a:pt x="1728" y="528"/>
                  <a:pt x="1720" y="520"/>
                  <a:pt x="1560" y="512"/>
                </a:cubicBezTo>
                <a:cubicBezTo>
                  <a:pt x="1400" y="504"/>
                  <a:pt x="1032" y="424"/>
                  <a:pt x="792" y="416"/>
                </a:cubicBezTo>
                <a:cubicBezTo>
                  <a:pt x="552" y="408"/>
                  <a:pt x="240" y="506"/>
                  <a:pt x="120" y="464"/>
                </a:cubicBezTo>
                <a:cubicBezTo>
                  <a:pt x="0" y="422"/>
                  <a:pt x="38" y="213"/>
                  <a:pt x="70" y="16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7" name="Freeform 10"/>
          <p:cNvSpPr>
            <a:spLocks/>
          </p:cNvSpPr>
          <p:nvPr/>
        </p:nvSpPr>
        <p:spPr bwMode="auto">
          <a:xfrm>
            <a:off x="7934139" y="2022475"/>
            <a:ext cx="2895600" cy="254000"/>
          </a:xfrm>
          <a:custGeom>
            <a:avLst/>
            <a:gdLst>
              <a:gd name="T0" fmla="*/ 0 w 1824"/>
              <a:gd name="T1" fmla="*/ 2147483647 h 160"/>
              <a:gd name="T2" fmla="*/ 2147483647 w 1824"/>
              <a:gd name="T3" fmla="*/ 2147483647 h 160"/>
              <a:gd name="T4" fmla="*/ 2147483647 w 1824"/>
              <a:gd name="T5" fmla="*/ 2147483647 h 160"/>
              <a:gd name="T6" fmla="*/ 2147483647 w 1824"/>
              <a:gd name="T7" fmla="*/ 2147483647 h 160"/>
              <a:gd name="T8" fmla="*/ 2147483647 w 1824"/>
              <a:gd name="T9" fmla="*/ 2147483647 h 160"/>
              <a:gd name="T10" fmla="*/ 2147483647 w 1824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24"/>
              <a:gd name="T19" fmla="*/ 0 h 160"/>
              <a:gd name="T20" fmla="*/ 1824 w 1824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24" h="160">
                <a:moveTo>
                  <a:pt x="0" y="112"/>
                </a:moveTo>
                <a:cubicBezTo>
                  <a:pt x="100" y="136"/>
                  <a:pt x="200" y="160"/>
                  <a:pt x="288" y="160"/>
                </a:cubicBezTo>
                <a:cubicBezTo>
                  <a:pt x="376" y="160"/>
                  <a:pt x="432" y="136"/>
                  <a:pt x="528" y="112"/>
                </a:cubicBezTo>
                <a:cubicBezTo>
                  <a:pt x="624" y="88"/>
                  <a:pt x="760" y="32"/>
                  <a:pt x="864" y="16"/>
                </a:cubicBezTo>
                <a:cubicBezTo>
                  <a:pt x="968" y="0"/>
                  <a:pt x="992" y="0"/>
                  <a:pt x="1152" y="16"/>
                </a:cubicBezTo>
                <a:cubicBezTo>
                  <a:pt x="1312" y="32"/>
                  <a:pt x="1568" y="72"/>
                  <a:pt x="1824" y="112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8" name="Freeform 12"/>
          <p:cNvSpPr>
            <a:spLocks/>
          </p:cNvSpPr>
          <p:nvPr/>
        </p:nvSpPr>
        <p:spPr bwMode="auto">
          <a:xfrm>
            <a:off x="9686739" y="1412875"/>
            <a:ext cx="76200" cy="609600"/>
          </a:xfrm>
          <a:custGeom>
            <a:avLst/>
            <a:gdLst>
              <a:gd name="T0" fmla="*/ 0 w 48"/>
              <a:gd name="T1" fmla="*/ 0 h 384"/>
              <a:gd name="T2" fmla="*/ 2147483647 w 48"/>
              <a:gd name="T3" fmla="*/ 2147483647 h 384"/>
              <a:gd name="T4" fmla="*/ 0 w 48"/>
              <a:gd name="T5" fmla="*/ 2147483647 h 384"/>
              <a:gd name="T6" fmla="*/ 0 60000 65536"/>
              <a:gd name="T7" fmla="*/ 0 60000 65536"/>
              <a:gd name="T8" fmla="*/ 0 60000 65536"/>
              <a:gd name="T9" fmla="*/ 0 w 48"/>
              <a:gd name="T10" fmla="*/ 0 h 384"/>
              <a:gd name="T11" fmla="*/ 48 w 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384">
                <a:moveTo>
                  <a:pt x="0" y="0"/>
                </a:moveTo>
                <a:cubicBezTo>
                  <a:pt x="24" y="64"/>
                  <a:pt x="48" y="128"/>
                  <a:pt x="48" y="192"/>
                </a:cubicBezTo>
                <a:cubicBezTo>
                  <a:pt x="48" y="256"/>
                  <a:pt x="24" y="320"/>
                  <a:pt x="0" y="384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9" name="Freeform 13"/>
          <p:cNvSpPr>
            <a:spLocks/>
          </p:cNvSpPr>
          <p:nvPr/>
        </p:nvSpPr>
        <p:spPr bwMode="auto">
          <a:xfrm>
            <a:off x="8010339" y="1870075"/>
            <a:ext cx="304800" cy="247650"/>
          </a:xfrm>
          <a:custGeom>
            <a:avLst/>
            <a:gdLst>
              <a:gd name="T0" fmla="*/ 0 w 192"/>
              <a:gd name="T1" fmla="*/ 0 h 156"/>
              <a:gd name="T2" fmla="*/ 2147483647 w 192"/>
              <a:gd name="T3" fmla="*/ 2147483647 h 156"/>
              <a:gd name="T4" fmla="*/ 2147483647 w 192"/>
              <a:gd name="T5" fmla="*/ 2147483647 h 156"/>
              <a:gd name="T6" fmla="*/ 2147483647 w 192"/>
              <a:gd name="T7" fmla="*/ 2147483647 h 156"/>
              <a:gd name="T8" fmla="*/ 0 w 192"/>
              <a:gd name="T9" fmla="*/ 0 h 1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56"/>
              <a:gd name="T17" fmla="*/ 192 w 192"/>
              <a:gd name="T18" fmla="*/ 156 h 1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56">
                <a:moveTo>
                  <a:pt x="0" y="0"/>
                </a:moveTo>
                <a:lnTo>
                  <a:pt x="48" y="144"/>
                </a:lnTo>
                <a:lnTo>
                  <a:pt x="180" y="156"/>
                </a:lnTo>
                <a:lnTo>
                  <a:pt x="192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0" name="Freeform 14"/>
          <p:cNvSpPr>
            <a:spLocks/>
          </p:cNvSpPr>
          <p:nvPr/>
        </p:nvSpPr>
        <p:spPr bwMode="auto">
          <a:xfrm>
            <a:off x="10240777" y="2251076"/>
            <a:ext cx="425450" cy="334963"/>
          </a:xfrm>
          <a:custGeom>
            <a:avLst/>
            <a:gdLst>
              <a:gd name="T0" fmla="*/ 2147483647 w 268"/>
              <a:gd name="T1" fmla="*/ 0 h 211"/>
              <a:gd name="T2" fmla="*/ 0 w 268"/>
              <a:gd name="T3" fmla="*/ 2147483647 h 211"/>
              <a:gd name="T4" fmla="*/ 2147483647 w 268"/>
              <a:gd name="T5" fmla="*/ 2147483647 h 211"/>
              <a:gd name="T6" fmla="*/ 2147483647 w 268"/>
              <a:gd name="T7" fmla="*/ 2147483647 h 211"/>
              <a:gd name="T8" fmla="*/ 2147483647 w 268"/>
              <a:gd name="T9" fmla="*/ 0 h 2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8"/>
              <a:gd name="T16" fmla="*/ 0 h 211"/>
              <a:gd name="T17" fmla="*/ 268 w 268"/>
              <a:gd name="T18" fmla="*/ 211 h 2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8" h="211">
                <a:moveTo>
                  <a:pt x="35" y="0"/>
                </a:moveTo>
                <a:lnTo>
                  <a:pt x="0" y="191"/>
                </a:lnTo>
                <a:lnTo>
                  <a:pt x="268" y="211"/>
                </a:lnTo>
                <a:lnTo>
                  <a:pt x="227" y="48"/>
                </a:lnTo>
                <a:lnTo>
                  <a:pt x="35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1" name="Freeform 15"/>
          <p:cNvSpPr>
            <a:spLocks/>
          </p:cNvSpPr>
          <p:nvPr/>
        </p:nvSpPr>
        <p:spPr bwMode="auto">
          <a:xfrm>
            <a:off x="10421753" y="1724025"/>
            <a:ext cx="236537" cy="165100"/>
          </a:xfrm>
          <a:custGeom>
            <a:avLst/>
            <a:gdLst>
              <a:gd name="T0" fmla="*/ 0 w 149"/>
              <a:gd name="T1" fmla="*/ 0 h 104"/>
              <a:gd name="T2" fmla="*/ 2147483647 w 149"/>
              <a:gd name="T3" fmla="*/ 2147483647 h 104"/>
              <a:gd name="T4" fmla="*/ 2147483647 w 149"/>
              <a:gd name="T5" fmla="*/ 2147483647 h 104"/>
              <a:gd name="T6" fmla="*/ 2147483647 w 149"/>
              <a:gd name="T7" fmla="*/ 2147483647 h 104"/>
              <a:gd name="T8" fmla="*/ 0 w 149"/>
              <a:gd name="T9" fmla="*/ 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9"/>
              <a:gd name="T16" fmla="*/ 0 h 104"/>
              <a:gd name="T17" fmla="*/ 149 w 149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9" h="104">
                <a:moveTo>
                  <a:pt x="0" y="0"/>
                </a:moveTo>
                <a:lnTo>
                  <a:pt x="17" y="92"/>
                </a:lnTo>
                <a:lnTo>
                  <a:pt x="149" y="104"/>
                </a:lnTo>
                <a:lnTo>
                  <a:pt x="128" y="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2" name="Freeform 16"/>
          <p:cNvSpPr>
            <a:spLocks/>
          </p:cNvSpPr>
          <p:nvPr/>
        </p:nvSpPr>
        <p:spPr bwMode="auto">
          <a:xfrm>
            <a:off x="7934139" y="3063875"/>
            <a:ext cx="1765300" cy="889000"/>
          </a:xfrm>
          <a:custGeom>
            <a:avLst/>
            <a:gdLst>
              <a:gd name="T0" fmla="*/ 2147483647 w 1112"/>
              <a:gd name="T1" fmla="*/ 2147483647 h 560"/>
              <a:gd name="T2" fmla="*/ 2147483647 w 1112"/>
              <a:gd name="T3" fmla="*/ 2147483647 h 560"/>
              <a:gd name="T4" fmla="*/ 2147483647 w 1112"/>
              <a:gd name="T5" fmla="*/ 2147483647 h 560"/>
              <a:gd name="T6" fmla="*/ 2147483647 w 1112"/>
              <a:gd name="T7" fmla="*/ 2147483647 h 560"/>
              <a:gd name="T8" fmla="*/ 2147483647 w 1112"/>
              <a:gd name="T9" fmla="*/ 2147483647 h 560"/>
              <a:gd name="T10" fmla="*/ 2147483647 w 1112"/>
              <a:gd name="T11" fmla="*/ 2147483647 h 560"/>
              <a:gd name="T12" fmla="*/ 2147483647 w 1112"/>
              <a:gd name="T13" fmla="*/ 2147483647 h 560"/>
              <a:gd name="T14" fmla="*/ 2147483647 w 1112"/>
              <a:gd name="T15" fmla="*/ 2147483647 h 560"/>
              <a:gd name="T16" fmla="*/ 2147483647 w 1112"/>
              <a:gd name="T17" fmla="*/ 2147483647 h 5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12"/>
              <a:gd name="T28" fmla="*/ 0 h 560"/>
              <a:gd name="T29" fmla="*/ 1112 w 1112"/>
              <a:gd name="T30" fmla="*/ 560 h 56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12" h="560">
                <a:moveTo>
                  <a:pt x="48" y="160"/>
                </a:moveTo>
                <a:cubicBezTo>
                  <a:pt x="24" y="240"/>
                  <a:pt x="0" y="432"/>
                  <a:pt x="48" y="496"/>
                </a:cubicBezTo>
                <a:cubicBezTo>
                  <a:pt x="96" y="560"/>
                  <a:pt x="216" y="560"/>
                  <a:pt x="336" y="544"/>
                </a:cubicBezTo>
                <a:cubicBezTo>
                  <a:pt x="456" y="528"/>
                  <a:pt x="648" y="424"/>
                  <a:pt x="768" y="400"/>
                </a:cubicBezTo>
                <a:cubicBezTo>
                  <a:pt x="888" y="376"/>
                  <a:pt x="1008" y="440"/>
                  <a:pt x="1056" y="400"/>
                </a:cubicBezTo>
                <a:cubicBezTo>
                  <a:pt x="1104" y="360"/>
                  <a:pt x="1112" y="216"/>
                  <a:pt x="1056" y="160"/>
                </a:cubicBezTo>
                <a:cubicBezTo>
                  <a:pt x="1000" y="104"/>
                  <a:pt x="864" y="88"/>
                  <a:pt x="720" y="64"/>
                </a:cubicBezTo>
                <a:cubicBezTo>
                  <a:pt x="576" y="40"/>
                  <a:pt x="304" y="0"/>
                  <a:pt x="192" y="16"/>
                </a:cubicBezTo>
                <a:cubicBezTo>
                  <a:pt x="80" y="32"/>
                  <a:pt x="72" y="80"/>
                  <a:pt x="48" y="160"/>
                </a:cubicBezTo>
                <a:close/>
              </a:path>
            </a:pathLst>
          </a:custGeom>
          <a:solidFill>
            <a:srgbClr val="6699FF"/>
          </a:solidFill>
          <a:ln w="444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3" name="Freeform 17"/>
          <p:cNvSpPr>
            <a:spLocks/>
          </p:cNvSpPr>
          <p:nvPr/>
        </p:nvSpPr>
        <p:spPr bwMode="auto">
          <a:xfrm>
            <a:off x="9762939" y="3305175"/>
            <a:ext cx="1003300" cy="596900"/>
          </a:xfrm>
          <a:custGeom>
            <a:avLst/>
            <a:gdLst>
              <a:gd name="T0" fmla="*/ 2147483647 w 632"/>
              <a:gd name="T1" fmla="*/ 2147483647 h 376"/>
              <a:gd name="T2" fmla="*/ 2147483647 w 632"/>
              <a:gd name="T3" fmla="*/ 2147483647 h 376"/>
              <a:gd name="T4" fmla="*/ 2147483647 w 632"/>
              <a:gd name="T5" fmla="*/ 2147483647 h 376"/>
              <a:gd name="T6" fmla="*/ 2147483647 w 632"/>
              <a:gd name="T7" fmla="*/ 2147483647 h 376"/>
              <a:gd name="T8" fmla="*/ 2147483647 w 632"/>
              <a:gd name="T9" fmla="*/ 2147483647 h 376"/>
              <a:gd name="T10" fmla="*/ 2147483647 w 632"/>
              <a:gd name="T11" fmla="*/ 2147483647 h 376"/>
              <a:gd name="T12" fmla="*/ 2147483647 w 632"/>
              <a:gd name="T13" fmla="*/ 2147483647 h 376"/>
              <a:gd name="T14" fmla="*/ 2147483647 w 632"/>
              <a:gd name="T15" fmla="*/ 2147483647 h 3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32"/>
              <a:gd name="T25" fmla="*/ 0 h 376"/>
              <a:gd name="T26" fmla="*/ 632 w 632"/>
              <a:gd name="T27" fmla="*/ 376 h 3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32" h="376">
                <a:moveTo>
                  <a:pt x="48" y="248"/>
                </a:moveTo>
                <a:cubicBezTo>
                  <a:pt x="16" y="216"/>
                  <a:pt x="48" y="144"/>
                  <a:pt x="48" y="104"/>
                </a:cubicBezTo>
                <a:cubicBezTo>
                  <a:pt x="48" y="64"/>
                  <a:pt x="0" y="16"/>
                  <a:pt x="48" y="8"/>
                </a:cubicBezTo>
                <a:cubicBezTo>
                  <a:pt x="96" y="0"/>
                  <a:pt x="248" y="40"/>
                  <a:pt x="336" y="56"/>
                </a:cubicBezTo>
                <a:cubicBezTo>
                  <a:pt x="424" y="72"/>
                  <a:pt x="536" y="56"/>
                  <a:pt x="576" y="104"/>
                </a:cubicBezTo>
                <a:cubicBezTo>
                  <a:pt x="616" y="152"/>
                  <a:pt x="632" y="312"/>
                  <a:pt x="576" y="344"/>
                </a:cubicBezTo>
                <a:cubicBezTo>
                  <a:pt x="520" y="376"/>
                  <a:pt x="328" y="312"/>
                  <a:pt x="240" y="296"/>
                </a:cubicBezTo>
                <a:cubicBezTo>
                  <a:pt x="152" y="280"/>
                  <a:pt x="80" y="280"/>
                  <a:pt x="48" y="248"/>
                </a:cubicBezTo>
                <a:close/>
              </a:path>
            </a:pathLst>
          </a:custGeom>
          <a:solidFill>
            <a:srgbClr val="6699FF"/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4" name="Freeform 18"/>
          <p:cNvSpPr>
            <a:spLocks/>
          </p:cNvSpPr>
          <p:nvPr/>
        </p:nvSpPr>
        <p:spPr bwMode="auto">
          <a:xfrm>
            <a:off x="7972239" y="3851275"/>
            <a:ext cx="2844800" cy="838200"/>
          </a:xfrm>
          <a:custGeom>
            <a:avLst/>
            <a:gdLst>
              <a:gd name="T0" fmla="*/ 2147483647 w 1792"/>
              <a:gd name="T1" fmla="*/ 2147483647 h 528"/>
              <a:gd name="T2" fmla="*/ 2147483647 w 1792"/>
              <a:gd name="T3" fmla="*/ 2147483647 h 528"/>
              <a:gd name="T4" fmla="*/ 2147483647 w 1792"/>
              <a:gd name="T5" fmla="*/ 2147483647 h 528"/>
              <a:gd name="T6" fmla="*/ 2147483647 w 1792"/>
              <a:gd name="T7" fmla="*/ 2147483647 h 528"/>
              <a:gd name="T8" fmla="*/ 2147483647 w 1792"/>
              <a:gd name="T9" fmla="*/ 2147483647 h 528"/>
              <a:gd name="T10" fmla="*/ 2147483647 w 1792"/>
              <a:gd name="T11" fmla="*/ 2147483647 h 528"/>
              <a:gd name="T12" fmla="*/ 2147483647 w 1792"/>
              <a:gd name="T13" fmla="*/ 2147483647 h 528"/>
              <a:gd name="T14" fmla="*/ 2147483647 w 1792"/>
              <a:gd name="T15" fmla="*/ 2147483647 h 528"/>
              <a:gd name="T16" fmla="*/ 2147483647 w 1792"/>
              <a:gd name="T17" fmla="*/ 2147483647 h 528"/>
              <a:gd name="T18" fmla="*/ 2147483647 w 1792"/>
              <a:gd name="T19" fmla="*/ 2147483647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92"/>
              <a:gd name="T31" fmla="*/ 0 h 528"/>
              <a:gd name="T32" fmla="*/ 1792 w 1792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92" h="528">
                <a:moveTo>
                  <a:pt x="70" y="165"/>
                </a:moveTo>
                <a:cubicBezTo>
                  <a:pt x="102" y="117"/>
                  <a:pt x="186" y="199"/>
                  <a:pt x="312" y="176"/>
                </a:cubicBezTo>
                <a:cubicBezTo>
                  <a:pt x="438" y="153"/>
                  <a:pt x="675" y="48"/>
                  <a:pt x="827" y="24"/>
                </a:cubicBezTo>
                <a:cubicBezTo>
                  <a:pt x="979" y="0"/>
                  <a:pt x="1078" y="15"/>
                  <a:pt x="1224" y="32"/>
                </a:cubicBezTo>
                <a:cubicBezTo>
                  <a:pt x="1370" y="49"/>
                  <a:pt x="1616" y="56"/>
                  <a:pt x="1704" y="128"/>
                </a:cubicBezTo>
                <a:cubicBezTo>
                  <a:pt x="1792" y="200"/>
                  <a:pt x="1776" y="400"/>
                  <a:pt x="1752" y="464"/>
                </a:cubicBezTo>
                <a:cubicBezTo>
                  <a:pt x="1728" y="528"/>
                  <a:pt x="1720" y="520"/>
                  <a:pt x="1560" y="512"/>
                </a:cubicBezTo>
                <a:cubicBezTo>
                  <a:pt x="1400" y="504"/>
                  <a:pt x="1032" y="424"/>
                  <a:pt x="792" y="416"/>
                </a:cubicBezTo>
                <a:cubicBezTo>
                  <a:pt x="552" y="408"/>
                  <a:pt x="240" y="506"/>
                  <a:pt x="120" y="464"/>
                </a:cubicBezTo>
                <a:cubicBezTo>
                  <a:pt x="0" y="422"/>
                  <a:pt x="38" y="213"/>
                  <a:pt x="70" y="165"/>
                </a:cubicBezTo>
                <a:close/>
              </a:path>
            </a:pathLst>
          </a:custGeom>
          <a:solidFill>
            <a:srgbClr val="6699FF"/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5" name="Freeform 19"/>
          <p:cNvSpPr>
            <a:spLocks/>
          </p:cNvSpPr>
          <p:nvPr/>
        </p:nvSpPr>
        <p:spPr bwMode="auto">
          <a:xfrm>
            <a:off x="7934139" y="3775075"/>
            <a:ext cx="2895600" cy="254000"/>
          </a:xfrm>
          <a:custGeom>
            <a:avLst/>
            <a:gdLst>
              <a:gd name="T0" fmla="*/ 0 w 1824"/>
              <a:gd name="T1" fmla="*/ 2147483647 h 160"/>
              <a:gd name="T2" fmla="*/ 2147483647 w 1824"/>
              <a:gd name="T3" fmla="*/ 2147483647 h 160"/>
              <a:gd name="T4" fmla="*/ 2147483647 w 1824"/>
              <a:gd name="T5" fmla="*/ 2147483647 h 160"/>
              <a:gd name="T6" fmla="*/ 2147483647 w 1824"/>
              <a:gd name="T7" fmla="*/ 2147483647 h 160"/>
              <a:gd name="T8" fmla="*/ 2147483647 w 1824"/>
              <a:gd name="T9" fmla="*/ 2147483647 h 160"/>
              <a:gd name="T10" fmla="*/ 2147483647 w 1824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24"/>
              <a:gd name="T19" fmla="*/ 0 h 160"/>
              <a:gd name="T20" fmla="*/ 1824 w 1824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24" h="160">
                <a:moveTo>
                  <a:pt x="0" y="112"/>
                </a:moveTo>
                <a:cubicBezTo>
                  <a:pt x="100" y="136"/>
                  <a:pt x="200" y="160"/>
                  <a:pt x="288" y="160"/>
                </a:cubicBezTo>
                <a:cubicBezTo>
                  <a:pt x="376" y="160"/>
                  <a:pt x="432" y="136"/>
                  <a:pt x="528" y="112"/>
                </a:cubicBezTo>
                <a:cubicBezTo>
                  <a:pt x="624" y="88"/>
                  <a:pt x="760" y="32"/>
                  <a:pt x="864" y="16"/>
                </a:cubicBezTo>
                <a:cubicBezTo>
                  <a:pt x="968" y="0"/>
                  <a:pt x="992" y="0"/>
                  <a:pt x="1152" y="16"/>
                </a:cubicBezTo>
                <a:cubicBezTo>
                  <a:pt x="1312" y="32"/>
                  <a:pt x="1568" y="72"/>
                  <a:pt x="1824" y="112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6" name="Freeform 20"/>
          <p:cNvSpPr>
            <a:spLocks/>
          </p:cNvSpPr>
          <p:nvPr/>
        </p:nvSpPr>
        <p:spPr bwMode="auto">
          <a:xfrm>
            <a:off x="9686739" y="3165475"/>
            <a:ext cx="76200" cy="609600"/>
          </a:xfrm>
          <a:custGeom>
            <a:avLst/>
            <a:gdLst>
              <a:gd name="T0" fmla="*/ 0 w 48"/>
              <a:gd name="T1" fmla="*/ 0 h 384"/>
              <a:gd name="T2" fmla="*/ 2147483647 w 48"/>
              <a:gd name="T3" fmla="*/ 2147483647 h 384"/>
              <a:gd name="T4" fmla="*/ 0 w 48"/>
              <a:gd name="T5" fmla="*/ 2147483647 h 384"/>
              <a:gd name="T6" fmla="*/ 0 60000 65536"/>
              <a:gd name="T7" fmla="*/ 0 60000 65536"/>
              <a:gd name="T8" fmla="*/ 0 60000 65536"/>
              <a:gd name="T9" fmla="*/ 0 w 48"/>
              <a:gd name="T10" fmla="*/ 0 h 384"/>
              <a:gd name="T11" fmla="*/ 48 w 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384">
                <a:moveTo>
                  <a:pt x="0" y="0"/>
                </a:moveTo>
                <a:cubicBezTo>
                  <a:pt x="24" y="64"/>
                  <a:pt x="48" y="128"/>
                  <a:pt x="48" y="192"/>
                </a:cubicBezTo>
                <a:cubicBezTo>
                  <a:pt x="48" y="256"/>
                  <a:pt x="24" y="320"/>
                  <a:pt x="0" y="384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7" name="Freeform 24"/>
          <p:cNvSpPr>
            <a:spLocks/>
          </p:cNvSpPr>
          <p:nvPr/>
        </p:nvSpPr>
        <p:spPr bwMode="auto">
          <a:xfrm>
            <a:off x="8010339" y="3165475"/>
            <a:ext cx="1600200" cy="685800"/>
          </a:xfrm>
          <a:custGeom>
            <a:avLst/>
            <a:gdLst>
              <a:gd name="T0" fmla="*/ 2147483647 w 1008"/>
              <a:gd name="T1" fmla="*/ 2147483647 h 432"/>
              <a:gd name="T2" fmla="*/ 0 w 1008"/>
              <a:gd name="T3" fmla="*/ 2147483647 h 432"/>
              <a:gd name="T4" fmla="*/ 2147483647 w 1008"/>
              <a:gd name="T5" fmla="*/ 2147483647 h 432"/>
              <a:gd name="T6" fmla="*/ 2147483647 w 1008"/>
              <a:gd name="T7" fmla="*/ 2147483647 h 432"/>
              <a:gd name="T8" fmla="*/ 2147483647 w 1008"/>
              <a:gd name="T9" fmla="*/ 2147483647 h 432"/>
              <a:gd name="T10" fmla="*/ 2147483647 w 1008"/>
              <a:gd name="T11" fmla="*/ 2147483647 h 432"/>
              <a:gd name="T12" fmla="*/ 2147483647 w 1008"/>
              <a:gd name="T13" fmla="*/ 2147483647 h 432"/>
              <a:gd name="T14" fmla="*/ 2147483647 w 1008"/>
              <a:gd name="T15" fmla="*/ 2147483647 h 432"/>
              <a:gd name="T16" fmla="*/ 2147483647 w 1008"/>
              <a:gd name="T17" fmla="*/ 0 h 432"/>
              <a:gd name="T18" fmla="*/ 2147483647 w 1008"/>
              <a:gd name="T19" fmla="*/ 0 h 432"/>
              <a:gd name="T20" fmla="*/ 2147483647 w 1008"/>
              <a:gd name="T21" fmla="*/ 2147483647 h 4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08"/>
              <a:gd name="T34" fmla="*/ 0 h 432"/>
              <a:gd name="T35" fmla="*/ 1008 w 1008"/>
              <a:gd name="T36" fmla="*/ 432 h 4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08" h="432">
                <a:moveTo>
                  <a:pt x="96" y="48"/>
                </a:moveTo>
                <a:lnTo>
                  <a:pt x="0" y="336"/>
                </a:lnTo>
                <a:lnTo>
                  <a:pt x="48" y="432"/>
                </a:lnTo>
                <a:lnTo>
                  <a:pt x="336" y="432"/>
                </a:lnTo>
                <a:lnTo>
                  <a:pt x="624" y="288"/>
                </a:lnTo>
                <a:lnTo>
                  <a:pt x="960" y="288"/>
                </a:lnTo>
                <a:lnTo>
                  <a:pt x="1008" y="192"/>
                </a:lnTo>
                <a:lnTo>
                  <a:pt x="960" y="96"/>
                </a:lnTo>
                <a:lnTo>
                  <a:pt x="384" y="0"/>
                </a:lnTo>
                <a:lnTo>
                  <a:pt x="144" y="0"/>
                </a:lnTo>
                <a:lnTo>
                  <a:pt x="96" y="4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8" name="Freeform 25"/>
          <p:cNvSpPr>
            <a:spLocks/>
          </p:cNvSpPr>
          <p:nvPr/>
        </p:nvSpPr>
        <p:spPr bwMode="auto">
          <a:xfrm>
            <a:off x="9915339" y="3394075"/>
            <a:ext cx="685800" cy="381000"/>
          </a:xfrm>
          <a:custGeom>
            <a:avLst/>
            <a:gdLst>
              <a:gd name="T0" fmla="*/ 0 w 432"/>
              <a:gd name="T1" fmla="*/ 0 h 240"/>
              <a:gd name="T2" fmla="*/ 0 w 432"/>
              <a:gd name="T3" fmla="*/ 2147483647 h 240"/>
              <a:gd name="T4" fmla="*/ 0 w 432"/>
              <a:gd name="T5" fmla="*/ 2147483647 h 240"/>
              <a:gd name="T6" fmla="*/ 2147483647 w 432"/>
              <a:gd name="T7" fmla="*/ 2147483647 h 240"/>
              <a:gd name="T8" fmla="*/ 2147483647 w 432"/>
              <a:gd name="T9" fmla="*/ 2147483647 h 240"/>
              <a:gd name="T10" fmla="*/ 0 w 432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2"/>
              <a:gd name="T19" fmla="*/ 0 h 240"/>
              <a:gd name="T20" fmla="*/ 432 w 432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2" h="240">
                <a:moveTo>
                  <a:pt x="0" y="0"/>
                </a:moveTo>
                <a:lnTo>
                  <a:pt x="0" y="48"/>
                </a:lnTo>
                <a:lnTo>
                  <a:pt x="0" y="144"/>
                </a:lnTo>
                <a:lnTo>
                  <a:pt x="432" y="240"/>
                </a:lnTo>
                <a:lnTo>
                  <a:pt x="432" y="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9" name="Freeform 26"/>
          <p:cNvSpPr>
            <a:spLocks/>
          </p:cNvSpPr>
          <p:nvPr/>
        </p:nvSpPr>
        <p:spPr bwMode="auto">
          <a:xfrm>
            <a:off x="8086539" y="3927475"/>
            <a:ext cx="2590800" cy="685800"/>
          </a:xfrm>
          <a:custGeom>
            <a:avLst/>
            <a:gdLst>
              <a:gd name="T0" fmla="*/ 2147483647 w 1632"/>
              <a:gd name="T1" fmla="*/ 2147483647 h 432"/>
              <a:gd name="T2" fmla="*/ 0 w 1632"/>
              <a:gd name="T3" fmla="*/ 2147483647 h 432"/>
              <a:gd name="T4" fmla="*/ 2147483647 w 1632"/>
              <a:gd name="T5" fmla="*/ 2147483647 h 432"/>
              <a:gd name="T6" fmla="*/ 2147483647 w 1632"/>
              <a:gd name="T7" fmla="*/ 2147483647 h 432"/>
              <a:gd name="T8" fmla="*/ 2147483647 w 1632"/>
              <a:gd name="T9" fmla="*/ 2147483647 h 432"/>
              <a:gd name="T10" fmla="*/ 2147483647 w 1632"/>
              <a:gd name="T11" fmla="*/ 2147483647 h 432"/>
              <a:gd name="T12" fmla="*/ 2147483647 w 1632"/>
              <a:gd name="T13" fmla="*/ 2147483647 h 432"/>
              <a:gd name="T14" fmla="*/ 2147483647 w 1632"/>
              <a:gd name="T15" fmla="*/ 2147483647 h 432"/>
              <a:gd name="T16" fmla="*/ 2147483647 w 1632"/>
              <a:gd name="T17" fmla="*/ 0 h 432"/>
              <a:gd name="T18" fmla="*/ 2147483647 w 1632"/>
              <a:gd name="T19" fmla="*/ 2147483647 h 432"/>
              <a:gd name="T20" fmla="*/ 2147483647 w 1632"/>
              <a:gd name="T21" fmla="*/ 2147483647 h 432"/>
              <a:gd name="T22" fmla="*/ 2147483647 w 1632"/>
              <a:gd name="T23" fmla="*/ 2147483647 h 4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32"/>
              <a:gd name="T37" fmla="*/ 0 h 432"/>
              <a:gd name="T38" fmla="*/ 1632 w 1632"/>
              <a:gd name="T39" fmla="*/ 432 h 43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32" h="432">
                <a:moveTo>
                  <a:pt x="48" y="144"/>
                </a:moveTo>
                <a:lnTo>
                  <a:pt x="0" y="240"/>
                </a:lnTo>
                <a:lnTo>
                  <a:pt x="48" y="384"/>
                </a:lnTo>
                <a:lnTo>
                  <a:pt x="720" y="288"/>
                </a:lnTo>
                <a:lnTo>
                  <a:pt x="1584" y="432"/>
                </a:lnTo>
                <a:lnTo>
                  <a:pt x="1632" y="336"/>
                </a:lnTo>
                <a:lnTo>
                  <a:pt x="1632" y="144"/>
                </a:lnTo>
                <a:lnTo>
                  <a:pt x="1584" y="96"/>
                </a:lnTo>
                <a:lnTo>
                  <a:pt x="912" y="0"/>
                </a:lnTo>
                <a:lnTo>
                  <a:pt x="336" y="144"/>
                </a:lnTo>
                <a:lnTo>
                  <a:pt x="192" y="192"/>
                </a:lnTo>
                <a:lnTo>
                  <a:pt x="48" y="14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0" name="Freeform 27"/>
          <p:cNvSpPr>
            <a:spLocks/>
          </p:cNvSpPr>
          <p:nvPr/>
        </p:nvSpPr>
        <p:spPr bwMode="auto">
          <a:xfrm>
            <a:off x="7934139" y="4816475"/>
            <a:ext cx="1765300" cy="889000"/>
          </a:xfrm>
          <a:custGeom>
            <a:avLst/>
            <a:gdLst>
              <a:gd name="T0" fmla="*/ 2147483647 w 1112"/>
              <a:gd name="T1" fmla="*/ 2147483647 h 560"/>
              <a:gd name="T2" fmla="*/ 2147483647 w 1112"/>
              <a:gd name="T3" fmla="*/ 2147483647 h 560"/>
              <a:gd name="T4" fmla="*/ 2147483647 w 1112"/>
              <a:gd name="T5" fmla="*/ 2147483647 h 560"/>
              <a:gd name="T6" fmla="*/ 2147483647 w 1112"/>
              <a:gd name="T7" fmla="*/ 2147483647 h 560"/>
              <a:gd name="T8" fmla="*/ 2147483647 w 1112"/>
              <a:gd name="T9" fmla="*/ 2147483647 h 560"/>
              <a:gd name="T10" fmla="*/ 2147483647 w 1112"/>
              <a:gd name="T11" fmla="*/ 2147483647 h 560"/>
              <a:gd name="T12" fmla="*/ 2147483647 w 1112"/>
              <a:gd name="T13" fmla="*/ 2147483647 h 560"/>
              <a:gd name="T14" fmla="*/ 2147483647 w 1112"/>
              <a:gd name="T15" fmla="*/ 2147483647 h 560"/>
              <a:gd name="T16" fmla="*/ 2147483647 w 1112"/>
              <a:gd name="T17" fmla="*/ 2147483647 h 5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12"/>
              <a:gd name="T28" fmla="*/ 0 h 560"/>
              <a:gd name="T29" fmla="*/ 1112 w 1112"/>
              <a:gd name="T30" fmla="*/ 560 h 56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12" h="560">
                <a:moveTo>
                  <a:pt x="48" y="160"/>
                </a:moveTo>
                <a:cubicBezTo>
                  <a:pt x="24" y="240"/>
                  <a:pt x="0" y="432"/>
                  <a:pt x="48" y="496"/>
                </a:cubicBezTo>
                <a:cubicBezTo>
                  <a:pt x="96" y="560"/>
                  <a:pt x="216" y="560"/>
                  <a:pt x="336" y="544"/>
                </a:cubicBezTo>
                <a:cubicBezTo>
                  <a:pt x="456" y="528"/>
                  <a:pt x="648" y="424"/>
                  <a:pt x="768" y="400"/>
                </a:cubicBezTo>
                <a:cubicBezTo>
                  <a:pt x="888" y="376"/>
                  <a:pt x="1008" y="440"/>
                  <a:pt x="1056" y="400"/>
                </a:cubicBezTo>
                <a:cubicBezTo>
                  <a:pt x="1104" y="360"/>
                  <a:pt x="1112" y="216"/>
                  <a:pt x="1056" y="160"/>
                </a:cubicBezTo>
                <a:cubicBezTo>
                  <a:pt x="1000" y="104"/>
                  <a:pt x="864" y="88"/>
                  <a:pt x="720" y="64"/>
                </a:cubicBezTo>
                <a:cubicBezTo>
                  <a:pt x="576" y="40"/>
                  <a:pt x="304" y="0"/>
                  <a:pt x="192" y="16"/>
                </a:cubicBezTo>
                <a:cubicBezTo>
                  <a:pt x="80" y="32"/>
                  <a:pt x="72" y="80"/>
                  <a:pt x="48" y="16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444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1" name="Freeform 28"/>
          <p:cNvSpPr>
            <a:spLocks/>
          </p:cNvSpPr>
          <p:nvPr/>
        </p:nvSpPr>
        <p:spPr bwMode="auto">
          <a:xfrm>
            <a:off x="9762939" y="5057775"/>
            <a:ext cx="1003300" cy="596900"/>
          </a:xfrm>
          <a:custGeom>
            <a:avLst/>
            <a:gdLst>
              <a:gd name="T0" fmla="*/ 2147483647 w 632"/>
              <a:gd name="T1" fmla="*/ 2147483647 h 376"/>
              <a:gd name="T2" fmla="*/ 2147483647 w 632"/>
              <a:gd name="T3" fmla="*/ 2147483647 h 376"/>
              <a:gd name="T4" fmla="*/ 2147483647 w 632"/>
              <a:gd name="T5" fmla="*/ 2147483647 h 376"/>
              <a:gd name="T6" fmla="*/ 2147483647 w 632"/>
              <a:gd name="T7" fmla="*/ 2147483647 h 376"/>
              <a:gd name="T8" fmla="*/ 2147483647 w 632"/>
              <a:gd name="T9" fmla="*/ 2147483647 h 376"/>
              <a:gd name="T10" fmla="*/ 2147483647 w 632"/>
              <a:gd name="T11" fmla="*/ 2147483647 h 376"/>
              <a:gd name="T12" fmla="*/ 2147483647 w 632"/>
              <a:gd name="T13" fmla="*/ 2147483647 h 376"/>
              <a:gd name="T14" fmla="*/ 2147483647 w 632"/>
              <a:gd name="T15" fmla="*/ 2147483647 h 3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32"/>
              <a:gd name="T25" fmla="*/ 0 h 376"/>
              <a:gd name="T26" fmla="*/ 632 w 632"/>
              <a:gd name="T27" fmla="*/ 376 h 3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32" h="376">
                <a:moveTo>
                  <a:pt x="48" y="248"/>
                </a:moveTo>
                <a:cubicBezTo>
                  <a:pt x="16" y="216"/>
                  <a:pt x="48" y="144"/>
                  <a:pt x="48" y="104"/>
                </a:cubicBezTo>
                <a:cubicBezTo>
                  <a:pt x="48" y="64"/>
                  <a:pt x="0" y="16"/>
                  <a:pt x="48" y="8"/>
                </a:cubicBezTo>
                <a:cubicBezTo>
                  <a:pt x="96" y="0"/>
                  <a:pt x="248" y="40"/>
                  <a:pt x="336" y="56"/>
                </a:cubicBezTo>
                <a:cubicBezTo>
                  <a:pt x="424" y="72"/>
                  <a:pt x="536" y="56"/>
                  <a:pt x="576" y="104"/>
                </a:cubicBezTo>
                <a:cubicBezTo>
                  <a:pt x="616" y="152"/>
                  <a:pt x="632" y="312"/>
                  <a:pt x="576" y="344"/>
                </a:cubicBezTo>
                <a:cubicBezTo>
                  <a:pt x="520" y="376"/>
                  <a:pt x="328" y="312"/>
                  <a:pt x="240" y="296"/>
                </a:cubicBezTo>
                <a:cubicBezTo>
                  <a:pt x="152" y="280"/>
                  <a:pt x="80" y="280"/>
                  <a:pt x="48" y="24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2" name="Freeform 29"/>
          <p:cNvSpPr>
            <a:spLocks/>
          </p:cNvSpPr>
          <p:nvPr/>
        </p:nvSpPr>
        <p:spPr bwMode="auto">
          <a:xfrm>
            <a:off x="7972239" y="5603875"/>
            <a:ext cx="2844800" cy="838200"/>
          </a:xfrm>
          <a:custGeom>
            <a:avLst/>
            <a:gdLst>
              <a:gd name="T0" fmla="*/ 2147483647 w 1792"/>
              <a:gd name="T1" fmla="*/ 2147483647 h 528"/>
              <a:gd name="T2" fmla="*/ 2147483647 w 1792"/>
              <a:gd name="T3" fmla="*/ 2147483647 h 528"/>
              <a:gd name="T4" fmla="*/ 2147483647 w 1792"/>
              <a:gd name="T5" fmla="*/ 2147483647 h 528"/>
              <a:gd name="T6" fmla="*/ 2147483647 w 1792"/>
              <a:gd name="T7" fmla="*/ 2147483647 h 528"/>
              <a:gd name="T8" fmla="*/ 2147483647 w 1792"/>
              <a:gd name="T9" fmla="*/ 2147483647 h 528"/>
              <a:gd name="T10" fmla="*/ 2147483647 w 1792"/>
              <a:gd name="T11" fmla="*/ 2147483647 h 528"/>
              <a:gd name="T12" fmla="*/ 2147483647 w 1792"/>
              <a:gd name="T13" fmla="*/ 2147483647 h 528"/>
              <a:gd name="T14" fmla="*/ 2147483647 w 1792"/>
              <a:gd name="T15" fmla="*/ 2147483647 h 528"/>
              <a:gd name="T16" fmla="*/ 2147483647 w 1792"/>
              <a:gd name="T17" fmla="*/ 2147483647 h 528"/>
              <a:gd name="T18" fmla="*/ 2147483647 w 1792"/>
              <a:gd name="T19" fmla="*/ 2147483647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92"/>
              <a:gd name="T31" fmla="*/ 0 h 528"/>
              <a:gd name="T32" fmla="*/ 1792 w 1792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92" h="528">
                <a:moveTo>
                  <a:pt x="70" y="165"/>
                </a:moveTo>
                <a:cubicBezTo>
                  <a:pt x="102" y="117"/>
                  <a:pt x="186" y="199"/>
                  <a:pt x="312" y="176"/>
                </a:cubicBezTo>
                <a:cubicBezTo>
                  <a:pt x="438" y="153"/>
                  <a:pt x="675" y="48"/>
                  <a:pt x="827" y="24"/>
                </a:cubicBezTo>
                <a:cubicBezTo>
                  <a:pt x="979" y="0"/>
                  <a:pt x="1078" y="15"/>
                  <a:pt x="1224" y="32"/>
                </a:cubicBezTo>
                <a:cubicBezTo>
                  <a:pt x="1370" y="49"/>
                  <a:pt x="1616" y="56"/>
                  <a:pt x="1704" y="128"/>
                </a:cubicBezTo>
                <a:cubicBezTo>
                  <a:pt x="1792" y="200"/>
                  <a:pt x="1776" y="400"/>
                  <a:pt x="1752" y="464"/>
                </a:cubicBezTo>
                <a:cubicBezTo>
                  <a:pt x="1728" y="528"/>
                  <a:pt x="1720" y="520"/>
                  <a:pt x="1560" y="512"/>
                </a:cubicBezTo>
                <a:cubicBezTo>
                  <a:pt x="1400" y="504"/>
                  <a:pt x="1032" y="424"/>
                  <a:pt x="792" y="416"/>
                </a:cubicBezTo>
                <a:cubicBezTo>
                  <a:pt x="552" y="408"/>
                  <a:pt x="240" y="506"/>
                  <a:pt x="120" y="464"/>
                </a:cubicBezTo>
                <a:cubicBezTo>
                  <a:pt x="0" y="422"/>
                  <a:pt x="38" y="213"/>
                  <a:pt x="70" y="16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3" name="Freeform 30"/>
          <p:cNvSpPr>
            <a:spLocks/>
          </p:cNvSpPr>
          <p:nvPr/>
        </p:nvSpPr>
        <p:spPr bwMode="auto">
          <a:xfrm>
            <a:off x="7934139" y="5527675"/>
            <a:ext cx="2895600" cy="254000"/>
          </a:xfrm>
          <a:custGeom>
            <a:avLst/>
            <a:gdLst>
              <a:gd name="T0" fmla="*/ 0 w 1824"/>
              <a:gd name="T1" fmla="*/ 2147483647 h 160"/>
              <a:gd name="T2" fmla="*/ 2147483647 w 1824"/>
              <a:gd name="T3" fmla="*/ 2147483647 h 160"/>
              <a:gd name="T4" fmla="*/ 2147483647 w 1824"/>
              <a:gd name="T5" fmla="*/ 2147483647 h 160"/>
              <a:gd name="T6" fmla="*/ 2147483647 w 1824"/>
              <a:gd name="T7" fmla="*/ 2147483647 h 160"/>
              <a:gd name="T8" fmla="*/ 2147483647 w 1824"/>
              <a:gd name="T9" fmla="*/ 2147483647 h 160"/>
              <a:gd name="T10" fmla="*/ 2147483647 w 1824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24"/>
              <a:gd name="T19" fmla="*/ 0 h 160"/>
              <a:gd name="T20" fmla="*/ 1824 w 1824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24" h="160">
                <a:moveTo>
                  <a:pt x="0" y="112"/>
                </a:moveTo>
                <a:cubicBezTo>
                  <a:pt x="100" y="136"/>
                  <a:pt x="200" y="160"/>
                  <a:pt x="288" y="160"/>
                </a:cubicBezTo>
                <a:cubicBezTo>
                  <a:pt x="376" y="160"/>
                  <a:pt x="432" y="136"/>
                  <a:pt x="528" y="112"/>
                </a:cubicBezTo>
                <a:cubicBezTo>
                  <a:pt x="624" y="88"/>
                  <a:pt x="760" y="32"/>
                  <a:pt x="864" y="16"/>
                </a:cubicBezTo>
                <a:cubicBezTo>
                  <a:pt x="968" y="0"/>
                  <a:pt x="992" y="0"/>
                  <a:pt x="1152" y="16"/>
                </a:cubicBezTo>
                <a:cubicBezTo>
                  <a:pt x="1312" y="32"/>
                  <a:pt x="1568" y="72"/>
                  <a:pt x="1824" y="112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4" name="Freeform 31"/>
          <p:cNvSpPr>
            <a:spLocks/>
          </p:cNvSpPr>
          <p:nvPr/>
        </p:nvSpPr>
        <p:spPr bwMode="auto">
          <a:xfrm>
            <a:off x="9686739" y="4918075"/>
            <a:ext cx="76200" cy="609600"/>
          </a:xfrm>
          <a:custGeom>
            <a:avLst/>
            <a:gdLst>
              <a:gd name="T0" fmla="*/ 0 w 48"/>
              <a:gd name="T1" fmla="*/ 0 h 384"/>
              <a:gd name="T2" fmla="*/ 2147483647 w 48"/>
              <a:gd name="T3" fmla="*/ 2147483647 h 384"/>
              <a:gd name="T4" fmla="*/ 0 w 48"/>
              <a:gd name="T5" fmla="*/ 2147483647 h 384"/>
              <a:gd name="T6" fmla="*/ 0 60000 65536"/>
              <a:gd name="T7" fmla="*/ 0 60000 65536"/>
              <a:gd name="T8" fmla="*/ 0 60000 65536"/>
              <a:gd name="T9" fmla="*/ 0 w 48"/>
              <a:gd name="T10" fmla="*/ 0 h 384"/>
              <a:gd name="T11" fmla="*/ 48 w 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384">
                <a:moveTo>
                  <a:pt x="0" y="0"/>
                </a:moveTo>
                <a:cubicBezTo>
                  <a:pt x="24" y="64"/>
                  <a:pt x="48" y="128"/>
                  <a:pt x="48" y="192"/>
                </a:cubicBezTo>
                <a:cubicBezTo>
                  <a:pt x="48" y="256"/>
                  <a:pt x="24" y="320"/>
                  <a:pt x="0" y="384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5" name="Freeform 32"/>
          <p:cNvSpPr>
            <a:spLocks/>
          </p:cNvSpPr>
          <p:nvPr/>
        </p:nvSpPr>
        <p:spPr bwMode="auto">
          <a:xfrm>
            <a:off x="8010339" y="4918075"/>
            <a:ext cx="1600200" cy="685800"/>
          </a:xfrm>
          <a:custGeom>
            <a:avLst/>
            <a:gdLst>
              <a:gd name="T0" fmla="*/ 2147483647 w 1008"/>
              <a:gd name="T1" fmla="*/ 2147483647 h 432"/>
              <a:gd name="T2" fmla="*/ 0 w 1008"/>
              <a:gd name="T3" fmla="*/ 2147483647 h 432"/>
              <a:gd name="T4" fmla="*/ 2147483647 w 1008"/>
              <a:gd name="T5" fmla="*/ 2147483647 h 432"/>
              <a:gd name="T6" fmla="*/ 2147483647 w 1008"/>
              <a:gd name="T7" fmla="*/ 2147483647 h 432"/>
              <a:gd name="T8" fmla="*/ 2147483647 w 1008"/>
              <a:gd name="T9" fmla="*/ 2147483647 h 432"/>
              <a:gd name="T10" fmla="*/ 2147483647 w 1008"/>
              <a:gd name="T11" fmla="*/ 2147483647 h 432"/>
              <a:gd name="T12" fmla="*/ 2147483647 w 1008"/>
              <a:gd name="T13" fmla="*/ 2147483647 h 432"/>
              <a:gd name="T14" fmla="*/ 2147483647 w 1008"/>
              <a:gd name="T15" fmla="*/ 2147483647 h 432"/>
              <a:gd name="T16" fmla="*/ 2147483647 w 1008"/>
              <a:gd name="T17" fmla="*/ 0 h 432"/>
              <a:gd name="T18" fmla="*/ 2147483647 w 1008"/>
              <a:gd name="T19" fmla="*/ 0 h 432"/>
              <a:gd name="T20" fmla="*/ 2147483647 w 1008"/>
              <a:gd name="T21" fmla="*/ 2147483647 h 4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08"/>
              <a:gd name="T34" fmla="*/ 0 h 432"/>
              <a:gd name="T35" fmla="*/ 1008 w 1008"/>
              <a:gd name="T36" fmla="*/ 432 h 4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08" h="432">
                <a:moveTo>
                  <a:pt x="96" y="48"/>
                </a:moveTo>
                <a:lnTo>
                  <a:pt x="0" y="336"/>
                </a:lnTo>
                <a:lnTo>
                  <a:pt x="48" y="432"/>
                </a:lnTo>
                <a:lnTo>
                  <a:pt x="336" y="432"/>
                </a:lnTo>
                <a:lnTo>
                  <a:pt x="624" y="288"/>
                </a:lnTo>
                <a:lnTo>
                  <a:pt x="960" y="288"/>
                </a:lnTo>
                <a:lnTo>
                  <a:pt x="1008" y="192"/>
                </a:lnTo>
                <a:lnTo>
                  <a:pt x="960" y="96"/>
                </a:lnTo>
                <a:lnTo>
                  <a:pt x="384" y="0"/>
                </a:lnTo>
                <a:lnTo>
                  <a:pt x="144" y="0"/>
                </a:lnTo>
                <a:lnTo>
                  <a:pt x="96" y="4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6" name="Freeform 33"/>
          <p:cNvSpPr>
            <a:spLocks/>
          </p:cNvSpPr>
          <p:nvPr/>
        </p:nvSpPr>
        <p:spPr bwMode="auto">
          <a:xfrm>
            <a:off x="9915339" y="5146675"/>
            <a:ext cx="685800" cy="381000"/>
          </a:xfrm>
          <a:custGeom>
            <a:avLst/>
            <a:gdLst>
              <a:gd name="T0" fmla="*/ 0 w 432"/>
              <a:gd name="T1" fmla="*/ 0 h 240"/>
              <a:gd name="T2" fmla="*/ 0 w 432"/>
              <a:gd name="T3" fmla="*/ 2147483647 h 240"/>
              <a:gd name="T4" fmla="*/ 0 w 432"/>
              <a:gd name="T5" fmla="*/ 2147483647 h 240"/>
              <a:gd name="T6" fmla="*/ 2147483647 w 432"/>
              <a:gd name="T7" fmla="*/ 2147483647 h 240"/>
              <a:gd name="T8" fmla="*/ 2147483647 w 432"/>
              <a:gd name="T9" fmla="*/ 2147483647 h 240"/>
              <a:gd name="T10" fmla="*/ 0 w 432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2"/>
              <a:gd name="T19" fmla="*/ 0 h 240"/>
              <a:gd name="T20" fmla="*/ 432 w 432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2" h="240">
                <a:moveTo>
                  <a:pt x="0" y="0"/>
                </a:moveTo>
                <a:lnTo>
                  <a:pt x="0" y="48"/>
                </a:lnTo>
                <a:lnTo>
                  <a:pt x="0" y="144"/>
                </a:lnTo>
                <a:lnTo>
                  <a:pt x="432" y="240"/>
                </a:lnTo>
                <a:lnTo>
                  <a:pt x="432" y="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7" name="Freeform 34"/>
          <p:cNvSpPr>
            <a:spLocks/>
          </p:cNvSpPr>
          <p:nvPr/>
        </p:nvSpPr>
        <p:spPr bwMode="auto">
          <a:xfrm>
            <a:off x="8086539" y="5680075"/>
            <a:ext cx="2590800" cy="685800"/>
          </a:xfrm>
          <a:custGeom>
            <a:avLst/>
            <a:gdLst>
              <a:gd name="T0" fmla="*/ 2147483647 w 1632"/>
              <a:gd name="T1" fmla="*/ 2147483647 h 432"/>
              <a:gd name="T2" fmla="*/ 0 w 1632"/>
              <a:gd name="T3" fmla="*/ 2147483647 h 432"/>
              <a:gd name="T4" fmla="*/ 2147483647 w 1632"/>
              <a:gd name="T5" fmla="*/ 2147483647 h 432"/>
              <a:gd name="T6" fmla="*/ 2147483647 w 1632"/>
              <a:gd name="T7" fmla="*/ 2147483647 h 432"/>
              <a:gd name="T8" fmla="*/ 2147483647 w 1632"/>
              <a:gd name="T9" fmla="*/ 2147483647 h 432"/>
              <a:gd name="T10" fmla="*/ 2147483647 w 1632"/>
              <a:gd name="T11" fmla="*/ 2147483647 h 432"/>
              <a:gd name="T12" fmla="*/ 2147483647 w 1632"/>
              <a:gd name="T13" fmla="*/ 2147483647 h 432"/>
              <a:gd name="T14" fmla="*/ 2147483647 w 1632"/>
              <a:gd name="T15" fmla="*/ 2147483647 h 432"/>
              <a:gd name="T16" fmla="*/ 2147483647 w 1632"/>
              <a:gd name="T17" fmla="*/ 0 h 432"/>
              <a:gd name="T18" fmla="*/ 2147483647 w 1632"/>
              <a:gd name="T19" fmla="*/ 2147483647 h 432"/>
              <a:gd name="T20" fmla="*/ 2147483647 w 1632"/>
              <a:gd name="T21" fmla="*/ 2147483647 h 432"/>
              <a:gd name="T22" fmla="*/ 2147483647 w 1632"/>
              <a:gd name="T23" fmla="*/ 2147483647 h 4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32"/>
              <a:gd name="T37" fmla="*/ 0 h 432"/>
              <a:gd name="T38" fmla="*/ 1632 w 1632"/>
              <a:gd name="T39" fmla="*/ 432 h 43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32" h="432">
                <a:moveTo>
                  <a:pt x="48" y="144"/>
                </a:moveTo>
                <a:lnTo>
                  <a:pt x="0" y="240"/>
                </a:lnTo>
                <a:lnTo>
                  <a:pt x="48" y="384"/>
                </a:lnTo>
                <a:lnTo>
                  <a:pt x="720" y="288"/>
                </a:lnTo>
                <a:lnTo>
                  <a:pt x="1584" y="432"/>
                </a:lnTo>
                <a:lnTo>
                  <a:pt x="1632" y="336"/>
                </a:lnTo>
                <a:lnTo>
                  <a:pt x="1632" y="144"/>
                </a:lnTo>
                <a:lnTo>
                  <a:pt x="1584" y="96"/>
                </a:lnTo>
                <a:lnTo>
                  <a:pt x="912" y="0"/>
                </a:lnTo>
                <a:lnTo>
                  <a:pt x="336" y="144"/>
                </a:lnTo>
                <a:lnTo>
                  <a:pt x="192" y="192"/>
                </a:lnTo>
                <a:lnTo>
                  <a:pt x="48" y="14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8" name="Line 36"/>
          <p:cNvSpPr>
            <a:spLocks noChangeShapeType="1"/>
          </p:cNvSpPr>
          <p:nvPr/>
        </p:nvSpPr>
        <p:spPr bwMode="auto">
          <a:xfrm flipV="1">
            <a:off x="8238939" y="3851275"/>
            <a:ext cx="76200" cy="1524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9" name="Line 37"/>
          <p:cNvSpPr>
            <a:spLocks noChangeShapeType="1"/>
          </p:cNvSpPr>
          <p:nvPr/>
        </p:nvSpPr>
        <p:spPr bwMode="auto">
          <a:xfrm>
            <a:off x="9305739" y="3775075"/>
            <a:ext cx="76200" cy="1524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0" name="Line 38"/>
          <p:cNvSpPr>
            <a:spLocks noChangeShapeType="1"/>
          </p:cNvSpPr>
          <p:nvPr/>
        </p:nvSpPr>
        <p:spPr bwMode="auto">
          <a:xfrm flipV="1">
            <a:off x="9991539" y="3698875"/>
            <a:ext cx="0" cy="1524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1" name="Text Box 40"/>
          <p:cNvSpPr txBox="1">
            <a:spLocks noChangeArrowheads="1"/>
          </p:cNvSpPr>
          <p:nvPr/>
        </p:nvSpPr>
        <p:spPr bwMode="auto">
          <a:xfrm>
            <a:off x="10867839" y="2079625"/>
            <a:ext cx="3016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46112" name="Text Box 41"/>
          <p:cNvSpPr txBox="1">
            <a:spLocks noChangeArrowheads="1"/>
          </p:cNvSpPr>
          <p:nvPr/>
        </p:nvSpPr>
        <p:spPr bwMode="auto">
          <a:xfrm>
            <a:off x="10867839" y="3832225"/>
            <a:ext cx="3016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46113" name="Text Box 42"/>
          <p:cNvSpPr txBox="1">
            <a:spLocks noChangeArrowheads="1"/>
          </p:cNvSpPr>
          <p:nvPr/>
        </p:nvSpPr>
        <p:spPr bwMode="auto">
          <a:xfrm>
            <a:off x="10867839" y="5508625"/>
            <a:ext cx="3016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Arial Narrow" panose="020B0606020202030204" pitchFamily="34" charset="0"/>
              </a:rPr>
              <a:t>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Rice</a:t>
            </a:r>
          </a:p>
        </p:txBody>
      </p:sp>
      <p:pic>
        <p:nvPicPr>
          <p:cNvPr id="1028" name="Picture 4" descr="Image result for plowing rice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1" y="1052513"/>
            <a:ext cx="4754880" cy="27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ransplanting rice fiel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2997" y="1052513"/>
            <a:ext cx="4029547" cy="268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rice harves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651" y="3774282"/>
            <a:ext cx="475488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rice dryi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051" y="3636150"/>
            <a:ext cx="4663440" cy="310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0">
            <a:extLst>
              <a:ext uri="{FF2B5EF4-FFF2-40B4-BE49-F238E27FC236}">
                <a16:creationId xmlns:a16="http://schemas.microsoft.com/office/drawing/2014/main" id="{9D7E5863-751C-E432-1D6B-6D2849DCC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1" y="1052513"/>
            <a:ext cx="3016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3" name="Text Box 41">
            <a:extLst>
              <a:ext uri="{FF2B5EF4-FFF2-40B4-BE49-F238E27FC236}">
                <a16:creationId xmlns:a16="http://schemas.microsoft.com/office/drawing/2014/main" id="{942BB65B-D9C5-26CE-D0E9-9345F8120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0349" y="1102065"/>
            <a:ext cx="3016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4" name="Text Box 42">
            <a:extLst>
              <a:ext uri="{FF2B5EF4-FFF2-40B4-BE49-F238E27FC236}">
                <a16:creationId xmlns:a16="http://schemas.microsoft.com/office/drawing/2014/main" id="{F95B9A51-52BD-6F11-E4C3-0DFA73B53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142" y="6345972"/>
            <a:ext cx="3016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6" name="Text Box 42">
            <a:extLst>
              <a:ext uri="{FF2B5EF4-FFF2-40B4-BE49-F238E27FC236}">
                <a16:creationId xmlns:a16="http://schemas.microsoft.com/office/drawing/2014/main" id="{56A20537-7990-E6A5-E19F-F1191EA34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035" y="6353115"/>
            <a:ext cx="3016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latin typeface="Arial Narrow" panose="020B0606020202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01872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2. Rice</a:t>
            </a:r>
          </a:p>
        </p:txBody>
      </p:sp>
      <p:graphicFrame>
        <p:nvGraphicFramePr>
          <p:cNvPr id="804940" name="Group 7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33539222"/>
              </p:ext>
            </p:extLst>
          </p:nvPr>
        </p:nvGraphicFramePr>
        <p:xfrm>
          <a:off x="1009650" y="1311275"/>
          <a:ext cx="5395913" cy="4809219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033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2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Part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9839" marR="598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Usage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9839" marR="59839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7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Grain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9839" marR="598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Cooked and served with vegetables or meat. Fermented into wine or brewed into beer. Animal feed. Cosmetic powders.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9839" marR="59839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6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Straw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9839" marR="598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Animal feed. Crafted into rope, hats, shoes, etc. Molded in bricks and made into paper.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9839" marR="59839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8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Bran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9839" marR="598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Pressed into oil to make soap and cosmetics. Nutritional additive (fiber).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9839" marR="59839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6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Hull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9839" marR="5983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Packing and insulation. Fuel.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9839" marR="59839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78830" y="2435760"/>
            <a:ext cx="4054191" cy="304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5D98CF-E11D-4885-8F30-67300B624AA2}"/>
              </a:ext>
            </a:extLst>
          </p:cNvPr>
          <p:cNvSpPr txBox="1"/>
          <p:nvPr/>
        </p:nvSpPr>
        <p:spPr>
          <a:xfrm>
            <a:off x="6770543" y="192232"/>
            <a:ext cx="4562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Explain the nature of rice cultivation and its importance in Pacific Asian societies</a:t>
            </a:r>
          </a:p>
        </p:txBody>
      </p:sp>
      <p:pic>
        <p:nvPicPr>
          <p:cNvPr id="7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F9AEE0CA-B456-422F-A7D2-0A3E734EB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674" y="202822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97DD7EAD-F035-4482-B622-4F350ABC1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50" y="1296110"/>
            <a:ext cx="7315200" cy="5561890"/>
          </a:xfrm>
          <a:prstGeom prst="rect">
            <a:avLst/>
          </a:prstGeom>
        </p:spPr>
      </p:pic>
      <p:sp>
        <p:nvSpPr>
          <p:cNvPr id="649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Population Density and Ecumene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98991" y="5534561"/>
            <a:ext cx="28570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itchFamily="34" charset="0"/>
              </a:rPr>
              <a:t>Very high density; wet rice cultivation. Limited ecumene (continuously settled area).</a:t>
            </a:r>
          </a:p>
          <a:p>
            <a:r>
              <a:rPr lang="en-US" sz="1600" dirty="0">
                <a:latin typeface="Arial Narrow" pitchFamily="34" charset="0"/>
              </a:rPr>
              <a:t>Distribution along river deltas and irrigated areas.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108682" y="1488985"/>
            <a:ext cx="2077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itchFamily="34" charset="0"/>
              </a:rPr>
              <a:t>East Asia: Coastal plains. Ethnic homogeneity.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68466" y="3297185"/>
            <a:ext cx="2454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itchFamily="34" charset="0"/>
              </a:rPr>
              <a:t>Southeast Asia: Separation of communities by mountain ranges. Ethnic diversity.</a:t>
            </a:r>
          </a:p>
          <a:p>
            <a:r>
              <a:rPr lang="en-US" sz="1600" dirty="0">
                <a:latin typeface="Arial Narrow" pitchFamily="34" charset="0"/>
              </a:rPr>
              <a:t>Minorities often living in higher and less fertile locations.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Conditions of Usage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For personal and classroom use only</a:t>
            </a:r>
          </a:p>
          <a:p>
            <a:pPr lvl="1" eaLnBrk="1" hangingPunct="1"/>
            <a:r>
              <a:rPr lang="en-US"/>
              <a:t>Excludes any other form of communication such as conference presentations, published reports and papers.</a:t>
            </a:r>
          </a:p>
          <a:p>
            <a:pPr eaLnBrk="1" hangingPunct="1"/>
            <a:r>
              <a:rPr lang="en-US"/>
              <a:t>No modification and redistribution permitted</a:t>
            </a:r>
          </a:p>
          <a:p>
            <a:pPr lvl="1" eaLnBrk="1" hangingPunct="1"/>
            <a:r>
              <a:rPr lang="en-US"/>
              <a:t>Cannot be published, in whole or in part, in any form (printed or electronic) and on any media without consent.</a:t>
            </a:r>
          </a:p>
          <a:p>
            <a:pPr eaLnBrk="1" hangingPunct="1"/>
            <a:r>
              <a:rPr lang="en-US"/>
              <a:t>Citation</a:t>
            </a:r>
          </a:p>
          <a:p>
            <a:pPr lvl="1" eaLnBrk="1" hangingPunct="1"/>
            <a:r>
              <a:rPr lang="en-US"/>
              <a:t>Dr. Jean-Paul Rodrigue, Dept. of Global Studies &amp; Geography, Hofstra University.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13"/>
          <p:cNvSpPr>
            <a:spLocks noChangeArrowheads="1"/>
          </p:cNvSpPr>
          <p:nvPr/>
        </p:nvSpPr>
        <p:spPr bwMode="auto">
          <a:xfrm>
            <a:off x="5907088" y="5387975"/>
            <a:ext cx="785812" cy="1062038"/>
          </a:xfrm>
          <a:prstGeom prst="upArrow">
            <a:avLst>
              <a:gd name="adj1" fmla="val 50000"/>
              <a:gd name="adj2" fmla="val 33788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Conventional Cycle of Population Growth</a:t>
            </a: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5253038" y="2706689"/>
            <a:ext cx="2095500" cy="9429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Population</a:t>
            </a:r>
          </a:p>
        </p:txBody>
      </p:sp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5253038" y="4389439"/>
            <a:ext cx="2095500" cy="9429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Rice Production</a:t>
            </a:r>
          </a:p>
        </p:txBody>
      </p:sp>
      <p:cxnSp>
        <p:nvCxnSpPr>
          <p:cNvPr id="49158" name="AutoShape 7"/>
          <p:cNvCxnSpPr>
            <a:cxnSpLocks noChangeShapeType="1"/>
            <a:stCxn id="51204" idx="3"/>
            <a:endCxn id="51205" idx="3"/>
          </p:cNvCxnSpPr>
          <p:nvPr/>
        </p:nvCxnSpPr>
        <p:spPr bwMode="auto">
          <a:xfrm>
            <a:off x="7367589" y="3178175"/>
            <a:ext cx="1587" cy="1682750"/>
          </a:xfrm>
          <a:prstGeom prst="bentConnector3">
            <a:avLst>
              <a:gd name="adj1" fmla="val 72000032"/>
            </a:avLst>
          </a:prstGeom>
          <a:noFill/>
          <a:ln w="38100">
            <a:solidFill>
              <a:srgbClr val="808080"/>
            </a:solidFill>
            <a:miter lim="800000"/>
            <a:headEnd/>
            <a:tailEnd type="triangle" w="med" len="med"/>
          </a:ln>
        </p:spPr>
      </p:cxnSp>
      <p:cxnSp>
        <p:nvCxnSpPr>
          <p:cNvPr id="49159" name="AutoShape 8"/>
          <p:cNvCxnSpPr>
            <a:cxnSpLocks noChangeShapeType="1"/>
            <a:stCxn id="51205" idx="1"/>
            <a:endCxn id="51204" idx="1"/>
          </p:cNvCxnSpPr>
          <p:nvPr/>
        </p:nvCxnSpPr>
        <p:spPr bwMode="auto">
          <a:xfrm rot="10800000" flipH="1">
            <a:off x="5233989" y="3178175"/>
            <a:ext cx="1587" cy="1682750"/>
          </a:xfrm>
          <a:prstGeom prst="bentConnector3">
            <a:avLst>
              <a:gd name="adj1" fmla="val -74300000"/>
            </a:avLst>
          </a:prstGeom>
          <a:noFill/>
          <a:ln w="38100">
            <a:solidFill>
              <a:srgbClr val="808080"/>
            </a:solidFill>
            <a:miter lim="800000"/>
            <a:headEnd/>
            <a:tailEnd type="triangle" w="med" len="med"/>
          </a:ln>
        </p:spPr>
      </p:cxn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7208838" y="3805238"/>
            <a:ext cx="2559050" cy="379412"/>
          </a:xfrm>
          <a:prstGeom prst="rect">
            <a:avLst/>
          </a:prstGeom>
          <a:solidFill>
            <a:srgbClr val="EAEAEA"/>
          </a:solidFill>
          <a:ln w="254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latin typeface="Arial Narrow" pitchFamily="34" charset="0"/>
              </a:rPr>
              <a:t>More labor for rice production</a:t>
            </a: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2809875" y="3795713"/>
            <a:ext cx="2559050" cy="379412"/>
          </a:xfrm>
          <a:prstGeom prst="rect">
            <a:avLst/>
          </a:prstGeom>
          <a:solidFill>
            <a:srgbClr val="EAEAEA"/>
          </a:solidFill>
          <a:ln w="254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latin typeface="Arial Narrow" pitchFamily="34" charset="0"/>
              </a:rPr>
              <a:t>Support for population growth</a:t>
            </a: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5010150" y="5761038"/>
            <a:ext cx="2559050" cy="379412"/>
          </a:xfrm>
          <a:prstGeom prst="rect">
            <a:avLst/>
          </a:prstGeom>
          <a:solidFill>
            <a:srgbClr val="EAEAEA"/>
          </a:solidFill>
          <a:ln w="254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latin typeface="Arial Narrow" pitchFamily="34" charset="0"/>
              </a:rPr>
              <a:t>Wet rice agriculture</a:t>
            </a: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5014913" y="6200776"/>
            <a:ext cx="2559050" cy="379413"/>
          </a:xfrm>
          <a:prstGeom prst="rect">
            <a:avLst/>
          </a:prstGeom>
          <a:solidFill>
            <a:srgbClr val="EAEAEA"/>
          </a:solidFill>
          <a:ln w="254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latin typeface="Arial Narrow" pitchFamily="34" charset="0"/>
              </a:rPr>
              <a:t>Irrigation</a:t>
            </a:r>
          </a:p>
        </p:txBody>
      </p:sp>
      <p:sp>
        <p:nvSpPr>
          <p:cNvPr id="820238" name="Text Box 14"/>
          <p:cNvSpPr txBox="1">
            <a:spLocks noChangeArrowheads="1"/>
          </p:cNvSpPr>
          <p:nvPr/>
        </p:nvSpPr>
        <p:spPr bwMode="auto">
          <a:xfrm>
            <a:off x="5722938" y="3759201"/>
            <a:ext cx="1135062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Cycle</a:t>
            </a:r>
          </a:p>
        </p:txBody>
      </p:sp>
      <p:sp>
        <p:nvSpPr>
          <p:cNvPr id="51213" name="AutoShape 15"/>
          <p:cNvSpPr>
            <a:spLocks noChangeArrowheads="1"/>
          </p:cNvSpPr>
          <p:nvPr/>
        </p:nvSpPr>
        <p:spPr bwMode="auto">
          <a:xfrm rot="10800000">
            <a:off x="5900738" y="1582739"/>
            <a:ext cx="785812" cy="1062037"/>
          </a:xfrm>
          <a:prstGeom prst="upArrow">
            <a:avLst>
              <a:gd name="adj1" fmla="val 50000"/>
              <a:gd name="adj2" fmla="val 33788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166" name="Rectangle 16"/>
          <p:cNvSpPr>
            <a:spLocks noChangeArrowheads="1"/>
          </p:cNvSpPr>
          <p:nvPr/>
        </p:nvSpPr>
        <p:spPr bwMode="auto">
          <a:xfrm>
            <a:off x="5003800" y="1484313"/>
            <a:ext cx="2559050" cy="379412"/>
          </a:xfrm>
          <a:prstGeom prst="rect">
            <a:avLst/>
          </a:prstGeom>
          <a:solidFill>
            <a:srgbClr val="EAEAEA"/>
          </a:solidFill>
          <a:ln w="254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latin typeface="Arial Narrow" pitchFamily="34" charset="0"/>
              </a:rPr>
              <a:t>High infant mortality rate</a:t>
            </a:r>
          </a:p>
        </p:txBody>
      </p:sp>
      <p:sp>
        <p:nvSpPr>
          <p:cNvPr id="49167" name="Rectangle 17"/>
          <p:cNvSpPr>
            <a:spLocks noChangeArrowheads="1"/>
          </p:cNvSpPr>
          <p:nvPr/>
        </p:nvSpPr>
        <p:spPr bwMode="auto">
          <a:xfrm>
            <a:off x="4999038" y="1919288"/>
            <a:ext cx="2559050" cy="379412"/>
          </a:xfrm>
          <a:prstGeom prst="rect">
            <a:avLst/>
          </a:prstGeom>
          <a:solidFill>
            <a:srgbClr val="EAEAEA"/>
          </a:solidFill>
          <a:ln w="254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latin typeface="Arial Narrow" pitchFamily="34" charset="0"/>
              </a:rPr>
              <a:t>Preference for sons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8"/>
          <p:cNvSpPr>
            <a:spLocks noChangeArrowheads="1"/>
          </p:cNvSpPr>
          <p:nvPr/>
        </p:nvSpPr>
        <p:spPr bwMode="auto">
          <a:xfrm>
            <a:off x="2366964" y="1806575"/>
            <a:ext cx="3494087" cy="4256088"/>
          </a:xfrm>
          <a:prstGeom prst="rect">
            <a:avLst/>
          </a:prstGeom>
          <a:solidFill>
            <a:srgbClr val="CCFFCC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Freeform 11"/>
          <p:cNvSpPr>
            <a:spLocks/>
          </p:cNvSpPr>
          <p:nvPr/>
        </p:nvSpPr>
        <p:spPr bwMode="auto">
          <a:xfrm>
            <a:off x="2378076" y="1820863"/>
            <a:ext cx="3471863" cy="2819400"/>
          </a:xfrm>
          <a:custGeom>
            <a:avLst/>
            <a:gdLst>
              <a:gd name="T0" fmla="*/ 0 w 2187"/>
              <a:gd name="T1" fmla="*/ 0 h 1776"/>
              <a:gd name="T2" fmla="*/ 2147483647 w 2187"/>
              <a:gd name="T3" fmla="*/ 0 h 1776"/>
              <a:gd name="T4" fmla="*/ 2147483647 w 2187"/>
              <a:gd name="T5" fmla="*/ 2147483647 h 1776"/>
              <a:gd name="T6" fmla="*/ 2147483647 w 2187"/>
              <a:gd name="T7" fmla="*/ 2147483647 h 1776"/>
              <a:gd name="T8" fmla="*/ 2147483647 w 2187"/>
              <a:gd name="T9" fmla="*/ 2147483647 h 1776"/>
              <a:gd name="T10" fmla="*/ 2147483647 w 2187"/>
              <a:gd name="T11" fmla="*/ 2147483647 h 1776"/>
              <a:gd name="T12" fmla="*/ 2147483647 w 2187"/>
              <a:gd name="T13" fmla="*/ 2147483647 h 1776"/>
              <a:gd name="T14" fmla="*/ 2147483647 w 2187"/>
              <a:gd name="T15" fmla="*/ 2147483647 h 1776"/>
              <a:gd name="T16" fmla="*/ 2147483647 w 2187"/>
              <a:gd name="T17" fmla="*/ 2147483647 h 1776"/>
              <a:gd name="T18" fmla="*/ 2147483647 w 2187"/>
              <a:gd name="T19" fmla="*/ 2147483647 h 1776"/>
              <a:gd name="T20" fmla="*/ 2147483647 w 2187"/>
              <a:gd name="T21" fmla="*/ 2147483647 h 1776"/>
              <a:gd name="T22" fmla="*/ 2147483647 w 2187"/>
              <a:gd name="T23" fmla="*/ 2147483647 h 1776"/>
              <a:gd name="T24" fmla="*/ 2147483647 w 2187"/>
              <a:gd name="T25" fmla="*/ 2147483647 h 1776"/>
              <a:gd name="T26" fmla="*/ 2147483647 w 2187"/>
              <a:gd name="T27" fmla="*/ 2147483647 h 1776"/>
              <a:gd name="T28" fmla="*/ 2147483647 w 2187"/>
              <a:gd name="T29" fmla="*/ 2147483647 h 1776"/>
              <a:gd name="T30" fmla="*/ 2147483647 w 2187"/>
              <a:gd name="T31" fmla="*/ 2147483647 h 1776"/>
              <a:gd name="T32" fmla="*/ 2147483647 w 2187"/>
              <a:gd name="T33" fmla="*/ 2147483647 h 1776"/>
              <a:gd name="T34" fmla="*/ 2147483647 w 2187"/>
              <a:gd name="T35" fmla="*/ 2147483647 h 1776"/>
              <a:gd name="T36" fmla="*/ 2147483647 w 2187"/>
              <a:gd name="T37" fmla="*/ 2147483647 h 1776"/>
              <a:gd name="T38" fmla="*/ 2147483647 w 2187"/>
              <a:gd name="T39" fmla="*/ 2147483647 h 1776"/>
              <a:gd name="T40" fmla="*/ 2147483647 w 2187"/>
              <a:gd name="T41" fmla="*/ 2147483647 h 1776"/>
              <a:gd name="T42" fmla="*/ 2147483647 w 2187"/>
              <a:gd name="T43" fmla="*/ 2147483647 h 1776"/>
              <a:gd name="T44" fmla="*/ 2147483647 w 2187"/>
              <a:gd name="T45" fmla="*/ 2147483647 h 1776"/>
              <a:gd name="T46" fmla="*/ 2147483647 w 2187"/>
              <a:gd name="T47" fmla="*/ 2147483647 h 1776"/>
              <a:gd name="T48" fmla="*/ 2147483647 w 2187"/>
              <a:gd name="T49" fmla="*/ 2147483647 h 1776"/>
              <a:gd name="T50" fmla="*/ 2147483647 w 2187"/>
              <a:gd name="T51" fmla="*/ 2147483647 h 1776"/>
              <a:gd name="T52" fmla="*/ 2147483647 w 2187"/>
              <a:gd name="T53" fmla="*/ 2147483647 h 1776"/>
              <a:gd name="T54" fmla="*/ 0 w 2187"/>
              <a:gd name="T55" fmla="*/ 2147483647 h 1776"/>
              <a:gd name="T56" fmla="*/ 0 w 2187"/>
              <a:gd name="T57" fmla="*/ 0 h 177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187"/>
              <a:gd name="T88" fmla="*/ 0 h 1776"/>
              <a:gd name="T89" fmla="*/ 2187 w 2187"/>
              <a:gd name="T90" fmla="*/ 1776 h 177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187" h="1776">
                <a:moveTo>
                  <a:pt x="0" y="0"/>
                </a:moveTo>
                <a:lnTo>
                  <a:pt x="2187" y="0"/>
                </a:lnTo>
                <a:lnTo>
                  <a:pt x="2187" y="1721"/>
                </a:lnTo>
                <a:lnTo>
                  <a:pt x="2077" y="1687"/>
                </a:lnTo>
                <a:lnTo>
                  <a:pt x="1940" y="1577"/>
                </a:lnTo>
                <a:lnTo>
                  <a:pt x="1892" y="1317"/>
                </a:lnTo>
                <a:lnTo>
                  <a:pt x="1892" y="1090"/>
                </a:lnTo>
                <a:lnTo>
                  <a:pt x="1680" y="837"/>
                </a:lnTo>
                <a:lnTo>
                  <a:pt x="1440" y="747"/>
                </a:lnTo>
                <a:lnTo>
                  <a:pt x="1467" y="528"/>
                </a:lnTo>
                <a:lnTo>
                  <a:pt x="1405" y="487"/>
                </a:lnTo>
                <a:lnTo>
                  <a:pt x="1227" y="576"/>
                </a:lnTo>
                <a:lnTo>
                  <a:pt x="1090" y="576"/>
                </a:lnTo>
                <a:lnTo>
                  <a:pt x="1015" y="631"/>
                </a:lnTo>
                <a:lnTo>
                  <a:pt x="836" y="535"/>
                </a:lnTo>
                <a:lnTo>
                  <a:pt x="672" y="322"/>
                </a:lnTo>
                <a:lnTo>
                  <a:pt x="644" y="171"/>
                </a:lnTo>
                <a:lnTo>
                  <a:pt x="500" y="274"/>
                </a:lnTo>
                <a:lnTo>
                  <a:pt x="493" y="377"/>
                </a:lnTo>
                <a:lnTo>
                  <a:pt x="562" y="473"/>
                </a:lnTo>
                <a:lnTo>
                  <a:pt x="733" y="713"/>
                </a:lnTo>
                <a:lnTo>
                  <a:pt x="775" y="850"/>
                </a:lnTo>
                <a:lnTo>
                  <a:pt x="665" y="1159"/>
                </a:lnTo>
                <a:lnTo>
                  <a:pt x="589" y="1392"/>
                </a:lnTo>
                <a:lnTo>
                  <a:pt x="466" y="1509"/>
                </a:lnTo>
                <a:lnTo>
                  <a:pt x="267" y="1543"/>
                </a:lnTo>
                <a:lnTo>
                  <a:pt x="123" y="1618"/>
                </a:lnTo>
                <a:lnTo>
                  <a:pt x="0" y="1776"/>
                </a:lnTo>
                <a:lnTo>
                  <a:pt x="0" y="0"/>
                </a:lnTo>
                <a:close/>
              </a:path>
            </a:pathLst>
          </a:cu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4" name="Freeform 15"/>
          <p:cNvSpPr>
            <a:spLocks/>
          </p:cNvSpPr>
          <p:nvPr/>
        </p:nvSpPr>
        <p:spPr bwMode="auto">
          <a:xfrm>
            <a:off x="3532188" y="1806576"/>
            <a:ext cx="2317750" cy="1274763"/>
          </a:xfrm>
          <a:custGeom>
            <a:avLst/>
            <a:gdLst>
              <a:gd name="T0" fmla="*/ 0 w 1460"/>
              <a:gd name="T1" fmla="*/ 2147483647 h 803"/>
              <a:gd name="T2" fmla="*/ 2147483647 w 1460"/>
              <a:gd name="T3" fmla="*/ 2147483647 h 803"/>
              <a:gd name="T4" fmla="*/ 2147483647 w 1460"/>
              <a:gd name="T5" fmla="*/ 2147483647 h 803"/>
              <a:gd name="T6" fmla="*/ 2147483647 w 1460"/>
              <a:gd name="T7" fmla="*/ 2147483647 h 803"/>
              <a:gd name="T8" fmla="*/ 2147483647 w 1460"/>
              <a:gd name="T9" fmla="*/ 2147483647 h 803"/>
              <a:gd name="T10" fmla="*/ 2147483647 w 1460"/>
              <a:gd name="T11" fmla="*/ 2147483647 h 803"/>
              <a:gd name="T12" fmla="*/ 2147483647 w 1460"/>
              <a:gd name="T13" fmla="*/ 2147483647 h 803"/>
              <a:gd name="T14" fmla="*/ 2147483647 w 1460"/>
              <a:gd name="T15" fmla="*/ 2147483647 h 803"/>
              <a:gd name="T16" fmla="*/ 2147483647 w 1460"/>
              <a:gd name="T17" fmla="*/ 2147483647 h 803"/>
              <a:gd name="T18" fmla="*/ 2147483647 w 1460"/>
              <a:gd name="T19" fmla="*/ 2147483647 h 803"/>
              <a:gd name="T20" fmla="*/ 2147483647 w 1460"/>
              <a:gd name="T21" fmla="*/ 2147483647 h 803"/>
              <a:gd name="T22" fmla="*/ 2147483647 w 1460"/>
              <a:gd name="T23" fmla="*/ 2147483647 h 803"/>
              <a:gd name="T24" fmla="*/ 2147483647 w 1460"/>
              <a:gd name="T25" fmla="*/ 2147483647 h 803"/>
              <a:gd name="T26" fmla="*/ 2147483647 w 1460"/>
              <a:gd name="T27" fmla="*/ 2147483647 h 803"/>
              <a:gd name="T28" fmla="*/ 2147483647 w 1460"/>
              <a:gd name="T29" fmla="*/ 2147483647 h 803"/>
              <a:gd name="T30" fmla="*/ 2147483647 w 1460"/>
              <a:gd name="T31" fmla="*/ 2147483647 h 803"/>
              <a:gd name="T32" fmla="*/ 2147483647 w 1460"/>
              <a:gd name="T33" fmla="*/ 2147483647 h 803"/>
              <a:gd name="T34" fmla="*/ 2147483647 w 1460"/>
              <a:gd name="T35" fmla="*/ 0 h 803"/>
              <a:gd name="T36" fmla="*/ 0 w 1460"/>
              <a:gd name="T37" fmla="*/ 2147483647 h 80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0"/>
              <a:gd name="T58" fmla="*/ 0 h 803"/>
              <a:gd name="T59" fmla="*/ 1460 w 1460"/>
              <a:gd name="T60" fmla="*/ 803 h 80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0" h="803">
                <a:moveTo>
                  <a:pt x="0" y="7"/>
                </a:moveTo>
                <a:lnTo>
                  <a:pt x="150" y="151"/>
                </a:lnTo>
                <a:lnTo>
                  <a:pt x="178" y="261"/>
                </a:lnTo>
                <a:lnTo>
                  <a:pt x="233" y="329"/>
                </a:lnTo>
                <a:lnTo>
                  <a:pt x="308" y="275"/>
                </a:lnTo>
                <a:lnTo>
                  <a:pt x="384" y="227"/>
                </a:lnTo>
                <a:lnTo>
                  <a:pt x="603" y="275"/>
                </a:lnTo>
                <a:lnTo>
                  <a:pt x="713" y="323"/>
                </a:lnTo>
                <a:lnTo>
                  <a:pt x="843" y="288"/>
                </a:lnTo>
                <a:lnTo>
                  <a:pt x="946" y="419"/>
                </a:lnTo>
                <a:lnTo>
                  <a:pt x="980" y="542"/>
                </a:lnTo>
                <a:lnTo>
                  <a:pt x="1008" y="631"/>
                </a:lnTo>
                <a:lnTo>
                  <a:pt x="1117" y="659"/>
                </a:lnTo>
                <a:lnTo>
                  <a:pt x="1200" y="768"/>
                </a:lnTo>
                <a:lnTo>
                  <a:pt x="1268" y="748"/>
                </a:lnTo>
                <a:lnTo>
                  <a:pt x="1357" y="693"/>
                </a:lnTo>
                <a:lnTo>
                  <a:pt x="1460" y="803"/>
                </a:lnTo>
                <a:lnTo>
                  <a:pt x="1460" y="0"/>
                </a:lnTo>
                <a:lnTo>
                  <a:pt x="0" y="7"/>
                </a:lnTo>
                <a:close/>
              </a:path>
            </a:pathLst>
          </a:custGeom>
          <a:solidFill>
            <a:srgbClr val="8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3. Demography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1206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Minorities present in remote peripheries:</a:t>
            </a:r>
          </a:p>
          <a:p>
            <a:pPr lvl="1"/>
            <a:r>
              <a:rPr lang="en-US" sz="2000" dirty="0"/>
              <a:t>Uplands or dense forests.</a:t>
            </a:r>
          </a:p>
          <a:p>
            <a:pPr eaLnBrk="1" hangingPunct="1"/>
            <a:r>
              <a:rPr lang="en-US" sz="2400" dirty="0"/>
              <a:t>Altitudinal ethnic stratification</a:t>
            </a:r>
          </a:p>
          <a:p>
            <a:pPr lvl="1" eaLnBrk="1" hangingPunct="1"/>
            <a:r>
              <a:rPr lang="en-US" sz="2000" dirty="0"/>
              <a:t>Prevalent in Monsoon Asia, especially Southeast Asia.</a:t>
            </a:r>
          </a:p>
          <a:p>
            <a:pPr lvl="1" eaLnBrk="1" hangingPunct="1"/>
            <a:r>
              <a:rPr lang="en-US" sz="2000" dirty="0"/>
              <a:t>Fertile / flatland occupied by the dominant ethnic group; higher populations.</a:t>
            </a:r>
          </a:p>
          <a:p>
            <a:pPr lvl="1" eaLnBrk="1" hangingPunct="1"/>
            <a:r>
              <a:rPr lang="en-US" sz="2000" dirty="0"/>
              <a:t>Marginalization increases with altitude; isolation and lower populations.</a:t>
            </a:r>
          </a:p>
          <a:p>
            <a:pPr eaLnBrk="1" hangingPunct="1"/>
            <a:r>
              <a:rPr lang="en-US" sz="2400" dirty="0"/>
              <a:t>Mekong</a:t>
            </a:r>
          </a:p>
          <a:p>
            <a:pPr lvl="1" eaLnBrk="1" hangingPunct="1"/>
            <a:r>
              <a:rPr lang="en-US" sz="2000" dirty="0"/>
              <a:t>Lowlands: Vietnamese / Khmer.</a:t>
            </a:r>
          </a:p>
          <a:p>
            <a:pPr lvl="1" eaLnBrk="1" hangingPunct="1"/>
            <a:r>
              <a:rPr lang="en-US" sz="2000" dirty="0"/>
              <a:t>Midlands: Lao.</a:t>
            </a:r>
          </a:p>
          <a:p>
            <a:pPr lvl="1" eaLnBrk="1" hangingPunct="1"/>
            <a:r>
              <a:rPr lang="en-US" sz="2000" dirty="0"/>
              <a:t>Highlands: Hmong.</a:t>
            </a:r>
          </a:p>
        </p:txBody>
      </p:sp>
      <p:sp>
        <p:nvSpPr>
          <p:cNvPr id="51207" name="Freeform 9"/>
          <p:cNvSpPr>
            <a:spLocks/>
          </p:cNvSpPr>
          <p:nvPr/>
        </p:nvSpPr>
        <p:spPr bwMode="auto">
          <a:xfrm>
            <a:off x="2965451" y="1862138"/>
            <a:ext cx="1223963" cy="3657600"/>
          </a:xfrm>
          <a:custGeom>
            <a:avLst/>
            <a:gdLst>
              <a:gd name="T0" fmla="*/ 2147483647 w 771"/>
              <a:gd name="T1" fmla="*/ 2147483647 h 2304"/>
              <a:gd name="T2" fmla="*/ 2147483647 w 771"/>
              <a:gd name="T3" fmla="*/ 2147483647 h 2304"/>
              <a:gd name="T4" fmla="*/ 2147483647 w 771"/>
              <a:gd name="T5" fmla="*/ 2147483647 h 2304"/>
              <a:gd name="T6" fmla="*/ 2147483647 w 771"/>
              <a:gd name="T7" fmla="*/ 2147483647 h 2304"/>
              <a:gd name="T8" fmla="*/ 2147483647 w 771"/>
              <a:gd name="T9" fmla="*/ 2147483647 h 2304"/>
              <a:gd name="T10" fmla="*/ 2147483647 w 771"/>
              <a:gd name="T11" fmla="*/ 2147483647 h 2304"/>
              <a:gd name="T12" fmla="*/ 2147483647 w 771"/>
              <a:gd name="T13" fmla="*/ 2147483647 h 2304"/>
              <a:gd name="T14" fmla="*/ 2147483647 w 771"/>
              <a:gd name="T15" fmla="*/ 2147483647 h 2304"/>
              <a:gd name="T16" fmla="*/ 2147483647 w 771"/>
              <a:gd name="T17" fmla="*/ 2147483647 h 2304"/>
              <a:gd name="T18" fmla="*/ 2147483647 w 771"/>
              <a:gd name="T19" fmla="*/ 2147483647 h 2304"/>
              <a:gd name="T20" fmla="*/ 2147483647 w 771"/>
              <a:gd name="T21" fmla="*/ 2147483647 h 2304"/>
              <a:gd name="T22" fmla="*/ 2147483647 w 771"/>
              <a:gd name="T23" fmla="*/ 2147483647 h 2304"/>
              <a:gd name="T24" fmla="*/ 2147483647 w 771"/>
              <a:gd name="T25" fmla="*/ 2147483647 h 2304"/>
              <a:gd name="T26" fmla="*/ 0 w 771"/>
              <a:gd name="T27" fmla="*/ 0 h 23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71"/>
              <a:gd name="T43" fmla="*/ 0 h 2304"/>
              <a:gd name="T44" fmla="*/ 771 w 771"/>
              <a:gd name="T45" fmla="*/ 2304 h 23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71" h="2304">
                <a:moveTo>
                  <a:pt x="507" y="2304"/>
                </a:moveTo>
                <a:cubicBezTo>
                  <a:pt x="477" y="2285"/>
                  <a:pt x="291" y="2231"/>
                  <a:pt x="329" y="2194"/>
                </a:cubicBezTo>
                <a:cubicBezTo>
                  <a:pt x="367" y="2157"/>
                  <a:pt x="697" y="2112"/>
                  <a:pt x="734" y="2084"/>
                </a:cubicBezTo>
                <a:cubicBezTo>
                  <a:pt x="771" y="2056"/>
                  <a:pt x="571" y="2054"/>
                  <a:pt x="549" y="2029"/>
                </a:cubicBezTo>
                <a:cubicBezTo>
                  <a:pt x="527" y="2004"/>
                  <a:pt x="637" y="1966"/>
                  <a:pt x="603" y="1933"/>
                </a:cubicBezTo>
                <a:cubicBezTo>
                  <a:pt x="569" y="1900"/>
                  <a:pt x="365" y="1874"/>
                  <a:pt x="343" y="1830"/>
                </a:cubicBezTo>
                <a:cubicBezTo>
                  <a:pt x="321" y="1786"/>
                  <a:pt x="466" y="1712"/>
                  <a:pt x="473" y="1666"/>
                </a:cubicBezTo>
                <a:cubicBezTo>
                  <a:pt x="480" y="1620"/>
                  <a:pt x="344" y="1665"/>
                  <a:pt x="384" y="1556"/>
                </a:cubicBezTo>
                <a:cubicBezTo>
                  <a:pt x="424" y="1447"/>
                  <a:pt x="706" y="1173"/>
                  <a:pt x="713" y="1014"/>
                </a:cubicBezTo>
                <a:cubicBezTo>
                  <a:pt x="720" y="855"/>
                  <a:pt x="519" y="719"/>
                  <a:pt x="425" y="603"/>
                </a:cubicBezTo>
                <a:cubicBezTo>
                  <a:pt x="331" y="487"/>
                  <a:pt x="177" y="381"/>
                  <a:pt x="151" y="315"/>
                </a:cubicBezTo>
                <a:cubicBezTo>
                  <a:pt x="125" y="249"/>
                  <a:pt x="273" y="228"/>
                  <a:pt x="267" y="205"/>
                </a:cubicBezTo>
                <a:cubicBezTo>
                  <a:pt x="261" y="182"/>
                  <a:pt x="162" y="212"/>
                  <a:pt x="117" y="178"/>
                </a:cubicBezTo>
                <a:cubicBezTo>
                  <a:pt x="72" y="144"/>
                  <a:pt x="36" y="7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8" name="Freeform 10"/>
          <p:cNvSpPr>
            <a:spLocks/>
          </p:cNvSpPr>
          <p:nvPr/>
        </p:nvSpPr>
        <p:spPr bwMode="auto">
          <a:xfrm>
            <a:off x="3992564" y="2217739"/>
            <a:ext cx="1673225" cy="1069975"/>
          </a:xfrm>
          <a:custGeom>
            <a:avLst/>
            <a:gdLst>
              <a:gd name="T0" fmla="*/ 2147483647 w 1054"/>
              <a:gd name="T1" fmla="*/ 2147483647 h 674"/>
              <a:gd name="T2" fmla="*/ 2147483647 w 1054"/>
              <a:gd name="T3" fmla="*/ 2147483647 h 674"/>
              <a:gd name="T4" fmla="*/ 2147483647 w 1054"/>
              <a:gd name="T5" fmla="*/ 2147483647 h 674"/>
              <a:gd name="T6" fmla="*/ 2147483647 w 1054"/>
              <a:gd name="T7" fmla="*/ 2147483647 h 674"/>
              <a:gd name="T8" fmla="*/ 2147483647 w 1054"/>
              <a:gd name="T9" fmla="*/ 2147483647 h 674"/>
              <a:gd name="T10" fmla="*/ 2147483647 w 1054"/>
              <a:gd name="T11" fmla="*/ 2147483647 h 674"/>
              <a:gd name="T12" fmla="*/ 2147483647 w 1054"/>
              <a:gd name="T13" fmla="*/ 2147483647 h 674"/>
              <a:gd name="T14" fmla="*/ 2147483647 w 1054"/>
              <a:gd name="T15" fmla="*/ 2147483647 h 674"/>
              <a:gd name="T16" fmla="*/ 2147483647 w 1054"/>
              <a:gd name="T17" fmla="*/ 2147483647 h 6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54"/>
              <a:gd name="T28" fmla="*/ 0 h 674"/>
              <a:gd name="T29" fmla="*/ 1054 w 1054"/>
              <a:gd name="T30" fmla="*/ 674 h 67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54" h="674">
                <a:moveTo>
                  <a:pt x="1054" y="160"/>
                </a:moveTo>
                <a:cubicBezTo>
                  <a:pt x="997" y="80"/>
                  <a:pt x="941" y="0"/>
                  <a:pt x="903" y="9"/>
                </a:cubicBezTo>
                <a:cubicBezTo>
                  <a:pt x="865" y="18"/>
                  <a:pt x="872" y="196"/>
                  <a:pt x="827" y="214"/>
                </a:cubicBezTo>
                <a:cubicBezTo>
                  <a:pt x="782" y="232"/>
                  <a:pt x="687" y="128"/>
                  <a:pt x="635" y="118"/>
                </a:cubicBezTo>
                <a:cubicBezTo>
                  <a:pt x="583" y="108"/>
                  <a:pt x="553" y="124"/>
                  <a:pt x="512" y="153"/>
                </a:cubicBezTo>
                <a:cubicBezTo>
                  <a:pt x="471" y="182"/>
                  <a:pt x="449" y="238"/>
                  <a:pt x="388" y="290"/>
                </a:cubicBezTo>
                <a:cubicBezTo>
                  <a:pt x="327" y="342"/>
                  <a:pt x="210" y="428"/>
                  <a:pt x="148" y="468"/>
                </a:cubicBezTo>
                <a:cubicBezTo>
                  <a:pt x="86" y="508"/>
                  <a:pt x="36" y="496"/>
                  <a:pt x="18" y="530"/>
                </a:cubicBezTo>
                <a:cubicBezTo>
                  <a:pt x="0" y="564"/>
                  <a:pt x="19" y="619"/>
                  <a:pt x="39" y="674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9" name="Freeform 13"/>
          <p:cNvSpPr>
            <a:spLocks/>
          </p:cNvSpPr>
          <p:nvPr/>
        </p:nvSpPr>
        <p:spPr bwMode="auto">
          <a:xfrm>
            <a:off x="2366964" y="5465764"/>
            <a:ext cx="3265487" cy="587375"/>
          </a:xfrm>
          <a:custGeom>
            <a:avLst/>
            <a:gdLst>
              <a:gd name="T0" fmla="*/ 0 w 2057"/>
              <a:gd name="T1" fmla="*/ 2147483647 h 370"/>
              <a:gd name="T2" fmla="*/ 2147483647 w 2057"/>
              <a:gd name="T3" fmla="*/ 2147483647 h 370"/>
              <a:gd name="T4" fmla="*/ 2147483647 w 2057"/>
              <a:gd name="T5" fmla="*/ 2147483647 h 370"/>
              <a:gd name="T6" fmla="*/ 2147483647 w 2057"/>
              <a:gd name="T7" fmla="*/ 2147483647 h 370"/>
              <a:gd name="T8" fmla="*/ 2147483647 w 2057"/>
              <a:gd name="T9" fmla="*/ 2147483647 h 370"/>
              <a:gd name="T10" fmla="*/ 2147483647 w 2057"/>
              <a:gd name="T11" fmla="*/ 2147483647 h 370"/>
              <a:gd name="T12" fmla="*/ 2147483647 w 2057"/>
              <a:gd name="T13" fmla="*/ 2147483647 h 370"/>
              <a:gd name="T14" fmla="*/ 2147483647 w 2057"/>
              <a:gd name="T15" fmla="*/ 2147483647 h 370"/>
              <a:gd name="T16" fmla="*/ 2147483647 w 2057"/>
              <a:gd name="T17" fmla="*/ 2147483647 h 370"/>
              <a:gd name="T18" fmla="*/ 2147483647 w 2057"/>
              <a:gd name="T19" fmla="*/ 2147483647 h 370"/>
              <a:gd name="T20" fmla="*/ 2147483647 w 2057"/>
              <a:gd name="T21" fmla="*/ 2147483647 h 370"/>
              <a:gd name="T22" fmla="*/ 2147483647 w 2057"/>
              <a:gd name="T23" fmla="*/ 2147483647 h 370"/>
              <a:gd name="T24" fmla="*/ 2147483647 w 2057"/>
              <a:gd name="T25" fmla="*/ 0 h 370"/>
              <a:gd name="T26" fmla="*/ 2147483647 w 2057"/>
              <a:gd name="T27" fmla="*/ 2147483647 h 370"/>
              <a:gd name="T28" fmla="*/ 2147483647 w 2057"/>
              <a:gd name="T29" fmla="*/ 2147483647 h 370"/>
              <a:gd name="T30" fmla="*/ 2147483647 w 2057"/>
              <a:gd name="T31" fmla="*/ 2147483647 h 370"/>
              <a:gd name="T32" fmla="*/ 2147483647 w 2057"/>
              <a:gd name="T33" fmla="*/ 2147483647 h 370"/>
              <a:gd name="T34" fmla="*/ 2147483647 w 2057"/>
              <a:gd name="T35" fmla="*/ 2147483647 h 370"/>
              <a:gd name="T36" fmla="*/ 2147483647 w 2057"/>
              <a:gd name="T37" fmla="*/ 2147483647 h 370"/>
              <a:gd name="T38" fmla="*/ 2147483647 w 2057"/>
              <a:gd name="T39" fmla="*/ 2147483647 h 370"/>
              <a:gd name="T40" fmla="*/ 2147483647 w 2057"/>
              <a:gd name="T41" fmla="*/ 2147483647 h 370"/>
              <a:gd name="T42" fmla="*/ 2147483647 w 2057"/>
              <a:gd name="T43" fmla="*/ 2147483647 h 370"/>
              <a:gd name="T44" fmla="*/ 2147483647 w 2057"/>
              <a:gd name="T45" fmla="*/ 2147483647 h 370"/>
              <a:gd name="T46" fmla="*/ 2147483647 w 2057"/>
              <a:gd name="T47" fmla="*/ 2147483647 h 370"/>
              <a:gd name="T48" fmla="*/ 2147483647 w 2057"/>
              <a:gd name="T49" fmla="*/ 2147483647 h 370"/>
              <a:gd name="T50" fmla="*/ 0 w 2057"/>
              <a:gd name="T51" fmla="*/ 2147483647 h 37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057"/>
              <a:gd name="T79" fmla="*/ 0 h 370"/>
              <a:gd name="T80" fmla="*/ 2057 w 2057"/>
              <a:gd name="T81" fmla="*/ 370 h 37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057" h="370">
                <a:moveTo>
                  <a:pt x="0" y="171"/>
                </a:moveTo>
                <a:lnTo>
                  <a:pt x="164" y="102"/>
                </a:lnTo>
                <a:lnTo>
                  <a:pt x="425" y="89"/>
                </a:lnTo>
                <a:lnTo>
                  <a:pt x="535" y="157"/>
                </a:lnTo>
                <a:lnTo>
                  <a:pt x="685" y="288"/>
                </a:lnTo>
                <a:lnTo>
                  <a:pt x="727" y="260"/>
                </a:lnTo>
                <a:lnTo>
                  <a:pt x="706" y="185"/>
                </a:lnTo>
                <a:lnTo>
                  <a:pt x="720" y="130"/>
                </a:lnTo>
                <a:lnTo>
                  <a:pt x="747" y="89"/>
                </a:lnTo>
                <a:lnTo>
                  <a:pt x="816" y="116"/>
                </a:lnTo>
                <a:lnTo>
                  <a:pt x="857" y="61"/>
                </a:lnTo>
                <a:lnTo>
                  <a:pt x="871" y="20"/>
                </a:lnTo>
                <a:lnTo>
                  <a:pt x="932" y="0"/>
                </a:lnTo>
                <a:lnTo>
                  <a:pt x="994" y="40"/>
                </a:lnTo>
                <a:lnTo>
                  <a:pt x="1056" y="68"/>
                </a:lnTo>
                <a:lnTo>
                  <a:pt x="1111" y="82"/>
                </a:lnTo>
                <a:lnTo>
                  <a:pt x="1179" y="109"/>
                </a:lnTo>
                <a:lnTo>
                  <a:pt x="1234" y="192"/>
                </a:lnTo>
                <a:lnTo>
                  <a:pt x="1378" y="233"/>
                </a:lnTo>
                <a:lnTo>
                  <a:pt x="1515" y="246"/>
                </a:lnTo>
                <a:lnTo>
                  <a:pt x="1645" y="260"/>
                </a:lnTo>
                <a:lnTo>
                  <a:pt x="1748" y="288"/>
                </a:lnTo>
                <a:lnTo>
                  <a:pt x="1913" y="315"/>
                </a:lnTo>
                <a:lnTo>
                  <a:pt x="2057" y="370"/>
                </a:lnTo>
                <a:lnTo>
                  <a:pt x="7" y="370"/>
                </a:lnTo>
                <a:lnTo>
                  <a:pt x="0" y="171"/>
                </a:lnTo>
                <a:close/>
              </a:path>
            </a:pathLst>
          </a:cu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0" name="Freeform 14"/>
          <p:cNvSpPr>
            <a:spLocks/>
          </p:cNvSpPr>
          <p:nvPr/>
        </p:nvSpPr>
        <p:spPr bwMode="auto">
          <a:xfrm>
            <a:off x="2366964" y="1817689"/>
            <a:ext cx="860425" cy="2090737"/>
          </a:xfrm>
          <a:custGeom>
            <a:avLst/>
            <a:gdLst>
              <a:gd name="T0" fmla="*/ 0 w 542"/>
              <a:gd name="T1" fmla="*/ 2147483647 h 1317"/>
              <a:gd name="T2" fmla="*/ 2147483647 w 542"/>
              <a:gd name="T3" fmla="*/ 2147483647 h 1317"/>
              <a:gd name="T4" fmla="*/ 2147483647 w 542"/>
              <a:gd name="T5" fmla="*/ 2147483647 h 1317"/>
              <a:gd name="T6" fmla="*/ 2147483647 w 542"/>
              <a:gd name="T7" fmla="*/ 2147483647 h 1317"/>
              <a:gd name="T8" fmla="*/ 2147483647 w 542"/>
              <a:gd name="T9" fmla="*/ 2147483647 h 1317"/>
              <a:gd name="T10" fmla="*/ 2147483647 w 542"/>
              <a:gd name="T11" fmla="*/ 2147483647 h 1317"/>
              <a:gd name="T12" fmla="*/ 2147483647 w 542"/>
              <a:gd name="T13" fmla="*/ 2147483647 h 1317"/>
              <a:gd name="T14" fmla="*/ 2147483647 w 542"/>
              <a:gd name="T15" fmla="*/ 2147483647 h 1317"/>
              <a:gd name="T16" fmla="*/ 2147483647 w 542"/>
              <a:gd name="T17" fmla="*/ 2147483647 h 1317"/>
              <a:gd name="T18" fmla="*/ 2147483647 w 542"/>
              <a:gd name="T19" fmla="*/ 2147483647 h 1317"/>
              <a:gd name="T20" fmla="*/ 2147483647 w 542"/>
              <a:gd name="T21" fmla="*/ 2147483647 h 1317"/>
              <a:gd name="T22" fmla="*/ 2147483647 w 542"/>
              <a:gd name="T23" fmla="*/ 2147483647 h 1317"/>
              <a:gd name="T24" fmla="*/ 2147483647 w 542"/>
              <a:gd name="T25" fmla="*/ 2147483647 h 1317"/>
              <a:gd name="T26" fmla="*/ 2147483647 w 542"/>
              <a:gd name="T27" fmla="*/ 2147483647 h 1317"/>
              <a:gd name="T28" fmla="*/ 2147483647 w 542"/>
              <a:gd name="T29" fmla="*/ 2147483647 h 1317"/>
              <a:gd name="T30" fmla="*/ 2147483647 w 542"/>
              <a:gd name="T31" fmla="*/ 0 h 1317"/>
              <a:gd name="T32" fmla="*/ 2147483647 w 542"/>
              <a:gd name="T33" fmla="*/ 0 h 1317"/>
              <a:gd name="T34" fmla="*/ 0 w 542"/>
              <a:gd name="T35" fmla="*/ 2147483647 h 131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2"/>
              <a:gd name="T55" fmla="*/ 0 h 1317"/>
              <a:gd name="T56" fmla="*/ 542 w 542"/>
              <a:gd name="T57" fmla="*/ 1317 h 131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2" h="1317">
                <a:moveTo>
                  <a:pt x="0" y="1317"/>
                </a:moveTo>
                <a:lnTo>
                  <a:pt x="226" y="1186"/>
                </a:lnTo>
                <a:lnTo>
                  <a:pt x="363" y="1173"/>
                </a:lnTo>
                <a:lnTo>
                  <a:pt x="295" y="1056"/>
                </a:lnTo>
                <a:lnTo>
                  <a:pt x="404" y="981"/>
                </a:lnTo>
                <a:lnTo>
                  <a:pt x="480" y="1001"/>
                </a:lnTo>
                <a:lnTo>
                  <a:pt x="542" y="885"/>
                </a:lnTo>
                <a:lnTo>
                  <a:pt x="480" y="809"/>
                </a:lnTo>
                <a:lnTo>
                  <a:pt x="542" y="665"/>
                </a:lnTo>
                <a:lnTo>
                  <a:pt x="507" y="576"/>
                </a:lnTo>
                <a:lnTo>
                  <a:pt x="439" y="446"/>
                </a:lnTo>
                <a:lnTo>
                  <a:pt x="425" y="336"/>
                </a:lnTo>
                <a:lnTo>
                  <a:pt x="446" y="274"/>
                </a:lnTo>
                <a:lnTo>
                  <a:pt x="398" y="226"/>
                </a:lnTo>
                <a:lnTo>
                  <a:pt x="343" y="124"/>
                </a:lnTo>
                <a:lnTo>
                  <a:pt x="295" y="0"/>
                </a:lnTo>
                <a:lnTo>
                  <a:pt x="7" y="0"/>
                </a:lnTo>
                <a:lnTo>
                  <a:pt x="0" y="1317"/>
                </a:lnTo>
                <a:close/>
              </a:path>
            </a:pathLst>
          </a:custGeom>
          <a:solidFill>
            <a:srgbClr val="8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11" name="Rectangle 12"/>
          <p:cNvSpPr>
            <a:spLocks noChangeArrowheads="1"/>
          </p:cNvSpPr>
          <p:nvPr/>
        </p:nvSpPr>
        <p:spPr bwMode="auto">
          <a:xfrm>
            <a:off x="2366964" y="1806575"/>
            <a:ext cx="3494087" cy="4256088"/>
          </a:xfrm>
          <a:prstGeom prst="rect">
            <a:avLst/>
          </a:prstGeom>
          <a:noFill/>
          <a:ln w="3175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Rectangle 22"/>
          <p:cNvSpPr>
            <a:spLocks noChangeArrowheads="1"/>
          </p:cNvSpPr>
          <p:nvPr/>
        </p:nvSpPr>
        <p:spPr bwMode="auto">
          <a:xfrm>
            <a:off x="4932363" y="4583113"/>
            <a:ext cx="881062" cy="1447800"/>
          </a:xfrm>
          <a:prstGeom prst="rect">
            <a:avLst/>
          </a:prstGeom>
          <a:solidFill>
            <a:srgbClr val="FFFFFF"/>
          </a:solidFill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Rectangle 16"/>
          <p:cNvSpPr>
            <a:spLocks noChangeArrowheads="1"/>
          </p:cNvSpPr>
          <p:nvPr/>
        </p:nvSpPr>
        <p:spPr bwMode="auto">
          <a:xfrm>
            <a:off x="5267326" y="4649789"/>
            <a:ext cx="206375" cy="20637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Rectangle 17"/>
          <p:cNvSpPr>
            <a:spLocks noChangeArrowheads="1"/>
          </p:cNvSpPr>
          <p:nvPr/>
        </p:nvSpPr>
        <p:spPr bwMode="auto">
          <a:xfrm>
            <a:off x="5267326" y="5121276"/>
            <a:ext cx="206375" cy="2063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5" name="Rectangle 18"/>
          <p:cNvSpPr>
            <a:spLocks noChangeArrowheads="1"/>
          </p:cNvSpPr>
          <p:nvPr/>
        </p:nvSpPr>
        <p:spPr bwMode="auto">
          <a:xfrm>
            <a:off x="5267326" y="5583239"/>
            <a:ext cx="206375" cy="206375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6" name="Text Box 19"/>
          <p:cNvSpPr txBox="1">
            <a:spLocks noChangeArrowheads="1"/>
          </p:cNvSpPr>
          <p:nvPr/>
        </p:nvSpPr>
        <p:spPr bwMode="auto">
          <a:xfrm>
            <a:off x="4938713" y="4811713"/>
            <a:ext cx="8556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Arial Narrow" pitchFamily="34" charset="0"/>
              </a:rPr>
              <a:t>Lowlands</a:t>
            </a:r>
          </a:p>
        </p:txBody>
      </p:sp>
      <p:sp>
        <p:nvSpPr>
          <p:cNvPr id="51217" name="Text Box 20"/>
          <p:cNvSpPr txBox="1">
            <a:spLocks noChangeArrowheads="1"/>
          </p:cNvSpPr>
          <p:nvPr/>
        </p:nvSpPr>
        <p:spPr bwMode="auto">
          <a:xfrm>
            <a:off x="4962526" y="5287963"/>
            <a:ext cx="817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Arial Narrow" pitchFamily="34" charset="0"/>
              </a:rPr>
              <a:t>Midlands</a:t>
            </a:r>
          </a:p>
        </p:txBody>
      </p:sp>
      <p:sp>
        <p:nvSpPr>
          <p:cNvPr id="51218" name="Text Box 21"/>
          <p:cNvSpPr txBox="1">
            <a:spLocks noChangeArrowheads="1"/>
          </p:cNvSpPr>
          <p:nvPr/>
        </p:nvSpPr>
        <p:spPr bwMode="auto">
          <a:xfrm>
            <a:off x="4921250" y="5729288"/>
            <a:ext cx="88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Arial Narrow" pitchFamily="34" charset="0"/>
              </a:rPr>
              <a:t>Highlands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BC61C0-74B0-495C-B9F1-C4E1CD24B71B}"/>
              </a:ext>
            </a:extLst>
          </p:cNvPr>
          <p:cNvSpPr txBox="1"/>
          <p:nvPr/>
        </p:nvSpPr>
        <p:spPr>
          <a:xfrm>
            <a:off x="7629522" y="5725715"/>
            <a:ext cx="4562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What is altitudinal ethnic stratification and provide some examples.</a:t>
            </a:r>
          </a:p>
        </p:txBody>
      </p:sp>
      <p:pic>
        <p:nvPicPr>
          <p:cNvPr id="24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8ADEB2A7-96BA-413D-8043-0DE432784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53" y="5736305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16B057-C1DE-4327-84A2-09C53F2217E1}"/>
              </a:ext>
            </a:extLst>
          </p:cNvPr>
          <p:cNvSpPr txBox="1"/>
          <p:nvPr/>
        </p:nvSpPr>
        <p:spPr>
          <a:xfrm>
            <a:off x="2856754" y="4336535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Dominant ethnic group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C239C7-AA0B-4C13-82D3-A5279F9EC277}"/>
              </a:ext>
            </a:extLst>
          </p:cNvPr>
          <p:cNvSpPr txBox="1"/>
          <p:nvPr/>
        </p:nvSpPr>
        <p:spPr>
          <a:xfrm>
            <a:off x="2425880" y="3045897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Minorities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24FED1-BFF9-4475-A214-B2BB918B216B}"/>
              </a:ext>
            </a:extLst>
          </p:cNvPr>
          <p:cNvSpPr txBox="1"/>
          <p:nvPr/>
        </p:nvSpPr>
        <p:spPr>
          <a:xfrm>
            <a:off x="3660955" y="1944173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Minorities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09651" y="104775"/>
            <a:ext cx="6732714" cy="9477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Ethnic Composition in East and Southeast Asia</a:t>
            </a:r>
          </a:p>
        </p:txBody>
      </p:sp>
      <p:graphicFrame>
        <p:nvGraphicFramePr>
          <p:cNvPr id="644421" name="Group 32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806581"/>
              </p:ext>
            </p:extLst>
          </p:nvPr>
        </p:nvGraphicFramePr>
        <p:xfrm>
          <a:off x="1009649" y="3090277"/>
          <a:ext cx="6499109" cy="3726037"/>
        </p:xfrm>
        <a:graphic>
          <a:graphicData uri="http://schemas.openxmlformats.org/drawingml/2006/table">
            <a:tbl>
              <a:tblPr firstRow="1" firstCol="1" bandCol="1">
                <a:tableStyleId>{0E3FDE45-AF77-4B5C-9715-49D594BDF05E}</a:tableStyleId>
              </a:tblPr>
              <a:tblGrid>
                <a:gridCol w="811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3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19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19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1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19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04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Southeast Asia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90%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80%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60%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40%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20%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5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Burma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Burmese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Karen</a:t>
                      </a:r>
                      <a:b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Shan</a:t>
                      </a:r>
                      <a:b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Chinese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4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Cambodia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Khmer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Vietnamese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3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Indonesia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Javanese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Sudanese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Madurese</a:t>
                      </a:r>
                      <a:b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Chinese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5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Laos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Lao Loum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Lao Theung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Lao Sung 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4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Malaysia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Malay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Chinese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Indian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5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Philippines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Cebuano</a:t>
                      </a:r>
                      <a:b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Tagalog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Iloko</a:t>
                      </a:r>
                      <a:b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Panay-</a:t>
                      </a:r>
                      <a:b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Hiligaynon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Bikol</a:t>
                      </a:r>
                      <a:b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Bisaya</a:t>
                      </a:r>
                      <a:b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Chinese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4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Singapore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Chinese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Malay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Indian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4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Thailand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Thai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Chinese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15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Vietnam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Vietnamese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Lao</a:t>
                      </a:r>
                      <a:b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Montagnard</a:t>
                      </a:r>
                      <a:b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Chinese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82F7C421-B2EA-43BC-9DB7-35008571F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7" y="0"/>
            <a:ext cx="4525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roup 190">
            <a:extLst>
              <a:ext uri="{FF2B5EF4-FFF2-40B4-BE49-F238E27FC236}">
                <a16:creationId xmlns:a16="http://schemas.microsoft.com/office/drawing/2014/main" id="{7008A571-080C-4074-AF44-336B555B66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793009"/>
              </p:ext>
            </p:extLst>
          </p:nvPr>
        </p:nvGraphicFramePr>
        <p:xfrm>
          <a:off x="1009649" y="1300828"/>
          <a:ext cx="6499109" cy="1742727"/>
        </p:xfrm>
        <a:graphic>
          <a:graphicData uri="http://schemas.openxmlformats.org/drawingml/2006/table">
            <a:tbl>
              <a:tblPr firstRow="1" firstCol="1" bandCol="1">
                <a:tableStyleId>{0E3FDE45-AF77-4B5C-9715-49D594BDF05E}</a:tableStyleId>
              </a:tblPr>
              <a:tblGrid>
                <a:gridCol w="811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3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19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19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1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19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25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East Asia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90%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80%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60%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40%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20%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5%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7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China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Han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55 minorities such as Uygur and Tibetan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5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Japan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Japanese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5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Koreas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Koreans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5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Taiwan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Taiwanese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Chinese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Hakka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Tx/>
                        <a:buFont typeface="Arial Narrow" pitchFamily="34" charset="0"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3. Demography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Demographic transition</a:t>
            </a:r>
          </a:p>
          <a:p>
            <a:pPr lvl="1" eaLnBrk="1" hangingPunct="1"/>
            <a:r>
              <a:rPr lang="en-US" dirty="0"/>
              <a:t>Process of demographic growth:</a:t>
            </a:r>
          </a:p>
          <a:p>
            <a:pPr lvl="2" eaLnBrk="1" hangingPunct="1"/>
            <a:r>
              <a:rPr lang="en-US" dirty="0"/>
              <a:t>Particularly after WWII.</a:t>
            </a:r>
          </a:p>
          <a:p>
            <a:pPr lvl="2" eaLnBrk="1" hangingPunct="1"/>
            <a:r>
              <a:rPr lang="en-US" dirty="0"/>
              <a:t>Huge increase in population.</a:t>
            </a:r>
          </a:p>
          <a:p>
            <a:pPr lvl="1" eaLnBrk="1" hangingPunct="1"/>
            <a:r>
              <a:rPr lang="en-US" dirty="0"/>
              <a:t>Demographic growth is slowing down:</a:t>
            </a:r>
          </a:p>
          <a:p>
            <a:pPr lvl="2" eaLnBrk="1" hangingPunct="1"/>
            <a:r>
              <a:rPr lang="en-US" dirty="0"/>
              <a:t>Significant declines in fertility observed across the board.</a:t>
            </a:r>
          </a:p>
          <a:p>
            <a:pPr lvl="2" eaLnBrk="1" hangingPunct="1"/>
            <a:r>
              <a:rPr lang="en-US" dirty="0"/>
              <a:t>Economic and social modernization of the region (age of marriage).</a:t>
            </a:r>
          </a:p>
          <a:p>
            <a:pPr lvl="2" eaLnBrk="1" hangingPunct="1"/>
            <a:r>
              <a:rPr lang="en-US" dirty="0"/>
              <a:t>Various population planning policies.</a:t>
            </a:r>
          </a:p>
          <a:p>
            <a:pPr lvl="1" eaLnBrk="1" hangingPunct="1"/>
            <a:r>
              <a:rPr lang="en-US" dirty="0"/>
              <a:t>Korea, Taiwan, Singapore, and Hong Kong:</a:t>
            </a:r>
          </a:p>
          <a:p>
            <a:pPr lvl="2" eaLnBrk="1" hangingPunct="1"/>
            <a:r>
              <a:rPr lang="en-US" dirty="0"/>
              <a:t>Currently experiencing great decreases in their birth rates.</a:t>
            </a:r>
          </a:p>
          <a:p>
            <a:pPr lvl="2" eaLnBrk="1" hangingPunct="1"/>
            <a:r>
              <a:rPr lang="en-US" dirty="0"/>
              <a:t>Their fertility rates are below replacement rate.</a:t>
            </a:r>
          </a:p>
          <a:p>
            <a:pPr lvl="2" eaLnBrk="1" hangingPunct="1"/>
            <a:r>
              <a:rPr lang="en-US" dirty="0"/>
              <a:t>South Korea has the lowest fertility in the world (by 2005).</a:t>
            </a:r>
          </a:p>
          <a:p>
            <a:pPr lvl="1" eaLnBrk="1" hangingPunct="1"/>
            <a:r>
              <a:rPr lang="en-US" dirty="0"/>
              <a:t>People’s Republic of China:</a:t>
            </a:r>
          </a:p>
          <a:p>
            <a:pPr lvl="2" eaLnBrk="1" hangingPunct="1"/>
            <a:r>
              <a:rPr lang="en-US" dirty="0"/>
              <a:t>Government policy has incited lower birth rates.</a:t>
            </a:r>
          </a:p>
          <a:p>
            <a:pPr lvl="2" eaLnBrk="1" hangingPunct="1"/>
            <a:r>
              <a:rPr lang="en-US" dirty="0"/>
              <a:t>Imposed a “One Child Policy” (1981-2015).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Demography of the Three Largest Nations of Pacific Asia (1961-2022) (in millions)</a:t>
            </a:r>
          </a:p>
        </p:txBody>
      </p:sp>
      <p:graphicFrame>
        <p:nvGraphicFramePr>
          <p:cNvPr id="4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2552733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317D9-498E-4CD3-AB30-3D3B985F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Fertility Transition in some Asian Countries, 1960-2021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CC18F59-5277-4676-978B-356E792F27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5433197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2B8AE2A-8199-4516-90B3-627B0C8E4C99}"/>
              </a:ext>
            </a:extLst>
          </p:cNvPr>
          <p:cNvSpPr txBox="1"/>
          <p:nvPr/>
        </p:nvSpPr>
        <p:spPr>
          <a:xfrm>
            <a:off x="6948585" y="1471486"/>
            <a:ext cx="4562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Many Pacific Asian countries are facing a fast demographic transition. Explain what this can imply for their demographic future.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6DA6D118-7A4B-4A16-AA36-291BD4F51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16" y="1482076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571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Age of Marriage, Women, 1970-2018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708095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94776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3. Demography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Agriculture and collectivism</a:t>
            </a:r>
          </a:p>
          <a:p>
            <a:pPr lvl="1" eaLnBrk="1" hangingPunct="1"/>
            <a:r>
              <a:rPr lang="en-US" dirty="0"/>
              <a:t>Asian societies tend to have a higher degree of collectivism.</a:t>
            </a:r>
          </a:p>
          <a:p>
            <a:pPr lvl="1" eaLnBrk="1" hangingPunct="1"/>
            <a:r>
              <a:rPr lang="en-US" dirty="0"/>
              <a:t>A major explanatory factor is the intensity of agriculture:</a:t>
            </a:r>
          </a:p>
          <a:p>
            <a:pPr lvl="2" eaLnBrk="1" hangingPunct="1"/>
            <a:r>
              <a:rPr lang="en-US" dirty="0"/>
              <a:t>Requires cooperative land management, notably irrigation systems.</a:t>
            </a:r>
          </a:p>
          <a:p>
            <a:pPr lvl="2" eaLnBrk="1" hangingPunct="1"/>
            <a:r>
              <a:rPr lang="en-US" dirty="0"/>
              <a:t>Settlements tend to be nucleated with villages surrounded by fields.</a:t>
            </a:r>
          </a:p>
          <a:p>
            <a:pPr lvl="2" eaLnBrk="1" hangingPunct="1"/>
            <a:r>
              <a:rPr lang="en-US" dirty="0"/>
              <a:t>Cooperation at its peak during planting and harvesting.</a:t>
            </a:r>
          </a:p>
          <a:p>
            <a:pPr lvl="2" eaLnBrk="1" hangingPunct="1"/>
            <a:r>
              <a:rPr lang="en-US" dirty="0"/>
              <a:t>Multigenerational families living in the same house.</a:t>
            </a:r>
          </a:p>
          <a:p>
            <a:pPr lvl="1" eaLnBrk="1" hangingPunct="1"/>
            <a:r>
              <a:rPr lang="en-US" dirty="0"/>
              <a:t>This social structure pervades today:</a:t>
            </a:r>
          </a:p>
          <a:p>
            <a:pPr lvl="2" eaLnBrk="1" hangingPunct="1"/>
            <a:r>
              <a:rPr lang="en-US" dirty="0"/>
              <a:t>The needs of the collectivity surpasses the needs of the individuals.</a:t>
            </a:r>
          </a:p>
          <a:p>
            <a:pPr lvl="2" eaLnBrk="1" hangingPunct="1"/>
            <a:r>
              <a:rPr lang="en-US" dirty="0"/>
              <a:t>Social order with duties.</a:t>
            </a:r>
          </a:p>
          <a:p>
            <a:pPr lvl="1"/>
            <a:r>
              <a:rPr lang="en-US" dirty="0"/>
              <a:t>Urbanization is associated with increasing individualism.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CB0A-53FD-4646-8770-E509B26FE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Employment in agriculture (% of total employment)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5CF86DA-44A9-4D6E-A245-F583A6CEB3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355802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0609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3. Demography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Role of children</a:t>
            </a:r>
          </a:p>
          <a:p>
            <a:pPr lvl="1" eaLnBrk="1" hangingPunct="1"/>
            <a:r>
              <a:rPr lang="en-US" dirty="0"/>
              <a:t>A reflection of traditionally rural societies.</a:t>
            </a:r>
          </a:p>
          <a:p>
            <a:pPr lvl="1" eaLnBrk="1" hangingPunct="1"/>
            <a:r>
              <a:rPr lang="en-US" dirty="0"/>
              <a:t>Multidimensional role:</a:t>
            </a:r>
          </a:p>
          <a:p>
            <a:pPr lvl="2" eaLnBrk="1" hangingPunct="1"/>
            <a:r>
              <a:rPr lang="en-US" dirty="0"/>
              <a:t>Continuity of the family name (males).</a:t>
            </a:r>
          </a:p>
          <a:p>
            <a:pPr lvl="2" eaLnBrk="1" hangingPunct="1"/>
            <a:r>
              <a:rPr lang="en-US" dirty="0"/>
              <a:t>A direct link to ancestors.</a:t>
            </a:r>
          </a:p>
          <a:p>
            <a:pPr lvl="2" eaLnBrk="1" hangingPunct="1"/>
            <a:r>
              <a:rPr lang="en-US" dirty="0"/>
              <a:t>Inheritance of family property, notably farmland.</a:t>
            </a:r>
          </a:p>
          <a:p>
            <a:pPr lvl="2" eaLnBrk="1" hangingPunct="1"/>
            <a:r>
              <a:rPr lang="en-US" dirty="0"/>
              <a:t>Agricultural labor (in the field by the age of 7 or 8 years).</a:t>
            </a:r>
          </a:p>
          <a:p>
            <a:pPr lvl="2" eaLnBrk="1" hangingPunct="1"/>
            <a:r>
              <a:rPr lang="en-US" dirty="0"/>
              <a:t>Take care of parents in old age (limited social security).</a:t>
            </a:r>
          </a:p>
          <a:p>
            <a:pPr lvl="1" eaLnBrk="1" hangingPunct="1"/>
            <a:r>
              <a:rPr lang="en-US" dirty="0"/>
              <a:t>Rural areas tend to have high levels of fertility:</a:t>
            </a:r>
          </a:p>
          <a:p>
            <a:pPr lvl="2" eaLnBrk="1" hangingPunct="1"/>
            <a:r>
              <a:rPr lang="en-US" dirty="0"/>
              <a:t>Maximizes the chances of having a son and of survival.</a:t>
            </a:r>
          </a:p>
          <a:p>
            <a:pPr lvl="2" eaLnBrk="1" hangingPunct="1"/>
            <a:r>
              <a:rPr lang="en-US" dirty="0"/>
              <a:t>Daughters are increasingly sent to the cities to work in factories.</a:t>
            </a:r>
          </a:p>
          <a:p>
            <a:pPr lvl="1" eaLnBrk="1" hangingPunct="1"/>
            <a:r>
              <a:rPr lang="en-US" dirty="0"/>
              <a:t>Child labor:</a:t>
            </a:r>
          </a:p>
          <a:p>
            <a:pPr lvl="2" eaLnBrk="1" hangingPunct="1"/>
            <a:r>
              <a:rPr lang="en-US" dirty="0"/>
              <a:t>15% of 7-14 years old work in fields or factories.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A. The Social Landscape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1. Religions</a:t>
            </a:r>
          </a:p>
          <a:p>
            <a:pPr lvl="1" eaLnBrk="1" hangingPunct="1"/>
            <a:r>
              <a:rPr lang="en-US"/>
              <a:t>What are the major religions of Pacific Asia?</a:t>
            </a:r>
          </a:p>
          <a:p>
            <a:pPr eaLnBrk="1" hangingPunct="1"/>
            <a:r>
              <a:rPr lang="en-US"/>
              <a:t>2. Rice</a:t>
            </a:r>
          </a:p>
          <a:p>
            <a:pPr lvl="1" eaLnBrk="1" hangingPunct="1"/>
            <a:r>
              <a:rPr lang="en-US"/>
              <a:t>What is the economic and cultural importance of rice?</a:t>
            </a:r>
          </a:p>
          <a:p>
            <a:pPr eaLnBrk="1" hangingPunct="1"/>
            <a:r>
              <a:rPr lang="en-US"/>
              <a:t>3. Demography</a:t>
            </a:r>
          </a:p>
          <a:p>
            <a:pPr lvl="1" eaLnBrk="1" hangingPunct="1"/>
            <a:r>
              <a:rPr lang="en-US"/>
              <a:t>What are the major demographic characteristics and issues of the region?</a:t>
            </a:r>
          </a:p>
          <a:p>
            <a:pPr eaLnBrk="1" hangingPunct="1"/>
            <a:r>
              <a:rPr lang="en-US"/>
              <a:t>4. Social Problems</a:t>
            </a:r>
          </a:p>
          <a:p>
            <a:pPr lvl="1" eaLnBrk="1" hangingPunct="1"/>
            <a:r>
              <a:rPr lang="en-US"/>
              <a:t>What are the major regional social problems?</a:t>
            </a:r>
          </a:p>
          <a:p>
            <a:pPr eaLnBrk="1" hangingPunct="1"/>
            <a:r>
              <a:rPr lang="en-US"/>
              <a:t>5. Urbanization</a:t>
            </a:r>
          </a:p>
          <a:p>
            <a:pPr lvl="1" eaLnBrk="1" hangingPunct="1"/>
            <a:r>
              <a:rPr lang="en-US"/>
              <a:t>What is the extent of urbanization?</a:t>
            </a:r>
          </a:p>
          <a:p>
            <a:pPr lvl="1" eaLnBrk="1" hangingPunct="1"/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Percentage of Economically Active Children Aged 7-14</a:t>
            </a:r>
          </a:p>
        </p:txBody>
      </p:sp>
      <p:graphicFrame>
        <p:nvGraphicFramePr>
          <p:cNvPr id="4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9642906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4. Social Problems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Gender issues in rural areas</a:t>
            </a:r>
          </a:p>
          <a:p>
            <a:pPr lvl="1" eaLnBrk="1" hangingPunct="1"/>
            <a:r>
              <a:rPr lang="en-US" dirty="0"/>
              <a:t>Acute gender differences in rural societies.</a:t>
            </a:r>
          </a:p>
          <a:p>
            <a:pPr lvl="1" eaLnBrk="1" hangingPunct="1"/>
            <a:r>
              <a:rPr lang="en-US" dirty="0"/>
              <a:t>Unequal access to education, health care and employment.</a:t>
            </a:r>
          </a:p>
          <a:p>
            <a:pPr lvl="1" eaLnBrk="1" hangingPunct="1"/>
            <a:r>
              <a:rPr lang="en-US" dirty="0"/>
              <a:t>Women’s work:</a:t>
            </a:r>
          </a:p>
          <a:p>
            <a:pPr lvl="2" eaLnBrk="1" hangingPunct="1"/>
            <a:r>
              <a:rPr lang="en-US" dirty="0"/>
              <a:t>Usually around the house.</a:t>
            </a:r>
          </a:p>
          <a:p>
            <a:pPr lvl="2" eaLnBrk="1" hangingPunct="1"/>
            <a:r>
              <a:rPr lang="en-US" dirty="0"/>
              <a:t>Small animals of low value (chickens, goats and pigs).</a:t>
            </a:r>
          </a:p>
          <a:p>
            <a:pPr lvl="2" eaLnBrk="1" hangingPunct="1"/>
            <a:r>
              <a:rPr lang="en-US" dirty="0"/>
              <a:t>Vegetables and roots.</a:t>
            </a:r>
          </a:p>
          <a:p>
            <a:pPr lvl="2" eaLnBrk="1" hangingPunct="1"/>
            <a:r>
              <a:rPr lang="en-US" dirty="0"/>
              <a:t>For subsistence.</a:t>
            </a:r>
          </a:p>
          <a:p>
            <a:pPr lvl="2" eaLnBrk="1" hangingPunct="1"/>
            <a:r>
              <a:rPr lang="en-US" dirty="0"/>
              <a:t>Plant, weed and harvest.</a:t>
            </a:r>
          </a:p>
          <a:p>
            <a:pPr lvl="1" eaLnBrk="1" hangingPunct="1"/>
            <a:r>
              <a:rPr lang="en-US" dirty="0"/>
              <a:t>Man’s work:</a:t>
            </a:r>
          </a:p>
          <a:p>
            <a:pPr lvl="2" eaLnBrk="1" hangingPunct="1"/>
            <a:r>
              <a:rPr lang="en-US" dirty="0"/>
              <a:t>Usually in the field.</a:t>
            </a:r>
          </a:p>
          <a:p>
            <a:pPr lvl="2" eaLnBrk="1" hangingPunct="1"/>
            <a:r>
              <a:rPr lang="en-US" dirty="0"/>
              <a:t>Large high value animals (horses and cattle).</a:t>
            </a:r>
          </a:p>
          <a:p>
            <a:pPr lvl="2" eaLnBrk="1" hangingPunct="1"/>
            <a:r>
              <a:rPr lang="en-US" dirty="0"/>
              <a:t>Grains and tree products.</a:t>
            </a:r>
          </a:p>
          <a:p>
            <a:pPr lvl="2" eaLnBrk="1" hangingPunct="1"/>
            <a:r>
              <a:rPr lang="en-US" dirty="0"/>
              <a:t>For cash.</a:t>
            </a:r>
          </a:p>
          <a:p>
            <a:pPr lvl="2" eaLnBrk="1" hangingPunct="1"/>
            <a:r>
              <a:rPr lang="en-US" dirty="0"/>
              <a:t>Prepare fields for cultivation.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Percentage above 15 years Literate, 2018</a:t>
            </a:r>
          </a:p>
        </p:txBody>
      </p:sp>
      <p:graphicFrame>
        <p:nvGraphicFramePr>
          <p:cNvPr id="4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6436383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4. Social Problems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Gender issues in urban areas</a:t>
            </a:r>
          </a:p>
          <a:p>
            <a:pPr lvl="1" eaLnBrk="1" hangingPunct="1"/>
            <a:r>
              <a:rPr lang="en-US" dirty="0"/>
              <a:t>Majority of recent migrants are women.</a:t>
            </a:r>
          </a:p>
          <a:p>
            <a:pPr lvl="1" eaLnBrk="1" hangingPunct="1"/>
            <a:r>
              <a:rPr lang="en-US" dirty="0"/>
              <a:t>Left the countryside to work in manufacturing and service industries (particularly in China):</a:t>
            </a:r>
          </a:p>
          <a:p>
            <a:pPr lvl="2" eaLnBrk="1" hangingPunct="1"/>
            <a:r>
              <a:rPr lang="en-US" dirty="0"/>
              <a:t>Send remittances back home.</a:t>
            </a:r>
          </a:p>
          <a:p>
            <a:pPr lvl="2" eaLnBrk="1" hangingPunct="1"/>
            <a:r>
              <a:rPr lang="en-US" dirty="0"/>
              <a:t>Often more an asset than the son.</a:t>
            </a:r>
          </a:p>
          <a:p>
            <a:pPr lvl="1" eaLnBrk="1" hangingPunct="1"/>
            <a:r>
              <a:rPr lang="en-US" dirty="0"/>
              <a:t>Transposition of gender issues in the modern workplace:</a:t>
            </a:r>
          </a:p>
          <a:p>
            <a:pPr lvl="2" eaLnBrk="1" hangingPunct="1"/>
            <a:r>
              <a:rPr lang="en-US" dirty="0"/>
              <a:t>Even in advanced societies (Japan, Korea).</a:t>
            </a:r>
          </a:p>
          <a:p>
            <a:pPr lvl="2" eaLnBrk="1" hangingPunct="1"/>
            <a:r>
              <a:rPr lang="en-US" dirty="0"/>
              <a:t>Woman fulfilling clerical functions.</a:t>
            </a:r>
          </a:p>
          <a:p>
            <a:pPr lvl="2" eaLnBrk="1" hangingPunct="1"/>
            <a:r>
              <a:rPr lang="en-US" dirty="0"/>
              <a:t>Expectation to work until getting married and then assume the traditional child raising function.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285088-0EFD-450E-8468-0A99B220EF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women factory worker china">
            <a:extLst>
              <a:ext uri="{FF2B5EF4-FFF2-40B4-BE49-F238E27FC236}">
                <a16:creationId xmlns:a16="http://schemas.microsoft.com/office/drawing/2014/main" id="{94E741B9-4221-4D3B-A3AF-E14C51DE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497" y="2190345"/>
            <a:ext cx="52387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4. Social Problems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“Mail-order bride” or “Passport bros”</a:t>
            </a:r>
          </a:p>
          <a:p>
            <a:pPr lvl="1"/>
            <a:r>
              <a:rPr lang="en-US" dirty="0"/>
              <a:t>Women who advertise themselves for foreign marriage.</a:t>
            </a:r>
          </a:p>
          <a:p>
            <a:pPr lvl="1"/>
            <a:r>
              <a:rPr lang="en-US" dirty="0"/>
              <a:t>Men who travel abroad to find a wife.</a:t>
            </a:r>
          </a:p>
          <a:p>
            <a:pPr lvl="1"/>
            <a:r>
              <a:rPr lang="en-US" dirty="0"/>
              <a:t>Easiest way to get a travel visa.</a:t>
            </a:r>
          </a:p>
          <a:p>
            <a:pPr lvl="1"/>
            <a:r>
              <a:rPr lang="en-US" dirty="0"/>
              <a:t>Mainly from Southeast Asia and Russia.</a:t>
            </a:r>
          </a:p>
          <a:p>
            <a:pPr lvl="1"/>
            <a:r>
              <a:rPr lang="en-US" dirty="0"/>
              <a:t>Factors:</a:t>
            </a:r>
          </a:p>
          <a:p>
            <a:pPr lvl="2"/>
            <a:r>
              <a:rPr lang="en-US" dirty="0"/>
              <a:t>Countries where jobs and educational opportunities for women are scarce and wages are low.</a:t>
            </a:r>
          </a:p>
          <a:p>
            <a:pPr lvl="2"/>
            <a:r>
              <a:rPr lang="en-US" dirty="0"/>
              <a:t>Countries where women are focusing on career, delay having a family and have a misandrist attitude.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6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Prostitution in Pacific Asia</a:t>
            </a:r>
          </a:p>
        </p:txBody>
      </p:sp>
      <p:sp>
        <p:nvSpPr>
          <p:cNvPr id="61444" name="Rectangle 15"/>
          <p:cNvSpPr>
            <a:spLocks noGrp="1" noChangeArrowheads="1"/>
          </p:cNvSpPr>
          <p:nvPr>
            <p:ph type="body" sz="half" idx="2"/>
          </p:nvPr>
        </p:nvSpPr>
        <p:spPr>
          <a:xfrm>
            <a:off x="6230939" y="1311275"/>
            <a:ext cx="4295775" cy="5291138"/>
          </a:xfrm>
        </p:spPr>
        <p:txBody>
          <a:bodyPr/>
          <a:lstStyle/>
          <a:p>
            <a:pPr eaLnBrk="1" hangingPunct="1"/>
            <a:r>
              <a:rPr lang="en-US" dirty="0"/>
              <a:t>Sex cities</a:t>
            </a:r>
          </a:p>
          <a:p>
            <a:pPr lvl="1" eaLnBrk="1" hangingPunct="1"/>
            <a:r>
              <a:rPr lang="en-US" sz="2200" dirty="0"/>
              <a:t>Significant infrastructures of bars, karaoke clubs, hotels, and massage parlors.</a:t>
            </a:r>
          </a:p>
          <a:p>
            <a:pPr lvl="1" eaLnBrk="1" hangingPunct="1"/>
            <a:r>
              <a:rPr lang="en-US" sz="2200" dirty="0"/>
              <a:t>Bangkok, Manila and Saigon as major destinations.</a:t>
            </a:r>
          </a:p>
          <a:p>
            <a:pPr eaLnBrk="1" hangingPunct="1"/>
            <a:r>
              <a:rPr lang="en-US" dirty="0"/>
              <a:t>Prostitution and sex tourism</a:t>
            </a:r>
          </a:p>
          <a:p>
            <a:pPr lvl="1" eaLnBrk="1" hangingPunct="1"/>
            <a:r>
              <a:rPr lang="en-US" sz="2200" dirty="0"/>
              <a:t>Mainly Europeans, Americans, Australians, Saudi Arabians and Japanese.</a:t>
            </a:r>
          </a:p>
          <a:p>
            <a:pPr lvl="1" eaLnBrk="1" hangingPunct="1"/>
            <a:r>
              <a:rPr lang="en-US" sz="2200" dirty="0"/>
              <a:t>Either informal or organized by sex travel agencies.</a:t>
            </a:r>
          </a:p>
          <a:p>
            <a:pPr lvl="1" eaLnBrk="1" hangingPunct="1"/>
            <a:r>
              <a:rPr lang="en-US" sz="2200" dirty="0"/>
              <a:t>Seek exotic and feminine women.</a:t>
            </a:r>
            <a:endParaRPr lang="en-US" dirty="0"/>
          </a:p>
        </p:txBody>
      </p:sp>
      <p:sp>
        <p:nvSpPr>
          <p:cNvPr id="22" name="Action Button: Video 1">
            <a:hlinkClick r:id="rId3" highlightClick="1"/>
            <a:extLst>
              <a:ext uri="{FF2B5EF4-FFF2-40B4-BE49-F238E27FC236}">
                <a16:creationId xmlns:a16="http://schemas.microsoft.com/office/drawing/2014/main" id="{E9EE96D1-C7E8-4210-B362-19E2AA30B06E}"/>
              </a:ext>
            </a:extLst>
          </p:cNvPr>
          <p:cNvSpPr/>
          <p:nvPr/>
        </p:nvSpPr>
        <p:spPr bwMode="auto">
          <a:xfrm>
            <a:off x="11041139" y="3947861"/>
            <a:ext cx="709864" cy="463216"/>
          </a:xfrm>
          <a:prstGeom prst="actionButtonMovi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125008-ACEE-4193-A465-D8C868F58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71" y="1553592"/>
            <a:ext cx="4308758" cy="49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8">
            <a:extLst>
              <a:ext uri="{FF2B5EF4-FFF2-40B4-BE49-F238E27FC236}">
                <a16:creationId xmlns:a16="http://schemas.microsoft.com/office/drawing/2014/main" id="{68DB4627-BE46-499D-B83F-2AE79C8A2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938" y="4129137"/>
            <a:ext cx="9098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latin typeface="AvantGarde Bk BT" pitchFamily="34" charset="0"/>
              </a:rPr>
              <a:t>Bangkok</a:t>
            </a:r>
          </a:p>
        </p:txBody>
      </p:sp>
      <p:sp>
        <p:nvSpPr>
          <p:cNvPr id="28" name="Oval 20">
            <a:extLst>
              <a:ext uri="{FF2B5EF4-FFF2-40B4-BE49-F238E27FC236}">
                <a16:creationId xmlns:a16="http://schemas.microsoft.com/office/drawing/2014/main" id="{D49F89CD-55A8-4E01-92D8-13F83CE32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351" y="402777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4. Social Problems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Missing female population</a:t>
            </a:r>
          </a:p>
          <a:p>
            <a:pPr lvl="1" eaLnBrk="1" hangingPunct="1"/>
            <a:r>
              <a:rPr lang="en-US" dirty="0"/>
              <a:t>About 70 million females are missing from Asian population (2005).</a:t>
            </a:r>
          </a:p>
          <a:p>
            <a:pPr lvl="1" eaLnBrk="1" hangingPunct="1"/>
            <a:r>
              <a:rPr lang="en-US" dirty="0"/>
              <a:t>Normal ratio at birth is about 100 girls to 105 boys.</a:t>
            </a:r>
          </a:p>
          <a:p>
            <a:pPr lvl="1" eaLnBrk="1" hangingPunct="1"/>
            <a:r>
              <a:rPr lang="en-US" dirty="0"/>
              <a:t>Boys are weaker and the ratio evens out after 5 years.</a:t>
            </a:r>
          </a:p>
          <a:p>
            <a:pPr lvl="1" eaLnBrk="1" hangingPunct="1"/>
            <a:r>
              <a:rPr lang="en-US" dirty="0"/>
              <a:t>Since 1900 the ratio has been declining, especially after 1990.</a:t>
            </a:r>
          </a:p>
          <a:p>
            <a:pPr lvl="1" eaLnBrk="1" hangingPunct="1"/>
            <a:r>
              <a:rPr lang="en-US" dirty="0"/>
              <a:t>Particularly the case for China and India (0-4 age group).</a:t>
            </a:r>
          </a:p>
          <a:p>
            <a:pPr lvl="1" eaLnBrk="1" hangingPunct="1"/>
            <a:r>
              <a:rPr lang="en-US" dirty="0"/>
              <a:t>Problems exacerbated by declining fertility and growing standards of living.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Countries with More Males than Females (Blue)</a:t>
            </a:r>
          </a:p>
        </p:txBody>
      </p:sp>
      <p:pic>
        <p:nvPicPr>
          <p:cNvPr id="1026" name="Picture 2" descr="https://upload.wikimedia.org/wikipedia/commons/9/99/Sex_ratio_total_population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54" y="1406638"/>
            <a:ext cx="8982313" cy="419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73428" y="5219997"/>
            <a:ext cx="4225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Red: more females than males</a:t>
            </a:r>
          </a:p>
          <a:p>
            <a:r>
              <a:rPr lang="en-US" dirty="0">
                <a:latin typeface="Arial Narrow" panose="020B0606020202030204" pitchFamily="34" charset="0"/>
              </a:rPr>
              <a:t>Purple: similar proportions</a:t>
            </a:r>
          </a:p>
          <a:p>
            <a:r>
              <a:rPr lang="en-US" dirty="0">
                <a:latin typeface="Arial Narrow" panose="020B0606020202030204" pitchFamily="34" charset="0"/>
              </a:rPr>
              <a:t>Blue: more males than females</a:t>
            </a:r>
          </a:p>
          <a:p>
            <a:r>
              <a:rPr lang="en-US" dirty="0">
                <a:latin typeface="Arial Narrow" panose="020B0606020202030204" pitchFamily="34" charset="0"/>
              </a:rPr>
              <a:t>Related to societies where gender inequality prevails (religious and social causes).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D9892-AF61-4C8E-BFA3-5466A34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Infant Mortality Rate (per 1000 under age 5), by Sex, Selected Countries, 1990-2018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8701696-9BCF-404D-A63E-5ED9F5FCF9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146231"/>
              </p:ext>
            </p:extLst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50348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1C620F-D8DC-4AAF-9FA8-F1BEB579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 Gender Differences, China and India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15E2666-46D0-49A2-BDA8-9A8B3A532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00" y="2036006"/>
            <a:ext cx="5391149" cy="343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FF1FCFA-3BC2-4128-8C74-AAA43EE3D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29" y="2088204"/>
            <a:ext cx="5249816" cy="338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74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Religions</a:t>
            </a:r>
          </a:p>
        </p:txBody>
      </p:sp>
      <p:graphicFrame>
        <p:nvGraphicFramePr>
          <p:cNvPr id="5" name="Object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73433260"/>
              </p:ext>
            </p:extLst>
          </p:nvPr>
        </p:nvGraphicFramePr>
        <p:xfrm>
          <a:off x="1009650" y="1311275"/>
          <a:ext cx="5395913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Religions</a:t>
            </a:r>
          </a:p>
          <a:p>
            <a:pPr lvl="1" eaLnBrk="1" hangingPunct="1"/>
            <a:r>
              <a:rPr lang="en-US" sz="2000" dirty="0"/>
              <a:t>Influence culture and behavior.</a:t>
            </a:r>
          </a:p>
          <a:p>
            <a:pPr eaLnBrk="1" hangingPunct="1"/>
            <a:r>
              <a:rPr lang="en-US" sz="2400" dirty="0"/>
              <a:t>Religious hearths</a:t>
            </a:r>
          </a:p>
          <a:p>
            <a:pPr lvl="1" eaLnBrk="1" hangingPunct="1"/>
            <a:r>
              <a:rPr lang="en-US" sz="2000" dirty="0"/>
              <a:t>4 of the world’s most important religions originated in Asia.</a:t>
            </a:r>
          </a:p>
          <a:p>
            <a:pPr lvl="1" eaLnBrk="1" hangingPunct="1"/>
            <a:r>
              <a:rPr lang="en-US" sz="2000" dirty="0"/>
              <a:t>Hinduism, Buddhism, Islam and Christianity.</a:t>
            </a:r>
          </a:p>
          <a:p>
            <a:pPr lvl="1" eaLnBrk="1" hangingPunct="1"/>
            <a:r>
              <a:rPr lang="en-US" sz="2000" dirty="0"/>
              <a:t>Diffusion factors:</a:t>
            </a:r>
          </a:p>
          <a:p>
            <a:pPr lvl="2"/>
            <a:r>
              <a:rPr lang="en-US" sz="1800" dirty="0"/>
              <a:t>Born into the religion.</a:t>
            </a:r>
          </a:p>
          <a:p>
            <a:pPr lvl="2" eaLnBrk="1" hangingPunct="1"/>
            <a:r>
              <a:rPr lang="en-US" sz="1800" dirty="0"/>
              <a:t>Conquest.</a:t>
            </a:r>
          </a:p>
          <a:p>
            <a:pPr lvl="2" eaLnBrk="1" hangingPunct="1"/>
            <a:r>
              <a:rPr lang="en-US" sz="1800" dirty="0"/>
              <a:t>Voluntary conversion.</a:t>
            </a:r>
          </a:p>
          <a:p>
            <a:pPr lvl="2" eaLnBrk="1" hangingPunct="1"/>
            <a:r>
              <a:rPr lang="en-US" sz="1800" dirty="0"/>
              <a:t>Migration.</a:t>
            </a:r>
          </a:p>
          <a:p>
            <a:pPr lvl="2" eaLnBrk="1" hangingPunct="1"/>
            <a:r>
              <a:rPr lang="en-US" sz="1800" dirty="0"/>
              <a:t>Proselytization.</a:t>
            </a:r>
          </a:p>
          <a:p>
            <a:pPr lvl="1" eaLnBrk="1" hangingPunct="1"/>
            <a:r>
              <a:rPr lang="en-US" sz="2000" dirty="0"/>
              <a:t>Two major religions have their hearths close to Pacific Asia:</a:t>
            </a:r>
          </a:p>
          <a:p>
            <a:pPr lvl="2"/>
            <a:r>
              <a:rPr lang="en-US" sz="1800" dirty="0"/>
              <a:t>Hinduism.</a:t>
            </a:r>
          </a:p>
          <a:p>
            <a:pPr lvl="2"/>
            <a:r>
              <a:rPr lang="en-US" sz="1800" dirty="0"/>
              <a:t>Buddhism.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4. Social Problems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Gender roles and the missing female population</a:t>
            </a:r>
          </a:p>
          <a:p>
            <a:pPr lvl="1" eaLnBrk="1" hangingPunct="1"/>
            <a:r>
              <a:rPr lang="en-US" dirty="0"/>
              <a:t>Sons are perceived as an asset:</a:t>
            </a:r>
          </a:p>
          <a:p>
            <a:pPr lvl="2" eaLnBrk="1" hangingPunct="1"/>
            <a:r>
              <a:rPr lang="en-US" dirty="0"/>
              <a:t>Farm work.</a:t>
            </a:r>
          </a:p>
          <a:p>
            <a:pPr lvl="2" eaLnBrk="1" hangingPunct="1"/>
            <a:r>
              <a:rPr lang="en-US" dirty="0"/>
              <a:t>Security for old age (limited social security in several countries).</a:t>
            </a:r>
          </a:p>
          <a:p>
            <a:pPr lvl="2" eaLnBrk="1" hangingPunct="1"/>
            <a:r>
              <a:rPr lang="en-US" dirty="0"/>
              <a:t>Take over the family name.</a:t>
            </a:r>
          </a:p>
          <a:p>
            <a:pPr lvl="2" eaLnBrk="1" hangingPunct="1"/>
            <a:r>
              <a:rPr lang="en-US" dirty="0"/>
              <a:t>Sons get better health care, food and schooling.</a:t>
            </a:r>
          </a:p>
          <a:p>
            <a:pPr lvl="2" eaLnBrk="1" hangingPunct="1"/>
            <a:r>
              <a:rPr lang="en-US" dirty="0"/>
              <a:t>100% of them must find a bride and produce an heir.</a:t>
            </a:r>
          </a:p>
          <a:p>
            <a:pPr lvl="2" eaLnBrk="1" hangingPunct="1"/>
            <a:r>
              <a:rPr lang="en-US" dirty="0"/>
              <a:t>One of the greatest Confucian sins is not to have male descendants.</a:t>
            </a:r>
          </a:p>
          <a:p>
            <a:pPr lvl="2" eaLnBrk="1" hangingPunct="1"/>
            <a:r>
              <a:rPr lang="en-US" dirty="0"/>
              <a:t>In China, the birth of a boy is labeled as “big happiness” while the birth of a girl is labeled as “small happiness”.</a:t>
            </a:r>
          </a:p>
          <a:p>
            <a:pPr lvl="1" eaLnBrk="1" hangingPunct="1"/>
            <a:r>
              <a:rPr lang="en-US" dirty="0"/>
              <a:t>Daughters are perceived as a liability:</a:t>
            </a:r>
          </a:p>
          <a:p>
            <a:pPr lvl="2" eaLnBrk="1" hangingPunct="1"/>
            <a:r>
              <a:rPr lang="en-US" dirty="0"/>
              <a:t>Marry and leave home to provide labor to another family.</a:t>
            </a:r>
          </a:p>
          <a:p>
            <a:pPr lvl="2" eaLnBrk="1" hangingPunct="1"/>
            <a:r>
              <a:rPr lang="en-US" dirty="0"/>
              <a:t>Dowries are often to be paid.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4. Social Problems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Causes of the missing female population</a:t>
            </a:r>
          </a:p>
          <a:p>
            <a:pPr lvl="1" eaLnBrk="1" hangingPunct="1"/>
            <a:r>
              <a:rPr lang="en-US" dirty="0"/>
              <a:t>High female mortality in infancy or childhood:</a:t>
            </a:r>
          </a:p>
          <a:p>
            <a:pPr lvl="2" eaLnBrk="1" hangingPunct="1"/>
            <a:r>
              <a:rPr lang="en-US" dirty="0"/>
              <a:t>Preferential treatment for boys; better food and health care.</a:t>
            </a:r>
          </a:p>
          <a:p>
            <a:pPr lvl="2" eaLnBrk="1" hangingPunct="1"/>
            <a:r>
              <a:rPr lang="en-US" dirty="0"/>
              <a:t>Infanticide.</a:t>
            </a:r>
          </a:p>
          <a:p>
            <a:pPr lvl="1" eaLnBrk="1" hangingPunct="1"/>
            <a:r>
              <a:rPr lang="en-US" dirty="0"/>
              <a:t>Excess female mortality in </a:t>
            </a:r>
            <a:r>
              <a:rPr lang="en-US" dirty="0" err="1"/>
              <a:t>utero</a:t>
            </a:r>
            <a:r>
              <a:rPr lang="en-US" dirty="0"/>
              <a:t>:</a:t>
            </a:r>
          </a:p>
          <a:p>
            <a:pPr lvl="2" eaLnBrk="1" hangingPunct="1"/>
            <a:r>
              <a:rPr lang="en-US" dirty="0"/>
              <a:t>Sex-selective abortion.</a:t>
            </a:r>
          </a:p>
          <a:p>
            <a:pPr lvl="1" eaLnBrk="1" hangingPunct="1"/>
            <a:r>
              <a:rPr lang="en-US" dirty="0"/>
              <a:t>Net out-migration of female children:</a:t>
            </a:r>
          </a:p>
          <a:p>
            <a:pPr lvl="2" eaLnBrk="1" hangingPunct="1"/>
            <a:r>
              <a:rPr lang="en-US" dirty="0"/>
              <a:t>International adoptions.</a:t>
            </a:r>
          </a:p>
          <a:p>
            <a:pPr lvl="1" eaLnBrk="1" hangingPunct="1"/>
            <a:r>
              <a:rPr lang="en-US" dirty="0"/>
              <a:t>Sex-selective undercount of children:</a:t>
            </a:r>
          </a:p>
          <a:p>
            <a:pPr lvl="2" eaLnBrk="1" hangingPunct="1"/>
            <a:r>
              <a:rPr lang="en-US" dirty="0"/>
              <a:t>Daughters are not declared.</a:t>
            </a:r>
          </a:p>
          <a:p>
            <a:pPr lvl="2" eaLnBrk="1" hangingPunct="1"/>
            <a:r>
              <a:rPr lang="en-US" dirty="0"/>
              <a:t>No education provided by the state.</a:t>
            </a:r>
          </a:p>
          <a:p>
            <a:pPr lvl="1"/>
            <a:r>
              <a:rPr lang="en-US" dirty="0"/>
              <a:t>One Child Policy (1979-2015).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3809D9-2E69-4EB0-94F5-60F492AA2623}"/>
              </a:ext>
            </a:extLst>
          </p:cNvPr>
          <p:cNvSpPr txBox="1"/>
          <p:nvPr/>
        </p:nvSpPr>
        <p:spPr>
          <a:xfrm>
            <a:off x="3368807" y="5894527"/>
            <a:ext cx="4562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Explain the causes and potential consequences of the missing female population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8282043E-42D2-44AC-963E-08F87C454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938" y="5905117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Official Adoptions from China to the United States, 1985-2016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6659096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4. Social Problems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Consequences of the missing female population</a:t>
            </a:r>
          </a:p>
          <a:p>
            <a:pPr lvl="1" eaLnBrk="1" hangingPunct="1"/>
            <a:r>
              <a:rPr lang="en-US" dirty="0"/>
              <a:t>Demographic “backlash”:</a:t>
            </a:r>
          </a:p>
          <a:p>
            <a:pPr lvl="2" eaLnBrk="1" hangingPunct="1"/>
            <a:r>
              <a:rPr lang="en-US" dirty="0"/>
              <a:t>May help achieve demographic stability.</a:t>
            </a:r>
          </a:p>
          <a:p>
            <a:pPr lvl="2" eaLnBrk="1" hangingPunct="1"/>
            <a:r>
              <a:rPr lang="en-US" dirty="0"/>
              <a:t>Fast decline in fertility.</a:t>
            </a:r>
          </a:p>
          <a:p>
            <a:pPr lvl="2" eaLnBrk="1" hangingPunct="1"/>
            <a:r>
              <a:rPr lang="en-US" dirty="0"/>
              <a:t>Fast decline of population growth and then of absolute population.</a:t>
            </a:r>
          </a:p>
          <a:p>
            <a:pPr lvl="2" eaLnBrk="1" hangingPunct="1"/>
            <a:r>
              <a:rPr lang="en-US" dirty="0"/>
              <a:t>About 34 million men forced to be bachelors by 2020 (25 million in India); “bare branches”.</a:t>
            </a:r>
          </a:p>
          <a:p>
            <a:pPr lvl="1"/>
            <a:r>
              <a:rPr lang="en-US" dirty="0"/>
              <a:t>Labor market distortions.</a:t>
            </a:r>
          </a:p>
          <a:p>
            <a:pPr lvl="1"/>
            <a:r>
              <a:rPr lang="en-US" dirty="0"/>
              <a:t>Drives savings rates up and consumption down.</a:t>
            </a:r>
          </a:p>
          <a:p>
            <a:pPr lvl="1"/>
            <a:r>
              <a:rPr lang="en-US" dirty="0"/>
              <a:t>Inflate property values.</a:t>
            </a:r>
          </a:p>
          <a:p>
            <a:pPr lvl="1" eaLnBrk="1" hangingPunct="1"/>
            <a:r>
              <a:rPr lang="en-US" dirty="0"/>
              <a:t>The “value” of females has increased dramatically:</a:t>
            </a:r>
          </a:p>
          <a:p>
            <a:pPr lvl="2" eaLnBrk="1" hangingPunct="1"/>
            <a:r>
              <a:rPr lang="en-US" dirty="0"/>
              <a:t>Millions of men will not be able to find a wife.</a:t>
            </a:r>
          </a:p>
          <a:p>
            <a:pPr lvl="2" eaLnBrk="1" hangingPunct="1"/>
            <a:r>
              <a:rPr lang="en-US" dirty="0"/>
              <a:t>Changes in the economics of marriage.</a:t>
            </a:r>
          </a:p>
          <a:p>
            <a:pPr lvl="2" eaLnBrk="1" hangingPunct="1"/>
            <a:r>
              <a:rPr lang="en-US" dirty="0"/>
              <a:t>Inverted dowry; “Bride prices” are becoming more common.</a:t>
            </a:r>
          </a:p>
          <a:p>
            <a:pPr lvl="2" eaLnBrk="1" hangingPunct="1"/>
            <a:r>
              <a:rPr lang="en-US" dirty="0"/>
              <a:t>Daughters increasingly an asset for industrial work.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5. Urbanization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3951" y="5083490"/>
            <a:ext cx="4225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Natural increase (ongoing demographic transition).</a:t>
            </a:r>
          </a:p>
          <a:p>
            <a:r>
              <a:rPr lang="en-US" dirty="0">
                <a:latin typeface="Arial Narrow" panose="020B0606020202030204" pitchFamily="34" charset="0"/>
              </a:rPr>
              <a:t>Rural to urban migration.</a:t>
            </a:r>
          </a:p>
          <a:p>
            <a:r>
              <a:rPr lang="en-US" dirty="0">
                <a:latin typeface="Arial Narrow" panose="020B0606020202030204" pitchFamily="34" charset="0"/>
              </a:rPr>
              <a:t>Modernization and globalization.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66" y="1301513"/>
            <a:ext cx="8339345" cy="3707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32431" y="5098872"/>
            <a:ext cx="3008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Fast urbanization.</a:t>
            </a:r>
          </a:p>
          <a:p>
            <a:r>
              <a:rPr lang="en-US" dirty="0">
                <a:latin typeface="Arial Narrow" panose="020B0606020202030204" pitchFamily="34" charset="0"/>
              </a:rPr>
              <a:t>Mega-cities.</a:t>
            </a:r>
          </a:p>
          <a:p>
            <a:r>
              <a:rPr lang="en-US" dirty="0">
                <a:latin typeface="Arial Narrow" panose="020B0606020202030204" pitchFamily="34" charset="0"/>
              </a:rPr>
              <a:t>Shantytowns.</a:t>
            </a:r>
          </a:p>
          <a:p>
            <a:r>
              <a:rPr lang="en-US" dirty="0">
                <a:latin typeface="Arial Narrow" panose="020B0606020202030204" pitchFamily="34" charset="0"/>
              </a:rPr>
              <a:t>Environmental degradation.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3569" y="4840377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Causes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30308" y="4840377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Consequences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Cities of More than 10 Million Inhabitants, 1950-2015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1482733"/>
              </p:ext>
            </p:extLst>
          </p:nvPr>
        </p:nvGraphicFramePr>
        <p:xfrm>
          <a:off x="1009650" y="1311275"/>
          <a:ext cx="10972800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World’s Largest Cities, 2020</a:t>
            </a:r>
          </a:p>
        </p:txBody>
      </p:sp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1A4B37F0-798B-2CE5-D3DF-12DB3EBA0B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27320"/>
            <a:ext cx="9144000" cy="5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48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1. Religions</a:t>
            </a:r>
          </a:p>
        </p:txBody>
      </p:sp>
      <p:sp>
        <p:nvSpPr>
          <p:cNvPr id="27651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Religious diversity</a:t>
            </a:r>
          </a:p>
          <a:p>
            <a:pPr lvl="1" eaLnBrk="1" hangingPunct="1"/>
            <a:r>
              <a:rPr lang="en-US" sz="2000" dirty="0"/>
              <a:t>Simplistically: Buddhism in the north and Islam in the south.</a:t>
            </a:r>
          </a:p>
          <a:p>
            <a:pPr lvl="1" eaLnBrk="1" hangingPunct="1"/>
            <a:r>
              <a:rPr lang="en-US" sz="2000" dirty="0"/>
              <a:t>The outcome of endogenous and exogenous influences.</a:t>
            </a:r>
          </a:p>
          <a:p>
            <a:pPr lvl="1" eaLnBrk="1" hangingPunct="1"/>
            <a:r>
              <a:rPr lang="en-US" sz="2000" dirty="0"/>
              <a:t>Hinduism, Buddhism, Islam and Christianity are of external origins:</a:t>
            </a:r>
          </a:p>
          <a:p>
            <a:pPr lvl="2" eaLnBrk="1" hangingPunct="1"/>
            <a:r>
              <a:rPr lang="en-US" sz="1800" dirty="0"/>
              <a:t>Less the case for Hinduism and Buddhism.</a:t>
            </a:r>
          </a:p>
          <a:p>
            <a:pPr lvl="2" eaLnBrk="1" hangingPunct="1"/>
            <a:r>
              <a:rPr lang="en-US" sz="1800" dirty="0"/>
              <a:t>Diffused the region under different eras and circumstances.</a:t>
            </a:r>
          </a:p>
          <a:p>
            <a:pPr lvl="2" eaLnBrk="1" hangingPunct="1"/>
            <a:r>
              <a:rPr lang="en-US" sz="1800" dirty="0"/>
              <a:t>Conquest, conversion and proselytization.</a:t>
            </a:r>
          </a:p>
          <a:p>
            <a:pPr lvl="1" eaLnBrk="1" hangingPunct="1"/>
            <a:r>
              <a:rPr lang="en-US" sz="2000" dirty="0"/>
              <a:t>Traditional Chinese (Confucianism) and Shinto:</a:t>
            </a:r>
          </a:p>
          <a:p>
            <a:pPr lvl="2" eaLnBrk="1" hangingPunct="1"/>
            <a:r>
              <a:rPr lang="en-US" sz="1800" dirty="0"/>
              <a:t>Indigenous religions with adaptations from Buddhism.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7490389F-BD43-4C71-A608-8C55B669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06" y="1311275"/>
            <a:ext cx="4878601" cy="529113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Religions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349180"/>
              </p:ext>
            </p:extLst>
          </p:nvPr>
        </p:nvGraphicFramePr>
        <p:xfrm>
          <a:off x="1009650" y="1311275"/>
          <a:ext cx="10972800" cy="4577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Hinduism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Buddhism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Islam</a:t>
                      </a:r>
                    </a:p>
                  </a:txBody>
                  <a:tcPr marL="121685" marR="12168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Christianity</a:t>
                      </a:r>
                    </a:p>
                  </a:txBody>
                  <a:tcPr marL="121685" marR="1216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Polytheistic; more than 333,000 gods (Devas):</a:t>
                      </a:r>
                    </a:p>
                    <a:p>
                      <a:r>
                        <a:rPr lang="en-US" sz="1400" dirty="0"/>
                        <a:t>Part of Brahman; one ultimate reality. Trinity of Brahma (creator), Vishnu (preserver of good and order) and Shiva (destruction and creation).</a:t>
                      </a:r>
                    </a:p>
                  </a:txBody>
                  <a:tcPr marL="60843" marR="6084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Reform of Hinduism; a religion, a philosophy, an ideology.</a:t>
                      </a:r>
                    </a:p>
                  </a:txBody>
                  <a:tcPr marL="60843" marR="6084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Monotheistic religion; “submission to God”. A Muslim is a “believer”.</a:t>
                      </a:r>
                    </a:p>
                    <a:p>
                      <a:r>
                        <a:rPr lang="en-US" sz="1400" dirty="0"/>
                        <a:t>Word of Allah contained in the Koran (recitation).</a:t>
                      </a:r>
                    </a:p>
                  </a:txBody>
                  <a:tcPr marL="60843" marR="6084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Monotheistic faith: Jesus Christ as the Son of God.</a:t>
                      </a:r>
                    </a:p>
                    <a:p>
                      <a:r>
                        <a:rPr lang="en-US" sz="1400" dirty="0"/>
                        <a:t>The Holy Bible contains the teachings of God, Jesus Christ and His followers.</a:t>
                      </a:r>
                    </a:p>
                  </a:txBody>
                  <a:tcPr marL="60843" marR="6084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Northern India. Oldest religion. (3,000-4000 BC); no specific founder.</a:t>
                      </a:r>
                    </a:p>
                  </a:txBody>
                  <a:tcPr marL="60843" marR="6084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Northern</a:t>
                      </a:r>
                      <a:r>
                        <a:rPr lang="en-US" sz="1400" baseline="0" dirty="0"/>
                        <a:t> India </a:t>
                      </a:r>
                      <a:r>
                        <a:rPr lang="en-US" sz="1400" dirty="0"/>
                        <a:t>(563 BC). Siddhartha became the first Buddha, or “Awakened One”.</a:t>
                      </a:r>
                    </a:p>
                  </a:txBody>
                  <a:tcPr marL="60843" marR="6084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Emerged in Saudi Arabia in the 7th century (Mecca).</a:t>
                      </a:r>
                    </a:p>
                  </a:txBody>
                  <a:tcPr marL="60843" marR="6084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Emerged in Israel in the 1st Century.</a:t>
                      </a:r>
                    </a:p>
                  </a:txBody>
                  <a:tcPr marL="60843" marR="6084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Karma: Your deeds, good or bad, will return to you.</a:t>
                      </a:r>
                    </a:p>
                    <a:p>
                      <a:r>
                        <a:rPr lang="en-US" sz="1400" dirty="0"/>
                        <a:t>Reincarnation: You are the sum of numerous past existences. Dharma: Individual ethics, duties and obligations.</a:t>
                      </a:r>
                    </a:p>
                  </a:txBody>
                  <a:tcPr marL="60843" marR="6084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Four Noble Truths: Suffering is universal and inevitable. The cause of suffering is desire and ignorance. A way to dispel ignorance and relieve suffering; The eightfold path;</a:t>
                      </a:r>
                      <a:r>
                        <a:rPr lang="en-US" sz="1400" baseline="0" dirty="0"/>
                        <a:t> achieving Nirvana.</a:t>
                      </a:r>
                      <a:endParaRPr lang="en-US" sz="1400" dirty="0"/>
                    </a:p>
                  </a:txBody>
                  <a:tcPr marL="60843" marR="6084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Five Pillars of Islam: One God (Allah) and Mohammad as His prophet. Prayer five times a day. A month of daytime fasting (Ramadan). Giving of alms. One pilgrimage to Mecca (The Hajj).</a:t>
                      </a:r>
                    </a:p>
                  </a:txBody>
                  <a:tcPr marL="60843" marR="6084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Salvation is achieved in faith and adherence to the teaching of the Holy Bible.</a:t>
                      </a:r>
                    </a:p>
                    <a:p>
                      <a:endParaRPr lang="en-US" sz="1400" dirty="0"/>
                    </a:p>
                  </a:txBody>
                  <a:tcPr marL="60843" marR="6084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Caste system reflecting one’s position in the ladder.</a:t>
                      </a:r>
                    </a:p>
                    <a:p>
                      <a:r>
                        <a:rPr lang="en-US" sz="1400" dirty="0"/>
                        <a:t>About 1 billion followers (India and Indian communities).</a:t>
                      </a:r>
                    </a:p>
                  </a:txBody>
                  <a:tcPr marL="60843" marR="6084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Mahayana</a:t>
                      </a:r>
                      <a:r>
                        <a:rPr lang="en-US" sz="1400" baseline="0" dirty="0"/>
                        <a:t> and Theravada Buddhism.</a:t>
                      </a:r>
                      <a:endParaRPr lang="en-US" sz="1400" dirty="0"/>
                    </a:p>
                  </a:txBody>
                  <a:tcPr marL="60843" marR="6084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Came through trade. Conversion of local populations.</a:t>
                      </a:r>
                    </a:p>
                  </a:txBody>
                  <a:tcPr marL="60843" marR="6084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Through missionaries during the colonial era. Spain and Portugal being its strongest advocates.</a:t>
                      </a:r>
                    </a:p>
                  </a:txBody>
                  <a:tcPr marL="60843" marR="6084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178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28232F-A667-4F02-A48C-2CE8E532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341FD85-D1E1-4B7C-A515-7CEE6A60D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0"/>
            <a:ext cx="7421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832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IGION: THE GEOGRAPHIC PERSPECIVE. Hinduism Chronologically, the oldest  of the major religions Arose in Indus Valley, ~4,000 years ago No evolving.  - ppt download">
            <a:extLst>
              <a:ext uri="{FF2B5EF4-FFF2-40B4-BE49-F238E27FC236}">
                <a16:creationId xmlns:a16="http://schemas.microsoft.com/office/drawing/2014/main" id="{B432156E-4A31-4C0C-91BA-B776A3F8D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2. Rice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009652" y="1311275"/>
            <a:ext cx="5457894" cy="5291138"/>
          </a:xfrm>
        </p:spPr>
        <p:txBody>
          <a:bodyPr/>
          <a:lstStyle/>
          <a:p>
            <a:pPr eaLnBrk="1" hangingPunct="1"/>
            <a:r>
              <a:rPr lang="en-US" dirty="0"/>
              <a:t>Major farming and settlement patterns</a:t>
            </a:r>
          </a:p>
          <a:p>
            <a:pPr lvl="1" eaLnBrk="1" hangingPunct="1"/>
            <a:r>
              <a:rPr lang="en-US" dirty="0" err="1"/>
              <a:t>Swidden</a:t>
            </a:r>
            <a:r>
              <a:rPr lang="en-US" dirty="0"/>
              <a:t> in the uplands:</a:t>
            </a:r>
          </a:p>
          <a:p>
            <a:pPr lvl="2" eaLnBrk="1" hangingPunct="1"/>
            <a:r>
              <a:rPr lang="en-US" dirty="0"/>
              <a:t>Shifting agriculture or “slash and burn”.</a:t>
            </a:r>
          </a:p>
          <a:p>
            <a:pPr lvl="2" eaLnBrk="1" hangingPunct="1"/>
            <a:r>
              <a:rPr lang="en-US" dirty="0"/>
              <a:t>Vegetation burned to transfer nutrients to the soil.</a:t>
            </a:r>
          </a:p>
          <a:p>
            <a:pPr lvl="2" eaLnBrk="1" hangingPunct="1"/>
            <a:r>
              <a:rPr lang="en-US" dirty="0"/>
              <a:t>Plots are planted in until soil nutrients are exhausted.</a:t>
            </a:r>
          </a:p>
          <a:p>
            <a:pPr lvl="2" eaLnBrk="1" hangingPunct="1"/>
            <a:r>
              <a:rPr lang="en-US" dirty="0"/>
              <a:t>Plots are abandoned and vegetation returns to its original form (takes at least 10 years).</a:t>
            </a:r>
          </a:p>
          <a:p>
            <a:pPr lvl="2" eaLnBrk="1" hangingPunct="1"/>
            <a:r>
              <a:rPr lang="en-US" dirty="0"/>
              <a:t>Sustainable when populations are small and stable.</a:t>
            </a:r>
          </a:p>
        </p:txBody>
      </p:sp>
      <p:pic>
        <p:nvPicPr>
          <p:cNvPr id="1026" name="Picture 2" descr="Swidden agriculture, Indonesia - Stock Image - F031/8041 - Science Photo  Library">
            <a:extLst>
              <a:ext uri="{FF2B5EF4-FFF2-40B4-BE49-F238E27FC236}">
                <a16:creationId xmlns:a16="http://schemas.microsoft.com/office/drawing/2014/main" id="{9B6FC607-055A-4997-8A78-BBE2A380F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590" y="1311274"/>
            <a:ext cx="5475700" cy="363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40DADB-0087-44DA-9206-F1D7E5C04F58}"/>
              </a:ext>
            </a:extLst>
          </p:cNvPr>
          <p:cNvSpPr txBox="1"/>
          <p:nvPr/>
        </p:nvSpPr>
        <p:spPr>
          <a:xfrm>
            <a:off x="7234307" y="4945769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Swidden dry rice cultivation in Indonesia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5_102Design">
  <a:themeElements>
    <a:clrScheme name="Custom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64D26"/>
      </a:hlink>
      <a:folHlink>
        <a:srgbClr val="997339"/>
      </a:folHlink>
    </a:clrScheme>
    <a:fontScheme name="GT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102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Geog 113 Topic 1</Template>
  <TotalTime>24624</TotalTime>
  <Words>3023</Words>
  <Application>Microsoft Office PowerPoint</Application>
  <PresentationFormat>Widescreen</PresentationFormat>
  <Paragraphs>477</Paragraphs>
  <Slides>46</Slides>
  <Notes>40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Abadi MT Condensed Extra Bold</vt:lpstr>
      <vt:lpstr>Agency FB</vt:lpstr>
      <vt:lpstr>Arial</vt:lpstr>
      <vt:lpstr>Arial Narrow</vt:lpstr>
      <vt:lpstr>AvantGarde Bk BT</vt:lpstr>
      <vt:lpstr>Impact</vt:lpstr>
      <vt:lpstr>Times New Roman</vt:lpstr>
      <vt:lpstr>5_102Design</vt:lpstr>
      <vt:lpstr>Topic 3 – Pacific Asian Economy and Society</vt:lpstr>
      <vt:lpstr>Conditions of Usage</vt:lpstr>
      <vt:lpstr>A. The Social Landscape</vt:lpstr>
      <vt:lpstr>1. Religions</vt:lpstr>
      <vt:lpstr>1. Religions</vt:lpstr>
      <vt:lpstr>1. Religions</vt:lpstr>
      <vt:lpstr>PowerPoint Presentation</vt:lpstr>
      <vt:lpstr>PowerPoint Presentation</vt:lpstr>
      <vt:lpstr>2. Rice</vt:lpstr>
      <vt:lpstr>2. Rice</vt:lpstr>
      <vt:lpstr>2. Rice</vt:lpstr>
      <vt:lpstr>World’s Largest Rice Producers and Exporters, 2018 (in million metric tons)</vt:lpstr>
      <vt:lpstr>Land Suitable for Rice Production, Pacific Asia</vt:lpstr>
      <vt:lpstr>Share of Agricultural Land Irrigated</vt:lpstr>
      <vt:lpstr>2. Rice</vt:lpstr>
      <vt:lpstr>2. Rice Growing Cycle</vt:lpstr>
      <vt:lpstr>2. Rice</vt:lpstr>
      <vt:lpstr>2. Rice</vt:lpstr>
      <vt:lpstr>Population Density and Ecumene</vt:lpstr>
      <vt:lpstr>Conventional Cycle of Population Growth</vt:lpstr>
      <vt:lpstr>3. Demography</vt:lpstr>
      <vt:lpstr>Ethnic Composition in East and Southeast Asia</vt:lpstr>
      <vt:lpstr>3. Demography</vt:lpstr>
      <vt:lpstr>Demography of the Three Largest Nations of Pacific Asia (1961-2022) (in millions)</vt:lpstr>
      <vt:lpstr>Fertility Transition in some Asian Countries, 1960-2021</vt:lpstr>
      <vt:lpstr>Average Age of Marriage, Women, 1970-2018</vt:lpstr>
      <vt:lpstr>3. Demography</vt:lpstr>
      <vt:lpstr>Employment in agriculture (% of total employment)</vt:lpstr>
      <vt:lpstr>3. Demography</vt:lpstr>
      <vt:lpstr>Percentage of Economically Active Children Aged 7-14</vt:lpstr>
      <vt:lpstr>4. Social Problems</vt:lpstr>
      <vt:lpstr>Percentage above 15 years Literate, 2018</vt:lpstr>
      <vt:lpstr>4. Social Problems</vt:lpstr>
      <vt:lpstr>4. Social Problems</vt:lpstr>
      <vt:lpstr>Prostitution in Pacific Asia</vt:lpstr>
      <vt:lpstr>4. Social Problems</vt:lpstr>
      <vt:lpstr>Countries with More Males than Females (Blue)</vt:lpstr>
      <vt:lpstr>Infant Mortality Rate (per 1000 under age 5), by Sex, Selected Countries, 1990-2018</vt:lpstr>
      <vt:lpstr>Demographic Gender Differences, China and India</vt:lpstr>
      <vt:lpstr>4. Social Problems</vt:lpstr>
      <vt:lpstr>4. Social Problems</vt:lpstr>
      <vt:lpstr>Official Adoptions from China to the United States, 1985-2016</vt:lpstr>
      <vt:lpstr>4. Social Problems</vt:lpstr>
      <vt:lpstr>5. Urbanization</vt:lpstr>
      <vt:lpstr>Cities of More than 10 Million Inhabitants, 1950-2015</vt:lpstr>
      <vt:lpstr>World’s Largest Cities, 2020</vt:lpstr>
    </vt:vector>
  </TitlesOfParts>
  <Company>Hofstra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3 – Pacific Asian Economy and Society</dc:title>
  <dc:subject>GEOG 113 Geography of East and Southeast Asia</dc:subject>
  <dc:creator>Dr. Jean-Paul Rodrigue</dc:creator>
  <cp:lastModifiedBy>Jean-Paul Rodrigue</cp:lastModifiedBy>
  <cp:revision>2410</cp:revision>
  <cp:lastPrinted>1998-11-10T22:15:49Z</cp:lastPrinted>
  <dcterms:created xsi:type="dcterms:W3CDTF">1997-06-07T23:18:59Z</dcterms:created>
  <dcterms:modified xsi:type="dcterms:W3CDTF">2023-09-25T22:14:33Z</dcterms:modified>
  <cp:category>Cross-Cultural Distribution</cp:category>
</cp:coreProperties>
</file>