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45"/>
  </p:notesMasterIdLst>
  <p:sldIdLst>
    <p:sldId id="256" r:id="rId2"/>
    <p:sldId id="332" r:id="rId3"/>
    <p:sldId id="342" r:id="rId4"/>
    <p:sldId id="338" r:id="rId5"/>
    <p:sldId id="337" r:id="rId6"/>
    <p:sldId id="343" r:id="rId7"/>
    <p:sldId id="259" r:id="rId8"/>
    <p:sldId id="317" r:id="rId9"/>
    <p:sldId id="260" r:id="rId10"/>
    <p:sldId id="339" r:id="rId11"/>
    <p:sldId id="261" r:id="rId12"/>
    <p:sldId id="323" r:id="rId13"/>
    <p:sldId id="263" r:id="rId14"/>
    <p:sldId id="340" r:id="rId15"/>
    <p:sldId id="264" r:id="rId16"/>
    <p:sldId id="265" r:id="rId17"/>
    <p:sldId id="267" r:id="rId18"/>
    <p:sldId id="268" r:id="rId19"/>
    <p:sldId id="270" r:id="rId20"/>
    <p:sldId id="271" r:id="rId21"/>
    <p:sldId id="272" r:id="rId22"/>
    <p:sldId id="273" r:id="rId23"/>
    <p:sldId id="333" r:id="rId24"/>
    <p:sldId id="278" r:id="rId25"/>
    <p:sldId id="345" r:id="rId26"/>
    <p:sldId id="279" r:id="rId27"/>
    <p:sldId id="287" r:id="rId28"/>
    <p:sldId id="289" r:id="rId29"/>
    <p:sldId id="292" r:id="rId30"/>
    <p:sldId id="297" r:id="rId31"/>
    <p:sldId id="327" r:id="rId32"/>
    <p:sldId id="346" r:id="rId33"/>
    <p:sldId id="328" r:id="rId34"/>
    <p:sldId id="298" r:id="rId35"/>
    <p:sldId id="299" r:id="rId36"/>
    <p:sldId id="301" r:id="rId37"/>
    <p:sldId id="302" r:id="rId38"/>
    <p:sldId id="329" r:id="rId39"/>
    <p:sldId id="330" r:id="rId40"/>
    <p:sldId id="305" r:id="rId41"/>
    <p:sldId id="331" r:id="rId42"/>
    <p:sldId id="306" r:id="rId43"/>
    <p:sldId id="344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h Goggin" initials="SG" lastIdx="2" clrIdx="0"/>
  <p:cmAuthor id="1" name="William/Cheryl Ferguson" initials="CF" lastIdx="4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2" autoAdjust="0"/>
    <p:restoredTop sz="94622" autoAdjust="0"/>
  </p:normalViewPr>
  <p:slideViewPr>
    <p:cSldViewPr snapToGrid="0">
      <p:cViewPr varScale="1">
        <p:scale>
          <a:sx n="159" d="100"/>
          <a:sy n="159" d="100"/>
        </p:scale>
        <p:origin x="2370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71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D0B5B-0844-47C9-8C19-0FC95F1EB58D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9A172-A878-4ECB-A2D4-E47FF70DB3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89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alsolaratlas.info/downloads/world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565E0-F45D-40FC-9AA9-5F460371C81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06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A172-A878-4ECB-A2D4-E47FF70DB37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90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A172-A878-4ECB-A2D4-E47FF70DB37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02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A172-A878-4ECB-A2D4-E47FF70DB37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23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A172-A878-4ECB-A2D4-E47FF70DB37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78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A172-A878-4ECB-A2D4-E47FF70DB37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62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A172-A878-4ECB-A2D4-E47FF70DB37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21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A172-A878-4ECB-A2D4-E47FF70DB37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810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A172-A878-4ECB-A2D4-E47FF70DB37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093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A172-A878-4ECB-A2D4-E47FF70DB37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295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A172-A878-4ECB-A2D4-E47FF70DB37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30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19A172-A878-4ECB-A2D4-E47FF70DB37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944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https://globalsolaratlas.info/downloads/world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19A172-A878-4ECB-A2D4-E47FF70DB37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255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A172-A878-4ECB-A2D4-E47FF70DB37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448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A172-A878-4ECB-A2D4-E47FF70DB37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262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A172-A878-4ECB-A2D4-E47FF70DB37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535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A172-A878-4ECB-A2D4-E47FF70DB37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497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A172-A878-4ECB-A2D4-E47FF70DB37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997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A172-A878-4ECB-A2D4-E47FF70DB37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52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A172-A878-4ECB-A2D4-E47FF70DB37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606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A172-A878-4ECB-A2D4-E47FF70DB37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399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A172-A878-4ECB-A2D4-E47FF70DB37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59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79290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A172-A878-4ECB-A2D4-E47FF70DB37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973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Dataset</a:t>
            </a:r>
            <a:r>
              <a:rPr lang="en-US" baseline="0" dirty="0"/>
              <a:t> encoded by Greg Mahlknecht, http://www.cablemap.info/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4CE932-0D68-48AA-B6FB-61E5AF83551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576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A172-A878-4ECB-A2D4-E47FF70DB37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7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A172-A878-4ECB-A2D4-E47FF70DB37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25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A172-A878-4ECB-A2D4-E47FF70DB37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68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A172-A878-4ECB-A2D4-E47FF70DB37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36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NASA.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A172-A878-4ECB-A2D4-E47FF70DB37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92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A172-A878-4ECB-A2D4-E47FF70DB37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29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A172-A878-4ECB-A2D4-E47FF70DB37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0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world_cover_left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8746435" y="92515"/>
            <a:ext cx="3445566" cy="6761952"/>
          </a:xfrm>
          <a:prstGeom prst="rect">
            <a:avLst/>
          </a:prstGeom>
          <a:noFill/>
        </p:spPr>
      </p:pic>
      <p:sp>
        <p:nvSpPr>
          <p:cNvPr id="5" name="Freeform 3"/>
          <p:cNvSpPr>
            <a:spLocks/>
          </p:cNvSpPr>
          <p:nvPr/>
        </p:nvSpPr>
        <p:spPr bwMode="auto">
          <a:xfrm>
            <a:off x="5526618" y="-3175"/>
            <a:ext cx="1037167" cy="1462088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490" y="0"/>
              </a:cxn>
              <a:cxn ang="0">
                <a:pos x="140" y="921"/>
              </a:cxn>
              <a:cxn ang="0">
                <a:pos x="0" y="921"/>
              </a:cxn>
              <a:cxn ang="0">
                <a:pos x="34" y="0"/>
              </a:cxn>
            </a:cxnLst>
            <a:rect l="0" t="0" r="r" b="b"/>
            <a:pathLst>
              <a:path w="490" h="921">
                <a:moveTo>
                  <a:pt x="34" y="0"/>
                </a:moveTo>
                <a:lnTo>
                  <a:pt x="490" y="0"/>
                </a:lnTo>
                <a:lnTo>
                  <a:pt x="140" y="921"/>
                </a:lnTo>
                <a:lnTo>
                  <a:pt x="0" y="921"/>
                </a:lnTo>
                <a:lnTo>
                  <a:pt x="34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10584" y="1447800"/>
            <a:ext cx="2252135" cy="4953000"/>
          </a:xfrm>
          <a:prstGeom prst="rect">
            <a:avLst/>
          </a:prstGeom>
          <a:gradFill rotWithShape="1">
            <a:gsLst>
              <a:gs pos="0">
                <a:schemeClr val="accent3">
                  <a:lumMod val="60000"/>
                  <a:lumOff val="40000"/>
                  <a:alpha val="75000"/>
                </a:schemeClr>
              </a:gs>
              <a:gs pos="100000">
                <a:schemeClr val="bg1">
                  <a:alpha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8467" y="-1588"/>
            <a:ext cx="5689600" cy="1460501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12700" y="152400"/>
            <a:ext cx="12192000" cy="1143000"/>
          </a:xfrm>
          <a:prstGeom prst="rect">
            <a:avLst/>
          </a:prstGeom>
          <a:solidFill>
            <a:schemeClr val="accent3">
              <a:lumMod val="75000"/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8467" y="1460500"/>
            <a:ext cx="651933" cy="1422400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347" y="0"/>
              </a:cxn>
              <a:cxn ang="0">
                <a:pos x="0" y="1008"/>
              </a:cxn>
              <a:cxn ang="0">
                <a:pos x="1" y="0"/>
              </a:cxn>
            </a:cxnLst>
            <a:rect l="0" t="0" r="r" b="b"/>
            <a:pathLst>
              <a:path w="347" h="1008">
                <a:moveTo>
                  <a:pt x="1" y="0"/>
                </a:moveTo>
                <a:lnTo>
                  <a:pt x="347" y="0"/>
                </a:lnTo>
                <a:lnTo>
                  <a:pt x="0" y="1008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-12699" y="-4763"/>
            <a:ext cx="1318684" cy="157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23" y="0"/>
              </a:cxn>
              <a:cxn ang="0">
                <a:pos x="584" y="99"/>
              </a:cxn>
              <a:cxn ang="0">
                <a:pos x="0" y="99"/>
              </a:cxn>
              <a:cxn ang="0">
                <a:pos x="0" y="0"/>
              </a:cxn>
            </a:cxnLst>
            <a:rect l="0" t="0" r="r" b="b"/>
            <a:pathLst>
              <a:path w="623" h="99">
                <a:moveTo>
                  <a:pt x="0" y="0"/>
                </a:moveTo>
                <a:lnTo>
                  <a:pt x="623" y="0"/>
                </a:lnTo>
                <a:lnTo>
                  <a:pt x="584" y="99"/>
                </a:lnTo>
                <a:lnTo>
                  <a:pt x="0" y="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515755" y="286505"/>
            <a:ext cx="46911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GEOG 1 – World Regional Geography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515755" y="777875"/>
            <a:ext cx="29181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Professor: Dr. Jean-Paul Rodrigue</a:t>
            </a:r>
          </a:p>
        </p:txBody>
      </p:sp>
      <p:pic>
        <p:nvPicPr>
          <p:cNvPr id="13" name="Picture 15" descr="Hofstra_Shie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0" y="136982"/>
            <a:ext cx="1347764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0" y="6400800"/>
            <a:ext cx="12192000" cy="457200"/>
          </a:xfrm>
          <a:prstGeom prst="rect">
            <a:avLst/>
          </a:prstGeom>
          <a:gradFill rotWithShape="1">
            <a:gsLst>
              <a:gs pos="0">
                <a:schemeClr val="bg1">
                  <a:alpha val="75000"/>
                </a:schemeClr>
              </a:gs>
              <a:gs pos="100000">
                <a:schemeClr val="accent3">
                  <a:lumMod val="75000"/>
                  <a:alpha val="75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165100" y="6502401"/>
            <a:ext cx="49845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Hofstra University, Department of Global Studies &amp; Geography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269068" y="1501776"/>
            <a:ext cx="9478433" cy="1470025"/>
          </a:xfrm>
        </p:spPr>
        <p:txBody>
          <a:bodyPr/>
          <a:lstStyle>
            <a:lvl1pPr>
              <a:defRPr sz="3600" b="1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2269068" y="3200400"/>
            <a:ext cx="9478433" cy="2971800"/>
          </a:xfrm>
        </p:spPr>
        <p:txBody>
          <a:bodyPr/>
          <a:lstStyle>
            <a:lvl1pPr marL="0" indent="0">
              <a:buFont typeface="Arial Narrow" pitchFamily="34" charset="0"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35905694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85" y="104775"/>
            <a:ext cx="10949516" cy="947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651" y="1311275"/>
            <a:ext cx="5395383" cy="5291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8233" y="1311275"/>
            <a:ext cx="5395384" cy="5291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1784966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914400" y="381000"/>
            <a:ext cx="10363200" cy="2133600"/>
          </a:xfrm>
          <a:ln>
            <a:solidFill>
              <a:srgbClr val="7F7F7F"/>
            </a:solidFill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lang="en-US" sz="4400" b="1" i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895600"/>
            <a:ext cx="10363200" cy="2362200"/>
          </a:xfrm>
        </p:spPr>
        <p:txBody>
          <a:bodyPr rtlCol="0">
            <a:normAutofit/>
          </a:bodyPr>
          <a:lstStyle>
            <a:lvl1pPr marL="0" indent="0" algn="ctr" rtl="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 lang="en-US" sz="44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6236" y="6356510"/>
            <a:ext cx="3859531" cy="3643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© 2012, John Wiley and Sons, Inc.</a:t>
            </a:r>
          </a:p>
        </p:txBody>
      </p:sp>
    </p:spTree>
    <p:extLst>
      <p:ext uri="{BB962C8B-B14F-4D97-AF65-F5344CB8AC3E}">
        <p14:creationId xmlns:p14="http://schemas.microsoft.com/office/powerpoint/2010/main" val="1364979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ontent Squ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quarter" idx="19"/>
          </p:nvPr>
        </p:nvSpPr>
        <p:spPr>
          <a:xfrm>
            <a:off x="6197600" y="1600200"/>
            <a:ext cx="2641600" cy="2209800"/>
          </a:xfrm>
        </p:spPr>
        <p:txBody>
          <a:bodyPr lIns="8230" tIns="41148" rIns="8230" bIns="41148"/>
          <a:lstStyle/>
          <a:p>
            <a:pPr lvl="0"/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20"/>
          </p:nvPr>
        </p:nvSpPr>
        <p:spPr>
          <a:xfrm>
            <a:off x="8940800" y="1600200"/>
            <a:ext cx="2641600" cy="2209800"/>
          </a:xfrm>
        </p:spPr>
        <p:txBody>
          <a:bodyPr lIns="8230" tIns="41148" rIns="8230" bIns="41148"/>
          <a:lstStyle/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2641600" cy="2209800"/>
          </a:xfrm>
        </p:spPr>
        <p:txBody>
          <a:bodyPr lIns="8230" tIns="41148" rIns="8230" bIns="41148"/>
          <a:lstStyle/>
          <a:p>
            <a:pPr lvl="0"/>
            <a:endParaRPr lang="en-US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5"/>
          </p:nvPr>
        </p:nvSpPr>
        <p:spPr>
          <a:xfrm>
            <a:off x="914400" y="6247924"/>
            <a:ext cx="253936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6"/>
          </p:nvPr>
        </p:nvSpPr>
        <p:spPr>
          <a:xfrm>
            <a:off x="4166236" y="6247924"/>
            <a:ext cx="3859531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2012, John Wiley and Sons, Inc.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8738237" y="6247924"/>
            <a:ext cx="2539364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CFDA9E0-4E39-4B0E-A544-1B7FD85139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8"/>
          </p:nvPr>
        </p:nvSpPr>
        <p:spPr>
          <a:xfrm>
            <a:off x="3352800" y="1600200"/>
            <a:ext cx="2641600" cy="2209800"/>
          </a:xfrm>
        </p:spPr>
        <p:txBody>
          <a:bodyPr lIns="8230" tIns="41148" rIns="8230" bIns="41148"/>
          <a:lstStyle/>
          <a:p>
            <a:pPr lvl="0"/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1"/>
          </p:nvPr>
        </p:nvSpPr>
        <p:spPr>
          <a:xfrm>
            <a:off x="609600" y="3886200"/>
            <a:ext cx="2641600" cy="2209800"/>
          </a:xfrm>
        </p:spPr>
        <p:txBody>
          <a:bodyPr lIns="8230" tIns="41148" rIns="8230" bIns="41148"/>
          <a:lstStyle/>
          <a:p>
            <a:pPr lvl="0"/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2"/>
          </p:nvPr>
        </p:nvSpPr>
        <p:spPr>
          <a:xfrm>
            <a:off x="3352800" y="3886200"/>
            <a:ext cx="2641600" cy="2209800"/>
          </a:xfrm>
        </p:spPr>
        <p:txBody>
          <a:bodyPr lIns="8230" tIns="41148" rIns="8230" bIns="41148"/>
          <a:lstStyle/>
          <a:p>
            <a:pPr lvl="0"/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3"/>
          </p:nvPr>
        </p:nvSpPr>
        <p:spPr>
          <a:xfrm>
            <a:off x="6197600" y="3886200"/>
            <a:ext cx="2641600" cy="2209800"/>
          </a:xfrm>
        </p:spPr>
        <p:txBody>
          <a:bodyPr lIns="8230" tIns="41148" rIns="8230" bIns="41148"/>
          <a:lstStyle/>
          <a:p>
            <a:pPr lvl="0"/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4"/>
          </p:nvPr>
        </p:nvSpPr>
        <p:spPr>
          <a:xfrm>
            <a:off x="8940800" y="3886200"/>
            <a:ext cx="2641600" cy="2209800"/>
          </a:xfrm>
        </p:spPr>
        <p:txBody>
          <a:bodyPr lIns="8230" tIns="41148" rIns="8230" bIns="41148"/>
          <a:lstStyle/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141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524" y="149899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524" y="3031674"/>
            <a:ext cx="10363200" cy="2704625"/>
          </a:xfr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4511863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651" y="1311275"/>
            <a:ext cx="5395383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8233" y="1311275"/>
            <a:ext cx="5395384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2408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3382512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336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651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9984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6185" y="104775"/>
            <a:ext cx="2747433" cy="6497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651" y="104775"/>
            <a:ext cx="8043333" cy="6497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4000" y="6353175"/>
            <a:ext cx="508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CFDA9E0-4E39-4B0E-A544-1B7FD8513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0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world_cover_left"/>
          <p:cNvPicPr>
            <a:picLocks noChangeAspect="1" noChangeArrowheads="1"/>
          </p:cNvPicPr>
          <p:nvPr/>
        </p:nvPicPr>
        <p:blipFill>
          <a:blip r:embed="rId14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95517" y="7752"/>
            <a:ext cx="1201313" cy="2596591"/>
          </a:xfrm>
          <a:prstGeom prst="rect">
            <a:avLst/>
          </a:prstGeom>
          <a:noFill/>
        </p:spPr>
      </p:pic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39285" y="104775"/>
            <a:ext cx="10949516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9651" y="1311275"/>
            <a:ext cx="10993967" cy="529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27014" name="Rectangle 6"/>
          <p:cNvSpPr>
            <a:spLocks noChangeArrowheads="1"/>
          </p:cNvSpPr>
          <p:nvPr/>
        </p:nvSpPr>
        <p:spPr bwMode="auto">
          <a:xfrm>
            <a:off x="-14817" y="-11113"/>
            <a:ext cx="1016001" cy="144780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427015" name="Rectangle 7"/>
          <p:cNvSpPr>
            <a:spLocks noChangeArrowheads="1"/>
          </p:cNvSpPr>
          <p:nvPr/>
        </p:nvSpPr>
        <p:spPr bwMode="auto">
          <a:xfrm>
            <a:off x="-14817" y="1436688"/>
            <a:ext cx="1016001" cy="5421312"/>
          </a:xfrm>
          <a:prstGeom prst="rect">
            <a:avLst/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bg1">
                  <a:alpha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427016" name="Rectangle 8"/>
          <p:cNvSpPr>
            <a:spLocks noChangeArrowheads="1"/>
          </p:cNvSpPr>
          <p:nvPr/>
        </p:nvSpPr>
        <p:spPr bwMode="auto">
          <a:xfrm>
            <a:off x="1909234" y="1061849"/>
            <a:ext cx="10282767" cy="228600"/>
          </a:xfrm>
          <a:prstGeom prst="rect">
            <a:avLst/>
          </a:prstGeom>
          <a:gradFill rotWithShape="1">
            <a:gsLst>
              <a:gs pos="0">
                <a:schemeClr val="bg1">
                  <a:alpha val="75000"/>
                </a:schemeClr>
              </a:gs>
              <a:gs pos="100000">
                <a:schemeClr val="accent3">
                  <a:lumMod val="75000"/>
                  <a:alpha val="75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02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696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3">
              <a:lumMod val="50000"/>
            </a:schemeClr>
          </a:solidFill>
          <a:effectLst>
            <a:outerShdw blurRad="38100" dist="38100" dir="2700000" algn="tl">
              <a:srgbClr val="C0C0C0"/>
            </a:outerShdw>
          </a:effectLst>
          <a:latin typeface="Arial Narrow" panose="020B0606020202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rgbClr val="990000"/>
        </a:buClr>
        <a:buFont typeface="Arial Narrow" pitchFamily="34" charset="0"/>
        <a:buChar char="■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transportgeography.org/?page_id=1300" TargetMode="External"/><Relationship Id="rId4" Type="http://schemas.openxmlformats.org/officeDocument/2006/relationships/image" Target="../media/image9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Introduction to World Regional Geography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Anthropocene: The World at Night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7628" y="6045099"/>
            <a:ext cx="8080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Explain what is the Anthropocene and how human activities are shaping it.</a:t>
            </a:r>
          </a:p>
        </p:txBody>
      </p:sp>
      <p:pic>
        <p:nvPicPr>
          <p:cNvPr id="6" name="Picture 2" descr="C:\Users\ecojpr\AppData\Local\Microsoft\Windows\Temporary Internet Files\Content.IE5\H0P94DF5\MC90044207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267" y="6030914"/>
            <a:ext cx="914400" cy="6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The World at Night">
            <a:extLst>
              <a:ext uri="{FF2B5EF4-FFF2-40B4-BE49-F238E27FC236}">
                <a16:creationId xmlns:a16="http://schemas.microsoft.com/office/drawing/2014/main" id="{20538E53-3FEF-48E7-995D-2A69FEEFF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826" y="1491414"/>
            <a:ext cx="7599447" cy="441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440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Geography’s Perspective: Spatial Patterns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Spatial patterns</a:t>
            </a:r>
          </a:p>
          <a:p>
            <a:pPr lvl="1"/>
            <a:r>
              <a:rPr lang="en-US" dirty="0"/>
              <a:t>Necessary knowledge of location and distribution of significant features of Earth’s surface.</a:t>
            </a:r>
          </a:p>
          <a:p>
            <a:pPr lvl="1"/>
            <a:r>
              <a:rPr lang="en-US" dirty="0"/>
              <a:t>Both human and natural worlds.</a:t>
            </a:r>
          </a:p>
          <a:p>
            <a:pPr lvl="1"/>
            <a:r>
              <a:rPr lang="en-US" dirty="0"/>
              <a:t>Also incorporates a temporal (historical) perspective.</a:t>
            </a:r>
          </a:p>
          <a:p>
            <a:r>
              <a:rPr lang="en-US" dirty="0"/>
              <a:t>Geography’s comprehensive spatial vocabulary</a:t>
            </a:r>
          </a:p>
          <a:p>
            <a:pPr lvl="1"/>
            <a:r>
              <a:rPr lang="en-US" dirty="0"/>
              <a:t>Extensive and meaningful terms describe patterns and processes from past, present, and into the future:</a:t>
            </a:r>
          </a:p>
          <a:p>
            <a:pPr lvl="2"/>
            <a:r>
              <a:rPr lang="en-US" dirty="0"/>
              <a:t>E.g.: Area, region, scale, boundary, location.</a:t>
            </a:r>
          </a:p>
          <a:p>
            <a:pPr lvl="1"/>
            <a:r>
              <a:rPr lang="en-US" dirty="0"/>
              <a:t>Some definitions become more specific and complex in their usage by geographers.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blij15e_fig_G_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9200" y="198121"/>
            <a:ext cx="7277100" cy="62257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73666" y="6423889"/>
            <a:ext cx="6234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Map scale: compares the area and detail on the ground with on the map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33649" y="2634199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Small Scale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68857" y="5838636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Large Scale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World Geographic Realms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Geographic realms</a:t>
            </a:r>
          </a:p>
          <a:p>
            <a:pPr lvl="1"/>
            <a:r>
              <a:rPr lang="en-US" dirty="0"/>
              <a:t>Global neighborhoods/regions with combinations of environmental, cultural, economic and political properties.</a:t>
            </a:r>
          </a:p>
          <a:p>
            <a:r>
              <a:rPr lang="en-US" dirty="0"/>
              <a:t>Criteria for Geographic Realms</a:t>
            </a:r>
          </a:p>
          <a:p>
            <a:pPr lvl="1"/>
            <a:r>
              <a:rPr lang="en-US" dirty="0"/>
              <a:t>Physical and human: define broad areas (e.g. climate or language).</a:t>
            </a:r>
          </a:p>
          <a:p>
            <a:pPr lvl="1"/>
            <a:r>
              <a:rPr lang="en-US" dirty="0"/>
              <a:t>Functional: interaction within the area (e.g. economic bloc).</a:t>
            </a:r>
          </a:p>
          <a:p>
            <a:pPr lvl="1"/>
            <a:r>
              <a:rPr lang="en-US" dirty="0"/>
              <a:t>Historical: above criteria interrelated over time (e.g. Europe in the 20</a:t>
            </a:r>
            <a:r>
              <a:rPr lang="en-US" baseline="30000" dirty="0"/>
              <a:t>th</a:t>
            </a:r>
            <a:r>
              <a:rPr lang="en-US" dirty="0"/>
              <a:t> century).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0028" y="6043900"/>
            <a:ext cx="7927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Explain what are geographical realms and how they are delimitated.</a:t>
            </a:r>
          </a:p>
        </p:txBody>
      </p:sp>
      <p:pic>
        <p:nvPicPr>
          <p:cNvPr id="5" name="Picture 2" descr="C:\Users\ecojpr\AppData\Local\Microsoft\Windows\Temporary Internet Files\Content.IE5\H0P94DF5\MC90044207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668" y="6029715"/>
            <a:ext cx="914400" cy="6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Geographic Realms: Two Varieties of Realms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Monocentric</a:t>
            </a:r>
          </a:p>
          <a:p>
            <a:pPr lvl="1"/>
            <a:r>
              <a:rPr lang="en-US" dirty="0"/>
              <a:t>Realms are dominated by a single major political entity, by either its territorial or population size.</a:t>
            </a:r>
          </a:p>
          <a:p>
            <a:pPr lvl="1"/>
            <a:r>
              <a:rPr lang="en-US" dirty="0"/>
              <a:t>Ex: North America (United States).</a:t>
            </a:r>
          </a:p>
          <a:p>
            <a:r>
              <a:rPr lang="en-US" dirty="0"/>
              <a:t>Polycentric</a:t>
            </a:r>
          </a:p>
          <a:p>
            <a:pPr lvl="1"/>
            <a:r>
              <a:rPr lang="en-US" dirty="0"/>
              <a:t>Appearance, functioning, and organization are dispersed among equally influential regions or countries.</a:t>
            </a:r>
          </a:p>
          <a:p>
            <a:pPr lvl="1"/>
            <a:r>
              <a:rPr lang="en-US" dirty="0"/>
              <a:t>Ex: Europe.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69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World Geographic Realms</a:t>
            </a:r>
            <a:endParaRPr lang="en-US" dirty="0"/>
          </a:p>
        </p:txBody>
      </p:sp>
      <p:pic>
        <p:nvPicPr>
          <p:cNvPr id="5" name="Picture 4" descr="deblij15e_fig_G_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9658" y="1332361"/>
            <a:ext cx="7772400" cy="547399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Geographic Realms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Delineating Realms: Boundaries and Transition Zones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Beyond common natural boundaries that separate world realms (e.g., oceans and seas).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Transition zones: where two geographic realms meet are not sharp boundaries:</a:t>
            </a:r>
          </a:p>
          <a:p>
            <a:pPr lvl="2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Represent ever-changing zones of regional interaction and change.</a:t>
            </a:r>
          </a:p>
          <a:p>
            <a:pPr lvl="2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Vary in size: most are narrow; a few can be broad.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Reality of contested, shifting boundaries, and changing  geographic fortunes in the world.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Geographic Realms: Dynamic Entities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Temporal change affects realms’ criteria.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Between 1945 and 1985, country borders changed little, but since 1985, far-reaching realignments have been occurring again.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Regions within Realms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Regional concept</a:t>
            </a:r>
          </a:p>
          <a:p>
            <a:pPr lvl="1"/>
            <a:r>
              <a:rPr lang="en-US" dirty="0"/>
              <a:t>Refined level of spatial classification requiring more specific criteria.</a:t>
            </a:r>
          </a:p>
          <a:p>
            <a:pPr lvl="1"/>
            <a:r>
              <a:rPr lang="en-US" dirty="0"/>
              <a:t>Often employed as part of everyday communication (e.g. media).</a:t>
            </a:r>
          </a:p>
          <a:p>
            <a:pPr lvl="1"/>
            <a:r>
              <a:rPr lang="en-US" dirty="0"/>
              <a:t>Often easy to imagine and describe, but difficult to outline on the map (e.g. Midwest, Middle East).</a:t>
            </a:r>
          </a:p>
          <a:p>
            <a:pPr lvl="2"/>
            <a:r>
              <a:rPr lang="en-US" dirty="0"/>
              <a:t>Different criteria can be identified or prioritized, thus changing the delimitation (e.g. Middle East and Arab World).</a:t>
            </a:r>
          </a:p>
          <a:p>
            <a:pPr lvl="1"/>
            <a:r>
              <a:rPr lang="en-US" dirty="0"/>
              <a:t>Use of spatial generalizations and selective criteria.</a:t>
            </a:r>
          </a:p>
          <a:p>
            <a:pPr lvl="2"/>
            <a:r>
              <a:rPr lang="en-US" dirty="0"/>
              <a:t>Depends on the purpose for creating the region.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Regions within Realms: Criteria for Regions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Five sets of criteria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Area: space occupied on Earth’s surface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Boundaries: using specific criteria to divide (natural or artificial)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Location:</a:t>
            </a:r>
          </a:p>
          <a:p>
            <a:pPr lvl="2"/>
            <a:r>
              <a:rPr lang="en-US" dirty="0"/>
              <a:t>Often a region’s name contains a locational clue.</a:t>
            </a:r>
          </a:p>
          <a:p>
            <a:pPr lvl="2"/>
            <a:r>
              <a:rPr lang="en-US" dirty="0"/>
              <a:t>Absolute location: area’s extent defined by the geographic grid.</a:t>
            </a:r>
          </a:p>
          <a:p>
            <a:pPr lvl="2"/>
            <a:r>
              <a:rPr lang="en-US" dirty="0"/>
              <a:t>Relative location: referenced against other regions.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Homogeneity or sameness:</a:t>
            </a:r>
          </a:p>
          <a:p>
            <a:pPr lvl="2"/>
            <a:r>
              <a:rPr lang="en-US" dirty="0"/>
              <a:t>Human (cultural), physical (natural), or both.</a:t>
            </a:r>
          </a:p>
          <a:p>
            <a:pPr lvl="2"/>
            <a:r>
              <a:rPr lang="en-US" dirty="0"/>
              <a:t>Formal regions: areas with a measureable or visible internal homogeneity.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Regions as systems marked by functional integration:</a:t>
            </a:r>
          </a:p>
          <a:p>
            <a:pPr lvl="2"/>
            <a:r>
              <a:rPr lang="en-US" dirty="0"/>
              <a:t>Spatial Systems: components and interactions within an areal extent, known as a functional region.</a:t>
            </a:r>
          </a:p>
          <a:p>
            <a:pPr lvl="2"/>
            <a:r>
              <a:rPr lang="en-US" dirty="0"/>
              <a:t>Core, as center of activity with a surrounding zone of interaction, or hinterland.</a:t>
            </a:r>
          </a:p>
          <a:p>
            <a:pPr lvl="2"/>
            <a:endParaRPr lang="en-US" dirty="0"/>
          </a:p>
        </p:txBody>
      </p:sp>
      <p:pic>
        <p:nvPicPr>
          <p:cNvPr id="4" name="Picture 3" descr="http://www.wpclipart.com/signs_symbol/thumbtack_notes/thumbtack_note_important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13" y="151714"/>
            <a:ext cx="1828800" cy="128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Regions within Realms: Interconnections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human-geographic regions are more or less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linked to other regions.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Globalization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Causing ongoing integration and connections.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Sometimes blurs regional identities.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Sometimes paradoxical:</a:t>
            </a:r>
          </a:p>
          <a:p>
            <a:pPr lvl="2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Some regions become more alike.</a:t>
            </a:r>
          </a:p>
          <a:p>
            <a:pPr lvl="2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Some regions develop stronger contrasts.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of the material, including graphics, are derived from:</a:t>
            </a:r>
          </a:p>
          <a:p>
            <a:pPr lvl="1"/>
            <a:r>
              <a:rPr lang="en-US" dirty="0"/>
              <a:t>Jan Nijman, Peter O. Muller, Harm de </a:t>
            </a:r>
            <a:r>
              <a:rPr lang="en-US" dirty="0" err="1"/>
              <a:t>Blij</a:t>
            </a:r>
            <a:r>
              <a:rPr lang="en-US" dirty="0"/>
              <a:t> (2017) Geography: Realms, Regions and Concepts, 17th Edition, New York: Wiley.</a:t>
            </a:r>
          </a:p>
          <a:p>
            <a:pPr lvl="1"/>
            <a:r>
              <a:rPr lang="en-US" dirty="0"/>
              <a:t>The above owns the copyrights of this material.</a:t>
            </a:r>
          </a:p>
        </p:txBody>
      </p:sp>
    </p:spTree>
    <p:extLst>
      <p:ext uri="{BB962C8B-B14F-4D97-AF65-F5344CB8AC3E}">
        <p14:creationId xmlns:p14="http://schemas.microsoft.com/office/powerpoint/2010/main" val="224521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Physical Setting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role of natural environments in how people make their living:</a:t>
            </a:r>
          </a:p>
          <a:p>
            <a:pPr lvl="1"/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Patterns of opportunity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are favored areas with opportunities for plant and animal domestication: </a:t>
            </a:r>
          </a:p>
          <a:p>
            <a:pPr lvl="2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Followed continued adaptation and invention.</a:t>
            </a:r>
          </a:p>
          <a:p>
            <a:pPr lvl="2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Led to the development of villages, towns, and cities.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People in other environments found it harder without such favored opportunities.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Modern map carries these imprints of the past.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Physical Setting: Natural (Physical) Landscapes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Natural landscapes:</a:t>
            </a:r>
          </a:p>
          <a:p>
            <a:pPr lvl="1"/>
            <a:r>
              <a:rPr lang="en-US" dirty="0"/>
              <a:t>Array of landforms constituting Earth’s surface, including the physical features that mark them.</a:t>
            </a:r>
          </a:p>
          <a:p>
            <a:r>
              <a:rPr lang="en-US" dirty="0"/>
              <a:t>Landform types: mountains, hills, plains, plateaus.</a:t>
            </a:r>
          </a:p>
          <a:p>
            <a:r>
              <a:rPr lang="en-US" dirty="0"/>
              <a:t>Physical features: water bodies, soil, vegetation.</a:t>
            </a:r>
          </a:p>
          <a:p>
            <a:r>
              <a:rPr lang="en-US" dirty="0"/>
              <a:t>Influence human activity and movement</a:t>
            </a:r>
          </a:p>
          <a:p>
            <a:pPr lvl="1"/>
            <a:r>
              <a:rPr lang="en-US" dirty="0"/>
              <a:t>Arable land, resources, ease of transportation (e.g. river system).</a:t>
            </a:r>
          </a:p>
          <a:p>
            <a:pPr lvl="1"/>
            <a:r>
              <a:rPr lang="en-US" dirty="0"/>
              <a:t>Each geographic realm has its distinctive combination of natural landscapes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Physical Setting: Geology and Natural Hazards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Tectonic plates</a:t>
            </a:r>
          </a:p>
          <a:p>
            <a:pPr lvl="1"/>
            <a:r>
              <a:rPr lang="en-US" dirty="0"/>
              <a:t>Lighter rock continents float atop heavier rock plates that move by magma circulation cells within the Earth.</a:t>
            </a:r>
          </a:p>
          <a:p>
            <a:pPr lvl="1"/>
            <a:r>
              <a:rPr lang="en-US" dirty="0"/>
              <a:t>Collision of tectonic plates cause earthquakes and volcanoes.</a:t>
            </a:r>
          </a:p>
          <a:p>
            <a:r>
              <a:rPr lang="en-US" dirty="0"/>
              <a:t>Continental drift</a:t>
            </a:r>
          </a:p>
          <a:p>
            <a:pPr lvl="1"/>
            <a:r>
              <a:rPr lang="en-US" dirty="0"/>
              <a:t>Landmasses were once pieces of a supercontinent, Pangaea, that broke up and continues to drift apart.</a:t>
            </a:r>
          </a:p>
          <a:p>
            <a:r>
              <a:rPr lang="en-US" dirty="0"/>
              <a:t>Pacific Ring of Fire</a:t>
            </a:r>
          </a:p>
          <a:p>
            <a:pPr lvl="1"/>
            <a:r>
              <a:rPr lang="en-US" dirty="0"/>
              <a:t>Zone of crustal instability along plate boundaries ringing the Pacific Ocean Basin.</a:t>
            </a:r>
          </a:p>
          <a:p>
            <a:pPr lvl="1"/>
            <a:r>
              <a:rPr lang="en-US" dirty="0"/>
              <a:t>Marked by earthquakes and volcanic activity.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Plate Tectonics and Seismic Activity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1" b="2609"/>
          <a:stretch/>
        </p:blipFill>
        <p:spPr>
          <a:xfrm>
            <a:off x="1112921" y="1312282"/>
            <a:ext cx="10236759" cy="520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45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Physical Setting: Climate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Climate Regions</a:t>
            </a:r>
          </a:p>
          <a:p>
            <a:pPr lvl="1"/>
            <a:r>
              <a:rPr lang="en-US" dirty="0"/>
              <a:t>A region having a common climate.</a:t>
            </a:r>
          </a:p>
          <a:p>
            <a:r>
              <a:rPr lang="en-US" dirty="0"/>
              <a:t>Weather vs. Climate</a:t>
            </a:r>
          </a:p>
          <a:p>
            <a:pPr lvl="1"/>
            <a:r>
              <a:rPr lang="en-US" dirty="0"/>
              <a:t>Weather: immediate state of the atmosphere.</a:t>
            </a:r>
          </a:p>
          <a:p>
            <a:pPr lvl="1"/>
            <a:r>
              <a:rPr lang="en-US" dirty="0"/>
              <a:t>Climate: aggregate, total record of weather conditions at a place or region over time.</a:t>
            </a:r>
          </a:p>
          <a:p>
            <a:pPr lvl="1"/>
            <a:r>
              <a:rPr lang="en-US" dirty="0"/>
              <a:t>Radiation and absorption of heat energy determine climatic variations.</a:t>
            </a:r>
          </a:p>
          <a:p>
            <a:pPr lvl="1"/>
            <a:r>
              <a:rPr lang="en-US" dirty="0"/>
              <a:t>Regions have relatively similar weather.</a:t>
            </a:r>
          </a:p>
          <a:p>
            <a:pPr lvl="1"/>
            <a:r>
              <a:rPr lang="en-US" dirty="0"/>
              <a:t>Patterns with latitude.</a:t>
            </a:r>
          </a:p>
          <a:p>
            <a:pPr lvl="1"/>
            <a:r>
              <a:rPr lang="en-US" dirty="0"/>
              <a:t>Lower the latitude, the more solar energy received.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8C266920-BC45-464E-8A77-84AFB3EFFE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045" y="113201"/>
            <a:ext cx="10698480" cy="63545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209CFD9-8947-41BD-AF0B-A79D1B2C3E0C}"/>
              </a:ext>
            </a:extLst>
          </p:cNvPr>
          <p:cNvSpPr/>
          <p:nvPr/>
        </p:nvSpPr>
        <p:spPr>
          <a:xfrm>
            <a:off x="2087479" y="6375466"/>
            <a:ext cx="8849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Sum of direct and diffuse (scattered by the atmosphere) components of solar radiation [kWh/m</a:t>
            </a:r>
            <a:r>
              <a:rPr lang="en-US" baseline="30000" dirty="0"/>
              <a:t>2</a:t>
            </a:r>
            <a:r>
              <a:rPr lang="en-US" dirty="0"/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1855987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Physical Setting: Climate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1844913" y="1316356"/>
            <a:ext cx="8935381" cy="5493516"/>
            <a:chOff x="489397" y="1356849"/>
            <a:chExt cx="7869684" cy="4834726"/>
          </a:xfrm>
        </p:grpSpPr>
        <p:pic>
          <p:nvPicPr>
            <p:cNvPr id="8" name="Picture 7" descr="deblij15e_fig_G_07.jpg"/>
            <p:cNvPicPr>
              <a:picLocks noChangeAspect="1"/>
            </p:cNvPicPr>
            <p:nvPr/>
          </p:nvPicPr>
          <p:blipFill>
            <a:blip r:embed="rId3" cstate="print"/>
            <a:srcRect b="6718"/>
            <a:stretch>
              <a:fillRect/>
            </a:stretch>
          </p:blipFill>
          <p:spPr>
            <a:xfrm>
              <a:off x="784919" y="1356849"/>
              <a:ext cx="7574162" cy="461772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89397" y="5975797"/>
              <a:ext cx="2326137" cy="215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© H.J. de </a:t>
              </a:r>
              <a:r>
                <a:rPr lang="en-US" sz="900" dirty="0" err="1"/>
                <a:t>Blij</a:t>
              </a:r>
              <a:r>
                <a:rPr lang="en-US" sz="900" dirty="0"/>
                <a:t>, P.O. Muller, and John Wiley &amp; Sons, Inc.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Realms of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World population: 7.7 billion (2019)</a:t>
            </a:r>
          </a:p>
          <a:p>
            <a:pPr lvl="1"/>
            <a:r>
              <a:rPr lang="en-US" dirty="0"/>
              <a:t>Occupying less than 30% of Earth’s surface.</a:t>
            </a:r>
          </a:p>
          <a:p>
            <a:pPr lvl="1"/>
            <a:r>
              <a:rPr lang="en-US" dirty="0"/>
              <a:t>Three major world population clusters = 4 billion people.</a:t>
            </a:r>
          </a:p>
          <a:p>
            <a:pPr lvl="1"/>
            <a:r>
              <a:rPr lang="en-US" dirty="0"/>
              <a:t>Urbanization varies among the world’s realms and regions.</a:t>
            </a:r>
          </a:p>
          <a:p>
            <a:r>
              <a:rPr lang="en-US" dirty="0"/>
              <a:t>A: South Asia</a:t>
            </a:r>
          </a:p>
          <a:p>
            <a:pPr lvl="1"/>
            <a:r>
              <a:rPr lang="en-US" dirty="0"/>
              <a:t>Centered on India, including Pakistan and Bangladesh.</a:t>
            </a:r>
          </a:p>
          <a:p>
            <a:pPr lvl="1"/>
            <a:r>
              <a:rPr lang="en-US" dirty="0"/>
              <a:t>World’s largest cluster made up mostly of farmers.</a:t>
            </a:r>
          </a:p>
          <a:p>
            <a:r>
              <a:rPr lang="en-US" dirty="0"/>
              <a:t>B &amp; C: East Asia</a:t>
            </a:r>
          </a:p>
          <a:p>
            <a:pPr lvl="1"/>
            <a:r>
              <a:rPr lang="en-US" dirty="0"/>
              <a:t>Centered on China, including coastal zone.</a:t>
            </a:r>
          </a:p>
          <a:p>
            <a:pPr lvl="1"/>
            <a:r>
              <a:rPr lang="en-US" dirty="0"/>
              <a:t>Rapid change from rural-to-urban life and development.</a:t>
            </a:r>
          </a:p>
          <a:p>
            <a:r>
              <a:rPr lang="en-US" dirty="0"/>
              <a:t>D: Europe</a:t>
            </a:r>
          </a:p>
          <a:p>
            <a:pPr lvl="1"/>
            <a:r>
              <a:rPr lang="en-US" dirty="0"/>
              <a:t>European continent, including Western Russia.</a:t>
            </a:r>
          </a:p>
          <a:p>
            <a:pPr lvl="1"/>
            <a:r>
              <a:rPr lang="en-US" dirty="0"/>
              <a:t>Among the world’s most urbanized and industrialized realms.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Realms of Population: Major Population Clusters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713800" y="1425590"/>
            <a:ext cx="9600485" cy="4485863"/>
            <a:chOff x="502275" y="2845446"/>
            <a:chExt cx="8088648" cy="3773611"/>
          </a:xfrm>
        </p:grpSpPr>
        <p:pic>
          <p:nvPicPr>
            <p:cNvPr id="6" name="Picture 5" descr="deblij15e_fig_G_08.jpg"/>
            <p:cNvPicPr>
              <a:picLocks noChangeAspect="1"/>
            </p:cNvPicPr>
            <p:nvPr/>
          </p:nvPicPr>
          <p:blipFill>
            <a:blip r:embed="rId3" cstate="print"/>
            <a:srcRect b="8754"/>
            <a:stretch>
              <a:fillRect/>
            </a:stretch>
          </p:blipFill>
          <p:spPr>
            <a:xfrm>
              <a:off x="553077" y="2845446"/>
              <a:ext cx="8037846" cy="352044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02275" y="6413679"/>
              <a:ext cx="2212378" cy="2053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© H.J. de </a:t>
              </a:r>
              <a:r>
                <a:rPr lang="en-US" sz="900" dirty="0" err="1"/>
                <a:t>Blij</a:t>
              </a:r>
              <a:r>
                <a:rPr lang="en-US" sz="900" dirty="0"/>
                <a:t>, P.O. Muller, and John Wiley &amp; Sons, Inc.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740028" y="6043900"/>
            <a:ext cx="7927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What relationship is seen between climate and where people are clustered and what about where people are not clustered?</a:t>
            </a:r>
          </a:p>
        </p:txBody>
      </p:sp>
      <p:pic>
        <p:nvPicPr>
          <p:cNvPr id="11" name="Picture 2" descr="C:\Users\ecojpr\AppData\Local\Microsoft\Windows\Temporary Internet Files\Content.IE5\H0P94DF5\MC90044207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668" y="6029715"/>
            <a:ext cx="914400" cy="6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Realms of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Cultural landscape</a:t>
            </a:r>
          </a:p>
          <a:p>
            <a:pPr lvl="1"/>
            <a:r>
              <a:rPr lang="en-US" dirty="0"/>
              <a:t>Distinctive attributes of a society imprinted on its portion of the world’s physical stage.</a:t>
            </a:r>
          </a:p>
          <a:p>
            <a:pPr lvl="1"/>
            <a:r>
              <a:rPr lang="en-US" dirty="0"/>
              <a:t>People start with their physical environment and use their culture to create a multilayered landscape.</a:t>
            </a:r>
          </a:p>
          <a:p>
            <a:pPr lvl="1"/>
            <a:r>
              <a:rPr lang="en-US" dirty="0"/>
              <a:t>The cultural landscape can be read for clues about the relationship of people to their environment.</a:t>
            </a:r>
          </a:p>
          <a:p>
            <a:pPr lvl="1"/>
            <a:r>
              <a:rPr lang="en-US" dirty="0"/>
              <a:t>No realm has a single cultural landscape.</a:t>
            </a:r>
          </a:p>
          <a:p>
            <a:pPr lvl="1"/>
            <a:r>
              <a:rPr lang="en-US" dirty="0"/>
              <a:t>Variations help to define the world’s regions.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Starting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we living in a single world or a world composed of parts?</a:t>
            </a:r>
          </a:p>
          <a:p>
            <a:r>
              <a:rPr lang="en-US" dirty="0"/>
              <a:t>Is the world getting more unified or fragmented?</a:t>
            </a:r>
          </a:p>
          <a:p>
            <a:r>
              <a:rPr lang="en-US" dirty="0"/>
              <a:t>To what extent geography can explain the regional differences of the world?</a:t>
            </a:r>
          </a:p>
          <a:p>
            <a:endParaRPr lang="en-US" dirty="0"/>
          </a:p>
          <a:p>
            <a:r>
              <a:rPr lang="en-US" dirty="0"/>
              <a:t>The world is a complex place</a:t>
            </a:r>
          </a:p>
          <a:p>
            <a:pPr lvl="1"/>
            <a:r>
              <a:rPr lang="en-US" dirty="0"/>
              <a:t>Several aspects can be objectively analyzed: landscapes, climate, ecosystems.</a:t>
            </a:r>
          </a:p>
          <a:p>
            <a:pPr lvl="1"/>
            <a:r>
              <a:rPr lang="en-US" dirty="0"/>
              <a:t>Several aspects are much more subjective: economy, society, culture, politics.</a:t>
            </a:r>
          </a:p>
        </p:txBody>
      </p:sp>
    </p:spTree>
    <p:extLst>
      <p:ext uri="{BB962C8B-B14F-4D97-AF65-F5344CB8AC3E}">
        <p14:creationId xmlns:p14="http://schemas.microsoft.com/office/powerpoint/2010/main" val="420076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Realms of Culture: The Geography of Language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Language as the essence of culture</a:t>
            </a:r>
          </a:p>
          <a:p>
            <a:pPr lvl="1"/>
            <a:r>
              <a:rPr lang="en-US" dirty="0"/>
              <a:t>Linguistic diversity in the face of English primacy.</a:t>
            </a:r>
          </a:p>
          <a:p>
            <a:pPr lvl="1"/>
            <a:r>
              <a:rPr lang="en-US" dirty="0"/>
              <a:t>Language lifespan: emerge, thrive, and die out.</a:t>
            </a:r>
          </a:p>
          <a:p>
            <a:r>
              <a:rPr lang="en-US" dirty="0"/>
              <a:t>Language tree</a:t>
            </a:r>
          </a:p>
          <a:p>
            <a:pPr lvl="1"/>
            <a:r>
              <a:rPr lang="en-US" dirty="0"/>
              <a:t>15 language families: shared, but distant, origins.</a:t>
            </a:r>
          </a:p>
          <a:p>
            <a:pPr lvl="1"/>
            <a:r>
              <a:rPr lang="en-US" dirty="0"/>
              <a:t>Several language subgroups under a family.</a:t>
            </a:r>
          </a:p>
          <a:p>
            <a:r>
              <a:rPr lang="en-US" dirty="0"/>
              <a:t>Lingua franca</a:t>
            </a:r>
          </a:p>
          <a:p>
            <a:pPr lvl="1"/>
            <a:r>
              <a:rPr lang="en-US" dirty="0"/>
              <a:t>A common second language used in government, commerce, or higher education.</a:t>
            </a:r>
          </a:p>
          <a:p>
            <a:pPr lvl="1"/>
            <a:r>
              <a:rPr lang="en-US" dirty="0"/>
              <a:t>English primacy a result of colonization and globalization.</a:t>
            </a:r>
          </a:p>
          <a:p>
            <a:r>
              <a:rPr lang="en-US" dirty="0"/>
              <a:t>Languages evolve over generations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blij15e_fig_G_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0364" y="133367"/>
            <a:ext cx="9584468" cy="653113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3D8003-5770-4467-83EB-6E5D725F4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593E9F2A-A62C-466D-B8CA-2E4B3D55B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0"/>
            <a:ext cx="6403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815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blij15e_fig_G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70691"/>
            <a:ext cx="8534400" cy="5974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87629" y="6158957"/>
            <a:ext cx="8080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Which realms seem to be dominated by a single religion and language and which realms have the greatest religious and linguistic diversity?</a:t>
            </a:r>
          </a:p>
        </p:txBody>
      </p:sp>
      <p:pic>
        <p:nvPicPr>
          <p:cNvPr id="6" name="Picture 2" descr="C:\Users\ecojpr\AppData\Local\Microsoft\Windows\Temporary Internet Files\Content.IE5\H0P94DF5\MC90044207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268" y="6144772"/>
            <a:ext cx="914400" cy="6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World of States</a:t>
            </a:r>
            <a:endParaRPr lang="en-US" i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States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Geographic term for political entities, also known as countries.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Size is not a dependable criterion of importance.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Sovereignty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Government of a state rules within its borders.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Essential to the world’s territory organized into a system of states.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Sovereignty is usually recognized by other states.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However, recognition can be mired in conflict and war.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World of States: The Modern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Emergence of the modern state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Ancient “proto-states” origins (e.g. kingdoms and empires).</a:t>
            </a:r>
          </a:p>
          <a:p>
            <a:pPr lvl="1"/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European state model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assumed a political entity (</a:t>
            </a: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state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would territorially match a cultural entity (</a:t>
            </a: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nation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as a </a:t>
            </a: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nation-state.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Notion of the modern state is challenged… </a:t>
            </a:r>
          </a:p>
          <a:p>
            <a:pPr lvl="2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“from below” by ethnic minorities.  </a:t>
            </a:r>
          </a:p>
          <a:p>
            <a:pPr lvl="2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“from above” by international integration.</a:t>
            </a:r>
          </a:p>
          <a:p>
            <a:r>
              <a:rPr lang="en-US" dirty="0"/>
              <a:t>Subdivisions of the State</a:t>
            </a:r>
          </a:p>
          <a:p>
            <a:pPr lvl="1"/>
            <a:r>
              <a:rPr lang="en-US" dirty="0"/>
              <a:t>Subnational political units:</a:t>
            </a:r>
          </a:p>
          <a:p>
            <a:pPr lvl="2"/>
            <a:r>
              <a:rPr lang="en-US" dirty="0"/>
              <a:t>e.g., states, provinces, regions, federal districts, etc.</a:t>
            </a:r>
          </a:p>
          <a:p>
            <a:r>
              <a:rPr lang="en-US" dirty="0"/>
              <a:t>Geopolitics and the State</a:t>
            </a:r>
          </a:p>
          <a:p>
            <a:pPr lvl="1"/>
            <a:r>
              <a:rPr lang="en-US" dirty="0"/>
              <a:t>Global influence often relates to a state’s geographic attributes.</a:t>
            </a:r>
          </a:p>
          <a:p>
            <a:pPr lvl="1"/>
            <a:r>
              <a:rPr lang="en-US" dirty="0"/>
              <a:t>Physical geography, cultural, or economic factors.</a:t>
            </a:r>
          </a:p>
          <a:p>
            <a:pPr lvl="1"/>
            <a:r>
              <a:rPr lang="en-US" dirty="0"/>
              <a:t>Significance of attributes does change overtime.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World of States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States, Realms, and Regions</a:t>
            </a:r>
          </a:p>
          <a:p>
            <a:pPr lvl="1"/>
            <a:r>
              <a:rPr lang="en-US" dirty="0"/>
              <a:t>State borders often help bound realms and regions:</a:t>
            </a:r>
          </a:p>
          <a:p>
            <a:pPr lvl="2"/>
            <a:r>
              <a:rPr lang="en-US" dirty="0"/>
              <a:t>North America (US / Mexico border considered a realm boundary).</a:t>
            </a:r>
          </a:p>
          <a:p>
            <a:pPr lvl="2"/>
            <a:r>
              <a:rPr lang="en-US" dirty="0"/>
              <a:t>Russia (A single realm).</a:t>
            </a:r>
          </a:p>
          <a:p>
            <a:pPr lvl="1"/>
            <a:r>
              <a:rPr lang="en-US" dirty="0"/>
              <a:t>Realm and region boundaries can cut across states:</a:t>
            </a:r>
          </a:p>
          <a:p>
            <a:pPr lvl="2"/>
            <a:r>
              <a:rPr lang="en-US" dirty="0"/>
              <a:t>The boundary between North Africa and Sub-Saharan Africa is within several states (e.g. Sudan, Niger, Mali).</a:t>
            </a:r>
          </a:p>
          <a:p>
            <a:pPr lvl="2"/>
            <a:r>
              <a:rPr lang="en-US" dirty="0"/>
              <a:t>Parts of Indonesia considered in the Austral Realm.</a:t>
            </a:r>
          </a:p>
          <a:p>
            <a:r>
              <a:rPr lang="en-US" dirty="0"/>
              <a:t>Political Geography</a:t>
            </a:r>
          </a:p>
          <a:p>
            <a:pPr lvl="1"/>
            <a:r>
              <a:rPr lang="en-US" dirty="0"/>
              <a:t>Shapes world-scale geographic regions. </a:t>
            </a:r>
          </a:p>
          <a:p>
            <a:pPr lvl="1"/>
            <a:r>
              <a:rPr lang="en-US" dirty="0"/>
              <a:t>Global boundary framework also changes.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Geographies of Development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Economic geography</a:t>
            </a:r>
          </a:p>
          <a:p>
            <a:pPr lvl="1"/>
            <a:r>
              <a:rPr lang="en-US" dirty="0"/>
              <a:t>Spatial aspects of economic activities and the patterns of production, distribution, and consumption.</a:t>
            </a:r>
          </a:p>
          <a:p>
            <a:r>
              <a:rPr lang="en-US" dirty="0"/>
              <a:t>Development</a:t>
            </a:r>
          </a:p>
          <a:p>
            <a:pPr lvl="1"/>
            <a:r>
              <a:rPr lang="en-US" dirty="0"/>
              <a:t>Gauges a state’s economic, social, and institutional growth.</a:t>
            </a:r>
          </a:p>
          <a:p>
            <a:r>
              <a:rPr lang="en-US" dirty="0"/>
              <a:t>Statistics: A Caution</a:t>
            </a:r>
          </a:p>
          <a:p>
            <a:pPr lvl="1"/>
            <a:r>
              <a:rPr lang="en-US" dirty="0"/>
              <a:t>Data reflect state-scale totals and averages.</a:t>
            </a:r>
          </a:p>
          <a:p>
            <a:pPr lvl="1"/>
            <a:r>
              <a:rPr lang="en-US" dirty="0"/>
              <a:t>Data can conceal regional and local variability.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blij15e_fig_G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585216"/>
            <a:ext cx="8534400" cy="5687568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blij15e_fig_G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8914" y="74141"/>
            <a:ext cx="8534400" cy="54985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22523" y="5572733"/>
            <a:ext cx="73273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Economic development at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substate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scales is geographically complex and uneven.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Within high- and middle-income economies, there are still people in poverty.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Global influence does rely on economic prowess and relative size.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Geography: Realms, Regions, and Concepts, 17th Edition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71488" y="2304288"/>
            <a:ext cx="25795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Available at Amazon</a:t>
            </a:r>
          </a:p>
          <a:p>
            <a:endParaRPr lang="en-US" sz="2400" dirty="0"/>
          </a:p>
          <a:p>
            <a:r>
              <a:rPr lang="en-US" sz="2400" dirty="0" err="1"/>
              <a:t>Ebook</a:t>
            </a:r>
            <a:r>
              <a:rPr lang="en-US" sz="2400" dirty="0"/>
              <a:t> purchase: $60</a:t>
            </a:r>
          </a:p>
        </p:txBody>
      </p:sp>
      <p:pic>
        <p:nvPicPr>
          <p:cNvPr id="2" name="Picture 2" descr="https://images-na.ssl-images-amazon.com/images/I/61qCdRAl77L._SX389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778" y="1614747"/>
            <a:ext cx="37242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0143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Geographies of Development: Development in Spatial Perspective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Uneven Development</a:t>
            </a:r>
          </a:p>
          <a:p>
            <a:pPr lvl="1"/>
            <a:r>
              <a:rPr lang="en-US" dirty="0"/>
              <a:t>Human success has been focused on certain areas and has bypassed others.</a:t>
            </a:r>
          </a:p>
          <a:p>
            <a:pPr lvl="1"/>
            <a:r>
              <a:rPr lang="en-US" dirty="0"/>
              <a:t>Core areas: places of dominance that exerted power over surroundings, near and far.</a:t>
            </a:r>
          </a:p>
          <a:p>
            <a:pPr lvl="1"/>
            <a:r>
              <a:rPr lang="en-US" dirty="0"/>
              <a:t>Periphery: created through one-sided interactions to sustain the core.</a:t>
            </a:r>
          </a:p>
          <a:p>
            <a:r>
              <a:rPr lang="en-US" dirty="0"/>
              <a:t>Core-periphery interactions</a:t>
            </a:r>
          </a:p>
          <a:p>
            <a:pPr lvl="1"/>
            <a:r>
              <a:rPr lang="en-US" dirty="0"/>
              <a:t>Usually meant wealth for the core and enforced stability in the periphery.</a:t>
            </a:r>
          </a:p>
          <a:p>
            <a:pPr lvl="1"/>
            <a:r>
              <a:rPr lang="en-US" dirty="0"/>
              <a:t>Spatial networks have nodes or intersections of various centrality and importance.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Submarine Cable Network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080" y="6434253"/>
            <a:ext cx="10233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What relationships can be seen in the map of World GDP for 2015 and the map of Submarine Fiber-Optic Cables?</a:t>
            </a:r>
          </a:p>
        </p:txBody>
      </p:sp>
      <p:pic>
        <p:nvPicPr>
          <p:cNvPr id="7" name="Picture 6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52C26FC5-884D-42F3-8F82-90C39D74D7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255" y="824813"/>
            <a:ext cx="11247120" cy="5646316"/>
          </a:xfrm>
          <a:prstGeom prst="rect">
            <a:avLst/>
          </a:prstGeom>
        </p:spPr>
      </p:pic>
      <p:pic>
        <p:nvPicPr>
          <p:cNvPr id="6" name="Picture 2" descr="C:\Users\ecojpr\AppData\Local\Microsoft\Windows\Temporary Internet Files\Content.IE5\H0P94DF5\MC90044207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89" y="6144771"/>
            <a:ext cx="914400" cy="6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Document 1">
            <a:hlinkClick r:id="rId5" highlightClick="1"/>
            <a:extLst>
              <a:ext uri="{FF2B5EF4-FFF2-40B4-BE49-F238E27FC236}">
                <a16:creationId xmlns:a16="http://schemas.microsoft.com/office/drawing/2014/main" id="{E3253E5D-DDD9-4332-AF88-B96255397CF3}"/>
              </a:ext>
            </a:extLst>
          </p:cNvPr>
          <p:cNvSpPr/>
          <p:nvPr/>
        </p:nvSpPr>
        <p:spPr bwMode="auto">
          <a:xfrm>
            <a:off x="384602" y="4828996"/>
            <a:ext cx="548640" cy="640080"/>
          </a:xfrm>
          <a:prstGeom prst="actionButtonDocumen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86117F-A103-4C3E-A671-C6E77BBFC6FF}"/>
              </a:ext>
            </a:extLst>
          </p:cNvPr>
          <p:cNvSpPr txBox="1"/>
          <p:nvPr/>
        </p:nvSpPr>
        <p:spPr>
          <a:xfrm>
            <a:off x="180079" y="5533889"/>
            <a:ext cx="209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document</a:t>
            </a:r>
          </a:p>
        </p:txBody>
      </p:sp>
    </p:spTree>
    <p:extLst>
      <p:ext uri="{BB962C8B-B14F-4D97-AF65-F5344CB8AC3E}">
        <p14:creationId xmlns:p14="http://schemas.microsoft.com/office/powerpoint/2010/main" val="7918749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Globalization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Globalization </a:t>
            </a:r>
          </a:p>
          <a:p>
            <a:pPr lvl="1"/>
            <a:r>
              <a:rPr lang="en-US" dirty="0"/>
              <a:t>A geographic process in which economic, cultural, and political relations shift to ever-broader scales.</a:t>
            </a:r>
          </a:p>
          <a:p>
            <a:pPr lvl="1"/>
            <a:r>
              <a:rPr lang="en-US" dirty="0"/>
              <a:t>The world is integrated and interconnected in a global village.</a:t>
            </a:r>
          </a:p>
          <a:p>
            <a:pPr lvl="1"/>
            <a:r>
              <a:rPr lang="en-US" dirty="0"/>
              <a:t>Driven by rapid advances in communication and transportation technologies.</a:t>
            </a:r>
          </a:p>
          <a:p>
            <a:pPr lvl="1"/>
            <a:r>
              <a:rPr lang="en-US" dirty="0"/>
              <a:t>Not entirely new: historical globalization processes of the mid- and late-nineteenth century.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ooting_Brake\Desktop\nutella-map.jpg">
            <a:extLst>
              <a:ext uri="{FF2B5EF4-FFF2-40B4-BE49-F238E27FC236}">
                <a16:creationId xmlns:a16="http://schemas.microsoft.com/office/drawing/2014/main" id="{D16D8409-9086-4F93-96DC-BDEB96DB4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6" t="12173" r="2403" b="8452"/>
          <a:stretch/>
        </p:blipFill>
        <p:spPr bwMode="auto">
          <a:xfrm>
            <a:off x="3196389" y="1335776"/>
            <a:ext cx="7277100" cy="530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Shooting_Brake\Documents\CoursesTaught\2014_spring\102_world_cultural\classplans\week1_concepts\1024px-Nutella-1.jpg">
            <a:extLst>
              <a:ext uri="{FF2B5EF4-FFF2-40B4-BE49-F238E27FC236}">
                <a16:creationId xmlns:a16="http://schemas.microsoft.com/office/drawing/2014/main" id="{E1E93B00-7BE2-4C71-ABD2-91BCE0244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43" r="14519"/>
          <a:stretch/>
        </p:blipFill>
        <p:spPr bwMode="auto">
          <a:xfrm>
            <a:off x="1317933" y="3964404"/>
            <a:ext cx="1684923" cy="231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B3B668B-1D6E-4269-A75F-C765CA349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Production Network</a:t>
            </a:r>
          </a:p>
        </p:txBody>
      </p:sp>
    </p:spTree>
    <p:extLst>
      <p:ext uri="{BB962C8B-B14F-4D97-AF65-F5344CB8AC3E}">
        <p14:creationId xmlns:p14="http://schemas.microsoft.com/office/powerpoint/2010/main" val="2799286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597201" cy="6858000"/>
          </a:xfrm>
          <a:prstGeom prst="rect">
            <a:avLst/>
          </a:prstGeom>
        </p:spPr>
      </p:pic>
      <p:pic>
        <p:nvPicPr>
          <p:cNvPr id="2050" name="Picture 2" descr="Precious Little Snowflak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1" y="5686426"/>
            <a:ext cx="1102659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770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world is a cat">
            <a:extLst>
              <a:ext uri="{FF2B5EF4-FFF2-40B4-BE49-F238E27FC236}">
                <a16:creationId xmlns:a16="http://schemas.microsoft.com/office/drawing/2014/main" id="{70EF3043-9161-426A-B91F-88705EE58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349" y="291741"/>
            <a:ext cx="8787567" cy="627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290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Geography’s Perspective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Geography</a:t>
            </a:r>
          </a:p>
          <a:p>
            <a:pPr lvl="1"/>
            <a:r>
              <a:rPr lang="en-US" dirty="0"/>
              <a:t>Often called the most interdisciplinary of disciplines.</a:t>
            </a:r>
          </a:p>
          <a:p>
            <a:r>
              <a:rPr lang="en-US" dirty="0"/>
              <a:t>A Spatial Perspective</a:t>
            </a:r>
          </a:p>
          <a:p>
            <a:pPr lvl="1"/>
            <a:r>
              <a:rPr lang="en-US" dirty="0"/>
              <a:t>Key theme: space on Earth’s surface and its organization.</a:t>
            </a:r>
          </a:p>
          <a:p>
            <a:pPr lvl="1"/>
            <a:r>
              <a:rPr lang="en-US" dirty="0"/>
              <a:t>Patterns and processes that organize social and natural spaces.</a:t>
            </a:r>
          </a:p>
          <a:p>
            <a:pPr lvl="1"/>
            <a:r>
              <a:rPr lang="en-US" dirty="0"/>
              <a:t>Geography’s consideration that spatial patterns are crucial to how societies are organized.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Realms and Regions: Geography is both a social and physical science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Types of study:</a:t>
            </a:r>
          </a:p>
          <a:p>
            <a:pPr lvl="1">
              <a:spcBef>
                <a:spcPts val="0"/>
              </a:spcBef>
            </a:pP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Regional geography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is an all-encompassing study of the world by its regions, which uses…</a:t>
            </a:r>
          </a:p>
          <a:p>
            <a:pPr lvl="1">
              <a:spcBef>
                <a:spcPts val="0"/>
              </a:spcBef>
            </a:pP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Systematic geography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its research in systematic fields that relate to other disciplines but uses its unique spatial perspective.</a:t>
            </a:r>
            <a:endParaRPr lang="en-US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391957" y="1311275"/>
            <a:ext cx="4222974" cy="5064328"/>
            <a:chOff x="4664075" y="1592704"/>
            <a:chExt cx="4222974" cy="5064328"/>
          </a:xfrm>
        </p:grpSpPr>
        <p:pic>
          <p:nvPicPr>
            <p:cNvPr id="13" name="Picture 12" descr="deblij15e_fig_G_15.jpg"/>
            <p:cNvPicPr>
              <a:picLocks noChangeAspect="1"/>
            </p:cNvPicPr>
            <p:nvPr/>
          </p:nvPicPr>
          <p:blipFill>
            <a:blip r:embed="rId3" cstate="print"/>
            <a:srcRect b="5886"/>
            <a:stretch>
              <a:fillRect/>
            </a:stretch>
          </p:blipFill>
          <p:spPr>
            <a:xfrm>
              <a:off x="4664075" y="1592704"/>
              <a:ext cx="4222974" cy="484632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892800" y="6426200"/>
              <a:ext cx="248657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© H.J. de </a:t>
              </a:r>
              <a:r>
                <a:rPr lang="en-US" sz="900" dirty="0" err="1"/>
                <a:t>Blij</a:t>
              </a:r>
              <a:r>
                <a:rPr lang="en-US" sz="900" dirty="0"/>
                <a:t>, P.O. Muller, and John Wiley &amp; Sons, Inc.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87629" y="6158957"/>
            <a:ext cx="8080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Explain and provide some examples of how regional geography is built from systematic geography</a:t>
            </a:r>
          </a:p>
        </p:txBody>
      </p:sp>
      <p:pic>
        <p:nvPicPr>
          <p:cNvPr id="9" name="Picture 2" descr="C:\Users\ecojpr\AppData\Local\Microsoft\Windows\Temporary Internet Files\Content.IE5\H0P94DF5\MC90044207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268" y="6144772"/>
            <a:ext cx="914400" cy="6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Geography’s Perspective: Environment and Society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Intersection</a:t>
            </a:r>
          </a:p>
          <a:p>
            <a:pPr lvl="1"/>
            <a:r>
              <a:rPr lang="en-US" dirty="0"/>
              <a:t>Between social and natural sciences.</a:t>
            </a:r>
          </a:p>
          <a:p>
            <a:pPr lvl="1"/>
            <a:r>
              <a:rPr lang="en-US" dirty="0"/>
              <a:t>Integrates each perspective.</a:t>
            </a:r>
          </a:p>
          <a:p>
            <a:r>
              <a:rPr lang="en-US" dirty="0"/>
              <a:t>Relationship between human societies and natural (physical) environment is reciprocal</a:t>
            </a:r>
          </a:p>
          <a:p>
            <a:pPr lvl="1"/>
            <a:r>
              <a:rPr lang="en-US" dirty="0"/>
              <a:t>Human transformation of the environment.</a:t>
            </a:r>
          </a:p>
          <a:p>
            <a:pPr lvl="1"/>
            <a:r>
              <a:rPr lang="en-US" dirty="0"/>
              <a:t>Human dependence on the environment and behavior a product of it.</a:t>
            </a:r>
          </a:p>
          <a:p>
            <a:r>
              <a:rPr lang="en-US" dirty="0"/>
              <a:t>Anthropocene</a:t>
            </a:r>
          </a:p>
          <a:p>
            <a:pPr lvl="1"/>
            <a:r>
              <a:rPr lang="en-US" dirty="0"/>
              <a:t>Era of geological and environmental conditions impacted by human activities.</a:t>
            </a:r>
          </a:p>
          <a:p>
            <a:pPr lvl="1"/>
            <a:r>
              <a:rPr lang="en-US" dirty="0"/>
              <a:t>Biodiversity, climate, biogeography, geomorphology.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5_102Design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5_102Design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102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102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102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102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102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102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EOG 1" id="{7E15C26E-CC15-45CA-AF97-248292DB5DE7}" vid="{44B92890-02DC-4073-8E39-B3B7EDA68A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GEOG 1</Template>
  <TotalTime>3733</TotalTime>
  <Words>2270</Words>
  <Application>Microsoft Office PowerPoint</Application>
  <PresentationFormat>Widescreen</PresentationFormat>
  <Paragraphs>281</Paragraphs>
  <Slides>43</Slides>
  <Notes>32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Agency FB</vt:lpstr>
      <vt:lpstr>Arial</vt:lpstr>
      <vt:lpstr>Arial Narrow</vt:lpstr>
      <vt:lpstr>Calibri</vt:lpstr>
      <vt:lpstr>Impact</vt:lpstr>
      <vt:lpstr>5_102Design</vt:lpstr>
      <vt:lpstr>Introduction to World Regional Geography</vt:lpstr>
      <vt:lpstr>NOTICE</vt:lpstr>
      <vt:lpstr>Some Starting Questions</vt:lpstr>
      <vt:lpstr>Geography: Realms, Regions, and Concepts, 17th Edition</vt:lpstr>
      <vt:lpstr>PowerPoint Presentation</vt:lpstr>
      <vt:lpstr>PowerPoint Presentation</vt:lpstr>
      <vt:lpstr>Geography’s Perspective</vt:lpstr>
      <vt:lpstr>Realms and Regions: Geography is both a social and physical science</vt:lpstr>
      <vt:lpstr>Geography’s Perspective: Environment and Society</vt:lpstr>
      <vt:lpstr>The Anthropocene: The World at Night</vt:lpstr>
      <vt:lpstr>Geography’s Perspective: Spatial Patterns</vt:lpstr>
      <vt:lpstr>PowerPoint Presentation</vt:lpstr>
      <vt:lpstr>World Geographic Realms</vt:lpstr>
      <vt:lpstr>World Geographic Realms: Two Varieties of Realms</vt:lpstr>
      <vt:lpstr>World Geographic Realms</vt:lpstr>
      <vt:lpstr>World Geographic Realms</vt:lpstr>
      <vt:lpstr>Regions within Realms</vt:lpstr>
      <vt:lpstr>Regions within Realms: Criteria for Regions</vt:lpstr>
      <vt:lpstr>Regions within Realms: Interconnections</vt:lpstr>
      <vt:lpstr>The Physical Setting</vt:lpstr>
      <vt:lpstr>The Physical Setting: Natural (Physical) Landscapes</vt:lpstr>
      <vt:lpstr>The Physical Setting: Geology and Natural Hazards</vt:lpstr>
      <vt:lpstr>Global Plate Tectonics and Seismic Activity</vt:lpstr>
      <vt:lpstr>The Physical Setting: Climate</vt:lpstr>
      <vt:lpstr>PowerPoint Presentation</vt:lpstr>
      <vt:lpstr>The Physical Setting: Climate</vt:lpstr>
      <vt:lpstr>Realms of Population</vt:lpstr>
      <vt:lpstr>Realms of Population: Major Population Clusters</vt:lpstr>
      <vt:lpstr>Realms of Culture</vt:lpstr>
      <vt:lpstr>Realms of Culture: The Geography of Language</vt:lpstr>
      <vt:lpstr>PowerPoint Presentation</vt:lpstr>
      <vt:lpstr>PowerPoint Presentation</vt:lpstr>
      <vt:lpstr>PowerPoint Presentation</vt:lpstr>
      <vt:lpstr>A World of States</vt:lpstr>
      <vt:lpstr>A World of States: The Modern State</vt:lpstr>
      <vt:lpstr>A World of States</vt:lpstr>
      <vt:lpstr>Geographies of Development</vt:lpstr>
      <vt:lpstr>PowerPoint Presentation</vt:lpstr>
      <vt:lpstr>PowerPoint Presentation</vt:lpstr>
      <vt:lpstr>Geographies of Development: Development in Spatial Perspective</vt:lpstr>
      <vt:lpstr>Global Submarine Cable Network</vt:lpstr>
      <vt:lpstr>Globalization</vt:lpstr>
      <vt:lpstr>Global Production Network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Geography:  Realms, Regions and Concepts 15th Edition By de Blij and Muller</dc:title>
  <dc:creator>Sarah Goggin</dc:creator>
  <cp:lastModifiedBy>Jean-Paul Rodrigue</cp:lastModifiedBy>
  <cp:revision>339</cp:revision>
  <dcterms:created xsi:type="dcterms:W3CDTF">2011-10-28T21:43:06Z</dcterms:created>
  <dcterms:modified xsi:type="dcterms:W3CDTF">2019-11-20T17:57:37Z</dcterms:modified>
</cp:coreProperties>
</file>