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  <p:sldMasterId id="2147483722" r:id="rId2"/>
  </p:sldMasterIdLst>
  <p:notesMasterIdLst>
    <p:notesMasterId r:id="rId39"/>
  </p:notesMasterIdLst>
  <p:sldIdLst>
    <p:sldId id="256" r:id="rId3"/>
    <p:sldId id="260" r:id="rId4"/>
    <p:sldId id="335" r:id="rId5"/>
    <p:sldId id="306" r:id="rId6"/>
    <p:sldId id="317" r:id="rId7"/>
    <p:sldId id="307" r:id="rId8"/>
    <p:sldId id="308" r:id="rId9"/>
    <p:sldId id="309" r:id="rId10"/>
    <p:sldId id="310" r:id="rId11"/>
    <p:sldId id="339" r:id="rId12"/>
    <p:sldId id="337" r:id="rId13"/>
    <p:sldId id="311" r:id="rId14"/>
    <p:sldId id="338" r:id="rId15"/>
    <p:sldId id="313" r:id="rId16"/>
    <p:sldId id="341" r:id="rId17"/>
    <p:sldId id="342" r:id="rId18"/>
    <p:sldId id="314" r:id="rId19"/>
    <p:sldId id="340" r:id="rId20"/>
    <p:sldId id="315" r:id="rId21"/>
    <p:sldId id="316" r:id="rId22"/>
    <p:sldId id="334" r:id="rId23"/>
    <p:sldId id="318" r:id="rId24"/>
    <p:sldId id="319" r:id="rId25"/>
    <p:sldId id="321" r:id="rId26"/>
    <p:sldId id="322" r:id="rId27"/>
    <p:sldId id="323" r:id="rId28"/>
    <p:sldId id="324" r:id="rId29"/>
    <p:sldId id="326" r:id="rId30"/>
    <p:sldId id="327" r:id="rId31"/>
    <p:sldId id="328" r:id="rId32"/>
    <p:sldId id="329" r:id="rId33"/>
    <p:sldId id="330" r:id="rId34"/>
    <p:sldId id="331" r:id="rId35"/>
    <p:sldId id="332" r:id="rId36"/>
    <p:sldId id="336" r:id="rId37"/>
    <p:sldId id="333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William/Cheryl Ferguson" initials="CF" lastIdx="7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66FF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06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120" y="19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stack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China</c:v>
                </c:pt>
              </c:strCache>
            </c:strRef>
          </c:tx>
          <c:spPr>
            <a:solidFill>
              <a:srgbClr val="FF000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Sheet1!$A$2:$A$20</c:f>
              <c:strCache>
                <c:ptCount val="19"/>
                <c:pt idx="0">
                  <c:v>Iron Ore</c:v>
                </c:pt>
                <c:pt idx="1">
                  <c:v>Cement</c:v>
                </c:pt>
                <c:pt idx="2">
                  <c:v>Eggs</c:v>
                </c:pt>
                <c:pt idx="3">
                  <c:v>Pork</c:v>
                </c:pt>
                <c:pt idx="4">
                  <c:v>Coal</c:v>
                </c:pt>
                <c:pt idx="5">
                  <c:v>Steel</c:v>
                </c:pt>
                <c:pt idx="6">
                  <c:v>Lead</c:v>
                </c:pt>
                <c:pt idx="7">
                  <c:v>Copper</c:v>
                </c:pt>
                <c:pt idx="8">
                  <c:v>Zinc</c:v>
                </c:pt>
                <c:pt idx="9">
                  <c:v>Aluminum</c:v>
                </c:pt>
                <c:pt idx="10">
                  <c:v>Nickel</c:v>
                </c:pt>
                <c:pt idx="11">
                  <c:v>Rice</c:v>
                </c:pt>
                <c:pt idx="12">
                  <c:v>Chickens</c:v>
                </c:pt>
                <c:pt idx="13">
                  <c:v>Soybeans</c:v>
                </c:pt>
                <c:pt idx="14">
                  <c:v>Population</c:v>
                </c:pt>
                <c:pt idx="15">
                  <c:v>Wheat</c:v>
                </c:pt>
                <c:pt idx="16">
                  <c:v>GDP (PPP)</c:v>
                </c:pt>
                <c:pt idx="17">
                  <c:v>Oil</c:v>
                </c:pt>
                <c:pt idx="18">
                  <c:v>Cattle</c:v>
                </c:pt>
              </c:strCache>
            </c:strRef>
          </c:cat>
          <c:val>
            <c:numRef>
              <c:f>Sheet1!$B$2:$B$20</c:f>
              <c:numCache>
                <c:formatCode>0.0%</c:formatCode>
                <c:ptCount val="19"/>
                <c:pt idx="0">
                  <c:v>0.54374999999999996</c:v>
                </c:pt>
                <c:pt idx="1">
                  <c:v>0.53585526315789478</c:v>
                </c:pt>
                <c:pt idx="2">
                  <c:v>0.53585526315789478</c:v>
                </c:pt>
                <c:pt idx="3">
                  <c:v>0.49631385195186151</c:v>
                </c:pt>
                <c:pt idx="4">
                  <c:v>0.46896591629572104</c:v>
                </c:pt>
                <c:pt idx="5">
                  <c:v>0.45793548387096772</c:v>
                </c:pt>
                <c:pt idx="6">
                  <c:v>0.42063492063492064</c:v>
                </c:pt>
                <c:pt idx="7">
                  <c:v>0.39450549450549449</c:v>
                </c:pt>
                <c:pt idx="8">
                  <c:v>0.38245614035087722</c:v>
                </c:pt>
                <c:pt idx="9">
                  <c:v>0.34584450402144773</c:v>
                </c:pt>
                <c:pt idx="10">
                  <c:v>0.31870357866306548</c:v>
                </c:pt>
                <c:pt idx="11">
                  <c:v>0.30174542967431611</c:v>
                </c:pt>
                <c:pt idx="12">
                  <c:v>0.25240549439926951</c:v>
                </c:pt>
                <c:pt idx="13">
                  <c:v>0.24896486533264103</c:v>
                </c:pt>
                <c:pt idx="14">
                  <c:v>0.19683368898621337</c:v>
                </c:pt>
                <c:pt idx="15">
                  <c:v>0.16606257298412169</c:v>
                </c:pt>
                <c:pt idx="16">
                  <c:v>0.13580869782538207</c:v>
                </c:pt>
                <c:pt idx="17">
                  <c:v>0.10422305614056365</c:v>
                </c:pt>
                <c:pt idx="18">
                  <c:v>6.09445593786683E-2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4BE-4368-860A-E6C5F12716A3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United States</c:v>
                </c:pt>
              </c:strCache>
            </c:strRef>
          </c:tx>
          <c:spPr>
            <a:solidFill>
              <a:srgbClr val="0070C0"/>
            </a:solidFill>
            <a:ln>
              <a:noFill/>
            </a:ln>
            <a:effectLst/>
          </c:spPr>
          <c:invertIfNegative val="0"/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chemeClr val="tx1"/>
                    </a:solidFill>
                    <a:latin typeface="Arial Narrow" panose="020B0606020202030204" pitchFamily="34" charset="0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Sheet1!$A$2:$A$20</c:f>
              <c:strCache>
                <c:ptCount val="19"/>
                <c:pt idx="0">
                  <c:v>Iron Ore</c:v>
                </c:pt>
                <c:pt idx="1">
                  <c:v>Cement</c:v>
                </c:pt>
                <c:pt idx="2">
                  <c:v>Eggs</c:v>
                </c:pt>
                <c:pt idx="3">
                  <c:v>Pork</c:v>
                </c:pt>
                <c:pt idx="4">
                  <c:v>Coal</c:v>
                </c:pt>
                <c:pt idx="5">
                  <c:v>Steel</c:v>
                </c:pt>
                <c:pt idx="6">
                  <c:v>Lead</c:v>
                </c:pt>
                <c:pt idx="7">
                  <c:v>Copper</c:v>
                </c:pt>
                <c:pt idx="8">
                  <c:v>Zinc</c:v>
                </c:pt>
                <c:pt idx="9">
                  <c:v>Aluminum</c:v>
                </c:pt>
                <c:pt idx="10">
                  <c:v>Nickel</c:v>
                </c:pt>
                <c:pt idx="11">
                  <c:v>Rice</c:v>
                </c:pt>
                <c:pt idx="12">
                  <c:v>Chickens</c:v>
                </c:pt>
                <c:pt idx="13">
                  <c:v>Soybeans</c:v>
                </c:pt>
                <c:pt idx="14">
                  <c:v>Population</c:v>
                </c:pt>
                <c:pt idx="15">
                  <c:v>Wheat</c:v>
                </c:pt>
                <c:pt idx="16">
                  <c:v>GDP (PPP)</c:v>
                </c:pt>
                <c:pt idx="17">
                  <c:v>Oil</c:v>
                </c:pt>
                <c:pt idx="18">
                  <c:v>Cattle</c:v>
                </c:pt>
              </c:strCache>
            </c:strRef>
          </c:cat>
          <c:val>
            <c:numRef>
              <c:f>Sheet1!$C$2:$C$20</c:f>
              <c:numCache>
                <c:formatCode>0.0%</c:formatCode>
                <c:ptCount val="19"/>
                <c:pt idx="0">
                  <c:v>1.9E-2</c:v>
                </c:pt>
                <c:pt idx="1">
                  <c:v>2.1336842105263158E-2</c:v>
                </c:pt>
                <c:pt idx="2">
                  <c:v>7.8202319935158915E-2</c:v>
                </c:pt>
                <c:pt idx="3">
                  <c:v>8.404806076559207E-2</c:v>
                </c:pt>
                <c:pt idx="4">
                  <c:v>0.15190102515638934</c:v>
                </c:pt>
                <c:pt idx="5">
                  <c:v>4.7903225806451614E-2</c:v>
                </c:pt>
                <c:pt idx="6">
                  <c:v>0.13718820861678005</c:v>
                </c:pt>
                <c:pt idx="7">
                  <c:v>9.0659340659340656E-2</c:v>
                </c:pt>
                <c:pt idx="8">
                  <c:v>1.780701754385965E-2</c:v>
                </c:pt>
                <c:pt idx="9">
                  <c:v>8.7131367292225204E-2</c:v>
                </c:pt>
                <c:pt idx="10">
                  <c:v>0.10060769750168805</c:v>
                </c:pt>
                <c:pt idx="11">
                  <c:v>8.9584865343308069E-3</c:v>
                </c:pt>
                <c:pt idx="12">
                  <c:v>0.11271289251392635</c:v>
                </c:pt>
                <c:pt idx="13">
                  <c:v>0.19928727705218499</c:v>
                </c:pt>
                <c:pt idx="14">
                  <c:v>4.5418109704696244E-2</c:v>
                </c:pt>
                <c:pt idx="15">
                  <c:v>4.8695005990385051E-2</c:v>
                </c:pt>
                <c:pt idx="16">
                  <c:v>0.19737401984916531</c:v>
                </c:pt>
                <c:pt idx="17">
                  <c:v>0.21712286741705172</c:v>
                </c:pt>
                <c:pt idx="18">
                  <c:v>6.8482519023200294E-2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4BE-4368-860A-E6C5F12716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9327744"/>
        <c:axId val="159329280"/>
      </c:barChart>
      <c:catAx>
        <c:axId val="159327744"/>
        <c:scaling>
          <c:orientation val="minMax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59329280"/>
        <c:crosses val="autoZero"/>
        <c:auto val="1"/>
        <c:lblAlgn val="ctr"/>
        <c:lblOffset val="100"/>
        <c:noMultiLvlLbl val="0"/>
      </c:catAx>
      <c:valAx>
        <c:axId val="15932928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%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Arial Narrow" panose="020B0606020202030204" pitchFamily="34" charset="0"/>
                <a:ea typeface="+mn-ea"/>
                <a:cs typeface="+mn-cs"/>
              </a:defRPr>
            </a:pPr>
            <a:endParaRPr lang="en-US"/>
          </a:p>
        </c:txPr>
        <c:crossAx val="1593277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baseline="0">
              <a:solidFill>
                <a:schemeClr val="tx1"/>
              </a:solidFill>
              <a:latin typeface="Arial Narrow" panose="020B0606020202030204" pitchFamily="34" charset="0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400">
          <a:solidFill>
            <a:schemeClr val="tx1"/>
          </a:solidFill>
          <a:latin typeface="Arial Narrow" panose="020B0606020202030204" pitchFamily="34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9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7855AF-6DEF-4E17-8C89-D5383D581A96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F565E0-F45D-40FC-9AA9-5F460371C8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82014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66624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F565E0-F45D-40FC-9AA9-5F460371C8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90143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140A4CEF-1953-4CE9-B7E5-D17B7BDBFC4B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069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64B493-7BCC-46C0-9DEC-B10D0224F6A1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49154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C864B493-7BCC-46C0-9DEC-B10D0224F6A1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780021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B5196BB-9BB7-4FC9-A423-7BA568D2290E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911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11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9827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8007F6B-1A41-45A9-A6D1-0BE688BA759F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090232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Sources: </a:t>
            </a:r>
            <a:r>
              <a:rPr lang="en-US" dirty="0"/>
              <a:t>United States Geological Survey (2009), BP Statistical Review of World Energy (2010), Food and Agriculture Organization of the United Nations (2008), International Monetary Fund (2010), United</a:t>
            </a:r>
            <a:r>
              <a:rPr lang="en-US" baseline="0" dirty="0"/>
              <a:t> States Department of Agriculture (2010)</a:t>
            </a:r>
            <a:r>
              <a:rPr lang="en-US" dirty="0"/>
              <a:t>. </a:t>
            </a:r>
          </a:p>
          <a:p>
            <a:r>
              <a:rPr lang="en-US" dirty="0"/>
              <a:t>http://www.fas.usda.gov/psdonline/psdHome.aspx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BD29DE9-FC23-40E2-82DD-7B012510CEB3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522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16764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2098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3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Ju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Rectangle 5"/>
          <p:cNvSpPr>
            <a:spLocks noGrp="1" noChangeArrowheads="1"/>
          </p:cNvSpPr>
          <p:nvPr>
            <p:ph type="ctrTitle" sz="quarter"/>
          </p:nvPr>
        </p:nvSpPr>
        <p:spPr>
          <a:xfrm>
            <a:off x="1725084" y="762000"/>
            <a:ext cx="10363200" cy="1143000"/>
          </a:xfrm>
        </p:spPr>
        <p:txBody>
          <a:bodyPr anchor="b"/>
          <a:lstStyle>
            <a:lvl1pPr>
              <a:defRPr>
                <a:solidFill>
                  <a:srgbClr val="FFCC66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914400" y="3429000"/>
            <a:ext cx="8534400" cy="1752600"/>
          </a:xfrm>
        </p:spPr>
        <p:txBody>
          <a:bodyPr anchor="ctr"/>
          <a:lstStyle>
            <a:lvl1pPr marL="0" indent="0" algn="ctr">
              <a:buFontTx/>
              <a:buNone/>
              <a:defRPr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7"/>
          <p:cNvSpPr>
            <a:spLocks noGrp="1" noChangeArrowheads="1"/>
          </p:cNvSpPr>
          <p:nvPr>
            <p:ph type="dt" sz="quarter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Rectangle 9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0"/>
            <a:ext cx="5384800" cy="4495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0"/>
            <a:ext cx="5384800" cy="4495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3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3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3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197603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4"/>
          <p:cNvSpPr>
            <a:spLocks noGrp="1"/>
          </p:cNvSpPr>
          <p:nvPr>
            <p:ph sz="quarter" idx="14"/>
          </p:nvPr>
        </p:nvSpPr>
        <p:spPr>
          <a:xfrm>
            <a:off x="609600" y="3886200"/>
            <a:ext cx="5384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4864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14400" y="6247924"/>
            <a:ext cx="2539365" cy="457200"/>
          </a:xfrm>
        </p:spPr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166236" y="6247924"/>
            <a:ext cx="3859531" cy="45720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738237" y="6247924"/>
            <a:ext cx="2539364" cy="457200"/>
          </a:xfr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2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world_cover_left"/>
          <p:cNvPicPr>
            <a:picLocks noChangeAspect="1" noChangeArrowheads="1"/>
          </p:cNvPicPr>
          <p:nvPr/>
        </p:nvPicPr>
        <p:blipFill>
          <a:blip r:embed="rId2" cstate="email">
            <a:duotone>
              <a:schemeClr val="bg2">
                <a:shade val="45000"/>
                <a:satMod val="135000"/>
              </a:schemeClr>
              <a:prstClr val="white"/>
            </a:duotone>
            <a:lum bright="10000"/>
          </a:blip>
          <a:srcRect/>
          <a:stretch>
            <a:fillRect/>
          </a:stretch>
        </p:blipFill>
        <p:spPr bwMode="auto">
          <a:xfrm>
            <a:off x="8746435" y="92515"/>
            <a:ext cx="3445566" cy="6761952"/>
          </a:xfrm>
          <a:prstGeom prst="rect">
            <a:avLst/>
          </a:prstGeom>
          <a:noFill/>
        </p:spPr>
      </p:pic>
      <p:sp>
        <p:nvSpPr>
          <p:cNvPr id="5" name="Freeform 3"/>
          <p:cNvSpPr>
            <a:spLocks/>
          </p:cNvSpPr>
          <p:nvPr/>
        </p:nvSpPr>
        <p:spPr bwMode="auto">
          <a:xfrm>
            <a:off x="5526618" y="-3175"/>
            <a:ext cx="1037167" cy="1462088"/>
          </a:xfrm>
          <a:custGeom>
            <a:avLst/>
            <a:gdLst/>
            <a:ahLst/>
            <a:cxnLst>
              <a:cxn ang="0">
                <a:pos x="34" y="0"/>
              </a:cxn>
              <a:cxn ang="0">
                <a:pos x="490" y="0"/>
              </a:cxn>
              <a:cxn ang="0">
                <a:pos x="140" y="921"/>
              </a:cxn>
              <a:cxn ang="0">
                <a:pos x="0" y="921"/>
              </a:cxn>
              <a:cxn ang="0">
                <a:pos x="34" y="0"/>
              </a:cxn>
            </a:cxnLst>
            <a:rect l="0" t="0" r="r" b="b"/>
            <a:pathLst>
              <a:path w="490" h="921">
                <a:moveTo>
                  <a:pt x="34" y="0"/>
                </a:moveTo>
                <a:lnTo>
                  <a:pt x="490" y="0"/>
                </a:lnTo>
                <a:lnTo>
                  <a:pt x="140" y="921"/>
                </a:lnTo>
                <a:lnTo>
                  <a:pt x="0" y="921"/>
                </a:lnTo>
                <a:lnTo>
                  <a:pt x="34" y="0"/>
                </a:lnTo>
                <a:close/>
              </a:path>
            </a:pathLst>
          </a:custGeom>
          <a:solidFill>
            <a:schemeClr val="accent4">
              <a:lumMod val="75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-10584" y="1447800"/>
            <a:ext cx="2252135" cy="4953000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  <a:alpha val="75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-8467" y="-1588"/>
            <a:ext cx="5689600" cy="1460501"/>
          </a:xfrm>
          <a:prstGeom prst="rect">
            <a:avLst/>
          </a:prstGeom>
          <a:solidFill>
            <a:schemeClr val="accent4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auto">
          <a:xfrm>
            <a:off x="-12700" y="152400"/>
            <a:ext cx="12192000" cy="1143000"/>
          </a:xfrm>
          <a:prstGeom prst="rect">
            <a:avLst/>
          </a:prstGeom>
          <a:solidFill>
            <a:schemeClr val="accent3">
              <a:lumMod val="75000"/>
              <a:alpha val="80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-8467" y="1460500"/>
            <a:ext cx="651933" cy="1422400"/>
          </a:xfrm>
          <a:custGeom>
            <a:avLst/>
            <a:gdLst/>
            <a:ahLst/>
            <a:cxnLst>
              <a:cxn ang="0">
                <a:pos x="1" y="0"/>
              </a:cxn>
              <a:cxn ang="0">
                <a:pos x="347" y="0"/>
              </a:cxn>
              <a:cxn ang="0">
                <a:pos x="0" y="1008"/>
              </a:cxn>
              <a:cxn ang="0">
                <a:pos x="1" y="0"/>
              </a:cxn>
            </a:cxnLst>
            <a:rect l="0" t="0" r="r" b="b"/>
            <a:pathLst>
              <a:path w="347" h="1008">
                <a:moveTo>
                  <a:pt x="1" y="0"/>
                </a:moveTo>
                <a:lnTo>
                  <a:pt x="347" y="0"/>
                </a:lnTo>
                <a:lnTo>
                  <a:pt x="0" y="1008"/>
                </a:lnTo>
                <a:lnTo>
                  <a:pt x="1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>
            <a:off x="-12699" y="-4763"/>
            <a:ext cx="1318684" cy="157163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623" y="0"/>
              </a:cxn>
              <a:cxn ang="0">
                <a:pos x="584" y="99"/>
              </a:cxn>
              <a:cxn ang="0">
                <a:pos x="0" y="99"/>
              </a:cxn>
              <a:cxn ang="0">
                <a:pos x="0" y="0"/>
              </a:cxn>
            </a:cxnLst>
            <a:rect l="0" t="0" r="r" b="b"/>
            <a:pathLst>
              <a:path w="623" h="99">
                <a:moveTo>
                  <a:pt x="0" y="0"/>
                </a:moveTo>
                <a:lnTo>
                  <a:pt x="623" y="0"/>
                </a:lnTo>
                <a:lnTo>
                  <a:pt x="584" y="99"/>
                </a:lnTo>
                <a:lnTo>
                  <a:pt x="0" y="99"/>
                </a:lnTo>
                <a:lnTo>
                  <a:pt x="0" y="0"/>
                </a:lnTo>
                <a:close/>
              </a:path>
            </a:pathLst>
          </a:custGeom>
          <a:solidFill>
            <a:schemeClr val="accent3">
              <a:lumMod val="50000"/>
            </a:schemeClr>
          </a:solidFill>
          <a:ln w="9525">
            <a:noFill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1515755" y="286505"/>
            <a:ext cx="4691156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GEOG 1 – World Regional Geography</a:t>
            </a:r>
          </a:p>
        </p:txBody>
      </p:sp>
      <p:sp>
        <p:nvSpPr>
          <p:cNvPr id="12" name="Rectangle 14"/>
          <p:cNvSpPr>
            <a:spLocks noChangeArrowheads="1"/>
          </p:cNvSpPr>
          <p:nvPr/>
        </p:nvSpPr>
        <p:spPr bwMode="auto">
          <a:xfrm>
            <a:off x="1515755" y="777875"/>
            <a:ext cx="291817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lang="en-US" sz="1600" b="1" dirty="0">
                <a:solidFill>
                  <a:schemeClr val="tx1"/>
                </a:solidFill>
                <a:effectLst/>
                <a:latin typeface="Arial Narrow" panose="020B0606020202030204" pitchFamily="34" charset="0"/>
              </a:rPr>
              <a:t>Professor: Dr. Jean-Paul Rodrigue</a:t>
            </a:r>
          </a:p>
        </p:txBody>
      </p:sp>
      <p:pic>
        <p:nvPicPr>
          <p:cNvPr id="13" name="Picture 15" descr="Hofstra_Shield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5100" y="136982"/>
            <a:ext cx="1347764" cy="122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Rectangle 22"/>
          <p:cNvSpPr>
            <a:spLocks noChangeArrowheads="1"/>
          </p:cNvSpPr>
          <p:nvPr/>
        </p:nvSpPr>
        <p:spPr bwMode="auto">
          <a:xfrm>
            <a:off x="0" y="6400800"/>
            <a:ext cx="12192000" cy="4572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15" name="Text Box 25"/>
          <p:cNvSpPr txBox="1">
            <a:spLocks noChangeArrowheads="1"/>
          </p:cNvSpPr>
          <p:nvPr/>
        </p:nvSpPr>
        <p:spPr bwMode="auto">
          <a:xfrm>
            <a:off x="165100" y="6502401"/>
            <a:ext cx="4984506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0" tIns="0" rIns="0" bIns="0">
            <a:spAutoFit/>
          </a:bodyPr>
          <a:lstStyle/>
          <a:p>
            <a:pPr>
              <a:defRPr/>
            </a:pPr>
            <a:r>
              <a:rPr lang="en-US" sz="1600" b="1" i="1" dirty="0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rPr>
              <a:t>Hofstra University, Department of Global Studies &amp; Geography</a:t>
            </a:r>
          </a:p>
        </p:txBody>
      </p:sp>
      <p:sp>
        <p:nvSpPr>
          <p:cNvPr id="428043" name="Rectangle 11"/>
          <p:cNvSpPr>
            <a:spLocks noGrp="1" noChangeArrowheads="1"/>
          </p:cNvSpPr>
          <p:nvPr>
            <p:ph type="ctrTitle"/>
          </p:nvPr>
        </p:nvSpPr>
        <p:spPr>
          <a:xfrm>
            <a:off x="2269068" y="1501776"/>
            <a:ext cx="9478433" cy="1470025"/>
          </a:xfrm>
        </p:spPr>
        <p:txBody>
          <a:bodyPr/>
          <a:lstStyle>
            <a:lvl1pPr>
              <a:defRPr sz="3600" b="1">
                <a:solidFill>
                  <a:schemeClr val="accent3">
                    <a:lumMod val="50000"/>
                  </a:schemeClr>
                </a:solidFill>
                <a:latin typeface="Arial Narrow" panose="020B0606020202030204" pitchFamily="34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8044" name="Rectangle 12"/>
          <p:cNvSpPr>
            <a:spLocks noGrp="1" noChangeArrowheads="1"/>
          </p:cNvSpPr>
          <p:nvPr>
            <p:ph type="subTitle" idx="1"/>
          </p:nvPr>
        </p:nvSpPr>
        <p:spPr>
          <a:xfrm>
            <a:off x="2269068" y="3200400"/>
            <a:ext cx="9478433" cy="2971800"/>
          </a:xfrm>
        </p:spPr>
        <p:txBody>
          <a:bodyPr/>
          <a:lstStyle>
            <a:lvl1pPr marL="0" indent="0">
              <a:buFont typeface="Arial Narrow" pitchFamily="34" charset="0"/>
              <a:buNone/>
              <a:defRPr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55967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95263380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lIns="8230" tIns="41148" rIns="8230" bIns="41148"/>
          <a:lstStyle>
            <a:lvl2pPr marL="685780" indent="-352415">
              <a:defRPr/>
            </a:lvl2pPr>
            <a:lvl3pPr>
              <a:defRPr sz="2600"/>
            </a:lvl3pPr>
            <a:lvl4pPr>
              <a:defRPr sz="2400"/>
            </a:lvl4pPr>
            <a:lvl5pPr>
              <a:buFont typeface="Arial" pitchFamily="34" charset="0"/>
              <a:buChar char="•"/>
              <a:defRPr sz="22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8524" y="149899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8524" y="3031674"/>
            <a:ext cx="10363200" cy="2704625"/>
          </a:xfrm>
        </p:spPr>
        <p:txBody>
          <a:bodyPr anchor="b"/>
          <a:lstStyle>
            <a:lvl1pPr marL="0" indent="0">
              <a:buNone/>
              <a:defRPr sz="24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2375119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7530065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60001081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672281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340283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1070832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56185" y="104775"/>
            <a:ext cx="2747433" cy="64976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651" y="104775"/>
            <a:ext cx="8043333" cy="64976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254000" y="6353175"/>
            <a:ext cx="508000" cy="3810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480856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le, Conten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9285" y="104775"/>
            <a:ext cx="10949516" cy="9477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651" y="1311275"/>
            <a:ext cx="5395383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608233" y="1311275"/>
            <a:ext cx="5395384" cy="52911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1392772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2"/>
          <p:cNvSpPr>
            <a:spLocks noGrp="1" noChangeArrowheads="1"/>
          </p:cNvSpPr>
          <p:nvPr>
            <p:ph type="ctrTitle"/>
          </p:nvPr>
        </p:nvSpPr>
        <p:spPr bwMode="auto">
          <a:xfrm>
            <a:off x="914400" y="381000"/>
            <a:ext cx="10363200" cy="2133600"/>
          </a:xfrm>
          <a:ln>
            <a:solidFill>
              <a:srgbClr val="7F7F7F"/>
            </a:solidFill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lang="en-US" sz="4400" b="1" i="1" kern="1200" dirty="0" smtClean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914400" y="2895600"/>
            <a:ext cx="10363200" cy="2362200"/>
          </a:xfrm>
        </p:spPr>
        <p:txBody>
          <a:bodyPr rtlCol="0">
            <a:normAutofit/>
          </a:bodyPr>
          <a:lstStyle>
            <a:lvl1pPr marL="0" indent="0" algn="ctr" rtl="0" fontAlgn="auto">
              <a:spcBef>
                <a:spcPct val="20000"/>
              </a:spcBef>
              <a:spcAft>
                <a:spcPts val="0"/>
              </a:spcAft>
              <a:buFont typeface="Arial" pitchFamily="34" charset="0"/>
              <a:buNone/>
              <a:defRPr lang="en-US" sz="4400" kern="1200" dirty="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 noChangeArrowheads="1"/>
          </p:cNvSpPr>
          <p:nvPr>
            <p:ph type="ftr" sz="quarter" idx="10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2012, John Wiley and Sons, Inc.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282064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Eight Content Squa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3"/>
          <p:cNvSpPr>
            <a:spLocks noGrp="1"/>
          </p:cNvSpPr>
          <p:nvPr>
            <p:ph sz="quarter" idx="19"/>
          </p:nvPr>
        </p:nvSpPr>
        <p:spPr>
          <a:xfrm>
            <a:off x="6197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Content Placeholder 3"/>
          <p:cNvSpPr>
            <a:spLocks noGrp="1"/>
          </p:cNvSpPr>
          <p:nvPr>
            <p:ph sz="quarter" idx="20"/>
          </p:nvPr>
        </p:nvSpPr>
        <p:spPr>
          <a:xfrm>
            <a:off x="8940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381000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Content Placeholder 3"/>
          <p:cNvSpPr>
            <a:spLocks noGrp="1"/>
          </p:cNvSpPr>
          <p:nvPr>
            <p:ph sz="quarter" idx="13"/>
          </p:nvPr>
        </p:nvSpPr>
        <p:spPr>
          <a:xfrm>
            <a:off x="6096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5"/>
          </p:nvPr>
        </p:nvSpPr>
        <p:spPr>
          <a:xfrm>
            <a:off x="914400" y="6247924"/>
            <a:ext cx="2539365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6"/>
          </p:nvPr>
        </p:nvSpPr>
        <p:spPr>
          <a:xfrm>
            <a:off x="4166236" y="6247924"/>
            <a:ext cx="3859531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© 2012, John Wiley and Sons, Inc.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17"/>
          </p:nvPr>
        </p:nvSpPr>
        <p:spPr>
          <a:xfrm>
            <a:off x="8738237" y="6247924"/>
            <a:ext cx="2539364" cy="4572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2" name="Content Placeholder 3"/>
          <p:cNvSpPr>
            <a:spLocks noGrp="1"/>
          </p:cNvSpPr>
          <p:nvPr>
            <p:ph sz="quarter" idx="18"/>
          </p:nvPr>
        </p:nvSpPr>
        <p:spPr>
          <a:xfrm>
            <a:off x="3352800" y="1600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Content Placeholder 3"/>
          <p:cNvSpPr>
            <a:spLocks noGrp="1"/>
          </p:cNvSpPr>
          <p:nvPr>
            <p:ph sz="quarter" idx="21"/>
          </p:nvPr>
        </p:nvSpPr>
        <p:spPr>
          <a:xfrm>
            <a:off x="609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Content Placeholder 3"/>
          <p:cNvSpPr>
            <a:spLocks noGrp="1"/>
          </p:cNvSpPr>
          <p:nvPr>
            <p:ph sz="quarter" idx="22"/>
          </p:nvPr>
        </p:nvSpPr>
        <p:spPr>
          <a:xfrm>
            <a:off x="3352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Content Placeholder 3"/>
          <p:cNvSpPr>
            <a:spLocks noGrp="1"/>
          </p:cNvSpPr>
          <p:nvPr>
            <p:ph sz="quarter" idx="23"/>
          </p:nvPr>
        </p:nvSpPr>
        <p:spPr>
          <a:xfrm>
            <a:off x="61976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Content Placeholder 3"/>
          <p:cNvSpPr>
            <a:spLocks noGrp="1"/>
          </p:cNvSpPr>
          <p:nvPr>
            <p:ph sz="quarter" idx="24"/>
          </p:nvPr>
        </p:nvSpPr>
        <p:spPr>
          <a:xfrm>
            <a:off x="8940800" y="3886200"/>
            <a:ext cx="26416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657392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 lIns="8230" tIns="41148" rIns="8230" bIns="4114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3" y="1600201"/>
            <a:ext cx="5384800" cy="4525963"/>
          </a:xfrm>
        </p:spPr>
        <p:txBody>
          <a:bodyPr lIns="8230" tIns="41148" rIns="8230" bIns="41148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 lIns="8230" tIns="41148" rIns="8230" bIns="4114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7" indent="0">
              <a:buNone/>
              <a:defRPr sz="2000" b="1"/>
            </a:lvl2pPr>
            <a:lvl3pPr marL="914373" indent="0">
              <a:buNone/>
              <a:defRPr sz="1800" b="1"/>
            </a:lvl3pPr>
            <a:lvl4pPr marL="1371560" indent="0">
              <a:buNone/>
              <a:defRPr sz="1600" b="1"/>
            </a:lvl4pPr>
            <a:lvl5pPr marL="1828746" indent="0">
              <a:buNone/>
              <a:defRPr sz="1600" b="1"/>
            </a:lvl5pPr>
            <a:lvl6pPr marL="2285933" indent="0">
              <a:buNone/>
              <a:defRPr sz="1600" b="1"/>
            </a:lvl6pPr>
            <a:lvl7pPr marL="2743119" indent="0">
              <a:buNone/>
              <a:defRPr sz="1600" b="1"/>
            </a:lvl7pPr>
            <a:lvl8pPr marL="3200304" indent="0">
              <a:buNone/>
              <a:defRPr sz="1600" b="1"/>
            </a:lvl8pPr>
            <a:lvl9pPr marL="365748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 lIns="8230" tIns="41148" rIns="8230" bIns="41148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© 2012, John Wiley and Sons, Inc.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" y="3886200"/>
            <a:ext cx="109728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2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9" name="Slide Number Placehold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609600" y="1600201"/>
            <a:ext cx="10972800" cy="22098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Content Placeholder 2"/>
          <p:cNvSpPr>
            <a:spLocks noGrp="1"/>
          </p:cNvSpPr>
          <p:nvPr>
            <p:ph idx="13"/>
          </p:nvPr>
        </p:nvSpPr>
        <p:spPr>
          <a:xfrm>
            <a:off x="6096000" y="3886200"/>
            <a:ext cx="54864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idx="17"/>
          </p:nvPr>
        </p:nvSpPr>
        <p:spPr>
          <a:xfrm>
            <a:off x="609600" y="3886200"/>
            <a:ext cx="5384800" cy="2286000"/>
          </a:xfrm>
        </p:spPr>
        <p:txBody>
          <a:bodyPr lIns="8230" tIns="41148" rIns="8230" bIns="41148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2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9" name="Footer Placeholder 3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4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53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4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7" indent="0">
              <a:buNone/>
              <a:defRPr sz="2800"/>
            </a:lvl2pPr>
            <a:lvl3pPr marL="914373" indent="0">
              <a:buNone/>
              <a:defRPr sz="2400"/>
            </a:lvl3pPr>
            <a:lvl4pPr marL="1371560" indent="0">
              <a:buNone/>
              <a:defRPr sz="2000"/>
            </a:lvl4pPr>
            <a:lvl5pPr marL="1828746" indent="0">
              <a:buNone/>
              <a:defRPr sz="2000"/>
            </a:lvl5pPr>
            <a:lvl6pPr marL="2285933" indent="0">
              <a:buNone/>
              <a:defRPr sz="2000"/>
            </a:lvl6pPr>
            <a:lvl7pPr marL="2743119" indent="0">
              <a:buNone/>
              <a:defRPr sz="2000"/>
            </a:lvl7pPr>
            <a:lvl8pPr marL="3200304" indent="0">
              <a:buNone/>
              <a:defRPr sz="2000"/>
            </a:lvl8pPr>
            <a:lvl9pPr marL="3657489" indent="0">
              <a:buNone/>
              <a:defRPr sz="2000"/>
            </a:lvl9pPr>
          </a:lstStyle>
          <a:p>
            <a:pPr lvl="0"/>
            <a:r>
              <a:rPr lang="en-US" noProof="0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87" indent="0">
              <a:buNone/>
              <a:defRPr sz="1200"/>
            </a:lvl2pPr>
            <a:lvl3pPr marL="914373" indent="0">
              <a:buNone/>
              <a:defRPr sz="1000"/>
            </a:lvl3pPr>
            <a:lvl4pPr marL="1371560" indent="0">
              <a:buNone/>
              <a:defRPr sz="900"/>
            </a:lvl4pPr>
            <a:lvl5pPr marL="1828746" indent="0">
              <a:buNone/>
              <a:defRPr sz="900"/>
            </a:lvl5pPr>
            <a:lvl6pPr marL="2285933" indent="0">
              <a:buNone/>
              <a:defRPr sz="900"/>
            </a:lvl6pPr>
            <a:lvl7pPr marL="2743119" indent="0">
              <a:buNone/>
              <a:defRPr sz="900"/>
            </a:lvl7pPr>
            <a:lvl8pPr marL="3200304" indent="0">
              <a:buNone/>
              <a:defRPr sz="900"/>
            </a:lvl8pPr>
            <a:lvl9pPr marL="365748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381477"/>
            <a:ext cx="10972800" cy="1143000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</p:spPr>
        <p:txBody>
          <a:bodyPr vert="horz" lIns="91438" tIns="45718" rIns="91438" bIns="45718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62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45718" tIns="45718" rIns="45718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510"/>
            <a:ext cx="2844165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CA0AF5-6969-40B2-8809-204BDD2B1F29}" type="datetimeFigureOut">
              <a:rPr lang="en-US" smtClean="0"/>
              <a:pPr/>
              <a:t>11/14/2019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6236" y="6356510"/>
            <a:ext cx="3859531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8237" y="6356510"/>
            <a:ext cx="2844164" cy="364331"/>
          </a:xfrm>
          <a:prstGeom prst="rect">
            <a:avLst/>
          </a:prstGeom>
        </p:spPr>
        <p:txBody>
          <a:bodyPr vert="horz" lIns="91438" tIns="45718" rIns="91438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CFDA9E0-4E39-4B0E-A544-1B7FD8513966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  <p:sldLayoutId id="2147483694" r:id="rId17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5pPr>
      <a:lvl6pPr marL="457191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6pPr>
      <a:lvl7pPr marL="914382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7pPr>
      <a:lvl8pPr marL="1371573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8pPr>
      <a:lvl9pPr marL="1828764" algn="ctr" rtl="0" eaLnBrk="1" fontAlgn="base" hangingPunct="1">
        <a:spcBef>
          <a:spcPct val="0"/>
        </a:spcBef>
        <a:spcAft>
          <a:spcPct val="0"/>
        </a:spcAft>
        <a:defRPr sz="4400" b="1">
          <a:solidFill>
            <a:schemeClr val="tx1"/>
          </a:solidFill>
          <a:latin typeface="Calibri" pitchFamily="34" charset="0"/>
        </a:defRPr>
      </a:lvl9pPr>
    </p:titleStyle>
    <p:bodyStyle>
      <a:lvl1pPr marL="341472" indent="-3414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522" indent="-28432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5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7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972" indent="-227172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50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41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3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22" indent="-228595" algn="l" defTabSz="914382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91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82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73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64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55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4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3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26" algn="l" defTabSz="91438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5" descr="world_cover_left"/>
          <p:cNvPicPr>
            <a:picLocks noChangeAspect="1" noChangeArrowheads="1"/>
          </p:cNvPicPr>
          <p:nvPr/>
        </p:nvPicPr>
        <p:blipFill>
          <a:blip r:embed="rId14" cstate="screen">
            <a:duotone>
              <a:schemeClr val="bg2">
                <a:shade val="45000"/>
                <a:satMod val="135000"/>
              </a:schemeClr>
              <a:prstClr val="white"/>
            </a:duotone>
            <a:lum brigh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95517" y="7752"/>
            <a:ext cx="1201313" cy="2596591"/>
          </a:xfrm>
          <a:prstGeom prst="rect">
            <a:avLst/>
          </a:prstGeom>
          <a:noFill/>
        </p:spPr>
      </p:pic>
      <p:sp>
        <p:nvSpPr>
          <p:cNvPr id="42701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039285" y="104775"/>
            <a:ext cx="10949516" cy="947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614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09651" y="1311275"/>
            <a:ext cx="10993967" cy="5291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27014" name="Rectangle 6"/>
          <p:cNvSpPr>
            <a:spLocks noChangeArrowheads="1"/>
          </p:cNvSpPr>
          <p:nvPr/>
        </p:nvSpPr>
        <p:spPr bwMode="auto">
          <a:xfrm>
            <a:off x="-14817" y="-11113"/>
            <a:ext cx="1016001" cy="1447801"/>
          </a:xfrm>
          <a:prstGeom prst="rect">
            <a:avLst/>
          </a:prstGeom>
          <a:solidFill>
            <a:schemeClr val="accent3">
              <a:lumMod val="75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5" name="Rectangle 7"/>
          <p:cNvSpPr>
            <a:spLocks noChangeArrowheads="1"/>
          </p:cNvSpPr>
          <p:nvPr/>
        </p:nvSpPr>
        <p:spPr bwMode="auto">
          <a:xfrm>
            <a:off x="-14817" y="1436688"/>
            <a:ext cx="1016001" cy="5421312"/>
          </a:xfrm>
          <a:prstGeom prst="rect">
            <a:avLst/>
          </a:prstGeom>
          <a:gradFill rotWithShape="1">
            <a:gsLst>
              <a:gs pos="0">
                <a:schemeClr val="accent3">
                  <a:lumMod val="60000"/>
                  <a:lumOff val="40000"/>
                </a:schemeClr>
              </a:gs>
              <a:gs pos="100000">
                <a:schemeClr val="bg1">
                  <a:alpha val="75000"/>
                </a:schemeClr>
              </a:gs>
            </a:gsLst>
            <a:lin ang="540000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  <p:sp>
        <p:nvSpPr>
          <p:cNvPr id="427016" name="Rectangle 8"/>
          <p:cNvSpPr>
            <a:spLocks noChangeArrowheads="1"/>
          </p:cNvSpPr>
          <p:nvPr/>
        </p:nvSpPr>
        <p:spPr bwMode="auto">
          <a:xfrm>
            <a:off x="1909234" y="1061849"/>
            <a:ext cx="10282767" cy="228600"/>
          </a:xfrm>
          <a:prstGeom prst="rect">
            <a:avLst/>
          </a:prstGeom>
          <a:gradFill rotWithShape="1">
            <a:gsLst>
              <a:gs pos="0">
                <a:schemeClr val="bg1">
                  <a:alpha val="75000"/>
                </a:schemeClr>
              </a:gs>
              <a:gs pos="100000">
                <a:schemeClr val="accent3">
                  <a:lumMod val="75000"/>
                  <a:alpha val="75000"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24631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</p:sldLayoutIdLst>
  <p:txStyles>
    <p:titleStyle>
      <a:lvl1pPr algn="l" rtl="0" eaLnBrk="1" fontAlgn="base" hangingPunct="1">
        <a:spcBef>
          <a:spcPct val="0"/>
        </a:spcBef>
        <a:spcAft>
          <a:spcPct val="0"/>
        </a:spcAft>
        <a:defRPr sz="2800" b="1">
          <a:solidFill>
            <a:schemeClr val="accent3">
              <a:lumMod val="50000"/>
            </a:schemeClr>
          </a:solidFill>
          <a:effectLst>
            <a:outerShdw blurRad="38100" dist="38100" dir="2700000" algn="tl">
              <a:srgbClr val="C0C0C0"/>
            </a:outerShdw>
          </a:effectLst>
          <a:latin typeface="Arial Narrow" panose="020B0606020202030204" pitchFamily="34" charset="0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0080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2800">
          <a:solidFill>
            <a:srgbClr val="CC3300"/>
          </a:solidFill>
          <a:effectLst>
            <a:outerShdw blurRad="38100" dist="38100" dir="2700000" algn="tl">
              <a:srgbClr val="C0C0C0"/>
            </a:outerShdw>
          </a:effectLst>
          <a:latin typeface="Impact" pitchFamily="34" charset="0"/>
        </a:defRPr>
      </a:lvl9pPr>
    </p:titleStyle>
    <p:bodyStyle>
      <a:lvl1pPr marL="342900" indent="-342900" algn="l" rtl="0" eaLnBrk="1" fontAlgn="base" hangingPunct="1">
        <a:spcBef>
          <a:spcPct val="0"/>
        </a:spcBef>
        <a:spcAft>
          <a:spcPct val="0"/>
        </a:spcAft>
        <a:buClr>
          <a:srgbClr val="990000"/>
        </a:buClr>
        <a:buFont typeface="Arial Narrow" pitchFamily="34" charset="0"/>
        <a:buChar char="■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0"/>
        </a:spcBef>
        <a:spcAft>
          <a:spcPct val="0"/>
        </a:spcAft>
        <a:buFont typeface="Arial" pitchFamily="34" charset="0"/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0"/>
        </a:spcBef>
        <a:spcAft>
          <a:spcPct val="0"/>
        </a:spcAft>
        <a:buChar char="–"/>
        <a:defRPr sz="16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6pPr>
      <a:lvl7pPr marL="29718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7pPr>
      <a:lvl8pPr marL="34290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8pPr>
      <a:lvl9pPr marL="3886200" indent="-228600" algn="l" rtl="0" eaLnBrk="1" fontAlgn="base" hangingPunct="1">
        <a:spcBef>
          <a:spcPct val="0"/>
        </a:spcBef>
        <a:spcAft>
          <a:spcPct val="0"/>
        </a:spcAft>
        <a:buChar char="»"/>
        <a:defRPr sz="1600">
          <a:solidFill>
            <a:srgbClr val="5F5F5F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LqJ9IpWOYQA" TargetMode="External"/><Relationship Id="rId1" Type="http://schemas.openxmlformats.org/officeDocument/2006/relationships/slideLayout" Target="../slideLayouts/slideLayout1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hyperlink" Target="https://youtu.be/Tl3_0D2h8BY" TargetMode="External"/><Relationship Id="rId1" Type="http://schemas.openxmlformats.org/officeDocument/2006/relationships/slideLayout" Target="../slideLayouts/slideLayout19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wmf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1.xml"/><Relationship Id="rId4" Type="http://schemas.openxmlformats.org/officeDocument/2006/relationships/hyperlink" Target="https://youtu.be/oWzdgBNfhQU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Chapter 9: The East Asian Realm</a:t>
            </a:r>
          </a:p>
        </p:txBody>
      </p:sp>
      <p:sp>
        <p:nvSpPr>
          <p:cNvPr id="7" name="Subtitle 6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China’s Main Agricultural Regions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46960" y="1073898"/>
            <a:ext cx="6766560" cy="5752298"/>
          </a:xfrm>
          <a:prstGeom prst="rect">
            <a:avLst/>
          </a:prstGeom>
        </p:spPr>
      </p:pic>
      <p:sp>
        <p:nvSpPr>
          <p:cNvPr id="9" name="Text Box 59"/>
          <p:cNvSpPr txBox="1">
            <a:spLocks noChangeArrowheads="1"/>
          </p:cNvSpPr>
          <p:nvPr/>
        </p:nvSpPr>
        <p:spPr bwMode="auto">
          <a:xfrm>
            <a:off x="4246006" y="4245069"/>
            <a:ext cx="181241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Pasture and oasis</a:t>
            </a:r>
          </a:p>
        </p:txBody>
      </p:sp>
      <p:sp>
        <p:nvSpPr>
          <p:cNvPr id="10" name="Freeform 9"/>
          <p:cNvSpPr/>
          <p:nvPr/>
        </p:nvSpPr>
        <p:spPr>
          <a:xfrm>
            <a:off x="5267388" y="1630020"/>
            <a:ext cx="2838616" cy="3824578"/>
          </a:xfrm>
          <a:custGeom>
            <a:avLst/>
            <a:gdLst>
              <a:gd name="connsiteX0" fmla="*/ 1963973 w 1963973"/>
              <a:gd name="connsiteY0" fmla="*/ 0 h 2814761"/>
              <a:gd name="connsiteX1" fmla="*/ 1804947 w 1963973"/>
              <a:gd name="connsiteY1" fmla="*/ 588396 h 2814761"/>
              <a:gd name="connsiteX2" fmla="*/ 1693628 w 1963973"/>
              <a:gd name="connsiteY2" fmla="*/ 954156 h 2814761"/>
              <a:gd name="connsiteX3" fmla="*/ 1637969 w 1963973"/>
              <a:gd name="connsiteY3" fmla="*/ 1311965 h 2814761"/>
              <a:gd name="connsiteX4" fmla="*/ 1431235 w 1963973"/>
              <a:gd name="connsiteY4" fmla="*/ 1558455 h 2814761"/>
              <a:gd name="connsiteX5" fmla="*/ 1192696 w 1963973"/>
              <a:gd name="connsiteY5" fmla="*/ 1773140 h 2814761"/>
              <a:gd name="connsiteX6" fmla="*/ 898498 w 1963973"/>
              <a:gd name="connsiteY6" fmla="*/ 2075290 h 2814761"/>
              <a:gd name="connsiteX7" fmla="*/ 524787 w 1963973"/>
              <a:gd name="connsiteY7" fmla="*/ 2305878 h 2814761"/>
              <a:gd name="connsiteX8" fmla="*/ 198783 w 1963973"/>
              <a:gd name="connsiteY8" fmla="*/ 2528514 h 2814761"/>
              <a:gd name="connsiteX9" fmla="*/ 0 w 1963973"/>
              <a:gd name="connsiteY9" fmla="*/ 2814761 h 2814761"/>
              <a:gd name="connsiteX0" fmla="*/ 2830665 w 2830665"/>
              <a:gd name="connsiteY0" fmla="*/ 0 h 4158532"/>
              <a:gd name="connsiteX1" fmla="*/ 2671639 w 2830665"/>
              <a:gd name="connsiteY1" fmla="*/ 588396 h 4158532"/>
              <a:gd name="connsiteX2" fmla="*/ 2560320 w 2830665"/>
              <a:gd name="connsiteY2" fmla="*/ 954156 h 4158532"/>
              <a:gd name="connsiteX3" fmla="*/ 2504661 w 2830665"/>
              <a:gd name="connsiteY3" fmla="*/ 1311965 h 4158532"/>
              <a:gd name="connsiteX4" fmla="*/ 2297927 w 2830665"/>
              <a:gd name="connsiteY4" fmla="*/ 1558455 h 4158532"/>
              <a:gd name="connsiteX5" fmla="*/ 2059388 w 2830665"/>
              <a:gd name="connsiteY5" fmla="*/ 1773140 h 4158532"/>
              <a:gd name="connsiteX6" fmla="*/ 1765190 w 2830665"/>
              <a:gd name="connsiteY6" fmla="*/ 2075290 h 4158532"/>
              <a:gd name="connsiteX7" fmla="*/ 1391479 w 2830665"/>
              <a:gd name="connsiteY7" fmla="*/ 2305878 h 4158532"/>
              <a:gd name="connsiteX8" fmla="*/ 1065475 w 2830665"/>
              <a:gd name="connsiteY8" fmla="*/ 2528514 h 4158532"/>
              <a:gd name="connsiteX9" fmla="*/ 0 w 2830665"/>
              <a:gd name="connsiteY9" fmla="*/ 4158532 h 4158532"/>
              <a:gd name="connsiteX0" fmla="*/ 2830665 w 2830665"/>
              <a:gd name="connsiteY0" fmla="*/ 0 h 4158532"/>
              <a:gd name="connsiteX1" fmla="*/ 2671639 w 2830665"/>
              <a:gd name="connsiteY1" fmla="*/ 588396 h 4158532"/>
              <a:gd name="connsiteX2" fmla="*/ 2560320 w 2830665"/>
              <a:gd name="connsiteY2" fmla="*/ 954156 h 4158532"/>
              <a:gd name="connsiteX3" fmla="*/ 2504661 w 2830665"/>
              <a:gd name="connsiteY3" fmla="*/ 1311965 h 4158532"/>
              <a:gd name="connsiteX4" fmla="*/ 2297927 w 2830665"/>
              <a:gd name="connsiteY4" fmla="*/ 1558455 h 4158532"/>
              <a:gd name="connsiteX5" fmla="*/ 2059388 w 2830665"/>
              <a:gd name="connsiteY5" fmla="*/ 1773140 h 4158532"/>
              <a:gd name="connsiteX6" fmla="*/ 1765190 w 2830665"/>
              <a:gd name="connsiteY6" fmla="*/ 2075290 h 4158532"/>
              <a:gd name="connsiteX7" fmla="*/ 1391479 w 2830665"/>
              <a:gd name="connsiteY7" fmla="*/ 2305878 h 4158532"/>
              <a:gd name="connsiteX8" fmla="*/ 1065475 w 2830665"/>
              <a:gd name="connsiteY8" fmla="*/ 2528514 h 4158532"/>
              <a:gd name="connsiteX9" fmla="*/ 373712 w 2830665"/>
              <a:gd name="connsiteY9" fmla="*/ 3546280 h 4158532"/>
              <a:gd name="connsiteX10" fmla="*/ 0 w 2830665"/>
              <a:gd name="connsiteY10" fmla="*/ 4158532 h 4158532"/>
              <a:gd name="connsiteX0" fmla="*/ 2830665 w 2830665"/>
              <a:gd name="connsiteY0" fmla="*/ 0 h 4158532"/>
              <a:gd name="connsiteX1" fmla="*/ 2671639 w 2830665"/>
              <a:gd name="connsiteY1" fmla="*/ 588396 h 4158532"/>
              <a:gd name="connsiteX2" fmla="*/ 2560320 w 2830665"/>
              <a:gd name="connsiteY2" fmla="*/ 954156 h 4158532"/>
              <a:gd name="connsiteX3" fmla="*/ 2504661 w 2830665"/>
              <a:gd name="connsiteY3" fmla="*/ 1311965 h 4158532"/>
              <a:gd name="connsiteX4" fmla="*/ 2297927 w 2830665"/>
              <a:gd name="connsiteY4" fmla="*/ 1558455 h 4158532"/>
              <a:gd name="connsiteX5" fmla="*/ 2059388 w 2830665"/>
              <a:gd name="connsiteY5" fmla="*/ 1773140 h 4158532"/>
              <a:gd name="connsiteX6" fmla="*/ 1765190 w 2830665"/>
              <a:gd name="connsiteY6" fmla="*/ 2075290 h 4158532"/>
              <a:gd name="connsiteX7" fmla="*/ 1391479 w 2830665"/>
              <a:gd name="connsiteY7" fmla="*/ 2305878 h 4158532"/>
              <a:gd name="connsiteX8" fmla="*/ 1065475 w 2830665"/>
              <a:gd name="connsiteY8" fmla="*/ 2528514 h 4158532"/>
              <a:gd name="connsiteX9" fmla="*/ 699715 w 2830665"/>
              <a:gd name="connsiteY9" fmla="*/ 2965835 h 4158532"/>
              <a:gd name="connsiteX10" fmla="*/ 373712 w 2830665"/>
              <a:gd name="connsiteY10" fmla="*/ 3546280 h 4158532"/>
              <a:gd name="connsiteX11" fmla="*/ 0 w 2830665"/>
              <a:gd name="connsiteY11" fmla="*/ 4158532 h 4158532"/>
              <a:gd name="connsiteX0" fmla="*/ 2838616 w 2838616"/>
              <a:gd name="connsiteY0" fmla="*/ 0 h 3824578"/>
              <a:gd name="connsiteX1" fmla="*/ 2679590 w 2838616"/>
              <a:gd name="connsiteY1" fmla="*/ 588396 h 3824578"/>
              <a:gd name="connsiteX2" fmla="*/ 2568271 w 2838616"/>
              <a:gd name="connsiteY2" fmla="*/ 954156 h 3824578"/>
              <a:gd name="connsiteX3" fmla="*/ 2512612 w 2838616"/>
              <a:gd name="connsiteY3" fmla="*/ 1311965 h 3824578"/>
              <a:gd name="connsiteX4" fmla="*/ 2305878 w 2838616"/>
              <a:gd name="connsiteY4" fmla="*/ 1558455 h 3824578"/>
              <a:gd name="connsiteX5" fmla="*/ 2067339 w 2838616"/>
              <a:gd name="connsiteY5" fmla="*/ 1773140 h 3824578"/>
              <a:gd name="connsiteX6" fmla="*/ 1773141 w 2838616"/>
              <a:gd name="connsiteY6" fmla="*/ 2075290 h 3824578"/>
              <a:gd name="connsiteX7" fmla="*/ 1399430 w 2838616"/>
              <a:gd name="connsiteY7" fmla="*/ 2305878 h 3824578"/>
              <a:gd name="connsiteX8" fmla="*/ 1073426 w 2838616"/>
              <a:gd name="connsiteY8" fmla="*/ 2528514 h 3824578"/>
              <a:gd name="connsiteX9" fmla="*/ 707666 w 2838616"/>
              <a:gd name="connsiteY9" fmla="*/ 2965835 h 3824578"/>
              <a:gd name="connsiteX10" fmla="*/ 381663 w 2838616"/>
              <a:gd name="connsiteY10" fmla="*/ 3546280 h 3824578"/>
              <a:gd name="connsiteX11" fmla="*/ 0 w 2838616"/>
              <a:gd name="connsiteY11" fmla="*/ 3824578 h 3824578"/>
              <a:gd name="connsiteX0" fmla="*/ 2838616 w 2838616"/>
              <a:gd name="connsiteY0" fmla="*/ 0 h 3824578"/>
              <a:gd name="connsiteX1" fmla="*/ 2679590 w 2838616"/>
              <a:gd name="connsiteY1" fmla="*/ 588396 h 3824578"/>
              <a:gd name="connsiteX2" fmla="*/ 2568271 w 2838616"/>
              <a:gd name="connsiteY2" fmla="*/ 954156 h 3824578"/>
              <a:gd name="connsiteX3" fmla="*/ 2512612 w 2838616"/>
              <a:gd name="connsiteY3" fmla="*/ 1311965 h 3824578"/>
              <a:gd name="connsiteX4" fmla="*/ 2305878 w 2838616"/>
              <a:gd name="connsiteY4" fmla="*/ 1558455 h 3824578"/>
              <a:gd name="connsiteX5" fmla="*/ 2067339 w 2838616"/>
              <a:gd name="connsiteY5" fmla="*/ 1773140 h 3824578"/>
              <a:gd name="connsiteX6" fmla="*/ 1773141 w 2838616"/>
              <a:gd name="connsiteY6" fmla="*/ 2075290 h 3824578"/>
              <a:gd name="connsiteX7" fmla="*/ 1399430 w 2838616"/>
              <a:gd name="connsiteY7" fmla="*/ 2305878 h 3824578"/>
              <a:gd name="connsiteX8" fmla="*/ 1073426 w 2838616"/>
              <a:gd name="connsiteY8" fmla="*/ 2528514 h 3824578"/>
              <a:gd name="connsiteX9" fmla="*/ 707666 w 2838616"/>
              <a:gd name="connsiteY9" fmla="*/ 2965835 h 3824578"/>
              <a:gd name="connsiteX10" fmla="*/ 381663 w 2838616"/>
              <a:gd name="connsiteY10" fmla="*/ 3546280 h 3824578"/>
              <a:gd name="connsiteX11" fmla="*/ 0 w 2838616"/>
              <a:gd name="connsiteY11" fmla="*/ 3824578 h 3824578"/>
              <a:gd name="connsiteX0" fmla="*/ 2838616 w 2838616"/>
              <a:gd name="connsiteY0" fmla="*/ 0 h 3824578"/>
              <a:gd name="connsiteX1" fmla="*/ 2679590 w 2838616"/>
              <a:gd name="connsiteY1" fmla="*/ 588396 h 3824578"/>
              <a:gd name="connsiteX2" fmla="*/ 2568271 w 2838616"/>
              <a:gd name="connsiteY2" fmla="*/ 954156 h 3824578"/>
              <a:gd name="connsiteX3" fmla="*/ 2512612 w 2838616"/>
              <a:gd name="connsiteY3" fmla="*/ 1311965 h 3824578"/>
              <a:gd name="connsiteX4" fmla="*/ 2305878 w 2838616"/>
              <a:gd name="connsiteY4" fmla="*/ 1558455 h 3824578"/>
              <a:gd name="connsiteX5" fmla="*/ 2067339 w 2838616"/>
              <a:gd name="connsiteY5" fmla="*/ 1773140 h 3824578"/>
              <a:gd name="connsiteX6" fmla="*/ 1773141 w 2838616"/>
              <a:gd name="connsiteY6" fmla="*/ 2075290 h 3824578"/>
              <a:gd name="connsiteX7" fmla="*/ 1399430 w 2838616"/>
              <a:gd name="connsiteY7" fmla="*/ 2305878 h 3824578"/>
              <a:gd name="connsiteX8" fmla="*/ 1073426 w 2838616"/>
              <a:gd name="connsiteY8" fmla="*/ 2528514 h 3824578"/>
              <a:gd name="connsiteX9" fmla="*/ 707666 w 2838616"/>
              <a:gd name="connsiteY9" fmla="*/ 2965835 h 3824578"/>
              <a:gd name="connsiteX10" fmla="*/ 341906 w 2838616"/>
              <a:gd name="connsiteY10" fmla="*/ 3506523 h 3824578"/>
              <a:gd name="connsiteX11" fmla="*/ 0 w 2838616"/>
              <a:gd name="connsiteY11" fmla="*/ 3824578 h 3824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838616" h="3824578">
                <a:moveTo>
                  <a:pt x="2838616" y="0"/>
                </a:moveTo>
                <a:cubicBezTo>
                  <a:pt x="2781631" y="214685"/>
                  <a:pt x="2724647" y="429370"/>
                  <a:pt x="2679590" y="588396"/>
                </a:cubicBezTo>
                <a:cubicBezTo>
                  <a:pt x="2634533" y="747422"/>
                  <a:pt x="2596101" y="833561"/>
                  <a:pt x="2568271" y="954156"/>
                </a:cubicBezTo>
                <a:cubicBezTo>
                  <a:pt x="2540441" y="1074751"/>
                  <a:pt x="2556344" y="1211249"/>
                  <a:pt x="2512612" y="1311965"/>
                </a:cubicBezTo>
                <a:cubicBezTo>
                  <a:pt x="2468880" y="1412681"/>
                  <a:pt x="2380090" y="1481593"/>
                  <a:pt x="2305878" y="1558455"/>
                </a:cubicBezTo>
                <a:cubicBezTo>
                  <a:pt x="2231666" y="1635317"/>
                  <a:pt x="2156129" y="1687001"/>
                  <a:pt x="2067339" y="1773140"/>
                </a:cubicBezTo>
                <a:cubicBezTo>
                  <a:pt x="1978549" y="1859279"/>
                  <a:pt x="1884459" y="1986500"/>
                  <a:pt x="1773141" y="2075290"/>
                </a:cubicBezTo>
                <a:cubicBezTo>
                  <a:pt x="1661823" y="2164080"/>
                  <a:pt x="1516049" y="2230341"/>
                  <a:pt x="1399430" y="2305878"/>
                </a:cubicBezTo>
                <a:cubicBezTo>
                  <a:pt x="1282811" y="2381415"/>
                  <a:pt x="1188720" y="2418521"/>
                  <a:pt x="1073426" y="2528514"/>
                </a:cubicBezTo>
                <a:cubicBezTo>
                  <a:pt x="958132" y="2638507"/>
                  <a:pt x="822960" y="2796207"/>
                  <a:pt x="707666" y="2965835"/>
                </a:cubicBezTo>
                <a:cubicBezTo>
                  <a:pt x="592372" y="3135463"/>
                  <a:pt x="465151" y="3310391"/>
                  <a:pt x="341906" y="3506523"/>
                </a:cubicBezTo>
                <a:cubicBezTo>
                  <a:pt x="164327" y="3778193"/>
                  <a:pt x="218661" y="3721210"/>
                  <a:pt x="0" y="3824578"/>
                </a:cubicBezTo>
              </a:path>
            </a:pathLst>
          </a:custGeom>
          <a:ln w="38100">
            <a:solidFill>
              <a:srgbClr val="66FF33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dirty="0">
              <a:latin typeface="Arial" charset="0"/>
            </a:endParaRPr>
          </a:p>
        </p:txBody>
      </p:sp>
      <p:sp>
        <p:nvSpPr>
          <p:cNvPr id="8" name="Text Box 58"/>
          <p:cNvSpPr txBox="1">
            <a:spLocks noChangeArrowheads="1"/>
          </p:cNvSpPr>
          <p:nvPr/>
        </p:nvSpPr>
        <p:spPr bwMode="auto">
          <a:xfrm>
            <a:off x="6902011" y="3781772"/>
            <a:ext cx="179626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Wheat Dominant</a:t>
            </a:r>
          </a:p>
        </p:txBody>
      </p:sp>
      <p:sp>
        <p:nvSpPr>
          <p:cNvPr id="11" name="Freeform 10"/>
          <p:cNvSpPr/>
          <p:nvPr/>
        </p:nvSpPr>
        <p:spPr>
          <a:xfrm>
            <a:off x="6006860" y="4301658"/>
            <a:ext cx="2027583" cy="350563"/>
          </a:xfrm>
          <a:custGeom>
            <a:avLst/>
            <a:gdLst>
              <a:gd name="connsiteX0" fmla="*/ 0 w 2027583"/>
              <a:gd name="connsiteY0" fmla="*/ 270344 h 350563"/>
              <a:gd name="connsiteX1" fmla="*/ 302150 w 2027583"/>
              <a:gd name="connsiteY1" fmla="*/ 230588 h 350563"/>
              <a:gd name="connsiteX2" fmla="*/ 675861 w 2027583"/>
              <a:gd name="connsiteY2" fmla="*/ 254442 h 350563"/>
              <a:gd name="connsiteX3" fmla="*/ 1304014 w 2027583"/>
              <a:gd name="connsiteY3" fmla="*/ 349857 h 350563"/>
              <a:gd name="connsiteX4" fmla="*/ 1701579 w 2027583"/>
              <a:gd name="connsiteY4" fmla="*/ 198782 h 350563"/>
              <a:gd name="connsiteX5" fmla="*/ 2027583 w 2027583"/>
              <a:gd name="connsiteY5" fmla="*/ 0 h 3505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027583" h="350563">
                <a:moveTo>
                  <a:pt x="0" y="270344"/>
                </a:moveTo>
                <a:cubicBezTo>
                  <a:pt x="94753" y="251791"/>
                  <a:pt x="189507" y="233238"/>
                  <a:pt x="302150" y="230588"/>
                </a:cubicBezTo>
                <a:cubicBezTo>
                  <a:pt x="414793" y="227938"/>
                  <a:pt x="508884" y="234564"/>
                  <a:pt x="675861" y="254442"/>
                </a:cubicBezTo>
                <a:cubicBezTo>
                  <a:pt x="842838" y="274320"/>
                  <a:pt x="1133061" y="359134"/>
                  <a:pt x="1304014" y="349857"/>
                </a:cubicBezTo>
                <a:cubicBezTo>
                  <a:pt x="1474967" y="340580"/>
                  <a:pt x="1580984" y="257091"/>
                  <a:pt x="1701579" y="198782"/>
                </a:cubicBezTo>
                <a:cubicBezTo>
                  <a:pt x="1822174" y="140472"/>
                  <a:pt x="1924878" y="70236"/>
                  <a:pt x="2027583" y="0"/>
                </a:cubicBezTo>
              </a:path>
            </a:pathLst>
          </a:custGeom>
          <a:ln w="38100">
            <a:solidFill>
              <a:srgbClr val="66FF33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2" name="Freeform 56"/>
          <p:cNvSpPr>
            <a:spLocks/>
          </p:cNvSpPr>
          <p:nvPr/>
        </p:nvSpPr>
        <p:spPr bwMode="auto">
          <a:xfrm>
            <a:off x="6334600" y="4985122"/>
            <a:ext cx="1930072" cy="1038427"/>
          </a:xfrm>
          <a:custGeom>
            <a:avLst/>
            <a:gdLst>
              <a:gd name="T0" fmla="*/ 2147483647 w 994"/>
              <a:gd name="T1" fmla="*/ 2147483647 h 819"/>
              <a:gd name="T2" fmla="*/ 2147483647 w 994"/>
              <a:gd name="T3" fmla="*/ 2147483647 h 819"/>
              <a:gd name="T4" fmla="*/ 2147483647 w 994"/>
              <a:gd name="T5" fmla="*/ 2147483647 h 819"/>
              <a:gd name="T6" fmla="*/ 2147483647 w 994"/>
              <a:gd name="T7" fmla="*/ 2147483647 h 819"/>
              <a:gd name="T8" fmla="*/ 2147483647 w 994"/>
              <a:gd name="T9" fmla="*/ 2147483647 h 819"/>
              <a:gd name="T10" fmla="*/ 2147483647 w 994"/>
              <a:gd name="T11" fmla="*/ 2147483647 h 819"/>
              <a:gd name="T12" fmla="*/ 2147483647 w 994"/>
              <a:gd name="T13" fmla="*/ 2147483647 h 819"/>
              <a:gd name="T14" fmla="*/ 2147483647 w 994"/>
              <a:gd name="T15" fmla="*/ 2147483647 h 81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994"/>
              <a:gd name="T25" fmla="*/ 0 h 819"/>
              <a:gd name="T26" fmla="*/ 994 w 994"/>
              <a:gd name="T27" fmla="*/ 819 h 819"/>
              <a:gd name="connsiteX0" fmla="*/ 909 w 9883"/>
              <a:gd name="connsiteY0" fmla="*/ 8545 h 8545"/>
              <a:gd name="connsiteX1" fmla="*/ 14 w 9883"/>
              <a:gd name="connsiteY1" fmla="*/ 6029 h 8545"/>
              <a:gd name="connsiteX2" fmla="*/ 1674 w 9883"/>
              <a:gd name="connsiteY2" fmla="*/ 4943 h 8545"/>
              <a:gd name="connsiteX3" fmla="*/ 2982 w 9883"/>
              <a:gd name="connsiteY3" fmla="*/ 4100 h 8545"/>
              <a:gd name="connsiteX4" fmla="*/ 4772 w 9883"/>
              <a:gd name="connsiteY4" fmla="*/ 2427 h 8545"/>
              <a:gd name="connsiteX5" fmla="*/ 7609 w 9883"/>
              <a:gd name="connsiteY5" fmla="*/ 169 h 8545"/>
              <a:gd name="connsiteX6" fmla="*/ 9883 w 9883"/>
              <a:gd name="connsiteY6" fmla="*/ 169 h 8545"/>
              <a:gd name="connsiteX0" fmla="*/ 762 w 10007"/>
              <a:gd name="connsiteY0" fmla="*/ 9027 h 9027"/>
              <a:gd name="connsiteX1" fmla="*/ 21 w 10007"/>
              <a:gd name="connsiteY1" fmla="*/ 7056 h 9027"/>
              <a:gd name="connsiteX2" fmla="*/ 1701 w 10007"/>
              <a:gd name="connsiteY2" fmla="*/ 5785 h 9027"/>
              <a:gd name="connsiteX3" fmla="*/ 3024 w 10007"/>
              <a:gd name="connsiteY3" fmla="*/ 4798 h 9027"/>
              <a:gd name="connsiteX4" fmla="*/ 4835 w 10007"/>
              <a:gd name="connsiteY4" fmla="*/ 2840 h 9027"/>
              <a:gd name="connsiteX5" fmla="*/ 7706 w 10007"/>
              <a:gd name="connsiteY5" fmla="*/ 198 h 9027"/>
              <a:gd name="connsiteX6" fmla="*/ 10007 w 10007"/>
              <a:gd name="connsiteY6" fmla="*/ 198 h 9027"/>
              <a:gd name="connsiteX0" fmla="*/ 0 w 9979"/>
              <a:gd name="connsiteY0" fmla="*/ 7817 h 7817"/>
              <a:gd name="connsiteX1" fmla="*/ 1679 w 9979"/>
              <a:gd name="connsiteY1" fmla="*/ 6409 h 7817"/>
              <a:gd name="connsiteX2" fmla="*/ 3001 w 9979"/>
              <a:gd name="connsiteY2" fmla="*/ 5315 h 7817"/>
              <a:gd name="connsiteX3" fmla="*/ 4811 w 9979"/>
              <a:gd name="connsiteY3" fmla="*/ 3146 h 7817"/>
              <a:gd name="connsiteX4" fmla="*/ 7680 w 9979"/>
              <a:gd name="connsiteY4" fmla="*/ 219 h 7817"/>
              <a:gd name="connsiteX5" fmla="*/ 9979 w 9979"/>
              <a:gd name="connsiteY5" fmla="*/ 219 h 78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9979" h="7817">
                <a:moveTo>
                  <a:pt x="0" y="7817"/>
                </a:moveTo>
                <a:cubicBezTo>
                  <a:pt x="156" y="7218"/>
                  <a:pt x="1180" y="6820"/>
                  <a:pt x="1679" y="6409"/>
                </a:cubicBezTo>
                <a:cubicBezTo>
                  <a:pt x="2177" y="5996"/>
                  <a:pt x="2482" y="5854"/>
                  <a:pt x="3001" y="5315"/>
                </a:cubicBezTo>
                <a:cubicBezTo>
                  <a:pt x="3520" y="4777"/>
                  <a:pt x="4028" y="4002"/>
                  <a:pt x="4811" y="3146"/>
                </a:cubicBezTo>
                <a:cubicBezTo>
                  <a:pt x="5595" y="2292"/>
                  <a:pt x="6815" y="709"/>
                  <a:pt x="7680" y="219"/>
                </a:cubicBezTo>
                <a:cubicBezTo>
                  <a:pt x="8544" y="-273"/>
                  <a:pt x="9500" y="219"/>
                  <a:pt x="9979" y="219"/>
                </a:cubicBezTo>
              </a:path>
            </a:pathLst>
          </a:custGeom>
          <a:noFill/>
          <a:ln w="25400">
            <a:solidFill>
              <a:srgbClr val="66FF33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" name="Text Box 57"/>
          <p:cNvSpPr txBox="1">
            <a:spLocks noChangeArrowheads="1"/>
          </p:cNvSpPr>
          <p:nvPr/>
        </p:nvSpPr>
        <p:spPr bwMode="auto">
          <a:xfrm>
            <a:off x="6109848" y="4977584"/>
            <a:ext cx="1559529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Rice Dominant</a:t>
            </a:r>
          </a:p>
        </p:txBody>
      </p:sp>
      <p:sp>
        <p:nvSpPr>
          <p:cNvPr id="13" name="Text Box 60"/>
          <p:cNvSpPr txBox="1">
            <a:spLocks noChangeArrowheads="1"/>
          </p:cNvSpPr>
          <p:nvPr/>
        </p:nvSpPr>
        <p:spPr bwMode="auto">
          <a:xfrm>
            <a:off x="6811962" y="5854272"/>
            <a:ext cx="139846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Calibri" pitchFamily="34" charset="0"/>
                <a:cs typeface="Calibri" pitchFamily="34" charset="0"/>
              </a:rPr>
              <a:t>Double-crop rice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9258657" y="1334409"/>
            <a:ext cx="2626548" cy="872314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China feeds approximately 25% of the world’s population with about 7% of the world’s arable land.</a:t>
            </a:r>
          </a:p>
        </p:txBody>
      </p:sp>
      <p:sp>
        <p:nvSpPr>
          <p:cNvPr id="15" name="Rounded Rectangle 14"/>
          <p:cNvSpPr/>
          <p:nvPr/>
        </p:nvSpPr>
        <p:spPr bwMode="auto">
          <a:xfrm>
            <a:off x="9258657" y="2287401"/>
            <a:ext cx="2339359" cy="715145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North: continental climate growing wheat, sorghum and corn.</a:t>
            </a:r>
          </a:p>
        </p:txBody>
      </p:sp>
      <p:sp>
        <p:nvSpPr>
          <p:cNvPr id="16" name="Rounded Rectangle 15"/>
          <p:cNvSpPr/>
          <p:nvPr/>
        </p:nvSpPr>
        <p:spPr bwMode="auto">
          <a:xfrm>
            <a:off x="9258657" y="5526375"/>
            <a:ext cx="2626548" cy="373493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South: subtropical climate growing rice.</a:t>
            </a:r>
          </a:p>
        </p:txBody>
      </p:sp>
    </p:spTree>
    <p:extLst>
      <p:ext uri="{BB962C8B-B14F-4D97-AF65-F5344CB8AC3E}">
        <p14:creationId xmlns:p14="http://schemas.microsoft.com/office/powerpoint/2010/main" val="33191605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China’s Climate with the United States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CCFA87AA-2165-4BE8-85EA-70B4C6749835}"/>
              </a:ext>
            </a:extLst>
          </p:cNvPr>
          <p:cNvGrpSpPr/>
          <p:nvPr/>
        </p:nvGrpSpPr>
        <p:grpSpPr>
          <a:xfrm>
            <a:off x="1716497" y="1351722"/>
            <a:ext cx="9639394" cy="5401503"/>
            <a:chOff x="2230430" y="1639708"/>
            <a:chExt cx="8229600" cy="4611515"/>
          </a:xfrm>
        </p:grpSpPr>
        <p:pic>
          <p:nvPicPr>
            <p:cNvPr id="5" name="Picture 4" descr="figure 9a-3.jpg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30430" y="1639708"/>
              <a:ext cx="8229600" cy="4611515"/>
            </a:xfrm>
            <a:prstGeom prst="rect">
              <a:avLst/>
            </a:prstGeom>
          </p:spPr>
        </p:pic>
        <p:cxnSp>
          <p:nvCxnSpPr>
            <p:cNvPr id="7" name="Straight Arrow Connector 6"/>
            <p:cNvCxnSpPr/>
            <p:nvPr/>
          </p:nvCxnSpPr>
          <p:spPr bwMode="auto">
            <a:xfrm flipH="1">
              <a:off x="4403125" y="2292178"/>
              <a:ext cx="722870" cy="159402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8" name="TextBox 7"/>
            <p:cNvSpPr txBox="1"/>
            <p:nvPr/>
          </p:nvSpPr>
          <p:spPr>
            <a:xfrm>
              <a:off x="4973311" y="1813915"/>
              <a:ext cx="57419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Cold</a:t>
              </a: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721977" y="3995131"/>
              <a:ext cx="6811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Warm</a:t>
              </a:r>
            </a:p>
          </p:txBody>
        </p:sp>
        <p:cxnSp>
          <p:nvCxnSpPr>
            <p:cNvPr id="10" name="Straight Arrow Connector 9"/>
            <p:cNvCxnSpPr>
              <a:cxnSpLocks/>
            </p:cNvCxnSpPr>
            <p:nvPr/>
          </p:nvCxnSpPr>
          <p:spPr bwMode="auto">
            <a:xfrm>
              <a:off x="3050060" y="2568747"/>
              <a:ext cx="1773195" cy="1014712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triangle" w="med" len="med"/>
              <a:tailEnd type="triangle"/>
            </a:ln>
            <a:effectLst/>
          </p:spPr>
        </p:cxnSp>
        <p:sp>
          <p:nvSpPr>
            <p:cNvPr id="13" name="TextBox 12"/>
            <p:cNvSpPr txBox="1"/>
            <p:nvPr/>
          </p:nvSpPr>
          <p:spPr>
            <a:xfrm>
              <a:off x="2504303" y="2107512"/>
              <a:ext cx="47801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Dry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5125996" y="3583459"/>
              <a:ext cx="51802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Wet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247583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Population Density of East Asia</a:t>
            </a:r>
          </a:p>
        </p:txBody>
      </p:sp>
      <p:pic>
        <p:nvPicPr>
          <p:cNvPr id="5" name="Picture 4" descr="deblij15e_fig_09A_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8096" y="1266060"/>
            <a:ext cx="6677797" cy="5293001"/>
          </a:xfrm>
          <a:prstGeom prst="rect">
            <a:avLst/>
          </a:prstGeom>
        </p:spPr>
      </p:pic>
      <p:sp>
        <p:nvSpPr>
          <p:cNvPr id="2" name="Oval 1"/>
          <p:cNvSpPr/>
          <p:nvPr/>
        </p:nvSpPr>
        <p:spPr bwMode="auto">
          <a:xfrm>
            <a:off x="5280454" y="3676135"/>
            <a:ext cx="593124" cy="481914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89802" y="3352331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Sichuan Basin</a:t>
            </a:r>
          </a:p>
        </p:txBody>
      </p:sp>
      <p:sp>
        <p:nvSpPr>
          <p:cNvPr id="7" name="Oval 6"/>
          <p:cNvSpPr/>
          <p:nvPr/>
        </p:nvSpPr>
        <p:spPr bwMode="auto">
          <a:xfrm>
            <a:off x="6262816" y="3721663"/>
            <a:ext cx="889687" cy="481914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8" name="Oval 7"/>
          <p:cNvSpPr/>
          <p:nvPr/>
        </p:nvSpPr>
        <p:spPr bwMode="auto">
          <a:xfrm rot="19040763">
            <a:off x="6134254" y="3151953"/>
            <a:ext cx="833014" cy="400754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9" name="Oval 8"/>
          <p:cNvSpPr/>
          <p:nvPr/>
        </p:nvSpPr>
        <p:spPr bwMode="auto">
          <a:xfrm rot="20976897">
            <a:off x="6013621" y="4580828"/>
            <a:ext cx="663148" cy="421665"/>
          </a:xfrm>
          <a:prstGeom prst="ellipse">
            <a:avLst/>
          </a:prstGeom>
          <a:noFill/>
          <a:ln w="38100" cap="flat" cmpd="sng" algn="ctr">
            <a:solidFill>
              <a:srgbClr val="00B0F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940461" y="2609733"/>
            <a:ext cx="1534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Huang He Delta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7132193" y="3855995"/>
            <a:ext cx="13634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Yangtze Delta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939491" y="5002492"/>
            <a:ext cx="11224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Pearl Delta</a:t>
            </a:r>
          </a:p>
        </p:txBody>
      </p:sp>
      <p:sp>
        <p:nvSpPr>
          <p:cNvPr id="13" name="Rounded Rectangle 5"/>
          <p:cNvSpPr/>
          <p:nvPr/>
        </p:nvSpPr>
        <p:spPr bwMode="auto">
          <a:xfrm>
            <a:off x="2303464" y="1695054"/>
            <a:ext cx="2782957" cy="1496611"/>
          </a:xfrm>
          <a:prstGeom prst="roundRect">
            <a:avLst>
              <a:gd name="adj" fmla="val 5774"/>
            </a:avLst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Excessive concentration: 50% of the population lives on 8.2% of the land.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Bulk of the population along the coast.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East China accounts for 90% of the population.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56% are living in mountainous areas.</a:t>
            </a:r>
          </a:p>
          <a:p>
            <a:r>
              <a:rPr lang="en-US" sz="1200" dirty="0">
                <a:latin typeface="Calibri" pitchFamily="34" charset="0"/>
                <a:cs typeface="Calibri" pitchFamily="34" charset="0"/>
              </a:rPr>
              <a:t>High density rural areas.</a:t>
            </a:r>
          </a:p>
        </p:txBody>
      </p:sp>
    </p:spTree>
    <p:extLst>
      <p:ext uri="{BB962C8B-B14F-4D97-AF65-F5344CB8AC3E}">
        <p14:creationId xmlns:p14="http://schemas.microsoft.com/office/powerpoint/2010/main" val="36842509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and Population: The Great Rivers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18560" y="950234"/>
            <a:ext cx="6949440" cy="5907766"/>
          </a:xfrm>
          <a:prstGeom prst="rect">
            <a:avLst/>
          </a:prstGeom>
        </p:spPr>
      </p:pic>
      <p:sp>
        <p:nvSpPr>
          <p:cNvPr id="7" name="Rounded Rectangle 6"/>
          <p:cNvSpPr/>
          <p:nvPr/>
        </p:nvSpPr>
        <p:spPr bwMode="auto">
          <a:xfrm>
            <a:off x="2358886" y="2162759"/>
            <a:ext cx="3440927" cy="1296060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b="1" dirty="0">
                <a:latin typeface="Calibri" pitchFamily="34" charset="0"/>
                <a:cs typeface="Calibri" pitchFamily="34" charset="0"/>
              </a:rPr>
              <a:t>Huang He (Yellow River)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Can carry up to 40% sediment weight (highest in the world).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Subject to flooding, especially in its delta.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Changed course many times.</a:t>
            </a:r>
          </a:p>
        </p:txBody>
      </p:sp>
      <p:cxnSp>
        <p:nvCxnSpPr>
          <p:cNvPr id="9" name="Straight Arrow Connector 8"/>
          <p:cNvCxnSpPr>
            <a:stCxn id="7" idx="3"/>
          </p:cNvCxnSpPr>
          <p:nvPr/>
        </p:nvCxnSpPr>
        <p:spPr bwMode="auto">
          <a:xfrm>
            <a:off x="5799813" y="2810789"/>
            <a:ext cx="1902351" cy="800434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oval"/>
          </a:ln>
          <a:effectLst/>
        </p:spPr>
      </p:cxnSp>
      <p:sp>
        <p:nvSpPr>
          <p:cNvPr id="12" name="Rounded Rectangle 11"/>
          <p:cNvSpPr/>
          <p:nvPr/>
        </p:nvSpPr>
        <p:spPr bwMode="auto">
          <a:xfrm>
            <a:off x="2358886" y="3721213"/>
            <a:ext cx="3440927" cy="747424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b="1" dirty="0">
                <a:latin typeface="Calibri" pitchFamily="34" charset="0"/>
                <a:cs typeface="Calibri" pitchFamily="34" charset="0"/>
              </a:rPr>
              <a:t>Chang Jiang (Yangtze)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Longest river, China’s main street (6,300 km).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2358885" y="4652843"/>
            <a:ext cx="3440927" cy="1276197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b="1" dirty="0">
                <a:latin typeface="Calibri" pitchFamily="34" charset="0"/>
                <a:cs typeface="Calibri" pitchFamily="34" charset="0"/>
              </a:rPr>
              <a:t>Pearl River delta system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Most productive and sustainable ecosystem in the world.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Rice paddies and fish ponds.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Massive industrialization.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6135757" y="1061549"/>
            <a:ext cx="2190584" cy="568469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b="1" dirty="0">
                <a:latin typeface="Calibri" pitchFamily="34" charset="0"/>
                <a:cs typeface="Calibri" pitchFamily="34" charset="0"/>
              </a:rPr>
              <a:t>Heilong Jiang (Amur)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China's border with Russia</a:t>
            </a:r>
          </a:p>
        </p:txBody>
      </p:sp>
      <p:cxnSp>
        <p:nvCxnSpPr>
          <p:cNvPr id="23" name="Straight Arrow Connector 22"/>
          <p:cNvCxnSpPr>
            <a:stCxn id="22" idx="3"/>
          </p:cNvCxnSpPr>
          <p:nvPr/>
        </p:nvCxnSpPr>
        <p:spPr bwMode="auto">
          <a:xfrm>
            <a:off x="8326342" y="1345784"/>
            <a:ext cx="624177" cy="22857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27" name="Straight Arrow Connector 26"/>
          <p:cNvCxnSpPr>
            <a:stCxn id="12" idx="3"/>
          </p:cNvCxnSpPr>
          <p:nvPr/>
        </p:nvCxnSpPr>
        <p:spPr bwMode="auto">
          <a:xfrm>
            <a:off x="5799813" y="4094926"/>
            <a:ext cx="1902351" cy="890545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oval"/>
          </a:ln>
          <a:effectLst/>
        </p:spPr>
      </p:cxnSp>
      <p:cxnSp>
        <p:nvCxnSpPr>
          <p:cNvPr id="30" name="Straight Arrow Connector 29"/>
          <p:cNvCxnSpPr>
            <a:cxnSpLocks/>
            <a:stCxn id="14" idx="3"/>
          </p:cNvCxnSpPr>
          <p:nvPr/>
        </p:nvCxnSpPr>
        <p:spPr bwMode="auto">
          <a:xfrm>
            <a:off x="5799812" y="5290941"/>
            <a:ext cx="1465031" cy="42604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oval"/>
          </a:ln>
          <a:effectLst/>
        </p:spPr>
      </p:cxnSp>
      <p:sp>
        <p:nvSpPr>
          <p:cNvPr id="3" name="Freeform: Shape 2"/>
          <p:cNvSpPr/>
          <p:nvPr/>
        </p:nvSpPr>
        <p:spPr bwMode="auto">
          <a:xfrm>
            <a:off x="9258544" y="2615069"/>
            <a:ext cx="326155" cy="500881"/>
          </a:xfrm>
          <a:custGeom>
            <a:avLst/>
            <a:gdLst>
              <a:gd name="connsiteX0" fmla="*/ 203847 w 326155"/>
              <a:gd name="connsiteY0" fmla="*/ 500881 h 500881"/>
              <a:gd name="connsiteX1" fmla="*/ 262089 w 326155"/>
              <a:gd name="connsiteY1" fmla="*/ 366924 h 500881"/>
              <a:gd name="connsiteX2" fmla="*/ 326155 w 326155"/>
              <a:gd name="connsiteY2" fmla="*/ 238792 h 500881"/>
              <a:gd name="connsiteX3" fmla="*/ 297034 w 326155"/>
              <a:gd name="connsiteY3" fmla="*/ 133956 h 500881"/>
              <a:gd name="connsiteX4" fmla="*/ 297034 w 326155"/>
              <a:gd name="connsiteY4" fmla="*/ 69890 h 500881"/>
              <a:gd name="connsiteX5" fmla="*/ 232968 w 326155"/>
              <a:gd name="connsiteY5" fmla="*/ 17472 h 500881"/>
              <a:gd name="connsiteX6" fmla="*/ 145605 w 326155"/>
              <a:gd name="connsiteY6" fmla="*/ 0 h 500881"/>
              <a:gd name="connsiteX7" fmla="*/ 116484 w 326155"/>
              <a:gd name="connsiteY7" fmla="*/ 0 h 500881"/>
              <a:gd name="connsiteX8" fmla="*/ 0 w 326155"/>
              <a:gd name="connsiteY8" fmla="*/ 0 h 500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26155" h="500881">
                <a:moveTo>
                  <a:pt x="203847" y="500881"/>
                </a:moveTo>
                <a:lnTo>
                  <a:pt x="262089" y="366924"/>
                </a:lnTo>
                <a:lnTo>
                  <a:pt x="326155" y="238792"/>
                </a:lnTo>
                <a:lnTo>
                  <a:pt x="297034" y="133956"/>
                </a:lnTo>
                <a:lnTo>
                  <a:pt x="297034" y="69890"/>
                </a:lnTo>
                <a:lnTo>
                  <a:pt x="232968" y="17472"/>
                </a:lnTo>
                <a:lnTo>
                  <a:pt x="145605" y="0"/>
                </a:lnTo>
                <a:lnTo>
                  <a:pt x="116484" y="0"/>
                </a:lnTo>
                <a:lnTo>
                  <a:pt x="0" y="0"/>
                </a:lnTo>
              </a:path>
            </a:pathLst>
          </a:custGeom>
          <a:noFill/>
          <a:ln w="25400" cap="flat" cmpd="sng" algn="ctr">
            <a:solidFill>
              <a:srgbClr val="0066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5" name="Rounded Rectangle 21"/>
          <p:cNvSpPr/>
          <p:nvPr/>
        </p:nvSpPr>
        <p:spPr bwMode="auto">
          <a:xfrm>
            <a:off x="6443782" y="1948071"/>
            <a:ext cx="2190584" cy="709983"/>
          </a:xfrm>
          <a:prstGeom prst="roundRect">
            <a:avLst/>
          </a:prstGeom>
          <a:solidFill>
            <a:srgbClr val="FFFFFF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45720" tIns="45720" rIns="45720" bIns="45720" numCol="1" rtlCol="0" anchor="ctr" anchorCtr="0" compatLnSpc="1">
            <a:prstTxWarp prst="textNoShape">
              <a:avLst/>
            </a:prstTxWarp>
          </a:bodyPr>
          <a:lstStyle/>
          <a:p>
            <a:r>
              <a:rPr lang="en-US" sz="1400" b="1" dirty="0">
                <a:latin typeface="Calibri" pitchFamily="34" charset="0"/>
                <a:cs typeface="Calibri" pitchFamily="34" charset="0"/>
              </a:rPr>
              <a:t>Liao</a:t>
            </a:r>
          </a:p>
          <a:p>
            <a:r>
              <a:rPr lang="en-US" sz="1400" dirty="0">
                <a:latin typeface="Calibri" pitchFamily="34" charset="0"/>
                <a:cs typeface="Calibri" pitchFamily="34" charset="0"/>
              </a:rPr>
              <a:t>Mining and industry more than agriculture.</a:t>
            </a:r>
          </a:p>
        </p:txBody>
      </p:sp>
      <p:cxnSp>
        <p:nvCxnSpPr>
          <p:cNvPr id="16" name="Straight Arrow Connector 15"/>
          <p:cNvCxnSpPr>
            <a:cxnSpLocks/>
            <a:stCxn id="15" idx="3"/>
          </p:cNvCxnSpPr>
          <p:nvPr/>
        </p:nvCxnSpPr>
        <p:spPr bwMode="auto">
          <a:xfrm>
            <a:off x="8634367" y="2303062"/>
            <a:ext cx="624177" cy="299332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000000"/>
            </a:solidFill>
            <a:prstDash val="solid"/>
            <a:round/>
            <a:headEnd type="none" w="med" len="med"/>
            <a:tailEnd type="oval"/>
          </a:ln>
          <a:effectLst/>
        </p:spPr>
      </p:cxnSp>
    </p:spTree>
    <p:extLst>
      <p:ext uri="{BB962C8B-B14F-4D97-AF65-F5344CB8AC3E}">
        <p14:creationId xmlns:p14="http://schemas.microsoft.com/office/powerpoint/2010/main" val="84325325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and Population: Along the Coast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Pacific margin</a:t>
            </a:r>
          </a:p>
          <a:p>
            <a:pPr lvl="1"/>
            <a:r>
              <a:rPr lang="en-US" dirty="0"/>
              <a:t>In contradiction to the pronounced continental orientation of China.</a:t>
            </a:r>
          </a:p>
          <a:p>
            <a:pPr lvl="1"/>
            <a:r>
              <a:rPr lang="en-US" dirty="0"/>
              <a:t>Peninsulas:</a:t>
            </a:r>
          </a:p>
          <a:p>
            <a:pPr lvl="2"/>
            <a:r>
              <a:rPr lang="en-US" dirty="0"/>
              <a:t>Korean Peninsula as near-bridge.</a:t>
            </a:r>
          </a:p>
          <a:p>
            <a:pPr lvl="2"/>
            <a:r>
              <a:rPr lang="en-US" dirty="0"/>
              <a:t>Liaodong and Shandong peninsulas of China.</a:t>
            </a:r>
          </a:p>
          <a:p>
            <a:pPr lvl="1"/>
            <a:r>
              <a:rPr lang="en-US" dirty="0"/>
              <a:t>Islands:</a:t>
            </a:r>
          </a:p>
          <a:p>
            <a:pPr lvl="2"/>
            <a:r>
              <a:rPr lang="en-US" dirty="0"/>
              <a:t>Japan.</a:t>
            </a:r>
          </a:p>
          <a:p>
            <a:pPr lvl="2"/>
            <a:r>
              <a:rPr lang="en-US" dirty="0"/>
              <a:t>Taiwan.</a:t>
            </a:r>
          </a:p>
          <a:p>
            <a:pPr lvl="2"/>
            <a:r>
              <a:rPr lang="en-US" dirty="0"/>
              <a:t>China’s Hainan.</a:t>
            </a:r>
          </a:p>
          <a:p>
            <a:pPr lvl="2"/>
            <a:r>
              <a:rPr lang="en-US" dirty="0"/>
              <a:t>Myriad smaller islands of East and South China seas.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503594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827" name="Rectangle 3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Environment and Population: Along the Coast</a:t>
            </a:r>
          </a:p>
        </p:txBody>
      </p:sp>
      <p:pic>
        <p:nvPicPr>
          <p:cNvPr id="3" name="Content Placeholder 2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18360" y="1600536"/>
            <a:ext cx="4578493" cy="4712616"/>
          </a:xfrm>
        </p:spPr>
      </p:pic>
      <p:sp>
        <p:nvSpPr>
          <p:cNvPr id="2765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6122989" y="1311275"/>
            <a:ext cx="4403725" cy="5291138"/>
          </a:xfrm>
        </p:spPr>
        <p:txBody>
          <a:bodyPr/>
          <a:lstStyle/>
          <a:p>
            <a:pPr eaLnBrk="1" hangingPunct="1"/>
            <a:r>
              <a:rPr lang="en-US" sz="2400" dirty="0"/>
              <a:t>Maritime orientation of Japan</a:t>
            </a:r>
          </a:p>
          <a:p>
            <a:pPr lvl="1" eaLnBrk="1" hangingPunct="1"/>
            <a:r>
              <a:rPr lang="en-US" sz="2000" dirty="0"/>
              <a:t>4 islands; 98% of the land mass:</a:t>
            </a:r>
          </a:p>
          <a:p>
            <a:pPr lvl="2" eaLnBrk="1" hangingPunct="1"/>
            <a:r>
              <a:rPr lang="en-US" sz="1800" dirty="0"/>
              <a:t>Hokkaido (83,400 km2).</a:t>
            </a:r>
          </a:p>
          <a:p>
            <a:pPr lvl="2" eaLnBrk="1" hangingPunct="1"/>
            <a:r>
              <a:rPr lang="en-US" sz="1800" dirty="0"/>
              <a:t>Honshu (231,100 km2).</a:t>
            </a:r>
          </a:p>
          <a:p>
            <a:pPr lvl="2" eaLnBrk="1" hangingPunct="1"/>
            <a:r>
              <a:rPr lang="en-US" sz="1800" dirty="0"/>
              <a:t>Shikoku (18,700 km2).</a:t>
            </a:r>
          </a:p>
          <a:p>
            <a:pPr lvl="2" eaLnBrk="1" hangingPunct="1"/>
            <a:r>
              <a:rPr lang="en-US" sz="1800" dirty="0"/>
              <a:t>Kyushu (42,100 km2).</a:t>
            </a:r>
          </a:p>
          <a:p>
            <a:pPr lvl="1" eaLnBrk="1" hangingPunct="1"/>
            <a:r>
              <a:rPr lang="en-US" sz="2000" dirty="0"/>
              <a:t>3,500 islands in two major groups (Ryukyu and Bonin).</a:t>
            </a:r>
          </a:p>
          <a:p>
            <a:pPr lvl="1" eaLnBrk="1" hangingPunct="1"/>
            <a:r>
              <a:rPr lang="en-US" sz="2000" dirty="0"/>
              <a:t>Several large bays:</a:t>
            </a:r>
          </a:p>
          <a:p>
            <a:pPr lvl="2" eaLnBrk="1" hangingPunct="1"/>
            <a:r>
              <a:rPr lang="en-US" sz="1800" dirty="0"/>
              <a:t>Tokyo, Nagoya and Osaka.</a:t>
            </a:r>
          </a:p>
          <a:p>
            <a:pPr lvl="2" eaLnBrk="1" hangingPunct="1"/>
            <a:r>
              <a:rPr lang="en-US" sz="1800" dirty="0"/>
              <a:t>Important concentration of port infrastructures and urban regions.</a:t>
            </a:r>
          </a:p>
          <a:p>
            <a:pPr lvl="1" eaLnBrk="1" hangingPunct="1"/>
            <a:r>
              <a:rPr lang="en-US" sz="2000" dirty="0"/>
              <a:t>Arc of over 1,700 miles.</a:t>
            </a:r>
          </a:p>
          <a:p>
            <a:pPr lvl="1" eaLnBrk="1" hangingPunct="1"/>
            <a:r>
              <a:rPr lang="en-US" sz="2000" dirty="0"/>
              <a:t>Coastline:</a:t>
            </a:r>
          </a:p>
          <a:p>
            <a:pPr lvl="2" eaLnBrk="1" hangingPunct="1"/>
            <a:r>
              <a:rPr lang="en-US" sz="1800" dirty="0"/>
              <a:t>19,000 miles. </a:t>
            </a:r>
          </a:p>
          <a:p>
            <a:pPr lvl="2" eaLnBrk="1" hangingPunct="1"/>
            <a:r>
              <a:rPr lang="en-US" sz="1800" dirty="0"/>
              <a:t>3rd in the world behind Russia and Australia.</a:t>
            </a:r>
          </a:p>
        </p:txBody>
      </p:sp>
      <p:sp>
        <p:nvSpPr>
          <p:cNvPr id="27653" name="Rectangle 40"/>
          <p:cNvSpPr>
            <a:spLocks noChangeArrowheads="1"/>
          </p:cNvSpPr>
          <p:nvPr/>
        </p:nvSpPr>
        <p:spPr bwMode="auto">
          <a:xfrm>
            <a:off x="4249142" y="2587779"/>
            <a:ext cx="118917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 i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Hokkaido</a:t>
            </a:r>
          </a:p>
        </p:txBody>
      </p:sp>
      <p:sp>
        <p:nvSpPr>
          <p:cNvPr id="27654" name="Rectangle 41"/>
          <p:cNvSpPr>
            <a:spLocks noChangeArrowheads="1"/>
          </p:cNvSpPr>
          <p:nvPr/>
        </p:nvSpPr>
        <p:spPr bwMode="auto">
          <a:xfrm>
            <a:off x="3777057" y="4357678"/>
            <a:ext cx="98745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 i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Honshu</a:t>
            </a:r>
          </a:p>
        </p:txBody>
      </p:sp>
      <p:sp>
        <p:nvSpPr>
          <p:cNvPr id="27655" name="Rectangle 42"/>
          <p:cNvSpPr>
            <a:spLocks noChangeArrowheads="1"/>
          </p:cNvSpPr>
          <p:nvPr/>
        </p:nvSpPr>
        <p:spPr bwMode="auto">
          <a:xfrm>
            <a:off x="2104424" y="5434678"/>
            <a:ext cx="941412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 i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Kyushu</a:t>
            </a:r>
          </a:p>
        </p:txBody>
      </p:sp>
      <p:sp>
        <p:nvSpPr>
          <p:cNvPr id="27656" name="Rectangle 43"/>
          <p:cNvSpPr>
            <a:spLocks noChangeArrowheads="1"/>
          </p:cNvSpPr>
          <p:nvPr/>
        </p:nvSpPr>
        <p:spPr bwMode="auto">
          <a:xfrm>
            <a:off x="2994209" y="5310502"/>
            <a:ext cx="1006429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 i="1" dirty="0">
                <a:solidFill>
                  <a:srgbClr val="FFFFFF"/>
                </a:solidFill>
                <a:latin typeface="Calibri" pitchFamily="34" charset="0"/>
                <a:cs typeface="Calibri" pitchFamily="34" charset="0"/>
              </a:rPr>
              <a:t>Shikoku</a:t>
            </a:r>
          </a:p>
        </p:txBody>
      </p:sp>
      <p:sp>
        <p:nvSpPr>
          <p:cNvPr id="27657" name="Line 44"/>
          <p:cNvSpPr>
            <a:spLocks noChangeShapeType="1"/>
          </p:cNvSpPr>
          <p:nvPr/>
        </p:nvSpPr>
        <p:spPr bwMode="auto">
          <a:xfrm flipH="1" flipV="1">
            <a:off x="4488224" y="4875478"/>
            <a:ext cx="152400" cy="22860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58" name="Text Box 45"/>
          <p:cNvSpPr txBox="1">
            <a:spLocks noChangeArrowheads="1"/>
          </p:cNvSpPr>
          <p:nvPr/>
        </p:nvSpPr>
        <p:spPr bwMode="auto">
          <a:xfrm>
            <a:off x="4588237" y="5000891"/>
            <a:ext cx="96996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 dirty="0">
                <a:solidFill>
                  <a:srgbClr val="00B0F0"/>
                </a:solidFill>
                <a:latin typeface="Times New Roman" pitchFamily="18" charset="0"/>
              </a:rPr>
              <a:t>Tokyo Bay</a:t>
            </a:r>
          </a:p>
        </p:txBody>
      </p:sp>
      <p:sp>
        <p:nvSpPr>
          <p:cNvPr id="27659" name="Line 46"/>
          <p:cNvSpPr>
            <a:spLocks noChangeShapeType="1"/>
          </p:cNvSpPr>
          <p:nvPr/>
        </p:nvSpPr>
        <p:spPr bwMode="auto">
          <a:xfrm flipH="1" flipV="1">
            <a:off x="3933224" y="4977478"/>
            <a:ext cx="533400" cy="38100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0" name="Line 47"/>
          <p:cNvSpPr>
            <a:spLocks noChangeShapeType="1"/>
          </p:cNvSpPr>
          <p:nvPr/>
        </p:nvSpPr>
        <p:spPr bwMode="auto">
          <a:xfrm flipH="1" flipV="1">
            <a:off x="3628424" y="5053678"/>
            <a:ext cx="685800" cy="457200"/>
          </a:xfrm>
          <a:prstGeom prst="line">
            <a:avLst/>
          </a:prstGeom>
          <a:noFill/>
          <a:ln w="19050">
            <a:solidFill>
              <a:srgbClr val="00B0F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27661" name="Text Box 48"/>
          <p:cNvSpPr txBox="1">
            <a:spLocks noChangeArrowheads="1"/>
          </p:cNvSpPr>
          <p:nvPr/>
        </p:nvSpPr>
        <p:spPr bwMode="auto">
          <a:xfrm>
            <a:off x="4261837" y="5461666"/>
            <a:ext cx="9810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rgbClr val="00B0F0"/>
                </a:solidFill>
                <a:latin typeface="Times New Roman" pitchFamily="18" charset="0"/>
              </a:rPr>
              <a:t>Osaka Bay</a:t>
            </a:r>
          </a:p>
        </p:txBody>
      </p:sp>
      <p:sp>
        <p:nvSpPr>
          <p:cNvPr id="27662" name="Text Box 49"/>
          <p:cNvSpPr txBox="1">
            <a:spLocks noChangeArrowheads="1"/>
          </p:cNvSpPr>
          <p:nvPr/>
        </p:nvSpPr>
        <p:spPr bwMode="auto">
          <a:xfrm>
            <a:off x="4409474" y="5231478"/>
            <a:ext cx="1079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400" b="1" i="1">
                <a:solidFill>
                  <a:srgbClr val="00B0F0"/>
                </a:solidFill>
                <a:latin typeface="Times New Roman" pitchFamily="18" charset="0"/>
              </a:rPr>
              <a:t>Nagoya Bay</a:t>
            </a:r>
          </a:p>
        </p:txBody>
      </p:sp>
      <p:sp>
        <p:nvSpPr>
          <p:cNvPr id="27663" name="Rectangle 50"/>
          <p:cNvSpPr>
            <a:spLocks noChangeArrowheads="1"/>
          </p:cNvSpPr>
          <p:nvPr/>
        </p:nvSpPr>
        <p:spPr bwMode="auto">
          <a:xfrm>
            <a:off x="1853600" y="2386678"/>
            <a:ext cx="787075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China</a:t>
            </a:r>
          </a:p>
        </p:txBody>
      </p:sp>
      <p:sp>
        <p:nvSpPr>
          <p:cNvPr id="27664" name="Rectangle 51"/>
          <p:cNvSpPr>
            <a:spLocks noChangeArrowheads="1"/>
          </p:cNvSpPr>
          <p:nvPr/>
        </p:nvSpPr>
        <p:spPr bwMode="auto">
          <a:xfrm>
            <a:off x="3345849" y="2137441"/>
            <a:ext cx="86241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Russia</a:t>
            </a:r>
          </a:p>
        </p:txBody>
      </p:sp>
      <p:sp>
        <p:nvSpPr>
          <p:cNvPr id="27665" name="Rectangle 52"/>
          <p:cNvSpPr>
            <a:spLocks noChangeArrowheads="1"/>
          </p:cNvSpPr>
          <p:nvPr/>
        </p:nvSpPr>
        <p:spPr bwMode="auto">
          <a:xfrm>
            <a:off x="1691674" y="3658266"/>
            <a:ext cx="148701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North Korea</a:t>
            </a:r>
          </a:p>
        </p:txBody>
      </p:sp>
      <p:sp>
        <p:nvSpPr>
          <p:cNvPr id="27666" name="Rectangle 53"/>
          <p:cNvSpPr>
            <a:spLocks noChangeArrowheads="1"/>
          </p:cNvSpPr>
          <p:nvPr/>
        </p:nvSpPr>
        <p:spPr bwMode="auto">
          <a:xfrm>
            <a:off x="1659924" y="4417091"/>
            <a:ext cx="1487010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South Korea</a:t>
            </a:r>
          </a:p>
        </p:txBody>
      </p:sp>
      <p:sp>
        <p:nvSpPr>
          <p:cNvPr id="27667" name="Text Box 54"/>
          <p:cNvSpPr txBox="1">
            <a:spLocks noChangeArrowheads="1"/>
          </p:cNvSpPr>
          <p:nvPr/>
        </p:nvSpPr>
        <p:spPr bwMode="auto">
          <a:xfrm>
            <a:off x="2988662" y="3421728"/>
            <a:ext cx="127952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i="1" dirty="0">
                <a:solidFill>
                  <a:srgbClr val="00B0F0"/>
                </a:solidFill>
                <a:latin typeface="Times New Roman" pitchFamily="18" charset="0"/>
              </a:rPr>
              <a:t>Sea of Japan</a:t>
            </a:r>
          </a:p>
        </p:txBody>
      </p:sp>
      <p:sp>
        <p:nvSpPr>
          <p:cNvPr id="22" name="Rectangle 51"/>
          <p:cNvSpPr>
            <a:spLocks noChangeArrowheads="1"/>
          </p:cNvSpPr>
          <p:nvPr/>
        </p:nvSpPr>
        <p:spPr bwMode="auto">
          <a:xfrm>
            <a:off x="5051617" y="1985926"/>
            <a:ext cx="862416" cy="4007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2000" b="1" dirty="0">
                <a:solidFill>
                  <a:srgbClr val="FFFF00"/>
                </a:solidFill>
                <a:latin typeface="Calibri" pitchFamily="34" charset="0"/>
                <a:cs typeface="Calibri" pitchFamily="34" charset="0"/>
              </a:rPr>
              <a:t>Russia</a:t>
            </a:r>
          </a:p>
        </p:txBody>
      </p:sp>
    </p:spTree>
    <p:extLst>
      <p:ext uri="{BB962C8B-B14F-4D97-AF65-F5344CB8AC3E}">
        <p14:creationId xmlns:p14="http://schemas.microsoft.com/office/powerpoint/2010/main" val="381095478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8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Environment and Population: Along the Coast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1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86150" y="1560729"/>
            <a:ext cx="4217813" cy="4514765"/>
          </a:xfrm>
        </p:spPr>
      </p:pic>
      <p:sp>
        <p:nvSpPr>
          <p:cNvPr id="29700" name="Rectangle 3"/>
          <p:cNvSpPr>
            <a:spLocks noGrp="1" noChangeArrowheads="1"/>
          </p:cNvSpPr>
          <p:nvPr>
            <p:ph type="body" sz="half" idx="2"/>
          </p:nvPr>
        </p:nvSpPr>
        <p:spPr>
          <a:xfrm>
            <a:off x="6045201" y="1311275"/>
            <a:ext cx="4481513" cy="5291138"/>
          </a:xfrm>
        </p:spPr>
        <p:txBody>
          <a:bodyPr/>
          <a:lstStyle/>
          <a:p>
            <a:pPr eaLnBrk="1" hangingPunct="1"/>
            <a:r>
              <a:rPr lang="en-US" sz="2400" dirty="0"/>
              <a:t>Physical constraints of Japan</a:t>
            </a:r>
          </a:p>
          <a:p>
            <a:pPr lvl="1" eaLnBrk="1" hangingPunct="1"/>
            <a:r>
              <a:rPr lang="en-US" sz="2000" dirty="0"/>
              <a:t>Physical geography increases the territorial exiguity.</a:t>
            </a:r>
          </a:p>
          <a:p>
            <a:pPr lvl="1" eaLnBrk="1" hangingPunct="1"/>
            <a:r>
              <a:rPr lang="en-US" sz="2000" dirty="0"/>
              <a:t>An “empty” country:</a:t>
            </a:r>
          </a:p>
          <a:p>
            <a:pPr lvl="2" eaLnBrk="1" hangingPunct="1"/>
            <a:r>
              <a:rPr lang="en-US" sz="1600" dirty="0"/>
              <a:t>16% of the land is habitable.</a:t>
            </a:r>
          </a:p>
          <a:p>
            <a:pPr lvl="2" eaLnBrk="1" hangingPunct="1"/>
            <a:r>
              <a:rPr lang="en-US" sz="1600" dirty="0"/>
              <a:t>Most of the population lives on 0.3% of the territory.</a:t>
            </a:r>
          </a:p>
          <a:p>
            <a:pPr lvl="1" eaLnBrk="1" hangingPunct="1"/>
            <a:r>
              <a:rPr lang="en-US" sz="2000" dirty="0"/>
              <a:t>Fight against the scarcity of space:</a:t>
            </a:r>
          </a:p>
          <a:p>
            <a:pPr lvl="2" eaLnBrk="1" hangingPunct="1"/>
            <a:r>
              <a:rPr lang="en-US" sz="1800" dirty="0"/>
              <a:t>Long narrow valleys.</a:t>
            </a:r>
          </a:p>
          <a:p>
            <a:pPr lvl="2" eaLnBrk="1" hangingPunct="1"/>
            <a:r>
              <a:rPr lang="en-US" sz="1800" dirty="0"/>
              <a:t>Concentration of agricultural productivity.</a:t>
            </a:r>
          </a:p>
          <a:p>
            <a:pPr lvl="2" eaLnBrk="1" hangingPunct="1"/>
            <a:r>
              <a:rPr lang="en-US" sz="1800" dirty="0"/>
              <a:t>Efficient management of existing agricultural land.</a:t>
            </a:r>
          </a:p>
          <a:p>
            <a:pPr lvl="1" eaLnBrk="1" hangingPunct="1"/>
            <a:r>
              <a:rPr lang="en-US" sz="2000" dirty="0"/>
              <a:t>Kanto plain:</a:t>
            </a:r>
          </a:p>
          <a:p>
            <a:pPr lvl="2" eaLnBrk="1" hangingPunct="1"/>
            <a:r>
              <a:rPr lang="en-US" sz="1800" dirty="0"/>
              <a:t>30.5% of the population.</a:t>
            </a:r>
          </a:p>
          <a:p>
            <a:pPr lvl="2" eaLnBrk="1" hangingPunct="1"/>
            <a:r>
              <a:rPr lang="en-US" sz="1800" dirty="0"/>
              <a:t>8.3% of the surface of Japan.</a:t>
            </a:r>
          </a:p>
          <a:p>
            <a:pPr lvl="2" eaLnBrk="1" hangingPunct="1"/>
            <a:r>
              <a:rPr lang="en-US" sz="1800" dirty="0"/>
              <a:t>50% of the flat territory.</a:t>
            </a:r>
          </a:p>
        </p:txBody>
      </p:sp>
      <p:sp>
        <p:nvSpPr>
          <p:cNvPr id="29701" name="Text Box 37"/>
          <p:cNvSpPr txBox="1">
            <a:spLocks noChangeArrowheads="1"/>
          </p:cNvSpPr>
          <p:nvPr/>
        </p:nvSpPr>
        <p:spPr bwMode="auto">
          <a:xfrm>
            <a:off x="2146300" y="4646613"/>
            <a:ext cx="1290418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Yamato Plain</a:t>
            </a:r>
          </a:p>
        </p:txBody>
      </p:sp>
      <p:sp>
        <p:nvSpPr>
          <p:cNvPr id="29702" name="Text Box 38"/>
          <p:cNvSpPr txBox="1">
            <a:spLocks noChangeArrowheads="1"/>
          </p:cNvSpPr>
          <p:nvPr/>
        </p:nvSpPr>
        <p:spPr bwMode="auto">
          <a:xfrm>
            <a:off x="4465639" y="4284663"/>
            <a:ext cx="11495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Kanto Plain</a:t>
            </a:r>
          </a:p>
        </p:txBody>
      </p:sp>
      <p:sp>
        <p:nvSpPr>
          <p:cNvPr id="29703" name="Text Box 41"/>
          <p:cNvSpPr txBox="1">
            <a:spLocks noChangeArrowheads="1"/>
          </p:cNvSpPr>
          <p:nvPr/>
        </p:nvSpPr>
        <p:spPr bwMode="auto">
          <a:xfrm>
            <a:off x="3668713" y="4591050"/>
            <a:ext cx="105670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>
                <a:solidFill>
                  <a:srgbClr val="000000"/>
                </a:solidFill>
                <a:latin typeface="Calibri" pitchFamily="34" charset="0"/>
                <a:cs typeface="Calibri" pitchFamily="34" charset="0"/>
              </a:rPr>
              <a:t>Nobi Plain</a:t>
            </a:r>
          </a:p>
        </p:txBody>
      </p:sp>
      <p:sp>
        <p:nvSpPr>
          <p:cNvPr id="29704" name="Freeform 42"/>
          <p:cNvSpPr>
            <a:spLocks/>
          </p:cNvSpPr>
          <p:nvPr/>
        </p:nvSpPr>
        <p:spPr bwMode="auto">
          <a:xfrm>
            <a:off x="4217989" y="3981450"/>
            <a:ext cx="484187" cy="546100"/>
          </a:xfrm>
          <a:custGeom>
            <a:avLst/>
            <a:gdLst>
              <a:gd name="T0" fmla="*/ 2147483647 w 305"/>
              <a:gd name="T1" fmla="*/ 2147483647 h 344"/>
              <a:gd name="T2" fmla="*/ 2147483647 w 305"/>
              <a:gd name="T3" fmla="*/ 2147483647 h 344"/>
              <a:gd name="T4" fmla="*/ 2147483647 w 305"/>
              <a:gd name="T5" fmla="*/ 2147483647 h 344"/>
              <a:gd name="T6" fmla="*/ 2147483647 w 305"/>
              <a:gd name="T7" fmla="*/ 2147483647 h 344"/>
              <a:gd name="T8" fmla="*/ 2147483647 w 305"/>
              <a:gd name="T9" fmla="*/ 2147483647 h 344"/>
              <a:gd name="T10" fmla="*/ 2147483647 w 305"/>
              <a:gd name="T11" fmla="*/ 2147483647 h 34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05"/>
              <a:gd name="T19" fmla="*/ 0 h 344"/>
              <a:gd name="T20" fmla="*/ 305 w 305"/>
              <a:gd name="T21" fmla="*/ 344 h 34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05" h="344">
                <a:moveTo>
                  <a:pt x="51" y="344"/>
                </a:moveTo>
                <a:cubicBezTo>
                  <a:pt x="47" y="322"/>
                  <a:pt x="31" y="245"/>
                  <a:pt x="24" y="207"/>
                </a:cubicBezTo>
                <a:cubicBezTo>
                  <a:pt x="17" y="169"/>
                  <a:pt x="0" y="146"/>
                  <a:pt x="10" y="118"/>
                </a:cubicBezTo>
                <a:cubicBezTo>
                  <a:pt x="20" y="90"/>
                  <a:pt x="61" y="54"/>
                  <a:pt x="86" y="36"/>
                </a:cubicBezTo>
                <a:cubicBezTo>
                  <a:pt x="111" y="18"/>
                  <a:pt x="125" y="0"/>
                  <a:pt x="161" y="9"/>
                </a:cubicBezTo>
                <a:cubicBezTo>
                  <a:pt x="197" y="18"/>
                  <a:pt x="251" y="54"/>
                  <a:pt x="305" y="91"/>
                </a:cubicBezTo>
              </a:path>
            </a:pathLst>
          </a:custGeom>
          <a:noFill/>
          <a:ln w="25400">
            <a:solidFill>
              <a:srgbClr val="00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5" name="Freeform 43"/>
          <p:cNvSpPr>
            <a:spLocks/>
          </p:cNvSpPr>
          <p:nvPr/>
        </p:nvSpPr>
        <p:spPr bwMode="auto">
          <a:xfrm>
            <a:off x="3591776" y="4313864"/>
            <a:ext cx="549275" cy="420687"/>
          </a:xfrm>
          <a:custGeom>
            <a:avLst/>
            <a:gdLst>
              <a:gd name="T0" fmla="*/ 2147483647 w 346"/>
              <a:gd name="T1" fmla="*/ 2147483647 h 265"/>
              <a:gd name="T2" fmla="*/ 2147483647 w 346"/>
              <a:gd name="T3" fmla="*/ 2147483647 h 265"/>
              <a:gd name="T4" fmla="*/ 2147483647 w 346"/>
              <a:gd name="T5" fmla="*/ 2147483647 h 265"/>
              <a:gd name="T6" fmla="*/ 2147483647 w 346"/>
              <a:gd name="T7" fmla="*/ 2147483647 h 265"/>
              <a:gd name="T8" fmla="*/ 2147483647 w 346"/>
              <a:gd name="T9" fmla="*/ 2147483647 h 265"/>
              <a:gd name="T10" fmla="*/ 2147483647 w 346"/>
              <a:gd name="T11" fmla="*/ 2147483647 h 265"/>
              <a:gd name="T12" fmla="*/ 2147483647 w 346"/>
              <a:gd name="T13" fmla="*/ 2147483647 h 265"/>
              <a:gd name="T14" fmla="*/ 2147483647 w 346"/>
              <a:gd name="T15" fmla="*/ 2147483647 h 265"/>
              <a:gd name="T16" fmla="*/ 2147483647 w 346"/>
              <a:gd name="T17" fmla="*/ 2147483647 h 26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346"/>
              <a:gd name="T28" fmla="*/ 0 h 265"/>
              <a:gd name="T29" fmla="*/ 346 w 346"/>
              <a:gd name="T30" fmla="*/ 265 h 265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346" h="265">
                <a:moveTo>
                  <a:pt x="74" y="265"/>
                </a:moveTo>
                <a:cubicBezTo>
                  <a:pt x="47" y="237"/>
                  <a:pt x="20" y="210"/>
                  <a:pt x="10" y="181"/>
                </a:cubicBezTo>
                <a:cubicBezTo>
                  <a:pt x="0" y="152"/>
                  <a:pt x="11" y="121"/>
                  <a:pt x="14" y="93"/>
                </a:cubicBezTo>
                <a:cubicBezTo>
                  <a:pt x="17" y="65"/>
                  <a:pt x="12" y="26"/>
                  <a:pt x="26" y="13"/>
                </a:cubicBezTo>
                <a:cubicBezTo>
                  <a:pt x="40" y="0"/>
                  <a:pt x="80" y="5"/>
                  <a:pt x="98" y="13"/>
                </a:cubicBezTo>
                <a:cubicBezTo>
                  <a:pt x="116" y="21"/>
                  <a:pt x="124" y="48"/>
                  <a:pt x="134" y="61"/>
                </a:cubicBezTo>
                <a:cubicBezTo>
                  <a:pt x="144" y="74"/>
                  <a:pt x="133" y="88"/>
                  <a:pt x="158" y="93"/>
                </a:cubicBezTo>
                <a:cubicBezTo>
                  <a:pt x="183" y="98"/>
                  <a:pt x="251" y="83"/>
                  <a:pt x="282" y="93"/>
                </a:cubicBezTo>
                <a:cubicBezTo>
                  <a:pt x="313" y="103"/>
                  <a:pt x="329" y="128"/>
                  <a:pt x="346" y="153"/>
                </a:cubicBezTo>
              </a:path>
            </a:pathLst>
          </a:custGeom>
          <a:noFill/>
          <a:ln w="25400">
            <a:solidFill>
              <a:srgbClr val="00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6" name="Freeform 44"/>
          <p:cNvSpPr>
            <a:spLocks/>
          </p:cNvSpPr>
          <p:nvPr/>
        </p:nvSpPr>
        <p:spPr bwMode="auto">
          <a:xfrm>
            <a:off x="2774950" y="4437064"/>
            <a:ext cx="712788" cy="236537"/>
          </a:xfrm>
          <a:custGeom>
            <a:avLst/>
            <a:gdLst>
              <a:gd name="T0" fmla="*/ 0 w 449"/>
              <a:gd name="T1" fmla="*/ 2147483647 h 149"/>
              <a:gd name="T2" fmla="*/ 2147483647 w 449"/>
              <a:gd name="T3" fmla="*/ 2147483647 h 149"/>
              <a:gd name="T4" fmla="*/ 2147483647 w 449"/>
              <a:gd name="T5" fmla="*/ 2147483647 h 149"/>
              <a:gd name="T6" fmla="*/ 2147483647 w 449"/>
              <a:gd name="T7" fmla="*/ 2147483647 h 149"/>
              <a:gd name="T8" fmla="*/ 2147483647 w 449"/>
              <a:gd name="T9" fmla="*/ 2147483647 h 149"/>
              <a:gd name="T10" fmla="*/ 2147483647 w 449"/>
              <a:gd name="T11" fmla="*/ 2147483647 h 149"/>
              <a:gd name="T12" fmla="*/ 2147483647 w 449"/>
              <a:gd name="T13" fmla="*/ 2147483647 h 149"/>
              <a:gd name="T14" fmla="*/ 2147483647 w 449"/>
              <a:gd name="T15" fmla="*/ 2147483647 h 149"/>
              <a:gd name="T16" fmla="*/ 2147483647 w 449"/>
              <a:gd name="T17" fmla="*/ 2147483647 h 149"/>
              <a:gd name="T18" fmla="*/ 2147483647 w 449"/>
              <a:gd name="T19" fmla="*/ 2147483647 h 149"/>
              <a:gd name="T20" fmla="*/ 2147483647 w 449"/>
              <a:gd name="T21" fmla="*/ 2147483647 h 149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60000 65536"/>
              <a:gd name="T31" fmla="*/ 0 60000 65536"/>
              <a:gd name="T32" fmla="*/ 0 60000 65536"/>
              <a:gd name="T33" fmla="*/ 0 w 449"/>
              <a:gd name="T34" fmla="*/ 0 h 149"/>
              <a:gd name="T35" fmla="*/ 449 w 449"/>
              <a:gd name="T36" fmla="*/ 149 h 149"/>
            </a:gdLst>
            <a:ahLst/>
            <a:cxnLst>
              <a:cxn ang="T22">
                <a:pos x="T0" y="T1"/>
              </a:cxn>
              <a:cxn ang="T23">
                <a:pos x="T2" y="T3"/>
              </a:cxn>
              <a:cxn ang="T24">
                <a:pos x="T4" y="T5"/>
              </a:cxn>
              <a:cxn ang="T25">
                <a:pos x="T6" y="T7"/>
              </a:cxn>
              <a:cxn ang="T26">
                <a:pos x="T8" y="T9"/>
              </a:cxn>
              <a:cxn ang="T27">
                <a:pos x="T10" y="T11"/>
              </a:cxn>
              <a:cxn ang="T28">
                <a:pos x="T12" y="T13"/>
              </a:cxn>
              <a:cxn ang="T29">
                <a:pos x="T14" y="T15"/>
              </a:cxn>
              <a:cxn ang="T30">
                <a:pos x="T16" y="T17"/>
              </a:cxn>
              <a:cxn ang="T31">
                <a:pos x="T18" y="T19"/>
              </a:cxn>
              <a:cxn ang="T32">
                <a:pos x="T20" y="T21"/>
              </a:cxn>
            </a:cxnLst>
            <a:rect l="T33" t="T34" r="T35" b="T36"/>
            <a:pathLst>
              <a:path w="449" h="149">
                <a:moveTo>
                  <a:pt x="0" y="133"/>
                </a:moveTo>
                <a:cubicBezTo>
                  <a:pt x="15" y="115"/>
                  <a:pt x="31" y="98"/>
                  <a:pt x="52" y="81"/>
                </a:cubicBezTo>
                <a:cubicBezTo>
                  <a:pt x="73" y="64"/>
                  <a:pt x="91" y="41"/>
                  <a:pt x="124" y="29"/>
                </a:cubicBezTo>
                <a:cubicBezTo>
                  <a:pt x="157" y="17"/>
                  <a:pt x="217" y="12"/>
                  <a:pt x="248" y="9"/>
                </a:cubicBezTo>
                <a:cubicBezTo>
                  <a:pt x="279" y="6"/>
                  <a:pt x="285" y="14"/>
                  <a:pt x="312" y="13"/>
                </a:cubicBezTo>
                <a:cubicBezTo>
                  <a:pt x="339" y="12"/>
                  <a:pt x="386" y="0"/>
                  <a:pt x="408" y="1"/>
                </a:cubicBezTo>
                <a:cubicBezTo>
                  <a:pt x="430" y="2"/>
                  <a:pt x="439" y="5"/>
                  <a:pt x="444" y="17"/>
                </a:cubicBezTo>
                <a:cubicBezTo>
                  <a:pt x="449" y="29"/>
                  <a:pt x="448" y="61"/>
                  <a:pt x="440" y="73"/>
                </a:cubicBezTo>
                <a:cubicBezTo>
                  <a:pt x="432" y="85"/>
                  <a:pt x="409" y="88"/>
                  <a:pt x="396" y="93"/>
                </a:cubicBezTo>
                <a:cubicBezTo>
                  <a:pt x="383" y="98"/>
                  <a:pt x="379" y="96"/>
                  <a:pt x="364" y="105"/>
                </a:cubicBezTo>
                <a:cubicBezTo>
                  <a:pt x="349" y="114"/>
                  <a:pt x="326" y="131"/>
                  <a:pt x="304" y="149"/>
                </a:cubicBezTo>
              </a:path>
            </a:pathLst>
          </a:custGeom>
          <a:noFill/>
          <a:ln w="25400">
            <a:solidFill>
              <a:srgbClr val="003300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9707" name="Rectangle 45"/>
          <p:cNvSpPr>
            <a:spLocks noChangeArrowheads="1"/>
          </p:cNvSpPr>
          <p:nvPr/>
        </p:nvSpPr>
        <p:spPr bwMode="auto">
          <a:xfrm>
            <a:off x="3797300" y="2187575"/>
            <a:ext cx="991746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600" b="1" i="1" dirty="0">
                <a:solidFill>
                  <a:srgbClr val="777777"/>
                </a:solidFill>
                <a:latin typeface="Calibri" pitchFamily="34" charset="0"/>
                <a:cs typeface="Calibri" pitchFamily="34" charset="0"/>
              </a:rPr>
              <a:t>Hokkaido</a:t>
            </a:r>
          </a:p>
        </p:txBody>
      </p:sp>
      <p:sp>
        <p:nvSpPr>
          <p:cNvPr id="29708" name="Rectangle 46"/>
          <p:cNvSpPr>
            <a:spLocks noChangeArrowheads="1"/>
          </p:cNvSpPr>
          <p:nvPr/>
        </p:nvSpPr>
        <p:spPr bwMode="auto">
          <a:xfrm>
            <a:off x="3540126" y="3382963"/>
            <a:ext cx="831959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600" b="1" i="1">
                <a:solidFill>
                  <a:srgbClr val="777777"/>
                </a:solidFill>
                <a:latin typeface="Calibri" pitchFamily="34" charset="0"/>
                <a:cs typeface="Calibri" pitchFamily="34" charset="0"/>
              </a:rPr>
              <a:t>Honshu</a:t>
            </a:r>
          </a:p>
        </p:txBody>
      </p:sp>
      <p:sp>
        <p:nvSpPr>
          <p:cNvPr id="29709" name="Rectangle 47"/>
          <p:cNvSpPr>
            <a:spLocks noChangeArrowheads="1"/>
          </p:cNvSpPr>
          <p:nvPr/>
        </p:nvSpPr>
        <p:spPr bwMode="auto">
          <a:xfrm>
            <a:off x="1831926" y="5328338"/>
            <a:ext cx="792909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600" b="1" i="1" dirty="0">
                <a:solidFill>
                  <a:srgbClr val="777777"/>
                </a:solidFill>
                <a:latin typeface="Calibri" pitchFamily="34" charset="0"/>
                <a:cs typeface="Calibri" pitchFamily="34" charset="0"/>
              </a:rPr>
              <a:t>Kyushu</a:t>
            </a:r>
          </a:p>
        </p:txBody>
      </p:sp>
      <p:sp>
        <p:nvSpPr>
          <p:cNvPr id="29710" name="Rectangle 48"/>
          <p:cNvSpPr>
            <a:spLocks noChangeArrowheads="1"/>
          </p:cNvSpPr>
          <p:nvPr/>
        </p:nvSpPr>
        <p:spPr bwMode="auto">
          <a:xfrm>
            <a:off x="2797175" y="4919663"/>
            <a:ext cx="845168" cy="3391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spAutoFit/>
          </a:bodyPr>
          <a:lstStyle/>
          <a:p>
            <a:pPr defTabSz="762000" eaLnBrk="0" hangingPunct="0"/>
            <a:r>
              <a:rPr lang="en-US" sz="1600" b="1" i="1">
                <a:solidFill>
                  <a:srgbClr val="777777"/>
                </a:solidFill>
                <a:latin typeface="Calibri" pitchFamily="34" charset="0"/>
                <a:cs typeface="Calibri" pitchFamily="34" charset="0"/>
              </a:rPr>
              <a:t>Shikoku</a:t>
            </a:r>
          </a:p>
        </p:txBody>
      </p:sp>
    </p:spTree>
    <p:extLst>
      <p:ext uri="{BB962C8B-B14F-4D97-AF65-F5344CB8AC3E}">
        <p14:creationId xmlns:p14="http://schemas.microsoft.com/office/powerpoint/2010/main" val="34689175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Natural Resources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Scale of population and its demands on resources:</a:t>
            </a:r>
          </a:p>
          <a:p>
            <a:pPr lvl="1"/>
            <a:r>
              <a:rPr lang="en-US" dirty="0"/>
              <a:t>Provision of food (land).</a:t>
            </a:r>
          </a:p>
          <a:p>
            <a:pPr lvl="1"/>
            <a:r>
              <a:rPr lang="en-US" dirty="0"/>
              <a:t>Nutritional transition (demand for more meat).</a:t>
            </a:r>
          </a:p>
          <a:p>
            <a:pPr lvl="1"/>
            <a:r>
              <a:rPr lang="en-US" dirty="0"/>
              <a:t>Provision of energy (coal).</a:t>
            </a:r>
          </a:p>
          <a:p>
            <a:r>
              <a:rPr lang="en-US" dirty="0"/>
              <a:t>Industrialization in Japan, then China, resulted in :</a:t>
            </a:r>
          </a:p>
          <a:p>
            <a:pPr lvl="1"/>
            <a:r>
              <a:rPr lang="en-US" dirty="0"/>
              <a:t>Commodity needs from all over the world.</a:t>
            </a:r>
          </a:p>
          <a:p>
            <a:pPr lvl="1"/>
            <a:r>
              <a:rPr lang="en-US" dirty="0"/>
              <a:t>China opening its doors becoming the world’s largest customer and exporter.</a:t>
            </a:r>
          </a:p>
          <a:p>
            <a:pPr lvl="1"/>
            <a:r>
              <a:rPr lang="en-US" dirty="0"/>
              <a:t>High environmental costs.</a:t>
            </a:r>
          </a:p>
        </p:txBody>
      </p:sp>
    </p:spTree>
    <p:extLst>
      <p:ext uri="{BB962C8B-B14F-4D97-AF65-F5344CB8AC3E}">
        <p14:creationId xmlns:p14="http://schemas.microsoft.com/office/powerpoint/2010/main" val="168512600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Share of the World Commodity Consumption, China and United States, c2009/10</a:t>
            </a:r>
          </a:p>
        </p:txBody>
      </p:sp>
      <p:graphicFrame>
        <p:nvGraphicFramePr>
          <p:cNvPr id="5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73696284"/>
              </p:ext>
            </p:extLst>
          </p:nvPr>
        </p:nvGraphicFramePr>
        <p:xfrm>
          <a:off x="1009650" y="1311275"/>
          <a:ext cx="10993438" cy="52911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2089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9A_0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54873" y="495729"/>
            <a:ext cx="7482885" cy="6220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01252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blij15e_fig_09A_0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909" y="399490"/>
            <a:ext cx="8534400" cy="597103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Geography: Ancient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 independent culture hearth and location of state formation:</a:t>
            </a:r>
          </a:p>
          <a:p>
            <a:pPr lvl="1"/>
            <a:r>
              <a:rPr lang="en-US" dirty="0"/>
              <a:t>Ancient China: its plains and rivers:</a:t>
            </a:r>
          </a:p>
          <a:p>
            <a:pPr lvl="2"/>
            <a:r>
              <a:rPr lang="en-US" dirty="0"/>
              <a:t>Political history of dynasties, as rulers came from same line of male descent.</a:t>
            </a:r>
          </a:p>
          <a:p>
            <a:pPr lvl="2"/>
            <a:r>
              <a:rPr lang="en-US" dirty="0"/>
              <a:t>Not the product of one dominant culture, but forged from numerous cultures in several areas.</a:t>
            </a:r>
          </a:p>
          <a:p>
            <a:pPr lvl="2"/>
            <a:r>
              <a:rPr lang="en-US" dirty="0"/>
              <a:t>Neolithic period cultures specialized in skills and arts that diffused.</a:t>
            </a:r>
          </a:p>
          <a:p>
            <a:r>
              <a:rPr lang="en-US" dirty="0"/>
              <a:t>Cultural diversity of the realm:</a:t>
            </a:r>
          </a:p>
          <a:p>
            <a:pPr lvl="1"/>
            <a:r>
              <a:rPr lang="en-US" dirty="0"/>
              <a:t>Shaped by expansion and contractions of empire.</a:t>
            </a:r>
          </a:p>
          <a:p>
            <a:pPr lvl="1"/>
            <a:r>
              <a:rPr lang="en-US" dirty="0"/>
              <a:t>Chinese core, surrounded by numerous others.</a:t>
            </a:r>
          </a:p>
          <a:p>
            <a:pPr lvl="1"/>
            <a:r>
              <a:rPr lang="en-US" dirty="0"/>
              <a:t>Misleading Mandarin:</a:t>
            </a:r>
          </a:p>
          <a:p>
            <a:pPr lvl="2"/>
            <a:r>
              <a:rPr lang="en-US" dirty="0"/>
              <a:t>Language of the elites and educated.</a:t>
            </a:r>
          </a:p>
          <a:p>
            <a:pPr lvl="2"/>
            <a:r>
              <a:rPr lang="en-US" dirty="0"/>
              <a:t>United by standard Chinese writing.</a:t>
            </a:r>
          </a:p>
        </p:txBody>
      </p:sp>
    </p:spTree>
    <p:extLst>
      <p:ext uri="{BB962C8B-B14F-4D97-AF65-F5344CB8AC3E}">
        <p14:creationId xmlns:p14="http://schemas.microsoft.com/office/powerpoint/2010/main" val="5400783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Historical Geography: Peoples of the East Asian Realm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North China Plain: diffusion of influence</a:t>
            </a:r>
          </a:p>
          <a:p>
            <a:pPr lvl="1"/>
            <a:r>
              <a:rPr lang="en-US" dirty="0"/>
              <a:t>Korean Peninsula:</a:t>
            </a:r>
          </a:p>
          <a:p>
            <a:pPr lvl="2"/>
            <a:r>
              <a:rPr lang="en-US" dirty="0"/>
              <a:t>Chinese and Koreans formed political partnership.</a:t>
            </a:r>
          </a:p>
          <a:p>
            <a:pPr lvl="2"/>
            <a:r>
              <a:rPr lang="en-US" dirty="0"/>
              <a:t>But China also imposed its regional supremacy.</a:t>
            </a:r>
          </a:p>
          <a:p>
            <a:pPr lvl="2"/>
            <a:r>
              <a:rPr lang="en-US" dirty="0"/>
              <a:t>Authority was undermined by European and Japanese interests.</a:t>
            </a:r>
          </a:p>
          <a:p>
            <a:pPr lvl="1"/>
            <a:r>
              <a:rPr lang="en-US" dirty="0"/>
              <a:t>Japan:</a:t>
            </a:r>
          </a:p>
          <a:p>
            <a:pPr lvl="2"/>
            <a:r>
              <a:rPr lang="en-US" dirty="0"/>
              <a:t>Borrowed heavily from Chinese culture:</a:t>
            </a:r>
          </a:p>
          <a:p>
            <a:pPr lvl="2"/>
            <a:r>
              <a:rPr lang="en-US" dirty="0"/>
              <a:t>Architectural styles, planning, legal and writing systems came from China.</a:t>
            </a:r>
          </a:p>
          <a:p>
            <a:pPr lvl="1"/>
            <a:r>
              <a:rPr lang="en-US" dirty="0"/>
              <a:t>Confucianism:</a:t>
            </a:r>
          </a:p>
          <a:p>
            <a:pPr lvl="2"/>
            <a:r>
              <a:rPr lang="en-US" dirty="0"/>
              <a:t>The philosophy developed by Confucius has a strong influence on the region.</a:t>
            </a:r>
          </a:p>
          <a:p>
            <a:pPr lvl="2"/>
            <a:r>
              <a:rPr lang="en-US" dirty="0"/>
              <a:t>Human virtues, rather than godly connections, should determine a person’s place in society.</a:t>
            </a:r>
          </a:p>
          <a:p>
            <a:pPr lvl="2"/>
            <a:r>
              <a:rPr lang="en-US" dirty="0"/>
              <a:t>Obedience to authority; authority figures must act in a caring manner; education also important (meritocracy).</a:t>
            </a:r>
          </a:p>
        </p:txBody>
      </p:sp>
    </p:spTree>
    <p:extLst>
      <p:ext uri="{BB962C8B-B14F-4D97-AF65-F5344CB8AC3E}">
        <p14:creationId xmlns:p14="http://schemas.microsoft.com/office/powerpoint/2010/main" val="27449353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China’s Historical Role in East Asia: Chinese Empires and Dynasties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Zhou Dynasty:</a:t>
            </a:r>
          </a:p>
          <a:p>
            <a:pPr lvl="1"/>
            <a:r>
              <a:rPr lang="en-US" dirty="0"/>
              <a:t>Arrival of Buddhism, Confucius.</a:t>
            </a:r>
          </a:p>
          <a:p>
            <a:pPr lvl="1"/>
            <a:r>
              <a:rPr lang="en-US" dirty="0"/>
              <a:t>Start of the Great Wall, chopsticks.</a:t>
            </a:r>
          </a:p>
          <a:p>
            <a:r>
              <a:rPr lang="en-US" dirty="0"/>
              <a:t>Han Dynasty:</a:t>
            </a:r>
          </a:p>
          <a:p>
            <a:pPr lvl="1"/>
            <a:r>
              <a:rPr lang="en-US" dirty="0"/>
              <a:t>Chinese as People of Han.</a:t>
            </a:r>
          </a:p>
          <a:p>
            <a:r>
              <a:rPr lang="en-US" dirty="0"/>
              <a:t>Yuan Dynasty of Mongol rule:</a:t>
            </a:r>
          </a:p>
          <a:p>
            <a:pPr lvl="1"/>
            <a:r>
              <a:rPr lang="en-US" dirty="0" err="1"/>
              <a:t>Sinicization</a:t>
            </a:r>
            <a:r>
              <a:rPr lang="en-US" dirty="0"/>
              <a:t> or </a:t>
            </a:r>
            <a:r>
              <a:rPr lang="en-US" dirty="0" err="1"/>
              <a:t>Hanification</a:t>
            </a:r>
            <a:r>
              <a:rPr lang="en-US" dirty="0"/>
              <a:t>: adopted many ways of the Han.</a:t>
            </a:r>
          </a:p>
          <a:p>
            <a:r>
              <a:rPr lang="en-US" dirty="0"/>
              <a:t>Ming Dynasty and Qing Dynasty:</a:t>
            </a:r>
          </a:p>
          <a:p>
            <a:pPr lvl="1"/>
            <a:r>
              <a:rPr lang="en-US" dirty="0"/>
              <a:t>Expansion, environmental change.</a:t>
            </a:r>
          </a:p>
          <a:p>
            <a:pPr lvl="1"/>
            <a:r>
              <a:rPr lang="en-US" dirty="0"/>
              <a:t>Manchu invaders and then collapse.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CBF0EB6-9923-48DD-A219-5E36E3BC52AE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deblij15e_fig_09A_0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0418" y="1311275"/>
            <a:ext cx="3652099" cy="54662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60206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China’s Historical Role in East Asia: China in Disarray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Arrival of colonial powers:</a:t>
            </a:r>
          </a:p>
          <a:p>
            <a:pPr lvl="1"/>
            <a:r>
              <a:rPr lang="en-US" dirty="0"/>
              <a:t>Economic disintegration via cheap European goods.</a:t>
            </a:r>
          </a:p>
          <a:p>
            <a:pPr lvl="1"/>
            <a:r>
              <a:rPr lang="en-US" dirty="0"/>
              <a:t>Destruction of Chinese cultural life </a:t>
            </a:r>
            <a:r>
              <a:rPr lang="en-US" dirty="0" smtClean="0"/>
              <a:t>with </a:t>
            </a:r>
            <a:r>
              <a:rPr lang="en-US" dirty="0"/>
              <a:t>opium.</a:t>
            </a:r>
          </a:p>
          <a:p>
            <a:pPr lvl="1"/>
            <a:r>
              <a:rPr lang="en-US" dirty="0"/>
              <a:t>Forced concessions and leases for Europeans.</a:t>
            </a:r>
          </a:p>
          <a:p>
            <a:pPr lvl="1"/>
            <a:r>
              <a:rPr lang="en-US" dirty="0"/>
              <a:t>Extraterritoriality in effect.</a:t>
            </a:r>
          </a:p>
          <a:p>
            <a:r>
              <a:rPr lang="en-US" dirty="0"/>
              <a:t>Boxer Rebellion (1899-1901):</a:t>
            </a:r>
          </a:p>
          <a:p>
            <a:pPr lvl="1"/>
            <a:r>
              <a:rPr lang="en-US" dirty="0"/>
              <a:t>First anti-imperialistic revolt in China.</a:t>
            </a:r>
          </a:p>
          <a:p>
            <a:pPr lvl="1"/>
            <a:r>
              <a:rPr lang="en-US" dirty="0"/>
              <a:t>Roaming revolutionaries killed foreigners and collaborators.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F7020A-96F5-4741-A54C-339B7917C685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blij15e_fig_09A_09.jpg">
            <a:extLst>
              <a:ext uri="{FF2B5EF4-FFF2-40B4-BE49-F238E27FC236}">
                <a16:creationId xmlns:a16="http://schemas.microsoft.com/office/drawing/2014/main" id="{F11AA8A1-6477-42E6-B1D6-88776DD9CA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5710" y="866925"/>
            <a:ext cx="5949041" cy="5886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195897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Extraterritoriality…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Europeans forced China to accept European doctrine of international law:</a:t>
            </a:r>
          </a:p>
          <a:p>
            <a:pPr lvl="1"/>
            <a:r>
              <a:rPr lang="en-US" dirty="0"/>
              <a:t>Extraterritoriality.</a:t>
            </a:r>
          </a:p>
          <a:p>
            <a:pPr lvl="1"/>
            <a:r>
              <a:rPr lang="en-US" dirty="0"/>
              <a:t>Foreign states and representatives are immune from the jurisdiction of the country in which they are based.</a:t>
            </a:r>
          </a:p>
          <a:p>
            <a:r>
              <a:rPr lang="en-US" dirty="0"/>
              <a:t>European, Russian, and Japanese invaders established treaty ports:</a:t>
            </a:r>
          </a:p>
          <a:p>
            <a:pPr lvl="1"/>
            <a:r>
              <a:rPr lang="en-US" dirty="0"/>
              <a:t>Extraterritorial enclaves under unequal treaties were enforced by gunboat diplomacy and were exempt from Chinese law.</a:t>
            </a:r>
          </a:p>
          <a:p>
            <a:pPr lvl="1"/>
            <a:r>
              <a:rPr lang="en-US" dirty="0"/>
              <a:t>Best areas were made inaccessible to Chinese citizens.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866848" y="6074038"/>
            <a:ext cx="719559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What were the consequences of colonialism for China?</a:t>
            </a: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82927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China’s Historical Role in East Asia: Revolutionary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Nationalist movement:</a:t>
            </a:r>
          </a:p>
          <a:p>
            <a:pPr lvl="1"/>
            <a:r>
              <a:rPr lang="en-US" dirty="0"/>
              <a:t>Overthrew the weak Qing Dynasty.</a:t>
            </a:r>
          </a:p>
          <a:p>
            <a:pPr lvl="1"/>
            <a:r>
              <a:rPr lang="en-US" dirty="0"/>
              <a:t>Difficulty in imposing new order on chaos.</a:t>
            </a:r>
          </a:p>
          <a:p>
            <a:r>
              <a:rPr lang="en-US" dirty="0"/>
              <a:t>Cooperation with communists in 1920s:</a:t>
            </a:r>
          </a:p>
          <a:p>
            <a:pPr lvl="1"/>
            <a:r>
              <a:rPr lang="en-US" dirty="0"/>
              <a:t>Turned against one another.</a:t>
            </a:r>
          </a:p>
          <a:p>
            <a:pPr lvl="1"/>
            <a:r>
              <a:rPr lang="en-US" dirty="0"/>
              <a:t>Long March: formative event in communist Chinese memory.</a:t>
            </a:r>
          </a:p>
        </p:txBody>
      </p:sp>
    </p:spTree>
    <p:extLst>
      <p:ext uri="{BB962C8B-B14F-4D97-AF65-F5344CB8AC3E}">
        <p14:creationId xmlns:p14="http://schemas.microsoft.com/office/powerpoint/2010/main" val="327769666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Japan’s Historical Role in East Asia: From Isolationism to Imperialism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Japan’s isolationism policy:</a:t>
            </a:r>
          </a:p>
          <a:p>
            <a:pPr lvl="1"/>
            <a:r>
              <a:rPr lang="en-US" dirty="0"/>
              <a:t>No foreign influence, no foreign travel, and no foreigners.</a:t>
            </a:r>
          </a:p>
          <a:p>
            <a:r>
              <a:rPr lang="en-US" dirty="0"/>
              <a:t>Meiji Restoration and change in foreign policy:</a:t>
            </a:r>
          </a:p>
          <a:p>
            <a:pPr lvl="1"/>
            <a:r>
              <a:rPr lang="en-US" dirty="0"/>
              <a:t>Aimed at rapid modernization based on Western model.</a:t>
            </a:r>
          </a:p>
          <a:p>
            <a:pPr lvl="1"/>
            <a:r>
              <a:rPr lang="en-US" dirty="0"/>
              <a:t>Looked to Britain for guidance:</a:t>
            </a:r>
          </a:p>
          <a:p>
            <a:pPr lvl="2"/>
            <a:r>
              <a:rPr lang="en-US" dirty="0"/>
              <a:t>Changed capital to Edo, renamed Tokyo.</a:t>
            </a:r>
          </a:p>
          <a:p>
            <a:pPr lvl="2"/>
            <a:r>
              <a:rPr lang="en-US" dirty="0"/>
              <a:t>Modernization built on Japanese cultural traditions with new technologies, not Westernization exactly.</a:t>
            </a:r>
          </a:p>
        </p:txBody>
      </p:sp>
    </p:spTree>
    <p:extLst>
      <p:ext uri="{BB962C8B-B14F-4D97-AF65-F5344CB8AC3E}">
        <p14:creationId xmlns:p14="http://schemas.microsoft.com/office/powerpoint/2010/main" val="147061000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Japan’s Historical Role in East Asia: Japan in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Japanese Imperialism followed modernization:</a:t>
            </a:r>
          </a:p>
          <a:p>
            <a:pPr lvl="1"/>
            <a:r>
              <a:rPr lang="en-US" dirty="0"/>
              <a:t>Territorial expansion and annexation until its height in World War II.</a:t>
            </a:r>
          </a:p>
          <a:p>
            <a:r>
              <a:rPr lang="en-US" dirty="0"/>
              <a:t>East Asian imperial struggles:</a:t>
            </a:r>
          </a:p>
          <a:p>
            <a:pPr lvl="1"/>
            <a:r>
              <a:rPr lang="en-US" dirty="0"/>
              <a:t>Japan exposed Chinese weakness, which fueled a drive for change within.</a:t>
            </a:r>
          </a:p>
          <a:p>
            <a:pPr lvl="1"/>
            <a:r>
              <a:rPr lang="en-US" dirty="0"/>
              <a:t>Led to war with China, which split China further.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38A1C41-C278-4B3D-9CD4-6666CF97592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eblij15e_fig_09A_10.jpg">
            <a:extLst>
              <a:ext uri="{FF2B5EF4-FFF2-40B4-BE49-F238E27FC236}">
                <a16:creationId xmlns:a16="http://schemas.microsoft.com/office/drawing/2014/main" id="{1671277D-0CDA-4405-91DC-CF58FE52BF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4248" y="1408517"/>
            <a:ext cx="5699369" cy="4887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62438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Post-World War II East Asia: Communist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Post-World War II:</a:t>
            </a:r>
          </a:p>
          <a:p>
            <a:pPr lvl="1"/>
            <a:r>
              <a:rPr lang="en-US" dirty="0"/>
              <a:t>Resumption of Chinese civil war.</a:t>
            </a:r>
          </a:p>
          <a:p>
            <a:pPr lvl="1"/>
            <a:r>
              <a:rPr lang="en-US" dirty="0"/>
              <a:t>Eventually, Nationalists fled to Taiwan and Communists “won.”</a:t>
            </a:r>
          </a:p>
          <a:p>
            <a:r>
              <a:rPr lang="en-US" dirty="0"/>
              <a:t>Communist overhaul:</a:t>
            </a:r>
          </a:p>
          <a:p>
            <a:pPr lvl="1"/>
            <a:r>
              <a:rPr lang="en-US" dirty="0"/>
              <a:t>Targeted weaknesses: built dams and levees; reduced hunger; improved health; encouraged literacy.</a:t>
            </a:r>
          </a:p>
          <a:p>
            <a:r>
              <a:rPr lang="en-US" dirty="0"/>
              <a:t>Great Leap Forward: colossal error</a:t>
            </a:r>
          </a:p>
          <a:p>
            <a:pPr lvl="1"/>
            <a:r>
              <a:rPr lang="en-US" dirty="0"/>
              <a:t>Labor-intensive industrialization led to mass starvation, murders, or forced labor exhaustion.</a:t>
            </a:r>
          </a:p>
          <a:p>
            <a:pPr lvl="1"/>
            <a:r>
              <a:rPr lang="en-US" dirty="0"/>
              <a:t>Lack of population policy led to population explosion.</a:t>
            </a:r>
          </a:p>
        </p:txBody>
      </p:sp>
    </p:spTree>
    <p:extLst>
      <p:ext uri="{BB962C8B-B14F-4D97-AF65-F5344CB8AC3E}">
        <p14:creationId xmlns:p14="http://schemas.microsoft.com/office/powerpoint/2010/main" val="201311613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Post-World War II East Asia: Communist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Great Proletarian Cultural Revolution: calamity</a:t>
            </a:r>
          </a:p>
          <a:p>
            <a:pPr lvl="1"/>
            <a:r>
              <a:rPr lang="en-US" dirty="0"/>
              <a:t>Campaign against elitism.</a:t>
            </a:r>
          </a:p>
          <a:p>
            <a:pPr lvl="1"/>
            <a:r>
              <a:rPr lang="en-US" dirty="0"/>
              <a:t>Youth organized into Red Guards: </a:t>
            </a:r>
          </a:p>
          <a:p>
            <a:pPr lvl="2"/>
            <a:r>
              <a:rPr lang="en-US" dirty="0"/>
              <a:t>Ordered to attack “bourgeois” elements and “opponents” of the system</a:t>
            </a:r>
          </a:p>
          <a:p>
            <a:pPr lvl="1"/>
            <a:r>
              <a:rPr lang="en-US" dirty="0"/>
              <a:t>Led to anarchy, terror, and economic paralysis.</a:t>
            </a:r>
          </a:p>
          <a:p>
            <a:pPr lvl="1"/>
            <a:r>
              <a:rPr lang="en-US" dirty="0"/>
              <a:t>China’s intellectuals, elderly, moderate leaders, teachers, and older revolutionaries were killed or tortured.</a:t>
            </a:r>
          </a:p>
          <a:p>
            <a:endParaRPr lang="en-US" dirty="0"/>
          </a:p>
        </p:txBody>
      </p:sp>
      <p:sp>
        <p:nvSpPr>
          <p:cNvPr id="4" name="Action Button: Video 3">
            <a:hlinkClick r:id="rId2" highlightClick="1"/>
            <a:extLst>
              <a:ext uri="{FF2B5EF4-FFF2-40B4-BE49-F238E27FC236}">
                <a16:creationId xmlns:a16="http://schemas.microsoft.com/office/drawing/2014/main" id="{C94BE0FA-A356-4242-93A3-04C401F26618}"/>
              </a:ext>
            </a:extLst>
          </p:cNvPr>
          <p:cNvSpPr/>
          <p:nvPr/>
        </p:nvSpPr>
        <p:spPr bwMode="auto">
          <a:xfrm>
            <a:off x="8248061" y="1381954"/>
            <a:ext cx="733850" cy="512530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8510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East Asian Context: Triangular wedge between Russia, South, and Southeast Asia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1179" y="1061461"/>
            <a:ext cx="6989197" cy="5632960"/>
          </a:xfrm>
          <a:prstGeom prst="rect">
            <a:avLst/>
          </a:prstGeom>
        </p:spPr>
      </p:pic>
      <p:sp>
        <p:nvSpPr>
          <p:cNvPr id="7" name="Freeform 6"/>
          <p:cNvSpPr/>
          <p:nvPr/>
        </p:nvSpPr>
        <p:spPr>
          <a:xfrm>
            <a:off x="2581524" y="2169315"/>
            <a:ext cx="2978013" cy="2727091"/>
          </a:xfrm>
          <a:custGeom>
            <a:avLst/>
            <a:gdLst>
              <a:gd name="connsiteX0" fmla="*/ 373712 w 2978013"/>
              <a:gd name="connsiteY0" fmla="*/ 1027110 h 2727091"/>
              <a:gd name="connsiteX1" fmla="*/ 564543 w 2978013"/>
              <a:gd name="connsiteY1" fmla="*/ 1456481 h 2727091"/>
              <a:gd name="connsiteX2" fmla="*/ 898498 w 2978013"/>
              <a:gd name="connsiteY2" fmla="*/ 1838143 h 2727091"/>
              <a:gd name="connsiteX3" fmla="*/ 1526651 w 2978013"/>
              <a:gd name="connsiteY3" fmla="*/ 2124390 h 2727091"/>
              <a:gd name="connsiteX4" fmla="*/ 2091194 w 2978013"/>
              <a:gd name="connsiteY4" fmla="*/ 2005121 h 2727091"/>
              <a:gd name="connsiteX5" fmla="*/ 2274074 w 2978013"/>
              <a:gd name="connsiteY5" fmla="*/ 2323173 h 2727091"/>
              <a:gd name="connsiteX6" fmla="*/ 2321781 w 2978013"/>
              <a:gd name="connsiteY6" fmla="*/ 2665079 h 2727091"/>
              <a:gd name="connsiteX7" fmla="*/ 2615980 w 2978013"/>
              <a:gd name="connsiteY7" fmla="*/ 2720738 h 2727091"/>
              <a:gd name="connsiteX8" fmla="*/ 2934032 w 2978013"/>
              <a:gd name="connsiteY8" fmla="*/ 2585566 h 2727091"/>
              <a:gd name="connsiteX9" fmla="*/ 2949934 w 2978013"/>
              <a:gd name="connsiteY9" fmla="*/ 2275465 h 2727091"/>
              <a:gd name="connsiteX10" fmla="*/ 2695493 w 2978013"/>
              <a:gd name="connsiteY10" fmla="*/ 1949462 h 2727091"/>
              <a:gd name="connsiteX11" fmla="*/ 2854519 w 2978013"/>
              <a:gd name="connsiteY11" fmla="*/ 1655263 h 2727091"/>
              <a:gd name="connsiteX12" fmla="*/ 2926080 w 2978013"/>
              <a:gd name="connsiteY12" fmla="*/ 1273601 h 2727091"/>
              <a:gd name="connsiteX13" fmla="*/ 2576223 w 2978013"/>
              <a:gd name="connsiteY13" fmla="*/ 812425 h 2727091"/>
              <a:gd name="connsiteX14" fmla="*/ 2154804 w 2978013"/>
              <a:gd name="connsiteY14" fmla="*/ 685204 h 2727091"/>
              <a:gd name="connsiteX15" fmla="*/ 1661823 w 2978013"/>
              <a:gd name="connsiteY15" fmla="*/ 740863 h 2727091"/>
              <a:gd name="connsiteX16" fmla="*/ 1089329 w 2978013"/>
              <a:gd name="connsiteY16" fmla="*/ 891938 h 2727091"/>
              <a:gd name="connsiteX17" fmla="*/ 811034 w 2978013"/>
              <a:gd name="connsiteY17" fmla="*/ 748815 h 2727091"/>
              <a:gd name="connsiteX18" fmla="*/ 683813 w 2978013"/>
              <a:gd name="connsiteY18" fmla="*/ 494373 h 2727091"/>
              <a:gd name="connsiteX19" fmla="*/ 922352 w 2978013"/>
              <a:gd name="connsiteY19" fmla="*/ 343298 h 2727091"/>
              <a:gd name="connsiteX20" fmla="*/ 1391479 w 2978013"/>
              <a:gd name="connsiteY20" fmla="*/ 287639 h 2727091"/>
              <a:gd name="connsiteX21" fmla="*/ 1804947 w 2978013"/>
              <a:gd name="connsiteY21" fmla="*/ 263785 h 2727091"/>
              <a:gd name="connsiteX22" fmla="*/ 2170707 w 2978013"/>
              <a:gd name="connsiteY22" fmla="*/ 327396 h 2727091"/>
              <a:gd name="connsiteX23" fmla="*/ 1630018 w 2978013"/>
              <a:gd name="connsiteY23" fmla="*/ 96808 h 2727091"/>
              <a:gd name="connsiteX24" fmla="*/ 1025719 w 2978013"/>
              <a:gd name="connsiteY24" fmla="*/ 1392 h 2727091"/>
              <a:gd name="connsiteX25" fmla="*/ 318053 w 2978013"/>
              <a:gd name="connsiteY25" fmla="*/ 160418 h 2727091"/>
              <a:gd name="connsiteX26" fmla="*/ 0 w 2978013"/>
              <a:gd name="connsiteY26" fmla="*/ 518227 h 2727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2978013" h="2727091">
                <a:moveTo>
                  <a:pt x="373712" y="1027110"/>
                </a:moveTo>
                <a:cubicBezTo>
                  <a:pt x="425395" y="1174209"/>
                  <a:pt x="477079" y="1321309"/>
                  <a:pt x="564543" y="1456481"/>
                </a:cubicBezTo>
                <a:cubicBezTo>
                  <a:pt x="652007" y="1591653"/>
                  <a:pt x="738147" y="1726825"/>
                  <a:pt x="898498" y="1838143"/>
                </a:cubicBezTo>
                <a:cubicBezTo>
                  <a:pt x="1058849" y="1949461"/>
                  <a:pt x="1327868" y="2096560"/>
                  <a:pt x="1526651" y="2124390"/>
                </a:cubicBezTo>
                <a:cubicBezTo>
                  <a:pt x="1725434" y="2152220"/>
                  <a:pt x="1966624" y="1971991"/>
                  <a:pt x="2091194" y="2005121"/>
                </a:cubicBezTo>
                <a:cubicBezTo>
                  <a:pt x="2215764" y="2038251"/>
                  <a:pt x="2235643" y="2213180"/>
                  <a:pt x="2274074" y="2323173"/>
                </a:cubicBezTo>
                <a:cubicBezTo>
                  <a:pt x="2312505" y="2433166"/>
                  <a:pt x="2264797" y="2598818"/>
                  <a:pt x="2321781" y="2665079"/>
                </a:cubicBezTo>
                <a:cubicBezTo>
                  <a:pt x="2378765" y="2731340"/>
                  <a:pt x="2513938" y="2733990"/>
                  <a:pt x="2615980" y="2720738"/>
                </a:cubicBezTo>
                <a:cubicBezTo>
                  <a:pt x="2718022" y="2707486"/>
                  <a:pt x="2878373" y="2659778"/>
                  <a:pt x="2934032" y="2585566"/>
                </a:cubicBezTo>
                <a:cubicBezTo>
                  <a:pt x="2989691" y="2511354"/>
                  <a:pt x="2989691" y="2381482"/>
                  <a:pt x="2949934" y="2275465"/>
                </a:cubicBezTo>
                <a:cubicBezTo>
                  <a:pt x="2910177" y="2169448"/>
                  <a:pt x="2711395" y="2052829"/>
                  <a:pt x="2695493" y="1949462"/>
                </a:cubicBezTo>
                <a:cubicBezTo>
                  <a:pt x="2679591" y="1846095"/>
                  <a:pt x="2816088" y="1767906"/>
                  <a:pt x="2854519" y="1655263"/>
                </a:cubicBezTo>
                <a:cubicBezTo>
                  <a:pt x="2892950" y="1542620"/>
                  <a:pt x="2972463" y="1414074"/>
                  <a:pt x="2926080" y="1273601"/>
                </a:cubicBezTo>
                <a:cubicBezTo>
                  <a:pt x="2879697" y="1133128"/>
                  <a:pt x="2704769" y="910491"/>
                  <a:pt x="2576223" y="812425"/>
                </a:cubicBezTo>
                <a:cubicBezTo>
                  <a:pt x="2447677" y="714359"/>
                  <a:pt x="2307204" y="697131"/>
                  <a:pt x="2154804" y="685204"/>
                </a:cubicBezTo>
                <a:cubicBezTo>
                  <a:pt x="2002404" y="673277"/>
                  <a:pt x="1839402" y="706407"/>
                  <a:pt x="1661823" y="740863"/>
                </a:cubicBezTo>
                <a:cubicBezTo>
                  <a:pt x="1484244" y="775319"/>
                  <a:pt x="1231127" y="890613"/>
                  <a:pt x="1089329" y="891938"/>
                </a:cubicBezTo>
                <a:cubicBezTo>
                  <a:pt x="947531" y="893263"/>
                  <a:pt x="878620" y="815076"/>
                  <a:pt x="811034" y="748815"/>
                </a:cubicBezTo>
                <a:cubicBezTo>
                  <a:pt x="743448" y="682554"/>
                  <a:pt x="665260" y="561959"/>
                  <a:pt x="683813" y="494373"/>
                </a:cubicBezTo>
                <a:cubicBezTo>
                  <a:pt x="702366" y="426787"/>
                  <a:pt x="804408" y="377754"/>
                  <a:pt x="922352" y="343298"/>
                </a:cubicBezTo>
                <a:cubicBezTo>
                  <a:pt x="1040296" y="308842"/>
                  <a:pt x="1244380" y="300891"/>
                  <a:pt x="1391479" y="287639"/>
                </a:cubicBezTo>
                <a:cubicBezTo>
                  <a:pt x="1538578" y="274387"/>
                  <a:pt x="1675076" y="257159"/>
                  <a:pt x="1804947" y="263785"/>
                </a:cubicBezTo>
                <a:cubicBezTo>
                  <a:pt x="1934818" y="270411"/>
                  <a:pt x="2199862" y="355225"/>
                  <a:pt x="2170707" y="327396"/>
                </a:cubicBezTo>
                <a:cubicBezTo>
                  <a:pt x="2141552" y="299567"/>
                  <a:pt x="1820849" y="151142"/>
                  <a:pt x="1630018" y="96808"/>
                </a:cubicBezTo>
                <a:cubicBezTo>
                  <a:pt x="1439187" y="42474"/>
                  <a:pt x="1244380" y="-9210"/>
                  <a:pt x="1025719" y="1392"/>
                </a:cubicBezTo>
                <a:cubicBezTo>
                  <a:pt x="807058" y="11994"/>
                  <a:pt x="489006" y="74279"/>
                  <a:pt x="318053" y="160418"/>
                </a:cubicBezTo>
                <a:cubicBezTo>
                  <a:pt x="147100" y="246557"/>
                  <a:pt x="73550" y="382392"/>
                  <a:pt x="0" y="518227"/>
                </a:cubicBezTo>
              </a:path>
            </a:pathLst>
          </a:custGeom>
          <a:ln w="38100">
            <a:solidFill>
              <a:schemeClr val="accent2">
                <a:lumMod val="75000"/>
                <a:alpha val="80000"/>
              </a:schemeClr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8" name="Text Box 21"/>
          <p:cNvSpPr txBox="1">
            <a:spLocks noChangeArrowheads="1"/>
          </p:cNvSpPr>
          <p:nvPr/>
        </p:nvSpPr>
        <p:spPr bwMode="auto">
          <a:xfrm>
            <a:off x="3225649" y="3155657"/>
            <a:ext cx="21653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b="1" dirty="0">
                <a:latin typeface="Times New Roman" pitchFamily="18" charset="0"/>
              </a:rPr>
              <a:t>Himalayas </a:t>
            </a:r>
          </a:p>
          <a:p>
            <a:pPr algn="ctr"/>
            <a:r>
              <a:rPr lang="en-US" b="1" dirty="0">
                <a:latin typeface="Times New Roman" pitchFamily="18" charset="0"/>
              </a:rPr>
              <a:t>and Tibetan Plateau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881093" y="5581471"/>
            <a:ext cx="11684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South</a:t>
            </a:r>
          </a:p>
          <a:p>
            <a:pPr algn="ctr"/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China Sea</a:t>
            </a:r>
          </a:p>
        </p:txBody>
      </p:sp>
      <p:sp>
        <p:nvSpPr>
          <p:cNvPr id="10" name="Text Box 16"/>
          <p:cNvSpPr txBox="1">
            <a:spLocks noChangeArrowheads="1"/>
          </p:cNvSpPr>
          <p:nvPr/>
        </p:nvSpPr>
        <p:spPr bwMode="auto">
          <a:xfrm>
            <a:off x="6745551" y="2980856"/>
            <a:ext cx="85953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antGarde Bk BT" pitchFamily="34" charset="0"/>
              </a:rPr>
              <a:t>S. Korea</a:t>
            </a:r>
          </a:p>
        </p:txBody>
      </p:sp>
      <p:sp>
        <p:nvSpPr>
          <p:cNvPr id="11" name="Text Box 17"/>
          <p:cNvSpPr txBox="1">
            <a:spLocks noChangeArrowheads="1"/>
          </p:cNvSpPr>
          <p:nvPr/>
        </p:nvSpPr>
        <p:spPr bwMode="auto">
          <a:xfrm>
            <a:off x="6968147" y="2001039"/>
            <a:ext cx="898003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antGarde Bk BT" pitchFamily="34" charset="0"/>
              </a:rPr>
              <a:t>N. Korea</a:t>
            </a:r>
          </a:p>
        </p:txBody>
      </p:sp>
      <p:sp>
        <p:nvSpPr>
          <p:cNvPr id="12" name="Oval 11"/>
          <p:cNvSpPr/>
          <p:nvPr/>
        </p:nvSpPr>
        <p:spPr bwMode="auto">
          <a:xfrm rot="1559600">
            <a:off x="6944952" y="2321779"/>
            <a:ext cx="385656" cy="698832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3" name="Oval 12"/>
          <p:cNvSpPr/>
          <p:nvPr/>
        </p:nvSpPr>
        <p:spPr bwMode="auto">
          <a:xfrm rot="633576">
            <a:off x="6833615" y="4381637"/>
            <a:ext cx="308736" cy="539606"/>
          </a:xfrm>
          <a:prstGeom prst="ellipse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4" name="Text Box 15"/>
          <p:cNvSpPr txBox="1">
            <a:spLocks noChangeArrowheads="1"/>
          </p:cNvSpPr>
          <p:nvPr/>
        </p:nvSpPr>
        <p:spPr bwMode="auto">
          <a:xfrm>
            <a:off x="7096693" y="4559855"/>
            <a:ext cx="76264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AvantGarde Bk BT" pitchFamily="34" charset="0"/>
              </a:rPr>
              <a:t>Taiwan</a:t>
            </a:r>
          </a:p>
        </p:txBody>
      </p:sp>
      <p:sp>
        <p:nvSpPr>
          <p:cNvPr id="15" name="Freeform 25"/>
          <p:cNvSpPr>
            <a:spLocks/>
          </p:cNvSpPr>
          <p:nvPr/>
        </p:nvSpPr>
        <p:spPr bwMode="auto">
          <a:xfrm>
            <a:off x="5338874" y="3863975"/>
            <a:ext cx="441325" cy="342900"/>
          </a:xfrm>
          <a:custGeom>
            <a:avLst/>
            <a:gdLst>
              <a:gd name="T0" fmla="*/ 2147483647 w 278"/>
              <a:gd name="T1" fmla="*/ 2147483647 h 216"/>
              <a:gd name="T2" fmla="*/ 2147483647 w 278"/>
              <a:gd name="T3" fmla="*/ 2147483647 h 216"/>
              <a:gd name="T4" fmla="*/ 2147483647 w 278"/>
              <a:gd name="T5" fmla="*/ 2147483647 h 216"/>
              <a:gd name="T6" fmla="*/ 2147483647 w 278"/>
              <a:gd name="T7" fmla="*/ 2147483647 h 216"/>
              <a:gd name="T8" fmla="*/ 2147483647 w 278"/>
              <a:gd name="T9" fmla="*/ 2147483647 h 216"/>
              <a:gd name="T10" fmla="*/ 2147483647 w 278"/>
              <a:gd name="T11" fmla="*/ 2147483647 h 216"/>
              <a:gd name="T12" fmla="*/ 2147483647 w 278"/>
              <a:gd name="T13" fmla="*/ 2147483647 h 216"/>
              <a:gd name="T14" fmla="*/ 0 60000 65536"/>
              <a:gd name="T15" fmla="*/ 0 60000 6553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w 278"/>
              <a:gd name="T22" fmla="*/ 0 h 216"/>
              <a:gd name="T23" fmla="*/ 278 w 278"/>
              <a:gd name="T24" fmla="*/ 216 h 216"/>
            </a:gdLst>
            <a:ahLst/>
            <a:cxnLst>
              <a:cxn ang="T14">
                <a:pos x="T0" y="T1"/>
              </a:cxn>
              <a:cxn ang="T15">
                <a:pos x="T2" y="T3"/>
              </a:cxn>
              <a:cxn ang="T16">
                <a:pos x="T4" y="T5"/>
              </a:cxn>
              <a:cxn ang="T17">
                <a:pos x="T6" y="T7"/>
              </a:cxn>
              <a:cxn ang="T18">
                <a:pos x="T8" y="T9"/>
              </a:cxn>
              <a:cxn ang="T19">
                <a:pos x="T10" y="T11"/>
              </a:cxn>
              <a:cxn ang="T20">
                <a:pos x="T12" y="T13"/>
              </a:cxn>
            </a:cxnLst>
            <a:rect l="T21" t="T22" r="T23" b="T24"/>
            <a:pathLst>
              <a:path w="278" h="216">
                <a:moveTo>
                  <a:pt x="154" y="180"/>
                </a:moveTo>
                <a:cubicBezTo>
                  <a:pt x="193" y="161"/>
                  <a:pt x="264" y="112"/>
                  <a:pt x="271" y="84"/>
                </a:cubicBezTo>
                <a:cubicBezTo>
                  <a:pt x="278" y="56"/>
                  <a:pt x="230" y="18"/>
                  <a:pt x="195" y="9"/>
                </a:cubicBezTo>
                <a:cubicBezTo>
                  <a:pt x="160" y="0"/>
                  <a:pt x="90" y="12"/>
                  <a:pt x="58" y="30"/>
                </a:cubicBezTo>
                <a:cubicBezTo>
                  <a:pt x="26" y="48"/>
                  <a:pt x="6" y="91"/>
                  <a:pt x="3" y="119"/>
                </a:cubicBezTo>
                <a:cubicBezTo>
                  <a:pt x="0" y="147"/>
                  <a:pt x="11" y="186"/>
                  <a:pt x="38" y="201"/>
                </a:cubicBezTo>
                <a:cubicBezTo>
                  <a:pt x="65" y="216"/>
                  <a:pt x="115" y="199"/>
                  <a:pt x="154" y="180"/>
                </a:cubicBezTo>
                <a:close/>
              </a:path>
            </a:pathLst>
          </a:custGeom>
          <a:noFill/>
          <a:ln w="38100">
            <a:solidFill>
              <a:srgbClr val="006666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6"/>
          <p:cNvSpPr/>
          <p:nvPr/>
        </p:nvSpPr>
        <p:spPr>
          <a:xfrm>
            <a:off x="6024186" y="2342650"/>
            <a:ext cx="856563" cy="2118258"/>
          </a:xfrm>
          <a:custGeom>
            <a:avLst/>
            <a:gdLst>
              <a:gd name="connsiteX0" fmla="*/ 835140 w 856563"/>
              <a:gd name="connsiteY0" fmla="*/ 416453 h 2118258"/>
              <a:gd name="connsiteX1" fmla="*/ 835140 w 856563"/>
              <a:gd name="connsiteY1" fmla="*/ 2985 h 2118258"/>
              <a:gd name="connsiteX2" fmla="*/ 612504 w 856563"/>
              <a:gd name="connsiteY2" fmla="*/ 241524 h 2118258"/>
              <a:gd name="connsiteX3" fmla="*/ 334208 w 856563"/>
              <a:gd name="connsiteY3" fmla="*/ 456209 h 2118258"/>
              <a:gd name="connsiteX4" fmla="*/ 167231 w 856563"/>
              <a:gd name="connsiteY4" fmla="*/ 694748 h 2118258"/>
              <a:gd name="connsiteX5" fmla="*/ 111572 w 856563"/>
              <a:gd name="connsiteY5" fmla="*/ 1028703 h 2118258"/>
              <a:gd name="connsiteX6" fmla="*/ 127474 w 856563"/>
              <a:gd name="connsiteY6" fmla="*/ 1195680 h 2118258"/>
              <a:gd name="connsiteX7" fmla="*/ 95669 w 856563"/>
              <a:gd name="connsiteY7" fmla="*/ 1513733 h 2118258"/>
              <a:gd name="connsiteX8" fmla="*/ 253 w 856563"/>
              <a:gd name="connsiteY8" fmla="*/ 1871541 h 2118258"/>
              <a:gd name="connsiteX9" fmla="*/ 127474 w 856563"/>
              <a:gd name="connsiteY9" fmla="*/ 2118032 h 2118258"/>
              <a:gd name="connsiteX10" fmla="*/ 453478 w 856563"/>
              <a:gd name="connsiteY10" fmla="*/ 1911298 h 2118258"/>
              <a:gd name="connsiteX11" fmla="*/ 596601 w 856563"/>
              <a:gd name="connsiteY11" fmla="*/ 1680710 h 2118258"/>
              <a:gd name="connsiteX12" fmla="*/ 803335 w 856563"/>
              <a:gd name="connsiteY12" fmla="*/ 1601197 h 21182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856563" h="2118258">
                <a:moveTo>
                  <a:pt x="835140" y="416453"/>
                </a:moveTo>
                <a:cubicBezTo>
                  <a:pt x="853693" y="224296"/>
                  <a:pt x="872246" y="32140"/>
                  <a:pt x="835140" y="2985"/>
                </a:cubicBezTo>
                <a:cubicBezTo>
                  <a:pt x="798034" y="-26170"/>
                  <a:pt x="695993" y="165987"/>
                  <a:pt x="612504" y="241524"/>
                </a:cubicBezTo>
                <a:cubicBezTo>
                  <a:pt x="529015" y="317061"/>
                  <a:pt x="408420" y="380672"/>
                  <a:pt x="334208" y="456209"/>
                </a:cubicBezTo>
                <a:cubicBezTo>
                  <a:pt x="259996" y="531746"/>
                  <a:pt x="204337" y="599332"/>
                  <a:pt x="167231" y="694748"/>
                </a:cubicBezTo>
                <a:cubicBezTo>
                  <a:pt x="130125" y="790164"/>
                  <a:pt x="118198" y="945214"/>
                  <a:pt x="111572" y="1028703"/>
                </a:cubicBezTo>
                <a:cubicBezTo>
                  <a:pt x="104946" y="1112192"/>
                  <a:pt x="130124" y="1114842"/>
                  <a:pt x="127474" y="1195680"/>
                </a:cubicBezTo>
                <a:cubicBezTo>
                  <a:pt x="124823" y="1276518"/>
                  <a:pt x="116872" y="1401090"/>
                  <a:pt x="95669" y="1513733"/>
                </a:cubicBezTo>
                <a:cubicBezTo>
                  <a:pt x="74465" y="1626377"/>
                  <a:pt x="-5048" y="1770825"/>
                  <a:pt x="253" y="1871541"/>
                </a:cubicBezTo>
                <a:cubicBezTo>
                  <a:pt x="5554" y="1972258"/>
                  <a:pt x="51936" y="2111406"/>
                  <a:pt x="127474" y="2118032"/>
                </a:cubicBezTo>
                <a:cubicBezTo>
                  <a:pt x="203011" y="2124658"/>
                  <a:pt x="375290" y="1984185"/>
                  <a:pt x="453478" y="1911298"/>
                </a:cubicBezTo>
                <a:cubicBezTo>
                  <a:pt x="531666" y="1838411"/>
                  <a:pt x="538292" y="1732393"/>
                  <a:pt x="596601" y="1680710"/>
                </a:cubicBezTo>
                <a:cubicBezTo>
                  <a:pt x="654910" y="1629027"/>
                  <a:pt x="729122" y="1615112"/>
                  <a:pt x="803335" y="1601197"/>
                </a:cubicBezTo>
              </a:path>
            </a:pathLst>
          </a:custGeom>
          <a:ln w="38100">
            <a:solidFill>
              <a:srgbClr val="006666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16" name="Text Box 28"/>
          <p:cNvSpPr txBox="1">
            <a:spLocks noChangeArrowheads="1"/>
          </p:cNvSpPr>
          <p:nvPr/>
        </p:nvSpPr>
        <p:spPr bwMode="auto">
          <a:xfrm>
            <a:off x="5396902" y="3362879"/>
            <a:ext cx="891591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1600" b="1" dirty="0">
                <a:latin typeface="Times New Roman" pitchFamily="18" charset="0"/>
              </a:rPr>
              <a:t>Sichuan</a:t>
            </a:r>
          </a:p>
          <a:p>
            <a:pPr algn="ctr"/>
            <a:r>
              <a:rPr lang="en-US" sz="1600" b="1" dirty="0">
                <a:latin typeface="Times New Roman" pitchFamily="18" charset="0"/>
              </a:rPr>
              <a:t>Basin</a:t>
            </a:r>
          </a:p>
        </p:txBody>
      </p:sp>
      <p:sp>
        <p:nvSpPr>
          <p:cNvPr id="18" name="Text Box 26"/>
          <p:cNvSpPr txBox="1">
            <a:spLocks noChangeArrowheads="1"/>
          </p:cNvSpPr>
          <p:nvPr/>
        </p:nvSpPr>
        <p:spPr bwMode="auto">
          <a:xfrm>
            <a:off x="6189845" y="3319411"/>
            <a:ext cx="839788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Coastal</a:t>
            </a:r>
          </a:p>
          <a:p>
            <a:r>
              <a:rPr lang="en-US" sz="1600" b="1" dirty="0">
                <a:latin typeface="Times New Roman" pitchFamily="18" charset="0"/>
              </a:rPr>
              <a:t>Plains</a:t>
            </a:r>
          </a:p>
        </p:txBody>
      </p: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5225953" y="2752257"/>
            <a:ext cx="90601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>
                <a:latin typeface="AvantGarde Bk BT" pitchFamily="34" charset="0"/>
              </a:rPr>
              <a:t>China</a:t>
            </a:r>
          </a:p>
        </p:txBody>
      </p:sp>
      <p:sp>
        <p:nvSpPr>
          <p:cNvPr id="20" name="Text Box 19"/>
          <p:cNvSpPr txBox="1">
            <a:spLocks noChangeArrowheads="1"/>
          </p:cNvSpPr>
          <p:nvPr/>
        </p:nvSpPr>
        <p:spPr bwMode="auto">
          <a:xfrm>
            <a:off x="4822530" y="1920982"/>
            <a:ext cx="99219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0" hangingPunct="0"/>
            <a:r>
              <a:rPr lang="en-US" sz="1600" b="1" dirty="0">
                <a:latin typeface="AvantGarde Bk BT" pitchFamily="34" charset="0"/>
              </a:rPr>
              <a:t>Mongolia</a:t>
            </a:r>
          </a:p>
        </p:txBody>
      </p:sp>
      <p:sp>
        <p:nvSpPr>
          <p:cNvPr id="21" name="Freeform 20"/>
          <p:cNvSpPr/>
          <p:nvPr/>
        </p:nvSpPr>
        <p:spPr>
          <a:xfrm>
            <a:off x="5748937" y="4719591"/>
            <a:ext cx="752581" cy="273828"/>
          </a:xfrm>
          <a:custGeom>
            <a:avLst/>
            <a:gdLst>
              <a:gd name="connsiteX0" fmla="*/ 752581 w 752581"/>
              <a:gd name="connsiteY0" fmla="*/ 106851 h 273828"/>
              <a:gd name="connsiteX1" fmla="*/ 553798 w 752581"/>
              <a:gd name="connsiteY1" fmla="*/ 11435 h 273828"/>
              <a:gd name="connsiteX2" fmla="*/ 227794 w 752581"/>
              <a:gd name="connsiteY2" fmla="*/ 11435 h 273828"/>
              <a:gd name="connsiteX3" fmla="*/ 29012 w 752581"/>
              <a:gd name="connsiteY3" fmla="*/ 98899 h 273828"/>
              <a:gd name="connsiteX4" fmla="*/ 5158 w 752581"/>
              <a:gd name="connsiteY4" fmla="*/ 273828 h 27382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752581" h="273828">
                <a:moveTo>
                  <a:pt x="752581" y="106851"/>
                </a:moveTo>
                <a:cubicBezTo>
                  <a:pt x="696921" y="67094"/>
                  <a:pt x="641262" y="27338"/>
                  <a:pt x="553798" y="11435"/>
                </a:cubicBezTo>
                <a:cubicBezTo>
                  <a:pt x="466334" y="-4468"/>
                  <a:pt x="315258" y="-3142"/>
                  <a:pt x="227794" y="11435"/>
                </a:cubicBezTo>
                <a:cubicBezTo>
                  <a:pt x="140330" y="26012"/>
                  <a:pt x="66118" y="55167"/>
                  <a:pt x="29012" y="98899"/>
                </a:cubicBezTo>
                <a:cubicBezTo>
                  <a:pt x="-8094" y="142631"/>
                  <a:pt x="-1468" y="208229"/>
                  <a:pt x="5158" y="273828"/>
                </a:cubicBezTo>
              </a:path>
            </a:pathLst>
          </a:custGeom>
          <a:ln w="38100">
            <a:solidFill>
              <a:srgbClr val="006666"/>
            </a:solidFill>
          </a:ln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  <p:sp>
        <p:nvSpPr>
          <p:cNvPr id="22" name="Text Box 27"/>
          <p:cNvSpPr txBox="1">
            <a:spLocks noChangeArrowheads="1"/>
          </p:cNvSpPr>
          <p:nvPr/>
        </p:nvSpPr>
        <p:spPr bwMode="auto">
          <a:xfrm>
            <a:off x="5690680" y="4718809"/>
            <a:ext cx="120015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 dirty="0">
                <a:latin typeface="Times New Roman" pitchFamily="18" charset="0"/>
              </a:rPr>
              <a:t>Guangdong</a:t>
            </a:r>
          </a:p>
          <a:p>
            <a:r>
              <a:rPr lang="en-US" sz="1600" b="1" dirty="0">
                <a:latin typeface="Times New Roman" pitchFamily="18" charset="0"/>
              </a:rPr>
              <a:t>Plains</a:t>
            </a:r>
          </a:p>
        </p:txBody>
      </p:sp>
      <p:sp>
        <p:nvSpPr>
          <p:cNvPr id="23" name="Text Box 9"/>
          <p:cNvSpPr txBox="1">
            <a:spLocks noChangeArrowheads="1"/>
          </p:cNvSpPr>
          <p:nvPr/>
        </p:nvSpPr>
        <p:spPr bwMode="auto">
          <a:xfrm>
            <a:off x="7728511" y="4084605"/>
            <a:ext cx="149912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i="1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 pitchFamily="18" charset="0"/>
              </a:rPr>
              <a:t>Pacific Ocean</a:t>
            </a:r>
          </a:p>
        </p:txBody>
      </p:sp>
      <p:sp>
        <p:nvSpPr>
          <p:cNvPr id="24" name="Rectangle 23"/>
          <p:cNvSpPr/>
          <p:nvPr/>
        </p:nvSpPr>
        <p:spPr bwMode="auto">
          <a:xfrm>
            <a:off x="9431519" y="5117157"/>
            <a:ext cx="2604034" cy="1268101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Arial Narrow" pitchFamily="34" charset="0"/>
              </a:rPr>
              <a:t>Korea and its re-unification.</a:t>
            </a:r>
          </a:p>
          <a:p>
            <a:r>
              <a:rPr lang="en-US" sz="1600" dirty="0">
                <a:latin typeface="Arial Narrow" pitchFamily="34" charset="0"/>
              </a:rPr>
              <a:t>China and Taiwan.</a:t>
            </a:r>
          </a:p>
          <a:p>
            <a:r>
              <a:rPr lang="en-US" sz="1600" dirty="0">
                <a:latin typeface="Arial Narrow" pitchFamily="34" charset="0"/>
              </a:rPr>
              <a:t>Maritime Exclusive Economic Zone disputes (e.g. The South China Sea).</a:t>
            </a:r>
          </a:p>
        </p:txBody>
      </p:sp>
      <p:sp>
        <p:nvSpPr>
          <p:cNvPr id="25" name="Rectangle 24"/>
          <p:cNvSpPr/>
          <p:nvPr/>
        </p:nvSpPr>
        <p:spPr bwMode="auto">
          <a:xfrm>
            <a:off x="9431519" y="3345010"/>
            <a:ext cx="2223634" cy="1511495"/>
          </a:xfrm>
          <a:prstGeom prst="rect">
            <a:avLst/>
          </a:prstGeom>
          <a:solidFill>
            <a:schemeClr val="bg1">
              <a:alpha val="80000"/>
            </a:schemeClr>
          </a:solidFill>
          <a:ln w="25400" cap="flat" cmpd="sng" algn="ctr">
            <a:solidFill>
              <a:schemeClr val="accent6">
                <a:lumMod val="7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600" dirty="0">
                <a:latin typeface="Arial Narrow" pitchFamily="34" charset="0"/>
              </a:rPr>
              <a:t>Growth and development.</a:t>
            </a:r>
          </a:p>
          <a:p>
            <a:r>
              <a:rPr lang="en-US" sz="1600" dirty="0">
                <a:latin typeface="Arial Narrow" pitchFamily="34" charset="0"/>
              </a:rPr>
              <a:t>Imbalances in the regional distribution of wealth.</a:t>
            </a:r>
          </a:p>
          <a:p>
            <a:r>
              <a:rPr lang="en-US" sz="1600" dirty="0">
                <a:latin typeface="Arial Narrow" pitchFamily="34" charset="0"/>
              </a:rPr>
              <a:t>Food supply.</a:t>
            </a:r>
          </a:p>
          <a:p>
            <a:r>
              <a:rPr lang="en-US" sz="1600" dirty="0">
                <a:latin typeface="Arial Narrow" pitchFamily="34" charset="0"/>
              </a:rPr>
              <a:t>Resources hungry China and Japan</a:t>
            </a:r>
          </a:p>
        </p:txBody>
      </p:sp>
    </p:spTree>
    <p:extLst>
      <p:ext uri="{BB962C8B-B14F-4D97-AF65-F5344CB8AC3E}">
        <p14:creationId xmlns:p14="http://schemas.microsoft.com/office/powerpoint/2010/main" val="377258967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Post-World War II East Asia: Japan’s Defeat and Recovery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World War II expansion stopped by U.S. nuclear bombs.</a:t>
            </a:r>
          </a:p>
          <a:p>
            <a:r>
              <a:rPr lang="en-US" dirty="0"/>
              <a:t>Japanese surrender:</a:t>
            </a:r>
          </a:p>
          <a:p>
            <a:pPr lvl="1"/>
            <a:r>
              <a:rPr lang="en-US" dirty="0"/>
              <a:t>Japan forced to accept a new constitution.</a:t>
            </a:r>
          </a:p>
          <a:p>
            <a:pPr lvl="1"/>
            <a:r>
              <a:rPr lang="en-US" dirty="0"/>
              <a:t>Emperor had to step down.</a:t>
            </a:r>
          </a:p>
          <a:p>
            <a:r>
              <a:rPr lang="en-US" dirty="0"/>
              <a:t>Efforts to constrain Japanese expansion urged:</a:t>
            </a:r>
          </a:p>
          <a:p>
            <a:pPr lvl="1"/>
            <a:r>
              <a:rPr lang="en-US" dirty="0"/>
              <a:t>Territorial adjustments imposed.</a:t>
            </a:r>
          </a:p>
          <a:p>
            <a:pPr lvl="1"/>
            <a:r>
              <a:rPr lang="en-US" dirty="0"/>
              <a:t>Could not spend more than 1 percent of GDP on military.</a:t>
            </a:r>
          </a:p>
          <a:p>
            <a:pPr lvl="1"/>
            <a:r>
              <a:rPr lang="en-US" dirty="0"/>
              <a:t>Japan forced to accept U.S. troops on its soil.</a:t>
            </a:r>
          </a:p>
          <a:p>
            <a:r>
              <a:rPr lang="en-US" dirty="0"/>
              <a:t>Constraints induced a shift in focus to economic prowess.</a:t>
            </a:r>
          </a:p>
        </p:txBody>
      </p:sp>
      <p:sp>
        <p:nvSpPr>
          <p:cNvPr id="4" name="Action Button: Video 3">
            <a:hlinkClick r:id="rId2" highlightClick="1"/>
            <a:extLst>
              <a:ext uri="{FF2B5EF4-FFF2-40B4-BE49-F238E27FC236}">
                <a16:creationId xmlns:a16="http://schemas.microsoft.com/office/drawing/2014/main" id="{2BE15422-ACAC-455A-831D-3404A386217D}"/>
              </a:ext>
            </a:extLst>
          </p:cNvPr>
          <p:cNvSpPr/>
          <p:nvPr/>
        </p:nvSpPr>
        <p:spPr bwMode="auto">
          <a:xfrm>
            <a:off x="9463475" y="1438749"/>
            <a:ext cx="733850" cy="512530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73903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Asia’s Economic Transformation: Japan’s Postwar Transformation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Accelerated economic recovery:</a:t>
            </a:r>
          </a:p>
          <a:p>
            <a:pPr lvl="1"/>
            <a:r>
              <a:rPr lang="en-US" dirty="0"/>
              <a:t>Took place from the 1950s with the development of an export-oriented economy.</a:t>
            </a:r>
          </a:p>
          <a:p>
            <a:pPr lvl="1"/>
            <a:r>
              <a:rPr lang="en-US" dirty="0"/>
              <a:t>Industrial giant, technological pacesetter.</a:t>
            </a:r>
          </a:p>
          <a:p>
            <a:pPr lvl="1"/>
            <a:r>
              <a:rPr lang="en-US" dirty="0"/>
              <a:t>Fully urbanized and affluent society.</a:t>
            </a:r>
          </a:p>
          <a:p>
            <a:pPr lvl="1"/>
            <a:r>
              <a:rPr lang="en-US" dirty="0"/>
              <a:t>Political power.</a:t>
            </a:r>
          </a:p>
          <a:p>
            <a:r>
              <a:rPr lang="en-US" dirty="0"/>
              <a:t>Stalled economy:</a:t>
            </a:r>
          </a:p>
          <a:p>
            <a:pPr lvl="1"/>
            <a:r>
              <a:rPr lang="en-US" dirty="0"/>
              <a:t>Lost its dynamism and momentum.</a:t>
            </a:r>
          </a:p>
          <a:p>
            <a:pPr lvl="1"/>
            <a:r>
              <a:rPr lang="en-US" dirty="0"/>
              <a:t>China became a major competitor and the point of relocation of Japanese manufacturers.</a:t>
            </a:r>
          </a:p>
          <a:p>
            <a:r>
              <a:rPr lang="en-US" dirty="0"/>
              <a:t>Adept at emulating the West:</a:t>
            </a:r>
          </a:p>
          <a:p>
            <a:pPr lvl="1"/>
            <a:r>
              <a:rPr lang="en-US" dirty="0"/>
              <a:t>Automobiles, consumer electronics, and high-technology products.</a:t>
            </a:r>
          </a:p>
        </p:txBody>
      </p:sp>
    </p:spTree>
    <p:extLst>
      <p:ext uri="{BB962C8B-B14F-4D97-AF65-F5344CB8AC3E}">
        <p14:creationId xmlns:p14="http://schemas.microsoft.com/office/powerpoint/2010/main" val="150407561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Asia’s Economic Transformation: The Asian Tigers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Asian Tigers:</a:t>
            </a:r>
          </a:p>
          <a:p>
            <a:pPr lvl="1"/>
            <a:r>
              <a:rPr lang="en-US" dirty="0"/>
              <a:t>Hong Kong, South Korea, Taiwan, and Singapore.</a:t>
            </a:r>
          </a:p>
          <a:p>
            <a:r>
              <a:rPr lang="en-US" dirty="0"/>
              <a:t>Similar strategies as Japan: </a:t>
            </a:r>
          </a:p>
          <a:p>
            <a:pPr lvl="1"/>
            <a:r>
              <a:rPr lang="en-US" dirty="0"/>
              <a:t>Rapid industrialization, foreign investment, and export processing zones for high value-added goods.</a:t>
            </a:r>
          </a:p>
          <a:p>
            <a:r>
              <a:rPr lang="en-US" dirty="0"/>
              <a:t>Became trading nations oriented to rich Western markets and now have some of world’s largest ports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546027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East Asia’s Economic Transformation: China’s Economic Miracle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Pragmatists:</a:t>
            </a:r>
          </a:p>
          <a:p>
            <a:pPr lvl="1"/>
            <a:r>
              <a:rPr lang="en-US" dirty="0"/>
              <a:t>Politically and administratively communist but open economically to free-market forces.</a:t>
            </a:r>
          </a:p>
          <a:p>
            <a:pPr lvl="1"/>
            <a:r>
              <a:rPr lang="en-US" dirty="0"/>
              <a:t>Foreign investment, manufacturing and exports, low wages, and workforce training.</a:t>
            </a:r>
          </a:p>
          <a:p>
            <a:pPr lvl="1"/>
            <a:r>
              <a:rPr lang="en-US" dirty="0"/>
              <a:t>Political stability with tight government control.</a:t>
            </a:r>
          </a:p>
          <a:p>
            <a:r>
              <a:rPr lang="en-US" dirty="0"/>
              <a:t>Remarkable growth with a country of more than 1 billion people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2866848" y="6074038"/>
            <a:ext cx="71955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Why economic development in East Asia has been often been referred to as a “miracle”?</a:t>
            </a:r>
          </a:p>
        </p:txBody>
      </p:sp>
      <p:pic>
        <p:nvPicPr>
          <p:cNvPr id="5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236582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Geopolitics in East Asia: The Korea Factor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Korean peninsula</a:t>
            </a:r>
          </a:p>
          <a:p>
            <a:pPr lvl="1"/>
            <a:r>
              <a:rPr lang="en-US" dirty="0"/>
              <a:t>North Korea: 55% of the land, 1/3 of the population, extremely rural.</a:t>
            </a:r>
          </a:p>
          <a:p>
            <a:pPr lvl="1"/>
            <a:r>
              <a:rPr lang="en-US" dirty="0"/>
              <a:t>45% of the land, 2/3s of the population, highly urbanized.</a:t>
            </a:r>
          </a:p>
          <a:p>
            <a:r>
              <a:rPr lang="en-US" dirty="0"/>
              <a:t>Cold War division into North and South:</a:t>
            </a:r>
          </a:p>
          <a:p>
            <a:pPr lvl="1"/>
            <a:r>
              <a:rPr lang="en-US" dirty="0"/>
              <a:t>Different sides that grew apart over the intervening years.</a:t>
            </a:r>
          </a:p>
          <a:p>
            <a:pPr lvl="1"/>
            <a:r>
              <a:rPr lang="en-US" dirty="0"/>
              <a:t>The setting of a demilitarized zone.</a:t>
            </a:r>
          </a:p>
          <a:p>
            <a:pPr lvl="1"/>
            <a:r>
              <a:rPr lang="en-US" dirty="0"/>
              <a:t>North Korea followed a strict form of nationalistic communism aiming at </a:t>
            </a:r>
            <a:r>
              <a:rPr lang="en-US"/>
              <a:t>self reliance.</a:t>
            </a:r>
            <a:endParaRPr lang="en-US" dirty="0"/>
          </a:p>
          <a:p>
            <a:r>
              <a:rPr lang="en-US" dirty="0"/>
              <a:t>Wider dimensions:</a:t>
            </a:r>
          </a:p>
          <a:p>
            <a:pPr lvl="1"/>
            <a:r>
              <a:rPr lang="en-US" dirty="0"/>
              <a:t>North Korea’s nuclear capability.</a:t>
            </a:r>
          </a:p>
          <a:p>
            <a:pPr lvl="1"/>
            <a:r>
              <a:rPr lang="en-US" dirty="0"/>
              <a:t>Japan and South Korea opposed to North Korean regime.</a:t>
            </a:r>
          </a:p>
          <a:p>
            <a:pPr lvl="1"/>
            <a:r>
              <a:rPr lang="en-US" dirty="0"/>
              <a:t>Repeated threats of “thermonuclear war” against South Korea.</a:t>
            </a:r>
          </a:p>
        </p:txBody>
      </p:sp>
    </p:spTree>
    <p:extLst>
      <p:ext uri="{BB962C8B-B14F-4D97-AF65-F5344CB8AC3E}">
        <p14:creationId xmlns:p14="http://schemas.microsoft.com/office/powerpoint/2010/main" val="23544737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Korean Peninsula Seen from Space</a:t>
            </a:r>
          </a:p>
        </p:txBody>
      </p:sp>
      <p:pic>
        <p:nvPicPr>
          <p:cNvPr id="1026" name="Picture 2" descr="Image result for north korea spac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5270" y="871474"/>
            <a:ext cx="8961120" cy="59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25100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Geopolitics in East Asia Taiwan: The Other China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“Republic of China” as China’s “legitimate” government:</a:t>
            </a:r>
          </a:p>
          <a:p>
            <a:pPr lvl="1"/>
            <a:r>
              <a:rPr lang="en-US" dirty="0"/>
              <a:t>Received aid from the United States and a seat in the UN.</a:t>
            </a:r>
          </a:p>
          <a:p>
            <a:pPr lvl="1"/>
            <a:r>
              <a:rPr lang="en-US" dirty="0"/>
              <a:t>Achieved economic growth.</a:t>
            </a:r>
          </a:p>
          <a:p>
            <a:r>
              <a:rPr lang="en-US" dirty="0"/>
              <a:t>Political changes:</a:t>
            </a:r>
          </a:p>
          <a:p>
            <a:pPr lvl="1"/>
            <a:r>
              <a:rPr lang="en-US" dirty="0"/>
              <a:t>U.S.-China relations affected by Taiwan’s status.</a:t>
            </a:r>
          </a:p>
          <a:p>
            <a:pPr lvl="1"/>
            <a:r>
              <a:rPr lang="en-US" dirty="0"/>
              <a:t>Countries have made pragmatist economic moves.</a:t>
            </a:r>
          </a:p>
          <a:p>
            <a:r>
              <a:rPr lang="en-US" dirty="0"/>
              <a:t>Contentious integration:</a:t>
            </a:r>
          </a:p>
          <a:p>
            <a:pPr lvl="1"/>
            <a:r>
              <a:rPr lang="en-US" dirty="0"/>
              <a:t>Growth and geographic adjacency demand cooperation.</a:t>
            </a:r>
          </a:p>
          <a:p>
            <a:pPr lvl="1"/>
            <a:r>
              <a:rPr lang="en-US" dirty="0"/>
              <a:t>Many Taiwanese live and work in China for Taiwanese businesses.</a:t>
            </a:r>
          </a:p>
        </p:txBody>
      </p:sp>
    </p:spTree>
    <p:extLst>
      <p:ext uri="{BB962C8B-B14F-4D97-AF65-F5344CB8AC3E}">
        <p14:creationId xmlns:p14="http://schemas.microsoft.com/office/powerpoint/2010/main" val="3602845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Places and Names…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Languages</a:t>
            </a:r>
          </a:p>
          <a:p>
            <a:pPr lvl="1"/>
            <a:r>
              <a:rPr lang="en-US" dirty="0"/>
              <a:t>Ideographic writing: form of writing in which symbol represents primarily an idea or thing rather than a sound.</a:t>
            </a:r>
          </a:p>
          <a:p>
            <a:pPr lvl="1"/>
            <a:r>
              <a:rPr lang="en-US" dirty="0"/>
              <a:t>Disadvantage: difficult to learn large number of characters.</a:t>
            </a:r>
          </a:p>
          <a:p>
            <a:pPr lvl="1"/>
            <a:r>
              <a:rPr lang="en-US" dirty="0"/>
              <a:t>Advantage: speakers of different languages can use the same writing system.</a:t>
            </a:r>
          </a:p>
          <a:p>
            <a:pPr lvl="1"/>
            <a:r>
              <a:rPr lang="en-US" dirty="0"/>
              <a:t>Japan and Korea modified the Chinese ideographic system.</a:t>
            </a:r>
          </a:p>
          <a:p>
            <a:r>
              <a:rPr lang="en-US" dirty="0"/>
              <a:t>European colonists and phonetic errors:</a:t>
            </a:r>
          </a:p>
          <a:p>
            <a:pPr lvl="1"/>
            <a:r>
              <a:rPr lang="en-US" dirty="0"/>
              <a:t>Wade-Giles System: Peking, Canton, Tientsin.</a:t>
            </a:r>
          </a:p>
          <a:p>
            <a:r>
              <a:rPr lang="en-US" dirty="0"/>
              <a:t>Communist regime’s replacement of foreign version of place names with pinyin system:</a:t>
            </a:r>
          </a:p>
          <a:p>
            <a:pPr lvl="1"/>
            <a:r>
              <a:rPr lang="en-US" dirty="0"/>
              <a:t>Based on Chinese character pronunciation in Northern Mandarin.</a:t>
            </a:r>
          </a:p>
          <a:p>
            <a:pPr lvl="1"/>
            <a:r>
              <a:rPr lang="en-US" dirty="0"/>
              <a:t>Became the standard: Beijing, Guangzhou, Tianjin.</a:t>
            </a:r>
          </a:p>
        </p:txBody>
      </p:sp>
    </p:spTree>
    <p:extLst>
      <p:ext uri="{BB962C8B-B14F-4D97-AF65-F5344CB8AC3E}">
        <p14:creationId xmlns:p14="http://schemas.microsoft.com/office/powerpoint/2010/main" val="21117130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Picture 3" descr="deblij15e_fig_09A_0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868" y="255586"/>
            <a:ext cx="7219326" cy="6518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61542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Political Geography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China: From isolation to integration</a:t>
            </a:r>
          </a:p>
          <a:p>
            <a:pPr lvl="1"/>
            <a:r>
              <a:rPr lang="en-US" dirty="0"/>
              <a:t>Natural protective barriers and a single ocean.</a:t>
            </a:r>
          </a:p>
          <a:p>
            <a:pPr lvl="1"/>
            <a:r>
              <a:rPr lang="en-US" dirty="0"/>
              <a:t>Inward looking (central kingdom) with minor incidences of external cultural influences.</a:t>
            </a:r>
          </a:p>
          <a:p>
            <a:pPr lvl="1"/>
            <a:r>
              <a:rPr lang="en-US" dirty="0"/>
              <a:t>A history of emperors who restricted use of the coastline and trade.</a:t>
            </a:r>
          </a:p>
          <a:p>
            <a:pPr lvl="1"/>
            <a:r>
              <a:rPr lang="en-US" dirty="0"/>
              <a:t>Borders a legacy of external forces.</a:t>
            </a:r>
          </a:p>
          <a:p>
            <a:pPr lvl="1"/>
            <a:r>
              <a:rPr lang="en-US" dirty="0"/>
              <a:t>Humiliated when the British, French, Russians, Germans, and Japanese took control of large regions.</a:t>
            </a:r>
          </a:p>
          <a:p>
            <a:pPr lvl="1"/>
            <a:r>
              <a:rPr lang="en-US" dirty="0"/>
              <a:t>Trade is now playing a major role in the economic (and cultural) transformation of coastal China.</a:t>
            </a:r>
          </a:p>
          <a:p>
            <a:r>
              <a:rPr lang="en-US" dirty="0"/>
              <a:t>Dominant China:</a:t>
            </a:r>
          </a:p>
          <a:p>
            <a:pPr lvl="1"/>
            <a:r>
              <a:rPr lang="en-US" dirty="0"/>
              <a:t>Area, population, economically and politically.</a:t>
            </a:r>
          </a:p>
          <a:p>
            <a:pPr lvl="1"/>
            <a:r>
              <a:rPr lang="en-US" dirty="0"/>
              <a:t>Chinese linguistic diversity: many languages and dialects.</a:t>
            </a:r>
          </a:p>
        </p:txBody>
      </p:sp>
    </p:spTree>
    <p:extLst>
      <p:ext uri="{BB962C8B-B14F-4D97-AF65-F5344CB8AC3E}">
        <p14:creationId xmlns:p14="http://schemas.microsoft.com/office/powerpoint/2010/main" val="30462573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Gambling with Nature…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Frequency of earthquakes in the realm:</a:t>
            </a:r>
          </a:p>
          <a:p>
            <a:pPr lvl="1"/>
            <a:r>
              <a:rPr lang="en-US" dirty="0"/>
              <a:t>Pacific plate </a:t>
            </a:r>
            <a:r>
              <a:rPr lang="en-US" dirty="0" err="1"/>
              <a:t>subducting</a:t>
            </a:r>
            <a:r>
              <a:rPr lang="en-US" dirty="0"/>
              <a:t> beneath the North American Plate.</a:t>
            </a:r>
          </a:p>
          <a:p>
            <a:pPr lvl="1"/>
            <a:r>
              <a:rPr lang="en-US" dirty="0"/>
              <a:t>Japan sits atop the tip of the Pacific Plate.</a:t>
            </a:r>
          </a:p>
          <a:p>
            <a:pPr lvl="1"/>
            <a:r>
              <a:rPr lang="en-US" dirty="0"/>
              <a:t>“70-year rule”: Tokyo affected by a major earthquake every 70 years (1633, 1703, 1782, 1853, 1923, 2011).</a:t>
            </a:r>
          </a:p>
          <a:p>
            <a:pPr lvl="1"/>
            <a:r>
              <a:rPr lang="en-US" dirty="0"/>
              <a:t>Earthquake in the subduction zone released an enormous amount of energy that lifted seawater into a tsunami.</a:t>
            </a:r>
          </a:p>
          <a:p>
            <a:r>
              <a:rPr lang="en-US" dirty="0"/>
              <a:t>Coast of Japan: danger zone</a:t>
            </a:r>
          </a:p>
          <a:p>
            <a:pPr lvl="1"/>
            <a:r>
              <a:rPr lang="en-US" dirty="0"/>
              <a:t>Vulnerability: presence of important economic and population cluster.</a:t>
            </a:r>
          </a:p>
        </p:txBody>
      </p:sp>
    </p:spTree>
    <p:extLst>
      <p:ext uri="{BB962C8B-B14F-4D97-AF65-F5344CB8AC3E}">
        <p14:creationId xmlns:p14="http://schemas.microsoft.com/office/powerpoint/2010/main" val="1095617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and Population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/>
              <a:t>Tectonic risks to populations</a:t>
            </a:r>
          </a:p>
          <a:p>
            <a:pPr lvl="1"/>
            <a:r>
              <a:rPr lang="en-US" dirty="0"/>
              <a:t>Tectonics and earthquakes:</a:t>
            </a:r>
          </a:p>
          <a:p>
            <a:pPr lvl="2"/>
            <a:r>
              <a:rPr lang="en-US" dirty="0"/>
              <a:t>Himalayan interior.</a:t>
            </a:r>
          </a:p>
          <a:p>
            <a:pPr lvl="2"/>
            <a:r>
              <a:rPr lang="en-US" dirty="0"/>
              <a:t>Pacific Ring of Fire.</a:t>
            </a:r>
          </a:p>
          <a:p>
            <a:pPr lvl="1"/>
            <a:r>
              <a:rPr lang="en-US" dirty="0"/>
              <a:t>Japan’s earthquake and tsunami, or seismic sea wave:</a:t>
            </a:r>
          </a:p>
          <a:p>
            <a:pPr lvl="2"/>
            <a:r>
              <a:rPr lang="en-US" dirty="0"/>
              <a:t>Destroyed densely populated coastal plains.</a:t>
            </a:r>
          </a:p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figure 9a-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3091" y="1311275"/>
            <a:ext cx="4399952" cy="551731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66849" y="6074038"/>
            <a:ext cx="36133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latin typeface="Agency FB" pitchFamily="34" charset="0"/>
              </a:rPr>
              <a:t>Explain the tectonic risks Japan is facing and its impacts</a:t>
            </a:r>
          </a:p>
        </p:txBody>
      </p:sp>
      <p:pic>
        <p:nvPicPr>
          <p:cNvPr id="8" name="Picture 2" descr="C:\Users\ecojpr\AppData\Local\Microsoft\Windows\Temporary Internet Files\Content.IE5\H0P94DF5\MC900442072[1]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447" y="6090271"/>
            <a:ext cx="914400" cy="652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Action Button: Video 2">
            <a:hlinkClick r:id="rId4" highlightClick="1"/>
          </p:cNvPr>
          <p:cNvSpPr/>
          <p:nvPr/>
        </p:nvSpPr>
        <p:spPr bwMode="auto">
          <a:xfrm>
            <a:off x="2648071" y="5175862"/>
            <a:ext cx="733850" cy="512530"/>
          </a:xfrm>
          <a:prstGeom prst="actionButtonMovi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234706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Environment and Population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Climate and population:</a:t>
            </a:r>
          </a:p>
          <a:p>
            <a:pPr lvl="1"/>
            <a:r>
              <a:rPr lang="en-US" dirty="0"/>
              <a:t>Western and northern sectors do not support substantial population clusters.</a:t>
            </a:r>
          </a:p>
          <a:p>
            <a:pPr lvl="1"/>
            <a:r>
              <a:rPr lang="en-US" dirty="0"/>
              <a:t>Large area gives it large regional climatic variability.</a:t>
            </a:r>
          </a:p>
          <a:p>
            <a:pPr lvl="1"/>
            <a:r>
              <a:rPr lang="en-US" dirty="0"/>
              <a:t>Similar latitude extent to U.S.</a:t>
            </a:r>
          </a:p>
          <a:p>
            <a:pPr lvl="1"/>
            <a:r>
              <a:rPr lang="en-US" dirty="0"/>
              <a:t>Climate of southern China like Florida; climate of northern China like Canada.</a:t>
            </a:r>
          </a:p>
          <a:p>
            <a:r>
              <a:rPr lang="en-US" dirty="0"/>
              <a:t>Most of East Asia’s people found in easternmost third of the realm’s territory:</a:t>
            </a:r>
          </a:p>
          <a:p>
            <a:pPr lvl="1"/>
            <a:r>
              <a:rPr lang="en-US" dirty="0"/>
              <a:t>Most densely populated cluster on Earth.</a:t>
            </a:r>
          </a:p>
          <a:p>
            <a:pPr lvl="1"/>
            <a:r>
              <a:rPr lang="en-US" dirty="0"/>
              <a:t>Rice dominant in the south; wheat, millet, sorghum in the north.</a:t>
            </a:r>
          </a:p>
          <a:p>
            <a:pPr lvl="1"/>
            <a:r>
              <a:rPr lang="en-US" dirty="0"/>
              <a:t>North China Plain is one of the most thoroughly anthropogenic landscapes in the world.</a:t>
            </a:r>
          </a:p>
        </p:txBody>
      </p:sp>
    </p:spTree>
    <p:extLst>
      <p:ext uri="{BB962C8B-B14F-4D97-AF65-F5344CB8AC3E}">
        <p14:creationId xmlns:p14="http://schemas.microsoft.com/office/powerpoint/2010/main" val="2807629443"/>
      </p:ext>
    </p:extLst>
  </p:cSld>
  <p:clrMapOvr>
    <a:masterClrMapping/>
  </p:clrMapOvr>
</p:sld>
</file>

<file path=ppt/theme/theme1.xml><?xml version="1.0" encoding="utf-8"?>
<a:theme xmlns:a="http://schemas.openxmlformats.org/drawingml/2006/main" name="Arbogast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5_102Design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5_102Design">
      <a:majorFont>
        <a:latin typeface="Impact"/>
        <a:ea typeface=""/>
        <a:cs typeface=""/>
      </a:majorFont>
      <a:minorFont>
        <a:latin typeface="Arial Narrow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381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5_102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5_102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5_102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GEOG 1" id="{7E15C26E-CC15-45CA-AF97-248292DB5DE7}" vid="{44B92890-02DC-4073-8E39-B3B7EDA68AFF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1888</TotalTime>
  <Words>2373</Words>
  <Application>Microsoft Office PowerPoint</Application>
  <PresentationFormat>Widescreen</PresentationFormat>
  <Paragraphs>338</Paragraphs>
  <Slides>36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Agency FB</vt:lpstr>
      <vt:lpstr>Arial</vt:lpstr>
      <vt:lpstr>Arial Narrow</vt:lpstr>
      <vt:lpstr>AvantGarde Bk BT</vt:lpstr>
      <vt:lpstr>Calibri</vt:lpstr>
      <vt:lpstr>Impact</vt:lpstr>
      <vt:lpstr>Times New Roman</vt:lpstr>
      <vt:lpstr>Arbogast</vt:lpstr>
      <vt:lpstr>5_102Design</vt:lpstr>
      <vt:lpstr>Chapter 9: The East Asian Realm</vt:lpstr>
      <vt:lpstr>PowerPoint Presentation</vt:lpstr>
      <vt:lpstr>The East Asian Context: Triangular wedge between Russia, South, and Southeast Asia</vt:lpstr>
      <vt:lpstr>Places and Names…</vt:lpstr>
      <vt:lpstr>PowerPoint Presentation</vt:lpstr>
      <vt:lpstr>Political Geography</vt:lpstr>
      <vt:lpstr>Gambling with Nature…</vt:lpstr>
      <vt:lpstr>Environment and Population</vt:lpstr>
      <vt:lpstr>Environment and Population</vt:lpstr>
      <vt:lpstr>China’s Main Agricultural Regions</vt:lpstr>
      <vt:lpstr>Comparing China’s Climate with the United States</vt:lpstr>
      <vt:lpstr>Population Density of East Asia</vt:lpstr>
      <vt:lpstr>Environment and Population: The Great Rivers</vt:lpstr>
      <vt:lpstr>Environment and Population: Along the Coast</vt:lpstr>
      <vt:lpstr>Environment and Population: Along the Coast</vt:lpstr>
      <vt:lpstr>Environment and Population: Along the Coast</vt:lpstr>
      <vt:lpstr>Natural Resources</vt:lpstr>
      <vt:lpstr>Share of the World Commodity Consumption, China and United States, c2009/10</vt:lpstr>
      <vt:lpstr>PowerPoint Presentation</vt:lpstr>
      <vt:lpstr>Historical Geography: Ancient China</vt:lpstr>
      <vt:lpstr>Historical Geography: Peoples of the East Asian Realm</vt:lpstr>
      <vt:lpstr>China’s Historical Role in East Asia: Chinese Empires and Dynasties</vt:lpstr>
      <vt:lpstr>China’s Historical Role in East Asia: China in Disarray</vt:lpstr>
      <vt:lpstr>Extraterritoriality…</vt:lpstr>
      <vt:lpstr>China’s Historical Role in East Asia: Revolutionary China</vt:lpstr>
      <vt:lpstr>Japan’s Historical Role in East Asia: From Isolationism to Imperialism</vt:lpstr>
      <vt:lpstr>Japan’s Historical Role in East Asia: Japan in China</vt:lpstr>
      <vt:lpstr>Post-World War II East Asia: Communist China</vt:lpstr>
      <vt:lpstr>Post-World War II East Asia: Communist China</vt:lpstr>
      <vt:lpstr>Post-World War II East Asia: Japan’s Defeat and Recovery</vt:lpstr>
      <vt:lpstr>East Asia’s Economic Transformation: Japan’s Postwar Transformation</vt:lpstr>
      <vt:lpstr>East Asia’s Economic Transformation: The Asian Tigers</vt:lpstr>
      <vt:lpstr>East Asia’s Economic Transformation: China’s Economic Miracle</vt:lpstr>
      <vt:lpstr>Geopolitics in East Asia: The Korea Factor</vt:lpstr>
      <vt:lpstr>The Korean Peninsula Seen from Space</vt:lpstr>
      <vt:lpstr>Geopolitics in East Asia Taiwan: The Other China</vt:lpstr>
    </vt:vector>
  </TitlesOfParts>
  <Company>Hewlett-Packard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9: The East Asian Realm</dc:title>
  <dc:creator>Sarah Goggin</dc:creator>
  <cp:lastModifiedBy>Jean-Paul Rodrigue</cp:lastModifiedBy>
  <cp:revision>602</cp:revision>
  <dcterms:created xsi:type="dcterms:W3CDTF">2011-10-24T16:43:51Z</dcterms:created>
  <dcterms:modified xsi:type="dcterms:W3CDTF">2019-11-14T20:06:22Z</dcterms:modified>
</cp:coreProperties>
</file>