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09" r:id="rId2"/>
  </p:sldMasterIdLst>
  <p:notesMasterIdLst>
    <p:notesMasterId r:id="rId49"/>
  </p:notesMasterIdLst>
  <p:sldIdLst>
    <p:sldId id="256" r:id="rId3"/>
    <p:sldId id="260" r:id="rId4"/>
    <p:sldId id="257" r:id="rId5"/>
    <p:sldId id="258" r:id="rId6"/>
    <p:sldId id="297" r:id="rId7"/>
    <p:sldId id="304" r:id="rId8"/>
    <p:sldId id="307" r:id="rId9"/>
    <p:sldId id="308" r:id="rId10"/>
    <p:sldId id="300" r:id="rId11"/>
    <p:sldId id="309" r:id="rId12"/>
    <p:sldId id="311" r:id="rId13"/>
    <p:sldId id="312" r:id="rId14"/>
    <p:sldId id="261" r:id="rId15"/>
    <p:sldId id="263" r:id="rId16"/>
    <p:sldId id="264" r:id="rId17"/>
    <p:sldId id="265" r:id="rId18"/>
    <p:sldId id="266" r:id="rId19"/>
    <p:sldId id="30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305" r:id="rId31"/>
    <p:sldId id="277" r:id="rId32"/>
    <p:sldId id="281" r:id="rId33"/>
    <p:sldId id="278" r:id="rId34"/>
    <p:sldId id="279" r:id="rId35"/>
    <p:sldId id="295" r:id="rId36"/>
    <p:sldId id="280" r:id="rId37"/>
    <p:sldId id="283" r:id="rId38"/>
    <p:sldId id="284" r:id="rId39"/>
    <p:sldId id="286" r:id="rId40"/>
    <p:sldId id="287" r:id="rId41"/>
    <p:sldId id="288" r:id="rId42"/>
    <p:sldId id="289" r:id="rId43"/>
    <p:sldId id="290" r:id="rId44"/>
    <p:sldId id="291" r:id="rId45"/>
    <p:sldId id="313" r:id="rId46"/>
    <p:sldId id="310" r:id="rId47"/>
    <p:sldId id="29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liam/Cheryl Ferguson" initials="CF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282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923076923076927E-2"/>
          <c:y val="3.4220532319391636E-2"/>
          <c:w val="0.92307692307692257"/>
          <c:h val="0.8748104850034152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Mumbai (19N)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Sheet1!$B$1:$N$1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Sheet1!$B$2:$N$2</c:f>
              <c:numCache>
                <c:formatCode>General</c:formatCode>
                <c:ptCount val="12"/>
                <c:pt idx="0">
                  <c:v>2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13</c:v>
                </c:pt>
                <c:pt idx="5">
                  <c:v>508</c:v>
                </c:pt>
                <c:pt idx="6">
                  <c:v>638</c:v>
                </c:pt>
                <c:pt idx="7">
                  <c:v>383</c:v>
                </c:pt>
                <c:pt idx="8">
                  <c:v>235</c:v>
                </c:pt>
                <c:pt idx="9">
                  <c:v>123</c:v>
                </c:pt>
                <c:pt idx="10">
                  <c:v>26</c:v>
                </c:pt>
                <c:pt idx="11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F5-4C01-A4F5-497519BFA54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Rangoon (19N)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Sheet1!$B$1:$N$1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Sheet1!$B$3:$N$3</c:f>
              <c:numCache>
                <c:formatCode>General</c:formatCode>
                <c:ptCount val="12"/>
                <c:pt idx="0">
                  <c:v>1</c:v>
                </c:pt>
                <c:pt idx="1">
                  <c:v>7</c:v>
                </c:pt>
                <c:pt idx="2">
                  <c:v>2</c:v>
                </c:pt>
                <c:pt idx="3">
                  <c:v>102</c:v>
                </c:pt>
                <c:pt idx="4">
                  <c:v>310</c:v>
                </c:pt>
                <c:pt idx="5">
                  <c:v>544</c:v>
                </c:pt>
                <c:pt idx="6">
                  <c:v>591</c:v>
                </c:pt>
                <c:pt idx="7">
                  <c:v>513</c:v>
                </c:pt>
                <c:pt idx="8">
                  <c:v>437</c:v>
                </c:pt>
                <c:pt idx="9">
                  <c:v>200</c:v>
                </c:pt>
                <c:pt idx="10">
                  <c:v>82</c:v>
                </c:pt>
                <c:pt idx="11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F5-4C01-A4F5-497519BFA54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Padang (15N)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Sheet1!$B$1:$N$1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Sheet1!$B$4:$N$4</c:f>
              <c:numCache>
                <c:formatCode>General</c:formatCode>
                <c:ptCount val="12"/>
                <c:pt idx="0">
                  <c:v>381</c:v>
                </c:pt>
                <c:pt idx="1">
                  <c:v>227</c:v>
                </c:pt>
                <c:pt idx="2">
                  <c:v>308</c:v>
                </c:pt>
                <c:pt idx="3">
                  <c:v>382</c:v>
                </c:pt>
                <c:pt idx="4">
                  <c:v>338</c:v>
                </c:pt>
                <c:pt idx="5">
                  <c:v>240</c:v>
                </c:pt>
                <c:pt idx="6">
                  <c:v>237</c:v>
                </c:pt>
                <c:pt idx="7">
                  <c:v>329</c:v>
                </c:pt>
                <c:pt idx="8">
                  <c:v>426</c:v>
                </c:pt>
                <c:pt idx="9">
                  <c:v>550</c:v>
                </c:pt>
                <c:pt idx="10">
                  <c:v>549</c:v>
                </c:pt>
                <c:pt idx="11">
                  <c:v>476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1F5-4C01-A4F5-497519BFA547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Pontianak (O)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Sheet1!$B$1:$N$1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Sheet1!$B$5:$N$5</c:f>
              <c:numCache>
                <c:formatCode>General</c:formatCode>
                <c:ptCount val="12"/>
                <c:pt idx="0">
                  <c:v>269</c:v>
                </c:pt>
                <c:pt idx="1">
                  <c:v>217</c:v>
                </c:pt>
                <c:pt idx="2">
                  <c:v>245</c:v>
                </c:pt>
                <c:pt idx="3">
                  <c:v>283</c:v>
                </c:pt>
                <c:pt idx="4">
                  <c:v>272</c:v>
                </c:pt>
                <c:pt idx="5">
                  <c:v>225</c:v>
                </c:pt>
                <c:pt idx="6">
                  <c:v>165</c:v>
                </c:pt>
                <c:pt idx="7">
                  <c:v>219</c:v>
                </c:pt>
                <c:pt idx="8">
                  <c:v>219</c:v>
                </c:pt>
                <c:pt idx="9">
                  <c:v>394</c:v>
                </c:pt>
                <c:pt idx="10">
                  <c:v>409</c:v>
                </c:pt>
                <c:pt idx="11">
                  <c:v>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1F5-4C01-A4F5-497519BFA547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Jakarta (6S)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Sheet1!$B$1:$N$1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Sheet1!$B$6:$N$6</c:f>
              <c:numCache>
                <c:formatCode>General</c:formatCode>
                <c:ptCount val="12"/>
                <c:pt idx="0">
                  <c:v>303</c:v>
                </c:pt>
                <c:pt idx="1">
                  <c:v>212</c:v>
                </c:pt>
                <c:pt idx="2">
                  <c:v>214</c:v>
                </c:pt>
                <c:pt idx="3">
                  <c:v>175</c:v>
                </c:pt>
                <c:pt idx="4">
                  <c:v>129</c:v>
                </c:pt>
                <c:pt idx="5">
                  <c:v>125</c:v>
                </c:pt>
                <c:pt idx="6">
                  <c:v>53</c:v>
                </c:pt>
                <c:pt idx="7">
                  <c:v>50</c:v>
                </c:pt>
                <c:pt idx="8">
                  <c:v>61</c:v>
                </c:pt>
                <c:pt idx="9">
                  <c:v>74</c:v>
                </c:pt>
                <c:pt idx="10">
                  <c:v>136</c:v>
                </c:pt>
                <c:pt idx="11">
                  <c:v>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1F5-4C01-A4F5-497519BFA547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Darwin (12S)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Sheet1!$B$1:$N$1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Sheet1!$B$7:$N$7</c:f>
              <c:numCache>
                <c:formatCode>General</c:formatCode>
                <c:ptCount val="12"/>
                <c:pt idx="0">
                  <c:v>403</c:v>
                </c:pt>
                <c:pt idx="1">
                  <c:v>290</c:v>
                </c:pt>
                <c:pt idx="2">
                  <c:v>319</c:v>
                </c:pt>
                <c:pt idx="3">
                  <c:v>58</c:v>
                </c:pt>
                <c:pt idx="4">
                  <c:v>7</c:v>
                </c:pt>
                <c:pt idx="5">
                  <c:v>5</c:v>
                </c:pt>
                <c:pt idx="6">
                  <c:v>0</c:v>
                </c:pt>
                <c:pt idx="7">
                  <c:v>0</c:v>
                </c:pt>
                <c:pt idx="8">
                  <c:v>14</c:v>
                </c:pt>
                <c:pt idx="9">
                  <c:v>54</c:v>
                </c:pt>
                <c:pt idx="10">
                  <c:v>151</c:v>
                </c:pt>
                <c:pt idx="11">
                  <c:v>189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1F5-4C01-A4F5-497519BFA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1613824"/>
        <c:axId val="92087040"/>
      </c:lineChart>
      <c:catAx>
        <c:axId val="9161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0870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208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61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0495162498218727"/>
          <c:y val="6.0136023668254351E-2"/>
          <c:w val="0.14957282630776275"/>
          <c:h val="0.279668003367139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China (Females)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2018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51.4</c:v>
                </c:pt>
                <c:pt idx="1">
                  <c:v>34.700000000000003</c:v>
                </c:pt>
                <c:pt idx="2">
                  <c:v>14.7</c:v>
                </c:pt>
                <c:pt idx="3">
                  <c:v>10</c:v>
                </c:pt>
                <c:pt idx="4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8-4FC8-BFE0-BC2DA7C789A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China (Males)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2018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55.9</c:v>
                </c:pt>
                <c:pt idx="1">
                  <c:v>38.799999999999997</c:v>
                </c:pt>
                <c:pt idx="2">
                  <c:v>16.8</c:v>
                </c:pt>
                <c:pt idx="3">
                  <c:v>11.4</c:v>
                </c:pt>
                <c:pt idx="4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98-4FC8-BFE0-BC2DA7C789A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India (Females)</c:v>
                </c:pt>
              </c:strCache>
            </c:strRef>
          </c:tx>
          <c:spPr>
            <a:solidFill>
              <a:srgbClr val="CC6600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2018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130.5</c:v>
                </c:pt>
                <c:pt idx="1">
                  <c:v>96.4</c:v>
                </c:pt>
                <c:pt idx="2">
                  <c:v>61.2</c:v>
                </c:pt>
                <c:pt idx="3">
                  <c:v>45</c:v>
                </c:pt>
                <c:pt idx="4">
                  <c:v>37.299999999999997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98-4FC8-BFE0-BC2DA7C789A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India (Males)</c:v>
                </c:pt>
              </c:strCache>
            </c:strRef>
          </c:tx>
          <c:spPr>
            <a:solidFill>
              <a:srgbClr val="800000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2018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122.1</c:v>
                </c:pt>
                <c:pt idx="1">
                  <c:v>86.9</c:v>
                </c:pt>
                <c:pt idx="2">
                  <c:v>55.4</c:v>
                </c:pt>
                <c:pt idx="3">
                  <c:v>42.2</c:v>
                </c:pt>
                <c:pt idx="4">
                  <c:v>35.799999999999997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98-4FC8-BFE0-BC2DA7C789A1}"/>
            </c:ext>
          </c:extLst>
        </c:ser>
        <c:ser>
          <c:idx val="5"/>
          <c:order val="4"/>
          <c:tx>
            <c:strRef>
              <c:f>Sheet1!$A$7</c:f>
              <c:strCache>
                <c:ptCount val="1"/>
                <c:pt idx="0">
                  <c:v>United States (Females)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2018</c:v>
                </c:pt>
              </c:strCache>
            </c:strRef>
          </c:cat>
          <c:val>
            <c:numRef>
              <c:f>Sheet1!$B$7:$F$7</c:f>
              <c:numCache>
                <c:formatCode>General</c:formatCode>
                <c:ptCount val="5"/>
                <c:pt idx="0">
                  <c:v>10</c:v>
                </c:pt>
                <c:pt idx="1">
                  <c:v>7.6</c:v>
                </c:pt>
                <c:pt idx="2">
                  <c:v>6.6</c:v>
                </c:pt>
                <c:pt idx="3">
                  <c:v>6.2</c:v>
                </c:pt>
                <c:pt idx="4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5A98-4FC8-BFE0-BC2DA7C789A1}"/>
            </c:ext>
          </c:extLst>
        </c:ser>
        <c:ser>
          <c:idx val="4"/>
          <c:order val="5"/>
          <c:tx>
            <c:strRef>
              <c:f>Sheet1!$A$6</c:f>
              <c:strCache>
                <c:ptCount val="1"/>
                <c:pt idx="0">
                  <c:v>United States (Males)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2015</c:v>
                </c:pt>
                <c:pt idx="4">
                  <c:v>2018</c:v>
                </c:pt>
              </c:strCache>
            </c:strRef>
          </c:cat>
          <c:val>
            <c:numRef>
              <c:f>Sheet1!$B$6:$F$6</c:f>
              <c:numCache>
                <c:formatCode>General</c:formatCode>
                <c:ptCount val="5"/>
                <c:pt idx="0">
                  <c:v>12.5</c:v>
                </c:pt>
                <c:pt idx="1">
                  <c:v>9.3000000000000007</c:v>
                </c:pt>
                <c:pt idx="2">
                  <c:v>8</c:v>
                </c:pt>
                <c:pt idx="3">
                  <c:v>7.4</c:v>
                </c:pt>
                <c:pt idx="4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5A98-4FC8-BFE0-BC2DA7C789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5238712"/>
        <c:axId val="685236744"/>
      </c:barChart>
      <c:catAx>
        <c:axId val="685238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5236744"/>
        <c:crosses val="autoZero"/>
        <c:auto val="1"/>
        <c:lblAlgn val="ctr"/>
        <c:lblOffset val="100"/>
        <c:noMultiLvlLbl val="0"/>
      </c:catAx>
      <c:valAx>
        <c:axId val="685236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5238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855AF-6DEF-4E17-8C89-D5383D581A96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565E0-F45D-40FC-9AA9-5F460371C8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0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662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NOAA, National Climatic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26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47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41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347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01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47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814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714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14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745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901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766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89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35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292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110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7476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619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4310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6103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45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528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9627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0669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546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363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1123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257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033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6516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7425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220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69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AAE3A-DB2D-4E8A-AFA6-6423EA68955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36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Rainfall dataset: NASA </a:t>
            </a:r>
            <a:r>
              <a:rPr lang="en-US"/>
              <a:t>Earth Observations;</a:t>
            </a:r>
            <a:r>
              <a:rPr lang="en-US" baseline="0"/>
              <a:t> http://neo.sci.gsfc.nasa.gov/Search.html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0A4CEF-1953-4CE9-B7E5-D17B7BDBFC4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07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0A4CEF-1953-4CE9-B7E5-D17B7BDBFC4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8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EB61A-8493-487B-BDD4-4F60382C09F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69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38F1B1-3E3A-46E5-8B9E-18CC0350FCD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7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381000"/>
            <a:ext cx="10363200" cy="1676400"/>
          </a:xfrm>
          <a:ln>
            <a:solidFill>
              <a:srgbClr val="7F7F7F"/>
            </a:solidFill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lang="en-US" sz="4400" b="1" i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209800"/>
            <a:ext cx="10363200" cy="2362200"/>
          </a:xfrm>
        </p:spPr>
        <p:txBody>
          <a:bodyPr rtlCol="0">
            <a:normAutofit/>
          </a:bodyPr>
          <a:lstStyle>
            <a:lvl1pPr marL="0" indent="0" algn="ctr" rt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lang="en-US" sz="44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Ju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725084" y="762000"/>
            <a:ext cx="10363200" cy="1143000"/>
          </a:xfrm>
        </p:spPr>
        <p:txBody>
          <a:bodyPr anchor="b"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429000"/>
            <a:ext cx="8534400" cy="175260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3" y="1600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3" y="3886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3" y="1600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3" y="3886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609600" y="3886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5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6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orld_cover_left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8746435" y="92515"/>
            <a:ext cx="3445566" cy="6761952"/>
          </a:xfrm>
          <a:prstGeom prst="rect">
            <a:avLst/>
          </a:prstGeom>
          <a:noFill/>
        </p:spPr>
      </p:pic>
      <p:sp>
        <p:nvSpPr>
          <p:cNvPr id="5" name="Freeform 3"/>
          <p:cNvSpPr>
            <a:spLocks/>
          </p:cNvSpPr>
          <p:nvPr/>
        </p:nvSpPr>
        <p:spPr bwMode="auto">
          <a:xfrm>
            <a:off x="5526618" y="-3175"/>
            <a:ext cx="1037167" cy="1462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490" y="0"/>
              </a:cxn>
              <a:cxn ang="0">
                <a:pos x="140" y="921"/>
              </a:cxn>
              <a:cxn ang="0">
                <a:pos x="0" y="921"/>
              </a:cxn>
              <a:cxn ang="0">
                <a:pos x="34" y="0"/>
              </a:cxn>
            </a:cxnLst>
            <a:rect l="0" t="0" r="r" b="b"/>
            <a:pathLst>
              <a:path w="490" h="921">
                <a:moveTo>
                  <a:pt x="34" y="0"/>
                </a:moveTo>
                <a:lnTo>
                  <a:pt x="490" y="0"/>
                </a:lnTo>
                <a:lnTo>
                  <a:pt x="140" y="921"/>
                </a:lnTo>
                <a:lnTo>
                  <a:pt x="0" y="921"/>
                </a:lnTo>
                <a:lnTo>
                  <a:pt x="34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0584" y="1447800"/>
            <a:ext cx="2252135" cy="4953000"/>
          </a:xfrm>
          <a:prstGeom prst="rect">
            <a:avLst/>
          </a:prstGeom>
          <a:gradFill rotWithShape="1">
            <a:gsLst>
              <a:gs pos="0">
                <a:schemeClr val="accent3">
                  <a:lumMod val="60000"/>
                  <a:lumOff val="40000"/>
                  <a:alpha val="75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8467" y="-1588"/>
            <a:ext cx="5689600" cy="14605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12700" y="152400"/>
            <a:ext cx="12192000" cy="1143000"/>
          </a:xfrm>
          <a:prstGeom prst="rect">
            <a:avLst/>
          </a:prstGeom>
          <a:solidFill>
            <a:schemeClr val="accent3">
              <a:lumMod val="75000"/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8467" y="1460500"/>
            <a:ext cx="651933" cy="1422400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347" y="0"/>
              </a:cxn>
              <a:cxn ang="0">
                <a:pos x="0" y="1008"/>
              </a:cxn>
              <a:cxn ang="0">
                <a:pos x="1" y="0"/>
              </a:cxn>
            </a:cxnLst>
            <a:rect l="0" t="0" r="r" b="b"/>
            <a:pathLst>
              <a:path w="347" h="1008">
                <a:moveTo>
                  <a:pt x="1" y="0"/>
                </a:moveTo>
                <a:lnTo>
                  <a:pt x="347" y="0"/>
                </a:lnTo>
                <a:lnTo>
                  <a:pt x="0" y="1008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-12699" y="-4763"/>
            <a:ext cx="1318684" cy="157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3" y="0"/>
              </a:cxn>
              <a:cxn ang="0">
                <a:pos x="584" y="99"/>
              </a:cxn>
              <a:cxn ang="0">
                <a:pos x="0" y="99"/>
              </a:cxn>
              <a:cxn ang="0">
                <a:pos x="0" y="0"/>
              </a:cxn>
            </a:cxnLst>
            <a:rect l="0" t="0" r="r" b="b"/>
            <a:pathLst>
              <a:path w="623" h="99">
                <a:moveTo>
                  <a:pt x="0" y="0"/>
                </a:moveTo>
                <a:lnTo>
                  <a:pt x="623" y="0"/>
                </a:lnTo>
                <a:lnTo>
                  <a:pt x="584" y="99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515755" y="286505"/>
            <a:ext cx="4691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GEOG 1 – World Regional Geography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15755" y="777875"/>
            <a:ext cx="29181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Professor: Dr. Jean-Paul Rodrigue</a:t>
            </a:r>
          </a:p>
        </p:txBody>
      </p:sp>
      <p:pic>
        <p:nvPicPr>
          <p:cNvPr id="13" name="Picture 15" descr="Hofstra_Sh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136982"/>
            <a:ext cx="1347764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accent3">
                  <a:lumMod val="75000"/>
                  <a:alpha val="75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165100" y="6502401"/>
            <a:ext cx="49845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Hofstra University, Department of Global Studies &amp; Geography</a:t>
            </a:r>
          </a:p>
        </p:txBody>
      </p:sp>
      <p:sp>
        <p:nvSpPr>
          <p:cNvPr id="42804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69068" y="1501776"/>
            <a:ext cx="9478433" cy="1470025"/>
          </a:xfrm>
        </p:spPr>
        <p:txBody>
          <a:bodyPr/>
          <a:lstStyle>
            <a:lvl1pPr>
              <a:defRPr sz="3600" b="1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804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269068" y="3200400"/>
            <a:ext cx="9478433" cy="2971800"/>
          </a:xfrm>
        </p:spPr>
        <p:txBody>
          <a:bodyPr/>
          <a:lstStyle>
            <a:lvl1pPr marL="0" indent="0">
              <a:buFont typeface="Arial Narrow" pitchFamily="34" charset="0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611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42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8230" tIns="41148" rIns="8230" bIns="41148"/>
          <a:lstStyle>
            <a:lvl2pPr marL="685780" indent="-352415">
              <a:defRPr/>
            </a:lvl2pPr>
            <a:lvl3pPr>
              <a:defRPr sz="2600"/>
            </a:lvl3pPr>
            <a:lvl4pPr>
              <a:defRPr sz="2400"/>
            </a:lvl4pPr>
            <a:lvl5pPr>
              <a:buFont typeface="Arial" pitchFamily="34" charset="0"/>
              <a:buChar char="•"/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524" y="149899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524" y="3031674"/>
            <a:ext cx="10363200" cy="2704625"/>
          </a:xfrm>
        </p:spPr>
        <p:txBody>
          <a:bodyPr anchor="b"/>
          <a:lstStyle>
            <a:lvl1pPr marL="0" indent="0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153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6301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9011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415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2895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4405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185" y="104775"/>
            <a:ext cx="2747433" cy="6497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651" y="104775"/>
            <a:ext cx="8043333" cy="6497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05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104775"/>
            <a:ext cx="10949516" cy="947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6472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381000"/>
            <a:ext cx="10363200" cy="2133600"/>
          </a:xfrm>
          <a:ln>
            <a:solidFill>
              <a:srgbClr val="7F7F7F"/>
            </a:solidFill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lang="en-US" sz="4400" b="1" i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895600"/>
            <a:ext cx="10363200" cy="2362200"/>
          </a:xfrm>
        </p:spPr>
        <p:txBody>
          <a:bodyPr rtlCol="0">
            <a:normAutofit/>
          </a:bodyPr>
          <a:lstStyle>
            <a:lvl1pPr marL="0" indent="0" algn="ctr" rt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lang="en-US" sz="44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6236" y="6356510"/>
            <a:ext cx="3859531" cy="3643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</p:spTree>
    <p:extLst>
      <p:ext uri="{BB962C8B-B14F-4D97-AF65-F5344CB8AC3E}">
        <p14:creationId xmlns:p14="http://schemas.microsoft.com/office/powerpoint/2010/main" val="1457846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Content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quarter" idx="19"/>
          </p:nvPr>
        </p:nvSpPr>
        <p:spPr>
          <a:xfrm>
            <a:off x="61976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0"/>
          </p:nvPr>
        </p:nvSpPr>
        <p:spPr>
          <a:xfrm>
            <a:off x="89408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5"/>
          </p:nvPr>
        </p:nvSpPr>
        <p:spPr>
          <a:xfrm>
            <a:off x="914400" y="6247924"/>
            <a:ext cx="253936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6"/>
          </p:nvPr>
        </p:nvSpPr>
        <p:spPr>
          <a:xfrm>
            <a:off x="4166236" y="6247924"/>
            <a:ext cx="3859531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2012, John Wiley and Sons, Inc.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8738237" y="6247924"/>
            <a:ext cx="2539364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8"/>
          </p:nvPr>
        </p:nvSpPr>
        <p:spPr>
          <a:xfrm>
            <a:off x="33528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21"/>
          </p:nvPr>
        </p:nvSpPr>
        <p:spPr>
          <a:xfrm>
            <a:off x="6096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2"/>
          </p:nvPr>
        </p:nvSpPr>
        <p:spPr>
          <a:xfrm>
            <a:off x="33528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3"/>
          </p:nvPr>
        </p:nvSpPr>
        <p:spPr>
          <a:xfrm>
            <a:off x="61976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24"/>
          </p:nvPr>
        </p:nvSpPr>
        <p:spPr>
          <a:xfrm>
            <a:off x="89408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6007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lIns="8230" tIns="41148" rIns="8230" bIns="4114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1"/>
            <a:ext cx="5384800" cy="4525963"/>
          </a:xfrm>
        </p:spPr>
        <p:txBody>
          <a:bodyPr lIns="8230" tIns="41148" rIns="8230" bIns="4114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7924"/>
            <a:ext cx="253936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6236" y="6247924"/>
            <a:ext cx="3859531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8237" y="6247924"/>
            <a:ext cx="2539364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57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0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4" indent="0">
              <a:buNone/>
              <a:defRPr sz="1600" b="1"/>
            </a:lvl8pPr>
            <a:lvl9pPr marL="36574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8230" tIns="41148" rIns="8230" bIns="4114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0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4" indent="0">
              <a:buNone/>
              <a:defRPr sz="1600" b="1"/>
            </a:lvl8pPr>
            <a:lvl9pPr marL="36574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 lIns="8230" tIns="41148" rIns="8230" bIns="4114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09600" y="3886200"/>
            <a:ext cx="10972800" cy="22860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096000" y="3886200"/>
            <a:ext cx="5486400" cy="22860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609600" y="3886200"/>
            <a:ext cx="5384800" cy="22860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3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7" indent="0">
              <a:buNone/>
              <a:defRPr sz="1200"/>
            </a:lvl2pPr>
            <a:lvl3pPr marL="914373" indent="0">
              <a:buNone/>
              <a:defRPr sz="1000"/>
            </a:lvl3pPr>
            <a:lvl4pPr marL="1371560" indent="0">
              <a:buNone/>
              <a:defRPr sz="900"/>
            </a:lvl4pPr>
            <a:lvl5pPr marL="1828746" indent="0">
              <a:buNone/>
              <a:defRPr sz="900"/>
            </a:lvl5pPr>
            <a:lvl6pPr marL="2285933" indent="0">
              <a:buNone/>
              <a:defRPr sz="900"/>
            </a:lvl6pPr>
            <a:lvl7pPr marL="2743119" indent="0">
              <a:buNone/>
              <a:defRPr sz="900"/>
            </a:lvl7pPr>
            <a:lvl8pPr marL="3200304" indent="0">
              <a:buNone/>
              <a:defRPr sz="900"/>
            </a:lvl8pPr>
            <a:lvl9pPr marL="36574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3" indent="0">
              <a:buNone/>
              <a:defRPr sz="2400"/>
            </a:lvl3pPr>
            <a:lvl4pPr marL="1371560" indent="0">
              <a:buNone/>
              <a:defRPr sz="2000"/>
            </a:lvl4pPr>
            <a:lvl5pPr marL="1828746" indent="0">
              <a:buNone/>
              <a:defRPr sz="2000"/>
            </a:lvl5pPr>
            <a:lvl6pPr marL="2285933" indent="0">
              <a:buNone/>
              <a:defRPr sz="2000"/>
            </a:lvl6pPr>
            <a:lvl7pPr marL="2743119" indent="0">
              <a:buNone/>
              <a:defRPr sz="2000"/>
            </a:lvl7pPr>
            <a:lvl8pPr marL="3200304" indent="0">
              <a:buNone/>
              <a:defRPr sz="2000"/>
            </a:lvl8pPr>
            <a:lvl9pPr marL="3657489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7" indent="0">
              <a:buNone/>
              <a:defRPr sz="1200"/>
            </a:lvl2pPr>
            <a:lvl3pPr marL="914373" indent="0">
              <a:buNone/>
              <a:defRPr sz="1000"/>
            </a:lvl3pPr>
            <a:lvl4pPr marL="1371560" indent="0">
              <a:buNone/>
              <a:defRPr sz="900"/>
            </a:lvl4pPr>
            <a:lvl5pPr marL="1828746" indent="0">
              <a:buNone/>
              <a:defRPr sz="900"/>
            </a:lvl5pPr>
            <a:lvl6pPr marL="2285933" indent="0">
              <a:buNone/>
              <a:defRPr sz="900"/>
            </a:lvl6pPr>
            <a:lvl7pPr marL="2743119" indent="0">
              <a:buNone/>
              <a:defRPr sz="900"/>
            </a:lvl7pPr>
            <a:lvl8pPr marL="3200304" indent="0">
              <a:buNone/>
              <a:defRPr sz="900"/>
            </a:lvl8pPr>
            <a:lvl9pPr marL="36574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477"/>
            <a:ext cx="10972800" cy="1143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38" tIns="45718" rIns="9143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18" tIns="45718" rIns="4571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10"/>
            <a:ext cx="2844165" cy="364331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A0AF5-6969-40B2-8809-204BDD2B1F29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236" y="6356510"/>
            <a:ext cx="3859531" cy="364331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8237" y="6356510"/>
            <a:ext cx="2844164" cy="364331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191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382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573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764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1472" indent="-3414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22" indent="-28432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72" indent="-2271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72" indent="-2271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72" indent="-2271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0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41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32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22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2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3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4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5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world_cover_left"/>
          <p:cNvPicPr>
            <a:picLocks noChangeAspect="1" noChangeArrowheads="1"/>
          </p:cNvPicPr>
          <p:nvPr/>
        </p:nvPicPr>
        <p:blipFill>
          <a:blip r:embed="rId15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5517" y="7752"/>
            <a:ext cx="1201313" cy="2596591"/>
          </a:xfrm>
          <a:prstGeom prst="rect">
            <a:avLst/>
          </a:prstGeom>
          <a:noFill/>
        </p:spPr>
      </p:pic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39285" y="104775"/>
            <a:ext cx="10949516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651" y="1311275"/>
            <a:ext cx="10993967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27014" name="Rectangle 6"/>
          <p:cNvSpPr>
            <a:spLocks noChangeArrowheads="1"/>
          </p:cNvSpPr>
          <p:nvPr/>
        </p:nvSpPr>
        <p:spPr bwMode="auto">
          <a:xfrm>
            <a:off x="-14817" y="-11113"/>
            <a:ext cx="1016001" cy="144780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427015" name="Rectangle 7"/>
          <p:cNvSpPr>
            <a:spLocks noChangeArrowheads="1"/>
          </p:cNvSpPr>
          <p:nvPr/>
        </p:nvSpPr>
        <p:spPr bwMode="auto">
          <a:xfrm>
            <a:off x="-14817" y="1436688"/>
            <a:ext cx="1016001" cy="5421312"/>
          </a:xfrm>
          <a:prstGeom prst="rect">
            <a:avLst/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427016" name="Rectangle 8"/>
          <p:cNvSpPr>
            <a:spLocks noChangeArrowheads="1"/>
          </p:cNvSpPr>
          <p:nvPr/>
        </p:nvSpPr>
        <p:spPr bwMode="auto">
          <a:xfrm>
            <a:off x="1909234" y="1061849"/>
            <a:ext cx="10282767" cy="228600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accent3">
                  <a:lumMod val="75000"/>
                  <a:alpha val="75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88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3">
              <a:lumMod val="50000"/>
            </a:schemeClr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rgbClr val="990000"/>
        </a:buClr>
        <a:buFont typeface="Arial Narrow" pitchFamily="34" charset="0"/>
        <a:buChar char="■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s1GmLp9JGFk" TargetMode="Externa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EICcU9oN-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xq-RiLb-6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8: The South Asian Realm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Monthly Precipitations (in mm)</a:t>
            </a:r>
          </a:p>
        </p:txBody>
      </p:sp>
      <p:graphicFrame>
        <p:nvGraphicFramePr>
          <p:cNvPr id="5" name="Object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6687120"/>
              </p:ext>
            </p:extLst>
          </p:nvPr>
        </p:nvGraphicFramePr>
        <p:xfrm>
          <a:off x="1009650" y="1311275"/>
          <a:ext cx="10993438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1438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54596-E7F9-43AB-B0D1-6142EAB9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Storms and Flooding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00EE0-1998-4A8A-AE2C-1D044C70C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Bangladesh delta</a:t>
            </a:r>
          </a:p>
          <a:p>
            <a:pPr lvl="1"/>
            <a:r>
              <a:rPr lang="en-US" dirty="0"/>
              <a:t>Because of the rich soil on the delta formed by the Ganges and Brahmaputra Rivers.</a:t>
            </a:r>
          </a:p>
          <a:p>
            <a:pPr lvl="1"/>
            <a:r>
              <a:rPr lang="en-US" dirty="0"/>
              <a:t>One of the most densely populated nations in the world.</a:t>
            </a:r>
          </a:p>
          <a:p>
            <a:pPr lvl="1"/>
            <a:r>
              <a:rPr lang="en-US" dirty="0"/>
              <a:t>Land is barely above sea level; seasonal flooding is common.</a:t>
            </a:r>
          </a:p>
          <a:p>
            <a:pPr lvl="1"/>
            <a:r>
              <a:rPr lang="en-US" dirty="0"/>
              <a:t>Tropical cyclones sweep in from the Bay of Bengal every five to seven years.</a:t>
            </a:r>
          </a:p>
          <a:p>
            <a:pPr lvl="1"/>
            <a:r>
              <a:rPr lang="en-US" dirty="0"/>
              <a:t>Storms have a devastating effects:</a:t>
            </a:r>
          </a:p>
          <a:p>
            <a:pPr lvl="2"/>
            <a:r>
              <a:rPr lang="en-US" dirty="0"/>
              <a:t>Flooding.</a:t>
            </a:r>
          </a:p>
          <a:p>
            <a:pPr lvl="2"/>
            <a:r>
              <a:rPr lang="en-US" dirty="0"/>
              <a:t>Destruction of fields and property.</a:t>
            </a:r>
          </a:p>
          <a:p>
            <a:pPr lvl="2"/>
            <a:r>
              <a:rPr lang="en-US" dirty="0"/>
              <a:t>Linked with food insecurity.</a:t>
            </a:r>
          </a:p>
          <a:p>
            <a:endParaRPr lang="en-US" dirty="0"/>
          </a:p>
        </p:txBody>
      </p:sp>
      <p:sp>
        <p:nvSpPr>
          <p:cNvPr id="5" name="Action Button: Video 4">
            <a:hlinkClick r:id="rId2" highlightClick="1"/>
            <a:extLst>
              <a:ext uri="{FF2B5EF4-FFF2-40B4-BE49-F238E27FC236}">
                <a16:creationId xmlns:a16="http://schemas.microsoft.com/office/drawing/2014/main" id="{2C976742-3DA8-4679-AB4D-E4D7393FD7CA}"/>
              </a:ext>
            </a:extLst>
          </p:cNvPr>
          <p:cNvSpPr/>
          <p:nvPr/>
        </p:nvSpPr>
        <p:spPr bwMode="auto">
          <a:xfrm>
            <a:off x="6594428" y="3912546"/>
            <a:ext cx="733850" cy="512530"/>
          </a:xfrm>
          <a:prstGeom prst="actionButtonMovi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13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DAD72A-BE94-423F-B82E-4FA71EC80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Cyclone Paths Since 1842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7BE760-913C-4407-8345-D51F1814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343276"/>
            <a:ext cx="95250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E09C40C-06B5-43A1-9B81-80BE60F0D328}"/>
              </a:ext>
            </a:extLst>
          </p:cNvPr>
          <p:cNvSpPr/>
          <p:nvPr/>
        </p:nvSpPr>
        <p:spPr bwMode="auto">
          <a:xfrm>
            <a:off x="7838573" y="3101139"/>
            <a:ext cx="619626" cy="61962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8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Asia’s Physiography: Physiographic Regions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Northern mountains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Hindu Kush and Karakoram ranges in west.</a:t>
            </a:r>
          </a:p>
          <a:p>
            <a:pPr lvl="2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Dry and barren.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Himalayas in center</a:t>
            </a:r>
          </a:p>
          <a:p>
            <a:pPr lvl="2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Mount Everest (Nepal and China).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Ranges of Bhutan and Arunachal Pradesh in east</a:t>
            </a:r>
          </a:p>
          <a:p>
            <a:pPr lvl="2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Green and forested.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Transitional foothills.</a:t>
            </a:r>
          </a:p>
          <a:p>
            <a:pPr lvl="2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Valleys cut by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meltwater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deblij15e_fig_08A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7775" y="1311275"/>
            <a:ext cx="4282826" cy="529113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9389729" y="2827480"/>
            <a:ext cx="984583" cy="41864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rot="1803536">
            <a:off x="8071447" y="2684630"/>
            <a:ext cx="1493351" cy="40420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 rot="473356">
            <a:off x="7445089" y="2053241"/>
            <a:ext cx="1319995" cy="53289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Asia’s Physiography: Physiographic Regions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River lowlands: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Pakistan’s Lower Indus River Valley:</a:t>
            </a:r>
          </a:p>
          <a:p>
            <a:pPr lvl="2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Punjab = “land of five rivers”.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North Indian Plain:</a:t>
            </a:r>
          </a:p>
          <a:p>
            <a:pPr lvl="2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Ganges River plain.</a:t>
            </a:r>
          </a:p>
          <a:p>
            <a:pPr lvl="2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Double delta of Ganges and Brahmaputra Rivers.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Importance of meltwater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About 20% of the water.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Impact of global warming.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deblij15e_fig_08A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7775" y="1311275"/>
            <a:ext cx="4282826" cy="529113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 rot="19171925">
            <a:off x="6894295" y="2754450"/>
            <a:ext cx="1389390" cy="40420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 rot="1337178">
            <a:off x="8035857" y="2971771"/>
            <a:ext cx="1915784" cy="47765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Asia’s Physiography: Physiographic Regions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Deccan plateau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Basalt tableland from Pangaea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Highest in the west.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Rivers flow eastward to Bay of Bengal.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Eastern and Western Ghats (steps) descend from plateau to narrow coastal plain.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Malabar Coast: orographic rainfall makes this part the most arable of Southern India.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deblij15e_fig_08A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7775" y="1311275"/>
            <a:ext cx="4282826" cy="5291138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7769860" y="3347182"/>
            <a:ext cx="1313180" cy="1956338"/>
          </a:xfrm>
          <a:custGeom>
            <a:avLst/>
            <a:gdLst>
              <a:gd name="connsiteX0" fmla="*/ 350520 w 1242060"/>
              <a:gd name="connsiteY0" fmla="*/ 1897380 h 2080260"/>
              <a:gd name="connsiteX1" fmla="*/ 137160 w 1242060"/>
              <a:gd name="connsiteY1" fmla="*/ 1493520 h 2080260"/>
              <a:gd name="connsiteX2" fmla="*/ 0 w 1242060"/>
              <a:gd name="connsiteY2" fmla="*/ 975360 h 2080260"/>
              <a:gd name="connsiteX3" fmla="*/ 0 w 1242060"/>
              <a:gd name="connsiteY3" fmla="*/ 594360 h 2080260"/>
              <a:gd name="connsiteX4" fmla="*/ 213360 w 1242060"/>
              <a:gd name="connsiteY4" fmla="*/ 487680 h 2080260"/>
              <a:gd name="connsiteX5" fmla="*/ 15240 w 1242060"/>
              <a:gd name="connsiteY5" fmla="*/ 281940 h 2080260"/>
              <a:gd name="connsiteX6" fmla="*/ 83820 w 1242060"/>
              <a:gd name="connsiteY6" fmla="*/ 0 h 2080260"/>
              <a:gd name="connsiteX7" fmla="*/ 548640 w 1242060"/>
              <a:gd name="connsiteY7" fmla="*/ 129540 h 2080260"/>
              <a:gd name="connsiteX8" fmla="*/ 899160 w 1242060"/>
              <a:gd name="connsiteY8" fmla="*/ 228600 h 2080260"/>
              <a:gd name="connsiteX9" fmla="*/ 1234440 w 1242060"/>
              <a:gd name="connsiteY9" fmla="*/ 281940 h 2080260"/>
              <a:gd name="connsiteX10" fmla="*/ 1242060 w 1242060"/>
              <a:gd name="connsiteY10" fmla="*/ 746760 h 2080260"/>
              <a:gd name="connsiteX11" fmla="*/ 929640 w 1242060"/>
              <a:gd name="connsiteY11" fmla="*/ 1021080 h 2080260"/>
              <a:gd name="connsiteX12" fmla="*/ 647700 w 1242060"/>
              <a:gd name="connsiteY12" fmla="*/ 1219200 h 2080260"/>
              <a:gd name="connsiteX13" fmla="*/ 640080 w 1242060"/>
              <a:gd name="connsiteY13" fmla="*/ 1440180 h 2080260"/>
              <a:gd name="connsiteX14" fmla="*/ 632460 w 1242060"/>
              <a:gd name="connsiteY14" fmla="*/ 1645920 h 2080260"/>
              <a:gd name="connsiteX15" fmla="*/ 525780 w 1242060"/>
              <a:gd name="connsiteY15" fmla="*/ 1836420 h 2080260"/>
              <a:gd name="connsiteX16" fmla="*/ 434340 w 1242060"/>
              <a:gd name="connsiteY16" fmla="*/ 2080260 h 2080260"/>
              <a:gd name="connsiteX17" fmla="*/ 350520 w 1242060"/>
              <a:gd name="connsiteY17" fmla="*/ 1897380 h 2080260"/>
              <a:gd name="connsiteX0" fmla="*/ 421640 w 1313180"/>
              <a:gd name="connsiteY0" fmla="*/ 1897380 h 2080260"/>
              <a:gd name="connsiteX1" fmla="*/ 208280 w 1313180"/>
              <a:gd name="connsiteY1" fmla="*/ 1493520 h 2080260"/>
              <a:gd name="connsiteX2" fmla="*/ 71120 w 1313180"/>
              <a:gd name="connsiteY2" fmla="*/ 975360 h 2080260"/>
              <a:gd name="connsiteX3" fmla="*/ 71120 w 1313180"/>
              <a:gd name="connsiteY3" fmla="*/ 594360 h 2080260"/>
              <a:gd name="connsiteX4" fmla="*/ 0 w 1313180"/>
              <a:gd name="connsiteY4" fmla="*/ 441960 h 2080260"/>
              <a:gd name="connsiteX5" fmla="*/ 86360 w 1313180"/>
              <a:gd name="connsiteY5" fmla="*/ 281940 h 2080260"/>
              <a:gd name="connsiteX6" fmla="*/ 154940 w 1313180"/>
              <a:gd name="connsiteY6" fmla="*/ 0 h 2080260"/>
              <a:gd name="connsiteX7" fmla="*/ 619760 w 1313180"/>
              <a:gd name="connsiteY7" fmla="*/ 129540 h 2080260"/>
              <a:gd name="connsiteX8" fmla="*/ 970280 w 1313180"/>
              <a:gd name="connsiteY8" fmla="*/ 228600 h 2080260"/>
              <a:gd name="connsiteX9" fmla="*/ 1305560 w 1313180"/>
              <a:gd name="connsiteY9" fmla="*/ 281940 h 2080260"/>
              <a:gd name="connsiteX10" fmla="*/ 1313180 w 1313180"/>
              <a:gd name="connsiteY10" fmla="*/ 746760 h 2080260"/>
              <a:gd name="connsiteX11" fmla="*/ 1000760 w 1313180"/>
              <a:gd name="connsiteY11" fmla="*/ 1021080 h 2080260"/>
              <a:gd name="connsiteX12" fmla="*/ 718820 w 1313180"/>
              <a:gd name="connsiteY12" fmla="*/ 1219200 h 2080260"/>
              <a:gd name="connsiteX13" fmla="*/ 711200 w 1313180"/>
              <a:gd name="connsiteY13" fmla="*/ 1440180 h 2080260"/>
              <a:gd name="connsiteX14" fmla="*/ 703580 w 1313180"/>
              <a:gd name="connsiteY14" fmla="*/ 1645920 h 2080260"/>
              <a:gd name="connsiteX15" fmla="*/ 596900 w 1313180"/>
              <a:gd name="connsiteY15" fmla="*/ 1836420 h 2080260"/>
              <a:gd name="connsiteX16" fmla="*/ 505460 w 1313180"/>
              <a:gd name="connsiteY16" fmla="*/ 2080260 h 2080260"/>
              <a:gd name="connsiteX17" fmla="*/ 421640 w 1313180"/>
              <a:gd name="connsiteY17" fmla="*/ 1897380 h 2080260"/>
              <a:gd name="connsiteX0" fmla="*/ 421640 w 1313180"/>
              <a:gd name="connsiteY0" fmla="*/ 1773458 h 1956338"/>
              <a:gd name="connsiteX1" fmla="*/ 208280 w 1313180"/>
              <a:gd name="connsiteY1" fmla="*/ 1369598 h 1956338"/>
              <a:gd name="connsiteX2" fmla="*/ 71120 w 1313180"/>
              <a:gd name="connsiteY2" fmla="*/ 851438 h 1956338"/>
              <a:gd name="connsiteX3" fmla="*/ 71120 w 1313180"/>
              <a:gd name="connsiteY3" fmla="*/ 470438 h 1956338"/>
              <a:gd name="connsiteX4" fmla="*/ 0 w 1313180"/>
              <a:gd name="connsiteY4" fmla="*/ 318038 h 1956338"/>
              <a:gd name="connsiteX5" fmla="*/ 86360 w 1313180"/>
              <a:gd name="connsiteY5" fmla="*/ 158018 h 1956338"/>
              <a:gd name="connsiteX6" fmla="*/ 312420 w 1313180"/>
              <a:gd name="connsiteY6" fmla="*/ 13238 h 1956338"/>
              <a:gd name="connsiteX7" fmla="*/ 619760 w 1313180"/>
              <a:gd name="connsiteY7" fmla="*/ 5618 h 1956338"/>
              <a:gd name="connsiteX8" fmla="*/ 970280 w 1313180"/>
              <a:gd name="connsiteY8" fmla="*/ 104678 h 1956338"/>
              <a:gd name="connsiteX9" fmla="*/ 1305560 w 1313180"/>
              <a:gd name="connsiteY9" fmla="*/ 158018 h 1956338"/>
              <a:gd name="connsiteX10" fmla="*/ 1313180 w 1313180"/>
              <a:gd name="connsiteY10" fmla="*/ 622838 h 1956338"/>
              <a:gd name="connsiteX11" fmla="*/ 1000760 w 1313180"/>
              <a:gd name="connsiteY11" fmla="*/ 897158 h 1956338"/>
              <a:gd name="connsiteX12" fmla="*/ 718820 w 1313180"/>
              <a:gd name="connsiteY12" fmla="*/ 1095278 h 1956338"/>
              <a:gd name="connsiteX13" fmla="*/ 711200 w 1313180"/>
              <a:gd name="connsiteY13" fmla="*/ 1316258 h 1956338"/>
              <a:gd name="connsiteX14" fmla="*/ 703580 w 1313180"/>
              <a:gd name="connsiteY14" fmla="*/ 1521998 h 1956338"/>
              <a:gd name="connsiteX15" fmla="*/ 596900 w 1313180"/>
              <a:gd name="connsiteY15" fmla="*/ 1712498 h 1956338"/>
              <a:gd name="connsiteX16" fmla="*/ 505460 w 1313180"/>
              <a:gd name="connsiteY16" fmla="*/ 1956338 h 1956338"/>
              <a:gd name="connsiteX17" fmla="*/ 421640 w 1313180"/>
              <a:gd name="connsiteY17" fmla="*/ 1773458 h 1956338"/>
              <a:gd name="connsiteX0" fmla="*/ 421640 w 1313180"/>
              <a:gd name="connsiteY0" fmla="*/ 1773458 h 1956338"/>
              <a:gd name="connsiteX1" fmla="*/ 208280 w 1313180"/>
              <a:gd name="connsiteY1" fmla="*/ 1369598 h 1956338"/>
              <a:gd name="connsiteX2" fmla="*/ 71120 w 1313180"/>
              <a:gd name="connsiteY2" fmla="*/ 851438 h 1956338"/>
              <a:gd name="connsiteX3" fmla="*/ 71120 w 1313180"/>
              <a:gd name="connsiteY3" fmla="*/ 470438 h 1956338"/>
              <a:gd name="connsiteX4" fmla="*/ 0 w 1313180"/>
              <a:gd name="connsiteY4" fmla="*/ 318038 h 1956338"/>
              <a:gd name="connsiteX5" fmla="*/ 86360 w 1313180"/>
              <a:gd name="connsiteY5" fmla="*/ 158018 h 1956338"/>
              <a:gd name="connsiteX6" fmla="*/ 312420 w 1313180"/>
              <a:gd name="connsiteY6" fmla="*/ 13238 h 1956338"/>
              <a:gd name="connsiteX7" fmla="*/ 619760 w 1313180"/>
              <a:gd name="connsiteY7" fmla="*/ 5618 h 1956338"/>
              <a:gd name="connsiteX8" fmla="*/ 970280 w 1313180"/>
              <a:gd name="connsiteY8" fmla="*/ 104678 h 1956338"/>
              <a:gd name="connsiteX9" fmla="*/ 1305560 w 1313180"/>
              <a:gd name="connsiteY9" fmla="*/ 158018 h 1956338"/>
              <a:gd name="connsiteX10" fmla="*/ 1313180 w 1313180"/>
              <a:gd name="connsiteY10" fmla="*/ 622838 h 1956338"/>
              <a:gd name="connsiteX11" fmla="*/ 1000760 w 1313180"/>
              <a:gd name="connsiteY11" fmla="*/ 897158 h 1956338"/>
              <a:gd name="connsiteX12" fmla="*/ 764540 w 1313180"/>
              <a:gd name="connsiteY12" fmla="*/ 1059718 h 1956338"/>
              <a:gd name="connsiteX13" fmla="*/ 711200 w 1313180"/>
              <a:gd name="connsiteY13" fmla="*/ 1316258 h 1956338"/>
              <a:gd name="connsiteX14" fmla="*/ 703580 w 1313180"/>
              <a:gd name="connsiteY14" fmla="*/ 1521998 h 1956338"/>
              <a:gd name="connsiteX15" fmla="*/ 596900 w 1313180"/>
              <a:gd name="connsiteY15" fmla="*/ 1712498 h 1956338"/>
              <a:gd name="connsiteX16" fmla="*/ 505460 w 1313180"/>
              <a:gd name="connsiteY16" fmla="*/ 1956338 h 1956338"/>
              <a:gd name="connsiteX17" fmla="*/ 421640 w 1313180"/>
              <a:gd name="connsiteY17" fmla="*/ 1773458 h 195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13180" h="1956338">
                <a:moveTo>
                  <a:pt x="421640" y="1773458"/>
                </a:moveTo>
                <a:lnTo>
                  <a:pt x="208280" y="1369598"/>
                </a:lnTo>
                <a:lnTo>
                  <a:pt x="71120" y="851438"/>
                </a:lnTo>
                <a:lnTo>
                  <a:pt x="71120" y="470438"/>
                </a:lnTo>
                <a:lnTo>
                  <a:pt x="0" y="318038"/>
                </a:lnTo>
                <a:lnTo>
                  <a:pt x="86360" y="158018"/>
                </a:lnTo>
                <a:lnTo>
                  <a:pt x="312420" y="13238"/>
                </a:lnTo>
                <a:cubicBezTo>
                  <a:pt x="414867" y="10698"/>
                  <a:pt x="510117" y="-9622"/>
                  <a:pt x="619760" y="5618"/>
                </a:cubicBezTo>
                <a:cubicBezTo>
                  <a:pt x="729403" y="20858"/>
                  <a:pt x="853440" y="71658"/>
                  <a:pt x="970280" y="104678"/>
                </a:cubicBezTo>
                <a:lnTo>
                  <a:pt x="1305560" y="158018"/>
                </a:lnTo>
                <a:lnTo>
                  <a:pt x="1313180" y="622838"/>
                </a:lnTo>
                <a:lnTo>
                  <a:pt x="1000760" y="897158"/>
                </a:lnTo>
                <a:lnTo>
                  <a:pt x="764540" y="1059718"/>
                </a:lnTo>
                <a:lnTo>
                  <a:pt x="711200" y="1316258"/>
                </a:lnTo>
                <a:lnTo>
                  <a:pt x="703580" y="1521998"/>
                </a:lnTo>
                <a:lnTo>
                  <a:pt x="596900" y="1712498"/>
                </a:lnTo>
                <a:lnTo>
                  <a:pt x="505460" y="1956338"/>
                </a:lnTo>
                <a:lnTo>
                  <a:pt x="421640" y="1773458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Birthplace of Civilizations: Indus Valley Civilization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Sindhu </a:t>
            </a:r>
          </a:p>
          <a:p>
            <a:pPr lvl="1"/>
            <a:r>
              <a:rPr lang="en-US" dirty="0"/>
              <a:t>circa 2500 BC.</a:t>
            </a:r>
          </a:p>
          <a:p>
            <a:pPr lvl="1"/>
            <a:r>
              <a:rPr lang="en-US" dirty="0"/>
              <a:t>Two major capitals</a:t>
            </a:r>
          </a:p>
          <a:p>
            <a:pPr lvl="1"/>
            <a:r>
              <a:rPr lang="en-US" dirty="0"/>
              <a:t>100 + smaller urban settlements.</a:t>
            </a:r>
          </a:p>
          <a:p>
            <a:pPr lvl="1"/>
            <a:r>
              <a:rPr lang="en-US" dirty="0"/>
              <a:t>Influence extended eastward to Delhi.</a:t>
            </a:r>
          </a:p>
          <a:p>
            <a:r>
              <a:rPr lang="en-US" dirty="0"/>
              <a:t>Decline due to:</a:t>
            </a:r>
          </a:p>
          <a:p>
            <a:pPr lvl="1"/>
            <a:r>
              <a:rPr lang="en-US" dirty="0"/>
              <a:t>Environmental change.</a:t>
            </a:r>
          </a:p>
          <a:p>
            <a:pPr lvl="1"/>
            <a:r>
              <a:rPr lang="en-US" dirty="0"/>
              <a:t>Shift of political center to the Ganges Basin.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deblij15e_fig_08A_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376" y="1731966"/>
            <a:ext cx="3941138" cy="472936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Birthplace of Civilizations: Aryans and the Origins of Hinduism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Arrival of Aryans in northern India, circa 1500 BC:</a:t>
            </a:r>
          </a:p>
          <a:p>
            <a:pPr lvl="1"/>
            <a:r>
              <a:rPr lang="en-US" dirty="0"/>
              <a:t>Peoples speaking Indo-European languages.</a:t>
            </a:r>
          </a:p>
          <a:p>
            <a:pPr lvl="1"/>
            <a:r>
              <a:rPr lang="en-US" dirty="0"/>
              <a:t>Mostly coming from Persia.</a:t>
            </a:r>
          </a:p>
          <a:p>
            <a:pPr lvl="1"/>
            <a:r>
              <a:rPr lang="en-US" dirty="0"/>
              <a:t>Organized the isolated tribes and villages.</a:t>
            </a:r>
          </a:p>
          <a:p>
            <a:pPr lvl="1"/>
            <a:r>
              <a:rPr lang="en-US" dirty="0"/>
              <a:t>Resurgence of urbanization.</a:t>
            </a:r>
          </a:p>
          <a:p>
            <a:r>
              <a:rPr lang="en-US" dirty="0"/>
              <a:t>Aryan cultural influence:</a:t>
            </a:r>
          </a:p>
          <a:p>
            <a:pPr lvl="1"/>
            <a:r>
              <a:rPr lang="en-US" dirty="0"/>
              <a:t>Sanskrit language.</a:t>
            </a:r>
          </a:p>
          <a:p>
            <a:pPr lvl="1"/>
            <a:r>
              <a:rPr lang="en-US" dirty="0"/>
              <a:t>New social order.</a:t>
            </a:r>
          </a:p>
          <a:p>
            <a:pPr lvl="1"/>
            <a:r>
              <a:rPr lang="en-US" dirty="0" err="1"/>
              <a:t>Vedism</a:t>
            </a:r>
            <a:r>
              <a:rPr lang="en-US" dirty="0"/>
              <a:t>: polytheistic religious belief system.</a:t>
            </a:r>
          </a:p>
          <a:p>
            <a:r>
              <a:rPr lang="en-US" dirty="0"/>
              <a:t>Hinduism</a:t>
            </a:r>
          </a:p>
          <a:p>
            <a:pPr lvl="1"/>
            <a:r>
              <a:rPr lang="en-US" dirty="0"/>
              <a:t>Emerged out of </a:t>
            </a:r>
            <a:r>
              <a:rPr lang="en-US" dirty="0" err="1"/>
              <a:t>Vedism</a:t>
            </a:r>
            <a:r>
              <a:rPr lang="en-US" dirty="0"/>
              <a:t> texts and local beliefs.</a:t>
            </a:r>
          </a:p>
          <a:p>
            <a:pPr lvl="1"/>
            <a:r>
              <a:rPr lang="en-US" dirty="0"/>
              <a:t>The world’s most constant and enduring belief system.</a:t>
            </a:r>
          </a:p>
          <a:p>
            <a:pPr lvl="1"/>
            <a:r>
              <a:rPr lang="en-US" dirty="0"/>
              <a:t>81% of the population of India.</a:t>
            </a:r>
          </a:p>
        </p:txBody>
      </p:sp>
      <p:sp>
        <p:nvSpPr>
          <p:cNvPr id="6" name="Action Button: Video 5">
            <a:hlinkClick r:id="rId3" highlightClick="1"/>
            <a:extLst>
              <a:ext uri="{FF2B5EF4-FFF2-40B4-BE49-F238E27FC236}">
                <a16:creationId xmlns:a16="http://schemas.microsoft.com/office/drawing/2014/main" id="{1DA19AEA-B018-459D-A5A2-D50791458643}"/>
              </a:ext>
            </a:extLst>
          </p:cNvPr>
          <p:cNvSpPr/>
          <p:nvPr/>
        </p:nvSpPr>
        <p:spPr bwMode="auto">
          <a:xfrm>
            <a:off x="8597686" y="5464620"/>
            <a:ext cx="733850" cy="512530"/>
          </a:xfrm>
          <a:prstGeom prst="actionButtonMovi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Indo-European Migrations (From 3500 BCE)</a:t>
            </a:r>
          </a:p>
        </p:txBody>
      </p:sp>
      <p:pic>
        <p:nvPicPr>
          <p:cNvPr id="1026" name="Picture 2" descr="https://upload.wikimedia.org/wikipedia/commons/4/43/IE-migration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26" y="1572044"/>
            <a:ext cx="9144000" cy="455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858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Birthplace of Civilizations: Aryans and the Origins of Hinduism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Caste system:</a:t>
            </a:r>
          </a:p>
          <a:p>
            <a:pPr lvl="1"/>
            <a:r>
              <a:rPr lang="en-US" dirty="0"/>
              <a:t>Social stratification: Hierarchy of power among peoples.</a:t>
            </a:r>
          </a:p>
          <a:p>
            <a:pPr lvl="1"/>
            <a:r>
              <a:rPr lang="en-US" dirty="0"/>
              <a:t>Solidified powerful position of Aryans.</a:t>
            </a:r>
          </a:p>
          <a:p>
            <a:pPr lvl="1"/>
            <a:r>
              <a:rPr lang="en-US" dirty="0"/>
              <a:t>Legitimized through religious belief system.</a:t>
            </a:r>
          </a:p>
          <a:p>
            <a:pPr lvl="1"/>
            <a:r>
              <a:rPr lang="en-US" dirty="0"/>
              <a:t>There are four castes:</a:t>
            </a:r>
          </a:p>
          <a:p>
            <a:pPr lvl="2"/>
            <a:r>
              <a:rPr lang="en-US" dirty="0"/>
              <a:t>Brahmins (priests), Kshatriyas (warriors), </a:t>
            </a:r>
            <a:r>
              <a:rPr lang="en-US" dirty="0" err="1"/>
              <a:t>Vaishyas</a:t>
            </a:r>
            <a:r>
              <a:rPr lang="en-US" dirty="0"/>
              <a:t> (farm owners, merchants, artisans), and </a:t>
            </a:r>
            <a:r>
              <a:rPr lang="en-US" dirty="0" err="1"/>
              <a:t>shudras</a:t>
            </a:r>
            <a:r>
              <a:rPr lang="en-US" dirty="0"/>
              <a:t> (menials, laborers, serfs).</a:t>
            </a:r>
          </a:p>
          <a:p>
            <a:pPr lvl="2"/>
            <a:r>
              <a:rPr lang="en-US" dirty="0"/>
              <a:t>Below are the untouchables, a group so low that they are completely outside the caste system, composed of non-Aryan aborigines and workers such as street-sweepers, tanners, corpse-handlers.</a:t>
            </a:r>
          </a:p>
          <a:p>
            <a:pPr lvl="1"/>
            <a:r>
              <a:rPr lang="en-US" dirty="0"/>
              <a:t>Lower castes determined by past lives.</a:t>
            </a:r>
          </a:p>
          <a:p>
            <a:pPr lvl="1"/>
            <a:r>
              <a:rPr lang="en-US" dirty="0"/>
              <a:t>Adds to the divisiveness of India.</a:t>
            </a:r>
          </a:p>
          <a:p>
            <a:pPr lvl="1"/>
            <a:r>
              <a:rPr lang="en-US" dirty="0"/>
              <a:t>Have been made illegal but persist today.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849" y="5756911"/>
            <a:ext cx="340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most populous realm (1.64 billion)</a:t>
            </a:r>
          </a:p>
        </p:txBody>
      </p:sp>
      <p:pic>
        <p:nvPicPr>
          <p:cNvPr id="5" name="Picture 4" descr="deblij16e_fig_08a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757" y="264116"/>
            <a:ext cx="5032248" cy="629107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Birthplace of Civilizations: Aryans and the Origins of Hinduism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Indo-European languages: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Rooted in Sanskrit.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Dominate western and northern parts.</a:t>
            </a:r>
          </a:p>
          <a:p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Dravidian languages: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Indigenous languages.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Dominate in the South.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Other languages: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Sino-Tibetan.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Austro-Asiatic.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Political subdivisions follow linguistic lines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deblij15e_fig_08A_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758" y="1378828"/>
            <a:ext cx="5962450" cy="463696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Birthplace of Civilizations: Buddhism and Other Indigenous Religions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Buddhism: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circa 500 BC in eastern Ganges Basin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Under 1% in India; strong in Bhutan and Sri Lanka (70%).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Weak in India but influence greater in Southeast Asia and East Asia.</a:t>
            </a:r>
          </a:p>
          <a:p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Jainism: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emerged alongside Hinduism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Purist, deeply spiritual form of Hinduism.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Stance on non-violence and vegetarianism.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Under 1% of population.</a:t>
            </a:r>
          </a:p>
          <a:p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Sikhism: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circa AD 1500, following Islam’s arrival </a:t>
            </a:r>
            <a:endParaRPr lang="en-US" sz="2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Blend of Islamic and Hindu beliefs.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About 2% of population.</a:t>
            </a:r>
          </a:p>
        </p:txBody>
      </p:sp>
      <p:sp>
        <p:nvSpPr>
          <p:cNvPr id="4" name="Action Button: Video 3">
            <a:hlinkClick r:id="rId3" highlightClick="1"/>
            <a:extLst>
              <a:ext uri="{FF2B5EF4-FFF2-40B4-BE49-F238E27FC236}">
                <a16:creationId xmlns:a16="http://schemas.microsoft.com/office/drawing/2014/main" id="{60726659-5528-43C2-8E3F-BA5ADE3E0AED}"/>
              </a:ext>
            </a:extLst>
          </p:cNvPr>
          <p:cNvSpPr/>
          <p:nvPr/>
        </p:nvSpPr>
        <p:spPr bwMode="auto">
          <a:xfrm>
            <a:off x="9788812" y="1632562"/>
            <a:ext cx="733850" cy="512530"/>
          </a:xfrm>
          <a:prstGeom prst="actionButtonMovi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Invaders: The Reach of Islam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Waves is Islamization</a:t>
            </a:r>
          </a:p>
          <a:p>
            <a:pPr lvl="1"/>
            <a:r>
              <a:rPr lang="en-US" dirty="0"/>
              <a:t>10th century arrival:</a:t>
            </a:r>
          </a:p>
          <a:p>
            <a:pPr lvl="2"/>
            <a:r>
              <a:rPr lang="en-US" dirty="0"/>
              <a:t>Overland into the Indus Valley (today’s Pakistan).</a:t>
            </a:r>
          </a:p>
          <a:p>
            <a:pPr lvl="1"/>
            <a:r>
              <a:rPr lang="en-US" dirty="0"/>
              <a:t>13th century establishment of Delhi Sultanate:</a:t>
            </a:r>
          </a:p>
          <a:p>
            <a:pPr lvl="2"/>
            <a:r>
              <a:rPr lang="en-US" dirty="0"/>
              <a:t>Expansion over northern tier of the subcontinent.</a:t>
            </a:r>
          </a:p>
          <a:p>
            <a:pPr lvl="2"/>
            <a:r>
              <a:rPr lang="en-US" dirty="0"/>
              <a:t>By sea: Arrival at Ganges-Brahmaputra Delta (today’s Bangladesh).</a:t>
            </a:r>
          </a:p>
          <a:p>
            <a:pPr lvl="1"/>
            <a:r>
              <a:rPr lang="en-US" dirty="0"/>
              <a:t>16th century Mughal (Mogul) Empire:</a:t>
            </a:r>
          </a:p>
          <a:p>
            <a:pPr lvl="2"/>
            <a:r>
              <a:rPr lang="en-US" dirty="0"/>
              <a:t>Centered in Afghanistan, ousted the Delhi Sultanate.</a:t>
            </a:r>
          </a:p>
          <a:p>
            <a:pPr lvl="2"/>
            <a:r>
              <a:rPr lang="en-US" dirty="0"/>
              <a:t>An outcome of the Mongol empire.</a:t>
            </a:r>
          </a:p>
          <a:p>
            <a:pPr lvl="2"/>
            <a:r>
              <a:rPr lang="en-US" dirty="0"/>
              <a:t>Mughal Empire expanded Islam with tolerance to Hindus; built Taj Mahal.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Invaders: The Reach of Islam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Appeal of Islam:</a:t>
            </a:r>
          </a:p>
          <a:p>
            <a:pPr lvl="1"/>
            <a:r>
              <a:rPr lang="en-US" dirty="0"/>
              <a:t>Hindu princes choose cooperation over annihilation by Islamic armies.</a:t>
            </a:r>
          </a:p>
          <a:p>
            <a:pPr lvl="1"/>
            <a:r>
              <a:rPr lang="en-US" dirty="0"/>
              <a:t>Welcome alternative for low-caste Hindus (like Buddhism).</a:t>
            </a:r>
          </a:p>
          <a:p>
            <a:pPr lvl="1"/>
            <a:r>
              <a:rPr lang="en-US" dirty="0"/>
              <a:t>Millions of Hindus converted.</a:t>
            </a:r>
          </a:p>
          <a:p>
            <a:r>
              <a:rPr lang="en-US" dirty="0"/>
              <a:t>Decline of Islam:</a:t>
            </a:r>
          </a:p>
          <a:p>
            <a:pPr lvl="1"/>
            <a:r>
              <a:rPr lang="en-US" dirty="0"/>
              <a:t>18th century Mughal Empire in decline.</a:t>
            </a:r>
          </a:p>
          <a:p>
            <a:pPr lvl="1"/>
            <a:r>
              <a:rPr lang="en-US" dirty="0"/>
              <a:t>Resurgence of Hindu religion.</a:t>
            </a:r>
          </a:p>
          <a:p>
            <a:pPr lvl="1"/>
            <a:r>
              <a:rPr lang="en-US" dirty="0"/>
              <a:t>Left India culturally and politically fragmented.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Invaders: The European Intrusion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18th century East India Company: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EIC represented the British empire.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British controlled most of trade in South Asia and between South Asia and Southeast Asia.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“Indirect rule” took advantage of fragmentation:</a:t>
            </a:r>
          </a:p>
          <a:p>
            <a:pPr lvl="2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Local 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maharajas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were left to rule but were forced to make trade concessions.</a:t>
            </a:r>
          </a:p>
          <a:p>
            <a:pPr lvl="2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Many became wealthy and built impressive palaces.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1857, “East India” officially became part of the British Colonial Empire.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Invaders: Colonial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Economic restructuring: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Corresponded to the industrial revolution.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Export raw materials to European factories: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E.g. cotton and tea plantations.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Import European manufactured goods: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Decline of local industries and loss of markets.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Infrastructure development: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Extensive transport network.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Irrigation system (increase in agricultural land).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Urban network; India’s largest cities (Bombay, Calcutta and Madras).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Social restructuring: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New elite of South Asians.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Educated; led to self rule demands.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Geopolitics of Modern South Asia: Partition and Independence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Partition: New cultural and geo-political landscape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British India could not survive self-rule as a single political entity.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Tensions between Hindu and Muslim interests.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Based on geography of Hindu and Muslim majorities.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Groups did coexist in some areas.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New boundaries caused displacement:</a:t>
            </a:r>
          </a:p>
          <a:p>
            <a:pPr lvl="2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largest in history (1947-1950).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Comparing before and after geographies: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Muslim exodus out of Hindu India.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Hindu migration out of West and East Pakistan (Bangladesh).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Refugee migrations: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“Forced” or “voluntary”?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South Asian Partition and Migration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1216" y="1261085"/>
            <a:ext cx="4038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/>
              <a:t>1931 and 1951 </a:t>
            </a:r>
          </a:p>
          <a:p>
            <a:pPr algn="ctr"/>
            <a:r>
              <a:rPr lang="en-US" sz="2600" i="1" dirty="0"/>
              <a:t>Distribution of Muslims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66848" y="6074038"/>
            <a:ext cx="7195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Explain the partition of South Asia and its consequences.</a:t>
            </a:r>
          </a:p>
        </p:txBody>
      </p:sp>
      <p:pic>
        <p:nvPicPr>
          <p:cNvPr id="8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47" y="609027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eblij15e_fig_08A_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587" y="2109322"/>
            <a:ext cx="5529364" cy="394954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Geopolitics of Modern South Asia: India-Pakistan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Tenuous relationship:</a:t>
            </a:r>
          </a:p>
          <a:p>
            <a:pPr lvl="1"/>
            <a:r>
              <a:rPr lang="en-US" dirty="0"/>
              <a:t>War in 1965.</a:t>
            </a:r>
          </a:p>
          <a:p>
            <a:pPr lvl="1"/>
            <a:r>
              <a:rPr lang="en-US" dirty="0"/>
              <a:t>India supported East Pakistan’s secession (became Bangladesh).</a:t>
            </a:r>
          </a:p>
          <a:p>
            <a:pPr lvl="1"/>
            <a:r>
              <a:rPr lang="en-US" dirty="0"/>
              <a:t>Conflict over Jammu and Kashmir.</a:t>
            </a:r>
          </a:p>
          <a:p>
            <a:pPr lvl="1"/>
            <a:r>
              <a:rPr lang="en-US" dirty="0"/>
              <a:t>Cold War: India towards USSR and Pakistan towards the United States.</a:t>
            </a:r>
          </a:p>
          <a:p>
            <a:pPr lvl="1"/>
            <a:r>
              <a:rPr lang="en-US" dirty="0"/>
              <a:t>Arms race led to both becoming nuclear powers.</a:t>
            </a:r>
          </a:p>
          <a:p>
            <a:pPr lvl="1"/>
            <a:r>
              <a:rPr lang="en-US" dirty="0"/>
              <a:t>Muslims in India: world’s largest cultural minority.</a:t>
            </a:r>
          </a:p>
          <a:p>
            <a:pPr lvl="1"/>
            <a:r>
              <a:rPr lang="en-US" dirty="0"/>
              <a:t>As much Muslims in India (180 million) than the population of Pakistan (193 million).</a:t>
            </a:r>
          </a:p>
          <a:p>
            <a:pPr lvl="1"/>
            <a:r>
              <a:rPr lang="en-US" dirty="0"/>
              <a:t>Complicates geopolitics between the two countries and within India (clashes between Indus and Muslims).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Geopolitics of Modern South Asia: Fundamental Cultural Differences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Hindus:</a:t>
            </a:r>
          </a:p>
          <a:p>
            <a:pPr lvl="1"/>
            <a:r>
              <a:rPr lang="en-US" dirty="0"/>
              <a:t>Tend to be vegetarians (ahimsa and reincarnation beliefs foster this).</a:t>
            </a:r>
          </a:p>
          <a:p>
            <a:pPr lvl="1"/>
            <a:r>
              <a:rPr lang="en-US" dirty="0"/>
              <a:t>Cows are sacred animals.</a:t>
            </a:r>
          </a:p>
          <a:p>
            <a:pPr lvl="1"/>
            <a:r>
              <a:rPr lang="en-US" dirty="0"/>
              <a:t>Believe in reincarnation.</a:t>
            </a:r>
          </a:p>
          <a:p>
            <a:pPr lvl="1"/>
            <a:r>
              <a:rPr lang="en-US" dirty="0"/>
              <a:t>Brahman, if it is God, is an impersonal one.</a:t>
            </a:r>
          </a:p>
          <a:p>
            <a:pPr lvl="1"/>
            <a:r>
              <a:rPr lang="en-US" dirty="0"/>
              <a:t>Follow caste system – no social or religious mobility within one lifetime.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Muslims:</a:t>
            </a:r>
          </a:p>
          <a:p>
            <a:pPr lvl="1"/>
            <a:r>
              <a:rPr lang="en-US" dirty="0"/>
              <a:t>Hindus as polytheistic infidels not to be tolerated.</a:t>
            </a:r>
          </a:p>
          <a:p>
            <a:pPr lvl="1"/>
            <a:r>
              <a:rPr lang="en-US" dirty="0"/>
              <a:t>Muslims eat meat (cows) – not pork.</a:t>
            </a:r>
          </a:p>
          <a:p>
            <a:pPr lvl="1"/>
            <a:r>
              <a:rPr lang="en-US" dirty="0"/>
              <a:t>Muslims are strict monotheists.</a:t>
            </a:r>
          </a:p>
          <a:p>
            <a:pPr lvl="1"/>
            <a:r>
              <a:rPr lang="en-US" dirty="0"/>
              <a:t>Muslims believe in a personal God.</a:t>
            </a:r>
          </a:p>
          <a:p>
            <a:pPr lvl="1"/>
            <a:r>
              <a:rPr lang="en-US" dirty="0"/>
              <a:t>Muslims reject the concept of castes – equality of believers.</a:t>
            </a:r>
          </a:p>
          <a:p>
            <a:pPr lvl="1"/>
            <a:r>
              <a:rPr lang="en-US" dirty="0"/>
              <a:t>Reject reincarnation.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5943600" y="762000"/>
            <a:ext cx="47244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 b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480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Geographic Panorama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Subcontinent</a:t>
            </a:r>
          </a:p>
          <a:p>
            <a:pPr lvl="1"/>
            <a:r>
              <a:rPr lang="en-US" dirty="0"/>
              <a:t>Divides oceans.</a:t>
            </a:r>
          </a:p>
          <a:p>
            <a:pPr lvl="1"/>
            <a:r>
              <a:rPr lang="en-US" dirty="0"/>
              <a:t>Divided by mountains, deserts, and fertile valleys.</a:t>
            </a:r>
          </a:p>
          <a:p>
            <a:r>
              <a:rPr lang="en-US" dirty="0"/>
              <a:t>Cultural diversity</a:t>
            </a:r>
          </a:p>
          <a:p>
            <a:pPr lvl="1"/>
            <a:r>
              <a:rPr lang="en-US" dirty="0"/>
              <a:t>Influenced by environmental diversity.</a:t>
            </a:r>
          </a:p>
          <a:p>
            <a:pPr lvl="1"/>
            <a:r>
              <a:rPr lang="en-US" dirty="0"/>
              <a:t>Unified by British colonial period:</a:t>
            </a:r>
          </a:p>
          <a:p>
            <a:pPr lvl="2"/>
            <a:r>
              <a:rPr lang="en-US" dirty="0"/>
              <a:t>Wanted to relinquish the region as a whole.</a:t>
            </a:r>
          </a:p>
          <a:p>
            <a:pPr lvl="1"/>
            <a:r>
              <a:rPr lang="en-US" dirty="0"/>
              <a:t>Religious partitions: Muslim, Hindu, and Buddhist.</a:t>
            </a:r>
          </a:p>
          <a:p>
            <a:r>
              <a:rPr lang="en-US" dirty="0"/>
              <a:t>Pakistan’s place in the region</a:t>
            </a:r>
          </a:p>
          <a:p>
            <a:pPr lvl="1"/>
            <a:r>
              <a:rPr lang="en-US" dirty="0"/>
              <a:t>Could be considered as part of North Africa / Southwest Asia.</a:t>
            </a:r>
          </a:p>
          <a:p>
            <a:pPr lvl="1"/>
            <a:r>
              <a:rPr lang="en-US" dirty="0"/>
              <a:t>Pakistan and India linked culturally and in fight over Kashmir.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Geopolitics of Modern South Asia: Contested Kashmir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Forward capital:</a:t>
            </a:r>
          </a:p>
          <a:p>
            <a:pPr lvl="1"/>
            <a:r>
              <a:rPr lang="en-US" dirty="0"/>
              <a:t>Islamabad’s placement in the embattled interior as a claim to northern frontiers.</a:t>
            </a:r>
          </a:p>
          <a:p>
            <a:r>
              <a:rPr lang="en-US" dirty="0"/>
              <a:t>Kashmir and partition:</a:t>
            </a:r>
          </a:p>
          <a:p>
            <a:pPr lvl="1"/>
            <a:r>
              <a:rPr lang="en-US" dirty="0"/>
              <a:t>Maharaja was Hindu, ruled over mostly Muslims.</a:t>
            </a:r>
          </a:p>
          <a:p>
            <a:r>
              <a:rPr lang="en-US" dirty="0"/>
              <a:t>Decided not to join Pakistan:</a:t>
            </a:r>
          </a:p>
          <a:p>
            <a:pPr lvl="1"/>
            <a:r>
              <a:rPr lang="en-US" dirty="0"/>
              <a:t>Muslim uprising and India’s intervention.</a:t>
            </a:r>
          </a:p>
          <a:p>
            <a:pPr lvl="1"/>
            <a:r>
              <a:rPr lang="en-US" dirty="0"/>
              <a:t>Line of control became de facto boundary.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eblij15e_fig_08A_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043" y="1311275"/>
            <a:ext cx="5563492" cy="477068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Issue: Who Should Govern Kashmir?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KASHMIR SHOULD BE PART OF PAKISTAN!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Everywhere else, Muslims went to Pakistan and Hindus to India.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Why doesn’t “democratic” India allow a referendum?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Muslims unfairly accused of terrorism for fighting to unite with Pakistan.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KASHMIR BELONGS TO INDIA!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Kashmiri maharaja wanted autonomy from “extremist” Pakistan.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Pakistan, non-Muslim minorities are not tolerated, and it’s a failed democracy.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quality of life for people in India is much better than in Pakistan.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66848" y="6074038"/>
            <a:ext cx="7195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Should Kashmir remain partitioned or handed to India or Pakistan?</a:t>
            </a:r>
          </a:p>
        </p:txBody>
      </p:sp>
      <p:pic>
        <p:nvPicPr>
          <p:cNvPr id="6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47" y="609027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Geopolitics of Modern South Asia: The Specter of Terrorism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Indian terrorist attacks</a:t>
            </a:r>
          </a:p>
          <a:p>
            <a:pPr lvl="1"/>
            <a:r>
              <a:rPr lang="en-US" dirty="0"/>
              <a:t>Roots in Pakistan.</a:t>
            </a:r>
          </a:p>
          <a:p>
            <a:pPr lvl="1"/>
            <a:r>
              <a:rPr lang="en-US" dirty="0"/>
              <a:t>Lashkar-e-Taiba: aims to return Kashmir to Islamic rule.</a:t>
            </a:r>
          </a:p>
          <a:p>
            <a:pPr lvl="1"/>
            <a:r>
              <a:rPr lang="en-US" dirty="0"/>
              <a:t>Most of India’s Muslims are uninvolved in extremism.</a:t>
            </a:r>
          </a:p>
          <a:p>
            <a:r>
              <a:rPr lang="en-US" dirty="0"/>
              <a:t>Pakistan and terrorist groups</a:t>
            </a:r>
          </a:p>
          <a:p>
            <a:pPr lvl="1"/>
            <a:r>
              <a:rPr lang="en-US" dirty="0"/>
              <a:t>Border with Afghanistan is out of government’s control.</a:t>
            </a:r>
          </a:p>
          <a:p>
            <a:pPr lvl="1"/>
            <a:r>
              <a:rPr lang="en-US" dirty="0"/>
              <a:t>Pakistan is under U.S. pressure to secure border.</a:t>
            </a:r>
          </a:p>
          <a:p>
            <a:pPr lvl="1"/>
            <a:r>
              <a:rPr lang="en-US" dirty="0"/>
              <a:t>Unwilling to alienate its Islamic support base.</a:t>
            </a:r>
          </a:p>
          <a:p>
            <a:pPr lvl="1"/>
            <a:r>
              <a:rPr lang="en-US" dirty="0"/>
              <a:t>Geopolitical chess game between India, Pakistan, and the United States.</a:t>
            </a:r>
          </a:p>
          <a:p>
            <a:r>
              <a:rPr lang="en-US" dirty="0"/>
              <a:t>Both India and Pakistan are nuclear powers.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Geopolitics of Modern South Asia: Chinese Border Claims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Jammu and Kashmir: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Northeastern extensions are claimed by China.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China offers strategic support for Pakistan versus India.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Arunachal Pradesh: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China claims most of territory.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Border agreed by Tibet, pre-Chinese control.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War in 1962 was fought over border.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Borders are unresolved.</a:t>
            </a:r>
          </a:p>
          <a:p>
            <a:pPr lvl="1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blij15e_fig_08A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2391" y="1432198"/>
            <a:ext cx="5447150" cy="463773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Geopolitics of Modern South Asia: Indian Ocean Geopolitics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Control of Indian Ocean Basin: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China needs access to markets and is building military bases.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India responds by building alliances in Southeast Asia.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United States is balancing between the two.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Economic interdependence:</a:t>
            </a:r>
          </a:p>
          <a:p>
            <a:pPr lvl="1"/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Terms of trade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are currently to China’s advantage (India has a trade deficit with China).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China-India trade is growing.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062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Markets and Fragmented Modernization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Staggering growth:</a:t>
            </a:r>
          </a:p>
          <a:p>
            <a:pPr lvl="1"/>
            <a:r>
              <a:rPr lang="en-US" dirty="0"/>
              <a:t>“India Shining” and the new era for India is considered key:</a:t>
            </a:r>
          </a:p>
          <a:p>
            <a:pPr lvl="2"/>
            <a:r>
              <a:rPr lang="en-US" dirty="0"/>
              <a:t>Rising economic growth rates.</a:t>
            </a:r>
          </a:p>
          <a:p>
            <a:pPr lvl="2"/>
            <a:r>
              <a:rPr lang="en-US" dirty="0"/>
              <a:t>Due to globalization and modernization.</a:t>
            </a:r>
          </a:p>
          <a:p>
            <a:pPr lvl="2"/>
            <a:r>
              <a:rPr lang="en-US" dirty="0"/>
              <a:t>Increasing integration into global economy.</a:t>
            </a:r>
          </a:p>
          <a:p>
            <a:pPr lvl="2"/>
            <a:r>
              <a:rPr lang="en-US" dirty="0"/>
              <a:t>E.g. IT and call centers.</a:t>
            </a:r>
          </a:p>
          <a:p>
            <a:pPr lvl="1"/>
            <a:r>
              <a:rPr lang="en-US" dirty="0"/>
              <a:t>Dramatic unevenness:</a:t>
            </a:r>
          </a:p>
          <a:p>
            <a:pPr lvl="2"/>
            <a:r>
              <a:rPr lang="en-US" dirty="0"/>
              <a:t>Poverty: over half of people in India, Pakistan, and Bangladesh live in poverty.</a:t>
            </a:r>
          </a:p>
          <a:p>
            <a:pPr lvl="2"/>
            <a:r>
              <a:rPr lang="en-US" dirty="0"/>
              <a:t>Benefits of economic growth are not spread around.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Markets and Fragmented Modernization: Economic Liberalization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Neoliberalism: </a:t>
            </a:r>
          </a:p>
          <a:p>
            <a:pPr lvl="1"/>
            <a:r>
              <a:rPr lang="en-US" dirty="0"/>
              <a:t>Privatization of largely state-managed economies.</a:t>
            </a:r>
          </a:p>
          <a:p>
            <a:pPr lvl="1"/>
            <a:r>
              <a:rPr lang="en-US" dirty="0"/>
              <a:t>Support from IMF required such structural reforms.</a:t>
            </a:r>
          </a:p>
          <a:p>
            <a:r>
              <a:rPr lang="en-US" dirty="0"/>
              <a:t>Economic growth:</a:t>
            </a:r>
          </a:p>
          <a:p>
            <a:pPr lvl="1"/>
            <a:r>
              <a:rPr lang="en-US" dirty="0"/>
              <a:t>New industries.</a:t>
            </a:r>
          </a:p>
          <a:p>
            <a:pPr lvl="1"/>
            <a:r>
              <a:rPr lang="en-US" dirty="0"/>
              <a:t>Led to new, urban middle class and consumer market.</a:t>
            </a:r>
          </a:p>
          <a:p>
            <a:pPr lvl="1"/>
            <a:r>
              <a:rPr lang="en-US" dirty="0"/>
              <a:t>Uneven as many are still impoverished and rural.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deblij15e_fig_08A_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043" y="1242123"/>
            <a:ext cx="4555010" cy="544070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Markets and Fragmented Modernization: The Significance of Agriculture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than half of entire South Asian workforce:</a:t>
            </a:r>
          </a:p>
          <a:p>
            <a:pPr lvl="1"/>
            <a:r>
              <a:rPr lang="en-US" dirty="0"/>
              <a:t>Low productivity and economic contribution.</a:t>
            </a:r>
          </a:p>
          <a:p>
            <a:pPr lvl="1"/>
            <a:r>
              <a:rPr lang="en-US" dirty="0"/>
              <a:t>Rural areas with lower incomes and standard of living.</a:t>
            </a:r>
          </a:p>
          <a:p>
            <a:r>
              <a:rPr lang="en-US" dirty="0"/>
              <a:t>Millions depend on good harvest each year:</a:t>
            </a:r>
          </a:p>
          <a:p>
            <a:pPr lvl="1"/>
            <a:r>
              <a:rPr lang="en-US" dirty="0"/>
              <a:t>Influenced by topography and rains.</a:t>
            </a:r>
          </a:p>
          <a:p>
            <a:pPr lvl="1"/>
            <a:r>
              <a:rPr lang="en-US" dirty="0"/>
              <a:t>Rice in wetter areas and wheat in drier areas.</a:t>
            </a:r>
          </a:p>
          <a:p>
            <a:r>
              <a:rPr lang="en-US" dirty="0"/>
              <a:t>Government needs to create rural policy:</a:t>
            </a:r>
          </a:p>
          <a:p>
            <a:pPr lvl="1"/>
            <a:r>
              <a:rPr lang="en-US" dirty="0"/>
              <a:t>To increase agricultural productivity and standard of living.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South Asia’s Population Geography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Population geography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focuses on spatial demography.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Relative sizes of South Asia’s area and population: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Two-fifths the size of East Asia and equally as populous.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Sub-Saharan Africa is five times as large, with less than half of South Asia’s population.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eblij15e_fig_08A_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849" y="1250299"/>
            <a:ext cx="4591104" cy="550292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South Asia’s Population Geography: Population Density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Population density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is number of people per unit area.</a:t>
            </a:r>
          </a:p>
          <a:p>
            <a:pPr lvl="1"/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Arithmetic density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 number of people per area.</a:t>
            </a:r>
          </a:p>
          <a:p>
            <a:pPr lvl="1"/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Physiological density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is number of people per unit of arable (agricultural) land:</a:t>
            </a:r>
          </a:p>
          <a:p>
            <a:pPr lvl="2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More meaningful measure for understanding the ability of a country to support its population size.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deblij15e_fig_08A_09.jpg">
            <a:extLst>
              <a:ext uri="{FF2B5EF4-FFF2-40B4-BE49-F238E27FC236}">
                <a16:creationId xmlns:a16="http://schemas.microsoft.com/office/drawing/2014/main" id="{19A3D2D7-6846-4120-94F2-BCF1F6F89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596" y="1311275"/>
            <a:ext cx="4591104" cy="55029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Asia’s Physiography: A Tectonic Encounter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Tectonic collision: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Indian Plate and Eurasian Plate:</a:t>
            </a:r>
          </a:p>
          <a:p>
            <a:pPr lvl="2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5 mm per year.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Accordion-like crust deformation.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Himalaya Mountains: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 elevation conditions.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Permanent snow and ice provide melt waters.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Headwaters of great rivers:</a:t>
            </a:r>
          </a:p>
          <a:p>
            <a:pPr lvl="2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Ganges River, Indus River, and </a:t>
            </a:r>
          </a:p>
          <a:p>
            <a:pPr lvl="2"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Brahmaputra River.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deblij15e_fig_08A_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587" y="1311275"/>
            <a:ext cx="2596765" cy="539207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Asia’s Population Geography: The Question of Overpopulation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Overpopulation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and “carrying capacity”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 population growth and densities unsupportable.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Depends on circumstances: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Not all high-density countries are struggling.</a:t>
            </a:r>
          </a:p>
          <a:p>
            <a:pPr lvl="1"/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Human resources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productivity, education, or technology help use natural resources efficiently.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South Asia’s large population has a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large </a:t>
            </a:r>
            <a:r>
              <a:rPr 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share which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 illiterate, undereducated and not productive:</a:t>
            </a:r>
          </a:p>
          <a:p>
            <a:pPr lvl="2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burden rather than a resource.</a:t>
            </a:r>
          </a:p>
          <a:p>
            <a:pPr lvl="2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Too many that are insufficiently productive.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Asia’s Population Geography: The Question of Overpopulation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Str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uctural change in birth and death rates: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Rapid population increase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Decline in growth rates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Stable population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Stage 2:</a:t>
            </a:r>
          </a:p>
          <a:p>
            <a:pPr lvl="1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Birth rates stabilize; deaths decline due to medical advances.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South Asian birth rates need to drop for population to stabilize.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eblij15e_fig_08A_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531" y="1145000"/>
            <a:ext cx="3940969" cy="2931229"/>
          </a:xfrm>
          <a:prstGeom prst="rect">
            <a:avLst/>
          </a:prstGeom>
        </p:spPr>
      </p:pic>
      <p:pic>
        <p:nvPicPr>
          <p:cNvPr id="7" name="Picture 6" descr="deblij15e_fig_08A_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849" y="3846977"/>
            <a:ext cx="2446084" cy="292171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Asia’s Population Geography: Demographic Burdens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Demographic burden</a:t>
            </a:r>
          </a:p>
          <a:p>
            <a:pPr lvl="1"/>
            <a:r>
              <a:rPr lang="en-US" dirty="0"/>
              <a:t>Proportion of population that is too old or too young to be productive and must be cared for by productive population (ages 20 to 50).</a:t>
            </a:r>
          </a:p>
          <a:p>
            <a:pPr lvl="1"/>
            <a:r>
              <a:rPr lang="en-US" dirty="0"/>
              <a:t>Low death rates and high birth rates will have large share of young and old.</a:t>
            </a:r>
          </a:p>
          <a:p>
            <a:pPr lvl="1"/>
            <a:r>
              <a:rPr lang="en-US" dirty="0"/>
              <a:t>High demographic burden.</a:t>
            </a:r>
          </a:p>
          <a:p>
            <a:r>
              <a:rPr lang="en-US" dirty="0"/>
              <a:t>Population Pyramid graphic of age-sex structure</a:t>
            </a:r>
          </a:p>
          <a:p>
            <a:pPr lvl="1"/>
            <a:r>
              <a:rPr lang="en-US" dirty="0"/>
              <a:t>India’s burden greater today and less in future.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CD5A4-9D25-4DC4-A386-859DB6685F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eblij15e_fig_08A_12.jpg">
            <a:extLst>
              <a:ext uri="{FF2B5EF4-FFF2-40B4-BE49-F238E27FC236}">
                <a16:creationId xmlns:a16="http://schemas.microsoft.com/office/drawing/2014/main" id="{319C8C5F-7015-43FE-9615-ABCFEBB50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043" y="1344318"/>
            <a:ext cx="5617238" cy="429247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Asia’s Population Geography: The Missing Girls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Sex ratio 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Skewed ratio of girls and boys.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Gender bias: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Higher value on boys: more productive and support parents.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Female infanticide.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Abortion of females: ultrasounds and rising incomes.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“Bachelor angst” leading to change in attitudes.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0AD4E4-DE2B-4FF0-9A46-8943ED1E1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 Ratio of India (Males per 100 Females)</a:t>
            </a:r>
          </a:p>
        </p:txBody>
      </p:sp>
      <p:pic>
        <p:nvPicPr>
          <p:cNvPr id="2050" name="Picture 2" descr="sex ratio of india by age group in 2020">
            <a:extLst>
              <a:ext uri="{FF2B5EF4-FFF2-40B4-BE49-F238E27FC236}">
                <a16:creationId xmlns:a16="http://schemas.microsoft.com/office/drawing/2014/main" id="{B60E222E-57B1-4436-A1A3-53C311C68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0241" r="736" b="1851"/>
          <a:stretch/>
        </p:blipFill>
        <p:spPr bwMode="auto">
          <a:xfrm>
            <a:off x="1376614" y="1425740"/>
            <a:ext cx="9895634" cy="495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3261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D9892-AF61-4C8E-BFA3-5466A344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Infant Mortality Rate (per 1000 under age 5), by Sex, Selected Countries, 1990-2018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8701696-9BCF-404D-A63E-5ED9F5FCF9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3827928"/>
              </p:ext>
            </p:extLst>
          </p:nvPr>
        </p:nvGraphicFramePr>
        <p:xfrm>
          <a:off x="1009650" y="1311275"/>
          <a:ext cx="10993438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62826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Prospects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D06BFD-F0C5-4F2B-87BE-1E8F372C9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Realm in transition</a:t>
            </a:r>
          </a:p>
          <a:p>
            <a:pPr lvl="1"/>
            <a:r>
              <a:rPr lang="en-US" dirty="0"/>
              <a:t>Politically…</a:t>
            </a:r>
          </a:p>
          <a:p>
            <a:pPr lvl="2"/>
            <a:r>
              <a:rPr lang="en-US" dirty="0"/>
              <a:t>India-Pakistan relations, specter of terrorism, and religious movements engagement of politics.</a:t>
            </a:r>
          </a:p>
          <a:p>
            <a:pPr lvl="1"/>
            <a:r>
              <a:rPr lang="en-US" dirty="0"/>
              <a:t>Economically…</a:t>
            </a:r>
          </a:p>
          <a:p>
            <a:pPr lvl="2"/>
            <a:r>
              <a:rPr lang="en-US" dirty="0"/>
              <a:t>India’s rise in global economy, its growing middle class, and its advantages.</a:t>
            </a:r>
          </a:p>
          <a:p>
            <a:pPr lvl="1"/>
            <a:r>
              <a:rPr lang="en-US" dirty="0"/>
              <a:t>Demographically…</a:t>
            </a:r>
          </a:p>
          <a:p>
            <a:pPr lvl="2"/>
            <a:r>
              <a:rPr lang="en-US" dirty="0"/>
              <a:t>Pass through demographic transition and lower fertility.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6848" y="6074038"/>
            <a:ext cx="7195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Discuss some major demographic challenges that South Asia </a:t>
            </a:r>
            <a:r>
              <a:rPr lang="en-US" sz="2000" b="1">
                <a:latin typeface="Agency FB" pitchFamily="34" charset="0"/>
              </a:rPr>
              <a:t>is facing.</a:t>
            </a:r>
            <a:endParaRPr lang="en-US" sz="2000" b="1" dirty="0">
              <a:latin typeface="Agency FB" pitchFamily="34" charset="0"/>
            </a:endParaRPr>
          </a:p>
        </p:txBody>
      </p:sp>
      <p:pic>
        <p:nvPicPr>
          <p:cNvPr id="6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47" y="609027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South Asia’s Physiography: The Monsoon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Monsoons</a:t>
            </a:r>
          </a:p>
          <a:p>
            <a:pPr lvl="1" eaLnBrk="1" hangingPunct="1"/>
            <a:r>
              <a:rPr lang="en-US" dirty="0"/>
              <a:t>From the Arabic word “</a:t>
            </a:r>
            <a:r>
              <a:rPr lang="en-US" dirty="0" err="1"/>
              <a:t>mausim</a:t>
            </a:r>
            <a:r>
              <a:rPr lang="en-US" dirty="0"/>
              <a:t>” which means season:</a:t>
            </a:r>
          </a:p>
          <a:p>
            <a:pPr lvl="2" eaLnBrk="1" hangingPunct="1"/>
            <a:r>
              <a:rPr lang="en-US" dirty="0"/>
              <a:t>Annual weather cycle within the tropical and subtropical continents of Asia, Australia and Africa and the adjacent seas and oceans.</a:t>
            </a:r>
          </a:p>
          <a:p>
            <a:pPr lvl="1" eaLnBrk="1" hangingPunct="1"/>
            <a:r>
              <a:rPr lang="en-US" dirty="0"/>
              <a:t>Most vigorous and dramatic cycles of weather events on earth:</a:t>
            </a:r>
          </a:p>
          <a:p>
            <a:pPr lvl="2" eaLnBrk="1" hangingPunct="1"/>
            <a:r>
              <a:rPr lang="en-US" dirty="0"/>
              <a:t>Torrential rains.</a:t>
            </a:r>
          </a:p>
          <a:p>
            <a:pPr lvl="2" eaLnBrk="1" hangingPunct="1"/>
            <a:r>
              <a:rPr lang="en-US" dirty="0"/>
              <a:t>Floods.</a:t>
            </a:r>
          </a:p>
          <a:p>
            <a:pPr lvl="2" eaLnBrk="1" hangingPunct="1"/>
            <a:r>
              <a:rPr lang="en-US" dirty="0"/>
              <a:t>Tropical cyclones.</a:t>
            </a:r>
          </a:p>
          <a:p>
            <a:pPr lvl="1" eaLnBrk="1" hangingPunct="1"/>
            <a:r>
              <a:rPr lang="en-US" dirty="0"/>
              <a:t>Blow from the southwest from April to October:</a:t>
            </a:r>
          </a:p>
          <a:p>
            <a:pPr lvl="2" eaLnBrk="1" hangingPunct="1"/>
            <a:r>
              <a:rPr lang="en-US" dirty="0"/>
              <a:t>Wet season.</a:t>
            </a:r>
          </a:p>
          <a:p>
            <a:pPr lvl="2" eaLnBrk="1" hangingPunct="1"/>
            <a:r>
              <a:rPr lang="en-US" dirty="0"/>
              <a:t>India gets more than 80% of its rainfall during the monsoon.</a:t>
            </a:r>
          </a:p>
          <a:p>
            <a:pPr lvl="1" eaLnBrk="1" hangingPunct="1"/>
            <a:r>
              <a:rPr lang="en-US" dirty="0"/>
              <a:t>Blow from the northeast from October to April:</a:t>
            </a:r>
          </a:p>
          <a:p>
            <a:pPr lvl="2" eaLnBrk="1" hangingPunct="1"/>
            <a:r>
              <a:rPr lang="en-US" dirty="0"/>
              <a:t>Dry season.</a:t>
            </a:r>
          </a:p>
          <a:p>
            <a:pPr lvl="1"/>
            <a:r>
              <a:rPr lang="en-US" dirty="0"/>
              <a:t>Blocked and directed by Himalayas; Lasts for weeks.</a:t>
            </a:r>
          </a:p>
        </p:txBody>
      </p:sp>
    </p:spTree>
    <p:extLst>
      <p:ext uri="{BB962C8B-B14F-4D97-AF65-F5344CB8AC3E}">
        <p14:creationId xmlns:p14="http://schemas.microsoft.com/office/powerpoint/2010/main" val="197620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Asia’s Physiography: The Monsoon</a:t>
            </a:r>
          </a:p>
        </p:txBody>
      </p:sp>
      <p:pic>
        <p:nvPicPr>
          <p:cNvPr id="4" name="Picture 3" descr="deblij15e_fig_08A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546" y="1107988"/>
            <a:ext cx="4979692" cy="558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00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Dominant Wind Patterns in the Winter (October to April) – Dry Season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1280" y="1280160"/>
            <a:ext cx="6949440" cy="54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51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Dominant Wind Patterns in the Summer (April to October) – Wet Season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3"/>
          <a:stretch/>
        </p:blipFill>
        <p:spPr>
          <a:xfrm>
            <a:off x="2621280" y="1280160"/>
            <a:ext cx="6949440" cy="54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5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Average Annual Precipitations (in millimeters)</a:t>
            </a:r>
          </a:p>
        </p:txBody>
      </p:sp>
      <p:pic>
        <p:nvPicPr>
          <p:cNvPr id="41987" name="Picture 9" descr="Pacific Asia Monsoon Precipitatio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242" t="6824" r="13173" b="5237"/>
          <a:stretch>
            <a:fillRect/>
          </a:stretch>
        </p:blipFill>
        <p:spPr>
          <a:xfrm>
            <a:off x="2621280" y="1328609"/>
            <a:ext cx="6878638" cy="5375275"/>
          </a:xfrm>
          <a:noFill/>
        </p:spPr>
      </p:pic>
      <p:sp>
        <p:nvSpPr>
          <p:cNvPr id="41989" name="Text Box 11"/>
          <p:cNvSpPr txBox="1">
            <a:spLocks noChangeArrowheads="1"/>
          </p:cNvSpPr>
          <p:nvPr/>
        </p:nvSpPr>
        <p:spPr bwMode="auto">
          <a:xfrm>
            <a:off x="4222258" y="4498942"/>
            <a:ext cx="2120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solidFill>
                  <a:srgbClr val="000099"/>
                </a:solidFill>
                <a:latin typeface="Arial Black" pitchFamily="34" charset="0"/>
              </a:rPr>
              <a:t>Monsoon east</a:t>
            </a:r>
          </a:p>
        </p:txBody>
      </p:sp>
      <p:sp>
        <p:nvSpPr>
          <p:cNvPr id="41990" name="Text Box 12"/>
          <p:cNvSpPr txBox="1">
            <a:spLocks noChangeArrowheads="1"/>
          </p:cNvSpPr>
          <p:nvPr/>
        </p:nvSpPr>
        <p:spPr bwMode="auto">
          <a:xfrm>
            <a:off x="3998421" y="1525553"/>
            <a:ext cx="23523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solidFill>
                  <a:srgbClr val="993300"/>
                </a:solidFill>
                <a:latin typeface="Arial Black" pitchFamily="34" charset="0"/>
              </a:rPr>
              <a:t>Dry continental</a:t>
            </a:r>
          </a:p>
        </p:txBody>
      </p:sp>
      <p:sp>
        <p:nvSpPr>
          <p:cNvPr id="41991" name="Text Box 13"/>
          <p:cNvSpPr txBox="1">
            <a:spLocks noChangeArrowheads="1"/>
          </p:cNvSpPr>
          <p:nvPr/>
        </p:nvSpPr>
        <p:spPr bwMode="auto">
          <a:xfrm>
            <a:off x="4409584" y="2222467"/>
            <a:ext cx="13509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993300"/>
                </a:solidFill>
                <a:latin typeface="Arial Black" pitchFamily="34" charset="0"/>
              </a:rPr>
              <a:t>Gobi Desert</a:t>
            </a:r>
          </a:p>
        </p:txBody>
      </p:sp>
      <p:sp>
        <p:nvSpPr>
          <p:cNvPr id="41992" name="Text Box 14"/>
          <p:cNvSpPr txBox="1">
            <a:spLocks noChangeArrowheads="1"/>
          </p:cNvSpPr>
          <p:nvPr/>
        </p:nvSpPr>
        <p:spPr bwMode="auto">
          <a:xfrm>
            <a:off x="4134946" y="3294028"/>
            <a:ext cx="1489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99"/>
                </a:solidFill>
                <a:latin typeface="Arial Black" pitchFamily="34" charset="0"/>
              </a:rPr>
              <a:t>Ganges Delta</a:t>
            </a:r>
          </a:p>
        </p:txBody>
      </p:sp>
      <p:sp>
        <p:nvSpPr>
          <p:cNvPr id="41993" name="Text Box 15"/>
          <p:cNvSpPr txBox="1">
            <a:spLocks noChangeArrowheads="1"/>
          </p:cNvSpPr>
          <p:nvPr/>
        </p:nvSpPr>
        <p:spPr bwMode="auto">
          <a:xfrm>
            <a:off x="5857384" y="5165692"/>
            <a:ext cx="8940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99"/>
                </a:solidFill>
                <a:latin typeface="Arial Black" pitchFamily="34" charset="0"/>
              </a:rPr>
              <a:t>Borneo</a:t>
            </a:r>
          </a:p>
        </p:txBody>
      </p:sp>
      <p:sp>
        <p:nvSpPr>
          <p:cNvPr id="41994" name="Freeform 17"/>
          <p:cNvSpPr>
            <a:spLocks/>
          </p:cNvSpPr>
          <p:nvPr/>
        </p:nvSpPr>
        <p:spPr bwMode="auto">
          <a:xfrm>
            <a:off x="3412634" y="2087529"/>
            <a:ext cx="4549775" cy="1065213"/>
          </a:xfrm>
          <a:custGeom>
            <a:avLst/>
            <a:gdLst>
              <a:gd name="T0" fmla="*/ 2147483647 w 2866"/>
              <a:gd name="T1" fmla="*/ 2147483647 h 671"/>
              <a:gd name="T2" fmla="*/ 2147483647 w 2866"/>
              <a:gd name="T3" fmla="*/ 2147483647 h 671"/>
              <a:gd name="T4" fmla="*/ 2147483647 w 2866"/>
              <a:gd name="T5" fmla="*/ 2147483647 h 671"/>
              <a:gd name="T6" fmla="*/ 2147483647 w 2866"/>
              <a:gd name="T7" fmla="*/ 2147483647 h 671"/>
              <a:gd name="T8" fmla="*/ 2147483647 w 2866"/>
              <a:gd name="T9" fmla="*/ 2147483647 h 671"/>
              <a:gd name="T10" fmla="*/ 2147483647 w 2866"/>
              <a:gd name="T11" fmla="*/ 2147483647 h 671"/>
              <a:gd name="T12" fmla="*/ 2147483647 w 2866"/>
              <a:gd name="T13" fmla="*/ 2147483647 h 671"/>
              <a:gd name="T14" fmla="*/ 2147483647 w 2866"/>
              <a:gd name="T15" fmla="*/ 2147483647 h 671"/>
              <a:gd name="T16" fmla="*/ 0 w 2866"/>
              <a:gd name="T17" fmla="*/ 2147483647 h 6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66"/>
              <a:gd name="T28" fmla="*/ 0 h 671"/>
              <a:gd name="T29" fmla="*/ 2866 w 2866"/>
              <a:gd name="T30" fmla="*/ 671 h 6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66" h="671">
                <a:moveTo>
                  <a:pt x="2866" y="13"/>
                </a:moveTo>
                <a:cubicBezTo>
                  <a:pt x="2774" y="21"/>
                  <a:pt x="2439" y="0"/>
                  <a:pt x="2311" y="61"/>
                </a:cubicBezTo>
                <a:cubicBezTo>
                  <a:pt x="2183" y="122"/>
                  <a:pt x="2233" y="286"/>
                  <a:pt x="2098" y="376"/>
                </a:cubicBezTo>
                <a:cubicBezTo>
                  <a:pt x="1963" y="466"/>
                  <a:pt x="1659" y="561"/>
                  <a:pt x="1502" y="602"/>
                </a:cubicBezTo>
                <a:cubicBezTo>
                  <a:pt x="1345" y="643"/>
                  <a:pt x="1273" y="670"/>
                  <a:pt x="1153" y="624"/>
                </a:cubicBezTo>
                <a:cubicBezTo>
                  <a:pt x="1033" y="578"/>
                  <a:pt x="889" y="384"/>
                  <a:pt x="781" y="327"/>
                </a:cubicBezTo>
                <a:cubicBezTo>
                  <a:pt x="673" y="270"/>
                  <a:pt x="587" y="264"/>
                  <a:pt x="507" y="280"/>
                </a:cubicBezTo>
                <a:cubicBezTo>
                  <a:pt x="427" y="296"/>
                  <a:pt x="386" y="359"/>
                  <a:pt x="302" y="424"/>
                </a:cubicBezTo>
                <a:cubicBezTo>
                  <a:pt x="218" y="489"/>
                  <a:pt x="63" y="620"/>
                  <a:pt x="0" y="671"/>
                </a:cubicBezTo>
              </a:path>
            </a:pathLst>
          </a:cu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6" name="Rectangle 21"/>
          <p:cNvSpPr>
            <a:spLocks noChangeArrowheads="1"/>
          </p:cNvSpPr>
          <p:nvPr/>
        </p:nvSpPr>
        <p:spPr bwMode="auto">
          <a:xfrm>
            <a:off x="2670334" y="1931534"/>
            <a:ext cx="1130300" cy="508000"/>
          </a:xfrm>
          <a:prstGeom prst="rect">
            <a:avLst/>
          </a:prstGeom>
          <a:solidFill>
            <a:srgbClr val="FFFFFF"/>
          </a:solidFill>
          <a:ln w="19050">
            <a:solidFill>
              <a:srgbClr val="80808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600" b="1" dirty="0">
                <a:solidFill>
                  <a:srgbClr val="333333"/>
                </a:solidFill>
                <a:latin typeface="Arial Narrow" pitchFamily="34" charset="0"/>
              </a:rPr>
              <a:t>Driest desert on earth</a:t>
            </a:r>
          </a:p>
        </p:txBody>
      </p:sp>
      <p:sp>
        <p:nvSpPr>
          <p:cNvPr id="41997" name="Line 23"/>
          <p:cNvSpPr>
            <a:spLocks noChangeShapeType="1"/>
          </p:cNvSpPr>
          <p:nvPr/>
        </p:nvSpPr>
        <p:spPr bwMode="auto">
          <a:xfrm>
            <a:off x="3791109" y="2202998"/>
            <a:ext cx="652462" cy="130175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8" name="Line 24"/>
          <p:cNvSpPr>
            <a:spLocks noChangeShapeType="1"/>
          </p:cNvSpPr>
          <p:nvPr/>
        </p:nvSpPr>
        <p:spPr bwMode="auto">
          <a:xfrm flipV="1">
            <a:off x="4824319" y="5481603"/>
            <a:ext cx="1450577" cy="180975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9" name="Line 25"/>
          <p:cNvSpPr>
            <a:spLocks noChangeShapeType="1"/>
          </p:cNvSpPr>
          <p:nvPr/>
        </p:nvSpPr>
        <p:spPr bwMode="auto">
          <a:xfrm flipH="1" flipV="1">
            <a:off x="4950215" y="3332888"/>
            <a:ext cx="2667000" cy="827088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000" name="Rectangle 26"/>
          <p:cNvSpPr>
            <a:spLocks noChangeArrowheads="1"/>
          </p:cNvSpPr>
          <p:nvPr/>
        </p:nvSpPr>
        <p:spPr bwMode="auto">
          <a:xfrm>
            <a:off x="7609277" y="3761513"/>
            <a:ext cx="1817688" cy="996950"/>
          </a:xfrm>
          <a:prstGeom prst="rect">
            <a:avLst/>
          </a:prstGeom>
          <a:solidFill>
            <a:srgbClr val="FFFFFF"/>
          </a:solidFill>
          <a:ln w="19050">
            <a:solidFill>
              <a:srgbClr val="80808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600" b="1">
                <a:solidFill>
                  <a:srgbClr val="333333"/>
                </a:solidFill>
                <a:latin typeface="Arial Narrow" pitchFamily="34" charset="0"/>
              </a:rPr>
              <a:t>Mawsynram, India (467” of rain per year; 11860 mm). Most precipitation on earth</a:t>
            </a:r>
          </a:p>
        </p:txBody>
      </p:sp>
      <p:sp>
        <p:nvSpPr>
          <p:cNvPr id="42001" name="Freeform 27"/>
          <p:cNvSpPr>
            <a:spLocks/>
          </p:cNvSpPr>
          <p:nvPr/>
        </p:nvSpPr>
        <p:spPr bwMode="auto">
          <a:xfrm>
            <a:off x="8114809" y="6308691"/>
            <a:ext cx="1393825" cy="196850"/>
          </a:xfrm>
          <a:custGeom>
            <a:avLst/>
            <a:gdLst>
              <a:gd name="T0" fmla="*/ 0 w 878"/>
              <a:gd name="T1" fmla="*/ 2147483647 h 124"/>
              <a:gd name="T2" fmla="*/ 2147483647 w 878"/>
              <a:gd name="T3" fmla="*/ 2147483647 h 124"/>
              <a:gd name="T4" fmla="*/ 2147483647 w 878"/>
              <a:gd name="T5" fmla="*/ 2147483647 h 124"/>
              <a:gd name="T6" fmla="*/ 2147483647 w 878"/>
              <a:gd name="T7" fmla="*/ 0 h 124"/>
              <a:gd name="T8" fmla="*/ 0 60000 65536"/>
              <a:gd name="T9" fmla="*/ 0 60000 65536"/>
              <a:gd name="T10" fmla="*/ 0 60000 65536"/>
              <a:gd name="T11" fmla="*/ 0 60000 65536"/>
              <a:gd name="T12" fmla="*/ 0 w 878"/>
              <a:gd name="T13" fmla="*/ 0 h 124"/>
              <a:gd name="T14" fmla="*/ 878 w 878"/>
              <a:gd name="T15" fmla="*/ 124 h 1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78" h="124">
                <a:moveTo>
                  <a:pt x="0" y="124"/>
                </a:moveTo>
                <a:cubicBezTo>
                  <a:pt x="67" y="100"/>
                  <a:pt x="135" y="76"/>
                  <a:pt x="233" y="69"/>
                </a:cubicBezTo>
                <a:cubicBezTo>
                  <a:pt x="331" y="62"/>
                  <a:pt x="483" y="94"/>
                  <a:pt x="590" y="83"/>
                </a:cubicBezTo>
                <a:cubicBezTo>
                  <a:pt x="697" y="72"/>
                  <a:pt x="787" y="36"/>
                  <a:pt x="878" y="0"/>
                </a:cubicBezTo>
              </a:path>
            </a:pathLst>
          </a:cu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561738" y="5681896"/>
            <a:ext cx="2527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What are the physical and economic impacts of the monsoon?</a:t>
            </a:r>
          </a:p>
        </p:txBody>
      </p:sp>
      <p:pic>
        <p:nvPicPr>
          <p:cNvPr id="18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829" y="4842078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5" name="Rectangle 19"/>
          <p:cNvSpPr>
            <a:spLocks noChangeArrowheads="1"/>
          </p:cNvSpPr>
          <p:nvPr/>
        </p:nvSpPr>
        <p:spPr bwMode="auto">
          <a:xfrm>
            <a:off x="3301508" y="5373951"/>
            <a:ext cx="1577975" cy="508000"/>
          </a:xfrm>
          <a:prstGeom prst="rect">
            <a:avLst/>
          </a:prstGeom>
          <a:solidFill>
            <a:srgbClr val="FFFFFF"/>
          </a:solidFill>
          <a:ln w="19050">
            <a:solidFill>
              <a:srgbClr val="80808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600" b="1" dirty="0">
                <a:solidFill>
                  <a:srgbClr val="333333"/>
                </a:solidFill>
                <a:latin typeface="Arial Narrow" pitchFamily="34" charset="0"/>
              </a:rPr>
              <a:t>Raining every day with no dry season</a:t>
            </a:r>
          </a:p>
        </p:txBody>
      </p:sp>
    </p:spTree>
    <p:extLst>
      <p:ext uri="{BB962C8B-B14F-4D97-AF65-F5344CB8AC3E}">
        <p14:creationId xmlns:p14="http://schemas.microsoft.com/office/powerpoint/2010/main" val="2860591789"/>
      </p:ext>
    </p:extLst>
  </p:cSld>
  <p:clrMapOvr>
    <a:masterClrMapping/>
  </p:clrMapOvr>
</p:sld>
</file>

<file path=ppt/theme/theme1.xml><?xml version="1.0" encoding="utf-8"?>
<a:theme xmlns:a="http://schemas.openxmlformats.org/drawingml/2006/main" name="Arboga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102Desig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5_102Design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102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EOG 1" id="{7E15C26E-CC15-45CA-AF97-248292DB5DE7}" vid="{44B92890-02DC-4073-8E39-B3B7EDA68AF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2279</TotalTime>
  <Words>2699</Words>
  <Application>Microsoft Office PowerPoint</Application>
  <PresentationFormat>Widescreen</PresentationFormat>
  <Paragraphs>397</Paragraphs>
  <Slides>46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Agency FB</vt:lpstr>
      <vt:lpstr>Arial</vt:lpstr>
      <vt:lpstr>Arial Black</vt:lpstr>
      <vt:lpstr>Arial Narrow</vt:lpstr>
      <vt:lpstr>Calibri</vt:lpstr>
      <vt:lpstr>Impact</vt:lpstr>
      <vt:lpstr>Arbogast</vt:lpstr>
      <vt:lpstr>5_102Design</vt:lpstr>
      <vt:lpstr>Chapter 8: The South Asian Realm</vt:lpstr>
      <vt:lpstr>PowerPoint Presentation</vt:lpstr>
      <vt:lpstr>The Geographic Panorama</vt:lpstr>
      <vt:lpstr>South Asia’s Physiography: A Tectonic Encounter</vt:lpstr>
      <vt:lpstr>South Asia’s Physiography: The Monsoon</vt:lpstr>
      <vt:lpstr>South Asia’s Physiography: The Monsoon</vt:lpstr>
      <vt:lpstr>Dominant Wind Patterns in the Winter (October to April) – Dry Season</vt:lpstr>
      <vt:lpstr>Dominant Wind Patterns in the Summer (April to October) – Wet Season</vt:lpstr>
      <vt:lpstr>Average Annual Precipitations (in millimeters)</vt:lpstr>
      <vt:lpstr>Monthly Precipitations (in mm)</vt:lpstr>
      <vt:lpstr>Storms and Flooding</vt:lpstr>
      <vt:lpstr>Cyclone Paths Since 1842</vt:lpstr>
      <vt:lpstr>South Asia’s Physiography: Physiographic Regions</vt:lpstr>
      <vt:lpstr>South Asia’s Physiography: Physiographic Regions</vt:lpstr>
      <vt:lpstr>South Asia’s Physiography: Physiographic Regions</vt:lpstr>
      <vt:lpstr>Birthplace of Civilizations: Indus Valley Civilization</vt:lpstr>
      <vt:lpstr>Birthplace of Civilizations: Aryans and the Origins of Hinduism</vt:lpstr>
      <vt:lpstr>Indo-European Migrations (From 3500 BCE)</vt:lpstr>
      <vt:lpstr>Birthplace of Civilizations: Aryans and the Origins of Hinduism</vt:lpstr>
      <vt:lpstr>Birthplace of Civilizations: Aryans and the Origins of Hinduism</vt:lpstr>
      <vt:lpstr>Birthplace of Civilizations: Buddhism and Other Indigenous Religions</vt:lpstr>
      <vt:lpstr>Foreign Invaders: The Reach of Islam</vt:lpstr>
      <vt:lpstr>Foreign Invaders: The Reach of Islam</vt:lpstr>
      <vt:lpstr>Foreign Invaders: The European Intrusion</vt:lpstr>
      <vt:lpstr>Foreign Invaders: Colonial Transformation</vt:lpstr>
      <vt:lpstr>The Geopolitics of Modern South Asia: Partition and Independence</vt:lpstr>
      <vt:lpstr>South Asian Partition and Migration</vt:lpstr>
      <vt:lpstr>The Geopolitics of Modern South Asia: India-Pakistan</vt:lpstr>
      <vt:lpstr>The Geopolitics of Modern South Asia: Fundamental Cultural Differences</vt:lpstr>
      <vt:lpstr>The Geopolitics of Modern South Asia: Contested Kashmir</vt:lpstr>
      <vt:lpstr>Regional Issue: Who Should Govern Kashmir?</vt:lpstr>
      <vt:lpstr>The Geopolitics of Modern South Asia: The Specter of Terrorism</vt:lpstr>
      <vt:lpstr>The Geopolitics of Modern South Asia: Chinese Border Claims</vt:lpstr>
      <vt:lpstr>The Geopolitics of Modern South Asia: Indian Ocean Geopolitics</vt:lpstr>
      <vt:lpstr>Emerging Markets and Fragmented Modernization</vt:lpstr>
      <vt:lpstr>Emerging Markets and Fragmented Modernization: Economic Liberalization</vt:lpstr>
      <vt:lpstr>Emerging Markets and Fragmented Modernization: The Significance of Agriculture</vt:lpstr>
      <vt:lpstr>South Asia’s Population Geography</vt:lpstr>
      <vt:lpstr>South Asia’s Population Geography: Population Density</vt:lpstr>
      <vt:lpstr>South Asia’s Population Geography: The Question of Overpopulation</vt:lpstr>
      <vt:lpstr>South Asia’s Population Geography: The Question of Overpopulation</vt:lpstr>
      <vt:lpstr>South Asia’s Population Geography: Demographic Burdens</vt:lpstr>
      <vt:lpstr>South Asia’s Population Geography: The Missing Girls</vt:lpstr>
      <vt:lpstr>Sex Ratio of India (Males per 100 Females)</vt:lpstr>
      <vt:lpstr>Infant Mortality Rate (per 1000 under age 5), by Sex, Selected Countries, 1990-2018</vt:lpstr>
      <vt:lpstr>Future Prospects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8: The South Asian Realm</dc:title>
  <dc:creator>Sarah Goggin</dc:creator>
  <cp:lastModifiedBy>Jean-Paul Rodrigue</cp:lastModifiedBy>
  <cp:revision>567</cp:revision>
  <dcterms:created xsi:type="dcterms:W3CDTF">2011-10-24T16:43:51Z</dcterms:created>
  <dcterms:modified xsi:type="dcterms:W3CDTF">2019-11-12T20:25:27Z</dcterms:modified>
</cp:coreProperties>
</file>