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2.xml" ContentType="application/vnd.openxmlformats-officedocument.drawingml.chart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2" r:id="rId2"/>
  </p:sldMasterIdLst>
  <p:notesMasterIdLst>
    <p:notesMasterId r:id="rId53"/>
  </p:notesMasterIdLst>
  <p:sldIdLst>
    <p:sldId id="258" r:id="rId3"/>
    <p:sldId id="259" r:id="rId4"/>
    <p:sldId id="262" r:id="rId5"/>
    <p:sldId id="307" r:id="rId6"/>
    <p:sldId id="316" r:id="rId7"/>
    <p:sldId id="317" r:id="rId8"/>
    <p:sldId id="315" r:id="rId9"/>
    <p:sldId id="308" r:id="rId10"/>
    <p:sldId id="263" r:id="rId11"/>
    <p:sldId id="264" r:id="rId12"/>
    <p:sldId id="265" r:id="rId13"/>
    <p:sldId id="266" r:id="rId14"/>
    <p:sldId id="309" r:id="rId15"/>
    <p:sldId id="267" r:id="rId16"/>
    <p:sldId id="269" r:id="rId17"/>
    <p:sldId id="271" r:id="rId18"/>
    <p:sldId id="272" r:id="rId19"/>
    <p:sldId id="277" r:id="rId20"/>
    <p:sldId id="274" r:id="rId21"/>
    <p:sldId id="276" r:id="rId22"/>
    <p:sldId id="275" r:id="rId23"/>
    <p:sldId id="278" r:id="rId24"/>
    <p:sldId id="280" r:id="rId25"/>
    <p:sldId id="312" r:id="rId26"/>
    <p:sldId id="310" r:id="rId27"/>
    <p:sldId id="282" r:id="rId28"/>
    <p:sldId id="281" r:id="rId29"/>
    <p:sldId id="283" r:id="rId30"/>
    <p:sldId id="320" r:id="rId31"/>
    <p:sldId id="284" r:id="rId32"/>
    <p:sldId id="285" r:id="rId33"/>
    <p:sldId id="286" r:id="rId34"/>
    <p:sldId id="311" r:id="rId35"/>
    <p:sldId id="299" r:id="rId36"/>
    <p:sldId id="300" r:id="rId37"/>
    <p:sldId id="301" r:id="rId38"/>
    <p:sldId id="305" r:id="rId39"/>
    <p:sldId id="306" r:id="rId40"/>
    <p:sldId id="288" r:id="rId41"/>
    <p:sldId id="289" r:id="rId42"/>
    <p:sldId id="303" r:id="rId43"/>
    <p:sldId id="290" r:id="rId44"/>
    <p:sldId id="291" r:id="rId45"/>
    <p:sldId id="304" r:id="rId46"/>
    <p:sldId id="292" r:id="rId47"/>
    <p:sldId id="294" r:id="rId48"/>
    <p:sldId id="313" r:id="rId49"/>
    <p:sldId id="296" r:id="rId50"/>
    <p:sldId id="321" r:id="rId51"/>
    <p:sldId id="319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ggin" initials="G" lastIdx="4" clrIdx="0"/>
  <p:cmAuthor id="1" name="William/Cheryl Ferguson" initials="CF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7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2406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Venezuela</c:v>
                </c:pt>
                <c:pt idx="1">
                  <c:v>Saudi Arabia</c:v>
                </c:pt>
                <c:pt idx="2">
                  <c:v>Canada</c:v>
                </c:pt>
                <c:pt idx="3">
                  <c:v>Iran</c:v>
                </c:pt>
                <c:pt idx="4">
                  <c:v>Iraq</c:v>
                </c:pt>
                <c:pt idx="5">
                  <c:v>Russian Federation</c:v>
                </c:pt>
                <c:pt idx="6">
                  <c:v>Kuwait</c:v>
                </c:pt>
                <c:pt idx="7">
                  <c:v>United Arab Emirates</c:v>
                </c:pt>
                <c:pt idx="8">
                  <c:v>US</c:v>
                </c:pt>
                <c:pt idx="9">
                  <c:v>Libya</c:v>
                </c:pt>
                <c:pt idx="10">
                  <c:v>Nigeria</c:v>
                </c:pt>
                <c:pt idx="11">
                  <c:v>Kazakhstan</c:v>
                </c:pt>
                <c:pt idx="12">
                  <c:v>Qatar</c:v>
                </c:pt>
                <c:pt idx="13">
                  <c:v>China</c:v>
                </c:pt>
                <c:pt idx="14">
                  <c:v>Brazil</c:v>
                </c:pt>
                <c:pt idx="15">
                  <c:v>Angola</c:v>
                </c:pt>
                <c:pt idx="16">
                  <c:v>Algeria</c:v>
                </c:pt>
                <c:pt idx="17">
                  <c:v>Mexico</c:v>
                </c:pt>
                <c:pt idx="18">
                  <c:v>Norway</c:v>
                </c:pt>
                <c:pt idx="19">
                  <c:v>Azerbaijan</c:v>
                </c:pt>
              </c:strCache>
            </c:str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172.32300000000001</c:v>
                </c:pt>
                <c:pt idx="1">
                  <c:v>264.58999999999997</c:v>
                </c:pt>
                <c:pt idx="2">
                  <c:v>33.172164422680559</c:v>
                </c:pt>
                <c:pt idx="3">
                  <c:v>137.62</c:v>
                </c:pt>
                <c:pt idx="4">
                  <c:v>115</c:v>
                </c:pt>
                <c:pt idx="5">
                  <c:v>74.203600000000009</c:v>
                </c:pt>
                <c:pt idx="6">
                  <c:v>101.5</c:v>
                </c:pt>
                <c:pt idx="7">
                  <c:v>97.8</c:v>
                </c:pt>
                <c:pt idx="8">
                  <c:v>28.396000000000001</c:v>
                </c:pt>
                <c:pt idx="9">
                  <c:v>44.271000000000001</c:v>
                </c:pt>
                <c:pt idx="10">
                  <c:v>37.200000000000003</c:v>
                </c:pt>
                <c:pt idx="11">
                  <c:v>39.828000000000003</c:v>
                </c:pt>
                <c:pt idx="12">
                  <c:v>26.832999999999998</c:v>
                </c:pt>
                <c:pt idx="13">
                  <c:v>14.8316</c:v>
                </c:pt>
                <c:pt idx="14">
                  <c:v>12.856969999999999</c:v>
                </c:pt>
                <c:pt idx="15">
                  <c:v>13.5</c:v>
                </c:pt>
                <c:pt idx="16">
                  <c:v>12.2</c:v>
                </c:pt>
                <c:pt idx="17">
                  <c:v>11.692</c:v>
                </c:pt>
                <c:pt idx="18">
                  <c:v>7.0776991016965498</c:v>
                </c:pt>
                <c:pt idx="19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C9-471F-B0E3-5436AA82052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Sheet1!$A$2:$A$21</c:f>
              <c:strCache>
                <c:ptCount val="20"/>
                <c:pt idx="0">
                  <c:v>Venezuela</c:v>
                </c:pt>
                <c:pt idx="1">
                  <c:v>Saudi Arabia</c:v>
                </c:pt>
                <c:pt idx="2">
                  <c:v>Canada</c:v>
                </c:pt>
                <c:pt idx="3">
                  <c:v>Iran</c:v>
                </c:pt>
                <c:pt idx="4">
                  <c:v>Iraq</c:v>
                </c:pt>
                <c:pt idx="5">
                  <c:v>Russian Federation</c:v>
                </c:pt>
                <c:pt idx="6">
                  <c:v>Kuwait</c:v>
                </c:pt>
                <c:pt idx="7">
                  <c:v>United Arab Emirates</c:v>
                </c:pt>
                <c:pt idx="8">
                  <c:v>US</c:v>
                </c:pt>
                <c:pt idx="9">
                  <c:v>Libya</c:v>
                </c:pt>
                <c:pt idx="10">
                  <c:v>Nigeria</c:v>
                </c:pt>
                <c:pt idx="11">
                  <c:v>Kazakhstan</c:v>
                </c:pt>
                <c:pt idx="12">
                  <c:v>Qatar</c:v>
                </c:pt>
                <c:pt idx="13">
                  <c:v>China</c:v>
                </c:pt>
                <c:pt idx="14">
                  <c:v>Brazil</c:v>
                </c:pt>
                <c:pt idx="15">
                  <c:v>Angola</c:v>
                </c:pt>
                <c:pt idx="16">
                  <c:v>Algeria</c:v>
                </c:pt>
                <c:pt idx="17">
                  <c:v>Mexico</c:v>
                </c:pt>
                <c:pt idx="18">
                  <c:v>Norway</c:v>
                </c:pt>
                <c:pt idx="19">
                  <c:v>Azerbaijan</c:v>
                </c:pt>
              </c:strCache>
            </c:strRef>
          </c:cat>
          <c:val>
            <c:numRef>
              <c:f>Sheet1!$C$2:$C$21</c:f>
              <c:numCache>
                <c:formatCode>General</c:formatCode>
                <c:ptCount val="20"/>
                <c:pt idx="0">
                  <c:v>300.87800598144531</c:v>
                </c:pt>
                <c:pt idx="1">
                  <c:v>266.5780029296875</c:v>
                </c:pt>
                <c:pt idx="2">
                  <c:v>172.19470107555389</c:v>
                </c:pt>
                <c:pt idx="3">
                  <c:v>157.80000305175781</c:v>
                </c:pt>
                <c:pt idx="4">
                  <c:v>143.06900024414063</c:v>
                </c:pt>
                <c:pt idx="5">
                  <c:v>102.37519836425781</c:v>
                </c:pt>
                <c:pt idx="6">
                  <c:v>101.5</c:v>
                </c:pt>
                <c:pt idx="7">
                  <c:v>97.800003051757813</c:v>
                </c:pt>
                <c:pt idx="8">
                  <c:v>54.961997985839844</c:v>
                </c:pt>
                <c:pt idx="9">
                  <c:v>48.362998962402344</c:v>
                </c:pt>
                <c:pt idx="10">
                  <c:v>37.069999694824219</c:v>
                </c:pt>
                <c:pt idx="11">
                  <c:v>30</c:v>
                </c:pt>
                <c:pt idx="12">
                  <c:v>25.705000638961792</c:v>
                </c:pt>
                <c:pt idx="13">
                  <c:v>18.47892951965332</c:v>
                </c:pt>
                <c:pt idx="14">
                  <c:v>12.999781608581543</c:v>
                </c:pt>
                <c:pt idx="15">
                  <c:v>12.666999816894531</c:v>
                </c:pt>
                <c:pt idx="16">
                  <c:v>12.199999809265137</c:v>
                </c:pt>
                <c:pt idx="17">
                  <c:v>10.816400289535522</c:v>
                </c:pt>
                <c:pt idx="18">
                  <c:v>8.0050410032272339</c:v>
                </c:pt>
                <c:pt idx="19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54-454D-8B4A-DF32463DC2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73986832"/>
        <c:axId val="473987616"/>
      </c:barChart>
      <c:catAx>
        <c:axId val="47398683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987616"/>
        <c:crosses val="autoZero"/>
        <c:auto val="1"/>
        <c:lblAlgn val="ctr"/>
        <c:lblOffset val="100"/>
        <c:noMultiLvlLbl val="0"/>
      </c:catAx>
      <c:valAx>
        <c:axId val="4739876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986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103379721669983"/>
          <c:y val="2.1472392638036807E-2"/>
          <c:w val="0.81908548707753492"/>
          <c:h val="0.791411042944785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Non-citizens (% of total)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Bahrain</c:v>
                </c:pt>
                <c:pt idx="1">
                  <c:v>Kuwait</c:v>
                </c:pt>
                <c:pt idx="2">
                  <c:v>Oman</c:v>
                </c:pt>
                <c:pt idx="3">
                  <c:v>Qatar</c:v>
                </c:pt>
                <c:pt idx="4">
                  <c:v>Saudi Arabia</c:v>
                </c:pt>
                <c:pt idx="5">
                  <c:v>UAE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51</c:v>
                </c:pt>
                <c:pt idx="1">
                  <c:v>74</c:v>
                </c:pt>
                <c:pt idx="2">
                  <c:v>41</c:v>
                </c:pt>
                <c:pt idx="3">
                  <c:v>75</c:v>
                </c:pt>
                <c:pt idx="4">
                  <c:v>32</c:v>
                </c:pt>
                <c:pt idx="5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7C-4C58-9CC2-38CD0BFB001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Expats as % of workforce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Bahrain</c:v>
                </c:pt>
                <c:pt idx="1">
                  <c:v>Kuwait</c:v>
                </c:pt>
                <c:pt idx="2">
                  <c:v>Oman</c:v>
                </c:pt>
                <c:pt idx="3">
                  <c:v>Qatar</c:v>
                </c:pt>
                <c:pt idx="4">
                  <c:v>Saudi Arabia</c:v>
                </c:pt>
                <c:pt idx="5">
                  <c:v>UAE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64</c:v>
                </c:pt>
                <c:pt idx="1">
                  <c:v>81</c:v>
                </c:pt>
                <c:pt idx="2">
                  <c:v>55</c:v>
                </c:pt>
                <c:pt idx="3">
                  <c:v>90</c:v>
                </c:pt>
                <c:pt idx="4">
                  <c:v>55</c:v>
                </c:pt>
                <c:pt idx="5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7C-4C58-9CC2-38CD0BFB00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523712"/>
        <c:axId val="3525248"/>
      </c:barChart>
      <c:catAx>
        <c:axId val="3523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/>
          <a:lstStyle/>
          <a:p>
            <a:pPr>
              <a:defRPr/>
            </a:pPr>
            <a:endParaRPr lang="en-US"/>
          </a:p>
        </c:txPr>
        <c:crossAx val="35252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5252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/>
          <a:lstStyle/>
          <a:p>
            <a:pPr>
              <a:defRPr/>
            </a:pPr>
            <a:endParaRPr lang="en-US"/>
          </a:p>
        </c:txPr>
        <c:crossAx val="3523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B98C9-1F4D-4BF9-A46F-6E7C9E094953}" type="datetimeFigureOut">
              <a:rPr lang="en-US" smtClean="0"/>
              <a:pPr/>
              <a:t>10/30/2019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479BE-D0A8-45D0-94AC-9264077D26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71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wresearch.org/global/2016/10/18/economic-growth-attracts-migrants-to-persian-gulf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551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851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19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905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8075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183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42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393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256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400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512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555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1949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0617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9698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18">
              <a:defRPr/>
            </a:pPr>
            <a:r>
              <a:rPr lang="en-US" dirty="0"/>
              <a:t>Source: BP Statistical Review of World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3E6D46-F777-4F49-924C-9FA13F3E97B5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819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5836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6677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309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Source: Adapted from The International Tankers Owners Pollution Federation Limited &amp; Energy Information Administration, World Oil Transit Chokepoints.</a:t>
            </a:r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8B18EA-5ADA-4FC7-A719-09DA3D06A42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298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422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42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4772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422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D709748-848B-4DE3-AD1A-7365937CFEBD}" type="slidenum">
              <a:rPr lang="en-US"/>
              <a:pPr eaLnBrk="1" hangingPunct="1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4986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42073DC-67E5-4F34-8D83-97526F6FAEE1}" type="slidenum">
              <a:rPr lang="en-US"/>
              <a:pPr eaLnBrk="1" hangingPunct="1"/>
              <a:t>38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</a:rPr>
              <a:t>Source: </a:t>
            </a:r>
            <a:r>
              <a:rPr lang="en-US" dirty="0">
                <a:hlinkClick r:id="rId3"/>
              </a:rPr>
              <a:t>https://www.pewresearch.org/global/2016/10/18/economic-growth-attracts-migrants-to-persian-gulf/</a:t>
            </a:r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0452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5931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5382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5382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4178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06745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0674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537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31D276F-AE46-444B-ADF0-60041E9B1E4F}" type="slidenum">
              <a:rPr lang="en-US"/>
              <a:pPr eaLnBrk="1" hangingPunct="1"/>
              <a:t>4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4857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6140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064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Globalization &amp; Diversity: Rowntree, Lewis, Price, Wyckoff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815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249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040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023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479BE-D0A8-45D0-94AC-9264077D265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378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914400" y="381000"/>
            <a:ext cx="10363200" cy="2133600"/>
          </a:xfrm>
          <a:ln>
            <a:solidFill>
              <a:srgbClr val="7F7F7F"/>
            </a:solidFill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lang="en-US" sz="4400" b="1" i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895600"/>
            <a:ext cx="10363200" cy="2362200"/>
          </a:xfrm>
        </p:spPr>
        <p:txBody>
          <a:bodyPr rtlCol="0">
            <a:normAutofit/>
          </a:bodyPr>
          <a:lstStyle>
            <a:lvl1pPr marL="0" indent="0" algn="ctr" rtl="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lang="en-US" sz="44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</p:spTree>
    <p:extLst>
      <p:ext uri="{BB962C8B-B14F-4D97-AF65-F5344CB8AC3E}">
        <p14:creationId xmlns:p14="http://schemas.microsoft.com/office/powerpoint/2010/main" val="2808167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3" indent="0">
              <a:buNone/>
              <a:defRPr sz="2400"/>
            </a:lvl3pPr>
            <a:lvl4pPr marL="1371560" indent="0">
              <a:buNone/>
              <a:defRPr sz="2000"/>
            </a:lvl4pPr>
            <a:lvl5pPr marL="1828746" indent="0">
              <a:buNone/>
              <a:defRPr sz="2000"/>
            </a:lvl5pPr>
            <a:lvl6pPr marL="2285933" indent="0">
              <a:buNone/>
              <a:defRPr sz="2000"/>
            </a:lvl6pPr>
            <a:lvl7pPr marL="2743119" indent="0">
              <a:buNone/>
              <a:defRPr sz="2000"/>
            </a:lvl7pPr>
            <a:lvl8pPr marL="3200304" indent="0">
              <a:buNone/>
              <a:defRPr sz="2000"/>
            </a:lvl8pPr>
            <a:lvl9pPr marL="3657489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7" indent="0">
              <a:buNone/>
              <a:defRPr sz="1200"/>
            </a:lvl2pPr>
            <a:lvl3pPr marL="914373" indent="0">
              <a:buNone/>
              <a:defRPr sz="1000"/>
            </a:lvl3pPr>
            <a:lvl4pPr marL="1371560" indent="0">
              <a:buNone/>
              <a:defRPr sz="900"/>
            </a:lvl4pPr>
            <a:lvl5pPr marL="1828746" indent="0">
              <a:buNone/>
              <a:defRPr sz="900"/>
            </a:lvl5pPr>
            <a:lvl6pPr marL="2285933" indent="0">
              <a:buNone/>
              <a:defRPr sz="900"/>
            </a:lvl6pPr>
            <a:lvl7pPr marL="2743119" indent="0">
              <a:buNone/>
              <a:defRPr sz="900"/>
            </a:lvl7pPr>
            <a:lvl8pPr marL="3200304" indent="0">
              <a:buNone/>
              <a:defRPr sz="900"/>
            </a:lvl8pPr>
            <a:lvl9pPr marL="36574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7675C8-9A15-4EA1-BB0D-A284C504E74E}" type="datetime1">
              <a:rPr lang="en-US" smtClean="0"/>
              <a:pPr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DD8BD-6B0D-4C9F-91B2-3E980BD748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789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7924"/>
            <a:ext cx="2539365" cy="457200"/>
          </a:xfrm>
        </p:spPr>
        <p:txBody>
          <a:bodyPr/>
          <a:lstStyle>
            <a:lvl1pPr>
              <a:defRPr/>
            </a:lvl1pPr>
          </a:lstStyle>
          <a:p>
            <a:fld id="{9CC65492-3BF7-4B3D-AB87-57DAB4D7C061}" type="datetime1">
              <a:rPr lang="en-US" smtClean="0"/>
              <a:pPr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236" y="6247924"/>
            <a:ext cx="3859531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8237" y="6247924"/>
            <a:ext cx="2539364" cy="457200"/>
          </a:xfrm>
        </p:spPr>
        <p:txBody>
          <a:bodyPr/>
          <a:lstStyle>
            <a:lvl1pPr>
              <a:defRPr/>
            </a:lvl1pPr>
          </a:lstStyle>
          <a:p>
            <a:fld id="{138DD8BD-6B0D-4C9F-91B2-3E980BD748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095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, and 2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3" y="1600200"/>
            <a:ext cx="5384800" cy="2209800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 sz="2800"/>
            </a:lvl1pPr>
            <a:lvl2pPr>
              <a:spcBef>
                <a:spcPts val="100"/>
              </a:spcBef>
              <a:defRPr sz="2600"/>
            </a:lvl2pPr>
            <a:lvl3pPr>
              <a:spcBef>
                <a:spcPts val="100"/>
              </a:spcBef>
              <a:defRPr sz="2400"/>
            </a:lvl3pPr>
            <a:lvl4pPr>
              <a:spcBef>
                <a:spcPts val="1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3" y="3886200"/>
            <a:ext cx="5384800" cy="2209800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 sz="2800"/>
            </a:lvl1pPr>
            <a:lvl2pPr>
              <a:spcBef>
                <a:spcPts val="100"/>
              </a:spcBef>
              <a:defRPr sz="2600"/>
            </a:lvl2pPr>
            <a:lvl3pPr>
              <a:spcBef>
                <a:spcPts val="100"/>
              </a:spcBef>
              <a:defRPr/>
            </a:lvl3pPr>
            <a:lvl4pPr>
              <a:spcBef>
                <a:spcPts val="1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247924"/>
            <a:ext cx="2539365" cy="457200"/>
          </a:xfrm>
        </p:spPr>
        <p:txBody>
          <a:bodyPr/>
          <a:lstStyle>
            <a:lvl1pPr>
              <a:defRPr/>
            </a:lvl1pPr>
          </a:lstStyle>
          <a:p>
            <a:fld id="{0387DE66-4DF4-482C-94BB-0FF652220652}" type="datetime1">
              <a:rPr lang="en-US" smtClean="0"/>
              <a:pPr/>
              <a:t>10/30/2019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6236" y="6247924"/>
            <a:ext cx="3859531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8237" y="6247924"/>
            <a:ext cx="2539364" cy="457200"/>
          </a:xfrm>
        </p:spPr>
        <p:txBody>
          <a:bodyPr/>
          <a:lstStyle>
            <a:lvl1pPr>
              <a:defRPr/>
            </a:lvl1pPr>
          </a:lstStyle>
          <a:p>
            <a:fld id="{138DD8BD-6B0D-4C9F-91B2-3E980BD748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13"/>
          <p:cNvSpPr>
            <a:spLocks noGrp="1"/>
          </p:cNvSpPr>
          <p:nvPr>
            <p:ph sz="quarter" idx="18"/>
          </p:nvPr>
        </p:nvSpPr>
        <p:spPr>
          <a:xfrm>
            <a:off x="609600" y="1600200"/>
            <a:ext cx="5486400" cy="4495800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430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, and 2 Lef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5384800" cy="2209800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/>
            </a:lvl1pPr>
            <a:lvl2pPr>
              <a:spcBef>
                <a:spcPts val="100"/>
              </a:spcBef>
              <a:defRPr/>
            </a:lvl2pPr>
            <a:lvl3pPr>
              <a:spcBef>
                <a:spcPts val="100"/>
              </a:spcBef>
              <a:defRPr/>
            </a:lvl3pPr>
            <a:lvl4pPr>
              <a:spcBef>
                <a:spcPts val="1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609600" y="3886200"/>
            <a:ext cx="5384800" cy="2209800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/>
            </a:lvl1pPr>
            <a:lvl2pPr>
              <a:spcBef>
                <a:spcPts val="100"/>
              </a:spcBef>
              <a:defRPr/>
            </a:lvl2pPr>
            <a:lvl3pPr>
              <a:spcBef>
                <a:spcPts val="100"/>
              </a:spcBef>
              <a:defRPr/>
            </a:lvl3pPr>
            <a:lvl4pPr>
              <a:spcBef>
                <a:spcPts val="1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5"/>
          </p:nvPr>
        </p:nvSpPr>
        <p:spPr>
          <a:xfrm>
            <a:off x="914400" y="6247924"/>
            <a:ext cx="2539365" cy="457200"/>
          </a:xfrm>
        </p:spPr>
        <p:txBody>
          <a:bodyPr/>
          <a:lstStyle>
            <a:lvl1pPr>
              <a:defRPr/>
            </a:lvl1pPr>
          </a:lstStyle>
          <a:p>
            <a:fld id="{A2643898-07A2-4E7B-A28A-84B95465BAC0}" type="datetime1">
              <a:rPr lang="en-US" smtClean="0"/>
              <a:pPr/>
              <a:t>10/30/2019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6"/>
          </p:nvPr>
        </p:nvSpPr>
        <p:spPr>
          <a:xfrm>
            <a:off x="4166236" y="6247924"/>
            <a:ext cx="3859531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8738237" y="6247924"/>
            <a:ext cx="2539364" cy="457200"/>
          </a:xfrm>
        </p:spPr>
        <p:txBody>
          <a:bodyPr/>
          <a:lstStyle>
            <a:lvl1pPr>
              <a:defRPr/>
            </a:lvl1pPr>
          </a:lstStyle>
          <a:p>
            <a:fld id="{138DD8BD-6B0D-4C9F-91B2-3E980BD748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8"/>
          </p:nvPr>
        </p:nvSpPr>
        <p:spPr>
          <a:xfrm>
            <a:off x="6096000" y="1600200"/>
            <a:ext cx="5486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07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3" y="1600200"/>
            <a:ext cx="5384800" cy="2209800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/>
            </a:lvl1pPr>
            <a:lvl2pPr>
              <a:spcBef>
                <a:spcPts val="100"/>
              </a:spcBef>
              <a:defRPr/>
            </a:lvl2pPr>
            <a:lvl3pPr>
              <a:spcBef>
                <a:spcPts val="100"/>
              </a:spcBef>
              <a:defRPr/>
            </a:lvl3pPr>
            <a:lvl4pPr>
              <a:spcBef>
                <a:spcPts val="1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3" y="3886200"/>
            <a:ext cx="5384800" cy="2209800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/>
            </a:lvl1pPr>
            <a:lvl2pPr>
              <a:spcBef>
                <a:spcPts val="100"/>
              </a:spcBef>
              <a:defRPr/>
            </a:lvl2pPr>
            <a:lvl3pPr>
              <a:spcBef>
                <a:spcPts val="100"/>
              </a:spcBef>
              <a:defRPr/>
            </a:lvl3pPr>
            <a:lvl4pPr>
              <a:spcBef>
                <a:spcPts val="1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5384800" cy="2209800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/>
            </a:lvl1pPr>
            <a:lvl2pPr>
              <a:spcBef>
                <a:spcPts val="100"/>
              </a:spcBef>
              <a:defRPr/>
            </a:lvl2pPr>
            <a:lvl3pPr>
              <a:spcBef>
                <a:spcPts val="100"/>
              </a:spcBef>
              <a:defRPr/>
            </a:lvl3pPr>
            <a:lvl4pPr>
              <a:spcBef>
                <a:spcPts val="1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609600" y="3886200"/>
            <a:ext cx="5384800" cy="2209800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/>
            </a:lvl1pPr>
            <a:lvl2pPr>
              <a:spcBef>
                <a:spcPts val="100"/>
              </a:spcBef>
              <a:defRPr/>
            </a:lvl2pPr>
            <a:lvl3pPr>
              <a:spcBef>
                <a:spcPts val="100"/>
              </a:spcBef>
              <a:defRPr/>
            </a:lvl3pPr>
            <a:lvl4pPr>
              <a:spcBef>
                <a:spcPts val="1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5"/>
          </p:nvPr>
        </p:nvSpPr>
        <p:spPr>
          <a:xfrm>
            <a:off x="914400" y="6247924"/>
            <a:ext cx="2539365" cy="457200"/>
          </a:xfrm>
        </p:spPr>
        <p:txBody>
          <a:bodyPr/>
          <a:lstStyle>
            <a:lvl1pPr>
              <a:defRPr/>
            </a:lvl1pPr>
          </a:lstStyle>
          <a:p>
            <a:fld id="{08DCB43E-D649-40CE-B6EF-0FA9B869B4A0}" type="datetime1">
              <a:rPr lang="en-US" smtClean="0"/>
              <a:pPr/>
              <a:t>10/30/2019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6"/>
          </p:nvPr>
        </p:nvSpPr>
        <p:spPr>
          <a:xfrm>
            <a:off x="4166236" y="6247924"/>
            <a:ext cx="3859531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8738237" y="6247924"/>
            <a:ext cx="2539364" cy="457200"/>
          </a:xfrm>
        </p:spPr>
        <p:txBody>
          <a:bodyPr/>
          <a:lstStyle>
            <a:lvl1pPr>
              <a:defRPr/>
            </a:lvl1pPr>
          </a:lstStyle>
          <a:p>
            <a:fld id="{138DD8BD-6B0D-4C9F-91B2-3E980BD748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417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Content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quarter" idx="19"/>
          </p:nvPr>
        </p:nvSpPr>
        <p:spPr>
          <a:xfrm>
            <a:off x="6197600" y="1600200"/>
            <a:ext cx="2641600" cy="2209800"/>
          </a:xfrm>
        </p:spPr>
        <p:txBody>
          <a:bodyPr lIns="8230" tIns="41148" rIns="8230" bIns="41148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0"/>
          </p:nvPr>
        </p:nvSpPr>
        <p:spPr>
          <a:xfrm>
            <a:off x="8940800" y="1600200"/>
            <a:ext cx="2641600" cy="2209800"/>
          </a:xfrm>
        </p:spPr>
        <p:txBody>
          <a:bodyPr lIns="8230" tIns="41148" rIns="8230" bIns="41148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2641600" cy="2209800"/>
          </a:xfrm>
        </p:spPr>
        <p:txBody>
          <a:bodyPr lIns="8230" tIns="41148" rIns="8230" bIns="41148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5"/>
          </p:nvPr>
        </p:nvSpPr>
        <p:spPr>
          <a:xfrm>
            <a:off x="914400" y="6247924"/>
            <a:ext cx="2539365" cy="457200"/>
          </a:xfrm>
        </p:spPr>
        <p:txBody>
          <a:bodyPr/>
          <a:lstStyle>
            <a:lvl1pPr>
              <a:defRPr/>
            </a:lvl1pPr>
          </a:lstStyle>
          <a:p>
            <a:fld id="{9ED12916-676A-4DAC-9F61-7A0883FA1F80}" type="datetime1">
              <a:rPr lang="en-US" smtClean="0"/>
              <a:pPr/>
              <a:t>10/30/2019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6"/>
          </p:nvPr>
        </p:nvSpPr>
        <p:spPr>
          <a:xfrm>
            <a:off x="4166236" y="6247924"/>
            <a:ext cx="3859531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8738237" y="6247924"/>
            <a:ext cx="2539364" cy="457200"/>
          </a:xfrm>
        </p:spPr>
        <p:txBody>
          <a:bodyPr/>
          <a:lstStyle>
            <a:lvl1pPr>
              <a:defRPr/>
            </a:lvl1pPr>
          </a:lstStyle>
          <a:p>
            <a:fld id="{138DD8BD-6B0D-4C9F-91B2-3E980BD748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8"/>
          </p:nvPr>
        </p:nvSpPr>
        <p:spPr>
          <a:xfrm>
            <a:off x="3352800" y="1600200"/>
            <a:ext cx="2641600" cy="2209800"/>
          </a:xfrm>
        </p:spPr>
        <p:txBody>
          <a:bodyPr lIns="8230" tIns="41148" rIns="8230" bIns="41148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21"/>
          </p:nvPr>
        </p:nvSpPr>
        <p:spPr>
          <a:xfrm>
            <a:off x="609600" y="3886200"/>
            <a:ext cx="2641600" cy="2209800"/>
          </a:xfrm>
        </p:spPr>
        <p:txBody>
          <a:bodyPr lIns="8230" tIns="41148" rIns="8230" bIns="41148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2"/>
          </p:nvPr>
        </p:nvSpPr>
        <p:spPr>
          <a:xfrm>
            <a:off x="3352800" y="3886200"/>
            <a:ext cx="2641600" cy="2209800"/>
          </a:xfrm>
        </p:spPr>
        <p:txBody>
          <a:bodyPr lIns="8230" tIns="41148" rIns="8230" bIns="41148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3"/>
          </p:nvPr>
        </p:nvSpPr>
        <p:spPr>
          <a:xfrm>
            <a:off x="6197600" y="3886200"/>
            <a:ext cx="2641600" cy="2209800"/>
          </a:xfrm>
        </p:spPr>
        <p:txBody>
          <a:bodyPr lIns="8230" tIns="41148" rIns="8230" bIns="41148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24"/>
          </p:nvPr>
        </p:nvSpPr>
        <p:spPr>
          <a:xfrm>
            <a:off x="8940800" y="3886200"/>
            <a:ext cx="2641600" cy="2209800"/>
          </a:xfrm>
        </p:spPr>
        <p:txBody>
          <a:bodyPr lIns="8230" tIns="41148" rIns="8230" bIns="41148"/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5205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247924"/>
            <a:ext cx="2539365" cy="457200"/>
          </a:xfrm>
        </p:spPr>
        <p:txBody>
          <a:bodyPr/>
          <a:lstStyle>
            <a:lvl1pPr>
              <a:defRPr/>
            </a:lvl1pPr>
          </a:lstStyle>
          <a:p>
            <a:fld id="{F62EEBA3-AD6D-4638-A5CB-FCF4EDC58E81}" type="datetime1">
              <a:rPr lang="en-US" smtClean="0"/>
              <a:pPr/>
              <a:t>10/30/2019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6236" y="6247924"/>
            <a:ext cx="3859531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8237" y="6247924"/>
            <a:ext cx="2539364" cy="457200"/>
          </a:xfrm>
        </p:spPr>
        <p:txBody>
          <a:bodyPr/>
          <a:lstStyle>
            <a:lvl1pPr>
              <a:defRPr/>
            </a:lvl1pPr>
          </a:lstStyle>
          <a:p>
            <a:fld id="{138DD8BD-6B0D-4C9F-91B2-3E980BD748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200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A578D1-77AF-4E76-9264-C32AEB05CA01}" type="datetime1">
              <a:rPr lang="en-US" smtClean="0"/>
              <a:pPr/>
              <a:t>10/30/2019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DD8BD-6B0D-4C9F-91B2-3E980BD748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577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world_cover_left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8746435" y="92515"/>
            <a:ext cx="3445566" cy="6761952"/>
          </a:xfrm>
          <a:prstGeom prst="rect">
            <a:avLst/>
          </a:prstGeom>
          <a:noFill/>
        </p:spPr>
      </p:pic>
      <p:sp>
        <p:nvSpPr>
          <p:cNvPr id="5" name="Freeform 3"/>
          <p:cNvSpPr>
            <a:spLocks/>
          </p:cNvSpPr>
          <p:nvPr/>
        </p:nvSpPr>
        <p:spPr bwMode="auto">
          <a:xfrm>
            <a:off x="5526618" y="-3175"/>
            <a:ext cx="1037167" cy="1462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490" y="0"/>
              </a:cxn>
              <a:cxn ang="0">
                <a:pos x="140" y="921"/>
              </a:cxn>
              <a:cxn ang="0">
                <a:pos x="0" y="921"/>
              </a:cxn>
              <a:cxn ang="0">
                <a:pos x="34" y="0"/>
              </a:cxn>
            </a:cxnLst>
            <a:rect l="0" t="0" r="r" b="b"/>
            <a:pathLst>
              <a:path w="490" h="921">
                <a:moveTo>
                  <a:pt x="34" y="0"/>
                </a:moveTo>
                <a:lnTo>
                  <a:pt x="490" y="0"/>
                </a:lnTo>
                <a:lnTo>
                  <a:pt x="140" y="921"/>
                </a:lnTo>
                <a:lnTo>
                  <a:pt x="0" y="921"/>
                </a:lnTo>
                <a:lnTo>
                  <a:pt x="34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0584" y="1447800"/>
            <a:ext cx="2252135" cy="4953000"/>
          </a:xfrm>
          <a:prstGeom prst="rect">
            <a:avLst/>
          </a:prstGeom>
          <a:gradFill rotWithShape="1">
            <a:gsLst>
              <a:gs pos="0">
                <a:schemeClr val="accent3">
                  <a:lumMod val="60000"/>
                  <a:lumOff val="40000"/>
                  <a:alpha val="75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8467" y="-1588"/>
            <a:ext cx="5689600" cy="14605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12700" y="152400"/>
            <a:ext cx="12192000" cy="1143000"/>
          </a:xfrm>
          <a:prstGeom prst="rect">
            <a:avLst/>
          </a:prstGeom>
          <a:solidFill>
            <a:schemeClr val="accent3">
              <a:lumMod val="75000"/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8467" y="1460500"/>
            <a:ext cx="651933" cy="1422400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347" y="0"/>
              </a:cxn>
              <a:cxn ang="0">
                <a:pos x="0" y="1008"/>
              </a:cxn>
              <a:cxn ang="0">
                <a:pos x="1" y="0"/>
              </a:cxn>
            </a:cxnLst>
            <a:rect l="0" t="0" r="r" b="b"/>
            <a:pathLst>
              <a:path w="347" h="1008">
                <a:moveTo>
                  <a:pt x="1" y="0"/>
                </a:moveTo>
                <a:lnTo>
                  <a:pt x="347" y="0"/>
                </a:lnTo>
                <a:lnTo>
                  <a:pt x="0" y="1008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-12699" y="-4763"/>
            <a:ext cx="1318684" cy="1571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3" y="0"/>
              </a:cxn>
              <a:cxn ang="0">
                <a:pos x="584" y="99"/>
              </a:cxn>
              <a:cxn ang="0">
                <a:pos x="0" y="99"/>
              </a:cxn>
              <a:cxn ang="0">
                <a:pos x="0" y="0"/>
              </a:cxn>
            </a:cxnLst>
            <a:rect l="0" t="0" r="r" b="b"/>
            <a:pathLst>
              <a:path w="623" h="99">
                <a:moveTo>
                  <a:pt x="0" y="0"/>
                </a:moveTo>
                <a:lnTo>
                  <a:pt x="623" y="0"/>
                </a:lnTo>
                <a:lnTo>
                  <a:pt x="584" y="99"/>
                </a:lnTo>
                <a:lnTo>
                  <a:pt x="0" y="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515755" y="286505"/>
            <a:ext cx="46911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GEOG 1 – World Regional Geography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515755" y="777875"/>
            <a:ext cx="29181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Professor: Dr. Jean-Paul Rodrigue</a:t>
            </a:r>
          </a:p>
        </p:txBody>
      </p:sp>
      <p:pic>
        <p:nvPicPr>
          <p:cNvPr id="13" name="Picture 15" descr="Hofstra_Sh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136982"/>
            <a:ext cx="1347764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gradFill rotWithShape="1">
            <a:gsLst>
              <a:gs pos="0">
                <a:schemeClr val="bg1">
                  <a:alpha val="75000"/>
                </a:schemeClr>
              </a:gs>
              <a:gs pos="100000">
                <a:schemeClr val="accent3">
                  <a:lumMod val="75000"/>
                  <a:alpha val="75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165100" y="6502401"/>
            <a:ext cx="49845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Hofstra University, Department of Global Studies &amp; Geography</a:t>
            </a:r>
          </a:p>
        </p:txBody>
      </p:sp>
      <p:sp>
        <p:nvSpPr>
          <p:cNvPr id="42804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269068" y="1501776"/>
            <a:ext cx="9478433" cy="1470025"/>
          </a:xfrm>
        </p:spPr>
        <p:txBody>
          <a:bodyPr/>
          <a:lstStyle>
            <a:lvl1pPr>
              <a:defRPr sz="3600" b="1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804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269068" y="3200400"/>
            <a:ext cx="9478433" cy="2971800"/>
          </a:xfrm>
        </p:spPr>
        <p:txBody>
          <a:bodyPr/>
          <a:lstStyle>
            <a:lvl1pPr marL="0" indent="0">
              <a:buFont typeface="Arial Narrow" pitchFamily="34" charset="0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6636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8230" tIns="41148" rIns="8230" bIns="41148"/>
          <a:lstStyle>
            <a:lvl2pPr marL="685780" indent="-352415">
              <a:defRPr/>
            </a:lvl2pPr>
            <a:lvl3pPr>
              <a:defRPr sz="2600"/>
            </a:lvl3pPr>
            <a:lvl4pPr>
              <a:defRPr sz="2400"/>
            </a:lvl4pPr>
            <a:lvl5pPr>
              <a:buFont typeface="Arial" pitchFamily="34" charset="0"/>
              <a:buChar char="•"/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E358A98-D049-47AC-B6BD-031709ADFC86}" type="datetime1">
              <a:rPr lang="en-US" smtClean="0"/>
              <a:pPr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DD8BD-6B0D-4C9F-91B2-3E980BD748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537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524" y="149899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524" y="3031674"/>
            <a:ext cx="10363200" cy="2704625"/>
          </a:xfrm>
        </p:spPr>
        <p:txBody>
          <a:bodyPr anchor="b"/>
          <a:lstStyle>
            <a:lvl1pPr marL="0" indent="0"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7814235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9164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6968369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275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2179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443461"/>
      </p:ext>
    </p:extLst>
  </p:cSld>
  <p:clrMapOvr>
    <a:masterClrMapping/>
  </p:clrMapOvr>
  <p:hf sldNum="0"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6185" y="104775"/>
            <a:ext cx="2747433" cy="6497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651" y="104775"/>
            <a:ext cx="8043333" cy="64976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4000" y="6353175"/>
            <a:ext cx="508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38DD8BD-6B0D-4C9F-91B2-3E980BD748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374619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104775"/>
            <a:ext cx="10949516" cy="947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8166870"/>
      </p:ext>
    </p:extLst>
  </p:cSld>
  <p:clrMapOvr>
    <a:masterClrMapping/>
  </p:clrMapOvr>
  <p:hf sldNum="0"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914400" y="381000"/>
            <a:ext cx="10363200" cy="2133600"/>
          </a:xfrm>
          <a:ln>
            <a:solidFill>
              <a:srgbClr val="7F7F7F"/>
            </a:solidFill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lang="en-US" sz="4400" b="1" i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895600"/>
            <a:ext cx="10363200" cy="2362200"/>
          </a:xfrm>
        </p:spPr>
        <p:txBody>
          <a:bodyPr rtlCol="0">
            <a:normAutofit/>
          </a:bodyPr>
          <a:lstStyle>
            <a:lvl1pPr marL="0" indent="0" algn="ctr" rtl="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lang="en-US" sz="44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6236" y="6356510"/>
            <a:ext cx="3859531" cy="3643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</p:spTree>
    <p:extLst>
      <p:ext uri="{BB962C8B-B14F-4D97-AF65-F5344CB8AC3E}">
        <p14:creationId xmlns:p14="http://schemas.microsoft.com/office/powerpoint/2010/main" val="1715494312"/>
      </p:ext>
    </p:extLst>
  </p:cSld>
  <p:clrMapOvr>
    <a:masterClrMapping/>
  </p:clrMapOvr>
  <p:hf sldNum="0"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Content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quarter" idx="19"/>
          </p:nvPr>
        </p:nvSpPr>
        <p:spPr>
          <a:xfrm>
            <a:off x="61976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0"/>
          </p:nvPr>
        </p:nvSpPr>
        <p:spPr>
          <a:xfrm>
            <a:off x="89408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5"/>
          </p:nvPr>
        </p:nvSpPr>
        <p:spPr>
          <a:xfrm>
            <a:off x="914400" y="6247924"/>
            <a:ext cx="253936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6"/>
          </p:nvPr>
        </p:nvSpPr>
        <p:spPr>
          <a:xfrm>
            <a:off x="4166236" y="6247924"/>
            <a:ext cx="3859531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2012, John Wiley and Sons, Inc.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8738237" y="6247924"/>
            <a:ext cx="2539364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8"/>
          </p:nvPr>
        </p:nvSpPr>
        <p:spPr>
          <a:xfrm>
            <a:off x="33528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21"/>
          </p:nvPr>
        </p:nvSpPr>
        <p:spPr>
          <a:xfrm>
            <a:off x="6096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2"/>
          </p:nvPr>
        </p:nvSpPr>
        <p:spPr>
          <a:xfrm>
            <a:off x="33528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3"/>
          </p:nvPr>
        </p:nvSpPr>
        <p:spPr>
          <a:xfrm>
            <a:off x="61976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24"/>
          </p:nvPr>
        </p:nvSpPr>
        <p:spPr>
          <a:xfrm>
            <a:off x="89408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1949579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lIns="8230" tIns="41148" rIns="8230" bIns="4114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1"/>
            <a:ext cx="5384800" cy="4525963"/>
          </a:xfrm>
        </p:spPr>
        <p:txBody>
          <a:bodyPr lIns="8230" tIns="41148" rIns="8230" bIns="4114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3DBE21-3F73-44B1-A3F1-93C5060C1C00}" type="datetime1">
              <a:rPr lang="en-US" smtClean="0"/>
              <a:pPr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DD8BD-6B0D-4C9F-91B2-3E980BD748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435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3" indent="0">
              <a:buNone/>
              <a:defRPr sz="1800" b="1"/>
            </a:lvl3pPr>
            <a:lvl4pPr marL="1371560" indent="0">
              <a:buNone/>
              <a:defRPr sz="1600" b="1"/>
            </a:lvl4pPr>
            <a:lvl5pPr marL="1828746" indent="0">
              <a:buNone/>
              <a:defRPr sz="1600" b="1"/>
            </a:lvl5pPr>
            <a:lvl6pPr marL="2285933" indent="0">
              <a:buNone/>
              <a:defRPr sz="1600" b="1"/>
            </a:lvl6pPr>
            <a:lvl7pPr marL="2743119" indent="0">
              <a:buNone/>
              <a:defRPr sz="1600" b="1"/>
            </a:lvl7pPr>
            <a:lvl8pPr marL="3200304" indent="0">
              <a:buNone/>
              <a:defRPr sz="1600" b="1"/>
            </a:lvl8pPr>
            <a:lvl9pPr marL="36574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 sz="2400"/>
            </a:lvl1pPr>
            <a:lvl2pPr>
              <a:spcBef>
                <a:spcPts val="100"/>
              </a:spcBef>
              <a:defRPr sz="2000"/>
            </a:lvl2pPr>
            <a:lvl3pPr>
              <a:spcBef>
                <a:spcPts val="100"/>
              </a:spcBef>
              <a:defRPr sz="1800"/>
            </a:lvl3pPr>
            <a:lvl4pPr>
              <a:spcBef>
                <a:spcPts val="100"/>
              </a:spcBef>
              <a:defRPr sz="1600"/>
            </a:lvl4pPr>
            <a:lvl5pPr>
              <a:spcBef>
                <a:spcPts val="100"/>
              </a:spcBef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3" indent="0">
              <a:buNone/>
              <a:defRPr sz="1800" b="1"/>
            </a:lvl3pPr>
            <a:lvl4pPr marL="1371560" indent="0">
              <a:buNone/>
              <a:defRPr sz="1600" b="1"/>
            </a:lvl4pPr>
            <a:lvl5pPr marL="1828746" indent="0">
              <a:buNone/>
              <a:defRPr sz="1600" b="1"/>
            </a:lvl5pPr>
            <a:lvl6pPr marL="2285933" indent="0">
              <a:buNone/>
              <a:defRPr sz="1600" b="1"/>
            </a:lvl6pPr>
            <a:lvl7pPr marL="2743119" indent="0">
              <a:buNone/>
              <a:defRPr sz="1600" b="1"/>
            </a:lvl7pPr>
            <a:lvl8pPr marL="3200304" indent="0">
              <a:buNone/>
              <a:defRPr sz="1600" b="1"/>
            </a:lvl8pPr>
            <a:lvl9pPr marL="36574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 sz="2400"/>
            </a:lvl1pPr>
            <a:lvl2pPr>
              <a:spcBef>
                <a:spcPts val="100"/>
              </a:spcBef>
              <a:defRPr sz="2000"/>
            </a:lvl2pPr>
            <a:lvl3pPr>
              <a:spcBef>
                <a:spcPts val="100"/>
              </a:spcBef>
              <a:defRPr sz="1800"/>
            </a:lvl3pPr>
            <a:lvl4pPr>
              <a:spcBef>
                <a:spcPts val="100"/>
              </a:spcBef>
              <a:defRPr sz="1600"/>
            </a:lvl4pPr>
            <a:lvl5pPr>
              <a:spcBef>
                <a:spcPts val="100"/>
              </a:spcBef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B9F3F9-1265-4EA9-8DA3-925D9BC716A8}" type="datetime1">
              <a:rPr lang="en-US" smtClean="0"/>
              <a:pPr/>
              <a:t>10/30/2019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DD8BD-6B0D-4C9F-91B2-3E980BD748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193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2209800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/>
            </a:lvl1pPr>
            <a:lvl2pPr>
              <a:spcBef>
                <a:spcPts val="100"/>
              </a:spcBef>
              <a:defRPr/>
            </a:lvl2pPr>
            <a:lvl3pPr>
              <a:spcBef>
                <a:spcPts val="100"/>
              </a:spcBef>
              <a:defRPr/>
            </a:lvl3pPr>
            <a:lvl4pPr>
              <a:spcBef>
                <a:spcPts val="1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09600" y="3886200"/>
            <a:ext cx="10972800" cy="2286000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/>
            </a:lvl1pPr>
            <a:lvl2pPr>
              <a:spcBef>
                <a:spcPts val="100"/>
              </a:spcBef>
              <a:defRPr/>
            </a:lvl2pPr>
            <a:lvl3pPr>
              <a:spcBef>
                <a:spcPts val="100"/>
              </a:spcBef>
              <a:defRPr/>
            </a:lvl3pPr>
            <a:lvl4pPr>
              <a:spcBef>
                <a:spcPts val="1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50BFBEE-7C1A-48D4-8F48-5B0B798914A8}" type="datetime1">
              <a:rPr lang="en-US" smtClean="0"/>
              <a:pPr/>
              <a:t>10/30/2019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38DD8BD-6B0D-4C9F-91B2-3E980BD748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147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2209800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/>
            </a:lvl1pPr>
            <a:lvl2pPr>
              <a:spcBef>
                <a:spcPts val="100"/>
              </a:spcBef>
              <a:defRPr/>
            </a:lvl2pPr>
            <a:lvl3pPr>
              <a:spcBef>
                <a:spcPts val="100"/>
              </a:spcBef>
              <a:defRPr/>
            </a:lvl3pPr>
            <a:lvl4pPr>
              <a:spcBef>
                <a:spcPts val="1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096000" y="3886200"/>
            <a:ext cx="5486400" cy="2286000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/>
            </a:lvl1pPr>
            <a:lvl2pPr>
              <a:spcBef>
                <a:spcPts val="100"/>
              </a:spcBef>
              <a:defRPr/>
            </a:lvl2pPr>
            <a:lvl3pPr>
              <a:spcBef>
                <a:spcPts val="100"/>
              </a:spcBef>
              <a:defRPr/>
            </a:lvl3pPr>
            <a:lvl4pPr>
              <a:spcBef>
                <a:spcPts val="1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609600" y="3886200"/>
            <a:ext cx="5384800" cy="2286000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/>
            </a:lvl1pPr>
            <a:lvl2pPr>
              <a:spcBef>
                <a:spcPts val="100"/>
              </a:spcBef>
              <a:defRPr/>
            </a:lvl2pPr>
            <a:lvl3pPr>
              <a:spcBef>
                <a:spcPts val="100"/>
              </a:spcBef>
              <a:defRPr/>
            </a:lvl3pPr>
            <a:lvl4pPr>
              <a:spcBef>
                <a:spcPts val="1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5247C603-CC8E-4AE6-AFA3-BBCC0750ABE8}" type="datetime1">
              <a:rPr lang="en-US" smtClean="0"/>
              <a:pPr/>
              <a:t>10/30/2019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138DD8BD-6B0D-4C9F-91B2-3E980BD748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227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096000" y="1600200"/>
            <a:ext cx="5486400" cy="2286000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/>
            </a:lvl1pPr>
            <a:lvl2pPr>
              <a:spcBef>
                <a:spcPts val="100"/>
              </a:spcBef>
              <a:defRPr/>
            </a:lvl2pPr>
            <a:lvl3pPr>
              <a:spcBef>
                <a:spcPts val="100"/>
              </a:spcBef>
              <a:defRPr/>
            </a:lvl3pPr>
            <a:lvl4pPr>
              <a:spcBef>
                <a:spcPts val="1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609600" y="1600200"/>
            <a:ext cx="5384800" cy="2286000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/>
            </a:lvl1pPr>
            <a:lvl2pPr>
              <a:spcBef>
                <a:spcPts val="100"/>
              </a:spcBef>
              <a:defRPr/>
            </a:lvl2pPr>
            <a:lvl3pPr>
              <a:spcBef>
                <a:spcPts val="100"/>
              </a:spcBef>
              <a:defRPr/>
            </a:lvl3pPr>
            <a:lvl4pPr>
              <a:spcBef>
                <a:spcPts val="1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3962400"/>
            <a:ext cx="10972800" cy="2209800"/>
          </a:xfrm>
        </p:spPr>
        <p:txBody>
          <a:bodyPr lIns="8230" tIns="41148" rIns="8230" bIns="41148"/>
          <a:lstStyle>
            <a:lvl1pPr>
              <a:spcBef>
                <a:spcPts val="100"/>
              </a:spcBef>
              <a:defRPr/>
            </a:lvl1pPr>
            <a:lvl2pPr>
              <a:spcBef>
                <a:spcPts val="100"/>
              </a:spcBef>
              <a:defRPr/>
            </a:lvl2pPr>
            <a:lvl3pPr>
              <a:spcBef>
                <a:spcPts val="100"/>
              </a:spcBef>
              <a:defRPr/>
            </a:lvl3pPr>
            <a:lvl4pPr>
              <a:spcBef>
                <a:spcPts val="1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952FC3F2-C216-4768-BED0-49C5D1B8413E}" type="datetime1">
              <a:rPr lang="en-US" smtClean="0"/>
              <a:pPr/>
              <a:t>10/30/2019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138DD8BD-6B0D-4C9F-91B2-3E980BD748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586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F87B95-73A4-4F02-83F6-9AAD1D0ED097}" type="datetime1">
              <a:rPr lang="en-US" smtClean="0"/>
              <a:pPr/>
              <a:t>10/30/2019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DD8BD-6B0D-4C9F-91B2-3E980BD748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570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3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7" indent="0">
              <a:buNone/>
              <a:defRPr sz="1200"/>
            </a:lvl2pPr>
            <a:lvl3pPr marL="914373" indent="0">
              <a:buNone/>
              <a:defRPr sz="1000"/>
            </a:lvl3pPr>
            <a:lvl4pPr marL="1371560" indent="0">
              <a:buNone/>
              <a:defRPr sz="900"/>
            </a:lvl4pPr>
            <a:lvl5pPr marL="1828746" indent="0">
              <a:buNone/>
              <a:defRPr sz="900"/>
            </a:lvl5pPr>
            <a:lvl6pPr marL="2285933" indent="0">
              <a:buNone/>
              <a:defRPr sz="900"/>
            </a:lvl6pPr>
            <a:lvl7pPr marL="2743119" indent="0">
              <a:buNone/>
              <a:defRPr sz="900"/>
            </a:lvl7pPr>
            <a:lvl8pPr marL="3200304" indent="0">
              <a:buNone/>
              <a:defRPr sz="900"/>
            </a:lvl8pPr>
            <a:lvl9pPr marL="36574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9728A8-9F05-471E-885D-2FCC4FEF86B7}" type="datetime1">
              <a:rPr lang="en-US" smtClean="0"/>
              <a:pPr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8DD8BD-6B0D-4C9F-91B2-3E980BD748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688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1477"/>
            <a:ext cx="10972800" cy="1143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38" tIns="45718" rIns="9143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18" tIns="45718" rIns="4571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10"/>
            <a:ext cx="2844165" cy="364331"/>
          </a:xfrm>
          <a:prstGeom prst="rect">
            <a:avLst/>
          </a:prstGeom>
        </p:spPr>
        <p:txBody>
          <a:bodyPr vert="horz" lIns="91438" tIns="45718" rIns="9143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96D95-B584-4F60-9B4B-A09CB01375D9}" type="datetime1">
              <a:rPr lang="en-US" smtClean="0"/>
              <a:pPr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236" y="6356510"/>
            <a:ext cx="3859531" cy="364331"/>
          </a:xfrm>
          <a:prstGeom prst="rect">
            <a:avLst/>
          </a:prstGeom>
        </p:spPr>
        <p:txBody>
          <a:bodyPr vert="horz" lIns="91438" tIns="45718" rIns="9143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8237" y="6356510"/>
            <a:ext cx="2844164" cy="364331"/>
          </a:xfrm>
          <a:prstGeom prst="rect">
            <a:avLst/>
          </a:prstGeom>
        </p:spPr>
        <p:txBody>
          <a:bodyPr vert="horz" lIns="91438" tIns="45718" rIns="9143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DD8BD-6B0D-4C9F-91B2-3E980BD748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10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191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382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573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764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1472" indent="-341472" algn="l" rtl="0" eaLnBrk="1" fontAlgn="base" hangingPunct="1">
        <a:spcBef>
          <a:spcPts val="3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22" indent="-284322" algn="l" rtl="0" eaLnBrk="1" fontAlgn="base" hangingPunct="1">
        <a:spcBef>
          <a:spcPts val="3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72" indent="-227172" algn="l" rtl="0" eaLnBrk="1" fontAlgn="base" hangingPunct="1">
        <a:spcBef>
          <a:spcPts val="3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72" indent="-227172" algn="l" rtl="0" eaLnBrk="1" fontAlgn="base" hangingPunct="1">
        <a:spcBef>
          <a:spcPts val="3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72" indent="-227172" algn="l" rtl="0" eaLnBrk="1" fontAlgn="base" hangingPunct="1">
        <a:spcBef>
          <a:spcPts val="3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0" indent="-228595" algn="l" defTabSz="9143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41" indent="-228595" algn="l" defTabSz="9143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32" indent="-228595" algn="l" defTabSz="9143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22" indent="-228595" algn="l" defTabSz="9143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2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3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4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5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world_cover_left"/>
          <p:cNvPicPr>
            <a:picLocks noChangeAspect="1" noChangeArrowheads="1"/>
          </p:cNvPicPr>
          <p:nvPr/>
        </p:nvPicPr>
        <p:blipFill>
          <a:blip r:embed="rId14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5517" y="7752"/>
            <a:ext cx="1201313" cy="2596591"/>
          </a:xfrm>
          <a:prstGeom prst="rect">
            <a:avLst/>
          </a:prstGeom>
          <a:noFill/>
        </p:spPr>
      </p:pic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39285" y="104775"/>
            <a:ext cx="10949516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9651" y="1311275"/>
            <a:ext cx="10993967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27014" name="Rectangle 6"/>
          <p:cNvSpPr>
            <a:spLocks noChangeArrowheads="1"/>
          </p:cNvSpPr>
          <p:nvPr/>
        </p:nvSpPr>
        <p:spPr bwMode="auto">
          <a:xfrm>
            <a:off x="-14817" y="-11113"/>
            <a:ext cx="1016001" cy="144780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427015" name="Rectangle 7"/>
          <p:cNvSpPr>
            <a:spLocks noChangeArrowheads="1"/>
          </p:cNvSpPr>
          <p:nvPr/>
        </p:nvSpPr>
        <p:spPr bwMode="auto">
          <a:xfrm>
            <a:off x="-14817" y="1436688"/>
            <a:ext cx="1016001" cy="5421312"/>
          </a:xfrm>
          <a:prstGeom prst="rect">
            <a:avLst/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427016" name="Rectangle 8"/>
          <p:cNvSpPr>
            <a:spLocks noChangeArrowheads="1"/>
          </p:cNvSpPr>
          <p:nvPr/>
        </p:nvSpPr>
        <p:spPr bwMode="auto">
          <a:xfrm>
            <a:off x="1909234" y="1061849"/>
            <a:ext cx="10282767" cy="228600"/>
          </a:xfrm>
          <a:prstGeom prst="rect">
            <a:avLst/>
          </a:prstGeom>
          <a:gradFill rotWithShape="1">
            <a:gsLst>
              <a:gs pos="0">
                <a:schemeClr val="bg1">
                  <a:alpha val="75000"/>
                </a:schemeClr>
              </a:gs>
              <a:gs pos="100000">
                <a:schemeClr val="accent3">
                  <a:lumMod val="75000"/>
                  <a:alpha val="75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55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3">
              <a:lumMod val="50000"/>
            </a:schemeClr>
          </a:solidFill>
          <a:effectLst>
            <a:outerShdw blurRad="38100" dist="38100" dir="2700000" algn="tl">
              <a:srgbClr val="C0C0C0"/>
            </a:outerShdw>
          </a:effectLst>
          <a:latin typeface="Arial Narrow" panose="020B0606020202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Clr>
          <a:srgbClr val="990000"/>
        </a:buClr>
        <a:buFont typeface="Arial Narrow" pitchFamily="34" charset="0"/>
        <a:buChar char="■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bp3.blogger.com/_nSTO-vZpSgc/R7C1KqMbZKI/AAAAAAAACFk/HpKmE_ChduY/s1600-h/dubai-1990.png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Chapter 7: North African and Southwest Asian Realm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" tIns="45720" rIns="9144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499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Naming This Pivotal Realm: An “Islamic World”?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Contested geographies beyond the realm:</a:t>
            </a:r>
          </a:p>
          <a:p>
            <a:pPr lvl="1"/>
            <a:r>
              <a:rPr lang="en-US" dirty="0"/>
              <a:t>Today, the largest Muslim state is Indonesia.</a:t>
            </a:r>
          </a:p>
          <a:p>
            <a:pPr lvl="1"/>
            <a:r>
              <a:rPr lang="en-US" dirty="0"/>
              <a:t>Suggests that there is no Islam beyond the realm’s borders, when the Islamic faith extends far outside it.</a:t>
            </a:r>
          </a:p>
          <a:p>
            <a:r>
              <a:rPr lang="en-US" dirty="0"/>
              <a:t>Contested geographies within the realm:</a:t>
            </a:r>
          </a:p>
          <a:p>
            <a:pPr lvl="1"/>
            <a:r>
              <a:rPr lang="en-US" dirty="0"/>
              <a:t>Christian minority populations in all the realm’s regions.</a:t>
            </a:r>
          </a:p>
          <a:p>
            <a:pPr lvl="1"/>
            <a:r>
              <a:rPr lang="en-US" dirty="0"/>
              <a:t>Judaism has its base in the realm.</a:t>
            </a:r>
          </a:p>
          <a:p>
            <a:pPr lvl="1"/>
            <a:r>
              <a:rPr lang="en-US" dirty="0"/>
              <a:t>Smaller religious communities abound.</a:t>
            </a:r>
          </a:p>
          <a:p>
            <a:pPr lvl="1"/>
            <a:r>
              <a:rPr lang="en-US" dirty="0"/>
              <a:t>Islam has a wide-ranging impact on the realm’s cultural geographies.</a:t>
            </a:r>
          </a:p>
        </p:txBody>
      </p:sp>
    </p:spTree>
    <p:extLst>
      <p:ext uri="{BB962C8B-B14F-4D97-AF65-F5344CB8AC3E}">
        <p14:creationId xmlns:p14="http://schemas.microsoft.com/office/powerpoint/2010/main" val="3770235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Naming This Pivotal Realm: States and Nations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Despite some cultural similarities:</a:t>
            </a:r>
          </a:p>
          <a:p>
            <a:pPr lvl="1"/>
            <a:r>
              <a:rPr lang="en-US" dirty="0"/>
              <a:t>Islam and its expressions dominate.</a:t>
            </a:r>
          </a:p>
          <a:p>
            <a:r>
              <a:rPr lang="en-US" dirty="0"/>
              <a:t>Fractious political and social geographies exist:</a:t>
            </a:r>
          </a:p>
          <a:p>
            <a:pPr lvl="1"/>
            <a:r>
              <a:rPr lang="en-US" dirty="0"/>
              <a:t>Internal divisions.</a:t>
            </a:r>
          </a:p>
          <a:p>
            <a:pPr lvl="1"/>
            <a:r>
              <a:rPr lang="en-US" dirty="0"/>
              <a:t>Nations without states (Palestinians, Kurds).</a:t>
            </a:r>
          </a:p>
          <a:p>
            <a:pPr lvl="1"/>
            <a:r>
              <a:rPr lang="en-US" dirty="0"/>
              <a:t>Territories in progress.</a:t>
            </a:r>
          </a:p>
          <a:p>
            <a:pPr lvl="1"/>
            <a:r>
              <a:rPr lang="en-US" dirty="0"/>
              <a:t>Boundary framework from the colonial era.</a:t>
            </a:r>
          </a:p>
          <a:p>
            <a:r>
              <a:rPr lang="en-US" dirty="0"/>
              <a:t>Populations unevenly dispersed in countries, regions, and the realm overall.</a:t>
            </a:r>
          </a:p>
        </p:txBody>
      </p:sp>
    </p:spTree>
    <p:extLst>
      <p:ext uri="{BB962C8B-B14F-4D97-AF65-F5344CB8AC3E}">
        <p14:creationId xmlns:p14="http://schemas.microsoft.com/office/powerpoint/2010/main" val="1366018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Hearths of Cultures: Dimensions of Culture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Realm of cultural crossroads, exhibits</a:t>
            </a:r>
          </a:p>
          <a:p>
            <a:pPr lvl="1"/>
            <a:r>
              <a:rPr lang="en-US" dirty="0"/>
              <a:t>Cultural geography:</a:t>
            </a:r>
          </a:p>
          <a:p>
            <a:pPr lvl="2"/>
            <a:r>
              <a:rPr lang="en-US" dirty="0"/>
              <a:t>Wide-ranging and comprehensive field studying spatial aspects of human cultures.</a:t>
            </a:r>
          </a:p>
          <a:p>
            <a:pPr lvl="1"/>
            <a:r>
              <a:rPr lang="en-US" dirty="0"/>
              <a:t>Culture hearths:</a:t>
            </a:r>
          </a:p>
          <a:p>
            <a:pPr lvl="2"/>
            <a:r>
              <a:rPr lang="en-US" dirty="0"/>
              <a:t>Crucibles of civilization and sources of dynamic ideas, innovations, and ideologies.</a:t>
            </a:r>
          </a:p>
          <a:p>
            <a:pPr lvl="1"/>
            <a:r>
              <a:rPr lang="en-US" dirty="0"/>
              <a:t>Cultural diffusion:</a:t>
            </a:r>
          </a:p>
          <a:p>
            <a:pPr lvl="2"/>
            <a:r>
              <a:rPr lang="en-US" dirty="0"/>
              <a:t>Set of processes that extended the spread ideas and innovations far and wide.</a:t>
            </a:r>
          </a:p>
          <a:p>
            <a:pPr lvl="1"/>
            <a:r>
              <a:rPr lang="en-US" dirty="0"/>
              <a:t>Sphere of interaction:</a:t>
            </a:r>
          </a:p>
          <a:p>
            <a:pPr lvl="2"/>
            <a:r>
              <a:rPr lang="en-US" dirty="0"/>
              <a:t>Area of influence of a culture.</a:t>
            </a:r>
          </a:p>
          <a:p>
            <a:pPr lvl="1"/>
            <a:r>
              <a:rPr lang="en-US" dirty="0"/>
              <a:t>Cultural landscapes:</a:t>
            </a:r>
          </a:p>
          <a:p>
            <a:pPr lvl="2"/>
            <a:r>
              <a:rPr lang="en-US" dirty="0"/>
              <a:t>The forms and artifacts placed on the natural landscape by sequential human occupants.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760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Analysis Activity: Humanizing Map Representations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66848" y="6074038"/>
            <a:ext cx="7195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Explain each of the features: Hearth and Sphere of Interaction. What do each imply? How do ideas really flow over distances and even oceans?</a:t>
            </a:r>
          </a:p>
        </p:txBody>
      </p:sp>
      <p:pic>
        <p:nvPicPr>
          <p:cNvPr id="9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47" y="6090271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blij15e_fig_07A_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847" y="1277368"/>
            <a:ext cx="6768460" cy="458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03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Hearths of Cultures: Rivers and Communities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Mesopotamia</a:t>
            </a:r>
          </a:p>
          <a:p>
            <a:pPr lvl="1"/>
            <a:r>
              <a:rPr lang="en-US" dirty="0"/>
              <a:t>Fertile Crescent: region of significant agricultural productivity.</a:t>
            </a:r>
          </a:p>
          <a:p>
            <a:pPr lvl="1"/>
            <a:r>
              <a:rPr lang="en-US" dirty="0"/>
              <a:t>Knowledge of crop and animal domestication.</a:t>
            </a:r>
          </a:p>
          <a:p>
            <a:pPr lvl="1"/>
            <a:r>
              <a:rPr lang="en-US" dirty="0"/>
              <a:t>Hydraulic civilization theory: urban control over irrigated hinterland meant power over others and food as a weapon</a:t>
            </a:r>
          </a:p>
          <a:p>
            <a:r>
              <a:rPr lang="en-US" dirty="0"/>
              <a:t>Irrigation was key to prosperity and power</a:t>
            </a:r>
          </a:p>
          <a:p>
            <a:pPr lvl="1"/>
            <a:r>
              <a:rPr lang="en-US" dirty="0"/>
              <a:t>Successful settlements developed into cities.</a:t>
            </a:r>
          </a:p>
          <a:p>
            <a:r>
              <a:rPr lang="en-US" dirty="0"/>
              <a:t>Egypt and the Nile</a:t>
            </a:r>
          </a:p>
          <a:p>
            <a:pPr lvl="1"/>
            <a:r>
              <a:rPr lang="en-US" dirty="0"/>
              <a:t>Cultural evolution with the Nile River’s environmental security.</a:t>
            </a:r>
          </a:p>
          <a:p>
            <a:pPr lvl="1"/>
            <a:r>
              <a:rPr lang="en-US" dirty="0"/>
              <a:t>Surrounded by inhospitable desert.</a:t>
            </a:r>
          </a:p>
          <a:p>
            <a:pPr lvl="1"/>
            <a:r>
              <a:rPr lang="en-US" dirty="0"/>
              <a:t>River was highway for trade and interaction.</a:t>
            </a:r>
          </a:p>
          <a:p>
            <a:pPr lvl="1"/>
            <a:r>
              <a:rPr lang="en-US" dirty="0"/>
              <a:t>River provided irrigation with predictable rhythms.</a:t>
            </a:r>
          </a:p>
          <a:p>
            <a:pPr lvl="1"/>
            <a:r>
              <a:rPr lang="en-US" dirty="0"/>
              <a:t>Advanced urban civilization.</a:t>
            </a:r>
          </a:p>
        </p:txBody>
      </p:sp>
    </p:spTree>
    <p:extLst>
      <p:ext uri="{BB962C8B-B14F-4D97-AF65-F5344CB8AC3E}">
        <p14:creationId xmlns:p14="http://schemas.microsoft.com/office/powerpoint/2010/main" val="1462846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Hearths of Cultures: Decline and Decay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Another theory for decline of civilizations</a:t>
            </a:r>
          </a:p>
          <a:p>
            <a:pPr lvl="1"/>
            <a:r>
              <a:rPr lang="en-US" dirty="0"/>
              <a:t>Climate change and shifting environmental zones: </a:t>
            </a:r>
          </a:p>
          <a:p>
            <a:pPr lvl="2"/>
            <a:r>
              <a:rPr lang="en-US" dirty="0"/>
              <a:t>Along with overpopulation and human destruction of natural vegetation.</a:t>
            </a:r>
          </a:p>
          <a:p>
            <a:pPr lvl="2"/>
            <a:r>
              <a:rPr lang="en-US" dirty="0"/>
              <a:t>Agricultural planning and irrigation technology were not innovations, as much as they were survival tactics for changing environmental conditions.</a:t>
            </a:r>
          </a:p>
          <a:p>
            <a:pPr lvl="1"/>
            <a:r>
              <a:rPr lang="en-US" dirty="0"/>
              <a:t>As old societies disintegrated, power emerged elsewhere and came to imperialize the area:</a:t>
            </a:r>
          </a:p>
          <a:p>
            <a:pPr lvl="2"/>
            <a:r>
              <a:rPr lang="en-US" dirty="0"/>
              <a:t>Persians, Greeks, and Romans ruled at various time periods.</a:t>
            </a:r>
          </a:p>
        </p:txBody>
      </p:sp>
    </p:spTree>
    <p:extLst>
      <p:ext uri="{BB962C8B-B14F-4D97-AF65-F5344CB8AC3E}">
        <p14:creationId xmlns:p14="http://schemas.microsoft.com/office/powerpoint/2010/main" val="1478983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for Islam: The Faith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Unifying monotheism</a:t>
            </a:r>
          </a:p>
          <a:p>
            <a:pPr lvl="1"/>
            <a:r>
              <a:rPr lang="en-US" dirty="0"/>
              <a:t>Islam shares precepts with Judaic and Christian beliefs.</a:t>
            </a:r>
          </a:p>
          <a:p>
            <a:pPr lvl="1"/>
            <a:r>
              <a:rPr lang="en-US" dirty="0"/>
              <a:t>Brought new set of values and new way of life:</a:t>
            </a:r>
          </a:p>
          <a:p>
            <a:pPr lvl="2"/>
            <a:r>
              <a:rPr lang="en-US" dirty="0"/>
              <a:t>Islam requires Five Pillars of observance.</a:t>
            </a:r>
          </a:p>
          <a:p>
            <a:pPr lvl="2"/>
            <a:r>
              <a:rPr lang="en-US" dirty="0"/>
              <a:t>Proscribed alcohol, smoking, and gambling.</a:t>
            </a:r>
          </a:p>
          <a:p>
            <a:pPr lvl="2"/>
            <a:r>
              <a:rPr lang="en-US" dirty="0"/>
              <a:t>Mosques became places for social gathering.</a:t>
            </a:r>
          </a:p>
          <a:p>
            <a:pPr lvl="2"/>
            <a:r>
              <a:rPr lang="en-US" dirty="0"/>
              <a:t>Mecca became the spiritual center for a divided, widely dispersed people.</a:t>
            </a:r>
          </a:p>
          <a:p>
            <a:pPr lvl="1"/>
            <a:r>
              <a:rPr lang="en-US" dirty="0"/>
              <a:t>Collective focus on Islam was new.</a:t>
            </a:r>
          </a:p>
        </p:txBody>
      </p:sp>
    </p:spTree>
    <p:extLst>
      <p:ext uri="{BB962C8B-B14F-4D97-AF65-F5344CB8AC3E}">
        <p14:creationId xmlns:p14="http://schemas.microsoft.com/office/powerpoint/2010/main" val="2688512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for Islam: The Arab-Islamic Empire</a:t>
            </a:r>
          </a:p>
        </p:txBody>
      </p:sp>
      <p:sp>
        <p:nvSpPr>
          <p:cNvPr id="6" name="Rectangle 5"/>
          <p:cNvSpPr/>
          <p:nvPr/>
        </p:nvSpPr>
        <p:spPr>
          <a:xfrm>
            <a:off x="7366845" y="2981898"/>
            <a:ext cx="46647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/>
              <a:t>Formation of Arab armies that invaded, conquered, and converted Islam’s vast reach.</a:t>
            </a:r>
          </a:p>
        </p:txBody>
      </p:sp>
      <p:pic>
        <p:nvPicPr>
          <p:cNvPr id="7" name="Picture 6" descr="deblij15e_fig_07A_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285" y="1466903"/>
            <a:ext cx="6666309" cy="512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96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for Islam: Routes of Diffusion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Spread of Islam</a:t>
            </a:r>
          </a:p>
          <a:p>
            <a:pPr lvl="1"/>
            <a:r>
              <a:rPr lang="en-US" dirty="0"/>
              <a:t>Spatial diffusion as the way ideas, inventions, and cultural practices spread over space and time.</a:t>
            </a:r>
          </a:p>
          <a:p>
            <a:r>
              <a:rPr lang="en-US" dirty="0"/>
              <a:t>Took place in two forms</a:t>
            </a:r>
          </a:p>
          <a:p>
            <a:pPr lvl="1"/>
            <a:r>
              <a:rPr lang="en-US" dirty="0"/>
              <a:t>Expansion diffusion: propagation waves originate in a strong and durable source area, spreading outward.</a:t>
            </a:r>
          </a:p>
          <a:p>
            <a:pPr lvl="2"/>
            <a:r>
              <a:rPr lang="en-US" dirty="0"/>
              <a:t>This mostly explains Islam’s spread.</a:t>
            </a:r>
          </a:p>
          <a:p>
            <a:pPr lvl="1"/>
            <a:r>
              <a:rPr lang="en-US" dirty="0"/>
              <a:t>Relocation diffusion: migrants carry an innovation, idea, or object from the source to distant locations and it diffuses from there.</a:t>
            </a:r>
          </a:p>
          <a:p>
            <a:r>
              <a:rPr lang="en-US" dirty="0"/>
              <a:t>Expansion diffusion types</a:t>
            </a:r>
          </a:p>
          <a:p>
            <a:pPr lvl="1"/>
            <a:r>
              <a:rPr lang="en-US" dirty="0"/>
              <a:t>Contagious diffusion as a person-to-person.</a:t>
            </a:r>
          </a:p>
          <a:p>
            <a:pPr lvl="1"/>
            <a:r>
              <a:rPr lang="en-US" dirty="0"/>
              <a:t>Hierarchical diffusion from higher orders, like kings, down to their subjects.</a:t>
            </a:r>
          </a:p>
          <a:p>
            <a:pPr lvl="1"/>
            <a:r>
              <a:rPr lang="en-US" dirty="0"/>
              <a:t>Today relocation diffusion continues Islam’s expansion.</a:t>
            </a:r>
          </a:p>
        </p:txBody>
      </p:sp>
    </p:spTree>
    <p:extLst>
      <p:ext uri="{BB962C8B-B14F-4D97-AF65-F5344CB8AC3E}">
        <p14:creationId xmlns:p14="http://schemas.microsoft.com/office/powerpoint/2010/main" val="2990898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for Islam: Islam on the March</a:t>
            </a:r>
          </a:p>
        </p:txBody>
      </p:sp>
      <p:pic>
        <p:nvPicPr>
          <p:cNvPr id="10" name="Picture 9" descr="deblij15e_fig_07A_05.jpg"/>
          <p:cNvPicPr>
            <a:picLocks noChangeAspect="1"/>
          </p:cNvPicPr>
          <p:nvPr/>
        </p:nvPicPr>
        <p:blipFill>
          <a:blip r:embed="rId3" cstate="print"/>
          <a:srcRect b="5639"/>
          <a:stretch>
            <a:fillRect/>
          </a:stretch>
        </p:blipFill>
        <p:spPr>
          <a:xfrm>
            <a:off x="2743428" y="1442241"/>
            <a:ext cx="7113119" cy="522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97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blij15e_fig_07A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759" y="371053"/>
            <a:ext cx="9685420" cy="6298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188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Flowering of Islamic Culture…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Expansion of Islamic culture</a:t>
            </a:r>
          </a:p>
          <a:p>
            <a:pPr lvl="1"/>
            <a:r>
              <a:rPr lang="en-US" dirty="0"/>
              <a:t>Science, art, architecture, and other fields.</a:t>
            </a:r>
          </a:p>
          <a:p>
            <a:r>
              <a:rPr lang="en-US" dirty="0"/>
              <a:t>Wave of Islamic diffusion into the Maghreb and into Iberia</a:t>
            </a:r>
          </a:p>
          <a:p>
            <a:pPr lvl="1"/>
            <a:r>
              <a:rPr lang="en-US" dirty="0"/>
              <a:t>Moorish invasion of Spain.</a:t>
            </a:r>
          </a:p>
          <a:p>
            <a:pPr lvl="1"/>
            <a:r>
              <a:rPr lang="en-US" dirty="0"/>
              <a:t>Controlled most of southern Iberia.</a:t>
            </a:r>
          </a:p>
          <a:p>
            <a:pPr lvl="1"/>
            <a:r>
              <a:rPr lang="en-US" dirty="0"/>
              <a:t>Al-Andalus:</a:t>
            </a:r>
          </a:p>
          <a:p>
            <a:pPr lvl="2"/>
            <a:r>
              <a:rPr lang="en-US" dirty="0"/>
              <a:t>Islamic castles, mosques, schools, gardens, and public buildings.</a:t>
            </a:r>
          </a:p>
          <a:p>
            <a:pPr lvl="1"/>
            <a:r>
              <a:rPr lang="en-US" dirty="0"/>
              <a:t>Pushed out by Catholic armies eventually.</a:t>
            </a:r>
          </a:p>
        </p:txBody>
      </p:sp>
    </p:spTree>
    <p:extLst>
      <p:ext uri="{BB962C8B-B14F-4D97-AF65-F5344CB8AC3E}">
        <p14:creationId xmlns:p14="http://schemas.microsoft.com/office/powerpoint/2010/main" val="748543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for Islam: Islam and Other Religions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Levant is source area of major faiths</a:t>
            </a:r>
          </a:p>
          <a:p>
            <a:pPr lvl="1"/>
            <a:r>
              <a:rPr lang="en-US" dirty="0"/>
              <a:t>Area extends from Greece eastward along the Mediterranean coast to northern Egypt.</a:t>
            </a:r>
          </a:p>
          <a:p>
            <a:pPr lvl="1"/>
            <a:r>
              <a:rPr lang="en-US" dirty="0"/>
              <a:t>Mostly Syria, Israel, Cyprus, Jordan and Lebanon.</a:t>
            </a:r>
          </a:p>
          <a:p>
            <a:pPr lvl="1"/>
            <a:r>
              <a:rPr lang="en-US" dirty="0"/>
              <a:t>Older Christianity and Judaism came from the area.</a:t>
            </a:r>
          </a:p>
          <a:p>
            <a:r>
              <a:rPr lang="en-US" dirty="0"/>
              <a:t>Conflict between faiths</a:t>
            </a:r>
          </a:p>
          <a:p>
            <a:pPr lvl="1"/>
            <a:r>
              <a:rPr lang="en-US" dirty="0"/>
              <a:t>Islam submerged some Jewish communities.</a:t>
            </a:r>
          </a:p>
          <a:p>
            <a:pPr lvl="1"/>
            <a:r>
              <a:rPr lang="en-US" dirty="0"/>
              <a:t>Christians waged “holy wars” against Muslims during the Crusades.</a:t>
            </a:r>
          </a:p>
          <a:p>
            <a:pPr lvl="1"/>
            <a:r>
              <a:rPr lang="en-US" dirty="0"/>
              <a:t>Christians are minorities in the region.</a:t>
            </a:r>
          </a:p>
          <a:p>
            <a:pPr lvl="1"/>
            <a:r>
              <a:rPr lang="en-US" dirty="0"/>
              <a:t>Jewish state in conflict with Muslim neighbors.</a:t>
            </a:r>
          </a:p>
        </p:txBody>
      </p:sp>
    </p:spTree>
    <p:extLst>
      <p:ext uri="{BB962C8B-B14F-4D97-AF65-F5344CB8AC3E}">
        <p14:creationId xmlns:p14="http://schemas.microsoft.com/office/powerpoint/2010/main" val="2086615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Islam Divided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Division of the faith</a:t>
            </a:r>
          </a:p>
          <a:p>
            <a:pPr lvl="1"/>
            <a:r>
              <a:rPr lang="en-US" dirty="0"/>
              <a:t>Two branches, Orthodox Sunnis (85%) and Shiites (15%).</a:t>
            </a:r>
          </a:p>
          <a:p>
            <a:pPr lvl="1"/>
            <a:r>
              <a:rPr lang="en-US" dirty="0"/>
              <a:t>Sunni: Succession from Muhammad did not depend on hereditary decent from his son-in-law Ali.</a:t>
            </a:r>
          </a:p>
          <a:p>
            <a:pPr lvl="1"/>
            <a:r>
              <a:rPr lang="en-US" dirty="0"/>
              <a:t>Shiite: Muhammad’s genuine successors descended from his son-in-law Ali.</a:t>
            </a:r>
          </a:p>
          <a:p>
            <a:r>
              <a:rPr lang="en-US" dirty="0"/>
              <a:t>The Strength of </a:t>
            </a:r>
            <a:r>
              <a:rPr lang="en-US" dirty="0" err="1"/>
              <a:t>Shi’ism</a:t>
            </a:r>
            <a:endParaRPr lang="en-US" dirty="0"/>
          </a:p>
          <a:p>
            <a:pPr lvl="1"/>
            <a:r>
              <a:rPr lang="en-US" dirty="0"/>
              <a:t>After vigorous promotion, the Persian kingdom made </a:t>
            </a:r>
            <a:r>
              <a:rPr lang="en-US" dirty="0" err="1"/>
              <a:t>Shi’ism</a:t>
            </a:r>
            <a:r>
              <a:rPr lang="en-US" dirty="0"/>
              <a:t> the only legal religion in its empire.</a:t>
            </a:r>
          </a:p>
          <a:p>
            <a:pPr lvl="1"/>
            <a:r>
              <a:rPr lang="en-US" dirty="0"/>
              <a:t>Created a large culture region for the sect.</a:t>
            </a:r>
          </a:p>
          <a:p>
            <a:pPr lvl="1"/>
            <a:r>
              <a:rPr lang="en-US" dirty="0"/>
              <a:t>Schism between sects underlies many of the realm’s conflicts.</a:t>
            </a:r>
          </a:p>
        </p:txBody>
      </p:sp>
    </p:spTree>
    <p:extLst>
      <p:ext uri="{BB962C8B-B14F-4D97-AF65-F5344CB8AC3E}">
        <p14:creationId xmlns:p14="http://schemas.microsoft.com/office/powerpoint/2010/main" val="1223427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Islam Divided: The Ottoman Empire and Its Aftermath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Ottoman Empire in Turkey:</a:t>
            </a:r>
          </a:p>
          <a:p>
            <a:pPr lvl="1"/>
            <a:r>
              <a:rPr lang="en-US" dirty="0"/>
              <a:t>Pushed into southeastern Europe, Persia, Mesopotamia, and North Africa.</a:t>
            </a:r>
          </a:p>
          <a:p>
            <a:r>
              <a:rPr lang="en-US" dirty="0"/>
              <a:t>Eventually taken over by Europeans:</a:t>
            </a:r>
          </a:p>
          <a:p>
            <a:pPr lvl="1"/>
            <a:r>
              <a:rPr lang="en-US" dirty="0"/>
              <a:t>Laid out boundaries without regard to cultural or physical features of the landscape.</a:t>
            </a:r>
          </a:p>
          <a:p>
            <a:pPr lvl="1"/>
            <a:r>
              <a:rPr lang="en-US" dirty="0"/>
              <a:t>Some boundaries were poorly defined causing later conflict.</a:t>
            </a:r>
          </a:p>
          <a:p>
            <a:r>
              <a:rPr lang="en-US" dirty="0"/>
              <a:t>Armenian Genocide (1915-1923)</a:t>
            </a:r>
          </a:p>
          <a:p>
            <a:pPr lvl="1"/>
            <a:r>
              <a:rPr lang="en-US" dirty="0"/>
              <a:t>Christian group within the Ottoman Empire (about 2 millions).</a:t>
            </a:r>
          </a:p>
          <a:p>
            <a:pPr lvl="1"/>
            <a:r>
              <a:rPr lang="en-US" dirty="0"/>
              <a:t>First modern genocide (organized extermination by a government entity).</a:t>
            </a:r>
          </a:p>
          <a:p>
            <a:pPr lvl="1"/>
            <a:r>
              <a:rPr lang="en-US" dirty="0"/>
              <a:t>Turkey an ally with Germany during WWI.</a:t>
            </a:r>
          </a:p>
          <a:p>
            <a:pPr lvl="1"/>
            <a:r>
              <a:rPr lang="en-US" dirty="0"/>
              <a:t>Blamed for defeats against Russians in the Caucasus and the collapse of the Empire.</a:t>
            </a:r>
          </a:p>
          <a:p>
            <a:pPr lvl="1"/>
            <a:r>
              <a:rPr lang="en-US" dirty="0"/>
              <a:t>About 1.5 million deaths through forced labor, starvation and death marches.</a:t>
            </a:r>
          </a:p>
          <a:p>
            <a:pPr lvl="1"/>
            <a:r>
              <a:rPr lang="en-US" dirty="0"/>
              <a:t>Property confiscated (Armenians on average wealthier).</a:t>
            </a:r>
          </a:p>
        </p:txBody>
      </p:sp>
    </p:spTree>
    <p:extLst>
      <p:ext uri="{BB962C8B-B14F-4D97-AF65-F5344CB8AC3E}">
        <p14:creationId xmlns:p14="http://schemas.microsoft.com/office/powerpoint/2010/main" val="2372652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Islam Divided: The Ottoman Empire and Its Aftermath</a:t>
            </a:r>
          </a:p>
        </p:txBody>
      </p:sp>
      <p:pic>
        <p:nvPicPr>
          <p:cNvPr id="6" name="Picture 5" descr="deblij15e_fig_07A_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960" y="1245257"/>
            <a:ext cx="7505142" cy="550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41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Islam Divided: The Ottoman Empire and Its Aftermath</a:t>
            </a:r>
          </a:p>
        </p:txBody>
      </p:sp>
      <p:pic>
        <p:nvPicPr>
          <p:cNvPr id="5" name="Picture 4" descr="deblij15e_fig_07A_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327" y="1240972"/>
            <a:ext cx="7487403" cy="551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52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Future Kurdistan?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the intersection of Turkey, Iraq, and Iran:</a:t>
            </a:r>
          </a:p>
          <a:p>
            <a:pPr lvl="1"/>
            <a:r>
              <a:rPr lang="en-US" dirty="0"/>
              <a:t>Fractured and fragmented nation.</a:t>
            </a:r>
          </a:p>
          <a:p>
            <a:pPr lvl="1"/>
            <a:r>
              <a:rPr lang="en-US" dirty="0"/>
              <a:t>Occupied that isolated, mountainous frontier zone for over 3,000 years.</a:t>
            </a:r>
          </a:p>
          <a:p>
            <a:pPr lvl="1"/>
            <a:r>
              <a:rPr lang="en-US" dirty="0"/>
              <a:t>Kurdistan was a province of the Ottoman Empire.</a:t>
            </a:r>
          </a:p>
          <a:p>
            <a:pPr lvl="1"/>
            <a:r>
              <a:rPr lang="en-US" dirty="0"/>
              <a:t>Kurds as a stateless nation, a peoples without control over their territory:</a:t>
            </a:r>
          </a:p>
          <a:p>
            <a:pPr lvl="2"/>
            <a:r>
              <a:rPr lang="en-US" dirty="0"/>
              <a:t>An ethnic group of Iranian origin.</a:t>
            </a:r>
          </a:p>
          <a:p>
            <a:pPr lvl="2"/>
            <a:r>
              <a:rPr lang="en-US" dirty="0"/>
              <a:t>Mostly Sunni, but many practice other religions.</a:t>
            </a:r>
          </a:p>
          <a:p>
            <a:pPr lvl="2"/>
            <a:r>
              <a:rPr lang="en-US" dirty="0"/>
              <a:t>A divided people whose disunity has thwarted their dream of a nation-state.</a:t>
            </a:r>
          </a:p>
          <a:p>
            <a:pPr lvl="2"/>
            <a:r>
              <a:rPr lang="en-US" dirty="0"/>
              <a:t>Will likely be without a territory for economic productivity into the future.</a:t>
            </a:r>
          </a:p>
        </p:txBody>
      </p:sp>
    </p:spTree>
    <p:extLst>
      <p:ext uri="{BB962C8B-B14F-4D97-AF65-F5344CB8AC3E}">
        <p14:creationId xmlns:p14="http://schemas.microsoft.com/office/powerpoint/2010/main" val="17199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and Peril of Oil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Big Five all located in the realm:</a:t>
            </a:r>
          </a:p>
          <a:p>
            <a:pPr marL="333365" lvl="1" indent="0">
              <a:buNone/>
              <a:tabLst>
                <a:tab pos="4114800" algn="l"/>
              </a:tabLst>
            </a:pPr>
            <a:r>
              <a:rPr lang="en-US" dirty="0"/>
              <a:t>1.  Saudi Arabia	2.  Iran</a:t>
            </a:r>
          </a:p>
          <a:p>
            <a:pPr marL="333365" lvl="1" indent="0">
              <a:buNone/>
              <a:tabLst>
                <a:tab pos="4114800" algn="l"/>
              </a:tabLst>
            </a:pPr>
            <a:r>
              <a:rPr lang="en-US" dirty="0"/>
              <a:t>3.  Iraq	4.  Kuwait</a:t>
            </a:r>
          </a:p>
          <a:p>
            <a:pPr marL="333365" lvl="1" indent="0">
              <a:buNone/>
              <a:tabLst>
                <a:tab pos="4114800" algn="l"/>
              </a:tabLst>
            </a:pPr>
            <a:r>
              <a:rPr lang="en-US" dirty="0"/>
              <a:t>5.  United Arab Emirates</a:t>
            </a:r>
          </a:p>
          <a:p>
            <a:r>
              <a:rPr lang="en-US" sz="2400" dirty="0"/>
              <a:t>Realm’s three discontinuous zones of oil and natural gas</a:t>
            </a:r>
            <a:r>
              <a:rPr lang="en-US" sz="2400" dirty="0">
                <a:solidFill>
                  <a:srgbClr val="4BACC6"/>
                </a:solidFill>
              </a:rPr>
              <a:t>:</a:t>
            </a:r>
          </a:p>
          <a:p>
            <a:pPr lvl="1"/>
            <a:r>
              <a:rPr lang="en-US" dirty="0"/>
              <a:t>North Africa</a:t>
            </a:r>
          </a:p>
          <a:p>
            <a:pPr lvl="1"/>
            <a:r>
              <a:rPr lang="en-US" dirty="0"/>
              <a:t>Persian Gulf</a:t>
            </a:r>
          </a:p>
          <a:p>
            <a:pPr lvl="1"/>
            <a:r>
              <a:rPr lang="en-US" dirty="0"/>
              <a:t>Around the Caspian Sea</a:t>
            </a:r>
          </a:p>
        </p:txBody>
      </p:sp>
    </p:spTree>
    <p:extLst>
      <p:ext uri="{BB962C8B-B14F-4D97-AF65-F5344CB8AC3E}">
        <p14:creationId xmlns:p14="http://schemas.microsoft.com/office/powerpoint/2010/main" val="1242311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and Peril of Oil</a:t>
            </a:r>
          </a:p>
        </p:txBody>
      </p:sp>
      <p:pic>
        <p:nvPicPr>
          <p:cNvPr id="4" name="Picture 3" descr="deblij15e_fig_07A_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452" y="1312070"/>
            <a:ext cx="8476831" cy="5403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9224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Crude Oil Reserves, 2009-2015 (Thousand Million Barrels)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009650" y="1311275"/>
          <a:ext cx="10993438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72288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Naming This Pivotal Realm: A “Dry World”?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“Dry World”?</a:t>
            </a:r>
          </a:p>
          <a:p>
            <a:pPr lvl="1"/>
            <a:r>
              <a:rPr lang="en-US" dirty="0"/>
              <a:t>Dominance of aridity:</a:t>
            </a:r>
          </a:p>
          <a:p>
            <a:pPr lvl="2"/>
            <a:r>
              <a:rPr lang="en-US" dirty="0"/>
              <a:t>Along the northern “dry band”.</a:t>
            </a:r>
          </a:p>
          <a:p>
            <a:pPr lvl="2"/>
            <a:r>
              <a:rPr lang="en-US" dirty="0"/>
              <a:t>10 to 30 degrees north.</a:t>
            </a:r>
          </a:p>
          <a:p>
            <a:pPr lvl="1"/>
            <a:r>
              <a:rPr lang="en-US" dirty="0"/>
              <a:t>Much of the land is unsuitable for cultivation:</a:t>
            </a:r>
          </a:p>
          <a:p>
            <a:pPr lvl="2"/>
            <a:r>
              <a:rPr lang="en-US" dirty="0"/>
              <a:t>Pastoralism, particularly nomadic pastoralism.</a:t>
            </a:r>
          </a:p>
          <a:p>
            <a:pPr lvl="1"/>
            <a:r>
              <a:rPr lang="en-US" dirty="0"/>
              <a:t>Most of the realm’s people cluster near fresh water sources:</a:t>
            </a:r>
          </a:p>
          <a:p>
            <a:pPr lvl="2"/>
            <a:r>
              <a:rPr lang="en-US" dirty="0"/>
              <a:t>River valleys, basins, and deltas.</a:t>
            </a:r>
          </a:p>
          <a:p>
            <a:pPr lvl="2"/>
            <a:r>
              <a:rPr lang="en-US" dirty="0"/>
              <a:t>Moist coastlines.</a:t>
            </a:r>
          </a:p>
          <a:p>
            <a:pPr lvl="2"/>
            <a:r>
              <a:rPr lang="en-US" dirty="0"/>
              <a:t>Well-watered mountain basins.</a:t>
            </a:r>
          </a:p>
          <a:p>
            <a:pPr lvl="2"/>
            <a:r>
              <a:rPr lang="en-US" dirty="0"/>
              <a:t>Groundwater sources (oases).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6852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and Peril of Oil: Producers and Consumers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Global oil production:</a:t>
            </a:r>
          </a:p>
          <a:p>
            <a:pPr lvl="1"/>
            <a:r>
              <a:rPr lang="en-US" dirty="0"/>
              <a:t>Saudi Arabia is world’s largest oil exporter.</a:t>
            </a:r>
          </a:p>
          <a:p>
            <a:pPr lvl="1"/>
            <a:r>
              <a:rPr lang="en-US" dirty="0"/>
              <a:t>Realm’s production exceeds all other global sources.</a:t>
            </a:r>
          </a:p>
          <a:p>
            <a:r>
              <a:rPr lang="en-US" dirty="0"/>
              <a:t>Effect of oil revenues:</a:t>
            </a:r>
          </a:p>
          <a:p>
            <a:pPr lvl="1"/>
            <a:r>
              <a:rPr lang="en-US" dirty="0"/>
              <a:t>Has elevated some into the higher-income category.</a:t>
            </a:r>
          </a:p>
          <a:p>
            <a:pPr lvl="1"/>
            <a:r>
              <a:rPr lang="en-US" dirty="0"/>
              <a:t>Has also made them all globally interdependent.</a:t>
            </a:r>
          </a:p>
          <a:p>
            <a:r>
              <a:rPr lang="en-US" dirty="0"/>
              <a:t>The Colonial Legacy</a:t>
            </a:r>
          </a:p>
          <a:p>
            <a:pPr lvl="1"/>
            <a:r>
              <a:rPr lang="en-US" dirty="0"/>
              <a:t>Colonial boundaries laid without knowledge of underlying resource geographies.</a:t>
            </a:r>
          </a:p>
          <a:p>
            <a:pPr lvl="1"/>
            <a:r>
              <a:rPr lang="en-US" dirty="0"/>
              <a:t>Another source of division and distrust among neighbors.</a:t>
            </a:r>
          </a:p>
        </p:txBody>
      </p:sp>
    </p:spTree>
    <p:extLst>
      <p:ext uri="{BB962C8B-B14F-4D97-AF65-F5344CB8AC3E}">
        <p14:creationId xmlns:p14="http://schemas.microsoft.com/office/powerpoint/2010/main" val="2599224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and Peril of Oil: Producers and Consumers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Discovery of oil necessitated a foreign presence:</a:t>
            </a:r>
          </a:p>
          <a:p>
            <a:pPr lvl="1"/>
            <a:r>
              <a:rPr lang="en-US" dirty="0"/>
              <a:t>Realm’s states in need of skills, capital, and equipment.</a:t>
            </a:r>
          </a:p>
          <a:p>
            <a:pPr lvl="1"/>
            <a:r>
              <a:rPr lang="en-US" dirty="0"/>
              <a:t>Transporting oil abroad required strategic arteries.</a:t>
            </a:r>
          </a:p>
          <a:p>
            <a:r>
              <a:rPr lang="en-US" dirty="0"/>
              <a:t>Effects of foreign intervention:</a:t>
            </a:r>
          </a:p>
          <a:p>
            <a:pPr lvl="1"/>
            <a:r>
              <a:rPr lang="en-US" dirty="0"/>
              <a:t>Intervention in economic activities and political affairs.</a:t>
            </a:r>
          </a:p>
          <a:p>
            <a:pPr lvl="1"/>
            <a:r>
              <a:rPr lang="en-US" dirty="0"/>
              <a:t>Penetration of Islamic society by Western norms.</a:t>
            </a:r>
          </a:p>
          <a:p>
            <a:r>
              <a:rPr lang="en-US" dirty="0"/>
              <a:t>Intensification of contrasts:  </a:t>
            </a:r>
          </a:p>
          <a:p>
            <a:pPr lvl="1"/>
            <a:r>
              <a:rPr lang="en-US" dirty="0"/>
              <a:t>Traditional vs. modern and rich vs. poor.</a:t>
            </a:r>
          </a:p>
          <a:p>
            <a:pPr lvl="1"/>
            <a:r>
              <a:rPr lang="en-US" dirty="0"/>
              <a:t>To some, this violated the basic tenets of the Islamic faith.</a:t>
            </a:r>
          </a:p>
        </p:txBody>
      </p:sp>
    </p:spTree>
    <p:extLst>
      <p:ext uri="{BB962C8B-B14F-4D97-AF65-F5344CB8AC3E}">
        <p14:creationId xmlns:p14="http://schemas.microsoft.com/office/powerpoint/2010/main" val="40796405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Choke Points: Danger on the Sea Lanes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Choke point: narrowing of an international waterway causing marine traffic congestion:</a:t>
            </a:r>
          </a:p>
          <a:p>
            <a:pPr lvl="1"/>
            <a:r>
              <a:rPr lang="en-US" dirty="0"/>
              <a:t>Essential routes for cheaper and more efficient trade.</a:t>
            </a:r>
          </a:p>
          <a:p>
            <a:pPr lvl="1"/>
            <a:r>
              <a:rPr lang="en-US" dirty="0"/>
              <a:t>May be natural or artificial narrowing.</a:t>
            </a:r>
          </a:p>
          <a:p>
            <a:pPr lvl="1"/>
            <a:r>
              <a:rPr lang="en-US" dirty="0"/>
              <a:t>Also increases risks and vulnerabilities.</a:t>
            </a:r>
          </a:p>
          <a:p>
            <a:r>
              <a:rPr lang="en-US" dirty="0"/>
              <a:t>Scourge of piracy on global trade:</a:t>
            </a:r>
          </a:p>
          <a:p>
            <a:pPr lvl="1"/>
            <a:r>
              <a:rPr lang="en-US" dirty="0"/>
              <a:t>Reduced speeds allow pirates to board vessels.</a:t>
            </a:r>
          </a:p>
          <a:p>
            <a:pPr lvl="1"/>
            <a:r>
              <a:rPr lang="en-US" dirty="0"/>
              <a:t>Plundering and ransoms.</a:t>
            </a:r>
          </a:p>
          <a:p>
            <a:r>
              <a:rPr lang="en-US" dirty="0"/>
              <a:t>Least-safe waterways: </a:t>
            </a:r>
          </a:p>
          <a:p>
            <a:pPr lvl="1"/>
            <a:r>
              <a:rPr lang="en-US" dirty="0"/>
              <a:t>Strait of Hormuz.</a:t>
            </a:r>
          </a:p>
          <a:p>
            <a:pPr lvl="1"/>
            <a:r>
              <a:rPr lang="en-US" dirty="0"/>
              <a:t>Strait of Malacca.</a:t>
            </a:r>
          </a:p>
          <a:p>
            <a:pPr lvl="1"/>
            <a:r>
              <a:rPr lang="en-US" dirty="0"/>
              <a:t>Bab el Mandeb Strait.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1087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Major Oil Flows and Chokepoints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25661"/>
            <a:ext cx="9144000" cy="475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94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and Peril of Oil: The Geography of Oil’s Impact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196361-3D25-4497-B673-7BFFF4C3D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Urban Transformation</a:t>
            </a:r>
          </a:p>
          <a:p>
            <a:pPr lvl="1"/>
            <a:r>
              <a:rPr lang="en-US" dirty="0"/>
              <a:t>Most visible manifestation is urban modernization.</a:t>
            </a:r>
          </a:p>
          <a:p>
            <a:pPr lvl="1"/>
            <a:r>
              <a:rPr lang="en-US" dirty="0"/>
              <a:t>Glass skyscrapers are engineering marvels.</a:t>
            </a:r>
          </a:p>
          <a:p>
            <a:pPr lvl="1"/>
            <a:r>
              <a:rPr lang="en-US" dirty="0"/>
              <a:t>Air conditioning allowed a fast urban expansion.</a:t>
            </a:r>
          </a:p>
          <a:p>
            <a:r>
              <a:rPr lang="en-US" dirty="0"/>
              <a:t>Variable Incomes</a:t>
            </a:r>
          </a:p>
          <a:p>
            <a:pPr lvl="1"/>
            <a:r>
              <a:rPr lang="en-US" dirty="0"/>
              <a:t>Fluctuating petroleum prices create states with vacillating income levels.</a:t>
            </a:r>
          </a:p>
          <a:p>
            <a:pPr lvl="1"/>
            <a:r>
              <a:rPr lang="en-US" dirty="0"/>
              <a:t>Many oil-exporters stay in upper-middle-income category.</a:t>
            </a:r>
          </a:p>
          <a:p>
            <a:r>
              <a:rPr lang="en-US" dirty="0"/>
              <a:t>Infrastructure</a:t>
            </a:r>
          </a:p>
          <a:p>
            <a:pPr lvl="1"/>
            <a:r>
              <a:rPr lang="en-US" dirty="0"/>
              <a:t>Money available for transportation and governance structures.</a:t>
            </a:r>
          </a:p>
          <a:p>
            <a:pPr lvl="1"/>
            <a:r>
              <a:rPr lang="en-US" dirty="0"/>
              <a:t>Stark differences between oil-haves and oil-have-nots.</a:t>
            </a:r>
          </a:p>
          <a:p>
            <a:pPr lvl="1"/>
            <a:r>
              <a:rPr lang="en-US" dirty="0"/>
              <a:t>Spending creates an image of comfort and affluence.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7166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and Peril of Oil: The Geography of Oil’s Impact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E8C93E-B05E-45EF-8992-B4C585B4E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Industrialization</a:t>
            </a:r>
          </a:p>
          <a:p>
            <a:pPr lvl="1"/>
            <a:r>
              <a:rPr lang="en-US" dirty="0"/>
              <a:t>Some far-sighted governments are investing oil revenues back into the economy.</a:t>
            </a:r>
          </a:p>
          <a:p>
            <a:pPr lvl="1"/>
            <a:r>
              <a:rPr lang="en-US" dirty="0"/>
              <a:t>Building industries that will outlast oil exports:</a:t>
            </a:r>
          </a:p>
          <a:p>
            <a:pPr lvl="1"/>
            <a:r>
              <a:rPr lang="en-US" dirty="0"/>
              <a:t>Manufacturing and high-technology.</a:t>
            </a:r>
          </a:p>
          <a:p>
            <a:r>
              <a:rPr lang="en-US" dirty="0"/>
              <a:t>Regional Disparities</a:t>
            </a:r>
          </a:p>
          <a:p>
            <a:pPr lvl="1"/>
            <a:r>
              <a:rPr lang="en-US" dirty="0"/>
              <a:t>Strong contrasts within and among countries.</a:t>
            </a:r>
          </a:p>
          <a:p>
            <a:pPr lvl="1"/>
            <a:r>
              <a:rPr lang="en-US" dirty="0"/>
              <a:t>Subsidies for the nationals, including health care, education, housing and government employment.</a:t>
            </a:r>
          </a:p>
          <a:p>
            <a:r>
              <a:rPr lang="en-US" dirty="0"/>
              <a:t>Foreign Investment</a:t>
            </a:r>
          </a:p>
          <a:p>
            <a:pPr lvl="1"/>
            <a:r>
              <a:rPr lang="en-US" dirty="0"/>
              <a:t>Realm’s governments and private entrepreneurs have invested oil wealth in other countries:</a:t>
            </a:r>
          </a:p>
          <a:p>
            <a:pPr lvl="2"/>
            <a:r>
              <a:rPr lang="en-US" dirty="0"/>
              <a:t>Development of sovereign wealth funds.</a:t>
            </a:r>
          </a:p>
          <a:p>
            <a:pPr lvl="2"/>
            <a:r>
              <a:rPr lang="en-US" dirty="0"/>
              <a:t>Creates a network of international links between economies and Islamic communities </a:t>
            </a:r>
            <a:r>
              <a:rPr lang="en-US" dirty="0" err="1"/>
              <a:t>abroad.W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8130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Power and Peril of Oil: The Geography of Oil’s Impact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778668-C6F8-4D46-BD59-D36AA32DA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Foreign Involvement</a:t>
            </a:r>
          </a:p>
          <a:p>
            <a:pPr lvl="1"/>
            <a:r>
              <a:rPr lang="en-US" dirty="0"/>
              <a:t>Oil industry relies on foreign input and exports.</a:t>
            </a:r>
          </a:p>
          <a:p>
            <a:pPr lvl="1"/>
            <a:r>
              <a:rPr lang="en-US" dirty="0"/>
              <a:t>To some, this is an unwelcome byproduct.</a:t>
            </a:r>
          </a:p>
          <a:p>
            <a:r>
              <a:rPr lang="en-US" dirty="0"/>
              <a:t>Intra-Realm Migration</a:t>
            </a:r>
          </a:p>
          <a:p>
            <a:pPr lvl="1"/>
            <a:r>
              <a:rPr lang="en-US" dirty="0"/>
              <a:t>Oil production requires additional labor inputs.</a:t>
            </a:r>
          </a:p>
          <a:p>
            <a:pPr lvl="1"/>
            <a:r>
              <a:rPr lang="en-US" dirty="0"/>
              <a:t>The first order of migrants are from the realm itself.</a:t>
            </a:r>
          </a:p>
          <a:p>
            <a:pPr lvl="1"/>
            <a:r>
              <a:rPr lang="en-US" dirty="0"/>
              <a:t>Migration from Other Realms</a:t>
            </a:r>
          </a:p>
          <a:p>
            <a:pPr lvl="1"/>
            <a:r>
              <a:rPr lang="en-US" dirty="0"/>
              <a:t>Not all inputs can meet by intraregional migrants.</a:t>
            </a:r>
          </a:p>
          <a:p>
            <a:pPr lvl="1"/>
            <a:r>
              <a:rPr lang="en-US" dirty="0"/>
              <a:t>Also driven by difference in wages between realms.</a:t>
            </a:r>
          </a:p>
          <a:p>
            <a:r>
              <a:rPr lang="en-US" dirty="0"/>
              <a:t>Diffusion of Revivalism</a:t>
            </a:r>
          </a:p>
          <a:p>
            <a:pPr lvl="1"/>
            <a:r>
              <a:rPr lang="en-US" dirty="0"/>
              <a:t>Oil revenues as investment into Islamist communities and structures throughout the world.</a:t>
            </a:r>
          </a:p>
          <a:p>
            <a:pPr lvl="1"/>
            <a:r>
              <a:rPr lang="en-US" dirty="0"/>
              <a:t>Relocation diffusion of revival of Islam.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27F67D-FD93-44E5-9DCF-1E694DA8DDC8}"/>
              </a:ext>
            </a:extLst>
          </p:cNvPr>
          <p:cNvSpPr txBox="1"/>
          <p:nvPr/>
        </p:nvSpPr>
        <p:spPr>
          <a:xfrm>
            <a:off x="2866848" y="6074038"/>
            <a:ext cx="7195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Explain what have been the main economic and social consequences of the exploitation of oil in the Middle East.</a:t>
            </a:r>
          </a:p>
        </p:txBody>
      </p:sp>
      <p:pic>
        <p:nvPicPr>
          <p:cNvPr id="7" name="Picture 2" descr="C:\Users\ecojpr\AppData\Local\Microsoft\Windows\Temporary Internet Files\Content.IE5\H0P94DF5\MC900442072[1].wmf">
            <a:extLst>
              <a:ext uri="{FF2B5EF4-FFF2-40B4-BE49-F238E27FC236}">
                <a16:creationId xmlns:a16="http://schemas.microsoft.com/office/drawing/2014/main" id="{4124436D-F83B-469A-90B8-46F58D0B3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47" y="6090271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897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Dubai (1990 vs. 2007)</a:t>
            </a:r>
          </a:p>
        </p:txBody>
      </p:sp>
      <p:pic>
        <p:nvPicPr>
          <p:cNvPr id="46083" name="Picture 2" descr="http://bp3.blogger.com/_nSTO-vZpSgc/R7C1KqMbZKI/AAAAAAAACFk/HpKmE_ChduY/s400/dubai-1990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03" y="1736558"/>
            <a:ext cx="5319965" cy="353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[dubai-2003.png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673" y="1811208"/>
            <a:ext cx="4391524" cy="350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3462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Share of Foreign Population and Workers in Persian Gulf States, 2015</a:t>
            </a: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0445532"/>
              </p:ext>
            </p:extLst>
          </p:nvPr>
        </p:nvGraphicFramePr>
        <p:xfrm>
          <a:off x="1009650" y="1311275"/>
          <a:ext cx="10993438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733748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Fragmented Modernization: The Uneven Impact of Oil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“Resource Curse”</a:t>
            </a:r>
          </a:p>
          <a:p>
            <a:pPr lvl="1"/>
            <a:r>
              <a:rPr lang="en-US" dirty="0"/>
              <a:t>Prone to authoritarian rule, slow growth, corruption and conflict.</a:t>
            </a:r>
          </a:p>
          <a:p>
            <a:pPr lvl="1"/>
            <a:r>
              <a:rPr lang="en-US" dirty="0"/>
              <a:t>Resources used to finance armies, corruption and patronage.</a:t>
            </a:r>
          </a:p>
          <a:p>
            <a:pPr lvl="1"/>
            <a:r>
              <a:rPr lang="en-US" dirty="0"/>
              <a:t>Oil is a good example.</a:t>
            </a:r>
          </a:p>
          <a:p>
            <a:r>
              <a:rPr lang="en-US" dirty="0"/>
              <a:t>Fragmented modernization</a:t>
            </a:r>
          </a:p>
          <a:p>
            <a:pPr lvl="1"/>
            <a:r>
              <a:rPr lang="en-US" dirty="0"/>
              <a:t>Pattern where a few regions experience most of the development while the rest are left unaffected.</a:t>
            </a:r>
          </a:p>
          <a:p>
            <a:r>
              <a:rPr lang="en-US" dirty="0"/>
              <a:t>Cultural-geographic forces in the realm have greater influence than economic-geographic:</a:t>
            </a:r>
          </a:p>
          <a:p>
            <a:pPr lvl="1"/>
            <a:r>
              <a:rPr lang="en-US" dirty="0"/>
              <a:t>Realm of great degree of existing variety and diversity.</a:t>
            </a:r>
          </a:p>
          <a:p>
            <a:pPr lvl="1"/>
            <a:r>
              <a:rPr lang="en-US" dirty="0"/>
              <a:t>Oil has amplified inequalities and disparities both within and between countries.</a:t>
            </a:r>
          </a:p>
        </p:txBody>
      </p:sp>
    </p:spTree>
    <p:extLst>
      <p:ext uri="{BB962C8B-B14F-4D97-AF65-F5344CB8AC3E}">
        <p14:creationId xmlns:p14="http://schemas.microsoft.com/office/powerpoint/2010/main" val="89906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North Africa / Middle East, Mean Annual Precipitation (mm)</a:t>
            </a:r>
          </a:p>
        </p:txBody>
      </p:sp>
      <p:pic>
        <p:nvPicPr>
          <p:cNvPr id="15363" name="Picture 6" descr="Middle East Base Precipita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71600"/>
            <a:ext cx="8305800" cy="524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Freeform 7"/>
          <p:cNvSpPr>
            <a:spLocks/>
          </p:cNvSpPr>
          <p:nvPr/>
        </p:nvSpPr>
        <p:spPr bwMode="auto">
          <a:xfrm>
            <a:off x="2362200" y="4343400"/>
            <a:ext cx="5486400" cy="2209800"/>
          </a:xfrm>
          <a:custGeom>
            <a:avLst/>
            <a:gdLst>
              <a:gd name="T0" fmla="*/ 0 w 3456"/>
              <a:gd name="T1" fmla="*/ 0 h 1392"/>
              <a:gd name="T2" fmla="*/ 336 w 3456"/>
              <a:gd name="T3" fmla="*/ 336 h 1392"/>
              <a:gd name="T4" fmla="*/ 1008 w 3456"/>
              <a:gd name="T5" fmla="*/ 720 h 1392"/>
              <a:gd name="T6" fmla="*/ 1776 w 3456"/>
              <a:gd name="T7" fmla="*/ 912 h 1392"/>
              <a:gd name="T8" fmla="*/ 2592 w 3456"/>
              <a:gd name="T9" fmla="*/ 1008 h 1392"/>
              <a:gd name="T10" fmla="*/ 3024 w 3456"/>
              <a:gd name="T11" fmla="*/ 1104 h 1392"/>
              <a:gd name="T12" fmla="*/ 3456 w 3456"/>
              <a:gd name="T13" fmla="*/ 1392 h 13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456"/>
              <a:gd name="T22" fmla="*/ 0 h 1392"/>
              <a:gd name="T23" fmla="*/ 3456 w 3456"/>
              <a:gd name="T24" fmla="*/ 1392 h 13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456" h="1392">
                <a:moveTo>
                  <a:pt x="0" y="0"/>
                </a:moveTo>
                <a:cubicBezTo>
                  <a:pt x="84" y="108"/>
                  <a:pt x="168" y="216"/>
                  <a:pt x="336" y="336"/>
                </a:cubicBezTo>
                <a:cubicBezTo>
                  <a:pt x="504" y="456"/>
                  <a:pt x="768" y="624"/>
                  <a:pt x="1008" y="720"/>
                </a:cubicBezTo>
                <a:cubicBezTo>
                  <a:pt x="1248" y="816"/>
                  <a:pt x="1512" y="864"/>
                  <a:pt x="1776" y="912"/>
                </a:cubicBezTo>
                <a:cubicBezTo>
                  <a:pt x="2040" y="960"/>
                  <a:pt x="2384" y="976"/>
                  <a:pt x="2592" y="1008"/>
                </a:cubicBezTo>
                <a:cubicBezTo>
                  <a:pt x="2800" y="1040"/>
                  <a:pt x="2880" y="1040"/>
                  <a:pt x="3024" y="1104"/>
                </a:cubicBezTo>
                <a:cubicBezTo>
                  <a:pt x="3168" y="1168"/>
                  <a:pt x="3312" y="1280"/>
                  <a:pt x="3456" y="1392"/>
                </a:cubicBezTo>
              </a:path>
            </a:pathLst>
          </a:custGeom>
          <a:noFill/>
          <a:ln w="50800">
            <a:solidFill>
              <a:srgbClr val="33333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5365" name="Text Box 8"/>
          <p:cNvSpPr txBox="1">
            <a:spLocks noChangeArrowheads="1"/>
          </p:cNvSpPr>
          <p:nvPr/>
        </p:nvSpPr>
        <p:spPr bwMode="auto">
          <a:xfrm rot="910417">
            <a:off x="3675064" y="4267200"/>
            <a:ext cx="1201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/>
              <a:t>Sahara</a:t>
            </a:r>
          </a:p>
        </p:txBody>
      </p:sp>
    </p:spTree>
    <p:extLst>
      <p:ext uri="{BB962C8B-B14F-4D97-AF65-F5344CB8AC3E}">
        <p14:creationId xmlns:p14="http://schemas.microsoft.com/office/powerpoint/2010/main" val="3492798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Fragmented Modernization: Autocratic Regimes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Colonial legacy on governance:</a:t>
            </a:r>
          </a:p>
          <a:p>
            <a:pPr lvl="1"/>
            <a:r>
              <a:rPr lang="en-US" dirty="0"/>
              <a:t>European rule endorsed by the League of Nations, the forbearer of the United Nations.</a:t>
            </a:r>
          </a:p>
          <a:p>
            <a:pPr lvl="1"/>
            <a:r>
              <a:rPr lang="en-US" dirty="0"/>
              <a:t>Europeans were determined not to let go and eventual independence was earned through conflict.</a:t>
            </a:r>
          </a:p>
          <a:p>
            <a:pPr lvl="1"/>
            <a:r>
              <a:rPr lang="en-US" dirty="0"/>
              <a:t>None of the formerly European administered areas were prepared to function as democracies.</a:t>
            </a:r>
          </a:p>
          <a:p>
            <a:r>
              <a:rPr lang="en-US" dirty="0"/>
              <a:t>Autocratic default:</a:t>
            </a:r>
          </a:p>
          <a:p>
            <a:pPr lvl="1"/>
            <a:r>
              <a:rPr lang="en-US" dirty="0"/>
              <a:t>Newly independent and autocratic states were then cemented by foreign geopolitical plots.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913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Fragmented Modernization: Autocratic Regimes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Foreign support of autocratic regimes in the realm to secure access to oil supplies:</a:t>
            </a:r>
          </a:p>
          <a:p>
            <a:pPr lvl="1"/>
            <a:r>
              <a:rPr lang="en-US" dirty="0"/>
              <a:t>Elsewhere, regimes part of Cold War alignments.</a:t>
            </a:r>
          </a:p>
          <a:p>
            <a:r>
              <a:rPr lang="en-US" dirty="0"/>
              <a:t>Varying politics of government:</a:t>
            </a:r>
          </a:p>
          <a:p>
            <a:pPr lvl="1"/>
            <a:r>
              <a:rPr lang="en-US" dirty="0"/>
              <a:t>Republics or monarchies.</a:t>
            </a:r>
          </a:p>
          <a:p>
            <a:pPr lvl="1"/>
            <a:r>
              <a:rPr lang="en-US" dirty="0"/>
              <a:t>Secular or Islamic.</a:t>
            </a:r>
          </a:p>
          <a:p>
            <a:r>
              <a:rPr lang="en-US" dirty="0"/>
              <a:t>Autocratic common denominator:</a:t>
            </a:r>
          </a:p>
          <a:p>
            <a:pPr lvl="1"/>
            <a:r>
              <a:rPr lang="en-US" dirty="0"/>
              <a:t>Long “top-down” rule of some political leaders.</a:t>
            </a:r>
          </a:p>
          <a:p>
            <a:pPr lvl="1"/>
            <a:r>
              <a:rPr lang="en-US" dirty="0"/>
              <a:t>Sometimes violence, repression, and economic disenfranchisement.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7853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Fragmented Modernization: Religious Revivalism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Religious revivalism</a:t>
            </a:r>
          </a:p>
          <a:p>
            <a:pPr lvl="1"/>
            <a:r>
              <a:rPr lang="en-US" dirty="0"/>
              <a:t>Religious movements with objectives to return to foundations of its faith.</a:t>
            </a:r>
          </a:p>
          <a:p>
            <a:pPr lvl="1"/>
            <a:r>
              <a:rPr lang="en-US" dirty="0"/>
              <a:t>Fundamentalists wish to affect state policy and society.</a:t>
            </a:r>
          </a:p>
          <a:p>
            <a:pPr lvl="1"/>
            <a:r>
              <a:rPr lang="en-US" dirty="0"/>
              <a:t>A return to religion is a way to regain hope and dignity.</a:t>
            </a:r>
          </a:p>
          <a:p>
            <a:r>
              <a:rPr lang="en-US" dirty="0"/>
              <a:t>Often a product of several viewpoints:</a:t>
            </a:r>
          </a:p>
          <a:p>
            <a:pPr lvl="1"/>
            <a:r>
              <a:rPr lang="en-US" dirty="0"/>
              <a:t>Traditional Islamic values are eroding.</a:t>
            </a:r>
          </a:p>
          <a:p>
            <a:pPr lvl="1"/>
            <a:r>
              <a:rPr lang="en-US" dirty="0"/>
              <a:t>Society is being corrupted by foreign presences.</a:t>
            </a:r>
          </a:p>
          <a:p>
            <a:pPr lvl="1"/>
            <a:r>
              <a:rPr lang="en-US" dirty="0"/>
              <a:t>Islamic power is declining in secular states.</a:t>
            </a:r>
          </a:p>
          <a:p>
            <a:r>
              <a:rPr lang="en-US" dirty="0"/>
              <a:t>Revivalism into fanaticism: a step further:</a:t>
            </a:r>
          </a:p>
          <a:p>
            <a:pPr lvl="1"/>
            <a:r>
              <a:rPr lang="en-US" dirty="0"/>
              <a:t>Pits Muslim against Muslim in areas of the realm.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913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Fragmented Modernization: Terror in the Name of Islam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Essential awareness</a:t>
            </a:r>
          </a:p>
          <a:p>
            <a:pPr lvl="1"/>
            <a:r>
              <a:rPr lang="en-US" dirty="0"/>
              <a:t>Most Muslims are not fundamentalists.</a:t>
            </a:r>
          </a:p>
          <a:p>
            <a:pPr lvl="1"/>
            <a:r>
              <a:rPr lang="en-US" dirty="0"/>
              <a:t>Not all fundamentalists are militants.</a:t>
            </a:r>
          </a:p>
          <a:p>
            <a:pPr lvl="1"/>
            <a:r>
              <a:rPr lang="en-US" dirty="0"/>
              <a:t>Not all militants are terrorists.</a:t>
            </a:r>
          </a:p>
          <a:p>
            <a:pPr lvl="1"/>
            <a:r>
              <a:rPr lang="en-US" dirty="0"/>
              <a:t>Terrorism as a tool of war is not exclusive to Islam.</a:t>
            </a:r>
          </a:p>
          <a:p>
            <a:r>
              <a:rPr lang="en-US" dirty="0"/>
              <a:t>Jihad, or “holy war,” is a deeply reactionary movement looking at the past not the future</a:t>
            </a:r>
          </a:p>
          <a:p>
            <a:pPr lvl="1"/>
            <a:r>
              <a:rPr lang="en-US" dirty="0"/>
              <a:t>Pursued by some Muslim militants with an extreme fundamentalist interpretation of the Quran.</a:t>
            </a:r>
          </a:p>
          <a:p>
            <a:pPr lvl="1"/>
            <a:r>
              <a:rPr lang="en-US" dirty="0"/>
              <a:t>Used as a vehicle for political power.</a:t>
            </a:r>
          </a:p>
        </p:txBody>
      </p:sp>
    </p:spTree>
    <p:extLst>
      <p:ext uri="{BB962C8B-B14F-4D97-AF65-F5344CB8AC3E}">
        <p14:creationId xmlns:p14="http://schemas.microsoft.com/office/powerpoint/2010/main" val="6558360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Fragmented Modernization: Terror in the Name of Islam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Organizing militant Islam</a:t>
            </a:r>
          </a:p>
          <a:p>
            <a:pPr lvl="1"/>
            <a:r>
              <a:rPr lang="en-US" dirty="0"/>
              <a:t>Taliban in Afghanistan is a kind of Islamic militia:</a:t>
            </a:r>
          </a:p>
          <a:p>
            <a:pPr lvl="2"/>
            <a:r>
              <a:rPr lang="en-US" dirty="0"/>
              <a:t>Follow Wahhabism, an orthodox form of Sunni Islam.</a:t>
            </a:r>
          </a:p>
          <a:p>
            <a:pPr lvl="2"/>
            <a:r>
              <a:rPr lang="en-US" dirty="0"/>
              <a:t>Have a rigid view of Islamic law.</a:t>
            </a:r>
          </a:p>
          <a:p>
            <a:pPr lvl="2"/>
            <a:r>
              <a:rPr lang="en-US" dirty="0"/>
              <a:t>Seek to return to an essentially premodern society.</a:t>
            </a:r>
          </a:p>
          <a:p>
            <a:pPr lvl="1"/>
            <a:r>
              <a:rPr lang="en-US" dirty="0"/>
              <a:t>al-Qaeda in parts of northern Pakistan have a global agenda:</a:t>
            </a:r>
          </a:p>
          <a:p>
            <a:pPr lvl="2"/>
            <a:r>
              <a:rPr lang="en-US" dirty="0"/>
              <a:t>A multinational network with a tightly knit core.</a:t>
            </a:r>
          </a:p>
          <a:p>
            <a:pPr lvl="2"/>
            <a:r>
              <a:rPr lang="en-US" dirty="0"/>
              <a:t>Establish Islamic rule across the realm and banish all foreign influence.</a:t>
            </a:r>
          </a:p>
          <a:p>
            <a:pPr lvl="2"/>
            <a:r>
              <a:rPr lang="en-US" dirty="0"/>
              <a:t>Lost its importance after constant interventions from the USA and the death of its leader in 2011.</a:t>
            </a:r>
          </a:p>
          <a:p>
            <a:pPr lvl="1"/>
            <a:r>
              <a:rPr lang="en-US" dirty="0"/>
              <a:t>ISIL (Islamic State of Iraq and the Levant):</a:t>
            </a:r>
          </a:p>
          <a:p>
            <a:pPr lvl="2"/>
            <a:r>
              <a:rPr lang="en-US" dirty="0"/>
              <a:t>Separation from al-Qaeda in 2014.</a:t>
            </a:r>
          </a:p>
          <a:p>
            <a:pPr lvl="2"/>
            <a:r>
              <a:rPr lang="en-US" dirty="0"/>
              <a:t>Claiming significant territory in Iraq and Syria.</a:t>
            </a:r>
          </a:p>
          <a:p>
            <a:pPr lvl="2"/>
            <a:r>
              <a:rPr lang="en-US" dirty="0"/>
              <a:t>Extension into other countries (e.g. Libya, Nigeria).</a:t>
            </a:r>
          </a:p>
          <a:p>
            <a:pPr lvl="2"/>
            <a:r>
              <a:rPr lang="en-US" dirty="0"/>
              <a:t>Collapse in 2018.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8408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Popular Uprisings of 2011-12: An Arab Spring?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Arab Spring:</a:t>
            </a:r>
          </a:p>
          <a:p>
            <a:pPr lvl="1"/>
            <a:r>
              <a:rPr lang="en-US" dirty="0"/>
              <a:t>Desire for democracy and end to cronyism, corruption, repression, and economic mismanagement</a:t>
            </a:r>
          </a:p>
          <a:p>
            <a:pPr lvl="1"/>
            <a:r>
              <a:rPr lang="en-US" dirty="0"/>
              <a:t>From Tunisia to Egypt, Libya, Syria, Yemen, and Bahrain.</a:t>
            </a:r>
          </a:p>
          <a:p>
            <a:r>
              <a:rPr lang="en-US" dirty="0"/>
              <a:t>Revolutionary Dominoes</a:t>
            </a:r>
          </a:p>
          <a:p>
            <a:pPr lvl="1"/>
            <a:r>
              <a:rPr lang="en-US" dirty="0"/>
              <a:t>Spread of political destabilization rapidly to parts of the realm with similar conditions</a:t>
            </a:r>
          </a:p>
          <a:p>
            <a:pPr lvl="1"/>
            <a:r>
              <a:rPr lang="en-US" dirty="0"/>
              <a:t>Ruled by long-established autocratic regimes.</a:t>
            </a:r>
          </a:p>
          <a:p>
            <a:pPr lvl="1"/>
            <a:r>
              <a:rPr lang="en-US" dirty="0"/>
              <a:t>Failure to bring economic progress.</a:t>
            </a:r>
          </a:p>
          <a:p>
            <a:pPr lvl="1"/>
            <a:r>
              <a:rPr lang="en-US" dirty="0"/>
              <a:t>Repression of their people.</a:t>
            </a:r>
          </a:p>
          <a:p>
            <a:pPr lvl="1"/>
            <a:r>
              <a:rPr lang="en-US" dirty="0"/>
              <a:t>Had lost touch with the people, especially the youth.</a:t>
            </a:r>
          </a:p>
          <a:p>
            <a:pPr lvl="1"/>
            <a:r>
              <a:rPr lang="en-US" dirty="0"/>
              <a:t>Aided by modern communication systems: TV and the Internet</a:t>
            </a:r>
          </a:p>
        </p:txBody>
      </p:sp>
    </p:spTree>
    <p:extLst>
      <p:ext uri="{BB962C8B-B14F-4D97-AF65-F5344CB8AC3E}">
        <p14:creationId xmlns:p14="http://schemas.microsoft.com/office/powerpoint/2010/main" val="43617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Popular Uprisings of 2011-12: An Arab Spring? A New Generation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Youthfulness of the realm’s populations:</a:t>
            </a:r>
          </a:p>
          <a:p>
            <a:pPr lvl="1"/>
            <a:r>
              <a:rPr lang="en-US" dirty="0"/>
              <a:t>Many state population have more than half under 25.</a:t>
            </a:r>
          </a:p>
          <a:p>
            <a:pPr lvl="1"/>
            <a:r>
              <a:rPr lang="en-US" dirty="0"/>
              <a:t>Contrast to archaic nature of realm’s governments, and many have known only one leader in their lifetime.</a:t>
            </a:r>
          </a:p>
          <a:p>
            <a:r>
              <a:rPr lang="en-US" dirty="0"/>
              <a:t>Uprisings predominately led by youths:</a:t>
            </a:r>
          </a:p>
          <a:p>
            <a:pPr lvl="1"/>
            <a:r>
              <a:rPr lang="en-US" dirty="0"/>
              <a:t>Used Internet’s social networks to organize protests.</a:t>
            </a:r>
          </a:p>
          <a:p>
            <a:r>
              <a:rPr lang="en-US" dirty="0"/>
              <a:t>Uncertain future:</a:t>
            </a:r>
          </a:p>
          <a:p>
            <a:pPr lvl="1"/>
            <a:r>
              <a:rPr lang="en-US" dirty="0"/>
              <a:t>Lack of suitable social and political structures for the transition.</a:t>
            </a:r>
          </a:p>
          <a:p>
            <a:pPr lvl="1"/>
            <a:r>
              <a:rPr lang="en-US" dirty="0"/>
              <a:t>Varying role of some countries’ Shi’ite minority.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821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Popular Uprisings of 2011-12: An Arab Spring? A Turbulent Outcome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Post-Arab spring crisis for Egypt, Libya, Tunisia, and Yemen</a:t>
            </a:r>
          </a:p>
          <a:p>
            <a:r>
              <a:rPr lang="en-US" dirty="0"/>
              <a:t>Syria has fared the worst and is considered a failed state.</a:t>
            </a:r>
          </a:p>
          <a:p>
            <a:r>
              <a:rPr lang="en-US" dirty="0"/>
              <a:t>In the Arabian Peninsula, only in Yemen did serious government challenge take place.</a:t>
            </a:r>
          </a:p>
          <a:p>
            <a:r>
              <a:rPr lang="en-US" dirty="0"/>
              <a:t>Elsewhere the impact was far less significant.</a:t>
            </a:r>
          </a:p>
          <a:p>
            <a:pPr lvl="1"/>
            <a:r>
              <a:rPr lang="en-US" dirty="0"/>
              <a:t>It did produce regional destabilization.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1878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Issue: Religious Revival or Democratic Reform?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ISLAMIC REVIVAL IS THE ONLY WAY</a:t>
            </a:r>
          </a:p>
          <a:p>
            <a:pPr lvl="1"/>
            <a:r>
              <a:rPr lang="en-US" dirty="0"/>
              <a:t>The Islamic faith took root throughout the world, now outnumbering Christians.</a:t>
            </a:r>
          </a:p>
          <a:p>
            <a:pPr lvl="1"/>
            <a:r>
              <a:rPr lang="en-US" dirty="0"/>
              <a:t>Muslims brought science and enlightenment, but this has lost momentum.</a:t>
            </a:r>
          </a:p>
          <a:p>
            <a:pPr lvl="1"/>
            <a:r>
              <a:rPr lang="en-US" dirty="0"/>
              <a:t>“Whoever supports the infidel against Muslims is himself an infidel.”</a:t>
            </a:r>
          </a:p>
          <a:p>
            <a:pPr lvl="1"/>
            <a:r>
              <a:rPr lang="en-US" dirty="0"/>
              <a:t>Salvation lies in a return to the strictest rules of Islam.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ISLAMIC COUNTRIES NEED DEMOCRATIC REFORM</a:t>
            </a:r>
          </a:p>
          <a:p>
            <a:pPr lvl="1"/>
            <a:r>
              <a:rPr lang="en-US" dirty="0"/>
              <a:t>Socioeconomic indicators of Muslim-dominated countries are low ranking.</a:t>
            </a:r>
          </a:p>
          <a:p>
            <a:pPr lvl="1"/>
            <a:r>
              <a:rPr lang="en-US" dirty="0"/>
              <a:t>Lack of innovation.</a:t>
            </a:r>
          </a:p>
          <a:p>
            <a:pPr lvl="1"/>
            <a:r>
              <a:rPr lang="en-US" dirty="0"/>
              <a:t>Realm’s Muslims are caught between despotic regimes and extremist revivalists in a downward spiral.</a:t>
            </a:r>
          </a:p>
          <a:p>
            <a:pPr lvl="1"/>
            <a:r>
              <a:rPr lang="en-US" dirty="0"/>
              <a:t>In need of freedom with both political and religious reform.</a:t>
            </a:r>
          </a:p>
        </p:txBody>
      </p:sp>
    </p:spTree>
    <p:extLst>
      <p:ext uri="{BB962C8B-B14F-4D97-AF65-F5344CB8AC3E}">
        <p14:creationId xmlns:p14="http://schemas.microsoft.com/office/powerpoint/2010/main" val="35265410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E2B87A3-D247-4666-95ED-25A3CB3E1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88F6AD9-98B4-4509-B788-A2C579438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0"/>
            <a:ext cx="7116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894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Naming This Pivotal Realm: A “Dry World”?</a:t>
            </a:r>
            <a:endParaRPr lang="en-US" altLang="en-US" sz="2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Water and Life: Rural Settlement Patterns</a:t>
            </a:r>
          </a:p>
          <a:p>
            <a:r>
              <a:rPr lang="en-US" dirty="0"/>
              <a:t>Oasis Life</a:t>
            </a:r>
          </a:p>
          <a:p>
            <a:pPr lvl="1"/>
            <a:r>
              <a:rPr lang="en-US" dirty="0"/>
              <a:t>Areas where high groundwater or deep-water wells provide reliable moisture.</a:t>
            </a:r>
          </a:p>
          <a:p>
            <a:pPr lvl="1"/>
            <a:r>
              <a:rPr lang="en-US" dirty="0"/>
              <a:t>Small agricultural settlements.</a:t>
            </a:r>
          </a:p>
          <a:p>
            <a:pPr lvl="1"/>
            <a:r>
              <a:rPr lang="en-US" dirty="0"/>
              <a:t>Serve as trading centers as well.</a:t>
            </a:r>
          </a:p>
          <a:p>
            <a:r>
              <a:rPr lang="en-US" dirty="0"/>
              <a:t>Exotic rivers</a:t>
            </a:r>
          </a:p>
          <a:p>
            <a:pPr lvl="1"/>
            <a:r>
              <a:rPr lang="en-US" dirty="0"/>
              <a:t>River that comes from a humid area and flows into a dry area that otherwise lacks streams, can support irrigation.</a:t>
            </a:r>
          </a:p>
          <a:p>
            <a:pPr lvl="1"/>
            <a:r>
              <a:rPr lang="en-US" dirty="0"/>
              <a:t>Nile River Valley.</a:t>
            </a:r>
          </a:p>
          <a:p>
            <a:r>
              <a:rPr lang="en-US" dirty="0"/>
              <a:t>The Challenge of Dryland Agriculture</a:t>
            </a:r>
          </a:p>
          <a:p>
            <a:pPr lvl="1"/>
            <a:r>
              <a:rPr lang="en-US" dirty="0"/>
              <a:t>Depends on seasonal moisture (associated with Mediterranean regions)</a:t>
            </a:r>
          </a:p>
          <a:p>
            <a:pPr lvl="1"/>
            <a:r>
              <a:rPr lang="en-US" dirty="0"/>
              <a:t>Includes tree crops, livestock, grains, and illegal hashish.</a:t>
            </a:r>
          </a:p>
        </p:txBody>
      </p:sp>
    </p:spTree>
    <p:extLst>
      <p:ext uri="{BB962C8B-B14F-4D97-AF65-F5344CB8AC3E}">
        <p14:creationId xmlns:p14="http://schemas.microsoft.com/office/powerpoint/2010/main" val="26269049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Conclusions</a:t>
            </a:r>
          </a:p>
        </p:txBody>
      </p:sp>
      <p:sp>
        <p:nvSpPr>
          <p:cNvPr id="181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Southwest Asia and North Africa played critical role in world history and globalization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Important culture hearth and religious center at the intersection of three continents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The discovery of oil changed economics and geopolitics substantially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Political conflicts disrupt economic development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Tension between modern ways and fundamentalist traditions</a:t>
            </a:r>
          </a:p>
        </p:txBody>
      </p:sp>
    </p:spTree>
    <p:extLst>
      <p:ext uri="{BB962C8B-B14F-4D97-AF65-F5344CB8AC3E}">
        <p14:creationId xmlns:p14="http://schemas.microsoft.com/office/powerpoint/2010/main" val="2774246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Nile River System</a:t>
            </a:r>
          </a:p>
        </p:txBody>
      </p:sp>
      <p:pic>
        <p:nvPicPr>
          <p:cNvPr id="5" name="Picture 6" descr="07_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" t="1082" r="1840" b="5075"/>
          <a:stretch>
            <a:fillRect/>
          </a:stretch>
        </p:blipFill>
        <p:spPr bwMode="auto">
          <a:xfrm>
            <a:off x="1130885" y="1314855"/>
            <a:ext cx="4121278" cy="538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ost image">
            <a:extLst>
              <a:ext uri="{FF2B5EF4-FFF2-40B4-BE49-F238E27FC236}">
                <a16:creationId xmlns:a16="http://schemas.microsoft.com/office/drawing/2014/main" id="{22E45A57-0FD9-47C9-B7B5-6B5685C8E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234" y="1314854"/>
            <a:ext cx="5878229" cy="538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764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2" name="Picture 4" descr="FG07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89" y="1374174"/>
            <a:ext cx="70866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Agricultural Regions of SW Asia &amp; N Africa</a:t>
            </a:r>
          </a:p>
        </p:txBody>
      </p:sp>
    </p:spTree>
    <p:extLst>
      <p:ext uri="{BB962C8B-B14F-4D97-AF65-F5344CB8AC3E}">
        <p14:creationId xmlns:p14="http://schemas.microsoft.com/office/powerpoint/2010/main" val="821881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Naming This Pivotal Realm: A “Dry World”?</a:t>
            </a:r>
          </a:p>
        </p:txBody>
      </p:sp>
      <p:pic>
        <p:nvPicPr>
          <p:cNvPr id="7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47" y="6090271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eblij15e_fig_07A_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702" y="1327059"/>
            <a:ext cx="8229600" cy="48348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866848" y="6074038"/>
            <a:ext cx="7195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How might population distribution patterns indicate a society’s economic and technological development?</a:t>
            </a:r>
          </a:p>
        </p:txBody>
      </p:sp>
    </p:spTree>
    <p:extLst>
      <p:ext uri="{BB962C8B-B14F-4D97-AF65-F5344CB8AC3E}">
        <p14:creationId xmlns:p14="http://schemas.microsoft.com/office/powerpoint/2010/main" val="1158306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Naming This Pivotal Realm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this the “Middle East”?</a:t>
            </a:r>
          </a:p>
          <a:p>
            <a:pPr lvl="1"/>
            <a:r>
              <a:rPr lang="en-US" dirty="0"/>
              <a:t>Reflects biases of the Western world.</a:t>
            </a:r>
          </a:p>
          <a:p>
            <a:pPr lvl="1"/>
            <a:r>
              <a:rPr lang="en-US" dirty="0"/>
              <a:t>From the European perspective:</a:t>
            </a:r>
          </a:p>
          <a:p>
            <a:pPr lvl="2"/>
            <a:r>
              <a:rPr lang="en-US" dirty="0"/>
              <a:t>Realm was between the Near East in Turkey and the Far East of China and Japan.</a:t>
            </a:r>
          </a:p>
          <a:p>
            <a:r>
              <a:rPr lang="en-US" dirty="0"/>
              <a:t>An “Arab World”?</a:t>
            </a:r>
          </a:p>
          <a:p>
            <a:pPr lvl="1"/>
            <a:r>
              <a:rPr lang="en-US" dirty="0"/>
              <a:t>Implies ethnic and linguistic uniformity that does not exist.</a:t>
            </a:r>
          </a:p>
          <a:p>
            <a:pPr lvl="1"/>
            <a:r>
              <a:rPr lang="en-US" dirty="0"/>
              <a:t>Turkey, Iran, and Israel are just a few that are distinctly not Arab.</a:t>
            </a:r>
          </a:p>
        </p:txBody>
      </p:sp>
    </p:spTree>
    <p:extLst>
      <p:ext uri="{BB962C8B-B14F-4D97-AF65-F5344CB8AC3E}">
        <p14:creationId xmlns:p14="http://schemas.microsoft.com/office/powerpoint/2010/main" val="386233854"/>
      </p:ext>
    </p:extLst>
  </p:cSld>
  <p:clrMapOvr>
    <a:masterClrMapping/>
  </p:clrMapOvr>
</p:sld>
</file>

<file path=ppt/theme/theme1.xml><?xml version="1.0" encoding="utf-8"?>
<a:theme xmlns:a="http://schemas.openxmlformats.org/drawingml/2006/main" name="Wiley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102Desig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5_102Design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102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EOG 1" id="{7E15C26E-CC15-45CA-AF97-248292DB5DE7}" vid="{44B92890-02DC-4073-8E39-B3B7EDA68AF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WileyPPT</Template>
  <TotalTime>664</TotalTime>
  <Words>3053</Words>
  <Application>Microsoft Office PowerPoint</Application>
  <PresentationFormat>Widescreen</PresentationFormat>
  <Paragraphs>400</Paragraphs>
  <Slides>50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Agency FB</vt:lpstr>
      <vt:lpstr>Arial</vt:lpstr>
      <vt:lpstr>Arial Narrow</vt:lpstr>
      <vt:lpstr>Calibri</vt:lpstr>
      <vt:lpstr>Impact</vt:lpstr>
      <vt:lpstr>WileyPPT</vt:lpstr>
      <vt:lpstr>5_102Design</vt:lpstr>
      <vt:lpstr>Chapter 7: North African and Southwest Asian Realm</vt:lpstr>
      <vt:lpstr>PowerPoint Presentation</vt:lpstr>
      <vt:lpstr>Naming This Pivotal Realm: A “Dry World”?</vt:lpstr>
      <vt:lpstr>North Africa / Middle East, Mean Annual Precipitation (mm)</vt:lpstr>
      <vt:lpstr>Naming This Pivotal Realm: A “Dry World”?</vt:lpstr>
      <vt:lpstr>The Nile River System</vt:lpstr>
      <vt:lpstr>Agricultural Regions of SW Asia &amp; N Africa</vt:lpstr>
      <vt:lpstr>Naming This Pivotal Realm: A “Dry World”?</vt:lpstr>
      <vt:lpstr>Naming This Pivotal Realm</vt:lpstr>
      <vt:lpstr>Naming This Pivotal Realm: An “Islamic World”?</vt:lpstr>
      <vt:lpstr>Naming This Pivotal Realm: States and Nations</vt:lpstr>
      <vt:lpstr>Hearths of Cultures: Dimensions of Culture</vt:lpstr>
      <vt:lpstr>Map Analysis Activity: Humanizing Map Representations</vt:lpstr>
      <vt:lpstr>Hearths of Cultures: Rivers and Communities</vt:lpstr>
      <vt:lpstr>Hearths of Cultures: Decline and Decay</vt:lpstr>
      <vt:lpstr>Stage for Islam: The Faith</vt:lpstr>
      <vt:lpstr>Stage for Islam: The Arab-Islamic Empire</vt:lpstr>
      <vt:lpstr>Stage for Islam: Routes of Diffusion</vt:lpstr>
      <vt:lpstr>Stage for Islam: Islam on the March</vt:lpstr>
      <vt:lpstr>The Flowering of Islamic Culture…</vt:lpstr>
      <vt:lpstr>Stage for Islam: Islam and Other Religions</vt:lpstr>
      <vt:lpstr>Islam Divided</vt:lpstr>
      <vt:lpstr>Islam Divided: The Ottoman Empire and Its Aftermath</vt:lpstr>
      <vt:lpstr>Islam Divided: The Ottoman Empire and Its Aftermath</vt:lpstr>
      <vt:lpstr>Islam Divided: The Ottoman Empire and Its Aftermath</vt:lpstr>
      <vt:lpstr>A Future Kurdistan?</vt:lpstr>
      <vt:lpstr>The Power and Peril of Oil</vt:lpstr>
      <vt:lpstr>The Power and Peril of Oil</vt:lpstr>
      <vt:lpstr>Major Crude Oil Reserves, 2009-2015 (Thousand Million Barrels)</vt:lpstr>
      <vt:lpstr>The Power and Peril of Oil: Producers and Consumers</vt:lpstr>
      <vt:lpstr>The Power and Peril of Oil: Producers and Consumers</vt:lpstr>
      <vt:lpstr>Choke Points: Danger on the Sea Lanes</vt:lpstr>
      <vt:lpstr>Major Oil Flows and Chokepoints</vt:lpstr>
      <vt:lpstr>The Power and Peril of Oil: The Geography of Oil’s Impact</vt:lpstr>
      <vt:lpstr>The Power and Peril of Oil: The Geography of Oil’s Impact</vt:lpstr>
      <vt:lpstr>The Power and Peril of Oil: The Geography of Oil’s Impact</vt:lpstr>
      <vt:lpstr>Dubai (1990 vs. 2007)</vt:lpstr>
      <vt:lpstr>Share of Foreign Population and Workers in Persian Gulf States, 2015</vt:lpstr>
      <vt:lpstr>Fragmented Modernization: The Uneven Impact of Oil</vt:lpstr>
      <vt:lpstr>Fragmented Modernization: Autocratic Regimes</vt:lpstr>
      <vt:lpstr>Fragmented Modernization: Autocratic Regimes</vt:lpstr>
      <vt:lpstr>Fragmented Modernization: Religious Revivalism</vt:lpstr>
      <vt:lpstr>Fragmented Modernization: Terror in the Name of Islam</vt:lpstr>
      <vt:lpstr>Fragmented Modernization: Terror in the Name of Islam</vt:lpstr>
      <vt:lpstr>The Popular Uprisings of 2011-12: An Arab Spring?</vt:lpstr>
      <vt:lpstr>The Popular Uprisings of 2011-12: An Arab Spring? A New Generation</vt:lpstr>
      <vt:lpstr>The Popular Uprisings of 2011-12: An Arab Spring? A Turbulent Outcome</vt:lpstr>
      <vt:lpstr>Regional Issue: Religious Revival or Democratic Reform?</vt:lpstr>
      <vt:lpstr>PowerPoint Presentation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7: North African and Southwest Asian Realm</dc:title>
  <dc:creator>Goggin</dc:creator>
  <cp:lastModifiedBy>Jean-Paul Rodrigue</cp:lastModifiedBy>
  <cp:revision>170</cp:revision>
  <dcterms:created xsi:type="dcterms:W3CDTF">2011-11-02T21:20:14Z</dcterms:created>
  <dcterms:modified xsi:type="dcterms:W3CDTF">2019-10-31T03:22:42Z</dcterms:modified>
</cp:coreProperties>
</file>