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4"/>
  </p:notesMasterIdLst>
  <p:handoutMasterIdLst>
    <p:handoutMasterId r:id="rId55"/>
  </p:handoutMasterIdLst>
  <p:sldIdLst>
    <p:sldId id="256" r:id="rId2"/>
    <p:sldId id="308" r:id="rId3"/>
    <p:sldId id="258" r:id="rId4"/>
    <p:sldId id="296" r:id="rId5"/>
    <p:sldId id="303" r:id="rId6"/>
    <p:sldId id="304" r:id="rId7"/>
    <p:sldId id="322" r:id="rId8"/>
    <p:sldId id="306" r:id="rId9"/>
    <p:sldId id="283" r:id="rId10"/>
    <p:sldId id="260" r:id="rId11"/>
    <p:sldId id="284" r:id="rId12"/>
    <p:sldId id="316" r:id="rId13"/>
    <p:sldId id="318" r:id="rId14"/>
    <p:sldId id="319" r:id="rId15"/>
    <p:sldId id="320" r:id="rId16"/>
    <p:sldId id="297" r:id="rId17"/>
    <p:sldId id="315" r:id="rId18"/>
    <p:sldId id="321" r:id="rId19"/>
    <p:sldId id="460" r:id="rId20"/>
    <p:sldId id="298" r:id="rId21"/>
    <p:sldId id="459" r:id="rId22"/>
    <p:sldId id="299" r:id="rId23"/>
    <p:sldId id="461" r:id="rId24"/>
    <p:sldId id="262" r:id="rId25"/>
    <p:sldId id="263" r:id="rId26"/>
    <p:sldId id="285" r:id="rId27"/>
    <p:sldId id="264" r:id="rId28"/>
    <p:sldId id="286" r:id="rId29"/>
    <p:sldId id="300" r:id="rId30"/>
    <p:sldId id="287" r:id="rId31"/>
    <p:sldId id="266" r:id="rId32"/>
    <p:sldId id="267" r:id="rId33"/>
    <p:sldId id="307" r:id="rId34"/>
    <p:sldId id="313" r:id="rId35"/>
    <p:sldId id="289" r:id="rId36"/>
    <p:sldId id="269" r:id="rId37"/>
    <p:sldId id="290" r:id="rId38"/>
    <p:sldId id="271" r:id="rId39"/>
    <p:sldId id="301" r:id="rId40"/>
    <p:sldId id="270" r:id="rId41"/>
    <p:sldId id="274" r:id="rId42"/>
    <p:sldId id="275" r:id="rId43"/>
    <p:sldId id="312" r:id="rId44"/>
    <p:sldId id="302" r:id="rId45"/>
    <p:sldId id="293" r:id="rId46"/>
    <p:sldId id="278" r:id="rId47"/>
    <p:sldId id="277" r:id="rId48"/>
    <p:sldId id="295" r:id="rId49"/>
    <p:sldId id="305" r:id="rId50"/>
    <p:sldId id="279" r:id="rId51"/>
    <p:sldId id="280" r:id="rId52"/>
    <p:sldId id="28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/Cheryl Ferguson" initials="CF" lastIdx="11" clrIdx="0"/>
  <p:cmAuthor id="1" name="DSessoms" initials="D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76" autoAdjust="0"/>
  </p:normalViewPr>
  <p:slideViewPr>
    <p:cSldViewPr snapToGrid="0">
      <p:cViewPr varScale="1">
        <p:scale>
          <a:sx n="159" d="100"/>
          <a:sy n="159" d="100"/>
        </p:scale>
        <p:origin x="2358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9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60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65587035497244E-2"/>
          <c:y val="2.6415094339622643E-2"/>
          <c:w val="0.80862960875461087"/>
          <c:h val="0.8133143627794026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Crude Oil Production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Sheet1!$B$1:$BS$1</c:f>
              <c:strCache>
                <c:ptCount val="70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  <c:pt idx="65">
                  <c:v>2014</c:v>
                </c:pt>
                <c:pt idx="66">
                  <c:v>2015</c:v>
                </c:pt>
                <c:pt idx="67">
                  <c:v>2016</c:v>
                </c:pt>
                <c:pt idx="68">
                  <c:v>2017</c:v>
                </c:pt>
                <c:pt idx="69">
                  <c:v>2018</c:v>
                </c:pt>
              </c:strCache>
            </c:strRef>
          </c:cat>
          <c:val>
            <c:numRef>
              <c:f>Sheet1!$B$2:$BS$2</c:f>
              <c:numCache>
                <c:formatCode>General</c:formatCode>
                <c:ptCount val="70"/>
                <c:pt idx="0">
                  <c:v>1841940</c:v>
                </c:pt>
                <c:pt idx="1">
                  <c:v>1973574</c:v>
                </c:pt>
                <c:pt idx="2">
                  <c:v>2247711</c:v>
                </c:pt>
                <c:pt idx="3">
                  <c:v>2289836</c:v>
                </c:pt>
                <c:pt idx="4">
                  <c:v>2357082</c:v>
                </c:pt>
                <c:pt idx="5">
                  <c:v>2314988</c:v>
                </c:pt>
                <c:pt idx="6">
                  <c:v>2484428</c:v>
                </c:pt>
                <c:pt idx="7">
                  <c:v>2617283</c:v>
                </c:pt>
                <c:pt idx="8">
                  <c:v>2616901</c:v>
                </c:pt>
                <c:pt idx="9">
                  <c:v>2448987</c:v>
                </c:pt>
                <c:pt idx="10">
                  <c:v>2574590</c:v>
                </c:pt>
                <c:pt idx="11">
                  <c:v>2574933</c:v>
                </c:pt>
                <c:pt idx="12">
                  <c:v>2621758</c:v>
                </c:pt>
                <c:pt idx="13">
                  <c:v>2676189</c:v>
                </c:pt>
                <c:pt idx="14">
                  <c:v>2752723</c:v>
                </c:pt>
                <c:pt idx="15">
                  <c:v>2786822</c:v>
                </c:pt>
                <c:pt idx="16">
                  <c:v>2848514</c:v>
                </c:pt>
                <c:pt idx="17">
                  <c:v>3027763</c:v>
                </c:pt>
                <c:pt idx="18">
                  <c:v>3215742</c:v>
                </c:pt>
                <c:pt idx="19">
                  <c:v>3329042</c:v>
                </c:pt>
                <c:pt idx="20">
                  <c:v>3371751</c:v>
                </c:pt>
                <c:pt idx="21">
                  <c:v>3517450</c:v>
                </c:pt>
                <c:pt idx="22">
                  <c:v>3453914</c:v>
                </c:pt>
                <c:pt idx="23">
                  <c:v>3455368</c:v>
                </c:pt>
                <c:pt idx="24">
                  <c:v>3360903</c:v>
                </c:pt>
                <c:pt idx="25">
                  <c:v>3202585</c:v>
                </c:pt>
                <c:pt idx="26">
                  <c:v>3056779</c:v>
                </c:pt>
                <c:pt idx="27">
                  <c:v>2976180</c:v>
                </c:pt>
                <c:pt idx="28">
                  <c:v>3009265</c:v>
                </c:pt>
                <c:pt idx="29">
                  <c:v>3178216</c:v>
                </c:pt>
                <c:pt idx="30">
                  <c:v>3121310</c:v>
                </c:pt>
                <c:pt idx="31">
                  <c:v>3146365</c:v>
                </c:pt>
                <c:pt idx="32">
                  <c:v>3128624</c:v>
                </c:pt>
                <c:pt idx="33">
                  <c:v>3156715</c:v>
                </c:pt>
                <c:pt idx="34">
                  <c:v>3170999</c:v>
                </c:pt>
                <c:pt idx="35">
                  <c:v>3249696</c:v>
                </c:pt>
                <c:pt idx="36">
                  <c:v>3274553</c:v>
                </c:pt>
                <c:pt idx="37">
                  <c:v>3168252</c:v>
                </c:pt>
                <c:pt idx="38">
                  <c:v>3047378</c:v>
                </c:pt>
                <c:pt idx="39">
                  <c:v>2979123</c:v>
                </c:pt>
                <c:pt idx="40">
                  <c:v>2778773</c:v>
                </c:pt>
                <c:pt idx="41">
                  <c:v>2684687</c:v>
                </c:pt>
                <c:pt idx="42">
                  <c:v>2707039</c:v>
                </c:pt>
                <c:pt idx="43">
                  <c:v>2624632</c:v>
                </c:pt>
                <c:pt idx="44">
                  <c:v>2499033</c:v>
                </c:pt>
                <c:pt idx="45">
                  <c:v>2431476</c:v>
                </c:pt>
                <c:pt idx="46">
                  <c:v>2394268</c:v>
                </c:pt>
                <c:pt idx="47">
                  <c:v>2366017</c:v>
                </c:pt>
                <c:pt idx="48">
                  <c:v>2354831</c:v>
                </c:pt>
                <c:pt idx="49">
                  <c:v>2281919</c:v>
                </c:pt>
                <c:pt idx="50">
                  <c:v>2146732</c:v>
                </c:pt>
                <c:pt idx="51">
                  <c:v>2130707</c:v>
                </c:pt>
                <c:pt idx="52">
                  <c:v>2117511</c:v>
                </c:pt>
                <c:pt idx="53">
                  <c:v>2096588</c:v>
                </c:pt>
                <c:pt idx="54">
                  <c:v>2061995</c:v>
                </c:pt>
                <c:pt idx="55">
                  <c:v>1991394</c:v>
                </c:pt>
                <c:pt idx="56">
                  <c:v>1892095</c:v>
                </c:pt>
                <c:pt idx="57">
                  <c:v>1856340</c:v>
                </c:pt>
                <c:pt idx="58">
                  <c:v>1851974</c:v>
                </c:pt>
                <c:pt idx="59">
                  <c:v>1829880</c:v>
                </c:pt>
                <c:pt idx="60">
                  <c:v>1952420</c:v>
                </c:pt>
                <c:pt idx="61" formatCode="#,##0">
                  <c:v>1999352</c:v>
                </c:pt>
                <c:pt idx="62" formatCode="#,##0">
                  <c:v>2063809</c:v>
                </c:pt>
                <c:pt idx="63" formatCode="#,##0">
                  <c:v>2379555</c:v>
                </c:pt>
                <c:pt idx="64" formatCode="#,##0">
                  <c:v>2725431</c:v>
                </c:pt>
                <c:pt idx="65" formatCode="#,##0">
                  <c:v>3196889</c:v>
                </c:pt>
                <c:pt idx="66" formatCode="#,##0">
                  <c:v>3442188</c:v>
                </c:pt>
                <c:pt idx="67" formatCode="#,##0">
                  <c:v>3232025</c:v>
                </c:pt>
                <c:pt idx="68" formatCode="#,##0">
                  <c:v>3413338</c:v>
                </c:pt>
                <c:pt idx="69" formatCode="#,##0">
                  <c:v>4011521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53-4620-87A6-8750CA2FF5A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Sheet1!$B$1:$BS$1</c:f>
              <c:strCache>
                <c:ptCount val="70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  <c:pt idx="65">
                  <c:v>2014</c:v>
                </c:pt>
                <c:pt idx="66">
                  <c:v>2015</c:v>
                </c:pt>
                <c:pt idx="67">
                  <c:v>2016</c:v>
                </c:pt>
                <c:pt idx="68">
                  <c:v>2017</c:v>
                </c:pt>
                <c:pt idx="69">
                  <c:v>2018</c:v>
                </c:pt>
              </c:strCache>
            </c:strRef>
          </c:cat>
          <c:val>
            <c:numRef>
              <c:f>Sheet1!$B$3:$BS$3</c:f>
              <c:numCache>
                <c:formatCode>#,##0</c:formatCode>
                <c:ptCount val="70"/>
                <c:pt idx="0">
                  <c:v>2037208</c:v>
                </c:pt>
                <c:pt idx="1">
                  <c:v>2281719</c:v>
                </c:pt>
                <c:pt idx="2">
                  <c:v>2496943</c:v>
                </c:pt>
                <c:pt idx="3">
                  <c:v>2593462</c:v>
                </c:pt>
                <c:pt idx="4">
                  <c:v>2691626</c:v>
                </c:pt>
                <c:pt idx="5">
                  <c:v>2764207</c:v>
                </c:pt>
                <c:pt idx="6">
                  <c:v>3010928</c:v>
                </c:pt>
                <c:pt idx="7">
                  <c:v>3139012</c:v>
                </c:pt>
                <c:pt idx="8">
                  <c:v>3135596</c:v>
                </c:pt>
                <c:pt idx="9">
                  <c:v>3250326</c:v>
                </c:pt>
                <c:pt idx="10">
                  <c:v>3388910</c:v>
                </c:pt>
                <c:pt idx="11">
                  <c:v>3497625</c:v>
                </c:pt>
                <c:pt idx="12">
                  <c:v>3552369</c:v>
                </c:pt>
                <c:pt idx="13">
                  <c:v>3706735</c:v>
                </c:pt>
                <c:pt idx="14">
                  <c:v>3828050</c:v>
                </c:pt>
                <c:pt idx="15">
                  <c:v>3933095</c:v>
                </c:pt>
                <c:pt idx="16">
                  <c:v>4086837</c:v>
                </c:pt>
                <c:pt idx="17">
                  <c:v>4269847</c:v>
                </c:pt>
                <c:pt idx="18">
                  <c:v>4423248</c:v>
                </c:pt>
                <c:pt idx="19">
                  <c:v>4713148</c:v>
                </c:pt>
                <c:pt idx="20">
                  <c:v>4908902</c:v>
                </c:pt>
                <c:pt idx="21">
                  <c:v>5025788</c:v>
                </c:pt>
                <c:pt idx="22">
                  <c:v>5153064</c:v>
                </c:pt>
                <c:pt idx="23">
                  <c:v>5493420</c:v>
                </c:pt>
                <c:pt idx="24">
                  <c:v>5754522</c:v>
                </c:pt>
                <c:pt idx="25">
                  <c:v>5538841</c:v>
                </c:pt>
                <c:pt idx="26">
                  <c:v>5451035</c:v>
                </c:pt>
                <c:pt idx="27">
                  <c:v>5834490</c:v>
                </c:pt>
                <c:pt idx="28">
                  <c:v>6103276</c:v>
                </c:pt>
                <c:pt idx="29">
                  <c:v>6241186</c:v>
                </c:pt>
                <c:pt idx="30">
                  <c:v>6232440</c:v>
                </c:pt>
                <c:pt idx="31">
                  <c:v>5821335</c:v>
                </c:pt>
                <c:pt idx="32" formatCode="General">
                  <c:v>5861058</c:v>
                </c:pt>
                <c:pt idx="33" formatCode="General">
                  <c:v>5582938</c:v>
                </c:pt>
                <c:pt idx="34" formatCode="General">
                  <c:v>5559364</c:v>
                </c:pt>
                <c:pt idx="35" formatCode="General">
                  <c:v>5755575</c:v>
                </c:pt>
                <c:pt idx="36" formatCode="General">
                  <c:v>5740143</c:v>
                </c:pt>
                <c:pt idx="37" formatCode="General">
                  <c:v>5942429</c:v>
                </c:pt>
                <c:pt idx="38" formatCode="General">
                  <c:v>6082742</c:v>
                </c:pt>
                <c:pt idx="39" formatCode="General">
                  <c:v>6325692</c:v>
                </c:pt>
                <c:pt idx="40" formatCode="General">
                  <c:v>6323681</c:v>
                </c:pt>
                <c:pt idx="41" formatCode="General">
                  <c:v>6200801</c:v>
                </c:pt>
                <c:pt idx="42" formatCode="General">
                  <c:v>6100550</c:v>
                </c:pt>
                <c:pt idx="43" formatCode="General">
                  <c:v>6234025</c:v>
                </c:pt>
                <c:pt idx="44" formatCode="General">
                  <c:v>6291407</c:v>
                </c:pt>
                <c:pt idx="45" formatCode="General">
                  <c:v>6467128</c:v>
                </c:pt>
                <c:pt idx="46" formatCode="General">
                  <c:v>6469475</c:v>
                </c:pt>
                <c:pt idx="47" formatCode="General">
                  <c:v>6701059</c:v>
                </c:pt>
                <c:pt idx="48" formatCode="General">
                  <c:v>6796411</c:v>
                </c:pt>
                <c:pt idx="49" formatCode="General">
                  <c:v>6904756</c:v>
                </c:pt>
                <c:pt idx="50" formatCode="General">
                  <c:v>7124558</c:v>
                </c:pt>
                <c:pt idx="51" formatCode="General">
                  <c:v>7210594</c:v>
                </c:pt>
                <c:pt idx="52" formatCode="General">
                  <c:v>7171777</c:v>
                </c:pt>
                <c:pt idx="53" formatCode="General">
                  <c:v>7212876</c:v>
                </c:pt>
                <c:pt idx="54" formatCode="General">
                  <c:v>7312229</c:v>
                </c:pt>
                <c:pt idx="55" formatCode="General">
                  <c:v>7587601</c:v>
                </c:pt>
                <c:pt idx="56" formatCode="General">
                  <c:v>7592789</c:v>
                </c:pt>
                <c:pt idx="57" formatCode="General">
                  <c:v>7550908</c:v>
                </c:pt>
                <c:pt idx="58" formatCode="General">
                  <c:v>7548338</c:v>
                </c:pt>
                <c:pt idx="59" formatCode="General">
                  <c:v>7136255</c:v>
                </c:pt>
                <c:pt idx="60" formatCode="General">
                  <c:v>6851561</c:v>
                </c:pt>
                <c:pt idx="61" formatCode="General">
                  <c:v>7000746</c:v>
                </c:pt>
                <c:pt idx="62" formatCode="General">
                  <c:v>6891956</c:v>
                </c:pt>
                <c:pt idx="63" formatCode="General">
                  <c:v>6767418</c:v>
                </c:pt>
                <c:pt idx="64">
                  <c:v>6922907</c:v>
                </c:pt>
                <c:pt idx="65">
                  <c:v>6971530</c:v>
                </c:pt>
                <c:pt idx="66">
                  <c:v>7129732</c:v>
                </c:pt>
                <c:pt idx="67">
                  <c:v>7205528</c:v>
                </c:pt>
                <c:pt idx="68">
                  <c:v>7284569</c:v>
                </c:pt>
                <c:pt idx="69">
                  <c:v>7465297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53-4620-87A6-8750CA2FF5A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Crude Oil Imports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Sheet1!$B$1:$BS$1</c:f>
              <c:strCache>
                <c:ptCount val="70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  <c:pt idx="65">
                  <c:v>2014</c:v>
                </c:pt>
                <c:pt idx="66">
                  <c:v>2015</c:v>
                </c:pt>
                <c:pt idx="67">
                  <c:v>2016</c:v>
                </c:pt>
                <c:pt idx="68">
                  <c:v>2017</c:v>
                </c:pt>
                <c:pt idx="69">
                  <c:v>2018</c:v>
                </c:pt>
              </c:strCache>
            </c:strRef>
          </c:cat>
          <c:val>
            <c:numRef>
              <c:f>Sheet1!$B$4:$BS$4</c:f>
              <c:numCache>
                <c:formatCode>General</c:formatCode>
                <c:ptCount val="70"/>
                <c:pt idx="0">
                  <c:v>153686</c:v>
                </c:pt>
                <c:pt idx="1">
                  <c:v>177714</c:v>
                </c:pt>
                <c:pt idx="2">
                  <c:v>179073</c:v>
                </c:pt>
                <c:pt idx="3">
                  <c:v>209591</c:v>
                </c:pt>
                <c:pt idx="4">
                  <c:v>236455</c:v>
                </c:pt>
                <c:pt idx="5">
                  <c:v>239479</c:v>
                </c:pt>
                <c:pt idx="6">
                  <c:v>285421</c:v>
                </c:pt>
                <c:pt idx="7">
                  <c:v>341833</c:v>
                </c:pt>
                <c:pt idx="8">
                  <c:v>373255</c:v>
                </c:pt>
                <c:pt idx="9">
                  <c:v>348007</c:v>
                </c:pt>
                <c:pt idx="10">
                  <c:v>352344</c:v>
                </c:pt>
                <c:pt idx="11">
                  <c:v>371575</c:v>
                </c:pt>
                <c:pt idx="12">
                  <c:v>381548</c:v>
                </c:pt>
                <c:pt idx="13">
                  <c:v>411039</c:v>
                </c:pt>
                <c:pt idx="14">
                  <c:v>412660</c:v>
                </c:pt>
                <c:pt idx="15">
                  <c:v>438643</c:v>
                </c:pt>
                <c:pt idx="16">
                  <c:v>452040</c:v>
                </c:pt>
                <c:pt idx="17">
                  <c:v>447120</c:v>
                </c:pt>
                <c:pt idx="18">
                  <c:v>411649</c:v>
                </c:pt>
                <c:pt idx="19">
                  <c:v>472323</c:v>
                </c:pt>
                <c:pt idx="20">
                  <c:v>514114</c:v>
                </c:pt>
                <c:pt idx="21">
                  <c:v>483293</c:v>
                </c:pt>
                <c:pt idx="22">
                  <c:v>613417</c:v>
                </c:pt>
                <c:pt idx="23">
                  <c:v>811135</c:v>
                </c:pt>
                <c:pt idx="24">
                  <c:v>1183996</c:v>
                </c:pt>
                <c:pt idx="25">
                  <c:v>1269155</c:v>
                </c:pt>
                <c:pt idx="26">
                  <c:v>1498181</c:v>
                </c:pt>
                <c:pt idx="27">
                  <c:v>1935012</c:v>
                </c:pt>
                <c:pt idx="28">
                  <c:v>2414327</c:v>
                </c:pt>
                <c:pt idx="29">
                  <c:v>2319826</c:v>
                </c:pt>
                <c:pt idx="30">
                  <c:v>2379541</c:v>
                </c:pt>
                <c:pt idx="31">
                  <c:v>1926162</c:v>
                </c:pt>
                <c:pt idx="32">
                  <c:v>1604703</c:v>
                </c:pt>
                <c:pt idx="33">
                  <c:v>1273214</c:v>
                </c:pt>
                <c:pt idx="34">
                  <c:v>1215225</c:v>
                </c:pt>
                <c:pt idx="35">
                  <c:v>1253949</c:v>
                </c:pt>
                <c:pt idx="36">
                  <c:v>1168297</c:v>
                </c:pt>
                <c:pt idx="37">
                  <c:v>1524978</c:v>
                </c:pt>
                <c:pt idx="38">
                  <c:v>1705922</c:v>
                </c:pt>
                <c:pt idx="39">
                  <c:v>1869005</c:v>
                </c:pt>
                <c:pt idx="40">
                  <c:v>2132761</c:v>
                </c:pt>
                <c:pt idx="41">
                  <c:v>2151387</c:v>
                </c:pt>
                <c:pt idx="42">
                  <c:v>2110532</c:v>
                </c:pt>
                <c:pt idx="43">
                  <c:v>2226341</c:v>
                </c:pt>
                <c:pt idx="44">
                  <c:v>2477230</c:v>
                </c:pt>
                <c:pt idx="45">
                  <c:v>2578072</c:v>
                </c:pt>
                <c:pt idx="46">
                  <c:v>2638810</c:v>
                </c:pt>
                <c:pt idx="47">
                  <c:v>2747839</c:v>
                </c:pt>
                <c:pt idx="48">
                  <c:v>3002299</c:v>
                </c:pt>
                <c:pt idx="49">
                  <c:v>3177584</c:v>
                </c:pt>
                <c:pt idx="50">
                  <c:v>3186663</c:v>
                </c:pt>
                <c:pt idx="51">
                  <c:v>3319816</c:v>
                </c:pt>
                <c:pt idx="52">
                  <c:v>3404894</c:v>
                </c:pt>
                <c:pt idx="53">
                  <c:v>3336175</c:v>
                </c:pt>
                <c:pt idx="54">
                  <c:v>3527696</c:v>
                </c:pt>
                <c:pt idx="55">
                  <c:v>3692063</c:v>
                </c:pt>
                <c:pt idx="56">
                  <c:v>3695971</c:v>
                </c:pt>
                <c:pt idx="57">
                  <c:v>3693081</c:v>
                </c:pt>
                <c:pt idx="58">
                  <c:v>3661404</c:v>
                </c:pt>
                <c:pt idx="59">
                  <c:v>3580694</c:v>
                </c:pt>
                <c:pt idx="60">
                  <c:v>3289675</c:v>
                </c:pt>
                <c:pt idx="61">
                  <c:v>3362856</c:v>
                </c:pt>
                <c:pt idx="62">
                  <c:v>3261422</c:v>
                </c:pt>
                <c:pt idx="63">
                  <c:v>3120755</c:v>
                </c:pt>
                <c:pt idx="64">
                  <c:v>2821480</c:v>
                </c:pt>
                <c:pt idx="65">
                  <c:v>2680626</c:v>
                </c:pt>
                <c:pt idx="66">
                  <c:v>2687409</c:v>
                </c:pt>
                <c:pt idx="67" formatCode="#,##0">
                  <c:v>2873208</c:v>
                </c:pt>
                <c:pt idx="68" formatCode="#,##0">
                  <c:v>2908670</c:v>
                </c:pt>
                <c:pt idx="69" formatCode="#,##0">
                  <c:v>2831289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53-4620-87A6-8750CA2FF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248968"/>
        <c:axId val="550249360"/>
      </c:lineChart>
      <c:lineChart>
        <c:grouping val="standard"/>
        <c:varyColors val="0"/>
        <c:ser>
          <c:idx val="4"/>
          <c:order val="3"/>
          <c:tx>
            <c:strRef>
              <c:f>Sheet1!$A$5</c:f>
              <c:strCache>
                <c:ptCount val="1"/>
                <c:pt idx="0">
                  <c:v>Crude Oil Price ($2018)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Sheet1!$B$1:$BS$1</c:f>
              <c:strCache>
                <c:ptCount val="70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  <c:pt idx="65">
                  <c:v>2014</c:v>
                </c:pt>
                <c:pt idx="66">
                  <c:v>2015</c:v>
                </c:pt>
                <c:pt idx="67">
                  <c:v>2016</c:v>
                </c:pt>
                <c:pt idx="68">
                  <c:v>2017</c:v>
                </c:pt>
                <c:pt idx="69">
                  <c:v>2018</c:v>
                </c:pt>
              </c:strCache>
            </c:strRef>
          </c:cat>
          <c:val>
            <c:numRef>
              <c:f>Sheet1!$B$5:$BS$5</c:f>
              <c:numCache>
                <c:formatCode>0.00</c:formatCode>
                <c:ptCount val="70"/>
                <c:pt idx="0">
                  <c:v>18.739999999999998</c:v>
                </c:pt>
                <c:pt idx="1">
                  <c:v>17.82</c:v>
                </c:pt>
                <c:pt idx="2">
                  <c:v>16.510000000000002</c:v>
                </c:pt>
                <c:pt idx="3">
                  <c:v>16.170000000000002</c:v>
                </c:pt>
                <c:pt idx="4">
                  <c:v>18.100000000000001</c:v>
                </c:pt>
                <c:pt idx="5">
                  <c:v>18.010000000000002</c:v>
                </c:pt>
                <c:pt idx="6">
                  <c:v>18.09</c:v>
                </c:pt>
                <c:pt idx="7">
                  <c:v>17.82</c:v>
                </c:pt>
                <c:pt idx="8">
                  <c:v>16.93</c:v>
                </c:pt>
                <c:pt idx="9">
                  <c:v>18.059999999999999</c:v>
                </c:pt>
                <c:pt idx="10">
                  <c:v>17.899999999999999</c:v>
                </c:pt>
                <c:pt idx="11">
                  <c:v>16.09</c:v>
                </c:pt>
                <c:pt idx="12">
                  <c:v>15.1</c:v>
                </c:pt>
                <c:pt idx="13">
                  <c:v>14.93</c:v>
                </c:pt>
                <c:pt idx="14">
                  <c:v>14.76</c:v>
                </c:pt>
                <c:pt idx="15">
                  <c:v>14.55</c:v>
                </c:pt>
                <c:pt idx="16">
                  <c:v>14.31</c:v>
                </c:pt>
                <c:pt idx="17">
                  <c:v>13.92</c:v>
                </c:pt>
                <c:pt idx="18">
                  <c:v>13.53</c:v>
                </c:pt>
                <c:pt idx="19">
                  <c:v>12.99</c:v>
                </c:pt>
                <c:pt idx="20">
                  <c:v>12.32</c:v>
                </c:pt>
                <c:pt idx="21">
                  <c:v>11.63</c:v>
                </c:pt>
                <c:pt idx="22">
                  <c:v>13.87</c:v>
                </c:pt>
                <c:pt idx="23">
                  <c:v>14.89</c:v>
                </c:pt>
                <c:pt idx="24">
                  <c:v>18.600000000000001</c:v>
                </c:pt>
                <c:pt idx="25">
                  <c:v>59</c:v>
                </c:pt>
                <c:pt idx="26">
                  <c:v>53.82</c:v>
                </c:pt>
                <c:pt idx="27">
                  <c:v>56.47</c:v>
                </c:pt>
                <c:pt idx="28">
                  <c:v>57.64</c:v>
                </c:pt>
                <c:pt idx="29">
                  <c:v>54</c:v>
                </c:pt>
                <c:pt idx="30">
                  <c:v>109.33</c:v>
                </c:pt>
                <c:pt idx="31">
                  <c:v>112.24</c:v>
                </c:pt>
                <c:pt idx="32">
                  <c:v>99.25</c:v>
                </c:pt>
                <c:pt idx="33">
                  <c:v>85.79</c:v>
                </c:pt>
                <c:pt idx="34">
                  <c:v>74.5</c:v>
                </c:pt>
                <c:pt idx="35">
                  <c:v>69.56</c:v>
                </c:pt>
                <c:pt idx="36">
                  <c:v>64.319999999999993</c:v>
                </c:pt>
                <c:pt idx="37">
                  <c:v>33.06</c:v>
                </c:pt>
                <c:pt idx="38">
                  <c:v>40.75</c:v>
                </c:pt>
                <c:pt idx="39">
                  <c:v>31.68</c:v>
                </c:pt>
                <c:pt idx="40">
                  <c:v>36.909999999999997</c:v>
                </c:pt>
                <c:pt idx="41">
                  <c:v>45.58</c:v>
                </c:pt>
                <c:pt idx="42">
                  <c:v>36.869999999999997</c:v>
                </c:pt>
                <c:pt idx="43">
                  <c:v>34.58</c:v>
                </c:pt>
                <c:pt idx="44">
                  <c:v>29.49</c:v>
                </c:pt>
                <c:pt idx="45">
                  <c:v>26.8</c:v>
                </c:pt>
                <c:pt idx="46">
                  <c:v>28.04</c:v>
                </c:pt>
                <c:pt idx="47">
                  <c:v>33.08</c:v>
                </c:pt>
                <c:pt idx="48">
                  <c:v>29.87</c:v>
                </c:pt>
                <c:pt idx="49">
                  <c:v>19.59</c:v>
                </c:pt>
                <c:pt idx="50">
                  <c:v>27.09</c:v>
                </c:pt>
                <c:pt idx="51">
                  <c:v>41.55</c:v>
                </c:pt>
                <c:pt idx="52">
                  <c:v>34.659999999999997</c:v>
                </c:pt>
                <c:pt idx="53">
                  <c:v>34.93</c:v>
                </c:pt>
                <c:pt idx="54">
                  <c:v>39.35</c:v>
                </c:pt>
                <c:pt idx="55">
                  <c:v>50.87</c:v>
                </c:pt>
                <c:pt idx="56">
                  <c:v>70.099999999999994</c:v>
                </c:pt>
                <c:pt idx="57">
                  <c:v>81.14</c:v>
                </c:pt>
                <c:pt idx="58">
                  <c:v>87.67</c:v>
                </c:pt>
                <c:pt idx="59">
                  <c:v>113.43</c:v>
                </c:pt>
                <c:pt idx="60">
                  <c:v>72.180000000000007</c:v>
                </c:pt>
                <c:pt idx="61">
                  <c:v>91.54</c:v>
                </c:pt>
                <c:pt idx="62">
                  <c:v>124.2</c:v>
                </c:pt>
                <c:pt idx="63">
                  <c:v>122.13</c:v>
                </c:pt>
                <c:pt idx="64">
                  <c:v>117.12</c:v>
                </c:pt>
                <c:pt idx="65">
                  <c:v>104.95</c:v>
                </c:pt>
                <c:pt idx="66">
                  <c:v>55.5</c:v>
                </c:pt>
                <c:pt idx="67" formatCode="General">
                  <c:v>45.76</c:v>
                </c:pt>
                <c:pt idx="68" formatCode="General">
                  <c:v>55.52</c:v>
                </c:pt>
                <c:pt idx="69" formatCode="General">
                  <c:v>71.31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D53-4620-87A6-8750CA2FF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250928"/>
        <c:axId val="551587128"/>
      </c:lineChart>
      <c:catAx>
        <c:axId val="55024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50249360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55024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Millions of barrels</a:t>
                </a:r>
              </a:p>
            </c:rich>
          </c:tx>
          <c:layout>
            <c:manualLayout>
              <c:xMode val="edge"/>
              <c:yMode val="edge"/>
              <c:x val="6.2034739454094601E-3"/>
              <c:y val="0.33773584905660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50248968"/>
        <c:crosses val="autoZero"/>
        <c:crossBetween val="between"/>
        <c:dispUnits>
          <c:builtInUnit val="millions"/>
        </c:dispUnits>
      </c:valAx>
      <c:catAx>
        <c:axId val="550250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551587128"/>
        <c:crosses val="autoZero"/>
        <c:auto val="1"/>
        <c:lblAlgn val="ctr"/>
        <c:lblOffset val="100"/>
        <c:noMultiLvlLbl val="0"/>
      </c:catAx>
      <c:valAx>
        <c:axId val="551587128"/>
        <c:scaling>
          <c:orientation val="minMax"/>
          <c:max val="12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Dollars per barrel</a:t>
                </a:r>
              </a:p>
            </c:rich>
          </c:tx>
          <c:layout>
            <c:manualLayout>
              <c:xMode val="edge"/>
              <c:yMode val="edge"/>
              <c:x val="0.94292803970223327"/>
              <c:y val="0.343396226415094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50250928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5224586288424E-2"/>
          <c:y val="2.7675276752767639E-2"/>
          <c:w val="0.94562647754137308"/>
          <c:h val="0.85793357933579362"/>
        </c:manualLayout>
      </c:layout>
      <c:lineChart>
        <c:grouping val="standar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Immigrants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Sheet1!$A$2:$A$199</c:f>
              <c:numCache>
                <c:formatCode>General</c:formatCode>
                <c:ptCount val="198"/>
                <c:pt idx="0">
                  <c:v>1820</c:v>
                </c:pt>
                <c:pt idx="1">
                  <c:v>1821</c:v>
                </c:pt>
                <c:pt idx="2">
                  <c:v>1822</c:v>
                </c:pt>
                <c:pt idx="3">
                  <c:v>1823</c:v>
                </c:pt>
                <c:pt idx="4">
                  <c:v>1824</c:v>
                </c:pt>
                <c:pt idx="5">
                  <c:v>1825</c:v>
                </c:pt>
                <c:pt idx="6">
                  <c:v>1826</c:v>
                </c:pt>
                <c:pt idx="7">
                  <c:v>1827</c:v>
                </c:pt>
                <c:pt idx="8">
                  <c:v>1828</c:v>
                </c:pt>
                <c:pt idx="9">
                  <c:v>1829</c:v>
                </c:pt>
                <c:pt idx="10">
                  <c:v>1830</c:v>
                </c:pt>
                <c:pt idx="11">
                  <c:v>1831</c:v>
                </c:pt>
                <c:pt idx="12">
                  <c:v>1832</c:v>
                </c:pt>
                <c:pt idx="13">
                  <c:v>1833</c:v>
                </c:pt>
                <c:pt idx="14">
                  <c:v>1834</c:v>
                </c:pt>
                <c:pt idx="15">
                  <c:v>1835</c:v>
                </c:pt>
                <c:pt idx="16">
                  <c:v>1836</c:v>
                </c:pt>
                <c:pt idx="17">
                  <c:v>1837</c:v>
                </c:pt>
                <c:pt idx="18">
                  <c:v>1838</c:v>
                </c:pt>
                <c:pt idx="19">
                  <c:v>1839</c:v>
                </c:pt>
                <c:pt idx="20">
                  <c:v>1840</c:v>
                </c:pt>
                <c:pt idx="21">
                  <c:v>1841</c:v>
                </c:pt>
                <c:pt idx="22">
                  <c:v>1842</c:v>
                </c:pt>
                <c:pt idx="23">
                  <c:v>1843</c:v>
                </c:pt>
                <c:pt idx="24">
                  <c:v>1844</c:v>
                </c:pt>
                <c:pt idx="25">
                  <c:v>1845</c:v>
                </c:pt>
                <c:pt idx="26">
                  <c:v>1846</c:v>
                </c:pt>
                <c:pt idx="27">
                  <c:v>1847</c:v>
                </c:pt>
                <c:pt idx="28">
                  <c:v>1848</c:v>
                </c:pt>
                <c:pt idx="29">
                  <c:v>1849</c:v>
                </c:pt>
                <c:pt idx="30">
                  <c:v>1850</c:v>
                </c:pt>
                <c:pt idx="31">
                  <c:v>1851</c:v>
                </c:pt>
                <c:pt idx="32">
                  <c:v>1852</c:v>
                </c:pt>
                <c:pt idx="33">
                  <c:v>1853</c:v>
                </c:pt>
                <c:pt idx="34">
                  <c:v>1854</c:v>
                </c:pt>
                <c:pt idx="35">
                  <c:v>1855</c:v>
                </c:pt>
                <c:pt idx="36">
                  <c:v>1856</c:v>
                </c:pt>
                <c:pt idx="37">
                  <c:v>1857</c:v>
                </c:pt>
                <c:pt idx="38">
                  <c:v>1858</c:v>
                </c:pt>
                <c:pt idx="39">
                  <c:v>1859</c:v>
                </c:pt>
                <c:pt idx="40">
                  <c:v>1860</c:v>
                </c:pt>
                <c:pt idx="41">
                  <c:v>1861</c:v>
                </c:pt>
                <c:pt idx="42">
                  <c:v>1862</c:v>
                </c:pt>
                <c:pt idx="43">
                  <c:v>1863</c:v>
                </c:pt>
                <c:pt idx="44">
                  <c:v>1864</c:v>
                </c:pt>
                <c:pt idx="45">
                  <c:v>1865</c:v>
                </c:pt>
                <c:pt idx="46">
                  <c:v>1866</c:v>
                </c:pt>
                <c:pt idx="47">
                  <c:v>1867</c:v>
                </c:pt>
                <c:pt idx="48">
                  <c:v>1868</c:v>
                </c:pt>
                <c:pt idx="49">
                  <c:v>1869</c:v>
                </c:pt>
                <c:pt idx="50">
                  <c:v>1870</c:v>
                </c:pt>
                <c:pt idx="51">
                  <c:v>1871</c:v>
                </c:pt>
                <c:pt idx="52">
                  <c:v>1872</c:v>
                </c:pt>
                <c:pt idx="53">
                  <c:v>1873</c:v>
                </c:pt>
                <c:pt idx="54">
                  <c:v>1874</c:v>
                </c:pt>
                <c:pt idx="55">
                  <c:v>1875</c:v>
                </c:pt>
                <c:pt idx="56">
                  <c:v>1876</c:v>
                </c:pt>
                <c:pt idx="57">
                  <c:v>1877</c:v>
                </c:pt>
                <c:pt idx="58">
                  <c:v>1878</c:v>
                </c:pt>
                <c:pt idx="59">
                  <c:v>1879</c:v>
                </c:pt>
                <c:pt idx="60">
                  <c:v>1880</c:v>
                </c:pt>
                <c:pt idx="61">
                  <c:v>1881</c:v>
                </c:pt>
                <c:pt idx="62">
                  <c:v>1882</c:v>
                </c:pt>
                <c:pt idx="63">
                  <c:v>1883</c:v>
                </c:pt>
                <c:pt idx="64">
                  <c:v>1884</c:v>
                </c:pt>
                <c:pt idx="65">
                  <c:v>1885</c:v>
                </c:pt>
                <c:pt idx="66">
                  <c:v>1886</c:v>
                </c:pt>
                <c:pt idx="67">
                  <c:v>1887</c:v>
                </c:pt>
                <c:pt idx="68">
                  <c:v>1888</c:v>
                </c:pt>
                <c:pt idx="69">
                  <c:v>1889</c:v>
                </c:pt>
                <c:pt idx="70">
                  <c:v>1890</c:v>
                </c:pt>
                <c:pt idx="71">
                  <c:v>1891</c:v>
                </c:pt>
                <c:pt idx="72">
                  <c:v>1892</c:v>
                </c:pt>
                <c:pt idx="73">
                  <c:v>1893</c:v>
                </c:pt>
                <c:pt idx="74">
                  <c:v>1894</c:v>
                </c:pt>
                <c:pt idx="75">
                  <c:v>1895</c:v>
                </c:pt>
                <c:pt idx="76">
                  <c:v>1896</c:v>
                </c:pt>
                <c:pt idx="77">
                  <c:v>1897</c:v>
                </c:pt>
                <c:pt idx="78">
                  <c:v>1898</c:v>
                </c:pt>
                <c:pt idx="79">
                  <c:v>1899</c:v>
                </c:pt>
                <c:pt idx="80">
                  <c:v>1900</c:v>
                </c:pt>
                <c:pt idx="81">
                  <c:v>1901</c:v>
                </c:pt>
                <c:pt idx="82">
                  <c:v>1902</c:v>
                </c:pt>
                <c:pt idx="83">
                  <c:v>1903</c:v>
                </c:pt>
                <c:pt idx="84">
                  <c:v>1904</c:v>
                </c:pt>
                <c:pt idx="85">
                  <c:v>1905</c:v>
                </c:pt>
                <c:pt idx="86">
                  <c:v>1906</c:v>
                </c:pt>
                <c:pt idx="87">
                  <c:v>1907</c:v>
                </c:pt>
                <c:pt idx="88">
                  <c:v>1908</c:v>
                </c:pt>
                <c:pt idx="89">
                  <c:v>1909</c:v>
                </c:pt>
                <c:pt idx="90">
                  <c:v>1910</c:v>
                </c:pt>
                <c:pt idx="91">
                  <c:v>1911</c:v>
                </c:pt>
                <c:pt idx="92">
                  <c:v>1912</c:v>
                </c:pt>
                <c:pt idx="93">
                  <c:v>1913</c:v>
                </c:pt>
                <c:pt idx="94">
                  <c:v>1914</c:v>
                </c:pt>
                <c:pt idx="95">
                  <c:v>1915</c:v>
                </c:pt>
                <c:pt idx="96">
                  <c:v>1916</c:v>
                </c:pt>
                <c:pt idx="97">
                  <c:v>1917</c:v>
                </c:pt>
                <c:pt idx="98">
                  <c:v>1918</c:v>
                </c:pt>
                <c:pt idx="99">
                  <c:v>1919</c:v>
                </c:pt>
                <c:pt idx="100">
                  <c:v>1920</c:v>
                </c:pt>
                <c:pt idx="101">
                  <c:v>1921</c:v>
                </c:pt>
                <c:pt idx="102">
                  <c:v>1922</c:v>
                </c:pt>
                <c:pt idx="103">
                  <c:v>1923</c:v>
                </c:pt>
                <c:pt idx="104">
                  <c:v>1924</c:v>
                </c:pt>
                <c:pt idx="105">
                  <c:v>1925</c:v>
                </c:pt>
                <c:pt idx="106">
                  <c:v>1926</c:v>
                </c:pt>
                <c:pt idx="107">
                  <c:v>1927</c:v>
                </c:pt>
                <c:pt idx="108">
                  <c:v>1928</c:v>
                </c:pt>
                <c:pt idx="109">
                  <c:v>1929</c:v>
                </c:pt>
                <c:pt idx="110">
                  <c:v>1930</c:v>
                </c:pt>
                <c:pt idx="111">
                  <c:v>1931</c:v>
                </c:pt>
                <c:pt idx="112">
                  <c:v>1932</c:v>
                </c:pt>
                <c:pt idx="113">
                  <c:v>1933</c:v>
                </c:pt>
                <c:pt idx="114">
                  <c:v>1934</c:v>
                </c:pt>
                <c:pt idx="115">
                  <c:v>1935</c:v>
                </c:pt>
                <c:pt idx="116">
                  <c:v>1936</c:v>
                </c:pt>
                <c:pt idx="117">
                  <c:v>1937</c:v>
                </c:pt>
                <c:pt idx="118">
                  <c:v>1938</c:v>
                </c:pt>
                <c:pt idx="119">
                  <c:v>1939</c:v>
                </c:pt>
                <c:pt idx="120">
                  <c:v>1940</c:v>
                </c:pt>
                <c:pt idx="121">
                  <c:v>1941</c:v>
                </c:pt>
                <c:pt idx="122">
                  <c:v>1942</c:v>
                </c:pt>
                <c:pt idx="123">
                  <c:v>1943</c:v>
                </c:pt>
                <c:pt idx="124">
                  <c:v>1944</c:v>
                </c:pt>
                <c:pt idx="125">
                  <c:v>1945</c:v>
                </c:pt>
                <c:pt idx="126">
                  <c:v>1946</c:v>
                </c:pt>
                <c:pt idx="127">
                  <c:v>1947</c:v>
                </c:pt>
                <c:pt idx="128">
                  <c:v>1948</c:v>
                </c:pt>
                <c:pt idx="129">
                  <c:v>1949</c:v>
                </c:pt>
                <c:pt idx="130">
                  <c:v>1950</c:v>
                </c:pt>
                <c:pt idx="131">
                  <c:v>1951</c:v>
                </c:pt>
                <c:pt idx="132">
                  <c:v>1952</c:v>
                </c:pt>
                <c:pt idx="133">
                  <c:v>1953</c:v>
                </c:pt>
                <c:pt idx="134">
                  <c:v>1954</c:v>
                </c:pt>
                <c:pt idx="135">
                  <c:v>1955</c:v>
                </c:pt>
                <c:pt idx="136">
                  <c:v>1956</c:v>
                </c:pt>
                <c:pt idx="137">
                  <c:v>1957</c:v>
                </c:pt>
                <c:pt idx="138">
                  <c:v>1958</c:v>
                </c:pt>
                <c:pt idx="139">
                  <c:v>1959</c:v>
                </c:pt>
                <c:pt idx="140">
                  <c:v>1960</c:v>
                </c:pt>
                <c:pt idx="141">
                  <c:v>1961</c:v>
                </c:pt>
                <c:pt idx="142">
                  <c:v>1962</c:v>
                </c:pt>
                <c:pt idx="143">
                  <c:v>1963</c:v>
                </c:pt>
                <c:pt idx="144">
                  <c:v>1964</c:v>
                </c:pt>
                <c:pt idx="145">
                  <c:v>1965</c:v>
                </c:pt>
                <c:pt idx="146">
                  <c:v>1966</c:v>
                </c:pt>
                <c:pt idx="147">
                  <c:v>1967</c:v>
                </c:pt>
                <c:pt idx="148">
                  <c:v>1968</c:v>
                </c:pt>
                <c:pt idx="149">
                  <c:v>1969</c:v>
                </c:pt>
                <c:pt idx="150">
                  <c:v>1970</c:v>
                </c:pt>
                <c:pt idx="151">
                  <c:v>1971</c:v>
                </c:pt>
                <c:pt idx="152">
                  <c:v>1972</c:v>
                </c:pt>
                <c:pt idx="153">
                  <c:v>1973</c:v>
                </c:pt>
                <c:pt idx="154">
                  <c:v>1974</c:v>
                </c:pt>
                <c:pt idx="155">
                  <c:v>1975</c:v>
                </c:pt>
                <c:pt idx="156">
                  <c:v>1976</c:v>
                </c:pt>
                <c:pt idx="157">
                  <c:v>1977</c:v>
                </c:pt>
                <c:pt idx="158">
                  <c:v>1978</c:v>
                </c:pt>
                <c:pt idx="159">
                  <c:v>1979</c:v>
                </c:pt>
                <c:pt idx="160">
                  <c:v>1980</c:v>
                </c:pt>
                <c:pt idx="161">
                  <c:v>1981</c:v>
                </c:pt>
                <c:pt idx="162">
                  <c:v>1982</c:v>
                </c:pt>
                <c:pt idx="163">
                  <c:v>1983</c:v>
                </c:pt>
                <c:pt idx="164">
                  <c:v>1984</c:v>
                </c:pt>
                <c:pt idx="165">
                  <c:v>1985</c:v>
                </c:pt>
                <c:pt idx="166">
                  <c:v>1986</c:v>
                </c:pt>
                <c:pt idx="167">
                  <c:v>1987</c:v>
                </c:pt>
                <c:pt idx="168">
                  <c:v>1988</c:v>
                </c:pt>
                <c:pt idx="169">
                  <c:v>1989</c:v>
                </c:pt>
                <c:pt idx="170">
                  <c:v>1990</c:v>
                </c:pt>
                <c:pt idx="171">
                  <c:v>1991</c:v>
                </c:pt>
                <c:pt idx="172">
                  <c:v>1992</c:v>
                </c:pt>
                <c:pt idx="173">
                  <c:v>1993</c:v>
                </c:pt>
                <c:pt idx="174">
                  <c:v>1994</c:v>
                </c:pt>
                <c:pt idx="175">
                  <c:v>1995</c:v>
                </c:pt>
                <c:pt idx="176">
                  <c:v>1996</c:v>
                </c:pt>
                <c:pt idx="177">
                  <c:v>1997</c:v>
                </c:pt>
                <c:pt idx="178">
                  <c:v>1998</c:v>
                </c:pt>
                <c:pt idx="179">
                  <c:v>1999</c:v>
                </c:pt>
                <c:pt idx="180">
                  <c:v>2000</c:v>
                </c:pt>
                <c:pt idx="181">
                  <c:v>2001</c:v>
                </c:pt>
                <c:pt idx="182">
                  <c:v>2002</c:v>
                </c:pt>
                <c:pt idx="183">
                  <c:v>2003</c:v>
                </c:pt>
                <c:pt idx="184">
                  <c:v>2004</c:v>
                </c:pt>
                <c:pt idx="185">
                  <c:v>2005</c:v>
                </c:pt>
                <c:pt idx="186">
                  <c:v>2006</c:v>
                </c:pt>
                <c:pt idx="187">
                  <c:v>2007</c:v>
                </c:pt>
                <c:pt idx="188">
                  <c:v>2008</c:v>
                </c:pt>
                <c:pt idx="189">
                  <c:v>2009</c:v>
                </c:pt>
                <c:pt idx="190">
                  <c:v>2010</c:v>
                </c:pt>
                <c:pt idx="191">
                  <c:v>2011</c:v>
                </c:pt>
                <c:pt idx="192">
                  <c:v>2012</c:v>
                </c:pt>
                <c:pt idx="193">
                  <c:v>2013</c:v>
                </c:pt>
                <c:pt idx="194">
                  <c:v>2014</c:v>
                </c:pt>
                <c:pt idx="195">
                  <c:v>2015</c:v>
                </c:pt>
                <c:pt idx="196">
                  <c:v>2016</c:v>
                </c:pt>
                <c:pt idx="197">
                  <c:v>2017</c:v>
                </c:pt>
              </c:numCache>
            </c:numRef>
          </c:cat>
          <c:val>
            <c:numRef>
              <c:f>Sheet1!$B$2:$B$199</c:f>
              <c:numCache>
                <c:formatCode>General</c:formatCode>
                <c:ptCount val="198"/>
                <c:pt idx="0">
                  <c:v>8385</c:v>
                </c:pt>
                <c:pt idx="1">
                  <c:v>9127</c:v>
                </c:pt>
                <c:pt idx="2">
                  <c:v>6911</c:v>
                </c:pt>
                <c:pt idx="3">
                  <c:v>6354</c:v>
                </c:pt>
                <c:pt idx="4">
                  <c:v>7912</c:v>
                </c:pt>
                <c:pt idx="5">
                  <c:v>10199</c:v>
                </c:pt>
                <c:pt idx="6">
                  <c:v>10837</c:v>
                </c:pt>
                <c:pt idx="7">
                  <c:v>18875</c:v>
                </c:pt>
                <c:pt idx="8">
                  <c:v>27382</c:v>
                </c:pt>
                <c:pt idx="9">
                  <c:v>22520</c:v>
                </c:pt>
                <c:pt idx="10">
                  <c:v>23322</c:v>
                </c:pt>
                <c:pt idx="11">
                  <c:v>22633</c:v>
                </c:pt>
                <c:pt idx="12">
                  <c:v>60482</c:v>
                </c:pt>
                <c:pt idx="13">
                  <c:v>58640</c:v>
                </c:pt>
                <c:pt idx="14">
                  <c:v>65365</c:v>
                </c:pt>
                <c:pt idx="15">
                  <c:v>45374</c:v>
                </c:pt>
                <c:pt idx="16">
                  <c:v>76242</c:v>
                </c:pt>
                <c:pt idx="17">
                  <c:v>79340</c:v>
                </c:pt>
                <c:pt idx="18">
                  <c:v>38914</c:v>
                </c:pt>
                <c:pt idx="19">
                  <c:v>68069</c:v>
                </c:pt>
                <c:pt idx="20">
                  <c:v>84066</c:v>
                </c:pt>
                <c:pt idx="21">
                  <c:v>80289</c:v>
                </c:pt>
                <c:pt idx="22">
                  <c:v>104565</c:v>
                </c:pt>
                <c:pt idx="23">
                  <c:v>52496</c:v>
                </c:pt>
                <c:pt idx="24">
                  <c:v>78615</c:v>
                </c:pt>
                <c:pt idx="25">
                  <c:v>114371</c:v>
                </c:pt>
                <c:pt idx="26">
                  <c:v>154416</c:v>
                </c:pt>
                <c:pt idx="27">
                  <c:v>234968</c:v>
                </c:pt>
                <c:pt idx="28">
                  <c:v>226527</c:v>
                </c:pt>
                <c:pt idx="29">
                  <c:v>297024</c:v>
                </c:pt>
                <c:pt idx="30">
                  <c:v>369980</c:v>
                </c:pt>
                <c:pt idx="31">
                  <c:v>379466</c:v>
                </c:pt>
                <c:pt idx="32">
                  <c:v>371603</c:v>
                </c:pt>
                <c:pt idx="33">
                  <c:v>368645</c:v>
                </c:pt>
                <c:pt idx="34">
                  <c:v>427833</c:v>
                </c:pt>
                <c:pt idx="35">
                  <c:v>200877</c:v>
                </c:pt>
                <c:pt idx="36">
                  <c:v>200436</c:v>
                </c:pt>
                <c:pt idx="37">
                  <c:v>251306</c:v>
                </c:pt>
                <c:pt idx="38">
                  <c:v>123126</c:v>
                </c:pt>
                <c:pt idx="39">
                  <c:v>121282</c:v>
                </c:pt>
                <c:pt idx="40">
                  <c:v>153640</c:v>
                </c:pt>
                <c:pt idx="41">
                  <c:v>91918</c:v>
                </c:pt>
                <c:pt idx="42">
                  <c:v>91985</c:v>
                </c:pt>
                <c:pt idx="43">
                  <c:v>176282</c:v>
                </c:pt>
                <c:pt idx="44">
                  <c:v>193418</c:v>
                </c:pt>
                <c:pt idx="45">
                  <c:v>248120</c:v>
                </c:pt>
                <c:pt idx="46">
                  <c:v>318568</c:v>
                </c:pt>
                <c:pt idx="47">
                  <c:v>315722</c:v>
                </c:pt>
                <c:pt idx="48">
                  <c:v>138840</c:v>
                </c:pt>
                <c:pt idx="49">
                  <c:v>352768</c:v>
                </c:pt>
                <c:pt idx="50">
                  <c:v>387203</c:v>
                </c:pt>
                <c:pt idx="51">
                  <c:v>321350</c:v>
                </c:pt>
                <c:pt idx="52">
                  <c:v>404806</c:v>
                </c:pt>
                <c:pt idx="53">
                  <c:v>459803</c:v>
                </c:pt>
                <c:pt idx="54">
                  <c:v>313339</c:v>
                </c:pt>
                <c:pt idx="55">
                  <c:v>227498</c:v>
                </c:pt>
                <c:pt idx="56">
                  <c:v>169986</c:v>
                </c:pt>
                <c:pt idx="57">
                  <c:v>141857</c:v>
                </c:pt>
                <c:pt idx="58">
                  <c:v>138469</c:v>
                </c:pt>
                <c:pt idx="59">
                  <c:v>177826</c:v>
                </c:pt>
                <c:pt idx="60">
                  <c:v>457257</c:v>
                </c:pt>
                <c:pt idx="61">
                  <c:v>669431</c:v>
                </c:pt>
                <c:pt idx="62">
                  <c:v>788992</c:v>
                </c:pt>
                <c:pt idx="63">
                  <c:v>603322</c:v>
                </c:pt>
                <c:pt idx="64">
                  <c:v>518592</c:v>
                </c:pt>
                <c:pt idx="65">
                  <c:v>395346</c:v>
                </c:pt>
                <c:pt idx="66">
                  <c:v>334203</c:v>
                </c:pt>
                <c:pt idx="67">
                  <c:v>490109</c:v>
                </c:pt>
                <c:pt idx="68">
                  <c:v>546889</c:v>
                </c:pt>
                <c:pt idx="69">
                  <c:v>444427</c:v>
                </c:pt>
                <c:pt idx="70">
                  <c:v>455302</c:v>
                </c:pt>
                <c:pt idx="71">
                  <c:v>560319</c:v>
                </c:pt>
                <c:pt idx="72">
                  <c:v>579663</c:v>
                </c:pt>
                <c:pt idx="73">
                  <c:v>439730</c:v>
                </c:pt>
                <c:pt idx="74">
                  <c:v>285631</c:v>
                </c:pt>
                <c:pt idx="75">
                  <c:v>258536</c:v>
                </c:pt>
                <c:pt idx="76">
                  <c:v>343267</c:v>
                </c:pt>
                <c:pt idx="77">
                  <c:v>230832</c:v>
                </c:pt>
                <c:pt idx="78">
                  <c:v>229299</c:v>
                </c:pt>
                <c:pt idx="79">
                  <c:v>311715</c:v>
                </c:pt>
                <c:pt idx="80">
                  <c:v>448572</c:v>
                </c:pt>
                <c:pt idx="81">
                  <c:v>487918</c:v>
                </c:pt>
                <c:pt idx="82">
                  <c:v>648743</c:v>
                </c:pt>
                <c:pt idx="83">
                  <c:v>857046</c:v>
                </c:pt>
                <c:pt idx="84">
                  <c:v>812870</c:v>
                </c:pt>
                <c:pt idx="85">
                  <c:v>1026499</c:v>
                </c:pt>
                <c:pt idx="86">
                  <c:v>1100735</c:v>
                </c:pt>
                <c:pt idx="87">
                  <c:v>1285349</c:v>
                </c:pt>
                <c:pt idx="88">
                  <c:v>782870</c:v>
                </c:pt>
                <c:pt idx="89">
                  <c:v>751786</c:v>
                </c:pt>
                <c:pt idx="90">
                  <c:v>1041570</c:v>
                </c:pt>
                <c:pt idx="91">
                  <c:v>878587</c:v>
                </c:pt>
                <c:pt idx="92">
                  <c:v>838172</c:v>
                </c:pt>
                <c:pt idx="93">
                  <c:v>1197892</c:v>
                </c:pt>
                <c:pt idx="94">
                  <c:v>1218480</c:v>
                </c:pt>
                <c:pt idx="95">
                  <c:v>326700</c:v>
                </c:pt>
                <c:pt idx="96">
                  <c:v>298826</c:v>
                </c:pt>
                <c:pt idx="97">
                  <c:v>295403</c:v>
                </c:pt>
                <c:pt idx="98">
                  <c:v>110618</c:v>
                </c:pt>
                <c:pt idx="99">
                  <c:v>141132</c:v>
                </c:pt>
                <c:pt idx="100">
                  <c:v>430001</c:v>
                </c:pt>
                <c:pt idx="101">
                  <c:v>805228</c:v>
                </c:pt>
                <c:pt idx="102">
                  <c:v>309556</c:v>
                </c:pt>
                <c:pt idx="103">
                  <c:v>522919</c:v>
                </c:pt>
                <c:pt idx="104">
                  <c:v>706896</c:v>
                </c:pt>
                <c:pt idx="105">
                  <c:v>294314</c:v>
                </c:pt>
                <c:pt idx="106">
                  <c:v>304488</c:v>
                </c:pt>
                <c:pt idx="107">
                  <c:v>335175</c:v>
                </c:pt>
                <c:pt idx="108">
                  <c:v>307255</c:v>
                </c:pt>
                <c:pt idx="109">
                  <c:v>279678</c:v>
                </c:pt>
                <c:pt idx="110">
                  <c:v>241700</c:v>
                </c:pt>
                <c:pt idx="111">
                  <c:v>97139</c:v>
                </c:pt>
                <c:pt idx="112">
                  <c:v>35576</c:v>
                </c:pt>
                <c:pt idx="113">
                  <c:v>23068</c:v>
                </c:pt>
                <c:pt idx="114">
                  <c:v>29470</c:v>
                </c:pt>
                <c:pt idx="115">
                  <c:v>34956</c:v>
                </c:pt>
                <c:pt idx="116">
                  <c:v>36329</c:v>
                </c:pt>
                <c:pt idx="117">
                  <c:v>50244</c:v>
                </c:pt>
                <c:pt idx="118">
                  <c:v>67895</c:v>
                </c:pt>
                <c:pt idx="119">
                  <c:v>82998</c:v>
                </c:pt>
                <c:pt idx="120">
                  <c:v>70756</c:v>
                </c:pt>
                <c:pt idx="121">
                  <c:v>51776</c:v>
                </c:pt>
                <c:pt idx="122">
                  <c:v>28781</c:v>
                </c:pt>
                <c:pt idx="123">
                  <c:v>23725</c:v>
                </c:pt>
                <c:pt idx="124">
                  <c:v>28551</c:v>
                </c:pt>
                <c:pt idx="125">
                  <c:v>38119</c:v>
                </c:pt>
                <c:pt idx="126">
                  <c:v>108721</c:v>
                </c:pt>
                <c:pt idx="127">
                  <c:v>147292</c:v>
                </c:pt>
                <c:pt idx="128">
                  <c:v>170570</c:v>
                </c:pt>
                <c:pt idx="129">
                  <c:v>188317</c:v>
                </c:pt>
                <c:pt idx="130">
                  <c:v>249187</c:v>
                </c:pt>
                <c:pt idx="131">
                  <c:v>205717</c:v>
                </c:pt>
                <c:pt idx="132">
                  <c:v>265520</c:v>
                </c:pt>
                <c:pt idx="133">
                  <c:v>170434</c:v>
                </c:pt>
                <c:pt idx="134">
                  <c:v>208177</c:v>
                </c:pt>
                <c:pt idx="135">
                  <c:v>237790</c:v>
                </c:pt>
                <c:pt idx="136">
                  <c:v>321625</c:v>
                </c:pt>
                <c:pt idx="137">
                  <c:v>326867</c:v>
                </c:pt>
                <c:pt idx="138">
                  <c:v>253265</c:v>
                </c:pt>
                <c:pt idx="139">
                  <c:v>260686</c:v>
                </c:pt>
                <c:pt idx="140">
                  <c:v>265398</c:v>
                </c:pt>
                <c:pt idx="141">
                  <c:v>271344</c:v>
                </c:pt>
                <c:pt idx="142">
                  <c:v>283763</c:v>
                </c:pt>
                <c:pt idx="143">
                  <c:v>306260</c:v>
                </c:pt>
                <c:pt idx="144">
                  <c:v>292248</c:v>
                </c:pt>
                <c:pt idx="145">
                  <c:v>296697</c:v>
                </c:pt>
                <c:pt idx="146">
                  <c:v>323040</c:v>
                </c:pt>
                <c:pt idx="147">
                  <c:v>361972</c:v>
                </c:pt>
                <c:pt idx="148">
                  <c:v>454448</c:v>
                </c:pt>
                <c:pt idx="149">
                  <c:v>358579</c:v>
                </c:pt>
                <c:pt idx="150">
                  <c:v>373326</c:v>
                </c:pt>
                <c:pt idx="151">
                  <c:v>370478</c:v>
                </c:pt>
                <c:pt idx="152">
                  <c:v>384685</c:v>
                </c:pt>
                <c:pt idx="153">
                  <c:v>398515</c:v>
                </c:pt>
                <c:pt idx="154">
                  <c:v>393919</c:v>
                </c:pt>
                <c:pt idx="155">
                  <c:v>385378</c:v>
                </c:pt>
                <c:pt idx="156">
                  <c:v>499093</c:v>
                </c:pt>
                <c:pt idx="157">
                  <c:v>458755</c:v>
                </c:pt>
                <c:pt idx="158">
                  <c:v>589810</c:v>
                </c:pt>
                <c:pt idx="159">
                  <c:v>394244</c:v>
                </c:pt>
                <c:pt idx="160">
                  <c:v>524295</c:v>
                </c:pt>
                <c:pt idx="161">
                  <c:v>595014</c:v>
                </c:pt>
                <c:pt idx="162">
                  <c:v>533624</c:v>
                </c:pt>
                <c:pt idx="163">
                  <c:v>550052</c:v>
                </c:pt>
                <c:pt idx="164">
                  <c:v>541811</c:v>
                </c:pt>
                <c:pt idx="165">
                  <c:v>568149</c:v>
                </c:pt>
                <c:pt idx="166">
                  <c:v>600027</c:v>
                </c:pt>
                <c:pt idx="167">
                  <c:v>599889</c:v>
                </c:pt>
                <c:pt idx="168">
                  <c:v>641346</c:v>
                </c:pt>
                <c:pt idx="169">
                  <c:v>1090172</c:v>
                </c:pt>
                <c:pt idx="170">
                  <c:v>1535872</c:v>
                </c:pt>
                <c:pt idx="171">
                  <c:v>1826595</c:v>
                </c:pt>
                <c:pt idx="172">
                  <c:v>973445</c:v>
                </c:pt>
                <c:pt idx="173">
                  <c:v>903916</c:v>
                </c:pt>
                <c:pt idx="174">
                  <c:v>803993</c:v>
                </c:pt>
                <c:pt idx="175">
                  <c:v>720177</c:v>
                </c:pt>
                <c:pt idx="176">
                  <c:v>915560</c:v>
                </c:pt>
                <c:pt idx="177">
                  <c:v>797847</c:v>
                </c:pt>
                <c:pt idx="178">
                  <c:v>653206</c:v>
                </c:pt>
                <c:pt idx="179">
                  <c:v>644787</c:v>
                </c:pt>
                <c:pt idx="180" formatCode="_(* #,##0_);_(* \(#,##0\);_(* &quot;-&quot;??_);_(@_)">
                  <c:v>841002</c:v>
                </c:pt>
                <c:pt idx="181" formatCode="_(* #,##0_);_(* \(#,##0\);_(* &quot;-&quot;??_);_(@_)">
                  <c:v>1058902</c:v>
                </c:pt>
                <c:pt idx="182" formatCode="_(* #,##0_);_(* \(#,##0\);_(* &quot;-&quot;??_);_(@_)">
                  <c:v>1059356</c:v>
                </c:pt>
                <c:pt idx="183" formatCode="_(* #,##0_);_(* \(#,##0\);_(* &quot;-&quot;??_);_(@_)">
                  <c:v>703542</c:v>
                </c:pt>
                <c:pt idx="184" formatCode="_(* #,##0_);_(* \(#,##0\);_(* &quot;-&quot;??_);_(@_)">
                  <c:v>957883</c:v>
                </c:pt>
                <c:pt idx="185" formatCode="#,##0">
                  <c:v>1122257</c:v>
                </c:pt>
                <c:pt idx="186" formatCode="#,##0">
                  <c:v>1266129</c:v>
                </c:pt>
                <c:pt idx="187" formatCode="#,##0">
                  <c:v>1052415</c:v>
                </c:pt>
                <c:pt idx="188" formatCode="#,##0">
                  <c:v>1107126</c:v>
                </c:pt>
                <c:pt idx="189" formatCode="#,##0">
                  <c:v>1130818</c:v>
                </c:pt>
                <c:pt idx="190" formatCode="#,##0">
                  <c:v>1042625</c:v>
                </c:pt>
                <c:pt idx="191" formatCode="#,##0">
                  <c:v>1062040</c:v>
                </c:pt>
                <c:pt idx="192" formatCode="#,##0">
                  <c:v>1031631</c:v>
                </c:pt>
                <c:pt idx="193" formatCode="#,##0">
                  <c:v>990553</c:v>
                </c:pt>
                <c:pt idx="194" formatCode="#,##0">
                  <c:v>1016518</c:v>
                </c:pt>
                <c:pt idx="195" formatCode="#,##0">
                  <c:v>1051031</c:v>
                </c:pt>
                <c:pt idx="196" formatCode="#,##0">
                  <c:v>1183505</c:v>
                </c:pt>
                <c:pt idx="197" formatCode="#,##0">
                  <c:v>1127167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6C-4B18-A341-74697079F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97440"/>
        <c:axId val="4044019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Sheet1!$A$2:$A$199</c15:sqref>
                        </c15:formulaRef>
                      </c:ext>
                    </c:extLst>
                    <c:numCache>
                      <c:formatCode>General</c:formatCode>
                      <c:ptCount val="198"/>
                      <c:pt idx="0">
                        <c:v>1820</c:v>
                      </c:pt>
                      <c:pt idx="1">
                        <c:v>1821</c:v>
                      </c:pt>
                      <c:pt idx="2">
                        <c:v>1822</c:v>
                      </c:pt>
                      <c:pt idx="3">
                        <c:v>1823</c:v>
                      </c:pt>
                      <c:pt idx="4">
                        <c:v>1824</c:v>
                      </c:pt>
                      <c:pt idx="5">
                        <c:v>1825</c:v>
                      </c:pt>
                      <c:pt idx="6">
                        <c:v>1826</c:v>
                      </c:pt>
                      <c:pt idx="7">
                        <c:v>1827</c:v>
                      </c:pt>
                      <c:pt idx="8">
                        <c:v>1828</c:v>
                      </c:pt>
                      <c:pt idx="9">
                        <c:v>1829</c:v>
                      </c:pt>
                      <c:pt idx="10">
                        <c:v>1830</c:v>
                      </c:pt>
                      <c:pt idx="11">
                        <c:v>1831</c:v>
                      </c:pt>
                      <c:pt idx="12">
                        <c:v>1832</c:v>
                      </c:pt>
                      <c:pt idx="13">
                        <c:v>1833</c:v>
                      </c:pt>
                      <c:pt idx="14">
                        <c:v>1834</c:v>
                      </c:pt>
                      <c:pt idx="15">
                        <c:v>1835</c:v>
                      </c:pt>
                      <c:pt idx="16">
                        <c:v>1836</c:v>
                      </c:pt>
                      <c:pt idx="17">
                        <c:v>1837</c:v>
                      </c:pt>
                      <c:pt idx="18">
                        <c:v>1838</c:v>
                      </c:pt>
                      <c:pt idx="19">
                        <c:v>1839</c:v>
                      </c:pt>
                      <c:pt idx="20">
                        <c:v>1840</c:v>
                      </c:pt>
                      <c:pt idx="21">
                        <c:v>1841</c:v>
                      </c:pt>
                      <c:pt idx="22">
                        <c:v>1842</c:v>
                      </c:pt>
                      <c:pt idx="23">
                        <c:v>1843</c:v>
                      </c:pt>
                      <c:pt idx="24">
                        <c:v>1844</c:v>
                      </c:pt>
                      <c:pt idx="25">
                        <c:v>1845</c:v>
                      </c:pt>
                      <c:pt idx="26">
                        <c:v>1846</c:v>
                      </c:pt>
                      <c:pt idx="27">
                        <c:v>1847</c:v>
                      </c:pt>
                      <c:pt idx="28">
                        <c:v>1848</c:v>
                      </c:pt>
                      <c:pt idx="29">
                        <c:v>1849</c:v>
                      </c:pt>
                      <c:pt idx="30">
                        <c:v>1850</c:v>
                      </c:pt>
                      <c:pt idx="31">
                        <c:v>1851</c:v>
                      </c:pt>
                      <c:pt idx="32">
                        <c:v>1852</c:v>
                      </c:pt>
                      <c:pt idx="33">
                        <c:v>1853</c:v>
                      </c:pt>
                      <c:pt idx="34">
                        <c:v>1854</c:v>
                      </c:pt>
                      <c:pt idx="35">
                        <c:v>1855</c:v>
                      </c:pt>
                      <c:pt idx="36">
                        <c:v>1856</c:v>
                      </c:pt>
                      <c:pt idx="37">
                        <c:v>1857</c:v>
                      </c:pt>
                      <c:pt idx="38">
                        <c:v>1858</c:v>
                      </c:pt>
                      <c:pt idx="39">
                        <c:v>1859</c:v>
                      </c:pt>
                      <c:pt idx="40">
                        <c:v>1860</c:v>
                      </c:pt>
                      <c:pt idx="41">
                        <c:v>1861</c:v>
                      </c:pt>
                      <c:pt idx="42">
                        <c:v>1862</c:v>
                      </c:pt>
                      <c:pt idx="43">
                        <c:v>1863</c:v>
                      </c:pt>
                      <c:pt idx="44">
                        <c:v>1864</c:v>
                      </c:pt>
                      <c:pt idx="45">
                        <c:v>1865</c:v>
                      </c:pt>
                      <c:pt idx="46">
                        <c:v>1866</c:v>
                      </c:pt>
                      <c:pt idx="47">
                        <c:v>1867</c:v>
                      </c:pt>
                      <c:pt idx="48">
                        <c:v>1868</c:v>
                      </c:pt>
                      <c:pt idx="49">
                        <c:v>1869</c:v>
                      </c:pt>
                      <c:pt idx="50">
                        <c:v>1870</c:v>
                      </c:pt>
                      <c:pt idx="51">
                        <c:v>1871</c:v>
                      </c:pt>
                      <c:pt idx="52">
                        <c:v>1872</c:v>
                      </c:pt>
                      <c:pt idx="53">
                        <c:v>1873</c:v>
                      </c:pt>
                      <c:pt idx="54">
                        <c:v>1874</c:v>
                      </c:pt>
                      <c:pt idx="55">
                        <c:v>1875</c:v>
                      </c:pt>
                      <c:pt idx="56">
                        <c:v>1876</c:v>
                      </c:pt>
                      <c:pt idx="57">
                        <c:v>1877</c:v>
                      </c:pt>
                      <c:pt idx="58">
                        <c:v>1878</c:v>
                      </c:pt>
                      <c:pt idx="59">
                        <c:v>1879</c:v>
                      </c:pt>
                      <c:pt idx="60">
                        <c:v>1880</c:v>
                      </c:pt>
                      <c:pt idx="61">
                        <c:v>1881</c:v>
                      </c:pt>
                      <c:pt idx="62">
                        <c:v>1882</c:v>
                      </c:pt>
                      <c:pt idx="63">
                        <c:v>1883</c:v>
                      </c:pt>
                      <c:pt idx="64">
                        <c:v>1884</c:v>
                      </c:pt>
                      <c:pt idx="65">
                        <c:v>1885</c:v>
                      </c:pt>
                      <c:pt idx="66">
                        <c:v>1886</c:v>
                      </c:pt>
                      <c:pt idx="67">
                        <c:v>1887</c:v>
                      </c:pt>
                      <c:pt idx="68">
                        <c:v>1888</c:v>
                      </c:pt>
                      <c:pt idx="69">
                        <c:v>1889</c:v>
                      </c:pt>
                      <c:pt idx="70">
                        <c:v>1890</c:v>
                      </c:pt>
                      <c:pt idx="71">
                        <c:v>1891</c:v>
                      </c:pt>
                      <c:pt idx="72">
                        <c:v>1892</c:v>
                      </c:pt>
                      <c:pt idx="73">
                        <c:v>1893</c:v>
                      </c:pt>
                      <c:pt idx="74">
                        <c:v>1894</c:v>
                      </c:pt>
                      <c:pt idx="75">
                        <c:v>1895</c:v>
                      </c:pt>
                      <c:pt idx="76">
                        <c:v>1896</c:v>
                      </c:pt>
                      <c:pt idx="77">
                        <c:v>1897</c:v>
                      </c:pt>
                      <c:pt idx="78">
                        <c:v>1898</c:v>
                      </c:pt>
                      <c:pt idx="79">
                        <c:v>1899</c:v>
                      </c:pt>
                      <c:pt idx="80">
                        <c:v>1900</c:v>
                      </c:pt>
                      <c:pt idx="81">
                        <c:v>1901</c:v>
                      </c:pt>
                      <c:pt idx="82">
                        <c:v>1902</c:v>
                      </c:pt>
                      <c:pt idx="83">
                        <c:v>1903</c:v>
                      </c:pt>
                      <c:pt idx="84">
                        <c:v>1904</c:v>
                      </c:pt>
                      <c:pt idx="85">
                        <c:v>1905</c:v>
                      </c:pt>
                      <c:pt idx="86">
                        <c:v>1906</c:v>
                      </c:pt>
                      <c:pt idx="87">
                        <c:v>1907</c:v>
                      </c:pt>
                      <c:pt idx="88">
                        <c:v>1908</c:v>
                      </c:pt>
                      <c:pt idx="89">
                        <c:v>1909</c:v>
                      </c:pt>
                      <c:pt idx="90">
                        <c:v>1910</c:v>
                      </c:pt>
                      <c:pt idx="91">
                        <c:v>1911</c:v>
                      </c:pt>
                      <c:pt idx="92">
                        <c:v>1912</c:v>
                      </c:pt>
                      <c:pt idx="93">
                        <c:v>1913</c:v>
                      </c:pt>
                      <c:pt idx="94">
                        <c:v>1914</c:v>
                      </c:pt>
                      <c:pt idx="95">
                        <c:v>1915</c:v>
                      </c:pt>
                      <c:pt idx="96">
                        <c:v>1916</c:v>
                      </c:pt>
                      <c:pt idx="97">
                        <c:v>1917</c:v>
                      </c:pt>
                      <c:pt idx="98">
                        <c:v>1918</c:v>
                      </c:pt>
                      <c:pt idx="99">
                        <c:v>1919</c:v>
                      </c:pt>
                      <c:pt idx="100">
                        <c:v>1920</c:v>
                      </c:pt>
                      <c:pt idx="101">
                        <c:v>1921</c:v>
                      </c:pt>
                      <c:pt idx="102">
                        <c:v>1922</c:v>
                      </c:pt>
                      <c:pt idx="103">
                        <c:v>1923</c:v>
                      </c:pt>
                      <c:pt idx="104">
                        <c:v>1924</c:v>
                      </c:pt>
                      <c:pt idx="105">
                        <c:v>1925</c:v>
                      </c:pt>
                      <c:pt idx="106">
                        <c:v>1926</c:v>
                      </c:pt>
                      <c:pt idx="107">
                        <c:v>1927</c:v>
                      </c:pt>
                      <c:pt idx="108">
                        <c:v>1928</c:v>
                      </c:pt>
                      <c:pt idx="109">
                        <c:v>1929</c:v>
                      </c:pt>
                      <c:pt idx="110">
                        <c:v>1930</c:v>
                      </c:pt>
                      <c:pt idx="111">
                        <c:v>1931</c:v>
                      </c:pt>
                      <c:pt idx="112">
                        <c:v>1932</c:v>
                      </c:pt>
                      <c:pt idx="113">
                        <c:v>1933</c:v>
                      </c:pt>
                      <c:pt idx="114">
                        <c:v>1934</c:v>
                      </c:pt>
                      <c:pt idx="115">
                        <c:v>1935</c:v>
                      </c:pt>
                      <c:pt idx="116">
                        <c:v>1936</c:v>
                      </c:pt>
                      <c:pt idx="117">
                        <c:v>1937</c:v>
                      </c:pt>
                      <c:pt idx="118">
                        <c:v>1938</c:v>
                      </c:pt>
                      <c:pt idx="119">
                        <c:v>1939</c:v>
                      </c:pt>
                      <c:pt idx="120">
                        <c:v>1940</c:v>
                      </c:pt>
                      <c:pt idx="121">
                        <c:v>1941</c:v>
                      </c:pt>
                      <c:pt idx="122">
                        <c:v>1942</c:v>
                      </c:pt>
                      <c:pt idx="123">
                        <c:v>1943</c:v>
                      </c:pt>
                      <c:pt idx="124">
                        <c:v>1944</c:v>
                      </c:pt>
                      <c:pt idx="125">
                        <c:v>1945</c:v>
                      </c:pt>
                      <c:pt idx="126">
                        <c:v>1946</c:v>
                      </c:pt>
                      <c:pt idx="127">
                        <c:v>1947</c:v>
                      </c:pt>
                      <c:pt idx="128">
                        <c:v>1948</c:v>
                      </c:pt>
                      <c:pt idx="129">
                        <c:v>1949</c:v>
                      </c:pt>
                      <c:pt idx="130">
                        <c:v>1950</c:v>
                      </c:pt>
                      <c:pt idx="131">
                        <c:v>1951</c:v>
                      </c:pt>
                      <c:pt idx="132">
                        <c:v>1952</c:v>
                      </c:pt>
                      <c:pt idx="133">
                        <c:v>1953</c:v>
                      </c:pt>
                      <c:pt idx="134">
                        <c:v>1954</c:v>
                      </c:pt>
                      <c:pt idx="135">
                        <c:v>1955</c:v>
                      </c:pt>
                      <c:pt idx="136">
                        <c:v>1956</c:v>
                      </c:pt>
                      <c:pt idx="137">
                        <c:v>1957</c:v>
                      </c:pt>
                      <c:pt idx="138">
                        <c:v>1958</c:v>
                      </c:pt>
                      <c:pt idx="139">
                        <c:v>1959</c:v>
                      </c:pt>
                      <c:pt idx="140">
                        <c:v>1960</c:v>
                      </c:pt>
                      <c:pt idx="141">
                        <c:v>1961</c:v>
                      </c:pt>
                      <c:pt idx="142">
                        <c:v>1962</c:v>
                      </c:pt>
                      <c:pt idx="143">
                        <c:v>1963</c:v>
                      </c:pt>
                      <c:pt idx="144">
                        <c:v>1964</c:v>
                      </c:pt>
                      <c:pt idx="145">
                        <c:v>1965</c:v>
                      </c:pt>
                      <c:pt idx="146">
                        <c:v>1966</c:v>
                      </c:pt>
                      <c:pt idx="147">
                        <c:v>1967</c:v>
                      </c:pt>
                      <c:pt idx="148">
                        <c:v>1968</c:v>
                      </c:pt>
                      <c:pt idx="149">
                        <c:v>1969</c:v>
                      </c:pt>
                      <c:pt idx="150">
                        <c:v>1970</c:v>
                      </c:pt>
                      <c:pt idx="151">
                        <c:v>1971</c:v>
                      </c:pt>
                      <c:pt idx="152">
                        <c:v>1972</c:v>
                      </c:pt>
                      <c:pt idx="153">
                        <c:v>1973</c:v>
                      </c:pt>
                      <c:pt idx="154">
                        <c:v>1974</c:v>
                      </c:pt>
                      <c:pt idx="155">
                        <c:v>1975</c:v>
                      </c:pt>
                      <c:pt idx="156">
                        <c:v>1976</c:v>
                      </c:pt>
                      <c:pt idx="157">
                        <c:v>1977</c:v>
                      </c:pt>
                      <c:pt idx="158">
                        <c:v>1978</c:v>
                      </c:pt>
                      <c:pt idx="159">
                        <c:v>1979</c:v>
                      </c:pt>
                      <c:pt idx="160">
                        <c:v>1980</c:v>
                      </c:pt>
                      <c:pt idx="161">
                        <c:v>1981</c:v>
                      </c:pt>
                      <c:pt idx="162">
                        <c:v>1982</c:v>
                      </c:pt>
                      <c:pt idx="163">
                        <c:v>1983</c:v>
                      </c:pt>
                      <c:pt idx="164">
                        <c:v>1984</c:v>
                      </c:pt>
                      <c:pt idx="165">
                        <c:v>1985</c:v>
                      </c:pt>
                      <c:pt idx="166">
                        <c:v>1986</c:v>
                      </c:pt>
                      <c:pt idx="167">
                        <c:v>1987</c:v>
                      </c:pt>
                      <c:pt idx="168">
                        <c:v>1988</c:v>
                      </c:pt>
                      <c:pt idx="169">
                        <c:v>1989</c:v>
                      </c:pt>
                      <c:pt idx="170">
                        <c:v>1990</c:v>
                      </c:pt>
                      <c:pt idx="171">
                        <c:v>1991</c:v>
                      </c:pt>
                      <c:pt idx="172">
                        <c:v>1992</c:v>
                      </c:pt>
                      <c:pt idx="173">
                        <c:v>1993</c:v>
                      </c:pt>
                      <c:pt idx="174">
                        <c:v>1994</c:v>
                      </c:pt>
                      <c:pt idx="175">
                        <c:v>1995</c:v>
                      </c:pt>
                      <c:pt idx="176">
                        <c:v>1996</c:v>
                      </c:pt>
                      <c:pt idx="177">
                        <c:v>1997</c:v>
                      </c:pt>
                      <c:pt idx="178">
                        <c:v>1998</c:v>
                      </c:pt>
                      <c:pt idx="179">
                        <c:v>1999</c:v>
                      </c:pt>
                      <c:pt idx="180">
                        <c:v>2000</c:v>
                      </c:pt>
                      <c:pt idx="181">
                        <c:v>2001</c:v>
                      </c:pt>
                      <c:pt idx="182">
                        <c:v>2002</c:v>
                      </c:pt>
                      <c:pt idx="183">
                        <c:v>2003</c:v>
                      </c:pt>
                      <c:pt idx="184">
                        <c:v>2004</c:v>
                      </c:pt>
                      <c:pt idx="185">
                        <c:v>2005</c:v>
                      </c:pt>
                      <c:pt idx="186">
                        <c:v>2006</c:v>
                      </c:pt>
                      <c:pt idx="187">
                        <c:v>2007</c:v>
                      </c:pt>
                      <c:pt idx="188">
                        <c:v>2008</c:v>
                      </c:pt>
                      <c:pt idx="189">
                        <c:v>2009</c:v>
                      </c:pt>
                      <c:pt idx="190">
                        <c:v>2010</c:v>
                      </c:pt>
                      <c:pt idx="191">
                        <c:v>2011</c:v>
                      </c:pt>
                      <c:pt idx="192">
                        <c:v>2012</c:v>
                      </c:pt>
                      <c:pt idx="193">
                        <c:v>2013</c:v>
                      </c:pt>
                      <c:pt idx="194">
                        <c:v>2014</c:v>
                      </c:pt>
                      <c:pt idx="195">
                        <c:v>2015</c:v>
                      </c:pt>
                      <c:pt idx="196">
                        <c:v>2016</c:v>
                      </c:pt>
                      <c:pt idx="197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Sheet1!$A$2:$A$194</c15:sqref>
                        </c15:formulaRef>
                      </c:ext>
                    </c:extLst>
                    <c:numCache>
                      <c:formatCode>General</c:formatCode>
                      <c:ptCount val="193"/>
                      <c:pt idx="0">
                        <c:v>1820</c:v>
                      </c:pt>
                      <c:pt idx="1">
                        <c:v>1821</c:v>
                      </c:pt>
                      <c:pt idx="2">
                        <c:v>1822</c:v>
                      </c:pt>
                      <c:pt idx="3">
                        <c:v>1823</c:v>
                      </c:pt>
                      <c:pt idx="4">
                        <c:v>1824</c:v>
                      </c:pt>
                      <c:pt idx="5">
                        <c:v>1825</c:v>
                      </c:pt>
                      <c:pt idx="6">
                        <c:v>1826</c:v>
                      </c:pt>
                      <c:pt idx="7">
                        <c:v>1827</c:v>
                      </c:pt>
                      <c:pt idx="8">
                        <c:v>1828</c:v>
                      </c:pt>
                      <c:pt idx="9">
                        <c:v>1829</c:v>
                      </c:pt>
                      <c:pt idx="10">
                        <c:v>1830</c:v>
                      </c:pt>
                      <c:pt idx="11">
                        <c:v>1831</c:v>
                      </c:pt>
                      <c:pt idx="12">
                        <c:v>1832</c:v>
                      </c:pt>
                      <c:pt idx="13">
                        <c:v>1833</c:v>
                      </c:pt>
                      <c:pt idx="14">
                        <c:v>1834</c:v>
                      </c:pt>
                      <c:pt idx="15">
                        <c:v>1835</c:v>
                      </c:pt>
                      <c:pt idx="16">
                        <c:v>1836</c:v>
                      </c:pt>
                      <c:pt idx="17">
                        <c:v>1837</c:v>
                      </c:pt>
                      <c:pt idx="18">
                        <c:v>1838</c:v>
                      </c:pt>
                      <c:pt idx="19">
                        <c:v>1839</c:v>
                      </c:pt>
                      <c:pt idx="20">
                        <c:v>1840</c:v>
                      </c:pt>
                      <c:pt idx="21">
                        <c:v>1841</c:v>
                      </c:pt>
                      <c:pt idx="22">
                        <c:v>1842</c:v>
                      </c:pt>
                      <c:pt idx="23">
                        <c:v>1843</c:v>
                      </c:pt>
                      <c:pt idx="24">
                        <c:v>1844</c:v>
                      </c:pt>
                      <c:pt idx="25">
                        <c:v>1845</c:v>
                      </c:pt>
                      <c:pt idx="26">
                        <c:v>1846</c:v>
                      </c:pt>
                      <c:pt idx="27">
                        <c:v>1847</c:v>
                      </c:pt>
                      <c:pt idx="28">
                        <c:v>1848</c:v>
                      </c:pt>
                      <c:pt idx="29">
                        <c:v>1849</c:v>
                      </c:pt>
                      <c:pt idx="30">
                        <c:v>1850</c:v>
                      </c:pt>
                      <c:pt idx="31">
                        <c:v>1851</c:v>
                      </c:pt>
                      <c:pt idx="32">
                        <c:v>1852</c:v>
                      </c:pt>
                      <c:pt idx="33">
                        <c:v>1853</c:v>
                      </c:pt>
                      <c:pt idx="34">
                        <c:v>1854</c:v>
                      </c:pt>
                      <c:pt idx="35">
                        <c:v>1855</c:v>
                      </c:pt>
                      <c:pt idx="36">
                        <c:v>1856</c:v>
                      </c:pt>
                      <c:pt idx="37">
                        <c:v>1857</c:v>
                      </c:pt>
                      <c:pt idx="38">
                        <c:v>1858</c:v>
                      </c:pt>
                      <c:pt idx="39">
                        <c:v>1859</c:v>
                      </c:pt>
                      <c:pt idx="40">
                        <c:v>1860</c:v>
                      </c:pt>
                      <c:pt idx="41">
                        <c:v>1861</c:v>
                      </c:pt>
                      <c:pt idx="42">
                        <c:v>1862</c:v>
                      </c:pt>
                      <c:pt idx="43">
                        <c:v>1863</c:v>
                      </c:pt>
                      <c:pt idx="44">
                        <c:v>1864</c:v>
                      </c:pt>
                      <c:pt idx="45">
                        <c:v>1865</c:v>
                      </c:pt>
                      <c:pt idx="46">
                        <c:v>1866</c:v>
                      </c:pt>
                      <c:pt idx="47">
                        <c:v>1867</c:v>
                      </c:pt>
                      <c:pt idx="48">
                        <c:v>1868</c:v>
                      </c:pt>
                      <c:pt idx="49">
                        <c:v>1869</c:v>
                      </c:pt>
                      <c:pt idx="50">
                        <c:v>1870</c:v>
                      </c:pt>
                      <c:pt idx="51">
                        <c:v>1871</c:v>
                      </c:pt>
                      <c:pt idx="52">
                        <c:v>1872</c:v>
                      </c:pt>
                      <c:pt idx="53">
                        <c:v>1873</c:v>
                      </c:pt>
                      <c:pt idx="54">
                        <c:v>1874</c:v>
                      </c:pt>
                      <c:pt idx="55">
                        <c:v>1875</c:v>
                      </c:pt>
                      <c:pt idx="56">
                        <c:v>1876</c:v>
                      </c:pt>
                      <c:pt idx="57">
                        <c:v>1877</c:v>
                      </c:pt>
                      <c:pt idx="58">
                        <c:v>1878</c:v>
                      </c:pt>
                      <c:pt idx="59">
                        <c:v>1879</c:v>
                      </c:pt>
                      <c:pt idx="60">
                        <c:v>1880</c:v>
                      </c:pt>
                      <c:pt idx="61">
                        <c:v>1881</c:v>
                      </c:pt>
                      <c:pt idx="62">
                        <c:v>1882</c:v>
                      </c:pt>
                      <c:pt idx="63">
                        <c:v>1883</c:v>
                      </c:pt>
                      <c:pt idx="64">
                        <c:v>1884</c:v>
                      </c:pt>
                      <c:pt idx="65">
                        <c:v>1885</c:v>
                      </c:pt>
                      <c:pt idx="66">
                        <c:v>1886</c:v>
                      </c:pt>
                      <c:pt idx="67">
                        <c:v>1887</c:v>
                      </c:pt>
                      <c:pt idx="68">
                        <c:v>1888</c:v>
                      </c:pt>
                      <c:pt idx="69">
                        <c:v>1889</c:v>
                      </c:pt>
                      <c:pt idx="70">
                        <c:v>1890</c:v>
                      </c:pt>
                      <c:pt idx="71">
                        <c:v>1891</c:v>
                      </c:pt>
                      <c:pt idx="72">
                        <c:v>1892</c:v>
                      </c:pt>
                      <c:pt idx="73">
                        <c:v>1893</c:v>
                      </c:pt>
                      <c:pt idx="74">
                        <c:v>1894</c:v>
                      </c:pt>
                      <c:pt idx="75">
                        <c:v>1895</c:v>
                      </c:pt>
                      <c:pt idx="76">
                        <c:v>1896</c:v>
                      </c:pt>
                      <c:pt idx="77">
                        <c:v>1897</c:v>
                      </c:pt>
                      <c:pt idx="78">
                        <c:v>1898</c:v>
                      </c:pt>
                      <c:pt idx="79">
                        <c:v>1899</c:v>
                      </c:pt>
                      <c:pt idx="80">
                        <c:v>1900</c:v>
                      </c:pt>
                      <c:pt idx="81">
                        <c:v>1901</c:v>
                      </c:pt>
                      <c:pt idx="82">
                        <c:v>1902</c:v>
                      </c:pt>
                      <c:pt idx="83">
                        <c:v>1903</c:v>
                      </c:pt>
                      <c:pt idx="84">
                        <c:v>1904</c:v>
                      </c:pt>
                      <c:pt idx="85">
                        <c:v>1905</c:v>
                      </c:pt>
                      <c:pt idx="86">
                        <c:v>1906</c:v>
                      </c:pt>
                      <c:pt idx="87">
                        <c:v>1907</c:v>
                      </c:pt>
                      <c:pt idx="88">
                        <c:v>1908</c:v>
                      </c:pt>
                      <c:pt idx="89">
                        <c:v>1909</c:v>
                      </c:pt>
                      <c:pt idx="90">
                        <c:v>1910</c:v>
                      </c:pt>
                      <c:pt idx="91">
                        <c:v>1911</c:v>
                      </c:pt>
                      <c:pt idx="92">
                        <c:v>1912</c:v>
                      </c:pt>
                      <c:pt idx="93">
                        <c:v>1913</c:v>
                      </c:pt>
                      <c:pt idx="94">
                        <c:v>1914</c:v>
                      </c:pt>
                      <c:pt idx="95">
                        <c:v>1915</c:v>
                      </c:pt>
                      <c:pt idx="96">
                        <c:v>1916</c:v>
                      </c:pt>
                      <c:pt idx="97">
                        <c:v>1917</c:v>
                      </c:pt>
                      <c:pt idx="98">
                        <c:v>1918</c:v>
                      </c:pt>
                      <c:pt idx="99">
                        <c:v>1919</c:v>
                      </c:pt>
                      <c:pt idx="100">
                        <c:v>1920</c:v>
                      </c:pt>
                      <c:pt idx="101">
                        <c:v>1921</c:v>
                      </c:pt>
                      <c:pt idx="102">
                        <c:v>1922</c:v>
                      </c:pt>
                      <c:pt idx="103">
                        <c:v>1923</c:v>
                      </c:pt>
                      <c:pt idx="104">
                        <c:v>1924</c:v>
                      </c:pt>
                      <c:pt idx="105">
                        <c:v>1925</c:v>
                      </c:pt>
                      <c:pt idx="106">
                        <c:v>1926</c:v>
                      </c:pt>
                      <c:pt idx="107">
                        <c:v>1927</c:v>
                      </c:pt>
                      <c:pt idx="108">
                        <c:v>1928</c:v>
                      </c:pt>
                      <c:pt idx="109">
                        <c:v>1929</c:v>
                      </c:pt>
                      <c:pt idx="110">
                        <c:v>1930</c:v>
                      </c:pt>
                      <c:pt idx="111">
                        <c:v>1931</c:v>
                      </c:pt>
                      <c:pt idx="112">
                        <c:v>1932</c:v>
                      </c:pt>
                      <c:pt idx="113">
                        <c:v>1933</c:v>
                      </c:pt>
                      <c:pt idx="114">
                        <c:v>1934</c:v>
                      </c:pt>
                      <c:pt idx="115">
                        <c:v>1935</c:v>
                      </c:pt>
                      <c:pt idx="116">
                        <c:v>1936</c:v>
                      </c:pt>
                      <c:pt idx="117">
                        <c:v>1937</c:v>
                      </c:pt>
                      <c:pt idx="118">
                        <c:v>1938</c:v>
                      </c:pt>
                      <c:pt idx="119">
                        <c:v>1939</c:v>
                      </c:pt>
                      <c:pt idx="120">
                        <c:v>1940</c:v>
                      </c:pt>
                      <c:pt idx="121">
                        <c:v>1941</c:v>
                      </c:pt>
                      <c:pt idx="122">
                        <c:v>1942</c:v>
                      </c:pt>
                      <c:pt idx="123">
                        <c:v>1943</c:v>
                      </c:pt>
                      <c:pt idx="124">
                        <c:v>1944</c:v>
                      </c:pt>
                      <c:pt idx="125">
                        <c:v>1945</c:v>
                      </c:pt>
                      <c:pt idx="126">
                        <c:v>1946</c:v>
                      </c:pt>
                      <c:pt idx="127">
                        <c:v>1947</c:v>
                      </c:pt>
                      <c:pt idx="128">
                        <c:v>1948</c:v>
                      </c:pt>
                      <c:pt idx="129">
                        <c:v>1949</c:v>
                      </c:pt>
                      <c:pt idx="130">
                        <c:v>1950</c:v>
                      </c:pt>
                      <c:pt idx="131">
                        <c:v>1951</c:v>
                      </c:pt>
                      <c:pt idx="132">
                        <c:v>1952</c:v>
                      </c:pt>
                      <c:pt idx="133">
                        <c:v>1953</c:v>
                      </c:pt>
                      <c:pt idx="134">
                        <c:v>1954</c:v>
                      </c:pt>
                      <c:pt idx="135">
                        <c:v>1955</c:v>
                      </c:pt>
                      <c:pt idx="136">
                        <c:v>1956</c:v>
                      </c:pt>
                      <c:pt idx="137">
                        <c:v>1957</c:v>
                      </c:pt>
                      <c:pt idx="138">
                        <c:v>1958</c:v>
                      </c:pt>
                      <c:pt idx="139">
                        <c:v>1959</c:v>
                      </c:pt>
                      <c:pt idx="140">
                        <c:v>1960</c:v>
                      </c:pt>
                      <c:pt idx="141">
                        <c:v>1961</c:v>
                      </c:pt>
                      <c:pt idx="142">
                        <c:v>1962</c:v>
                      </c:pt>
                      <c:pt idx="143">
                        <c:v>1963</c:v>
                      </c:pt>
                      <c:pt idx="144">
                        <c:v>1964</c:v>
                      </c:pt>
                      <c:pt idx="145">
                        <c:v>1965</c:v>
                      </c:pt>
                      <c:pt idx="146">
                        <c:v>1966</c:v>
                      </c:pt>
                      <c:pt idx="147">
                        <c:v>1967</c:v>
                      </c:pt>
                      <c:pt idx="148">
                        <c:v>1968</c:v>
                      </c:pt>
                      <c:pt idx="149">
                        <c:v>1969</c:v>
                      </c:pt>
                      <c:pt idx="150">
                        <c:v>1970</c:v>
                      </c:pt>
                      <c:pt idx="151">
                        <c:v>1971</c:v>
                      </c:pt>
                      <c:pt idx="152">
                        <c:v>1972</c:v>
                      </c:pt>
                      <c:pt idx="153">
                        <c:v>1973</c:v>
                      </c:pt>
                      <c:pt idx="154">
                        <c:v>1974</c:v>
                      </c:pt>
                      <c:pt idx="155">
                        <c:v>1975</c:v>
                      </c:pt>
                      <c:pt idx="156">
                        <c:v>1976</c:v>
                      </c:pt>
                      <c:pt idx="157">
                        <c:v>1977</c:v>
                      </c:pt>
                      <c:pt idx="158">
                        <c:v>1978</c:v>
                      </c:pt>
                      <c:pt idx="159">
                        <c:v>1979</c:v>
                      </c:pt>
                      <c:pt idx="160">
                        <c:v>1980</c:v>
                      </c:pt>
                      <c:pt idx="161">
                        <c:v>1981</c:v>
                      </c:pt>
                      <c:pt idx="162">
                        <c:v>1982</c:v>
                      </c:pt>
                      <c:pt idx="163">
                        <c:v>1983</c:v>
                      </c:pt>
                      <c:pt idx="164">
                        <c:v>1984</c:v>
                      </c:pt>
                      <c:pt idx="165">
                        <c:v>1985</c:v>
                      </c:pt>
                      <c:pt idx="166">
                        <c:v>1986</c:v>
                      </c:pt>
                      <c:pt idx="167">
                        <c:v>1987</c:v>
                      </c:pt>
                      <c:pt idx="168">
                        <c:v>1988</c:v>
                      </c:pt>
                      <c:pt idx="169">
                        <c:v>1989</c:v>
                      </c:pt>
                      <c:pt idx="170">
                        <c:v>1990</c:v>
                      </c:pt>
                      <c:pt idx="171">
                        <c:v>1991</c:v>
                      </c:pt>
                      <c:pt idx="172">
                        <c:v>1992</c:v>
                      </c:pt>
                      <c:pt idx="173">
                        <c:v>1993</c:v>
                      </c:pt>
                      <c:pt idx="174">
                        <c:v>1994</c:v>
                      </c:pt>
                      <c:pt idx="175">
                        <c:v>1995</c:v>
                      </c:pt>
                      <c:pt idx="176">
                        <c:v>1996</c:v>
                      </c:pt>
                      <c:pt idx="177">
                        <c:v>1997</c:v>
                      </c:pt>
                      <c:pt idx="178">
                        <c:v>1998</c:v>
                      </c:pt>
                      <c:pt idx="179">
                        <c:v>1999</c:v>
                      </c:pt>
                      <c:pt idx="180">
                        <c:v>2000</c:v>
                      </c:pt>
                      <c:pt idx="181">
                        <c:v>2001</c:v>
                      </c:pt>
                      <c:pt idx="182">
                        <c:v>2002</c:v>
                      </c:pt>
                      <c:pt idx="183">
                        <c:v>2003</c:v>
                      </c:pt>
                      <c:pt idx="184">
                        <c:v>2004</c:v>
                      </c:pt>
                      <c:pt idx="185">
                        <c:v>2005</c:v>
                      </c:pt>
                      <c:pt idx="186">
                        <c:v>2006</c:v>
                      </c:pt>
                      <c:pt idx="187">
                        <c:v>2007</c:v>
                      </c:pt>
                      <c:pt idx="188">
                        <c:v>2008</c:v>
                      </c:pt>
                      <c:pt idx="189">
                        <c:v>2009</c:v>
                      </c:pt>
                      <c:pt idx="190">
                        <c:v>2010</c:v>
                      </c:pt>
                      <c:pt idx="191">
                        <c:v>2011</c:v>
                      </c:pt>
                      <c:pt idx="192">
                        <c:v>2012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906C-4B18-A341-74697079FDC2}"/>
                  </c:ext>
                </c:extLst>
              </c15:ser>
            </c15:filteredLineSeries>
          </c:ext>
        </c:extLst>
      </c:lineChart>
      <c:catAx>
        <c:axId val="4039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40192"/>
        <c:crosses val="autoZero"/>
        <c:auto val="1"/>
        <c:lblAlgn val="ctr"/>
        <c:lblOffset val="100"/>
        <c:tickLblSkip val="10"/>
        <c:tickMarkSkip val="1"/>
        <c:noMultiLvlLbl val="0"/>
      </c:catAx>
      <c:valAx>
        <c:axId val="40440192"/>
        <c:scaling>
          <c:orientation val="minMax"/>
          <c:max val="14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9744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A5B1B-3BD7-444B-9524-78F020120903}" type="datetimeFigureOut">
              <a:rPr lang="en-US" smtClean="0"/>
              <a:pPr/>
              <a:t>10/12/2019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51278-601D-43E5-A38C-E762A4FDF1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7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E22A2-ADDB-4651-969F-8E0C100E537C}" type="datetimeFigureOut">
              <a:rPr lang="en-US" smtClean="0"/>
              <a:pPr/>
              <a:t>10/12/2019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5B1F-B47D-49C1-96A3-1F82815E6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8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a.gov/petroleum/data.cfm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72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2BD74C-7CC0-4BA6-A865-03F5506C724D}" type="slidenum">
              <a:rPr lang="en-US"/>
              <a:pPr/>
              <a:t>20</a:t>
            </a:fld>
            <a:endParaRPr lang="en-US"/>
          </a:p>
        </p:txBody>
      </p:sp>
      <p:sp>
        <p:nvSpPr>
          <p:cNvPr id="90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6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602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668BC-E378-4DD8-B91C-009AD7E556BC}" type="slidenum">
              <a:rPr lang="en-US"/>
              <a:pPr/>
              <a:t>22</a:t>
            </a:fld>
            <a:endParaRPr lang="en-US"/>
          </a:p>
        </p:txBody>
      </p:sp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32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54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40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91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F93D8-A29B-4540-A987-404615FE067E}" type="slidenum">
              <a:rPr lang="en-US"/>
              <a:pPr/>
              <a:t>29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78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74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90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63254-002F-463D-935E-E234209E188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US Energy Information Agency, International Energy Annual Report. </a:t>
            </a:r>
            <a:r>
              <a:rPr lang="en-US" dirty="0">
                <a:hlinkClick r:id="rId3"/>
              </a:rPr>
              <a:t>http://www.eia.gov/petroleum/data.cfm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5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57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27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48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Oak Ridge National Laboratory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0C7F6B-673A-4F6E-9CDE-948867D7B33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67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06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22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24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Regional Plan Association.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18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27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59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F45C35-7904-471D-B255-1147C07174C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Sources: U.S. Department of Homeland Security</a:t>
            </a:r>
          </a:p>
        </p:txBody>
      </p:sp>
    </p:spTree>
    <p:extLst>
      <p:ext uri="{BB962C8B-B14F-4D97-AF65-F5344CB8AC3E}">
        <p14:creationId xmlns:p14="http://schemas.microsoft.com/office/powerpoint/2010/main" val="63299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BE852A-A652-45B7-B142-C5607311A585}" type="slidenum">
              <a:rPr lang="en-US"/>
              <a:pPr/>
              <a:t>4</a:t>
            </a:fld>
            <a:endParaRPr lang="en-US"/>
          </a:p>
        </p:txBody>
      </p:sp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40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59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and Place </a:t>
            </a:r>
            <a:r>
              <a:rPr lang="en-US" baseline="0" dirty="0"/>
              <a:t>Video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41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83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01B8C-4E69-4015-8029-96C73CD57AFB}" type="slidenum">
              <a:rPr lang="en-US"/>
              <a:pPr/>
              <a:t>5</a:t>
            </a:fld>
            <a:endParaRPr lang="en-US"/>
          </a:p>
        </p:txBody>
      </p:sp>
      <p:sp>
        <p:nvSpPr>
          <p:cNvPr id="93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0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0A4F15-E138-4E85-891A-546ED18BA4BB}" type="slidenum">
              <a:rPr lang="en-US"/>
              <a:pPr/>
              <a:t>6</a:t>
            </a:fld>
            <a:endParaRPr lang="en-US"/>
          </a:p>
        </p:txBody>
      </p:sp>
      <p:sp>
        <p:nvSpPr>
          <p:cNvPr id="94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1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47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5540-ACE5-4E67-B014-DAD5FDDAB9FC}" type="slidenum">
              <a:rPr lang="en-US"/>
              <a:pPr/>
              <a:t>16</a:t>
            </a:fld>
            <a:endParaRPr lang="en-US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1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0" dirty="0"/>
              <a:t>NAVAIR, 1966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0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US Department of Energy. https://www.eia.gov/consumption/residential/reports/2009/air-conditioning.php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5B1F-B47D-49C1-96A3-1F82815E6BC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3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rld_cover_left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746435" y="92515"/>
            <a:ext cx="3445566" cy="6761952"/>
          </a:xfrm>
          <a:prstGeom prst="rect">
            <a:avLst/>
          </a:prstGeom>
          <a:noFill/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2192000" cy="11430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15755" y="286505"/>
            <a:ext cx="469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GEOG 1 – World Regional Geography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15755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Professor: Dr. Jean-Paul Rodrigue</a:t>
            </a:r>
          </a:p>
        </p:txBody>
      </p:sp>
      <p:pic>
        <p:nvPicPr>
          <p:cNvPr id="13" name="Picture 15" descr="Hofstra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36982"/>
            <a:ext cx="1347764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6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8424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21336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</p:spTree>
    <p:extLst>
      <p:ext uri="{BB962C8B-B14F-4D97-AF65-F5344CB8AC3E}">
        <p14:creationId xmlns:p14="http://schemas.microsoft.com/office/powerpoint/2010/main" val="389317539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9"/>
          </p:nvPr>
        </p:nvSpPr>
        <p:spPr>
          <a:xfrm>
            <a:off x="6197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8940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3352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609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3352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197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4"/>
          </p:nvPr>
        </p:nvSpPr>
        <p:spPr>
          <a:xfrm>
            <a:off x="8940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66643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ACB65F-0DA4-4B4B-A210-EAF033C792F6}" type="datetime1">
              <a:rPr lang="en-US" smtClean="0"/>
              <a:pPr/>
              <a:t>10/12/2019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47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" y="3886200"/>
            <a:ext cx="10972800" cy="22860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>
          <a:xfrm>
            <a:off x="609600" y="6356510"/>
            <a:ext cx="2844165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051E231-593F-4C71-BEA0-BC306B46CBA8}" type="datetime1">
              <a:rPr lang="en-US" smtClean="0"/>
              <a:pPr/>
              <a:t>10/12/2019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738237" y="6356510"/>
            <a:ext cx="2844164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8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609600" y="3886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BF8EF4-3C68-466E-940D-97514204745C}" type="datetime1">
              <a:rPr lang="en-US" smtClean="0"/>
              <a:pPr/>
              <a:t>10/12/2019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8"/>
          </p:nvPr>
        </p:nvSpPr>
        <p:spPr>
          <a:xfrm>
            <a:off x="6096000" y="1600200"/>
            <a:ext cx="54864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719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24" y="1498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524" y="3031674"/>
            <a:ext cx="10363200" cy="2704625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23368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10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352932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99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32806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0591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7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5517" y="7752"/>
            <a:ext cx="1201313" cy="2596591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61849"/>
            <a:ext cx="10282767" cy="2286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7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696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8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3: The North American Realm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Physiographic Regions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Diverse physiographic regions</a:t>
            </a:r>
          </a:p>
          <a:p>
            <a:pPr lvl="1"/>
            <a:r>
              <a:rPr lang="en-US" dirty="0"/>
              <a:t>Each exhibit natural landscape homogeneity.</a:t>
            </a:r>
          </a:p>
          <a:p>
            <a:pPr lvl="1"/>
            <a:r>
              <a:rPr lang="en-US" dirty="0"/>
              <a:t>Well defined.</a:t>
            </a:r>
          </a:p>
          <a:p>
            <a:r>
              <a:rPr lang="en-US" dirty="0"/>
              <a:t>Some high-relief regions:</a:t>
            </a:r>
          </a:p>
          <a:p>
            <a:pPr lvl="1"/>
            <a:r>
              <a:rPr lang="en-US" dirty="0"/>
              <a:t>Pacific Mountains.</a:t>
            </a:r>
          </a:p>
          <a:p>
            <a:pPr lvl="1"/>
            <a:r>
              <a:rPr lang="en-US" dirty="0"/>
              <a:t>Rocky Mountains.</a:t>
            </a:r>
          </a:p>
          <a:p>
            <a:pPr lvl="1"/>
            <a:r>
              <a:rPr lang="en-US" dirty="0"/>
              <a:t>Appalachian Mountains.</a:t>
            </a:r>
          </a:p>
          <a:p>
            <a:r>
              <a:rPr lang="en-US" dirty="0"/>
              <a:t>Some lowland regions:</a:t>
            </a:r>
          </a:p>
          <a:p>
            <a:pPr lvl="1"/>
            <a:r>
              <a:rPr lang="en-US" dirty="0"/>
              <a:t>Great Plains.</a:t>
            </a:r>
          </a:p>
          <a:p>
            <a:pPr lvl="1"/>
            <a:r>
              <a:rPr lang="en-US" dirty="0"/>
              <a:t>Interior Lowlands.</a:t>
            </a:r>
          </a:p>
          <a:p>
            <a:pPr lvl="1"/>
            <a:r>
              <a:rPr lang="en-US" dirty="0"/>
              <a:t>Various Coastal Plains.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6e_fig_03a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177" y="171646"/>
            <a:ext cx="5822001" cy="65449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Physiographic Regions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cs typeface="Arial" panose="020B0604020202020204" pitchFamily="34" charset="0"/>
              </a:rPr>
              <a:t>Gulf-Atlantic Coastal Plain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cs typeface="Arial" panose="020B0604020202020204" pitchFamily="34" charset="0"/>
              </a:rPr>
              <a:t>Drained by many short rivers which flow from the interior to the coast.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Some areas barely above sea level (Florida, Gulf Coast).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Piedmont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cs typeface="Times New Roman" panose="02020603050405020304" pitchFamily="18" charset="0"/>
              </a:rPr>
              <a:t>Foothills to the east of the Appalachian highlands.</a:t>
            </a: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Early settlements often were made at the fall line to take advantage of water power &amp; because it was a break-in-bulk point.</a:t>
            </a:r>
          </a:p>
          <a:p>
            <a:r>
              <a:rPr lang="en-US" altLang="en-US" dirty="0"/>
              <a:t>Appalachian Highlands</a:t>
            </a:r>
          </a:p>
          <a:p>
            <a:pPr lvl="1"/>
            <a:r>
              <a:rPr lang="en-US" altLang="en-US" dirty="0">
                <a:cs typeface="Times New Roman" panose="02020603050405020304" pitchFamily="18" charset="0"/>
              </a:rPr>
              <a:t>Low, old mountain range.</a:t>
            </a:r>
            <a:endParaRPr lang="en-US" altLang="en-US" dirty="0"/>
          </a:p>
          <a:p>
            <a:pPr lvl="1"/>
            <a:r>
              <a:rPr lang="en-US" altLang="en-US" dirty="0">
                <a:cs typeface="Times New Roman" panose="02020603050405020304" pitchFamily="18" charset="0"/>
              </a:rPr>
              <a:t>No major impediment to transportation.</a:t>
            </a:r>
            <a:endParaRPr lang="en-US" altLang="en-US" dirty="0"/>
          </a:p>
          <a:p>
            <a:pPr lvl="1"/>
            <a:r>
              <a:rPr lang="en-US" altLang="en-US" dirty="0">
                <a:cs typeface="Times New Roman" panose="02020603050405020304" pitchFamily="18" charset="0"/>
              </a:rPr>
              <a:t>Resource area – coal, iron ore etc.</a:t>
            </a:r>
            <a:endParaRPr lang="en-US" altLang="en-US" dirty="0"/>
          </a:p>
          <a:p>
            <a:r>
              <a:rPr lang="en-US" altLang="en-US" dirty="0"/>
              <a:t>Interior Highlands</a:t>
            </a:r>
          </a:p>
          <a:p>
            <a:pPr lvl="1"/>
            <a:r>
              <a:rPr lang="en-US" altLang="en-US" dirty="0">
                <a:cs typeface="Times New Roman" panose="02020603050405020304" pitchFamily="18" charset="0"/>
              </a:rPr>
              <a:t>A dissected plateau</a:t>
            </a:r>
            <a:r>
              <a:rPr lang="en-US" altLang="en-US" dirty="0"/>
              <a:t> k</a:t>
            </a:r>
            <a:r>
              <a:rPr lang="en-US" altLang="en-US" dirty="0">
                <a:cs typeface="Times New Roman" panose="02020603050405020304" pitchFamily="18" charset="0"/>
              </a:rPr>
              <a:t>nown as the Ozarks.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6980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Physiographic Regions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Interior Lowlands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Much of the best agricultural land.</a:t>
            </a:r>
            <a:endParaRPr lang="en-US" altLang="en-US" dirty="0"/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Parent material for the soil for much of the area is glacial till.</a:t>
            </a:r>
            <a:endParaRPr lang="en-US" altLang="en-US" dirty="0"/>
          </a:p>
          <a:p>
            <a:pPr eaLnBrk="1" hangingPunct="1"/>
            <a:r>
              <a:rPr lang="en-US" altLang="en-US" dirty="0"/>
              <a:t>Canadian Shield (encircles Hudson Bay)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The oldest rock formations in North America.</a:t>
            </a:r>
            <a:endParaRPr lang="en-US" altLang="en-US" dirty="0"/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The “anchor” of the North American continent.</a:t>
            </a:r>
            <a:endParaRPr lang="en-US" altLang="en-US" dirty="0"/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Very thin soil – developed after the last glacial advance.</a:t>
            </a:r>
            <a:endParaRPr lang="en-US" altLang="en-US" dirty="0"/>
          </a:p>
          <a:p>
            <a:pPr eaLnBrk="1" hangingPunct="1"/>
            <a:r>
              <a:rPr lang="en-US" altLang="en-US" dirty="0"/>
              <a:t>Arctic coastal Plain (south coast Hudson Bay)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Cold area – difficult to develop.</a:t>
            </a:r>
          </a:p>
          <a:p>
            <a:pPr lvl="1" eaLnBrk="1" hangingPunct="1"/>
            <a:r>
              <a:rPr lang="en-US" altLang="en-US" dirty="0"/>
              <a:t>Permafrost.</a:t>
            </a:r>
          </a:p>
        </p:txBody>
      </p:sp>
    </p:spTree>
    <p:extLst>
      <p:ext uri="{BB962C8B-B14F-4D97-AF65-F5344CB8AC3E}">
        <p14:creationId xmlns:p14="http://schemas.microsoft.com/office/powerpoint/2010/main" val="3752514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Physiographic Regions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Great Plains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Semi-arid area</a:t>
            </a:r>
            <a:r>
              <a:rPr lang="en-US" altLang="en-US" dirty="0"/>
              <a:t> – gets drier from east to west.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Wheat growing areas of U.S. and Canada.</a:t>
            </a:r>
            <a:endParaRPr lang="en-US" altLang="en-US" dirty="0"/>
          </a:p>
          <a:p>
            <a:pPr eaLnBrk="1" hangingPunct="1"/>
            <a:r>
              <a:rPr lang="en-US" altLang="en-US" b="1" dirty="0"/>
              <a:t>Rocky Mountains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North-South orientation</a:t>
            </a:r>
            <a:r>
              <a:rPr lang="en-US" altLang="en-US" dirty="0"/>
              <a:t> affects climate.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Storehouse of many minerals.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Lumbering &amp; winter-sport tourism.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Younger mountains than Appalachians, therefore more of an impediment to transportation.</a:t>
            </a:r>
          </a:p>
        </p:txBody>
      </p:sp>
    </p:spTree>
    <p:extLst>
      <p:ext uri="{BB962C8B-B14F-4D97-AF65-F5344CB8AC3E}">
        <p14:creationId xmlns:p14="http://schemas.microsoft.com/office/powerpoint/2010/main" val="2848272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Physiographic Regions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Intermontane Basins &amp; Plateaus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Rather dry area.</a:t>
            </a:r>
            <a:endParaRPr lang="en-US" altLang="en-US" dirty="0"/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North/south oriented</a:t>
            </a:r>
            <a:r>
              <a:rPr lang="en-US" altLang="en-US" dirty="0"/>
              <a:t> – </a:t>
            </a:r>
            <a:r>
              <a:rPr lang="en-US" altLang="en-US" dirty="0">
                <a:cs typeface="Times New Roman" panose="02020603050405020304" pitchFamily="18" charset="0"/>
              </a:rPr>
              <a:t>Between the Rockies and Sierra Nevada/Cascade ranges.</a:t>
            </a:r>
            <a:endParaRPr lang="en-US" altLang="en-US" dirty="0"/>
          </a:p>
          <a:p>
            <a:pPr eaLnBrk="1" hangingPunct="1"/>
            <a:r>
              <a:rPr lang="en-US" altLang="en-US" dirty="0"/>
              <a:t>Pacific Mountains and Valleys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First interruption of westerly winds</a:t>
            </a:r>
            <a:r>
              <a:rPr lang="en-US" altLang="en-US" dirty="0"/>
              <a:t> (orographic precipitation) – north-south orientation.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Three large, useful valleys:</a:t>
            </a:r>
            <a:endParaRPr lang="en-US" altLang="en-US" dirty="0"/>
          </a:p>
          <a:p>
            <a:pPr lvl="2" eaLnBrk="1" hangingPunct="1"/>
            <a:r>
              <a:rPr lang="en-US" altLang="en-US" dirty="0">
                <a:cs typeface="Times New Roman" panose="02020603050405020304" pitchFamily="18" charset="0"/>
              </a:rPr>
              <a:t>California’s Central Valley.</a:t>
            </a:r>
            <a:endParaRPr lang="en-US" altLang="en-US" dirty="0"/>
          </a:p>
          <a:p>
            <a:pPr lvl="2" eaLnBrk="1" hangingPunct="1"/>
            <a:r>
              <a:rPr lang="en-US" altLang="en-US" dirty="0">
                <a:cs typeface="Times New Roman" panose="02020603050405020304" pitchFamily="18" charset="0"/>
              </a:rPr>
              <a:t>Cowlitz-Puget Sound lowland of Washington and Oregon.</a:t>
            </a:r>
            <a:endParaRPr lang="en-US" altLang="en-US" dirty="0"/>
          </a:p>
          <a:p>
            <a:pPr lvl="2" eaLnBrk="1" hangingPunct="1"/>
            <a:r>
              <a:rPr lang="en-US" altLang="en-US" dirty="0">
                <a:cs typeface="Times New Roman" panose="02020603050405020304" pitchFamily="18" charset="0"/>
              </a:rPr>
              <a:t>Lower Fraser Valley in British Columbia.</a:t>
            </a:r>
          </a:p>
        </p:txBody>
      </p:sp>
    </p:spTree>
    <p:extLst>
      <p:ext uri="{BB962C8B-B14F-4D97-AF65-F5344CB8AC3E}">
        <p14:creationId xmlns:p14="http://schemas.microsoft.com/office/powerpoint/2010/main" val="362567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Climate</a:t>
            </a:r>
          </a:p>
        </p:txBody>
      </p:sp>
      <p:sp>
        <p:nvSpPr>
          <p:cNvPr id="872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Climate</a:t>
            </a:r>
          </a:p>
          <a:p>
            <a:pPr lvl="1"/>
            <a:r>
              <a:rPr lang="en-US" altLang="en-US" dirty="0"/>
              <a:t>North America is under the influence of Pacific, Arctic and Tropical air masses. </a:t>
            </a:r>
            <a:endParaRPr lang="en-US" dirty="0"/>
          </a:p>
          <a:p>
            <a:pPr lvl="1"/>
            <a:r>
              <a:rPr lang="en-US" dirty="0"/>
              <a:t>Very diversified, ranging from continental humid to sub tropical.</a:t>
            </a:r>
          </a:p>
          <a:p>
            <a:pPr lvl="2"/>
            <a:r>
              <a:rPr lang="en-US" altLang="en-US" dirty="0"/>
              <a:t>Distribution of land, sea and mountains produces a highly variable weather.</a:t>
            </a:r>
          </a:p>
          <a:p>
            <a:pPr lvl="2"/>
            <a:r>
              <a:rPr lang="en-US" altLang="en-US" dirty="0"/>
              <a:t>From one day to another, mild, sunny air from the Rocky Mountains may replace moist, warm, cloudy tropical air and then give way to cold Arctic air.</a:t>
            </a:r>
            <a:endParaRPr lang="en-US" dirty="0"/>
          </a:p>
          <a:p>
            <a:pPr lvl="1"/>
            <a:r>
              <a:rPr lang="en-US" dirty="0"/>
              <a:t>Large tracks of land are suitable for agriculture.</a:t>
            </a:r>
          </a:p>
          <a:p>
            <a:pPr lvl="1"/>
            <a:r>
              <a:rPr lang="en-US" dirty="0"/>
              <a:t>Relatively simple weather system:</a:t>
            </a:r>
          </a:p>
          <a:p>
            <a:pPr lvl="2"/>
            <a:r>
              <a:rPr lang="en-US" dirty="0"/>
              <a:t>Varies from west to east.</a:t>
            </a:r>
          </a:p>
          <a:p>
            <a:pPr lvl="2"/>
            <a:r>
              <a:rPr lang="en-US" dirty="0"/>
              <a:t>Influenced by air masses moving from the arctic (cold and dry) and from the gulf of Mexico (hot and wet).</a:t>
            </a:r>
          </a:p>
          <a:p>
            <a:pPr lvl="2"/>
            <a:r>
              <a:rPr lang="en-US" dirty="0"/>
              <a:t>Humid east experiences weather extremes due to frigid Arctic and subtropical seasonal air masses.</a:t>
            </a:r>
          </a:p>
          <a:p>
            <a:pPr lvl="1"/>
            <a:r>
              <a:rPr lang="en-US" dirty="0"/>
              <a:t>The southeast section of the United States:</a:t>
            </a:r>
          </a:p>
          <a:p>
            <a:pPr lvl="2"/>
            <a:r>
              <a:rPr lang="en-US" dirty="0"/>
              <a:t>A high precipitation level.</a:t>
            </a:r>
          </a:p>
          <a:p>
            <a:pPr lvl="2"/>
            <a:r>
              <a:rPr lang="en-US" dirty="0"/>
              <a:t>Result of movements of air masses from the gulf of Mexico.</a:t>
            </a:r>
          </a:p>
          <a:p>
            <a:pPr lvl="2"/>
            <a:r>
              <a:rPr lang="en-US" dirty="0"/>
              <a:t>Subject to tropical storms coming from the South Atlantic.</a:t>
            </a:r>
          </a:p>
        </p:txBody>
      </p:sp>
    </p:spTree>
    <p:extLst>
      <p:ext uri="{BB962C8B-B14F-4D97-AF65-F5344CB8AC3E}">
        <p14:creationId xmlns:p14="http://schemas.microsoft.com/office/powerpoint/2010/main" val="703419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Seasonal Air Flow</a:t>
            </a:r>
            <a:br>
              <a:rPr lang="en-US" altLang="en-US" dirty="0"/>
            </a:br>
            <a:r>
              <a:rPr lang="en-US" altLang="en-US" dirty="0"/>
              <a:t>over North America</a:t>
            </a:r>
          </a:p>
        </p:txBody>
      </p:sp>
      <p:pic>
        <p:nvPicPr>
          <p:cNvPr id="7172" name="Picture 4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6311" r="6195" b="6311"/>
          <a:stretch>
            <a:fillRect/>
          </a:stretch>
        </p:blipFill>
        <p:spPr bwMode="auto">
          <a:xfrm>
            <a:off x="6188243" y="104775"/>
            <a:ext cx="2741613" cy="320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t="6248" r="8536" b="7811"/>
          <a:stretch>
            <a:fillRect/>
          </a:stretch>
        </p:blipFill>
        <p:spPr bwMode="auto">
          <a:xfrm>
            <a:off x="9083843" y="104775"/>
            <a:ext cx="2741613" cy="320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6248" r="7047" b="7030"/>
          <a:stretch>
            <a:fillRect/>
          </a:stretch>
        </p:blipFill>
        <p:spPr bwMode="auto">
          <a:xfrm>
            <a:off x="6188243" y="3457576"/>
            <a:ext cx="2741613" cy="3198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t="6676" r="6166" b="8011"/>
          <a:stretch>
            <a:fillRect/>
          </a:stretch>
        </p:blipFill>
        <p:spPr bwMode="auto">
          <a:xfrm>
            <a:off x="9083843" y="3457576"/>
            <a:ext cx="2741613" cy="3198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340642" y="2847975"/>
            <a:ext cx="10668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January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9160042" y="6124575"/>
            <a:ext cx="10668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October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264442" y="6124575"/>
            <a:ext cx="10668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July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9160042" y="2847975"/>
            <a:ext cx="10668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April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6480846-D3FF-422E-A65F-FC7609CD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83" y="1424239"/>
            <a:ext cx="44831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05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E6AEF1-A2EF-4BB9-8D66-395A6092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of Homes Having Air Conditioning Equipment by Climatic Region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9206B6-77C8-48AC-ACA1-9153A791CB9B}"/>
              </a:ext>
            </a:extLst>
          </p:cNvPr>
          <p:cNvGrpSpPr>
            <a:grpSpLocks/>
          </p:cNvGrpSpPr>
          <p:nvPr/>
        </p:nvGrpSpPr>
        <p:grpSpPr bwMode="auto">
          <a:xfrm>
            <a:off x="1947862" y="1315704"/>
            <a:ext cx="8802354" cy="5347224"/>
            <a:chOff x="0" y="0"/>
            <a:chExt cx="5095875" cy="2971800"/>
          </a:xfrm>
        </p:grpSpPr>
        <p:pic>
          <p:nvPicPr>
            <p:cNvPr id="6" name="fancybox-img" descr="http://www.eia.gov/consumption/residential/reports/images/climatezone_eere-lg.jpg">
              <a:extLst>
                <a:ext uri="{FF2B5EF4-FFF2-40B4-BE49-F238E27FC236}">
                  <a16:creationId xmlns:a16="http://schemas.microsoft.com/office/drawing/2014/main" id="{440BD8A1-8058-4295-8B10-864DDB52B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95875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04751EA9-6D7D-4E4E-A57F-32F7EFE5E883}"/>
                </a:ext>
              </a:extLst>
            </p:cNvPr>
            <p:cNvSpPr txBox="1"/>
            <p:nvPr/>
          </p:nvSpPr>
          <p:spPr>
            <a:xfrm>
              <a:off x="3400425" y="475488"/>
              <a:ext cx="581025" cy="27432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tx1"/>
                  </a:solidFill>
                </a:rPr>
                <a:t>83.8%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11742759-F2E6-4C31-8023-835137B2E658}"/>
                </a:ext>
              </a:extLst>
            </p:cNvPr>
            <p:cNvSpPr txBox="1"/>
            <p:nvPr/>
          </p:nvSpPr>
          <p:spPr>
            <a:xfrm>
              <a:off x="4352925" y="1426464"/>
              <a:ext cx="581025" cy="27432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tx1"/>
                  </a:solidFill>
                </a:rPr>
                <a:t>96.0%</a:t>
              </a: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E9987901-660A-4DB7-A875-C2420ABC74A8}"/>
                </a:ext>
              </a:extLst>
            </p:cNvPr>
            <p:cNvSpPr txBox="1"/>
            <p:nvPr/>
          </p:nvSpPr>
          <p:spPr>
            <a:xfrm>
              <a:off x="2943225" y="2596896"/>
              <a:ext cx="581025" cy="28346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tx1"/>
                  </a:solidFill>
                </a:rPr>
                <a:t>98.4%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595E040-2738-4FC0-8630-504BDF6C2EF9}"/>
                </a:ext>
              </a:extLst>
            </p:cNvPr>
            <p:cNvSpPr txBox="1"/>
            <p:nvPr/>
          </p:nvSpPr>
          <p:spPr>
            <a:xfrm>
              <a:off x="895350" y="2276856"/>
              <a:ext cx="581025" cy="27432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tx1"/>
                  </a:solidFill>
                </a:rPr>
                <a:t>80.1%</a:t>
              </a: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8B5A8353-7C50-42D0-AFFE-C4AE328CCB81}"/>
                </a:ext>
              </a:extLst>
            </p:cNvPr>
            <p:cNvSpPr txBox="1"/>
            <p:nvPr/>
          </p:nvSpPr>
          <p:spPr>
            <a:xfrm>
              <a:off x="95250" y="539496"/>
              <a:ext cx="581025" cy="28346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tx1"/>
                  </a:solidFill>
                </a:rPr>
                <a:t>38.1%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229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CE17995-015D-4DB2-AE99-BED93D8A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15" y="200025"/>
            <a:ext cx="9910329" cy="656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6FB21-3E64-4149-A0F1-37FB19D3E0BA}"/>
              </a:ext>
            </a:extLst>
          </p:cNvPr>
          <p:cNvSpPr txBox="1"/>
          <p:nvPr/>
        </p:nvSpPr>
        <p:spPr>
          <a:xfrm>
            <a:off x="9914021" y="4427621"/>
            <a:ext cx="2207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90% of the world’s tornadoes occur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93852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material, including graphics, are derived from:</a:t>
            </a:r>
          </a:p>
          <a:p>
            <a:pPr lvl="1"/>
            <a:r>
              <a:rPr lang="en-US" dirty="0"/>
              <a:t>Jan Nijman, Peter O. Muller, Harm de </a:t>
            </a:r>
            <a:r>
              <a:rPr lang="en-US" dirty="0" err="1"/>
              <a:t>Blij</a:t>
            </a:r>
            <a:r>
              <a:rPr lang="en-US" dirty="0"/>
              <a:t> (2017) Geography: Realms, Regions and Concepts, 17th Edition, New York: Wiley.</a:t>
            </a:r>
          </a:p>
          <a:p>
            <a:pPr lvl="1"/>
            <a:r>
              <a:rPr lang="en-US" dirty="0"/>
              <a:t>The above owns the copyrights of this material.</a:t>
            </a:r>
          </a:p>
        </p:txBody>
      </p:sp>
    </p:spTree>
    <p:extLst>
      <p:ext uri="{BB962C8B-B14F-4D97-AF65-F5344CB8AC3E}">
        <p14:creationId xmlns:p14="http://schemas.microsoft.com/office/powerpoint/2010/main" val="1449264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Climate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East/west gradient in precipitation</a:t>
            </a:r>
          </a:p>
          <a:p>
            <a:pPr lvl="1"/>
            <a:r>
              <a:rPr lang="en-US" dirty="0"/>
              <a:t>Wet air from the Pacific.</a:t>
            </a:r>
          </a:p>
          <a:p>
            <a:pPr lvl="1"/>
            <a:r>
              <a:rPr lang="en-US" dirty="0"/>
              <a:t>When reaching the coastal chain and the Sierra Nevada is forced to gain altitude.</a:t>
            </a:r>
          </a:p>
          <a:p>
            <a:pPr lvl="1"/>
            <a:r>
              <a:rPr lang="en-US" dirty="0"/>
              <a:t>Air cooling process forces precipitation over the West Side of these mountain chains.</a:t>
            </a:r>
          </a:p>
          <a:p>
            <a:pPr lvl="1"/>
            <a:r>
              <a:rPr lang="en-US" dirty="0"/>
              <a:t>Once the ridges passed over, the air becomes dryer.</a:t>
            </a:r>
          </a:p>
          <a:p>
            <a:pPr lvl="1"/>
            <a:r>
              <a:rPr lang="en-US" dirty="0" err="1"/>
              <a:t>Rainshadow</a:t>
            </a:r>
            <a:r>
              <a:rPr lang="en-US" dirty="0"/>
              <a:t> effect of the western mountains:</a:t>
            </a:r>
          </a:p>
          <a:p>
            <a:pPr lvl="2"/>
            <a:r>
              <a:rPr lang="en-US" dirty="0"/>
              <a:t>The dry area on the lee side of a mountain range (away from the wind).</a:t>
            </a:r>
          </a:p>
          <a:p>
            <a:pPr lvl="2"/>
            <a:r>
              <a:rPr lang="en-US" dirty="0"/>
              <a:t>The mountains block clouds, casting a dry “shadow” behind them.</a:t>
            </a:r>
          </a:p>
          <a:p>
            <a:pPr lvl="2"/>
            <a:r>
              <a:rPr lang="en-US" dirty="0"/>
              <a:t>Blocks moisture to the Great Plains.</a:t>
            </a:r>
          </a:p>
          <a:p>
            <a:pPr lvl="2"/>
            <a:r>
              <a:rPr lang="en-US" dirty="0"/>
              <a:t>Low level of rain falling over the high plateaus and the western part of the Great Plains.</a:t>
            </a:r>
          </a:p>
          <a:p>
            <a:pPr lvl="1"/>
            <a:r>
              <a:rPr lang="en-US" dirty="0"/>
              <a:t>As it moves east, air masses gain in humidity through land evaporation and precipitation levels rise.</a:t>
            </a:r>
          </a:p>
        </p:txBody>
      </p:sp>
    </p:spTree>
    <p:extLst>
      <p:ext uri="{BB962C8B-B14F-4D97-AF65-F5344CB8AC3E}">
        <p14:creationId xmlns:p14="http://schemas.microsoft.com/office/powerpoint/2010/main" val="317644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BAAA-5A48-444D-9CCC-730532CF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Rainshadow</a:t>
            </a:r>
            <a:r>
              <a:rPr lang="en-US" dirty="0"/>
              <a:t> Effect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79" y="1487905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59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4" name="Picture 14" descr="North America Precipi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24" y="1168006"/>
            <a:ext cx="5773738" cy="5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Precipitation in North America</a:t>
            </a:r>
          </a:p>
        </p:txBody>
      </p:sp>
      <p:sp>
        <p:nvSpPr>
          <p:cNvPr id="870412" name="AutoShape 12"/>
          <p:cNvSpPr>
            <a:spLocks noChangeArrowheads="1"/>
          </p:cNvSpPr>
          <p:nvPr/>
        </p:nvSpPr>
        <p:spPr bwMode="auto">
          <a:xfrm>
            <a:off x="1752100" y="3433368"/>
            <a:ext cx="652463" cy="685800"/>
          </a:xfrm>
          <a:prstGeom prst="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3366FF"/>
              </a:gs>
              <a:gs pos="100000">
                <a:srgbClr val="FFCC99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3" name="AutoShape 13"/>
          <p:cNvSpPr>
            <a:spLocks noChangeArrowheads="1"/>
          </p:cNvSpPr>
          <p:nvPr/>
        </p:nvSpPr>
        <p:spPr bwMode="auto">
          <a:xfrm>
            <a:off x="3157037" y="4241406"/>
            <a:ext cx="2057400" cy="685800"/>
          </a:xfrm>
          <a:prstGeom prst="rightArrow">
            <a:avLst>
              <a:gd name="adj1" fmla="val 50000"/>
              <a:gd name="adj2" fmla="val 75000"/>
            </a:avLst>
          </a:prstGeom>
          <a:gradFill rotWithShape="0">
            <a:gsLst>
              <a:gs pos="0">
                <a:srgbClr val="FFCC99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6" name="AutoShape 6"/>
          <p:cNvSpPr>
            <a:spLocks noChangeArrowheads="1"/>
          </p:cNvSpPr>
          <p:nvPr/>
        </p:nvSpPr>
        <p:spPr bwMode="auto">
          <a:xfrm>
            <a:off x="2903037" y="3093644"/>
            <a:ext cx="2362200" cy="2043113"/>
          </a:xfrm>
          <a:prstGeom prst="triangle">
            <a:avLst>
              <a:gd name="adj" fmla="val 5000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7" name="Text Box 7"/>
          <p:cNvSpPr txBox="1">
            <a:spLocks noChangeArrowheads="1"/>
          </p:cNvSpPr>
          <p:nvPr/>
        </p:nvSpPr>
        <p:spPr bwMode="auto">
          <a:xfrm>
            <a:off x="2315662" y="5116118"/>
            <a:ext cx="95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anose="020B0606020202030204" pitchFamily="34" charset="0"/>
              </a:rPr>
              <a:t>Hot &amp; Dry</a:t>
            </a:r>
          </a:p>
        </p:txBody>
      </p:sp>
      <p:sp>
        <p:nvSpPr>
          <p:cNvPr id="870408" name="Text Box 8"/>
          <p:cNvSpPr txBox="1">
            <a:spLocks noChangeArrowheads="1"/>
          </p:cNvSpPr>
          <p:nvPr/>
        </p:nvSpPr>
        <p:spPr bwMode="auto">
          <a:xfrm>
            <a:off x="4965199" y="5138343"/>
            <a:ext cx="979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anose="020B0606020202030204" pitchFamily="34" charset="0"/>
              </a:rPr>
              <a:t>Hot &amp; Wet</a:t>
            </a:r>
          </a:p>
        </p:txBody>
      </p:sp>
      <p:sp>
        <p:nvSpPr>
          <p:cNvPr id="870409" name="Text Box 9"/>
          <p:cNvSpPr txBox="1">
            <a:spLocks noChangeArrowheads="1"/>
          </p:cNvSpPr>
          <p:nvPr/>
        </p:nvSpPr>
        <p:spPr bwMode="auto">
          <a:xfrm>
            <a:off x="3793624" y="2752331"/>
            <a:ext cx="554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anose="020B0606020202030204" pitchFamily="34" charset="0"/>
              </a:rPr>
              <a:t>Cold</a:t>
            </a:r>
          </a:p>
        </p:txBody>
      </p:sp>
      <p:sp>
        <p:nvSpPr>
          <p:cNvPr id="870410" name="Text Box 10"/>
          <p:cNvSpPr txBox="1">
            <a:spLocks noChangeArrowheads="1"/>
          </p:cNvSpPr>
          <p:nvPr/>
        </p:nvSpPr>
        <p:spPr bwMode="auto">
          <a:xfrm>
            <a:off x="3544388" y="4816081"/>
            <a:ext cx="1190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anose="020B0606020202030204" pitchFamily="34" charset="0"/>
              </a:rPr>
              <a:t>Precipitation</a:t>
            </a:r>
          </a:p>
        </p:txBody>
      </p:sp>
      <p:sp>
        <p:nvSpPr>
          <p:cNvPr id="870411" name="Text Box 11"/>
          <p:cNvSpPr txBox="1">
            <a:spLocks noChangeArrowheads="1"/>
          </p:cNvSpPr>
          <p:nvPr/>
        </p:nvSpPr>
        <p:spPr bwMode="auto">
          <a:xfrm rot="-3647323">
            <a:off x="3074487" y="3968356"/>
            <a:ext cx="1190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anose="020B0606020202030204" pitchFamily="34" charset="0"/>
              </a:rPr>
              <a:t>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72418" y="288541"/>
            <a:ext cx="4126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North American climate system</a:t>
            </a:r>
          </a:p>
        </p:txBody>
      </p:sp>
      <p:pic>
        <p:nvPicPr>
          <p:cNvPr id="13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08" y="252446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435107-7F1A-479B-A7D0-84DC06151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08" y="1168006"/>
            <a:ext cx="4905508" cy="56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55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1FE8E-BDC4-4BC4-A021-08C8B564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7B99910-D024-485E-A434-747A18A2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0"/>
            <a:ext cx="6294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57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Physical Geography: Great Lakes and Great Rivers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great drainage systems between the Rockies and Appalachians:</a:t>
            </a:r>
          </a:p>
          <a:p>
            <a:pPr lvl="1"/>
            <a:r>
              <a:rPr lang="en-US" dirty="0"/>
              <a:t>Great Lakes and St. Lawrence River into the northern Atlantic.</a:t>
            </a:r>
          </a:p>
          <a:p>
            <a:pPr lvl="1"/>
            <a:r>
              <a:rPr lang="en-US" dirty="0"/>
              <a:t>Mississippi-Missouri Rivers into a delta on the Gulf of Mexico.</a:t>
            </a:r>
          </a:p>
          <a:p>
            <a:pPr lvl="1"/>
            <a:r>
              <a:rPr lang="en-US" dirty="0"/>
              <a:t>Both have been modified by human engineering:</a:t>
            </a:r>
          </a:p>
          <a:p>
            <a:pPr lvl="2"/>
            <a:r>
              <a:rPr lang="en-US" dirty="0"/>
              <a:t>Dams (hydroelectricity and flood control).</a:t>
            </a:r>
          </a:p>
          <a:p>
            <a:pPr lvl="2"/>
            <a:r>
              <a:rPr lang="en-US" dirty="0"/>
              <a:t>Canals (navigation; St. Lawrence Seaway).</a:t>
            </a:r>
          </a:p>
          <a:p>
            <a:pPr lvl="2"/>
            <a:r>
              <a:rPr lang="en-US" dirty="0"/>
              <a:t>Irrigation.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European Settlement and Expansion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Indigenous North Americans </a:t>
            </a:r>
          </a:p>
          <a:p>
            <a:pPr lvl="1"/>
            <a:r>
              <a:rPr lang="en-US" dirty="0"/>
              <a:t>Known as Native Americans or First Nations.</a:t>
            </a:r>
          </a:p>
          <a:p>
            <a:pPr lvl="1"/>
            <a:r>
              <a:rPr lang="en-US" dirty="0"/>
              <a:t>Settled North America more than 14,000 years ago through the ‘</a:t>
            </a:r>
            <a:r>
              <a:rPr lang="en-US" dirty="0" err="1"/>
              <a:t>landbridge</a:t>
            </a:r>
            <a:r>
              <a:rPr lang="en-US" dirty="0"/>
              <a:t>’.</a:t>
            </a:r>
          </a:p>
          <a:p>
            <a:pPr lvl="1"/>
            <a:r>
              <a:rPr lang="en-US" dirty="0"/>
              <a:t>Formed hundreds of nations living in adaption with their physiographic regions.</a:t>
            </a:r>
          </a:p>
          <a:p>
            <a:pPr lvl="1"/>
            <a:r>
              <a:rPr lang="en-US" dirty="0"/>
              <a:t>Limited technological development and settled agriculture.</a:t>
            </a:r>
          </a:p>
          <a:p>
            <a:pPr lvl="1"/>
            <a:r>
              <a:rPr lang="en-US" dirty="0"/>
              <a:t>Devastated by arrival and expansion of Europeans.</a:t>
            </a:r>
          </a:p>
          <a:p>
            <a:pPr lvl="1"/>
            <a:r>
              <a:rPr lang="en-US" dirty="0"/>
              <a:t>Displaced from their homelands.</a:t>
            </a:r>
          </a:p>
          <a:p>
            <a:pPr lvl="1"/>
            <a:r>
              <a:rPr lang="en-US" dirty="0"/>
              <a:t>Native American nations relegated to impoverished and isolated reservations.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3A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8984" y="198120"/>
            <a:ext cx="7114032" cy="64617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European Settlement and Expansion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European colonies</a:t>
            </a:r>
          </a:p>
          <a:p>
            <a:pPr lvl="1"/>
            <a:r>
              <a:rPr lang="en-US" dirty="0"/>
              <a:t>Current population geography a legacy of French and British settlement.</a:t>
            </a:r>
          </a:p>
          <a:p>
            <a:pPr lvl="1"/>
            <a:r>
              <a:rPr lang="en-US" dirty="0"/>
              <a:t>Diversified local economies (e.g. plantation system in the south).</a:t>
            </a:r>
          </a:p>
          <a:p>
            <a:pPr lvl="1"/>
            <a:r>
              <a:rPr lang="en-US" dirty="0"/>
              <a:t>American Revolution and opening of the West.</a:t>
            </a:r>
          </a:p>
          <a:p>
            <a:pPr lvl="1"/>
            <a:r>
              <a:rPr lang="en-US" dirty="0"/>
              <a:t>Interior lowlands favorable to farming and settlement.</a:t>
            </a:r>
          </a:p>
          <a:p>
            <a:pPr lvl="1"/>
            <a:r>
              <a:rPr lang="en-US" dirty="0"/>
              <a:t>Political acquisition of western territories made by new state by purchase or concession.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3A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6796" y="251166"/>
            <a:ext cx="9664118" cy="639902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Territorial Definition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Anglo-American cultural space</a:t>
            </a:r>
          </a:p>
          <a:p>
            <a:pPr lvl="1"/>
            <a:r>
              <a:rPr lang="en-US" dirty="0"/>
              <a:t>Prominence of English institutions.</a:t>
            </a:r>
          </a:p>
          <a:p>
            <a:pPr lvl="1"/>
            <a:r>
              <a:rPr lang="en-US" dirty="0"/>
              <a:t>Latin America (Spanish and Portuguese cultural origin).</a:t>
            </a:r>
          </a:p>
          <a:p>
            <a:pPr lvl="1"/>
            <a:r>
              <a:rPr lang="en-US" dirty="0"/>
              <a:t>A few exceptions:</a:t>
            </a:r>
          </a:p>
          <a:p>
            <a:pPr lvl="2"/>
            <a:r>
              <a:rPr lang="en-US" dirty="0"/>
              <a:t>French Canada, Hawaii, US/Mexico border regions, southeast Florida, First Nations and the Black population.</a:t>
            </a:r>
          </a:p>
          <a:p>
            <a:pPr lvl="1"/>
            <a:r>
              <a:rPr lang="en-US" dirty="0"/>
              <a:t>Immigration is changing this space.</a:t>
            </a:r>
          </a:p>
          <a:p>
            <a:pPr lvl="1"/>
            <a:r>
              <a:rPr lang="en-US" dirty="0"/>
              <a:t>English remains the language of government and business.</a:t>
            </a:r>
          </a:p>
          <a:p>
            <a:pPr lvl="2"/>
            <a:r>
              <a:rPr lang="en-US" dirty="0"/>
              <a:t>Facilitates mobility.</a:t>
            </a:r>
          </a:p>
          <a:p>
            <a:r>
              <a:rPr lang="en-US" dirty="0"/>
              <a:t>Religion</a:t>
            </a:r>
          </a:p>
          <a:p>
            <a:pPr lvl="1"/>
            <a:r>
              <a:rPr lang="en-US" dirty="0"/>
              <a:t>Christianity dominant in the U.S.</a:t>
            </a:r>
          </a:p>
          <a:p>
            <a:pPr lvl="1"/>
            <a:r>
              <a:rPr lang="en-US" dirty="0"/>
              <a:t>Regional denomination diversity.</a:t>
            </a:r>
          </a:p>
          <a:p>
            <a:pPr lvl="1"/>
            <a:r>
              <a:rPr lang="en-US" dirty="0"/>
              <a:t>Religious tolerance for most.</a:t>
            </a:r>
          </a:p>
        </p:txBody>
      </p:sp>
    </p:spTree>
    <p:extLst>
      <p:ext uri="{BB962C8B-B14F-4D97-AF65-F5344CB8AC3E}">
        <p14:creationId xmlns:p14="http://schemas.microsoft.com/office/powerpoint/2010/main" val="346087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a-1 part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6474" y="157149"/>
            <a:ext cx="6844075" cy="661926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3A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3176" y="198120"/>
            <a:ext cx="5565648" cy="64617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Federal Map of North America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9652" y="1311275"/>
            <a:ext cx="6067883" cy="5291138"/>
          </a:xfrm>
        </p:spPr>
        <p:txBody>
          <a:bodyPr/>
          <a:lstStyle/>
          <a:p>
            <a:r>
              <a:rPr lang="en-US" dirty="0"/>
              <a:t>Similarities between US and Canada</a:t>
            </a:r>
          </a:p>
          <a:p>
            <a:r>
              <a:rPr lang="en-US" dirty="0"/>
              <a:t>Internal political geographies</a:t>
            </a:r>
          </a:p>
          <a:p>
            <a:pPr lvl="1"/>
            <a:r>
              <a:rPr lang="en-US" dirty="0"/>
              <a:t>Dominated by straight-line boundaries.</a:t>
            </a:r>
          </a:p>
          <a:p>
            <a:pPr lvl="1"/>
            <a:r>
              <a:rPr lang="en-US" dirty="0"/>
              <a:t>Elsewhere, physical features mark boundaries.</a:t>
            </a:r>
          </a:p>
          <a:p>
            <a:pPr lvl="1"/>
            <a:r>
              <a:rPr lang="en-US" dirty="0"/>
              <a:t>Result delimiting prior to settlement.</a:t>
            </a:r>
          </a:p>
          <a:p>
            <a:pPr lvl="1"/>
            <a:r>
              <a:rPr lang="en-US" dirty="0"/>
              <a:t>The Canada US border:</a:t>
            </a:r>
          </a:p>
          <a:p>
            <a:pPr lvl="2"/>
            <a:r>
              <a:rPr lang="en-US" dirty="0"/>
              <a:t>Settlements and natural features in the east (e.g. St. Lawrence / Great Lakes).</a:t>
            </a:r>
          </a:p>
          <a:p>
            <a:pPr lvl="2"/>
            <a:r>
              <a:rPr lang="en-US" dirty="0"/>
              <a:t>Straight line in the west (49 degrees north latitude line).</a:t>
            </a:r>
          </a:p>
          <a:p>
            <a:r>
              <a:rPr lang="en-US" dirty="0"/>
              <a:t>Federal state structures</a:t>
            </a:r>
          </a:p>
          <a:p>
            <a:pPr lvl="1"/>
            <a:r>
              <a:rPr lang="en-US" dirty="0"/>
              <a:t>Each country’s subdivisions vary in their significance.</a:t>
            </a:r>
          </a:p>
          <a:p>
            <a:pPr lvl="1"/>
            <a:r>
              <a:rPr lang="en-US" dirty="0"/>
              <a:t>Provinces (Canada) and States (US).</a:t>
            </a:r>
          </a:p>
        </p:txBody>
      </p:sp>
      <p:pic>
        <p:nvPicPr>
          <p:cNvPr id="5" name="Picture 4" descr="deblij16e_fig_03a_07.jpg">
            <a:extLst>
              <a:ext uri="{FF2B5EF4-FFF2-40B4-BE49-F238E27FC236}">
                <a16:creationId xmlns:a16="http://schemas.microsoft.com/office/drawing/2014/main" id="{6BC95968-0FF3-4C21-AC23-18DBCFF5D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535" y="43052"/>
            <a:ext cx="5218738" cy="67237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Distribution of Natural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Uneven distribution of natural resources</a:t>
            </a:r>
          </a:p>
          <a:p>
            <a:pPr lvl="1"/>
            <a:r>
              <a:rPr lang="en-US" dirty="0"/>
              <a:t>Resource rich states benefit from high commodity prices while other may be negatively impacted.</a:t>
            </a:r>
          </a:p>
          <a:p>
            <a:pPr lvl="1"/>
            <a:r>
              <a:rPr lang="en-US" dirty="0"/>
              <a:t>E.g. Texas / Alberta vs California / Ontario.</a:t>
            </a:r>
          </a:p>
          <a:p>
            <a:pPr lvl="1"/>
            <a:r>
              <a:rPr lang="en-US" dirty="0"/>
              <a:t>The situation reverses during a commodity bust.</a:t>
            </a:r>
          </a:p>
          <a:p>
            <a:r>
              <a:rPr lang="en-US" dirty="0"/>
              <a:t>Water</a:t>
            </a:r>
          </a:p>
          <a:p>
            <a:pPr lvl="1"/>
            <a:r>
              <a:rPr lang="en-US" dirty="0"/>
              <a:t>Relatively well-supplied.</a:t>
            </a:r>
          </a:p>
          <a:p>
            <a:pPr lvl="1"/>
            <a:r>
              <a:rPr lang="en-US" dirty="0"/>
              <a:t>Water based vs irrigation-based agriculture.</a:t>
            </a:r>
          </a:p>
          <a:p>
            <a:pPr lvl="1"/>
            <a:r>
              <a:rPr lang="en-US" dirty="0"/>
              <a:t>Concerns for future supply:</a:t>
            </a:r>
          </a:p>
          <a:p>
            <a:pPr lvl="2"/>
            <a:r>
              <a:rPr lang="en-US" dirty="0"/>
              <a:t>Arid Southwest and Great Plains rely on other areas for water.</a:t>
            </a:r>
          </a:p>
          <a:p>
            <a:pPr lvl="2"/>
            <a:r>
              <a:rPr lang="en-US" dirty="0"/>
              <a:t>Overuse of ground water aquifers lowers water table.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Distribution of Natural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Abundant mineral reserves</a:t>
            </a:r>
          </a:p>
          <a:p>
            <a:pPr lvl="1"/>
            <a:r>
              <a:rPr lang="en-US" dirty="0"/>
              <a:t>Fossil fuels or oil, natural gas and coal energy sources.</a:t>
            </a:r>
          </a:p>
          <a:p>
            <a:pPr lvl="1"/>
            <a:r>
              <a:rPr lang="en-US" dirty="0"/>
              <a:t>Oil:</a:t>
            </a:r>
          </a:p>
          <a:p>
            <a:pPr lvl="2"/>
            <a:r>
              <a:rPr lang="en-US" dirty="0"/>
              <a:t>Not enough to satisfy demand, so imports are necessary.</a:t>
            </a:r>
          </a:p>
          <a:p>
            <a:pPr lvl="2"/>
            <a:r>
              <a:rPr lang="en-US" dirty="0"/>
              <a:t>Oil dependence has been an enduring national policy issue.</a:t>
            </a:r>
          </a:p>
          <a:p>
            <a:pPr lvl="2"/>
            <a:r>
              <a:rPr lang="en-US" dirty="0"/>
              <a:t>Substantial growth in domestic supply due to new technologies such as tar sands and oil shale.</a:t>
            </a:r>
          </a:p>
          <a:p>
            <a:pPr lvl="2"/>
            <a:r>
              <a:rPr lang="en-US" dirty="0"/>
              <a:t>Alternative energy sources, especially nuclear power, are not well-developed, but growing fast.</a:t>
            </a:r>
          </a:p>
          <a:p>
            <a:pPr lvl="1"/>
            <a:r>
              <a:rPr lang="en-US" dirty="0"/>
              <a:t>Natural gas:</a:t>
            </a:r>
          </a:p>
          <a:p>
            <a:pPr lvl="2"/>
            <a:r>
              <a:rPr lang="en-US" dirty="0"/>
              <a:t>Usually associated with oil.</a:t>
            </a:r>
          </a:p>
          <a:p>
            <a:pPr lvl="2"/>
            <a:r>
              <a:rPr lang="en-US" dirty="0"/>
              <a:t>Mainly used for power generation.</a:t>
            </a:r>
          </a:p>
          <a:p>
            <a:pPr lvl="1"/>
            <a:r>
              <a:rPr lang="en-US" dirty="0"/>
              <a:t>Coal:</a:t>
            </a:r>
          </a:p>
          <a:p>
            <a:pPr lvl="2"/>
            <a:r>
              <a:rPr lang="en-US" dirty="0"/>
              <a:t>Among the world’s largest reserves.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55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Petroleum Production, Consumption and Imports, United States, 1949-2018</a:t>
            </a:r>
          </a:p>
        </p:txBody>
      </p:sp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10455C18-55AB-4CB6-8AA2-D1318E5E655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732773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4243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blij16e_fig_03a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42" y="0"/>
            <a:ext cx="6500742" cy="6735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3722" y="3542587"/>
            <a:ext cx="355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is observed in the locations of North America’s natural resources and its population distribution?</a:t>
            </a:r>
          </a:p>
        </p:txBody>
      </p:sp>
      <p:pic>
        <p:nvPicPr>
          <p:cNvPr id="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633" y="2889872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Urbanization and the Spatial Economy: Industrial Cities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Industrialization and urbanization in tandem</a:t>
            </a:r>
          </a:p>
          <a:p>
            <a:r>
              <a:rPr lang="en-US" dirty="0"/>
              <a:t>A new urban system</a:t>
            </a:r>
          </a:p>
          <a:p>
            <a:pPr lvl="1"/>
            <a:r>
              <a:rPr lang="en-US" dirty="0"/>
              <a:t>Cities specialized in raw materials or manufacturing.</a:t>
            </a:r>
          </a:p>
          <a:p>
            <a:pPr lvl="1"/>
            <a:r>
              <a:rPr lang="en-US" dirty="0"/>
              <a:t>Interconnected by growing transportation network.</a:t>
            </a:r>
          </a:p>
          <a:p>
            <a:pPr lvl="1"/>
            <a:r>
              <a:rPr lang="en-US" dirty="0"/>
              <a:t>American Manufacturing Belt:</a:t>
            </a:r>
          </a:p>
          <a:p>
            <a:pPr lvl="2"/>
            <a:r>
              <a:rPr lang="en-US" dirty="0"/>
              <a:t>Emerged as foundation of the North American Core.</a:t>
            </a:r>
          </a:p>
          <a:p>
            <a:pPr lvl="2"/>
            <a:r>
              <a:rPr lang="en-US" dirty="0"/>
              <a:t>Mostly linked with steel and the automotive sector.</a:t>
            </a:r>
          </a:p>
          <a:p>
            <a:r>
              <a:rPr lang="en-US" dirty="0"/>
              <a:t>Shifting spatial economy</a:t>
            </a:r>
          </a:p>
          <a:p>
            <a:pPr lvl="1"/>
            <a:r>
              <a:rPr lang="en-US" dirty="0"/>
              <a:t>Primary sector in decline due to mechanization.</a:t>
            </a:r>
          </a:p>
          <a:p>
            <a:pPr lvl="1"/>
            <a:r>
              <a:rPr lang="en-US" dirty="0"/>
              <a:t>Secondary sector growth and decline.</a:t>
            </a:r>
          </a:p>
          <a:p>
            <a:pPr lvl="1"/>
            <a:r>
              <a:rPr lang="en-US" dirty="0"/>
              <a:t>Tertiary sector expansion.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6e_fig_03a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5" y="77412"/>
            <a:ext cx="7941805" cy="6703175"/>
          </a:xfrm>
          <a:prstGeom prst="rect">
            <a:avLst/>
          </a:prstGeom>
        </p:spPr>
      </p:pic>
      <p:pic>
        <p:nvPicPr>
          <p:cNvPr id="4" name="Picture 5" descr="TCL_10e_Figure_11_08_L">
            <a:extLst>
              <a:ext uri="{FF2B5EF4-FFF2-40B4-BE49-F238E27FC236}">
                <a16:creationId xmlns:a16="http://schemas.microsoft.com/office/drawing/2014/main" id="{E59EE978-242F-4FE2-859B-B14A4E5BF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69" y="1473868"/>
            <a:ext cx="3802620" cy="46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Urbanization and the Spatial Economy: Realm of Railroads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Rail transportation</a:t>
            </a:r>
          </a:p>
          <a:p>
            <a:pPr lvl="1"/>
            <a:r>
              <a:rPr lang="en-US" dirty="0"/>
              <a:t>Initiated an integrated continental-scale economy.</a:t>
            </a:r>
          </a:p>
          <a:p>
            <a:pPr lvl="1"/>
            <a:r>
              <a:rPr lang="en-US" dirty="0"/>
              <a:t>Rail predominantly for cargo, not passengers.</a:t>
            </a:r>
          </a:p>
          <a:p>
            <a:pPr lvl="1"/>
            <a:r>
              <a:rPr lang="en-US" dirty="0"/>
              <a:t>Intermodal cargo from ships to trucks and rail.</a:t>
            </a:r>
          </a:p>
          <a:p>
            <a:r>
              <a:rPr lang="en-US" dirty="0"/>
              <a:t>Transcontinental (completed in 1869)</a:t>
            </a:r>
          </a:p>
          <a:p>
            <a:pPr lvl="1"/>
            <a:r>
              <a:rPr lang="en-US" dirty="0"/>
              <a:t>From New York to San Francisco.</a:t>
            </a:r>
          </a:p>
          <a:p>
            <a:pPr lvl="1"/>
            <a:r>
              <a:rPr lang="en-US" dirty="0"/>
              <a:t>Journey was reduced from 6 months by trail to 1 week by train.</a:t>
            </a:r>
          </a:p>
          <a:p>
            <a:pPr lvl="1"/>
            <a:r>
              <a:rPr lang="en-US" dirty="0"/>
              <a:t>The industrial East could access to the resources of the West.</a:t>
            </a:r>
          </a:p>
          <a:p>
            <a:r>
              <a:rPr lang="en-US" dirty="0"/>
              <a:t>Decline and revival</a:t>
            </a:r>
          </a:p>
          <a:p>
            <a:pPr lvl="1"/>
            <a:r>
              <a:rPr lang="en-US" dirty="0"/>
              <a:t>Strong decline from then 1950s; competition from the Interstate.</a:t>
            </a:r>
          </a:p>
          <a:p>
            <a:pPr lvl="1"/>
            <a:r>
              <a:rPr lang="en-US" dirty="0"/>
              <a:t>Revival since the 1980s with intermodal cargo.</a:t>
            </a:r>
          </a:p>
          <a:p>
            <a:pPr lvl="1"/>
            <a:r>
              <a:rPr lang="en-US" dirty="0"/>
              <a:t>Revival as shipping costs decline and international trade grows.</a:t>
            </a:r>
          </a:p>
          <a:p>
            <a:pPr lvl="1"/>
            <a:r>
              <a:rPr lang="en-US" dirty="0"/>
              <a:t>New boom requires adding to the rail system.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Ownership of Major North American Rail Lines, 2017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678D2A6-20E3-44B9-A0CF-E6DF2ED9C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68" y="1227320"/>
            <a:ext cx="9144000" cy="5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Landscape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Continentalism</a:t>
            </a:r>
            <a:endParaRPr lang="en-US" dirty="0"/>
          </a:p>
          <a:p>
            <a:pPr lvl="1"/>
            <a:r>
              <a:rPr lang="en-US" dirty="0"/>
              <a:t>High urbanization and mobility levels.</a:t>
            </a:r>
          </a:p>
          <a:p>
            <a:pPr lvl="1"/>
            <a:r>
              <a:rPr lang="en-US" dirty="0"/>
              <a:t>Cultural pluralism, or cultural diversity:</a:t>
            </a:r>
          </a:p>
          <a:p>
            <a:pPr lvl="2"/>
            <a:r>
              <a:rPr lang="en-US" dirty="0"/>
              <a:t>Linked with historical immigration from different regions of Europe.</a:t>
            </a:r>
          </a:p>
          <a:p>
            <a:pPr lvl="2"/>
            <a:r>
              <a:rPr lang="en-US" dirty="0"/>
              <a:t>Reinforced after the 1970s with immigration from Latin America and Asia.</a:t>
            </a:r>
          </a:p>
          <a:p>
            <a:pPr lvl="1"/>
            <a:r>
              <a:rPr lang="en-US" dirty="0"/>
              <a:t>Canada:</a:t>
            </a:r>
          </a:p>
          <a:p>
            <a:pPr lvl="2"/>
            <a:r>
              <a:rPr lang="en-US" dirty="0"/>
              <a:t>Second largest country in the world.</a:t>
            </a:r>
          </a:p>
          <a:p>
            <a:pPr lvl="2"/>
            <a:r>
              <a:rPr lang="en-US" dirty="0"/>
              <a:t>The longest non-militarized border in the world (8,900 km).</a:t>
            </a:r>
          </a:p>
          <a:p>
            <a:pPr lvl="2"/>
            <a:r>
              <a:rPr lang="en-US" dirty="0"/>
              <a:t>Trade agreement since 1989.</a:t>
            </a:r>
          </a:p>
          <a:p>
            <a:pPr lvl="2"/>
            <a:r>
              <a:rPr lang="en-US" dirty="0"/>
              <a:t>Several similarities but different societies.</a:t>
            </a:r>
          </a:p>
          <a:p>
            <a:pPr lvl="1"/>
            <a:r>
              <a:rPr lang="en-US" dirty="0"/>
              <a:t>US:</a:t>
            </a:r>
          </a:p>
          <a:p>
            <a:pPr lvl="2"/>
            <a:r>
              <a:rPr lang="en-US" dirty="0"/>
              <a:t>Fourth largest country in the world.</a:t>
            </a:r>
          </a:p>
          <a:p>
            <a:pPr lvl="2"/>
            <a:r>
              <a:rPr lang="en-US" dirty="0"/>
              <a:t>48 continental (conterminous or contiguous) states.</a:t>
            </a:r>
          </a:p>
        </p:txBody>
      </p:sp>
    </p:spTree>
    <p:extLst>
      <p:ext uri="{BB962C8B-B14F-4D97-AF65-F5344CB8AC3E}">
        <p14:creationId xmlns:p14="http://schemas.microsoft.com/office/powerpoint/2010/main" val="250401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Urbanization and the Spatial Economy: Deindustrialization and Suburbanization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Transportation and communication innovations increased interconnectedness and mobility.</a:t>
            </a:r>
          </a:p>
          <a:p>
            <a:r>
              <a:rPr lang="en-US" dirty="0"/>
              <a:t>Evolution of the outer city</a:t>
            </a:r>
          </a:p>
          <a:p>
            <a:pPr lvl="1"/>
            <a:r>
              <a:rPr lang="en-US" dirty="0"/>
              <a:t>Residential suburbia had its own businesses and industries, entertainment, and other amenities.</a:t>
            </a:r>
          </a:p>
          <a:p>
            <a:pPr lvl="1"/>
            <a:r>
              <a:rPr lang="en-US" dirty="0"/>
              <a:t>Relative decline in the central city.</a:t>
            </a:r>
          </a:p>
          <a:p>
            <a:pPr lvl="1"/>
            <a:r>
              <a:rPr lang="en-US" dirty="0"/>
              <a:t>Car dependent suburbs.</a:t>
            </a:r>
          </a:p>
          <a:p>
            <a:r>
              <a:rPr lang="en-US" dirty="0"/>
              <a:t>Coincided with deindustrialization</a:t>
            </a:r>
          </a:p>
          <a:p>
            <a:pPr lvl="1"/>
            <a:r>
              <a:rPr lang="en-US" dirty="0"/>
              <a:t>Loss of manufacturing jobs meant opportunities were found in suburbia.</a:t>
            </a:r>
          </a:p>
          <a:p>
            <a:pPr lvl="1"/>
            <a:r>
              <a:rPr lang="en-US" dirty="0"/>
              <a:t>Those who could, moved out of the inner city.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Urbanization and the Spatial Economy: The Information Economy and City Regions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economy</a:t>
            </a:r>
          </a:p>
          <a:p>
            <a:pPr lvl="1"/>
            <a:r>
              <a:rPr lang="en-US" dirty="0"/>
              <a:t>For some cities, helped recovery from deindustrialization and high employment.</a:t>
            </a:r>
          </a:p>
          <a:p>
            <a:pPr lvl="1"/>
            <a:r>
              <a:rPr lang="en-US" dirty="0"/>
              <a:t>Rising employment in tertiary and quaternary service-based sectors.</a:t>
            </a:r>
          </a:p>
          <a:p>
            <a:pPr lvl="1"/>
            <a:r>
              <a:rPr lang="en-US" dirty="0"/>
              <a:t>Information-based economic activity is found in established CBDs, on urban fringes or in suburbs.</a:t>
            </a:r>
          </a:p>
          <a:p>
            <a:pPr lvl="1"/>
            <a:r>
              <a:rPr lang="en-US" dirty="0"/>
              <a:t>Silicon Valley: world’s leading center for computer research and development.</a:t>
            </a:r>
          </a:p>
          <a:p>
            <a:pPr lvl="1"/>
            <a:r>
              <a:rPr lang="en-US" dirty="0"/>
              <a:t>Favorable combination of locational dynamics:</a:t>
            </a:r>
          </a:p>
          <a:p>
            <a:pPr lvl="2"/>
            <a:r>
              <a:rPr lang="en-US" dirty="0"/>
              <a:t>Amenities (quality of life).</a:t>
            </a:r>
          </a:p>
          <a:p>
            <a:pPr lvl="2"/>
            <a:r>
              <a:rPr lang="en-US" dirty="0"/>
              <a:t>Research institutions.</a:t>
            </a:r>
          </a:p>
          <a:p>
            <a:pPr lvl="2"/>
            <a:r>
              <a:rPr lang="en-US" dirty="0"/>
              <a:t>Telecommunications.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Urbanization and the Spatial Economy: Polycentric Cities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centers</a:t>
            </a:r>
          </a:p>
          <a:p>
            <a:pPr lvl="1"/>
            <a:r>
              <a:rPr lang="en-US" dirty="0"/>
              <a:t>CBD still at the center.</a:t>
            </a:r>
          </a:p>
          <a:p>
            <a:pPr lvl="1"/>
            <a:r>
              <a:rPr lang="en-US" dirty="0"/>
              <a:t>Outer city’s have their own CBDs.</a:t>
            </a:r>
          </a:p>
          <a:p>
            <a:r>
              <a:rPr lang="en-US" dirty="0"/>
              <a:t>Gentrification</a:t>
            </a:r>
          </a:p>
          <a:p>
            <a:pPr lvl="1"/>
            <a:r>
              <a:rPr lang="en-US" dirty="0"/>
              <a:t>Land-use changes and urban neighborhood restoration.</a:t>
            </a:r>
          </a:p>
          <a:p>
            <a:pPr lvl="1"/>
            <a:r>
              <a:rPr lang="en-US" dirty="0"/>
              <a:t>Raises property values and taxes.</a:t>
            </a:r>
          </a:p>
          <a:p>
            <a:pPr lvl="1"/>
            <a:r>
              <a:rPr lang="en-US" dirty="0"/>
              <a:t>Displaces former low-income residents with newer more affluent ones.</a:t>
            </a:r>
          </a:p>
          <a:p>
            <a:r>
              <a:rPr lang="en-US" dirty="0" err="1"/>
              <a:t>Megaregions</a:t>
            </a:r>
            <a:endParaRPr lang="en-US" dirty="0"/>
          </a:p>
          <a:p>
            <a:pPr lvl="1"/>
            <a:r>
              <a:rPr lang="en-US" dirty="0"/>
              <a:t>A system of connected cities.</a:t>
            </a:r>
          </a:p>
          <a:p>
            <a:pPr lvl="1"/>
            <a:r>
              <a:rPr lang="en-US" dirty="0"/>
              <a:t>Often along a corridor.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itholtz.com/wp-content/uploads/2016/02/usma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5" y="1336701"/>
            <a:ext cx="9351618" cy="54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Size According to GDP</a:t>
            </a:r>
          </a:p>
        </p:txBody>
      </p:sp>
    </p:spTree>
    <p:extLst>
      <p:ext uri="{BB962C8B-B14F-4D97-AF65-F5344CB8AC3E}">
        <p14:creationId xmlns:p14="http://schemas.microsoft.com/office/powerpoint/2010/main" val="1972947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9C1C50-1112-444A-94A6-AF3E236F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30869"/>
            <a:ext cx="9601200" cy="639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13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6e_fig_03a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827532"/>
            <a:ext cx="8534400" cy="55321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Making of a Multicultural Realm: The Virtues of Mobility and Immigration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 population distribution and character:</a:t>
            </a:r>
          </a:p>
          <a:p>
            <a:pPr lvl="1"/>
            <a:r>
              <a:rPr lang="en-US" dirty="0"/>
              <a:t>Center of gravity of U.S. population is moving southward to the Sunbelt, aided by air conditioning.</a:t>
            </a:r>
          </a:p>
          <a:p>
            <a:r>
              <a:rPr lang="en-US" dirty="0"/>
              <a:t>Other major migrations:</a:t>
            </a:r>
          </a:p>
          <a:p>
            <a:pPr lvl="1"/>
            <a:r>
              <a:rPr lang="en-US" dirty="0"/>
              <a:t>Urbanization.</a:t>
            </a:r>
          </a:p>
          <a:p>
            <a:pPr lvl="1"/>
            <a:r>
              <a:rPr lang="en-US" dirty="0"/>
              <a:t>Rural to urban movement of African Americans.</a:t>
            </a:r>
          </a:p>
          <a:p>
            <a:pPr lvl="1"/>
            <a:r>
              <a:rPr lang="en-US" dirty="0"/>
              <a:t>Suburbanization and beyond.</a:t>
            </a:r>
          </a:p>
          <a:p>
            <a:pPr lvl="1"/>
            <a:r>
              <a:rPr lang="en-US" dirty="0"/>
              <a:t>Return of African Americans to southern cities.</a:t>
            </a:r>
          </a:p>
          <a:p>
            <a:pPr lvl="1"/>
            <a:r>
              <a:rPr lang="en-US" dirty="0"/>
              <a:t>Steady influx of global immigrants to gateway cities.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Migration Process…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United States and Canada are products of international migration, or permanent relocation</a:t>
            </a:r>
          </a:p>
          <a:p>
            <a:r>
              <a:rPr lang="en-US" dirty="0"/>
              <a:t>Migration decision</a:t>
            </a:r>
          </a:p>
          <a:p>
            <a:pPr lvl="1"/>
            <a:r>
              <a:rPr lang="en-US" dirty="0"/>
              <a:t>Depends on perception, information, and distance.</a:t>
            </a:r>
          </a:p>
          <a:p>
            <a:pPr lvl="1"/>
            <a:r>
              <a:rPr lang="en-US" dirty="0"/>
              <a:t>Push and pull factors motivate or attract.</a:t>
            </a:r>
          </a:p>
          <a:p>
            <a:r>
              <a:rPr lang="en-US" dirty="0"/>
              <a:t>Destination</a:t>
            </a:r>
          </a:p>
          <a:p>
            <a:pPr lvl="1"/>
            <a:r>
              <a:rPr lang="en-US" dirty="0"/>
              <a:t>North America is a “land of opportunity.”</a:t>
            </a:r>
          </a:p>
          <a:p>
            <a:pPr lvl="1"/>
            <a:r>
              <a:rPr lang="en-US" dirty="0"/>
              <a:t>Immigration is 40 percent of growth.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3A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9488" y="1373846"/>
            <a:ext cx="10165101" cy="503898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Immigration to the United States, 1820-2017 (Millions)</a:t>
            </a:r>
          </a:p>
        </p:txBody>
      </p:sp>
      <p:graphicFrame>
        <p:nvGraphicFramePr>
          <p:cNvPr id="10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739677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2" name="AutoShape 9"/>
          <p:cNvSpPr>
            <a:spLocks noChangeArrowheads="1"/>
          </p:cNvSpPr>
          <p:nvPr/>
        </p:nvSpPr>
        <p:spPr bwMode="auto">
          <a:xfrm>
            <a:off x="2698648" y="3633029"/>
            <a:ext cx="925512" cy="827088"/>
          </a:xfrm>
          <a:prstGeom prst="downArrowCallout">
            <a:avLst>
              <a:gd name="adj1" fmla="val 27975"/>
              <a:gd name="adj2" fmla="val 27975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British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Isles</a:t>
            </a:r>
          </a:p>
        </p:txBody>
      </p:sp>
      <p:sp>
        <p:nvSpPr>
          <p:cNvPr id="7173" name="AutoShape 10"/>
          <p:cNvSpPr>
            <a:spLocks noChangeArrowheads="1"/>
          </p:cNvSpPr>
          <p:nvPr/>
        </p:nvSpPr>
        <p:spPr bwMode="auto">
          <a:xfrm>
            <a:off x="4535118" y="2545843"/>
            <a:ext cx="1044575" cy="815975"/>
          </a:xfrm>
          <a:prstGeom prst="downArrowCallout">
            <a:avLst>
              <a:gd name="adj1" fmla="val 32004"/>
              <a:gd name="adj2" fmla="val 32004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Germany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Scandinavia</a:t>
            </a:r>
          </a:p>
        </p:txBody>
      </p:sp>
      <p:sp>
        <p:nvSpPr>
          <p:cNvPr id="7174" name="AutoShape 11"/>
          <p:cNvSpPr>
            <a:spLocks noChangeArrowheads="1"/>
          </p:cNvSpPr>
          <p:nvPr/>
        </p:nvSpPr>
        <p:spPr bwMode="auto">
          <a:xfrm>
            <a:off x="5690904" y="1109470"/>
            <a:ext cx="1044575" cy="815975"/>
          </a:xfrm>
          <a:prstGeom prst="downArrowCallout">
            <a:avLst>
              <a:gd name="adj1" fmla="val 32004"/>
              <a:gd name="adj2" fmla="val 32004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Southeast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Europe</a:t>
            </a:r>
          </a:p>
        </p:txBody>
      </p:sp>
      <p:sp>
        <p:nvSpPr>
          <p:cNvPr id="7175" name="AutoShape 12"/>
          <p:cNvSpPr>
            <a:spLocks noChangeArrowheads="1"/>
          </p:cNvSpPr>
          <p:nvPr/>
        </p:nvSpPr>
        <p:spPr bwMode="auto">
          <a:xfrm>
            <a:off x="9844567" y="1604296"/>
            <a:ext cx="1174750" cy="815975"/>
          </a:xfrm>
          <a:prstGeom prst="downArrowCallout">
            <a:avLst>
              <a:gd name="adj1" fmla="val 35992"/>
              <a:gd name="adj2" fmla="val 35992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Latin America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228908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Regions of the Realm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Continental Interior</a:t>
            </a:r>
          </a:p>
          <a:p>
            <a:pPr lvl="1"/>
            <a:r>
              <a:rPr lang="en-US" dirty="0"/>
              <a:t>Dominance of agriculture:</a:t>
            </a:r>
          </a:p>
          <a:p>
            <a:pPr lvl="2"/>
            <a:r>
              <a:rPr lang="en-US" dirty="0"/>
              <a:t>Constitute a tremendous agricultural resource for a sparsely populated population.</a:t>
            </a:r>
          </a:p>
          <a:p>
            <a:pPr lvl="1"/>
            <a:r>
              <a:rPr lang="en-US" dirty="0"/>
              <a:t>Spring wheat in the north:</a:t>
            </a:r>
          </a:p>
          <a:p>
            <a:pPr lvl="2"/>
            <a:r>
              <a:rPr lang="en-US" dirty="0"/>
              <a:t>Planted in the early Spring and harvested in the early Fall.</a:t>
            </a:r>
          </a:p>
          <a:p>
            <a:pPr lvl="1"/>
            <a:r>
              <a:rPr lang="en-US" dirty="0"/>
              <a:t>Winter wheat in the south:</a:t>
            </a:r>
          </a:p>
          <a:p>
            <a:pPr lvl="2"/>
            <a:r>
              <a:rPr lang="en-US" dirty="0"/>
              <a:t>Planted in the Fall and harvested in the Spring.</a:t>
            </a:r>
          </a:p>
          <a:p>
            <a:pPr lvl="1"/>
            <a:r>
              <a:rPr lang="en-US" dirty="0"/>
              <a:t>Corn / soybean in the middle:</a:t>
            </a:r>
          </a:p>
          <a:p>
            <a:pPr lvl="2"/>
            <a:r>
              <a:rPr lang="en-US" dirty="0"/>
              <a:t>Soybeans are the cheapest source of protein.</a:t>
            </a:r>
          </a:p>
          <a:p>
            <a:pPr lvl="2"/>
            <a:r>
              <a:rPr lang="en-US" dirty="0"/>
              <a:t>Rotated with corn production.</a:t>
            </a:r>
          </a:p>
          <a:p>
            <a:pPr lvl="1"/>
            <a:r>
              <a:rPr lang="en-US" dirty="0"/>
              <a:t>Urban centers linked with agricultural processing:</a:t>
            </a:r>
          </a:p>
          <a:p>
            <a:pPr lvl="2"/>
            <a:r>
              <a:rPr lang="en-US" dirty="0"/>
              <a:t>Indianapolis, Chicago, Kansas City.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6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Making of a Multicultural Realm: The Challenge of Multiculturalism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Growing pluralism</a:t>
            </a:r>
          </a:p>
          <a:p>
            <a:pPr lvl="1"/>
            <a:r>
              <a:rPr lang="en-US" dirty="0"/>
              <a:t>Transnationalism and beyond national borders:</a:t>
            </a:r>
          </a:p>
          <a:p>
            <a:pPr lvl="2"/>
            <a:r>
              <a:rPr lang="en-US" dirty="0"/>
              <a:t>The Hispanic population in the US is half of Mexico.</a:t>
            </a:r>
          </a:p>
          <a:p>
            <a:pPr lvl="2"/>
            <a:r>
              <a:rPr lang="en-US" dirty="0"/>
              <a:t>More African Americans than in Kenya.</a:t>
            </a:r>
          </a:p>
          <a:p>
            <a:pPr lvl="2"/>
            <a:r>
              <a:rPr lang="en-US" dirty="0"/>
              <a:t>Miami: second largest Cuban city after Havana.</a:t>
            </a:r>
          </a:p>
          <a:p>
            <a:pPr lvl="2"/>
            <a:r>
              <a:rPr lang="en-US" dirty="0"/>
              <a:t>Montreal: second largest French city after Paris.</a:t>
            </a:r>
          </a:p>
          <a:p>
            <a:r>
              <a:rPr lang="en-US" dirty="0"/>
              <a:t>Melting pot</a:t>
            </a:r>
          </a:p>
          <a:p>
            <a:pPr lvl="1"/>
            <a:r>
              <a:rPr lang="en-US" dirty="0"/>
              <a:t>Blended cultures.</a:t>
            </a:r>
          </a:p>
          <a:p>
            <a:pPr lvl="1"/>
            <a:r>
              <a:rPr lang="en-US" dirty="0"/>
              <a:t>Contested by increasing ethnic and cultural complexity.</a:t>
            </a:r>
          </a:p>
          <a:p>
            <a:r>
              <a:rPr lang="en-US" dirty="0"/>
              <a:t>Mosaic culture</a:t>
            </a:r>
          </a:p>
          <a:p>
            <a:pPr lvl="1"/>
            <a:r>
              <a:rPr lang="en-US" dirty="0"/>
              <a:t>Heterogeneous complex of separate, distinct groups.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66848" y="6090270"/>
            <a:ext cx="71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type of society results from multiculturalism?  Melting pot or mosaic culture or both?</a:t>
            </a:r>
          </a:p>
        </p:txBody>
      </p:sp>
      <p:pic>
        <p:nvPicPr>
          <p:cNvPr id="14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Making of a Multicultural Realm: The Challenge of Multiculturalism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00"/>
              </a:spcBef>
            </a:pPr>
            <a:r>
              <a:rPr lang="en-US" dirty="0"/>
              <a:t>In the United States…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Sufficient immigrant numbers allow the creation of a durable society within the national society.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Challenge of “undocumented” immigration and debate over border security are political hot topics.</a:t>
            </a:r>
          </a:p>
          <a:p>
            <a:pPr>
              <a:spcBef>
                <a:spcPts val="100"/>
              </a:spcBef>
            </a:pPr>
            <a:r>
              <a:rPr lang="en-US" dirty="0"/>
              <a:t>In Canada…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Critical labor shortages provide context for immigration policies.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No border with a developing economies; migration must either go through the USA or arrive by air travel.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Policy is balanced according to employment and demographic needs in various regions.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Immigrants: How Many Can North America Accommodate?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Part of the region’s history; the “melting pot”.</a:t>
            </a:r>
          </a:p>
          <a:p>
            <a:pPr lvl="1"/>
            <a:r>
              <a:rPr lang="en-US" dirty="0"/>
              <a:t>Fuels economic growth.</a:t>
            </a:r>
          </a:p>
          <a:p>
            <a:pPr lvl="1"/>
            <a:r>
              <a:rPr lang="en-US" dirty="0"/>
              <a:t>Not just unskilled, but also skilled and educated.</a:t>
            </a:r>
          </a:p>
          <a:p>
            <a:pPr lvl="1"/>
            <a:r>
              <a:rPr lang="en-US" dirty="0"/>
              <a:t>Native population is aging, and immigration brings youth.</a:t>
            </a:r>
          </a:p>
          <a:p>
            <a:pPr lvl="1"/>
            <a:r>
              <a:rPr lang="en-US" dirty="0"/>
              <a:t>Illegal immigration should be curbed.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High level of legal immigrants is unsustainable.</a:t>
            </a:r>
          </a:p>
          <a:p>
            <a:pPr lvl="1"/>
            <a:r>
              <a:rPr lang="en-US" dirty="0"/>
              <a:t>Demands for social services strain state budgets (welfare).</a:t>
            </a:r>
          </a:p>
          <a:p>
            <a:pPr lvl="1"/>
            <a:r>
              <a:rPr lang="en-US" dirty="0"/>
              <a:t>Immigrants displace working class Americans by accepting lower wages.</a:t>
            </a:r>
          </a:p>
          <a:p>
            <a:pPr lvl="1"/>
            <a:r>
              <a:rPr lang="en-US" dirty="0"/>
              <a:t>Amnesty for illegal immigrants attracts more; a security issue.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6848" y="6308275"/>
            <a:ext cx="71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Write a short essay depicting your views on the immigration debate.</a:t>
            </a:r>
          </a:p>
        </p:txBody>
      </p:sp>
      <p:pic>
        <p:nvPicPr>
          <p:cNvPr id="6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 American Regional Agricultural Specialization</a:t>
            </a:r>
          </a:p>
        </p:txBody>
      </p:sp>
      <p:pic>
        <p:nvPicPr>
          <p:cNvPr id="887814" name="Picture 6" descr="F3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93" y="1320800"/>
            <a:ext cx="8827002" cy="547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10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5BD7-3CC1-4CBE-A50B-52D385EF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Valuable Agriculture by State / Province in North America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97201D-B4F3-452A-BDFD-5244A98DC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30" b="6434"/>
          <a:stretch/>
        </p:blipFill>
        <p:spPr bwMode="auto">
          <a:xfrm>
            <a:off x="1931068" y="1317456"/>
            <a:ext cx="9414711" cy="53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4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 clusters</a:t>
            </a:r>
          </a:p>
          <a:p>
            <a:pPr lvl="1"/>
            <a:r>
              <a:rPr lang="en-US" dirty="0"/>
              <a:t>Urbanization, immigration and cultural pluralism.</a:t>
            </a:r>
          </a:p>
          <a:p>
            <a:pPr lvl="1"/>
            <a:r>
              <a:rPr lang="en-US" dirty="0"/>
              <a:t>Smaller US territory but greater environmental range.</a:t>
            </a:r>
          </a:p>
          <a:p>
            <a:pPr lvl="1"/>
            <a:r>
              <a:rPr lang="en-US" dirty="0"/>
              <a:t>320 million “dispersed” population with concentrations along the East and West Coasts.</a:t>
            </a:r>
          </a:p>
          <a:p>
            <a:pPr lvl="1"/>
            <a:r>
              <a:rPr lang="en-US" dirty="0"/>
              <a:t>Most of the Canadian population (35 million) lives 300 km from the border.</a:t>
            </a:r>
          </a:p>
          <a:p>
            <a:pPr lvl="1"/>
            <a:r>
              <a:rPr lang="en-US" dirty="0"/>
              <a:t>The continental population living east of the realm’s middle line.</a:t>
            </a:r>
          </a:p>
        </p:txBody>
      </p:sp>
    </p:spTree>
    <p:extLst>
      <p:ext uri="{BB962C8B-B14F-4D97-AF65-F5344CB8AC3E}">
        <p14:creationId xmlns:p14="http://schemas.microsoft.com/office/powerpoint/2010/main" val="99793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3A_02.jpg"/>
          <p:cNvPicPr>
            <a:picLocks noChangeAspect="1"/>
          </p:cNvPicPr>
          <p:nvPr/>
        </p:nvPicPr>
        <p:blipFill rotWithShape="1">
          <a:blip r:embed="rId2" cstate="print"/>
          <a:srcRect b="5385"/>
          <a:stretch/>
        </p:blipFill>
        <p:spPr>
          <a:xfrm>
            <a:off x="3191256" y="198120"/>
            <a:ext cx="5809488" cy="6113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0528" y="6311900"/>
            <a:ext cx="7927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distribution of the North American population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47" y="5994027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5_102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G 1" id="{7E15C26E-CC15-45CA-AF97-248292DB5DE7}" vid="{44B92890-02DC-4073-8E39-B3B7EDA68A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 1 Introduction</Template>
  <TotalTime>2296</TotalTime>
  <Words>2599</Words>
  <Application>Microsoft Office PowerPoint</Application>
  <PresentationFormat>Widescreen</PresentationFormat>
  <Paragraphs>377</Paragraphs>
  <Slides>52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Agency FB</vt:lpstr>
      <vt:lpstr>Arial</vt:lpstr>
      <vt:lpstr>Arial Narrow</vt:lpstr>
      <vt:lpstr>Calibri</vt:lpstr>
      <vt:lpstr>Impact</vt:lpstr>
      <vt:lpstr>5_102Design</vt:lpstr>
      <vt:lpstr>Chapter 3: The North American Realm</vt:lpstr>
      <vt:lpstr>NOTICE</vt:lpstr>
      <vt:lpstr>PowerPoint Presentation</vt:lpstr>
      <vt:lpstr>The Landscape</vt:lpstr>
      <vt:lpstr>Regions of the Realm</vt:lpstr>
      <vt:lpstr>North American Regional Agricultural Specialization</vt:lpstr>
      <vt:lpstr>Most Valuable Agriculture by State / Province in North America</vt:lpstr>
      <vt:lpstr>The Landscape</vt:lpstr>
      <vt:lpstr>PowerPoint Presentation</vt:lpstr>
      <vt:lpstr>North America’s Physical Geography: Physiographic Regions</vt:lpstr>
      <vt:lpstr>PowerPoint Presentation</vt:lpstr>
      <vt:lpstr>North America’s Physical Geography: Physiographic Regions</vt:lpstr>
      <vt:lpstr>North America’s Physical Geography: Physiographic Regions</vt:lpstr>
      <vt:lpstr>North America’s Physical Geography: Physiographic Regions</vt:lpstr>
      <vt:lpstr>North America’s Physical Geography: Physiographic Regions</vt:lpstr>
      <vt:lpstr>North America’s Physical Geography: Climate</vt:lpstr>
      <vt:lpstr>Seasonal Air Flow over North America</vt:lpstr>
      <vt:lpstr>Share of Homes Having Air Conditioning Equipment by Climatic Region</vt:lpstr>
      <vt:lpstr>PowerPoint Presentation</vt:lpstr>
      <vt:lpstr>North America’s Physical Geography: Climate</vt:lpstr>
      <vt:lpstr>Rainshadow Effect</vt:lpstr>
      <vt:lpstr>Precipitation in North America</vt:lpstr>
      <vt:lpstr>PowerPoint Presentation</vt:lpstr>
      <vt:lpstr>North America’s Physical Geography: Great Lakes and Great Rivers</vt:lpstr>
      <vt:lpstr>European Settlement and Expansion</vt:lpstr>
      <vt:lpstr>PowerPoint Presentation</vt:lpstr>
      <vt:lpstr>European Settlement and Expansion</vt:lpstr>
      <vt:lpstr>PowerPoint Presentation</vt:lpstr>
      <vt:lpstr>Territorial Definition</vt:lpstr>
      <vt:lpstr>PowerPoint Presentation</vt:lpstr>
      <vt:lpstr>The Federal Map of North America</vt:lpstr>
      <vt:lpstr>The Distribution of Natural Resources</vt:lpstr>
      <vt:lpstr>The Distribution of Natural Resources</vt:lpstr>
      <vt:lpstr>Petroleum Production, Consumption and Imports, United States, 1949-2018</vt:lpstr>
      <vt:lpstr>PowerPoint Presentation</vt:lpstr>
      <vt:lpstr>Urbanization and the Spatial Economy: Industrial Cities</vt:lpstr>
      <vt:lpstr>PowerPoint Presentation</vt:lpstr>
      <vt:lpstr>Urbanization and the Spatial Economy: Realm of Railroads</vt:lpstr>
      <vt:lpstr>Ownership of Major North American Rail Lines, 2017</vt:lpstr>
      <vt:lpstr>Urbanization and the Spatial Economy: Deindustrialization and Suburbanization</vt:lpstr>
      <vt:lpstr>Urbanization and the Spatial Economy: The Information Economy and City Regions</vt:lpstr>
      <vt:lpstr>Urbanization and the Spatial Economy: Polycentric Cities</vt:lpstr>
      <vt:lpstr>Area Size According to GDP</vt:lpstr>
      <vt:lpstr>PowerPoint Presentation</vt:lpstr>
      <vt:lpstr>PowerPoint Presentation</vt:lpstr>
      <vt:lpstr>The Making of a Multicultural Realm: The Virtues of Mobility and Immigration</vt:lpstr>
      <vt:lpstr>The Migration Process…</vt:lpstr>
      <vt:lpstr>PowerPoint Presentation</vt:lpstr>
      <vt:lpstr>Immigration to the United States, 1820-2017 (Millions)</vt:lpstr>
      <vt:lpstr>The Making of a Multicultural Realm: The Challenge of Multiculturalism</vt:lpstr>
      <vt:lpstr>The Making of a Multicultural Realm: The Challenge of Multiculturalism</vt:lpstr>
      <vt:lpstr>Immigrants: How Many Can North America Accommodate?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the Instructor… Using these PowerPoint Slides</dc:title>
  <dc:creator>Sarah Goggin</dc:creator>
  <cp:lastModifiedBy>Jean-Paul Rodrigue</cp:lastModifiedBy>
  <cp:revision>190</cp:revision>
  <dcterms:created xsi:type="dcterms:W3CDTF">2011-10-28T21:01:10Z</dcterms:created>
  <dcterms:modified xsi:type="dcterms:W3CDTF">2019-10-13T00:57:44Z</dcterms:modified>
</cp:coreProperties>
</file>