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notesMasterIdLst>
    <p:notesMasterId r:id="rId44"/>
  </p:notesMasterIdLst>
  <p:sldIdLst>
    <p:sldId id="256" r:id="rId2"/>
    <p:sldId id="308" r:id="rId3"/>
    <p:sldId id="258" r:id="rId4"/>
    <p:sldId id="259" r:id="rId5"/>
    <p:sldId id="300" r:id="rId6"/>
    <p:sldId id="301" r:id="rId7"/>
    <p:sldId id="302" r:id="rId8"/>
    <p:sldId id="288" r:id="rId9"/>
    <p:sldId id="261" r:id="rId10"/>
    <p:sldId id="262" r:id="rId11"/>
    <p:sldId id="264" r:id="rId12"/>
    <p:sldId id="296" r:id="rId13"/>
    <p:sldId id="263" r:id="rId14"/>
    <p:sldId id="289" r:id="rId15"/>
    <p:sldId id="297" r:id="rId16"/>
    <p:sldId id="298" r:id="rId17"/>
    <p:sldId id="311" r:id="rId18"/>
    <p:sldId id="299" r:id="rId19"/>
    <p:sldId id="290" r:id="rId20"/>
    <p:sldId id="267" r:id="rId21"/>
    <p:sldId id="310" r:id="rId22"/>
    <p:sldId id="268" r:id="rId23"/>
    <p:sldId id="291" r:id="rId24"/>
    <p:sldId id="270" r:id="rId25"/>
    <p:sldId id="271" r:id="rId26"/>
    <p:sldId id="303" r:id="rId27"/>
    <p:sldId id="304" r:id="rId28"/>
    <p:sldId id="274" r:id="rId29"/>
    <p:sldId id="292" r:id="rId30"/>
    <p:sldId id="275" r:id="rId31"/>
    <p:sldId id="278" r:id="rId32"/>
    <p:sldId id="293" r:id="rId33"/>
    <p:sldId id="305" r:id="rId34"/>
    <p:sldId id="306" r:id="rId35"/>
    <p:sldId id="307" r:id="rId36"/>
    <p:sldId id="281" r:id="rId37"/>
    <p:sldId id="309" r:id="rId38"/>
    <p:sldId id="282" r:id="rId39"/>
    <p:sldId id="294" r:id="rId40"/>
    <p:sldId id="284" r:id="rId41"/>
    <p:sldId id="295" r:id="rId42"/>
    <p:sldId id="287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lliam/Cheryl Ferguson" initials="CF" lastIdx="1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DC30"/>
    <a:srgbClr val="CCE1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496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44" y="30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682382133995044E-2"/>
          <c:y val="5.9304703476482618E-2"/>
          <c:w val="0.77295285359801491"/>
          <c:h val="0.81799591002044991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Russia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Sheet1!$B$1:$L$1</c:f>
              <c:numCache>
                <c:formatCode>General</c:formatCode>
                <c:ptCount val="11"/>
                <c:pt idx="0">
                  <c:v>1950</c:v>
                </c:pt>
                <c:pt idx="1">
                  <c:v>1960</c:v>
                </c:pt>
                <c:pt idx="2">
                  <c:v>1970</c:v>
                </c:pt>
                <c:pt idx="3">
                  <c:v>1980</c:v>
                </c:pt>
                <c:pt idx="4">
                  <c:v>1990</c:v>
                </c:pt>
                <c:pt idx="5">
                  <c:v>2000</c:v>
                </c:pt>
                <c:pt idx="6">
                  <c:v>2010</c:v>
                </c:pt>
                <c:pt idx="7">
                  <c:v>2020</c:v>
                </c:pt>
                <c:pt idx="8">
                  <c:v>2030</c:v>
                </c:pt>
                <c:pt idx="9">
                  <c:v>2040</c:v>
                </c:pt>
                <c:pt idx="10">
                  <c:v>2050</c:v>
                </c:pt>
              </c:numCache>
            </c:numRef>
          </c:cat>
          <c:val>
            <c:numRef>
              <c:f>Sheet1!$B$2:$L$2</c:f>
              <c:numCache>
                <c:formatCode>General</c:formatCode>
                <c:ptCount val="11"/>
                <c:pt idx="0">
                  <c:v>100</c:v>
                </c:pt>
                <c:pt idx="1">
                  <c:v>120</c:v>
                </c:pt>
                <c:pt idx="2">
                  <c:v>130</c:v>
                </c:pt>
                <c:pt idx="3">
                  <c:v>140</c:v>
                </c:pt>
                <c:pt idx="4">
                  <c:v>150</c:v>
                </c:pt>
                <c:pt idx="5">
                  <c:v>145</c:v>
                </c:pt>
                <c:pt idx="6">
                  <c:v>140</c:v>
                </c:pt>
                <c:pt idx="7">
                  <c:v>135</c:v>
                </c:pt>
                <c:pt idx="8">
                  <c:v>130</c:v>
                </c:pt>
                <c:pt idx="9">
                  <c:v>125</c:v>
                </c:pt>
                <c:pt idx="10">
                  <c:v>120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CB0B-48C3-B348-440C3AB70CB4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Japan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Sheet1!$B$1:$L$1</c:f>
              <c:numCache>
                <c:formatCode>General</c:formatCode>
                <c:ptCount val="11"/>
                <c:pt idx="0">
                  <c:v>1950</c:v>
                </c:pt>
                <c:pt idx="1">
                  <c:v>1960</c:v>
                </c:pt>
                <c:pt idx="2">
                  <c:v>1970</c:v>
                </c:pt>
                <c:pt idx="3">
                  <c:v>1980</c:v>
                </c:pt>
                <c:pt idx="4">
                  <c:v>1990</c:v>
                </c:pt>
                <c:pt idx="5">
                  <c:v>2000</c:v>
                </c:pt>
                <c:pt idx="6">
                  <c:v>2010</c:v>
                </c:pt>
                <c:pt idx="7">
                  <c:v>2020</c:v>
                </c:pt>
                <c:pt idx="8">
                  <c:v>2030</c:v>
                </c:pt>
                <c:pt idx="9">
                  <c:v>2040</c:v>
                </c:pt>
                <c:pt idx="10">
                  <c:v>2050</c:v>
                </c:pt>
              </c:numCache>
            </c:numRef>
          </c:cat>
          <c:val>
            <c:numRef>
              <c:f>Sheet1!$B$3:$L$3</c:f>
              <c:numCache>
                <c:formatCode>General</c:formatCode>
                <c:ptCount val="11"/>
                <c:pt idx="0">
                  <c:v>82</c:v>
                </c:pt>
                <c:pt idx="1">
                  <c:v>90</c:v>
                </c:pt>
                <c:pt idx="2">
                  <c:v>100</c:v>
                </c:pt>
                <c:pt idx="3">
                  <c:v>115</c:v>
                </c:pt>
                <c:pt idx="4">
                  <c:v>123</c:v>
                </c:pt>
                <c:pt idx="5">
                  <c:v>125</c:v>
                </c:pt>
                <c:pt idx="6">
                  <c:v>125</c:v>
                </c:pt>
                <c:pt idx="7">
                  <c:v>123</c:v>
                </c:pt>
                <c:pt idx="8">
                  <c:v>120</c:v>
                </c:pt>
                <c:pt idx="9">
                  <c:v>112</c:v>
                </c:pt>
                <c:pt idx="10">
                  <c:v>102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CB0B-48C3-B348-440C3AB70CB4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Italy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Sheet1!$B$1:$L$1</c:f>
              <c:numCache>
                <c:formatCode>General</c:formatCode>
                <c:ptCount val="11"/>
                <c:pt idx="0">
                  <c:v>1950</c:v>
                </c:pt>
                <c:pt idx="1">
                  <c:v>1960</c:v>
                </c:pt>
                <c:pt idx="2">
                  <c:v>1970</c:v>
                </c:pt>
                <c:pt idx="3">
                  <c:v>1980</c:v>
                </c:pt>
                <c:pt idx="4">
                  <c:v>1990</c:v>
                </c:pt>
                <c:pt idx="5">
                  <c:v>2000</c:v>
                </c:pt>
                <c:pt idx="6">
                  <c:v>2010</c:v>
                </c:pt>
                <c:pt idx="7">
                  <c:v>2020</c:v>
                </c:pt>
                <c:pt idx="8">
                  <c:v>2030</c:v>
                </c:pt>
                <c:pt idx="9">
                  <c:v>2040</c:v>
                </c:pt>
                <c:pt idx="10">
                  <c:v>2050</c:v>
                </c:pt>
              </c:numCache>
            </c:numRef>
          </c:cat>
          <c:val>
            <c:numRef>
              <c:f>Sheet1!$B$4:$L$4</c:f>
              <c:numCache>
                <c:formatCode>General</c:formatCode>
                <c:ptCount val="11"/>
                <c:pt idx="0">
                  <c:v>45</c:v>
                </c:pt>
                <c:pt idx="1">
                  <c:v>50</c:v>
                </c:pt>
                <c:pt idx="2">
                  <c:v>55</c:v>
                </c:pt>
                <c:pt idx="3">
                  <c:v>60</c:v>
                </c:pt>
                <c:pt idx="4">
                  <c:v>60</c:v>
                </c:pt>
                <c:pt idx="5">
                  <c:v>60</c:v>
                </c:pt>
                <c:pt idx="6">
                  <c:v>58</c:v>
                </c:pt>
                <c:pt idx="7">
                  <c:v>55</c:v>
                </c:pt>
                <c:pt idx="8">
                  <c:v>50</c:v>
                </c:pt>
                <c:pt idx="9">
                  <c:v>45</c:v>
                </c:pt>
                <c:pt idx="10">
                  <c:v>40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CB0B-48C3-B348-440C3AB70C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1321096"/>
        <c:axId val="1"/>
      </c:lineChart>
      <c:catAx>
        <c:axId val="141321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321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A04C79-BBD9-4FAC-93F9-77AB242480C0}" type="datetimeFigureOut">
              <a:rPr lang="en-US" smtClean="0"/>
              <a:pPr/>
              <a:t>9/19/2019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50CF1B-4BFF-427D-B52E-44AEDD58C73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8293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0CF1B-4BFF-427D-B52E-44AEDD58C73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9769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8F8D374-678B-479E-AB15-79BF0505E506}" type="slidenum">
              <a:rPr lang="en-US">
                <a:latin typeface="Times New Roman" panose="02020603050405020304" pitchFamily="18" charset="0"/>
              </a:rPr>
              <a:pPr/>
              <a:t>12</a:t>
            </a:fld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2835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0CF1B-4BFF-427D-B52E-44AEDD58C73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7953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9667BF8-AC18-449F-A680-4E8DC0DF8998}" type="slidenum">
              <a:rPr lang="en-US">
                <a:latin typeface="Times New Roman" panose="02020603050405020304" pitchFamily="18" charset="0"/>
              </a:rPr>
              <a:pPr/>
              <a:t>15</a:t>
            </a:fld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1452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AD309CD-A7A2-44FB-B6E3-0884A4BC505F}" type="slidenum">
              <a:rPr lang="en-US">
                <a:latin typeface="Times New Roman" panose="02020603050405020304" pitchFamily="18" charset="0"/>
              </a:rPr>
              <a:pPr/>
              <a:t>16</a:t>
            </a:fld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2071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EC1C7EA-3F1F-4593-A891-C87A6E595DF2}" type="slidenum">
              <a:rPr lang="en-US">
                <a:latin typeface="Times New Roman" panose="02020603050405020304" pitchFamily="18" charset="0"/>
              </a:rPr>
              <a:pPr/>
              <a:t>18</a:t>
            </a:fld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0365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0CF1B-4BFF-427D-B52E-44AEDD58C73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2079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0CF1B-4BFF-427D-B52E-44AEDD58C73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9617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0CF1B-4BFF-427D-B52E-44AEDD58C73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6086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0CF1B-4BFF-427D-B52E-44AEDD58C737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484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0CF1B-4BFF-427D-B52E-44AEDD58C737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585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0CF1B-4BFF-427D-B52E-44AEDD58C73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4195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0CF1B-4BFF-427D-B52E-44AEDD58C737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8106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0CF1B-4BFF-427D-B52E-44AEDD58C737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803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B8C62BC-C7F8-4A38-92F8-2CC5FCA1E214}" type="slidenum">
              <a:rPr lang="en-US">
                <a:latin typeface="Times New Roman" panose="02020603050405020304" pitchFamily="18" charset="0"/>
              </a:rPr>
              <a:pPr/>
              <a:t>33</a:t>
            </a:fld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8131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7D78284-83D1-4102-9A26-AE0EB30D6830}" type="slidenum">
              <a:rPr lang="en-US">
                <a:latin typeface="Times New Roman" panose="02020603050405020304" pitchFamily="18" charset="0"/>
              </a:rPr>
              <a:pPr/>
              <a:t>34</a:t>
            </a:fld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9740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D2E7BA7-EAD7-405A-A6A7-5FBF8AB738A0}" type="slidenum">
              <a:rPr lang="en-US">
                <a:latin typeface="Times New Roman" panose="02020603050405020304" pitchFamily="18" charset="0"/>
              </a:rPr>
              <a:pPr/>
              <a:t>35</a:t>
            </a:fld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415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0CF1B-4BFF-427D-B52E-44AEDD58C737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330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92700F2-5452-4208-ADF3-4961C76B1D0C}" type="slidenum">
              <a:rPr lang="en-US" altLang="en-US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37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867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867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Source: United Nations Population Division</a:t>
            </a:r>
          </a:p>
        </p:txBody>
      </p:sp>
    </p:spTree>
    <p:extLst>
      <p:ext uri="{BB962C8B-B14F-4D97-AF65-F5344CB8AC3E}">
        <p14:creationId xmlns:p14="http://schemas.microsoft.com/office/powerpoint/2010/main" val="5396508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0CF1B-4BFF-427D-B52E-44AEDD58C737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0253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0CF1B-4BFF-427D-B52E-44AEDD58C737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3510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0CF1B-4BFF-427D-B52E-44AEDD58C737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614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0CF1B-4BFF-427D-B52E-44AEDD58C73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443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F043EBB-7562-408C-B0A6-AA6FC44145BF}" type="slidenum">
              <a:rPr lang="en-US">
                <a:latin typeface="Times New Roman" panose="02020603050405020304" pitchFamily="18" charset="0"/>
              </a:rPr>
              <a:pPr/>
              <a:t>5</a:t>
            </a:fld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535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74FC944-3824-4C6A-B959-18A7E7FCEE78}" type="slidenum">
              <a:rPr lang="en-US">
                <a:latin typeface="Times New Roman" panose="02020603050405020304" pitchFamily="18" charset="0"/>
              </a:rPr>
              <a:pPr/>
              <a:t>6</a:t>
            </a:fld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9810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834C012-2E76-4D56-8C26-97842E01CA45}" type="slidenum">
              <a:rPr lang="en-US">
                <a:latin typeface="Times New Roman" panose="02020603050405020304" pitchFamily="18" charset="0"/>
              </a:rPr>
              <a:pPr/>
              <a:t>7</a:t>
            </a:fld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440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0CF1B-4BFF-427D-B52E-44AEDD58C73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3841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0CF1B-4BFF-427D-B52E-44AEDD58C73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3454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50CF1B-4BFF-427D-B52E-44AEDD58C73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890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world_cover_left"/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lum bright="10000"/>
          </a:blip>
          <a:srcRect/>
          <a:stretch>
            <a:fillRect/>
          </a:stretch>
        </p:blipFill>
        <p:spPr bwMode="auto">
          <a:xfrm>
            <a:off x="8746435" y="92515"/>
            <a:ext cx="3445566" cy="6761952"/>
          </a:xfrm>
          <a:prstGeom prst="rect">
            <a:avLst/>
          </a:prstGeom>
          <a:noFill/>
        </p:spPr>
      </p:pic>
      <p:sp>
        <p:nvSpPr>
          <p:cNvPr id="5" name="Freeform 3"/>
          <p:cNvSpPr>
            <a:spLocks/>
          </p:cNvSpPr>
          <p:nvPr/>
        </p:nvSpPr>
        <p:spPr bwMode="auto">
          <a:xfrm>
            <a:off x="5526618" y="-3175"/>
            <a:ext cx="1037167" cy="1462088"/>
          </a:xfrm>
          <a:custGeom>
            <a:avLst/>
            <a:gdLst/>
            <a:ahLst/>
            <a:cxnLst>
              <a:cxn ang="0">
                <a:pos x="34" y="0"/>
              </a:cxn>
              <a:cxn ang="0">
                <a:pos x="490" y="0"/>
              </a:cxn>
              <a:cxn ang="0">
                <a:pos x="140" y="921"/>
              </a:cxn>
              <a:cxn ang="0">
                <a:pos x="0" y="921"/>
              </a:cxn>
              <a:cxn ang="0">
                <a:pos x="34" y="0"/>
              </a:cxn>
            </a:cxnLst>
            <a:rect l="0" t="0" r="r" b="b"/>
            <a:pathLst>
              <a:path w="490" h="921">
                <a:moveTo>
                  <a:pt x="34" y="0"/>
                </a:moveTo>
                <a:lnTo>
                  <a:pt x="490" y="0"/>
                </a:lnTo>
                <a:lnTo>
                  <a:pt x="140" y="921"/>
                </a:lnTo>
                <a:lnTo>
                  <a:pt x="0" y="921"/>
                </a:lnTo>
                <a:lnTo>
                  <a:pt x="34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-10584" y="1447800"/>
            <a:ext cx="2252135" cy="4953000"/>
          </a:xfrm>
          <a:prstGeom prst="rect">
            <a:avLst/>
          </a:prstGeom>
          <a:gradFill rotWithShape="1">
            <a:gsLst>
              <a:gs pos="0">
                <a:schemeClr val="accent3">
                  <a:lumMod val="60000"/>
                  <a:lumOff val="40000"/>
                  <a:alpha val="75000"/>
                </a:schemeClr>
              </a:gs>
              <a:gs pos="100000">
                <a:schemeClr val="bg1">
                  <a:alpha val="7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-8467" y="-1588"/>
            <a:ext cx="5689600" cy="14605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-12700" y="152400"/>
            <a:ext cx="12192000" cy="1143000"/>
          </a:xfrm>
          <a:prstGeom prst="rect">
            <a:avLst/>
          </a:prstGeom>
          <a:solidFill>
            <a:schemeClr val="accent3">
              <a:lumMod val="75000"/>
              <a:alpha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8467" y="1460500"/>
            <a:ext cx="651933" cy="1422400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347" y="0"/>
              </a:cxn>
              <a:cxn ang="0">
                <a:pos x="0" y="1008"/>
              </a:cxn>
              <a:cxn ang="0">
                <a:pos x="1" y="0"/>
              </a:cxn>
            </a:cxnLst>
            <a:rect l="0" t="0" r="r" b="b"/>
            <a:pathLst>
              <a:path w="347" h="1008">
                <a:moveTo>
                  <a:pt x="1" y="0"/>
                </a:moveTo>
                <a:lnTo>
                  <a:pt x="347" y="0"/>
                </a:lnTo>
                <a:lnTo>
                  <a:pt x="0" y="1008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-12699" y="-4763"/>
            <a:ext cx="1318684" cy="1571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23" y="0"/>
              </a:cxn>
              <a:cxn ang="0">
                <a:pos x="584" y="99"/>
              </a:cxn>
              <a:cxn ang="0">
                <a:pos x="0" y="99"/>
              </a:cxn>
              <a:cxn ang="0">
                <a:pos x="0" y="0"/>
              </a:cxn>
            </a:cxnLst>
            <a:rect l="0" t="0" r="r" b="b"/>
            <a:pathLst>
              <a:path w="623" h="99">
                <a:moveTo>
                  <a:pt x="0" y="0"/>
                </a:moveTo>
                <a:lnTo>
                  <a:pt x="623" y="0"/>
                </a:lnTo>
                <a:lnTo>
                  <a:pt x="584" y="99"/>
                </a:lnTo>
                <a:lnTo>
                  <a:pt x="0" y="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1515755" y="286505"/>
            <a:ext cx="46911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GEOG 1 – World Regional Geography</a:t>
            </a: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1515755" y="777875"/>
            <a:ext cx="29181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 b="1" dirty="0"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Professor: Dr. Jean-Paul Rodrigue</a:t>
            </a:r>
          </a:p>
        </p:txBody>
      </p:sp>
      <p:pic>
        <p:nvPicPr>
          <p:cNvPr id="13" name="Picture 15" descr="Hofstra_Sh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100" y="136982"/>
            <a:ext cx="1347764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22"/>
          <p:cNvSpPr>
            <a:spLocks noChangeArrowheads="1"/>
          </p:cNvSpPr>
          <p:nvPr/>
        </p:nvSpPr>
        <p:spPr bwMode="auto">
          <a:xfrm>
            <a:off x="0" y="6400800"/>
            <a:ext cx="12192000" cy="457200"/>
          </a:xfrm>
          <a:prstGeom prst="rect">
            <a:avLst/>
          </a:prstGeom>
          <a:gradFill rotWithShape="1">
            <a:gsLst>
              <a:gs pos="0">
                <a:schemeClr val="bg1">
                  <a:alpha val="75000"/>
                </a:schemeClr>
              </a:gs>
              <a:gs pos="100000">
                <a:schemeClr val="accent3">
                  <a:lumMod val="75000"/>
                  <a:alpha val="7500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15" name="Text Box 25"/>
          <p:cNvSpPr txBox="1">
            <a:spLocks noChangeArrowheads="1"/>
          </p:cNvSpPr>
          <p:nvPr/>
        </p:nvSpPr>
        <p:spPr bwMode="auto">
          <a:xfrm>
            <a:off x="165100" y="6502401"/>
            <a:ext cx="498450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600" b="1" i="1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</a:rPr>
              <a:t>Hofstra University, Department of Global Studies &amp; Geography</a:t>
            </a:r>
          </a:p>
        </p:txBody>
      </p:sp>
      <p:sp>
        <p:nvSpPr>
          <p:cNvPr id="42804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269068" y="1501776"/>
            <a:ext cx="9478433" cy="1470025"/>
          </a:xfrm>
        </p:spPr>
        <p:txBody>
          <a:bodyPr/>
          <a:lstStyle>
            <a:lvl1pPr>
              <a:defRPr sz="3600" b="1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2804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2269068" y="3200400"/>
            <a:ext cx="9478433" cy="2971800"/>
          </a:xfrm>
        </p:spPr>
        <p:txBody>
          <a:bodyPr/>
          <a:lstStyle>
            <a:lvl1pPr marL="0" indent="0">
              <a:buFont typeface="Arial Narrow" pitchFamily="34" charset="0"/>
              <a:buNone/>
              <a:defRPr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390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285" y="104775"/>
            <a:ext cx="10949516" cy="947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651" y="1311275"/>
            <a:ext cx="5395383" cy="5291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08233" y="1311275"/>
            <a:ext cx="5395384" cy="5291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3832890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914400" y="381000"/>
            <a:ext cx="10363200" cy="2133600"/>
          </a:xfrm>
          <a:ln>
            <a:solidFill>
              <a:srgbClr val="7F7F7F"/>
            </a:solidFill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lang="en-US" sz="4400" b="1" i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2895600"/>
            <a:ext cx="10363200" cy="2362200"/>
          </a:xfrm>
        </p:spPr>
        <p:txBody>
          <a:bodyPr rtlCol="0">
            <a:normAutofit/>
          </a:bodyPr>
          <a:lstStyle>
            <a:lvl1pPr marL="0" indent="0" algn="ctr" rtl="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 lang="en-US" sz="44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0"/>
          </p:nvPr>
        </p:nvSpPr>
        <p:spPr>
          <a:xfrm>
            <a:off x="4166236" y="6356510"/>
            <a:ext cx="3859531" cy="36433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© 2012, John Wiley and Sons, Inc.</a:t>
            </a:r>
          </a:p>
        </p:txBody>
      </p:sp>
    </p:spTree>
    <p:extLst>
      <p:ext uri="{BB962C8B-B14F-4D97-AF65-F5344CB8AC3E}">
        <p14:creationId xmlns:p14="http://schemas.microsoft.com/office/powerpoint/2010/main" val="801894560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ight Content Squa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3"/>
          <p:cNvSpPr>
            <a:spLocks noGrp="1"/>
          </p:cNvSpPr>
          <p:nvPr>
            <p:ph sz="quarter" idx="19"/>
          </p:nvPr>
        </p:nvSpPr>
        <p:spPr>
          <a:xfrm>
            <a:off x="6197600" y="1600200"/>
            <a:ext cx="2641600" cy="2209800"/>
          </a:xfrm>
        </p:spPr>
        <p:txBody>
          <a:bodyPr lIns="8230" tIns="41148" rIns="8230" bIns="41148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quarter" idx="20"/>
          </p:nvPr>
        </p:nvSpPr>
        <p:spPr>
          <a:xfrm>
            <a:off x="8940800" y="1600200"/>
            <a:ext cx="2641600" cy="2209800"/>
          </a:xfrm>
        </p:spPr>
        <p:txBody>
          <a:bodyPr lIns="8230" tIns="41148" rIns="8230" bIns="41148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2641600" cy="2209800"/>
          </a:xfrm>
        </p:spPr>
        <p:txBody>
          <a:bodyPr lIns="8230" tIns="41148" rIns="8230" bIns="41148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5"/>
          </p:nvPr>
        </p:nvSpPr>
        <p:spPr>
          <a:xfrm>
            <a:off x="914400" y="6247924"/>
            <a:ext cx="2539365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6"/>
          </p:nvPr>
        </p:nvSpPr>
        <p:spPr>
          <a:xfrm>
            <a:off x="4166236" y="6247924"/>
            <a:ext cx="3859531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© 2012, John Wiley and Sons, Inc.</a:t>
            </a:r>
          </a:p>
        </p:txBody>
      </p:sp>
      <p:sp>
        <p:nvSpPr>
          <p:cNvPr id="11" name="Slide Number Placeholder 7"/>
          <p:cNvSpPr>
            <a:spLocks noGrp="1"/>
          </p:cNvSpPr>
          <p:nvPr>
            <p:ph type="sldNum" sz="quarter" idx="17"/>
          </p:nvPr>
        </p:nvSpPr>
        <p:spPr>
          <a:xfrm>
            <a:off x="8738237" y="6247924"/>
            <a:ext cx="2539364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CFDA9E0-4E39-4B0E-A544-1B7FD85139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8"/>
          </p:nvPr>
        </p:nvSpPr>
        <p:spPr>
          <a:xfrm>
            <a:off x="3352800" y="1600200"/>
            <a:ext cx="2641600" cy="2209800"/>
          </a:xfrm>
        </p:spPr>
        <p:txBody>
          <a:bodyPr lIns="8230" tIns="41148" rIns="8230" bIns="41148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quarter" idx="21"/>
          </p:nvPr>
        </p:nvSpPr>
        <p:spPr>
          <a:xfrm>
            <a:off x="609600" y="3886200"/>
            <a:ext cx="2641600" cy="2209800"/>
          </a:xfrm>
        </p:spPr>
        <p:txBody>
          <a:bodyPr lIns="8230" tIns="41148" rIns="8230" bIns="41148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quarter" idx="22"/>
          </p:nvPr>
        </p:nvSpPr>
        <p:spPr>
          <a:xfrm>
            <a:off x="3352800" y="3886200"/>
            <a:ext cx="2641600" cy="2209800"/>
          </a:xfrm>
        </p:spPr>
        <p:txBody>
          <a:bodyPr lIns="8230" tIns="41148" rIns="8230" bIns="41148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quarter" idx="23"/>
          </p:nvPr>
        </p:nvSpPr>
        <p:spPr>
          <a:xfrm>
            <a:off x="6197600" y="3886200"/>
            <a:ext cx="2641600" cy="2209800"/>
          </a:xfrm>
        </p:spPr>
        <p:txBody>
          <a:bodyPr lIns="8230" tIns="41148" rIns="8230" bIns="41148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3"/>
          <p:cNvSpPr>
            <a:spLocks noGrp="1"/>
          </p:cNvSpPr>
          <p:nvPr>
            <p:ph sz="quarter" idx="24"/>
          </p:nvPr>
        </p:nvSpPr>
        <p:spPr>
          <a:xfrm>
            <a:off x="8940800" y="3886200"/>
            <a:ext cx="2641600" cy="2209800"/>
          </a:xfrm>
        </p:spPr>
        <p:txBody>
          <a:bodyPr lIns="8230" tIns="41148" rIns="8230" bIns="41148"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4154230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3250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8524" y="149899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8524" y="3031674"/>
            <a:ext cx="10363200" cy="2704625"/>
          </a:xfrm>
        </p:spPr>
        <p:txBody>
          <a:bodyPr anchor="b"/>
          <a:lstStyle>
            <a:lvl1pPr marL="0" indent="0">
              <a:buNone/>
              <a:defRPr sz="24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7994596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651" y="1311275"/>
            <a:ext cx="5395383" cy="52911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8233" y="1311275"/>
            <a:ext cx="5395384" cy="52911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7583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92229989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2991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9535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8365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56185" y="104775"/>
            <a:ext cx="2747433" cy="64976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651" y="104775"/>
            <a:ext cx="8043333" cy="64976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54000" y="6353175"/>
            <a:ext cx="508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7CFDA9E0-4E39-4B0E-A544-1B7FD85139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11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world_cover_left"/>
          <p:cNvPicPr>
            <a:picLocks noChangeAspect="1" noChangeArrowheads="1"/>
          </p:cNvPicPr>
          <p:nvPr/>
        </p:nvPicPr>
        <p:blipFill>
          <a:blip r:embed="rId14" cstate="screen">
            <a:duotone>
              <a:schemeClr val="bg2">
                <a:shade val="45000"/>
                <a:satMod val="135000"/>
              </a:schemeClr>
              <a:prstClr val="white"/>
            </a:duotone>
            <a:lum brigh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95517" y="7752"/>
            <a:ext cx="1201313" cy="2596591"/>
          </a:xfrm>
          <a:prstGeom prst="rect">
            <a:avLst/>
          </a:prstGeom>
          <a:noFill/>
        </p:spPr>
      </p:pic>
      <p:sp>
        <p:nvSpPr>
          <p:cNvPr id="427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39285" y="104775"/>
            <a:ext cx="10949516" cy="94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09651" y="1311275"/>
            <a:ext cx="10993967" cy="529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27014" name="Rectangle 6"/>
          <p:cNvSpPr>
            <a:spLocks noChangeArrowheads="1"/>
          </p:cNvSpPr>
          <p:nvPr/>
        </p:nvSpPr>
        <p:spPr bwMode="auto">
          <a:xfrm>
            <a:off x="-14817" y="-11113"/>
            <a:ext cx="1016001" cy="1447801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427015" name="Rectangle 7"/>
          <p:cNvSpPr>
            <a:spLocks noChangeArrowheads="1"/>
          </p:cNvSpPr>
          <p:nvPr/>
        </p:nvSpPr>
        <p:spPr bwMode="auto">
          <a:xfrm>
            <a:off x="-14817" y="1436688"/>
            <a:ext cx="1016001" cy="5421312"/>
          </a:xfrm>
          <a:prstGeom prst="rect">
            <a:avLst/>
          </a:prstGeom>
          <a:gradFill rotWithShape="1"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bg1">
                  <a:alpha val="7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427016" name="Rectangle 8"/>
          <p:cNvSpPr>
            <a:spLocks noChangeArrowheads="1"/>
          </p:cNvSpPr>
          <p:nvPr/>
        </p:nvSpPr>
        <p:spPr bwMode="auto">
          <a:xfrm>
            <a:off x="1909234" y="1061849"/>
            <a:ext cx="10282767" cy="228600"/>
          </a:xfrm>
          <a:prstGeom prst="rect">
            <a:avLst/>
          </a:prstGeom>
          <a:gradFill rotWithShape="1">
            <a:gsLst>
              <a:gs pos="0">
                <a:schemeClr val="bg1">
                  <a:alpha val="75000"/>
                </a:schemeClr>
              </a:gs>
              <a:gs pos="100000">
                <a:schemeClr val="accent3">
                  <a:lumMod val="75000"/>
                  <a:alpha val="7500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851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3">
              <a:lumMod val="50000"/>
            </a:schemeClr>
          </a:solidFill>
          <a:effectLst>
            <a:outerShdw blurRad="38100" dist="38100" dir="2700000" algn="tl">
              <a:srgbClr val="C0C0C0"/>
            </a:outerShdw>
          </a:effectLst>
          <a:latin typeface="Arial Narrow" panose="020B0606020202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80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80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80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80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33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33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33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33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0"/>
        </a:spcAft>
        <a:buClr>
          <a:srgbClr val="990000"/>
        </a:buClr>
        <a:buFont typeface="Arial Narrow" pitchFamily="34" charset="0"/>
        <a:buChar char="■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0"/>
        </a:spcBef>
        <a:spcAft>
          <a:spcPct val="0"/>
        </a:spcAft>
        <a:buChar char="»"/>
        <a:defRPr sz="1600">
          <a:solidFill>
            <a:srgbClr val="5F5F5F"/>
          </a:solidFill>
          <a:latin typeface="+mn-lt"/>
        </a:defRPr>
      </a:lvl6pPr>
      <a:lvl7pPr marL="2971800" indent="-228600" algn="l" rtl="0" eaLnBrk="1" fontAlgn="base" hangingPunct="1">
        <a:spcBef>
          <a:spcPct val="0"/>
        </a:spcBef>
        <a:spcAft>
          <a:spcPct val="0"/>
        </a:spcAft>
        <a:buChar char="»"/>
        <a:defRPr sz="1600">
          <a:solidFill>
            <a:srgbClr val="5F5F5F"/>
          </a:solidFill>
          <a:latin typeface="+mn-lt"/>
        </a:defRPr>
      </a:lvl7pPr>
      <a:lvl8pPr marL="3429000" indent="-228600" algn="l" rtl="0" eaLnBrk="1" fontAlgn="base" hangingPunct="1">
        <a:spcBef>
          <a:spcPct val="0"/>
        </a:spcBef>
        <a:spcAft>
          <a:spcPct val="0"/>
        </a:spcAft>
        <a:buChar char="»"/>
        <a:defRPr sz="1600">
          <a:solidFill>
            <a:srgbClr val="5F5F5F"/>
          </a:solidFill>
          <a:latin typeface="+mn-lt"/>
        </a:defRPr>
      </a:lvl8pPr>
      <a:lvl9pPr marL="3886200" indent="-228600" algn="l" rtl="0" eaLnBrk="1" fontAlgn="base" hangingPunct="1">
        <a:spcBef>
          <a:spcPct val="0"/>
        </a:spcBef>
        <a:spcAft>
          <a:spcPct val="0"/>
        </a:spcAft>
        <a:buChar char="»"/>
        <a:defRPr sz="1600">
          <a:solidFill>
            <a:srgbClr val="5F5F5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transportgeography.org/?page_id=412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Chapter 2: The Russian Realm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Geography of the Russian Realm: Physiographic Regions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West Siberian Plain (3)</a:t>
            </a:r>
          </a:p>
          <a:p>
            <a:pPr lvl="1"/>
            <a:r>
              <a:rPr lang="en-US" dirty="0"/>
              <a:t>World’s largest unbroken lowland where rivers flow northward, like the Ob River.</a:t>
            </a:r>
          </a:p>
          <a:p>
            <a:r>
              <a:rPr lang="en-US" dirty="0"/>
              <a:t>Central Siberian Plateau (4)</a:t>
            </a:r>
          </a:p>
          <a:p>
            <a:pPr lvl="1"/>
            <a:r>
              <a:rPr lang="en-US" dirty="0"/>
              <a:t>East of the </a:t>
            </a:r>
            <a:r>
              <a:rPr lang="en-US" dirty="0" err="1"/>
              <a:t>Yenisey</a:t>
            </a:r>
            <a:r>
              <a:rPr lang="en-US" dirty="0"/>
              <a:t> River.</a:t>
            </a:r>
          </a:p>
          <a:p>
            <a:pPr lvl="1"/>
            <a:r>
              <a:rPr lang="en-US" dirty="0"/>
              <a:t>Higher relief.</a:t>
            </a:r>
          </a:p>
          <a:p>
            <a:pPr lvl="1"/>
            <a:r>
              <a:rPr lang="en-US" dirty="0"/>
              <a:t>Most sparsely populated areas in the habitable world.</a:t>
            </a:r>
          </a:p>
          <a:p>
            <a:r>
              <a:rPr lang="en-US" dirty="0"/>
              <a:t>Yakutsk Basin (5)</a:t>
            </a:r>
          </a:p>
          <a:p>
            <a:pPr lvl="1"/>
            <a:r>
              <a:rPr lang="en-US" dirty="0"/>
              <a:t>Moderate topography drained by the Lena River.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Geography of the Russian Realm: Physiographic Regions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Eastern Highlands (6)</a:t>
            </a:r>
          </a:p>
          <a:p>
            <a:pPr lvl="1"/>
            <a:r>
              <a:rPr lang="en-US" dirty="0"/>
              <a:t>Remote jumble of ranges.</a:t>
            </a:r>
          </a:p>
          <a:p>
            <a:pPr lvl="1"/>
            <a:r>
              <a:rPr lang="en-US" dirty="0"/>
              <a:t>Kamchatka and Sakhalin.</a:t>
            </a:r>
          </a:p>
          <a:p>
            <a:pPr lvl="1"/>
            <a:r>
              <a:rPr lang="en-US" dirty="0"/>
              <a:t>Pacific Ring of Fire.</a:t>
            </a:r>
          </a:p>
          <a:p>
            <a:pPr lvl="1"/>
            <a:r>
              <a:rPr lang="en-US" dirty="0"/>
              <a:t>Volatile volcanism.</a:t>
            </a:r>
          </a:p>
          <a:p>
            <a:pPr lvl="1"/>
            <a:r>
              <a:rPr lang="en-US" dirty="0"/>
              <a:t>Prevalent earthquakes.</a:t>
            </a:r>
          </a:p>
          <a:p>
            <a:pPr lvl="1"/>
            <a:r>
              <a:rPr lang="en-US" dirty="0"/>
              <a:t>Oil and gas reserves.</a:t>
            </a:r>
          </a:p>
          <a:p>
            <a:r>
              <a:rPr lang="en-US" dirty="0"/>
              <a:t>Central Asian Ranges (7)</a:t>
            </a:r>
          </a:p>
          <a:p>
            <a:pPr lvl="1"/>
            <a:r>
              <a:rPr lang="en-US" dirty="0"/>
              <a:t>With the Caucasus, forms the Southern Perimeter.</a:t>
            </a:r>
          </a:p>
          <a:p>
            <a:pPr lvl="1"/>
            <a:r>
              <a:rPr lang="en-US" dirty="0"/>
              <a:t>High relief location of Lake Baykal (deepest in the world; 1.6 km).</a:t>
            </a:r>
          </a:p>
          <a:p>
            <a:pPr lvl="1"/>
            <a:r>
              <a:rPr lang="en-US" altLang="en-US" dirty="0"/>
              <a:t>Holds almost 20% of the world’s supply of unfrozen freshwater.</a:t>
            </a:r>
            <a:endParaRPr lang="en-US" dirty="0"/>
          </a:p>
          <a:p>
            <a:r>
              <a:rPr lang="en-US" dirty="0"/>
              <a:t>Caucasus Mountains (8)</a:t>
            </a:r>
          </a:p>
          <a:p>
            <a:pPr lvl="1"/>
            <a:r>
              <a:rPr lang="en-US" dirty="0"/>
              <a:t>Barrier and zone of conflict for Russia and neighbors.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 Constraining Physical Geography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Russian Climate</a:t>
            </a:r>
          </a:p>
          <a:p>
            <a:pPr lvl="1" eaLnBrk="1" hangingPunct="1"/>
            <a:r>
              <a:rPr lang="en-US" dirty="0"/>
              <a:t>Russia plagued by long distances and harsh environment.</a:t>
            </a:r>
          </a:p>
          <a:p>
            <a:pPr lvl="1" eaLnBrk="1" hangingPunct="1"/>
            <a:r>
              <a:rPr lang="en-US" dirty="0"/>
              <a:t>Affected by 3 natural conditions.</a:t>
            </a:r>
          </a:p>
          <a:p>
            <a:pPr lvl="1" eaLnBrk="1" hangingPunct="1"/>
            <a:r>
              <a:rPr lang="en-US" dirty="0"/>
              <a:t>Latitudinal position:</a:t>
            </a:r>
          </a:p>
          <a:p>
            <a:pPr lvl="2" eaLnBrk="1" hangingPunct="1"/>
            <a:r>
              <a:rPr lang="en-US" dirty="0"/>
              <a:t>Colder climate with increasing latitude.</a:t>
            </a:r>
          </a:p>
          <a:p>
            <a:pPr lvl="2" eaLnBrk="1" hangingPunct="1"/>
            <a:r>
              <a:rPr lang="en-US" dirty="0"/>
              <a:t>60o North latitude line; split the country in half.</a:t>
            </a:r>
          </a:p>
          <a:p>
            <a:pPr lvl="1" eaLnBrk="1" hangingPunct="1"/>
            <a:r>
              <a:rPr lang="en-US" dirty="0"/>
              <a:t>Continental position:</a:t>
            </a:r>
          </a:p>
          <a:p>
            <a:pPr lvl="2" eaLnBrk="1" hangingPunct="1"/>
            <a:r>
              <a:rPr lang="en-US" dirty="0"/>
              <a:t>Dryer air.</a:t>
            </a:r>
          </a:p>
          <a:p>
            <a:pPr lvl="2"/>
            <a:r>
              <a:rPr lang="en-US" dirty="0"/>
              <a:t>Inland climatic environment remote from moderating and moistening maritime influence.</a:t>
            </a:r>
          </a:p>
          <a:p>
            <a:pPr lvl="1" eaLnBrk="1" hangingPunct="1"/>
            <a:r>
              <a:rPr lang="en-US" dirty="0"/>
              <a:t>Altitudinal effect:</a:t>
            </a:r>
          </a:p>
          <a:p>
            <a:pPr lvl="2" eaLnBrk="1" hangingPunct="1"/>
            <a:r>
              <a:rPr lang="en-US" dirty="0"/>
              <a:t>Colder climate with increasing altitude.</a:t>
            </a:r>
          </a:p>
          <a:p>
            <a:pPr lvl="2" eaLnBrk="1" hangingPunct="1"/>
            <a:r>
              <a:rPr lang="en-US" dirty="0"/>
              <a:t>Location of major mountains.</a:t>
            </a:r>
          </a:p>
          <a:p>
            <a:pPr lvl="2" eaLnBrk="1" hangingPunct="1"/>
            <a:r>
              <a:rPr lang="en-US" dirty="0"/>
              <a:t>Limited impact for Russia.</a:t>
            </a:r>
          </a:p>
          <a:p>
            <a:pPr lvl="1"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729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Geography of the Russian Realm: Harsh Environments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Environmental effect</a:t>
            </a:r>
          </a:p>
          <a:p>
            <a:pPr lvl="1"/>
            <a:r>
              <a:rPr lang="en-US" dirty="0"/>
              <a:t>Permafrost:</a:t>
            </a:r>
          </a:p>
          <a:p>
            <a:pPr lvl="2"/>
            <a:r>
              <a:rPr lang="en-US" dirty="0"/>
              <a:t>Water in the ground permanently frozen.</a:t>
            </a:r>
          </a:p>
          <a:p>
            <a:pPr lvl="2"/>
            <a:r>
              <a:rPr lang="en-US" dirty="0"/>
              <a:t>Unsuitable for cultivation.</a:t>
            </a:r>
          </a:p>
          <a:p>
            <a:pPr lvl="2"/>
            <a:r>
              <a:rPr lang="en-US" dirty="0"/>
              <a:t>Difficult to build over (roads, rail, pipelines).</a:t>
            </a:r>
          </a:p>
          <a:p>
            <a:pPr lvl="1"/>
            <a:r>
              <a:rPr lang="en-US" dirty="0"/>
              <a:t>High latitude ecology.</a:t>
            </a:r>
          </a:p>
          <a:p>
            <a:pPr lvl="1"/>
            <a:r>
              <a:rPr lang="en-US" dirty="0"/>
              <a:t>Tundra:</a:t>
            </a:r>
          </a:p>
          <a:p>
            <a:pPr lvl="2"/>
            <a:r>
              <a:rPr lang="en-US" dirty="0"/>
              <a:t>Bare ground and rock with lichen, mosses and low grass.</a:t>
            </a:r>
          </a:p>
          <a:p>
            <a:pPr lvl="1"/>
            <a:r>
              <a:rPr lang="en-US" dirty="0"/>
              <a:t>Taiga:</a:t>
            </a:r>
          </a:p>
          <a:p>
            <a:pPr lvl="2"/>
            <a:r>
              <a:rPr lang="en-US" dirty="0"/>
              <a:t>“snow forest” of coniferous trees.</a:t>
            </a:r>
          </a:p>
          <a:p>
            <a:pPr lvl="2"/>
            <a:r>
              <a:rPr lang="en-US" dirty="0"/>
              <a:t>Commercial potential, but slow to grow.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blij16e_fig_02a_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913" y="443965"/>
            <a:ext cx="9499934" cy="631067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 Constraining Physical Geography</a:t>
            </a:r>
          </a:p>
        </p:txBody>
      </p:sp>
      <p:pic>
        <p:nvPicPr>
          <p:cNvPr id="12291" name="Picture 5" descr="Russia Base Riv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650" y="1400175"/>
            <a:ext cx="8610600" cy="528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Freeform 6"/>
          <p:cNvSpPr>
            <a:spLocks/>
          </p:cNvSpPr>
          <p:nvPr/>
        </p:nvSpPr>
        <p:spPr bwMode="auto">
          <a:xfrm>
            <a:off x="2825750" y="3635375"/>
            <a:ext cx="6572250" cy="1428750"/>
          </a:xfrm>
          <a:custGeom>
            <a:avLst/>
            <a:gdLst>
              <a:gd name="T0" fmla="*/ 0 w 4140"/>
              <a:gd name="T1" fmla="*/ 55 h 900"/>
              <a:gd name="T2" fmla="*/ 407 w 4140"/>
              <a:gd name="T3" fmla="*/ 366 h 900"/>
              <a:gd name="T4" fmla="*/ 1037 w 4140"/>
              <a:gd name="T5" fmla="*/ 705 h 900"/>
              <a:gd name="T6" fmla="*/ 1850 w 4140"/>
              <a:gd name="T7" fmla="*/ 881 h 900"/>
              <a:gd name="T8" fmla="*/ 2704 w 4140"/>
              <a:gd name="T9" fmla="*/ 820 h 900"/>
              <a:gd name="T10" fmla="*/ 3470 w 4140"/>
              <a:gd name="T11" fmla="*/ 522 h 900"/>
              <a:gd name="T12" fmla="*/ 4140 w 4140"/>
              <a:gd name="T13" fmla="*/ 0 h 9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140"/>
              <a:gd name="T22" fmla="*/ 0 h 900"/>
              <a:gd name="T23" fmla="*/ 4140 w 4140"/>
              <a:gd name="T24" fmla="*/ 900 h 9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140" h="900">
                <a:moveTo>
                  <a:pt x="0" y="55"/>
                </a:moveTo>
                <a:cubicBezTo>
                  <a:pt x="117" y="156"/>
                  <a:pt x="234" y="258"/>
                  <a:pt x="407" y="366"/>
                </a:cubicBezTo>
                <a:cubicBezTo>
                  <a:pt x="580" y="474"/>
                  <a:pt x="797" y="619"/>
                  <a:pt x="1037" y="705"/>
                </a:cubicBezTo>
                <a:cubicBezTo>
                  <a:pt x="1277" y="791"/>
                  <a:pt x="1572" y="862"/>
                  <a:pt x="1850" y="881"/>
                </a:cubicBezTo>
                <a:cubicBezTo>
                  <a:pt x="2128" y="900"/>
                  <a:pt x="2434" y="880"/>
                  <a:pt x="2704" y="820"/>
                </a:cubicBezTo>
                <a:cubicBezTo>
                  <a:pt x="2974" y="760"/>
                  <a:pt x="3231" y="659"/>
                  <a:pt x="3470" y="522"/>
                </a:cubicBezTo>
                <a:cubicBezTo>
                  <a:pt x="3709" y="385"/>
                  <a:pt x="3924" y="192"/>
                  <a:pt x="4140" y="0"/>
                </a:cubicBezTo>
              </a:path>
            </a:pathLst>
          </a:cu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>
              <a:cs typeface="Arial" panose="020B0604020202020204" pitchFamily="34" charset="0"/>
            </a:endParaRPr>
          </a:p>
        </p:txBody>
      </p:sp>
      <p:sp>
        <p:nvSpPr>
          <p:cNvPr id="12293" name="Text Box 7"/>
          <p:cNvSpPr txBox="1">
            <a:spLocks noChangeArrowheads="1"/>
          </p:cNvSpPr>
          <p:nvPr/>
        </p:nvSpPr>
        <p:spPr bwMode="auto">
          <a:xfrm>
            <a:off x="5132389" y="4025900"/>
            <a:ext cx="220605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600" b="1">
                <a:cs typeface="Arial" panose="020B0604020202020204" pitchFamily="34" charset="0"/>
              </a:rPr>
              <a:t>Artic Circle (66.5o N)</a:t>
            </a:r>
          </a:p>
        </p:txBody>
      </p:sp>
      <p:sp>
        <p:nvSpPr>
          <p:cNvPr id="12294" name="Text Box 8"/>
          <p:cNvSpPr txBox="1">
            <a:spLocks noChangeArrowheads="1"/>
          </p:cNvSpPr>
          <p:nvPr/>
        </p:nvSpPr>
        <p:spPr bwMode="auto">
          <a:xfrm>
            <a:off x="5729289" y="4737100"/>
            <a:ext cx="74251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600" b="1">
                <a:cs typeface="Arial" panose="020B0604020202020204" pitchFamily="34" charset="0"/>
              </a:rPr>
              <a:t>60o N</a:t>
            </a:r>
          </a:p>
        </p:txBody>
      </p:sp>
      <p:sp>
        <p:nvSpPr>
          <p:cNvPr id="12295" name="Line 10"/>
          <p:cNvSpPr>
            <a:spLocks noChangeShapeType="1"/>
          </p:cNvSpPr>
          <p:nvPr/>
        </p:nvSpPr>
        <p:spPr bwMode="auto">
          <a:xfrm flipV="1">
            <a:off x="3848100" y="3592513"/>
            <a:ext cx="1085850" cy="2430462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96" name="Text Box 11"/>
          <p:cNvSpPr txBox="1">
            <a:spLocks noChangeArrowheads="1"/>
          </p:cNvSpPr>
          <p:nvPr/>
        </p:nvSpPr>
        <p:spPr bwMode="auto">
          <a:xfrm rot="-4045913">
            <a:off x="3077369" y="4444207"/>
            <a:ext cx="2038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4D4D4D"/>
                </a:solidFill>
                <a:cs typeface="Arial" panose="020B0604020202020204" pitchFamily="34" charset="0"/>
              </a:rPr>
              <a:t>Latitudinal Effect</a:t>
            </a:r>
          </a:p>
        </p:txBody>
      </p:sp>
      <p:sp>
        <p:nvSpPr>
          <p:cNvPr id="12297" name="Line 12"/>
          <p:cNvSpPr>
            <a:spLocks noChangeShapeType="1"/>
          </p:cNvSpPr>
          <p:nvPr/>
        </p:nvSpPr>
        <p:spPr bwMode="auto">
          <a:xfrm>
            <a:off x="2179638" y="5475288"/>
            <a:ext cx="398462" cy="646112"/>
          </a:xfrm>
          <a:prstGeom prst="line">
            <a:avLst/>
          </a:prstGeom>
          <a:noFill/>
          <a:ln w="762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8" name="Line 13"/>
          <p:cNvSpPr>
            <a:spLocks noChangeShapeType="1"/>
          </p:cNvSpPr>
          <p:nvPr/>
        </p:nvSpPr>
        <p:spPr bwMode="auto">
          <a:xfrm flipV="1">
            <a:off x="5838826" y="5808664"/>
            <a:ext cx="2162175" cy="403225"/>
          </a:xfrm>
          <a:prstGeom prst="line">
            <a:avLst/>
          </a:prstGeom>
          <a:noFill/>
          <a:ln w="762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9" name="Line 14"/>
          <p:cNvSpPr>
            <a:spLocks noChangeShapeType="1"/>
          </p:cNvSpPr>
          <p:nvPr/>
        </p:nvSpPr>
        <p:spPr bwMode="auto">
          <a:xfrm flipV="1">
            <a:off x="7927975" y="4205288"/>
            <a:ext cx="966788" cy="1435100"/>
          </a:xfrm>
          <a:prstGeom prst="line">
            <a:avLst/>
          </a:prstGeom>
          <a:noFill/>
          <a:ln w="762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00" name="Line 15"/>
          <p:cNvSpPr>
            <a:spLocks noChangeShapeType="1"/>
          </p:cNvSpPr>
          <p:nvPr/>
        </p:nvSpPr>
        <p:spPr bwMode="auto">
          <a:xfrm flipH="1" flipV="1">
            <a:off x="9380538" y="5024439"/>
            <a:ext cx="184150" cy="682625"/>
          </a:xfrm>
          <a:prstGeom prst="line">
            <a:avLst/>
          </a:prstGeom>
          <a:noFill/>
          <a:ln w="762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01" name="Line 16"/>
          <p:cNvSpPr>
            <a:spLocks noChangeShapeType="1"/>
          </p:cNvSpPr>
          <p:nvPr/>
        </p:nvSpPr>
        <p:spPr bwMode="auto">
          <a:xfrm flipH="1" flipV="1">
            <a:off x="9682163" y="3208338"/>
            <a:ext cx="292100" cy="531812"/>
          </a:xfrm>
          <a:prstGeom prst="line">
            <a:avLst/>
          </a:prstGeom>
          <a:noFill/>
          <a:ln w="762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02" name="Line 17"/>
          <p:cNvSpPr>
            <a:spLocks noChangeShapeType="1"/>
          </p:cNvSpPr>
          <p:nvPr/>
        </p:nvSpPr>
        <p:spPr bwMode="auto">
          <a:xfrm flipV="1">
            <a:off x="8909051" y="2487614"/>
            <a:ext cx="73025" cy="1565275"/>
          </a:xfrm>
          <a:prstGeom prst="line">
            <a:avLst/>
          </a:prstGeom>
          <a:noFill/>
          <a:ln w="762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03" name="Text Box 18"/>
          <p:cNvSpPr txBox="1">
            <a:spLocks noChangeArrowheads="1"/>
          </p:cNvSpPr>
          <p:nvPr/>
        </p:nvSpPr>
        <p:spPr bwMode="auto">
          <a:xfrm>
            <a:off x="8056563" y="2174876"/>
            <a:ext cx="1898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4D4D4D"/>
                </a:solidFill>
                <a:cs typeface="Arial" panose="020B0604020202020204" pitchFamily="34" charset="0"/>
              </a:rPr>
              <a:t>Mountain Effect</a:t>
            </a:r>
          </a:p>
        </p:txBody>
      </p:sp>
      <p:sp>
        <p:nvSpPr>
          <p:cNvPr id="12304" name="Oval 19"/>
          <p:cNvSpPr>
            <a:spLocks noChangeArrowheads="1"/>
          </p:cNvSpPr>
          <p:nvPr/>
        </p:nvSpPr>
        <p:spPr bwMode="auto">
          <a:xfrm>
            <a:off x="8135939" y="3336925"/>
            <a:ext cx="452437" cy="452438"/>
          </a:xfrm>
          <a:prstGeom prst="ellipse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>
              <a:cs typeface="Arial" panose="020B0604020202020204" pitchFamily="34" charset="0"/>
            </a:endParaRPr>
          </a:p>
        </p:txBody>
      </p:sp>
      <p:sp>
        <p:nvSpPr>
          <p:cNvPr id="12305" name="Text Box 21"/>
          <p:cNvSpPr txBox="1">
            <a:spLocks noChangeArrowheads="1"/>
          </p:cNvSpPr>
          <p:nvPr/>
        </p:nvSpPr>
        <p:spPr bwMode="auto">
          <a:xfrm>
            <a:off x="7402513" y="3670300"/>
            <a:ext cx="15279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600" b="1">
                <a:cs typeface="Arial" panose="020B0604020202020204" pitchFamily="34" charset="0"/>
              </a:rPr>
              <a:t>-90</a:t>
            </a:r>
            <a:r>
              <a:rPr lang="en-US" sz="1600" b="1" baseline="30000">
                <a:cs typeface="Arial" panose="020B0604020202020204" pitchFamily="34" charset="0"/>
              </a:rPr>
              <a:t>o</a:t>
            </a:r>
            <a:r>
              <a:rPr lang="en-US" sz="1600" b="1">
                <a:cs typeface="Arial" panose="020B0604020202020204" pitchFamily="34" charset="0"/>
              </a:rPr>
              <a:t> F (-68</a:t>
            </a:r>
            <a:r>
              <a:rPr lang="en-US" sz="1600" b="1" baseline="30000">
                <a:cs typeface="Arial" panose="020B0604020202020204" pitchFamily="34" charset="0"/>
              </a:rPr>
              <a:t>o</a:t>
            </a:r>
            <a:r>
              <a:rPr lang="en-US" sz="1600" b="1">
                <a:cs typeface="Arial" panose="020B0604020202020204" pitchFamily="34" charset="0"/>
              </a:rPr>
              <a:t> C)</a:t>
            </a:r>
          </a:p>
        </p:txBody>
      </p:sp>
      <p:sp>
        <p:nvSpPr>
          <p:cNvPr id="12306" name="Freeform 22"/>
          <p:cNvSpPr>
            <a:spLocks/>
          </p:cNvSpPr>
          <p:nvPr/>
        </p:nvSpPr>
        <p:spPr bwMode="auto">
          <a:xfrm>
            <a:off x="2654301" y="1570039"/>
            <a:ext cx="6664325" cy="5032375"/>
          </a:xfrm>
          <a:custGeom>
            <a:avLst/>
            <a:gdLst>
              <a:gd name="T0" fmla="*/ 1172 w 4198"/>
              <a:gd name="T1" fmla="*/ 786 h 3170"/>
              <a:gd name="T2" fmla="*/ 447 w 4198"/>
              <a:gd name="T3" fmla="*/ 1193 h 3170"/>
              <a:gd name="T4" fmla="*/ 81 w 4198"/>
              <a:gd name="T5" fmla="*/ 1735 h 3170"/>
              <a:gd name="T6" fmla="*/ 74 w 4198"/>
              <a:gd name="T7" fmla="*/ 2142 h 3170"/>
              <a:gd name="T8" fmla="*/ 528 w 4198"/>
              <a:gd name="T9" fmla="*/ 2745 h 3170"/>
              <a:gd name="T10" fmla="*/ 1246 w 4198"/>
              <a:gd name="T11" fmla="*/ 3097 h 3170"/>
              <a:gd name="T12" fmla="*/ 2690 w 4198"/>
              <a:gd name="T13" fmla="*/ 3145 h 3170"/>
              <a:gd name="T14" fmla="*/ 3720 w 4198"/>
              <a:gd name="T15" fmla="*/ 2948 h 3170"/>
              <a:gd name="T16" fmla="*/ 3828 w 4198"/>
              <a:gd name="T17" fmla="*/ 2440 h 3170"/>
              <a:gd name="T18" fmla="*/ 3774 w 4198"/>
              <a:gd name="T19" fmla="*/ 1877 h 3170"/>
              <a:gd name="T20" fmla="*/ 3869 w 4198"/>
              <a:gd name="T21" fmla="*/ 1417 h 3170"/>
              <a:gd name="T22" fmla="*/ 4113 w 4198"/>
              <a:gd name="T23" fmla="*/ 780 h 3170"/>
              <a:gd name="T24" fmla="*/ 4174 w 4198"/>
              <a:gd name="T25" fmla="*/ 285 h 3170"/>
              <a:gd name="T26" fmla="*/ 3971 w 4198"/>
              <a:gd name="T27" fmla="*/ 0 h 317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4198"/>
              <a:gd name="T43" fmla="*/ 0 h 3170"/>
              <a:gd name="T44" fmla="*/ 4198 w 4198"/>
              <a:gd name="T45" fmla="*/ 3170 h 317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4198" h="3170">
                <a:moveTo>
                  <a:pt x="1172" y="786"/>
                </a:moveTo>
                <a:cubicBezTo>
                  <a:pt x="900" y="910"/>
                  <a:pt x="629" y="1035"/>
                  <a:pt x="447" y="1193"/>
                </a:cubicBezTo>
                <a:cubicBezTo>
                  <a:pt x="265" y="1351"/>
                  <a:pt x="143" y="1577"/>
                  <a:pt x="81" y="1735"/>
                </a:cubicBezTo>
                <a:cubicBezTo>
                  <a:pt x="19" y="1893"/>
                  <a:pt x="0" y="1974"/>
                  <a:pt x="74" y="2142"/>
                </a:cubicBezTo>
                <a:cubicBezTo>
                  <a:pt x="148" y="2310"/>
                  <a:pt x="333" y="2586"/>
                  <a:pt x="528" y="2745"/>
                </a:cubicBezTo>
                <a:cubicBezTo>
                  <a:pt x="723" y="2904"/>
                  <a:pt x="886" y="3030"/>
                  <a:pt x="1246" y="3097"/>
                </a:cubicBezTo>
                <a:cubicBezTo>
                  <a:pt x="1606" y="3164"/>
                  <a:pt x="2278" y="3170"/>
                  <a:pt x="2690" y="3145"/>
                </a:cubicBezTo>
                <a:cubicBezTo>
                  <a:pt x="3102" y="3120"/>
                  <a:pt x="3530" y="3065"/>
                  <a:pt x="3720" y="2948"/>
                </a:cubicBezTo>
                <a:cubicBezTo>
                  <a:pt x="3910" y="2831"/>
                  <a:pt x="3819" y="2618"/>
                  <a:pt x="3828" y="2440"/>
                </a:cubicBezTo>
                <a:cubicBezTo>
                  <a:pt x="3837" y="2262"/>
                  <a:pt x="3767" y="2047"/>
                  <a:pt x="3774" y="1877"/>
                </a:cubicBezTo>
                <a:cubicBezTo>
                  <a:pt x="3781" y="1707"/>
                  <a:pt x="3812" y="1600"/>
                  <a:pt x="3869" y="1417"/>
                </a:cubicBezTo>
                <a:cubicBezTo>
                  <a:pt x="3926" y="1234"/>
                  <a:pt x="4062" y="969"/>
                  <a:pt x="4113" y="780"/>
                </a:cubicBezTo>
                <a:cubicBezTo>
                  <a:pt x="4164" y="591"/>
                  <a:pt x="4198" y="415"/>
                  <a:pt x="4174" y="285"/>
                </a:cubicBezTo>
                <a:cubicBezTo>
                  <a:pt x="4150" y="155"/>
                  <a:pt x="4060" y="77"/>
                  <a:pt x="3971" y="0"/>
                </a:cubicBezTo>
              </a:path>
            </a:pathLst>
          </a:custGeom>
          <a:noFill/>
          <a:ln w="25400">
            <a:solidFill>
              <a:srgbClr val="80808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2307" name="Text Box 23"/>
          <p:cNvSpPr txBox="1">
            <a:spLocks noChangeArrowheads="1"/>
          </p:cNvSpPr>
          <p:nvPr/>
        </p:nvSpPr>
        <p:spPr bwMode="auto">
          <a:xfrm>
            <a:off x="3632200" y="2478088"/>
            <a:ext cx="2139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4D4D4D"/>
                </a:solidFill>
                <a:cs typeface="Arial" panose="020B0604020202020204" pitchFamily="34" charset="0"/>
              </a:rPr>
              <a:t>Continental Effect</a:t>
            </a:r>
          </a:p>
        </p:txBody>
      </p:sp>
    </p:spTree>
    <p:extLst>
      <p:ext uri="{BB962C8B-B14F-4D97-AF65-F5344CB8AC3E}">
        <p14:creationId xmlns:p14="http://schemas.microsoft.com/office/powerpoint/2010/main" val="993476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Zones of Artic and Sub Arctic Vegetation</a:t>
            </a:r>
          </a:p>
        </p:txBody>
      </p:sp>
      <p:pic>
        <p:nvPicPr>
          <p:cNvPr id="13315" name="Picture 5" descr="Russia Biom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29692"/>
            <a:ext cx="8610600" cy="528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 Box 6"/>
          <p:cNvSpPr txBox="1">
            <a:spLocks noChangeArrowheads="1"/>
          </p:cNvSpPr>
          <p:nvPr/>
        </p:nvSpPr>
        <p:spPr bwMode="auto">
          <a:xfrm>
            <a:off x="5832886" y="3417122"/>
            <a:ext cx="958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b="1" dirty="0">
                <a:cs typeface="Arial" panose="020B0604020202020204" pitchFamily="34" charset="0"/>
              </a:rPr>
              <a:t>Tundra</a:t>
            </a:r>
          </a:p>
        </p:txBody>
      </p:sp>
      <p:sp>
        <p:nvSpPr>
          <p:cNvPr id="13317" name="Text Box 7"/>
          <p:cNvSpPr txBox="1">
            <a:spLocks noChangeArrowheads="1"/>
          </p:cNvSpPr>
          <p:nvPr/>
        </p:nvSpPr>
        <p:spPr bwMode="auto">
          <a:xfrm>
            <a:off x="5738181" y="4735913"/>
            <a:ext cx="781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b="1" dirty="0">
                <a:cs typeface="Arial" panose="020B0604020202020204" pitchFamily="34" charset="0"/>
              </a:rPr>
              <a:t>Taiga</a:t>
            </a:r>
          </a:p>
        </p:txBody>
      </p:sp>
    </p:spTree>
    <p:extLst>
      <p:ext uri="{BB962C8B-B14F-4D97-AF65-F5344CB8AC3E}">
        <p14:creationId xmlns:p14="http://schemas.microsoft.com/office/powerpoint/2010/main" val="1585032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BA805-B363-4F69-8832-722DC9C17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Agricultural Regions of Russia</a:t>
            </a:r>
          </a:p>
        </p:txBody>
      </p:sp>
      <p:pic>
        <p:nvPicPr>
          <p:cNvPr id="3" name="Picture 2" descr="FG09_05">
            <a:extLst>
              <a:ext uri="{FF2B5EF4-FFF2-40B4-BE49-F238E27FC236}">
                <a16:creationId xmlns:a16="http://schemas.microsoft.com/office/drawing/2014/main" id="{D4A42B2B-3F21-4EE6-B2B4-2AA3FCD33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292" y="1052513"/>
            <a:ext cx="68770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60635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 Constraining Physical Geography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Climate as a restrictive element</a:t>
            </a:r>
          </a:p>
          <a:p>
            <a:pPr lvl="1" eaLnBrk="1" hangingPunct="1"/>
            <a:r>
              <a:rPr lang="en-US" dirty="0"/>
              <a:t>Agriculture; Short undependable growing seasons.</a:t>
            </a:r>
          </a:p>
          <a:p>
            <a:pPr lvl="1" eaLnBrk="1" hangingPunct="1"/>
            <a:r>
              <a:rPr lang="en-US" dirty="0"/>
              <a:t>Russia remains a net importer of grain.</a:t>
            </a:r>
          </a:p>
          <a:p>
            <a:pPr lvl="1" eaLnBrk="1" hangingPunct="1"/>
            <a:r>
              <a:rPr lang="en-US" dirty="0"/>
              <a:t>Drought prone (thawing season and main river flows).</a:t>
            </a:r>
          </a:p>
          <a:p>
            <a:pPr lvl="1" eaLnBrk="1" hangingPunct="1"/>
            <a:r>
              <a:rPr lang="en-US" dirty="0"/>
              <a:t>Erosion (accelerated via snow melt).</a:t>
            </a:r>
          </a:p>
          <a:p>
            <a:pPr eaLnBrk="1" hangingPunct="1"/>
            <a:r>
              <a:rPr lang="en-US" dirty="0"/>
              <a:t>Settlements</a:t>
            </a:r>
          </a:p>
          <a:p>
            <a:pPr lvl="1" eaLnBrk="1" hangingPunct="1"/>
            <a:r>
              <a:rPr lang="en-US" dirty="0"/>
              <a:t>Collective oriented (lower heating costs).</a:t>
            </a:r>
          </a:p>
          <a:p>
            <a:pPr lvl="1" eaLnBrk="1" hangingPunct="1"/>
            <a:r>
              <a:rPr lang="en-US" dirty="0"/>
              <a:t>Limited outdoor activities.</a:t>
            </a:r>
          </a:p>
          <a:p>
            <a:pPr eaLnBrk="1" hangingPunct="1"/>
            <a:r>
              <a:rPr lang="en-US" dirty="0"/>
              <a:t>Transportation</a:t>
            </a:r>
          </a:p>
          <a:p>
            <a:pPr lvl="1" eaLnBrk="1" hangingPunct="1"/>
            <a:r>
              <a:rPr lang="en-US" dirty="0"/>
              <a:t>Higher construction costs.</a:t>
            </a:r>
          </a:p>
          <a:p>
            <a:pPr lvl="1" eaLnBrk="1" hangingPunct="1"/>
            <a:r>
              <a:rPr lang="en-US" dirty="0"/>
              <a:t>Maintenance costs.</a:t>
            </a:r>
          </a:p>
          <a:p>
            <a:pPr lvl="1" eaLnBrk="1" hangingPunct="1"/>
            <a:r>
              <a:rPr lang="en-US" dirty="0"/>
              <a:t>Significant damage done by freezing and thawing cycles.</a:t>
            </a:r>
          </a:p>
          <a:p>
            <a:pPr lvl="1" eaLnBrk="1" hangingPunct="1"/>
            <a:r>
              <a:rPr lang="en-US" dirty="0"/>
              <a:t>Rail is a more privileged mode of transportation.</a:t>
            </a:r>
          </a:p>
          <a:p>
            <a:pPr lvl="1" eaLnBrk="1" hangingPunct="1"/>
            <a:r>
              <a:rPr lang="en-US" dirty="0"/>
              <a:t>Limited highway infrastructures.</a:t>
            </a:r>
          </a:p>
        </p:txBody>
      </p:sp>
    </p:spTree>
    <p:extLst>
      <p:ext uri="{BB962C8B-B14F-4D97-AF65-F5344CB8AC3E}">
        <p14:creationId xmlns:p14="http://schemas.microsoft.com/office/powerpoint/2010/main" val="6937804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40028" y="6007780"/>
            <a:ext cx="7927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To what physical </a:t>
            </a:r>
            <a:r>
              <a:rPr lang="en-US" sz="2000" b="1">
                <a:latin typeface="Agency FB" pitchFamily="34" charset="0"/>
              </a:rPr>
              <a:t>and </a:t>
            </a:r>
            <a:r>
              <a:rPr lang="en-US" sz="2000" b="1" smtClean="0">
                <a:latin typeface="Agency FB" pitchFamily="34" charset="0"/>
              </a:rPr>
              <a:t>anthropogenic factors </a:t>
            </a:r>
            <a:r>
              <a:rPr lang="en-US" sz="2000" b="1" dirty="0">
                <a:latin typeface="Agency FB" pitchFamily="34" charset="0"/>
              </a:rPr>
              <a:t>correspond the distribution of the Russian population?</a:t>
            </a:r>
          </a:p>
        </p:txBody>
      </p:sp>
      <p:pic>
        <p:nvPicPr>
          <p:cNvPr id="5" name="Picture 2" descr="C:\Users\ecojpr\AppData\Local\Microsoft\Windows\Temporary Internet Files\Content.IE5\H0P94DF5\MC900442072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263" y="6117653"/>
            <a:ext cx="914400" cy="65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eblij16e_fig_02a_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263" y="387431"/>
            <a:ext cx="8534400" cy="556564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of the material, including graphics, are derived from:</a:t>
            </a:r>
          </a:p>
          <a:p>
            <a:pPr lvl="1"/>
            <a:r>
              <a:rPr lang="en-US" dirty="0"/>
              <a:t>Harm de </a:t>
            </a:r>
            <a:r>
              <a:rPr lang="en-US" dirty="0" err="1"/>
              <a:t>Blij</a:t>
            </a:r>
            <a:r>
              <a:rPr lang="en-US" dirty="0"/>
              <a:t>, Peter O. Muller, Jan Nijman (2014) Geography: Realms, Regions and Concepts, 16th Edition, New York: Wiley.</a:t>
            </a:r>
          </a:p>
          <a:p>
            <a:pPr lvl="1"/>
            <a:r>
              <a:rPr lang="en-US" dirty="0"/>
              <a:t>The above owns the copyrights of this material.</a:t>
            </a:r>
          </a:p>
        </p:txBody>
      </p:sp>
    </p:spTree>
    <p:extLst>
      <p:ext uri="{BB962C8B-B14F-4D97-AF65-F5344CB8AC3E}">
        <p14:creationId xmlns:p14="http://schemas.microsoft.com/office/powerpoint/2010/main" val="4103573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Geography of the Russian Realm: Harsh Environments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Climate Change and Arctic Prospects</a:t>
            </a:r>
          </a:p>
          <a:p>
            <a:pPr lvl="1"/>
            <a:r>
              <a:rPr lang="en-US" dirty="0"/>
              <a:t>Lengthy northern coastline on the Arctic Ocean.</a:t>
            </a:r>
          </a:p>
          <a:p>
            <a:pPr lvl="1"/>
            <a:r>
              <a:rPr lang="en-US" dirty="0"/>
              <a:t>Mostly frozen throughout the year.</a:t>
            </a:r>
          </a:p>
          <a:p>
            <a:pPr lvl="1"/>
            <a:r>
              <a:rPr lang="en-US" dirty="0"/>
              <a:t>Global warming and possibilities for the future:</a:t>
            </a:r>
          </a:p>
          <a:p>
            <a:pPr lvl="2"/>
            <a:r>
              <a:rPr lang="en-US" dirty="0"/>
              <a:t>Melting of Arctic Ocean’s ice cover, opening of Arctic ports and even passage through the Bering Strait.</a:t>
            </a:r>
          </a:p>
          <a:p>
            <a:pPr lvl="2"/>
            <a:r>
              <a:rPr lang="en-US" dirty="0"/>
              <a:t>Shrinking the area of permafrost.</a:t>
            </a:r>
          </a:p>
          <a:p>
            <a:pPr lvl="2"/>
            <a:r>
              <a:rPr lang="en-US" dirty="0"/>
              <a:t>Improvement of agriculture on the Russian Plain.</a:t>
            </a:r>
          </a:p>
          <a:p>
            <a:pPr lvl="2"/>
            <a:r>
              <a:rPr lang="en-US" dirty="0"/>
              <a:t>New oil and gas reserves.</a:t>
            </a:r>
          </a:p>
          <a:p>
            <a:pPr lvl="2"/>
            <a:r>
              <a:rPr lang="en-US" dirty="0"/>
              <a:t>Expanding the Russian geographic realm northward.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08FE4DA-FE3E-407E-9E31-B7279C85C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 Shipping Routes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2EA2B3-462E-4D79-A0C9-631FBEBE4C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447" y="990916"/>
            <a:ext cx="6766560" cy="5708167"/>
          </a:xfrm>
          <a:prstGeom prst="rect">
            <a:avLst/>
          </a:prstGeom>
        </p:spPr>
      </p:pic>
      <p:sp>
        <p:nvSpPr>
          <p:cNvPr id="2" name="Action Button: Document 1">
            <a:hlinkClick r:id="rId3" highlightClick="1"/>
            <a:extLst>
              <a:ext uri="{FF2B5EF4-FFF2-40B4-BE49-F238E27FC236}">
                <a16:creationId xmlns:a16="http://schemas.microsoft.com/office/drawing/2014/main" id="{1248E6A1-9B94-446F-96DA-2379BEFB9D14}"/>
              </a:ext>
            </a:extLst>
          </p:cNvPr>
          <p:cNvSpPr/>
          <p:nvPr/>
        </p:nvSpPr>
        <p:spPr bwMode="auto">
          <a:xfrm>
            <a:off x="1215189" y="5973679"/>
            <a:ext cx="523374" cy="553453"/>
          </a:xfrm>
          <a:prstGeom prst="actionButtonDocument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F57191-E635-4ED8-BE70-8115D04C5DAF}"/>
              </a:ext>
            </a:extLst>
          </p:cNvPr>
          <p:cNvSpPr txBox="1"/>
          <p:nvPr/>
        </p:nvSpPr>
        <p:spPr>
          <a:xfrm>
            <a:off x="1774656" y="6148136"/>
            <a:ext cx="1976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Read this information</a:t>
            </a:r>
          </a:p>
        </p:txBody>
      </p:sp>
    </p:spTree>
    <p:extLst>
      <p:ext uri="{BB962C8B-B14F-4D97-AF65-F5344CB8AC3E}">
        <p14:creationId xmlns:p14="http://schemas.microsoft.com/office/powerpoint/2010/main" val="19446823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Geography of the Russian Realm: Harsh Environments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Ecologies at Risk</a:t>
            </a:r>
          </a:p>
          <a:p>
            <a:pPr lvl="1"/>
            <a:r>
              <a:rPr lang="en-US" dirty="0"/>
              <a:t>Global warming and environmental disruption:</a:t>
            </a:r>
          </a:p>
          <a:p>
            <a:pPr lvl="2"/>
            <a:r>
              <a:rPr lang="en-US" dirty="0"/>
              <a:t>Animal and human communities have adapted to the harsh prevailing climate conditions of the arctic.</a:t>
            </a:r>
          </a:p>
          <a:p>
            <a:pPr lvl="1"/>
            <a:r>
              <a:rPr lang="en-US" dirty="0"/>
              <a:t>New oil and natural gas exploration:</a:t>
            </a:r>
          </a:p>
          <a:p>
            <a:pPr lvl="2"/>
            <a:r>
              <a:rPr lang="en-US" dirty="0"/>
              <a:t>Offshore environments could also face dangers as these new resources become exploited.</a:t>
            </a:r>
          </a:p>
          <a:p>
            <a:pPr lvl="2"/>
            <a:r>
              <a:rPr lang="en-US" dirty="0"/>
              <a:t>Globalization forces are infiltrating a part of the world long protected by distance and nature.</a:t>
            </a:r>
          </a:p>
          <a:p>
            <a:r>
              <a:rPr lang="en-US" dirty="0"/>
              <a:t>Nearly all raw materials required by modern industry are present:</a:t>
            </a:r>
          </a:p>
          <a:p>
            <a:pPr lvl="1"/>
            <a:r>
              <a:rPr lang="en-US" dirty="0"/>
              <a:t>Oil and natural gas.</a:t>
            </a:r>
          </a:p>
          <a:p>
            <a:pPr lvl="1"/>
            <a:r>
              <a:rPr lang="en-US" dirty="0"/>
              <a:t>Coal, iron ore, and other metals.</a:t>
            </a:r>
          </a:p>
          <a:p>
            <a:pPr lvl="1"/>
            <a:r>
              <a:rPr lang="en-US" dirty="0"/>
              <a:t>Much of the realm is yet to be fully explored.</a:t>
            </a:r>
          </a:p>
          <a:p>
            <a:pPr lvl="1"/>
            <a:r>
              <a:rPr lang="en-US" dirty="0"/>
              <a:t>The challenge of accessing and developing the resources.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blij16e_fig_02a_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745" y="395513"/>
            <a:ext cx="8534400" cy="615086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Russian Roots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Rus</a:t>
            </a:r>
            <a:endParaRPr lang="en-US" dirty="0"/>
          </a:p>
          <a:p>
            <a:pPr lvl="1"/>
            <a:r>
              <a:rPr lang="en-US" dirty="0"/>
              <a:t>1000 years ago: Slavic settlement, or Rus.</a:t>
            </a:r>
          </a:p>
          <a:p>
            <a:pPr lvl="1"/>
            <a:r>
              <a:rPr lang="en-US" dirty="0"/>
              <a:t>Established in present-day Ukraine and southwestern corner of the Russian Plain.</a:t>
            </a:r>
          </a:p>
          <a:p>
            <a:pPr lvl="1"/>
            <a:r>
              <a:rPr lang="en-US" dirty="0"/>
              <a:t>Location had physical landscape favorable to settlement and agriculture.</a:t>
            </a:r>
          </a:p>
          <a:p>
            <a:pPr lvl="1"/>
            <a:r>
              <a:rPr lang="en-US" dirty="0"/>
              <a:t>Many “Russians” today see Ukraine as their historic heartland.</a:t>
            </a:r>
          </a:p>
          <a:p>
            <a:pPr lvl="1"/>
            <a:r>
              <a:rPr lang="en-US" dirty="0"/>
              <a:t>Eventually spanned ecological regions, of northern forests and southern steppes, or semiarid grasslands.</a:t>
            </a:r>
          </a:p>
          <a:p>
            <a:pPr lvl="1"/>
            <a:r>
              <a:rPr lang="en-US" altLang="en-US" dirty="0"/>
              <a:t>The Russian peoples divided into three distinctive, but closely related groups:</a:t>
            </a:r>
          </a:p>
          <a:p>
            <a:pPr lvl="2"/>
            <a:r>
              <a:rPr lang="en-US" altLang="en-US" dirty="0"/>
              <a:t>Russians (Russians of central Russia).</a:t>
            </a:r>
          </a:p>
          <a:p>
            <a:pPr lvl="2"/>
            <a:r>
              <a:rPr lang="en-US" altLang="en-US" dirty="0" err="1"/>
              <a:t>Belorussians</a:t>
            </a:r>
            <a:r>
              <a:rPr lang="en-US" altLang="en-US" dirty="0"/>
              <a:t> (Belarus; Russians of the West).</a:t>
            </a:r>
          </a:p>
          <a:p>
            <a:pPr lvl="2"/>
            <a:r>
              <a:rPr lang="en-US" altLang="en-US" dirty="0"/>
              <a:t>Ukrainians (Russians of the South).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Russian Roots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Mongol Invasion</a:t>
            </a:r>
          </a:p>
          <a:p>
            <a:pPr lvl="1"/>
            <a:r>
              <a:rPr lang="en-US" dirty="0"/>
              <a:t>Mongol-Tatar horse armies were sent to conquer </a:t>
            </a:r>
            <a:r>
              <a:rPr lang="en-US" dirty="0" err="1"/>
              <a:t>Russes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Russian Plains </a:t>
            </a:r>
            <a:r>
              <a:rPr lang="en-US" dirty="0" err="1"/>
              <a:t>Russes</a:t>
            </a:r>
            <a:r>
              <a:rPr lang="en-US" dirty="0"/>
              <a:t> were vulnerable on open steppes.</a:t>
            </a:r>
          </a:p>
          <a:p>
            <a:pPr lvl="1"/>
            <a:r>
              <a:rPr lang="en-US" dirty="0"/>
              <a:t>Forest </a:t>
            </a:r>
            <a:r>
              <a:rPr lang="en-US" dirty="0" err="1"/>
              <a:t>Russes</a:t>
            </a:r>
            <a:r>
              <a:rPr lang="en-US" dirty="0"/>
              <a:t> were able to fend off the Tatars.</a:t>
            </a:r>
          </a:p>
          <a:p>
            <a:pPr lvl="1"/>
            <a:r>
              <a:rPr lang="en-US" dirty="0" err="1"/>
              <a:t>Russes</a:t>
            </a:r>
            <a:r>
              <a:rPr lang="en-US" dirty="0"/>
              <a:t> paid tribute to the Mongol-Tatar invaders.</a:t>
            </a:r>
          </a:p>
          <a:p>
            <a:pPr lvl="1"/>
            <a:r>
              <a:rPr lang="en-US" dirty="0"/>
              <a:t>Moscow established trade with other </a:t>
            </a:r>
            <a:r>
              <a:rPr lang="en-US" dirty="0" err="1"/>
              <a:t>Russes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Mongols attacked Moscow again and failed.</a:t>
            </a:r>
          </a:p>
          <a:p>
            <a:pPr lvl="1"/>
            <a:r>
              <a:rPr lang="en-US" dirty="0"/>
              <a:t>Some Tatars stayed in the periphery of the realm.</a:t>
            </a:r>
          </a:p>
          <a:p>
            <a:pPr lvl="1"/>
            <a:r>
              <a:rPr lang="en-US" dirty="0"/>
              <a:t>Many eventually converted to Islam.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Russian Roots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Grand Duchy of Moscow (</a:t>
            </a:r>
            <a:r>
              <a:rPr lang="en-US" dirty="0" err="1"/>
              <a:t>Moscovy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Formation of the modern Russian state (1462).</a:t>
            </a:r>
          </a:p>
          <a:p>
            <a:pPr lvl="1"/>
            <a:r>
              <a:rPr lang="en-US" dirty="0"/>
              <a:t>Expansion in the Volga basin.</a:t>
            </a:r>
          </a:p>
          <a:p>
            <a:pPr lvl="1"/>
            <a:r>
              <a:rPr lang="en-US" dirty="0"/>
              <a:t>Fall of Kazan (1552), held by the Tatars.</a:t>
            </a:r>
          </a:p>
          <a:p>
            <a:r>
              <a:rPr lang="en-US" dirty="0"/>
              <a:t>Three centuries of territorial growth</a:t>
            </a:r>
          </a:p>
          <a:p>
            <a:pPr lvl="1"/>
            <a:r>
              <a:rPr lang="en-US" dirty="0"/>
              <a:t>Was a military power in nearly constant warfare.</a:t>
            </a:r>
          </a:p>
          <a:p>
            <a:pPr lvl="1"/>
            <a:r>
              <a:rPr lang="en-US" dirty="0"/>
              <a:t>Was an imperial state with centralized administrative control.</a:t>
            </a:r>
          </a:p>
          <a:p>
            <a:r>
              <a:rPr lang="en-US" dirty="0"/>
              <a:t>Cossacks</a:t>
            </a:r>
          </a:p>
          <a:p>
            <a:pPr lvl="1"/>
            <a:r>
              <a:rPr lang="en-US" dirty="0"/>
              <a:t>Semi-nomadic group mainly responsible for the settling of the Russian Far East from the 16</a:t>
            </a:r>
            <a:r>
              <a:rPr lang="en-US" baseline="30000" dirty="0"/>
              <a:t>th</a:t>
            </a:r>
            <a:r>
              <a:rPr lang="en-US" dirty="0"/>
              <a:t> century.</a:t>
            </a:r>
          </a:p>
          <a:p>
            <a:pPr lvl="1"/>
            <a:r>
              <a:rPr lang="en-US" dirty="0"/>
              <a:t>Expanded mainly through sparsely populated Siberia.</a:t>
            </a:r>
          </a:p>
          <a:p>
            <a:pPr lvl="1"/>
            <a:r>
              <a:rPr lang="en-US" dirty="0"/>
              <a:t>Pacific was reached by the mid 17</a:t>
            </a:r>
            <a:r>
              <a:rPr lang="en-US" baseline="30000" dirty="0"/>
              <a:t>th</a:t>
            </a:r>
            <a:r>
              <a:rPr lang="en-US" dirty="0"/>
              <a:t> century.</a:t>
            </a:r>
          </a:p>
          <a:p>
            <a:pPr lvl="1"/>
            <a:r>
              <a:rPr lang="en-US" dirty="0"/>
              <a:t>Moved into Alaska in the late 18</a:t>
            </a:r>
            <a:r>
              <a:rPr lang="en-US" baseline="30000" dirty="0"/>
              <a:t>th</a:t>
            </a:r>
            <a:r>
              <a:rPr lang="en-US" dirty="0"/>
              <a:t> century (1784).</a:t>
            </a:r>
          </a:p>
          <a:p>
            <a:pPr lvl="1"/>
            <a:r>
              <a:rPr lang="en-US" dirty="0"/>
              <a:t>Settled north of San Francisco (1812).</a:t>
            </a:r>
          </a:p>
        </p:txBody>
      </p:sp>
    </p:spTree>
    <p:extLst>
      <p:ext uri="{BB962C8B-B14F-4D97-AF65-F5344CB8AC3E}">
        <p14:creationId xmlns:p14="http://schemas.microsoft.com/office/powerpoint/2010/main" val="9258192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Russian Roots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Czarist Russia</a:t>
            </a:r>
          </a:p>
          <a:p>
            <a:pPr lvl="1"/>
            <a:r>
              <a:rPr lang="en-US" dirty="0"/>
              <a:t>The formation of a large continental empire.</a:t>
            </a:r>
          </a:p>
          <a:p>
            <a:r>
              <a:rPr lang="en-US" dirty="0"/>
              <a:t>Colonialism outside the Russian core:</a:t>
            </a:r>
          </a:p>
          <a:p>
            <a:pPr lvl="1"/>
            <a:r>
              <a:rPr lang="en-US" dirty="0"/>
              <a:t>Overland expansion instead of maritime expansion.</a:t>
            </a:r>
          </a:p>
          <a:p>
            <a:pPr lvl="1"/>
            <a:r>
              <a:rPr lang="en-US" dirty="0"/>
              <a:t>Annexed and incorporated many nationalities and cultures.</a:t>
            </a:r>
          </a:p>
          <a:p>
            <a:pPr lvl="2"/>
            <a:r>
              <a:rPr lang="en-US" dirty="0"/>
              <a:t>Russia controlled as much as 100 different nationalities.</a:t>
            </a:r>
          </a:p>
          <a:p>
            <a:pPr lvl="1"/>
            <a:r>
              <a:rPr lang="en-US" dirty="0"/>
              <a:t>Foundation of St. Petersburg, a forward capital (1703):</a:t>
            </a:r>
          </a:p>
          <a:p>
            <a:pPr lvl="2"/>
            <a:r>
              <a:rPr lang="en-US" dirty="0"/>
              <a:t>A symbolic relocation of a capital city.</a:t>
            </a:r>
          </a:p>
          <a:p>
            <a:pPr lvl="2"/>
            <a:r>
              <a:rPr lang="en-US" dirty="0"/>
              <a:t>Developed as Russia’s leading port for trade.</a:t>
            </a:r>
          </a:p>
          <a:p>
            <a:pPr lvl="1"/>
            <a:r>
              <a:rPr lang="en-US" dirty="0"/>
              <a:t>Conquest of Muslim areas in the Caucasus and Central Asia.</a:t>
            </a:r>
          </a:p>
          <a:p>
            <a:pPr lvl="1"/>
            <a:r>
              <a:rPr lang="en-US" dirty="0"/>
              <a:t>Southern expansion halted by the Turks and the British.</a:t>
            </a:r>
          </a:p>
          <a:p>
            <a:pPr lvl="1"/>
            <a:r>
              <a:rPr lang="en-US" dirty="0"/>
              <a:t>Vladivostok founded in 1860.</a:t>
            </a:r>
          </a:p>
          <a:p>
            <a:r>
              <a:rPr lang="en-US" dirty="0"/>
              <a:t>Trans-Siberian Railroad and occupation of Manchuria:</a:t>
            </a:r>
          </a:p>
          <a:p>
            <a:pPr lvl="1"/>
            <a:r>
              <a:rPr lang="en-US" dirty="0"/>
              <a:t>Threatened Japan and sparked war in 1904.</a:t>
            </a:r>
          </a:p>
          <a:p>
            <a:pPr lvl="1"/>
            <a:r>
              <a:rPr lang="en-US" dirty="0"/>
              <a:t>Defeated by Japan, losing some territory.</a:t>
            </a:r>
          </a:p>
        </p:txBody>
      </p:sp>
    </p:spTree>
    <p:extLst>
      <p:ext uri="{BB962C8B-B14F-4D97-AF65-F5344CB8AC3E}">
        <p14:creationId xmlns:p14="http://schemas.microsoft.com/office/powerpoint/2010/main" val="17136208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Russians in North America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Russians were the first white settlers in Alaska:</a:t>
            </a:r>
          </a:p>
          <a:p>
            <a:pPr lvl="1"/>
            <a:r>
              <a:rPr lang="en-US" dirty="0"/>
              <a:t>Fur traders, in search of sea otter pelts.</a:t>
            </a:r>
          </a:p>
          <a:p>
            <a:pPr lvl="1"/>
            <a:r>
              <a:rPr lang="en-US" dirty="0"/>
              <a:t>From Siberia, crossing the Bering Strait.</a:t>
            </a:r>
          </a:p>
          <a:p>
            <a:pPr lvl="1"/>
            <a:r>
              <a:rPr lang="en-US" dirty="0"/>
              <a:t>Moved south along the Pacific coast, stopping just north of San Francisco.</a:t>
            </a:r>
          </a:p>
          <a:p>
            <a:r>
              <a:rPr lang="en-US" dirty="0"/>
              <a:t>Russian departure:</a:t>
            </a:r>
          </a:p>
          <a:p>
            <a:pPr lvl="1"/>
            <a:r>
              <a:rPr lang="en-US" dirty="0"/>
              <a:t>Competition with American, Canadian, and British hunters who were destroying sea otter populations.</a:t>
            </a:r>
          </a:p>
          <a:p>
            <a:pPr lvl="1"/>
            <a:r>
              <a:rPr lang="en-US" dirty="0"/>
              <a:t>Alaska sold to the United States for $7.2 million (1867).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blij16e_fig_02a_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058" y="139244"/>
            <a:ext cx="9035716" cy="66347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blij16e_fig_02a_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411480"/>
            <a:ext cx="8534400" cy="603504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 bwMode="auto">
          <a:xfrm>
            <a:off x="2080056" y="3317790"/>
            <a:ext cx="376881" cy="37688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19417" y="3707027"/>
            <a:ext cx="2347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Crimea annexed in 2014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Soviet Union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Causes of the Soviet Revolution</a:t>
            </a:r>
          </a:p>
          <a:p>
            <a:pPr lvl="1"/>
            <a:r>
              <a:rPr lang="en-US" dirty="0"/>
              <a:t>Outcome of the abuses of czarist Russia; Detached ruling class (e.g. palaces such as the Hermitage).</a:t>
            </a:r>
          </a:p>
          <a:p>
            <a:pPr lvl="1"/>
            <a:r>
              <a:rPr lang="en-US" dirty="0"/>
              <a:t>Serfdom of peasants; country remained mainly feudal despite European political modernization.</a:t>
            </a:r>
          </a:p>
          <a:p>
            <a:pPr lvl="1"/>
            <a:r>
              <a:rPr lang="en-US" dirty="0"/>
              <a:t>Emergence of a workers’ class during the Russian industrial revolution (late 19</a:t>
            </a:r>
            <a:r>
              <a:rPr lang="en-US" baseline="30000" dirty="0"/>
              <a:t>th</a:t>
            </a:r>
            <a:r>
              <a:rPr lang="en-US" dirty="0"/>
              <a:t> century).</a:t>
            </a:r>
          </a:p>
          <a:p>
            <a:pPr lvl="1"/>
            <a:r>
              <a:rPr lang="en-US" dirty="0"/>
              <a:t>No democratic revolution; no channel for grievances.</a:t>
            </a:r>
          </a:p>
          <a:p>
            <a:r>
              <a:rPr lang="en-US" dirty="0"/>
              <a:t>Revolution (1905-1917)</a:t>
            </a:r>
          </a:p>
          <a:p>
            <a:pPr lvl="1"/>
            <a:r>
              <a:rPr lang="en-US" dirty="0"/>
              <a:t>Capital: Petrograd to Moscow (1918).</a:t>
            </a:r>
          </a:p>
          <a:p>
            <a:pPr lvl="1"/>
            <a:r>
              <a:rPr lang="en-US" dirty="0"/>
              <a:t>Several republics declared independence (e.g. Ukraine) but were forcefully reintegrated in the Federation.</a:t>
            </a:r>
          </a:p>
          <a:p>
            <a:pPr lvl="1"/>
            <a:r>
              <a:rPr lang="en-US" dirty="0"/>
              <a:t>Federation/federal structure:</a:t>
            </a:r>
          </a:p>
          <a:p>
            <a:pPr lvl="2"/>
            <a:r>
              <a:rPr lang="en-US" dirty="0"/>
              <a:t>USSR (Union of Soviet Socialist Republics) -1924.</a:t>
            </a:r>
          </a:p>
          <a:p>
            <a:pPr lvl="2"/>
            <a:r>
              <a:rPr lang="en-US" dirty="0"/>
              <a:t>Colonized people were given autonomy and identity, yet strengthened political and economic subjugation.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Soviet Union: The Political Framework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Union of Soviet Socialist Republics (USSR)</a:t>
            </a:r>
          </a:p>
          <a:p>
            <a:pPr lvl="1"/>
            <a:r>
              <a:rPr lang="en-US" dirty="0"/>
              <a:t>A “fathom federation”; a pretense of representativeness.</a:t>
            </a:r>
          </a:p>
          <a:p>
            <a:pPr lvl="1"/>
            <a:r>
              <a:rPr lang="en-US" dirty="0"/>
              <a:t>Based on ethnic identities.</a:t>
            </a:r>
          </a:p>
          <a:p>
            <a:pPr lvl="1"/>
            <a:r>
              <a:rPr lang="en-US" dirty="0"/>
              <a:t>Divided into 15 Soviet Socialist Republics (SSRs).</a:t>
            </a:r>
          </a:p>
          <a:p>
            <a:pPr lvl="2"/>
            <a:r>
              <a:rPr lang="en-US" dirty="0"/>
              <a:t>Broadly corresponded to a major nationality’s territory.</a:t>
            </a:r>
          </a:p>
          <a:p>
            <a:pPr lvl="2"/>
            <a:r>
              <a:rPr lang="en-US" dirty="0"/>
              <a:t>Within the SSRs, smaller minorities were designated Autonomous Soviet Socialist Republics (ASSRs).</a:t>
            </a:r>
          </a:p>
          <a:p>
            <a:pPr lvl="2"/>
            <a:r>
              <a:rPr lang="en-US" dirty="0"/>
              <a:t>Below that were Autonomous Regions.</a:t>
            </a:r>
          </a:p>
          <a:p>
            <a:pPr lvl="1"/>
            <a:r>
              <a:rPr lang="en-US" dirty="0"/>
              <a:t>Complicated, cumbersome and poorly designed political framework.</a:t>
            </a:r>
          </a:p>
          <a:p>
            <a:r>
              <a:rPr lang="en-US" dirty="0"/>
              <a:t>Difficulty of multinational federation</a:t>
            </a:r>
          </a:p>
          <a:p>
            <a:pPr lvl="1"/>
            <a:r>
              <a:rPr lang="en-US" dirty="0"/>
              <a:t>Forced relocation of ethnic minorities in the east.</a:t>
            </a:r>
          </a:p>
          <a:p>
            <a:pPr lvl="1"/>
            <a:r>
              <a:rPr lang="en-US" dirty="0" err="1"/>
              <a:t>Russification</a:t>
            </a:r>
            <a:r>
              <a:rPr lang="en-US" dirty="0"/>
              <a:t> saw the settlement of ethnic Russians throughout the Russian SSR and non-Russian SSRs.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eblij15e_fig_02A_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5690" y="26035"/>
            <a:ext cx="8534400" cy="62179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0028" y="6243955"/>
            <a:ext cx="79279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On what foundations the USSR and its Republics were established?</a:t>
            </a:r>
          </a:p>
        </p:txBody>
      </p:sp>
      <p:pic>
        <p:nvPicPr>
          <p:cNvPr id="4" name="Picture 2" descr="C:\Users\ecojpr\AppData\Local\Microsoft\Windows\Temporary Internet Files\Content.IE5\H0P94DF5\MC900442072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668" y="6029715"/>
            <a:ext cx="914400" cy="65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Soviet Union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/>
              <a:t>Centrally planned (command) economies:</a:t>
            </a:r>
          </a:p>
          <a:p>
            <a:pPr lvl="1" eaLnBrk="1" hangingPunct="1"/>
            <a:r>
              <a:rPr lang="en-US"/>
              <a:t>Do not allow free market mechanisms (economic laws of supply and demand) to dictate economic policy making.</a:t>
            </a:r>
          </a:p>
          <a:p>
            <a:pPr lvl="1" eaLnBrk="1" hangingPunct="1"/>
            <a:r>
              <a:rPr lang="en-US"/>
              <a:t>Advocate government intervention at virtually all levels of the economy.</a:t>
            </a:r>
          </a:p>
          <a:p>
            <a:pPr lvl="1" eaLnBrk="1" hangingPunct="1"/>
            <a:r>
              <a:rPr lang="en-CA"/>
              <a:t>Co-ordinates activities of different, if not all, economic sectors.</a:t>
            </a:r>
          </a:p>
          <a:p>
            <a:pPr lvl="1" eaLnBrk="1" hangingPunct="1"/>
            <a:r>
              <a:rPr lang="en-CA"/>
              <a:t>Fix the price and the quantity of what is being produced.</a:t>
            </a:r>
          </a:p>
          <a:p>
            <a:pPr lvl="1" eaLnBrk="1" hangingPunct="1"/>
            <a:r>
              <a:rPr lang="en-CA"/>
              <a:t>Establish a long-term perspective on the distribution of goods, capital and resources with “five-year plans”.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4680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The Soviet Union</a:t>
            </a:r>
          </a:p>
        </p:txBody>
      </p:sp>
      <p:sp>
        <p:nvSpPr>
          <p:cNvPr id="26627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Features of the soviet economy</a:t>
            </a:r>
          </a:p>
          <a:p>
            <a:pPr lvl="1" eaLnBrk="1" hangingPunct="1"/>
            <a:r>
              <a:rPr lang="en-US" dirty="0"/>
              <a:t>Focus on accelerated industrialization and collectivization of agriculture.</a:t>
            </a:r>
          </a:p>
          <a:p>
            <a:pPr lvl="1" eaLnBrk="1" hangingPunct="1"/>
            <a:r>
              <a:rPr lang="en-US" dirty="0"/>
              <a:t>Production of particular manufactured goods to particular places.</a:t>
            </a:r>
          </a:p>
          <a:p>
            <a:pPr lvl="1" eaLnBrk="1" hangingPunct="1"/>
            <a:r>
              <a:rPr lang="en-US" dirty="0"/>
              <a:t>Unnecessary movements leading to delays and shortages.</a:t>
            </a:r>
          </a:p>
          <a:p>
            <a:pPr lvl="1" eaLnBrk="1" hangingPunct="1"/>
            <a:r>
              <a:rPr lang="en-US" dirty="0"/>
              <a:t>Economic interdependence as a tool of national unity.</a:t>
            </a:r>
          </a:p>
          <a:p>
            <a:pPr lvl="1" eaLnBrk="1" hangingPunct="1"/>
            <a:r>
              <a:rPr lang="en-US" dirty="0"/>
              <a:t>State subsidy of uneconomic industries also furthers the goal of state security.</a:t>
            </a:r>
          </a:p>
          <a:p>
            <a:pPr eaLnBrk="1" hangingPunct="1"/>
            <a:r>
              <a:rPr lang="en-US" dirty="0"/>
              <a:t>Labor</a:t>
            </a:r>
          </a:p>
          <a:p>
            <a:pPr lvl="1" eaLnBrk="1" hangingPunct="1"/>
            <a:r>
              <a:rPr lang="en-US" dirty="0"/>
              <a:t>Compensation not based on productivity.</a:t>
            </a:r>
          </a:p>
          <a:p>
            <a:pPr lvl="1" eaLnBrk="1" hangingPunct="1"/>
            <a:r>
              <a:rPr lang="en-US" dirty="0"/>
              <a:t>Forced migration, often through purges.</a:t>
            </a:r>
          </a:p>
          <a:p>
            <a:pPr lvl="1" eaLnBrk="1" hangingPunct="1"/>
            <a:r>
              <a:rPr lang="en-US" dirty="0"/>
              <a:t>Went hand-in-hand with the </a:t>
            </a:r>
            <a:r>
              <a:rPr lang="en-US" dirty="0" err="1"/>
              <a:t>Russification</a:t>
            </a:r>
            <a:r>
              <a:rPr lang="en-US" dirty="0"/>
              <a:t> process and attempted to better integrate the entirety of Soviet society.</a:t>
            </a:r>
          </a:p>
        </p:txBody>
      </p:sp>
    </p:spTree>
    <p:extLst>
      <p:ext uri="{BB962C8B-B14F-4D97-AF65-F5344CB8AC3E}">
        <p14:creationId xmlns:p14="http://schemas.microsoft.com/office/powerpoint/2010/main" val="27469936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Soviet Union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Five-year plans</a:t>
            </a:r>
          </a:p>
          <a:p>
            <a:pPr lvl="1"/>
            <a:r>
              <a:rPr lang="en-US" dirty="0"/>
              <a:t>No thought to existing or efficient economic geographies.</a:t>
            </a:r>
          </a:p>
          <a:p>
            <a:pPr lvl="1"/>
            <a:r>
              <a:rPr lang="en-US" dirty="0"/>
              <a:t>Expensive manufacturing with no competition.</a:t>
            </a:r>
          </a:p>
          <a:p>
            <a:pPr lvl="1" eaLnBrk="1" hangingPunct="1"/>
            <a:r>
              <a:rPr lang="en-US" dirty="0"/>
              <a:t>Emphasized quotas for production at all levels and were often poorly conceived.</a:t>
            </a:r>
          </a:p>
          <a:p>
            <a:pPr lvl="1" eaLnBrk="1" hangingPunct="1"/>
            <a:r>
              <a:rPr lang="en-US" dirty="0"/>
              <a:t>Compartmentalization of economic decisions.</a:t>
            </a:r>
          </a:p>
          <a:p>
            <a:pPr lvl="1" eaLnBrk="1" hangingPunct="1"/>
            <a:r>
              <a:rPr lang="en-US" dirty="0"/>
              <a:t>Bureaucracy:</a:t>
            </a:r>
          </a:p>
          <a:p>
            <a:pPr lvl="2" eaLnBrk="1" hangingPunct="1"/>
            <a:r>
              <a:rPr lang="en-US" dirty="0"/>
              <a:t>A tool of government control.</a:t>
            </a:r>
          </a:p>
          <a:p>
            <a:pPr lvl="2" eaLnBrk="1" hangingPunct="1"/>
            <a:r>
              <a:rPr lang="en-US" dirty="0"/>
              <a:t>Centralized administration of its economy.</a:t>
            </a:r>
          </a:p>
          <a:p>
            <a:pPr lvl="1" eaLnBrk="1" hangingPunct="1"/>
            <a:r>
              <a:rPr lang="en-US" dirty="0"/>
              <a:t>Removed decision-making from the local, factory or farm level.</a:t>
            </a:r>
          </a:p>
          <a:p>
            <a:pPr lvl="1" eaLnBrk="1" hangingPunct="1"/>
            <a:r>
              <a:rPr lang="en-US" dirty="0"/>
              <a:t>Lacked flexibility to take account of changes.</a:t>
            </a:r>
          </a:p>
          <a:p>
            <a:pPr lvl="1" eaLnBrk="1" hangingPunct="1"/>
            <a:r>
              <a:rPr lang="en-US" dirty="0"/>
              <a:t>Synchronization of different parts of the economy suffered.</a:t>
            </a:r>
          </a:p>
          <a:p>
            <a:pPr lvl="1" eaLnBrk="1" hangingPunct="1"/>
            <a:r>
              <a:rPr lang="en-US" dirty="0"/>
              <a:t>Many inefficiencies in the production, assembly, and distribution of goods.</a:t>
            </a:r>
          </a:p>
        </p:txBody>
      </p:sp>
    </p:spTree>
    <p:extLst>
      <p:ext uri="{BB962C8B-B14F-4D97-AF65-F5344CB8AC3E}">
        <p14:creationId xmlns:p14="http://schemas.microsoft.com/office/powerpoint/2010/main" val="26270532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New Russia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Demise</a:t>
            </a:r>
          </a:p>
          <a:p>
            <a:pPr lvl="1"/>
            <a:r>
              <a:rPr lang="en-US" dirty="0"/>
              <a:t>The centrally planned economy failed; little economic returns.</a:t>
            </a:r>
          </a:p>
          <a:p>
            <a:pPr lvl="1"/>
            <a:r>
              <a:rPr lang="en-US" dirty="0"/>
              <a:t>Cold War arms race drained resources.</a:t>
            </a:r>
          </a:p>
          <a:p>
            <a:pPr lvl="1"/>
            <a:r>
              <a:rPr lang="en-US" dirty="0"/>
              <a:t>USSR depended on its ideological enemies for currencies (sell of resources) and for grain supply.</a:t>
            </a:r>
          </a:p>
          <a:p>
            <a:pPr lvl="1"/>
            <a:r>
              <a:rPr lang="en-US" dirty="0" err="1"/>
              <a:t>Russification</a:t>
            </a:r>
            <a:r>
              <a:rPr lang="en-US" dirty="0"/>
              <a:t> fueled drive for independence by ethnicities of the non-Russian SSRs</a:t>
            </a:r>
          </a:p>
          <a:p>
            <a:r>
              <a:rPr lang="en-US" dirty="0"/>
              <a:t>Implosion of the Soviet Union: 1991</a:t>
            </a:r>
          </a:p>
          <a:p>
            <a:pPr lvl="1"/>
            <a:r>
              <a:rPr lang="en-US" dirty="0"/>
              <a:t>Last Soviet president resigned. </a:t>
            </a:r>
          </a:p>
          <a:p>
            <a:pPr lvl="1"/>
            <a:r>
              <a:rPr lang="en-US" dirty="0"/>
              <a:t>SSRs declared their independence, depriving Russia of crucial agricultural and mineral resources.</a:t>
            </a:r>
          </a:p>
          <a:p>
            <a:pPr lvl="1"/>
            <a:r>
              <a:rPr lang="en-US" dirty="0"/>
              <a:t>Loss of Eastern European satellite states under Soviet political dominance and former Republics.</a:t>
            </a:r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3" name="Rectangle 205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Population of Russia, Japan Italy, 1950-2050 (in millions)</a:t>
            </a:r>
          </a:p>
        </p:txBody>
      </p:sp>
      <p:graphicFrame>
        <p:nvGraphicFramePr>
          <p:cNvPr id="2" name="Object 205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4933198"/>
              </p:ext>
            </p:extLst>
          </p:nvPr>
        </p:nvGraphicFramePr>
        <p:xfrm>
          <a:off x="1009650" y="1311275"/>
          <a:ext cx="10993438" cy="5291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126873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New Russia: A Complex Cultural Mosaic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Russian dominance</a:t>
            </a:r>
          </a:p>
          <a:p>
            <a:pPr lvl="1"/>
            <a:r>
              <a:rPr lang="en-US" dirty="0"/>
              <a:t>Majority of realm’s population (80%).</a:t>
            </a:r>
          </a:p>
          <a:p>
            <a:pPr lvl="1"/>
            <a:r>
              <a:rPr lang="en-US" dirty="0"/>
              <a:t>Most widely dispersed.</a:t>
            </a:r>
          </a:p>
          <a:p>
            <a:r>
              <a:rPr lang="en-US" dirty="0"/>
              <a:t>Non-Russians</a:t>
            </a:r>
          </a:p>
          <a:p>
            <a:pPr lvl="1"/>
            <a:r>
              <a:rPr lang="en-US" dirty="0"/>
              <a:t>Along realm’s borders.</a:t>
            </a:r>
          </a:p>
          <a:p>
            <a:pPr lvl="1"/>
            <a:r>
              <a:rPr lang="en-US" dirty="0"/>
              <a:t>Other Slavic peoples (12% of the population is Muslim).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Several ethnic groups want to form their own country.</a:t>
            </a:r>
          </a:p>
          <a:p>
            <a:r>
              <a:rPr lang="en-US" dirty="0"/>
              <a:t>Beyond the Caucasus Mountains</a:t>
            </a:r>
          </a:p>
          <a:p>
            <a:pPr lvl="1"/>
            <a:r>
              <a:rPr lang="en-US" dirty="0"/>
              <a:t>Turkic people from Central Asia.</a:t>
            </a:r>
          </a:p>
          <a:p>
            <a:pPr lvl="1"/>
            <a:r>
              <a:rPr lang="en-US" altLang="en-US" dirty="0"/>
              <a:t>Chechens (Chechnya) involved in conflicts to found their own nation since the collapse of the Soviet Union (two wars).</a:t>
            </a:r>
            <a:endParaRPr lang="en-US" dirty="0"/>
          </a:p>
          <a:p>
            <a:r>
              <a:rPr lang="en-US" dirty="0"/>
              <a:t>Near Abroad</a:t>
            </a:r>
          </a:p>
          <a:p>
            <a:pPr lvl="1"/>
            <a:r>
              <a:rPr lang="en-US" dirty="0"/>
              <a:t>Former Soviet Republics and a new Russian sphere of influence</a:t>
            </a:r>
          </a:p>
          <a:p>
            <a:pPr lvl="1"/>
            <a:r>
              <a:rPr lang="en-US" dirty="0"/>
              <a:t>Russia’s policy of intervention in any threat along its borders or against Russian minorities.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blij15e_fig_02A_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46770" y="174290"/>
            <a:ext cx="8616956" cy="645656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Russian Realm</a:t>
            </a:r>
          </a:p>
        </p:txBody>
      </p:sp>
      <p:pic>
        <p:nvPicPr>
          <p:cNvPr id="5" name="Picture 4" descr="deblij15e_fig_G_0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2853" y="1500286"/>
            <a:ext cx="8162077" cy="50400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09127" y="5214857"/>
            <a:ext cx="48825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world’s widest realm.</a:t>
            </a:r>
          </a:p>
          <a:p>
            <a:r>
              <a:rPr lang="en-US" dirty="0"/>
              <a:t>The only realm accounted by a single country.</a:t>
            </a:r>
          </a:p>
          <a:p>
            <a:r>
              <a:rPr lang="en-US" dirty="0"/>
              <a:t>Three </a:t>
            </a:r>
            <a:r>
              <a:rPr lang="en-US" i="1" dirty="0"/>
              <a:t>transition zones </a:t>
            </a:r>
            <a:r>
              <a:rPr lang="en-US" dirty="0"/>
              <a:t>mark the margins (Central Asia, Caucasus &amp; Ukraine).</a:t>
            </a:r>
            <a:endParaRPr lang="en-US" dirty="0">
              <a:solidFill>
                <a:srgbClr val="4BACC6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New Russia: Cities Near and Far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Low rates of urbanization</a:t>
            </a:r>
          </a:p>
          <a:p>
            <a:pPr lvl="1"/>
            <a:r>
              <a:rPr lang="en-US" dirty="0"/>
              <a:t>73% compared to Europe (85%).</a:t>
            </a:r>
          </a:p>
          <a:p>
            <a:pPr lvl="1"/>
            <a:r>
              <a:rPr lang="en-US" dirty="0" err="1"/>
              <a:t>Transcaucasus</a:t>
            </a:r>
            <a:r>
              <a:rPr lang="en-US" dirty="0"/>
              <a:t> region even less urbanized.</a:t>
            </a:r>
          </a:p>
          <a:p>
            <a:r>
              <a:rPr lang="en-US" dirty="0"/>
              <a:t>Urban network</a:t>
            </a:r>
          </a:p>
          <a:p>
            <a:pPr lvl="1"/>
            <a:r>
              <a:rPr lang="en-US" dirty="0"/>
              <a:t>Moscow and St. Petersburg anchor the Russian core.</a:t>
            </a:r>
          </a:p>
          <a:p>
            <a:pPr lvl="1"/>
            <a:r>
              <a:rPr lang="en-US" dirty="0"/>
              <a:t>Historic urban centers located to take advantage of geographical factors (access to arable land).</a:t>
            </a:r>
          </a:p>
          <a:p>
            <a:pPr lvl="1"/>
            <a:r>
              <a:rPr lang="en-US" dirty="0"/>
              <a:t>Post-czarist industrial cities along the Volga River.</a:t>
            </a:r>
          </a:p>
          <a:p>
            <a:pPr lvl="1"/>
            <a:r>
              <a:rPr lang="en-US" dirty="0"/>
              <a:t>East of the Urals, cities thin out.</a:t>
            </a:r>
          </a:p>
          <a:p>
            <a:pPr lvl="1"/>
            <a:r>
              <a:rPr lang="en-US" dirty="0"/>
              <a:t>Russian Far East: past naval power.</a:t>
            </a:r>
          </a:p>
          <a:p>
            <a:pPr lvl="1"/>
            <a:r>
              <a:rPr lang="en-US" dirty="0"/>
              <a:t>Kamchatka Peninsula: urban desertion.</a:t>
            </a:r>
          </a:p>
          <a:p>
            <a:pPr lvl="1"/>
            <a:r>
              <a:rPr lang="en-US" dirty="0"/>
              <a:t>Capitals of Transcaucasia.</a:t>
            </a:r>
          </a:p>
          <a:p>
            <a:pPr lvl="1"/>
            <a:r>
              <a:rPr lang="en-US" dirty="0"/>
              <a:t>Potential of high-speed train systems, but only one city pair serviced so far (Moscow – St. Petersburg).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blij15e_fig_02A_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62007" y="172745"/>
            <a:ext cx="8924303" cy="6552989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Realm in Transition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Russian Federation:</a:t>
            </a:r>
          </a:p>
          <a:p>
            <a:pPr lvl="1"/>
            <a:r>
              <a:rPr lang="en-US" dirty="0"/>
              <a:t>Still bears the marks of the Soviet era.</a:t>
            </a:r>
          </a:p>
          <a:p>
            <a:pPr lvl="1"/>
            <a:r>
              <a:rPr lang="en-US" dirty="0"/>
              <a:t>Strives for good relations with the Near Abroad.</a:t>
            </a:r>
          </a:p>
          <a:p>
            <a:pPr lvl="1"/>
            <a:r>
              <a:rPr lang="en-US" dirty="0"/>
              <a:t>Maintains cohesion and further economic well-being.</a:t>
            </a:r>
          </a:p>
          <a:p>
            <a:r>
              <a:rPr lang="en-US" dirty="0"/>
              <a:t>Challenging future of the Russian Federation:</a:t>
            </a:r>
          </a:p>
          <a:p>
            <a:pPr lvl="1"/>
            <a:r>
              <a:rPr lang="en-US" dirty="0"/>
              <a:t>A state that borders 14 other countries and 4 other realms.</a:t>
            </a:r>
          </a:p>
          <a:p>
            <a:pPr lvl="1"/>
            <a:r>
              <a:rPr lang="en-US" dirty="0"/>
              <a:t>Challenges to manage its massive territory and diversity.</a:t>
            </a:r>
          </a:p>
          <a:p>
            <a:pPr lvl="1"/>
            <a:r>
              <a:rPr lang="en-US" dirty="0"/>
              <a:t>Annexation of Crimea in 2014 (after referendum).</a:t>
            </a:r>
          </a:p>
          <a:p>
            <a:pPr lvl="1"/>
            <a:r>
              <a:rPr lang="en-US" dirty="0"/>
              <a:t>An autocratic past and weak democratic institutions.</a:t>
            </a:r>
          </a:p>
        </p:txBody>
      </p:sp>
      <p:pic>
        <p:nvPicPr>
          <p:cNvPr id="4" name="Picture 3" descr="http://www.wpclipart.com/signs_symbol/thumbtack_notes/thumbtack_note_assignmen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530" y="5467149"/>
            <a:ext cx="1828800" cy="1285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56358" y="5696205"/>
            <a:ext cx="5946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In light of Russia’s history and geography, what role it is bound to play in the global economy?</a:t>
            </a:r>
          </a:p>
        </p:txBody>
      </p:sp>
      <p:pic>
        <p:nvPicPr>
          <p:cNvPr id="8" name="Picture 2" descr="C:\Users\ecojpr\AppData\Local\Microsoft\Windows\Temporary Internet Files\Content.IE5\H0P94DF5\MC900442072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998" y="5682020"/>
            <a:ext cx="914400" cy="65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 Constraining Physical Geography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Geographic attributes</a:t>
            </a:r>
          </a:p>
          <a:p>
            <a:pPr lvl="1" eaLnBrk="1" hangingPunct="1"/>
            <a:r>
              <a:rPr lang="en-US" dirty="0"/>
              <a:t>Immense territorial state; a continental power.</a:t>
            </a:r>
          </a:p>
          <a:p>
            <a:pPr lvl="1" eaLnBrk="1" hangingPunct="1"/>
            <a:r>
              <a:rPr lang="en-US" dirty="0"/>
              <a:t>Northernmost largest and populous country in the world.</a:t>
            </a:r>
          </a:p>
          <a:p>
            <a:pPr lvl="1" eaLnBrk="1" hangingPunct="1"/>
            <a:r>
              <a:rPr lang="en-US" dirty="0"/>
              <a:t>A former world colonial power.</a:t>
            </a:r>
          </a:p>
          <a:p>
            <a:pPr lvl="1" eaLnBrk="1" hangingPunct="1"/>
            <a:r>
              <a:rPr lang="en-US" dirty="0"/>
              <a:t>A comparatively small (&lt;146 million) and concentrated population.</a:t>
            </a:r>
          </a:p>
          <a:p>
            <a:pPr lvl="1" eaLnBrk="1" hangingPunct="1"/>
            <a:r>
              <a:rPr lang="en-US" dirty="0"/>
              <a:t>Concentrated development west of the Urals.</a:t>
            </a:r>
          </a:p>
          <a:p>
            <a:pPr lvl="1" eaLnBrk="1" hangingPunct="1"/>
            <a:r>
              <a:rPr lang="en-US" dirty="0"/>
              <a:t>Multicultural state (Russians and numerous minorities).</a:t>
            </a:r>
          </a:p>
          <a:p>
            <a:pPr lvl="1" eaLnBrk="1" hangingPunct="1"/>
            <a:r>
              <a:rPr lang="en-US" dirty="0"/>
              <a:t>Limited access to a warm water masses:</a:t>
            </a:r>
          </a:p>
          <a:p>
            <a:pPr lvl="2"/>
            <a:r>
              <a:rPr lang="en-US" dirty="0"/>
              <a:t>Arctic ports seasonally closed (e.g. Murmansk).</a:t>
            </a:r>
          </a:p>
          <a:p>
            <a:pPr lvl="2"/>
            <a:r>
              <a:rPr lang="en-US" dirty="0"/>
              <a:t>Baltic Sea ports constrained access to the Atlantic.</a:t>
            </a:r>
          </a:p>
          <a:p>
            <a:pPr lvl="2"/>
            <a:r>
              <a:rPr lang="en-US" dirty="0"/>
              <a:t>Black Sea ports constrained access to the Mediterranean.</a:t>
            </a:r>
          </a:p>
          <a:p>
            <a:pPr lvl="2"/>
            <a:r>
              <a:rPr lang="en-US" dirty="0"/>
              <a:t>Pacific ports far from centers of economic activity (e.g. Vladivostok).</a:t>
            </a:r>
          </a:p>
        </p:txBody>
      </p:sp>
    </p:spTree>
    <p:extLst>
      <p:ext uri="{BB962C8B-B14F-4D97-AF65-F5344CB8AC3E}">
        <p14:creationId xmlns:p14="http://schemas.microsoft.com/office/powerpoint/2010/main" val="2111818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 Constraining Physical Geography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Dimensions</a:t>
            </a:r>
          </a:p>
          <a:p>
            <a:pPr lvl="1" eaLnBrk="1" hangingPunct="1"/>
            <a:r>
              <a:rPr lang="en-US" dirty="0"/>
              <a:t>Spans 11 time zones.</a:t>
            </a:r>
          </a:p>
          <a:p>
            <a:pPr lvl="1" eaLnBrk="1" hangingPunct="1"/>
            <a:r>
              <a:rPr lang="en-US" dirty="0"/>
              <a:t>Gulf of Finland to Alaska (west to east), and well above the arctic circle to Salt Lake City (north to south).</a:t>
            </a:r>
          </a:p>
          <a:p>
            <a:pPr lvl="1" eaLnBrk="1" hangingPunct="1"/>
            <a:r>
              <a:rPr lang="en-US" dirty="0"/>
              <a:t>Twice the size of the US or China.</a:t>
            </a:r>
          </a:p>
          <a:p>
            <a:pPr lvl="1" eaLnBrk="1" hangingPunct="1"/>
            <a:r>
              <a:rPr lang="en-US" dirty="0"/>
              <a:t>Siberia: “sleeping land”.</a:t>
            </a:r>
          </a:p>
          <a:p>
            <a:pPr lvl="1" eaLnBrk="1" hangingPunct="1"/>
            <a:r>
              <a:rPr lang="en-US" dirty="0"/>
              <a:t>Russia makes up 76.6% of the total territory of the former USSR (17,075,400 km).</a:t>
            </a:r>
          </a:p>
        </p:txBody>
      </p:sp>
    </p:spTree>
    <p:extLst>
      <p:ext uri="{BB962C8B-B14F-4D97-AF65-F5344CB8AC3E}">
        <p14:creationId xmlns:p14="http://schemas.microsoft.com/office/powerpoint/2010/main" val="3955311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Russia - US Size Comparison</a:t>
            </a:r>
          </a:p>
        </p:txBody>
      </p:sp>
      <p:pic>
        <p:nvPicPr>
          <p:cNvPr id="9219" name="Picture 5" descr="Russia Ba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8" t="14131" r="9677" b="16499"/>
          <a:stretch>
            <a:fillRect/>
          </a:stretch>
        </p:blipFill>
        <p:spPr bwMode="auto">
          <a:xfrm>
            <a:off x="2728747" y="1473451"/>
            <a:ext cx="8201025" cy="506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6918" name="Freeform 6"/>
          <p:cNvSpPr>
            <a:spLocks/>
          </p:cNvSpPr>
          <p:nvPr/>
        </p:nvSpPr>
        <p:spPr bwMode="auto">
          <a:xfrm>
            <a:off x="4906964" y="3611563"/>
            <a:ext cx="4308475" cy="2609850"/>
          </a:xfrm>
          <a:custGeom>
            <a:avLst/>
            <a:gdLst>
              <a:gd name="T0" fmla="*/ 2335 w 2511"/>
              <a:gd name="T1" fmla="*/ 61 h 1521"/>
              <a:gd name="T2" fmla="*/ 2269 w 2511"/>
              <a:gd name="T3" fmla="*/ 197 h 1521"/>
              <a:gd name="T4" fmla="*/ 2127 w 2511"/>
              <a:gd name="T5" fmla="*/ 324 h 1521"/>
              <a:gd name="T6" fmla="*/ 2004 w 2511"/>
              <a:gd name="T7" fmla="*/ 437 h 1521"/>
              <a:gd name="T8" fmla="*/ 1872 w 2511"/>
              <a:gd name="T9" fmla="*/ 453 h 1521"/>
              <a:gd name="T10" fmla="*/ 1825 w 2511"/>
              <a:gd name="T11" fmla="*/ 385 h 1521"/>
              <a:gd name="T12" fmla="*/ 1773 w 2511"/>
              <a:gd name="T13" fmla="*/ 262 h 1521"/>
              <a:gd name="T14" fmla="*/ 1703 w 2511"/>
              <a:gd name="T15" fmla="*/ 353 h 1521"/>
              <a:gd name="T16" fmla="*/ 1668 w 2511"/>
              <a:gd name="T17" fmla="*/ 521 h 1521"/>
              <a:gd name="T18" fmla="*/ 1666 w 2511"/>
              <a:gd name="T19" fmla="*/ 317 h 1521"/>
              <a:gd name="T20" fmla="*/ 1653 w 2511"/>
              <a:gd name="T21" fmla="*/ 266 h 1521"/>
              <a:gd name="T22" fmla="*/ 1774 w 2511"/>
              <a:gd name="T23" fmla="*/ 252 h 1521"/>
              <a:gd name="T24" fmla="*/ 1708 w 2511"/>
              <a:gd name="T25" fmla="*/ 207 h 1521"/>
              <a:gd name="T26" fmla="*/ 1582 w 2511"/>
              <a:gd name="T27" fmla="*/ 191 h 1521"/>
              <a:gd name="T28" fmla="*/ 1476 w 2511"/>
              <a:gd name="T29" fmla="*/ 241 h 1521"/>
              <a:gd name="T30" fmla="*/ 1415 w 2511"/>
              <a:gd name="T31" fmla="*/ 162 h 1521"/>
              <a:gd name="T32" fmla="*/ 673 w 2511"/>
              <a:gd name="T33" fmla="*/ 102 h 1521"/>
              <a:gd name="T34" fmla="*/ 191 w 2511"/>
              <a:gd name="T35" fmla="*/ 35 h 1521"/>
              <a:gd name="T36" fmla="*/ 182 w 2511"/>
              <a:gd name="T37" fmla="*/ 129 h 1521"/>
              <a:gd name="T38" fmla="*/ 155 w 2511"/>
              <a:gd name="T39" fmla="*/ 70 h 1521"/>
              <a:gd name="T40" fmla="*/ 118 w 2511"/>
              <a:gd name="T41" fmla="*/ 142 h 1521"/>
              <a:gd name="T42" fmla="*/ 66 w 2511"/>
              <a:gd name="T43" fmla="*/ 314 h 1521"/>
              <a:gd name="T44" fmla="*/ 13 w 2511"/>
              <a:gd name="T45" fmla="*/ 592 h 1521"/>
              <a:gd name="T46" fmla="*/ 60 w 2511"/>
              <a:gd name="T47" fmla="*/ 700 h 1521"/>
              <a:gd name="T48" fmla="*/ 79 w 2511"/>
              <a:gd name="T49" fmla="*/ 814 h 1521"/>
              <a:gd name="T50" fmla="*/ 114 w 2511"/>
              <a:gd name="T51" fmla="*/ 913 h 1521"/>
              <a:gd name="T52" fmla="*/ 192 w 2511"/>
              <a:gd name="T53" fmla="*/ 979 h 1521"/>
              <a:gd name="T54" fmla="*/ 294 w 2511"/>
              <a:gd name="T55" fmla="*/ 1054 h 1521"/>
              <a:gd name="T56" fmla="*/ 475 w 2511"/>
              <a:gd name="T57" fmla="*/ 1143 h 1521"/>
              <a:gd name="T58" fmla="*/ 699 w 2511"/>
              <a:gd name="T59" fmla="*/ 1176 h 1521"/>
              <a:gd name="T60" fmla="*/ 880 w 2511"/>
              <a:gd name="T61" fmla="*/ 1301 h 1521"/>
              <a:gd name="T62" fmla="*/ 1032 w 2511"/>
              <a:gd name="T63" fmla="*/ 1306 h 1521"/>
              <a:gd name="T64" fmla="*/ 1137 w 2511"/>
              <a:gd name="T65" fmla="*/ 1444 h 1521"/>
              <a:gd name="T66" fmla="*/ 1285 w 2511"/>
              <a:gd name="T67" fmla="*/ 1495 h 1521"/>
              <a:gd name="T68" fmla="*/ 1328 w 2511"/>
              <a:gd name="T69" fmla="*/ 1373 h 1521"/>
              <a:gd name="T70" fmla="*/ 1514 w 2511"/>
              <a:gd name="T71" fmla="*/ 1298 h 1521"/>
              <a:gd name="T72" fmla="*/ 1627 w 2511"/>
              <a:gd name="T73" fmla="*/ 1297 h 1521"/>
              <a:gd name="T74" fmla="*/ 1707 w 2511"/>
              <a:gd name="T75" fmla="*/ 1292 h 1521"/>
              <a:gd name="T76" fmla="*/ 1642 w 2511"/>
              <a:gd name="T77" fmla="*/ 1245 h 1521"/>
              <a:gd name="T78" fmla="*/ 1739 w 2511"/>
              <a:gd name="T79" fmla="*/ 1192 h 1521"/>
              <a:gd name="T80" fmla="*/ 1873 w 2511"/>
              <a:gd name="T81" fmla="*/ 1208 h 1521"/>
              <a:gd name="T82" fmla="*/ 1989 w 2511"/>
              <a:gd name="T83" fmla="*/ 1230 h 1521"/>
              <a:gd name="T84" fmla="*/ 2047 w 2511"/>
              <a:gd name="T85" fmla="*/ 1333 h 1521"/>
              <a:gd name="T86" fmla="*/ 2101 w 2511"/>
              <a:gd name="T87" fmla="*/ 1398 h 1521"/>
              <a:gd name="T88" fmla="*/ 2218 w 2511"/>
              <a:gd name="T89" fmla="*/ 1391 h 1521"/>
              <a:gd name="T90" fmla="*/ 2107 w 2511"/>
              <a:gd name="T91" fmla="*/ 1178 h 1521"/>
              <a:gd name="T92" fmla="*/ 2133 w 2511"/>
              <a:gd name="T93" fmla="*/ 1016 h 1521"/>
              <a:gd name="T94" fmla="*/ 2302 w 2511"/>
              <a:gd name="T95" fmla="*/ 766 h 1521"/>
              <a:gd name="T96" fmla="*/ 2292 w 2511"/>
              <a:gd name="T97" fmla="*/ 769 h 1521"/>
              <a:gd name="T98" fmla="*/ 2257 w 2511"/>
              <a:gd name="T99" fmla="*/ 709 h 1521"/>
              <a:gd name="T100" fmla="*/ 2224 w 2511"/>
              <a:gd name="T101" fmla="*/ 580 h 1521"/>
              <a:gd name="T102" fmla="*/ 2271 w 2511"/>
              <a:gd name="T103" fmla="*/ 572 h 1521"/>
              <a:gd name="T104" fmla="*/ 2401 w 2511"/>
              <a:gd name="T105" fmla="*/ 418 h 1521"/>
              <a:gd name="T106" fmla="*/ 2397 w 2511"/>
              <a:gd name="T107" fmla="*/ 390 h 1521"/>
              <a:gd name="T108" fmla="*/ 2421 w 2511"/>
              <a:gd name="T109" fmla="*/ 328 h 1521"/>
              <a:gd name="T110" fmla="*/ 2405 w 2511"/>
              <a:gd name="T111" fmla="*/ 281 h 1521"/>
              <a:gd name="T112" fmla="*/ 2485 w 2511"/>
              <a:gd name="T113" fmla="*/ 173 h 1521"/>
              <a:gd name="T114" fmla="*/ 2430 w 2511"/>
              <a:gd name="T115" fmla="*/ 36 h 152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511"/>
              <a:gd name="T175" fmla="*/ 0 h 1521"/>
              <a:gd name="T176" fmla="*/ 2511 w 2511"/>
              <a:gd name="T177" fmla="*/ 1521 h 1521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511" h="1521">
                <a:moveTo>
                  <a:pt x="2420" y="9"/>
                </a:moveTo>
                <a:lnTo>
                  <a:pt x="2407" y="0"/>
                </a:lnTo>
                <a:lnTo>
                  <a:pt x="2393" y="0"/>
                </a:lnTo>
                <a:lnTo>
                  <a:pt x="2384" y="1"/>
                </a:lnTo>
                <a:lnTo>
                  <a:pt x="2378" y="12"/>
                </a:lnTo>
                <a:lnTo>
                  <a:pt x="2367" y="9"/>
                </a:lnTo>
                <a:lnTo>
                  <a:pt x="2359" y="12"/>
                </a:lnTo>
                <a:lnTo>
                  <a:pt x="2353" y="27"/>
                </a:lnTo>
                <a:lnTo>
                  <a:pt x="2335" y="61"/>
                </a:lnTo>
                <a:lnTo>
                  <a:pt x="2344" y="82"/>
                </a:lnTo>
                <a:lnTo>
                  <a:pt x="2337" y="107"/>
                </a:lnTo>
                <a:lnTo>
                  <a:pt x="2343" y="118"/>
                </a:lnTo>
                <a:lnTo>
                  <a:pt x="2342" y="138"/>
                </a:lnTo>
                <a:lnTo>
                  <a:pt x="2339" y="156"/>
                </a:lnTo>
                <a:lnTo>
                  <a:pt x="2328" y="159"/>
                </a:lnTo>
                <a:lnTo>
                  <a:pt x="2319" y="149"/>
                </a:lnTo>
                <a:lnTo>
                  <a:pt x="2302" y="189"/>
                </a:lnTo>
                <a:lnTo>
                  <a:pt x="2269" y="197"/>
                </a:lnTo>
                <a:lnTo>
                  <a:pt x="2226" y="210"/>
                </a:lnTo>
                <a:lnTo>
                  <a:pt x="2195" y="218"/>
                </a:lnTo>
                <a:lnTo>
                  <a:pt x="2171" y="239"/>
                </a:lnTo>
                <a:lnTo>
                  <a:pt x="2154" y="262"/>
                </a:lnTo>
                <a:lnTo>
                  <a:pt x="2140" y="263"/>
                </a:lnTo>
                <a:lnTo>
                  <a:pt x="2124" y="288"/>
                </a:lnTo>
                <a:lnTo>
                  <a:pt x="2131" y="297"/>
                </a:lnTo>
                <a:lnTo>
                  <a:pt x="2135" y="317"/>
                </a:lnTo>
                <a:lnTo>
                  <a:pt x="2127" y="324"/>
                </a:lnTo>
                <a:lnTo>
                  <a:pt x="2116" y="339"/>
                </a:lnTo>
                <a:lnTo>
                  <a:pt x="2104" y="343"/>
                </a:lnTo>
                <a:lnTo>
                  <a:pt x="2100" y="353"/>
                </a:lnTo>
                <a:lnTo>
                  <a:pt x="2079" y="356"/>
                </a:lnTo>
                <a:lnTo>
                  <a:pt x="2050" y="357"/>
                </a:lnTo>
                <a:lnTo>
                  <a:pt x="2027" y="371"/>
                </a:lnTo>
                <a:lnTo>
                  <a:pt x="2030" y="393"/>
                </a:lnTo>
                <a:lnTo>
                  <a:pt x="2023" y="412"/>
                </a:lnTo>
                <a:lnTo>
                  <a:pt x="2004" y="437"/>
                </a:lnTo>
                <a:lnTo>
                  <a:pt x="1980" y="460"/>
                </a:lnTo>
                <a:lnTo>
                  <a:pt x="1956" y="469"/>
                </a:lnTo>
                <a:lnTo>
                  <a:pt x="1949" y="487"/>
                </a:lnTo>
                <a:lnTo>
                  <a:pt x="1900" y="507"/>
                </a:lnTo>
                <a:lnTo>
                  <a:pt x="1873" y="501"/>
                </a:lnTo>
                <a:lnTo>
                  <a:pt x="1868" y="495"/>
                </a:lnTo>
                <a:lnTo>
                  <a:pt x="1880" y="483"/>
                </a:lnTo>
                <a:lnTo>
                  <a:pt x="1881" y="467"/>
                </a:lnTo>
                <a:lnTo>
                  <a:pt x="1872" y="453"/>
                </a:lnTo>
                <a:lnTo>
                  <a:pt x="1882" y="446"/>
                </a:lnTo>
                <a:lnTo>
                  <a:pt x="1896" y="449"/>
                </a:lnTo>
                <a:lnTo>
                  <a:pt x="1894" y="419"/>
                </a:lnTo>
                <a:lnTo>
                  <a:pt x="1891" y="395"/>
                </a:lnTo>
                <a:lnTo>
                  <a:pt x="1883" y="373"/>
                </a:lnTo>
                <a:lnTo>
                  <a:pt x="1870" y="362"/>
                </a:lnTo>
                <a:lnTo>
                  <a:pt x="1852" y="357"/>
                </a:lnTo>
                <a:lnTo>
                  <a:pt x="1838" y="367"/>
                </a:lnTo>
                <a:lnTo>
                  <a:pt x="1825" y="385"/>
                </a:lnTo>
                <a:lnTo>
                  <a:pt x="1811" y="381"/>
                </a:lnTo>
                <a:lnTo>
                  <a:pt x="1816" y="372"/>
                </a:lnTo>
                <a:lnTo>
                  <a:pt x="1823" y="367"/>
                </a:lnTo>
                <a:lnTo>
                  <a:pt x="1832" y="361"/>
                </a:lnTo>
                <a:lnTo>
                  <a:pt x="1845" y="345"/>
                </a:lnTo>
                <a:lnTo>
                  <a:pt x="1835" y="314"/>
                </a:lnTo>
                <a:lnTo>
                  <a:pt x="1832" y="289"/>
                </a:lnTo>
                <a:lnTo>
                  <a:pt x="1811" y="285"/>
                </a:lnTo>
                <a:lnTo>
                  <a:pt x="1773" y="262"/>
                </a:lnTo>
                <a:lnTo>
                  <a:pt x="1751" y="272"/>
                </a:lnTo>
                <a:lnTo>
                  <a:pt x="1747" y="283"/>
                </a:lnTo>
                <a:lnTo>
                  <a:pt x="1752" y="292"/>
                </a:lnTo>
                <a:lnTo>
                  <a:pt x="1741" y="297"/>
                </a:lnTo>
                <a:lnTo>
                  <a:pt x="1740" y="315"/>
                </a:lnTo>
                <a:lnTo>
                  <a:pt x="1730" y="315"/>
                </a:lnTo>
                <a:lnTo>
                  <a:pt x="1714" y="330"/>
                </a:lnTo>
                <a:lnTo>
                  <a:pt x="1708" y="341"/>
                </a:lnTo>
                <a:lnTo>
                  <a:pt x="1703" y="353"/>
                </a:lnTo>
                <a:lnTo>
                  <a:pt x="1702" y="382"/>
                </a:lnTo>
                <a:lnTo>
                  <a:pt x="1699" y="414"/>
                </a:lnTo>
                <a:lnTo>
                  <a:pt x="1707" y="432"/>
                </a:lnTo>
                <a:lnTo>
                  <a:pt x="1718" y="462"/>
                </a:lnTo>
                <a:lnTo>
                  <a:pt x="1718" y="499"/>
                </a:lnTo>
                <a:lnTo>
                  <a:pt x="1708" y="540"/>
                </a:lnTo>
                <a:lnTo>
                  <a:pt x="1690" y="543"/>
                </a:lnTo>
                <a:lnTo>
                  <a:pt x="1678" y="536"/>
                </a:lnTo>
                <a:lnTo>
                  <a:pt x="1668" y="521"/>
                </a:lnTo>
                <a:lnTo>
                  <a:pt x="1657" y="499"/>
                </a:lnTo>
                <a:lnTo>
                  <a:pt x="1659" y="470"/>
                </a:lnTo>
                <a:lnTo>
                  <a:pt x="1659" y="451"/>
                </a:lnTo>
                <a:lnTo>
                  <a:pt x="1650" y="433"/>
                </a:lnTo>
                <a:lnTo>
                  <a:pt x="1652" y="397"/>
                </a:lnTo>
                <a:lnTo>
                  <a:pt x="1656" y="368"/>
                </a:lnTo>
                <a:lnTo>
                  <a:pt x="1658" y="353"/>
                </a:lnTo>
                <a:lnTo>
                  <a:pt x="1676" y="328"/>
                </a:lnTo>
                <a:lnTo>
                  <a:pt x="1666" y="317"/>
                </a:lnTo>
                <a:lnTo>
                  <a:pt x="1657" y="322"/>
                </a:lnTo>
                <a:lnTo>
                  <a:pt x="1651" y="336"/>
                </a:lnTo>
                <a:lnTo>
                  <a:pt x="1630" y="358"/>
                </a:lnTo>
                <a:lnTo>
                  <a:pt x="1642" y="340"/>
                </a:lnTo>
                <a:lnTo>
                  <a:pt x="1643" y="327"/>
                </a:lnTo>
                <a:lnTo>
                  <a:pt x="1639" y="312"/>
                </a:lnTo>
                <a:lnTo>
                  <a:pt x="1642" y="298"/>
                </a:lnTo>
                <a:lnTo>
                  <a:pt x="1651" y="285"/>
                </a:lnTo>
                <a:lnTo>
                  <a:pt x="1653" y="266"/>
                </a:lnTo>
                <a:lnTo>
                  <a:pt x="1657" y="256"/>
                </a:lnTo>
                <a:lnTo>
                  <a:pt x="1661" y="273"/>
                </a:lnTo>
                <a:lnTo>
                  <a:pt x="1679" y="274"/>
                </a:lnTo>
                <a:lnTo>
                  <a:pt x="1690" y="263"/>
                </a:lnTo>
                <a:lnTo>
                  <a:pt x="1708" y="255"/>
                </a:lnTo>
                <a:lnTo>
                  <a:pt x="1728" y="253"/>
                </a:lnTo>
                <a:lnTo>
                  <a:pt x="1736" y="260"/>
                </a:lnTo>
                <a:lnTo>
                  <a:pt x="1751" y="257"/>
                </a:lnTo>
                <a:lnTo>
                  <a:pt x="1774" y="252"/>
                </a:lnTo>
                <a:lnTo>
                  <a:pt x="1786" y="251"/>
                </a:lnTo>
                <a:lnTo>
                  <a:pt x="1788" y="241"/>
                </a:lnTo>
                <a:lnTo>
                  <a:pt x="1790" y="241"/>
                </a:lnTo>
                <a:lnTo>
                  <a:pt x="1780" y="230"/>
                </a:lnTo>
                <a:lnTo>
                  <a:pt x="1767" y="224"/>
                </a:lnTo>
                <a:lnTo>
                  <a:pt x="1745" y="217"/>
                </a:lnTo>
                <a:lnTo>
                  <a:pt x="1726" y="217"/>
                </a:lnTo>
                <a:lnTo>
                  <a:pt x="1714" y="215"/>
                </a:lnTo>
                <a:lnTo>
                  <a:pt x="1708" y="207"/>
                </a:lnTo>
                <a:lnTo>
                  <a:pt x="1686" y="204"/>
                </a:lnTo>
                <a:lnTo>
                  <a:pt x="1666" y="208"/>
                </a:lnTo>
                <a:lnTo>
                  <a:pt x="1652" y="210"/>
                </a:lnTo>
                <a:lnTo>
                  <a:pt x="1636" y="224"/>
                </a:lnTo>
                <a:lnTo>
                  <a:pt x="1616" y="215"/>
                </a:lnTo>
                <a:lnTo>
                  <a:pt x="1600" y="208"/>
                </a:lnTo>
                <a:lnTo>
                  <a:pt x="1581" y="217"/>
                </a:lnTo>
                <a:lnTo>
                  <a:pt x="1568" y="211"/>
                </a:lnTo>
                <a:lnTo>
                  <a:pt x="1582" y="191"/>
                </a:lnTo>
                <a:lnTo>
                  <a:pt x="1578" y="184"/>
                </a:lnTo>
                <a:lnTo>
                  <a:pt x="1570" y="187"/>
                </a:lnTo>
                <a:lnTo>
                  <a:pt x="1551" y="210"/>
                </a:lnTo>
                <a:lnTo>
                  <a:pt x="1536" y="228"/>
                </a:lnTo>
                <a:lnTo>
                  <a:pt x="1521" y="248"/>
                </a:lnTo>
                <a:lnTo>
                  <a:pt x="1500" y="246"/>
                </a:lnTo>
                <a:lnTo>
                  <a:pt x="1491" y="223"/>
                </a:lnTo>
                <a:lnTo>
                  <a:pt x="1483" y="224"/>
                </a:lnTo>
                <a:lnTo>
                  <a:pt x="1476" y="241"/>
                </a:lnTo>
                <a:lnTo>
                  <a:pt x="1451" y="242"/>
                </a:lnTo>
                <a:lnTo>
                  <a:pt x="1478" y="208"/>
                </a:lnTo>
                <a:lnTo>
                  <a:pt x="1541" y="169"/>
                </a:lnTo>
                <a:lnTo>
                  <a:pt x="1545" y="159"/>
                </a:lnTo>
                <a:lnTo>
                  <a:pt x="1510" y="161"/>
                </a:lnTo>
                <a:lnTo>
                  <a:pt x="1474" y="148"/>
                </a:lnTo>
                <a:lnTo>
                  <a:pt x="1461" y="165"/>
                </a:lnTo>
                <a:lnTo>
                  <a:pt x="1433" y="155"/>
                </a:lnTo>
                <a:lnTo>
                  <a:pt x="1415" y="162"/>
                </a:lnTo>
                <a:lnTo>
                  <a:pt x="1403" y="142"/>
                </a:lnTo>
                <a:lnTo>
                  <a:pt x="1372" y="143"/>
                </a:lnTo>
                <a:lnTo>
                  <a:pt x="1363" y="152"/>
                </a:lnTo>
                <a:lnTo>
                  <a:pt x="1328" y="130"/>
                </a:lnTo>
                <a:lnTo>
                  <a:pt x="1323" y="109"/>
                </a:lnTo>
                <a:lnTo>
                  <a:pt x="1283" y="101"/>
                </a:lnTo>
                <a:lnTo>
                  <a:pt x="1301" y="130"/>
                </a:lnTo>
                <a:lnTo>
                  <a:pt x="709" y="111"/>
                </a:lnTo>
                <a:lnTo>
                  <a:pt x="673" y="102"/>
                </a:lnTo>
                <a:lnTo>
                  <a:pt x="610" y="94"/>
                </a:lnTo>
                <a:lnTo>
                  <a:pt x="530" y="82"/>
                </a:lnTo>
                <a:lnTo>
                  <a:pt x="430" y="73"/>
                </a:lnTo>
                <a:lnTo>
                  <a:pt x="392" y="66"/>
                </a:lnTo>
                <a:lnTo>
                  <a:pt x="338" y="57"/>
                </a:lnTo>
                <a:lnTo>
                  <a:pt x="299" y="48"/>
                </a:lnTo>
                <a:lnTo>
                  <a:pt x="195" y="18"/>
                </a:lnTo>
                <a:lnTo>
                  <a:pt x="188" y="21"/>
                </a:lnTo>
                <a:lnTo>
                  <a:pt x="191" y="35"/>
                </a:lnTo>
                <a:lnTo>
                  <a:pt x="197" y="51"/>
                </a:lnTo>
                <a:lnTo>
                  <a:pt x="192" y="58"/>
                </a:lnTo>
                <a:lnTo>
                  <a:pt x="185" y="65"/>
                </a:lnTo>
                <a:lnTo>
                  <a:pt x="189" y="76"/>
                </a:lnTo>
                <a:lnTo>
                  <a:pt x="204" y="101"/>
                </a:lnTo>
                <a:lnTo>
                  <a:pt x="192" y="118"/>
                </a:lnTo>
                <a:lnTo>
                  <a:pt x="185" y="139"/>
                </a:lnTo>
                <a:lnTo>
                  <a:pt x="168" y="139"/>
                </a:lnTo>
                <a:lnTo>
                  <a:pt x="182" y="129"/>
                </a:lnTo>
                <a:lnTo>
                  <a:pt x="187" y="118"/>
                </a:lnTo>
                <a:lnTo>
                  <a:pt x="184" y="107"/>
                </a:lnTo>
                <a:lnTo>
                  <a:pt x="175" y="104"/>
                </a:lnTo>
                <a:lnTo>
                  <a:pt x="179" y="96"/>
                </a:lnTo>
                <a:lnTo>
                  <a:pt x="191" y="99"/>
                </a:lnTo>
                <a:lnTo>
                  <a:pt x="191" y="93"/>
                </a:lnTo>
                <a:lnTo>
                  <a:pt x="183" y="74"/>
                </a:lnTo>
                <a:lnTo>
                  <a:pt x="174" y="73"/>
                </a:lnTo>
                <a:lnTo>
                  <a:pt x="155" y="70"/>
                </a:lnTo>
                <a:lnTo>
                  <a:pt x="140" y="56"/>
                </a:lnTo>
                <a:lnTo>
                  <a:pt x="130" y="49"/>
                </a:lnTo>
                <a:lnTo>
                  <a:pt x="118" y="44"/>
                </a:lnTo>
                <a:lnTo>
                  <a:pt x="110" y="57"/>
                </a:lnTo>
                <a:lnTo>
                  <a:pt x="115" y="78"/>
                </a:lnTo>
                <a:lnTo>
                  <a:pt x="118" y="95"/>
                </a:lnTo>
                <a:lnTo>
                  <a:pt x="116" y="116"/>
                </a:lnTo>
                <a:lnTo>
                  <a:pt x="115" y="135"/>
                </a:lnTo>
                <a:lnTo>
                  <a:pt x="118" y="142"/>
                </a:lnTo>
                <a:lnTo>
                  <a:pt x="125" y="156"/>
                </a:lnTo>
                <a:lnTo>
                  <a:pt x="118" y="166"/>
                </a:lnTo>
                <a:lnTo>
                  <a:pt x="119" y="175"/>
                </a:lnTo>
                <a:lnTo>
                  <a:pt x="120" y="190"/>
                </a:lnTo>
                <a:lnTo>
                  <a:pt x="109" y="195"/>
                </a:lnTo>
                <a:lnTo>
                  <a:pt x="101" y="229"/>
                </a:lnTo>
                <a:lnTo>
                  <a:pt x="93" y="259"/>
                </a:lnTo>
                <a:lnTo>
                  <a:pt x="81" y="290"/>
                </a:lnTo>
                <a:lnTo>
                  <a:pt x="66" y="314"/>
                </a:lnTo>
                <a:lnTo>
                  <a:pt x="52" y="345"/>
                </a:lnTo>
                <a:lnTo>
                  <a:pt x="38" y="364"/>
                </a:lnTo>
                <a:lnTo>
                  <a:pt x="38" y="411"/>
                </a:lnTo>
                <a:lnTo>
                  <a:pt x="38" y="453"/>
                </a:lnTo>
                <a:lnTo>
                  <a:pt x="32" y="469"/>
                </a:lnTo>
                <a:lnTo>
                  <a:pt x="18" y="496"/>
                </a:lnTo>
                <a:lnTo>
                  <a:pt x="0" y="525"/>
                </a:lnTo>
                <a:lnTo>
                  <a:pt x="18" y="562"/>
                </a:lnTo>
                <a:lnTo>
                  <a:pt x="13" y="592"/>
                </a:lnTo>
                <a:lnTo>
                  <a:pt x="8" y="613"/>
                </a:lnTo>
                <a:lnTo>
                  <a:pt x="23" y="650"/>
                </a:lnTo>
                <a:lnTo>
                  <a:pt x="34" y="674"/>
                </a:lnTo>
                <a:lnTo>
                  <a:pt x="50" y="684"/>
                </a:lnTo>
                <a:lnTo>
                  <a:pt x="65" y="667"/>
                </a:lnTo>
                <a:lnTo>
                  <a:pt x="70" y="678"/>
                </a:lnTo>
                <a:lnTo>
                  <a:pt x="74" y="687"/>
                </a:lnTo>
                <a:lnTo>
                  <a:pt x="59" y="689"/>
                </a:lnTo>
                <a:lnTo>
                  <a:pt x="60" y="700"/>
                </a:lnTo>
                <a:lnTo>
                  <a:pt x="46" y="693"/>
                </a:lnTo>
                <a:lnTo>
                  <a:pt x="48" y="716"/>
                </a:lnTo>
                <a:lnTo>
                  <a:pt x="54" y="736"/>
                </a:lnTo>
                <a:lnTo>
                  <a:pt x="57" y="751"/>
                </a:lnTo>
                <a:lnTo>
                  <a:pt x="76" y="748"/>
                </a:lnTo>
                <a:lnTo>
                  <a:pt x="73" y="755"/>
                </a:lnTo>
                <a:lnTo>
                  <a:pt x="57" y="766"/>
                </a:lnTo>
                <a:lnTo>
                  <a:pt x="57" y="790"/>
                </a:lnTo>
                <a:lnTo>
                  <a:pt x="79" y="814"/>
                </a:lnTo>
                <a:lnTo>
                  <a:pt x="88" y="822"/>
                </a:lnTo>
                <a:lnTo>
                  <a:pt x="82" y="832"/>
                </a:lnTo>
                <a:lnTo>
                  <a:pt x="89" y="846"/>
                </a:lnTo>
                <a:lnTo>
                  <a:pt x="93" y="863"/>
                </a:lnTo>
                <a:lnTo>
                  <a:pt x="99" y="874"/>
                </a:lnTo>
                <a:lnTo>
                  <a:pt x="102" y="887"/>
                </a:lnTo>
                <a:lnTo>
                  <a:pt x="103" y="900"/>
                </a:lnTo>
                <a:lnTo>
                  <a:pt x="99" y="909"/>
                </a:lnTo>
                <a:lnTo>
                  <a:pt x="114" y="913"/>
                </a:lnTo>
                <a:lnTo>
                  <a:pt x="128" y="914"/>
                </a:lnTo>
                <a:lnTo>
                  <a:pt x="140" y="911"/>
                </a:lnTo>
                <a:lnTo>
                  <a:pt x="155" y="913"/>
                </a:lnTo>
                <a:lnTo>
                  <a:pt x="159" y="925"/>
                </a:lnTo>
                <a:lnTo>
                  <a:pt x="162" y="935"/>
                </a:lnTo>
                <a:lnTo>
                  <a:pt x="177" y="951"/>
                </a:lnTo>
                <a:lnTo>
                  <a:pt x="184" y="958"/>
                </a:lnTo>
                <a:lnTo>
                  <a:pt x="191" y="971"/>
                </a:lnTo>
                <a:lnTo>
                  <a:pt x="192" y="979"/>
                </a:lnTo>
                <a:lnTo>
                  <a:pt x="206" y="987"/>
                </a:lnTo>
                <a:lnTo>
                  <a:pt x="218" y="998"/>
                </a:lnTo>
                <a:lnTo>
                  <a:pt x="231" y="1018"/>
                </a:lnTo>
                <a:lnTo>
                  <a:pt x="233" y="1042"/>
                </a:lnTo>
                <a:lnTo>
                  <a:pt x="232" y="1055"/>
                </a:lnTo>
                <a:lnTo>
                  <a:pt x="245" y="1057"/>
                </a:lnTo>
                <a:lnTo>
                  <a:pt x="259" y="1054"/>
                </a:lnTo>
                <a:lnTo>
                  <a:pt x="273" y="1053"/>
                </a:lnTo>
                <a:lnTo>
                  <a:pt x="294" y="1054"/>
                </a:lnTo>
                <a:lnTo>
                  <a:pt x="314" y="1055"/>
                </a:lnTo>
                <a:lnTo>
                  <a:pt x="341" y="1055"/>
                </a:lnTo>
                <a:lnTo>
                  <a:pt x="359" y="1057"/>
                </a:lnTo>
                <a:lnTo>
                  <a:pt x="362" y="1068"/>
                </a:lnTo>
                <a:lnTo>
                  <a:pt x="358" y="1079"/>
                </a:lnTo>
                <a:lnTo>
                  <a:pt x="380" y="1093"/>
                </a:lnTo>
                <a:lnTo>
                  <a:pt x="402" y="1104"/>
                </a:lnTo>
                <a:lnTo>
                  <a:pt x="444" y="1126"/>
                </a:lnTo>
                <a:lnTo>
                  <a:pt x="475" y="1143"/>
                </a:lnTo>
                <a:lnTo>
                  <a:pt x="509" y="1156"/>
                </a:lnTo>
                <a:lnTo>
                  <a:pt x="544" y="1168"/>
                </a:lnTo>
                <a:lnTo>
                  <a:pt x="567" y="1170"/>
                </a:lnTo>
                <a:lnTo>
                  <a:pt x="587" y="1167"/>
                </a:lnTo>
                <a:lnTo>
                  <a:pt x="618" y="1171"/>
                </a:lnTo>
                <a:lnTo>
                  <a:pt x="638" y="1174"/>
                </a:lnTo>
                <a:lnTo>
                  <a:pt x="660" y="1172"/>
                </a:lnTo>
                <a:lnTo>
                  <a:pt x="681" y="1177"/>
                </a:lnTo>
                <a:lnTo>
                  <a:pt x="699" y="1176"/>
                </a:lnTo>
                <a:lnTo>
                  <a:pt x="701" y="1151"/>
                </a:lnTo>
                <a:lnTo>
                  <a:pt x="733" y="1155"/>
                </a:lnTo>
                <a:lnTo>
                  <a:pt x="771" y="1156"/>
                </a:lnTo>
                <a:lnTo>
                  <a:pt x="801" y="1191"/>
                </a:lnTo>
                <a:lnTo>
                  <a:pt x="837" y="1221"/>
                </a:lnTo>
                <a:lnTo>
                  <a:pt x="858" y="1244"/>
                </a:lnTo>
                <a:lnTo>
                  <a:pt x="859" y="1264"/>
                </a:lnTo>
                <a:lnTo>
                  <a:pt x="866" y="1286"/>
                </a:lnTo>
                <a:lnTo>
                  <a:pt x="880" y="1301"/>
                </a:lnTo>
                <a:lnTo>
                  <a:pt x="895" y="1315"/>
                </a:lnTo>
                <a:lnTo>
                  <a:pt x="939" y="1342"/>
                </a:lnTo>
                <a:lnTo>
                  <a:pt x="954" y="1338"/>
                </a:lnTo>
                <a:lnTo>
                  <a:pt x="963" y="1330"/>
                </a:lnTo>
                <a:lnTo>
                  <a:pt x="968" y="1314"/>
                </a:lnTo>
                <a:lnTo>
                  <a:pt x="972" y="1301"/>
                </a:lnTo>
                <a:lnTo>
                  <a:pt x="989" y="1300"/>
                </a:lnTo>
                <a:lnTo>
                  <a:pt x="1008" y="1301"/>
                </a:lnTo>
                <a:lnTo>
                  <a:pt x="1032" y="1306"/>
                </a:lnTo>
                <a:lnTo>
                  <a:pt x="1046" y="1316"/>
                </a:lnTo>
                <a:lnTo>
                  <a:pt x="1064" y="1324"/>
                </a:lnTo>
                <a:lnTo>
                  <a:pt x="1070" y="1337"/>
                </a:lnTo>
                <a:lnTo>
                  <a:pt x="1079" y="1358"/>
                </a:lnTo>
                <a:lnTo>
                  <a:pt x="1088" y="1378"/>
                </a:lnTo>
                <a:lnTo>
                  <a:pt x="1098" y="1394"/>
                </a:lnTo>
                <a:lnTo>
                  <a:pt x="1116" y="1405"/>
                </a:lnTo>
                <a:lnTo>
                  <a:pt x="1131" y="1421"/>
                </a:lnTo>
                <a:lnTo>
                  <a:pt x="1137" y="1444"/>
                </a:lnTo>
                <a:lnTo>
                  <a:pt x="1143" y="1463"/>
                </a:lnTo>
                <a:lnTo>
                  <a:pt x="1155" y="1494"/>
                </a:lnTo>
                <a:lnTo>
                  <a:pt x="1172" y="1497"/>
                </a:lnTo>
                <a:lnTo>
                  <a:pt x="1191" y="1505"/>
                </a:lnTo>
                <a:lnTo>
                  <a:pt x="1210" y="1510"/>
                </a:lnTo>
                <a:lnTo>
                  <a:pt x="1235" y="1511"/>
                </a:lnTo>
                <a:lnTo>
                  <a:pt x="1249" y="1521"/>
                </a:lnTo>
                <a:lnTo>
                  <a:pt x="1283" y="1519"/>
                </a:lnTo>
                <a:lnTo>
                  <a:pt x="1285" y="1495"/>
                </a:lnTo>
                <a:lnTo>
                  <a:pt x="1266" y="1478"/>
                </a:lnTo>
                <a:lnTo>
                  <a:pt x="1263" y="1452"/>
                </a:lnTo>
                <a:lnTo>
                  <a:pt x="1276" y="1434"/>
                </a:lnTo>
                <a:lnTo>
                  <a:pt x="1275" y="1415"/>
                </a:lnTo>
                <a:lnTo>
                  <a:pt x="1280" y="1410"/>
                </a:lnTo>
                <a:lnTo>
                  <a:pt x="1282" y="1396"/>
                </a:lnTo>
                <a:lnTo>
                  <a:pt x="1294" y="1388"/>
                </a:lnTo>
                <a:lnTo>
                  <a:pt x="1316" y="1373"/>
                </a:lnTo>
                <a:lnTo>
                  <a:pt x="1328" y="1373"/>
                </a:lnTo>
                <a:lnTo>
                  <a:pt x="1355" y="1356"/>
                </a:lnTo>
                <a:lnTo>
                  <a:pt x="1372" y="1340"/>
                </a:lnTo>
                <a:lnTo>
                  <a:pt x="1399" y="1324"/>
                </a:lnTo>
                <a:lnTo>
                  <a:pt x="1392" y="1303"/>
                </a:lnTo>
                <a:lnTo>
                  <a:pt x="1398" y="1298"/>
                </a:lnTo>
                <a:lnTo>
                  <a:pt x="1406" y="1320"/>
                </a:lnTo>
                <a:lnTo>
                  <a:pt x="1443" y="1288"/>
                </a:lnTo>
                <a:lnTo>
                  <a:pt x="1473" y="1289"/>
                </a:lnTo>
                <a:lnTo>
                  <a:pt x="1514" y="1298"/>
                </a:lnTo>
                <a:lnTo>
                  <a:pt x="1546" y="1293"/>
                </a:lnTo>
                <a:lnTo>
                  <a:pt x="1561" y="1291"/>
                </a:lnTo>
                <a:lnTo>
                  <a:pt x="1553" y="1277"/>
                </a:lnTo>
                <a:lnTo>
                  <a:pt x="1567" y="1279"/>
                </a:lnTo>
                <a:lnTo>
                  <a:pt x="1576" y="1290"/>
                </a:lnTo>
                <a:lnTo>
                  <a:pt x="1576" y="1300"/>
                </a:lnTo>
                <a:lnTo>
                  <a:pt x="1606" y="1302"/>
                </a:lnTo>
                <a:lnTo>
                  <a:pt x="1621" y="1303"/>
                </a:lnTo>
                <a:lnTo>
                  <a:pt x="1627" y="1297"/>
                </a:lnTo>
                <a:lnTo>
                  <a:pt x="1640" y="1308"/>
                </a:lnTo>
                <a:lnTo>
                  <a:pt x="1650" y="1311"/>
                </a:lnTo>
                <a:lnTo>
                  <a:pt x="1662" y="1308"/>
                </a:lnTo>
                <a:lnTo>
                  <a:pt x="1653" y="1291"/>
                </a:lnTo>
                <a:lnTo>
                  <a:pt x="1667" y="1290"/>
                </a:lnTo>
                <a:lnTo>
                  <a:pt x="1676" y="1295"/>
                </a:lnTo>
                <a:lnTo>
                  <a:pt x="1689" y="1305"/>
                </a:lnTo>
                <a:lnTo>
                  <a:pt x="1698" y="1302"/>
                </a:lnTo>
                <a:lnTo>
                  <a:pt x="1707" y="1292"/>
                </a:lnTo>
                <a:lnTo>
                  <a:pt x="1701" y="1279"/>
                </a:lnTo>
                <a:lnTo>
                  <a:pt x="1688" y="1274"/>
                </a:lnTo>
                <a:lnTo>
                  <a:pt x="1680" y="1267"/>
                </a:lnTo>
                <a:lnTo>
                  <a:pt x="1686" y="1253"/>
                </a:lnTo>
                <a:lnTo>
                  <a:pt x="1685" y="1240"/>
                </a:lnTo>
                <a:lnTo>
                  <a:pt x="1672" y="1240"/>
                </a:lnTo>
                <a:lnTo>
                  <a:pt x="1660" y="1253"/>
                </a:lnTo>
                <a:lnTo>
                  <a:pt x="1658" y="1235"/>
                </a:lnTo>
                <a:lnTo>
                  <a:pt x="1642" y="1245"/>
                </a:lnTo>
                <a:lnTo>
                  <a:pt x="1627" y="1250"/>
                </a:lnTo>
                <a:lnTo>
                  <a:pt x="1622" y="1241"/>
                </a:lnTo>
                <a:lnTo>
                  <a:pt x="1634" y="1226"/>
                </a:lnTo>
                <a:lnTo>
                  <a:pt x="1676" y="1234"/>
                </a:lnTo>
                <a:lnTo>
                  <a:pt x="1685" y="1218"/>
                </a:lnTo>
                <a:lnTo>
                  <a:pt x="1706" y="1212"/>
                </a:lnTo>
                <a:lnTo>
                  <a:pt x="1730" y="1218"/>
                </a:lnTo>
                <a:lnTo>
                  <a:pt x="1739" y="1212"/>
                </a:lnTo>
                <a:lnTo>
                  <a:pt x="1739" y="1192"/>
                </a:lnTo>
                <a:lnTo>
                  <a:pt x="1751" y="1217"/>
                </a:lnTo>
                <a:lnTo>
                  <a:pt x="1755" y="1226"/>
                </a:lnTo>
                <a:lnTo>
                  <a:pt x="1773" y="1216"/>
                </a:lnTo>
                <a:lnTo>
                  <a:pt x="1787" y="1200"/>
                </a:lnTo>
                <a:lnTo>
                  <a:pt x="1794" y="1210"/>
                </a:lnTo>
                <a:lnTo>
                  <a:pt x="1806" y="1214"/>
                </a:lnTo>
                <a:lnTo>
                  <a:pt x="1825" y="1206"/>
                </a:lnTo>
                <a:lnTo>
                  <a:pt x="1865" y="1199"/>
                </a:lnTo>
                <a:lnTo>
                  <a:pt x="1873" y="1208"/>
                </a:lnTo>
                <a:lnTo>
                  <a:pt x="1883" y="1219"/>
                </a:lnTo>
                <a:lnTo>
                  <a:pt x="1899" y="1222"/>
                </a:lnTo>
                <a:lnTo>
                  <a:pt x="1915" y="1224"/>
                </a:lnTo>
                <a:lnTo>
                  <a:pt x="1934" y="1217"/>
                </a:lnTo>
                <a:lnTo>
                  <a:pt x="1946" y="1205"/>
                </a:lnTo>
                <a:lnTo>
                  <a:pt x="1957" y="1201"/>
                </a:lnTo>
                <a:lnTo>
                  <a:pt x="1964" y="1206"/>
                </a:lnTo>
                <a:lnTo>
                  <a:pt x="1974" y="1217"/>
                </a:lnTo>
                <a:lnTo>
                  <a:pt x="1989" y="1230"/>
                </a:lnTo>
                <a:lnTo>
                  <a:pt x="2003" y="1234"/>
                </a:lnTo>
                <a:lnTo>
                  <a:pt x="2015" y="1236"/>
                </a:lnTo>
                <a:lnTo>
                  <a:pt x="2028" y="1249"/>
                </a:lnTo>
                <a:lnTo>
                  <a:pt x="2036" y="1264"/>
                </a:lnTo>
                <a:lnTo>
                  <a:pt x="2046" y="1274"/>
                </a:lnTo>
                <a:lnTo>
                  <a:pt x="2042" y="1295"/>
                </a:lnTo>
                <a:lnTo>
                  <a:pt x="2043" y="1312"/>
                </a:lnTo>
                <a:lnTo>
                  <a:pt x="2043" y="1324"/>
                </a:lnTo>
                <a:lnTo>
                  <a:pt x="2047" y="1333"/>
                </a:lnTo>
                <a:lnTo>
                  <a:pt x="2053" y="1335"/>
                </a:lnTo>
                <a:lnTo>
                  <a:pt x="2057" y="1317"/>
                </a:lnTo>
                <a:lnTo>
                  <a:pt x="2066" y="1327"/>
                </a:lnTo>
                <a:lnTo>
                  <a:pt x="2059" y="1341"/>
                </a:lnTo>
                <a:lnTo>
                  <a:pt x="2057" y="1353"/>
                </a:lnTo>
                <a:lnTo>
                  <a:pt x="2065" y="1359"/>
                </a:lnTo>
                <a:lnTo>
                  <a:pt x="2081" y="1375"/>
                </a:lnTo>
                <a:lnTo>
                  <a:pt x="2094" y="1378"/>
                </a:lnTo>
                <a:lnTo>
                  <a:pt x="2101" y="1398"/>
                </a:lnTo>
                <a:lnTo>
                  <a:pt x="2109" y="1402"/>
                </a:lnTo>
                <a:lnTo>
                  <a:pt x="2121" y="1424"/>
                </a:lnTo>
                <a:lnTo>
                  <a:pt x="2137" y="1432"/>
                </a:lnTo>
                <a:lnTo>
                  <a:pt x="2152" y="1438"/>
                </a:lnTo>
                <a:lnTo>
                  <a:pt x="2163" y="1456"/>
                </a:lnTo>
                <a:lnTo>
                  <a:pt x="2185" y="1452"/>
                </a:lnTo>
                <a:lnTo>
                  <a:pt x="2215" y="1445"/>
                </a:lnTo>
                <a:lnTo>
                  <a:pt x="2223" y="1412"/>
                </a:lnTo>
                <a:lnTo>
                  <a:pt x="2218" y="1391"/>
                </a:lnTo>
                <a:lnTo>
                  <a:pt x="2218" y="1354"/>
                </a:lnTo>
                <a:lnTo>
                  <a:pt x="2210" y="1343"/>
                </a:lnTo>
                <a:lnTo>
                  <a:pt x="2195" y="1325"/>
                </a:lnTo>
                <a:lnTo>
                  <a:pt x="2182" y="1305"/>
                </a:lnTo>
                <a:lnTo>
                  <a:pt x="2170" y="1280"/>
                </a:lnTo>
                <a:lnTo>
                  <a:pt x="2158" y="1251"/>
                </a:lnTo>
                <a:lnTo>
                  <a:pt x="2140" y="1224"/>
                </a:lnTo>
                <a:lnTo>
                  <a:pt x="2125" y="1205"/>
                </a:lnTo>
                <a:lnTo>
                  <a:pt x="2107" y="1178"/>
                </a:lnTo>
                <a:lnTo>
                  <a:pt x="2094" y="1155"/>
                </a:lnTo>
                <a:lnTo>
                  <a:pt x="2089" y="1135"/>
                </a:lnTo>
                <a:lnTo>
                  <a:pt x="2087" y="1120"/>
                </a:lnTo>
                <a:lnTo>
                  <a:pt x="2090" y="1107"/>
                </a:lnTo>
                <a:lnTo>
                  <a:pt x="2093" y="1102"/>
                </a:lnTo>
                <a:lnTo>
                  <a:pt x="2094" y="1070"/>
                </a:lnTo>
                <a:lnTo>
                  <a:pt x="2111" y="1041"/>
                </a:lnTo>
                <a:lnTo>
                  <a:pt x="2107" y="1023"/>
                </a:lnTo>
                <a:lnTo>
                  <a:pt x="2133" y="1016"/>
                </a:lnTo>
                <a:lnTo>
                  <a:pt x="2166" y="984"/>
                </a:lnTo>
                <a:lnTo>
                  <a:pt x="2183" y="932"/>
                </a:lnTo>
                <a:lnTo>
                  <a:pt x="2225" y="914"/>
                </a:lnTo>
                <a:lnTo>
                  <a:pt x="2250" y="866"/>
                </a:lnTo>
                <a:lnTo>
                  <a:pt x="2291" y="851"/>
                </a:lnTo>
                <a:lnTo>
                  <a:pt x="2311" y="814"/>
                </a:lnTo>
                <a:lnTo>
                  <a:pt x="2311" y="788"/>
                </a:lnTo>
                <a:lnTo>
                  <a:pt x="2312" y="765"/>
                </a:lnTo>
                <a:lnTo>
                  <a:pt x="2302" y="766"/>
                </a:lnTo>
                <a:lnTo>
                  <a:pt x="2302" y="804"/>
                </a:lnTo>
                <a:lnTo>
                  <a:pt x="2277" y="832"/>
                </a:lnTo>
                <a:lnTo>
                  <a:pt x="2243" y="839"/>
                </a:lnTo>
                <a:lnTo>
                  <a:pt x="2276" y="822"/>
                </a:lnTo>
                <a:lnTo>
                  <a:pt x="2257" y="814"/>
                </a:lnTo>
                <a:lnTo>
                  <a:pt x="2276" y="810"/>
                </a:lnTo>
                <a:lnTo>
                  <a:pt x="2288" y="811"/>
                </a:lnTo>
                <a:lnTo>
                  <a:pt x="2294" y="789"/>
                </a:lnTo>
                <a:lnTo>
                  <a:pt x="2292" y="769"/>
                </a:lnTo>
                <a:lnTo>
                  <a:pt x="2274" y="769"/>
                </a:lnTo>
                <a:lnTo>
                  <a:pt x="2247" y="779"/>
                </a:lnTo>
                <a:lnTo>
                  <a:pt x="2248" y="760"/>
                </a:lnTo>
                <a:lnTo>
                  <a:pt x="2263" y="768"/>
                </a:lnTo>
                <a:lnTo>
                  <a:pt x="2286" y="757"/>
                </a:lnTo>
                <a:lnTo>
                  <a:pt x="2289" y="747"/>
                </a:lnTo>
                <a:lnTo>
                  <a:pt x="2273" y="741"/>
                </a:lnTo>
                <a:lnTo>
                  <a:pt x="2275" y="718"/>
                </a:lnTo>
                <a:lnTo>
                  <a:pt x="2257" y="709"/>
                </a:lnTo>
                <a:lnTo>
                  <a:pt x="2251" y="717"/>
                </a:lnTo>
                <a:lnTo>
                  <a:pt x="2245" y="701"/>
                </a:lnTo>
                <a:lnTo>
                  <a:pt x="2247" y="683"/>
                </a:lnTo>
                <a:lnTo>
                  <a:pt x="2250" y="665"/>
                </a:lnTo>
                <a:lnTo>
                  <a:pt x="2218" y="652"/>
                </a:lnTo>
                <a:lnTo>
                  <a:pt x="2227" y="648"/>
                </a:lnTo>
                <a:lnTo>
                  <a:pt x="2219" y="609"/>
                </a:lnTo>
                <a:lnTo>
                  <a:pt x="2218" y="586"/>
                </a:lnTo>
                <a:lnTo>
                  <a:pt x="2224" y="580"/>
                </a:lnTo>
                <a:lnTo>
                  <a:pt x="2225" y="612"/>
                </a:lnTo>
                <a:lnTo>
                  <a:pt x="2237" y="634"/>
                </a:lnTo>
                <a:lnTo>
                  <a:pt x="2255" y="655"/>
                </a:lnTo>
                <a:lnTo>
                  <a:pt x="2255" y="695"/>
                </a:lnTo>
                <a:lnTo>
                  <a:pt x="2275" y="698"/>
                </a:lnTo>
                <a:lnTo>
                  <a:pt x="2291" y="658"/>
                </a:lnTo>
                <a:lnTo>
                  <a:pt x="2290" y="600"/>
                </a:lnTo>
                <a:lnTo>
                  <a:pt x="2269" y="584"/>
                </a:lnTo>
                <a:lnTo>
                  <a:pt x="2271" y="572"/>
                </a:lnTo>
                <a:lnTo>
                  <a:pt x="2296" y="585"/>
                </a:lnTo>
                <a:lnTo>
                  <a:pt x="2309" y="555"/>
                </a:lnTo>
                <a:lnTo>
                  <a:pt x="2310" y="530"/>
                </a:lnTo>
                <a:lnTo>
                  <a:pt x="2310" y="487"/>
                </a:lnTo>
                <a:lnTo>
                  <a:pt x="2298" y="473"/>
                </a:lnTo>
                <a:lnTo>
                  <a:pt x="2304" y="462"/>
                </a:lnTo>
                <a:lnTo>
                  <a:pt x="2313" y="474"/>
                </a:lnTo>
                <a:lnTo>
                  <a:pt x="2365" y="447"/>
                </a:lnTo>
                <a:lnTo>
                  <a:pt x="2401" y="418"/>
                </a:lnTo>
                <a:lnTo>
                  <a:pt x="2374" y="415"/>
                </a:lnTo>
                <a:lnTo>
                  <a:pt x="2335" y="438"/>
                </a:lnTo>
                <a:lnTo>
                  <a:pt x="2310" y="448"/>
                </a:lnTo>
                <a:lnTo>
                  <a:pt x="2328" y="426"/>
                </a:lnTo>
                <a:lnTo>
                  <a:pt x="2345" y="415"/>
                </a:lnTo>
                <a:lnTo>
                  <a:pt x="2355" y="419"/>
                </a:lnTo>
                <a:lnTo>
                  <a:pt x="2383" y="404"/>
                </a:lnTo>
                <a:lnTo>
                  <a:pt x="2389" y="390"/>
                </a:lnTo>
                <a:lnTo>
                  <a:pt x="2397" y="390"/>
                </a:lnTo>
                <a:lnTo>
                  <a:pt x="2408" y="383"/>
                </a:lnTo>
                <a:lnTo>
                  <a:pt x="2420" y="369"/>
                </a:lnTo>
                <a:lnTo>
                  <a:pt x="2441" y="377"/>
                </a:lnTo>
                <a:lnTo>
                  <a:pt x="2452" y="367"/>
                </a:lnTo>
                <a:lnTo>
                  <a:pt x="2461" y="353"/>
                </a:lnTo>
                <a:lnTo>
                  <a:pt x="2452" y="335"/>
                </a:lnTo>
                <a:lnTo>
                  <a:pt x="2439" y="324"/>
                </a:lnTo>
                <a:lnTo>
                  <a:pt x="2431" y="323"/>
                </a:lnTo>
                <a:lnTo>
                  <a:pt x="2421" y="328"/>
                </a:lnTo>
                <a:lnTo>
                  <a:pt x="2431" y="343"/>
                </a:lnTo>
                <a:lnTo>
                  <a:pt x="2436" y="352"/>
                </a:lnTo>
                <a:lnTo>
                  <a:pt x="2424" y="351"/>
                </a:lnTo>
                <a:lnTo>
                  <a:pt x="2411" y="334"/>
                </a:lnTo>
                <a:lnTo>
                  <a:pt x="2398" y="337"/>
                </a:lnTo>
                <a:lnTo>
                  <a:pt x="2401" y="324"/>
                </a:lnTo>
                <a:lnTo>
                  <a:pt x="2407" y="310"/>
                </a:lnTo>
                <a:lnTo>
                  <a:pt x="2396" y="308"/>
                </a:lnTo>
                <a:lnTo>
                  <a:pt x="2405" y="281"/>
                </a:lnTo>
                <a:lnTo>
                  <a:pt x="2402" y="265"/>
                </a:lnTo>
                <a:lnTo>
                  <a:pt x="2415" y="253"/>
                </a:lnTo>
                <a:lnTo>
                  <a:pt x="2408" y="236"/>
                </a:lnTo>
                <a:lnTo>
                  <a:pt x="2420" y="228"/>
                </a:lnTo>
                <a:lnTo>
                  <a:pt x="2434" y="218"/>
                </a:lnTo>
                <a:lnTo>
                  <a:pt x="2447" y="213"/>
                </a:lnTo>
                <a:lnTo>
                  <a:pt x="2452" y="186"/>
                </a:lnTo>
                <a:lnTo>
                  <a:pt x="2466" y="186"/>
                </a:lnTo>
                <a:lnTo>
                  <a:pt x="2485" y="173"/>
                </a:lnTo>
                <a:lnTo>
                  <a:pt x="2495" y="159"/>
                </a:lnTo>
                <a:lnTo>
                  <a:pt x="2511" y="146"/>
                </a:lnTo>
                <a:lnTo>
                  <a:pt x="2509" y="128"/>
                </a:lnTo>
                <a:lnTo>
                  <a:pt x="2487" y="119"/>
                </a:lnTo>
                <a:lnTo>
                  <a:pt x="2474" y="101"/>
                </a:lnTo>
                <a:lnTo>
                  <a:pt x="2450" y="101"/>
                </a:lnTo>
                <a:lnTo>
                  <a:pt x="2440" y="80"/>
                </a:lnTo>
                <a:lnTo>
                  <a:pt x="2437" y="57"/>
                </a:lnTo>
                <a:lnTo>
                  <a:pt x="2430" y="36"/>
                </a:lnTo>
                <a:lnTo>
                  <a:pt x="2420" y="9"/>
                </a:lnTo>
                <a:close/>
              </a:path>
            </a:pathLst>
          </a:custGeom>
          <a:noFill/>
          <a:ln w="2540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93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6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6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69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blij16e_fig_02a_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585216"/>
            <a:ext cx="8534400" cy="568756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Geography of the Russian Realm: Physiographic Regions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Russian Plain (1)</a:t>
            </a:r>
          </a:p>
          <a:p>
            <a:pPr lvl="1"/>
            <a:r>
              <a:rPr lang="en-US" dirty="0"/>
              <a:t>Continuation of North European lowland.</a:t>
            </a:r>
          </a:p>
          <a:p>
            <a:pPr lvl="1"/>
            <a:r>
              <a:rPr lang="en-US" dirty="0"/>
              <a:t>Russian Plain as the Eurasian heartland:</a:t>
            </a:r>
          </a:p>
          <a:p>
            <a:pPr lvl="2"/>
            <a:r>
              <a:rPr lang="en-US" dirty="0"/>
              <a:t>Center of great landmass.</a:t>
            </a:r>
          </a:p>
          <a:p>
            <a:pPr lvl="2"/>
            <a:r>
              <a:rPr lang="en-US" dirty="0"/>
              <a:t>Major influence on history.</a:t>
            </a:r>
          </a:p>
          <a:p>
            <a:pPr lvl="2"/>
            <a:r>
              <a:rPr lang="en-US" dirty="0"/>
              <a:t>Potential vulnerability (encirclement).</a:t>
            </a:r>
          </a:p>
          <a:p>
            <a:r>
              <a:rPr lang="en-US" dirty="0"/>
              <a:t>Ural Mountains (2)</a:t>
            </a:r>
          </a:p>
          <a:p>
            <a:pPr lvl="1"/>
            <a:r>
              <a:rPr lang="en-US" dirty="0"/>
              <a:t>North-south mountains not tall enough to hinder transportation.</a:t>
            </a:r>
          </a:p>
          <a:p>
            <a:pPr lvl="1"/>
            <a:r>
              <a:rPr lang="en-US" dirty="0"/>
              <a:t>Boundary between Europe and Asia.</a:t>
            </a:r>
          </a:p>
          <a:p>
            <a:pPr lvl="1"/>
            <a:r>
              <a:rPr lang="en-US" dirty="0"/>
              <a:t>Divides Russia in two vast expanses of low relief:</a:t>
            </a:r>
          </a:p>
          <a:p>
            <a:pPr lvl="2"/>
            <a:r>
              <a:rPr lang="en-US" dirty="0"/>
              <a:t>Russian Plain to the West.</a:t>
            </a:r>
          </a:p>
          <a:p>
            <a:pPr lvl="2"/>
            <a:r>
              <a:rPr lang="en-US" dirty="0"/>
              <a:t>Siberia to the East.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5_102Design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5_102Design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5_102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102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102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102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102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102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102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102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102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102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102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102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GEOG 1" id="{7E15C26E-CC15-45CA-AF97-248292DB5DE7}" vid="{44B92890-02DC-4073-8E39-B3B7EDA68AF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GEOG 1 Introduction</Template>
  <TotalTime>1073</TotalTime>
  <Words>2434</Words>
  <Application>Microsoft Office PowerPoint</Application>
  <PresentationFormat>Widescreen</PresentationFormat>
  <Paragraphs>338</Paragraphs>
  <Slides>42</Slides>
  <Notes>29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Agency FB</vt:lpstr>
      <vt:lpstr>Arial</vt:lpstr>
      <vt:lpstr>Arial Narrow</vt:lpstr>
      <vt:lpstr>Calibri</vt:lpstr>
      <vt:lpstr>Impact</vt:lpstr>
      <vt:lpstr>Times New Roman</vt:lpstr>
      <vt:lpstr>5_102Design</vt:lpstr>
      <vt:lpstr>Chapter 2: The Russian Realm</vt:lpstr>
      <vt:lpstr>NOTICE</vt:lpstr>
      <vt:lpstr>PowerPoint Presentation</vt:lpstr>
      <vt:lpstr>The Russian Realm</vt:lpstr>
      <vt:lpstr>A Constraining Physical Geography</vt:lpstr>
      <vt:lpstr>A Constraining Physical Geography</vt:lpstr>
      <vt:lpstr>Russia - US Size Comparison</vt:lpstr>
      <vt:lpstr>PowerPoint Presentation</vt:lpstr>
      <vt:lpstr>Physical Geography of the Russian Realm: Physiographic Regions</vt:lpstr>
      <vt:lpstr>Physical Geography of the Russian Realm: Physiographic Regions</vt:lpstr>
      <vt:lpstr>Physical Geography of the Russian Realm: Physiographic Regions</vt:lpstr>
      <vt:lpstr>A Constraining Physical Geography</vt:lpstr>
      <vt:lpstr>Physical Geography of the Russian Realm: Harsh Environments</vt:lpstr>
      <vt:lpstr>PowerPoint Presentation</vt:lpstr>
      <vt:lpstr>A Constraining Physical Geography</vt:lpstr>
      <vt:lpstr>Zones of Artic and Sub Arctic Vegetation</vt:lpstr>
      <vt:lpstr>Main Agricultural Regions of Russia</vt:lpstr>
      <vt:lpstr>A Constraining Physical Geography</vt:lpstr>
      <vt:lpstr>PowerPoint Presentation</vt:lpstr>
      <vt:lpstr>Physical Geography of the Russian Realm: Harsh Environments</vt:lpstr>
      <vt:lpstr>Polar Shipping Routes</vt:lpstr>
      <vt:lpstr>Physical Geography of the Russian Realm: Harsh Environments</vt:lpstr>
      <vt:lpstr>PowerPoint Presentation</vt:lpstr>
      <vt:lpstr>Russian Roots</vt:lpstr>
      <vt:lpstr>Russian Roots</vt:lpstr>
      <vt:lpstr>Russian Roots</vt:lpstr>
      <vt:lpstr>Russian Roots</vt:lpstr>
      <vt:lpstr>Russians in North America</vt:lpstr>
      <vt:lpstr>PowerPoint Presentation</vt:lpstr>
      <vt:lpstr>The Soviet Union</vt:lpstr>
      <vt:lpstr>The Soviet Union: The Political Framework</vt:lpstr>
      <vt:lpstr>PowerPoint Presentation</vt:lpstr>
      <vt:lpstr>The Soviet Union</vt:lpstr>
      <vt:lpstr>The Soviet Union</vt:lpstr>
      <vt:lpstr>The Soviet Union</vt:lpstr>
      <vt:lpstr>The New Russia</vt:lpstr>
      <vt:lpstr>Population of Russia, Japan Italy, 1950-2050 (in millions)</vt:lpstr>
      <vt:lpstr>The New Russia: A Complex Cultural Mosaic</vt:lpstr>
      <vt:lpstr>PowerPoint Presentation</vt:lpstr>
      <vt:lpstr>The New Russia: Cities Near and Far</vt:lpstr>
      <vt:lpstr>PowerPoint Presentation</vt:lpstr>
      <vt:lpstr>A Realm in Transition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2: The Russian Realm</dc:title>
  <dc:creator>Sarah Goggin</dc:creator>
  <cp:lastModifiedBy>Jean-Paul Rodrigue</cp:lastModifiedBy>
  <cp:revision>139</cp:revision>
  <dcterms:created xsi:type="dcterms:W3CDTF">2011-11-04T17:01:10Z</dcterms:created>
  <dcterms:modified xsi:type="dcterms:W3CDTF">2019-09-19T23:20:19Z</dcterms:modified>
</cp:coreProperties>
</file>