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710" r:id="rId2"/>
  </p:sldMasterIdLst>
  <p:notesMasterIdLst>
    <p:notesMasterId r:id="rId37"/>
  </p:notesMasterIdLst>
  <p:sldIdLst>
    <p:sldId id="256" r:id="rId3"/>
    <p:sldId id="260" r:id="rId4"/>
    <p:sldId id="333" r:id="rId5"/>
    <p:sldId id="334" r:id="rId6"/>
    <p:sldId id="359" r:id="rId7"/>
    <p:sldId id="335" r:id="rId8"/>
    <p:sldId id="337" r:id="rId9"/>
    <p:sldId id="338" r:id="rId10"/>
    <p:sldId id="339" r:id="rId11"/>
    <p:sldId id="340" r:id="rId12"/>
    <p:sldId id="341" r:id="rId13"/>
    <p:sldId id="342" r:id="rId14"/>
    <p:sldId id="343" r:id="rId15"/>
    <p:sldId id="345" r:id="rId16"/>
    <p:sldId id="346" r:id="rId17"/>
    <p:sldId id="347" r:id="rId18"/>
    <p:sldId id="348" r:id="rId19"/>
    <p:sldId id="349" r:id="rId20"/>
    <p:sldId id="350" r:id="rId21"/>
    <p:sldId id="351" r:id="rId22"/>
    <p:sldId id="352" r:id="rId23"/>
    <p:sldId id="357" r:id="rId24"/>
    <p:sldId id="353" r:id="rId25"/>
    <p:sldId id="362" r:id="rId26"/>
    <p:sldId id="365" r:id="rId27"/>
    <p:sldId id="366" r:id="rId28"/>
    <p:sldId id="354" r:id="rId29"/>
    <p:sldId id="355" r:id="rId30"/>
    <p:sldId id="356" r:id="rId31"/>
    <p:sldId id="368" r:id="rId32"/>
    <p:sldId id="367" r:id="rId33"/>
    <p:sldId id="363" r:id="rId34"/>
    <p:sldId id="364" r:id="rId35"/>
    <p:sldId id="35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lliam/Cheryl Ferguson" initials="CF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9" d="100"/>
          <a:sy n="159" d="100"/>
        </p:scale>
        <p:origin x="2364" y="13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7855AF-6DEF-4E17-8C89-D5383D581A96}" type="datetimeFigureOut">
              <a:rPr lang="en-US" smtClean="0"/>
              <a:pPr/>
              <a:t>11/30/2019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F565E0-F45D-40FC-9AA9-5F460371C8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201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565E0-F45D-40FC-9AA9-5F460371C81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662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BF9F2-597A-4978-8259-D0E9BB3B793D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653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BF9F2-597A-4978-8259-D0E9BB3B793D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398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BF9F2-597A-4978-8259-D0E9BB3B793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804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Discussion questions:  How</a:t>
            </a:r>
            <a:r>
              <a:rPr lang="en-US" b="1" baseline="0" dirty="0"/>
              <a:t> do immigrants benefit Australia?  </a:t>
            </a:r>
          </a:p>
          <a:p>
            <a:endParaRPr lang="en-US" b="1" baseline="0" dirty="0"/>
          </a:p>
          <a:p>
            <a:r>
              <a:rPr lang="en-US" b="1" baseline="0" dirty="0"/>
              <a:t>What kinds of problems come with immigrants?</a:t>
            </a:r>
          </a:p>
          <a:p>
            <a:endParaRPr lang="en-US" b="1" baseline="0" dirty="0"/>
          </a:p>
          <a:p>
            <a:r>
              <a:rPr lang="en-US" b="1" baseline="0" dirty="0"/>
              <a:t>Do you think Australia is better “equipped” to handle immigrants than other regions of the world?  Why or why not?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BF9F2-597A-4978-8259-D0E9BB3B793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9189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BF9F2-597A-4978-8259-D0E9BB3B793D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3200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BF9F2-597A-4978-8259-D0E9BB3B793D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9894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BF9F2-597A-4978-8259-D0E9BB3B793D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2355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BF9F2-597A-4978-8259-D0E9BB3B793D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4362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768AC-A652-46A6-8A3D-0A4592D1E3D0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2168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768AC-A652-46A6-8A3D-0A4592D1E3D0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907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565E0-F45D-40FC-9AA9-5F460371C81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9014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768AC-A652-46A6-8A3D-0A4592D1E3D0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9343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768AC-A652-46A6-8A3D-0A4592D1E3D0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8525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768AC-A652-46A6-8A3D-0A4592D1E3D0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6127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768AC-A652-46A6-8A3D-0A4592D1E3D0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369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BF9F2-597A-4978-8259-D0E9BB3B793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82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BF9F2-597A-4978-8259-D0E9BB3B793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650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BF9F2-597A-4978-8259-D0E9BB3B793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374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BF9F2-597A-4978-8259-D0E9BB3B793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451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BF9F2-597A-4978-8259-D0E9BB3B793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760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BF9F2-597A-4978-8259-D0E9BB3B793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779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BF9F2-597A-4978-8259-D0E9BB3B793D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588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914400" y="381000"/>
            <a:ext cx="10363200" cy="1676400"/>
          </a:xfrm>
          <a:ln>
            <a:solidFill>
              <a:srgbClr val="7F7F7F"/>
            </a:solidFill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lang="en-US" sz="4400" b="1" i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2209800"/>
            <a:ext cx="10363200" cy="2362200"/>
          </a:xfrm>
        </p:spPr>
        <p:txBody>
          <a:bodyPr rtlCol="0">
            <a:normAutofit/>
          </a:bodyPr>
          <a:lstStyle>
            <a:lvl1pPr marL="0" indent="0" algn="ctr" rtl="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 lang="en-US" sz="44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Ju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725084" y="762000"/>
            <a:ext cx="10363200" cy="1143000"/>
          </a:xfrm>
        </p:spPr>
        <p:txBody>
          <a:bodyPr anchor="b"/>
          <a:lstStyle>
            <a:lvl1pPr>
              <a:defRPr>
                <a:solidFill>
                  <a:srgbClr val="FFCC6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14400" y="3429000"/>
            <a:ext cx="8534400" cy="1752600"/>
          </a:xfr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7CA0AF5-6969-40B2-8809-204BDD2B1F29}" type="datetimeFigureOut">
              <a:rPr lang="en-US" smtClean="0"/>
              <a:pPr/>
              <a:t>11/30/2019</a:t>
            </a:fld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3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7924"/>
            <a:ext cx="2539365" cy="457200"/>
          </a:xfrm>
        </p:spPr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6236" y="6247924"/>
            <a:ext cx="3859531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8237" y="6247924"/>
            <a:ext cx="2539364" cy="457200"/>
          </a:xfrm>
        </p:spPr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3" y="1600200"/>
            <a:ext cx="53848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3" y="3886200"/>
            <a:ext cx="53848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914400" y="6247924"/>
            <a:ext cx="2539365" cy="457200"/>
          </a:xfrm>
        </p:spPr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11/30/2019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6236" y="6247924"/>
            <a:ext cx="3859531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8237" y="6247924"/>
            <a:ext cx="2539364" cy="457200"/>
          </a:xfrm>
        </p:spPr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3" y="1600200"/>
            <a:ext cx="53848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3" y="3886200"/>
            <a:ext cx="53848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53848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4"/>
          </p:nvPr>
        </p:nvSpPr>
        <p:spPr>
          <a:xfrm>
            <a:off x="609600" y="3886200"/>
            <a:ext cx="53848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5"/>
          </p:nvPr>
        </p:nvSpPr>
        <p:spPr>
          <a:xfrm>
            <a:off x="914400" y="6247924"/>
            <a:ext cx="2539365" cy="457200"/>
          </a:xfrm>
        </p:spPr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11/30/2019</a:t>
            </a:fld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6"/>
          </p:nvPr>
        </p:nvSpPr>
        <p:spPr>
          <a:xfrm>
            <a:off x="4166236" y="6247924"/>
            <a:ext cx="3859531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17"/>
          </p:nvPr>
        </p:nvSpPr>
        <p:spPr>
          <a:xfrm>
            <a:off x="8738237" y="6247924"/>
            <a:ext cx="2539364" cy="457200"/>
          </a:xfrm>
        </p:spPr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4400" y="6247924"/>
            <a:ext cx="2539365" cy="457200"/>
          </a:xfrm>
        </p:spPr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6236" y="6247924"/>
            <a:ext cx="3859531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8237" y="6247924"/>
            <a:ext cx="2539364" cy="457200"/>
          </a:xfrm>
        </p:spPr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world_cover_left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</a:blip>
          <a:srcRect/>
          <a:stretch>
            <a:fillRect/>
          </a:stretch>
        </p:blipFill>
        <p:spPr bwMode="auto">
          <a:xfrm>
            <a:off x="8746435" y="92515"/>
            <a:ext cx="3445566" cy="6761952"/>
          </a:xfrm>
          <a:prstGeom prst="rect">
            <a:avLst/>
          </a:prstGeom>
          <a:noFill/>
        </p:spPr>
      </p:pic>
      <p:sp>
        <p:nvSpPr>
          <p:cNvPr id="5" name="Freeform 3"/>
          <p:cNvSpPr>
            <a:spLocks/>
          </p:cNvSpPr>
          <p:nvPr/>
        </p:nvSpPr>
        <p:spPr bwMode="auto">
          <a:xfrm>
            <a:off x="5526618" y="-3175"/>
            <a:ext cx="1037167" cy="1462088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490" y="0"/>
              </a:cxn>
              <a:cxn ang="0">
                <a:pos x="140" y="921"/>
              </a:cxn>
              <a:cxn ang="0">
                <a:pos x="0" y="921"/>
              </a:cxn>
              <a:cxn ang="0">
                <a:pos x="34" y="0"/>
              </a:cxn>
            </a:cxnLst>
            <a:rect l="0" t="0" r="r" b="b"/>
            <a:pathLst>
              <a:path w="490" h="921">
                <a:moveTo>
                  <a:pt x="34" y="0"/>
                </a:moveTo>
                <a:lnTo>
                  <a:pt x="490" y="0"/>
                </a:lnTo>
                <a:lnTo>
                  <a:pt x="140" y="921"/>
                </a:lnTo>
                <a:lnTo>
                  <a:pt x="0" y="921"/>
                </a:lnTo>
                <a:lnTo>
                  <a:pt x="34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10584" y="1447800"/>
            <a:ext cx="2252135" cy="4953000"/>
          </a:xfrm>
          <a:prstGeom prst="rect">
            <a:avLst/>
          </a:prstGeom>
          <a:gradFill rotWithShape="1">
            <a:gsLst>
              <a:gs pos="0">
                <a:schemeClr val="accent3">
                  <a:lumMod val="60000"/>
                  <a:lumOff val="40000"/>
                  <a:alpha val="75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-8467" y="-1588"/>
            <a:ext cx="5689600" cy="14605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-12700" y="152400"/>
            <a:ext cx="12192000" cy="1143000"/>
          </a:xfrm>
          <a:prstGeom prst="rect">
            <a:avLst/>
          </a:prstGeom>
          <a:solidFill>
            <a:schemeClr val="accent3">
              <a:lumMod val="75000"/>
              <a:alpha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8467" y="1460500"/>
            <a:ext cx="651933" cy="1422400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347" y="0"/>
              </a:cxn>
              <a:cxn ang="0">
                <a:pos x="0" y="1008"/>
              </a:cxn>
              <a:cxn ang="0">
                <a:pos x="1" y="0"/>
              </a:cxn>
            </a:cxnLst>
            <a:rect l="0" t="0" r="r" b="b"/>
            <a:pathLst>
              <a:path w="347" h="1008">
                <a:moveTo>
                  <a:pt x="1" y="0"/>
                </a:moveTo>
                <a:lnTo>
                  <a:pt x="347" y="0"/>
                </a:lnTo>
                <a:lnTo>
                  <a:pt x="0" y="1008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-12699" y="-4763"/>
            <a:ext cx="1318684" cy="1571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23" y="0"/>
              </a:cxn>
              <a:cxn ang="0">
                <a:pos x="584" y="99"/>
              </a:cxn>
              <a:cxn ang="0">
                <a:pos x="0" y="99"/>
              </a:cxn>
              <a:cxn ang="0">
                <a:pos x="0" y="0"/>
              </a:cxn>
            </a:cxnLst>
            <a:rect l="0" t="0" r="r" b="b"/>
            <a:pathLst>
              <a:path w="623" h="99">
                <a:moveTo>
                  <a:pt x="0" y="0"/>
                </a:moveTo>
                <a:lnTo>
                  <a:pt x="623" y="0"/>
                </a:lnTo>
                <a:lnTo>
                  <a:pt x="584" y="99"/>
                </a:lnTo>
                <a:lnTo>
                  <a:pt x="0" y="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1515755" y="286505"/>
            <a:ext cx="46911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GEOG 1 – World Regional Geography</a:t>
            </a: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1515755" y="777875"/>
            <a:ext cx="29181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Professor: Dr. Jean-Paul Rodrigue</a:t>
            </a:r>
          </a:p>
        </p:txBody>
      </p:sp>
      <p:pic>
        <p:nvPicPr>
          <p:cNvPr id="13" name="Picture 15" descr="Hofstra_Sh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100" y="136982"/>
            <a:ext cx="1347764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gradFill rotWithShape="1">
            <a:gsLst>
              <a:gs pos="0">
                <a:schemeClr val="bg1">
                  <a:alpha val="75000"/>
                </a:schemeClr>
              </a:gs>
              <a:gs pos="100000">
                <a:schemeClr val="accent3">
                  <a:lumMod val="75000"/>
                  <a:alpha val="75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15" name="Text Box 25"/>
          <p:cNvSpPr txBox="1">
            <a:spLocks noChangeArrowheads="1"/>
          </p:cNvSpPr>
          <p:nvPr/>
        </p:nvSpPr>
        <p:spPr bwMode="auto">
          <a:xfrm>
            <a:off x="165100" y="6502401"/>
            <a:ext cx="498450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b="1" i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Hofstra University, Department of Global Studies &amp; Geography</a:t>
            </a:r>
          </a:p>
        </p:txBody>
      </p:sp>
      <p:sp>
        <p:nvSpPr>
          <p:cNvPr id="42804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269068" y="1501776"/>
            <a:ext cx="9478433" cy="1470025"/>
          </a:xfrm>
        </p:spPr>
        <p:txBody>
          <a:bodyPr/>
          <a:lstStyle>
            <a:lvl1pPr>
              <a:defRPr sz="3600" b="1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2804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2269068" y="3200400"/>
            <a:ext cx="9478433" cy="2971800"/>
          </a:xfrm>
        </p:spPr>
        <p:txBody>
          <a:bodyPr/>
          <a:lstStyle>
            <a:lvl1pPr marL="0" indent="0">
              <a:buFont typeface="Arial Narrow" pitchFamily="34" charset="0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300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7705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8230" tIns="41148" rIns="8230" bIns="41148"/>
          <a:lstStyle>
            <a:lvl2pPr marL="685780" indent="-352415">
              <a:defRPr/>
            </a:lvl2pPr>
            <a:lvl3pPr>
              <a:defRPr sz="2600"/>
            </a:lvl3pPr>
            <a:lvl4pPr>
              <a:defRPr sz="2400"/>
            </a:lvl4pPr>
            <a:lvl5pPr>
              <a:buFont typeface="Arial" pitchFamily="34" charset="0"/>
              <a:buChar char="•"/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© 2012, John Wiley and Sons,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524" y="149899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8524" y="3031674"/>
            <a:ext cx="10363200" cy="2704625"/>
          </a:xfrm>
        </p:spPr>
        <p:txBody>
          <a:bodyPr anchor="b"/>
          <a:lstStyle>
            <a:lvl1pPr marL="0" indent="0">
              <a:buNone/>
              <a:defRPr sz="24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56678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651" y="1311275"/>
            <a:ext cx="5395383" cy="5291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8233" y="1311275"/>
            <a:ext cx="5395384" cy="5291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52739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71012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1821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78397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77645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56185" y="104775"/>
            <a:ext cx="2747433" cy="64976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651" y="104775"/>
            <a:ext cx="8043333" cy="64976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54000" y="6353175"/>
            <a:ext cx="508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5759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285" y="104775"/>
            <a:ext cx="10949516" cy="947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651" y="1311275"/>
            <a:ext cx="5395383" cy="52911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8233" y="1311275"/>
            <a:ext cx="5395384" cy="52911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6564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914400" y="381000"/>
            <a:ext cx="10363200" cy="2133600"/>
          </a:xfrm>
          <a:ln>
            <a:solidFill>
              <a:srgbClr val="7F7F7F"/>
            </a:solidFill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lang="en-US" sz="4400" b="1" i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2895600"/>
            <a:ext cx="10363200" cy="2362200"/>
          </a:xfrm>
        </p:spPr>
        <p:txBody>
          <a:bodyPr rtlCol="0">
            <a:normAutofit/>
          </a:bodyPr>
          <a:lstStyle>
            <a:lvl1pPr marL="0" indent="0" algn="ctr" rtl="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 lang="en-US" sz="44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6236" y="6356510"/>
            <a:ext cx="3859531" cy="36433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© 2012, John Wiley and Sons, Inc.</a:t>
            </a:r>
          </a:p>
        </p:txBody>
      </p:sp>
    </p:spTree>
    <p:extLst>
      <p:ext uri="{BB962C8B-B14F-4D97-AF65-F5344CB8AC3E}">
        <p14:creationId xmlns:p14="http://schemas.microsoft.com/office/powerpoint/2010/main" val="11641565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ght Content Squa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/>
          <p:cNvSpPr>
            <a:spLocks noGrp="1"/>
          </p:cNvSpPr>
          <p:nvPr>
            <p:ph sz="quarter" idx="19"/>
          </p:nvPr>
        </p:nvSpPr>
        <p:spPr>
          <a:xfrm>
            <a:off x="6197600" y="1600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20"/>
          </p:nvPr>
        </p:nvSpPr>
        <p:spPr>
          <a:xfrm>
            <a:off x="8940800" y="1600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5"/>
          </p:nvPr>
        </p:nvSpPr>
        <p:spPr>
          <a:xfrm>
            <a:off x="914400" y="6247924"/>
            <a:ext cx="2539365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6"/>
          </p:nvPr>
        </p:nvSpPr>
        <p:spPr>
          <a:xfrm>
            <a:off x="4166236" y="6247924"/>
            <a:ext cx="3859531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© 2012, John Wiley and Sons, Inc.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17"/>
          </p:nvPr>
        </p:nvSpPr>
        <p:spPr>
          <a:xfrm>
            <a:off x="8738237" y="6247924"/>
            <a:ext cx="2539364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8"/>
          </p:nvPr>
        </p:nvSpPr>
        <p:spPr>
          <a:xfrm>
            <a:off x="3352800" y="1600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quarter" idx="21"/>
          </p:nvPr>
        </p:nvSpPr>
        <p:spPr>
          <a:xfrm>
            <a:off x="609600" y="3886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22"/>
          </p:nvPr>
        </p:nvSpPr>
        <p:spPr>
          <a:xfrm>
            <a:off x="3352800" y="3886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quarter" idx="23"/>
          </p:nvPr>
        </p:nvSpPr>
        <p:spPr>
          <a:xfrm>
            <a:off x="6197600" y="3886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quarter" idx="24"/>
          </p:nvPr>
        </p:nvSpPr>
        <p:spPr>
          <a:xfrm>
            <a:off x="8940800" y="3886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7006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 lIns="8230" tIns="41148" rIns="8230" bIns="4114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3" y="1600201"/>
            <a:ext cx="5384800" cy="4525963"/>
          </a:xfrm>
        </p:spPr>
        <p:txBody>
          <a:bodyPr lIns="8230" tIns="41148" rIns="8230" bIns="4114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© 2012, John Wiley and Sons, Inc.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0" b="1"/>
            </a:lvl2pPr>
            <a:lvl3pPr marL="914373" indent="0">
              <a:buNone/>
              <a:defRPr sz="1800" b="1"/>
            </a:lvl3pPr>
            <a:lvl4pPr marL="1371560" indent="0">
              <a:buNone/>
              <a:defRPr sz="1600" b="1"/>
            </a:lvl4pPr>
            <a:lvl5pPr marL="1828746" indent="0">
              <a:buNone/>
              <a:defRPr sz="1600" b="1"/>
            </a:lvl5pPr>
            <a:lvl6pPr marL="2285933" indent="0">
              <a:buNone/>
              <a:defRPr sz="1600" b="1"/>
            </a:lvl6pPr>
            <a:lvl7pPr marL="2743119" indent="0">
              <a:buNone/>
              <a:defRPr sz="1600" b="1"/>
            </a:lvl7pPr>
            <a:lvl8pPr marL="3200304" indent="0">
              <a:buNone/>
              <a:defRPr sz="1600" b="1"/>
            </a:lvl8pPr>
            <a:lvl9pPr marL="36574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 lIns="8230" tIns="41148" rIns="8230" bIns="4114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0" b="1"/>
            </a:lvl2pPr>
            <a:lvl3pPr marL="914373" indent="0">
              <a:buNone/>
              <a:defRPr sz="1800" b="1"/>
            </a:lvl3pPr>
            <a:lvl4pPr marL="1371560" indent="0">
              <a:buNone/>
              <a:defRPr sz="1600" b="1"/>
            </a:lvl4pPr>
            <a:lvl5pPr marL="1828746" indent="0">
              <a:buNone/>
              <a:defRPr sz="1600" b="1"/>
            </a:lvl5pPr>
            <a:lvl6pPr marL="2285933" indent="0">
              <a:buNone/>
              <a:defRPr sz="1600" b="1"/>
            </a:lvl6pPr>
            <a:lvl7pPr marL="2743119" indent="0">
              <a:buNone/>
              <a:defRPr sz="1600" b="1"/>
            </a:lvl7pPr>
            <a:lvl8pPr marL="3200304" indent="0">
              <a:buNone/>
              <a:defRPr sz="1600" b="1"/>
            </a:lvl8pPr>
            <a:lvl9pPr marL="36574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 lIns="8230" tIns="41148" rIns="8230" bIns="4114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11/30/2019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© 2012, John Wiley and Sons, Inc.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09600" y="3886200"/>
            <a:ext cx="10972800" cy="22860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11/30/2019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096000" y="3886200"/>
            <a:ext cx="5486400" cy="22860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609600" y="3886200"/>
            <a:ext cx="5384800" cy="22860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11/30/2019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11/30/2019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3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7" indent="0">
              <a:buNone/>
              <a:defRPr sz="1200"/>
            </a:lvl2pPr>
            <a:lvl3pPr marL="914373" indent="0">
              <a:buNone/>
              <a:defRPr sz="1000"/>
            </a:lvl3pPr>
            <a:lvl4pPr marL="1371560" indent="0">
              <a:buNone/>
              <a:defRPr sz="900"/>
            </a:lvl4pPr>
            <a:lvl5pPr marL="1828746" indent="0">
              <a:buNone/>
              <a:defRPr sz="900"/>
            </a:lvl5pPr>
            <a:lvl6pPr marL="2285933" indent="0">
              <a:buNone/>
              <a:defRPr sz="900"/>
            </a:lvl6pPr>
            <a:lvl7pPr marL="2743119" indent="0">
              <a:buNone/>
              <a:defRPr sz="900"/>
            </a:lvl7pPr>
            <a:lvl8pPr marL="3200304" indent="0">
              <a:buNone/>
              <a:defRPr sz="900"/>
            </a:lvl8pPr>
            <a:lvl9pPr marL="365748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7" indent="0">
              <a:buNone/>
              <a:defRPr sz="2800"/>
            </a:lvl2pPr>
            <a:lvl3pPr marL="914373" indent="0">
              <a:buNone/>
              <a:defRPr sz="2400"/>
            </a:lvl3pPr>
            <a:lvl4pPr marL="1371560" indent="0">
              <a:buNone/>
              <a:defRPr sz="2000"/>
            </a:lvl4pPr>
            <a:lvl5pPr marL="1828746" indent="0">
              <a:buNone/>
              <a:defRPr sz="2000"/>
            </a:lvl5pPr>
            <a:lvl6pPr marL="2285933" indent="0">
              <a:buNone/>
              <a:defRPr sz="2000"/>
            </a:lvl6pPr>
            <a:lvl7pPr marL="2743119" indent="0">
              <a:buNone/>
              <a:defRPr sz="2000"/>
            </a:lvl7pPr>
            <a:lvl8pPr marL="3200304" indent="0">
              <a:buNone/>
              <a:defRPr sz="2000"/>
            </a:lvl8pPr>
            <a:lvl9pPr marL="3657489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7" indent="0">
              <a:buNone/>
              <a:defRPr sz="1200"/>
            </a:lvl2pPr>
            <a:lvl3pPr marL="914373" indent="0">
              <a:buNone/>
              <a:defRPr sz="1000"/>
            </a:lvl3pPr>
            <a:lvl4pPr marL="1371560" indent="0">
              <a:buNone/>
              <a:defRPr sz="900"/>
            </a:lvl4pPr>
            <a:lvl5pPr marL="1828746" indent="0">
              <a:buNone/>
              <a:defRPr sz="900"/>
            </a:lvl5pPr>
            <a:lvl6pPr marL="2285933" indent="0">
              <a:buNone/>
              <a:defRPr sz="900"/>
            </a:lvl6pPr>
            <a:lvl7pPr marL="2743119" indent="0">
              <a:buNone/>
              <a:defRPr sz="900"/>
            </a:lvl7pPr>
            <a:lvl8pPr marL="3200304" indent="0">
              <a:buNone/>
              <a:defRPr sz="900"/>
            </a:lvl8pPr>
            <a:lvl9pPr marL="365748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81477"/>
            <a:ext cx="10972800" cy="1143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38" tIns="45718" rIns="91438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18" tIns="45718" rIns="45718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10"/>
            <a:ext cx="2844165" cy="364331"/>
          </a:xfrm>
          <a:prstGeom prst="rect">
            <a:avLst/>
          </a:prstGeom>
        </p:spPr>
        <p:txBody>
          <a:bodyPr vert="horz" lIns="91438" tIns="45718" rIns="9143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A0AF5-6969-40B2-8809-204BDD2B1F29}" type="datetimeFigureOut">
              <a:rPr lang="en-US" smtClean="0"/>
              <a:pPr/>
              <a:t>11/30/2019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236" y="6356510"/>
            <a:ext cx="3859531" cy="364331"/>
          </a:xfrm>
          <a:prstGeom prst="rect">
            <a:avLst/>
          </a:prstGeom>
        </p:spPr>
        <p:txBody>
          <a:bodyPr vert="horz" lIns="91438" tIns="45718" rIns="9143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8237" y="6356510"/>
            <a:ext cx="2844164" cy="364331"/>
          </a:xfrm>
          <a:prstGeom prst="rect">
            <a:avLst/>
          </a:prstGeom>
        </p:spPr>
        <p:txBody>
          <a:bodyPr vert="horz" lIns="91438" tIns="45718" rIns="9143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191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382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573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764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1472" indent="-3414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522" indent="-28432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572" indent="-2271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772" indent="-2271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972" indent="-2271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50" indent="-228595" algn="l" defTabSz="9143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41" indent="-228595" algn="l" defTabSz="9143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32" indent="-228595" algn="l" defTabSz="9143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22" indent="-228595" algn="l" defTabSz="9143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1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2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3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4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5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6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6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6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world_cover_left"/>
          <p:cNvPicPr>
            <a:picLocks noChangeAspect="1" noChangeArrowheads="1"/>
          </p:cNvPicPr>
          <p:nvPr/>
        </p:nvPicPr>
        <p:blipFill>
          <a:blip r:embed="rId14" cstate="screen">
            <a:duotone>
              <a:schemeClr val="bg2">
                <a:shade val="45000"/>
                <a:satMod val="135000"/>
              </a:schemeClr>
              <a:prstClr val="white"/>
            </a:duotone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5517" y="7752"/>
            <a:ext cx="1201313" cy="2596591"/>
          </a:xfrm>
          <a:prstGeom prst="rect">
            <a:avLst/>
          </a:prstGeom>
          <a:noFill/>
        </p:spPr>
      </p:pic>
      <p:sp>
        <p:nvSpPr>
          <p:cNvPr id="427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39285" y="104775"/>
            <a:ext cx="10949516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9651" y="1311275"/>
            <a:ext cx="10993967" cy="529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27014" name="Rectangle 6"/>
          <p:cNvSpPr>
            <a:spLocks noChangeArrowheads="1"/>
          </p:cNvSpPr>
          <p:nvPr/>
        </p:nvSpPr>
        <p:spPr bwMode="auto">
          <a:xfrm>
            <a:off x="-14817" y="-11113"/>
            <a:ext cx="1016001" cy="144780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427015" name="Rectangle 7"/>
          <p:cNvSpPr>
            <a:spLocks noChangeArrowheads="1"/>
          </p:cNvSpPr>
          <p:nvPr/>
        </p:nvSpPr>
        <p:spPr bwMode="auto">
          <a:xfrm>
            <a:off x="-14817" y="1436688"/>
            <a:ext cx="1016001" cy="5421312"/>
          </a:xfrm>
          <a:prstGeom prst="rect">
            <a:avLst/>
          </a:prstGeom>
          <a:gradFill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427016" name="Rectangle 8"/>
          <p:cNvSpPr>
            <a:spLocks noChangeArrowheads="1"/>
          </p:cNvSpPr>
          <p:nvPr/>
        </p:nvSpPr>
        <p:spPr bwMode="auto">
          <a:xfrm>
            <a:off x="1909234" y="1061849"/>
            <a:ext cx="10282767" cy="228600"/>
          </a:xfrm>
          <a:prstGeom prst="rect">
            <a:avLst/>
          </a:prstGeom>
          <a:gradFill rotWithShape="1">
            <a:gsLst>
              <a:gs pos="0">
                <a:schemeClr val="bg1">
                  <a:alpha val="75000"/>
                </a:schemeClr>
              </a:gs>
              <a:gs pos="100000">
                <a:schemeClr val="accent3">
                  <a:lumMod val="75000"/>
                  <a:alpha val="75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078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3">
              <a:lumMod val="50000"/>
            </a:schemeClr>
          </a:solidFill>
          <a:effectLst>
            <a:outerShdw blurRad="38100" dist="38100" dir="2700000" algn="tl">
              <a:srgbClr val="C0C0C0"/>
            </a:outerShdw>
          </a:effectLst>
          <a:latin typeface="Arial Narrow" panose="020B0606020202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0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0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0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0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buClr>
          <a:srgbClr val="990000"/>
        </a:buClr>
        <a:buFont typeface="Arial Narrow" pitchFamily="34" charset="0"/>
        <a:buChar char="■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6pPr>
      <a:lvl7pPr marL="29718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7pPr>
      <a:lvl8pPr marL="34290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8pPr>
      <a:lvl9pPr marL="38862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11: </a:t>
            </a:r>
            <a:r>
              <a:rPr lang="en-US" spc="-50" dirty="0"/>
              <a:t>The Austral and Pacific Realms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Australia: Historical Geography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Successful Federation</a:t>
            </a:r>
          </a:p>
          <a:p>
            <a:r>
              <a:rPr lang="en-US" dirty="0"/>
              <a:t>Commonwealth of Australia, 1901</a:t>
            </a:r>
          </a:p>
          <a:p>
            <a:r>
              <a:rPr lang="en-US" dirty="0"/>
              <a:t>Six States and two Federal Territories:</a:t>
            </a:r>
          </a:p>
          <a:p>
            <a:pPr lvl="1"/>
            <a:r>
              <a:rPr lang="en-US" dirty="0"/>
              <a:t>Northern Territory to protect the interests of Aboriginals there.</a:t>
            </a:r>
          </a:p>
          <a:p>
            <a:pPr lvl="1"/>
            <a:r>
              <a:rPr lang="en-US" dirty="0"/>
              <a:t>Australian Capital Territory around Canberra.</a:t>
            </a:r>
          </a:p>
          <a:p>
            <a:r>
              <a:rPr lang="en-US" dirty="0"/>
              <a:t>Federation</a:t>
            </a:r>
          </a:p>
          <a:p>
            <a:pPr lvl="1"/>
            <a:r>
              <a:rPr lang="en-US" dirty="0"/>
              <a:t>A communal association among territories sharing autonomy with a central government.</a:t>
            </a:r>
          </a:p>
          <a:p>
            <a:pPr lvl="1"/>
            <a:r>
              <a:rPr lang="en-US" dirty="0"/>
              <a:t>In contrast to the unitary state, where power is concentrated in a strong, central government.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802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Australia: Sharing the Bounty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Distance</a:t>
            </a:r>
          </a:p>
          <a:p>
            <a:pPr lvl="1"/>
            <a:r>
              <a:rPr lang="en-US" dirty="0"/>
              <a:t>An imposed remoteness from without and a divisive part of life within:</a:t>
            </a:r>
          </a:p>
          <a:p>
            <a:pPr lvl="2"/>
            <a:r>
              <a:rPr lang="en-US" dirty="0"/>
              <a:t>Expense of travel and shipping in and out of Australia.</a:t>
            </a:r>
          </a:p>
          <a:p>
            <a:pPr lvl="2"/>
            <a:r>
              <a:rPr lang="en-US" dirty="0"/>
              <a:t>Expense of traveling within and around Australia.</a:t>
            </a:r>
          </a:p>
          <a:p>
            <a:pPr lvl="1"/>
            <a:r>
              <a:rPr lang="en-US" dirty="0"/>
              <a:t>Economic and social self reliance.</a:t>
            </a:r>
          </a:p>
          <a:p>
            <a:r>
              <a:rPr lang="en-US" dirty="0"/>
              <a:t>Immigrants</a:t>
            </a:r>
          </a:p>
          <a:p>
            <a:pPr lvl="1"/>
            <a:r>
              <a:rPr lang="en-US" dirty="0"/>
              <a:t>New immigration policy focused on skilled immigrants and relatives of earlier immigrants.</a:t>
            </a:r>
          </a:p>
          <a:p>
            <a:pPr lvl="1"/>
            <a:r>
              <a:rPr lang="en-US" dirty="0"/>
              <a:t>Quota on asylum-seekers, but diversity is a contentious issue.</a:t>
            </a:r>
          </a:p>
          <a:p>
            <a:pPr lvl="1"/>
            <a:r>
              <a:rPr lang="en-US" dirty="0"/>
              <a:t>Immigrants account for most of the population growth.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879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Australia: Sharing the Bounty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Core and Periphery</a:t>
            </a:r>
          </a:p>
          <a:p>
            <a:pPr lvl="1"/>
            <a:r>
              <a:rPr lang="en-US" dirty="0"/>
              <a:t>Population is concentrated in the eastern and southeastern core area:</a:t>
            </a:r>
          </a:p>
          <a:p>
            <a:pPr lvl="1"/>
            <a:r>
              <a:rPr lang="en-US" dirty="0"/>
              <a:t>Secondary core area in the southwest</a:t>
            </a:r>
          </a:p>
          <a:p>
            <a:pPr lvl="1"/>
            <a:r>
              <a:rPr lang="en-US" dirty="0"/>
              <a:t>In between is the vast periphery called the Outback.</a:t>
            </a:r>
          </a:p>
          <a:p>
            <a:pPr lvl="1"/>
            <a:r>
              <a:rPr lang="en-US" dirty="0"/>
              <a:t>Spatial arrangement is a result of physiography.</a:t>
            </a:r>
          </a:p>
          <a:p>
            <a:r>
              <a:rPr lang="en-US" dirty="0"/>
              <a:t>Urban culture</a:t>
            </a:r>
          </a:p>
          <a:p>
            <a:pPr lvl="1"/>
            <a:r>
              <a:rPr lang="en-US" dirty="0"/>
              <a:t>82 percent urban.</a:t>
            </a:r>
          </a:p>
          <a:p>
            <a:pPr lvl="1"/>
            <a:r>
              <a:rPr lang="en-US" dirty="0"/>
              <a:t>Coastal orientation.</a:t>
            </a:r>
          </a:p>
          <a:p>
            <a:r>
              <a:rPr lang="en-US" dirty="0"/>
              <a:t>The Cities</a:t>
            </a:r>
          </a:p>
          <a:p>
            <a:pPr lvl="1"/>
            <a:r>
              <a:rPr lang="en-US" dirty="0"/>
              <a:t>Australian cultural identity and sameness of urban/rural landscapes:</a:t>
            </a:r>
          </a:p>
          <a:p>
            <a:pPr lvl="2"/>
            <a:r>
              <a:rPr lang="en-US" dirty="0"/>
              <a:t>Clean and orderly.</a:t>
            </a:r>
          </a:p>
          <a:p>
            <a:pPr lvl="2"/>
            <a:r>
              <a:rPr lang="en-US" dirty="0"/>
              <a:t>High-quality urban public infrastructure.</a:t>
            </a:r>
          </a:p>
        </p:txBody>
      </p:sp>
    </p:spTree>
    <p:extLst>
      <p:ext uri="{BB962C8B-B14F-4D97-AF65-F5344CB8AC3E}">
        <p14:creationId xmlns:p14="http://schemas.microsoft.com/office/powerpoint/2010/main" val="4287787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Australia: Economic Geography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Agricultural Abundance</a:t>
            </a:r>
          </a:p>
          <a:p>
            <a:pPr lvl="1"/>
            <a:r>
              <a:rPr lang="en-US" dirty="0"/>
              <a:t>Livestock:</a:t>
            </a:r>
          </a:p>
          <a:p>
            <a:pPr lvl="2"/>
            <a:r>
              <a:rPr lang="en-US" dirty="0"/>
              <a:t>Sheep-raising and wool.</a:t>
            </a:r>
          </a:p>
          <a:p>
            <a:pPr lvl="2"/>
            <a:r>
              <a:rPr lang="en-US" dirty="0"/>
              <a:t>Beef products, along with refrigeration.</a:t>
            </a:r>
          </a:p>
          <a:p>
            <a:pPr lvl="2"/>
            <a:r>
              <a:rPr lang="en-US" dirty="0"/>
              <a:t>Dairying near urban areas.</a:t>
            </a:r>
          </a:p>
          <a:p>
            <a:pPr lvl="1"/>
            <a:r>
              <a:rPr lang="en-US" dirty="0"/>
              <a:t>Crops:</a:t>
            </a:r>
          </a:p>
          <a:p>
            <a:pPr lvl="2"/>
            <a:r>
              <a:rPr lang="en-US" dirty="0"/>
              <a:t>Commercial grain farming.</a:t>
            </a:r>
          </a:p>
          <a:p>
            <a:pPr lvl="2"/>
            <a:r>
              <a:rPr lang="en-US" dirty="0"/>
              <a:t>Sugarcane in warm, humid coastal areas.</a:t>
            </a:r>
          </a:p>
          <a:p>
            <a:pPr lvl="1"/>
            <a:r>
              <a:rPr lang="en-US" dirty="0"/>
              <a:t>Mediterranean crops.</a:t>
            </a:r>
          </a:p>
          <a:p>
            <a:pPr lvl="1"/>
            <a:r>
              <a:rPr lang="en-US" dirty="0"/>
              <a:t>Diverse crops in irrigated areas.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4997A6-D847-4F57-A778-E766C81743C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eblij15e_fig_11_06.jpg">
            <a:extLst>
              <a:ext uri="{FF2B5EF4-FFF2-40B4-BE49-F238E27FC236}">
                <a16:creationId xmlns:a16="http://schemas.microsoft.com/office/drawing/2014/main" id="{72D9D0BA-DA20-4971-8287-B1F2FBEFC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4043" y="502356"/>
            <a:ext cx="5601220" cy="635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41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Australia: Economic Geography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Mineral Wealth</a:t>
            </a:r>
          </a:p>
          <a:p>
            <a:pPr lvl="1"/>
            <a:r>
              <a:rPr lang="en-US" dirty="0"/>
              <a:t>Diverse and abundant mineral resources:</a:t>
            </a:r>
          </a:p>
          <a:p>
            <a:pPr lvl="2"/>
            <a:r>
              <a:rPr lang="en-US" dirty="0"/>
              <a:t>New finds are still being made.</a:t>
            </a:r>
          </a:p>
          <a:p>
            <a:pPr lvl="1"/>
            <a:r>
              <a:rPr lang="en-US" dirty="0"/>
              <a:t>Economic focus / dependency on exporting raw materials.</a:t>
            </a:r>
          </a:p>
          <a:p>
            <a:pPr lvl="1"/>
            <a:r>
              <a:rPr lang="en-US" dirty="0"/>
              <a:t>Largest mineral port in the world (Port Hedland).</a:t>
            </a:r>
          </a:p>
          <a:p>
            <a:r>
              <a:rPr lang="en-US" dirty="0"/>
              <a:t>Manufacturing’s Limits</a:t>
            </a:r>
          </a:p>
          <a:p>
            <a:pPr lvl="1"/>
            <a:r>
              <a:rPr lang="en-US" dirty="0"/>
              <a:t>Historical import-substitution industries:</a:t>
            </a:r>
          </a:p>
          <a:p>
            <a:pPr lvl="2"/>
            <a:r>
              <a:rPr lang="en-US" dirty="0"/>
              <a:t>Local entrepreneurs encouraged to set up their own industries to produce goods cheaper than they could be exported, largely due to transport costs.</a:t>
            </a:r>
          </a:p>
          <a:p>
            <a:pPr lvl="1"/>
            <a:r>
              <a:rPr lang="en-US" dirty="0"/>
              <a:t>Diversified, yet domestic orientation.</a:t>
            </a:r>
          </a:p>
          <a:p>
            <a:pPr lvl="1"/>
            <a:r>
              <a:rPr lang="en-US" dirty="0"/>
              <a:t>Dwarfed by primary sector prominence.</a:t>
            </a:r>
          </a:p>
          <a:p>
            <a:r>
              <a:rPr lang="en-US" dirty="0"/>
              <a:t>Australia’s economic mainstays:</a:t>
            </a:r>
          </a:p>
          <a:p>
            <a:pPr lvl="1"/>
            <a:r>
              <a:rPr lang="en-US" dirty="0"/>
              <a:t>Services, like tourism, then, commodity exports.</a:t>
            </a:r>
          </a:p>
          <a:p>
            <a:pPr lvl="1"/>
            <a:r>
              <a:rPr lang="en-US" dirty="0"/>
              <a:t>Growth and affluence are paid for by mines and farms.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79578" y="159003"/>
            <a:ext cx="4409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What characterizes the economic geography of Australia, particularly the effects of distance?</a:t>
            </a:r>
          </a:p>
        </p:txBody>
      </p:sp>
      <p:pic>
        <p:nvPicPr>
          <p:cNvPr id="7" name="Picture 2" descr="C:\Users\ecojpr\AppData\Local\Microsoft\Windows\Temporary Internet Files\Content.IE5\H0P94DF5\MC90044207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176" y="175236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744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Australia: Australia’s Challenges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Aboriginal Issues</a:t>
            </a:r>
          </a:p>
          <a:p>
            <a:pPr lvl="1"/>
            <a:r>
              <a:rPr lang="en-US" dirty="0"/>
              <a:t>In 2008 formal apology was issued for mistreatment of Aborigines.</a:t>
            </a:r>
          </a:p>
          <a:p>
            <a:r>
              <a:rPr lang="en-US" dirty="0"/>
              <a:t>Aboriginal land issue:</a:t>
            </a:r>
          </a:p>
          <a:p>
            <a:pPr lvl="1"/>
            <a:r>
              <a:rPr lang="en-US" dirty="0"/>
              <a:t>Major geographic implications.</a:t>
            </a:r>
          </a:p>
          <a:p>
            <a:pPr lvl="1"/>
            <a:r>
              <a:rPr lang="en-US" dirty="0"/>
              <a:t>Vast areas potentially subject to Aboriginal claims.</a:t>
            </a:r>
          </a:p>
          <a:p>
            <a:pPr lvl="1"/>
            <a:r>
              <a:rPr lang="en-US" dirty="0"/>
              <a:t>Mainly, not solely, an Outback issue.</a:t>
            </a:r>
          </a:p>
          <a:p>
            <a:r>
              <a:rPr lang="en-US" dirty="0"/>
              <a:t>Land-rich Aboriginals are dirt poor:</a:t>
            </a:r>
          </a:p>
          <a:p>
            <a:pPr lvl="1"/>
            <a:r>
              <a:rPr lang="en-US" dirty="0"/>
              <a:t>Complex issues involving the role of government, tribal councils, or private enterprise.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deblij15e_fig_11_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496" y="1311275"/>
            <a:ext cx="4135862" cy="548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12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Australia: Australia’s Challenges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Immigration Issues</a:t>
            </a:r>
          </a:p>
          <a:p>
            <a:pPr lvl="1"/>
            <a:r>
              <a:rPr lang="en-US" dirty="0"/>
              <a:t>Immigration has been an issue since the beginning.</a:t>
            </a:r>
          </a:p>
          <a:p>
            <a:pPr lvl="1"/>
            <a:r>
              <a:rPr lang="en-US" dirty="0"/>
              <a:t>95 percent European ancestry; eugenic immigration policies kept it this way until 1970s (White Australia Policy).</a:t>
            </a:r>
          </a:p>
          <a:p>
            <a:pPr lvl="1"/>
            <a:r>
              <a:rPr lang="en-US" dirty="0"/>
              <a:t>Change in policy permitting larger numbers of non-European immigrants.</a:t>
            </a:r>
          </a:p>
          <a:p>
            <a:pPr lvl="1"/>
            <a:r>
              <a:rPr lang="en-US" dirty="0"/>
              <a:t>Today, East and South Asian immigrants outnumber both European immigrants and natural increase.</a:t>
            </a:r>
          </a:p>
          <a:p>
            <a:pPr lvl="1"/>
            <a:r>
              <a:rPr lang="en-US" dirty="0"/>
              <a:t>25% of Australia’s population is now foreign born.</a:t>
            </a:r>
          </a:p>
          <a:p>
            <a:pPr lvl="1"/>
            <a:r>
              <a:rPr lang="en-US" dirty="0"/>
              <a:t>Fickle changes in immigration quotas.</a:t>
            </a:r>
          </a:p>
          <a:p>
            <a:pPr lvl="1"/>
            <a:r>
              <a:rPr lang="en-US" dirty="0"/>
              <a:t>Immigration needs continue for skilled-labor demands.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633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Australia: Australia’s Challenges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Environmental degradation of Australia:</a:t>
            </a:r>
          </a:p>
          <a:p>
            <a:pPr lvl="1"/>
            <a:r>
              <a:rPr lang="en-US" dirty="0"/>
              <a:t>Both Aboriginal and European damage.</a:t>
            </a:r>
          </a:p>
          <a:p>
            <a:pPr lvl="1"/>
            <a:r>
              <a:rPr lang="en-US" dirty="0"/>
              <a:t>Deforestation.</a:t>
            </a:r>
          </a:p>
          <a:p>
            <a:pPr lvl="1"/>
            <a:r>
              <a:rPr lang="en-US" dirty="0"/>
              <a:t>Extinction, endangered, and threatened ecologies.</a:t>
            </a:r>
          </a:p>
          <a:p>
            <a:pPr lvl="1"/>
            <a:r>
              <a:rPr lang="en-US" dirty="0"/>
              <a:t>Introduction of invasive species had very negative impacts (e.g. rabbits and cats).</a:t>
            </a:r>
          </a:p>
          <a:p>
            <a:pPr lvl="1"/>
            <a:r>
              <a:rPr lang="en-US" dirty="0"/>
              <a:t>Climatic variability:</a:t>
            </a:r>
          </a:p>
          <a:p>
            <a:pPr lvl="2"/>
            <a:r>
              <a:rPr lang="en-US" dirty="0"/>
              <a:t>Arid dominance.</a:t>
            </a:r>
          </a:p>
          <a:p>
            <a:pPr lvl="1"/>
            <a:r>
              <a:rPr lang="en-US" dirty="0"/>
              <a:t>Vulnerability to seasonal or permanent climate changes.</a:t>
            </a:r>
          </a:p>
          <a:p>
            <a:r>
              <a:rPr lang="en-US" dirty="0"/>
              <a:t>Growing awareness:</a:t>
            </a:r>
          </a:p>
          <a:p>
            <a:pPr lvl="1"/>
            <a:r>
              <a:rPr lang="en-US" dirty="0"/>
              <a:t>Tempered by those who fear environmentalism will be an obstacle for economic growth.</a:t>
            </a:r>
          </a:p>
        </p:txBody>
      </p:sp>
    </p:spTree>
    <p:extLst>
      <p:ext uri="{BB962C8B-B14F-4D97-AF65-F5344CB8AC3E}">
        <p14:creationId xmlns:p14="http://schemas.microsoft.com/office/powerpoint/2010/main" val="2718071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Australia’s Place in the World</a:t>
            </a:r>
            <a:endParaRPr lang="en-US" sz="4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Australia as a republic?</a:t>
            </a:r>
          </a:p>
          <a:p>
            <a:pPr lvl="1"/>
            <a:r>
              <a:rPr lang="en-US" dirty="0"/>
              <a:t>Ending its status as a British Commonwealth.</a:t>
            </a:r>
          </a:p>
          <a:p>
            <a:r>
              <a:rPr lang="en-US" dirty="0"/>
              <a:t>Relations with:</a:t>
            </a:r>
          </a:p>
          <a:p>
            <a:pPr lvl="1"/>
            <a:r>
              <a:rPr lang="en-US" i="1" dirty="0"/>
              <a:t>Indonesia and East Timor</a:t>
            </a:r>
            <a:endParaRPr lang="en-US" dirty="0"/>
          </a:p>
          <a:p>
            <a:pPr lvl="2"/>
            <a:r>
              <a:rPr lang="en-US" sz="2400" dirty="0"/>
              <a:t>Australia’s self-serving diplomatic maneuverings.</a:t>
            </a:r>
          </a:p>
          <a:p>
            <a:pPr lvl="1"/>
            <a:r>
              <a:rPr lang="en-US" i="1" dirty="0"/>
              <a:t>Papua New Guinea (PNG)</a:t>
            </a:r>
          </a:p>
          <a:p>
            <a:pPr lvl="2"/>
            <a:r>
              <a:rPr lang="en-US" sz="2400" dirty="0"/>
              <a:t>A projected pipeline plan causes questions of motive.</a:t>
            </a:r>
            <a:endParaRPr lang="en-US" sz="2200" dirty="0"/>
          </a:p>
          <a:p>
            <a:r>
              <a:rPr lang="en-US" dirty="0"/>
              <a:t>Australia’s </a:t>
            </a:r>
            <a:r>
              <a:rPr lang="en-US" i="1" dirty="0"/>
              <a:t>global </a:t>
            </a:r>
            <a:r>
              <a:rPr lang="en-US" dirty="0"/>
              <a:t>identity:</a:t>
            </a:r>
          </a:p>
          <a:p>
            <a:pPr lvl="1"/>
            <a:r>
              <a:rPr lang="en-US" dirty="0"/>
              <a:t>Wider global presence or just within Asia and Pacific Rim?</a:t>
            </a:r>
          </a:p>
          <a:p>
            <a:pPr lvl="1"/>
            <a:r>
              <a:rPr lang="en-US" dirty="0"/>
              <a:t>Growing connections with Asian and Pacific Rim.</a:t>
            </a:r>
          </a:p>
        </p:txBody>
      </p:sp>
    </p:spTree>
    <p:extLst>
      <p:ext uri="{BB962C8B-B14F-4D97-AF65-F5344CB8AC3E}">
        <p14:creationId xmlns:p14="http://schemas.microsoft.com/office/powerpoint/2010/main" val="9185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Zealand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New Zealand’s Polynesian Maori would have been a part of the Pacific realm:</a:t>
            </a:r>
          </a:p>
          <a:p>
            <a:pPr lvl="1"/>
            <a:r>
              <a:rPr lang="en-US" dirty="0"/>
              <a:t>But for European colonization.</a:t>
            </a:r>
          </a:p>
          <a:p>
            <a:r>
              <a:rPr lang="en-US" dirty="0"/>
              <a:t>Two large mountainous islands, surrounded by scattered smaller islands:</a:t>
            </a:r>
          </a:p>
          <a:p>
            <a:pPr lvl="1"/>
            <a:r>
              <a:rPr lang="en-US" dirty="0"/>
              <a:t>Combined territory larger than Britain.</a:t>
            </a:r>
          </a:p>
          <a:p>
            <a:pPr lvl="1"/>
            <a:r>
              <a:rPr lang="en-US" dirty="0"/>
              <a:t>Prone to volcanoes and earthquakes.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deblij15e_fig_11_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4674" y="1311275"/>
            <a:ext cx="4978874" cy="55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16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blij15e_fig_11_01_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088" y="283464"/>
            <a:ext cx="6211824" cy="6291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Zealand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of the leading “green” societies in the world:</a:t>
            </a:r>
          </a:p>
          <a:p>
            <a:pPr lvl="1"/>
            <a:r>
              <a:rPr lang="en-US" dirty="0"/>
              <a:t>Long-active Green Party; country has an established environmental conservation program.</a:t>
            </a:r>
          </a:p>
          <a:p>
            <a:pPr lvl="1"/>
            <a:r>
              <a:rPr lang="en-US" dirty="0"/>
              <a:t>New Zealand is ranked first in the world on a range of environmental indices.</a:t>
            </a:r>
          </a:p>
          <a:p>
            <a:pPr lvl="1"/>
            <a:r>
              <a:rPr lang="en-US" dirty="0"/>
              <a:t>Approximately 30 percent of its land is protected.</a:t>
            </a:r>
          </a:p>
          <a:p>
            <a:pPr lvl="1"/>
            <a:r>
              <a:rPr lang="en-US" dirty="0"/>
              <a:t>More than 70 percent of its energy is from renewables:</a:t>
            </a:r>
          </a:p>
          <a:p>
            <a:pPr lvl="2"/>
            <a:r>
              <a:rPr lang="en-US" sz="2400" dirty="0"/>
              <a:t>Nuclear-free country.</a:t>
            </a:r>
          </a:p>
          <a:p>
            <a:pPr lvl="1"/>
            <a:r>
              <a:rPr lang="en-US" dirty="0"/>
              <a:t>Environmental courts hear cases involving environmental decisions.</a:t>
            </a:r>
          </a:p>
        </p:txBody>
      </p:sp>
    </p:spTree>
    <p:extLst>
      <p:ext uri="{BB962C8B-B14F-4D97-AF65-F5344CB8AC3E}">
        <p14:creationId xmlns:p14="http://schemas.microsoft.com/office/powerpoint/2010/main" val="17387078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eblij15e_fig_12_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651" y="131966"/>
            <a:ext cx="5995625" cy="6551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9021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blij15e_fig_12_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684" y="941049"/>
            <a:ext cx="9664117" cy="55672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643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the Realm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Sea Hemisphere:</a:t>
            </a:r>
          </a:p>
          <a:p>
            <a:pPr lvl="1"/>
            <a:r>
              <a:rPr lang="en-US" dirty="0"/>
              <a:t>Seas cover nearly an entire hemisphere.</a:t>
            </a:r>
          </a:p>
          <a:p>
            <a:pPr lvl="1"/>
            <a:r>
              <a:rPr lang="en-US" dirty="0"/>
              <a:t>Fragmented, culturally complex realm.</a:t>
            </a:r>
          </a:p>
          <a:p>
            <a:pPr lvl="1"/>
            <a:r>
              <a:rPr lang="en-US" dirty="0"/>
              <a:t>Total land area:</a:t>
            </a:r>
          </a:p>
          <a:p>
            <a:pPr lvl="2"/>
            <a:r>
              <a:rPr lang="en-US" sz="2400" dirty="0"/>
              <a:t>Roughly equal to Texas and New Mexico.</a:t>
            </a:r>
          </a:p>
          <a:p>
            <a:pPr lvl="2"/>
            <a:r>
              <a:rPr lang="en-US" sz="2400" dirty="0"/>
              <a:t>But 90 percent of land is Island of New Guinea.</a:t>
            </a:r>
          </a:p>
          <a:p>
            <a:r>
              <a:rPr lang="en-US" dirty="0"/>
              <a:t>Outside the realm:</a:t>
            </a:r>
          </a:p>
          <a:p>
            <a:pPr lvl="1"/>
            <a:r>
              <a:rPr lang="en-US" dirty="0"/>
              <a:t>Indonesia, Philippines, Australia, and New Zealand.</a:t>
            </a:r>
          </a:p>
        </p:txBody>
      </p:sp>
    </p:spTree>
    <p:extLst>
      <p:ext uri="{BB962C8B-B14F-4D97-AF65-F5344CB8AC3E}">
        <p14:creationId xmlns:p14="http://schemas.microsoft.com/office/powerpoint/2010/main" val="7423213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the Realm: High and Low Islands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 islands</a:t>
            </a:r>
          </a:p>
          <a:p>
            <a:pPr lvl="1"/>
            <a:r>
              <a:rPr lang="en-US" dirty="0"/>
              <a:t>Volcanic origins.</a:t>
            </a:r>
          </a:p>
          <a:p>
            <a:pPr lvl="1"/>
            <a:r>
              <a:rPr lang="en-US" dirty="0"/>
              <a:t>High elevations/rugged relief.</a:t>
            </a:r>
          </a:p>
          <a:p>
            <a:pPr lvl="1"/>
            <a:r>
              <a:rPr lang="en-US" dirty="0"/>
              <a:t>Well-watered (rain shadow).</a:t>
            </a:r>
          </a:p>
          <a:p>
            <a:pPr lvl="1"/>
            <a:r>
              <a:rPr lang="en-US" dirty="0"/>
              <a:t>Good soils, some agriculture.</a:t>
            </a:r>
          </a:p>
          <a:p>
            <a:pPr lvl="1"/>
            <a:r>
              <a:rPr lang="en-US" dirty="0"/>
              <a:t>Tend to have larger populations; (New Caledonia, Hawaii).</a:t>
            </a:r>
          </a:p>
          <a:p>
            <a:r>
              <a:rPr lang="en-US" altLang="en-US" dirty="0"/>
              <a:t>Low islands</a:t>
            </a:r>
          </a:p>
          <a:p>
            <a:pPr lvl="1"/>
            <a:r>
              <a:rPr lang="en-US" altLang="en-US" dirty="0"/>
              <a:t>Majority of realm’s islands.</a:t>
            </a:r>
          </a:p>
          <a:p>
            <a:pPr lvl="1"/>
            <a:r>
              <a:rPr lang="en-US" altLang="en-US" dirty="0"/>
              <a:t>Small populations (e.g. Marshall Islands, Kiribati).</a:t>
            </a:r>
          </a:p>
          <a:p>
            <a:pPr lvl="1"/>
            <a:r>
              <a:rPr lang="en-US" altLang="en-US" dirty="0"/>
              <a:t>Coral formation (atolls) thus little fresh ground water.</a:t>
            </a:r>
          </a:p>
          <a:p>
            <a:pPr lvl="1"/>
            <a:r>
              <a:rPr lang="en-US" altLang="en-US" dirty="0"/>
              <a:t>Low elevation/relief.</a:t>
            </a:r>
          </a:p>
          <a:p>
            <a:pPr lvl="1"/>
            <a:r>
              <a:rPr lang="en-US" altLang="en-US" dirty="0"/>
              <a:t>Vulnerable to drought and </a:t>
            </a:r>
            <a:r>
              <a:rPr lang="en-CA" altLang="en-US" dirty="0"/>
              <a:t>sea level rise/tsunami.</a:t>
            </a:r>
            <a:endParaRPr lang="en-US" altLang="en-US" dirty="0"/>
          </a:p>
          <a:p>
            <a:pPr lvl="1"/>
            <a:r>
              <a:rPr lang="en-US" altLang="en-US" dirty="0"/>
              <a:t>Fishing, coconut palm, no minerals.</a:t>
            </a:r>
          </a:p>
          <a:p>
            <a:pPr lvl="1"/>
            <a:r>
              <a:rPr lang="en-CA" altLang="en-US" dirty="0"/>
              <a:t>Tourism and internet domains.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530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Atoll Formation</a:t>
            </a:r>
          </a:p>
        </p:txBody>
      </p:sp>
      <p:pic>
        <p:nvPicPr>
          <p:cNvPr id="1028" name="Picture 4" descr="Image result for atoll form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193" y="2034840"/>
            <a:ext cx="10383481" cy="343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5227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 Island (Osprey Reef)</a:t>
            </a:r>
          </a:p>
        </p:txBody>
      </p:sp>
      <p:pic>
        <p:nvPicPr>
          <p:cNvPr id="2050" name="Picture 2" descr="Image result for atoll form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016" y="1199637"/>
            <a:ext cx="8303741" cy="557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7733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Colonization and Independence if the Pacific Realm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have been colonized or annexed.</a:t>
            </a:r>
          </a:p>
          <a:p>
            <a:r>
              <a:rPr lang="en-US" dirty="0"/>
              <a:t>Changing politics:</a:t>
            </a:r>
          </a:p>
          <a:p>
            <a:pPr lvl="1"/>
            <a:r>
              <a:rPr lang="en-US" spc="-50" dirty="0"/>
              <a:t>Some have stayed colonies.</a:t>
            </a:r>
          </a:p>
          <a:p>
            <a:pPr lvl="1"/>
            <a:r>
              <a:rPr lang="en-US" spc="-50" dirty="0"/>
              <a:t>Some have become independent.</a:t>
            </a:r>
          </a:p>
          <a:p>
            <a:pPr lvl="1"/>
            <a:r>
              <a:rPr lang="en-US" spc="-50" dirty="0"/>
              <a:t>Some are somewhere in between.</a:t>
            </a:r>
          </a:p>
          <a:p>
            <a:r>
              <a:rPr lang="en-US" dirty="0"/>
              <a:t>Island nations are rather disadvantaged in a world of large area states.</a:t>
            </a:r>
          </a:p>
          <a:p>
            <a:r>
              <a:rPr lang="en-US" dirty="0"/>
              <a:t>‘Nuclear isolation’:</a:t>
            </a:r>
          </a:p>
          <a:p>
            <a:pPr lvl="1"/>
            <a:r>
              <a:rPr lang="en-US" dirty="0"/>
              <a:t>The United States (Marshall Islands) and France (French Polynesia) conducted hundreds of nuclear tests from the 1950s to the 1990s.</a:t>
            </a:r>
          </a:p>
          <a:p>
            <a:pPr lvl="1"/>
            <a:r>
              <a:rPr lang="en-US" dirty="0"/>
              <a:t>Lead to a sharp increase in cancer prevalence.</a:t>
            </a:r>
          </a:p>
        </p:txBody>
      </p:sp>
    </p:spTree>
    <p:extLst>
      <p:ext uri="{BB962C8B-B14F-4D97-AF65-F5344CB8AC3E}">
        <p14:creationId xmlns:p14="http://schemas.microsoft.com/office/powerpoint/2010/main" val="22476143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Pacific Realm and its Marine Geography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Marine geography</a:t>
            </a:r>
            <a:r>
              <a:rPr lang="en-US" dirty="0"/>
              <a:t> is a field encompassing a variety of approaches to studying the oceans and seas.</a:t>
            </a:r>
          </a:p>
          <a:p>
            <a:r>
              <a:rPr lang="en-US" dirty="0"/>
              <a:t>Vast Pacific Ocean:</a:t>
            </a:r>
          </a:p>
          <a:p>
            <a:pPr lvl="1"/>
            <a:r>
              <a:rPr lang="en-US" dirty="0"/>
              <a:t>Where Pacific waters meet surrounding shores.</a:t>
            </a:r>
          </a:p>
          <a:p>
            <a:pPr lvl="1"/>
            <a:r>
              <a:rPr lang="en-US" dirty="0"/>
              <a:t>Incorporates several seas:</a:t>
            </a:r>
          </a:p>
          <a:p>
            <a:pPr lvl="2"/>
            <a:r>
              <a:rPr lang="en-US" sz="2400" dirty="0"/>
              <a:t>Sea of Japan.</a:t>
            </a:r>
          </a:p>
          <a:p>
            <a:pPr lvl="2"/>
            <a:r>
              <a:rPr lang="en-US" sz="2400" dirty="0"/>
              <a:t>East China.</a:t>
            </a:r>
          </a:p>
          <a:p>
            <a:pPr lvl="2"/>
            <a:r>
              <a:rPr lang="en-US" sz="2400" dirty="0"/>
              <a:t>South China Seas.</a:t>
            </a:r>
          </a:p>
          <a:p>
            <a:pPr lvl="1"/>
            <a:r>
              <a:rPr lang="en-US" dirty="0"/>
              <a:t>Pacific coastal countries compete for jurisdiction over the waters that bound them.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6849" y="6074038"/>
            <a:ext cx="6451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The Pacific Realm is an oceanic realm. Explain what </a:t>
            </a:r>
            <a:r>
              <a:rPr lang="en-US" sz="2000" b="1">
                <a:latin typeface="Agency FB" pitchFamily="34" charset="0"/>
              </a:rPr>
              <a:t>it entails.</a:t>
            </a:r>
            <a:endParaRPr lang="en-US" sz="2000" b="1" dirty="0">
              <a:latin typeface="Agency FB" pitchFamily="34" charset="0"/>
            </a:endParaRPr>
          </a:p>
        </p:txBody>
      </p:sp>
      <p:pic>
        <p:nvPicPr>
          <p:cNvPr id="5" name="Picture 2" descr="C:\Users\ecojpr\AppData\Local\Microsoft\Windows\Temporary Internet Files\Content.IE5\H0P94DF5\MC90044207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447" y="6090271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331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Pacific Realm and Its Marine Geography: The State at Sea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Territorial sea: the ocean area where all the rights of a coastal state would prevail:</a:t>
            </a:r>
          </a:p>
          <a:p>
            <a:pPr lvl="1"/>
            <a:r>
              <a:rPr lang="en-US" dirty="0"/>
              <a:t>Beyond that lay the high seas as the free and open seas unfettered by national interests.</a:t>
            </a:r>
          </a:p>
          <a:p>
            <a:pPr lvl="1"/>
            <a:r>
              <a:rPr lang="en-US" dirty="0"/>
              <a:t>Continental shelves, as the offshore continuation of coastal plains, became a new littoral frontier to establish boundaries.</a:t>
            </a:r>
          </a:p>
          <a:p>
            <a:r>
              <a:rPr lang="en-US" dirty="0"/>
              <a:t>Scramble for the Oceans</a:t>
            </a:r>
          </a:p>
          <a:p>
            <a:pPr lvl="1"/>
            <a:r>
              <a:rPr lang="en-US" dirty="0"/>
              <a:t>Precipitated by the claims of jurisdiction over the continental shelf.</a:t>
            </a:r>
          </a:p>
          <a:p>
            <a:pPr lvl="1"/>
            <a:r>
              <a:rPr lang="en-US" dirty="0"/>
              <a:t>Political claims were then issued for territorial seas without a significant continental shelf to base them.</a:t>
            </a:r>
          </a:p>
        </p:txBody>
      </p:sp>
    </p:spTree>
    <p:extLst>
      <p:ext uri="{BB962C8B-B14F-4D97-AF65-F5344CB8AC3E}">
        <p14:creationId xmlns:p14="http://schemas.microsoft.com/office/powerpoint/2010/main" val="1404152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the Austral Realm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009652" y="1311275"/>
            <a:ext cx="4970044" cy="5291138"/>
          </a:xfrm>
        </p:spPr>
        <p:txBody>
          <a:bodyPr/>
          <a:lstStyle/>
          <a:p>
            <a:r>
              <a:rPr lang="en-US" dirty="0"/>
              <a:t>Two countries:</a:t>
            </a:r>
          </a:p>
          <a:p>
            <a:pPr lvl="1"/>
            <a:r>
              <a:rPr lang="en-US" dirty="0"/>
              <a:t>Dominant Australia.</a:t>
            </a:r>
          </a:p>
          <a:p>
            <a:pPr lvl="1"/>
            <a:r>
              <a:rPr lang="en-US" dirty="0"/>
              <a:t>Smaller New Zealand.</a:t>
            </a:r>
          </a:p>
          <a:p>
            <a:r>
              <a:rPr lang="en-US" dirty="0"/>
              <a:t>Realm at a crossroads:</a:t>
            </a:r>
          </a:p>
          <a:p>
            <a:pPr lvl="1"/>
            <a:r>
              <a:rPr lang="en-US" dirty="0"/>
              <a:t>Strains of diversity (Maori in NZ and Aborigines in Australia).</a:t>
            </a:r>
          </a:p>
          <a:p>
            <a:pPr lvl="1"/>
            <a:r>
              <a:rPr lang="en-US" dirty="0"/>
              <a:t>Economic connections (Raw materials towards East Asia; Tourists).</a:t>
            </a:r>
          </a:p>
          <a:p>
            <a:pPr lvl="1"/>
            <a:r>
              <a:rPr lang="en-US" dirty="0"/>
              <a:t>Political debates (Immigration, Indigenous land rights).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deblij15e_fig_11_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682" y="1445293"/>
            <a:ext cx="6165757" cy="491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996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Exclusive Economic Zones in the Pacific</a:t>
            </a:r>
          </a:p>
        </p:txBody>
      </p:sp>
      <p:pic>
        <p:nvPicPr>
          <p:cNvPr id="1026" name="Picture 2" descr="Image result for eez pacific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1680" y="797482"/>
            <a:ext cx="8503920" cy="606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3212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Pacific Realm: The Risk of Climate 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Marshall Islands</a:t>
            </a:r>
          </a:p>
          <a:p>
            <a:pPr lvl="1"/>
            <a:r>
              <a:rPr lang="en-US" dirty="0"/>
              <a:t>29 coral atolls totaling 180 square kilometers of land mass.</a:t>
            </a:r>
          </a:p>
          <a:p>
            <a:pPr lvl="1"/>
            <a:r>
              <a:rPr lang="en-US" dirty="0"/>
              <a:t>Japanese dependency from 1914.</a:t>
            </a:r>
          </a:p>
          <a:p>
            <a:pPr lvl="1"/>
            <a:r>
              <a:rPr lang="en-US" dirty="0"/>
              <a:t>Administered by the UN (United States) since 1945.</a:t>
            </a:r>
          </a:p>
          <a:p>
            <a:pPr lvl="1"/>
            <a:r>
              <a:rPr lang="en-US" dirty="0"/>
              <a:t>Nuclear tests from 1946 to 1962.</a:t>
            </a:r>
          </a:p>
          <a:p>
            <a:pPr lvl="1"/>
            <a:r>
              <a:rPr lang="en-US" dirty="0"/>
              <a:t>Independence in the 1990s.</a:t>
            </a:r>
          </a:p>
          <a:p>
            <a:pPr lvl="1"/>
            <a:r>
              <a:rPr lang="en-US" dirty="0"/>
              <a:t>Regional rise of sea levels of 1 feet since 1985.</a:t>
            </a:r>
          </a:p>
          <a:p>
            <a:pPr lvl="1"/>
            <a:r>
              <a:rPr lang="en-US" dirty="0"/>
              <a:t>Risk of relocating a population of 70,000.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F4D478-375F-49C3-9535-E9A1026ED71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38661978-A910-4CA8-A03F-A632EF55DF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6" r="6287"/>
          <a:stretch/>
        </p:blipFill>
        <p:spPr bwMode="auto">
          <a:xfrm>
            <a:off x="6334904" y="1658853"/>
            <a:ext cx="5610416" cy="426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8052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>Antarctica</a:t>
            </a:r>
            <a:endParaRPr lang="en-US" alt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Ice dome – 3.2 km thick at pole</a:t>
            </a:r>
          </a:p>
          <a:p>
            <a:r>
              <a:rPr lang="en-US" dirty="0"/>
              <a:t>5.5 million square miles (compare North America 7.7 million)</a:t>
            </a:r>
          </a:p>
          <a:p>
            <a:r>
              <a:rPr lang="en-US" dirty="0"/>
              <a:t>Multiple Claims</a:t>
            </a:r>
          </a:p>
          <a:p>
            <a:r>
              <a:rPr lang="en-US" dirty="0"/>
              <a:t>The Antarctic Treaty, 1961</a:t>
            </a:r>
          </a:p>
          <a:p>
            <a:pPr lvl="1"/>
            <a:r>
              <a:rPr lang="en-US" dirty="0"/>
              <a:t>Promotes scientific collaboration.</a:t>
            </a:r>
          </a:p>
          <a:p>
            <a:pPr lvl="1"/>
            <a:r>
              <a:rPr lang="en-US" dirty="0"/>
              <a:t>Prohibits military activity.</a:t>
            </a:r>
          </a:p>
          <a:p>
            <a:pPr lvl="1"/>
            <a:r>
              <a:rPr lang="en-US" dirty="0"/>
              <a:t>Territorial claims are held in abeyance.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1586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 descr="F12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2431"/>
            <a:ext cx="9144000" cy="605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6249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Conclusion: Five Challenges of World Regional Geography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Economic</a:t>
            </a:r>
          </a:p>
          <a:p>
            <a:pPr lvl="1"/>
            <a:r>
              <a:rPr lang="en-US" dirty="0"/>
              <a:t>Economic development and regional disparities; an enduring uneven world?</a:t>
            </a:r>
          </a:p>
          <a:p>
            <a:r>
              <a:rPr lang="en-US" dirty="0"/>
              <a:t>Demographic</a:t>
            </a:r>
          </a:p>
          <a:p>
            <a:pPr lvl="1"/>
            <a:r>
              <a:rPr lang="en-US" dirty="0"/>
              <a:t>Regional differences in population growth and decline. The pressure of migration (and refugees).</a:t>
            </a:r>
          </a:p>
          <a:p>
            <a:r>
              <a:rPr lang="en-US" dirty="0"/>
              <a:t>Political</a:t>
            </a:r>
          </a:p>
          <a:p>
            <a:pPr lvl="1"/>
            <a:r>
              <a:rPr lang="en-US" dirty="0"/>
              <a:t>New regional political agreements? Devolution? Enduring regions of political instability?</a:t>
            </a:r>
          </a:p>
          <a:p>
            <a:r>
              <a:rPr lang="en-US" dirty="0"/>
              <a:t>Environmental</a:t>
            </a:r>
          </a:p>
          <a:p>
            <a:pPr lvl="1"/>
            <a:r>
              <a:rPr lang="en-US" dirty="0"/>
              <a:t>Resource depletion and climate change. Regions of environmental stress.</a:t>
            </a:r>
          </a:p>
          <a:p>
            <a:r>
              <a:rPr lang="en-US" dirty="0"/>
              <a:t>Cultural</a:t>
            </a:r>
          </a:p>
          <a:p>
            <a:pPr lvl="1"/>
            <a:r>
              <a:rPr lang="en-US" dirty="0"/>
              <a:t>The loss of regional identities? Cultural mosaics?</a:t>
            </a:r>
          </a:p>
        </p:txBody>
      </p:sp>
    </p:spTree>
    <p:extLst>
      <p:ext uri="{BB962C8B-B14F-4D97-AF65-F5344CB8AC3E}">
        <p14:creationId xmlns:p14="http://schemas.microsoft.com/office/powerpoint/2010/main" val="189260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eblij15e_fig_11_03_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545" y="1311275"/>
            <a:ext cx="4389092" cy="538590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 and Environment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Physiographic contrasts related to tectonics:</a:t>
            </a:r>
          </a:p>
          <a:p>
            <a:pPr lvl="1"/>
            <a:r>
              <a:rPr lang="en-US" dirty="0"/>
              <a:t>Australia at the center of its own tectonic plate:</a:t>
            </a:r>
          </a:p>
          <a:p>
            <a:pPr lvl="2"/>
            <a:r>
              <a:rPr lang="en-US" sz="2400" dirty="0"/>
              <a:t>Tectonic stability.</a:t>
            </a:r>
          </a:p>
          <a:p>
            <a:pPr lvl="2"/>
            <a:r>
              <a:rPr lang="en-US" sz="2400" dirty="0"/>
              <a:t>Little difference in relief.</a:t>
            </a:r>
          </a:p>
          <a:p>
            <a:pPr lvl="1"/>
            <a:r>
              <a:rPr lang="en-US" dirty="0"/>
              <a:t>New Zealand at the border of the Australian and Pacific plates:</a:t>
            </a:r>
          </a:p>
          <a:p>
            <a:pPr lvl="2"/>
            <a:r>
              <a:rPr lang="en-US" sz="2400" dirty="0"/>
              <a:t>Common earthquakes.</a:t>
            </a:r>
          </a:p>
          <a:p>
            <a:pPr lvl="2"/>
            <a:r>
              <a:rPr lang="en-US" sz="2400" dirty="0"/>
              <a:t>Mountainous.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872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World’s Main Tectonic Plates</a:t>
            </a:r>
          </a:p>
        </p:txBody>
      </p:sp>
      <p:pic>
        <p:nvPicPr>
          <p:cNvPr id="6" name="Picture 5" descr="F:\MEDIA\1803\1803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274" y="1257560"/>
            <a:ext cx="8839200" cy="529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C5BC555-D40B-4973-B269-43F3ED1B625F}"/>
              </a:ext>
            </a:extLst>
          </p:cNvPr>
          <p:cNvSpPr/>
          <p:nvPr/>
        </p:nvSpPr>
        <p:spPr bwMode="auto">
          <a:xfrm rot="19070047">
            <a:off x="3080084" y="4644189"/>
            <a:ext cx="745958" cy="385011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4B82763-C0E2-4FBE-AC73-AF815CDC46F6}"/>
              </a:ext>
            </a:extLst>
          </p:cNvPr>
          <p:cNvSpPr/>
          <p:nvPr/>
        </p:nvSpPr>
        <p:spPr bwMode="auto">
          <a:xfrm>
            <a:off x="2131593" y="4140868"/>
            <a:ext cx="811357" cy="479258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526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Land and Environment Climates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Australia:</a:t>
            </a:r>
          </a:p>
          <a:p>
            <a:pPr lvl="1"/>
            <a:r>
              <a:rPr lang="en-US" dirty="0"/>
              <a:t>Latitudinal position.</a:t>
            </a:r>
          </a:p>
          <a:p>
            <a:pPr lvl="1"/>
            <a:r>
              <a:rPr lang="en-US" dirty="0"/>
              <a:t>Tropical in the north.</a:t>
            </a:r>
          </a:p>
          <a:p>
            <a:pPr lvl="1"/>
            <a:r>
              <a:rPr lang="en-US" dirty="0"/>
              <a:t>Eastern humid temperate.</a:t>
            </a:r>
          </a:p>
          <a:p>
            <a:r>
              <a:rPr lang="en-US" dirty="0"/>
              <a:t>Interior isolation:</a:t>
            </a:r>
          </a:p>
          <a:p>
            <a:pPr lvl="1"/>
            <a:r>
              <a:rPr lang="en-US" dirty="0"/>
              <a:t>Mediterranean in the south.</a:t>
            </a:r>
          </a:p>
          <a:p>
            <a:pPr lvl="1"/>
            <a:r>
              <a:rPr lang="en-US" dirty="0"/>
              <a:t>Desert and steppe interior (Outback).</a:t>
            </a:r>
          </a:p>
          <a:p>
            <a:r>
              <a:rPr lang="en-US" dirty="0"/>
              <a:t>New Zealand:</a:t>
            </a:r>
          </a:p>
          <a:p>
            <a:pPr lvl="1"/>
            <a:r>
              <a:rPr lang="en-US" dirty="0"/>
              <a:t>Wholly under influence of Southern and Pacific oceans.</a:t>
            </a:r>
          </a:p>
          <a:p>
            <a:pPr lvl="1"/>
            <a:r>
              <a:rPr lang="en-US" dirty="0"/>
              <a:t>Moderate, moist conditions.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figure g-7 part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965" y="1311275"/>
            <a:ext cx="5543836" cy="4321178"/>
          </a:xfrm>
          <a:prstGeom prst="rect">
            <a:avLst/>
          </a:prstGeom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285202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 and Environment: The Southern Ocean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Southern Ocean surrounding Antarctica:</a:t>
            </a:r>
          </a:p>
          <a:p>
            <a:pPr lvl="1"/>
            <a:r>
              <a:rPr lang="en-US" dirty="0"/>
              <a:t>Bounded by a marine transition known as Subtropical Convergence.</a:t>
            </a:r>
          </a:p>
          <a:p>
            <a:pPr lvl="1"/>
            <a:r>
              <a:rPr lang="en-US" dirty="0"/>
              <a:t>Cold, dense waters meet warmer waters of other three oceans.</a:t>
            </a:r>
          </a:p>
          <a:p>
            <a:pPr lvl="1"/>
            <a:r>
              <a:rPr lang="en-US" dirty="0"/>
              <a:t>Change in temperature, chemistry, salinity, and marine fauna.</a:t>
            </a:r>
          </a:p>
          <a:p>
            <a:r>
              <a:rPr lang="en-US" dirty="0"/>
              <a:t>Also known as the West Wind Drift, as the body of water circulates clockwise around Antarctica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2FB9C4-4F05-455D-9413-C2A8AD1F0AD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1B7C942D-2CC1-4A7F-A257-599E0F180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233" y="1461335"/>
            <a:ext cx="5188730" cy="530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366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 and Environment: Biogeography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From </a:t>
            </a:r>
            <a:r>
              <a:rPr lang="en-US" b="1" i="1" dirty="0"/>
              <a:t>Wallace’s Line</a:t>
            </a:r>
            <a:r>
              <a:rPr lang="en-US" dirty="0"/>
              <a:t> to </a:t>
            </a:r>
            <a:r>
              <a:rPr lang="en-US" i="1" dirty="0"/>
              <a:t>Weber’s Line</a:t>
            </a:r>
            <a:r>
              <a:rPr lang="en-US" dirty="0"/>
              <a:t>:</a:t>
            </a:r>
            <a:endParaRPr lang="en-US" i="1" dirty="0"/>
          </a:p>
          <a:p>
            <a:pPr lvl="1"/>
            <a:r>
              <a:rPr lang="en-US" dirty="0"/>
              <a:t>Proposed the boundary line of Australia’s fauna.</a:t>
            </a:r>
          </a:p>
          <a:p>
            <a:pPr lvl="1"/>
            <a:r>
              <a:rPr lang="en-US" dirty="0"/>
              <a:t>Challenged and replaced.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Distinctive Australia:</a:t>
            </a:r>
          </a:p>
          <a:p>
            <a:pPr lvl="1">
              <a:spcBef>
                <a:spcPts val="0"/>
              </a:spcBef>
            </a:pPr>
            <a:r>
              <a:rPr lang="en-US" dirty="0"/>
              <a:t>Land of </a:t>
            </a:r>
            <a:r>
              <a:rPr lang="en-US" i="1" dirty="0"/>
              <a:t>marsupials </a:t>
            </a:r>
            <a:r>
              <a:rPr lang="en-US" dirty="0"/>
              <a:t>(offspring are birthed into a pouch)</a:t>
            </a:r>
            <a:r>
              <a:rPr lang="en-US" i="1" dirty="0"/>
              <a:t>.</a:t>
            </a:r>
            <a:endParaRPr lang="en-US" dirty="0"/>
          </a:p>
          <a:p>
            <a:pPr lvl="1">
              <a:spcBef>
                <a:spcPts val="0"/>
              </a:spcBef>
            </a:pPr>
            <a:r>
              <a:rPr lang="en-US" dirty="0"/>
              <a:t>Early separation of Australian landmass; unique branches in biological evolution.</a:t>
            </a:r>
            <a:endParaRPr lang="en-US" i="1" dirty="0"/>
          </a:p>
          <a:p>
            <a:pPr lvl="1">
              <a:spcBef>
                <a:spcPts val="0"/>
              </a:spcBef>
            </a:pPr>
            <a:r>
              <a:rPr lang="en-US" dirty="0"/>
              <a:t>Vegetation: </a:t>
            </a:r>
          </a:p>
          <a:p>
            <a:pPr lvl="2">
              <a:spcBef>
                <a:spcPts val="0"/>
              </a:spcBef>
            </a:pPr>
            <a:r>
              <a:rPr lang="en-US" dirty="0"/>
              <a:t>Species diversity.</a:t>
            </a:r>
          </a:p>
          <a:p>
            <a:pPr lvl="2">
              <a:spcBef>
                <a:spcPts val="0"/>
              </a:spcBef>
            </a:pPr>
            <a:r>
              <a:rPr lang="en-US" dirty="0"/>
              <a:t>Specialized climactic adaptations.</a:t>
            </a:r>
          </a:p>
          <a:p>
            <a:r>
              <a:rPr lang="en-US" b="1" i="1" dirty="0"/>
              <a:t>Biogeography:</a:t>
            </a:r>
            <a:r>
              <a:rPr lang="en-US" dirty="0"/>
              <a:t> study of fauna and flora in a spatial perspective</a:t>
            </a:r>
          </a:p>
          <a:p>
            <a:endParaRPr lang="en-US" dirty="0"/>
          </a:p>
        </p:txBody>
      </p:sp>
      <p:pic>
        <p:nvPicPr>
          <p:cNvPr id="10" name="Picture 9" descr="deblij15e_fig_11_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598" y="3450997"/>
            <a:ext cx="3574344" cy="26003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66849" y="6074038"/>
            <a:ext cx="6451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What is particular about the physical geography and biogeography of the Austral realm?</a:t>
            </a:r>
          </a:p>
        </p:txBody>
      </p:sp>
      <p:pic>
        <p:nvPicPr>
          <p:cNvPr id="9" name="Picture 2" descr="C:\Users\ecojpr\AppData\Local\Microsoft\Windows\Temporary Internet Files\Content.IE5\H0P94DF5\MC900442072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447" y="6090271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808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eblij15e_fig_11_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077" y="1369064"/>
            <a:ext cx="5026760" cy="538973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Australia: Historical Geography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Early Aboriginal societies were doomed by the arrival of Europeans.</a:t>
            </a:r>
          </a:p>
          <a:p>
            <a:r>
              <a:rPr lang="en-US" dirty="0"/>
              <a:t>Coastal settlements as centers of seven colonies:</a:t>
            </a:r>
          </a:p>
          <a:p>
            <a:pPr lvl="1"/>
            <a:r>
              <a:rPr lang="en-US" dirty="0"/>
              <a:t>Straight-line delimitation.</a:t>
            </a:r>
          </a:p>
          <a:p>
            <a:pPr lvl="1"/>
            <a:r>
              <a:rPr lang="en-US" dirty="0"/>
              <a:t>Surviving Aboriginals located in Northern Territory.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228434"/>
      </p:ext>
    </p:extLst>
  </p:cSld>
  <p:clrMapOvr>
    <a:masterClrMapping/>
  </p:clrMapOvr>
</p:sld>
</file>

<file path=ppt/theme/theme1.xml><?xml version="1.0" encoding="utf-8"?>
<a:theme xmlns:a="http://schemas.openxmlformats.org/drawingml/2006/main" name="Arbogas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102Design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5_102Design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5_102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GEOG 1" id="{7E15C26E-CC15-45CA-AF97-248292DB5DE7}" vid="{44B92890-02DC-4073-8E39-B3B7EDA68AF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3800</TotalTime>
  <Words>1799</Words>
  <Application>Microsoft Office PowerPoint</Application>
  <PresentationFormat>Widescreen</PresentationFormat>
  <Paragraphs>275</Paragraphs>
  <Slides>34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Agency FB</vt:lpstr>
      <vt:lpstr>Arial</vt:lpstr>
      <vt:lpstr>Arial Narrow</vt:lpstr>
      <vt:lpstr>Calibri</vt:lpstr>
      <vt:lpstr>Impact</vt:lpstr>
      <vt:lpstr>Arbogast</vt:lpstr>
      <vt:lpstr>5_102Design</vt:lpstr>
      <vt:lpstr>Chapter 11: The Austral and Pacific Realms</vt:lpstr>
      <vt:lpstr>PowerPoint Presentation</vt:lpstr>
      <vt:lpstr>Defining the Austral Realm</vt:lpstr>
      <vt:lpstr>Land and Environment</vt:lpstr>
      <vt:lpstr>World’s Main Tectonic Plates</vt:lpstr>
      <vt:lpstr>Land and Environment Climates</vt:lpstr>
      <vt:lpstr>Land and Environment: The Southern Ocean</vt:lpstr>
      <vt:lpstr>Land and Environment: Biogeography</vt:lpstr>
      <vt:lpstr>Australia: Historical Geography</vt:lpstr>
      <vt:lpstr>Australia: Historical Geography</vt:lpstr>
      <vt:lpstr>Australia: Sharing the Bounty</vt:lpstr>
      <vt:lpstr>Australia: Sharing the Bounty</vt:lpstr>
      <vt:lpstr>Australia: Economic Geography</vt:lpstr>
      <vt:lpstr>Australia: Economic Geography</vt:lpstr>
      <vt:lpstr>Australia: Australia’s Challenges</vt:lpstr>
      <vt:lpstr>Australia: Australia’s Challenges</vt:lpstr>
      <vt:lpstr>Australia: Australia’s Challenges</vt:lpstr>
      <vt:lpstr>Australia’s Place in the World</vt:lpstr>
      <vt:lpstr>New Zealand</vt:lpstr>
      <vt:lpstr>New Zealand</vt:lpstr>
      <vt:lpstr>PowerPoint Presentation</vt:lpstr>
      <vt:lpstr>PowerPoint Presentation</vt:lpstr>
      <vt:lpstr>Defining the Realm</vt:lpstr>
      <vt:lpstr>Defining the Realm: High and Low Islands</vt:lpstr>
      <vt:lpstr>Atoll Formation</vt:lpstr>
      <vt:lpstr>Barrier Island (Osprey Reef)</vt:lpstr>
      <vt:lpstr>Colonization and Independence if the Pacific Realm</vt:lpstr>
      <vt:lpstr>The Pacific Realm and its Marine Geography</vt:lpstr>
      <vt:lpstr>The Pacific Realm and Its Marine Geography: The State at Sea</vt:lpstr>
      <vt:lpstr>Exclusive Economic Zones in the Pacific</vt:lpstr>
      <vt:lpstr>The Pacific Realm: The Risk of Climate Change</vt:lpstr>
      <vt:lpstr>Antarctica</vt:lpstr>
      <vt:lpstr>PowerPoint Presentation</vt:lpstr>
      <vt:lpstr>Conclusion: Five Challenges of World Regional Geography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9: The Southeast Asian Realm</dc:title>
  <dc:creator>Sarah Goggin</dc:creator>
  <cp:lastModifiedBy>Jean-Paul Rodrigue</cp:lastModifiedBy>
  <cp:revision>603</cp:revision>
  <dcterms:created xsi:type="dcterms:W3CDTF">2011-10-24T16:43:51Z</dcterms:created>
  <dcterms:modified xsi:type="dcterms:W3CDTF">2019-11-30T23:39:56Z</dcterms:modified>
</cp:coreProperties>
</file>