
<file path=[Content_Types].xml><?xml version="1.0" encoding="utf-8"?>
<Types xmlns="http://schemas.openxmlformats.org/package/2006/content-types">
  <Default Extension="png" ContentType="image/png"/>
  <Default Extension="svg" ContentType="image/svg+xml"/>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3" r:id="rId1"/>
  </p:sldMasterIdLst>
  <p:notesMasterIdLst>
    <p:notesMasterId r:id="rId43"/>
  </p:notesMasterIdLst>
  <p:handoutMasterIdLst>
    <p:handoutMasterId r:id="rId44"/>
  </p:handoutMasterIdLst>
  <p:sldIdLst>
    <p:sldId id="256" r:id="rId2"/>
    <p:sldId id="418" r:id="rId3"/>
    <p:sldId id="440" r:id="rId4"/>
    <p:sldId id="441" r:id="rId5"/>
    <p:sldId id="442" r:id="rId6"/>
    <p:sldId id="443" r:id="rId7"/>
    <p:sldId id="444" r:id="rId8"/>
    <p:sldId id="445" r:id="rId9"/>
    <p:sldId id="328" r:id="rId10"/>
    <p:sldId id="329" r:id="rId11"/>
    <p:sldId id="436" r:id="rId12"/>
    <p:sldId id="330" r:id="rId13"/>
    <p:sldId id="331" r:id="rId14"/>
    <p:sldId id="446" r:id="rId15"/>
    <p:sldId id="332" r:id="rId16"/>
    <p:sldId id="338" r:id="rId17"/>
    <p:sldId id="419" r:id="rId18"/>
    <p:sldId id="339" r:id="rId19"/>
    <p:sldId id="340" r:id="rId20"/>
    <p:sldId id="333" r:id="rId21"/>
    <p:sldId id="449" r:id="rId22"/>
    <p:sldId id="396" r:id="rId23"/>
    <p:sldId id="341" r:id="rId24"/>
    <p:sldId id="399" r:id="rId25"/>
    <p:sldId id="342" r:id="rId26"/>
    <p:sldId id="433" r:id="rId27"/>
    <p:sldId id="398" r:id="rId28"/>
    <p:sldId id="447" r:id="rId29"/>
    <p:sldId id="344" r:id="rId30"/>
    <p:sldId id="421" r:id="rId31"/>
    <p:sldId id="420" r:id="rId32"/>
    <p:sldId id="346" r:id="rId33"/>
    <p:sldId id="434" r:id="rId34"/>
    <p:sldId id="377" r:id="rId35"/>
    <p:sldId id="448" r:id="rId36"/>
    <p:sldId id="349" r:id="rId37"/>
    <p:sldId id="435" r:id="rId38"/>
    <p:sldId id="372" r:id="rId39"/>
    <p:sldId id="391" r:id="rId40"/>
    <p:sldId id="450" r:id="rId41"/>
    <p:sldId id="451" r:id="rId42"/>
  </p:sldIdLst>
  <p:sldSz cx="9144000" cy="6858000" type="screen4x3"/>
  <p:notesSz cx="6858000" cy="92075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7C6EF55B-500A-440A-B74D-9761D163C906}">
          <p14:sldIdLst>
            <p14:sldId id="256"/>
          </p14:sldIdLst>
        </p14:section>
        <p14:section name="Malthusianism" id="{87C60E67-B817-41DB-9C1A-744B0CE36E62}">
          <p14:sldIdLst>
            <p14:sldId id="418"/>
            <p14:sldId id="440"/>
            <p14:sldId id="441"/>
            <p14:sldId id="442"/>
            <p14:sldId id="443"/>
            <p14:sldId id="444"/>
            <p14:sldId id="445"/>
            <p14:sldId id="328"/>
            <p14:sldId id="329"/>
            <p14:sldId id="436"/>
            <p14:sldId id="330"/>
            <p14:sldId id="331"/>
            <p14:sldId id="446"/>
            <p14:sldId id="332"/>
            <p14:sldId id="338"/>
          </p14:sldIdLst>
        </p14:section>
        <p14:section name="Neo-Malthusianism" id="{412CC5AE-F417-4BF4-BA92-379BC9B5EC42}">
          <p14:sldIdLst>
            <p14:sldId id="419"/>
            <p14:sldId id="339"/>
            <p14:sldId id="340"/>
            <p14:sldId id="333"/>
            <p14:sldId id="449"/>
            <p14:sldId id="396"/>
            <p14:sldId id="341"/>
            <p14:sldId id="399"/>
            <p14:sldId id="342"/>
            <p14:sldId id="433"/>
            <p14:sldId id="398"/>
            <p14:sldId id="447"/>
            <p14:sldId id="344"/>
            <p14:sldId id="421"/>
          </p14:sldIdLst>
        </p14:section>
        <p14:section name="The Creative Pressure" id="{59AAC104-4BA7-4316-8ED2-1126BFB46E18}">
          <p14:sldIdLst>
            <p14:sldId id="420"/>
            <p14:sldId id="346"/>
            <p14:sldId id="434"/>
            <p14:sldId id="377"/>
            <p14:sldId id="448"/>
            <p14:sldId id="349"/>
            <p14:sldId id="435"/>
            <p14:sldId id="372"/>
            <p14:sldId id="391"/>
            <p14:sldId id="450"/>
            <p14:sldId id="45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3399FF"/>
    <a:srgbClr val="FF6600"/>
    <a:srgbClr val="660033"/>
    <a:srgbClr val="FF9999"/>
    <a:srgbClr val="99CCFF"/>
    <a:srgbClr val="CCECF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4678" autoAdjust="0"/>
  </p:normalViewPr>
  <p:slideViewPr>
    <p:cSldViewPr snapToGrid="0">
      <p:cViewPr varScale="1">
        <p:scale>
          <a:sx n="110" d="100"/>
          <a:sy n="110" d="100"/>
        </p:scale>
        <p:origin x="31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67" d="100"/>
          <a:sy n="67" d="100"/>
        </p:scale>
        <p:origin x="-1488" y="-82"/>
      </p:cViewPr>
      <p:guideLst>
        <p:guide orient="horz" pos="290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
          <c:y val="4.3478260869565216E-2"/>
          <c:w val="0.76734693877551019"/>
          <c:h val="0.875"/>
        </c:manualLayout>
      </c:layout>
      <c:barChart>
        <c:barDir val="col"/>
        <c:grouping val="clustered"/>
        <c:varyColors val="0"/>
        <c:ser>
          <c:idx val="0"/>
          <c:order val="0"/>
          <c:tx>
            <c:strRef>
              <c:f>Sheet1!$B$1</c:f>
              <c:strCache>
                <c:ptCount val="1"/>
              </c:strCache>
            </c:strRef>
          </c:tx>
          <c:spPr>
            <a:solidFill>
              <a:schemeClr val="accent1"/>
            </a:solidFill>
            <a:ln>
              <a:noFill/>
            </a:ln>
            <a:effectLst/>
          </c:spPr>
          <c:invertIfNegative val="0"/>
          <c:cat>
            <c:strRef>
              <c:f>Sheet1!$A$2:$A$3</c:f>
              <c:strCache>
                <c:ptCount val="2"/>
                <c:pt idx="0">
                  <c:v>Americans</c:v>
                </c:pt>
                <c:pt idx="1">
                  <c:v>Indians</c:v>
                </c:pt>
              </c:strCache>
            </c:strRef>
          </c:cat>
          <c:val>
            <c:numRef>
              <c:f>Sheet1!$B$2:$B$3</c:f>
              <c:numCache>
                <c:formatCode>General</c:formatCode>
                <c:ptCount val="2"/>
                <c:pt idx="0">
                  <c:v>2.2000000000000002</c:v>
                </c:pt>
                <c:pt idx="1">
                  <c:v>10</c:v>
                </c:pt>
              </c:numCache>
            </c:numRef>
          </c:val>
          <c:extLst>
            <c:ext xmlns:c16="http://schemas.microsoft.com/office/drawing/2014/chart" uri="{C3380CC4-5D6E-409C-BE32-E72D297353CC}">
              <c16:uniqueId val="{00000000-B405-4C1E-AEFC-AF7F0CCB33E3}"/>
            </c:ext>
          </c:extLst>
        </c:ser>
        <c:dLbls>
          <c:showLegendKey val="0"/>
          <c:showVal val="0"/>
          <c:showCatName val="0"/>
          <c:showSerName val="0"/>
          <c:showPercent val="0"/>
          <c:showBubbleSize val="0"/>
        </c:dLbls>
        <c:gapWidth val="219"/>
        <c:overlap val="-27"/>
        <c:axId val="210579752"/>
        <c:axId val="1"/>
      </c:barChart>
      <c:catAx>
        <c:axId val="210579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en-US"/>
                  <a:t>Billions</a:t>
                </a:r>
              </a:p>
            </c:rich>
          </c:tx>
          <c:layout>
            <c:manualLayout>
              <c:xMode val="edge"/>
              <c:yMode val="edge"/>
              <c:x val="4.0816326530612249E-3"/>
              <c:y val="0.4184782608695652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21057975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Wheat Production (tons)</c:v>
                </c:pt>
              </c:strCache>
            </c:strRef>
          </c:tx>
          <c:spPr>
            <a:ln w="28575" cap="rnd">
              <a:solidFill>
                <a:schemeClr val="accent1"/>
              </a:solidFill>
              <a:round/>
            </a:ln>
            <a:effectLst/>
          </c:spPr>
          <c:marker>
            <c:symbol val="none"/>
          </c:marker>
          <c:cat>
            <c:strRef>
              <c:f>Sheet1!$B$1:$BC$1</c:f>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f>Sheet1!$B$2:$BC$2</c:f>
              <c:numCache>
                <c:formatCode>General</c:formatCode>
                <c:ptCount val="54"/>
                <c:pt idx="0">
                  <c:v>222357231</c:v>
                </c:pt>
                <c:pt idx="1">
                  <c:v>250319146</c:v>
                </c:pt>
                <c:pt idx="2">
                  <c:v>233339473</c:v>
                </c:pt>
                <c:pt idx="3">
                  <c:v>268791657</c:v>
                </c:pt>
                <c:pt idx="4">
                  <c:v>263645963</c:v>
                </c:pt>
                <c:pt idx="5">
                  <c:v>303785460</c:v>
                </c:pt>
                <c:pt idx="6">
                  <c:v>294295876</c:v>
                </c:pt>
                <c:pt idx="7">
                  <c:v>326843941</c:v>
                </c:pt>
                <c:pt idx="8">
                  <c:v>308640283</c:v>
                </c:pt>
                <c:pt idx="9">
                  <c:v>310740954</c:v>
                </c:pt>
                <c:pt idx="10">
                  <c:v>347525581</c:v>
                </c:pt>
                <c:pt idx="11">
                  <c:v>343001429</c:v>
                </c:pt>
                <c:pt idx="12">
                  <c:v>369334126</c:v>
                </c:pt>
                <c:pt idx="13">
                  <c:v>358825442</c:v>
                </c:pt>
                <c:pt idx="14">
                  <c:v>355806146</c:v>
                </c:pt>
                <c:pt idx="15">
                  <c:v>419868031</c:v>
                </c:pt>
                <c:pt idx="16">
                  <c:v>382276677</c:v>
                </c:pt>
                <c:pt idx="17">
                  <c:v>443844880</c:v>
                </c:pt>
                <c:pt idx="18">
                  <c:v>422999301</c:v>
                </c:pt>
                <c:pt idx="19">
                  <c:v>440187901</c:v>
                </c:pt>
                <c:pt idx="20">
                  <c:v>449633986</c:v>
                </c:pt>
                <c:pt idx="21">
                  <c:v>476768609</c:v>
                </c:pt>
                <c:pt idx="22">
                  <c:v>489555281</c:v>
                </c:pt>
                <c:pt idx="23">
                  <c:v>512330225</c:v>
                </c:pt>
                <c:pt idx="24">
                  <c:v>499527392</c:v>
                </c:pt>
                <c:pt idx="25">
                  <c:v>528685222</c:v>
                </c:pt>
                <c:pt idx="26">
                  <c:v>505075847</c:v>
                </c:pt>
                <c:pt idx="27">
                  <c:v>500656538</c:v>
                </c:pt>
                <c:pt idx="28">
                  <c:v>538206114</c:v>
                </c:pt>
                <c:pt idx="29">
                  <c:v>591330111</c:v>
                </c:pt>
                <c:pt idx="30">
                  <c:v>547917894</c:v>
                </c:pt>
                <c:pt idx="31">
                  <c:v>565290485</c:v>
                </c:pt>
                <c:pt idx="32">
                  <c:v>564729459</c:v>
                </c:pt>
                <c:pt idx="33">
                  <c:v>525368449</c:v>
                </c:pt>
                <c:pt idx="34">
                  <c:v>544566647</c:v>
                </c:pt>
                <c:pt idx="35">
                  <c:v>578630197</c:v>
                </c:pt>
                <c:pt idx="36">
                  <c:v>614385582</c:v>
                </c:pt>
                <c:pt idx="37">
                  <c:v>596011470</c:v>
                </c:pt>
                <c:pt idx="38">
                  <c:v>584739387</c:v>
                </c:pt>
                <c:pt idx="39">
                  <c:v>585023306</c:v>
                </c:pt>
                <c:pt idx="40">
                  <c:v>590552229</c:v>
                </c:pt>
                <c:pt idx="41">
                  <c:v>577772549</c:v>
                </c:pt>
                <c:pt idx="42">
                  <c:v>557816066</c:v>
                </c:pt>
                <c:pt idx="43">
                  <c:v>630711409</c:v>
                </c:pt>
                <c:pt idx="44">
                  <c:v>630154296</c:v>
                </c:pt>
                <c:pt idx="45">
                  <c:v>600390310</c:v>
                </c:pt>
                <c:pt idx="46">
                  <c:v>611050301</c:v>
                </c:pt>
                <c:pt idx="47">
                  <c:v>690885509</c:v>
                </c:pt>
                <c:pt idx="48">
                  <c:v>685703229</c:v>
                </c:pt>
                <c:pt idx="49">
                  <c:v>641909115</c:v>
                </c:pt>
                <c:pt idx="50">
                  <c:v>697498974</c:v>
                </c:pt>
                <c:pt idx="51">
                  <c:v>672738866</c:v>
                </c:pt>
                <c:pt idx="52">
                  <c:v>710957970</c:v>
                </c:pt>
                <c:pt idx="53">
                  <c:v>729012175</c:v>
                </c:pt>
              </c:numCache>
            </c:numRef>
          </c:val>
          <c:smooth val="0"/>
          <c:extLst>
            <c:ext xmlns:c16="http://schemas.microsoft.com/office/drawing/2014/chart" uri="{C3380CC4-5D6E-409C-BE32-E72D297353CC}">
              <c16:uniqueId val="{00000000-0198-453E-9C37-C0D4672443D3}"/>
            </c:ext>
          </c:extLst>
        </c:ser>
        <c:ser>
          <c:idx val="2"/>
          <c:order val="2"/>
          <c:tx>
            <c:strRef>
              <c:f>Sheet1!$A$4</c:f>
              <c:strCache>
                <c:ptCount val="1"/>
                <c:pt idx="0">
                  <c:v>Rice Production (tons)</c:v>
                </c:pt>
              </c:strCache>
            </c:strRef>
          </c:tx>
          <c:spPr>
            <a:ln w="28575" cap="rnd">
              <a:solidFill>
                <a:schemeClr val="accent3"/>
              </a:solidFill>
              <a:round/>
            </a:ln>
            <a:effectLst/>
          </c:spPr>
          <c:marker>
            <c:symbol val="none"/>
          </c:marker>
          <c:cat>
            <c:strRef>
              <c:f>Sheet1!$B$1:$BC$1</c:f>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f>Sheet1!$B$4:$BC$4</c:f>
              <c:numCache>
                <c:formatCode>General</c:formatCode>
                <c:ptCount val="54"/>
                <c:pt idx="0">
                  <c:v>215646633</c:v>
                </c:pt>
                <c:pt idx="1">
                  <c:v>226456297</c:v>
                </c:pt>
                <c:pt idx="2">
                  <c:v>247119211</c:v>
                </c:pt>
                <c:pt idx="3">
                  <c:v>262928956</c:v>
                </c:pt>
                <c:pt idx="4">
                  <c:v>254059664</c:v>
                </c:pt>
                <c:pt idx="5">
                  <c:v>261181258</c:v>
                </c:pt>
                <c:pt idx="6">
                  <c:v>277386363</c:v>
                </c:pt>
                <c:pt idx="7">
                  <c:v>288624308</c:v>
                </c:pt>
                <c:pt idx="8">
                  <c:v>295584391</c:v>
                </c:pt>
                <c:pt idx="9">
                  <c:v>316345703</c:v>
                </c:pt>
                <c:pt idx="10">
                  <c:v>317712426</c:v>
                </c:pt>
                <c:pt idx="11">
                  <c:v>307289937</c:v>
                </c:pt>
                <c:pt idx="12">
                  <c:v>334928838</c:v>
                </c:pt>
                <c:pt idx="13">
                  <c:v>331970614</c:v>
                </c:pt>
                <c:pt idx="14">
                  <c:v>356963090</c:v>
                </c:pt>
                <c:pt idx="15">
                  <c:v>347686462</c:v>
                </c:pt>
                <c:pt idx="16">
                  <c:v>369481153</c:v>
                </c:pt>
                <c:pt idx="17">
                  <c:v>385208745</c:v>
                </c:pt>
                <c:pt idx="18">
                  <c:v>375251758</c:v>
                </c:pt>
                <c:pt idx="19">
                  <c:v>396871310</c:v>
                </c:pt>
                <c:pt idx="20">
                  <c:v>410075231</c:v>
                </c:pt>
                <c:pt idx="21">
                  <c:v>421949049</c:v>
                </c:pt>
                <c:pt idx="22">
                  <c:v>448016295</c:v>
                </c:pt>
                <c:pt idx="23">
                  <c:v>465342898</c:v>
                </c:pt>
                <c:pt idx="24">
                  <c:v>468164572</c:v>
                </c:pt>
                <c:pt idx="25">
                  <c:v>468675242</c:v>
                </c:pt>
                <c:pt idx="26">
                  <c:v>461439908</c:v>
                </c:pt>
                <c:pt idx="27">
                  <c:v>487457902</c:v>
                </c:pt>
                <c:pt idx="28">
                  <c:v>514421640</c:v>
                </c:pt>
                <c:pt idx="29">
                  <c:v>518568653</c:v>
                </c:pt>
                <c:pt idx="30">
                  <c:v>518706882</c:v>
                </c:pt>
                <c:pt idx="31">
                  <c:v>528523001</c:v>
                </c:pt>
                <c:pt idx="32">
                  <c:v>531598633</c:v>
                </c:pt>
                <c:pt idx="33">
                  <c:v>538865820</c:v>
                </c:pt>
                <c:pt idx="34">
                  <c:v>547433542</c:v>
                </c:pt>
                <c:pt idx="35">
                  <c:v>568910480</c:v>
                </c:pt>
                <c:pt idx="36">
                  <c:v>576991968</c:v>
                </c:pt>
                <c:pt idx="37">
                  <c:v>579196930</c:v>
                </c:pt>
                <c:pt idx="38">
                  <c:v>610968376</c:v>
                </c:pt>
                <c:pt idx="39">
                  <c:v>598897244</c:v>
                </c:pt>
                <c:pt idx="40">
                  <c:v>599445854</c:v>
                </c:pt>
                <c:pt idx="41">
                  <c:v>571057116</c:v>
                </c:pt>
                <c:pt idx="42">
                  <c:v>586828469</c:v>
                </c:pt>
                <c:pt idx="43">
                  <c:v>607572233</c:v>
                </c:pt>
                <c:pt idx="44">
                  <c:v>634272793</c:v>
                </c:pt>
                <c:pt idx="45">
                  <c:v>640812873</c:v>
                </c:pt>
                <c:pt idx="46">
                  <c:v>656705321</c:v>
                </c:pt>
                <c:pt idx="47">
                  <c:v>687464237</c:v>
                </c:pt>
                <c:pt idx="48">
                  <c:v>686246491</c:v>
                </c:pt>
                <c:pt idx="49">
                  <c:v>701228288</c:v>
                </c:pt>
                <c:pt idx="50">
                  <c:v>721604272</c:v>
                </c:pt>
                <c:pt idx="51">
                  <c:v>733012891</c:v>
                </c:pt>
                <c:pt idx="52">
                  <c:v>739119660</c:v>
                </c:pt>
                <c:pt idx="53">
                  <c:v>741477711</c:v>
                </c:pt>
              </c:numCache>
            </c:numRef>
          </c:val>
          <c:smooth val="0"/>
          <c:extLst>
            <c:ext xmlns:c16="http://schemas.microsoft.com/office/drawing/2014/chart" uri="{C3380CC4-5D6E-409C-BE32-E72D297353CC}">
              <c16:uniqueId val="{00000002-0198-453E-9C37-C0D4672443D3}"/>
            </c:ext>
          </c:extLst>
        </c:ser>
        <c:dLbls>
          <c:showLegendKey val="0"/>
          <c:showVal val="0"/>
          <c:showCatName val="0"/>
          <c:showSerName val="0"/>
          <c:showPercent val="0"/>
          <c:showBubbleSize val="0"/>
        </c:dLbls>
        <c:marker val="1"/>
        <c:smooth val="0"/>
        <c:axId val="231977584"/>
        <c:axId val="231970696"/>
      </c:lineChart>
      <c:lineChart>
        <c:grouping val="standard"/>
        <c:varyColors val="0"/>
        <c:ser>
          <c:idx val="1"/>
          <c:order val="1"/>
          <c:tx>
            <c:strRef>
              <c:f>Sheet1!$A$3</c:f>
              <c:strCache>
                <c:ptCount val="1"/>
                <c:pt idx="0">
                  <c:v>Population</c:v>
                </c:pt>
              </c:strCache>
            </c:strRef>
          </c:tx>
          <c:spPr>
            <a:ln w="28575" cap="rnd">
              <a:solidFill>
                <a:schemeClr val="accent2"/>
              </a:solidFill>
              <a:round/>
            </a:ln>
            <a:effectLst/>
          </c:spPr>
          <c:marker>
            <c:symbol val="none"/>
          </c:marker>
          <c:cat>
            <c:strRef>
              <c:f>Sheet1!$B$1:$BC$1</c:f>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f>Sheet1!$B$3:$BC$3</c:f>
              <c:numCache>
                <c:formatCode>General</c:formatCode>
                <c:ptCount val="54"/>
                <c:pt idx="0">
                  <c:v>3082830266</c:v>
                </c:pt>
                <c:pt idx="1">
                  <c:v>3141071531</c:v>
                </c:pt>
                <c:pt idx="2">
                  <c:v>3201178277</c:v>
                </c:pt>
                <c:pt idx="3">
                  <c:v>3263738832</c:v>
                </c:pt>
                <c:pt idx="4">
                  <c:v>3329122479</c:v>
                </c:pt>
                <c:pt idx="5">
                  <c:v>3397475247</c:v>
                </c:pt>
                <c:pt idx="6">
                  <c:v>3468521724</c:v>
                </c:pt>
                <c:pt idx="7">
                  <c:v>3541674891</c:v>
                </c:pt>
                <c:pt idx="8">
                  <c:v>3616108749</c:v>
                </c:pt>
                <c:pt idx="9">
                  <c:v>3691172616</c:v>
                </c:pt>
                <c:pt idx="10">
                  <c:v>3766754345</c:v>
                </c:pt>
                <c:pt idx="11">
                  <c:v>3842873611</c:v>
                </c:pt>
                <c:pt idx="12">
                  <c:v>3919182332</c:v>
                </c:pt>
                <c:pt idx="13">
                  <c:v>3995304922</c:v>
                </c:pt>
                <c:pt idx="14">
                  <c:v>4071020434</c:v>
                </c:pt>
                <c:pt idx="15">
                  <c:v>4146135850</c:v>
                </c:pt>
                <c:pt idx="16">
                  <c:v>4220816737</c:v>
                </c:pt>
                <c:pt idx="17">
                  <c:v>4295664825</c:v>
                </c:pt>
                <c:pt idx="18">
                  <c:v>4371527871</c:v>
                </c:pt>
                <c:pt idx="19">
                  <c:v>4449048798</c:v>
                </c:pt>
                <c:pt idx="20">
                  <c:v>4528234634</c:v>
                </c:pt>
                <c:pt idx="21">
                  <c:v>4608962418</c:v>
                </c:pt>
                <c:pt idx="22">
                  <c:v>4691559840</c:v>
                </c:pt>
                <c:pt idx="23">
                  <c:v>4776392828</c:v>
                </c:pt>
                <c:pt idx="24">
                  <c:v>4863601517</c:v>
                </c:pt>
                <c:pt idx="25">
                  <c:v>4953376710</c:v>
                </c:pt>
                <c:pt idx="26">
                  <c:v>5045315871</c:v>
                </c:pt>
                <c:pt idx="27">
                  <c:v>5138214688</c:v>
                </c:pt>
                <c:pt idx="28">
                  <c:v>5230452409</c:v>
                </c:pt>
                <c:pt idx="29">
                  <c:v>5320816667</c:v>
                </c:pt>
                <c:pt idx="30">
                  <c:v>5408908724</c:v>
                </c:pt>
                <c:pt idx="31">
                  <c:v>5494899570</c:v>
                </c:pt>
                <c:pt idx="32">
                  <c:v>5578865109</c:v>
                </c:pt>
                <c:pt idx="33">
                  <c:v>5661086346</c:v>
                </c:pt>
                <c:pt idx="34">
                  <c:v>5741822412</c:v>
                </c:pt>
                <c:pt idx="35">
                  <c:v>5821016750</c:v>
                </c:pt>
                <c:pt idx="36">
                  <c:v>5898688337</c:v>
                </c:pt>
                <c:pt idx="37">
                  <c:v>5975303657</c:v>
                </c:pt>
                <c:pt idx="38">
                  <c:v>6051478010</c:v>
                </c:pt>
                <c:pt idx="39">
                  <c:v>6127700428</c:v>
                </c:pt>
                <c:pt idx="40">
                  <c:v>6204147026</c:v>
                </c:pt>
                <c:pt idx="41">
                  <c:v>6280853817</c:v>
                </c:pt>
                <c:pt idx="42">
                  <c:v>6357991749</c:v>
                </c:pt>
                <c:pt idx="43">
                  <c:v>6435705595</c:v>
                </c:pt>
                <c:pt idx="44">
                  <c:v>6514094605</c:v>
                </c:pt>
                <c:pt idx="45">
                  <c:v>6593227977</c:v>
                </c:pt>
                <c:pt idx="46">
                  <c:v>6673105937</c:v>
                </c:pt>
                <c:pt idx="47">
                  <c:v>6753649228</c:v>
                </c:pt>
                <c:pt idx="48">
                  <c:v>6834721933</c:v>
                </c:pt>
                <c:pt idx="49">
                  <c:v>6916183482</c:v>
                </c:pt>
                <c:pt idx="50">
                  <c:v>6997998760</c:v>
                </c:pt>
                <c:pt idx="51">
                  <c:v>7080072417</c:v>
                </c:pt>
                <c:pt idx="52">
                  <c:v>7162119434</c:v>
                </c:pt>
                <c:pt idx="53">
                  <c:v>7243784121</c:v>
                </c:pt>
              </c:numCache>
            </c:numRef>
          </c:val>
          <c:smooth val="0"/>
          <c:extLst>
            <c:ext xmlns:c16="http://schemas.microsoft.com/office/drawing/2014/chart" uri="{C3380CC4-5D6E-409C-BE32-E72D297353CC}">
              <c16:uniqueId val="{00000001-0198-453E-9C37-C0D4672443D3}"/>
            </c:ext>
          </c:extLst>
        </c:ser>
        <c:dLbls>
          <c:showLegendKey val="0"/>
          <c:showVal val="0"/>
          <c:showCatName val="0"/>
          <c:showSerName val="0"/>
          <c:showPercent val="0"/>
          <c:showBubbleSize val="0"/>
        </c:dLbls>
        <c:marker val="1"/>
        <c:smooth val="0"/>
        <c:axId val="231974632"/>
        <c:axId val="231968072"/>
      </c:lineChart>
      <c:catAx>
        <c:axId val="2319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31970696"/>
        <c:crosses val="autoZero"/>
        <c:auto val="1"/>
        <c:lblAlgn val="ctr"/>
        <c:lblOffset val="100"/>
        <c:noMultiLvlLbl val="0"/>
      </c:catAx>
      <c:valAx>
        <c:axId val="231970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31977584"/>
        <c:crosses val="autoZero"/>
        <c:crossBetween val="between"/>
        <c:dispUnits>
          <c:builtInUnit val="millions"/>
          <c:dispUnitsLbl>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dispUnitsLbl>
        </c:dispUnits>
      </c:valAx>
      <c:valAx>
        <c:axId val="23196807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31974632"/>
        <c:crosses val="max"/>
        <c:crossBetween val="between"/>
        <c:dispUnits>
          <c:builtInUnit val="billions"/>
          <c:dispUnitsLbl>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dispUnitsLbl>
        </c:dispUnits>
      </c:valAx>
      <c:catAx>
        <c:axId val="231974632"/>
        <c:scaling>
          <c:orientation val="minMax"/>
        </c:scaling>
        <c:delete val="1"/>
        <c:axPos val="b"/>
        <c:numFmt formatCode="General" sourceLinked="1"/>
        <c:majorTickMark val="out"/>
        <c:minorTickMark val="none"/>
        <c:tickLblPos val="nextTo"/>
        <c:crossAx val="23196807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25974025974023E-2"/>
          <c:y val="5.8467741935483868E-2"/>
          <c:w val="0.91428571428571426"/>
          <c:h val="0.780241935483871"/>
        </c:manualLayout>
      </c:layout>
      <c:lineChart>
        <c:grouping val="standard"/>
        <c:varyColors val="0"/>
        <c:ser>
          <c:idx val="0"/>
          <c:order val="0"/>
          <c:tx>
            <c:strRef>
              <c:f>Sheet1!$A$2</c:f>
              <c:strCache>
                <c:ptCount val="1"/>
              </c:strCache>
            </c:strRef>
          </c:tx>
          <c:spPr>
            <a:ln w="28575" cap="rnd">
              <a:solidFill>
                <a:schemeClr val="accent1"/>
              </a:solidFill>
              <a:round/>
            </a:ln>
            <a:effectLst/>
          </c:spPr>
          <c:marker>
            <c:symbol val="none"/>
          </c:marker>
          <c:cat>
            <c:numRef>
              <c:f>Sheet1!$B$1:$BA$1</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Sheet1!$B$2:$BA$2</c:f>
              <c:numCache>
                <c:formatCode>General</c:formatCode>
                <c:ptCount val="52"/>
                <c:pt idx="0">
                  <c:v>7.5</c:v>
                </c:pt>
                <c:pt idx="1">
                  <c:v>8.3000000000000007</c:v>
                </c:pt>
                <c:pt idx="2">
                  <c:v>8.6999999999999993</c:v>
                </c:pt>
                <c:pt idx="3">
                  <c:v>8.8000000000000007</c:v>
                </c:pt>
                <c:pt idx="4">
                  <c:v>9.1999999999999993</c:v>
                </c:pt>
                <c:pt idx="5">
                  <c:v>9.5</c:v>
                </c:pt>
                <c:pt idx="6">
                  <c:v>9.8000000000000007</c:v>
                </c:pt>
                <c:pt idx="7">
                  <c:v>9.9</c:v>
                </c:pt>
                <c:pt idx="8">
                  <c:v>10.3</c:v>
                </c:pt>
                <c:pt idx="9">
                  <c:v>11.1</c:v>
                </c:pt>
                <c:pt idx="10">
                  <c:v>12</c:v>
                </c:pt>
                <c:pt idx="11">
                  <c:v>12.73</c:v>
                </c:pt>
                <c:pt idx="12">
                  <c:v>13.56</c:v>
                </c:pt>
                <c:pt idx="13">
                  <c:v>13.7</c:v>
                </c:pt>
                <c:pt idx="14">
                  <c:v>14.87</c:v>
                </c:pt>
                <c:pt idx="15">
                  <c:v>14.91</c:v>
                </c:pt>
                <c:pt idx="16">
                  <c:v>15.75</c:v>
                </c:pt>
                <c:pt idx="17">
                  <c:v>16.399999999999999</c:v>
                </c:pt>
                <c:pt idx="18">
                  <c:v>17.03</c:v>
                </c:pt>
                <c:pt idx="19">
                  <c:v>16.29</c:v>
                </c:pt>
                <c:pt idx="20">
                  <c:v>17.71</c:v>
                </c:pt>
                <c:pt idx="21">
                  <c:v>17.48</c:v>
                </c:pt>
                <c:pt idx="22">
                  <c:v>16.100000000000001</c:v>
                </c:pt>
                <c:pt idx="23">
                  <c:v>15.95</c:v>
                </c:pt>
                <c:pt idx="24">
                  <c:v>16.52</c:v>
                </c:pt>
                <c:pt idx="25">
                  <c:v>16.2</c:v>
                </c:pt>
                <c:pt idx="26">
                  <c:v>16.760000000000002</c:v>
                </c:pt>
                <c:pt idx="27">
                  <c:v>16.23</c:v>
                </c:pt>
                <c:pt idx="28">
                  <c:v>16.440000000000001</c:v>
                </c:pt>
                <c:pt idx="29">
                  <c:v>16.32</c:v>
                </c:pt>
                <c:pt idx="30">
                  <c:v>16.329999999999998</c:v>
                </c:pt>
                <c:pt idx="31">
                  <c:v>16.649999999999999</c:v>
                </c:pt>
                <c:pt idx="32">
                  <c:v>16.84</c:v>
                </c:pt>
                <c:pt idx="33">
                  <c:v>16.72</c:v>
                </c:pt>
                <c:pt idx="34">
                  <c:v>17.8</c:v>
                </c:pt>
                <c:pt idx="35">
                  <c:v>18.03</c:v>
                </c:pt>
                <c:pt idx="36">
                  <c:v>19.079999999999998</c:v>
                </c:pt>
                <c:pt idx="37">
                  <c:v>19.11</c:v>
                </c:pt>
                <c:pt idx="38">
                  <c:v>19.71</c:v>
                </c:pt>
                <c:pt idx="39">
                  <c:v>19.62</c:v>
                </c:pt>
                <c:pt idx="40">
                  <c:v>18.73</c:v>
                </c:pt>
                <c:pt idx="41">
                  <c:v>18.350000000000001</c:v>
                </c:pt>
                <c:pt idx="42">
                  <c:v>18.64</c:v>
                </c:pt>
                <c:pt idx="43">
                  <c:v>19.010000000000002</c:v>
                </c:pt>
                <c:pt idx="44">
                  <c:v>20.18</c:v>
                </c:pt>
                <c:pt idx="45">
                  <c:v>20.56</c:v>
                </c:pt>
                <c:pt idx="46">
                  <c:v>20.93</c:v>
                </c:pt>
                <c:pt idx="47">
                  <c:v>21.06</c:v>
                </c:pt>
                <c:pt idx="48">
                  <c:v>19.97</c:v>
                </c:pt>
                <c:pt idx="49">
                  <c:v>21.21</c:v>
                </c:pt>
                <c:pt idx="50">
                  <c:v>21.54</c:v>
                </c:pt>
                <c:pt idx="51">
                  <c:v>21.14</c:v>
                </c:pt>
              </c:numCache>
            </c:numRef>
          </c:val>
          <c:smooth val="0"/>
          <c:extLst>
            <c:ext xmlns:c16="http://schemas.microsoft.com/office/drawing/2014/chart" uri="{C3380CC4-5D6E-409C-BE32-E72D297353CC}">
              <c16:uniqueId val="{00000000-4E9E-4623-BA47-400C12F8E06C}"/>
            </c:ext>
          </c:extLst>
        </c:ser>
        <c:dLbls>
          <c:showLegendKey val="0"/>
          <c:showVal val="0"/>
          <c:showCatName val="0"/>
          <c:showSerName val="0"/>
          <c:showPercent val="0"/>
          <c:showBubbleSize val="0"/>
        </c:dLbls>
        <c:smooth val="0"/>
        <c:axId val="165323096"/>
        <c:axId val="1"/>
      </c:lineChart>
      <c:catAx>
        <c:axId val="165323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3"/>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323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071960297766747E-2"/>
          <c:y val="3.3663366336633666E-2"/>
          <c:w val="0.87717121588089331"/>
          <c:h val="0.8456645810409783"/>
        </c:manualLayout>
      </c:layout>
      <c:lineChart>
        <c:grouping val="standard"/>
        <c:varyColors val="0"/>
        <c:ser>
          <c:idx val="1"/>
          <c:order val="1"/>
          <c:tx>
            <c:strRef>
              <c:f>Sheet1!$C$1</c:f>
              <c:strCache>
                <c:ptCount val="1"/>
                <c:pt idx="0">
                  <c:v>Flatfishes (flounders, halibuts, etc.)</c:v>
                </c:pt>
              </c:strCache>
            </c:strRef>
          </c:tx>
          <c:spPr>
            <a:ln w="28575" cap="rnd">
              <a:solidFill>
                <a:schemeClr val="accent2"/>
              </a:solidFill>
              <a:round/>
            </a:ln>
            <a:effectLst/>
          </c:spPr>
          <c:marker>
            <c:symbol val="none"/>
          </c:marker>
          <c:cat>
            <c:numRef>
              <c:f>Sheet1!$A$2:$A$48</c:f>
              <c:numCache>
                <c:formatCode>General</c:formatCode>
                <c:ptCount val="46"/>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numCache>
            </c:numRef>
          </c:cat>
          <c:val>
            <c:numRef>
              <c:f>Sheet1!$C$2:$C$48</c:f>
              <c:numCache>
                <c:formatCode>General</c:formatCode>
                <c:ptCount val="46"/>
                <c:pt idx="0">
                  <c:v>42</c:v>
                </c:pt>
                <c:pt idx="1">
                  <c:v>35</c:v>
                </c:pt>
                <c:pt idx="2">
                  <c:v>34</c:v>
                </c:pt>
                <c:pt idx="3">
                  <c:v>33</c:v>
                </c:pt>
                <c:pt idx="4">
                  <c:v>34</c:v>
                </c:pt>
                <c:pt idx="5">
                  <c:v>36</c:v>
                </c:pt>
                <c:pt idx="6">
                  <c:v>39</c:v>
                </c:pt>
                <c:pt idx="7">
                  <c:v>38</c:v>
                </c:pt>
                <c:pt idx="8">
                  <c:v>43</c:v>
                </c:pt>
                <c:pt idx="9">
                  <c:v>42</c:v>
                </c:pt>
                <c:pt idx="10">
                  <c:v>66</c:v>
                </c:pt>
                <c:pt idx="11">
                  <c:v>78</c:v>
                </c:pt>
                <c:pt idx="12">
                  <c:v>82</c:v>
                </c:pt>
                <c:pt idx="13">
                  <c:v>91</c:v>
                </c:pt>
                <c:pt idx="14">
                  <c:v>102</c:v>
                </c:pt>
                <c:pt idx="15">
                  <c:v>128</c:v>
                </c:pt>
                <c:pt idx="16">
                  <c:v>140</c:v>
                </c:pt>
                <c:pt idx="17">
                  <c:v>156</c:v>
                </c:pt>
                <c:pt idx="18">
                  <c:v>180</c:v>
                </c:pt>
                <c:pt idx="19">
                  <c:v>174</c:v>
                </c:pt>
                <c:pt idx="20">
                  <c:v>173</c:v>
                </c:pt>
                <c:pt idx="21">
                  <c:v>189</c:v>
                </c:pt>
                <c:pt idx="22">
                  <c:v>196</c:v>
                </c:pt>
                <c:pt idx="23">
                  <c:v>186</c:v>
                </c:pt>
                <c:pt idx="24">
                  <c:v>159</c:v>
                </c:pt>
                <c:pt idx="25">
                  <c:v>166</c:v>
                </c:pt>
                <c:pt idx="26">
                  <c:v>137</c:v>
                </c:pt>
                <c:pt idx="27">
                  <c:v>137</c:v>
                </c:pt>
                <c:pt idx="28">
                  <c:v>142</c:v>
                </c:pt>
                <c:pt idx="29">
                  <c:v>155</c:v>
                </c:pt>
                <c:pt idx="30">
                  <c:v>139</c:v>
                </c:pt>
                <c:pt idx="31">
                  <c:v>126</c:v>
                </c:pt>
                <c:pt idx="32">
                  <c:v>124</c:v>
                </c:pt>
                <c:pt idx="33">
                  <c:v>138</c:v>
                </c:pt>
                <c:pt idx="34">
                  <c:v>127</c:v>
                </c:pt>
                <c:pt idx="35">
                  <c:v>130</c:v>
                </c:pt>
                <c:pt idx="36">
                  <c:v>133</c:v>
                </c:pt>
                <c:pt idx="37">
                  <c:v>137</c:v>
                </c:pt>
                <c:pt idx="38">
                  <c:v>116</c:v>
                </c:pt>
                <c:pt idx="39">
                  <c:v>97</c:v>
                </c:pt>
                <c:pt idx="40">
                  <c:v>129</c:v>
                </c:pt>
                <c:pt idx="41">
                  <c:v>137</c:v>
                </c:pt>
                <c:pt idx="42">
                  <c:v>158</c:v>
                </c:pt>
                <c:pt idx="43">
                  <c:v>132</c:v>
                </c:pt>
                <c:pt idx="44">
                  <c:v>115</c:v>
                </c:pt>
                <c:pt idx="45">
                  <c:v>72</c:v>
                </c:pt>
              </c:numCache>
            </c:numRef>
          </c:val>
          <c:smooth val="0"/>
          <c:extLst>
            <c:ext xmlns:c16="http://schemas.microsoft.com/office/drawing/2014/chart" uri="{C3380CC4-5D6E-409C-BE32-E72D297353CC}">
              <c16:uniqueId val="{00000000-856E-452D-9A82-CF10F052AF34}"/>
            </c:ext>
          </c:extLst>
        </c:ser>
        <c:ser>
          <c:idx val="2"/>
          <c:order val="2"/>
          <c:tx>
            <c:strRef>
              <c:f>Sheet1!$D$1</c:f>
              <c:strCache>
                <c:ptCount val="1"/>
                <c:pt idx="0">
                  <c:v>Haddock</c:v>
                </c:pt>
              </c:strCache>
            </c:strRef>
          </c:tx>
          <c:spPr>
            <a:ln w="28575" cap="rnd">
              <a:solidFill>
                <a:schemeClr val="accent3"/>
              </a:solidFill>
              <a:round/>
            </a:ln>
            <a:effectLst/>
          </c:spPr>
          <c:marker>
            <c:symbol val="none"/>
          </c:marker>
          <c:cat>
            <c:numRef>
              <c:f>Sheet1!$A$2:$A$48</c:f>
              <c:numCache>
                <c:formatCode>General</c:formatCode>
                <c:ptCount val="46"/>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numCache>
            </c:numRef>
          </c:cat>
          <c:val>
            <c:numRef>
              <c:f>Sheet1!$D$2:$D$48</c:f>
              <c:numCache>
                <c:formatCode>General</c:formatCode>
                <c:ptCount val="46"/>
                <c:pt idx="0">
                  <c:v>104</c:v>
                </c:pt>
                <c:pt idx="1">
                  <c:v>101</c:v>
                </c:pt>
                <c:pt idx="2">
                  <c:v>137</c:v>
                </c:pt>
                <c:pt idx="3">
                  <c:v>121</c:v>
                </c:pt>
                <c:pt idx="4">
                  <c:v>157</c:v>
                </c:pt>
                <c:pt idx="5">
                  <c:v>195</c:v>
                </c:pt>
                <c:pt idx="6">
                  <c:v>190</c:v>
                </c:pt>
                <c:pt idx="7">
                  <c:v>167</c:v>
                </c:pt>
                <c:pt idx="8">
                  <c:v>135</c:v>
                </c:pt>
                <c:pt idx="9">
                  <c:v>129</c:v>
                </c:pt>
                <c:pt idx="10">
                  <c:v>159</c:v>
                </c:pt>
                <c:pt idx="11">
                  <c:v>179</c:v>
                </c:pt>
                <c:pt idx="12">
                  <c:v>138</c:v>
                </c:pt>
                <c:pt idx="13">
                  <c:v>126</c:v>
                </c:pt>
                <c:pt idx="14">
                  <c:v>142</c:v>
                </c:pt>
                <c:pt idx="15">
                  <c:v>249</c:v>
                </c:pt>
                <c:pt idx="16">
                  <c:v>204</c:v>
                </c:pt>
                <c:pt idx="17">
                  <c:v>117</c:v>
                </c:pt>
                <c:pt idx="18">
                  <c:v>97</c:v>
                </c:pt>
                <c:pt idx="19">
                  <c:v>73</c:v>
                </c:pt>
                <c:pt idx="20">
                  <c:v>48</c:v>
                </c:pt>
                <c:pt idx="21">
                  <c:v>49</c:v>
                </c:pt>
                <c:pt idx="22">
                  <c:v>29</c:v>
                </c:pt>
                <c:pt idx="23">
                  <c:v>26</c:v>
                </c:pt>
                <c:pt idx="24">
                  <c:v>23</c:v>
                </c:pt>
                <c:pt idx="25">
                  <c:v>28</c:v>
                </c:pt>
                <c:pt idx="26">
                  <c:v>26</c:v>
                </c:pt>
                <c:pt idx="27">
                  <c:v>40</c:v>
                </c:pt>
                <c:pt idx="28">
                  <c:v>61</c:v>
                </c:pt>
                <c:pt idx="29">
                  <c:v>54</c:v>
                </c:pt>
                <c:pt idx="30">
                  <c:v>80</c:v>
                </c:pt>
                <c:pt idx="31">
                  <c:v>83</c:v>
                </c:pt>
                <c:pt idx="32">
                  <c:v>67</c:v>
                </c:pt>
                <c:pt idx="33">
                  <c:v>56</c:v>
                </c:pt>
                <c:pt idx="34">
                  <c:v>48</c:v>
                </c:pt>
                <c:pt idx="35">
                  <c:v>50</c:v>
                </c:pt>
                <c:pt idx="36">
                  <c:v>55</c:v>
                </c:pt>
                <c:pt idx="37">
                  <c:v>35</c:v>
                </c:pt>
                <c:pt idx="38">
                  <c:v>36</c:v>
                </c:pt>
                <c:pt idx="39">
                  <c:v>31</c:v>
                </c:pt>
                <c:pt idx="40">
                  <c:v>26</c:v>
                </c:pt>
                <c:pt idx="41">
                  <c:v>25</c:v>
                </c:pt>
                <c:pt idx="42">
                  <c:v>25</c:v>
                </c:pt>
                <c:pt idx="43">
                  <c:v>14</c:v>
                </c:pt>
                <c:pt idx="44">
                  <c:v>7</c:v>
                </c:pt>
                <c:pt idx="45">
                  <c:v>8</c:v>
                </c:pt>
              </c:numCache>
            </c:numRef>
          </c:val>
          <c:smooth val="0"/>
          <c:extLst>
            <c:ext xmlns:c16="http://schemas.microsoft.com/office/drawing/2014/chart" uri="{C3380CC4-5D6E-409C-BE32-E72D297353CC}">
              <c16:uniqueId val="{00000001-856E-452D-9A82-CF10F052AF34}"/>
            </c:ext>
          </c:extLst>
        </c:ser>
        <c:ser>
          <c:idx val="3"/>
          <c:order val="3"/>
          <c:tx>
            <c:strRef>
              <c:f>Sheet1!$E$1</c:f>
              <c:strCache>
                <c:ptCount val="1"/>
                <c:pt idx="0">
                  <c:v>Red hake</c:v>
                </c:pt>
              </c:strCache>
            </c:strRef>
          </c:tx>
          <c:spPr>
            <a:ln w="28575" cap="rnd">
              <a:solidFill>
                <a:schemeClr val="accent4"/>
              </a:solidFill>
              <a:round/>
            </a:ln>
            <a:effectLst/>
          </c:spPr>
          <c:marker>
            <c:symbol val="none"/>
          </c:marker>
          <c:cat>
            <c:numRef>
              <c:f>Sheet1!$A$2:$A$48</c:f>
              <c:numCache>
                <c:formatCode>General</c:formatCode>
                <c:ptCount val="46"/>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numCache>
            </c:numRef>
          </c:cat>
          <c:val>
            <c:numRef>
              <c:f>Sheet1!$E$2:$E$48</c:f>
              <c:numCache>
                <c:formatCode>General</c:formatCode>
                <c:ptCount val="46"/>
                <c:pt idx="0">
                  <c:v>2</c:v>
                </c:pt>
                <c:pt idx="1">
                  <c:v>2</c:v>
                </c:pt>
                <c:pt idx="2">
                  <c:v>2</c:v>
                </c:pt>
                <c:pt idx="3">
                  <c:v>1</c:v>
                </c:pt>
                <c:pt idx="4">
                  <c:v>1</c:v>
                </c:pt>
                <c:pt idx="5">
                  <c:v>3</c:v>
                </c:pt>
                <c:pt idx="6">
                  <c:v>5</c:v>
                </c:pt>
                <c:pt idx="7">
                  <c:v>2</c:v>
                </c:pt>
                <c:pt idx="8">
                  <c:v>3</c:v>
                </c:pt>
                <c:pt idx="9">
                  <c:v>2</c:v>
                </c:pt>
                <c:pt idx="10">
                  <c:v>5</c:v>
                </c:pt>
                <c:pt idx="11">
                  <c:v>4</c:v>
                </c:pt>
                <c:pt idx="12">
                  <c:v>5</c:v>
                </c:pt>
                <c:pt idx="13">
                  <c:v>8</c:v>
                </c:pt>
                <c:pt idx="14">
                  <c:v>17</c:v>
                </c:pt>
                <c:pt idx="15">
                  <c:v>82</c:v>
                </c:pt>
                <c:pt idx="16">
                  <c:v>112</c:v>
                </c:pt>
                <c:pt idx="17">
                  <c:v>57</c:v>
                </c:pt>
                <c:pt idx="18">
                  <c:v>14</c:v>
                </c:pt>
                <c:pt idx="19">
                  <c:v>51</c:v>
                </c:pt>
                <c:pt idx="20">
                  <c:v>10</c:v>
                </c:pt>
                <c:pt idx="21">
                  <c:v>39</c:v>
                </c:pt>
                <c:pt idx="22">
                  <c:v>76</c:v>
                </c:pt>
                <c:pt idx="23">
                  <c:v>66</c:v>
                </c:pt>
                <c:pt idx="24">
                  <c:v>35</c:v>
                </c:pt>
                <c:pt idx="25">
                  <c:v>30</c:v>
                </c:pt>
                <c:pt idx="26">
                  <c:v>28</c:v>
                </c:pt>
                <c:pt idx="27">
                  <c:v>7</c:v>
                </c:pt>
                <c:pt idx="28">
                  <c:v>5</c:v>
                </c:pt>
                <c:pt idx="29">
                  <c:v>4</c:v>
                </c:pt>
                <c:pt idx="30">
                  <c:v>3</c:v>
                </c:pt>
                <c:pt idx="31">
                  <c:v>3</c:v>
                </c:pt>
                <c:pt idx="32">
                  <c:v>3</c:v>
                </c:pt>
                <c:pt idx="33">
                  <c:v>3</c:v>
                </c:pt>
                <c:pt idx="34">
                  <c:v>2</c:v>
                </c:pt>
                <c:pt idx="35">
                  <c:v>2</c:v>
                </c:pt>
                <c:pt idx="36">
                  <c:v>2</c:v>
                </c:pt>
                <c:pt idx="37">
                  <c:v>3</c:v>
                </c:pt>
                <c:pt idx="38">
                  <c:v>2</c:v>
                </c:pt>
                <c:pt idx="39">
                  <c:v>2</c:v>
                </c:pt>
                <c:pt idx="40">
                  <c:v>2</c:v>
                </c:pt>
                <c:pt idx="41">
                  <c:v>4</c:v>
                </c:pt>
                <c:pt idx="42">
                  <c:v>4</c:v>
                </c:pt>
                <c:pt idx="43">
                  <c:v>2</c:v>
                </c:pt>
                <c:pt idx="44">
                  <c:v>2</c:v>
                </c:pt>
                <c:pt idx="45">
                  <c:v>2</c:v>
                </c:pt>
              </c:numCache>
            </c:numRef>
          </c:val>
          <c:smooth val="0"/>
          <c:extLst>
            <c:ext xmlns:c16="http://schemas.microsoft.com/office/drawing/2014/chart" uri="{C3380CC4-5D6E-409C-BE32-E72D297353CC}">
              <c16:uniqueId val="{00000002-856E-452D-9A82-CF10F052AF34}"/>
            </c:ext>
          </c:extLst>
        </c:ser>
        <c:dLbls>
          <c:showLegendKey val="0"/>
          <c:showVal val="0"/>
          <c:showCatName val="0"/>
          <c:showSerName val="0"/>
          <c:showPercent val="0"/>
          <c:showBubbleSize val="0"/>
        </c:dLbls>
        <c:marker val="1"/>
        <c:smooth val="0"/>
        <c:axId val="165327360"/>
        <c:axId val="1"/>
      </c:lineChart>
      <c:lineChart>
        <c:grouping val="standard"/>
        <c:varyColors val="0"/>
        <c:ser>
          <c:idx val="0"/>
          <c:order val="0"/>
          <c:tx>
            <c:strRef>
              <c:f>Sheet1!$B$1</c:f>
              <c:strCache>
                <c:ptCount val="1"/>
                <c:pt idx="0">
                  <c:v>Atlantic cod</c:v>
                </c:pt>
              </c:strCache>
            </c:strRef>
          </c:tx>
          <c:spPr>
            <a:ln w="28575" cap="rnd">
              <a:solidFill>
                <a:schemeClr val="accent1"/>
              </a:solidFill>
              <a:round/>
            </a:ln>
            <a:effectLst/>
          </c:spPr>
          <c:marker>
            <c:symbol val="none"/>
          </c:marker>
          <c:cat>
            <c:numRef>
              <c:f>Sheet1!$A$2:$A$48</c:f>
              <c:numCache>
                <c:formatCode>General</c:formatCode>
                <c:ptCount val="46"/>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numCache>
            </c:numRef>
          </c:cat>
          <c:val>
            <c:numRef>
              <c:f>Sheet1!$B$2:$B$48</c:f>
              <c:numCache>
                <c:formatCode>General</c:formatCode>
                <c:ptCount val="46"/>
                <c:pt idx="0">
                  <c:v>723</c:v>
                </c:pt>
                <c:pt idx="1">
                  <c:v>646</c:v>
                </c:pt>
                <c:pt idx="2">
                  <c:v>822</c:v>
                </c:pt>
                <c:pt idx="3">
                  <c:v>774</c:v>
                </c:pt>
                <c:pt idx="4">
                  <c:v>963</c:v>
                </c:pt>
                <c:pt idx="5">
                  <c:v>896</c:v>
                </c:pt>
                <c:pt idx="6">
                  <c:v>960</c:v>
                </c:pt>
                <c:pt idx="7">
                  <c:v>954</c:v>
                </c:pt>
                <c:pt idx="8">
                  <c:v>885</c:v>
                </c:pt>
                <c:pt idx="9">
                  <c:v>953</c:v>
                </c:pt>
                <c:pt idx="10" formatCode="#,##0">
                  <c:v>1136</c:v>
                </c:pt>
                <c:pt idx="11" formatCode="#,##0">
                  <c:v>1304</c:v>
                </c:pt>
                <c:pt idx="12" formatCode="#,##0">
                  <c:v>1341</c:v>
                </c:pt>
                <c:pt idx="13" formatCode="#,##0">
                  <c:v>1374</c:v>
                </c:pt>
                <c:pt idx="14" formatCode="#,##0">
                  <c:v>1391</c:v>
                </c:pt>
                <c:pt idx="15" formatCode="#,##0">
                  <c:v>1453</c:v>
                </c:pt>
                <c:pt idx="16" formatCode="#,##0">
                  <c:v>1266</c:v>
                </c:pt>
                <c:pt idx="17" formatCode="#,##0">
                  <c:v>1685</c:v>
                </c:pt>
                <c:pt idx="18" formatCode="#,##0">
                  <c:v>1864</c:v>
                </c:pt>
                <c:pt idx="19" formatCode="#,##0">
                  <c:v>1497</c:v>
                </c:pt>
                <c:pt idx="20" formatCode="#,##0">
                  <c:v>1163</c:v>
                </c:pt>
                <c:pt idx="21" formatCode="#,##0">
                  <c:v>1057</c:v>
                </c:pt>
                <c:pt idx="22" formatCode="#,##0">
                  <c:v>1039</c:v>
                </c:pt>
                <c:pt idx="23">
                  <c:v>808</c:v>
                </c:pt>
                <c:pt idx="24">
                  <c:v>791</c:v>
                </c:pt>
                <c:pt idx="25">
                  <c:v>639</c:v>
                </c:pt>
                <c:pt idx="26">
                  <c:v>525</c:v>
                </c:pt>
                <c:pt idx="27">
                  <c:v>469</c:v>
                </c:pt>
                <c:pt idx="28">
                  <c:v>482</c:v>
                </c:pt>
                <c:pt idx="29">
                  <c:v>572</c:v>
                </c:pt>
                <c:pt idx="30">
                  <c:v>597</c:v>
                </c:pt>
                <c:pt idx="31">
                  <c:v>617</c:v>
                </c:pt>
                <c:pt idx="32">
                  <c:v>704</c:v>
                </c:pt>
                <c:pt idx="33">
                  <c:v>693</c:v>
                </c:pt>
                <c:pt idx="34">
                  <c:v>644</c:v>
                </c:pt>
                <c:pt idx="35">
                  <c:v>645</c:v>
                </c:pt>
                <c:pt idx="36">
                  <c:v>669</c:v>
                </c:pt>
                <c:pt idx="37">
                  <c:v>601</c:v>
                </c:pt>
                <c:pt idx="38">
                  <c:v>627</c:v>
                </c:pt>
                <c:pt idx="39">
                  <c:v>644</c:v>
                </c:pt>
                <c:pt idx="40">
                  <c:v>559</c:v>
                </c:pt>
                <c:pt idx="41">
                  <c:v>424</c:v>
                </c:pt>
                <c:pt idx="42">
                  <c:v>248</c:v>
                </c:pt>
                <c:pt idx="43">
                  <c:v>114</c:v>
                </c:pt>
                <c:pt idx="44">
                  <c:v>49</c:v>
                </c:pt>
                <c:pt idx="45">
                  <c:v>31</c:v>
                </c:pt>
              </c:numCache>
            </c:numRef>
          </c:val>
          <c:smooth val="0"/>
          <c:extLst>
            <c:ext xmlns:c16="http://schemas.microsoft.com/office/drawing/2014/chart" uri="{C3380CC4-5D6E-409C-BE32-E72D297353CC}">
              <c16:uniqueId val="{00000003-856E-452D-9A82-CF10F052AF34}"/>
            </c:ext>
          </c:extLst>
        </c:ser>
        <c:dLbls>
          <c:showLegendKey val="0"/>
          <c:showVal val="0"/>
          <c:showCatName val="0"/>
          <c:showSerName val="0"/>
          <c:showPercent val="0"/>
          <c:showBubbleSize val="0"/>
        </c:dLbls>
        <c:marker val="1"/>
        <c:smooth val="0"/>
        <c:axId val="3"/>
        <c:axId val="4"/>
      </c:lineChart>
      <c:catAx>
        <c:axId val="165327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10"/>
        <c:tickMarkSkip val="1"/>
        <c:noMultiLvlLbl val="0"/>
      </c:catAx>
      <c:valAx>
        <c:axId val="1"/>
        <c:scaling>
          <c:orientation val="minMax"/>
          <c:max val="2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327360"/>
        <c:crosses val="autoZero"/>
        <c:crossBetween val="between"/>
      </c:valAx>
      <c:catAx>
        <c:axId val="3"/>
        <c:scaling>
          <c:orientation val="minMax"/>
        </c:scaling>
        <c:delete val="1"/>
        <c:axPos val="b"/>
        <c:numFmt formatCode="General" sourceLinked="1"/>
        <c:majorTickMark val="none"/>
        <c:minorTickMark val="none"/>
        <c:tickLblPos val="nextTo"/>
        <c:crossAx val="4"/>
        <c:crosses val="autoZero"/>
        <c:auto val="1"/>
        <c:lblAlgn val="ctr"/>
        <c:lblOffset val="100"/>
        <c:noMultiLvlLbl val="0"/>
      </c:catAx>
      <c:valAx>
        <c:axId val="4"/>
        <c:scaling>
          <c:orientation val="minMax"/>
        </c:scaling>
        <c:delete val="0"/>
        <c:axPos val="r"/>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724122803407645E-2"/>
          <c:y val="3.5757618775543641E-2"/>
          <c:w val="0.80121898269357106"/>
          <c:h val="0.81920883560398561"/>
        </c:manualLayout>
      </c:layout>
      <c:lineChart>
        <c:grouping val="standard"/>
        <c:varyColors val="0"/>
        <c:ser>
          <c:idx val="0"/>
          <c:order val="0"/>
          <c:tx>
            <c:strRef>
              <c:f>Sheet1!$B$1</c:f>
              <c:strCache>
                <c:ptCount val="1"/>
                <c:pt idx="0">
                  <c:v>Million Tons of Carbon</c:v>
                </c:pt>
              </c:strCache>
            </c:strRef>
          </c:tx>
          <c:spPr>
            <a:ln w="28575" cap="rnd">
              <a:solidFill>
                <a:schemeClr val="accent1"/>
              </a:solidFill>
              <a:round/>
            </a:ln>
            <a:effectLst/>
          </c:spPr>
          <c:marker>
            <c:symbol val="none"/>
          </c:marker>
          <c:cat>
            <c:numRef>
              <c:f>Sheet1!$A$2:$A$215</c:f>
              <c:numCache>
                <c:formatCode>General</c:formatCode>
                <c:ptCount val="214"/>
                <c:pt idx="0">
                  <c:v>1800</c:v>
                </c:pt>
                <c:pt idx="1">
                  <c:v>1801</c:v>
                </c:pt>
                <c:pt idx="2">
                  <c:v>1802</c:v>
                </c:pt>
                <c:pt idx="3">
                  <c:v>1803</c:v>
                </c:pt>
                <c:pt idx="4">
                  <c:v>1804</c:v>
                </c:pt>
                <c:pt idx="5">
                  <c:v>1805</c:v>
                </c:pt>
                <c:pt idx="6">
                  <c:v>1806</c:v>
                </c:pt>
                <c:pt idx="7">
                  <c:v>1807</c:v>
                </c:pt>
                <c:pt idx="8">
                  <c:v>1808</c:v>
                </c:pt>
                <c:pt idx="9">
                  <c:v>1809</c:v>
                </c:pt>
                <c:pt idx="10">
                  <c:v>1810</c:v>
                </c:pt>
                <c:pt idx="11">
                  <c:v>1811</c:v>
                </c:pt>
                <c:pt idx="12">
                  <c:v>1812</c:v>
                </c:pt>
                <c:pt idx="13">
                  <c:v>1813</c:v>
                </c:pt>
                <c:pt idx="14">
                  <c:v>1814</c:v>
                </c:pt>
                <c:pt idx="15">
                  <c:v>1815</c:v>
                </c:pt>
                <c:pt idx="16">
                  <c:v>1816</c:v>
                </c:pt>
                <c:pt idx="17">
                  <c:v>1817</c:v>
                </c:pt>
                <c:pt idx="18">
                  <c:v>1818</c:v>
                </c:pt>
                <c:pt idx="19">
                  <c:v>1819</c:v>
                </c:pt>
                <c:pt idx="20">
                  <c:v>1820</c:v>
                </c:pt>
                <c:pt idx="21">
                  <c:v>1821</c:v>
                </c:pt>
                <c:pt idx="22">
                  <c:v>1822</c:v>
                </c:pt>
                <c:pt idx="23">
                  <c:v>1823</c:v>
                </c:pt>
                <c:pt idx="24">
                  <c:v>1824</c:v>
                </c:pt>
                <c:pt idx="25">
                  <c:v>1825</c:v>
                </c:pt>
                <c:pt idx="26">
                  <c:v>1826</c:v>
                </c:pt>
                <c:pt idx="27">
                  <c:v>1827</c:v>
                </c:pt>
                <c:pt idx="28">
                  <c:v>1828</c:v>
                </c:pt>
                <c:pt idx="29">
                  <c:v>1829</c:v>
                </c:pt>
                <c:pt idx="30">
                  <c:v>1830</c:v>
                </c:pt>
                <c:pt idx="31">
                  <c:v>1831</c:v>
                </c:pt>
                <c:pt idx="32">
                  <c:v>1832</c:v>
                </c:pt>
                <c:pt idx="33">
                  <c:v>1833</c:v>
                </c:pt>
                <c:pt idx="34">
                  <c:v>1834</c:v>
                </c:pt>
                <c:pt idx="35">
                  <c:v>1835</c:v>
                </c:pt>
                <c:pt idx="36">
                  <c:v>1836</c:v>
                </c:pt>
                <c:pt idx="37">
                  <c:v>1837</c:v>
                </c:pt>
                <c:pt idx="38">
                  <c:v>1838</c:v>
                </c:pt>
                <c:pt idx="39">
                  <c:v>1839</c:v>
                </c:pt>
                <c:pt idx="40">
                  <c:v>1840</c:v>
                </c:pt>
                <c:pt idx="41">
                  <c:v>1841</c:v>
                </c:pt>
                <c:pt idx="42">
                  <c:v>1842</c:v>
                </c:pt>
                <c:pt idx="43">
                  <c:v>1843</c:v>
                </c:pt>
                <c:pt idx="44">
                  <c:v>1844</c:v>
                </c:pt>
                <c:pt idx="45">
                  <c:v>1845</c:v>
                </c:pt>
                <c:pt idx="46">
                  <c:v>1846</c:v>
                </c:pt>
                <c:pt idx="47">
                  <c:v>1847</c:v>
                </c:pt>
                <c:pt idx="48">
                  <c:v>1848</c:v>
                </c:pt>
                <c:pt idx="49">
                  <c:v>1849</c:v>
                </c:pt>
                <c:pt idx="50">
                  <c:v>1850</c:v>
                </c:pt>
                <c:pt idx="51">
                  <c:v>1851</c:v>
                </c:pt>
                <c:pt idx="52">
                  <c:v>1852</c:v>
                </c:pt>
                <c:pt idx="53">
                  <c:v>1853</c:v>
                </c:pt>
                <c:pt idx="54">
                  <c:v>1854</c:v>
                </c:pt>
                <c:pt idx="55">
                  <c:v>1855</c:v>
                </c:pt>
                <c:pt idx="56">
                  <c:v>1856</c:v>
                </c:pt>
                <c:pt idx="57">
                  <c:v>1857</c:v>
                </c:pt>
                <c:pt idx="58">
                  <c:v>1858</c:v>
                </c:pt>
                <c:pt idx="59">
                  <c:v>1859</c:v>
                </c:pt>
                <c:pt idx="60">
                  <c:v>1860</c:v>
                </c:pt>
                <c:pt idx="61">
                  <c:v>1861</c:v>
                </c:pt>
                <c:pt idx="62">
                  <c:v>1862</c:v>
                </c:pt>
                <c:pt idx="63">
                  <c:v>1863</c:v>
                </c:pt>
                <c:pt idx="64">
                  <c:v>1864</c:v>
                </c:pt>
                <c:pt idx="65">
                  <c:v>1865</c:v>
                </c:pt>
                <c:pt idx="66">
                  <c:v>1866</c:v>
                </c:pt>
                <c:pt idx="67">
                  <c:v>1867</c:v>
                </c:pt>
                <c:pt idx="68">
                  <c:v>1868</c:v>
                </c:pt>
                <c:pt idx="69">
                  <c:v>1869</c:v>
                </c:pt>
                <c:pt idx="70">
                  <c:v>1870</c:v>
                </c:pt>
                <c:pt idx="71">
                  <c:v>1871</c:v>
                </c:pt>
                <c:pt idx="72">
                  <c:v>1872</c:v>
                </c:pt>
                <c:pt idx="73">
                  <c:v>1873</c:v>
                </c:pt>
                <c:pt idx="74">
                  <c:v>1874</c:v>
                </c:pt>
                <c:pt idx="75">
                  <c:v>1875</c:v>
                </c:pt>
                <c:pt idx="76">
                  <c:v>1876</c:v>
                </c:pt>
                <c:pt idx="77">
                  <c:v>1877</c:v>
                </c:pt>
                <c:pt idx="78">
                  <c:v>1878</c:v>
                </c:pt>
                <c:pt idx="79">
                  <c:v>1879</c:v>
                </c:pt>
                <c:pt idx="80">
                  <c:v>1880</c:v>
                </c:pt>
                <c:pt idx="81">
                  <c:v>1881</c:v>
                </c:pt>
                <c:pt idx="82">
                  <c:v>1882</c:v>
                </c:pt>
                <c:pt idx="83">
                  <c:v>1883</c:v>
                </c:pt>
                <c:pt idx="84">
                  <c:v>1884</c:v>
                </c:pt>
                <c:pt idx="85">
                  <c:v>1885</c:v>
                </c:pt>
                <c:pt idx="86">
                  <c:v>1886</c:v>
                </c:pt>
                <c:pt idx="87">
                  <c:v>1887</c:v>
                </c:pt>
                <c:pt idx="88">
                  <c:v>1888</c:v>
                </c:pt>
                <c:pt idx="89">
                  <c:v>1889</c:v>
                </c:pt>
                <c:pt idx="90">
                  <c:v>1890</c:v>
                </c:pt>
                <c:pt idx="91">
                  <c:v>1891</c:v>
                </c:pt>
                <c:pt idx="92">
                  <c:v>1892</c:v>
                </c:pt>
                <c:pt idx="93">
                  <c:v>1893</c:v>
                </c:pt>
                <c:pt idx="94">
                  <c:v>1894</c:v>
                </c:pt>
                <c:pt idx="95">
                  <c:v>1895</c:v>
                </c:pt>
                <c:pt idx="96">
                  <c:v>1896</c:v>
                </c:pt>
                <c:pt idx="97">
                  <c:v>1897</c:v>
                </c:pt>
                <c:pt idx="98">
                  <c:v>1898</c:v>
                </c:pt>
                <c:pt idx="99">
                  <c:v>1899</c:v>
                </c:pt>
                <c:pt idx="100">
                  <c:v>1900</c:v>
                </c:pt>
                <c:pt idx="101">
                  <c:v>1901</c:v>
                </c:pt>
                <c:pt idx="102">
                  <c:v>1902</c:v>
                </c:pt>
                <c:pt idx="103">
                  <c:v>1903</c:v>
                </c:pt>
                <c:pt idx="104">
                  <c:v>1904</c:v>
                </c:pt>
                <c:pt idx="105">
                  <c:v>1905</c:v>
                </c:pt>
                <c:pt idx="106">
                  <c:v>1906</c:v>
                </c:pt>
                <c:pt idx="107">
                  <c:v>1907</c:v>
                </c:pt>
                <c:pt idx="108">
                  <c:v>1908</c:v>
                </c:pt>
                <c:pt idx="109">
                  <c:v>1909</c:v>
                </c:pt>
                <c:pt idx="110">
                  <c:v>1910</c:v>
                </c:pt>
                <c:pt idx="111">
                  <c:v>1911</c:v>
                </c:pt>
                <c:pt idx="112">
                  <c:v>1912</c:v>
                </c:pt>
                <c:pt idx="113">
                  <c:v>1913</c:v>
                </c:pt>
                <c:pt idx="114">
                  <c:v>1914</c:v>
                </c:pt>
                <c:pt idx="115">
                  <c:v>1915</c:v>
                </c:pt>
                <c:pt idx="116">
                  <c:v>1916</c:v>
                </c:pt>
                <c:pt idx="117">
                  <c:v>1917</c:v>
                </c:pt>
                <c:pt idx="118">
                  <c:v>1918</c:v>
                </c:pt>
                <c:pt idx="119">
                  <c:v>1919</c:v>
                </c:pt>
                <c:pt idx="120">
                  <c:v>1920</c:v>
                </c:pt>
                <c:pt idx="121">
                  <c:v>1921</c:v>
                </c:pt>
                <c:pt idx="122">
                  <c:v>1922</c:v>
                </c:pt>
                <c:pt idx="123">
                  <c:v>1923</c:v>
                </c:pt>
                <c:pt idx="124">
                  <c:v>1924</c:v>
                </c:pt>
                <c:pt idx="125">
                  <c:v>1925</c:v>
                </c:pt>
                <c:pt idx="126">
                  <c:v>1926</c:v>
                </c:pt>
                <c:pt idx="127">
                  <c:v>1927</c:v>
                </c:pt>
                <c:pt idx="128">
                  <c:v>1928</c:v>
                </c:pt>
                <c:pt idx="129">
                  <c:v>1929</c:v>
                </c:pt>
                <c:pt idx="130">
                  <c:v>1930</c:v>
                </c:pt>
                <c:pt idx="131">
                  <c:v>1931</c:v>
                </c:pt>
                <c:pt idx="132">
                  <c:v>1932</c:v>
                </c:pt>
                <c:pt idx="133">
                  <c:v>1933</c:v>
                </c:pt>
                <c:pt idx="134">
                  <c:v>1934</c:v>
                </c:pt>
                <c:pt idx="135">
                  <c:v>1935</c:v>
                </c:pt>
                <c:pt idx="136">
                  <c:v>1936</c:v>
                </c:pt>
                <c:pt idx="137">
                  <c:v>1937</c:v>
                </c:pt>
                <c:pt idx="138">
                  <c:v>1938</c:v>
                </c:pt>
                <c:pt idx="139">
                  <c:v>1939</c:v>
                </c:pt>
                <c:pt idx="140">
                  <c:v>1940</c:v>
                </c:pt>
                <c:pt idx="141">
                  <c:v>1941</c:v>
                </c:pt>
                <c:pt idx="142">
                  <c:v>1942</c:v>
                </c:pt>
                <c:pt idx="143">
                  <c:v>1943</c:v>
                </c:pt>
                <c:pt idx="144">
                  <c:v>1944</c:v>
                </c:pt>
                <c:pt idx="145">
                  <c:v>1945</c:v>
                </c:pt>
                <c:pt idx="146">
                  <c:v>1946</c:v>
                </c:pt>
                <c:pt idx="147">
                  <c:v>1947</c:v>
                </c:pt>
                <c:pt idx="148">
                  <c:v>1948</c:v>
                </c:pt>
                <c:pt idx="149">
                  <c:v>1949</c:v>
                </c:pt>
                <c:pt idx="150">
                  <c:v>1950</c:v>
                </c:pt>
                <c:pt idx="151">
                  <c:v>1951</c:v>
                </c:pt>
                <c:pt idx="152">
                  <c:v>1952</c:v>
                </c:pt>
                <c:pt idx="153">
                  <c:v>1953</c:v>
                </c:pt>
                <c:pt idx="154">
                  <c:v>1954</c:v>
                </c:pt>
                <c:pt idx="155">
                  <c:v>1955</c:v>
                </c:pt>
                <c:pt idx="156">
                  <c:v>1956</c:v>
                </c:pt>
                <c:pt idx="157">
                  <c:v>1957</c:v>
                </c:pt>
                <c:pt idx="158">
                  <c:v>1958</c:v>
                </c:pt>
                <c:pt idx="159">
                  <c:v>1959</c:v>
                </c:pt>
                <c:pt idx="160">
                  <c:v>1960</c:v>
                </c:pt>
                <c:pt idx="161">
                  <c:v>1961</c:v>
                </c:pt>
                <c:pt idx="162">
                  <c:v>1962</c:v>
                </c:pt>
                <c:pt idx="163">
                  <c:v>1963</c:v>
                </c:pt>
                <c:pt idx="164">
                  <c:v>1964</c:v>
                </c:pt>
                <c:pt idx="165">
                  <c:v>1965</c:v>
                </c:pt>
                <c:pt idx="166">
                  <c:v>1966</c:v>
                </c:pt>
                <c:pt idx="167">
                  <c:v>1967</c:v>
                </c:pt>
                <c:pt idx="168">
                  <c:v>1968</c:v>
                </c:pt>
                <c:pt idx="169">
                  <c:v>1969</c:v>
                </c:pt>
                <c:pt idx="170">
                  <c:v>1970</c:v>
                </c:pt>
                <c:pt idx="171">
                  <c:v>1971</c:v>
                </c:pt>
                <c:pt idx="172">
                  <c:v>1972</c:v>
                </c:pt>
                <c:pt idx="173">
                  <c:v>1973</c:v>
                </c:pt>
                <c:pt idx="174">
                  <c:v>1974</c:v>
                </c:pt>
                <c:pt idx="175">
                  <c:v>1975</c:v>
                </c:pt>
                <c:pt idx="176">
                  <c:v>1976</c:v>
                </c:pt>
                <c:pt idx="177">
                  <c:v>1977</c:v>
                </c:pt>
                <c:pt idx="178">
                  <c:v>1978</c:v>
                </c:pt>
                <c:pt idx="179">
                  <c:v>1979</c:v>
                </c:pt>
                <c:pt idx="180">
                  <c:v>1980</c:v>
                </c:pt>
                <c:pt idx="181">
                  <c:v>1981</c:v>
                </c:pt>
                <c:pt idx="182">
                  <c:v>1982</c:v>
                </c:pt>
                <c:pt idx="183">
                  <c:v>1983</c:v>
                </c:pt>
                <c:pt idx="184">
                  <c:v>1984</c:v>
                </c:pt>
                <c:pt idx="185">
                  <c:v>1985</c:v>
                </c:pt>
                <c:pt idx="186">
                  <c:v>1986</c:v>
                </c:pt>
                <c:pt idx="187">
                  <c:v>1987</c:v>
                </c:pt>
                <c:pt idx="188">
                  <c:v>1988</c:v>
                </c:pt>
                <c:pt idx="189">
                  <c:v>1989</c:v>
                </c:pt>
                <c:pt idx="190">
                  <c:v>1990</c:v>
                </c:pt>
                <c:pt idx="191">
                  <c:v>1991</c:v>
                </c:pt>
                <c:pt idx="192">
                  <c:v>1992</c:v>
                </c:pt>
                <c:pt idx="193">
                  <c:v>1993</c:v>
                </c:pt>
                <c:pt idx="194">
                  <c:v>1994</c:v>
                </c:pt>
                <c:pt idx="195">
                  <c:v>1995</c:v>
                </c:pt>
                <c:pt idx="196">
                  <c:v>1996</c:v>
                </c:pt>
                <c:pt idx="197">
                  <c:v>1997</c:v>
                </c:pt>
                <c:pt idx="198">
                  <c:v>1998</c:v>
                </c:pt>
                <c:pt idx="199">
                  <c:v>1999</c:v>
                </c:pt>
                <c:pt idx="200">
                  <c:v>2000</c:v>
                </c:pt>
                <c:pt idx="201">
                  <c:v>2001</c:v>
                </c:pt>
                <c:pt idx="202">
                  <c:v>2002</c:v>
                </c:pt>
                <c:pt idx="203">
                  <c:v>2003</c:v>
                </c:pt>
                <c:pt idx="204">
                  <c:v>2004</c:v>
                </c:pt>
                <c:pt idx="205">
                  <c:v>2005</c:v>
                </c:pt>
                <c:pt idx="206">
                  <c:v>2006</c:v>
                </c:pt>
                <c:pt idx="207">
                  <c:v>2007</c:v>
                </c:pt>
                <c:pt idx="208">
                  <c:v>2008</c:v>
                </c:pt>
                <c:pt idx="209">
                  <c:v>2009</c:v>
                </c:pt>
                <c:pt idx="210">
                  <c:v>2010</c:v>
                </c:pt>
                <c:pt idx="211">
                  <c:v>2011</c:v>
                </c:pt>
                <c:pt idx="212">
                  <c:v>2012</c:v>
                </c:pt>
                <c:pt idx="213">
                  <c:v>2013</c:v>
                </c:pt>
              </c:numCache>
            </c:numRef>
          </c:cat>
          <c:val>
            <c:numRef>
              <c:f>Sheet1!$B$2:$B$215</c:f>
              <c:numCache>
                <c:formatCode>#,##0</c:formatCode>
                <c:ptCount val="214"/>
                <c:pt idx="0">
                  <c:v>8</c:v>
                </c:pt>
                <c:pt idx="1">
                  <c:v>8</c:v>
                </c:pt>
                <c:pt idx="2">
                  <c:v>10</c:v>
                </c:pt>
                <c:pt idx="3">
                  <c:v>9</c:v>
                </c:pt>
                <c:pt idx="4">
                  <c:v>9</c:v>
                </c:pt>
                <c:pt idx="5">
                  <c:v>9</c:v>
                </c:pt>
                <c:pt idx="6">
                  <c:v>10</c:v>
                </c:pt>
                <c:pt idx="7">
                  <c:v>10</c:v>
                </c:pt>
                <c:pt idx="8">
                  <c:v>10</c:v>
                </c:pt>
                <c:pt idx="9">
                  <c:v>10</c:v>
                </c:pt>
                <c:pt idx="10">
                  <c:v>10</c:v>
                </c:pt>
                <c:pt idx="11">
                  <c:v>11</c:v>
                </c:pt>
                <c:pt idx="12">
                  <c:v>11</c:v>
                </c:pt>
                <c:pt idx="13">
                  <c:v>11</c:v>
                </c:pt>
                <c:pt idx="14">
                  <c:v>11</c:v>
                </c:pt>
                <c:pt idx="15">
                  <c:v>12</c:v>
                </c:pt>
                <c:pt idx="16">
                  <c:v>13</c:v>
                </c:pt>
                <c:pt idx="17">
                  <c:v>14</c:v>
                </c:pt>
                <c:pt idx="18">
                  <c:v>14</c:v>
                </c:pt>
                <c:pt idx="19">
                  <c:v>14</c:v>
                </c:pt>
                <c:pt idx="20">
                  <c:v>14</c:v>
                </c:pt>
                <c:pt idx="21">
                  <c:v>14</c:v>
                </c:pt>
                <c:pt idx="22">
                  <c:v>15</c:v>
                </c:pt>
                <c:pt idx="23">
                  <c:v>16</c:v>
                </c:pt>
                <c:pt idx="24">
                  <c:v>16</c:v>
                </c:pt>
                <c:pt idx="25">
                  <c:v>17</c:v>
                </c:pt>
                <c:pt idx="26">
                  <c:v>17</c:v>
                </c:pt>
                <c:pt idx="27">
                  <c:v>18</c:v>
                </c:pt>
                <c:pt idx="28">
                  <c:v>18</c:v>
                </c:pt>
                <c:pt idx="29">
                  <c:v>18</c:v>
                </c:pt>
                <c:pt idx="30">
                  <c:v>24</c:v>
                </c:pt>
                <c:pt idx="31">
                  <c:v>23</c:v>
                </c:pt>
                <c:pt idx="32">
                  <c:v>23</c:v>
                </c:pt>
                <c:pt idx="33">
                  <c:v>24</c:v>
                </c:pt>
                <c:pt idx="34">
                  <c:v>24</c:v>
                </c:pt>
                <c:pt idx="35">
                  <c:v>25</c:v>
                </c:pt>
                <c:pt idx="36">
                  <c:v>29</c:v>
                </c:pt>
                <c:pt idx="37">
                  <c:v>29</c:v>
                </c:pt>
                <c:pt idx="38">
                  <c:v>30</c:v>
                </c:pt>
                <c:pt idx="39">
                  <c:v>31</c:v>
                </c:pt>
                <c:pt idx="40">
                  <c:v>33</c:v>
                </c:pt>
                <c:pt idx="41">
                  <c:v>34</c:v>
                </c:pt>
                <c:pt idx="42">
                  <c:v>36</c:v>
                </c:pt>
                <c:pt idx="43">
                  <c:v>37</c:v>
                </c:pt>
                <c:pt idx="44">
                  <c:v>39</c:v>
                </c:pt>
                <c:pt idx="45">
                  <c:v>43</c:v>
                </c:pt>
                <c:pt idx="46">
                  <c:v>43</c:v>
                </c:pt>
                <c:pt idx="47">
                  <c:v>46</c:v>
                </c:pt>
                <c:pt idx="48">
                  <c:v>47</c:v>
                </c:pt>
                <c:pt idx="49">
                  <c:v>50</c:v>
                </c:pt>
                <c:pt idx="50">
                  <c:v>54</c:v>
                </c:pt>
                <c:pt idx="51">
                  <c:v>54</c:v>
                </c:pt>
                <c:pt idx="52">
                  <c:v>57</c:v>
                </c:pt>
                <c:pt idx="53">
                  <c:v>59</c:v>
                </c:pt>
                <c:pt idx="54">
                  <c:v>69</c:v>
                </c:pt>
                <c:pt idx="55">
                  <c:v>71</c:v>
                </c:pt>
                <c:pt idx="56">
                  <c:v>76</c:v>
                </c:pt>
                <c:pt idx="57">
                  <c:v>77</c:v>
                </c:pt>
                <c:pt idx="58">
                  <c:v>78</c:v>
                </c:pt>
                <c:pt idx="59">
                  <c:v>83</c:v>
                </c:pt>
                <c:pt idx="60">
                  <c:v>91</c:v>
                </c:pt>
                <c:pt idx="61">
                  <c:v>95</c:v>
                </c:pt>
                <c:pt idx="62">
                  <c:v>96</c:v>
                </c:pt>
                <c:pt idx="63">
                  <c:v>103</c:v>
                </c:pt>
                <c:pt idx="64">
                  <c:v>112</c:v>
                </c:pt>
                <c:pt idx="65">
                  <c:v>119</c:v>
                </c:pt>
                <c:pt idx="66">
                  <c:v>122</c:v>
                </c:pt>
                <c:pt idx="67">
                  <c:v>130</c:v>
                </c:pt>
                <c:pt idx="68">
                  <c:v>134</c:v>
                </c:pt>
                <c:pt idx="69">
                  <c:v>142</c:v>
                </c:pt>
                <c:pt idx="70">
                  <c:v>147</c:v>
                </c:pt>
                <c:pt idx="71">
                  <c:v>157</c:v>
                </c:pt>
                <c:pt idx="72">
                  <c:v>174</c:v>
                </c:pt>
                <c:pt idx="73">
                  <c:v>184</c:v>
                </c:pt>
                <c:pt idx="74">
                  <c:v>174</c:v>
                </c:pt>
                <c:pt idx="75">
                  <c:v>188</c:v>
                </c:pt>
                <c:pt idx="76">
                  <c:v>191</c:v>
                </c:pt>
                <c:pt idx="77">
                  <c:v>194</c:v>
                </c:pt>
                <c:pt idx="78">
                  <c:v>196</c:v>
                </c:pt>
                <c:pt idx="79">
                  <c:v>210</c:v>
                </c:pt>
                <c:pt idx="80">
                  <c:v>236</c:v>
                </c:pt>
                <c:pt idx="81">
                  <c:v>243</c:v>
                </c:pt>
                <c:pt idx="82">
                  <c:v>256</c:v>
                </c:pt>
                <c:pt idx="83">
                  <c:v>272</c:v>
                </c:pt>
                <c:pt idx="84">
                  <c:v>275</c:v>
                </c:pt>
                <c:pt idx="85">
                  <c:v>278</c:v>
                </c:pt>
                <c:pt idx="86">
                  <c:v>282</c:v>
                </c:pt>
                <c:pt idx="87">
                  <c:v>295</c:v>
                </c:pt>
                <c:pt idx="88">
                  <c:v>327</c:v>
                </c:pt>
                <c:pt idx="89">
                  <c:v>327</c:v>
                </c:pt>
                <c:pt idx="90">
                  <c:v>356</c:v>
                </c:pt>
                <c:pt idx="91">
                  <c:v>371</c:v>
                </c:pt>
                <c:pt idx="92">
                  <c:v>374</c:v>
                </c:pt>
                <c:pt idx="93">
                  <c:v>370</c:v>
                </c:pt>
                <c:pt idx="94">
                  <c:v>383</c:v>
                </c:pt>
                <c:pt idx="95">
                  <c:v>406</c:v>
                </c:pt>
                <c:pt idx="96">
                  <c:v>419</c:v>
                </c:pt>
                <c:pt idx="97">
                  <c:v>440</c:v>
                </c:pt>
                <c:pt idx="98">
                  <c:v>464</c:v>
                </c:pt>
                <c:pt idx="99">
                  <c:v>508</c:v>
                </c:pt>
                <c:pt idx="100">
                  <c:v>534</c:v>
                </c:pt>
                <c:pt idx="101">
                  <c:v>553</c:v>
                </c:pt>
                <c:pt idx="102">
                  <c:v>566</c:v>
                </c:pt>
                <c:pt idx="103">
                  <c:v>617</c:v>
                </c:pt>
                <c:pt idx="104">
                  <c:v>624</c:v>
                </c:pt>
                <c:pt idx="105">
                  <c:v>664</c:v>
                </c:pt>
                <c:pt idx="106">
                  <c:v>708</c:v>
                </c:pt>
                <c:pt idx="107">
                  <c:v>783</c:v>
                </c:pt>
                <c:pt idx="108">
                  <c:v>749</c:v>
                </c:pt>
                <c:pt idx="109">
                  <c:v>785</c:v>
                </c:pt>
                <c:pt idx="110">
                  <c:v>819</c:v>
                </c:pt>
                <c:pt idx="111">
                  <c:v>835</c:v>
                </c:pt>
                <c:pt idx="112">
                  <c:v>879</c:v>
                </c:pt>
                <c:pt idx="113">
                  <c:v>944</c:v>
                </c:pt>
                <c:pt idx="114">
                  <c:v>850</c:v>
                </c:pt>
                <c:pt idx="115">
                  <c:v>838</c:v>
                </c:pt>
                <c:pt idx="116">
                  <c:v>900</c:v>
                </c:pt>
                <c:pt idx="117">
                  <c:v>956</c:v>
                </c:pt>
                <c:pt idx="118">
                  <c:v>936</c:v>
                </c:pt>
                <c:pt idx="119">
                  <c:v>806</c:v>
                </c:pt>
                <c:pt idx="120">
                  <c:v>932</c:v>
                </c:pt>
                <c:pt idx="121">
                  <c:v>803</c:v>
                </c:pt>
                <c:pt idx="122">
                  <c:v>845</c:v>
                </c:pt>
                <c:pt idx="123">
                  <c:v>970</c:v>
                </c:pt>
                <c:pt idx="124">
                  <c:v>962</c:v>
                </c:pt>
                <c:pt idx="125">
                  <c:v>975</c:v>
                </c:pt>
                <c:pt idx="126">
                  <c:v>984</c:v>
                </c:pt>
                <c:pt idx="127">
                  <c:v>1062</c:v>
                </c:pt>
                <c:pt idx="128">
                  <c:v>1056</c:v>
                </c:pt>
                <c:pt idx="129">
                  <c:v>1135</c:v>
                </c:pt>
                <c:pt idx="130">
                  <c:v>1042</c:v>
                </c:pt>
                <c:pt idx="131">
                  <c:v>931</c:v>
                </c:pt>
                <c:pt idx="132">
                  <c:v>840</c:v>
                </c:pt>
                <c:pt idx="133">
                  <c:v>887</c:v>
                </c:pt>
                <c:pt idx="134">
                  <c:v>965</c:v>
                </c:pt>
                <c:pt idx="135">
                  <c:v>1017</c:v>
                </c:pt>
                <c:pt idx="136">
                  <c:v>1119</c:v>
                </c:pt>
                <c:pt idx="137">
                  <c:v>1198</c:v>
                </c:pt>
                <c:pt idx="138">
                  <c:v>1131</c:v>
                </c:pt>
                <c:pt idx="139">
                  <c:v>1178</c:v>
                </c:pt>
                <c:pt idx="140">
                  <c:v>1288</c:v>
                </c:pt>
                <c:pt idx="141">
                  <c:v>1321</c:v>
                </c:pt>
                <c:pt idx="142">
                  <c:v>1330</c:v>
                </c:pt>
                <c:pt idx="143">
                  <c:v>1381</c:v>
                </c:pt>
                <c:pt idx="144">
                  <c:v>1376</c:v>
                </c:pt>
                <c:pt idx="145">
                  <c:v>1154</c:v>
                </c:pt>
                <c:pt idx="146">
                  <c:v>1228</c:v>
                </c:pt>
                <c:pt idx="147">
                  <c:v>1381</c:v>
                </c:pt>
                <c:pt idx="148">
                  <c:v>1455</c:v>
                </c:pt>
                <c:pt idx="149">
                  <c:v>1403</c:v>
                </c:pt>
                <c:pt idx="150">
                  <c:v>1590</c:v>
                </c:pt>
                <c:pt idx="151">
                  <c:v>1723</c:v>
                </c:pt>
                <c:pt idx="152">
                  <c:v>1747</c:v>
                </c:pt>
                <c:pt idx="153">
                  <c:v>1789</c:v>
                </c:pt>
                <c:pt idx="154">
                  <c:v>1811</c:v>
                </c:pt>
                <c:pt idx="155">
                  <c:v>1983</c:v>
                </c:pt>
                <c:pt idx="156">
                  <c:v>2113</c:v>
                </c:pt>
                <c:pt idx="157">
                  <c:v>2201</c:v>
                </c:pt>
                <c:pt idx="158">
                  <c:v>2259</c:v>
                </c:pt>
                <c:pt idx="159">
                  <c:v>2377</c:v>
                </c:pt>
                <c:pt idx="160">
                  <c:v>2486</c:v>
                </c:pt>
                <c:pt idx="161">
                  <c:v>2493</c:v>
                </c:pt>
                <c:pt idx="162">
                  <c:v>2594</c:v>
                </c:pt>
                <c:pt idx="163">
                  <c:v>2734</c:v>
                </c:pt>
                <c:pt idx="164">
                  <c:v>2888</c:v>
                </c:pt>
                <c:pt idx="165">
                  <c:v>3016</c:v>
                </c:pt>
                <c:pt idx="166">
                  <c:v>3165</c:v>
                </c:pt>
                <c:pt idx="167">
                  <c:v>3263</c:v>
                </c:pt>
                <c:pt idx="168">
                  <c:v>3423</c:v>
                </c:pt>
                <c:pt idx="169">
                  <c:v>3626</c:v>
                </c:pt>
                <c:pt idx="170">
                  <c:v>3888</c:v>
                </c:pt>
                <c:pt idx="171">
                  <c:v>4036</c:v>
                </c:pt>
                <c:pt idx="172">
                  <c:v>4193</c:v>
                </c:pt>
                <c:pt idx="173">
                  <c:v>4410</c:v>
                </c:pt>
                <c:pt idx="174">
                  <c:v>4421</c:v>
                </c:pt>
                <c:pt idx="175">
                  <c:v>4409</c:v>
                </c:pt>
                <c:pt idx="176">
                  <c:v>4654</c:v>
                </c:pt>
                <c:pt idx="177">
                  <c:v>4813</c:v>
                </c:pt>
                <c:pt idx="178">
                  <c:v>4865</c:v>
                </c:pt>
                <c:pt idx="179">
                  <c:v>5152</c:v>
                </c:pt>
                <c:pt idx="180">
                  <c:v>5109</c:v>
                </c:pt>
                <c:pt idx="181">
                  <c:v>4966</c:v>
                </c:pt>
                <c:pt idx="182">
                  <c:v>4928</c:v>
                </c:pt>
                <c:pt idx="183">
                  <c:v>4912</c:v>
                </c:pt>
                <c:pt idx="184">
                  <c:v>5101</c:v>
                </c:pt>
                <c:pt idx="185">
                  <c:v>5260</c:v>
                </c:pt>
                <c:pt idx="186">
                  <c:v>5424</c:v>
                </c:pt>
                <c:pt idx="187">
                  <c:v>5564</c:v>
                </c:pt>
                <c:pt idx="188">
                  <c:v>5763</c:v>
                </c:pt>
                <c:pt idx="189">
                  <c:v>5900</c:v>
                </c:pt>
                <c:pt idx="190">
                  <c:v>5944</c:v>
                </c:pt>
                <c:pt idx="191">
                  <c:v>6027</c:v>
                </c:pt>
                <c:pt idx="192">
                  <c:v>5963</c:v>
                </c:pt>
                <c:pt idx="193">
                  <c:v>5968</c:v>
                </c:pt>
                <c:pt idx="194">
                  <c:v>6062</c:v>
                </c:pt>
                <c:pt idx="195">
                  <c:v>6187</c:v>
                </c:pt>
                <c:pt idx="196">
                  <c:v>6304</c:v>
                </c:pt>
                <c:pt idx="197">
                  <c:v>6406</c:v>
                </c:pt>
                <c:pt idx="198">
                  <c:v>6400</c:v>
                </c:pt>
                <c:pt idx="199">
                  <c:v>6360</c:v>
                </c:pt>
                <c:pt idx="200">
                  <c:v>6495</c:v>
                </c:pt>
                <c:pt idx="201">
                  <c:v>6646</c:v>
                </c:pt>
                <c:pt idx="202">
                  <c:v>6698</c:v>
                </c:pt>
                <c:pt idx="203">
                  <c:v>7097</c:v>
                </c:pt>
                <c:pt idx="204">
                  <c:v>7461</c:v>
                </c:pt>
                <c:pt idx="205">
                  <c:v>7726</c:v>
                </c:pt>
                <c:pt idx="206">
                  <c:v>7956</c:v>
                </c:pt>
                <c:pt idx="207">
                  <c:v>8121</c:v>
                </c:pt>
                <c:pt idx="208">
                  <c:v>8309</c:v>
                </c:pt>
                <c:pt idx="209">
                  <c:v>8258</c:v>
                </c:pt>
                <c:pt idx="210">
                  <c:v>8733.7411247179425</c:v>
                </c:pt>
                <c:pt idx="211">
                  <c:v>8985.7919490306085</c:v>
                </c:pt>
                <c:pt idx="212">
                  <c:v>9175.0712507333537</c:v>
                </c:pt>
              </c:numCache>
            </c:numRef>
          </c:val>
          <c:smooth val="0"/>
          <c:extLst>
            <c:ext xmlns:c16="http://schemas.microsoft.com/office/drawing/2014/chart" uri="{C3380CC4-5D6E-409C-BE32-E72D297353CC}">
              <c16:uniqueId val="{00000000-5A5C-4DAA-9564-3F2C9EDFF81E}"/>
            </c:ext>
          </c:extLst>
        </c:ser>
        <c:dLbls>
          <c:showLegendKey val="0"/>
          <c:showVal val="0"/>
          <c:showCatName val="0"/>
          <c:showSerName val="0"/>
          <c:showPercent val="0"/>
          <c:showBubbleSize val="0"/>
        </c:dLbls>
        <c:marker val="1"/>
        <c:smooth val="0"/>
        <c:axId val="554968368"/>
        <c:axId val="554967192"/>
      </c:lineChart>
      <c:lineChart>
        <c:grouping val="standard"/>
        <c:varyColors val="0"/>
        <c:ser>
          <c:idx val="1"/>
          <c:order val="1"/>
          <c:tx>
            <c:strRef>
              <c:f>Sheet1!$C$1</c:f>
              <c:strCache>
                <c:ptCount val="1"/>
                <c:pt idx="0">
                  <c:v>Average global temperature</c:v>
                </c:pt>
              </c:strCache>
            </c:strRef>
          </c:tx>
          <c:spPr>
            <a:ln w="28575" cap="rnd">
              <a:solidFill>
                <a:schemeClr val="accent2"/>
              </a:solidFill>
              <a:round/>
            </a:ln>
            <a:effectLst/>
          </c:spPr>
          <c:marker>
            <c:symbol val="none"/>
          </c:marker>
          <c:cat>
            <c:numRef>
              <c:f>Sheet1!$A$2:$A$215</c:f>
              <c:numCache>
                <c:formatCode>General</c:formatCode>
                <c:ptCount val="214"/>
                <c:pt idx="0">
                  <c:v>1800</c:v>
                </c:pt>
                <c:pt idx="1">
                  <c:v>1801</c:v>
                </c:pt>
                <c:pt idx="2">
                  <c:v>1802</c:v>
                </c:pt>
                <c:pt idx="3">
                  <c:v>1803</c:v>
                </c:pt>
                <c:pt idx="4">
                  <c:v>1804</c:v>
                </c:pt>
                <c:pt idx="5">
                  <c:v>1805</c:v>
                </c:pt>
                <c:pt idx="6">
                  <c:v>1806</c:v>
                </c:pt>
                <c:pt idx="7">
                  <c:v>1807</c:v>
                </c:pt>
                <c:pt idx="8">
                  <c:v>1808</c:v>
                </c:pt>
                <c:pt idx="9">
                  <c:v>1809</c:v>
                </c:pt>
                <c:pt idx="10">
                  <c:v>1810</c:v>
                </c:pt>
                <c:pt idx="11">
                  <c:v>1811</c:v>
                </c:pt>
                <c:pt idx="12">
                  <c:v>1812</c:v>
                </c:pt>
                <c:pt idx="13">
                  <c:v>1813</c:v>
                </c:pt>
                <c:pt idx="14">
                  <c:v>1814</c:v>
                </c:pt>
                <c:pt idx="15">
                  <c:v>1815</c:v>
                </c:pt>
                <c:pt idx="16">
                  <c:v>1816</c:v>
                </c:pt>
                <c:pt idx="17">
                  <c:v>1817</c:v>
                </c:pt>
                <c:pt idx="18">
                  <c:v>1818</c:v>
                </c:pt>
                <c:pt idx="19">
                  <c:v>1819</c:v>
                </c:pt>
                <c:pt idx="20">
                  <c:v>1820</c:v>
                </c:pt>
                <c:pt idx="21">
                  <c:v>1821</c:v>
                </c:pt>
                <c:pt idx="22">
                  <c:v>1822</c:v>
                </c:pt>
                <c:pt idx="23">
                  <c:v>1823</c:v>
                </c:pt>
                <c:pt idx="24">
                  <c:v>1824</c:v>
                </c:pt>
                <c:pt idx="25">
                  <c:v>1825</c:v>
                </c:pt>
                <c:pt idx="26">
                  <c:v>1826</c:v>
                </c:pt>
                <c:pt idx="27">
                  <c:v>1827</c:v>
                </c:pt>
                <c:pt idx="28">
                  <c:v>1828</c:v>
                </c:pt>
                <c:pt idx="29">
                  <c:v>1829</c:v>
                </c:pt>
                <c:pt idx="30">
                  <c:v>1830</c:v>
                </c:pt>
                <c:pt idx="31">
                  <c:v>1831</c:v>
                </c:pt>
                <c:pt idx="32">
                  <c:v>1832</c:v>
                </c:pt>
                <c:pt idx="33">
                  <c:v>1833</c:v>
                </c:pt>
                <c:pt idx="34">
                  <c:v>1834</c:v>
                </c:pt>
                <c:pt idx="35">
                  <c:v>1835</c:v>
                </c:pt>
                <c:pt idx="36">
                  <c:v>1836</c:v>
                </c:pt>
                <c:pt idx="37">
                  <c:v>1837</c:v>
                </c:pt>
                <c:pt idx="38">
                  <c:v>1838</c:v>
                </c:pt>
                <c:pt idx="39">
                  <c:v>1839</c:v>
                </c:pt>
                <c:pt idx="40">
                  <c:v>1840</c:v>
                </c:pt>
                <c:pt idx="41">
                  <c:v>1841</c:v>
                </c:pt>
                <c:pt idx="42">
                  <c:v>1842</c:v>
                </c:pt>
                <c:pt idx="43">
                  <c:v>1843</c:v>
                </c:pt>
                <c:pt idx="44">
                  <c:v>1844</c:v>
                </c:pt>
                <c:pt idx="45">
                  <c:v>1845</c:v>
                </c:pt>
                <c:pt idx="46">
                  <c:v>1846</c:v>
                </c:pt>
                <c:pt idx="47">
                  <c:v>1847</c:v>
                </c:pt>
                <c:pt idx="48">
                  <c:v>1848</c:v>
                </c:pt>
                <c:pt idx="49">
                  <c:v>1849</c:v>
                </c:pt>
                <c:pt idx="50">
                  <c:v>1850</c:v>
                </c:pt>
                <c:pt idx="51">
                  <c:v>1851</c:v>
                </c:pt>
                <c:pt idx="52">
                  <c:v>1852</c:v>
                </c:pt>
                <c:pt idx="53">
                  <c:v>1853</c:v>
                </c:pt>
                <c:pt idx="54">
                  <c:v>1854</c:v>
                </c:pt>
                <c:pt idx="55">
                  <c:v>1855</c:v>
                </c:pt>
                <c:pt idx="56">
                  <c:v>1856</c:v>
                </c:pt>
                <c:pt idx="57">
                  <c:v>1857</c:v>
                </c:pt>
                <c:pt idx="58">
                  <c:v>1858</c:v>
                </c:pt>
                <c:pt idx="59">
                  <c:v>1859</c:v>
                </c:pt>
                <c:pt idx="60">
                  <c:v>1860</c:v>
                </c:pt>
                <c:pt idx="61">
                  <c:v>1861</c:v>
                </c:pt>
                <c:pt idx="62">
                  <c:v>1862</c:v>
                </c:pt>
                <c:pt idx="63">
                  <c:v>1863</c:v>
                </c:pt>
                <c:pt idx="64">
                  <c:v>1864</c:v>
                </c:pt>
                <c:pt idx="65">
                  <c:v>1865</c:v>
                </c:pt>
                <c:pt idx="66">
                  <c:v>1866</c:v>
                </c:pt>
                <c:pt idx="67">
                  <c:v>1867</c:v>
                </c:pt>
                <c:pt idx="68">
                  <c:v>1868</c:v>
                </c:pt>
                <c:pt idx="69">
                  <c:v>1869</c:v>
                </c:pt>
                <c:pt idx="70">
                  <c:v>1870</c:v>
                </c:pt>
                <c:pt idx="71">
                  <c:v>1871</c:v>
                </c:pt>
                <c:pt idx="72">
                  <c:v>1872</c:v>
                </c:pt>
                <c:pt idx="73">
                  <c:v>1873</c:v>
                </c:pt>
                <c:pt idx="74">
                  <c:v>1874</c:v>
                </c:pt>
                <c:pt idx="75">
                  <c:v>1875</c:v>
                </c:pt>
                <c:pt idx="76">
                  <c:v>1876</c:v>
                </c:pt>
                <c:pt idx="77">
                  <c:v>1877</c:v>
                </c:pt>
                <c:pt idx="78">
                  <c:v>1878</c:v>
                </c:pt>
                <c:pt idx="79">
                  <c:v>1879</c:v>
                </c:pt>
                <c:pt idx="80">
                  <c:v>1880</c:v>
                </c:pt>
                <c:pt idx="81">
                  <c:v>1881</c:v>
                </c:pt>
                <c:pt idx="82">
                  <c:v>1882</c:v>
                </c:pt>
                <c:pt idx="83">
                  <c:v>1883</c:v>
                </c:pt>
                <c:pt idx="84">
                  <c:v>1884</c:v>
                </c:pt>
                <c:pt idx="85">
                  <c:v>1885</c:v>
                </c:pt>
                <c:pt idx="86">
                  <c:v>1886</c:v>
                </c:pt>
                <c:pt idx="87">
                  <c:v>1887</c:v>
                </c:pt>
                <c:pt idx="88">
                  <c:v>1888</c:v>
                </c:pt>
                <c:pt idx="89">
                  <c:v>1889</c:v>
                </c:pt>
                <c:pt idx="90">
                  <c:v>1890</c:v>
                </c:pt>
                <c:pt idx="91">
                  <c:v>1891</c:v>
                </c:pt>
                <c:pt idx="92">
                  <c:v>1892</c:v>
                </c:pt>
                <c:pt idx="93">
                  <c:v>1893</c:v>
                </c:pt>
                <c:pt idx="94">
                  <c:v>1894</c:v>
                </c:pt>
                <c:pt idx="95">
                  <c:v>1895</c:v>
                </c:pt>
                <c:pt idx="96">
                  <c:v>1896</c:v>
                </c:pt>
                <c:pt idx="97">
                  <c:v>1897</c:v>
                </c:pt>
                <c:pt idx="98">
                  <c:v>1898</c:v>
                </c:pt>
                <c:pt idx="99">
                  <c:v>1899</c:v>
                </c:pt>
                <c:pt idx="100">
                  <c:v>1900</c:v>
                </c:pt>
                <c:pt idx="101">
                  <c:v>1901</c:v>
                </c:pt>
                <c:pt idx="102">
                  <c:v>1902</c:v>
                </c:pt>
                <c:pt idx="103">
                  <c:v>1903</c:v>
                </c:pt>
                <c:pt idx="104">
                  <c:v>1904</c:v>
                </c:pt>
                <c:pt idx="105">
                  <c:v>1905</c:v>
                </c:pt>
                <c:pt idx="106">
                  <c:v>1906</c:v>
                </c:pt>
                <c:pt idx="107">
                  <c:v>1907</c:v>
                </c:pt>
                <c:pt idx="108">
                  <c:v>1908</c:v>
                </c:pt>
                <c:pt idx="109">
                  <c:v>1909</c:v>
                </c:pt>
                <c:pt idx="110">
                  <c:v>1910</c:v>
                </c:pt>
                <c:pt idx="111">
                  <c:v>1911</c:v>
                </c:pt>
                <c:pt idx="112">
                  <c:v>1912</c:v>
                </c:pt>
                <c:pt idx="113">
                  <c:v>1913</c:v>
                </c:pt>
                <c:pt idx="114">
                  <c:v>1914</c:v>
                </c:pt>
                <c:pt idx="115">
                  <c:v>1915</c:v>
                </c:pt>
                <c:pt idx="116">
                  <c:v>1916</c:v>
                </c:pt>
                <c:pt idx="117">
                  <c:v>1917</c:v>
                </c:pt>
                <c:pt idx="118">
                  <c:v>1918</c:v>
                </c:pt>
                <c:pt idx="119">
                  <c:v>1919</c:v>
                </c:pt>
                <c:pt idx="120">
                  <c:v>1920</c:v>
                </c:pt>
                <c:pt idx="121">
                  <c:v>1921</c:v>
                </c:pt>
                <c:pt idx="122">
                  <c:v>1922</c:v>
                </c:pt>
                <c:pt idx="123">
                  <c:v>1923</c:v>
                </c:pt>
                <c:pt idx="124">
                  <c:v>1924</c:v>
                </c:pt>
                <c:pt idx="125">
                  <c:v>1925</c:v>
                </c:pt>
                <c:pt idx="126">
                  <c:v>1926</c:v>
                </c:pt>
                <c:pt idx="127">
                  <c:v>1927</c:v>
                </c:pt>
                <c:pt idx="128">
                  <c:v>1928</c:v>
                </c:pt>
                <c:pt idx="129">
                  <c:v>1929</c:v>
                </c:pt>
                <c:pt idx="130">
                  <c:v>1930</c:v>
                </c:pt>
                <c:pt idx="131">
                  <c:v>1931</c:v>
                </c:pt>
                <c:pt idx="132">
                  <c:v>1932</c:v>
                </c:pt>
                <c:pt idx="133">
                  <c:v>1933</c:v>
                </c:pt>
                <c:pt idx="134">
                  <c:v>1934</c:v>
                </c:pt>
                <c:pt idx="135">
                  <c:v>1935</c:v>
                </c:pt>
                <c:pt idx="136">
                  <c:v>1936</c:v>
                </c:pt>
                <c:pt idx="137">
                  <c:v>1937</c:v>
                </c:pt>
                <c:pt idx="138">
                  <c:v>1938</c:v>
                </c:pt>
                <c:pt idx="139">
                  <c:v>1939</c:v>
                </c:pt>
                <c:pt idx="140">
                  <c:v>1940</c:v>
                </c:pt>
                <c:pt idx="141">
                  <c:v>1941</c:v>
                </c:pt>
                <c:pt idx="142">
                  <c:v>1942</c:v>
                </c:pt>
                <c:pt idx="143">
                  <c:v>1943</c:v>
                </c:pt>
                <c:pt idx="144">
                  <c:v>1944</c:v>
                </c:pt>
                <c:pt idx="145">
                  <c:v>1945</c:v>
                </c:pt>
                <c:pt idx="146">
                  <c:v>1946</c:v>
                </c:pt>
                <c:pt idx="147">
                  <c:v>1947</c:v>
                </c:pt>
                <c:pt idx="148">
                  <c:v>1948</c:v>
                </c:pt>
                <c:pt idx="149">
                  <c:v>1949</c:v>
                </c:pt>
                <c:pt idx="150">
                  <c:v>1950</c:v>
                </c:pt>
                <c:pt idx="151">
                  <c:v>1951</c:v>
                </c:pt>
                <c:pt idx="152">
                  <c:v>1952</c:v>
                </c:pt>
                <c:pt idx="153">
                  <c:v>1953</c:v>
                </c:pt>
                <c:pt idx="154">
                  <c:v>1954</c:v>
                </c:pt>
                <c:pt idx="155">
                  <c:v>1955</c:v>
                </c:pt>
                <c:pt idx="156">
                  <c:v>1956</c:v>
                </c:pt>
                <c:pt idx="157">
                  <c:v>1957</c:v>
                </c:pt>
                <c:pt idx="158">
                  <c:v>1958</c:v>
                </c:pt>
                <c:pt idx="159">
                  <c:v>1959</c:v>
                </c:pt>
                <c:pt idx="160">
                  <c:v>1960</c:v>
                </c:pt>
                <c:pt idx="161">
                  <c:v>1961</c:v>
                </c:pt>
                <c:pt idx="162">
                  <c:v>1962</c:v>
                </c:pt>
                <c:pt idx="163">
                  <c:v>1963</c:v>
                </c:pt>
                <c:pt idx="164">
                  <c:v>1964</c:v>
                </c:pt>
                <c:pt idx="165">
                  <c:v>1965</c:v>
                </c:pt>
                <c:pt idx="166">
                  <c:v>1966</c:v>
                </c:pt>
                <c:pt idx="167">
                  <c:v>1967</c:v>
                </c:pt>
                <c:pt idx="168">
                  <c:v>1968</c:v>
                </c:pt>
                <c:pt idx="169">
                  <c:v>1969</c:v>
                </c:pt>
                <c:pt idx="170">
                  <c:v>1970</c:v>
                </c:pt>
                <c:pt idx="171">
                  <c:v>1971</c:v>
                </c:pt>
                <c:pt idx="172">
                  <c:v>1972</c:v>
                </c:pt>
                <c:pt idx="173">
                  <c:v>1973</c:v>
                </c:pt>
                <c:pt idx="174">
                  <c:v>1974</c:v>
                </c:pt>
                <c:pt idx="175">
                  <c:v>1975</c:v>
                </c:pt>
                <c:pt idx="176">
                  <c:v>1976</c:v>
                </c:pt>
                <c:pt idx="177">
                  <c:v>1977</c:v>
                </c:pt>
                <c:pt idx="178">
                  <c:v>1978</c:v>
                </c:pt>
                <c:pt idx="179">
                  <c:v>1979</c:v>
                </c:pt>
                <c:pt idx="180">
                  <c:v>1980</c:v>
                </c:pt>
                <c:pt idx="181">
                  <c:v>1981</c:v>
                </c:pt>
                <c:pt idx="182">
                  <c:v>1982</c:v>
                </c:pt>
                <c:pt idx="183">
                  <c:v>1983</c:v>
                </c:pt>
                <c:pt idx="184">
                  <c:v>1984</c:v>
                </c:pt>
                <c:pt idx="185">
                  <c:v>1985</c:v>
                </c:pt>
                <c:pt idx="186">
                  <c:v>1986</c:v>
                </c:pt>
                <c:pt idx="187">
                  <c:v>1987</c:v>
                </c:pt>
                <c:pt idx="188">
                  <c:v>1988</c:v>
                </c:pt>
                <c:pt idx="189">
                  <c:v>1989</c:v>
                </c:pt>
                <c:pt idx="190">
                  <c:v>1990</c:v>
                </c:pt>
                <c:pt idx="191">
                  <c:v>1991</c:v>
                </c:pt>
                <c:pt idx="192">
                  <c:v>1992</c:v>
                </c:pt>
                <c:pt idx="193">
                  <c:v>1993</c:v>
                </c:pt>
                <c:pt idx="194">
                  <c:v>1994</c:v>
                </c:pt>
                <c:pt idx="195">
                  <c:v>1995</c:v>
                </c:pt>
                <c:pt idx="196">
                  <c:v>1996</c:v>
                </c:pt>
                <c:pt idx="197">
                  <c:v>1997</c:v>
                </c:pt>
                <c:pt idx="198">
                  <c:v>1998</c:v>
                </c:pt>
                <c:pt idx="199">
                  <c:v>1999</c:v>
                </c:pt>
                <c:pt idx="200">
                  <c:v>2000</c:v>
                </c:pt>
                <c:pt idx="201">
                  <c:v>2001</c:v>
                </c:pt>
                <c:pt idx="202">
                  <c:v>2002</c:v>
                </c:pt>
                <c:pt idx="203">
                  <c:v>2003</c:v>
                </c:pt>
                <c:pt idx="204">
                  <c:v>2004</c:v>
                </c:pt>
                <c:pt idx="205">
                  <c:v>2005</c:v>
                </c:pt>
                <c:pt idx="206">
                  <c:v>2006</c:v>
                </c:pt>
                <c:pt idx="207">
                  <c:v>2007</c:v>
                </c:pt>
                <c:pt idx="208">
                  <c:v>2008</c:v>
                </c:pt>
                <c:pt idx="209">
                  <c:v>2009</c:v>
                </c:pt>
                <c:pt idx="210">
                  <c:v>2010</c:v>
                </c:pt>
                <c:pt idx="211">
                  <c:v>2011</c:v>
                </c:pt>
                <c:pt idx="212">
                  <c:v>2012</c:v>
                </c:pt>
                <c:pt idx="213">
                  <c:v>2013</c:v>
                </c:pt>
              </c:numCache>
            </c:numRef>
          </c:cat>
          <c:val>
            <c:numRef>
              <c:f>Sheet1!$C$2:$C$215</c:f>
              <c:numCache>
                <c:formatCode>General</c:formatCode>
                <c:ptCount val="214"/>
                <c:pt idx="80" formatCode="0.00">
                  <c:v>13.790000000000001</c:v>
                </c:pt>
                <c:pt idx="81" formatCode="0.00">
                  <c:v>13.88</c:v>
                </c:pt>
                <c:pt idx="82" formatCode="0.00">
                  <c:v>13.840000000000003</c:v>
                </c:pt>
                <c:pt idx="83" formatCode="0.00">
                  <c:v>13.820000000000002</c:v>
                </c:pt>
                <c:pt idx="84" formatCode="0.00">
                  <c:v>13.739999999999998</c:v>
                </c:pt>
                <c:pt idx="85" formatCode="0.00">
                  <c:v>13.75</c:v>
                </c:pt>
                <c:pt idx="86" formatCode="0.00">
                  <c:v>13.76</c:v>
                </c:pt>
                <c:pt idx="87" formatCode="0.00">
                  <c:v>13.690000000000001</c:v>
                </c:pt>
                <c:pt idx="88" formatCode="0.00">
                  <c:v>13.810000000000002</c:v>
                </c:pt>
                <c:pt idx="89" formatCode="0.00">
                  <c:v>13.910000000000002</c:v>
                </c:pt>
                <c:pt idx="90" formatCode="0.00">
                  <c:v>13.680000000000001</c:v>
                </c:pt>
                <c:pt idx="91" formatCode="0.00">
                  <c:v>13.739999999999998</c:v>
                </c:pt>
                <c:pt idx="92" formatCode="0.00">
                  <c:v>13.690000000000001</c:v>
                </c:pt>
                <c:pt idx="93" formatCode="0.00">
                  <c:v>13.65</c:v>
                </c:pt>
                <c:pt idx="94" formatCode="0.00">
                  <c:v>13.680000000000001</c:v>
                </c:pt>
                <c:pt idx="95" formatCode="0.00">
                  <c:v>13.75</c:v>
                </c:pt>
                <c:pt idx="96" formatCode="0.00">
                  <c:v>13.820000000000002</c:v>
                </c:pt>
                <c:pt idx="97" formatCode="0.00">
                  <c:v>13.820000000000002</c:v>
                </c:pt>
                <c:pt idx="98" formatCode="0.00">
                  <c:v>13.690000000000001</c:v>
                </c:pt>
                <c:pt idx="99" formatCode="0.00">
                  <c:v>13.8</c:v>
                </c:pt>
                <c:pt idx="100" formatCode="0.00">
                  <c:v>13.85</c:v>
                </c:pt>
                <c:pt idx="101" formatCode="0.00">
                  <c:v>13.790000000000001</c:v>
                </c:pt>
                <c:pt idx="102" formatCode="0.00">
                  <c:v>13.700000000000001</c:v>
                </c:pt>
                <c:pt idx="103" formatCode="0.00">
                  <c:v>13.639999999999999</c:v>
                </c:pt>
                <c:pt idx="104" formatCode="0.00">
                  <c:v>13.56</c:v>
                </c:pt>
                <c:pt idx="105" formatCode="0.00">
                  <c:v>13.700000000000001</c:v>
                </c:pt>
                <c:pt idx="106" formatCode="0.00">
                  <c:v>13.739999999999998</c:v>
                </c:pt>
                <c:pt idx="107" formatCode="0.00">
                  <c:v>13.580000000000002</c:v>
                </c:pt>
                <c:pt idx="108" formatCode="0.00">
                  <c:v>13.57</c:v>
                </c:pt>
                <c:pt idx="109" formatCode="0.00">
                  <c:v>13.530000000000003</c:v>
                </c:pt>
                <c:pt idx="110" formatCode="0.00">
                  <c:v>13.54</c:v>
                </c:pt>
                <c:pt idx="111" formatCode="0.00">
                  <c:v>13.56</c:v>
                </c:pt>
                <c:pt idx="112" formatCode="0.00">
                  <c:v>13.590000000000002</c:v>
                </c:pt>
                <c:pt idx="113" formatCode="0.00">
                  <c:v>13.610000000000003</c:v>
                </c:pt>
                <c:pt idx="114" formatCode="0.00">
                  <c:v>13.77</c:v>
                </c:pt>
                <c:pt idx="115" formatCode="0.00">
                  <c:v>13.840000000000003</c:v>
                </c:pt>
                <c:pt idx="116" formatCode="0.00">
                  <c:v>13.639999999999999</c:v>
                </c:pt>
                <c:pt idx="117" formatCode="0.00">
                  <c:v>13.56</c:v>
                </c:pt>
                <c:pt idx="118" formatCode="0.00">
                  <c:v>13.690000000000001</c:v>
                </c:pt>
                <c:pt idx="119" formatCode="0.00">
                  <c:v>13.710000000000003</c:v>
                </c:pt>
                <c:pt idx="120" formatCode="0.00">
                  <c:v>13.730000000000002</c:v>
                </c:pt>
                <c:pt idx="121" formatCode="0.00">
                  <c:v>13.8</c:v>
                </c:pt>
                <c:pt idx="122" formatCode="0.00">
                  <c:v>13.710000000000003</c:v>
                </c:pt>
                <c:pt idx="123" formatCode="0.00">
                  <c:v>13.75</c:v>
                </c:pt>
                <c:pt idx="124" formatCode="0.00">
                  <c:v>13.76</c:v>
                </c:pt>
                <c:pt idx="125" formatCode="0.00">
                  <c:v>13.790000000000001</c:v>
                </c:pt>
                <c:pt idx="126" formatCode="0.00">
                  <c:v>13.910000000000002</c:v>
                </c:pt>
                <c:pt idx="127" formatCode="0.00">
                  <c:v>13.820000000000002</c:v>
                </c:pt>
                <c:pt idx="128" formatCode="0.00">
                  <c:v>13.840000000000003</c:v>
                </c:pt>
                <c:pt idx="129" formatCode="0.00">
                  <c:v>13.690000000000001</c:v>
                </c:pt>
                <c:pt idx="130" formatCode="0.00">
                  <c:v>13.88</c:v>
                </c:pt>
                <c:pt idx="131" formatCode="0.00">
                  <c:v>13.930000000000003</c:v>
                </c:pt>
                <c:pt idx="132" formatCode="0.00">
                  <c:v>13.89</c:v>
                </c:pt>
                <c:pt idx="133" formatCode="0.00">
                  <c:v>13.75</c:v>
                </c:pt>
                <c:pt idx="134" formatCode="0.00">
                  <c:v>13.910000000000002</c:v>
                </c:pt>
                <c:pt idx="135" formatCode="0.00">
                  <c:v>13.85</c:v>
                </c:pt>
                <c:pt idx="136" formatCode="0.00">
                  <c:v>13.900000000000002</c:v>
                </c:pt>
                <c:pt idx="137" formatCode="0.00">
                  <c:v>14.030000000000003</c:v>
                </c:pt>
                <c:pt idx="138" formatCode="0.00">
                  <c:v>14.059999999999999</c:v>
                </c:pt>
                <c:pt idx="139" formatCode="0.00">
                  <c:v>14.010000000000002</c:v>
                </c:pt>
                <c:pt idx="140" formatCode="0.00">
                  <c:v>14.07</c:v>
                </c:pt>
                <c:pt idx="141" formatCode="0.00">
                  <c:v>14.08</c:v>
                </c:pt>
                <c:pt idx="142" formatCode="0.00">
                  <c:v>14.050000000000002</c:v>
                </c:pt>
                <c:pt idx="143" formatCode="0.00">
                  <c:v>14.059999999999999</c:v>
                </c:pt>
                <c:pt idx="144" formatCode="0.00">
                  <c:v>14.140000000000002</c:v>
                </c:pt>
                <c:pt idx="145" formatCode="0.00">
                  <c:v>14.000000000000002</c:v>
                </c:pt>
                <c:pt idx="146" formatCode="0.00">
                  <c:v>13.920000000000002</c:v>
                </c:pt>
                <c:pt idx="147" formatCode="0.00">
                  <c:v>13.959999999999999</c:v>
                </c:pt>
                <c:pt idx="148" formatCode="0.00">
                  <c:v>13.900000000000002</c:v>
                </c:pt>
                <c:pt idx="149" formatCode="0.00">
                  <c:v>13.89</c:v>
                </c:pt>
                <c:pt idx="150" formatCode="0.00">
                  <c:v>13.810000000000002</c:v>
                </c:pt>
                <c:pt idx="151" formatCode="0.00">
                  <c:v>13.940000000000003</c:v>
                </c:pt>
                <c:pt idx="152" formatCode="0.00">
                  <c:v>14.020000000000001</c:v>
                </c:pt>
                <c:pt idx="153" formatCode="0.00">
                  <c:v>14.09</c:v>
                </c:pt>
                <c:pt idx="154" formatCode="0.00">
                  <c:v>13.89</c:v>
                </c:pt>
                <c:pt idx="155" formatCode="0.00">
                  <c:v>13.88</c:v>
                </c:pt>
                <c:pt idx="156" formatCode="0.00">
                  <c:v>13.820000000000002</c:v>
                </c:pt>
                <c:pt idx="157" formatCode="0.00">
                  <c:v>14.040000000000003</c:v>
                </c:pt>
                <c:pt idx="158" formatCode="0.00">
                  <c:v>14.040000000000003</c:v>
                </c:pt>
                <c:pt idx="159" formatCode="0.00">
                  <c:v>14.020000000000001</c:v>
                </c:pt>
                <c:pt idx="160" formatCode="0.00">
                  <c:v>13.959999999999999</c:v>
                </c:pt>
                <c:pt idx="161" formatCode="0.00">
                  <c:v>14.050000000000002</c:v>
                </c:pt>
                <c:pt idx="162" formatCode="0.00">
                  <c:v>14.040000000000003</c:v>
                </c:pt>
                <c:pt idx="163" formatCode="0.00">
                  <c:v>14.07</c:v>
                </c:pt>
                <c:pt idx="164" formatCode="0.00">
                  <c:v>13.8</c:v>
                </c:pt>
                <c:pt idx="165" formatCode="0.00">
                  <c:v>13.900000000000002</c:v>
                </c:pt>
                <c:pt idx="166" formatCode="0.00">
                  <c:v>13.959999999999999</c:v>
                </c:pt>
                <c:pt idx="167" formatCode="0.00">
                  <c:v>13.99</c:v>
                </c:pt>
                <c:pt idx="168" formatCode="0.00">
                  <c:v>13.95</c:v>
                </c:pt>
                <c:pt idx="169" formatCode="0.00">
                  <c:v>14.059999999999999</c:v>
                </c:pt>
                <c:pt idx="170" formatCode="0.00">
                  <c:v>14.040000000000003</c:v>
                </c:pt>
                <c:pt idx="171" formatCode="0.00">
                  <c:v>13.930000000000003</c:v>
                </c:pt>
                <c:pt idx="172" formatCode="0.00">
                  <c:v>14.020000000000001</c:v>
                </c:pt>
                <c:pt idx="173" formatCode="0.00">
                  <c:v>14.16</c:v>
                </c:pt>
                <c:pt idx="174" formatCode="0.00">
                  <c:v>13.930000000000003</c:v>
                </c:pt>
                <c:pt idx="175" formatCode="0.00">
                  <c:v>13.99</c:v>
                </c:pt>
                <c:pt idx="176" formatCode="0.00">
                  <c:v>13.88</c:v>
                </c:pt>
                <c:pt idx="177" formatCode="0.00">
                  <c:v>14.150000000000002</c:v>
                </c:pt>
                <c:pt idx="178" formatCode="0.00">
                  <c:v>14.059999999999999</c:v>
                </c:pt>
                <c:pt idx="179" formatCode="0.00">
                  <c:v>14.120000000000001</c:v>
                </c:pt>
                <c:pt idx="180" formatCode="0.00">
                  <c:v>14.230000000000002</c:v>
                </c:pt>
                <c:pt idx="181" formatCode="0.00">
                  <c:v>14.28</c:v>
                </c:pt>
                <c:pt idx="182" formatCode="0.00">
                  <c:v>14.09</c:v>
                </c:pt>
                <c:pt idx="183" formatCode="0.00">
                  <c:v>14.27</c:v>
                </c:pt>
                <c:pt idx="184" formatCode="0.00">
                  <c:v>14.120000000000001</c:v>
                </c:pt>
                <c:pt idx="185" formatCode="0.00">
                  <c:v>14.08</c:v>
                </c:pt>
                <c:pt idx="186" formatCode="0.00">
                  <c:v>14.150000000000002</c:v>
                </c:pt>
                <c:pt idx="187" formatCode="0.00">
                  <c:v>14.290000000000001</c:v>
                </c:pt>
                <c:pt idx="188" formatCode="0.00">
                  <c:v>14.350000000000003</c:v>
                </c:pt>
                <c:pt idx="189" formatCode="0.00">
                  <c:v>14.240000000000002</c:v>
                </c:pt>
                <c:pt idx="190" formatCode="0.00">
                  <c:v>14.39</c:v>
                </c:pt>
                <c:pt idx="191" formatCode="0.00">
                  <c:v>14.379999999999999</c:v>
                </c:pt>
                <c:pt idx="192" formatCode="0.00">
                  <c:v>14.190000000000001</c:v>
                </c:pt>
                <c:pt idx="193" formatCode="0.00">
                  <c:v>14.21</c:v>
                </c:pt>
                <c:pt idx="194" formatCode="0.00">
                  <c:v>14.290000000000001</c:v>
                </c:pt>
                <c:pt idx="195" formatCode="0.00">
                  <c:v>14.430000000000001</c:v>
                </c:pt>
                <c:pt idx="196" formatCode="0.00">
                  <c:v>14.330000000000002</c:v>
                </c:pt>
                <c:pt idx="197" formatCode="0.00">
                  <c:v>14.460000000000003</c:v>
                </c:pt>
                <c:pt idx="198" formatCode="0.00">
                  <c:v>14.620000000000001</c:v>
                </c:pt>
                <c:pt idx="199" formatCode="0.00">
                  <c:v>14.41</c:v>
                </c:pt>
                <c:pt idx="200" formatCode="0.00">
                  <c:v>14.41</c:v>
                </c:pt>
                <c:pt idx="201" formatCode="0.00">
                  <c:v>14.530000000000001</c:v>
                </c:pt>
                <c:pt idx="202" formatCode="0.00">
                  <c:v>14.620000000000001</c:v>
                </c:pt>
                <c:pt idx="203" formatCode="0.00">
                  <c:v>14.610000000000001</c:v>
                </c:pt>
                <c:pt idx="204" formatCode="0.00">
                  <c:v>14.520000000000001</c:v>
                </c:pt>
                <c:pt idx="205" formatCode="0.00">
                  <c:v>14.660000000000002</c:v>
                </c:pt>
                <c:pt idx="206" formatCode="0.00">
                  <c:v>14.6</c:v>
                </c:pt>
                <c:pt idx="207" formatCode="0.00">
                  <c:v>14.63</c:v>
                </c:pt>
                <c:pt idx="208" formatCode="0.00">
                  <c:v>14.49</c:v>
                </c:pt>
                <c:pt idx="209" formatCode="0.00">
                  <c:v>14.6</c:v>
                </c:pt>
                <c:pt idx="210">
                  <c:v>14.670000000000003</c:v>
                </c:pt>
                <c:pt idx="211">
                  <c:v>14.550000000000002</c:v>
                </c:pt>
                <c:pt idx="212">
                  <c:v>14.58</c:v>
                </c:pt>
                <c:pt idx="213">
                  <c:v>14.610000000000001</c:v>
                </c:pt>
              </c:numCache>
            </c:numRef>
          </c:val>
          <c:smooth val="0"/>
          <c:extLst>
            <c:ext xmlns:c16="http://schemas.microsoft.com/office/drawing/2014/chart" uri="{C3380CC4-5D6E-409C-BE32-E72D297353CC}">
              <c16:uniqueId val="{00000001-5A5C-4DAA-9564-3F2C9EDFF81E}"/>
            </c:ext>
          </c:extLst>
        </c:ser>
        <c:dLbls>
          <c:showLegendKey val="0"/>
          <c:showVal val="0"/>
          <c:showCatName val="0"/>
          <c:showSerName val="0"/>
          <c:showPercent val="0"/>
          <c:showBubbleSize val="0"/>
        </c:dLbls>
        <c:marker val="1"/>
        <c:smooth val="0"/>
        <c:axId val="554962488"/>
        <c:axId val="554968760"/>
      </c:lineChart>
      <c:catAx>
        <c:axId val="554968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54967192"/>
        <c:crosses val="autoZero"/>
        <c:auto val="1"/>
        <c:lblAlgn val="ctr"/>
        <c:lblOffset val="100"/>
        <c:tickLblSkip val="10"/>
        <c:tickMarkSkip val="5"/>
        <c:noMultiLvlLbl val="0"/>
      </c:catAx>
      <c:valAx>
        <c:axId val="554967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54968368"/>
        <c:crosses val="autoZero"/>
        <c:crossBetween val="between"/>
      </c:valAx>
      <c:valAx>
        <c:axId val="554968760"/>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54962488"/>
        <c:crosses val="max"/>
        <c:crossBetween val="between"/>
      </c:valAx>
      <c:catAx>
        <c:axId val="554962488"/>
        <c:scaling>
          <c:orientation val="minMax"/>
        </c:scaling>
        <c:delete val="1"/>
        <c:axPos val="b"/>
        <c:numFmt formatCode="General" sourceLinked="1"/>
        <c:majorTickMark val="none"/>
        <c:minorTickMark val="none"/>
        <c:tickLblPos val="nextTo"/>
        <c:crossAx val="55496876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Rice Yield</c:v>
                </c:pt>
              </c:strCache>
            </c:strRef>
          </c:tx>
          <c:spPr>
            <a:ln w="28575" cap="rnd">
              <a:solidFill>
                <a:schemeClr val="accent1"/>
              </a:solidFill>
              <a:round/>
            </a:ln>
            <a:effectLst/>
          </c:spPr>
          <c:marker>
            <c:symbol val="none"/>
          </c:marker>
          <c:cat>
            <c:strRef>
              <c:f>Sheet1!$B$1:$BC$1</c:f>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f>Sheet1!$B$2:$BC$2</c:f>
              <c:numCache>
                <c:formatCode>General</c:formatCode>
                <c:ptCount val="54"/>
                <c:pt idx="0">
                  <c:v>18693</c:v>
                </c:pt>
                <c:pt idx="1">
                  <c:v>18958</c:v>
                </c:pt>
                <c:pt idx="2">
                  <c:v>20567</c:v>
                </c:pt>
                <c:pt idx="3">
                  <c:v>21025</c:v>
                </c:pt>
                <c:pt idx="4">
                  <c:v>20353</c:v>
                </c:pt>
                <c:pt idx="5">
                  <c:v>20781</c:v>
                </c:pt>
                <c:pt idx="6">
                  <c:v>21749</c:v>
                </c:pt>
                <c:pt idx="7">
                  <c:v>22328</c:v>
                </c:pt>
                <c:pt idx="8">
                  <c:v>22540</c:v>
                </c:pt>
                <c:pt idx="9">
                  <c:v>23808</c:v>
                </c:pt>
                <c:pt idx="10">
                  <c:v>23619</c:v>
                </c:pt>
                <c:pt idx="11">
                  <c:v>23245</c:v>
                </c:pt>
                <c:pt idx="12">
                  <c:v>24524</c:v>
                </c:pt>
                <c:pt idx="13">
                  <c:v>24251</c:v>
                </c:pt>
                <c:pt idx="14">
                  <c:v>25186</c:v>
                </c:pt>
                <c:pt idx="15">
                  <c:v>24509</c:v>
                </c:pt>
                <c:pt idx="16">
                  <c:v>25718</c:v>
                </c:pt>
                <c:pt idx="17">
                  <c:v>26843</c:v>
                </c:pt>
                <c:pt idx="18">
                  <c:v>26591</c:v>
                </c:pt>
                <c:pt idx="19">
                  <c:v>27482</c:v>
                </c:pt>
                <c:pt idx="20">
                  <c:v>28272</c:v>
                </c:pt>
                <c:pt idx="21">
                  <c:v>29804</c:v>
                </c:pt>
                <c:pt idx="22">
                  <c:v>31367</c:v>
                </c:pt>
                <c:pt idx="23">
                  <c:v>32261</c:v>
                </c:pt>
                <c:pt idx="24">
                  <c:v>32570</c:v>
                </c:pt>
                <c:pt idx="25">
                  <c:v>32441</c:v>
                </c:pt>
                <c:pt idx="26">
                  <c:v>32651</c:v>
                </c:pt>
                <c:pt idx="27">
                  <c:v>33296</c:v>
                </c:pt>
                <c:pt idx="28">
                  <c:v>34541</c:v>
                </c:pt>
                <c:pt idx="29">
                  <c:v>35286</c:v>
                </c:pt>
                <c:pt idx="30">
                  <c:v>35348</c:v>
                </c:pt>
                <c:pt idx="31">
                  <c:v>35859</c:v>
                </c:pt>
                <c:pt idx="32">
                  <c:v>36288</c:v>
                </c:pt>
                <c:pt idx="33">
                  <c:v>36585</c:v>
                </c:pt>
                <c:pt idx="34">
                  <c:v>36594</c:v>
                </c:pt>
                <c:pt idx="35">
                  <c:v>37854</c:v>
                </c:pt>
                <c:pt idx="36">
                  <c:v>38183</c:v>
                </c:pt>
                <c:pt idx="37">
                  <c:v>38182</c:v>
                </c:pt>
                <c:pt idx="38">
                  <c:v>38965</c:v>
                </c:pt>
                <c:pt idx="39">
                  <c:v>38874</c:v>
                </c:pt>
                <c:pt idx="40">
                  <c:v>39445</c:v>
                </c:pt>
                <c:pt idx="41">
                  <c:v>38677</c:v>
                </c:pt>
                <c:pt idx="42">
                  <c:v>39508</c:v>
                </c:pt>
                <c:pt idx="43">
                  <c:v>40349</c:v>
                </c:pt>
                <c:pt idx="44">
                  <c:v>40912</c:v>
                </c:pt>
                <c:pt idx="45">
                  <c:v>41175</c:v>
                </c:pt>
                <c:pt idx="46">
                  <c:v>42342</c:v>
                </c:pt>
                <c:pt idx="47">
                  <c:v>42949</c:v>
                </c:pt>
                <c:pt idx="48">
                  <c:v>43440</c:v>
                </c:pt>
                <c:pt idx="49">
                  <c:v>43402</c:v>
                </c:pt>
                <c:pt idx="50">
                  <c:v>44348</c:v>
                </c:pt>
                <c:pt idx="51">
                  <c:v>45174</c:v>
                </c:pt>
                <c:pt idx="52">
                  <c:v>44996</c:v>
                </c:pt>
                <c:pt idx="53">
                  <c:v>45569</c:v>
                </c:pt>
              </c:numCache>
            </c:numRef>
          </c:val>
          <c:smooth val="0"/>
          <c:extLst>
            <c:ext xmlns:c16="http://schemas.microsoft.com/office/drawing/2014/chart" uri="{C3380CC4-5D6E-409C-BE32-E72D297353CC}">
              <c16:uniqueId val="{00000000-7200-4752-B163-A75C8BBA5C53}"/>
            </c:ext>
          </c:extLst>
        </c:ser>
        <c:ser>
          <c:idx val="1"/>
          <c:order val="1"/>
          <c:tx>
            <c:strRef>
              <c:f>Sheet1!$A$3</c:f>
              <c:strCache>
                <c:ptCount val="1"/>
                <c:pt idx="0">
                  <c:v>Wheat Yield</c:v>
                </c:pt>
              </c:strCache>
            </c:strRef>
          </c:tx>
          <c:spPr>
            <a:ln w="28575" cap="rnd">
              <a:solidFill>
                <a:schemeClr val="accent2"/>
              </a:solidFill>
              <a:round/>
            </a:ln>
            <a:effectLst/>
          </c:spPr>
          <c:marker>
            <c:symbol val="none"/>
          </c:marker>
          <c:cat>
            <c:strRef>
              <c:f>Sheet1!$B$1:$BC$1</c:f>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f>Sheet1!$B$3:$BC$3</c:f>
              <c:numCache>
                <c:formatCode>General</c:formatCode>
                <c:ptCount val="54"/>
                <c:pt idx="0">
                  <c:v>10889</c:v>
                </c:pt>
                <c:pt idx="1">
                  <c:v>12060</c:v>
                </c:pt>
                <c:pt idx="2">
                  <c:v>11320</c:v>
                </c:pt>
                <c:pt idx="3">
                  <c:v>12413</c:v>
                </c:pt>
                <c:pt idx="4">
                  <c:v>12151</c:v>
                </c:pt>
                <c:pt idx="5">
                  <c:v>14079</c:v>
                </c:pt>
                <c:pt idx="6">
                  <c:v>13392</c:v>
                </c:pt>
                <c:pt idx="7">
                  <c:v>14534</c:v>
                </c:pt>
                <c:pt idx="8">
                  <c:v>14174</c:v>
                </c:pt>
                <c:pt idx="9">
                  <c:v>14941</c:v>
                </c:pt>
                <c:pt idx="10">
                  <c:v>16245</c:v>
                </c:pt>
                <c:pt idx="11">
                  <c:v>16046</c:v>
                </c:pt>
                <c:pt idx="12">
                  <c:v>16836</c:v>
                </c:pt>
                <c:pt idx="13">
                  <c:v>16155</c:v>
                </c:pt>
                <c:pt idx="14">
                  <c:v>15701</c:v>
                </c:pt>
                <c:pt idx="15">
                  <c:v>17911</c:v>
                </c:pt>
                <c:pt idx="16">
                  <c:v>16724</c:v>
                </c:pt>
                <c:pt idx="17">
                  <c:v>19328</c:v>
                </c:pt>
                <c:pt idx="18">
                  <c:v>18522</c:v>
                </c:pt>
                <c:pt idx="19">
                  <c:v>18554</c:v>
                </c:pt>
                <c:pt idx="20">
                  <c:v>18800</c:v>
                </c:pt>
                <c:pt idx="21">
                  <c:v>19992</c:v>
                </c:pt>
                <c:pt idx="22">
                  <c:v>21258</c:v>
                </c:pt>
                <c:pt idx="23">
                  <c:v>22201</c:v>
                </c:pt>
                <c:pt idx="24">
                  <c:v>21719</c:v>
                </c:pt>
                <c:pt idx="25">
                  <c:v>23213</c:v>
                </c:pt>
                <c:pt idx="26">
                  <c:v>22900</c:v>
                </c:pt>
                <c:pt idx="27">
                  <c:v>22926</c:v>
                </c:pt>
                <c:pt idx="28">
                  <c:v>23732</c:v>
                </c:pt>
                <c:pt idx="29">
                  <c:v>25626</c:v>
                </c:pt>
                <c:pt idx="30">
                  <c:v>24396</c:v>
                </c:pt>
                <c:pt idx="31">
                  <c:v>25373</c:v>
                </c:pt>
                <c:pt idx="32">
                  <c:v>25389</c:v>
                </c:pt>
                <c:pt idx="33">
                  <c:v>24474</c:v>
                </c:pt>
                <c:pt idx="34">
                  <c:v>25144</c:v>
                </c:pt>
                <c:pt idx="35">
                  <c:v>25761</c:v>
                </c:pt>
                <c:pt idx="36">
                  <c:v>26986</c:v>
                </c:pt>
                <c:pt idx="37">
                  <c:v>27040</c:v>
                </c:pt>
                <c:pt idx="38">
                  <c:v>27506</c:v>
                </c:pt>
                <c:pt idx="39">
                  <c:v>27187</c:v>
                </c:pt>
                <c:pt idx="40">
                  <c:v>27571</c:v>
                </c:pt>
                <c:pt idx="41">
                  <c:v>26922</c:v>
                </c:pt>
                <c:pt idx="42">
                  <c:v>26822</c:v>
                </c:pt>
                <c:pt idx="43">
                  <c:v>29174</c:v>
                </c:pt>
                <c:pt idx="44">
                  <c:v>28557</c:v>
                </c:pt>
                <c:pt idx="45">
                  <c:v>28505</c:v>
                </c:pt>
                <c:pt idx="46">
                  <c:v>28228</c:v>
                </c:pt>
                <c:pt idx="47">
                  <c:v>30874</c:v>
                </c:pt>
                <c:pt idx="48">
                  <c:v>30389</c:v>
                </c:pt>
                <c:pt idx="49">
                  <c:v>29725</c:v>
                </c:pt>
                <c:pt idx="50">
                  <c:v>31645</c:v>
                </c:pt>
                <c:pt idx="51">
                  <c:v>30700</c:v>
                </c:pt>
                <c:pt idx="52">
                  <c:v>32603</c:v>
                </c:pt>
                <c:pt idx="53">
                  <c:v>33074</c:v>
                </c:pt>
              </c:numCache>
            </c:numRef>
          </c:val>
          <c:smooth val="0"/>
          <c:extLst>
            <c:ext xmlns:c16="http://schemas.microsoft.com/office/drawing/2014/chart" uri="{C3380CC4-5D6E-409C-BE32-E72D297353CC}">
              <c16:uniqueId val="{00000001-7200-4752-B163-A75C8BBA5C53}"/>
            </c:ext>
          </c:extLst>
        </c:ser>
        <c:dLbls>
          <c:showLegendKey val="0"/>
          <c:showVal val="0"/>
          <c:showCatName val="0"/>
          <c:showSerName val="0"/>
          <c:showPercent val="0"/>
          <c:showBubbleSize val="0"/>
        </c:dLbls>
        <c:smooth val="0"/>
        <c:axId val="948689928"/>
        <c:axId val="948690584"/>
        <c:extLst>
          <c:ext xmlns:c15="http://schemas.microsoft.com/office/drawing/2012/chart" uri="{02D57815-91ED-43cb-92C2-25804820EDAC}">
            <c15:filteredLineSeries>
              <c15:ser>
                <c:idx val="2"/>
                <c:order val="2"/>
                <c:tx>
                  <c:strRef>
                    <c:extLst>
                      <c:ext uri="{02D57815-91ED-43cb-92C2-25804820EDAC}">
                        <c15:formulaRef>
                          <c15:sqref>Sheet1!$A$4</c15:sqref>
                        </c15:formulaRef>
                      </c:ext>
                    </c:extLst>
                    <c:strCache>
                      <c:ptCount val="1"/>
                      <c:pt idx="0">
                        <c:v>Category 3</c:v>
                      </c:pt>
                    </c:strCache>
                  </c:strRef>
                </c:tx>
                <c:spPr>
                  <a:ln w="28575" cap="rnd">
                    <a:solidFill>
                      <a:schemeClr val="accent3"/>
                    </a:solidFill>
                    <a:round/>
                  </a:ln>
                  <a:effectLst/>
                </c:spPr>
                <c:marker>
                  <c:symbol val="none"/>
                </c:marker>
                <c:cat>
                  <c:strRef>
                    <c:extLst>
                      <c:ext uri="{02D57815-91ED-43cb-92C2-25804820EDAC}">
                        <c15:formulaRef>
                          <c15:sqref>Sheet1!$B$1:$BC$1</c15:sqref>
                        </c15:formulaRef>
                      </c:ext>
                    </c:extLst>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extLst>
                      <c:ext uri="{02D57815-91ED-43cb-92C2-25804820EDAC}">
                        <c15:formulaRef>
                          <c15:sqref>Sheet1!$B$4:$BC$4</c15:sqref>
                        </c15:formulaRef>
                      </c:ext>
                    </c:extLst>
                    <c:numCache>
                      <c:formatCode>General</c:formatCode>
                      <c:ptCount val="54"/>
                      <c:pt idx="0">
                        <c:v>3.5</c:v>
                      </c:pt>
                      <c:pt idx="1">
                        <c:v>1.8</c:v>
                      </c:pt>
                      <c:pt idx="2">
                        <c:v>3</c:v>
                      </c:pt>
                    </c:numCache>
                  </c:numRef>
                </c:val>
                <c:smooth val="0"/>
                <c:extLst>
                  <c:ext xmlns:c16="http://schemas.microsoft.com/office/drawing/2014/chart" uri="{C3380CC4-5D6E-409C-BE32-E72D297353CC}">
                    <c16:uniqueId val="{00000002-7200-4752-B163-A75C8BBA5C53}"/>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Sheet1!$A$5</c15:sqref>
                        </c15:formulaRef>
                      </c:ext>
                    </c:extLst>
                    <c:strCache>
                      <c:ptCount val="1"/>
                      <c:pt idx="0">
                        <c:v>Category 4</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Sheet1!$B$1:$BC$1</c15:sqref>
                        </c15:formulaRef>
                      </c:ext>
                    </c:extLst>
                    <c:strCache>
                      <c:ptCount val="54"/>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strCache>
                  </c:strRef>
                </c:cat>
                <c:val>
                  <c:numRef>
                    <c:extLst xmlns:c15="http://schemas.microsoft.com/office/drawing/2012/chart">
                      <c:ext xmlns:c15="http://schemas.microsoft.com/office/drawing/2012/chart" uri="{02D57815-91ED-43cb-92C2-25804820EDAC}">
                        <c15:formulaRef>
                          <c15:sqref>Sheet1!$B$5:$BC$5</c15:sqref>
                        </c15:formulaRef>
                      </c:ext>
                    </c:extLst>
                    <c:numCache>
                      <c:formatCode>General</c:formatCode>
                      <c:ptCount val="54"/>
                      <c:pt idx="0">
                        <c:v>4.5</c:v>
                      </c:pt>
                      <c:pt idx="1">
                        <c:v>2.8</c:v>
                      </c:pt>
                      <c:pt idx="2">
                        <c:v>5</c:v>
                      </c:pt>
                    </c:numCache>
                  </c:numRef>
                </c:val>
                <c:smooth val="0"/>
                <c:extLst xmlns:c15="http://schemas.microsoft.com/office/drawing/2012/chart">
                  <c:ext xmlns:c16="http://schemas.microsoft.com/office/drawing/2014/chart" uri="{C3380CC4-5D6E-409C-BE32-E72D297353CC}">
                    <c16:uniqueId val="{00000003-7200-4752-B163-A75C8BBA5C53}"/>
                  </c:ext>
                </c:extLst>
              </c15:ser>
            </c15:filteredLineSeries>
          </c:ext>
        </c:extLst>
      </c:lineChart>
      <c:catAx>
        <c:axId val="948689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948690584"/>
        <c:crosses val="autoZero"/>
        <c:auto val="1"/>
        <c:lblAlgn val="ctr"/>
        <c:lblOffset val="100"/>
        <c:noMultiLvlLbl val="0"/>
      </c:catAx>
      <c:valAx>
        <c:axId val="9486905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8689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0">
                <a:latin typeface="Times New Roman" pitchFamily="18" charset="0"/>
              </a:defRPr>
            </a:lvl1pPr>
          </a:lstStyle>
          <a:p>
            <a:pPr>
              <a:defRPr/>
            </a:pPr>
            <a:endParaRPr lang="en-US"/>
          </a:p>
        </p:txBody>
      </p:sp>
      <p:sp>
        <p:nvSpPr>
          <p:cNvPr id="552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0">
                <a:latin typeface="Times New Roman" pitchFamily="18" charset="0"/>
              </a:defRPr>
            </a:lvl1pPr>
          </a:lstStyle>
          <a:p>
            <a:pPr>
              <a:defRPr/>
            </a:pPr>
            <a:endParaRPr lang="en-US"/>
          </a:p>
        </p:txBody>
      </p:sp>
      <p:sp>
        <p:nvSpPr>
          <p:cNvPr id="55300" name="Rectangle 4"/>
          <p:cNvSpPr>
            <a:spLocks noGrp="1" noChangeArrowheads="1"/>
          </p:cNvSpPr>
          <p:nvPr>
            <p:ph type="ftr" sz="quarter" idx="2"/>
          </p:nvPr>
        </p:nvSpPr>
        <p:spPr bwMode="auto">
          <a:xfrm>
            <a:off x="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0">
                <a:latin typeface="Times New Roman" pitchFamily="18" charset="0"/>
              </a:defRPr>
            </a:lvl1pPr>
          </a:lstStyle>
          <a:p>
            <a:pPr>
              <a:defRPr/>
            </a:pPr>
            <a:endParaRPr lang="en-US"/>
          </a:p>
        </p:txBody>
      </p:sp>
      <p:sp>
        <p:nvSpPr>
          <p:cNvPr id="55301" name="Rectangle 5"/>
          <p:cNvSpPr>
            <a:spLocks noGrp="1" noChangeArrowheads="1"/>
          </p:cNvSpPr>
          <p:nvPr>
            <p:ph type="sldNum" sz="quarter" idx="3"/>
          </p:nvPr>
        </p:nvSpPr>
        <p:spPr bwMode="auto">
          <a:xfrm>
            <a:off x="388620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0">
                <a:latin typeface="Times New Roman" panose="02020603050405020304" pitchFamily="18" charset="0"/>
              </a:defRPr>
            </a:lvl1pPr>
          </a:lstStyle>
          <a:p>
            <a:fld id="{740187F7-4EE7-4BC3-85E9-89BBCBF2CCF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0">
                <a:latin typeface="Times New Roman" pitchFamily="18" charset="0"/>
              </a:defRPr>
            </a:lvl1pPr>
          </a:lstStyle>
          <a:p>
            <a:pPr>
              <a:defRPr/>
            </a:pPr>
            <a:endParaRPr lang="en-US"/>
          </a:p>
        </p:txBody>
      </p:sp>
      <p:sp>
        <p:nvSpPr>
          <p:cNvPr id="7171"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27125" y="690563"/>
            <a:ext cx="4603750" cy="3452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14400" y="4373563"/>
            <a:ext cx="5029200" cy="4143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7471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0">
                <a:latin typeface="Times New Roman" pitchFamily="18" charset="0"/>
              </a:defRPr>
            </a:lvl1pPr>
          </a:lstStyle>
          <a:p>
            <a:pPr>
              <a:defRPr/>
            </a:pPr>
            <a:endParaRPr lang="en-US"/>
          </a:p>
        </p:txBody>
      </p:sp>
      <p:sp>
        <p:nvSpPr>
          <p:cNvPr id="7175" name="Rectangle 7"/>
          <p:cNvSpPr>
            <a:spLocks noGrp="1" noChangeArrowheads="1"/>
          </p:cNvSpPr>
          <p:nvPr>
            <p:ph type="sldNum" sz="quarter" idx="5"/>
          </p:nvPr>
        </p:nvSpPr>
        <p:spPr bwMode="auto">
          <a:xfrm>
            <a:off x="3886200" y="87471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0">
                <a:latin typeface="Times New Roman" panose="02020603050405020304" pitchFamily="18" charset="0"/>
              </a:defRPr>
            </a:lvl1pPr>
          </a:lstStyle>
          <a:p>
            <a:fld id="{AEB7160E-7EB1-4E0C-9B02-12FCAB9A490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92547A98-2DF4-4D86-A306-D58B99B1C25E}" type="slidenum">
              <a:rPr lang="en-US" altLang="en-US" i="0">
                <a:latin typeface="Times New Roman" panose="02020603050405020304" pitchFamily="18" charset="0"/>
              </a:rPr>
              <a:pPr/>
              <a:t>1</a:t>
            </a:fld>
            <a:endParaRPr lang="en-US" altLang="en-US" i="0">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F4EC5445-C202-4BE0-BCA4-35C52827520B}" type="slidenum">
              <a:rPr lang="en-US" altLang="en-US" i="0">
                <a:latin typeface="Times New Roman" panose="02020603050405020304" pitchFamily="18" charset="0"/>
              </a:rPr>
              <a:pPr/>
              <a:t>10</a:t>
            </a:fld>
            <a:endParaRPr lang="en-US" altLang="en-US" i="0">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E43A9CF0-8302-487D-B00F-C75BA4894C8B}" type="slidenum">
              <a:rPr lang="en-US" altLang="en-US" i="0">
                <a:latin typeface="Times New Roman" panose="02020603050405020304" pitchFamily="18" charset="0"/>
              </a:rPr>
              <a:pPr/>
              <a:t>11</a:t>
            </a:fld>
            <a:endParaRPr lang="en-US" altLang="en-US" i="0">
              <a:latin typeface="Times New Roman" panose="02020603050405020304"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Source: New York Times, August 7 2007, “In Dusty Archives, a Theory of Affluence”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C29E06B5-E767-4D5C-9A48-85AE2796754A}" type="slidenum">
              <a:rPr lang="en-US" altLang="en-US" i="0">
                <a:latin typeface="Times New Roman" panose="02020603050405020304" pitchFamily="18" charset="0"/>
              </a:rPr>
              <a:pPr/>
              <a:t>12</a:t>
            </a:fld>
            <a:endParaRPr lang="en-US" altLang="en-US" i="0">
              <a:latin typeface="Times New Roman" panose="02020603050405020304"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072E3AB1-8041-465D-8A61-09AD1F1F475B}" type="slidenum">
              <a:rPr lang="en-US" altLang="en-US" i="0">
                <a:latin typeface="Times New Roman" panose="02020603050405020304" pitchFamily="18" charset="0"/>
              </a:rPr>
              <a:pPr/>
              <a:t>13</a:t>
            </a:fld>
            <a:endParaRPr lang="en-US" altLang="en-US" i="0">
              <a:latin typeface="Times New Roman" panose="02020603050405020304"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FAOSTAT</a:t>
            </a:r>
          </a:p>
          <a:p>
            <a:r>
              <a:rPr lang="en-US" dirty="0"/>
              <a:t>http://www.fao.org/faostat/en/#data/QC</a:t>
            </a:r>
          </a:p>
        </p:txBody>
      </p:sp>
      <p:sp>
        <p:nvSpPr>
          <p:cNvPr id="4" name="Slide Number Placeholder 3"/>
          <p:cNvSpPr>
            <a:spLocks noGrp="1"/>
          </p:cNvSpPr>
          <p:nvPr>
            <p:ph type="sldNum" sz="quarter" idx="10"/>
          </p:nvPr>
        </p:nvSpPr>
        <p:spPr/>
        <p:txBody>
          <a:bodyPr/>
          <a:lstStyle/>
          <a:p>
            <a:fld id="{AEB7160E-7EB1-4E0C-9B02-12FCAB9A490F}" type="slidenum">
              <a:rPr lang="en-US" altLang="en-US" smtClean="0"/>
              <a:pPr/>
              <a:t>14</a:t>
            </a:fld>
            <a:endParaRPr lang="en-US" altLang="en-US"/>
          </a:p>
        </p:txBody>
      </p:sp>
    </p:spTree>
    <p:extLst>
      <p:ext uri="{BB962C8B-B14F-4D97-AF65-F5344CB8AC3E}">
        <p14:creationId xmlns:p14="http://schemas.microsoft.com/office/powerpoint/2010/main" val="2201446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3DC78E8F-436D-484A-A1B9-D877747ED398}" type="slidenum">
              <a:rPr lang="en-US" altLang="en-US" i="0">
                <a:latin typeface="Times New Roman" panose="02020603050405020304" pitchFamily="18" charset="0"/>
              </a:rPr>
              <a:pPr/>
              <a:t>15</a:t>
            </a:fld>
            <a:endParaRPr lang="en-US" altLang="en-US" i="0">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A76D2A2C-42BC-481A-B0DB-F5AB9F563E58}" type="slidenum">
              <a:rPr lang="en-US" altLang="en-US" i="0">
                <a:latin typeface="Times New Roman" panose="02020603050405020304" pitchFamily="18" charset="0"/>
              </a:rPr>
              <a:pPr/>
              <a:t>16</a:t>
            </a:fld>
            <a:endParaRPr lang="en-US" altLang="en-US" i="0">
              <a:latin typeface="Times New Roman" panose="02020603050405020304" pitchFamily="18"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598F0728-4B22-42DF-80F8-FAC23ED751E1}" type="slidenum">
              <a:rPr lang="en-US" altLang="en-US" i="0">
                <a:latin typeface="Times New Roman" panose="02020603050405020304" pitchFamily="18" charset="0"/>
              </a:rPr>
              <a:pPr/>
              <a:t>17</a:t>
            </a:fld>
            <a:endParaRPr lang="en-US" altLang="en-US" i="0">
              <a:latin typeface="Times New Roman" panose="02020603050405020304" pitchFamily="18"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EC819958-4C41-4228-901D-B9CAD9603901}" type="slidenum">
              <a:rPr lang="en-US" altLang="en-US" i="0">
                <a:latin typeface="Times New Roman" panose="02020603050405020304" pitchFamily="18" charset="0"/>
              </a:rPr>
              <a:pPr/>
              <a:t>18</a:t>
            </a:fld>
            <a:endParaRPr lang="en-US" altLang="en-US" i="0">
              <a:latin typeface="Times New Roman" panose="02020603050405020304" pitchFamily="18"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D6AF7BC8-8F0E-4E36-BE30-1D1D87A42719}" type="slidenum">
              <a:rPr lang="en-US" altLang="en-US" i="0">
                <a:latin typeface="Times New Roman" panose="02020603050405020304" pitchFamily="18" charset="0"/>
              </a:rPr>
              <a:pPr/>
              <a:t>19</a:t>
            </a:fld>
            <a:endParaRPr lang="en-US" altLang="en-US" i="0">
              <a:latin typeface="Times New Roman" panose="02020603050405020304" pitchFamily="1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AEF13A48-56E4-43C9-A01B-4AEFF16DE7DC}" type="slidenum">
              <a:rPr lang="en-US" altLang="en-US" i="0">
                <a:latin typeface="Times New Roman" panose="02020603050405020304" pitchFamily="18" charset="0"/>
              </a:rPr>
              <a:pPr/>
              <a:t>2</a:t>
            </a:fld>
            <a:endParaRPr lang="en-US" altLang="en-US" i="0">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0FCA3794-DFBA-4BA3-8723-E8E1BC0CEA50}" type="slidenum">
              <a:rPr lang="en-US" altLang="en-US" i="0">
                <a:latin typeface="Times New Roman" panose="02020603050405020304" pitchFamily="18" charset="0"/>
              </a:rPr>
              <a:pPr/>
              <a:t>20</a:t>
            </a:fld>
            <a:endParaRPr lang="en-US" altLang="en-US" i="0">
              <a:latin typeface="Times New Roman" panose="02020603050405020304" pitchFamily="18"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EBC18D02-6C88-4BE7-8745-B8ED1C900E37}" type="slidenum">
              <a:rPr lang="en-US" altLang="en-US" i="0">
                <a:latin typeface="Times New Roman" panose="02020603050405020304" pitchFamily="18" charset="0"/>
              </a:rPr>
              <a:pPr/>
              <a:t>22</a:t>
            </a:fld>
            <a:endParaRPr lang="en-US" altLang="en-US" i="0">
              <a:latin typeface="Times New Roman" panose="02020603050405020304" pitchFamily="18"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CE3CBBFC-9FDC-4DEB-A9CD-A62F405C975A}" type="slidenum">
              <a:rPr lang="en-US" altLang="en-US" i="0">
                <a:latin typeface="Times New Roman" panose="02020603050405020304" pitchFamily="18" charset="0"/>
              </a:rPr>
              <a:pPr/>
              <a:t>23</a:t>
            </a:fld>
            <a:endParaRPr lang="en-US" altLang="en-US" i="0">
              <a:latin typeface="Times New Roman" panose="02020603050405020304"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53E2B47A-AE6F-43A4-AB61-4A0AFE1D3D20}" type="slidenum">
              <a:rPr lang="en-US" altLang="en-US" i="0">
                <a:latin typeface="Times New Roman" panose="02020603050405020304" pitchFamily="18" charset="0"/>
              </a:rPr>
              <a:pPr/>
              <a:t>24</a:t>
            </a:fld>
            <a:endParaRPr lang="en-US" altLang="en-US" i="0">
              <a:latin typeface="Times New Roman" panose="02020603050405020304" pitchFamily="18"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80F50258-7C9B-470E-AB92-639E6DA87A3D}" type="slidenum">
              <a:rPr lang="en-US" altLang="en-US" i="0">
                <a:latin typeface="Times New Roman" panose="02020603050405020304" pitchFamily="18" charset="0"/>
              </a:rPr>
              <a:pPr/>
              <a:t>25</a:t>
            </a:fld>
            <a:endParaRPr lang="en-US" altLang="en-US" i="0">
              <a:latin typeface="Times New Roman" panose="02020603050405020304" pitchFamily="18"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1C1E339E-1462-44EC-9C45-C3E25F17044F}" type="slidenum">
              <a:rPr lang="en-US" altLang="en-US" i="0">
                <a:latin typeface="Times New Roman" panose="02020603050405020304" pitchFamily="18" charset="0"/>
              </a:rPr>
              <a:pPr/>
              <a:t>26</a:t>
            </a:fld>
            <a:endParaRPr lang="en-US" altLang="en-US" i="0">
              <a:latin typeface="Times New Roman" panose="02020603050405020304" pitchFamily="18"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Source: FAO.</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9862A96C-8567-44DB-A7E6-8208B0B617E3}" type="slidenum">
              <a:rPr lang="en-US" altLang="en-US" i="0">
                <a:latin typeface="Times New Roman" panose="02020603050405020304" pitchFamily="18" charset="0"/>
              </a:rPr>
              <a:pPr/>
              <a:t>27</a:t>
            </a:fld>
            <a:endParaRPr lang="en-US" altLang="en-US" i="0">
              <a:latin typeface="Times New Roman" panose="02020603050405020304" pitchFamily="18" charset="0"/>
            </a:endParaRPr>
          </a:p>
        </p:txBody>
      </p:sp>
      <p:sp>
        <p:nvSpPr>
          <p:cNvPr id="86019" name="Rectangle 2"/>
          <p:cNvSpPr>
            <a:spLocks noGrp="1" noRot="1" noChangeAspect="1" noChangeArrowheads="1" noTextEdit="1"/>
          </p:cNvSpPr>
          <p:nvPr>
            <p:ph type="sldImg"/>
          </p:nvPr>
        </p:nvSpPr>
        <p:spPr>
          <a:xfrm>
            <a:off x="1135063" y="687388"/>
            <a:ext cx="4586287" cy="3440112"/>
          </a:xfrm>
          <a:solidFill>
            <a:srgbClr val="FFFFFF"/>
          </a:solidFill>
          <a:ln/>
        </p:spPr>
      </p:sp>
      <p:sp>
        <p:nvSpPr>
          <p:cNvPr id="86020" name="Rectangle 3"/>
          <p:cNvSpPr>
            <a:spLocks noGrp="1" noChangeArrowheads="1"/>
          </p:cNvSpPr>
          <p:nvPr>
            <p:ph type="body" idx="1"/>
          </p:nvPr>
        </p:nvSpPr>
        <p:spPr>
          <a:solidFill>
            <a:srgbClr val="FFFFFF"/>
          </a:solidFill>
          <a:ln>
            <a:solidFill>
              <a:srgbClr val="000000"/>
            </a:solidFill>
          </a:ln>
        </p:spPr>
        <p:txBody>
          <a:bodyPr/>
          <a:lstStyle/>
          <a:p>
            <a:r>
              <a:rPr lang="en-US" altLang="en-US" b="1"/>
              <a:t>Commercial Harvests in the Northwest Atlantic of Some Important Fish Stocks, 1950-95</a:t>
            </a:r>
            <a:endParaRPr lang="en-US" altLang="en-US"/>
          </a:p>
          <a:p>
            <a:r>
              <a:rPr lang="en-US" altLang="en-US"/>
              <a:t>According to an FAO analysis, based on fish harvest records from 1950 to 1994, 35 percent of the most important commercial fish stocks show a pattern of declining yields and require immediate action to halt overharvesting. Another 25 percent show steady yields but are being fished at their biological limit and are vulnerable to declines if fishing levels increase. For more information see http://www.wri.org/wri/trends/fishloss.html.</a:t>
            </a:r>
          </a:p>
          <a:p>
            <a:r>
              <a:rPr lang="en-US" altLang="en-US" b="1"/>
              <a:t>Source:</a:t>
            </a:r>
            <a:r>
              <a:rPr lang="en-US" altLang="en-US"/>
              <a:t> Food and Agriculture Organization of the United Nations (FAO), </a:t>
            </a:r>
            <a:r>
              <a:rPr lang="en-US" altLang="en-US" i="1"/>
              <a:t>Fishstat-PC</a:t>
            </a:r>
            <a:r>
              <a:rPr lang="en-US" altLang="en-US"/>
              <a:t> (FAO, Rome, 1997).</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18">
              <a:defRPr/>
            </a:pPr>
            <a:r>
              <a:rPr lang="en-US" dirty="0"/>
              <a:t>Source: Earth</a:t>
            </a:r>
            <a:r>
              <a:rPr lang="en-US" baseline="0" dirty="0"/>
              <a:t> Policy Institute, </a:t>
            </a:r>
            <a:r>
              <a:rPr lang="en-US" dirty="0"/>
              <a:t>http://www.earth-policy.org/data_center</a:t>
            </a:r>
          </a:p>
          <a:p>
            <a:endParaRPr lang="en-US" dirty="0"/>
          </a:p>
        </p:txBody>
      </p:sp>
      <p:sp>
        <p:nvSpPr>
          <p:cNvPr id="4" name="Slide Number Placeholder 3"/>
          <p:cNvSpPr>
            <a:spLocks noGrp="1"/>
          </p:cNvSpPr>
          <p:nvPr>
            <p:ph type="sldNum" sz="quarter" idx="10"/>
          </p:nvPr>
        </p:nvSpPr>
        <p:spPr/>
        <p:txBody>
          <a:bodyPr/>
          <a:lstStyle/>
          <a:p>
            <a:pPr>
              <a:defRPr/>
            </a:pPr>
            <a:fld id="{1EF1D456-B130-4F3C-AED7-ECF0A43E1B06}" type="slidenum">
              <a:rPr lang="en-US" smtClean="0"/>
              <a:pPr>
                <a:defRPr/>
              </a:pPr>
              <a:t>28</a:t>
            </a:fld>
            <a:endParaRPr lang="en-US"/>
          </a:p>
        </p:txBody>
      </p:sp>
    </p:spTree>
    <p:extLst>
      <p:ext uri="{BB962C8B-B14F-4D97-AF65-F5344CB8AC3E}">
        <p14:creationId xmlns:p14="http://schemas.microsoft.com/office/powerpoint/2010/main" val="17609048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90FBDD7F-AB0E-4E4C-A845-78FA3C79CE5C}" type="slidenum">
              <a:rPr lang="en-US" altLang="en-US" i="0">
                <a:latin typeface="Times New Roman" panose="02020603050405020304" pitchFamily="18" charset="0"/>
              </a:rPr>
              <a:pPr/>
              <a:t>29</a:t>
            </a:fld>
            <a:endParaRPr lang="en-US" altLang="en-US" i="0">
              <a:latin typeface="Times New Roman" panose="02020603050405020304"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8503EC58-AF01-4823-B9FE-C902F475938F}" type="slidenum">
              <a:rPr lang="en-US" altLang="en-US" i="0">
                <a:latin typeface="Times New Roman" panose="02020603050405020304" pitchFamily="18" charset="0"/>
              </a:rPr>
              <a:pPr/>
              <a:t>30</a:t>
            </a:fld>
            <a:endParaRPr lang="en-US" altLang="en-US" i="0">
              <a:latin typeface="Times New Roman" panose="02020603050405020304" pitchFamily="18"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0D542F-9051-4282-A68C-BE18B4FE1DC0}" type="slidenum">
              <a:rPr lang="en-US" altLang="en-US">
                <a:latin typeface="Times New Roman" panose="02020603050405020304" pitchFamily="18" charset="0"/>
              </a:rPr>
              <a:pPr>
                <a:spcBef>
                  <a:spcPct val="0"/>
                </a:spcBef>
              </a:pPr>
              <a:t>3</a:t>
            </a:fld>
            <a:endParaRPr lang="en-US" altLang="en-US">
              <a:latin typeface="Times New Roman" panose="02020603050405020304" pitchFamily="18"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009426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907DAFB5-7312-41B2-92E0-7DB651E650FF}" type="slidenum">
              <a:rPr lang="en-US" altLang="en-US" i="0">
                <a:latin typeface="Times New Roman" panose="02020603050405020304" pitchFamily="18" charset="0"/>
              </a:rPr>
              <a:pPr/>
              <a:t>31</a:t>
            </a:fld>
            <a:endParaRPr lang="en-US" altLang="en-US" i="0">
              <a:latin typeface="Times New Roman" panose="02020603050405020304"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B8A15281-63BC-4187-9AEB-8F3241960D95}" type="slidenum">
              <a:rPr lang="en-US" altLang="en-US" i="0">
                <a:latin typeface="Times New Roman" panose="02020603050405020304" pitchFamily="18" charset="0"/>
              </a:rPr>
              <a:pPr/>
              <a:t>32</a:t>
            </a:fld>
            <a:endParaRPr lang="en-US" altLang="en-US" i="0">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AC11183E-EAA4-4AC3-A800-5D0FE75A70B5}" type="slidenum">
              <a:rPr lang="en-US" altLang="en-US" i="0">
                <a:latin typeface="Times New Roman" panose="02020603050405020304" pitchFamily="18" charset="0"/>
              </a:rPr>
              <a:pPr/>
              <a:t>33</a:t>
            </a:fld>
            <a:endParaRPr lang="en-US" altLang="en-US" i="0">
              <a:latin typeface="Times New Roman" panose="02020603050405020304" pitchFamily="18"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1289A209-E803-43B4-A5FC-5ABC19C9A122}" type="slidenum">
              <a:rPr lang="en-US" altLang="en-US" i="0">
                <a:latin typeface="Times New Roman" panose="02020603050405020304" pitchFamily="18" charset="0"/>
              </a:rPr>
              <a:pPr/>
              <a:t>34</a:t>
            </a:fld>
            <a:endParaRPr lang="en-US" altLang="en-US" i="0">
              <a:latin typeface="Times New Roman" panose="02020603050405020304" pitchFamily="18"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093F2FAA-517E-46C5-8BE8-B0125398D415}" type="slidenum">
              <a:rPr lang="en-US" altLang="en-US" i="0">
                <a:latin typeface="Times New Roman" panose="02020603050405020304" pitchFamily="18" charset="0"/>
              </a:rPr>
              <a:pPr/>
              <a:t>36</a:t>
            </a:fld>
            <a:endParaRPr lang="en-US" altLang="en-US" i="0">
              <a:latin typeface="Times New Roman" panose="02020603050405020304" pitchFamily="18"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D7DA6E11-E851-46C8-9EED-DCA9806B2F80}" type="slidenum">
              <a:rPr lang="en-US" altLang="en-US" i="0">
                <a:latin typeface="Times New Roman" panose="02020603050405020304" pitchFamily="18" charset="0"/>
              </a:rPr>
              <a:pPr/>
              <a:t>37</a:t>
            </a:fld>
            <a:endParaRPr lang="en-US" altLang="en-US" i="0">
              <a:latin typeface="Times New Roman" panose="02020603050405020304" pitchFamily="18"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DC76CC1D-09F4-41B9-B9D2-294BC88F1464}" type="slidenum">
              <a:rPr lang="en-US" altLang="en-US" i="0">
                <a:latin typeface="Times New Roman" panose="02020603050405020304" pitchFamily="18" charset="0"/>
              </a:rPr>
              <a:pPr/>
              <a:t>38</a:t>
            </a:fld>
            <a:endParaRPr lang="en-US" altLang="en-US" i="0">
              <a:latin typeface="Times New Roman" panose="02020603050405020304" pitchFamily="18"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DC05F686-61A2-4415-8AA8-BA31F027E126}" type="slidenum">
              <a:rPr lang="en-US" altLang="en-US" i="0">
                <a:latin typeface="Times New Roman" panose="02020603050405020304" pitchFamily="18" charset="0"/>
              </a:rPr>
              <a:pPr/>
              <a:t>39</a:t>
            </a:fld>
            <a:endParaRPr lang="en-US" altLang="en-US" i="0">
              <a:latin typeface="Times New Roman" panose="02020603050405020304" pitchFamily="18"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1869A1-70D2-4B61-8118-9D1679CB2A07}" type="slidenum">
              <a:rPr lang="en-US" altLang="en-US">
                <a:latin typeface="Times New Roman" panose="02020603050405020304" pitchFamily="18" charset="0"/>
              </a:rPr>
              <a:pPr>
                <a:spcBef>
                  <a:spcPct val="0"/>
                </a:spcBef>
              </a:pPr>
              <a:t>4</a:t>
            </a:fld>
            <a:endParaRPr lang="en-US" altLang="en-US">
              <a:latin typeface="Times New Roman" panose="02020603050405020304" pitchFamily="18"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814923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21A38B-45D1-4267-847F-E5CBE643E509}" type="slidenum">
              <a:rPr lang="en-US" altLang="en-US">
                <a:latin typeface="Times New Roman" panose="02020603050405020304" pitchFamily="18" charset="0"/>
              </a:rPr>
              <a:pPr>
                <a:spcBef>
                  <a:spcPct val="0"/>
                </a:spcBef>
              </a:pPr>
              <a:t>5</a:t>
            </a:fld>
            <a:endParaRPr lang="en-US" altLang="en-US">
              <a:latin typeface="Times New Roman" panose="02020603050405020304" pitchFamily="18"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913123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A6A62D-9330-4A86-9B92-65CFC4B46370}" type="slidenum">
              <a:rPr lang="en-US" altLang="en-US">
                <a:latin typeface="Times New Roman" panose="02020603050405020304" pitchFamily="18" charset="0"/>
              </a:rPr>
              <a:pPr>
                <a:spcBef>
                  <a:spcPct val="0"/>
                </a:spcBef>
              </a:pPr>
              <a:t>6</a:t>
            </a:fld>
            <a:endParaRPr lang="en-US" altLang="en-US">
              <a:latin typeface="Times New Roman" panose="02020603050405020304"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514145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88F8A6-6738-4CAF-B6DA-8917E9A7C33D}" type="slidenum">
              <a:rPr lang="en-US" altLang="en-US">
                <a:latin typeface="Times New Roman" panose="02020603050405020304" pitchFamily="18" charset="0"/>
              </a:rPr>
              <a:pPr>
                <a:spcBef>
                  <a:spcPct val="0"/>
                </a:spcBef>
              </a:pPr>
              <a:t>7</a:t>
            </a:fld>
            <a:endParaRPr lang="en-US" altLang="en-US">
              <a:latin typeface="Times New Roman" panose="02020603050405020304" pitchFamily="18" charset="0"/>
            </a:endParaRPr>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506668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4B563B-0FC8-4003-9C98-3A90FE070FA2}" type="slidenum">
              <a:rPr lang="en-US" altLang="en-US">
                <a:latin typeface="Times New Roman" panose="02020603050405020304" pitchFamily="18" charset="0"/>
              </a:rPr>
              <a:pPr>
                <a:spcBef>
                  <a:spcPct val="0"/>
                </a:spcBef>
              </a:pPr>
              <a:t>8</a:t>
            </a:fld>
            <a:endParaRPr lang="en-US" altLang="en-US">
              <a:latin typeface="Times New Roman" panose="02020603050405020304" pitchFamily="18"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402501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fld id="{1504AD2C-9C9D-4467-AA8B-3A1D3EDCBD15}" type="slidenum">
              <a:rPr lang="en-US" altLang="en-US" i="0">
                <a:latin typeface="Times New Roman" panose="02020603050405020304" pitchFamily="18" charset="0"/>
              </a:rPr>
              <a:pPr/>
              <a:t>9</a:t>
            </a:fld>
            <a:endParaRPr lang="en-US" altLang="en-US" i="0">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world_cover_left"/>
          <p:cNvPicPr>
            <a:picLocks noChangeAspect="1" noChangeArrowheads="1"/>
          </p:cNvPicPr>
          <p:nvPr/>
        </p:nvPicPr>
        <p:blipFill>
          <a:blip r:embed="rId2" cstate="email">
            <a:duotone>
              <a:schemeClr val="bg2">
                <a:shade val="45000"/>
                <a:satMod val="135000"/>
              </a:schemeClr>
              <a:prstClr val="white"/>
            </a:duotone>
            <a:lum bright="10000"/>
            <a:extLst>
              <a:ext uri="{28A0092B-C50C-407E-A947-70E740481C1C}">
                <a14:useLocalDpi xmlns:a14="http://schemas.microsoft.com/office/drawing/2010/main" val="0"/>
              </a:ext>
            </a:extLst>
          </a:blip>
          <a:srcRect/>
          <a:stretch>
            <a:fillRect/>
          </a:stretch>
        </p:blipFill>
        <p:spPr bwMode="auto">
          <a:xfrm>
            <a:off x="6048375" y="92515"/>
            <a:ext cx="3095625" cy="6761952"/>
          </a:xfrm>
          <a:prstGeom prst="rect">
            <a:avLst/>
          </a:prstGeom>
          <a:noFill/>
        </p:spPr>
      </p:pic>
      <p:pic>
        <p:nvPicPr>
          <p:cNvPr id="5" name="Picture 5" descr="world_cover_left"/>
          <p:cNvPicPr>
            <a:picLocks noChangeAspect="1" noChangeArrowheads="1"/>
          </p:cNvPicPr>
          <p:nvPr/>
        </p:nvPicPr>
        <p:blipFill>
          <a:blip r:embed="rId3" cstate="screen">
            <a:duotone>
              <a:schemeClr val="bg2">
                <a:shade val="45000"/>
                <a:satMod val="135000"/>
              </a:schemeClr>
              <a:prstClr val="white"/>
            </a:duotone>
            <a:lum bright="10000"/>
            <a:extLst>
              <a:ext uri="{28A0092B-C50C-407E-A947-70E740481C1C}">
                <a14:useLocalDpi xmlns:a14="http://schemas.microsoft.com/office/drawing/2010/main" val="0"/>
              </a:ext>
            </a:extLst>
          </a:blip>
          <a:srcRect/>
          <a:stretch>
            <a:fillRect/>
          </a:stretch>
        </p:blipFill>
        <p:spPr bwMode="auto">
          <a:xfrm>
            <a:off x="6048375" y="92515"/>
            <a:ext cx="3095625" cy="6761952"/>
          </a:xfrm>
          <a:prstGeom prst="rect">
            <a:avLst/>
          </a:prstGeom>
          <a:noFill/>
        </p:spPr>
      </p:pic>
      <p:sp>
        <p:nvSpPr>
          <p:cNvPr id="6" name="Freeform 3"/>
          <p:cNvSpPr>
            <a:spLocks/>
          </p:cNvSpPr>
          <p:nvPr/>
        </p:nvSpPr>
        <p:spPr bwMode="auto">
          <a:xfrm>
            <a:off x="4144963" y="-3175"/>
            <a:ext cx="777875" cy="1462088"/>
          </a:xfrm>
          <a:custGeom>
            <a:avLst/>
            <a:gdLst/>
            <a:ahLst/>
            <a:cxnLst>
              <a:cxn ang="0">
                <a:pos x="34" y="0"/>
              </a:cxn>
              <a:cxn ang="0">
                <a:pos x="490" y="0"/>
              </a:cxn>
              <a:cxn ang="0">
                <a:pos x="140" y="921"/>
              </a:cxn>
              <a:cxn ang="0">
                <a:pos x="0" y="921"/>
              </a:cxn>
              <a:cxn ang="0">
                <a:pos x="34" y="0"/>
              </a:cxn>
            </a:cxnLst>
            <a:rect l="0" t="0" r="r" b="b"/>
            <a:pathLst>
              <a:path w="490" h="921">
                <a:moveTo>
                  <a:pt x="34" y="0"/>
                </a:moveTo>
                <a:lnTo>
                  <a:pt x="490" y="0"/>
                </a:lnTo>
                <a:lnTo>
                  <a:pt x="140" y="921"/>
                </a:lnTo>
                <a:lnTo>
                  <a:pt x="0" y="921"/>
                </a:lnTo>
                <a:lnTo>
                  <a:pt x="34" y="0"/>
                </a:lnTo>
                <a:close/>
              </a:path>
            </a:pathLst>
          </a:custGeom>
          <a:solidFill>
            <a:schemeClr val="tx2">
              <a:lumMod val="60000"/>
              <a:lumOff val="40000"/>
            </a:schemeClr>
          </a:solidFill>
          <a:ln w="9525">
            <a:noFill/>
            <a:round/>
            <a:headEnd/>
            <a:tailEnd/>
          </a:ln>
          <a:effectLst/>
        </p:spPr>
        <p:txBody>
          <a:bodyPr/>
          <a:lstStyle/>
          <a:p>
            <a:pPr>
              <a:defRPr/>
            </a:pPr>
            <a:endParaRPr lang="en-US"/>
          </a:p>
        </p:txBody>
      </p:sp>
      <p:sp>
        <p:nvSpPr>
          <p:cNvPr id="7" name="Rectangle 5"/>
          <p:cNvSpPr>
            <a:spLocks noChangeArrowheads="1"/>
          </p:cNvSpPr>
          <p:nvPr/>
        </p:nvSpPr>
        <p:spPr bwMode="auto">
          <a:xfrm>
            <a:off x="-6350" y="-1588"/>
            <a:ext cx="4267200" cy="1460501"/>
          </a:xfrm>
          <a:prstGeom prst="rect">
            <a:avLst/>
          </a:prstGeom>
          <a:solidFill>
            <a:schemeClr val="tx2">
              <a:lumMod val="60000"/>
              <a:lumOff val="40000"/>
            </a:schemeClr>
          </a:solidFill>
          <a:ln w="9525">
            <a:noFill/>
            <a:miter lim="800000"/>
            <a:headEnd/>
            <a:tailEnd/>
          </a:ln>
          <a:effectLst/>
        </p:spPr>
        <p:txBody>
          <a:bodyPr wrap="none" anchor="ctr"/>
          <a:lstStyle/>
          <a:p>
            <a:pPr>
              <a:defRPr/>
            </a:pPr>
            <a:endParaRPr lang="en-US"/>
          </a:p>
        </p:txBody>
      </p:sp>
      <p:sp>
        <p:nvSpPr>
          <p:cNvPr id="8" name="Rectangle 6"/>
          <p:cNvSpPr>
            <a:spLocks noChangeArrowheads="1"/>
          </p:cNvSpPr>
          <p:nvPr/>
        </p:nvSpPr>
        <p:spPr bwMode="auto">
          <a:xfrm>
            <a:off x="-9525" y="152400"/>
            <a:ext cx="9153525" cy="1143000"/>
          </a:xfrm>
          <a:prstGeom prst="rect">
            <a:avLst/>
          </a:prstGeom>
          <a:solidFill>
            <a:schemeClr val="accent1">
              <a:lumMod val="75000"/>
              <a:alpha val="75000"/>
            </a:schemeClr>
          </a:solidFill>
          <a:ln w="9525">
            <a:noFill/>
            <a:miter lim="800000"/>
            <a:headEnd/>
            <a:tailEnd/>
          </a:ln>
          <a:effectLst/>
        </p:spPr>
        <p:txBody>
          <a:bodyPr wrap="none" anchor="ctr"/>
          <a:lstStyle/>
          <a:p>
            <a:pPr>
              <a:defRPr/>
            </a:pPr>
            <a:endParaRPr lang="en-US"/>
          </a:p>
        </p:txBody>
      </p:sp>
      <p:sp>
        <p:nvSpPr>
          <p:cNvPr id="9" name="Rectangle 4"/>
          <p:cNvSpPr>
            <a:spLocks noChangeArrowheads="1"/>
          </p:cNvSpPr>
          <p:nvPr/>
        </p:nvSpPr>
        <p:spPr bwMode="auto">
          <a:xfrm>
            <a:off x="-7938" y="1447800"/>
            <a:ext cx="1689101" cy="4953000"/>
          </a:xfrm>
          <a:prstGeom prst="rect">
            <a:avLst/>
          </a:prstGeom>
          <a:gradFill rotWithShape="1">
            <a:gsLst>
              <a:gs pos="0">
                <a:schemeClr val="accent1">
                  <a:lumMod val="75000"/>
                </a:schemeClr>
              </a:gs>
              <a:gs pos="100000">
                <a:srgbClr val="FFFFFF">
                  <a:alpha val="0"/>
                </a:srgbClr>
              </a:gs>
            </a:gsLst>
            <a:lin ang="5400000" scaled="1"/>
          </a:gradFill>
          <a:ln w="9525">
            <a:noFill/>
            <a:miter lim="800000"/>
            <a:headEnd/>
            <a:tailEnd/>
          </a:ln>
          <a:effectLst/>
        </p:spPr>
        <p:txBody>
          <a:bodyPr wrap="none" anchor="ctr"/>
          <a:lstStyle/>
          <a:p>
            <a:pPr>
              <a:defRPr/>
            </a:pPr>
            <a:endParaRPr lang="en-US"/>
          </a:p>
        </p:txBody>
      </p:sp>
      <p:sp>
        <p:nvSpPr>
          <p:cNvPr id="10" name="Freeform 9"/>
          <p:cNvSpPr>
            <a:spLocks/>
          </p:cNvSpPr>
          <p:nvPr/>
        </p:nvSpPr>
        <p:spPr bwMode="auto">
          <a:xfrm>
            <a:off x="-6350" y="1451874"/>
            <a:ext cx="488950" cy="1422400"/>
          </a:xfrm>
          <a:custGeom>
            <a:avLst/>
            <a:gdLst/>
            <a:ahLst/>
            <a:cxnLst>
              <a:cxn ang="0">
                <a:pos x="1" y="0"/>
              </a:cxn>
              <a:cxn ang="0">
                <a:pos x="347" y="0"/>
              </a:cxn>
              <a:cxn ang="0">
                <a:pos x="0" y="1008"/>
              </a:cxn>
              <a:cxn ang="0">
                <a:pos x="1" y="0"/>
              </a:cxn>
            </a:cxnLst>
            <a:rect l="0" t="0" r="r" b="b"/>
            <a:pathLst>
              <a:path w="347" h="1008">
                <a:moveTo>
                  <a:pt x="1" y="0"/>
                </a:moveTo>
                <a:lnTo>
                  <a:pt x="347" y="0"/>
                </a:lnTo>
                <a:lnTo>
                  <a:pt x="0" y="1008"/>
                </a:lnTo>
                <a:lnTo>
                  <a:pt x="1" y="0"/>
                </a:lnTo>
                <a:close/>
              </a:path>
            </a:pathLst>
          </a:custGeom>
          <a:solidFill>
            <a:schemeClr val="accent1">
              <a:lumMod val="50000"/>
            </a:schemeClr>
          </a:solidFill>
          <a:ln w="9525">
            <a:noFill/>
            <a:round/>
            <a:headEnd/>
            <a:tailEnd/>
          </a:ln>
          <a:effectLst/>
        </p:spPr>
        <p:txBody>
          <a:bodyPr/>
          <a:lstStyle/>
          <a:p>
            <a:pPr>
              <a:defRPr/>
            </a:pPr>
            <a:endParaRPr lang="en-US"/>
          </a:p>
        </p:txBody>
      </p:sp>
      <p:sp>
        <p:nvSpPr>
          <p:cNvPr id="11" name="Freeform 10"/>
          <p:cNvSpPr>
            <a:spLocks/>
          </p:cNvSpPr>
          <p:nvPr/>
        </p:nvSpPr>
        <p:spPr bwMode="auto">
          <a:xfrm>
            <a:off x="-9525" y="-4763"/>
            <a:ext cx="989013" cy="157163"/>
          </a:xfrm>
          <a:custGeom>
            <a:avLst/>
            <a:gdLst/>
            <a:ahLst/>
            <a:cxnLst>
              <a:cxn ang="0">
                <a:pos x="0" y="0"/>
              </a:cxn>
              <a:cxn ang="0">
                <a:pos x="623" y="0"/>
              </a:cxn>
              <a:cxn ang="0">
                <a:pos x="584" y="99"/>
              </a:cxn>
              <a:cxn ang="0">
                <a:pos x="0" y="99"/>
              </a:cxn>
              <a:cxn ang="0">
                <a:pos x="0" y="0"/>
              </a:cxn>
            </a:cxnLst>
            <a:rect l="0" t="0" r="r" b="b"/>
            <a:pathLst>
              <a:path w="623" h="99">
                <a:moveTo>
                  <a:pt x="0" y="0"/>
                </a:moveTo>
                <a:lnTo>
                  <a:pt x="623" y="0"/>
                </a:lnTo>
                <a:lnTo>
                  <a:pt x="584" y="99"/>
                </a:lnTo>
                <a:lnTo>
                  <a:pt x="0" y="99"/>
                </a:lnTo>
                <a:lnTo>
                  <a:pt x="0" y="0"/>
                </a:lnTo>
                <a:close/>
              </a:path>
            </a:pathLst>
          </a:custGeom>
          <a:solidFill>
            <a:schemeClr val="accent1">
              <a:lumMod val="50000"/>
            </a:schemeClr>
          </a:solidFill>
          <a:ln w="9525">
            <a:noFill/>
            <a:round/>
            <a:headEnd/>
            <a:tailEnd/>
          </a:ln>
          <a:effectLst/>
        </p:spPr>
        <p:txBody>
          <a:bodyPr/>
          <a:lstStyle/>
          <a:p>
            <a:pPr>
              <a:defRPr/>
            </a:pPr>
            <a:endParaRPr lang="en-US"/>
          </a:p>
        </p:txBody>
      </p:sp>
      <p:sp>
        <p:nvSpPr>
          <p:cNvPr id="12" name="Rectangle 13"/>
          <p:cNvSpPr>
            <a:spLocks noChangeArrowheads="1"/>
          </p:cNvSpPr>
          <p:nvPr/>
        </p:nvSpPr>
        <p:spPr bwMode="auto">
          <a:xfrm>
            <a:off x="1089047" y="276992"/>
            <a:ext cx="3611630" cy="400110"/>
          </a:xfrm>
          <a:prstGeom prst="rect">
            <a:avLst/>
          </a:prstGeom>
          <a:noFill/>
          <a:ln w="9525">
            <a:noFill/>
            <a:miter lim="800000"/>
            <a:headEnd/>
            <a:tailEnd/>
          </a:ln>
          <a:effectLst/>
        </p:spPr>
        <p:txBody>
          <a:bodyPr wrap="none">
            <a:spAutoFit/>
          </a:bodyPr>
          <a:lstStyle/>
          <a:p>
            <a:pPr eaLnBrk="0" hangingPunct="0">
              <a:defRPr/>
            </a:pPr>
            <a:r>
              <a:rPr lang="en-US" sz="2000" b="1" dirty="0">
                <a:solidFill>
                  <a:srgbClr val="FFFF99"/>
                </a:solidFill>
                <a:effectLst/>
                <a:latin typeface="Arial Narrow" panose="020B0606020202030204" pitchFamily="34" charset="0"/>
              </a:rPr>
              <a:t>GEOG 5 – Population Geography</a:t>
            </a:r>
          </a:p>
        </p:txBody>
      </p:sp>
      <p:pic>
        <p:nvPicPr>
          <p:cNvPr id="14" name="Picture 15" descr="Hofstra_Shiel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 y="174625"/>
            <a:ext cx="1096962" cy="1222375"/>
          </a:xfrm>
          <a:prstGeom prst="rect">
            <a:avLst/>
          </a:prstGeom>
          <a:noFill/>
          <a:ln w="9525">
            <a:noFill/>
            <a:miter lim="800000"/>
            <a:headEnd/>
            <a:tailEnd/>
          </a:ln>
        </p:spPr>
      </p:pic>
      <p:sp>
        <p:nvSpPr>
          <p:cNvPr id="15" name="Rectangle 22"/>
          <p:cNvSpPr>
            <a:spLocks noChangeArrowheads="1"/>
          </p:cNvSpPr>
          <p:nvPr/>
        </p:nvSpPr>
        <p:spPr bwMode="auto">
          <a:xfrm>
            <a:off x="0" y="6400800"/>
            <a:ext cx="9144000" cy="457200"/>
          </a:xfrm>
          <a:prstGeom prst="rect">
            <a:avLst/>
          </a:prstGeom>
          <a:gradFill rotWithShape="1">
            <a:gsLst>
              <a:gs pos="0">
                <a:srgbClr val="FFFFFF"/>
              </a:gs>
              <a:gs pos="100000">
                <a:srgbClr val="92D050">
                  <a:alpha val="75000"/>
                </a:srgbClr>
              </a:gs>
            </a:gsLst>
            <a:lin ang="0" scaled="1"/>
          </a:gradFill>
          <a:ln w="9525">
            <a:noFill/>
            <a:miter lim="800000"/>
            <a:headEnd/>
            <a:tailEnd/>
          </a:ln>
          <a:effectLst/>
        </p:spPr>
        <p:txBody>
          <a:bodyPr wrap="none" anchor="ctr"/>
          <a:lstStyle/>
          <a:p>
            <a:pPr>
              <a:defRPr/>
            </a:pPr>
            <a:endParaRPr lang="en-US"/>
          </a:p>
        </p:txBody>
      </p:sp>
      <p:sp>
        <p:nvSpPr>
          <p:cNvPr id="16" name="Text Box 25"/>
          <p:cNvSpPr txBox="1">
            <a:spLocks noChangeArrowheads="1"/>
          </p:cNvSpPr>
          <p:nvPr/>
        </p:nvSpPr>
        <p:spPr bwMode="auto">
          <a:xfrm>
            <a:off x="123825" y="6502400"/>
            <a:ext cx="6107113" cy="246063"/>
          </a:xfrm>
          <a:prstGeom prst="rect">
            <a:avLst/>
          </a:prstGeom>
          <a:noFill/>
          <a:ln w="9525">
            <a:noFill/>
            <a:miter lim="800000"/>
            <a:headEnd/>
            <a:tailEnd/>
          </a:ln>
          <a:effectLst/>
        </p:spPr>
        <p:txBody>
          <a:bodyPr wrap="none" lIns="0" tIns="0" rIns="0" bIns="0">
            <a:spAutoFit/>
          </a:bodyPr>
          <a:lstStyle/>
          <a:p>
            <a:pPr>
              <a:defRPr/>
            </a:pPr>
            <a:r>
              <a:rPr lang="en-US" sz="1600" b="1" i="1" dirty="0">
                <a:solidFill>
                  <a:srgbClr val="008000"/>
                </a:solidFill>
              </a:rPr>
              <a:t>Hofstra University, Department of Global Studies &amp; Geography</a:t>
            </a:r>
          </a:p>
        </p:txBody>
      </p:sp>
      <p:sp>
        <p:nvSpPr>
          <p:cNvPr id="17" name="Rectangle 14"/>
          <p:cNvSpPr>
            <a:spLocks noChangeArrowheads="1"/>
          </p:cNvSpPr>
          <p:nvPr/>
        </p:nvSpPr>
        <p:spPr bwMode="auto">
          <a:xfrm>
            <a:off x="1089047" y="737367"/>
            <a:ext cx="2918171" cy="338554"/>
          </a:xfrm>
          <a:prstGeom prst="rect">
            <a:avLst/>
          </a:prstGeom>
          <a:noFill/>
          <a:ln w="9525">
            <a:noFill/>
            <a:miter lim="800000"/>
            <a:headEnd/>
            <a:tailEnd/>
          </a:ln>
          <a:effectLst/>
        </p:spPr>
        <p:txBody>
          <a:bodyPr wrap="none">
            <a:spAutoFit/>
          </a:bodyPr>
          <a:lstStyle/>
          <a:p>
            <a:pPr eaLnBrk="0" hangingPunct="0">
              <a:defRPr/>
            </a:pPr>
            <a:r>
              <a:rPr lang="en-US" sz="1600" b="1" dirty="0">
                <a:solidFill>
                  <a:srgbClr val="FFFF99"/>
                </a:solidFill>
                <a:effectLst/>
                <a:latin typeface="Arial Narrow" panose="020B0606020202030204" pitchFamily="34" charset="0"/>
              </a:rPr>
              <a:t>Professor: Dr. Jean-Paul Rodrigue</a:t>
            </a:r>
          </a:p>
        </p:txBody>
      </p:sp>
      <p:sp>
        <p:nvSpPr>
          <p:cNvPr id="18" name="Rectangle 22"/>
          <p:cNvSpPr>
            <a:spLocks noChangeArrowheads="1"/>
          </p:cNvSpPr>
          <p:nvPr/>
        </p:nvSpPr>
        <p:spPr bwMode="auto">
          <a:xfrm>
            <a:off x="0" y="6400800"/>
            <a:ext cx="9144000" cy="457200"/>
          </a:xfrm>
          <a:prstGeom prst="rect">
            <a:avLst/>
          </a:prstGeom>
          <a:gradFill rotWithShape="1">
            <a:gsLst>
              <a:gs pos="0">
                <a:srgbClr val="FFFFFF"/>
              </a:gs>
              <a:gs pos="100000">
                <a:schemeClr val="accent1">
                  <a:lumMod val="75000"/>
                </a:schemeClr>
              </a:gs>
            </a:gsLst>
            <a:lin ang="0" scaled="1"/>
          </a:gradFill>
          <a:ln w="9525">
            <a:noFill/>
            <a:miter lim="800000"/>
            <a:headEnd/>
            <a:tailEnd/>
          </a:ln>
          <a:effectLst/>
        </p:spPr>
        <p:txBody>
          <a:bodyPr wrap="none" anchor="ctr"/>
          <a:lstStyle/>
          <a:p>
            <a:pPr>
              <a:defRPr/>
            </a:pPr>
            <a:endParaRPr lang="en-US"/>
          </a:p>
        </p:txBody>
      </p:sp>
      <p:sp>
        <p:nvSpPr>
          <p:cNvPr id="19" name="Text Box 25"/>
          <p:cNvSpPr txBox="1">
            <a:spLocks noChangeArrowheads="1"/>
          </p:cNvSpPr>
          <p:nvPr/>
        </p:nvSpPr>
        <p:spPr bwMode="auto">
          <a:xfrm>
            <a:off x="123825" y="6502400"/>
            <a:ext cx="6107113" cy="246063"/>
          </a:xfrm>
          <a:prstGeom prst="rect">
            <a:avLst/>
          </a:prstGeom>
          <a:noFill/>
          <a:ln w="9525">
            <a:noFill/>
            <a:miter lim="800000"/>
            <a:headEnd/>
            <a:tailEnd/>
          </a:ln>
          <a:effectLst/>
        </p:spPr>
        <p:txBody>
          <a:bodyPr wrap="none" lIns="0" tIns="0" rIns="0" bIns="0">
            <a:spAutoFit/>
          </a:bodyPr>
          <a:lstStyle/>
          <a:p>
            <a:pPr>
              <a:defRPr/>
            </a:pPr>
            <a:r>
              <a:rPr lang="en-US" sz="1600" b="1" i="1" dirty="0">
                <a:solidFill>
                  <a:schemeClr val="accent1">
                    <a:lumMod val="50000"/>
                  </a:schemeClr>
                </a:solidFill>
              </a:rPr>
              <a:t>Hofstra University, Department of Global Studies &amp; Geography</a:t>
            </a:r>
          </a:p>
        </p:txBody>
      </p:sp>
      <p:sp>
        <p:nvSpPr>
          <p:cNvPr id="428043" name="Rectangle 11"/>
          <p:cNvSpPr>
            <a:spLocks noGrp="1" noChangeArrowheads="1"/>
          </p:cNvSpPr>
          <p:nvPr>
            <p:ph type="ctrTitle"/>
          </p:nvPr>
        </p:nvSpPr>
        <p:spPr>
          <a:xfrm>
            <a:off x="1701800" y="1501775"/>
            <a:ext cx="7108825" cy="1470025"/>
          </a:xfrm>
        </p:spPr>
        <p:txBody>
          <a:bodyPr/>
          <a:lstStyle>
            <a:lvl1pPr>
              <a:defRPr>
                <a:solidFill>
                  <a:schemeClr val="accent1">
                    <a:lumMod val="50000"/>
                  </a:schemeClr>
                </a:solidFill>
                <a:latin typeface="Arial" panose="020B0604020202020204" pitchFamily="34" charset="0"/>
                <a:cs typeface="Arial" panose="020B0604020202020204" pitchFamily="34" charset="0"/>
              </a:defRPr>
            </a:lvl1pPr>
          </a:lstStyle>
          <a:p>
            <a:r>
              <a:rPr lang="en-US"/>
              <a:t>Click to edit Master title style</a:t>
            </a:r>
          </a:p>
        </p:txBody>
      </p:sp>
      <p:sp>
        <p:nvSpPr>
          <p:cNvPr id="428044" name="Rectangle 12"/>
          <p:cNvSpPr>
            <a:spLocks noGrp="1" noChangeArrowheads="1"/>
          </p:cNvSpPr>
          <p:nvPr>
            <p:ph type="subTitle" idx="1"/>
          </p:nvPr>
        </p:nvSpPr>
        <p:spPr>
          <a:xfrm>
            <a:off x="1701800" y="3200400"/>
            <a:ext cx="7108825" cy="2971800"/>
          </a:xfrm>
        </p:spPr>
        <p:txBody>
          <a:bodyPr/>
          <a:lstStyle>
            <a:lvl1pPr marL="0" indent="0">
              <a:buFont typeface="Arial Narrow" pitchFamily="34" charset="0"/>
              <a:buNone/>
              <a:defRPr/>
            </a:lvl1pPr>
          </a:lstStyle>
          <a:p>
            <a:r>
              <a:rPr lang="en-US"/>
              <a:t>Click to edit Master subtitle style</a:t>
            </a:r>
          </a:p>
        </p:txBody>
      </p:sp>
    </p:spTree>
    <p:extLst>
      <p:ext uri="{BB962C8B-B14F-4D97-AF65-F5344CB8AC3E}">
        <p14:creationId xmlns:p14="http://schemas.microsoft.com/office/powerpoint/2010/main" val="3948829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41A756A6-6D37-4FFF-964B-2E001C95C839}" type="slidenum">
              <a:rPr lang="en-US" altLang="en-US" smtClean="0"/>
              <a:pPr/>
              <a:t>‹#›</a:t>
            </a:fld>
            <a:endParaRPr lang="en-US" altLang="en-US"/>
          </a:p>
        </p:txBody>
      </p:sp>
    </p:spTree>
    <p:extLst>
      <p:ext uri="{BB962C8B-B14F-4D97-AF65-F5344CB8AC3E}">
        <p14:creationId xmlns:p14="http://schemas.microsoft.com/office/powerpoint/2010/main" val="3850530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42138" y="104775"/>
            <a:ext cx="2060575" cy="649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7238" y="104775"/>
            <a:ext cx="6032500" cy="64976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D51BB9B8-74A9-4940-A801-80CE810B66E1}" type="slidenum">
              <a:rPr lang="en-US" altLang="en-US" smtClean="0"/>
              <a:pPr/>
              <a:t>‹#›</a:t>
            </a:fld>
            <a:endParaRPr lang="en-US" altLang="en-US"/>
          </a:p>
        </p:txBody>
      </p:sp>
    </p:spTree>
    <p:extLst>
      <p:ext uri="{BB962C8B-B14F-4D97-AF65-F5344CB8AC3E}">
        <p14:creationId xmlns:p14="http://schemas.microsoft.com/office/powerpoint/2010/main" val="2138198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779463" y="104775"/>
            <a:ext cx="8212137" cy="947738"/>
          </a:xfrm>
        </p:spPr>
        <p:txBody>
          <a:bodyPr/>
          <a:lstStyle/>
          <a:p>
            <a:r>
              <a:rPr lang="en-US"/>
              <a:t>Click to edit Master title style</a:t>
            </a:r>
          </a:p>
        </p:txBody>
      </p:sp>
      <p:sp>
        <p:nvSpPr>
          <p:cNvPr id="3" name="Content Placeholder 2"/>
          <p:cNvSpPr>
            <a:spLocks noGrp="1"/>
          </p:cNvSpPr>
          <p:nvPr>
            <p:ph sz="half" idx="1"/>
          </p:nvPr>
        </p:nvSpPr>
        <p:spPr>
          <a:xfrm>
            <a:off x="757238" y="1311275"/>
            <a:ext cx="4046537" cy="52911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6175" y="1311275"/>
            <a:ext cx="4046538" cy="52911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fld id="{A2C1C9E0-09A3-422D-9A80-8138278A0866}" type="slidenum">
              <a:rPr lang="en-US" altLang="en-US" smtClean="0"/>
              <a:pPr/>
              <a:t>‹#›</a:t>
            </a:fld>
            <a:endParaRPr lang="en-US" altLang="en-US"/>
          </a:p>
        </p:txBody>
      </p:sp>
    </p:spTree>
    <p:extLst>
      <p:ext uri="{BB962C8B-B14F-4D97-AF65-F5344CB8AC3E}">
        <p14:creationId xmlns:p14="http://schemas.microsoft.com/office/powerpoint/2010/main" val="966614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850900" y="152400"/>
            <a:ext cx="8140700" cy="1143000"/>
          </a:xfrm>
        </p:spPr>
        <p:txBody>
          <a:bodyPr/>
          <a:lstStyle/>
          <a:p>
            <a:r>
              <a:rPr lang="en-US"/>
              <a:t>Click to edit Master title style</a:t>
            </a:r>
          </a:p>
        </p:txBody>
      </p:sp>
      <p:sp>
        <p:nvSpPr>
          <p:cNvPr id="3" name="Chart Placeholder 2"/>
          <p:cNvSpPr>
            <a:spLocks noGrp="1"/>
          </p:cNvSpPr>
          <p:nvPr>
            <p:ph type="chart" sz="half" idx="1"/>
          </p:nvPr>
        </p:nvSpPr>
        <p:spPr>
          <a:xfrm>
            <a:off x="849313" y="1447800"/>
            <a:ext cx="4000500" cy="5137150"/>
          </a:xfrm>
        </p:spPr>
        <p:txBody>
          <a:bodyPr/>
          <a:lstStyle/>
          <a:p>
            <a:pPr lvl="0"/>
            <a:r>
              <a:rPr lang="en-US" noProof="0"/>
              <a:t>Click icon to add chart</a:t>
            </a:r>
          </a:p>
        </p:txBody>
      </p:sp>
      <p:sp>
        <p:nvSpPr>
          <p:cNvPr id="4" name="Text Placeholder 3"/>
          <p:cNvSpPr>
            <a:spLocks noGrp="1"/>
          </p:cNvSpPr>
          <p:nvPr>
            <p:ph type="body" sz="half" idx="2"/>
          </p:nvPr>
        </p:nvSpPr>
        <p:spPr>
          <a:xfrm>
            <a:off x="5002213" y="1447800"/>
            <a:ext cx="4000500" cy="5137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0"/>
          </p:nvPr>
        </p:nvSpPr>
        <p:spPr>
          <a:ln/>
        </p:spPr>
        <p:txBody>
          <a:bodyPr/>
          <a:lstStyle>
            <a:lvl1pPr>
              <a:defRPr/>
            </a:lvl1pPr>
          </a:lstStyle>
          <a:p>
            <a:fld id="{FAEB51E5-EE1F-4490-B841-8FDE1AC09B5E}" type="slidenum">
              <a:rPr lang="en-US" altLang="en-US" smtClean="0"/>
              <a:pPr/>
              <a:t>‹#›</a:t>
            </a:fld>
            <a:endParaRPr lang="en-US" altLang="en-US"/>
          </a:p>
        </p:txBody>
      </p:sp>
    </p:spTree>
    <p:extLst>
      <p:ext uri="{BB962C8B-B14F-4D97-AF65-F5344CB8AC3E}">
        <p14:creationId xmlns:p14="http://schemas.microsoft.com/office/powerpoint/2010/main" val="469905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50900" y="152400"/>
            <a:ext cx="8140700" cy="1143000"/>
          </a:xfrm>
        </p:spPr>
        <p:txBody>
          <a:bodyPr/>
          <a:lstStyle/>
          <a:p>
            <a:r>
              <a:rPr lang="en-US"/>
              <a:t>Click to edit Master title style</a:t>
            </a:r>
          </a:p>
        </p:txBody>
      </p:sp>
      <p:sp>
        <p:nvSpPr>
          <p:cNvPr id="3" name="Chart Placeholder 2"/>
          <p:cNvSpPr>
            <a:spLocks noGrp="1"/>
          </p:cNvSpPr>
          <p:nvPr>
            <p:ph type="chart" idx="1"/>
          </p:nvPr>
        </p:nvSpPr>
        <p:spPr>
          <a:xfrm>
            <a:off x="849313" y="1447800"/>
            <a:ext cx="8153400" cy="5137150"/>
          </a:xfrm>
        </p:spPr>
        <p:txBody>
          <a:bodyPr/>
          <a:lstStyle/>
          <a:p>
            <a:pPr lvl="0"/>
            <a:endParaRPr lang="en-US" noProof="0"/>
          </a:p>
        </p:txBody>
      </p:sp>
      <p:sp>
        <p:nvSpPr>
          <p:cNvPr id="4" name="Rectangle 7"/>
          <p:cNvSpPr>
            <a:spLocks noGrp="1" noChangeArrowheads="1"/>
          </p:cNvSpPr>
          <p:nvPr>
            <p:ph type="sldNum" sz="quarter" idx="10"/>
          </p:nvPr>
        </p:nvSpPr>
        <p:spPr>
          <a:ln/>
        </p:spPr>
        <p:txBody>
          <a:bodyPr/>
          <a:lstStyle>
            <a:lvl1pPr>
              <a:defRPr/>
            </a:lvl1pPr>
          </a:lstStyle>
          <a:p>
            <a:fld id="{B5D2DF81-5CC3-488B-B6BB-8561F1F7AC41}" type="slidenum">
              <a:rPr lang="en-US" altLang="en-US"/>
              <a:pPr/>
              <a:t>‹#›</a:t>
            </a:fld>
            <a:endParaRPr lang="en-US" altLang="en-US"/>
          </a:p>
        </p:txBody>
      </p:sp>
    </p:spTree>
    <p:extLst>
      <p:ext uri="{BB962C8B-B14F-4D97-AF65-F5344CB8AC3E}">
        <p14:creationId xmlns:p14="http://schemas.microsoft.com/office/powerpoint/2010/main" val="227309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fld id="{E3597ABC-AF5F-46FA-99E3-789BC4BF519E}" type="slidenum">
              <a:rPr lang="en-US" altLang="en-US" smtClean="0"/>
              <a:pPr/>
              <a:t>‹#›</a:t>
            </a:fld>
            <a:endParaRPr lang="en-US" altLang="en-US"/>
          </a:p>
        </p:txBody>
      </p:sp>
    </p:spTree>
    <p:extLst>
      <p:ext uri="{BB962C8B-B14F-4D97-AF65-F5344CB8AC3E}">
        <p14:creationId xmlns:p14="http://schemas.microsoft.com/office/powerpoint/2010/main" val="26252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191" y="1568946"/>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56817" y="29412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sldNum" sz="quarter" idx="10"/>
          </p:nvPr>
        </p:nvSpPr>
        <p:spPr>
          <a:ln/>
        </p:spPr>
        <p:txBody>
          <a:bodyPr/>
          <a:lstStyle>
            <a:lvl1pPr>
              <a:defRPr/>
            </a:lvl1pPr>
          </a:lstStyle>
          <a:p>
            <a:fld id="{FB5C0333-2DFB-4CCC-95BB-47F5DD4C6C3F}" type="slidenum">
              <a:rPr lang="en-US" altLang="en-US" smtClean="0"/>
              <a:pPr/>
              <a:t>‹#›</a:t>
            </a:fld>
            <a:endParaRPr lang="en-US" altLang="en-US"/>
          </a:p>
        </p:txBody>
      </p:sp>
    </p:spTree>
    <p:extLst>
      <p:ext uri="{BB962C8B-B14F-4D97-AF65-F5344CB8AC3E}">
        <p14:creationId xmlns:p14="http://schemas.microsoft.com/office/powerpoint/2010/main" val="7896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7238" y="1311275"/>
            <a:ext cx="4046537"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6175" y="1311275"/>
            <a:ext cx="4046538"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fld id="{DBB101AA-7A59-49A4-ADC2-6266FC5D2070}" type="slidenum">
              <a:rPr lang="en-US" altLang="en-US" smtClean="0"/>
              <a:pPr/>
              <a:t>‹#›</a:t>
            </a:fld>
            <a:endParaRPr lang="en-US" altLang="en-US"/>
          </a:p>
        </p:txBody>
      </p:sp>
    </p:spTree>
    <p:extLst>
      <p:ext uri="{BB962C8B-B14F-4D97-AF65-F5344CB8AC3E}">
        <p14:creationId xmlns:p14="http://schemas.microsoft.com/office/powerpoint/2010/main" val="9195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fld id="{39DB0D88-C905-4079-8745-F76D8B971BC8}" type="slidenum">
              <a:rPr lang="en-US" altLang="en-US" smtClean="0"/>
              <a:pPr/>
              <a:t>‹#›</a:t>
            </a:fld>
            <a:endParaRPr lang="en-US" altLang="en-US"/>
          </a:p>
        </p:txBody>
      </p:sp>
    </p:spTree>
    <p:extLst>
      <p:ext uri="{BB962C8B-B14F-4D97-AF65-F5344CB8AC3E}">
        <p14:creationId xmlns:p14="http://schemas.microsoft.com/office/powerpoint/2010/main" val="150864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fld id="{5C58D5E9-6BFA-4944-A1BE-1E7EB387C5A4}" type="slidenum">
              <a:rPr lang="en-US" altLang="en-US" smtClean="0"/>
              <a:pPr/>
              <a:t>‹#›</a:t>
            </a:fld>
            <a:endParaRPr lang="en-US" altLang="en-US"/>
          </a:p>
        </p:txBody>
      </p:sp>
    </p:spTree>
    <p:extLst>
      <p:ext uri="{BB962C8B-B14F-4D97-AF65-F5344CB8AC3E}">
        <p14:creationId xmlns:p14="http://schemas.microsoft.com/office/powerpoint/2010/main" val="426024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347CDEA0-A643-4AE5-B99F-65EE00281ADF}" type="slidenum">
              <a:rPr lang="en-US" altLang="en-US" smtClean="0"/>
              <a:pPr/>
              <a:t>‹#›</a:t>
            </a:fld>
            <a:endParaRPr lang="en-US" altLang="en-US"/>
          </a:p>
        </p:txBody>
      </p:sp>
    </p:spTree>
    <p:extLst>
      <p:ext uri="{BB962C8B-B14F-4D97-AF65-F5344CB8AC3E}">
        <p14:creationId xmlns:p14="http://schemas.microsoft.com/office/powerpoint/2010/main" val="335918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sldNum" sz="quarter" idx="10"/>
          </p:nvPr>
        </p:nvSpPr>
        <p:spPr>
          <a:ln/>
        </p:spPr>
        <p:txBody>
          <a:bodyPr/>
          <a:lstStyle>
            <a:lvl1pPr>
              <a:defRPr/>
            </a:lvl1pPr>
          </a:lstStyle>
          <a:p>
            <a:fld id="{186797AB-14E2-4642-88A1-7FE1AC7A3762}" type="slidenum">
              <a:rPr lang="en-US" altLang="en-US" smtClean="0"/>
              <a:pPr/>
              <a:t>‹#›</a:t>
            </a:fld>
            <a:endParaRPr lang="en-US" altLang="en-US"/>
          </a:p>
        </p:txBody>
      </p:sp>
    </p:spTree>
    <p:extLst>
      <p:ext uri="{BB962C8B-B14F-4D97-AF65-F5344CB8AC3E}">
        <p14:creationId xmlns:p14="http://schemas.microsoft.com/office/powerpoint/2010/main" val="197732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sldNum" sz="quarter" idx="10"/>
          </p:nvPr>
        </p:nvSpPr>
        <p:spPr>
          <a:ln/>
        </p:spPr>
        <p:txBody>
          <a:bodyPr/>
          <a:lstStyle>
            <a:lvl1pPr>
              <a:defRPr/>
            </a:lvl1pPr>
          </a:lstStyle>
          <a:p>
            <a:fld id="{31D629D0-E12D-44A3-BEFB-B92840A442BF}" type="slidenum">
              <a:rPr lang="en-US" altLang="en-US" smtClean="0"/>
              <a:pPr/>
              <a:t>‹#›</a:t>
            </a:fld>
            <a:endParaRPr lang="en-US" altLang="en-US"/>
          </a:p>
        </p:txBody>
      </p:sp>
    </p:spTree>
    <p:extLst>
      <p:ext uri="{BB962C8B-B14F-4D97-AF65-F5344CB8AC3E}">
        <p14:creationId xmlns:p14="http://schemas.microsoft.com/office/powerpoint/2010/main" val="77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5" descr="world_cover_left"/>
          <p:cNvPicPr>
            <a:picLocks noChangeAspect="1" noChangeArrowheads="1"/>
          </p:cNvPicPr>
          <p:nvPr/>
        </p:nvPicPr>
        <p:blipFill>
          <a:blip r:embed="rId16" cstate="screen">
            <a:duotone>
              <a:schemeClr val="bg2">
                <a:shade val="45000"/>
                <a:satMod val="135000"/>
              </a:schemeClr>
              <a:prstClr val="white"/>
            </a:duotone>
            <a:lum bright="20000"/>
            <a:extLst>
              <a:ext uri="{28A0092B-C50C-407E-A947-70E740481C1C}">
                <a14:useLocalDpi xmlns:a14="http://schemas.microsoft.com/office/drawing/2010/main" val="0"/>
              </a:ext>
            </a:extLst>
          </a:blip>
          <a:srcRect/>
          <a:stretch>
            <a:fillRect/>
          </a:stretch>
        </p:blipFill>
        <p:spPr bwMode="auto">
          <a:xfrm>
            <a:off x="7966652" y="1"/>
            <a:ext cx="1177348" cy="2571750"/>
          </a:xfrm>
          <a:prstGeom prst="rect">
            <a:avLst/>
          </a:prstGeom>
          <a:noFill/>
        </p:spPr>
      </p:pic>
      <p:sp>
        <p:nvSpPr>
          <p:cNvPr id="427010" name="Rectangle 2"/>
          <p:cNvSpPr>
            <a:spLocks noGrp="1" noChangeArrowheads="1"/>
          </p:cNvSpPr>
          <p:nvPr>
            <p:ph type="title"/>
          </p:nvPr>
        </p:nvSpPr>
        <p:spPr bwMode="auto">
          <a:xfrm>
            <a:off x="779463" y="104775"/>
            <a:ext cx="8212137" cy="9477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3"/>
          <p:cNvSpPr>
            <a:spLocks noGrp="1" noChangeArrowheads="1"/>
          </p:cNvSpPr>
          <p:nvPr>
            <p:ph type="body" idx="1"/>
          </p:nvPr>
        </p:nvSpPr>
        <p:spPr bwMode="auto">
          <a:xfrm>
            <a:off x="757238" y="1311275"/>
            <a:ext cx="8245475" cy="5291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7012" name="Rectangle 4"/>
          <p:cNvSpPr>
            <a:spLocks noGrp="1" noChangeArrowheads="1"/>
          </p:cNvSpPr>
          <p:nvPr>
            <p:ph type="sldNum" sz="quarter" idx="4"/>
          </p:nvPr>
        </p:nvSpPr>
        <p:spPr bwMode="auto">
          <a:xfrm>
            <a:off x="190500" y="6353175"/>
            <a:ext cx="381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mn-lt"/>
              </a:defRPr>
            </a:lvl1pPr>
          </a:lstStyle>
          <a:p>
            <a:fld id="{A2C1C9E0-09A3-422D-9A80-8138278A0866}" type="slidenum">
              <a:rPr lang="en-US" altLang="en-US" smtClean="0"/>
              <a:pPr/>
              <a:t>‹#›</a:t>
            </a:fld>
            <a:endParaRPr lang="en-US" altLang="en-US"/>
          </a:p>
        </p:txBody>
      </p:sp>
      <p:sp>
        <p:nvSpPr>
          <p:cNvPr id="427013" name="Text Box 5"/>
          <p:cNvSpPr txBox="1">
            <a:spLocks noChangeArrowheads="1"/>
          </p:cNvSpPr>
          <p:nvPr/>
        </p:nvSpPr>
        <p:spPr bwMode="auto">
          <a:xfrm>
            <a:off x="7786688" y="6653213"/>
            <a:ext cx="1185862" cy="152400"/>
          </a:xfrm>
          <a:prstGeom prst="rect">
            <a:avLst/>
          </a:prstGeom>
          <a:noFill/>
          <a:ln w="9525">
            <a:noFill/>
            <a:miter lim="800000"/>
            <a:headEnd/>
            <a:tailEnd/>
          </a:ln>
          <a:effectLst/>
        </p:spPr>
        <p:txBody>
          <a:bodyPr wrap="none" lIns="0" tIns="0" rIns="0" bIns="0">
            <a:spAutoFit/>
          </a:bodyPr>
          <a:lstStyle/>
          <a:p>
            <a:pPr>
              <a:defRPr/>
            </a:pPr>
            <a:r>
              <a:rPr lang="en-US" sz="1000">
                <a:latin typeface="Arial Narrow" pitchFamily="34" charset="0"/>
              </a:rPr>
              <a:t>© Dr. Jean-Paul Rodrigue</a:t>
            </a:r>
          </a:p>
        </p:txBody>
      </p:sp>
      <p:sp>
        <p:nvSpPr>
          <p:cNvPr id="427014" name="Rectangle 6"/>
          <p:cNvSpPr>
            <a:spLocks noChangeArrowheads="1"/>
          </p:cNvSpPr>
          <p:nvPr/>
        </p:nvSpPr>
        <p:spPr bwMode="auto">
          <a:xfrm>
            <a:off x="-11113" y="-11113"/>
            <a:ext cx="762001" cy="1447801"/>
          </a:xfrm>
          <a:prstGeom prst="rect">
            <a:avLst/>
          </a:prstGeom>
          <a:solidFill>
            <a:srgbClr val="92D050"/>
          </a:solidFill>
          <a:ln w="9525">
            <a:noFill/>
            <a:miter lim="800000"/>
            <a:headEnd/>
            <a:tailEnd/>
          </a:ln>
          <a:effectLst/>
        </p:spPr>
        <p:txBody>
          <a:bodyPr wrap="none" anchor="ctr"/>
          <a:lstStyle/>
          <a:p>
            <a:pPr>
              <a:defRPr/>
            </a:pPr>
            <a:endParaRPr lang="en-US"/>
          </a:p>
        </p:txBody>
      </p:sp>
      <p:sp>
        <p:nvSpPr>
          <p:cNvPr id="427015" name="Rectangle 7"/>
          <p:cNvSpPr>
            <a:spLocks noChangeArrowheads="1"/>
          </p:cNvSpPr>
          <p:nvPr/>
        </p:nvSpPr>
        <p:spPr bwMode="auto">
          <a:xfrm>
            <a:off x="-11113" y="1436688"/>
            <a:ext cx="762001" cy="5421312"/>
          </a:xfrm>
          <a:prstGeom prst="rect">
            <a:avLst/>
          </a:prstGeom>
          <a:gradFill rotWithShape="1">
            <a:gsLst>
              <a:gs pos="0">
                <a:schemeClr val="accent1">
                  <a:lumMod val="75000"/>
                </a:schemeClr>
              </a:gs>
              <a:gs pos="100000">
                <a:srgbClr val="FFFFFF">
                  <a:alpha val="50999"/>
                </a:srgbClr>
              </a:gs>
            </a:gsLst>
            <a:lin ang="5400000" scaled="1"/>
          </a:gradFill>
          <a:ln w="9525">
            <a:noFill/>
            <a:miter lim="800000"/>
            <a:headEnd/>
            <a:tailEnd/>
          </a:ln>
          <a:effectLst/>
        </p:spPr>
        <p:txBody>
          <a:bodyPr wrap="none" anchor="ctr"/>
          <a:lstStyle/>
          <a:p>
            <a:pPr>
              <a:defRPr/>
            </a:pPr>
            <a:endParaRPr lang="en-US"/>
          </a:p>
        </p:txBody>
      </p:sp>
      <p:sp>
        <p:nvSpPr>
          <p:cNvPr id="427016" name="Rectangle 8"/>
          <p:cNvSpPr>
            <a:spLocks noChangeArrowheads="1"/>
          </p:cNvSpPr>
          <p:nvPr/>
        </p:nvSpPr>
        <p:spPr bwMode="auto">
          <a:xfrm>
            <a:off x="1431925" y="1054100"/>
            <a:ext cx="7712075" cy="241300"/>
          </a:xfrm>
          <a:prstGeom prst="rect">
            <a:avLst/>
          </a:prstGeom>
          <a:gradFill rotWithShape="1">
            <a:gsLst>
              <a:gs pos="0">
                <a:srgbClr val="FFFFFF">
                  <a:alpha val="50000"/>
                </a:srgbClr>
              </a:gs>
              <a:gs pos="100000">
                <a:schemeClr val="accent1">
                  <a:lumMod val="75000"/>
                </a:schemeClr>
              </a:gs>
            </a:gsLst>
            <a:lin ang="0" scaled="1"/>
          </a:gradFill>
          <a:ln w="9525">
            <a:noFill/>
            <a:miter lim="800000"/>
            <a:headEnd/>
            <a:tailEnd/>
          </a:ln>
          <a:effectLst/>
        </p:spPr>
        <p:txBody>
          <a:bodyPr wrap="none" anchor="ctr"/>
          <a:lstStyle/>
          <a:p>
            <a:pPr>
              <a:defRPr/>
            </a:pPr>
            <a:endParaRPr lang="en-US"/>
          </a:p>
        </p:txBody>
      </p:sp>
      <p:sp>
        <p:nvSpPr>
          <p:cNvPr id="427018" name="Text Box 10"/>
          <p:cNvSpPr txBox="1">
            <a:spLocks noChangeArrowheads="1"/>
          </p:cNvSpPr>
          <p:nvPr/>
        </p:nvSpPr>
        <p:spPr bwMode="auto">
          <a:xfrm>
            <a:off x="7786688" y="6653213"/>
            <a:ext cx="1185862" cy="152400"/>
          </a:xfrm>
          <a:prstGeom prst="rect">
            <a:avLst/>
          </a:prstGeom>
          <a:noFill/>
          <a:ln w="9525">
            <a:noFill/>
            <a:miter lim="800000"/>
            <a:headEnd/>
            <a:tailEnd/>
          </a:ln>
          <a:effectLst/>
        </p:spPr>
        <p:txBody>
          <a:bodyPr wrap="none" lIns="0" tIns="0" rIns="0" bIns="0">
            <a:spAutoFit/>
          </a:bodyPr>
          <a:lstStyle/>
          <a:p>
            <a:pPr>
              <a:defRPr/>
            </a:pPr>
            <a:r>
              <a:rPr lang="en-US" sz="1000">
                <a:latin typeface="Arial Narrow" pitchFamily="34" charset="0"/>
              </a:rPr>
              <a:t>© Dr. Jean-Paul Rodrigue</a:t>
            </a:r>
          </a:p>
        </p:txBody>
      </p:sp>
      <p:pic>
        <p:nvPicPr>
          <p:cNvPr id="12" name="Picture 5" descr="world_cover_left"/>
          <p:cNvPicPr>
            <a:picLocks noChangeAspect="1" noChangeArrowheads="1"/>
          </p:cNvPicPr>
          <p:nvPr/>
        </p:nvPicPr>
        <p:blipFill>
          <a:blip r:embed="rId16" cstate="screen">
            <a:duotone>
              <a:schemeClr val="bg2">
                <a:shade val="45000"/>
                <a:satMod val="135000"/>
              </a:schemeClr>
              <a:prstClr val="white"/>
            </a:duotone>
            <a:lum bright="20000"/>
            <a:extLst>
              <a:ext uri="{28A0092B-C50C-407E-A947-70E740481C1C}">
                <a14:useLocalDpi xmlns:a14="http://schemas.microsoft.com/office/drawing/2010/main" val="0"/>
              </a:ext>
            </a:extLst>
          </a:blip>
          <a:srcRect/>
          <a:stretch>
            <a:fillRect/>
          </a:stretch>
        </p:blipFill>
        <p:spPr bwMode="auto">
          <a:xfrm>
            <a:off x="7966652" y="1"/>
            <a:ext cx="1177348" cy="2571750"/>
          </a:xfrm>
          <a:prstGeom prst="rect">
            <a:avLst/>
          </a:prstGeom>
          <a:noFill/>
        </p:spPr>
      </p:pic>
      <p:sp>
        <p:nvSpPr>
          <p:cNvPr id="13" name="Rectangle 6"/>
          <p:cNvSpPr>
            <a:spLocks noChangeArrowheads="1"/>
          </p:cNvSpPr>
          <p:nvPr/>
        </p:nvSpPr>
        <p:spPr bwMode="auto">
          <a:xfrm>
            <a:off x="-11113" y="-11113"/>
            <a:ext cx="762001" cy="1447801"/>
          </a:xfrm>
          <a:prstGeom prst="rect">
            <a:avLst/>
          </a:prstGeom>
          <a:solidFill>
            <a:schemeClr val="accent1">
              <a:lumMod val="75000"/>
            </a:schemeClr>
          </a:solidFill>
          <a:ln w="9525">
            <a:noFill/>
            <a:miter lim="800000"/>
            <a:headEnd/>
            <a:tailEnd/>
          </a:ln>
          <a:effectLst/>
        </p:spPr>
        <p:txBody>
          <a:bodyPr wrap="none" anchor="ctr"/>
          <a:lstStyle/>
          <a:p>
            <a:pPr>
              <a:defRPr/>
            </a:pPr>
            <a:endParaRPr lang="en-US"/>
          </a:p>
        </p:txBody>
      </p:sp>
      <p:sp>
        <p:nvSpPr>
          <p:cNvPr id="14" name="Text Box 10"/>
          <p:cNvSpPr txBox="1">
            <a:spLocks noChangeArrowheads="1"/>
          </p:cNvSpPr>
          <p:nvPr/>
        </p:nvSpPr>
        <p:spPr bwMode="auto">
          <a:xfrm>
            <a:off x="7786688" y="6653213"/>
            <a:ext cx="1185862" cy="152400"/>
          </a:xfrm>
          <a:prstGeom prst="rect">
            <a:avLst/>
          </a:prstGeom>
          <a:noFill/>
          <a:ln w="9525">
            <a:noFill/>
            <a:miter lim="800000"/>
            <a:headEnd/>
            <a:tailEnd/>
          </a:ln>
          <a:effectLst/>
        </p:spPr>
        <p:txBody>
          <a:bodyPr wrap="none" lIns="0" tIns="0" rIns="0" bIns="0">
            <a:spAutoFit/>
          </a:bodyPr>
          <a:lstStyle/>
          <a:p>
            <a:pPr>
              <a:defRPr/>
            </a:pPr>
            <a:r>
              <a:rPr lang="en-US" sz="1000">
                <a:latin typeface="Arial Narrow" pitchFamily="34" charset="0"/>
              </a:rPr>
              <a:t>© Dr. Jean-Paul Rodrigue</a:t>
            </a:r>
          </a:p>
        </p:txBody>
      </p:sp>
    </p:spTree>
    <p:extLst>
      <p:ext uri="{BB962C8B-B14F-4D97-AF65-F5344CB8AC3E}">
        <p14:creationId xmlns:p14="http://schemas.microsoft.com/office/powerpoint/2010/main" val="291460592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Lst>
  <p:txStyles>
    <p:titleStyle>
      <a:lvl1pPr algn="l" rtl="0" eaLnBrk="1" fontAlgn="base" hangingPunct="1">
        <a:spcBef>
          <a:spcPct val="0"/>
        </a:spcBef>
        <a:spcAft>
          <a:spcPct val="0"/>
        </a:spcAft>
        <a:defRPr sz="2800" b="1">
          <a:solidFill>
            <a:schemeClr val="accent1">
              <a:lumMod val="50000"/>
            </a:schemeClr>
          </a:solidFill>
          <a:effectLst/>
          <a:latin typeface="Arial Narrow" panose="020B0606020202030204" pitchFamily="34" charset="0"/>
          <a:ea typeface="+mj-ea"/>
          <a:cs typeface="+mj-cs"/>
        </a:defRPr>
      </a:lvl1pPr>
      <a:lvl2pPr algn="l" rtl="0" eaLnBrk="1" fontAlgn="base" hangingPunct="1">
        <a:spcBef>
          <a:spcPct val="0"/>
        </a:spcBef>
        <a:spcAft>
          <a:spcPct val="0"/>
        </a:spcAft>
        <a:defRPr sz="2800">
          <a:solidFill>
            <a:srgbClr val="008000"/>
          </a:solidFill>
          <a:effectLst>
            <a:outerShdw blurRad="38100" dist="38100" dir="2700000" algn="tl">
              <a:srgbClr val="C0C0C0"/>
            </a:outerShdw>
          </a:effectLst>
          <a:latin typeface="Impact" pitchFamily="34" charset="0"/>
        </a:defRPr>
      </a:lvl2pPr>
      <a:lvl3pPr algn="l" rtl="0" eaLnBrk="1" fontAlgn="base" hangingPunct="1">
        <a:spcBef>
          <a:spcPct val="0"/>
        </a:spcBef>
        <a:spcAft>
          <a:spcPct val="0"/>
        </a:spcAft>
        <a:defRPr sz="2800">
          <a:solidFill>
            <a:srgbClr val="008000"/>
          </a:solidFill>
          <a:effectLst>
            <a:outerShdw blurRad="38100" dist="38100" dir="2700000" algn="tl">
              <a:srgbClr val="C0C0C0"/>
            </a:outerShdw>
          </a:effectLst>
          <a:latin typeface="Impact" pitchFamily="34" charset="0"/>
        </a:defRPr>
      </a:lvl3pPr>
      <a:lvl4pPr algn="l" rtl="0" eaLnBrk="1" fontAlgn="base" hangingPunct="1">
        <a:spcBef>
          <a:spcPct val="0"/>
        </a:spcBef>
        <a:spcAft>
          <a:spcPct val="0"/>
        </a:spcAft>
        <a:defRPr sz="2800">
          <a:solidFill>
            <a:srgbClr val="008000"/>
          </a:solidFill>
          <a:effectLst>
            <a:outerShdw blurRad="38100" dist="38100" dir="2700000" algn="tl">
              <a:srgbClr val="C0C0C0"/>
            </a:outerShdw>
          </a:effectLst>
          <a:latin typeface="Impact" pitchFamily="34" charset="0"/>
        </a:defRPr>
      </a:lvl4pPr>
      <a:lvl5pPr algn="l" rtl="0" eaLnBrk="1" fontAlgn="base" hangingPunct="1">
        <a:spcBef>
          <a:spcPct val="0"/>
        </a:spcBef>
        <a:spcAft>
          <a:spcPct val="0"/>
        </a:spcAft>
        <a:defRPr sz="2800">
          <a:solidFill>
            <a:srgbClr val="008000"/>
          </a:solidFill>
          <a:effectLst>
            <a:outerShdw blurRad="38100" dist="38100" dir="2700000" algn="tl">
              <a:srgbClr val="C0C0C0"/>
            </a:outerShdw>
          </a:effectLst>
          <a:latin typeface="Impact" pitchFamily="34" charset="0"/>
        </a:defRPr>
      </a:lvl5pPr>
      <a:lvl6pPr marL="457200" algn="l" rtl="0" eaLnBrk="1" fontAlgn="base" hangingPunct="1">
        <a:spcBef>
          <a:spcPct val="0"/>
        </a:spcBef>
        <a:spcAft>
          <a:spcPct val="0"/>
        </a:spcAft>
        <a:defRPr sz="2800">
          <a:solidFill>
            <a:srgbClr val="CC3300"/>
          </a:solidFill>
          <a:effectLst>
            <a:outerShdw blurRad="38100" dist="38100" dir="2700000" algn="tl">
              <a:srgbClr val="C0C0C0"/>
            </a:outerShdw>
          </a:effectLst>
          <a:latin typeface="Impact" pitchFamily="34" charset="0"/>
        </a:defRPr>
      </a:lvl6pPr>
      <a:lvl7pPr marL="914400" algn="l" rtl="0" eaLnBrk="1" fontAlgn="base" hangingPunct="1">
        <a:spcBef>
          <a:spcPct val="0"/>
        </a:spcBef>
        <a:spcAft>
          <a:spcPct val="0"/>
        </a:spcAft>
        <a:defRPr sz="2800">
          <a:solidFill>
            <a:srgbClr val="CC3300"/>
          </a:solidFill>
          <a:effectLst>
            <a:outerShdw blurRad="38100" dist="38100" dir="2700000" algn="tl">
              <a:srgbClr val="C0C0C0"/>
            </a:outerShdw>
          </a:effectLst>
          <a:latin typeface="Impact" pitchFamily="34" charset="0"/>
        </a:defRPr>
      </a:lvl7pPr>
      <a:lvl8pPr marL="1371600" algn="l" rtl="0" eaLnBrk="1" fontAlgn="base" hangingPunct="1">
        <a:spcBef>
          <a:spcPct val="0"/>
        </a:spcBef>
        <a:spcAft>
          <a:spcPct val="0"/>
        </a:spcAft>
        <a:defRPr sz="2800">
          <a:solidFill>
            <a:srgbClr val="CC3300"/>
          </a:solidFill>
          <a:effectLst>
            <a:outerShdw blurRad="38100" dist="38100" dir="2700000" algn="tl">
              <a:srgbClr val="C0C0C0"/>
            </a:outerShdw>
          </a:effectLst>
          <a:latin typeface="Impact" pitchFamily="34" charset="0"/>
        </a:defRPr>
      </a:lvl8pPr>
      <a:lvl9pPr marL="1828800" algn="l" rtl="0" eaLnBrk="1" fontAlgn="base" hangingPunct="1">
        <a:spcBef>
          <a:spcPct val="0"/>
        </a:spcBef>
        <a:spcAft>
          <a:spcPct val="0"/>
        </a:spcAft>
        <a:defRPr sz="2800">
          <a:solidFill>
            <a:srgbClr val="CC3300"/>
          </a:solidFill>
          <a:effectLst>
            <a:outerShdw blurRad="38100" dist="38100" dir="2700000" algn="tl">
              <a:srgbClr val="C0C0C0"/>
            </a:outerShdw>
          </a:effectLst>
          <a:latin typeface="Impact" pitchFamily="34" charset="0"/>
        </a:defRPr>
      </a:lvl9pPr>
    </p:titleStyle>
    <p:bodyStyle>
      <a:lvl1pPr marL="342900" indent="-342900" algn="l" rtl="0" eaLnBrk="1" fontAlgn="base" hangingPunct="1">
        <a:spcBef>
          <a:spcPct val="0"/>
        </a:spcBef>
        <a:spcAft>
          <a:spcPct val="0"/>
        </a:spcAft>
        <a:buClr>
          <a:schemeClr val="accent1">
            <a:lumMod val="50000"/>
          </a:schemeClr>
        </a:buClr>
        <a:buFont typeface="Arial Narrow" pitchFamily="34" charset="0"/>
        <a:buChar char="■"/>
        <a:defRPr sz="2800" b="1">
          <a:solidFill>
            <a:srgbClr val="333333"/>
          </a:solidFill>
          <a:latin typeface="+mn-lt"/>
          <a:ea typeface="+mn-ea"/>
          <a:cs typeface="+mn-cs"/>
        </a:defRPr>
      </a:lvl1pPr>
      <a:lvl2pPr marL="742950" indent="-285750" algn="l" rtl="0" eaLnBrk="1" fontAlgn="base" hangingPunct="1">
        <a:spcBef>
          <a:spcPct val="0"/>
        </a:spcBef>
        <a:spcAft>
          <a:spcPct val="0"/>
        </a:spcAft>
        <a:buFont typeface="Arial" charset="0"/>
        <a:buChar char="•"/>
        <a:defRPr sz="2400">
          <a:solidFill>
            <a:srgbClr val="5F5F5F"/>
          </a:solidFill>
          <a:latin typeface="+mn-lt"/>
        </a:defRPr>
      </a:lvl2pPr>
      <a:lvl3pPr marL="1143000" indent="-228600" algn="l" rtl="0" eaLnBrk="1" fontAlgn="base" hangingPunct="1">
        <a:spcBef>
          <a:spcPct val="0"/>
        </a:spcBef>
        <a:spcAft>
          <a:spcPct val="0"/>
        </a:spcAft>
        <a:buChar char="•"/>
        <a:defRPr sz="2000">
          <a:solidFill>
            <a:srgbClr val="5F5F5F"/>
          </a:solidFill>
          <a:latin typeface="+mn-lt"/>
        </a:defRPr>
      </a:lvl3pPr>
      <a:lvl4pPr marL="1600200" indent="-228600" algn="l" rtl="0" eaLnBrk="1" fontAlgn="base" hangingPunct="1">
        <a:spcBef>
          <a:spcPct val="0"/>
        </a:spcBef>
        <a:spcAft>
          <a:spcPct val="0"/>
        </a:spcAft>
        <a:buChar char="–"/>
        <a:defRPr sz="1600">
          <a:solidFill>
            <a:srgbClr val="5F5F5F"/>
          </a:solidFill>
          <a:latin typeface="+mn-lt"/>
        </a:defRPr>
      </a:lvl4pPr>
      <a:lvl5pPr marL="2057400" indent="-228600" algn="l" rtl="0" eaLnBrk="1" fontAlgn="base" hangingPunct="1">
        <a:spcBef>
          <a:spcPct val="0"/>
        </a:spcBef>
        <a:spcAft>
          <a:spcPct val="0"/>
        </a:spcAft>
        <a:buChar char="»"/>
        <a:defRPr sz="1600">
          <a:solidFill>
            <a:srgbClr val="5F5F5F"/>
          </a:solidFill>
          <a:latin typeface="+mn-lt"/>
        </a:defRPr>
      </a:lvl5pPr>
      <a:lvl6pPr marL="2514600" indent="-228600" algn="l" rtl="0" eaLnBrk="1" fontAlgn="base" hangingPunct="1">
        <a:spcBef>
          <a:spcPct val="0"/>
        </a:spcBef>
        <a:spcAft>
          <a:spcPct val="0"/>
        </a:spcAft>
        <a:buChar char="»"/>
        <a:defRPr sz="1600">
          <a:solidFill>
            <a:srgbClr val="5F5F5F"/>
          </a:solidFill>
          <a:latin typeface="+mn-lt"/>
        </a:defRPr>
      </a:lvl6pPr>
      <a:lvl7pPr marL="2971800" indent="-228600" algn="l" rtl="0" eaLnBrk="1" fontAlgn="base" hangingPunct="1">
        <a:spcBef>
          <a:spcPct val="0"/>
        </a:spcBef>
        <a:spcAft>
          <a:spcPct val="0"/>
        </a:spcAft>
        <a:buChar char="»"/>
        <a:defRPr sz="1600">
          <a:solidFill>
            <a:srgbClr val="5F5F5F"/>
          </a:solidFill>
          <a:latin typeface="+mn-lt"/>
        </a:defRPr>
      </a:lvl7pPr>
      <a:lvl8pPr marL="3429000" indent="-228600" algn="l" rtl="0" eaLnBrk="1" fontAlgn="base" hangingPunct="1">
        <a:spcBef>
          <a:spcPct val="0"/>
        </a:spcBef>
        <a:spcAft>
          <a:spcPct val="0"/>
        </a:spcAft>
        <a:buChar char="»"/>
        <a:defRPr sz="1600">
          <a:solidFill>
            <a:srgbClr val="5F5F5F"/>
          </a:solidFill>
          <a:latin typeface="+mn-lt"/>
        </a:defRPr>
      </a:lvl8pPr>
      <a:lvl9pPr marL="3886200" indent="-228600" algn="l" rtl="0" eaLnBrk="1" fontAlgn="base" hangingPunct="1">
        <a:spcBef>
          <a:spcPct val="0"/>
        </a:spcBef>
        <a:spcAft>
          <a:spcPct val="0"/>
        </a:spcAft>
        <a:buChar char="»"/>
        <a:defRPr sz="16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svg"/></Relationships>
</file>

<file path=ppt/slides/_rels/slide3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defRPr/>
            </a:pPr>
            <a:r>
              <a:rPr lang="en-US" dirty="0"/>
              <a:t>Topic 6 – Population and Resources</a:t>
            </a:r>
          </a:p>
        </p:txBody>
      </p:sp>
      <p:sp>
        <p:nvSpPr>
          <p:cNvPr id="2051" name="Rectangle 3"/>
          <p:cNvSpPr>
            <a:spLocks noGrp="1" noChangeArrowheads="1"/>
          </p:cNvSpPr>
          <p:nvPr>
            <p:ph type="subTitle" idx="1"/>
          </p:nvPr>
        </p:nvSpPr>
        <p:spPr/>
        <p:txBody>
          <a:bodyPr/>
          <a:lstStyle/>
          <a:p>
            <a:pPr>
              <a:defRPr/>
            </a:pPr>
            <a:r>
              <a:rPr lang="en-US" dirty="0"/>
              <a:t>A – Malthusianism</a:t>
            </a:r>
          </a:p>
          <a:p>
            <a:pPr>
              <a:defRPr/>
            </a:pPr>
            <a:r>
              <a:rPr lang="en-US" dirty="0"/>
              <a:t>B – Neo-Malthusianism</a:t>
            </a:r>
          </a:p>
          <a:p>
            <a:pPr>
              <a:defRPr/>
            </a:pPr>
            <a:r>
              <a:rPr lang="en-US" dirty="0"/>
              <a:t>C – Creative Pressure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pPr eaLnBrk="1" hangingPunct="1">
              <a:defRPr/>
            </a:pPr>
            <a:r>
              <a:rPr lang="en-US" dirty="0"/>
              <a:t>2. The Malthusian Crisis</a:t>
            </a:r>
          </a:p>
        </p:txBody>
      </p:sp>
      <p:sp>
        <p:nvSpPr>
          <p:cNvPr id="26627" name="Rectangle 3"/>
          <p:cNvSpPr>
            <a:spLocks noGrp="1" noChangeArrowheads="1"/>
          </p:cNvSpPr>
          <p:nvPr>
            <p:ph idx="1"/>
          </p:nvPr>
        </p:nvSpPr>
        <p:spPr/>
        <p:txBody>
          <a:bodyPr/>
          <a:lstStyle/>
          <a:p>
            <a:pPr eaLnBrk="1" hangingPunct="1"/>
            <a:r>
              <a:rPr lang="en-US" altLang="en-US" dirty="0"/>
              <a:t>The “Malthusian trap”</a:t>
            </a:r>
          </a:p>
          <a:p>
            <a:pPr lvl="1" eaLnBrk="1" hangingPunct="1"/>
            <a:r>
              <a:rPr lang="en-US" altLang="en-US" dirty="0"/>
              <a:t>Available agricultural spaces are limited.</a:t>
            </a:r>
          </a:p>
          <a:p>
            <a:pPr lvl="1" eaLnBrk="1" hangingPunct="1"/>
            <a:r>
              <a:rPr lang="en-US" altLang="en-US" dirty="0"/>
              <a:t>Technical progresses (machinery, irrigation, fertilizers, and new types of crops) are slow to occur.</a:t>
            </a:r>
          </a:p>
          <a:p>
            <a:pPr lvl="1" eaLnBrk="1" hangingPunct="1"/>
            <a:r>
              <a:rPr lang="en-US" altLang="en-US" dirty="0"/>
              <a:t>Increasing incapability to support the population.</a:t>
            </a:r>
          </a:p>
          <a:p>
            <a:pPr lvl="1" eaLnBrk="1" hangingPunct="1"/>
            <a:r>
              <a:rPr lang="en-US" altLang="en-US" dirty="0"/>
              <a:t>If this persists, the population will eventually surpass the available resources.</a:t>
            </a:r>
          </a:p>
          <a:p>
            <a:pPr lvl="1" eaLnBrk="1" hangingPunct="1"/>
            <a:r>
              <a:rPr lang="en-US" altLang="en-US" dirty="0"/>
              <a:t>The outcomes are “Malthusian crises</a:t>
            </a:r>
            <a:r>
              <a:rPr lang="en-US" altLang="en-US"/>
              <a:t>”, or </a:t>
            </a:r>
            <a:r>
              <a:rPr lang="en-US" altLang="en-US" dirty="0"/>
              <a:t>“positive checks”:</a:t>
            </a:r>
          </a:p>
          <a:p>
            <a:pPr lvl="2" eaLnBrk="1" hangingPunct="1"/>
            <a:r>
              <a:rPr lang="en-US" altLang="en-US" dirty="0"/>
              <a:t>Food shortages.</a:t>
            </a:r>
          </a:p>
          <a:p>
            <a:pPr lvl="2" eaLnBrk="1" hangingPunct="1"/>
            <a:r>
              <a:rPr lang="en-US" altLang="en-US" dirty="0"/>
              <a:t>Famines.</a:t>
            </a:r>
          </a:p>
          <a:p>
            <a:pPr lvl="2" eaLnBrk="1" hangingPunct="1"/>
            <a:r>
              <a:rPr lang="en-US" altLang="en-US" dirty="0"/>
              <a:t>War and epidemics.</a:t>
            </a:r>
          </a:p>
          <a:p>
            <a:pPr lvl="1" eaLnBrk="1" hangingPunct="1"/>
            <a:r>
              <a:rPr lang="en-US" altLang="en-US" dirty="0"/>
              <a:t>“Fix” the population in accordance with available resources.</a:t>
            </a:r>
          </a:p>
          <a:p>
            <a:pPr lvl="1" eaLnBrk="1" hangingPunct="1"/>
            <a:r>
              <a:rPr lang="en-US" altLang="en-US" dirty="0"/>
              <a:t>Necessity of a “moral restraint”, or “preventive checks” on reproduction.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Rectangle 2"/>
          <p:cNvSpPr>
            <a:spLocks noGrp="1" noChangeArrowheads="1"/>
          </p:cNvSpPr>
          <p:nvPr>
            <p:ph type="title"/>
          </p:nvPr>
        </p:nvSpPr>
        <p:spPr/>
        <p:txBody>
          <a:bodyPr/>
          <a:lstStyle/>
          <a:p>
            <a:pPr eaLnBrk="1" hangingPunct="1">
              <a:defRPr/>
            </a:pPr>
            <a:r>
              <a:rPr lang="en-US"/>
              <a:t>“The Malthusian Trap”</a:t>
            </a:r>
          </a:p>
        </p:txBody>
      </p:sp>
      <p:sp>
        <p:nvSpPr>
          <p:cNvPr id="25603" name="Freeform 4"/>
          <p:cNvSpPr>
            <a:spLocks/>
          </p:cNvSpPr>
          <p:nvPr/>
        </p:nvSpPr>
        <p:spPr bwMode="auto">
          <a:xfrm>
            <a:off x="942975" y="2736850"/>
            <a:ext cx="2606675" cy="1887538"/>
          </a:xfrm>
          <a:custGeom>
            <a:avLst/>
            <a:gdLst>
              <a:gd name="T0" fmla="*/ 0 w 1642"/>
              <a:gd name="T1" fmla="*/ 0 h 1189"/>
              <a:gd name="T2" fmla="*/ 0 w 1642"/>
              <a:gd name="T3" fmla="*/ 1887538 h 1189"/>
              <a:gd name="T4" fmla="*/ 2606675 w 1642"/>
              <a:gd name="T5" fmla="*/ 1887538 h 1189"/>
              <a:gd name="T6" fmla="*/ 0 60000 65536"/>
              <a:gd name="T7" fmla="*/ 0 60000 65536"/>
              <a:gd name="T8" fmla="*/ 0 60000 65536"/>
              <a:gd name="T9" fmla="*/ 0 w 1642"/>
              <a:gd name="T10" fmla="*/ 0 h 1189"/>
              <a:gd name="T11" fmla="*/ 1642 w 1642"/>
              <a:gd name="T12" fmla="*/ 1189 h 1189"/>
            </a:gdLst>
            <a:ahLst/>
            <a:cxnLst>
              <a:cxn ang="T6">
                <a:pos x="T0" y="T1"/>
              </a:cxn>
              <a:cxn ang="T7">
                <a:pos x="T2" y="T3"/>
              </a:cxn>
              <a:cxn ang="T8">
                <a:pos x="T4" y="T5"/>
              </a:cxn>
            </a:cxnLst>
            <a:rect l="T9" t="T10" r="T11" b="T12"/>
            <a:pathLst>
              <a:path w="1642" h="1189">
                <a:moveTo>
                  <a:pt x="0" y="0"/>
                </a:moveTo>
                <a:lnTo>
                  <a:pt x="0" y="1189"/>
                </a:lnTo>
                <a:lnTo>
                  <a:pt x="1642" y="1189"/>
                </a:lnTo>
              </a:path>
            </a:pathLst>
          </a:custGeom>
          <a:noFill/>
          <a:ln w="38100">
            <a:solidFill>
              <a:srgbClr val="80808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endParaRPr lang="en-US"/>
          </a:p>
        </p:txBody>
      </p:sp>
      <p:sp>
        <p:nvSpPr>
          <p:cNvPr id="25604" name="Freeform 5"/>
          <p:cNvSpPr>
            <a:spLocks/>
          </p:cNvSpPr>
          <p:nvPr/>
        </p:nvSpPr>
        <p:spPr bwMode="auto">
          <a:xfrm>
            <a:off x="3676650" y="2743200"/>
            <a:ext cx="2606675" cy="1887538"/>
          </a:xfrm>
          <a:custGeom>
            <a:avLst/>
            <a:gdLst>
              <a:gd name="T0" fmla="*/ 0 w 1642"/>
              <a:gd name="T1" fmla="*/ 0 h 1189"/>
              <a:gd name="T2" fmla="*/ 0 w 1642"/>
              <a:gd name="T3" fmla="*/ 1887538 h 1189"/>
              <a:gd name="T4" fmla="*/ 2606675 w 1642"/>
              <a:gd name="T5" fmla="*/ 1887538 h 1189"/>
              <a:gd name="T6" fmla="*/ 0 60000 65536"/>
              <a:gd name="T7" fmla="*/ 0 60000 65536"/>
              <a:gd name="T8" fmla="*/ 0 60000 65536"/>
              <a:gd name="T9" fmla="*/ 0 w 1642"/>
              <a:gd name="T10" fmla="*/ 0 h 1189"/>
              <a:gd name="T11" fmla="*/ 1642 w 1642"/>
              <a:gd name="T12" fmla="*/ 1189 h 1189"/>
            </a:gdLst>
            <a:ahLst/>
            <a:cxnLst>
              <a:cxn ang="T6">
                <a:pos x="T0" y="T1"/>
              </a:cxn>
              <a:cxn ang="T7">
                <a:pos x="T2" y="T3"/>
              </a:cxn>
              <a:cxn ang="T8">
                <a:pos x="T4" y="T5"/>
              </a:cxn>
            </a:cxnLst>
            <a:rect l="T9" t="T10" r="T11" b="T12"/>
            <a:pathLst>
              <a:path w="1642" h="1189">
                <a:moveTo>
                  <a:pt x="0" y="0"/>
                </a:moveTo>
                <a:lnTo>
                  <a:pt x="0" y="1189"/>
                </a:lnTo>
                <a:lnTo>
                  <a:pt x="1642" y="1189"/>
                </a:lnTo>
              </a:path>
            </a:pathLst>
          </a:custGeom>
          <a:noFill/>
          <a:ln w="38100">
            <a:solidFill>
              <a:srgbClr val="80808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endParaRPr lang="en-US"/>
          </a:p>
        </p:txBody>
      </p:sp>
      <p:sp>
        <p:nvSpPr>
          <p:cNvPr id="25605" name="Freeform 6"/>
          <p:cNvSpPr>
            <a:spLocks/>
          </p:cNvSpPr>
          <p:nvPr/>
        </p:nvSpPr>
        <p:spPr bwMode="auto">
          <a:xfrm>
            <a:off x="6410325" y="2749550"/>
            <a:ext cx="2606675" cy="1887538"/>
          </a:xfrm>
          <a:custGeom>
            <a:avLst/>
            <a:gdLst>
              <a:gd name="T0" fmla="*/ 0 w 1642"/>
              <a:gd name="T1" fmla="*/ 0 h 1189"/>
              <a:gd name="T2" fmla="*/ 0 w 1642"/>
              <a:gd name="T3" fmla="*/ 1887538 h 1189"/>
              <a:gd name="T4" fmla="*/ 2606675 w 1642"/>
              <a:gd name="T5" fmla="*/ 1887538 h 1189"/>
              <a:gd name="T6" fmla="*/ 0 60000 65536"/>
              <a:gd name="T7" fmla="*/ 0 60000 65536"/>
              <a:gd name="T8" fmla="*/ 0 60000 65536"/>
              <a:gd name="T9" fmla="*/ 0 w 1642"/>
              <a:gd name="T10" fmla="*/ 0 h 1189"/>
              <a:gd name="T11" fmla="*/ 1642 w 1642"/>
              <a:gd name="T12" fmla="*/ 1189 h 1189"/>
            </a:gdLst>
            <a:ahLst/>
            <a:cxnLst>
              <a:cxn ang="T6">
                <a:pos x="T0" y="T1"/>
              </a:cxn>
              <a:cxn ang="T7">
                <a:pos x="T2" y="T3"/>
              </a:cxn>
              <a:cxn ang="T8">
                <a:pos x="T4" y="T5"/>
              </a:cxn>
            </a:cxnLst>
            <a:rect l="T9" t="T10" r="T11" b="T12"/>
            <a:pathLst>
              <a:path w="1642" h="1189">
                <a:moveTo>
                  <a:pt x="0" y="0"/>
                </a:moveTo>
                <a:lnTo>
                  <a:pt x="0" y="1189"/>
                </a:lnTo>
                <a:lnTo>
                  <a:pt x="1642" y="1189"/>
                </a:lnTo>
              </a:path>
            </a:pathLst>
          </a:custGeom>
          <a:noFill/>
          <a:ln w="38100">
            <a:solidFill>
              <a:srgbClr val="80808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endParaRPr lang="en-US"/>
          </a:p>
        </p:txBody>
      </p:sp>
      <p:sp>
        <p:nvSpPr>
          <p:cNvPr id="25606" name="Line 7"/>
          <p:cNvSpPr>
            <a:spLocks noChangeShapeType="1"/>
          </p:cNvSpPr>
          <p:nvPr/>
        </p:nvSpPr>
        <p:spPr bwMode="auto">
          <a:xfrm>
            <a:off x="1047750" y="3052763"/>
            <a:ext cx="2298700" cy="1427162"/>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07" name="Line 8"/>
          <p:cNvSpPr>
            <a:spLocks noChangeShapeType="1"/>
          </p:cNvSpPr>
          <p:nvPr/>
        </p:nvSpPr>
        <p:spPr bwMode="auto">
          <a:xfrm flipV="1">
            <a:off x="1106488" y="3128963"/>
            <a:ext cx="2178050" cy="1349375"/>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08" name="Text Box 9"/>
          <p:cNvSpPr txBox="1">
            <a:spLocks noChangeArrowheads="1"/>
          </p:cNvSpPr>
          <p:nvPr/>
        </p:nvSpPr>
        <p:spPr bwMode="auto">
          <a:xfrm>
            <a:off x="1219200" y="2911475"/>
            <a:ext cx="8683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a:latin typeface="Arial Narrow" panose="020B0606020202030204" pitchFamily="34" charset="0"/>
              </a:rPr>
              <a:t>Death Rate</a:t>
            </a:r>
          </a:p>
        </p:txBody>
      </p:sp>
      <p:sp>
        <p:nvSpPr>
          <p:cNvPr id="25609" name="Text Box 10"/>
          <p:cNvSpPr txBox="1">
            <a:spLocks noChangeArrowheads="1"/>
          </p:cNvSpPr>
          <p:nvPr/>
        </p:nvSpPr>
        <p:spPr bwMode="auto">
          <a:xfrm>
            <a:off x="2668588" y="3519488"/>
            <a:ext cx="7953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a:latin typeface="Arial Narrow" panose="020B0606020202030204" pitchFamily="34" charset="0"/>
              </a:rPr>
              <a:t>Birth Rate</a:t>
            </a:r>
          </a:p>
        </p:txBody>
      </p:sp>
      <p:sp>
        <p:nvSpPr>
          <p:cNvPr id="25610" name="Text Box 11"/>
          <p:cNvSpPr txBox="1">
            <a:spLocks noChangeArrowheads="1"/>
          </p:cNvSpPr>
          <p:nvPr/>
        </p:nvSpPr>
        <p:spPr bwMode="auto">
          <a:xfrm>
            <a:off x="1182688" y="1909763"/>
            <a:ext cx="21764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i="0" dirty="0">
                <a:latin typeface="Arial Rounded MT Bold" panose="020F0704030504030204" pitchFamily="34" charset="0"/>
              </a:rPr>
              <a:t>Subsistence Economy</a:t>
            </a:r>
          </a:p>
        </p:txBody>
      </p:sp>
      <p:sp>
        <p:nvSpPr>
          <p:cNvPr id="25611" name="Line 12"/>
          <p:cNvSpPr>
            <a:spLocks noChangeShapeType="1"/>
          </p:cNvSpPr>
          <p:nvPr/>
        </p:nvSpPr>
        <p:spPr bwMode="auto">
          <a:xfrm>
            <a:off x="2209800" y="2952750"/>
            <a:ext cx="0" cy="1589088"/>
          </a:xfrm>
          <a:prstGeom prst="line">
            <a:avLst/>
          </a:prstGeom>
          <a:noFill/>
          <a:ln w="19050">
            <a:solidFill>
              <a:srgbClr val="808080"/>
            </a:solidFill>
            <a:prstDash val="dash"/>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12" name="Text Box 13"/>
          <p:cNvSpPr txBox="1">
            <a:spLocks noChangeArrowheads="1"/>
          </p:cNvSpPr>
          <p:nvPr/>
        </p:nvSpPr>
        <p:spPr bwMode="auto">
          <a:xfrm>
            <a:off x="925513" y="4672013"/>
            <a:ext cx="511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Low </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13" name="Text Box 14"/>
          <p:cNvSpPr txBox="1">
            <a:spLocks noChangeArrowheads="1"/>
          </p:cNvSpPr>
          <p:nvPr/>
        </p:nvSpPr>
        <p:spPr bwMode="auto">
          <a:xfrm>
            <a:off x="2954338" y="4681538"/>
            <a:ext cx="511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High </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14" name="Text Box 15"/>
          <p:cNvSpPr txBox="1">
            <a:spLocks noChangeArrowheads="1"/>
          </p:cNvSpPr>
          <p:nvPr/>
        </p:nvSpPr>
        <p:spPr bwMode="auto">
          <a:xfrm>
            <a:off x="1778000" y="4664075"/>
            <a:ext cx="8588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Subsistence</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15" name="Oval 16"/>
          <p:cNvSpPr>
            <a:spLocks noChangeArrowheads="1"/>
          </p:cNvSpPr>
          <p:nvPr/>
        </p:nvSpPr>
        <p:spPr bwMode="auto">
          <a:xfrm>
            <a:off x="2106613" y="3675063"/>
            <a:ext cx="204787" cy="204787"/>
          </a:xfrm>
          <a:prstGeom prst="ellipse">
            <a:avLst/>
          </a:prstGeom>
          <a:noFill/>
          <a:ln w="25400" algn="ctr">
            <a:solidFill>
              <a:srgbClr val="333333"/>
            </a:solidFill>
            <a:round/>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5616" name="Text Box 17"/>
          <p:cNvSpPr txBox="1">
            <a:spLocks noChangeArrowheads="1"/>
          </p:cNvSpPr>
          <p:nvPr/>
        </p:nvSpPr>
        <p:spPr bwMode="auto">
          <a:xfrm>
            <a:off x="4132263" y="1909763"/>
            <a:ext cx="16398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i="0">
                <a:latin typeface="Arial Rounded MT Bold" panose="020F0704030504030204" pitchFamily="34" charset="0"/>
              </a:rPr>
              <a:t>New Technology</a:t>
            </a:r>
          </a:p>
        </p:txBody>
      </p:sp>
      <p:sp>
        <p:nvSpPr>
          <p:cNvPr id="25617" name="Line 18"/>
          <p:cNvSpPr>
            <a:spLocks noChangeShapeType="1"/>
          </p:cNvSpPr>
          <p:nvPr/>
        </p:nvSpPr>
        <p:spPr bwMode="auto">
          <a:xfrm>
            <a:off x="3779838" y="3051175"/>
            <a:ext cx="2298700" cy="1427163"/>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18" name="Line 19"/>
          <p:cNvSpPr>
            <a:spLocks noChangeShapeType="1"/>
          </p:cNvSpPr>
          <p:nvPr/>
        </p:nvSpPr>
        <p:spPr bwMode="auto">
          <a:xfrm flipV="1">
            <a:off x="3838575" y="3127375"/>
            <a:ext cx="2178050" cy="1349375"/>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19" name="Line 22"/>
          <p:cNvSpPr>
            <a:spLocks noChangeShapeType="1"/>
          </p:cNvSpPr>
          <p:nvPr/>
        </p:nvSpPr>
        <p:spPr bwMode="auto">
          <a:xfrm>
            <a:off x="4941888" y="2967038"/>
            <a:ext cx="0" cy="1589087"/>
          </a:xfrm>
          <a:prstGeom prst="line">
            <a:avLst/>
          </a:prstGeom>
          <a:noFill/>
          <a:ln w="19050">
            <a:solidFill>
              <a:srgbClr val="808080"/>
            </a:solidFill>
            <a:prstDash val="sysDot"/>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20" name="Text Box 23"/>
          <p:cNvSpPr txBox="1">
            <a:spLocks noChangeArrowheads="1"/>
          </p:cNvSpPr>
          <p:nvPr/>
        </p:nvSpPr>
        <p:spPr bwMode="auto">
          <a:xfrm>
            <a:off x="3657600" y="4670425"/>
            <a:ext cx="511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Low </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21" name="Text Box 24"/>
          <p:cNvSpPr txBox="1">
            <a:spLocks noChangeArrowheads="1"/>
          </p:cNvSpPr>
          <p:nvPr/>
        </p:nvSpPr>
        <p:spPr bwMode="auto">
          <a:xfrm>
            <a:off x="5686425" y="4679950"/>
            <a:ext cx="511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High </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22" name="Text Box 25"/>
          <p:cNvSpPr txBox="1">
            <a:spLocks noChangeArrowheads="1"/>
          </p:cNvSpPr>
          <p:nvPr/>
        </p:nvSpPr>
        <p:spPr bwMode="auto">
          <a:xfrm>
            <a:off x="4510088" y="4662488"/>
            <a:ext cx="858837"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Subsistence</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23" name="Line 28"/>
          <p:cNvSpPr>
            <a:spLocks noChangeShapeType="1"/>
          </p:cNvSpPr>
          <p:nvPr/>
        </p:nvSpPr>
        <p:spPr bwMode="auto">
          <a:xfrm>
            <a:off x="5522913" y="2974975"/>
            <a:ext cx="0" cy="1589088"/>
          </a:xfrm>
          <a:prstGeom prst="line">
            <a:avLst/>
          </a:prstGeom>
          <a:noFill/>
          <a:ln w="19050">
            <a:solidFill>
              <a:srgbClr val="808080"/>
            </a:solidFill>
            <a:prstDash val="dash"/>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24" name="Line 29"/>
          <p:cNvSpPr>
            <a:spLocks noChangeShapeType="1"/>
          </p:cNvSpPr>
          <p:nvPr/>
        </p:nvSpPr>
        <p:spPr bwMode="auto">
          <a:xfrm>
            <a:off x="4995863" y="3189288"/>
            <a:ext cx="452437" cy="0"/>
          </a:xfrm>
          <a:prstGeom prst="line">
            <a:avLst/>
          </a:prstGeom>
          <a:noFill/>
          <a:ln w="19050">
            <a:solidFill>
              <a:srgbClr val="808080"/>
            </a:solidFill>
            <a:round/>
            <a:headEnd/>
            <a:tailEnd type="triangle" w="med" len="me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25" name="Oval 30"/>
          <p:cNvSpPr>
            <a:spLocks noChangeArrowheads="1"/>
          </p:cNvSpPr>
          <p:nvPr/>
        </p:nvSpPr>
        <p:spPr bwMode="auto">
          <a:xfrm>
            <a:off x="5419725" y="3328988"/>
            <a:ext cx="204788" cy="204787"/>
          </a:xfrm>
          <a:prstGeom prst="ellipse">
            <a:avLst/>
          </a:prstGeom>
          <a:noFill/>
          <a:ln w="25400" algn="ctr">
            <a:solidFill>
              <a:srgbClr val="333333"/>
            </a:solidFill>
            <a:round/>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5626" name="Oval 31"/>
          <p:cNvSpPr>
            <a:spLocks noChangeArrowheads="1"/>
          </p:cNvSpPr>
          <p:nvPr/>
        </p:nvSpPr>
        <p:spPr bwMode="auto">
          <a:xfrm>
            <a:off x="5418138" y="4017963"/>
            <a:ext cx="204787" cy="204787"/>
          </a:xfrm>
          <a:prstGeom prst="ellipse">
            <a:avLst/>
          </a:prstGeom>
          <a:noFill/>
          <a:ln w="25400" algn="ctr">
            <a:solidFill>
              <a:srgbClr val="333333"/>
            </a:solidFill>
            <a:round/>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5627" name="Text Box 32"/>
          <p:cNvSpPr txBox="1">
            <a:spLocks noChangeArrowheads="1"/>
          </p:cNvSpPr>
          <p:nvPr/>
        </p:nvSpPr>
        <p:spPr bwMode="auto">
          <a:xfrm>
            <a:off x="5675313" y="3363913"/>
            <a:ext cx="4810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a:latin typeface="Arial Narrow" panose="020B0606020202030204" pitchFamily="34" charset="0"/>
              </a:rPr>
              <a:t>Births</a:t>
            </a:r>
          </a:p>
        </p:txBody>
      </p:sp>
      <p:sp>
        <p:nvSpPr>
          <p:cNvPr id="25628" name="Text Box 33"/>
          <p:cNvSpPr txBox="1">
            <a:spLocks noChangeArrowheads="1"/>
          </p:cNvSpPr>
          <p:nvPr/>
        </p:nvSpPr>
        <p:spPr bwMode="auto">
          <a:xfrm>
            <a:off x="5648325" y="3917950"/>
            <a:ext cx="5540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a:latin typeface="Arial Narrow" panose="020B0606020202030204" pitchFamily="34" charset="0"/>
              </a:rPr>
              <a:t>Deaths</a:t>
            </a:r>
          </a:p>
        </p:txBody>
      </p:sp>
      <p:sp>
        <p:nvSpPr>
          <p:cNvPr id="25629" name="Text Box 34"/>
          <p:cNvSpPr txBox="1">
            <a:spLocks noChangeArrowheads="1"/>
          </p:cNvSpPr>
          <p:nvPr/>
        </p:nvSpPr>
        <p:spPr bwMode="auto">
          <a:xfrm>
            <a:off x="1281113" y="2174875"/>
            <a:ext cx="2020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Equilibrium (Births = Deaths)</a:t>
            </a:r>
          </a:p>
        </p:txBody>
      </p:sp>
      <p:sp>
        <p:nvSpPr>
          <p:cNvPr id="25630" name="Line 35"/>
          <p:cNvSpPr>
            <a:spLocks noChangeShapeType="1"/>
          </p:cNvSpPr>
          <p:nvPr/>
        </p:nvSpPr>
        <p:spPr bwMode="auto">
          <a:xfrm>
            <a:off x="6510338" y="3059113"/>
            <a:ext cx="2298700" cy="1427162"/>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31" name="Line 36"/>
          <p:cNvSpPr>
            <a:spLocks noChangeShapeType="1"/>
          </p:cNvSpPr>
          <p:nvPr/>
        </p:nvSpPr>
        <p:spPr bwMode="auto">
          <a:xfrm flipV="1">
            <a:off x="6569075" y="3135313"/>
            <a:ext cx="2178050" cy="1349375"/>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32" name="Line 37"/>
          <p:cNvSpPr>
            <a:spLocks noChangeShapeType="1"/>
          </p:cNvSpPr>
          <p:nvPr/>
        </p:nvSpPr>
        <p:spPr bwMode="auto">
          <a:xfrm>
            <a:off x="7672388" y="2974975"/>
            <a:ext cx="0" cy="1589088"/>
          </a:xfrm>
          <a:prstGeom prst="line">
            <a:avLst/>
          </a:prstGeom>
          <a:noFill/>
          <a:ln w="19050">
            <a:solidFill>
              <a:srgbClr val="808080"/>
            </a:solidFill>
            <a:prstDash val="dash"/>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33" name="Text Box 38"/>
          <p:cNvSpPr txBox="1">
            <a:spLocks noChangeArrowheads="1"/>
          </p:cNvSpPr>
          <p:nvPr/>
        </p:nvSpPr>
        <p:spPr bwMode="auto">
          <a:xfrm>
            <a:off x="6388100" y="4678363"/>
            <a:ext cx="511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Low </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34" name="Text Box 39"/>
          <p:cNvSpPr txBox="1">
            <a:spLocks noChangeArrowheads="1"/>
          </p:cNvSpPr>
          <p:nvPr/>
        </p:nvSpPr>
        <p:spPr bwMode="auto">
          <a:xfrm>
            <a:off x="8416925" y="4687888"/>
            <a:ext cx="5111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High </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35" name="Text Box 40"/>
          <p:cNvSpPr txBox="1">
            <a:spLocks noChangeArrowheads="1"/>
          </p:cNvSpPr>
          <p:nvPr/>
        </p:nvSpPr>
        <p:spPr bwMode="auto">
          <a:xfrm>
            <a:off x="7240588" y="4670425"/>
            <a:ext cx="858837"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Subsistence</a:t>
            </a:r>
            <a:br>
              <a:rPr lang="en-US" altLang="en-US" sz="1400" b="1" i="0">
                <a:latin typeface="Arial Narrow" panose="020B0606020202030204" pitchFamily="34" charset="0"/>
              </a:rPr>
            </a:br>
            <a:r>
              <a:rPr lang="en-US" altLang="en-US" sz="1400" b="1" i="0">
                <a:latin typeface="Arial Narrow" panose="020B0606020202030204" pitchFamily="34" charset="0"/>
              </a:rPr>
              <a:t>Income</a:t>
            </a:r>
          </a:p>
        </p:txBody>
      </p:sp>
      <p:sp>
        <p:nvSpPr>
          <p:cNvPr id="25636" name="Line 41"/>
          <p:cNvSpPr>
            <a:spLocks noChangeShapeType="1"/>
          </p:cNvSpPr>
          <p:nvPr/>
        </p:nvSpPr>
        <p:spPr bwMode="auto">
          <a:xfrm>
            <a:off x="8253413" y="2982913"/>
            <a:ext cx="0" cy="1589087"/>
          </a:xfrm>
          <a:prstGeom prst="line">
            <a:avLst/>
          </a:prstGeom>
          <a:noFill/>
          <a:ln w="19050">
            <a:solidFill>
              <a:srgbClr val="808080"/>
            </a:solidFill>
            <a:prstDash val="sysDot"/>
            <a:round/>
            <a:headEnd/>
            <a:tailEn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37" name="Oval 43"/>
          <p:cNvSpPr>
            <a:spLocks noChangeArrowheads="1"/>
          </p:cNvSpPr>
          <p:nvPr/>
        </p:nvSpPr>
        <p:spPr bwMode="auto">
          <a:xfrm>
            <a:off x="7570788" y="3686175"/>
            <a:ext cx="204787" cy="204788"/>
          </a:xfrm>
          <a:prstGeom prst="ellipse">
            <a:avLst/>
          </a:prstGeom>
          <a:noFill/>
          <a:ln w="25400" algn="ctr">
            <a:solidFill>
              <a:srgbClr val="333333"/>
            </a:solidFill>
            <a:round/>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5638" name="Line 47"/>
          <p:cNvSpPr>
            <a:spLocks noChangeShapeType="1"/>
          </p:cNvSpPr>
          <p:nvPr/>
        </p:nvSpPr>
        <p:spPr bwMode="auto">
          <a:xfrm flipH="1">
            <a:off x="7729538" y="3179763"/>
            <a:ext cx="471487" cy="0"/>
          </a:xfrm>
          <a:prstGeom prst="line">
            <a:avLst/>
          </a:prstGeom>
          <a:noFill/>
          <a:ln w="19050">
            <a:solidFill>
              <a:srgbClr val="808080"/>
            </a:solidFill>
            <a:round/>
            <a:headEnd/>
            <a:tailEnd type="triangle" w="med" len="med"/>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25639" name="Text Box 48"/>
          <p:cNvSpPr txBox="1">
            <a:spLocks noChangeArrowheads="1"/>
          </p:cNvSpPr>
          <p:nvPr/>
        </p:nvSpPr>
        <p:spPr bwMode="auto">
          <a:xfrm>
            <a:off x="6600825" y="1909763"/>
            <a:ext cx="218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1600" b="1" i="0">
                <a:latin typeface="Arial Rounded MT Bold" panose="020F0704030504030204" pitchFamily="34" charset="0"/>
              </a:rPr>
              <a:t>Return to Subsistence</a:t>
            </a:r>
          </a:p>
        </p:txBody>
      </p:sp>
      <p:sp>
        <p:nvSpPr>
          <p:cNvPr id="25640" name="Text Box 49"/>
          <p:cNvSpPr txBox="1">
            <a:spLocks noChangeArrowheads="1"/>
          </p:cNvSpPr>
          <p:nvPr/>
        </p:nvSpPr>
        <p:spPr bwMode="auto">
          <a:xfrm>
            <a:off x="3771900" y="2216150"/>
            <a:ext cx="23717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Higher incomes, higher births and</a:t>
            </a:r>
            <a:br>
              <a:rPr lang="en-US" altLang="en-US" sz="1400" b="1" i="0">
                <a:latin typeface="Arial Narrow" panose="020B0606020202030204" pitchFamily="34" charset="0"/>
              </a:rPr>
            </a:br>
            <a:r>
              <a:rPr lang="en-US" altLang="en-US" sz="1400" b="1" i="0">
                <a:latin typeface="Arial Narrow" panose="020B0606020202030204" pitchFamily="34" charset="0"/>
              </a:rPr>
              <a:t>lower deaths</a:t>
            </a:r>
          </a:p>
        </p:txBody>
      </p:sp>
      <p:sp>
        <p:nvSpPr>
          <p:cNvPr id="25641" name="Text Box 50"/>
          <p:cNvSpPr txBox="1">
            <a:spLocks noChangeArrowheads="1"/>
          </p:cNvSpPr>
          <p:nvPr/>
        </p:nvSpPr>
        <p:spPr bwMode="auto">
          <a:xfrm>
            <a:off x="6543675" y="2163763"/>
            <a:ext cx="2401888"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eaLnBrk="1" hangingPunct="1"/>
            <a:r>
              <a:rPr lang="en-US" altLang="en-US" sz="1400" b="1" i="0">
                <a:latin typeface="Arial Narrow" panose="020B0606020202030204" pitchFamily="34" charset="0"/>
              </a:rPr>
              <a:t>Populations growth, pressures on </a:t>
            </a:r>
            <a:br>
              <a:rPr lang="en-US" altLang="en-US" sz="1400" b="1" i="0">
                <a:latin typeface="Arial Narrow" panose="020B0606020202030204" pitchFamily="34" charset="0"/>
              </a:rPr>
            </a:br>
            <a:r>
              <a:rPr lang="en-US" altLang="en-US" sz="1400" b="1" i="0">
                <a:latin typeface="Arial Narrow" panose="020B0606020202030204" pitchFamily="34" charset="0"/>
              </a:rPr>
              <a:t>resources less births and </a:t>
            </a:r>
            <a:br>
              <a:rPr lang="en-US" altLang="en-US" sz="1400" b="1" i="0">
                <a:latin typeface="Arial Narrow" panose="020B0606020202030204" pitchFamily="34" charset="0"/>
              </a:rPr>
            </a:br>
            <a:r>
              <a:rPr lang="en-US" altLang="en-US" sz="1400" b="1" i="0">
                <a:latin typeface="Arial Narrow" panose="020B0606020202030204" pitchFamily="34" charset="0"/>
              </a:rPr>
              <a:t>more deaths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41" name="Rectangle 37"/>
          <p:cNvSpPr>
            <a:spLocks noChangeArrowheads="1"/>
          </p:cNvSpPr>
          <p:nvPr/>
        </p:nvSpPr>
        <p:spPr bwMode="auto">
          <a:xfrm>
            <a:off x="6858000" y="1752600"/>
            <a:ext cx="685800" cy="411480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1142" name="Rectangle 38"/>
          <p:cNvSpPr>
            <a:spLocks noChangeArrowheads="1"/>
          </p:cNvSpPr>
          <p:nvPr/>
        </p:nvSpPr>
        <p:spPr bwMode="auto">
          <a:xfrm>
            <a:off x="7010400" y="1752600"/>
            <a:ext cx="685800" cy="4114800"/>
          </a:xfrm>
          <a:prstGeom prst="rect">
            <a:avLst/>
          </a:prstGeom>
          <a:solidFill>
            <a:schemeClr val="accent1">
              <a:lumMod val="40000"/>
              <a:lumOff val="60000"/>
            </a:schemeClr>
          </a:solidFill>
          <a:ln>
            <a:noFill/>
          </a:ln>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1139" name="Rectangle 35"/>
          <p:cNvSpPr>
            <a:spLocks noChangeArrowheads="1"/>
          </p:cNvSpPr>
          <p:nvPr/>
        </p:nvSpPr>
        <p:spPr bwMode="auto">
          <a:xfrm>
            <a:off x="6553200" y="1752600"/>
            <a:ext cx="685800" cy="4114800"/>
          </a:xfrm>
          <a:prstGeom prst="rect">
            <a:avLst/>
          </a:prstGeom>
          <a:solidFill>
            <a:schemeClr val="accent1">
              <a:lumMod val="40000"/>
              <a:lumOff val="60000"/>
            </a:schemeClr>
          </a:solidFill>
          <a:ln>
            <a:noFill/>
          </a:ln>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1140" name="Rectangle 36"/>
          <p:cNvSpPr>
            <a:spLocks noChangeArrowheads="1"/>
          </p:cNvSpPr>
          <p:nvPr/>
        </p:nvSpPr>
        <p:spPr bwMode="auto">
          <a:xfrm>
            <a:off x="6238875" y="5029200"/>
            <a:ext cx="16652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b="1" dirty="0">
                <a:latin typeface="Arial Narrow" panose="020B0606020202030204" pitchFamily="34" charset="0"/>
              </a:rPr>
              <a:t>Overexploitation</a:t>
            </a:r>
          </a:p>
        </p:txBody>
      </p:sp>
      <p:sp>
        <p:nvSpPr>
          <p:cNvPr id="431106" name="Rectangle 2"/>
          <p:cNvSpPr>
            <a:spLocks noGrp="1" noChangeArrowheads="1"/>
          </p:cNvSpPr>
          <p:nvPr>
            <p:ph type="title"/>
          </p:nvPr>
        </p:nvSpPr>
        <p:spPr/>
        <p:txBody>
          <a:bodyPr/>
          <a:lstStyle/>
          <a:p>
            <a:pPr eaLnBrk="1" hangingPunct="1">
              <a:defRPr/>
            </a:pPr>
            <a:r>
              <a:rPr lang="en-US"/>
              <a:t>2. The Malthusian Crisis</a:t>
            </a:r>
          </a:p>
        </p:txBody>
      </p:sp>
      <p:sp>
        <p:nvSpPr>
          <p:cNvPr id="27655" name="Freeform 3"/>
          <p:cNvSpPr>
            <a:spLocks/>
          </p:cNvSpPr>
          <p:nvPr/>
        </p:nvSpPr>
        <p:spPr bwMode="auto">
          <a:xfrm>
            <a:off x="1600200" y="1524000"/>
            <a:ext cx="7010400" cy="4419600"/>
          </a:xfrm>
          <a:custGeom>
            <a:avLst/>
            <a:gdLst>
              <a:gd name="T0" fmla="*/ 0 w 2737"/>
              <a:gd name="T1" fmla="*/ 0 h 1345"/>
              <a:gd name="T2" fmla="*/ 0 w 2737"/>
              <a:gd name="T3" fmla="*/ 4416314 h 1345"/>
              <a:gd name="T4" fmla="*/ 7007839 w 2737"/>
              <a:gd name="T5" fmla="*/ 4416314 h 1345"/>
              <a:gd name="T6" fmla="*/ 0 60000 65536"/>
              <a:gd name="T7" fmla="*/ 0 60000 65536"/>
              <a:gd name="T8" fmla="*/ 0 60000 65536"/>
              <a:gd name="T9" fmla="*/ 0 w 2737"/>
              <a:gd name="T10" fmla="*/ 0 h 1345"/>
              <a:gd name="T11" fmla="*/ 2737 w 2737"/>
              <a:gd name="T12" fmla="*/ 1345 h 1345"/>
            </a:gdLst>
            <a:ahLst/>
            <a:cxnLst>
              <a:cxn ang="T6">
                <a:pos x="T0" y="T1"/>
              </a:cxn>
              <a:cxn ang="T7">
                <a:pos x="T2" y="T3"/>
              </a:cxn>
              <a:cxn ang="T8">
                <a:pos x="T4" y="T5"/>
              </a:cxn>
            </a:cxnLst>
            <a:rect l="T9" t="T10" r="T11" b="T12"/>
            <a:pathLst>
              <a:path w="2737" h="1345">
                <a:moveTo>
                  <a:pt x="0" y="0"/>
                </a:moveTo>
                <a:lnTo>
                  <a:pt x="0" y="1344"/>
                </a:lnTo>
                <a:lnTo>
                  <a:pt x="2736" y="1344"/>
                </a:lnTo>
              </a:path>
            </a:pathLst>
          </a:custGeom>
          <a:noFill/>
          <a:ln w="38100" cap="rnd">
            <a:solidFill>
              <a:srgbClr val="808080"/>
            </a:solidFill>
            <a:round/>
            <a:headEnd type="triangle" w="med" len="lg"/>
            <a:tailEnd type="triangle" w="med" len="lg"/>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39"/>
          <p:cNvGrpSpPr>
            <a:grpSpLocks/>
          </p:cNvGrpSpPr>
          <p:nvPr/>
        </p:nvGrpSpPr>
        <p:grpSpPr bwMode="auto">
          <a:xfrm>
            <a:off x="1846263" y="1951038"/>
            <a:ext cx="5175250" cy="3687762"/>
            <a:chOff x="1163" y="1229"/>
            <a:chExt cx="3260" cy="2323"/>
          </a:xfrm>
        </p:grpSpPr>
        <p:sp>
          <p:nvSpPr>
            <p:cNvPr id="27684" name="Arc 4"/>
            <p:cNvSpPr>
              <a:spLocks/>
            </p:cNvSpPr>
            <p:nvPr/>
          </p:nvSpPr>
          <p:spPr bwMode="auto">
            <a:xfrm>
              <a:off x="1163" y="1229"/>
              <a:ext cx="3260" cy="2323"/>
            </a:xfrm>
            <a:custGeom>
              <a:avLst/>
              <a:gdLst>
                <a:gd name="T0" fmla="*/ 504 w 21074"/>
                <a:gd name="T1" fmla="*/ 55 h 21598"/>
                <a:gd name="T2" fmla="*/ 7 w 21074"/>
                <a:gd name="T3" fmla="*/ 250 h 21598"/>
                <a:gd name="T4" fmla="*/ 0 w 21074"/>
                <a:gd name="T5" fmla="*/ 0 h 21598"/>
                <a:gd name="T6" fmla="*/ 0 60000 65536"/>
                <a:gd name="T7" fmla="*/ 0 60000 65536"/>
                <a:gd name="T8" fmla="*/ 0 60000 65536"/>
                <a:gd name="T9" fmla="*/ 0 w 21074"/>
                <a:gd name="T10" fmla="*/ 0 h 21598"/>
                <a:gd name="T11" fmla="*/ 21074 w 21074"/>
                <a:gd name="T12" fmla="*/ 21598 h 21598"/>
              </a:gdLst>
              <a:ahLst/>
              <a:cxnLst>
                <a:cxn ang="T6">
                  <a:pos x="T0" y="T1"/>
                </a:cxn>
                <a:cxn ang="T7">
                  <a:pos x="T2" y="T3"/>
                </a:cxn>
                <a:cxn ang="T8">
                  <a:pos x="T4" y="T5"/>
                </a:cxn>
              </a:cxnLst>
              <a:rect l="T9" t="T10" r="T11" b="T12"/>
              <a:pathLst>
                <a:path w="21074" h="21598" fill="none" extrusionOk="0">
                  <a:moveTo>
                    <a:pt x="21073" y="4737"/>
                  </a:moveTo>
                  <a:cubicBezTo>
                    <a:pt x="18880" y="14495"/>
                    <a:pt x="10275" y="21470"/>
                    <a:pt x="275" y="21598"/>
                  </a:cubicBezTo>
                </a:path>
                <a:path w="21074" h="21598" stroke="0" extrusionOk="0">
                  <a:moveTo>
                    <a:pt x="21073" y="4737"/>
                  </a:moveTo>
                  <a:cubicBezTo>
                    <a:pt x="18880" y="14495"/>
                    <a:pt x="10275" y="21470"/>
                    <a:pt x="275" y="21598"/>
                  </a:cubicBezTo>
                  <a:lnTo>
                    <a:pt x="0" y="0"/>
                  </a:lnTo>
                  <a:close/>
                </a:path>
              </a:pathLst>
            </a:custGeom>
            <a:noFill/>
            <a:ln w="38100" cap="rnd">
              <a:solidFill>
                <a:schemeClr val="accent1">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85" name="Rectangle 7"/>
            <p:cNvSpPr>
              <a:spLocks noChangeArrowheads="1"/>
            </p:cNvSpPr>
            <p:nvPr/>
          </p:nvSpPr>
          <p:spPr bwMode="auto">
            <a:xfrm>
              <a:off x="2819" y="3216"/>
              <a:ext cx="79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b="1">
                  <a:latin typeface="Arial Narrow" panose="020B0606020202030204" pitchFamily="34" charset="0"/>
                </a:rPr>
                <a:t>Population</a:t>
              </a:r>
            </a:p>
          </p:txBody>
        </p:sp>
      </p:grpSp>
      <p:grpSp>
        <p:nvGrpSpPr>
          <p:cNvPr id="3" name="Group 40"/>
          <p:cNvGrpSpPr>
            <a:grpSpLocks/>
          </p:cNvGrpSpPr>
          <p:nvPr/>
        </p:nvGrpSpPr>
        <p:grpSpPr bwMode="auto">
          <a:xfrm>
            <a:off x="1905000" y="3505200"/>
            <a:ext cx="6638925" cy="736600"/>
            <a:chOff x="1200" y="2208"/>
            <a:chExt cx="4182" cy="464"/>
          </a:xfrm>
        </p:grpSpPr>
        <p:sp>
          <p:nvSpPr>
            <p:cNvPr id="27682" name="Line 5"/>
            <p:cNvSpPr>
              <a:spLocks noChangeShapeType="1"/>
            </p:cNvSpPr>
            <p:nvPr/>
          </p:nvSpPr>
          <p:spPr bwMode="auto">
            <a:xfrm flipV="1">
              <a:off x="1200" y="2208"/>
              <a:ext cx="4182" cy="464"/>
            </a:xfrm>
            <a:prstGeom prst="line">
              <a:avLst/>
            </a:prstGeom>
            <a:noFill/>
            <a:ln w="444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3" name="Rectangle 8"/>
            <p:cNvSpPr>
              <a:spLocks noChangeArrowheads="1"/>
            </p:cNvSpPr>
            <p:nvPr/>
          </p:nvSpPr>
          <p:spPr bwMode="auto">
            <a:xfrm>
              <a:off x="1296" y="2294"/>
              <a:ext cx="78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b="1">
                  <a:latin typeface="Arial Narrow" panose="020B0606020202030204" pitchFamily="34" charset="0"/>
                </a:rPr>
                <a:t>Resources</a:t>
              </a:r>
            </a:p>
          </p:txBody>
        </p:sp>
      </p:grpSp>
      <p:grpSp>
        <p:nvGrpSpPr>
          <p:cNvPr id="4" name="Group 43"/>
          <p:cNvGrpSpPr>
            <a:grpSpLocks/>
          </p:cNvGrpSpPr>
          <p:nvPr/>
        </p:nvGrpSpPr>
        <p:grpSpPr bwMode="auto">
          <a:xfrm>
            <a:off x="2971800" y="2209800"/>
            <a:ext cx="5562600" cy="1744663"/>
            <a:chOff x="1872" y="1392"/>
            <a:chExt cx="3504" cy="1099"/>
          </a:xfrm>
        </p:grpSpPr>
        <p:sp>
          <p:nvSpPr>
            <p:cNvPr id="27679" name="Line 6"/>
            <p:cNvSpPr>
              <a:spLocks noChangeShapeType="1"/>
            </p:cNvSpPr>
            <p:nvPr/>
          </p:nvSpPr>
          <p:spPr bwMode="auto">
            <a:xfrm flipV="1">
              <a:off x="2784" y="1920"/>
              <a:ext cx="2592" cy="571"/>
            </a:xfrm>
            <a:prstGeom prst="line">
              <a:avLst/>
            </a:prstGeom>
            <a:noFill/>
            <a:ln w="38100">
              <a:solidFill>
                <a:srgbClr val="FF0000"/>
              </a:solidFill>
              <a:prstDash val="lg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0" name="Rectangle 13"/>
            <p:cNvSpPr>
              <a:spLocks noChangeArrowheads="1"/>
            </p:cNvSpPr>
            <p:nvPr/>
          </p:nvSpPr>
          <p:spPr bwMode="auto">
            <a:xfrm>
              <a:off x="1872" y="1392"/>
              <a:ext cx="154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b="1">
                  <a:latin typeface="Arial Narrow" panose="020B0606020202030204" pitchFamily="34" charset="0"/>
                </a:rPr>
                <a:t>Technological Innovation</a:t>
              </a:r>
            </a:p>
          </p:txBody>
        </p:sp>
        <p:sp>
          <p:nvSpPr>
            <p:cNvPr id="27681" name="Line 14"/>
            <p:cNvSpPr>
              <a:spLocks noChangeShapeType="1"/>
            </p:cNvSpPr>
            <p:nvPr/>
          </p:nvSpPr>
          <p:spPr bwMode="auto">
            <a:xfrm flipH="1">
              <a:off x="2784" y="1632"/>
              <a:ext cx="96" cy="822"/>
            </a:xfrm>
            <a:prstGeom prst="line">
              <a:avLst/>
            </a:prstGeom>
            <a:noFill/>
            <a:ln w="25400">
              <a:solidFill>
                <a:srgbClr val="80808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7659" name="Rectangle 15"/>
          <p:cNvSpPr>
            <a:spLocks noChangeArrowheads="1"/>
          </p:cNvSpPr>
          <p:nvPr/>
        </p:nvSpPr>
        <p:spPr bwMode="auto">
          <a:xfrm>
            <a:off x="7661275" y="5957888"/>
            <a:ext cx="622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b="1" i="0">
                <a:latin typeface="Arial Narrow" panose="020B0606020202030204" pitchFamily="34" charset="0"/>
              </a:rPr>
              <a:t>Time</a:t>
            </a:r>
          </a:p>
        </p:txBody>
      </p:sp>
      <p:grpSp>
        <p:nvGrpSpPr>
          <p:cNvPr id="5" name="Group 45"/>
          <p:cNvGrpSpPr>
            <a:grpSpLocks/>
          </p:cNvGrpSpPr>
          <p:nvPr/>
        </p:nvGrpSpPr>
        <p:grpSpPr bwMode="auto">
          <a:xfrm>
            <a:off x="4800600" y="2209800"/>
            <a:ext cx="3657600" cy="1446213"/>
            <a:chOff x="3024" y="1392"/>
            <a:chExt cx="2304" cy="911"/>
          </a:xfrm>
        </p:grpSpPr>
        <p:sp>
          <p:nvSpPr>
            <p:cNvPr id="27677" name="Line 16"/>
            <p:cNvSpPr>
              <a:spLocks noChangeShapeType="1"/>
            </p:cNvSpPr>
            <p:nvPr/>
          </p:nvSpPr>
          <p:spPr bwMode="auto">
            <a:xfrm flipV="1">
              <a:off x="3504" y="1392"/>
              <a:ext cx="1824" cy="911"/>
            </a:xfrm>
            <a:prstGeom prst="line">
              <a:avLst/>
            </a:prstGeom>
            <a:noFill/>
            <a:ln w="38100">
              <a:solidFill>
                <a:srgbClr val="FF0000"/>
              </a:solidFill>
              <a:prstDash val="lg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8" name="Line 19"/>
            <p:cNvSpPr>
              <a:spLocks noChangeShapeType="1"/>
            </p:cNvSpPr>
            <p:nvPr/>
          </p:nvSpPr>
          <p:spPr bwMode="auto">
            <a:xfrm>
              <a:off x="3024" y="1632"/>
              <a:ext cx="464" cy="666"/>
            </a:xfrm>
            <a:prstGeom prst="line">
              <a:avLst/>
            </a:prstGeom>
            <a:noFill/>
            <a:ln w="25400">
              <a:solidFill>
                <a:srgbClr val="80808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7661" name="Rectangle 21"/>
          <p:cNvSpPr>
            <a:spLocks noChangeArrowheads="1"/>
          </p:cNvSpPr>
          <p:nvPr/>
        </p:nvSpPr>
        <p:spPr bwMode="auto">
          <a:xfrm>
            <a:off x="655638" y="2057400"/>
            <a:ext cx="9445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b="1" i="0">
                <a:latin typeface="Arial Narrow" panose="020B0606020202030204" pitchFamily="34" charset="0"/>
              </a:rPr>
              <a:t>Quantity</a:t>
            </a:r>
          </a:p>
        </p:txBody>
      </p:sp>
      <p:grpSp>
        <p:nvGrpSpPr>
          <p:cNvPr id="6" name="Group 44"/>
          <p:cNvGrpSpPr>
            <a:grpSpLocks/>
          </p:cNvGrpSpPr>
          <p:nvPr/>
        </p:nvGrpSpPr>
        <p:grpSpPr bwMode="auto">
          <a:xfrm>
            <a:off x="6732588" y="2025650"/>
            <a:ext cx="811212" cy="2012950"/>
            <a:chOff x="4241" y="1276"/>
            <a:chExt cx="511" cy="1268"/>
          </a:xfrm>
        </p:grpSpPr>
        <p:sp>
          <p:nvSpPr>
            <p:cNvPr id="27673" name="Rectangle 12"/>
            <p:cNvSpPr>
              <a:spLocks noChangeArrowheads="1"/>
            </p:cNvSpPr>
            <p:nvPr/>
          </p:nvSpPr>
          <p:spPr bwMode="auto">
            <a:xfrm>
              <a:off x="4241" y="1276"/>
              <a:ext cx="2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a:latin typeface="Arial" panose="020B0604020202020204" pitchFamily="34" charset="0"/>
                </a:rPr>
                <a:t>t2</a:t>
              </a:r>
            </a:p>
          </p:txBody>
        </p:sp>
        <p:sp>
          <p:nvSpPr>
            <p:cNvPr id="27674" name="Line 31"/>
            <p:cNvSpPr>
              <a:spLocks noChangeShapeType="1"/>
            </p:cNvSpPr>
            <p:nvPr/>
          </p:nvSpPr>
          <p:spPr bwMode="auto">
            <a:xfrm flipV="1">
              <a:off x="4416" y="1392"/>
              <a:ext cx="96" cy="336"/>
            </a:xfrm>
            <a:prstGeom prst="line">
              <a:avLst/>
            </a:prstGeom>
            <a:noFill/>
            <a:ln w="38100">
              <a:solidFill>
                <a:srgbClr val="FFFF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Line 33"/>
            <p:cNvSpPr>
              <a:spLocks noChangeShapeType="1"/>
            </p:cNvSpPr>
            <p:nvPr/>
          </p:nvSpPr>
          <p:spPr bwMode="auto">
            <a:xfrm>
              <a:off x="4512" y="1488"/>
              <a:ext cx="240" cy="1056"/>
            </a:xfrm>
            <a:prstGeom prst="line">
              <a:avLst/>
            </a:prstGeom>
            <a:noFill/>
            <a:ln w="38100">
              <a:solidFill>
                <a:srgbClr val="FFFF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76" name="Oval 10"/>
            <p:cNvSpPr>
              <a:spLocks noChangeArrowheads="1"/>
            </p:cNvSpPr>
            <p:nvPr/>
          </p:nvSpPr>
          <p:spPr bwMode="auto">
            <a:xfrm>
              <a:off x="4416" y="1394"/>
              <a:ext cx="142" cy="142"/>
            </a:xfrm>
            <a:prstGeom prst="ellipse">
              <a:avLst/>
            </a:prstGeom>
            <a:solidFill>
              <a:srgbClr val="FF9900"/>
            </a:solidFill>
            <a:ln w="25400">
              <a:solidFill>
                <a:srgbClr val="FF66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grpSp>
      <p:grpSp>
        <p:nvGrpSpPr>
          <p:cNvPr id="7" name="Group 47"/>
          <p:cNvGrpSpPr>
            <a:grpSpLocks/>
          </p:cNvGrpSpPr>
          <p:nvPr/>
        </p:nvGrpSpPr>
        <p:grpSpPr bwMode="auto">
          <a:xfrm>
            <a:off x="6884988" y="1492250"/>
            <a:ext cx="811212" cy="2012950"/>
            <a:chOff x="4337" y="940"/>
            <a:chExt cx="511" cy="1268"/>
          </a:xfrm>
        </p:grpSpPr>
        <p:grpSp>
          <p:nvGrpSpPr>
            <p:cNvPr id="27668" name="Group 46"/>
            <p:cNvGrpSpPr>
              <a:grpSpLocks/>
            </p:cNvGrpSpPr>
            <p:nvPr/>
          </p:nvGrpSpPr>
          <p:grpSpPr bwMode="auto">
            <a:xfrm>
              <a:off x="4337" y="940"/>
              <a:ext cx="511" cy="1268"/>
              <a:chOff x="4337" y="940"/>
              <a:chExt cx="511" cy="1268"/>
            </a:xfrm>
          </p:grpSpPr>
          <p:sp>
            <p:nvSpPr>
              <p:cNvPr id="27670" name="Rectangle 18"/>
              <p:cNvSpPr>
                <a:spLocks noChangeArrowheads="1"/>
              </p:cNvSpPr>
              <p:nvPr/>
            </p:nvSpPr>
            <p:spPr bwMode="auto">
              <a:xfrm>
                <a:off x="4337" y="940"/>
                <a:ext cx="2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a:latin typeface="Arial" panose="020B0604020202020204" pitchFamily="34" charset="0"/>
                  </a:rPr>
                  <a:t>t3</a:t>
                </a:r>
              </a:p>
            </p:txBody>
          </p:sp>
          <p:sp>
            <p:nvSpPr>
              <p:cNvPr id="27671" name="Line 32"/>
              <p:cNvSpPr>
                <a:spLocks noChangeShapeType="1"/>
              </p:cNvSpPr>
              <p:nvPr/>
            </p:nvSpPr>
            <p:spPr bwMode="auto">
              <a:xfrm flipV="1">
                <a:off x="4512" y="1056"/>
                <a:ext cx="96" cy="336"/>
              </a:xfrm>
              <a:prstGeom prst="line">
                <a:avLst/>
              </a:prstGeom>
              <a:noFill/>
              <a:ln w="38100">
                <a:solidFill>
                  <a:srgbClr val="FFFF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72" name="Line 34"/>
              <p:cNvSpPr>
                <a:spLocks noChangeShapeType="1"/>
              </p:cNvSpPr>
              <p:nvPr/>
            </p:nvSpPr>
            <p:spPr bwMode="auto">
              <a:xfrm>
                <a:off x="4608" y="1152"/>
                <a:ext cx="240" cy="1056"/>
              </a:xfrm>
              <a:prstGeom prst="line">
                <a:avLst/>
              </a:prstGeom>
              <a:noFill/>
              <a:ln w="38100">
                <a:solidFill>
                  <a:srgbClr val="FFFF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69" name="Oval 17"/>
            <p:cNvSpPr>
              <a:spLocks noChangeArrowheads="1"/>
            </p:cNvSpPr>
            <p:nvPr/>
          </p:nvSpPr>
          <p:spPr bwMode="auto">
            <a:xfrm>
              <a:off x="4514" y="1058"/>
              <a:ext cx="142" cy="142"/>
            </a:xfrm>
            <a:prstGeom prst="ellipse">
              <a:avLst/>
            </a:prstGeom>
            <a:solidFill>
              <a:srgbClr val="FF9900"/>
            </a:solidFill>
            <a:ln w="25400">
              <a:solidFill>
                <a:srgbClr val="FF66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grpSp>
      <p:grpSp>
        <p:nvGrpSpPr>
          <p:cNvPr id="9" name="Group 41"/>
          <p:cNvGrpSpPr>
            <a:grpSpLocks/>
          </p:cNvGrpSpPr>
          <p:nvPr/>
        </p:nvGrpSpPr>
        <p:grpSpPr bwMode="auto">
          <a:xfrm>
            <a:off x="6607175" y="2514600"/>
            <a:ext cx="735013" cy="1676400"/>
            <a:chOff x="4145" y="1584"/>
            <a:chExt cx="463" cy="1056"/>
          </a:xfrm>
        </p:grpSpPr>
        <p:sp>
          <p:nvSpPr>
            <p:cNvPr id="27665" name="Rectangle 11"/>
            <p:cNvSpPr>
              <a:spLocks noChangeArrowheads="1"/>
            </p:cNvSpPr>
            <p:nvPr/>
          </p:nvSpPr>
          <p:spPr bwMode="auto">
            <a:xfrm>
              <a:off x="4145" y="1584"/>
              <a:ext cx="2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a:latin typeface="Arial" panose="020B0604020202020204" pitchFamily="34" charset="0"/>
                </a:rPr>
                <a:t>t1</a:t>
              </a:r>
            </a:p>
          </p:txBody>
        </p:sp>
        <p:sp>
          <p:nvSpPr>
            <p:cNvPr id="27666" name="Line 30"/>
            <p:cNvSpPr>
              <a:spLocks noChangeShapeType="1"/>
            </p:cNvSpPr>
            <p:nvPr/>
          </p:nvSpPr>
          <p:spPr bwMode="auto">
            <a:xfrm>
              <a:off x="4416" y="1728"/>
              <a:ext cx="192" cy="912"/>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7" name="Oval 9"/>
            <p:cNvSpPr>
              <a:spLocks noChangeArrowheads="1"/>
            </p:cNvSpPr>
            <p:nvPr/>
          </p:nvSpPr>
          <p:spPr bwMode="auto">
            <a:xfrm>
              <a:off x="4320" y="1680"/>
              <a:ext cx="142" cy="142"/>
            </a:xfrm>
            <a:prstGeom prst="ellipse">
              <a:avLst/>
            </a:prstGeom>
            <a:solidFill>
              <a:srgbClr val="FF9900"/>
            </a:solidFill>
            <a:ln w="25400">
              <a:solidFill>
                <a:srgbClr val="FF66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1140"/>
                                        </p:tgtEl>
                                        <p:attrNameLst>
                                          <p:attrName>style.visibility</p:attrName>
                                        </p:attrNameLst>
                                      </p:cBhvr>
                                      <p:to>
                                        <p:strVal val="visible"/>
                                      </p:to>
                                    </p:set>
                                    <p:anim calcmode="lin" valueType="num">
                                      <p:cBhvr additive="base">
                                        <p:cTn id="25" dur="500" fill="hold"/>
                                        <p:tgtEl>
                                          <p:spTgt spid="431140"/>
                                        </p:tgtEl>
                                        <p:attrNameLst>
                                          <p:attrName>ppt_x</p:attrName>
                                        </p:attrNameLst>
                                      </p:cBhvr>
                                      <p:tavLst>
                                        <p:tav tm="0">
                                          <p:val>
                                            <p:strVal val="#ppt_x"/>
                                          </p:val>
                                        </p:tav>
                                        <p:tav tm="100000">
                                          <p:val>
                                            <p:strVal val="#ppt_x"/>
                                          </p:val>
                                        </p:tav>
                                      </p:tavLst>
                                    </p:anim>
                                    <p:anim calcmode="lin" valueType="num">
                                      <p:cBhvr additive="base">
                                        <p:cTn id="26" dur="500" fill="hold"/>
                                        <p:tgtEl>
                                          <p:spTgt spid="431140"/>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431139"/>
                                        </p:tgtEl>
                                        <p:attrNameLst>
                                          <p:attrName>style.visibility</p:attrName>
                                        </p:attrNameLst>
                                      </p:cBhvr>
                                      <p:to>
                                        <p:strVal val="visible"/>
                                      </p:to>
                                    </p:set>
                                    <p:anim calcmode="lin" valueType="num">
                                      <p:cBhvr additive="base">
                                        <p:cTn id="30" dur="500" fill="hold"/>
                                        <p:tgtEl>
                                          <p:spTgt spid="431139"/>
                                        </p:tgtEl>
                                        <p:attrNameLst>
                                          <p:attrName>ppt_x</p:attrName>
                                        </p:attrNameLst>
                                      </p:cBhvr>
                                      <p:tavLst>
                                        <p:tav tm="0">
                                          <p:val>
                                            <p:strVal val="#ppt_x"/>
                                          </p:val>
                                        </p:tav>
                                        <p:tav tm="100000">
                                          <p:val>
                                            <p:strVal val="#ppt_x"/>
                                          </p:val>
                                        </p:tav>
                                      </p:tavLst>
                                    </p:anim>
                                    <p:anim calcmode="lin" valueType="num">
                                      <p:cBhvr additive="base">
                                        <p:cTn id="31" dur="500" fill="hold"/>
                                        <p:tgtEl>
                                          <p:spTgt spid="431139"/>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431139"/>
                                        </p:tgtEl>
                                        <p:attrNameLst>
                                          <p:attrName>style.visibility</p:attrName>
                                        </p:attrNameLst>
                                      </p:cBhvr>
                                      <p:to>
                                        <p:strVal val="hidden"/>
                                      </p:to>
                                    </p:set>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ppt_x"/>
                                          </p:val>
                                        </p:tav>
                                        <p:tav tm="100000">
                                          <p:val>
                                            <p:strVal val="#ppt_x"/>
                                          </p:val>
                                        </p:tav>
                                      </p:tavLst>
                                    </p:anim>
                                    <p:anim calcmode="lin" valueType="num">
                                      <p:cBhvr additive="base">
                                        <p:cTn id="37"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1"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ppt_x"/>
                                          </p:val>
                                        </p:tav>
                                        <p:tav tm="100000">
                                          <p:val>
                                            <p:strVal val="#ppt_x"/>
                                          </p:val>
                                        </p:tav>
                                      </p:tavLst>
                                    </p:anim>
                                    <p:anim calcmode="lin" valueType="num">
                                      <p:cBhvr additive="base">
                                        <p:cTn id="43" dur="500" fill="hold"/>
                                        <p:tgtEl>
                                          <p:spTgt spid="6"/>
                                        </p:tgtEl>
                                        <p:attrNameLst>
                                          <p:attrName>ppt_y</p:attrName>
                                        </p:attrNameLst>
                                      </p:cBhvr>
                                      <p:tavLst>
                                        <p:tav tm="0">
                                          <p:val>
                                            <p:strVal val="0-#ppt_h/2"/>
                                          </p:val>
                                        </p:tav>
                                        <p:tav tm="100000">
                                          <p:val>
                                            <p:strVal val="#ppt_y"/>
                                          </p:val>
                                        </p:tav>
                                      </p:tavLst>
                                    </p:anim>
                                  </p:childTnLst>
                                </p:cTn>
                              </p:par>
                            </p:childTnLst>
                          </p:cTn>
                        </p:par>
                        <p:par>
                          <p:cTn id="44" fill="hold" nodeType="afterGroup">
                            <p:stCondLst>
                              <p:cond delay="500"/>
                            </p:stCondLst>
                            <p:childTnLst>
                              <p:par>
                                <p:cTn id="45" presetID="2" presetClass="entr" presetSubtype="4" fill="hold" grpId="0" nodeType="afterEffect">
                                  <p:stCondLst>
                                    <p:cond delay="0"/>
                                  </p:stCondLst>
                                  <p:childTnLst>
                                    <p:set>
                                      <p:cBhvr>
                                        <p:cTn id="46" dur="1" fill="hold">
                                          <p:stCondLst>
                                            <p:cond delay="0"/>
                                          </p:stCondLst>
                                        </p:cTn>
                                        <p:tgtEl>
                                          <p:spTgt spid="431141"/>
                                        </p:tgtEl>
                                        <p:attrNameLst>
                                          <p:attrName>style.visibility</p:attrName>
                                        </p:attrNameLst>
                                      </p:cBhvr>
                                      <p:to>
                                        <p:strVal val="visible"/>
                                      </p:to>
                                    </p:set>
                                    <p:anim calcmode="lin" valueType="num">
                                      <p:cBhvr additive="base">
                                        <p:cTn id="47" dur="500" fill="hold"/>
                                        <p:tgtEl>
                                          <p:spTgt spid="431141"/>
                                        </p:tgtEl>
                                        <p:attrNameLst>
                                          <p:attrName>ppt_x</p:attrName>
                                        </p:attrNameLst>
                                      </p:cBhvr>
                                      <p:tavLst>
                                        <p:tav tm="0">
                                          <p:val>
                                            <p:strVal val="#ppt_x"/>
                                          </p:val>
                                        </p:tav>
                                        <p:tav tm="100000">
                                          <p:val>
                                            <p:strVal val="#ppt_x"/>
                                          </p:val>
                                        </p:tav>
                                      </p:tavLst>
                                    </p:anim>
                                    <p:anim calcmode="lin" valueType="num">
                                      <p:cBhvr additive="base">
                                        <p:cTn id="48" dur="500" fill="hold"/>
                                        <p:tgtEl>
                                          <p:spTgt spid="431141"/>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431141"/>
                                        </p:tgtEl>
                                        <p:attrNameLst>
                                          <p:attrName>style.visibility</p:attrName>
                                        </p:attrNameLst>
                                      </p:cBhvr>
                                      <p:to>
                                        <p:strVal val="hidden"/>
                                      </p:to>
                                    </p:set>
                                  </p:sub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1"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1"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additive="base">
                                        <p:cTn id="59" dur="500" fill="hold"/>
                                        <p:tgtEl>
                                          <p:spTgt spid="7"/>
                                        </p:tgtEl>
                                        <p:attrNameLst>
                                          <p:attrName>ppt_x</p:attrName>
                                        </p:attrNameLst>
                                      </p:cBhvr>
                                      <p:tavLst>
                                        <p:tav tm="0">
                                          <p:val>
                                            <p:strVal val="#ppt_x"/>
                                          </p:val>
                                        </p:tav>
                                        <p:tav tm="100000">
                                          <p:val>
                                            <p:strVal val="#ppt_x"/>
                                          </p:val>
                                        </p:tav>
                                      </p:tavLst>
                                    </p:anim>
                                    <p:anim calcmode="lin" valueType="num">
                                      <p:cBhvr additive="base">
                                        <p:cTn id="60" dur="500" fill="hold"/>
                                        <p:tgtEl>
                                          <p:spTgt spid="7"/>
                                        </p:tgtEl>
                                        <p:attrNameLst>
                                          <p:attrName>ppt_y</p:attrName>
                                        </p:attrNameLst>
                                      </p:cBhvr>
                                      <p:tavLst>
                                        <p:tav tm="0">
                                          <p:val>
                                            <p:strVal val="0-#ppt_h/2"/>
                                          </p:val>
                                        </p:tav>
                                        <p:tav tm="100000">
                                          <p:val>
                                            <p:strVal val="#ppt_y"/>
                                          </p:val>
                                        </p:tav>
                                      </p:tavLst>
                                    </p:anim>
                                  </p:childTnLst>
                                </p:cTn>
                              </p:par>
                            </p:childTnLst>
                          </p:cTn>
                        </p:par>
                        <p:par>
                          <p:cTn id="61" fill="hold" nodeType="afterGroup">
                            <p:stCondLst>
                              <p:cond delay="500"/>
                            </p:stCondLst>
                            <p:childTnLst>
                              <p:par>
                                <p:cTn id="62" presetID="2" presetClass="entr" presetSubtype="4" fill="hold" grpId="0" nodeType="afterEffect">
                                  <p:stCondLst>
                                    <p:cond delay="0"/>
                                  </p:stCondLst>
                                  <p:childTnLst>
                                    <p:set>
                                      <p:cBhvr>
                                        <p:cTn id="63" dur="1" fill="hold">
                                          <p:stCondLst>
                                            <p:cond delay="0"/>
                                          </p:stCondLst>
                                        </p:cTn>
                                        <p:tgtEl>
                                          <p:spTgt spid="431142"/>
                                        </p:tgtEl>
                                        <p:attrNameLst>
                                          <p:attrName>style.visibility</p:attrName>
                                        </p:attrNameLst>
                                      </p:cBhvr>
                                      <p:to>
                                        <p:strVal val="visible"/>
                                      </p:to>
                                    </p:set>
                                    <p:anim calcmode="lin" valueType="num">
                                      <p:cBhvr additive="base">
                                        <p:cTn id="64" dur="500" fill="hold"/>
                                        <p:tgtEl>
                                          <p:spTgt spid="431142"/>
                                        </p:tgtEl>
                                        <p:attrNameLst>
                                          <p:attrName>ppt_x</p:attrName>
                                        </p:attrNameLst>
                                      </p:cBhvr>
                                      <p:tavLst>
                                        <p:tav tm="0">
                                          <p:val>
                                            <p:strVal val="#ppt_x"/>
                                          </p:val>
                                        </p:tav>
                                        <p:tav tm="100000">
                                          <p:val>
                                            <p:strVal val="#ppt_x"/>
                                          </p:val>
                                        </p:tav>
                                      </p:tavLst>
                                    </p:anim>
                                    <p:anim calcmode="lin" valueType="num">
                                      <p:cBhvr additive="base">
                                        <p:cTn id="65" dur="500" fill="hold"/>
                                        <p:tgtEl>
                                          <p:spTgt spid="4311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41" grpId="0" animBg="1"/>
      <p:bldP spid="431142" grpId="0" animBg="1"/>
      <p:bldP spid="431139" grpId="0" animBg="1"/>
      <p:bldP spid="43114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pPr eaLnBrk="1" hangingPunct="1">
              <a:defRPr/>
            </a:pPr>
            <a:r>
              <a:rPr lang="en-US"/>
              <a:t>2. The Malthusian Crisis</a:t>
            </a:r>
          </a:p>
        </p:txBody>
      </p:sp>
      <p:sp>
        <p:nvSpPr>
          <p:cNvPr id="28675" name="Rectangle 3"/>
          <p:cNvSpPr>
            <a:spLocks noGrp="1" noChangeArrowheads="1"/>
          </p:cNvSpPr>
          <p:nvPr>
            <p:ph idx="1"/>
          </p:nvPr>
        </p:nvSpPr>
        <p:spPr/>
        <p:txBody>
          <a:bodyPr/>
          <a:lstStyle/>
          <a:p>
            <a:pPr eaLnBrk="1" hangingPunct="1"/>
            <a:r>
              <a:rPr lang="en-US" altLang="en-US"/>
              <a:t>The Malthusian Crisis has not occurred</a:t>
            </a:r>
          </a:p>
          <a:p>
            <a:pPr lvl="1" eaLnBrk="1" hangingPunct="1"/>
            <a:r>
              <a:rPr lang="en-US" altLang="en-US"/>
              <a:t>Malthus has been criticized on several accounts during the last 200 years.</a:t>
            </a:r>
          </a:p>
          <a:p>
            <a:pPr lvl="1" eaLnBrk="1" hangingPunct="1"/>
            <a:r>
              <a:rPr lang="en-US" altLang="en-US"/>
              <a:t>Religious view (Protestantism), racist and elitist.</a:t>
            </a:r>
          </a:p>
          <a:p>
            <a:pPr lvl="1" eaLnBrk="1" hangingPunct="1"/>
            <a:r>
              <a:rPr lang="en-US" altLang="en-US"/>
              <a:t>Did not foresee the demographic transition:</a:t>
            </a:r>
          </a:p>
          <a:p>
            <a:pPr lvl="2" eaLnBrk="1" hangingPunct="1"/>
            <a:r>
              <a:rPr lang="en-US" altLang="en-US"/>
              <a:t>Changes in the economy that changed the role of children in the industrializing societies.</a:t>
            </a:r>
          </a:p>
          <a:p>
            <a:pPr lvl="1" eaLnBrk="1" hangingPunct="1"/>
            <a:r>
              <a:rPr lang="en-US" altLang="en-US"/>
              <a:t>Failed to account for improvements in technology:</a:t>
            </a:r>
          </a:p>
          <a:p>
            <a:pPr lvl="2" eaLnBrk="1" hangingPunct="1"/>
            <a:r>
              <a:rPr lang="en-US" altLang="en-US"/>
              <a:t>Enabled food production to increase at rates greater than arithmetic, often at rates exceeding those of population growth.</a:t>
            </a:r>
          </a:p>
          <a:p>
            <a:pPr lvl="2" eaLnBrk="1" hangingPunct="1"/>
            <a:r>
              <a:rPr lang="en-US" altLang="en-US"/>
              <a:t>Enabled to access larger amounts of resources.</a:t>
            </a:r>
          </a:p>
          <a:p>
            <a:pPr lvl="2" eaLnBrk="1" hangingPunct="1"/>
            <a:r>
              <a:rPr lang="en-US" altLang="en-US"/>
              <a:t>Enabled forms of contraception.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Growth in Population and Grain (Wheat and Rice) Production, 1961-2014</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55470276"/>
              </p:ext>
            </p:extLst>
          </p:nvPr>
        </p:nvGraphicFramePr>
        <p:xfrm>
          <a:off x="757238" y="1311275"/>
          <a:ext cx="8245475" cy="52911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7797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5" name="Rectangle 3"/>
          <p:cNvSpPr>
            <a:spLocks noGrp="1" noChangeArrowheads="1"/>
          </p:cNvSpPr>
          <p:nvPr>
            <p:ph type="title"/>
          </p:nvPr>
        </p:nvSpPr>
        <p:spPr/>
        <p:txBody>
          <a:bodyPr/>
          <a:lstStyle/>
          <a:p>
            <a:pPr eaLnBrk="1" hangingPunct="1">
              <a:defRPr/>
            </a:pPr>
            <a:r>
              <a:rPr lang="en-US"/>
              <a:t>3. Contemporary Issues</a:t>
            </a:r>
          </a:p>
        </p:txBody>
      </p:sp>
      <p:sp>
        <p:nvSpPr>
          <p:cNvPr id="29699" name="Rectangle 4"/>
          <p:cNvSpPr>
            <a:spLocks noGrp="1" noChangeArrowheads="1"/>
          </p:cNvSpPr>
          <p:nvPr>
            <p:ph idx="1"/>
          </p:nvPr>
        </p:nvSpPr>
        <p:spPr/>
        <p:txBody>
          <a:bodyPr/>
          <a:lstStyle/>
          <a:p>
            <a:pPr eaLnBrk="1" hangingPunct="1"/>
            <a:r>
              <a:rPr lang="en-US" altLang="en-US" dirty="0"/>
              <a:t>The Malthusian crisis today</a:t>
            </a:r>
          </a:p>
          <a:p>
            <a:pPr lvl="1" eaLnBrk="1" hangingPunct="1"/>
            <a:r>
              <a:rPr lang="en-US" altLang="en-US" dirty="0"/>
              <a:t>Demographic growth:</a:t>
            </a:r>
          </a:p>
          <a:p>
            <a:pPr lvl="2" eaLnBrk="1" hangingPunct="1"/>
            <a:r>
              <a:rPr lang="en-US" altLang="en-US" dirty="0"/>
              <a:t>Between 1960 and 2012, four billion persons were added to the global population.</a:t>
            </a:r>
          </a:p>
          <a:p>
            <a:pPr lvl="2" eaLnBrk="1" hangingPunct="1"/>
            <a:r>
              <a:rPr lang="en-US" altLang="en-US" dirty="0"/>
              <a:t>To sustain this growth, agricultural resources had to be doubled.</a:t>
            </a:r>
          </a:p>
          <a:p>
            <a:pPr lvl="2" eaLnBrk="1" hangingPunct="1"/>
            <a:r>
              <a:rPr lang="en-US" altLang="en-US" dirty="0"/>
              <a:t>Required housing space surpassed all that was constructed since the beginning of mankind.</a:t>
            </a:r>
          </a:p>
          <a:p>
            <a:pPr lvl="1" eaLnBrk="1" hangingPunct="1"/>
            <a:r>
              <a:rPr lang="en-US" altLang="en-US" dirty="0"/>
              <a:t>Agricultural growth:</a:t>
            </a:r>
          </a:p>
          <a:p>
            <a:pPr lvl="2" eaLnBrk="1" hangingPunct="1"/>
            <a:r>
              <a:rPr lang="en-US" altLang="en-US" dirty="0"/>
              <a:t>Between 1960 and 2014, grain yields has increased by 200% while cultivated surfaces have only increased by 10%.</a:t>
            </a:r>
          </a:p>
          <a:p>
            <a:pPr lvl="2" eaLnBrk="1" hangingPunct="1"/>
            <a:r>
              <a:rPr lang="en-US" altLang="en-US" dirty="0"/>
              <a:t>Foresee a limit to growth in agricultural production.</a:t>
            </a:r>
          </a:p>
          <a:p>
            <a:pPr lvl="1" eaLnBrk="1" hangingPunct="1"/>
            <a:r>
              <a:rPr lang="en-US" altLang="en-US" dirty="0"/>
              <a:t>Consumption growth.</a:t>
            </a:r>
          </a:p>
          <a:p>
            <a:pPr lvl="1" eaLnBrk="1" hangingPunct="1"/>
            <a:r>
              <a:rPr lang="en-US" altLang="en-US" dirty="0"/>
              <a:t>Environmental degradation.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pPr eaLnBrk="1" hangingPunct="1">
              <a:defRPr/>
            </a:pPr>
            <a:r>
              <a:rPr lang="en-US"/>
              <a:t>3. Contemporary Issues</a:t>
            </a:r>
          </a:p>
        </p:txBody>
      </p:sp>
      <p:sp>
        <p:nvSpPr>
          <p:cNvPr id="30723" name="Rectangle 3"/>
          <p:cNvSpPr>
            <a:spLocks noGrp="1" noChangeArrowheads="1"/>
          </p:cNvSpPr>
          <p:nvPr>
            <p:ph idx="1"/>
          </p:nvPr>
        </p:nvSpPr>
        <p:spPr/>
        <p:txBody>
          <a:bodyPr/>
          <a:lstStyle/>
          <a:p>
            <a:pPr eaLnBrk="1" hangingPunct="1"/>
            <a:r>
              <a:rPr lang="en-US" altLang="en-US"/>
              <a:t>Relevance of the Malthusian theory</a:t>
            </a:r>
          </a:p>
          <a:p>
            <a:pPr lvl="1" eaLnBrk="1" hangingPunct="1"/>
            <a:r>
              <a:rPr lang="en-US" altLang="en-US"/>
              <a:t>Was Malthus right or the trend in agricultural production will again increase to surpass population growth?</a:t>
            </a:r>
          </a:p>
          <a:p>
            <a:pPr lvl="1" eaLnBrk="1" hangingPunct="1"/>
            <a:r>
              <a:rPr lang="en-US" altLang="en-US"/>
              <a:t>Are improvements in agricultural techniques enough to answer demand?</a:t>
            </a:r>
          </a:p>
          <a:p>
            <a:pPr lvl="1" eaLnBrk="1" hangingPunct="1"/>
            <a:r>
              <a:rPr lang="en-US" altLang="en-US"/>
              <a:t>The next 25 years will be crucial and will bring forward answers to these questions.</a:t>
            </a:r>
          </a:p>
          <a:p>
            <a:pPr lvl="1" eaLnBrk="1" hangingPunct="1"/>
            <a:r>
              <a:rPr lang="en-US" altLang="en-US"/>
              <a:t>The work of Malthus continues to be important to demographers:</a:t>
            </a:r>
          </a:p>
          <a:p>
            <a:pPr lvl="2" eaLnBrk="1" hangingPunct="1"/>
            <a:r>
              <a:rPr lang="en-US" altLang="en-US"/>
              <a:t>Influence of many contemporary theorists from various academic disciplines.</a:t>
            </a:r>
          </a:p>
          <a:p>
            <a:pPr lvl="2" eaLnBrk="1" hangingPunct="1"/>
            <a:r>
              <a:rPr lang="en-US" altLang="en-US"/>
              <a:t>Built upon Malthus’s ideas and linked them to modern sciences.</a:t>
            </a:r>
          </a:p>
        </p:txBody>
      </p:sp>
      <p:sp>
        <p:nvSpPr>
          <p:cNvPr id="4" name="TextBox 3"/>
          <p:cNvSpPr txBox="1"/>
          <p:nvPr/>
        </p:nvSpPr>
        <p:spPr>
          <a:xfrm>
            <a:off x="2300171" y="5586750"/>
            <a:ext cx="5169488" cy="707886"/>
          </a:xfrm>
          <a:prstGeom prst="rect">
            <a:avLst/>
          </a:prstGeom>
          <a:noFill/>
        </p:spPr>
        <p:txBody>
          <a:bodyPr wrap="square" rtlCol="0">
            <a:spAutoFit/>
          </a:bodyPr>
          <a:lstStyle/>
          <a:p>
            <a:r>
              <a:rPr lang="en-US" sz="2000" b="1" dirty="0">
                <a:latin typeface="Agency FB" pitchFamily="34" charset="0"/>
              </a:rPr>
              <a:t>Explain the core elements of the Malthusian perspective about the relationship between population and resources.</a:t>
            </a:r>
          </a:p>
        </p:txBody>
      </p:sp>
      <p:pic>
        <p:nvPicPr>
          <p:cNvPr id="5" name="Picture 2" descr="C:\Users\ecojpr\AppData\Local\Microsoft\Windows\Temporary Internet Files\Content.IE5\H0P94DF5\MC9004420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3822" y="5732012"/>
            <a:ext cx="914400" cy="6527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1026"/>
          <p:cNvSpPr>
            <a:spLocks noGrp="1" noChangeArrowheads="1"/>
          </p:cNvSpPr>
          <p:nvPr>
            <p:ph type="title"/>
          </p:nvPr>
        </p:nvSpPr>
        <p:spPr/>
        <p:txBody>
          <a:bodyPr/>
          <a:lstStyle/>
          <a:p>
            <a:pPr eaLnBrk="1" hangingPunct="1">
              <a:defRPr/>
            </a:pPr>
            <a:r>
              <a:rPr lang="en-US" dirty="0"/>
              <a:t>B. Neo-Malthusianism</a:t>
            </a:r>
          </a:p>
        </p:txBody>
      </p:sp>
      <p:sp>
        <p:nvSpPr>
          <p:cNvPr id="31747" name="Rectangle 1027"/>
          <p:cNvSpPr>
            <a:spLocks noGrp="1" noChangeArrowheads="1"/>
          </p:cNvSpPr>
          <p:nvPr>
            <p:ph idx="1"/>
          </p:nvPr>
        </p:nvSpPr>
        <p:spPr/>
        <p:txBody>
          <a:bodyPr/>
          <a:lstStyle/>
          <a:p>
            <a:pPr eaLnBrk="1" hangingPunct="1"/>
            <a:r>
              <a:rPr lang="en-US" altLang="en-US" dirty="0"/>
              <a:t>1. Neo-Malthusian Concepts</a:t>
            </a:r>
          </a:p>
          <a:p>
            <a:pPr lvl="1" eaLnBrk="1" hangingPunct="1"/>
            <a:r>
              <a:rPr lang="en-US" altLang="en-US" dirty="0"/>
              <a:t>How can the Malthusian theory be adapted to the current situation?</a:t>
            </a:r>
          </a:p>
          <a:p>
            <a:pPr eaLnBrk="1" hangingPunct="1"/>
            <a:r>
              <a:rPr lang="en-US" altLang="en-US" dirty="0"/>
              <a:t>2. The Commons</a:t>
            </a:r>
          </a:p>
          <a:p>
            <a:pPr lvl="1" eaLnBrk="1" hangingPunct="1"/>
            <a:r>
              <a:rPr lang="en-US" altLang="en-US" dirty="0"/>
              <a:t>In which way common resources are used?</a:t>
            </a:r>
          </a:p>
          <a:p>
            <a:pPr eaLnBrk="1" hangingPunct="1"/>
            <a:r>
              <a:rPr lang="en-US" altLang="en-US" dirty="0"/>
              <a:t>3. Neo-Malthusianism and Human Reproduction</a:t>
            </a:r>
          </a:p>
          <a:p>
            <a:pPr lvl="1" eaLnBrk="1" hangingPunct="1"/>
            <a:r>
              <a:rPr lang="en-US" altLang="en-US" dirty="0"/>
              <a:t>Is reproduction a right or privilege?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5" name="Rectangle 5"/>
          <p:cNvSpPr>
            <a:spLocks noGrp="1" noChangeArrowheads="1"/>
          </p:cNvSpPr>
          <p:nvPr>
            <p:ph type="title"/>
          </p:nvPr>
        </p:nvSpPr>
        <p:spPr/>
        <p:txBody>
          <a:bodyPr/>
          <a:lstStyle/>
          <a:p>
            <a:pPr eaLnBrk="1" hangingPunct="1">
              <a:defRPr/>
            </a:pPr>
            <a:r>
              <a:rPr lang="en-US"/>
              <a:t>1. Neo-Malthusian Concepts</a:t>
            </a:r>
          </a:p>
        </p:txBody>
      </p:sp>
      <p:sp>
        <p:nvSpPr>
          <p:cNvPr id="32771" name="Rectangle 6"/>
          <p:cNvSpPr>
            <a:spLocks noGrp="1" noChangeArrowheads="1"/>
          </p:cNvSpPr>
          <p:nvPr>
            <p:ph idx="1"/>
          </p:nvPr>
        </p:nvSpPr>
        <p:spPr/>
        <p:txBody>
          <a:bodyPr/>
          <a:lstStyle/>
          <a:p>
            <a:pPr eaLnBrk="1" hangingPunct="1"/>
            <a:r>
              <a:rPr lang="en-US" altLang="en-US" dirty="0"/>
              <a:t>Look in details at the carrying capacity</a:t>
            </a:r>
          </a:p>
          <a:p>
            <a:pPr lvl="1" eaLnBrk="1" hangingPunct="1"/>
            <a:r>
              <a:rPr lang="en-US" altLang="en-US" dirty="0"/>
              <a:t>Issue linked with the carrying capacity of land.</a:t>
            </a:r>
          </a:p>
          <a:p>
            <a:pPr lvl="1" eaLnBrk="1" hangingPunct="1"/>
            <a:r>
              <a:rPr lang="en-US" altLang="en-US" dirty="0"/>
              <a:t>Limits to absorb ever-greater numbers of people.</a:t>
            </a:r>
          </a:p>
          <a:p>
            <a:pPr lvl="1" eaLnBrk="1" hangingPunct="1"/>
            <a:r>
              <a:rPr lang="en-US" altLang="en-US" dirty="0"/>
              <a:t>Population growth has environmental impacts.</a:t>
            </a:r>
          </a:p>
          <a:p>
            <a:pPr lvl="1" eaLnBrk="1" hangingPunct="1"/>
            <a:r>
              <a:rPr lang="en-US" altLang="en-US" dirty="0"/>
              <a:t>Support of family planning, contraception and abortion.</a:t>
            </a:r>
          </a:p>
          <a:p>
            <a:pPr lvl="1" eaLnBrk="1" hangingPunct="1"/>
            <a:r>
              <a:rPr lang="en-US" altLang="en-US" dirty="0"/>
              <a:t>Population problems cannot be addressed through technology beyond the short term.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9" name="Rectangle 5"/>
          <p:cNvSpPr>
            <a:spLocks noGrp="1" noChangeArrowheads="1"/>
          </p:cNvSpPr>
          <p:nvPr>
            <p:ph type="title"/>
          </p:nvPr>
        </p:nvSpPr>
        <p:spPr/>
        <p:txBody>
          <a:bodyPr/>
          <a:lstStyle/>
          <a:p>
            <a:pPr eaLnBrk="1" hangingPunct="1">
              <a:defRPr/>
            </a:pPr>
            <a:r>
              <a:rPr lang="en-US"/>
              <a:t>1. Neo-Malthusian Concepts</a:t>
            </a:r>
          </a:p>
        </p:txBody>
      </p:sp>
      <p:sp>
        <p:nvSpPr>
          <p:cNvPr id="33795" name="Rectangle 6"/>
          <p:cNvSpPr>
            <a:spLocks noGrp="1" noChangeArrowheads="1"/>
          </p:cNvSpPr>
          <p:nvPr>
            <p:ph idx="1"/>
          </p:nvPr>
        </p:nvSpPr>
        <p:spPr/>
        <p:txBody>
          <a:bodyPr/>
          <a:lstStyle/>
          <a:p>
            <a:pPr eaLnBrk="1" hangingPunct="1"/>
            <a:r>
              <a:rPr lang="en-US" altLang="en-US"/>
              <a:t>Population bomb</a:t>
            </a:r>
          </a:p>
          <a:p>
            <a:pPr lvl="1" eaLnBrk="1" hangingPunct="1"/>
            <a:r>
              <a:rPr lang="en-US" altLang="en-US"/>
              <a:t>Brought forward by Paul Ehrlich in the late 1960s.</a:t>
            </a:r>
          </a:p>
          <a:p>
            <a:pPr lvl="1" eaLnBrk="1" hangingPunct="1"/>
            <a:r>
              <a:rPr lang="en-US" altLang="en-US"/>
              <a:t>Fast population growth seen as a threat:</a:t>
            </a:r>
          </a:p>
          <a:p>
            <a:pPr lvl="2" eaLnBrk="1" hangingPunct="1"/>
            <a:r>
              <a:rPr lang="en-US" altLang="en-US"/>
              <a:t>The word “bomb” refer to the perceived lethal character of the problem.</a:t>
            </a:r>
          </a:p>
          <a:p>
            <a:pPr lvl="2" eaLnBrk="1" hangingPunct="1"/>
            <a:r>
              <a:rPr lang="en-US" altLang="en-US"/>
              <a:t>Most Third World countries were in the middle of their demographic transition at the time.</a:t>
            </a:r>
          </a:p>
          <a:p>
            <a:pPr lvl="1" eaLnBrk="1" hangingPunct="1"/>
            <a:r>
              <a:rPr lang="en-US" altLang="en-US"/>
              <a:t>Ehrlich and others continued the basic Malthusian numbers game in which population growth outstrips food production.</a:t>
            </a:r>
          </a:p>
          <a:p>
            <a:pPr lvl="1" eaLnBrk="1" hangingPunct="1"/>
            <a:r>
              <a:rPr lang="en-US" altLang="en-US"/>
              <a:t>Moved Beyond Malthus in their consideration of many environmental issues.</a:t>
            </a:r>
          </a:p>
          <a:p>
            <a:pPr lvl="1" eaLnBrk="1" hangingPunct="1"/>
            <a:r>
              <a:rPr lang="en-US" altLang="en-US"/>
              <a:t>Predicted that the population of the United States would shrink to 22.5 million in 1999 due to resource shortages.</a:t>
            </a:r>
          </a:p>
          <a:p>
            <a:pPr lvl="1" eaLnBrk="1" hangingPunct="1"/>
            <a:r>
              <a:rPr lang="en-US" altLang="en-US"/>
              <a:t>Estimates turned out to be completely inaccurate.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050"/>
          <p:cNvSpPr>
            <a:spLocks noGrp="1" noChangeArrowheads="1"/>
          </p:cNvSpPr>
          <p:nvPr>
            <p:ph type="title"/>
          </p:nvPr>
        </p:nvSpPr>
        <p:spPr/>
        <p:txBody>
          <a:bodyPr/>
          <a:lstStyle/>
          <a:p>
            <a:pPr eaLnBrk="1" hangingPunct="1">
              <a:defRPr/>
            </a:pPr>
            <a:r>
              <a:rPr lang="en-US" dirty="0"/>
              <a:t>A. Malthusianism</a:t>
            </a:r>
          </a:p>
        </p:txBody>
      </p:sp>
      <p:sp>
        <p:nvSpPr>
          <p:cNvPr id="23555" name="Rectangle 2051"/>
          <p:cNvSpPr>
            <a:spLocks noGrp="1" noChangeArrowheads="1"/>
          </p:cNvSpPr>
          <p:nvPr>
            <p:ph idx="1"/>
          </p:nvPr>
        </p:nvSpPr>
        <p:spPr/>
        <p:txBody>
          <a:bodyPr/>
          <a:lstStyle/>
          <a:p>
            <a:pPr eaLnBrk="1" hangingPunct="1"/>
            <a:r>
              <a:rPr lang="en-US" altLang="en-US" dirty="0"/>
              <a:t>1. Demographic Capacity</a:t>
            </a:r>
          </a:p>
          <a:p>
            <a:pPr lvl="1" eaLnBrk="1" hangingPunct="1"/>
            <a:r>
              <a:rPr lang="en-US" altLang="en-US" dirty="0"/>
              <a:t>What are the principles of Malthusianism?</a:t>
            </a:r>
          </a:p>
          <a:p>
            <a:pPr eaLnBrk="1" hangingPunct="1"/>
            <a:r>
              <a:rPr lang="en-US" altLang="en-US" dirty="0"/>
              <a:t>2. The Malthusian Crisis</a:t>
            </a:r>
          </a:p>
          <a:p>
            <a:pPr lvl="1" eaLnBrk="1" hangingPunct="1"/>
            <a:r>
              <a:rPr lang="en-US" altLang="en-US" dirty="0"/>
              <a:t>What does a Malthusian crisis involves?</a:t>
            </a:r>
          </a:p>
          <a:p>
            <a:pPr eaLnBrk="1" hangingPunct="1"/>
            <a:r>
              <a:rPr lang="en-US" altLang="en-US" dirty="0"/>
              <a:t>3. Contemporary Issues</a:t>
            </a:r>
          </a:p>
          <a:p>
            <a:pPr lvl="1" eaLnBrk="1" hangingPunct="1"/>
            <a:r>
              <a:rPr lang="en-US" altLang="en-US" dirty="0"/>
              <a:t>To what extent Malthusianism applies today?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64"/>
          <p:cNvSpPr>
            <a:spLocks noChangeArrowheads="1"/>
          </p:cNvSpPr>
          <p:nvPr/>
        </p:nvSpPr>
        <p:spPr bwMode="auto">
          <a:xfrm>
            <a:off x="990600" y="3886200"/>
            <a:ext cx="3048000" cy="2209800"/>
          </a:xfrm>
          <a:prstGeom prst="rect">
            <a:avLst/>
          </a:prstGeom>
          <a:solidFill>
            <a:srgbClr val="FFCC00">
              <a:alpha val="50195"/>
            </a:srgbClr>
          </a:solidFill>
          <a:ln w="254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4819" name="Rectangle 1063"/>
          <p:cNvSpPr>
            <a:spLocks noChangeArrowheads="1"/>
          </p:cNvSpPr>
          <p:nvPr/>
        </p:nvSpPr>
        <p:spPr bwMode="auto">
          <a:xfrm>
            <a:off x="990600" y="1600200"/>
            <a:ext cx="3048000" cy="2209800"/>
          </a:xfrm>
          <a:prstGeom prst="rect">
            <a:avLst/>
          </a:prstGeom>
          <a:solidFill>
            <a:srgbClr val="99CCFF">
              <a:alpha val="50195"/>
            </a:srgbClr>
          </a:solidFill>
          <a:ln w="254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4178" name="Rectangle 1026"/>
          <p:cNvSpPr>
            <a:spLocks noGrp="1" noChangeArrowheads="1"/>
          </p:cNvSpPr>
          <p:nvPr>
            <p:ph type="title"/>
          </p:nvPr>
        </p:nvSpPr>
        <p:spPr/>
        <p:txBody>
          <a:bodyPr/>
          <a:lstStyle/>
          <a:p>
            <a:pPr eaLnBrk="1" hangingPunct="1">
              <a:defRPr/>
            </a:pPr>
            <a:r>
              <a:rPr lang="en-US"/>
              <a:t>1. Neo-Malthusian Concepts</a:t>
            </a:r>
          </a:p>
        </p:txBody>
      </p:sp>
      <p:sp>
        <p:nvSpPr>
          <p:cNvPr id="34821" name="Rectangle 1027"/>
          <p:cNvSpPr>
            <a:spLocks noGrp="1" noChangeArrowheads="1"/>
          </p:cNvSpPr>
          <p:nvPr>
            <p:ph type="body" sz="half" idx="2"/>
          </p:nvPr>
        </p:nvSpPr>
        <p:spPr>
          <a:xfrm>
            <a:off x="4125913" y="1447800"/>
            <a:ext cx="4876800" cy="5137150"/>
          </a:xfrm>
        </p:spPr>
        <p:txBody>
          <a:bodyPr/>
          <a:lstStyle/>
          <a:p>
            <a:pPr eaLnBrk="1" hangingPunct="1"/>
            <a:r>
              <a:rPr lang="en-US" altLang="en-US" sz="2400" dirty="0"/>
              <a:t>Limits to growth</a:t>
            </a:r>
          </a:p>
          <a:p>
            <a:pPr lvl="1" eaLnBrk="1" hangingPunct="1"/>
            <a:r>
              <a:rPr lang="en-US" altLang="en-US" sz="2000" dirty="0"/>
              <a:t>“Club of Rome”, 1972</a:t>
            </a:r>
          </a:p>
          <a:p>
            <a:pPr lvl="1" eaLnBrk="1" hangingPunct="1"/>
            <a:r>
              <a:rPr lang="en-US" altLang="en-US" sz="2000" dirty="0"/>
              <a:t>Scientific report on the limits to growth.</a:t>
            </a:r>
          </a:p>
          <a:p>
            <a:pPr lvl="1" eaLnBrk="1" hangingPunct="1"/>
            <a:r>
              <a:rPr lang="en-US" altLang="en-US" sz="2000" dirty="0"/>
              <a:t>Used computer models for the first time:</a:t>
            </a:r>
          </a:p>
          <a:p>
            <a:pPr lvl="2" eaLnBrk="1" hangingPunct="1"/>
            <a:r>
              <a:rPr lang="en-US" altLang="en-US" sz="1800" dirty="0"/>
              <a:t>Population growth, food per capita, industrial output, resources and pollution.</a:t>
            </a:r>
          </a:p>
          <a:p>
            <a:pPr lvl="1" eaLnBrk="1" hangingPunct="1"/>
            <a:r>
              <a:rPr lang="en-US" altLang="en-US" sz="2000" dirty="0"/>
              <a:t>Blaming huge waste of resources by developed economies.</a:t>
            </a:r>
          </a:p>
          <a:p>
            <a:pPr lvl="1" eaLnBrk="1" hangingPunct="1"/>
            <a:r>
              <a:rPr lang="en-US" altLang="en-US" sz="2000" dirty="0"/>
              <a:t>Supporting a zero growth policy.</a:t>
            </a:r>
          </a:p>
          <a:p>
            <a:pPr lvl="1" eaLnBrk="1" hangingPunct="1"/>
            <a:r>
              <a:rPr lang="en-US" altLang="en-US" sz="2000" dirty="0"/>
              <a:t>Main arguments:</a:t>
            </a:r>
          </a:p>
          <a:p>
            <a:pPr lvl="2" eaLnBrk="1" hangingPunct="1"/>
            <a:r>
              <a:rPr lang="en-US" altLang="en-US" sz="1800" dirty="0"/>
              <a:t>Resources are in finite number.</a:t>
            </a:r>
          </a:p>
          <a:p>
            <a:pPr lvl="2" eaLnBrk="1" hangingPunct="1"/>
            <a:r>
              <a:rPr lang="en-US" altLang="en-US" sz="1800" dirty="0"/>
              <a:t>An accounting system.</a:t>
            </a:r>
          </a:p>
          <a:p>
            <a:pPr lvl="2" eaLnBrk="1" hangingPunct="1"/>
            <a:r>
              <a:rPr lang="en-US" altLang="en-US" sz="1800" dirty="0"/>
              <a:t>Demographic growth cannot occur indefinitely.</a:t>
            </a:r>
          </a:p>
          <a:p>
            <a:pPr lvl="2" eaLnBrk="1" hangingPunct="1"/>
            <a:r>
              <a:rPr lang="en-US" altLang="en-US" sz="1800" dirty="0"/>
              <a:t>Must stop at some point.</a:t>
            </a:r>
          </a:p>
        </p:txBody>
      </p:sp>
      <p:sp>
        <p:nvSpPr>
          <p:cNvPr id="34822" name="Text Box 1054"/>
          <p:cNvSpPr txBox="1">
            <a:spLocks noChangeArrowheads="1"/>
          </p:cNvSpPr>
          <p:nvPr/>
        </p:nvSpPr>
        <p:spPr bwMode="auto">
          <a:xfrm>
            <a:off x="1881188" y="2293938"/>
            <a:ext cx="11785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2000" i="0" dirty="0">
                <a:latin typeface="Arial Narrow" panose="020B0606020202030204" pitchFamily="34" charset="0"/>
              </a:rPr>
              <a:t>Population</a:t>
            </a:r>
          </a:p>
        </p:txBody>
      </p:sp>
      <p:sp>
        <p:nvSpPr>
          <p:cNvPr id="34823" name="Text Box 1055"/>
          <p:cNvSpPr txBox="1">
            <a:spLocks noChangeArrowheads="1"/>
          </p:cNvSpPr>
          <p:nvPr/>
        </p:nvSpPr>
        <p:spPr bwMode="auto">
          <a:xfrm>
            <a:off x="1881188" y="2827338"/>
            <a:ext cx="16786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2000" i="0">
                <a:latin typeface="Arial Narrow" panose="020B0606020202030204" pitchFamily="34" charset="0"/>
              </a:rPr>
              <a:t>Industrial output</a:t>
            </a:r>
          </a:p>
        </p:txBody>
      </p:sp>
      <p:sp>
        <p:nvSpPr>
          <p:cNvPr id="434208" name="Rectangle 1056"/>
          <p:cNvSpPr>
            <a:spLocks noChangeArrowheads="1"/>
          </p:cNvSpPr>
          <p:nvPr/>
        </p:nvSpPr>
        <p:spPr bwMode="auto">
          <a:xfrm>
            <a:off x="1219200" y="3124200"/>
            <a:ext cx="533400" cy="533400"/>
          </a:xfrm>
          <a:prstGeom prst="rect">
            <a:avLst/>
          </a:prstGeom>
          <a:solidFill>
            <a:schemeClr val="accent1"/>
          </a:solidFill>
          <a:ln w="25400">
            <a:solidFill>
              <a:schemeClr val="tx1"/>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4209" name="Rectangle 1057"/>
          <p:cNvSpPr>
            <a:spLocks noChangeArrowheads="1"/>
          </p:cNvSpPr>
          <p:nvPr/>
        </p:nvSpPr>
        <p:spPr bwMode="auto">
          <a:xfrm>
            <a:off x="1219200" y="2438400"/>
            <a:ext cx="533400" cy="533400"/>
          </a:xfrm>
          <a:prstGeom prst="rect">
            <a:avLst/>
          </a:prstGeom>
          <a:solidFill>
            <a:schemeClr val="accent1"/>
          </a:solidFill>
          <a:ln w="25400">
            <a:solidFill>
              <a:schemeClr val="tx1"/>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4210" name="Rectangle 1058"/>
          <p:cNvSpPr>
            <a:spLocks noChangeArrowheads="1"/>
          </p:cNvSpPr>
          <p:nvPr/>
        </p:nvSpPr>
        <p:spPr bwMode="auto">
          <a:xfrm>
            <a:off x="1219200" y="1752600"/>
            <a:ext cx="533400" cy="533400"/>
          </a:xfrm>
          <a:prstGeom prst="rect">
            <a:avLst/>
          </a:prstGeom>
          <a:solidFill>
            <a:schemeClr val="accent1"/>
          </a:solidFill>
          <a:ln w="25400">
            <a:solidFill>
              <a:schemeClr val="tx1"/>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4827" name="Rectangle 1059"/>
          <p:cNvSpPr>
            <a:spLocks noChangeArrowheads="1"/>
          </p:cNvSpPr>
          <p:nvPr/>
        </p:nvSpPr>
        <p:spPr bwMode="auto">
          <a:xfrm>
            <a:off x="1219200" y="4038600"/>
            <a:ext cx="533400" cy="533400"/>
          </a:xfrm>
          <a:prstGeom prst="rect">
            <a:avLst/>
          </a:prstGeom>
          <a:solidFill>
            <a:srgbClr val="800000"/>
          </a:solidFill>
          <a:ln w="25400">
            <a:solidFill>
              <a:schemeClr val="tx1"/>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4828" name="Rectangle 1060"/>
          <p:cNvSpPr>
            <a:spLocks noChangeArrowheads="1"/>
          </p:cNvSpPr>
          <p:nvPr/>
        </p:nvSpPr>
        <p:spPr bwMode="auto">
          <a:xfrm>
            <a:off x="1219200" y="4724400"/>
            <a:ext cx="533400" cy="533400"/>
          </a:xfrm>
          <a:prstGeom prst="rect">
            <a:avLst/>
          </a:prstGeom>
          <a:solidFill>
            <a:srgbClr val="800000"/>
          </a:solidFill>
          <a:ln w="25400">
            <a:solidFill>
              <a:schemeClr val="tx1"/>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4829" name="Rectangle 1061"/>
          <p:cNvSpPr>
            <a:spLocks noChangeArrowheads="1"/>
          </p:cNvSpPr>
          <p:nvPr/>
        </p:nvSpPr>
        <p:spPr bwMode="auto">
          <a:xfrm>
            <a:off x="1219200" y="5410200"/>
            <a:ext cx="533400" cy="533400"/>
          </a:xfrm>
          <a:prstGeom prst="rect">
            <a:avLst/>
          </a:prstGeom>
          <a:solidFill>
            <a:srgbClr val="800000"/>
          </a:solidFill>
          <a:ln w="25400">
            <a:solidFill>
              <a:schemeClr val="tx1"/>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4830" name="Text Box 1062"/>
          <p:cNvSpPr txBox="1">
            <a:spLocks noChangeArrowheads="1"/>
          </p:cNvSpPr>
          <p:nvPr/>
        </p:nvSpPr>
        <p:spPr bwMode="auto">
          <a:xfrm>
            <a:off x="2030413" y="4792663"/>
            <a:ext cx="11929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r>
              <a:rPr lang="en-US" altLang="en-US" sz="2000" i="0">
                <a:latin typeface="Arial Narrow" panose="020B0606020202030204" pitchFamily="34" charset="0"/>
              </a:rPr>
              <a:t>Resources</a:t>
            </a:r>
          </a:p>
        </p:txBody>
      </p:sp>
      <p:sp>
        <p:nvSpPr>
          <p:cNvPr id="434217" name="Rectangle 1065"/>
          <p:cNvSpPr>
            <a:spLocks noChangeArrowheads="1"/>
          </p:cNvSpPr>
          <p:nvPr/>
        </p:nvSpPr>
        <p:spPr bwMode="auto">
          <a:xfrm>
            <a:off x="1219200" y="5410200"/>
            <a:ext cx="533400" cy="533400"/>
          </a:xfrm>
          <a:prstGeom prst="rect">
            <a:avLst/>
          </a:prstGeom>
          <a:solidFill>
            <a:srgbClr val="FF0000"/>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4218" name="Rectangle 1066"/>
          <p:cNvSpPr>
            <a:spLocks noChangeArrowheads="1"/>
          </p:cNvSpPr>
          <p:nvPr/>
        </p:nvSpPr>
        <p:spPr bwMode="auto">
          <a:xfrm>
            <a:off x="1219200" y="4724400"/>
            <a:ext cx="533400" cy="533400"/>
          </a:xfrm>
          <a:prstGeom prst="rect">
            <a:avLst/>
          </a:prstGeom>
          <a:solidFill>
            <a:srgbClr val="FF0000"/>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34219" name="Rectangle 1067"/>
          <p:cNvSpPr>
            <a:spLocks noChangeArrowheads="1"/>
          </p:cNvSpPr>
          <p:nvPr/>
        </p:nvSpPr>
        <p:spPr bwMode="auto">
          <a:xfrm>
            <a:off x="1219200" y="4038600"/>
            <a:ext cx="533400" cy="533400"/>
          </a:xfrm>
          <a:prstGeom prst="rect">
            <a:avLst/>
          </a:prstGeom>
          <a:solidFill>
            <a:srgbClr val="FF0000"/>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421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34217"/>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34209"/>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4342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4208"/>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0"/>
                                  </p:stCondLst>
                                  <p:childTnLst>
                                    <p:set>
                                      <p:cBhvr>
                                        <p:cTn id="23" dur="1" fill="hold">
                                          <p:stCondLst>
                                            <p:cond delay="499"/>
                                          </p:stCondLst>
                                        </p:cTn>
                                        <p:tgtEl>
                                          <p:spTgt spid="4342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208" grpId="0" animBg="1"/>
      <p:bldP spid="434209" grpId="0" animBg="1"/>
      <p:bldP spid="434210" grpId="0" animBg="1"/>
      <p:bldP spid="434217" grpId="0" animBg="1"/>
      <p:bldP spid="434218" grpId="0" animBg="1"/>
      <p:bldP spid="4342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Global Model of the Club of Rome</a:t>
            </a:r>
          </a:p>
        </p:txBody>
      </p:sp>
      <p:pic>
        <p:nvPicPr>
          <p:cNvPr id="8194" name="Picture 2" descr="https://gailtheactuary.files.wordpress.com/2011/10/limits-to-growth-forecast.png?w=677&amp;h=6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2726" y="1291280"/>
            <a:ext cx="6001065" cy="556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7100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a:lstStyle/>
          <a:p>
            <a:pPr eaLnBrk="1" hangingPunct="1">
              <a:defRPr/>
            </a:pPr>
            <a:r>
              <a:rPr lang="en-US"/>
              <a:t>2. The Commons</a:t>
            </a:r>
          </a:p>
        </p:txBody>
      </p:sp>
      <p:sp>
        <p:nvSpPr>
          <p:cNvPr id="35843" name="Rectangle 3"/>
          <p:cNvSpPr>
            <a:spLocks noGrp="1" noChangeArrowheads="1"/>
          </p:cNvSpPr>
          <p:nvPr>
            <p:ph idx="1"/>
          </p:nvPr>
        </p:nvSpPr>
        <p:spPr/>
        <p:txBody>
          <a:bodyPr/>
          <a:lstStyle/>
          <a:p>
            <a:pPr eaLnBrk="1" hangingPunct="1"/>
            <a:r>
              <a:rPr lang="en-US" altLang="en-US"/>
              <a:t>Definition</a:t>
            </a:r>
          </a:p>
          <a:p>
            <a:pPr lvl="1" eaLnBrk="1" hangingPunct="1"/>
            <a:r>
              <a:rPr lang="en-US" altLang="en-US"/>
              <a:t>Resources that we share as a population:</a:t>
            </a:r>
          </a:p>
          <a:p>
            <a:pPr lvl="2" eaLnBrk="1" hangingPunct="1"/>
            <a:r>
              <a:rPr lang="en-US" altLang="en-US"/>
              <a:t>Land and other inputs into the food production process.</a:t>
            </a:r>
          </a:p>
          <a:p>
            <a:pPr lvl="2" eaLnBrk="1" hangingPunct="1"/>
            <a:r>
              <a:rPr lang="en-US" altLang="en-US"/>
              <a:t>Oceans and their contents, particularly fish as a food source.</a:t>
            </a:r>
          </a:p>
          <a:p>
            <a:pPr lvl="2" eaLnBrk="1" hangingPunct="1"/>
            <a:r>
              <a:rPr lang="en-US" altLang="en-US"/>
              <a:t>The atmosphere.</a:t>
            </a:r>
          </a:p>
          <a:p>
            <a:pPr lvl="2" eaLnBrk="1" hangingPunct="1"/>
            <a:r>
              <a:rPr lang="en-US" altLang="en-US"/>
              <a:t>Sources of energy.</a:t>
            </a:r>
          </a:p>
          <a:p>
            <a:pPr lvl="2" eaLnBrk="1" hangingPunct="1"/>
            <a:r>
              <a:rPr lang="en-US" altLang="en-US"/>
              <a:t>Landscape for recreational purposes.</a:t>
            </a:r>
          </a:p>
          <a:p>
            <a:pPr lvl="1" eaLnBrk="1" hangingPunct="1"/>
            <a:r>
              <a:rPr lang="en-US" altLang="en-US"/>
              <a:t>Resources of the commons are in finite quantities while access is free (in theory).</a:t>
            </a:r>
          </a:p>
          <a:p>
            <a:pPr lvl="1" eaLnBrk="1" hangingPunct="1"/>
            <a:r>
              <a:rPr lang="en-US" altLang="en-US"/>
              <a:t>The world is finite and can support only a finite population:</a:t>
            </a:r>
          </a:p>
          <a:p>
            <a:pPr lvl="2" eaLnBrk="1" hangingPunct="1"/>
            <a:r>
              <a:rPr lang="en-US" altLang="en-US"/>
              <a:t>Population growth must eventually equal zero.</a:t>
            </a:r>
          </a:p>
          <a:p>
            <a:pPr lvl="2" eaLnBrk="1" hangingPunct="1"/>
            <a:r>
              <a:rPr lang="en-US" altLang="en-US"/>
              <a:t>Otherwise we have to abandon certain freedoms of access to the Commons.</a:t>
            </a:r>
          </a:p>
          <a:p>
            <a:pPr lvl="2" eaLnBrk="1" hangingPunct="1"/>
            <a:r>
              <a:rPr lang="en-US" altLang="en-US"/>
              <a:t>The only way freedoms can be saved is by relinquishing the freedom to breed.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p:txBody>
          <a:bodyPr/>
          <a:lstStyle/>
          <a:p>
            <a:pPr eaLnBrk="1" hangingPunct="1">
              <a:defRPr/>
            </a:pPr>
            <a:r>
              <a:rPr lang="en-US"/>
              <a:t>2. The Commons</a:t>
            </a:r>
          </a:p>
        </p:txBody>
      </p:sp>
      <p:sp>
        <p:nvSpPr>
          <p:cNvPr id="36867" name="Rectangle 3"/>
          <p:cNvSpPr>
            <a:spLocks noGrp="1" noChangeArrowheads="1"/>
          </p:cNvSpPr>
          <p:nvPr>
            <p:ph idx="1"/>
          </p:nvPr>
        </p:nvSpPr>
        <p:spPr/>
        <p:txBody>
          <a:bodyPr/>
          <a:lstStyle/>
          <a:p>
            <a:pPr eaLnBrk="1" hangingPunct="1"/>
            <a:r>
              <a:rPr lang="en-US" altLang="en-US"/>
              <a:t>Example of using the commons</a:t>
            </a:r>
          </a:p>
          <a:p>
            <a:pPr lvl="1" eaLnBrk="1" hangingPunct="1"/>
            <a:r>
              <a:rPr lang="en-US" altLang="en-US"/>
              <a:t>Decision on whether to increase the size of herd that grazes on common lands.</a:t>
            </a:r>
          </a:p>
          <a:p>
            <a:pPr lvl="1" eaLnBrk="1" hangingPunct="1"/>
            <a:r>
              <a:rPr lang="en-US" altLang="en-US"/>
              <a:t>A rational being seeking to maximize his gain:</a:t>
            </a:r>
          </a:p>
          <a:p>
            <a:pPr lvl="2" eaLnBrk="1" hangingPunct="1"/>
            <a:r>
              <a:rPr lang="en-US" altLang="en-US"/>
              <a:t>Positive component of adding animals is additional income from additional animals.</a:t>
            </a:r>
          </a:p>
          <a:p>
            <a:pPr lvl="2" eaLnBrk="1" hangingPunct="1"/>
            <a:r>
              <a:rPr lang="en-US" altLang="en-US"/>
              <a:t>Negative component is the overgrazing caused by the additional animals.</a:t>
            </a:r>
          </a:p>
          <a:p>
            <a:pPr lvl="2" eaLnBrk="1" hangingPunct="1"/>
            <a:r>
              <a:rPr lang="en-US" altLang="en-US"/>
              <a:t>The costs are shared by those using the common grazing lands.</a:t>
            </a:r>
          </a:p>
          <a:p>
            <a:pPr lvl="2" eaLnBrk="1" hangingPunct="1"/>
            <a:r>
              <a:rPr lang="en-US" altLang="en-US"/>
              <a:t>Decision to add the extra animals to his herd.</a:t>
            </a:r>
          </a:p>
          <a:p>
            <a:pPr lvl="2" eaLnBrk="1" hangingPunct="1"/>
            <a:r>
              <a:rPr lang="en-US" altLang="en-US"/>
              <a:t>Unfortunately, all of the other villages will arrive at the same conclusion, do the same thing.</a:t>
            </a:r>
          </a:p>
          <a:p>
            <a:pPr lvl="1" eaLnBrk="1" hangingPunct="1"/>
            <a:r>
              <a:rPr lang="en-US" altLang="en-US"/>
              <a:t>The outcome is the ruin to the environment.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title"/>
          </p:nvPr>
        </p:nvSpPr>
        <p:spPr/>
        <p:txBody>
          <a:bodyPr/>
          <a:lstStyle/>
          <a:p>
            <a:pPr eaLnBrk="1" hangingPunct="1">
              <a:defRPr/>
            </a:pPr>
            <a:r>
              <a:rPr lang="en-US"/>
              <a:t>2. The Commons</a:t>
            </a:r>
          </a:p>
        </p:txBody>
      </p:sp>
      <p:graphicFrame>
        <p:nvGraphicFramePr>
          <p:cNvPr id="528541" name="Group 157"/>
          <p:cNvGraphicFramePr>
            <a:graphicFrameLocks noGrp="1"/>
          </p:cNvGraphicFramePr>
          <p:nvPr>
            <p:ph sz="half" idx="1"/>
          </p:nvPr>
        </p:nvGraphicFramePr>
        <p:xfrm>
          <a:off x="5002213" y="1447800"/>
          <a:ext cx="3998912" cy="4256088"/>
        </p:xfrm>
        <a:graphic>
          <a:graphicData uri="http://schemas.openxmlformats.org/drawingml/2006/table">
            <a:tbl>
              <a:tblPr/>
              <a:tblGrid>
                <a:gridCol w="1223962">
                  <a:extLst>
                    <a:ext uri="{9D8B030D-6E8A-4147-A177-3AD203B41FA5}">
                      <a16:colId xmlns:a16="http://schemas.microsoft.com/office/drawing/2014/main" val="20000"/>
                    </a:ext>
                  </a:extLst>
                </a:gridCol>
                <a:gridCol w="693738">
                  <a:extLst>
                    <a:ext uri="{9D8B030D-6E8A-4147-A177-3AD203B41FA5}">
                      <a16:colId xmlns:a16="http://schemas.microsoft.com/office/drawing/2014/main" val="20001"/>
                    </a:ext>
                  </a:extLst>
                </a:gridCol>
                <a:gridCol w="693737">
                  <a:extLst>
                    <a:ext uri="{9D8B030D-6E8A-4147-A177-3AD203B41FA5}">
                      <a16:colId xmlns:a16="http://schemas.microsoft.com/office/drawing/2014/main" val="20002"/>
                    </a:ext>
                  </a:extLst>
                </a:gridCol>
                <a:gridCol w="693738">
                  <a:extLst>
                    <a:ext uri="{9D8B030D-6E8A-4147-A177-3AD203B41FA5}">
                      <a16:colId xmlns:a16="http://schemas.microsoft.com/office/drawing/2014/main" val="20003"/>
                    </a:ext>
                  </a:extLst>
                </a:gridCol>
                <a:gridCol w="693737">
                  <a:extLst>
                    <a:ext uri="{9D8B030D-6E8A-4147-A177-3AD203B41FA5}">
                      <a16:colId xmlns:a16="http://schemas.microsoft.com/office/drawing/2014/main" val="20004"/>
                    </a:ext>
                  </a:extLst>
                </a:gridCol>
              </a:tblGrid>
              <a:tr h="444500">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1" i="0" u="none" strike="noStrike" cap="none" normalizeH="0" baseline="0">
                          <a:ln>
                            <a:noFill/>
                          </a:ln>
                          <a:solidFill>
                            <a:srgbClr val="080808"/>
                          </a:solidFill>
                          <a:effectLst/>
                          <a:latin typeface="Arial Narrow" pitchFamily="34" charset="0"/>
                        </a:rPr>
                        <a:t>Village</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1" i="0" u="none" strike="noStrike" cap="none" normalizeH="0" baseline="0">
                          <a:ln>
                            <a:noFill/>
                          </a:ln>
                          <a:solidFill>
                            <a:srgbClr val="080808"/>
                          </a:solidFill>
                          <a:effectLst/>
                          <a:latin typeface="Arial Narrow" pitchFamily="34" charset="0"/>
                        </a:rPr>
                        <a:t>1</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1" i="0" u="none" strike="noStrike" cap="none" normalizeH="0" baseline="0">
                          <a:ln>
                            <a:noFill/>
                          </a:ln>
                          <a:solidFill>
                            <a:srgbClr val="080808"/>
                          </a:solidFill>
                          <a:effectLst/>
                          <a:latin typeface="Arial Narrow" pitchFamily="34" charset="0"/>
                        </a:rPr>
                        <a:t>2</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1" i="0" u="none" strike="noStrike" cap="none" normalizeH="0" baseline="0">
                          <a:ln>
                            <a:noFill/>
                          </a:ln>
                          <a:solidFill>
                            <a:srgbClr val="080808"/>
                          </a:solidFill>
                          <a:effectLst/>
                          <a:latin typeface="Arial Narrow" pitchFamily="34" charset="0"/>
                        </a:rPr>
                        <a:t>3</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1" i="0" u="none" strike="noStrike" cap="none" normalizeH="0" baseline="0">
                          <a:ln>
                            <a:noFill/>
                          </a:ln>
                          <a:solidFill>
                            <a:srgbClr val="080808"/>
                          </a:solidFill>
                          <a:effectLst/>
                          <a:latin typeface="Arial Narrow" pitchFamily="34" charset="0"/>
                        </a:rPr>
                        <a:t>4</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solidFill>
                      <a:srgbClr val="99CCFF"/>
                    </a:solidFill>
                  </a:tcPr>
                </a:tc>
                <a:extLst>
                  <a:ext uri="{0D108BD9-81ED-4DB2-BD59-A6C34878D82A}">
                    <a16:rowId xmlns:a16="http://schemas.microsoft.com/office/drawing/2014/main" val="10000"/>
                  </a:ext>
                </a:extLst>
              </a:tr>
              <a:tr h="952500">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Cattle</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3</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3</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3</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3</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52500">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Commons</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14 – 12 = 2</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952500">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Cattle</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(+1)</a:t>
                      </a:r>
                    </a:p>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4</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(+1)</a:t>
                      </a:r>
                    </a:p>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4</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(+1)</a:t>
                      </a:r>
                    </a:p>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4</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(+1)</a:t>
                      </a:r>
                    </a:p>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4</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54088">
                <a:tc>
                  <a:txBody>
                    <a:bodyPr/>
                    <a:lstStyle/>
                    <a:p>
                      <a:pPr marL="0" marR="0" lvl="0" indent="0" algn="l"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Commons</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
                          <a:srgbClr val="FFCC00"/>
                        </a:buClr>
                        <a:buSzTx/>
                        <a:buFont typeface="Arial Narrow" pitchFamily="34" charset="0"/>
                        <a:buNone/>
                        <a:tabLst/>
                      </a:pPr>
                      <a:r>
                        <a:rPr kumimoji="0" lang="en-US" sz="1800" b="0" i="0" u="none" strike="noStrike" cap="none" normalizeH="0" baseline="0">
                          <a:ln>
                            <a:noFill/>
                          </a:ln>
                          <a:solidFill>
                            <a:srgbClr val="080808"/>
                          </a:solidFill>
                          <a:effectLst/>
                          <a:latin typeface="Arial Narrow" pitchFamily="34" charset="0"/>
                        </a:rPr>
                        <a:t>14 – 16 = -2 (overgrazing)</a:t>
                      </a:r>
                    </a:p>
                  </a:txBody>
                  <a:tcPr marL="92075" marR="92075" marT="46038" marB="46038" horzOverflow="overflow">
                    <a:lnL w="28575" cap="flat" cmpd="sng" algn="ctr">
                      <a:solidFill>
                        <a:srgbClr val="969696"/>
                      </a:solidFill>
                      <a:prstDash val="solid"/>
                      <a:round/>
                      <a:headEnd type="none" w="med" len="med"/>
                      <a:tailEnd type="none" w="med" len="med"/>
                    </a:lnL>
                    <a:lnR w="28575" cap="flat" cmpd="sng" algn="ctr">
                      <a:solidFill>
                        <a:srgbClr val="969696"/>
                      </a:solidFill>
                      <a:prstDash val="solid"/>
                      <a:round/>
                      <a:headEnd type="none" w="med" len="med"/>
                      <a:tailEnd type="none" w="med" len="med"/>
                    </a:lnR>
                    <a:lnT w="28575" cap="flat" cmpd="sng" algn="ctr">
                      <a:solidFill>
                        <a:srgbClr val="969696"/>
                      </a:solidFill>
                      <a:prstDash val="solid"/>
                      <a:round/>
                      <a:headEnd type="none" w="med" len="med"/>
                      <a:tailEnd type="none" w="med" len="med"/>
                    </a:lnT>
                    <a:lnB w="28575" cap="flat" cmpd="sng" algn="ctr">
                      <a:solidFill>
                        <a:srgbClr val="969696"/>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37891" name="AutoShape 42"/>
          <p:cNvSpPr>
            <a:spLocks noChangeArrowheads="1"/>
          </p:cNvSpPr>
          <p:nvPr/>
        </p:nvSpPr>
        <p:spPr bwMode="auto">
          <a:xfrm rot="8100000">
            <a:off x="1079500" y="2163763"/>
            <a:ext cx="3727450" cy="3727450"/>
          </a:xfrm>
          <a:custGeom>
            <a:avLst/>
            <a:gdLst>
              <a:gd name="T0" fmla="*/ 321617644 w 21600"/>
              <a:gd name="T1" fmla="*/ 0 h 21600"/>
              <a:gd name="T2" fmla="*/ 152619565 w 21600"/>
              <a:gd name="T3" fmla="*/ 146901901 h 21600"/>
              <a:gd name="T4" fmla="*/ 321617644 w 21600"/>
              <a:gd name="T5" fmla="*/ 157146000 h 21600"/>
              <a:gd name="T6" fmla="*/ 490615938 w 21600"/>
              <a:gd name="T7" fmla="*/ 146901901 h 21600"/>
              <a:gd name="T8" fmla="*/ 0 60000 65536"/>
              <a:gd name="T9" fmla="*/ 0 60000 65536"/>
              <a:gd name="T10" fmla="*/ 0 60000 65536"/>
              <a:gd name="T11" fmla="*/ 0 60000 65536"/>
              <a:gd name="T12" fmla="*/ 1803 w 21600"/>
              <a:gd name="T13" fmla="*/ 0 h 21600"/>
              <a:gd name="T14" fmla="*/ 19797 w 21600"/>
              <a:gd name="T15" fmla="*/ 7745 h 21600"/>
            </a:gdLst>
            <a:ahLst/>
            <a:cxnLst>
              <a:cxn ang="T8">
                <a:pos x="T0" y="T1"/>
              </a:cxn>
              <a:cxn ang="T9">
                <a:pos x="T2" y="T3"/>
              </a:cxn>
              <a:cxn ang="T10">
                <a:pos x="T4" y="T5"/>
              </a:cxn>
              <a:cxn ang="T11">
                <a:pos x="T6" y="T7"/>
              </a:cxn>
            </a:cxnLst>
            <a:rect l="T12" t="T13" r="T14" b="T15"/>
            <a:pathLst>
              <a:path w="21600" h="21600">
                <a:moveTo>
                  <a:pt x="6960" y="6830"/>
                </a:moveTo>
                <a:cubicBezTo>
                  <a:pt x="7990" y="5833"/>
                  <a:pt x="9367" y="5276"/>
                  <a:pt x="10800" y="5277"/>
                </a:cubicBezTo>
                <a:cubicBezTo>
                  <a:pt x="12232" y="5277"/>
                  <a:pt x="13609" y="5833"/>
                  <a:pt x="14639" y="6830"/>
                </a:cubicBezTo>
                <a:lnTo>
                  <a:pt x="18308" y="3037"/>
                </a:lnTo>
                <a:cubicBezTo>
                  <a:pt x="16294" y="1089"/>
                  <a:pt x="13602" y="-1"/>
                  <a:pt x="10799" y="0"/>
                </a:cubicBezTo>
                <a:cubicBezTo>
                  <a:pt x="7997" y="0"/>
                  <a:pt x="5305" y="1089"/>
                  <a:pt x="3291" y="3037"/>
                </a:cubicBezTo>
                <a:close/>
              </a:path>
            </a:pathLst>
          </a:custGeom>
          <a:solidFill>
            <a:schemeClr val="accent6">
              <a:lumMod val="40000"/>
              <a:lumOff val="60000"/>
            </a:schemeClr>
          </a:solidFill>
          <a:ln w="25400" algn="ctr">
            <a:solidFill>
              <a:srgbClr val="808080"/>
            </a:solidFill>
            <a:miter lim="800000"/>
            <a:headEnd/>
            <a:tailEnd/>
          </a:ln>
        </p:spPr>
        <p:txBody>
          <a:bodyPr wrap="none" lIns="92075" tIns="46038" rIns="92075" bIns="46038" anchor="ctr"/>
          <a:lstStyle/>
          <a:p>
            <a:endParaRPr lang="en-US"/>
          </a:p>
        </p:txBody>
      </p:sp>
      <p:sp>
        <p:nvSpPr>
          <p:cNvPr id="37892" name="AutoShape 41"/>
          <p:cNvSpPr>
            <a:spLocks noChangeArrowheads="1"/>
          </p:cNvSpPr>
          <p:nvPr/>
        </p:nvSpPr>
        <p:spPr bwMode="auto">
          <a:xfrm rot="-8100000">
            <a:off x="900907" y="2166143"/>
            <a:ext cx="3727450" cy="3725863"/>
          </a:xfrm>
          <a:custGeom>
            <a:avLst/>
            <a:gdLst>
              <a:gd name="T0" fmla="*/ 321617644 w 21600"/>
              <a:gd name="T1" fmla="*/ 0 h 21600"/>
              <a:gd name="T2" fmla="*/ 152619565 w 21600"/>
              <a:gd name="T3" fmla="*/ 146776741 h 21600"/>
              <a:gd name="T4" fmla="*/ 321617644 w 21600"/>
              <a:gd name="T5" fmla="*/ 157012165 h 21600"/>
              <a:gd name="T6" fmla="*/ 490615938 w 21600"/>
              <a:gd name="T7" fmla="*/ 146776741 h 21600"/>
              <a:gd name="T8" fmla="*/ 0 60000 65536"/>
              <a:gd name="T9" fmla="*/ 0 60000 65536"/>
              <a:gd name="T10" fmla="*/ 0 60000 65536"/>
              <a:gd name="T11" fmla="*/ 0 60000 65536"/>
              <a:gd name="T12" fmla="*/ 1803 w 21600"/>
              <a:gd name="T13" fmla="*/ 0 h 21600"/>
              <a:gd name="T14" fmla="*/ 19797 w 21600"/>
              <a:gd name="T15" fmla="*/ 7745 h 21600"/>
            </a:gdLst>
            <a:ahLst/>
            <a:cxnLst>
              <a:cxn ang="T8">
                <a:pos x="T0" y="T1"/>
              </a:cxn>
              <a:cxn ang="T9">
                <a:pos x="T2" y="T3"/>
              </a:cxn>
              <a:cxn ang="T10">
                <a:pos x="T4" y="T5"/>
              </a:cxn>
              <a:cxn ang="T11">
                <a:pos x="T6" y="T7"/>
              </a:cxn>
            </a:cxnLst>
            <a:rect l="T12" t="T13" r="T14" b="T15"/>
            <a:pathLst>
              <a:path w="21600" h="21600">
                <a:moveTo>
                  <a:pt x="6960" y="6830"/>
                </a:moveTo>
                <a:cubicBezTo>
                  <a:pt x="7990" y="5833"/>
                  <a:pt x="9367" y="5276"/>
                  <a:pt x="10800" y="5277"/>
                </a:cubicBezTo>
                <a:cubicBezTo>
                  <a:pt x="12232" y="5277"/>
                  <a:pt x="13609" y="5833"/>
                  <a:pt x="14639" y="6830"/>
                </a:cubicBezTo>
                <a:lnTo>
                  <a:pt x="18308" y="3037"/>
                </a:lnTo>
                <a:cubicBezTo>
                  <a:pt x="16294" y="1089"/>
                  <a:pt x="13602" y="-1"/>
                  <a:pt x="10799" y="0"/>
                </a:cubicBezTo>
                <a:cubicBezTo>
                  <a:pt x="7997" y="0"/>
                  <a:pt x="5305" y="1089"/>
                  <a:pt x="3291" y="3037"/>
                </a:cubicBezTo>
                <a:close/>
              </a:path>
            </a:pathLst>
          </a:custGeom>
          <a:solidFill>
            <a:schemeClr val="accent6">
              <a:lumMod val="40000"/>
              <a:lumOff val="60000"/>
            </a:schemeClr>
          </a:solidFill>
          <a:ln w="25400" algn="ctr">
            <a:solidFill>
              <a:srgbClr val="808080"/>
            </a:solidFill>
            <a:miter lim="800000"/>
            <a:headEnd/>
            <a:tailEnd/>
          </a:ln>
        </p:spPr>
        <p:txBody>
          <a:bodyPr wrap="none" lIns="92075" tIns="46038" rIns="92075" bIns="46038" anchor="ctr"/>
          <a:lstStyle/>
          <a:p>
            <a:endParaRPr lang="en-US"/>
          </a:p>
        </p:txBody>
      </p:sp>
      <p:sp>
        <p:nvSpPr>
          <p:cNvPr id="37893" name="AutoShape 40"/>
          <p:cNvSpPr>
            <a:spLocks noChangeArrowheads="1"/>
          </p:cNvSpPr>
          <p:nvPr/>
        </p:nvSpPr>
        <p:spPr bwMode="auto">
          <a:xfrm rot="2700000">
            <a:off x="1069975" y="2030413"/>
            <a:ext cx="3727450" cy="3727450"/>
          </a:xfrm>
          <a:custGeom>
            <a:avLst/>
            <a:gdLst>
              <a:gd name="T0" fmla="*/ 321617644 w 21600"/>
              <a:gd name="T1" fmla="*/ 0 h 21600"/>
              <a:gd name="T2" fmla="*/ 152619565 w 21600"/>
              <a:gd name="T3" fmla="*/ 146901901 h 21600"/>
              <a:gd name="T4" fmla="*/ 321617644 w 21600"/>
              <a:gd name="T5" fmla="*/ 157146000 h 21600"/>
              <a:gd name="T6" fmla="*/ 490615938 w 21600"/>
              <a:gd name="T7" fmla="*/ 146901901 h 21600"/>
              <a:gd name="T8" fmla="*/ 0 60000 65536"/>
              <a:gd name="T9" fmla="*/ 0 60000 65536"/>
              <a:gd name="T10" fmla="*/ 0 60000 65536"/>
              <a:gd name="T11" fmla="*/ 0 60000 65536"/>
              <a:gd name="T12" fmla="*/ 1803 w 21600"/>
              <a:gd name="T13" fmla="*/ 0 h 21600"/>
              <a:gd name="T14" fmla="*/ 19797 w 21600"/>
              <a:gd name="T15" fmla="*/ 7745 h 21600"/>
            </a:gdLst>
            <a:ahLst/>
            <a:cxnLst>
              <a:cxn ang="T8">
                <a:pos x="T0" y="T1"/>
              </a:cxn>
              <a:cxn ang="T9">
                <a:pos x="T2" y="T3"/>
              </a:cxn>
              <a:cxn ang="T10">
                <a:pos x="T4" y="T5"/>
              </a:cxn>
              <a:cxn ang="T11">
                <a:pos x="T6" y="T7"/>
              </a:cxn>
            </a:cxnLst>
            <a:rect l="T12" t="T13" r="T14" b="T15"/>
            <a:pathLst>
              <a:path w="21600" h="21600">
                <a:moveTo>
                  <a:pt x="6960" y="6830"/>
                </a:moveTo>
                <a:cubicBezTo>
                  <a:pt x="7990" y="5833"/>
                  <a:pt x="9367" y="5276"/>
                  <a:pt x="10800" y="5277"/>
                </a:cubicBezTo>
                <a:cubicBezTo>
                  <a:pt x="12232" y="5277"/>
                  <a:pt x="13609" y="5833"/>
                  <a:pt x="14639" y="6830"/>
                </a:cubicBezTo>
                <a:lnTo>
                  <a:pt x="18308" y="3037"/>
                </a:lnTo>
                <a:cubicBezTo>
                  <a:pt x="16294" y="1089"/>
                  <a:pt x="13602" y="-1"/>
                  <a:pt x="10799" y="0"/>
                </a:cubicBezTo>
                <a:cubicBezTo>
                  <a:pt x="7997" y="0"/>
                  <a:pt x="5305" y="1089"/>
                  <a:pt x="3291" y="3037"/>
                </a:cubicBezTo>
                <a:close/>
              </a:path>
            </a:pathLst>
          </a:custGeom>
          <a:solidFill>
            <a:schemeClr val="accent6">
              <a:lumMod val="40000"/>
              <a:lumOff val="60000"/>
            </a:schemeClr>
          </a:solidFill>
          <a:ln w="25400" algn="ctr">
            <a:solidFill>
              <a:srgbClr val="808080"/>
            </a:solidFill>
            <a:miter lim="800000"/>
            <a:headEnd/>
            <a:tailEnd/>
          </a:ln>
        </p:spPr>
        <p:txBody>
          <a:bodyPr wrap="none" lIns="92075" tIns="46038" rIns="92075" bIns="46038" anchor="ctr"/>
          <a:lstStyle/>
          <a:p>
            <a:endParaRPr lang="en-US"/>
          </a:p>
        </p:txBody>
      </p:sp>
      <p:sp>
        <p:nvSpPr>
          <p:cNvPr id="37894" name="AutoShape 39"/>
          <p:cNvSpPr>
            <a:spLocks noChangeArrowheads="1"/>
          </p:cNvSpPr>
          <p:nvPr/>
        </p:nvSpPr>
        <p:spPr bwMode="auto">
          <a:xfrm rot="-2700000">
            <a:off x="893763" y="2038350"/>
            <a:ext cx="3727450" cy="3725863"/>
          </a:xfrm>
          <a:custGeom>
            <a:avLst/>
            <a:gdLst>
              <a:gd name="T0" fmla="*/ 321617644 w 21600"/>
              <a:gd name="T1" fmla="*/ 0 h 21600"/>
              <a:gd name="T2" fmla="*/ 152619565 w 21600"/>
              <a:gd name="T3" fmla="*/ 146776741 h 21600"/>
              <a:gd name="T4" fmla="*/ 321617644 w 21600"/>
              <a:gd name="T5" fmla="*/ 157012165 h 21600"/>
              <a:gd name="T6" fmla="*/ 490615938 w 21600"/>
              <a:gd name="T7" fmla="*/ 146776741 h 21600"/>
              <a:gd name="T8" fmla="*/ 0 60000 65536"/>
              <a:gd name="T9" fmla="*/ 0 60000 65536"/>
              <a:gd name="T10" fmla="*/ 0 60000 65536"/>
              <a:gd name="T11" fmla="*/ 0 60000 65536"/>
              <a:gd name="T12" fmla="*/ 1803 w 21600"/>
              <a:gd name="T13" fmla="*/ 0 h 21600"/>
              <a:gd name="T14" fmla="*/ 19797 w 21600"/>
              <a:gd name="T15" fmla="*/ 7745 h 21600"/>
            </a:gdLst>
            <a:ahLst/>
            <a:cxnLst>
              <a:cxn ang="T8">
                <a:pos x="T0" y="T1"/>
              </a:cxn>
              <a:cxn ang="T9">
                <a:pos x="T2" y="T3"/>
              </a:cxn>
              <a:cxn ang="T10">
                <a:pos x="T4" y="T5"/>
              </a:cxn>
              <a:cxn ang="T11">
                <a:pos x="T6" y="T7"/>
              </a:cxn>
            </a:cxnLst>
            <a:rect l="T12" t="T13" r="T14" b="T15"/>
            <a:pathLst>
              <a:path w="21600" h="21600">
                <a:moveTo>
                  <a:pt x="6960" y="6830"/>
                </a:moveTo>
                <a:cubicBezTo>
                  <a:pt x="7990" y="5833"/>
                  <a:pt x="9367" y="5276"/>
                  <a:pt x="10800" y="5277"/>
                </a:cubicBezTo>
                <a:cubicBezTo>
                  <a:pt x="12232" y="5277"/>
                  <a:pt x="13609" y="5833"/>
                  <a:pt x="14639" y="6830"/>
                </a:cubicBezTo>
                <a:lnTo>
                  <a:pt x="18308" y="3037"/>
                </a:lnTo>
                <a:cubicBezTo>
                  <a:pt x="16294" y="1089"/>
                  <a:pt x="13602" y="-1"/>
                  <a:pt x="10799" y="0"/>
                </a:cubicBezTo>
                <a:cubicBezTo>
                  <a:pt x="7997" y="0"/>
                  <a:pt x="5305" y="1089"/>
                  <a:pt x="3291" y="3037"/>
                </a:cubicBezTo>
                <a:close/>
              </a:path>
            </a:pathLst>
          </a:custGeom>
          <a:solidFill>
            <a:schemeClr val="accent6">
              <a:lumMod val="40000"/>
              <a:lumOff val="60000"/>
            </a:schemeClr>
          </a:solidFill>
          <a:ln w="25400" algn="ctr">
            <a:solidFill>
              <a:srgbClr val="808080"/>
            </a:solidFill>
            <a:miter lim="800000"/>
            <a:headEnd/>
            <a:tailEnd/>
          </a:ln>
        </p:spPr>
        <p:txBody>
          <a:bodyPr wrap="none" lIns="92075" tIns="46038" rIns="92075" bIns="46038" anchor="ctr"/>
          <a:lstStyle/>
          <a:p>
            <a:endParaRPr lang="en-US"/>
          </a:p>
        </p:txBody>
      </p:sp>
      <p:sp>
        <p:nvSpPr>
          <p:cNvPr id="37895" name="Oval 4"/>
          <p:cNvSpPr>
            <a:spLocks noChangeArrowheads="1"/>
          </p:cNvSpPr>
          <p:nvPr/>
        </p:nvSpPr>
        <p:spPr bwMode="auto">
          <a:xfrm>
            <a:off x="1973263" y="3089275"/>
            <a:ext cx="1760537" cy="1782763"/>
          </a:xfrm>
          <a:prstGeom prst="ellipse">
            <a:avLst/>
          </a:prstGeom>
          <a:solidFill>
            <a:schemeClr val="accent3">
              <a:lumMod val="40000"/>
              <a:lumOff val="60000"/>
            </a:schemeClr>
          </a:solidFill>
          <a:ln w="25400">
            <a:solidFill>
              <a:srgbClr val="8080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2000" i="0">
                <a:latin typeface="Arial Narrow" panose="020B0606020202030204" pitchFamily="34" charset="0"/>
              </a:rPr>
              <a:t>Commons</a:t>
            </a:r>
          </a:p>
          <a:p>
            <a:pPr algn="ctr"/>
            <a:r>
              <a:rPr lang="en-US" altLang="en-US" sz="2000" i="0">
                <a:latin typeface="Arial Narrow" panose="020B0606020202030204" pitchFamily="34" charset="0"/>
              </a:rPr>
              <a:t>(sustain 14)</a:t>
            </a:r>
          </a:p>
        </p:txBody>
      </p:sp>
      <p:sp>
        <p:nvSpPr>
          <p:cNvPr id="37896" name="Rectangle 5"/>
          <p:cNvSpPr>
            <a:spLocks noChangeArrowheads="1"/>
          </p:cNvSpPr>
          <p:nvPr/>
        </p:nvSpPr>
        <p:spPr bwMode="auto">
          <a:xfrm>
            <a:off x="3897313" y="2644775"/>
            <a:ext cx="346075" cy="347663"/>
          </a:xfrm>
          <a:prstGeom prst="rect">
            <a:avLst/>
          </a:prstGeom>
          <a:solidFill>
            <a:srgbClr val="99CCFF"/>
          </a:solidFill>
          <a:ln w="38100">
            <a:solidFill>
              <a:srgbClr val="000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2000" i="0">
                <a:latin typeface="Arial Narrow" panose="020B0606020202030204" pitchFamily="34" charset="0"/>
              </a:rPr>
              <a:t>1</a:t>
            </a:r>
          </a:p>
        </p:txBody>
      </p:sp>
      <p:sp>
        <p:nvSpPr>
          <p:cNvPr id="37897" name="Text Box 6"/>
          <p:cNvSpPr txBox="1">
            <a:spLocks noChangeArrowheads="1"/>
          </p:cNvSpPr>
          <p:nvPr/>
        </p:nvSpPr>
        <p:spPr bwMode="auto">
          <a:xfrm>
            <a:off x="830263" y="2232025"/>
            <a:ext cx="8125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dirty="0">
                <a:latin typeface="Arial Narrow" panose="020B0606020202030204" pitchFamily="34" charset="0"/>
              </a:rPr>
              <a:t>Village</a:t>
            </a:r>
          </a:p>
        </p:txBody>
      </p:sp>
      <p:sp>
        <p:nvSpPr>
          <p:cNvPr id="37898" name="Rectangle 7"/>
          <p:cNvSpPr>
            <a:spLocks noChangeArrowheads="1"/>
          </p:cNvSpPr>
          <p:nvPr/>
        </p:nvSpPr>
        <p:spPr bwMode="auto">
          <a:xfrm>
            <a:off x="3959225" y="4876800"/>
            <a:ext cx="346075" cy="346075"/>
          </a:xfrm>
          <a:prstGeom prst="rect">
            <a:avLst/>
          </a:prstGeom>
          <a:solidFill>
            <a:srgbClr val="99CCFF"/>
          </a:solidFill>
          <a:ln w="38100">
            <a:solidFill>
              <a:srgbClr val="000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2000" i="0">
                <a:latin typeface="Arial Narrow" panose="020B0606020202030204" pitchFamily="34" charset="0"/>
              </a:rPr>
              <a:t>2</a:t>
            </a:r>
          </a:p>
        </p:txBody>
      </p:sp>
      <p:sp>
        <p:nvSpPr>
          <p:cNvPr id="37899" name="Rectangle 8"/>
          <p:cNvSpPr>
            <a:spLocks noChangeArrowheads="1"/>
          </p:cNvSpPr>
          <p:nvPr/>
        </p:nvSpPr>
        <p:spPr bwMode="auto">
          <a:xfrm>
            <a:off x="1460500" y="2657475"/>
            <a:ext cx="347663" cy="346075"/>
          </a:xfrm>
          <a:prstGeom prst="rect">
            <a:avLst/>
          </a:prstGeom>
          <a:solidFill>
            <a:srgbClr val="99CCFF"/>
          </a:solidFill>
          <a:ln w="38100">
            <a:solidFill>
              <a:srgbClr val="000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2000" i="0">
                <a:latin typeface="Arial Narrow" panose="020B0606020202030204" pitchFamily="34" charset="0"/>
              </a:rPr>
              <a:t>4</a:t>
            </a:r>
          </a:p>
        </p:txBody>
      </p:sp>
      <p:sp>
        <p:nvSpPr>
          <p:cNvPr id="37900" name="Rectangle 9"/>
          <p:cNvSpPr>
            <a:spLocks noChangeArrowheads="1"/>
          </p:cNvSpPr>
          <p:nvPr/>
        </p:nvSpPr>
        <p:spPr bwMode="auto">
          <a:xfrm>
            <a:off x="1482725" y="4940300"/>
            <a:ext cx="346075" cy="346075"/>
          </a:xfrm>
          <a:prstGeom prst="rect">
            <a:avLst/>
          </a:prstGeom>
          <a:solidFill>
            <a:srgbClr val="99CCFF"/>
          </a:solidFill>
          <a:ln w="38100">
            <a:solidFill>
              <a:srgbClr val="000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2000" i="0">
                <a:latin typeface="Arial Narrow" panose="020B0606020202030204" pitchFamily="34" charset="0"/>
              </a:rPr>
              <a:t>3</a:t>
            </a:r>
          </a:p>
        </p:txBody>
      </p:sp>
      <p:sp>
        <p:nvSpPr>
          <p:cNvPr id="37901" name="Text Box 13"/>
          <p:cNvSpPr txBox="1">
            <a:spLocks noChangeArrowheads="1"/>
          </p:cNvSpPr>
          <p:nvPr/>
        </p:nvSpPr>
        <p:spPr bwMode="auto">
          <a:xfrm>
            <a:off x="863600" y="5832475"/>
            <a:ext cx="179387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b="1" i="0" dirty="0">
                <a:latin typeface="Arial Narrow" panose="020B0606020202030204" pitchFamily="34" charset="0"/>
              </a:rPr>
              <a:t>Cattle (grazing)</a:t>
            </a:r>
          </a:p>
          <a:p>
            <a:r>
              <a:rPr lang="en-US" altLang="en-US" b="1" i="0" dirty="0">
                <a:latin typeface="Arial Narrow" panose="020B0606020202030204" pitchFamily="34" charset="0"/>
              </a:rPr>
              <a:t>Benefits:	+1 each</a:t>
            </a:r>
          </a:p>
          <a:p>
            <a:r>
              <a:rPr lang="en-US" altLang="en-US" b="1" i="0" dirty="0">
                <a:latin typeface="Arial Narrow" panose="020B0606020202030204" pitchFamily="34" charset="0"/>
              </a:rPr>
              <a:t>Costs:	-1 each</a:t>
            </a:r>
          </a:p>
        </p:txBody>
      </p:sp>
      <p:sp>
        <p:nvSpPr>
          <p:cNvPr id="37902" name="Oval 20"/>
          <p:cNvSpPr>
            <a:spLocks noChangeArrowheads="1"/>
          </p:cNvSpPr>
          <p:nvPr/>
        </p:nvSpPr>
        <p:spPr bwMode="auto">
          <a:xfrm>
            <a:off x="4052888" y="3470275"/>
            <a:ext cx="207962"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3" name="AutoShape 25"/>
          <p:cNvSpPr>
            <a:spLocks noChangeArrowheads="1"/>
          </p:cNvSpPr>
          <p:nvPr/>
        </p:nvSpPr>
        <p:spPr bwMode="auto">
          <a:xfrm rot="18900000" flipH="1">
            <a:off x="2108994" y="3080544"/>
            <a:ext cx="207963" cy="415925"/>
          </a:xfrm>
          <a:prstGeom prst="downArrow">
            <a:avLst>
              <a:gd name="adj1" fmla="val 50000"/>
              <a:gd name="adj2" fmla="val 50000"/>
            </a:avLst>
          </a:prstGeom>
          <a:solidFill>
            <a:srgbClr val="FFFF00"/>
          </a:solidFill>
          <a:ln w="19050">
            <a:solidFill>
              <a:srgbClr val="FF000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4" name="AutoShape 43"/>
          <p:cNvSpPr>
            <a:spLocks noChangeArrowheads="1"/>
          </p:cNvSpPr>
          <p:nvPr/>
        </p:nvSpPr>
        <p:spPr bwMode="auto">
          <a:xfrm rot="2700000" flipH="1">
            <a:off x="3349625" y="3051175"/>
            <a:ext cx="207963" cy="415925"/>
          </a:xfrm>
          <a:prstGeom prst="downArrow">
            <a:avLst>
              <a:gd name="adj1" fmla="val 50000"/>
              <a:gd name="adj2" fmla="val 50000"/>
            </a:avLst>
          </a:prstGeom>
          <a:solidFill>
            <a:srgbClr val="FFFF00"/>
          </a:solidFill>
          <a:ln w="19050">
            <a:solidFill>
              <a:srgbClr val="FF000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5" name="Oval 44"/>
          <p:cNvSpPr>
            <a:spLocks noChangeArrowheads="1"/>
          </p:cNvSpPr>
          <p:nvPr/>
        </p:nvSpPr>
        <p:spPr bwMode="auto">
          <a:xfrm>
            <a:off x="3175000" y="2428875"/>
            <a:ext cx="207963"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6" name="Oval 45"/>
          <p:cNvSpPr>
            <a:spLocks noChangeArrowheads="1"/>
          </p:cNvSpPr>
          <p:nvPr/>
        </p:nvSpPr>
        <p:spPr bwMode="auto">
          <a:xfrm>
            <a:off x="4241800" y="3122613"/>
            <a:ext cx="207963" cy="207962"/>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7" name="Oval 46"/>
          <p:cNvSpPr>
            <a:spLocks noChangeArrowheads="1"/>
          </p:cNvSpPr>
          <p:nvPr/>
        </p:nvSpPr>
        <p:spPr bwMode="auto">
          <a:xfrm>
            <a:off x="4338638" y="4333875"/>
            <a:ext cx="207962"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8" name="Oval 47"/>
          <p:cNvSpPr>
            <a:spLocks noChangeArrowheads="1"/>
          </p:cNvSpPr>
          <p:nvPr/>
        </p:nvSpPr>
        <p:spPr bwMode="auto">
          <a:xfrm>
            <a:off x="3573463" y="4987925"/>
            <a:ext cx="207962"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09" name="Oval 48"/>
          <p:cNvSpPr>
            <a:spLocks noChangeArrowheads="1"/>
          </p:cNvSpPr>
          <p:nvPr/>
        </p:nvSpPr>
        <p:spPr bwMode="auto">
          <a:xfrm>
            <a:off x="3348038" y="5416550"/>
            <a:ext cx="207962"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45" name="Oval 49"/>
          <p:cNvSpPr>
            <a:spLocks noChangeArrowheads="1"/>
          </p:cNvSpPr>
          <p:nvPr/>
        </p:nvSpPr>
        <p:spPr bwMode="auto">
          <a:xfrm>
            <a:off x="2468563" y="5216525"/>
            <a:ext cx="207962"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46" name="Oval 50"/>
          <p:cNvSpPr>
            <a:spLocks noChangeArrowheads="1"/>
          </p:cNvSpPr>
          <p:nvPr/>
        </p:nvSpPr>
        <p:spPr bwMode="auto">
          <a:xfrm>
            <a:off x="1074738" y="4362450"/>
            <a:ext cx="207962"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47" name="Oval 51"/>
          <p:cNvSpPr>
            <a:spLocks noChangeArrowheads="1"/>
          </p:cNvSpPr>
          <p:nvPr/>
        </p:nvSpPr>
        <p:spPr bwMode="auto">
          <a:xfrm>
            <a:off x="1704975" y="4565650"/>
            <a:ext cx="207963" cy="207963"/>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48" name="Oval 52"/>
          <p:cNvSpPr>
            <a:spLocks noChangeArrowheads="1"/>
          </p:cNvSpPr>
          <p:nvPr/>
        </p:nvSpPr>
        <p:spPr bwMode="auto">
          <a:xfrm>
            <a:off x="1349375" y="3551238"/>
            <a:ext cx="207963" cy="206375"/>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49" name="Oval 53"/>
          <p:cNvSpPr>
            <a:spLocks noChangeArrowheads="1"/>
          </p:cNvSpPr>
          <p:nvPr/>
        </p:nvSpPr>
        <p:spPr bwMode="auto">
          <a:xfrm>
            <a:off x="1624013" y="3116263"/>
            <a:ext cx="207962" cy="207962"/>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50" name="Oval 54"/>
          <p:cNvSpPr>
            <a:spLocks noChangeArrowheads="1"/>
          </p:cNvSpPr>
          <p:nvPr/>
        </p:nvSpPr>
        <p:spPr bwMode="auto">
          <a:xfrm>
            <a:off x="2286000" y="2351088"/>
            <a:ext cx="207963" cy="207962"/>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51" name="AutoShape 57"/>
          <p:cNvSpPr>
            <a:spLocks noChangeArrowheads="1"/>
          </p:cNvSpPr>
          <p:nvPr/>
        </p:nvSpPr>
        <p:spPr bwMode="auto">
          <a:xfrm rot="13500000" flipH="1">
            <a:off x="2092325" y="4421188"/>
            <a:ext cx="207963" cy="415925"/>
          </a:xfrm>
          <a:prstGeom prst="downArrow">
            <a:avLst>
              <a:gd name="adj1" fmla="val 50000"/>
              <a:gd name="adj2" fmla="val 50000"/>
            </a:avLst>
          </a:prstGeom>
          <a:solidFill>
            <a:srgbClr val="FFFF00"/>
          </a:solidFill>
          <a:ln w="19050">
            <a:solidFill>
              <a:srgbClr val="FF000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52" name="AutoShape 58"/>
          <p:cNvSpPr>
            <a:spLocks noChangeArrowheads="1"/>
          </p:cNvSpPr>
          <p:nvPr/>
        </p:nvSpPr>
        <p:spPr bwMode="auto">
          <a:xfrm rot="8100000" flipH="1">
            <a:off x="3425032" y="4412456"/>
            <a:ext cx="207962" cy="415925"/>
          </a:xfrm>
          <a:prstGeom prst="downArrow">
            <a:avLst>
              <a:gd name="adj1" fmla="val 50000"/>
              <a:gd name="adj2" fmla="val 50000"/>
            </a:avLst>
          </a:prstGeom>
          <a:solidFill>
            <a:srgbClr val="FFFF00"/>
          </a:solidFill>
          <a:ln w="19050">
            <a:solidFill>
              <a:srgbClr val="FF000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37953" name="Oval 119"/>
          <p:cNvSpPr>
            <a:spLocks noChangeArrowheads="1"/>
          </p:cNvSpPr>
          <p:nvPr/>
        </p:nvSpPr>
        <p:spPr bwMode="auto">
          <a:xfrm>
            <a:off x="712788" y="5910263"/>
            <a:ext cx="207962" cy="207962"/>
          </a:xfrm>
          <a:prstGeom prst="ellipse">
            <a:avLst/>
          </a:prstGeom>
          <a:solidFill>
            <a:srgbClr val="FF0000"/>
          </a:solidFill>
          <a:ln w="19050">
            <a:solidFill>
              <a:srgbClr val="FFFF0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050"/>
          <p:cNvSpPr>
            <a:spLocks noGrp="1" noChangeArrowheads="1"/>
          </p:cNvSpPr>
          <p:nvPr>
            <p:ph type="title"/>
          </p:nvPr>
        </p:nvSpPr>
        <p:spPr/>
        <p:txBody>
          <a:bodyPr/>
          <a:lstStyle/>
          <a:p>
            <a:pPr eaLnBrk="1" hangingPunct="1">
              <a:defRPr/>
            </a:pPr>
            <a:r>
              <a:rPr lang="en-US"/>
              <a:t>2. The Commons</a:t>
            </a:r>
          </a:p>
        </p:txBody>
      </p:sp>
      <p:sp>
        <p:nvSpPr>
          <p:cNvPr id="38915" name="Rectangle 2051"/>
          <p:cNvSpPr>
            <a:spLocks noGrp="1" noChangeArrowheads="1"/>
          </p:cNvSpPr>
          <p:nvPr>
            <p:ph idx="1"/>
          </p:nvPr>
        </p:nvSpPr>
        <p:spPr/>
        <p:txBody>
          <a:bodyPr/>
          <a:lstStyle/>
          <a:p>
            <a:pPr eaLnBrk="1" hangingPunct="1"/>
            <a:r>
              <a:rPr lang="en-US" altLang="en-US"/>
              <a:t>The tragedy of the commons</a:t>
            </a:r>
          </a:p>
          <a:p>
            <a:pPr lvl="1" eaLnBrk="1" hangingPunct="1"/>
            <a:r>
              <a:rPr lang="en-US" altLang="en-US"/>
              <a:t>Freedom in a commons brings ruin to all.</a:t>
            </a:r>
          </a:p>
          <a:p>
            <a:pPr lvl="1" eaLnBrk="1" hangingPunct="1"/>
            <a:r>
              <a:rPr lang="en-US" altLang="en-US"/>
              <a:t>All the resources will be used.</a:t>
            </a:r>
          </a:p>
          <a:p>
            <a:pPr eaLnBrk="1" hangingPunct="1"/>
            <a:r>
              <a:rPr lang="en-US" altLang="en-US"/>
              <a:t>Solutions</a:t>
            </a:r>
          </a:p>
          <a:p>
            <a:pPr lvl="1" eaLnBrk="1" hangingPunct="1"/>
            <a:r>
              <a:rPr lang="en-US" altLang="en-US"/>
              <a:t>Private property:</a:t>
            </a:r>
          </a:p>
          <a:p>
            <a:pPr lvl="2" eaLnBrk="1" hangingPunct="1"/>
            <a:r>
              <a:rPr lang="en-US" altLang="en-US"/>
              <a:t>Removes some of the Commons from access.</a:t>
            </a:r>
          </a:p>
          <a:p>
            <a:pPr lvl="2" eaLnBrk="1" hangingPunct="1"/>
            <a:r>
              <a:rPr lang="en-US" altLang="en-US"/>
              <a:t>Encourages conservation and wise management.</a:t>
            </a:r>
          </a:p>
          <a:p>
            <a:pPr lvl="2" eaLnBrk="1" hangingPunct="1"/>
            <a:r>
              <a:rPr lang="en-US" altLang="en-US"/>
              <a:t>Vested interest in maintaining it for future use.</a:t>
            </a:r>
          </a:p>
          <a:p>
            <a:pPr lvl="1" eaLnBrk="1" hangingPunct="1"/>
            <a:r>
              <a:rPr lang="en-US" altLang="en-US"/>
              <a:t>Collective property:</a:t>
            </a:r>
          </a:p>
          <a:p>
            <a:pPr lvl="2" eaLnBrk="1" hangingPunct="1"/>
            <a:r>
              <a:rPr lang="en-US" altLang="en-US"/>
              <a:t>Parts of the Commons not possible to divide into private segments - atmosphere, oceans, etc.</a:t>
            </a:r>
          </a:p>
          <a:p>
            <a:pPr lvl="2" eaLnBrk="1" hangingPunct="1"/>
            <a:r>
              <a:rPr lang="en-US" altLang="en-US"/>
              <a:t>Collective (global) ownership.</a:t>
            </a:r>
          </a:p>
          <a:p>
            <a:pPr lvl="2" eaLnBrk="1" hangingPunct="1"/>
            <a:r>
              <a:rPr lang="en-US" altLang="en-US"/>
              <a:t>Taxation and coercive laws as the primary means of preservation.</a:t>
            </a:r>
          </a:p>
        </p:txBody>
      </p:sp>
      <p:sp>
        <p:nvSpPr>
          <p:cNvPr id="4" name="TextBox 3"/>
          <p:cNvSpPr txBox="1"/>
          <p:nvPr/>
        </p:nvSpPr>
        <p:spPr>
          <a:xfrm>
            <a:off x="2170425" y="5951274"/>
            <a:ext cx="5169488" cy="707886"/>
          </a:xfrm>
          <a:prstGeom prst="rect">
            <a:avLst/>
          </a:prstGeom>
          <a:noFill/>
        </p:spPr>
        <p:txBody>
          <a:bodyPr wrap="square" rtlCol="0">
            <a:spAutoFit/>
          </a:bodyPr>
          <a:lstStyle/>
          <a:p>
            <a:r>
              <a:rPr lang="en-US" sz="2000" b="1" dirty="0">
                <a:latin typeface="Agency FB" pitchFamily="34" charset="0"/>
              </a:rPr>
              <a:t>Explain what are the commons and how this concept applies to global environmental issues.</a:t>
            </a:r>
          </a:p>
        </p:txBody>
      </p:sp>
      <p:pic>
        <p:nvPicPr>
          <p:cNvPr id="5" name="Picture 2" descr="C:\Users\ecojpr\AppData\Local\Microsoft\Windows\Temporary Internet Files\Content.IE5\H0P94DF5\MC9004420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4076" y="6096536"/>
            <a:ext cx="914400" cy="6527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8" name="Rectangle 4"/>
          <p:cNvSpPr>
            <a:spLocks noGrp="1" noChangeArrowheads="1"/>
          </p:cNvSpPr>
          <p:nvPr>
            <p:ph type="title"/>
          </p:nvPr>
        </p:nvSpPr>
        <p:spPr/>
        <p:txBody>
          <a:bodyPr/>
          <a:lstStyle/>
          <a:p>
            <a:pPr eaLnBrk="1" hangingPunct="1">
              <a:defRPr/>
            </a:pPr>
            <a:r>
              <a:rPr lang="en-US" dirty="0"/>
              <a:t>World Fish Catch per Capita, 1950-2001</a:t>
            </a:r>
          </a:p>
        </p:txBody>
      </p:sp>
      <p:graphicFrame>
        <p:nvGraphicFramePr>
          <p:cNvPr id="2" name="Object 5"/>
          <p:cNvGraphicFramePr>
            <a:graphicFrameLocks noGrp="1" noChangeAspect="1"/>
          </p:cNvGraphicFramePr>
          <p:nvPr>
            <p:ph idx="1"/>
            <p:extLst>
              <p:ext uri="{D42A27DB-BD31-4B8C-83A1-F6EECF244321}">
                <p14:modId xmlns:p14="http://schemas.microsoft.com/office/powerpoint/2010/main" val="4141272631"/>
              </p:ext>
            </p:extLst>
          </p:nvPr>
        </p:nvGraphicFramePr>
        <p:xfrm>
          <a:off x="757238" y="1311275"/>
          <a:ext cx="8245475" cy="52911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6" name="Rectangle 8"/>
          <p:cNvSpPr>
            <a:spLocks noGrp="1" noChangeArrowheads="1"/>
          </p:cNvSpPr>
          <p:nvPr>
            <p:ph type="title"/>
          </p:nvPr>
        </p:nvSpPr>
        <p:spPr/>
        <p:txBody>
          <a:bodyPr/>
          <a:lstStyle/>
          <a:p>
            <a:pPr eaLnBrk="1" hangingPunct="1">
              <a:defRPr/>
            </a:pPr>
            <a:r>
              <a:rPr lang="en-US" dirty="0"/>
              <a:t>Commercial Harvests in the Northwest Atlantic of Some Fish Stocks, 1950-95 (in 1,000 metric tons)</a:t>
            </a:r>
          </a:p>
        </p:txBody>
      </p:sp>
      <p:graphicFrame>
        <p:nvGraphicFramePr>
          <p:cNvPr id="2" name="Object 9"/>
          <p:cNvGraphicFramePr>
            <a:graphicFrameLocks noGrp="1" noChangeAspect="1"/>
          </p:cNvGraphicFramePr>
          <p:nvPr>
            <p:ph idx="1"/>
            <p:extLst>
              <p:ext uri="{D42A27DB-BD31-4B8C-83A1-F6EECF244321}">
                <p14:modId xmlns:p14="http://schemas.microsoft.com/office/powerpoint/2010/main" val="3384641187"/>
              </p:ext>
            </p:extLst>
          </p:nvPr>
        </p:nvGraphicFramePr>
        <p:xfrm>
          <a:off x="757238" y="1311275"/>
          <a:ext cx="8245475" cy="52911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Average Global Temperature and World Carbon Emissions From Fossil Fuel Burning, (in millions of tons) 1800-2013</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15474239"/>
              </p:ext>
            </p:extLst>
          </p:nvPr>
        </p:nvGraphicFramePr>
        <p:xfrm>
          <a:off x="757238" y="1311275"/>
          <a:ext cx="8245475" cy="52911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6113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pPr eaLnBrk="1" hangingPunct="1">
              <a:defRPr/>
            </a:pPr>
            <a:r>
              <a:rPr lang="en-US"/>
              <a:t>3. Neo-Malthusianism and Human Reproduction</a:t>
            </a:r>
          </a:p>
        </p:txBody>
      </p:sp>
      <p:sp>
        <p:nvSpPr>
          <p:cNvPr id="39939" name="Rectangle 3"/>
          <p:cNvSpPr>
            <a:spLocks noGrp="1" noChangeArrowheads="1"/>
          </p:cNvSpPr>
          <p:nvPr>
            <p:ph idx="1"/>
          </p:nvPr>
        </p:nvSpPr>
        <p:spPr/>
        <p:txBody>
          <a:bodyPr/>
          <a:lstStyle/>
          <a:p>
            <a:pPr eaLnBrk="1" hangingPunct="1"/>
            <a:r>
              <a:rPr lang="en-US" altLang="en-US"/>
              <a:t>Human reproduction</a:t>
            </a:r>
          </a:p>
          <a:p>
            <a:pPr lvl="1" eaLnBrk="1" hangingPunct="1"/>
            <a:r>
              <a:rPr lang="en-US" altLang="en-US"/>
              <a:t>Malthus was advocating “moral restraint”:</a:t>
            </a:r>
          </a:p>
          <a:p>
            <a:pPr lvl="2" eaLnBrk="1" hangingPunct="1"/>
            <a:r>
              <a:rPr lang="en-US" altLang="en-US"/>
              <a:t>A religious bias.</a:t>
            </a:r>
          </a:p>
          <a:p>
            <a:pPr lvl="1" eaLnBrk="1" hangingPunct="1"/>
            <a:r>
              <a:rPr lang="en-US" altLang="en-US"/>
              <a:t>Modern contraception:</a:t>
            </a:r>
          </a:p>
          <a:p>
            <a:pPr lvl="2" eaLnBrk="1" hangingPunct="1"/>
            <a:r>
              <a:rPr lang="en-US" altLang="en-US"/>
              <a:t>A tool of population control (state perspective).</a:t>
            </a:r>
          </a:p>
          <a:p>
            <a:pPr lvl="2" eaLnBrk="1" hangingPunct="1"/>
            <a:r>
              <a:rPr lang="en-US" altLang="en-US"/>
              <a:t>A tool of freedom in reproductive choice (market perspective).</a:t>
            </a:r>
          </a:p>
          <a:p>
            <a:pPr lvl="1" eaLnBrk="1" hangingPunct="1"/>
            <a:r>
              <a:rPr lang="en-US" altLang="en-US"/>
              <a:t>Against subsidizing reproduction:</a:t>
            </a:r>
          </a:p>
          <a:p>
            <a:pPr lvl="2" eaLnBrk="1" hangingPunct="1"/>
            <a:r>
              <a:rPr lang="en-US" altLang="en-US"/>
              <a:t>Welfare state.</a:t>
            </a:r>
          </a:p>
          <a:p>
            <a:pPr lvl="2" eaLnBrk="1" hangingPunct="1"/>
            <a:r>
              <a:rPr lang="en-US" altLang="en-US"/>
              <a:t>Many international aid programs.</a:t>
            </a:r>
          </a:p>
          <a:p>
            <a:pPr lvl="2" eaLnBrk="1" hangingPunct="1"/>
            <a:r>
              <a:rPr lang="en-US" altLang="en-US"/>
              <a:t>Remove the punishment (such as children starving to death) from having too many offspring.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pPr eaLnBrk="1" hangingPunct="1">
              <a:defRPr/>
            </a:pPr>
            <a:r>
              <a:rPr lang="en-US" dirty="0"/>
              <a:t>1. Demographic Capacity</a:t>
            </a:r>
          </a:p>
        </p:txBody>
      </p:sp>
      <p:sp>
        <p:nvSpPr>
          <p:cNvPr id="153604" name="Rectangle 6"/>
          <p:cNvSpPr>
            <a:spLocks noGrp="1" noChangeArrowheads="1"/>
          </p:cNvSpPr>
          <p:nvPr>
            <p:ph type="body" sz="half" idx="2"/>
          </p:nvPr>
        </p:nvSpPr>
        <p:spPr>
          <a:xfrm>
            <a:off x="5005388" y="1447800"/>
            <a:ext cx="3997325" cy="5137150"/>
          </a:xfrm>
        </p:spPr>
        <p:txBody>
          <a:bodyPr/>
          <a:lstStyle/>
          <a:p>
            <a:pPr eaLnBrk="1" hangingPunct="1"/>
            <a:r>
              <a:rPr lang="en-US" altLang="en-US" sz="2400"/>
              <a:t>How many people can be sustained by the Earth?</a:t>
            </a:r>
          </a:p>
          <a:p>
            <a:pPr lvl="1" eaLnBrk="1" hangingPunct="1"/>
            <a:r>
              <a:rPr lang="en-US" altLang="en-US" sz="2000"/>
              <a:t>Based on human choices and natural constraints.</a:t>
            </a:r>
          </a:p>
          <a:p>
            <a:pPr lvl="1" eaLnBrk="1" hangingPunct="1"/>
            <a:r>
              <a:rPr lang="en-US" altLang="en-US" sz="2000"/>
              <a:t>Maximum density.</a:t>
            </a:r>
          </a:p>
          <a:p>
            <a:pPr lvl="1" eaLnBrk="1" hangingPunct="1"/>
            <a:r>
              <a:rPr lang="en-US" altLang="en-US" sz="2000"/>
              <a:t>Quantity of arable land.</a:t>
            </a:r>
          </a:p>
          <a:p>
            <a:pPr lvl="1" eaLnBrk="1" hangingPunct="1"/>
            <a:r>
              <a:rPr lang="en-US" altLang="en-US" sz="2000"/>
              <a:t>Agricultural technology.</a:t>
            </a:r>
          </a:p>
          <a:p>
            <a:pPr lvl="1" eaLnBrk="1" hangingPunct="1"/>
            <a:r>
              <a:rPr lang="en-US" altLang="en-US" sz="2000"/>
              <a:t>Harvesting the ocean.</a:t>
            </a:r>
          </a:p>
          <a:p>
            <a:pPr lvl="1" eaLnBrk="1" hangingPunct="1"/>
            <a:r>
              <a:rPr lang="en-US" altLang="en-US" sz="2000"/>
              <a:t>Human facilities.</a:t>
            </a:r>
          </a:p>
          <a:p>
            <a:pPr lvl="1" eaLnBrk="1" hangingPunct="1"/>
            <a:r>
              <a:rPr lang="en-US" altLang="en-US" sz="2000"/>
              <a:t>Availability of resources (energy, construction materials, etc.).</a:t>
            </a:r>
          </a:p>
        </p:txBody>
      </p:sp>
      <p:sp>
        <p:nvSpPr>
          <p:cNvPr id="380943" name="Oval 15"/>
          <p:cNvSpPr>
            <a:spLocks noChangeArrowheads="1"/>
          </p:cNvSpPr>
          <p:nvPr/>
        </p:nvSpPr>
        <p:spPr bwMode="auto">
          <a:xfrm>
            <a:off x="2453583" y="1988983"/>
            <a:ext cx="1463040" cy="548640"/>
          </a:xfrm>
          <a:prstGeom prst="ellipse">
            <a:avLst/>
          </a:prstGeom>
          <a:solidFill>
            <a:schemeClr val="tx1"/>
          </a:solidFill>
          <a:ln w="25400" algn="ctr">
            <a:noFill/>
            <a:round/>
            <a:headEnd/>
            <a:tailEnd/>
          </a:ln>
          <a:effectLst/>
        </p:spPr>
        <p:txBody>
          <a:bodyPr wrap="none" lIns="92075" tIns="46038" rIns="92075" bIns="46038" anchor="ctr"/>
          <a:lstStyle/>
          <a:p>
            <a:pPr algn="ctr" eaLnBrk="1" hangingPunct="1">
              <a:defRPr/>
            </a:pPr>
            <a:r>
              <a:rPr lang="en-US" b="1" i="0" dirty="0">
                <a:solidFill>
                  <a:schemeClr val="bg1"/>
                </a:solidFill>
                <a:latin typeface="Arial Narrow" pitchFamily="34" charset="0"/>
              </a:rPr>
              <a:t>Space</a:t>
            </a:r>
          </a:p>
        </p:txBody>
      </p:sp>
      <p:sp>
        <p:nvSpPr>
          <p:cNvPr id="380944" name="Oval 16"/>
          <p:cNvSpPr>
            <a:spLocks noChangeArrowheads="1"/>
          </p:cNvSpPr>
          <p:nvPr/>
        </p:nvSpPr>
        <p:spPr bwMode="auto">
          <a:xfrm>
            <a:off x="2480574" y="4988242"/>
            <a:ext cx="1463040" cy="548640"/>
          </a:xfrm>
          <a:prstGeom prst="ellipse">
            <a:avLst/>
          </a:prstGeom>
          <a:solidFill>
            <a:schemeClr val="tx1"/>
          </a:solidFill>
          <a:ln w="25400" algn="ctr">
            <a:noFill/>
            <a:round/>
            <a:headEnd/>
            <a:tailEnd/>
          </a:ln>
          <a:effectLst/>
        </p:spPr>
        <p:txBody>
          <a:bodyPr wrap="none" lIns="92075" tIns="46038" rIns="92075" bIns="46038" anchor="ctr"/>
          <a:lstStyle/>
          <a:p>
            <a:pPr algn="ctr" eaLnBrk="1" hangingPunct="1">
              <a:defRPr/>
            </a:pPr>
            <a:r>
              <a:rPr lang="en-US" b="1" i="0">
                <a:solidFill>
                  <a:schemeClr val="bg1"/>
                </a:solidFill>
                <a:latin typeface="Arial Narrow" pitchFamily="34" charset="0"/>
              </a:rPr>
              <a:t>Resources</a:t>
            </a:r>
          </a:p>
        </p:txBody>
      </p:sp>
      <p:sp>
        <p:nvSpPr>
          <p:cNvPr id="380945" name="Oval 17"/>
          <p:cNvSpPr>
            <a:spLocks noChangeArrowheads="1"/>
          </p:cNvSpPr>
          <p:nvPr/>
        </p:nvSpPr>
        <p:spPr bwMode="auto">
          <a:xfrm rot="16200000">
            <a:off x="903000" y="3488613"/>
            <a:ext cx="1554480" cy="548640"/>
          </a:xfrm>
          <a:prstGeom prst="ellipse">
            <a:avLst/>
          </a:prstGeom>
          <a:solidFill>
            <a:schemeClr val="tx1"/>
          </a:solidFill>
          <a:ln w="25400" algn="ctr">
            <a:noFill/>
            <a:round/>
            <a:headEnd/>
            <a:tailEnd/>
          </a:ln>
          <a:effectLst/>
        </p:spPr>
        <p:txBody>
          <a:bodyPr wrap="none" lIns="92075" tIns="46038" rIns="92075" bIns="46038" anchor="ctr"/>
          <a:lstStyle/>
          <a:p>
            <a:pPr algn="ctr" eaLnBrk="1" hangingPunct="1">
              <a:defRPr/>
            </a:pPr>
            <a:r>
              <a:rPr lang="en-US" b="1" i="0" dirty="0">
                <a:solidFill>
                  <a:schemeClr val="bg1"/>
                </a:solidFill>
                <a:latin typeface="Arial Narrow" pitchFamily="34" charset="0"/>
              </a:rPr>
              <a:t>Technology</a:t>
            </a:r>
          </a:p>
        </p:txBody>
      </p:sp>
      <p:sp>
        <p:nvSpPr>
          <p:cNvPr id="380946" name="Oval 18"/>
          <p:cNvSpPr>
            <a:spLocks noChangeArrowheads="1"/>
          </p:cNvSpPr>
          <p:nvPr/>
        </p:nvSpPr>
        <p:spPr bwMode="auto">
          <a:xfrm rot="5400000">
            <a:off x="3907493" y="3488613"/>
            <a:ext cx="1554480" cy="548640"/>
          </a:xfrm>
          <a:prstGeom prst="ellipse">
            <a:avLst/>
          </a:prstGeom>
          <a:solidFill>
            <a:schemeClr val="tx1"/>
          </a:solidFill>
          <a:ln w="25400" algn="ctr">
            <a:noFill/>
            <a:round/>
            <a:headEnd/>
            <a:tailEnd/>
          </a:ln>
          <a:effectLst/>
        </p:spPr>
        <p:txBody>
          <a:bodyPr wrap="none" lIns="92075" tIns="46038" rIns="92075" bIns="46038" anchor="ctr"/>
          <a:lstStyle/>
          <a:p>
            <a:pPr algn="ctr" eaLnBrk="1" hangingPunct="1">
              <a:defRPr/>
            </a:pPr>
            <a:r>
              <a:rPr lang="en-US" b="1" i="0">
                <a:solidFill>
                  <a:schemeClr val="bg1"/>
                </a:solidFill>
                <a:latin typeface="Arial Narrow" pitchFamily="34" charset="0"/>
              </a:rPr>
              <a:t>Consumption</a:t>
            </a:r>
          </a:p>
        </p:txBody>
      </p:sp>
      <p:pic>
        <p:nvPicPr>
          <p:cNvPr id="5" name="Content Placeholder 4" descr="Earth Globe Europe-Africa"/>
          <p:cNvPicPr>
            <a:picLocks noGrp="1" noChangeAspect="1"/>
          </p:cNvPicPr>
          <p:nvPr>
            <p:ph sz="half"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474" y="2263303"/>
            <a:ext cx="2999259" cy="2999259"/>
          </a:xfrm>
        </p:spPr>
      </p:pic>
    </p:spTree>
    <p:extLst>
      <p:ext uri="{BB962C8B-B14F-4D97-AF65-F5344CB8AC3E}">
        <p14:creationId xmlns:p14="http://schemas.microsoft.com/office/powerpoint/2010/main" val="2701582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pPr eaLnBrk="1" hangingPunct="1">
              <a:defRPr/>
            </a:pPr>
            <a:r>
              <a:rPr lang="en-US"/>
              <a:t>3. Neo-Malthusianism and Human Reproduction</a:t>
            </a:r>
          </a:p>
        </p:txBody>
      </p:sp>
      <p:sp>
        <p:nvSpPr>
          <p:cNvPr id="40963" name="Rectangle 3"/>
          <p:cNvSpPr>
            <a:spLocks noGrp="1" noChangeArrowheads="1"/>
          </p:cNvSpPr>
          <p:nvPr>
            <p:ph idx="1"/>
          </p:nvPr>
        </p:nvSpPr>
        <p:spPr/>
        <p:txBody>
          <a:bodyPr/>
          <a:lstStyle/>
          <a:p>
            <a:pPr eaLnBrk="1" hangingPunct="1"/>
            <a:r>
              <a:rPr lang="en-US" altLang="en-US"/>
              <a:t>Freedom to breed</a:t>
            </a:r>
          </a:p>
          <a:p>
            <a:pPr lvl="1" eaLnBrk="1" hangingPunct="1"/>
            <a:r>
              <a:rPr lang="en-US" altLang="en-US"/>
              <a:t>Clashes between neo-Malthusianism and human rights.</a:t>
            </a:r>
          </a:p>
          <a:p>
            <a:pPr lvl="1" eaLnBrk="1" hangingPunct="1"/>
            <a:r>
              <a:rPr lang="en-US" altLang="en-US"/>
              <a:t>Can human population control be achieved through voluntary means?</a:t>
            </a:r>
          </a:p>
          <a:p>
            <a:pPr lvl="1" eaLnBrk="1" hangingPunct="1"/>
            <a:r>
              <a:rPr lang="en-US" altLang="en-US"/>
              <a:t>UN’s Declaration of Human Rights:</a:t>
            </a:r>
          </a:p>
          <a:p>
            <a:pPr lvl="2" eaLnBrk="1" hangingPunct="1"/>
            <a:r>
              <a:rPr lang="en-US" altLang="en-US"/>
              <a:t>Defense of the individual family’s right to determine family size.</a:t>
            </a:r>
          </a:p>
          <a:p>
            <a:pPr lvl="2" eaLnBrk="1" hangingPunct="1"/>
            <a:r>
              <a:rPr lang="en-US" altLang="en-US"/>
              <a:t>Support the freedom to breed for political reasons.</a:t>
            </a:r>
          </a:p>
          <a:p>
            <a:pPr lvl="2" eaLnBrk="1" hangingPunct="1"/>
            <a:r>
              <a:rPr lang="en-US" altLang="en-US"/>
              <a:t>Few governments are able or willing to enforce restrictions on the reproduction of their populations.</a:t>
            </a:r>
          </a:p>
          <a:p>
            <a:pPr lvl="1" eaLnBrk="1" hangingPunct="1"/>
            <a:r>
              <a:rPr lang="en-US" altLang="en-US"/>
              <a:t>With freedom to breed comes equal obligations:</a:t>
            </a:r>
          </a:p>
          <a:p>
            <a:pPr lvl="2" eaLnBrk="1" hangingPunct="1"/>
            <a:r>
              <a:rPr lang="en-US" altLang="en-US"/>
              <a:t>Responsibility to the welfare of the children.</a:t>
            </a:r>
          </a:p>
          <a:p>
            <a:pPr lvl="2" eaLnBrk="1" hangingPunct="1"/>
            <a:r>
              <a:rPr lang="en-US" altLang="en-US"/>
              <a:t>Difficult concept to grasp, especially by an uneducated population and with welfare systems.</a:t>
            </a:r>
          </a:p>
          <a:p>
            <a:pPr lvl="1" eaLnBrk="1" hangingPunct="1"/>
            <a:r>
              <a:rPr lang="en-US" altLang="en-US"/>
              <a:t>Each new individual competes with other for resources.</a:t>
            </a:r>
          </a:p>
        </p:txBody>
      </p:sp>
      <p:sp>
        <p:nvSpPr>
          <p:cNvPr id="4" name="TextBox 3"/>
          <p:cNvSpPr txBox="1"/>
          <p:nvPr/>
        </p:nvSpPr>
        <p:spPr>
          <a:xfrm>
            <a:off x="2090107" y="6241374"/>
            <a:ext cx="5169488" cy="400110"/>
          </a:xfrm>
          <a:prstGeom prst="rect">
            <a:avLst/>
          </a:prstGeom>
          <a:noFill/>
        </p:spPr>
        <p:txBody>
          <a:bodyPr wrap="square" rtlCol="0">
            <a:spAutoFit/>
          </a:bodyPr>
          <a:lstStyle/>
          <a:p>
            <a:r>
              <a:rPr lang="en-US" sz="2000" b="1" dirty="0">
                <a:latin typeface="Agency FB" pitchFamily="34" charset="0"/>
              </a:rPr>
              <a:t>Is reproduction a right or </a:t>
            </a:r>
            <a:r>
              <a:rPr lang="en-US" sz="2000" b="1">
                <a:latin typeface="Agency FB" pitchFamily="34" charset="0"/>
              </a:rPr>
              <a:t>a privilege?</a:t>
            </a:r>
            <a:endParaRPr lang="en-US" sz="2000" b="1" dirty="0">
              <a:latin typeface="Agency FB" pitchFamily="34" charset="0"/>
            </a:endParaRPr>
          </a:p>
        </p:txBody>
      </p:sp>
      <p:pic>
        <p:nvPicPr>
          <p:cNvPr id="5" name="Picture 2" descr="C:\Users\ecojpr\AppData\Local\Microsoft\Windows\Temporary Internet Files\Content.IE5\H0P94DF5\MC9004420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4076" y="6115072"/>
            <a:ext cx="914400" cy="6527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1026"/>
          <p:cNvSpPr>
            <a:spLocks noGrp="1" noChangeArrowheads="1"/>
          </p:cNvSpPr>
          <p:nvPr>
            <p:ph type="title"/>
          </p:nvPr>
        </p:nvSpPr>
        <p:spPr/>
        <p:txBody>
          <a:bodyPr/>
          <a:lstStyle/>
          <a:p>
            <a:pPr eaLnBrk="1" hangingPunct="1">
              <a:defRPr/>
            </a:pPr>
            <a:r>
              <a:rPr lang="en-US" dirty="0"/>
              <a:t>C. The Creative Pressure</a:t>
            </a:r>
          </a:p>
        </p:txBody>
      </p:sp>
      <p:sp>
        <p:nvSpPr>
          <p:cNvPr id="41987" name="Rectangle 1027"/>
          <p:cNvSpPr>
            <a:spLocks noGrp="1" noChangeArrowheads="1"/>
          </p:cNvSpPr>
          <p:nvPr>
            <p:ph idx="1"/>
          </p:nvPr>
        </p:nvSpPr>
        <p:spPr/>
        <p:txBody>
          <a:bodyPr/>
          <a:lstStyle/>
          <a:p>
            <a:pPr eaLnBrk="1" hangingPunct="1"/>
            <a:r>
              <a:rPr lang="en-US" altLang="en-US"/>
              <a:t>1. Concept and Issues</a:t>
            </a:r>
          </a:p>
          <a:p>
            <a:pPr lvl="1" eaLnBrk="1" hangingPunct="1"/>
            <a:r>
              <a:rPr lang="en-US" altLang="en-US"/>
              <a:t>What does the creative pressure theory imply?</a:t>
            </a:r>
          </a:p>
          <a:p>
            <a:pPr eaLnBrk="1" hangingPunct="1"/>
            <a:r>
              <a:rPr lang="en-US" altLang="en-US"/>
              <a:t>2. Limits to Productivity</a:t>
            </a:r>
          </a:p>
          <a:p>
            <a:pPr lvl="1" eaLnBrk="1" hangingPunct="1"/>
            <a:r>
              <a:rPr lang="en-US" altLang="en-US"/>
              <a:t>What may be the limits to productivity?</a:t>
            </a:r>
          </a:p>
          <a:p>
            <a:pPr eaLnBrk="1" hangingPunct="1"/>
            <a:r>
              <a:rPr lang="en-US" altLang="en-US"/>
              <a:t>3. Creative Pressure vs. Neo-Malthusianism</a:t>
            </a:r>
          </a:p>
          <a:p>
            <a:pPr lvl="1" eaLnBrk="1" hangingPunct="1"/>
            <a:r>
              <a:rPr lang="en-US" altLang="en-US"/>
              <a:t>Can Neo-Malthusianism and creative pressure be reconciled?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4"/>
          <p:cNvSpPr>
            <a:spLocks noChangeArrowheads="1"/>
          </p:cNvSpPr>
          <p:nvPr/>
        </p:nvSpPr>
        <p:spPr bwMode="auto">
          <a:xfrm>
            <a:off x="1524000" y="5715000"/>
            <a:ext cx="2514600" cy="838200"/>
          </a:xfrm>
          <a:prstGeom prst="rect">
            <a:avLst/>
          </a:prstGeom>
          <a:solidFill>
            <a:srgbClr val="800000">
              <a:alpha val="50195"/>
            </a:srgbClr>
          </a:solidFill>
          <a:ln w="127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i="0">
              <a:latin typeface="Arial Narrow" panose="020B0606020202030204" pitchFamily="34" charset="0"/>
            </a:endParaRPr>
          </a:p>
        </p:txBody>
      </p:sp>
      <p:sp>
        <p:nvSpPr>
          <p:cNvPr id="43011" name="Rectangle 23"/>
          <p:cNvSpPr>
            <a:spLocks noChangeArrowheads="1"/>
          </p:cNvSpPr>
          <p:nvPr/>
        </p:nvSpPr>
        <p:spPr bwMode="auto">
          <a:xfrm>
            <a:off x="1524000" y="3581400"/>
            <a:ext cx="2514600" cy="2057400"/>
          </a:xfrm>
          <a:prstGeom prst="rect">
            <a:avLst/>
          </a:prstGeom>
          <a:solidFill>
            <a:srgbClr val="0000FF">
              <a:alpha val="50195"/>
            </a:srgbClr>
          </a:solidFill>
          <a:ln w="127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i="0">
              <a:latin typeface="Arial Narrow" panose="020B0606020202030204" pitchFamily="34" charset="0"/>
            </a:endParaRPr>
          </a:p>
        </p:txBody>
      </p:sp>
      <p:sp>
        <p:nvSpPr>
          <p:cNvPr id="43012" name="Rectangle 22"/>
          <p:cNvSpPr>
            <a:spLocks noChangeArrowheads="1"/>
          </p:cNvSpPr>
          <p:nvPr/>
        </p:nvSpPr>
        <p:spPr bwMode="auto">
          <a:xfrm>
            <a:off x="1524000" y="1447800"/>
            <a:ext cx="2514600" cy="2057400"/>
          </a:xfrm>
          <a:prstGeom prst="rect">
            <a:avLst/>
          </a:prstGeom>
          <a:solidFill>
            <a:srgbClr val="008000">
              <a:alpha val="50195"/>
            </a:srgbClr>
          </a:solidFill>
          <a:ln w="127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i="0">
              <a:latin typeface="Arial Narrow" panose="020B0606020202030204" pitchFamily="34" charset="0"/>
            </a:endParaRPr>
          </a:p>
        </p:txBody>
      </p:sp>
      <p:sp>
        <p:nvSpPr>
          <p:cNvPr id="447495" name="Rectangle 7"/>
          <p:cNvSpPr>
            <a:spLocks noGrp="1" noChangeArrowheads="1"/>
          </p:cNvSpPr>
          <p:nvPr>
            <p:ph type="title"/>
          </p:nvPr>
        </p:nvSpPr>
        <p:spPr/>
        <p:txBody>
          <a:bodyPr/>
          <a:lstStyle/>
          <a:p>
            <a:pPr eaLnBrk="1" hangingPunct="1">
              <a:defRPr/>
            </a:pPr>
            <a:r>
              <a:rPr lang="en-US"/>
              <a:t>1. Concept and Issues</a:t>
            </a:r>
          </a:p>
        </p:txBody>
      </p:sp>
      <p:sp>
        <p:nvSpPr>
          <p:cNvPr id="43014" name="Rectangle 8"/>
          <p:cNvSpPr>
            <a:spLocks noGrp="1" noChangeArrowheads="1"/>
          </p:cNvSpPr>
          <p:nvPr>
            <p:ph type="body" sz="half" idx="2"/>
          </p:nvPr>
        </p:nvSpPr>
        <p:spPr>
          <a:xfrm>
            <a:off x="4735513" y="1447800"/>
            <a:ext cx="4267200" cy="5137150"/>
          </a:xfrm>
        </p:spPr>
        <p:txBody>
          <a:bodyPr/>
          <a:lstStyle/>
          <a:p>
            <a:pPr eaLnBrk="1" hangingPunct="1"/>
            <a:r>
              <a:rPr lang="en-US" altLang="en-US" sz="2400"/>
              <a:t>Concept</a:t>
            </a:r>
          </a:p>
          <a:p>
            <a:pPr lvl="1" eaLnBrk="1" hangingPunct="1"/>
            <a:r>
              <a:rPr lang="en-US" altLang="en-US" sz="2000"/>
              <a:t>Opposed to the Malthusian and Neo-Malthusian perspectives.</a:t>
            </a:r>
          </a:p>
          <a:p>
            <a:pPr lvl="1" eaLnBrk="1" hangingPunct="1"/>
            <a:r>
              <a:rPr lang="en-US" altLang="en-US" sz="2000"/>
              <a:t>Often labeled as the economic optimistic view.</a:t>
            </a:r>
          </a:p>
          <a:p>
            <a:pPr lvl="1" eaLnBrk="1" hangingPunct="1"/>
            <a:r>
              <a:rPr lang="en-US" altLang="en-US" sz="2000"/>
              <a:t>Brought forward in the early 1960s.</a:t>
            </a:r>
          </a:p>
          <a:p>
            <a:pPr lvl="1" eaLnBrk="1" hangingPunct="1"/>
            <a:r>
              <a:rPr lang="en-US" altLang="en-US" sz="2000"/>
              <a:t>Population has a positive impact on economic growth.</a:t>
            </a:r>
          </a:p>
          <a:p>
            <a:pPr lvl="1" eaLnBrk="1" hangingPunct="1"/>
            <a:r>
              <a:rPr lang="en-US" altLang="en-US" sz="2000"/>
              <a:t>Resources limited by humanity’s potential to invent.</a:t>
            </a:r>
          </a:p>
          <a:p>
            <a:pPr lvl="1" eaLnBrk="1" hangingPunct="1"/>
            <a:r>
              <a:rPr lang="en-US" altLang="en-US" sz="2000"/>
              <a:t>“Necessity is the mother of all inventions”.</a:t>
            </a:r>
          </a:p>
          <a:p>
            <a:pPr lvl="1" eaLnBrk="1" hangingPunct="1"/>
            <a:r>
              <a:rPr lang="en-US" altLang="en-US" sz="2000"/>
              <a:t>Scarcity and degradation are the sign of market failures.</a:t>
            </a:r>
          </a:p>
          <a:p>
            <a:pPr lvl="1" eaLnBrk="1" hangingPunct="1"/>
            <a:r>
              <a:rPr lang="en-US" altLang="en-US" sz="2000"/>
              <a:t>Population pressure forces the finding of solutions.</a:t>
            </a:r>
          </a:p>
        </p:txBody>
      </p:sp>
      <p:sp>
        <p:nvSpPr>
          <p:cNvPr id="43015" name="Rectangle 11"/>
          <p:cNvSpPr>
            <a:spLocks noChangeArrowheads="1"/>
          </p:cNvSpPr>
          <p:nvPr/>
        </p:nvSpPr>
        <p:spPr bwMode="auto">
          <a:xfrm>
            <a:off x="1752600" y="1600200"/>
            <a:ext cx="1981200" cy="609600"/>
          </a:xfrm>
          <a:prstGeom prst="rect">
            <a:avLst/>
          </a:prstGeom>
          <a:solidFill>
            <a:srgbClr val="CCFFCC"/>
          </a:solidFill>
          <a:ln w="25400">
            <a:solidFill>
              <a:srgbClr val="808080"/>
            </a:solidFill>
            <a:miter lim="800000"/>
            <a:headEnd/>
            <a:tailEnd/>
          </a:ln>
        </p:spPr>
        <p:txBody>
          <a:bodyPr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i="0">
                <a:latin typeface="Arial Narrow" panose="020B0606020202030204" pitchFamily="34" charset="0"/>
              </a:rPr>
              <a:t>Demographic growth</a:t>
            </a:r>
          </a:p>
        </p:txBody>
      </p:sp>
      <p:sp>
        <p:nvSpPr>
          <p:cNvPr id="43016" name="Rectangle 12"/>
          <p:cNvSpPr>
            <a:spLocks noChangeArrowheads="1"/>
          </p:cNvSpPr>
          <p:nvPr/>
        </p:nvSpPr>
        <p:spPr bwMode="auto">
          <a:xfrm>
            <a:off x="1676400" y="2590800"/>
            <a:ext cx="2133600" cy="685800"/>
          </a:xfrm>
          <a:prstGeom prst="rect">
            <a:avLst/>
          </a:prstGeom>
          <a:solidFill>
            <a:srgbClr val="CCFFCC"/>
          </a:solidFill>
          <a:ln w="25400">
            <a:solidFill>
              <a:srgbClr val="808080"/>
            </a:solidFill>
            <a:miter lim="800000"/>
            <a:headEnd/>
            <a:tailEnd/>
          </a:ln>
        </p:spPr>
        <p:txBody>
          <a:bodyPr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1600" i="0">
                <a:latin typeface="Arial Narrow" panose="020B0606020202030204" pitchFamily="34" charset="0"/>
              </a:rPr>
              <a:t>Higher occupation</a:t>
            </a:r>
          </a:p>
          <a:p>
            <a:pPr algn="ctr"/>
            <a:r>
              <a:rPr lang="en-US" altLang="en-US" sz="1600" i="0">
                <a:latin typeface="Arial Narrow" panose="020B0606020202030204" pitchFamily="34" charset="0"/>
              </a:rPr>
              <a:t>densities</a:t>
            </a:r>
          </a:p>
        </p:txBody>
      </p:sp>
      <p:sp>
        <p:nvSpPr>
          <p:cNvPr id="43017" name="Rectangle 13"/>
          <p:cNvSpPr>
            <a:spLocks noChangeArrowheads="1"/>
          </p:cNvSpPr>
          <p:nvPr/>
        </p:nvSpPr>
        <p:spPr bwMode="auto">
          <a:xfrm>
            <a:off x="1600200" y="3733800"/>
            <a:ext cx="2286000" cy="762000"/>
          </a:xfrm>
          <a:prstGeom prst="rect">
            <a:avLst/>
          </a:prstGeom>
          <a:solidFill>
            <a:srgbClr val="99CCFF"/>
          </a:solidFill>
          <a:ln w="25400">
            <a:solidFill>
              <a:srgbClr val="808080"/>
            </a:solidFill>
            <a:miter lim="800000"/>
            <a:headEnd/>
            <a:tailEnd/>
          </a:ln>
        </p:spPr>
        <p:txBody>
          <a:bodyPr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sz="1600" i="0">
                <a:latin typeface="Arial Narrow" panose="020B0606020202030204" pitchFamily="34" charset="0"/>
              </a:rPr>
              <a:t>Pressures to increase</a:t>
            </a:r>
          </a:p>
          <a:p>
            <a:pPr algn="ctr"/>
            <a:r>
              <a:rPr lang="en-US" altLang="en-US" sz="1600" i="0">
                <a:latin typeface="Arial Narrow" panose="020B0606020202030204" pitchFamily="34" charset="0"/>
              </a:rPr>
              <a:t>productivity</a:t>
            </a:r>
          </a:p>
        </p:txBody>
      </p:sp>
      <p:sp>
        <p:nvSpPr>
          <p:cNvPr id="43018" name="Rectangle 14"/>
          <p:cNvSpPr>
            <a:spLocks noChangeArrowheads="1"/>
          </p:cNvSpPr>
          <p:nvPr/>
        </p:nvSpPr>
        <p:spPr bwMode="auto">
          <a:xfrm>
            <a:off x="1981200" y="4887913"/>
            <a:ext cx="1524000" cy="522287"/>
          </a:xfrm>
          <a:prstGeom prst="rect">
            <a:avLst/>
          </a:prstGeom>
          <a:solidFill>
            <a:srgbClr val="99CCFF"/>
          </a:solidFill>
          <a:ln w="25400">
            <a:solidFill>
              <a:srgbClr val="808080"/>
            </a:solidFill>
            <a:miter lim="800000"/>
            <a:headEnd/>
            <a:tailEnd/>
          </a:ln>
        </p:spPr>
        <p:txBody>
          <a:bodyPr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i="0">
                <a:latin typeface="Arial Narrow" panose="020B0606020202030204" pitchFamily="34" charset="0"/>
              </a:rPr>
              <a:t>Innovations</a:t>
            </a:r>
          </a:p>
        </p:txBody>
      </p:sp>
      <p:cxnSp>
        <p:nvCxnSpPr>
          <p:cNvPr id="43019" name="AutoShape 15"/>
          <p:cNvCxnSpPr>
            <a:cxnSpLocks noChangeShapeType="1"/>
            <a:stCxn id="43015" idx="2"/>
            <a:endCxn id="43016" idx="0"/>
          </p:cNvCxnSpPr>
          <p:nvPr/>
        </p:nvCxnSpPr>
        <p:spPr bwMode="auto">
          <a:xfrm>
            <a:off x="2743200" y="2222500"/>
            <a:ext cx="0" cy="3556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3020" name="AutoShape 16"/>
          <p:cNvCxnSpPr>
            <a:cxnSpLocks noChangeShapeType="1"/>
            <a:stCxn id="43016" idx="2"/>
            <a:endCxn id="43017" idx="0"/>
          </p:cNvCxnSpPr>
          <p:nvPr/>
        </p:nvCxnSpPr>
        <p:spPr bwMode="auto">
          <a:xfrm>
            <a:off x="2743200" y="3289300"/>
            <a:ext cx="0" cy="4318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3021" name="AutoShape 17"/>
          <p:cNvCxnSpPr>
            <a:cxnSpLocks noChangeShapeType="1"/>
            <a:stCxn id="43017" idx="2"/>
            <a:endCxn id="43018" idx="0"/>
          </p:cNvCxnSpPr>
          <p:nvPr/>
        </p:nvCxnSpPr>
        <p:spPr bwMode="auto">
          <a:xfrm>
            <a:off x="2743200" y="4508500"/>
            <a:ext cx="0" cy="36671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3022" name="AutoShape 18"/>
          <p:cNvCxnSpPr>
            <a:cxnSpLocks noChangeShapeType="1"/>
            <a:stCxn id="43018" idx="2"/>
            <a:endCxn id="43023" idx="0"/>
          </p:cNvCxnSpPr>
          <p:nvPr/>
        </p:nvCxnSpPr>
        <p:spPr bwMode="auto">
          <a:xfrm>
            <a:off x="2743200" y="5422900"/>
            <a:ext cx="0" cy="4318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3023" name="Rectangle 19"/>
          <p:cNvSpPr>
            <a:spLocks noChangeArrowheads="1"/>
          </p:cNvSpPr>
          <p:nvPr/>
        </p:nvSpPr>
        <p:spPr bwMode="auto">
          <a:xfrm>
            <a:off x="1600200" y="5867400"/>
            <a:ext cx="2286000" cy="522288"/>
          </a:xfrm>
          <a:prstGeom prst="rect">
            <a:avLst/>
          </a:prstGeom>
          <a:solidFill>
            <a:srgbClr val="FFCC00"/>
          </a:solidFill>
          <a:ln w="25400">
            <a:solidFill>
              <a:srgbClr val="808080"/>
            </a:solidFill>
            <a:miter lim="800000"/>
            <a:headEnd/>
            <a:tailEnd/>
          </a:ln>
        </p:spPr>
        <p:txBody>
          <a:bodyPr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algn="ctr"/>
            <a:r>
              <a:rPr lang="en-US" altLang="en-US" i="0">
                <a:latin typeface="Arial Narrow" panose="020B0606020202030204" pitchFamily="34" charset="0"/>
              </a:rPr>
              <a:t>Productivity growth</a:t>
            </a:r>
          </a:p>
        </p:txBody>
      </p:sp>
      <p:cxnSp>
        <p:nvCxnSpPr>
          <p:cNvPr id="43024" name="AutoShape 21"/>
          <p:cNvCxnSpPr>
            <a:cxnSpLocks noChangeShapeType="1"/>
            <a:stCxn id="43023" idx="1"/>
            <a:endCxn id="43015" idx="1"/>
          </p:cNvCxnSpPr>
          <p:nvPr/>
        </p:nvCxnSpPr>
        <p:spPr bwMode="auto">
          <a:xfrm rot="10800000" flipH="1">
            <a:off x="1587500" y="1905000"/>
            <a:ext cx="152400" cy="4224338"/>
          </a:xfrm>
          <a:prstGeom prst="bentConnector3">
            <a:avLst>
              <a:gd name="adj1" fmla="val -141667"/>
            </a:avLst>
          </a:prstGeom>
          <a:noFill/>
          <a:ln w="38100">
            <a:solidFill>
              <a:schemeClr val="tx1"/>
            </a:solidFill>
            <a:prstDash val="dash"/>
            <a:miter lim="800000"/>
            <a:headEnd/>
            <a:tailEnd type="triangle" w="med" len="med"/>
          </a:ln>
          <a:extLst>
            <a:ext uri="{909E8E84-426E-40DD-AFC4-6F175D3DCCD1}">
              <a14:hiddenFill xmlns:a14="http://schemas.microsoft.com/office/drawing/2010/main">
                <a:noFill/>
              </a14:hiddenFill>
            </a:ext>
          </a:extLst>
        </p:spPr>
      </p:cxnSp>
      <p:sp>
        <p:nvSpPr>
          <p:cNvPr id="43025" name="Text Box 25"/>
          <p:cNvSpPr txBox="1">
            <a:spLocks noChangeArrowheads="1"/>
          </p:cNvSpPr>
          <p:nvPr/>
        </p:nvSpPr>
        <p:spPr bwMode="auto">
          <a:xfrm>
            <a:off x="990600" y="3665538"/>
            <a:ext cx="325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400" i="0">
                <a:latin typeface="Arial Narrow" panose="020B0606020202030204" pitchFamily="34" charset="0"/>
              </a:rPr>
              <a:t>?</a:t>
            </a:r>
          </a:p>
        </p:txBody>
      </p:sp>
      <p:sp>
        <p:nvSpPr>
          <p:cNvPr id="43026" name="Text Box 26"/>
          <p:cNvSpPr txBox="1">
            <a:spLocks noChangeArrowheads="1"/>
          </p:cNvSpPr>
          <p:nvPr/>
        </p:nvSpPr>
        <p:spPr bwMode="auto">
          <a:xfrm rot="-5400000">
            <a:off x="3836908" y="2274858"/>
            <a:ext cx="9685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a:latin typeface="Arial Narrow" panose="020B0606020202030204" pitchFamily="34" charset="0"/>
              </a:rPr>
              <a:t>Problem</a:t>
            </a:r>
          </a:p>
        </p:txBody>
      </p:sp>
      <p:sp>
        <p:nvSpPr>
          <p:cNvPr id="43027" name="Text Box 27"/>
          <p:cNvSpPr txBox="1">
            <a:spLocks noChangeArrowheads="1"/>
          </p:cNvSpPr>
          <p:nvPr/>
        </p:nvSpPr>
        <p:spPr bwMode="auto">
          <a:xfrm rot="-5400000">
            <a:off x="3848931" y="4452908"/>
            <a:ext cx="94448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a:latin typeface="Arial Narrow" panose="020B0606020202030204" pitchFamily="34" charset="0"/>
              </a:rPr>
              <a:t>Solution</a:t>
            </a:r>
          </a:p>
        </p:txBody>
      </p:sp>
      <p:sp>
        <p:nvSpPr>
          <p:cNvPr id="43028" name="Text Box 28"/>
          <p:cNvSpPr txBox="1">
            <a:spLocks noChangeArrowheads="1"/>
          </p:cNvSpPr>
          <p:nvPr/>
        </p:nvSpPr>
        <p:spPr bwMode="auto">
          <a:xfrm rot="-5400000">
            <a:off x="3802444" y="5858639"/>
            <a:ext cx="10374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a:latin typeface="Arial Narrow" panose="020B0606020202030204" pitchFamily="34" charset="0"/>
              </a:rPr>
              <a:t>Outcome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p:txBody>
          <a:bodyPr/>
          <a:lstStyle/>
          <a:p>
            <a:pPr eaLnBrk="1" hangingPunct="1">
              <a:defRPr/>
            </a:pPr>
            <a:r>
              <a:rPr lang="en-US"/>
              <a:t>1. Concept and Issues</a:t>
            </a:r>
          </a:p>
        </p:txBody>
      </p:sp>
      <p:sp>
        <p:nvSpPr>
          <p:cNvPr id="44035" name="Rectangle 3"/>
          <p:cNvSpPr>
            <a:spLocks noGrp="1" noChangeArrowheads="1"/>
          </p:cNvSpPr>
          <p:nvPr>
            <p:ph idx="1"/>
          </p:nvPr>
        </p:nvSpPr>
        <p:spPr/>
        <p:txBody>
          <a:bodyPr/>
          <a:lstStyle/>
          <a:p>
            <a:pPr eaLnBrk="1" hangingPunct="1"/>
            <a:r>
              <a:rPr lang="en-US" altLang="en-US"/>
              <a:t>Types of innovations</a:t>
            </a:r>
          </a:p>
          <a:p>
            <a:pPr lvl="1" eaLnBrk="1" hangingPunct="1"/>
            <a:r>
              <a:rPr lang="en-US" altLang="en-US"/>
              <a:t>Discovery:</a:t>
            </a:r>
          </a:p>
          <a:p>
            <a:pPr lvl="2" eaLnBrk="1" hangingPunct="1"/>
            <a:r>
              <a:rPr lang="en-US" altLang="en-US"/>
              <a:t>An entirely new class of resources is made available.</a:t>
            </a:r>
          </a:p>
          <a:p>
            <a:pPr lvl="2" eaLnBrk="1" hangingPunct="1"/>
            <a:r>
              <a:rPr lang="en-US" altLang="en-US"/>
              <a:t>Often adds to existing resources.</a:t>
            </a:r>
          </a:p>
          <a:p>
            <a:pPr lvl="2" eaLnBrk="1" hangingPunct="1"/>
            <a:r>
              <a:rPr lang="en-US" altLang="en-US"/>
              <a:t>Offers new economic opportunities.</a:t>
            </a:r>
          </a:p>
          <a:p>
            <a:pPr lvl="2" eaLnBrk="1" hangingPunct="1"/>
            <a:r>
              <a:rPr lang="en-US" altLang="en-US"/>
              <a:t>E.g. the usage of oil as a source of energy.</a:t>
            </a:r>
          </a:p>
          <a:p>
            <a:pPr lvl="1" eaLnBrk="1" hangingPunct="1"/>
            <a:r>
              <a:rPr lang="en-US" altLang="en-US"/>
              <a:t>Productivity gains:</a:t>
            </a:r>
          </a:p>
          <a:p>
            <a:pPr lvl="2" eaLnBrk="1" hangingPunct="1"/>
            <a:r>
              <a:rPr lang="en-US" altLang="en-US"/>
              <a:t>Existing resources are used more effectively.</a:t>
            </a:r>
          </a:p>
          <a:p>
            <a:pPr lvl="2" eaLnBrk="1" hangingPunct="1"/>
            <a:r>
              <a:rPr lang="en-US" altLang="en-US"/>
              <a:t>Often implies using less of the same resource.</a:t>
            </a:r>
          </a:p>
          <a:p>
            <a:pPr lvl="2" eaLnBrk="1" hangingPunct="1"/>
            <a:r>
              <a:rPr lang="en-US" altLang="en-US"/>
              <a:t>Developing a more efficient engine.</a:t>
            </a:r>
          </a:p>
          <a:p>
            <a:pPr lvl="1" eaLnBrk="1" hangingPunct="1"/>
            <a:r>
              <a:rPr lang="en-US" altLang="en-US"/>
              <a:t>Substitution:</a:t>
            </a:r>
          </a:p>
          <a:p>
            <a:pPr lvl="2" eaLnBrk="1" hangingPunct="1"/>
            <a:r>
              <a:rPr lang="en-US" altLang="en-US"/>
              <a:t>An alternative resource is used.</a:t>
            </a:r>
          </a:p>
          <a:p>
            <a:pPr lvl="2" eaLnBrk="1" hangingPunct="1"/>
            <a:r>
              <a:rPr lang="en-US" altLang="en-US"/>
              <a:t>Often because the existing resource becomes too expensive / scarce.</a:t>
            </a:r>
          </a:p>
          <a:p>
            <a:pPr lvl="2" eaLnBrk="1" hangingPunct="1"/>
            <a:r>
              <a:rPr lang="en-US" altLang="en-US"/>
              <a:t>Using ethanol.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83" name="Rectangle 7"/>
          <p:cNvSpPr>
            <a:spLocks noGrp="1" noChangeArrowheads="1"/>
          </p:cNvSpPr>
          <p:nvPr>
            <p:ph type="title"/>
          </p:nvPr>
        </p:nvSpPr>
        <p:spPr/>
        <p:txBody>
          <a:bodyPr/>
          <a:lstStyle/>
          <a:p>
            <a:pPr eaLnBrk="1" hangingPunct="1">
              <a:defRPr/>
            </a:pPr>
            <a:r>
              <a:rPr lang="en-US"/>
              <a:t>1. Concept and Issues</a:t>
            </a:r>
          </a:p>
        </p:txBody>
      </p:sp>
      <p:sp>
        <p:nvSpPr>
          <p:cNvPr id="45059" name="Rectangle 8"/>
          <p:cNvSpPr>
            <a:spLocks noGrp="1" noChangeArrowheads="1"/>
          </p:cNvSpPr>
          <p:nvPr>
            <p:ph idx="1"/>
          </p:nvPr>
        </p:nvSpPr>
        <p:spPr/>
        <p:txBody>
          <a:bodyPr/>
          <a:lstStyle/>
          <a:p>
            <a:pPr eaLnBrk="1" hangingPunct="1"/>
            <a:r>
              <a:rPr lang="en-US" altLang="en-US"/>
              <a:t>Technological innovation and agriculture</a:t>
            </a:r>
          </a:p>
          <a:p>
            <a:pPr lvl="1" eaLnBrk="1" hangingPunct="1"/>
            <a:r>
              <a:rPr lang="en-US" altLang="en-US"/>
              <a:t>Intensification of agriculture.</a:t>
            </a:r>
          </a:p>
          <a:p>
            <a:pPr lvl="1" eaLnBrk="1" hangingPunct="1"/>
            <a:r>
              <a:rPr lang="en-US" altLang="en-US"/>
              <a:t>New methods of fertilization.</a:t>
            </a:r>
          </a:p>
          <a:p>
            <a:pPr lvl="1" eaLnBrk="1" hangingPunct="1"/>
            <a:r>
              <a:rPr lang="en-US" altLang="en-US"/>
              <a:t>Pesticide use.</a:t>
            </a:r>
          </a:p>
          <a:p>
            <a:pPr lvl="1" eaLnBrk="1" hangingPunct="1"/>
            <a:r>
              <a:rPr lang="en-US" altLang="en-US"/>
              <a:t>Irrigation.</a:t>
            </a:r>
          </a:p>
          <a:p>
            <a:pPr lvl="1" eaLnBrk="1" hangingPunct="1"/>
            <a:r>
              <a:rPr lang="en-US" altLang="en-US"/>
              <a:t>Multi-cropping systems in which more than one crop would be realized per year.</a:t>
            </a:r>
          </a:p>
          <a:p>
            <a:pPr eaLnBrk="1" hangingPunct="1"/>
            <a:r>
              <a:rPr lang="en-US" altLang="en-US"/>
              <a:t>Creative pressure and global population growth</a:t>
            </a:r>
          </a:p>
          <a:p>
            <a:pPr lvl="1" eaLnBrk="1" hangingPunct="1"/>
            <a:r>
              <a:rPr lang="en-US" altLang="en-US"/>
              <a:t>Would lead to new productivity gains.</a:t>
            </a:r>
          </a:p>
          <a:p>
            <a:pPr lvl="1" eaLnBrk="1" hangingPunct="1"/>
            <a:r>
              <a:rPr lang="en-US" altLang="en-US"/>
              <a:t>Humans don’t deplete resources but, through technology, create them.</a:t>
            </a:r>
          </a:p>
          <a:p>
            <a:pPr lvl="1" eaLnBrk="1" hangingPunct="1"/>
            <a:r>
              <a:rPr lang="en-US" altLang="en-US"/>
              <a:t>Resources will become more abundant.</a:t>
            </a:r>
          </a:p>
          <a:p>
            <a:pPr lvl="1" eaLnBrk="1" hangingPunct="1"/>
            <a:r>
              <a:rPr lang="en-US" altLang="en-US"/>
              <a:t>Help overcome shortage in food production and employment.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Rice and Wheat Yield, 1961-2014</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57339629"/>
              </p:ext>
            </p:extLst>
          </p:nvPr>
        </p:nvGraphicFramePr>
        <p:xfrm>
          <a:off x="757238" y="1311275"/>
          <a:ext cx="8245475" cy="52911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3276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pPr eaLnBrk="1" hangingPunct="1">
              <a:defRPr/>
            </a:pPr>
            <a:r>
              <a:rPr lang="en-US"/>
              <a:t>2. Limits to Productivity</a:t>
            </a:r>
          </a:p>
        </p:txBody>
      </p:sp>
      <p:sp>
        <p:nvSpPr>
          <p:cNvPr id="46083" name="Rectangle 3"/>
          <p:cNvSpPr>
            <a:spLocks noGrp="1" noChangeArrowheads="1"/>
          </p:cNvSpPr>
          <p:nvPr>
            <p:ph idx="1"/>
          </p:nvPr>
        </p:nvSpPr>
        <p:spPr/>
        <p:txBody>
          <a:bodyPr/>
          <a:lstStyle/>
          <a:p>
            <a:pPr eaLnBrk="1" hangingPunct="1"/>
            <a:r>
              <a:rPr lang="en-US" altLang="en-US" dirty="0"/>
              <a:t>Limits of food production by environmental factors</a:t>
            </a:r>
          </a:p>
          <a:p>
            <a:pPr lvl="1" eaLnBrk="1" hangingPunct="1"/>
            <a:r>
              <a:rPr lang="en-US" altLang="en-US" dirty="0"/>
              <a:t>Substitution is not possible for many resources.</a:t>
            </a:r>
          </a:p>
          <a:p>
            <a:pPr lvl="1" eaLnBrk="1" hangingPunct="1"/>
            <a:r>
              <a:rPr lang="en-US" altLang="en-US" dirty="0"/>
              <a:t>Soil exhaustion and erosion.</a:t>
            </a:r>
          </a:p>
          <a:p>
            <a:pPr lvl="1" eaLnBrk="1" hangingPunct="1"/>
            <a:r>
              <a:rPr lang="en-US" altLang="en-US" dirty="0"/>
              <a:t>Evolutionary factors such as the development of greater resistance to pesticides.</a:t>
            </a:r>
          </a:p>
          <a:p>
            <a:pPr lvl="1" eaLnBrk="1" hangingPunct="1"/>
            <a:r>
              <a:rPr lang="en-US" altLang="en-US" dirty="0"/>
              <a:t>Climate change could reduce yields.</a:t>
            </a:r>
          </a:p>
          <a:p>
            <a:pPr lvl="1" eaLnBrk="1" hangingPunct="1"/>
            <a:r>
              <a:rPr lang="en-US" altLang="en-US" dirty="0"/>
              <a:t>Loss of productive soils due to land use conversion to other purposes, such as urbanization.</a:t>
            </a:r>
          </a:p>
          <a:p>
            <a:pPr lvl="1" eaLnBrk="1" hangingPunct="1"/>
            <a:r>
              <a:rPr lang="en-US" altLang="en-US" dirty="0"/>
              <a:t>Water shortages and pollution.</a:t>
            </a:r>
          </a:p>
          <a:p>
            <a:pPr eaLnBrk="1" hangingPunct="1"/>
            <a:r>
              <a:rPr lang="en-US" altLang="en-US" dirty="0"/>
              <a:t>Limits by technology</a:t>
            </a:r>
          </a:p>
          <a:p>
            <a:pPr lvl="1" eaLnBrk="1" hangingPunct="1"/>
            <a:r>
              <a:rPr lang="en-US" altLang="en-US" dirty="0"/>
              <a:t>May be available but not shared.</a:t>
            </a:r>
          </a:p>
          <a:p>
            <a:pPr lvl="1" eaLnBrk="1" hangingPunct="1"/>
            <a:r>
              <a:rPr lang="en-US" altLang="en-US" dirty="0"/>
              <a:t>Maybe too expensive for some regions (e.g. desalination).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type="title"/>
          </p:nvPr>
        </p:nvSpPr>
        <p:spPr/>
        <p:txBody>
          <a:bodyPr/>
          <a:lstStyle/>
          <a:p>
            <a:pPr eaLnBrk="1" hangingPunct="1">
              <a:defRPr/>
            </a:pPr>
            <a:r>
              <a:rPr lang="en-US"/>
              <a:t>2. Limits to Productivity</a:t>
            </a:r>
          </a:p>
        </p:txBody>
      </p:sp>
      <p:sp>
        <p:nvSpPr>
          <p:cNvPr id="47107" name="Rectangle 3"/>
          <p:cNvSpPr>
            <a:spLocks noGrp="1" noChangeArrowheads="1"/>
          </p:cNvSpPr>
          <p:nvPr>
            <p:ph idx="1"/>
          </p:nvPr>
        </p:nvSpPr>
        <p:spPr/>
        <p:txBody>
          <a:bodyPr/>
          <a:lstStyle/>
          <a:p>
            <a:pPr eaLnBrk="1" hangingPunct="1"/>
            <a:r>
              <a:rPr lang="en-US" altLang="en-US" dirty="0"/>
              <a:t>Resources capture</a:t>
            </a:r>
          </a:p>
          <a:p>
            <a:pPr lvl="1" eaLnBrk="1" hangingPunct="1"/>
            <a:r>
              <a:rPr lang="en-US" altLang="en-US" dirty="0"/>
              <a:t>As a resource become scarcer frictions and competition for access to key resources.</a:t>
            </a:r>
          </a:p>
          <a:p>
            <a:pPr lvl="1" eaLnBrk="1" hangingPunct="1"/>
            <a:r>
              <a:rPr lang="en-US" altLang="en-US" dirty="0"/>
              <a:t>Eventually, a group secure / capture the resource and makes it unavailable to others.</a:t>
            </a:r>
          </a:p>
          <a:p>
            <a:pPr lvl="1" eaLnBrk="1" hangingPunct="1"/>
            <a:r>
              <a:rPr lang="en-US" altLang="en-US" dirty="0"/>
              <a:t>This capture either takes place through legislation and / or force.</a:t>
            </a:r>
          </a:p>
          <a:p>
            <a:pPr lvl="1" eaLnBrk="1" hangingPunct="1"/>
            <a:r>
              <a:rPr lang="en-US" altLang="en-US" dirty="0"/>
              <a:t>Leads to marginalization and risks of conflicts.</a:t>
            </a:r>
          </a:p>
          <a:p>
            <a:r>
              <a:rPr lang="en-US" dirty="0"/>
              <a:t>The potential for conflicts</a:t>
            </a:r>
          </a:p>
          <a:p>
            <a:pPr lvl="1"/>
            <a:r>
              <a:rPr lang="en-US" dirty="0"/>
              <a:t>The risks that marginal nation states break down.</a:t>
            </a:r>
          </a:p>
          <a:p>
            <a:pPr lvl="1"/>
            <a:r>
              <a:rPr lang="en-US" dirty="0"/>
              <a:t>Fall down to </a:t>
            </a:r>
            <a:r>
              <a:rPr lang="en-US" dirty="0" err="1"/>
              <a:t>warlordism</a:t>
            </a:r>
            <a:r>
              <a:rPr lang="en-US" dirty="0"/>
              <a:t>.</a:t>
            </a:r>
          </a:p>
          <a:p>
            <a:pPr lvl="1"/>
            <a:r>
              <a:rPr lang="en-US" dirty="0"/>
              <a:t>Large migration pressures towards more stable parts of the world.</a:t>
            </a:r>
          </a:p>
          <a:p>
            <a:pPr lvl="1" eaLnBrk="1" hangingPunct="1"/>
            <a:endParaRPr lang="en-US"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1"/>
          <p:cNvSpPr>
            <a:spLocks noChangeArrowheads="1"/>
          </p:cNvSpPr>
          <p:nvPr/>
        </p:nvSpPr>
        <p:spPr bwMode="auto">
          <a:xfrm>
            <a:off x="4192588" y="1701800"/>
            <a:ext cx="3209925" cy="4476750"/>
          </a:xfrm>
          <a:prstGeom prst="rect">
            <a:avLst/>
          </a:prstGeom>
          <a:gradFill rotWithShape="0">
            <a:gsLst>
              <a:gs pos="0">
                <a:srgbClr val="FFFFFF"/>
              </a:gs>
              <a:gs pos="50000">
                <a:srgbClr val="99CC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8131" name="AutoShape 40"/>
          <p:cNvSpPr>
            <a:spLocks noChangeArrowheads="1"/>
          </p:cNvSpPr>
          <p:nvPr/>
        </p:nvSpPr>
        <p:spPr bwMode="auto">
          <a:xfrm>
            <a:off x="4691063" y="5614988"/>
            <a:ext cx="2290762" cy="463550"/>
          </a:xfrm>
          <a:prstGeom prst="leftRightArrow">
            <a:avLst>
              <a:gd name="adj1" fmla="val 50000"/>
              <a:gd name="adj2" fmla="val 98836"/>
            </a:avLst>
          </a:prstGeom>
          <a:solidFill>
            <a:srgbClr val="99CCFF"/>
          </a:solidFill>
          <a:ln w="25400" algn="ctr">
            <a:solidFill>
              <a:srgbClr val="000080"/>
            </a:solidFill>
            <a:miter lim="800000"/>
            <a:headEnd/>
            <a:tailEnd/>
          </a:ln>
        </p:spPr>
        <p:txBody>
          <a:bodyPr wrap="none" lIns="92075" tIns="46038" rIns="92075" bIns="46038"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77186" name="Rectangle 2"/>
          <p:cNvSpPr>
            <a:spLocks noGrp="1" noChangeArrowheads="1"/>
          </p:cNvSpPr>
          <p:nvPr>
            <p:ph type="title"/>
          </p:nvPr>
        </p:nvSpPr>
        <p:spPr/>
        <p:txBody>
          <a:bodyPr/>
          <a:lstStyle/>
          <a:p>
            <a:pPr eaLnBrk="1" hangingPunct="1">
              <a:defRPr/>
            </a:pPr>
            <a:r>
              <a:rPr lang="en-US"/>
              <a:t>3. Creative Pressure vs. Neo-Malthusianism</a:t>
            </a:r>
          </a:p>
        </p:txBody>
      </p:sp>
      <p:sp>
        <p:nvSpPr>
          <p:cNvPr id="48133" name="Rectangle 6"/>
          <p:cNvSpPr>
            <a:spLocks noChangeArrowheads="1"/>
          </p:cNvSpPr>
          <p:nvPr/>
        </p:nvSpPr>
        <p:spPr bwMode="auto">
          <a:xfrm>
            <a:off x="1066800" y="1701800"/>
            <a:ext cx="7518400" cy="760413"/>
          </a:xfrm>
          <a:prstGeom prst="rect">
            <a:avLst/>
          </a:prstGeom>
          <a:gradFill rotWithShape="0">
            <a:gsLst>
              <a:gs pos="0">
                <a:srgbClr val="FF0000"/>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8134" name="Freeform 5"/>
          <p:cNvSpPr>
            <a:spLocks/>
          </p:cNvSpPr>
          <p:nvPr/>
        </p:nvSpPr>
        <p:spPr bwMode="auto">
          <a:xfrm>
            <a:off x="1066800" y="1447800"/>
            <a:ext cx="7772400" cy="4730750"/>
          </a:xfrm>
          <a:custGeom>
            <a:avLst/>
            <a:gdLst>
              <a:gd name="T0" fmla="*/ 0 w 2737"/>
              <a:gd name="T1" fmla="*/ 0 h 1345"/>
              <a:gd name="T2" fmla="*/ 0 w 2737"/>
              <a:gd name="T3" fmla="*/ 4727233 h 1345"/>
              <a:gd name="T4" fmla="*/ 7769560 w 2737"/>
              <a:gd name="T5" fmla="*/ 4727233 h 1345"/>
              <a:gd name="T6" fmla="*/ 0 60000 65536"/>
              <a:gd name="T7" fmla="*/ 0 60000 65536"/>
              <a:gd name="T8" fmla="*/ 0 60000 65536"/>
              <a:gd name="T9" fmla="*/ 0 w 2737"/>
              <a:gd name="T10" fmla="*/ 0 h 1345"/>
              <a:gd name="T11" fmla="*/ 2737 w 2737"/>
              <a:gd name="T12" fmla="*/ 1345 h 1345"/>
            </a:gdLst>
            <a:ahLst/>
            <a:cxnLst>
              <a:cxn ang="T6">
                <a:pos x="T0" y="T1"/>
              </a:cxn>
              <a:cxn ang="T7">
                <a:pos x="T2" y="T3"/>
              </a:cxn>
              <a:cxn ang="T8">
                <a:pos x="T4" y="T5"/>
              </a:cxn>
            </a:cxnLst>
            <a:rect l="T9" t="T10" r="T11" b="T12"/>
            <a:pathLst>
              <a:path w="2737" h="1345">
                <a:moveTo>
                  <a:pt x="0" y="0"/>
                </a:moveTo>
                <a:lnTo>
                  <a:pt x="0" y="1344"/>
                </a:lnTo>
                <a:lnTo>
                  <a:pt x="2736" y="1344"/>
                </a:lnTo>
              </a:path>
            </a:pathLst>
          </a:custGeom>
          <a:noFill/>
          <a:ln w="38100" cap="rnd">
            <a:solidFill>
              <a:srgbClr val="80808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135" name="Text Box 7"/>
          <p:cNvSpPr txBox="1">
            <a:spLocks noChangeArrowheads="1"/>
          </p:cNvSpPr>
          <p:nvPr/>
        </p:nvSpPr>
        <p:spPr bwMode="auto">
          <a:xfrm>
            <a:off x="3552825" y="1692275"/>
            <a:ext cx="18117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dirty="0">
                <a:latin typeface="Arial Narrow" panose="020B0606020202030204" pitchFamily="34" charset="0"/>
              </a:rPr>
              <a:t>Carrying capacity</a:t>
            </a:r>
          </a:p>
        </p:txBody>
      </p:sp>
      <p:sp>
        <p:nvSpPr>
          <p:cNvPr id="48136" name="Freeform 8"/>
          <p:cNvSpPr>
            <a:spLocks/>
          </p:cNvSpPr>
          <p:nvPr/>
        </p:nvSpPr>
        <p:spPr bwMode="auto">
          <a:xfrm>
            <a:off x="6389688" y="1954213"/>
            <a:ext cx="1943100" cy="1268412"/>
          </a:xfrm>
          <a:custGeom>
            <a:avLst/>
            <a:gdLst>
              <a:gd name="T0" fmla="*/ 0 w 1104"/>
              <a:gd name="T1" fmla="*/ 1268412 h 720"/>
              <a:gd name="T2" fmla="*/ 637140 w 1104"/>
              <a:gd name="T3" fmla="*/ 447468 h 720"/>
              <a:gd name="T4" fmla="*/ 1943100 w 1104"/>
              <a:gd name="T5" fmla="*/ 0 h 720"/>
              <a:gd name="T6" fmla="*/ 0 60000 65536"/>
              <a:gd name="T7" fmla="*/ 0 60000 65536"/>
              <a:gd name="T8" fmla="*/ 0 60000 65536"/>
              <a:gd name="T9" fmla="*/ 0 w 1104"/>
              <a:gd name="T10" fmla="*/ 0 h 720"/>
              <a:gd name="T11" fmla="*/ 1104 w 1104"/>
              <a:gd name="T12" fmla="*/ 720 h 720"/>
            </a:gdLst>
            <a:ahLst/>
            <a:cxnLst>
              <a:cxn ang="T6">
                <a:pos x="T0" y="T1"/>
              </a:cxn>
              <a:cxn ang="T7">
                <a:pos x="T2" y="T3"/>
              </a:cxn>
              <a:cxn ang="T8">
                <a:pos x="T4" y="T5"/>
              </a:cxn>
            </a:cxnLst>
            <a:rect l="T9" t="T10" r="T11" b="T12"/>
            <a:pathLst>
              <a:path w="1104" h="720">
                <a:moveTo>
                  <a:pt x="0" y="720"/>
                </a:moveTo>
                <a:cubicBezTo>
                  <a:pt x="60" y="642"/>
                  <a:pt x="178" y="374"/>
                  <a:pt x="362" y="254"/>
                </a:cubicBezTo>
                <a:cubicBezTo>
                  <a:pt x="546" y="134"/>
                  <a:pt x="950" y="53"/>
                  <a:pt x="1104" y="0"/>
                </a:cubicBezTo>
              </a:path>
            </a:pathLst>
          </a:custGeom>
          <a:noFill/>
          <a:ln w="38100">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7" name="Freeform 10"/>
          <p:cNvSpPr>
            <a:spLocks/>
          </p:cNvSpPr>
          <p:nvPr/>
        </p:nvSpPr>
        <p:spPr bwMode="auto">
          <a:xfrm>
            <a:off x="6051550" y="3119438"/>
            <a:ext cx="2189163" cy="609600"/>
          </a:xfrm>
          <a:custGeom>
            <a:avLst/>
            <a:gdLst>
              <a:gd name="T0" fmla="*/ 0 w 1244"/>
              <a:gd name="T1" fmla="*/ 609600 h 346"/>
              <a:gd name="T2" fmla="*/ 714470 w 1244"/>
              <a:gd name="T3" fmla="*/ 89854 h 346"/>
              <a:gd name="T4" fmla="*/ 2189163 w 1244"/>
              <a:gd name="T5" fmla="*/ 72236 h 346"/>
              <a:gd name="T6" fmla="*/ 0 60000 65536"/>
              <a:gd name="T7" fmla="*/ 0 60000 65536"/>
              <a:gd name="T8" fmla="*/ 0 60000 65536"/>
              <a:gd name="T9" fmla="*/ 0 w 1244"/>
              <a:gd name="T10" fmla="*/ 0 h 346"/>
              <a:gd name="T11" fmla="*/ 1244 w 1244"/>
              <a:gd name="T12" fmla="*/ 346 h 346"/>
            </a:gdLst>
            <a:ahLst/>
            <a:cxnLst>
              <a:cxn ang="T6">
                <a:pos x="T0" y="T1"/>
              </a:cxn>
              <a:cxn ang="T7">
                <a:pos x="T2" y="T3"/>
              </a:cxn>
              <a:cxn ang="T8">
                <a:pos x="T4" y="T5"/>
              </a:cxn>
            </a:cxnLst>
            <a:rect l="T9" t="T10" r="T11" b="T12"/>
            <a:pathLst>
              <a:path w="1244" h="346">
                <a:moveTo>
                  <a:pt x="0" y="346"/>
                </a:moveTo>
                <a:cubicBezTo>
                  <a:pt x="68" y="297"/>
                  <a:pt x="199" y="102"/>
                  <a:pt x="406" y="51"/>
                </a:cubicBezTo>
                <a:cubicBezTo>
                  <a:pt x="613" y="0"/>
                  <a:pt x="1070" y="43"/>
                  <a:pt x="1244" y="41"/>
                </a:cubicBezTo>
              </a:path>
            </a:pathLst>
          </a:custGeom>
          <a:noFill/>
          <a:ln w="38100">
            <a:solidFill>
              <a:srgbClr val="FF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8" name="Text Box 12"/>
          <p:cNvSpPr txBox="1">
            <a:spLocks noChangeArrowheads="1"/>
          </p:cNvSpPr>
          <p:nvPr/>
        </p:nvSpPr>
        <p:spPr bwMode="auto">
          <a:xfrm>
            <a:off x="4885531" y="5669549"/>
            <a:ext cx="19078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i="0" dirty="0">
                <a:latin typeface="Arial Narrow" panose="020B0606020202030204" pitchFamily="34" charset="0"/>
              </a:rPr>
              <a:t>Demographic transition</a:t>
            </a:r>
          </a:p>
        </p:txBody>
      </p:sp>
      <p:sp>
        <p:nvSpPr>
          <p:cNvPr id="48139" name="Line 13"/>
          <p:cNvSpPr>
            <a:spLocks noChangeShapeType="1"/>
          </p:cNvSpPr>
          <p:nvPr/>
        </p:nvSpPr>
        <p:spPr bwMode="auto">
          <a:xfrm flipV="1">
            <a:off x="1320800" y="4995863"/>
            <a:ext cx="3125788" cy="8413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0" name="Line 14"/>
          <p:cNvSpPr>
            <a:spLocks noChangeShapeType="1"/>
          </p:cNvSpPr>
          <p:nvPr/>
        </p:nvSpPr>
        <p:spPr bwMode="auto">
          <a:xfrm flipV="1">
            <a:off x="4446588" y="4827588"/>
            <a:ext cx="674687" cy="1682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1" name="Line 15"/>
          <p:cNvSpPr>
            <a:spLocks noChangeShapeType="1"/>
          </p:cNvSpPr>
          <p:nvPr/>
        </p:nvSpPr>
        <p:spPr bwMode="auto">
          <a:xfrm flipV="1">
            <a:off x="5121275" y="4489450"/>
            <a:ext cx="338138" cy="33813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2" name="Line 16"/>
          <p:cNvSpPr>
            <a:spLocks noChangeShapeType="1"/>
          </p:cNvSpPr>
          <p:nvPr/>
        </p:nvSpPr>
        <p:spPr bwMode="auto">
          <a:xfrm flipV="1">
            <a:off x="5459413" y="3222625"/>
            <a:ext cx="760412" cy="126682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3" name="Text Box 17"/>
          <p:cNvSpPr txBox="1">
            <a:spLocks noChangeArrowheads="1"/>
          </p:cNvSpPr>
          <p:nvPr/>
        </p:nvSpPr>
        <p:spPr bwMode="auto">
          <a:xfrm>
            <a:off x="2943225" y="5507038"/>
            <a:ext cx="10636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400" b="1" i="0">
                <a:latin typeface="AvantGarde Bk BT" pitchFamily="34" charset="0"/>
              </a:rPr>
              <a:t>Population</a:t>
            </a:r>
          </a:p>
        </p:txBody>
      </p:sp>
      <p:sp>
        <p:nvSpPr>
          <p:cNvPr id="48144" name="Text Box 18"/>
          <p:cNvSpPr txBox="1">
            <a:spLocks noChangeArrowheads="1"/>
          </p:cNvSpPr>
          <p:nvPr/>
        </p:nvSpPr>
        <p:spPr bwMode="auto">
          <a:xfrm>
            <a:off x="1235075" y="4691063"/>
            <a:ext cx="1020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400" b="1" i="0" dirty="0">
                <a:latin typeface="AvantGarde Bk BT" pitchFamily="34" charset="0"/>
              </a:rPr>
              <a:t>Resources</a:t>
            </a:r>
          </a:p>
        </p:txBody>
      </p:sp>
      <p:sp>
        <p:nvSpPr>
          <p:cNvPr id="48145" name="Line 19"/>
          <p:cNvSpPr>
            <a:spLocks noChangeShapeType="1"/>
          </p:cNvSpPr>
          <p:nvPr/>
        </p:nvSpPr>
        <p:spPr bwMode="auto">
          <a:xfrm flipV="1">
            <a:off x="4446588" y="4995863"/>
            <a:ext cx="1350962" cy="0"/>
          </a:xfrm>
          <a:prstGeom prst="line">
            <a:avLst/>
          </a:prstGeom>
          <a:noFill/>
          <a:ln w="28575">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6" name="Line 20"/>
          <p:cNvSpPr>
            <a:spLocks noChangeShapeType="1"/>
          </p:cNvSpPr>
          <p:nvPr/>
        </p:nvSpPr>
        <p:spPr bwMode="auto">
          <a:xfrm flipV="1">
            <a:off x="5121275" y="4573588"/>
            <a:ext cx="760413" cy="254000"/>
          </a:xfrm>
          <a:prstGeom prst="line">
            <a:avLst/>
          </a:prstGeom>
          <a:noFill/>
          <a:ln w="28575">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7" name="Line 21"/>
          <p:cNvSpPr>
            <a:spLocks noChangeShapeType="1"/>
          </p:cNvSpPr>
          <p:nvPr/>
        </p:nvSpPr>
        <p:spPr bwMode="auto">
          <a:xfrm flipV="1">
            <a:off x="5459413" y="3813175"/>
            <a:ext cx="760412" cy="676275"/>
          </a:xfrm>
          <a:prstGeom prst="line">
            <a:avLst/>
          </a:prstGeom>
          <a:noFill/>
          <a:ln w="28575">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8" name="Oval 22"/>
          <p:cNvSpPr>
            <a:spLocks noChangeArrowheads="1"/>
          </p:cNvSpPr>
          <p:nvPr/>
        </p:nvSpPr>
        <p:spPr bwMode="auto">
          <a:xfrm>
            <a:off x="4349750" y="4900613"/>
            <a:ext cx="169863" cy="168275"/>
          </a:xfrm>
          <a:prstGeom prst="ellipse">
            <a:avLst/>
          </a:prstGeom>
          <a:solidFill>
            <a:srgbClr val="CC99FF"/>
          </a:solidFill>
          <a:ln w="25400">
            <a:solidFill>
              <a:srgbClr val="80008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8149" name="Oval 23"/>
          <p:cNvSpPr>
            <a:spLocks noChangeArrowheads="1"/>
          </p:cNvSpPr>
          <p:nvPr/>
        </p:nvSpPr>
        <p:spPr bwMode="auto">
          <a:xfrm>
            <a:off x="5026025" y="4730750"/>
            <a:ext cx="169863" cy="169863"/>
          </a:xfrm>
          <a:prstGeom prst="ellipse">
            <a:avLst/>
          </a:prstGeom>
          <a:solidFill>
            <a:srgbClr val="CC99FF"/>
          </a:solidFill>
          <a:ln w="25400">
            <a:solidFill>
              <a:srgbClr val="80008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8150" name="Oval 24"/>
          <p:cNvSpPr>
            <a:spLocks noChangeArrowheads="1"/>
          </p:cNvSpPr>
          <p:nvPr/>
        </p:nvSpPr>
        <p:spPr bwMode="auto">
          <a:xfrm>
            <a:off x="5408613" y="4319588"/>
            <a:ext cx="169862" cy="169862"/>
          </a:xfrm>
          <a:prstGeom prst="ellipse">
            <a:avLst/>
          </a:prstGeom>
          <a:solidFill>
            <a:srgbClr val="CC99FF"/>
          </a:solidFill>
          <a:ln w="25400">
            <a:solidFill>
              <a:srgbClr val="80008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8151" name="Text Box 25"/>
          <p:cNvSpPr txBox="1">
            <a:spLocks noChangeArrowheads="1"/>
          </p:cNvSpPr>
          <p:nvPr/>
        </p:nvSpPr>
        <p:spPr bwMode="auto">
          <a:xfrm>
            <a:off x="6642100" y="3424238"/>
            <a:ext cx="10999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i="0">
                <a:latin typeface="Arial Narrow" panose="020B0606020202030204" pitchFamily="34" charset="0"/>
              </a:rPr>
              <a:t>21st century</a:t>
            </a:r>
          </a:p>
        </p:txBody>
      </p:sp>
      <p:sp>
        <p:nvSpPr>
          <p:cNvPr id="48152" name="Line 26"/>
          <p:cNvSpPr>
            <a:spLocks noChangeShapeType="1"/>
          </p:cNvSpPr>
          <p:nvPr/>
        </p:nvSpPr>
        <p:spPr bwMode="auto">
          <a:xfrm>
            <a:off x="4024313" y="4489450"/>
            <a:ext cx="336550" cy="422275"/>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53" name="Text Box 27"/>
          <p:cNvSpPr txBox="1">
            <a:spLocks noChangeArrowheads="1"/>
          </p:cNvSpPr>
          <p:nvPr/>
        </p:nvSpPr>
        <p:spPr bwMode="auto">
          <a:xfrm>
            <a:off x="3192891" y="4187825"/>
            <a:ext cx="83869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i="0" dirty="0">
                <a:latin typeface="Arial Narrow" panose="020B0606020202030204" pitchFamily="34" charset="0"/>
              </a:rPr>
              <a:t>Creative</a:t>
            </a:r>
          </a:p>
          <a:p>
            <a:r>
              <a:rPr lang="en-US" altLang="en-US" sz="1600" i="0" dirty="0">
                <a:latin typeface="Arial Narrow" panose="020B0606020202030204" pitchFamily="34" charset="0"/>
              </a:rPr>
              <a:t>pressure</a:t>
            </a:r>
          </a:p>
        </p:txBody>
      </p:sp>
      <p:sp>
        <p:nvSpPr>
          <p:cNvPr id="48154" name="Line 28"/>
          <p:cNvSpPr>
            <a:spLocks noChangeShapeType="1"/>
          </p:cNvSpPr>
          <p:nvPr/>
        </p:nvSpPr>
        <p:spPr bwMode="auto">
          <a:xfrm flipV="1">
            <a:off x="6219825" y="2968625"/>
            <a:ext cx="760413" cy="254000"/>
          </a:xfrm>
          <a:prstGeom prst="line">
            <a:avLst/>
          </a:prstGeom>
          <a:noFill/>
          <a:ln w="28575">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55" name="Line 29"/>
          <p:cNvSpPr>
            <a:spLocks noChangeShapeType="1"/>
          </p:cNvSpPr>
          <p:nvPr/>
        </p:nvSpPr>
        <p:spPr bwMode="auto">
          <a:xfrm flipV="1">
            <a:off x="6219825" y="2630488"/>
            <a:ext cx="760413" cy="592137"/>
          </a:xfrm>
          <a:prstGeom prst="line">
            <a:avLst/>
          </a:prstGeom>
          <a:noFill/>
          <a:ln w="28575">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56" name="Line 30"/>
          <p:cNvSpPr>
            <a:spLocks noChangeShapeType="1"/>
          </p:cNvSpPr>
          <p:nvPr/>
        </p:nvSpPr>
        <p:spPr bwMode="auto">
          <a:xfrm flipV="1">
            <a:off x="6219825" y="2292350"/>
            <a:ext cx="760413" cy="930275"/>
          </a:xfrm>
          <a:prstGeom prst="line">
            <a:avLst/>
          </a:prstGeom>
          <a:noFill/>
          <a:ln w="28575">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57" name="Oval 31"/>
          <p:cNvSpPr>
            <a:spLocks noChangeArrowheads="1"/>
          </p:cNvSpPr>
          <p:nvPr/>
        </p:nvSpPr>
        <p:spPr bwMode="auto">
          <a:xfrm>
            <a:off x="6135688" y="3136900"/>
            <a:ext cx="168275" cy="169863"/>
          </a:xfrm>
          <a:prstGeom prst="ellipse">
            <a:avLst/>
          </a:prstGeom>
          <a:solidFill>
            <a:srgbClr val="CC99FF"/>
          </a:solidFill>
          <a:ln w="25400">
            <a:solidFill>
              <a:srgbClr val="800080"/>
            </a:solidFill>
            <a:round/>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48158" name="Text Box 32"/>
          <p:cNvSpPr txBox="1">
            <a:spLocks noChangeArrowheads="1"/>
          </p:cNvSpPr>
          <p:nvPr/>
        </p:nvSpPr>
        <p:spPr bwMode="auto">
          <a:xfrm>
            <a:off x="4102528" y="2635250"/>
            <a:ext cx="125547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i="0" dirty="0">
                <a:latin typeface="Arial Narrow" panose="020B0606020202030204" pitchFamily="34" charset="0"/>
              </a:rPr>
              <a:t>Environmental</a:t>
            </a:r>
          </a:p>
          <a:p>
            <a:r>
              <a:rPr lang="en-US" altLang="en-US" sz="1600" i="0" dirty="0">
                <a:latin typeface="Arial Narrow" panose="020B0606020202030204" pitchFamily="34" charset="0"/>
              </a:rPr>
              <a:t>degradation</a:t>
            </a:r>
          </a:p>
        </p:txBody>
      </p:sp>
      <p:sp>
        <p:nvSpPr>
          <p:cNvPr id="48159" name="Line 33"/>
          <p:cNvSpPr>
            <a:spLocks noChangeShapeType="1"/>
          </p:cNvSpPr>
          <p:nvPr/>
        </p:nvSpPr>
        <p:spPr bwMode="auto">
          <a:xfrm>
            <a:off x="5375275" y="3052763"/>
            <a:ext cx="676275" cy="169862"/>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60" name="Freeform 4"/>
          <p:cNvSpPr>
            <a:spLocks/>
          </p:cNvSpPr>
          <p:nvPr/>
        </p:nvSpPr>
        <p:spPr bwMode="auto">
          <a:xfrm>
            <a:off x="1320800" y="2546350"/>
            <a:ext cx="7011988" cy="3090863"/>
          </a:xfrm>
          <a:custGeom>
            <a:avLst/>
            <a:gdLst>
              <a:gd name="T0" fmla="*/ 0 w 3312"/>
              <a:gd name="T1" fmla="*/ 3090863 h 1468"/>
              <a:gd name="T2" fmla="*/ 3563157 w 3312"/>
              <a:gd name="T3" fmla="*/ 2587650 h 1468"/>
              <a:gd name="T4" fmla="*/ 5258992 w 3312"/>
              <a:gd name="T5" fmla="*/ 488474 h 1468"/>
              <a:gd name="T6" fmla="*/ 7011988 w 3312"/>
              <a:gd name="T7" fmla="*/ 0 h 1468"/>
              <a:gd name="T8" fmla="*/ 0 60000 65536"/>
              <a:gd name="T9" fmla="*/ 0 60000 65536"/>
              <a:gd name="T10" fmla="*/ 0 60000 65536"/>
              <a:gd name="T11" fmla="*/ 0 60000 65536"/>
              <a:gd name="T12" fmla="*/ 0 w 3312"/>
              <a:gd name="T13" fmla="*/ 0 h 1468"/>
              <a:gd name="T14" fmla="*/ 3312 w 3312"/>
              <a:gd name="T15" fmla="*/ 1468 h 1468"/>
            </a:gdLst>
            <a:ahLst/>
            <a:cxnLst>
              <a:cxn ang="T8">
                <a:pos x="T0" y="T1"/>
              </a:cxn>
              <a:cxn ang="T9">
                <a:pos x="T2" y="T3"/>
              </a:cxn>
              <a:cxn ang="T10">
                <a:pos x="T4" y="T5"/>
              </a:cxn>
              <a:cxn ang="T11">
                <a:pos x="T6" y="T7"/>
              </a:cxn>
            </a:cxnLst>
            <a:rect l="T12" t="T13" r="T14" b="T15"/>
            <a:pathLst>
              <a:path w="3312" h="1468">
                <a:moveTo>
                  <a:pt x="0" y="1468"/>
                </a:moveTo>
                <a:cubicBezTo>
                  <a:pt x="280" y="1428"/>
                  <a:pt x="1269" y="1435"/>
                  <a:pt x="1683" y="1229"/>
                </a:cubicBezTo>
                <a:cubicBezTo>
                  <a:pt x="2097" y="1023"/>
                  <a:pt x="2213" y="437"/>
                  <a:pt x="2484" y="232"/>
                </a:cubicBezTo>
                <a:cubicBezTo>
                  <a:pt x="2755" y="27"/>
                  <a:pt x="3036" y="6"/>
                  <a:pt x="3312" y="0"/>
                </a:cubicBezTo>
              </a:path>
            </a:pathLst>
          </a:custGeom>
          <a:noFill/>
          <a:ln w="444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61" name="Line 34"/>
          <p:cNvSpPr>
            <a:spLocks noChangeShapeType="1"/>
          </p:cNvSpPr>
          <p:nvPr/>
        </p:nvSpPr>
        <p:spPr bwMode="auto">
          <a:xfrm>
            <a:off x="2587625" y="5080000"/>
            <a:ext cx="0" cy="422275"/>
          </a:xfrm>
          <a:prstGeom prst="line">
            <a:avLst/>
          </a:prstGeom>
          <a:noFill/>
          <a:ln w="38100">
            <a:solidFill>
              <a:srgbClr val="80808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62" name="Text Box 35"/>
          <p:cNvSpPr txBox="1">
            <a:spLocks noChangeArrowheads="1"/>
          </p:cNvSpPr>
          <p:nvPr/>
        </p:nvSpPr>
        <p:spPr bwMode="auto">
          <a:xfrm>
            <a:off x="4889500" y="5168900"/>
            <a:ext cx="14895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i="0" dirty="0">
                <a:latin typeface="Arial Narrow" panose="020B0606020202030204" pitchFamily="34" charset="0"/>
              </a:rPr>
              <a:t>19th-20th century</a:t>
            </a:r>
          </a:p>
        </p:txBody>
      </p:sp>
      <p:sp>
        <p:nvSpPr>
          <p:cNvPr id="48163" name="Line 36"/>
          <p:cNvSpPr>
            <a:spLocks noChangeShapeType="1"/>
          </p:cNvSpPr>
          <p:nvPr/>
        </p:nvSpPr>
        <p:spPr bwMode="auto">
          <a:xfrm flipH="1">
            <a:off x="3009900" y="2278063"/>
            <a:ext cx="9525" cy="3140075"/>
          </a:xfrm>
          <a:prstGeom prst="line">
            <a:avLst/>
          </a:prstGeom>
          <a:noFill/>
          <a:ln w="38100">
            <a:solidFill>
              <a:srgbClr val="80808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64" name="Text Box 37"/>
          <p:cNvSpPr txBox="1">
            <a:spLocks noChangeArrowheads="1"/>
          </p:cNvSpPr>
          <p:nvPr/>
        </p:nvSpPr>
        <p:spPr bwMode="auto">
          <a:xfrm>
            <a:off x="1273175" y="2851150"/>
            <a:ext cx="1704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b="1" i="0">
                <a:latin typeface="Arial Narrow" panose="020B0606020202030204" pitchFamily="34" charset="0"/>
              </a:rPr>
              <a:t>Neo-Malthusianism</a:t>
            </a:r>
          </a:p>
        </p:txBody>
      </p:sp>
      <p:sp>
        <p:nvSpPr>
          <p:cNvPr id="48165" name="Text Box 38"/>
          <p:cNvSpPr txBox="1">
            <a:spLocks noChangeArrowheads="1"/>
          </p:cNvSpPr>
          <p:nvPr/>
        </p:nvSpPr>
        <p:spPr bwMode="auto">
          <a:xfrm>
            <a:off x="1150938" y="5080000"/>
            <a:ext cx="12554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1600" i="0">
                <a:latin typeface="Arial Narrow" panose="020B0606020202030204" pitchFamily="34" charset="0"/>
              </a:rPr>
              <a:t>Malthusianism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defRPr/>
            </a:pPr>
            <a:r>
              <a:rPr lang="en-US" dirty="0"/>
              <a:t>3. Creative Pressure vs. Neo-Malthusianism</a:t>
            </a:r>
          </a:p>
        </p:txBody>
      </p:sp>
      <p:sp>
        <p:nvSpPr>
          <p:cNvPr id="49155" name="Rectangle 4"/>
          <p:cNvSpPr>
            <a:spLocks noGrp="1" noChangeArrowheads="1"/>
          </p:cNvSpPr>
          <p:nvPr>
            <p:ph sz="half" idx="1"/>
          </p:nvPr>
        </p:nvSpPr>
        <p:spPr>
          <a:xfrm>
            <a:off x="849313" y="1447800"/>
            <a:ext cx="3997325" cy="5137150"/>
          </a:xfrm>
        </p:spPr>
        <p:txBody>
          <a:bodyPr/>
          <a:lstStyle/>
          <a:p>
            <a:pPr eaLnBrk="1" hangingPunct="1"/>
            <a:r>
              <a:rPr lang="en-US" altLang="en-US" sz="2400"/>
              <a:t>Neo-Malthusianism</a:t>
            </a:r>
          </a:p>
          <a:p>
            <a:pPr lvl="1" eaLnBrk="1" hangingPunct="1"/>
            <a:r>
              <a:rPr lang="en-US" altLang="en-US" sz="2000"/>
              <a:t>Population consumes resources.</a:t>
            </a:r>
          </a:p>
          <a:p>
            <a:pPr lvl="1" eaLnBrk="1" hangingPunct="1"/>
            <a:r>
              <a:rPr lang="en-US" altLang="en-US" sz="2000"/>
              <a:t>Population growth has environmental consequences.</a:t>
            </a:r>
          </a:p>
          <a:p>
            <a:pPr lvl="1" eaLnBrk="1" hangingPunct="1"/>
            <a:r>
              <a:rPr lang="en-US" altLang="en-US" sz="2000"/>
              <a:t>Notion of carrying capacity.</a:t>
            </a:r>
          </a:p>
          <a:p>
            <a:pPr lvl="1" eaLnBrk="1" hangingPunct="1"/>
            <a:r>
              <a:rPr lang="en-US" altLang="en-US" sz="2000"/>
              <a:t>Population should be controlled by strict family planning policies.</a:t>
            </a:r>
          </a:p>
          <a:p>
            <a:pPr lvl="1" eaLnBrk="1" hangingPunct="1"/>
            <a:r>
              <a:rPr lang="en-US" altLang="en-US" sz="2000"/>
              <a:t>Overpopulation linked with levels of consumption.</a:t>
            </a:r>
          </a:p>
        </p:txBody>
      </p:sp>
      <p:sp>
        <p:nvSpPr>
          <p:cNvPr id="49156" name="Rectangle 5"/>
          <p:cNvSpPr>
            <a:spLocks noGrp="1" noChangeArrowheads="1"/>
          </p:cNvSpPr>
          <p:nvPr>
            <p:ph sz="half" idx="2"/>
          </p:nvPr>
        </p:nvSpPr>
        <p:spPr>
          <a:xfrm>
            <a:off x="5005388" y="1447800"/>
            <a:ext cx="3997325" cy="5137150"/>
          </a:xfrm>
        </p:spPr>
        <p:txBody>
          <a:bodyPr/>
          <a:lstStyle/>
          <a:p>
            <a:pPr eaLnBrk="1" hangingPunct="1"/>
            <a:r>
              <a:rPr lang="en-US" altLang="en-US" sz="2400"/>
              <a:t>Creative Pressure</a:t>
            </a:r>
          </a:p>
          <a:p>
            <a:pPr lvl="1" eaLnBrk="1" hangingPunct="1"/>
            <a:r>
              <a:rPr lang="en-US" altLang="en-US" sz="2000"/>
              <a:t>Population induces the creation of resources and the substitution to alternative sources.</a:t>
            </a:r>
          </a:p>
          <a:p>
            <a:pPr lvl="1" eaLnBrk="1" hangingPunct="1"/>
            <a:r>
              <a:rPr lang="en-US" altLang="en-US" sz="2000"/>
              <a:t>“Necessity is the mother of all inventions”.</a:t>
            </a:r>
          </a:p>
          <a:p>
            <a:pPr lvl="1" eaLnBrk="1" hangingPunct="1"/>
            <a:r>
              <a:rPr lang="en-US" altLang="en-US" sz="2000"/>
              <a:t>Population will adjust itself to the quantity of available resources.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63" name="Rectangle 7"/>
          <p:cNvSpPr>
            <a:spLocks noGrp="1" noChangeArrowheads="1"/>
          </p:cNvSpPr>
          <p:nvPr>
            <p:ph type="title"/>
          </p:nvPr>
        </p:nvSpPr>
        <p:spPr/>
        <p:txBody>
          <a:bodyPr/>
          <a:lstStyle/>
          <a:p>
            <a:pPr>
              <a:defRPr/>
            </a:pPr>
            <a:r>
              <a:rPr lang="en-US" dirty="0"/>
              <a:t>1. Demographic Capacity</a:t>
            </a:r>
          </a:p>
        </p:txBody>
      </p:sp>
      <p:sp>
        <p:nvSpPr>
          <p:cNvPr id="155652" name="Rectangle 8"/>
          <p:cNvSpPr>
            <a:spLocks noGrp="1" noChangeArrowheads="1"/>
          </p:cNvSpPr>
          <p:nvPr>
            <p:ph idx="1"/>
          </p:nvPr>
        </p:nvSpPr>
        <p:spPr/>
        <p:txBody>
          <a:bodyPr/>
          <a:lstStyle/>
          <a:p>
            <a:pPr eaLnBrk="1" hangingPunct="1"/>
            <a:r>
              <a:rPr lang="en-US" altLang="en-US"/>
              <a:t>Demographic capacity</a:t>
            </a:r>
          </a:p>
          <a:p>
            <a:pPr lvl="1" eaLnBrk="1" hangingPunct="1"/>
            <a:r>
              <a:rPr lang="en-US" altLang="en-US"/>
              <a:t>Studies about nature’s capacity to support human life go back many centuries.</a:t>
            </a:r>
          </a:p>
          <a:p>
            <a:pPr lvl="1" eaLnBrk="1" hangingPunct="1"/>
            <a:r>
              <a:rPr lang="en-US" altLang="en-US"/>
              <a:t>Leeuwenhoek (1679) extrapolated densities for Holland to the whole planet (13.4 billion capacity).</a:t>
            </a:r>
          </a:p>
          <a:p>
            <a:pPr lvl="1" eaLnBrk="1" hangingPunct="1"/>
            <a:r>
              <a:rPr lang="en-US" altLang="en-US"/>
              <a:t>Focus:</a:t>
            </a:r>
          </a:p>
          <a:p>
            <a:pPr lvl="2" eaLnBrk="1" hangingPunct="1"/>
            <a:r>
              <a:rPr lang="en-US" altLang="en-US"/>
              <a:t>Space.</a:t>
            </a:r>
          </a:p>
          <a:p>
            <a:pPr lvl="2" eaLnBrk="1" hangingPunct="1"/>
            <a:r>
              <a:rPr lang="en-US" altLang="en-US"/>
              <a:t>Energy requirements.</a:t>
            </a:r>
          </a:p>
          <a:p>
            <a:pPr lvl="2" eaLnBrk="1" hangingPunct="1"/>
            <a:r>
              <a:rPr lang="en-US" altLang="en-US"/>
              <a:t>Non-renewable resources.</a:t>
            </a:r>
          </a:p>
          <a:p>
            <a:pPr lvl="2" eaLnBrk="1" hangingPunct="1"/>
            <a:r>
              <a:rPr lang="en-US" altLang="en-US"/>
              <a:t>Photosynthetic potentials.</a:t>
            </a:r>
          </a:p>
          <a:p>
            <a:pPr lvl="1" eaLnBrk="1" hangingPunct="1"/>
            <a:r>
              <a:rPr lang="en-US" altLang="en-US"/>
              <a:t>All are based on the same principle:</a:t>
            </a:r>
          </a:p>
          <a:p>
            <a:pPr lvl="2" eaLnBrk="1" hangingPunct="1"/>
            <a:r>
              <a:rPr lang="en-US" altLang="en-US"/>
              <a:t>Tracing resource and energy flows through the human economy.</a:t>
            </a:r>
          </a:p>
        </p:txBody>
      </p:sp>
    </p:spTree>
    <p:extLst>
      <p:ext uri="{BB962C8B-B14F-4D97-AF65-F5344CB8AC3E}">
        <p14:creationId xmlns:p14="http://schemas.microsoft.com/office/powerpoint/2010/main" val="21295887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3. Creative Pressure vs. Neo-Malthusianism</a:t>
            </a:r>
          </a:p>
        </p:txBody>
      </p:sp>
      <p:sp>
        <p:nvSpPr>
          <p:cNvPr id="6" name="Content Placeholder 5"/>
          <p:cNvSpPr>
            <a:spLocks noGrp="1"/>
          </p:cNvSpPr>
          <p:nvPr>
            <p:ph idx="1"/>
          </p:nvPr>
        </p:nvSpPr>
        <p:spPr/>
        <p:txBody>
          <a:bodyPr/>
          <a:lstStyle/>
          <a:p>
            <a:r>
              <a:rPr lang="en-US" dirty="0"/>
              <a:t>High fertility lessens the growth of GDP per capita</a:t>
            </a:r>
          </a:p>
          <a:p>
            <a:pPr lvl="1"/>
            <a:r>
              <a:rPr lang="en-US" dirty="0"/>
              <a:t>Healthcare and education costs.</a:t>
            </a:r>
          </a:p>
          <a:p>
            <a:pPr lvl="1"/>
            <a:r>
              <a:rPr lang="en-US" dirty="0"/>
              <a:t>Labor markets unable to provide enough jobs.</a:t>
            </a:r>
          </a:p>
          <a:p>
            <a:r>
              <a:rPr lang="en-US" dirty="0"/>
              <a:t>High fertility compounds poverty</a:t>
            </a:r>
          </a:p>
          <a:p>
            <a:pPr lvl="1"/>
            <a:r>
              <a:rPr lang="en-US" dirty="0"/>
              <a:t>Limited wage growth.</a:t>
            </a:r>
          </a:p>
          <a:p>
            <a:r>
              <a:rPr lang="en-US" dirty="0"/>
              <a:t>High fertility limits savings</a:t>
            </a:r>
          </a:p>
          <a:p>
            <a:pPr lvl="1"/>
            <a:r>
              <a:rPr lang="en-US" dirty="0"/>
              <a:t>Basic consumption patterns.</a:t>
            </a:r>
          </a:p>
          <a:p>
            <a:r>
              <a:rPr lang="en-US" dirty="0"/>
              <a:t>High fertility reduces education</a:t>
            </a:r>
          </a:p>
          <a:p>
            <a:pPr lvl="1"/>
            <a:r>
              <a:rPr lang="en-US" dirty="0"/>
              <a:t>Less average level of schooling.</a:t>
            </a:r>
          </a:p>
          <a:p>
            <a:r>
              <a:rPr lang="en-US" dirty="0"/>
              <a:t>High fertility puts pressures on resources</a:t>
            </a:r>
          </a:p>
          <a:p>
            <a:pPr lvl="1"/>
            <a:r>
              <a:rPr lang="en-US" dirty="0"/>
              <a:t>Lead to environmental degradation.</a:t>
            </a:r>
          </a:p>
        </p:txBody>
      </p:sp>
    </p:spTree>
    <p:extLst>
      <p:ext uri="{BB962C8B-B14F-4D97-AF65-F5344CB8AC3E}">
        <p14:creationId xmlns:p14="http://schemas.microsoft.com/office/powerpoint/2010/main" val="2883700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Essay: Future population geographies</a:t>
            </a:r>
          </a:p>
        </p:txBody>
      </p:sp>
      <p:pic>
        <p:nvPicPr>
          <p:cNvPr id="921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2386" y="1408075"/>
            <a:ext cx="3000375" cy="32956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002452" y="4934127"/>
            <a:ext cx="7036515" cy="1323439"/>
          </a:xfrm>
          <a:prstGeom prst="rect">
            <a:avLst/>
          </a:prstGeom>
          <a:noFill/>
        </p:spPr>
        <p:txBody>
          <a:bodyPr wrap="square" rtlCol="0">
            <a:spAutoFit/>
          </a:bodyPr>
          <a:lstStyle/>
          <a:p>
            <a:r>
              <a:rPr lang="en-US" sz="2000" b="1" dirty="0">
                <a:latin typeface="Agency FB" pitchFamily="34" charset="0"/>
              </a:rPr>
              <a:t>The world is at a turning point with an uncertain future. Based upon what has been covered this semester, provide a demographic perspective of what the world may look like by 2050. The main issues to be addressed relate to fertility, mortality and migration.</a:t>
            </a:r>
          </a:p>
        </p:txBody>
      </p:sp>
      <p:pic>
        <p:nvPicPr>
          <p:cNvPr id="6" name="Picture 2" descr="C:\Users\ecojpr\AppData\Local\Microsoft\Windows\Temporary Internet Files\Content.IE5\H0P94DF5\MC9004420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8052" y="5007879"/>
            <a:ext cx="914400" cy="652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7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p:txBody>
          <a:bodyPr/>
          <a:lstStyle/>
          <a:p>
            <a:pPr>
              <a:defRPr/>
            </a:pPr>
            <a:r>
              <a:rPr lang="en-US" dirty="0"/>
              <a:t>1. Demographic Capacity</a:t>
            </a:r>
          </a:p>
        </p:txBody>
      </p:sp>
      <p:sp>
        <p:nvSpPr>
          <p:cNvPr id="157700" name="Rectangle 3"/>
          <p:cNvSpPr>
            <a:spLocks noGrp="1" noChangeArrowheads="1"/>
          </p:cNvSpPr>
          <p:nvPr>
            <p:ph sz="half" idx="1"/>
          </p:nvPr>
        </p:nvSpPr>
        <p:spPr/>
        <p:txBody>
          <a:bodyPr/>
          <a:lstStyle/>
          <a:p>
            <a:pPr eaLnBrk="1" hangingPunct="1"/>
            <a:endParaRPr lang="en-US" altLang="en-US" sz="2000" dirty="0"/>
          </a:p>
        </p:txBody>
      </p:sp>
      <p:sp>
        <p:nvSpPr>
          <p:cNvPr id="2" name="Content Placeholder 1"/>
          <p:cNvSpPr>
            <a:spLocks noGrp="1"/>
          </p:cNvSpPr>
          <p:nvPr>
            <p:ph sz="half" idx="2"/>
          </p:nvPr>
        </p:nvSpPr>
        <p:spPr/>
        <p:txBody>
          <a:bodyPr/>
          <a:lstStyle/>
          <a:p>
            <a:r>
              <a:rPr lang="en-US" altLang="en-US" sz="2400" dirty="0" err="1"/>
              <a:t>Ravenstein</a:t>
            </a:r>
            <a:r>
              <a:rPr lang="en-US" altLang="en-US" sz="2400" dirty="0"/>
              <a:t> in 1891</a:t>
            </a:r>
          </a:p>
          <a:p>
            <a:pPr lvl="1"/>
            <a:r>
              <a:rPr lang="en-US" altLang="en-US" sz="2000" dirty="0"/>
              <a:t>Concept of carrying capacity.</a:t>
            </a:r>
          </a:p>
          <a:p>
            <a:pPr lvl="1"/>
            <a:r>
              <a:rPr lang="en-US" altLang="en-US" sz="2000" dirty="0"/>
              <a:t>Focused on the earth’s cultivable areas, and their potential productivity given increases in yields over time:</a:t>
            </a:r>
          </a:p>
          <a:p>
            <a:pPr lvl="2"/>
            <a:r>
              <a:rPr lang="en-US" altLang="en-US" sz="1800" dirty="0"/>
              <a:t>Fertile: 200 people / km2.</a:t>
            </a:r>
          </a:p>
          <a:p>
            <a:pPr lvl="2"/>
            <a:r>
              <a:rPr lang="en-US" altLang="en-US" sz="1800" dirty="0"/>
              <a:t>Steppe: 10 people / km2.</a:t>
            </a:r>
          </a:p>
          <a:p>
            <a:pPr lvl="2"/>
            <a:r>
              <a:rPr lang="en-US" altLang="en-US" sz="1800" dirty="0"/>
              <a:t>Desert: 1 person / km2.</a:t>
            </a:r>
          </a:p>
          <a:p>
            <a:pPr lvl="1"/>
            <a:r>
              <a:rPr lang="en-US" altLang="en-US" sz="2000" dirty="0"/>
              <a:t>Figure of 6 billion people as the number Earth could sustain without lowering living standards.</a:t>
            </a:r>
          </a:p>
          <a:p>
            <a:pPr lvl="1"/>
            <a:r>
              <a:rPr lang="en-US" altLang="en-US" sz="2000" dirty="0"/>
              <a:t>Reached this number in 1999.</a:t>
            </a:r>
            <a:endParaRPr lang="en-US" dirty="0"/>
          </a:p>
        </p:txBody>
      </p:sp>
      <p:sp>
        <p:nvSpPr>
          <p:cNvPr id="460806" name="Rectangle 6"/>
          <p:cNvSpPr>
            <a:spLocks noChangeArrowheads="1"/>
          </p:cNvSpPr>
          <p:nvPr/>
        </p:nvSpPr>
        <p:spPr bwMode="auto">
          <a:xfrm>
            <a:off x="2057400" y="1752600"/>
            <a:ext cx="1752600" cy="1066800"/>
          </a:xfrm>
          <a:prstGeom prst="rect">
            <a:avLst/>
          </a:prstGeom>
          <a:solidFill>
            <a:srgbClr val="CCFFCC"/>
          </a:solidFill>
          <a:ln w="25400">
            <a:solidFill>
              <a:srgbClr val="808080"/>
            </a:solidFill>
            <a:miter lim="800000"/>
            <a:headEnd/>
            <a:tailEnd/>
          </a:ln>
          <a:effectLst/>
        </p:spPr>
        <p:txBody>
          <a:bodyPr wrap="none" anchor="ctr"/>
          <a:lstStyle/>
          <a:p>
            <a:pPr algn="ctr">
              <a:defRPr/>
            </a:pPr>
            <a:r>
              <a:rPr lang="en-US" sz="2400" b="1" i="0" dirty="0">
                <a:latin typeface="Arial Narrow" pitchFamily="34" charset="0"/>
              </a:rPr>
              <a:t>Arable land</a:t>
            </a:r>
          </a:p>
        </p:txBody>
      </p:sp>
      <p:sp>
        <p:nvSpPr>
          <p:cNvPr id="460807" name="Rectangle 7"/>
          <p:cNvSpPr>
            <a:spLocks noChangeArrowheads="1"/>
          </p:cNvSpPr>
          <p:nvPr/>
        </p:nvSpPr>
        <p:spPr bwMode="auto">
          <a:xfrm>
            <a:off x="2057400" y="3505200"/>
            <a:ext cx="1752600" cy="1066800"/>
          </a:xfrm>
          <a:prstGeom prst="rect">
            <a:avLst/>
          </a:prstGeom>
          <a:solidFill>
            <a:srgbClr val="99CCFF"/>
          </a:solidFill>
          <a:ln w="25400">
            <a:solidFill>
              <a:srgbClr val="808080"/>
            </a:solidFill>
            <a:miter lim="800000"/>
            <a:headEnd/>
            <a:tailEnd/>
          </a:ln>
          <a:effectLst/>
        </p:spPr>
        <p:txBody>
          <a:bodyPr wrap="none" anchor="ctr"/>
          <a:lstStyle/>
          <a:p>
            <a:pPr algn="ctr">
              <a:defRPr/>
            </a:pPr>
            <a:r>
              <a:rPr lang="en-US" sz="2000" dirty="0">
                <a:latin typeface="Arial Narrow" panose="020B0606020202030204" pitchFamily="34" charset="0"/>
              </a:rPr>
              <a:t>Agricultural</a:t>
            </a:r>
          </a:p>
          <a:p>
            <a:pPr algn="ctr">
              <a:defRPr/>
            </a:pPr>
            <a:r>
              <a:rPr lang="en-US" sz="2000" dirty="0">
                <a:latin typeface="Arial Narrow" panose="020B0606020202030204" pitchFamily="34" charset="0"/>
              </a:rPr>
              <a:t>technology</a:t>
            </a:r>
          </a:p>
        </p:txBody>
      </p:sp>
      <p:sp>
        <p:nvSpPr>
          <p:cNvPr id="460808" name="Rectangle 8"/>
          <p:cNvSpPr>
            <a:spLocks noChangeArrowheads="1"/>
          </p:cNvSpPr>
          <p:nvPr/>
        </p:nvSpPr>
        <p:spPr bwMode="auto">
          <a:xfrm>
            <a:off x="2057400" y="5181600"/>
            <a:ext cx="1752600" cy="1066800"/>
          </a:xfrm>
          <a:prstGeom prst="rect">
            <a:avLst/>
          </a:prstGeom>
          <a:solidFill>
            <a:srgbClr val="FFCC99"/>
          </a:solidFill>
          <a:ln w="25400">
            <a:solidFill>
              <a:srgbClr val="808080"/>
            </a:solidFill>
            <a:miter lim="800000"/>
            <a:headEnd/>
            <a:tailEnd/>
          </a:ln>
          <a:effectLst/>
        </p:spPr>
        <p:txBody>
          <a:bodyPr wrap="none" anchor="ctr"/>
          <a:lstStyle/>
          <a:p>
            <a:pPr algn="ctr">
              <a:defRPr/>
            </a:pPr>
            <a:r>
              <a:rPr lang="en-US" sz="2000" b="1" i="0" dirty="0">
                <a:latin typeface="Arial Narrow" pitchFamily="34" charset="0"/>
              </a:rPr>
              <a:t>Consumption</a:t>
            </a:r>
          </a:p>
          <a:p>
            <a:pPr algn="ctr">
              <a:defRPr/>
            </a:pPr>
            <a:r>
              <a:rPr lang="en-US" sz="2000" b="1" i="0" dirty="0">
                <a:latin typeface="Arial Narrow" pitchFamily="34" charset="0"/>
              </a:rPr>
              <a:t>per capita</a:t>
            </a:r>
          </a:p>
        </p:txBody>
      </p:sp>
      <p:sp>
        <p:nvSpPr>
          <p:cNvPr id="157704" name="Text Box 9"/>
          <p:cNvSpPr txBox="1">
            <a:spLocks noChangeArrowheads="1"/>
          </p:cNvSpPr>
          <p:nvPr/>
        </p:nvSpPr>
        <p:spPr bwMode="auto">
          <a:xfrm>
            <a:off x="2719388" y="288766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buClrTx/>
              <a:buFontTx/>
              <a:buNone/>
            </a:pPr>
            <a:r>
              <a:rPr lang="en-US" altLang="en-US" sz="2400">
                <a:solidFill>
                  <a:schemeClr val="tx1"/>
                </a:solidFill>
              </a:rPr>
              <a:t>X</a:t>
            </a:r>
          </a:p>
        </p:txBody>
      </p:sp>
      <p:sp>
        <p:nvSpPr>
          <p:cNvPr id="157705" name="Text Box 10"/>
          <p:cNvSpPr txBox="1">
            <a:spLocks noChangeArrowheads="1"/>
          </p:cNvSpPr>
          <p:nvPr/>
        </p:nvSpPr>
        <p:spPr bwMode="auto">
          <a:xfrm>
            <a:off x="2743200" y="4648200"/>
            <a:ext cx="2551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buClrTx/>
              <a:buFontTx/>
              <a:buNone/>
            </a:pPr>
            <a:r>
              <a:rPr lang="en-US" altLang="en-US" sz="2400">
                <a:solidFill>
                  <a:schemeClr val="tx1"/>
                </a:solidFill>
              </a:rPr>
              <a:t>/</a:t>
            </a:r>
          </a:p>
        </p:txBody>
      </p:sp>
    </p:spTree>
    <p:extLst>
      <p:ext uri="{BB962C8B-B14F-4D97-AF65-F5344CB8AC3E}">
        <p14:creationId xmlns:p14="http://schemas.microsoft.com/office/powerpoint/2010/main" val="202541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pPr>
              <a:defRPr/>
            </a:pPr>
            <a:r>
              <a:rPr lang="en-US" dirty="0"/>
              <a:t>1. Demographic Capacity</a:t>
            </a:r>
          </a:p>
        </p:txBody>
      </p:sp>
      <p:sp>
        <p:nvSpPr>
          <p:cNvPr id="159748" name="Rectangle 3"/>
          <p:cNvSpPr>
            <a:spLocks noGrp="1" noChangeArrowheads="1"/>
          </p:cNvSpPr>
          <p:nvPr>
            <p:ph idx="1"/>
          </p:nvPr>
        </p:nvSpPr>
        <p:spPr/>
        <p:txBody>
          <a:bodyPr/>
          <a:lstStyle/>
          <a:p>
            <a:pPr eaLnBrk="1" hangingPunct="1"/>
            <a:r>
              <a:rPr lang="en-US" altLang="en-US"/>
              <a:t>Contemporary issues</a:t>
            </a:r>
          </a:p>
          <a:p>
            <a:pPr lvl="1" eaLnBrk="1" hangingPunct="1"/>
            <a:r>
              <a:rPr lang="en-US" altLang="en-US"/>
              <a:t>Events such as the Green Revolution were not foreseen by Ravenstein.</a:t>
            </a:r>
          </a:p>
          <a:p>
            <a:pPr lvl="1" eaLnBrk="1" hangingPunct="1"/>
            <a:r>
              <a:rPr lang="en-US" altLang="en-US"/>
              <a:t>Managed to increase agricultural yields in many areas by quantities far greater than he had anticipated.</a:t>
            </a:r>
          </a:p>
          <a:p>
            <a:pPr lvl="1" eaLnBrk="1" hangingPunct="1"/>
            <a:r>
              <a:rPr lang="en-US" altLang="en-US"/>
              <a:t>Efforts to calculate carrying capacity have largely failed.</a:t>
            </a:r>
          </a:p>
          <a:p>
            <a:pPr lvl="1" eaLnBrk="1" hangingPunct="1"/>
            <a:r>
              <a:rPr lang="en-US" altLang="en-US"/>
              <a:t>Too many variables.</a:t>
            </a:r>
          </a:p>
          <a:p>
            <a:pPr lvl="1" eaLnBrk="1" hangingPunct="1"/>
            <a:r>
              <a:rPr lang="en-US" altLang="en-US"/>
              <a:t>Value ranges between 4 and 16 billion.</a:t>
            </a:r>
          </a:p>
        </p:txBody>
      </p:sp>
      <p:sp>
        <p:nvSpPr>
          <p:cNvPr id="5" name="TextBox 4"/>
          <p:cNvSpPr txBox="1"/>
          <p:nvPr/>
        </p:nvSpPr>
        <p:spPr>
          <a:xfrm>
            <a:off x="3208393" y="4971197"/>
            <a:ext cx="4483687" cy="1015663"/>
          </a:xfrm>
          <a:prstGeom prst="rect">
            <a:avLst/>
          </a:prstGeom>
          <a:noFill/>
        </p:spPr>
        <p:txBody>
          <a:bodyPr wrap="square" rtlCol="0">
            <a:spAutoFit/>
          </a:bodyPr>
          <a:lstStyle/>
          <a:p>
            <a:r>
              <a:rPr lang="en-US" sz="2000" b="1" dirty="0">
                <a:latin typeface="Agency FB" pitchFamily="34" charset="0"/>
              </a:rPr>
              <a:t>Explain the concepts of demographic capacity and the debate about if the world is exceeding its demographic capacity.</a:t>
            </a:r>
          </a:p>
        </p:txBody>
      </p:sp>
      <p:pic>
        <p:nvPicPr>
          <p:cNvPr id="6" name="Picture 2" descr="C:\Users\ecojpr\AppData\Local\Microsoft\Windows\Temporary Internet Files\Content.IE5\H0P94DF5\MC9004420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2044" y="5116459"/>
            <a:ext cx="914400" cy="652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320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64" name="Rectangle 8"/>
          <p:cNvSpPr>
            <a:spLocks noGrp="1" noChangeArrowheads="1"/>
          </p:cNvSpPr>
          <p:nvPr>
            <p:ph type="title"/>
          </p:nvPr>
        </p:nvSpPr>
        <p:spPr/>
        <p:txBody>
          <a:bodyPr/>
          <a:lstStyle/>
          <a:p>
            <a:pPr>
              <a:defRPr/>
            </a:pPr>
            <a:r>
              <a:rPr lang="en-US" dirty="0"/>
              <a:t>1. Demographic Capacity</a:t>
            </a:r>
          </a:p>
        </p:txBody>
      </p:sp>
      <p:graphicFrame>
        <p:nvGraphicFramePr>
          <p:cNvPr id="2" name="Object 9"/>
          <p:cNvGraphicFramePr>
            <a:graphicFrameLocks noGrp="1" noChangeAspect="1"/>
          </p:cNvGraphicFramePr>
          <p:nvPr>
            <p:ph sz="half" idx="1"/>
            <p:extLst>
              <p:ext uri="{D42A27DB-BD31-4B8C-83A1-F6EECF244321}">
                <p14:modId xmlns:p14="http://schemas.microsoft.com/office/powerpoint/2010/main" val="1057352622"/>
              </p:ext>
            </p:extLst>
          </p:nvPr>
        </p:nvGraphicFramePr>
        <p:xfrm>
          <a:off x="757238" y="1311275"/>
          <a:ext cx="4046537" cy="5291138"/>
        </p:xfrm>
        <a:graphic>
          <a:graphicData uri="http://schemas.openxmlformats.org/drawingml/2006/chart">
            <c:chart xmlns:c="http://schemas.openxmlformats.org/drawingml/2006/chart" xmlns:r="http://schemas.openxmlformats.org/officeDocument/2006/relationships" r:id="rId3"/>
          </a:graphicData>
        </a:graphic>
      </p:graphicFrame>
      <p:sp>
        <p:nvSpPr>
          <p:cNvPr id="161797" name="Rectangle 10"/>
          <p:cNvSpPr>
            <a:spLocks noGrp="1" noChangeArrowheads="1"/>
          </p:cNvSpPr>
          <p:nvPr>
            <p:ph sz="half" idx="2"/>
          </p:nvPr>
        </p:nvSpPr>
        <p:spPr>
          <a:xfrm>
            <a:off x="4803775" y="1311275"/>
            <a:ext cx="4198938" cy="5291138"/>
          </a:xfrm>
        </p:spPr>
        <p:txBody>
          <a:bodyPr/>
          <a:lstStyle/>
          <a:p>
            <a:pPr eaLnBrk="1" hangingPunct="1"/>
            <a:r>
              <a:rPr lang="en-US" altLang="en-US" sz="2400" dirty="0"/>
              <a:t>Level of consumption</a:t>
            </a:r>
          </a:p>
          <a:p>
            <a:pPr lvl="1" eaLnBrk="1" hangingPunct="1"/>
            <a:r>
              <a:rPr lang="en-US" altLang="en-US" sz="2000" dirty="0"/>
              <a:t>Alternative perspective.</a:t>
            </a:r>
          </a:p>
          <a:p>
            <a:pPr lvl="1" eaLnBrk="1" hangingPunct="1"/>
            <a:r>
              <a:rPr lang="en-US" altLang="en-US" sz="2000" dirty="0"/>
              <a:t>The issue is not resource supply, but resource demand.</a:t>
            </a:r>
          </a:p>
          <a:p>
            <a:pPr lvl="1" eaLnBrk="1" hangingPunct="1"/>
            <a:r>
              <a:rPr lang="en-US" altLang="en-US" sz="2000" dirty="0"/>
              <a:t>The world is producing only a finite number of resources for consumption.</a:t>
            </a:r>
          </a:p>
          <a:p>
            <a:pPr lvl="1" eaLnBrk="1" hangingPunct="1"/>
            <a:r>
              <a:rPr lang="en-US" altLang="en-US" sz="2000" dirty="0"/>
              <a:t>Demographic capacity is linked with level of resource consumption.</a:t>
            </a:r>
          </a:p>
          <a:p>
            <a:pPr eaLnBrk="1" hangingPunct="1"/>
            <a:r>
              <a:rPr lang="en-US" altLang="en-US" sz="2400" dirty="0"/>
              <a:t>American (lifetime)</a:t>
            </a:r>
          </a:p>
          <a:p>
            <a:pPr lvl="1" eaLnBrk="1" hangingPunct="1"/>
            <a:r>
              <a:rPr lang="en-US" altLang="en-US" sz="2000" dirty="0"/>
              <a:t>1 million kg of atmospheric waste.</a:t>
            </a:r>
          </a:p>
          <a:p>
            <a:pPr lvl="1" eaLnBrk="1" hangingPunct="1"/>
            <a:r>
              <a:rPr lang="en-US" altLang="en-US" sz="2000" dirty="0"/>
              <a:t>10 million kg of liquid waste.</a:t>
            </a:r>
          </a:p>
          <a:p>
            <a:pPr lvl="1" eaLnBrk="1" hangingPunct="1"/>
            <a:r>
              <a:rPr lang="en-US" altLang="en-US" sz="2000" dirty="0"/>
              <a:t>1 million kg of solid waste.</a:t>
            </a:r>
          </a:p>
          <a:p>
            <a:pPr lvl="1" eaLnBrk="1" hangingPunct="1"/>
            <a:r>
              <a:rPr lang="en-US" altLang="en-US" sz="2000" dirty="0"/>
              <a:t>700,000 kg of minerals.</a:t>
            </a:r>
          </a:p>
          <a:p>
            <a:pPr lvl="1" eaLnBrk="1" hangingPunct="1"/>
            <a:r>
              <a:rPr lang="en-US" altLang="en-US" sz="2000" dirty="0"/>
              <a:t>24 billion BTU of energy.</a:t>
            </a:r>
          </a:p>
          <a:p>
            <a:pPr lvl="1" eaLnBrk="1" hangingPunct="1"/>
            <a:r>
              <a:rPr lang="en-US" altLang="en-US" sz="2000" dirty="0"/>
              <a:t>25,000 kg of plants.</a:t>
            </a:r>
          </a:p>
          <a:p>
            <a:pPr lvl="1" eaLnBrk="1" hangingPunct="1"/>
            <a:r>
              <a:rPr lang="en-US" altLang="en-US" sz="2000" dirty="0"/>
              <a:t>2,000 animals (28,000 kg).</a:t>
            </a:r>
          </a:p>
        </p:txBody>
      </p:sp>
    </p:spTree>
    <p:extLst>
      <p:ext uri="{BB962C8B-B14F-4D97-AF65-F5344CB8AC3E}">
        <p14:creationId xmlns:p14="http://schemas.microsoft.com/office/powerpoint/2010/main" val="532373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2" name="Rectangle 4"/>
          <p:cNvSpPr>
            <a:spLocks noGrp="1" noChangeArrowheads="1"/>
          </p:cNvSpPr>
          <p:nvPr>
            <p:ph type="title"/>
          </p:nvPr>
        </p:nvSpPr>
        <p:spPr/>
        <p:txBody>
          <a:bodyPr/>
          <a:lstStyle/>
          <a:p>
            <a:pPr>
              <a:defRPr/>
            </a:pPr>
            <a:r>
              <a:rPr lang="en-US" dirty="0"/>
              <a:t>1. Demographic Capacity</a:t>
            </a:r>
          </a:p>
        </p:txBody>
      </p:sp>
      <p:sp>
        <p:nvSpPr>
          <p:cNvPr id="163844" name="Rectangle 7"/>
          <p:cNvSpPr>
            <a:spLocks noGrp="1" noChangeArrowheads="1"/>
          </p:cNvSpPr>
          <p:nvPr>
            <p:ph type="body" sz="half" idx="2"/>
          </p:nvPr>
        </p:nvSpPr>
        <p:spPr>
          <a:xfrm>
            <a:off x="4664075" y="1447800"/>
            <a:ext cx="4338638" cy="5137150"/>
          </a:xfrm>
        </p:spPr>
        <p:txBody>
          <a:bodyPr/>
          <a:lstStyle/>
          <a:p>
            <a:pPr eaLnBrk="1" hangingPunct="1"/>
            <a:r>
              <a:rPr lang="en-US" altLang="en-US" sz="2400"/>
              <a:t>Ecological footprint and biocapacity</a:t>
            </a:r>
          </a:p>
          <a:p>
            <a:pPr lvl="1" eaLnBrk="1" hangingPunct="1"/>
            <a:r>
              <a:rPr lang="en-US" altLang="en-US" sz="2000"/>
              <a:t>Try to assess the demand of human activities on the environment.</a:t>
            </a:r>
          </a:p>
          <a:p>
            <a:pPr lvl="1" eaLnBrk="1" hangingPunct="1"/>
            <a:r>
              <a:rPr lang="en-US" altLang="en-US" sz="2000"/>
              <a:t>Transformed over an unit of surface.</a:t>
            </a:r>
          </a:p>
          <a:p>
            <a:pPr lvl="1" eaLnBrk="1" hangingPunct="1"/>
            <a:r>
              <a:rPr lang="en-US" altLang="en-US" sz="2000"/>
              <a:t>Footprint (2003): 2.2 hectares per capita.</a:t>
            </a:r>
          </a:p>
          <a:p>
            <a:pPr lvl="1" eaLnBrk="1" hangingPunct="1"/>
            <a:r>
              <a:rPr lang="en-US" altLang="en-US" sz="2000"/>
              <a:t>Biocapacity (2003): 1.8 hectares per capita.</a:t>
            </a:r>
          </a:p>
          <a:p>
            <a:pPr lvl="1" eaLnBrk="1" hangingPunct="1"/>
            <a:r>
              <a:rPr lang="en-US" altLang="en-US" sz="2000"/>
              <a:t>Net deficit, in theory.</a:t>
            </a:r>
          </a:p>
          <a:p>
            <a:pPr lvl="1" eaLnBrk="1" hangingPunct="1"/>
            <a:r>
              <a:rPr lang="en-US" altLang="en-US" sz="2000"/>
              <a:t>May be overestimating the footprint because of CO2 sequestration assumptions.</a:t>
            </a:r>
          </a:p>
          <a:p>
            <a:pPr lvl="1" eaLnBrk="1" hangingPunct="1"/>
            <a:endParaRPr lang="en-US" altLang="en-US" sz="2000"/>
          </a:p>
        </p:txBody>
      </p:sp>
      <p:sp>
        <p:nvSpPr>
          <p:cNvPr id="698376" name="Rectangle 8"/>
          <p:cNvSpPr>
            <a:spLocks noChangeArrowheads="1"/>
          </p:cNvSpPr>
          <p:nvPr/>
        </p:nvSpPr>
        <p:spPr bwMode="auto">
          <a:xfrm>
            <a:off x="1016000" y="1643063"/>
            <a:ext cx="1481138" cy="1066800"/>
          </a:xfrm>
          <a:prstGeom prst="rect">
            <a:avLst/>
          </a:prstGeom>
          <a:solidFill>
            <a:srgbClr val="CCFFCC"/>
          </a:solidFill>
          <a:ln w="25400">
            <a:solidFill>
              <a:srgbClr val="808080"/>
            </a:solidFill>
            <a:miter lim="800000"/>
            <a:headEnd/>
            <a:tailEnd/>
          </a:ln>
          <a:effectLst/>
        </p:spPr>
        <p:txBody>
          <a:bodyPr wrap="none" anchor="ctr"/>
          <a:lstStyle/>
          <a:p>
            <a:pPr algn="ctr">
              <a:defRPr/>
            </a:pPr>
            <a:r>
              <a:rPr lang="en-US" sz="2000" b="1" i="0">
                <a:effectLst>
                  <a:outerShdw blurRad="38100" dist="38100" dir="2700000" algn="tl">
                    <a:srgbClr val="FFFFFF"/>
                  </a:outerShdw>
                </a:effectLst>
                <a:latin typeface="Arial Narrow" pitchFamily="34" charset="0"/>
              </a:rPr>
              <a:t>Area</a:t>
            </a:r>
          </a:p>
        </p:txBody>
      </p:sp>
      <p:sp>
        <p:nvSpPr>
          <p:cNvPr id="698377" name="Rectangle 9"/>
          <p:cNvSpPr>
            <a:spLocks noChangeArrowheads="1"/>
          </p:cNvSpPr>
          <p:nvPr/>
        </p:nvSpPr>
        <p:spPr bwMode="auto">
          <a:xfrm>
            <a:off x="1016000" y="3395663"/>
            <a:ext cx="1481138" cy="1066800"/>
          </a:xfrm>
          <a:prstGeom prst="rect">
            <a:avLst/>
          </a:prstGeom>
          <a:solidFill>
            <a:srgbClr val="CCFFCC"/>
          </a:solidFill>
          <a:ln w="25400">
            <a:solidFill>
              <a:srgbClr val="808080"/>
            </a:solidFill>
            <a:miter lim="800000"/>
            <a:headEnd/>
            <a:tailEnd/>
          </a:ln>
          <a:effectLst/>
        </p:spPr>
        <p:txBody>
          <a:bodyPr anchor="ctr"/>
          <a:lstStyle/>
          <a:p>
            <a:pPr algn="ctr">
              <a:defRPr/>
            </a:pPr>
            <a:r>
              <a:rPr lang="en-US">
                <a:effectLst>
                  <a:outerShdw blurRad="38100" dist="38100" dir="2700000" algn="tl">
                    <a:srgbClr val="FFFFFF"/>
                  </a:outerShdw>
                </a:effectLst>
                <a:latin typeface="Arial Narrow" panose="020B0606020202030204" pitchFamily="34" charset="0"/>
              </a:rPr>
              <a:t>Bio-productivity</a:t>
            </a:r>
          </a:p>
        </p:txBody>
      </p:sp>
      <p:sp>
        <p:nvSpPr>
          <p:cNvPr id="698378" name="Rectangle 10"/>
          <p:cNvSpPr>
            <a:spLocks noChangeArrowheads="1"/>
          </p:cNvSpPr>
          <p:nvPr/>
        </p:nvSpPr>
        <p:spPr bwMode="auto">
          <a:xfrm>
            <a:off x="1006475" y="5387975"/>
            <a:ext cx="1481138" cy="1066800"/>
          </a:xfrm>
          <a:prstGeom prst="rect">
            <a:avLst/>
          </a:prstGeom>
          <a:solidFill>
            <a:srgbClr val="CCFFCC"/>
          </a:solidFill>
          <a:ln w="38100">
            <a:solidFill>
              <a:srgbClr val="003300"/>
            </a:solidFill>
            <a:miter lim="800000"/>
            <a:headEnd/>
            <a:tailEnd/>
          </a:ln>
          <a:effectLst/>
        </p:spPr>
        <p:txBody>
          <a:bodyPr wrap="none" anchor="ctr"/>
          <a:lstStyle/>
          <a:p>
            <a:pPr algn="ctr">
              <a:defRPr/>
            </a:pPr>
            <a:r>
              <a:rPr lang="en-US" sz="2000" b="1">
                <a:effectLst>
                  <a:outerShdw blurRad="38100" dist="38100" dir="2700000" algn="tl">
                    <a:srgbClr val="FFFFFF"/>
                  </a:outerShdw>
                </a:effectLst>
                <a:latin typeface="Arial Narrow" pitchFamily="34" charset="0"/>
              </a:rPr>
              <a:t>Biocapacity</a:t>
            </a:r>
            <a:br>
              <a:rPr lang="en-US" sz="2000" b="1">
                <a:effectLst>
                  <a:outerShdw blurRad="38100" dist="38100" dir="2700000" algn="tl">
                    <a:srgbClr val="FFFFFF"/>
                  </a:outerShdw>
                </a:effectLst>
                <a:latin typeface="Arial Narrow" pitchFamily="34" charset="0"/>
              </a:rPr>
            </a:br>
            <a:r>
              <a:rPr lang="en-US" sz="2000" b="1">
                <a:effectLst>
                  <a:outerShdw blurRad="38100" dist="38100" dir="2700000" algn="tl">
                    <a:srgbClr val="FFFFFF"/>
                  </a:outerShdw>
                </a:effectLst>
                <a:latin typeface="Arial Narrow" pitchFamily="34" charset="0"/>
              </a:rPr>
              <a:t>(Supply)</a:t>
            </a:r>
          </a:p>
        </p:txBody>
      </p:sp>
      <p:sp>
        <p:nvSpPr>
          <p:cNvPr id="163848" name="Text Box 11"/>
          <p:cNvSpPr txBox="1">
            <a:spLocks noChangeArrowheads="1"/>
          </p:cNvSpPr>
          <p:nvPr/>
        </p:nvSpPr>
        <p:spPr bwMode="auto">
          <a:xfrm>
            <a:off x="1654949" y="2825750"/>
            <a:ext cx="16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lgn="ctr">
              <a:buClrTx/>
              <a:buFontTx/>
              <a:buNone/>
            </a:pPr>
            <a:r>
              <a:rPr lang="en-US" altLang="en-US" sz="2400" dirty="0">
                <a:solidFill>
                  <a:schemeClr val="tx1"/>
                </a:solidFill>
              </a:rPr>
              <a:t>X</a:t>
            </a:r>
          </a:p>
        </p:txBody>
      </p:sp>
      <p:sp>
        <p:nvSpPr>
          <p:cNvPr id="163849" name="Text Box 12"/>
          <p:cNvSpPr txBox="1">
            <a:spLocks noChangeArrowheads="1"/>
          </p:cNvSpPr>
          <p:nvPr/>
        </p:nvSpPr>
        <p:spPr bwMode="auto">
          <a:xfrm>
            <a:off x="1653462" y="4733925"/>
            <a:ext cx="1474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lgn="ctr">
              <a:buClrTx/>
              <a:buFontTx/>
              <a:buNone/>
            </a:pPr>
            <a:r>
              <a:rPr lang="en-US" altLang="en-US" sz="2400">
                <a:solidFill>
                  <a:schemeClr val="tx1"/>
                </a:solidFill>
              </a:rPr>
              <a:t>=</a:t>
            </a:r>
          </a:p>
        </p:txBody>
      </p:sp>
      <p:sp>
        <p:nvSpPr>
          <p:cNvPr id="698381" name="Rectangle 13"/>
          <p:cNvSpPr>
            <a:spLocks noChangeArrowheads="1"/>
          </p:cNvSpPr>
          <p:nvPr/>
        </p:nvSpPr>
        <p:spPr bwMode="auto">
          <a:xfrm>
            <a:off x="2974975" y="1643063"/>
            <a:ext cx="1454150" cy="885825"/>
          </a:xfrm>
          <a:prstGeom prst="rect">
            <a:avLst/>
          </a:prstGeom>
          <a:solidFill>
            <a:srgbClr val="FFCC99"/>
          </a:solidFill>
          <a:ln w="25400">
            <a:solidFill>
              <a:srgbClr val="808080"/>
            </a:solidFill>
            <a:miter lim="800000"/>
            <a:headEnd/>
            <a:tailEnd/>
          </a:ln>
          <a:effectLst/>
        </p:spPr>
        <p:txBody>
          <a:bodyPr wrap="none" anchor="ctr"/>
          <a:lstStyle/>
          <a:p>
            <a:pPr algn="ctr">
              <a:defRPr/>
            </a:pPr>
            <a:r>
              <a:rPr lang="en-US" sz="2000" b="1" i="0">
                <a:effectLst>
                  <a:outerShdw blurRad="38100" dist="38100" dir="2700000" algn="tl">
                    <a:srgbClr val="FFFFFF"/>
                  </a:outerShdw>
                </a:effectLst>
                <a:latin typeface="Arial Narrow" pitchFamily="34" charset="0"/>
              </a:rPr>
              <a:t>Population</a:t>
            </a:r>
          </a:p>
        </p:txBody>
      </p:sp>
      <p:sp>
        <p:nvSpPr>
          <p:cNvPr id="698382" name="Rectangle 14"/>
          <p:cNvSpPr>
            <a:spLocks noChangeArrowheads="1"/>
          </p:cNvSpPr>
          <p:nvPr/>
        </p:nvSpPr>
        <p:spPr bwMode="auto">
          <a:xfrm>
            <a:off x="2974975" y="2881313"/>
            <a:ext cx="1454150" cy="885825"/>
          </a:xfrm>
          <a:prstGeom prst="rect">
            <a:avLst/>
          </a:prstGeom>
          <a:solidFill>
            <a:srgbClr val="FFCC99"/>
          </a:solidFill>
          <a:ln w="25400">
            <a:solidFill>
              <a:srgbClr val="808080"/>
            </a:solidFill>
            <a:miter lim="800000"/>
            <a:headEnd/>
            <a:tailEnd/>
          </a:ln>
          <a:effectLst/>
        </p:spPr>
        <p:txBody>
          <a:bodyPr anchor="ctr"/>
          <a:lstStyle/>
          <a:p>
            <a:pPr algn="ctr">
              <a:defRPr/>
            </a:pPr>
            <a:r>
              <a:rPr lang="en-US">
                <a:effectLst>
                  <a:outerShdw blurRad="38100" dist="38100" dir="2700000" algn="tl">
                    <a:srgbClr val="FFFFFF"/>
                  </a:outerShdw>
                </a:effectLst>
                <a:latin typeface="Arial Narrow" panose="020B0606020202030204" pitchFamily="34" charset="0"/>
              </a:rPr>
              <a:t>Consumption per person</a:t>
            </a:r>
          </a:p>
        </p:txBody>
      </p:sp>
      <p:sp>
        <p:nvSpPr>
          <p:cNvPr id="698383" name="Rectangle 15"/>
          <p:cNvSpPr>
            <a:spLocks noChangeArrowheads="1"/>
          </p:cNvSpPr>
          <p:nvPr/>
        </p:nvSpPr>
        <p:spPr bwMode="auto">
          <a:xfrm>
            <a:off x="2974975" y="4105275"/>
            <a:ext cx="1454150" cy="885825"/>
          </a:xfrm>
          <a:prstGeom prst="rect">
            <a:avLst/>
          </a:prstGeom>
          <a:solidFill>
            <a:srgbClr val="FFCC99"/>
          </a:solidFill>
          <a:ln w="25400">
            <a:solidFill>
              <a:srgbClr val="808080"/>
            </a:solidFill>
            <a:miter lim="800000"/>
            <a:headEnd/>
            <a:tailEnd/>
          </a:ln>
          <a:effectLst/>
        </p:spPr>
        <p:txBody>
          <a:bodyPr anchor="ctr"/>
          <a:lstStyle/>
          <a:p>
            <a:pPr algn="ctr">
              <a:defRPr/>
            </a:pPr>
            <a:r>
              <a:rPr lang="en-US" sz="2000">
                <a:effectLst>
                  <a:outerShdw blurRad="38100" dist="38100" dir="2700000" algn="tl">
                    <a:srgbClr val="FFFFFF"/>
                  </a:outerShdw>
                </a:effectLst>
                <a:latin typeface="Arial Narrow" panose="020B0606020202030204" pitchFamily="34" charset="0"/>
              </a:rPr>
              <a:t>Footprint intensity</a:t>
            </a:r>
          </a:p>
        </p:txBody>
      </p:sp>
      <p:sp>
        <p:nvSpPr>
          <p:cNvPr id="698384" name="Rectangle 16"/>
          <p:cNvSpPr>
            <a:spLocks noChangeArrowheads="1"/>
          </p:cNvSpPr>
          <p:nvPr/>
        </p:nvSpPr>
        <p:spPr bwMode="auto">
          <a:xfrm>
            <a:off x="2974975" y="5387975"/>
            <a:ext cx="1454150" cy="1066800"/>
          </a:xfrm>
          <a:prstGeom prst="rect">
            <a:avLst/>
          </a:prstGeom>
          <a:solidFill>
            <a:srgbClr val="FFCC99"/>
          </a:solidFill>
          <a:ln w="38100">
            <a:solidFill>
              <a:srgbClr val="800000"/>
            </a:solidFill>
            <a:miter lim="800000"/>
            <a:headEnd/>
            <a:tailEnd/>
          </a:ln>
          <a:effectLst/>
        </p:spPr>
        <p:txBody>
          <a:bodyPr anchor="ctr"/>
          <a:lstStyle/>
          <a:p>
            <a:pPr algn="ctr">
              <a:defRPr/>
            </a:pPr>
            <a:r>
              <a:rPr lang="en-US" sz="2000" b="1">
                <a:effectLst>
                  <a:outerShdw blurRad="38100" dist="38100" dir="2700000" algn="tl">
                    <a:srgbClr val="FFFFFF"/>
                  </a:outerShdw>
                </a:effectLst>
                <a:latin typeface="Arial Narrow" pitchFamily="34" charset="0"/>
              </a:rPr>
              <a:t>Ecological Footprint (Demand)</a:t>
            </a:r>
          </a:p>
        </p:txBody>
      </p:sp>
      <p:sp>
        <p:nvSpPr>
          <p:cNvPr id="163854" name="Text Box 17"/>
          <p:cNvSpPr txBox="1">
            <a:spLocks noChangeArrowheads="1"/>
          </p:cNvSpPr>
          <p:nvPr/>
        </p:nvSpPr>
        <p:spPr bwMode="auto">
          <a:xfrm>
            <a:off x="3633074" y="4999038"/>
            <a:ext cx="1474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lgn="ctr">
              <a:buClrTx/>
              <a:buFontTx/>
              <a:buNone/>
            </a:pPr>
            <a:r>
              <a:rPr lang="en-US" altLang="en-US" sz="2400">
                <a:solidFill>
                  <a:schemeClr val="tx1"/>
                </a:solidFill>
              </a:rPr>
              <a:t>=</a:t>
            </a:r>
          </a:p>
        </p:txBody>
      </p:sp>
      <p:sp>
        <p:nvSpPr>
          <p:cNvPr id="163855" name="Text Box 18"/>
          <p:cNvSpPr txBox="1">
            <a:spLocks noChangeArrowheads="1"/>
          </p:cNvSpPr>
          <p:nvPr/>
        </p:nvSpPr>
        <p:spPr bwMode="auto">
          <a:xfrm>
            <a:off x="3626624" y="2536825"/>
            <a:ext cx="16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lgn="ctr">
              <a:buClrTx/>
              <a:buFontTx/>
              <a:buNone/>
            </a:pPr>
            <a:r>
              <a:rPr lang="en-US" altLang="en-US" sz="2400">
                <a:solidFill>
                  <a:schemeClr val="tx1"/>
                </a:solidFill>
              </a:rPr>
              <a:t>X</a:t>
            </a:r>
          </a:p>
        </p:txBody>
      </p:sp>
      <p:sp>
        <p:nvSpPr>
          <p:cNvPr id="163856" name="Text Box 19"/>
          <p:cNvSpPr txBox="1">
            <a:spLocks noChangeArrowheads="1"/>
          </p:cNvSpPr>
          <p:nvPr/>
        </p:nvSpPr>
        <p:spPr bwMode="auto">
          <a:xfrm>
            <a:off x="3626624" y="3746500"/>
            <a:ext cx="16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buClr>
                <a:srgbClr val="FFCC00"/>
              </a:buClr>
              <a:buFont typeface="Arial Narrow" panose="020B0606020202030204" pitchFamily="34" charset="0"/>
              <a:buChar char="■"/>
              <a:defRPr sz="2800">
                <a:solidFill>
                  <a:srgbClr val="080808"/>
                </a:solidFill>
                <a:latin typeface="Arial Narrow" panose="020B0606020202030204" pitchFamily="34" charset="0"/>
              </a:defRPr>
            </a:lvl1pPr>
            <a:lvl2pPr marL="742950" indent="-285750">
              <a:buFont typeface="Arial" panose="020B0604020202020204" pitchFamily="34" charset="0"/>
              <a:buChar char="•"/>
              <a:defRPr sz="2400">
                <a:solidFill>
                  <a:srgbClr val="4D4D4D"/>
                </a:solidFill>
                <a:latin typeface="Arial Narrow" panose="020B0606020202030204" pitchFamily="34" charset="0"/>
              </a:defRPr>
            </a:lvl2pPr>
            <a:lvl3pPr marL="1143000" indent="-228600">
              <a:buChar char="•"/>
              <a:defRPr sz="2000">
                <a:solidFill>
                  <a:srgbClr val="080808"/>
                </a:solidFill>
                <a:latin typeface="Arial Narrow" panose="020B0606020202030204" pitchFamily="34" charset="0"/>
              </a:defRPr>
            </a:lvl3pPr>
            <a:lvl4pPr marL="1600200" indent="-228600">
              <a:buChar char="–"/>
              <a:defRPr sz="1600">
                <a:solidFill>
                  <a:srgbClr val="080808"/>
                </a:solidFill>
                <a:latin typeface="Arial Narrow" panose="020B0606020202030204" pitchFamily="34" charset="0"/>
              </a:defRPr>
            </a:lvl4pPr>
            <a:lvl5pPr marL="2057400" indent="-228600">
              <a:buChar char="»"/>
              <a:defRPr sz="1600">
                <a:solidFill>
                  <a:srgbClr val="080808"/>
                </a:solidFill>
                <a:latin typeface="Arial Narrow" panose="020B0606020202030204" pitchFamily="34" charset="0"/>
              </a:defRPr>
            </a:lvl5pPr>
            <a:lvl6pPr marL="2514600" indent="-228600" eaLnBrk="0" fontAlgn="base" hangingPunct="0">
              <a:spcBef>
                <a:spcPct val="0"/>
              </a:spcBef>
              <a:spcAft>
                <a:spcPct val="0"/>
              </a:spcAft>
              <a:buChar char="»"/>
              <a:defRPr sz="1600">
                <a:solidFill>
                  <a:srgbClr val="080808"/>
                </a:solidFill>
                <a:latin typeface="Arial Narrow" panose="020B0606020202030204" pitchFamily="34" charset="0"/>
              </a:defRPr>
            </a:lvl6pPr>
            <a:lvl7pPr marL="2971800" indent="-228600" eaLnBrk="0" fontAlgn="base" hangingPunct="0">
              <a:spcBef>
                <a:spcPct val="0"/>
              </a:spcBef>
              <a:spcAft>
                <a:spcPct val="0"/>
              </a:spcAft>
              <a:buChar char="»"/>
              <a:defRPr sz="1600">
                <a:solidFill>
                  <a:srgbClr val="080808"/>
                </a:solidFill>
                <a:latin typeface="Arial Narrow" panose="020B0606020202030204" pitchFamily="34" charset="0"/>
              </a:defRPr>
            </a:lvl7pPr>
            <a:lvl8pPr marL="3429000" indent="-228600" eaLnBrk="0" fontAlgn="base" hangingPunct="0">
              <a:spcBef>
                <a:spcPct val="0"/>
              </a:spcBef>
              <a:spcAft>
                <a:spcPct val="0"/>
              </a:spcAft>
              <a:buChar char="»"/>
              <a:defRPr sz="1600">
                <a:solidFill>
                  <a:srgbClr val="080808"/>
                </a:solidFill>
                <a:latin typeface="Arial Narrow" panose="020B0606020202030204" pitchFamily="34" charset="0"/>
              </a:defRPr>
            </a:lvl8pPr>
            <a:lvl9pPr marL="3886200" indent="-228600" eaLnBrk="0" fontAlgn="base" hangingPunct="0">
              <a:spcBef>
                <a:spcPct val="0"/>
              </a:spcBef>
              <a:spcAft>
                <a:spcPct val="0"/>
              </a:spcAft>
              <a:buChar char="»"/>
              <a:defRPr sz="1600">
                <a:solidFill>
                  <a:srgbClr val="080808"/>
                </a:solidFill>
                <a:latin typeface="Arial Narrow" panose="020B0606020202030204" pitchFamily="34" charset="0"/>
              </a:defRPr>
            </a:lvl9pPr>
          </a:lstStyle>
          <a:p>
            <a:pPr algn="ctr">
              <a:buClrTx/>
              <a:buFontTx/>
              <a:buNone/>
            </a:pPr>
            <a:r>
              <a:rPr lang="en-US" altLang="en-US" sz="2400">
                <a:solidFill>
                  <a:schemeClr val="tx1"/>
                </a:solidFill>
              </a:rPr>
              <a:t>X</a:t>
            </a:r>
          </a:p>
        </p:txBody>
      </p:sp>
    </p:spTree>
    <p:extLst>
      <p:ext uri="{BB962C8B-B14F-4D97-AF65-F5344CB8AC3E}">
        <p14:creationId xmlns:p14="http://schemas.microsoft.com/office/powerpoint/2010/main" val="2573833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9" name="Rectangle 3"/>
          <p:cNvSpPr>
            <a:spLocks noGrp="1" noChangeArrowheads="1"/>
          </p:cNvSpPr>
          <p:nvPr>
            <p:ph type="title"/>
          </p:nvPr>
        </p:nvSpPr>
        <p:spPr/>
        <p:txBody>
          <a:bodyPr/>
          <a:lstStyle/>
          <a:p>
            <a:pPr>
              <a:defRPr/>
            </a:pPr>
            <a:r>
              <a:rPr lang="en-US" dirty="0"/>
              <a:t>2. The Malthusian Crisis</a:t>
            </a:r>
          </a:p>
        </p:txBody>
      </p:sp>
      <p:sp>
        <p:nvSpPr>
          <p:cNvPr id="24579" name="Rectangle 4"/>
          <p:cNvSpPr>
            <a:spLocks noGrp="1" noChangeArrowheads="1"/>
          </p:cNvSpPr>
          <p:nvPr>
            <p:ph sz="half" idx="1"/>
          </p:nvPr>
        </p:nvSpPr>
        <p:spPr/>
        <p:txBody>
          <a:bodyPr/>
          <a:lstStyle/>
          <a:p>
            <a:pPr eaLnBrk="1" hangingPunct="1"/>
            <a:endParaRPr lang="en-US" altLang="en-US" sz="2000" dirty="0"/>
          </a:p>
        </p:txBody>
      </p:sp>
      <p:sp>
        <p:nvSpPr>
          <p:cNvPr id="2" name="Content Placeholder 1"/>
          <p:cNvSpPr>
            <a:spLocks noGrp="1"/>
          </p:cNvSpPr>
          <p:nvPr>
            <p:ph sz="half" idx="2"/>
          </p:nvPr>
        </p:nvSpPr>
        <p:spPr>
          <a:xfrm>
            <a:off x="3960341" y="1311275"/>
            <a:ext cx="5042372" cy="5291138"/>
          </a:xfrm>
        </p:spPr>
        <p:txBody>
          <a:bodyPr/>
          <a:lstStyle/>
          <a:p>
            <a:r>
              <a:rPr lang="en-US" altLang="en-US" sz="2400" dirty="0"/>
              <a:t>Context</a:t>
            </a:r>
          </a:p>
          <a:p>
            <a:pPr lvl="1"/>
            <a:r>
              <a:rPr lang="en-US" altLang="en-US" sz="2000" dirty="0"/>
              <a:t>Thomas Malthus (1766-1834) in his book “Essays on the Principle of Population” (1798).</a:t>
            </a:r>
          </a:p>
          <a:p>
            <a:pPr lvl="1"/>
            <a:r>
              <a:rPr lang="en-US" altLang="en-US" sz="2000" dirty="0"/>
              <a:t>Relationships between population and food resources (area under cultivation).</a:t>
            </a:r>
          </a:p>
          <a:p>
            <a:pPr lvl="1"/>
            <a:r>
              <a:rPr lang="en-US" altLang="en-US" sz="2000" dirty="0"/>
              <a:t>Growth of available resources is linear while population growth is often non-linear (exponential).</a:t>
            </a:r>
          </a:p>
          <a:p>
            <a:pPr lvl="1"/>
            <a:r>
              <a:rPr lang="en-US" altLang="en-US" sz="2000" dirty="0"/>
              <a:t>Written during a period of weak harvests.</a:t>
            </a:r>
          </a:p>
          <a:p>
            <a:pPr lvl="1"/>
            <a:r>
              <a:rPr lang="en-US" altLang="en-US" sz="2000" dirty="0"/>
              <a:t>Took notice of famines in the Middle Ages, especially in the early 14</a:t>
            </a:r>
            <a:r>
              <a:rPr lang="en-US" altLang="en-US" sz="2000" baseline="30000" dirty="0"/>
              <a:t>th</a:t>
            </a:r>
            <a:r>
              <a:rPr lang="en-US" altLang="en-US" sz="2000" dirty="0"/>
              <a:t> century (1316).</a:t>
            </a:r>
          </a:p>
          <a:p>
            <a:pPr lvl="1"/>
            <a:r>
              <a:rPr lang="en-US" altLang="en-US" sz="2000" dirty="0"/>
              <a:t>From the data he gathered, population was doubling every 25 years.</a:t>
            </a:r>
          </a:p>
          <a:p>
            <a:pPr lvl="1"/>
            <a:r>
              <a:rPr lang="en-US" altLang="en-US" sz="2000" dirty="0"/>
              <a:t>Over a century’s time, population would rise by a factor of 16 while food rose by a factor of 4.</a:t>
            </a:r>
          </a:p>
        </p:txBody>
      </p:sp>
      <p:sp>
        <p:nvSpPr>
          <p:cNvPr id="24580" name="AutoShape 6"/>
          <p:cNvSpPr>
            <a:spLocks noChangeArrowheads="1"/>
          </p:cNvSpPr>
          <p:nvPr/>
        </p:nvSpPr>
        <p:spPr bwMode="auto">
          <a:xfrm>
            <a:off x="1209675" y="1981200"/>
            <a:ext cx="685800" cy="2971800"/>
          </a:xfrm>
          <a:prstGeom prst="upArrow">
            <a:avLst>
              <a:gd name="adj1" fmla="val 50000"/>
              <a:gd name="adj2" fmla="val 108333"/>
            </a:avLst>
          </a:prstGeom>
          <a:solidFill>
            <a:schemeClr val="accent5">
              <a:lumMod val="75000"/>
            </a:schemeClr>
          </a:solidFill>
          <a:ln w="254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4581" name="Text Box 7"/>
          <p:cNvSpPr txBox="1">
            <a:spLocks noChangeArrowheads="1"/>
          </p:cNvSpPr>
          <p:nvPr/>
        </p:nvSpPr>
        <p:spPr bwMode="auto">
          <a:xfrm>
            <a:off x="838200" y="5037138"/>
            <a:ext cx="14366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dirty="0">
                <a:latin typeface="Arial Narrow" panose="020B0606020202030204" pitchFamily="34" charset="0"/>
              </a:rPr>
              <a:t>Demographic</a:t>
            </a:r>
          </a:p>
          <a:p>
            <a:r>
              <a:rPr lang="en-US" altLang="en-US" sz="2000" i="0" dirty="0">
                <a:latin typeface="Arial Narrow" panose="020B0606020202030204" pitchFamily="34" charset="0"/>
              </a:rPr>
              <a:t>growth</a:t>
            </a:r>
          </a:p>
        </p:txBody>
      </p:sp>
      <p:sp>
        <p:nvSpPr>
          <p:cNvPr id="24582" name="AutoShape 8"/>
          <p:cNvSpPr>
            <a:spLocks noChangeArrowheads="1"/>
          </p:cNvSpPr>
          <p:nvPr/>
        </p:nvSpPr>
        <p:spPr bwMode="auto">
          <a:xfrm>
            <a:off x="2693988" y="3276600"/>
            <a:ext cx="685800" cy="1676400"/>
          </a:xfrm>
          <a:prstGeom prst="upArrow">
            <a:avLst>
              <a:gd name="adj1" fmla="val 50000"/>
              <a:gd name="adj2" fmla="val 61111"/>
            </a:avLst>
          </a:prstGeom>
          <a:solidFill>
            <a:schemeClr val="accent6">
              <a:lumMod val="75000"/>
            </a:schemeClr>
          </a:solidFill>
          <a:ln w="254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4583" name="Text Box 9"/>
          <p:cNvSpPr txBox="1">
            <a:spLocks noChangeArrowheads="1"/>
          </p:cNvSpPr>
          <p:nvPr/>
        </p:nvSpPr>
        <p:spPr bwMode="auto">
          <a:xfrm>
            <a:off x="2641600" y="5021263"/>
            <a:ext cx="108715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a:latin typeface="Arial Narrow" panose="020B0606020202030204" pitchFamily="34" charset="0"/>
              </a:rPr>
              <a:t>Resource</a:t>
            </a:r>
          </a:p>
          <a:p>
            <a:r>
              <a:rPr lang="en-US" altLang="en-US" sz="2000" i="0">
                <a:latin typeface="Arial Narrow" panose="020B0606020202030204" pitchFamily="34" charset="0"/>
              </a:rPr>
              <a:t>growth</a:t>
            </a:r>
          </a:p>
        </p:txBody>
      </p:sp>
      <p:sp>
        <p:nvSpPr>
          <p:cNvPr id="24584" name="Line 10"/>
          <p:cNvSpPr>
            <a:spLocks noChangeShapeType="1"/>
          </p:cNvSpPr>
          <p:nvPr/>
        </p:nvSpPr>
        <p:spPr bwMode="auto">
          <a:xfrm flipH="1">
            <a:off x="904875" y="3276600"/>
            <a:ext cx="2514600" cy="0"/>
          </a:xfrm>
          <a:prstGeom prst="line">
            <a:avLst/>
          </a:prstGeom>
          <a:noFill/>
          <a:ln w="25400">
            <a:solidFill>
              <a:srgbClr val="80808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585" name="Line 11"/>
          <p:cNvSpPr>
            <a:spLocks noChangeShapeType="1"/>
          </p:cNvSpPr>
          <p:nvPr/>
        </p:nvSpPr>
        <p:spPr bwMode="auto">
          <a:xfrm flipH="1">
            <a:off x="904875" y="1981200"/>
            <a:ext cx="2514600" cy="0"/>
          </a:xfrm>
          <a:prstGeom prst="line">
            <a:avLst/>
          </a:prstGeom>
          <a:noFill/>
          <a:ln w="25400">
            <a:solidFill>
              <a:srgbClr val="80808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586" name="AutoShape 12"/>
          <p:cNvSpPr>
            <a:spLocks noChangeArrowheads="1"/>
          </p:cNvSpPr>
          <p:nvPr/>
        </p:nvSpPr>
        <p:spPr bwMode="auto">
          <a:xfrm>
            <a:off x="2200275" y="2057400"/>
            <a:ext cx="457200" cy="1143000"/>
          </a:xfrm>
          <a:prstGeom prst="upDownArrow">
            <a:avLst>
              <a:gd name="adj1" fmla="val 50000"/>
              <a:gd name="adj2" fmla="val 50000"/>
            </a:avLst>
          </a:prstGeom>
          <a:solidFill>
            <a:schemeClr val="accent6">
              <a:lumMod val="50000"/>
            </a:schemeClr>
          </a:solidFill>
          <a:ln w="25400">
            <a:solidFill>
              <a:srgbClr val="808080"/>
            </a:solidFill>
            <a:miter lim="800000"/>
            <a:headEnd/>
            <a:tailEnd/>
          </a:ln>
        </p:spPr>
        <p:txBody>
          <a:bodyPr wrap="none" anchor="ct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pPr eaLnBrk="1" hangingPunct="1"/>
            <a:endParaRPr lang="en-US" altLang="en-US"/>
          </a:p>
        </p:txBody>
      </p:sp>
      <p:sp>
        <p:nvSpPr>
          <p:cNvPr id="24587" name="Text Box 13"/>
          <p:cNvSpPr txBox="1">
            <a:spLocks noChangeArrowheads="1"/>
          </p:cNvSpPr>
          <p:nvPr/>
        </p:nvSpPr>
        <p:spPr bwMode="auto">
          <a:xfrm>
            <a:off x="2473325" y="2446338"/>
            <a:ext cx="76815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i="1">
                <a:solidFill>
                  <a:schemeClr val="tx1"/>
                </a:solidFill>
                <a:latin typeface="Verdana" panose="020B0604030504040204" pitchFamily="34" charset="0"/>
              </a:defRPr>
            </a:lvl1pPr>
            <a:lvl2pPr marL="742950" indent="-285750" eaLnBrk="0" hangingPunct="0">
              <a:defRPr i="1">
                <a:solidFill>
                  <a:schemeClr val="tx1"/>
                </a:solidFill>
                <a:latin typeface="Verdana" panose="020B0604030504040204" pitchFamily="34" charset="0"/>
              </a:defRPr>
            </a:lvl2pPr>
            <a:lvl3pPr marL="1143000" indent="-228600" eaLnBrk="0" hangingPunct="0">
              <a:defRPr i="1">
                <a:solidFill>
                  <a:schemeClr val="tx1"/>
                </a:solidFill>
                <a:latin typeface="Verdana" panose="020B0604030504040204" pitchFamily="34" charset="0"/>
              </a:defRPr>
            </a:lvl3pPr>
            <a:lvl4pPr marL="1600200" indent="-228600" eaLnBrk="0" hangingPunct="0">
              <a:defRPr i="1">
                <a:solidFill>
                  <a:schemeClr val="tx1"/>
                </a:solidFill>
                <a:latin typeface="Verdana" panose="020B0604030504040204" pitchFamily="34" charset="0"/>
              </a:defRPr>
            </a:lvl4pPr>
            <a:lvl5pPr marL="2057400" indent="-228600" eaLnBrk="0" hangingPunct="0">
              <a:defRPr i="1">
                <a:solidFill>
                  <a:schemeClr val="tx1"/>
                </a:solidFill>
                <a:latin typeface="Verdana" panose="020B0604030504040204" pitchFamily="34" charset="0"/>
              </a:defRPr>
            </a:lvl5pPr>
            <a:lvl6pPr marL="2514600" indent="-228600" eaLnBrk="0" fontAlgn="base" hangingPunct="0">
              <a:spcBef>
                <a:spcPct val="0"/>
              </a:spcBef>
              <a:spcAft>
                <a:spcPct val="0"/>
              </a:spcAft>
              <a:defRPr i="1">
                <a:solidFill>
                  <a:schemeClr val="tx1"/>
                </a:solidFill>
                <a:latin typeface="Verdana" panose="020B0604030504040204" pitchFamily="34" charset="0"/>
              </a:defRPr>
            </a:lvl6pPr>
            <a:lvl7pPr marL="2971800" indent="-228600" eaLnBrk="0" fontAlgn="base" hangingPunct="0">
              <a:spcBef>
                <a:spcPct val="0"/>
              </a:spcBef>
              <a:spcAft>
                <a:spcPct val="0"/>
              </a:spcAft>
              <a:defRPr i="1">
                <a:solidFill>
                  <a:schemeClr val="tx1"/>
                </a:solidFill>
                <a:latin typeface="Verdana" panose="020B0604030504040204" pitchFamily="34" charset="0"/>
              </a:defRPr>
            </a:lvl7pPr>
            <a:lvl8pPr marL="3429000" indent="-228600" eaLnBrk="0" fontAlgn="base" hangingPunct="0">
              <a:spcBef>
                <a:spcPct val="0"/>
              </a:spcBef>
              <a:spcAft>
                <a:spcPct val="0"/>
              </a:spcAft>
              <a:defRPr i="1">
                <a:solidFill>
                  <a:schemeClr val="tx1"/>
                </a:solidFill>
                <a:latin typeface="Verdana" panose="020B0604030504040204" pitchFamily="34" charset="0"/>
              </a:defRPr>
            </a:lvl8pPr>
            <a:lvl9pPr marL="3886200" indent="-228600" eaLnBrk="0" fontAlgn="base" hangingPunct="0">
              <a:spcBef>
                <a:spcPct val="0"/>
              </a:spcBef>
              <a:spcAft>
                <a:spcPct val="0"/>
              </a:spcAft>
              <a:defRPr i="1">
                <a:solidFill>
                  <a:schemeClr val="tx1"/>
                </a:solidFill>
                <a:latin typeface="Verdana" panose="020B0604030504040204" pitchFamily="34" charset="0"/>
              </a:defRPr>
            </a:lvl9pPr>
          </a:lstStyle>
          <a:p>
            <a:r>
              <a:rPr lang="en-US" altLang="en-US" sz="2000" i="0">
                <a:latin typeface="Arial Narrow" panose="020B0606020202030204" pitchFamily="34" charset="0"/>
              </a:rPr>
              <a:t>Deficit</a:t>
            </a:r>
          </a:p>
        </p:txBody>
      </p:sp>
    </p:spTree>
  </p:cSld>
  <p:clrMapOvr>
    <a:masterClrMapping/>
  </p:clrMapOvr>
</p:sld>
</file>

<file path=ppt/theme/theme1.xml><?xml version="1.0" encoding="utf-8"?>
<a:theme xmlns:a="http://schemas.openxmlformats.org/drawingml/2006/main" name="5_102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5_102Design">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5_102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102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102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102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102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102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102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102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102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102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102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102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Geog 5 Topic 1</Template>
  <TotalTime>19282</TotalTime>
  <Words>2920</Words>
  <Application>Microsoft Office PowerPoint</Application>
  <PresentationFormat>On-screen Show (4:3)</PresentationFormat>
  <Paragraphs>480</Paragraphs>
  <Slides>41</Slides>
  <Notes>37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Agency FB</vt:lpstr>
      <vt:lpstr>Arial</vt:lpstr>
      <vt:lpstr>Arial Narrow</vt:lpstr>
      <vt:lpstr>Arial Rounded MT Bold</vt:lpstr>
      <vt:lpstr>AvantGarde Bk BT</vt:lpstr>
      <vt:lpstr>Impact</vt:lpstr>
      <vt:lpstr>Times New Roman</vt:lpstr>
      <vt:lpstr>Verdana</vt:lpstr>
      <vt:lpstr>5_102Design</vt:lpstr>
      <vt:lpstr>Topic 6 – Population and Resources</vt:lpstr>
      <vt:lpstr>A. Malthusianism</vt:lpstr>
      <vt:lpstr>1. Demographic Capacity</vt:lpstr>
      <vt:lpstr>1. Demographic Capacity</vt:lpstr>
      <vt:lpstr>1. Demographic Capacity</vt:lpstr>
      <vt:lpstr>1. Demographic Capacity</vt:lpstr>
      <vt:lpstr>1. Demographic Capacity</vt:lpstr>
      <vt:lpstr>1. Demographic Capacity</vt:lpstr>
      <vt:lpstr>2. The Malthusian Crisis</vt:lpstr>
      <vt:lpstr>2. The Malthusian Crisis</vt:lpstr>
      <vt:lpstr>“The Malthusian Trap”</vt:lpstr>
      <vt:lpstr>2. The Malthusian Crisis</vt:lpstr>
      <vt:lpstr>2. The Malthusian Crisis</vt:lpstr>
      <vt:lpstr>Global Growth in Population and Grain (Wheat and Rice) Production, 1961-2014</vt:lpstr>
      <vt:lpstr>3. Contemporary Issues</vt:lpstr>
      <vt:lpstr>3. Contemporary Issues</vt:lpstr>
      <vt:lpstr>B. Neo-Malthusianism</vt:lpstr>
      <vt:lpstr>1. Neo-Malthusian Concepts</vt:lpstr>
      <vt:lpstr>1. Neo-Malthusian Concepts</vt:lpstr>
      <vt:lpstr>1. Neo-Malthusian Concepts</vt:lpstr>
      <vt:lpstr>Global Model of the Club of Rome</vt:lpstr>
      <vt:lpstr>2. The Commons</vt:lpstr>
      <vt:lpstr>2. The Commons</vt:lpstr>
      <vt:lpstr>2. The Commons</vt:lpstr>
      <vt:lpstr>2. The Commons</vt:lpstr>
      <vt:lpstr>World Fish Catch per Capita, 1950-2001</vt:lpstr>
      <vt:lpstr>Commercial Harvests in the Northwest Atlantic of Some Fish Stocks, 1950-95 (in 1,000 metric tons)</vt:lpstr>
      <vt:lpstr>Average Global Temperature and World Carbon Emissions From Fossil Fuel Burning, (in millions of tons) 1800-2013</vt:lpstr>
      <vt:lpstr>3. Neo-Malthusianism and Human Reproduction</vt:lpstr>
      <vt:lpstr>3. Neo-Malthusianism and Human Reproduction</vt:lpstr>
      <vt:lpstr>C. The Creative Pressure</vt:lpstr>
      <vt:lpstr>1. Concept and Issues</vt:lpstr>
      <vt:lpstr>1. Concept and Issues</vt:lpstr>
      <vt:lpstr>1. Concept and Issues</vt:lpstr>
      <vt:lpstr>Global Rice and Wheat Yield, 1961-2014</vt:lpstr>
      <vt:lpstr>2. Limits to Productivity</vt:lpstr>
      <vt:lpstr>2. Limits to Productivity</vt:lpstr>
      <vt:lpstr>3. Creative Pressure vs. Neo-Malthusianism</vt:lpstr>
      <vt:lpstr>3. Creative Pressure vs. Neo-Malthusianism</vt:lpstr>
      <vt:lpstr>3. Creative Pressure vs. Neo-Malthusianism</vt:lpstr>
      <vt:lpstr>Essay: Future population geographies</vt:lpstr>
    </vt:vector>
  </TitlesOfParts>
  <Company>Hofstra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6 – Population and Resources</dc:title>
  <dc:subject/>
  <dc:creator>Dr. Jean-Paul Rodrigue</dc:creator>
  <cp:lastModifiedBy>Jean-Paul Rodrigue</cp:lastModifiedBy>
  <cp:revision>2464</cp:revision>
  <cp:lastPrinted>1999-09-24T21:18:10Z</cp:lastPrinted>
  <dcterms:created xsi:type="dcterms:W3CDTF">1997-06-07T23:18:59Z</dcterms:created>
  <dcterms:modified xsi:type="dcterms:W3CDTF">2018-03-03T23:22:30Z</dcterms:modified>
</cp:coreProperties>
</file>