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87" r:id="rId1"/>
  </p:sldMasterIdLst>
  <p:notesMasterIdLst>
    <p:notesMasterId r:id="rId67"/>
  </p:notesMasterIdLst>
  <p:handoutMasterIdLst>
    <p:handoutMasterId r:id="rId68"/>
  </p:handoutMasterIdLst>
  <p:sldIdLst>
    <p:sldId id="256" r:id="rId2"/>
    <p:sldId id="515" r:id="rId3"/>
    <p:sldId id="418" r:id="rId4"/>
    <p:sldId id="420" r:id="rId5"/>
    <p:sldId id="423" r:id="rId6"/>
    <p:sldId id="426" r:id="rId7"/>
    <p:sldId id="613" r:id="rId8"/>
    <p:sldId id="614" r:id="rId9"/>
    <p:sldId id="620" r:id="rId10"/>
    <p:sldId id="429" r:id="rId11"/>
    <p:sldId id="621" r:id="rId12"/>
    <p:sldId id="579" r:id="rId13"/>
    <p:sldId id="615" r:id="rId14"/>
    <p:sldId id="616" r:id="rId15"/>
    <p:sldId id="581" r:id="rId16"/>
    <p:sldId id="584" r:id="rId17"/>
    <p:sldId id="553" r:id="rId18"/>
    <p:sldId id="617" r:id="rId19"/>
    <p:sldId id="611" r:id="rId20"/>
    <p:sldId id="618" r:id="rId21"/>
    <p:sldId id="619" r:id="rId22"/>
    <p:sldId id="610" r:id="rId23"/>
    <p:sldId id="421" r:id="rId24"/>
    <p:sldId id="450" r:id="rId25"/>
    <p:sldId id="622" r:id="rId26"/>
    <p:sldId id="623" r:id="rId27"/>
    <p:sldId id="626" r:id="rId28"/>
    <p:sldId id="461" r:id="rId29"/>
    <p:sldId id="462" r:id="rId30"/>
    <p:sldId id="463" r:id="rId31"/>
    <p:sldId id="501" r:id="rId32"/>
    <p:sldId id="469" r:id="rId33"/>
    <p:sldId id="624" r:id="rId34"/>
    <p:sldId id="625" r:id="rId35"/>
    <p:sldId id="627" r:id="rId36"/>
    <p:sldId id="628" r:id="rId37"/>
    <p:sldId id="629" r:id="rId38"/>
    <p:sldId id="630" r:id="rId39"/>
    <p:sldId id="631" r:id="rId40"/>
    <p:sldId id="634" r:id="rId41"/>
    <p:sldId id="455" r:id="rId42"/>
    <p:sldId id="456" r:id="rId43"/>
    <p:sldId id="459" r:id="rId44"/>
    <p:sldId id="537" r:id="rId45"/>
    <p:sldId id="538" r:id="rId46"/>
    <p:sldId id="539" r:id="rId47"/>
    <p:sldId id="540" r:id="rId48"/>
    <p:sldId id="541" r:id="rId49"/>
    <p:sldId id="542" r:id="rId50"/>
    <p:sldId id="543" r:id="rId51"/>
    <p:sldId id="544" r:id="rId52"/>
    <p:sldId id="545" r:id="rId53"/>
    <p:sldId id="546" r:id="rId54"/>
    <p:sldId id="470" r:id="rId55"/>
    <p:sldId id="560" r:id="rId56"/>
    <p:sldId id="561" r:id="rId57"/>
    <p:sldId id="636" r:id="rId58"/>
    <p:sldId id="637" r:id="rId59"/>
    <p:sldId id="638" r:id="rId60"/>
    <p:sldId id="639" r:id="rId61"/>
    <p:sldId id="640" r:id="rId62"/>
    <p:sldId id="641" r:id="rId63"/>
    <p:sldId id="642" r:id="rId64"/>
    <p:sldId id="481" r:id="rId65"/>
    <p:sldId id="480" r:id="rId66"/>
  </p:sldIdLst>
  <p:sldSz cx="9144000" cy="6858000" type="screen4x3"/>
  <p:notesSz cx="6858000" cy="92075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945CDA4E-B1D0-4DA0-A4AC-DED1DDD15B20}">
          <p14:sldIdLst>
            <p14:sldId id="256"/>
            <p14:sldId id="515"/>
          </p14:sldIdLst>
        </p14:section>
        <p14:section name="Refugees" id="{873C3A35-7192-4858-A0C6-66A1395CB10E}">
          <p14:sldIdLst>
            <p14:sldId id="418"/>
            <p14:sldId id="420"/>
            <p14:sldId id="423"/>
            <p14:sldId id="426"/>
            <p14:sldId id="613"/>
            <p14:sldId id="614"/>
            <p14:sldId id="620"/>
            <p14:sldId id="429"/>
            <p14:sldId id="621"/>
            <p14:sldId id="579"/>
            <p14:sldId id="615"/>
            <p14:sldId id="616"/>
            <p14:sldId id="581"/>
            <p14:sldId id="584"/>
            <p14:sldId id="553"/>
            <p14:sldId id="617"/>
            <p14:sldId id="611"/>
            <p14:sldId id="618"/>
            <p14:sldId id="619"/>
            <p14:sldId id="610"/>
            <p14:sldId id="421"/>
          </p14:sldIdLst>
        </p14:section>
        <p14:section name="Urbanization" id="{888F490C-D367-4F42-83D8-24D3C94798D0}">
          <p14:sldIdLst>
            <p14:sldId id="450"/>
            <p14:sldId id="622"/>
            <p14:sldId id="623"/>
            <p14:sldId id="626"/>
            <p14:sldId id="461"/>
            <p14:sldId id="462"/>
            <p14:sldId id="463"/>
            <p14:sldId id="501"/>
            <p14:sldId id="469"/>
            <p14:sldId id="624"/>
            <p14:sldId id="625"/>
            <p14:sldId id="627"/>
            <p14:sldId id="628"/>
            <p14:sldId id="629"/>
            <p14:sldId id="630"/>
            <p14:sldId id="631"/>
            <p14:sldId id="634"/>
            <p14:sldId id="455"/>
            <p14:sldId id="456"/>
            <p14:sldId id="459"/>
            <p14:sldId id="537"/>
            <p14:sldId id="538"/>
            <p14:sldId id="539"/>
            <p14:sldId id="540"/>
            <p14:sldId id="541"/>
            <p14:sldId id="542"/>
            <p14:sldId id="543"/>
            <p14:sldId id="544"/>
            <p14:sldId id="545"/>
            <p14:sldId id="546"/>
            <p14:sldId id="470"/>
            <p14:sldId id="560"/>
            <p14:sldId id="561"/>
            <p14:sldId id="636"/>
            <p14:sldId id="637"/>
            <p14:sldId id="638"/>
            <p14:sldId id="639"/>
            <p14:sldId id="640"/>
            <p14:sldId id="641"/>
            <p14:sldId id="642"/>
            <p14:sldId id="481"/>
            <p14:sldId id="4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006666"/>
    <a:srgbClr val="339966"/>
    <a:srgbClr val="003300"/>
    <a:srgbClr val="3366FF"/>
    <a:srgbClr val="009999"/>
    <a:srgbClr val="0000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3" autoAdjust="0"/>
    <p:restoredTop sz="95140" autoAdjust="0"/>
  </p:normalViewPr>
  <p:slideViewPr>
    <p:cSldViewPr snapToGrid="0">
      <p:cViewPr varScale="1">
        <p:scale>
          <a:sx n="73" d="100"/>
          <a:sy n="73" d="100"/>
        </p:scale>
        <p:origin x="10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0874"/>
    </p:cViewPr>
  </p:sorterViewPr>
  <p:notesViewPr>
    <p:cSldViewPr snapToGrid="0">
      <p:cViewPr varScale="1">
        <p:scale>
          <a:sx n="67" d="100"/>
          <a:sy n="67" d="100"/>
        </p:scale>
        <p:origin x="-1488" y="-82"/>
      </p:cViewPr>
      <p:guideLst>
        <p:guide orient="horz" pos="290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Sheet1!$B$1</c:f>
              <c:strCache>
                <c:ptCount val="1"/>
                <c:pt idx="0">
                  <c:v>Refugees</c:v>
                </c:pt>
              </c:strCache>
            </c:strRef>
          </c:tx>
          <c:spPr>
            <a:ln w="28575" cap="rnd">
              <a:solidFill>
                <a:schemeClr val="accent2"/>
              </a:solidFill>
              <a:round/>
            </a:ln>
            <a:effectLst/>
          </c:spPr>
          <c:marker>
            <c:symbol val="none"/>
          </c:marker>
          <c:cat>
            <c:numRef>
              <c:f>Sheet1!$A$2:$A$66</c:f>
              <c:numCache>
                <c:formatCode>General</c:formatCode>
                <c:ptCount val="65"/>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numCache>
            </c:numRef>
          </c:cat>
          <c:val>
            <c:numRef>
              <c:f>Sheet1!$B$2:$B$66</c:f>
              <c:numCache>
                <c:formatCode>General</c:formatCode>
                <c:ptCount val="65"/>
                <c:pt idx="0">
                  <c:v>2.1160000000000001</c:v>
                </c:pt>
                <c:pt idx="1">
                  <c:v>1.9530000000000001</c:v>
                </c:pt>
                <c:pt idx="2">
                  <c:v>1.847</c:v>
                </c:pt>
                <c:pt idx="3">
                  <c:v>1.75</c:v>
                </c:pt>
                <c:pt idx="4">
                  <c:v>1.6439999999999999</c:v>
                </c:pt>
                <c:pt idx="5">
                  <c:v>1.6779999999999999</c:v>
                </c:pt>
                <c:pt idx="6">
                  <c:v>1.613</c:v>
                </c:pt>
                <c:pt idx="7">
                  <c:v>1.577</c:v>
                </c:pt>
                <c:pt idx="8">
                  <c:v>1.5469999999999999</c:v>
                </c:pt>
                <c:pt idx="9">
                  <c:v>1.516</c:v>
                </c:pt>
                <c:pt idx="10">
                  <c:v>1.476</c:v>
                </c:pt>
                <c:pt idx="11">
                  <c:v>1.419</c:v>
                </c:pt>
                <c:pt idx="12">
                  <c:v>1.357</c:v>
                </c:pt>
                <c:pt idx="13">
                  <c:v>3.8740000000000001</c:v>
                </c:pt>
                <c:pt idx="14">
                  <c:v>4.3689999999999998</c:v>
                </c:pt>
                <c:pt idx="15">
                  <c:v>4.1829999999999998</c:v>
                </c:pt>
                <c:pt idx="16">
                  <c:v>1.6759999999999999</c:v>
                </c:pt>
                <c:pt idx="17">
                  <c:v>2.4609999999999999</c:v>
                </c:pt>
                <c:pt idx="18">
                  <c:v>2.4609999999999999</c:v>
                </c:pt>
                <c:pt idx="19">
                  <c:v>2.48</c:v>
                </c:pt>
                <c:pt idx="20">
                  <c:v>2.7509999999999999</c:v>
                </c:pt>
                <c:pt idx="21">
                  <c:v>2.7330000000000001</c:v>
                </c:pt>
                <c:pt idx="22">
                  <c:v>2.3719999999999999</c:v>
                </c:pt>
                <c:pt idx="23">
                  <c:v>2.4609999999999999</c:v>
                </c:pt>
                <c:pt idx="24">
                  <c:v>2.9910000000000001</c:v>
                </c:pt>
                <c:pt idx="25">
                  <c:v>3.758</c:v>
                </c:pt>
                <c:pt idx="26">
                  <c:v>4.5309999999999997</c:v>
                </c:pt>
                <c:pt idx="27">
                  <c:v>5.07</c:v>
                </c:pt>
                <c:pt idx="28">
                  <c:v>6.298</c:v>
                </c:pt>
                <c:pt idx="29">
                  <c:v>8.4450000000000003</c:v>
                </c:pt>
                <c:pt idx="30">
                  <c:v>9.7140000000000004</c:v>
                </c:pt>
                <c:pt idx="31">
                  <c:v>10.319000000000001</c:v>
                </c:pt>
                <c:pt idx="32">
                  <c:v>10.621</c:v>
                </c:pt>
                <c:pt idx="33">
                  <c:v>10.728</c:v>
                </c:pt>
                <c:pt idx="34">
                  <c:v>11.864000000000001</c:v>
                </c:pt>
                <c:pt idx="35">
                  <c:v>12.634</c:v>
                </c:pt>
                <c:pt idx="36">
                  <c:v>13.128</c:v>
                </c:pt>
                <c:pt idx="37">
                  <c:v>14.347</c:v>
                </c:pt>
                <c:pt idx="38">
                  <c:v>14.733000000000001</c:v>
                </c:pt>
                <c:pt idx="39">
                  <c:v>17.396000000000001</c:v>
                </c:pt>
                <c:pt idx="40">
                  <c:v>16.855</c:v>
                </c:pt>
                <c:pt idx="41">
                  <c:v>17.838000000000001</c:v>
                </c:pt>
                <c:pt idx="42">
                  <c:v>16.326000000000001</c:v>
                </c:pt>
                <c:pt idx="43">
                  <c:v>15.754</c:v>
                </c:pt>
                <c:pt idx="44">
                  <c:v>14.896000000000001</c:v>
                </c:pt>
                <c:pt idx="45">
                  <c:v>13.356999999999999</c:v>
                </c:pt>
                <c:pt idx="46">
                  <c:v>12.015000000000001</c:v>
                </c:pt>
                <c:pt idx="47">
                  <c:v>11.481</c:v>
                </c:pt>
                <c:pt idx="48">
                  <c:v>11.686999999999999</c:v>
                </c:pt>
                <c:pt idx="49">
                  <c:v>12.13</c:v>
                </c:pt>
                <c:pt idx="50">
                  <c:v>12.117000000000001</c:v>
                </c:pt>
                <c:pt idx="51">
                  <c:v>10.593999999999999</c:v>
                </c:pt>
                <c:pt idx="52">
                  <c:v>9.593</c:v>
                </c:pt>
                <c:pt idx="53">
                  <c:v>9.5749999999999993</c:v>
                </c:pt>
                <c:pt idx="54">
                  <c:v>8.6620000000000008</c:v>
                </c:pt>
                <c:pt idx="55">
                  <c:v>9.8780000000000001</c:v>
                </c:pt>
                <c:pt idx="56">
                  <c:v>11.391</c:v>
                </c:pt>
                <c:pt idx="57">
                  <c:v>10.489000000000001</c:v>
                </c:pt>
                <c:pt idx="58">
                  <c:v>10.404</c:v>
                </c:pt>
                <c:pt idx="59">
                  <c:v>10.497999999999999</c:v>
                </c:pt>
                <c:pt idx="60">
                  <c:v>10.404</c:v>
                </c:pt>
                <c:pt idx="61">
                  <c:v>10.497999999999999</c:v>
                </c:pt>
                <c:pt idx="62">
                  <c:v>11.699</c:v>
                </c:pt>
                <c:pt idx="63">
                  <c:v>14.385</c:v>
                </c:pt>
                <c:pt idx="64">
                  <c:v>16.120999999999999</c:v>
                </c:pt>
              </c:numCache>
            </c:numRef>
          </c:val>
          <c:smooth val="0"/>
          <c:extLst>
            <c:ext xmlns:c16="http://schemas.microsoft.com/office/drawing/2014/chart" uri="{C3380CC4-5D6E-409C-BE32-E72D297353CC}">
              <c16:uniqueId val="{00000000-E6C3-47ED-83A7-101F3CE7B560}"/>
            </c:ext>
          </c:extLst>
        </c:ser>
        <c:ser>
          <c:idx val="2"/>
          <c:order val="1"/>
          <c:tx>
            <c:strRef>
              <c:f>Sheet1!$C$1</c:f>
              <c:strCache>
                <c:ptCount val="1"/>
                <c:pt idx="0">
                  <c:v>Internally displaced</c:v>
                </c:pt>
              </c:strCache>
            </c:strRef>
          </c:tx>
          <c:spPr>
            <a:ln w="28575" cap="rnd">
              <a:solidFill>
                <a:schemeClr val="accent3"/>
              </a:solidFill>
              <a:round/>
            </a:ln>
            <a:effectLst/>
          </c:spPr>
          <c:marker>
            <c:symbol val="none"/>
          </c:marker>
          <c:cat>
            <c:numRef>
              <c:f>Sheet1!$A$2:$A$66</c:f>
              <c:numCache>
                <c:formatCode>General</c:formatCode>
                <c:ptCount val="65"/>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numCache>
            </c:numRef>
          </c:cat>
          <c:val>
            <c:numRef>
              <c:f>Sheet1!$C$2:$C$66</c:f>
              <c:numCache>
                <c:formatCode>General</c:formatCode>
                <c:ptCount val="65"/>
                <c:pt idx="42">
                  <c:v>4.1980000000000004</c:v>
                </c:pt>
                <c:pt idx="43">
                  <c:v>5.3220000000000001</c:v>
                </c:pt>
                <c:pt idx="44">
                  <c:v>4.2859999999999996</c:v>
                </c:pt>
                <c:pt idx="45">
                  <c:v>4.8529999999999998</c:v>
                </c:pt>
                <c:pt idx="46">
                  <c:v>4.5730000000000004</c:v>
                </c:pt>
                <c:pt idx="47">
                  <c:v>5.0629999999999997</c:v>
                </c:pt>
                <c:pt idx="48">
                  <c:v>3.968</c:v>
                </c:pt>
                <c:pt idx="49">
                  <c:v>5.9980000000000002</c:v>
                </c:pt>
                <c:pt idx="50">
                  <c:v>5.0960000000000001</c:v>
                </c:pt>
                <c:pt idx="51">
                  <c:v>4.6459999999999999</c:v>
                </c:pt>
                <c:pt idx="52">
                  <c:v>4.181</c:v>
                </c:pt>
                <c:pt idx="53">
                  <c:v>5.4260000000000002</c:v>
                </c:pt>
                <c:pt idx="54">
                  <c:v>6.6159999999999997</c:v>
                </c:pt>
                <c:pt idx="55">
                  <c:v>12.794</c:v>
                </c:pt>
                <c:pt idx="56">
                  <c:v>13.74</c:v>
                </c:pt>
                <c:pt idx="57">
                  <c:v>14.442</c:v>
                </c:pt>
                <c:pt idx="58">
                  <c:v>15.628</c:v>
                </c:pt>
                <c:pt idx="59">
                  <c:v>14.696999999999999</c:v>
                </c:pt>
                <c:pt idx="60">
                  <c:v>15.473000000000001</c:v>
                </c:pt>
                <c:pt idx="61">
                  <c:v>17.670000000000002</c:v>
                </c:pt>
                <c:pt idx="62">
                  <c:v>23.925000000000001</c:v>
                </c:pt>
                <c:pt idx="63">
                  <c:v>32.274000000000001</c:v>
                </c:pt>
                <c:pt idx="64">
                  <c:v>37.494</c:v>
                </c:pt>
              </c:numCache>
            </c:numRef>
          </c:val>
          <c:smooth val="0"/>
          <c:extLst>
            <c:ext xmlns:c16="http://schemas.microsoft.com/office/drawing/2014/chart" uri="{C3380CC4-5D6E-409C-BE32-E72D297353CC}">
              <c16:uniqueId val="{00000001-E6C3-47ED-83A7-101F3CE7B560}"/>
            </c:ext>
          </c:extLst>
        </c:ser>
        <c:dLbls>
          <c:showLegendKey val="0"/>
          <c:showVal val="0"/>
          <c:showCatName val="0"/>
          <c:showSerName val="0"/>
          <c:showPercent val="0"/>
          <c:showBubbleSize val="0"/>
        </c:dLbls>
        <c:marker val="1"/>
        <c:smooth val="0"/>
        <c:axId val="40858368"/>
        <c:axId val="40859904"/>
      </c:lineChart>
      <c:lineChart>
        <c:grouping val="standard"/>
        <c:varyColors val="0"/>
        <c:ser>
          <c:idx val="0"/>
          <c:order val="2"/>
          <c:tx>
            <c:strRef>
              <c:f>Sheet1!$D$1</c:f>
              <c:strCache>
                <c:ptCount val="1"/>
                <c:pt idx="0">
                  <c:v>Internal conflicts</c:v>
                </c:pt>
              </c:strCache>
            </c:strRef>
          </c:tx>
          <c:spPr>
            <a:ln w="28575" cap="rnd">
              <a:solidFill>
                <a:schemeClr val="accent1"/>
              </a:solidFill>
              <a:round/>
            </a:ln>
            <a:effectLst/>
          </c:spPr>
          <c:marker>
            <c:symbol val="none"/>
          </c:marker>
          <c:cat>
            <c:numRef>
              <c:f>Sheet1!$A$2:$A$66</c:f>
              <c:numCache>
                <c:formatCode>General</c:formatCode>
                <c:ptCount val="65"/>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numCache>
            </c:numRef>
          </c:cat>
          <c:val>
            <c:numRef>
              <c:f>Sheet1!$D$2:$D$66</c:f>
              <c:numCache>
                <c:formatCode>General</c:formatCode>
                <c:ptCount val="65"/>
                <c:pt idx="0">
                  <c:v>8</c:v>
                </c:pt>
                <c:pt idx="1">
                  <c:v>7</c:v>
                </c:pt>
                <c:pt idx="2">
                  <c:v>8</c:v>
                </c:pt>
                <c:pt idx="3">
                  <c:v>8</c:v>
                </c:pt>
                <c:pt idx="4">
                  <c:v>7</c:v>
                </c:pt>
                <c:pt idx="5">
                  <c:v>9</c:v>
                </c:pt>
                <c:pt idx="6">
                  <c:v>10</c:v>
                </c:pt>
                <c:pt idx="7">
                  <c:v>12</c:v>
                </c:pt>
                <c:pt idx="8">
                  <c:v>13</c:v>
                </c:pt>
                <c:pt idx="9">
                  <c:v>14</c:v>
                </c:pt>
                <c:pt idx="10">
                  <c:v>18</c:v>
                </c:pt>
                <c:pt idx="11">
                  <c:v>15</c:v>
                </c:pt>
                <c:pt idx="12">
                  <c:v>16</c:v>
                </c:pt>
                <c:pt idx="13">
                  <c:v>18</c:v>
                </c:pt>
                <c:pt idx="14">
                  <c:v>20</c:v>
                </c:pt>
                <c:pt idx="15">
                  <c:v>22</c:v>
                </c:pt>
                <c:pt idx="16">
                  <c:v>24</c:v>
                </c:pt>
                <c:pt idx="17">
                  <c:v>22</c:v>
                </c:pt>
                <c:pt idx="18">
                  <c:v>21</c:v>
                </c:pt>
                <c:pt idx="19">
                  <c:v>21</c:v>
                </c:pt>
                <c:pt idx="20">
                  <c:v>24</c:v>
                </c:pt>
                <c:pt idx="21">
                  <c:v>21</c:v>
                </c:pt>
                <c:pt idx="22">
                  <c:v>20</c:v>
                </c:pt>
                <c:pt idx="23">
                  <c:v>22</c:v>
                </c:pt>
                <c:pt idx="24">
                  <c:v>28</c:v>
                </c:pt>
                <c:pt idx="25">
                  <c:v>31</c:v>
                </c:pt>
                <c:pt idx="26">
                  <c:v>33</c:v>
                </c:pt>
                <c:pt idx="27">
                  <c:v>34</c:v>
                </c:pt>
                <c:pt idx="28">
                  <c:v>38</c:v>
                </c:pt>
                <c:pt idx="29">
                  <c:v>38</c:v>
                </c:pt>
                <c:pt idx="30">
                  <c:v>39</c:v>
                </c:pt>
                <c:pt idx="31">
                  <c:v>42</c:v>
                </c:pt>
                <c:pt idx="32">
                  <c:v>39</c:v>
                </c:pt>
                <c:pt idx="33">
                  <c:v>39</c:v>
                </c:pt>
                <c:pt idx="34">
                  <c:v>36</c:v>
                </c:pt>
                <c:pt idx="35">
                  <c:v>41</c:v>
                </c:pt>
                <c:pt idx="36">
                  <c:v>42</c:v>
                </c:pt>
                <c:pt idx="37">
                  <c:v>36</c:v>
                </c:pt>
                <c:pt idx="38">
                  <c:v>38</c:v>
                </c:pt>
                <c:pt idx="39">
                  <c:v>47</c:v>
                </c:pt>
                <c:pt idx="40">
                  <c:v>50</c:v>
                </c:pt>
                <c:pt idx="41">
                  <c:v>48</c:v>
                </c:pt>
                <c:pt idx="42">
                  <c:v>43</c:v>
                </c:pt>
                <c:pt idx="43">
                  <c:v>48</c:v>
                </c:pt>
                <c:pt idx="44">
                  <c:v>39</c:v>
                </c:pt>
                <c:pt idx="45">
                  <c:v>39</c:v>
                </c:pt>
                <c:pt idx="46">
                  <c:v>39</c:v>
                </c:pt>
                <c:pt idx="47">
                  <c:v>38</c:v>
                </c:pt>
                <c:pt idx="48">
                  <c:v>38</c:v>
                </c:pt>
                <c:pt idx="49">
                  <c:v>36</c:v>
                </c:pt>
                <c:pt idx="50">
                  <c:v>37</c:v>
                </c:pt>
                <c:pt idx="51">
                  <c:v>32</c:v>
                </c:pt>
                <c:pt idx="52">
                  <c:v>30</c:v>
                </c:pt>
                <c:pt idx="53">
                  <c:v>33</c:v>
                </c:pt>
                <c:pt idx="54">
                  <c:v>32</c:v>
                </c:pt>
                <c:pt idx="55">
                  <c:v>33</c:v>
                </c:pt>
                <c:pt idx="56">
                  <c:v>35</c:v>
                </c:pt>
                <c:pt idx="57">
                  <c:v>37</c:v>
                </c:pt>
                <c:pt idx="58">
                  <c:v>37</c:v>
                </c:pt>
                <c:pt idx="59">
                  <c:v>31</c:v>
                </c:pt>
                <c:pt idx="60">
                  <c:v>37</c:v>
                </c:pt>
                <c:pt idx="61">
                  <c:v>32</c:v>
                </c:pt>
                <c:pt idx="62">
                  <c:v>36</c:v>
                </c:pt>
                <c:pt idx="63">
                  <c:v>40</c:v>
                </c:pt>
                <c:pt idx="64">
                  <c:v>49</c:v>
                </c:pt>
              </c:numCache>
            </c:numRef>
          </c:val>
          <c:smooth val="0"/>
          <c:extLst>
            <c:ext xmlns:c16="http://schemas.microsoft.com/office/drawing/2014/chart" uri="{C3380CC4-5D6E-409C-BE32-E72D297353CC}">
              <c16:uniqueId val="{00000002-E6C3-47ED-83A7-101F3CE7B560}"/>
            </c:ext>
          </c:extLst>
        </c:ser>
        <c:dLbls>
          <c:showLegendKey val="0"/>
          <c:showVal val="0"/>
          <c:showCatName val="0"/>
          <c:showSerName val="0"/>
          <c:showPercent val="0"/>
          <c:showBubbleSize val="0"/>
        </c:dLbls>
        <c:marker val="1"/>
        <c:smooth val="0"/>
        <c:axId val="40868096"/>
        <c:axId val="40866176"/>
      </c:lineChart>
      <c:catAx>
        <c:axId val="4085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59904"/>
        <c:crosses val="autoZero"/>
        <c:auto val="1"/>
        <c:lblAlgn val="ctr"/>
        <c:lblOffset val="100"/>
        <c:noMultiLvlLbl val="0"/>
      </c:catAx>
      <c:valAx>
        <c:axId val="40859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Millions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58368"/>
        <c:crosses val="autoZero"/>
        <c:crossBetween val="between"/>
      </c:valAx>
      <c:valAx>
        <c:axId val="4086617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Number of conflicts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68096"/>
        <c:crosses val="max"/>
        <c:crossBetween val="between"/>
      </c:valAx>
      <c:catAx>
        <c:axId val="40868096"/>
        <c:scaling>
          <c:orientation val="minMax"/>
        </c:scaling>
        <c:delete val="1"/>
        <c:axPos val="b"/>
        <c:numFmt formatCode="General" sourceLinked="1"/>
        <c:majorTickMark val="out"/>
        <c:minorTickMark val="none"/>
        <c:tickLblPos val="nextTo"/>
        <c:crossAx val="40866176"/>
        <c:crosses val="autoZero"/>
        <c:auto val="1"/>
        <c:lblAlgn val="ctr"/>
        <c:lblOffset val="100"/>
        <c:noMultiLvlLbl val="0"/>
      </c:cat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54571143566622"/>
          <c:y val="2.268041237113402E-2"/>
          <c:w val="0.8358031526382651"/>
          <c:h val="0.83711340206185569"/>
        </c:manualLayout>
      </c:layout>
      <c:barChart>
        <c:barDir val="bar"/>
        <c:grouping val="clustered"/>
        <c:varyColors val="0"/>
        <c:ser>
          <c:idx val="3"/>
          <c:order val="0"/>
          <c:tx>
            <c:strRef>
              <c:f>Sheet1!$B$1</c:f>
              <c:strCache>
                <c:ptCount val="1"/>
                <c:pt idx="0">
                  <c:v>1950</c:v>
                </c:pt>
              </c:strCache>
            </c:strRef>
          </c:tx>
          <c:spPr>
            <a:solidFill>
              <a:schemeClr val="accent4"/>
            </a:solidFill>
            <a:ln>
              <a:noFill/>
            </a:ln>
            <a:effectLst/>
          </c:spPr>
          <c:invertIfNegative val="0"/>
          <c:cat>
            <c:strRef>
              <c:f>Sheet1!$A$2:$A$8</c:f>
              <c:strCache>
                <c:ptCount val="6"/>
                <c:pt idx="0">
                  <c:v>World</c:v>
                </c:pt>
                <c:pt idx="1">
                  <c:v>Africa</c:v>
                </c:pt>
                <c:pt idx="2">
                  <c:v>Europe</c:v>
                </c:pt>
                <c:pt idx="3">
                  <c:v>North America</c:v>
                </c:pt>
                <c:pt idx="4">
                  <c:v>Latin America</c:v>
                </c:pt>
                <c:pt idx="5">
                  <c:v>Asia</c:v>
                </c:pt>
              </c:strCache>
            </c:strRef>
          </c:cat>
          <c:val>
            <c:numRef>
              <c:f>Sheet1!$B$2:$B$8</c:f>
              <c:numCache>
                <c:formatCode>General</c:formatCode>
                <c:ptCount val="6"/>
                <c:pt idx="0">
                  <c:v>29.7</c:v>
                </c:pt>
                <c:pt idx="1">
                  <c:v>15</c:v>
                </c:pt>
                <c:pt idx="2">
                  <c:v>52</c:v>
                </c:pt>
                <c:pt idx="3">
                  <c:v>64</c:v>
                </c:pt>
                <c:pt idx="4">
                  <c:v>41</c:v>
                </c:pt>
                <c:pt idx="5">
                  <c:v>17</c:v>
                </c:pt>
              </c:numCache>
            </c:numRef>
          </c:val>
          <c:extLst>
            <c:ext xmlns:c16="http://schemas.microsoft.com/office/drawing/2014/chart" uri="{C3380CC4-5D6E-409C-BE32-E72D297353CC}">
              <c16:uniqueId val="{00000000-5536-46EE-B56A-BFC589A2BD24}"/>
            </c:ext>
          </c:extLst>
        </c:ser>
        <c:ser>
          <c:idx val="0"/>
          <c:order val="1"/>
          <c:tx>
            <c:strRef>
              <c:f>Sheet1!$C$1</c:f>
              <c:strCache>
                <c:ptCount val="1"/>
                <c:pt idx="0">
                  <c:v>1975</c:v>
                </c:pt>
              </c:strCache>
            </c:strRef>
          </c:tx>
          <c:spPr>
            <a:solidFill>
              <a:schemeClr val="accent1"/>
            </a:solidFill>
            <a:ln>
              <a:noFill/>
            </a:ln>
            <a:effectLst/>
          </c:spPr>
          <c:invertIfNegative val="0"/>
          <c:cat>
            <c:strRef>
              <c:f>Sheet1!$A$2:$A$8</c:f>
              <c:strCache>
                <c:ptCount val="6"/>
                <c:pt idx="0">
                  <c:v>World</c:v>
                </c:pt>
                <c:pt idx="1">
                  <c:v>Africa</c:v>
                </c:pt>
                <c:pt idx="2">
                  <c:v>Europe</c:v>
                </c:pt>
                <c:pt idx="3">
                  <c:v>North America</c:v>
                </c:pt>
                <c:pt idx="4">
                  <c:v>Latin America</c:v>
                </c:pt>
                <c:pt idx="5">
                  <c:v>Asia</c:v>
                </c:pt>
              </c:strCache>
            </c:strRef>
          </c:cat>
          <c:val>
            <c:numRef>
              <c:f>Sheet1!$C$2:$C$8</c:f>
              <c:numCache>
                <c:formatCode>General</c:formatCode>
                <c:ptCount val="6"/>
                <c:pt idx="0">
                  <c:v>38</c:v>
                </c:pt>
                <c:pt idx="1">
                  <c:v>25</c:v>
                </c:pt>
                <c:pt idx="2">
                  <c:v>67</c:v>
                </c:pt>
                <c:pt idx="3">
                  <c:v>74</c:v>
                </c:pt>
                <c:pt idx="4">
                  <c:v>61</c:v>
                </c:pt>
                <c:pt idx="5">
                  <c:v>25</c:v>
                </c:pt>
              </c:numCache>
            </c:numRef>
          </c:val>
          <c:extLst>
            <c:ext xmlns:c16="http://schemas.microsoft.com/office/drawing/2014/chart" uri="{C3380CC4-5D6E-409C-BE32-E72D297353CC}">
              <c16:uniqueId val="{00000001-5536-46EE-B56A-BFC589A2BD24}"/>
            </c:ext>
          </c:extLst>
        </c:ser>
        <c:ser>
          <c:idx val="1"/>
          <c:order val="2"/>
          <c:tx>
            <c:strRef>
              <c:f>Sheet1!$D$1</c:f>
              <c:strCache>
                <c:ptCount val="1"/>
                <c:pt idx="0">
                  <c:v>2000</c:v>
                </c:pt>
              </c:strCache>
            </c:strRef>
          </c:tx>
          <c:spPr>
            <a:solidFill>
              <a:schemeClr val="accent2"/>
            </a:solidFill>
            <a:ln>
              <a:noFill/>
            </a:ln>
            <a:effectLst/>
          </c:spPr>
          <c:invertIfNegative val="0"/>
          <c:cat>
            <c:strRef>
              <c:f>Sheet1!$A$2:$A$8</c:f>
              <c:strCache>
                <c:ptCount val="6"/>
                <c:pt idx="0">
                  <c:v>World</c:v>
                </c:pt>
                <c:pt idx="1">
                  <c:v>Africa</c:v>
                </c:pt>
                <c:pt idx="2">
                  <c:v>Europe</c:v>
                </c:pt>
                <c:pt idx="3">
                  <c:v>North America</c:v>
                </c:pt>
                <c:pt idx="4">
                  <c:v>Latin America</c:v>
                </c:pt>
                <c:pt idx="5">
                  <c:v>Asia</c:v>
                </c:pt>
              </c:strCache>
            </c:strRef>
          </c:cat>
          <c:val>
            <c:numRef>
              <c:f>Sheet1!$D$2:$D$8</c:f>
              <c:numCache>
                <c:formatCode>General</c:formatCode>
                <c:ptCount val="6"/>
                <c:pt idx="0">
                  <c:v>47</c:v>
                </c:pt>
                <c:pt idx="1">
                  <c:v>38</c:v>
                </c:pt>
                <c:pt idx="2">
                  <c:v>75</c:v>
                </c:pt>
                <c:pt idx="3">
                  <c:v>77</c:v>
                </c:pt>
                <c:pt idx="4">
                  <c:v>75</c:v>
                </c:pt>
                <c:pt idx="5">
                  <c:v>37</c:v>
                </c:pt>
              </c:numCache>
            </c:numRef>
          </c:val>
          <c:extLst>
            <c:ext xmlns:c16="http://schemas.microsoft.com/office/drawing/2014/chart" uri="{C3380CC4-5D6E-409C-BE32-E72D297353CC}">
              <c16:uniqueId val="{00000002-5536-46EE-B56A-BFC589A2BD24}"/>
            </c:ext>
          </c:extLst>
        </c:ser>
        <c:ser>
          <c:idx val="2"/>
          <c:order val="3"/>
          <c:tx>
            <c:strRef>
              <c:f>Sheet1!$E$1</c:f>
              <c:strCache>
                <c:ptCount val="1"/>
                <c:pt idx="0">
                  <c:v>2030</c:v>
                </c:pt>
              </c:strCache>
            </c:strRef>
          </c:tx>
          <c:spPr>
            <a:solidFill>
              <a:schemeClr val="accent3"/>
            </a:solidFill>
            <a:ln>
              <a:noFill/>
            </a:ln>
            <a:effectLst/>
          </c:spPr>
          <c:invertIfNegative val="0"/>
          <c:cat>
            <c:strRef>
              <c:f>Sheet1!$A$2:$A$8</c:f>
              <c:strCache>
                <c:ptCount val="6"/>
                <c:pt idx="0">
                  <c:v>World</c:v>
                </c:pt>
                <c:pt idx="1">
                  <c:v>Africa</c:v>
                </c:pt>
                <c:pt idx="2">
                  <c:v>Europe</c:v>
                </c:pt>
                <c:pt idx="3">
                  <c:v>North America</c:v>
                </c:pt>
                <c:pt idx="4">
                  <c:v>Latin America</c:v>
                </c:pt>
                <c:pt idx="5">
                  <c:v>Asia</c:v>
                </c:pt>
              </c:strCache>
            </c:strRef>
          </c:cat>
          <c:val>
            <c:numRef>
              <c:f>Sheet1!$E$2:$E$8</c:f>
              <c:numCache>
                <c:formatCode>General</c:formatCode>
                <c:ptCount val="6"/>
                <c:pt idx="0">
                  <c:v>60.3</c:v>
                </c:pt>
                <c:pt idx="1">
                  <c:v>55</c:v>
                </c:pt>
                <c:pt idx="2">
                  <c:v>83</c:v>
                </c:pt>
                <c:pt idx="3">
                  <c:v>84</c:v>
                </c:pt>
                <c:pt idx="4">
                  <c:v>83</c:v>
                </c:pt>
                <c:pt idx="5">
                  <c:v>53</c:v>
                </c:pt>
              </c:numCache>
            </c:numRef>
          </c:val>
          <c:extLst>
            <c:ext xmlns:c16="http://schemas.microsoft.com/office/drawing/2014/chart" uri="{C3380CC4-5D6E-409C-BE32-E72D297353CC}">
              <c16:uniqueId val="{00000003-5536-46EE-B56A-BFC589A2BD24}"/>
            </c:ext>
          </c:extLst>
        </c:ser>
        <c:dLbls>
          <c:showLegendKey val="0"/>
          <c:showVal val="0"/>
          <c:showCatName val="0"/>
          <c:showSerName val="0"/>
          <c:showPercent val="0"/>
          <c:showBubbleSize val="0"/>
        </c:dLbls>
        <c:gapWidth val="182"/>
        <c:axId val="149126736"/>
        <c:axId val="1"/>
      </c:barChart>
      <c:catAx>
        <c:axId val="149126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tickLblSkip val="1"/>
        <c:tickMarkSkip val="1"/>
        <c:noMultiLvlLbl val="0"/>
      </c:catAx>
      <c:valAx>
        <c:axId val="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126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9755896415913"/>
          <c:y val="2.6402637769039616E-2"/>
          <c:w val="0.76976280929843344"/>
          <c:h val="0.90490154307528681"/>
        </c:manualLayout>
      </c:layout>
      <c:barChart>
        <c:barDir val="bar"/>
        <c:grouping val="clustered"/>
        <c:varyColors val="0"/>
        <c:ser>
          <c:idx val="0"/>
          <c:order val="0"/>
          <c:tx>
            <c:strRef>
              <c:f>Sheet1!$D$1</c:f>
              <c:strCache>
                <c:ptCount val="1"/>
                <c:pt idx="0">
                  <c:v>2010</c:v>
                </c:pt>
              </c:strCache>
            </c:strRef>
          </c:tx>
          <c:spPr>
            <a:solidFill>
              <a:schemeClr val="accent2">
                <a:lumMod val="50000"/>
              </a:schemeClr>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Sheet1!$A$2:$A$22</c:f>
              <c:strCache>
                <c:ptCount val="21"/>
                <c:pt idx="0">
                  <c:v>Tokyo</c:v>
                </c:pt>
                <c:pt idx="1">
                  <c:v>Delhi</c:v>
                </c:pt>
                <c:pt idx="2">
                  <c:v>São Paulo</c:v>
                </c:pt>
                <c:pt idx="3">
                  <c:v>Mumbai (Bombay)</c:v>
                </c:pt>
                <c:pt idx="4">
                  <c:v>Mexico City</c:v>
                </c:pt>
                <c:pt idx="5">
                  <c:v>New York</c:v>
                </c:pt>
                <c:pt idx="6">
                  <c:v>Shanghai</c:v>
                </c:pt>
                <c:pt idx="7">
                  <c:v>Kolkata (Calcutta)</c:v>
                </c:pt>
                <c:pt idx="8">
                  <c:v>Dhaka</c:v>
                </c:pt>
                <c:pt idx="9">
                  <c:v>Karachi</c:v>
                </c:pt>
                <c:pt idx="10">
                  <c:v>Buenos Aires</c:v>
                </c:pt>
                <c:pt idx="11">
                  <c:v>Los Angeles</c:v>
                </c:pt>
                <c:pt idx="12">
                  <c:v>Beijing</c:v>
                </c:pt>
                <c:pt idx="13">
                  <c:v>Rio de Janeiro</c:v>
                </c:pt>
                <c:pt idx="14">
                  <c:v>Manila</c:v>
                </c:pt>
                <c:pt idx="15">
                  <c:v>Osaka-Kobe</c:v>
                </c:pt>
                <c:pt idx="16">
                  <c:v>Al-Qahirah (Cairo)</c:v>
                </c:pt>
                <c:pt idx="17">
                  <c:v>Lagos</c:v>
                </c:pt>
                <c:pt idx="18">
                  <c:v>Moskva (Moscow)</c:v>
                </c:pt>
                <c:pt idx="19">
                  <c:v>Istanbul</c:v>
                </c:pt>
                <c:pt idx="20">
                  <c:v>Paris</c:v>
                </c:pt>
              </c:strCache>
            </c:strRef>
          </c:cat>
          <c:val>
            <c:numRef>
              <c:f>Sheet1!$D$2:$D$22</c:f>
              <c:numCache>
                <c:formatCode>General</c:formatCode>
                <c:ptCount val="21"/>
                <c:pt idx="0">
                  <c:v>36.67</c:v>
                </c:pt>
                <c:pt idx="1">
                  <c:v>22.16</c:v>
                </c:pt>
                <c:pt idx="2">
                  <c:v>20.260000000000002</c:v>
                </c:pt>
                <c:pt idx="3">
                  <c:v>20.04</c:v>
                </c:pt>
                <c:pt idx="4">
                  <c:v>19.46</c:v>
                </c:pt>
                <c:pt idx="5">
                  <c:v>19.43</c:v>
                </c:pt>
                <c:pt idx="6">
                  <c:v>16.579999999999998</c:v>
                </c:pt>
                <c:pt idx="7">
                  <c:v>15.55</c:v>
                </c:pt>
                <c:pt idx="8">
                  <c:v>14.65</c:v>
                </c:pt>
                <c:pt idx="9">
                  <c:v>13.12</c:v>
                </c:pt>
                <c:pt idx="10">
                  <c:v>13.07</c:v>
                </c:pt>
                <c:pt idx="11">
                  <c:v>12.76</c:v>
                </c:pt>
                <c:pt idx="12">
                  <c:v>12.39</c:v>
                </c:pt>
                <c:pt idx="13">
                  <c:v>11.95</c:v>
                </c:pt>
                <c:pt idx="14">
                  <c:v>11.63</c:v>
                </c:pt>
                <c:pt idx="15">
                  <c:v>11.34</c:v>
                </c:pt>
                <c:pt idx="16">
                  <c:v>11</c:v>
                </c:pt>
                <c:pt idx="17">
                  <c:v>10.58</c:v>
                </c:pt>
                <c:pt idx="18">
                  <c:v>10.55</c:v>
                </c:pt>
                <c:pt idx="19">
                  <c:v>10.52</c:v>
                </c:pt>
                <c:pt idx="20">
                  <c:v>10.49</c:v>
                </c:pt>
              </c:numCache>
            </c:numRef>
          </c:val>
          <c:extLst>
            <c:ext xmlns:c16="http://schemas.microsoft.com/office/drawing/2014/chart" uri="{C3380CC4-5D6E-409C-BE32-E72D297353CC}">
              <c16:uniqueId val="{00000000-39DB-4769-BF3E-18FB091EE92E}"/>
            </c:ext>
          </c:extLst>
        </c:ser>
        <c:ser>
          <c:idx val="1"/>
          <c:order val="1"/>
          <c:tx>
            <c:strRef>
              <c:f>Sheet1!$C$1</c:f>
              <c:strCache>
                <c:ptCount val="1"/>
                <c:pt idx="0">
                  <c:v>1975</c:v>
                </c:pt>
              </c:strCache>
            </c:strRef>
          </c:tx>
          <c:spPr>
            <a:solidFill>
              <a:schemeClr val="bg2">
                <a:lumMod val="50000"/>
              </a:schemeClr>
            </a:solidFill>
            <a:ln>
              <a:noFill/>
            </a:ln>
            <a:effectLst/>
          </c:spPr>
          <c:invertIfNegative val="0"/>
          <c:cat>
            <c:strRef>
              <c:f>Sheet1!$A$2:$A$22</c:f>
              <c:strCache>
                <c:ptCount val="21"/>
                <c:pt idx="0">
                  <c:v>Tokyo</c:v>
                </c:pt>
                <c:pt idx="1">
                  <c:v>Delhi</c:v>
                </c:pt>
                <c:pt idx="2">
                  <c:v>São Paulo</c:v>
                </c:pt>
                <c:pt idx="3">
                  <c:v>Mumbai (Bombay)</c:v>
                </c:pt>
                <c:pt idx="4">
                  <c:v>Mexico City</c:v>
                </c:pt>
                <c:pt idx="5">
                  <c:v>New York</c:v>
                </c:pt>
                <c:pt idx="6">
                  <c:v>Shanghai</c:v>
                </c:pt>
                <c:pt idx="7">
                  <c:v>Kolkata (Calcutta)</c:v>
                </c:pt>
                <c:pt idx="8">
                  <c:v>Dhaka</c:v>
                </c:pt>
                <c:pt idx="9">
                  <c:v>Karachi</c:v>
                </c:pt>
                <c:pt idx="10">
                  <c:v>Buenos Aires</c:v>
                </c:pt>
                <c:pt idx="11">
                  <c:v>Los Angeles</c:v>
                </c:pt>
                <c:pt idx="12">
                  <c:v>Beijing</c:v>
                </c:pt>
                <c:pt idx="13">
                  <c:v>Rio de Janeiro</c:v>
                </c:pt>
                <c:pt idx="14">
                  <c:v>Manila</c:v>
                </c:pt>
                <c:pt idx="15">
                  <c:v>Osaka-Kobe</c:v>
                </c:pt>
                <c:pt idx="16">
                  <c:v>Al-Qahirah (Cairo)</c:v>
                </c:pt>
                <c:pt idx="17">
                  <c:v>Lagos</c:v>
                </c:pt>
                <c:pt idx="18">
                  <c:v>Moskva (Moscow)</c:v>
                </c:pt>
                <c:pt idx="19">
                  <c:v>Istanbul</c:v>
                </c:pt>
                <c:pt idx="20">
                  <c:v>Paris</c:v>
                </c:pt>
              </c:strCache>
            </c:strRef>
          </c:cat>
          <c:val>
            <c:numRef>
              <c:f>Sheet1!$C$2:$C$22</c:f>
              <c:numCache>
                <c:formatCode>General</c:formatCode>
                <c:ptCount val="21"/>
                <c:pt idx="0">
                  <c:v>26.62</c:v>
                </c:pt>
                <c:pt idx="1">
                  <c:v>4.43</c:v>
                </c:pt>
                <c:pt idx="2">
                  <c:v>9.61</c:v>
                </c:pt>
                <c:pt idx="3">
                  <c:v>7.08</c:v>
                </c:pt>
                <c:pt idx="4">
                  <c:v>10.69</c:v>
                </c:pt>
                <c:pt idx="5">
                  <c:v>15.88</c:v>
                </c:pt>
                <c:pt idx="6">
                  <c:v>5.63</c:v>
                </c:pt>
                <c:pt idx="7">
                  <c:v>7.89</c:v>
                </c:pt>
                <c:pt idx="8">
                  <c:v>2.2200000000000002</c:v>
                </c:pt>
                <c:pt idx="9">
                  <c:v>3.99</c:v>
                </c:pt>
                <c:pt idx="10">
                  <c:v>8.75</c:v>
                </c:pt>
                <c:pt idx="11">
                  <c:v>8.93</c:v>
                </c:pt>
                <c:pt idx="12">
                  <c:v>4.83</c:v>
                </c:pt>
                <c:pt idx="13">
                  <c:v>7.56</c:v>
                </c:pt>
                <c:pt idx="14">
                  <c:v>4.99</c:v>
                </c:pt>
                <c:pt idx="15">
                  <c:v>9.84</c:v>
                </c:pt>
                <c:pt idx="16">
                  <c:v>6.45</c:v>
                </c:pt>
                <c:pt idx="17">
                  <c:v>1.89</c:v>
                </c:pt>
                <c:pt idx="18">
                  <c:v>7.62</c:v>
                </c:pt>
                <c:pt idx="19">
                  <c:v>3.6</c:v>
                </c:pt>
                <c:pt idx="20">
                  <c:v>8.56</c:v>
                </c:pt>
              </c:numCache>
            </c:numRef>
          </c:val>
          <c:extLst>
            <c:ext xmlns:c16="http://schemas.microsoft.com/office/drawing/2014/chart" uri="{C3380CC4-5D6E-409C-BE32-E72D297353CC}">
              <c16:uniqueId val="{00000001-39DB-4769-BF3E-18FB091EE92E}"/>
            </c:ext>
          </c:extLst>
        </c:ser>
        <c:ser>
          <c:idx val="2"/>
          <c:order val="2"/>
          <c:tx>
            <c:strRef>
              <c:f>Sheet1!$B$1</c:f>
              <c:strCache>
                <c:ptCount val="1"/>
                <c:pt idx="0">
                  <c:v>1950</c:v>
                </c:pt>
              </c:strCache>
            </c:strRef>
          </c:tx>
          <c:spPr>
            <a:solidFill>
              <a:schemeClr val="bg2">
                <a:lumMod val="90000"/>
              </a:schemeClr>
            </a:solidFill>
            <a:ln>
              <a:noFill/>
            </a:ln>
            <a:effectLst/>
          </c:spPr>
          <c:invertIfNegative val="0"/>
          <c:cat>
            <c:strRef>
              <c:f>Sheet1!$A$2:$A$22</c:f>
              <c:strCache>
                <c:ptCount val="21"/>
                <c:pt idx="0">
                  <c:v>Tokyo</c:v>
                </c:pt>
                <c:pt idx="1">
                  <c:v>Delhi</c:v>
                </c:pt>
                <c:pt idx="2">
                  <c:v>São Paulo</c:v>
                </c:pt>
                <c:pt idx="3">
                  <c:v>Mumbai (Bombay)</c:v>
                </c:pt>
                <c:pt idx="4">
                  <c:v>Mexico City</c:v>
                </c:pt>
                <c:pt idx="5">
                  <c:v>New York</c:v>
                </c:pt>
                <c:pt idx="6">
                  <c:v>Shanghai</c:v>
                </c:pt>
                <c:pt idx="7">
                  <c:v>Kolkata (Calcutta)</c:v>
                </c:pt>
                <c:pt idx="8">
                  <c:v>Dhaka</c:v>
                </c:pt>
                <c:pt idx="9">
                  <c:v>Karachi</c:v>
                </c:pt>
                <c:pt idx="10">
                  <c:v>Buenos Aires</c:v>
                </c:pt>
                <c:pt idx="11">
                  <c:v>Los Angeles</c:v>
                </c:pt>
                <c:pt idx="12">
                  <c:v>Beijing</c:v>
                </c:pt>
                <c:pt idx="13">
                  <c:v>Rio de Janeiro</c:v>
                </c:pt>
                <c:pt idx="14">
                  <c:v>Manila</c:v>
                </c:pt>
                <c:pt idx="15">
                  <c:v>Osaka-Kobe</c:v>
                </c:pt>
                <c:pt idx="16">
                  <c:v>Al-Qahirah (Cairo)</c:v>
                </c:pt>
                <c:pt idx="17">
                  <c:v>Lagos</c:v>
                </c:pt>
                <c:pt idx="18">
                  <c:v>Moskva (Moscow)</c:v>
                </c:pt>
                <c:pt idx="19">
                  <c:v>Istanbul</c:v>
                </c:pt>
                <c:pt idx="20">
                  <c:v>Paris</c:v>
                </c:pt>
              </c:strCache>
            </c:strRef>
          </c:cat>
          <c:val>
            <c:numRef>
              <c:f>Sheet1!$B$2:$B$22</c:f>
              <c:numCache>
                <c:formatCode>General</c:formatCode>
                <c:ptCount val="21"/>
                <c:pt idx="0">
                  <c:v>11.27</c:v>
                </c:pt>
                <c:pt idx="1">
                  <c:v>1.36</c:v>
                </c:pt>
                <c:pt idx="2">
                  <c:v>2.33</c:v>
                </c:pt>
                <c:pt idx="3">
                  <c:v>2.86</c:v>
                </c:pt>
                <c:pt idx="4">
                  <c:v>2.88</c:v>
                </c:pt>
                <c:pt idx="5">
                  <c:v>12.34</c:v>
                </c:pt>
                <c:pt idx="6">
                  <c:v>4.3</c:v>
                </c:pt>
                <c:pt idx="7">
                  <c:v>4.51</c:v>
                </c:pt>
                <c:pt idx="8">
                  <c:v>0.34</c:v>
                </c:pt>
                <c:pt idx="9">
                  <c:v>1.06</c:v>
                </c:pt>
                <c:pt idx="10">
                  <c:v>5.09</c:v>
                </c:pt>
                <c:pt idx="11">
                  <c:v>4.05</c:v>
                </c:pt>
                <c:pt idx="12">
                  <c:v>1.67</c:v>
                </c:pt>
                <c:pt idx="13">
                  <c:v>2.95</c:v>
                </c:pt>
                <c:pt idx="14">
                  <c:v>1.54</c:v>
                </c:pt>
                <c:pt idx="15">
                  <c:v>4.1500000000000004</c:v>
                </c:pt>
                <c:pt idx="16">
                  <c:v>2.4900000000000002</c:v>
                </c:pt>
                <c:pt idx="17">
                  <c:v>0.33</c:v>
                </c:pt>
                <c:pt idx="18">
                  <c:v>5.36</c:v>
                </c:pt>
                <c:pt idx="19">
                  <c:v>0.97</c:v>
                </c:pt>
                <c:pt idx="20">
                  <c:v>6.52</c:v>
                </c:pt>
              </c:numCache>
            </c:numRef>
          </c:val>
          <c:extLst>
            <c:ext xmlns:c16="http://schemas.microsoft.com/office/drawing/2014/chart" uri="{C3380CC4-5D6E-409C-BE32-E72D297353CC}">
              <c16:uniqueId val="{00000002-39DB-4769-BF3E-18FB091EE92E}"/>
            </c:ext>
          </c:extLst>
        </c:ser>
        <c:dLbls>
          <c:showLegendKey val="0"/>
          <c:showVal val="0"/>
          <c:showCatName val="0"/>
          <c:showSerName val="0"/>
          <c:showPercent val="0"/>
          <c:showBubbleSize val="0"/>
        </c:dLbls>
        <c:gapWidth val="182"/>
        <c:axId val="592794320"/>
        <c:axId val="592790008"/>
      </c:barChart>
      <c:catAx>
        <c:axId val="592794320"/>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92790008"/>
        <c:crosses val="autoZero"/>
        <c:auto val="1"/>
        <c:lblAlgn val="ctr"/>
        <c:lblOffset val="100"/>
        <c:noMultiLvlLbl val="0"/>
      </c:catAx>
      <c:valAx>
        <c:axId val="5927900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92794320"/>
        <c:crosses val="autoZero"/>
        <c:crossBetween val="between"/>
      </c:valAx>
      <c:spPr>
        <a:noFill/>
        <a:ln>
          <a:noFill/>
        </a:ln>
        <a:effectLst/>
      </c:spPr>
    </c:plotArea>
    <c:legend>
      <c:legendPos val="r"/>
      <c:layout>
        <c:manualLayout>
          <c:xMode val="edge"/>
          <c:yMode val="edge"/>
          <c:x val="0.82753619409433654"/>
          <c:y val="0.14665099307568522"/>
          <c:w val="0.12664315882347593"/>
          <c:h val="0.1371187786015082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36228287841192"/>
          <c:y val="1.834862385321101E-3"/>
          <c:w val="0.75682382133995041"/>
          <c:h val="0.91926605504587156"/>
        </c:manualLayout>
      </c:layout>
      <c:barChart>
        <c:barDir val="bar"/>
        <c:grouping val="clustered"/>
        <c:varyColors val="0"/>
        <c:ser>
          <c:idx val="0"/>
          <c:order val="0"/>
          <c:tx>
            <c:strRef>
              <c:f>Sheet1!$B$1</c:f>
              <c:strCache>
                <c:ptCount val="1"/>
              </c:strCache>
            </c:strRef>
          </c:tx>
          <c:spPr>
            <a:solidFill>
              <a:schemeClr val="accent1"/>
            </a:solidFill>
            <a:ln>
              <a:noFill/>
            </a:ln>
            <a:effectLst/>
          </c:spPr>
          <c:invertIfNegative val="0"/>
          <c:cat>
            <c:strRef>
              <c:f>Sheet1!$A$2:$A$16</c:f>
              <c:strCache>
                <c:ptCount val="15"/>
                <c:pt idx="0">
                  <c:v>New Delhi, India</c:v>
                </c:pt>
                <c:pt idx="1">
                  <c:v>Rio de Janeiro, Bazil</c:v>
                </c:pt>
                <c:pt idx="2">
                  <c:v>Jakarta, Indonesia</c:v>
                </c:pt>
                <c:pt idx="3">
                  <c:v>Tunis, Tunisia</c:v>
                </c:pt>
                <c:pt idx="4">
                  <c:v>Manilla, Philippines</c:v>
                </c:pt>
                <c:pt idx="5">
                  <c:v>Karachi, Pakistan</c:v>
                </c:pt>
                <c:pt idx="6">
                  <c:v>Mexico City</c:v>
                </c:pt>
                <c:pt idx="7">
                  <c:v>Dar es Salaam, Tanzania</c:v>
                </c:pt>
                <c:pt idx="8">
                  <c:v>Caracas, Venezuela</c:v>
                </c:pt>
                <c:pt idx="9">
                  <c:v>Bogota, Colombia</c:v>
                </c:pt>
                <c:pt idx="10">
                  <c:v>Ankara, Turkey</c:v>
                </c:pt>
                <c:pt idx="11">
                  <c:v>Cairo, Egypt</c:v>
                </c:pt>
                <c:pt idx="12">
                  <c:v>Calcutta, India</c:v>
                </c:pt>
                <c:pt idx="13">
                  <c:v>Casablanca, Morocco</c:v>
                </c:pt>
                <c:pt idx="14">
                  <c:v>Addis Ababa, Ethiopia</c:v>
                </c:pt>
              </c:strCache>
            </c:strRef>
          </c:cat>
          <c:val>
            <c:numRef>
              <c:f>Sheet1!$B$2:$B$16</c:f>
              <c:numCache>
                <c:formatCode>General</c:formatCode>
                <c:ptCount val="15"/>
                <c:pt idx="0">
                  <c:v>18</c:v>
                </c:pt>
                <c:pt idx="1">
                  <c:v>20</c:v>
                </c:pt>
                <c:pt idx="2">
                  <c:v>26</c:v>
                </c:pt>
                <c:pt idx="3">
                  <c:v>29</c:v>
                </c:pt>
                <c:pt idx="4">
                  <c:v>35</c:v>
                </c:pt>
                <c:pt idx="5">
                  <c:v>44</c:v>
                </c:pt>
                <c:pt idx="6">
                  <c:v>46</c:v>
                </c:pt>
                <c:pt idx="7">
                  <c:v>53</c:v>
                </c:pt>
                <c:pt idx="8">
                  <c:v>54</c:v>
                </c:pt>
                <c:pt idx="9">
                  <c:v>60</c:v>
                </c:pt>
                <c:pt idx="10">
                  <c:v>60</c:v>
                </c:pt>
                <c:pt idx="11">
                  <c:v>60</c:v>
                </c:pt>
                <c:pt idx="12">
                  <c:v>67</c:v>
                </c:pt>
                <c:pt idx="13">
                  <c:v>70</c:v>
                </c:pt>
                <c:pt idx="14">
                  <c:v>79</c:v>
                </c:pt>
              </c:numCache>
            </c:numRef>
          </c:val>
          <c:extLst>
            <c:ext xmlns:c16="http://schemas.microsoft.com/office/drawing/2014/chart" uri="{C3380CC4-5D6E-409C-BE32-E72D297353CC}">
              <c16:uniqueId val="{00000000-6497-4815-A764-412EC32F0E92}"/>
            </c:ext>
          </c:extLst>
        </c:ser>
        <c:dLbls>
          <c:showLegendKey val="0"/>
          <c:showVal val="0"/>
          <c:showCatName val="0"/>
          <c:showSerName val="0"/>
          <c:showPercent val="0"/>
          <c:showBubbleSize val="0"/>
        </c:dLbls>
        <c:gapWidth val="182"/>
        <c:axId val="222021576"/>
        <c:axId val="1"/>
      </c:barChart>
      <c:catAx>
        <c:axId val="222021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tickLblSkip val="1"/>
        <c:tickMarkSkip val="1"/>
        <c:noMultiLvlLbl val="0"/>
      </c:catAx>
      <c:valAx>
        <c:axId val="1"/>
        <c:scaling>
          <c:orientation val="minMax"/>
          <c:max val="8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2021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East Asia &amp; Pacific</c:v>
                </c:pt>
              </c:strCache>
            </c:strRef>
          </c:tx>
          <c:spPr>
            <a:solidFill>
              <a:schemeClr val="accent1"/>
            </a:solidFill>
            <a:ln>
              <a:noFill/>
            </a:ln>
            <a:effectLst/>
          </c:spPr>
          <c:invertIfNegative val="0"/>
          <c:cat>
            <c:strRef>
              <c:f>Sheet1!$B$1:$AA$1</c:f>
              <c:strCach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strCache>
            </c:strRef>
          </c:cat>
          <c:val>
            <c:numRef>
              <c:f>Sheet1!$B$2:$AA$2</c:f>
              <c:numCache>
                <c:formatCode>General</c:formatCode>
                <c:ptCount val="25"/>
                <c:pt idx="0">
                  <c:v>571488</c:v>
                </c:pt>
                <c:pt idx="1">
                  <c:v>510678</c:v>
                </c:pt>
                <c:pt idx="2">
                  <c:v>475815</c:v>
                </c:pt>
                <c:pt idx="3">
                  <c:v>490258</c:v>
                </c:pt>
                <c:pt idx="4">
                  <c:v>476334</c:v>
                </c:pt>
                <c:pt idx="5">
                  <c:v>519923</c:v>
                </c:pt>
                <c:pt idx="6">
                  <c:v>528467</c:v>
                </c:pt>
                <c:pt idx="7">
                  <c:v>566111</c:v>
                </c:pt>
                <c:pt idx="8">
                  <c:v>584455</c:v>
                </c:pt>
                <c:pt idx="9">
                  <c:v>703247</c:v>
                </c:pt>
                <c:pt idx="10">
                  <c:v>664108</c:v>
                </c:pt>
                <c:pt idx="11">
                  <c:v>618883</c:v>
                </c:pt>
                <c:pt idx="12">
                  <c:v>579665</c:v>
                </c:pt>
                <c:pt idx="13">
                  <c:v>515361</c:v>
                </c:pt>
                <c:pt idx="14">
                  <c:v>528773</c:v>
                </c:pt>
                <c:pt idx="15">
                  <c:v>538676</c:v>
                </c:pt>
                <c:pt idx="16">
                  <c:v>562099</c:v>
                </c:pt>
                <c:pt idx="17">
                  <c:v>499271</c:v>
                </c:pt>
                <c:pt idx="18">
                  <c:v>489525</c:v>
                </c:pt>
                <c:pt idx="19">
                  <c:v>514077</c:v>
                </c:pt>
                <c:pt idx="20">
                  <c:v>519221</c:v>
                </c:pt>
                <c:pt idx="21">
                  <c:v>517098</c:v>
                </c:pt>
                <c:pt idx="22">
                  <c:v>521925</c:v>
                </c:pt>
                <c:pt idx="23">
                  <c:v>587079</c:v>
                </c:pt>
                <c:pt idx="24">
                  <c:v>525619</c:v>
                </c:pt>
              </c:numCache>
            </c:numRef>
          </c:val>
          <c:extLst>
            <c:ext xmlns:c16="http://schemas.microsoft.com/office/drawing/2014/chart" uri="{C3380CC4-5D6E-409C-BE32-E72D297353CC}">
              <c16:uniqueId val="{00000000-7E3A-4763-9DB3-364682AD844A}"/>
            </c:ext>
          </c:extLst>
        </c:ser>
        <c:ser>
          <c:idx val="1"/>
          <c:order val="1"/>
          <c:tx>
            <c:strRef>
              <c:f>Sheet1!$A$3</c:f>
              <c:strCache>
                <c:ptCount val="1"/>
                <c:pt idx="0">
                  <c:v>North America</c:v>
                </c:pt>
              </c:strCache>
            </c:strRef>
          </c:tx>
          <c:spPr>
            <a:solidFill>
              <a:schemeClr val="accent2"/>
            </a:solidFill>
            <a:ln>
              <a:noFill/>
            </a:ln>
            <a:effectLst/>
          </c:spPr>
          <c:invertIfNegative val="0"/>
          <c:cat>
            <c:strRef>
              <c:f>Sheet1!$B$1:$AA$1</c:f>
              <c:strCach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strCache>
            </c:strRef>
          </c:cat>
          <c:val>
            <c:numRef>
              <c:f>Sheet1!$B$3:$AA$3</c:f>
              <c:numCache>
                <c:formatCode>General</c:formatCode>
                <c:ptCount val="25"/>
                <c:pt idx="0">
                  <c:v>619648</c:v>
                </c:pt>
                <c:pt idx="1">
                  <c:v>684798</c:v>
                </c:pt>
                <c:pt idx="2">
                  <c:v>763675</c:v>
                </c:pt>
                <c:pt idx="3">
                  <c:v>806310</c:v>
                </c:pt>
                <c:pt idx="4">
                  <c:v>817614</c:v>
                </c:pt>
                <c:pt idx="5">
                  <c:v>775419</c:v>
                </c:pt>
                <c:pt idx="6">
                  <c:v>745459</c:v>
                </c:pt>
                <c:pt idx="7">
                  <c:v>689021</c:v>
                </c:pt>
                <c:pt idx="8">
                  <c:v>653340</c:v>
                </c:pt>
                <c:pt idx="9">
                  <c:v>644459</c:v>
                </c:pt>
                <c:pt idx="10">
                  <c:v>635213</c:v>
                </c:pt>
                <c:pt idx="11">
                  <c:v>645077</c:v>
                </c:pt>
                <c:pt idx="12">
                  <c:v>615121</c:v>
                </c:pt>
                <c:pt idx="13">
                  <c:v>585642</c:v>
                </c:pt>
                <c:pt idx="14">
                  <c:v>562252</c:v>
                </c:pt>
                <c:pt idx="15">
                  <c:v>526511</c:v>
                </c:pt>
                <c:pt idx="16">
                  <c:v>995325</c:v>
                </c:pt>
                <c:pt idx="17">
                  <c:v>456960</c:v>
                </c:pt>
                <c:pt idx="18">
                  <c:v>453199</c:v>
                </c:pt>
                <c:pt idx="19">
                  <c:v>444895</c:v>
                </c:pt>
                <c:pt idx="20">
                  <c:v>430123</c:v>
                </c:pt>
                <c:pt idx="21">
                  <c:v>429646</c:v>
                </c:pt>
                <c:pt idx="22">
                  <c:v>425779</c:v>
                </c:pt>
                <c:pt idx="23">
                  <c:v>424011</c:v>
                </c:pt>
                <c:pt idx="24">
                  <c:v>416385</c:v>
                </c:pt>
              </c:numCache>
            </c:numRef>
          </c:val>
          <c:extLst>
            <c:ext xmlns:c16="http://schemas.microsoft.com/office/drawing/2014/chart" uri="{C3380CC4-5D6E-409C-BE32-E72D297353CC}">
              <c16:uniqueId val="{00000001-7E3A-4763-9DB3-364682AD844A}"/>
            </c:ext>
          </c:extLst>
        </c:ser>
        <c:ser>
          <c:idx val="2"/>
          <c:order val="2"/>
          <c:tx>
            <c:strRef>
              <c:f>Sheet1!$A$4</c:f>
              <c:strCache>
                <c:ptCount val="1"/>
                <c:pt idx="0">
                  <c:v>European Union</c:v>
                </c:pt>
              </c:strCache>
            </c:strRef>
          </c:tx>
          <c:spPr>
            <a:solidFill>
              <a:schemeClr val="accent3"/>
            </a:solidFill>
            <a:ln>
              <a:noFill/>
            </a:ln>
            <a:effectLst/>
          </c:spPr>
          <c:invertIfNegative val="0"/>
          <c:cat>
            <c:strRef>
              <c:f>Sheet1!$B$1:$AA$1</c:f>
              <c:strCach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strCache>
            </c:strRef>
          </c:cat>
          <c:val>
            <c:numRef>
              <c:f>Sheet1!$B$4:$AA$4</c:f>
              <c:numCache>
                <c:formatCode>General</c:formatCode>
                <c:ptCount val="25"/>
                <c:pt idx="0">
                  <c:v>1350436</c:v>
                </c:pt>
                <c:pt idx="1">
                  <c:v>1382952</c:v>
                </c:pt>
                <c:pt idx="2">
                  <c:v>2298449</c:v>
                </c:pt>
                <c:pt idx="3">
                  <c:v>2409948</c:v>
                </c:pt>
                <c:pt idx="4">
                  <c:v>2324549</c:v>
                </c:pt>
                <c:pt idx="5">
                  <c:v>2260201</c:v>
                </c:pt>
                <c:pt idx="6">
                  <c:v>2279166</c:v>
                </c:pt>
                <c:pt idx="7">
                  <c:v>1972623</c:v>
                </c:pt>
                <c:pt idx="8">
                  <c:v>1758494</c:v>
                </c:pt>
                <c:pt idx="9">
                  <c:v>1798544</c:v>
                </c:pt>
                <c:pt idx="10">
                  <c:v>1707486</c:v>
                </c:pt>
                <c:pt idx="11">
                  <c:v>1744018</c:v>
                </c:pt>
                <c:pt idx="12">
                  <c:v>1827472</c:v>
                </c:pt>
                <c:pt idx="13">
                  <c:v>1784315</c:v>
                </c:pt>
                <c:pt idx="14">
                  <c:v>1680475</c:v>
                </c:pt>
                <c:pt idx="15">
                  <c:v>1491705</c:v>
                </c:pt>
                <c:pt idx="16">
                  <c:v>1398876</c:v>
                </c:pt>
                <c:pt idx="17">
                  <c:v>1365184</c:v>
                </c:pt>
                <c:pt idx="18">
                  <c:v>1390548</c:v>
                </c:pt>
                <c:pt idx="19">
                  <c:v>1414743</c:v>
                </c:pt>
                <c:pt idx="20">
                  <c:v>1394390</c:v>
                </c:pt>
                <c:pt idx="21">
                  <c:v>1347063</c:v>
                </c:pt>
                <c:pt idx="22">
                  <c:v>1339598</c:v>
                </c:pt>
                <c:pt idx="23">
                  <c:v>980984</c:v>
                </c:pt>
                <c:pt idx="24">
                  <c:v>1089145</c:v>
                </c:pt>
              </c:numCache>
            </c:numRef>
          </c:val>
          <c:extLst>
            <c:ext xmlns:c16="http://schemas.microsoft.com/office/drawing/2014/chart" uri="{C3380CC4-5D6E-409C-BE32-E72D297353CC}">
              <c16:uniqueId val="{00000002-7E3A-4763-9DB3-364682AD844A}"/>
            </c:ext>
          </c:extLst>
        </c:ser>
        <c:ser>
          <c:idx val="3"/>
          <c:order val="3"/>
          <c:tx>
            <c:strRef>
              <c:f>Sheet1!$A$5</c:f>
              <c:strCache>
                <c:ptCount val="1"/>
                <c:pt idx="0">
                  <c:v>Middle East &amp; North Africa</c:v>
                </c:pt>
              </c:strCache>
            </c:strRef>
          </c:tx>
          <c:spPr>
            <a:solidFill>
              <a:schemeClr val="accent4"/>
            </a:solidFill>
            <a:ln>
              <a:noFill/>
            </a:ln>
            <a:effectLst/>
          </c:spPr>
          <c:invertIfNegative val="0"/>
          <c:cat>
            <c:strRef>
              <c:f>Sheet1!$B$1:$AA$1</c:f>
              <c:strCach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strCache>
            </c:strRef>
          </c:cat>
          <c:val>
            <c:numRef>
              <c:f>Sheet1!$B$5:$AA$5</c:f>
              <c:numCache>
                <c:formatCode>General</c:formatCode>
                <c:ptCount val="25"/>
                <c:pt idx="0">
                  <c:v>6858896</c:v>
                </c:pt>
                <c:pt idx="1">
                  <c:v>7452190</c:v>
                </c:pt>
                <c:pt idx="2">
                  <c:v>7387352</c:v>
                </c:pt>
                <c:pt idx="3">
                  <c:v>5887941</c:v>
                </c:pt>
                <c:pt idx="4">
                  <c:v>5779933</c:v>
                </c:pt>
                <c:pt idx="5">
                  <c:v>5700322</c:v>
                </c:pt>
                <c:pt idx="6">
                  <c:v>5779902</c:v>
                </c:pt>
                <c:pt idx="7">
                  <c:v>5843512</c:v>
                </c:pt>
                <c:pt idx="8">
                  <c:v>5913189</c:v>
                </c:pt>
                <c:pt idx="9">
                  <c:v>5932384</c:v>
                </c:pt>
                <c:pt idx="10">
                  <c:v>6096361</c:v>
                </c:pt>
                <c:pt idx="11">
                  <c:v>6464801</c:v>
                </c:pt>
                <c:pt idx="12">
                  <c:v>6093053</c:v>
                </c:pt>
                <c:pt idx="13">
                  <c:v>5783912</c:v>
                </c:pt>
                <c:pt idx="14">
                  <c:v>5945544</c:v>
                </c:pt>
                <c:pt idx="15">
                  <c:v>5935398</c:v>
                </c:pt>
                <c:pt idx="16">
                  <c:v>7218709</c:v>
                </c:pt>
                <c:pt idx="17">
                  <c:v>8227068</c:v>
                </c:pt>
                <c:pt idx="18">
                  <c:v>7989433</c:v>
                </c:pt>
                <c:pt idx="19">
                  <c:v>7834349</c:v>
                </c:pt>
                <c:pt idx="20">
                  <c:v>7975540</c:v>
                </c:pt>
                <c:pt idx="21">
                  <c:v>7424262</c:v>
                </c:pt>
                <c:pt idx="22">
                  <c:v>7328907</c:v>
                </c:pt>
                <c:pt idx="23">
                  <c:v>8455344</c:v>
                </c:pt>
                <c:pt idx="24">
                  <c:v>9007294</c:v>
                </c:pt>
              </c:numCache>
            </c:numRef>
          </c:val>
          <c:extLst>
            <c:ext xmlns:c16="http://schemas.microsoft.com/office/drawing/2014/chart" uri="{C3380CC4-5D6E-409C-BE32-E72D297353CC}">
              <c16:uniqueId val="{00000003-7E3A-4763-9DB3-364682AD844A}"/>
            </c:ext>
          </c:extLst>
        </c:ser>
        <c:ser>
          <c:idx val="4"/>
          <c:order val="4"/>
          <c:tx>
            <c:strRef>
              <c:f>Sheet1!$A$6</c:f>
              <c:strCache>
                <c:ptCount val="1"/>
                <c:pt idx="0">
                  <c:v>Sub-Saharan Africa</c:v>
                </c:pt>
              </c:strCache>
            </c:strRef>
          </c:tx>
          <c:spPr>
            <a:solidFill>
              <a:schemeClr val="accent5"/>
            </a:solidFill>
            <a:ln>
              <a:noFill/>
            </a:ln>
            <a:effectLst/>
          </c:spPr>
          <c:invertIfNegative val="0"/>
          <c:cat>
            <c:strRef>
              <c:f>Sheet1!$B$1:$AA$1</c:f>
              <c:strCach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strCache>
            </c:strRef>
          </c:cat>
          <c:val>
            <c:numRef>
              <c:f>Sheet1!$B$6:$AA$6</c:f>
              <c:numCache>
                <c:formatCode>General</c:formatCode>
                <c:ptCount val="25"/>
                <c:pt idx="0">
                  <c:v>5641625</c:v>
                </c:pt>
                <c:pt idx="1">
                  <c:v>5008974</c:v>
                </c:pt>
                <c:pt idx="2">
                  <c:v>5234269</c:v>
                </c:pt>
                <c:pt idx="3">
                  <c:v>6155625</c:v>
                </c:pt>
                <c:pt idx="4">
                  <c:v>6490186</c:v>
                </c:pt>
                <c:pt idx="5">
                  <c:v>5743448</c:v>
                </c:pt>
                <c:pt idx="6">
                  <c:v>4131880</c:v>
                </c:pt>
                <c:pt idx="7">
                  <c:v>3279652</c:v>
                </c:pt>
                <c:pt idx="8">
                  <c:v>3138336</c:v>
                </c:pt>
                <c:pt idx="9">
                  <c:v>3316430</c:v>
                </c:pt>
                <c:pt idx="10">
                  <c:v>3413307</c:v>
                </c:pt>
                <c:pt idx="11">
                  <c:v>3070183</c:v>
                </c:pt>
                <c:pt idx="12">
                  <c:v>3058339</c:v>
                </c:pt>
                <c:pt idx="13">
                  <c:v>2836859</c:v>
                </c:pt>
                <c:pt idx="14">
                  <c:v>2730803</c:v>
                </c:pt>
                <c:pt idx="15">
                  <c:v>2561600</c:v>
                </c:pt>
                <c:pt idx="16">
                  <c:v>2412742</c:v>
                </c:pt>
                <c:pt idx="17">
                  <c:v>2295000</c:v>
                </c:pt>
                <c:pt idx="18">
                  <c:v>2124149</c:v>
                </c:pt>
                <c:pt idx="19">
                  <c:v>2089538</c:v>
                </c:pt>
                <c:pt idx="20">
                  <c:v>2195568</c:v>
                </c:pt>
                <c:pt idx="21">
                  <c:v>2699553</c:v>
                </c:pt>
                <c:pt idx="22">
                  <c:v>2835828</c:v>
                </c:pt>
                <c:pt idx="23">
                  <c:v>3005606</c:v>
                </c:pt>
                <c:pt idx="24">
                  <c:v>3648902</c:v>
                </c:pt>
              </c:numCache>
            </c:numRef>
          </c:val>
          <c:extLst>
            <c:ext xmlns:c16="http://schemas.microsoft.com/office/drawing/2014/chart" uri="{C3380CC4-5D6E-409C-BE32-E72D297353CC}">
              <c16:uniqueId val="{0000001A-7E3A-4763-9DB3-364682AD844A}"/>
            </c:ext>
          </c:extLst>
        </c:ser>
        <c:ser>
          <c:idx val="5"/>
          <c:order val="5"/>
          <c:tx>
            <c:strRef>
              <c:f>Sheet1!$A$7</c:f>
              <c:strCache>
                <c:ptCount val="1"/>
                <c:pt idx="0">
                  <c:v>South Asia</c:v>
                </c:pt>
              </c:strCache>
            </c:strRef>
          </c:tx>
          <c:spPr>
            <a:solidFill>
              <a:schemeClr val="accent6"/>
            </a:solidFill>
            <a:ln>
              <a:noFill/>
            </a:ln>
            <a:effectLst/>
          </c:spPr>
          <c:invertIfNegative val="0"/>
          <c:cat>
            <c:strRef>
              <c:f>Sheet1!$B$1:$AA$1</c:f>
              <c:strCach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strCache>
            </c:strRef>
          </c:cat>
          <c:val>
            <c:numRef>
              <c:f>Sheet1!$B$7:$AA$7</c:f>
              <c:numCache>
                <c:formatCode>General</c:formatCode>
                <c:ptCount val="25"/>
                <c:pt idx="0">
                  <c:v>3486713</c:v>
                </c:pt>
                <c:pt idx="1">
                  <c:v>3379092</c:v>
                </c:pt>
                <c:pt idx="2">
                  <c:v>2288041</c:v>
                </c:pt>
                <c:pt idx="3">
                  <c:v>2078511</c:v>
                </c:pt>
                <c:pt idx="4">
                  <c:v>1572419</c:v>
                </c:pt>
                <c:pt idx="5">
                  <c:v>1625466</c:v>
                </c:pt>
                <c:pt idx="6">
                  <c:v>1612369</c:v>
                </c:pt>
                <c:pt idx="7">
                  <c:v>1576598</c:v>
                </c:pt>
                <c:pt idx="8">
                  <c:v>1536385</c:v>
                </c:pt>
                <c:pt idx="9">
                  <c:v>1532217</c:v>
                </c:pt>
                <c:pt idx="10">
                  <c:v>2323287</c:v>
                </c:pt>
                <c:pt idx="11">
                  <c:v>2521487</c:v>
                </c:pt>
                <c:pt idx="12">
                  <c:v>1550780</c:v>
                </c:pt>
                <c:pt idx="13">
                  <c:v>1432566</c:v>
                </c:pt>
                <c:pt idx="14">
                  <c:v>1599141</c:v>
                </c:pt>
                <c:pt idx="15">
                  <c:v>1371649</c:v>
                </c:pt>
                <c:pt idx="16">
                  <c:v>1357511</c:v>
                </c:pt>
                <c:pt idx="17">
                  <c:v>2355038</c:v>
                </c:pt>
                <c:pt idx="18">
                  <c:v>2119005</c:v>
                </c:pt>
                <c:pt idx="19">
                  <c:v>2263369</c:v>
                </c:pt>
                <c:pt idx="20">
                  <c:v>2411160</c:v>
                </c:pt>
                <c:pt idx="21">
                  <c:v>2193338</c:v>
                </c:pt>
                <c:pt idx="22">
                  <c:v>2127370</c:v>
                </c:pt>
                <c:pt idx="23">
                  <c:v>2099360</c:v>
                </c:pt>
                <c:pt idx="24">
                  <c:v>2057202</c:v>
                </c:pt>
              </c:numCache>
            </c:numRef>
          </c:val>
          <c:extLst>
            <c:ext xmlns:c16="http://schemas.microsoft.com/office/drawing/2014/chart" uri="{C3380CC4-5D6E-409C-BE32-E72D297353CC}">
              <c16:uniqueId val="{0000001B-7E3A-4763-9DB3-364682AD844A}"/>
            </c:ext>
          </c:extLst>
        </c:ser>
        <c:dLbls>
          <c:showLegendKey val="0"/>
          <c:showVal val="0"/>
          <c:showCatName val="0"/>
          <c:showSerName val="0"/>
          <c:showPercent val="0"/>
          <c:showBubbleSize val="0"/>
        </c:dLbls>
        <c:gapWidth val="150"/>
        <c:overlap val="100"/>
        <c:axId val="710275248"/>
        <c:axId val="710272952"/>
      </c:barChart>
      <c:lineChart>
        <c:grouping val="standard"/>
        <c:varyColors val="0"/>
        <c:ser>
          <c:idx val="6"/>
          <c:order val="6"/>
          <c:tx>
            <c:strRef>
              <c:f>Sheet1!$A$8</c:f>
              <c:strCache>
                <c:ptCount val="1"/>
                <c:pt idx="0">
                  <c:v>World</c:v>
                </c:pt>
              </c:strCache>
            </c:strRef>
          </c:tx>
          <c:spPr>
            <a:ln w="28575" cap="rnd">
              <a:solidFill>
                <a:schemeClr val="accent1">
                  <a:lumMod val="60000"/>
                </a:schemeClr>
              </a:solidFill>
              <a:round/>
            </a:ln>
            <a:effectLst/>
          </c:spPr>
          <c:marker>
            <c:symbol val="none"/>
          </c:marker>
          <c:cat>
            <c:strRef>
              <c:f>Sheet1!$B$1:$AA$1</c:f>
              <c:strCach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strCache>
            </c:strRef>
          </c:cat>
          <c:val>
            <c:numRef>
              <c:f>Sheet1!$B$8:$AA$8</c:f>
              <c:numCache>
                <c:formatCode>General</c:formatCode>
                <c:ptCount val="25"/>
                <c:pt idx="0">
                  <c:v>19805688</c:v>
                </c:pt>
                <c:pt idx="1">
                  <c:v>19414923</c:v>
                </c:pt>
                <c:pt idx="2">
                  <c:v>20023531</c:v>
                </c:pt>
                <c:pt idx="3">
                  <c:v>18718993</c:v>
                </c:pt>
                <c:pt idx="4">
                  <c:v>18325596</c:v>
                </c:pt>
                <c:pt idx="5">
                  <c:v>17418028</c:v>
                </c:pt>
                <c:pt idx="6">
                  <c:v>16102005</c:v>
                </c:pt>
                <c:pt idx="7">
                  <c:v>14934398</c:v>
                </c:pt>
                <c:pt idx="8">
                  <c:v>14552205</c:v>
                </c:pt>
                <c:pt idx="9">
                  <c:v>14863846</c:v>
                </c:pt>
                <c:pt idx="10">
                  <c:v>15451236</c:v>
                </c:pt>
                <c:pt idx="11">
                  <c:v>15643310</c:v>
                </c:pt>
                <c:pt idx="12">
                  <c:v>14265347</c:v>
                </c:pt>
                <c:pt idx="13">
                  <c:v>13437842</c:v>
                </c:pt>
                <c:pt idx="14">
                  <c:v>13530667</c:v>
                </c:pt>
                <c:pt idx="15">
                  <c:v>12863676</c:v>
                </c:pt>
                <c:pt idx="16">
                  <c:v>14326136</c:v>
                </c:pt>
                <c:pt idx="17">
                  <c:v>15953753</c:v>
                </c:pt>
                <c:pt idx="18">
                  <c:v>15161622</c:v>
                </c:pt>
                <c:pt idx="19">
                  <c:v>15163210</c:v>
                </c:pt>
                <c:pt idx="20">
                  <c:v>15516348</c:v>
                </c:pt>
                <c:pt idx="21">
                  <c:v>15202525</c:v>
                </c:pt>
                <c:pt idx="22">
                  <c:v>15417872</c:v>
                </c:pt>
                <c:pt idx="23">
                  <c:v>15727390</c:v>
                </c:pt>
                <c:pt idx="24">
                  <c:v>17531780</c:v>
                </c:pt>
              </c:numCache>
            </c:numRef>
          </c:val>
          <c:smooth val="0"/>
          <c:extLst>
            <c:ext xmlns:c16="http://schemas.microsoft.com/office/drawing/2014/chart" uri="{C3380CC4-5D6E-409C-BE32-E72D297353CC}">
              <c16:uniqueId val="{0000001D-7E3A-4763-9DB3-364682AD844A}"/>
            </c:ext>
          </c:extLst>
        </c:ser>
        <c:dLbls>
          <c:showLegendKey val="0"/>
          <c:showVal val="0"/>
          <c:showCatName val="0"/>
          <c:showSerName val="0"/>
          <c:showPercent val="0"/>
          <c:showBubbleSize val="0"/>
        </c:dLbls>
        <c:marker val="1"/>
        <c:smooth val="0"/>
        <c:axId val="710275248"/>
        <c:axId val="710272952"/>
      </c:lineChart>
      <c:catAx>
        <c:axId val="71027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10272952"/>
        <c:crosses val="autoZero"/>
        <c:auto val="1"/>
        <c:lblAlgn val="ctr"/>
        <c:lblOffset val="100"/>
        <c:noMultiLvlLbl val="0"/>
      </c:catAx>
      <c:valAx>
        <c:axId val="710272952"/>
        <c:scaling>
          <c:orientation val="minMax"/>
          <c:max val="2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10275248"/>
        <c:crosses val="autoZero"/>
        <c:crossBetween val="between"/>
        <c:dispUnits>
          <c:builtInUnit val="millions"/>
          <c:dispUnitsLbl>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Origin</c:v>
                </c:pt>
              </c:strCache>
            </c:strRef>
          </c:tx>
          <c:spPr>
            <a:solidFill>
              <a:schemeClr val="accent3">
                <a:lumMod val="75000"/>
              </a:schemeClr>
            </a:solidFill>
            <a:ln>
              <a:noFill/>
            </a:ln>
            <a:effectLst/>
          </c:spPr>
          <c:invertIfNegative val="0"/>
          <c:cat>
            <c:strRef>
              <c:f>Sheet1!$A$2:$A$14</c:f>
              <c:strCache>
                <c:ptCount val="13"/>
                <c:pt idx="0">
                  <c:v>Syria</c:v>
                </c:pt>
                <c:pt idx="1">
                  <c:v>Afghanistan</c:v>
                </c:pt>
                <c:pt idx="2">
                  <c:v>Somalia</c:v>
                </c:pt>
                <c:pt idx="3">
                  <c:v>South Sudan</c:v>
                </c:pt>
                <c:pt idx="4">
                  <c:v>Sudan</c:v>
                </c:pt>
                <c:pt idx="5">
                  <c:v>Congo</c:v>
                </c:pt>
                <c:pt idx="6">
                  <c:v>Central African Republic</c:v>
                </c:pt>
                <c:pt idx="7">
                  <c:v>Myanmar</c:v>
                </c:pt>
                <c:pt idx="8">
                  <c:v>Eritrea</c:v>
                </c:pt>
                <c:pt idx="9">
                  <c:v>Colombia</c:v>
                </c:pt>
                <c:pt idx="10">
                  <c:v>Ukraine</c:v>
                </c:pt>
                <c:pt idx="11">
                  <c:v>Vietnam</c:v>
                </c:pt>
                <c:pt idx="12">
                  <c:v>Pakistan</c:v>
                </c:pt>
              </c:strCache>
            </c:strRef>
          </c:cat>
          <c:val>
            <c:numRef>
              <c:f>Sheet1!$B$2:$B$14</c:f>
              <c:numCache>
                <c:formatCode>General</c:formatCode>
                <c:ptCount val="13"/>
                <c:pt idx="0">
                  <c:v>4872585</c:v>
                </c:pt>
                <c:pt idx="1">
                  <c:v>2666254</c:v>
                </c:pt>
                <c:pt idx="2">
                  <c:v>1123052</c:v>
                </c:pt>
                <c:pt idx="3">
                  <c:v>778697</c:v>
                </c:pt>
                <c:pt idx="4">
                  <c:v>628770</c:v>
                </c:pt>
                <c:pt idx="5">
                  <c:v>541499</c:v>
                </c:pt>
                <c:pt idx="6">
                  <c:v>471104</c:v>
                </c:pt>
                <c:pt idx="7">
                  <c:v>451807</c:v>
                </c:pt>
                <c:pt idx="8">
                  <c:v>411342</c:v>
                </c:pt>
                <c:pt idx="9">
                  <c:v>340240</c:v>
                </c:pt>
                <c:pt idx="10">
                  <c:v>321300</c:v>
                </c:pt>
                <c:pt idx="11">
                  <c:v>313156</c:v>
                </c:pt>
                <c:pt idx="12">
                  <c:v>297835</c:v>
                </c:pt>
              </c:numCache>
            </c:numRef>
          </c:val>
          <c:extLst>
            <c:ext xmlns:c16="http://schemas.microsoft.com/office/drawing/2014/chart" uri="{C3380CC4-5D6E-409C-BE32-E72D297353CC}">
              <c16:uniqueId val="{00000000-4937-4D9C-953F-913263402F5C}"/>
            </c:ext>
          </c:extLst>
        </c:ser>
        <c:dLbls>
          <c:showLegendKey val="0"/>
          <c:showVal val="0"/>
          <c:showCatName val="0"/>
          <c:showSerName val="0"/>
          <c:showPercent val="0"/>
          <c:showBubbleSize val="0"/>
        </c:dLbls>
        <c:gapWidth val="182"/>
        <c:axId val="777771160"/>
        <c:axId val="777776408"/>
      </c:barChart>
      <c:catAx>
        <c:axId val="777771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7776408"/>
        <c:crosses val="autoZero"/>
        <c:auto val="1"/>
        <c:lblAlgn val="ctr"/>
        <c:lblOffset val="100"/>
        <c:noMultiLvlLbl val="0"/>
      </c:catAx>
      <c:valAx>
        <c:axId val="7777764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777116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Destination</c:v>
                </c:pt>
              </c:strCache>
            </c:strRef>
          </c:tx>
          <c:spPr>
            <a:solidFill>
              <a:schemeClr val="accent1"/>
            </a:solidFill>
            <a:ln>
              <a:noFill/>
            </a:ln>
            <a:effectLst/>
          </c:spPr>
          <c:invertIfNegative val="0"/>
          <c:cat>
            <c:strRef>
              <c:f>Sheet1!$A$2:$A$12</c:f>
              <c:strCache>
                <c:ptCount val="11"/>
                <c:pt idx="0">
                  <c:v>Jordan</c:v>
                </c:pt>
                <c:pt idx="1">
                  <c:v>Turkey</c:v>
                </c:pt>
                <c:pt idx="2">
                  <c:v>Lebanon</c:v>
                </c:pt>
                <c:pt idx="3">
                  <c:v>Pakistan</c:v>
                </c:pt>
                <c:pt idx="4">
                  <c:v>European Union</c:v>
                </c:pt>
                <c:pt idx="5">
                  <c:v>Iran</c:v>
                </c:pt>
                <c:pt idx="6">
                  <c:v>Ethiopia</c:v>
                </c:pt>
                <c:pt idx="7">
                  <c:v>Syria</c:v>
                </c:pt>
                <c:pt idx="8">
                  <c:v>Kenya</c:v>
                </c:pt>
                <c:pt idx="9">
                  <c:v>Uganda</c:v>
                </c:pt>
                <c:pt idx="10">
                  <c:v>Chad</c:v>
                </c:pt>
              </c:strCache>
            </c:strRef>
          </c:cat>
          <c:val>
            <c:numRef>
              <c:f>Sheet1!$B$2:$B$12</c:f>
              <c:numCache>
                <c:formatCode>General</c:formatCode>
                <c:ptCount val="11"/>
                <c:pt idx="0">
                  <c:v>2771502</c:v>
                </c:pt>
                <c:pt idx="1">
                  <c:v>2541352</c:v>
                </c:pt>
                <c:pt idx="2">
                  <c:v>1606709</c:v>
                </c:pt>
                <c:pt idx="3">
                  <c:v>1561162</c:v>
                </c:pt>
                <c:pt idx="4">
                  <c:v>1089145</c:v>
                </c:pt>
                <c:pt idx="5">
                  <c:v>979437</c:v>
                </c:pt>
                <c:pt idx="6">
                  <c:v>736086</c:v>
                </c:pt>
                <c:pt idx="7">
                  <c:v>677756</c:v>
                </c:pt>
                <c:pt idx="8">
                  <c:v>553912</c:v>
                </c:pt>
                <c:pt idx="9">
                  <c:v>477187</c:v>
                </c:pt>
                <c:pt idx="10">
                  <c:v>369540</c:v>
                </c:pt>
              </c:numCache>
            </c:numRef>
          </c:val>
          <c:extLst>
            <c:ext xmlns:c16="http://schemas.microsoft.com/office/drawing/2014/chart" uri="{C3380CC4-5D6E-409C-BE32-E72D297353CC}">
              <c16:uniqueId val="{00000000-6B24-482B-BD28-F979914BE1BA}"/>
            </c:ext>
          </c:extLst>
        </c:ser>
        <c:dLbls>
          <c:showLegendKey val="0"/>
          <c:showVal val="0"/>
          <c:showCatName val="0"/>
          <c:showSerName val="0"/>
          <c:showPercent val="0"/>
          <c:showBubbleSize val="0"/>
        </c:dLbls>
        <c:gapWidth val="182"/>
        <c:axId val="699341040"/>
        <c:axId val="699354816"/>
      </c:barChart>
      <c:catAx>
        <c:axId val="699341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99354816"/>
        <c:crosses val="autoZero"/>
        <c:auto val="1"/>
        <c:lblAlgn val="ctr"/>
        <c:lblOffset val="100"/>
        <c:noMultiLvlLbl val="0"/>
      </c:catAx>
      <c:valAx>
        <c:axId val="6993548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993410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2015</c:v>
                </c:pt>
              </c:strCache>
            </c:strRef>
          </c:tx>
          <c:spPr>
            <a:solidFill>
              <a:schemeClr val="accent1"/>
            </a:solidFill>
            <a:ln>
              <a:noFill/>
            </a:ln>
            <a:effectLst/>
          </c:spPr>
          <c:invertIfNegative val="0"/>
          <c:cat>
            <c:strRef>
              <c:f>Sheet1!$A$2:$A$14</c:f>
              <c:strCache>
                <c:ptCount val="13"/>
                <c:pt idx="0">
                  <c:v>Colombia</c:v>
                </c:pt>
                <c:pt idx="1">
                  <c:v>Syria</c:v>
                </c:pt>
                <c:pt idx="2">
                  <c:v>Iraq</c:v>
                </c:pt>
                <c:pt idx="3">
                  <c:v>Sudan</c:v>
                </c:pt>
                <c:pt idx="4">
                  <c:v>Pakistan</c:v>
                </c:pt>
                <c:pt idx="5">
                  <c:v>Yemen</c:v>
                </c:pt>
                <c:pt idx="6">
                  <c:v>DR Congo</c:v>
                </c:pt>
                <c:pt idx="7">
                  <c:v>Nigeria</c:v>
                </c:pt>
                <c:pt idx="8">
                  <c:v>South Sudan</c:v>
                </c:pt>
                <c:pt idx="9">
                  <c:v>Afghanistan</c:v>
                </c:pt>
                <c:pt idx="10">
                  <c:v>Ukraine</c:v>
                </c:pt>
                <c:pt idx="11">
                  <c:v>South Africa</c:v>
                </c:pt>
                <c:pt idx="12">
                  <c:v>Somalia</c:v>
                </c:pt>
              </c:strCache>
            </c:strRef>
          </c:cat>
          <c:val>
            <c:numRef>
              <c:f>Sheet1!$B$2:$B$14</c:f>
              <c:numCache>
                <c:formatCode>General</c:formatCode>
                <c:ptCount val="13"/>
                <c:pt idx="0">
                  <c:v>6941212</c:v>
                </c:pt>
                <c:pt idx="1">
                  <c:v>6753569</c:v>
                </c:pt>
                <c:pt idx="2">
                  <c:v>4746105</c:v>
                </c:pt>
                <c:pt idx="3">
                  <c:v>3735966</c:v>
                </c:pt>
                <c:pt idx="4">
                  <c:v>3390353</c:v>
                </c:pt>
                <c:pt idx="5">
                  <c:v>2809088</c:v>
                </c:pt>
                <c:pt idx="6">
                  <c:v>2699037</c:v>
                </c:pt>
                <c:pt idx="7">
                  <c:v>2174313</c:v>
                </c:pt>
                <c:pt idx="8">
                  <c:v>2054441</c:v>
                </c:pt>
                <c:pt idx="9">
                  <c:v>1767291</c:v>
                </c:pt>
                <c:pt idx="10">
                  <c:v>1645004</c:v>
                </c:pt>
                <c:pt idx="11">
                  <c:v>1217708</c:v>
                </c:pt>
                <c:pt idx="12">
                  <c:v>1188631</c:v>
                </c:pt>
              </c:numCache>
            </c:numRef>
          </c:val>
          <c:extLst>
            <c:ext xmlns:c16="http://schemas.microsoft.com/office/drawing/2014/chart" uri="{C3380CC4-5D6E-409C-BE32-E72D297353CC}">
              <c16:uniqueId val="{00000000-7FFB-4A3C-BAEF-42637A24DF55}"/>
            </c:ext>
          </c:extLst>
        </c:ser>
        <c:dLbls>
          <c:showLegendKey val="0"/>
          <c:showVal val="0"/>
          <c:showCatName val="0"/>
          <c:showSerName val="0"/>
          <c:showPercent val="0"/>
          <c:showBubbleSize val="0"/>
        </c:dLbls>
        <c:gapWidth val="182"/>
        <c:axId val="682071360"/>
        <c:axId val="682072344"/>
      </c:barChart>
      <c:catAx>
        <c:axId val="682071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82072344"/>
        <c:crosses val="autoZero"/>
        <c:auto val="1"/>
        <c:lblAlgn val="ctr"/>
        <c:lblOffset val="100"/>
        <c:noMultiLvlLbl val="0"/>
      </c:catAx>
      <c:valAx>
        <c:axId val="6820723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8207136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10389610389617"/>
          <c:y val="2.0161290322580641E-2"/>
          <c:w val="0.78051948051948061"/>
          <c:h val="0.84072580645161477"/>
        </c:manualLayout>
      </c:layout>
      <c:barChart>
        <c:barDir val="bar"/>
        <c:grouping val="clustered"/>
        <c:varyColors val="0"/>
        <c:ser>
          <c:idx val="0"/>
          <c:order val="0"/>
          <c:tx>
            <c:strRef>
              <c:f>Sheet1!$B$1</c:f>
              <c:strCache>
                <c:ptCount val="1"/>
              </c:strCache>
            </c:strRef>
          </c:tx>
          <c:spPr>
            <a:solidFill>
              <a:schemeClr val="accent3">
                <a:lumMod val="50000"/>
              </a:schemeClr>
            </a:solidFill>
            <a:ln>
              <a:noFill/>
            </a:ln>
            <a:effectLst/>
          </c:spPr>
          <c:invertIfNegative val="0"/>
          <c:cat>
            <c:strRef>
              <c:f>Sheet1!$A$2:$A$18</c:f>
              <c:strCache>
                <c:ptCount val="17"/>
                <c:pt idx="0">
                  <c:v>London</c:v>
                </c:pt>
                <c:pt idx="1">
                  <c:v>New York</c:v>
                </c:pt>
                <c:pt idx="2">
                  <c:v>Paris</c:v>
                </c:pt>
                <c:pt idx="3">
                  <c:v>Berlin</c:v>
                </c:pt>
                <c:pt idx="4">
                  <c:v>Chicago</c:v>
                </c:pt>
                <c:pt idx="5">
                  <c:v>Vienna</c:v>
                </c:pt>
                <c:pt idx="6">
                  <c:v>Tokyo</c:v>
                </c:pt>
                <c:pt idx="7">
                  <c:v>St. Petersburg</c:v>
                </c:pt>
                <c:pt idx="8">
                  <c:v>Manchester</c:v>
                </c:pt>
                <c:pt idx="9">
                  <c:v>Philadelphia</c:v>
                </c:pt>
                <c:pt idx="10">
                  <c:v>Birmingham</c:v>
                </c:pt>
                <c:pt idx="11">
                  <c:v>Moscow</c:v>
                </c:pt>
                <c:pt idx="12">
                  <c:v>Calcutta (Kolkata)</c:v>
                </c:pt>
                <c:pt idx="13">
                  <c:v>Boston</c:v>
                </c:pt>
                <c:pt idx="14">
                  <c:v>Glasgow</c:v>
                </c:pt>
                <c:pt idx="15">
                  <c:v>Xian</c:v>
                </c:pt>
                <c:pt idx="16">
                  <c:v>Liverpool</c:v>
                </c:pt>
              </c:strCache>
            </c:strRef>
          </c:cat>
          <c:val>
            <c:numRef>
              <c:f>Sheet1!$B$2:$B$18</c:f>
              <c:numCache>
                <c:formatCode>General</c:formatCode>
                <c:ptCount val="17"/>
                <c:pt idx="0">
                  <c:v>6.5860000000000003</c:v>
                </c:pt>
                <c:pt idx="1">
                  <c:v>4.242</c:v>
                </c:pt>
                <c:pt idx="2">
                  <c:v>3.3029999999999999</c:v>
                </c:pt>
                <c:pt idx="3">
                  <c:v>2.7069999999999999</c:v>
                </c:pt>
                <c:pt idx="4">
                  <c:v>1.7170000000000001</c:v>
                </c:pt>
                <c:pt idx="5">
                  <c:v>1.698</c:v>
                </c:pt>
                <c:pt idx="6">
                  <c:v>1.4970000000000001</c:v>
                </c:pt>
                <c:pt idx="7">
                  <c:v>1.4390000000000001</c:v>
                </c:pt>
                <c:pt idx="8">
                  <c:v>1.4350000000000001</c:v>
                </c:pt>
                <c:pt idx="9">
                  <c:v>1.4179999999999999</c:v>
                </c:pt>
                <c:pt idx="10">
                  <c:v>1.248</c:v>
                </c:pt>
                <c:pt idx="11">
                  <c:v>1.1200000000000001</c:v>
                </c:pt>
                <c:pt idx="12">
                  <c:v>1.085</c:v>
                </c:pt>
                <c:pt idx="13">
                  <c:v>1.075</c:v>
                </c:pt>
                <c:pt idx="14">
                  <c:v>1.0149999999999999</c:v>
                </c:pt>
                <c:pt idx="15">
                  <c:v>1</c:v>
                </c:pt>
                <c:pt idx="16">
                  <c:v>0.94</c:v>
                </c:pt>
              </c:numCache>
            </c:numRef>
          </c:val>
          <c:extLst>
            <c:ext xmlns:c16="http://schemas.microsoft.com/office/drawing/2014/chart" uri="{C3380CC4-5D6E-409C-BE32-E72D297353CC}">
              <c16:uniqueId val="{00000000-425A-4620-A6D1-F483A5DCE47A}"/>
            </c:ext>
          </c:extLst>
        </c:ser>
        <c:dLbls>
          <c:showLegendKey val="0"/>
          <c:showVal val="0"/>
          <c:showCatName val="0"/>
          <c:showSerName val="0"/>
          <c:showPercent val="0"/>
          <c:showBubbleSize val="0"/>
        </c:dLbls>
        <c:gapWidth val="182"/>
        <c:axId val="439578808"/>
        <c:axId val="439574104"/>
      </c:barChart>
      <c:catAx>
        <c:axId val="439578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39574104"/>
        <c:crosses val="autoZero"/>
        <c:auto val="1"/>
        <c:lblAlgn val="ctr"/>
        <c:lblOffset val="100"/>
        <c:tickLblSkip val="1"/>
        <c:tickMarkSkip val="1"/>
        <c:noMultiLvlLbl val="0"/>
      </c:catAx>
      <c:valAx>
        <c:axId val="4395741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Millions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3957880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Share of Global Population Urbanized</a:t>
            </a:r>
          </a:p>
        </c:rich>
      </c:tx>
      <c:overlay val="1"/>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3383084577114482E-2"/>
          <c:y val="0.13353970355715541"/>
          <c:w val="0.85831564125077864"/>
          <c:h val="0.73531270588671005"/>
        </c:manualLayout>
      </c:layout>
      <c:barChart>
        <c:barDir val="col"/>
        <c:grouping val="stacked"/>
        <c:varyColors val="0"/>
        <c:ser>
          <c:idx val="0"/>
          <c:order val="0"/>
          <c:tx>
            <c:strRef>
              <c:f>Sheet1!$B$1</c:f>
              <c:strCache>
                <c:ptCount val="1"/>
              </c:strCache>
            </c:strRef>
          </c:tx>
          <c:spPr>
            <a:solidFill>
              <a:schemeClr val="accent1"/>
            </a:solidFill>
            <a:ln>
              <a:noFill/>
            </a:ln>
            <a:effectLst/>
          </c:spPr>
          <c:invertIfNegative val="0"/>
          <c:cat>
            <c:numRef>
              <c:f>Sheet1!$A$2:$A$5</c:f>
              <c:numCache>
                <c:formatCode>General</c:formatCode>
                <c:ptCount val="4"/>
                <c:pt idx="0">
                  <c:v>1800</c:v>
                </c:pt>
                <c:pt idx="1">
                  <c:v>1900</c:v>
                </c:pt>
                <c:pt idx="2">
                  <c:v>1950</c:v>
                </c:pt>
                <c:pt idx="3">
                  <c:v>2007</c:v>
                </c:pt>
              </c:numCache>
            </c:numRef>
          </c:cat>
          <c:val>
            <c:numRef>
              <c:f>Sheet1!$B$2:$B$5</c:f>
              <c:numCache>
                <c:formatCode>General</c:formatCode>
                <c:ptCount val="4"/>
                <c:pt idx="0">
                  <c:v>1.6</c:v>
                </c:pt>
                <c:pt idx="1">
                  <c:v>5</c:v>
                </c:pt>
                <c:pt idx="2">
                  <c:v>29.7</c:v>
                </c:pt>
                <c:pt idx="3">
                  <c:v>50</c:v>
                </c:pt>
              </c:numCache>
            </c:numRef>
          </c:val>
          <c:extLst>
            <c:ext xmlns:c16="http://schemas.microsoft.com/office/drawing/2014/chart" uri="{C3380CC4-5D6E-409C-BE32-E72D297353CC}">
              <c16:uniqueId val="{00000000-2B04-4AA8-A72C-EB9655691386}"/>
            </c:ext>
          </c:extLst>
        </c:ser>
        <c:dLbls>
          <c:showLegendKey val="0"/>
          <c:showVal val="0"/>
          <c:showCatName val="0"/>
          <c:showSerName val="0"/>
          <c:showPercent val="0"/>
          <c:showBubbleSize val="0"/>
        </c:dLbls>
        <c:gapWidth val="150"/>
        <c:overlap val="100"/>
        <c:axId val="439577240"/>
        <c:axId val="439576064"/>
      </c:barChart>
      <c:catAx>
        <c:axId val="439577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39576064"/>
        <c:crosses val="autoZero"/>
        <c:auto val="1"/>
        <c:lblAlgn val="ctr"/>
        <c:lblOffset val="100"/>
        <c:tickLblSkip val="1"/>
        <c:tickMarkSkip val="1"/>
        <c:noMultiLvlLbl val="0"/>
      </c:catAx>
      <c:valAx>
        <c:axId val="439576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39577240"/>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069833758377657E-2"/>
          <c:y val="3.2719836400818082E-2"/>
          <c:w val="0.88466313610160885"/>
          <c:h val="0.87013111000913002"/>
        </c:manualLayout>
      </c:layout>
      <c:lineChart>
        <c:grouping val="standard"/>
        <c:varyColors val="0"/>
        <c:ser>
          <c:idx val="1"/>
          <c:order val="1"/>
          <c:tx>
            <c:strRef>
              <c:f>Sheet1!$B$1</c:f>
              <c:strCache>
                <c:ptCount val="1"/>
                <c:pt idx="0">
                  <c:v>World</c:v>
                </c:pt>
              </c:strCache>
            </c:strRef>
          </c:tx>
          <c:spPr>
            <a:ln w="28575" cap="rnd">
              <a:solidFill>
                <a:schemeClr val="accent2"/>
              </a:solidFill>
              <a:round/>
            </a:ln>
            <a:effectLst/>
          </c:spPr>
          <c:marker>
            <c:symbol val="none"/>
          </c:marker>
          <c:cat>
            <c:numRef>
              <c:f>Sheet1!$A$2:$A$22</c:f>
              <c:numCache>
                <c:formatCode>General</c:formatCode>
                <c:ptCount val="17"/>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numCache>
            </c:numRef>
          </c:cat>
          <c:val>
            <c:numRef>
              <c:f>Sheet1!$B$2:$B$22</c:f>
              <c:numCache>
                <c:formatCode>General</c:formatCode>
                <c:ptCount val="17"/>
                <c:pt idx="0">
                  <c:v>745495.04000000004</c:v>
                </c:pt>
                <c:pt idx="1">
                  <c:v>871931.82</c:v>
                </c:pt>
                <c:pt idx="2">
                  <c:v>1019637.682</c:v>
                </c:pt>
                <c:pt idx="3">
                  <c:v>1184646.423</c:v>
                </c:pt>
                <c:pt idx="4">
                  <c:v>1352419.308</c:v>
                </c:pt>
                <c:pt idx="5">
                  <c:v>1537668.101</c:v>
                </c:pt>
                <c:pt idx="6">
                  <c:v>1753228.59</c:v>
                </c:pt>
                <c:pt idx="7">
                  <c:v>2004497.037</c:v>
                </c:pt>
                <c:pt idx="8">
                  <c:v>2281405.1690000002</c:v>
                </c:pt>
                <c:pt idx="9">
                  <c:v>2564132.6549999998</c:v>
                </c:pt>
                <c:pt idx="10">
                  <c:v>2858632.335</c:v>
                </c:pt>
                <c:pt idx="11">
                  <c:v>3197533.7779999999</c:v>
                </c:pt>
                <c:pt idx="12">
                  <c:v>3558577.5410000002</c:v>
                </c:pt>
                <c:pt idx="13">
                  <c:v>3926792.9780000001</c:v>
                </c:pt>
                <c:pt idx="14">
                  <c:v>4289818.0080000004</c:v>
                </c:pt>
                <c:pt idx="15">
                  <c:v>4642581.6789999995</c:v>
                </c:pt>
                <c:pt idx="16">
                  <c:v>4983907.7170000002</c:v>
                </c:pt>
              </c:numCache>
            </c:numRef>
          </c:val>
          <c:smooth val="0"/>
          <c:extLst>
            <c:ext xmlns:c16="http://schemas.microsoft.com/office/drawing/2014/chart" uri="{C3380CC4-5D6E-409C-BE32-E72D297353CC}">
              <c16:uniqueId val="{00000000-F32E-4565-A188-A8C3E0F03D9E}"/>
            </c:ext>
          </c:extLst>
        </c:ser>
        <c:ser>
          <c:idx val="2"/>
          <c:order val="2"/>
          <c:tx>
            <c:strRef>
              <c:f>Sheet1!$C$1</c:f>
              <c:strCache>
                <c:ptCount val="1"/>
                <c:pt idx="0">
                  <c:v>More developed regions</c:v>
                </c:pt>
              </c:strCache>
            </c:strRef>
          </c:tx>
          <c:spPr>
            <a:ln w="28575" cap="rnd">
              <a:solidFill>
                <a:schemeClr val="accent3"/>
              </a:solidFill>
              <a:round/>
            </a:ln>
            <a:effectLst/>
          </c:spPr>
          <c:marker>
            <c:symbol val="none"/>
          </c:marker>
          <c:cat>
            <c:numRef>
              <c:f>Sheet1!$A$2:$A$22</c:f>
              <c:numCache>
                <c:formatCode>General</c:formatCode>
                <c:ptCount val="17"/>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numCache>
            </c:numRef>
          </c:cat>
          <c:val>
            <c:numRef>
              <c:f>Sheet1!$C$2:$C$22</c:f>
              <c:numCache>
                <c:formatCode>General</c:formatCode>
                <c:ptCount val="17"/>
                <c:pt idx="0">
                  <c:v>441845.46100000001</c:v>
                </c:pt>
                <c:pt idx="1">
                  <c:v>496952.23100000003</c:v>
                </c:pt>
                <c:pt idx="2">
                  <c:v>555969.91899999999</c:v>
                </c:pt>
                <c:pt idx="3">
                  <c:v>615780.01199999999</c:v>
                </c:pt>
                <c:pt idx="4">
                  <c:v>670573.28200000001</c:v>
                </c:pt>
                <c:pt idx="5">
                  <c:v>718511.43900000001</c:v>
                </c:pt>
                <c:pt idx="6">
                  <c:v>757975.22400000005</c:v>
                </c:pt>
                <c:pt idx="7">
                  <c:v>793137.647</c:v>
                </c:pt>
                <c:pt idx="8">
                  <c:v>827097.9</c:v>
                </c:pt>
                <c:pt idx="9">
                  <c:v>856019.39899999998</c:v>
                </c:pt>
                <c:pt idx="10">
                  <c:v>881343.56700000004</c:v>
                </c:pt>
                <c:pt idx="11">
                  <c:v>919093.81599999999</c:v>
                </c:pt>
                <c:pt idx="12">
                  <c:v>957251.125</c:v>
                </c:pt>
                <c:pt idx="13">
                  <c:v>989721.38</c:v>
                </c:pt>
                <c:pt idx="14">
                  <c:v>1018364.997</c:v>
                </c:pt>
                <c:pt idx="15">
                  <c:v>1043067.111</c:v>
                </c:pt>
                <c:pt idx="16">
                  <c:v>1064289.82</c:v>
                </c:pt>
              </c:numCache>
            </c:numRef>
          </c:val>
          <c:smooth val="0"/>
          <c:extLst>
            <c:ext xmlns:c16="http://schemas.microsoft.com/office/drawing/2014/chart" uri="{C3380CC4-5D6E-409C-BE32-E72D297353CC}">
              <c16:uniqueId val="{00000001-F32E-4565-A188-A8C3E0F03D9E}"/>
            </c:ext>
          </c:extLst>
        </c:ser>
        <c:ser>
          <c:idx val="3"/>
          <c:order val="3"/>
          <c:tx>
            <c:strRef>
              <c:f>Sheet1!$D$1</c:f>
              <c:strCache>
                <c:ptCount val="1"/>
                <c:pt idx="0">
                  <c:v>Less developed regions</c:v>
                </c:pt>
              </c:strCache>
            </c:strRef>
          </c:tx>
          <c:spPr>
            <a:ln w="28575" cap="rnd">
              <a:solidFill>
                <a:schemeClr val="accent4"/>
              </a:solidFill>
              <a:round/>
            </a:ln>
            <a:effectLst/>
          </c:spPr>
          <c:marker>
            <c:symbol val="none"/>
          </c:marker>
          <c:cat>
            <c:numRef>
              <c:f>Sheet1!$A$2:$A$22</c:f>
              <c:numCache>
                <c:formatCode>General</c:formatCode>
                <c:ptCount val="17"/>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numCache>
            </c:numRef>
          </c:cat>
          <c:val>
            <c:numRef>
              <c:f>Sheet1!$D$2:$D$22</c:f>
              <c:numCache>
                <c:formatCode>General</c:formatCode>
                <c:ptCount val="17"/>
                <c:pt idx="0">
                  <c:v>303649.57900000003</c:v>
                </c:pt>
                <c:pt idx="1">
                  <c:v>374979.58899999998</c:v>
                </c:pt>
                <c:pt idx="2">
                  <c:v>463667.76299999998</c:v>
                </c:pt>
                <c:pt idx="3">
                  <c:v>568866.41099999996</c:v>
                </c:pt>
                <c:pt idx="4">
                  <c:v>681846.02599999902</c:v>
                </c:pt>
                <c:pt idx="5">
                  <c:v>819156.66200000001</c:v>
                </c:pt>
                <c:pt idx="6">
                  <c:v>995253.36600000004</c:v>
                </c:pt>
                <c:pt idx="7">
                  <c:v>1211359.3899999999</c:v>
                </c:pt>
                <c:pt idx="8">
                  <c:v>1454307.2690000001</c:v>
                </c:pt>
                <c:pt idx="9">
                  <c:v>1708113.2560000001</c:v>
                </c:pt>
                <c:pt idx="10">
                  <c:v>1977288.7679999999</c:v>
                </c:pt>
                <c:pt idx="11">
                  <c:v>2278439.9619999998</c:v>
                </c:pt>
                <c:pt idx="12">
                  <c:v>2601326.4160000002</c:v>
                </c:pt>
                <c:pt idx="13">
                  <c:v>2937071.5980000002</c:v>
                </c:pt>
                <c:pt idx="14">
                  <c:v>3271453.0109999999</c:v>
                </c:pt>
                <c:pt idx="15">
                  <c:v>3599514.568</c:v>
                </c:pt>
                <c:pt idx="16">
                  <c:v>3919617.8969999999</c:v>
                </c:pt>
              </c:numCache>
            </c:numRef>
          </c:val>
          <c:smooth val="0"/>
          <c:extLst>
            <c:ext xmlns:c16="http://schemas.microsoft.com/office/drawing/2014/chart" uri="{C3380CC4-5D6E-409C-BE32-E72D297353CC}">
              <c16:uniqueId val="{00000002-F32E-4565-A188-A8C3E0F03D9E}"/>
            </c:ext>
          </c:extLst>
        </c:ser>
        <c:dLbls>
          <c:showLegendKey val="0"/>
          <c:showVal val="0"/>
          <c:showCatName val="0"/>
          <c:showSerName val="0"/>
          <c:showPercent val="0"/>
          <c:showBubbleSize val="0"/>
        </c:dLbls>
        <c:smooth val="0"/>
        <c:axId val="592780992"/>
        <c:axId val="592787656"/>
        <c:extLst>
          <c:ext xmlns:c15="http://schemas.microsoft.com/office/drawing/2012/chart" uri="{02D57815-91ED-43cb-92C2-25804820EDAC}">
            <c15:filteredLineSeries>
              <c15:ser>
                <c:idx val="0"/>
                <c:order val="0"/>
                <c:tx>
                  <c:strRef>
                    <c:extLst>
                      <c:ext uri="{02D57815-91ED-43cb-92C2-25804820EDAC}">
                        <c15:formulaRef>
                          <c15:sqref>Sheet1!$A$1</c15:sqref>
                        </c15:formulaRef>
                      </c:ext>
                    </c:extLst>
                    <c:strCache>
                      <c:ptCount val="1"/>
                      <c:pt idx="0">
                        <c:v>Year</c:v>
                      </c:pt>
                    </c:strCache>
                  </c:strRef>
                </c:tx>
                <c:spPr>
                  <a:ln w="28575" cap="rnd">
                    <a:solidFill>
                      <a:schemeClr val="accent1"/>
                    </a:solidFill>
                    <a:round/>
                  </a:ln>
                  <a:effectLst/>
                </c:spPr>
                <c:marker>
                  <c:symbol val="none"/>
                </c:marker>
                <c:cat>
                  <c:numRef>
                    <c:extLst>
                      <c:ext uri="{02D57815-91ED-43cb-92C2-25804820EDAC}">
                        <c15:formulaRef>
                          <c15:sqref>Sheet1!$A$2:$A$22</c15:sqref>
                        </c15:formulaRef>
                      </c:ext>
                    </c:extLst>
                    <c:numCache>
                      <c:formatCode>General</c:formatCode>
                      <c:ptCount val="17"/>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numCache>
                  </c:numRef>
                </c:cat>
                <c:val>
                  <c:numRef>
                    <c:extLst>
                      <c:ext uri="{02D57815-91ED-43cb-92C2-25804820EDAC}">
                        <c15:formulaRef>
                          <c15:sqref>Sheet1!$A$2:$A$22</c15:sqref>
                        </c15:formulaRef>
                      </c:ext>
                    </c:extLst>
                    <c:numCache>
                      <c:formatCode>General</c:formatCode>
                      <c:ptCount val="17"/>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numCache>
                  </c:numRef>
                </c:val>
                <c:smooth val="0"/>
                <c:extLst>
                  <c:ext xmlns:c16="http://schemas.microsoft.com/office/drawing/2014/chart" uri="{C3380CC4-5D6E-409C-BE32-E72D297353CC}">
                    <c16:uniqueId val="{00000003-F32E-4565-A188-A8C3E0F03D9E}"/>
                  </c:ext>
                </c:extLst>
              </c15:ser>
            </c15:filteredLineSeries>
          </c:ext>
        </c:extLst>
      </c:lineChart>
      <c:catAx>
        <c:axId val="592780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592787656"/>
        <c:crosses val="autoZero"/>
        <c:auto val="1"/>
        <c:lblAlgn val="ctr"/>
        <c:lblOffset val="100"/>
        <c:tickLblSkip val="1"/>
        <c:tickMarkSkip val="1"/>
        <c:noMultiLvlLbl val="0"/>
      </c:catAx>
      <c:valAx>
        <c:axId val="592787656"/>
        <c:scaling>
          <c:orientation val="minMax"/>
          <c:max val="5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Urban Population (in billions)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592780992"/>
        <c:crosses val="autoZero"/>
        <c:crossBetween val="between"/>
        <c:dispUnits>
          <c:builtInUnit val="millions"/>
        </c:dispUnits>
      </c:valAx>
      <c:spPr>
        <a:noFill/>
        <a:ln>
          <a:noFill/>
        </a:ln>
        <a:effectLst/>
      </c:spPr>
    </c:plotArea>
    <c:legend>
      <c:legendPos val="r"/>
      <c:layout>
        <c:manualLayout>
          <c:xMode val="edge"/>
          <c:yMode val="edge"/>
          <c:x val="8.3524166141174222E-2"/>
          <c:y val="3.7411538978463471E-2"/>
          <c:w val="0.23763967509452155"/>
          <c:h val="0.1522978315173816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275434243176179E-2"/>
          <c:y val="3.9256198347107439E-2"/>
          <c:w val="0.93796526054590568"/>
          <c:h val="0.79958677685950408"/>
        </c:manualLayout>
      </c:layout>
      <c:lineChart>
        <c:grouping val="standard"/>
        <c:varyColors val="0"/>
        <c:ser>
          <c:idx val="0"/>
          <c:order val="0"/>
          <c:tx>
            <c:strRef>
              <c:f>Sheet1!$B$1</c:f>
              <c:strCache>
                <c:ptCount val="1"/>
                <c:pt idx="0">
                  <c:v>World</c:v>
                </c:pt>
              </c:strCache>
            </c:strRef>
          </c:tx>
          <c:spPr>
            <a:ln w="28575" cap="rnd">
              <a:solidFill>
                <a:schemeClr val="accent1"/>
              </a:solidFill>
              <a:round/>
            </a:ln>
            <a:effectLst/>
          </c:spPr>
          <c:marker>
            <c:symbol val="none"/>
          </c:marker>
          <c:cat>
            <c:strRef>
              <c:f>Sheet1!$A$2:$A$17</c:f>
              <c:strCache>
                <c:ptCount val="16"/>
                <c:pt idx="0">
                  <c:v>1950-1955</c:v>
                </c:pt>
                <c:pt idx="1">
                  <c:v>1955-1960</c:v>
                </c:pt>
                <c:pt idx="2">
                  <c:v>1960-1965</c:v>
                </c:pt>
                <c:pt idx="3">
                  <c:v>1965-1970</c:v>
                </c:pt>
                <c:pt idx="4">
                  <c:v>1970-1975</c:v>
                </c:pt>
                <c:pt idx="5">
                  <c:v>1975-1980</c:v>
                </c:pt>
                <c:pt idx="6">
                  <c:v>1980-1985</c:v>
                </c:pt>
                <c:pt idx="7">
                  <c:v>1985-1990</c:v>
                </c:pt>
                <c:pt idx="8">
                  <c:v>1990-1995</c:v>
                </c:pt>
                <c:pt idx="9">
                  <c:v>1995-2000</c:v>
                </c:pt>
                <c:pt idx="10">
                  <c:v>2000-2005</c:v>
                </c:pt>
                <c:pt idx="11">
                  <c:v>2005-2010</c:v>
                </c:pt>
                <c:pt idx="12">
                  <c:v>2010-2015</c:v>
                </c:pt>
                <c:pt idx="13">
                  <c:v>2015-2020</c:v>
                </c:pt>
                <c:pt idx="14">
                  <c:v>2020-2025</c:v>
                </c:pt>
                <c:pt idx="15">
                  <c:v>2025-2030</c:v>
                </c:pt>
              </c:strCache>
            </c:strRef>
          </c:cat>
          <c:val>
            <c:numRef>
              <c:f>Sheet1!$B$2:$B$17</c:f>
              <c:numCache>
                <c:formatCode>General</c:formatCode>
                <c:ptCount val="16"/>
                <c:pt idx="0">
                  <c:v>48</c:v>
                </c:pt>
                <c:pt idx="1">
                  <c:v>53</c:v>
                </c:pt>
                <c:pt idx="2">
                  <c:v>62</c:v>
                </c:pt>
                <c:pt idx="3">
                  <c:v>71</c:v>
                </c:pt>
                <c:pt idx="4">
                  <c:v>76</c:v>
                </c:pt>
                <c:pt idx="5">
                  <c:v>73</c:v>
                </c:pt>
                <c:pt idx="6">
                  <c:v>79</c:v>
                </c:pt>
                <c:pt idx="7">
                  <c:v>86</c:v>
                </c:pt>
                <c:pt idx="8">
                  <c:v>80</c:v>
                </c:pt>
                <c:pt idx="9">
                  <c:v>78</c:v>
                </c:pt>
                <c:pt idx="10">
                  <c:v>75</c:v>
                </c:pt>
                <c:pt idx="11">
                  <c:v>72</c:v>
                </c:pt>
                <c:pt idx="12">
                  <c:v>71</c:v>
                </c:pt>
                <c:pt idx="13">
                  <c:v>69</c:v>
                </c:pt>
                <c:pt idx="14">
                  <c:v>65</c:v>
                </c:pt>
                <c:pt idx="15">
                  <c:v>58</c:v>
                </c:pt>
              </c:numCache>
            </c:numRef>
          </c:val>
          <c:smooth val="0"/>
          <c:extLst>
            <c:ext xmlns:c16="http://schemas.microsoft.com/office/drawing/2014/chart" uri="{C3380CC4-5D6E-409C-BE32-E72D297353CC}">
              <c16:uniqueId val="{00000000-49C7-4EE4-8770-176B89F6D97D}"/>
            </c:ext>
          </c:extLst>
        </c:ser>
        <c:ser>
          <c:idx val="1"/>
          <c:order val="1"/>
          <c:tx>
            <c:strRef>
              <c:f>Sheet1!$C$1</c:f>
              <c:strCache>
                <c:ptCount val="1"/>
                <c:pt idx="0">
                  <c:v>Urban</c:v>
                </c:pt>
              </c:strCache>
            </c:strRef>
          </c:tx>
          <c:spPr>
            <a:ln w="28575" cap="rnd">
              <a:solidFill>
                <a:schemeClr val="accent2"/>
              </a:solidFill>
              <a:round/>
            </a:ln>
            <a:effectLst/>
          </c:spPr>
          <c:marker>
            <c:symbol val="none"/>
          </c:marker>
          <c:cat>
            <c:strRef>
              <c:f>Sheet1!$A$2:$A$17</c:f>
              <c:strCache>
                <c:ptCount val="16"/>
                <c:pt idx="0">
                  <c:v>1950-1955</c:v>
                </c:pt>
                <c:pt idx="1">
                  <c:v>1955-1960</c:v>
                </c:pt>
                <c:pt idx="2">
                  <c:v>1960-1965</c:v>
                </c:pt>
                <c:pt idx="3">
                  <c:v>1965-1970</c:v>
                </c:pt>
                <c:pt idx="4">
                  <c:v>1970-1975</c:v>
                </c:pt>
                <c:pt idx="5">
                  <c:v>1975-1980</c:v>
                </c:pt>
                <c:pt idx="6">
                  <c:v>1980-1985</c:v>
                </c:pt>
                <c:pt idx="7">
                  <c:v>1985-1990</c:v>
                </c:pt>
                <c:pt idx="8">
                  <c:v>1990-1995</c:v>
                </c:pt>
                <c:pt idx="9">
                  <c:v>1995-2000</c:v>
                </c:pt>
                <c:pt idx="10">
                  <c:v>2000-2005</c:v>
                </c:pt>
                <c:pt idx="11">
                  <c:v>2005-2010</c:v>
                </c:pt>
                <c:pt idx="12">
                  <c:v>2010-2015</c:v>
                </c:pt>
                <c:pt idx="13">
                  <c:v>2015-2020</c:v>
                </c:pt>
                <c:pt idx="14">
                  <c:v>2020-2025</c:v>
                </c:pt>
                <c:pt idx="15">
                  <c:v>2025-2030</c:v>
                </c:pt>
              </c:strCache>
            </c:strRef>
          </c:cat>
          <c:val>
            <c:numRef>
              <c:f>Sheet1!$C$2:$C$17</c:f>
              <c:numCache>
                <c:formatCode>General</c:formatCode>
                <c:ptCount val="16"/>
                <c:pt idx="0">
                  <c:v>25</c:v>
                </c:pt>
                <c:pt idx="1">
                  <c:v>29</c:v>
                </c:pt>
                <c:pt idx="2">
                  <c:v>33</c:v>
                </c:pt>
                <c:pt idx="3">
                  <c:v>35</c:v>
                </c:pt>
                <c:pt idx="4">
                  <c:v>38</c:v>
                </c:pt>
                <c:pt idx="5">
                  <c:v>42</c:v>
                </c:pt>
                <c:pt idx="6">
                  <c:v>49</c:v>
                </c:pt>
                <c:pt idx="7">
                  <c:v>58</c:v>
                </c:pt>
                <c:pt idx="8">
                  <c:v>53</c:v>
                </c:pt>
                <c:pt idx="9">
                  <c:v>57</c:v>
                </c:pt>
                <c:pt idx="10">
                  <c:v>60</c:v>
                </c:pt>
                <c:pt idx="11">
                  <c:v>65</c:v>
                </c:pt>
                <c:pt idx="12">
                  <c:v>69</c:v>
                </c:pt>
                <c:pt idx="13">
                  <c:v>71</c:v>
                </c:pt>
                <c:pt idx="14">
                  <c:v>72</c:v>
                </c:pt>
                <c:pt idx="15">
                  <c:v>70</c:v>
                </c:pt>
              </c:numCache>
            </c:numRef>
          </c:val>
          <c:smooth val="0"/>
          <c:extLst>
            <c:ext xmlns:c16="http://schemas.microsoft.com/office/drawing/2014/chart" uri="{C3380CC4-5D6E-409C-BE32-E72D297353CC}">
              <c16:uniqueId val="{00000001-49C7-4EE4-8770-176B89F6D97D}"/>
            </c:ext>
          </c:extLst>
        </c:ser>
        <c:dLbls>
          <c:showLegendKey val="0"/>
          <c:showVal val="0"/>
          <c:showCatName val="0"/>
          <c:showSerName val="0"/>
          <c:showPercent val="0"/>
          <c:showBubbleSize val="0"/>
        </c:dLbls>
        <c:smooth val="0"/>
        <c:axId val="149131000"/>
        <c:axId val="1"/>
      </c:lineChart>
      <c:catAx>
        <c:axId val="149131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149131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DA8D28-758E-41B9-B18A-67F2792826FD}" type="doc">
      <dgm:prSet loTypeId="urn:microsoft.com/office/officeart/2005/8/layout/vList4" loCatId="list" qsTypeId="urn:microsoft.com/office/officeart/2005/8/quickstyle/simple1" qsCatId="simple" csTypeId="urn:microsoft.com/office/officeart/2005/8/colors/accent3_1" csCatId="accent3" phldr="1"/>
      <dgm:spPr/>
      <dgm:t>
        <a:bodyPr/>
        <a:lstStyle/>
        <a:p>
          <a:endParaRPr lang="en-US"/>
        </a:p>
      </dgm:t>
    </dgm:pt>
    <dgm:pt modelId="{CBF1635A-D580-473A-9451-EE5DD45150D2}">
      <dgm:prSet phldrT="[Text]"/>
      <dgm:spPr/>
      <dgm:t>
        <a:bodyPr/>
        <a:lstStyle/>
        <a:p>
          <a:r>
            <a:rPr lang="en-US" dirty="0"/>
            <a:t>Demographic Process</a:t>
          </a:r>
        </a:p>
      </dgm:t>
    </dgm:pt>
    <dgm:pt modelId="{72478118-02E1-4536-8156-0886E6240F87}" type="parTrans" cxnId="{852C652D-ED3D-4474-BB30-0A3C65F4F760}">
      <dgm:prSet/>
      <dgm:spPr/>
      <dgm:t>
        <a:bodyPr/>
        <a:lstStyle/>
        <a:p>
          <a:endParaRPr lang="en-US"/>
        </a:p>
      </dgm:t>
    </dgm:pt>
    <dgm:pt modelId="{1AA8CF64-A251-4A74-A6A6-17599AADA04B}" type="sibTrans" cxnId="{852C652D-ED3D-4474-BB30-0A3C65F4F760}">
      <dgm:prSet/>
      <dgm:spPr/>
      <dgm:t>
        <a:bodyPr/>
        <a:lstStyle/>
        <a:p>
          <a:endParaRPr lang="en-US"/>
        </a:p>
      </dgm:t>
    </dgm:pt>
    <dgm:pt modelId="{7C8064B8-535F-417F-862A-A36D9F74DC89}">
      <dgm:prSet phldrT="[Text]"/>
      <dgm:spPr/>
      <dgm:t>
        <a:bodyPr/>
        <a:lstStyle/>
        <a:p>
          <a:r>
            <a:rPr lang="en-US" dirty="0"/>
            <a:t>Growth of the proportion of the population living in cities.</a:t>
          </a:r>
        </a:p>
      </dgm:t>
    </dgm:pt>
    <dgm:pt modelId="{3F01081C-F765-400E-B146-3BDD183FFBE6}" type="parTrans" cxnId="{306396A4-4DFD-45DC-8674-64FC5F18C917}">
      <dgm:prSet/>
      <dgm:spPr/>
      <dgm:t>
        <a:bodyPr/>
        <a:lstStyle/>
        <a:p>
          <a:endParaRPr lang="en-US"/>
        </a:p>
      </dgm:t>
    </dgm:pt>
    <dgm:pt modelId="{284E8442-E08C-432B-8108-30B10C1859C0}" type="sibTrans" cxnId="{306396A4-4DFD-45DC-8674-64FC5F18C917}">
      <dgm:prSet/>
      <dgm:spPr/>
      <dgm:t>
        <a:bodyPr/>
        <a:lstStyle/>
        <a:p>
          <a:endParaRPr lang="en-US"/>
        </a:p>
      </dgm:t>
    </dgm:pt>
    <dgm:pt modelId="{C16E47E7-0A63-400A-A50A-4DF961B082F2}">
      <dgm:prSet phldrT="[Text]"/>
      <dgm:spPr/>
      <dgm:t>
        <a:bodyPr/>
        <a:lstStyle/>
        <a:p>
          <a:r>
            <a:rPr lang="en-US" dirty="0"/>
            <a:t>Urban population growth (natural increase or migration).</a:t>
          </a:r>
        </a:p>
      </dgm:t>
    </dgm:pt>
    <dgm:pt modelId="{1F8670C8-5351-44D7-AD38-FF57D2F103CF}" type="parTrans" cxnId="{507C8A79-628F-465C-B09B-D0ABC53AA2F3}">
      <dgm:prSet/>
      <dgm:spPr/>
      <dgm:t>
        <a:bodyPr/>
        <a:lstStyle/>
        <a:p>
          <a:endParaRPr lang="en-US"/>
        </a:p>
      </dgm:t>
    </dgm:pt>
    <dgm:pt modelId="{E81D7387-F786-4CAD-AF2D-3E1C708B4EB9}" type="sibTrans" cxnId="{507C8A79-628F-465C-B09B-D0ABC53AA2F3}">
      <dgm:prSet/>
      <dgm:spPr/>
      <dgm:t>
        <a:bodyPr/>
        <a:lstStyle/>
        <a:p>
          <a:endParaRPr lang="en-US"/>
        </a:p>
      </dgm:t>
    </dgm:pt>
    <dgm:pt modelId="{0EDFD396-160B-408E-8C05-C1F268710F0A}">
      <dgm:prSet phldrT="[Text]"/>
      <dgm:spPr/>
      <dgm:t>
        <a:bodyPr/>
        <a:lstStyle/>
        <a:p>
          <a:r>
            <a:rPr lang="en-US" dirty="0"/>
            <a:t>Infrastructure Process</a:t>
          </a:r>
        </a:p>
      </dgm:t>
    </dgm:pt>
    <dgm:pt modelId="{1D398CE8-F435-4FD5-BEAC-93905FA3BA86}" type="parTrans" cxnId="{6040A120-7191-4C5F-A703-62477F6DA4FC}">
      <dgm:prSet/>
      <dgm:spPr/>
      <dgm:t>
        <a:bodyPr/>
        <a:lstStyle/>
        <a:p>
          <a:endParaRPr lang="en-US"/>
        </a:p>
      </dgm:t>
    </dgm:pt>
    <dgm:pt modelId="{55CE610F-113E-4886-A8F7-708D4137A484}" type="sibTrans" cxnId="{6040A120-7191-4C5F-A703-62477F6DA4FC}">
      <dgm:prSet/>
      <dgm:spPr/>
      <dgm:t>
        <a:bodyPr/>
        <a:lstStyle/>
        <a:p>
          <a:endParaRPr lang="en-US"/>
        </a:p>
      </dgm:t>
    </dgm:pt>
    <dgm:pt modelId="{F345FBCB-AE00-4768-8237-D0259639BAD5}">
      <dgm:prSet phldrT="[Text]"/>
      <dgm:spPr/>
      <dgm:t>
        <a:bodyPr/>
        <a:lstStyle/>
        <a:p>
          <a:r>
            <a:rPr lang="en-US" dirty="0"/>
            <a:t>Expansion of urban infrastructures and land use.</a:t>
          </a:r>
        </a:p>
      </dgm:t>
    </dgm:pt>
    <dgm:pt modelId="{5B98B1A0-98EC-4451-95D1-1FB80E53364C}" type="parTrans" cxnId="{2CEEE8C0-1CBD-456D-8EFA-0D6359C42FEB}">
      <dgm:prSet/>
      <dgm:spPr/>
      <dgm:t>
        <a:bodyPr/>
        <a:lstStyle/>
        <a:p>
          <a:endParaRPr lang="en-US"/>
        </a:p>
      </dgm:t>
    </dgm:pt>
    <dgm:pt modelId="{BCE4F17F-CB1B-4424-BDBB-B2A9BC00E1BB}" type="sibTrans" cxnId="{2CEEE8C0-1CBD-456D-8EFA-0D6359C42FEB}">
      <dgm:prSet/>
      <dgm:spPr/>
      <dgm:t>
        <a:bodyPr/>
        <a:lstStyle/>
        <a:p>
          <a:endParaRPr lang="en-US"/>
        </a:p>
      </dgm:t>
    </dgm:pt>
    <dgm:pt modelId="{E80D64C1-833D-45C9-AC6D-2AB4CAA9F2F1}">
      <dgm:prSet phldrT="[Text]"/>
      <dgm:spPr/>
      <dgm:t>
        <a:bodyPr/>
        <a:lstStyle/>
        <a:p>
          <a:r>
            <a:rPr lang="en-US" dirty="0"/>
            <a:t>Socioeconomic Process</a:t>
          </a:r>
        </a:p>
      </dgm:t>
    </dgm:pt>
    <dgm:pt modelId="{101D2A01-EB9F-4401-9960-92B58A4ED66D}" type="parTrans" cxnId="{43317A30-1842-44BF-A64A-07FF62DF272D}">
      <dgm:prSet/>
      <dgm:spPr/>
      <dgm:t>
        <a:bodyPr/>
        <a:lstStyle/>
        <a:p>
          <a:endParaRPr lang="en-US"/>
        </a:p>
      </dgm:t>
    </dgm:pt>
    <dgm:pt modelId="{393D221E-C72F-4425-BE14-E8FA44F6B8CA}" type="sibTrans" cxnId="{43317A30-1842-44BF-A64A-07FF62DF272D}">
      <dgm:prSet/>
      <dgm:spPr/>
      <dgm:t>
        <a:bodyPr/>
        <a:lstStyle/>
        <a:p>
          <a:endParaRPr lang="en-US"/>
        </a:p>
      </dgm:t>
    </dgm:pt>
    <dgm:pt modelId="{BF61DEE7-25DB-4EA4-B6CF-CF3BA6FFEA56}">
      <dgm:prSet phldrT="[Text]"/>
      <dgm:spPr/>
      <dgm:t>
        <a:bodyPr/>
        <a:lstStyle/>
        <a:p>
          <a:r>
            <a:rPr lang="en-US" dirty="0"/>
            <a:t>Creation of secondary, tertiary and quaternary sectors.</a:t>
          </a:r>
        </a:p>
      </dgm:t>
    </dgm:pt>
    <dgm:pt modelId="{CB144E92-6496-4240-9BA4-4DDDE75F9A44}" type="parTrans" cxnId="{C19BAA32-08DC-4F2D-8242-26C16D12A657}">
      <dgm:prSet/>
      <dgm:spPr/>
      <dgm:t>
        <a:bodyPr/>
        <a:lstStyle/>
        <a:p>
          <a:endParaRPr lang="en-US"/>
        </a:p>
      </dgm:t>
    </dgm:pt>
    <dgm:pt modelId="{B1486412-5AEB-4DF7-8B0F-9FD20B690AC2}" type="sibTrans" cxnId="{C19BAA32-08DC-4F2D-8242-26C16D12A657}">
      <dgm:prSet/>
      <dgm:spPr/>
      <dgm:t>
        <a:bodyPr/>
        <a:lstStyle/>
        <a:p>
          <a:endParaRPr lang="en-US"/>
        </a:p>
      </dgm:t>
    </dgm:pt>
    <dgm:pt modelId="{1D0771ED-8AD3-49B2-BBA9-C104A297F6AD}">
      <dgm:prSet/>
      <dgm:spPr/>
      <dgm:t>
        <a:bodyPr/>
        <a:lstStyle/>
        <a:p>
          <a:r>
            <a:rPr lang="en-US" dirty="0"/>
            <a:t>Creates a society where values and lifestyles are urban.</a:t>
          </a:r>
        </a:p>
      </dgm:t>
    </dgm:pt>
    <dgm:pt modelId="{F0D91C2B-88B8-4B8F-AA48-701C9C549BB6}" type="parTrans" cxnId="{D074AC05-689C-4A41-AF65-1DC031BAB703}">
      <dgm:prSet/>
      <dgm:spPr/>
      <dgm:t>
        <a:bodyPr/>
        <a:lstStyle/>
        <a:p>
          <a:endParaRPr lang="en-US"/>
        </a:p>
      </dgm:t>
    </dgm:pt>
    <dgm:pt modelId="{7E56ECD6-3D2B-436B-9457-6D0219D23E09}" type="sibTrans" cxnId="{D074AC05-689C-4A41-AF65-1DC031BAB703}">
      <dgm:prSet/>
      <dgm:spPr/>
      <dgm:t>
        <a:bodyPr/>
        <a:lstStyle/>
        <a:p>
          <a:endParaRPr lang="en-US"/>
        </a:p>
      </dgm:t>
    </dgm:pt>
    <dgm:pt modelId="{D51A9CA4-12F0-4A48-AEF6-DD77DA4CFDDE}" type="pres">
      <dgm:prSet presAssocID="{74DA8D28-758E-41B9-B18A-67F2792826FD}" presName="linear" presStyleCnt="0">
        <dgm:presLayoutVars>
          <dgm:dir/>
          <dgm:resizeHandles val="exact"/>
        </dgm:presLayoutVars>
      </dgm:prSet>
      <dgm:spPr/>
    </dgm:pt>
    <dgm:pt modelId="{08B905A4-5E84-4954-8BEE-701E667315BA}" type="pres">
      <dgm:prSet presAssocID="{CBF1635A-D580-473A-9451-EE5DD45150D2}" presName="comp" presStyleCnt="0"/>
      <dgm:spPr/>
    </dgm:pt>
    <dgm:pt modelId="{69F57797-DE2B-40C2-B21F-09C0988B3A29}" type="pres">
      <dgm:prSet presAssocID="{CBF1635A-D580-473A-9451-EE5DD45150D2}" presName="box" presStyleLbl="node1" presStyleIdx="0" presStyleCnt="3"/>
      <dgm:spPr/>
    </dgm:pt>
    <dgm:pt modelId="{2DC76BD1-4C00-4B67-90A1-FF3159E6A464}" type="pres">
      <dgm:prSet presAssocID="{CBF1635A-D580-473A-9451-EE5DD45150D2}" presName="img" presStyleLbl="fgImgPlace1" presStyleIdx="0" presStyleCnt="3"/>
      <dgm:spPr>
        <a:blipFill rotWithShape="1">
          <a:blip xmlns:r="http://schemas.openxmlformats.org/officeDocument/2006/relationships" r:embed="rId1"/>
          <a:stretch>
            <a:fillRect/>
          </a:stretch>
        </a:blipFill>
      </dgm:spPr>
    </dgm:pt>
    <dgm:pt modelId="{AF550C85-4E46-4DFB-AA1E-6BB1AF6853E1}" type="pres">
      <dgm:prSet presAssocID="{CBF1635A-D580-473A-9451-EE5DD45150D2}" presName="text" presStyleLbl="node1" presStyleIdx="0" presStyleCnt="3">
        <dgm:presLayoutVars>
          <dgm:bulletEnabled val="1"/>
        </dgm:presLayoutVars>
      </dgm:prSet>
      <dgm:spPr/>
    </dgm:pt>
    <dgm:pt modelId="{B7388999-1BDE-4F02-82CE-5B74F7E6B0B2}" type="pres">
      <dgm:prSet presAssocID="{1AA8CF64-A251-4A74-A6A6-17599AADA04B}" presName="spacer" presStyleCnt="0"/>
      <dgm:spPr/>
    </dgm:pt>
    <dgm:pt modelId="{269054E0-7EA7-48E9-B814-5010C7AA59F6}" type="pres">
      <dgm:prSet presAssocID="{0EDFD396-160B-408E-8C05-C1F268710F0A}" presName="comp" presStyleCnt="0"/>
      <dgm:spPr/>
    </dgm:pt>
    <dgm:pt modelId="{7DC7EB9B-B0B3-4421-862C-A63955C36FC5}" type="pres">
      <dgm:prSet presAssocID="{0EDFD396-160B-408E-8C05-C1F268710F0A}" presName="box" presStyleLbl="node1" presStyleIdx="1" presStyleCnt="3"/>
      <dgm:spPr/>
    </dgm:pt>
    <dgm:pt modelId="{7E454CF3-C592-411D-937E-3196355D1426}" type="pres">
      <dgm:prSet presAssocID="{0EDFD396-160B-408E-8C05-C1F268710F0A}" presName="img" presStyleLbl="fgImgPlace1" presStyleIdx="1" presStyleCnt="3"/>
      <dgm:spPr>
        <a:blipFill rotWithShape="1">
          <a:blip xmlns:r="http://schemas.openxmlformats.org/officeDocument/2006/relationships" r:embed="rId2"/>
          <a:stretch>
            <a:fillRect/>
          </a:stretch>
        </a:blipFill>
      </dgm:spPr>
    </dgm:pt>
    <dgm:pt modelId="{35E82085-8BA2-445D-B1EE-55D52D1CF780}" type="pres">
      <dgm:prSet presAssocID="{0EDFD396-160B-408E-8C05-C1F268710F0A}" presName="text" presStyleLbl="node1" presStyleIdx="1" presStyleCnt="3">
        <dgm:presLayoutVars>
          <dgm:bulletEnabled val="1"/>
        </dgm:presLayoutVars>
      </dgm:prSet>
      <dgm:spPr/>
    </dgm:pt>
    <dgm:pt modelId="{9599F3A6-63BD-4F4B-ABB3-F998F0CD8DB7}" type="pres">
      <dgm:prSet presAssocID="{55CE610F-113E-4886-A8F7-708D4137A484}" presName="spacer" presStyleCnt="0"/>
      <dgm:spPr/>
    </dgm:pt>
    <dgm:pt modelId="{57A80202-AD85-4250-8664-D293E7F940D9}" type="pres">
      <dgm:prSet presAssocID="{E80D64C1-833D-45C9-AC6D-2AB4CAA9F2F1}" presName="comp" presStyleCnt="0"/>
      <dgm:spPr/>
    </dgm:pt>
    <dgm:pt modelId="{3C3C5A55-E4FB-4AD8-9C73-70D084FBD271}" type="pres">
      <dgm:prSet presAssocID="{E80D64C1-833D-45C9-AC6D-2AB4CAA9F2F1}" presName="box" presStyleLbl="node1" presStyleIdx="2" presStyleCnt="3"/>
      <dgm:spPr/>
    </dgm:pt>
    <dgm:pt modelId="{9D7C840D-57C9-4DA0-A2E0-105546A9AEED}" type="pres">
      <dgm:prSet presAssocID="{E80D64C1-833D-45C9-AC6D-2AB4CAA9F2F1}" presName="img" presStyleLbl="fgImgPlace1" presStyleIdx="2" presStyleCnt="3"/>
      <dgm:spPr>
        <a:blipFill rotWithShape="1">
          <a:blip xmlns:r="http://schemas.openxmlformats.org/officeDocument/2006/relationships" r:embed="rId3"/>
          <a:stretch>
            <a:fillRect/>
          </a:stretch>
        </a:blipFill>
      </dgm:spPr>
    </dgm:pt>
    <dgm:pt modelId="{5FC1A72D-7852-4D37-861D-E0BD99926A47}" type="pres">
      <dgm:prSet presAssocID="{E80D64C1-833D-45C9-AC6D-2AB4CAA9F2F1}" presName="text" presStyleLbl="node1" presStyleIdx="2" presStyleCnt="3">
        <dgm:presLayoutVars>
          <dgm:bulletEnabled val="1"/>
        </dgm:presLayoutVars>
      </dgm:prSet>
      <dgm:spPr/>
    </dgm:pt>
  </dgm:ptLst>
  <dgm:cxnLst>
    <dgm:cxn modelId="{D074AC05-689C-4A41-AF65-1DC031BAB703}" srcId="{E80D64C1-833D-45C9-AC6D-2AB4CAA9F2F1}" destId="{1D0771ED-8AD3-49B2-BBA9-C104A297F6AD}" srcOrd="1" destOrd="0" parTransId="{F0D91C2B-88B8-4B8F-AA48-701C9C549BB6}" sibTransId="{7E56ECD6-3D2B-436B-9457-6D0219D23E09}"/>
    <dgm:cxn modelId="{57346F10-433E-4E82-A13C-8010326DC914}" type="presOf" srcId="{CBF1635A-D580-473A-9451-EE5DD45150D2}" destId="{AF550C85-4E46-4DFB-AA1E-6BB1AF6853E1}" srcOrd="1" destOrd="0" presId="urn:microsoft.com/office/officeart/2005/8/layout/vList4"/>
    <dgm:cxn modelId="{6040A120-7191-4C5F-A703-62477F6DA4FC}" srcId="{74DA8D28-758E-41B9-B18A-67F2792826FD}" destId="{0EDFD396-160B-408E-8C05-C1F268710F0A}" srcOrd="1" destOrd="0" parTransId="{1D398CE8-F435-4FD5-BEAC-93905FA3BA86}" sibTransId="{55CE610F-113E-4886-A8F7-708D4137A484}"/>
    <dgm:cxn modelId="{852C652D-ED3D-4474-BB30-0A3C65F4F760}" srcId="{74DA8D28-758E-41B9-B18A-67F2792826FD}" destId="{CBF1635A-D580-473A-9451-EE5DD45150D2}" srcOrd="0" destOrd="0" parTransId="{72478118-02E1-4536-8156-0886E6240F87}" sibTransId="{1AA8CF64-A251-4A74-A6A6-17599AADA04B}"/>
    <dgm:cxn modelId="{43317A30-1842-44BF-A64A-07FF62DF272D}" srcId="{74DA8D28-758E-41B9-B18A-67F2792826FD}" destId="{E80D64C1-833D-45C9-AC6D-2AB4CAA9F2F1}" srcOrd="2" destOrd="0" parTransId="{101D2A01-EB9F-4401-9960-92B58A4ED66D}" sibTransId="{393D221E-C72F-4425-BE14-E8FA44F6B8CA}"/>
    <dgm:cxn modelId="{C19BAA32-08DC-4F2D-8242-26C16D12A657}" srcId="{E80D64C1-833D-45C9-AC6D-2AB4CAA9F2F1}" destId="{BF61DEE7-25DB-4EA4-B6CF-CF3BA6FFEA56}" srcOrd="0" destOrd="0" parTransId="{CB144E92-6496-4240-9BA4-4DDDE75F9A44}" sibTransId="{B1486412-5AEB-4DF7-8B0F-9FD20B690AC2}"/>
    <dgm:cxn modelId="{A2BAE139-B7E5-466F-AEAF-5A5D5E9DEBA8}" type="presOf" srcId="{7C8064B8-535F-417F-862A-A36D9F74DC89}" destId="{69F57797-DE2B-40C2-B21F-09C0988B3A29}" srcOrd="0" destOrd="1" presId="urn:microsoft.com/office/officeart/2005/8/layout/vList4"/>
    <dgm:cxn modelId="{E3D7643E-FCCE-4041-8623-01C7C7336D87}" type="presOf" srcId="{C16E47E7-0A63-400A-A50A-4DF961B082F2}" destId="{69F57797-DE2B-40C2-B21F-09C0988B3A29}" srcOrd="0" destOrd="2" presId="urn:microsoft.com/office/officeart/2005/8/layout/vList4"/>
    <dgm:cxn modelId="{A9DBD260-89DF-442B-9D9E-CB62DC9A8AF8}" type="presOf" srcId="{E80D64C1-833D-45C9-AC6D-2AB4CAA9F2F1}" destId="{3C3C5A55-E4FB-4AD8-9C73-70D084FBD271}" srcOrd="0" destOrd="0" presId="urn:microsoft.com/office/officeart/2005/8/layout/vList4"/>
    <dgm:cxn modelId="{9E1D5E63-E8B7-429D-8EF3-18F9EED76E6C}" type="presOf" srcId="{CBF1635A-D580-473A-9451-EE5DD45150D2}" destId="{69F57797-DE2B-40C2-B21F-09C0988B3A29}" srcOrd="0" destOrd="0" presId="urn:microsoft.com/office/officeart/2005/8/layout/vList4"/>
    <dgm:cxn modelId="{BC9DE444-E817-4193-AC3B-C500DE8B95C0}" type="presOf" srcId="{7C8064B8-535F-417F-862A-A36D9F74DC89}" destId="{AF550C85-4E46-4DFB-AA1E-6BB1AF6853E1}" srcOrd="1" destOrd="1" presId="urn:microsoft.com/office/officeart/2005/8/layout/vList4"/>
    <dgm:cxn modelId="{BAEF2F76-C4DA-46C0-8A04-9198AEDEFC19}" type="presOf" srcId="{1D0771ED-8AD3-49B2-BBA9-C104A297F6AD}" destId="{5FC1A72D-7852-4D37-861D-E0BD99926A47}" srcOrd="1" destOrd="2" presId="urn:microsoft.com/office/officeart/2005/8/layout/vList4"/>
    <dgm:cxn modelId="{507C8A79-628F-465C-B09B-D0ABC53AA2F3}" srcId="{CBF1635A-D580-473A-9451-EE5DD45150D2}" destId="{C16E47E7-0A63-400A-A50A-4DF961B082F2}" srcOrd="1" destOrd="0" parTransId="{1F8670C8-5351-44D7-AD38-FF57D2F103CF}" sibTransId="{E81D7387-F786-4CAD-AF2D-3E1C708B4EB9}"/>
    <dgm:cxn modelId="{2D98137A-2E90-4889-9612-38070937E1D3}" type="presOf" srcId="{F345FBCB-AE00-4768-8237-D0259639BAD5}" destId="{35E82085-8BA2-445D-B1EE-55D52D1CF780}" srcOrd="1" destOrd="1" presId="urn:microsoft.com/office/officeart/2005/8/layout/vList4"/>
    <dgm:cxn modelId="{6D7F1D8F-C9EF-41B7-9B4C-B2FB15CF1B1D}" type="presOf" srcId="{BF61DEE7-25DB-4EA4-B6CF-CF3BA6FFEA56}" destId="{3C3C5A55-E4FB-4AD8-9C73-70D084FBD271}" srcOrd="0" destOrd="1" presId="urn:microsoft.com/office/officeart/2005/8/layout/vList4"/>
    <dgm:cxn modelId="{2A133C93-A8F0-495D-9CDC-5C15FEBF6243}" type="presOf" srcId="{BF61DEE7-25DB-4EA4-B6CF-CF3BA6FFEA56}" destId="{5FC1A72D-7852-4D37-861D-E0BD99926A47}" srcOrd="1" destOrd="1" presId="urn:microsoft.com/office/officeart/2005/8/layout/vList4"/>
    <dgm:cxn modelId="{21C35097-08C9-46F0-B5E8-63982545F044}" type="presOf" srcId="{74DA8D28-758E-41B9-B18A-67F2792826FD}" destId="{D51A9CA4-12F0-4A48-AEF6-DD77DA4CFDDE}" srcOrd="0" destOrd="0" presId="urn:microsoft.com/office/officeart/2005/8/layout/vList4"/>
    <dgm:cxn modelId="{5FC1739D-185A-4311-9D5E-7333ADD700EE}" type="presOf" srcId="{1D0771ED-8AD3-49B2-BBA9-C104A297F6AD}" destId="{3C3C5A55-E4FB-4AD8-9C73-70D084FBD271}" srcOrd="0" destOrd="2" presId="urn:microsoft.com/office/officeart/2005/8/layout/vList4"/>
    <dgm:cxn modelId="{6D51939E-2934-49EE-B598-60E10D3A74F3}" type="presOf" srcId="{E80D64C1-833D-45C9-AC6D-2AB4CAA9F2F1}" destId="{5FC1A72D-7852-4D37-861D-E0BD99926A47}" srcOrd="1" destOrd="0" presId="urn:microsoft.com/office/officeart/2005/8/layout/vList4"/>
    <dgm:cxn modelId="{A695FDA0-4C2A-4017-AFCF-2A6539B0A7DD}" type="presOf" srcId="{0EDFD396-160B-408E-8C05-C1F268710F0A}" destId="{7DC7EB9B-B0B3-4421-862C-A63955C36FC5}" srcOrd="0" destOrd="0" presId="urn:microsoft.com/office/officeart/2005/8/layout/vList4"/>
    <dgm:cxn modelId="{306396A4-4DFD-45DC-8674-64FC5F18C917}" srcId="{CBF1635A-D580-473A-9451-EE5DD45150D2}" destId="{7C8064B8-535F-417F-862A-A36D9F74DC89}" srcOrd="0" destOrd="0" parTransId="{3F01081C-F765-400E-B146-3BDD183FFBE6}" sibTransId="{284E8442-E08C-432B-8108-30B10C1859C0}"/>
    <dgm:cxn modelId="{B6019BAF-AD30-41C1-953B-4F782B6BC854}" type="presOf" srcId="{C16E47E7-0A63-400A-A50A-4DF961B082F2}" destId="{AF550C85-4E46-4DFB-AA1E-6BB1AF6853E1}" srcOrd="1" destOrd="2" presId="urn:microsoft.com/office/officeart/2005/8/layout/vList4"/>
    <dgm:cxn modelId="{2CEEE8C0-1CBD-456D-8EFA-0D6359C42FEB}" srcId="{0EDFD396-160B-408E-8C05-C1F268710F0A}" destId="{F345FBCB-AE00-4768-8237-D0259639BAD5}" srcOrd="0" destOrd="0" parTransId="{5B98B1A0-98EC-4451-95D1-1FB80E53364C}" sibTransId="{BCE4F17F-CB1B-4424-BDBB-B2A9BC00E1BB}"/>
    <dgm:cxn modelId="{76AC1ECB-5326-4955-9B79-F7E1A0083CBD}" type="presOf" srcId="{F345FBCB-AE00-4768-8237-D0259639BAD5}" destId="{7DC7EB9B-B0B3-4421-862C-A63955C36FC5}" srcOrd="0" destOrd="1" presId="urn:microsoft.com/office/officeart/2005/8/layout/vList4"/>
    <dgm:cxn modelId="{C04632FF-F196-4C33-B969-AF3B7E308114}" type="presOf" srcId="{0EDFD396-160B-408E-8C05-C1F268710F0A}" destId="{35E82085-8BA2-445D-B1EE-55D52D1CF780}" srcOrd="1" destOrd="0" presId="urn:microsoft.com/office/officeart/2005/8/layout/vList4"/>
    <dgm:cxn modelId="{F2D54E4C-5B47-4904-B03B-6760B42A618E}" type="presParOf" srcId="{D51A9CA4-12F0-4A48-AEF6-DD77DA4CFDDE}" destId="{08B905A4-5E84-4954-8BEE-701E667315BA}" srcOrd="0" destOrd="0" presId="urn:microsoft.com/office/officeart/2005/8/layout/vList4"/>
    <dgm:cxn modelId="{C6C8F90B-61B0-4390-9593-DF316BD233AA}" type="presParOf" srcId="{08B905A4-5E84-4954-8BEE-701E667315BA}" destId="{69F57797-DE2B-40C2-B21F-09C0988B3A29}" srcOrd="0" destOrd="0" presId="urn:microsoft.com/office/officeart/2005/8/layout/vList4"/>
    <dgm:cxn modelId="{A9D0D6FF-AEDF-4155-9E7A-E6A78166CC4B}" type="presParOf" srcId="{08B905A4-5E84-4954-8BEE-701E667315BA}" destId="{2DC76BD1-4C00-4B67-90A1-FF3159E6A464}" srcOrd="1" destOrd="0" presId="urn:microsoft.com/office/officeart/2005/8/layout/vList4"/>
    <dgm:cxn modelId="{20E23E71-2253-4F5F-9315-257F6A77D5AF}" type="presParOf" srcId="{08B905A4-5E84-4954-8BEE-701E667315BA}" destId="{AF550C85-4E46-4DFB-AA1E-6BB1AF6853E1}" srcOrd="2" destOrd="0" presId="urn:microsoft.com/office/officeart/2005/8/layout/vList4"/>
    <dgm:cxn modelId="{C4BEF0D7-FEFA-491F-A6E8-328E7F33774F}" type="presParOf" srcId="{D51A9CA4-12F0-4A48-AEF6-DD77DA4CFDDE}" destId="{B7388999-1BDE-4F02-82CE-5B74F7E6B0B2}" srcOrd="1" destOrd="0" presId="urn:microsoft.com/office/officeart/2005/8/layout/vList4"/>
    <dgm:cxn modelId="{26612DAE-754E-4A75-AD72-E0790CEEC784}" type="presParOf" srcId="{D51A9CA4-12F0-4A48-AEF6-DD77DA4CFDDE}" destId="{269054E0-7EA7-48E9-B814-5010C7AA59F6}" srcOrd="2" destOrd="0" presId="urn:microsoft.com/office/officeart/2005/8/layout/vList4"/>
    <dgm:cxn modelId="{61C948FE-9A6E-416E-9C62-366536E0F127}" type="presParOf" srcId="{269054E0-7EA7-48E9-B814-5010C7AA59F6}" destId="{7DC7EB9B-B0B3-4421-862C-A63955C36FC5}" srcOrd="0" destOrd="0" presId="urn:microsoft.com/office/officeart/2005/8/layout/vList4"/>
    <dgm:cxn modelId="{38A31C0E-F68B-45D7-A37A-3728079E08B9}" type="presParOf" srcId="{269054E0-7EA7-48E9-B814-5010C7AA59F6}" destId="{7E454CF3-C592-411D-937E-3196355D1426}" srcOrd="1" destOrd="0" presId="urn:microsoft.com/office/officeart/2005/8/layout/vList4"/>
    <dgm:cxn modelId="{30EB6235-B7DC-42BC-85B6-2D9F55E69887}" type="presParOf" srcId="{269054E0-7EA7-48E9-B814-5010C7AA59F6}" destId="{35E82085-8BA2-445D-B1EE-55D52D1CF780}" srcOrd="2" destOrd="0" presId="urn:microsoft.com/office/officeart/2005/8/layout/vList4"/>
    <dgm:cxn modelId="{9F2B996E-AD05-4AE8-A4EE-AE9F8C736BF1}" type="presParOf" srcId="{D51A9CA4-12F0-4A48-AEF6-DD77DA4CFDDE}" destId="{9599F3A6-63BD-4F4B-ABB3-F998F0CD8DB7}" srcOrd="3" destOrd="0" presId="urn:microsoft.com/office/officeart/2005/8/layout/vList4"/>
    <dgm:cxn modelId="{F60A1755-8C52-41BC-B997-B111C0028E8B}" type="presParOf" srcId="{D51A9CA4-12F0-4A48-AEF6-DD77DA4CFDDE}" destId="{57A80202-AD85-4250-8664-D293E7F940D9}" srcOrd="4" destOrd="0" presId="urn:microsoft.com/office/officeart/2005/8/layout/vList4"/>
    <dgm:cxn modelId="{3515F1F1-A548-40A2-BCCA-7CAABB8DD97E}" type="presParOf" srcId="{57A80202-AD85-4250-8664-D293E7F940D9}" destId="{3C3C5A55-E4FB-4AD8-9C73-70D084FBD271}" srcOrd="0" destOrd="0" presId="urn:microsoft.com/office/officeart/2005/8/layout/vList4"/>
    <dgm:cxn modelId="{66873122-E22D-426A-96C0-997D20EE4B4D}" type="presParOf" srcId="{57A80202-AD85-4250-8664-D293E7F940D9}" destId="{9D7C840D-57C9-4DA0-A2E0-105546A9AEED}" srcOrd="1" destOrd="0" presId="urn:microsoft.com/office/officeart/2005/8/layout/vList4"/>
    <dgm:cxn modelId="{AC7CB90E-3497-4F29-99D0-CFB75F8D686D}" type="presParOf" srcId="{57A80202-AD85-4250-8664-D293E7F940D9}" destId="{5FC1A72D-7852-4D37-861D-E0BD99926A4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57797-DE2B-40C2-B21F-09C0988B3A29}">
      <dsp:nvSpPr>
        <dsp:cNvPr id="0" name=""/>
        <dsp:cNvSpPr/>
      </dsp:nvSpPr>
      <dsp:spPr>
        <a:xfrm>
          <a:off x="0" y="0"/>
          <a:ext cx="8245475" cy="165348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Demographic Process</a:t>
          </a:r>
        </a:p>
        <a:p>
          <a:pPr marL="228600" lvl="1" indent="-228600" algn="l" defTabSz="1022350">
            <a:lnSpc>
              <a:spcPct val="90000"/>
            </a:lnSpc>
            <a:spcBef>
              <a:spcPct val="0"/>
            </a:spcBef>
            <a:spcAft>
              <a:spcPct val="15000"/>
            </a:spcAft>
            <a:buChar char="•"/>
          </a:pPr>
          <a:r>
            <a:rPr lang="en-US" sz="2300" kern="1200" dirty="0"/>
            <a:t>Growth of the proportion of the population living in cities.</a:t>
          </a:r>
        </a:p>
        <a:p>
          <a:pPr marL="228600" lvl="1" indent="-228600" algn="l" defTabSz="1022350">
            <a:lnSpc>
              <a:spcPct val="90000"/>
            </a:lnSpc>
            <a:spcBef>
              <a:spcPct val="0"/>
            </a:spcBef>
            <a:spcAft>
              <a:spcPct val="15000"/>
            </a:spcAft>
            <a:buChar char="•"/>
          </a:pPr>
          <a:r>
            <a:rPr lang="en-US" sz="2300" kern="1200" dirty="0"/>
            <a:t>Urban population growth (natural increase or migration).</a:t>
          </a:r>
        </a:p>
      </dsp:txBody>
      <dsp:txXfrm>
        <a:off x="1814443" y="0"/>
        <a:ext cx="6431031" cy="1653480"/>
      </dsp:txXfrm>
    </dsp:sp>
    <dsp:sp modelId="{2DC76BD1-4C00-4B67-90A1-FF3159E6A464}">
      <dsp:nvSpPr>
        <dsp:cNvPr id="0" name=""/>
        <dsp:cNvSpPr/>
      </dsp:nvSpPr>
      <dsp:spPr>
        <a:xfrm>
          <a:off x="165348" y="165348"/>
          <a:ext cx="1649095" cy="132278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C7EB9B-B0B3-4421-862C-A63955C36FC5}">
      <dsp:nvSpPr>
        <dsp:cNvPr id="0" name=""/>
        <dsp:cNvSpPr/>
      </dsp:nvSpPr>
      <dsp:spPr>
        <a:xfrm>
          <a:off x="0" y="1818828"/>
          <a:ext cx="8245475" cy="165348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Infrastructure Process</a:t>
          </a:r>
        </a:p>
        <a:p>
          <a:pPr marL="228600" lvl="1" indent="-228600" algn="l" defTabSz="1022350">
            <a:lnSpc>
              <a:spcPct val="90000"/>
            </a:lnSpc>
            <a:spcBef>
              <a:spcPct val="0"/>
            </a:spcBef>
            <a:spcAft>
              <a:spcPct val="15000"/>
            </a:spcAft>
            <a:buChar char="•"/>
          </a:pPr>
          <a:r>
            <a:rPr lang="en-US" sz="2300" kern="1200" dirty="0"/>
            <a:t>Expansion of urban infrastructures and land use.</a:t>
          </a:r>
        </a:p>
      </dsp:txBody>
      <dsp:txXfrm>
        <a:off x="1814443" y="1818828"/>
        <a:ext cx="6431031" cy="1653480"/>
      </dsp:txXfrm>
    </dsp:sp>
    <dsp:sp modelId="{7E454CF3-C592-411D-937E-3196355D1426}">
      <dsp:nvSpPr>
        <dsp:cNvPr id="0" name=""/>
        <dsp:cNvSpPr/>
      </dsp:nvSpPr>
      <dsp:spPr>
        <a:xfrm>
          <a:off x="165348" y="1984176"/>
          <a:ext cx="1649095" cy="132278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3C5A55-E4FB-4AD8-9C73-70D084FBD271}">
      <dsp:nvSpPr>
        <dsp:cNvPr id="0" name=""/>
        <dsp:cNvSpPr/>
      </dsp:nvSpPr>
      <dsp:spPr>
        <a:xfrm>
          <a:off x="0" y="3637657"/>
          <a:ext cx="8245475" cy="165348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Socioeconomic Process</a:t>
          </a:r>
        </a:p>
        <a:p>
          <a:pPr marL="228600" lvl="1" indent="-228600" algn="l" defTabSz="1022350">
            <a:lnSpc>
              <a:spcPct val="90000"/>
            </a:lnSpc>
            <a:spcBef>
              <a:spcPct val="0"/>
            </a:spcBef>
            <a:spcAft>
              <a:spcPct val="15000"/>
            </a:spcAft>
            <a:buChar char="•"/>
          </a:pPr>
          <a:r>
            <a:rPr lang="en-US" sz="2300" kern="1200" dirty="0"/>
            <a:t>Creation of secondary, tertiary and quaternary sectors.</a:t>
          </a:r>
        </a:p>
        <a:p>
          <a:pPr marL="228600" lvl="1" indent="-228600" algn="l" defTabSz="1022350">
            <a:lnSpc>
              <a:spcPct val="90000"/>
            </a:lnSpc>
            <a:spcBef>
              <a:spcPct val="0"/>
            </a:spcBef>
            <a:spcAft>
              <a:spcPct val="15000"/>
            </a:spcAft>
            <a:buChar char="•"/>
          </a:pPr>
          <a:r>
            <a:rPr lang="en-US" sz="2300" kern="1200" dirty="0"/>
            <a:t>Creates a society where values and lifestyles are urban.</a:t>
          </a:r>
        </a:p>
      </dsp:txBody>
      <dsp:txXfrm>
        <a:off x="1814443" y="3637657"/>
        <a:ext cx="6431031" cy="1653480"/>
      </dsp:txXfrm>
    </dsp:sp>
    <dsp:sp modelId="{9D7C840D-57C9-4DA0-A2E0-105546A9AEED}">
      <dsp:nvSpPr>
        <dsp:cNvPr id="0" name=""/>
        <dsp:cNvSpPr/>
      </dsp:nvSpPr>
      <dsp:spPr>
        <a:xfrm>
          <a:off x="165348" y="3803005"/>
          <a:ext cx="1649095" cy="1322784"/>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i="0">
                <a:latin typeface="Times New Roman" pitchFamily="18" charset="0"/>
              </a:defRPr>
            </a:lvl1pPr>
          </a:lstStyle>
          <a:p>
            <a:pPr>
              <a:defRPr/>
            </a:pPr>
            <a:endParaRPr lang="en-US"/>
          </a:p>
        </p:txBody>
      </p:sp>
      <p:sp>
        <p:nvSpPr>
          <p:cNvPr id="552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i="0">
                <a:latin typeface="Times New Roman" pitchFamily="18" charset="0"/>
              </a:defRPr>
            </a:lvl1pPr>
          </a:lstStyle>
          <a:p>
            <a:pPr>
              <a:defRPr/>
            </a:pPr>
            <a:endParaRPr lang="en-US"/>
          </a:p>
        </p:txBody>
      </p:sp>
      <p:sp>
        <p:nvSpPr>
          <p:cNvPr id="55300" name="Rectangle 4"/>
          <p:cNvSpPr>
            <a:spLocks noGrp="1" noChangeArrowheads="1"/>
          </p:cNvSpPr>
          <p:nvPr>
            <p:ph type="ftr" sz="quarter" idx="2"/>
          </p:nvPr>
        </p:nvSpPr>
        <p:spPr bwMode="auto">
          <a:xfrm>
            <a:off x="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i="0">
                <a:latin typeface="Times New Roman" pitchFamily="18" charset="0"/>
              </a:defRPr>
            </a:lvl1pPr>
          </a:lstStyle>
          <a:p>
            <a:pPr>
              <a:defRPr/>
            </a:pPr>
            <a:endParaRPr lang="en-US"/>
          </a:p>
        </p:txBody>
      </p:sp>
      <p:sp>
        <p:nvSpPr>
          <p:cNvPr id="55301" name="Rectangle 5"/>
          <p:cNvSpPr>
            <a:spLocks noGrp="1" noChangeArrowheads="1"/>
          </p:cNvSpPr>
          <p:nvPr>
            <p:ph type="sldNum" sz="quarter" idx="3"/>
          </p:nvPr>
        </p:nvSpPr>
        <p:spPr bwMode="auto">
          <a:xfrm>
            <a:off x="38862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i="0">
                <a:latin typeface="Times New Roman" panose="02020603050405020304" pitchFamily="18" charset="0"/>
              </a:defRPr>
            </a:lvl1pPr>
          </a:lstStyle>
          <a:p>
            <a:fld id="{F0BFFBC4-3051-4BBA-929C-98085ADBA75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i="0">
                <a:latin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i="0">
                <a:latin typeface="Times New Roman" pitchFamily="18" charset="0"/>
              </a:defRPr>
            </a:lvl1pPr>
          </a:lstStyle>
          <a:p>
            <a:pPr>
              <a:defRPr/>
            </a:pPr>
            <a:endParaRPr lang="en-US"/>
          </a:p>
        </p:txBody>
      </p:sp>
      <p:sp>
        <p:nvSpPr>
          <p:cNvPr id="96260" name="Rectangle 4"/>
          <p:cNvSpPr>
            <a:spLocks noGrp="1" noRot="1" noChangeAspect="1" noChangeArrowheads="1" noTextEdit="1"/>
          </p:cNvSpPr>
          <p:nvPr>
            <p:ph type="sldImg" idx="2"/>
          </p:nvPr>
        </p:nvSpPr>
        <p:spPr bwMode="auto">
          <a:xfrm>
            <a:off x="1127125" y="690563"/>
            <a:ext cx="4603750" cy="3452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73563"/>
            <a:ext cx="5029200" cy="414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7471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i="0">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3886200" y="87471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i="0">
                <a:latin typeface="Times New Roman" panose="02020603050405020304" pitchFamily="18" charset="0"/>
              </a:defRPr>
            </a:lvl1pPr>
          </a:lstStyle>
          <a:p>
            <a:fld id="{A809CBB4-0977-4ED2-B633-17525FE0185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47DDED48-D6C9-406D-A41C-29DEE443CB40}" type="slidenum">
              <a:rPr lang="en-US" altLang="en-US" i="0">
                <a:latin typeface="Times New Roman" panose="02020603050405020304" pitchFamily="18" charset="0"/>
              </a:rPr>
              <a:pPr/>
              <a:t>1</a:t>
            </a:fld>
            <a:endParaRPr lang="en-US" altLang="en-US" i="0">
              <a:latin typeface="Times New Roman" panose="02020603050405020304"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UNHCR.</a:t>
            </a:r>
          </a:p>
        </p:txBody>
      </p:sp>
      <p:sp>
        <p:nvSpPr>
          <p:cNvPr id="4" name="Slide Number Placeholder 3"/>
          <p:cNvSpPr>
            <a:spLocks noGrp="1"/>
          </p:cNvSpPr>
          <p:nvPr>
            <p:ph type="sldNum" sz="quarter" idx="10"/>
          </p:nvPr>
        </p:nvSpPr>
        <p:spPr/>
        <p:txBody>
          <a:bodyPr/>
          <a:lstStyle/>
          <a:p>
            <a:fld id="{A809CBB4-0977-4ED2-B633-17525FE01853}" type="slidenum">
              <a:rPr lang="en-US" altLang="en-US" smtClean="0"/>
              <a:pPr/>
              <a:t>16</a:t>
            </a:fld>
            <a:endParaRPr lang="en-US" altLang="en-US"/>
          </a:p>
        </p:txBody>
      </p:sp>
    </p:spTree>
    <p:extLst>
      <p:ext uri="{BB962C8B-B14F-4D97-AF65-F5344CB8AC3E}">
        <p14:creationId xmlns:p14="http://schemas.microsoft.com/office/powerpoint/2010/main" val="1208069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F9FFD2B7-B370-4462-8CD0-FCF436B4C648}" type="slidenum">
              <a:rPr lang="en-US" altLang="en-US" i="0">
                <a:latin typeface="Times New Roman" panose="02020603050405020304" pitchFamily="18" charset="0"/>
              </a:rPr>
              <a:pPr/>
              <a:t>20</a:t>
            </a:fld>
            <a:endParaRPr lang="en-US" altLang="en-US" i="0">
              <a:latin typeface="Times New Roman" panose="02020603050405020304" pitchFamily="18"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636383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European Commission</a:t>
            </a:r>
          </a:p>
        </p:txBody>
      </p:sp>
      <p:sp>
        <p:nvSpPr>
          <p:cNvPr id="4" name="Slide Number Placeholder 3"/>
          <p:cNvSpPr>
            <a:spLocks noGrp="1"/>
          </p:cNvSpPr>
          <p:nvPr>
            <p:ph type="sldNum" sz="quarter" idx="10"/>
          </p:nvPr>
        </p:nvSpPr>
        <p:spPr/>
        <p:txBody>
          <a:bodyPr/>
          <a:lstStyle/>
          <a:p>
            <a:fld id="{1177B390-00CB-41FE-BB4D-6023D8555D2D}" type="slidenum">
              <a:rPr lang="en-US" smtClean="0"/>
              <a:pPr/>
              <a:t>22</a:t>
            </a:fld>
            <a:endParaRPr lang="en-US" dirty="0"/>
          </a:p>
        </p:txBody>
      </p:sp>
    </p:spTree>
    <p:extLst>
      <p:ext uri="{BB962C8B-B14F-4D97-AF65-F5344CB8AC3E}">
        <p14:creationId xmlns:p14="http://schemas.microsoft.com/office/powerpoint/2010/main" val="13210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D48C5483-E133-4493-B8EE-0AD11BB322A9}" type="slidenum">
              <a:rPr lang="en-US" altLang="en-US" i="0">
                <a:latin typeface="Times New Roman" panose="02020603050405020304" pitchFamily="18" charset="0"/>
              </a:rPr>
              <a:pPr/>
              <a:t>23</a:t>
            </a:fld>
            <a:endParaRPr lang="en-US" altLang="en-US" i="0">
              <a:latin typeface="Times New Roman" panose="02020603050405020304" pitchFamily="18" charset="0"/>
            </a:endParaRPr>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82901382-7AF3-413E-A8F4-96C893FCDA4E}" type="slidenum">
              <a:rPr lang="en-US" altLang="en-US" i="0">
                <a:latin typeface="Times New Roman" panose="02020603050405020304" pitchFamily="18" charset="0"/>
              </a:rPr>
              <a:pPr/>
              <a:t>24</a:t>
            </a:fld>
            <a:endParaRPr lang="en-US" altLang="en-US" i="0">
              <a:latin typeface="Times New Roman" panose="02020603050405020304" pitchFamily="18"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lIns="91435" tIns="45717" rIns="91435" bIns="45717"/>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5A4FB0A-096A-4593-898F-DF5CBA66F532}" type="slidenum">
              <a:rPr lang="en-US" smtClean="0"/>
              <a:pPr/>
              <a:t>26</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r>
              <a:rPr lang="en-US" dirty="0">
                <a:latin typeface="Arial" pitchFamily="34" charset="0"/>
              </a:rPr>
              <a:t>The very terms “civilization” and “civilized” come from the Latin </a:t>
            </a:r>
            <a:r>
              <a:rPr lang="en-US" dirty="0" err="1">
                <a:latin typeface="Arial" pitchFamily="34" charset="0"/>
              </a:rPr>
              <a:t>civis</a:t>
            </a:r>
            <a:r>
              <a:rPr lang="en-US" dirty="0">
                <a:latin typeface="Arial" pitchFamily="34" charset="0"/>
              </a:rPr>
              <a:t>, which refers to a citizen living in a city. In Roman times </a:t>
            </a:r>
            <a:r>
              <a:rPr lang="en-US" dirty="0" err="1">
                <a:latin typeface="Arial" pitchFamily="34" charset="0"/>
              </a:rPr>
              <a:t>civitas</a:t>
            </a:r>
            <a:r>
              <a:rPr lang="en-US" dirty="0">
                <a:latin typeface="Arial" pitchFamily="34" charset="0"/>
              </a:rPr>
              <a:t> was concerned with the political and moral nature of community, while the term </a:t>
            </a:r>
            <a:r>
              <a:rPr lang="en-US" dirty="0" err="1">
                <a:latin typeface="Arial" pitchFamily="34" charset="0"/>
              </a:rPr>
              <a:t>urbs</a:t>
            </a:r>
            <a:r>
              <a:rPr lang="en-US" dirty="0">
                <a:latin typeface="Arial" pitchFamily="34" charset="0"/>
              </a:rPr>
              <a:t>, from which we get urban, referred to the built form of the city. </a:t>
            </a:r>
          </a:p>
        </p:txBody>
      </p:sp>
    </p:spTree>
    <p:extLst>
      <p:ext uri="{BB962C8B-B14F-4D97-AF65-F5344CB8AC3E}">
        <p14:creationId xmlns:p14="http://schemas.microsoft.com/office/powerpoint/2010/main" val="4181946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00174F3-3C8C-4E74-9D40-1C0A7F3B46E1}" type="slidenum">
              <a:rPr lang="en-US" smtClean="0"/>
              <a:pPr>
                <a:defRPr/>
              </a:pPr>
              <a:t>27</a:t>
            </a:fld>
            <a:endParaRPr lang="en-US"/>
          </a:p>
        </p:txBody>
      </p:sp>
    </p:spTree>
    <p:extLst>
      <p:ext uri="{BB962C8B-B14F-4D97-AF65-F5344CB8AC3E}">
        <p14:creationId xmlns:p14="http://schemas.microsoft.com/office/powerpoint/2010/main" val="2599738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2F148857-E44F-4887-BCE2-EAF6C9014926}" type="slidenum">
              <a:rPr lang="en-US" altLang="en-US" i="0">
                <a:latin typeface="Times New Roman" panose="02020603050405020304" pitchFamily="18" charset="0"/>
              </a:rPr>
              <a:pPr/>
              <a:t>28</a:t>
            </a:fld>
            <a:endParaRPr lang="en-US" altLang="en-US" i="0">
              <a:latin typeface="Times New Roman" panose="02020603050405020304" pitchFamily="18" charset="0"/>
            </a:endParaRPr>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ln>
        </p:spPr>
        <p:txBody>
          <a:bodyPr lIns="91435" tIns="45717" rIns="91435" bIns="45717"/>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5BFD0521-7D7B-4BF2-953E-26030C5511EB}" type="slidenum">
              <a:rPr lang="en-US" altLang="en-US" i="0">
                <a:latin typeface="Times New Roman" panose="02020603050405020304" pitchFamily="18" charset="0"/>
              </a:rPr>
              <a:pPr/>
              <a:t>29</a:t>
            </a:fld>
            <a:endParaRPr lang="en-US" altLang="en-US" i="0">
              <a:latin typeface="Times New Roman" panose="02020603050405020304" pitchFamily="18"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046D5C30-B684-4444-91BB-71B8EE76E0DF}" type="slidenum">
              <a:rPr lang="en-US" altLang="en-US" i="0">
                <a:latin typeface="Times New Roman" panose="02020603050405020304" pitchFamily="18" charset="0"/>
              </a:rPr>
              <a:pPr/>
              <a:t>30</a:t>
            </a:fld>
            <a:endParaRPr lang="en-US" altLang="en-US" i="0">
              <a:latin typeface="Times New Roman" panose="02020603050405020304" pitchFamily="18" charset="0"/>
            </a:endParaRPr>
          </a:p>
        </p:txBody>
      </p:sp>
      <p:sp>
        <p:nvSpPr>
          <p:cNvPr id="176131" name="Rectangle 2"/>
          <p:cNvSpPr>
            <a:spLocks noGrp="1" noRot="1" noChangeAspect="1" noChangeArrowheads="1" noTextEdit="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p:spPr>
        <p:txBody>
          <a:bodyPr lIns="91435" tIns="45717" rIns="91435" bIns="45717"/>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4CE15E18-CE83-4211-A98C-7B9EE1D10AB3}" type="slidenum">
              <a:rPr lang="en-US" altLang="en-US" i="0">
                <a:latin typeface="Times New Roman" panose="02020603050405020304" pitchFamily="18" charset="0"/>
              </a:rPr>
              <a:pPr/>
              <a:t>2</a:t>
            </a:fld>
            <a:endParaRPr lang="en-US" altLang="en-US" i="0">
              <a:latin typeface="Times New Roman" panose="02020603050405020304" pitchFamily="18"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9CC15713-D788-460D-9A5D-7D863C2F1CFB}" type="slidenum">
              <a:rPr lang="en-US" altLang="en-US" i="0">
                <a:latin typeface="Times New Roman" panose="02020603050405020304" pitchFamily="18" charset="0"/>
              </a:rPr>
              <a:pPr/>
              <a:t>31</a:t>
            </a:fld>
            <a:endParaRPr lang="en-US" altLang="en-US" i="0">
              <a:latin typeface="Times New Roman" panose="02020603050405020304" pitchFamily="18"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EC2534BE-D63B-4E8A-8EB6-ECE9EACFEAAD}" type="slidenum">
              <a:rPr lang="en-US" altLang="en-US" i="0">
                <a:latin typeface="Times New Roman" panose="02020603050405020304" pitchFamily="18" charset="0"/>
              </a:rPr>
              <a:pPr/>
              <a:t>32</a:t>
            </a:fld>
            <a:endParaRPr lang="en-US" altLang="en-US" i="0">
              <a:latin typeface="Times New Roman" panose="02020603050405020304" pitchFamily="18"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Adapted from M. </a:t>
            </a:r>
            <a:r>
              <a:rPr lang="en-US" dirty="0" err="1"/>
              <a:t>Domosh</a:t>
            </a:r>
            <a:r>
              <a:rPr lang="en-US" dirty="0"/>
              <a:t>, R.P. Neumann, P.L. Price and T.G. Jordan-</a:t>
            </a:r>
            <a:r>
              <a:rPr lang="en-US" dirty="0" err="1"/>
              <a:t>Bychkov</a:t>
            </a:r>
            <a:r>
              <a:rPr lang="en-US" dirty="0"/>
              <a:t> (2009) The Human Mosaic: A Cultural Approach to Human Geography, 11</a:t>
            </a:r>
            <a:r>
              <a:rPr lang="en-US" baseline="30000" dirty="0"/>
              <a:t>th</a:t>
            </a:r>
            <a:r>
              <a:rPr lang="en-US" dirty="0"/>
              <a:t> Edition, Cranbury NJ: W.H. Freeman.</a:t>
            </a:r>
          </a:p>
        </p:txBody>
      </p:sp>
      <p:sp>
        <p:nvSpPr>
          <p:cNvPr id="4" name="Slide Number Placeholder 3"/>
          <p:cNvSpPr>
            <a:spLocks noGrp="1"/>
          </p:cNvSpPr>
          <p:nvPr>
            <p:ph type="sldNum" sz="quarter" idx="10"/>
          </p:nvPr>
        </p:nvSpPr>
        <p:spPr/>
        <p:txBody>
          <a:bodyPr/>
          <a:lstStyle/>
          <a:p>
            <a:pPr>
              <a:defRPr/>
            </a:pPr>
            <a:fld id="{D84CE932-0D68-48AA-B6FB-61E5AF835518}" type="slidenum">
              <a:rPr lang="en-US" smtClean="0"/>
              <a:pPr>
                <a:defRPr/>
              </a:pPr>
              <a:t>33</a:t>
            </a:fld>
            <a:endParaRPr lang="en-US"/>
          </a:p>
        </p:txBody>
      </p:sp>
    </p:spTree>
    <p:extLst>
      <p:ext uri="{BB962C8B-B14F-4D97-AF65-F5344CB8AC3E}">
        <p14:creationId xmlns:p14="http://schemas.microsoft.com/office/powerpoint/2010/main" val="1095360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a:latin typeface="Arial" pitchFamily="34" charset="0"/>
            </a:endParaRPr>
          </a:p>
        </p:txBody>
      </p:sp>
      <p:sp>
        <p:nvSpPr>
          <p:cNvPr id="54276" name="Slide Number Placeholder 3"/>
          <p:cNvSpPr>
            <a:spLocks noGrp="1"/>
          </p:cNvSpPr>
          <p:nvPr>
            <p:ph type="sldNum" sz="quarter" idx="5"/>
          </p:nvPr>
        </p:nvSpPr>
        <p:spPr>
          <a:noFill/>
        </p:spPr>
        <p:txBody>
          <a:bodyPr/>
          <a:lstStyle/>
          <a:p>
            <a:fld id="{372F2740-BDD0-4C90-830A-2BBAAC7E3129}" type="slidenum">
              <a:rPr lang="en-US" smtClean="0"/>
              <a:pPr/>
              <a:t>34</a:t>
            </a:fld>
            <a:endParaRPr lang="en-US"/>
          </a:p>
        </p:txBody>
      </p:sp>
    </p:spTree>
    <p:extLst>
      <p:ext uri="{BB962C8B-B14F-4D97-AF65-F5344CB8AC3E}">
        <p14:creationId xmlns:p14="http://schemas.microsoft.com/office/powerpoint/2010/main" val="2078524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0B082808-8225-4238-B0B0-C42458BFEFFC}" type="slidenum">
              <a:rPr lang="en-US" smtClean="0"/>
              <a:pPr/>
              <a:t>35</a:t>
            </a:fld>
            <a:endParaRPr lang="en-US"/>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lIns="91435" tIns="45717" rIns="91435" bIns="45717"/>
          <a:lstStyle/>
          <a:p>
            <a:r>
              <a:rPr lang="en-US">
                <a:latin typeface="Arial" pitchFamily="34" charset="0"/>
              </a:rPr>
              <a:t>Source: Adapted from Peters and Larkin, 1999.</a:t>
            </a:r>
          </a:p>
        </p:txBody>
      </p:sp>
    </p:spTree>
    <p:extLst>
      <p:ext uri="{BB962C8B-B14F-4D97-AF65-F5344CB8AC3E}">
        <p14:creationId xmlns:p14="http://schemas.microsoft.com/office/powerpoint/2010/main" val="1503601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9DD8EE3-38BF-42FA-A644-9743900A5FB0}" type="slidenum">
              <a:rPr lang="en-US" smtClean="0"/>
              <a:pPr/>
              <a:t>36</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019548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C09410C-A539-4D6E-8159-758ACAE0B02A}" type="slidenum">
              <a:rPr lang="en-US" smtClean="0"/>
              <a:pPr/>
              <a:t>38</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n-US">
                <a:latin typeface="Arial" pitchFamily="34" charset="0"/>
              </a:rPr>
              <a:t>Source: Four Thousand Years of Urban Growth: An Historical Census by Tertius Chandler.</a:t>
            </a:r>
          </a:p>
        </p:txBody>
      </p:sp>
    </p:spTree>
    <p:extLst>
      <p:ext uri="{BB962C8B-B14F-4D97-AF65-F5344CB8AC3E}">
        <p14:creationId xmlns:p14="http://schemas.microsoft.com/office/powerpoint/2010/main" val="3429414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B719D1D-F7EE-4363-8143-2ECF11F64D66}" type="slidenum">
              <a:rPr lang="en-US" smtClean="0"/>
              <a:pPr/>
              <a:t>39</a:t>
            </a:fld>
            <a:endParaRPr lang="en-US"/>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lIns="91435" tIns="45717" rIns="91435" bIns="45717"/>
          <a:lstStyle/>
          <a:p>
            <a:endParaRPr lang="en-US">
              <a:latin typeface="Arial" pitchFamily="34" charset="0"/>
            </a:endParaRPr>
          </a:p>
        </p:txBody>
      </p:sp>
    </p:spTree>
    <p:extLst>
      <p:ext uri="{BB962C8B-B14F-4D97-AF65-F5344CB8AC3E}">
        <p14:creationId xmlns:p14="http://schemas.microsoft.com/office/powerpoint/2010/main" val="470384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B4A22B0C-6D49-4B37-89A8-DB8FD15F892F}" type="slidenum">
              <a:rPr lang="en-US" smtClean="0"/>
              <a:pPr/>
              <a:t>40</a:t>
            </a:fld>
            <a:endParaRPr lang="en-US"/>
          </a:p>
        </p:txBody>
      </p:sp>
      <p:sp>
        <p:nvSpPr>
          <p:cNvPr id="115715" name="Rectangle 2"/>
          <p:cNvSpPr>
            <a:spLocks noGrp="1" noRot="1" noChangeAspect="1" noChangeArrowheads="1" noTextEdit="1"/>
          </p:cNvSpPr>
          <p:nvPr>
            <p:ph type="sldImg"/>
          </p:nvPr>
        </p:nvSpPr>
        <p:spPr>
          <a:xfrm>
            <a:off x="1143000" y="685800"/>
            <a:ext cx="4572000" cy="3429000"/>
          </a:xfrm>
          <a:ln/>
        </p:spPr>
      </p:sp>
      <p:sp>
        <p:nvSpPr>
          <p:cNvPr id="115716" name="Rectangle 3"/>
          <p:cNvSpPr>
            <a:spLocks noGrp="1" noChangeArrowheads="1"/>
          </p:cNvSpPr>
          <p:nvPr>
            <p:ph type="body" idx="1"/>
          </p:nvPr>
        </p:nvSpPr>
        <p:spPr>
          <a:xfrm>
            <a:off x="914400" y="4343401"/>
            <a:ext cx="5029200" cy="4114800"/>
          </a:xfrm>
          <a:noFill/>
          <a:ln/>
        </p:spPr>
        <p:txBody>
          <a:bodyPr lIns="91435" tIns="45717" rIns="91435" bIns="45717"/>
          <a:lstStyle/>
          <a:p>
            <a:r>
              <a:rPr lang="en-US" dirty="0"/>
              <a:t>Source: Source:  United Nations, Department of Economic and Social Affairs, Population Division (2012). World Urbanization Prospects: The 2011 Revision.</a:t>
            </a:r>
          </a:p>
        </p:txBody>
      </p:sp>
    </p:spTree>
    <p:extLst>
      <p:ext uri="{BB962C8B-B14F-4D97-AF65-F5344CB8AC3E}">
        <p14:creationId xmlns:p14="http://schemas.microsoft.com/office/powerpoint/2010/main" val="3844625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BDE2CBDD-A12F-4419-B585-80A6323FAA05}" type="slidenum">
              <a:rPr lang="en-US" altLang="en-US" i="0">
                <a:latin typeface="Times New Roman" panose="02020603050405020304" pitchFamily="18" charset="0"/>
              </a:rPr>
              <a:pPr/>
              <a:t>41</a:t>
            </a:fld>
            <a:endParaRPr lang="en-US" altLang="en-US" i="0">
              <a:latin typeface="Times New Roman" panose="02020603050405020304" pitchFamily="18"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lIns="90297" tIns="45149" rIns="90297" bIns="45149"/>
          <a:lstStyle/>
          <a:p>
            <a:r>
              <a:rPr lang="en-US" altLang="en-US"/>
              <a:t>Source: United Nations, World Urbanization Prospects (1999).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B82A95CF-F609-454B-8F6C-04F3D606DB10}" type="slidenum">
              <a:rPr lang="en-US" altLang="en-US" i="0">
                <a:latin typeface="Times New Roman" panose="02020603050405020304" pitchFamily="18" charset="0"/>
              </a:rPr>
              <a:pPr/>
              <a:t>3</a:t>
            </a:fld>
            <a:endParaRPr lang="en-US" altLang="en-US" i="0">
              <a:latin typeface="Times New Roman" panose="02020603050405020304" pitchFamily="18"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DF7F4F3C-C305-4E67-A67C-F570E8BDA193}" type="slidenum">
              <a:rPr lang="en-US" altLang="en-US" i="0">
                <a:latin typeface="Times New Roman" panose="02020603050405020304" pitchFamily="18" charset="0"/>
              </a:rPr>
              <a:pPr/>
              <a:t>42</a:t>
            </a:fld>
            <a:endParaRPr lang="en-US" altLang="en-US" i="0">
              <a:latin typeface="Times New Roman" panose="02020603050405020304" pitchFamily="18"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lIns="91435" tIns="45717" rIns="91435" bIns="45717"/>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AF16B3A9-971D-42C2-BAEB-5B36D003F1D8}" type="slidenum">
              <a:rPr lang="en-US" altLang="en-US" i="0">
                <a:latin typeface="Times New Roman" panose="02020603050405020304" pitchFamily="18" charset="0"/>
              </a:rPr>
              <a:pPr/>
              <a:t>43</a:t>
            </a:fld>
            <a:endParaRPr lang="en-US" altLang="en-US" i="0">
              <a:latin typeface="Times New Roman" panose="02020603050405020304" pitchFamily="18" charset="0"/>
            </a:endParaRPr>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ln>
        </p:spPr>
        <p:txBody>
          <a:bodyPr lIns="91435" tIns="45717" rIns="91435" bIns="45717"/>
          <a:lstStyle/>
          <a:p>
            <a:r>
              <a:rPr lang="en-US" altLang="en-US"/>
              <a:t>Source: United Nations Population Program.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2F5A762D-9533-47FE-901B-7E3CAE320775}" type="slidenum">
              <a:rPr lang="en-US" altLang="en-US" i="0">
                <a:latin typeface="Times New Roman" panose="02020603050405020304" pitchFamily="18" charset="0"/>
              </a:rPr>
              <a:pPr/>
              <a:t>54</a:t>
            </a:fld>
            <a:endParaRPr lang="en-US" altLang="en-US" i="0">
              <a:latin typeface="Times New Roman" panose="02020603050405020304" pitchFamily="18"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rPr>
              <a:t>Source: United Nations, Department of Economic and Social Affairs, Population Division. World Urbanization Prospects: The 2011 Revision. New York: United Nations.</a:t>
            </a:r>
          </a:p>
        </p:txBody>
      </p:sp>
      <p:sp>
        <p:nvSpPr>
          <p:cNvPr id="4" name="Slide Number Placeholder 3"/>
          <p:cNvSpPr>
            <a:spLocks noGrp="1"/>
          </p:cNvSpPr>
          <p:nvPr>
            <p:ph type="sldNum" sz="quarter" idx="10"/>
          </p:nvPr>
        </p:nvSpPr>
        <p:spPr/>
        <p:txBody>
          <a:bodyPr/>
          <a:lstStyle/>
          <a:p>
            <a:pPr>
              <a:defRPr/>
            </a:pPr>
            <a:fld id="{95C42F4C-1226-49D0-8637-174404F38C4E}" type="slidenum">
              <a:rPr lang="en-US" smtClean="0"/>
              <a:pPr>
                <a:defRPr/>
              </a:pPr>
              <a:t>55</a:t>
            </a:fld>
            <a:endParaRPr lang="en-US"/>
          </a:p>
        </p:txBody>
      </p:sp>
    </p:spTree>
    <p:extLst>
      <p:ext uri="{BB962C8B-B14F-4D97-AF65-F5344CB8AC3E}">
        <p14:creationId xmlns:p14="http://schemas.microsoft.com/office/powerpoint/2010/main" val="3314735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a:p>
        </p:txBody>
      </p:sp>
      <p:sp>
        <p:nvSpPr>
          <p:cNvPr id="118788" name="Slide Number Placeholder 3"/>
          <p:cNvSpPr>
            <a:spLocks noGrp="1"/>
          </p:cNvSpPr>
          <p:nvPr>
            <p:ph type="sldNum" sz="quarter" idx="5"/>
          </p:nvPr>
        </p:nvSpPr>
        <p:spPr>
          <a:noFill/>
        </p:spPr>
        <p:txBody>
          <a:bodyPr/>
          <a:lstStyle/>
          <a:p>
            <a:fld id="{F1DF3BB2-EC3D-4121-8B21-31B485D379C5}" type="slidenum">
              <a:rPr lang="en-US" smtClean="0"/>
              <a:pPr/>
              <a:t>56</a:t>
            </a:fld>
            <a:endParaRPr lang="en-US"/>
          </a:p>
        </p:txBody>
      </p:sp>
    </p:spTree>
    <p:extLst>
      <p:ext uri="{BB962C8B-B14F-4D97-AF65-F5344CB8AC3E}">
        <p14:creationId xmlns:p14="http://schemas.microsoft.com/office/powerpoint/2010/main" val="940077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02B4BBFC-7DB7-4A92-8ADE-2F6425C14977}" type="slidenum">
              <a:rPr lang="en-US" smtClean="0"/>
              <a:pPr/>
              <a:t>57</a:t>
            </a:fld>
            <a:endParaRPr lang="en-US"/>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lIns="91435" tIns="45717" rIns="91435" bIns="45717"/>
          <a:lstStyle/>
          <a:p>
            <a:endParaRPr lang="en-US">
              <a:latin typeface="Arial" pitchFamily="34" charset="0"/>
            </a:endParaRPr>
          </a:p>
        </p:txBody>
      </p:sp>
    </p:spTree>
    <p:extLst>
      <p:ext uri="{BB962C8B-B14F-4D97-AF65-F5344CB8AC3E}">
        <p14:creationId xmlns:p14="http://schemas.microsoft.com/office/powerpoint/2010/main" val="1722571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1F79C296-02D7-4608-BFEF-13BAA9BA48E4}" type="slidenum">
              <a:rPr lang="en-US" smtClean="0"/>
              <a:pPr/>
              <a:t>58</a:t>
            </a:fld>
            <a:endParaRPr lang="en-US"/>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lIns="91435" tIns="45717" rIns="91435" bIns="45717"/>
          <a:lstStyle/>
          <a:p>
            <a:endParaRPr lang="en-US">
              <a:latin typeface="Arial" pitchFamily="34" charset="0"/>
            </a:endParaRPr>
          </a:p>
        </p:txBody>
      </p:sp>
    </p:spTree>
    <p:extLst>
      <p:ext uri="{BB962C8B-B14F-4D97-AF65-F5344CB8AC3E}">
        <p14:creationId xmlns:p14="http://schemas.microsoft.com/office/powerpoint/2010/main" val="1030776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"Urban population living in slums" by </a:t>
            </a:r>
            <a:r>
              <a:rPr lang="en-US" dirty="0" err="1"/>
              <a:t>user:Fabienkhan</a:t>
            </a:r>
            <a:r>
              <a:rPr lang="en-US" dirty="0"/>
              <a:t> &amp; </a:t>
            </a:r>
            <a:r>
              <a:rPr lang="en-US" dirty="0" err="1"/>
              <a:t>user:Korrigan</a:t>
            </a:r>
            <a:r>
              <a:rPr lang="en-US" dirty="0"/>
              <a:t> - Map background from Image:BlankMap-World-v5.png.Data from UN-HABITAT, Global Urban Observatory, 2001 estimates (source).. Licensed under Public Domain via Commons - https://commons.wikimedia.org/wiki/File:Urban_population_living_in_slums.png#/media/File:Urban_population_living_in_slums.png</a:t>
            </a:r>
          </a:p>
        </p:txBody>
      </p:sp>
      <p:sp>
        <p:nvSpPr>
          <p:cNvPr id="4" name="Slide Number Placeholder 3"/>
          <p:cNvSpPr>
            <a:spLocks noGrp="1"/>
          </p:cNvSpPr>
          <p:nvPr>
            <p:ph type="sldNum" sz="quarter" idx="10"/>
          </p:nvPr>
        </p:nvSpPr>
        <p:spPr/>
        <p:txBody>
          <a:bodyPr/>
          <a:lstStyle/>
          <a:p>
            <a:pPr>
              <a:defRPr/>
            </a:pPr>
            <a:fld id="{600174F3-3C8C-4E74-9D40-1C0A7F3B46E1}" type="slidenum">
              <a:rPr lang="en-US" smtClean="0"/>
              <a:pPr>
                <a:defRPr/>
              </a:pPr>
              <a:t>59</a:t>
            </a:fld>
            <a:endParaRPr lang="en-US"/>
          </a:p>
        </p:txBody>
      </p:sp>
    </p:spTree>
    <p:extLst>
      <p:ext uri="{BB962C8B-B14F-4D97-AF65-F5344CB8AC3E}">
        <p14:creationId xmlns:p14="http://schemas.microsoft.com/office/powerpoint/2010/main" val="2782056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C04F2AB4-0028-4704-8CDE-43420894EF9C}" type="slidenum">
              <a:rPr lang="en-US" smtClean="0"/>
              <a:pPr/>
              <a:t>60</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541407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Uncknown</a:t>
            </a:r>
            <a:r>
              <a:rPr lang="en-US" dirty="0"/>
              <a:t>. </a:t>
            </a:r>
          </a:p>
        </p:txBody>
      </p:sp>
      <p:sp>
        <p:nvSpPr>
          <p:cNvPr id="4" name="Slide Number Placeholder 3"/>
          <p:cNvSpPr>
            <a:spLocks noGrp="1"/>
          </p:cNvSpPr>
          <p:nvPr>
            <p:ph type="sldNum" sz="quarter" idx="10"/>
          </p:nvPr>
        </p:nvSpPr>
        <p:spPr/>
        <p:txBody>
          <a:bodyPr/>
          <a:lstStyle/>
          <a:p>
            <a:pPr>
              <a:defRPr/>
            </a:pPr>
            <a:fld id="{600174F3-3C8C-4E74-9D40-1C0A7F3B46E1}" type="slidenum">
              <a:rPr lang="en-US" smtClean="0"/>
              <a:pPr>
                <a:defRPr/>
              </a:pPr>
              <a:t>63</a:t>
            </a:fld>
            <a:endParaRPr lang="en-US"/>
          </a:p>
        </p:txBody>
      </p:sp>
    </p:spTree>
    <p:extLst>
      <p:ext uri="{BB962C8B-B14F-4D97-AF65-F5344CB8AC3E}">
        <p14:creationId xmlns:p14="http://schemas.microsoft.com/office/powerpoint/2010/main" val="91003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887E0483-8F6A-49AF-923A-7A4243965F31}" type="slidenum">
              <a:rPr lang="en-US" altLang="en-US" i="0">
                <a:latin typeface="Times New Roman" panose="02020603050405020304" pitchFamily="18" charset="0"/>
              </a:rPr>
              <a:pPr/>
              <a:t>4</a:t>
            </a:fld>
            <a:endParaRPr lang="en-US" altLang="en-US" i="0">
              <a:latin typeface="Times New Roman" panose="02020603050405020304" pitchFamily="18" charset="0"/>
            </a:endParaRPr>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01E2BEB4-3A92-40B9-8605-976BA59C5841}" type="slidenum">
              <a:rPr lang="en-US" altLang="en-US" i="0">
                <a:latin typeface="Times New Roman" panose="02020603050405020304" pitchFamily="18" charset="0"/>
              </a:rPr>
              <a:pPr/>
              <a:t>64</a:t>
            </a:fld>
            <a:endParaRPr lang="en-US" altLang="en-US" i="0">
              <a:latin typeface="Times New Roman" panose="02020603050405020304" pitchFamily="18" charset="0"/>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p:spPr>
        <p:txBody>
          <a:bodyPr lIns="91435" tIns="45717" rIns="91435" bIns="45717"/>
          <a:lstStyle/>
          <a:p>
            <a:r>
              <a:rPr lang="en-US" altLang="en-US"/>
              <a:t>Source: World Population Crisis Committee, Washington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BB6254E5-5AF8-4049-B933-50191A5E234B}" type="slidenum">
              <a:rPr lang="en-US" altLang="en-US" i="0">
                <a:latin typeface="Times New Roman" panose="02020603050405020304" pitchFamily="18" charset="0"/>
              </a:rPr>
              <a:pPr/>
              <a:t>65</a:t>
            </a:fld>
            <a:endParaRPr lang="en-US" altLang="en-US" i="0">
              <a:latin typeface="Times New Roman" panose="02020603050405020304" pitchFamily="18" charset="0"/>
            </a:endParaRPr>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solidFill>
            <a:srgbClr val="FFFFFF"/>
          </a:solidFill>
          <a:ln>
            <a:solidFill>
              <a:srgbClr val="000000"/>
            </a:solidFill>
          </a:ln>
        </p:spPr>
        <p:txBody>
          <a:bodyPr lIns="91435" tIns="45717" rIns="91435" bIns="45717"/>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FAB52887-391B-4442-816A-4DF767CC7E0F}" type="slidenum">
              <a:rPr lang="en-US" altLang="en-US" i="0">
                <a:latin typeface="Times New Roman" panose="02020603050405020304" pitchFamily="18" charset="0"/>
              </a:rPr>
              <a:pPr/>
              <a:t>5</a:t>
            </a:fld>
            <a:endParaRPr lang="en-US" altLang="en-US" i="0">
              <a:latin typeface="Times New Roman" panose="02020603050405020304" pitchFamily="18"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8BDDC576-4126-4A82-BD47-FFA8E58067FF}" type="slidenum">
              <a:rPr lang="en-US" altLang="en-US" i="0">
                <a:latin typeface="Times New Roman" panose="02020603050405020304" pitchFamily="18" charset="0"/>
              </a:rPr>
              <a:pPr/>
              <a:t>6</a:t>
            </a:fld>
            <a:endParaRPr lang="en-US" altLang="en-US" i="0">
              <a:latin typeface="Times New Roman" panose="02020603050405020304" pitchFamily="18"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fld id="{4FDA2A60-AADE-423E-8E05-46192CEA7D65}" type="slidenum">
              <a:rPr lang="en-US" altLang="en-US" i="0">
                <a:latin typeface="Times New Roman" panose="02020603050405020304" pitchFamily="18" charset="0"/>
              </a:rPr>
              <a:pPr/>
              <a:t>10</a:t>
            </a:fld>
            <a:endParaRPr lang="en-US" altLang="en-US" i="0">
              <a:latin typeface="Times New Roman" panose="02020603050405020304" pitchFamily="18"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UNHCR. http://popstats.unhcr.org/en/overview</a:t>
            </a:r>
          </a:p>
          <a:p>
            <a:endParaRPr lang="en-US" dirty="0"/>
          </a:p>
        </p:txBody>
      </p:sp>
      <p:sp>
        <p:nvSpPr>
          <p:cNvPr id="4" name="Slide Number Placeholder 3"/>
          <p:cNvSpPr>
            <a:spLocks noGrp="1"/>
          </p:cNvSpPr>
          <p:nvPr>
            <p:ph type="sldNum" sz="quarter" idx="10"/>
          </p:nvPr>
        </p:nvSpPr>
        <p:spPr/>
        <p:txBody>
          <a:bodyPr/>
          <a:lstStyle/>
          <a:p>
            <a:fld id="{A809CBB4-0977-4ED2-B633-17525FE01853}" type="slidenum">
              <a:rPr lang="en-US" altLang="en-US" smtClean="0"/>
              <a:pPr/>
              <a:t>12</a:t>
            </a:fld>
            <a:endParaRPr lang="en-US" altLang="en-US"/>
          </a:p>
        </p:txBody>
      </p:sp>
    </p:spTree>
    <p:extLst>
      <p:ext uri="{BB962C8B-B14F-4D97-AF65-F5344CB8AC3E}">
        <p14:creationId xmlns:p14="http://schemas.microsoft.com/office/powerpoint/2010/main" val="30062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UNHCR.</a:t>
            </a:r>
          </a:p>
          <a:p>
            <a:endParaRPr lang="en-US" dirty="0"/>
          </a:p>
        </p:txBody>
      </p:sp>
      <p:sp>
        <p:nvSpPr>
          <p:cNvPr id="4" name="Slide Number Placeholder 3"/>
          <p:cNvSpPr>
            <a:spLocks noGrp="1"/>
          </p:cNvSpPr>
          <p:nvPr>
            <p:ph type="sldNum" sz="quarter" idx="10"/>
          </p:nvPr>
        </p:nvSpPr>
        <p:spPr/>
        <p:txBody>
          <a:bodyPr/>
          <a:lstStyle/>
          <a:p>
            <a:fld id="{A809CBB4-0977-4ED2-B633-17525FE01853}" type="slidenum">
              <a:rPr lang="en-US" altLang="en-US" smtClean="0"/>
              <a:pPr/>
              <a:t>15</a:t>
            </a:fld>
            <a:endParaRPr lang="en-US" altLang="en-US"/>
          </a:p>
        </p:txBody>
      </p:sp>
    </p:spTree>
    <p:extLst>
      <p:ext uri="{BB962C8B-B14F-4D97-AF65-F5344CB8AC3E}">
        <p14:creationId xmlns:p14="http://schemas.microsoft.com/office/powerpoint/2010/main" val="1417262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world_cover_left"/>
          <p:cNvPicPr>
            <a:picLocks noChangeAspect="1" noChangeArrowheads="1"/>
          </p:cNvPicPr>
          <p:nvPr/>
        </p:nvPicPr>
        <p:blipFill>
          <a:blip r:embed="rId2" cstate="email">
            <a:duotone>
              <a:schemeClr val="bg2">
                <a:shade val="45000"/>
                <a:satMod val="135000"/>
              </a:schemeClr>
              <a:prstClr val="white"/>
            </a:duotone>
            <a:lum bright="10000"/>
            <a:extLst>
              <a:ext uri="{28A0092B-C50C-407E-A947-70E740481C1C}">
                <a14:useLocalDpi xmlns:a14="http://schemas.microsoft.com/office/drawing/2010/main" val="0"/>
              </a:ext>
            </a:extLst>
          </a:blip>
          <a:srcRect/>
          <a:stretch>
            <a:fillRect/>
          </a:stretch>
        </p:blipFill>
        <p:spPr bwMode="auto">
          <a:xfrm>
            <a:off x="6048375" y="92515"/>
            <a:ext cx="3095625" cy="6761952"/>
          </a:xfrm>
          <a:prstGeom prst="rect">
            <a:avLst/>
          </a:prstGeom>
          <a:noFill/>
        </p:spPr>
      </p:pic>
      <p:pic>
        <p:nvPicPr>
          <p:cNvPr id="5" name="Picture 5" descr="world_cover_left"/>
          <p:cNvPicPr>
            <a:picLocks noChangeAspect="1" noChangeArrowheads="1"/>
          </p:cNvPicPr>
          <p:nvPr/>
        </p:nvPicPr>
        <p:blipFill>
          <a:blip r:embed="rId3" cstate="screen">
            <a:duotone>
              <a:schemeClr val="bg2">
                <a:shade val="45000"/>
                <a:satMod val="135000"/>
              </a:schemeClr>
              <a:prstClr val="white"/>
            </a:duotone>
            <a:lum bright="10000"/>
            <a:extLst>
              <a:ext uri="{28A0092B-C50C-407E-A947-70E740481C1C}">
                <a14:useLocalDpi xmlns:a14="http://schemas.microsoft.com/office/drawing/2010/main" val="0"/>
              </a:ext>
            </a:extLst>
          </a:blip>
          <a:srcRect/>
          <a:stretch>
            <a:fillRect/>
          </a:stretch>
        </p:blipFill>
        <p:spPr bwMode="auto">
          <a:xfrm>
            <a:off x="6048375" y="92515"/>
            <a:ext cx="3095625" cy="6761952"/>
          </a:xfrm>
          <a:prstGeom prst="rect">
            <a:avLst/>
          </a:prstGeom>
          <a:noFill/>
        </p:spPr>
      </p:pic>
      <p:sp>
        <p:nvSpPr>
          <p:cNvPr id="6" name="Freeform 3"/>
          <p:cNvSpPr>
            <a:spLocks/>
          </p:cNvSpPr>
          <p:nvPr/>
        </p:nvSpPr>
        <p:spPr bwMode="auto">
          <a:xfrm>
            <a:off x="4144963" y="-3175"/>
            <a:ext cx="777875" cy="1462088"/>
          </a:xfrm>
          <a:custGeom>
            <a:avLst/>
            <a:gdLst/>
            <a:ahLst/>
            <a:cxnLst>
              <a:cxn ang="0">
                <a:pos x="34" y="0"/>
              </a:cxn>
              <a:cxn ang="0">
                <a:pos x="490" y="0"/>
              </a:cxn>
              <a:cxn ang="0">
                <a:pos x="140" y="921"/>
              </a:cxn>
              <a:cxn ang="0">
                <a:pos x="0" y="921"/>
              </a:cxn>
              <a:cxn ang="0">
                <a:pos x="34" y="0"/>
              </a:cxn>
            </a:cxnLst>
            <a:rect l="0" t="0" r="r" b="b"/>
            <a:pathLst>
              <a:path w="490" h="921">
                <a:moveTo>
                  <a:pt x="34" y="0"/>
                </a:moveTo>
                <a:lnTo>
                  <a:pt x="490" y="0"/>
                </a:lnTo>
                <a:lnTo>
                  <a:pt x="140" y="921"/>
                </a:lnTo>
                <a:lnTo>
                  <a:pt x="0" y="921"/>
                </a:lnTo>
                <a:lnTo>
                  <a:pt x="34" y="0"/>
                </a:lnTo>
                <a:close/>
              </a:path>
            </a:pathLst>
          </a:custGeom>
          <a:solidFill>
            <a:schemeClr val="tx2">
              <a:lumMod val="60000"/>
              <a:lumOff val="40000"/>
            </a:schemeClr>
          </a:solidFill>
          <a:ln w="9525">
            <a:noFill/>
            <a:round/>
            <a:headEnd/>
            <a:tailEnd/>
          </a:ln>
          <a:effectLst/>
        </p:spPr>
        <p:txBody>
          <a:bodyPr/>
          <a:lstStyle/>
          <a:p>
            <a:pPr>
              <a:defRPr/>
            </a:pPr>
            <a:endParaRPr lang="en-US"/>
          </a:p>
        </p:txBody>
      </p:sp>
      <p:sp>
        <p:nvSpPr>
          <p:cNvPr id="7" name="Rectangle 5"/>
          <p:cNvSpPr>
            <a:spLocks noChangeArrowheads="1"/>
          </p:cNvSpPr>
          <p:nvPr/>
        </p:nvSpPr>
        <p:spPr bwMode="auto">
          <a:xfrm>
            <a:off x="-6350" y="-1588"/>
            <a:ext cx="4267200" cy="1460501"/>
          </a:xfrm>
          <a:prstGeom prst="rect">
            <a:avLst/>
          </a:prstGeom>
          <a:solidFill>
            <a:schemeClr val="tx2">
              <a:lumMod val="60000"/>
              <a:lumOff val="40000"/>
            </a:schemeClr>
          </a:solidFill>
          <a:ln w="9525">
            <a:noFill/>
            <a:miter lim="800000"/>
            <a:headEnd/>
            <a:tailEnd/>
          </a:ln>
          <a:effectLst/>
        </p:spPr>
        <p:txBody>
          <a:bodyPr wrap="none" anchor="ctr"/>
          <a:lstStyle/>
          <a:p>
            <a:pPr>
              <a:defRPr/>
            </a:pPr>
            <a:endParaRPr lang="en-US"/>
          </a:p>
        </p:txBody>
      </p:sp>
      <p:sp>
        <p:nvSpPr>
          <p:cNvPr id="8" name="Rectangle 6"/>
          <p:cNvSpPr>
            <a:spLocks noChangeArrowheads="1"/>
          </p:cNvSpPr>
          <p:nvPr/>
        </p:nvSpPr>
        <p:spPr bwMode="auto">
          <a:xfrm>
            <a:off x="-9525" y="152400"/>
            <a:ext cx="9153525" cy="1143000"/>
          </a:xfrm>
          <a:prstGeom prst="rect">
            <a:avLst/>
          </a:prstGeom>
          <a:solidFill>
            <a:schemeClr val="accent1">
              <a:lumMod val="75000"/>
              <a:alpha val="75000"/>
            </a:schemeClr>
          </a:solidFill>
          <a:ln w="9525">
            <a:noFill/>
            <a:miter lim="800000"/>
            <a:headEnd/>
            <a:tailEnd/>
          </a:ln>
          <a:effectLst/>
        </p:spPr>
        <p:txBody>
          <a:bodyPr wrap="none" anchor="ctr"/>
          <a:lstStyle/>
          <a:p>
            <a:pPr>
              <a:defRPr/>
            </a:pPr>
            <a:endParaRPr lang="en-US"/>
          </a:p>
        </p:txBody>
      </p:sp>
      <p:sp>
        <p:nvSpPr>
          <p:cNvPr id="9" name="Rectangle 4"/>
          <p:cNvSpPr>
            <a:spLocks noChangeArrowheads="1"/>
          </p:cNvSpPr>
          <p:nvPr/>
        </p:nvSpPr>
        <p:spPr bwMode="auto">
          <a:xfrm>
            <a:off x="-7938" y="1447800"/>
            <a:ext cx="1689101" cy="4953000"/>
          </a:xfrm>
          <a:prstGeom prst="rect">
            <a:avLst/>
          </a:prstGeom>
          <a:gradFill rotWithShape="1">
            <a:gsLst>
              <a:gs pos="0">
                <a:schemeClr val="accent1">
                  <a:lumMod val="75000"/>
                </a:schemeClr>
              </a:gs>
              <a:gs pos="100000">
                <a:srgbClr val="FFFFFF">
                  <a:alpha val="0"/>
                </a:srgbClr>
              </a:gs>
            </a:gsLst>
            <a:lin ang="5400000" scaled="1"/>
          </a:gradFill>
          <a:ln w="9525">
            <a:noFill/>
            <a:miter lim="800000"/>
            <a:headEnd/>
            <a:tailEnd/>
          </a:ln>
          <a:effectLst/>
        </p:spPr>
        <p:txBody>
          <a:bodyPr wrap="none" anchor="ctr"/>
          <a:lstStyle/>
          <a:p>
            <a:pPr>
              <a:defRPr/>
            </a:pPr>
            <a:endParaRPr lang="en-US"/>
          </a:p>
        </p:txBody>
      </p:sp>
      <p:sp>
        <p:nvSpPr>
          <p:cNvPr id="10" name="Freeform 9"/>
          <p:cNvSpPr>
            <a:spLocks/>
          </p:cNvSpPr>
          <p:nvPr/>
        </p:nvSpPr>
        <p:spPr bwMode="auto">
          <a:xfrm>
            <a:off x="-6350" y="1451874"/>
            <a:ext cx="488950" cy="1422400"/>
          </a:xfrm>
          <a:custGeom>
            <a:avLst/>
            <a:gdLst/>
            <a:ahLst/>
            <a:cxnLst>
              <a:cxn ang="0">
                <a:pos x="1" y="0"/>
              </a:cxn>
              <a:cxn ang="0">
                <a:pos x="347" y="0"/>
              </a:cxn>
              <a:cxn ang="0">
                <a:pos x="0" y="1008"/>
              </a:cxn>
              <a:cxn ang="0">
                <a:pos x="1" y="0"/>
              </a:cxn>
            </a:cxnLst>
            <a:rect l="0" t="0" r="r" b="b"/>
            <a:pathLst>
              <a:path w="347" h="1008">
                <a:moveTo>
                  <a:pt x="1" y="0"/>
                </a:moveTo>
                <a:lnTo>
                  <a:pt x="347" y="0"/>
                </a:lnTo>
                <a:lnTo>
                  <a:pt x="0" y="1008"/>
                </a:lnTo>
                <a:lnTo>
                  <a:pt x="1" y="0"/>
                </a:lnTo>
                <a:close/>
              </a:path>
            </a:pathLst>
          </a:custGeom>
          <a:solidFill>
            <a:schemeClr val="accent1">
              <a:lumMod val="50000"/>
            </a:schemeClr>
          </a:solidFill>
          <a:ln w="9525">
            <a:noFill/>
            <a:round/>
            <a:headEnd/>
            <a:tailEnd/>
          </a:ln>
          <a:effectLst/>
        </p:spPr>
        <p:txBody>
          <a:bodyPr/>
          <a:lstStyle/>
          <a:p>
            <a:pPr>
              <a:defRPr/>
            </a:pPr>
            <a:endParaRPr lang="en-US"/>
          </a:p>
        </p:txBody>
      </p:sp>
      <p:sp>
        <p:nvSpPr>
          <p:cNvPr id="11" name="Freeform 10"/>
          <p:cNvSpPr>
            <a:spLocks/>
          </p:cNvSpPr>
          <p:nvPr/>
        </p:nvSpPr>
        <p:spPr bwMode="auto">
          <a:xfrm>
            <a:off x="-9525" y="-4763"/>
            <a:ext cx="989013" cy="157163"/>
          </a:xfrm>
          <a:custGeom>
            <a:avLst/>
            <a:gdLst/>
            <a:ahLst/>
            <a:cxnLst>
              <a:cxn ang="0">
                <a:pos x="0" y="0"/>
              </a:cxn>
              <a:cxn ang="0">
                <a:pos x="623" y="0"/>
              </a:cxn>
              <a:cxn ang="0">
                <a:pos x="584" y="99"/>
              </a:cxn>
              <a:cxn ang="0">
                <a:pos x="0" y="99"/>
              </a:cxn>
              <a:cxn ang="0">
                <a:pos x="0" y="0"/>
              </a:cxn>
            </a:cxnLst>
            <a:rect l="0" t="0" r="r" b="b"/>
            <a:pathLst>
              <a:path w="623" h="99">
                <a:moveTo>
                  <a:pt x="0" y="0"/>
                </a:moveTo>
                <a:lnTo>
                  <a:pt x="623" y="0"/>
                </a:lnTo>
                <a:lnTo>
                  <a:pt x="584" y="99"/>
                </a:lnTo>
                <a:lnTo>
                  <a:pt x="0" y="99"/>
                </a:lnTo>
                <a:lnTo>
                  <a:pt x="0" y="0"/>
                </a:lnTo>
                <a:close/>
              </a:path>
            </a:pathLst>
          </a:custGeom>
          <a:solidFill>
            <a:schemeClr val="accent1">
              <a:lumMod val="50000"/>
            </a:schemeClr>
          </a:solidFill>
          <a:ln w="9525">
            <a:noFill/>
            <a:round/>
            <a:headEnd/>
            <a:tailEnd/>
          </a:ln>
          <a:effectLst/>
        </p:spPr>
        <p:txBody>
          <a:bodyPr/>
          <a:lstStyle/>
          <a:p>
            <a:pPr>
              <a:defRPr/>
            </a:pPr>
            <a:endParaRPr lang="en-US"/>
          </a:p>
        </p:txBody>
      </p:sp>
      <p:sp>
        <p:nvSpPr>
          <p:cNvPr id="12" name="Rectangle 13"/>
          <p:cNvSpPr>
            <a:spLocks noChangeArrowheads="1"/>
          </p:cNvSpPr>
          <p:nvPr/>
        </p:nvSpPr>
        <p:spPr bwMode="auto">
          <a:xfrm>
            <a:off x="1089047" y="276992"/>
            <a:ext cx="3611630" cy="400110"/>
          </a:xfrm>
          <a:prstGeom prst="rect">
            <a:avLst/>
          </a:prstGeom>
          <a:noFill/>
          <a:ln w="9525">
            <a:noFill/>
            <a:miter lim="800000"/>
            <a:headEnd/>
            <a:tailEnd/>
          </a:ln>
          <a:effectLst/>
        </p:spPr>
        <p:txBody>
          <a:bodyPr wrap="none">
            <a:spAutoFit/>
          </a:bodyPr>
          <a:lstStyle/>
          <a:p>
            <a:pPr eaLnBrk="0" hangingPunct="0">
              <a:defRPr/>
            </a:pPr>
            <a:r>
              <a:rPr lang="en-US" sz="2000" b="1" dirty="0">
                <a:solidFill>
                  <a:srgbClr val="FFFF99"/>
                </a:solidFill>
                <a:effectLst/>
                <a:latin typeface="Arial Narrow" panose="020B0606020202030204" pitchFamily="34" charset="0"/>
              </a:rPr>
              <a:t>GEOG 5 – Population Geography</a:t>
            </a:r>
          </a:p>
        </p:txBody>
      </p:sp>
      <p:pic>
        <p:nvPicPr>
          <p:cNvPr id="14" name="Picture 15" descr="Hofstra_Shie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 y="174625"/>
            <a:ext cx="1096962" cy="1222375"/>
          </a:xfrm>
          <a:prstGeom prst="rect">
            <a:avLst/>
          </a:prstGeom>
          <a:noFill/>
          <a:ln w="9525">
            <a:noFill/>
            <a:miter lim="800000"/>
            <a:headEnd/>
            <a:tailEnd/>
          </a:ln>
        </p:spPr>
      </p:pic>
      <p:sp>
        <p:nvSpPr>
          <p:cNvPr id="15" name="Rectangle 22"/>
          <p:cNvSpPr>
            <a:spLocks noChangeArrowheads="1"/>
          </p:cNvSpPr>
          <p:nvPr/>
        </p:nvSpPr>
        <p:spPr bwMode="auto">
          <a:xfrm>
            <a:off x="0" y="6400800"/>
            <a:ext cx="9144000" cy="457200"/>
          </a:xfrm>
          <a:prstGeom prst="rect">
            <a:avLst/>
          </a:prstGeom>
          <a:gradFill rotWithShape="1">
            <a:gsLst>
              <a:gs pos="0">
                <a:srgbClr val="FFFFFF"/>
              </a:gs>
              <a:gs pos="100000">
                <a:srgbClr val="92D050">
                  <a:alpha val="75000"/>
                </a:srgbClr>
              </a:gs>
            </a:gsLst>
            <a:lin ang="0" scaled="1"/>
          </a:gradFill>
          <a:ln w="9525">
            <a:noFill/>
            <a:miter lim="800000"/>
            <a:headEnd/>
            <a:tailEnd/>
          </a:ln>
          <a:effectLst/>
        </p:spPr>
        <p:txBody>
          <a:bodyPr wrap="none" anchor="ctr"/>
          <a:lstStyle/>
          <a:p>
            <a:pPr>
              <a:defRPr/>
            </a:pPr>
            <a:endParaRPr lang="en-US"/>
          </a:p>
        </p:txBody>
      </p:sp>
      <p:sp>
        <p:nvSpPr>
          <p:cNvPr id="16" name="Text Box 25"/>
          <p:cNvSpPr txBox="1">
            <a:spLocks noChangeArrowheads="1"/>
          </p:cNvSpPr>
          <p:nvPr/>
        </p:nvSpPr>
        <p:spPr bwMode="auto">
          <a:xfrm>
            <a:off x="123825" y="6502400"/>
            <a:ext cx="6107113" cy="246063"/>
          </a:xfrm>
          <a:prstGeom prst="rect">
            <a:avLst/>
          </a:prstGeom>
          <a:noFill/>
          <a:ln w="9525">
            <a:noFill/>
            <a:miter lim="800000"/>
            <a:headEnd/>
            <a:tailEnd/>
          </a:ln>
          <a:effectLst/>
        </p:spPr>
        <p:txBody>
          <a:bodyPr wrap="none" lIns="0" tIns="0" rIns="0" bIns="0">
            <a:spAutoFit/>
          </a:bodyPr>
          <a:lstStyle/>
          <a:p>
            <a:pPr>
              <a:defRPr/>
            </a:pPr>
            <a:r>
              <a:rPr lang="en-US" sz="1600" b="1" i="1" dirty="0">
                <a:solidFill>
                  <a:srgbClr val="008000"/>
                </a:solidFill>
              </a:rPr>
              <a:t>Hofstra University, Department of Global Studies &amp; Geography</a:t>
            </a:r>
          </a:p>
        </p:txBody>
      </p:sp>
      <p:sp>
        <p:nvSpPr>
          <p:cNvPr id="17" name="Rectangle 14"/>
          <p:cNvSpPr>
            <a:spLocks noChangeArrowheads="1"/>
          </p:cNvSpPr>
          <p:nvPr/>
        </p:nvSpPr>
        <p:spPr bwMode="auto">
          <a:xfrm>
            <a:off x="1089047" y="737367"/>
            <a:ext cx="2918171" cy="338554"/>
          </a:xfrm>
          <a:prstGeom prst="rect">
            <a:avLst/>
          </a:prstGeom>
          <a:noFill/>
          <a:ln w="9525">
            <a:noFill/>
            <a:miter lim="800000"/>
            <a:headEnd/>
            <a:tailEnd/>
          </a:ln>
          <a:effectLst/>
        </p:spPr>
        <p:txBody>
          <a:bodyPr wrap="none">
            <a:spAutoFit/>
          </a:bodyPr>
          <a:lstStyle/>
          <a:p>
            <a:pPr eaLnBrk="0" hangingPunct="0">
              <a:defRPr/>
            </a:pPr>
            <a:r>
              <a:rPr lang="en-US" sz="1600" b="1" dirty="0">
                <a:solidFill>
                  <a:srgbClr val="FFFF99"/>
                </a:solidFill>
                <a:effectLst/>
                <a:latin typeface="Arial Narrow" panose="020B0606020202030204" pitchFamily="34" charset="0"/>
              </a:rPr>
              <a:t>Professor: Dr. Jean-Paul Rodrigue</a:t>
            </a:r>
          </a:p>
        </p:txBody>
      </p:sp>
      <p:sp>
        <p:nvSpPr>
          <p:cNvPr id="18" name="Rectangle 22"/>
          <p:cNvSpPr>
            <a:spLocks noChangeArrowheads="1"/>
          </p:cNvSpPr>
          <p:nvPr/>
        </p:nvSpPr>
        <p:spPr bwMode="auto">
          <a:xfrm>
            <a:off x="0" y="6400800"/>
            <a:ext cx="9144000" cy="457200"/>
          </a:xfrm>
          <a:prstGeom prst="rect">
            <a:avLst/>
          </a:prstGeom>
          <a:gradFill rotWithShape="1">
            <a:gsLst>
              <a:gs pos="0">
                <a:srgbClr val="FFFFFF"/>
              </a:gs>
              <a:gs pos="100000">
                <a:schemeClr val="accent1">
                  <a:lumMod val="75000"/>
                </a:schemeClr>
              </a:gs>
            </a:gsLst>
            <a:lin ang="0" scaled="1"/>
          </a:gradFill>
          <a:ln w="9525">
            <a:noFill/>
            <a:miter lim="800000"/>
            <a:headEnd/>
            <a:tailEnd/>
          </a:ln>
          <a:effectLst/>
        </p:spPr>
        <p:txBody>
          <a:bodyPr wrap="none" anchor="ctr"/>
          <a:lstStyle/>
          <a:p>
            <a:pPr>
              <a:defRPr/>
            </a:pPr>
            <a:endParaRPr lang="en-US"/>
          </a:p>
        </p:txBody>
      </p:sp>
      <p:sp>
        <p:nvSpPr>
          <p:cNvPr id="19" name="Text Box 25"/>
          <p:cNvSpPr txBox="1">
            <a:spLocks noChangeArrowheads="1"/>
          </p:cNvSpPr>
          <p:nvPr/>
        </p:nvSpPr>
        <p:spPr bwMode="auto">
          <a:xfrm>
            <a:off x="123825" y="6502400"/>
            <a:ext cx="6107113" cy="246063"/>
          </a:xfrm>
          <a:prstGeom prst="rect">
            <a:avLst/>
          </a:prstGeom>
          <a:noFill/>
          <a:ln w="9525">
            <a:noFill/>
            <a:miter lim="800000"/>
            <a:headEnd/>
            <a:tailEnd/>
          </a:ln>
          <a:effectLst/>
        </p:spPr>
        <p:txBody>
          <a:bodyPr wrap="none" lIns="0" tIns="0" rIns="0" bIns="0">
            <a:spAutoFit/>
          </a:bodyPr>
          <a:lstStyle/>
          <a:p>
            <a:pPr>
              <a:defRPr/>
            </a:pPr>
            <a:r>
              <a:rPr lang="en-US" sz="1600" b="1" i="1" dirty="0">
                <a:solidFill>
                  <a:schemeClr val="accent1">
                    <a:lumMod val="50000"/>
                  </a:schemeClr>
                </a:solidFill>
              </a:rPr>
              <a:t>Hofstra University, Department of Global Studies &amp; Geography</a:t>
            </a:r>
          </a:p>
        </p:txBody>
      </p:sp>
      <p:sp>
        <p:nvSpPr>
          <p:cNvPr id="428043" name="Rectangle 11"/>
          <p:cNvSpPr>
            <a:spLocks noGrp="1" noChangeArrowheads="1"/>
          </p:cNvSpPr>
          <p:nvPr>
            <p:ph type="ctrTitle"/>
          </p:nvPr>
        </p:nvSpPr>
        <p:spPr>
          <a:xfrm>
            <a:off x="1701800" y="1501775"/>
            <a:ext cx="7108825" cy="14700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428044" name="Rectangle 12"/>
          <p:cNvSpPr>
            <a:spLocks noGrp="1" noChangeArrowheads="1"/>
          </p:cNvSpPr>
          <p:nvPr>
            <p:ph type="subTitle" idx="1"/>
          </p:nvPr>
        </p:nvSpPr>
        <p:spPr>
          <a:xfrm>
            <a:off x="1701800" y="3200400"/>
            <a:ext cx="7108825" cy="2971800"/>
          </a:xfrm>
        </p:spPr>
        <p:txBody>
          <a:bodyPr/>
          <a:lstStyle>
            <a:lvl1pPr marL="0" indent="0">
              <a:buFont typeface="Arial Narrow" pitchFamily="34" charset="0"/>
              <a:buNone/>
              <a:defRPr/>
            </a:lvl1pPr>
          </a:lstStyle>
          <a:p>
            <a:r>
              <a:rPr lang="en-US"/>
              <a:t>Click to edit Master subtitle style</a:t>
            </a:r>
          </a:p>
        </p:txBody>
      </p:sp>
    </p:spTree>
    <p:extLst>
      <p:ext uri="{BB962C8B-B14F-4D97-AF65-F5344CB8AC3E}">
        <p14:creationId xmlns:p14="http://schemas.microsoft.com/office/powerpoint/2010/main" val="3124497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1E5D4CD2-6EFD-4362-9E2E-2B638FB1C19E}" type="slidenum">
              <a:rPr lang="en-US" altLang="en-US" smtClean="0"/>
              <a:pPr/>
              <a:t>‹#›</a:t>
            </a:fld>
            <a:endParaRPr lang="en-US" altLang="en-US"/>
          </a:p>
        </p:txBody>
      </p:sp>
    </p:spTree>
    <p:extLst>
      <p:ext uri="{BB962C8B-B14F-4D97-AF65-F5344CB8AC3E}">
        <p14:creationId xmlns:p14="http://schemas.microsoft.com/office/powerpoint/2010/main" val="2307818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2138" y="104775"/>
            <a:ext cx="2060575" cy="649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7238" y="104775"/>
            <a:ext cx="6032500" cy="64976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62048CAD-398C-4C61-ACDE-569355A50472}" type="slidenum">
              <a:rPr lang="en-US" altLang="en-US" smtClean="0"/>
              <a:pPr/>
              <a:t>‹#›</a:t>
            </a:fld>
            <a:endParaRPr lang="en-US" altLang="en-US"/>
          </a:p>
        </p:txBody>
      </p:sp>
    </p:spTree>
    <p:extLst>
      <p:ext uri="{BB962C8B-B14F-4D97-AF65-F5344CB8AC3E}">
        <p14:creationId xmlns:p14="http://schemas.microsoft.com/office/powerpoint/2010/main" val="124394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79463" y="104775"/>
            <a:ext cx="8212137" cy="947738"/>
          </a:xfrm>
        </p:spPr>
        <p:txBody>
          <a:bodyPr/>
          <a:lstStyle/>
          <a:p>
            <a:r>
              <a:rPr lang="en-US"/>
              <a:t>Click to edit Master title style</a:t>
            </a:r>
          </a:p>
        </p:txBody>
      </p:sp>
      <p:sp>
        <p:nvSpPr>
          <p:cNvPr id="3" name="Content Placeholder 2"/>
          <p:cNvSpPr>
            <a:spLocks noGrp="1"/>
          </p:cNvSpPr>
          <p:nvPr>
            <p:ph sz="half" idx="1"/>
          </p:nvPr>
        </p:nvSpPr>
        <p:spPr>
          <a:xfrm>
            <a:off x="757238" y="1311275"/>
            <a:ext cx="4046537" cy="52911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6175" y="1311275"/>
            <a:ext cx="4046538" cy="52911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fld id="{69530E07-58A4-46CD-9D03-6BFD08B078E4}" type="slidenum">
              <a:rPr lang="en-US" altLang="en-US" smtClean="0"/>
              <a:pPr/>
              <a:t>‹#›</a:t>
            </a:fld>
            <a:endParaRPr lang="en-US" altLang="en-US"/>
          </a:p>
        </p:txBody>
      </p:sp>
    </p:spTree>
    <p:extLst>
      <p:ext uri="{BB962C8B-B14F-4D97-AF65-F5344CB8AC3E}">
        <p14:creationId xmlns:p14="http://schemas.microsoft.com/office/powerpoint/2010/main" val="3326206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50900" y="152400"/>
            <a:ext cx="8140700" cy="1143000"/>
          </a:xfrm>
        </p:spPr>
        <p:txBody>
          <a:bodyPr/>
          <a:lstStyle/>
          <a:p>
            <a:r>
              <a:rPr lang="en-US"/>
              <a:t>Click to edit Master title style</a:t>
            </a:r>
          </a:p>
        </p:txBody>
      </p:sp>
      <p:sp>
        <p:nvSpPr>
          <p:cNvPr id="3" name="Chart Placeholder 2"/>
          <p:cNvSpPr>
            <a:spLocks noGrp="1"/>
          </p:cNvSpPr>
          <p:nvPr>
            <p:ph type="chart" idx="1"/>
          </p:nvPr>
        </p:nvSpPr>
        <p:spPr>
          <a:xfrm>
            <a:off x="849313" y="1447800"/>
            <a:ext cx="8153400" cy="5137150"/>
          </a:xfrm>
        </p:spPr>
        <p:txBody>
          <a:bodyPr/>
          <a:lstStyle/>
          <a:p>
            <a:pPr lvl="0"/>
            <a:endParaRPr lang="en-US" noProof="0"/>
          </a:p>
        </p:txBody>
      </p:sp>
      <p:sp>
        <p:nvSpPr>
          <p:cNvPr id="4" name="Rectangle 7"/>
          <p:cNvSpPr>
            <a:spLocks noGrp="1" noChangeArrowheads="1"/>
          </p:cNvSpPr>
          <p:nvPr>
            <p:ph type="sldNum" sz="quarter" idx="10"/>
          </p:nvPr>
        </p:nvSpPr>
        <p:spPr>
          <a:ln/>
        </p:spPr>
        <p:txBody>
          <a:bodyPr/>
          <a:lstStyle>
            <a:lvl1pPr>
              <a:defRPr/>
            </a:lvl1pPr>
          </a:lstStyle>
          <a:p>
            <a:fld id="{32DC86BB-8E9D-4DCC-B185-0662DA6E13F6}" type="slidenum">
              <a:rPr lang="en-US" altLang="en-US"/>
              <a:pPr/>
              <a:t>‹#›</a:t>
            </a:fld>
            <a:endParaRPr lang="en-US" altLang="en-US"/>
          </a:p>
        </p:txBody>
      </p:sp>
    </p:spTree>
    <p:extLst>
      <p:ext uri="{BB962C8B-B14F-4D97-AF65-F5344CB8AC3E}">
        <p14:creationId xmlns:p14="http://schemas.microsoft.com/office/powerpoint/2010/main" val="2642631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50900" y="152400"/>
            <a:ext cx="8140700" cy="1143000"/>
          </a:xfrm>
        </p:spPr>
        <p:txBody>
          <a:bodyPr/>
          <a:lstStyle/>
          <a:p>
            <a:r>
              <a:rPr lang="en-US"/>
              <a:t>Click to edit Master title style</a:t>
            </a:r>
          </a:p>
        </p:txBody>
      </p:sp>
      <p:sp>
        <p:nvSpPr>
          <p:cNvPr id="3" name="ClipArt Placeholder 2"/>
          <p:cNvSpPr>
            <a:spLocks noGrp="1"/>
          </p:cNvSpPr>
          <p:nvPr>
            <p:ph type="clipArt" sz="half" idx="1"/>
          </p:nvPr>
        </p:nvSpPr>
        <p:spPr>
          <a:xfrm>
            <a:off x="849313" y="1447800"/>
            <a:ext cx="4000500" cy="5137150"/>
          </a:xfrm>
        </p:spPr>
        <p:txBody>
          <a:bodyPr/>
          <a:lstStyle/>
          <a:p>
            <a:pPr lvl="0"/>
            <a:endParaRPr lang="en-US" noProof="0"/>
          </a:p>
        </p:txBody>
      </p:sp>
      <p:sp>
        <p:nvSpPr>
          <p:cNvPr id="4" name="Text Placeholder 3"/>
          <p:cNvSpPr>
            <a:spLocks noGrp="1"/>
          </p:cNvSpPr>
          <p:nvPr>
            <p:ph type="body" sz="half" idx="2"/>
          </p:nvPr>
        </p:nvSpPr>
        <p:spPr>
          <a:xfrm>
            <a:off x="5002213" y="1447800"/>
            <a:ext cx="4000500"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fld id="{26C7B8D3-7159-480B-9847-DBDE9AEADD4D}" type="slidenum">
              <a:rPr lang="en-US" altLang="en-US"/>
              <a:pPr/>
              <a:t>‹#›</a:t>
            </a:fld>
            <a:endParaRPr lang="en-US" altLang="en-US"/>
          </a:p>
        </p:txBody>
      </p:sp>
    </p:spTree>
    <p:extLst>
      <p:ext uri="{BB962C8B-B14F-4D97-AF65-F5344CB8AC3E}">
        <p14:creationId xmlns:p14="http://schemas.microsoft.com/office/powerpoint/2010/main" val="2378267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a:t>Click to edit Master title style</a:t>
            </a:r>
          </a:p>
        </p:txBody>
      </p:sp>
      <p:sp>
        <p:nvSpPr>
          <p:cNvPr id="3" name="Text Placeholder 2"/>
          <p:cNvSpPr>
            <a:spLocks noGrp="1"/>
          </p:cNvSpPr>
          <p:nvPr>
            <p:ph type="body" sz="half" idx="1"/>
          </p:nvPr>
        </p:nvSpPr>
        <p:spPr>
          <a:xfrm>
            <a:off x="1524000" y="19050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9050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E7DD80AC-04A8-41C9-866B-EBAA7ECC940D}" type="slidenum">
              <a:rPr lang="en-US" altLang="zh-TW"/>
              <a:pPr/>
              <a:t>‹#›</a:t>
            </a:fld>
            <a:endParaRPr lang="en-US" altLang="zh-TW"/>
          </a:p>
        </p:txBody>
      </p:sp>
    </p:spTree>
    <p:extLst>
      <p:ext uri="{BB962C8B-B14F-4D97-AF65-F5344CB8AC3E}">
        <p14:creationId xmlns:p14="http://schemas.microsoft.com/office/powerpoint/2010/main" val="417871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sldNum" sz="quarter" idx="10"/>
          </p:nvPr>
        </p:nvSpPr>
        <p:spPr>
          <a:ln/>
        </p:spPr>
        <p:txBody>
          <a:bodyPr/>
          <a:lstStyle>
            <a:lvl1pPr>
              <a:defRPr/>
            </a:lvl1pPr>
          </a:lstStyle>
          <a:p>
            <a:fld id="{84B5420D-54C8-449F-9763-3B0BB4498A42}" type="slidenum">
              <a:rPr lang="en-US" altLang="en-US" smtClean="0"/>
              <a:pPr/>
              <a:t>‹#›</a:t>
            </a:fld>
            <a:endParaRPr lang="en-US" altLang="en-US"/>
          </a:p>
        </p:txBody>
      </p:sp>
    </p:spTree>
    <p:extLst>
      <p:ext uri="{BB962C8B-B14F-4D97-AF65-F5344CB8AC3E}">
        <p14:creationId xmlns:p14="http://schemas.microsoft.com/office/powerpoint/2010/main" val="2376532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191" y="156894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6817" y="294121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sldNum" sz="quarter" idx="10"/>
          </p:nvPr>
        </p:nvSpPr>
        <p:spPr>
          <a:ln/>
        </p:spPr>
        <p:txBody>
          <a:bodyPr/>
          <a:lstStyle>
            <a:lvl1pPr>
              <a:defRPr/>
            </a:lvl1pPr>
          </a:lstStyle>
          <a:p>
            <a:fld id="{D59267CC-D637-4D5A-91AB-28411A277BEE}" type="slidenum">
              <a:rPr lang="en-US" altLang="en-US" smtClean="0"/>
              <a:pPr/>
              <a:t>‹#›</a:t>
            </a:fld>
            <a:endParaRPr lang="en-US" altLang="en-US"/>
          </a:p>
        </p:txBody>
      </p:sp>
    </p:spTree>
    <p:extLst>
      <p:ext uri="{BB962C8B-B14F-4D97-AF65-F5344CB8AC3E}">
        <p14:creationId xmlns:p14="http://schemas.microsoft.com/office/powerpoint/2010/main" val="259214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7238" y="1311275"/>
            <a:ext cx="4046537"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6175" y="1311275"/>
            <a:ext cx="4046538"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fld id="{E4193B10-241C-4D15-A50E-2E0C67759008}" type="slidenum">
              <a:rPr lang="en-US" altLang="en-US" smtClean="0"/>
              <a:pPr/>
              <a:t>‹#›</a:t>
            </a:fld>
            <a:endParaRPr lang="en-US" altLang="en-US"/>
          </a:p>
        </p:txBody>
      </p:sp>
    </p:spTree>
    <p:extLst>
      <p:ext uri="{BB962C8B-B14F-4D97-AF65-F5344CB8AC3E}">
        <p14:creationId xmlns:p14="http://schemas.microsoft.com/office/powerpoint/2010/main" val="6441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fld id="{B53A4924-CEA4-4BC5-A006-1B69308027DA}" type="slidenum">
              <a:rPr lang="en-US" altLang="en-US" smtClean="0"/>
              <a:pPr/>
              <a:t>‹#›</a:t>
            </a:fld>
            <a:endParaRPr lang="en-US" altLang="en-US"/>
          </a:p>
        </p:txBody>
      </p:sp>
    </p:spTree>
    <p:extLst>
      <p:ext uri="{BB962C8B-B14F-4D97-AF65-F5344CB8AC3E}">
        <p14:creationId xmlns:p14="http://schemas.microsoft.com/office/powerpoint/2010/main" val="1953327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fld id="{28E878A3-7471-4DD1-ADEA-59B64ADEC06A}" type="slidenum">
              <a:rPr lang="en-US" altLang="en-US" smtClean="0"/>
              <a:pPr/>
              <a:t>‹#›</a:t>
            </a:fld>
            <a:endParaRPr lang="en-US" altLang="en-US"/>
          </a:p>
        </p:txBody>
      </p:sp>
    </p:spTree>
    <p:extLst>
      <p:ext uri="{BB962C8B-B14F-4D97-AF65-F5344CB8AC3E}">
        <p14:creationId xmlns:p14="http://schemas.microsoft.com/office/powerpoint/2010/main" val="215945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89A166BF-EBB5-4869-BE17-BEBD3BAD536A}" type="slidenum">
              <a:rPr lang="en-US" altLang="en-US" smtClean="0"/>
              <a:pPr/>
              <a:t>‹#›</a:t>
            </a:fld>
            <a:endParaRPr lang="en-US" altLang="en-US"/>
          </a:p>
        </p:txBody>
      </p:sp>
    </p:spTree>
    <p:extLst>
      <p:ext uri="{BB962C8B-B14F-4D97-AF65-F5344CB8AC3E}">
        <p14:creationId xmlns:p14="http://schemas.microsoft.com/office/powerpoint/2010/main" val="148036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sldNum" sz="quarter" idx="10"/>
          </p:nvPr>
        </p:nvSpPr>
        <p:spPr>
          <a:ln/>
        </p:spPr>
        <p:txBody>
          <a:bodyPr/>
          <a:lstStyle>
            <a:lvl1pPr>
              <a:defRPr/>
            </a:lvl1pPr>
          </a:lstStyle>
          <a:p>
            <a:fld id="{FD46C0F5-A883-4A62-8ACD-0946175BB3CF}" type="slidenum">
              <a:rPr lang="en-US" altLang="en-US" smtClean="0"/>
              <a:pPr/>
              <a:t>‹#›</a:t>
            </a:fld>
            <a:endParaRPr lang="en-US" altLang="en-US"/>
          </a:p>
        </p:txBody>
      </p:sp>
    </p:spTree>
    <p:extLst>
      <p:ext uri="{BB962C8B-B14F-4D97-AF65-F5344CB8AC3E}">
        <p14:creationId xmlns:p14="http://schemas.microsoft.com/office/powerpoint/2010/main" val="1160739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sldNum" sz="quarter" idx="10"/>
          </p:nvPr>
        </p:nvSpPr>
        <p:spPr>
          <a:ln/>
        </p:spPr>
        <p:txBody>
          <a:bodyPr/>
          <a:lstStyle>
            <a:lvl1pPr>
              <a:defRPr/>
            </a:lvl1pPr>
          </a:lstStyle>
          <a:p>
            <a:fld id="{7A905BE6-6CFC-49EC-B973-4BECFEF7ED78}" type="slidenum">
              <a:rPr lang="en-US" altLang="en-US" smtClean="0"/>
              <a:pPr/>
              <a:t>‹#›</a:t>
            </a:fld>
            <a:endParaRPr lang="en-US" altLang="en-US"/>
          </a:p>
        </p:txBody>
      </p:sp>
    </p:spTree>
    <p:extLst>
      <p:ext uri="{BB962C8B-B14F-4D97-AF65-F5344CB8AC3E}">
        <p14:creationId xmlns:p14="http://schemas.microsoft.com/office/powerpoint/2010/main" val="3258603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5" descr="world_cover_left"/>
          <p:cNvPicPr>
            <a:picLocks noChangeAspect="1" noChangeArrowheads="1"/>
          </p:cNvPicPr>
          <p:nvPr/>
        </p:nvPicPr>
        <p:blipFill>
          <a:blip r:embed="rId17" cstate="screen">
            <a:duotone>
              <a:schemeClr val="bg2">
                <a:shade val="45000"/>
                <a:satMod val="135000"/>
              </a:schemeClr>
              <a:prstClr val="white"/>
            </a:duotone>
            <a:lum bright="20000"/>
            <a:extLst>
              <a:ext uri="{28A0092B-C50C-407E-A947-70E740481C1C}">
                <a14:useLocalDpi xmlns:a14="http://schemas.microsoft.com/office/drawing/2010/main" val="0"/>
              </a:ext>
            </a:extLst>
          </a:blip>
          <a:srcRect/>
          <a:stretch>
            <a:fillRect/>
          </a:stretch>
        </p:blipFill>
        <p:spPr bwMode="auto">
          <a:xfrm>
            <a:off x="7966652" y="1"/>
            <a:ext cx="1177348" cy="2571750"/>
          </a:xfrm>
          <a:prstGeom prst="rect">
            <a:avLst/>
          </a:prstGeom>
          <a:noFill/>
        </p:spPr>
      </p:pic>
      <p:sp>
        <p:nvSpPr>
          <p:cNvPr id="427010" name="Rectangle 2"/>
          <p:cNvSpPr>
            <a:spLocks noGrp="1" noChangeArrowheads="1"/>
          </p:cNvSpPr>
          <p:nvPr>
            <p:ph type="title"/>
          </p:nvPr>
        </p:nvSpPr>
        <p:spPr bwMode="auto">
          <a:xfrm>
            <a:off x="779463" y="104775"/>
            <a:ext cx="8212137" cy="9477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757238" y="1311275"/>
            <a:ext cx="8245475" cy="5291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7012" name="Rectangle 4"/>
          <p:cNvSpPr>
            <a:spLocks noGrp="1" noChangeArrowheads="1"/>
          </p:cNvSpPr>
          <p:nvPr>
            <p:ph type="sldNum" sz="quarter" idx="4"/>
          </p:nvPr>
        </p:nvSpPr>
        <p:spPr bwMode="auto">
          <a:xfrm>
            <a:off x="190500" y="6353175"/>
            <a:ext cx="381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mn-lt"/>
              </a:defRPr>
            </a:lvl1pPr>
          </a:lstStyle>
          <a:p>
            <a:fld id="{B1F3271E-CA39-4540-80A6-E257FB5D698B}" type="slidenum">
              <a:rPr lang="en-US" altLang="en-US" smtClean="0"/>
              <a:pPr/>
              <a:t>‹#›</a:t>
            </a:fld>
            <a:endParaRPr lang="en-US" altLang="en-US"/>
          </a:p>
        </p:txBody>
      </p:sp>
      <p:sp>
        <p:nvSpPr>
          <p:cNvPr id="427013" name="Text Box 5"/>
          <p:cNvSpPr txBox="1">
            <a:spLocks noChangeArrowheads="1"/>
          </p:cNvSpPr>
          <p:nvPr/>
        </p:nvSpPr>
        <p:spPr bwMode="auto">
          <a:xfrm>
            <a:off x="7786688" y="6653213"/>
            <a:ext cx="1185862" cy="152400"/>
          </a:xfrm>
          <a:prstGeom prst="rect">
            <a:avLst/>
          </a:prstGeom>
          <a:noFill/>
          <a:ln w="9525">
            <a:noFill/>
            <a:miter lim="800000"/>
            <a:headEnd/>
            <a:tailEnd/>
          </a:ln>
          <a:effectLst/>
        </p:spPr>
        <p:txBody>
          <a:bodyPr wrap="none" lIns="0" tIns="0" rIns="0" bIns="0">
            <a:spAutoFit/>
          </a:bodyPr>
          <a:lstStyle/>
          <a:p>
            <a:pPr>
              <a:defRPr/>
            </a:pPr>
            <a:r>
              <a:rPr lang="en-US" sz="1000">
                <a:latin typeface="Arial Narrow" pitchFamily="34" charset="0"/>
              </a:rPr>
              <a:t>© Dr. Jean-Paul Rodrigue</a:t>
            </a:r>
          </a:p>
        </p:txBody>
      </p:sp>
      <p:sp>
        <p:nvSpPr>
          <p:cNvPr id="427014" name="Rectangle 6"/>
          <p:cNvSpPr>
            <a:spLocks noChangeArrowheads="1"/>
          </p:cNvSpPr>
          <p:nvPr/>
        </p:nvSpPr>
        <p:spPr bwMode="auto">
          <a:xfrm>
            <a:off x="-11113" y="-11113"/>
            <a:ext cx="762001" cy="1447801"/>
          </a:xfrm>
          <a:prstGeom prst="rect">
            <a:avLst/>
          </a:prstGeom>
          <a:solidFill>
            <a:srgbClr val="92D050"/>
          </a:solidFill>
          <a:ln w="9525">
            <a:noFill/>
            <a:miter lim="800000"/>
            <a:headEnd/>
            <a:tailEnd/>
          </a:ln>
          <a:effectLst/>
        </p:spPr>
        <p:txBody>
          <a:bodyPr wrap="none" anchor="ctr"/>
          <a:lstStyle/>
          <a:p>
            <a:pPr>
              <a:defRPr/>
            </a:pPr>
            <a:endParaRPr lang="en-US"/>
          </a:p>
        </p:txBody>
      </p:sp>
      <p:sp>
        <p:nvSpPr>
          <p:cNvPr id="427015" name="Rectangle 7"/>
          <p:cNvSpPr>
            <a:spLocks noChangeArrowheads="1"/>
          </p:cNvSpPr>
          <p:nvPr/>
        </p:nvSpPr>
        <p:spPr bwMode="auto">
          <a:xfrm>
            <a:off x="-11113" y="1436688"/>
            <a:ext cx="762001" cy="5421312"/>
          </a:xfrm>
          <a:prstGeom prst="rect">
            <a:avLst/>
          </a:prstGeom>
          <a:gradFill rotWithShape="1">
            <a:gsLst>
              <a:gs pos="0">
                <a:schemeClr val="accent1">
                  <a:lumMod val="75000"/>
                </a:schemeClr>
              </a:gs>
              <a:gs pos="100000">
                <a:srgbClr val="FFFFFF">
                  <a:alpha val="50999"/>
                </a:srgbClr>
              </a:gs>
            </a:gsLst>
            <a:lin ang="5400000" scaled="1"/>
          </a:gradFill>
          <a:ln w="9525">
            <a:noFill/>
            <a:miter lim="800000"/>
            <a:headEnd/>
            <a:tailEnd/>
          </a:ln>
          <a:effectLst/>
        </p:spPr>
        <p:txBody>
          <a:bodyPr wrap="none" anchor="ctr"/>
          <a:lstStyle/>
          <a:p>
            <a:pPr>
              <a:defRPr/>
            </a:pPr>
            <a:endParaRPr lang="en-US"/>
          </a:p>
        </p:txBody>
      </p:sp>
      <p:sp>
        <p:nvSpPr>
          <p:cNvPr id="427016" name="Rectangle 8"/>
          <p:cNvSpPr>
            <a:spLocks noChangeArrowheads="1"/>
          </p:cNvSpPr>
          <p:nvPr/>
        </p:nvSpPr>
        <p:spPr bwMode="auto">
          <a:xfrm>
            <a:off x="1431925" y="1054100"/>
            <a:ext cx="7712075" cy="241300"/>
          </a:xfrm>
          <a:prstGeom prst="rect">
            <a:avLst/>
          </a:prstGeom>
          <a:gradFill rotWithShape="1">
            <a:gsLst>
              <a:gs pos="0">
                <a:srgbClr val="FFFFFF">
                  <a:alpha val="50000"/>
                </a:srgbClr>
              </a:gs>
              <a:gs pos="100000">
                <a:schemeClr val="accent1">
                  <a:lumMod val="75000"/>
                </a:schemeClr>
              </a:gs>
            </a:gsLst>
            <a:lin ang="0" scaled="1"/>
          </a:gradFill>
          <a:ln w="9525">
            <a:noFill/>
            <a:miter lim="800000"/>
            <a:headEnd/>
            <a:tailEnd/>
          </a:ln>
          <a:effectLst/>
        </p:spPr>
        <p:txBody>
          <a:bodyPr wrap="none" anchor="ctr"/>
          <a:lstStyle/>
          <a:p>
            <a:pPr>
              <a:defRPr/>
            </a:pPr>
            <a:endParaRPr lang="en-US"/>
          </a:p>
        </p:txBody>
      </p:sp>
      <p:sp>
        <p:nvSpPr>
          <p:cNvPr id="427018" name="Text Box 10"/>
          <p:cNvSpPr txBox="1">
            <a:spLocks noChangeArrowheads="1"/>
          </p:cNvSpPr>
          <p:nvPr/>
        </p:nvSpPr>
        <p:spPr bwMode="auto">
          <a:xfrm>
            <a:off x="7786688" y="6653213"/>
            <a:ext cx="1185862" cy="152400"/>
          </a:xfrm>
          <a:prstGeom prst="rect">
            <a:avLst/>
          </a:prstGeom>
          <a:noFill/>
          <a:ln w="9525">
            <a:noFill/>
            <a:miter lim="800000"/>
            <a:headEnd/>
            <a:tailEnd/>
          </a:ln>
          <a:effectLst/>
        </p:spPr>
        <p:txBody>
          <a:bodyPr wrap="none" lIns="0" tIns="0" rIns="0" bIns="0">
            <a:spAutoFit/>
          </a:bodyPr>
          <a:lstStyle/>
          <a:p>
            <a:pPr>
              <a:defRPr/>
            </a:pPr>
            <a:r>
              <a:rPr lang="en-US" sz="1000">
                <a:latin typeface="Arial Narrow" pitchFamily="34" charset="0"/>
              </a:rPr>
              <a:t>© Dr. Jean-Paul Rodrigue</a:t>
            </a:r>
          </a:p>
        </p:txBody>
      </p:sp>
      <p:pic>
        <p:nvPicPr>
          <p:cNvPr id="12" name="Picture 5" descr="world_cover_left"/>
          <p:cNvPicPr>
            <a:picLocks noChangeAspect="1" noChangeArrowheads="1"/>
          </p:cNvPicPr>
          <p:nvPr/>
        </p:nvPicPr>
        <p:blipFill>
          <a:blip r:embed="rId17" cstate="screen">
            <a:duotone>
              <a:schemeClr val="bg2">
                <a:shade val="45000"/>
                <a:satMod val="135000"/>
              </a:schemeClr>
              <a:prstClr val="white"/>
            </a:duotone>
            <a:lum bright="20000"/>
            <a:extLst>
              <a:ext uri="{28A0092B-C50C-407E-A947-70E740481C1C}">
                <a14:useLocalDpi xmlns:a14="http://schemas.microsoft.com/office/drawing/2010/main" val="0"/>
              </a:ext>
            </a:extLst>
          </a:blip>
          <a:srcRect/>
          <a:stretch>
            <a:fillRect/>
          </a:stretch>
        </p:blipFill>
        <p:spPr bwMode="auto">
          <a:xfrm>
            <a:off x="7966652" y="1"/>
            <a:ext cx="1177348" cy="2571750"/>
          </a:xfrm>
          <a:prstGeom prst="rect">
            <a:avLst/>
          </a:prstGeom>
          <a:noFill/>
        </p:spPr>
      </p:pic>
      <p:sp>
        <p:nvSpPr>
          <p:cNvPr id="13" name="Rectangle 6"/>
          <p:cNvSpPr>
            <a:spLocks noChangeArrowheads="1"/>
          </p:cNvSpPr>
          <p:nvPr/>
        </p:nvSpPr>
        <p:spPr bwMode="auto">
          <a:xfrm>
            <a:off x="-11113" y="-11113"/>
            <a:ext cx="762001" cy="1447801"/>
          </a:xfrm>
          <a:prstGeom prst="rect">
            <a:avLst/>
          </a:prstGeom>
          <a:solidFill>
            <a:schemeClr val="accent1">
              <a:lumMod val="75000"/>
            </a:schemeClr>
          </a:solidFill>
          <a:ln w="9525">
            <a:noFill/>
            <a:miter lim="800000"/>
            <a:headEnd/>
            <a:tailEnd/>
          </a:ln>
          <a:effectLst/>
        </p:spPr>
        <p:txBody>
          <a:bodyPr wrap="none" anchor="ctr"/>
          <a:lstStyle/>
          <a:p>
            <a:pPr>
              <a:defRPr/>
            </a:pPr>
            <a:endParaRPr lang="en-US"/>
          </a:p>
        </p:txBody>
      </p:sp>
      <p:sp>
        <p:nvSpPr>
          <p:cNvPr id="14" name="Text Box 10"/>
          <p:cNvSpPr txBox="1">
            <a:spLocks noChangeArrowheads="1"/>
          </p:cNvSpPr>
          <p:nvPr/>
        </p:nvSpPr>
        <p:spPr bwMode="auto">
          <a:xfrm>
            <a:off x="7786688" y="6653213"/>
            <a:ext cx="1185862" cy="152400"/>
          </a:xfrm>
          <a:prstGeom prst="rect">
            <a:avLst/>
          </a:prstGeom>
          <a:noFill/>
          <a:ln w="9525">
            <a:noFill/>
            <a:miter lim="800000"/>
            <a:headEnd/>
            <a:tailEnd/>
          </a:ln>
          <a:effectLst/>
        </p:spPr>
        <p:txBody>
          <a:bodyPr wrap="none" lIns="0" tIns="0" rIns="0" bIns="0">
            <a:spAutoFit/>
          </a:bodyPr>
          <a:lstStyle/>
          <a:p>
            <a:pPr>
              <a:defRPr/>
            </a:pPr>
            <a:r>
              <a:rPr lang="en-US" sz="1000">
                <a:latin typeface="Arial Narrow" pitchFamily="34" charset="0"/>
              </a:rPr>
              <a:t>© Dr. Jean-Paul Rodrigue</a:t>
            </a:r>
          </a:p>
        </p:txBody>
      </p:sp>
    </p:spTree>
    <p:extLst>
      <p:ext uri="{BB962C8B-B14F-4D97-AF65-F5344CB8AC3E}">
        <p14:creationId xmlns:p14="http://schemas.microsoft.com/office/powerpoint/2010/main" val="332059099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1" r:id="rId13"/>
    <p:sldLayoutId id="2147483802" r:id="rId14"/>
    <p:sldLayoutId id="2147483803" r:id="rId15"/>
  </p:sldLayoutIdLst>
  <p:txStyles>
    <p:titleStyle>
      <a:lvl1pPr algn="l" rtl="0" eaLnBrk="1" fontAlgn="base" hangingPunct="1">
        <a:spcBef>
          <a:spcPct val="0"/>
        </a:spcBef>
        <a:spcAft>
          <a:spcPct val="0"/>
        </a:spcAft>
        <a:defRPr sz="2800" b="1">
          <a:solidFill>
            <a:schemeClr val="accent1">
              <a:lumMod val="50000"/>
            </a:schemeClr>
          </a:solidFill>
          <a:effectLst/>
          <a:latin typeface="Arial Narrow" panose="020B0606020202030204" pitchFamily="34" charset="0"/>
          <a:ea typeface="+mj-ea"/>
          <a:cs typeface="+mj-cs"/>
        </a:defRPr>
      </a:lvl1pPr>
      <a:lvl2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2pPr>
      <a:lvl3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3pPr>
      <a:lvl4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4pPr>
      <a:lvl5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5pPr>
      <a:lvl6pPr marL="4572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6pPr>
      <a:lvl7pPr marL="9144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7pPr>
      <a:lvl8pPr marL="13716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8pPr>
      <a:lvl9pPr marL="18288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9pPr>
    </p:titleStyle>
    <p:bodyStyle>
      <a:lvl1pPr marL="342900" indent="-342900" algn="l" rtl="0" eaLnBrk="1" fontAlgn="base" hangingPunct="1">
        <a:spcBef>
          <a:spcPct val="0"/>
        </a:spcBef>
        <a:spcAft>
          <a:spcPct val="0"/>
        </a:spcAft>
        <a:buClr>
          <a:schemeClr val="accent1">
            <a:lumMod val="50000"/>
          </a:schemeClr>
        </a:buClr>
        <a:buFont typeface="Arial Narrow" pitchFamily="34" charset="0"/>
        <a:buChar char="■"/>
        <a:defRPr sz="2800" b="1">
          <a:solidFill>
            <a:srgbClr val="333333"/>
          </a:solidFill>
          <a:latin typeface="+mn-lt"/>
          <a:ea typeface="+mn-ea"/>
          <a:cs typeface="+mn-cs"/>
        </a:defRPr>
      </a:lvl1pPr>
      <a:lvl2pPr marL="742950" indent="-285750" algn="l" rtl="0" eaLnBrk="1" fontAlgn="base" hangingPunct="1">
        <a:spcBef>
          <a:spcPct val="0"/>
        </a:spcBef>
        <a:spcAft>
          <a:spcPct val="0"/>
        </a:spcAft>
        <a:buFont typeface="Arial" charset="0"/>
        <a:buChar char="•"/>
        <a:defRPr sz="2400">
          <a:solidFill>
            <a:srgbClr val="5F5F5F"/>
          </a:solidFill>
          <a:latin typeface="+mn-lt"/>
        </a:defRPr>
      </a:lvl2pPr>
      <a:lvl3pPr marL="1143000" indent="-228600" algn="l" rtl="0" eaLnBrk="1" fontAlgn="base" hangingPunct="1">
        <a:spcBef>
          <a:spcPct val="0"/>
        </a:spcBef>
        <a:spcAft>
          <a:spcPct val="0"/>
        </a:spcAft>
        <a:buChar char="•"/>
        <a:defRPr sz="2000">
          <a:solidFill>
            <a:srgbClr val="5F5F5F"/>
          </a:solidFill>
          <a:latin typeface="+mn-lt"/>
        </a:defRPr>
      </a:lvl3pPr>
      <a:lvl4pPr marL="1600200" indent="-228600" algn="l" rtl="0" eaLnBrk="1" fontAlgn="base" hangingPunct="1">
        <a:spcBef>
          <a:spcPct val="0"/>
        </a:spcBef>
        <a:spcAft>
          <a:spcPct val="0"/>
        </a:spcAft>
        <a:buChar char="–"/>
        <a:defRPr sz="1600">
          <a:solidFill>
            <a:srgbClr val="5F5F5F"/>
          </a:solidFill>
          <a:latin typeface="+mn-lt"/>
        </a:defRPr>
      </a:lvl4pPr>
      <a:lvl5pPr marL="2057400" indent="-228600" algn="l" rtl="0" eaLnBrk="1" fontAlgn="base" hangingPunct="1">
        <a:spcBef>
          <a:spcPct val="0"/>
        </a:spcBef>
        <a:spcAft>
          <a:spcPct val="0"/>
        </a:spcAft>
        <a:buChar char="»"/>
        <a:defRPr sz="1600">
          <a:solidFill>
            <a:srgbClr val="5F5F5F"/>
          </a:solidFill>
          <a:latin typeface="+mn-lt"/>
        </a:defRPr>
      </a:lvl5pPr>
      <a:lvl6pPr marL="2514600" indent="-228600" algn="l" rtl="0" eaLnBrk="1" fontAlgn="base" hangingPunct="1">
        <a:spcBef>
          <a:spcPct val="0"/>
        </a:spcBef>
        <a:spcAft>
          <a:spcPct val="0"/>
        </a:spcAft>
        <a:buChar char="»"/>
        <a:defRPr sz="1600">
          <a:solidFill>
            <a:srgbClr val="5F5F5F"/>
          </a:solidFill>
          <a:latin typeface="+mn-lt"/>
        </a:defRPr>
      </a:lvl6pPr>
      <a:lvl7pPr marL="2971800" indent="-228600" algn="l" rtl="0" eaLnBrk="1" fontAlgn="base" hangingPunct="1">
        <a:spcBef>
          <a:spcPct val="0"/>
        </a:spcBef>
        <a:spcAft>
          <a:spcPct val="0"/>
        </a:spcAft>
        <a:buChar char="»"/>
        <a:defRPr sz="1600">
          <a:solidFill>
            <a:srgbClr val="5F5F5F"/>
          </a:solidFill>
          <a:latin typeface="+mn-lt"/>
        </a:defRPr>
      </a:lvl7pPr>
      <a:lvl8pPr marL="3429000" indent="-228600" algn="l" rtl="0" eaLnBrk="1" fontAlgn="base" hangingPunct="1">
        <a:spcBef>
          <a:spcPct val="0"/>
        </a:spcBef>
        <a:spcAft>
          <a:spcPct val="0"/>
        </a:spcAft>
        <a:buChar char="»"/>
        <a:defRPr sz="1600">
          <a:solidFill>
            <a:srgbClr val="5F5F5F"/>
          </a:solidFill>
          <a:latin typeface="+mn-lt"/>
        </a:defRPr>
      </a:lvl8pPr>
      <a:lvl9pPr marL="3886200" indent="-228600" algn="l" rtl="0" eaLnBrk="1" fontAlgn="base" hangingPunct="1">
        <a:spcBef>
          <a:spcPct val="0"/>
        </a:spcBef>
        <a:spcAft>
          <a:spcPct val="0"/>
        </a:spcAft>
        <a:buChar char="»"/>
        <a:defRPr sz="16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people.hofstra.edu/geotrans/eng/ch2en/conc2en/urban_defense_commerce.html"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8.wmf"/></Relationships>
</file>

<file path=ppt/slides/_rels/slide34.xml.rels><?xml version="1.0" encoding="UTF-8" standalone="yes"?>
<Relationships xmlns="http://schemas.openxmlformats.org/package/2006/relationships"><Relationship Id="rId3" Type="http://schemas.openxmlformats.org/officeDocument/2006/relationships/hyperlink" Target="Slideshow/topic6_antiquitycityrome.jp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Slideshow/topic6_hongkong.JPG" TargetMode="External"/><Relationship Id="rId5" Type="http://schemas.openxmlformats.org/officeDocument/2006/relationships/hyperlink" Target="Slideshow/topic6_manchester_industrial_revolution.jpg" TargetMode="External"/><Relationship Id="rId4" Type="http://schemas.openxmlformats.org/officeDocument/2006/relationships/hyperlink" Target="Slideshow/topic6_avignon.jpg"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Slideshow/topic6_rio_favela.jp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defRPr/>
            </a:pPr>
            <a:r>
              <a:rPr lang="en-US" dirty="0"/>
              <a:t>Topic 4 – Migration and Refugees</a:t>
            </a:r>
          </a:p>
        </p:txBody>
      </p:sp>
      <p:sp>
        <p:nvSpPr>
          <p:cNvPr id="2051" name="Rectangle 3"/>
          <p:cNvSpPr>
            <a:spLocks noGrp="1" noChangeArrowheads="1"/>
          </p:cNvSpPr>
          <p:nvPr>
            <p:ph type="subTitle" idx="1"/>
          </p:nvPr>
        </p:nvSpPr>
        <p:spPr/>
        <p:txBody>
          <a:bodyPr/>
          <a:lstStyle/>
          <a:p>
            <a:pPr eaLnBrk="1" hangingPunct="1">
              <a:defRPr/>
            </a:pPr>
            <a:r>
              <a:rPr lang="en-US" dirty="0"/>
              <a:t>A – Internal Migration</a:t>
            </a:r>
          </a:p>
          <a:p>
            <a:pPr eaLnBrk="1" hangingPunct="1">
              <a:defRPr/>
            </a:pPr>
            <a:r>
              <a:rPr lang="en-US" dirty="0"/>
              <a:t>B – International Migration</a:t>
            </a:r>
          </a:p>
          <a:p>
            <a:pPr eaLnBrk="1" hangingPunct="1">
              <a:defRPr/>
            </a:pPr>
            <a:r>
              <a:rPr lang="en-US" dirty="0"/>
              <a:t>C – Refugees</a:t>
            </a:r>
          </a:p>
          <a:p>
            <a:pPr eaLnBrk="1" hangingPunct="1">
              <a:defRPr/>
            </a:pPr>
            <a:r>
              <a:rPr lang="en-US" dirty="0"/>
              <a:t>D – Urbanization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p:txBody>
          <a:bodyPr/>
          <a:lstStyle/>
          <a:p>
            <a:pPr eaLnBrk="1" hangingPunct="1">
              <a:defRPr/>
            </a:pPr>
            <a:r>
              <a:rPr lang="en-US"/>
              <a:t>2. Contemporary Evolution</a:t>
            </a:r>
          </a:p>
        </p:txBody>
      </p:sp>
      <p:sp>
        <p:nvSpPr>
          <p:cNvPr id="72707" name="Rectangle 3"/>
          <p:cNvSpPr>
            <a:spLocks noGrp="1" noChangeArrowheads="1"/>
          </p:cNvSpPr>
          <p:nvPr>
            <p:ph idx="1"/>
          </p:nvPr>
        </p:nvSpPr>
        <p:spPr/>
        <p:txBody>
          <a:bodyPr/>
          <a:lstStyle/>
          <a:p>
            <a:pPr eaLnBrk="1" hangingPunct="1"/>
            <a:r>
              <a:rPr lang="en-US" altLang="en-US" dirty="0"/>
              <a:t>Post WW II</a:t>
            </a:r>
          </a:p>
          <a:p>
            <a:pPr lvl="1" eaLnBrk="1" hangingPunct="1"/>
            <a:r>
              <a:rPr lang="en-US" altLang="en-US" dirty="0"/>
              <a:t>Change in the patterns of refugee flows:</a:t>
            </a:r>
          </a:p>
          <a:p>
            <a:pPr lvl="2" eaLnBrk="1" hangingPunct="1"/>
            <a:r>
              <a:rPr lang="en-US" altLang="en-US" dirty="0"/>
              <a:t>The majority of refugees are now coming from the developing world.</a:t>
            </a:r>
          </a:p>
          <a:p>
            <a:pPr lvl="1" eaLnBrk="1" hangingPunct="1"/>
            <a:r>
              <a:rPr lang="en-US" altLang="en-US" dirty="0"/>
              <a:t>De-colonization in Asia, Africa, and the Caribbean:</a:t>
            </a:r>
          </a:p>
          <a:p>
            <a:pPr lvl="2" eaLnBrk="1" hangingPunct="1"/>
            <a:r>
              <a:rPr lang="en-US" altLang="en-US" dirty="0"/>
              <a:t>Political unrest in many newly independent states.</a:t>
            </a:r>
          </a:p>
          <a:p>
            <a:pPr lvl="2" eaLnBrk="1" hangingPunct="1"/>
            <a:r>
              <a:rPr lang="en-US" altLang="en-US" dirty="0"/>
              <a:t>Multi-ethnic nature of those states.</a:t>
            </a:r>
          </a:p>
          <a:p>
            <a:pPr lvl="2" eaLnBrk="1" hangingPunct="1"/>
            <a:r>
              <a:rPr lang="en-US" altLang="en-US" dirty="0"/>
              <a:t>The result of the drawing of colonial boundary lines by Europeans.</a:t>
            </a:r>
          </a:p>
          <a:p>
            <a:pPr lvl="1" eaLnBrk="1" hangingPunct="1"/>
            <a:r>
              <a:rPr lang="en-US" altLang="en-US" dirty="0"/>
              <a:t>The Cold War:</a:t>
            </a:r>
          </a:p>
          <a:p>
            <a:pPr lvl="2"/>
            <a:r>
              <a:rPr lang="en-US" altLang="en-US" dirty="0"/>
              <a:t>Confrontations backed by superpowers.</a:t>
            </a:r>
          </a:p>
          <a:p>
            <a:pPr lvl="2"/>
            <a:r>
              <a:rPr lang="en-US" altLang="en-US" dirty="0"/>
              <a:t>Increased political instability in a number of countries (e.g. Sub-Saharan Africa and Southeast Asia).</a:t>
            </a:r>
          </a:p>
          <a:p>
            <a:pPr lvl="2"/>
            <a:r>
              <a:rPr lang="en-US" altLang="en-US" dirty="0"/>
              <a:t>Political instability in Latin America increased due to the vast social inequalities existing in that region.</a:t>
            </a:r>
          </a:p>
          <a:p>
            <a:pPr lvl="1" eaLnBrk="1" hangingPunct="1"/>
            <a:r>
              <a:rPr lang="en-US" altLang="en-US" dirty="0"/>
              <a:t>New kind of refugee flow:</a:t>
            </a:r>
          </a:p>
          <a:p>
            <a:pPr lvl="2" eaLnBrk="1" hangingPunct="1"/>
            <a:r>
              <a:rPr lang="en-US" altLang="en-US" dirty="0"/>
              <a:t>Large and of long (or permanent) duration.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Syrian Refugees Marching Towards the Greek Border, 2015</a:t>
            </a:r>
          </a:p>
        </p:txBody>
      </p:sp>
      <p:pic>
        <p:nvPicPr>
          <p:cNvPr id="3074" name="Picture 2" descr="Image result for syrian refugees 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495" y="1052513"/>
            <a:ext cx="7726079" cy="5512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5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Refugees and Internally Displaced Populations, 1951-2015</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92235365"/>
              </p:ext>
            </p:extLst>
          </p:nvPr>
        </p:nvGraphicFramePr>
        <p:xfrm>
          <a:off x="757238" y="1311275"/>
          <a:ext cx="8245475" cy="529113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0023" y="925487"/>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64423" y="925487"/>
            <a:ext cx="4667826" cy="1015663"/>
          </a:xfrm>
          <a:prstGeom prst="rect">
            <a:avLst/>
          </a:prstGeom>
          <a:noFill/>
        </p:spPr>
        <p:txBody>
          <a:bodyPr wrap="square" rtlCol="0">
            <a:spAutoFit/>
          </a:bodyPr>
          <a:lstStyle/>
          <a:p>
            <a:r>
              <a:rPr lang="en-US" sz="2000" b="1" dirty="0">
                <a:latin typeface="Agency FB" pitchFamily="34" charset="0"/>
              </a:rPr>
              <a:t>Explain how the status of refugees has evolved in time and what is particular to the current </a:t>
            </a:r>
            <a:r>
              <a:rPr lang="en-US" sz="2000" b="1">
                <a:latin typeface="Agency FB" pitchFamily="34" charset="0"/>
              </a:rPr>
              <a:t>global context.</a:t>
            </a:r>
            <a:endParaRPr lang="en-US" sz="2000" b="1" dirty="0">
              <a:latin typeface="Agency FB" pitchFamily="34" charset="0"/>
            </a:endParaRPr>
          </a:p>
        </p:txBody>
      </p:sp>
    </p:spTree>
    <p:extLst>
      <p:ext uri="{BB962C8B-B14F-4D97-AF65-F5344CB8AC3E}">
        <p14:creationId xmlns:p14="http://schemas.microsoft.com/office/powerpoint/2010/main" val="1476674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Contemporary Evolution</a:t>
            </a:r>
          </a:p>
        </p:txBody>
      </p:sp>
      <p:sp>
        <p:nvSpPr>
          <p:cNvPr id="3" name="Content Placeholder 2"/>
          <p:cNvSpPr>
            <a:spLocks noGrp="1"/>
          </p:cNvSpPr>
          <p:nvPr>
            <p:ph idx="1"/>
          </p:nvPr>
        </p:nvSpPr>
        <p:spPr/>
        <p:txBody>
          <a:bodyPr/>
          <a:lstStyle/>
          <a:p>
            <a:r>
              <a:rPr lang="en-US" dirty="0"/>
              <a:t>Avoiding responsibilities</a:t>
            </a:r>
          </a:p>
          <a:p>
            <a:pPr lvl="1"/>
            <a:r>
              <a:rPr lang="en-US" dirty="0"/>
              <a:t>Economic and political obligations linked with accepted refugees.</a:t>
            </a:r>
          </a:p>
          <a:p>
            <a:pPr lvl="1"/>
            <a:r>
              <a:rPr lang="en-US" dirty="0"/>
              <a:t>Governments often dispute the refugee claims.</a:t>
            </a:r>
          </a:p>
          <a:p>
            <a:pPr lvl="1"/>
            <a:r>
              <a:rPr lang="en-US" dirty="0"/>
              <a:t>Particularly over environmental and economic refugees.</a:t>
            </a:r>
          </a:p>
          <a:p>
            <a:pPr lvl="1"/>
            <a:r>
              <a:rPr lang="en-US" dirty="0"/>
              <a:t>Fear of opening up a massive wave of immigrants.</a:t>
            </a:r>
          </a:p>
          <a:p>
            <a:pPr lvl="1"/>
            <a:r>
              <a:rPr lang="en-US" dirty="0"/>
              <a:t>Subsidiary protection is often offered:</a:t>
            </a:r>
          </a:p>
          <a:p>
            <a:pPr lvl="2"/>
            <a:r>
              <a:rPr lang="en-US" dirty="0"/>
              <a:t>Less constraining than refugee status.</a:t>
            </a:r>
          </a:p>
          <a:p>
            <a:pPr lvl="2"/>
            <a:r>
              <a:rPr lang="en-US" dirty="0"/>
              <a:t>Those seeking asylum but not qualifying as refugees.</a:t>
            </a:r>
          </a:p>
          <a:p>
            <a:pPr lvl="2"/>
            <a:r>
              <a:rPr lang="en-US" dirty="0"/>
              <a:t>There are simply at a risk of being harmed because of the unstable conditions of their country </a:t>
            </a:r>
            <a:r>
              <a:rPr lang="en-US"/>
              <a:t>of origin.</a:t>
            </a:r>
            <a:endParaRPr lang="en-US" dirty="0"/>
          </a:p>
          <a:p>
            <a:pPr lvl="2"/>
            <a:r>
              <a:rPr lang="en-US" dirty="0"/>
              <a:t>Often granted a one years residency permit.</a:t>
            </a:r>
          </a:p>
          <a:p>
            <a:pPr lvl="1"/>
            <a:r>
              <a:rPr lang="en-US" dirty="0"/>
              <a:t>Refugees are often the least successful type of migrants:</a:t>
            </a:r>
          </a:p>
          <a:p>
            <a:pPr lvl="2"/>
            <a:r>
              <a:rPr lang="en-US" dirty="0"/>
              <a:t>Regular migrants are usually ‘self selected’.</a:t>
            </a:r>
          </a:p>
          <a:p>
            <a:pPr lvl="2"/>
            <a:r>
              <a:rPr lang="en-US" dirty="0"/>
              <a:t>Refugees encompasses all the segments of society.</a:t>
            </a:r>
          </a:p>
        </p:txBody>
      </p:sp>
    </p:spTree>
    <p:extLst>
      <p:ext uri="{BB962C8B-B14F-4D97-AF65-F5344CB8AC3E}">
        <p14:creationId xmlns:p14="http://schemas.microsoft.com/office/powerpoint/2010/main" val="3889799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Contemporary Evolution</a:t>
            </a:r>
          </a:p>
        </p:txBody>
      </p:sp>
      <p:sp>
        <p:nvSpPr>
          <p:cNvPr id="3" name="Content Placeholder 2"/>
          <p:cNvSpPr>
            <a:spLocks noGrp="1"/>
          </p:cNvSpPr>
          <p:nvPr>
            <p:ph idx="1"/>
          </p:nvPr>
        </p:nvSpPr>
        <p:spPr/>
        <p:txBody>
          <a:bodyPr/>
          <a:lstStyle/>
          <a:p>
            <a:r>
              <a:rPr lang="en-US" dirty="0"/>
              <a:t>Outcomes for the refugee situation</a:t>
            </a:r>
          </a:p>
          <a:p>
            <a:pPr lvl="1"/>
            <a:r>
              <a:rPr lang="en-US" dirty="0"/>
              <a:t>Return to the country of nationality:</a:t>
            </a:r>
          </a:p>
          <a:p>
            <a:pPr lvl="2"/>
            <a:r>
              <a:rPr lang="en-US" dirty="0"/>
              <a:t>The most preferred outcome, including for the refugee.</a:t>
            </a:r>
          </a:p>
          <a:p>
            <a:pPr lvl="2"/>
            <a:r>
              <a:rPr lang="en-US" dirty="0"/>
              <a:t>Requires a normalization of conditions in the country of origin.</a:t>
            </a:r>
          </a:p>
          <a:p>
            <a:pPr lvl="1"/>
            <a:r>
              <a:rPr lang="en-US" dirty="0"/>
              <a:t>Settlement in the country of asylum:</a:t>
            </a:r>
          </a:p>
          <a:p>
            <a:pPr lvl="2"/>
            <a:r>
              <a:rPr lang="en-US" dirty="0"/>
              <a:t>Often the only practical alternative.</a:t>
            </a:r>
          </a:p>
          <a:p>
            <a:pPr lvl="2"/>
            <a:r>
              <a:rPr lang="en-US" dirty="0"/>
              <a:t>If involving a developing country, work opportunities may be limited.</a:t>
            </a:r>
          </a:p>
          <a:p>
            <a:pPr lvl="2"/>
            <a:r>
              <a:rPr lang="en-US" dirty="0"/>
              <a:t>Create national identity challenges, particularly if refugee population is substantial.</a:t>
            </a:r>
          </a:p>
          <a:p>
            <a:pPr lvl="1"/>
            <a:r>
              <a:rPr lang="en-US" dirty="0"/>
              <a:t>Resettlement to a third country:</a:t>
            </a:r>
          </a:p>
          <a:p>
            <a:pPr lvl="2"/>
            <a:r>
              <a:rPr lang="en-US" dirty="0"/>
              <a:t>A small share of total refugees (1 to 5%).</a:t>
            </a:r>
          </a:p>
          <a:p>
            <a:pPr lvl="2"/>
            <a:r>
              <a:rPr lang="en-US" dirty="0"/>
              <a:t>Mostly concern the US, Canada and Australia and a few Northern European countries).</a:t>
            </a:r>
          </a:p>
          <a:p>
            <a:pPr lvl="2"/>
            <a:r>
              <a:rPr lang="en-US" dirty="0"/>
              <a:t>Resettling countries have a choice in terms of the profile of the refugees they are willing to accept.</a:t>
            </a:r>
          </a:p>
        </p:txBody>
      </p:sp>
    </p:spTree>
    <p:extLst>
      <p:ext uri="{BB962C8B-B14F-4D97-AF65-F5344CB8AC3E}">
        <p14:creationId xmlns:p14="http://schemas.microsoft.com/office/powerpoint/2010/main" val="2411730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Refugee Population by Territory of Asylum</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20340450"/>
              </p:ext>
            </p:extLst>
          </p:nvPr>
        </p:nvGraphicFramePr>
        <p:xfrm>
          <a:off x="757238" y="1311275"/>
          <a:ext cx="8245475"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9909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Countries of Origin and Destination of Refugees, 2014-15</a:t>
            </a:r>
          </a:p>
        </p:txBody>
      </p:sp>
      <p:graphicFrame>
        <p:nvGraphicFramePr>
          <p:cNvPr id="12" name="Content Placeholder 11"/>
          <p:cNvGraphicFramePr>
            <a:graphicFrameLocks noGrp="1"/>
          </p:cNvGraphicFramePr>
          <p:nvPr>
            <p:ph sz="half" idx="1"/>
            <p:extLst>
              <p:ext uri="{D42A27DB-BD31-4B8C-83A1-F6EECF244321}">
                <p14:modId xmlns:p14="http://schemas.microsoft.com/office/powerpoint/2010/main" val="2662603219"/>
              </p:ext>
            </p:extLst>
          </p:nvPr>
        </p:nvGraphicFramePr>
        <p:xfrm>
          <a:off x="757238" y="1311275"/>
          <a:ext cx="4046537" cy="52911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p:cNvGraphicFramePr>
            <a:graphicFrameLocks noGrp="1"/>
          </p:cNvGraphicFramePr>
          <p:nvPr>
            <p:ph sz="half" idx="2"/>
            <p:extLst>
              <p:ext uri="{D42A27DB-BD31-4B8C-83A1-F6EECF244321}">
                <p14:modId xmlns:p14="http://schemas.microsoft.com/office/powerpoint/2010/main" val="2278924763"/>
              </p:ext>
            </p:extLst>
          </p:nvPr>
        </p:nvGraphicFramePr>
        <p:xfrm>
          <a:off x="4956175" y="1311275"/>
          <a:ext cx="4046538" cy="52911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6835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orced Displacement 16JUN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9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Internally Displaced Persons</a:t>
            </a:r>
          </a:p>
        </p:txBody>
      </p:sp>
      <p:sp>
        <p:nvSpPr>
          <p:cNvPr id="3" name="Content Placeholder 2"/>
          <p:cNvSpPr>
            <a:spLocks noGrp="1"/>
          </p:cNvSpPr>
          <p:nvPr>
            <p:ph idx="1"/>
          </p:nvPr>
        </p:nvSpPr>
        <p:spPr/>
        <p:txBody>
          <a:bodyPr/>
          <a:lstStyle/>
          <a:p>
            <a:r>
              <a:rPr lang="en-US" dirty="0"/>
              <a:t>Unable to leave their country of origin</a:t>
            </a:r>
          </a:p>
          <a:p>
            <a:pPr lvl="1"/>
            <a:r>
              <a:rPr lang="en-US" dirty="0"/>
              <a:t>Cannot available themselves for international refugee assistance.</a:t>
            </a:r>
          </a:p>
          <a:p>
            <a:pPr lvl="1"/>
            <a:r>
              <a:rPr lang="en-US" dirty="0"/>
              <a:t>Usually account for 2/3 of the refugees.</a:t>
            </a:r>
          </a:p>
          <a:p>
            <a:pPr lvl="1"/>
            <a:r>
              <a:rPr lang="en-US" dirty="0"/>
              <a:t>At high risk since close to zones of conflicts and an ineffective central government.</a:t>
            </a:r>
          </a:p>
          <a:p>
            <a:pPr lvl="1"/>
            <a:r>
              <a:rPr lang="en-US" dirty="0"/>
              <a:t>Cannot be assisted effectively for UNHCR, unless given consent by concerned state.</a:t>
            </a:r>
          </a:p>
        </p:txBody>
      </p:sp>
    </p:spTree>
    <p:extLst>
      <p:ext uri="{BB962C8B-B14F-4D97-AF65-F5344CB8AC3E}">
        <p14:creationId xmlns:p14="http://schemas.microsoft.com/office/powerpoint/2010/main" val="1162081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Internally Displaced Populations, 2015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37608690"/>
              </p:ext>
            </p:extLst>
          </p:nvPr>
        </p:nvGraphicFramePr>
        <p:xfrm>
          <a:off x="757238" y="1311275"/>
          <a:ext cx="8245475" cy="52911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70503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2498" name="Rectangle 2"/>
          <p:cNvSpPr>
            <a:spLocks noGrp="1" noChangeArrowheads="1"/>
          </p:cNvSpPr>
          <p:nvPr>
            <p:ph type="title"/>
          </p:nvPr>
        </p:nvSpPr>
        <p:spPr/>
        <p:txBody>
          <a:bodyPr/>
          <a:lstStyle/>
          <a:p>
            <a:pPr eaLnBrk="1" hangingPunct="1">
              <a:defRPr/>
            </a:pPr>
            <a:r>
              <a:rPr lang="en-US"/>
              <a:t>Conditions of Usage</a:t>
            </a:r>
          </a:p>
        </p:txBody>
      </p:sp>
      <p:sp>
        <p:nvSpPr>
          <p:cNvPr id="34819" name="Rectangle 3"/>
          <p:cNvSpPr>
            <a:spLocks noGrp="1" noChangeArrowheads="1"/>
          </p:cNvSpPr>
          <p:nvPr>
            <p:ph idx="1"/>
          </p:nvPr>
        </p:nvSpPr>
        <p:spPr/>
        <p:txBody>
          <a:bodyPr/>
          <a:lstStyle/>
          <a:p>
            <a:pPr eaLnBrk="1" hangingPunct="1"/>
            <a:r>
              <a:rPr lang="en-US" altLang="en-US"/>
              <a:t>For personal and classroom use only</a:t>
            </a:r>
          </a:p>
          <a:p>
            <a:pPr lvl="1" eaLnBrk="1" hangingPunct="1"/>
            <a:r>
              <a:rPr lang="en-US" altLang="en-US"/>
              <a:t>Excludes any other form of communication such as conference presentations, published reports and papers.</a:t>
            </a:r>
          </a:p>
          <a:p>
            <a:pPr eaLnBrk="1" hangingPunct="1"/>
            <a:r>
              <a:rPr lang="en-US" altLang="en-US"/>
              <a:t>No modification and redistribution permitted</a:t>
            </a:r>
          </a:p>
          <a:p>
            <a:pPr lvl="1" eaLnBrk="1" hangingPunct="1"/>
            <a:r>
              <a:rPr lang="en-US" altLang="en-US"/>
              <a:t>Cannot be published, in whole or in part, in any form (printed or electronic) and on any media without consent.</a:t>
            </a:r>
          </a:p>
          <a:p>
            <a:pPr eaLnBrk="1" hangingPunct="1"/>
            <a:r>
              <a:rPr lang="en-US" altLang="en-US"/>
              <a:t>Citation</a:t>
            </a:r>
          </a:p>
          <a:p>
            <a:pPr lvl="1" eaLnBrk="1" hangingPunct="1"/>
            <a:r>
              <a:rPr lang="en-US" altLang="en-US"/>
              <a:t>Dr. Jean-Paul Rodrigue, Dept. of Economics &amp; Geography, Hofstra University.</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p:nvPr>
        </p:nvSpPr>
        <p:spPr/>
        <p:txBody>
          <a:bodyPr/>
          <a:lstStyle/>
          <a:p>
            <a:pPr eaLnBrk="1" hangingPunct="1">
              <a:defRPr/>
            </a:pPr>
            <a:r>
              <a:rPr lang="en-US" dirty="0"/>
              <a:t>4. Future Considerations</a:t>
            </a:r>
          </a:p>
        </p:txBody>
      </p:sp>
      <p:sp>
        <p:nvSpPr>
          <p:cNvPr id="73731" name="Rectangle 3"/>
          <p:cNvSpPr>
            <a:spLocks noGrp="1" noChangeArrowheads="1"/>
          </p:cNvSpPr>
          <p:nvPr>
            <p:ph idx="1"/>
          </p:nvPr>
        </p:nvSpPr>
        <p:spPr/>
        <p:txBody>
          <a:bodyPr/>
          <a:lstStyle/>
          <a:p>
            <a:pPr eaLnBrk="1" hangingPunct="1"/>
            <a:r>
              <a:rPr lang="en-US" altLang="en-US" dirty="0"/>
              <a:t>Closing the door</a:t>
            </a:r>
          </a:p>
          <a:p>
            <a:pPr lvl="1" eaLnBrk="1" hangingPunct="1"/>
            <a:r>
              <a:rPr lang="en-US" altLang="en-US" dirty="0"/>
              <a:t>Changes in the dynamism of conflicts:</a:t>
            </a:r>
          </a:p>
          <a:p>
            <a:pPr lvl="2"/>
            <a:r>
              <a:rPr lang="en-US" altLang="en-US" dirty="0"/>
              <a:t>Internal struggles based upon political, religious and ethnic ideologies.</a:t>
            </a:r>
          </a:p>
          <a:p>
            <a:pPr lvl="2"/>
            <a:r>
              <a:rPr lang="en-US" altLang="en-US" dirty="0"/>
              <a:t>Enduring turmoil providing an ‘endless’ supply of refugees.</a:t>
            </a:r>
          </a:p>
          <a:p>
            <a:pPr lvl="1" eaLnBrk="1" hangingPunct="1"/>
            <a:r>
              <a:rPr lang="en-US" altLang="en-US" dirty="0"/>
              <a:t>Refugees are a controversial issue:</a:t>
            </a:r>
          </a:p>
          <a:p>
            <a:pPr lvl="2" eaLnBrk="1" hangingPunct="1"/>
            <a:r>
              <a:rPr lang="en-US" altLang="en-US" dirty="0"/>
              <a:t>Especially in the developed world.</a:t>
            </a:r>
          </a:p>
          <a:p>
            <a:pPr lvl="2"/>
            <a:r>
              <a:rPr lang="en-US" altLang="en-US" dirty="0"/>
              <a:t>From compassion to fatigue.</a:t>
            </a:r>
          </a:p>
          <a:p>
            <a:pPr lvl="2"/>
            <a:r>
              <a:rPr lang="en-US" altLang="en-US" dirty="0"/>
              <a:t>Difficult to differentiate economic refugees.</a:t>
            </a:r>
          </a:p>
          <a:p>
            <a:pPr lvl="2" eaLnBrk="1" hangingPunct="1"/>
            <a:r>
              <a:rPr lang="en-US" altLang="en-US" dirty="0"/>
              <a:t>Only a small share of the asylum seekers are granted the refugee status.</a:t>
            </a:r>
          </a:p>
          <a:p>
            <a:pPr lvl="2" eaLnBrk="1" hangingPunct="1"/>
            <a:r>
              <a:rPr lang="en-US" altLang="en-US" dirty="0"/>
              <a:t>Less than 5-10% for the European Union.</a:t>
            </a:r>
          </a:p>
          <a:p>
            <a:pPr lvl="2" eaLnBrk="1" hangingPunct="1"/>
            <a:r>
              <a:rPr lang="en-US" altLang="en-US" dirty="0"/>
              <a:t>Increasingly, refugees are no longer accepted.</a:t>
            </a:r>
          </a:p>
          <a:p>
            <a:pPr lvl="2" eaLnBrk="1" hangingPunct="1"/>
            <a:r>
              <a:rPr lang="en-US" altLang="en-US" dirty="0"/>
              <a:t>Economic refugees resorting to asylum as the only way to get a legal status.</a:t>
            </a:r>
          </a:p>
          <a:p>
            <a:pPr lvl="2" eaLnBrk="1" hangingPunct="1"/>
            <a:r>
              <a:rPr lang="en-US" altLang="en-US" dirty="0"/>
              <a:t>Rejected refugees often slip into illegal immigration (and the underground) due to lack of deportation.</a:t>
            </a:r>
          </a:p>
        </p:txBody>
      </p:sp>
    </p:spTree>
    <p:extLst>
      <p:ext uri="{BB962C8B-B14F-4D97-AF65-F5344CB8AC3E}">
        <p14:creationId xmlns:p14="http://schemas.microsoft.com/office/powerpoint/2010/main" val="1113671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Future Considerations</a:t>
            </a:r>
          </a:p>
        </p:txBody>
      </p:sp>
      <p:sp>
        <p:nvSpPr>
          <p:cNvPr id="3" name="Content Placeholder 2"/>
          <p:cNvSpPr>
            <a:spLocks noGrp="1"/>
          </p:cNvSpPr>
          <p:nvPr>
            <p:ph idx="1"/>
          </p:nvPr>
        </p:nvSpPr>
        <p:spPr/>
        <p:txBody>
          <a:bodyPr/>
          <a:lstStyle/>
          <a:p>
            <a:r>
              <a:rPr lang="en-US" dirty="0"/>
              <a:t>Smuggling networks</a:t>
            </a:r>
          </a:p>
          <a:p>
            <a:pPr lvl="1"/>
            <a:r>
              <a:rPr lang="en-US" dirty="0"/>
              <a:t>Lucrative business due to high demand.</a:t>
            </a:r>
          </a:p>
          <a:p>
            <a:pPr lvl="1"/>
            <a:r>
              <a:rPr lang="en-US" dirty="0"/>
              <a:t>Creates a system of debt, bondage and abuse (prostitution).</a:t>
            </a:r>
          </a:p>
          <a:p>
            <a:pPr lvl="1"/>
            <a:r>
              <a:rPr lang="en-US" dirty="0"/>
              <a:t>Blocking routes, usually result in traffic diversion to other routes and points of entry.</a:t>
            </a:r>
          </a:p>
          <a:p>
            <a:pPr lvl="1"/>
            <a:r>
              <a:rPr lang="en-US" dirty="0"/>
              <a:t>Usage of high risk routes (e.g. crossing the Mediterranean).</a:t>
            </a:r>
          </a:p>
          <a:p>
            <a:pPr lvl="1"/>
            <a:endParaRPr lang="en-US" dirty="0"/>
          </a:p>
        </p:txBody>
      </p:sp>
      <p:pic>
        <p:nvPicPr>
          <p:cNvPr id="4" name="Picture 2" descr="C:\Users\ecojpr\AppData\Local\Microsoft\Windows\Temporary Internet Files\Content.IE5\H0P94DF5\MC90044207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6663" y="5699010"/>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1063" y="5583186"/>
            <a:ext cx="4667826" cy="1015663"/>
          </a:xfrm>
          <a:prstGeom prst="rect">
            <a:avLst/>
          </a:prstGeom>
          <a:noFill/>
        </p:spPr>
        <p:txBody>
          <a:bodyPr wrap="square" rtlCol="0">
            <a:spAutoFit/>
          </a:bodyPr>
          <a:lstStyle/>
          <a:p>
            <a:r>
              <a:rPr lang="en-US" sz="2000" b="1" dirty="0">
                <a:latin typeface="Agency FB" pitchFamily="34" charset="0"/>
              </a:rPr>
              <a:t>The doors are closing for refugees. Explain what are the main reasons why states are less willing to accept refugees.</a:t>
            </a:r>
          </a:p>
        </p:txBody>
      </p:sp>
    </p:spTree>
    <p:extLst>
      <p:ext uri="{BB962C8B-B14F-4D97-AF65-F5344CB8AC3E}">
        <p14:creationId xmlns:p14="http://schemas.microsoft.com/office/powerpoint/2010/main" val="2869535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African and Middle Eastern Land Migration Routes to Europe</a:t>
            </a:r>
          </a:p>
        </p:txBody>
      </p:sp>
      <p:pic>
        <p:nvPicPr>
          <p:cNvPr id="1030" name="Picture 6"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7810"/>
          <a:stretch/>
        </p:blipFill>
        <p:spPr bwMode="auto">
          <a:xfrm>
            <a:off x="779463" y="1285102"/>
            <a:ext cx="8020050" cy="522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005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5" name="Rectangle 5"/>
          <p:cNvSpPr>
            <a:spLocks noGrp="1" noChangeArrowheads="1"/>
          </p:cNvSpPr>
          <p:nvPr>
            <p:ph type="title"/>
          </p:nvPr>
        </p:nvSpPr>
        <p:spPr/>
        <p:txBody>
          <a:bodyPr/>
          <a:lstStyle/>
          <a:p>
            <a:pPr>
              <a:defRPr/>
            </a:pPr>
            <a:r>
              <a:rPr lang="en-US" dirty="0"/>
              <a:t>4. Future Considerations</a:t>
            </a:r>
          </a:p>
        </p:txBody>
      </p:sp>
      <p:sp>
        <p:nvSpPr>
          <p:cNvPr id="70659" name="Rectangle 6"/>
          <p:cNvSpPr>
            <a:spLocks noGrp="1" noChangeArrowheads="1"/>
          </p:cNvSpPr>
          <p:nvPr>
            <p:ph idx="1"/>
          </p:nvPr>
        </p:nvSpPr>
        <p:spPr/>
        <p:txBody>
          <a:bodyPr/>
          <a:lstStyle/>
          <a:p>
            <a:pPr eaLnBrk="1" hangingPunct="1"/>
            <a:r>
              <a:rPr lang="en-US" altLang="en-US" dirty="0"/>
              <a:t>Environmental and economic refugees</a:t>
            </a:r>
          </a:p>
          <a:p>
            <a:pPr lvl="1" eaLnBrk="1" hangingPunct="1"/>
            <a:r>
              <a:rPr lang="en-US" altLang="en-US" dirty="0"/>
              <a:t>People who can no longer gain a secure livelihood in their homelands because of what are primarily environmental or economic factors of unusual scope.</a:t>
            </a:r>
          </a:p>
          <a:p>
            <a:pPr lvl="1" eaLnBrk="1" hangingPunct="1"/>
            <a:r>
              <a:rPr lang="en-US" altLang="en-US" dirty="0"/>
              <a:t>Sources:</a:t>
            </a:r>
          </a:p>
          <a:p>
            <a:pPr lvl="2" eaLnBrk="1" hangingPunct="1"/>
            <a:r>
              <a:rPr lang="en-US" altLang="en-US" dirty="0"/>
              <a:t>Natural disaster.</a:t>
            </a:r>
          </a:p>
          <a:p>
            <a:pPr lvl="2" eaLnBrk="1" hangingPunct="1"/>
            <a:r>
              <a:rPr lang="en-US" altLang="en-US" dirty="0"/>
              <a:t>Human alterations to the environment; climate change.</a:t>
            </a:r>
          </a:p>
          <a:p>
            <a:pPr lvl="2" eaLnBrk="1" hangingPunct="1"/>
            <a:r>
              <a:rPr lang="en-US" altLang="en-US" dirty="0"/>
              <a:t>Contamination (pollution) of the environment.</a:t>
            </a:r>
          </a:p>
          <a:p>
            <a:pPr lvl="2" eaLnBrk="1" hangingPunct="1"/>
            <a:r>
              <a:rPr lang="en-US" altLang="en-US" dirty="0"/>
              <a:t>Lack of development and opportunities.</a:t>
            </a:r>
          </a:p>
          <a:p>
            <a:pPr lvl="1" eaLnBrk="1" hangingPunct="1"/>
            <a:r>
              <a:rPr lang="en-US" altLang="en-US" dirty="0"/>
              <a:t>Render continued residence in that particular location unsustainable.</a:t>
            </a:r>
          </a:p>
          <a:p>
            <a:pPr lvl="1" eaLnBrk="1" hangingPunct="1"/>
            <a:r>
              <a:rPr lang="en-US" altLang="en-US" dirty="0"/>
              <a:t>Have limited alternatives to seek sanctuary elsewhere.</a:t>
            </a:r>
          </a:p>
          <a:p>
            <a:pPr lvl="1" eaLnBrk="1" hangingPunct="1"/>
            <a:r>
              <a:rPr lang="en-US" altLang="en-US" dirty="0"/>
              <a:t>Allowing environmental and economic refugees would essentially legalize all forms of migration.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p:txBody>
          <a:bodyPr/>
          <a:lstStyle/>
          <a:p>
            <a:pPr eaLnBrk="1" hangingPunct="1">
              <a:defRPr/>
            </a:pPr>
            <a:r>
              <a:rPr lang="en-US"/>
              <a:t>D. Urbanization</a:t>
            </a:r>
          </a:p>
        </p:txBody>
      </p:sp>
      <p:sp>
        <p:nvSpPr>
          <p:cNvPr id="75779" name="Rectangle 3"/>
          <p:cNvSpPr>
            <a:spLocks noGrp="1" noChangeArrowheads="1"/>
          </p:cNvSpPr>
          <p:nvPr>
            <p:ph idx="1"/>
          </p:nvPr>
        </p:nvSpPr>
        <p:spPr/>
        <p:txBody>
          <a:bodyPr/>
          <a:lstStyle/>
          <a:p>
            <a:pPr eaLnBrk="1" hangingPunct="1"/>
            <a:r>
              <a:rPr lang="en-US" altLang="en-US" dirty="0"/>
              <a:t>1. Cities and Urbanization</a:t>
            </a:r>
          </a:p>
          <a:p>
            <a:pPr eaLnBrk="1" hangingPunct="1"/>
            <a:r>
              <a:rPr lang="en-US" altLang="en-US" dirty="0"/>
              <a:t>2. History of Urbanization</a:t>
            </a:r>
          </a:p>
          <a:p>
            <a:pPr eaLnBrk="1" hangingPunct="1"/>
            <a:r>
              <a:rPr lang="en-US" altLang="en-US" dirty="0"/>
              <a:t>3. The Functions of Cities</a:t>
            </a:r>
          </a:p>
          <a:p>
            <a:pPr eaLnBrk="1" hangingPunct="1"/>
            <a:r>
              <a:rPr lang="en-US" altLang="en-US" dirty="0"/>
              <a:t>4. Megacities and Shantytowns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t>1. Cities and Urbanization</a:t>
            </a:r>
            <a:endParaRPr lang="en-US" dirty="0"/>
          </a:p>
        </p:txBody>
      </p:sp>
      <p:graphicFrame>
        <p:nvGraphicFramePr>
          <p:cNvPr id="7" name="Content Placeholder 6"/>
          <p:cNvGraphicFramePr>
            <a:graphicFrameLocks noGrp="1"/>
          </p:cNvGraphicFramePr>
          <p:nvPr>
            <p:ph idx="1"/>
            <p:extLst/>
          </p:nvPr>
        </p:nvGraphicFramePr>
        <p:xfrm>
          <a:off x="757238" y="1311275"/>
          <a:ext cx="8245475" cy="5291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1794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p:cNvSpPr>
            <a:spLocks noGrp="1" noChangeArrowheads="1"/>
          </p:cNvSpPr>
          <p:nvPr>
            <p:ph type="title"/>
          </p:nvPr>
        </p:nvSpPr>
        <p:spPr/>
        <p:txBody>
          <a:bodyPr/>
          <a:lstStyle/>
          <a:p>
            <a:pPr>
              <a:defRPr/>
            </a:pPr>
            <a:r>
              <a:rPr lang="en-US" altLang="en-US" dirty="0"/>
              <a:t>1. Cities and Urbanization</a:t>
            </a:r>
            <a:endParaRPr lang="en-US" dirty="0"/>
          </a:p>
        </p:txBody>
      </p:sp>
      <p:sp>
        <p:nvSpPr>
          <p:cNvPr id="16387" name="Rectangle 3"/>
          <p:cNvSpPr>
            <a:spLocks noGrp="1" noChangeArrowheads="1"/>
          </p:cNvSpPr>
          <p:nvPr>
            <p:ph idx="1"/>
          </p:nvPr>
        </p:nvSpPr>
        <p:spPr/>
        <p:txBody>
          <a:bodyPr/>
          <a:lstStyle/>
          <a:p>
            <a:pPr eaLnBrk="1" hangingPunct="1"/>
            <a:r>
              <a:rPr lang="en-US" dirty="0"/>
              <a:t>Causes of urbanization</a:t>
            </a:r>
          </a:p>
          <a:p>
            <a:pPr lvl="1" eaLnBrk="1" hangingPunct="1"/>
            <a:r>
              <a:rPr lang="en-US" dirty="0"/>
              <a:t>Historical:</a:t>
            </a:r>
          </a:p>
          <a:p>
            <a:pPr lvl="2" eaLnBrk="1" hangingPunct="1"/>
            <a:r>
              <a:rPr lang="en-US" dirty="0"/>
              <a:t>“</a:t>
            </a:r>
            <a:r>
              <a:rPr lang="en-US" dirty="0" err="1"/>
              <a:t>Civis</a:t>
            </a:r>
            <a:r>
              <a:rPr lang="en-US" dirty="0"/>
              <a:t>”.</a:t>
            </a:r>
          </a:p>
          <a:p>
            <a:pPr lvl="2" eaLnBrk="1" hangingPunct="1"/>
            <a:r>
              <a:rPr lang="en-US" dirty="0"/>
              <a:t>Defense.</a:t>
            </a:r>
          </a:p>
          <a:p>
            <a:pPr lvl="2" eaLnBrk="1" hangingPunct="1"/>
            <a:r>
              <a:rPr lang="en-US" dirty="0"/>
              <a:t>Trade routes.</a:t>
            </a:r>
          </a:p>
          <a:p>
            <a:pPr lvl="1" eaLnBrk="1" hangingPunct="1"/>
            <a:r>
              <a:rPr lang="en-US" dirty="0"/>
              <a:t>Social:</a:t>
            </a:r>
          </a:p>
          <a:p>
            <a:pPr lvl="2" eaLnBrk="1" hangingPunct="1"/>
            <a:r>
              <a:rPr lang="en-US" dirty="0"/>
              <a:t>Increased social interactions.</a:t>
            </a:r>
          </a:p>
          <a:p>
            <a:pPr lvl="2" eaLnBrk="1" hangingPunct="1"/>
            <a:r>
              <a:rPr lang="en-US" dirty="0"/>
              <a:t>Institutions representing a society (government, religion &amp; education).</a:t>
            </a:r>
          </a:p>
          <a:p>
            <a:pPr lvl="1" eaLnBrk="1" hangingPunct="1"/>
            <a:r>
              <a:rPr lang="en-US" dirty="0"/>
              <a:t>Economic:</a:t>
            </a:r>
          </a:p>
          <a:p>
            <a:pPr lvl="2" eaLnBrk="1" hangingPunct="1"/>
            <a:r>
              <a:rPr lang="en-US" dirty="0"/>
              <a:t>Linked with agricultural surpluses.</a:t>
            </a:r>
          </a:p>
          <a:p>
            <a:pPr lvl="2" eaLnBrk="1" hangingPunct="1"/>
            <a:r>
              <a:rPr lang="en-US" dirty="0"/>
              <a:t>Increased economic opportunities (the most successful cities tended to be the most open to entrepreneurship).</a:t>
            </a:r>
          </a:p>
          <a:p>
            <a:pPr lvl="2" eaLnBrk="1" hangingPunct="1"/>
            <a:r>
              <a:rPr lang="en-US" dirty="0"/>
              <a:t>Access to labor.</a:t>
            </a:r>
          </a:p>
          <a:p>
            <a:pPr lvl="2" eaLnBrk="1" hangingPunct="1"/>
            <a:r>
              <a:rPr lang="en-US" dirty="0"/>
              <a:t>Specialization.</a:t>
            </a:r>
          </a:p>
          <a:p>
            <a:pPr lvl="2" eaLnBrk="1" hangingPunct="1"/>
            <a:r>
              <a:rPr lang="en-US" dirty="0"/>
              <a:t>Economies of scale and of agglomeration.</a:t>
            </a:r>
          </a:p>
        </p:txBody>
      </p:sp>
      <p:pic>
        <p:nvPicPr>
          <p:cNvPr id="16388" name="Picture 2" descr="cities"/>
          <p:cNvPicPr>
            <a:picLocks noChangeAspect="1" noChangeArrowheads="1"/>
          </p:cNvPicPr>
          <p:nvPr/>
        </p:nvPicPr>
        <p:blipFill>
          <a:blip r:embed="rId3" cstate="print"/>
          <a:srcRect/>
          <a:stretch>
            <a:fillRect/>
          </a:stretch>
        </p:blipFill>
        <p:spPr bwMode="auto">
          <a:xfrm>
            <a:off x="4706938" y="0"/>
            <a:ext cx="4437062" cy="3268663"/>
          </a:xfrm>
          <a:prstGeom prst="rect">
            <a:avLst/>
          </a:prstGeom>
          <a:noFill/>
          <a:ln w="9525">
            <a:noFill/>
            <a:miter lim="800000"/>
            <a:headEnd/>
            <a:tailEnd/>
          </a:ln>
        </p:spPr>
      </p:pic>
    </p:spTree>
    <p:extLst>
      <p:ext uri="{BB962C8B-B14F-4D97-AF65-F5344CB8AC3E}">
        <p14:creationId xmlns:p14="http://schemas.microsoft.com/office/powerpoint/2010/main" val="3252422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1. Cities and Urbanization</a:t>
            </a:r>
            <a:endParaRPr lang="en-US" dirty="0"/>
          </a:p>
        </p:txBody>
      </p:sp>
      <p:sp>
        <p:nvSpPr>
          <p:cNvPr id="3" name="Content Placeholder 2"/>
          <p:cNvSpPr>
            <a:spLocks noGrp="1"/>
          </p:cNvSpPr>
          <p:nvPr>
            <p:ph idx="1"/>
          </p:nvPr>
        </p:nvSpPr>
        <p:spPr/>
        <p:txBody>
          <a:bodyPr/>
          <a:lstStyle/>
          <a:p>
            <a:r>
              <a:rPr lang="en-US" dirty="0"/>
              <a:t>Causes of contemporary urban population growth</a:t>
            </a:r>
          </a:p>
          <a:p>
            <a:pPr lvl="1"/>
            <a:r>
              <a:rPr lang="en-US" dirty="0"/>
              <a:t>Natural population increase:</a:t>
            </a:r>
          </a:p>
          <a:p>
            <a:pPr lvl="2"/>
            <a:r>
              <a:rPr lang="en-US" dirty="0"/>
              <a:t>Births minus deaths.</a:t>
            </a:r>
          </a:p>
          <a:p>
            <a:pPr lvl="2"/>
            <a:r>
              <a:rPr lang="en-US" dirty="0"/>
              <a:t>Demographic transition </a:t>
            </a:r>
            <a:r>
              <a:rPr lang="en-US"/>
              <a:t>provided momentum.</a:t>
            </a:r>
            <a:endParaRPr lang="en-US" dirty="0"/>
          </a:p>
          <a:p>
            <a:pPr lvl="1"/>
            <a:r>
              <a:rPr lang="en-US" dirty="0"/>
              <a:t>Migration from rural areas:</a:t>
            </a:r>
          </a:p>
          <a:p>
            <a:pPr lvl="2"/>
            <a:r>
              <a:rPr lang="en-US" dirty="0"/>
              <a:t>Notably in countries with large rural populations.</a:t>
            </a:r>
          </a:p>
          <a:p>
            <a:pPr lvl="1"/>
            <a:r>
              <a:rPr lang="en-US" dirty="0"/>
              <a:t>Immigration (international):</a:t>
            </a:r>
          </a:p>
          <a:p>
            <a:pPr lvl="2"/>
            <a:r>
              <a:rPr lang="en-US" dirty="0"/>
              <a:t>Notably in Europe and North America.</a:t>
            </a:r>
          </a:p>
          <a:p>
            <a:pPr lvl="2"/>
            <a:r>
              <a:rPr lang="en-US" dirty="0"/>
              <a:t>Concerns gateway cities.</a:t>
            </a:r>
          </a:p>
          <a:p>
            <a:pPr lvl="1"/>
            <a:r>
              <a:rPr lang="en-US" dirty="0"/>
              <a:t>Reclassification of urban boundaries:</a:t>
            </a:r>
          </a:p>
          <a:p>
            <a:pPr lvl="2"/>
            <a:r>
              <a:rPr lang="en-US" dirty="0"/>
              <a:t>Encompass other cities and towns.</a:t>
            </a:r>
          </a:p>
          <a:p>
            <a:pPr lvl="2"/>
            <a:r>
              <a:rPr lang="en-US" dirty="0"/>
              <a:t>Encompass formerly rural areas.</a:t>
            </a:r>
          </a:p>
          <a:p>
            <a:endParaRPr lang="en-US" dirty="0"/>
          </a:p>
        </p:txBody>
      </p:sp>
    </p:spTree>
    <p:extLst>
      <p:ext uri="{BB962C8B-B14F-4D97-AF65-F5344CB8AC3E}">
        <p14:creationId xmlns:p14="http://schemas.microsoft.com/office/powerpoint/2010/main" val="2373516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7" name="Rectangle 3"/>
          <p:cNvSpPr>
            <a:spLocks noGrp="1" noChangeArrowheads="1"/>
          </p:cNvSpPr>
          <p:nvPr>
            <p:ph type="title"/>
          </p:nvPr>
        </p:nvSpPr>
        <p:spPr/>
        <p:txBody>
          <a:bodyPr/>
          <a:lstStyle/>
          <a:p>
            <a:pPr>
              <a:defRPr/>
            </a:pPr>
            <a:r>
              <a:rPr lang="en-US" altLang="en-US" dirty="0"/>
              <a:t>1. Cities and Urbanization</a:t>
            </a:r>
            <a:endParaRPr lang="en-US" dirty="0"/>
          </a:p>
        </p:txBody>
      </p:sp>
      <p:sp>
        <p:nvSpPr>
          <p:cNvPr id="83971" name="Rectangle 4"/>
          <p:cNvSpPr>
            <a:spLocks noGrp="1" noChangeArrowheads="1"/>
          </p:cNvSpPr>
          <p:nvPr>
            <p:ph idx="1"/>
          </p:nvPr>
        </p:nvSpPr>
        <p:spPr/>
        <p:txBody>
          <a:bodyPr/>
          <a:lstStyle/>
          <a:p>
            <a:r>
              <a:rPr lang="en-US" dirty="0"/>
              <a:t>Why People Move to Urban Areas?</a:t>
            </a:r>
            <a:endParaRPr lang="en-US" altLang="en-US" dirty="0"/>
          </a:p>
          <a:p>
            <a:pPr lvl="1" eaLnBrk="1" hangingPunct="1"/>
            <a:r>
              <a:rPr lang="en-US" altLang="en-US" dirty="0"/>
              <a:t>50 million new urbanites each year.</a:t>
            </a:r>
          </a:p>
          <a:p>
            <a:pPr lvl="1" eaLnBrk="1" hangingPunct="1"/>
            <a:r>
              <a:rPr lang="en-US" altLang="en-US" dirty="0"/>
              <a:t>1 million new urbanites each week.</a:t>
            </a:r>
          </a:p>
          <a:p>
            <a:pPr lvl="1" eaLnBrk="1" hangingPunct="1"/>
            <a:r>
              <a:rPr lang="en-US" altLang="en-US" dirty="0"/>
              <a:t>About 155,000 new urbanites each day.</a:t>
            </a:r>
          </a:p>
          <a:p>
            <a:pPr lvl="1" eaLnBrk="1" hangingPunct="1"/>
            <a:r>
              <a:rPr lang="en-US" altLang="en-US" dirty="0"/>
              <a:t>About 75,000 rural poor migrate to cities each day.</a:t>
            </a:r>
          </a:p>
          <a:p>
            <a:pPr lvl="1" eaLnBrk="1" hangingPunct="1"/>
            <a:r>
              <a:rPr lang="en-US" altLang="en-US" dirty="0"/>
              <a:t>Major changes in the developing world.</a:t>
            </a:r>
          </a:p>
          <a:p>
            <a:pPr lvl="1" eaLnBrk="1" hangingPunct="1"/>
            <a:r>
              <a:rPr lang="en-US" altLang="en-US" dirty="0"/>
              <a:t>Migration:</a:t>
            </a:r>
          </a:p>
          <a:p>
            <a:pPr lvl="2" eaLnBrk="1" hangingPunct="1"/>
            <a:r>
              <a:rPr lang="en-US" altLang="en-US" dirty="0"/>
              <a:t>Makes a significant contribution to the growth of urban areas.</a:t>
            </a:r>
          </a:p>
          <a:p>
            <a:pPr lvl="2" eaLnBrk="1" hangingPunct="1"/>
            <a:r>
              <a:rPr lang="en-US" altLang="en-US" dirty="0"/>
              <a:t>Accounts for between 40% and 60% of annual urban population growth in the developing world.</a:t>
            </a:r>
          </a:p>
          <a:p>
            <a:pPr lvl="2" eaLnBrk="1" hangingPunct="1"/>
            <a:r>
              <a:rPr lang="en-US" altLang="en-US" dirty="0"/>
              <a:t>Huge rural-to-urban migration potential in areas having a large rural population.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p:txBody>
          <a:bodyPr/>
          <a:lstStyle/>
          <a:p>
            <a:pPr>
              <a:defRPr/>
            </a:pPr>
            <a:r>
              <a:rPr lang="en-US" altLang="en-US" dirty="0"/>
              <a:t>1. Cities and Urbanization</a:t>
            </a:r>
            <a:endParaRPr lang="en-US" dirty="0"/>
          </a:p>
        </p:txBody>
      </p:sp>
      <p:sp>
        <p:nvSpPr>
          <p:cNvPr id="84995" name="Rectangle 3"/>
          <p:cNvSpPr>
            <a:spLocks noGrp="1" noChangeArrowheads="1"/>
          </p:cNvSpPr>
          <p:nvPr>
            <p:ph idx="1"/>
          </p:nvPr>
        </p:nvSpPr>
        <p:spPr/>
        <p:txBody>
          <a:bodyPr/>
          <a:lstStyle/>
          <a:p>
            <a:pPr eaLnBrk="1" hangingPunct="1"/>
            <a:r>
              <a:rPr lang="en-US" altLang="en-US"/>
              <a:t>Push-Pull considerations</a:t>
            </a:r>
          </a:p>
          <a:p>
            <a:pPr lvl="1" eaLnBrk="1" hangingPunct="1"/>
            <a:r>
              <a:rPr lang="en-US" altLang="en-US"/>
              <a:t>Both are affecting rural-urban migrations.</a:t>
            </a:r>
          </a:p>
          <a:p>
            <a:pPr lvl="1" eaLnBrk="1" hangingPunct="1"/>
            <a:r>
              <a:rPr lang="en-US" altLang="en-US"/>
              <a:t>“Pull” of the cities may determine the destination.</a:t>
            </a:r>
          </a:p>
          <a:p>
            <a:pPr lvl="1" eaLnBrk="1" hangingPunct="1"/>
            <a:r>
              <a:rPr lang="en-US" altLang="en-US"/>
              <a:t>Migrants are pulled toward cities:</a:t>
            </a:r>
          </a:p>
          <a:p>
            <a:pPr lvl="2" eaLnBrk="1" hangingPunct="1"/>
            <a:r>
              <a:rPr lang="en-US" altLang="en-US"/>
              <a:t>Prospect of jobs and higher incomes.</a:t>
            </a:r>
          </a:p>
          <a:p>
            <a:pPr lvl="2" eaLnBrk="1" hangingPunct="1"/>
            <a:r>
              <a:rPr lang="en-US" altLang="en-US"/>
              <a:t>Most early urbanization was the result of pull considerations.</a:t>
            </a:r>
          </a:p>
          <a:p>
            <a:pPr lvl="1" eaLnBrk="1" hangingPunct="1"/>
            <a:r>
              <a:rPr lang="en-US" altLang="en-US"/>
              <a:t>Pushed out of rural areas:</a:t>
            </a:r>
          </a:p>
          <a:p>
            <a:pPr lvl="2" eaLnBrk="1" hangingPunct="1"/>
            <a:r>
              <a:rPr lang="en-US" altLang="en-US"/>
              <a:t>“Push” factors predominate as the motivation to move.</a:t>
            </a:r>
          </a:p>
          <a:p>
            <a:pPr lvl="2" eaLnBrk="1" hangingPunct="1"/>
            <a:r>
              <a:rPr lang="en-US" altLang="en-US"/>
              <a:t>Poverty, lack of land, declining agricultural work, war, and famine.</a:t>
            </a:r>
          </a:p>
          <a:p>
            <a:pPr lvl="2" eaLnBrk="1" hangingPunct="1"/>
            <a:r>
              <a:rPr lang="en-US" altLang="en-US"/>
              <a:t>Play more importance today than push considerations.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p:txBody>
          <a:bodyPr/>
          <a:lstStyle/>
          <a:p>
            <a:pPr eaLnBrk="1" hangingPunct="1">
              <a:defRPr/>
            </a:pPr>
            <a:r>
              <a:rPr lang="en-US"/>
              <a:t>C. Refugees</a:t>
            </a:r>
          </a:p>
        </p:txBody>
      </p:sp>
      <p:sp>
        <p:nvSpPr>
          <p:cNvPr id="67587" name="Rectangle 3"/>
          <p:cNvSpPr>
            <a:spLocks noGrp="1" noChangeArrowheads="1"/>
          </p:cNvSpPr>
          <p:nvPr>
            <p:ph idx="1"/>
          </p:nvPr>
        </p:nvSpPr>
        <p:spPr/>
        <p:txBody>
          <a:bodyPr/>
          <a:lstStyle/>
          <a:p>
            <a:pPr eaLnBrk="1" hangingPunct="1"/>
            <a:r>
              <a:rPr lang="en-US" altLang="en-US" dirty="0"/>
              <a:t>1. Definition</a:t>
            </a:r>
          </a:p>
          <a:p>
            <a:pPr eaLnBrk="1" hangingPunct="1"/>
            <a:r>
              <a:rPr lang="en-US" altLang="en-US" dirty="0"/>
              <a:t>2. Contemporary Evolution</a:t>
            </a:r>
          </a:p>
          <a:p>
            <a:pPr eaLnBrk="1" hangingPunct="1"/>
            <a:r>
              <a:rPr lang="en-US" altLang="en-US" dirty="0"/>
              <a:t>3. Internally Displaced Persons</a:t>
            </a:r>
          </a:p>
          <a:p>
            <a:pPr eaLnBrk="1" hangingPunct="1"/>
            <a:r>
              <a:rPr lang="en-US" altLang="en-US" dirty="0"/>
              <a:t>4. Future Considerations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reeform 2"/>
          <p:cNvSpPr>
            <a:spLocks/>
          </p:cNvSpPr>
          <p:nvPr/>
        </p:nvSpPr>
        <p:spPr bwMode="auto">
          <a:xfrm>
            <a:off x="6096000" y="4267200"/>
            <a:ext cx="2057400" cy="2057400"/>
          </a:xfrm>
          <a:custGeom>
            <a:avLst/>
            <a:gdLst>
              <a:gd name="T0" fmla="*/ 2147483647 w 1296"/>
              <a:gd name="T1" fmla="*/ 2147483647 h 1296"/>
              <a:gd name="T2" fmla="*/ 0 w 1296"/>
              <a:gd name="T3" fmla="*/ 2147483647 h 1296"/>
              <a:gd name="T4" fmla="*/ 2147483647 w 1296"/>
              <a:gd name="T5" fmla="*/ 0 h 1296"/>
              <a:gd name="T6" fmla="*/ 2147483647 w 1296"/>
              <a:gd name="T7" fmla="*/ 2147483647 h 1296"/>
              <a:gd name="T8" fmla="*/ 2147483647 w 1296"/>
              <a:gd name="T9" fmla="*/ 2147483647 h 1296"/>
              <a:gd name="T10" fmla="*/ 2147483647 w 1296"/>
              <a:gd name="T11" fmla="*/ 2147483647 h 1296"/>
              <a:gd name="T12" fmla="*/ 0 60000 65536"/>
              <a:gd name="T13" fmla="*/ 0 60000 65536"/>
              <a:gd name="T14" fmla="*/ 0 60000 65536"/>
              <a:gd name="T15" fmla="*/ 0 60000 65536"/>
              <a:gd name="T16" fmla="*/ 0 60000 65536"/>
              <a:gd name="T17" fmla="*/ 0 60000 65536"/>
              <a:gd name="T18" fmla="*/ 0 w 1296"/>
              <a:gd name="T19" fmla="*/ 0 h 1296"/>
              <a:gd name="T20" fmla="*/ 1296 w 129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1296" h="1296">
                <a:moveTo>
                  <a:pt x="144" y="1296"/>
                </a:moveTo>
                <a:lnTo>
                  <a:pt x="0" y="960"/>
                </a:lnTo>
                <a:lnTo>
                  <a:pt x="672" y="0"/>
                </a:lnTo>
                <a:lnTo>
                  <a:pt x="1296" y="960"/>
                </a:lnTo>
                <a:lnTo>
                  <a:pt x="1104" y="1296"/>
                </a:lnTo>
                <a:lnTo>
                  <a:pt x="144" y="1296"/>
                </a:lnTo>
                <a:close/>
              </a:path>
            </a:pathLst>
          </a:custGeom>
          <a:solidFill>
            <a:schemeClr val="accent3">
              <a:lumMod val="60000"/>
              <a:lumOff val="40000"/>
            </a:schemeClr>
          </a:solidFill>
          <a:ln>
            <a:noFill/>
          </a:ln>
          <a:extLst/>
        </p:spPr>
        <p:txBody>
          <a:bodyPr/>
          <a:lstStyle/>
          <a:p>
            <a:endParaRPr lang="en-US">
              <a:latin typeface="Arial Narrow" panose="020B0606020202030204" pitchFamily="34" charset="0"/>
            </a:endParaRPr>
          </a:p>
        </p:txBody>
      </p:sp>
      <p:sp>
        <p:nvSpPr>
          <p:cNvPr id="823299" name="Rectangle 3"/>
          <p:cNvSpPr>
            <a:spLocks noGrp="1" noChangeArrowheads="1"/>
          </p:cNvSpPr>
          <p:nvPr>
            <p:ph type="title"/>
          </p:nvPr>
        </p:nvSpPr>
        <p:spPr/>
        <p:txBody>
          <a:bodyPr/>
          <a:lstStyle/>
          <a:p>
            <a:pPr eaLnBrk="1" hangingPunct="1">
              <a:defRPr/>
            </a:pPr>
            <a:r>
              <a:rPr lang="en-US"/>
              <a:t>Push - Pull Factors for Urbanization in the Third World</a:t>
            </a:r>
          </a:p>
        </p:txBody>
      </p:sp>
      <p:sp>
        <p:nvSpPr>
          <p:cNvPr id="86020" name="Oval 4"/>
          <p:cNvSpPr>
            <a:spLocks noChangeArrowheads="1"/>
          </p:cNvSpPr>
          <p:nvPr/>
        </p:nvSpPr>
        <p:spPr bwMode="auto">
          <a:xfrm>
            <a:off x="2865438" y="1820863"/>
            <a:ext cx="1454150" cy="1455737"/>
          </a:xfrm>
          <a:prstGeom prst="ellipse">
            <a:avLst/>
          </a:prstGeom>
          <a:solidFill>
            <a:schemeClr val="accent3">
              <a:lumMod val="60000"/>
              <a:lumOff val="40000"/>
            </a:schemeClr>
          </a:solidFill>
          <a:ln>
            <a:noFill/>
          </a:ln>
          <a:extLst/>
        </p:spPr>
        <p:txBody>
          <a:bodyPr wrap="none" anchor="ct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pPr eaLnBrk="1" hangingPunct="1"/>
            <a:endParaRPr lang="en-US" altLang="en-US" i="0">
              <a:latin typeface="Arial Narrow" panose="020B0606020202030204" pitchFamily="34" charset="0"/>
            </a:endParaRPr>
          </a:p>
        </p:txBody>
      </p:sp>
      <p:sp>
        <p:nvSpPr>
          <p:cNvPr id="86021" name="AutoShape 5"/>
          <p:cNvSpPr>
            <a:spLocks noChangeArrowheads="1"/>
          </p:cNvSpPr>
          <p:nvPr/>
        </p:nvSpPr>
        <p:spPr bwMode="auto">
          <a:xfrm>
            <a:off x="1600200" y="2108200"/>
            <a:ext cx="1363663" cy="909638"/>
          </a:xfrm>
          <a:prstGeom prst="rightArrow">
            <a:avLst>
              <a:gd name="adj1" fmla="val 50000"/>
              <a:gd name="adj2" fmla="val 37478"/>
            </a:avLst>
          </a:prstGeom>
          <a:solidFill>
            <a:srgbClr val="99CCFF"/>
          </a:solidFill>
          <a:ln w="25400">
            <a:solidFill>
              <a:srgbClr val="808080"/>
            </a:solidFill>
            <a:miter lim="800000"/>
            <a:headEnd/>
            <a:tailEnd/>
          </a:ln>
        </p:spPr>
        <p:txBody>
          <a:bodyPr wrap="none" anchor="ct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pPr algn="ctr"/>
            <a:r>
              <a:rPr lang="en-US" altLang="en-US" sz="2000" i="0" dirty="0">
                <a:latin typeface="Arial Narrow" panose="020B0606020202030204" pitchFamily="34" charset="0"/>
              </a:rPr>
              <a:t>PUSH</a:t>
            </a:r>
          </a:p>
        </p:txBody>
      </p:sp>
      <p:sp>
        <p:nvSpPr>
          <p:cNvPr id="86022" name="Oval 6"/>
          <p:cNvSpPr>
            <a:spLocks noChangeArrowheads="1"/>
          </p:cNvSpPr>
          <p:nvPr/>
        </p:nvSpPr>
        <p:spPr bwMode="auto">
          <a:xfrm>
            <a:off x="6477000" y="1652588"/>
            <a:ext cx="1819275" cy="1820862"/>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pPr eaLnBrk="1" hangingPunct="1"/>
            <a:endParaRPr lang="en-US" altLang="en-US" i="0">
              <a:latin typeface="Arial Narrow" panose="020B0606020202030204" pitchFamily="34" charset="0"/>
            </a:endParaRPr>
          </a:p>
        </p:txBody>
      </p:sp>
      <p:cxnSp>
        <p:nvCxnSpPr>
          <p:cNvPr id="86023" name="AutoShape 7"/>
          <p:cNvCxnSpPr>
            <a:cxnSpLocks noChangeShapeType="1"/>
            <a:stCxn id="86020" idx="6"/>
            <a:endCxn id="86022" idx="2"/>
          </p:cNvCxnSpPr>
          <p:nvPr/>
        </p:nvCxnSpPr>
        <p:spPr bwMode="auto">
          <a:xfrm>
            <a:off x="4319588" y="2549525"/>
            <a:ext cx="2157412" cy="14288"/>
          </a:xfrm>
          <a:prstGeom prst="bentConnector3">
            <a:avLst>
              <a:gd name="adj1" fmla="val 49963"/>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86024" name="AutoShape 8"/>
          <p:cNvSpPr>
            <a:spLocks noChangeArrowheads="1"/>
          </p:cNvSpPr>
          <p:nvPr/>
        </p:nvSpPr>
        <p:spPr bwMode="auto">
          <a:xfrm>
            <a:off x="5187950" y="2114550"/>
            <a:ext cx="1365250" cy="909638"/>
          </a:xfrm>
          <a:prstGeom prst="rightArrow">
            <a:avLst>
              <a:gd name="adj1" fmla="val 50000"/>
              <a:gd name="adj2" fmla="val 37522"/>
            </a:avLst>
          </a:prstGeom>
          <a:solidFill>
            <a:srgbClr val="99CCFF"/>
          </a:solidFill>
          <a:ln w="25400">
            <a:solidFill>
              <a:srgbClr val="808080"/>
            </a:solidFill>
            <a:miter lim="800000"/>
            <a:headEnd/>
            <a:tailEnd/>
          </a:ln>
        </p:spPr>
        <p:txBody>
          <a:bodyPr wrap="none" anchor="ct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pPr algn="ctr"/>
            <a:r>
              <a:rPr lang="en-US" altLang="en-US" sz="2000" i="0">
                <a:latin typeface="Arial Narrow" panose="020B0606020202030204" pitchFamily="34" charset="0"/>
              </a:rPr>
              <a:t>PULL</a:t>
            </a:r>
          </a:p>
        </p:txBody>
      </p:sp>
      <p:sp>
        <p:nvSpPr>
          <p:cNvPr id="86025" name="Text Box 9"/>
          <p:cNvSpPr txBox="1">
            <a:spLocks noChangeArrowheads="1"/>
          </p:cNvSpPr>
          <p:nvPr/>
        </p:nvSpPr>
        <p:spPr bwMode="auto">
          <a:xfrm>
            <a:off x="1566863" y="3187700"/>
            <a:ext cx="18822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r>
              <a:rPr lang="en-US" altLang="en-US" sz="1600" i="0">
                <a:latin typeface="Arial Narrow" panose="020B0606020202030204" pitchFamily="34" charset="0"/>
              </a:rPr>
              <a:t>Instability</a:t>
            </a:r>
          </a:p>
          <a:p>
            <a:r>
              <a:rPr lang="en-US" altLang="en-US" sz="1600" i="0">
                <a:latin typeface="Arial Narrow" panose="020B0606020202030204" pitchFamily="34" charset="0"/>
              </a:rPr>
              <a:t>Rural structures</a:t>
            </a:r>
          </a:p>
          <a:p>
            <a:r>
              <a:rPr lang="en-US" altLang="en-US" sz="1600" i="0">
                <a:latin typeface="Arial Narrow" panose="020B0606020202030204" pitchFamily="34" charset="0"/>
              </a:rPr>
              <a:t>Low employment</a:t>
            </a:r>
          </a:p>
          <a:p>
            <a:r>
              <a:rPr lang="en-US" altLang="en-US" sz="1600" i="0">
                <a:latin typeface="Arial Narrow" panose="020B0606020202030204" pitchFamily="34" charset="0"/>
              </a:rPr>
              <a:t>Demographic pressure</a:t>
            </a:r>
          </a:p>
        </p:txBody>
      </p:sp>
      <p:sp>
        <p:nvSpPr>
          <p:cNvPr id="86026" name="Text Box 10"/>
          <p:cNvSpPr txBox="1">
            <a:spLocks noChangeArrowheads="1"/>
          </p:cNvSpPr>
          <p:nvPr/>
        </p:nvSpPr>
        <p:spPr bwMode="auto">
          <a:xfrm>
            <a:off x="4953000" y="3352800"/>
            <a:ext cx="167545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r>
              <a:rPr lang="en-US" altLang="en-US" sz="1600" i="0" dirty="0">
                <a:latin typeface="Arial Narrow" panose="020B0606020202030204" pitchFamily="34" charset="0"/>
              </a:rPr>
              <a:t>Employment market</a:t>
            </a:r>
          </a:p>
          <a:p>
            <a:r>
              <a:rPr lang="en-US" altLang="en-US" sz="1600" i="0" dirty="0">
                <a:latin typeface="Arial Narrow" panose="020B0606020202030204" pitchFamily="34" charset="0"/>
              </a:rPr>
              <a:t>Better services</a:t>
            </a:r>
          </a:p>
          <a:p>
            <a:r>
              <a:rPr lang="en-US" altLang="en-US" sz="1600" i="0" dirty="0">
                <a:latin typeface="Arial Narrow" panose="020B0606020202030204" pitchFamily="34" charset="0"/>
              </a:rPr>
              <a:t>Low barriers</a:t>
            </a:r>
          </a:p>
          <a:p>
            <a:r>
              <a:rPr lang="en-US" altLang="en-US" sz="1600" i="0" dirty="0">
                <a:latin typeface="Arial Narrow" panose="020B0606020202030204" pitchFamily="34" charset="0"/>
              </a:rPr>
              <a:t>Modernity</a:t>
            </a:r>
          </a:p>
        </p:txBody>
      </p:sp>
      <p:sp>
        <p:nvSpPr>
          <p:cNvPr id="86027" name="AutoShape 12"/>
          <p:cNvSpPr>
            <a:spLocks noChangeArrowheads="1"/>
          </p:cNvSpPr>
          <p:nvPr/>
        </p:nvSpPr>
        <p:spPr bwMode="auto">
          <a:xfrm>
            <a:off x="2057400" y="4184650"/>
            <a:ext cx="2209800" cy="2176463"/>
          </a:xfrm>
          <a:prstGeom prst="triangle">
            <a:avLst>
              <a:gd name="adj" fmla="val 49435"/>
            </a:avLst>
          </a:prstGeom>
          <a:solidFill>
            <a:schemeClr val="accent3">
              <a:lumMod val="60000"/>
              <a:lumOff val="40000"/>
            </a:schemeClr>
          </a:solidFill>
          <a:ln>
            <a:noFill/>
          </a:ln>
          <a:extLst/>
        </p:spPr>
        <p:txBody>
          <a:bodyPr wrap="none" anchor="ct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pPr eaLnBrk="1" hangingPunct="1"/>
            <a:endParaRPr lang="en-US" altLang="en-US" i="0">
              <a:latin typeface="Arial Narrow" panose="020B0606020202030204" pitchFamily="34" charset="0"/>
            </a:endParaRPr>
          </a:p>
        </p:txBody>
      </p:sp>
      <p:sp>
        <p:nvSpPr>
          <p:cNvPr id="86028" name="Line 13"/>
          <p:cNvSpPr>
            <a:spLocks noChangeShapeType="1"/>
          </p:cNvSpPr>
          <p:nvPr/>
        </p:nvSpPr>
        <p:spPr bwMode="auto">
          <a:xfrm>
            <a:off x="1828800" y="6361113"/>
            <a:ext cx="2667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Narrow" panose="020B0606020202030204" pitchFamily="34" charset="0"/>
            </a:endParaRPr>
          </a:p>
        </p:txBody>
      </p:sp>
      <p:sp>
        <p:nvSpPr>
          <p:cNvPr id="86029" name="Line 14"/>
          <p:cNvSpPr>
            <a:spLocks noChangeShapeType="1"/>
          </p:cNvSpPr>
          <p:nvPr/>
        </p:nvSpPr>
        <p:spPr bwMode="auto">
          <a:xfrm flipV="1">
            <a:off x="3162300" y="4114800"/>
            <a:ext cx="0" cy="22463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Narrow" panose="020B0606020202030204" pitchFamily="34" charset="0"/>
            </a:endParaRPr>
          </a:p>
        </p:txBody>
      </p:sp>
      <p:sp>
        <p:nvSpPr>
          <p:cNvPr id="86030" name="Rectangle 15"/>
          <p:cNvSpPr>
            <a:spLocks noChangeArrowheads="1"/>
          </p:cNvSpPr>
          <p:nvPr/>
        </p:nvSpPr>
        <p:spPr bwMode="auto">
          <a:xfrm>
            <a:off x="2133600" y="5589588"/>
            <a:ext cx="1981200" cy="490537"/>
          </a:xfrm>
          <a:prstGeom prst="rect">
            <a:avLst/>
          </a:prstGeom>
          <a:solidFill>
            <a:srgbClr val="FFFF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pPr eaLnBrk="1" hangingPunct="1"/>
            <a:endParaRPr lang="en-US" altLang="en-US" i="0">
              <a:latin typeface="Arial Narrow" panose="020B0606020202030204" pitchFamily="34" charset="0"/>
            </a:endParaRPr>
          </a:p>
        </p:txBody>
      </p:sp>
      <p:sp>
        <p:nvSpPr>
          <p:cNvPr id="86031" name="Text Box 16"/>
          <p:cNvSpPr txBox="1">
            <a:spLocks noChangeArrowheads="1"/>
          </p:cNvSpPr>
          <p:nvPr/>
        </p:nvSpPr>
        <p:spPr bwMode="auto">
          <a:xfrm>
            <a:off x="4821238" y="5189538"/>
            <a:ext cx="10486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r>
              <a:rPr lang="en-US" altLang="en-US" sz="2000" i="0">
                <a:latin typeface="Arial Narrow" panose="020B0606020202030204" pitchFamily="34" charset="0"/>
              </a:rPr>
              <a:t>Migration</a:t>
            </a:r>
          </a:p>
        </p:txBody>
      </p:sp>
      <p:sp>
        <p:nvSpPr>
          <p:cNvPr id="86032" name="Line 17"/>
          <p:cNvSpPr>
            <a:spLocks noChangeShapeType="1"/>
          </p:cNvSpPr>
          <p:nvPr/>
        </p:nvSpPr>
        <p:spPr bwMode="auto">
          <a:xfrm>
            <a:off x="5867400" y="6324600"/>
            <a:ext cx="2590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Narrow" panose="020B0606020202030204" pitchFamily="34" charset="0"/>
            </a:endParaRPr>
          </a:p>
        </p:txBody>
      </p:sp>
      <p:sp>
        <p:nvSpPr>
          <p:cNvPr id="86033" name="Line 18"/>
          <p:cNvSpPr>
            <a:spLocks noChangeShapeType="1"/>
          </p:cNvSpPr>
          <p:nvPr/>
        </p:nvSpPr>
        <p:spPr bwMode="auto">
          <a:xfrm flipV="1">
            <a:off x="7162800" y="4143375"/>
            <a:ext cx="0" cy="21812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Narrow" panose="020B0606020202030204" pitchFamily="34" charset="0"/>
            </a:endParaRPr>
          </a:p>
        </p:txBody>
      </p:sp>
      <p:sp>
        <p:nvSpPr>
          <p:cNvPr id="86034" name="Text Box 19"/>
          <p:cNvSpPr txBox="1">
            <a:spLocks noChangeArrowheads="1"/>
          </p:cNvSpPr>
          <p:nvPr/>
        </p:nvSpPr>
        <p:spPr bwMode="auto">
          <a:xfrm>
            <a:off x="1506538" y="5645150"/>
            <a:ext cx="670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r>
              <a:rPr lang="en-US" altLang="en-US" i="0">
                <a:latin typeface="Arial Narrow" panose="020B0606020202030204" pitchFamily="34" charset="0"/>
              </a:rPr>
              <a:t>18-35</a:t>
            </a:r>
          </a:p>
        </p:txBody>
      </p:sp>
      <p:sp>
        <p:nvSpPr>
          <p:cNvPr id="86035" name="Text Box 20"/>
          <p:cNvSpPr txBox="1">
            <a:spLocks noChangeArrowheads="1"/>
          </p:cNvSpPr>
          <p:nvPr/>
        </p:nvSpPr>
        <p:spPr bwMode="auto">
          <a:xfrm>
            <a:off x="3162300" y="2370138"/>
            <a:ext cx="688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r>
              <a:rPr lang="en-US" altLang="en-US" sz="2000" i="0">
                <a:latin typeface="Arial Narrow" panose="020B0606020202030204" pitchFamily="34" charset="0"/>
              </a:rPr>
              <a:t>Rural</a:t>
            </a:r>
          </a:p>
        </p:txBody>
      </p:sp>
      <p:sp>
        <p:nvSpPr>
          <p:cNvPr id="86036" name="Text Box 21"/>
          <p:cNvSpPr txBox="1">
            <a:spLocks noChangeArrowheads="1"/>
          </p:cNvSpPr>
          <p:nvPr/>
        </p:nvSpPr>
        <p:spPr bwMode="auto">
          <a:xfrm>
            <a:off x="6921500" y="2370138"/>
            <a:ext cx="758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r>
              <a:rPr lang="en-US" altLang="en-US" sz="2000" i="0">
                <a:latin typeface="Arial Narrow" panose="020B0606020202030204" pitchFamily="34" charset="0"/>
              </a:rPr>
              <a:t>Urban</a:t>
            </a:r>
          </a:p>
        </p:txBody>
      </p:sp>
      <p:sp>
        <p:nvSpPr>
          <p:cNvPr id="86037" name="AutoShape 22"/>
          <p:cNvSpPr>
            <a:spLocks noChangeArrowheads="1"/>
          </p:cNvSpPr>
          <p:nvPr/>
        </p:nvSpPr>
        <p:spPr bwMode="auto">
          <a:xfrm>
            <a:off x="3810000" y="5638800"/>
            <a:ext cx="2514600" cy="381000"/>
          </a:xfrm>
          <a:prstGeom prst="rightArrow">
            <a:avLst>
              <a:gd name="adj1" fmla="val 50000"/>
              <a:gd name="adj2" fmla="val 165000"/>
            </a:avLst>
          </a:prstGeom>
          <a:solidFill>
            <a:srgbClr val="FFFF99"/>
          </a:solidFill>
          <a:ln w="25400">
            <a:solidFill>
              <a:srgbClr val="FF6600"/>
            </a:solidFill>
            <a:miter lim="800000"/>
            <a:headEnd/>
            <a:tailEnd/>
          </a:ln>
        </p:spPr>
        <p:txBody>
          <a:bodyPr wrap="none" anchor="ct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pPr eaLnBrk="1" hangingPunct="1"/>
            <a:endParaRPr lang="en-US" altLang="en-US" i="0">
              <a:latin typeface="Arial Narrow" panose="020B0606020202030204" pitchFamily="34" charset="0"/>
            </a:endParaRPr>
          </a:p>
        </p:txBody>
      </p:sp>
      <p:sp>
        <p:nvSpPr>
          <p:cNvPr id="86038" name="Rectangle 23"/>
          <p:cNvSpPr>
            <a:spLocks noChangeArrowheads="1"/>
          </p:cNvSpPr>
          <p:nvPr/>
        </p:nvSpPr>
        <p:spPr bwMode="auto">
          <a:xfrm>
            <a:off x="1524000" y="1600200"/>
            <a:ext cx="3048000" cy="4953000"/>
          </a:xfrm>
          <a:prstGeom prst="rect">
            <a:avLst/>
          </a:prstGeom>
          <a:noFill/>
          <a:ln w="19050">
            <a:solidFill>
              <a:srgbClr val="80808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pPr eaLnBrk="1" hangingPunct="1"/>
            <a:endParaRPr lang="en-US" altLang="en-US" i="0">
              <a:latin typeface="Arial Narrow" panose="020B0606020202030204" pitchFamily="34" charset="0"/>
            </a:endParaRPr>
          </a:p>
        </p:txBody>
      </p:sp>
      <p:sp>
        <p:nvSpPr>
          <p:cNvPr id="86039" name="Rectangle 24"/>
          <p:cNvSpPr>
            <a:spLocks noChangeArrowheads="1"/>
          </p:cNvSpPr>
          <p:nvPr/>
        </p:nvSpPr>
        <p:spPr bwMode="auto">
          <a:xfrm>
            <a:off x="4800600" y="1600200"/>
            <a:ext cx="3962400" cy="4953000"/>
          </a:xfrm>
          <a:prstGeom prst="rect">
            <a:avLst/>
          </a:prstGeom>
          <a:noFill/>
          <a:ln w="19050">
            <a:solidFill>
              <a:srgbClr val="80808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i="1">
                <a:solidFill>
                  <a:schemeClr val="tx1"/>
                </a:solidFill>
                <a:latin typeface="Verdana" panose="020B0604030504040204" pitchFamily="34" charset="0"/>
              </a:defRPr>
            </a:lvl1pPr>
            <a:lvl2pPr marL="742950" indent="-285750" eaLnBrk="0" hangingPunct="0">
              <a:defRPr i="1">
                <a:solidFill>
                  <a:schemeClr val="tx1"/>
                </a:solidFill>
                <a:latin typeface="Verdana" panose="020B0604030504040204" pitchFamily="34" charset="0"/>
              </a:defRPr>
            </a:lvl2pPr>
            <a:lvl3pPr marL="1143000" indent="-228600" eaLnBrk="0" hangingPunct="0">
              <a:defRPr i="1">
                <a:solidFill>
                  <a:schemeClr val="tx1"/>
                </a:solidFill>
                <a:latin typeface="Verdana" panose="020B0604030504040204" pitchFamily="34" charset="0"/>
              </a:defRPr>
            </a:lvl3pPr>
            <a:lvl4pPr marL="1600200" indent="-228600" eaLnBrk="0" hangingPunct="0">
              <a:defRPr i="1">
                <a:solidFill>
                  <a:schemeClr val="tx1"/>
                </a:solidFill>
                <a:latin typeface="Verdana" panose="020B0604030504040204" pitchFamily="34" charset="0"/>
              </a:defRPr>
            </a:lvl4pPr>
            <a:lvl5pPr marL="2057400" indent="-228600" eaLnBrk="0" hangingPunct="0">
              <a:defRPr i="1">
                <a:solidFill>
                  <a:schemeClr val="tx1"/>
                </a:solidFill>
                <a:latin typeface="Verdana" panose="020B0604030504040204" pitchFamily="34" charset="0"/>
              </a:defRPr>
            </a:lvl5pPr>
            <a:lvl6pPr marL="2514600" indent="-228600" eaLnBrk="0" fontAlgn="base" hangingPunct="0">
              <a:spcBef>
                <a:spcPct val="0"/>
              </a:spcBef>
              <a:spcAft>
                <a:spcPct val="0"/>
              </a:spcAft>
              <a:defRPr i="1">
                <a:solidFill>
                  <a:schemeClr val="tx1"/>
                </a:solidFill>
                <a:latin typeface="Verdana" panose="020B0604030504040204" pitchFamily="34" charset="0"/>
              </a:defRPr>
            </a:lvl6pPr>
            <a:lvl7pPr marL="2971800" indent="-228600" eaLnBrk="0" fontAlgn="base" hangingPunct="0">
              <a:spcBef>
                <a:spcPct val="0"/>
              </a:spcBef>
              <a:spcAft>
                <a:spcPct val="0"/>
              </a:spcAft>
              <a:defRPr i="1">
                <a:solidFill>
                  <a:schemeClr val="tx1"/>
                </a:solidFill>
                <a:latin typeface="Verdana" panose="020B0604030504040204" pitchFamily="34" charset="0"/>
              </a:defRPr>
            </a:lvl7pPr>
            <a:lvl8pPr marL="3429000" indent="-228600" eaLnBrk="0" fontAlgn="base" hangingPunct="0">
              <a:spcBef>
                <a:spcPct val="0"/>
              </a:spcBef>
              <a:spcAft>
                <a:spcPct val="0"/>
              </a:spcAft>
              <a:defRPr i="1">
                <a:solidFill>
                  <a:schemeClr val="tx1"/>
                </a:solidFill>
                <a:latin typeface="Verdana" panose="020B0604030504040204" pitchFamily="34" charset="0"/>
              </a:defRPr>
            </a:lvl8pPr>
            <a:lvl9pPr marL="3886200" indent="-228600" eaLnBrk="0" fontAlgn="base" hangingPunct="0">
              <a:spcBef>
                <a:spcPct val="0"/>
              </a:spcBef>
              <a:spcAft>
                <a:spcPct val="0"/>
              </a:spcAft>
              <a:defRPr i="1">
                <a:solidFill>
                  <a:schemeClr val="tx1"/>
                </a:solidFill>
                <a:latin typeface="Verdana" panose="020B0604030504040204" pitchFamily="34" charset="0"/>
              </a:defRPr>
            </a:lvl9pPr>
          </a:lstStyle>
          <a:p>
            <a:pPr eaLnBrk="1" hangingPunct="1"/>
            <a:endParaRPr lang="en-US" altLang="en-US" i="0">
              <a:latin typeface="Arial Narrow" panose="020B0606020202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40" name="Rectangle 4"/>
          <p:cNvSpPr>
            <a:spLocks noGrp="1" noChangeArrowheads="1"/>
          </p:cNvSpPr>
          <p:nvPr>
            <p:ph type="title"/>
          </p:nvPr>
        </p:nvSpPr>
        <p:spPr/>
        <p:txBody>
          <a:bodyPr/>
          <a:lstStyle/>
          <a:p>
            <a:pPr>
              <a:defRPr/>
            </a:pPr>
            <a:r>
              <a:rPr lang="en-US" altLang="en-US" dirty="0"/>
              <a:t>1. Cities and Urbanization</a:t>
            </a:r>
            <a:endParaRPr lang="en-US" dirty="0"/>
          </a:p>
        </p:txBody>
      </p:sp>
      <p:graphicFrame>
        <p:nvGraphicFramePr>
          <p:cNvPr id="936022" name="Group 86"/>
          <p:cNvGraphicFramePr>
            <a:graphicFrameLocks noGrp="1"/>
          </p:cNvGraphicFramePr>
          <p:nvPr>
            <p:ph idx="1"/>
            <p:extLst>
              <p:ext uri="{D42A27DB-BD31-4B8C-83A1-F6EECF244321}">
                <p14:modId xmlns:p14="http://schemas.microsoft.com/office/powerpoint/2010/main" val="1921817631"/>
              </p:ext>
            </p:extLst>
          </p:nvPr>
        </p:nvGraphicFramePr>
        <p:xfrm>
          <a:off x="757238" y="1311275"/>
          <a:ext cx="8245476" cy="4583115"/>
        </p:xfrm>
        <a:graphic>
          <a:graphicData uri="http://schemas.openxmlformats.org/drawingml/2006/table">
            <a:tbl>
              <a:tblPr firstRow="1">
                <a:tableStyleId>{125E5076-3810-47DD-B79F-674D7AD40C01}</a:tableStyleId>
              </a:tblPr>
              <a:tblGrid>
                <a:gridCol w="2176960">
                  <a:extLst>
                    <a:ext uri="{9D8B030D-6E8A-4147-A177-3AD203B41FA5}">
                      <a16:colId xmlns:a16="http://schemas.microsoft.com/office/drawing/2014/main" val="20000"/>
                    </a:ext>
                  </a:extLst>
                </a:gridCol>
                <a:gridCol w="1576530">
                  <a:extLst>
                    <a:ext uri="{9D8B030D-6E8A-4147-A177-3AD203B41FA5}">
                      <a16:colId xmlns:a16="http://schemas.microsoft.com/office/drawing/2014/main" val="20001"/>
                    </a:ext>
                  </a:extLst>
                </a:gridCol>
                <a:gridCol w="4491986">
                  <a:extLst>
                    <a:ext uri="{9D8B030D-6E8A-4147-A177-3AD203B41FA5}">
                      <a16:colId xmlns:a16="http://schemas.microsoft.com/office/drawing/2014/main" val="20002"/>
                    </a:ext>
                  </a:extLst>
                </a:gridCol>
              </a:tblGrid>
              <a:tr h="760413">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2400" u="none" strike="noStrike" cap="none" normalizeH="0" baseline="0">
                          <a:ln>
                            <a:noFill/>
                          </a:ln>
                          <a:effectLst/>
                        </a:rPr>
                        <a:t>Factor</a:t>
                      </a:r>
                      <a:endParaRPr kumimoji="0" lang="en-US" sz="2400" b="1" i="0" u="none" strike="noStrike" cap="none" normalizeH="0" baseline="0">
                        <a:ln>
                          <a:noFill/>
                        </a:ln>
                        <a:solidFill>
                          <a:srgbClr val="000000"/>
                        </a:solidFill>
                        <a:effectLst/>
                        <a:latin typeface="Arial Narrow" pitchFamily="34" charset="0"/>
                      </a:endParaRPr>
                    </a:p>
                  </a:txBody>
                  <a:tcPr marL="93115" marR="93115" marT="46038" marB="46038" horzOverflow="overflow"/>
                </a:tc>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2400" u="none" strike="noStrike" cap="none" normalizeH="0" baseline="0">
                          <a:ln>
                            <a:noFill/>
                          </a:ln>
                          <a:effectLst/>
                        </a:rPr>
                        <a:t>Condition</a:t>
                      </a:r>
                      <a:endParaRPr kumimoji="0" lang="en-US" sz="2400" b="1" i="0" u="none" strike="noStrike" cap="none" normalizeH="0" baseline="0">
                        <a:ln>
                          <a:noFill/>
                        </a:ln>
                        <a:solidFill>
                          <a:srgbClr val="000000"/>
                        </a:solidFill>
                        <a:effectLst/>
                        <a:latin typeface="Arial Narrow" pitchFamily="34" charset="0"/>
                      </a:endParaRPr>
                    </a:p>
                  </a:txBody>
                  <a:tcPr marL="93115" marR="93115" marT="46038" marB="46038" horzOverflow="overflow"/>
                </a:tc>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2400" u="none" strike="noStrike" cap="none" normalizeH="0" baseline="0">
                          <a:ln>
                            <a:noFill/>
                          </a:ln>
                          <a:effectLst/>
                        </a:rPr>
                        <a:t>Issues</a:t>
                      </a:r>
                      <a:endParaRPr kumimoji="0" lang="en-US" sz="2400" b="1" i="0" u="none" strike="noStrike" cap="none" normalizeH="0" baseline="0">
                        <a:ln>
                          <a:noFill/>
                        </a:ln>
                        <a:solidFill>
                          <a:srgbClr val="000000"/>
                        </a:solidFill>
                        <a:effectLst/>
                        <a:latin typeface="Arial Narrow" pitchFamily="34" charset="0"/>
                      </a:endParaRPr>
                    </a:p>
                  </a:txBody>
                  <a:tcPr marL="93115" marR="93115" marT="46038" marB="46038" horzOverflow="overflow"/>
                </a:tc>
                <a:extLst>
                  <a:ext uri="{0D108BD9-81ED-4DB2-BD59-A6C34878D82A}">
                    <a16:rowId xmlns:a16="http://schemas.microsoft.com/office/drawing/2014/main" val="10000"/>
                  </a:ext>
                </a:extLst>
              </a:tr>
              <a:tr h="760413">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Instability / Disasters / Wars / Famines</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Push</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Creation of refugees. Cities as safe heavens.</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extLst>
                  <a:ext uri="{0D108BD9-81ED-4DB2-BD59-A6C34878D82A}">
                    <a16:rowId xmlns:a16="http://schemas.microsoft.com/office/drawing/2014/main" val="10001"/>
                  </a:ext>
                </a:extLst>
              </a:tr>
              <a:tr h="760413">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Expectation of jobs</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Pull</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Higher wages but higher living costs. Large labor markets. Informal sector dominant.</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extLst>
                  <a:ext uri="{0D108BD9-81ED-4DB2-BD59-A6C34878D82A}">
                    <a16:rowId xmlns:a16="http://schemas.microsoft.com/office/drawing/2014/main" val="10002"/>
                  </a:ext>
                </a:extLst>
              </a:tr>
              <a:tr h="763588">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Deterioration of rural life</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Push</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dirty="0">
                          <a:ln>
                            <a:noFill/>
                          </a:ln>
                          <a:effectLst/>
                        </a:rPr>
                        <a:t>Demographic growth. Land tenure (landless peasants). Mechanization (surplus labor).</a:t>
                      </a:r>
                      <a:endParaRPr kumimoji="0" lang="en-US" sz="1800" b="0" i="0" u="none" strike="noStrike" cap="none" normalizeH="0" baseline="0" dirty="0">
                        <a:ln>
                          <a:noFill/>
                        </a:ln>
                        <a:solidFill>
                          <a:srgbClr val="000000"/>
                        </a:solidFill>
                        <a:effectLst/>
                        <a:latin typeface="Arial Narrow" pitchFamily="34" charset="0"/>
                      </a:endParaRPr>
                    </a:p>
                  </a:txBody>
                  <a:tcPr marL="93115" marR="93115" marT="46038" marB="46038" horzOverflow="overflow"/>
                </a:tc>
                <a:extLst>
                  <a:ext uri="{0D108BD9-81ED-4DB2-BD59-A6C34878D82A}">
                    <a16:rowId xmlns:a16="http://schemas.microsoft.com/office/drawing/2014/main" val="10003"/>
                  </a:ext>
                </a:extLst>
              </a:tr>
              <a:tr h="760413">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Transportation</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Intervening opportunities</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Increased mobility. Lower costs. Construction of roads and rails. Access to rural markets.</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extLst>
                  <a:ext uri="{0D108BD9-81ED-4DB2-BD59-A6C34878D82A}">
                    <a16:rowId xmlns:a16="http://schemas.microsoft.com/office/drawing/2014/main" val="10004"/>
                  </a:ext>
                </a:extLst>
              </a:tr>
              <a:tr h="777875">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More and better services</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a:ln>
                            <a:noFill/>
                          </a:ln>
                          <a:effectLst/>
                        </a:rPr>
                        <a:t>Pull</a:t>
                      </a:r>
                      <a:endParaRPr kumimoji="0" lang="en-US" sz="1800" b="0" i="0" u="none" strike="noStrike" cap="none" normalizeH="0" baseline="0">
                        <a:ln>
                          <a:noFill/>
                        </a:ln>
                        <a:solidFill>
                          <a:srgbClr val="000000"/>
                        </a:solidFill>
                        <a:effectLst/>
                        <a:latin typeface="Arial Narrow" pitchFamily="34" charset="0"/>
                      </a:endParaRPr>
                    </a:p>
                  </a:txBody>
                  <a:tcPr marL="93115" marR="93115" marT="46038" marB="46038" horzOverflow="overflow"/>
                </a:tc>
                <a:tc>
                  <a:txBody>
                    <a:bodyPr/>
                    <a:lstStyle/>
                    <a:p>
                      <a:pPr marL="0" marR="0" lvl="0" indent="0" algn="l" defTabSz="914400" rtl="0" eaLnBrk="1" fontAlgn="base" latinLnBrk="0" hangingPunct="1">
                        <a:lnSpc>
                          <a:spcPct val="100000"/>
                        </a:lnSpc>
                        <a:spcBef>
                          <a:spcPct val="0"/>
                        </a:spcBef>
                        <a:spcAft>
                          <a:spcPct val="0"/>
                        </a:spcAft>
                        <a:buClr>
                          <a:srgbClr val="FFCC00"/>
                        </a:buClr>
                        <a:buSzTx/>
                        <a:buFont typeface="Arial Narrow" pitchFamily="34" charset="0"/>
                        <a:buNone/>
                        <a:tabLst/>
                      </a:pPr>
                      <a:r>
                        <a:rPr kumimoji="0" lang="en-US" sz="1800" u="none" strike="noStrike" cap="none" normalizeH="0" baseline="0" dirty="0">
                          <a:ln>
                            <a:noFill/>
                          </a:ln>
                          <a:effectLst/>
                        </a:rPr>
                        <a:t>Better schools and health services. Access to water and electricity. Overcrowding and pollution.</a:t>
                      </a:r>
                      <a:endParaRPr kumimoji="0" lang="en-US" sz="1800" b="0" i="0" u="none" strike="noStrike" cap="none" normalizeH="0" baseline="0" dirty="0">
                        <a:ln>
                          <a:noFill/>
                        </a:ln>
                        <a:solidFill>
                          <a:srgbClr val="000000"/>
                        </a:solidFill>
                        <a:effectLst/>
                        <a:latin typeface="Arial Narrow" pitchFamily="34" charset="0"/>
                      </a:endParaRPr>
                    </a:p>
                  </a:txBody>
                  <a:tcPr marL="93115" marR="93115" marT="46038" marB="46038" horzOverflow="overflow"/>
                </a:tc>
                <a:extLst>
                  <a:ext uri="{0D108BD9-81ED-4DB2-BD59-A6C34878D82A}">
                    <a16:rowId xmlns:a16="http://schemas.microsoft.com/office/drawing/2014/main" val="10005"/>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p:txBody>
          <a:bodyPr/>
          <a:lstStyle/>
          <a:p>
            <a:pPr>
              <a:defRPr/>
            </a:pPr>
            <a:r>
              <a:rPr lang="en-US" altLang="en-US" dirty="0"/>
              <a:t>1. Cities and Urbanization</a:t>
            </a:r>
            <a:endParaRPr lang="en-US" dirty="0"/>
          </a:p>
        </p:txBody>
      </p:sp>
      <p:sp>
        <p:nvSpPr>
          <p:cNvPr id="88067" name="Rectangle 3"/>
          <p:cNvSpPr>
            <a:spLocks noGrp="1" noChangeArrowheads="1"/>
          </p:cNvSpPr>
          <p:nvPr>
            <p:ph idx="1"/>
          </p:nvPr>
        </p:nvSpPr>
        <p:spPr/>
        <p:txBody>
          <a:bodyPr/>
          <a:lstStyle/>
          <a:p>
            <a:pPr eaLnBrk="1" hangingPunct="1"/>
            <a:r>
              <a:rPr lang="en-US" altLang="en-US"/>
              <a:t>Urbanization and economic survival</a:t>
            </a:r>
          </a:p>
          <a:p>
            <a:pPr lvl="1" eaLnBrk="1" hangingPunct="1"/>
            <a:r>
              <a:rPr lang="en-US" altLang="en-US"/>
              <a:t>Decision to move to an urban area:</a:t>
            </a:r>
          </a:p>
          <a:p>
            <a:pPr lvl="2" eaLnBrk="1" hangingPunct="1"/>
            <a:r>
              <a:rPr lang="en-US" altLang="en-US"/>
              <a:t>Part of a complex survival strategy.</a:t>
            </a:r>
          </a:p>
          <a:p>
            <a:pPr lvl="2" eaLnBrk="1" hangingPunct="1"/>
            <a:r>
              <a:rPr lang="en-US" altLang="en-US"/>
              <a:t>Families minimize risk by placing members in different labor markets.</a:t>
            </a:r>
          </a:p>
          <a:p>
            <a:pPr lvl="2" eaLnBrk="1" hangingPunct="1"/>
            <a:r>
              <a:rPr lang="en-US" altLang="en-US"/>
              <a:t>Largest labor market maximizing the chances of employment and survival.</a:t>
            </a:r>
          </a:p>
          <a:p>
            <a:pPr lvl="1" eaLnBrk="1" hangingPunct="1"/>
            <a:r>
              <a:rPr lang="en-US" altLang="en-US"/>
              <a:t>Cities are the largest labor markets.</a:t>
            </a:r>
          </a:p>
          <a:p>
            <a:pPr lvl="1" eaLnBrk="1" hangingPunct="1"/>
            <a:r>
              <a:rPr lang="en-US" altLang="en-US"/>
              <a:t>Favelas (squatter settlements) of Rio de Janeiro:</a:t>
            </a:r>
          </a:p>
          <a:p>
            <a:pPr lvl="2" eaLnBrk="1" hangingPunct="1"/>
            <a:r>
              <a:rPr lang="en-US" altLang="en-US"/>
              <a:t>Cannot be understood without reference to the latifundia land system in rural Brazil.</a:t>
            </a:r>
          </a:p>
          <a:p>
            <a:pPr lvl="2" eaLnBrk="1" hangingPunct="1"/>
            <a:r>
              <a:rPr lang="en-US" altLang="en-US"/>
              <a:t>Characterized by large landholdings owned by a limited elite.</a:t>
            </a:r>
          </a:p>
          <a:p>
            <a:pPr lvl="2" eaLnBrk="1" hangingPunct="1"/>
            <a:r>
              <a:rPr lang="en-US" altLang="en-US"/>
              <a:t>Peasants as contract labor with no ownership.</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Historical Urban Location Factors</a:t>
            </a:r>
          </a:p>
        </p:txBody>
      </p:sp>
      <p:sp>
        <p:nvSpPr>
          <p:cNvPr id="8" name="Rounded Rectangle 7"/>
          <p:cNvSpPr/>
          <p:nvPr/>
        </p:nvSpPr>
        <p:spPr>
          <a:xfrm>
            <a:off x="887413" y="2140224"/>
            <a:ext cx="3657600" cy="3291840"/>
          </a:xfrm>
          <a:prstGeom prst="roundRect">
            <a:avLst>
              <a:gd name="adj" fmla="val 7862"/>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74"/>
          <p:cNvSpPr>
            <a:spLocks noChangeArrowheads="1"/>
          </p:cNvSpPr>
          <p:nvPr/>
        </p:nvSpPr>
        <p:spPr bwMode="auto">
          <a:xfrm>
            <a:off x="1282092" y="2001654"/>
            <a:ext cx="723917" cy="276999"/>
          </a:xfrm>
          <a:prstGeom prst="rect">
            <a:avLst/>
          </a:prstGeom>
          <a:solidFill>
            <a:schemeClr val="bg1"/>
          </a:solidFill>
          <a:ln w="9525">
            <a:noFill/>
            <a:miter lim="800000"/>
            <a:headEnd/>
            <a:tailEnd/>
          </a:ln>
          <a:effectLst/>
        </p:spPr>
        <p:txBody>
          <a:bodyPr wrap="none" lIns="45720" tIns="0" rIns="45720" bIns="0">
            <a:spAutoFit/>
          </a:bodyPr>
          <a:lstStyle/>
          <a:p>
            <a:pPr algn="ctr">
              <a:defRPr/>
            </a:pPr>
            <a:r>
              <a:rPr lang="en-US" sz="1800" b="1" dirty="0">
                <a:latin typeface="Agency FB" panose="020B0503020202020204" pitchFamily="34" charset="0"/>
              </a:rPr>
              <a:t>Defense</a:t>
            </a:r>
          </a:p>
        </p:txBody>
      </p:sp>
      <p:sp>
        <p:nvSpPr>
          <p:cNvPr id="10" name="Rounded Rectangle 9"/>
          <p:cNvSpPr/>
          <p:nvPr/>
        </p:nvSpPr>
        <p:spPr>
          <a:xfrm>
            <a:off x="4703945" y="2140224"/>
            <a:ext cx="3657600" cy="3291840"/>
          </a:xfrm>
          <a:prstGeom prst="roundRect">
            <a:avLst>
              <a:gd name="adj" fmla="val 7862"/>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74"/>
          <p:cNvSpPr>
            <a:spLocks noChangeArrowheads="1"/>
          </p:cNvSpPr>
          <p:nvPr/>
        </p:nvSpPr>
        <p:spPr bwMode="auto">
          <a:xfrm>
            <a:off x="5040267" y="2001654"/>
            <a:ext cx="945131" cy="276999"/>
          </a:xfrm>
          <a:prstGeom prst="rect">
            <a:avLst/>
          </a:prstGeom>
          <a:solidFill>
            <a:schemeClr val="bg1"/>
          </a:solidFill>
          <a:ln w="9525">
            <a:noFill/>
            <a:miter lim="800000"/>
            <a:headEnd/>
            <a:tailEnd/>
          </a:ln>
          <a:effectLst/>
        </p:spPr>
        <p:txBody>
          <a:bodyPr wrap="none" lIns="45720" tIns="0" rIns="45720" bIns="0">
            <a:spAutoFit/>
          </a:bodyPr>
          <a:lstStyle/>
          <a:p>
            <a:pPr algn="ctr">
              <a:defRPr/>
            </a:pPr>
            <a:r>
              <a:rPr lang="en-US" sz="1800" b="1" dirty="0">
                <a:latin typeface="Agency FB" panose="020B0503020202020204" pitchFamily="34" charset="0"/>
              </a:rPr>
              <a:t>Commerce</a:t>
            </a:r>
          </a:p>
        </p:txBody>
      </p:sp>
      <p:sp>
        <p:nvSpPr>
          <p:cNvPr id="2" name="Freeform 1"/>
          <p:cNvSpPr/>
          <p:nvPr/>
        </p:nvSpPr>
        <p:spPr>
          <a:xfrm>
            <a:off x="1066800" y="2470912"/>
            <a:ext cx="988752" cy="898750"/>
          </a:xfrm>
          <a:custGeom>
            <a:avLst/>
            <a:gdLst>
              <a:gd name="connsiteX0" fmla="*/ 0 w 988752"/>
              <a:gd name="connsiteY0" fmla="*/ 660412 h 898750"/>
              <a:gd name="connsiteX1" fmla="*/ 139700 w 988752"/>
              <a:gd name="connsiteY1" fmla="*/ 717562 h 898750"/>
              <a:gd name="connsiteX2" fmla="*/ 304800 w 988752"/>
              <a:gd name="connsiteY2" fmla="*/ 679462 h 898750"/>
              <a:gd name="connsiteX3" fmla="*/ 342900 w 988752"/>
              <a:gd name="connsiteY3" fmla="*/ 546112 h 898750"/>
              <a:gd name="connsiteX4" fmla="*/ 279400 w 988752"/>
              <a:gd name="connsiteY4" fmla="*/ 298462 h 898750"/>
              <a:gd name="connsiteX5" fmla="*/ 361950 w 988752"/>
              <a:gd name="connsiteY5" fmla="*/ 114312 h 898750"/>
              <a:gd name="connsiteX6" fmla="*/ 692150 w 988752"/>
              <a:gd name="connsiteY6" fmla="*/ 12 h 898750"/>
              <a:gd name="connsiteX7" fmla="*/ 939800 w 988752"/>
              <a:gd name="connsiteY7" fmla="*/ 120662 h 898750"/>
              <a:gd name="connsiteX8" fmla="*/ 971550 w 988752"/>
              <a:gd name="connsiteY8" fmla="*/ 387362 h 898750"/>
              <a:gd name="connsiteX9" fmla="*/ 736600 w 988752"/>
              <a:gd name="connsiteY9" fmla="*/ 615962 h 898750"/>
              <a:gd name="connsiteX10" fmla="*/ 565150 w 988752"/>
              <a:gd name="connsiteY10" fmla="*/ 692162 h 898750"/>
              <a:gd name="connsiteX11" fmla="*/ 609600 w 988752"/>
              <a:gd name="connsiteY11" fmla="*/ 876312 h 898750"/>
              <a:gd name="connsiteX12" fmla="*/ 895350 w 988752"/>
              <a:gd name="connsiteY12" fmla="*/ 889012 h 89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8752" h="898750">
                <a:moveTo>
                  <a:pt x="0" y="660412"/>
                </a:moveTo>
                <a:cubicBezTo>
                  <a:pt x="44450" y="687399"/>
                  <a:pt x="88900" y="714387"/>
                  <a:pt x="139700" y="717562"/>
                </a:cubicBezTo>
                <a:cubicBezTo>
                  <a:pt x="190500" y="720737"/>
                  <a:pt x="270933" y="708037"/>
                  <a:pt x="304800" y="679462"/>
                </a:cubicBezTo>
                <a:cubicBezTo>
                  <a:pt x="338667" y="650887"/>
                  <a:pt x="347133" y="609612"/>
                  <a:pt x="342900" y="546112"/>
                </a:cubicBezTo>
                <a:cubicBezTo>
                  <a:pt x="338667" y="482612"/>
                  <a:pt x="276225" y="370429"/>
                  <a:pt x="279400" y="298462"/>
                </a:cubicBezTo>
                <a:cubicBezTo>
                  <a:pt x="282575" y="226495"/>
                  <a:pt x="293158" y="164054"/>
                  <a:pt x="361950" y="114312"/>
                </a:cubicBezTo>
                <a:cubicBezTo>
                  <a:pt x="430742" y="64570"/>
                  <a:pt x="595842" y="-1046"/>
                  <a:pt x="692150" y="12"/>
                </a:cubicBezTo>
                <a:cubicBezTo>
                  <a:pt x="788458" y="1070"/>
                  <a:pt x="893233" y="56104"/>
                  <a:pt x="939800" y="120662"/>
                </a:cubicBezTo>
                <a:cubicBezTo>
                  <a:pt x="986367" y="185220"/>
                  <a:pt x="1005417" y="304812"/>
                  <a:pt x="971550" y="387362"/>
                </a:cubicBezTo>
                <a:cubicBezTo>
                  <a:pt x="937683" y="469912"/>
                  <a:pt x="804333" y="565162"/>
                  <a:pt x="736600" y="615962"/>
                </a:cubicBezTo>
                <a:cubicBezTo>
                  <a:pt x="668867" y="666762"/>
                  <a:pt x="586317" y="648770"/>
                  <a:pt x="565150" y="692162"/>
                </a:cubicBezTo>
                <a:cubicBezTo>
                  <a:pt x="543983" y="735554"/>
                  <a:pt x="554567" y="843504"/>
                  <a:pt x="609600" y="876312"/>
                </a:cubicBezTo>
                <a:cubicBezTo>
                  <a:pt x="664633" y="909120"/>
                  <a:pt x="779991" y="899066"/>
                  <a:pt x="895350" y="889012"/>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561176" y="2664415"/>
            <a:ext cx="274320" cy="2743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04291" y="3379440"/>
            <a:ext cx="1279517" cy="307777"/>
          </a:xfrm>
          <a:prstGeom prst="rect">
            <a:avLst/>
          </a:prstGeom>
          <a:noFill/>
        </p:spPr>
        <p:txBody>
          <a:bodyPr wrap="none" rtlCol="0">
            <a:spAutoFit/>
          </a:bodyPr>
          <a:lstStyle/>
          <a:p>
            <a:r>
              <a:rPr lang="en-US" sz="1400" dirty="0">
                <a:latin typeface="Agency FB" panose="020B0503020202020204" pitchFamily="34" charset="0"/>
              </a:rPr>
              <a:t>River-meander site</a:t>
            </a:r>
          </a:p>
        </p:txBody>
      </p:sp>
      <p:sp>
        <p:nvSpPr>
          <p:cNvPr id="13" name="Freeform 12"/>
          <p:cNvSpPr/>
          <p:nvPr/>
        </p:nvSpPr>
        <p:spPr>
          <a:xfrm>
            <a:off x="2673350" y="2672592"/>
            <a:ext cx="1752600" cy="461723"/>
          </a:xfrm>
          <a:custGeom>
            <a:avLst/>
            <a:gdLst>
              <a:gd name="connsiteX0" fmla="*/ 0 w 1752600"/>
              <a:gd name="connsiteY0" fmla="*/ 175973 h 461723"/>
              <a:gd name="connsiteX1" fmla="*/ 317500 w 1752600"/>
              <a:gd name="connsiteY1" fmla="*/ 233123 h 461723"/>
              <a:gd name="connsiteX2" fmla="*/ 622300 w 1752600"/>
              <a:gd name="connsiteY2" fmla="*/ 29923 h 461723"/>
              <a:gd name="connsiteX3" fmla="*/ 1149350 w 1752600"/>
              <a:gd name="connsiteY3" fmla="*/ 29923 h 461723"/>
              <a:gd name="connsiteX4" fmla="*/ 1447800 w 1752600"/>
              <a:gd name="connsiteY4" fmla="*/ 302973 h 461723"/>
              <a:gd name="connsiteX5" fmla="*/ 1752600 w 1752600"/>
              <a:gd name="connsiteY5" fmla="*/ 461723 h 46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461723">
                <a:moveTo>
                  <a:pt x="0" y="175973"/>
                </a:moveTo>
                <a:cubicBezTo>
                  <a:pt x="106891" y="216719"/>
                  <a:pt x="213783" y="257465"/>
                  <a:pt x="317500" y="233123"/>
                </a:cubicBezTo>
                <a:cubicBezTo>
                  <a:pt x="421217" y="208781"/>
                  <a:pt x="483658" y="63790"/>
                  <a:pt x="622300" y="29923"/>
                </a:cubicBezTo>
                <a:cubicBezTo>
                  <a:pt x="760942" y="-3944"/>
                  <a:pt x="1011767" y="-15585"/>
                  <a:pt x="1149350" y="29923"/>
                </a:cubicBezTo>
                <a:cubicBezTo>
                  <a:pt x="1286933" y="75431"/>
                  <a:pt x="1347258" y="231006"/>
                  <a:pt x="1447800" y="302973"/>
                </a:cubicBezTo>
                <a:cubicBezTo>
                  <a:pt x="1548342" y="374940"/>
                  <a:pt x="1650471" y="418331"/>
                  <a:pt x="1752600" y="46172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2863850" y="2899365"/>
            <a:ext cx="1346200" cy="260495"/>
          </a:xfrm>
          <a:custGeom>
            <a:avLst/>
            <a:gdLst>
              <a:gd name="connsiteX0" fmla="*/ 0 w 1346200"/>
              <a:gd name="connsiteY0" fmla="*/ 0 h 260495"/>
              <a:gd name="connsiteX1" fmla="*/ 165100 w 1346200"/>
              <a:gd name="connsiteY1" fmla="*/ 82550 h 260495"/>
              <a:gd name="connsiteX2" fmla="*/ 273050 w 1346200"/>
              <a:gd name="connsiteY2" fmla="*/ 158750 h 260495"/>
              <a:gd name="connsiteX3" fmla="*/ 412750 w 1346200"/>
              <a:gd name="connsiteY3" fmla="*/ 196850 h 260495"/>
              <a:gd name="connsiteX4" fmla="*/ 736600 w 1346200"/>
              <a:gd name="connsiteY4" fmla="*/ 260350 h 260495"/>
              <a:gd name="connsiteX5" fmla="*/ 1016000 w 1346200"/>
              <a:gd name="connsiteY5" fmla="*/ 177800 h 260495"/>
              <a:gd name="connsiteX6" fmla="*/ 1174750 w 1346200"/>
              <a:gd name="connsiteY6" fmla="*/ 133350 h 260495"/>
              <a:gd name="connsiteX7" fmla="*/ 1346200 w 1346200"/>
              <a:gd name="connsiteY7" fmla="*/ 139700 h 26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6200" h="260495">
                <a:moveTo>
                  <a:pt x="0" y="0"/>
                </a:moveTo>
                <a:cubicBezTo>
                  <a:pt x="59796" y="28046"/>
                  <a:pt x="119592" y="56092"/>
                  <a:pt x="165100" y="82550"/>
                </a:cubicBezTo>
                <a:cubicBezTo>
                  <a:pt x="210608" y="109008"/>
                  <a:pt x="231775" y="139700"/>
                  <a:pt x="273050" y="158750"/>
                </a:cubicBezTo>
                <a:cubicBezTo>
                  <a:pt x="314325" y="177800"/>
                  <a:pt x="335492" y="179917"/>
                  <a:pt x="412750" y="196850"/>
                </a:cubicBezTo>
                <a:cubicBezTo>
                  <a:pt x="490008" y="213783"/>
                  <a:pt x="636058" y="263525"/>
                  <a:pt x="736600" y="260350"/>
                </a:cubicBezTo>
                <a:cubicBezTo>
                  <a:pt x="837142" y="257175"/>
                  <a:pt x="1016000" y="177800"/>
                  <a:pt x="1016000" y="177800"/>
                </a:cubicBezTo>
                <a:cubicBezTo>
                  <a:pt x="1089025" y="156633"/>
                  <a:pt x="1119717" y="139700"/>
                  <a:pt x="1174750" y="133350"/>
                </a:cubicBezTo>
                <a:cubicBezTo>
                  <a:pt x="1229783" y="127000"/>
                  <a:pt x="1346200" y="139700"/>
                  <a:pt x="1346200" y="13970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399790" y="2783127"/>
            <a:ext cx="274320" cy="2743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a:stCxn id="2" idx="3"/>
            <a:endCxn id="2" idx="10"/>
          </p:cNvCxnSpPr>
          <p:nvPr/>
        </p:nvCxnSpPr>
        <p:spPr>
          <a:xfrm>
            <a:off x="1409700" y="3017024"/>
            <a:ext cx="222250" cy="1460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3416300" y="2518365"/>
            <a:ext cx="146050" cy="781050"/>
          </a:xfrm>
          <a:custGeom>
            <a:avLst/>
            <a:gdLst>
              <a:gd name="connsiteX0" fmla="*/ 146050 w 146050"/>
              <a:gd name="connsiteY0" fmla="*/ 0 h 781050"/>
              <a:gd name="connsiteX1" fmla="*/ 139700 w 146050"/>
              <a:gd name="connsiteY1" fmla="*/ 222250 h 781050"/>
              <a:gd name="connsiteX2" fmla="*/ 107950 w 146050"/>
              <a:gd name="connsiteY2" fmla="*/ 438150 h 781050"/>
              <a:gd name="connsiteX3" fmla="*/ 0 w 146050"/>
              <a:gd name="connsiteY3" fmla="*/ 781050 h 781050"/>
            </a:gdLst>
            <a:ahLst/>
            <a:cxnLst>
              <a:cxn ang="0">
                <a:pos x="connsiteX0" y="connsiteY0"/>
              </a:cxn>
              <a:cxn ang="0">
                <a:pos x="connsiteX1" y="connsiteY1"/>
              </a:cxn>
              <a:cxn ang="0">
                <a:pos x="connsiteX2" y="connsiteY2"/>
              </a:cxn>
              <a:cxn ang="0">
                <a:pos x="connsiteX3" y="connsiteY3"/>
              </a:cxn>
            </a:cxnLst>
            <a:rect l="l" t="t" r="r" b="b"/>
            <a:pathLst>
              <a:path w="146050" h="781050">
                <a:moveTo>
                  <a:pt x="146050" y="0"/>
                </a:moveTo>
                <a:cubicBezTo>
                  <a:pt x="146050" y="74612"/>
                  <a:pt x="146050" y="149225"/>
                  <a:pt x="139700" y="222250"/>
                </a:cubicBezTo>
                <a:cubicBezTo>
                  <a:pt x="133350" y="295275"/>
                  <a:pt x="131233" y="345017"/>
                  <a:pt x="107950" y="438150"/>
                </a:cubicBezTo>
                <a:cubicBezTo>
                  <a:pt x="84667" y="531283"/>
                  <a:pt x="42333" y="656166"/>
                  <a:pt x="0" y="781050"/>
                </a:cubicBezTo>
              </a:path>
            </a:pathLst>
          </a:cu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863850" y="3297393"/>
            <a:ext cx="1109599" cy="307777"/>
          </a:xfrm>
          <a:prstGeom prst="rect">
            <a:avLst/>
          </a:prstGeom>
          <a:noFill/>
        </p:spPr>
        <p:txBody>
          <a:bodyPr wrap="none" rtlCol="0">
            <a:spAutoFit/>
          </a:bodyPr>
          <a:lstStyle/>
          <a:p>
            <a:r>
              <a:rPr lang="en-US" sz="1400" dirty="0">
                <a:latin typeface="Agency FB" panose="020B0503020202020204" pitchFamily="34" charset="0"/>
              </a:rPr>
              <a:t>River-island site</a:t>
            </a:r>
          </a:p>
        </p:txBody>
      </p:sp>
      <p:sp>
        <p:nvSpPr>
          <p:cNvPr id="21" name="Rectangle 20"/>
          <p:cNvSpPr/>
          <p:nvPr/>
        </p:nvSpPr>
        <p:spPr>
          <a:xfrm>
            <a:off x="1192878" y="3889438"/>
            <a:ext cx="1097280"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1193800" y="4056081"/>
            <a:ext cx="1092200" cy="929640"/>
          </a:xfrm>
          <a:custGeom>
            <a:avLst/>
            <a:gdLst>
              <a:gd name="connsiteX0" fmla="*/ 0 w 1092200"/>
              <a:gd name="connsiteY0" fmla="*/ 759460 h 929640"/>
              <a:gd name="connsiteX1" fmla="*/ 116840 w 1092200"/>
              <a:gd name="connsiteY1" fmla="*/ 713740 h 929640"/>
              <a:gd name="connsiteX2" fmla="*/ 218440 w 1092200"/>
              <a:gd name="connsiteY2" fmla="*/ 619760 h 929640"/>
              <a:gd name="connsiteX3" fmla="*/ 304800 w 1092200"/>
              <a:gd name="connsiteY3" fmla="*/ 480060 h 929640"/>
              <a:gd name="connsiteX4" fmla="*/ 292100 w 1092200"/>
              <a:gd name="connsiteY4" fmla="*/ 414020 h 929640"/>
              <a:gd name="connsiteX5" fmla="*/ 289560 w 1092200"/>
              <a:gd name="connsiteY5" fmla="*/ 297180 h 929640"/>
              <a:gd name="connsiteX6" fmla="*/ 327660 w 1092200"/>
              <a:gd name="connsiteY6" fmla="*/ 142240 h 929640"/>
              <a:gd name="connsiteX7" fmla="*/ 477520 w 1092200"/>
              <a:gd name="connsiteY7" fmla="*/ 22860 h 929640"/>
              <a:gd name="connsiteX8" fmla="*/ 703580 w 1092200"/>
              <a:gd name="connsiteY8" fmla="*/ 0 h 929640"/>
              <a:gd name="connsiteX9" fmla="*/ 876300 w 1092200"/>
              <a:gd name="connsiteY9" fmla="*/ 30480 h 929640"/>
              <a:gd name="connsiteX10" fmla="*/ 919480 w 1092200"/>
              <a:gd name="connsiteY10" fmla="*/ 106680 h 929640"/>
              <a:gd name="connsiteX11" fmla="*/ 911860 w 1092200"/>
              <a:gd name="connsiteY11" fmla="*/ 177800 h 929640"/>
              <a:gd name="connsiteX12" fmla="*/ 820420 w 1092200"/>
              <a:gd name="connsiteY12" fmla="*/ 246380 h 929640"/>
              <a:gd name="connsiteX13" fmla="*/ 800100 w 1092200"/>
              <a:gd name="connsiteY13" fmla="*/ 332740 h 929640"/>
              <a:gd name="connsiteX14" fmla="*/ 777240 w 1092200"/>
              <a:gd name="connsiteY14" fmla="*/ 439420 h 929640"/>
              <a:gd name="connsiteX15" fmla="*/ 703580 w 1092200"/>
              <a:gd name="connsiteY15" fmla="*/ 472440 h 929640"/>
              <a:gd name="connsiteX16" fmla="*/ 607060 w 1092200"/>
              <a:gd name="connsiteY16" fmla="*/ 533400 h 929640"/>
              <a:gd name="connsiteX17" fmla="*/ 525780 w 1092200"/>
              <a:gd name="connsiteY17" fmla="*/ 548640 h 929640"/>
              <a:gd name="connsiteX18" fmla="*/ 416560 w 1092200"/>
              <a:gd name="connsiteY18" fmla="*/ 614680 h 929640"/>
              <a:gd name="connsiteX19" fmla="*/ 383540 w 1092200"/>
              <a:gd name="connsiteY19" fmla="*/ 675640 h 929640"/>
              <a:gd name="connsiteX20" fmla="*/ 408940 w 1092200"/>
              <a:gd name="connsiteY20" fmla="*/ 716280 h 929640"/>
              <a:gd name="connsiteX21" fmla="*/ 645160 w 1092200"/>
              <a:gd name="connsiteY21" fmla="*/ 762000 h 929640"/>
              <a:gd name="connsiteX22" fmla="*/ 812800 w 1092200"/>
              <a:gd name="connsiteY22" fmla="*/ 728980 h 929640"/>
              <a:gd name="connsiteX23" fmla="*/ 947420 w 1092200"/>
              <a:gd name="connsiteY23" fmla="*/ 695960 h 929640"/>
              <a:gd name="connsiteX24" fmla="*/ 1092200 w 1092200"/>
              <a:gd name="connsiteY24" fmla="*/ 647700 h 929640"/>
              <a:gd name="connsiteX25" fmla="*/ 1092200 w 1092200"/>
              <a:gd name="connsiteY25" fmla="*/ 929640 h 929640"/>
              <a:gd name="connsiteX26" fmla="*/ 7620 w 1092200"/>
              <a:gd name="connsiteY26" fmla="*/ 929640 h 929640"/>
              <a:gd name="connsiteX27" fmla="*/ 0 w 1092200"/>
              <a:gd name="connsiteY27" fmla="*/ 759460 h 92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2200" h="929640">
                <a:moveTo>
                  <a:pt x="0" y="759460"/>
                </a:moveTo>
                <a:lnTo>
                  <a:pt x="116840" y="713740"/>
                </a:lnTo>
                <a:lnTo>
                  <a:pt x="218440" y="619760"/>
                </a:lnTo>
                <a:lnTo>
                  <a:pt x="304800" y="480060"/>
                </a:lnTo>
                <a:lnTo>
                  <a:pt x="292100" y="414020"/>
                </a:lnTo>
                <a:cubicBezTo>
                  <a:pt x="291253" y="375073"/>
                  <a:pt x="290407" y="336127"/>
                  <a:pt x="289560" y="297180"/>
                </a:cubicBezTo>
                <a:lnTo>
                  <a:pt x="327660" y="142240"/>
                </a:lnTo>
                <a:lnTo>
                  <a:pt x="477520" y="22860"/>
                </a:lnTo>
                <a:lnTo>
                  <a:pt x="703580" y="0"/>
                </a:lnTo>
                <a:lnTo>
                  <a:pt x="876300" y="30480"/>
                </a:lnTo>
                <a:lnTo>
                  <a:pt x="919480" y="106680"/>
                </a:lnTo>
                <a:lnTo>
                  <a:pt x="911860" y="177800"/>
                </a:lnTo>
                <a:lnTo>
                  <a:pt x="820420" y="246380"/>
                </a:lnTo>
                <a:lnTo>
                  <a:pt x="800100" y="332740"/>
                </a:lnTo>
                <a:lnTo>
                  <a:pt x="777240" y="439420"/>
                </a:lnTo>
                <a:lnTo>
                  <a:pt x="703580" y="472440"/>
                </a:lnTo>
                <a:lnTo>
                  <a:pt x="607060" y="533400"/>
                </a:lnTo>
                <a:lnTo>
                  <a:pt x="525780" y="548640"/>
                </a:lnTo>
                <a:lnTo>
                  <a:pt x="416560" y="614680"/>
                </a:lnTo>
                <a:lnTo>
                  <a:pt x="383540" y="675640"/>
                </a:lnTo>
                <a:lnTo>
                  <a:pt x="408940" y="716280"/>
                </a:lnTo>
                <a:lnTo>
                  <a:pt x="645160" y="762000"/>
                </a:lnTo>
                <a:lnTo>
                  <a:pt x="812800" y="728980"/>
                </a:lnTo>
                <a:lnTo>
                  <a:pt x="947420" y="695960"/>
                </a:lnTo>
                <a:lnTo>
                  <a:pt x="1092200" y="647700"/>
                </a:lnTo>
                <a:lnTo>
                  <a:pt x="1092200" y="929640"/>
                </a:lnTo>
                <a:lnTo>
                  <a:pt x="7620" y="929640"/>
                </a:lnTo>
                <a:lnTo>
                  <a:pt x="0" y="759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1644049" y="4178995"/>
            <a:ext cx="274320" cy="2743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1100741" y="4922044"/>
            <a:ext cx="1284326" cy="523220"/>
          </a:xfrm>
          <a:prstGeom prst="rect">
            <a:avLst/>
          </a:prstGeom>
          <a:noFill/>
        </p:spPr>
        <p:txBody>
          <a:bodyPr wrap="none" rtlCol="0">
            <a:spAutoFit/>
          </a:bodyPr>
          <a:lstStyle/>
          <a:p>
            <a:r>
              <a:rPr lang="en-US" sz="1400" dirty="0">
                <a:latin typeface="Agency FB" panose="020B0503020202020204" pitchFamily="34" charset="0"/>
              </a:rPr>
              <a:t>Peninsula site</a:t>
            </a:r>
          </a:p>
          <a:p>
            <a:r>
              <a:rPr lang="en-US" sz="1400" dirty="0">
                <a:latin typeface="Agency FB" panose="020B0503020202020204" pitchFamily="34" charset="0"/>
              </a:rPr>
              <a:t>(or offshore island)</a:t>
            </a:r>
          </a:p>
        </p:txBody>
      </p:sp>
      <p:sp>
        <p:nvSpPr>
          <p:cNvPr id="25" name="Rectangle 24"/>
          <p:cNvSpPr/>
          <p:nvPr/>
        </p:nvSpPr>
        <p:spPr>
          <a:xfrm>
            <a:off x="2988310" y="3904675"/>
            <a:ext cx="1097280"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2987040" y="4063955"/>
            <a:ext cx="1093470" cy="929640"/>
          </a:xfrm>
          <a:custGeom>
            <a:avLst/>
            <a:gdLst>
              <a:gd name="connsiteX0" fmla="*/ 0 w 1093470"/>
              <a:gd name="connsiteY0" fmla="*/ 53340 h 929640"/>
              <a:gd name="connsiteX1" fmla="*/ 175260 w 1093470"/>
              <a:gd name="connsiteY1" fmla="*/ 34290 h 929640"/>
              <a:gd name="connsiteX2" fmla="*/ 316230 w 1093470"/>
              <a:gd name="connsiteY2" fmla="*/ 64770 h 929640"/>
              <a:gd name="connsiteX3" fmla="*/ 403860 w 1093470"/>
              <a:gd name="connsiteY3" fmla="*/ 64770 h 929640"/>
              <a:gd name="connsiteX4" fmla="*/ 537210 w 1093470"/>
              <a:gd name="connsiteY4" fmla="*/ 95250 h 929640"/>
              <a:gd name="connsiteX5" fmla="*/ 556260 w 1093470"/>
              <a:gd name="connsiteY5" fmla="*/ 160020 h 929640"/>
              <a:gd name="connsiteX6" fmla="*/ 556260 w 1093470"/>
              <a:gd name="connsiteY6" fmla="*/ 247650 h 929640"/>
              <a:gd name="connsiteX7" fmla="*/ 468630 w 1093470"/>
              <a:gd name="connsiteY7" fmla="*/ 274320 h 929640"/>
              <a:gd name="connsiteX8" fmla="*/ 361950 w 1093470"/>
              <a:gd name="connsiteY8" fmla="*/ 327660 h 929640"/>
              <a:gd name="connsiteX9" fmla="*/ 293370 w 1093470"/>
              <a:gd name="connsiteY9" fmla="*/ 381000 h 929640"/>
              <a:gd name="connsiteX10" fmla="*/ 182880 w 1093470"/>
              <a:gd name="connsiteY10" fmla="*/ 403860 h 929640"/>
              <a:gd name="connsiteX11" fmla="*/ 163830 w 1093470"/>
              <a:gd name="connsiteY11" fmla="*/ 445770 h 929640"/>
              <a:gd name="connsiteX12" fmla="*/ 167640 w 1093470"/>
              <a:gd name="connsiteY12" fmla="*/ 461010 h 929640"/>
              <a:gd name="connsiteX13" fmla="*/ 274320 w 1093470"/>
              <a:gd name="connsiteY13" fmla="*/ 533400 h 929640"/>
              <a:gd name="connsiteX14" fmla="*/ 388620 w 1093470"/>
              <a:gd name="connsiteY14" fmla="*/ 601980 h 929640"/>
              <a:gd name="connsiteX15" fmla="*/ 529590 w 1093470"/>
              <a:gd name="connsiteY15" fmla="*/ 655320 h 929640"/>
              <a:gd name="connsiteX16" fmla="*/ 613410 w 1093470"/>
              <a:gd name="connsiteY16" fmla="*/ 681990 h 929640"/>
              <a:gd name="connsiteX17" fmla="*/ 712470 w 1093470"/>
              <a:gd name="connsiteY17" fmla="*/ 716280 h 929640"/>
              <a:gd name="connsiteX18" fmla="*/ 796290 w 1093470"/>
              <a:gd name="connsiteY18" fmla="*/ 716280 h 929640"/>
              <a:gd name="connsiteX19" fmla="*/ 853440 w 1093470"/>
              <a:gd name="connsiteY19" fmla="*/ 704850 h 929640"/>
              <a:gd name="connsiteX20" fmla="*/ 895350 w 1093470"/>
              <a:gd name="connsiteY20" fmla="*/ 617220 h 929640"/>
              <a:gd name="connsiteX21" fmla="*/ 895350 w 1093470"/>
              <a:gd name="connsiteY21" fmla="*/ 487680 h 929640"/>
              <a:gd name="connsiteX22" fmla="*/ 899160 w 1093470"/>
              <a:gd name="connsiteY22" fmla="*/ 361950 h 929640"/>
              <a:gd name="connsiteX23" fmla="*/ 834390 w 1093470"/>
              <a:gd name="connsiteY23" fmla="*/ 300990 h 929640"/>
              <a:gd name="connsiteX24" fmla="*/ 712470 w 1093470"/>
              <a:gd name="connsiteY24" fmla="*/ 289560 h 929640"/>
              <a:gd name="connsiteX25" fmla="*/ 651510 w 1093470"/>
              <a:gd name="connsiteY25" fmla="*/ 201930 h 929640"/>
              <a:gd name="connsiteX26" fmla="*/ 628650 w 1093470"/>
              <a:gd name="connsiteY26" fmla="*/ 140970 h 929640"/>
              <a:gd name="connsiteX27" fmla="*/ 640080 w 1093470"/>
              <a:gd name="connsiteY27" fmla="*/ 95250 h 929640"/>
              <a:gd name="connsiteX28" fmla="*/ 720090 w 1093470"/>
              <a:gd name="connsiteY28" fmla="*/ 53340 h 929640"/>
              <a:gd name="connsiteX29" fmla="*/ 902970 w 1093470"/>
              <a:gd name="connsiteY29" fmla="*/ 11430 h 929640"/>
              <a:gd name="connsiteX30" fmla="*/ 1009650 w 1093470"/>
              <a:gd name="connsiteY30" fmla="*/ 0 h 929640"/>
              <a:gd name="connsiteX31" fmla="*/ 1093470 w 1093470"/>
              <a:gd name="connsiteY31" fmla="*/ 7620 h 929640"/>
              <a:gd name="connsiteX32" fmla="*/ 1093470 w 1093470"/>
              <a:gd name="connsiteY32" fmla="*/ 929640 h 929640"/>
              <a:gd name="connsiteX33" fmla="*/ 3810 w 1093470"/>
              <a:gd name="connsiteY33" fmla="*/ 929640 h 929640"/>
              <a:gd name="connsiteX34" fmla="*/ 0 w 1093470"/>
              <a:gd name="connsiteY34" fmla="*/ 53340 h 92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93470" h="929640">
                <a:moveTo>
                  <a:pt x="0" y="53340"/>
                </a:moveTo>
                <a:lnTo>
                  <a:pt x="175260" y="34290"/>
                </a:lnTo>
                <a:lnTo>
                  <a:pt x="316230" y="64770"/>
                </a:lnTo>
                <a:lnTo>
                  <a:pt x="403860" y="64770"/>
                </a:lnTo>
                <a:lnTo>
                  <a:pt x="537210" y="95250"/>
                </a:lnTo>
                <a:lnTo>
                  <a:pt x="556260" y="160020"/>
                </a:lnTo>
                <a:lnTo>
                  <a:pt x="556260" y="247650"/>
                </a:lnTo>
                <a:lnTo>
                  <a:pt x="468630" y="274320"/>
                </a:lnTo>
                <a:lnTo>
                  <a:pt x="361950" y="327660"/>
                </a:lnTo>
                <a:lnTo>
                  <a:pt x="293370" y="381000"/>
                </a:lnTo>
                <a:lnTo>
                  <a:pt x="182880" y="403860"/>
                </a:lnTo>
                <a:lnTo>
                  <a:pt x="163830" y="445770"/>
                </a:lnTo>
                <a:lnTo>
                  <a:pt x="167640" y="461010"/>
                </a:lnTo>
                <a:lnTo>
                  <a:pt x="274320" y="533400"/>
                </a:lnTo>
                <a:lnTo>
                  <a:pt x="388620" y="601980"/>
                </a:lnTo>
                <a:lnTo>
                  <a:pt x="529590" y="655320"/>
                </a:lnTo>
                <a:lnTo>
                  <a:pt x="613410" y="681990"/>
                </a:lnTo>
                <a:lnTo>
                  <a:pt x="712470" y="716280"/>
                </a:lnTo>
                <a:lnTo>
                  <a:pt x="796290" y="716280"/>
                </a:lnTo>
                <a:lnTo>
                  <a:pt x="853440" y="704850"/>
                </a:lnTo>
                <a:lnTo>
                  <a:pt x="895350" y="617220"/>
                </a:lnTo>
                <a:lnTo>
                  <a:pt x="895350" y="487680"/>
                </a:lnTo>
                <a:lnTo>
                  <a:pt x="899160" y="361950"/>
                </a:lnTo>
                <a:lnTo>
                  <a:pt x="834390" y="300990"/>
                </a:lnTo>
                <a:lnTo>
                  <a:pt x="712470" y="289560"/>
                </a:lnTo>
                <a:lnTo>
                  <a:pt x="651510" y="201930"/>
                </a:lnTo>
                <a:lnTo>
                  <a:pt x="628650" y="140970"/>
                </a:lnTo>
                <a:lnTo>
                  <a:pt x="640080" y="95250"/>
                </a:lnTo>
                <a:lnTo>
                  <a:pt x="720090" y="53340"/>
                </a:lnTo>
                <a:lnTo>
                  <a:pt x="902970" y="11430"/>
                </a:lnTo>
                <a:lnTo>
                  <a:pt x="1009650" y="0"/>
                </a:lnTo>
                <a:lnTo>
                  <a:pt x="1093470" y="7620"/>
                </a:lnTo>
                <a:lnTo>
                  <a:pt x="1093470" y="929640"/>
                </a:lnTo>
                <a:lnTo>
                  <a:pt x="3810" y="929640"/>
                </a:lnTo>
                <a:lnTo>
                  <a:pt x="0" y="533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3125470" y="4635930"/>
            <a:ext cx="274320" cy="2743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p:cNvCxnSpPr/>
          <p:nvPr/>
        </p:nvCxnSpPr>
        <p:spPr>
          <a:xfrm>
            <a:off x="3456123" y="4152071"/>
            <a:ext cx="22860" cy="1640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685493" y="4142826"/>
            <a:ext cx="25106" cy="2014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819883" y="5010944"/>
            <a:ext cx="1399742" cy="307777"/>
          </a:xfrm>
          <a:prstGeom prst="rect">
            <a:avLst/>
          </a:prstGeom>
          <a:noFill/>
        </p:spPr>
        <p:txBody>
          <a:bodyPr wrap="none" rtlCol="0">
            <a:spAutoFit/>
          </a:bodyPr>
          <a:lstStyle/>
          <a:p>
            <a:r>
              <a:rPr lang="en-US" sz="1400" dirty="0">
                <a:latin typeface="Agency FB" panose="020B0503020202020204" pitchFamily="34" charset="0"/>
              </a:rPr>
              <a:t>Sheltered harbor site</a:t>
            </a:r>
          </a:p>
        </p:txBody>
      </p:sp>
      <p:sp>
        <p:nvSpPr>
          <p:cNvPr id="36" name="Freeform 35"/>
          <p:cNvSpPr/>
          <p:nvPr/>
        </p:nvSpPr>
        <p:spPr>
          <a:xfrm>
            <a:off x="4916507" y="3048273"/>
            <a:ext cx="1414272" cy="195695"/>
          </a:xfrm>
          <a:custGeom>
            <a:avLst/>
            <a:gdLst>
              <a:gd name="connsiteX0" fmla="*/ 0 w 1414272"/>
              <a:gd name="connsiteY0" fmla="*/ 152400 h 195695"/>
              <a:gd name="connsiteX1" fmla="*/ 323088 w 1414272"/>
              <a:gd name="connsiteY1" fmla="*/ 195072 h 195695"/>
              <a:gd name="connsiteX2" fmla="*/ 743712 w 1414272"/>
              <a:gd name="connsiteY2" fmla="*/ 170688 h 195695"/>
              <a:gd name="connsiteX3" fmla="*/ 1042416 w 1414272"/>
              <a:gd name="connsiteY3" fmla="*/ 79248 h 195695"/>
              <a:gd name="connsiteX4" fmla="*/ 1414272 w 1414272"/>
              <a:gd name="connsiteY4" fmla="*/ 0 h 19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272" h="195695">
                <a:moveTo>
                  <a:pt x="0" y="152400"/>
                </a:moveTo>
                <a:cubicBezTo>
                  <a:pt x="99568" y="172212"/>
                  <a:pt x="199136" y="192024"/>
                  <a:pt x="323088" y="195072"/>
                </a:cubicBezTo>
                <a:cubicBezTo>
                  <a:pt x="447040" y="198120"/>
                  <a:pt x="623824" y="189992"/>
                  <a:pt x="743712" y="170688"/>
                </a:cubicBezTo>
                <a:cubicBezTo>
                  <a:pt x="863600" y="151384"/>
                  <a:pt x="930656" y="107696"/>
                  <a:pt x="1042416" y="79248"/>
                </a:cubicBezTo>
                <a:cubicBezTo>
                  <a:pt x="1154176" y="50800"/>
                  <a:pt x="1414272" y="0"/>
                  <a:pt x="1414272"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5494170" y="2919263"/>
            <a:ext cx="274320" cy="2743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4995755" y="2755665"/>
            <a:ext cx="1072896" cy="621792"/>
          </a:xfrm>
          <a:custGeom>
            <a:avLst/>
            <a:gdLst>
              <a:gd name="connsiteX0" fmla="*/ 1072896 w 1072896"/>
              <a:gd name="connsiteY0" fmla="*/ 621792 h 621792"/>
              <a:gd name="connsiteX1" fmla="*/ 774192 w 1072896"/>
              <a:gd name="connsiteY1" fmla="*/ 566928 h 621792"/>
              <a:gd name="connsiteX2" fmla="*/ 640080 w 1072896"/>
              <a:gd name="connsiteY2" fmla="*/ 304800 h 621792"/>
              <a:gd name="connsiteX3" fmla="*/ 414528 w 1072896"/>
              <a:gd name="connsiteY3" fmla="*/ 134112 h 621792"/>
              <a:gd name="connsiteX4" fmla="*/ 0 w 1072896"/>
              <a:gd name="connsiteY4" fmla="*/ 0 h 62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896" h="621792">
                <a:moveTo>
                  <a:pt x="1072896" y="621792"/>
                </a:moveTo>
                <a:cubicBezTo>
                  <a:pt x="959612" y="620776"/>
                  <a:pt x="846328" y="619760"/>
                  <a:pt x="774192" y="566928"/>
                </a:cubicBezTo>
                <a:cubicBezTo>
                  <a:pt x="702056" y="514096"/>
                  <a:pt x="700024" y="376936"/>
                  <a:pt x="640080" y="304800"/>
                </a:cubicBezTo>
                <a:cubicBezTo>
                  <a:pt x="580136" y="232664"/>
                  <a:pt x="521208" y="184912"/>
                  <a:pt x="414528" y="134112"/>
                </a:cubicBezTo>
                <a:cubicBezTo>
                  <a:pt x="307848" y="83312"/>
                  <a:pt x="153924" y="41656"/>
                  <a:pt x="0" y="0"/>
                </a:cubicBezTo>
              </a:path>
            </a:pathLst>
          </a:cu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7007435" y="2633745"/>
            <a:ext cx="414528" cy="902208"/>
          </a:xfrm>
          <a:custGeom>
            <a:avLst/>
            <a:gdLst>
              <a:gd name="connsiteX0" fmla="*/ 0 w 420624"/>
              <a:gd name="connsiteY0" fmla="*/ 0 h 975360"/>
              <a:gd name="connsiteX1" fmla="*/ 213360 w 420624"/>
              <a:gd name="connsiteY1" fmla="*/ 249936 h 975360"/>
              <a:gd name="connsiteX2" fmla="*/ 359664 w 420624"/>
              <a:gd name="connsiteY2" fmla="*/ 499872 h 975360"/>
              <a:gd name="connsiteX3" fmla="*/ 359664 w 420624"/>
              <a:gd name="connsiteY3" fmla="*/ 755904 h 975360"/>
              <a:gd name="connsiteX4" fmla="*/ 420624 w 420624"/>
              <a:gd name="connsiteY4" fmla="*/ 975360 h 975360"/>
              <a:gd name="connsiteX0" fmla="*/ 0 w 414528"/>
              <a:gd name="connsiteY0" fmla="*/ 0 h 902208"/>
              <a:gd name="connsiteX1" fmla="*/ 213360 w 414528"/>
              <a:gd name="connsiteY1" fmla="*/ 249936 h 902208"/>
              <a:gd name="connsiteX2" fmla="*/ 359664 w 414528"/>
              <a:gd name="connsiteY2" fmla="*/ 499872 h 902208"/>
              <a:gd name="connsiteX3" fmla="*/ 359664 w 414528"/>
              <a:gd name="connsiteY3" fmla="*/ 755904 h 902208"/>
              <a:gd name="connsiteX4" fmla="*/ 414528 w 414528"/>
              <a:gd name="connsiteY4" fmla="*/ 902208 h 90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 h="902208">
                <a:moveTo>
                  <a:pt x="0" y="0"/>
                </a:moveTo>
                <a:cubicBezTo>
                  <a:pt x="76708" y="83312"/>
                  <a:pt x="153416" y="166624"/>
                  <a:pt x="213360" y="249936"/>
                </a:cubicBezTo>
                <a:cubicBezTo>
                  <a:pt x="273304" y="333248"/>
                  <a:pt x="335280" y="415544"/>
                  <a:pt x="359664" y="499872"/>
                </a:cubicBezTo>
                <a:cubicBezTo>
                  <a:pt x="384048" y="584200"/>
                  <a:pt x="350520" y="688848"/>
                  <a:pt x="359664" y="755904"/>
                </a:cubicBezTo>
                <a:cubicBezTo>
                  <a:pt x="368808" y="822960"/>
                  <a:pt x="389128" y="832104"/>
                  <a:pt x="414528" y="90220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7373195" y="2786145"/>
            <a:ext cx="621792" cy="426720"/>
          </a:xfrm>
          <a:custGeom>
            <a:avLst/>
            <a:gdLst>
              <a:gd name="connsiteX0" fmla="*/ 0 w 621792"/>
              <a:gd name="connsiteY0" fmla="*/ 426720 h 426720"/>
              <a:gd name="connsiteX1" fmla="*/ 91440 w 621792"/>
              <a:gd name="connsiteY1" fmla="*/ 262128 h 426720"/>
              <a:gd name="connsiteX2" fmla="*/ 256032 w 621792"/>
              <a:gd name="connsiteY2" fmla="*/ 128016 h 426720"/>
              <a:gd name="connsiteX3" fmla="*/ 621792 w 621792"/>
              <a:gd name="connsiteY3" fmla="*/ 0 h 426720"/>
            </a:gdLst>
            <a:ahLst/>
            <a:cxnLst>
              <a:cxn ang="0">
                <a:pos x="connsiteX0" y="connsiteY0"/>
              </a:cxn>
              <a:cxn ang="0">
                <a:pos x="connsiteX1" y="connsiteY1"/>
              </a:cxn>
              <a:cxn ang="0">
                <a:pos x="connsiteX2" y="connsiteY2"/>
              </a:cxn>
              <a:cxn ang="0">
                <a:pos x="connsiteX3" y="connsiteY3"/>
              </a:cxn>
            </a:cxnLst>
            <a:rect l="l" t="t" r="r" b="b"/>
            <a:pathLst>
              <a:path w="621792" h="426720">
                <a:moveTo>
                  <a:pt x="0" y="426720"/>
                </a:moveTo>
                <a:cubicBezTo>
                  <a:pt x="24384" y="369316"/>
                  <a:pt x="48768" y="311912"/>
                  <a:pt x="91440" y="262128"/>
                </a:cubicBezTo>
                <a:cubicBezTo>
                  <a:pt x="134112" y="212344"/>
                  <a:pt x="167640" y="171704"/>
                  <a:pt x="256032" y="128016"/>
                </a:cubicBezTo>
                <a:cubicBezTo>
                  <a:pt x="344424" y="84328"/>
                  <a:pt x="483108" y="42164"/>
                  <a:pt x="621792"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272611" y="2724191"/>
            <a:ext cx="274320" cy="2743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5099563" y="3431880"/>
            <a:ext cx="1130438" cy="307777"/>
          </a:xfrm>
          <a:prstGeom prst="rect">
            <a:avLst/>
          </a:prstGeom>
          <a:noFill/>
        </p:spPr>
        <p:txBody>
          <a:bodyPr wrap="none" rtlCol="0">
            <a:spAutoFit/>
          </a:bodyPr>
          <a:lstStyle/>
          <a:p>
            <a:r>
              <a:rPr lang="en-US" sz="1400" dirty="0">
                <a:latin typeface="Agency FB" panose="020B0503020202020204" pitchFamily="34" charset="0"/>
              </a:rPr>
              <a:t>Bridge-point site</a:t>
            </a:r>
          </a:p>
        </p:txBody>
      </p:sp>
      <p:sp>
        <p:nvSpPr>
          <p:cNvPr id="43" name="TextBox 42"/>
          <p:cNvSpPr txBox="1"/>
          <p:nvPr/>
        </p:nvSpPr>
        <p:spPr>
          <a:xfrm>
            <a:off x="6944699" y="3462901"/>
            <a:ext cx="1050288" cy="307777"/>
          </a:xfrm>
          <a:prstGeom prst="rect">
            <a:avLst/>
          </a:prstGeom>
          <a:noFill/>
        </p:spPr>
        <p:txBody>
          <a:bodyPr wrap="none" rtlCol="0">
            <a:spAutoFit/>
          </a:bodyPr>
          <a:lstStyle/>
          <a:p>
            <a:r>
              <a:rPr lang="en-US" sz="1400" dirty="0">
                <a:latin typeface="Agency FB" panose="020B0503020202020204" pitchFamily="34" charset="0"/>
              </a:rPr>
              <a:t>Confluence site</a:t>
            </a:r>
          </a:p>
        </p:txBody>
      </p:sp>
      <p:sp>
        <p:nvSpPr>
          <p:cNvPr id="44" name="Freeform 43"/>
          <p:cNvSpPr/>
          <p:nvPr/>
        </p:nvSpPr>
        <p:spPr>
          <a:xfrm>
            <a:off x="5020139" y="4041921"/>
            <a:ext cx="234038" cy="902208"/>
          </a:xfrm>
          <a:custGeom>
            <a:avLst/>
            <a:gdLst>
              <a:gd name="connsiteX0" fmla="*/ 97536 w 234038"/>
              <a:gd name="connsiteY0" fmla="*/ 902208 h 902208"/>
              <a:gd name="connsiteX1" fmla="*/ 164592 w 234038"/>
              <a:gd name="connsiteY1" fmla="*/ 755904 h 902208"/>
              <a:gd name="connsiteX2" fmla="*/ 231648 w 234038"/>
              <a:gd name="connsiteY2" fmla="*/ 573024 h 902208"/>
              <a:gd name="connsiteX3" fmla="*/ 213360 w 234038"/>
              <a:gd name="connsiteY3" fmla="*/ 469392 h 902208"/>
              <a:gd name="connsiteX4" fmla="*/ 158496 w 234038"/>
              <a:gd name="connsiteY4" fmla="*/ 249936 h 902208"/>
              <a:gd name="connsiteX5" fmla="*/ 0 w 234038"/>
              <a:gd name="connsiteY5" fmla="*/ 0 h 9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038" h="902208">
                <a:moveTo>
                  <a:pt x="97536" y="902208"/>
                </a:moveTo>
                <a:cubicBezTo>
                  <a:pt x="119888" y="856488"/>
                  <a:pt x="142240" y="810768"/>
                  <a:pt x="164592" y="755904"/>
                </a:cubicBezTo>
                <a:cubicBezTo>
                  <a:pt x="186944" y="701040"/>
                  <a:pt x="223520" y="620776"/>
                  <a:pt x="231648" y="573024"/>
                </a:cubicBezTo>
                <a:cubicBezTo>
                  <a:pt x="239776" y="525272"/>
                  <a:pt x="225552" y="523240"/>
                  <a:pt x="213360" y="469392"/>
                </a:cubicBezTo>
                <a:cubicBezTo>
                  <a:pt x="201168" y="415544"/>
                  <a:pt x="194056" y="328168"/>
                  <a:pt x="158496" y="249936"/>
                </a:cubicBezTo>
                <a:cubicBezTo>
                  <a:pt x="122936" y="171704"/>
                  <a:pt x="0" y="0"/>
                  <a:pt x="0"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44"/>
          <p:cNvSpPr/>
          <p:nvPr/>
        </p:nvSpPr>
        <p:spPr>
          <a:xfrm>
            <a:off x="5526107" y="4148481"/>
            <a:ext cx="883920" cy="222624"/>
          </a:xfrm>
          <a:custGeom>
            <a:avLst/>
            <a:gdLst>
              <a:gd name="connsiteX0" fmla="*/ 0 w 883920"/>
              <a:gd name="connsiteY0" fmla="*/ 222624 h 222624"/>
              <a:gd name="connsiteX1" fmla="*/ 36576 w 883920"/>
              <a:gd name="connsiteY1" fmla="*/ 112896 h 222624"/>
              <a:gd name="connsiteX2" fmla="*/ 115824 w 883920"/>
              <a:gd name="connsiteY2" fmla="*/ 51936 h 222624"/>
              <a:gd name="connsiteX3" fmla="*/ 207264 w 883920"/>
              <a:gd name="connsiteY3" fmla="*/ 3168 h 222624"/>
              <a:gd name="connsiteX4" fmla="*/ 469392 w 883920"/>
              <a:gd name="connsiteY4" fmla="*/ 21456 h 222624"/>
              <a:gd name="connsiteX5" fmla="*/ 731520 w 883920"/>
              <a:gd name="connsiteY5" fmla="*/ 155568 h 222624"/>
              <a:gd name="connsiteX6" fmla="*/ 883920 w 883920"/>
              <a:gd name="connsiteY6" fmla="*/ 173856 h 22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920" h="222624">
                <a:moveTo>
                  <a:pt x="0" y="222624"/>
                </a:moveTo>
                <a:cubicBezTo>
                  <a:pt x="8636" y="181984"/>
                  <a:pt x="17272" y="141344"/>
                  <a:pt x="36576" y="112896"/>
                </a:cubicBezTo>
                <a:cubicBezTo>
                  <a:pt x="55880" y="84448"/>
                  <a:pt x="87376" y="70224"/>
                  <a:pt x="115824" y="51936"/>
                </a:cubicBezTo>
                <a:cubicBezTo>
                  <a:pt x="144272" y="33648"/>
                  <a:pt x="148336" y="8248"/>
                  <a:pt x="207264" y="3168"/>
                </a:cubicBezTo>
                <a:cubicBezTo>
                  <a:pt x="266192" y="-1912"/>
                  <a:pt x="382016" y="-3944"/>
                  <a:pt x="469392" y="21456"/>
                </a:cubicBezTo>
                <a:cubicBezTo>
                  <a:pt x="556768" y="46856"/>
                  <a:pt x="662432" y="130168"/>
                  <a:pt x="731520" y="155568"/>
                </a:cubicBezTo>
                <a:cubicBezTo>
                  <a:pt x="800608" y="180968"/>
                  <a:pt x="842264" y="177412"/>
                  <a:pt x="883920" y="17385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5222606" y="4123705"/>
            <a:ext cx="274320" cy="2743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p:nvPr/>
        </p:nvSpPr>
        <p:spPr>
          <a:xfrm>
            <a:off x="5178635" y="4218353"/>
            <a:ext cx="414528" cy="79600"/>
          </a:xfrm>
          <a:custGeom>
            <a:avLst/>
            <a:gdLst>
              <a:gd name="connsiteX0" fmla="*/ 0 w 414528"/>
              <a:gd name="connsiteY0" fmla="*/ 79600 h 79600"/>
              <a:gd name="connsiteX1" fmla="*/ 164592 w 414528"/>
              <a:gd name="connsiteY1" fmla="*/ 24736 h 79600"/>
              <a:gd name="connsiteX2" fmla="*/ 341376 w 414528"/>
              <a:gd name="connsiteY2" fmla="*/ 352 h 79600"/>
              <a:gd name="connsiteX3" fmla="*/ 414528 w 414528"/>
              <a:gd name="connsiteY3" fmla="*/ 12544 h 79600"/>
            </a:gdLst>
            <a:ahLst/>
            <a:cxnLst>
              <a:cxn ang="0">
                <a:pos x="connsiteX0" y="connsiteY0"/>
              </a:cxn>
              <a:cxn ang="0">
                <a:pos x="connsiteX1" y="connsiteY1"/>
              </a:cxn>
              <a:cxn ang="0">
                <a:pos x="connsiteX2" y="connsiteY2"/>
              </a:cxn>
              <a:cxn ang="0">
                <a:pos x="connsiteX3" y="connsiteY3"/>
              </a:cxn>
            </a:cxnLst>
            <a:rect l="l" t="t" r="r" b="b"/>
            <a:pathLst>
              <a:path w="414528" h="79600">
                <a:moveTo>
                  <a:pt x="0" y="79600"/>
                </a:moveTo>
                <a:cubicBezTo>
                  <a:pt x="53848" y="58772"/>
                  <a:pt x="107696" y="37944"/>
                  <a:pt x="164592" y="24736"/>
                </a:cubicBezTo>
                <a:cubicBezTo>
                  <a:pt x="221488" y="11528"/>
                  <a:pt x="299720" y="2384"/>
                  <a:pt x="341376" y="352"/>
                </a:cubicBezTo>
                <a:cubicBezTo>
                  <a:pt x="383032" y="-1680"/>
                  <a:pt x="398780" y="5432"/>
                  <a:pt x="414528" y="12544"/>
                </a:cubicBezTo>
              </a:path>
            </a:pathLst>
          </a:cu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5260273" y="4769194"/>
            <a:ext cx="875561" cy="307777"/>
          </a:xfrm>
          <a:prstGeom prst="rect">
            <a:avLst/>
          </a:prstGeom>
          <a:noFill/>
        </p:spPr>
        <p:txBody>
          <a:bodyPr wrap="none" rtlCol="0">
            <a:spAutoFit/>
          </a:bodyPr>
          <a:lstStyle/>
          <a:p>
            <a:r>
              <a:rPr lang="en-US" sz="1400" dirty="0">
                <a:latin typeface="Agency FB" panose="020B0503020202020204" pitchFamily="34" charset="0"/>
              </a:rPr>
              <a:t>Portage site</a:t>
            </a:r>
          </a:p>
        </p:txBody>
      </p:sp>
      <p:sp>
        <p:nvSpPr>
          <p:cNvPr id="50" name="Freeform 49"/>
          <p:cNvSpPr/>
          <p:nvPr/>
        </p:nvSpPr>
        <p:spPr>
          <a:xfrm>
            <a:off x="6992112" y="4066241"/>
            <a:ext cx="1011936" cy="999744"/>
          </a:xfrm>
          <a:custGeom>
            <a:avLst/>
            <a:gdLst>
              <a:gd name="connsiteX0" fmla="*/ 0 w 1011936"/>
              <a:gd name="connsiteY0" fmla="*/ 999744 h 999744"/>
              <a:gd name="connsiteX1" fmla="*/ 128016 w 1011936"/>
              <a:gd name="connsiteY1" fmla="*/ 859536 h 999744"/>
              <a:gd name="connsiteX2" fmla="*/ 256032 w 1011936"/>
              <a:gd name="connsiteY2" fmla="*/ 597408 h 999744"/>
              <a:gd name="connsiteX3" fmla="*/ 365760 w 1011936"/>
              <a:gd name="connsiteY3" fmla="*/ 390144 h 999744"/>
              <a:gd name="connsiteX4" fmla="*/ 652272 w 1011936"/>
              <a:gd name="connsiteY4" fmla="*/ 164592 h 999744"/>
              <a:gd name="connsiteX5" fmla="*/ 1011936 w 1011936"/>
              <a:gd name="connsiteY5" fmla="*/ 0 h 9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936" h="999744">
                <a:moveTo>
                  <a:pt x="0" y="999744"/>
                </a:moveTo>
                <a:cubicBezTo>
                  <a:pt x="42672" y="963168"/>
                  <a:pt x="85344" y="926592"/>
                  <a:pt x="128016" y="859536"/>
                </a:cubicBezTo>
                <a:cubicBezTo>
                  <a:pt x="170688" y="792480"/>
                  <a:pt x="216408" y="675640"/>
                  <a:pt x="256032" y="597408"/>
                </a:cubicBezTo>
                <a:cubicBezTo>
                  <a:pt x="295656" y="519176"/>
                  <a:pt x="299720" y="462280"/>
                  <a:pt x="365760" y="390144"/>
                </a:cubicBezTo>
                <a:cubicBezTo>
                  <a:pt x="431800" y="318008"/>
                  <a:pt x="544576" y="229616"/>
                  <a:pt x="652272" y="164592"/>
                </a:cubicBezTo>
                <a:cubicBezTo>
                  <a:pt x="759968" y="99568"/>
                  <a:pt x="885952" y="49784"/>
                  <a:pt x="1011936"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7360920" y="4428861"/>
            <a:ext cx="274320" cy="2743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Isosceles Triangle 51"/>
          <p:cNvSpPr/>
          <p:nvPr/>
        </p:nvSpPr>
        <p:spPr>
          <a:xfrm rot="14474971">
            <a:off x="7479390" y="4210735"/>
            <a:ext cx="186011" cy="152752"/>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7652676" y="4155176"/>
            <a:ext cx="620683" cy="461665"/>
          </a:xfrm>
          <a:prstGeom prst="rect">
            <a:avLst/>
          </a:prstGeom>
          <a:noFill/>
        </p:spPr>
        <p:txBody>
          <a:bodyPr wrap="none" rtlCol="0">
            <a:spAutoFit/>
          </a:bodyPr>
          <a:lstStyle/>
          <a:p>
            <a:r>
              <a:rPr lang="en-US" sz="1200" dirty="0">
                <a:latin typeface="Agency FB" panose="020B0503020202020204" pitchFamily="34" charset="0"/>
              </a:rPr>
              <a:t>Rapid or </a:t>
            </a:r>
          </a:p>
          <a:p>
            <a:r>
              <a:rPr lang="en-US" sz="1200" dirty="0">
                <a:latin typeface="Agency FB" panose="020B0503020202020204" pitchFamily="34" charset="0"/>
              </a:rPr>
              <a:t>waterfall</a:t>
            </a:r>
          </a:p>
        </p:txBody>
      </p:sp>
      <p:sp>
        <p:nvSpPr>
          <p:cNvPr id="54" name="TextBox 53"/>
          <p:cNvSpPr txBox="1"/>
          <p:nvPr/>
        </p:nvSpPr>
        <p:spPr>
          <a:xfrm>
            <a:off x="6689230" y="5048599"/>
            <a:ext cx="1465466" cy="307777"/>
          </a:xfrm>
          <a:prstGeom prst="rect">
            <a:avLst/>
          </a:prstGeom>
          <a:noFill/>
        </p:spPr>
        <p:txBody>
          <a:bodyPr wrap="none" rtlCol="0">
            <a:spAutoFit/>
          </a:bodyPr>
          <a:lstStyle/>
          <a:p>
            <a:r>
              <a:rPr lang="en-US" sz="1400" dirty="0">
                <a:latin typeface="Agency FB" panose="020B0503020202020204" pitchFamily="34" charset="0"/>
              </a:rPr>
              <a:t>Head of navigation site</a:t>
            </a:r>
          </a:p>
        </p:txBody>
      </p:sp>
      <p:sp>
        <p:nvSpPr>
          <p:cNvPr id="55" name="Oval 54"/>
          <p:cNvSpPr/>
          <p:nvPr/>
        </p:nvSpPr>
        <p:spPr>
          <a:xfrm>
            <a:off x="3210015" y="5660473"/>
            <a:ext cx="274320" cy="2743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3460928" y="5622373"/>
            <a:ext cx="457176" cy="338554"/>
          </a:xfrm>
          <a:prstGeom prst="rect">
            <a:avLst/>
          </a:prstGeom>
          <a:noFill/>
        </p:spPr>
        <p:txBody>
          <a:bodyPr wrap="none" rtlCol="0">
            <a:spAutoFit/>
          </a:bodyPr>
          <a:lstStyle/>
          <a:p>
            <a:r>
              <a:rPr lang="en-US" sz="1600" b="1" dirty="0">
                <a:latin typeface="Agency FB" panose="020B0503020202020204" pitchFamily="34" charset="0"/>
              </a:rPr>
              <a:t>City</a:t>
            </a:r>
          </a:p>
        </p:txBody>
      </p:sp>
      <p:cxnSp>
        <p:nvCxnSpPr>
          <p:cNvPr id="57" name="Straight Connector 56"/>
          <p:cNvCxnSpPr/>
          <p:nvPr/>
        </p:nvCxnSpPr>
        <p:spPr>
          <a:xfrm>
            <a:off x="4169017" y="5694011"/>
            <a:ext cx="25106" cy="2014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229916" y="5622373"/>
            <a:ext cx="1119217" cy="338554"/>
          </a:xfrm>
          <a:prstGeom prst="rect">
            <a:avLst/>
          </a:prstGeom>
          <a:noFill/>
        </p:spPr>
        <p:txBody>
          <a:bodyPr wrap="none" rtlCol="0">
            <a:spAutoFit/>
          </a:bodyPr>
          <a:lstStyle/>
          <a:p>
            <a:r>
              <a:rPr lang="en-US" sz="1600" b="1" dirty="0">
                <a:latin typeface="Agency FB" panose="020B0503020202020204" pitchFamily="34" charset="0"/>
              </a:rPr>
              <a:t>Fortifications</a:t>
            </a:r>
          </a:p>
        </p:txBody>
      </p:sp>
      <p:sp>
        <p:nvSpPr>
          <p:cNvPr id="59" name="Freeform 58"/>
          <p:cNvSpPr/>
          <p:nvPr/>
        </p:nvSpPr>
        <p:spPr>
          <a:xfrm>
            <a:off x="5559007" y="5659313"/>
            <a:ext cx="176784" cy="274320"/>
          </a:xfrm>
          <a:custGeom>
            <a:avLst/>
            <a:gdLst>
              <a:gd name="connsiteX0" fmla="*/ 0 w 176784"/>
              <a:gd name="connsiteY0" fmla="*/ 274320 h 274320"/>
              <a:gd name="connsiteX1" fmla="*/ 97536 w 176784"/>
              <a:gd name="connsiteY1" fmla="*/ 158496 h 274320"/>
              <a:gd name="connsiteX2" fmla="*/ 176784 w 176784"/>
              <a:gd name="connsiteY2" fmla="*/ 0 h 274320"/>
            </a:gdLst>
            <a:ahLst/>
            <a:cxnLst>
              <a:cxn ang="0">
                <a:pos x="connsiteX0" y="connsiteY0"/>
              </a:cxn>
              <a:cxn ang="0">
                <a:pos x="connsiteX1" y="connsiteY1"/>
              </a:cxn>
              <a:cxn ang="0">
                <a:pos x="connsiteX2" y="connsiteY2"/>
              </a:cxn>
            </a:cxnLst>
            <a:rect l="l" t="t" r="r" b="b"/>
            <a:pathLst>
              <a:path w="176784" h="274320">
                <a:moveTo>
                  <a:pt x="0" y="274320"/>
                </a:moveTo>
                <a:cubicBezTo>
                  <a:pt x="34036" y="239268"/>
                  <a:pt x="68072" y="204216"/>
                  <a:pt x="97536" y="158496"/>
                </a:cubicBezTo>
                <a:cubicBezTo>
                  <a:pt x="127000" y="112776"/>
                  <a:pt x="176784" y="0"/>
                  <a:pt x="176784" y="0"/>
                </a:cubicBezTo>
              </a:path>
            </a:pathLst>
          </a:cu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5721543" y="5622373"/>
            <a:ext cx="527709" cy="338554"/>
          </a:xfrm>
          <a:prstGeom prst="rect">
            <a:avLst/>
          </a:prstGeom>
          <a:noFill/>
        </p:spPr>
        <p:txBody>
          <a:bodyPr wrap="none" rtlCol="0">
            <a:spAutoFit/>
          </a:bodyPr>
          <a:lstStyle/>
          <a:p>
            <a:r>
              <a:rPr lang="en-US" sz="1600" b="1" dirty="0">
                <a:latin typeface="Agency FB" panose="020B0503020202020204" pitchFamily="34" charset="0"/>
              </a:rPr>
              <a:t>Road</a:t>
            </a:r>
          </a:p>
        </p:txBody>
      </p:sp>
      <p:cxnSp>
        <p:nvCxnSpPr>
          <p:cNvPr id="61" name="Straight Connector 60"/>
          <p:cNvCxnSpPr>
            <a:stCxn id="22" idx="2"/>
          </p:cNvCxnSpPr>
          <p:nvPr/>
        </p:nvCxnSpPr>
        <p:spPr>
          <a:xfrm>
            <a:off x="1412240" y="4675841"/>
            <a:ext cx="176530" cy="273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Action Button: Document 61" title="Read this Web Page">
            <a:hlinkClick r:id="rId3" highlightClick="1"/>
          </p:cNvPr>
          <p:cNvSpPr/>
          <p:nvPr/>
        </p:nvSpPr>
        <p:spPr bwMode="auto">
          <a:xfrm>
            <a:off x="400975" y="6018327"/>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i="1" u="none" strike="noStrike" normalizeH="0" baseline="0">
              <a:latin typeface="Verdana" pitchFamily="34" charset="0"/>
            </a:endParaRPr>
          </a:p>
        </p:txBody>
      </p:sp>
      <p:sp>
        <p:nvSpPr>
          <p:cNvPr id="63" name="TextBox 62"/>
          <p:cNvSpPr txBox="1"/>
          <p:nvPr/>
        </p:nvSpPr>
        <p:spPr>
          <a:xfrm>
            <a:off x="1004291" y="6082222"/>
            <a:ext cx="1701107" cy="400110"/>
          </a:xfrm>
          <a:prstGeom prst="rect">
            <a:avLst/>
          </a:prstGeom>
          <a:noFill/>
        </p:spPr>
        <p:txBody>
          <a:bodyPr wrap="none" rtlCol="0">
            <a:spAutoFit/>
          </a:bodyPr>
          <a:lstStyle/>
          <a:p>
            <a:r>
              <a:rPr lang="en-US" sz="2000" b="1" dirty="0">
                <a:latin typeface="Agency FB" pitchFamily="34" charset="0"/>
              </a:rPr>
              <a:t>Read this content</a:t>
            </a:r>
          </a:p>
        </p:txBody>
      </p:sp>
      <p:pic>
        <p:nvPicPr>
          <p:cNvPr id="64"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2759" y="1216097"/>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2517158" y="1216097"/>
            <a:ext cx="4904805" cy="707886"/>
          </a:xfrm>
          <a:prstGeom prst="rect">
            <a:avLst/>
          </a:prstGeom>
          <a:noFill/>
        </p:spPr>
        <p:txBody>
          <a:bodyPr wrap="square" rtlCol="0">
            <a:spAutoFit/>
          </a:bodyPr>
          <a:lstStyle/>
          <a:p>
            <a:r>
              <a:rPr lang="en-US" sz="2000" b="1" dirty="0">
                <a:latin typeface="Agency FB" pitchFamily="34" charset="0"/>
              </a:rPr>
              <a:t>Discuss the historical factors behind the location of cities.</a:t>
            </a:r>
          </a:p>
        </p:txBody>
      </p:sp>
    </p:spTree>
    <p:extLst>
      <p:ext uri="{BB962C8B-B14F-4D97-AF65-F5344CB8AC3E}">
        <p14:creationId xmlns:p14="http://schemas.microsoft.com/office/powerpoint/2010/main" val="1849355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a:t>2. History of Urbanization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2692039"/>
              </p:ext>
            </p:extLst>
          </p:nvPr>
        </p:nvGraphicFramePr>
        <p:xfrm>
          <a:off x="757238" y="1311275"/>
          <a:ext cx="8245476" cy="4577080"/>
        </p:xfrm>
        <a:graphic>
          <a:graphicData uri="http://schemas.openxmlformats.org/drawingml/2006/table">
            <a:tbl>
              <a:tblPr firstRow="1" firstCol="1" bandRow="1">
                <a:tableStyleId>{125E5076-3810-47DD-B79F-674D7AD40C01}</a:tableStyleId>
              </a:tblPr>
              <a:tblGrid>
                <a:gridCol w="2188329">
                  <a:extLst>
                    <a:ext uri="{9D8B030D-6E8A-4147-A177-3AD203B41FA5}">
                      <a16:colId xmlns:a16="http://schemas.microsoft.com/office/drawing/2014/main" val="20000"/>
                    </a:ext>
                  </a:extLst>
                </a:gridCol>
                <a:gridCol w="6057147">
                  <a:extLst>
                    <a:ext uri="{9D8B030D-6E8A-4147-A177-3AD203B41FA5}">
                      <a16:colId xmlns:a16="http://schemas.microsoft.com/office/drawing/2014/main" val="20001"/>
                    </a:ext>
                  </a:extLst>
                </a:gridCol>
              </a:tblGrid>
              <a:tr h="370840">
                <a:tc>
                  <a:txBody>
                    <a:bodyPr/>
                    <a:lstStyle/>
                    <a:p>
                      <a:r>
                        <a:rPr lang="en-US" dirty="0"/>
                        <a:t>Era</a:t>
                      </a:r>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t>Antiquity (</a:t>
                      </a:r>
                      <a:r>
                        <a:rPr lang="en-US" dirty="0">
                          <a:hlinkClick r:id="rId3" action="ppaction://hlinkfile"/>
                        </a:rPr>
                        <a:t>Rome</a:t>
                      </a:r>
                      <a:r>
                        <a:rPr lang="en-US" dirty="0"/>
                        <a:t>)</a:t>
                      </a:r>
                      <a:endParaRPr lang="en-US" dirty="0">
                        <a:solidFill>
                          <a:schemeClr val="tx1"/>
                        </a:solidFill>
                      </a:endParaRPr>
                    </a:p>
                  </a:txBody>
                  <a:tcPr/>
                </a:tc>
                <a:tc>
                  <a:txBody>
                    <a:bodyPr/>
                    <a:lstStyle/>
                    <a:p>
                      <a:r>
                        <a:rPr lang="en-US" dirty="0"/>
                        <a:t>Cities</a:t>
                      </a:r>
                      <a:r>
                        <a:rPr lang="en-US" baseline="0" dirty="0"/>
                        <a:t> as the nexus of civilizations (monuments, markets).</a:t>
                      </a:r>
                    </a:p>
                    <a:p>
                      <a:r>
                        <a:rPr lang="en-US" dirty="0"/>
                        <a:t>Development of urban infrastructure (pavement, aqueducts).</a:t>
                      </a:r>
                      <a:endParaRPr lang="en-US" dirty="0">
                        <a:solidFill>
                          <a:schemeClr val="tx1"/>
                        </a:solidFill>
                      </a:endParaRPr>
                    </a:p>
                  </a:txBody>
                  <a:tcPr/>
                </a:tc>
                <a:extLst>
                  <a:ext uri="{0D108BD9-81ED-4DB2-BD59-A6C34878D82A}">
                    <a16:rowId xmlns:a16="http://schemas.microsoft.com/office/drawing/2014/main" val="10001"/>
                  </a:ext>
                </a:extLst>
              </a:tr>
              <a:tr h="370840">
                <a:tc>
                  <a:txBody>
                    <a:bodyPr/>
                    <a:lstStyle/>
                    <a:p>
                      <a:r>
                        <a:rPr lang="en-US" dirty="0"/>
                        <a:t>Middle</a:t>
                      </a:r>
                      <a:r>
                        <a:rPr lang="en-US" baseline="0" dirty="0"/>
                        <a:t> Ages (</a:t>
                      </a:r>
                      <a:r>
                        <a:rPr lang="en-US" baseline="0" dirty="0">
                          <a:hlinkClick r:id="rId4" action="ppaction://hlinkfile"/>
                        </a:rPr>
                        <a:t>Avignon</a:t>
                      </a:r>
                      <a:r>
                        <a:rPr lang="en-US" baseline="0" dirty="0"/>
                        <a:t>)</a:t>
                      </a:r>
                      <a:endParaRPr lang="en-US" dirty="0">
                        <a:solidFill>
                          <a:schemeClr val="tx1"/>
                        </a:solidFill>
                      </a:endParaRPr>
                    </a:p>
                  </a:txBody>
                  <a:tcPr/>
                </a:tc>
                <a:tc>
                  <a:txBody>
                    <a:bodyPr/>
                    <a:lstStyle/>
                    <a:p>
                      <a:r>
                        <a:rPr lang="en-US" dirty="0"/>
                        <a:t>High density fortified cities.</a:t>
                      </a:r>
                    </a:p>
                    <a:p>
                      <a:r>
                        <a:rPr lang="en-US" dirty="0"/>
                        <a:t>Mostly city-states.</a:t>
                      </a:r>
                    </a:p>
                    <a:p>
                      <a:r>
                        <a:rPr lang="en-US" dirty="0"/>
                        <a:t>Little specialization.</a:t>
                      </a:r>
                    </a:p>
                    <a:p>
                      <a:r>
                        <a:rPr lang="en-US" dirty="0"/>
                        <a:t>Church</a:t>
                      </a:r>
                      <a:r>
                        <a:rPr lang="en-US" baseline="0" dirty="0"/>
                        <a:t> (cathedral) as the core.</a:t>
                      </a:r>
                      <a:endParaRPr lang="en-US" dirty="0">
                        <a:solidFill>
                          <a:schemeClr val="tx1"/>
                        </a:solidFill>
                      </a:endParaRPr>
                    </a:p>
                  </a:txBody>
                  <a:tcPr/>
                </a:tc>
                <a:extLst>
                  <a:ext uri="{0D108BD9-81ED-4DB2-BD59-A6C34878D82A}">
                    <a16:rowId xmlns:a16="http://schemas.microsoft.com/office/drawing/2014/main" val="10002"/>
                  </a:ext>
                </a:extLst>
              </a:tr>
              <a:tr h="370840">
                <a:tc>
                  <a:txBody>
                    <a:bodyPr/>
                    <a:lstStyle/>
                    <a:p>
                      <a:r>
                        <a:rPr lang="en-US" dirty="0"/>
                        <a:t>Industrial Revolution (</a:t>
                      </a:r>
                      <a:r>
                        <a:rPr lang="en-US" dirty="0">
                          <a:hlinkClick r:id="rId5" action="ppaction://hlinkfile"/>
                        </a:rPr>
                        <a:t>Manchester</a:t>
                      </a:r>
                      <a:r>
                        <a:rPr lang="en-US" dirty="0"/>
                        <a:t>)</a:t>
                      </a:r>
                      <a:endParaRPr lang="en-US" dirty="0">
                        <a:solidFill>
                          <a:schemeClr val="tx1"/>
                        </a:solidFill>
                      </a:endParaRPr>
                    </a:p>
                  </a:txBody>
                  <a:tcPr/>
                </a:tc>
                <a:tc>
                  <a:txBody>
                    <a:bodyPr/>
                    <a:lstStyle/>
                    <a:p>
                      <a:r>
                        <a:rPr lang="en-US" dirty="0"/>
                        <a:t>Cities within</a:t>
                      </a:r>
                      <a:r>
                        <a:rPr lang="en-US" baseline="0" dirty="0"/>
                        <a:t> nation-states.</a:t>
                      </a:r>
                    </a:p>
                    <a:p>
                      <a:r>
                        <a:rPr lang="en-US" baseline="0" dirty="0"/>
                        <a:t>Industrialization.</a:t>
                      </a:r>
                    </a:p>
                    <a:p>
                      <a:r>
                        <a:rPr lang="en-US" baseline="0" dirty="0"/>
                        <a:t>Migration from rural areas.</a:t>
                      </a:r>
                    </a:p>
                    <a:p>
                      <a:r>
                        <a:rPr lang="en-US" dirty="0"/>
                        <a:t>Regional specialization (city</a:t>
                      </a:r>
                      <a:r>
                        <a:rPr lang="en-US" baseline="0" dirty="0"/>
                        <a:t> as part of a national market)</a:t>
                      </a:r>
                      <a:r>
                        <a:rPr lang="en-US" dirty="0"/>
                        <a:t>.</a:t>
                      </a:r>
                    </a:p>
                    <a:p>
                      <a:r>
                        <a:rPr lang="en-US" dirty="0"/>
                        <a:t>Transport terminal (rail, port) often the core.</a:t>
                      </a:r>
                      <a:endParaRPr lang="en-US" dirty="0">
                        <a:solidFill>
                          <a:schemeClr val="tx1"/>
                        </a:solidFill>
                      </a:endParaRPr>
                    </a:p>
                  </a:txBody>
                  <a:tcPr/>
                </a:tc>
                <a:extLst>
                  <a:ext uri="{0D108BD9-81ED-4DB2-BD59-A6C34878D82A}">
                    <a16:rowId xmlns:a16="http://schemas.microsoft.com/office/drawing/2014/main" val="10003"/>
                  </a:ext>
                </a:extLst>
              </a:tr>
              <a:tr h="370840">
                <a:tc>
                  <a:txBody>
                    <a:bodyPr/>
                    <a:lstStyle/>
                    <a:p>
                      <a:r>
                        <a:rPr lang="en-US" dirty="0"/>
                        <a:t>Post-Modern (</a:t>
                      </a:r>
                      <a:r>
                        <a:rPr lang="en-US" dirty="0">
                          <a:hlinkClick r:id="rId6" action="ppaction://hlinkfile"/>
                        </a:rPr>
                        <a:t>Hong Kong</a:t>
                      </a:r>
                      <a:r>
                        <a:rPr lang="en-US" dirty="0"/>
                        <a:t>)</a:t>
                      </a:r>
                      <a:endParaRPr lang="en-US" dirty="0">
                        <a:solidFill>
                          <a:schemeClr val="tx1"/>
                        </a:solidFill>
                      </a:endParaRPr>
                    </a:p>
                  </a:txBody>
                  <a:tcPr/>
                </a:tc>
                <a:tc>
                  <a:txBody>
                    <a:bodyPr/>
                    <a:lstStyle/>
                    <a:p>
                      <a:r>
                        <a:rPr lang="en-US" dirty="0"/>
                        <a:t>The global city.</a:t>
                      </a:r>
                    </a:p>
                    <a:p>
                      <a:r>
                        <a:rPr lang="en-US" dirty="0"/>
                        <a:t>Functional specialization (cities as elements of global value chains).</a:t>
                      </a:r>
                    </a:p>
                    <a:p>
                      <a:r>
                        <a:rPr lang="en-US" dirty="0"/>
                        <a:t>The commercial</a:t>
                      </a:r>
                      <a:r>
                        <a:rPr lang="en-US" baseline="0" dirty="0"/>
                        <a:t> and </a:t>
                      </a:r>
                      <a:r>
                        <a:rPr lang="en-US" dirty="0"/>
                        <a:t>financial district often</a:t>
                      </a:r>
                      <a:r>
                        <a:rPr lang="en-US" baseline="0" dirty="0"/>
                        <a:t> the core.</a:t>
                      </a:r>
                      <a:endParaRPr lang="en-US" dirty="0">
                        <a:solidFill>
                          <a:schemeClr val="tx1"/>
                        </a:solidFill>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47700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61" name="Rectangle 5"/>
          <p:cNvSpPr>
            <a:spLocks noGrp="1" noChangeArrowheads="1"/>
          </p:cNvSpPr>
          <p:nvPr>
            <p:ph type="title"/>
          </p:nvPr>
        </p:nvSpPr>
        <p:spPr/>
        <p:txBody>
          <a:bodyPr/>
          <a:lstStyle/>
          <a:p>
            <a:pPr>
              <a:defRPr/>
            </a:pPr>
            <a:r>
              <a:rPr lang="en-US" altLang="en-US" dirty="0"/>
              <a:t>2. History of Urbanization</a:t>
            </a:r>
            <a:endParaRPr lang="en-US" dirty="0"/>
          </a:p>
        </p:txBody>
      </p:sp>
      <p:sp>
        <p:nvSpPr>
          <p:cNvPr id="18438" name="Freeform 7"/>
          <p:cNvSpPr>
            <a:spLocks/>
          </p:cNvSpPr>
          <p:nvPr/>
        </p:nvSpPr>
        <p:spPr bwMode="auto">
          <a:xfrm>
            <a:off x="1905000" y="2117725"/>
            <a:ext cx="6248400" cy="3886200"/>
          </a:xfrm>
          <a:custGeom>
            <a:avLst/>
            <a:gdLst>
              <a:gd name="T0" fmla="*/ 0 w 4080"/>
              <a:gd name="T1" fmla="*/ 0 h 2208"/>
              <a:gd name="T2" fmla="*/ 0 w 4080"/>
              <a:gd name="T3" fmla="*/ 2147483647 h 2208"/>
              <a:gd name="T4" fmla="*/ 2147483647 w 4080"/>
              <a:gd name="T5" fmla="*/ 2147483647 h 2208"/>
              <a:gd name="T6" fmla="*/ 0 60000 65536"/>
              <a:gd name="T7" fmla="*/ 0 60000 65536"/>
              <a:gd name="T8" fmla="*/ 0 60000 65536"/>
              <a:gd name="T9" fmla="*/ 0 w 4080"/>
              <a:gd name="T10" fmla="*/ 0 h 2208"/>
              <a:gd name="T11" fmla="*/ 4080 w 4080"/>
              <a:gd name="T12" fmla="*/ 2208 h 2208"/>
            </a:gdLst>
            <a:ahLst/>
            <a:cxnLst>
              <a:cxn ang="T6">
                <a:pos x="T0" y="T1"/>
              </a:cxn>
              <a:cxn ang="T7">
                <a:pos x="T2" y="T3"/>
              </a:cxn>
              <a:cxn ang="T8">
                <a:pos x="T4" y="T5"/>
              </a:cxn>
            </a:cxnLst>
            <a:rect l="T9" t="T10" r="T11" b="T12"/>
            <a:pathLst>
              <a:path w="4080" h="2208">
                <a:moveTo>
                  <a:pt x="0" y="0"/>
                </a:moveTo>
                <a:lnTo>
                  <a:pt x="0" y="2208"/>
                </a:lnTo>
                <a:lnTo>
                  <a:pt x="4080" y="2208"/>
                </a:lnTo>
              </a:path>
            </a:pathLst>
          </a:custGeom>
          <a:noFill/>
          <a:ln w="38100">
            <a:solidFill>
              <a:srgbClr val="808080"/>
            </a:solidFill>
            <a:round/>
            <a:headEnd type="triangle" w="med" len="med"/>
            <a:tailEnd type="triangle" w="med" len="med"/>
          </a:ln>
        </p:spPr>
        <p:txBody>
          <a:bodyPr/>
          <a:lstStyle/>
          <a:p>
            <a:endParaRPr lang="en-US">
              <a:latin typeface="Agency FB" panose="020B0503020202020204" pitchFamily="34" charset="0"/>
            </a:endParaRPr>
          </a:p>
        </p:txBody>
      </p:sp>
      <p:sp>
        <p:nvSpPr>
          <p:cNvPr id="18439" name="Text Box 8"/>
          <p:cNvSpPr txBox="1">
            <a:spLocks noChangeArrowheads="1"/>
          </p:cNvSpPr>
          <p:nvPr/>
        </p:nvSpPr>
        <p:spPr bwMode="auto">
          <a:xfrm>
            <a:off x="4484688" y="6064250"/>
            <a:ext cx="596638" cy="400110"/>
          </a:xfrm>
          <a:prstGeom prst="rect">
            <a:avLst/>
          </a:prstGeom>
          <a:noFill/>
          <a:ln w="9525">
            <a:noFill/>
            <a:miter lim="800000"/>
            <a:headEnd/>
            <a:tailEnd/>
          </a:ln>
        </p:spPr>
        <p:txBody>
          <a:bodyPr wrap="none">
            <a:spAutoFit/>
          </a:bodyPr>
          <a:lstStyle/>
          <a:p>
            <a:pPr eaLnBrk="0" hangingPunct="0"/>
            <a:r>
              <a:rPr lang="en-US" sz="2000" b="1">
                <a:latin typeface="Agency FB" panose="020B0503020202020204" pitchFamily="34" charset="0"/>
              </a:rPr>
              <a:t>Time</a:t>
            </a:r>
          </a:p>
        </p:txBody>
      </p:sp>
      <p:sp>
        <p:nvSpPr>
          <p:cNvPr id="18440" name="Text Box 9"/>
          <p:cNvSpPr txBox="1">
            <a:spLocks noChangeArrowheads="1"/>
          </p:cNvSpPr>
          <p:nvPr/>
        </p:nvSpPr>
        <p:spPr bwMode="auto">
          <a:xfrm rot="-5400000">
            <a:off x="359246" y="3786952"/>
            <a:ext cx="1675459" cy="400110"/>
          </a:xfrm>
          <a:prstGeom prst="rect">
            <a:avLst/>
          </a:prstGeom>
          <a:noFill/>
          <a:ln w="9525">
            <a:noFill/>
            <a:miter lim="800000"/>
            <a:headEnd/>
            <a:tailEnd/>
          </a:ln>
        </p:spPr>
        <p:txBody>
          <a:bodyPr wrap="none">
            <a:spAutoFit/>
          </a:bodyPr>
          <a:lstStyle/>
          <a:p>
            <a:pPr eaLnBrk="0" hangingPunct="0"/>
            <a:r>
              <a:rPr lang="en-US" sz="2000" b="1">
                <a:latin typeface="Agency FB" panose="020B0503020202020204" pitchFamily="34" charset="0"/>
              </a:rPr>
              <a:t>Urban Population</a:t>
            </a:r>
          </a:p>
        </p:txBody>
      </p:sp>
      <p:sp>
        <p:nvSpPr>
          <p:cNvPr id="18441" name="Text Box 10"/>
          <p:cNvSpPr txBox="1">
            <a:spLocks noChangeArrowheads="1"/>
          </p:cNvSpPr>
          <p:nvPr/>
        </p:nvSpPr>
        <p:spPr bwMode="auto">
          <a:xfrm>
            <a:off x="1584325" y="5864225"/>
            <a:ext cx="292068" cy="369332"/>
          </a:xfrm>
          <a:prstGeom prst="rect">
            <a:avLst/>
          </a:prstGeom>
          <a:noFill/>
          <a:ln w="9525">
            <a:noFill/>
            <a:miter lim="800000"/>
            <a:headEnd/>
            <a:tailEnd/>
          </a:ln>
        </p:spPr>
        <p:txBody>
          <a:bodyPr wrap="none">
            <a:spAutoFit/>
          </a:bodyPr>
          <a:lstStyle/>
          <a:p>
            <a:pPr eaLnBrk="0" hangingPunct="0"/>
            <a:r>
              <a:rPr lang="en-US" b="1">
                <a:latin typeface="Agency FB" panose="020B0503020202020204" pitchFamily="34" charset="0"/>
              </a:rPr>
              <a:t>0</a:t>
            </a:r>
          </a:p>
        </p:txBody>
      </p:sp>
      <p:sp>
        <p:nvSpPr>
          <p:cNvPr id="18442" name="Text Box 11"/>
          <p:cNvSpPr txBox="1">
            <a:spLocks noChangeArrowheads="1"/>
          </p:cNvSpPr>
          <p:nvPr/>
        </p:nvSpPr>
        <p:spPr bwMode="auto">
          <a:xfrm>
            <a:off x="1447800" y="5178425"/>
            <a:ext cx="393700" cy="366713"/>
          </a:xfrm>
          <a:prstGeom prst="rect">
            <a:avLst/>
          </a:prstGeom>
          <a:noFill/>
          <a:ln w="9525">
            <a:noFill/>
            <a:miter lim="800000"/>
            <a:headEnd/>
            <a:tailEnd/>
          </a:ln>
        </p:spPr>
        <p:txBody>
          <a:bodyPr wrap="none">
            <a:spAutoFit/>
          </a:bodyPr>
          <a:lstStyle/>
          <a:p>
            <a:pPr eaLnBrk="0" hangingPunct="0"/>
            <a:r>
              <a:rPr lang="en-US" b="1">
                <a:latin typeface="Agency FB" panose="020B0503020202020204" pitchFamily="34" charset="0"/>
              </a:rPr>
              <a:t>20</a:t>
            </a:r>
          </a:p>
        </p:txBody>
      </p:sp>
      <p:sp>
        <p:nvSpPr>
          <p:cNvPr id="18443" name="Text Box 12"/>
          <p:cNvSpPr txBox="1">
            <a:spLocks noChangeArrowheads="1"/>
          </p:cNvSpPr>
          <p:nvPr/>
        </p:nvSpPr>
        <p:spPr bwMode="auto">
          <a:xfrm>
            <a:off x="1447800" y="4416425"/>
            <a:ext cx="397866" cy="369332"/>
          </a:xfrm>
          <a:prstGeom prst="rect">
            <a:avLst/>
          </a:prstGeom>
          <a:noFill/>
          <a:ln w="9525">
            <a:noFill/>
            <a:miter lim="800000"/>
            <a:headEnd/>
            <a:tailEnd/>
          </a:ln>
        </p:spPr>
        <p:txBody>
          <a:bodyPr wrap="none">
            <a:spAutoFit/>
          </a:bodyPr>
          <a:lstStyle/>
          <a:p>
            <a:pPr eaLnBrk="0" hangingPunct="0"/>
            <a:r>
              <a:rPr lang="en-US" b="1">
                <a:latin typeface="Agency FB" panose="020B0503020202020204" pitchFamily="34" charset="0"/>
              </a:rPr>
              <a:t>40</a:t>
            </a:r>
          </a:p>
        </p:txBody>
      </p:sp>
      <p:sp>
        <p:nvSpPr>
          <p:cNvPr id="18444" name="Text Box 13"/>
          <p:cNvSpPr txBox="1">
            <a:spLocks noChangeArrowheads="1"/>
          </p:cNvSpPr>
          <p:nvPr/>
        </p:nvSpPr>
        <p:spPr bwMode="auto">
          <a:xfrm>
            <a:off x="1447800" y="3654425"/>
            <a:ext cx="397866" cy="369332"/>
          </a:xfrm>
          <a:prstGeom prst="rect">
            <a:avLst/>
          </a:prstGeom>
          <a:noFill/>
          <a:ln w="9525">
            <a:noFill/>
            <a:miter lim="800000"/>
            <a:headEnd/>
            <a:tailEnd/>
          </a:ln>
        </p:spPr>
        <p:txBody>
          <a:bodyPr wrap="none">
            <a:spAutoFit/>
          </a:bodyPr>
          <a:lstStyle/>
          <a:p>
            <a:pPr eaLnBrk="0" hangingPunct="0"/>
            <a:r>
              <a:rPr lang="en-US" b="1">
                <a:latin typeface="Agency FB" panose="020B0503020202020204" pitchFamily="34" charset="0"/>
              </a:rPr>
              <a:t>60</a:t>
            </a:r>
          </a:p>
        </p:txBody>
      </p:sp>
      <p:sp>
        <p:nvSpPr>
          <p:cNvPr id="18445" name="Text Box 14"/>
          <p:cNvSpPr txBox="1">
            <a:spLocks noChangeArrowheads="1"/>
          </p:cNvSpPr>
          <p:nvPr/>
        </p:nvSpPr>
        <p:spPr bwMode="auto">
          <a:xfrm>
            <a:off x="1447800" y="2892425"/>
            <a:ext cx="401072" cy="369332"/>
          </a:xfrm>
          <a:prstGeom prst="rect">
            <a:avLst/>
          </a:prstGeom>
          <a:noFill/>
          <a:ln w="9525">
            <a:noFill/>
            <a:miter lim="800000"/>
            <a:headEnd/>
            <a:tailEnd/>
          </a:ln>
        </p:spPr>
        <p:txBody>
          <a:bodyPr wrap="none">
            <a:spAutoFit/>
          </a:bodyPr>
          <a:lstStyle/>
          <a:p>
            <a:pPr eaLnBrk="0" hangingPunct="0"/>
            <a:r>
              <a:rPr lang="en-US" b="1">
                <a:latin typeface="Agency FB" panose="020B0503020202020204" pitchFamily="34" charset="0"/>
              </a:rPr>
              <a:t>80</a:t>
            </a:r>
          </a:p>
        </p:txBody>
      </p:sp>
      <p:sp>
        <p:nvSpPr>
          <p:cNvPr id="18446" name="Text Box 15"/>
          <p:cNvSpPr txBox="1">
            <a:spLocks noChangeArrowheads="1"/>
          </p:cNvSpPr>
          <p:nvPr/>
        </p:nvSpPr>
        <p:spPr bwMode="auto">
          <a:xfrm>
            <a:off x="1371600" y="2130425"/>
            <a:ext cx="453970" cy="369332"/>
          </a:xfrm>
          <a:prstGeom prst="rect">
            <a:avLst/>
          </a:prstGeom>
          <a:noFill/>
          <a:ln w="9525">
            <a:noFill/>
            <a:miter lim="800000"/>
            <a:headEnd/>
            <a:tailEnd/>
          </a:ln>
        </p:spPr>
        <p:txBody>
          <a:bodyPr wrap="none">
            <a:spAutoFit/>
          </a:bodyPr>
          <a:lstStyle/>
          <a:p>
            <a:pPr eaLnBrk="0" hangingPunct="0"/>
            <a:r>
              <a:rPr lang="en-US" b="1">
                <a:latin typeface="Agency FB" panose="020B0503020202020204" pitchFamily="34" charset="0"/>
              </a:rPr>
              <a:t>100</a:t>
            </a:r>
          </a:p>
        </p:txBody>
      </p:sp>
      <p:sp>
        <p:nvSpPr>
          <p:cNvPr id="18447" name="Freeform 16"/>
          <p:cNvSpPr>
            <a:spLocks/>
          </p:cNvSpPr>
          <p:nvPr/>
        </p:nvSpPr>
        <p:spPr bwMode="auto">
          <a:xfrm>
            <a:off x="2057400" y="2498725"/>
            <a:ext cx="5943600" cy="3048000"/>
          </a:xfrm>
          <a:custGeom>
            <a:avLst/>
            <a:gdLst>
              <a:gd name="T0" fmla="*/ 0 w 3744"/>
              <a:gd name="T1" fmla="*/ 2147483647 h 1920"/>
              <a:gd name="T2" fmla="*/ 2147483647 w 3744"/>
              <a:gd name="T3" fmla="*/ 2147483647 h 1920"/>
              <a:gd name="T4" fmla="*/ 2147483647 w 3744"/>
              <a:gd name="T5" fmla="*/ 2147483647 h 1920"/>
              <a:gd name="T6" fmla="*/ 2147483647 w 3744"/>
              <a:gd name="T7" fmla="*/ 2147483647 h 1920"/>
              <a:gd name="T8" fmla="*/ 2147483647 w 3744"/>
              <a:gd name="T9" fmla="*/ 0 h 1920"/>
              <a:gd name="T10" fmla="*/ 0 60000 65536"/>
              <a:gd name="T11" fmla="*/ 0 60000 65536"/>
              <a:gd name="T12" fmla="*/ 0 60000 65536"/>
              <a:gd name="T13" fmla="*/ 0 60000 65536"/>
              <a:gd name="T14" fmla="*/ 0 60000 65536"/>
              <a:gd name="T15" fmla="*/ 0 w 3744"/>
              <a:gd name="T16" fmla="*/ 0 h 1920"/>
              <a:gd name="T17" fmla="*/ 3744 w 3744"/>
              <a:gd name="T18" fmla="*/ 1920 h 1920"/>
            </a:gdLst>
            <a:ahLst/>
            <a:cxnLst>
              <a:cxn ang="T10">
                <a:pos x="T0" y="T1"/>
              </a:cxn>
              <a:cxn ang="T11">
                <a:pos x="T2" y="T3"/>
              </a:cxn>
              <a:cxn ang="T12">
                <a:pos x="T4" y="T5"/>
              </a:cxn>
              <a:cxn ang="T13">
                <a:pos x="T6" y="T7"/>
              </a:cxn>
              <a:cxn ang="T14">
                <a:pos x="T8" y="T9"/>
              </a:cxn>
            </a:cxnLst>
            <a:rect l="T15" t="T16" r="T17" b="T18"/>
            <a:pathLst>
              <a:path w="3744" h="1920">
                <a:moveTo>
                  <a:pt x="0" y="1920"/>
                </a:moveTo>
                <a:cubicBezTo>
                  <a:pt x="168" y="1881"/>
                  <a:pt x="727" y="1851"/>
                  <a:pt x="1009" y="1689"/>
                </a:cubicBezTo>
                <a:cubicBezTo>
                  <a:pt x="1291" y="1527"/>
                  <a:pt x="1455" y="1199"/>
                  <a:pt x="1692" y="949"/>
                </a:cubicBezTo>
                <a:cubicBezTo>
                  <a:pt x="1929" y="699"/>
                  <a:pt x="2091" y="347"/>
                  <a:pt x="2433" y="189"/>
                </a:cubicBezTo>
                <a:cubicBezTo>
                  <a:pt x="2775" y="31"/>
                  <a:pt x="3471" y="39"/>
                  <a:pt x="3744" y="0"/>
                </a:cubicBezTo>
              </a:path>
            </a:pathLst>
          </a:custGeom>
          <a:noFill/>
          <a:ln w="50800">
            <a:solidFill>
              <a:srgbClr val="FFCC00"/>
            </a:solidFill>
            <a:round/>
            <a:headEnd/>
            <a:tailEnd/>
          </a:ln>
        </p:spPr>
        <p:txBody>
          <a:bodyPr/>
          <a:lstStyle/>
          <a:p>
            <a:endParaRPr lang="en-US">
              <a:latin typeface="Agency FB" panose="020B0503020202020204" pitchFamily="34" charset="0"/>
            </a:endParaRPr>
          </a:p>
        </p:txBody>
      </p:sp>
      <p:sp>
        <p:nvSpPr>
          <p:cNvPr id="18448" name="Line 17"/>
          <p:cNvSpPr>
            <a:spLocks noChangeShapeType="1"/>
          </p:cNvSpPr>
          <p:nvPr/>
        </p:nvSpPr>
        <p:spPr bwMode="auto">
          <a:xfrm flipV="1">
            <a:off x="3733800" y="2000250"/>
            <a:ext cx="0" cy="3962400"/>
          </a:xfrm>
          <a:prstGeom prst="line">
            <a:avLst/>
          </a:prstGeom>
          <a:noFill/>
          <a:ln w="25400">
            <a:solidFill>
              <a:srgbClr val="B2B2B2"/>
            </a:solidFill>
            <a:prstDash val="dash"/>
            <a:round/>
            <a:headEnd/>
            <a:tailEnd/>
          </a:ln>
        </p:spPr>
        <p:txBody>
          <a:bodyPr/>
          <a:lstStyle/>
          <a:p>
            <a:endParaRPr lang="en-US">
              <a:latin typeface="Agency FB" panose="020B0503020202020204" pitchFamily="34" charset="0"/>
            </a:endParaRPr>
          </a:p>
        </p:txBody>
      </p:sp>
      <p:sp>
        <p:nvSpPr>
          <p:cNvPr id="18449" name="Line 18"/>
          <p:cNvSpPr>
            <a:spLocks noChangeShapeType="1"/>
          </p:cNvSpPr>
          <p:nvPr/>
        </p:nvSpPr>
        <p:spPr bwMode="auto">
          <a:xfrm flipV="1">
            <a:off x="6019800" y="2012950"/>
            <a:ext cx="0" cy="3962400"/>
          </a:xfrm>
          <a:prstGeom prst="line">
            <a:avLst/>
          </a:prstGeom>
          <a:noFill/>
          <a:ln w="25400">
            <a:solidFill>
              <a:srgbClr val="B2B2B2"/>
            </a:solidFill>
            <a:prstDash val="dash"/>
            <a:round/>
            <a:headEnd/>
            <a:tailEnd/>
          </a:ln>
        </p:spPr>
        <p:txBody>
          <a:bodyPr/>
          <a:lstStyle/>
          <a:p>
            <a:endParaRPr lang="en-US">
              <a:latin typeface="Agency FB" panose="020B0503020202020204" pitchFamily="34" charset="0"/>
            </a:endParaRPr>
          </a:p>
        </p:txBody>
      </p:sp>
      <p:sp>
        <p:nvSpPr>
          <p:cNvPr id="18450" name="Text Box 19"/>
          <p:cNvSpPr txBox="1">
            <a:spLocks noChangeArrowheads="1"/>
          </p:cNvSpPr>
          <p:nvPr/>
        </p:nvSpPr>
        <p:spPr bwMode="auto">
          <a:xfrm>
            <a:off x="6211728" y="2694543"/>
            <a:ext cx="1789272" cy="369332"/>
          </a:xfrm>
          <a:prstGeom prst="rect">
            <a:avLst/>
          </a:prstGeom>
          <a:noFill/>
          <a:ln w="9525">
            <a:noFill/>
            <a:miter lim="800000"/>
            <a:headEnd/>
            <a:tailEnd/>
          </a:ln>
        </p:spPr>
        <p:txBody>
          <a:bodyPr wrap="none">
            <a:spAutoFit/>
          </a:bodyPr>
          <a:lstStyle/>
          <a:p>
            <a:pPr eaLnBrk="0" hangingPunct="0"/>
            <a:r>
              <a:rPr lang="en-US" b="1" dirty="0">
                <a:latin typeface="Agency FB" panose="020B0503020202020204" pitchFamily="34" charset="0"/>
              </a:rPr>
              <a:t>Developed countries</a:t>
            </a:r>
          </a:p>
        </p:txBody>
      </p:sp>
      <p:sp>
        <p:nvSpPr>
          <p:cNvPr id="18451" name="Text Box 20"/>
          <p:cNvSpPr txBox="1">
            <a:spLocks noChangeArrowheads="1"/>
          </p:cNvSpPr>
          <p:nvPr/>
        </p:nvSpPr>
        <p:spPr bwMode="auto">
          <a:xfrm>
            <a:off x="6172200" y="1590675"/>
            <a:ext cx="1370888" cy="369332"/>
          </a:xfrm>
          <a:prstGeom prst="rect">
            <a:avLst/>
          </a:prstGeom>
          <a:noFill/>
          <a:ln w="9525">
            <a:noFill/>
            <a:miter lim="800000"/>
            <a:headEnd/>
            <a:tailEnd/>
          </a:ln>
        </p:spPr>
        <p:txBody>
          <a:bodyPr wrap="none">
            <a:spAutoFit/>
          </a:bodyPr>
          <a:lstStyle/>
          <a:p>
            <a:pPr eaLnBrk="0" hangingPunct="0"/>
            <a:r>
              <a:rPr lang="en-US" b="1">
                <a:latin typeface="Agency FB" panose="020B0503020202020204" pitchFamily="34" charset="0"/>
              </a:rPr>
              <a:t>Terminal Stage</a:t>
            </a:r>
          </a:p>
        </p:txBody>
      </p:sp>
      <p:sp>
        <p:nvSpPr>
          <p:cNvPr id="18452" name="Text Box 21"/>
          <p:cNvSpPr txBox="1">
            <a:spLocks noChangeArrowheads="1"/>
          </p:cNvSpPr>
          <p:nvPr/>
        </p:nvSpPr>
        <p:spPr bwMode="auto">
          <a:xfrm>
            <a:off x="3886200" y="1604963"/>
            <a:ext cx="1475084" cy="369332"/>
          </a:xfrm>
          <a:prstGeom prst="rect">
            <a:avLst/>
          </a:prstGeom>
          <a:noFill/>
          <a:ln w="9525">
            <a:noFill/>
            <a:miter lim="800000"/>
            <a:headEnd/>
            <a:tailEnd/>
          </a:ln>
        </p:spPr>
        <p:txBody>
          <a:bodyPr wrap="none">
            <a:spAutoFit/>
          </a:bodyPr>
          <a:lstStyle/>
          <a:p>
            <a:pPr eaLnBrk="0" hangingPunct="0"/>
            <a:r>
              <a:rPr lang="en-US" b="1">
                <a:latin typeface="Agency FB" panose="020B0503020202020204" pitchFamily="34" charset="0"/>
              </a:rPr>
              <a:t>Transition Stage</a:t>
            </a:r>
          </a:p>
        </p:txBody>
      </p:sp>
      <p:sp>
        <p:nvSpPr>
          <p:cNvPr id="18453" name="Text Box 22"/>
          <p:cNvSpPr txBox="1">
            <a:spLocks noChangeArrowheads="1"/>
          </p:cNvSpPr>
          <p:nvPr/>
        </p:nvSpPr>
        <p:spPr bwMode="auto">
          <a:xfrm>
            <a:off x="2185988" y="1590675"/>
            <a:ext cx="1114408" cy="369332"/>
          </a:xfrm>
          <a:prstGeom prst="rect">
            <a:avLst/>
          </a:prstGeom>
          <a:noFill/>
          <a:ln w="9525">
            <a:noFill/>
            <a:miter lim="800000"/>
            <a:headEnd/>
            <a:tailEnd/>
          </a:ln>
        </p:spPr>
        <p:txBody>
          <a:bodyPr wrap="none">
            <a:spAutoFit/>
          </a:bodyPr>
          <a:lstStyle/>
          <a:p>
            <a:pPr eaLnBrk="0" hangingPunct="0"/>
            <a:r>
              <a:rPr lang="en-US" b="1">
                <a:latin typeface="Agency FB" panose="020B0503020202020204" pitchFamily="34" charset="0"/>
              </a:rPr>
              <a:t>Initial Stage</a:t>
            </a:r>
          </a:p>
        </p:txBody>
      </p:sp>
      <p:sp>
        <p:nvSpPr>
          <p:cNvPr id="18454" name="Text Box 23"/>
          <p:cNvSpPr txBox="1">
            <a:spLocks noChangeArrowheads="1"/>
          </p:cNvSpPr>
          <p:nvPr/>
        </p:nvSpPr>
        <p:spPr bwMode="auto">
          <a:xfrm>
            <a:off x="4419600" y="3492500"/>
            <a:ext cx="1035861" cy="646331"/>
          </a:xfrm>
          <a:prstGeom prst="rect">
            <a:avLst/>
          </a:prstGeom>
          <a:noFill/>
          <a:ln w="9525">
            <a:noFill/>
            <a:miter lim="800000"/>
            <a:headEnd/>
            <a:tailEnd/>
          </a:ln>
        </p:spPr>
        <p:txBody>
          <a:bodyPr wrap="none">
            <a:spAutoFit/>
          </a:bodyPr>
          <a:lstStyle/>
          <a:p>
            <a:pPr eaLnBrk="0" hangingPunct="0"/>
            <a:r>
              <a:rPr lang="en-US" b="1">
                <a:latin typeface="Agency FB" panose="020B0503020202020204" pitchFamily="34" charset="0"/>
              </a:rPr>
              <a:t>Developing</a:t>
            </a:r>
          </a:p>
          <a:p>
            <a:pPr eaLnBrk="0" hangingPunct="0"/>
            <a:r>
              <a:rPr lang="en-US" b="1">
                <a:latin typeface="Agency FB" panose="020B0503020202020204" pitchFamily="34" charset="0"/>
              </a:rPr>
              <a:t>countries</a:t>
            </a:r>
          </a:p>
        </p:txBody>
      </p:sp>
      <p:sp>
        <p:nvSpPr>
          <p:cNvPr id="18455" name="Text Box 24"/>
          <p:cNvSpPr txBox="1">
            <a:spLocks noChangeArrowheads="1"/>
          </p:cNvSpPr>
          <p:nvPr/>
        </p:nvSpPr>
        <p:spPr bwMode="auto">
          <a:xfrm>
            <a:off x="2022475" y="4679950"/>
            <a:ext cx="1446230" cy="646331"/>
          </a:xfrm>
          <a:prstGeom prst="rect">
            <a:avLst/>
          </a:prstGeom>
          <a:noFill/>
          <a:ln w="9525">
            <a:noFill/>
            <a:miter lim="800000"/>
            <a:headEnd/>
            <a:tailEnd/>
          </a:ln>
        </p:spPr>
        <p:txBody>
          <a:bodyPr wrap="none">
            <a:spAutoFit/>
          </a:bodyPr>
          <a:lstStyle/>
          <a:p>
            <a:pPr eaLnBrk="0" hangingPunct="0"/>
            <a:r>
              <a:rPr lang="en-US" b="1">
                <a:latin typeface="Agency FB" panose="020B0503020202020204" pitchFamily="34" charset="0"/>
              </a:rPr>
              <a:t>Least developed</a:t>
            </a:r>
          </a:p>
          <a:p>
            <a:pPr eaLnBrk="0" hangingPunct="0"/>
            <a:r>
              <a:rPr lang="en-US" b="1">
                <a:latin typeface="Agency FB" panose="020B0503020202020204" pitchFamily="34" charset="0"/>
              </a:rPr>
              <a:t>countries</a:t>
            </a:r>
          </a:p>
        </p:txBody>
      </p:sp>
      <p:sp>
        <p:nvSpPr>
          <p:cNvPr id="18456" name="Text Box 25"/>
          <p:cNvSpPr txBox="1">
            <a:spLocks noChangeArrowheads="1"/>
          </p:cNvSpPr>
          <p:nvPr/>
        </p:nvSpPr>
        <p:spPr bwMode="auto">
          <a:xfrm>
            <a:off x="2882900" y="2576513"/>
            <a:ext cx="1907895" cy="338554"/>
          </a:xfrm>
          <a:prstGeom prst="rect">
            <a:avLst/>
          </a:prstGeom>
          <a:noFill/>
          <a:ln w="9525">
            <a:noFill/>
            <a:miter lim="800000"/>
            <a:headEnd/>
            <a:tailEnd/>
          </a:ln>
        </p:spPr>
        <p:txBody>
          <a:bodyPr wrap="none">
            <a:spAutoFit/>
          </a:bodyPr>
          <a:lstStyle/>
          <a:p>
            <a:pPr eaLnBrk="0" hangingPunct="0"/>
            <a:r>
              <a:rPr lang="en-US" sz="1600" b="1">
                <a:latin typeface="Agency FB" panose="020B0503020202020204" pitchFamily="34" charset="0"/>
              </a:rPr>
              <a:t>Rural to urban migration</a:t>
            </a:r>
          </a:p>
        </p:txBody>
      </p:sp>
      <p:sp>
        <p:nvSpPr>
          <p:cNvPr id="18457" name="Text Box 26"/>
          <p:cNvSpPr txBox="1">
            <a:spLocks noChangeArrowheads="1"/>
          </p:cNvSpPr>
          <p:nvPr/>
        </p:nvSpPr>
        <p:spPr bwMode="auto">
          <a:xfrm>
            <a:off x="2862263" y="2163763"/>
            <a:ext cx="1827744" cy="338554"/>
          </a:xfrm>
          <a:prstGeom prst="rect">
            <a:avLst/>
          </a:prstGeom>
          <a:noFill/>
          <a:ln w="9525">
            <a:noFill/>
            <a:miter lim="800000"/>
            <a:headEnd/>
            <a:tailEnd/>
          </a:ln>
        </p:spPr>
        <p:txBody>
          <a:bodyPr wrap="none">
            <a:spAutoFit/>
          </a:bodyPr>
          <a:lstStyle/>
          <a:p>
            <a:pPr eaLnBrk="0" hangingPunct="0"/>
            <a:r>
              <a:rPr lang="en-US" sz="1600" b="1">
                <a:latin typeface="Agency FB" panose="020B0503020202020204" pitchFamily="34" charset="0"/>
              </a:rPr>
              <a:t>Demographic transition</a:t>
            </a:r>
          </a:p>
        </p:txBody>
      </p:sp>
      <p:sp>
        <p:nvSpPr>
          <p:cNvPr id="18458" name="AutoShape 27"/>
          <p:cNvSpPr>
            <a:spLocks noChangeArrowheads="1"/>
          </p:cNvSpPr>
          <p:nvPr/>
        </p:nvSpPr>
        <p:spPr bwMode="auto">
          <a:xfrm>
            <a:off x="2133600" y="2422525"/>
            <a:ext cx="3810000" cy="228600"/>
          </a:xfrm>
          <a:prstGeom prst="rightArrow">
            <a:avLst>
              <a:gd name="adj1" fmla="val 41667"/>
              <a:gd name="adj2" fmla="val 319444"/>
            </a:avLst>
          </a:prstGeom>
          <a:gradFill rotWithShape="0">
            <a:gsLst>
              <a:gs pos="0">
                <a:srgbClr val="990000"/>
              </a:gs>
              <a:gs pos="100000">
                <a:srgbClr val="FF9933"/>
              </a:gs>
            </a:gsLst>
            <a:lin ang="0" scaled="1"/>
          </a:gradFill>
          <a:ln w="9525">
            <a:noFill/>
            <a:miter lim="800000"/>
            <a:headEnd/>
            <a:tailEnd/>
          </a:ln>
        </p:spPr>
        <p:txBody>
          <a:bodyPr wrap="none" anchor="ctr"/>
          <a:lstStyle/>
          <a:p>
            <a:endParaRPr lang="en-US">
              <a:latin typeface="Agency FB" panose="020B0503020202020204" pitchFamily="34" charset="0"/>
            </a:endParaRPr>
          </a:p>
        </p:txBody>
      </p:sp>
      <p:sp>
        <p:nvSpPr>
          <p:cNvPr id="19483" name="Text Box 28"/>
          <p:cNvSpPr txBox="1">
            <a:spLocks noChangeArrowheads="1"/>
          </p:cNvSpPr>
          <p:nvPr/>
        </p:nvSpPr>
        <p:spPr bwMode="auto">
          <a:xfrm>
            <a:off x="2368494" y="3492500"/>
            <a:ext cx="963725" cy="83099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algn="ctr" eaLnBrk="0" hangingPunct="0">
              <a:defRPr/>
            </a:pPr>
            <a:r>
              <a:rPr lang="en-US" sz="2400" b="1" dirty="0">
                <a:effectLst>
                  <a:outerShdw blurRad="38100" dist="38100" dir="2700000" algn="tl">
                    <a:srgbClr val="000000">
                      <a:alpha val="43137"/>
                    </a:srgbClr>
                  </a:outerShdw>
                </a:effectLst>
                <a:latin typeface="Agency FB" panose="020B0503020202020204" pitchFamily="34" charset="0"/>
              </a:rPr>
              <a:t>Rural</a:t>
            </a:r>
          </a:p>
          <a:p>
            <a:pPr algn="ctr" eaLnBrk="0" hangingPunct="0">
              <a:defRPr/>
            </a:pPr>
            <a:r>
              <a:rPr lang="en-US" sz="2400" b="1" dirty="0">
                <a:effectLst>
                  <a:outerShdw blurRad="38100" dist="38100" dir="2700000" algn="tl">
                    <a:srgbClr val="000000">
                      <a:alpha val="43137"/>
                    </a:srgbClr>
                  </a:outerShdw>
                </a:effectLst>
                <a:latin typeface="Agency FB" panose="020B0503020202020204" pitchFamily="34" charset="0"/>
              </a:rPr>
              <a:t>Society</a:t>
            </a:r>
          </a:p>
        </p:txBody>
      </p:sp>
      <p:sp>
        <p:nvSpPr>
          <p:cNvPr id="19484" name="Text Box 29"/>
          <p:cNvSpPr txBox="1">
            <a:spLocks noChangeArrowheads="1"/>
          </p:cNvSpPr>
          <p:nvPr/>
        </p:nvSpPr>
        <p:spPr bwMode="auto">
          <a:xfrm>
            <a:off x="6584894" y="3492500"/>
            <a:ext cx="963725" cy="8309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lgn="ctr" eaLnBrk="0" hangingPunct="0">
              <a:defRPr/>
            </a:pPr>
            <a:r>
              <a:rPr lang="en-US" sz="2400" b="1">
                <a:effectLst>
                  <a:outerShdw blurRad="38100" dist="38100" dir="2700000" algn="tl">
                    <a:srgbClr val="000000">
                      <a:alpha val="43137"/>
                    </a:srgbClr>
                  </a:outerShdw>
                </a:effectLst>
                <a:latin typeface="Agency FB" panose="020B0503020202020204" pitchFamily="34" charset="0"/>
              </a:rPr>
              <a:t>Urban</a:t>
            </a:r>
          </a:p>
          <a:p>
            <a:pPr algn="ctr" eaLnBrk="0" hangingPunct="0">
              <a:defRPr/>
            </a:pPr>
            <a:r>
              <a:rPr lang="en-US" sz="2400" b="1">
                <a:effectLst>
                  <a:outerShdw blurRad="38100" dist="38100" dir="2700000" algn="tl">
                    <a:srgbClr val="000000">
                      <a:alpha val="43137"/>
                    </a:srgbClr>
                  </a:outerShdw>
                </a:effectLst>
                <a:latin typeface="Agency FB" panose="020B0503020202020204" pitchFamily="34" charset="0"/>
              </a:rPr>
              <a:t>Society</a:t>
            </a:r>
          </a:p>
        </p:txBody>
      </p:sp>
      <p:sp>
        <p:nvSpPr>
          <p:cNvPr id="18461" name="Text Box 30"/>
          <p:cNvSpPr txBox="1">
            <a:spLocks noChangeArrowheads="1"/>
          </p:cNvSpPr>
          <p:nvPr/>
        </p:nvSpPr>
        <p:spPr bwMode="auto">
          <a:xfrm>
            <a:off x="4168464" y="5245100"/>
            <a:ext cx="1508746" cy="461665"/>
          </a:xfrm>
          <a:prstGeom prst="rect">
            <a:avLst/>
          </a:prstGeom>
          <a:noFill/>
          <a:ln w="9525">
            <a:noFill/>
            <a:miter lim="800000"/>
            <a:headEnd/>
            <a:tailEnd/>
          </a:ln>
        </p:spPr>
        <p:txBody>
          <a:bodyPr wrap="none">
            <a:spAutoFit/>
          </a:bodyPr>
          <a:lstStyle/>
          <a:p>
            <a:pPr algn="ctr" eaLnBrk="0" hangingPunct="0"/>
            <a:r>
              <a:rPr lang="en-US" sz="2400" b="1">
                <a:latin typeface="Agency FB" panose="020B0503020202020204" pitchFamily="34" charset="0"/>
              </a:rPr>
              <a:t>Urbanization</a:t>
            </a:r>
          </a:p>
        </p:txBody>
      </p:sp>
    </p:spTree>
    <p:extLst>
      <p:ext uri="{BB962C8B-B14F-4D97-AF65-F5344CB8AC3E}">
        <p14:creationId xmlns:p14="http://schemas.microsoft.com/office/powerpoint/2010/main" val="2142208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p:txBody>
          <a:bodyPr/>
          <a:lstStyle/>
          <a:p>
            <a:pPr>
              <a:defRPr/>
            </a:pPr>
            <a:r>
              <a:rPr lang="en-US" altLang="en-US" dirty="0"/>
              <a:t>2. History of Urbanization</a:t>
            </a:r>
            <a:endParaRPr lang="en-US" dirty="0"/>
          </a:p>
        </p:txBody>
      </p:sp>
      <p:sp>
        <p:nvSpPr>
          <p:cNvPr id="19459" name="Rectangle 3"/>
          <p:cNvSpPr>
            <a:spLocks noGrp="1" noChangeArrowheads="1"/>
          </p:cNvSpPr>
          <p:nvPr>
            <p:ph idx="1"/>
          </p:nvPr>
        </p:nvSpPr>
        <p:spPr/>
        <p:txBody>
          <a:bodyPr/>
          <a:lstStyle/>
          <a:p>
            <a:pPr eaLnBrk="1" hangingPunct="1"/>
            <a:r>
              <a:rPr lang="en-US" dirty="0"/>
              <a:t>First Wave  (1750-1950):</a:t>
            </a:r>
          </a:p>
          <a:p>
            <a:pPr lvl="1" eaLnBrk="1" hangingPunct="1"/>
            <a:r>
              <a:rPr lang="en-US" dirty="0"/>
              <a:t>Began in Europe and North America in the early 18th century.</a:t>
            </a:r>
          </a:p>
          <a:p>
            <a:pPr lvl="1" eaLnBrk="1" hangingPunct="1"/>
            <a:r>
              <a:rPr lang="en-US" dirty="0"/>
              <a:t>First demographic transition:</a:t>
            </a:r>
          </a:p>
          <a:p>
            <a:pPr lvl="2" eaLnBrk="1" hangingPunct="1"/>
            <a:r>
              <a:rPr lang="en-US" dirty="0"/>
              <a:t>Importance of natural population increase both in cities and rural areas.</a:t>
            </a:r>
          </a:p>
          <a:p>
            <a:pPr lvl="1" eaLnBrk="1" hangingPunct="1"/>
            <a:r>
              <a:rPr lang="en-US" dirty="0"/>
              <a:t>First industrialization:</a:t>
            </a:r>
          </a:p>
          <a:p>
            <a:pPr lvl="2" eaLnBrk="1" hangingPunct="1"/>
            <a:r>
              <a:rPr lang="en-US" dirty="0"/>
              <a:t>Incited the first significant rural to urban migrations.</a:t>
            </a:r>
          </a:p>
          <a:p>
            <a:pPr lvl="1" eaLnBrk="1" hangingPunct="1"/>
            <a:r>
              <a:rPr lang="en-US" dirty="0"/>
              <a:t>International migration:</a:t>
            </a:r>
          </a:p>
          <a:p>
            <a:pPr lvl="2" eaLnBrk="1" hangingPunct="1"/>
            <a:r>
              <a:rPr lang="en-US" dirty="0"/>
              <a:t>Important for gateway cities in North America.</a:t>
            </a:r>
          </a:p>
          <a:p>
            <a:pPr lvl="1" eaLnBrk="1" hangingPunct="1"/>
            <a:r>
              <a:rPr lang="en-US" dirty="0"/>
              <a:t>Produced the new urban industrial societies.</a:t>
            </a:r>
          </a:p>
          <a:p>
            <a:pPr lvl="1" eaLnBrk="1" hangingPunct="1"/>
            <a:r>
              <a:rPr lang="en-US" dirty="0"/>
              <a:t>Gradual process that involved a few hundred million people:</a:t>
            </a:r>
          </a:p>
          <a:p>
            <a:pPr lvl="2" eaLnBrk="1" hangingPunct="1"/>
            <a:r>
              <a:rPr lang="en-CA" dirty="0"/>
              <a:t>Europe, North America, Australia and Japan; 75% to 80% urban.</a:t>
            </a:r>
          </a:p>
          <a:p>
            <a:pPr lvl="1" eaLnBrk="1" hangingPunct="1"/>
            <a:r>
              <a:rPr lang="en-CA" dirty="0"/>
              <a:t>By the end of the first wave, the beginning of a new process; suburbanization.</a:t>
            </a:r>
            <a:endParaRPr lang="en-US" dirty="0"/>
          </a:p>
          <a:p>
            <a:pPr lvl="1" eaLnBrk="1" hangingPunct="1"/>
            <a:endParaRPr lang="en-US" dirty="0"/>
          </a:p>
        </p:txBody>
      </p:sp>
    </p:spTree>
    <p:extLst>
      <p:ext uri="{BB962C8B-B14F-4D97-AF65-F5344CB8AC3E}">
        <p14:creationId xmlns:p14="http://schemas.microsoft.com/office/powerpoint/2010/main" val="2955191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World’s Largest Cities, 1850</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806" y="839322"/>
            <a:ext cx="8686800" cy="5767064"/>
          </a:xfrm>
          <a:prstGeom prst="rect">
            <a:avLst/>
          </a:prstGeom>
        </p:spPr>
      </p:pic>
    </p:spTree>
    <p:extLst>
      <p:ext uri="{BB962C8B-B14F-4D97-AF65-F5344CB8AC3E}">
        <p14:creationId xmlns:p14="http://schemas.microsoft.com/office/powerpoint/2010/main" val="3207769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6" name="Rectangle 4"/>
          <p:cNvSpPr>
            <a:spLocks noGrp="1" noChangeArrowheads="1"/>
          </p:cNvSpPr>
          <p:nvPr>
            <p:ph type="title"/>
          </p:nvPr>
        </p:nvSpPr>
        <p:spPr/>
        <p:txBody>
          <a:bodyPr/>
          <a:lstStyle/>
          <a:p>
            <a:pPr eaLnBrk="1" hangingPunct="1">
              <a:defRPr/>
            </a:pPr>
            <a:r>
              <a:rPr lang="en-US" dirty="0"/>
              <a:t>First Wave Urbanization: World’s Largest Cities, 1900</a:t>
            </a:r>
          </a:p>
        </p:txBody>
      </p:sp>
      <p:graphicFrame>
        <p:nvGraphicFramePr>
          <p:cNvPr id="4" name="Object 5"/>
          <p:cNvGraphicFramePr>
            <a:graphicFrameLocks noGrp="1" noChangeAspect="1"/>
          </p:cNvGraphicFramePr>
          <p:nvPr>
            <p:ph idx="1"/>
            <p:extLst/>
          </p:nvPr>
        </p:nvGraphicFramePr>
        <p:xfrm>
          <a:off x="873125" y="1447800"/>
          <a:ext cx="8104188" cy="5137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3801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Grp="1" noChangeArrowheads="1"/>
          </p:cNvSpPr>
          <p:nvPr>
            <p:ph type="title"/>
          </p:nvPr>
        </p:nvSpPr>
        <p:spPr/>
        <p:txBody>
          <a:bodyPr/>
          <a:lstStyle/>
          <a:p>
            <a:pPr>
              <a:defRPr/>
            </a:pPr>
            <a:r>
              <a:rPr lang="en-US" altLang="en-US" dirty="0"/>
              <a:t>2. History of Urbanization</a:t>
            </a:r>
            <a:endParaRPr lang="en-US" dirty="0"/>
          </a:p>
        </p:txBody>
      </p:sp>
      <p:graphicFrame>
        <p:nvGraphicFramePr>
          <p:cNvPr id="5" name="Object 8"/>
          <p:cNvGraphicFramePr>
            <a:graphicFrameLocks noGrp="1" noChangeAspect="1"/>
          </p:cNvGraphicFramePr>
          <p:nvPr>
            <p:ph sz="half" idx="1"/>
            <p:extLst/>
          </p:nvPr>
        </p:nvGraphicFramePr>
        <p:xfrm>
          <a:off x="757238" y="1311275"/>
          <a:ext cx="4046537"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1028" name="Content Placeholder 3"/>
          <p:cNvSpPr>
            <a:spLocks noGrp="1"/>
          </p:cNvSpPr>
          <p:nvPr>
            <p:ph sz="half" idx="2"/>
          </p:nvPr>
        </p:nvSpPr>
        <p:spPr/>
        <p:txBody>
          <a:bodyPr/>
          <a:lstStyle/>
          <a:p>
            <a:pPr eaLnBrk="1" hangingPunct="1"/>
            <a:r>
              <a:rPr lang="en-US" dirty="0"/>
              <a:t>Second Wave (1950-2050):</a:t>
            </a:r>
          </a:p>
          <a:p>
            <a:pPr lvl="1" eaLnBrk="1" hangingPunct="1"/>
            <a:r>
              <a:rPr lang="en-US" dirty="0"/>
              <a:t>Concern less developed regions of the world.</a:t>
            </a:r>
          </a:p>
          <a:p>
            <a:pPr lvl="1" eaLnBrk="1" hangingPunct="1"/>
            <a:r>
              <a:rPr lang="en-US" dirty="0"/>
              <a:t>Rapid growth.</a:t>
            </a:r>
          </a:p>
          <a:p>
            <a:pPr lvl="1" eaLnBrk="1" hangingPunct="1"/>
            <a:r>
              <a:rPr lang="en-US" dirty="0"/>
              <a:t>Demographic impacts much greater.</a:t>
            </a:r>
          </a:p>
          <a:p>
            <a:pPr lvl="1" eaLnBrk="1" hangingPunct="1"/>
            <a:r>
              <a:rPr lang="en-US" dirty="0"/>
              <a:t>Will account for 93% of the 2 billion increase in the global urban population between 2000 and 2030.</a:t>
            </a:r>
          </a:p>
          <a:p>
            <a:pPr lvl="1" eaLnBrk="1" hangingPunct="1"/>
            <a:r>
              <a:rPr lang="en-US" dirty="0"/>
              <a:t>Limited recourse to migration.</a:t>
            </a:r>
          </a:p>
        </p:txBody>
      </p:sp>
    </p:spTree>
    <p:extLst>
      <p:ext uri="{BB962C8B-B14F-4D97-AF65-F5344CB8AC3E}">
        <p14:creationId xmlns:p14="http://schemas.microsoft.com/office/powerpoint/2010/main" val="4141561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5" name="Rectangle 3"/>
          <p:cNvSpPr>
            <a:spLocks noGrp="1" noChangeArrowheads="1"/>
          </p:cNvSpPr>
          <p:nvPr>
            <p:ph type="title"/>
          </p:nvPr>
        </p:nvSpPr>
        <p:spPr/>
        <p:txBody>
          <a:bodyPr/>
          <a:lstStyle/>
          <a:p>
            <a:pPr eaLnBrk="1" hangingPunct="1">
              <a:defRPr/>
            </a:pPr>
            <a:r>
              <a:rPr lang="en-US"/>
              <a:t>1. Definition</a:t>
            </a:r>
          </a:p>
        </p:txBody>
      </p:sp>
      <p:sp>
        <p:nvSpPr>
          <p:cNvPr id="68611" name="Rectangle 4"/>
          <p:cNvSpPr>
            <a:spLocks noGrp="1" noChangeArrowheads="1"/>
          </p:cNvSpPr>
          <p:nvPr>
            <p:ph idx="1"/>
          </p:nvPr>
        </p:nvSpPr>
        <p:spPr/>
        <p:txBody>
          <a:bodyPr/>
          <a:lstStyle/>
          <a:p>
            <a:pPr eaLnBrk="1" hangingPunct="1"/>
            <a:r>
              <a:rPr lang="en-US" altLang="en-US" dirty="0"/>
              <a:t>The United Nations definition</a:t>
            </a:r>
          </a:p>
          <a:p>
            <a:pPr lvl="1" eaLnBrk="1" hangingPunct="1"/>
            <a:r>
              <a:rPr lang="en-US" altLang="en-US" dirty="0"/>
              <a:t>The 1951 Convention Regarding the Status of Refugees and the 1967 Protocol on the Status of Refugees:</a:t>
            </a:r>
          </a:p>
          <a:p>
            <a:pPr lvl="2" eaLnBrk="1" hangingPunct="1"/>
            <a:r>
              <a:rPr lang="en-US" altLang="en-US" dirty="0"/>
              <a:t>“..... any person who, owing to a well-founded fear of being persecuted for any reasons of race, religion, nationality, member of a particular social group or political opinion, is outside the country of his nationality, and is unable or, owing to such fear, is unwilling to avail himself of the protection of that country.…” .</a:t>
            </a:r>
          </a:p>
          <a:p>
            <a:pPr lvl="1" eaLnBrk="1" hangingPunct="1"/>
            <a:r>
              <a:rPr lang="en-US" altLang="en-US" dirty="0"/>
              <a:t>The problem lies in the definition of who is a refugee.</a:t>
            </a:r>
          </a:p>
          <a:p>
            <a:pPr lvl="1" eaLnBrk="1" hangingPunct="1"/>
            <a:r>
              <a:rPr lang="en-US" altLang="en-US" dirty="0"/>
              <a:t>What is ‘fear’?</a:t>
            </a:r>
          </a:p>
          <a:p>
            <a:pPr lvl="1" eaLnBrk="1" hangingPunct="1"/>
            <a:r>
              <a:rPr lang="en-US" altLang="en-US" dirty="0"/>
              <a:t>There are no international agreements to protect people who cross boundaries for their economic survival.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Second Wave: World Urban Population, 1950-2010 with Projections to 2020 (in billions)</a:t>
            </a:r>
          </a:p>
        </p:txBody>
      </p:sp>
      <p:graphicFrame>
        <p:nvGraphicFramePr>
          <p:cNvPr id="5" name="Object 3"/>
          <p:cNvGraphicFramePr>
            <a:graphicFrameLocks noGrp="1" noChangeAspect="1"/>
          </p:cNvGraphicFramePr>
          <p:nvPr>
            <p:ph idx="1"/>
            <p:extLst>
              <p:ext uri="{D42A27DB-BD31-4B8C-83A1-F6EECF244321}">
                <p14:modId xmlns:p14="http://schemas.microsoft.com/office/powerpoint/2010/main" val="24338042"/>
              </p:ext>
            </p:extLst>
          </p:nvPr>
        </p:nvGraphicFramePr>
        <p:xfrm>
          <a:off x="757238" y="1311275"/>
          <a:ext cx="8245475"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291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5" name="Rectangle 1029"/>
          <p:cNvSpPr>
            <a:spLocks noGrp="1" noChangeArrowheads="1"/>
          </p:cNvSpPr>
          <p:nvPr>
            <p:ph type="title"/>
          </p:nvPr>
        </p:nvSpPr>
        <p:spPr/>
        <p:txBody>
          <a:bodyPr/>
          <a:lstStyle/>
          <a:p>
            <a:pPr eaLnBrk="1" hangingPunct="1">
              <a:defRPr/>
            </a:pPr>
            <a:r>
              <a:rPr lang="en-US"/>
              <a:t>Annual Growth of World and Urban Populations, 1950-2030 (in millions)</a:t>
            </a:r>
          </a:p>
        </p:txBody>
      </p:sp>
      <p:graphicFrame>
        <p:nvGraphicFramePr>
          <p:cNvPr id="2" name="Object 1030"/>
          <p:cNvGraphicFramePr>
            <a:graphicFrameLocks noGrp="1" noChangeAspect="1"/>
          </p:cNvGraphicFramePr>
          <p:nvPr>
            <p:ph idx="1"/>
            <p:extLst>
              <p:ext uri="{D42A27DB-BD31-4B8C-83A1-F6EECF244321}">
                <p14:modId xmlns:p14="http://schemas.microsoft.com/office/powerpoint/2010/main" val="362896328"/>
              </p:ext>
            </p:extLst>
          </p:nvPr>
        </p:nvGraphicFramePr>
        <p:xfrm>
          <a:off x="757238" y="1311275"/>
          <a:ext cx="8245475" cy="529113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3" name="Rectangle 5"/>
          <p:cNvSpPr>
            <a:spLocks noGrp="1" noChangeArrowheads="1"/>
          </p:cNvSpPr>
          <p:nvPr>
            <p:ph type="title"/>
          </p:nvPr>
        </p:nvSpPr>
        <p:spPr/>
        <p:txBody>
          <a:bodyPr/>
          <a:lstStyle/>
          <a:p>
            <a:pPr>
              <a:defRPr/>
            </a:pPr>
            <a:r>
              <a:rPr lang="en-US" altLang="en-US" dirty="0"/>
              <a:t>2. History of Urbanization</a:t>
            </a:r>
            <a:endParaRPr lang="en-US" dirty="0"/>
          </a:p>
        </p:txBody>
      </p:sp>
      <p:sp>
        <p:nvSpPr>
          <p:cNvPr id="80899" name="Rectangle 6"/>
          <p:cNvSpPr>
            <a:spLocks noGrp="1" noChangeArrowheads="1"/>
          </p:cNvSpPr>
          <p:nvPr>
            <p:ph idx="1"/>
          </p:nvPr>
        </p:nvSpPr>
        <p:spPr/>
        <p:txBody>
          <a:bodyPr/>
          <a:lstStyle/>
          <a:p>
            <a:pPr eaLnBrk="1" hangingPunct="1"/>
            <a:r>
              <a:rPr lang="en-US" altLang="en-US"/>
              <a:t>Developed countries</a:t>
            </a:r>
          </a:p>
          <a:p>
            <a:pPr lvl="1" eaLnBrk="1" hangingPunct="1"/>
            <a:r>
              <a:rPr lang="en-US" altLang="en-US"/>
              <a:t>Developed countries are already urbanized.</a:t>
            </a:r>
          </a:p>
          <a:p>
            <a:pPr lvl="1" eaLnBrk="1" hangingPunct="1"/>
            <a:r>
              <a:rPr lang="en-US" altLang="en-US"/>
              <a:t>Passed through the rural - urban migration process.</a:t>
            </a:r>
          </a:p>
          <a:p>
            <a:pPr lvl="1" eaLnBrk="1" hangingPunct="1"/>
            <a:r>
              <a:rPr lang="en-US" altLang="en-US"/>
              <a:t>Concurrent with demographic transition and industrialization.</a:t>
            </a:r>
          </a:p>
          <a:p>
            <a:pPr eaLnBrk="1" hangingPunct="1"/>
            <a:r>
              <a:rPr lang="en-US" altLang="en-US"/>
              <a:t>Developing countries</a:t>
            </a:r>
          </a:p>
          <a:p>
            <a:pPr lvl="1" eaLnBrk="1" hangingPunct="1"/>
            <a:r>
              <a:rPr lang="en-US" altLang="en-US"/>
              <a:t>Going through a major phase of urbanization.</a:t>
            </a:r>
          </a:p>
          <a:p>
            <a:pPr lvl="1" eaLnBrk="1" hangingPunct="1"/>
            <a:r>
              <a:rPr lang="en-US" altLang="en-US"/>
              <a:t>Urbanization mainly occurs in developing countries:</a:t>
            </a:r>
          </a:p>
          <a:p>
            <a:pPr lvl="2" eaLnBrk="1" hangingPunct="1"/>
            <a:r>
              <a:rPr lang="en-US" altLang="en-US"/>
              <a:t>Will account for 93% of the 2 billion increase in the global urban population between 2000 and 2030.</a:t>
            </a:r>
          </a:p>
          <a:p>
            <a:pPr lvl="2" eaLnBrk="1" hangingPunct="1"/>
            <a:r>
              <a:rPr lang="en-US" altLang="en-US"/>
              <a:t>Latin America and East Asia is farthest along.</a:t>
            </a:r>
          </a:p>
          <a:p>
            <a:pPr lvl="2" eaLnBrk="1" hangingPunct="1"/>
            <a:r>
              <a:rPr lang="en-US" altLang="en-US"/>
              <a:t>The rest of Asia is a little further behind.</a:t>
            </a:r>
          </a:p>
          <a:p>
            <a:pPr lvl="2" eaLnBrk="1" hangingPunct="1"/>
            <a:r>
              <a:rPr lang="en-US" altLang="en-US"/>
              <a:t>Africa is urbanizing more slowly than the other world regions.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p:txBody>
          <a:bodyPr/>
          <a:lstStyle/>
          <a:p>
            <a:pPr eaLnBrk="1" hangingPunct="1">
              <a:defRPr/>
            </a:pPr>
            <a:r>
              <a:rPr lang="en-US"/>
              <a:t>% of Urban Population, 1950-2030</a:t>
            </a: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1954484082"/>
              </p:ext>
            </p:extLst>
          </p:nvPr>
        </p:nvGraphicFramePr>
        <p:xfrm>
          <a:off x="757238" y="1311275"/>
          <a:ext cx="8245475" cy="529113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3. Functions of Cities</a:t>
            </a:r>
            <a:endParaRPr lang="en-US" sz="3200" dirty="0"/>
          </a:p>
        </p:txBody>
      </p:sp>
      <p:sp>
        <p:nvSpPr>
          <p:cNvPr id="3" name="Content Placeholder 2"/>
          <p:cNvSpPr>
            <a:spLocks noGrp="1"/>
          </p:cNvSpPr>
          <p:nvPr>
            <p:ph idx="1"/>
          </p:nvPr>
        </p:nvSpPr>
        <p:spPr/>
        <p:txBody>
          <a:bodyPr>
            <a:normAutofit/>
          </a:bodyPr>
          <a:lstStyle/>
          <a:p>
            <a:pPr lvl="0"/>
            <a:r>
              <a:rPr lang="en-US" b="1" dirty="0"/>
              <a:t>Economic Activities </a:t>
            </a:r>
            <a:endParaRPr lang="en-US" dirty="0"/>
          </a:p>
          <a:p>
            <a:pPr lvl="0"/>
            <a:r>
              <a:rPr lang="en-US" b="1" dirty="0"/>
              <a:t>Transportation/Port Cities</a:t>
            </a:r>
            <a:endParaRPr lang="en-US" dirty="0"/>
          </a:p>
          <a:p>
            <a:pPr lvl="0"/>
            <a:r>
              <a:rPr lang="en-US" b="1" dirty="0"/>
              <a:t>Commercial Centers</a:t>
            </a:r>
            <a:endParaRPr lang="en-US" dirty="0"/>
          </a:p>
          <a:p>
            <a:pPr lvl="0"/>
            <a:r>
              <a:rPr lang="en-US" b="1" dirty="0"/>
              <a:t>Government Centers </a:t>
            </a:r>
            <a:endParaRPr lang="en-US" dirty="0"/>
          </a:p>
          <a:p>
            <a:pPr lvl="0"/>
            <a:r>
              <a:rPr lang="en-US" b="1" dirty="0"/>
              <a:t>Cultural Centers</a:t>
            </a:r>
            <a:endParaRPr lang="en-US" dirty="0"/>
          </a:p>
          <a:p>
            <a:pPr lvl="0"/>
            <a:r>
              <a:rPr lang="en-US" b="1" dirty="0"/>
              <a:t>Education Centers </a:t>
            </a:r>
            <a:endParaRPr lang="en-US" dirty="0"/>
          </a:p>
          <a:p>
            <a:pPr lvl="0"/>
            <a:r>
              <a:rPr lang="en-US" b="1" dirty="0"/>
              <a:t>Religious Functions</a:t>
            </a:r>
          </a:p>
          <a:p>
            <a:pPr lvl="0"/>
            <a:r>
              <a:rPr lang="en-US" b="1" dirty="0"/>
              <a:t>Entertainment</a:t>
            </a:r>
            <a:endParaRPr lang="en-US" dirty="0"/>
          </a:p>
          <a:p>
            <a:pPr marL="0" indent="0">
              <a:buNone/>
            </a:pPr>
            <a:r>
              <a:rPr lang="en-US" b="1" dirty="0"/>
              <a:t> </a:t>
            </a:r>
            <a:endParaRPr lang="en-US" dirty="0"/>
          </a:p>
          <a:p>
            <a:pPr marL="0" indent="0">
              <a:buNone/>
            </a:pPr>
            <a:endParaRPr lang="en-US" dirty="0"/>
          </a:p>
        </p:txBody>
      </p:sp>
      <p:pic>
        <p:nvPicPr>
          <p:cNvPr id="4" name="Picture 2" descr="C:\Users\ecojpr\AppData\Local\Microsoft\Windows\Temporary Internet Files\Content.IE5\H0P94DF5\MC90044207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3303" y="5355281"/>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97702" y="5355281"/>
            <a:ext cx="4904805" cy="707886"/>
          </a:xfrm>
          <a:prstGeom prst="rect">
            <a:avLst/>
          </a:prstGeom>
          <a:noFill/>
        </p:spPr>
        <p:txBody>
          <a:bodyPr wrap="square" rtlCol="0">
            <a:spAutoFit/>
          </a:bodyPr>
          <a:lstStyle/>
          <a:p>
            <a:r>
              <a:rPr lang="en-US" sz="2000" b="1" dirty="0">
                <a:latin typeface="Agency FB" pitchFamily="34" charset="0"/>
              </a:rPr>
              <a:t>Cities can serve many functions. Provide some examples.</a:t>
            </a:r>
          </a:p>
        </p:txBody>
      </p:sp>
    </p:spTree>
    <p:extLst>
      <p:ext uri="{BB962C8B-B14F-4D97-AF65-F5344CB8AC3E}">
        <p14:creationId xmlns:p14="http://schemas.microsoft.com/office/powerpoint/2010/main" val="1810301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Financial Centers: Singapore C.B.D.</a:t>
            </a: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81059" y="1425618"/>
            <a:ext cx="7597833" cy="506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756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Industrial Centers: Kaohsiung, Taiwan</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24701" y="1693704"/>
            <a:ext cx="7510549" cy="452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969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Transportation Centers: Port of Odessa, Ukraine</a:t>
            </a: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239001" y="1529527"/>
            <a:ext cx="7281949" cy="485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356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Retail Commercial Centers: Hanoi Shops During Tet Shopping Season</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482148" y="1691626"/>
            <a:ext cx="6795655" cy="4530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042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Government: Palace of Parliament, Bucharest, Romania</a:t>
            </a: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57238" y="2847552"/>
            <a:ext cx="8245475" cy="2218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309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7" name="Rectangle 5"/>
          <p:cNvSpPr>
            <a:spLocks noGrp="1" noChangeArrowheads="1"/>
          </p:cNvSpPr>
          <p:nvPr>
            <p:ph type="title"/>
          </p:nvPr>
        </p:nvSpPr>
        <p:spPr/>
        <p:txBody>
          <a:bodyPr/>
          <a:lstStyle/>
          <a:p>
            <a:pPr eaLnBrk="1" hangingPunct="1">
              <a:defRPr/>
            </a:pPr>
            <a:r>
              <a:rPr lang="en-US"/>
              <a:t>1. Definition</a:t>
            </a:r>
          </a:p>
        </p:txBody>
      </p:sp>
      <p:sp>
        <p:nvSpPr>
          <p:cNvPr id="69635" name="Rectangle 6"/>
          <p:cNvSpPr>
            <a:spLocks noGrp="1" noChangeArrowheads="1"/>
          </p:cNvSpPr>
          <p:nvPr>
            <p:ph idx="1"/>
          </p:nvPr>
        </p:nvSpPr>
        <p:spPr/>
        <p:txBody>
          <a:bodyPr/>
          <a:lstStyle/>
          <a:p>
            <a:pPr eaLnBrk="1" hangingPunct="1"/>
            <a:r>
              <a:rPr lang="en-US" altLang="en-US" dirty="0"/>
              <a:t>Conditions to qualify for refugee status</a:t>
            </a:r>
          </a:p>
          <a:p>
            <a:pPr lvl="1" eaLnBrk="1" hangingPunct="1"/>
            <a:r>
              <a:rPr lang="en-US" altLang="en-US" dirty="0"/>
              <a:t>Political persecution must be demonstrated:</a:t>
            </a:r>
          </a:p>
          <a:p>
            <a:pPr lvl="2"/>
            <a:r>
              <a:rPr lang="en-US" altLang="en-US" dirty="0"/>
              <a:t>Clouded by the ideology and politics.</a:t>
            </a:r>
          </a:p>
          <a:p>
            <a:pPr lvl="1" eaLnBrk="1" hangingPunct="1"/>
            <a:r>
              <a:rPr lang="en-US" altLang="en-US" dirty="0"/>
              <a:t>An international boundary must be crossed:</a:t>
            </a:r>
          </a:p>
          <a:p>
            <a:pPr lvl="2" eaLnBrk="1" hangingPunct="1"/>
            <a:r>
              <a:rPr lang="en-US" altLang="en-US" dirty="0"/>
              <a:t>Domestically displaced persons do not qualify.</a:t>
            </a:r>
          </a:p>
          <a:p>
            <a:pPr lvl="1" eaLnBrk="1" hangingPunct="1"/>
            <a:r>
              <a:rPr lang="en-US" altLang="en-US" dirty="0"/>
              <a:t>Protection by one’s government is not seen an alternative:</a:t>
            </a:r>
          </a:p>
          <a:p>
            <a:pPr lvl="2" eaLnBrk="1" hangingPunct="1"/>
            <a:r>
              <a:rPr lang="en-US" altLang="en-US" dirty="0"/>
              <a:t>The government may be the persecutor.</a:t>
            </a:r>
          </a:p>
          <a:p>
            <a:pPr lvl="2" eaLnBrk="1" hangingPunct="1"/>
            <a:r>
              <a:rPr lang="en-US" altLang="en-US" dirty="0"/>
              <a:t>Could be incapable of protecting its citizens from persecution.</a:t>
            </a:r>
          </a:p>
          <a:p>
            <a:pPr lvl="1"/>
            <a:r>
              <a:rPr lang="en-US" altLang="en-US" dirty="0"/>
              <a:t>A refugee has the right of not be returned to his/her country of origin against his/her will and without due process.</a:t>
            </a:r>
          </a:p>
          <a:p>
            <a:pPr lvl="1"/>
            <a:r>
              <a:rPr lang="en-US" altLang="en-US" dirty="0"/>
              <a:t>Refugees are entitled to basic civil rights such as medical care, schooling and even housing.</a:t>
            </a:r>
          </a:p>
          <a:p>
            <a:pPr lvl="1"/>
            <a:r>
              <a:rPr lang="en-US" altLang="en-US" dirty="0"/>
              <a:t>In cases of large refugee influxes, the HNHCR (United Nations High Commission for Refugees) can intervene.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Centers of Culture: Museo De Antioquia, Medellin, Colombia</a:t>
            </a: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89124" y="1496276"/>
            <a:ext cx="7381702" cy="492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2924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Education Centers – University of Warsaw</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280564" y="1556544"/>
            <a:ext cx="7198822"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14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Religious Functions: Great Mosque, Aleppo, Syria (Destroyed)</a:t>
            </a: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280564" y="1556544"/>
            <a:ext cx="7198822"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187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Entertainment: Sports – Reliant Stadium, Houston, Texas</a:t>
            </a:r>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89124" y="1496276"/>
            <a:ext cx="7381702" cy="492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122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p:cNvSpPr>
            <a:spLocks noGrp="1" noChangeArrowheads="1"/>
          </p:cNvSpPr>
          <p:nvPr>
            <p:ph type="title"/>
          </p:nvPr>
        </p:nvSpPr>
        <p:spPr/>
        <p:txBody>
          <a:bodyPr/>
          <a:lstStyle/>
          <a:p>
            <a:pPr>
              <a:defRPr/>
            </a:pPr>
            <a:r>
              <a:rPr lang="en-US" altLang="en-US" dirty="0"/>
              <a:t>4. Megacities and Shantytowns</a:t>
            </a:r>
            <a:endParaRPr lang="en-US" dirty="0"/>
          </a:p>
        </p:txBody>
      </p:sp>
      <p:sp>
        <p:nvSpPr>
          <p:cNvPr id="89091" name="Rectangle 3"/>
          <p:cNvSpPr>
            <a:spLocks noGrp="1" noChangeArrowheads="1"/>
          </p:cNvSpPr>
          <p:nvPr>
            <p:ph idx="1"/>
          </p:nvPr>
        </p:nvSpPr>
        <p:spPr/>
        <p:txBody>
          <a:bodyPr/>
          <a:lstStyle/>
          <a:p>
            <a:pPr eaLnBrk="1" hangingPunct="1"/>
            <a:r>
              <a:rPr lang="en-US" altLang="en-US" dirty="0"/>
              <a:t>Concentration in mega cities</a:t>
            </a:r>
          </a:p>
          <a:p>
            <a:pPr lvl="1" eaLnBrk="1" hangingPunct="1"/>
            <a:r>
              <a:rPr lang="en-US" altLang="en-US" dirty="0"/>
              <a:t>An increasing share of the global population lives in megacities:</a:t>
            </a:r>
          </a:p>
          <a:p>
            <a:pPr lvl="2" eaLnBrk="1" hangingPunct="1"/>
            <a:r>
              <a:rPr lang="en-US" altLang="en-US" dirty="0"/>
              <a:t>First modern megacity, Beijing 1770.</a:t>
            </a:r>
          </a:p>
          <a:p>
            <a:pPr lvl="1" eaLnBrk="1" hangingPunct="1"/>
            <a:r>
              <a:rPr lang="en-US" altLang="en-US" dirty="0"/>
              <a:t>1900:</a:t>
            </a:r>
          </a:p>
          <a:p>
            <a:pPr lvl="2" eaLnBrk="1" hangingPunct="1"/>
            <a:r>
              <a:rPr lang="en-US" altLang="en-US" dirty="0"/>
              <a:t>233 million urbanites (14% of the global population); 20 megacities.</a:t>
            </a:r>
          </a:p>
          <a:p>
            <a:pPr lvl="1" eaLnBrk="1" hangingPunct="1"/>
            <a:r>
              <a:rPr lang="en-US" altLang="en-US" dirty="0"/>
              <a:t>1950:</a:t>
            </a:r>
          </a:p>
          <a:p>
            <a:pPr lvl="2" eaLnBrk="1" hangingPunct="1"/>
            <a:r>
              <a:rPr lang="en-US" altLang="en-US" dirty="0"/>
              <a:t>83 megacities.</a:t>
            </a:r>
          </a:p>
          <a:p>
            <a:pPr lvl="2" eaLnBrk="1" hangingPunct="1"/>
            <a:r>
              <a:rPr lang="en-US" altLang="en-US" dirty="0"/>
              <a:t>34 cities in developing countries.</a:t>
            </a:r>
          </a:p>
          <a:p>
            <a:pPr lvl="1" eaLnBrk="1" hangingPunct="1"/>
            <a:r>
              <a:rPr lang="en-US" altLang="en-US" dirty="0"/>
              <a:t>2010:</a:t>
            </a:r>
          </a:p>
          <a:p>
            <a:pPr lvl="2" eaLnBrk="1" hangingPunct="1"/>
            <a:r>
              <a:rPr lang="en-US" altLang="en-US" dirty="0"/>
              <a:t>3.8 billion urbanites (54%); 433 megacities.</a:t>
            </a:r>
          </a:p>
          <a:p>
            <a:pPr lvl="2" eaLnBrk="1" hangingPunct="1"/>
            <a:r>
              <a:rPr lang="en-US" altLang="en-US" dirty="0"/>
              <a:t>37% reside in cities of at least 1 million.</a:t>
            </a:r>
          </a:p>
          <a:p>
            <a:pPr lvl="2" eaLnBrk="1" hangingPunct="1"/>
            <a:r>
              <a:rPr lang="en-US" altLang="en-US" dirty="0"/>
              <a:t>All new millionaire cities are in developing countries.</a:t>
            </a:r>
          </a:p>
          <a:p>
            <a:pPr lvl="2" eaLnBrk="1" hangingPunct="1"/>
            <a:r>
              <a:rPr lang="en-US" altLang="en-US" dirty="0"/>
              <a:t>11 of the 15 largest cities are in developing countries.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Metropolitan Areas of More than 10 Million Inhabitants, 2010</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881941997"/>
              </p:ext>
            </p:extLst>
          </p:nvPr>
        </p:nvGraphicFramePr>
        <p:xfrm>
          <a:off x="757238" y="1311275"/>
          <a:ext cx="8245475"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7459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4"/>
          <p:cNvSpPr>
            <a:spLocks noGrp="1"/>
          </p:cNvSpPr>
          <p:nvPr>
            <p:ph type="title"/>
          </p:nvPr>
        </p:nvSpPr>
        <p:spPr/>
        <p:txBody>
          <a:bodyPr/>
          <a:lstStyle/>
          <a:p>
            <a:pPr eaLnBrk="1" hangingPunct="1"/>
            <a:r>
              <a:rPr lang="en-US" dirty="0"/>
              <a:t>World’s Largest Cities, 2010</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94" b="939"/>
          <a:stretch/>
        </p:blipFill>
        <p:spPr>
          <a:xfrm>
            <a:off x="253313" y="860509"/>
            <a:ext cx="8686800" cy="5804626"/>
          </a:xfrm>
          <a:prstGeom prst="rect">
            <a:avLst/>
          </a:prstGeom>
        </p:spPr>
      </p:pic>
    </p:spTree>
    <p:extLst>
      <p:ext uri="{BB962C8B-B14F-4D97-AF65-F5344CB8AC3E}">
        <p14:creationId xmlns:p14="http://schemas.microsoft.com/office/powerpoint/2010/main" val="1466848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1" name="Rectangle 3"/>
          <p:cNvSpPr>
            <a:spLocks noGrp="1" noChangeArrowheads="1"/>
          </p:cNvSpPr>
          <p:nvPr>
            <p:ph type="title"/>
          </p:nvPr>
        </p:nvSpPr>
        <p:spPr/>
        <p:txBody>
          <a:bodyPr/>
          <a:lstStyle/>
          <a:p>
            <a:pPr>
              <a:defRPr/>
            </a:pPr>
            <a:r>
              <a:rPr lang="en-US" altLang="en-US" dirty="0"/>
              <a:t>4. Shantytowns</a:t>
            </a:r>
            <a:endParaRPr lang="en-US" dirty="0"/>
          </a:p>
        </p:txBody>
      </p:sp>
      <p:sp>
        <p:nvSpPr>
          <p:cNvPr id="40963" name="Rectangle 4"/>
          <p:cNvSpPr>
            <a:spLocks noGrp="1" noChangeArrowheads="1"/>
          </p:cNvSpPr>
          <p:nvPr>
            <p:ph idx="1"/>
          </p:nvPr>
        </p:nvSpPr>
        <p:spPr/>
        <p:txBody>
          <a:bodyPr/>
          <a:lstStyle/>
          <a:p>
            <a:pPr eaLnBrk="1" hangingPunct="1"/>
            <a:r>
              <a:rPr lang="en-US" dirty="0"/>
              <a:t>Context</a:t>
            </a:r>
          </a:p>
          <a:p>
            <a:pPr lvl="1"/>
            <a:r>
              <a:rPr lang="en-US" dirty="0"/>
              <a:t>Some cities are growing without much capital accumulation.</a:t>
            </a:r>
          </a:p>
          <a:p>
            <a:pPr lvl="1" eaLnBrk="1" hangingPunct="1"/>
            <a:r>
              <a:rPr lang="en-US" dirty="0"/>
              <a:t>Difficulty to access housing:</a:t>
            </a:r>
          </a:p>
          <a:p>
            <a:pPr lvl="2" eaLnBrk="1" hangingPunct="1"/>
            <a:r>
              <a:rPr lang="en-US" dirty="0"/>
              <a:t>Economic costs.</a:t>
            </a:r>
          </a:p>
          <a:p>
            <a:pPr lvl="2" eaLnBrk="1" hangingPunct="1"/>
            <a:r>
              <a:rPr lang="en-US" dirty="0"/>
              <a:t>Availability.</a:t>
            </a:r>
          </a:p>
          <a:p>
            <a:pPr lvl="2" eaLnBrk="1" hangingPunct="1"/>
            <a:r>
              <a:rPr lang="en-US" dirty="0"/>
              <a:t>100 million people are homeless.</a:t>
            </a:r>
          </a:p>
          <a:p>
            <a:pPr lvl="2" eaLnBrk="1" hangingPunct="1"/>
            <a:r>
              <a:rPr lang="en-US" dirty="0"/>
              <a:t>928 million live in precarious housing conditions (slums).</a:t>
            </a:r>
          </a:p>
          <a:p>
            <a:pPr lvl="1" eaLnBrk="1" hangingPunct="1"/>
            <a:r>
              <a:rPr lang="en-US" dirty="0"/>
              <a:t>Shantytowns; informal habitat or squatter housing:</a:t>
            </a:r>
          </a:p>
          <a:p>
            <a:pPr lvl="2"/>
            <a:r>
              <a:rPr lang="en-US" i="1" dirty="0"/>
              <a:t>Slums</a:t>
            </a:r>
            <a:r>
              <a:rPr lang="en-US" dirty="0"/>
              <a:t> (North America and Europe).</a:t>
            </a:r>
          </a:p>
          <a:p>
            <a:pPr lvl="2" eaLnBrk="1" hangingPunct="1"/>
            <a:r>
              <a:rPr lang="en-US" i="1" dirty="0" err="1"/>
              <a:t>Favelas</a:t>
            </a:r>
            <a:r>
              <a:rPr lang="en-US" dirty="0"/>
              <a:t> (</a:t>
            </a:r>
            <a:r>
              <a:rPr lang="en-US" dirty="0">
                <a:hlinkClick r:id="rId3" action="ppaction://hlinkfile"/>
              </a:rPr>
              <a:t>Brazil</a:t>
            </a:r>
            <a:r>
              <a:rPr lang="en-US" dirty="0"/>
              <a:t>).</a:t>
            </a:r>
          </a:p>
          <a:p>
            <a:pPr lvl="2" eaLnBrk="1" hangingPunct="1"/>
            <a:r>
              <a:rPr lang="en-US" i="1" dirty="0"/>
              <a:t>Pueblos </a:t>
            </a:r>
            <a:r>
              <a:rPr lang="en-US" i="1" dirty="0" err="1"/>
              <a:t>jovenes</a:t>
            </a:r>
            <a:r>
              <a:rPr lang="en-US" dirty="0"/>
              <a:t> (Young towns).</a:t>
            </a:r>
          </a:p>
          <a:p>
            <a:pPr lvl="2" eaLnBrk="1" hangingPunct="1"/>
            <a:r>
              <a:rPr lang="en-US" i="1" dirty="0" err="1"/>
              <a:t>Asentamiento</a:t>
            </a:r>
            <a:r>
              <a:rPr lang="en-US" i="1" dirty="0"/>
              <a:t> </a:t>
            </a:r>
            <a:r>
              <a:rPr lang="en-US" i="1" dirty="0" err="1"/>
              <a:t>irregulares</a:t>
            </a:r>
            <a:r>
              <a:rPr lang="en-US" dirty="0"/>
              <a:t> (Irregular settlements).</a:t>
            </a:r>
          </a:p>
          <a:p>
            <a:pPr lvl="2" eaLnBrk="1" hangingPunct="1"/>
            <a:r>
              <a:rPr lang="en-US" i="1" dirty="0"/>
              <a:t>Villas </a:t>
            </a:r>
            <a:r>
              <a:rPr lang="en-US" i="1" dirty="0" err="1"/>
              <a:t>miserias</a:t>
            </a:r>
            <a:r>
              <a:rPr lang="en-US" dirty="0"/>
              <a:t> (Miserable villages, Argentina).</a:t>
            </a:r>
          </a:p>
          <a:p>
            <a:pPr lvl="2" eaLnBrk="1" hangingPunct="1"/>
            <a:r>
              <a:rPr lang="en-US" i="1" dirty="0" err="1"/>
              <a:t>Jughi</a:t>
            </a:r>
            <a:r>
              <a:rPr lang="en-US" i="1" dirty="0"/>
              <a:t> </a:t>
            </a:r>
            <a:r>
              <a:rPr lang="en-US" i="1" dirty="0" err="1"/>
              <a:t>Jopri</a:t>
            </a:r>
            <a:r>
              <a:rPr lang="en-US" dirty="0"/>
              <a:t> (India).</a:t>
            </a:r>
          </a:p>
          <a:p>
            <a:pPr lvl="2"/>
            <a:r>
              <a:rPr lang="en-US" i="1" dirty="0" err="1"/>
              <a:t>Gecekondu</a:t>
            </a:r>
            <a:r>
              <a:rPr lang="en-US" dirty="0"/>
              <a:t> (Turkey).</a:t>
            </a:r>
          </a:p>
        </p:txBody>
      </p:sp>
    </p:spTree>
    <p:extLst>
      <p:ext uri="{BB962C8B-B14F-4D97-AF65-F5344CB8AC3E}">
        <p14:creationId xmlns:p14="http://schemas.microsoft.com/office/powerpoint/2010/main" val="17389116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p:txBody>
          <a:bodyPr/>
          <a:lstStyle/>
          <a:p>
            <a:pPr eaLnBrk="1" hangingPunct="1">
              <a:defRPr/>
            </a:pPr>
            <a:r>
              <a:rPr lang="en-US" dirty="0"/>
              <a:t>Shantytowns</a:t>
            </a:r>
          </a:p>
        </p:txBody>
      </p:sp>
      <p:sp>
        <p:nvSpPr>
          <p:cNvPr id="44035" name="Rectangle 3"/>
          <p:cNvSpPr>
            <a:spLocks noGrp="1" noChangeArrowheads="1"/>
          </p:cNvSpPr>
          <p:nvPr>
            <p:ph idx="1"/>
          </p:nvPr>
        </p:nvSpPr>
        <p:spPr/>
        <p:txBody>
          <a:bodyPr/>
          <a:lstStyle/>
          <a:p>
            <a:r>
              <a:rPr lang="en-US" dirty="0"/>
              <a:t>Mostly in developing countries:</a:t>
            </a:r>
          </a:p>
          <a:p>
            <a:pPr lvl="1"/>
            <a:r>
              <a:rPr lang="en-US" dirty="0"/>
              <a:t>Following the demographic explosion.</a:t>
            </a:r>
          </a:p>
          <a:p>
            <a:pPr lvl="1"/>
            <a:r>
              <a:rPr lang="en-US" dirty="0"/>
              <a:t>Now the norm more than the exception.</a:t>
            </a:r>
          </a:p>
          <a:p>
            <a:pPr lvl="1"/>
            <a:r>
              <a:rPr lang="en-US" dirty="0"/>
              <a:t>Perhaps the most visible sign of widespread poverty.</a:t>
            </a:r>
          </a:p>
          <a:p>
            <a:pPr lvl="1"/>
            <a:r>
              <a:rPr lang="en-US" dirty="0"/>
              <a:t>About 25% of the surface of cities in developing countries is covered by shantytowns.</a:t>
            </a:r>
          </a:p>
          <a:p>
            <a:pPr lvl="1"/>
            <a:r>
              <a:rPr lang="en-US" dirty="0"/>
              <a:t>30-60% of the urban population.</a:t>
            </a:r>
          </a:p>
          <a:p>
            <a:r>
              <a:rPr lang="en-US" dirty="0"/>
              <a:t>Inability of the formal private and public sector:</a:t>
            </a:r>
          </a:p>
          <a:p>
            <a:pPr lvl="1"/>
            <a:r>
              <a:rPr lang="en-US" dirty="0"/>
              <a:t>Provide low price housing for those in needs.</a:t>
            </a:r>
          </a:p>
          <a:p>
            <a:pPr lvl="1"/>
            <a:r>
              <a:rPr lang="en-US" dirty="0"/>
              <a:t>The private sector seeks to maximize revenue.</a:t>
            </a:r>
          </a:p>
          <a:p>
            <a:pPr lvl="1"/>
            <a:r>
              <a:rPr lang="en-US" dirty="0"/>
              <a:t>The State more concerned about providing housing for its public servants and its middle class.</a:t>
            </a:r>
          </a:p>
        </p:txBody>
      </p:sp>
    </p:spTree>
    <p:extLst>
      <p:ext uri="{BB962C8B-B14F-4D97-AF65-F5344CB8AC3E}">
        <p14:creationId xmlns:p14="http://schemas.microsoft.com/office/powerpoint/2010/main" val="2166698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Share of the Urban Population Living in Shantytowns (2001)</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1525336"/>
            <a:ext cx="9144000" cy="4010527"/>
          </a:xfrm>
          <a:prstGeom prst="rect">
            <a:avLst/>
          </a:prstGeom>
        </p:spPr>
      </p:pic>
      <p:sp>
        <p:nvSpPr>
          <p:cNvPr id="6" name="Rectangle 5"/>
          <p:cNvSpPr/>
          <p:nvPr/>
        </p:nvSpPr>
        <p:spPr>
          <a:xfrm>
            <a:off x="749300" y="3602091"/>
            <a:ext cx="1377950" cy="2893100"/>
          </a:xfrm>
          <a:prstGeom prst="rect">
            <a:avLst/>
          </a:prstGeom>
        </p:spPr>
        <p:txBody>
          <a:bodyPr wrap="square">
            <a:spAutoFit/>
          </a:bodyPr>
          <a:lstStyle/>
          <a:p>
            <a:r>
              <a:rPr lang="en-US" sz="1600" dirty="0">
                <a:solidFill>
                  <a:srgbClr val="333333"/>
                </a:solidFill>
                <a:latin typeface="Arial Narrow" panose="020B0606020202030204" pitchFamily="34" charset="0"/>
              </a:rPr>
              <a:t>0-10%</a:t>
            </a:r>
          </a:p>
          <a:p>
            <a:r>
              <a:rPr lang="en-US" sz="1600" dirty="0">
                <a:solidFill>
                  <a:srgbClr val="333333"/>
                </a:solidFill>
                <a:latin typeface="Arial Narrow" panose="020B0606020202030204" pitchFamily="34" charset="0"/>
              </a:rPr>
              <a:t>10-20%</a:t>
            </a:r>
          </a:p>
          <a:p>
            <a:r>
              <a:rPr lang="en-US" sz="1600" dirty="0">
                <a:solidFill>
                  <a:srgbClr val="333333"/>
                </a:solidFill>
                <a:latin typeface="Arial Narrow" panose="020B0606020202030204" pitchFamily="34" charset="0"/>
              </a:rPr>
              <a:t>20-30%</a:t>
            </a:r>
          </a:p>
          <a:p>
            <a:r>
              <a:rPr lang="en-US" sz="1600" dirty="0">
                <a:solidFill>
                  <a:srgbClr val="333333"/>
                </a:solidFill>
                <a:latin typeface="Arial Narrow" panose="020B0606020202030204" pitchFamily="34" charset="0"/>
              </a:rPr>
              <a:t>30-40%</a:t>
            </a:r>
          </a:p>
          <a:p>
            <a:r>
              <a:rPr lang="en-US" sz="1600" dirty="0">
                <a:solidFill>
                  <a:srgbClr val="333333"/>
                </a:solidFill>
                <a:latin typeface="Arial Narrow" panose="020B0606020202030204" pitchFamily="34" charset="0"/>
              </a:rPr>
              <a:t>40-50%</a:t>
            </a:r>
          </a:p>
          <a:p>
            <a:r>
              <a:rPr lang="en-US" sz="1600" dirty="0">
                <a:solidFill>
                  <a:srgbClr val="333333"/>
                </a:solidFill>
                <a:latin typeface="Arial Narrow" panose="020B0606020202030204" pitchFamily="34" charset="0"/>
              </a:rPr>
              <a:t>50-60%</a:t>
            </a:r>
          </a:p>
          <a:p>
            <a:r>
              <a:rPr lang="en-US" sz="1600" dirty="0">
                <a:solidFill>
                  <a:srgbClr val="333333"/>
                </a:solidFill>
                <a:latin typeface="Arial Narrow" panose="020B0606020202030204" pitchFamily="34" charset="0"/>
              </a:rPr>
              <a:t>60-70%</a:t>
            </a:r>
          </a:p>
          <a:p>
            <a:r>
              <a:rPr lang="en-US" sz="1600" dirty="0">
                <a:solidFill>
                  <a:srgbClr val="333333"/>
                </a:solidFill>
                <a:latin typeface="Arial Narrow" panose="020B0606020202030204" pitchFamily="34" charset="0"/>
              </a:rPr>
              <a:t>70-80%</a:t>
            </a:r>
          </a:p>
          <a:p>
            <a:r>
              <a:rPr lang="en-US" sz="1600" dirty="0">
                <a:solidFill>
                  <a:srgbClr val="333333"/>
                </a:solidFill>
                <a:latin typeface="Arial Narrow" panose="020B0606020202030204" pitchFamily="34" charset="0"/>
              </a:rPr>
              <a:t>80-90%</a:t>
            </a:r>
          </a:p>
          <a:p>
            <a:r>
              <a:rPr lang="en-US" sz="1600" dirty="0">
                <a:solidFill>
                  <a:srgbClr val="333333"/>
                </a:solidFill>
                <a:latin typeface="Arial Narrow" panose="020B0606020202030204" pitchFamily="34" charset="0"/>
              </a:rPr>
              <a:t>90-100%</a:t>
            </a:r>
          </a:p>
          <a:p>
            <a:r>
              <a:rPr lang="en-US" sz="1600" dirty="0">
                <a:solidFill>
                  <a:srgbClr val="333333"/>
                </a:solidFill>
                <a:latin typeface="Arial Narrow" panose="020B0606020202030204" pitchFamily="34" charset="0"/>
              </a:rPr>
              <a:t>No data</a:t>
            </a:r>
            <a:endParaRPr lang="en-US" sz="1600" dirty="0">
              <a:latin typeface="Arial Narrow" panose="020B0606020202030204" pitchFamily="34" charset="0"/>
            </a:endParaRPr>
          </a:p>
        </p:txBody>
      </p:sp>
      <p:sp>
        <p:nvSpPr>
          <p:cNvPr id="7" name="Rectangle 6"/>
          <p:cNvSpPr/>
          <p:nvPr/>
        </p:nvSpPr>
        <p:spPr bwMode="auto">
          <a:xfrm>
            <a:off x="539750" y="3698786"/>
            <a:ext cx="182880" cy="182880"/>
          </a:xfrm>
          <a:prstGeom prst="rect">
            <a:avLst/>
          </a:prstGeom>
          <a:solidFill>
            <a:srgbClr val="0099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p:cNvSpPr/>
          <p:nvPr/>
        </p:nvSpPr>
        <p:spPr bwMode="auto">
          <a:xfrm>
            <a:off x="539750" y="3935991"/>
            <a:ext cx="182880" cy="182880"/>
          </a:xfrm>
          <a:prstGeom prst="rect">
            <a:avLst/>
          </a:prstGeom>
          <a:solidFill>
            <a:srgbClr val="33CC3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p:cNvSpPr/>
          <p:nvPr/>
        </p:nvSpPr>
        <p:spPr bwMode="auto">
          <a:xfrm>
            <a:off x="539750" y="4173196"/>
            <a:ext cx="182880" cy="182880"/>
          </a:xfrm>
          <a:prstGeom prst="rect">
            <a:avLst/>
          </a:prstGeom>
          <a:solidFill>
            <a:srgbClr val="66FF66"/>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p:cNvSpPr/>
          <p:nvPr/>
        </p:nvSpPr>
        <p:spPr bwMode="auto">
          <a:xfrm>
            <a:off x="539750" y="4410401"/>
            <a:ext cx="182880" cy="182880"/>
          </a:xfrm>
          <a:prstGeom prst="rect">
            <a:avLst/>
          </a:prstGeom>
          <a:solidFill>
            <a:srgbClr val="CCFF3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p:cNvSpPr/>
          <p:nvPr/>
        </p:nvSpPr>
        <p:spPr bwMode="auto">
          <a:xfrm>
            <a:off x="539750" y="4647606"/>
            <a:ext cx="182880" cy="18288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p:cNvSpPr/>
          <p:nvPr/>
        </p:nvSpPr>
        <p:spPr bwMode="auto">
          <a:xfrm>
            <a:off x="539750" y="4884811"/>
            <a:ext cx="182880" cy="182880"/>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p:cNvSpPr/>
          <p:nvPr/>
        </p:nvSpPr>
        <p:spPr bwMode="auto">
          <a:xfrm>
            <a:off x="539750" y="5122016"/>
            <a:ext cx="182880" cy="182880"/>
          </a:xfrm>
          <a:prstGeom prst="rect">
            <a:avLst/>
          </a:prstGeom>
          <a:solidFill>
            <a:srgbClr val="FF66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ectangle 13"/>
          <p:cNvSpPr/>
          <p:nvPr/>
        </p:nvSpPr>
        <p:spPr bwMode="auto">
          <a:xfrm>
            <a:off x="539750" y="5371921"/>
            <a:ext cx="182880" cy="182880"/>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ectangle 14"/>
          <p:cNvSpPr/>
          <p:nvPr/>
        </p:nvSpPr>
        <p:spPr bwMode="auto">
          <a:xfrm>
            <a:off x="539750" y="5615476"/>
            <a:ext cx="182880" cy="182880"/>
          </a:xfrm>
          <a:prstGeom prst="rect">
            <a:avLst/>
          </a:prstGeom>
          <a:solidFill>
            <a:srgbClr val="9933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ectangle 15"/>
          <p:cNvSpPr/>
          <p:nvPr/>
        </p:nvSpPr>
        <p:spPr bwMode="auto">
          <a:xfrm>
            <a:off x="539750" y="5859031"/>
            <a:ext cx="182880" cy="182880"/>
          </a:xfrm>
          <a:prstGeom prst="rect">
            <a:avLst/>
          </a:prstGeom>
          <a:solidFill>
            <a:srgbClr val="0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Rectangle 16"/>
          <p:cNvSpPr/>
          <p:nvPr/>
        </p:nvSpPr>
        <p:spPr bwMode="auto">
          <a:xfrm>
            <a:off x="539750" y="6102586"/>
            <a:ext cx="182880" cy="182880"/>
          </a:xfrm>
          <a:prstGeom prst="rect">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8009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p:txBody>
          <a:bodyPr/>
          <a:lstStyle/>
          <a:p>
            <a:pPr eaLnBrk="1" hangingPunct="1">
              <a:defRPr/>
            </a:pPr>
            <a:r>
              <a:rPr lang="en-US" dirty="0"/>
              <a:t>2. Contemporary Evolution</a:t>
            </a:r>
          </a:p>
        </p:txBody>
      </p:sp>
      <p:sp>
        <p:nvSpPr>
          <p:cNvPr id="71683" name="Rectangle 3"/>
          <p:cNvSpPr>
            <a:spLocks noGrp="1" noChangeArrowheads="1"/>
          </p:cNvSpPr>
          <p:nvPr>
            <p:ph idx="1"/>
          </p:nvPr>
        </p:nvSpPr>
        <p:spPr/>
        <p:txBody>
          <a:bodyPr/>
          <a:lstStyle/>
          <a:p>
            <a:pPr eaLnBrk="1" hangingPunct="1"/>
            <a:r>
              <a:rPr lang="en-US" altLang="en-US" dirty="0"/>
              <a:t>Origin of refugees</a:t>
            </a:r>
          </a:p>
          <a:p>
            <a:pPr lvl="1" eaLnBrk="1" hangingPunct="1"/>
            <a:r>
              <a:rPr lang="en-US" altLang="en-US" dirty="0"/>
              <a:t>The first recorded refugees were the Protestant Huguenots who left France to avoid religious persecution.</a:t>
            </a:r>
          </a:p>
          <a:p>
            <a:pPr lvl="1" eaLnBrk="1" hangingPunct="1"/>
            <a:r>
              <a:rPr lang="en-US" altLang="en-US" dirty="0"/>
              <a:t>Edict of Nantes of 1685 revoking rights for Protestants to freely practice their religion</a:t>
            </a:r>
          </a:p>
          <a:p>
            <a:pPr lvl="1" eaLnBrk="1" hangingPunct="1"/>
            <a:r>
              <a:rPr lang="en-US" altLang="en-US" dirty="0"/>
              <a:t>About 200,000 fled at the end of the 17</a:t>
            </a:r>
            <a:r>
              <a:rPr lang="en-US" altLang="en-US" baseline="30000" dirty="0"/>
              <a:t>th</a:t>
            </a:r>
            <a:r>
              <a:rPr lang="en-US" altLang="en-US" dirty="0"/>
              <a:t> century.</a:t>
            </a:r>
          </a:p>
          <a:p>
            <a:pPr lvl="1" eaLnBrk="1" hangingPunct="1"/>
            <a:r>
              <a:rPr lang="en-US" altLang="en-US" dirty="0"/>
              <a:t>Went to England, Germany, the Netherlands, Switzerland, and the English colonies in North America.</a:t>
            </a:r>
          </a:p>
          <a:p>
            <a:pPr eaLnBrk="1" hangingPunct="1"/>
            <a:endParaRPr lang="en-US"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901" name="Rectangle 5"/>
          <p:cNvSpPr>
            <a:spLocks noGrp="1" noChangeArrowheads="1"/>
          </p:cNvSpPr>
          <p:nvPr>
            <p:ph type="title"/>
          </p:nvPr>
        </p:nvSpPr>
        <p:spPr/>
        <p:txBody>
          <a:bodyPr/>
          <a:lstStyle/>
          <a:p>
            <a:pPr eaLnBrk="1" hangingPunct="1">
              <a:defRPr/>
            </a:pPr>
            <a:r>
              <a:rPr lang="en-US" dirty="0"/>
              <a:t>Shantytowns</a:t>
            </a:r>
          </a:p>
        </p:txBody>
      </p:sp>
      <p:sp>
        <p:nvSpPr>
          <p:cNvPr id="41987" name="Rectangle 6"/>
          <p:cNvSpPr>
            <a:spLocks noGrp="1" noChangeArrowheads="1"/>
          </p:cNvSpPr>
          <p:nvPr>
            <p:ph idx="1"/>
          </p:nvPr>
        </p:nvSpPr>
        <p:spPr/>
        <p:txBody>
          <a:bodyPr/>
          <a:lstStyle/>
          <a:p>
            <a:pPr eaLnBrk="1" hangingPunct="1"/>
            <a:r>
              <a:rPr lang="en-US" dirty="0"/>
              <a:t>Informal dwellings and occupation of urban land</a:t>
            </a:r>
          </a:p>
          <a:p>
            <a:pPr lvl="1" eaLnBrk="1" hangingPunct="1"/>
            <a:r>
              <a:rPr lang="en-US" dirty="0"/>
              <a:t>Dwellings are built by the current or original occupant or by the informal sector.</a:t>
            </a:r>
          </a:p>
          <a:p>
            <a:pPr lvl="1"/>
            <a:r>
              <a:rPr lang="en-US" dirty="0"/>
              <a:t>Rudimentary construction materials.</a:t>
            </a:r>
          </a:p>
          <a:p>
            <a:pPr lvl="1"/>
            <a:r>
              <a:rPr lang="en-US" dirty="0"/>
              <a:t>Did not receive a construction permit.</a:t>
            </a:r>
          </a:p>
          <a:p>
            <a:pPr lvl="1"/>
            <a:r>
              <a:rPr lang="en-US" dirty="0"/>
              <a:t>Do not follow norms in terms of housing and sanitation.</a:t>
            </a:r>
          </a:p>
          <a:p>
            <a:pPr lvl="1"/>
            <a:r>
              <a:rPr lang="en-US" dirty="0"/>
              <a:t>Located in marginal (sometimes unsafe) sites.</a:t>
            </a:r>
          </a:p>
          <a:p>
            <a:r>
              <a:rPr lang="en-US" dirty="0"/>
              <a:t>Often vague and unclear land ownership:</a:t>
            </a:r>
          </a:p>
          <a:p>
            <a:pPr lvl="1"/>
            <a:r>
              <a:rPr lang="en-US" dirty="0"/>
              <a:t>Most inhabitants have no legal title to the land.</a:t>
            </a:r>
          </a:p>
          <a:p>
            <a:pPr lvl="1"/>
            <a:r>
              <a:rPr lang="en-US" dirty="0"/>
              <a:t>Most are located in areas being declared inhabitable.</a:t>
            </a:r>
          </a:p>
          <a:p>
            <a:pPr lvl="1"/>
            <a:r>
              <a:rPr lang="en-US" dirty="0"/>
              <a:t>Owned by the municipality.</a:t>
            </a:r>
          </a:p>
          <a:p>
            <a:pPr lvl="1"/>
            <a:r>
              <a:rPr lang="en-US" dirty="0"/>
              <a:t>Abandoned private land.</a:t>
            </a:r>
          </a:p>
          <a:p>
            <a:pPr lvl="1"/>
            <a:r>
              <a:rPr lang="en-US" dirty="0"/>
              <a:t>Exploiting a legal vacuum of land ownership.</a:t>
            </a:r>
          </a:p>
        </p:txBody>
      </p:sp>
    </p:spTree>
    <p:extLst>
      <p:ext uri="{BB962C8B-B14F-4D97-AF65-F5344CB8AC3E}">
        <p14:creationId xmlns:p14="http://schemas.microsoft.com/office/powerpoint/2010/main" val="702993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Shantytowns</a:t>
            </a:r>
          </a:p>
        </p:txBody>
      </p:sp>
      <p:sp>
        <p:nvSpPr>
          <p:cNvPr id="3" name="Content Placeholder 2"/>
          <p:cNvSpPr>
            <a:spLocks noGrp="1"/>
          </p:cNvSpPr>
          <p:nvPr>
            <p:ph idx="1"/>
          </p:nvPr>
        </p:nvSpPr>
        <p:spPr/>
        <p:txBody>
          <a:bodyPr/>
          <a:lstStyle/>
          <a:p>
            <a:r>
              <a:rPr lang="en-US" dirty="0"/>
              <a:t>Lack of urban services:</a:t>
            </a:r>
          </a:p>
          <a:p>
            <a:pPr lvl="1"/>
            <a:r>
              <a:rPr lang="en-US" dirty="0"/>
              <a:t>Generally not well serviced by public utilities. </a:t>
            </a:r>
          </a:p>
          <a:p>
            <a:pPr lvl="1"/>
            <a:r>
              <a:rPr lang="en-US" dirty="0"/>
              <a:t>Water supply, sanitation, roads, drainage, solid waste management, street lighting, public transportation and sewage.</a:t>
            </a:r>
          </a:p>
          <a:p>
            <a:pPr lvl="1"/>
            <a:r>
              <a:rPr lang="en-US" dirty="0"/>
              <a:t>Utilities often controlled by local organized crime groups and sold to local occupants.</a:t>
            </a:r>
          </a:p>
          <a:p>
            <a:r>
              <a:rPr lang="en-US" dirty="0"/>
              <a:t>A transient population:</a:t>
            </a:r>
          </a:p>
          <a:p>
            <a:pPr lvl="1"/>
            <a:r>
              <a:rPr lang="en-US" dirty="0"/>
              <a:t>Many residents recently moved in the city.</a:t>
            </a:r>
          </a:p>
          <a:p>
            <a:pPr lvl="1"/>
            <a:r>
              <a:rPr lang="en-US" dirty="0"/>
              <a:t>An active rental market.</a:t>
            </a:r>
          </a:p>
        </p:txBody>
      </p:sp>
    </p:spTree>
    <p:extLst>
      <p:ext uri="{BB962C8B-B14F-4D97-AF65-F5344CB8AC3E}">
        <p14:creationId xmlns:p14="http://schemas.microsoft.com/office/powerpoint/2010/main" val="29232160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Shantytowns</a:t>
            </a:r>
          </a:p>
        </p:txBody>
      </p:sp>
      <p:sp>
        <p:nvSpPr>
          <p:cNvPr id="3" name="Content Placeholder 2"/>
          <p:cNvSpPr>
            <a:spLocks noGrp="1"/>
          </p:cNvSpPr>
          <p:nvPr>
            <p:ph idx="1"/>
          </p:nvPr>
        </p:nvSpPr>
        <p:spPr/>
        <p:txBody>
          <a:bodyPr/>
          <a:lstStyle/>
          <a:p>
            <a:r>
              <a:rPr lang="en-US" dirty="0"/>
              <a:t>Very high densities:</a:t>
            </a:r>
          </a:p>
          <a:p>
            <a:pPr lvl="1"/>
            <a:r>
              <a:rPr lang="en-US" dirty="0"/>
              <a:t>Not in height but in the subdivisions of dwellings.</a:t>
            </a:r>
          </a:p>
          <a:p>
            <a:pPr lvl="1"/>
            <a:r>
              <a:rPr lang="en-US" dirty="0"/>
              <a:t>Sites need to be close to employment areas.</a:t>
            </a:r>
          </a:p>
          <a:p>
            <a:pPr lvl="1"/>
            <a:r>
              <a:rPr lang="en-US" dirty="0"/>
              <a:t>Limited mobility so proximity a very important factor.</a:t>
            </a:r>
          </a:p>
          <a:p>
            <a:pPr lvl="1"/>
            <a:r>
              <a:rPr lang="en-US" dirty="0"/>
              <a:t>Rents per square foot are often as high as developed countries.</a:t>
            </a:r>
          </a:p>
          <a:p>
            <a:pPr lvl="1"/>
            <a:r>
              <a:rPr lang="en-US" dirty="0"/>
              <a:t>Incites additional subdivisions and densification.</a:t>
            </a:r>
          </a:p>
          <a:p>
            <a:endParaRPr lang="en-US" dirty="0"/>
          </a:p>
        </p:txBody>
      </p:sp>
    </p:spTree>
    <p:extLst>
      <p:ext uri="{BB962C8B-B14F-4D97-AF65-F5344CB8AC3E}">
        <p14:creationId xmlns:p14="http://schemas.microsoft.com/office/powerpoint/2010/main" val="38674894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Informal Housing</a:t>
            </a:r>
          </a:p>
        </p:txBody>
      </p:sp>
      <p:pic>
        <p:nvPicPr>
          <p:cNvPr id="1026" name="Picture 2" descr="Image may contain: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433" y="1307385"/>
            <a:ext cx="6741803" cy="505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543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9" name="Rectangle 5"/>
          <p:cNvSpPr>
            <a:spLocks noGrp="1" noChangeArrowheads="1"/>
          </p:cNvSpPr>
          <p:nvPr>
            <p:ph type="title"/>
          </p:nvPr>
        </p:nvSpPr>
        <p:spPr/>
        <p:txBody>
          <a:bodyPr/>
          <a:lstStyle/>
          <a:p>
            <a:pPr eaLnBrk="1" hangingPunct="1">
              <a:defRPr/>
            </a:pPr>
            <a:r>
              <a:rPr lang="en-US"/>
              <a:t>Shantytowns as Share of the Total Population</a:t>
            </a:r>
          </a:p>
        </p:txBody>
      </p:sp>
      <p:graphicFrame>
        <p:nvGraphicFramePr>
          <p:cNvPr id="2" name="Object 6"/>
          <p:cNvGraphicFramePr>
            <a:graphicFrameLocks noGrp="1" noChangeAspect="1"/>
          </p:cNvGraphicFramePr>
          <p:nvPr>
            <p:ph idx="1"/>
            <p:extLst>
              <p:ext uri="{D42A27DB-BD31-4B8C-83A1-F6EECF244321}">
                <p14:modId xmlns:p14="http://schemas.microsoft.com/office/powerpoint/2010/main" val="1497096386"/>
              </p:ext>
            </p:extLst>
          </p:nvPr>
        </p:nvGraphicFramePr>
        <p:xfrm>
          <a:off x="757238" y="1311275"/>
          <a:ext cx="8245475" cy="529113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2"/>
          <p:cNvSpPr>
            <a:spLocks noGrp="1" noChangeArrowheads="1"/>
          </p:cNvSpPr>
          <p:nvPr>
            <p:ph type="title"/>
          </p:nvPr>
        </p:nvSpPr>
        <p:spPr/>
        <p:txBody>
          <a:bodyPr/>
          <a:lstStyle/>
          <a:p>
            <a:pPr>
              <a:defRPr/>
            </a:pPr>
            <a:r>
              <a:rPr lang="en-US" altLang="en-US" dirty="0"/>
              <a:t>4. Megacities and Shantytowns</a:t>
            </a:r>
            <a:endParaRPr lang="en-US" dirty="0"/>
          </a:p>
        </p:txBody>
      </p:sp>
      <p:sp>
        <p:nvSpPr>
          <p:cNvPr id="95235" name="Rectangle 3"/>
          <p:cNvSpPr>
            <a:spLocks noGrp="1" noChangeArrowheads="1"/>
          </p:cNvSpPr>
          <p:nvPr>
            <p:ph idx="1"/>
          </p:nvPr>
        </p:nvSpPr>
        <p:spPr/>
        <p:txBody>
          <a:bodyPr/>
          <a:lstStyle/>
          <a:p>
            <a:pPr eaLnBrk="1" hangingPunct="1"/>
            <a:r>
              <a:rPr lang="en-US" altLang="en-US" dirty="0"/>
              <a:t>Growth process</a:t>
            </a:r>
          </a:p>
          <a:p>
            <a:pPr lvl="1" eaLnBrk="1" hangingPunct="1"/>
            <a:r>
              <a:rPr lang="en-US" altLang="en-US" dirty="0"/>
              <a:t>People expelled from gentrification in downtown areas.</a:t>
            </a:r>
          </a:p>
          <a:p>
            <a:pPr lvl="1" eaLnBrk="1" hangingPunct="1"/>
            <a:r>
              <a:rPr lang="en-US" altLang="en-US" dirty="0"/>
              <a:t>Inflow of people expelled from poverty in rural areas.</a:t>
            </a:r>
          </a:p>
          <a:p>
            <a:pPr eaLnBrk="1" hangingPunct="1"/>
            <a:r>
              <a:rPr lang="en-US" altLang="en-US" dirty="0"/>
              <a:t>The future of shantytowns</a:t>
            </a:r>
          </a:p>
          <a:p>
            <a:pPr lvl="1" eaLnBrk="1" hangingPunct="1"/>
            <a:r>
              <a:rPr lang="en-US" altLang="en-US" dirty="0"/>
              <a:t>Housing has always been a priority for investment.</a:t>
            </a:r>
          </a:p>
          <a:p>
            <a:pPr lvl="1" eaLnBrk="1" hangingPunct="1"/>
            <a:r>
              <a:rPr lang="en-US" altLang="en-US" dirty="0"/>
              <a:t>As the population gets higher incomes, the priority will be improving their housing conditions.</a:t>
            </a:r>
          </a:p>
          <a:p>
            <a:pPr lvl="1" eaLnBrk="1" hangingPunct="1"/>
            <a:r>
              <a:rPr lang="en-US" altLang="en-US" dirty="0"/>
              <a:t>On the long run, shantytowns are likely to disappear (or at least become less significant).</a:t>
            </a:r>
          </a:p>
          <a:p>
            <a:pPr lvl="1" eaLnBrk="1" hangingPunct="1"/>
            <a:r>
              <a:rPr lang="en-US" altLang="en-US" dirty="0"/>
              <a:t>Shantytowns controlled by landlords and cartels have limited incentive to upgrade since they are rent seeking structures.</a:t>
            </a:r>
          </a:p>
          <a:p>
            <a:pPr lvl="1" eaLnBrk="1" hangingPunct="1"/>
            <a:r>
              <a:rPr lang="en-US" altLang="en-US" dirty="0"/>
              <a:t>Improvements brought by aid agencies are often vandalized by cartels since they reduce their revenue.</a:t>
            </a:r>
          </a:p>
        </p:txBody>
      </p:sp>
      <p:pic>
        <p:nvPicPr>
          <p:cNvPr id="4" name="Picture 2" descr="C:\Users\ecojpr\AppData\Local\Microsoft\Windows\Temporary Internet Files\Content.IE5\H0P94DF5\MC9004420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407" y="6126365"/>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6806" y="6126365"/>
            <a:ext cx="4904805" cy="707886"/>
          </a:xfrm>
          <a:prstGeom prst="rect">
            <a:avLst/>
          </a:prstGeom>
          <a:noFill/>
        </p:spPr>
        <p:txBody>
          <a:bodyPr wrap="square" rtlCol="0">
            <a:spAutoFit/>
          </a:bodyPr>
          <a:lstStyle/>
          <a:p>
            <a:r>
              <a:rPr lang="en-US" sz="2000" b="1" dirty="0">
                <a:latin typeface="Agency FB" pitchFamily="34" charset="0"/>
              </a:rPr>
              <a:t>Why some megacities have shantytowns while others do not?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Huguenots Refugees Arriving in England, Late 17</a:t>
            </a:r>
            <a:r>
              <a:rPr lang="en-US" baseline="30000" dirty="0"/>
              <a:t>th</a:t>
            </a:r>
            <a:r>
              <a:rPr lang="en-US" dirty="0"/>
              <a:t> Century</a:t>
            </a:r>
          </a:p>
        </p:txBody>
      </p:sp>
      <p:pic>
        <p:nvPicPr>
          <p:cNvPr id="1026" name="Picture 2" descr="http://cdn.whodoyouthinkyouaremagazine.com/sites/default/files/huguenots_dover_623x425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715" y="1825562"/>
            <a:ext cx="593407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719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 Contemporary Evolution</a:t>
            </a:r>
          </a:p>
        </p:txBody>
      </p:sp>
      <p:sp>
        <p:nvSpPr>
          <p:cNvPr id="4" name="Content Placeholder 3"/>
          <p:cNvSpPr>
            <a:spLocks noGrp="1"/>
          </p:cNvSpPr>
          <p:nvPr>
            <p:ph idx="1"/>
          </p:nvPr>
        </p:nvSpPr>
        <p:spPr/>
        <p:txBody>
          <a:bodyPr/>
          <a:lstStyle/>
          <a:p>
            <a:r>
              <a:rPr lang="en-US" altLang="en-US" dirty="0"/>
              <a:t>Pre-WW II and during WW II</a:t>
            </a:r>
          </a:p>
          <a:p>
            <a:pPr lvl="1"/>
            <a:r>
              <a:rPr lang="en-US" altLang="en-US" dirty="0"/>
              <a:t>Primarily political elites:</a:t>
            </a:r>
          </a:p>
          <a:p>
            <a:pPr lvl="2"/>
            <a:r>
              <a:rPr lang="en-US" altLang="en-US" dirty="0"/>
              <a:t>Fleeing repression from the new government, which overthrew them.</a:t>
            </a:r>
          </a:p>
          <a:p>
            <a:pPr lvl="2"/>
            <a:r>
              <a:rPr lang="en-US" altLang="en-US" dirty="0"/>
              <a:t>Usually small in number and often had substantial resources available to them.</a:t>
            </a:r>
          </a:p>
          <a:p>
            <a:pPr lvl="1"/>
            <a:r>
              <a:rPr lang="en-US" altLang="en-US" dirty="0"/>
              <a:t>War-driven refugees:</a:t>
            </a:r>
          </a:p>
          <a:p>
            <a:pPr lvl="2"/>
            <a:r>
              <a:rPr lang="en-US" altLang="en-US" dirty="0"/>
              <a:t>Jewish and other minorities trying to flee Germany before WWII.</a:t>
            </a:r>
          </a:p>
          <a:p>
            <a:pPr lvl="2"/>
            <a:r>
              <a:rPr lang="en-US" altLang="en-US" dirty="0"/>
              <a:t>About 12% of the European population displaced.</a:t>
            </a:r>
          </a:p>
          <a:p>
            <a:pPr lvl="2"/>
            <a:r>
              <a:rPr lang="en-US" altLang="en-US" dirty="0"/>
              <a:t>Usually could be expected to repatriate after the war ended.</a:t>
            </a:r>
            <a:endParaRPr lang="en-US" dirty="0"/>
          </a:p>
        </p:txBody>
      </p:sp>
    </p:spTree>
    <p:extLst>
      <p:ext uri="{BB962C8B-B14F-4D97-AF65-F5344CB8AC3E}">
        <p14:creationId xmlns:p14="http://schemas.microsoft.com/office/powerpoint/2010/main" val="2923095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Jewish Refugee Ship Heading to Israel, 1947</a:t>
            </a:r>
          </a:p>
        </p:txBody>
      </p:sp>
      <p:pic>
        <p:nvPicPr>
          <p:cNvPr id="2050" name="Picture 2" descr="http://www.dailywire.com/sites/default/files/styles/article_full/public/uploads/2015/11/ap471003064.jpg?itok=Ga53QHK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797"/>
            <a:ext cx="9144000" cy="447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74543"/>
      </p:ext>
    </p:extLst>
  </p:cSld>
  <p:clrMapOvr>
    <a:masterClrMapping/>
  </p:clrMapOvr>
</p:sld>
</file>

<file path=ppt/theme/theme1.xml><?xml version="1.0" encoding="utf-8"?>
<a:theme xmlns:a="http://schemas.openxmlformats.org/drawingml/2006/main" name="5_102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5_102Desig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102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102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102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102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102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102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102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102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102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102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102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102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Geog 5 Topic 1</Template>
  <TotalTime>25268</TotalTime>
  <Words>3590</Words>
  <Application>Microsoft Office PowerPoint</Application>
  <PresentationFormat>On-screen Show (4:3)</PresentationFormat>
  <Paragraphs>525</Paragraphs>
  <Slides>65</Slides>
  <Notes>41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Agency FB</vt:lpstr>
      <vt:lpstr>Arial</vt:lpstr>
      <vt:lpstr>Arial Narrow</vt:lpstr>
      <vt:lpstr>Impact</vt:lpstr>
      <vt:lpstr>Times New Roman</vt:lpstr>
      <vt:lpstr>Verdana</vt:lpstr>
      <vt:lpstr>5_102Design</vt:lpstr>
      <vt:lpstr>Topic 4 – Migration and Refugees</vt:lpstr>
      <vt:lpstr>Conditions of Usage</vt:lpstr>
      <vt:lpstr>C. Refugees</vt:lpstr>
      <vt:lpstr>1. Definition</vt:lpstr>
      <vt:lpstr>1. Definition</vt:lpstr>
      <vt:lpstr>2. Contemporary Evolution</vt:lpstr>
      <vt:lpstr>Huguenots Refugees Arriving in England, Late 17th Century</vt:lpstr>
      <vt:lpstr>2. Contemporary Evolution</vt:lpstr>
      <vt:lpstr>Jewish Refugee Ship Heading to Israel, 1947</vt:lpstr>
      <vt:lpstr>2. Contemporary Evolution</vt:lpstr>
      <vt:lpstr>Syrian Refugees Marching Towards the Greek Border, 2015</vt:lpstr>
      <vt:lpstr>Refugees and Internally Displaced Populations, 1951-2015</vt:lpstr>
      <vt:lpstr>2. Contemporary Evolution</vt:lpstr>
      <vt:lpstr>2. Contemporary Evolution</vt:lpstr>
      <vt:lpstr>Refugee Population by Territory of Asylum</vt:lpstr>
      <vt:lpstr>Countries of Origin and Destination of Refugees, 2014-15</vt:lpstr>
      <vt:lpstr>PowerPoint Presentation</vt:lpstr>
      <vt:lpstr>3. Internally Displaced Persons</vt:lpstr>
      <vt:lpstr>Internally Displaced Populations, 2015</vt:lpstr>
      <vt:lpstr>4. Future Considerations</vt:lpstr>
      <vt:lpstr>4. Future Considerations</vt:lpstr>
      <vt:lpstr>African and Middle Eastern Land Migration Routes to Europe</vt:lpstr>
      <vt:lpstr>4. Future Considerations</vt:lpstr>
      <vt:lpstr>D. Urbanization</vt:lpstr>
      <vt:lpstr>1. Cities and Urbanization</vt:lpstr>
      <vt:lpstr>1. Cities and Urbanization</vt:lpstr>
      <vt:lpstr>1. Cities and Urbanization</vt:lpstr>
      <vt:lpstr>1. Cities and Urbanization</vt:lpstr>
      <vt:lpstr>1. Cities and Urbanization</vt:lpstr>
      <vt:lpstr>Push - Pull Factors for Urbanization in the Third World</vt:lpstr>
      <vt:lpstr>1. Cities and Urbanization</vt:lpstr>
      <vt:lpstr>1. Cities and Urbanization</vt:lpstr>
      <vt:lpstr>Historical Urban Location Factors</vt:lpstr>
      <vt:lpstr>2. History of Urbanization</vt:lpstr>
      <vt:lpstr>2. History of Urbanization</vt:lpstr>
      <vt:lpstr>2. History of Urbanization</vt:lpstr>
      <vt:lpstr>World’s Largest Cities, 1850</vt:lpstr>
      <vt:lpstr>First Wave Urbanization: World’s Largest Cities, 1900</vt:lpstr>
      <vt:lpstr>2. History of Urbanization</vt:lpstr>
      <vt:lpstr>Second Wave: World Urban Population, 1950-2010 with Projections to 2020 (in billions)</vt:lpstr>
      <vt:lpstr>Annual Growth of World and Urban Populations, 1950-2030 (in millions)</vt:lpstr>
      <vt:lpstr>2. History of Urbanization</vt:lpstr>
      <vt:lpstr>% of Urban Population, 1950-2030</vt:lpstr>
      <vt:lpstr>3. Functions of Cities</vt:lpstr>
      <vt:lpstr>Financial Centers: Singapore C.B.D.</vt:lpstr>
      <vt:lpstr>Industrial Centers: Kaohsiung, Taiwan</vt:lpstr>
      <vt:lpstr>Transportation Centers: Port of Odessa, Ukraine</vt:lpstr>
      <vt:lpstr>Retail Commercial Centers: Hanoi Shops During Tet Shopping Season</vt:lpstr>
      <vt:lpstr>Government: Palace of Parliament, Bucharest, Romania</vt:lpstr>
      <vt:lpstr>Centers of Culture: Museo De Antioquia, Medellin, Colombia</vt:lpstr>
      <vt:lpstr>Education Centers – University of Warsaw</vt:lpstr>
      <vt:lpstr>Religious Functions: Great Mosque, Aleppo, Syria (Destroyed)</vt:lpstr>
      <vt:lpstr>Entertainment: Sports – Reliant Stadium, Houston, Texas</vt:lpstr>
      <vt:lpstr>4. Megacities and Shantytowns</vt:lpstr>
      <vt:lpstr>Metropolitan Areas of More than 10 Million Inhabitants, 2010</vt:lpstr>
      <vt:lpstr>World’s Largest Cities, 2010</vt:lpstr>
      <vt:lpstr>4. Shantytowns</vt:lpstr>
      <vt:lpstr>Shantytowns</vt:lpstr>
      <vt:lpstr>Share of the Urban Population Living in Shantytowns (2001)</vt:lpstr>
      <vt:lpstr>Shantytowns</vt:lpstr>
      <vt:lpstr>Shantytowns</vt:lpstr>
      <vt:lpstr>Shantytowns</vt:lpstr>
      <vt:lpstr>Informal Housing</vt:lpstr>
      <vt:lpstr>Shantytowns as Share of the Total Population</vt:lpstr>
      <vt:lpstr>4. Megacities and Shantytowns</vt:lpstr>
    </vt:vector>
  </TitlesOfParts>
  <Company>Hofstra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5 - Migration and Urbanization</dc:title>
  <dc:subject>GEOG 5 Population and Migration</dc:subject>
  <dc:creator>Dr. Jean-Paul Rodrigue</dc:creator>
  <cp:lastModifiedBy>Jean-Paul Rodrigue</cp:lastModifiedBy>
  <cp:revision>2900</cp:revision>
  <cp:lastPrinted>1998-11-10T22:15:49Z</cp:lastPrinted>
  <dcterms:created xsi:type="dcterms:W3CDTF">1997-06-07T23:18:59Z</dcterms:created>
  <dcterms:modified xsi:type="dcterms:W3CDTF">2017-04-21T16:41:55Z</dcterms:modified>
  <cp:category>Social Sciences Distribution</cp:category>
</cp:coreProperties>
</file>