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1"/>
  </p:sldMasterIdLst>
  <p:notesMasterIdLst>
    <p:notesMasterId r:id="rId51"/>
  </p:notesMasterIdLst>
  <p:handoutMasterIdLst>
    <p:handoutMasterId r:id="rId52"/>
  </p:handoutMasterIdLst>
  <p:sldIdLst>
    <p:sldId id="256" r:id="rId2"/>
    <p:sldId id="485" r:id="rId3"/>
    <p:sldId id="506" r:id="rId4"/>
    <p:sldId id="463" r:id="rId5"/>
    <p:sldId id="538" r:id="rId6"/>
    <p:sldId id="542" r:id="rId7"/>
    <p:sldId id="543" r:id="rId8"/>
    <p:sldId id="464" r:id="rId9"/>
    <p:sldId id="466" r:id="rId10"/>
    <p:sldId id="525" r:id="rId11"/>
    <p:sldId id="523" r:id="rId12"/>
    <p:sldId id="534" r:id="rId13"/>
    <p:sldId id="535" r:id="rId14"/>
    <p:sldId id="536" r:id="rId15"/>
    <p:sldId id="465" r:id="rId16"/>
    <p:sldId id="546" r:id="rId17"/>
    <p:sldId id="526" r:id="rId18"/>
    <p:sldId id="477" r:id="rId19"/>
    <p:sldId id="468" r:id="rId20"/>
    <p:sldId id="476" r:id="rId21"/>
    <p:sldId id="540" r:id="rId22"/>
    <p:sldId id="475" r:id="rId23"/>
    <p:sldId id="470" r:id="rId24"/>
    <p:sldId id="507" r:id="rId25"/>
    <p:sldId id="537" r:id="rId26"/>
    <p:sldId id="531" r:id="rId27"/>
    <p:sldId id="533" r:id="rId28"/>
    <p:sldId id="541" r:id="rId29"/>
    <p:sldId id="502" r:id="rId30"/>
    <p:sldId id="503" r:id="rId31"/>
    <p:sldId id="544" r:id="rId32"/>
    <p:sldId id="501" r:id="rId33"/>
    <p:sldId id="508" r:id="rId34"/>
    <p:sldId id="509" r:id="rId35"/>
    <p:sldId id="510" r:id="rId36"/>
    <p:sldId id="511" r:id="rId37"/>
    <p:sldId id="512" r:id="rId38"/>
    <p:sldId id="513" r:id="rId39"/>
    <p:sldId id="514" r:id="rId40"/>
    <p:sldId id="515" r:id="rId41"/>
    <p:sldId id="532" r:id="rId42"/>
    <p:sldId id="516" r:id="rId43"/>
    <p:sldId id="517" r:id="rId44"/>
    <p:sldId id="530" r:id="rId45"/>
    <p:sldId id="529" r:id="rId46"/>
    <p:sldId id="518" r:id="rId47"/>
    <p:sldId id="519" r:id="rId48"/>
    <p:sldId id="520" r:id="rId49"/>
    <p:sldId id="545" r:id="rId50"/>
  </p:sldIdLst>
  <p:sldSz cx="9144000" cy="6858000" type="screen4x3"/>
  <p:notesSz cx="6858000" cy="9207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56802DE-810E-4FC0-991C-A1C798770FE4}">
          <p14:sldIdLst>
            <p14:sldId id="256"/>
            <p14:sldId id="485"/>
          </p14:sldIdLst>
        </p14:section>
        <p14:section name="Life Expectancy" id="{F3843773-2DD3-491F-B9B1-3469D36339D9}">
          <p14:sldIdLst>
            <p14:sldId id="506"/>
            <p14:sldId id="463"/>
            <p14:sldId id="538"/>
            <p14:sldId id="542"/>
            <p14:sldId id="543"/>
            <p14:sldId id="464"/>
            <p14:sldId id="466"/>
            <p14:sldId id="525"/>
            <p14:sldId id="523"/>
            <p14:sldId id="534"/>
            <p14:sldId id="535"/>
            <p14:sldId id="536"/>
            <p14:sldId id="465"/>
            <p14:sldId id="546"/>
            <p14:sldId id="526"/>
            <p14:sldId id="477"/>
            <p14:sldId id="468"/>
            <p14:sldId id="476"/>
            <p14:sldId id="540"/>
            <p14:sldId id="475"/>
            <p14:sldId id="470"/>
          </p14:sldIdLst>
        </p14:section>
        <p14:section name="Infectious and Parasitic Diseases" id="{8B2BE2E7-924F-4CC7-A22F-449A31409335}">
          <p14:sldIdLst>
            <p14:sldId id="507"/>
            <p14:sldId id="537"/>
            <p14:sldId id="531"/>
            <p14:sldId id="533"/>
            <p14:sldId id="541"/>
            <p14:sldId id="502"/>
            <p14:sldId id="503"/>
            <p14:sldId id="544"/>
            <p14:sldId id="501"/>
            <p14:sldId id="508"/>
            <p14:sldId id="509"/>
            <p14:sldId id="510"/>
            <p14:sldId id="511"/>
            <p14:sldId id="512"/>
            <p14:sldId id="513"/>
            <p14:sldId id="514"/>
            <p14:sldId id="515"/>
            <p14:sldId id="532"/>
            <p14:sldId id="516"/>
            <p14:sldId id="517"/>
            <p14:sldId id="530"/>
            <p14:sldId id="529"/>
            <p14:sldId id="518"/>
            <p14:sldId id="519"/>
            <p14:sldId id="520"/>
            <p14:sldId id="5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3399FF"/>
    <a:srgbClr val="FF6600"/>
    <a:srgbClr val="660033"/>
    <a:srgbClr val="FF9999"/>
    <a:srgbClr val="99CCFF"/>
    <a:srgbClr val="CCEC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46" autoAdjust="0"/>
  </p:normalViewPr>
  <p:slideViewPr>
    <p:cSldViewPr snapToGrid="0">
      <p:cViewPr varScale="1">
        <p:scale>
          <a:sx n="110" d="100"/>
          <a:sy n="110" d="100"/>
        </p:scale>
        <p:origin x="3120" y="108"/>
      </p:cViewPr>
      <p:guideLst>
        <p:guide orient="horz" pos="2160"/>
        <p:guide pos="2880"/>
      </p:guideLst>
    </p:cSldViewPr>
  </p:slideViewPr>
  <p:outlineViewPr>
    <p:cViewPr>
      <p:scale>
        <a:sx n="33" d="100"/>
        <a:sy n="33" d="100"/>
      </p:scale>
      <p:origin x="0" y="-26462"/>
    </p:cViewPr>
  </p:outlineViewPr>
  <p:notesTextViewPr>
    <p:cViewPr>
      <p:scale>
        <a:sx n="100" d="100"/>
        <a:sy n="100" d="100"/>
      </p:scale>
      <p:origin x="0" y="0"/>
    </p:cViewPr>
  </p:notesTextViewPr>
  <p:sorterViewPr>
    <p:cViewPr varScale="1">
      <p:scale>
        <a:sx n="1" d="1"/>
        <a:sy n="1" d="1"/>
      </p:scale>
      <p:origin x="0" y="-2796"/>
    </p:cViewPr>
  </p:sorterViewPr>
  <p:notesViewPr>
    <p:cSldViewPr snapToGrid="0">
      <p:cViewPr varScale="1">
        <p:scale>
          <a:sx n="67" d="100"/>
          <a:sy n="67" d="100"/>
        </p:scale>
        <p:origin x="-1488" y="-82"/>
      </p:cViewPr>
      <p:guideLst>
        <p:guide orient="horz" pos="290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126520909954"/>
          <c:y val="2.1653543307086614E-2"/>
          <c:w val="0.81215054317671209"/>
          <c:h val="0.86023622047244097"/>
        </c:manualLayout>
      </c:layout>
      <c:barChart>
        <c:barDir val="bar"/>
        <c:grouping val="clustered"/>
        <c:varyColors val="0"/>
        <c:ser>
          <c:idx val="0"/>
          <c:order val="0"/>
          <c:tx>
            <c:strRef>
              <c:f>Sheet1!$B$1</c:f>
              <c:strCache>
                <c:ptCount val="1"/>
                <c:pt idx="0">
                  <c:v>1910 Males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UK</c:v>
                </c:pt>
                <c:pt idx="1">
                  <c:v>Italy</c:v>
                </c:pt>
                <c:pt idx="2">
                  <c:v>Japan</c:v>
                </c:pt>
                <c:pt idx="3">
                  <c:v>Sweden</c:v>
                </c:pt>
                <c:pt idx="4">
                  <c:v>United States</c:v>
                </c:pt>
              </c:strCache>
            </c:strRef>
          </c:cat>
          <c:val>
            <c:numRef>
              <c:f>Sheet1!$B$2:$B$6</c:f>
              <c:numCache>
                <c:formatCode>General</c:formatCode>
                <c:ptCount val="5"/>
                <c:pt idx="0">
                  <c:v>49</c:v>
                </c:pt>
                <c:pt idx="1">
                  <c:v>46</c:v>
                </c:pt>
                <c:pt idx="2">
                  <c:v>43</c:v>
                </c:pt>
                <c:pt idx="3">
                  <c:v>57</c:v>
                </c:pt>
                <c:pt idx="4">
                  <c:v>49</c:v>
                </c:pt>
              </c:numCache>
            </c:numRef>
          </c:val>
          <c:extLst>
            <c:ext xmlns:c16="http://schemas.microsoft.com/office/drawing/2014/chart" uri="{C3380CC4-5D6E-409C-BE32-E72D297353CC}">
              <c16:uniqueId val="{00000000-488C-40C6-B39C-E2CAD33C65A1}"/>
            </c:ext>
          </c:extLst>
        </c:ser>
        <c:ser>
          <c:idx val="1"/>
          <c:order val="1"/>
          <c:tx>
            <c:strRef>
              <c:f>Sheet1!$C$1</c:f>
              <c:strCache>
                <c:ptCount val="1"/>
                <c:pt idx="0">
                  <c:v>1910 Females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UK</c:v>
                </c:pt>
                <c:pt idx="1">
                  <c:v>Italy</c:v>
                </c:pt>
                <c:pt idx="2">
                  <c:v>Japan</c:v>
                </c:pt>
                <c:pt idx="3">
                  <c:v>Sweden</c:v>
                </c:pt>
                <c:pt idx="4">
                  <c:v>United States</c:v>
                </c:pt>
              </c:strCache>
            </c:strRef>
          </c:cat>
          <c:val>
            <c:numRef>
              <c:f>Sheet1!$C$2:$C$6</c:f>
              <c:numCache>
                <c:formatCode>General</c:formatCode>
                <c:ptCount val="5"/>
                <c:pt idx="0">
                  <c:v>53</c:v>
                </c:pt>
                <c:pt idx="1">
                  <c:v>47</c:v>
                </c:pt>
                <c:pt idx="2">
                  <c:v>43</c:v>
                </c:pt>
                <c:pt idx="3">
                  <c:v>59</c:v>
                </c:pt>
                <c:pt idx="4">
                  <c:v>53</c:v>
                </c:pt>
              </c:numCache>
            </c:numRef>
          </c:val>
          <c:extLst>
            <c:ext xmlns:c16="http://schemas.microsoft.com/office/drawing/2014/chart" uri="{C3380CC4-5D6E-409C-BE32-E72D297353CC}">
              <c16:uniqueId val="{00000001-488C-40C6-B39C-E2CAD33C65A1}"/>
            </c:ext>
          </c:extLst>
        </c:ser>
        <c:ser>
          <c:idx val="4"/>
          <c:order val="4"/>
          <c:tx>
            <c:strRef>
              <c:f>Sheet1!$F$1</c:f>
              <c:strCache>
                <c:ptCount val="1"/>
                <c:pt idx="0">
                  <c:v>2015 Males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UK</c:v>
                </c:pt>
                <c:pt idx="1">
                  <c:v>Italy</c:v>
                </c:pt>
                <c:pt idx="2">
                  <c:v>Japan</c:v>
                </c:pt>
                <c:pt idx="3">
                  <c:v>Sweden</c:v>
                </c:pt>
                <c:pt idx="4">
                  <c:v>United States</c:v>
                </c:pt>
              </c:strCache>
            </c:strRef>
          </c:cat>
          <c:val>
            <c:numRef>
              <c:f>Sheet1!$F$2:$F$6</c:f>
              <c:numCache>
                <c:formatCode>General</c:formatCode>
                <c:ptCount val="5"/>
                <c:pt idx="0">
                  <c:v>79.400000000000006</c:v>
                </c:pt>
                <c:pt idx="1">
                  <c:v>80.5</c:v>
                </c:pt>
                <c:pt idx="2">
                  <c:v>80.5</c:v>
                </c:pt>
                <c:pt idx="3">
                  <c:v>80.7</c:v>
                </c:pt>
                <c:pt idx="4">
                  <c:v>76.900000000000006</c:v>
                </c:pt>
              </c:numCache>
            </c:numRef>
          </c:val>
          <c:extLst>
            <c:ext xmlns:c16="http://schemas.microsoft.com/office/drawing/2014/chart" uri="{C3380CC4-5D6E-409C-BE32-E72D297353CC}">
              <c16:uniqueId val="{00000000-B178-486C-A6F5-861457C99455}"/>
            </c:ext>
          </c:extLst>
        </c:ser>
        <c:ser>
          <c:idx val="5"/>
          <c:order val="5"/>
          <c:tx>
            <c:strRef>
              <c:f>Sheet1!$G$1</c:f>
              <c:strCache>
                <c:ptCount val="1"/>
                <c:pt idx="0">
                  <c:v>2015 Females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UK</c:v>
                </c:pt>
                <c:pt idx="1">
                  <c:v>Italy</c:v>
                </c:pt>
                <c:pt idx="2">
                  <c:v>Japan</c:v>
                </c:pt>
                <c:pt idx="3">
                  <c:v>Sweden</c:v>
                </c:pt>
                <c:pt idx="4">
                  <c:v>United States</c:v>
                </c:pt>
              </c:strCache>
            </c:strRef>
          </c:cat>
          <c:val>
            <c:numRef>
              <c:f>Sheet1!$G$2:$G$6</c:f>
              <c:numCache>
                <c:formatCode>General</c:formatCode>
                <c:ptCount val="5"/>
                <c:pt idx="0">
                  <c:v>83</c:v>
                </c:pt>
                <c:pt idx="1">
                  <c:v>84.8</c:v>
                </c:pt>
                <c:pt idx="2">
                  <c:v>86.8</c:v>
                </c:pt>
                <c:pt idx="3">
                  <c:v>84</c:v>
                </c:pt>
                <c:pt idx="4">
                  <c:v>81.599999999999994</c:v>
                </c:pt>
              </c:numCache>
            </c:numRef>
          </c:val>
          <c:extLst>
            <c:ext xmlns:c16="http://schemas.microsoft.com/office/drawing/2014/chart" uri="{C3380CC4-5D6E-409C-BE32-E72D297353CC}">
              <c16:uniqueId val="{00000001-B178-486C-A6F5-861457C99455}"/>
            </c:ext>
          </c:extLst>
        </c:ser>
        <c:dLbls>
          <c:showLegendKey val="0"/>
          <c:showVal val="0"/>
          <c:showCatName val="0"/>
          <c:showSerName val="0"/>
          <c:showPercent val="0"/>
          <c:showBubbleSize val="0"/>
        </c:dLbls>
        <c:gapWidth val="182"/>
        <c:axId val="144795720"/>
        <c:axId val="1"/>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1998 Males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UK</c:v>
                      </c:pt>
                      <c:pt idx="1">
                        <c:v>Italy</c:v>
                      </c:pt>
                      <c:pt idx="2">
                        <c:v>Japan</c:v>
                      </c:pt>
                      <c:pt idx="3">
                        <c:v>Sweden</c:v>
                      </c:pt>
                      <c:pt idx="4">
                        <c:v>United States</c:v>
                      </c:pt>
                    </c:strCache>
                  </c:strRef>
                </c:cat>
                <c:val>
                  <c:numRef>
                    <c:extLst>
                      <c:ext uri="{02D57815-91ED-43cb-92C2-25804820EDAC}">
                        <c15:formulaRef>
                          <c15:sqref>Sheet1!$D$2:$D$6</c15:sqref>
                        </c15:formulaRef>
                      </c:ext>
                    </c:extLst>
                    <c:numCache>
                      <c:formatCode>General</c:formatCode>
                      <c:ptCount val="5"/>
                      <c:pt idx="0">
                        <c:v>75</c:v>
                      </c:pt>
                      <c:pt idx="1">
                        <c:v>75</c:v>
                      </c:pt>
                      <c:pt idx="2">
                        <c:v>77</c:v>
                      </c:pt>
                      <c:pt idx="3">
                        <c:v>76</c:v>
                      </c:pt>
                      <c:pt idx="4">
                        <c:v>73</c:v>
                      </c:pt>
                    </c:numCache>
                  </c:numRef>
                </c:val>
                <c:extLst>
                  <c:ext xmlns:c16="http://schemas.microsoft.com/office/drawing/2014/chart" uri="{C3380CC4-5D6E-409C-BE32-E72D297353CC}">
                    <c16:uniqueId val="{00000002-488C-40C6-B39C-E2CAD33C65A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1998 Females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UK</c:v>
                      </c:pt>
                      <c:pt idx="1">
                        <c:v>Italy</c:v>
                      </c:pt>
                      <c:pt idx="2">
                        <c:v>Japan</c:v>
                      </c:pt>
                      <c:pt idx="3">
                        <c:v>Sweden</c:v>
                      </c:pt>
                      <c:pt idx="4">
                        <c:v>United States</c:v>
                      </c:pt>
                    </c:strCache>
                  </c:strRef>
                </c:cat>
                <c:val>
                  <c:numRef>
                    <c:extLst xmlns:c15="http://schemas.microsoft.com/office/drawing/2012/chart">
                      <c:ext xmlns:c15="http://schemas.microsoft.com/office/drawing/2012/chart" uri="{02D57815-91ED-43cb-92C2-25804820EDAC}">
                        <c15:formulaRef>
                          <c15:sqref>Sheet1!$E$2:$E$6</c15:sqref>
                        </c15:formulaRef>
                      </c:ext>
                    </c:extLst>
                    <c:numCache>
                      <c:formatCode>General</c:formatCode>
                      <c:ptCount val="5"/>
                      <c:pt idx="0">
                        <c:v>80</c:v>
                      </c:pt>
                      <c:pt idx="1">
                        <c:v>81</c:v>
                      </c:pt>
                      <c:pt idx="2">
                        <c:v>83</c:v>
                      </c:pt>
                      <c:pt idx="3">
                        <c:v>81</c:v>
                      </c:pt>
                      <c:pt idx="4">
                        <c:v>80</c:v>
                      </c:pt>
                    </c:numCache>
                  </c:numRef>
                </c:val>
                <c:extLst xmlns:c15="http://schemas.microsoft.com/office/drawing/2012/chart">
                  <c:ext xmlns:c16="http://schemas.microsoft.com/office/drawing/2014/chart" uri="{C3380CC4-5D6E-409C-BE32-E72D297353CC}">
                    <c16:uniqueId val="{00000003-488C-40C6-B39C-E2CAD33C65A1}"/>
                  </c:ext>
                </c:extLst>
              </c15:ser>
            </c15:filteredBarSeries>
          </c:ext>
        </c:extLst>
      </c:barChart>
      <c:catAx>
        <c:axId val="144795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4479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56823821339946E-2"/>
          <c:y val="3.0674846625766871E-2"/>
          <c:w val="0.93548387096774188"/>
          <c:h val="0.83658298082567495"/>
        </c:manualLayout>
      </c:layout>
      <c:lineChart>
        <c:grouping val="standard"/>
        <c:varyColors val="0"/>
        <c:ser>
          <c:idx val="0"/>
          <c:order val="0"/>
          <c:tx>
            <c:strRef>
              <c:f>Sheet1!$B$1</c:f>
              <c:strCache>
                <c:ptCount val="1"/>
                <c:pt idx="0">
                  <c:v>World </c:v>
                </c:pt>
              </c:strCache>
            </c:strRef>
          </c:tx>
          <c:spPr>
            <a:ln w="28575" cap="rnd">
              <a:solidFill>
                <a:schemeClr val="accent1"/>
              </a:solidFill>
              <a:round/>
            </a:ln>
            <a:effectLst/>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Sheet1!$B$2:$B$44</c:f>
              <c:numCache>
                <c:formatCode>General</c:formatCode>
                <c:ptCount val="43"/>
                <c:pt idx="0">
                  <c:v>707</c:v>
                </c:pt>
                <c:pt idx="1">
                  <c:v>695</c:v>
                </c:pt>
                <c:pt idx="2">
                  <c:v>699</c:v>
                </c:pt>
                <c:pt idx="3">
                  <c:v>717</c:v>
                </c:pt>
                <c:pt idx="4">
                  <c:v>733</c:v>
                </c:pt>
                <c:pt idx="5">
                  <c:v>766</c:v>
                </c:pt>
                <c:pt idx="6">
                  <c:v>784</c:v>
                </c:pt>
                <c:pt idx="7">
                  <c:v>771</c:v>
                </c:pt>
                <c:pt idx="8">
                  <c:v>784</c:v>
                </c:pt>
                <c:pt idx="9">
                  <c:v>805</c:v>
                </c:pt>
                <c:pt idx="10">
                  <c:v>839</c:v>
                </c:pt>
                <c:pt idx="11">
                  <c:v>836</c:v>
                </c:pt>
                <c:pt idx="12">
                  <c:v>853</c:v>
                </c:pt>
                <c:pt idx="13">
                  <c:v>884</c:v>
                </c:pt>
                <c:pt idx="14">
                  <c:v>894</c:v>
                </c:pt>
                <c:pt idx="15">
                  <c:v>915</c:v>
                </c:pt>
                <c:pt idx="16">
                  <c:v>926</c:v>
                </c:pt>
                <c:pt idx="17">
                  <c:v>950</c:v>
                </c:pt>
                <c:pt idx="18">
                  <c:v>946</c:v>
                </c:pt>
                <c:pt idx="19">
                  <c:v>962</c:v>
                </c:pt>
                <c:pt idx="20">
                  <c:v>985</c:v>
                </c:pt>
                <c:pt idx="21" formatCode="#,##0">
                  <c:v>1002</c:v>
                </c:pt>
                <c:pt idx="22">
                  <c:v>987</c:v>
                </c:pt>
                <c:pt idx="23">
                  <c:v>969</c:v>
                </c:pt>
                <c:pt idx="24">
                  <c:v>983</c:v>
                </c:pt>
                <c:pt idx="25" formatCode="#,##0">
                  <c:v>1001</c:v>
                </c:pt>
                <c:pt idx="26" formatCode="#,##0">
                  <c:v>1011</c:v>
                </c:pt>
                <c:pt idx="27" formatCode="#,##0">
                  <c:v>1022</c:v>
                </c:pt>
                <c:pt idx="28" formatCode="#,##0">
                  <c:v>1027</c:v>
                </c:pt>
                <c:pt idx="29" formatCode="#,##0">
                  <c:v>1013</c:v>
                </c:pt>
                <c:pt idx="30" formatCode="#,##0">
                  <c:v>1027</c:v>
                </c:pt>
                <c:pt idx="31">
                  <c:v>998</c:v>
                </c:pt>
                <c:pt idx="32">
                  <c:v>985</c:v>
                </c:pt>
                <c:pt idx="33">
                  <c:v>959</c:v>
                </c:pt>
                <c:pt idx="34">
                  <c:v>977</c:v>
                </c:pt>
                <c:pt idx="35">
                  <c:v>985</c:v>
                </c:pt>
                <c:pt idx="36">
                  <c:v>985</c:v>
                </c:pt>
                <c:pt idx="37">
                  <c:v>964</c:v>
                </c:pt>
                <c:pt idx="38">
                  <c:v>942</c:v>
                </c:pt>
                <c:pt idx="39">
                  <c:v>925</c:v>
                </c:pt>
                <c:pt idx="40">
                  <c:v>923</c:v>
                </c:pt>
                <c:pt idx="41">
                  <c:v>913</c:v>
                </c:pt>
                <c:pt idx="42">
                  <c:v>897</c:v>
                </c:pt>
              </c:numCache>
            </c:numRef>
          </c:val>
          <c:smooth val="0"/>
          <c:extLst>
            <c:ext xmlns:c16="http://schemas.microsoft.com/office/drawing/2014/chart" uri="{C3380CC4-5D6E-409C-BE32-E72D297353CC}">
              <c16:uniqueId val="{00000000-11CB-4FCF-B91A-E42BF4337303}"/>
            </c:ext>
          </c:extLst>
        </c:ser>
        <c:ser>
          <c:idx val="1"/>
          <c:order val="1"/>
          <c:tx>
            <c:strRef>
              <c:f>Sheet1!$C$1</c:f>
              <c:strCache>
                <c:ptCount val="1"/>
                <c:pt idx="0">
                  <c:v>United States</c:v>
                </c:pt>
              </c:strCache>
            </c:strRef>
          </c:tx>
          <c:spPr>
            <a:ln w="28575" cap="rnd">
              <a:solidFill>
                <a:schemeClr val="accent2"/>
              </a:solidFill>
              <a:round/>
            </a:ln>
            <a:effectLst/>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Sheet1!$C$2:$C$44</c:f>
              <c:numCache>
                <c:formatCode>#,##0</c:formatCode>
                <c:ptCount val="43"/>
                <c:pt idx="0">
                  <c:v>2694</c:v>
                </c:pt>
                <c:pt idx="1">
                  <c:v>2755</c:v>
                </c:pt>
                <c:pt idx="2">
                  <c:v>2742</c:v>
                </c:pt>
                <c:pt idx="3">
                  <c:v>2785</c:v>
                </c:pt>
                <c:pt idx="4">
                  <c:v>2683</c:v>
                </c:pt>
                <c:pt idx="5">
                  <c:v>2747</c:v>
                </c:pt>
                <c:pt idx="6">
                  <c:v>2767</c:v>
                </c:pt>
                <c:pt idx="7">
                  <c:v>2781</c:v>
                </c:pt>
                <c:pt idx="8">
                  <c:v>2756</c:v>
                </c:pt>
                <c:pt idx="9">
                  <c:v>2628</c:v>
                </c:pt>
                <c:pt idx="10">
                  <c:v>2703</c:v>
                </c:pt>
                <c:pt idx="11">
                  <c:v>2623</c:v>
                </c:pt>
                <c:pt idx="12">
                  <c:v>2690</c:v>
                </c:pt>
                <c:pt idx="13">
                  <c:v>2845</c:v>
                </c:pt>
                <c:pt idx="14">
                  <c:v>2751</c:v>
                </c:pt>
                <c:pt idx="15">
                  <c:v>2785</c:v>
                </c:pt>
                <c:pt idx="16">
                  <c:v>2900</c:v>
                </c:pt>
                <c:pt idx="17">
                  <c:v>2722</c:v>
                </c:pt>
                <c:pt idx="18">
                  <c:v>2797</c:v>
                </c:pt>
                <c:pt idx="19">
                  <c:v>2780</c:v>
                </c:pt>
                <c:pt idx="20">
                  <c:v>2781</c:v>
                </c:pt>
                <c:pt idx="21">
                  <c:v>2846</c:v>
                </c:pt>
                <c:pt idx="22">
                  <c:v>2675</c:v>
                </c:pt>
                <c:pt idx="23">
                  <c:v>2591</c:v>
                </c:pt>
                <c:pt idx="24">
                  <c:v>2596</c:v>
                </c:pt>
                <c:pt idx="25">
                  <c:v>2549</c:v>
                </c:pt>
                <c:pt idx="26">
                  <c:v>2462</c:v>
                </c:pt>
                <c:pt idx="27">
                  <c:v>2433</c:v>
                </c:pt>
                <c:pt idx="28">
                  <c:v>2356</c:v>
                </c:pt>
                <c:pt idx="29">
                  <c:v>2175</c:v>
                </c:pt>
                <c:pt idx="30">
                  <c:v>2191</c:v>
                </c:pt>
                <c:pt idx="31">
                  <c:v>2054</c:v>
                </c:pt>
                <c:pt idx="32">
                  <c:v>2033</c:v>
                </c:pt>
                <c:pt idx="33">
                  <c:v>1855</c:v>
                </c:pt>
                <c:pt idx="34">
                  <c:v>1932</c:v>
                </c:pt>
                <c:pt idx="35">
                  <c:v>1945</c:v>
                </c:pt>
                <c:pt idx="36">
                  <c:v>1922</c:v>
                </c:pt>
                <c:pt idx="37">
                  <c:v>1858</c:v>
                </c:pt>
                <c:pt idx="38">
                  <c:v>1757</c:v>
                </c:pt>
                <c:pt idx="39">
                  <c:v>1669</c:v>
                </c:pt>
                <c:pt idx="40">
                  <c:v>1635</c:v>
                </c:pt>
                <c:pt idx="41">
                  <c:v>1626</c:v>
                </c:pt>
                <c:pt idx="42">
                  <c:v>1611</c:v>
                </c:pt>
              </c:numCache>
            </c:numRef>
          </c:val>
          <c:smooth val="0"/>
          <c:extLst>
            <c:ext xmlns:c16="http://schemas.microsoft.com/office/drawing/2014/chart" uri="{C3380CC4-5D6E-409C-BE32-E72D297353CC}">
              <c16:uniqueId val="{00000001-11CB-4FCF-B91A-E42BF4337303}"/>
            </c:ext>
          </c:extLst>
        </c:ser>
        <c:ser>
          <c:idx val="2"/>
          <c:order val="2"/>
          <c:tx>
            <c:strRef>
              <c:f>Sheet1!$D$1</c:f>
              <c:strCache>
                <c:ptCount val="1"/>
                <c:pt idx="0">
                  <c:v>China</c:v>
                </c:pt>
              </c:strCache>
            </c:strRef>
          </c:tx>
          <c:spPr>
            <a:ln w="28575" cap="rnd">
              <a:solidFill>
                <a:schemeClr val="accent3"/>
              </a:solidFill>
              <a:round/>
            </a:ln>
            <a:effectLst/>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Sheet1!$D$2:$D$44</c:f>
              <c:numCache>
                <c:formatCode>General</c:formatCode>
                <c:ptCount val="43"/>
                <c:pt idx="0">
                  <c:v>345</c:v>
                </c:pt>
                <c:pt idx="1">
                  <c:v>197</c:v>
                </c:pt>
                <c:pt idx="2">
                  <c:v>187</c:v>
                </c:pt>
                <c:pt idx="3">
                  <c:v>240</c:v>
                </c:pt>
                <c:pt idx="4">
                  <c:v>297</c:v>
                </c:pt>
                <c:pt idx="5">
                  <c:v>334</c:v>
                </c:pt>
                <c:pt idx="6">
                  <c:v>367</c:v>
                </c:pt>
                <c:pt idx="7">
                  <c:v>324</c:v>
                </c:pt>
                <c:pt idx="8">
                  <c:v>336</c:v>
                </c:pt>
                <c:pt idx="9">
                  <c:v>424</c:v>
                </c:pt>
                <c:pt idx="10">
                  <c:v>477</c:v>
                </c:pt>
                <c:pt idx="11">
                  <c:v>416</c:v>
                </c:pt>
                <c:pt idx="12">
                  <c:v>431</c:v>
                </c:pt>
                <c:pt idx="13">
                  <c:v>479</c:v>
                </c:pt>
                <c:pt idx="14">
                  <c:v>484</c:v>
                </c:pt>
                <c:pt idx="15">
                  <c:v>540</c:v>
                </c:pt>
                <c:pt idx="16">
                  <c:v>526</c:v>
                </c:pt>
                <c:pt idx="17">
                  <c:v>640</c:v>
                </c:pt>
                <c:pt idx="18">
                  <c:v>616</c:v>
                </c:pt>
                <c:pt idx="19">
                  <c:v>670</c:v>
                </c:pt>
                <c:pt idx="20">
                  <c:v>772</c:v>
                </c:pt>
                <c:pt idx="21">
                  <c:v>869</c:v>
                </c:pt>
                <c:pt idx="22">
                  <c:v>931</c:v>
                </c:pt>
                <c:pt idx="23">
                  <c:v>943</c:v>
                </c:pt>
                <c:pt idx="24" formatCode="#,##0">
                  <c:v>1021</c:v>
                </c:pt>
                <c:pt idx="25" formatCode="#,##0">
                  <c:v>1117</c:v>
                </c:pt>
                <c:pt idx="26" formatCode="#,##0">
                  <c:v>1209</c:v>
                </c:pt>
                <c:pt idx="27" formatCode="#,##0">
                  <c:v>1335</c:v>
                </c:pt>
                <c:pt idx="28" formatCode="#,##0">
                  <c:v>1408</c:v>
                </c:pt>
                <c:pt idx="29" formatCode="#,##0">
                  <c:v>1426</c:v>
                </c:pt>
                <c:pt idx="30" formatCode="#,##0">
                  <c:v>1441</c:v>
                </c:pt>
                <c:pt idx="31" formatCode="#,##0">
                  <c:v>1379</c:v>
                </c:pt>
                <c:pt idx="32" formatCode="#,##0">
                  <c:v>1390</c:v>
                </c:pt>
                <c:pt idx="33" formatCode="#,##0">
                  <c:v>1392</c:v>
                </c:pt>
                <c:pt idx="34" formatCode="#,##0">
                  <c:v>1388</c:v>
                </c:pt>
                <c:pt idx="35" formatCode="#,##0">
                  <c:v>1398</c:v>
                </c:pt>
                <c:pt idx="36" formatCode="#,##0">
                  <c:v>1362</c:v>
                </c:pt>
                <c:pt idx="37" formatCode="#,##0">
                  <c:v>1354</c:v>
                </c:pt>
                <c:pt idx="38" formatCode="#,##0">
                  <c:v>1342</c:v>
                </c:pt>
                <c:pt idx="39" formatCode="#,##0">
                  <c:v>1322</c:v>
                </c:pt>
                <c:pt idx="40" formatCode="#,##0">
                  <c:v>1337</c:v>
                </c:pt>
                <c:pt idx="41" formatCode="#,##0">
                  <c:v>1329</c:v>
                </c:pt>
                <c:pt idx="42" formatCode="#,##0">
                  <c:v>1327</c:v>
                </c:pt>
              </c:numCache>
            </c:numRef>
          </c:val>
          <c:smooth val="0"/>
          <c:extLst>
            <c:ext xmlns:c16="http://schemas.microsoft.com/office/drawing/2014/chart" uri="{C3380CC4-5D6E-409C-BE32-E72D297353CC}">
              <c16:uniqueId val="{00000002-11CB-4FCF-B91A-E42BF4337303}"/>
            </c:ext>
          </c:extLst>
        </c:ser>
        <c:ser>
          <c:idx val="3"/>
          <c:order val="3"/>
          <c:tx>
            <c:strRef>
              <c:f>Sheet1!$E$1</c:f>
              <c:strCache>
                <c:ptCount val="1"/>
                <c:pt idx="0">
                  <c:v>Japan</c:v>
                </c:pt>
              </c:strCache>
            </c:strRef>
          </c:tx>
          <c:spPr>
            <a:ln w="28575" cap="rnd">
              <a:solidFill>
                <a:schemeClr val="accent4"/>
              </a:solidFill>
              <a:round/>
            </a:ln>
            <a:effectLst/>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Sheet1!$E$2:$E$44</c:f>
              <c:numCache>
                <c:formatCode>#,##0</c:formatCode>
                <c:ptCount val="43"/>
                <c:pt idx="0">
                  <c:v>1317</c:v>
                </c:pt>
                <c:pt idx="1">
                  <c:v>1407</c:v>
                </c:pt>
                <c:pt idx="2">
                  <c:v>1526</c:v>
                </c:pt>
                <c:pt idx="3">
                  <c:v>1547</c:v>
                </c:pt>
                <c:pt idx="4">
                  <c:v>1659</c:v>
                </c:pt>
                <c:pt idx="5">
                  <c:v>1772</c:v>
                </c:pt>
                <c:pt idx="6">
                  <c:v>1791</c:v>
                </c:pt>
                <c:pt idx="7">
                  <c:v>1906</c:v>
                </c:pt>
                <c:pt idx="8">
                  <c:v>1953</c:v>
                </c:pt>
                <c:pt idx="9">
                  <c:v>2031</c:v>
                </c:pt>
                <c:pt idx="10">
                  <c:v>2136</c:v>
                </c:pt>
                <c:pt idx="11">
                  <c:v>2181</c:v>
                </c:pt>
                <c:pt idx="12">
                  <c:v>2401</c:v>
                </c:pt>
                <c:pt idx="13">
                  <c:v>2483</c:v>
                </c:pt>
                <c:pt idx="14">
                  <c:v>2680</c:v>
                </c:pt>
                <c:pt idx="15">
                  <c:v>2613</c:v>
                </c:pt>
                <c:pt idx="16">
                  <c:v>2592</c:v>
                </c:pt>
                <c:pt idx="17">
                  <c:v>2697</c:v>
                </c:pt>
                <c:pt idx="18">
                  <c:v>2668</c:v>
                </c:pt>
                <c:pt idx="19">
                  <c:v>2696</c:v>
                </c:pt>
                <c:pt idx="20">
                  <c:v>2631</c:v>
                </c:pt>
                <c:pt idx="21">
                  <c:v>2637</c:v>
                </c:pt>
                <c:pt idx="22">
                  <c:v>2643</c:v>
                </c:pt>
                <c:pt idx="23">
                  <c:v>2606</c:v>
                </c:pt>
                <c:pt idx="24">
                  <c:v>2593</c:v>
                </c:pt>
                <c:pt idx="25">
                  <c:v>2576</c:v>
                </c:pt>
                <c:pt idx="26">
                  <c:v>2541</c:v>
                </c:pt>
                <c:pt idx="27">
                  <c:v>2525</c:v>
                </c:pt>
                <c:pt idx="28">
                  <c:v>2488</c:v>
                </c:pt>
                <c:pt idx="29">
                  <c:v>2498</c:v>
                </c:pt>
                <c:pt idx="30">
                  <c:v>2551</c:v>
                </c:pt>
                <c:pt idx="31">
                  <c:v>2675</c:v>
                </c:pt>
                <c:pt idx="32">
                  <c:v>2736</c:v>
                </c:pt>
                <c:pt idx="33">
                  <c:v>2669</c:v>
                </c:pt>
                <c:pt idx="34">
                  <c:v>2569</c:v>
                </c:pt>
                <c:pt idx="35">
                  <c:v>2532</c:v>
                </c:pt>
                <c:pt idx="36">
                  <c:v>2680</c:v>
                </c:pt>
                <c:pt idx="37">
                  <c:v>2607</c:v>
                </c:pt>
                <c:pt idx="38">
                  <c:v>2670</c:v>
                </c:pt>
                <c:pt idx="39">
                  <c:v>2630</c:v>
                </c:pt>
              </c:numCache>
            </c:numRef>
          </c:val>
          <c:smooth val="0"/>
          <c:extLst>
            <c:ext xmlns:c16="http://schemas.microsoft.com/office/drawing/2014/chart" uri="{C3380CC4-5D6E-409C-BE32-E72D297353CC}">
              <c16:uniqueId val="{00000003-11CB-4FCF-B91A-E42BF4337303}"/>
            </c:ext>
          </c:extLst>
        </c:ser>
        <c:ser>
          <c:idx val="4"/>
          <c:order val="4"/>
          <c:tx>
            <c:strRef>
              <c:f>Sheet1!$F$1</c:f>
              <c:strCache>
                <c:ptCount val="1"/>
                <c:pt idx="0">
                  <c:v>France</c:v>
                </c:pt>
              </c:strCache>
            </c:strRef>
          </c:tx>
          <c:spPr>
            <a:ln w="28575" cap="rnd">
              <a:solidFill>
                <a:schemeClr val="accent5"/>
              </a:solidFill>
              <a:round/>
            </a:ln>
            <a:effectLst/>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Sheet1!$F$2:$F$44</c:f>
              <c:numCache>
                <c:formatCode>#,##0</c:formatCode>
                <c:ptCount val="43"/>
                <c:pt idx="0" formatCode="General">
                  <c:v>991</c:v>
                </c:pt>
                <c:pt idx="1">
                  <c:v>1034</c:v>
                </c:pt>
                <c:pt idx="2">
                  <c:v>1067</c:v>
                </c:pt>
                <c:pt idx="3">
                  <c:v>1077</c:v>
                </c:pt>
                <c:pt idx="4">
                  <c:v>1028</c:v>
                </c:pt>
                <c:pt idx="5">
                  <c:v>1125</c:v>
                </c:pt>
                <c:pt idx="6">
                  <c:v>1164</c:v>
                </c:pt>
                <c:pt idx="7">
                  <c:v>1247</c:v>
                </c:pt>
                <c:pt idx="8">
                  <c:v>1255</c:v>
                </c:pt>
                <c:pt idx="9">
                  <c:v>1406</c:v>
                </c:pt>
                <c:pt idx="10">
                  <c:v>1390</c:v>
                </c:pt>
                <c:pt idx="11">
                  <c:v>1386</c:v>
                </c:pt>
                <c:pt idx="12">
                  <c:v>1414</c:v>
                </c:pt>
                <c:pt idx="13">
                  <c:v>1406</c:v>
                </c:pt>
                <c:pt idx="14">
                  <c:v>1576</c:v>
                </c:pt>
                <c:pt idx="15">
                  <c:v>1668</c:v>
                </c:pt>
                <c:pt idx="16">
                  <c:v>1658</c:v>
                </c:pt>
                <c:pt idx="17">
                  <c:v>1597</c:v>
                </c:pt>
                <c:pt idx="18">
                  <c:v>1653</c:v>
                </c:pt>
                <c:pt idx="19">
                  <c:v>1696</c:v>
                </c:pt>
                <c:pt idx="20">
                  <c:v>1627</c:v>
                </c:pt>
                <c:pt idx="21">
                  <c:v>1609</c:v>
                </c:pt>
                <c:pt idx="22">
                  <c:v>1616</c:v>
                </c:pt>
                <c:pt idx="23">
                  <c:v>1639</c:v>
                </c:pt>
                <c:pt idx="24">
                  <c:v>1732</c:v>
                </c:pt>
                <c:pt idx="25">
                  <c:v>1744</c:v>
                </c:pt>
                <c:pt idx="26">
                  <c:v>1708</c:v>
                </c:pt>
                <c:pt idx="27">
                  <c:v>1694</c:v>
                </c:pt>
                <c:pt idx="28">
                  <c:v>1664</c:v>
                </c:pt>
                <c:pt idx="29">
                  <c:v>1683</c:v>
                </c:pt>
                <c:pt idx="30">
                  <c:v>1689</c:v>
                </c:pt>
                <c:pt idx="31">
                  <c:v>1702</c:v>
                </c:pt>
                <c:pt idx="32">
                  <c:v>1679</c:v>
                </c:pt>
                <c:pt idx="33">
                  <c:v>1624</c:v>
                </c:pt>
                <c:pt idx="34">
                  <c:v>1556</c:v>
                </c:pt>
                <c:pt idx="35">
                  <c:v>1519</c:v>
                </c:pt>
                <c:pt idx="36">
                  <c:v>1476</c:v>
                </c:pt>
                <c:pt idx="37">
                  <c:v>1415</c:v>
                </c:pt>
                <c:pt idx="38">
                  <c:v>1424</c:v>
                </c:pt>
                <c:pt idx="39">
                  <c:v>1404</c:v>
                </c:pt>
              </c:numCache>
            </c:numRef>
          </c:val>
          <c:smooth val="0"/>
          <c:extLst>
            <c:ext xmlns:c16="http://schemas.microsoft.com/office/drawing/2014/chart" uri="{C3380CC4-5D6E-409C-BE32-E72D297353CC}">
              <c16:uniqueId val="{00000004-11CB-4FCF-B91A-E42BF4337303}"/>
            </c:ext>
          </c:extLst>
        </c:ser>
        <c:dLbls>
          <c:showLegendKey val="0"/>
          <c:showVal val="0"/>
          <c:showCatName val="0"/>
          <c:showSerName val="0"/>
          <c:showPercent val="0"/>
          <c:showBubbleSize val="0"/>
        </c:dLbls>
        <c:smooth val="0"/>
        <c:axId val="220793304"/>
        <c:axId val="1"/>
      </c:lineChart>
      <c:catAx>
        <c:axId val="22079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tickLblSkip val="2"/>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0793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Fatality Rate</c:v>
                </c:pt>
              </c:strCache>
            </c:strRef>
          </c:tx>
          <c:spPr>
            <a:solidFill>
              <a:schemeClr val="accent3">
                <a:lumMod val="50000"/>
              </a:schemeClr>
            </a:solidFill>
            <a:ln>
              <a:noFill/>
            </a:ln>
            <a:effectLst/>
          </c:spPr>
          <c:invertIfNegative val="0"/>
          <c:cat>
            <c:strRef>
              <c:f>Sheet1!$A$2:$A$14</c:f>
              <c:strCache>
                <c:ptCount val="13"/>
                <c:pt idx="0">
                  <c:v>Seasonal Flu</c:v>
                </c:pt>
                <c:pt idx="1">
                  <c:v>Malaria</c:v>
                </c:pt>
                <c:pt idx="2">
                  <c:v>Swine Flu (H1N1)</c:v>
                </c:pt>
                <c:pt idx="3">
                  <c:v>Bubonic Plague</c:v>
                </c:pt>
                <c:pt idx="4">
                  <c:v>SARS</c:v>
                </c:pt>
                <c:pt idx="5">
                  <c:v>MRSA</c:v>
                </c:pt>
                <c:pt idx="6">
                  <c:v>AIDS (treated)</c:v>
                </c:pt>
                <c:pt idx="7">
                  <c:v>Bird Flu (H7N5)</c:v>
                </c:pt>
                <c:pt idx="8">
                  <c:v>Smallpox</c:v>
                </c:pt>
                <c:pt idx="9">
                  <c:v>Tubercolosis</c:v>
                </c:pt>
                <c:pt idx="10">
                  <c:v>Bird Flu (H5N1)</c:v>
                </c:pt>
                <c:pt idx="11">
                  <c:v>Ebola</c:v>
                </c:pt>
                <c:pt idx="12">
                  <c:v>AIDS (untreated)</c:v>
                </c:pt>
              </c:strCache>
            </c:strRef>
          </c:cat>
          <c:val>
            <c:numRef>
              <c:f>Sheet1!$B$2:$B$14</c:f>
              <c:numCache>
                <c:formatCode>General</c:formatCode>
                <c:ptCount val="13"/>
                <c:pt idx="0">
                  <c:v>0.1</c:v>
                </c:pt>
                <c:pt idx="1">
                  <c:v>0.3</c:v>
                </c:pt>
                <c:pt idx="2">
                  <c:v>0.5</c:v>
                </c:pt>
                <c:pt idx="3">
                  <c:v>5</c:v>
                </c:pt>
                <c:pt idx="4">
                  <c:v>9.6</c:v>
                </c:pt>
                <c:pt idx="5">
                  <c:v>19.8</c:v>
                </c:pt>
                <c:pt idx="6">
                  <c:v>20</c:v>
                </c:pt>
                <c:pt idx="7">
                  <c:v>25</c:v>
                </c:pt>
                <c:pt idx="8">
                  <c:v>30</c:v>
                </c:pt>
                <c:pt idx="9">
                  <c:v>45.5</c:v>
                </c:pt>
                <c:pt idx="10">
                  <c:v>60</c:v>
                </c:pt>
                <c:pt idx="11">
                  <c:v>70</c:v>
                </c:pt>
                <c:pt idx="12">
                  <c:v>85</c:v>
                </c:pt>
              </c:numCache>
            </c:numRef>
          </c:val>
          <c:extLst>
            <c:ext xmlns:c16="http://schemas.microsoft.com/office/drawing/2014/chart" uri="{C3380CC4-5D6E-409C-BE32-E72D297353CC}">
              <c16:uniqueId val="{00000000-0156-47CA-834A-1D6C5274D1A8}"/>
            </c:ext>
          </c:extLst>
        </c:ser>
        <c:dLbls>
          <c:showLegendKey val="0"/>
          <c:showVal val="0"/>
          <c:showCatName val="0"/>
          <c:showSerName val="0"/>
          <c:showPercent val="0"/>
          <c:showBubbleSize val="0"/>
        </c:dLbls>
        <c:gapWidth val="182"/>
        <c:axId val="40935808"/>
        <c:axId val="40937344"/>
      </c:barChart>
      <c:catAx>
        <c:axId val="40935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937344"/>
        <c:crosses val="autoZero"/>
        <c:auto val="1"/>
        <c:lblAlgn val="ctr"/>
        <c:lblOffset val="100"/>
        <c:noMultiLvlLbl val="0"/>
      </c:catAx>
      <c:valAx>
        <c:axId val="40937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9358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9751861042183E-2"/>
          <c:y val="6.3394683026584922E-2"/>
          <c:w val="0.88957816377171117"/>
          <c:h val="0.86270779556307164"/>
        </c:manualLayout>
      </c:layout>
      <c:scatterChart>
        <c:scatterStyle val="lineMarker"/>
        <c:varyColors val="0"/>
        <c:ser>
          <c:idx val="0"/>
          <c:order val="0"/>
          <c:tx>
            <c:strRef>
              <c:f>Sheet1!$B$1</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Sheet1!$A$2:$A$9</c:f>
              <c:numCache>
                <c:formatCode>General</c:formatCode>
                <c:ptCount val="8"/>
                <c:pt idx="0">
                  <c:v>1000</c:v>
                </c:pt>
                <c:pt idx="1">
                  <c:v>1100</c:v>
                </c:pt>
                <c:pt idx="2">
                  <c:v>1200</c:v>
                </c:pt>
                <c:pt idx="3">
                  <c:v>1300</c:v>
                </c:pt>
                <c:pt idx="4">
                  <c:v>1347</c:v>
                </c:pt>
                <c:pt idx="5">
                  <c:v>1352</c:v>
                </c:pt>
                <c:pt idx="6">
                  <c:v>1400</c:v>
                </c:pt>
                <c:pt idx="7">
                  <c:v>1500</c:v>
                </c:pt>
              </c:numCache>
            </c:numRef>
          </c:xVal>
          <c:yVal>
            <c:numRef>
              <c:f>Sheet1!$B$2:$B$9</c:f>
              <c:numCache>
                <c:formatCode>General</c:formatCode>
                <c:ptCount val="8"/>
                <c:pt idx="0">
                  <c:v>47.06</c:v>
                </c:pt>
                <c:pt idx="1">
                  <c:v>55.6</c:v>
                </c:pt>
                <c:pt idx="2">
                  <c:v>76.7</c:v>
                </c:pt>
                <c:pt idx="3">
                  <c:v>93.6</c:v>
                </c:pt>
                <c:pt idx="4">
                  <c:v>82</c:v>
                </c:pt>
                <c:pt idx="5">
                  <c:v>50</c:v>
                </c:pt>
                <c:pt idx="6">
                  <c:v>67.849999999999994</c:v>
                </c:pt>
                <c:pt idx="7">
                  <c:v>84.85</c:v>
                </c:pt>
              </c:numCache>
            </c:numRef>
          </c:yVal>
          <c:smooth val="0"/>
          <c:extLst>
            <c:ext xmlns:c16="http://schemas.microsoft.com/office/drawing/2014/chart" uri="{C3380CC4-5D6E-409C-BE32-E72D297353CC}">
              <c16:uniqueId val="{00000000-CD4E-4F07-BA38-9C61444FCD3C}"/>
            </c:ext>
          </c:extLst>
        </c:ser>
        <c:dLbls>
          <c:showLegendKey val="0"/>
          <c:showVal val="0"/>
          <c:showCatName val="0"/>
          <c:showSerName val="0"/>
          <c:showPercent val="0"/>
          <c:showBubbleSize val="0"/>
        </c:dLbls>
        <c:axId val="40965248"/>
        <c:axId val="40967168"/>
      </c:scatterChart>
      <c:valAx>
        <c:axId val="40965248"/>
        <c:scaling>
          <c:orientation val="minMax"/>
          <c:max val="1500"/>
          <c:min val="1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67168"/>
        <c:crosses val="autoZero"/>
        <c:crossBetween val="midCat"/>
      </c:valAx>
      <c:valAx>
        <c:axId val="4096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652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36734693877556E-2"/>
          <c:y val="5.8704453441295573E-2"/>
          <c:w val="0.89668367346938871"/>
          <c:h val="0.84181607056931795"/>
        </c:manualLayout>
      </c:layout>
      <c:lineChart>
        <c:grouping val="standard"/>
        <c:varyColors val="0"/>
        <c:ser>
          <c:idx val="0"/>
          <c:order val="0"/>
          <c:tx>
            <c:strRef>
              <c:f>Sheet1!$B$1</c:f>
              <c:strCache>
                <c:ptCount val="1"/>
                <c:pt idx="0">
                  <c:v>1911-1917</c:v>
                </c:pt>
              </c:strCache>
            </c:strRef>
          </c:tx>
          <c:spPr>
            <a:ln w="28575" cap="rnd">
              <a:solidFill>
                <a:schemeClr val="accent1"/>
              </a:solidFill>
              <a:round/>
            </a:ln>
            <a:effectLst/>
          </c:spPr>
          <c:marker>
            <c:symbol val="none"/>
          </c:marker>
          <c:cat>
            <c:strRef>
              <c:f>Sheet1!$A$2:$A$12</c:f>
              <c:strCache>
                <c:ptCount val="11"/>
                <c:pt idx="0">
                  <c:v>&lt;1</c:v>
                </c:pt>
                <c:pt idx="1">
                  <c:v>1-4</c:v>
                </c:pt>
                <c:pt idx="2">
                  <c:v>5-14</c:v>
                </c:pt>
                <c:pt idx="3">
                  <c:v>15-24</c:v>
                </c:pt>
                <c:pt idx="4">
                  <c:v>25-34</c:v>
                </c:pt>
                <c:pt idx="5">
                  <c:v>35-44</c:v>
                </c:pt>
                <c:pt idx="6">
                  <c:v>45-54</c:v>
                </c:pt>
                <c:pt idx="7">
                  <c:v>55-64</c:v>
                </c:pt>
                <c:pt idx="8">
                  <c:v>65-74</c:v>
                </c:pt>
                <c:pt idx="9">
                  <c:v>74-84</c:v>
                </c:pt>
                <c:pt idx="10">
                  <c:v>&gt;=85</c:v>
                </c:pt>
              </c:strCache>
            </c:strRef>
          </c:cat>
          <c:val>
            <c:numRef>
              <c:f>Sheet1!$B$2:$B$12</c:f>
              <c:numCache>
                <c:formatCode>General</c:formatCode>
                <c:ptCount val="11"/>
                <c:pt idx="0">
                  <c:v>1500</c:v>
                </c:pt>
                <c:pt idx="1">
                  <c:v>200</c:v>
                </c:pt>
                <c:pt idx="2">
                  <c:v>10</c:v>
                </c:pt>
                <c:pt idx="3">
                  <c:v>40</c:v>
                </c:pt>
                <c:pt idx="4">
                  <c:v>60</c:v>
                </c:pt>
                <c:pt idx="5">
                  <c:v>100</c:v>
                </c:pt>
                <c:pt idx="6">
                  <c:v>250</c:v>
                </c:pt>
                <c:pt idx="7">
                  <c:v>500</c:v>
                </c:pt>
                <c:pt idx="8">
                  <c:v>1250</c:v>
                </c:pt>
                <c:pt idx="9">
                  <c:v>2750</c:v>
                </c:pt>
              </c:numCache>
            </c:numRef>
          </c:val>
          <c:smooth val="0"/>
          <c:extLst>
            <c:ext xmlns:c16="http://schemas.microsoft.com/office/drawing/2014/chart" uri="{C3380CC4-5D6E-409C-BE32-E72D297353CC}">
              <c16:uniqueId val="{00000000-ECED-4E8E-9218-9F5C480A1BC7}"/>
            </c:ext>
          </c:extLst>
        </c:ser>
        <c:ser>
          <c:idx val="1"/>
          <c:order val="1"/>
          <c:tx>
            <c:strRef>
              <c:f>Sheet1!$C$1</c:f>
              <c:strCache>
                <c:ptCount val="1"/>
                <c:pt idx="0">
                  <c:v>1918</c:v>
                </c:pt>
              </c:strCache>
            </c:strRef>
          </c:tx>
          <c:spPr>
            <a:ln w="28575" cap="rnd">
              <a:solidFill>
                <a:schemeClr val="accent2"/>
              </a:solidFill>
              <a:round/>
            </a:ln>
            <a:effectLst/>
          </c:spPr>
          <c:marker>
            <c:symbol val="none"/>
          </c:marker>
          <c:cat>
            <c:strRef>
              <c:f>Sheet1!$A$2:$A$12</c:f>
              <c:strCache>
                <c:ptCount val="11"/>
                <c:pt idx="0">
                  <c:v>&lt;1</c:v>
                </c:pt>
                <c:pt idx="1">
                  <c:v>1-4</c:v>
                </c:pt>
                <c:pt idx="2">
                  <c:v>5-14</c:v>
                </c:pt>
                <c:pt idx="3">
                  <c:v>15-24</c:v>
                </c:pt>
                <c:pt idx="4">
                  <c:v>25-34</c:v>
                </c:pt>
                <c:pt idx="5">
                  <c:v>35-44</c:v>
                </c:pt>
                <c:pt idx="6">
                  <c:v>45-54</c:v>
                </c:pt>
                <c:pt idx="7">
                  <c:v>55-64</c:v>
                </c:pt>
                <c:pt idx="8">
                  <c:v>65-74</c:v>
                </c:pt>
                <c:pt idx="9">
                  <c:v>74-84</c:v>
                </c:pt>
                <c:pt idx="10">
                  <c:v>&gt;=85</c:v>
                </c:pt>
              </c:strCache>
            </c:strRef>
          </c:cat>
          <c:val>
            <c:numRef>
              <c:f>Sheet1!$C$2:$C$12</c:f>
              <c:numCache>
                <c:formatCode>General</c:formatCode>
                <c:ptCount val="11"/>
                <c:pt idx="0">
                  <c:v>2250</c:v>
                </c:pt>
                <c:pt idx="1">
                  <c:v>750</c:v>
                </c:pt>
                <c:pt idx="2">
                  <c:v>200</c:v>
                </c:pt>
                <c:pt idx="3">
                  <c:v>1000</c:v>
                </c:pt>
                <c:pt idx="4">
                  <c:v>600</c:v>
                </c:pt>
                <c:pt idx="5">
                  <c:v>400</c:v>
                </c:pt>
                <c:pt idx="6">
                  <c:v>450</c:v>
                </c:pt>
                <c:pt idx="7">
                  <c:v>600</c:v>
                </c:pt>
                <c:pt idx="8">
                  <c:v>1200</c:v>
                </c:pt>
                <c:pt idx="9">
                  <c:v>2250</c:v>
                </c:pt>
              </c:numCache>
            </c:numRef>
          </c:val>
          <c:smooth val="0"/>
          <c:extLst>
            <c:ext xmlns:c16="http://schemas.microsoft.com/office/drawing/2014/chart" uri="{C3380CC4-5D6E-409C-BE32-E72D297353CC}">
              <c16:uniqueId val="{00000001-ECED-4E8E-9218-9F5C480A1BC7}"/>
            </c:ext>
          </c:extLst>
        </c:ser>
        <c:dLbls>
          <c:showLegendKey val="0"/>
          <c:showVal val="0"/>
          <c:showCatName val="0"/>
          <c:showSerName val="0"/>
          <c:showPercent val="0"/>
          <c:showBubbleSize val="0"/>
        </c:dLbls>
        <c:smooth val="0"/>
        <c:axId val="41099264"/>
        <c:axId val="41100800"/>
      </c:lineChart>
      <c:catAx>
        <c:axId val="4109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100800"/>
        <c:crosses val="autoZero"/>
        <c:auto val="1"/>
        <c:lblAlgn val="ctr"/>
        <c:lblOffset val="100"/>
        <c:tickLblSkip val="1"/>
        <c:tickMarkSkip val="1"/>
        <c:noMultiLvlLbl val="0"/>
      </c:catAx>
      <c:valAx>
        <c:axId val="4110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99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Population with HIV</c:v>
                </c:pt>
              </c:strCache>
            </c:strRef>
          </c:tx>
          <c:spPr>
            <a:ln w="28575" cap="rnd">
              <a:solidFill>
                <a:schemeClr val="accent2">
                  <a:lumMod val="50000"/>
                </a:schemeClr>
              </a:solidFill>
              <a:round/>
            </a:ln>
            <a:effectLst/>
          </c:spPr>
          <c:marker>
            <c:symbol val="none"/>
          </c:marker>
          <c:cat>
            <c:strRef>
              <c:f>Sheet1!$B$1:$I$1</c:f>
              <c:strCache>
                <c:ptCount val="8"/>
                <c:pt idx="0">
                  <c:v>1990</c:v>
                </c:pt>
                <c:pt idx="1">
                  <c:v>1995</c:v>
                </c:pt>
                <c:pt idx="2">
                  <c:v>2000</c:v>
                </c:pt>
                <c:pt idx="3">
                  <c:v>2005</c:v>
                </c:pt>
                <c:pt idx="4">
                  <c:v>2010</c:v>
                </c:pt>
                <c:pt idx="5">
                  <c:v>2012</c:v>
                </c:pt>
                <c:pt idx="6">
                  <c:v>2013</c:v>
                </c:pt>
                <c:pt idx="7">
                  <c:v>2014</c:v>
                </c:pt>
              </c:strCache>
            </c:strRef>
          </c:cat>
          <c:val>
            <c:numRef>
              <c:f>Sheet1!$B$2:$I$2</c:f>
              <c:numCache>
                <c:formatCode>#,##0</c:formatCode>
                <c:ptCount val="8"/>
                <c:pt idx="0">
                  <c:v>8100000</c:v>
                </c:pt>
                <c:pt idx="1">
                  <c:v>18500000</c:v>
                </c:pt>
                <c:pt idx="2">
                  <c:v>28600000</c:v>
                </c:pt>
                <c:pt idx="3">
                  <c:v>32000000</c:v>
                </c:pt>
                <c:pt idx="4">
                  <c:v>34400000</c:v>
                </c:pt>
                <c:pt idx="5">
                  <c:v>35600000</c:v>
                </c:pt>
                <c:pt idx="6" formatCode="General">
                  <c:v>36200000</c:v>
                </c:pt>
                <c:pt idx="7" formatCode="General">
                  <c:v>36900000</c:v>
                </c:pt>
              </c:numCache>
            </c:numRef>
          </c:val>
          <c:smooth val="0"/>
          <c:extLst>
            <c:ext xmlns:c16="http://schemas.microsoft.com/office/drawing/2014/chart" uri="{C3380CC4-5D6E-409C-BE32-E72D297353CC}">
              <c16:uniqueId val="{00000000-6519-42D9-858E-95ABC7B8D5AE}"/>
            </c:ext>
          </c:extLst>
        </c:ser>
        <c:dLbls>
          <c:showLegendKey val="0"/>
          <c:showVal val="0"/>
          <c:showCatName val="0"/>
          <c:showSerName val="0"/>
          <c:showPercent val="0"/>
          <c:showBubbleSize val="0"/>
        </c:dLbls>
        <c:marker val="1"/>
        <c:smooth val="0"/>
        <c:axId val="41123200"/>
        <c:axId val="41124992"/>
      </c:lineChart>
      <c:lineChart>
        <c:grouping val="standard"/>
        <c:varyColors val="0"/>
        <c:ser>
          <c:idx val="1"/>
          <c:order val="1"/>
          <c:tx>
            <c:strRef>
              <c:f>Sheet1!$A$3</c:f>
              <c:strCache>
                <c:ptCount val="1"/>
                <c:pt idx="0">
                  <c:v>AIDS-Related Deaths</c:v>
                </c:pt>
              </c:strCache>
            </c:strRef>
          </c:tx>
          <c:spPr>
            <a:ln w="28575" cap="rnd">
              <a:solidFill>
                <a:schemeClr val="accent4">
                  <a:lumMod val="75000"/>
                </a:schemeClr>
              </a:solidFill>
              <a:round/>
            </a:ln>
            <a:effectLst/>
          </c:spPr>
          <c:marker>
            <c:symbol val="none"/>
          </c:marker>
          <c:cat>
            <c:strRef>
              <c:f>Sheet1!$B$1:$I$1</c:f>
              <c:strCache>
                <c:ptCount val="8"/>
                <c:pt idx="0">
                  <c:v>1990</c:v>
                </c:pt>
                <c:pt idx="1">
                  <c:v>1995</c:v>
                </c:pt>
                <c:pt idx="2">
                  <c:v>2000</c:v>
                </c:pt>
                <c:pt idx="3">
                  <c:v>2005</c:v>
                </c:pt>
                <c:pt idx="4">
                  <c:v>2010</c:v>
                </c:pt>
                <c:pt idx="5">
                  <c:v>2012</c:v>
                </c:pt>
                <c:pt idx="6">
                  <c:v>2013</c:v>
                </c:pt>
                <c:pt idx="7">
                  <c:v>2014</c:v>
                </c:pt>
              </c:strCache>
            </c:strRef>
          </c:cat>
          <c:val>
            <c:numRef>
              <c:f>Sheet1!$B$3:$I$3</c:f>
              <c:numCache>
                <c:formatCode>#,##0</c:formatCode>
                <c:ptCount val="8"/>
                <c:pt idx="0">
                  <c:v>290000</c:v>
                </c:pt>
                <c:pt idx="1">
                  <c:v>900000</c:v>
                </c:pt>
                <c:pt idx="2">
                  <c:v>1700000</c:v>
                </c:pt>
                <c:pt idx="3">
                  <c:v>2300000</c:v>
                </c:pt>
                <c:pt idx="4">
                  <c:v>1600000</c:v>
                </c:pt>
                <c:pt idx="5">
                  <c:v>1400000</c:v>
                </c:pt>
                <c:pt idx="6" formatCode="General">
                  <c:v>1300000</c:v>
                </c:pt>
                <c:pt idx="7" formatCode="General">
                  <c:v>1200000</c:v>
                </c:pt>
              </c:numCache>
            </c:numRef>
          </c:val>
          <c:smooth val="0"/>
          <c:extLst>
            <c:ext xmlns:c16="http://schemas.microsoft.com/office/drawing/2014/chart" uri="{C3380CC4-5D6E-409C-BE32-E72D297353CC}">
              <c16:uniqueId val="{00000001-6519-42D9-858E-95ABC7B8D5AE}"/>
            </c:ext>
          </c:extLst>
        </c:ser>
        <c:dLbls>
          <c:showLegendKey val="0"/>
          <c:showVal val="0"/>
          <c:showCatName val="0"/>
          <c:showSerName val="0"/>
          <c:showPercent val="0"/>
          <c:showBubbleSize val="0"/>
        </c:dLbls>
        <c:marker val="1"/>
        <c:smooth val="0"/>
        <c:axId val="41128320"/>
        <c:axId val="41126528"/>
      </c:lineChart>
      <c:catAx>
        <c:axId val="4112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124992"/>
        <c:crosses val="autoZero"/>
        <c:auto val="1"/>
        <c:lblAlgn val="ctr"/>
        <c:lblOffset val="100"/>
        <c:noMultiLvlLbl val="0"/>
      </c:catAx>
      <c:valAx>
        <c:axId val="41124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123200"/>
        <c:crosses val="autoZero"/>
        <c:crossBetween val="between"/>
      </c:valAx>
      <c:valAx>
        <c:axId val="411265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128320"/>
        <c:crosses val="max"/>
        <c:crossBetween val="between"/>
      </c:valAx>
      <c:catAx>
        <c:axId val="41128320"/>
        <c:scaling>
          <c:orientation val="minMax"/>
        </c:scaling>
        <c:delete val="1"/>
        <c:axPos val="b"/>
        <c:numFmt formatCode="General" sourceLinked="1"/>
        <c:majorTickMark val="out"/>
        <c:minorTickMark val="none"/>
        <c:tickLblPos val="nextTo"/>
        <c:crossAx val="41126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World</c:v>
          </c:tx>
          <c:spPr>
            <a:ln w="28575" cap="rnd">
              <a:solidFill>
                <a:schemeClr val="accent1"/>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Sheet1!$C$3:$BE$3</c:f>
              <c:numCache>
                <c:formatCode>General</c:formatCode>
                <c:ptCount val="55"/>
                <c:pt idx="0">
                  <c:v>52.475280087469727</c:v>
                </c:pt>
                <c:pt idx="1">
                  <c:v>52.981375387226343</c:v>
                </c:pt>
                <c:pt idx="2">
                  <c:v>53.404890459429325</c:v>
                </c:pt>
                <c:pt idx="3">
                  <c:v>53.936376594146189</c:v>
                </c:pt>
                <c:pt idx="4">
                  <c:v>54.614049695589003</c:v>
                </c:pt>
                <c:pt idx="5">
                  <c:v>55.281659217510331</c:v>
                </c:pt>
                <c:pt idx="6">
                  <c:v>56.021277575601495</c:v>
                </c:pt>
                <c:pt idx="7">
                  <c:v>56.734564935410823</c:v>
                </c:pt>
                <c:pt idx="8">
                  <c:v>57.34157390924684</c:v>
                </c:pt>
                <c:pt idx="9">
                  <c:v>57.957230785513488</c:v>
                </c:pt>
                <c:pt idx="10">
                  <c:v>58.550786232962267</c:v>
                </c:pt>
                <c:pt idx="11">
                  <c:v>59.079329784409168</c:v>
                </c:pt>
                <c:pt idx="12">
                  <c:v>59.567738627833641</c:v>
                </c:pt>
                <c:pt idx="13">
                  <c:v>60.017063283844749</c:v>
                </c:pt>
                <c:pt idx="14">
                  <c:v>60.511543539510541</c:v>
                </c:pt>
                <c:pt idx="15">
                  <c:v>60.956379952806557</c:v>
                </c:pt>
                <c:pt idx="16">
                  <c:v>61.376012547010696</c:v>
                </c:pt>
                <c:pt idx="17">
                  <c:v>61.79706860117615</c:v>
                </c:pt>
                <c:pt idx="18">
                  <c:v>62.156415595452977</c:v>
                </c:pt>
                <c:pt idx="19">
                  <c:v>62.516275838993487</c:v>
                </c:pt>
                <c:pt idx="20">
                  <c:v>62.800666584918964</c:v>
                </c:pt>
                <c:pt idx="21">
                  <c:v>63.139368179380284</c:v>
                </c:pt>
                <c:pt idx="22">
                  <c:v>63.461229395564409</c:v>
                </c:pt>
                <c:pt idx="23">
                  <c:v>63.705271035620413</c:v>
                </c:pt>
                <c:pt idx="24">
                  <c:v>63.965726124526753</c:v>
                </c:pt>
                <c:pt idx="25">
                  <c:v>64.217964247675894</c:v>
                </c:pt>
                <c:pt idx="26">
                  <c:v>64.515069507989764</c:v>
                </c:pt>
                <c:pt idx="27">
                  <c:v>64.766853959532128</c:v>
                </c:pt>
                <c:pt idx="28">
                  <c:v>64.971980008687311</c:v>
                </c:pt>
                <c:pt idx="29">
                  <c:v>65.190610195049459</c:v>
                </c:pt>
                <c:pt idx="30">
                  <c:v>65.386182436519093</c:v>
                </c:pt>
                <c:pt idx="31">
                  <c:v>65.574538649546682</c:v>
                </c:pt>
                <c:pt idx="32">
                  <c:v>65.738976414956809</c:v>
                </c:pt>
                <c:pt idx="33">
                  <c:v>65.864105965350419</c:v>
                </c:pt>
                <c:pt idx="34">
                  <c:v>66.072466934272995</c:v>
                </c:pt>
                <c:pt idx="35">
                  <c:v>66.283112501443554</c:v>
                </c:pt>
                <c:pt idx="36">
                  <c:v>66.564636230498252</c:v>
                </c:pt>
                <c:pt idx="37">
                  <c:v>66.857422342847414</c:v>
                </c:pt>
                <c:pt idx="38">
                  <c:v>67.101052218766085</c:v>
                </c:pt>
                <c:pt idx="39">
                  <c:v>67.338810526871654</c:v>
                </c:pt>
                <c:pt idx="40">
                  <c:v>67.606037986827943</c:v>
                </c:pt>
                <c:pt idx="41">
                  <c:v>67.902831135757481</c:v>
                </c:pt>
                <c:pt idx="42">
                  <c:v>68.158441164422015</c:v>
                </c:pt>
                <c:pt idx="43">
                  <c:v>68.422980330243675</c:v>
                </c:pt>
                <c:pt idx="44">
                  <c:v>68.752356838968353</c:v>
                </c:pt>
                <c:pt idx="45">
                  <c:v>69.013432312650139</c:v>
                </c:pt>
                <c:pt idx="46">
                  <c:v>69.339070973335296</c:v>
                </c:pt>
                <c:pt idx="47">
                  <c:v>69.641854273286029</c:v>
                </c:pt>
                <c:pt idx="48">
                  <c:v>69.91471415547214</c:v>
                </c:pt>
                <c:pt idx="49">
                  <c:v>70.220352037388707</c:v>
                </c:pt>
                <c:pt idx="50">
                  <c:v>70.485465247837766</c:v>
                </c:pt>
                <c:pt idx="51">
                  <c:v>70.76491799445914</c:v>
                </c:pt>
                <c:pt idx="52">
                  <c:v>71.004977506958355</c:v>
                </c:pt>
                <c:pt idx="53">
                  <c:v>71.243252169835642</c:v>
                </c:pt>
                <c:pt idx="54">
                  <c:v>71.454998155943741</c:v>
                </c:pt>
              </c:numCache>
            </c:numRef>
          </c:val>
          <c:smooth val="0"/>
          <c:extLst>
            <c:ext xmlns:c16="http://schemas.microsoft.com/office/drawing/2014/chart" uri="{C3380CC4-5D6E-409C-BE32-E72D297353CC}">
              <c16:uniqueId val="{00000000-B0D6-49C2-9748-AB78C53C7CF3}"/>
            </c:ext>
          </c:extLst>
        </c:ser>
        <c:ser>
          <c:idx val="1"/>
          <c:order val="1"/>
          <c:tx>
            <c:v>Sub-Saharan Africa</c:v>
          </c:tx>
          <c:spPr>
            <a:ln w="28575" cap="rnd">
              <a:solidFill>
                <a:schemeClr val="accent2"/>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Sheet1!$C$4:$BE$4</c:f>
              <c:numCache>
                <c:formatCode>General</c:formatCode>
                <c:ptCount val="55"/>
                <c:pt idx="0">
                  <c:v>40.169677298488132</c:v>
                </c:pt>
                <c:pt idx="1">
                  <c:v>40.615544997838974</c:v>
                </c:pt>
                <c:pt idx="2">
                  <c:v>41.049437262365565</c:v>
                </c:pt>
                <c:pt idx="3">
                  <c:v>41.470527975452931</c:v>
                </c:pt>
                <c:pt idx="4">
                  <c:v>41.87960760036021</c:v>
                </c:pt>
                <c:pt idx="5">
                  <c:v>42.279813375321417</c:v>
                </c:pt>
                <c:pt idx="6">
                  <c:v>42.675033696185821</c:v>
                </c:pt>
                <c:pt idx="7">
                  <c:v>43.07006436270035</c:v>
                </c:pt>
                <c:pt idx="8">
                  <c:v>43.468547375087489</c:v>
                </c:pt>
                <c:pt idx="9">
                  <c:v>43.872008092689683</c:v>
                </c:pt>
                <c:pt idx="10">
                  <c:v>44.28148955770947</c:v>
                </c:pt>
                <c:pt idx="11">
                  <c:v>44.697761082230862</c:v>
                </c:pt>
                <c:pt idx="12">
                  <c:v>45.116159731385999</c:v>
                </c:pt>
                <c:pt idx="13">
                  <c:v>45.532540135118744</c:v>
                </c:pt>
                <c:pt idx="14">
                  <c:v>45.942740723591193</c:v>
                </c:pt>
                <c:pt idx="15">
                  <c:v>46.343938429136479</c:v>
                </c:pt>
                <c:pt idx="16">
                  <c:v>46.734325329157656</c:v>
                </c:pt>
                <c:pt idx="17">
                  <c:v>47.112278985580105</c:v>
                </c:pt>
                <c:pt idx="18">
                  <c:v>47.476791163317095</c:v>
                </c:pt>
                <c:pt idx="19">
                  <c:v>47.826827835794639</c:v>
                </c:pt>
                <c:pt idx="20">
                  <c:v>48.160792637711872</c:v>
                </c:pt>
                <c:pt idx="21">
                  <c:v>48.477304283082439</c:v>
                </c:pt>
                <c:pt idx="22">
                  <c:v>48.778121400270514</c:v>
                </c:pt>
                <c:pt idx="23">
                  <c:v>49.050705297003333</c:v>
                </c:pt>
                <c:pt idx="24">
                  <c:v>49.300886276103611</c:v>
                </c:pt>
                <c:pt idx="25">
                  <c:v>49.516066412744536</c:v>
                </c:pt>
                <c:pt idx="26">
                  <c:v>49.686328204674723</c:v>
                </c:pt>
                <c:pt idx="27">
                  <c:v>49.809528522456773</c:v>
                </c:pt>
                <c:pt idx="28">
                  <c:v>49.878445835096613</c:v>
                </c:pt>
                <c:pt idx="29">
                  <c:v>49.909973636045393</c:v>
                </c:pt>
                <c:pt idx="30">
                  <c:v>49.913916624087697</c:v>
                </c:pt>
                <c:pt idx="31">
                  <c:v>49.908358903010118</c:v>
                </c:pt>
                <c:pt idx="32">
                  <c:v>49.906872295563147</c:v>
                </c:pt>
                <c:pt idx="33">
                  <c:v>49.90542628245678</c:v>
                </c:pt>
                <c:pt idx="34">
                  <c:v>49.910574672035899</c:v>
                </c:pt>
                <c:pt idx="35">
                  <c:v>49.917957764871588</c:v>
                </c:pt>
                <c:pt idx="36">
                  <c:v>49.932265764542372</c:v>
                </c:pt>
                <c:pt idx="37">
                  <c:v>49.968084040407994</c:v>
                </c:pt>
                <c:pt idx="38">
                  <c:v>50.032520302339627</c:v>
                </c:pt>
                <c:pt idx="39">
                  <c:v>50.14985277402576</c:v>
                </c:pt>
                <c:pt idx="40">
                  <c:v>50.339393589021668</c:v>
                </c:pt>
                <c:pt idx="41">
                  <c:v>50.62013709774255</c:v>
                </c:pt>
                <c:pt idx="42">
                  <c:v>51.003855238175483</c:v>
                </c:pt>
                <c:pt idx="43">
                  <c:v>51.486598491219219</c:v>
                </c:pt>
                <c:pt idx="44">
                  <c:v>52.062620901514883</c:v>
                </c:pt>
                <c:pt idx="45">
                  <c:v>52.717660160962232</c:v>
                </c:pt>
                <c:pt idx="46">
                  <c:v>53.432623186572428</c:v>
                </c:pt>
                <c:pt idx="47">
                  <c:v>54.178551816503528</c:v>
                </c:pt>
                <c:pt idx="48">
                  <c:v>54.925723493064162</c:v>
                </c:pt>
                <c:pt idx="49">
                  <c:v>55.652055542919832</c:v>
                </c:pt>
                <c:pt idx="50">
                  <c:v>56.336539535123819</c:v>
                </c:pt>
                <c:pt idx="51">
                  <c:v>56.966862783267317</c:v>
                </c:pt>
                <c:pt idx="52">
                  <c:v>57.546187901951889</c:v>
                </c:pt>
                <c:pt idx="53">
                  <c:v>58.076560463587299</c:v>
                </c:pt>
                <c:pt idx="54">
                  <c:v>58.558854956293565</c:v>
                </c:pt>
              </c:numCache>
            </c:numRef>
          </c:val>
          <c:smooth val="0"/>
          <c:extLst>
            <c:ext xmlns:c16="http://schemas.microsoft.com/office/drawing/2014/chart" uri="{C3380CC4-5D6E-409C-BE32-E72D297353CC}">
              <c16:uniqueId val="{00000001-B0D6-49C2-9748-AB78C53C7CF3}"/>
            </c:ext>
          </c:extLst>
        </c:ser>
        <c:ser>
          <c:idx val="2"/>
          <c:order val="2"/>
          <c:tx>
            <c:v>Botswana</c:v>
          </c:tx>
          <c:spPr>
            <a:ln w="28575" cap="rnd">
              <a:solidFill>
                <a:schemeClr val="accent3"/>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Sheet1!$C$5:$BE$5</c:f>
              <c:numCache>
                <c:formatCode>General</c:formatCode>
                <c:ptCount val="55"/>
                <c:pt idx="0">
                  <c:v>50.547731707317077</c:v>
                </c:pt>
                <c:pt idx="1">
                  <c:v>50.907634146341472</c:v>
                </c:pt>
                <c:pt idx="2">
                  <c:v>51.255024390243911</c:v>
                </c:pt>
                <c:pt idx="3">
                  <c:v>51.593414634146349</c:v>
                </c:pt>
                <c:pt idx="4">
                  <c:v>51.928756097560978</c:v>
                </c:pt>
                <c:pt idx="5">
                  <c:v>52.272536585365863</c:v>
                </c:pt>
                <c:pt idx="6">
                  <c:v>52.635707317073177</c:v>
                </c:pt>
                <c:pt idx="7">
                  <c:v>53.02824390243903</c:v>
                </c:pt>
                <c:pt idx="8">
                  <c:v>53.457634146341476</c:v>
                </c:pt>
                <c:pt idx="9">
                  <c:v>53.927878048780499</c:v>
                </c:pt>
                <c:pt idx="10">
                  <c:v>54.443463414634152</c:v>
                </c:pt>
                <c:pt idx="11">
                  <c:v>55.007902439024392</c:v>
                </c:pt>
                <c:pt idx="12">
                  <c:v>55.612731707317081</c:v>
                </c:pt>
                <c:pt idx="13">
                  <c:v>56.244487804878048</c:v>
                </c:pt>
                <c:pt idx="14">
                  <c:v>56.893707317073179</c:v>
                </c:pt>
                <c:pt idx="15">
                  <c:v>57.548951219512205</c:v>
                </c:pt>
                <c:pt idx="16">
                  <c:v>58.199243902439029</c:v>
                </c:pt>
                <c:pt idx="17">
                  <c:v>58.835121951219513</c:v>
                </c:pt>
                <c:pt idx="18">
                  <c:v>59.445097560975611</c:v>
                </c:pt>
                <c:pt idx="19">
                  <c:v>60.015682926829271</c:v>
                </c:pt>
                <c:pt idx="20">
                  <c:v>60.54436585365854</c:v>
                </c:pt>
                <c:pt idx="21">
                  <c:v>61.033121951219513</c:v>
                </c:pt>
                <c:pt idx="22">
                  <c:v>61.481439024390248</c:v>
                </c:pt>
                <c:pt idx="23">
                  <c:v>61.884292682926834</c:v>
                </c:pt>
                <c:pt idx="24">
                  <c:v>62.227195121951226</c:v>
                </c:pt>
                <c:pt idx="25">
                  <c:v>62.50965853658537</c:v>
                </c:pt>
                <c:pt idx="26">
                  <c:v>62.735195121951222</c:v>
                </c:pt>
                <c:pt idx="27">
                  <c:v>62.889829268292686</c:v>
                </c:pt>
                <c:pt idx="28">
                  <c:v>62.945634146341476</c:v>
                </c:pt>
                <c:pt idx="29">
                  <c:v>62.863682926829277</c:v>
                </c:pt>
                <c:pt idx="30">
                  <c:v>62.556585365853671</c:v>
                </c:pt>
                <c:pt idx="31">
                  <c:v>61.924512195121963</c:v>
                </c:pt>
                <c:pt idx="32">
                  <c:v>60.938487804878058</c:v>
                </c:pt>
                <c:pt idx="33">
                  <c:v>59.618975609756106</c:v>
                </c:pt>
                <c:pt idx="34">
                  <c:v>58.027390243902445</c:v>
                </c:pt>
                <c:pt idx="35">
                  <c:v>56.236121951219523</c:v>
                </c:pt>
                <c:pt idx="36">
                  <c:v>54.336121951219518</c:v>
                </c:pt>
                <c:pt idx="37">
                  <c:v>52.474609756097571</c:v>
                </c:pt>
                <c:pt idx="38">
                  <c:v>50.81234146341464</c:v>
                </c:pt>
                <c:pt idx="39">
                  <c:v>49.486487804878053</c:v>
                </c:pt>
                <c:pt idx="40">
                  <c:v>48.693634146341473</c:v>
                </c:pt>
                <c:pt idx="41">
                  <c:v>48.610317073170734</c:v>
                </c:pt>
                <c:pt idx="42">
                  <c:v>49.243414634146355</c:v>
                </c:pt>
                <c:pt idx="43">
                  <c:v>50.524512195121964</c:v>
                </c:pt>
                <c:pt idx="44">
                  <c:v>52.356317073170743</c:v>
                </c:pt>
                <c:pt idx="45">
                  <c:v>54.55221951219513</c:v>
                </c:pt>
                <c:pt idx="46">
                  <c:v>56.873268292682937</c:v>
                </c:pt>
                <c:pt idx="47">
                  <c:v>59.074560975609764</c:v>
                </c:pt>
                <c:pt idx="48">
                  <c:v>60.958585365853665</c:v>
                </c:pt>
                <c:pt idx="49">
                  <c:v>62.417097560975613</c:v>
                </c:pt>
                <c:pt idx="50">
                  <c:v>63.402292682926841</c:v>
                </c:pt>
                <c:pt idx="51">
                  <c:v>63.951609756097561</c:v>
                </c:pt>
                <c:pt idx="52">
                  <c:v>64.222731707317081</c:v>
                </c:pt>
                <c:pt idx="53">
                  <c:v>64.360804878048782</c:v>
                </c:pt>
                <c:pt idx="54">
                  <c:v>64.429243902439026</c:v>
                </c:pt>
              </c:numCache>
            </c:numRef>
          </c:val>
          <c:smooth val="0"/>
          <c:extLst>
            <c:ext xmlns:c16="http://schemas.microsoft.com/office/drawing/2014/chart" uri="{C3380CC4-5D6E-409C-BE32-E72D297353CC}">
              <c16:uniqueId val="{00000002-B0D6-49C2-9748-AB78C53C7CF3}"/>
            </c:ext>
          </c:extLst>
        </c:ser>
        <c:ser>
          <c:idx val="3"/>
          <c:order val="3"/>
          <c:tx>
            <c:v>Kenya</c:v>
          </c:tx>
          <c:spPr>
            <a:ln w="28575" cap="rnd">
              <a:solidFill>
                <a:schemeClr val="accent4"/>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Sheet1!$C$10:$BE$10</c:f>
              <c:numCache>
                <c:formatCode>General</c:formatCode>
                <c:ptCount val="55"/>
                <c:pt idx="0">
                  <c:v>46.362414634146347</c:v>
                </c:pt>
                <c:pt idx="1">
                  <c:v>47.013000000000005</c:v>
                </c:pt>
                <c:pt idx="2">
                  <c:v>47.652243902439032</c:v>
                </c:pt>
                <c:pt idx="3">
                  <c:v>48.269756097560979</c:v>
                </c:pt>
                <c:pt idx="4">
                  <c:v>48.861097560975622</c:v>
                </c:pt>
                <c:pt idx="5">
                  <c:v>49.428756097560978</c:v>
                </c:pt>
                <c:pt idx="6">
                  <c:v>49.981682926829272</c:v>
                </c:pt>
                <c:pt idx="7">
                  <c:v>50.532731707317083</c:v>
                </c:pt>
                <c:pt idx="8">
                  <c:v>51.090829268292687</c:v>
                </c:pt>
                <c:pt idx="9">
                  <c:v>51.658926829268296</c:v>
                </c:pt>
                <c:pt idx="10">
                  <c:v>52.233024390243912</c:v>
                </c:pt>
                <c:pt idx="11">
                  <c:v>52.808658536585384</c:v>
                </c:pt>
                <c:pt idx="12">
                  <c:v>53.377365853658539</c:v>
                </c:pt>
                <c:pt idx="13">
                  <c:v>53.934170731707326</c:v>
                </c:pt>
                <c:pt idx="14">
                  <c:v>54.478585365853661</c:v>
                </c:pt>
                <c:pt idx="15">
                  <c:v>55.019073170731708</c:v>
                </c:pt>
                <c:pt idx="16">
                  <c:v>55.569170731707317</c:v>
                </c:pt>
                <c:pt idx="17">
                  <c:v>56.133804878048785</c:v>
                </c:pt>
                <c:pt idx="18">
                  <c:v>56.707951219512204</c:v>
                </c:pt>
                <c:pt idx="19">
                  <c:v>57.280097560975619</c:v>
                </c:pt>
                <c:pt idx="20">
                  <c:v>57.833634146341474</c:v>
                </c:pt>
                <c:pt idx="21">
                  <c:v>58.347536585365859</c:v>
                </c:pt>
                <c:pt idx="22">
                  <c:v>58.79975609756098</c:v>
                </c:pt>
                <c:pt idx="23">
                  <c:v>59.168317073170741</c:v>
                </c:pt>
                <c:pt idx="24">
                  <c:v>59.43673170731708</c:v>
                </c:pt>
                <c:pt idx="25">
                  <c:v>59.597024390243909</c:v>
                </c:pt>
                <c:pt idx="26">
                  <c:v>59.648731707317076</c:v>
                </c:pt>
                <c:pt idx="27">
                  <c:v>59.598414634146344</c:v>
                </c:pt>
                <c:pt idx="28">
                  <c:v>59.449682926829269</c:v>
                </c:pt>
                <c:pt idx="29">
                  <c:v>59.195170731707321</c:v>
                </c:pt>
                <c:pt idx="30">
                  <c:v>58.802048780487809</c:v>
                </c:pt>
                <c:pt idx="31">
                  <c:v>58.228975609756105</c:v>
                </c:pt>
                <c:pt idx="32">
                  <c:v>57.473536585365864</c:v>
                </c:pt>
                <c:pt idx="33">
                  <c:v>56.55919512195122</c:v>
                </c:pt>
                <c:pt idx="34">
                  <c:v>55.533951219512197</c:v>
                </c:pt>
                <c:pt idx="35">
                  <c:v>54.45773170731708</c:v>
                </c:pt>
                <c:pt idx="36">
                  <c:v>53.4</c:v>
                </c:pt>
                <c:pt idx="37">
                  <c:v>52.437536585365855</c:v>
                </c:pt>
                <c:pt idx="38">
                  <c:v>51.642585365853662</c:v>
                </c:pt>
                <c:pt idx="39">
                  <c:v>51.071390243902442</c:v>
                </c:pt>
                <c:pt idx="40">
                  <c:v>50.785170731707325</c:v>
                </c:pt>
                <c:pt idx="41">
                  <c:v>50.824146341463425</c:v>
                </c:pt>
                <c:pt idx="42">
                  <c:v>51.159658536585368</c:v>
                </c:pt>
                <c:pt idx="43">
                  <c:v>51.748707317073176</c:v>
                </c:pt>
                <c:pt idx="44">
                  <c:v>52.552243902439031</c:v>
                </c:pt>
                <c:pt idx="45">
                  <c:v>53.519829268292696</c:v>
                </c:pt>
                <c:pt idx="46">
                  <c:v>54.591097560975619</c:v>
                </c:pt>
                <c:pt idx="47">
                  <c:v>55.699292682926831</c:v>
                </c:pt>
                <c:pt idx="48">
                  <c:v>56.784682926829277</c:v>
                </c:pt>
                <c:pt idx="49">
                  <c:v>57.800439024390251</c:v>
                </c:pt>
                <c:pt idx="50">
                  <c:v>58.718609756097571</c:v>
                </c:pt>
                <c:pt idx="51">
                  <c:v>59.534219512195129</c:v>
                </c:pt>
                <c:pt idx="52">
                  <c:v>60.272780487804887</c:v>
                </c:pt>
                <c:pt idx="53">
                  <c:v>60.953780487804885</c:v>
                </c:pt>
                <c:pt idx="54">
                  <c:v>61.576365853658544</c:v>
                </c:pt>
              </c:numCache>
            </c:numRef>
          </c:val>
          <c:smooth val="0"/>
          <c:extLst>
            <c:ext xmlns:c16="http://schemas.microsoft.com/office/drawing/2014/chart" uri="{C3380CC4-5D6E-409C-BE32-E72D297353CC}">
              <c16:uniqueId val="{00000003-B0D6-49C2-9748-AB78C53C7CF3}"/>
            </c:ext>
          </c:extLst>
        </c:ser>
        <c:ser>
          <c:idx val="4"/>
          <c:order val="4"/>
          <c:tx>
            <c:v>South Africa</c:v>
          </c:tx>
          <c:spPr>
            <a:ln w="28575" cap="rnd">
              <a:solidFill>
                <a:schemeClr val="accent5"/>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Sheet1!$C$7:$BE$7</c:f>
              <c:numCache>
                <c:formatCode>General</c:formatCode>
                <c:ptCount val="55"/>
                <c:pt idx="0">
                  <c:v>49.036292682926835</c:v>
                </c:pt>
                <c:pt idx="1">
                  <c:v>49.429804878048785</c:v>
                </c:pt>
                <c:pt idx="2">
                  <c:v>49.813292682926843</c:v>
                </c:pt>
                <c:pt idx="3">
                  <c:v>50.195756097560974</c:v>
                </c:pt>
                <c:pt idx="4">
                  <c:v>50.581756097560977</c:v>
                </c:pt>
                <c:pt idx="5">
                  <c:v>50.971829268292694</c:v>
                </c:pt>
                <c:pt idx="6">
                  <c:v>51.363024390243908</c:v>
                </c:pt>
                <c:pt idx="7">
                  <c:v>51.749414634146341</c:v>
                </c:pt>
                <c:pt idx="8">
                  <c:v>52.126000000000005</c:v>
                </c:pt>
                <c:pt idx="9">
                  <c:v>52.493268292682927</c:v>
                </c:pt>
                <c:pt idx="10">
                  <c:v>52.850682926829272</c:v>
                </c:pt>
                <c:pt idx="11">
                  <c:v>53.196146341463418</c:v>
                </c:pt>
                <c:pt idx="12">
                  <c:v>53.533634146341477</c:v>
                </c:pt>
                <c:pt idx="13">
                  <c:v>53.870560975609763</c:v>
                </c:pt>
                <c:pt idx="14">
                  <c:v>54.213414634146339</c:v>
                </c:pt>
                <c:pt idx="15">
                  <c:v>54.576707317073172</c:v>
                </c:pt>
                <c:pt idx="16">
                  <c:v>54.974463414634158</c:v>
                </c:pt>
                <c:pt idx="17">
                  <c:v>55.41224390243903</c:v>
                </c:pt>
                <c:pt idx="18">
                  <c:v>55.892609756097571</c:v>
                </c:pt>
                <c:pt idx="19">
                  <c:v>56.414048780487803</c:v>
                </c:pt>
                <c:pt idx="20">
                  <c:v>56.973073170731716</c:v>
                </c:pt>
                <c:pt idx="21">
                  <c:v>57.562634146341466</c:v>
                </c:pt>
                <c:pt idx="22">
                  <c:v>58.167195121951224</c:v>
                </c:pt>
                <c:pt idx="23">
                  <c:v>58.768780487804882</c:v>
                </c:pt>
                <c:pt idx="24">
                  <c:v>59.35243902439025</c:v>
                </c:pt>
                <c:pt idx="25">
                  <c:v>59.912170731707327</c:v>
                </c:pt>
                <c:pt idx="26">
                  <c:v>60.449512195121962</c:v>
                </c:pt>
                <c:pt idx="27">
                  <c:v>60.958024390243907</c:v>
                </c:pt>
                <c:pt idx="28">
                  <c:v>61.423804878048792</c:v>
                </c:pt>
                <c:pt idx="29">
                  <c:v>61.820439024390247</c:v>
                </c:pt>
                <c:pt idx="30">
                  <c:v>62.120073170731708</c:v>
                </c:pt>
                <c:pt idx="31">
                  <c:v>62.294804878048787</c:v>
                </c:pt>
                <c:pt idx="32">
                  <c:v>62.325170731707324</c:v>
                </c:pt>
                <c:pt idx="33">
                  <c:v>62.193731707317077</c:v>
                </c:pt>
                <c:pt idx="34">
                  <c:v>61.887975609756104</c:v>
                </c:pt>
                <c:pt idx="35">
                  <c:v>61.370024390243906</c:v>
                </c:pt>
                <c:pt idx="36">
                  <c:v>60.605463414634144</c:v>
                </c:pt>
                <c:pt idx="37">
                  <c:v>59.613195121951229</c:v>
                </c:pt>
                <c:pt idx="38">
                  <c:v>58.443024390243906</c:v>
                </c:pt>
                <c:pt idx="39">
                  <c:v>57.156682926829269</c:v>
                </c:pt>
                <c:pt idx="40">
                  <c:v>55.836878048780491</c:v>
                </c:pt>
                <c:pt idx="41">
                  <c:v>54.570804878048783</c:v>
                </c:pt>
                <c:pt idx="42">
                  <c:v>53.441195121951225</c:v>
                </c:pt>
                <c:pt idx="43">
                  <c:v>52.523756097560977</c:v>
                </c:pt>
                <c:pt idx="44">
                  <c:v>51.873756097560978</c:v>
                </c:pt>
                <c:pt idx="45">
                  <c:v>51.557341463414645</c:v>
                </c:pt>
                <c:pt idx="46">
                  <c:v>51.613707317073171</c:v>
                </c:pt>
                <c:pt idx="47">
                  <c:v>51.996512195121952</c:v>
                </c:pt>
                <c:pt idx="48">
                  <c:v>52.636024390243911</c:v>
                </c:pt>
                <c:pt idx="49">
                  <c:v>53.467097560975617</c:v>
                </c:pt>
                <c:pt idx="50">
                  <c:v>54.390756097560974</c:v>
                </c:pt>
                <c:pt idx="51">
                  <c:v>55.295658536585371</c:v>
                </c:pt>
                <c:pt idx="52">
                  <c:v>56.09831707317074</c:v>
                </c:pt>
                <c:pt idx="53">
                  <c:v>56.736585365853664</c:v>
                </c:pt>
                <c:pt idx="54">
                  <c:v>57.182121951219521</c:v>
                </c:pt>
              </c:numCache>
            </c:numRef>
          </c:val>
          <c:smooth val="0"/>
          <c:extLst>
            <c:ext xmlns:c16="http://schemas.microsoft.com/office/drawing/2014/chart" uri="{C3380CC4-5D6E-409C-BE32-E72D297353CC}">
              <c16:uniqueId val="{00000004-B0D6-49C2-9748-AB78C53C7CF3}"/>
            </c:ext>
          </c:extLst>
        </c:ser>
        <c:ser>
          <c:idx val="5"/>
          <c:order val="5"/>
          <c:tx>
            <c:v>Swaziland</c:v>
          </c:tx>
          <c:spPr>
            <a:ln w="28575" cap="rnd">
              <a:solidFill>
                <a:schemeClr val="accent6"/>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Sheet1!$C$6:$BE$6</c:f>
              <c:numCache>
                <c:formatCode>General</c:formatCode>
                <c:ptCount val="55"/>
                <c:pt idx="0">
                  <c:v>44.233780487804879</c:v>
                </c:pt>
                <c:pt idx="1">
                  <c:v>44.531878048780491</c:v>
                </c:pt>
                <c:pt idx="2">
                  <c:v>44.817951219512203</c:v>
                </c:pt>
                <c:pt idx="3">
                  <c:v>45.100048780487811</c:v>
                </c:pt>
                <c:pt idx="4">
                  <c:v>45.389658536585372</c:v>
                </c:pt>
                <c:pt idx="5">
                  <c:v>45.701243902439032</c:v>
                </c:pt>
                <c:pt idx="6">
                  <c:v>46.053292682926831</c:v>
                </c:pt>
                <c:pt idx="7">
                  <c:v>46.452804878048788</c:v>
                </c:pt>
                <c:pt idx="8">
                  <c:v>46.905268292682933</c:v>
                </c:pt>
                <c:pt idx="9">
                  <c:v>47.410195121951226</c:v>
                </c:pt>
                <c:pt idx="10">
                  <c:v>47.961634146341467</c:v>
                </c:pt>
                <c:pt idx="11">
                  <c:v>48.547097560975615</c:v>
                </c:pt>
                <c:pt idx="12">
                  <c:v>49.151121951219515</c:v>
                </c:pt>
                <c:pt idx="13">
                  <c:v>49.760243902439029</c:v>
                </c:pt>
                <c:pt idx="14">
                  <c:v>50.369439024390246</c:v>
                </c:pt>
                <c:pt idx="15">
                  <c:v>50.979634146341468</c:v>
                </c:pt>
                <c:pt idx="16">
                  <c:v>51.599268292682929</c:v>
                </c:pt>
                <c:pt idx="17">
                  <c:v>52.234292682926828</c:v>
                </c:pt>
                <c:pt idx="18">
                  <c:v>52.887195121951223</c:v>
                </c:pt>
                <c:pt idx="19">
                  <c:v>53.552512195121963</c:v>
                </c:pt>
                <c:pt idx="20">
                  <c:v>54.226341463414649</c:v>
                </c:pt>
                <c:pt idx="21">
                  <c:v>54.901804878048786</c:v>
                </c:pt>
                <c:pt idx="22">
                  <c:v>55.567512195121957</c:v>
                </c:pt>
                <c:pt idx="23">
                  <c:v>56.208024390243907</c:v>
                </c:pt>
                <c:pt idx="24">
                  <c:v>56.808853658536584</c:v>
                </c:pt>
                <c:pt idx="25">
                  <c:v>57.370926829268299</c:v>
                </c:pt>
                <c:pt idx="26">
                  <c:v>57.903146341463419</c:v>
                </c:pt>
                <c:pt idx="27">
                  <c:v>58.397878048780498</c:v>
                </c:pt>
                <c:pt idx="28">
                  <c:v>58.832048780487817</c:v>
                </c:pt>
                <c:pt idx="29">
                  <c:v>59.168634146341475</c:v>
                </c:pt>
                <c:pt idx="30">
                  <c:v>59.345195121951228</c:v>
                </c:pt>
                <c:pt idx="31">
                  <c:v>59.293268292682932</c:v>
                </c:pt>
                <c:pt idx="32">
                  <c:v>58.977463414634151</c:v>
                </c:pt>
                <c:pt idx="33">
                  <c:v>58.384390243902445</c:v>
                </c:pt>
                <c:pt idx="34">
                  <c:v>57.522146341463419</c:v>
                </c:pt>
                <c:pt idx="35">
                  <c:v>56.39080487804879</c:v>
                </c:pt>
                <c:pt idx="36">
                  <c:v>55.004512195121961</c:v>
                </c:pt>
                <c:pt idx="37">
                  <c:v>53.437243902439022</c:v>
                </c:pt>
                <c:pt idx="38">
                  <c:v>51.789439024390248</c:v>
                </c:pt>
                <c:pt idx="39">
                  <c:v>50.156439024390252</c:v>
                </c:pt>
                <c:pt idx="40">
                  <c:v>48.664073170731712</c:v>
                </c:pt>
                <c:pt idx="41">
                  <c:v>47.434097560975616</c:v>
                </c:pt>
                <c:pt idx="42">
                  <c:v>46.523317073170745</c:v>
                </c:pt>
                <c:pt idx="43">
                  <c:v>45.958097560975617</c:v>
                </c:pt>
                <c:pt idx="44">
                  <c:v>45.74534146341464</c:v>
                </c:pt>
                <c:pt idx="45">
                  <c:v>45.86007317073171</c:v>
                </c:pt>
                <c:pt idx="46">
                  <c:v>46.241365853658536</c:v>
                </c:pt>
                <c:pt idx="47">
                  <c:v>46.772390243902443</c:v>
                </c:pt>
                <c:pt idx="48">
                  <c:v>47.34582926829269</c:v>
                </c:pt>
                <c:pt idx="49">
                  <c:v>47.892756097560977</c:v>
                </c:pt>
                <c:pt idx="50">
                  <c:v>48.345756097560979</c:v>
                </c:pt>
                <c:pt idx="51">
                  <c:v>48.661390243902446</c:v>
                </c:pt>
                <c:pt idx="52">
                  <c:v>48.85063414634147</c:v>
                </c:pt>
                <c:pt idx="53">
                  <c:v>48.937926829268299</c:v>
                </c:pt>
                <c:pt idx="54">
                  <c:v>48.934731707317084</c:v>
                </c:pt>
              </c:numCache>
            </c:numRef>
          </c:val>
          <c:smooth val="0"/>
          <c:extLst>
            <c:ext xmlns:c16="http://schemas.microsoft.com/office/drawing/2014/chart" uri="{C3380CC4-5D6E-409C-BE32-E72D297353CC}">
              <c16:uniqueId val="{00000005-B0D6-49C2-9748-AB78C53C7CF3}"/>
            </c:ext>
          </c:extLst>
        </c:ser>
        <c:ser>
          <c:idx val="6"/>
          <c:order val="6"/>
          <c:tx>
            <c:v>Uganda</c:v>
          </c:tx>
          <c:spPr>
            <a:ln w="28575" cap="rnd">
              <a:solidFill>
                <a:schemeClr val="accent1">
                  <a:lumMod val="60000"/>
                </a:schemeClr>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Sheet1!$C$8:$BE$8</c:f>
              <c:numCache>
                <c:formatCode>General</c:formatCode>
                <c:ptCount val="55"/>
                <c:pt idx="0">
                  <c:v>43.983560975609763</c:v>
                </c:pt>
                <c:pt idx="1">
                  <c:v>44.560024390243903</c:v>
                </c:pt>
                <c:pt idx="2">
                  <c:v>45.147048780487808</c:v>
                </c:pt>
                <c:pt idx="3">
                  <c:v>45.738121951219512</c:v>
                </c:pt>
                <c:pt idx="4">
                  <c:v>46.32126829268293</c:v>
                </c:pt>
                <c:pt idx="5">
                  <c:v>46.879487804878046</c:v>
                </c:pt>
                <c:pt idx="6">
                  <c:v>47.394756097560979</c:v>
                </c:pt>
                <c:pt idx="7">
                  <c:v>47.853536585365859</c:v>
                </c:pt>
                <c:pt idx="8">
                  <c:v>48.245829268292688</c:v>
                </c:pt>
                <c:pt idx="9">
                  <c:v>48.567585365853667</c:v>
                </c:pt>
                <c:pt idx="10">
                  <c:v>48.816804878048785</c:v>
                </c:pt>
                <c:pt idx="11">
                  <c:v>49.000487804878048</c:v>
                </c:pt>
                <c:pt idx="12">
                  <c:v>49.133121951219522</c:v>
                </c:pt>
                <c:pt idx="13">
                  <c:v>49.225682926829279</c:v>
                </c:pt>
                <c:pt idx="14">
                  <c:v>49.287146341463412</c:v>
                </c:pt>
                <c:pt idx="15">
                  <c:v>49.323975609756097</c:v>
                </c:pt>
                <c:pt idx="16">
                  <c:v>49.344146341463421</c:v>
                </c:pt>
                <c:pt idx="17">
                  <c:v>49.346121951219516</c:v>
                </c:pt>
                <c:pt idx="18">
                  <c:v>49.325390243902447</c:v>
                </c:pt>
                <c:pt idx="19">
                  <c:v>49.275463414634153</c:v>
                </c:pt>
                <c:pt idx="20">
                  <c:v>49.182780487804884</c:v>
                </c:pt>
                <c:pt idx="21">
                  <c:v>49.02878048780488</c:v>
                </c:pt>
                <c:pt idx="22">
                  <c:v>48.802512195121956</c:v>
                </c:pt>
                <c:pt idx="23">
                  <c:v>48.502048780487812</c:v>
                </c:pt>
                <c:pt idx="24">
                  <c:v>48.130024390243904</c:v>
                </c:pt>
                <c:pt idx="25">
                  <c:v>47.690609756097565</c:v>
                </c:pt>
                <c:pt idx="26">
                  <c:v>47.188975609756106</c:v>
                </c:pt>
                <c:pt idx="27">
                  <c:v>46.646780487804882</c:v>
                </c:pt>
                <c:pt idx="28">
                  <c:v>46.093121951219523</c:v>
                </c:pt>
                <c:pt idx="29">
                  <c:v>45.555585365853659</c:v>
                </c:pt>
                <c:pt idx="30">
                  <c:v>45.056268292682937</c:v>
                </c:pt>
                <c:pt idx="31">
                  <c:v>44.612219512195125</c:v>
                </c:pt>
                <c:pt idx="32">
                  <c:v>44.23929268292683</c:v>
                </c:pt>
                <c:pt idx="33">
                  <c:v>43.957341463414636</c:v>
                </c:pt>
                <c:pt idx="34">
                  <c:v>43.794243902439028</c:v>
                </c:pt>
                <c:pt idx="35">
                  <c:v>43.783317073170736</c:v>
                </c:pt>
                <c:pt idx="36">
                  <c:v>43.957414634146339</c:v>
                </c:pt>
                <c:pt idx="37">
                  <c:v>44.318878048780491</c:v>
                </c:pt>
                <c:pt idx="38">
                  <c:v>44.859097560975613</c:v>
                </c:pt>
                <c:pt idx="39">
                  <c:v>45.564975609756104</c:v>
                </c:pt>
                <c:pt idx="40">
                  <c:v>46.419975609756101</c:v>
                </c:pt>
                <c:pt idx="41">
                  <c:v>47.404146341463424</c:v>
                </c:pt>
                <c:pt idx="42">
                  <c:v>48.475585365853661</c:v>
                </c:pt>
                <c:pt idx="43">
                  <c:v>49.587804878048786</c:v>
                </c:pt>
                <c:pt idx="44">
                  <c:v>50.701243902439039</c:v>
                </c:pt>
                <c:pt idx="45">
                  <c:v>51.770219512195126</c:v>
                </c:pt>
                <c:pt idx="46">
                  <c:v>52.757048780487807</c:v>
                </c:pt>
                <c:pt idx="47">
                  <c:v>53.654146341463424</c:v>
                </c:pt>
                <c:pt idx="48">
                  <c:v>54.461975609756102</c:v>
                </c:pt>
                <c:pt idx="49">
                  <c:v>55.182097560975613</c:v>
                </c:pt>
                <c:pt idx="50">
                  <c:v>55.836658536585368</c:v>
                </c:pt>
                <c:pt idx="51">
                  <c:v>56.463756097560974</c:v>
                </c:pt>
                <c:pt idx="52">
                  <c:v>57.100195121951231</c:v>
                </c:pt>
                <c:pt idx="53">
                  <c:v>57.767682926829274</c:v>
                </c:pt>
                <c:pt idx="54">
                  <c:v>58.466414634146354</c:v>
                </c:pt>
              </c:numCache>
            </c:numRef>
          </c:val>
          <c:smooth val="0"/>
          <c:extLst>
            <c:ext xmlns:c16="http://schemas.microsoft.com/office/drawing/2014/chart" uri="{C3380CC4-5D6E-409C-BE32-E72D297353CC}">
              <c16:uniqueId val="{00000006-B0D6-49C2-9748-AB78C53C7CF3}"/>
            </c:ext>
          </c:extLst>
        </c:ser>
        <c:ser>
          <c:idx val="7"/>
          <c:order val="7"/>
          <c:tx>
            <c:v>Zimbabwe</c:v>
          </c:tx>
          <c:spPr>
            <a:ln w="28575" cap="rnd">
              <a:solidFill>
                <a:schemeClr val="accent2">
                  <a:lumMod val="60000"/>
                </a:schemeClr>
              </a:solidFill>
              <a:round/>
            </a:ln>
            <a:effectLst/>
          </c:spPr>
          <c:marker>
            <c:symbol val="none"/>
          </c:marker>
          <c:cat>
            <c:strRef>
              <c:f>Sheet1!$C$2:$BB$2</c:f>
              <c:strCache>
                <c:ptCount val="51"/>
                <c:pt idx="0">
                  <c:v>1960</c:v>
                </c:pt>
                <c:pt idx="5">
                  <c:v>1965</c:v>
                </c:pt>
                <c:pt idx="10">
                  <c:v>1970</c:v>
                </c:pt>
                <c:pt idx="15">
                  <c:v>1975</c:v>
                </c:pt>
                <c:pt idx="20">
                  <c:v>1980</c:v>
                </c:pt>
                <c:pt idx="25">
                  <c:v>1985</c:v>
                </c:pt>
                <c:pt idx="30">
                  <c:v>1990</c:v>
                </c:pt>
                <c:pt idx="35">
                  <c:v>1995</c:v>
                </c:pt>
                <c:pt idx="40">
                  <c:v>2000</c:v>
                </c:pt>
                <c:pt idx="45">
                  <c:v>2005</c:v>
                </c:pt>
                <c:pt idx="50">
                  <c:v>2010</c:v>
                </c:pt>
              </c:strCache>
            </c:strRef>
          </c:cat>
          <c:val>
            <c:numRef>
              <c:f>Sheet1!$C$9:$BE$9</c:f>
              <c:numCache>
                <c:formatCode>General</c:formatCode>
                <c:ptCount val="55"/>
                <c:pt idx="0">
                  <c:v>51.542463414634156</c:v>
                </c:pt>
                <c:pt idx="1">
                  <c:v>51.914951219512204</c:v>
                </c:pt>
                <c:pt idx="2">
                  <c:v>52.277902439024395</c:v>
                </c:pt>
                <c:pt idx="3">
                  <c:v>52.629317073170732</c:v>
                </c:pt>
                <c:pt idx="4">
                  <c:v>52.971658536585373</c:v>
                </c:pt>
                <c:pt idx="5">
                  <c:v>53.304463414634156</c:v>
                </c:pt>
                <c:pt idx="6">
                  <c:v>53.627707317073181</c:v>
                </c:pt>
                <c:pt idx="7">
                  <c:v>53.945439024390254</c:v>
                </c:pt>
                <c:pt idx="8">
                  <c:v>54.260146341463418</c:v>
                </c:pt>
                <c:pt idx="9">
                  <c:v>54.576853658536592</c:v>
                </c:pt>
                <c:pt idx="10">
                  <c:v>54.898585365853663</c:v>
                </c:pt>
                <c:pt idx="11">
                  <c:v>55.226341463414641</c:v>
                </c:pt>
                <c:pt idx="12">
                  <c:v>55.563097560975613</c:v>
                </c:pt>
                <c:pt idx="13">
                  <c:v>55.913878048780496</c:v>
                </c:pt>
                <c:pt idx="14">
                  <c:v>56.28417073170732</c:v>
                </c:pt>
                <c:pt idx="15">
                  <c:v>56.6879512195122</c:v>
                </c:pt>
                <c:pt idx="16">
                  <c:v>57.143170731707322</c:v>
                </c:pt>
                <c:pt idx="17">
                  <c:v>57.65136585365854</c:v>
                </c:pt>
                <c:pt idx="18">
                  <c:v>58.203975609756107</c:v>
                </c:pt>
                <c:pt idx="19">
                  <c:v>58.785048780487806</c:v>
                </c:pt>
                <c:pt idx="20">
                  <c:v>59.388024390243913</c:v>
                </c:pt>
                <c:pt idx="21">
                  <c:v>60.004829268292696</c:v>
                </c:pt>
                <c:pt idx="22">
                  <c:v>60.605512195121953</c:v>
                </c:pt>
                <c:pt idx="23">
                  <c:v>61.148170731707324</c:v>
                </c:pt>
                <c:pt idx="24">
                  <c:v>61.583951219512201</c:v>
                </c:pt>
                <c:pt idx="25">
                  <c:v>61.859097560975613</c:v>
                </c:pt>
                <c:pt idx="26">
                  <c:v>61.925317073170739</c:v>
                </c:pt>
                <c:pt idx="27">
                  <c:v>61.75380487804879</c:v>
                </c:pt>
                <c:pt idx="28">
                  <c:v>61.322634146341464</c:v>
                </c:pt>
                <c:pt idx="29">
                  <c:v>60.612878048780495</c:v>
                </c:pt>
                <c:pt idx="30">
                  <c:v>59.583073170731716</c:v>
                </c:pt>
                <c:pt idx="31">
                  <c:v>58.197170731707324</c:v>
                </c:pt>
                <c:pt idx="32">
                  <c:v>56.491975609756103</c:v>
                </c:pt>
                <c:pt idx="33">
                  <c:v>54.538707317073175</c:v>
                </c:pt>
                <c:pt idx="34">
                  <c:v>52.422121951219516</c:v>
                </c:pt>
                <c:pt idx="35">
                  <c:v>50.239000000000011</c:v>
                </c:pt>
                <c:pt idx="36">
                  <c:v>48.087634146341465</c:v>
                </c:pt>
                <c:pt idx="37">
                  <c:v>46.065902439024399</c:v>
                </c:pt>
                <c:pt idx="38">
                  <c:v>44.272585365853665</c:v>
                </c:pt>
                <c:pt idx="39">
                  <c:v>42.791487804878059</c:v>
                </c:pt>
                <c:pt idx="40">
                  <c:v>41.689439024390254</c:v>
                </c:pt>
                <c:pt idx="41">
                  <c:v>40.996804878048785</c:v>
                </c:pt>
                <c:pt idx="42">
                  <c:v>40.679146341463422</c:v>
                </c:pt>
                <c:pt idx="43">
                  <c:v>40.702487804878054</c:v>
                </c:pt>
                <c:pt idx="44">
                  <c:v>41.05934146341464</c:v>
                </c:pt>
                <c:pt idx="45">
                  <c:v>41.759609756097568</c:v>
                </c:pt>
                <c:pt idx="46">
                  <c:v>42.810707317073181</c:v>
                </c:pt>
                <c:pt idx="47">
                  <c:v>44.17775609756098</c:v>
                </c:pt>
                <c:pt idx="48">
                  <c:v>45.804487804878057</c:v>
                </c:pt>
                <c:pt idx="49">
                  <c:v>47.624658536585372</c:v>
                </c:pt>
                <c:pt idx="50">
                  <c:v>49.574658536585368</c:v>
                </c:pt>
                <c:pt idx="51">
                  <c:v>51.600365853658538</c:v>
                </c:pt>
                <c:pt idx="52">
                  <c:v>53.643073170731711</c:v>
                </c:pt>
                <c:pt idx="53">
                  <c:v>55.63300000000001</c:v>
                </c:pt>
                <c:pt idx="54">
                  <c:v>57.498317073170746</c:v>
                </c:pt>
              </c:numCache>
            </c:numRef>
          </c:val>
          <c:smooth val="0"/>
          <c:extLst>
            <c:ext xmlns:c16="http://schemas.microsoft.com/office/drawing/2014/chart" uri="{C3380CC4-5D6E-409C-BE32-E72D297353CC}">
              <c16:uniqueId val="{00000007-B0D6-49C2-9748-AB78C53C7CF3}"/>
            </c:ext>
          </c:extLst>
        </c:ser>
        <c:dLbls>
          <c:showLegendKey val="0"/>
          <c:showVal val="0"/>
          <c:showCatName val="0"/>
          <c:showSerName val="0"/>
          <c:showPercent val="0"/>
          <c:showBubbleSize val="0"/>
        </c:dLbls>
        <c:smooth val="0"/>
        <c:axId val="100190464"/>
        <c:axId val="100213120"/>
      </c:lineChart>
      <c:catAx>
        <c:axId val="1001904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0213120"/>
        <c:crosses val="autoZero"/>
        <c:auto val="1"/>
        <c:lblAlgn val="ctr"/>
        <c:lblOffset val="100"/>
        <c:noMultiLvlLbl val="0"/>
      </c:catAx>
      <c:valAx>
        <c:axId val="100213120"/>
        <c:scaling>
          <c:orientation val="minMax"/>
          <c:max val="75"/>
          <c:min val="4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solidFill>
                    <a:latin typeface="+mn-lt"/>
                    <a:ea typeface="+mn-ea"/>
                    <a:cs typeface="+mn-cs"/>
                  </a:defRPr>
                </a:pPr>
                <a:r>
                  <a:rPr lang="en-US"/>
                  <a:t>Life </a:t>
                </a:r>
              </a:p>
              <a:p>
                <a:pPr>
                  <a:defRPr/>
                </a:pPr>
                <a:r>
                  <a:rPr lang="en-US"/>
                  <a:t>Expectancy</a:t>
                </a:r>
              </a:p>
            </c:rich>
          </c:tx>
          <c:overlay val="0"/>
          <c:spPr>
            <a:noFill/>
            <a:ln>
              <a:noFill/>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019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1836734693867"/>
          <c:y val="5.6680161943319839E-2"/>
          <c:w val="0.88647959183673386"/>
          <c:h val="0.79554655870445268"/>
        </c:manualLayout>
      </c:layout>
      <c:scatterChart>
        <c:scatterStyle val="lineMarker"/>
        <c:varyColors val="0"/>
        <c:ser>
          <c:idx val="1"/>
          <c:order val="0"/>
          <c:tx>
            <c:strRef>
              <c:f>Sheet1!$B$1</c:f>
              <c:strCache>
                <c:ptCount val="1"/>
                <c:pt idx="0">
                  <c:v>Cases diagnosed during the year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Sheet1!$A$2:$A$33</c:f>
              <c:numCache>
                <c:formatCode>General</c:formatCode>
                <c:ptCount val="32"/>
                <c:pt idx="0">
                  <c:v>1981</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numCache>
            </c:numRef>
          </c:xVal>
          <c:yVal>
            <c:numRef>
              <c:f>Sheet1!$B$2:$B$33</c:f>
              <c:numCache>
                <c:formatCode>General</c:formatCode>
                <c:ptCount val="32"/>
                <c:pt idx="0">
                  <c:v>100</c:v>
                </c:pt>
                <c:pt idx="1">
                  <c:v>339</c:v>
                </c:pt>
                <c:pt idx="2">
                  <c:v>1201</c:v>
                </c:pt>
                <c:pt idx="3">
                  <c:v>3153</c:v>
                </c:pt>
                <c:pt idx="4">
                  <c:v>6368</c:v>
                </c:pt>
                <c:pt idx="5">
                  <c:v>12044</c:v>
                </c:pt>
                <c:pt idx="6">
                  <c:v>19404</c:v>
                </c:pt>
                <c:pt idx="7">
                  <c:v>29105</c:v>
                </c:pt>
                <c:pt idx="8">
                  <c:v>36126</c:v>
                </c:pt>
                <c:pt idx="9">
                  <c:v>43499</c:v>
                </c:pt>
                <c:pt idx="10">
                  <c:v>49546</c:v>
                </c:pt>
                <c:pt idx="11">
                  <c:v>60573</c:v>
                </c:pt>
                <c:pt idx="12">
                  <c:v>79657</c:v>
                </c:pt>
                <c:pt idx="13">
                  <c:v>79879</c:v>
                </c:pt>
                <c:pt idx="14">
                  <c:v>73086</c:v>
                </c:pt>
                <c:pt idx="15">
                  <c:v>69984</c:v>
                </c:pt>
                <c:pt idx="16">
                  <c:v>61124</c:v>
                </c:pt>
                <c:pt idx="17">
                  <c:v>49379</c:v>
                </c:pt>
                <c:pt idx="18">
                  <c:v>43225</c:v>
                </c:pt>
                <c:pt idx="19">
                  <c:v>41356</c:v>
                </c:pt>
                <c:pt idx="20">
                  <c:v>39513</c:v>
                </c:pt>
                <c:pt idx="21" formatCode="#,##0">
                  <c:v>39262</c:v>
                </c:pt>
                <c:pt idx="22" formatCode="#,##0">
                  <c:v>39620</c:v>
                </c:pt>
                <c:pt idx="23" formatCode="#,##0">
                  <c:v>40902</c:v>
                </c:pt>
                <c:pt idx="24" formatCode="#,##0">
                  <c:v>38398</c:v>
                </c:pt>
                <c:pt idx="25" formatCode="#,##0">
                  <c:v>38032</c:v>
                </c:pt>
                <c:pt idx="26" formatCode="#,##0">
                  <c:v>38531</c:v>
                </c:pt>
                <c:pt idx="27" formatCode="#,##0">
                  <c:v>44084</c:v>
                </c:pt>
                <c:pt idx="28" formatCode="#,##0">
                  <c:v>47500</c:v>
                </c:pt>
                <c:pt idx="29" formatCode="#,##0">
                  <c:v>47897</c:v>
                </c:pt>
                <c:pt idx="30" formatCode="#,##0">
                  <c:v>46021</c:v>
                </c:pt>
                <c:pt idx="31" formatCode="#,##0">
                  <c:v>44883</c:v>
                </c:pt>
              </c:numCache>
            </c:numRef>
          </c:yVal>
          <c:smooth val="0"/>
          <c:extLst>
            <c:ext xmlns:c16="http://schemas.microsoft.com/office/drawing/2014/chart" uri="{C3380CC4-5D6E-409C-BE32-E72D297353CC}">
              <c16:uniqueId val="{00000000-6710-4F56-AA2B-406D16CC0B40}"/>
            </c:ext>
          </c:extLst>
        </c:ser>
        <c:ser>
          <c:idx val="2"/>
          <c:order val="1"/>
          <c:tx>
            <c:strRef>
              <c:f>Sheet1!$C$1</c:f>
              <c:strCache>
                <c:ptCount val="1"/>
                <c:pt idx="0">
                  <c:v>Deaths occurring during the year</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Sheet1!$A$2:$A$33</c:f>
              <c:numCache>
                <c:formatCode>General</c:formatCode>
                <c:ptCount val="32"/>
                <c:pt idx="0">
                  <c:v>1981</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numCache>
            </c:numRef>
          </c:xVal>
          <c:yVal>
            <c:numRef>
              <c:f>Sheet1!$C$2:$C$33</c:f>
              <c:numCache>
                <c:formatCode>General</c:formatCode>
                <c:ptCount val="32"/>
                <c:pt idx="0">
                  <c:v>30</c:v>
                </c:pt>
                <c:pt idx="1">
                  <c:v>130</c:v>
                </c:pt>
                <c:pt idx="2">
                  <c:v>466</c:v>
                </c:pt>
                <c:pt idx="3">
                  <c:v>1511</c:v>
                </c:pt>
                <c:pt idx="4">
                  <c:v>3526</c:v>
                </c:pt>
                <c:pt idx="5">
                  <c:v>6996</c:v>
                </c:pt>
                <c:pt idx="6">
                  <c:v>12183</c:v>
                </c:pt>
                <c:pt idx="7">
                  <c:v>16488</c:v>
                </c:pt>
                <c:pt idx="8">
                  <c:v>21244</c:v>
                </c:pt>
                <c:pt idx="9">
                  <c:v>28054</c:v>
                </c:pt>
                <c:pt idx="10">
                  <c:v>31836</c:v>
                </c:pt>
                <c:pt idx="11">
                  <c:v>37106</c:v>
                </c:pt>
                <c:pt idx="12">
                  <c:v>41849</c:v>
                </c:pt>
                <c:pt idx="13">
                  <c:v>45733</c:v>
                </c:pt>
                <c:pt idx="14">
                  <c:v>50657</c:v>
                </c:pt>
                <c:pt idx="15">
                  <c:v>51414</c:v>
                </c:pt>
                <c:pt idx="16">
                  <c:v>38074</c:v>
                </c:pt>
                <c:pt idx="17">
                  <c:v>21846</c:v>
                </c:pt>
                <c:pt idx="18">
                  <c:v>19005</c:v>
                </c:pt>
                <c:pt idx="19">
                  <c:v>18491</c:v>
                </c:pt>
                <c:pt idx="20">
                  <c:v>17139</c:v>
                </c:pt>
                <c:pt idx="21" formatCode="#,##0">
                  <c:v>17726</c:v>
                </c:pt>
                <c:pt idx="22" formatCode="#,##0">
                  <c:v>17318</c:v>
                </c:pt>
                <c:pt idx="23" formatCode="#,##0">
                  <c:v>17679</c:v>
                </c:pt>
                <c:pt idx="24" formatCode="#,##0">
                  <c:v>17154</c:v>
                </c:pt>
                <c:pt idx="25" formatCode="#,##0">
                  <c:v>16823</c:v>
                </c:pt>
                <c:pt idx="26" formatCode="#,##0">
                  <c:v>15564</c:v>
                </c:pt>
                <c:pt idx="27" formatCode="#,##0">
                  <c:v>14561</c:v>
                </c:pt>
                <c:pt idx="29" formatCode="#,##0">
                  <c:v>15565</c:v>
                </c:pt>
                <c:pt idx="30" formatCode="#,##0">
                  <c:v>14467</c:v>
                </c:pt>
                <c:pt idx="31" formatCode="#,##0">
                  <c:v>14143</c:v>
                </c:pt>
              </c:numCache>
            </c:numRef>
          </c:yVal>
          <c:smooth val="0"/>
          <c:extLst>
            <c:ext xmlns:c16="http://schemas.microsoft.com/office/drawing/2014/chart" uri="{C3380CC4-5D6E-409C-BE32-E72D297353CC}">
              <c16:uniqueId val="{00000001-6710-4F56-AA2B-406D16CC0B40}"/>
            </c:ext>
          </c:extLst>
        </c:ser>
        <c:dLbls>
          <c:showLegendKey val="0"/>
          <c:showVal val="0"/>
          <c:showCatName val="0"/>
          <c:showSerName val="0"/>
          <c:showPercent val="0"/>
          <c:showBubbleSize val="0"/>
        </c:dLbls>
        <c:axId val="41146624"/>
        <c:axId val="41152896"/>
      </c:scatterChart>
      <c:valAx>
        <c:axId val="41146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152896"/>
        <c:crosses val="autoZero"/>
        <c:crossBetween val="midCat"/>
        <c:majorUnit val="2"/>
        <c:minorUnit val="1"/>
      </c:valAx>
      <c:valAx>
        <c:axId val="41152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1466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World</c:v>
                </c:pt>
              </c:strCache>
            </c:strRef>
          </c:tx>
          <c:spPr>
            <a:ln w="28575" cap="rnd">
              <a:solidFill>
                <a:schemeClr val="accent1"/>
              </a:solidFill>
              <a:round/>
            </a:ln>
            <a:effectLst/>
          </c:spPr>
          <c:marker>
            <c:symbol val="none"/>
          </c:marker>
          <c:cat>
            <c:strRef>
              <c:f>Sheet1!$A$2:$A$56</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Sheet1!$B$2:$B$56</c:f>
              <c:numCache>
                <c:formatCode>General</c:formatCode>
                <c:ptCount val="55"/>
                <c:pt idx="0">
                  <c:v>52.475280087469713</c:v>
                </c:pt>
                <c:pt idx="1">
                  <c:v>52.981375387226336</c:v>
                </c:pt>
                <c:pt idx="2">
                  <c:v>53.404890459429325</c:v>
                </c:pt>
                <c:pt idx="3">
                  <c:v>53.936376594146196</c:v>
                </c:pt>
                <c:pt idx="4">
                  <c:v>54.614049695588982</c:v>
                </c:pt>
                <c:pt idx="5">
                  <c:v>55.281659217510331</c:v>
                </c:pt>
                <c:pt idx="6">
                  <c:v>56.021277575601488</c:v>
                </c:pt>
                <c:pt idx="7">
                  <c:v>56.734564935410816</c:v>
                </c:pt>
                <c:pt idx="8">
                  <c:v>57.341573909246847</c:v>
                </c:pt>
                <c:pt idx="9">
                  <c:v>57.957230785513488</c:v>
                </c:pt>
                <c:pt idx="10">
                  <c:v>58.550786232962274</c:v>
                </c:pt>
                <c:pt idx="11">
                  <c:v>59.079329784409161</c:v>
                </c:pt>
                <c:pt idx="12">
                  <c:v>59.567738627833641</c:v>
                </c:pt>
                <c:pt idx="13">
                  <c:v>60.017063283844749</c:v>
                </c:pt>
                <c:pt idx="14">
                  <c:v>60.511543539510541</c:v>
                </c:pt>
                <c:pt idx="15">
                  <c:v>60.956379952806557</c:v>
                </c:pt>
                <c:pt idx="16">
                  <c:v>61.376012547010689</c:v>
                </c:pt>
                <c:pt idx="17">
                  <c:v>61.797068601176143</c:v>
                </c:pt>
                <c:pt idx="18">
                  <c:v>62.156415595452977</c:v>
                </c:pt>
                <c:pt idx="19">
                  <c:v>62.516275838993472</c:v>
                </c:pt>
                <c:pt idx="20">
                  <c:v>62.80066658491895</c:v>
                </c:pt>
                <c:pt idx="21">
                  <c:v>63.139368179380298</c:v>
                </c:pt>
                <c:pt idx="22">
                  <c:v>63.461229395564438</c:v>
                </c:pt>
                <c:pt idx="23">
                  <c:v>63.705271035620427</c:v>
                </c:pt>
                <c:pt idx="24">
                  <c:v>63.965726124526753</c:v>
                </c:pt>
                <c:pt idx="25">
                  <c:v>64.21796424767588</c:v>
                </c:pt>
                <c:pt idx="26">
                  <c:v>64.515069507989779</c:v>
                </c:pt>
                <c:pt idx="27">
                  <c:v>64.766853959532114</c:v>
                </c:pt>
                <c:pt idx="28">
                  <c:v>64.971980008687311</c:v>
                </c:pt>
                <c:pt idx="29">
                  <c:v>65.190610195049473</c:v>
                </c:pt>
                <c:pt idx="30">
                  <c:v>65.386182436519078</c:v>
                </c:pt>
                <c:pt idx="31">
                  <c:v>65.574538649546668</c:v>
                </c:pt>
                <c:pt idx="32">
                  <c:v>65.738976414956809</c:v>
                </c:pt>
                <c:pt idx="33">
                  <c:v>65.864105965350419</c:v>
                </c:pt>
                <c:pt idx="34">
                  <c:v>66.072466934272995</c:v>
                </c:pt>
                <c:pt idx="35">
                  <c:v>66.283112501443554</c:v>
                </c:pt>
                <c:pt idx="36">
                  <c:v>66.564636230498238</c:v>
                </c:pt>
                <c:pt idx="37">
                  <c:v>66.857422342847386</c:v>
                </c:pt>
                <c:pt idx="38">
                  <c:v>67.101052218766085</c:v>
                </c:pt>
                <c:pt idx="39">
                  <c:v>67.338810526871669</c:v>
                </c:pt>
                <c:pt idx="40">
                  <c:v>67.606037986827957</c:v>
                </c:pt>
                <c:pt idx="41">
                  <c:v>67.902831135757481</c:v>
                </c:pt>
                <c:pt idx="42">
                  <c:v>68.158441164581376</c:v>
                </c:pt>
                <c:pt idx="43">
                  <c:v>68.422980330816344</c:v>
                </c:pt>
                <c:pt idx="44">
                  <c:v>68.75235683888971</c:v>
                </c:pt>
                <c:pt idx="45">
                  <c:v>69.013432311906669</c:v>
                </c:pt>
                <c:pt idx="46">
                  <c:v>69.339070974199828</c:v>
                </c:pt>
                <c:pt idx="47">
                  <c:v>69.64185427331465</c:v>
                </c:pt>
                <c:pt idx="48">
                  <c:v>69.914714154355011</c:v>
                </c:pt>
                <c:pt idx="49">
                  <c:v>70.220352036221456</c:v>
                </c:pt>
                <c:pt idx="50">
                  <c:v>70.485465246864777</c:v>
                </c:pt>
                <c:pt idx="51">
                  <c:v>70.764917994639021</c:v>
                </c:pt>
                <c:pt idx="52">
                  <c:v>71.004977506279928</c:v>
                </c:pt>
                <c:pt idx="53">
                  <c:v>71.243252170123014</c:v>
                </c:pt>
                <c:pt idx="54">
                  <c:v>71.454998156612945</c:v>
                </c:pt>
              </c:numCache>
            </c:numRef>
          </c:val>
          <c:smooth val="0"/>
          <c:extLst>
            <c:ext xmlns:c16="http://schemas.microsoft.com/office/drawing/2014/chart" uri="{C3380CC4-5D6E-409C-BE32-E72D297353CC}">
              <c16:uniqueId val="{00000000-93E0-4721-BA40-37CD84E4CC41}"/>
            </c:ext>
          </c:extLst>
        </c:ser>
        <c:ser>
          <c:idx val="1"/>
          <c:order val="1"/>
          <c:tx>
            <c:strRef>
              <c:f>Sheet1!$C$1</c:f>
              <c:strCache>
                <c:ptCount val="1"/>
                <c:pt idx="0">
                  <c:v>High Income</c:v>
                </c:pt>
              </c:strCache>
            </c:strRef>
          </c:tx>
          <c:spPr>
            <a:ln w="28575" cap="rnd">
              <a:solidFill>
                <a:schemeClr val="accent2"/>
              </a:solidFill>
              <a:round/>
            </a:ln>
            <a:effectLst/>
          </c:spPr>
          <c:marker>
            <c:symbol val="none"/>
          </c:marker>
          <c:cat>
            <c:strRef>
              <c:f>Sheet1!$A$2:$A$56</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Sheet1!$C$2:$C$56</c:f>
              <c:numCache>
                <c:formatCode>General</c:formatCode>
                <c:ptCount val="55"/>
                <c:pt idx="0">
                  <c:v>68.478482139049262</c:v>
                </c:pt>
                <c:pt idx="1">
                  <c:v>68.86471390862917</c:v>
                </c:pt>
                <c:pt idx="2">
                  <c:v>68.847522967316721</c:v>
                </c:pt>
                <c:pt idx="3">
                  <c:v>69.06396835644459</c:v>
                </c:pt>
                <c:pt idx="4">
                  <c:v>69.470312513933095</c:v>
                </c:pt>
                <c:pt idx="5">
                  <c:v>69.585621631883498</c:v>
                </c:pt>
                <c:pt idx="6">
                  <c:v>69.855634350968472</c:v>
                </c:pt>
                <c:pt idx="7">
                  <c:v>70.086918173068582</c:v>
                </c:pt>
                <c:pt idx="8">
                  <c:v>70.033463384688872</c:v>
                </c:pt>
                <c:pt idx="9">
                  <c:v>70.238975961532205</c:v>
                </c:pt>
                <c:pt idx="10">
                  <c:v>70.564329752810323</c:v>
                </c:pt>
                <c:pt idx="11">
                  <c:v>70.843431063872004</c:v>
                </c:pt>
                <c:pt idx="12">
                  <c:v>71.136667304611862</c:v>
                </c:pt>
                <c:pt idx="13">
                  <c:v>71.306156295856113</c:v>
                </c:pt>
                <c:pt idx="14">
                  <c:v>71.715456598147114</c:v>
                </c:pt>
                <c:pt idx="15">
                  <c:v>72.062505396846063</c:v>
                </c:pt>
                <c:pt idx="16">
                  <c:v>72.319624030117922</c:v>
                </c:pt>
                <c:pt idx="17">
                  <c:v>72.668350902325955</c:v>
                </c:pt>
                <c:pt idx="18">
                  <c:v>72.82184608571302</c:v>
                </c:pt>
                <c:pt idx="19">
                  <c:v>73.142996053294496</c:v>
                </c:pt>
                <c:pt idx="20">
                  <c:v>73.166462218932935</c:v>
                </c:pt>
                <c:pt idx="21">
                  <c:v>73.521987304823185</c:v>
                </c:pt>
                <c:pt idx="22">
                  <c:v>73.846317192702003</c:v>
                </c:pt>
                <c:pt idx="23">
                  <c:v>73.947800661069991</c:v>
                </c:pt>
                <c:pt idx="24">
                  <c:v>74.230958233698814</c:v>
                </c:pt>
                <c:pt idx="25">
                  <c:v>74.355678058133847</c:v>
                </c:pt>
                <c:pt idx="26">
                  <c:v>74.604588905855053</c:v>
                </c:pt>
                <c:pt idx="27">
                  <c:v>74.879360721838637</c:v>
                </c:pt>
                <c:pt idx="28">
                  <c:v>74.992857250465818</c:v>
                </c:pt>
                <c:pt idx="29">
                  <c:v>75.242056178928138</c:v>
                </c:pt>
                <c:pt idx="30">
                  <c:v>75.399840518795472</c:v>
                </c:pt>
                <c:pt idx="31">
                  <c:v>75.578334979279603</c:v>
                </c:pt>
                <c:pt idx="32">
                  <c:v>75.830994108850646</c:v>
                </c:pt>
                <c:pt idx="33">
                  <c:v>75.913904684984956</c:v>
                </c:pt>
                <c:pt idx="34">
                  <c:v>76.199307351395291</c:v>
                </c:pt>
                <c:pt idx="35">
                  <c:v>76.266442018507988</c:v>
                </c:pt>
                <c:pt idx="36">
                  <c:v>76.64198686294931</c:v>
                </c:pt>
                <c:pt idx="37">
                  <c:v>76.974507116897399</c:v>
                </c:pt>
                <c:pt idx="38">
                  <c:v>77.15881556714119</c:v>
                </c:pt>
                <c:pt idx="39">
                  <c:v>77.315224306889348</c:v>
                </c:pt>
                <c:pt idx="40">
                  <c:v>77.595349942225326</c:v>
                </c:pt>
                <c:pt idx="41">
                  <c:v>77.899160799074608</c:v>
                </c:pt>
                <c:pt idx="42">
                  <c:v>78.043419984025292</c:v>
                </c:pt>
                <c:pt idx="43">
                  <c:v>78.169038023627891</c:v>
                </c:pt>
                <c:pt idx="44">
                  <c:v>78.594490307784071</c:v>
                </c:pt>
                <c:pt idx="45">
                  <c:v>78.693457677909592</c:v>
                </c:pt>
                <c:pt idx="46">
                  <c:v>79.005418297334671</c:v>
                </c:pt>
                <c:pt idx="47">
                  <c:v>79.238620324857465</c:v>
                </c:pt>
                <c:pt idx="48">
                  <c:v>79.391698786676713</c:v>
                </c:pt>
                <c:pt idx="49">
                  <c:v>79.672879605041672</c:v>
                </c:pt>
                <c:pt idx="50">
                  <c:v>79.860082166687747</c:v>
                </c:pt>
                <c:pt idx="51">
                  <c:v>80.116159877904138</c:v>
                </c:pt>
                <c:pt idx="52">
                  <c:v>80.24017137806355</c:v>
                </c:pt>
                <c:pt idx="53">
                  <c:v>80.450259448240743</c:v>
                </c:pt>
                <c:pt idx="54">
                  <c:v>80.580406270788245</c:v>
                </c:pt>
              </c:numCache>
            </c:numRef>
          </c:val>
          <c:smooth val="0"/>
          <c:extLst>
            <c:ext xmlns:c16="http://schemas.microsoft.com/office/drawing/2014/chart" uri="{C3380CC4-5D6E-409C-BE32-E72D297353CC}">
              <c16:uniqueId val="{00000001-93E0-4721-BA40-37CD84E4CC41}"/>
            </c:ext>
          </c:extLst>
        </c:ser>
        <c:ser>
          <c:idx val="2"/>
          <c:order val="2"/>
          <c:tx>
            <c:strRef>
              <c:f>Sheet1!$D$1</c:f>
              <c:strCache>
                <c:ptCount val="1"/>
                <c:pt idx="0">
                  <c:v>Low and Middle Income</c:v>
                </c:pt>
              </c:strCache>
            </c:strRef>
          </c:tx>
          <c:spPr>
            <a:ln w="28575" cap="rnd">
              <a:solidFill>
                <a:schemeClr val="accent3"/>
              </a:solidFill>
              <a:round/>
            </a:ln>
            <a:effectLst/>
          </c:spPr>
          <c:marker>
            <c:symbol val="none"/>
          </c:marker>
          <c:cat>
            <c:strRef>
              <c:f>Sheet1!$A$2:$A$56</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Sheet1!$D$2:$D$56</c:f>
              <c:numCache>
                <c:formatCode>General</c:formatCode>
                <c:ptCount val="55"/>
                <c:pt idx="0">
                  <c:v>47.141790341810655</c:v>
                </c:pt>
                <c:pt idx="1">
                  <c:v>47.662821196072713</c:v>
                </c:pt>
                <c:pt idx="2">
                  <c:v>48.26240227617015</c:v>
                </c:pt>
                <c:pt idx="3">
                  <c:v>48.966438926311852</c:v>
                </c:pt>
                <c:pt idx="4">
                  <c:v>49.784783986090638</c:v>
                </c:pt>
                <c:pt idx="5">
                  <c:v>50.68437820906518</c:v>
                </c:pt>
                <c:pt idx="6">
                  <c:v>51.61945556042992</c:v>
                </c:pt>
                <c:pt idx="7">
                  <c:v>52.541864114987568</c:v>
                </c:pt>
                <c:pt idx="8">
                  <c:v>53.414105588071699</c:v>
                </c:pt>
                <c:pt idx="9">
                  <c:v>54.205926108033125</c:v>
                </c:pt>
                <c:pt idx="10">
                  <c:v>54.933414097674074</c:v>
                </c:pt>
                <c:pt idx="11">
                  <c:v>55.585618669273266</c:v>
                </c:pt>
                <c:pt idx="12">
                  <c:v>56.176135665847269</c:v>
                </c:pt>
                <c:pt idx="13">
                  <c:v>56.751672046064876</c:v>
                </c:pt>
                <c:pt idx="14">
                  <c:v>57.308713437158055</c:v>
                </c:pt>
                <c:pt idx="15">
                  <c:v>57.817501132590124</c:v>
                </c:pt>
                <c:pt idx="16">
                  <c:v>58.321458311057668</c:v>
                </c:pt>
                <c:pt idx="17">
                  <c:v>58.797980355909495</c:v>
                </c:pt>
                <c:pt idx="18">
                  <c:v>59.247514328877692</c:v>
                </c:pt>
                <c:pt idx="19">
                  <c:v>59.650935221847618</c:v>
                </c:pt>
                <c:pt idx="20">
                  <c:v>60.037881145530953</c:v>
                </c:pt>
                <c:pt idx="21">
                  <c:v>60.40561190685191</c:v>
                </c:pt>
                <c:pt idx="22">
                  <c:v>60.761325743489003</c:v>
                </c:pt>
                <c:pt idx="23">
                  <c:v>61.077606690780058</c:v>
                </c:pt>
                <c:pt idx="24">
                  <c:v>61.366917005020774</c:v>
                </c:pt>
                <c:pt idx="25">
                  <c:v>61.685447001178872</c:v>
                </c:pt>
                <c:pt idx="26">
                  <c:v>62.027836921300981</c:v>
                </c:pt>
                <c:pt idx="27">
                  <c:v>62.307320268354864</c:v>
                </c:pt>
                <c:pt idx="28">
                  <c:v>62.56699063482268</c:v>
                </c:pt>
                <c:pt idx="29">
                  <c:v>62.80780963021315</c:v>
                </c:pt>
                <c:pt idx="30">
                  <c:v>63.039820441731294</c:v>
                </c:pt>
                <c:pt idx="31">
                  <c:v>63.258703408339251</c:v>
                </c:pt>
                <c:pt idx="32">
                  <c:v>63.425061238888354</c:v>
                </c:pt>
                <c:pt idx="33">
                  <c:v>63.581285644218546</c:v>
                </c:pt>
                <c:pt idx="34">
                  <c:v>63.793908212509955</c:v>
                </c:pt>
                <c:pt idx="35">
                  <c:v>64.054546177519455</c:v>
                </c:pt>
                <c:pt idx="36">
                  <c:v>64.336113305254813</c:v>
                </c:pt>
                <c:pt idx="37">
                  <c:v>64.643860932801445</c:v>
                </c:pt>
                <c:pt idx="38">
                  <c:v>64.917432879496261</c:v>
                </c:pt>
                <c:pt idx="39">
                  <c:v>65.191520443437668</c:v>
                </c:pt>
                <c:pt idx="40">
                  <c:v>65.477095707737277</c:v>
                </c:pt>
                <c:pt idx="41">
                  <c:v>65.788134477150777</c:v>
                </c:pt>
                <c:pt idx="42">
                  <c:v>66.081910598612438</c:v>
                </c:pt>
                <c:pt idx="43">
                  <c:v>66.390502824799412</c:v>
                </c:pt>
                <c:pt idx="44">
                  <c:v>66.71364757495202</c:v>
                </c:pt>
                <c:pt idx="45">
                  <c:v>67.02132098044855</c:v>
                </c:pt>
                <c:pt idx="46">
                  <c:v>67.361196241408166</c:v>
                </c:pt>
                <c:pt idx="47">
                  <c:v>67.688542638268586</c:v>
                </c:pt>
                <c:pt idx="48">
                  <c:v>67.995144209852697</c:v>
                </c:pt>
                <c:pt idx="49">
                  <c:v>68.316906883945521</c:v>
                </c:pt>
                <c:pt idx="50">
                  <c:v>68.610497556643153</c:v>
                </c:pt>
                <c:pt idx="51">
                  <c:v>68.907867126383863</c:v>
                </c:pt>
                <c:pt idx="52">
                  <c:v>69.186959080191372</c:v>
                </c:pt>
                <c:pt idx="53">
                  <c:v>69.441759116273388</c:v>
                </c:pt>
                <c:pt idx="54">
                  <c:v>69.68393988888522</c:v>
                </c:pt>
              </c:numCache>
            </c:numRef>
          </c:val>
          <c:smooth val="0"/>
          <c:extLst>
            <c:ext xmlns:c16="http://schemas.microsoft.com/office/drawing/2014/chart" uri="{C3380CC4-5D6E-409C-BE32-E72D297353CC}">
              <c16:uniqueId val="{00000002-93E0-4721-BA40-37CD84E4CC41}"/>
            </c:ext>
          </c:extLst>
        </c:ser>
        <c:dLbls>
          <c:showLegendKey val="0"/>
          <c:showVal val="0"/>
          <c:showCatName val="0"/>
          <c:showSerName val="0"/>
          <c:showPercent val="0"/>
          <c:showBubbleSize val="0"/>
        </c:dLbls>
        <c:smooth val="0"/>
        <c:axId val="616593768"/>
        <c:axId val="615256552"/>
      </c:lineChart>
      <c:catAx>
        <c:axId val="61659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256552"/>
        <c:crosses val="autoZero"/>
        <c:auto val="1"/>
        <c:lblAlgn val="ctr"/>
        <c:lblOffset val="100"/>
        <c:noMultiLvlLbl val="0"/>
      </c:catAx>
      <c:valAx>
        <c:axId val="615256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59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51231567631013"/>
          <c:y val="2.5974025974025976E-2"/>
          <c:w val="0.81374950105616495"/>
          <c:h val="0.895954823828839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Sheet1!$A$1:$A$20</c:f>
              <c:strCache>
                <c:ptCount val="20"/>
                <c:pt idx="0">
                  <c:v>Lesotho</c:v>
                </c:pt>
                <c:pt idx="1">
                  <c:v>Swaziland</c:v>
                </c:pt>
                <c:pt idx="2">
                  <c:v>Sierra Leone</c:v>
                </c:pt>
                <c:pt idx="3">
                  <c:v>Angola</c:v>
                </c:pt>
                <c:pt idx="4">
                  <c:v>Zambia</c:v>
                </c:pt>
                <c:pt idx="5">
                  <c:v>Mozambique</c:v>
                </c:pt>
                <c:pt idx="6">
                  <c:v>Liberea</c:v>
                </c:pt>
                <c:pt idx="7">
                  <c:v>Afghanistan</c:v>
                </c:pt>
                <c:pt idx="8">
                  <c:v>Malawi</c:v>
                </c:pt>
                <c:pt idx="9">
                  <c:v>Djibouti</c:v>
                </c:pt>
                <c:pt idx="10">
                  <c:v>Mexico</c:v>
                </c:pt>
                <c:pt idx="11">
                  <c:v>United States</c:v>
                </c:pt>
                <c:pt idx="12">
                  <c:v>Canada</c:v>
                </c:pt>
                <c:pt idx="13">
                  <c:v>United Kingdom</c:v>
                </c:pt>
                <c:pt idx="14">
                  <c:v>Australia</c:v>
                </c:pt>
                <c:pt idx="15">
                  <c:v>France</c:v>
                </c:pt>
                <c:pt idx="16">
                  <c:v>Sweden</c:v>
                </c:pt>
                <c:pt idx="17">
                  <c:v>Singapore</c:v>
                </c:pt>
                <c:pt idx="18">
                  <c:v>Switzerland</c:v>
                </c:pt>
                <c:pt idx="19">
                  <c:v>Japan</c:v>
                </c:pt>
              </c:strCache>
            </c:strRef>
          </c:cat>
          <c:val>
            <c:numRef>
              <c:f>Sheet1!$B$1:$B$20</c:f>
              <c:numCache>
                <c:formatCode>General</c:formatCode>
                <c:ptCount val="20"/>
                <c:pt idx="0">
                  <c:v>44</c:v>
                </c:pt>
                <c:pt idx="1">
                  <c:v>49</c:v>
                </c:pt>
                <c:pt idx="2">
                  <c:v>50</c:v>
                </c:pt>
                <c:pt idx="3">
                  <c:v>52</c:v>
                </c:pt>
                <c:pt idx="4">
                  <c:v>53</c:v>
                </c:pt>
                <c:pt idx="5">
                  <c:v>54</c:v>
                </c:pt>
                <c:pt idx="6">
                  <c:v>60</c:v>
                </c:pt>
                <c:pt idx="7">
                  <c:v>61</c:v>
                </c:pt>
                <c:pt idx="8">
                  <c:v>61</c:v>
                </c:pt>
                <c:pt idx="9">
                  <c:v>62</c:v>
                </c:pt>
                <c:pt idx="10">
                  <c:v>75</c:v>
                </c:pt>
                <c:pt idx="11">
                  <c:v>79</c:v>
                </c:pt>
                <c:pt idx="12">
                  <c:v>81</c:v>
                </c:pt>
                <c:pt idx="13">
                  <c:v>81</c:v>
                </c:pt>
                <c:pt idx="14">
                  <c:v>82</c:v>
                </c:pt>
                <c:pt idx="15">
                  <c:v>82</c:v>
                </c:pt>
                <c:pt idx="16">
                  <c:v>82</c:v>
                </c:pt>
                <c:pt idx="17">
                  <c:v>83</c:v>
                </c:pt>
                <c:pt idx="18">
                  <c:v>83</c:v>
                </c:pt>
                <c:pt idx="19">
                  <c:v>83</c:v>
                </c:pt>
              </c:numCache>
            </c:numRef>
          </c:val>
          <c:extLst>
            <c:ext xmlns:c16="http://schemas.microsoft.com/office/drawing/2014/chart" uri="{C3380CC4-5D6E-409C-BE32-E72D297353CC}">
              <c16:uniqueId val="{00000000-9588-484B-9B4A-72D0694E560E}"/>
            </c:ext>
          </c:extLst>
        </c:ser>
        <c:dLbls>
          <c:dLblPos val="outEnd"/>
          <c:showLegendKey val="0"/>
          <c:showVal val="1"/>
          <c:showCatName val="0"/>
          <c:showSerName val="0"/>
          <c:showPercent val="0"/>
          <c:showBubbleSize val="0"/>
        </c:dLbls>
        <c:gapWidth val="182"/>
        <c:axId val="100054912"/>
        <c:axId val="100056448"/>
      </c:barChart>
      <c:catAx>
        <c:axId val="10005491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0056448"/>
        <c:crosses val="autoZero"/>
        <c:auto val="1"/>
        <c:lblAlgn val="ctr"/>
        <c:lblOffset val="100"/>
        <c:noMultiLvlLbl val="0"/>
      </c:catAx>
      <c:valAx>
        <c:axId val="10005644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00549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Data!$E$2:$E$184</c:f>
              <c:numCache>
                <c:formatCode>General</c:formatCode>
                <c:ptCount val="183"/>
                <c:pt idx="0">
                  <c:v>166.51672658000001</c:v>
                </c:pt>
                <c:pt idx="1">
                  <c:v>614.53594606000001</c:v>
                </c:pt>
                <c:pt idx="2">
                  <c:v>932.10028378000004</c:v>
                </c:pt>
                <c:pt idx="3">
                  <c:v>239.01023293</c:v>
                </c:pt>
                <c:pt idx="4">
                  <c:v>1208.07584636</c:v>
                </c:pt>
                <c:pt idx="5">
                  <c:v>812.97806560464574</c:v>
                </c:pt>
                <c:pt idx="6">
                  <c:v>1137.2434228899999</c:v>
                </c:pt>
                <c:pt idx="7">
                  <c:v>362.12527877000002</c:v>
                </c:pt>
                <c:pt idx="8">
                  <c:v>4357.26078332</c:v>
                </c:pt>
                <c:pt idx="9">
                  <c:v>5038.8816446000001</c:v>
                </c:pt>
                <c:pt idx="10">
                  <c:v>1047.3005977600001</c:v>
                </c:pt>
                <c:pt idx="11">
                  <c:v>1818.7684929</c:v>
                </c:pt>
                <c:pt idx="12">
                  <c:v>2272.8959049499999</c:v>
                </c:pt>
                <c:pt idx="13">
                  <c:v>88.075857429999999</c:v>
                </c:pt>
                <c:pt idx="14">
                  <c:v>1013.96688192</c:v>
                </c:pt>
                <c:pt idx="15">
                  <c:v>1030.9924107899999</c:v>
                </c:pt>
                <c:pt idx="16">
                  <c:v>4391.5951443100003</c:v>
                </c:pt>
                <c:pt idx="17">
                  <c:v>488.73545494000001</c:v>
                </c:pt>
                <c:pt idx="18">
                  <c:v>85.608360750000003</c:v>
                </c:pt>
                <c:pt idx="19">
                  <c:v>281.09634273</c:v>
                </c:pt>
                <c:pt idx="20">
                  <c:v>427.41129647999998</c:v>
                </c:pt>
                <c:pt idx="21">
                  <c:v>957.39697910999996</c:v>
                </c:pt>
                <c:pt idx="22">
                  <c:v>870.83699002000003</c:v>
                </c:pt>
                <c:pt idx="23">
                  <c:v>1318.1720803400001</c:v>
                </c:pt>
                <c:pt idx="24">
                  <c:v>1777.75860876</c:v>
                </c:pt>
                <c:pt idx="25">
                  <c:v>1398.87848798</c:v>
                </c:pt>
                <c:pt idx="26">
                  <c:v>82.305376879999997</c:v>
                </c:pt>
                <c:pt idx="27">
                  <c:v>58.018619450000003</c:v>
                </c:pt>
                <c:pt idx="28">
                  <c:v>310.12388300999999</c:v>
                </c:pt>
                <c:pt idx="29">
                  <c:v>183.23122805</c:v>
                </c:pt>
                <c:pt idx="30">
                  <c:v>121.92341860000001</c:v>
                </c:pt>
                <c:pt idx="31">
                  <c:v>4640.9464967100002</c:v>
                </c:pt>
                <c:pt idx="32">
                  <c:v>24.95621963</c:v>
                </c:pt>
                <c:pt idx="33">
                  <c:v>79.015386730000003</c:v>
                </c:pt>
                <c:pt idx="34">
                  <c:v>1749.3632408200001</c:v>
                </c:pt>
                <c:pt idx="35">
                  <c:v>730.51780313999996</c:v>
                </c:pt>
                <c:pt idx="36">
                  <c:v>961.88797029</c:v>
                </c:pt>
                <c:pt idx="37">
                  <c:v>100.81611783</c:v>
                </c:pt>
                <c:pt idx="38">
                  <c:v>32.280431610000001</c:v>
                </c:pt>
                <c:pt idx="39">
                  <c:v>322.63336555000001</c:v>
                </c:pt>
                <c:pt idx="40">
                  <c:v>1389.33691785</c:v>
                </c:pt>
                <c:pt idx="41">
                  <c:v>187.01992050000001</c:v>
                </c:pt>
                <c:pt idx="42">
                  <c:v>1652.12229359</c:v>
                </c:pt>
                <c:pt idx="43">
                  <c:v>2474.6167785100001</c:v>
                </c:pt>
                <c:pt idx="44">
                  <c:v>2062.3740575699999</c:v>
                </c:pt>
                <c:pt idx="45">
                  <c:v>2146.32088342</c:v>
                </c:pt>
                <c:pt idx="46">
                  <c:v>4782.0595139099996</c:v>
                </c:pt>
                <c:pt idx="47">
                  <c:v>337.95886137999997</c:v>
                </c:pt>
                <c:pt idx="48">
                  <c:v>580.32840811999995</c:v>
                </c:pt>
                <c:pt idx="49">
                  <c:v>1039.75658557</c:v>
                </c:pt>
                <c:pt idx="50">
                  <c:v>594.11025158999996</c:v>
                </c:pt>
                <c:pt idx="51">
                  <c:v>564.88546102999999</c:v>
                </c:pt>
                <c:pt idx="52">
                  <c:v>1163.41614673</c:v>
                </c:pt>
                <c:pt idx="53">
                  <c:v>51.0405941</c:v>
                </c:pt>
                <c:pt idx="54">
                  <c:v>1668.3134666799999</c:v>
                </c:pt>
                <c:pt idx="55">
                  <c:v>72.964352149999996</c:v>
                </c:pt>
                <c:pt idx="56">
                  <c:v>4006.9402857639839</c:v>
                </c:pt>
                <c:pt idx="57">
                  <c:v>364.05091815999998</c:v>
                </c:pt>
                <c:pt idx="58">
                  <c:v>3701.1411273399999</c:v>
                </c:pt>
                <c:pt idx="59">
                  <c:v>4508.1345659299996</c:v>
                </c:pt>
                <c:pt idx="60">
                  <c:v>599.26416401999995</c:v>
                </c:pt>
                <c:pt idx="61">
                  <c:v>118.42800642</c:v>
                </c:pt>
                <c:pt idx="62">
                  <c:v>627.74076410999999</c:v>
                </c:pt>
                <c:pt idx="63">
                  <c:v>5182.1140491799997</c:v>
                </c:pt>
                <c:pt idx="64">
                  <c:v>145.36813142</c:v>
                </c:pt>
                <c:pt idx="65">
                  <c:v>2098.05225625</c:v>
                </c:pt>
                <c:pt idx="66">
                  <c:v>728.31317013</c:v>
                </c:pt>
                <c:pt idx="67">
                  <c:v>472.85084974</c:v>
                </c:pt>
                <c:pt idx="68">
                  <c:v>68.458215229999993</c:v>
                </c:pt>
                <c:pt idx="69">
                  <c:v>90.959108349999994</c:v>
                </c:pt>
                <c:pt idx="70">
                  <c:v>378.78631014000001</c:v>
                </c:pt>
                <c:pt idx="71">
                  <c:v>130.84864328</c:v>
                </c:pt>
                <c:pt idx="72">
                  <c:v>399.74980914999998</c:v>
                </c:pt>
                <c:pt idx="73">
                  <c:v>1826.67506469</c:v>
                </c:pt>
                <c:pt idx="74">
                  <c:v>3881.7037317700001</c:v>
                </c:pt>
                <c:pt idx="75">
                  <c:v>267.40862498000001</c:v>
                </c:pt>
                <c:pt idx="76">
                  <c:v>299.40513923999998</c:v>
                </c:pt>
                <c:pt idx="77">
                  <c:v>1081.6715053600001</c:v>
                </c:pt>
                <c:pt idx="78">
                  <c:v>667.00735288999999</c:v>
                </c:pt>
                <c:pt idx="79">
                  <c:v>3801.06423038</c:v>
                </c:pt>
                <c:pt idx="80">
                  <c:v>2599.13225388</c:v>
                </c:pt>
                <c:pt idx="81">
                  <c:v>3238.88900053</c:v>
                </c:pt>
                <c:pt idx="82">
                  <c:v>476.17910904000001</c:v>
                </c:pt>
                <c:pt idx="83">
                  <c:v>3726.67637444</c:v>
                </c:pt>
                <c:pt idx="84">
                  <c:v>797.59333290999996</c:v>
                </c:pt>
                <c:pt idx="85">
                  <c:v>1068.06212381</c:v>
                </c:pt>
                <c:pt idx="86">
                  <c:v>168.98178730000001</c:v>
                </c:pt>
                <c:pt idx="87">
                  <c:v>183.56233104</c:v>
                </c:pt>
                <c:pt idx="88">
                  <c:v>2530.57164113</c:v>
                </c:pt>
                <c:pt idx="89">
                  <c:v>2319.6046497100001</c:v>
                </c:pt>
                <c:pt idx="90">
                  <c:v>215.05762806999999</c:v>
                </c:pt>
                <c:pt idx="91">
                  <c:v>98.467782369999995</c:v>
                </c:pt>
                <c:pt idx="92">
                  <c:v>940.30243923</c:v>
                </c:pt>
                <c:pt idx="93">
                  <c:v>987.38532955000005</c:v>
                </c:pt>
                <c:pt idx="94">
                  <c:v>276.04193164999998</c:v>
                </c:pt>
                <c:pt idx="95">
                  <c:v>98.285891640000003</c:v>
                </c:pt>
                <c:pt idx="96">
                  <c:v>806.22574483000005</c:v>
                </c:pt>
                <c:pt idx="97">
                  <c:v>1718.0232903900001</c:v>
                </c:pt>
                <c:pt idx="98">
                  <c:v>6812.0803478500002</c:v>
                </c:pt>
                <c:pt idx="99">
                  <c:v>851.15265665000004</c:v>
                </c:pt>
                <c:pt idx="100">
                  <c:v>43.704767779999997</c:v>
                </c:pt>
                <c:pt idx="101">
                  <c:v>93.482086940000002</c:v>
                </c:pt>
                <c:pt idx="102">
                  <c:v>1040.23279265</c:v>
                </c:pt>
                <c:pt idx="103">
                  <c:v>1995.8422550400001</c:v>
                </c:pt>
                <c:pt idx="104">
                  <c:v>108.09989826</c:v>
                </c:pt>
                <c:pt idx="105">
                  <c:v>3071.6276507799998</c:v>
                </c:pt>
                <c:pt idx="106">
                  <c:v>148.10751933</c:v>
                </c:pt>
                <c:pt idx="107">
                  <c:v>896.15816959999995</c:v>
                </c:pt>
                <c:pt idx="108">
                  <c:v>1121.9887776</c:v>
                </c:pt>
                <c:pt idx="109">
                  <c:v>472.64895538000002</c:v>
                </c:pt>
                <c:pt idx="110">
                  <c:v>514.21019947000002</c:v>
                </c:pt>
                <c:pt idx="111">
                  <c:v>565.07024751999995</c:v>
                </c:pt>
                <c:pt idx="112">
                  <c:v>888.16736185000002</c:v>
                </c:pt>
                <c:pt idx="113">
                  <c:v>446.63974242</c:v>
                </c:pt>
                <c:pt idx="114">
                  <c:v>79.320694160000002</c:v>
                </c:pt>
                <c:pt idx="115">
                  <c:v>103.46613421000001</c:v>
                </c:pt>
                <c:pt idx="116">
                  <c:v>869.29535580000004</c:v>
                </c:pt>
                <c:pt idx="117">
                  <c:v>137.3973226</c:v>
                </c:pt>
                <c:pt idx="118">
                  <c:v>5201.6963765999999</c:v>
                </c:pt>
                <c:pt idx="119">
                  <c:v>4018.3078187800002</c:v>
                </c:pt>
                <c:pt idx="120">
                  <c:v>444.61846220000001</c:v>
                </c:pt>
                <c:pt idx="121">
                  <c:v>53.530402039999998</c:v>
                </c:pt>
                <c:pt idx="122">
                  <c:v>216.87117050000001</c:v>
                </c:pt>
                <c:pt idx="123">
                  <c:v>6346.6154633699998</c:v>
                </c:pt>
                <c:pt idx="124">
                  <c:v>1441.96769341</c:v>
                </c:pt>
                <c:pt idx="125">
                  <c:v>128.98872466</c:v>
                </c:pt>
                <c:pt idx="126">
                  <c:v>1676.95228529</c:v>
                </c:pt>
                <c:pt idx="127">
                  <c:v>109.48832118999999</c:v>
                </c:pt>
                <c:pt idx="128">
                  <c:v>872.92836492000004</c:v>
                </c:pt>
                <c:pt idx="129">
                  <c:v>656.18008382000005</c:v>
                </c:pt>
                <c:pt idx="130">
                  <c:v>328.87213835</c:v>
                </c:pt>
                <c:pt idx="131">
                  <c:v>1570.4464691799999</c:v>
                </c:pt>
                <c:pt idx="132">
                  <c:v>2689.9423357800001</c:v>
                </c:pt>
                <c:pt idx="133">
                  <c:v>3071.1877565999998</c:v>
                </c:pt>
                <c:pt idx="134">
                  <c:v>1079.25833188</c:v>
                </c:pt>
                <c:pt idx="135">
                  <c:v>1835.7132779000001</c:v>
                </c:pt>
                <c:pt idx="136">
                  <c:v>125.06543320999999</c:v>
                </c:pt>
                <c:pt idx="137">
                  <c:v>417.81388559999999</c:v>
                </c:pt>
                <c:pt idx="138">
                  <c:v>299.72955882000002</c:v>
                </c:pt>
                <c:pt idx="139">
                  <c:v>2465.9767676900001</c:v>
                </c:pt>
                <c:pt idx="140">
                  <c:v>106.93550431</c:v>
                </c:pt>
                <c:pt idx="141">
                  <c:v>1312.22306804</c:v>
                </c:pt>
                <c:pt idx="142">
                  <c:v>844.33708839999997</c:v>
                </c:pt>
                <c:pt idx="143">
                  <c:v>223.74445177999999</c:v>
                </c:pt>
                <c:pt idx="144">
                  <c:v>4046.9752878999998</c:v>
                </c:pt>
                <c:pt idx="145">
                  <c:v>2179.0510036199998</c:v>
                </c:pt>
                <c:pt idx="146">
                  <c:v>2697.67107106</c:v>
                </c:pt>
                <c:pt idx="147">
                  <c:v>107.60977318</c:v>
                </c:pt>
                <c:pt idx="148">
                  <c:v>1148.3724984400001</c:v>
                </c:pt>
                <c:pt idx="149">
                  <c:v>72.822148949999999</c:v>
                </c:pt>
                <c:pt idx="150">
                  <c:v>2965.8183247100001</c:v>
                </c:pt>
                <c:pt idx="151">
                  <c:v>369.17415649999998</c:v>
                </c:pt>
                <c:pt idx="152">
                  <c:v>698.29563051000002</c:v>
                </c:pt>
                <c:pt idx="153">
                  <c:v>916.55274725000004</c:v>
                </c:pt>
                <c:pt idx="154">
                  <c:v>281.64049937999999</c:v>
                </c:pt>
                <c:pt idx="155">
                  <c:v>978.62888071999998</c:v>
                </c:pt>
                <c:pt idx="156">
                  <c:v>586.82287031999999</c:v>
                </c:pt>
                <c:pt idx="157">
                  <c:v>5218.8607342400001</c:v>
                </c:pt>
                <c:pt idx="158">
                  <c:v>6468.4955732899998</c:v>
                </c:pt>
                <c:pt idx="159">
                  <c:v>375.87533693</c:v>
                </c:pt>
                <c:pt idx="160">
                  <c:v>185.14753547999999</c:v>
                </c:pt>
                <c:pt idx="161">
                  <c:v>137.49307091</c:v>
                </c:pt>
                <c:pt idx="162">
                  <c:v>950.14137311000002</c:v>
                </c:pt>
                <c:pt idx="163">
                  <c:v>101.53536611</c:v>
                </c:pt>
                <c:pt idx="164">
                  <c:v>76.253009460000001</c:v>
                </c:pt>
                <c:pt idx="165">
                  <c:v>269.76719936000001</c:v>
                </c:pt>
                <c:pt idx="166">
                  <c:v>1815.6549045700001</c:v>
                </c:pt>
                <c:pt idx="167">
                  <c:v>785.31749078999997</c:v>
                </c:pt>
                <c:pt idx="168">
                  <c:v>1036.46529379</c:v>
                </c:pt>
                <c:pt idx="169">
                  <c:v>319.89865997999999</c:v>
                </c:pt>
                <c:pt idx="170">
                  <c:v>132.58798788999999</c:v>
                </c:pt>
                <c:pt idx="171">
                  <c:v>584.23599725999998</c:v>
                </c:pt>
                <c:pt idx="172">
                  <c:v>2405.36771937</c:v>
                </c:pt>
                <c:pt idx="173">
                  <c:v>3376.8699652800001</c:v>
                </c:pt>
                <c:pt idx="174">
                  <c:v>9402.5369713300006</c:v>
                </c:pt>
                <c:pt idx="175">
                  <c:v>1792.1809730299999</c:v>
                </c:pt>
                <c:pt idx="176">
                  <c:v>339.60620291999999</c:v>
                </c:pt>
                <c:pt idx="177">
                  <c:v>150.36164396999999</c:v>
                </c:pt>
                <c:pt idx="178">
                  <c:v>922.98867425000003</c:v>
                </c:pt>
                <c:pt idx="179">
                  <c:v>390.49743035</c:v>
                </c:pt>
                <c:pt idx="180">
                  <c:v>202.1649506</c:v>
                </c:pt>
                <c:pt idx="181">
                  <c:v>194.68451092999999</c:v>
                </c:pt>
                <c:pt idx="182">
                  <c:v>114.60850655</c:v>
                </c:pt>
              </c:numCache>
            </c:numRef>
          </c:xVal>
          <c:yVal>
            <c:numRef>
              <c:f>Data!$F$2:$F$184</c:f>
              <c:numCache>
                <c:formatCode>General</c:formatCode>
                <c:ptCount val="183"/>
                <c:pt idx="0">
                  <c:v>60.37446341463415</c:v>
                </c:pt>
                <c:pt idx="1">
                  <c:v>77.830463414634167</c:v>
                </c:pt>
                <c:pt idx="2">
                  <c:v>74.808097560975625</c:v>
                </c:pt>
                <c:pt idx="3">
                  <c:v>52.266878048780491</c:v>
                </c:pt>
                <c:pt idx="4">
                  <c:v>75.937634146341466</c:v>
                </c:pt>
                <c:pt idx="5">
                  <c:v>70.567901910577277</c:v>
                </c:pt>
                <c:pt idx="6">
                  <c:v>76.158609756097576</c:v>
                </c:pt>
                <c:pt idx="7">
                  <c:v>74.675707317073176</c:v>
                </c:pt>
                <c:pt idx="8">
                  <c:v>82.251219512195135</c:v>
                </c:pt>
                <c:pt idx="9">
                  <c:v>81.336585365853665</c:v>
                </c:pt>
                <c:pt idx="10">
                  <c:v>70.763219512195121</c:v>
                </c:pt>
                <c:pt idx="11">
                  <c:v>75.233658536585367</c:v>
                </c:pt>
                <c:pt idx="12">
                  <c:v>76.683268292682939</c:v>
                </c:pt>
                <c:pt idx="13">
                  <c:v>71.625902439024401</c:v>
                </c:pt>
                <c:pt idx="14">
                  <c:v>75.496414634146348</c:v>
                </c:pt>
                <c:pt idx="15">
                  <c:v>72.975609756097583</c:v>
                </c:pt>
                <c:pt idx="16">
                  <c:v>80.587804878048786</c:v>
                </c:pt>
                <c:pt idx="17">
                  <c:v>70.077439024390245</c:v>
                </c:pt>
                <c:pt idx="18">
                  <c:v>59.510585365853665</c:v>
                </c:pt>
                <c:pt idx="19">
                  <c:v>69.471243902439028</c:v>
                </c:pt>
                <c:pt idx="20">
                  <c:v>68.344000000000023</c:v>
                </c:pt>
                <c:pt idx="21">
                  <c:v>76.433243902439031</c:v>
                </c:pt>
                <c:pt idx="22">
                  <c:v>64.429243902439026</c:v>
                </c:pt>
                <c:pt idx="23">
                  <c:v>74.401878048780489</c:v>
                </c:pt>
                <c:pt idx="24">
                  <c:v>78.80958536585365</c:v>
                </c:pt>
                <c:pt idx="25">
                  <c:v>75.407317073170745</c:v>
                </c:pt>
                <c:pt idx="26">
                  <c:v>58.588463414634148</c:v>
                </c:pt>
                <c:pt idx="27">
                  <c:v>56.692024390243908</c:v>
                </c:pt>
                <c:pt idx="28">
                  <c:v>73.14700000000002</c:v>
                </c:pt>
                <c:pt idx="29">
                  <c:v>68.212292682926829</c:v>
                </c:pt>
                <c:pt idx="30">
                  <c:v>55.492756097560985</c:v>
                </c:pt>
                <c:pt idx="31">
                  <c:v>81.956609756097578</c:v>
                </c:pt>
                <c:pt idx="32">
                  <c:v>50.657780487804885</c:v>
                </c:pt>
                <c:pt idx="33">
                  <c:v>51.555804878048789</c:v>
                </c:pt>
                <c:pt idx="34">
                  <c:v>81.496195121951231</c:v>
                </c:pt>
                <c:pt idx="35">
                  <c:v>75.782268292682943</c:v>
                </c:pt>
                <c:pt idx="36">
                  <c:v>73.993146341463415</c:v>
                </c:pt>
                <c:pt idx="37">
                  <c:v>63.256853658536599</c:v>
                </c:pt>
                <c:pt idx="38">
                  <c:v>58.659195121951228</c:v>
                </c:pt>
                <c:pt idx="39">
                  <c:v>62.311146341463427</c:v>
                </c:pt>
                <c:pt idx="40">
                  <c:v>79.40270731707318</c:v>
                </c:pt>
                <c:pt idx="41">
                  <c:v>51.559585365853664</c:v>
                </c:pt>
                <c:pt idx="42">
                  <c:v>77.32926829268294</c:v>
                </c:pt>
                <c:pt idx="43">
                  <c:v>79.390829268292691</c:v>
                </c:pt>
                <c:pt idx="44">
                  <c:v>80.131560975609759</c:v>
                </c:pt>
                <c:pt idx="45">
                  <c:v>78.275609756097566</c:v>
                </c:pt>
                <c:pt idx="46">
                  <c:v>80.548780487804891</c:v>
                </c:pt>
                <c:pt idx="47">
                  <c:v>62.015512195121957</c:v>
                </c:pt>
                <c:pt idx="48">
                  <c:v>73.500024390243908</c:v>
                </c:pt>
                <c:pt idx="49">
                  <c:v>75.872487804878048</c:v>
                </c:pt>
                <c:pt idx="50">
                  <c:v>71.121707317073174</c:v>
                </c:pt>
                <c:pt idx="51">
                  <c:v>72.754560975609763</c:v>
                </c:pt>
                <c:pt idx="52">
                  <c:v>57.647048780487815</c:v>
                </c:pt>
                <c:pt idx="53">
                  <c:v>63.663024390243919</c:v>
                </c:pt>
                <c:pt idx="54">
                  <c:v>77.239024390243912</c:v>
                </c:pt>
                <c:pt idx="55">
                  <c:v>64.035024390243905</c:v>
                </c:pt>
                <c:pt idx="56">
                  <c:v>81.648669437148982</c:v>
                </c:pt>
                <c:pt idx="57">
                  <c:v>70.089121951219525</c:v>
                </c:pt>
                <c:pt idx="58">
                  <c:v>81.129268292682937</c:v>
                </c:pt>
                <c:pt idx="59">
                  <c:v>82.373170731707333</c:v>
                </c:pt>
                <c:pt idx="60">
                  <c:v>64.38339024390244</c:v>
                </c:pt>
                <c:pt idx="61">
                  <c:v>60.228439024390248</c:v>
                </c:pt>
                <c:pt idx="62">
                  <c:v>74.668634146341461</c:v>
                </c:pt>
                <c:pt idx="63">
                  <c:v>80.843902439024404</c:v>
                </c:pt>
                <c:pt idx="64">
                  <c:v>61.311634146341468</c:v>
                </c:pt>
                <c:pt idx="65">
                  <c:v>81.285365853658533</c:v>
                </c:pt>
                <c:pt idx="66">
                  <c:v>73.366317073170748</c:v>
                </c:pt>
                <c:pt idx="67">
                  <c:v>71.722414634146347</c:v>
                </c:pt>
                <c:pt idx="68">
                  <c:v>58.733439024390243</c:v>
                </c:pt>
                <c:pt idx="69">
                  <c:v>55.160048780487813</c:v>
                </c:pt>
                <c:pt idx="70">
                  <c:v>66.406414634146344</c:v>
                </c:pt>
                <c:pt idx="71">
                  <c:v>62.747439024390246</c:v>
                </c:pt>
                <c:pt idx="72">
                  <c:v>73.135707317073184</c:v>
                </c:pt>
                <c:pt idx="73">
                  <c:v>75.873170731707319</c:v>
                </c:pt>
                <c:pt idx="74">
                  <c:v>82.060975609756113</c:v>
                </c:pt>
                <c:pt idx="75">
                  <c:v>68.013804878048788</c:v>
                </c:pt>
                <c:pt idx="76">
                  <c:v>68.888487804878068</c:v>
                </c:pt>
                <c:pt idx="77">
                  <c:v>75.389317073170758</c:v>
                </c:pt>
                <c:pt idx="78">
                  <c:v>69.399682926829271</c:v>
                </c:pt>
                <c:pt idx="79">
                  <c:v>81.153658536585382</c:v>
                </c:pt>
                <c:pt idx="80">
                  <c:v>82.153658536585368</c:v>
                </c:pt>
                <c:pt idx="81">
                  <c:v>82.690243902439022</c:v>
                </c:pt>
                <c:pt idx="82">
                  <c:v>75.653512195121948</c:v>
                </c:pt>
                <c:pt idx="83">
                  <c:v>83.5878048780488</c:v>
                </c:pt>
                <c:pt idx="84">
                  <c:v>74.052146341463427</c:v>
                </c:pt>
                <c:pt idx="85">
                  <c:v>71.62</c:v>
                </c:pt>
                <c:pt idx="86">
                  <c:v>61.576365853658544</c:v>
                </c:pt>
                <c:pt idx="87">
                  <c:v>65.951682926829278</c:v>
                </c:pt>
                <c:pt idx="88">
                  <c:v>82.155853658536586</c:v>
                </c:pt>
                <c:pt idx="89">
                  <c:v>74.585024390243902</c:v>
                </c:pt>
                <c:pt idx="90">
                  <c:v>70.402439024390247</c:v>
                </c:pt>
                <c:pt idx="91">
                  <c:v>66.117365853658555</c:v>
                </c:pt>
                <c:pt idx="92">
                  <c:v>74.187804878048794</c:v>
                </c:pt>
                <c:pt idx="93">
                  <c:v>79.373097560975623</c:v>
                </c:pt>
                <c:pt idx="94">
                  <c:v>49.700585365853662</c:v>
                </c:pt>
                <c:pt idx="95">
                  <c:v>60.834414634146356</c:v>
                </c:pt>
                <c:pt idx="96">
                  <c:v>71.71612195121952</c:v>
                </c:pt>
                <c:pt idx="97">
                  <c:v>73.965853658536588</c:v>
                </c:pt>
                <c:pt idx="98">
                  <c:v>82.207317073170742</c:v>
                </c:pt>
                <c:pt idx="99">
                  <c:v>75.342390243902443</c:v>
                </c:pt>
                <c:pt idx="100">
                  <c:v>65.085609756097568</c:v>
                </c:pt>
                <c:pt idx="101">
                  <c:v>62.721634146341472</c:v>
                </c:pt>
                <c:pt idx="102">
                  <c:v>74.718292682926844</c:v>
                </c:pt>
                <c:pt idx="103">
                  <c:v>76.772829268292682</c:v>
                </c:pt>
                <c:pt idx="104">
                  <c:v>57.986268292682929</c:v>
                </c:pt>
                <c:pt idx="105">
                  <c:v>81.746341463414637</c:v>
                </c:pt>
                <c:pt idx="106">
                  <c:v>63.016585365853679</c:v>
                </c:pt>
                <c:pt idx="107">
                  <c:v>74.194390243902447</c:v>
                </c:pt>
                <c:pt idx="108">
                  <c:v>76.721853658536588</c:v>
                </c:pt>
                <c:pt idx="109">
                  <c:v>69.101073170731709</c:v>
                </c:pt>
                <c:pt idx="110">
                  <c:v>71.455878048780505</c:v>
                </c:pt>
                <c:pt idx="111">
                  <c:v>69.463902439024395</c:v>
                </c:pt>
                <c:pt idx="112">
                  <c:v>76.180707317073185</c:v>
                </c:pt>
                <c:pt idx="113">
                  <c:v>74.016097560975624</c:v>
                </c:pt>
                <c:pt idx="114">
                  <c:v>55.025951219512201</c:v>
                </c:pt>
                <c:pt idx="115">
                  <c:v>65.857853658536598</c:v>
                </c:pt>
                <c:pt idx="116">
                  <c:v>64.680195121951229</c:v>
                </c:pt>
                <c:pt idx="117">
                  <c:v>69.60468292682927</c:v>
                </c:pt>
                <c:pt idx="118">
                  <c:v>81.304878048780495</c:v>
                </c:pt>
                <c:pt idx="119">
                  <c:v>81.404878048780489</c:v>
                </c:pt>
                <c:pt idx="120">
                  <c:v>74.810146341463408</c:v>
                </c:pt>
                <c:pt idx="121">
                  <c:v>61.458487804878054</c:v>
                </c:pt>
                <c:pt idx="122">
                  <c:v>52.754268292682937</c:v>
                </c:pt>
                <c:pt idx="123">
                  <c:v>81.751219512195135</c:v>
                </c:pt>
                <c:pt idx="124">
                  <c:v>77.085097560975612</c:v>
                </c:pt>
                <c:pt idx="125">
                  <c:v>66.183365853658543</c:v>
                </c:pt>
                <c:pt idx="126">
                  <c:v>77.595146341463405</c:v>
                </c:pt>
                <c:pt idx="127">
                  <c:v>62.606926829268296</c:v>
                </c:pt>
                <c:pt idx="128">
                  <c:v>72.921707317073171</c:v>
                </c:pt>
                <c:pt idx="129">
                  <c:v>74.52553658536587</c:v>
                </c:pt>
                <c:pt idx="130">
                  <c:v>68.265634146341469</c:v>
                </c:pt>
                <c:pt idx="131">
                  <c:v>77.253658536585377</c:v>
                </c:pt>
                <c:pt idx="132">
                  <c:v>80.721951219512206</c:v>
                </c:pt>
                <c:pt idx="133">
                  <c:v>78.596804878048786</c:v>
                </c:pt>
                <c:pt idx="134">
                  <c:v>75.063414634146341</c:v>
                </c:pt>
                <c:pt idx="135">
                  <c:v>70.365853658536594</c:v>
                </c:pt>
                <c:pt idx="136">
                  <c:v>63.96565853658538</c:v>
                </c:pt>
                <c:pt idx="137">
                  <c:v>73.511829268292686</c:v>
                </c:pt>
                <c:pt idx="138">
                  <c:v>66.384609756097575</c:v>
                </c:pt>
                <c:pt idx="139">
                  <c:v>74.337219512195134</c:v>
                </c:pt>
                <c:pt idx="140">
                  <c:v>66.372585365853666</c:v>
                </c:pt>
                <c:pt idx="141">
                  <c:v>75.53414634146344</c:v>
                </c:pt>
                <c:pt idx="142">
                  <c:v>73.229268292682931</c:v>
                </c:pt>
                <c:pt idx="143">
                  <c:v>50.878780487804882</c:v>
                </c:pt>
                <c:pt idx="144">
                  <c:v>82.646341463414643</c:v>
                </c:pt>
                <c:pt idx="145">
                  <c:v>76.714634146341467</c:v>
                </c:pt>
                <c:pt idx="146">
                  <c:v>80.519512195121962</c:v>
                </c:pt>
                <c:pt idx="147">
                  <c:v>67.930804878048789</c:v>
                </c:pt>
                <c:pt idx="148">
                  <c:v>57.182121951219521</c:v>
                </c:pt>
                <c:pt idx="149">
                  <c:v>55.682219512195125</c:v>
                </c:pt>
                <c:pt idx="150">
                  <c:v>83.078048780487819</c:v>
                </c:pt>
                <c:pt idx="151">
                  <c:v>74.794804878048794</c:v>
                </c:pt>
                <c:pt idx="152">
                  <c:v>75.046853658536591</c:v>
                </c:pt>
                <c:pt idx="153">
                  <c:v>72.936853658536592</c:v>
                </c:pt>
                <c:pt idx="154">
                  <c:v>63.458536585365849</c:v>
                </c:pt>
                <c:pt idx="155">
                  <c:v>71.151439024390257</c:v>
                </c:pt>
                <c:pt idx="156">
                  <c:v>48.934731707317084</c:v>
                </c:pt>
                <c:pt idx="157">
                  <c:v>81.956097560975607</c:v>
                </c:pt>
                <c:pt idx="158">
                  <c:v>82.848780487804888</c:v>
                </c:pt>
                <c:pt idx="159">
                  <c:v>70.071024390243906</c:v>
                </c:pt>
                <c:pt idx="160">
                  <c:v>69.597975609756105</c:v>
                </c:pt>
                <c:pt idx="161">
                  <c:v>64.943902439024384</c:v>
                </c:pt>
                <c:pt idx="162">
                  <c:v>74.422024390243919</c:v>
                </c:pt>
                <c:pt idx="163">
                  <c:v>68.259146341463421</c:v>
                </c:pt>
                <c:pt idx="164">
                  <c:v>59.655804878048784</c:v>
                </c:pt>
                <c:pt idx="165">
                  <c:v>72.792195121951238</c:v>
                </c:pt>
                <c:pt idx="166">
                  <c:v>70.440560975609756</c:v>
                </c:pt>
                <c:pt idx="167">
                  <c:v>74.143902439024401</c:v>
                </c:pt>
                <c:pt idx="168">
                  <c:v>75.163512195121953</c:v>
                </c:pt>
                <c:pt idx="169">
                  <c:v>65.598536585365864</c:v>
                </c:pt>
                <c:pt idx="170">
                  <c:v>58.466414634146354</c:v>
                </c:pt>
                <c:pt idx="171">
                  <c:v>71.186585365853674</c:v>
                </c:pt>
                <c:pt idx="172">
                  <c:v>77.368170731707337</c:v>
                </c:pt>
                <c:pt idx="173">
                  <c:v>81.05609756097563</c:v>
                </c:pt>
                <c:pt idx="174">
                  <c:v>78.941463414634143</c:v>
                </c:pt>
                <c:pt idx="175">
                  <c:v>76.98614634146341</c:v>
                </c:pt>
                <c:pt idx="176">
                  <c:v>68.339024390243921</c:v>
                </c:pt>
                <c:pt idx="177">
                  <c:v>71.918317073170741</c:v>
                </c:pt>
                <c:pt idx="178">
                  <c:v>74.236195121951212</c:v>
                </c:pt>
                <c:pt idx="179">
                  <c:v>75.629121951219517</c:v>
                </c:pt>
                <c:pt idx="180">
                  <c:v>63.818195121951213</c:v>
                </c:pt>
                <c:pt idx="181">
                  <c:v>60.047048780487813</c:v>
                </c:pt>
                <c:pt idx="182">
                  <c:v>57.498317073170746</c:v>
                </c:pt>
              </c:numCache>
            </c:numRef>
          </c:yVal>
          <c:smooth val="0"/>
          <c:extLst>
            <c:ext xmlns:c16="http://schemas.microsoft.com/office/drawing/2014/chart" uri="{C3380CC4-5D6E-409C-BE32-E72D297353CC}">
              <c16:uniqueId val="{00000000-51D7-4D62-9F7D-517AF798777F}"/>
            </c:ext>
          </c:extLst>
        </c:ser>
        <c:dLbls>
          <c:showLegendKey val="0"/>
          <c:showVal val="0"/>
          <c:showCatName val="0"/>
          <c:showSerName val="0"/>
          <c:showPercent val="0"/>
          <c:showBubbleSize val="0"/>
        </c:dLbls>
        <c:axId val="100111872"/>
        <c:axId val="100113792"/>
      </c:scatterChart>
      <c:valAx>
        <c:axId val="100111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 capita health expenditure, PPP</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113792"/>
        <c:crosses val="autoZero"/>
        <c:crossBetween val="midCat"/>
      </c:valAx>
      <c:valAx>
        <c:axId val="100113792"/>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Life Expectancy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111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2630272952852"/>
          <c:y val="2.247191011235955E-2"/>
          <c:w val="0.79528535980148884"/>
          <c:h val="0.86329588014981273"/>
        </c:manualLayout>
      </c:layout>
      <c:barChart>
        <c:barDir val="bar"/>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c:v>
                </c:pt>
                <c:pt idx="1">
                  <c:v>Asia</c:v>
                </c:pt>
                <c:pt idx="2">
                  <c:v>Europe</c:v>
                </c:pt>
                <c:pt idx="3">
                  <c:v>Latin America</c:v>
                </c:pt>
                <c:pt idx="4">
                  <c:v>North America</c:v>
                </c:pt>
              </c:strCache>
            </c:strRef>
          </c:cat>
          <c:val>
            <c:numRef>
              <c:f>Sheet1!$B$2:$B$6</c:f>
              <c:numCache>
                <c:formatCode>General</c:formatCode>
                <c:ptCount val="5"/>
                <c:pt idx="0">
                  <c:v>13</c:v>
                </c:pt>
                <c:pt idx="1">
                  <c:v>25</c:v>
                </c:pt>
                <c:pt idx="2">
                  <c:v>30</c:v>
                </c:pt>
                <c:pt idx="3">
                  <c:v>30</c:v>
                </c:pt>
                <c:pt idx="4">
                  <c:v>41</c:v>
                </c:pt>
              </c:numCache>
            </c:numRef>
          </c:val>
          <c:extLst>
            <c:ext xmlns:c16="http://schemas.microsoft.com/office/drawing/2014/chart" uri="{C3380CC4-5D6E-409C-BE32-E72D297353CC}">
              <c16:uniqueId val="{00000000-E594-4414-AE1C-EC3066A25015}"/>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c:v>
                </c:pt>
                <c:pt idx="1">
                  <c:v>Asia</c:v>
                </c:pt>
                <c:pt idx="2">
                  <c:v>Europe</c:v>
                </c:pt>
                <c:pt idx="3">
                  <c:v>Latin America</c:v>
                </c:pt>
                <c:pt idx="4">
                  <c:v>North America</c:v>
                </c:pt>
              </c:strCache>
            </c:strRef>
          </c:cat>
          <c:val>
            <c:numRef>
              <c:f>Sheet1!$C$2:$C$6</c:f>
              <c:numCache>
                <c:formatCode>General</c:formatCode>
                <c:ptCount val="5"/>
                <c:pt idx="0">
                  <c:v>17</c:v>
                </c:pt>
                <c:pt idx="1">
                  <c:v>37</c:v>
                </c:pt>
                <c:pt idx="2">
                  <c:v>53</c:v>
                </c:pt>
                <c:pt idx="3">
                  <c:v>44</c:v>
                </c:pt>
                <c:pt idx="4">
                  <c:v>61</c:v>
                </c:pt>
              </c:numCache>
            </c:numRef>
          </c:val>
          <c:extLst>
            <c:ext xmlns:c16="http://schemas.microsoft.com/office/drawing/2014/chart" uri="{C3380CC4-5D6E-409C-BE32-E72D297353CC}">
              <c16:uniqueId val="{00000001-E594-4414-AE1C-EC3066A25015}"/>
            </c:ext>
          </c:extLst>
        </c:ser>
        <c:dLbls>
          <c:showLegendKey val="0"/>
          <c:showVal val="0"/>
          <c:showCatName val="0"/>
          <c:showSerName val="0"/>
          <c:showPercent val="0"/>
          <c:showBubbleSize val="0"/>
        </c:dLbls>
        <c:gapWidth val="182"/>
        <c:axId val="144798672"/>
        <c:axId val="1"/>
      </c:barChart>
      <c:catAx>
        <c:axId val="14479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79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70719602977662E-2"/>
          <c:y val="5.8052434456928842E-2"/>
          <c:w val="0.91066997518610426"/>
          <c:h val="0.82771535580524347"/>
        </c:manualLayout>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cat>
            <c:numRef>
              <c:f>Sheet1!$A$2:$A$11</c:f>
              <c:numCache>
                <c:formatCode>General</c:formatCode>
                <c:ptCount val="10"/>
                <c:pt idx="0">
                  <c:v>30</c:v>
                </c:pt>
                <c:pt idx="1">
                  <c:v>35</c:v>
                </c:pt>
                <c:pt idx="2">
                  <c:v>40</c:v>
                </c:pt>
                <c:pt idx="3">
                  <c:v>45</c:v>
                </c:pt>
                <c:pt idx="4">
                  <c:v>50</c:v>
                </c:pt>
                <c:pt idx="5">
                  <c:v>55</c:v>
                </c:pt>
                <c:pt idx="6">
                  <c:v>60</c:v>
                </c:pt>
                <c:pt idx="7">
                  <c:v>65</c:v>
                </c:pt>
                <c:pt idx="8">
                  <c:v>70</c:v>
                </c:pt>
                <c:pt idx="9">
                  <c:v>75</c:v>
                </c:pt>
              </c:numCache>
            </c:numRef>
          </c:cat>
          <c:val>
            <c:numRef>
              <c:f>Sheet1!$B$2:$B$11</c:f>
              <c:numCache>
                <c:formatCode>General</c:formatCode>
                <c:ptCount val="10"/>
                <c:pt idx="0">
                  <c:v>27.72</c:v>
                </c:pt>
                <c:pt idx="1">
                  <c:v>27.72</c:v>
                </c:pt>
                <c:pt idx="2">
                  <c:v>33.880000000000003</c:v>
                </c:pt>
                <c:pt idx="3">
                  <c:v>54.12</c:v>
                </c:pt>
                <c:pt idx="4">
                  <c:v>87.56</c:v>
                </c:pt>
                <c:pt idx="5">
                  <c:v>147.4</c:v>
                </c:pt>
                <c:pt idx="6">
                  <c:v>243.32</c:v>
                </c:pt>
                <c:pt idx="7">
                  <c:v>409.64</c:v>
                </c:pt>
                <c:pt idx="8">
                  <c:v>677.16</c:v>
                </c:pt>
                <c:pt idx="9">
                  <c:v>1363.56</c:v>
                </c:pt>
              </c:numCache>
            </c:numRef>
          </c:val>
          <c:extLst>
            <c:ext xmlns:c16="http://schemas.microsoft.com/office/drawing/2014/chart" uri="{C3380CC4-5D6E-409C-BE32-E72D297353CC}">
              <c16:uniqueId val="{00000000-B6A3-471D-8218-B32798890294}"/>
            </c:ext>
          </c:extLst>
        </c:ser>
        <c:ser>
          <c:idx val="1"/>
          <c:order val="1"/>
          <c:tx>
            <c:strRef>
              <c:f>Sheet1!$C$1</c:f>
              <c:strCache>
                <c:ptCount val="1"/>
                <c:pt idx="0">
                  <c:v>Female</c:v>
                </c:pt>
              </c:strCache>
            </c:strRef>
          </c:tx>
          <c:spPr>
            <a:solidFill>
              <a:schemeClr val="accent2"/>
            </a:solidFill>
            <a:ln>
              <a:noFill/>
            </a:ln>
            <a:effectLst/>
          </c:spPr>
          <c:invertIfNegative val="0"/>
          <c:cat>
            <c:numRef>
              <c:f>Sheet1!$A$2:$A$11</c:f>
              <c:numCache>
                <c:formatCode>General</c:formatCode>
                <c:ptCount val="10"/>
                <c:pt idx="0">
                  <c:v>30</c:v>
                </c:pt>
                <c:pt idx="1">
                  <c:v>35</c:v>
                </c:pt>
                <c:pt idx="2">
                  <c:v>40</c:v>
                </c:pt>
                <c:pt idx="3">
                  <c:v>45</c:v>
                </c:pt>
                <c:pt idx="4">
                  <c:v>50</c:v>
                </c:pt>
                <c:pt idx="5">
                  <c:v>55</c:v>
                </c:pt>
                <c:pt idx="6">
                  <c:v>60</c:v>
                </c:pt>
                <c:pt idx="7">
                  <c:v>65</c:v>
                </c:pt>
                <c:pt idx="8">
                  <c:v>70</c:v>
                </c:pt>
                <c:pt idx="9">
                  <c:v>75</c:v>
                </c:pt>
              </c:numCache>
            </c:numRef>
          </c:cat>
          <c:val>
            <c:numRef>
              <c:f>Sheet1!$C$2:$C$11</c:f>
              <c:numCache>
                <c:formatCode>General</c:formatCode>
                <c:ptCount val="10"/>
                <c:pt idx="0">
                  <c:v>25.96</c:v>
                </c:pt>
                <c:pt idx="1">
                  <c:v>25.96</c:v>
                </c:pt>
                <c:pt idx="2">
                  <c:v>32.119999999999997</c:v>
                </c:pt>
                <c:pt idx="3">
                  <c:v>47.96</c:v>
                </c:pt>
                <c:pt idx="4">
                  <c:v>69.959999999999994</c:v>
                </c:pt>
                <c:pt idx="5">
                  <c:v>105.16</c:v>
                </c:pt>
                <c:pt idx="6">
                  <c:v>159.72</c:v>
                </c:pt>
                <c:pt idx="7">
                  <c:v>260.04000000000002</c:v>
                </c:pt>
                <c:pt idx="8">
                  <c:v>442.2</c:v>
                </c:pt>
                <c:pt idx="9">
                  <c:v>916.52</c:v>
                </c:pt>
              </c:numCache>
            </c:numRef>
          </c:val>
          <c:extLst>
            <c:ext xmlns:c16="http://schemas.microsoft.com/office/drawing/2014/chart" uri="{C3380CC4-5D6E-409C-BE32-E72D297353CC}">
              <c16:uniqueId val="{00000001-B6A3-471D-8218-B32798890294}"/>
            </c:ext>
          </c:extLst>
        </c:ser>
        <c:dLbls>
          <c:showLegendKey val="0"/>
          <c:showVal val="0"/>
          <c:showCatName val="0"/>
          <c:showSerName val="0"/>
          <c:showPercent val="0"/>
          <c:showBubbleSize val="0"/>
        </c:dLbls>
        <c:gapWidth val="219"/>
        <c:overlap val="-27"/>
        <c:axId val="318983680"/>
        <c:axId val="318980544"/>
      </c:barChart>
      <c:catAx>
        <c:axId val="31898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18980544"/>
        <c:crosses val="autoZero"/>
        <c:auto val="1"/>
        <c:lblAlgn val="ctr"/>
        <c:lblOffset val="100"/>
        <c:tickLblSkip val="1"/>
        <c:tickMarkSkip val="1"/>
        <c:noMultiLvlLbl val="0"/>
      </c:catAx>
      <c:valAx>
        <c:axId val="3189805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1898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Life years in good health</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E2-4325-92BF-E2931947B7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General</c:formatCode>
                <c:ptCount val="1"/>
                <c:pt idx="0">
                  <c:v>65.8</c:v>
                </c:pt>
              </c:numCache>
            </c:numRef>
          </c:val>
          <c:extLst>
            <c:ext xmlns:c16="http://schemas.microsoft.com/office/drawing/2014/chart" uri="{C3380CC4-5D6E-409C-BE32-E72D297353CC}">
              <c16:uniqueId val="{00000000-3CE2-4325-92BF-E2931947B720}"/>
            </c:ext>
          </c:extLst>
        </c:ser>
        <c:ser>
          <c:idx val="1"/>
          <c:order val="1"/>
          <c:tx>
            <c:strRef>
              <c:f>Sheet1!$A$3</c:f>
              <c:strCache>
                <c:ptCount val="1"/>
                <c:pt idx="0">
                  <c:v>Healthy life years loss due to illness of disability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General</c:formatCode>
                <c:ptCount val="1"/>
                <c:pt idx="0">
                  <c:v>10.7</c:v>
                </c:pt>
              </c:numCache>
            </c:numRef>
          </c:val>
          <c:extLst>
            <c:ext xmlns:c16="http://schemas.microsoft.com/office/drawing/2014/chart" uri="{C3380CC4-5D6E-409C-BE32-E72D297353CC}">
              <c16:uniqueId val="{00000001-3CE2-4325-92BF-E2931947B720}"/>
            </c:ext>
          </c:extLst>
        </c:ser>
        <c:ser>
          <c:idx val="2"/>
          <c:order val="2"/>
          <c:tx>
            <c:strRef>
              <c:f>Sheet1!$A$4</c:f>
              <c:strCache>
                <c:ptCount val="1"/>
                <c:pt idx="0">
                  <c:v>Life years loss due to premature death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General</c:formatCode>
                <c:ptCount val="1"/>
                <c:pt idx="0">
                  <c:v>23.5</c:v>
                </c:pt>
              </c:numCache>
            </c:numRef>
          </c:val>
          <c:extLst>
            <c:ext xmlns:c16="http://schemas.microsoft.com/office/drawing/2014/chart" uri="{C3380CC4-5D6E-409C-BE32-E72D297353CC}">
              <c16:uniqueId val="{00000002-3CE2-4325-92BF-E2931947B720}"/>
            </c:ext>
          </c:extLst>
        </c:ser>
        <c:dLbls>
          <c:showLegendKey val="0"/>
          <c:showVal val="0"/>
          <c:showCatName val="0"/>
          <c:showSerName val="0"/>
          <c:showPercent val="0"/>
          <c:showBubbleSize val="0"/>
        </c:dLbls>
        <c:gapWidth val="150"/>
        <c:overlap val="100"/>
        <c:axId val="671224032"/>
        <c:axId val="671224360"/>
      </c:barChart>
      <c:catAx>
        <c:axId val="671224032"/>
        <c:scaling>
          <c:orientation val="minMax"/>
        </c:scaling>
        <c:delete val="1"/>
        <c:axPos val="b"/>
        <c:numFmt formatCode="General" sourceLinked="1"/>
        <c:majorTickMark val="none"/>
        <c:minorTickMark val="none"/>
        <c:tickLblPos val="nextTo"/>
        <c:crossAx val="671224360"/>
        <c:crosses val="autoZero"/>
        <c:auto val="1"/>
        <c:lblAlgn val="ctr"/>
        <c:lblOffset val="100"/>
        <c:noMultiLvlLbl val="0"/>
      </c:catAx>
      <c:valAx>
        <c:axId val="671224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122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Sheet1!$A$2:$A$11</c:f>
              <c:strCache>
                <c:ptCount val="10"/>
                <c:pt idx="0">
                  <c:v>Hearth Disease</c:v>
                </c:pt>
                <c:pt idx="1">
                  <c:v>Stroke</c:v>
                </c:pt>
                <c:pt idx="2">
                  <c:v>Lower Respiratory Infections</c:v>
                </c:pt>
                <c:pt idx="3">
                  <c:v>Pulmonary Disease</c:v>
                </c:pt>
                <c:pt idx="4">
                  <c:v>Lung cancer</c:v>
                </c:pt>
                <c:pt idx="5">
                  <c:v>Diabetes</c:v>
                </c:pt>
                <c:pt idx="6">
                  <c:v>Alzheimer / Dementia</c:v>
                </c:pt>
                <c:pt idx="7">
                  <c:v>Diarrhoeal Diseases</c:v>
                </c:pt>
                <c:pt idx="8">
                  <c:v>Turbeculosis</c:v>
                </c:pt>
                <c:pt idx="9">
                  <c:v>Road Injury</c:v>
                </c:pt>
              </c:strCache>
            </c:strRef>
          </c:cat>
          <c:val>
            <c:numRef>
              <c:f>Sheet1!$B$2:$B$11</c:f>
              <c:numCache>
                <c:formatCode>General</c:formatCode>
                <c:ptCount val="10"/>
                <c:pt idx="0">
                  <c:v>8.76</c:v>
                </c:pt>
                <c:pt idx="1">
                  <c:v>6.24</c:v>
                </c:pt>
                <c:pt idx="2">
                  <c:v>3.19</c:v>
                </c:pt>
                <c:pt idx="3">
                  <c:v>3.17</c:v>
                </c:pt>
                <c:pt idx="4">
                  <c:v>1.69</c:v>
                </c:pt>
                <c:pt idx="5">
                  <c:v>1.59</c:v>
                </c:pt>
                <c:pt idx="6">
                  <c:v>1.54</c:v>
                </c:pt>
                <c:pt idx="7">
                  <c:v>1.39</c:v>
                </c:pt>
                <c:pt idx="8">
                  <c:v>1.37</c:v>
                </c:pt>
                <c:pt idx="9">
                  <c:v>1.34</c:v>
                </c:pt>
              </c:numCache>
            </c:numRef>
          </c:val>
          <c:extLst>
            <c:ext xmlns:c16="http://schemas.microsoft.com/office/drawing/2014/chart" uri="{C3380CC4-5D6E-409C-BE32-E72D297353CC}">
              <c16:uniqueId val="{00000000-BA50-4568-810A-C3101CA05BDD}"/>
            </c:ext>
          </c:extLst>
        </c:ser>
        <c:dLbls>
          <c:showLegendKey val="0"/>
          <c:showVal val="0"/>
          <c:showCatName val="0"/>
          <c:showSerName val="0"/>
          <c:showPercent val="0"/>
          <c:showBubbleSize val="0"/>
        </c:dLbls>
        <c:gapWidth val="182"/>
        <c:axId val="501679632"/>
        <c:axId val="501679960"/>
      </c:barChart>
      <c:catAx>
        <c:axId val="50167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1679960"/>
        <c:crosses val="autoZero"/>
        <c:auto val="1"/>
        <c:lblAlgn val="ctr"/>
        <c:lblOffset val="100"/>
        <c:noMultiLvlLbl val="0"/>
      </c:catAx>
      <c:valAx>
        <c:axId val="501679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1679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2000</c:v>
                </c:pt>
              </c:strCache>
            </c:strRef>
          </c:tx>
          <c:spPr>
            <a:solidFill>
              <a:schemeClr val="accent1"/>
            </a:solidFill>
            <a:ln>
              <a:noFill/>
            </a:ln>
            <a:effectLst/>
          </c:spPr>
          <c:invertIfNegative val="0"/>
          <c:cat>
            <c:strRef>
              <c:f>Sheet1!$A$2:$A$11</c:f>
              <c:strCache>
                <c:ptCount val="10"/>
                <c:pt idx="0">
                  <c:v>Hearth Disease</c:v>
                </c:pt>
                <c:pt idx="1">
                  <c:v>Stroke</c:v>
                </c:pt>
                <c:pt idx="2">
                  <c:v>Lower Respiratory Infections</c:v>
                </c:pt>
                <c:pt idx="3">
                  <c:v>Pulmonary Disease</c:v>
                </c:pt>
                <c:pt idx="4">
                  <c:v>Diarrhoeal Diseases</c:v>
                </c:pt>
                <c:pt idx="5">
                  <c:v>Turbeculosis</c:v>
                </c:pt>
                <c:pt idx="6">
                  <c:v>HIV/AIDS</c:v>
                </c:pt>
                <c:pt idx="7">
                  <c:v>Preterm Birth Complications</c:v>
                </c:pt>
                <c:pt idx="8">
                  <c:v>Lung cancer</c:v>
                </c:pt>
                <c:pt idx="9">
                  <c:v>Birth Complications</c:v>
                </c:pt>
              </c:strCache>
            </c:strRef>
          </c:cat>
          <c:val>
            <c:numRef>
              <c:f>Sheet1!$B$2:$B$11</c:f>
              <c:numCache>
                <c:formatCode>General</c:formatCode>
                <c:ptCount val="10"/>
                <c:pt idx="0">
                  <c:v>6.88</c:v>
                </c:pt>
                <c:pt idx="1">
                  <c:v>5.41</c:v>
                </c:pt>
                <c:pt idx="2">
                  <c:v>3.41</c:v>
                </c:pt>
                <c:pt idx="3">
                  <c:v>2.95</c:v>
                </c:pt>
                <c:pt idx="4">
                  <c:v>2.1800000000000002</c:v>
                </c:pt>
                <c:pt idx="5">
                  <c:v>1.67</c:v>
                </c:pt>
                <c:pt idx="6">
                  <c:v>1.46</c:v>
                </c:pt>
                <c:pt idx="7">
                  <c:v>1.34</c:v>
                </c:pt>
                <c:pt idx="8">
                  <c:v>1.26</c:v>
                </c:pt>
                <c:pt idx="9">
                  <c:v>1.1200000000000001</c:v>
                </c:pt>
              </c:numCache>
            </c:numRef>
          </c:val>
          <c:extLst>
            <c:ext xmlns:c16="http://schemas.microsoft.com/office/drawing/2014/chart" uri="{C3380CC4-5D6E-409C-BE32-E72D297353CC}">
              <c16:uniqueId val="{00000000-8111-486F-932C-41A3BB7481FD}"/>
            </c:ext>
          </c:extLst>
        </c:ser>
        <c:dLbls>
          <c:showLegendKey val="0"/>
          <c:showVal val="0"/>
          <c:showCatName val="0"/>
          <c:showSerName val="0"/>
          <c:showPercent val="0"/>
          <c:showBubbleSize val="0"/>
        </c:dLbls>
        <c:gapWidth val="182"/>
        <c:axId val="501679632"/>
        <c:axId val="501679960"/>
      </c:barChart>
      <c:catAx>
        <c:axId val="50167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1679960"/>
        <c:crosses val="autoZero"/>
        <c:auto val="1"/>
        <c:lblAlgn val="ctr"/>
        <c:lblOffset val="100"/>
        <c:noMultiLvlLbl val="0"/>
      </c:catAx>
      <c:valAx>
        <c:axId val="501679960"/>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1679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anose="02020603050405020304" pitchFamily="18" charset="0"/>
              </a:defRPr>
            </a:lvl1pPr>
          </a:lstStyle>
          <a:p>
            <a:fld id="{740187F7-4EE7-4BC3-85E9-89BBCBF2CCF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27125" y="690563"/>
            <a:ext cx="4603750" cy="3452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73563"/>
            <a:ext cx="50292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anose="02020603050405020304" pitchFamily="18" charset="0"/>
              </a:defRPr>
            </a:lvl1pPr>
          </a:lstStyle>
          <a:p>
            <a:fld id="{AEB7160E-7EB1-4E0C-9B02-12FCAB9A490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92547A98-2DF4-4D86-A306-D58B99B1C25E}" type="slidenum">
              <a:rPr lang="en-US" altLang="en-US" i="0">
                <a:latin typeface="Times New Roman" panose="02020603050405020304" pitchFamily="18" charset="0"/>
              </a:rPr>
              <a:pPr/>
              <a:t>1</a:t>
            </a:fld>
            <a:endParaRPr lang="en-US" altLang="en-US" i="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 teaching points</a:t>
            </a:r>
            <a:r>
              <a:rPr lang="en-US" dirty="0"/>
              <a:t>: Why might life expectancies be low in</a:t>
            </a:r>
            <a:r>
              <a:rPr lang="en-US" baseline="0" dirty="0"/>
              <a:t> some countries? What are the prospects for changes to life expectancy among any of these countries? Will they continue to improve? Will countries on the lower end of the spectrum “catch up”? </a:t>
            </a:r>
          </a:p>
          <a:p>
            <a:endParaRPr lang="en-US" baseline="0" dirty="0"/>
          </a:p>
          <a:p>
            <a:r>
              <a:rPr lang="en-US" dirty="0"/>
              <a:t>Source: Data derived from PRB. Reprinted from Bruce Newbold, Population Geography: Tools and Issues (Rowman &amp; Littlefield 2017). All rights reserved. </a:t>
            </a:r>
          </a:p>
        </p:txBody>
      </p:sp>
      <p:sp>
        <p:nvSpPr>
          <p:cNvPr id="4" name="Slide Number Placeholder 3"/>
          <p:cNvSpPr>
            <a:spLocks noGrp="1"/>
          </p:cNvSpPr>
          <p:nvPr>
            <p:ph type="sldNum" sz="quarter" idx="10"/>
          </p:nvPr>
        </p:nvSpPr>
        <p:spPr/>
        <p:txBody>
          <a:bodyPr/>
          <a:lstStyle/>
          <a:p>
            <a:fld id="{DF1311B6-3E9F-43F5-BA58-21376A6DDF07}" type="slidenum">
              <a:rPr lang="en-US" smtClean="0"/>
              <a:t>11</a:t>
            </a:fld>
            <a:endParaRPr lang="en-US"/>
          </a:p>
        </p:txBody>
      </p:sp>
    </p:spTree>
    <p:extLst>
      <p:ext uri="{BB962C8B-B14F-4D97-AF65-F5344CB8AC3E}">
        <p14:creationId xmlns:p14="http://schemas.microsoft.com/office/powerpoint/2010/main" val="375515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a:t>Source: </a:t>
            </a:r>
            <a:r>
              <a:rPr lang="en-US" dirty="0"/>
              <a:t>www.gapminder.org/downloads/life-expectancy-ppt</a:t>
            </a:r>
          </a:p>
          <a:p>
            <a:endParaRPr lang="en-GB" dirty="0"/>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12</a:t>
            </a:fld>
            <a:endParaRPr lang="en-GB"/>
          </a:p>
        </p:txBody>
      </p:sp>
    </p:spTree>
    <p:extLst>
      <p:ext uri="{BB962C8B-B14F-4D97-AF65-F5344CB8AC3E}">
        <p14:creationId xmlns:p14="http://schemas.microsoft.com/office/powerpoint/2010/main" val="6863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13</a:t>
            </a:fld>
            <a:endParaRPr lang="en-GB"/>
          </a:p>
        </p:txBody>
      </p:sp>
    </p:spTree>
    <p:extLst>
      <p:ext uri="{BB962C8B-B14F-4D97-AF65-F5344CB8AC3E}">
        <p14:creationId xmlns:p14="http://schemas.microsoft.com/office/powerpoint/2010/main" val="358687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14</a:t>
            </a:fld>
            <a:endParaRPr lang="en-GB"/>
          </a:p>
        </p:txBody>
      </p:sp>
    </p:spTree>
    <p:extLst>
      <p:ext uri="{BB962C8B-B14F-4D97-AF65-F5344CB8AC3E}">
        <p14:creationId xmlns:p14="http://schemas.microsoft.com/office/powerpoint/2010/main" val="71963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42348C-E43E-4D63-8774-55623008E3A2}"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4976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http://www.visualcapitalist.com/50-important-life-saving-breakthroughs-history/</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16</a:t>
            </a:fld>
            <a:endParaRPr lang="en-US" altLang="en-US"/>
          </a:p>
        </p:txBody>
      </p:sp>
    </p:spTree>
    <p:extLst>
      <p:ext uri="{BB962C8B-B14F-4D97-AF65-F5344CB8AC3E}">
        <p14:creationId xmlns:p14="http://schemas.microsoft.com/office/powerpoint/2010/main" val="77058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 teaching points</a:t>
            </a:r>
            <a:r>
              <a:rPr lang="en-US" dirty="0"/>
              <a:t>: What does this relationship say? Can</a:t>
            </a:r>
            <a:r>
              <a:rPr lang="en-US" baseline="0" dirty="0"/>
              <a:t> students identify where their country is? What countries are at the lowest (highest) end of the spectrum in terms of PPP and life expectancy?</a:t>
            </a:r>
          </a:p>
          <a:p>
            <a:r>
              <a:rPr lang="en-US" baseline="0" dirty="0"/>
              <a:t>Source: Author. Data derived from The World Data Bank. Reprinted from Bruce Newbold, Population Geography: Tools and Issues (Rowman &amp; Littlefield 2017). All rights reserved. </a:t>
            </a:r>
          </a:p>
          <a:p>
            <a:endParaRPr lang="en-US" dirty="0"/>
          </a:p>
        </p:txBody>
      </p:sp>
      <p:sp>
        <p:nvSpPr>
          <p:cNvPr id="4" name="Slide Number Placeholder 3"/>
          <p:cNvSpPr>
            <a:spLocks noGrp="1"/>
          </p:cNvSpPr>
          <p:nvPr>
            <p:ph type="sldNum" sz="quarter" idx="10"/>
          </p:nvPr>
        </p:nvSpPr>
        <p:spPr/>
        <p:txBody>
          <a:bodyPr/>
          <a:lstStyle/>
          <a:p>
            <a:fld id="{DF1311B6-3E9F-43F5-BA58-21376A6DDF07}" type="slidenum">
              <a:rPr lang="en-US" smtClean="0"/>
              <a:t>17</a:t>
            </a:fld>
            <a:endParaRPr lang="en-US"/>
          </a:p>
        </p:txBody>
      </p:sp>
    </p:spTree>
    <p:extLst>
      <p:ext uri="{BB962C8B-B14F-4D97-AF65-F5344CB8AC3E}">
        <p14:creationId xmlns:p14="http://schemas.microsoft.com/office/powerpoint/2010/main" val="330026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6E0AAD-C727-42BA-8701-AED1A85194EF}" type="slidenum">
              <a:rPr lang="en-US" altLang="en-US">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Source: United Nations Population Division, 2000</a:t>
            </a:r>
          </a:p>
        </p:txBody>
      </p:sp>
    </p:spTree>
    <p:extLst>
      <p:ext uri="{BB962C8B-B14F-4D97-AF65-F5344CB8AC3E}">
        <p14:creationId xmlns:p14="http://schemas.microsoft.com/office/powerpoint/2010/main" val="1423328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D6722DE8-39A9-4703-80E0-2BDDE8ABD298}" type="slidenum">
              <a:rPr lang="en-US" i="0" smtClean="0">
                <a:latin typeface="Times New Roman" pitchFamily="18" charset="0"/>
              </a:rPr>
              <a:pPr/>
              <a:t>22</a:t>
            </a:fld>
            <a:endParaRPr lang="en-US" i="0">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Source: https://www.northerninsuranceagency.com/rates.html</a:t>
            </a:r>
          </a:p>
        </p:txBody>
      </p:sp>
    </p:spTree>
    <p:extLst>
      <p:ext uri="{BB962C8B-B14F-4D97-AF65-F5344CB8AC3E}">
        <p14:creationId xmlns:p14="http://schemas.microsoft.com/office/powerpoint/2010/main" val="14250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91E48-AABA-4FC5-BA22-BB98958B912D}"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7921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A5F251-80BF-4294-B7AD-D9AE7F0403A4}" type="slidenum">
              <a:rPr lang="en-US" altLang="en-US">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2601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A5C480-0938-4B67-90C2-51D882AA4402}"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0256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http://who.int/mediacentre/factsheets/fs310/en/</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27</a:t>
            </a:fld>
            <a:endParaRPr lang="en-US" altLang="en-US"/>
          </a:p>
        </p:txBody>
      </p:sp>
    </p:spTree>
    <p:extLst>
      <p:ext uri="{BB962C8B-B14F-4D97-AF65-F5344CB8AC3E}">
        <p14:creationId xmlns:p14="http://schemas.microsoft.com/office/powerpoint/2010/main" val="2588057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The Lancet</a:t>
            </a:r>
          </a:p>
          <a:p>
            <a:r>
              <a:rPr lang="en-US" dirty="0"/>
              <a:t>http://thelancet.com/gbd/gbd-compare-visualization</a:t>
            </a:r>
          </a:p>
          <a:p>
            <a:endParaRPr lang="en-US" dirty="0"/>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28</a:t>
            </a:fld>
            <a:endParaRPr lang="en-US" altLang="en-US"/>
          </a:p>
        </p:txBody>
      </p:sp>
    </p:spTree>
    <p:extLst>
      <p:ext uri="{BB962C8B-B14F-4D97-AF65-F5344CB8AC3E}">
        <p14:creationId xmlns:p14="http://schemas.microsoft.com/office/powerpoint/2010/main" val="97670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8C6AE-211D-4A7A-B141-B9EE3375D81E}" type="slidenum">
              <a:rPr lang="en-US" altLang="en-US"/>
              <a:pPr/>
              <a:t>29</a:t>
            </a:fld>
            <a:endParaRPr lang="en-US" alt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r>
              <a:rPr lang="en-US" altLang="en-US"/>
              <a:t>Source: Brown, Gardner and Halweil, 1999.</a:t>
            </a:r>
          </a:p>
        </p:txBody>
      </p:sp>
    </p:spTree>
    <p:extLst>
      <p:ext uri="{BB962C8B-B14F-4D97-AF65-F5344CB8AC3E}">
        <p14:creationId xmlns:p14="http://schemas.microsoft.com/office/powerpoint/2010/main" val="277107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B8A87-6351-46C5-8448-036A86A3AA84}" type="slidenum">
              <a:rPr lang="en-US" altLang="en-US"/>
              <a:pPr/>
              <a:t>30</a:t>
            </a:fld>
            <a:endParaRPr lang="en-US" alt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14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FCABE-2D7C-4EBC-A468-D7B3BB5FF215}" type="slidenum">
              <a:rPr lang="en-US" altLang="en-US"/>
              <a:pPr/>
              <a:t>32</a:t>
            </a:fld>
            <a:endParaRPr lang="en-US" alt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r>
              <a:rPr lang="en-US" altLang="en-US"/>
              <a:t>Source: Worldwatch Institute.</a:t>
            </a:r>
          </a:p>
        </p:txBody>
      </p:sp>
    </p:spTree>
    <p:extLst>
      <p:ext uri="{BB962C8B-B14F-4D97-AF65-F5344CB8AC3E}">
        <p14:creationId xmlns:p14="http://schemas.microsoft.com/office/powerpoint/2010/main" val="3714936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C881B9-423E-4D93-ABE4-4C4664FD2AA3}" type="slidenum">
              <a:rPr lang="en-US" smtClean="0"/>
              <a:pPr>
                <a:defRPr/>
              </a:pPr>
              <a:t>33</a:t>
            </a:fld>
            <a:endParaRPr lang="en-US"/>
          </a:p>
        </p:txBody>
      </p:sp>
    </p:spTree>
    <p:extLst>
      <p:ext uri="{BB962C8B-B14F-4D97-AF65-F5344CB8AC3E}">
        <p14:creationId xmlns:p14="http://schemas.microsoft.com/office/powerpoint/2010/main" val="231992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MRSA: </a:t>
            </a:r>
            <a:r>
              <a:rPr lang="en-US" sz="1200" dirty="0">
                <a:latin typeface="Arial Narrow" pitchFamily="34" charset="0"/>
              </a:rPr>
              <a:t>Methicillin-resistant Staphylococcus aureus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itchFamily="34" charset="0"/>
              </a:rPr>
              <a:t>SARS: </a:t>
            </a:r>
            <a:r>
              <a:rPr lang="en-US" sz="1200" b="0" i="0" kern="1200" dirty="0">
                <a:solidFill>
                  <a:schemeClr val="tx1"/>
                </a:solidFill>
                <a:effectLst/>
                <a:latin typeface="Arial" charset="0"/>
                <a:ea typeface="+mn-ea"/>
                <a:cs typeface="+mn-cs"/>
              </a:rPr>
              <a:t>Severe acute respiratory syndrome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AIDS:</a:t>
            </a:r>
            <a:r>
              <a:rPr lang="en-US" sz="1200" b="0" i="0" kern="1200" baseline="0" dirty="0">
                <a:solidFill>
                  <a:schemeClr val="tx1"/>
                </a:solidFill>
                <a:effectLst/>
                <a:latin typeface="Arial" charset="0"/>
                <a:ea typeface="+mn-ea"/>
                <a:cs typeface="+mn-cs"/>
              </a:rPr>
              <a:t> A</a:t>
            </a:r>
            <a:r>
              <a:rPr lang="en-US" sz="1200" b="0" i="0" kern="1200" dirty="0">
                <a:solidFill>
                  <a:schemeClr val="tx1"/>
                </a:solidFill>
                <a:effectLst/>
                <a:latin typeface="Arial" charset="0"/>
                <a:ea typeface="+mn-ea"/>
                <a:cs typeface="+mn-cs"/>
              </a:rPr>
              <a:t>cquired Immune Deficiency Syndrome</a:t>
            </a:r>
            <a:endParaRPr lang="en-US" dirty="0"/>
          </a:p>
        </p:txBody>
      </p:sp>
      <p:sp>
        <p:nvSpPr>
          <p:cNvPr id="4" name="Slide Number Placeholder 3"/>
          <p:cNvSpPr>
            <a:spLocks noGrp="1"/>
          </p:cNvSpPr>
          <p:nvPr>
            <p:ph type="sldNum" sz="quarter" idx="10"/>
          </p:nvPr>
        </p:nvSpPr>
        <p:spPr/>
        <p:txBody>
          <a:bodyPr/>
          <a:lstStyle/>
          <a:p>
            <a:pPr>
              <a:defRPr/>
            </a:pPr>
            <a:fld id="{50C881B9-423E-4D93-ABE4-4C4664FD2AA3}" type="slidenum">
              <a:rPr lang="en-US" smtClean="0"/>
              <a:pPr>
                <a:defRPr/>
              </a:pPr>
              <a:t>34</a:t>
            </a:fld>
            <a:endParaRPr lang="en-US"/>
          </a:p>
        </p:txBody>
      </p:sp>
    </p:spTree>
    <p:extLst>
      <p:ext uri="{BB962C8B-B14F-4D97-AF65-F5344CB8AC3E}">
        <p14:creationId xmlns:p14="http://schemas.microsoft.com/office/powerpoint/2010/main" val="121750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A0552-ED7D-42C3-83E8-F6FB1A8A055E}" type="slidenum">
              <a:rPr lang="en-US"/>
              <a:pPr/>
              <a:t>35</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9661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AC294-C4FF-45E7-988F-E6F4B1F4EB6E}" type="slidenum">
              <a:rPr lang="en-US"/>
              <a:pPr/>
              <a:t>36</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208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A5C480-0938-4B67-90C2-51D882AA4402}" type="slidenum">
              <a:rPr lang="en-US" altLang="en-US">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21587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F7B88-4154-4168-BDFD-8CA12F135147}" type="slidenum">
              <a:rPr lang="en-US"/>
              <a:pPr/>
              <a:t>37</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r>
              <a:rPr lang="en-US"/>
              <a:t>Source: Wikipedia</a:t>
            </a:r>
          </a:p>
        </p:txBody>
      </p:sp>
    </p:spTree>
    <p:extLst>
      <p:ext uri="{BB962C8B-B14F-4D97-AF65-F5344CB8AC3E}">
        <p14:creationId xmlns:p14="http://schemas.microsoft.com/office/powerpoint/2010/main" val="451845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1783D-1A2C-4C28-8F07-9325B7ED214D}" type="slidenum">
              <a:rPr lang="en-US"/>
              <a:pPr/>
              <a:t>38</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682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F17AD-FE7C-4DC5-9DF2-459C7115D844}" type="slidenum">
              <a:rPr lang="en-US"/>
              <a:pPr/>
              <a:t>39</a:t>
            </a:fld>
            <a:endParaRPr lang="en-US"/>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078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D09E2-3D52-4E4C-85E2-338889693DBE}" type="slidenum">
              <a:rPr lang="en-US"/>
              <a:pPr/>
              <a:t>40</a:t>
            </a:fld>
            <a:endParaRPr 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r>
              <a:rPr lang="en-US" dirty="0"/>
              <a:t>Source: </a:t>
            </a:r>
            <a:r>
              <a:rPr lang="en-US" dirty="0" err="1"/>
              <a:t>Taubenberger</a:t>
            </a:r>
            <a:r>
              <a:rPr lang="en-US" dirty="0"/>
              <a:t> JK, </a:t>
            </a:r>
            <a:r>
              <a:rPr lang="en-US" dirty="0" err="1"/>
              <a:t>Morens</a:t>
            </a:r>
            <a:r>
              <a:rPr lang="en-US" dirty="0"/>
              <a:t> DM. 1918 influenza: the mother of all pandemics. </a:t>
            </a:r>
            <a:r>
              <a:rPr lang="en-US" dirty="0" err="1"/>
              <a:t>Emerg</a:t>
            </a:r>
            <a:r>
              <a:rPr lang="en-US" dirty="0"/>
              <a:t> Infect </a:t>
            </a:r>
            <a:r>
              <a:rPr lang="en-US" dirty="0" err="1"/>
              <a:t>Dis</a:t>
            </a:r>
            <a:r>
              <a:rPr lang="en-US" dirty="0"/>
              <a:t> [serial on the Internet]. 2006 Jan. Available from http://www.cdc.gov/ncidod/EID/vol12no01/05-0979.htm </a:t>
            </a:r>
          </a:p>
        </p:txBody>
      </p:sp>
    </p:spTree>
    <p:extLst>
      <p:ext uri="{BB962C8B-B14F-4D97-AF65-F5344CB8AC3E}">
        <p14:creationId xmlns:p14="http://schemas.microsoft.com/office/powerpoint/2010/main" val="1260386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Malaria is a parasitic disease mostly transmitted</a:t>
            </a:r>
            <a:r>
              <a:rPr lang="en-US" baseline="0" dirty="0"/>
              <a:t> by mosquito bites.</a:t>
            </a:r>
            <a:endParaRPr lang="en-US" dirty="0"/>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41</a:t>
            </a:fld>
            <a:endParaRPr lang="en-US" altLang="en-US"/>
          </a:p>
        </p:txBody>
      </p:sp>
    </p:spTree>
    <p:extLst>
      <p:ext uri="{BB962C8B-B14F-4D97-AF65-F5344CB8AC3E}">
        <p14:creationId xmlns:p14="http://schemas.microsoft.com/office/powerpoint/2010/main" val="189224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78270-DAD8-499E-8C9C-E08317590388}" type="slidenum">
              <a:rPr lang="en-US"/>
              <a:pPr/>
              <a:t>42</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69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UN AIDS</a:t>
            </a:r>
          </a:p>
        </p:txBody>
      </p:sp>
      <p:sp>
        <p:nvSpPr>
          <p:cNvPr id="4" name="Slide Number Placeholder 3"/>
          <p:cNvSpPr>
            <a:spLocks noGrp="1"/>
          </p:cNvSpPr>
          <p:nvPr>
            <p:ph type="sldNum" sz="quarter" idx="10"/>
          </p:nvPr>
        </p:nvSpPr>
        <p:spPr/>
        <p:txBody>
          <a:bodyPr/>
          <a:lstStyle/>
          <a:p>
            <a:pPr>
              <a:defRPr/>
            </a:pPr>
            <a:fld id="{50C881B9-423E-4D93-ABE4-4C4664FD2AA3}" type="slidenum">
              <a:rPr lang="en-US" smtClean="0"/>
              <a:pPr>
                <a:defRPr/>
              </a:pPr>
              <a:t>43</a:t>
            </a:fld>
            <a:endParaRPr lang="en-US"/>
          </a:p>
        </p:txBody>
      </p:sp>
    </p:spTree>
    <p:extLst>
      <p:ext uri="{BB962C8B-B14F-4D97-AF65-F5344CB8AC3E}">
        <p14:creationId xmlns:p14="http://schemas.microsoft.com/office/powerpoint/2010/main" val="100030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 teaching points: Use this figure to discuss overall prevalence and geographic patterns associated with HIV. What accounts for this?</a:t>
            </a:r>
          </a:p>
          <a:p>
            <a:endParaRPr lang="en-US" dirty="0"/>
          </a:p>
          <a:p>
            <a:r>
              <a:rPr lang="en-US" dirty="0"/>
              <a:t>Source: Data </a:t>
            </a:r>
            <a:r>
              <a:rPr lang="en-US" dirty="0" err="1"/>
              <a:t>Data</a:t>
            </a:r>
            <a:r>
              <a:rPr lang="en-US" dirty="0"/>
              <a:t> derived CIA Factbook. </a:t>
            </a:r>
          </a:p>
          <a:p>
            <a:endParaRPr lang="en-US" dirty="0"/>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44</a:t>
            </a:fld>
            <a:endParaRPr lang="en-US" altLang="en-US"/>
          </a:p>
        </p:txBody>
      </p:sp>
    </p:spTree>
    <p:extLst>
      <p:ext uri="{BB962C8B-B14F-4D97-AF65-F5344CB8AC3E}">
        <p14:creationId xmlns:p14="http://schemas.microsoft.com/office/powerpoint/2010/main" val="501143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 teaching points: The impact of HIV/AIDS is clearly visible in this image, with some rebound among these countries. The scale (i.e., difference from pre-HIV/AIDS to depth of HIV/AIDS crisis) can be pointed out. Will countries continue to rebound? That is, will life expectancy continue to improve in these countries? Why? </a:t>
            </a:r>
          </a:p>
          <a:p>
            <a:endParaRPr lang="en-US" dirty="0"/>
          </a:p>
          <a:p>
            <a:r>
              <a:rPr lang="en-US" dirty="0"/>
              <a:t>Source: World Bank, http://data.worldbank.org/indicator/SP.DYN.LE00.IN/countries/IW</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45</a:t>
            </a:fld>
            <a:endParaRPr lang="en-US" altLang="en-US"/>
          </a:p>
        </p:txBody>
      </p:sp>
    </p:spTree>
    <p:extLst>
      <p:ext uri="{BB962C8B-B14F-4D97-AF65-F5344CB8AC3E}">
        <p14:creationId xmlns:p14="http://schemas.microsoft.com/office/powerpoint/2010/main" val="2852785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54A81-BBBD-433F-ACEC-277BDCDEC820}" type="slidenum">
              <a:rPr lang="en-US"/>
              <a:pPr/>
              <a:t>46</a:t>
            </a:fld>
            <a:endParaRPr 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r>
              <a:rPr lang="en-US" dirty="0"/>
              <a:t>Source: http://www.avert.org/usastaty.htm</a:t>
            </a:r>
          </a:p>
        </p:txBody>
      </p:sp>
    </p:spTree>
    <p:extLst>
      <p:ext uri="{BB962C8B-B14F-4D97-AF65-F5344CB8AC3E}">
        <p14:creationId xmlns:p14="http://schemas.microsoft.com/office/powerpoint/2010/main" val="374403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959C64-6B9B-4F56-BE36-B9944AA53A85}" type="slidenum">
              <a:rPr lang="en-US" altLang="en-US">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Countries with high infant mortality rates have a strong impact on life expectancy. Sometimes, to filter this impact life expectancy after the age of 5 is used.</a:t>
            </a:r>
          </a:p>
        </p:txBody>
      </p:sp>
    </p:spTree>
    <p:extLst>
      <p:ext uri="{BB962C8B-B14F-4D97-AF65-F5344CB8AC3E}">
        <p14:creationId xmlns:p14="http://schemas.microsoft.com/office/powerpoint/2010/main" val="1451197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BCDC6-E953-450E-8B99-57FC2F96A4BC}" type="slidenum">
              <a:rPr lang="en-US"/>
              <a:pPr/>
              <a:t>47</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15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C881B9-423E-4D93-ABE4-4C4664FD2AA3}" type="slidenum">
              <a:rPr lang="en-US" smtClean="0"/>
              <a:pPr>
                <a:defRPr/>
              </a:pPr>
              <a:t>48</a:t>
            </a:fld>
            <a:endParaRPr lang="en-US"/>
          </a:p>
        </p:txBody>
      </p:sp>
    </p:spTree>
    <p:extLst>
      <p:ext uri="{BB962C8B-B14F-4D97-AF65-F5344CB8AC3E}">
        <p14:creationId xmlns:p14="http://schemas.microsoft.com/office/powerpoint/2010/main" val="144974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ea typeface="+mn-ea"/>
                <a:cs typeface="+mn-cs"/>
              </a:rPr>
              <a:t>Based on the SOA's RP2000 mortality table for healthy retirees (i.e. not disabled at the time of retirement), which used experience from major pension plans. </a:t>
            </a:r>
          </a:p>
          <a:p>
            <a:r>
              <a:rPr lang="en-US" dirty="0">
                <a:latin typeface="Times New Roman" pitchFamily="18" charset="0"/>
                <a:ea typeface="+mn-ea"/>
                <a:cs typeface="+mn-cs"/>
              </a:rPr>
              <a:t>Also used the recommended projection scale AA to bring the year 2000 up to 2011, and then used this same scale to project mortality improvement going forward.</a:t>
            </a:r>
          </a:p>
          <a:p>
            <a:pPr defTabSz="889986">
              <a:defRPr/>
            </a:pPr>
            <a:r>
              <a:rPr lang="en-US" dirty="0">
                <a:latin typeface="Times New Roman" pitchFamily="18" charset="0"/>
                <a:ea typeface="+mn-ea"/>
                <a:cs typeface="+mn-cs"/>
              </a:rPr>
              <a:t>These results add 2 to 3 years to the average longevity we have seen reported in the popular press, and we believe more accurately represent what can be expected from financial planning clients.</a:t>
            </a:r>
          </a:p>
          <a:p>
            <a:pPr defTabSz="889986">
              <a:defRPr/>
            </a:pPr>
            <a:r>
              <a:rPr lang="en-US" dirty="0">
                <a:latin typeface="Times New Roman" pitchFamily="18" charset="0"/>
                <a:ea typeface="+mn-ea"/>
                <a:cs typeface="+mn-cs"/>
              </a:rPr>
              <a:t>A further adjustment could be made to reflect the above average incomes of financial planning clients. There is evidence of higher mortality rates (and thus shorter life expectancies) among lower income people. http://www.medscape.com/viewarticle/585103_5</a:t>
            </a:r>
          </a:p>
          <a:p>
            <a:pPr defTabSz="889986">
              <a:defRPr/>
            </a:pPr>
            <a:endParaRPr lang="en-US" dirty="0">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0B17B27-703A-4661-91D5-72F6D597DA2D}" type="slidenum">
              <a:rPr lang="en-US" smtClean="0"/>
              <a:pPr>
                <a:defRPr/>
              </a:pPr>
              <a:t>6</a:t>
            </a:fld>
            <a:endParaRPr lang="en-US"/>
          </a:p>
        </p:txBody>
      </p:sp>
    </p:spTree>
    <p:extLst>
      <p:ext uri="{BB962C8B-B14F-4D97-AF65-F5344CB8AC3E}">
        <p14:creationId xmlns:p14="http://schemas.microsoft.com/office/powerpoint/2010/main" val="104423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ea typeface="+mn-ea"/>
                <a:cs typeface="+mn-cs"/>
              </a:rPr>
              <a:t>Based on the SOA's RP2000 mortality table for healthy retirees (i.e. not disabled at the time of retirement), which used experience from major pension plans. </a:t>
            </a:r>
          </a:p>
          <a:p>
            <a:r>
              <a:rPr lang="en-US" dirty="0">
                <a:latin typeface="Times New Roman" pitchFamily="18" charset="0"/>
                <a:ea typeface="+mn-ea"/>
                <a:cs typeface="+mn-cs"/>
              </a:rPr>
              <a:t>Also used the recommended projection scale AA to bring the year 2000 up to 2011, and then used this same scale to project mortality improvement going forward.</a:t>
            </a:r>
          </a:p>
          <a:p>
            <a:r>
              <a:rPr lang="en-US" dirty="0">
                <a:latin typeface="Times New Roman" pitchFamily="18" charset="0"/>
                <a:ea typeface="+mn-ea"/>
                <a:cs typeface="+mn-cs"/>
              </a:rPr>
              <a:t>Ask how many in room know someone who lived to be 100. They were 65 35 years ago</a:t>
            </a:r>
            <a:endParaRPr lang="en-US" dirty="0"/>
          </a:p>
        </p:txBody>
      </p:sp>
      <p:sp>
        <p:nvSpPr>
          <p:cNvPr id="4" name="Slide Number Placeholder 3"/>
          <p:cNvSpPr>
            <a:spLocks noGrp="1"/>
          </p:cNvSpPr>
          <p:nvPr>
            <p:ph type="sldNum" sz="quarter" idx="10"/>
          </p:nvPr>
        </p:nvSpPr>
        <p:spPr/>
        <p:txBody>
          <a:bodyPr/>
          <a:lstStyle/>
          <a:p>
            <a:pPr>
              <a:defRPr/>
            </a:pPr>
            <a:fld id="{C0B17B27-703A-4661-91D5-72F6D597DA2D}" type="slidenum">
              <a:rPr lang="en-US" smtClean="0"/>
              <a:pPr>
                <a:defRPr/>
              </a:pPr>
              <a:t>7</a:t>
            </a:fld>
            <a:endParaRPr lang="en-US"/>
          </a:p>
        </p:txBody>
      </p:sp>
    </p:spTree>
    <p:extLst>
      <p:ext uri="{BB962C8B-B14F-4D97-AF65-F5344CB8AC3E}">
        <p14:creationId xmlns:p14="http://schemas.microsoft.com/office/powerpoint/2010/main" val="255407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3EE28E-637C-4823-A044-3BA42C3D8237}" type="slidenum">
              <a:rPr lang="en-US" altLang="en-US">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0055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847FF5-39F7-4F1A-8A4C-44FE86C5F511}"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99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World Bank</a:t>
            </a:r>
          </a:p>
          <a:p>
            <a:r>
              <a:rPr lang="en-US" dirty="0"/>
              <a:t>http://data.worldbank.org/indicator/SP.DYN.LE00.IN</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10</a:t>
            </a:fld>
            <a:endParaRPr lang="en-US" altLang="en-US"/>
          </a:p>
        </p:txBody>
      </p:sp>
    </p:spTree>
    <p:extLst>
      <p:ext uri="{BB962C8B-B14F-4D97-AF65-F5344CB8AC3E}">
        <p14:creationId xmlns:p14="http://schemas.microsoft.com/office/powerpoint/2010/main" val="2905725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world_cover_left"/>
          <p:cNvPicPr>
            <a:picLocks noChangeAspect="1" noChangeArrowheads="1"/>
          </p:cNvPicPr>
          <p:nvPr/>
        </p:nvPicPr>
        <p:blipFill>
          <a:blip r:embed="rId2" cstate="email">
            <a:duotone>
              <a:schemeClr val="bg2">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6048375" y="92515"/>
            <a:ext cx="3095625" cy="6761952"/>
          </a:xfrm>
          <a:prstGeom prst="rect">
            <a:avLst/>
          </a:prstGeom>
          <a:noFill/>
        </p:spPr>
      </p:pic>
      <p:pic>
        <p:nvPicPr>
          <p:cNvPr id="5" name="Picture 5" descr="world_cover_left"/>
          <p:cNvPicPr>
            <a:picLocks noChangeAspect="1" noChangeArrowheads="1"/>
          </p:cNvPicPr>
          <p:nvPr/>
        </p:nvPicPr>
        <p:blipFill>
          <a:blip r:embed="rId3" cstate="screen">
            <a:duotone>
              <a:schemeClr val="bg2">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6048375" y="92515"/>
            <a:ext cx="3095625" cy="6761952"/>
          </a:xfrm>
          <a:prstGeom prst="rect">
            <a:avLst/>
          </a:prstGeom>
          <a:noFill/>
        </p:spPr>
      </p:pic>
      <p:sp>
        <p:nvSpPr>
          <p:cNvPr id="6" name="Freeform 3"/>
          <p:cNvSpPr>
            <a:spLocks/>
          </p:cNvSpPr>
          <p:nvPr/>
        </p:nvSpPr>
        <p:spPr bwMode="auto">
          <a:xfrm>
            <a:off x="4144963" y="-3175"/>
            <a:ext cx="777875"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chemeClr val="tx2">
              <a:lumMod val="60000"/>
              <a:lumOff val="40000"/>
            </a:schemeClr>
          </a:solidFill>
          <a:ln w="9525">
            <a:noFill/>
            <a:round/>
            <a:headEnd/>
            <a:tailEnd/>
          </a:ln>
          <a:effectLst/>
        </p:spPr>
        <p:txBody>
          <a:bodyPr/>
          <a:lstStyle/>
          <a:p>
            <a:pPr>
              <a:defRPr/>
            </a:pPr>
            <a:endParaRPr lang="en-US"/>
          </a:p>
        </p:txBody>
      </p:sp>
      <p:sp>
        <p:nvSpPr>
          <p:cNvPr id="7" name="Rectangle 5"/>
          <p:cNvSpPr>
            <a:spLocks noChangeArrowheads="1"/>
          </p:cNvSpPr>
          <p:nvPr/>
        </p:nvSpPr>
        <p:spPr bwMode="auto">
          <a:xfrm>
            <a:off x="-6350" y="-1588"/>
            <a:ext cx="4267200" cy="1460501"/>
          </a:xfrm>
          <a:prstGeom prst="rect">
            <a:avLst/>
          </a:prstGeom>
          <a:solidFill>
            <a:schemeClr val="tx2">
              <a:lumMod val="60000"/>
              <a:lumOff val="40000"/>
            </a:schemeClr>
          </a:solidFill>
          <a:ln w="9525">
            <a:noFill/>
            <a:miter lim="800000"/>
            <a:headEnd/>
            <a:tailEnd/>
          </a:ln>
          <a:effectLst/>
        </p:spPr>
        <p:txBody>
          <a:bodyPr wrap="none" anchor="ctr"/>
          <a:lstStyle/>
          <a:p>
            <a:pPr>
              <a:defRPr/>
            </a:pPr>
            <a:endParaRPr lang="en-US"/>
          </a:p>
        </p:txBody>
      </p:sp>
      <p:sp>
        <p:nvSpPr>
          <p:cNvPr id="8" name="Rectangle 6"/>
          <p:cNvSpPr>
            <a:spLocks noChangeArrowheads="1"/>
          </p:cNvSpPr>
          <p:nvPr/>
        </p:nvSpPr>
        <p:spPr bwMode="auto">
          <a:xfrm>
            <a:off x="-9525" y="152400"/>
            <a:ext cx="9153525" cy="1143000"/>
          </a:xfrm>
          <a:prstGeom prst="rect">
            <a:avLst/>
          </a:prstGeom>
          <a:solidFill>
            <a:schemeClr val="accent1">
              <a:lumMod val="75000"/>
              <a:alpha val="75000"/>
            </a:schemeClr>
          </a:solidFill>
          <a:ln w="9525">
            <a:noFill/>
            <a:miter lim="800000"/>
            <a:headEnd/>
            <a:tailEnd/>
          </a:ln>
          <a:effectLst/>
        </p:spPr>
        <p:txBody>
          <a:bodyPr wrap="none" anchor="ctr"/>
          <a:lstStyle/>
          <a:p>
            <a:pPr>
              <a:defRPr/>
            </a:pPr>
            <a:endParaRPr lang="en-US"/>
          </a:p>
        </p:txBody>
      </p:sp>
      <p:sp>
        <p:nvSpPr>
          <p:cNvPr id="9" name="Rectangle 4"/>
          <p:cNvSpPr>
            <a:spLocks noChangeArrowheads="1"/>
          </p:cNvSpPr>
          <p:nvPr/>
        </p:nvSpPr>
        <p:spPr bwMode="auto">
          <a:xfrm>
            <a:off x="-7938" y="1447800"/>
            <a:ext cx="1689101" cy="4953000"/>
          </a:xfrm>
          <a:prstGeom prst="rect">
            <a:avLst/>
          </a:prstGeom>
          <a:gradFill rotWithShape="1">
            <a:gsLst>
              <a:gs pos="0">
                <a:schemeClr val="accent1">
                  <a:lumMod val="75000"/>
                </a:schemeClr>
              </a:gs>
              <a:gs pos="100000">
                <a:srgbClr val="FFFFFF">
                  <a:alpha val="0"/>
                </a:srgbClr>
              </a:gs>
            </a:gsLst>
            <a:lin ang="5400000" scaled="1"/>
          </a:gradFill>
          <a:ln w="9525">
            <a:noFill/>
            <a:miter lim="800000"/>
            <a:headEnd/>
            <a:tailEnd/>
          </a:ln>
          <a:effectLst/>
        </p:spPr>
        <p:txBody>
          <a:bodyPr wrap="none" anchor="ctr"/>
          <a:lstStyle/>
          <a:p>
            <a:pPr>
              <a:defRPr/>
            </a:pPr>
            <a:endParaRPr lang="en-US"/>
          </a:p>
        </p:txBody>
      </p:sp>
      <p:sp>
        <p:nvSpPr>
          <p:cNvPr id="10" name="Freeform 9"/>
          <p:cNvSpPr>
            <a:spLocks/>
          </p:cNvSpPr>
          <p:nvPr/>
        </p:nvSpPr>
        <p:spPr bwMode="auto">
          <a:xfrm>
            <a:off x="-6350" y="1451874"/>
            <a:ext cx="488950"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chemeClr val="accent1">
              <a:lumMod val="50000"/>
            </a:schemeClr>
          </a:solidFill>
          <a:ln w="9525">
            <a:noFill/>
            <a:round/>
            <a:headEnd/>
            <a:tailEnd/>
          </a:ln>
          <a:effectLst/>
        </p:spPr>
        <p:txBody>
          <a:bodyPr/>
          <a:lstStyle/>
          <a:p>
            <a:pPr>
              <a:defRPr/>
            </a:pPr>
            <a:endParaRPr lang="en-US"/>
          </a:p>
        </p:txBody>
      </p:sp>
      <p:sp>
        <p:nvSpPr>
          <p:cNvPr id="11" name="Freeform 10"/>
          <p:cNvSpPr>
            <a:spLocks/>
          </p:cNvSpPr>
          <p:nvPr/>
        </p:nvSpPr>
        <p:spPr bwMode="auto">
          <a:xfrm>
            <a:off x="-9525" y="-4763"/>
            <a:ext cx="989013"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chemeClr val="accent1">
              <a:lumMod val="50000"/>
            </a:schemeClr>
          </a:solidFill>
          <a:ln w="9525">
            <a:noFill/>
            <a:round/>
            <a:headEnd/>
            <a:tailEnd/>
          </a:ln>
          <a:effectLst/>
        </p:spPr>
        <p:txBody>
          <a:bodyPr/>
          <a:lstStyle/>
          <a:p>
            <a:pPr>
              <a:defRPr/>
            </a:pPr>
            <a:endParaRPr lang="en-US"/>
          </a:p>
        </p:txBody>
      </p:sp>
      <p:sp>
        <p:nvSpPr>
          <p:cNvPr id="12" name="Rectangle 13"/>
          <p:cNvSpPr>
            <a:spLocks noChangeArrowheads="1"/>
          </p:cNvSpPr>
          <p:nvPr/>
        </p:nvSpPr>
        <p:spPr bwMode="auto">
          <a:xfrm>
            <a:off x="1089047" y="276992"/>
            <a:ext cx="3611630" cy="400110"/>
          </a:xfrm>
          <a:prstGeom prst="rect">
            <a:avLst/>
          </a:prstGeom>
          <a:noFill/>
          <a:ln w="9525">
            <a:noFill/>
            <a:miter lim="800000"/>
            <a:headEnd/>
            <a:tailEnd/>
          </a:ln>
          <a:effectLst/>
        </p:spPr>
        <p:txBody>
          <a:bodyPr wrap="none">
            <a:spAutoFit/>
          </a:bodyPr>
          <a:lstStyle/>
          <a:p>
            <a:pPr eaLnBrk="0" hangingPunct="0">
              <a:defRPr/>
            </a:pPr>
            <a:r>
              <a:rPr lang="en-US" sz="2000" b="1" dirty="0">
                <a:solidFill>
                  <a:srgbClr val="FFFF99"/>
                </a:solidFill>
                <a:effectLst/>
                <a:latin typeface="Arial Narrow" panose="020B0606020202030204" pitchFamily="34" charset="0"/>
              </a:rPr>
              <a:t>GEOG 5 – Population Geography</a:t>
            </a:r>
          </a:p>
        </p:txBody>
      </p:sp>
      <p:pic>
        <p:nvPicPr>
          <p:cNvPr id="14" name="Picture 15" descr="Hofstra_Shie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174625"/>
            <a:ext cx="1096962" cy="1222375"/>
          </a:xfrm>
          <a:prstGeom prst="rect">
            <a:avLst/>
          </a:prstGeom>
          <a:noFill/>
          <a:ln w="9525">
            <a:noFill/>
            <a:miter lim="800000"/>
            <a:headEnd/>
            <a:tailEnd/>
          </a:ln>
        </p:spPr>
      </p:pic>
      <p:sp>
        <p:nvSpPr>
          <p:cNvPr id="15" name="Rectangle 22"/>
          <p:cNvSpPr>
            <a:spLocks noChangeArrowheads="1"/>
          </p:cNvSpPr>
          <p:nvPr/>
        </p:nvSpPr>
        <p:spPr bwMode="auto">
          <a:xfrm>
            <a:off x="0" y="6400800"/>
            <a:ext cx="9144000" cy="457200"/>
          </a:xfrm>
          <a:prstGeom prst="rect">
            <a:avLst/>
          </a:prstGeom>
          <a:gradFill rotWithShape="1">
            <a:gsLst>
              <a:gs pos="0">
                <a:srgbClr val="FFFFFF"/>
              </a:gs>
              <a:gs pos="100000">
                <a:srgbClr val="92D050">
                  <a:alpha val="75000"/>
                </a:srgbClr>
              </a:gs>
            </a:gsLst>
            <a:lin ang="0" scaled="1"/>
          </a:gradFill>
          <a:ln w="9525">
            <a:noFill/>
            <a:miter lim="800000"/>
            <a:headEnd/>
            <a:tailEnd/>
          </a:ln>
          <a:effectLst/>
        </p:spPr>
        <p:txBody>
          <a:bodyPr wrap="none" anchor="ctr"/>
          <a:lstStyle/>
          <a:p>
            <a:pPr>
              <a:defRPr/>
            </a:pPr>
            <a:endParaRPr lang="en-US"/>
          </a:p>
        </p:txBody>
      </p:sp>
      <p:sp>
        <p:nvSpPr>
          <p:cNvPr id="16" name="Text Box 25"/>
          <p:cNvSpPr txBox="1">
            <a:spLocks noChangeArrowheads="1"/>
          </p:cNvSpPr>
          <p:nvPr/>
        </p:nvSpPr>
        <p:spPr bwMode="auto">
          <a:xfrm>
            <a:off x="123825" y="6502400"/>
            <a:ext cx="6107113" cy="246063"/>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008000"/>
                </a:solidFill>
              </a:rPr>
              <a:t>Hofstra University, Department of Global Studies &amp; Geography</a:t>
            </a:r>
          </a:p>
        </p:txBody>
      </p:sp>
      <p:sp>
        <p:nvSpPr>
          <p:cNvPr id="17" name="Rectangle 14"/>
          <p:cNvSpPr>
            <a:spLocks noChangeArrowheads="1"/>
          </p:cNvSpPr>
          <p:nvPr/>
        </p:nvSpPr>
        <p:spPr bwMode="auto">
          <a:xfrm>
            <a:off x="1089047" y="737367"/>
            <a:ext cx="2918171" cy="338554"/>
          </a:xfrm>
          <a:prstGeom prst="rect">
            <a:avLst/>
          </a:prstGeom>
          <a:noFill/>
          <a:ln w="9525">
            <a:noFill/>
            <a:miter lim="800000"/>
            <a:headEnd/>
            <a:tailEnd/>
          </a:ln>
          <a:effectLst/>
        </p:spPr>
        <p:txBody>
          <a:bodyPr wrap="none">
            <a:spAutoFit/>
          </a:bodyPr>
          <a:lstStyle/>
          <a:p>
            <a:pPr eaLnBrk="0" hangingPunct="0">
              <a:defRPr/>
            </a:pPr>
            <a:r>
              <a:rPr lang="en-US" sz="1600" b="1" dirty="0">
                <a:solidFill>
                  <a:srgbClr val="FFFF99"/>
                </a:solidFill>
                <a:effectLst/>
                <a:latin typeface="Arial Narrow" panose="020B0606020202030204" pitchFamily="34" charset="0"/>
              </a:rPr>
              <a:t>Professor: Dr. Jean-Paul Rodrigue</a:t>
            </a:r>
          </a:p>
        </p:txBody>
      </p:sp>
      <p:sp>
        <p:nvSpPr>
          <p:cNvPr id="18" name="Rectangle 22"/>
          <p:cNvSpPr>
            <a:spLocks noChangeArrowheads="1"/>
          </p:cNvSpPr>
          <p:nvPr/>
        </p:nvSpPr>
        <p:spPr bwMode="auto">
          <a:xfrm>
            <a:off x="0" y="6400800"/>
            <a:ext cx="9144000" cy="457200"/>
          </a:xfrm>
          <a:prstGeom prst="rect">
            <a:avLst/>
          </a:prstGeom>
          <a:gradFill rotWithShape="1">
            <a:gsLst>
              <a:gs pos="0">
                <a:srgbClr val="FFFFFF"/>
              </a:gs>
              <a:gs pos="100000">
                <a:schemeClr val="accent1">
                  <a:lumMod val="75000"/>
                </a:schemeClr>
              </a:gs>
            </a:gsLst>
            <a:lin ang="0" scaled="1"/>
          </a:gradFill>
          <a:ln w="9525">
            <a:noFill/>
            <a:miter lim="800000"/>
            <a:headEnd/>
            <a:tailEnd/>
          </a:ln>
          <a:effectLst/>
        </p:spPr>
        <p:txBody>
          <a:bodyPr wrap="none" anchor="ctr"/>
          <a:lstStyle/>
          <a:p>
            <a:pPr>
              <a:defRPr/>
            </a:pPr>
            <a:endParaRPr lang="en-US"/>
          </a:p>
        </p:txBody>
      </p:sp>
      <p:sp>
        <p:nvSpPr>
          <p:cNvPr id="19" name="Text Box 25"/>
          <p:cNvSpPr txBox="1">
            <a:spLocks noChangeArrowheads="1"/>
          </p:cNvSpPr>
          <p:nvPr/>
        </p:nvSpPr>
        <p:spPr bwMode="auto">
          <a:xfrm>
            <a:off x="123825" y="6502400"/>
            <a:ext cx="6107113" cy="246063"/>
          </a:xfrm>
          <a:prstGeom prst="rect">
            <a:avLst/>
          </a:prstGeom>
          <a:noFill/>
          <a:ln w="9525">
            <a:noFill/>
            <a:miter lim="800000"/>
            <a:headEnd/>
            <a:tailEnd/>
          </a:ln>
          <a:effectLst/>
        </p:spPr>
        <p:txBody>
          <a:bodyPr wrap="none" lIns="0" tIns="0" rIns="0" bIns="0">
            <a:spAutoFit/>
          </a:bodyPr>
          <a:lstStyle/>
          <a:p>
            <a:pPr>
              <a:defRPr/>
            </a:pPr>
            <a:r>
              <a:rPr lang="en-US" sz="1600" b="1" i="1" dirty="0">
                <a:solidFill>
                  <a:schemeClr val="accent1">
                    <a:lumMod val="50000"/>
                  </a:schemeClr>
                </a:solidFill>
              </a:rPr>
              <a:t>Hofstra University, Department of Global Studies &amp; Geography</a:t>
            </a:r>
          </a:p>
        </p:txBody>
      </p:sp>
      <p:sp>
        <p:nvSpPr>
          <p:cNvPr id="428043" name="Rectangle 11"/>
          <p:cNvSpPr>
            <a:spLocks noGrp="1" noChangeArrowheads="1"/>
          </p:cNvSpPr>
          <p:nvPr>
            <p:ph type="ctrTitle"/>
          </p:nvPr>
        </p:nvSpPr>
        <p:spPr>
          <a:xfrm>
            <a:off x="1701800" y="1501775"/>
            <a:ext cx="7108825" cy="14700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428044" name="Rectangle 12"/>
          <p:cNvSpPr>
            <a:spLocks noGrp="1" noChangeArrowheads="1"/>
          </p:cNvSpPr>
          <p:nvPr>
            <p:ph type="subTitle" idx="1"/>
          </p:nvPr>
        </p:nvSpPr>
        <p:spPr>
          <a:xfrm>
            <a:off x="1701800" y="3200400"/>
            <a:ext cx="7108825" cy="2971800"/>
          </a:xfrm>
        </p:spPr>
        <p:txBody>
          <a:bodyPr/>
          <a:lstStyle>
            <a:lvl1pPr marL="0" indent="0">
              <a:buFont typeface="Arial Narrow" pitchFamily="34" charset="0"/>
              <a:buNone/>
              <a:defRPr/>
            </a:lvl1pPr>
          </a:lstStyle>
          <a:p>
            <a:r>
              <a:rPr lang="en-US"/>
              <a:t>Click to edit Master subtitle style</a:t>
            </a:r>
          </a:p>
        </p:txBody>
      </p:sp>
    </p:spTree>
    <p:extLst>
      <p:ext uri="{BB962C8B-B14F-4D97-AF65-F5344CB8AC3E}">
        <p14:creationId xmlns:p14="http://schemas.microsoft.com/office/powerpoint/2010/main" val="394882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41A756A6-6D37-4FFF-964B-2E001C95C839}" type="slidenum">
              <a:rPr lang="en-US" altLang="en-US" smtClean="0"/>
              <a:pPr/>
              <a:t>‹#›</a:t>
            </a:fld>
            <a:endParaRPr lang="en-US" altLang="en-US"/>
          </a:p>
        </p:txBody>
      </p:sp>
    </p:spTree>
    <p:extLst>
      <p:ext uri="{BB962C8B-B14F-4D97-AF65-F5344CB8AC3E}">
        <p14:creationId xmlns:p14="http://schemas.microsoft.com/office/powerpoint/2010/main" val="385053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104775"/>
            <a:ext cx="2060575"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7238" y="104775"/>
            <a:ext cx="6032500" cy="64976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D51BB9B8-74A9-4940-A801-80CE810B66E1}" type="slidenum">
              <a:rPr lang="en-US" altLang="en-US" smtClean="0"/>
              <a:pPr/>
              <a:t>‹#›</a:t>
            </a:fld>
            <a:endParaRPr lang="en-US" altLang="en-US"/>
          </a:p>
        </p:txBody>
      </p:sp>
    </p:spTree>
    <p:extLst>
      <p:ext uri="{BB962C8B-B14F-4D97-AF65-F5344CB8AC3E}">
        <p14:creationId xmlns:p14="http://schemas.microsoft.com/office/powerpoint/2010/main" val="213819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9463" y="104775"/>
            <a:ext cx="8212137" cy="947738"/>
          </a:xfrm>
        </p:spPr>
        <p:txBody>
          <a:bodyPr/>
          <a:lstStyle/>
          <a:p>
            <a:r>
              <a:rPr lang="en-US"/>
              <a:t>Click to edit Master title style</a:t>
            </a:r>
          </a:p>
        </p:txBody>
      </p:sp>
      <p:sp>
        <p:nvSpPr>
          <p:cNvPr id="3" name="Content Placeholder 2"/>
          <p:cNvSpPr>
            <a:spLocks noGrp="1"/>
          </p:cNvSpPr>
          <p:nvPr>
            <p:ph sz="half" idx="1"/>
          </p:nvPr>
        </p:nvSpPr>
        <p:spPr>
          <a:xfrm>
            <a:off x="757238" y="1311275"/>
            <a:ext cx="4046537"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6175" y="1311275"/>
            <a:ext cx="4046538"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A2C1C9E0-09A3-422D-9A80-8138278A0866}" type="slidenum">
              <a:rPr lang="en-US" altLang="en-US" smtClean="0"/>
              <a:pPr/>
              <a:t>‹#›</a:t>
            </a:fld>
            <a:endParaRPr lang="en-US" altLang="en-US"/>
          </a:p>
        </p:txBody>
      </p:sp>
    </p:spTree>
    <p:extLst>
      <p:ext uri="{BB962C8B-B14F-4D97-AF65-F5344CB8AC3E}">
        <p14:creationId xmlns:p14="http://schemas.microsoft.com/office/powerpoint/2010/main" val="96661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5240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89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E3597ABC-AF5F-46FA-99E3-789BC4BF519E}" type="slidenum">
              <a:rPr lang="en-US" altLang="en-US" smtClean="0"/>
              <a:pPr/>
              <a:t>‹#›</a:t>
            </a:fld>
            <a:endParaRPr lang="en-US" altLang="en-US"/>
          </a:p>
        </p:txBody>
      </p:sp>
    </p:spTree>
    <p:extLst>
      <p:ext uri="{BB962C8B-B14F-4D97-AF65-F5344CB8AC3E}">
        <p14:creationId xmlns:p14="http://schemas.microsoft.com/office/powerpoint/2010/main" val="26252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191" y="156894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6817" y="29412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sldNum" sz="quarter" idx="10"/>
          </p:nvPr>
        </p:nvSpPr>
        <p:spPr>
          <a:ln/>
        </p:spPr>
        <p:txBody>
          <a:bodyPr/>
          <a:lstStyle>
            <a:lvl1pPr>
              <a:defRPr/>
            </a:lvl1pPr>
          </a:lstStyle>
          <a:p>
            <a:fld id="{FB5C0333-2DFB-4CCC-95BB-47F5DD4C6C3F}" type="slidenum">
              <a:rPr lang="en-US" altLang="en-US" smtClean="0"/>
              <a:pPr/>
              <a:t>‹#›</a:t>
            </a:fld>
            <a:endParaRPr lang="en-US" altLang="en-US"/>
          </a:p>
        </p:txBody>
      </p:sp>
    </p:spTree>
    <p:extLst>
      <p:ext uri="{BB962C8B-B14F-4D97-AF65-F5344CB8AC3E}">
        <p14:creationId xmlns:p14="http://schemas.microsoft.com/office/powerpoint/2010/main" val="7896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1311275"/>
            <a:ext cx="4046537"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6175" y="1311275"/>
            <a:ext cx="4046538"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DBB101AA-7A59-49A4-ADC2-6266FC5D2070}" type="slidenum">
              <a:rPr lang="en-US" altLang="en-US" smtClean="0"/>
              <a:pPr/>
              <a:t>‹#›</a:t>
            </a:fld>
            <a:endParaRPr lang="en-US" altLang="en-US"/>
          </a:p>
        </p:txBody>
      </p:sp>
    </p:spTree>
    <p:extLst>
      <p:ext uri="{BB962C8B-B14F-4D97-AF65-F5344CB8AC3E}">
        <p14:creationId xmlns:p14="http://schemas.microsoft.com/office/powerpoint/2010/main" val="9195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fld id="{39DB0D88-C905-4079-8745-F76D8B971BC8}" type="slidenum">
              <a:rPr lang="en-US" altLang="en-US" smtClean="0"/>
              <a:pPr/>
              <a:t>‹#›</a:t>
            </a:fld>
            <a:endParaRPr lang="en-US" altLang="en-US"/>
          </a:p>
        </p:txBody>
      </p:sp>
    </p:spTree>
    <p:extLst>
      <p:ext uri="{BB962C8B-B14F-4D97-AF65-F5344CB8AC3E}">
        <p14:creationId xmlns:p14="http://schemas.microsoft.com/office/powerpoint/2010/main" val="150864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5C58D5E9-6BFA-4944-A1BE-1E7EB387C5A4}" type="slidenum">
              <a:rPr lang="en-US" altLang="en-US" smtClean="0"/>
              <a:pPr/>
              <a:t>‹#›</a:t>
            </a:fld>
            <a:endParaRPr lang="en-US" altLang="en-US"/>
          </a:p>
        </p:txBody>
      </p:sp>
    </p:spTree>
    <p:extLst>
      <p:ext uri="{BB962C8B-B14F-4D97-AF65-F5344CB8AC3E}">
        <p14:creationId xmlns:p14="http://schemas.microsoft.com/office/powerpoint/2010/main" val="426024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347CDEA0-A643-4AE5-B99F-65EE00281ADF}" type="slidenum">
              <a:rPr lang="en-US" altLang="en-US" smtClean="0"/>
              <a:pPr/>
              <a:t>‹#›</a:t>
            </a:fld>
            <a:endParaRPr lang="en-US" altLang="en-US"/>
          </a:p>
        </p:txBody>
      </p:sp>
    </p:spTree>
    <p:extLst>
      <p:ext uri="{BB962C8B-B14F-4D97-AF65-F5344CB8AC3E}">
        <p14:creationId xmlns:p14="http://schemas.microsoft.com/office/powerpoint/2010/main" val="33591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186797AB-14E2-4642-88A1-7FE1AC7A3762}" type="slidenum">
              <a:rPr lang="en-US" altLang="en-US" smtClean="0"/>
              <a:pPr/>
              <a:t>‹#›</a:t>
            </a:fld>
            <a:endParaRPr lang="en-US" altLang="en-US"/>
          </a:p>
        </p:txBody>
      </p:sp>
    </p:spTree>
    <p:extLst>
      <p:ext uri="{BB962C8B-B14F-4D97-AF65-F5344CB8AC3E}">
        <p14:creationId xmlns:p14="http://schemas.microsoft.com/office/powerpoint/2010/main" val="197732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31D629D0-E12D-44A3-BEFB-B92840A442BF}" type="slidenum">
              <a:rPr lang="en-US" altLang="en-US" smtClean="0"/>
              <a:pPr/>
              <a:t>‹#›</a:t>
            </a:fld>
            <a:endParaRPr lang="en-US" altLang="en-US"/>
          </a:p>
        </p:txBody>
      </p:sp>
    </p:spTree>
    <p:extLst>
      <p:ext uri="{BB962C8B-B14F-4D97-AF65-F5344CB8AC3E}">
        <p14:creationId xmlns:p14="http://schemas.microsoft.com/office/powerpoint/2010/main" val="7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world_cover_left"/>
          <p:cNvPicPr>
            <a:picLocks noChangeAspect="1" noChangeArrowheads="1"/>
          </p:cNvPicPr>
          <p:nvPr/>
        </p:nvPicPr>
        <p:blipFill>
          <a:blip r:embed="rId15" cstate="screen">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7966652" y="1"/>
            <a:ext cx="1177348" cy="2571750"/>
          </a:xfrm>
          <a:prstGeom prst="rect">
            <a:avLst/>
          </a:prstGeom>
          <a:noFill/>
        </p:spPr>
      </p:pic>
      <p:sp>
        <p:nvSpPr>
          <p:cNvPr id="427010" name="Rectangle 2"/>
          <p:cNvSpPr>
            <a:spLocks noGrp="1" noChangeArrowheads="1"/>
          </p:cNvSpPr>
          <p:nvPr>
            <p:ph type="title"/>
          </p:nvPr>
        </p:nvSpPr>
        <p:spPr bwMode="auto">
          <a:xfrm>
            <a:off x="779463" y="104775"/>
            <a:ext cx="8212137"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757238" y="1311275"/>
            <a:ext cx="8245475"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7012" name="Rectangle 4"/>
          <p:cNvSpPr>
            <a:spLocks noGrp="1" noChangeArrowheads="1"/>
          </p:cNvSpPr>
          <p:nvPr>
            <p:ph type="sldNum" sz="quarter" idx="4"/>
          </p:nvPr>
        </p:nvSpPr>
        <p:spPr bwMode="auto">
          <a:xfrm>
            <a:off x="190500" y="6353175"/>
            <a:ext cx="38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A2C1C9E0-09A3-422D-9A80-8138278A0866}" type="slidenum">
              <a:rPr lang="en-US" altLang="en-US" smtClean="0"/>
              <a:pPr/>
              <a:t>‹#›</a:t>
            </a:fld>
            <a:endParaRPr lang="en-US" altLang="en-US"/>
          </a:p>
        </p:txBody>
      </p:sp>
      <p:sp>
        <p:nvSpPr>
          <p:cNvPr id="427013" name="Text Box 5"/>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sp>
        <p:nvSpPr>
          <p:cNvPr id="427014" name="Rectangle 6"/>
          <p:cNvSpPr>
            <a:spLocks noChangeArrowheads="1"/>
          </p:cNvSpPr>
          <p:nvPr/>
        </p:nvSpPr>
        <p:spPr bwMode="auto">
          <a:xfrm>
            <a:off x="-11113" y="-11113"/>
            <a:ext cx="762001" cy="1447801"/>
          </a:xfrm>
          <a:prstGeom prst="rect">
            <a:avLst/>
          </a:prstGeom>
          <a:solidFill>
            <a:srgbClr val="92D050"/>
          </a:solidFill>
          <a:ln w="9525">
            <a:noFill/>
            <a:miter lim="800000"/>
            <a:headEnd/>
            <a:tailEnd/>
          </a:ln>
          <a:effectLst/>
        </p:spPr>
        <p:txBody>
          <a:bodyPr wrap="none" anchor="ctr"/>
          <a:lstStyle/>
          <a:p>
            <a:pPr>
              <a:defRPr/>
            </a:pPr>
            <a:endParaRPr lang="en-US"/>
          </a:p>
        </p:txBody>
      </p:sp>
      <p:sp>
        <p:nvSpPr>
          <p:cNvPr id="427015" name="Rectangle 7"/>
          <p:cNvSpPr>
            <a:spLocks noChangeArrowheads="1"/>
          </p:cNvSpPr>
          <p:nvPr/>
        </p:nvSpPr>
        <p:spPr bwMode="auto">
          <a:xfrm>
            <a:off x="-11113" y="1436688"/>
            <a:ext cx="762001" cy="5421312"/>
          </a:xfrm>
          <a:prstGeom prst="rect">
            <a:avLst/>
          </a:prstGeom>
          <a:gradFill rotWithShape="1">
            <a:gsLst>
              <a:gs pos="0">
                <a:schemeClr val="accent1">
                  <a:lumMod val="75000"/>
                </a:schemeClr>
              </a:gs>
              <a:gs pos="100000">
                <a:srgbClr val="FFFFFF">
                  <a:alpha val="50999"/>
                </a:srgbClr>
              </a:gs>
            </a:gsLst>
            <a:lin ang="5400000" scaled="1"/>
          </a:gradFill>
          <a:ln w="9525">
            <a:noFill/>
            <a:miter lim="800000"/>
            <a:headEnd/>
            <a:tailEnd/>
          </a:ln>
          <a:effectLst/>
        </p:spPr>
        <p:txBody>
          <a:bodyPr wrap="none" anchor="ctr"/>
          <a:lstStyle/>
          <a:p>
            <a:pPr>
              <a:defRPr/>
            </a:pPr>
            <a:endParaRPr lang="en-US"/>
          </a:p>
        </p:txBody>
      </p:sp>
      <p:sp>
        <p:nvSpPr>
          <p:cNvPr id="427016" name="Rectangle 8"/>
          <p:cNvSpPr>
            <a:spLocks noChangeArrowheads="1"/>
          </p:cNvSpPr>
          <p:nvPr/>
        </p:nvSpPr>
        <p:spPr bwMode="auto">
          <a:xfrm>
            <a:off x="1431925" y="1054100"/>
            <a:ext cx="7712075" cy="241300"/>
          </a:xfrm>
          <a:prstGeom prst="rect">
            <a:avLst/>
          </a:prstGeom>
          <a:gradFill rotWithShape="1">
            <a:gsLst>
              <a:gs pos="0">
                <a:srgbClr val="FFFFFF">
                  <a:alpha val="50000"/>
                </a:srgbClr>
              </a:gs>
              <a:gs pos="100000">
                <a:schemeClr val="accent1">
                  <a:lumMod val="75000"/>
                </a:schemeClr>
              </a:gs>
            </a:gsLst>
            <a:lin ang="0" scaled="1"/>
          </a:gradFill>
          <a:ln w="9525">
            <a:noFill/>
            <a:miter lim="800000"/>
            <a:headEnd/>
            <a:tailEnd/>
          </a:ln>
          <a:effectLst/>
        </p:spPr>
        <p:txBody>
          <a:bodyPr wrap="none" anchor="ctr"/>
          <a:lstStyle/>
          <a:p>
            <a:pPr>
              <a:defRPr/>
            </a:pPr>
            <a:endParaRPr lang="en-US"/>
          </a:p>
        </p:txBody>
      </p:sp>
      <p:sp>
        <p:nvSpPr>
          <p:cNvPr id="427018" name="Text Box 10"/>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pic>
        <p:nvPicPr>
          <p:cNvPr id="12" name="Picture 5" descr="world_cover_left"/>
          <p:cNvPicPr>
            <a:picLocks noChangeAspect="1" noChangeArrowheads="1"/>
          </p:cNvPicPr>
          <p:nvPr/>
        </p:nvPicPr>
        <p:blipFill>
          <a:blip r:embed="rId15" cstate="screen">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7966652" y="1"/>
            <a:ext cx="1177348" cy="2571750"/>
          </a:xfrm>
          <a:prstGeom prst="rect">
            <a:avLst/>
          </a:prstGeom>
          <a:noFill/>
        </p:spPr>
      </p:pic>
      <p:sp>
        <p:nvSpPr>
          <p:cNvPr id="13" name="Rectangle 6"/>
          <p:cNvSpPr>
            <a:spLocks noChangeArrowheads="1"/>
          </p:cNvSpPr>
          <p:nvPr/>
        </p:nvSpPr>
        <p:spPr bwMode="auto">
          <a:xfrm>
            <a:off x="-11113" y="-11113"/>
            <a:ext cx="762001" cy="1447801"/>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sp>
        <p:nvSpPr>
          <p:cNvPr id="14" name="Text Box 10"/>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spTree>
    <p:extLst>
      <p:ext uri="{BB962C8B-B14F-4D97-AF65-F5344CB8AC3E}">
        <p14:creationId xmlns:p14="http://schemas.microsoft.com/office/powerpoint/2010/main" val="29146059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8" r:id="rId13"/>
  </p:sldLayoutIdLst>
  <p:txStyles>
    <p:titleStyle>
      <a:lvl1pPr algn="l" rtl="0" eaLnBrk="1" fontAlgn="base" hangingPunct="1">
        <a:spcBef>
          <a:spcPct val="0"/>
        </a:spcBef>
        <a:spcAft>
          <a:spcPct val="0"/>
        </a:spcAft>
        <a:defRPr sz="2800" b="1">
          <a:solidFill>
            <a:schemeClr val="accent1">
              <a:lumMod val="50000"/>
            </a:schemeClr>
          </a:solidFill>
          <a:effectLst/>
          <a:latin typeface="Arial Narrow" panose="020B0606020202030204" pitchFamily="34" charset="0"/>
          <a:ea typeface="+mj-ea"/>
          <a:cs typeface="+mj-cs"/>
        </a:defRPr>
      </a:lvl1pPr>
      <a:lvl2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5pPr>
      <a:lvl6pPr marL="4572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6pPr>
      <a:lvl7pPr marL="9144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7pPr>
      <a:lvl8pPr marL="13716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8pPr>
      <a:lvl9pPr marL="18288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9pPr>
    </p:titleStyle>
    <p:bodyStyle>
      <a:lvl1pPr marL="342900" indent="-342900" algn="l" rtl="0" eaLnBrk="1" fontAlgn="base" hangingPunct="1">
        <a:spcBef>
          <a:spcPct val="0"/>
        </a:spcBef>
        <a:spcAft>
          <a:spcPct val="0"/>
        </a:spcAft>
        <a:buClr>
          <a:schemeClr val="accent1">
            <a:lumMod val="50000"/>
          </a:schemeClr>
        </a:buClr>
        <a:buFont typeface="Arial Narrow" pitchFamily="34" charset="0"/>
        <a:buChar char="■"/>
        <a:defRPr sz="2800" b="1">
          <a:solidFill>
            <a:srgbClr val="333333"/>
          </a:solidFill>
          <a:latin typeface="+mn-lt"/>
          <a:ea typeface="+mn-ea"/>
          <a:cs typeface="+mn-cs"/>
        </a:defRPr>
      </a:lvl1pPr>
      <a:lvl2pPr marL="742950" indent="-285750" algn="l" rtl="0" eaLnBrk="1" fontAlgn="base" hangingPunct="1">
        <a:spcBef>
          <a:spcPct val="0"/>
        </a:spcBef>
        <a:spcAft>
          <a:spcPct val="0"/>
        </a:spcAft>
        <a:buFont typeface="Arial" charset="0"/>
        <a:buChar char="•"/>
        <a:defRPr sz="2400">
          <a:solidFill>
            <a:srgbClr val="5F5F5F"/>
          </a:solidFill>
          <a:latin typeface="+mn-lt"/>
        </a:defRPr>
      </a:lvl2pPr>
      <a:lvl3pPr marL="1143000" indent="-228600" algn="l" rtl="0" eaLnBrk="1" fontAlgn="base" hangingPunct="1">
        <a:spcBef>
          <a:spcPct val="0"/>
        </a:spcBef>
        <a:spcAft>
          <a:spcPct val="0"/>
        </a:spcAft>
        <a:buChar char="•"/>
        <a:defRPr sz="2000">
          <a:solidFill>
            <a:srgbClr val="5F5F5F"/>
          </a:solidFill>
          <a:latin typeface="+mn-lt"/>
        </a:defRPr>
      </a:lvl3pPr>
      <a:lvl4pPr marL="1600200" indent="-228600" algn="l" rtl="0" eaLnBrk="1" fontAlgn="base" hangingPunct="1">
        <a:spcBef>
          <a:spcPct val="0"/>
        </a:spcBef>
        <a:spcAft>
          <a:spcPct val="0"/>
        </a:spcAft>
        <a:buChar char="–"/>
        <a:defRPr sz="1600">
          <a:solidFill>
            <a:srgbClr val="5F5F5F"/>
          </a:solidFill>
          <a:latin typeface="+mn-lt"/>
        </a:defRPr>
      </a:lvl4pPr>
      <a:lvl5pPr marL="2057400" indent="-228600" algn="l" rtl="0" eaLnBrk="1" fontAlgn="base" hangingPunct="1">
        <a:spcBef>
          <a:spcPct val="0"/>
        </a:spcBef>
        <a:spcAft>
          <a:spcPct val="0"/>
        </a:spcAft>
        <a:buChar char="»"/>
        <a:defRPr sz="1600">
          <a:solidFill>
            <a:srgbClr val="5F5F5F"/>
          </a:solidFill>
          <a:latin typeface="+mn-lt"/>
        </a:defRPr>
      </a:lvl5pPr>
      <a:lvl6pPr marL="2514600" indent="-228600" algn="l" rtl="0" eaLnBrk="1" fontAlgn="base" hangingPunct="1">
        <a:spcBef>
          <a:spcPct val="0"/>
        </a:spcBef>
        <a:spcAft>
          <a:spcPct val="0"/>
        </a:spcAft>
        <a:buChar char="»"/>
        <a:defRPr sz="1600">
          <a:solidFill>
            <a:srgbClr val="5F5F5F"/>
          </a:solidFill>
          <a:latin typeface="+mn-lt"/>
        </a:defRPr>
      </a:lvl6pPr>
      <a:lvl7pPr marL="2971800" indent="-228600" algn="l" rtl="0" eaLnBrk="1" fontAlgn="base" hangingPunct="1">
        <a:spcBef>
          <a:spcPct val="0"/>
        </a:spcBef>
        <a:spcAft>
          <a:spcPct val="0"/>
        </a:spcAft>
        <a:buChar char="»"/>
        <a:defRPr sz="1600">
          <a:solidFill>
            <a:srgbClr val="5F5F5F"/>
          </a:solidFill>
          <a:latin typeface="+mn-lt"/>
        </a:defRPr>
      </a:lvl7pPr>
      <a:lvl8pPr marL="3429000" indent="-228600" algn="l" rtl="0" eaLnBrk="1" fontAlgn="base" hangingPunct="1">
        <a:spcBef>
          <a:spcPct val="0"/>
        </a:spcBef>
        <a:spcAft>
          <a:spcPct val="0"/>
        </a:spcAft>
        <a:buChar char="»"/>
        <a:defRPr sz="1600">
          <a:solidFill>
            <a:srgbClr val="5F5F5F"/>
          </a:solidFill>
          <a:latin typeface="+mn-lt"/>
        </a:defRPr>
      </a:lvl8pPr>
      <a:lvl9pPr marL="3886200" indent="-228600" algn="l" rtl="0" eaLnBrk="1" fontAlgn="base" hangingPunct="1">
        <a:spcBef>
          <a:spcPct val="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9.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thelancet.com/gbd/gbd-compare-visualisa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people.hofstra.edu/geotrans/eng/ch2en/conc2en/global_net_migration.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dirty="0"/>
              <a:t>Topic 3 – Fertility and Mortality</a:t>
            </a:r>
          </a:p>
        </p:txBody>
      </p:sp>
      <p:sp>
        <p:nvSpPr>
          <p:cNvPr id="2051" name="Rectangle 3"/>
          <p:cNvSpPr>
            <a:spLocks noGrp="1" noChangeArrowheads="1"/>
          </p:cNvSpPr>
          <p:nvPr>
            <p:ph type="subTitle" idx="1"/>
          </p:nvPr>
        </p:nvSpPr>
        <p:spPr/>
        <p:txBody>
          <a:bodyPr/>
          <a:lstStyle/>
          <a:p>
            <a:pPr>
              <a:defRPr/>
            </a:pPr>
            <a:r>
              <a:rPr lang="en-US" dirty="0"/>
              <a:t>A – Fertility Patterns</a:t>
            </a:r>
          </a:p>
          <a:p>
            <a:pPr>
              <a:defRPr/>
            </a:pPr>
            <a:r>
              <a:rPr lang="en-US" dirty="0"/>
              <a:t>B – Mortality Transition</a:t>
            </a:r>
          </a:p>
          <a:p>
            <a:pPr>
              <a:defRPr/>
            </a:pPr>
            <a:r>
              <a:rPr lang="en-US" dirty="0"/>
              <a:t>C – Life Expectancy</a:t>
            </a:r>
          </a:p>
          <a:p>
            <a:pPr>
              <a:defRPr/>
            </a:pPr>
            <a:r>
              <a:rPr lang="en-US" dirty="0"/>
              <a:t>D – Infectious and Parasitic Diseases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Average Life Expectancy, 1960-2014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5861503"/>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96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Life Expectancy in Selected Countries, 2015</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0454107"/>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99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rip 5 sarah"/>
          <p:cNvPicPr>
            <a:picLocks noChangeAspect="1"/>
          </p:cNvPicPr>
          <p:nvPr/>
        </p:nvPicPr>
        <p:blipFill>
          <a:blip r:embed="rId3" cstate="print">
            <a:lum bright="25000"/>
          </a:blip>
          <a:srcRect l="13801" t="2422" r="20200" b="1730"/>
          <a:stretch>
            <a:fillRect/>
          </a:stretch>
        </p:blipFill>
        <p:spPr bwMode="auto">
          <a:xfrm>
            <a:off x="7529553" y="361908"/>
            <a:ext cx="610829" cy="710170"/>
          </a:xfrm>
          <a:prstGeom prst="rect">
            <a:avLst/>
          </a:prstGeom>
          <a:noFill/>
        </p:spPr>
      </p:pic>
      <p:pic>
        <p:nvPicPr>
          <p:cNvPr id="77" name="rip 4 ann"/>
          <p:cNvPicPr>
            <a:picLocks noChangeAspect="1"/>
          </p:cNvPicPr>
          <p:nvPr/>
        </p:nvPicPr>
        <p:blipFill>
          <a:blip r:embed="rId3" cstate="print">
            <a:lum bright="25000"/>
          </a:blip>
          <a:srcRect l="13801" t="2422" r="20200" b="1730"/>
          <a:stretch>
            <a:fillRect/>
          </a:stretch>
        </p:blipFill>
        <p:spPr bwMode="auto">
          <a:xfrm>
            <a:off x="6178572" y="1019142"/>
            <a:ext cx="610829" cy="710170"/>
          </a:xfrm>
          <a:prstGeom prst="rect">
            <a:avLst/>
          </a:prstGeom>
          <a:noFill/>
        </p:spPr>
      </p:pic>
      <p:pic>
        <p:nvPicPr>
          <p:cNvPr id="75" name="rip 3 jean"/>
          <p:cNvPicPr>
            <a:picLocks noChangeAspect="1"/>
          </p:cNvPicPr>
          <p:nvPr/>
        </p:nvPicPr>
        <p:blipFill>
          <a:blip r:embed="rId3" cstate="print">
            <a:lum bright="25000"/>
          </a:blip>
          <a:srcRect l="13801" t="2422" r="20200" b="1730"/>
          <a:stretch>
            <a:fillRect/>
          </a:stretch>
        </p:blipFill>
        <p:spPr bwMode="auto">
          <a:xfrm>
            <a:off x="4681539" y="1785915"/>
            <a:ext cx="610829" cy="710170"/>
          </a:xfrm>
          <a:prstGeom prst="rect">
            <a:avLst/>
          </a:prstGeom>
          <a:noFill/>
        </p:spPr>
      </p:pic>
      <p:pic>
        <p:nvPicPr>
          <p:cNvPr id="73" name="rip 2 Liz"/>
          <p:cNvPicPr>
            <a:picLocks noChangeAspect="1"/>
          </p:cNvPicPr>
          <p:nvPr/>
        </p:nvPicPr>
        <p:blipFill>
          <a:blip r:embed="rId3" cstate="print">
            <a:lum bright="25000"/>
          </a:blip>
          <a:srcRect l="13801" t="2422" r="20200" b="1730"/>
          <a:stretch>
            <a:fillRect/>
          </a:stretch>
        </p:blipFill>
        <p:spPr bwMode="auto">
          <a:xfrm>
            <a:off x="3294045" y="2844792"/>
            <a:ext cx="610829" cy="710170"/>
          </a:xfrm>
          <a:prstGeom prst="rect">
            <a:avLst/>
          </a:prstGeom>
          <a:noFill/>
        </p:spPr>
      </p:pic>
      <p:pic>
        <p:nvPicPr>
          <p:cNvPr id="69" name="rip 1 pierre"/>
          <p:cNvPicPr>
            <a:picLocks noChangeAspect="1"/>
          </p:cNvPicPr>
          <p:nvPr/>
        </p:nvPicPr>
        <p:blipFill>
          <a:blip r:embed="rId3" cstate="print">
            <a:lum bright="25000"/>
          </a:blip>
          <a:srcRect l="13801" t="2422" r="20200" b="1730"/>
          <a:stretch>
            <a:fillRect/>
          </a:stretch>
        </p:blipFill>
        <p:spPr bwMode="auto">
          <a:xfrm>
            <a:off x="1870038" y="4670442"/>
            <a:ext cx="610829" cy="710170"/>
          </a:xfrm>
          <a:prstGeom prst="rect">
            <a:avLst/>
          </a:prstGeom>
          <a:noFill/>
        </p:spPr>
      </p:pic>
      <p:sp>
        <p:nvSpPr>
          <p:cNvPr id="44"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dirty="0"/>
                <a:t>100</a:t>
              </a:r>
              <a:endParaRPr lang="en-GB" sz="3200" dirty="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dirty="0"/>
              <a:t>Age </a:t>
            </a:r>
            <a:r>
              <a:rPr lang="sv-SE" sz="2200" dirty="0"/>
              <a:t>(years)</a:t>
            </a:r>
            <a:endParaRPr lang="en-GB" sz="2200" dirty="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646941" y="6375865"/>
            <a:ext cx="1428760" cy="461665"/>
          </a:xfrm>
          <a:prstGeom prst="rect">
            <a:avLst/>
          </a:prstGeom>
          <a:noFill/>
          <a:ln>
            <a:noFill/>
          </a:ln>
        </p:spPr>
        <p:txBody>
          <a:bodyPr wrap="square" rtlCol="0">
            <a:spAutoFit/>
          </a:bodyPr>
          <a:lstStyle/>
          <a:p>
            <a:r>
              <a:rPr lang="sv-SE" sz="2400"/>
              <a:t>Sarah</a:t>
            </a:r>
            <a:endParaRPr lang="en-GB" sz="2400"/>
          </a:p>
        </p:txBody>
      </p:sp>
      <p:sp>
        <p:nvSpPr>
          <p:cNvPr id="57" name="name 4 ann"/>
          <p:cNvSpPr txBox="1"/>
          <p:nvPr/>
        </p:nvSpPr>
        <p:spPr>
          <a:xfrm>
            <a:off x="6295960" y="6375865"/>
            <a:ext cx="1071570" cy="461665"/>
          </a:xfrm>
          <a:prstGeom prst="rect">
            <a:avLst/>
          </a:prstGeom>
          <a:noFill/>
          <a:ln>
            <a:noFill/>
          </a:ln>
        </p:spPr>
        <p:txBody>
          <a:bodyPr wrap="square" rtlCol="0">
            <a:spAutoFit/>
          </a:bodyPr>
          <a:lstStyle/>
          <a:p>
            <a:r>
              <a:rPr lang="sv-SE" sz="2400"/>
              <a:t>Ann</a:t>
            </a:r>
            <a:endParaRPr lang="en-GB" sz="2400"/>
          </a:p>
        </p:txBody>
      </p:sp>
      <p:sp>
        <p:nvSpPr>
          <p:cNvPr id="53" name="name 3 jean"/>
          <p:cNvSpPr txBox="1"/>
          <p:nvPr/>
        </p:nvSpPr>
        <p:spPr>
          <a:xfrm>
            <a:off x="4762414" y="6375865"/>
            <a:ext cx="1214446" cy="461665"/>
          </a:xfrm>
          <a:prstGeom prst="rect">
            <a:avLst/>
          </a:prstGeom>
          <a:noFill/>
          <a:ln>
            <a:noFill/>
          </a:ln>
        </p:spPr>
        <p:txBody>
          <a:bodyPr wrap="square" rtlCol="0">
            <a:spAutoFit/>
          </a:bodyPr>
          <a:lstStyle/>
          <a:p>
            <a:r>
              <a:rPr lang="sv-SE" sz="2400"/>
              <a:t>Jean</a:t>
            </a:r>
            <a:endParaRPr lang="en-GB" sz="2400"/>
          </a:p>
        </p:txBody>
      </p:sp>
      <p:sp>
        <p:nvSpPr>
          <p:cNvPr id="56" name="name 2 liz"/>
          <p:cNvSpPr txBox="1"/>
          <p:nvPr/>
        </p:nvSpPr>
        <p:spPr>
          <a:xfrm>
            <a:off x="3593998" y="6375865"/>
            <a:ext cx="714380" cy="461665"/>
          </a:xfrm>
          <a:prstGeom prst="rect">
            <a:avLst/>
          </a:prstGeom>
          <a:noFill/>
          <a:ln>
            <a:noFill/>
          </a:ln>
        </p:spPr>
        <p:txBody>
          <a:bodyPr wrap="square" rtlCol="0">
            <a:spAutoFit/>
          </a:bodyPr>
          <a:lstStyle/>
          <a:p>
            <a:r>
              <a:rPr lang="sv-SE" sz="2400"/>
              <a:t>Liz</a:t>
            </a:r>
            <a:endParaRPr lang="en-GB" sz="2400"/>
          </a:p>
        </p:txBody>
      </p:sp>
      <p:sp>
        <p:nvSpPr>
          <p:cNvPr id="51" name="name 1 pierre"/>
          <p:cNvSpPr txBox="1"/>
          <p:nvPr/>
        </p:nvSpPr>
        <p:spPr>
          <a:xfrm>
            <a:off x="1804861" y="6375865"/>
            <a:ext cx="1428760" cy="461665"/>
          </a:xfrm>
          <a:prstGeom prst="rect">
            <a:avLst/>
          </a:prstGeom>
          <a:noFill/>
          <a:ln>
            <a:noFill/>
          </a:ln>
        </p:spPr>
        <p:txBody>
          <a:bodyPr wrap="square" rtlCol="0">
            <a:spAutoFit/>
          </a:bodyPr>
          <a:lstStyle/>
          <a:p>
            <a:r>
              <a:rPr lang="sv-SE" sz="2400" dirty="0"/>
              <a:t>Pierre</a:t>
            </a:r>
            <a:endParaRPr lang="en-GB" sz="2400" dirty="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a:ln w="12700">
                  <a:solidFill>
                    <a:schemeClr val="tx2">
                      <a:satMod val="155000"/>
                      <a:alpha val="0"/>
                    </a:schemeClr>
                  </a:solidFill>
                  <a:prstDash val="solid"/>
                </a:ln>
                <a:solidFill>
                  <a:schemeClr val="accent1">
                    <a:lumMod val="75000"/>
                    <a:alpha val="50000"/>
                  </a:schemeClr>
                </a:solidFill>
              </a:rPr>
              <a:t>2007</a:t>
            </a:r>
          </a:p>
        </p:txBody>
      </p:sp>
      <p:sp>
        <p:nvSpPr>
          <p:cNvPr id="81" name="age 5 sarah"/>
          <p:cNvSpPr txBox="1"/>
          <p:nvPr/>
        </p:nvSpPr>
        <p:spPr>
          <a:xfrm>
            <a:off x="8077248" y="410777"/>
            <a:ext cx="803288" cy="584775"/>
          </a:xfrm>
          <a:prstGeom prst="rect">
            <a:avLst/>
          </a:prstGeom>
          <a:noFill/>
          <a:ln>
            <a:noFill/>
          </a:ln>
        </p:spPr>
        <p:txBody>
          <a:bodyPr wrap="square" rtlCol="0">
            <a:spAutoFit/>
          </a:bodyPr>
          <a:lstStyle/>
          <a:p>
            <a:r>
              <a:rPr lang="sv-SE" sz="3200"/>
              <a:t>84</a:t>
            </a:r>
            <a:endParaRPr lang="en-GB" sz="3200"/>
          </a:p>
        </p:txBody>
      </p:sp>
      <p:sp>
        <p:nvSpPr>
          <p:cNvPr id="79" name="age 4 ann"/>
          <p:cNvSpPr txBox="1"/>
          <p:nvPr/>
        </p:nvSpPr>
        <p:spPr>
          <a:xfrm>
            <a:off x="6653241" y="1068011"/>
            <a:ext cx="803288" cy="584775"/>
          </a:xfrm>
          <a:prstGeom prst="rect">
            <a:avLst/>
          </a:prstGeom>
          <a:noFill/>
          <a:ln>
            <a:noFill/>
          </a:ln>
        </p:spPr>
        <p:txBody>
          <a:bodyPr wrap="square" rtlCol="0">
            <a:spAutoFit/>
          </a:bodyPr>
          <a:lstStyle/>
          <a:p>
            <a:r>
              <a:rPr lang="sv-SE" sz="3200"/>
              <a:t>72</a:t>
            </a:r>
            <a:endParaRPr lang="en-GB" sz="3200"/>
          </a:p>
        </p:txBody>
      </p:sp>
      <p:sp>
        <p:nvSpPr>
          <p:cNvPr id="76" name="age 3 jean"/>
          <p:cNvSpPr txBox="1"/>
          <p:nvPr/>
        </p:nvSpPr>
        <p:spPr>
          <a:xfrm>
            <a:off x="5229234" y="1834784"/>
            <a:ext cx="803288" cy="584775"/>
          </a:xfrm>
          <a:prstGeom prst="rect">
            <a:avLst/>
          </a:prstGeom>
          <a:noFill/>
          <a:ln>
            <a:noFill/>
          </a:ln>
        </p:spPr>
        <p:txBody>
          <a:bodyPr wrap="square" rtlCol="0">
            <a:spAutoFit/>
          </a:bodyPr>
          <a:lstStyle/>
          <a:p>
            <a:r>
              <a:rPr lang="sv-SE" sz="3200" dirty="0"/>
              <a:t>57</a:t>
            </a:r>
            <a:endParaRPr lang="en-GB" sz="3200" dirty="0"/>
          </a:p>
        </p:txBody>
      </p:sp>
      <p:sp>
        <p:nvSpPr>
          <p:cNvPr id="74" name="age 2 Liz"/>
          <p:cNvSpPr txBox="1"/>
          <p:nvPr/>
        </p:nvSpPr>
        <p:spPr>
          <a:xfrm>
            <a:off x="3841740" y="2893661"/>
            <a:ext cx="803288" cy="584775"/>
          </a:xfrm>
          <a:prstGeom prst="rect">
            <a:avLst/>
          </a:prstGeom>
          <a:noFill/>
          <a:ln>
            <a:noFill/>
          </a:ln>
        </p:spPr>
        <p:txBody>
          <a:bodyPr wrap="square" rtlCol="0">
            <a:spAutoFit/>
          </a:bodyPr>
          <a:lstStyle/>
          <a:p>
            <a:r>
              <a:rPr lang="sv-SE" sz="3200" dirty="0"/>
              <a:t>36</a:t>
            </a:r>
            <a:endParaRPr lang="en-GB" sz="3200" dirty="0"/>
          </a:p>
        </p:txBody>
      </p:sp>
      <p:sp>
        <p:nvSpPr>
          <p:cNvPr id="72" name="age 1 pierre"/>
          <p:cNvSpPr txBox="1"/>
          <p:nvPr/>
        </p:nvSpPr>
        <p:spPr>
          <a:xfrm>
            <a:off x="2600298" y="4719311"/>
            <a:ext cx="474669" cy="584775"/>
          </a:xfrm>
          <a:prstGeom prst="rect">
            <a:avLst/>
          </a:prstGeom>
          <a:noFill/>
          <a:ln>
            <a:noFill/>
          </a:ln>
        </p:spPr>
        <p:txBody>
          <a:bodyPr wrap="square" rtlCol="0">
            <a:spAutoFit/>
          </a:bodyPr>
          <a:lstStyle/>
          <a:p>
            <a:r>
              <a:rPr lang="sv-SE" sz="3200" dirty="0"/>
              <a:t>1</a:t>
            </a:r>
            <a:endParaRPr lang="en-GB" sz="3200" dirty="0"/>
          </a:p>
        </p:txBody>
      </p:sp>
      <p:cxnSp>
        <p:nvCxnSpPr>
          <p:cNvPr id="63" name="streck 50"/>
          <p:cNvCxnSpPr/>
          <p:nvPr/>
        </p:nvCxnSpPr>
        <p:spPr>
          <a:xfrm flipV="1">
            <a:off x="1833525" y="2872801"/>
            <a:ext cx="7047009" cy="8504"/>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082" name="old 5 sarah" descr="C:\Users\mattias\Desktop\mattias mappar\Blandade skrivna gapminder texter\teacher project\Lektioner\12. lex lektion\versioner efter 2010-08-20\bilder komprimerade\BUR_5_84.jpg" hidden="1"/>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1" name="old 4 ann" descr="C:\Users\mattias\Desktop\mattias mappar\Blandade skrivna gapminder texter\teacher project\Lektioner\12. lex lektion\versioner efter 2010-08-20\bilder komprimerade\BUR_4_72.jpg" hidden="1"/>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0" name="old 3 jean" descr="C:\Users\mattias\Desktop\mattias mappar\Blandade skrivna gapminder texter\teacher project\Lektioner\12. lex lektion\versioner efter 2010-08-20\bilder komprimerade\BUR_3_57.jpg" hidden="1"/>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9" name="old 2 liz" descr="C:\Users\mattias\Desktop\mattias mappar\Blandade skrivna gapminder texter\teacher project\Lektioner\12. lex lektion\versioner efter 2010-08-20\bilder komprimerade\BUR_2_36.jpg" hidden="1"/>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8"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9"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10"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11"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2"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
        <p:nvSpPr>
          <p:cNvPr id="64" name="text 50 years"/>
          <p:cNvSpPr txBox="1"/>
          <p:nvPr/>
        </p:nvSpPr>
        <p:spPr>
          <a:xfrm>
            <a:off x="749571" y="2589201"/>
            <a:ext cx="1424007" cy="461665"/>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400"/>
              <a:t>50 </a:t>
            </a:r>
            <a:r>
              <a:rPr lang="sv-SE" sz="2400" err="1"/>
              <a:t>years</a:t>
            </a:r>
            <a:endParaRPr lang="en-GB" sz="2400"/>
          </a:p>
        </p:txBody>
      </p:sp>
      <p:grpSp>
        <p:nvGrpSpPr>
          <p:cNvPr id="107" name="Group old"/>
          <p:cNvGrpSpPr/>
          <p:nvPr/>
        </p:nvGrpSpPr>
        <p:grpSpPr>
          <a:xfrm>
            <a:off x="3406140" y="1127760"/>
            <a:ext cx="5333999" cy="3970020"/>
            <a:chOff x="3406140" y="1127760"/>
            <a:chExt cx="5333999" cy="3970020"/>
          </a:xfrm>
        </p:grpSpPr>
        <p:pic>
          <p:nvPicPr>
            <p:cNvPr id="108"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09"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10"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11"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spTree>
    <p:extLst>
      <p:ext uri="{BB962C8B-B14F-4D97-AF65-F5344CB8AC3E}">
        <p14:creationId xmlns:p14="http://schemas.microsoft.com/office/powerpoint/2010/main" val="8036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079"/>
                                        </p:tgtEl>
                                      </p:cBhvr>
                                    </p:animEffect>
                                    <p:set>
                                      <p:cBhvr>
                                        <p:cTn id="7" dur="1" fill="hold">
                                          <p:stCondLst>
                                            <p:cond delay="499"/>
                                          </p:stCondLst>
                                        </p:cTn>
                                        <p:tgtEl>
                                          <p:spTgt spid="307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80"/>
                                        </p:tgtEl>
                                      </p:cBhvr>
                                    </p:animEffect>
                                    <p:set>
                                      <p:cBhvr>
                                        <p:cTn id="10" dur="1" fill="hold">
                                          <p:stCondLst>
                                            <p:cond delay="499"/>
                                          </p:stCondLst>
                                        </p:cTn>
                                        <p:tgtEl>
                                          <p:spTgt spid="308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081"/>
                                        </p:tgtEl>
                                      </p:cBhvr>
                                    </p:animEffect>
                                    <p:set>
                                      <p:cBhvr>
                                        <p:cTn id="13" dur="1" fill="hold">
                                          <p:stCondLst>
                                            <p:cond delay="499"/>
                                          </p:stCondLst>
                                        </p:cTn>
                                        <p:tgtEl>
                                          <p:spTgt spid="308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082"/>
                                        </p:tgtEl>
                                      </p:cBhvr>
                                    </p:animEffect>
                                    <p:set>
                                      <p:cBhvr>
                                        <p:cTn id="16" dur="1" fill="hold">
                                          <p:stCondLst>
                                            <p:cond delay="499"/>
                                          </p:stCondLst>
                                        </p:cTn>
                                        <p:tgtEl>
                                          <p:spTgt spid="30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rip jan"/>
          <p:cNvPicPr>
            <a:picLocks noChangeAspect="1"/>
          </p:cNvPicPr>
          <p:nvPr/>
        </p:nvPicPr>
        <p:blipFill>
          <a:blip r:embed="rId3" cstate="print">
            <a:lum bright="25000"/>
          </a:blip>
          <a:srcRect l="13801" t="2422" r="20200" b="1730"/>
          <a:stretch>
            <a:fillRect/>
          </a:stretch>
        </p:blipFill>
        <p:spPr bwMode="auto">
          <a:xfrm>
            <a:off x="4697868" y="393905"/>
            <a:ext cx="610829" cy="710170"/>
          </a:xfrm>
          <a:prstGeom prst="rect">
            <a:avLst/>
          </a:prstGeom>
          <a:noFill/>
        </p:spPr>
      </p:pic>
      <p:pic>
        <p:nvPicPr>
          <p:cNvPr id="73" name="rip Lisa"/>
          <p:cNvPicPr>
            <a:picLocks noChangeAspect="1"/>
          </p:cNvPicPr>
          <p:nvPr/>
        </p:nvPicPr>
        <p:blipFill>
          <a:blip r:embed="rId3" cstate="print">
            <a:lum bright="25000"/>
          </a:blip>
          <a:srcRect l="13801" t="2422" r="20200" b="1730"/>
          <a:stretch>
            <a:fillRect/>
          </a:stretch>
        </p:blipFill>
        <p:spPr bwMode="auto">
          <a:xfrm>
            <a:off x="3470024" y="726078"/>
            <a:ext cx="610829" cy="710170"/>
          </a:xfrm>
          <a:prstGeom prst="rect">
            <a:avLst/>
          </a:prstGeom>
          <a:noFill/>
        </p:spPr>
      </p:pic>
      <p:pic>
        <p:nvPicPr>
          <p:cNvPr id="69" name="rip per"/>
          <p:cNvPicPr>
            <a:picLocks noChangeAspect="1"/>
          </p:cNvPicPr>
          <p:nvPr/>
        </p:nvPicPr>
        <p:blipFill>
          <a:blip r:embed="rId3" cstate="print">
            <a:lum bright="25000"/>
          </a:blip>
          <a:srcRect l="13801" t="2422" r="20200" b="1730"/>
          <a:stretch>
            <a:fillRect/>
          </a:stretch>
        </p:blipFill>
        <p:spPr bwMode="auto">
          <a:xfrm>
            <a:off x="1837381" y="1439199"/>
            <a:ext cx="610829" cy="710170"/>
          </a:xfrm>
          <a:prstGeom prst="rect">
            <a:avLst/>
          </a:prstGeom>
          <a:noFill/>
        </p:spPr>
      </p:pic>
      <p:pic>
        <p:nvPicPr>
          <p:cNvPr id="77" name="rip anton"/>
          <p:cNvPicPr>
            <a:picLocks noChangeAspect="1"/>
          </p:cNvPicPr>
          <p:nvPr/>
        </p:nvPicPr>
        <p:blipFill>
          <a:blip r:embed="rId3" cstate="print">
            <a:lum bright="25000"/>
          </a:blip>
          <a:srcRect l="13801" t="2422" r="20200" b="1730"/>
          <a:stretch>
            <a:fillRect/>
          </a:stretch>
        </p:blipFill>
        <p:spPr bwMode="auto">
          <a:xfrm>
            <a:off x="6117341" y="262771"/>
            <a:ext cx="501824" cy="583437"/>
          </a:xfrm>
          <a:prstGeom prst="rect">
            <a:avLst/>
          </a:prstGeom>
          <a:noFill/>
        </p:spPr>
      </p:pic>
      <p:sp>
        <p:nvSpPr>
          <p:cNvPr id="45" name="Rektangel 62"/>
          <p:cNvSpPr/>
          <p:nvPr/>
        </p:nvSpPr>
        <p:spPr>
          <a:xfrm>
            <a:off x="1870038" y="2133600"/>
            <a:ext cx="1152000" cy="33383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22225" y="5473714"/>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1" name="age 5 Sara"/>
          <p:cNvSpPr txBox="1"/>
          <p:nvPr/>
        </p:nvSpPr>
        <p:spPr>
          <a:xfrm>
            <a:off x="7981714" y="-92216"/>
            <a:ext cx="803288" cy="584775"/>
          </a:xfrm>
          <a:prstGeom prst="rect">
            <a:avLst/>
          </a:prstGeom>
          <a:solidFill>
            <a:schemeClr val="bg1"/>
          </a:solidFill>
          <a:ln>
            <a:noFill/>
          </a:ln>
        </p:spPr>
        <p:txBody>
          <a:bodyPr wrap="square" rtlCol="0">
            <a:spAutoFit/>
          </a:bodyPr>
          <a:lstStyle/>
          <a:p>
            <a:r>
              <a:rPr lang="sv-SE" sz="3200" dirty="0"/>
              <a:t>93</a:t>
            </a:r>
            <a:endParaRPr lang="en-GB" sz="3200" dirty="0"/>
          </a:p>
        </p:txBody>
      </p:sp>
      <p:cxnSp>
        <p:nvCxnSpPr>
          <p:cNvPr id="84" name="axel topp hidden"/>
          <p:cNvCxnSpPr/>
          <p:nvPr/>
        </p:nvCxnSpPr>
        <p:spPr>
          <a:xfrm rot="10800000">
            <a:off x="79632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0" name="rip sara"/>
          <p:cNvPicPr>
            <a:picLocks noChangeAspect="1"/>
          </p:cNvPicPr>
          <p:nvPr/>
        </p:nvPicPr>
        <p:blipFill>
          <a:blip r:embed="rId3" cstate="print">
            <a:lum bright="25000"/>
          </a:blip>
          <a:srcRect l="13801" t="2422" r="20200" b="1730"/>
          <a:stretch>
            <a:fillRect/>
          </a:stretch>
        </p:blipFill>
        <p:spPr bwMode="auto">
          <a:xfrm>
            <a:off x="7633334" y="0"/>
            <a:ext cx="432494" cy="502832"/>
          </a:xfrm>
          <a:prstGeom prst="rect">
            <a:avLst/>
          </a:prstGeom>
          <a:noFill/>
        </p:spPr>
      </p:pic>
      <p:sp>
        <p:nvSpPr>
          <p:cNvPr id="44" name="stapel sara"/>
          <p:cNvSpPr/>
          <p:nvPr/>
        </p:nvSpPr>
        <p:spPr>
          <a:xfrm>
            <a:off x="7639091" y="495300"/>
            <a:ext cx="1152000" cy="49766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a:t>Age </a:t>
            </a:r>
            <a:r>
              <a:rPr lang="sv-SE" sz="2200"/>
              <a:t>(</a:t>
            </a:r>
            <a:r>
              <a:rPr lang="sv-SE" sz="2200" err="1"/>
              <a:t>years</a:t>
            </a:r>
            <a:r>
              <a:rPr lang="sv-SE" sz="220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sarah"/>
          <p:cNvSpPr txBox="1"/>
          <p:nvPr/>
        </p:nvSpPr>
        <p:spPr>
          <a:xfrm>
            <a:off x="7815207" y="6369029"/>
            <a:ext cx="1428760" cy="461665"/>
          </a:xfrm>
          <a:prstGeom prst="rect">
            <a:avLst/>
          </a:prstGeom>
          <a:noFill/>
          <a:ln>
            <a:noFill/>
          </a:ln>
        </p:spPr>
        <p:txBody>
          <a:bodyPr wrap="square" rtlCol="0">
            <a:spAutoFit/>
          </a:bodyPr>
          <a:lstStyle/>
          <a:p>
            <a:r>
              <a:rPr lang="sv-SE" sz="2400"/>
              <a:t>Sara</a:t>
            </a:r>
            <a:endParaRPr lang="en-GB" sz="2400"/>
          </a:p>
        </p:txBody>
      </p:sp>
      <p:sp>
        <p:nvSpPr>
          <p:cNvPr id="57" name="name ann"/>
          <p:cNvSpPr txBox="1"/>
          <p:nvPr/>
        </p:nvSpPr>
        <p:spPr>
          <a:xfrm>
            <a:off x="6195207" y="6369029"/>
            <a:ext cx="1518765" cy="461665"/>
          </a:xfrm>
          <a:prstGeom prst="rect">
            <a:avLst/>
          </a:prstGeom>
          <a:noFill/>
          <a:ln>
            <a:noFill/>
          </a:ln>
        </p:spPr>
        <p:txBody>
          <a:bodyPr wrap="square" rtlCol="0">
            <a:spAutoFit/>
          </a:bodyPr>
          <a:lstStyle/>
          <a:p>
            <a:r>
              <a:rPr lang="sv-SE" sz="2400"/>
              <a:t>Anton</a:t>
            </a:r>
            <a:endParaRPr lang="en-GB" sz="2400"/>
          </a:p>
        </p:txBody>
      </p:sp>
      <p:sp>
        <p:nvSpPr>
          <p:cNvPr id="53" name="name jean"/>
          <p:cNvSpPr txBox="1"/>
          <p:nvPr/>
        </p:nvSpPr>
        <p:spPr>
          <a:xfrm>
            <a:off x="4935207" y="6369029"/>
            <a:ext cx="1214446" cy="461665"/>
          </a:xfrm>
          <a:prstGeom prst="rect">
            <a:avLst/>
          </a:prstGeom>
          <a:noFill/>
          <a:ln>
            <a:noFill/>
          </a:ln>
        </p:spPr>
        <p:txBody>
          <a:bodyPr wrap="square" rtlCol="0">
            <a:spAutoFit/>
          </a:bodyPr>
          <a:lstStyle/>
          <a:p>
            <a:r>
              <a:rPr lang="sv-SE" sz="2400"/>
              <a:t>Jan</a:t>
            </a:r>
            <a:endParaRPr lang="en-GB" sz="2400"/>
          </a:p>
        </p:txBody>
      </p:sp>
      <p:sp>
        <p:nvSpPr>
          <p:cNvPr id="56" name="name liz"/>
          <p:cNvSpPr txBox="1"/>
          <p:nvPr/>
        </p:nvSpPr>
        <p:spPr>
          <a:xfrm>
            <a:off x="3495207" y="6369029"/>
            <a:ext cx="972560" cy="461665"/>
          </a:xfrm>
          <a:prstGeom prst="rect">
            <a:avLst/>
          </a:prstGeom>
          <a:noFill/>
          <a:ln>
            <a:noFill/>
          </a:ln>
        </p:spPr>
        <p:txBody>
          <a:bodyPr wrap="square" rtlCol="0">
            <a:spAutoFit/>
          </a:bodyPr>
          <a:lstStyle/>
          <a:p>
            <a:r>
              <a:rPr lang="sv-SE" sz="2400"/>
              <a:t>Lisa</a:t>
            </a:r>
            <a:endParaRPr lang="en-GB" sz="2400"/>
          </a:p>
        </p:txBody>
      </p:sp>
      <p:sp>
        <p:nvSpPr>
          <p:cNvPr id="51" name="name pierre"/>
          <p:cNvSpPr txBox="1"/>
          <p:nvPr/>
        </p:nvSpPr>
        <p:spPr>
          <a:xfrm>
            <a:off x="2019207" y="6369029"/>
            <a:ext cx="1083022" cy="461665"/>
          </a:xfrm>
          <a:prstGeom prst="rect">
            <a:avLst/>
          </a:prstGeom>
          <a:noFill/>
          <a:ln>
            <a:noFill/>
          </a:ln>
        </p:spPr>
        <p:txBody>
          <a:bodyPr wrap="square" rtlCol="0">
            <a:spAutoFit/>
          </a:bodyPr>
          <a:lstStyle/>
          <a:p>
            <a:r>
              <a:rPr lang="sv-SE" sz="2400" dirty="0"/>
              <a:t>Per</a:t>
            </a:r>
            <a:endParaRPr lang="en-GB" sz="2400" dirty="0"/>
          </a:p>
        </p:txBody>
      </p:sp>
      <p:sp>
        <p:nvSpPr>
          <p:cNvPr id="60"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a:ln w="12700">
                  <a:solidFill>
                    <a:schemeClr val="tx2">
                      <a:satMod val="155000"/>
                      <a:alpha val="0"/>
                    </a:schemeClr>
                  </a:solidFill>
                  <a:prstDash val="solid"/>
                </a:ln>
                <a:solidFill>
                  <a:schemeClr val="accent1">
                    <a:lumMod val="75000"/>
                    <a:alpha val="50000"/>
                  </a:schemeClr>
                </a:solidFill>
              </a:rPr>
              <a:t>Sweden</a:t>
            </a:r>
            <a:endParaRPr lang="sv-SE" sz="3600" b="1" cap="none" spc="0">
              <a:ln w="12700">
                <a:solidFill>
                  <a:schemeClr val="tx2">
                    <a:satMod val="155000"/>
                    <a:alpha val="0"/>
                  </a:schemeClr>
                </a:solidFill>
                <a:prstDash val="solid"/>
              </a:ln>
              <a:solidFill>
                <a:schemeClr val="accent1">
                  <a:lumMod val="75000"/>
                  <a:alpha val="50000"/>
                </a:schemeClr>
              </a:solidFill>
            </a:endParaRPr>
          </a:p>
        </p:txBody>
      </p:sp>
      <p:sp>
        <p:nvSpPr>
          <p:cNvPr id="5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a:ln w="12700">
                  <a:solidFill>
                    <a:schemeClr val="tx2">
                      <a:satMod val="155000"/>
                      <a:alpha val="0"/>
                    </a:schemeClr>
                  </a:solidFill>
                  <a:prstDash val="solid"/>
                </a:ln>
                <a:solidFill>
                  <a:schemeClr val="accent1">
                    <a:lumMod val="75000"/>
                    <a:alpha val="50000"/>
                  </a:schemeClr>
                </a:solidFill>
              </a:rPr>
              <a:t>2007</a:t>
            </a:r>
          </a:p>
        </p:txBody>
      </p:sp>
      <p:sp>
        <p:nvSpPr>
          <p:cNvPr id="72" name="age 1 per"/>
          <p:cNvSpPr txBox="1"/>
          <p:nvPr/>
        </p:nvSpPr>
        <p:spPr>
          <a:xfrm>
            <a:off x="2394857" y="1547350"/>
            <a:ext cx="812800" cy="584775"/>
          </a:xfrm>
          <a:prstGeom prst="rect">
            <a:avLst/>
          </a:prstGeom>
          <a:noFill/>
          <a:ln>
            <a:noFill/>
          </a:ln>
        </p:spPr>
        <p:txBody>
          <a:bodyPr wrap="square" rtlCol="0">
            <a:spAutoFit/>
          </a:bodyPr>
          <a:lstStyle/>
          <a:p>
            <a:r>
              <a:rPr lang="sv-SE" sz="3200" dirty="0"/>
              <a:t>63</a:t>
            </a:r>
            <a:endParaRPr lang="en-GB" sz="3200" dirty="0"/>
          </a:p>
        </p:txBody>
      </p:sp>
      <p:sp>
        <p:nvSpPr>
          <p:cNvPr id="74" name="age 2 lisa"/>
          <p:cNvSpPr txBox="1"/>
          <p:nvPr/>
        </p:nvSpPr>
        <p:spPr>
          <a:xfrm>
            <a:off x="3900454" y="849238"/>
            <a:ext cx="803288" cy="584775"/>
          </a:xfrm>
          <a:prstGeom prst="rect">
            <a:avLst/>
          </a:prstGeom>
          <a:noFill/>
          <a:ln>
            <a:noFill/>
          </a:ln>
        </p:spPr>
        <p:txBody>
          <a:bodyPr wrap="square" rtlCol="0">
            <a:spAutoFit/>
          </a:bodyPr>
          <a:lstStyle/>
          <a:p>
            <a:r>
              <a:rPr lang="sv-SE" sz="3200"/>
              <a:t>77</a:t>
            </a:r>
            <a:endParaRPr lang="en-GB" sz="3200"/>
          </a:p>
        </p:txBody>
      </p:sp>
      <p:sp>
        <p:nvSpPr>
          <p:cNvPr id="76" name="age 3 jan"/>
          <p:cNvSpPr txBox="1"/>
          <p:nvPr/>
        </p:nvSpPr>
        <p:spPr>
          <a:xfrm>
            <a:off x="5233316" y="519745"/>
            <a:ext cx="803288" cy="584775"/>
          </a:xfrm>
          <a:prstGeom prst="rect">
            <a:avLst/>
          </a:prstGeom>
          <a:noFill/>
          <a:ln>
            <a:noFill/>
          </a:ln>
        </p:spPr>
        <p:txBody>
          <a:bodyPr wrap="square" rtlCol="0">
            <a:spAutoFit/>
          </a:bodyPr>
          <a:lstStyle/>
          <a:p>
            <a:r>
              <a:rPr lang="sv-SE" sz="3200"/>
              <a:t>84</a:t>
            </a:r>
            <a:endParaRPr lang="en-GB" sz="3200"/>
          </a:p>
        </p:txBody>
      </p:sp>
      <p:sp>
        <p:nvSpPr>
          <p:cNvPr id="79" name="age 4 anton"/>
          <p:cNvSpPr txBox="1"/>
          <p:nvPr/>
        </p:nvSpPr>
        <p:spPr>
          <a:xfrm>
            <a:off x="6655961" y="240366"/>
            <a:ext cx="803288" cy="584775"/>
          </a:xfrm>
          <a:prstGeom prst="rect">
            <a:avLst/>
          </a:prstGeom>
          <a:noFill/>
          <a:ln>
            <a:noFill/>
          </a:ln>
        </p:spPr>
        <p:txBody>
          <a:bodyPr wrap="square" rtlCol="0">
            <a:spAutoFit/>
          </a:bodyPr>
          <a:lstStyle/>
          <a:p>
            <a:r>
              <a:rPr lang="sv-SE" sz="3200"/>
              <a:t>88</a:t>
            </a:r>
            <a:endParaRPr lang="en-GB" sz="3200"/>
          </a:p>
        </p:txBody>
      </p:sp>
      <p:cxnSp>
        <p:nvCxnSpPr>
          <p:cNvPr id="63" name="axel topp"/>
          <p:cNvCxnSpPr/>
          <p:nvPr/>
        </p:nvCxnSpPr>
        <p:spPr>
          <a:xfrm rot="10800000">
            <a:off x="7614000" y="-360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2" name="axel topp"/>
          <p:cNvCxnSpPr/>
          <p:nvPr/>
        </p:nvCxnSpPr>
        <p:spPr>
          <a:xfrm rot="10800000">
            <a:off x="88014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8069" name="baby 5 sara" descr="C:\Users\mattias\Desktop\mattias mappar\Blandade skrivna gapminder texter\teacher project\Lektioner\12. lex lektion\versioner efter 2010-08-20\bilder komprimerade\SVE_5_0.jpg"/>
          <p:cNvPicPr>
            <a:picLocks noChangeAspect="1" noChangeArrowheads="1"/>
          </p:cNvPicPr>
          <p:nvPr/>
        </p:nvPicPr>
        <p:blipFill>
          <a:blip r:embed="rId4" cstate="print"/>
          <a:srcRect t="5147" b="22360"/>
          <a:stretch>
            <a:fillRect/>
          </a:stretch>
        </p:blipFill>
        <p:spPr bwMode="auto">
          <a:xfrm>
            <a:off x="7812000" y="5526000"/>
            <a:ext cx="820388" cy="887080"/>
          </a:xfrm>
          <a:prstGeom prst="rect">
            <a:avLst/>
          </a:prstGeom>
          <a:noFill/>
          <a:ln w="1905">
            <a:solidFill>
              <a:schemeClr val="tx1"/>
            </a:solidFill>
          </a:ln>
        </p:spPr>
      </p:pic>
      <p:pic>
        <p:nvPicPr>
          <p:cNvPr id="88068" name="baby 4 anton" descr="C:\Users\mattias\Desktop\mattias mappar\Blandade skrivna gapminder texter\teacher project\Lektioner\12. lex lektion\versioner efter 2010-08-20\bilder komprimerade\SVE_4_0.jpg"/>
          <p:cNvPicPr>
            <a:picLocks noChangeAspect="1" noChangeArrowheads="1"/>
          </p:cNvPicPr>
          <p:nvPr/>
        </p:nvPicPr>
        <p:blipFill>
          <a:blip r:embed="rId5" cstate="print"/>
          <a:srcRect t="3331" r="2088" b="15701"/>
          <a:stretch>
            <a:fillRect/>
          </a:stretch>
        </p:blipFill>
        <p:spPr bwMode="auto">
          <a:xfrm>
            <a:off x="6408001" y="5526000"/>
            <a:ext cx="747861" cy="922456"/>
          </a:xfrm>
          <a:prstGeom prst="rect">
            <a:avLst/>
          </a:prstGeom>
          <a:noFill/>
          <a:ln w="1905">
            <a:solidFill>
              <a:schemeClr val="tx1"/>
            </a:solidFill>
          </a:ln>
        </p:spPr>
      </p:pic>
      <p:pic>
        <p:nvPicPr>
          <p:cNvPr id="88067" name="baby 3 jan" descr="C:\Users\mattias\Desktop\mattias mappar\Blandade skrivna gapminder texter\teacher project\Lektioner\12. lex lektion\versioner efter 2010-08-20\bilder komprimerade\SVE_3_0.jpg"/>
          <p:cNvPicPr>
            <a:picLocks noChangeAspect="1" noChangeArrowheads="1"/>
          </p:cNvPicPr>
          <p:nvPr/>
        </p:nvPicPr>
        <p:blipFill>
          <a:blip r:embed="rId6" cstate="print"/>
          <a:srcRect t="9507" b="22189"/>
          <a:stretch>
            <a:fillRect/>
          </a:stretch>
        </p:blipFill>
        <p:spPr bwMode="auto">
          <a:xfrm>
            <a:off x="4868322" y="5525999"/>
            <a:ext cx="900113" cy="915388"/>
          </a:xfrm>
          <a:prstGeom prst="rect">
            <a:avLst/>
          </a:prstGeom>
          <a:noFill/>
          <a:ln w="1905">
            <a:solidFill>
              <a:schemeClr val="tx1"/>
            </a:solidFill>
          </a:ln>
        </p:spPr>
      </p:pic>
      <p:pic>
        <p:nvPicPr>
          <p:cNvPr id="88066" name="baby 2 lisa" descr="C:\Users\mattias\Desktop\mattias mappar\Blandade skrivna gapminder texter\teacher project\Lektioner\12. lex lektion\versioner efter 2010-08-20\bilder komprimerade\SVE_2_0.jpg"/>
          <p:cNvPicPr>
            <a:picLocks noChangeAspect="1" noChangeArrowheads="1"/>
          </p:cNvPicPr>
          <p:nvPr/>
        </p:nvPicPr>
        <p:blipFill>
          <a:blip r:embed="rId7" cstate="print"/>
          <a:srcRect t="4700" b="15589"/>
          <a:stretch>
            <a:fillRect/>
          </a:stretch>
        </p:blipFill>
        <p:spPr bwMode="auto">
          <a:xfrm>
            <a:off x="3492000" y="5526003"/>
            <a:ext cx="763810" cy="908135"/>
          </a:xfrm>
          <a:prstGeom prst="rect">
            <a:avLst/>
          </a:prstGeom>
          <a:noFill/>
          <a:ln w="1905">
            <a:solidFill>
              <a:schemeClr val="tx1"/>
            </a:solidFill>
          </a:ln>
        </p:spPr>
      </p:pic>
      <p:pic>
        <p:nvPicPr>
          <p:cNvPr id="88065" name="baby1 per" descr="C:\Users\mattias\Desktop\mattias mappar\Blandade skrivna gapminder texter\teacher project\Lektioner\12. lex lektion\versioner efter 2010-08-20\bilder komprimerade\SVE-1_0.jpg"/>
          <p:cNvPicPr>
            <a:picLocks noChangeAspect="1" noChangeArrowheads="1"/>
          </p:cNvPicPr>
          <p:nvPr/>
        </p:nvPicPr>
        <p:blipFill>
          <a:blip r:embed="rId8" cstate="print"/>
          <a:srcRect t="4597" b="22650"/>
          <a:stretch>
            <a:fillRect/>
          </a:stretch>
        </p:blipFill>
        <p:spPr bwMode="auto">
          <a:xfrm>
            <a:off x="2008964" y="5525999"/>
            <a:ext cx="848678" cy="920960"/>
          </a:xfrm>
          <a:prstGeom prst="rect">
            <a:avLst/>
          </a:prstGeom>
          <a:noFill/>
          <a:ln w="1905">
            <a:solidFill>
              <a:schemeClr val="tx1"/>
            </a:solidFill>
          </a:ln>
        </p:spPr>
      </p:pic>
      <p:cxnSp>
        <p:nvCxnSpPr>
          <p:cNvPr id="68" name="line 81 years"/>
          <p:cNvCxnSpPr/>
          <p:nvPr/>
        </p:nvCxnSpPr>
        <p:spPr>
          <a:xfrm>
            <a:off x="1838287" y="1208925"/>
            <a:ext cx="7008533" cy="14085"/>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88074"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9"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3"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10"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2"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11"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1"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12"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0"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13"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82" name="textruta 81"/>
          <p:cNvSpPr txBox="1"/>
          <p:nvPr/>
        </p:nvSpPr>
        <p:spPr>
          <a:xfrm>
            <a:off x="446031" y="961990"/>
            <a:ext cx="1424007" cy="461665"/>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400"/>
              <a:t>81 </a:t>
            </a:r>
            <a:r>
              <a:rPr lang="sv-SE" sz="2400" err="1"/>
              <a:t>years</a:t>
            </a:r>
            <a:endParaRPr lang="en-GB" sz="2400"/>
          </a:p>
        </p:txBody>
      </p:sp>
    </p:spTree>
    <p:extLst>
      <p:ext uri="{BB962C8B-B14F-4D97-AF65-F5344CB8AC3E}">
        <p14:creationId xmlns:p14="http://schemas.microsoft.com/office/powerpoint/2010/main" val="109471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461665"/>
            <a:chOff x="1541419" y="5581075"/>
            <a:chExt cx="6499314" cy="461665"/>
          </a:xfrm>
        </p:grpSpPr>
        <p:sp>
          <p:nvSpPr>
            <p:cNvPr id="45" name="x etikett 20 000"/>
            <p:cNvSpPr txBox="1"/>
            <p:nvPr/>
          </p:nvSpPr>
          <p:spPr>
            <a:xfrm>
              <a:off x="6397648" y="5581075"/>
              <a:ext cx="1643085" cy="461665"/>
            </a:xfrm>
            <a:prstGeom prst="rect">
              <a:avLst/>
            </a:prstGeom>
            <a:noFill/>
          </p:spPr>
          <p:txBody>
            <a:bodyPr wrap="square" rtlCol="0">
              <a:spAutoFit/>
            </a:bodyPr>
            <a:lstStyle/>
            <a:p>
              <a:r>
                <a:rPr lang="sv-SE" sz="2400"/>
                <a:t>20 000 </a:t>
              </a:r>
              <a:r>
                <a:rPr lang="sv-SE">
                  <a:latin typeface="Arial" pitchFamily="34" charset="0"/>
                  <a:cs typeface="Arial" pitchFamily="34" charset="0"/>
                </a:rPr>
                <a:t>$</a:t>
              </a:r>
              <a:endParaRPr lang="en-GB">
                <a:latin typeface="Arial" pitchFamily="34" charset="0"/>
                <a:cs typeface="Arial" pitchFamily="34" charset="0"/>
              </a:endParaRPr>
            </a:p>
          </p:txBody>
        </p:sp>
        <p:sp>
          <p:nvSpPr>
            <p:cNvPr id="44" name="x etikett 2000"/>
            <p:cNvSpPr txBox="1"/>
            <p:nvPr/>
          </p:nvSpPr>
          <p:spPr>
            <a:xfrm>
              <a:off x="4024303" y="5581075"/>
              <a:ext cx="1460521" cy="461665"/>
            </a:xfrm>
            <a:prstGeom prst="rect">
              <a:avLst/>
            </a:prstGeom>
            <a:noFill/>
          </p:spPr>
          <p:txBody>
            <a:bodyPr wrap="square" rtlCol="0">
              <a:spAutoFit/>
            </a:bodyPr>
            <a:lstStyle/>
            <a:p>
              <a:r>
                <a:rPr lang="sv-SE" sz="2400"/>
                <a:t>2000 </a:t>
              </a:r>
              <a:r>
                <a:rPr lang="sv-SE">
                  <a:latin typeface="Arial" pitchFamily="34" charset="0"/>
                  <a:cs typeface="Arial" pitchFamily="34" charset="0"/>
                </a:rPr>
                <a:t>$</a:t>
              </a:r>
              <a:endParaRPr lang="en-GB">
                <a:latin typeface="Arial" pitchFamily="34" charset="0"/>
                <a:cs typeface="Arial" pitchFamily="34" charset="0"/>
              </a:endParaRPr>
            </a:p>
          </p:txBody>
        </p:sp>
        <p:sp>
          <p:nvSpPr>
            <p:cNvPr id="43" name="x etikett 200"/>
            <p:cNvSpPr txBox="1"/>
            <p:nvPr/>
          </p:nvSpPr>
          <p:spPr>
            <a:xfrm>
              <a:off x="1541419" y="5581075"/>
              <a:ext cx="1131903" cy="461665"/>
            </a:xfrm>
            <a:prstGeom prst="rect">
              <a:avLst/>
            </a:prstGeom>
            <a:noFill/>
          </p:spPr>
          <p:txBody>
            <a:bodyPr wrap="square" rtlCol="0">
              <a:spAutoFit/>
            </a:bodyPr>
            <a:lstStyle/>
            <a:p>
              <a:r>
                <a:rPr lang="sv-SE" sz="2400" dirty="0"/>
                <a:t>200 </a:t>
              </a:r>
              <a:r>
                <a:rPr lang="sv-SE" dirty="0">
                  <a:latin typeface="Arial" pitchFamily="34" charset="0"/>
                  <a:cs typeface="Arial" pitchFamily="34" charset="0"/>
                </a:rPr>
                <a:t>$</a:t>
              </a:r>
              <a:endParaRPr lang="en-GB" dirty="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584775"/>
          </a:xfrm>
          <a:prstGeom prst="rect">
            <a:avLst/>
          </a:prstGeom>
          <a:noFill/>
        </p:spPr>
        <p:txBody>
          <a:bodyPr wrap="square" rtlCol="0">
            <a:spAutoFit/>
          </a:bodyPr>
          <a:lstStyle/>
          <a:p>
            <a:r>
              <a:rPr lang="sv-SE" sz="3200" b="1" dirty="0"/>
              <a:t>Income per person </a:t>
            </a:r>
            <a:r>
              <a:rPr lang="sv-SE" sz="2000" dirty="0"/>
              <a:t>(comparable dollars per year)</a:t>
            </a:r>
            <a:endParaRPr lang="en-GB" sz="2000" dirty="0"/>
          </a:p>
        </p:txBody>
      </p:sp>
      <p:grpSp>
        <p:nvGrpSpPr>
          <p:cNvPr id="4" name="y axeln etiketter"/>
          <p:cNvGrpSpPr/>
          <p:nvPr/>
        </p:nvGrpSpPr>
        <p:grpSpPr>
          <a:xfrm>
            <a:off x="864000" y="-16398"/>
            <a:ext cx="860592" cy="5715289"/>
            <a:chOff x="864000" y="-16398"/>
            <a:chExt cx="860592" cy="5715289"/>
          </a:xfrm>
        </p:grpSpPr>
        <p:sp>
          <p:nvSpPr>
            <p:cNvPr id="104" name="y etikett 100"/>
            <p:cNvSpPr txBox="1"/>
            <p:nvPr/>
          </p:nvSpPr>
          <p:spPr>
            <a:xfrm>
              <a:off x="864000" y="-16398"/>
              <a:ext cx="860592" cy="461665"/>
            </a:xfrm>
            <a:prstGeom prst="rect">
              <a:avLst/>
            </a:prstGeom>
            <a:noFill/>
          </p:spPr>
          <p:txBody>
            <a:bodyPr wrap="square" rtlCol="0">
              <a:spAutoFit/>
            </a:bodyPr>
            <a:lstStyle/>
            <a:p>
              <a:r>
                <a:rPr lang="sv-SE" sz="2400"/>
                <a:t>100</a:t>
              </a:r>
              <a:endParaRPr lang="en-GB" sz="2400"/>
            </a:p>
          </p:txBody>
        </p:sp>
        <p:sp>
          <p:nvSpPr>
            <p:cNvPr id="30" name="y etikett 80"/>
            <p:cNvSpPr txBox="1"/>
            <p:nvPr/>
          </p:nvSpPr>
          <p:spPr>
            <a:xfrm>
              <a:off x="1066752" y="1038231"/>
              <a:ext cx="641513" cy="461665"/>
            </a:xfrm>
            <a:prstGeom prst="rect">
              <a:avLst/>
            </a:prstGeom>
            <a:noFill/>
          </p:spPr>
          <p:txBody>
            <a:bodyPr wrap="square" rtlCol="0">
              <a:spAutoFit/>
            </a:bodyPr>
            <a:lstStyle/>
            <a:p>
              <a:r>
                <a:rPr lang="sv-SE" sz="2400"/>
                <a:t>80</a:t>
              </a:r>
              <a:endParaRPr lang="en-GB" sz="2400"/>
            </a:p>
          </p:txBody>
        </p:sp>
        <p:sp>
          <p:nvSpPr>
            <p:cNvPr id="29" name="y etikett 60"/>
            <p:cNvSpPr txBox="1"/>
            <p:nvPr/>
          </p:nvSpPr>
          <p:spPr>
            <a:xfrm>
              <a:off x="1066752" y="2089602"/>
              <a:ext cx="641513" cy="461665"/>
            </a:xfrm>
            <a:prstGeom prst="rect">
              <a:avLst/>
            </a:prstGeom>
            <a:noFill/>
          </p:spPr>
          <p:txBody>
            <a:bodyPr wrap="square" rtlCol="0">
              <a:spAutoFit/>
            </a:bodyPr>
            <a:lstStyle/>
            <a:p>
              <a:r>
                <a:rPr lang="sv-SE" sz="2400"/>
                <a:t>60</a:t>
              </a:r>
              <a:endParaRPr lang="en-GB" sz="2400"/>
            </a:p>
          </p:txBody>
        </p:sp>
        <p:sp>
          <p:nvSpPr>
            <p:cNvPr id="39" name="y etikett 40"/>
            <p:cNvSpPr txBox="1"/>
            <p:nvPr/>
          </p:nvSpPr>
          <p:spPr>
            <a:xfrm>
              <a:off x="1066752" y="3151602"/>
              <a:ext cx="641513" cy="461665"/>
            </a:xfrm>
            <a:prstGeom prst="rect">
              <a:avLst/>
            </a:prstGeom>
            <a:noFill/>
          </p:spPr>
          <p:txBody>
            <a:bodyPr wrap="square" rtlCol="0">
              <a:spAutoFit/>
            </a:bodyPr>
            <a:lstStyle/>
            <a:p>
              <a:r>
                <a:rPr lang="sv-SE" sz="2400"/>
                <a:t>40</a:t>
              </a:r>
              <a:endParaRPr lang="en-GB" sz="2400"/>
            </a:p>
          </p:txBody>
        </p:sp>
        <p:sp>
          <p:nvSpPr>
            <p:cNvPr id="27" name="y etikett 20"/>
            <p:cNvSpPr txBox="1"/>
            <p:nvPr/>
          </p:nvSpPr>
          <p:spPr>
            <a:xfrm>
              <a:off x="1066752" y="4214862"/>
              <a:ext cx="641513" cy="461665"/>
            </a:xfrm>
            <a:prstGeom prst="rect">
              <a:avLst/>
            </a:prstGeom>
            <a:noFill/>
          </p:spPr>
          <p:txBody>
            <a:bodyPr wrap="square" rtlCol="0">
              <a:spAutoFit/>
            </a:bodyPr>
            <a:lstStyle/>
            <a:p>
              <a:r>
                <a:rPr lang="sv-SE" sz="2400" dirty="0"/>
                <a:t>20</a:t>
              </a:r>
              <a:endParaRPr lang="en-GB" sz="2400" dirty="0"/>
            </a:p>
          </p:txBody>
        </p:sp>
        <p:sp>
          <p:nvSpPr>
            <p:cNvPr id="25" name="y etikett 0"/>
            <p:cNvSpPr txBox="1"/>
            <p:nvPr/>
          </p:nvSpPr>
          <p:spPr>
            <a:xfrm>
              <a:off x="1249317" y="5237226"/>
              <a:ext cx="471471" cy="461665"/>
            </a:xfrm>
            <a:prstGeom prst="rect">
              <a:avLst/>
            </a:prstGeom>
            <a:noFill/>
          </p:spPr>
          <p:txBody>
            <a:bodyPr wrap="square" rtlCol="0">
              <a:spAutoFit/>
            </a:bodyPr>
            <a:lstStyle/>
            <a:p>
              <a:r>
                <a:rPr lang="sv-SE" sz="2400"/>
                <a:t>0</a:t>
              </a:r>
              <a:endParaRPr lang="en-GB" sz="24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dirty="0"/>
              <a:t>Life expectancy </a:t>
            </a:r>
            <a:r>
              <a:rPr lang="sv-SE" sz="2200" dirty="0"/>
              <a:t>(years)</a:t>
            </a:r>
            <a:endParaRPr lang="en-GB" sz="2200" dirty="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 name="content population"/>
            <p:cNvGrpSpPr/>
            <p:nvPr/>
          </p:nvGrpSpPr>
          <p:grpSpPr>
            <a:xfrm>
              <a:off x="4671073" y="3497166"/>
              <a:ext cx="1865253" cy="1063942"/>
              <a:chOff x="4671073" y="3497166"/>
              <a:chExt cx="1865253" cy="106394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399845"/>
              </a:xfrm>
              <a:prstGeom prst="rect">
                <a:avLst/>
              </a:prstGeom>
              <a:noFill/>
            </p:spPr>
            <p:txBody>
              <a:bodyPr wrap="square" rtlCol="0">
                <a:spAutoFit/>
              </a:bodyPr>
              <a:lstStyle/>
              <a:p>
                <a:r>
                  <a:rPr lang="sv-SE" sz="2400" dirty="0">
                    <a:solidFill>
                      <a:schemeClr val="tx2">
                        <a:lumMod val="50000"/>
                      </a:schemeClr>
                    </a:solidFill>
                  </a:rPr>
                  <a:t>1000</a:t>
                </a:r>
                <a:endParaRPr lang="en-GB" sz="2400" dirty="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a:solidFill>
                      <a:schemeClr val="tx2">
                        <a:lumMod val="50000"/>
                      </a:schemeClr>
                    </a:solidFill>
                  </a:rPr>
                  <a:t>Population</a:t>
                </a:r>
              </a:p>
              <a:p>
                <a:r>
                  <a:rPr lang="sv-SE" sz="200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 52"/>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Rak 56"/>
          <p:cNvCxnSpPr>
            <a:endCxn id="53"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ruta 58"/>
          <p:cNvSpPr txBox="1"/>
          <p:nvPr/>
        </p:nvSpPr>
        <p:spPr>
          <a:xfrm>
            <a:off x="446031" y="961990"/>
            <a:ext cx="1424007" cy="40011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000"/>
              <a:t>81 </a:t>
            </a:r>
            <a:r>
              <a:rPr lang="sv-SE" sz="2000" err="1"/>
              <a:t>years</a:t>
            </a:r>
            <a:endParaRPr lang="en-GB" sz="2000"/>
          </a:p>
        </p:txBody>
      </p:sp>
      <p:sp>
        <p:nvSpPr>
          <p:cNvPr id="63" name="textruta 62"/>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2800"/>
              <a:t>Sweden</a:t>
            </a:r>
            <a:endParaRPr lang="en-GB" sz="2800"/>
          </a:p>
        </p:txBody>
      </p:sp>
      <p:sp>
        <p:nvSpPr>
          <p:cNvPr id="56" name="Ellips 55"/>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Rak 57"/>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a:off x="446031" y="2589201"/>
            <a:ext cx="1424007" cy="40011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000"/>
              <a:t>50 </a:t>
            </a:r>
            <a:r>
              <a:rPr lang="sv-SE" sz="2000" err="1"/>
              <a:t>years</a:t>
            </a:r>
            <a:endParaRPr lang="en-GB" sz="2000"/>
          </a:p>
        </p:txBody>
      </p:sp>
      <p:sp>
        <p:nvSpPr>
          <p:cNvPr id="61" name="textruta 60"/>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2800" dirty="0"/>
              <a:t>Burundi</a:t>
            </a:r>
            <a:endParaRPr lang="en-GB" sz="2800" dirty="0"/>
          </a:p>
        </p:txBody>
      </p:sp>
    </p:spTree>
    <p:extLst>
      <p:ext uri="{BB962C8B-B14F-4D97-AF65-F5344CB8AC3E}">
        <p14:creationId xmlns:p14="http://schemas.microsoft.com/office/powerpoint/2010/main" val="174868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r>
              <a:rPr lang="en-US" altLang="en-US" dirty="0"/>
              <a:t>3. Extending Life Expectancy</a:t>
            </a:r>
          </a:p>
        </p:txBody>
      </p:sp>
      <p:sp>
        <p:nvSpPr>
          <p:cNvPr id="87044" name="Rectangle 3"/>
          <p:cNvSpPr>
            <a:spLocks noGrp="1" noChangeArrowheads="1"/>
          </p:cNvSpPr>
          <p:nvPr>
            <p:ph idx="1"/>
          </p:nvPr>
        </p:nvSpPr>
        <p:spPr/>
        <p:txBody>
          <a:bodyPr/>
          <a:lstStyle/>
          <a:p>
            <a:pPr eaLnBrk="1" hangingPunct="1"/>
            <a:r>
              <a:rPr lang="en-US" altLang="en-US"/>
              <a:t>Factors behind higher life expectancy</a:t>
            </a:r>
          </a:p>
          <a:p>
            <a:pPr lvl="1" eaLnBrk="1" hangingPunct="1"/>
            <a:r>
              <a:rPr lang="en-US" altLang="en-US"/>
              <a:t>About 40 years was gained in the 20</a:t>
            </a:r>
            <a:r>
              <a:rPr lang="en-US" altLang="en-US" baseline="30000"/>
              <a:t>th</a:t>
            </a:r>
            <a:r>
              <a:rPr lang="en-US" altLang="en-US"/>
              <a:t> century.</a:t>
            </a:r>
          </a:p>
          <a:p>
            <a:pPr lvl="1" eaLnBrk="1" hangingPunct="1"/>
            <a:r>
              <a:rPr lang="en-US" altLang="en-US"/>
              <a:t>90% of the reduction in the death rate occurred before the introduction of antibiotics or vaccines.</a:t>
            </a:r>
          </a:p>
          <a:p>
            <a:pPr lvl="1" eaLnBrk="1" hangingPunct="1"/>
            <a:r>
              <a:rPr lang="en-US" altLang="en-US"/>
              <a:t>Major factors (33 years):</a:t>
            </a:r>
          </a:p>
          <a:p>
            <a:pPr lvl="2" eaLnBrk="1" hangingPunct="1"/>
            <a:r>
              <a:rPr lang="en-US" altLang="en-US"/>
              <a:t>Improved sanitation (for food and water).</a:t>
            </a:r>
          </a:p>
          <a:p>
            <a:pPr lvl="2" eaLnBrk="1" hangingPunct="1"/>
            <a:r>
              <a:rPr lang="en-US" altLang="en-US"/>
              <a:t>Reduction in crowding.</a:t>
            </a:r>
          </a:p>
          <a:p>
            <a:pPr lvl="2" eaLnBrk="1" hangingPunct="1"/>
            <a:r>
              <a:rPr lang="en-US" altLang="en-US"/>
              <a:t>Central heating.</a:t>
            </a:r>
          </a:p>
          <a:p>
            <a:pPr lvl="2" eaLnBrk="1" hangingPunct="1"/>
            <a:r>
              <a:rPr lang="en-US" altLang="en-US"/>
              <a:t>Sewer systems.</a:t>
            </a:r>
          </a:p>
          <a:p>
            <a:pPr lvl="2" eaLnBrk="1" hangingPunct="1"/>
            <a:r>
              <a:rPr lang="en-US" altLang="en-US"/>
              <a:t>Refrigeration.</a:t>
            </a:r>
          </a:p>
          <a:p>
            <a:pPr lvl="1" eaLnBrk="1" hangingPunct="1"/>
            <a:r>
              <a:rPr lang="en-US" altLang="en-US"/>
              <a:t>Improved health (7 years):</a:t>
            </a:r>
          </a:p>
          <a:p>
            <a:pPr lvl="2" eaLnBrk="1" hangingPunct="1"/>
            <a:r>
              <a:rPr lang="en-US" altLang="en-US"/>
              <a:t>Mainly medical technology.</a:t>
            </a:r>
          </a:p>
          <a:p>
            <a:pPr lvl="2" eaLnBrk="1" hangingPunct="1"/>
            <a:r>
              <a:rPr lang="en-US" altLang="en-US"/>
              <a:t>Small share attributed to drugs.</a:t>
            </a:r>
          </a:p>
          <a:p>
            <a:pPr lvl="1" eaLnBrk="1" hangingPunct="1"/>
            <a:r>
              <a:rPr lang="en-US" altLang="en-US"/>
              <a:t>Modern medicine: a sham?</a:t>
            </a:r>
          </a:p>
        </p:txBody>
      </p:sp>
      <p:sp>
        <p:nvSpPr>
          <p:cNvPr id="87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2DA6D11F-6289-4BC0-B928-B03AA42D3A5E}" type="slidenum">
              <a:rPr lang="en-US" altLang="en-US" sz="1400">
                <a:solidFill>
                  <a:srgbClr val="777777"/>
                </a:solidFill>
                <a:latin typeface="Abadi MT Condensed Extra Bold" pitchFamily="34" charset="0"/>
              </a:rPr>
              <a:pPr>
                <a:buClrTx/>
                <a:buFontTx/>
                <a:buNone/>
              </a:pPr>
              <a:t>15</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64878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A7E15-CABE-4515-85BE-CF8D60CBD390}"/>
              </a:ext>
            </a:extLst>
          </p:cNvPr>
          <p:cNvSpPr>
            <a:spLocks noGrp="1"/>
          </p:cNvSpPr>
          <p:nvPr>
            <p:ph type="title"/>
          </p:nvPr>
        </p:nvSpPr>
        <p:spPr/>
        <p:txBody>
          <a:bodyPr/>
          <a:lstStyle/>
          <a:p>
            <a:endParaRPr lang="en-US"/>
          </a:p>
        </p:txBody>
      </p:sp>
      <p:pic>
        <p:nvPicPr>
          <p:cNvPr id="1026" name="Picture 2" descr="Timeline of innovations affecting life expectancy">
            <a:extLst>
              <a:ext uri="{FF2B5EF4-FFF2-40B4-BE49-F238E27FC236}">
                <a16:creationId xmlns:a16="http://schemas.microsoft.com/office/drawing/2014/main" id="{46E8D276-26C0-418A-9519-59CC03477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75" y="0"/>
            <a:ext cx="2482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98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Life Expectancy and Health Care Expenditure per Capita, PPP, 2014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7839274"/>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13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Life Expectancy and Healthcare Expenses</a:t>
            </a:r>
          </a:p>
        </p:txBody>
      </p:sp>
      <p:sp>
        <p:nvSpPr>
          <p:cNvPr id="4" name="Slide Number Placeholder 3"/>
          <p:cNvSpPr>
            <a:spLocks noGrp="1"/>
          </p:cNvSpPr>
          <p:nvPr>
            <p:ph type="sldNum" sz="quarter" idx="10"/>
          </p:nvPr>
        </p:nvSpPr>
        <p:spPr/>
        <p:txBody>
          <a:bodyPr/>
          <a:lstStyle/>
          <a:p>
            <a:pPr>
              <a:defRPr/>
            </a:pPr>
            <a:fld id="{85B6E492-CF66-4976-8F39-20A65E0324BC}" type="slidenum">
              <a:rPr lang="en-US" altLang="en-US" smtClean="0"/>
              <a:pPr>
                <a:defRPr/>
              </a:pPr>
              <a:t>18</a:t>
            </a:fld>
            <a:endParaRPr lang="en-US" altLang="en-US"/>
          </a:p>
        </p:txBody>
      </p:sp>
      <p:pic>
        <p:nvPicPr>
          <p:cNvPr id="181250" name="Picture 2" descr="ftothealthexp_pc_usd_long"/>
          <p:cNvPicPr>
            <a:picLocks noChangeAspect="1" noChangeArrowheads="1"/>
          </p:cNvPicPr>
          <p:nvPr/>
        </p:nvPicPr>
        <p:blipFill rotWithShape="1">
          <a:blip r:embed="rId2">
            <a:extLst>
              <a:ext uri="{28A0092B-C50C-407E-A947-70E740481C1C}">
                <a14:useLocalDpi xmlns:a14="http://schemas.microsoft.com/office/drawing/2010/main" val="0"/>
              </a:ext>
            </a:extLst>
          </a:blip>
          <a:srcRect t="12293"/>
          <a:stretch/>
        </p:blipFill>
        <p:spPr bwMode="auto">
          <a:xfrm>
            <a:off x="1549400" y="843064"/>
            <a:ext cx="6045200" cy="601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9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71" name="Rectangle 1031"/>
          <p:cNvSpPr>
            <a:spLocks noGrp="1" noChangeArrowheads="1"/>
          </p:cNvSpPr>
          <p:nvPr>
            <p:ph type="title"/>
          </p:nvPr>
        </p:nvSpPr>
        <p:spPr/>
        <p:txBody>
          <a:bodyPr/>
          <a:lstStyle/>
          <a:p>
            <a:pPr eaLnBrk="1" hangingPunct="1">
              <a:defRPr/>
            </a:pPr>
            <a:r>
              <a:rPr lang="en-US"/>
              <a:t>% of Men and Women Expected to Survive to Age 80, by Region (Among people born 1995-2000) </a:t>
            </a:r>
          </a:p>
        </p:txBody>
      </p:sp>
      <p:graphicFrame>
        <p:nvGraphicFramePr>
          <p:cNvPr id="2" name="Object 1032"/>
          <p:cNvGraphicFramePr>
            <a:graphicFrameLocks noGrp="1" noChangeAspect="1"/>
          </p:cNvGraphicFramePr>
          <p:nvPr>
            <p:ph idx="1"/>
            <p:extLst>
              <p:ext uri="{D42A27DB-BD31-4B8C-83A1-F6EECF244321}">
                <p14:modId xmlns:p14="http://schemas.microsoft.com/office/powerpoint/2010/main" val="3000231437"/>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862393C1-8E5E-4B69-8899-223EA19084BA}" type="slidenum">
              <a:rPr lang="en-US" altLang="en-US" sz="1400">
                <a:solidFill>
                  <a:srgbClr val="777777"/>
                </a:solidFill>
                <a:latin typeface="Abadi MT Condensed Extra Bold" pitchFamily="34" charset="0"/>
              </a:rPr>
              <a:pPr>
                <a:buClrTx/>
                <a:buFontTx/>
                <a:buNone/>
              </a:pPr>
              <a:t>19</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88856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pPr eaLnBrk="1" hangingPunct="1">
              <a:defRPr/>
            </a:pPr>
            <a:r>
              <a:rPr lang="en-US"/>
              <a:t>Conditions of Usage</a:t>
            </a:r>
          </a:p>
        </p:txBody>
      </p:sp>
      <p:sp>
        <p:nvSpPr>
          <p:cNvPr id="7172" name="Rectangle 3"/>
          <p:cNvSpPr>
            <a:spLocks noGrp="1" noChangeArrowheads="1"/>
          </p:cNvSpPr>
          <p:nvPr>
            <p:ph idx="1"/>
          </p:nvPr>
        </p:nvSpPr>
        <p:spPr/>
        <p:txBody>
          <a:bodyPr/>
          <a:lstStyle/>
          <a:p>
            <a:pPr eaLnBrk="1" hangingPunct="1"/>
            <a:r>
              <a:rPr lang="en-US" altLang="en-US"/>
              <a:t>For personal and classroom use only</a:t>
            </a:r>
          </a:p>
          <a:p>
            <a:pPr lvl="1" eaLnBrk="1" hangingPunct="1"/>
            <a:r>
              <a:rPr lang="en-US" altLang="en-US"/>
              <a:t>Excludes any other form of communication such as conference presentations, published reports and papers.</a:t>
            </a:r>
          </a:p>
          <a:p>
            <a:pPr eaLnBrk="1" hangingPunct="1"/>
            <a:r>
              <a:rPr lang="en-US" altLang="en-US"/>
              <a:t>No modification and redistribution permitted</a:t>
            </a:r>
          </a:p>
          <a:p>
            <a:pPr lvl="1" eaLnBrk="1" hangingPunct="1"/>
            <a:r>
              <a:rPr lang="en-US" altLang="en-US"/>
              <a:t>Cannot be published, in whole or in part, in any form (printed or electronic) and on any media without consent.</a:t>
            </a:r>
          </a:p>
          <a:p>
            <a:pPr eaLnBrk="1" hangingPunct="1"/>
            <a:r>
              <a:rPr lang="en-US" altLang="en-US"/>
              <a:t>Citation</a:t>
            </a:r>
          </a:p>
          <a:p>
            <a:pPr lvl="1" eaLnBrk="1" hangingPunct="1"/>
            <a:r>
              <a:rPr lang="en-US" altLang="en-US"/>
              <a:t>Dr. Jean-Paul Rodrigue, Dept. of Economics &amp; Geography, Hofstra University.</a:t>
            </a:r>
          </a:p>
        </p:txBody>
      </p:sp>
    </p:spTree>
    <p:extLst>
      <p:ext uri="{BB962C8B-B14F-4D97-AF65-F5344CB8AC3E}">
        <p14:creationId xmlns:p14="http://schemas.microsoft.com/office/powerpoint/2010/main" val="37537873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nakedcapitalism.com/wp-content/uploads/2017/02/Screen-Shot-2017-02-01-at-3.28.54-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04775"/>
            <a:ext cx="7994650" cy="63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4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 Extending Life Expectancy</a:t>
            </a:r>
          </a:p>
        </p:txBody>
      </p:sp>
      <p:sp>
        <p:nvSpPr>
          <p:cNvPr id="3" name="Content Placeholder 2"/>
          <p:cNvSpPr>
            <a:spLocks noGrp="1"/>
          </p:cNvSpPr>
          <p:nvPr>
            <p:ph idx="1"/>
          </p:nvPr>
        </p:nvSpPr>
        <p:spPr/>
        <p:txBody>
          <a:bodyPr/>
          <a:lstStyle/>
          <a:p>
            <a:pPr lvl="0"/>
            <a:r>
              <a:rPr lang="en-US" sz="2800" dirty="0"/>
              <a:t>Society and individuals not well prepared to assume the consequences of extended life expectancy</a:t>
            </a:r>
          </a:p>
          <a:p>
            <a:pPr lvl="1"/>
            <a:r>
              <a:rPr lang="en-US" dirty="0"/>
              <a:t>People commonly underestimate both life expectancy and how long they will live.</a:t>
            </a:r>
          </a:p>
          <a:p>
            <a:pPr lvl="1"/>
            <a:r>
              <a:rPr lang="en-US" dirty="0"/>
              <a:t>Longevity is variable and averages can mislead.</a:t>
            </a:r>
          </a:p>
          <a:p>
            <a:pPr lvl="1"/>
            <a:r>
              <a:rPr lang="en-US" dirty="0"/>
              <a:t>Variability of longevity </a:t>
            </a:r>
            <a:r>
              <a:rPr lang="en-US" dirty="0">
                <a:sym typeface="Wingdings"/>
              </a:rPr>
              <a:t>implies that</a:t>
            </a:r>
            <a:r>
              <a:rPr lang="en-US" dirty="0"/>
              <a:t> most couples will become singles.</a:t>
            </a:r>
          </a:p>
          <a:p>
            <a:pPr lvl="1"/>
            <a:r>
              <a:rPr lang="en-US" dirty="0"/>
              <a:t>In many couples one spouse will live past age 90.</a:t>
            </a:r>
          </a:p>
          <a:p>
            <a:pPr lvl="1"/>
            <a:r>
              <a:rPr lang="en-US" altLang="en-US" dirty="0"/>
              <a:t>Disability is being shifted to older ages.</a:t>
            </a:r>
          </a:p>
          <a:p>
            <a:pPr lvl="1"/>
            <a:r>
              <a:rPr lang="en-US" dirty="0"/>
              <a:t>Longevity is expensive since it is funded from a mix of personal and societal resources.</a:t>
            </a:r>
          </a:p>
          <a:p>
            <a:pPr lvl="1"/>
            <a:r>
              <a:rPr lang="en-US" dirty="0"/>
              <a:t>People will speed a greater amount of years in poor health.</a:t>
            </a:r>
          </a:p>
        </p:txBody>
      </p:sp>
    </p:spTree>
    <p:extLst>
      <p:ext uri="{BB962C8B-B14F-4D97-AF65-F5344CB8AC3E}">
        <p14:creationId xmlns:p14="http://schemas.microsoft.com/office/powerpoint/2010/main" val="367120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91" name="Rectangle 7"/>
          <p:cNvSpPr>
            <a:spLocks noGrp="1" noChangeArrowheads="1"/>
          </p:cNvSpPr>
          <p:nvPr>
            <p:ph type="title"/>
          </p:nvPr>
        </p:nvSpPr>
        <p:spPr/>
        <p:txBody>
          <a:bodyPr/>
          <a:lstStyle/>
          <a:p>
            <a:pPr eaLnBrk="1" hangingPunct="1">
              <a:defRPr/>
            </a:pPr>
            <a:r>
              <a:rPr lang="en-US" dirty="0"/>
              <a:t>Monthly Rate of a $1M Life Insurance Premium, 2013</a:t>
            </a:r>
          </a:p>
        </p:txBody>
      </p:sp>
      <p:graphicFrame>
        <p:nvGraphicFramePr>
          <p:cNvPr id="2" name="Object 8"/>
          <p:cNvGraphicFramePr>
            <a:graphicFrameLocks noGrp="1" noChangeAspect="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6476" y="170240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0876" y="1702405"/>
            <a:ext cx="4667826" cy="1323439"/>
          </a:xfrm>
          <a:prstGeom prst="rect">
            <a:avLst/>
          </a:prstGeom>
          <a:noFill/>
        </p:spPr>
        <p:txBody>
          <a:bodyPr wrap="square" rtlCol="0">
            <a:spAutoFit/>
          </a:bodyPr>
          <a:lstStyle/>
          <a:p>
            <a:r>
              <a:rPr lang="en-US" sz="2000" b="1" dirty="0">
                <a:latin typeface="Agency FB" pitchFamily="34" charset="0"/>
              </a:rPr>
              <a:t>Using the example of a life insurance premium across age and gender groups, explain how it reflects the concept of life expectancy and how life expectancy challenges society.</a:t>
            </a:r>
          </a:p>
        </p:txBody>
      </p:sp>
    </p:spTree>
    <p:extLst>
      <p:ext uri="{BB962C8B-B14F-4D97-AF65-F5344CB8AC3E}">
        <p14:creationId xmlns:p14="http://schemas.microsoft.com/office/powerpoint/2010/main" val="17027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1026"/>
          <p:cNvSpPr>
            <a:spLocks noGrp="1" noChangeArrowheads="1"/>
          </p:cNvSpPr>
          <p:nvPr>
            <p:ph type="title"/>
          </p:nvPr>
        </p:nvSpPr>
        <p:spPr/>
        <p:txBody>
          <a:bodyPr/>
          <a:lstStyle/>
          <a:p>
            <a:r>
              <a:rPr lang="en-US" altLang="en-US" dirty="0"/>
              <a:t>3. Extending Life Expectancy</a:t>
            </a:r>
          </a:p>
        </p:txBody>
      </p:sp>
      <p:sp>
        <p:nvSpPr>
          <p:cNvPr id="97284" name="Rectangle 1028"/>
          <p:cNvSpPr>
            <a:spLocks noGrp="1" noChangeArrowheads="1"/>
          </p:cNvSpPr>
          <p:nvPr>
            <p:ph idx="1"/>
          </p:nvPr>
        </p:nvSpPr>
        <p:spPr/>
        <p:txBody>
          <a:bodyPr/>
          <a:lstStyle/>
          <a:p>
            <a:pPr eaLnBrk="1" hangingPunct="1"/>
            <a:r>
              <a:rPr lang="en-US" altLang="en-US" dirty="0"/>
              <a:t>Optimum life expectancy</a:t>
            </a:r>
          </a:p>
          <a:p>
            <a:pPr lvl="1" eaLnBrk="1" hangingPunct="1"/>
            <a:r>
              <a:rPr lang="en-US" altLang="en-US" dirty="0"/>
              <a:t>Life expectancy is ultimately dictated by human physiology:</a:t>
            </a:r>
          </a:p>
          <a:p>
            <a:pPr lvl="2" eaLnBrk="1" hangingPunct="1"/>
            <a:r>
              <a:rPr lang="en-US" altLang="en-US" dirty="0"/>
              <a:t>At some points, organs cease to function properly.</a:t>
            </a:r>
          </a:p>
          <a:p>
            <a:pPr lvl="2" eaLnBrk="1" hangingPunct="1"/>
            <a:r>
              <a:rPr lang="en-US" altLang="en-US" dirty="0"/>
              <a:t>Limit on the lifespan of non-cancerous human cells.</a:t>
            </a:r>
          </a:p>
          <a:p>
            <a:pPr lvl="1" eaLnBrk="1" hangingPunct="1"/>
            <a:r>
              <a:rPr lang="en-US" altLang="en-US" dirty="0"/>
              <a:t>Nearing life expectancy limits:</a:t>
            </a:r>
          </a:p>
          <a:p>
            <a:pPr lvl="2" eaLnBrk="1" hangingPunct="1"/>
            <a:r>
              <a:rPr lang="en-US" altLang="en-US" dirty="0"/>
              <a:t>Even if age-related diseases such cancer, heart disease, and stroke were eradicated, life expectancy would only increase by 15 years.</a:t>
            </a:r>
          </a:p>
          <a:p>
            <a:pPr lvl="2" eaLnBrk="1" hangingPunct="1"/>
            <a:r>
              <a:rPr lang="en-US" altLang="en-US" dirty="0"/>
              <a:t>Currently around 76 years.</a:t>
            </a:r>
          </a:p>
          <a:p>
            <a:pPr lvl="2" eaLnBrk="1" hangingPunct="1"/>
            <a:r>
              <a:rPr lang="en-US" altLang="en-US" dirty="0"/>
              <a:t>Expected to reach 85 years in most developed countries by 2030.</a:t>
            </a:r>
          </a:p>
        </p:txBody>
      </p:sp>
      <p:sp>
        <p:nvSpPr>
          <p:cNvPr id="972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36E801E2-4E1B-4F5D-B758-4EFE58933D93}" type="slidenum">
              <a:rPr lang="en-US" altLang="en-US" sz="1400">
                <a:solidFill>
                  <a:srgbClr val="777777"/>
                </a:solidFill>
                <a:latin typeface="Abadi MT Condensed Extra Bold" pitchFamily="34" charset="0"/>
              </a:rPr>
              <a:pPr>
                <a:buClrTx/>
                <a:buFontTx/>
                <a:buNone/>
              </a:pPr>
              <a:t>23</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84382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pPr>
              <a:defRPr/>
            </a:pPr>
            <a:r>
              <a:rPr lang="en-US" dirty="0"/>
              <a:t>D. Infectious and Parasitic Diseases</a:t>
            </a:r>
          </a:p>
        </p:txBody>
      </p:sp>
      <p:sp>
        <p:nvSpPr>
          <p:cNvPr id="66564" name="Rectangle 3"/>
          <p:cNvSpPr>
            <a:spLocks noGrp="1" noChangeArrowheads="1"/>
          </p:cNvSpPr>
          <p:nvPr>
            <p:ph idx="1"/>
          </p:nvPr>
        </p:nvSpPr>
        <p:spPr/>
        <p:txBody>
          <a:bodyPr/>
          <a:lstStyle/>
          <a:p>
            <a:pPr eaLnBrk="1" hangingPunct="1"/>
            <a:r>
              <a:rPr lang="en-US" altLang="en-US" dirty="0"/>
              <a:t>1. The Burden of Diseases</a:t>
            </a:r>
          </a:p>
          <a:p>
            <a:pPr eaLnBrk="1" hangingPunct="1"/>
            <a:r>
              <a:rPr lang="en-US" altLang="en-US" dirty="0"/>
              <a:t>2. Major Epidemics</a:t>
            </a:r>
          </a:p>
          <a:p>
            <a:pPr eaLnBrk="1" hangingPunct="1"/>
            <a:r>
              <a:rPr lang="en-US" altLang="en-US" dirty="0"/>
              <a:t>3. The Threat of Pandemics</a:t>
            </a:r>
          </a:p>
        </p:txBody>
      </p:sp>
      <p:sp>
        <p:nvSpPr>
          <p:cNvPr id="665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6555D034-1B6D-4E46-B62F-E72D491E6D48}" type="slidenum">
              <a:rPr lang="en-US" altLang="en-US" sz="1400">
                <a:solidFill>
                  <a:srgbClr val="777777"/>
                </a:solidFill>
                <a:latin typeface="Abadi MT Condensed Extra Bold" pitchFamily="34" charset="0"/>
              </a:rPr>
              <a:pPr>
                <a:buClrTx/>
                <a:buFontTx/>
                <a:buNone/>
              </a:pPr>
              <a:t>24</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271322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 The Burden of Diseases</a:t>
            </a:r>
            <a:endParaRPr lang="en-US" dirty="0"/>
          </a:p>
        </p:txBody>
      </p:sp>
      <p:sp>
        <p:nvSpPr>
          <p:cNvPr id="3" name="Content Placeholder 2"/>
          <p:cNvSpPr>
            <a:spLocks noGrp="1"/>
          </p:cNvSpPr>
          <p:nvPr>
            <p:ph idx="1"/>
          </p:nvPr>
        </p:nvSpPr>
        <p:spPr/>
        <p:txBody>
          <a:bodyPr/>
          <a:lstStyle/>
          <a:p>
            <a:r>
              <a:rPr lang="en-US" dirty="0"/>
              <a:t>Burden of disease</a:t>
            </a:r>
          </a:p>
          <a:p>
            <a:pPr lvl="1"/>
            <a:r>
              <a:rPr lang="en-US" dirty="0"/>
              <a:t>Measurement of the gap between the current health of a population and an ideal scenario where everyone completes their full life expectancy in full health. </a:t>
            </a:r>
          </a:p>
          <a:p>
            <a:r>
              <a:rPr lang="en-US" dirty="0"/>
              <a:t>Disability Adjusted Life Years (DALY)</a:t>
            </a:r>
          </a:p>
          <a:p>
            <a:pPr lvl="1"/>
            <a:r>
              <a:rPr lang="en-US" dirty="0"/>
              <a:t>DALY=YLL + YLD (Lost years of healthy life).</a:t>
            </a:r>
          </a:p>
          <a:p>
            <a:pPr lvl="2"/>
            <a:r>
              <a:rPr lang="en-US" dirty="0"/>
              <a:t>YLL=Years of life lost to premature mortality.</a:t>
            </a:r>
          </a:p>
          <a:p>
            <a:pPr lvl="2"/>
            <a:r>
              <a:rPr lang="en-US" dirty="0"/>
              <a:t>YLD=Equivalent years of healthy life lost due to disability.</a:t>
            </a:r>
          </a:p>
          <a:p>
            <a:pPr lvl="1"/>
            <a:r>
              <a:rPr lang="en-US" dirty="0"/>
              <a:t>Provide an appropriate attention to the effects of non-fatal as well as fatal diseases on overall health.</a:t>
            </a:r>
          </a:p>
          <a:p>
            <a:pPr lvl="1"/>
            <a:r>
              <a:rPr lang="en-US" dirty="0"/>
              <a:t>Inform on priorities for health service delivery, research and planning.</a:t>
            </a:r>
          </a:p>
        </p:txBody>
      </p:sp>
    </p:spTree>
    <p:extLst>
      <p:ext uri="{BB962C8B-B14F-4D97-AF65-F5344CB8AC3E}">
        <p14:creationId xmlns:p14="http://schemas.microsoft.com/office/powerpoint/2010/main" val="111382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1. The Burden of Diseases</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895244047"/>
              </p:ext>
            </p:extLst>
          </p:nvPr>
        </p:nvGraphicFramePr>
        <p:xfrm>
          <a:off x="757238" y="1311275"/>
          <a:ext cx="4046537" cy="529113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half" idx="2"/>
          </p:nvPr>
        </p:nvSpPr>
        <p:spPr/>
        <p:txBody>
          <a:bodyPr/>
          <a:lstStyle/>
          <a:p>
            <a:r>
              <a:rPr lang="en-US" dirty="0"/>
              <a:t>Burden of disease</a:t>
            </a:r>
          </a:p>
          <a:p>
            <a:pPr lvl="1"/>
            <a:r>
              <a:rPr lang="en-US" dirty="0"/>
              <a:t>Potential life years were lost due to premature death, disease and disability. </a:t>
            </a:r>
          </a:p>
          <a:p>
            <a:pPr lvl="1"/>
            <a:r>
              <a:rPr lang="en-US" dirty="0"/>
              <a:t>The global burden of disease was 34.2% in 2013.</a:t>
            </a:r>
          </a:p>
          <a:p>
            <a:pPr lvl="1"/>
            <a:r>
              <a:rPr lang="en-US" dirty="0"/>
              <a:t>More than a third of potential healthy life years were lost.</a:t>
            </a:r>
          </a:p>
        </p:txBody>
      </p:sp>
    </p:spTree>
    <p:extLst>
      <p:ext uri="{BB962C8B-B14F-4D97-AF65-F5344CB8AC3E}">
        <p14:creationId xmlns:p14="http://schemas.microsoft.com/office/powerpoint/2010/main" val="654232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Causes of Death</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05738941"/>
              </p:ext>
            </p:extLst>
          </p:nvPr>
        </p:nvGraphicFramePr>
        <p:xfrm>
          <a:off x="757238" y="1311275"/>
          <a:ext cx="4046537" cy="5291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noGrp="1"/>
          </p:cNvGraphicFramePr>
          <p:nvPr>
            <p:ph sz="half" idx="2"/>
            <p:extLst>
              <p:ext uri="{D42A27DB-BD31-4B8C-83A1-F6EECF244321}">
                <p14:modId xmlns:p14="http://schemas.microsoft.com/office/powerpoint/2010/main" val="1214188786"/>
              </p:ext>
            </p:extLst>
          </p:nvPr>
        </p:nvGraphicFramePr>
        <p:xfrm>
          <a:off x="4956175" y="1311275"/>
          <a:ext cx="4046538" cy="5291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722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1. The Burden of Diseases</a:t>
            </a:r>
            <a:endParaRPr lang="en-US" dirty="0"/>
          </a:p>
        </p:txBody>
      </p:sp>
      <p:pic>
        <p:nvPicPr>
          <p:cNvPr id="10" name="Picture 9"/>
          <p:cNvPicPr>
            <a:picLocks noChangeAspect="1"/>
          </p:cNvPicPr>
          <p:nvPr/>
        </p:nvPicPr>
        <p:blipFill rotWithShape="1">
          <a:blip r:embed="rId3"/>
          <a:srcRect l="14730" t="28282" r="17838" b="7372"/>
          <a:stretch/>
        </p:blipFill>
        <p:spPr>
          <a:xfrm>
            <a:off x="779463" y="1458097"/>
            <a:ext cx="8280402" cy="4621427"/>
          </a:xfrm>
          <a:prstGeom prst="rect">
            <a:avLst/>
          </a:prstGeom>
        </p:spPr>
      </p:pic>
      <p:sp>
        <p:nvSpPr>
          <p:cNvPr id="11" name="Action Button: Document 10">
            <a:hlinkClick r:id="rId4" highlightClick="1"/>
          </p:cNvPr>
          <p:cNvSpPr/>
          <p:nvPr/>
        </p:nvSpPr>
        <p:spPr bwMode="auto">
          <a:xfrm>
            <a:off x="222422" y="6209270"/>
            <a:ext cx="407773" cy="451022"/>
          </a:xfrm>
          <a:prstGeom prst="actionButtonDocument">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79986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4" name="Rectangle 6"/>
          <p:cNvSpPr>
            <a:spLocks noGrp="1" noChangeArrowheads="1"/>
          </p:cNvSpPr>
          <p:nvPr>
            <p:ph type="title"/>
          </p:nvPr>
        </p:nvSpPr>
        <p:spPr/>
        <p:txBody>
          <a:bodyPr/>
          <a:lstStyle/>
          <a:p>
            <a:r>
              <a:rPr lang="en-US" altLang="en-US" dirty="0"/>
              <a:t>1. The Burden of Diseases</a:t>
            </a:r>
          </a:p>
        </p:txBody>
      </p:sp>
      <p:sp>
        <p:nvSpPr>
          <p:cNvPr id="580615" name="Rectangle 7"/>
          <p:cNvSpPr>
            <a:spLocks noGrp="1" noChangeArrowheads="1"/>
          </p:cNvSpPr>
          <p:nvPr>
            <p:ph idx="1"/>
          </p:nvPr>
        </p:nvSpPr>
        <p:spPr/>
        <p:txBody>
          <a:bodyPr>
            <a:normAutofit lnSpcReduction="10000"/>
          </a:bodyPr>
          <a:lstStyle/>
          <a:p>
            <a:r>
              <a:rPr lang="en-US" altLang="en-US" dirty="0"/>
              <a:t>The Burden of major infectious diseases</a:t>
            </a:r>
          </a:p>
          <a:p>
            <a:pPr lvl="1"/>
            <a:r>
              <a:rPr lang="en-US" altLang="en-US" dirty="0"/>
              <a:t>Respiratory infections:</a:t>
            </a:r>
          </a:p>
          <a:p>
            <a:pPr lvl="2"/>
            <a:r>
              <a:rPr lang="en-US" altLang="en-US" dirty="0"/>
              <a:t>Pneumonia affects mainly children under 5.</a:t>
            </a:r>
          </a:p>
          <a:p>
            <a:pPr lvl="2"/>
            <a:r>
              <a:rPr lang="en-US" altLang="en-US" dirty="0"/>
              <a:t>Mainly linked to deteriorating air quality.</a:t>
            </a:r>
          </a:p>
          <a:p>
            <a:pPr lvl="1"/>
            <a:r>
              <a:rPr lang="en-US" altLang="en-US" dirty="0"/>
              <a:t>Tuberculosis:</a:t>
            </a:r>
          </a:p>
          <a:p>
            <a:pPr lvl="2"/>
            <a:r>
              <a:rPr lang="en-US" altLang="en-US" dirty="0"/>
              <a:t>30% of humanity carry the TB bacteria.</a:t>
            </a:r>
          </a:p>
          <a:p>
            <a:pPr lvl="2"/>
            <a:r>
              <a:rPr lang="en-US" altLang="en-US" dirty="0"/>
              <a:t>Growing resistance to antibiotics.</a:t>
            </a:r>
          </a:p>
          <a:p>
            <a:pPr lvl="1"/>
            <a:r>
              <a:rPr lang="en-US" altLang="en-US" dirty="0"/>
              <a:t>Diarrheal diseases:</a:t>
            </a:r>
          </a:p>
          <a:p>
            <a:pPr lvl="2"/>
            <a:r>
              <a:rPr lang="en-US" altLang="en-US" dirty="0"/>
              <a:t>Improper sanitation of drinking water.</a:t>
            </a:r>
          </a:p>
          <a:p>
            <a:pPr lvl="2"/>
            <a:r>
              <a:rPr lang="en-US" altLang="en-US" dirty="0"/>
              <a:t>Mainly affect young children.</a:t>
            </a:r>
          </a:p>
          <a:p>
            <a:pPr lvl="1"/>
            <a:r>
              <a:rPr lang="en-US" altLang="en-US" dirty="0"/>
              <a:t>AIDS:</a:t>
            </a:r>
          </a:p>
          <a:p>
            <a:pPr lvl="2"/>
            <a:r>
              <a:rPr lang="en-US" altLang="en-US" dirty="0"/>
              <a:t>Variety of factors linked with reproductive behavior.</a:t>
            </a:r>
          </a:p>
          <a:p>
            <a:pPr lvl="1"/>
            <a:r>
              <a:rPr lang="en-US" altLang="en-US" dirty="0"/>
              <a:t>Malaria:</a:t>
            </a:r>
          </a:p>
          <a:p>
            <a:pPr lvl="2"/>
            <a:r>
              <a:rPr lang="en-US" altLang="en-US" dirty="0"/>
              <a:t>Growing because of resistance to antimalarial drugs and to insecticides.</a:t>
            </a:r>
          </a:p>
          <a:p>
            <a:pPr lvl="2"/>
            <a:r>
              <a:rPr lang="en-US" altLang="en-US" dirty="0"/>
              <a:t>Related to mosquito prevalence.</a:t>
            </a:r>
          </a:p>
          <a:p>
            <a:pPr lvl="2"/>
            <a:r>
              <a:rPr lang="en-US" altLang="en-US" dirty="0"/>
              <a:t>Linked to urban areas (stagnant water).</a:t>
            </a:r>
          </a:p>
        </p:txBody>
      </p:sp>
    </p:spTree>
    <p:extLst>
      <p:ext uri="{BB962C8B-B14F-4D97-AF65-F5344CB8AC3E}">
        <p14:creationId xmlns:p14="http://schemas.microsoft.com/office/powerpoint/2010/main" val="1147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pPr eaLnBrk="1" hangingPunct="1">
              <a:defRPr/>
            </a:pPr>
            <a:r>
              <a:rPr lang="en-US" dirty="0"/>
              <a:t>C. Life Expectancy</a:t>
            </a:r>
          </a:p>
        </p:txBody>
      </p:sp>
      <p:sp>
        <p:nvSpPr>
          <p:cNvPr id="66564" name="Rectangle 3"/>
          <p:cNvSpPr>
            <a:spLocks noGrp="1" noChangeArrowheads="1"/>
          </p:cNvSpPr>
          <p:nvPr>
            <p:ph idx="1"/>
          </p:nvPr>
        </p:nvSpPr>
        <p:spPr/>
        <p:txBody>
          <a:bodyPr/>
          <a:lstStyle/>
          <a:p>
            <a:pPr eaLnBrk="1" hangingPunct="1"/>
            <a:r>
              <a:rPr lang="en-US" altLang="en-US" dirty="0"/>
              <a:t>1. Defining Life Expectancy</a:t>
            </a:r>
          </a:p>
          <a:p>
            <a:pPr eaLnBrk="1" hangingPunct="1"/>
            <a:r>
              <a:rPr lang="en-US" altLang="en-US" dirty="0"/>
              <a:t>2. Temporal and Geographical Variations</a:t>
            </a:r>
          </a:p>
          <a:p>
            <a:pPr eaLnBrk="1" hangingPunct="1"/>
            <a:r>
              <a:rPr lang="en-US" altLang="en-US" dirty="0"/>
              <a:t>3. Extending Life Expectancy</a:t>
            </a:r>
          </a:p>
        </p:txBody>
      </p:sp>
      <p:sp>
        <p:nvSpPr>
          <p:cNvPr id="665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6555D034-1B6D-4E46-B62F-E72D491E6D48}" type="slidenum">
              <a:rPr lang="en-US" altLang="en-US" sz="1400">
                <a:solidFill>
                  <a:srgbClr val="777777"/>
                </a:solidFill>
                <a:latin typeface="Abadi MT Condensed Extra Bold" pitchFamily="34" charset="0"/>
              </a:rPr>
              <a:pPr>
                <a:buClrTx/>
                <a:buFontTx/>
                <a:buNone/>
              </a:pPr>
              <a:t>3</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2810478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5" name="Rectangle 5"/>
          <p:cNvSpPr>
            <a:spLocks noGrp="1" noChangeArrowheads="1"/>
          </p:cNvSpPr>
          <p:nvPr>
            <p:ph type="title"/>
          </p:nvPr>
        </p:nvSpPr>
        <p:spPr/>
        <p:txBody>
          <a:bodyPr/>
          <a:lstStyle/>
          <a:p>
            <a:r>
              <a:rPr lang="en-US" altLang="en-US" dirty="0"/>
              <a:t>1. The Burden of Diseases</a:t>
            </a:r>
          </a:p>
        </p:txBody>
      </p:sp>
      <p:sp>
        <p:nvSpPr>
          <p:cNvPr id="583686" name="Rectangle 6"/>
          <p:cNvSpPr>
            <a:spLocks noGrp="1" noChangeArrowheads="1"/>
          </p:cNvSpPr>
          <p:nvPr>
            <p:ph idx="1"/>
          </p:nvPr>
        </p:nvSpPr>
        <p:spPr/>
        <p:txBody>
          <a:bodyPr/>
          <a:lstStyle/>
          <a:p>
            <a:r>
              <a:rPr lang="en-US" altLang="en-US" dirty="0"/>
              <a:t>Obesity</a:t>
            </a:r>
          </a:p>
          <a:p>
            <a:pPr lvl="1"/>
            <a:r>
              <a:rPr lang="en-US" dirty="0"/>
              <a:t>At least one third of the world's adult population are either overweight or obese </a:t>
            </a:r>
            <a:r>
              <a:rPr lang="en-US" altLang="en-US" dirty="0"/>
              <a:t>(“</a:t>
            </a:r>
            <a:r>
              <a:rPr lang="en-US" altLang="en-US" dirty="0" err="1"/>
              <a:t>Globesity</a:t>
            </a:r>
            <a:r>
              <a:rPr lang="en-US" altLang="en-US" dirty="0"/>
              <a:t>”).</a:t>
            </a:r>
          </a:p>
          <a:p>
            <a:pPr lvl="1"/>
            <a:r>
              <a:rPr lang="en-US" altLang="en-US" dirty="0"/>
              <a:t>Increased intake of energy-dense foods that are high in fat.</a:t>
            </a:r>
          </a:p>
          <a:p>
            <a:pPr lvl="1"/>
            <a:r>
              <a:rPr lang="en-US" altLang="en-US" dirty="0"/>
              <a:t>Increase in physical inactivity:</a:t>
            </a:r>
          </a:p>
          <a:p>
            <a:pPr lvl="2"/>
            <a:r>
              <a:rPr lang="en-US" altLang="en-US" dirty="0"/>
              <a:t>Sedentary nature of many forms of work, changing modes of transportation, and increasing urbanization.</a:t>
            </a:r>
          </a:p>
          <a:p>
            <a:pPr lvl="1"/>
            <a:r>
              <a:rPr lang="en-US" altLang="en-US" dirty="0"/>
              <a:t>Increase risk:</a:t>
            </a:r>
          </a:p>
          <a:p>
            <a:pPr lvl="2"/>
            <a:r>
              <a:rPr lang="en-US" dirty="0"/>
              <a:t>Cardiovascular diseases (mainly heart disease and stroke).</a:t>
            </a:r>
          </a:p>
          <a:p>
            <a:pPr lvl="2"/>
            <a:r>
              <a:rPr lang="en-US" altLang="en-US" dirty="0"/>
              <a:t>Diabetes.</a:t>
            </a:r>
          </a:p>
          <a:p>
            <a:pPr lvl="2"/>
            <a:r>
              <a:rPr lang="en-US" dirty="0"/>
              <a:t>Musculoskeletal disorders (degenerative disease of the joints).</a:t>
            </a:r>
          </a:p>
          <a:p>
            <a:pPr lvl="2"/>
            <a:r>
              <a:rPr lang="en-US" dirty="0"/>
              <a:t>Some cancers (breast, ovarian, prostate, liver, gallbladder, kidney, and colon).</a:t>
            </a:r>
            <a:endParaRPr lang="en-US" altLang="en-US" dirty="0"/>
          </a:p>
          <a:p>
            <a:pPr lvl="2"/>
            <a:r>
              <a:rPr lang="en-US" altLang="en-US" dirty="0"/>
              <a:t>Could reduce life expectancy by 2 to 5 years.</a:t>
            </a:r>
          </a:p>
        </p:txBody>
      </p:sp>
    </p:spTree>
    <p:extLst>
      <p:ext uri="{BB962C8B-B14F-4D97-AF65-F5344CB8AC3E}">
        <p14:creationId xmlns:p14="http://schemas.microsoft.com/office/powerpoint/2010/main" val="331989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1. The Burden of Diseases</a:t>
            </a:r>
            <a:endParaRPr lang="en-US" dirty="0"/>
          </a:p>
        </p:txBody>
      </p:sp>
      <p:pic>
        <p:nvPicPr>
          <p:cNvPr id="3074"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5260" y="1054155"/>
            <a:ext cx="6686108" cy="4924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598" y="6061958"/>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0997" y="6188260"/>
            <a:ext cx="6634591" cy="400110"/>
          </a:xfrm>
          <a:prstGeom prst="rect">
            <a:avLst/>
          </a:prstGeom>
          <a:noFill/>
        </p:spPr>
        <p:txBody>
          <a:bodyPr wrap="square" rtlCol="0">
            <a:spAutoFit/>
          </a:bodyPr>
          <a:lstStyle/>
          <a:p>
            <a:r>
              <a:rPr lang="en-US" sz="2000" b="1" dirty="0">
                <a:latin typeface="Agency FB" pitchFamily="34" charset="0"/>
              </a:rPr>
              <a:t>Explain what is the burden of disease and the major contributing factors.</a:t>
            </a:r>
          </a:p>
        </p:txBody>
      </p:sp>
    </p:spTree>
    <p:extLst>
      <p:ext uri="{BB962C8B-B14F-4D97-AF65-F5344CB8AC3E}">
        <p14:creationId xmlns:p14="http://schemas.microsoft.com/office/powerpoint/2010/main" val="75407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2" name="Rectangle 6"/>
          <p:cNvSpPr>
            <a:spLocks noGrp="1" noChangeArrowheads="1"/>
          </p:cNvSpPr>
          <p:nvPr>
            <p:ph type="title"/>
          </p:nvPr>
        </p:nvSpPr>
        <p:spPr/>
        <p:txBody>
          <a:bodyPr>
            <a:normAutofit/>
          </a:bodyPr>
          <a:lstStyle/>
          <a:p>
            <a:r>
              <a:rPr lang="en-US" altLang="en-US"/>
              <a:t>Cigarette Consumption per Person, 1960-2002</a:t>
            </a:r>
          </a:p>
        </p:txBody>
      </p:sp>
      <p:graphicFrame>
        <p:nvGraphicFramePr>
          <p:cNvPr id="2" name="Object 7"/>
          <p:cNvGraphicFramePr>
            <a:graphicFrameLocks noGrp="1" noChangeAspect="1"/>
          </p:cNvGraphicFramePr>
          <p:nvPr>
            <p:ph idx="1"/>
            <p:extLst>
              <p:ext uri="{D42A27DB-BD31-4B8C-83A1-F6EECF244321}">
                <p14:modId xmlns:p14="http://schemas.microsoft.com/office/powerpoint/2010/main" val="3818339235"/>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9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Major Epidemics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3363669"/>
              </p:ext>
            </p:extLst>
          </p:nvPr>
        </p:nvGraphicFramePr>
        <p:xfrm>
          <a:off x="757238" y="1311275"/>
          <a:ext cx="8245476" cy="2656840"/>
        </p:xfrm>
        <a:graphic>
          <a:graphicData uri="http://schemas.openxmlformats.org/drawingml/2006/table">
            <a:tbl>
              <a:tblPr firstRow="1" bandRow="1">
                <a:tableStyleId>{125E5076-3810-47DD-B79F-674D7AD40C01}</a:tableStyleId>
              </a:tblPr>
              <a:tblGrid>
                <a:gridCol w="2748492">
                  <a:extLst>
                    <a:ext uri="{9D8B030D-6E8A-4147-A177-3AD203B41FA5}">
                      <a16:colId xmlns:a16="http://schemas.microsoft.com/office/drawing/2014/main" val="20000"/>
                    </a:ext>
                  </a:extLst>
                </a:gridCol>
                <a:gridCol w="2748492">
                  <a:extLst>
                    <a:ext uri="{9D8B030D-6E8A-4147-A177-3AD203B41FA5}">
                      <a16:colId xmlns:a16="http://schemas.microsoft.com/office/drawing/2014/main" val="20001"/>
                    </a:ext>
                  </a:extLst>
                </a:gridCol>
                <a:gridCol w="2748492">
                  <a:extLst>
                    <a:ext uri="{9D8B030D-6E8A-4147-A177-3AD203B41FA5}">
                      <a16:colId xmlns:a16="http://schemas.microsoft.com/office/drawing/2014/main" val="20002"/>
                    </a:ext>
                  </a:extLst>
                </a:gridCol>
              </a:tblGrid>
              <a:tr h="370840">
                <a:tc>
                  <a:txBody>
                    <a:bodyPr/>
                    <a:lstStyle/>
                    <a:p>
                      <a:r>
                        <a:rPr lang="en-US" dirty="0"/>
                        <a:t>Endemic</a:t>
                      </a:r>
                    </a:p>
                  </a:txBody>
                  <a:tcPr/>
                </a:tc>
                <a:tc>
                  <a:txBody>
                    <a:bodyPr/>
                    <a:lstStyle/>
                    <a:p>
                      <a:r>
                        <a:rPr lang="en-US" dirty="0"/>
                        <a:t>Epidemic</a:t>
                      </a:r>
                    </a:p>
                  </a:txBody>
                  <a:tcPr/>
                </a:tc>
                <a:tc>
                  <a:txBody>
                    <a:bodyPr/>
                    <a:lstStyle/>
                    <a:p>
                      <a:r>
                        <a:rPr lang="en-US" dirty="0"/>
                        <a:t>Pandemic</a:t>
                      </a:r>
                    </a:p>
                  </a:txBody>
                  <a:tcPr/>
                </a:tc>
                <a:extLst>
                  <a:ext uri="{0D108BD9-81ED-4DB2-BD59-A6C34878D82A}">
                    <a16:rowId xmlns:a16="http://schemas.microsoft.com/office/drawing/2014/main" val="10000"/>
                  </a:ext>
                </a:extLst>
              </a:tr>
              <a:tr h="370840">
                <a:tc>
                  <a:txBody>
                    <a:bodyPr/>
                    <a:lstStyle/>
                    <a:p>
                      <a:r>
                        <a:rPr lang="en-US" dirty="0"/>
                        <a:t>Many diseases (Flu) exists in a state of equilibrium within a population.</a:t>
                      </a:r>
                    </a:p>
                    <a:p>
                      <a:r>
                        <a:rPr lang="en-US" dirty="0"/>
                        <a:t>Do not need to spread from an outside source.</a:t>
                      </a:r>
                    </a:p>
                    <a:p>
                      <a:r>
                        <a:rPr lang="en-US" dirty="0"/>
                        <a:t>Many develop an immunity.</a:t>
                      </a:r>
                    </a:p>
                    <a:p>
                      <a:r>
                        <a:rPr lang="en-US" dirty="0"/>
                        <a:t>Saps energy, lowers resistance, shortens lives.</a:t>
                      </a:r>
                      <a:endParaRPr lang="en-US" dirty="0">
                        <a:solidFill>
                          <a:schemeClr val="tx1"/>
                        </a:solidFill>
                      </a:endParaRPr>
                    </a:p>
                  </a:txBody>
                  <a:tcPr/>
                </a:tc>
                <a:tc>
                  <a:txBody>
                    <a:bodyPr/>
                    <a:lstStyle/>
                    <a:p>
                      <a:r>
                        <a:rPr lang="en-US" dirty="0"/>
                        <a:t>Sudden outbreak at local, regional scale.</a:t>
                      </a:r>
                    </a:p>
                    <a:p>
                      <a:r>
                        <a:rPr lang="en-US" dirty="0"/>
                        <a:t>More cases than would normally be expected.</a:t>
                      </a:r>
                    </a:p>
                    <a:p>
                      <a:r>
                        <a:rPr lang="en-US" dirty="0"/>
                        <a:t>Generally short lived (until all the potential population is infected).</a:t>
                      </a:r>
                      <a:endParaRPr lang="en-US" dirty="0">
                        <a:solidFill>
                          <a:schemeClr val="tx1"/>
                        </a:solidFill>
                      </a:endParaRPr>
                    </a:p>
                  </a:txBody>
                  <a:tcPr/>
                </a:tc>
                <a:tc>
                  <a:txBody>
                    <a:bodyPr/>
                    <a:lstStyle/>
                    <a:p>
                      <a:r>
                        <a:rPr lang="en-US" dirty="0"/>
                        <a:t>Worldwide spread through trade routes.</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5"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910" y="4836042"/>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7310" y="4962344"/>
            <a:ext cx="6308902" cy="400110"/>
          </a:xfrm>
          <a:prstGeom prst="rect">
            <a:avLst/>
          </a:prstGeom>
          <a:noFill/>
        </p:spPr>
        <p:txBody>
          <a:bodyPr wrap="square" rtlCol="0">
            <a:spAutoFit/>
          </a:bodyPr>
          <a:lstStyle/>
          <a:p>
            <a:r>
              <a:rPr lang="en-US" sz="2000" b="1" dirty="0">
                <a:latin typeface="Agency FB" pitchFamily="34" charset="0"/>
              </a:rPr>
              <a:t>Explain the differences between, endemic, epidemic and pandemic</a:t>
            </a:r>
          </a:p>
        </p:txBody>
      </p:sp>
    </p:spTree>
    <p:extLst>
      <p:ext uri="{BB962C8B-B14F-4D97-AF65-F5344CB8AC3E}">
        <p14:creationId xmlns:p14="http://schemas.microsoft.com/office/powerpoint/2010/main" val="43792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Fatality Rates per Type of Disease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42688357"/>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0687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2. Major Epidemics</a:t>
            </a:r>
          </a:p>
        </p:txBody>
      </p:sp>
      <p:sp>
        <p:nvSpPr>
          <p:cNvPr id="532483" name="Rectangle 3"/>
          <p:cNvSpPr>
            <a:spLocks noGrp="1" noChangeArrowheads="1"/>
          </p:cNvSpPr>
          <p:nvPr>
            <p:ph idx="1"/>
          </p:nvPr>
        </p:nvSpPr>
        <p:spPr/>
        <p:txBody>
          <a:bodyPr/>
          <a:lstStyle/>
          <a:p>
            <a:r>
              <a:rPr lang="en-US" dirty="0"/>
              <a:t>Black Death</a:t>
            </a:r>
          </a:p>
          <a:p>
            <a:pPr lvl="1"/>
            <a:r>
              <a:rPr lang="en-US" dirty="0"/>
              <a:t>Europe, 14th century (the Plague)</a:t>
            </a:r>
          </a:p>
          <a:p>
            <a:pPr lvl="1"/>
            <a:r>
              <a:rPr lang="en-US" dirty="0"/>
              <a:t>Bacteria (</a:t>
            </a:r>
            <a:r>
              <a:rPr lang="en-US" dirty="0" err="1"/>
              <a:t>Yersinia</a:t>
            </a:r>
            <a:r>
              <a:rPr lang="en-US" dirty="0"/>
              <a:t> </a:t>
            </a:r>
            <a:r>
              <a:rPr lang="en-US" dirty="0" err="1"/>
              <a:t>pestis</a:t>
            </a:r>
            <a:r>
              <a:rPr lang="en-US" dirty="0"/>
              <a:t>) originating in Asia.</a:t>
            </a:r>
          </a:p>
          <a:p>
            <a:pPr lvl="1"/>
            <a:r>
              <a:rPr lang="en-US" dirty="0"/>
              <a:t>Moved through the trade routes.</a:t>
            </a:r>
          </a:p>
          <a:p>
            <a:pPr lvl="1"/>
            <a:r>
              <a:rPr lang="en-US" dirty="0"/>
              <a:t>Entered Europe in 1347.</a:t>
            </a:r>
          </a:p>
          <a:p>
            <a:pPr lvl="1"/>
            <a:r>
              <a:rPr lang="en-US" dirty="0"/>
              <a:t>Transmission by rats, fleas and coughing / sneezing:</a:t>
            </a:r>
          </a:p>
          <a:p>
            <a:pPr lvl="2"/>
            <a:r>
              <a:rPr lang="en-US" dirty="0"/>
              <a:t>Debate between bubonic (lymphatic system) and pneumonic (respiratory system) plagues.</a:t>
            </a:r>
          </a:p>
          <a:p>
            <a:pPr lvl="1"/>
            <a:r>
              <a:rPr lang="en-US" dirty="0"/>
              <a:t>90% death rate of those infected:</a:t>
            </a:r>
          </a:p>
          <a:p>
            <a:pPr lvl="2"/>
            <a:r>
              <a:rPr lang="en-US" dirty="0"/>
              <a:t>Death between 4 to 7 days.</a:t>
            </a:r>
          </a:p>
          <a:p>
            <a:pPr lvl="1"/>
            <a:r>
              <a:rPr lang="en-US" dirty="0"/>
              <a:t>20 million deaths; 25-33% of the European population.</a:t>
            </a:r>
          </a:p>
          <a:p>
            <a:pPr lvl="2"/>
            <a:r>
              <a:rPr lang="en-US" dirty="0"/>
              <a:t>May have killed 70% of the population of England.</a:t>
            </a:r>
          </a:p>
          <a:p>
            <a:pPr lvl="1"/>
            <a:r>
              <a:rPr lang="en-US" dirty="0"/>
              <a:t>75 million deaths in Eurasia out of a population of 300 million.</a:t>
            </a:r>
          </a:p>
        </p:txBody>
      </p:sp>
    </p:spTree>
    <p:extLst>
      <p:ext uri="{BB962C8B-B14F-4D97-AF65-F5344CB8AC3E}">
        <p14:creationId xmlns:p14="http://schemas.microsoft.com/office/powerpoint/2010/main" val="2063235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90" name="Rectangle 1030"/>
          <p:cNvSpPr>
            <a:spLocks noGrp="1" noChangeArrowheads="1"/>
          </p:cNvSpPr>
          <p:nvPr>
            <p:ph type="title"/>
          </p:nvPr>
        </p:nvSpPr>
        <p:spPr/>
        <p:txBody>
          <a:bodyPr/>
          <a:lstStyle/>
          <a:p>
            <a:r>
              <a:rPr lang="en-US" dirty="0"/>
              <a:t>Estimated Population of Europe, 1000-1500</a:t>
            </a:r>
          </a:p>
        </p:txBody>
      </p:sp>
      <p:graphicFrame>
        <p:nvGraphicFramePr>
          <p:cNvPr id="4" name="Object 2"/>
          <p:cNvGraphicFramePr>
            <a:graphicFrameLocks noGrp="1" noChangeAspect="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6479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1"/>
          <p:cNvPicPr>
            <a:picLocks noChangeAspect="1" noChangeArrowheads="1"/>
          </p:cNvPicPr>
          <p:nvPr/>
        </p:nvPicPr>
        <p:blipFill>
          <a:blip r:embed="rId3" cstate="print"/>
          <a:srcRect l="19319" t="28439" r="41506" b="21166"/>
          <a:stretch>
            <a:fillRect/>
          </a:stretch>
        </p:blipFill>
        <p:spPr bwMode="auto">
          <a:xfrm>
            <a:off x="1514398" y="1371600"/>
            <a:ext cx="6190545" cy="5264044"/>
          </a:xfrm>
          <a:prstGeom prst="rect">
            <a:avLst/>
          </a:prstGeom>
          <a:noFill/>
          <a:ln w="9525">
            <a:noFill/>
            <a:miter lim="800000"/>
            <a:headEnd/>
            <a:tailEnd/>
          </a:ln>
        </p:spPr>
      </p:pic>
      <p:pic>
        <p:nvPicPr>
          <p:cNvPr id="3" name="Picture 1"/>
          <p:cNvPicPr>
            <a:picLocks noChangeAspect="1" noChangeArrowheads="1"/>
          </p:cNvPicPr>
          <p:nvPr/>
        </p:nvPicPr>
        <p:blipFill>
          <a:blip r:embed="rId3" cstate="print"/>
          <a:srcRect l="19797" t="11974" r="68546" b="76249"/>
          <a:stretch>
            <a:fillRect/>
          </a:stretch>
        </p:blipFill>
        <p:spPr bwMode="auto">
          <a:xfrm>
            <a:off x="6438276" y="1401581"/>
            <a:ext cx="2121108" cy="141657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a:t>Spread of the Bubonic Plague in Europe, 1347-1351</a:t>
            </a:r>
          </a:p>
        </p:txBody>
      </p:sp>
    </p:spTree>
    <p:extLst>
      <p:ext uri="{BB962C8B-B14F-4D97-AF65-F5344CB8AC3E}">
        <p14:creationId xmlns:p14="http://schemas.microsoft.com/office/powerpoint/2010/main" val="4006484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r>
              <a:rPr lang="en-US" dirty="0"/>
              <a:t>2. Major Epidemics</a:t>
            </a:r>
          </a:p>
        </p:txBody>
      </p:sp>
      <p:sp>
        <p:nvSpPr>
          <p:cNvPr id="615427" name="Rectangle 3"/>
          <p:cNvSpPr>
            <a:spLocks noGrp="1" noChangeArrowheads="1"/>
          </p:cNvSpPr>
          <p:nvPr>
            <p:ph idx="1"/>
          </p:nvPr>
        </p:nvSpPr>
        <p:spPr/>
        <p:txBody>
          <a:bodyPr/>
          <a:lstStyle/>
          <a:p>
            <a:r>
              <a:rPr lang="en-US" dirty="0"/>
              <a:t>Smallpox</a:t>
            </a:r>
          </a:p>
          <a:p>
            <a:pPr lvl="1"/>
            <a:r>
              <a:rPr lang="en-US" dirty="0"/>
              <a:t>Virus commonly resulting in blisters; highly contagious.</a:t>
            </a:r>
          </a:p>
          <a:p>
            <a:pPr lvl="1"/>
            <a:r>
              <a:rPr lang="en-US" dirty="0"/>
              <a:t>Spread through respiratory system and physical contact.</a:t>
            </a:r>
          </a:p>
          <a:p>
            <a:pPr lvl="1"/>
            <a:r>
              <a:rPr lang="en-US" dirty="0"/>
              <a:t>Endemic in Eurasia:</a:t>
            </a:r>
          </a:p>
          <a:p>
            <a:pPr lvl="2"/>
            <a:r>
              <a:rPr lang="en-US" dirty="0"/>
              <a:t>400,000 people per year killed in Europe in the 18</a:t>
            </a:r>
            <a:r>
              <a:rPr lang="en-US" baseline="30000" dirty="0"/>
              <a:t>th</a:t>
            </a:r>
            <a:r>
              <a:rPr lang="en-US" dirty="0"/>
              <a:t> century.</a:t>
            </a:r>
          </a:p>
          <a:p>
            <a:pPr lvl="1"/>
            <a:r>
              <a:rPr lang="en-US" dirty="0"/>
              <a:t>New World, 16th Century:</a:t>
            </a:r>
          </a:p>
          <a:p>
            <a:pPr lvl="2"/>
            <a:r>
              <a:rPr lang="en-US" dirty="0"/>
              <a:t>Virus introduced by Spanish conquistadors and European colonists.</a:t>
            </a:r>
          </a:p>
          <a:p>
            <a:pPr lvl="2"/>
            <a:r>
              <a:rPr lang="en-US" dirty="0"/>
              <a:t>Between 10 and 20 million killed.</a:t>
            </a:r>
          </a:p>
          <a:p>
            <a:pPr lvl="2"/>
            <a:r>
              <a:rPr lang="en-US" dirty="0"/>
              <a:t>Decimation of the Inca, Aztec and Native American civilizations.</a:t>
            </a:r>
          </a:p>
          <a:p>
            <a:pPr lvl="1"/>
            <a:r>
              <a:rPr lang="en-US" dirty="0"/>
              <a:t>Was officially eradicated in 1979 (Only infectious disease completely eradicated).</a:t>
            </a:r>
          </a:p>
        </p:txBody>
      </p:sp>
    </p:spTree>
    <p:extLst>
      <p:ext uri="{BB962C8B-B14F-4D97-AF65-F5344CB8AC3E}">
        <p14:creationId xmlns:p14="http://schemas.microsoft.com/office/powerpoint/2010/main" val="3522487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dirty="0"/>
              <a:t>2. Major Epidemics</a:t>
            </a:r>
          </a:p>
        </p:txBody>
      </p:sp>
      <p:sp>
        <p:nvSpPr>
          <p:cNvPr id="533507" name="Rectangle 3"/>
          <p:cNvSpPr>
            <a:spLocks noGrp="1" noChangeArrowheads="1"/>
          </p:cNvSpPr>
          <p:nvPr>
            <p:ph idx="1"/>
          </p:nvPr>
        </p:nvSpPr>
        <p:spPr/>
        <p:txBody>
          <a:bodyPr/>
          <a:lstStyle/>
          <a:p>
            <a:r>
              <a:rPr lang="en-US" dirty="0"/>
              <a:t>Influenza</a:t>
            </a:r>
          </a:p>
          <a:p>
            <a:pPr lvl="1"/>
            <a:r>
              <a:rPr lang="en-US" dirty="0"/>
              <a:t>Global, 1918-1919 (Spanish Flu).</a:t>
            </a:r>
          </a:p>
          <a:p>
            <a:pPr lvl="1"/>
            <a:r>
              <a:rPr lang="en-US" dirty="0"/>
              <a:t>A strain of H1N1; (H: </a:t>
            </a:r>
            <a:r>
              <a:rPr lang="en-US" dirty="0" err="1"/>
              <a:t>Hemagglutinin</a:t>
            </a:r>
            <a:r>
              <a:rPr lang="en-US" dirty="0"/>
              <a:t>, N: </a:t>
            </a:r>
            <a:r>
              <a:rPr lang="en-US"/>
              <a:t>Neuraminidase).</a:t>
            </a:r>
            <a:endParaRPr lang="en-US" dirty="0"/>
          </a:p>
          <a:p>
            <a:pPr lvl="1"/>
            <a:r>
              <a:rPr lang="en-US" dirty="0"/>
              <a:t>Virus brought by troops; spread through transport routes.</a:t>
            </a:r>
          </a:p>
          <a:p>
            <a:pPr lvl="1"/>
            <a:r>
              <a:rPr lang="en-US" dirty="0"/>
              <a:t>Lethality:</a:t>
            </a:r>
          </a:p>
          <a:p>
            <a:pPr lvl="2"/>
            <a:r>
              <a:rPr lang="en-US" dirty="0"/>
              <a:t>Transmission through respiratory channels.</a:t>
            </a:r>
          </a:p>
          <a:p>
            <a:pPr lvl="2"/>
            <a:r>
              <a:rPr lang="en-US" dirty="0"/>
              <a:t>Lethality by a cytokine storm.</a:t>
            </a:r>
          </a:p>
          <a:p>
            <a:pPr lvl="2"/>
            <a:r>
              <a:rPr lang="en-US" dirty="0"/>
              <a:t>2-20% of those infected died (normal rate 0.1%).</a:t>
            </a:r>
          </a:p>
          <a:p>
            <a:pPr lvl="2"/>
            <a:r>
              <a:rPr lang="en-US" dirty="0"/>
              <a:t>Between 25 and 40 million killed (1.2-2.2 % of the global population).</a:t>
            </a:r>
          </a:p>
          <a:p>
            <a:pPr lvl="2"/>
            <a:r>
              <a:rPr lang="en-US" dirty="0"/>
              <a:t>WWI (1914-1918) killed 9 million people.</a:t>
            </a:r>
          </a:p>
          <a:p>
            <a:pPr lvl="1"/>
            <a:r>
              <a:rPr lang="en-US" dirty="0"/>
              <a:t>Bird Flu (H5N1):</a:t>
            </a:r>
          </a:p>
          <a:p>
            <a:pPr lvl="2"/>
            <a:r>
              <a:rPr lang="en-US" dirty="0"/>
              <a:t>Limited human-to-human transmission potential.</a:t>
            </a:r>
          </a:p>
          <a:p>
            <a:pPr lvl="1"/>
            <a:r>
              <a:rPr lang="en-US" dirty="0"/>
              <a:t>Swine Flu (H1N1; April 2009):</a:t>
            </a:r>
          </a:p>
          <a:p>
            <a:pPr lvl="2"/>
            <a:r>
              <a:rPr lang="en-US" dirty="0"/>
              <a:t>New strain contains genes coming from 5 different viruses.</a:t>
            </a:r>
          </a:p>
        </p:txBody>
      </p:sp>
    </p:spTree>
    <p:extLst>
      <p:ext uri="{BB962C8B-B14F-4D97-AF65-F5344CB8AC3E}">
        <p14:creationId xmlns:p14="http://schemas.microsoft.com/office/powerpoint/2010/main" val="188009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a:defRPr/>
            </a:pPr>
            <a:r>
              <a:rPr lang="en-US" altLang="en-US" dirty="0"/>
              <a:t>1. Defining Life Expectancy</a:t>
            </a:r>
            <a:endParaRPr lang="en-US" dirty="0"/>
          </a:p>
        </p:txBody>
      </p:sp>
      <p:sp>
        <p:nvSpPr>
          <p:cNvPr id="82948" name="Rectangle 4"/>
          <p:cNvSpPr>
            <a:spLocks noGrp="1" noChangeArrowheads="1"/>
          </p:cNvSpPr>
          <p:nvPr>
            <p:ph idx="1"/>
          </p:nvPr>
        </p:nvSpPr>
        <p:spPr/>
        <p:txBody>
          <a:bodyPr/>
          <a:lstStyle/>
          <a:p>
            <a:pPr eaLnBrk="1" hangingPunct="1"/>
            <a:r>
              <a:rPr lang="en-US" altLang="en-US" dirty="0"/>
              <a:t>Definition</a:t>
            </a:r>
          </a:p>
          <a:p>
            <a:pPr lvl="1" eaLnBrk="1" hangingPunct="1"/>
            <a:r>
              <a:rPr lang="en-US" altLang="en-US" dirty="0"/>
              <a:t>Number of years a person is expected to live.</a:t>
            </a:r>
          </a:p>
          <a:p>
            <a:pPr lvl="1" eaLnBrk="1" hangingPunct="1"/>
            <a:r>
              <a:rPr lang="en-US" altLang="en-US" dirty="0"/>
              <a:t>Based on current death rates.</a:t>
            </a:r>
          </a:p>
          <a:p>
            <a:pPr lvl="1" eaLnBrk="1" hangingPunct="1"/>
            <a:r>
              <a:rPr lang="en-US" altLang="en-US" dirty="0"/>
              <a:t>It is an average.</a:t>
            </a:r>
          </a:p>
          <a:p>
            <a:pPr lvl="1" eaLnBrk="1" hangingPunct="1"/>
            <a:r>
              <a:rPr lang="en-US" altLang="en-US" dirty="0"/>
              <a:t>Does not necessarily apply to current generation.</a:t>
            </a:r>
          </a:p>
          <a:p>
            <a:pPr lvl="1" eaLnBrk="1" hangingPunct="1"/>
            <a:r>
              <a:rPr lang="en-US" altLang="en-US" dirty="0"/>
              <a:t>May change due to ameliorations in standards of living.</a:t>
            </a:r>
          </a:p>
          <a:p>
            <a:pPr eaLnBrk="1" hangingPunct="1"/>
            <a:r>
              <a:rPr lang="en-US" altLang="en-US" dirty="0"/>
              <a:t>Context</a:t>
            </a:r>
          </a:p>
          <a:p>
            <a:pPr lvl="1" eaLnBrk="1" hangingPunct="1"/>
            <a:r>
              <a:rPr lang="en-US" altLang="en-US" dirty="0"/>
              <a:t>Strong geographical variations in life expectancy.</a:t>
            </a:r>
          </a:p>
          <a:p>
            <a:pPr lvl="1" eaLnBrk="1" hangingPunct="1"/>
            <a:r>
              <a:rPr lang="en-US" altLang="en-US" dirty="0"/>
              <a:t>Half a century ago, most people died before the age of 50.</a:t>
            </a:r>
          </a:p>
          <a:p>
            <a:pPr lvl="1" eaLnBrk="1" hangingPunct="1"/>
            <a:r>
              <a:rPr lang="en-US" altLang="en-US" dirty="0"/>
              <a:t>Global average life expectancy reached 71 years in 2014.</a:t>
            </a:r>
          </a:p>
          <a:p>
            <a:pPr lvl="1" eaLnBrk="1" hangingPunct="1"/>
            <a:r>
              <a:rPr lang="en-US" altLang="en-US" dirty="0"/>
              <a:t>Several achievements and failures:</a:t>
            </a:r>
          </a:p>
          <a:p>
            <a:pPr lvl="2" eaLnBrk="1" hangingPunct="1"/>
            <a:r>
              <a:rPr lang="en-US" altLang="en-US" dirty="0"/>
              <a:t>Economic development has benefited human health.</a:t>
            </a:r>
          </a:p>
          <a:p>
            <a:pPr lvl="2" eaLnBrk="1" hangingPunct="1"/>
            <a:r>
              <a:rPr lang="en-US" altLang="en-US" dirty="0"/>
              <a:t>Improvement in diet and sanitation.</a:t>
            </a:r>
          </a:p>
          <a:p>
            <a:pPr lvl="2" eaLnBrk="1" hangingPunct="1"/>
            <a:r>
              <a:rPr lang="en-US" altLang="en-US" dirty="0"/>
              <a:t>Urbanization may have adverse effects.</a:t>
            </a:r>
          </a:p>
        </p:txBody>
      </p:sp>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3326CE0E-6FC7-490B-AC6F-E3AAB09E6894}" type="slidenum">
              <a:rPr lang="en-US" altLang="en-US" sz="1400">
                <a:solidFill>
                  <a:srgbClr val="777777"/>
                </a:solidFill>
                <a:latin typeface="Abadi MT Condensed Extra Bold" pitchFamily="34" charset="0"/>
              </a:rPr>
              <a:pPr>
                <a:buClrTx/>
                <a:buFontTx/>
                <a:buNone/>
              </a:pPr>
              <a:t>4</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665620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2" name="Rectangle 4"/>
          <p:cNvSpPr>
            <a:spLocks noGrp="1" noChangeArrowheads="1"/>
          </p:cNvSpPr>
          <p:nvPr>
            <p:ph type="title"/>
          </p:nvPr>
        </p:nvSpPr>
        <p:spPr/>
        <p:txBody>
          <a:bodyPr/>
          <a:lstStyle/>
          <a:p>
            <a:r>
              <a:rPr lang="en-US" sz="2800" dirty="0"/>
              <a:t>Influenza and Pneumonia Mortality per 100,000 Persons per Age Group, United States, 1911–1918</a:t>
            </a:r>
          </a:p>
        </p:txBody>
      </p:sp>
      <p:graphicFrame>
        <p:nvGraphicFramePr>
          <p:cNvPr id="4" name="Object 3"/>
          <p:cNvGraphicFramePr>
            <a:graphicFrameLocks noGrp="1" noChangeAspect="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7636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Areas Where Malaria is Prevalent</a:t>
            </a:r>
          </a:p>
        </p:txBody>
      </p:sp>
      <p:pic>
        <p:nvPicPr>
          <p:cNvPr id="1026" name="Picture 2" descr="World map of past and current malaria prevalence – World Development Report (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5134"/>
            <a:ext cx="9144000" cy="454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41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r>
              <a:rPr lang="en-US" dirty="0"/>
              <a:t>2. Major Epidemics</a:t>
            </a:r>
          </a:p>
        </p:txBody>
      </p:sp>
      <p:sp>
        <p:nvSpPr>
          <p:cNvPr id="617475" name="Rectangle 3"/>
          <p:cNvSpPr>
            <a:spLocks noGrp="1" noChangeArrowheads="1"/>
          </p:cNvSpPr>
          <p:nvPr>
            <p:ph idx="1"/>
          </p:nvPr>
        </p:nvSpPr>
        <p:spPr/>
        <p:txBody>
          <a:bodyPr/>
          <a:lstStyle/>
          <a:p>
            <a:r>
              <a:rPr lang="en-US" dirty="0"/>
              <a:t>HIV/AIDS</a:t>
            </a:r>
          </a:p>
          <a:p>
            <a:pPr lvl="1"/>
            <a:r>
              <a:rPr lang="en-US" dirty="0"/>
              <a:t>HIV (Human Immunodeficiency Virus) is the virus that causes AIDS (Acquired Immune Deficiency Syndrome).</a:t>
            </a:r>
          </a:p>
          <a:p>
            <a:pPr lvl="1"/>
            <a:r>
              <a:rPr lang="en-US" dirty="0"/>
              <a:t>Global (Pandemic), 1980 to present.</a:t>
            </a:r>
          </a:p>
          <a:p>
            <a:pPr lvl="1"/>
            <a:r>
              <a:rPr lang="en-US" dirty="0"/>
              <a:t>Originated in Central Africa; mutation of a primate virus to infect humans (early 20</a:t>
            </a:r>
            <a:r>
              <a:rPr lang="en-US" baseline="30000" dirty="0"/>
              <a:t>th</a:t>
            </a:r>
            <a:r>
              <a:rPr lang="en-US" dirty="0"/>
              <a:t> century).</a:t>
            </a:r>
          </a:p>
          <a:p>
            <a:pPr lvl="1"/>
            <a:r>
              <a:rPr lang="en-US" dirty="0"/>
              <a:t>Transmission by body fluids.</a:t>
            </a:r>
          </a:p>
          <a:p>
            <a:pPr lvl="1"/>
            <a:r>
              <a:rPr lang="en-US" dirty="0"/>
              <a:t>34 million deaths (2014).</a:t>
            </a:r>
          </a:p>
          <a:p>
            <a:pPr lvl="1"/>
            <a:r>
              <a:rPr lang="en-US" dirty="0"/>
              <a:t>1.0-1.3% of the global population has been infected (37.6 million).</a:t>
            </a:r>
          </a:p>
          <a:p>
            <a:pPr lvl="1"/>
            <a:r>
              <a:rPr lang="en-US" dirty="0"/>
              <a:t>2 million new cases per year (2014).</a:t>
            </a:r>
          </a:p>
          <a:p>
            <a:pPr lvl="1"/>
            <a:r>
              <a:rPr lang="en-US" dirty="0"/>
              <a:t>Major prevalence in Sub-Saharan Africa:</a:t>
            </a:r>
          </a:p>
          <a:p>
            <a:pPr lvl="2"/>
            <a:r>
              <a:rPr lang="en-US" dirty="0"/>
              <a:t>More than 60% of HIV positive global population.</a:t>
            </a:r>
          </a:p>
          <a:p>
            <a:pPr lvl="2"/>
            <a:r>
              <a:rPr lang="en-US" dirty="0"/>
              <a:t>More than 20% of the population infected in several African countries.</a:t>
            </a:r>
          </a:p>
        </p:txBody>
      </p:sp>
    </p:spTree>
    <p:extLst>
      <p:ext uri="{BB962C8B-B14F-4D97-AF65-F5344CB8AC3E}">
        <p14:creationId xmlns:p14="http://schemas.microsoft.com/office/powerpoint/2010/main" val="1765742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Population with HIV and AIDS Related Deaths, 1990-2014</a:t>
            </a:r>
          </a:p>
        </p:txBody>
      </p:sp>
      <p:graphicFrame>
        <p:nvGraphicFramePr>
          <p:cNvPr id="6" name="Content Placeholder 5"/>
          <p:cNvGraphicFramePr>
            <a:graphicFrameLocks noGrp="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951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Rates, 2015</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979" t="6949" r="9361" b="9421"/>
          <a:stretch/>
        </p:blipFill>
        <p:spPr>
          <a:xfrm>
            <a:off x="1186248" y="1371600"/>
            <a:ext cx="6579974" cy="5337910"/>
          </a:xfrm>
          <a:prstGeom prst="rect">
            <a:avLst/>
          </a:prstGeom>
        </p:spPr>
      </p:pic>
    </p:spTree>
    <p:extLst>
      <p:ext uri="{BB962C8B-B14F-4D97-AF65-F5344CB8AC3E}">
        <p14:creationId xmlns:p14="http://schemas.microsoft.com/office/powerpoint/2010/main" val="1770774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HIV/AIDS on Life Expectancy in Sub-Saharan Africa, 1960-2015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8542476"/>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9500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2" name="Rectangle 4"/>
          <p:cNvSpPr>
            <a:spLocks noGrp="1" noChangeArrowheads="1"/>
          </p:cNvSpPr>
          <p:nvPr>
            <p:ph type="title"/>
          </p:nvPr>
        </p:nvSpPr>
        <p:spPr/>
        <p:txBody>
          <a:bodyPr/>
          <a:lstStyle/>
          <a:p>
            <a:r>
              <a:rPr lang="en-US" dirty="0"/>
              <a:t>AIDS Diagnoses and Deaths in the United States, 1981-2013</a:t>
            </a:r>
          </a:p>
        </p:txBody>
      </p:sp>
      <p:graphicFrame>
        <p:nvGraphicFramePr>
          <p:cNvPr id="4" name="Object 2"/>
          <p:cNvGraphicFramePr>
            <a:graphicFrameLocks noGrp="1" noChangeAspect="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0995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lstStyle/>
          <a:p>
            <a:r>
              <a:rPr lang="en-US" dirty="0"/>
              <a:t>3. The Threat of Pandemics</a:t>
            </a:r>
          </a:p>
        </p:txBody>
      </p:sp>
      <p:sp>
        <p:nvSpPr>
          <p:cNvPr id="732163" name="Rectangle 3"/>
          <p:cNvSpPr>
            <a:spLocks noGrp="1" noChangeArrowheads="1"/>
          </p:cNvSpPr>
          <p:nvPr>
            <p:ph idx="1"/>
          </p:nvPr>
        </p:nvSpPr>
        <p:spPr/>
        <p:txBody>
          <a:bodyPr/>
          <a:lstStyle/>
          <a:p>
            <a:r>
              <a:rPr lang="en-US" dirty="0"/>
              <a:t>The potential of a new global pandemic?</a:t>
            </a:r>
          </a:p>
          <a:p>
            <a:pPr lvl="1"/>
            <a:r>
              <a:rPr lang="en-US" dirty="0"/>
              <a:t>Risk factors:</a:t>
            </a:r>
          </a:p>
          <a:p>
            <a:pPr lvl="2"/>
            <a:r>
              <a:rPr lang="en-US" dirty="0"/>
              <a:t>Influenza impacts 5 to 15% of the global population each year (kills 250,000 to 500,000).</a:t>
            </a:r>
          </a:p>
          <a:p>
            <a:pPr lvl="2"/>
            <a:r>
              <a:rPr lang="en-US" dirty="0"/>
              <a:t>New strains of influenza could affect 20% of the global population.</a:t>
            </a:r>
          </a:p>
          <a:p>
            <a:pPr lvl="2"/>
            <a:r>
              <a:rPr lang="en-US" dirty="0"/>
              <a:t>Some scenarios account for 1 billion deaths in less than 6 months.</a:t>
            </a:r>
          </a:p>
          <a:p>
            <a:pPr lvl="2"/>
            <a:r>
              <a:rPr lang="en-US" dirty="0"/>
              <a:t>Dominantly urbanized population (proximity).</a:t>
            </a:r>
          </a:p>
          <a:p>
            <a:pPr lvl="2"/>
            <a:r>
              <a:rPr lang="en-US" dirty="0"/>
              <a:t>Fast global transport systems (diffusion).</a:t>
            </a:r>
          </a:p>
          <a:p>
            <a:pPr lvl="1"/>
            <a:r>
              <a:rPr lang="en-US" dirty="0"/>
              <a:t>SARS (Severe Acute Respiratory Syndrome </a:t>
            </a:r>
            <a:r>
              <a:rPr lang="en-US" dirty="0" err="1"/>
              <a:t>Conovirus</a:t>
            </a:r>
            <a:r>
              <a:rPr lang="en-US" dirty="0"/>
              <a:t>; 2003):</a:t>
            </a:r>
          </a:p>
          <a:p>
            <a:pPr lvl="2"/>
            <a:r>
              <a:rPr lang="en-US" dirty="0"/>
              <a:t>Infected more than 8,400 (874 died). </a:t>
            </a:r>
          </a:p>
          <a:p>
            <a:pPr lvl="2"/>
            <a:r>
              <a:rPr lang="en-US" dirty="0"/>
              <a:t>Declared eradicated in 2005.</a:t>
            </a:r>
          </a:p>
          <a:p>
            <a:pPr lvl="1"/>
            <a:r>
              <a:rPr lang="en-US" dirty="0"/>
              <a:t>Ebola (2014-15)</a:t>
            </a:r>
          </a:p>
          <a:p>
            <a:pPr lvl="2"/>
            <a:r>
              <a:rPr lang="en-US" dirty="0"/>
              <a:t>Endemic in Western Africa.</a:t>
            </a:r>
          </a:p>
        </p:txBody>
      </p:sp>
    </p:spTree>
    <p:extLst>
      <p:ext uri="{BB962C8B-B14F-4D97-AF65-F5344CB8AC3E}">
        <p14:creationId xmlns:p14="http://schemas.microsoft.com/office/powerpoint/2010/main" val="77196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Factors behind the Global Spread of Diseases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2667"/>
              </p:ext>
            </p:extLst>
          </p:nvPr>
        </p:nvGraphicFramePr>
        <p:xfrm>
          <a:off x="757238" y="1311275"/>
          <a:ext cx="8245476" cy="4216400"/>
        </p:xfrm>
        <a:graphic>
          <a:graphicData uri="http://schemas.openxmlformats.org/drawingml/2006/table">
            <a:tbl>
              <a:tblPr firstRow="1" firstCol="1" bandRow="1">
                <a:tableStyleId>{125E5076-3810-47DD-B79F-674D7AD40C01}</a:tableStyleId>
              </a:tblPr>
              <a:tblGrid>
                <a:gridCol w="2885372">
                  <a:extLst>
                    <a:ext uri="{9D8B030D-6E8A-4147-A177-3AD203B41FA5}">
                      <a16:colId xmlns:a16="http://schemas.microsoft.com/office/drawing/2014/main" val="20000"/>
                    </a:ext>
                  </a:extLst>
                </a:gridCol>
                <a:gridCol w="5360104">
                  <a:extLst>
                    <a:ext uri="{9D8B030D-6E8A-4147-A177-3AD203B41FA5}">
                      <a16:colId xmlns:a16="http://schemas.microsoft.com/office/drawing/2014/main" val="20001"/>
                    </a:ext>
                  </a:extLst>
                </a:gridCol>
              </a:tblGrid>
              <a:tr h="370840">
                <a:tc>
                  <a:txBody>
                    <a:bodyPr/>
                    <a:lstStyle/>
                    <a:p>
                      <a:r>
                        <a:rPr lang="en-US" dirty="0"/>
                        <a:t>Factor</a:t>
                      </a:r>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Global travel</a:t>
                      </a:r>
                    </a:p>
                  </a:txBody>
                  <a:tcPr/>
                </a:tc>
                <a:tc>
                  <a:txBody>
                    <a:bodyPr/>
                    <a:lstStyle/>
                    <a:p>
                      <a:r>
                        <a:rPr lang="en-US" dirty="0"/>
                        <a:t>People as the vector (e.g. Flu, West</a:t>
                      </a:r>
                      <a:r>
                        <a:rPr lang="en-US" baseline="0" dirty="0"/>
                        <a:t> Nile Virus, </a:t>
                      </a:r>
                      <a:r>
                        <a:rPr lang="en-US" dirty="0"/>
                        <a:t>SARS). The most common vector.</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a:t>Global trade</a:t>
                      </a:r>
                    </a:p>
                  </a:txBody>
                  <a:tcPr/>
                </a:tc>
                <a:tc>
                  <a:txBody>
                    <a:bodyPr/>
                    <a:lstStyle/>
                    <a:p>
                      <a:r>
                        <a:rPr lang="en-US" dirty="0"/>
                        <a:t>Cargo as the vector (e.g. Mad Cow Disease).</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a:t>Wars and conflicts</a:t>
                      </a:r>
                    </a:p>
                  </a:txBody>
                  <a:tcPr/>
                </a:tc>
                <a:tc>
                  <a:txBody>
                    <a:bodyPr/>
                    <a:lstStyle/>
                    <a:p>
                      <a:r>
                        <a:rPr lang="en-US" dirty="0"/>
                        <a:t>Destruction</a:t>
                      </a:r>
                      <a:r>
                        <a:rPr lang="en-US" baseline="0" dirty="0"/>
                        <a:t> / damaging of healthcare systems and public utilities (aqueduct / sewage). </a:t>
                      </a:r>
                      <a:r>
                        <a:rPr lang="en-US" dirty="0"/>
                        <a:t>Displacement of populations (refugees).</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a:t>Migration</a:t>
                      </a:r>
                    </a:p>
                  </a:txBody>
                  <a:tcPr/>
                </a:tc>
                <a:tc>
                  <a:txBody>
                    <a:bodyPr/>
                    <a:lstStyle/>
                    <a:p>
                      <a:r>
                        <a:rPr lang="en-US" dirty="0"/>
                        <a:t>Migrants dominantly</a:t>
                      </a:r>
                      <a:r>
                        <a:rPr lang="en-US" baseline="0" dirty="0"/>
                        <a:t> responsible to bring endemic diseases in developed countries (e.g. tuberculosis). </a:t>
                      </a:r>
                      <a:endParaRPr lang="en-US"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dirty="0"/>
                        <a:t>Poverty</a:t>
                      </a:r>
                    </a:p>
                  </a:txBody>
                  <a:tcPr/>
                </a:tc>
                <a:tc>
                  <a:txBody>
                    <a:bodyPr/>
                    <a:lstStyle/>
                    <a:p>
                      <a:r>
                        <a:rPr lang="en-US" dirty="0"/>
                        <a:t>Overcrowding, malnutrition, lack of healthcare</a:t>
                      </a:r>
                      <a:r>
                        <a:rPr lang="en-US" baseline="0" dirty="0"/>
                        <a:t> and unsanitary conditions.</a:t>
                      </a:r>
                      <a:endParaRPr lang="en-US" dirty="0">
                        <a:solidFill>
                          <a:schemeClr val="tx1"/>
                        </a:solidFill>
                      </a:endParaRPr>
                    </a:p>
                  </a:txBody>
                  <a:tcPr/>
                </a:tc>
                <a:extLst>
                  <a:ext uri="{0D108BD9-81ED-4DB2-BD59-A6C34878D82A}">
                    <a16:rowId xmlns:a16="http://schemas.microsoft.com/office/drawing/2014/main" val="10005"/>
                  </a:ext>
                </a:extLst>
              </a:tr>
              <a:tr h="370840">
                <a:tc>
                  <a:txBody>
                    <a:bodyPr/>
                    <a:lstStyle/>
                    <a:p>
                      <a:r>
                        <a:rPr lang="en-US" dirty="0"/>
                        <a:t>Medical practices</a:t>
                      </a:r>
                    </a:p>
                  </a:txBody>
                  <a:tcPr/>
                </a:tc>
                <a:tc>
                  <a:txBody>
                    <a:bodyPr/>
                    <a:lstStyle/>
                    <a:p>
                      <a:r>
                        <a:rPr lang="en-US" dirty="0"/>
                        <a:t>Pathogenic</a:t>
                      </a:r>
                      <a:r>
                        <a:rPr lang="en-US" baseline="0" dirty="0"/>
                        <a:t> natural selection. </a:t>
                      </a:r>
                      <a:r>
                        <a:rPr lang="en-US" dirty="0"/>
                        <a:t>More virulent and resistant diseases.</a:t>
                      </a:r>
                      <a:endParaRPr lang="en-US" dirty="0">
                        <a:solidFill>
                          <a:schemeClr val="tx1"/>
                        </a:solidFill>
                      </a:endParaRPr>
                    </a:p>
                  </a:txBody>
                  <a:tcPr/>
                </a:tc>
                <a:extLst>
                  <a:ext uri="{0D108BD9-81ED-4DB2-BD59-A6C34878D82A}">
                    <a16:rowId xmlns:a16="http://schemas.microsoft.com/office/drawing/2014/main" val="10006"/>
                  </a:ext>
                </a:extLst>
              </a:tr>
            </a:tbl>
          </a:graphicData>
        </a:graphic>
      </p:graphicFrame>
      <p:sp>
        <p:nvSpPr>
          <p:cNvPr id="5" name="Action Button: Document 4" title="Read this Web Page">
            <a:hlinkClick r:id="rId3" highlightClick="1"/>
          </p:cNvPr>
          <p:cNvSpPr/>
          <p:nvPr/>
        </p:nvSpPr>
        <p:spPr bwMode="auto">
          <a:xfrm>
            <a:off x="1049145" y="6102987"/>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i="1" u="none" strike="noStrike" normalizeH="0" baseline="0">
              <a:latin typeface="Verdana" pitchFamily="34" charset="0"/>
            </a:endParaRPr>
          </a:p>
        </p:txBody>
      </p:sp>
      <p:sp>
        <p:nvSpPr>
          <p:cNvPr id="6" name="TextBox 5"/>
          <p:cNvSpPr txBox="1"/>
          <p:nvPr/>
        </p:nvSpPr>
        <p:spPr>
          <a:xfrm>
            <a:off x="1652461" y="6164198"/>
            <a:ext cx="3102131" cy="400110"/>
          </a:xfrm>
          <a:prstGeom prst="rect">
            <a:avLst/>
          </a:prstGeom>
          <a:noFill/>
        </p:spPr>
        <p:txBody>
          <a:bodyPr wrap="none" rtlCol="0">
            <a:spAutoFit/>
          </a:bodyPr>
          <a:lstStyle/>
          <a:p>
            <a:r>
              <a:rPr lang="en-US" sz="2000" b="1" dirty="0">
                <a:latin typeface="Agency FB" pitchFamily="34" charset="0"/>
              </a:rPr>
              <a:t>Read this content (sections 1 &amp; 2)</a:t>
            </a:r>
          </a:p>
        </p:txBody>
      </p:sp>
    </p:spTree>
    <p:extLst>
      <p:ext uri="{BB962C8B-B14F-4D97-AF65-F5344CB8AC3E}">
        <p14:creationId xmlns:p14="http://schemas.microsoft.com/office/powerpoint/2010/main" val="4255485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Pandemics</a:t>
            </a:r>
          </a:p>
        </p:txBody>
      </p:sp>
      <p:pic>
        <p:nvPicPr>
          <p:cNvPr id="4098" name="Picture 2" descr="https://cdn.theconversation.com/files/4644/width926/COND-08358c2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0837" y="1448649"/>
            <a:ext cx="5659395" cy="3789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954" y="5586223"/>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53353" y="5712525"/>
            <a:ext cx="6634591" cy="707886"/>
          </a:xfrm>
          <a:prstGeom prst="rect">
            <a:avLst/>
          </a:prstGeom>
          <a:noFill/>
        </p:spPr>
        <p:txBody>
          <a:bodyPr wrap="square" rtlCol="0">
            <a:spAutoFit/>
          </a:bodyPr>
          <a:lstStyle/>
          <a:p>
            <a:r>
              <a:rPr lang="en-US" sz="2000" b="1" dirty="0">
                <a:latin typeface="Agency FB" pitchFamily="34" charset="0"/>
              </a:rPr>
              <a:t>Based upon past epidemic and pandemic experiences, discuss the challenges and the risks brought by future pandemics.</a:t>
            </a:r>
          </a:p>
        </p:txBody>
      </p:sp>
    </p:spTree>
    <p:extLst>
      <p:ext uri="{BB962C8B-B14F-4D97-AF65-F5344CB8AC3E}">
        <p14:creationId xmlns:p14="http://schemas.microsoft.com/office/powerpoint/2010/main" val="401810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1. Defining Life Expectancy</a:t>
            </a:r>
            <a:endParaRPr lang="en-US" sz="2800" dirty="0"/>
          </a:p>
        </p:txBody>
      </p:sp>
      <p:pic>
        <p:nvPicPr>
          <p:cNvPr id="167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011" y="1828800"/>
            <a:ext cx="6875978" cy="413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17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1. Defining Life Expectancy</a:t>
            </a:r>
            <a:endParaRPr lang="en-US" dirty="0"/>
          </a:p>
        </p:txBody>
      </p:sp>
      <p:sp>
        <p:nvSpPr>
          <p:cNvPr id="3" name="Content Placeholder 2"/>
          <p:cNvSpPr>
            <a:spLocks noGrp="1"/>
          </p:cNvSpPr>
          <p:nvPr>
            <p:ph sz="half" idx="1"/>
          </p:nvPr>
        </p:nvSpPr>
        <p:spPr/>
        <p:txBody>
          <a:bodyPr/>
          <a:lstStyle/>
          <a:p>
            <a:r>
              <a:rPr lang="en-US" dirty="0"/>
              <a:t>Probability of survival</a:t>
            </a:r>
          </a:p>
          <a:p>
            <a:pPr lvl="1"/>
            <a:r>
              <a:rPr lang="en-US" dirty="0"/>
              <a:t>65 years old male, United States.</a:t>
            </a:r>
          </a:p>
          <a:p>
            <a:pPr lvl="1"/>
            <a:r>
              <a:rPr lang="en-US" dirty="0"/>
              <a:t>Life expectancy: 85+</a:t>
            </a:r>
          </a:p>
          <a:p>
            <a:pPr lvl="1"/>
            <a:r>
              <a:rPr lang="en-US" dirty="0"/>
              <a:t>52% will survive to 85.</a:t>
            </a:r>
          </a:p>
          <a:p>
            <a:pPr lvl="1"/>
            <a:r>
              <a:rPr lang="en-US" dirty="0"/>
              <a:t>13% will survive to 95 .</a:t>
            </a:r>
          </a:p>
        </p:txBody>
      </p:sp>
      <p:sp>
        <p:nvSpPr>
          <p:cNvPr id="7" name="Content Placeholder 6"/>
          <p:cNvSpPr>
            <a:spLocks noGrp="1"/>
          </p:cNvSpPr>
          <p:nvPr>
            <p:ph sz="half" idx="2"/>
          </p:nvPr>
        </p:nvSpPr>
        <p:spPr/>
        <p:txBody>
          <a:bodyPr/>
          <a:lstStyle/>
          <a:p>
            <a:endParaRPr lang="en-US"/>
          </a:p>
        </p:txBody>
      </p:sp>
      <p:pic>
        <p:nvPicPr>
          <p:cNvPr id="2" name="Picture 1">
            <a:extLst>
              <a:ext uri="{FF2B5EF4-FFF2-40B4-BE49-F238E27FC236}">
                <a16:creationId xmlns:a16="http://schemas.microsoft.com/office/drawing/2014/main" id="{BB70E6D2-7E18-43AE-9784-63C882F218C5}"/>
              </a:ext>
            </a:extLst>
          </p:cNvPr>
          <p:cNvPicPr>
            <a:picLocks noChangeAspect="1" noChangeArrowheads="1"/>
          </p:cNvPicPr>
          <p:nvPr>
            <p:extLst/>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2117632" cy="399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7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1. Defining Life Expectancy</a:t>
            </a:r>
            <a:endParaRPr lang="en-US" dirty="0"/>
          </a:p>
        </p:txBody>
      </p:sp>
      <p:sp>
        <p:nvSpPr>
          <p:cNvPr id="3" name="Content Placeholder 2"/>
          <p:cNvSpPr>
            <a:spLocks noGrp="1"/>
          </p:cNvSpPr>
          <p:nvPr>
            <p:ph sz="half" idx="1"/>
          </p:nvPr>
        </p:nvSpPr>
        <p:spPr/>
        <p:txBody>
          <a:bodyPr/>
          <a:lstStyle/>
          <a:p>
            <a:r>
              <a:rPr lang="en-US" dirty="0"/>
              <a:t>Probability of survival</a:t>
            </a:r>
          </a:p>
          <a:p>
            <a:pPr lvl="1"/>
            <a:r>
              <a:rPr lang="en-US" dirty="0"/>
              <a:t>65 years old female, United States.</a:t>
            </a:r>
          </a:p>
          <a:p>
            <a:pPr lvl="1"/>
            <a:r>
              <a:rPr lang="en-US" dirty="0"/>
              <a:t>Life expectancy: 87+.</a:t>
            </a:r>
          </a:p>
          <a:p>
            <a:pPr lvl="1"/>
            <a:r>
              <a:rPr lang="en-US" dirty="0"/>
              <a:t>59% will survive to 85.</a:t>
            </a:r>
          </a:p>
          <a:p>
            <a:pPr lvl="1"/>
            <a:r>
              <a:rPr lang="en-US" dirty="0"/>
              <a:t>20% will survive to 95.</a:t>
            </a:r>
          </a:p>
        </p:txBody>
      </p:sp>
      <p:sp>
        <p:nvSpPr>
          <p:cNvPr id="7" name="Content Placeholder 6"/>
          <p:cNvSpPr>
            <a:spLocks noGrp="1"/>
          </p:cNvSpPr>
          <p:nvPr>
            <p:ph sz="half" idx="2"/>
          </p:nvPr>
        </p:nvSpPr>
        <p:spPr/>
        <p:txBody>
          <a:bodyPr/>
          <a:lstStyle/>
          <a:p>
            <a:endParaRPr lang="en-US"/>
          </a:p>
        </p:txBody>
      </p:sp>
      <p:pic>
        <p:nvPicPr>
          <p:cNvPr id="2" name="Picture 1">
            <a:extLst>
              <a:ext uri="{FF2B5EF4-FFF2-40B4-BE49-F238E27FC236}">
                <a16:creationId xmlns:a16="http://schemas.microsoft.com/office/drawing/2014/main" id="{4627E6EA-A9CB-4908-AC3B-FAABD066EEA9}"/>
              </a:ext>
            </a:extLst>
          </p:cNvPr>
          <p:cNvPicPr>
            <a:picLocks noChangeAspect="1" noChangeArrowheads="1"/>
          </p:cNvPicPr>
          <p:nvPr>
            <p:extLst/>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2117632" cy="3999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022" y="5911406"/>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0422" y="5911406"/>
            <a:ext cx="4667826" cy="707886"/>
          </a:xfrm>
          <a:prstGeom prst="rect">
            <a:avLst/>
          </a:prstGeom>
          <a:noFill/>
        </p:spPr>
        <p:txBody>
          <a:bodyPr wrap="square" rtlCol="0">
            <a:spAutoFit/>
          </a:bodyPr>
          <a:lstStyle/>
          <a:p>
            <a:r>
              <a:rPr lang="en-US" sz="2000" b="1" dirty="0">
                <a:latin typeface="Agency FB" pitchFamily="34" charset="0"/>
              </a:rPr>
              <a:t>Explain what is life expectancy and how the probability of survival varies by gender.</a:t>
            </a:r>
          </a:p>
        </p:txBody>
      </p:sp>
    </p:spTree>
    <p:extLst>
      <p:ext uri="{BB962C8B-B14F-4D97-AF65-F5344CB8AC3E}">
        <p14:creationId xmlns:p14="http://schemas.microsoft.com/office/powerpoint/2010/main" val="91351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65" name="Rectangle 49"/>
          <p:cNvSpPr>
            <a:spLocks noGrp="1" noChangeArrowheads="1"/>
          </p:cNvSpPr>
          <p:nvPr>
            <p:ph type="title"/>
          </p:nvPr>
        </p:nvSpPr>
        <p:spPr/>
        <p:txBody>
          <a:bodyPr/>
          <a:lstStyle/>
          <a:p>
            <a:pPr>
              <a:defRPr/>
            </a:pPr>
            <a:r>
              <a:rPr lang="en-US" altLang="en-US" dirty="0"/>
              <a:t>2. Temporal and Geographical Variations</a:t>
            </a:r>
            <a:endParaRPr lang="en-US" dirty="0"/>
          </a:p>
        </p:txBody>
      </p:sp>
      <p:graphicFrame>
        <p:nvGraphicFramePr>
          <p:cNvPr id="726109" name="Group 93"/>
          <p:cNvGraphicFramePr>
            <a:graphicFrameLocks noGrp="1"/>
          </p:cNvGraphicFramePr>
          <p:nvPr>
            <p:ph idx="1"/>
            <p:extLst>
              <p:ext uri="{D42A27DB-BD31-4B8C-83A1-F6EECF244321}">
                <p14:modId xmlns:p14="http://schemas.microsoft.com/office/powerpoint/2010/main" val="595553917"/>
              </p:ext>
            </p:extLst>
          </p:nvPr>
        </p:nvGraphicFramePr>
        <p:xfrm>
          <a:off x="757238" y="1311275"/>
          <a:ext cx="8245475" cy="5100640"/>
        </p:xfrm>
        <a:graphic>
          <a:graphicData uri="http://schemas.openxmlformats.org/drawingml/2006/table">
            <a:tbl>
              <a:tblPr firstRow="1">
                <a:tableStyleId>{69012ECD-51FC-41F1-AA8D-1B2483CD663E}</a:tableStyleId>
              </a:tblPr>
              <a:tblGrid>
                <a:gridCol w="5721743">
                  <a:extLst>
                    <a:ext uri="{9D8B030D-6E8A-4147-A177-3AD203B41FA5}">
                      <a16:colId xmlns:a16="http://schemas.microsoft.com/office/drawing/2014/main" val="20000"/>
                    </a:ext>
                  </a:extLst>
                </a:gridCol>
                <a:gridCol w="2523732">
                  <a:extLst>
                    <a:ext uri="{9D8B030D-6E8A-4147-A177-3AD203B41FA5}">
                      <a16:colId xmlns:a16="http://schemas.microsoft.com/office/drawing/2014/main" val="20001"/>
                    </a:ext>
                  </a:extLst>
                </a:gridCol>
              </a:tblGrid>
              <a:tr h="57150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Era</a:t>
                      </a:r>
                      <a:endParaRPr kumimoji="0" lang="en-US" sz="24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Life expectancy</a:t>
                      </a:r>
                      <a:endParaRPr kumimoji="0" lang="en-US" sz="2400" b="1"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0"/>
                  </a:ext>
                </a:extLst>
              </a:tr>
              <a:tr h="56991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Neanderthal (350,000 – 25,000 BC)</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20</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1"/>
                  </a:ext>
                </a:extLst>
              </a:tr>
              <a:tr h="534988">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Upper Paleolithic (40,000 – 10,000 BC)</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33</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2"/>
                  </a:ext>
                </a:extLst>
              </a:tr>
              <a:tr h="56991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Neolithic (8,500 – 3,500 BC)</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20</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3"/>
                  </a:ext>
                </a:extLst>
              </a:tr>
              <a:tr h="57150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Bronze Age (3,500 – 1,200 BC)</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18</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4"/>
                  </a:ext>
                </a:extLst>
              </a:tr>
              <a:tr h="56991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Classical Greece and Rome (500 BC – 400 AD)</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28</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5"/>
                  </a:ext>
                </a:extLst>
              </a:tr>
              <a:tr h="57150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Medieval Britain (400 – 1500 AD)</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33</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6"/>
                  </a:ext>
                </a:extLst>
              </a:tr>
              <a:tr h="56991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Late 19</a:t>
                      </a:r>
                      <a:r>
                        <a:rPr kumimoji="0" lang="en-US" sz="2400" u="none" strike="noStrike" cap="none" normalizeH="0" baseline="30000">
                          <a:ln>
                            <a:noFill/>
                          </a:ln>
                          <a:effectLst/>
                        </a:rPr>
                        <a:t>th</a:t>
                      </a:r>
                      <a:r>
                        <a:rPr kumimoji="0" lang="en-US" sz="2400" u="none" strike="noStrike" cap="none" normalizeH="0" baseline="0">
                          <a:ln>
                            <a:noFill/>
                          </a:ln>
                          <a:effectLst/>
                        </a:rPr>
                        <a:t> Century in Western Europe</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37</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7"/>
                  </a:ext>
                </a:extLst>
              </a:tr>
              <a:tr h="57150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Average Global Life Expectancy (2006)</a:t>
                      </a: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dirty="0">
                          <a:ln>
                            <a:noFill/>
                          </a:ln>
                          <a:effectLst/>
                        </a:rPr>
                        <a:t>66</a:t>
                      </a:r>
                      <a:endParaRPr kumimoji="0" lang="en-US" sz="2400" b="0" i="0" u="none" strike="noStrike" cap="none" normalizeH="0" baseline="0" dirty="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8"/>
                  </a:ext>
                </a:extLst>
              </a:tr>
            </a:tbl>
          </a:graphicData>
        </a:graphic>
      </p:graphicFrame>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70EFD151-488B-43AE-8B50-23B6928EE7F3}" type="slidenum">
              <a:rPr lang="en-US" altLang="en-US" sz="1400">
                <a:solidFill>
                  <a:srgbClr val="777777"/>
                </a:solidFill>
                <a:latin typeface="Abadi MT Condensed Extra Bold" pitchFamily="34" charset="0"/>
              </a:rPr>
              <a:pPr>
                <a:buClrTx/>
                <a:buFontTx/>
                <a:buNone/>
              </a:pPr>
              <a:t>8</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160667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7" name="Rectangle 5"/>
          <p:cNvSpPr>
            <a:spLocks noGrp="1" noChangeArrowheads="1"/>
          </p:cNvSpPr>
          <p:nvPr>
            <p:ph type="title"/>
          </p:nvPr>
        </p:nvSpPr>
        <p:spPr/>
        <p:txBody>
          <a:bodyPr/>
          <a:lstStyle/>
          <a:p>
            <a:pPr eaLnBrk="1" hangingPunct="1">
              <a:defRPr/>
            </a:pPr>
            <a:r>
              <a:rPr lang="en-US" dirty="0"/>
              <a:t>Life Expectancy at Birth, 1910 and 2015</a:t>
            </a:r>
          </a:p>
        </p:txBody>
      </p:sp>
      <p:graphicFrame>
        <p:nvGraphicFramePr>
          <p:cNvPr id="2" name="Object 6"/>
          <p:cNvGraphicFramePr>
            <a:graphicFrameLocks noGrp="1" noChangeAspect="1"/>
          </p:cNvGraphicFramePr>
          <p:nvPr>
            <p:ph idx="1"/>
            <p:extLst>
              <p:ext uri="{D42A27DB-BD31-4B8C-83A1-F6EECF244321}">
                <p14:modId xmlns:p14="http://schemas.microsoft.com/office/powerpoint/2010/main" val="285135332"/>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C1C5A109-5FB4-4AB2-9F48-0E3BA8D39D24}" type="slidenum">
              <a:rPr lang="en-US" altLang="en-US" sz="1400">
                <a:solidFill>
                  <a:srgbClr val="777777"/>
                </a:solidFill>
                <a:latin typeface="Abadi MT Condensed Extra Bold" pitchFamily="34" charset="0"/>
              </a:rPr>
              <a:pPr>
                <a:buClrTx/>
                <a:buFontTx/>
                <a:buNone/>
              </a:pPr>
              <a:t>9</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842275262"/>
      </p:ext>
    </p:extLst>
  </p:cSld>
  <p:clrMapOvr>
    <a:masterClrMapping/>
  </p:clrMapOvr>
</p:sld>
</file>

<file path=ppt/theme/theme1.xml><?xml version="1.0" encoding="utf-8"?>
<a:theme xmlns:a="http://schemas.openxmlformats.org/drawingml/2006/main" name="5_102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102Desig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Geog 5 Topic 1</Template>
  <TotalTime>20224</TotalTime>
  <Words>2881</Words>
  <Application>Microsoft Office PowerPoint</Application>
  <PresentationFormat>On-screen Show (4:3)</PresentationFormat>
  <Paragraphs>415</Paragraphs>
  <Slides>49</Slides>
  <Notes>41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Abadi MT Condensed Extra Bold</vt:lpstr>
      <vt:lpstr>Agency FB</vt:lpstr>
      <vt:lpstr>Arial</vt:lpstr>
      <vt:lpstr>Arial Narrow</vt:lpstr>
      <vt:lpstr>Impact</vt:lpstr>
      <vt:lpstr>Times New Roman</vt:lpstr>
      <vt:lpstr>Verdana</vt:lpstr>
      <vt:lpstr>Wingdings</vt:lpstr>
      <vt:lpstr>5_102Design</vt:lpstr>
      <vt:lpstr>Topic 3 – Fertility and Mortality</vt:lpstr>
      <vt:lpstr>Conditions of Usage</vt:lpstr>
      <vt:lpstr>C. Life Expectancy</vt:lpstr>
      <vt:lpstr>1. Defining Life Expectancy</vt:lpstr>
      <vt:lpstr>1. Defining Life Expectancy</vt:lpstr>
      <vt:lpstr>1. Defining Life Expectancy</vt:lpstr>
      <vt:lpstr>1. Defining Life Expectancy</vt:lpstr>
      <vt:lpstr>2. Temporal and Geographical Variations</vt:lpstr>
      <vt:lpstr>Life Expectancy at Birth, 1910 and 2015</vt:lpstr>
      <vt:lpstr>World Average Life Expectancy, 1960-2014</vt:lpstr>
      <vt:lpstr>Life Expectancy in Selected Countries, 2015</vt:lpstr>
      <vt:lpstr>PowerPoint Presentation</vt:lpstr>
      <vt:lpstr>PowerPoint Presentation</vt:lpstr>
      <vt:lpstr>PowerPoint Presentation</vt:lpstr>
      <vt:lpstr>3. Extending Life Expectancy</vt:lpstr>
      <vt:lpstr>PowerPoint Presentation</vt:lpstr>
      <vt:lpstr>Life Expectancy and Health Care Expenditure per Capita, PPP, 2014</vt:lpstr>
      <vt:lpstr>Life Expectancy and Healthcare Expenses</vt:lpstr>
      <vt:lpstr>% of Men and Women Expected to Survive to Age 80, by Region (Among people born 1995-2000) </vt:lpstr>
      <vt:lpstr>PowerPoint Presentation</vt:lpstr>
      <vt:lpstr>3. Extending Life Expectancy</vt:lpstr>
      <vt:lpstr>Monthly Rate of a $1M Life Insurance Premium, 2013</vt:lpstr>
      <vt:lpstr>3. Extending Life Expectancy</vt:lpstr>
      <vt:lpstr>D. Infectious and Parasitic Diseases</vt:lpstr>
      <vt:lpstr>1. The Burden of Diseases</vt:lpstr>
      <vt:lpstr>1. The Burden of Diseases</vt:lpstr>
      <vt:lpstr>Top 10 Causes of Death</vt:lpstr>
      <vt:lpstr>1. The Burden of Diseases</vt:lpstr>
      <vt:lpstr>1. The Burden of Diseases</vt:lpstr>
      <vt:lpstr>1. The Burden of Diseases</vt:lpstr>
      <vt:lpstr>1. The Burden of Diseases</vt:lpstr>
      <vt:lpstr>Cigarette Consumption per Person, 1960-2002</vt:lpstr>
      <vt:lpstr>2. Major Epidemics</vt:lpstr>
      <vt:lpstr>Fatality Rates per Type of Disease</vt:lpstr>
      <vt:lpstr>2. Major Epidemics</vt:lpstr>
      <vt:lpstr>Estimated Population of Europe, 1000-1500</vt:lpstr>
      <vt:lpstr>Spread of the Bubonic Plague in Europe, 1347-1351</vt:lpstr>
      <vt:lpstr>2. Major Epidemics</vt:lpstr>
      <vt:lpstr>2. Major Epidemics</vt:lpstr>
      <vt:lpstr>Influenza and Pneumonia Mortality per 100,000 Persons per Age Group, United States, 1911–1918</vt:lpstr>
      <vt:lpstr>Areas Where Malaria is Prevalent</vt:lpstr>
      <vt:lpstr>2. Major Epidemics</vt:lpstr>
      <vt:lpstr>Global Population with HIV and AIDS Related Deaths, 1990-2014</vt:lpstr>
      <vt:lpstr>HIV Prevalence Rates, 2015</vt:lpstr>
      <vt:lpstr>The Effect of HIV/AIDS on Life Expectancy in Sub-Saharan Africa, 1960-2015</vt:lpstr>
      <vt:lpstr>AIDS Diagnoses and Deaths in the United States, 1981-2013</vt:lpstr>
      <vt:lpstr>3. The Threat of Pandemics</vt:lpstr>
      <vt:lpstr>Some Factors behind the Global Spread of Diseases</vt:lpstr>
      <vt:lpstr>Future Pandemics</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Population Theory</dc:title>
  <dc:subject/>
  <dc:creator>Dr. Jean-Paul Rodrigue</dc:creator>
  <cp:lastModifiedBy>Jean-Paul Rodrigue</cp:lastModifiedBy>
  <cp:revision>2521</cp:revision>
  <cp:lastPrinted>1999-09-24T21:18:10Z</cp:lastPrinted>
  <dcterms:created xsi:type="dcterms:W3CDTF">1997-06-07T23:18:59Z</dcterms:created>
  <dcterms:modified xsi:type="dcterms:W3CDTF">2018-03-28T13:41:02Z</dcterms:modified>
</cp:coreProperties>
</file>