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1"/>
  </p:sldMasterIdLst>
  <p:notesMasterIdLst>
    <p:notesMasterId r:id="rId57"/>
  </p:notesMasterIdLst>
  <p:handoutMasterIdLst>
    <p:handoutMasterId r:id="rId58"/>
  </p:handoutMasterIdLst>
  <p:sldIdLst>
    <p:sldId id="256" r:id="rId2"/>
    <p:sldId id="485" r:id="rId3"/>
    <p:sldId id="439" r:id="rId4"/>
    <p:sldId id="528" r:id="rId5"/>
    <p:sldId id="484" r:id="rId6"/>
    <p:sldId id="440" r:id="rId7"/>
    <p:sldId id="441" r:id="rId8"/>
    <p:sldId id="472" r:id="rId9"/>
    <p:sldId id="473" r:id="rId10"/>
    <p:sldId id="471" r:id="rId11"/>
    <p:sldId id="444" r:id="rId12"/>
    <p:sldId id="445" r:id="rId13"/>
    <p:sldId id="446" r:id="rId14"/>
    <p:sldId id="447" r:id="rId15"/>
    <p:sldId id="448" r:id="rId16"/>
    <p:sldId id="449" r:id="rId17"/>
    <p:sldId id="543" r:id="rId18"/>
    <p:sldId id="526" r:id="rId19"/>
    <p:sldId id="525" r:id="rId20"/>
    <p:sldId id="527" r:id="rId21"/>
    <p:sldId id="521" r:id="rId22"/>
    <p:sldId id="522" r:id="rId23"/>
    <p:sldId id="450" r:id="rId24"/>
    <p:sldId id="451" r:id="rId25"/>
    <p:sldId id="523" r:id="rId26"/>
    <p:sldId id="482" r:id="rId27"/>
    <p:sldId id="483" r:id="rId28"/>
    <p:sldId id="454" r:id="rId29"/>
    <p:sldId id="452" r:id="rId30"/>
    <p:sldId id="453" r:id="rId31"/>
    <p:sldId id="542" r:id="rId32"/>
    <p:sldId id="529" r:id="rId33"/>
    <p:sldId id="479" r:id="rId34"/>
    <p:sldId id="530" r:id="rId35"/>
    <p:sldId id="455" r:id="rId36"/>
    <p:sldId id="457" r:id="rId37"/>
    <p:sldId id="540" r:id="rId38"/>
    <p:sldId id="456" r:id="rId39"/>
    <p:sldId id="541" r:id="rId40"/>
    <p:sldId id="480" r:id="rId41"/>
    <p:sldId id="459" r:id="rId42"/>
    <p:sldId id="460" r:id="rId43"/>
    <p:sldId id="524" r:id="rId44"/>
    <p:sldId id="531" r:id="rId45"/>
    <p:sldId id="428" r:id="rId46"/>
    <p:sldId id="430" r:id="rId47"/>
    <p:sldId id="539" r:id="rId48"/>
    <p:sldId id="426" r:id="rId49"/>
    <p:sldId id="532" r:id="rId50"/>
    <p:sldId id="533" r:id="rId51"/>
    <p:sldId id="537" r:id="rId52"/>
    <p:sldId id="538" r:id="rId53"/>
    <p:sldId id="535" r:id="rId54"/>
    <p:sldId id="536" r:id="rId55"/>
    <p:sldId id="534" r:id="rId56"/>
  </p:sldIdLst>
  <p:sldSz cx="9144000" cy="6858000" type="screen4x3"/>
  <p:notesSz cx="6858000" cy="9207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56802DE-810E-4FC0-991C-A1C798770FE4}">
          <p14:sldIdLst>
            <p14:sldId id="256"/>
            <p14:sldId id="485"/>
          </p14:sldIdLst>
        </p14:section>
        <p14:section name="Fertility Patterns" id="{BCC10BFC-BA04-4181-A238-D7BCDAB99813}">
          <p14:sldIdLst>
            <p14:sldId id="439"/>
            <p14:sldId id="528"/>
            <p14:sldId id="484"/>
            <p14:sldId id="440"/>
            <p14:sldId id="441"/>
            <p14:sldId id="472"/>
            <p14:sldId id="473"/>
            <p14:sldId id="471"/>
            <p14:sldId id="444"/>
            <p14:sldId id="445"/>
            <p14:sldId id="446"/>
            <p14:sldId id="447"/>
            <p14:sldId id="448"/>
            <p14:sldId id="449"/>
            <p14:sldId id="543"/>
            <p14:sldId id="526"/>
            <p14:sldId id="525"/>
            <p14:sldId id="527"/>
            <p14:sldId id="521"/>
            <p14:sldId id="522"/>
            <p14:sldId id="450"/>
            <p14:sldId id="451"/>
            <p14:sldId id="523"/>
            <p14:sldId id="482"/>
            <p14:sldId id="483"/>
            <p14:sldId id="454"/>
            <p14:sldId id="452"/>
            <p14:sldId id="453"/>
            <p14:sldId id="542"/>
            <p14:sldId id="529"/>
            <p14:sldId id="479"/>
            <p14:sldId id="530"/>
          </p14:sldIdLst>
        </p14:section>
        <p14:section name="Mortality Transition" id="{51C86E1D-3E4C-4A5F-9A80-11D0761FDBE3}">
          <p14:sldIdLst>
            <p14:sldId id="455"/>
            <p14:sldId id="457"/>
            <p14:sldId id="540"/>
            <p14:sldId id="456"/>
            <p14:sldId id="541"/>
            <p14:sldId id="480"/>
            <p14:sldId id="459"/>
            <p14:sldId id="460"/>
            <p14:sldId id="524"/>
            <p14:sldId id="531"/>
            <p14:sldId id="428"/>
            <p14:sldId id="430"/>
            <p14:sldId id="539"/>
            <p14:sldId id="426"/>
            <p14:sldId id="532"/>
            <p14:sldId id="533"/>
            <p14:sldId id="537"/>
            <p14:sldId id="538"/>
            <p14:sldId id="535"/>
            <p14:sldId id="536"/>
            <p14:sldId id="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99FF"/>
    <a:srgbClr val="FF6600"/>
    <a:srgbClr val="660033"/>
    <a:srgbClr val="FF9999"/>
    <a:srgbClr val="99CCFF"/>
    <a:srgbClr val="CCEC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46" autoAdjust="0"/>
  </p:normalViewPr>
  <p:slideViewPr>
    <p:cSldViewPr snapToGrid="0">
      <p:cViewPr varScale="1">
        <p:scale>
          <a:sx n="82" d="100"/>
          <a:sy n="82" d="100"/>
        </p:scale>
        <p:origin x="77" y="994"/>
      </p:cViewPr>
      <p:guideLst>
        <p:guide orient="horz" pos="2160"/>
        <p:guide pos="2880"/>
      </p:guideLst>
    </p:cSldViewPr>
  </p:slideViewPr>
  <p:outlineViewPr>
    <p:cViewPr>
      <p:scale>
        <a:sx n="33" d="100"/>
        <a:sy n="33" d="100"/>
      </p:scale>
      <p:origin x="0" y="-26462"/>
    </p:cViewPr>
  </p:outlineViewPr>
  <p:notesTextViewPr>
    <p:cViewPr>
      <p:scale>
        <a:sx n="100" d="100"/>
        <a:sy n="100" d="100"/>
      </p:scale>
      <p:origin x="0" y="0"/>
    </p:cViewPr>
  </p:notesTextViewPr>
  <p:sorterViewPr>
    <p:cViewPr varScale="1">
      <p:scale>
        <a:sx n="1" d="1"/>
        <a:sy n="1" d="1"/>
      </p:scale>
      <p:origin x="0" y="-1589"/>
    </p:cViewPr>
  </p:sorterViewPr>
  <p:notesViewPr>
    <p:cSldViewPr snapToGrid="0">
      <p:cViewPr varScale="1">
        <p:scale>
          <a:sx n="67" d="100"/>
          <a:sy n="67" d="100"/>
        </p:scale>
        <p:origin x="-1488" y="-82"/>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wbold\Documents\books\Population%20Text\3rd\Figures\Figure%204.2.%20Fertility%20and%20Comple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wbold\Documents\books\Population%20Text\3rd\Figures\Figure%204.3%20USA_TF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2531017369727"/>
          <c:y val="9.5760118144716688E-2"/>
          <c:w val="0.86104218362282881"/>
          <c:h val="0.8795714645885252"/>
        </c:manualLayout>
      </c:layout>
      <c:barChart>
        <c:barDir val="bar"/>
        <c:grouping val="clustered"/>
        <c:varyColors val="0"/>
        <c:ser>
          <c:idx val="4"/>
          <c:order val="0"/>
          <c:tx>
            <c:strRef>
              <c:f>Sheet1!$B$1</c:f>
              <c:strCache>
                <c:ptCount val="1"/>
                <c:pt idx="0">
                  <c:v>1995</c:v>
                </c:pt>
              </c:strCache>
            </c:strRef>
          </c:tx>
          <c:spPr>
            <a:solidFill>
              <a:schemeClr val="accent5"/>
            </a:solidFill>
            <a:ln>
              <a:noFill/>
            </a:ln>
            <a:effectLst/>
          </c:spPr>
          <c:invertIfNegative val="0"/>
          <c:cat>
            <c:strRef>
              <c:f>Sheet1!$A$2:$A$10</c:f>
              <c:strCache>
                <c:ptCount val="8"/>
                <c:pt idx="0">
                  <c:v>Yemen</c:v>
                </c:pt>
                <c:pt idx="1">
                  <c:v>Niger</c:v>
                </c:pt>
                <c:pt idx="2">
                  <c:v>Mexico</c:v>
                </c:pt>
                <c:pt idx="3">
                  <c:v>Brazil</c:v>
                </c:pt>
                <c:pt idx="4">
                  <c:v>USA</c:v>
                </c:pt>
                <c:pt idx="5">
                  <c:v>Russia</c:v>
                </c:pt>
                <c:pt idx="6">
                  <c:v>Italy</c:v>
                </c:pt>
                <c:pt idx="7">
                  <c:v>World</c:v>
                </c:pt>
              </c:strCache>
            </c:strRef>
          </c:cat>
          <c:val>
            <c:numRef>
              <c:f>Sheet1!$B$2:$B$10</c:f>
              <c:numCache>
                <c:formatCode>General</c:formatCode>
                <c:ptCount val="8"/>
                <c:pt idx="0">
                  <c:v>6.93</c:v>
                </c:pt>
                <c:pt idx="1">
                  <c:v>7.69</c:v>
                </c:pt>
                <c:pt idx="2">
                  <c:v>2.67</c:v>
                </c:pt>
                <c:pt idx="3">
                  <c:v>2.4500000000000002</c:v>
                </c:pt>
                <c:pt idx="4">
                  <c:v>1.99</c:v>
                </c:pt>
                <c:pt idx="5">
                  <c:v>1.25</c:v>
                </c:pt>
                <c:pt idx="6">
                  <c:v>1.21</c:v>
                </c:pt>
                <c:pt idx="7">
                  <c:v>2.8</c:v>
                </c:pt>
              </c:numCache>
            </c:numRef>
          </c:val>
          <c:extLst>
            <c:ext xmlns:c16="http://schemas.microsoft.com/office/drawing/2014/chart" uri="{C3380CC4-5D6E-409C-BE32-E72D297353CC}">
              <c16:uniqueId val="{00000000-B927-4F0B-8EC6-C713C028F531}"/>
            </c:ext>
          </c:extLst>
        </c:ser>
        <c:ser>
          <c:idx val="2"/>
          <c:order val="1"/>
          <c:tx>
            <c:strRef>
              <c:f>Sheet1!$C$1</c:f>
              <c:strCache>
                <c:ptCount val="1"/>
                <c:pt idx="0">
                  <c:v>2000</c:v>
                </c:pt>
              </c:strCache>
            </c:strRef>
          </c:tx>
          <c:spPr>
            <a:solidFill>
              <a:schemeClr val="accent3"/>
            </a:solidFill>
            <a:ln>
              <a:noFill/>
            </a:ln>
            <a:effectLst/>
          </c:spPr>
          <c:invertIfNegative val="0"/>
          <c:cat>
            <c:strRef>
              <c:f>Sheet1!$A$2:$A$10</c:f>
              <c:strCache>
                <c:ptCount val="8"/>
                <c:pt idx="0">
                  <c:v>Yemen</c:v>
                </c:pt>
                <c:pt idx="1">
                  <c:v>Niger</c:v>
                </c:pt>
                <c:pt idx="2">
                  <c:v>Mexico</c:v>
                </c:pt>
                <c:pt idx="3">
                  <c:v>Brazil</c:v>
                </c:pt>
                <c:pt idx="4">
                  <c:v>USA</c:v>
                </c:pt>
                <c:pt idx="5">
                  <c:v>Russia</c:v>
                </c:pt>
                <c:pt idx="6">
                  <c:v>Italy</c:v>
                </c:pt>
                <c:pt idx="7">
                  <c:v>World</c:v>
                </c:pt>
              </c:strCache>
            </c:strRef>
          </c:cat>
          <c:val>
            <c:numRef>
              <c:f>Sheet1!$C$2:$C$10</c:f>
              <c:numCache>
                <c:formatCode>General</c:formatCode>
                <c:ptCount val="8"/>
                <c:pt idx="0">
                  <c:v>7.6</c:v>
                </c:pt>
                <c:pt idx="1">
                  <c:v>6.84</c:v>
                </c:pt>
                <c:pt idx="2">
                  <c:v>2.75</c:v>
                </c:pt>
                <c:pt idx="3">
                  <c:v>2.27</c:v>
                </c:pt>
                <c:pt idx="4">
                  <c:v>1.99</c:v>
                </c:pt>
                <c:pt idx="5">
                  <c:v>1.35</c:v>
                </c:pt>
                <c:pt idx="6">
                  <c:v>1.1499999999999999</c:v>
                </c:pt>
                <c:pt idx="7">
                  <c:v>2.71</c:v>
                </c:pt>
              </c:numCache>
            </c:numRef>
          </c:val>
          <c:extLst>
            <c:ext xmlns:c16="http://schemas.microsoft.com/office/drawing/2014/chart" uri="{C3380CC4-5D6E-409C-BE32-E72D297353CC}">
              <c16:uniqueId val="{00000001-B927-4F0B-8EC6-C713C028F531}"/>
            </c:ext>
          </c:extLst>
        </c:ser>
        <c:ser>
          <c:idx val="0"/>
          <c:order val="2"/>
          <c:tx>
            <c:strRef>
              <c:f>Sheet1!$D$1</c:f>
              <c:strCache>
                <c:ptCount val="1"/>
                <c:pt idx="0">
                  <c:v>2005</c:v>
                </c:pt>
              </c:strCache>
            </c:strRef>
          </c:tx>
          <c:spPr>
            <a:solidFill>
              <a:schemeClr val="accent1"/>
            </a:solidFill>
            <a:ln>
              <a:noFill/>
            </a:ln>
            <a:effectLst/>
          </c:spPr>
          <c:invertIfNegative val="0"/>
          <c:cat>
            <c:strRef>
              <c:f>Sheet1!$A$2:$A$10</c:f>
              <c:strCache>
                <c:ptCount val="8"/>
                <c:pt idx="0">
                  <c:v>Yemen</c:v>
                </c:pt>
                <c:pt idx="1">
                  <c:v>Niger</c:v>
                </c:pt>
                <c:pt idx="2">
                  <c:v>Mexico</c:v>
                </c:pt>
                <c:pt idx="3">
                  <c:v>Brazil</c:v>
                </c:pt>
                <c:pt idx="4">
                  <c:v>USA</c:v>
                </c:pt>
                <c:pt idx="5">
                  <c:v>Russia</c:v>
                </c:pt>
                <c:pt idx="6">
                  <c:v>Italy</c:v>
                </c:pt>
                <c:pt idx="7">
                  <c:v>World</c:v>
                </c:pt>
              </c:strCache>
            </c:strRef>
          </c:cat>
          <c:val>
            <c:numRef>
              <c:f>Sheet1!$D$2:$D$10</c:f>
              <c:numCache>
                <c:formatCode>General</c:formatCode>
                <c:ptCount val="8"/>
                <c:pt idx="0">
                  <c:v>6.02</c:v>
                </c:pt>
                <c:pt idx="1">
                  <c:v>7.45</c:v>
                </c:pt>
                <c:pt idx="2">
                  <c:v>2.4</c:v>
                </c:pt>
                <c:pt idx="3">
                  <c:v>2.35</c:v>
                </c:pt>
                <c:pt idx="4">
                  <c:v>2.04</c:v>
                </c:pt>
                <c:pt idx="5">
                  <c:v>1.3</c:v>
                </c:pt>
                <c:pt idx="6">
                  <c:v>1.29</c:v>
                </c:pt>
                <c:pt idx="7">
                  <c:v>2.65</c:v>
                </c:pt>
              </c:numCache>
            </c:numRef>
          </c:val>
          <c:extLst>
            <c:ext xmlns:c16="http://schemas.microsoft.com/office/drawing/2014/chart" uri="{C3380CC4-5D6E-409C-BE32-E72D297353CC}">
              <c16:uniqueId val="{00000002-B927-4F0B-8EC6-C713C028F531}"/>
            </c:ext>
          </c:extLst>
        </c:ser>
        <c:ser>
          <c:idx val="1"/>
          <c:order val="3"/>
          <c:tx>
            <c:strRef>
              <c:f>Sheet1!$E$1</c:f>
              <c:strCache>
                <c:ptCount val="1"/>
                <c:pt idx="0">
                  <c:v>2010</c:v>
                </c:pt>
              </c:strCache>
            </c:strRef>
          </c:tx>
          <c:spPr>
            <a:solidFill>
              <a:schemeClr val="accent2"/>
            </a:solidFill>
            <a:ln>
              <a:noFill/>
            </a:ln>
            <a:effectLst/>
          </c:spPr>
          <c:invertIfNegative val="0"/>
          <c:cat>
            <c:strRef>
              <c:f>Sheet1!$A$2:$A$10</c:f>
              <c:strCache>
                <c:ptCount val="8"/>
                <c:pt idx="0">
                  <c:v>Yemen</c:v>
                </c:pt>
                <c:pt idx="1">
                  <c:v>Niger</c:v>
                </c:pt>
                <c:pt idx="2">
                  <c:v>Mexico</c:v>
                </c:pt>
                <c:pt idx="3">
                  <c:v>Brazil</c:v>
                </c:pt>
                <c:pt idx="4">
                  <c:v>USA</c:v>
                </c:pt>
                <c:pt idx="5">
                  <c:v>Russia</c:v>
                </c:pt>
                <c:pt idx="6">
                  <c:v>Italy</c:v>
                </c:pt>
                <c:pt idx="7">
                  <c:v>World</c:v>
                </c:pt>
              </c:strCache>
            </c:strRef>
          </c:cat>
          <c:val>
            <c:numRef>
              <c:f>Sheet1!$E$2:$E$10</c:f>
              <c:numCache>
                <c:formatCode>General</c:formatCode>
                <c:ptCount val="8"/>
                <c:pt idx="0">
                  <c:v>5.2</c:v>
                </c:pt>
                <c:pt idx="1">
                  <c:v>7.1</c:v>
                </c:pt>
                <c:pt idx="2">
                  <c:v>2.2999999999999998</c:v>
                </c:pt>
                <c:pt idx="3">
                  <c:v>1.8</c:v>
                </c:pt>
                <c:pt idx="4">
                  <c:v>2.1</c:v>
                </c:pt>
                <c:pt idx="5">
                  <c:v>1.5</c:v>
                </c:pt>
                <c:pt idx="6">
                  <c:v>1.4</c:v>
                </c:pt>
                <c:pt idx="7">
                  <c:v>2.5</c:v>
                </c:pt>
              </c:numCache>
            </c:numRef>
          </c:val>
          <c:extLst>
            <c:ext xmlns:c16="http://schemas.microsoft.com/office/drawing/2014/chart" uri="{C3380CC4-5D6E-409C-BE32-E72D297353CC}">
              <c16:uniqueId val="{00000003-B927-4F0B-8EC6-C713C028F531}"/>
            </c:ext>
          </c:extLst>
        </c:ser>
        <c:ser>
          <c:idx val="3"/>
          <c:order val="4"/>
          <c:tx>
            <c:strRef>
              <c:f>Sheet1!$F$1</c:f>
              <c:strCache>
                <c:ptCount val="1"/>
                <c:pt idx="0">
                  <c:v>2014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Yemen</c:v>
                </c:pt>
                <c:pt idx="1">
                  <c:v>Niger</c:v>
                </c:pt>
                <c:pt idx="2">
                  <c:v>Mexico</c:v>
                </c:pt>
                <c:pt idx="3">
                  <c:v>Brazil</c:v>
                </c:pt>
                <c:pt idx="4">
                  <c:v>USA</c:v>
                </c:pt>
                <c:pt idx="5">
                  <c:v>Russia</c:v>
                </c:pt>
                <c:pt idx="6">
                  <c:v>Italy</c:v>
                </c:pt>
                <c:pt idx="7">
                  <c:v>World</c:v>
                </c:pt>
              </c:strCache>
            </c:strRef>
          </c:cat>
          <c:val>
            <c:numRef>
              <c:f>Sheet1!$F$2:$F$10</c:f>
              <c:numCache>
                <c:formatCode>General</c:formatCode>
                <c:ptCount val="8"/>
                <c:pt idx="0">
                  <c:v>4.2</c:v>
                </c:pt>
                <c:pt idx="1">
                  <c:v>7.6</c:v>
                </c:pt>
                <c:pt idx="2">
                  <c:v>2.2000000000000002</c:v>
                </c:pt>
                <c:pt idx="3">
                  <c:v>1.8</c:v>
                </c:pt>
                <c:pt idx="4">
                  <c:v>1.9</c:v>
                </c:pt>
                <c:pt idx="5">
                  <c:v>1.7</c:v>
                </c:pt>
                <c:pt idx="6">
                  <c:v>1.4</c:v>
                </c:pt>
                <c:pt idx="7">
                  <c:v>2.5</c:v>
                </c:pt>
              </c:numCache>
            </c:numRef>
          </c:val>
          <c:extLst>
            <c:ext xmlns:c16="http://schemas.microsoft.com/office/drawing/2014/chart" uri="{C3380CC4-5D6E-409C-BE32-E72D297353CC}">
              <c16:uniqueId val="{00000004-B927-4F0B-8EC6-C713C028F531}"/>
            </c:ext>
          </c:extLst>
        </c:ser>
        <c:dLbls>
          <c:showLegendKey val="0"/>
          <c:showVal val="0"/>
          <c:showCatName val="0"/>
          <c:showSerName val="0"/>
          <c:showPercent val="0"/>
          <c:showBubbleSize val="0"/>
        </c:dLbls>
        <c:gapWidth val="182"/>
        <c:axId val="562878576"/>
        <c:axId val="562875832"/>
      </c:barChart>
      <c:catAx>
        <c:axId val="56287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62875832"/>
        <c:crosses val="autoZero"/>
        <c:auto val="1"/>
        <c:lblAlgn val="ctr"/>
        <c:lblOffset val="100"/>
        <c:tickLblSkip val="1"/>
        <c:tickMarkSkip val="1"/>
        <c:noMultiLvlLbl val="0"/>
      </c:catAx>
      <c:valAx>
        <c:axId val="562875832"/>
        <c:scaling>
          <c:orientation val="minMax"/>
          <c:max val="8"/>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62878576"/>
        <c:crosses val="autoZero"/>
        <c:crossBetween val="between"/>
      </c:valAx>
      <c:spPr>
        <a:noFill/>
        <a:ln>
          <a:noFill/>
        </a:ln>
        <a:effectLst/>
      </c:spPr>
    </c:plotArea>
    <c:legend>
      <c:legendPos val="b"/>
      <c:layout>
        <c:manualLayout>
          <c:xMode val="edge"/>
          <c:yMode val="edge"/>
          <c:x val="0.88706993836013082"/>
          <c:y val="0.55014838017832834"/>
          <c:w val="8.0092414324220249E-2"/>
          <c:h val="0.298636512598990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8959762778979"/>
          <c:y val="2.3715415019762844E-2"/>
          <c:w val="0.84705441469412002"/>
          <c:h val="0.85573122529644263"/>
        </c:manualLayout>
      </c:layout>
      <c:barChart>
        <c:barDir val="bar"/>
        <c:grouping val="clustered"/>
        <c:varyColors val="0"/>
        <c:ser>
          <c:idx val="0"/>
          <c:order val="0"/>
          <c:tx>
            <c:strRef>
              <c:f>Sheet1!$B$1</c:f>
              <c:strCache>
                <c:ptCount val="1"/>
                <c:pt idx="0">
                  <c:v>Pregnancy rate (per 1000)</c:v>
                </c:pt>
              </c:strCache>
            </c:strRef>
          </c:tx>
          <c:spPr>
            <a:solidFill>
              <a:schemeClr val="accent1"/>
            </a:solidFill>
            <a:ln>
              <a:noFill/>
            </a:ln>
            <a:effectLst/>
          </c:spPr>
          <c:invertIfNegative val="0"/>
          <c:cat>
            <c:strRef>
              <c:f>Sheet1!$A$2:$A$8</c:f>
              <c:strCache>
                <c:ptCount val="6"/>
                <c:pt idx="0">
                  <c:v>Russia</c:v>
                </c:pt>
                <c:pt idx="1">
                  <c:v>United States</c:v>
                </c:pt>
                <c:pt idx="2">
                  <c:v>England</c:v>
                </c:pt>
                <c:pt idx="3">
                  <c:v>Canada</c:v>
                </c:pt>
                <c:pt idx="4">
                  <c:v>France</c:v>
                </c:pt>
                <c:pt idx="5">
                  <c:v>Japan</c:v>
                </c:pt>
              </c:strCache>
            </c:strRef>
          </c:cat>
          <c:val>
            <c:numRef>
              <c:f>Sheet1!$B$2:$B$8</c:f>
              <c:numCache>
                <c:formatCode>General</c:formatCode>
                <c:ptCount val="6"/>
                <c:pt idx="0">
                  <c:v>101.7</c:v>
                </c:pt>
                <c:pt idx="1">
                  <c:v>83.6</c:v>
                </c:pt>
                <c:pt idx="2">
                  <c:v>46.9</c:v>
                </c:pt>
                <c:pt idx="3">
                  <c:v>45.4</c:v>
                </c:pt>
                <c:pt idx="4">
                  <c:v>20.2</c:v>
                </c:pt>
                <c:pt idx="5">
                  <c:v>10.1</c:v>
                </c:pt>
              </c:numCache>
            </c:numRef>
          </c:val>
          <c:extLst>
            <c:ext xmlns:c16="http://schemas.microsoft.com/office/drawing/2014/chart" uri="{C3380CC4-5D6E-409C-BE32-E72D297353CC}">
              <c16:uniqueId val="{00000000-A2BD-4392-8272-C4FA0BEDFA01}"/>
            </c:ext>
          </c:extLst>
        </c:ser>
        <c:ser>
          <c:idx val="1"/>
          <c:order val="1"/>
          <c:tx>
            <c:strRef>
              <c:f>Sheet1!$C$1</c:f>
              <c:strCache>
                <c:ptCount val="1"/>
                <c:pt idx="0">
                  <c:v>Abortion rate (per 100)</c:v>
                </c:pt>
              </c:strCache>
            </c:strRef>
          </c:tx>
          <c:spPr>
            <a:solidFill>
              <a:schemeClr val="accent2"/>
            </a:solidFill>
            <a:ln>
              <a:noFill/>
            </a:ln>
            <a:effectLst/>
          </c:spPr>
          <c:invertIfNegative val="0"/>
          <c:cat>
            <c:strRef>
              <c:f>Sheet1!$A$2:$A$8</c:f>
              <c:strCache>
                <c:ptCount val="6"/>
                <c:pt idx="0">
                  <c:v>Russia</c:v>
                </c:pt>
                <c:pt idx="1">
                  <c:v>United States</c:v>
                </c:pt>
                <c:pt idx="2">
                  <c:v>England</c:v>
                </c:pt>
                <c:pt idx="3">
                  <c:v>Canada</c:v>
                </c:pt>
                <c:pt idx="4">
                  <c:v>France</c:v>
                </c:pt>
                <c:pt idx="5">
                  <c:v>Japan</c:v>
                </c:pt>
              </c:strCache>
            </c:strRef>
          </c:cat>
          <c:val>
            <c:numRef>
              <c:f>Sheet1!$C$2:$C$8</c:f>
              <c:numCache>
                <c:formatCode>General</c:formatCode>
                <c:ptCount val="6"/>
                <c:pt idx="0">
                  <c:v>68.400000000000006</c:v>
                </c:pt>
                <c:pt idx="1">
                  <c:v>22.9</c:v>
                </c:pt>
                <c:pt idx="2">
                  <c:v>15.6</c:v>
                </c:pt>
                <c:pt idx="3">
                  <c:v>15.5</c:v>
                </c:pt>
                <c:pt idx="4">
                  <c:v>12.4</c:v>
                </c:pt>
                <c:pt idx="5">
                  <c:v>13.4</c:v>
                </c:pt>
              </c:numCache>
            </c:numRef>
          </c:val>
          <c:extLst>
            <c:ext xmlns:c16="http://schemas.microsoft.com/office/drawing/2014/chart" uri="{C3380CC4-5D6E-409C-BE32-E72D297353CC}">
              <c16:uniqueId val="{00000001-A2BD-4392-8272-C4FA0BEDFA01}"/>
            </c:ext>
          </c:extLst>
        </c:ser>
        <c:ser>
          <c:idx val="2"/>
          <c:order val="2"/>
          <c:tx>
            <c:strRef>
              <c:f>Sheet1!$D$1</c:f>
              <c:strCache>
                <c:ptCount val="1"/>
                <c:pt idx="0">
                  <c:v>Age at first intercourse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6"/>
                <c:pt idx="0">
                  <c:v>Russia</c:v>
                </c:pt>
                <c:pt idx="1">
                  <c:v>United States</c:v>
                </c:pt>
                <c:pt idx="2">
                  <c:v>England</c:v>
                </c:pt>
                <c:pt idx="3">
                  <c:v>Canada</c:v>
                </c:pt>
                <c:pt idx="4">
                  <c:v>France</c:v>
                </c:pt>
                <c:pt idx="5">
                  <c:v>Japan</c:v>
                </c:pt>
              </c:strCache>
            </c:strRef>
          </c:cat>
          <c:val>
            <c:numRef>
              <c:f>Sheet1!$D$2:$D$8</c:f>
              <c:numCache>
                <c:formatCode>General</c:formatCode>
                <c:ptCount val="6"/>
                <c:pt idx="0">
                  <c:v>18</c:v>
                </c:pt>
                <c:pt idx="1">
                  <c:v>16.399999999999999</c:v>
                </c:pt>
                <c:pt idx="2">
                  <c:v>17.100000000000001</c:v>
                </c:pt>
                <c:pt idx="3">
                  <c:v>17</c:v>
                </c:pt>
                <c:pt idx="4">
                  <c:v>16.8</c:v>
                </c:pt>
                <c:pt idx="5">
                  <c:v>18.899999999999999</c:v>
                </c:pt>
              </c:numCache>
            </c:numRef>
          </c:val>
          <c:extLst>
            <c:ext xmlns:c16="http://schemas.microsoft.com/office/drawing/2014/chart" uri="{C3380CC4-5D6E-409C-BE32-E72D297353CC}">
              <c16:uniqueId val="{00000002-A2BD-4392-8272-C4FA0BEDFA01}"/>
            </c:ext>
          </c:extLst>
        </c:ser>
        <c:dLbls>
          <c:showLegendKey val="0"/>
          <c:showVal val="0"/>
          <c:showCatName val="0"/>
          <c:showSerName val="0"/>
          <c:showPercent val="0"/>
          <c:showBubbleSize val="0"/>
        </c:dLbls>
        <c:gapWidth val="182"/>
        <c:axId val="144796376"/>
        <c:axId val="1"/>
      </c:barChart>
      <c:catAx>
        <c:axId val="144796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4479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none"/>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Sheet1!$B$2:$B$22</c:f>
              <c:numCache>
                <c:formatCode>0.0</c:formatCode>
                <c:ptCount val="21"/>
                <c:pt idx="0">
                  <c:v>28.6</c:v>
                </c:pt>
                <c:pt idx="1">
                  <c:v>25.1</c:v>
                </c:pt>
                <c:pt idx="2">
                  <c:v>23.8</c:v>
                </c:pt>
                <c:pt idx="3">
                  <c:v>21.8</c:v>
                </c:pt>
                <c:pt idx="4">
                  <c:v>20.399999999999999</c:v>
                </c:pt>
                <c:pt idx="5">
                  <c:v>19.100000000000001</c:v>
                </c:pt>
                <c:pt idx="6">
                  <c:v>18.399999999999999</c:v>
                </c:pt>
                <c:pt idx="7">
                  <c:v>16.8</c:v>
                </c:pt>
                <c:pt idx="8">
                  <c:v>15.4</c:v>
                </c:pt>
                <c:pt idx="9">
                  <c:v>14.7</c:v>
                </c:pt>
                <c:pt idx="10">
                  <c:v>13.8</c:v>
                </c:pt>
                <c:pt idx="11">
                  <c:v>12.7</c:v>
                </c:pt>
                <c:pt idx="12">
                  <c:v>12.3</c:v>
                </c:pt>
                <c:pt idx="13">
                  <c:v>11.3</c:v>
                </c:pt>
                <c:pt idx="14">
                  <c:v>11</c:v>
                </c:pt>
                <c:pt idx="15">
                  <c:v>10.9</c:v>
                </c:pt>
                <c:pt idx="16">
                  <c:v>10.7</c:v>
                </c:pt>
                <c:pt idx="17">
                  <c:v>10.3</c:v>
                </c:pt>
                <c:pt idx="18">
                  <c:v>9.5</c:v>
                </c:pt>
                <c:pt idx="19">
                  <c:v>8.5</c:v>
                </c:pt>
                <c:pt idx="20">
                  <c:v>8.5</c:v>
                </c:pt>
              </c:numCache>
            </c:numRef>
          </c:val>
          <c:smooth val="0"/>
          <c:extLst>
            <c:ext xmlns:c16="http://schemas.microsoft.com/office/drawing/2014/chart" uri="{C3380CC4-5D6E-409C-BE32-E72D297353CC}">
              <c16:uniqueId val="{00000000-FE52-45AF-B258-BB7C1649CED0}"/>
            </c:ext>
          </c:extLst>
        </c:ser>
        <c:ser>
          <c:idx val="1"/>
          <c:order val="1"/>
          <c:tx>
            <c:strRef>
              <c:f>Sheet1!$C$1</c:f>
              <c:strCache>
                <c:ptCount val="1"/>
                <c:pt idx="0">
                  <c:v>Black</c:v>
                </c:pt>
              </c:strCache>
            </c:strRef>
          </c:tx>
          <c:spPr>
            <a:ln w="28575" cap="rnd">
              <a:solidFill>
                <a:schemeClr val="accent2"/>
              </a:solidFill>
              <a:round/>
            </a:ln>
            <a:effectLst/>
          </c:spPr>
          <c:marker>
            <c:symbol val="none"/>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Sheet1!$C$2:$C$22</c:f>
              <c:numCache>
                <c:formatCode>0.0</c:formatCode>
                <c:ptCount val="21"/>
                <c:pt idx="0">
                  <c:v>79.900000000000006</c:v>
                </c:pt>
                <c:pt idx="1">
                  <c:v>78.7</c:v>
                </c:pt>
                <c:pt idx="2">
                  <c:v>76.900000000000006</c:v>
                </c:pt>
                <c:pt idx="3">
                  <c:v>71.3</c:v>
                </c:pt>
                <c:pt idx="4">
                  <c:v>64.3</c:v>
                </c:pt>
                <c:pt idx="5">
                  <c:v>64.3</c:v>
                </c:pt>
                <c:pt idx="6">
                  <c:v>61.1</c:v>
                </c:pt>
                <c:pt idx="7">
                  <c:v>58.6</c:v>
                </c:pt>
                <c:pt idx="8">
                  <c:v>58</c:v>
                </c:pt>
                <c:pt idx="9">
                  <c:v>57.2</c:v>
                </c:pt>
                <c:pt idx="10">
                  <c:v>54.3</c:v>
                </c:pt>
                <c:pt idx="11">
                  <c:v>51.4</c:v>
                </c:pt>
                <c:pt idx="12">
                  <c:v>49.1</c:v>
                </c:pt>
                <c:pt idx="13">
                  <c:v>47.3</c:v>
                </c:pt>
                <c:pt idx="14">
                  <c:v>45.6</c:v>
                </c:pt>
                <c:pt idx="15">
                  <c:v>45.7</c:v>
                </c:pt>
                <c:pt idx="16">
                  <c:v>43.5</c:v>
                </c:pt>
                <c:pt idx="17">
                  <c:v>43.7</c:v>
                </c:pt>
                <c:pt idx="18">
                  <c:v>40.299999999999997</c:v>
                </c:pt>
                <c:pt idx="19">
                  <c:v>36.9</c:v>
                </c:pt>
                <c:pt idx="20">
                  <c:v>33.799999999999997</c:v>
                </c:pt>
              </c:numCache>
            </c:numRef>
          </c:val>
          <c:smooth val="0"/>
          <c:extLst>
            <c:ext xmlns:c16="http://schemas.microsoft.com/office/drawing/2014/chart" uri="{C3380CC4-5D6E-409C-BE32-E72D297353CC}">
              <c16:uniqueId val="{00000001-FE52-45AF-B258-BB7C1649CED0}"/>
            </c:ext>
          </c:extLst>
        </c:ser>
        <c:ser>
          <c:idx val="2"/>
          <c:order val="2"/>
          <c:tx>
            <c:strRef>
              <c:f>Sheet1!$D$1</c:f>
              <c:strCache>
                <c:ptCount val="1"/>
                <c:pt idx="0">
                  <c:v>Hispanic</c:v>
                </c:pt>
              </c:strCache>
            </c:strRef>
          </c:tx>
          <c:spPr>
            <a:ln w="28575" cap="rnd">
              <a:solidFill>
                <a:schemeClr val="accent3"/>
              </a:solidFill>
              <a:round/>
            </a:ln>
            <a:effectLst/>
          </c:spPr>
          <c:marker>
            <c:symbol val="none"/>
          </c:marker>
          <c:cat>
            <c:numRef>
              <c:f>Sheet1!$A$2:$A$22</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Sheet1!$D$2:$D$22</c:f>
              <c:numCache>
                <c:formatCode>0.0</c:formatCode>
                <c:ptCount val="21"/>
                <c:pt idx="0">
                  <c:v>36.4</c:v>
                </c:pt>
                <c:pt idx="1">
                  <c:v>39</c:v>
                </c:pt>
                <c:pt idx="2">
                  <c:v>37.200000000000003</c:v>
                </c:pt>
                <c:pt idx="3">
                  <c:v>36</c:v>
                </c:pt>
                <c:pt idx="4">
                  <c:v>33.700000000000003</c:v>
                </c:pt>
                <c:pt idx="5">
                  <c:v>34.1</c:v>
                </c:pt>
                <c:pt idx="6">
                  <c:v>31</c:v>
                </c:pt>
                <c:pt idx="7">
                  <c:v>31.8</c:v>
                </c:pt>
                <c:pt idx="8">
                  <c:v>30.7</c:v>
                </c:pt>
                <c:pt idx="9">
                  <c:v>28.8</c:v>
                </c:pt>
                <c:pt idx="10">
                  <c:v>26.8</c:v>
                </c:pt>
                <c:pt idx="11">
                  <c:v>26</c:v>
                </c:pt>
                <c:pt idx="12">
                  <c:v>24.7</c:v>
                </c:pt>
                <c:pt idx="13">
                  <c:v>24.7</c:v>
                </c:pt>
                <c:pt idx="14">
                  <c:v>22.1</c:v>
                </c:pt>
                <c:pt idx="15">
                  <c:v>22.1</c:v>
                </c:pt>
                <c:pt idx="16">
                  <c:v>21.3</c:v>
                </c:pt>
                <c:pt idx="17">
                  <c:v>19.399999999999999</c:v>
                </c:pt>
                <c:pt idx="18">
                  <c:v>16.899999999999999</c:v>
                </c:pt>
                <c:pt idx="19">
                  <c:v>14.8</c:v>
                </c:pt>
                <c:pt idx="20">
                  <c:v>12.7</c:v>
                </c:pt>
              </c:numCache>
            </c:numRef>
          </c:val>
          <c:smooth val="0"/>
          <c:extLst>
            <c:ext xmlns:c16="http://schemas.microsoft.com/office/drawing/2014/chart" uri="{C3380CC4-5D6E-409C-BE32-E72D297353CC}">
              <c16:uniqueId val="{00000002-FE52-45AF-B258-BB7C1649CED0}"/>
            </c:ext>
          </c:extLst>
        </c:ser>
        <c:dLbls>
          <c:showLegendKey val="0"/>
          <c:showVal val="0"/>
          <c:showCatName val="0"/>
          <c:showSerName val="0"/>
          <c:showPercent val="0"/>
          <c:showBubbleSize val="0"/>
        </c:dLbls>
        <c:smooth val="0"/>
        <c:axId val="628298320"/>
        <c:axId val="628298648"/>
      </c:lineChart>
      <c:catAx>
        <c:axId val="62829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298648"/>
        <c:crosses val="autoZero"/>
        <c:auto val="1"/>
        <c:lblAlgn val="ctr"/>
        <c:lblOffset val="100"/>
        <c:noMultiLvlLbl val="0"/>
      </c:catAx>
      <c:valAx>
        <c:axId val="628298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29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75067537043089E-2"/>
          <c:y val="4.1074150778150131E-2"/>
          <c:w val="0.88169693074080024"/>
          <c:h val="0.83080293880068901"/>
        </c:manualLayout>
      </c:layout>
      <c:bubbleChart>
        <c:varyColors val="0"/>
        <c:ser>
          <c:idx val="0"/>
          <c:order val="0"/>
          <c:tx>
            <c:strRef>
              <c:f>Sheet1!$B$1</c:f>
              <c:strCache>
                <c:ptCount val="1"/>
                <c:pt idx="0">
                  <c:v>TFR</c:v>
                </c:pt>
              </c:strCache>
            </c:strRef>
          </c:tx>
          <c:spPr>
            <a:solidFill>
              <a:schemeClr val="accent1">
                <a:alpha val="75000"/>
              </a:schemeClr>
            </a:solidFill>
            <a:ln>
              <a:noFill/>
            </a:ln>
            <a:effectLst/>
          </c:spPr>
          <c:invertIfNegative val="0"/>
          <c:dLbls>
            <c:dLbl>
              <c:idx val="0"/>
              <c:layout>
                <c:manualLayout>
                  <c:x val="-3.850596842510589E-2"/>
                  <c:y val="-0.1032103112789725"/>
                </c:manualLayout>
              </c:layout>
              <c:tx>
                <c:rich>
                  <a:bodyPr/>
                  <a:lstStyle/>
                  <a:p>
                    <a:fld id="{0150B2F0-C280-470E-9190-C21AFDB19E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7D9-40D2-B760-C529E2E48C80}"/>
                </c:ext>
              </c:extLst>
            </c:dLbl>
            <c:dLbl>
              <c:idx val="1"/>
              <c:layout>
                <c:manualLayout>
                  <c:x val="2.3103581055063535E-2"/>
                  <c:y val="-2.8802877566224797E-2"/>
                </c:manualLayout>
              </c:layout>
              <c:tx>
                <c:rich>
                  <a:bodyPr/>
                  <a:lstStyle/>
                  <a:p>
                    <a:fld id="{49BCD5FE-2A24-49D7-BF7B-73860381F3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7D9-40D2-B760-C529E2E48C80}"/>
                </c:ext>
              </c:extLst>
            </c:dLbl>
            <c:dLbl>
              <c:idx val="2"/>
              <c:layout>
                <c:manualLayout>
                  <c:x val="-5.2368117058144127E-2"/>
                  <c:y val="8.6408632698674478E-2"/>
                </c:manualLayout>
              </c:layout>
              <c:tx>
                <c:rich>
                  <a:bodyPr/>
                  <a:lstStyle/>
                  <a:p>
                    <a:fld id="{2E8CE2EA-556D-4464-8CB7-54276C9AD5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7D9-40D2-B760-C529E2E48C80}"/>
                </c:ext>
              </c:extLst>
            </c:dLbl>
            <c:dLbl>
              <c:idx val="3"/>
              <c:layout>
                <c:manualLayout>
                  <c:x val="-1.5402387370042469E-2"/>
                  <c:y val="-6.960695411837689E-2"/>
                </c:manualLayout>
              </c:layout>
              <c:tx>
                <c:rich>
                  <a:bodyPr/>
                  <a:lstStyle/>
                  <a:p>
                    <a:fld id="{03D8F56C-5DEA-4F3E-BDA3-1A15D1CC85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7D9-40D2-B760-C529E2E48C80}"/>
                </c:ext>
              </c:extLst>
            </c:dLbl>
            <c:dLbl>
              <c:idx val="4"/>
              <c:layout>
                <c:manualLayout>
                  <c:x val="-8.7793608009241436E-2"/>
                  <c:y val="-7.2007193915562304E-2"/>
                </c:manualLayout>
              </c:layout>
              <c:tx>
                <c:rich>
                  <a:bodyPr/>
                  <a:lstStyle/>
                  <a:p>
                    <a:fld id="{2B4320E2-2964-4D89-A723-781EF83444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7D9-40D2-B760-C529E2E48C80}"/>
                </c:ext>
              </c:extLst>
            </c:dLbl>
            <c:dLbl>
              <c:idx val="5"/>
              <c:layout>
                <c:manualLayout>
                  <c:x val="-0.10627647285329227"/>
                  <c:y val="6.7206714321191394E-2"/>
                </c:manualLayout>
              </c:layout>
              <c:tx>
                <c:rich>
                  <a:bodyPr/>
                  <a:lstStyle/>
                  <a:p>
                    <a:fld id="{3FA2A6FB-4B4B-4CD7-9247-0B6617B39C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7D9-40D2-B760-C529E2E48C80}"/>
                </c:ext>
              </c:extLst>
            </c:dLbl>
            <c:dLbl>
              <c:idx val="6"/>
              <c:layout>
                <c:manualLayout>
                  <c:x val="-9.2414324220254137E-3"/>
                  <c:y val="4.8004795943708142E-2"/>
                </c:manualLayout>
              </c:layout>
              <c:tx>
                <c:rich>
                  <a:bodyPr/>
                  <a:lstStyle/>
                  <a:p>
                    <a:fld id="{03520A81-4C30-4191-BC6B-F97485C213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7D9-40D2-B760-C529E2E48C80}"/>
                </c:ext>
              </c:extLst>
            </c:dLbl>
            <c:dLbl>
              <c:idx val="7"/>
              <c:layout>
                <c:manualLayout>
                  <c:x val="-4.0046207162110124E-2"/>
                  <c:y val="0.12961294904801179"/>
                </c:manualLayout>
              </c:layout>
              <c:tx>
                <c:rich>
                  <a:bodyPr/>
                  <a:lstStyle/>
                  <a:p>
                    <a:fld id="{35C16853-ECD1-413B-A179-223E5BC671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7D9-40D2-B760-C529E2E48C80}"/>
                </c:ext>
              </c:extLst>
            </c:dLbl>
            <c:dLbl>
              <c:idx val="8"/>
              <c:tx>
                <c:rich>
                  <a:bodyPr/>
                  <a:lstStyle/>
                  <a:p>
                    <a:fld id="{9A3177C5-64F6-452D-A6B5-20B9FFACEC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7D9-40D2-B760-C529E2E48C80}"/>
                </c:ext>
              </c:extLst>
            </c:dLbl>
            <c:dLbl>
              <c:idx val="9"/>
              <c:tx>
                <c:rich>
                  <a:bodyPr/>
                  <a:lstStyle/>
                  <a:p>
                    <a:fld id="{DDABC0C5-CCFC-4ECC-8D58-91410F0A8D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7D9-40D2-B760-C529E2E48C80}"/>
                </c:ext>
              </c:extLst>
            </c:dLbl>
            <c:dLbl>
              <c:idx val="10"/>
              <c:layout>
                <c:manualLayout>
                  <c:x val="-9.241432422025414E-2"/>
                  <c:y val="7.9207913307118433E-2"/>
                </c:manualLayout>
              </c:layout>
              <c:tx>
                <c:rich>
                  <a:bodyPr/>
                  <a:lstStyle/>
                  <a:p>
                    <a:fld id="{9511A1E1-F35B-45D8-8689-6CC58A40F7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7D9-40D2-B760-C529E2E48C80}"/>
                </c:ext>
              </c:extLst>
            </c:dLbl>
            <c:dLbl>
              <c:idx val="11"/>
              <c:layout>
                <c:manualLayout>
                  <c:x val="-0.17096649980747017"/>
                  <c:y val="-7.2007193915563086E-3"/>
                </c:manualLayout>
              </c:layout>
              <c:tx>
                <c:rich>
                  <a:bodyPr/>
                  <a:lstStyle/>
                  <a:p>
                    <a:fld id="{8511E917-FB99-4DF1-BF6B-7ACB9B886E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7D9-40D2-B760-C529E2E48C80}"/>
                </c:ext>
              </c:extLst>
            </c:dLbl>
            <c:dLbl>
              <c:idx val="12"/>
              <c:layout>
                <c:manualLayout>
                  <c:x val="-1.078167115902965E-2"/>
                  <c:y val="-6.0005994929635265E-2"/>
                </c:manualLayout>
              </c:layout>
              <c:tx>
                <c:rich>
                  <a:bodyPr/>
                  <a:lstStyle/>
                  <a:p>
                    <a:fld id="{9A2F80F5-E349-4442-A4AC-5D082DEE2A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7D9-40D2-B760-C529E2E48C80}"/>
                </c:ext>
              </c:extLst>
            </c:dLbl>
            <c:dLbl>
              <c:idx val="13"/>
              <c:tx>
                <c:rich>
                  <a:bodyPr/>
                  <a:lstStyle/>
                  <a:p>
                    <a:fld id="{5D9B2E93-03BC-4755-BABF-AEE5C34993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7D9-40D2-B760-C529E2E48C80}"/>
                </c:ext>
              </c:extLst>
            </c:dLbl>
            <c:dLbl>
              <c:idx val="14"/>
              <c:tx>
                <c:rich>
                  <a:bodyPr/>
                  <a:lstStyle/>
                  <a:p>
                    <a:fld id="{B0783590-180C-4916-B50A-AAB4DDBE42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7D9-40D2-B760-C529E2E48C80}"/>
                </c:ext>
              </c:extLst>
            </c:dLbl>
            <c:dLbl>
              <c:idx val="15"/>
              <c:tx>
                <c:rich>
                  <a:bodyPr/>
                  <a:lstStyle/>
                  <a:p>
                    <a:fld id="{B1D66FF1-4B99-461C-8AA3-30E1E085D5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7D9-40D2-B760-C529E2E48C80}"/>
                </c:ext>
              </c:extLst>
            </c:dLbl>
            <c:dLbl>
              <c:idx val="16"/>
              <c:tx>
                <c:rich>
                  <a:bodyPr/>
                  <a:lstStyle/>
                  <a:p>
                    <a:fld id="{0114089C-705C-465A-9236-ACD417CFB9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7D9-40D2-B760-C529E2E48C80}"/>
                </c:ext>
              </c:extLst>
            </c:dLbl>
            <c:dLbl>
              <c:idx val="17"/>
              <c:layout>
                <c:manualLayout>
                  <c:x val="-2.464381979206777E-2"/>
                  <c:y val="5.2805275538078955E-2"/>
                </c:manualLayout>
              </c:layout>
              <c:tx>
                <c:rich>
                  <a:bodyPr/>
                  <a:lstStyle/>
                  <a:p>
                    <a:fld id="{C5FC7595-F6FA-42B9-8DA0-62482D9541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7D9-40D2-B760-C529E2E48C80}"/>
                </c:ext>
              </c:extLst>
            </c:dLbl>
            <c:dLbl>
              <c:idx val="18"/>
              <c:layout>
                <c:manualLayout>
                  <c:x val="-1.5402387370042356E-2"/>
                  <c:y val="7.4407433712747523E-2"/>
                </c:manualLayout>
              </c:layout>
              <c:tx>
                <c:rich>
                  <a:bodyPr/>
                  <a:lstStyle/>
                  <a:p>
                    <a:fld id="{2A0E57FC-742C-44F5-9645-A5DE477ACE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7D9-40D2-B760-C529E2E48C80}"/>
                </c:ext>
              </c:extLst>
            </c:dLbl>
            <c:dLbl>
              <c:idx val="19"/>
              <c:tx>
                <c:rich>
                  <a:bodyPr/>
                  <a:lstStyle/>
                  <a:p>
                    <a:fld id="{0AAB8C6D-BD5E-4787-A320-00F80444B7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7D9-40D2-B760-C529E2E48C80}"/>
                </c:ext>
              </c:extLst>
            </c:dLbl>
            <c:dLbl>
              <c:idx val="20"/>
              <c:layout>
                <c:manualLayout>
                  <c:x val="-6.1609549480169425E-3"/>
                  <c:y val="2.4002397971853981E-2"/>
                </c:manualLayout>
              </c:layout>
              <c:tx>
                <c:rich>
                  <a:bodyPr/>
                  <a:lstStyle/>
                  <a:p>
                    <a:fld id="{29F49D81-EFA8-4864-B2C9-B7B101B548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7D9-40D2-B760-C529E2E48C80}"/>
                </c:ext>
              </c:extLst>
            </c:dLbl>
            <c:dLbl>
              <c:idx val="21"/>
              <c:layout>
                <c:manualLayout>
                  <c:x val="-3.850596842510589E-2"/>
                  <c:y val="-7.440743371274762E-2"/>
                </c:manualLayout>
              </c:layout>
              <c:tx>
                <c:rich>
                  <a:bodyPr/>
                  <a:lstStyle/>
                  <a:p>
                    <a:fld id="{E4831320-01A4-4489-977D-4679C99778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7D9-40D2-B760-C529E2E48C80}"/>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chemeClr val="accent1"/>
                </a:solidFill>
                <a:prstDash val="sysDot"/>
              </a:ln>
              <a:effectLst/>
            </c:spPr>
            <c:trendlineType val="power"/>
            <c:dispRSqr val="0"/>
            <c:dispEq val="0"/>
          </c:trendline>
          <c:xVal>
            <c:numRef>
              <c:f>Sheet1!$A$2:$A$23</c:f>
              <c:numCache>
                <c:formatCode>General</c:formatCode>
                <c:ptCount val="22"/>
                <c:pt idx="0">
                  <c:v>42952</c:v>
                </c:pt>
                <c:pt idx="1">
                  <c:v>32170</c:v>
                </c:pt>
                <c:pt idx="2">
                  <c:v>31656</c:v>
                </c:pt>
                <c:pt idx="3">
                  <c:v>13821</c:v>
                </c:pt>
                <c:pt idx="4">
                  <c:v>30470</c:v>
                </c:pt>
                <c:pt idx="5">
                  <c:v>23348</c:v>
                </c:pt>
                <c:pt idx="6">
                  <c:v>39725</c:v>
                </c:pt>
                <c:pt idx="7">
                  <c:v>4959</c:v>
                </c:pt>
                <c:pt idx="8">
                  <c:v>3541</c:v>
                </c:pt>
                <c:pt idx="9">
                  <c:v>5581</c:v>
                </c:pt>
                <c:pt idx="10">
                  <c:v>2442</c:v>
                </c:pt>
                <c:pt idx="11">
                  <c:v>1391</c:v>
                </c:pt>
                <c:pt idx="12">
                  <c:v>2452</c:v>
                </c:pt>
                <c:pt idx="13">
                  <c:v>2606</c:v>
                </c:pt>
                <c:pt idx="14">
                  <c:v>2014</c:v>
                </c:pt>
                <c:pt idx="15">
                  <c:v>691</c:v>
                </c:pt>
                <c:pt idx="16">
                  <c:v>620</c:v>
                </c:pt>
                <c:pt idx="17">
                  <c:v>1463</c:v>
                </c:pt>
                <c:pt idx="18">
                  <c:v>7458</c:v>
                </c:pt>
                <c:pt idx="19">
                  <c:v>358</c:v>
                </c:pt>
                <c:pt idx="20">
                  <c:v>47143</c:v>
                </c:pt>
                <c:pt idx="21">
                  <c:v>11978</c:v>
                </c:pt>
              </c:numCache>
            </c:numRef>
          </c:xVal>
          <c:yVal>
            <c:numRef>
              <c:f>Sheet1!$B$2:$B$23</c:f>
              <c:numCache>
                <c:formatCode>General</c:formatCode>
                <c:ptCount val="22"/>
                <c:pt idx="0">
                  <c:v>2.09</c:v>
                </c:pt>
                <c:pt idx="1">
                  <c:v>1.33</c:v>
                </c:pt>
                <c:pt idx="2">
                  <c:v>1.27</c:v>
                </c:pt>
                <c:pt idx="3">
                  <c:v>1.36</c:v>
                </c:pt>
                <c:pt idx="4">
                  <c:v>1.9</c:v>
                </c:pt>
                <c:pt idx="5">
                  <c:v>1.2</c:v>
                </c:pt>
                <c:pt idx="6">
                  <c:v>1.01</c:v>
                </c:pt>
                <c:pt idx="7">
                  <c:v>1.76</c:v>
                </c:pt>
                <c:pt idx="8">
                  <c:v>2.21</c:v>
                </c:pt>
                <c:pt idx="9">
                  <c:v>2.91</c:v>
                </c:pt>
                <c:pt idx="10">
                  <c:v>2.09</c:v>
                </c:pt>
                <c:pt idx="11">
                  <c:v>2.4</c:v>
                </c:pt>
                <c:pt idx="12">
                  <c:v>2.8</c:v>
                </c:pt>
                <c:pt idx="13">
                  <c:v>4.04</c:v>
                </c:pt>
                <c:pt idx="14">
                  <c:v>5.35</c:v>
                </c:pt>
                <c:pt idx="15">
                  <c:v>5.42</c:v>
                </c:pt>
                <c:pt idx="16">
                  <c:v>7.17</c:v>
                </c:pt>
                <c:pt idx="17">
                  <c:v>4.96</c:v>
                </c:pt>
                <c:pt idx="18">
                  <c:v>1.81</c:v>
                </c:pt>
                <c:pt idx="19">
                  <c:v>6.16</c:v>
                </c:pt>
                <c:pt idx="20">
                  <c:v>1.27</c:v>
                </c:pt>
                <c:pt idx="21">
                  <c:v>2.23</c:v>
                </c:pt>
              </c:numCache>
            </c:numRef>
          </c:yVal>
          <c:bubbleSize>
            <c:numRef>
              <c:f>Sheet1!$C$2:$C$23</c:f>
              <c:numCache>
                <c:formatCode>General</c:formatCode>
                <c:ptCount val="22"/>
                <c:pt idx="0">
                  <c:v>301</c:v>
                </c:pt>
                <c:pt idx="1">
                  <c:v>82</c:v>
                </c:pt>
                <c:pt idx="2">
                  <c:v>127</c:v>
                </c:pt>
                <c:pt idx="3">
                  <c:v>142</c:v>
                </c:pt>
                <c:pt idx="4">
                  <c:v>61</c:v>
                </c:pt>
                <c:pt idx="5">
                  <c:v>49</c:v>
                </c:pt>
                <c:pt idx="6">
                  <c:v>6.98</c:v>
                </c:pt>
                <c:pt idx="7">
                  <c:v>1320</c:v>
                </c:pt>
                <c:pt idx="8">
                  <c:v>224</c:v>
                </c:pt>
                <c:pt idx="9">
                  <c:v>80</c:v>
                </c:pt>
                <c:pt idx="10">
                  <c:v>85</c:v>
                </c:pt>
                <c:pt idx="11">
                  <c:v>150</c:v>
                </c:pt>
                <c:pt idx="12">
                  <c:v>1100</c:v>
                </c:pt>
                <c:pt idx="13">
                  <c:v>169</c:v>
                </c:pt>
                <c:pt idx="14">
                  <c:v>135</c:v>
                </c:pt>
                <c:pt idx="15">
                  <c:v>77</c:v>
                </c:pt>
                <c:pt idx="16">
                  <c:v>13</c:v>
                </c:pt>
                <c:pt idx="17">
                  <c:v>36</c:v>
                </c:pt>
                <c:pt idx="18">
                  <c:v>65</c:v>
                </c:pt>
                <c:pt idx="19">
                  <c:v>65</c:v>
                </c:pt>
                <c:pt idx="20">
                  <c:v>4.55</c:v>
                </c:pt>
                <c:pt idx="21">
                  <c:v>109</c:v>
                </c:pt>
              </c:numCache>
            </c:numRef>
          </c:bubbleSize>
          <c:bubble3D val="0"/>
          <c:extLst>
            <c:ext xmlns:c15="http://schemas.microsoft.com/office/drawing/2012/chart" uri="{02D57815-91ED-43cb-92C2-25804820EDAC}">
              <c15:datalabelsRange>
                <c15:f>Sheet1!$D$2:$D$23</c15:f>
                <c15:dlblRangeCache>
                  <c:ptCount val="22"/>
                  <c:pt idx="0">
                    <c:v>United States</c:v>
                  </c:pt>
                  <c:pt idx="1">
                    <c:v>Germany</c:v>
                  </c:pt>
                  <c:pt idx="2">
                    <c:v>Japan</c:v>
                  </c:pt>
                  <c:pt idx="3">
                    <c:v>Russia</c:v>
                  </c:pt>
                  <c:pt idx="4">
                    <c:v>France</c:v>
                  </c:pt>
                  <c:pt idx="5">
                    <c:v>South Korea</c:v>
                  </c:pt>
                  <c:pt idx="6">
                    <c:v>Hong Kong</c:v>
                  </c:pt>
                  <c:pt idx="7">
                    <c:v>China</c:v>
                  </c:pt>
                  <c:pt idx="8">
                    <c:v>Indonesia</c:v>
                  </c:pt>
                  <c:pt idx="9">
                    <c:v>Egypt</c:v>
                  </c:pt>
                  <c:pt idx="10">
                    <c:v>Vietnam</c:v>
                  </c:pt>
                  <c:pt idx="11">
                    <c:v>Bangladesh</c:v>
                  </c:pt>
                  <c:pt idx="12">
                    <c:v>India</c:v>
                  </c:pt>
                  <c:pt idx="13">
                    <c:v>Pakistan</c:v>
                  </c:pt>
                  <c:pt idx="14">
                    <c:v>Nigeria</c:v>
                  </c:pt>
                  <c:pt idx="15">
                    <c:v>Ethiopia</c:v>
                  </c:pt>
                  <c:pt idx="16">
                    <c:v>Niger</c:v>
                  </c:pt>
                  <c:pt idx="17">
                    <c:v>Kenya</c:v>
                  </c:pt>
                  <c:pt idx="18">
                    <c:v>Thailand</c:v>
                  </c:pt>
                  <c:pt idx="19">
                    <c:v>Congo</c:v>
                  </c:pt>
                  <c:pt idx="20">
                    <c:v>Singapore</c:v>
                  </c:pt>
                  <c:pt idx="21">
                    <c:v>Mexico</c:v>
                  </c:pt>
                </c15:dlblRangeCache>
              </c15:datalabelsRange>
            </c:ext>
            <c:ext xmlns:c16="http://schemas.microsoft.com/office/drawing/2014/chart" uri="{C3380CC4-5D6E-409C-BE32-E72D297353CC}">
              <c16:uniqueId val="{00000016-C7D9-40D2-B760-C529E2E48C80}"/>
            </c:ext>
          </c:extLst>
        </c:ser>
        <c:dLbls>
          <c:showLegendKey val="0"/>
          <c:showVal val="0"/>
          <c:showCatName val="0"/>
          <c:showSerName val="0"/>
          <c:showPercent val="0"/>
          <c:showBubbleSize val="0"/>
        </c:dLbls>
        <c:bubbleScale val="100"/>
        <c:showNegBubbles val="0"/>
        <c:axId val="220346136"/>
        <c:axId val="220342608"/>
      </c:bubbleChart>
      <c:valAx>
        <c:axId val="220346136"/>
        <c:scaling>
          <c:logBase val="10"/>
          <c:orientation val="minMax"/>
          <c:max val="60000"/>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GPD per Capita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0342608"/>
        <c:crosses val="autoZero"/>
        <c:crossBetween val="midCat"/>
      </c:valAx>
      <c:valAx>
        <c:axId val="2203426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TFR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034613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70719602977662E-2"/>
          <c:y val="3.3464566929133861E-2"/>
          <c:w val="0.89081885856079401"/>
          <c:h val="0.85197079987267998"/>
        </c:manualLayout>
      </c:layout>
      <c:scatterChart>
        <c:scatterStyle val="smoothMarker"/>
        <c:varyColors val="0"/>
        <c:ser>
          <c:idx val="0"/>
          <c:order val="0"/>
          <c:tx>
            <c:strRef>
              <c:f>Sheet1!$B$1</c:f>
              <c:strCache>
                <c:ptCount val="1"/>
                <c:pt idx="0">
                  <c:v>Births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Sheet1!$A$2:$A$51</c:f>
              <c:numCache>
                <c:formatCode>General</c:formatCode>
                <c:ptCount val="50"/>
                <c:pt idx="0">
                  <c:v>1950</c:v>
                </c:pt>
                <c:pt idx="1">
                  <c:v>1955</c:v>
                </c:pt>
                <c:pt idx="2">
                  <c:v>1957</c:v>
                </c:pt>
                <c:pt idx="3">
                  <c:v>1960</c:v>
                </c:pt>
                <c:pt idx="4">
                  <c:v>1965</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xVal>
          <c:yVal>
            <c:numRef>
              <c:f>Sheet1!$B$2:$B$51</c:f>
              <c:numCache>
                <c:formatCode>#,##0</c:formatCode>
                <c:ptCount val="50"/>
                <c:pt idx="0">
                  <c:v>3632</c:v>
                </c:pt>
                <c:pt idx="1">
                  <c:v>4097</c:v>
                </c:pt>
                <c:pt idx="2">
                  <c:v>4300</c:v>
                </c:pt>
                <c:pt idx="3">
                  <c:v>4258</c:v>
                </c:pt>
                <c:pt idx="4">
                  <c:v>3760</c:v>
                </c:pt>
                <c:pt idx="5">
                  <c:v>3731</c:v>
                </c:pt>
                <c:pt idx="6">
                  <c:v>3556</c:v>
                </c:pt>
                <c:pt idx="7">
                  <c:v>3258</c:v>
                </c:pt>
                <c:pt idx="8">
                  <c:v>3137</c:v>
                </c:pt>
                <c:pt idx="9">
                  <c:v>3160</c:v>
                </c:pt>
                <c:pt idx="10">
                  <c:v>3144</c:v>
                </c:pt>
                <c:pt idx="11">
                  <c:v>3168</c:v>
                </c:pt>
                <c:pt idx="12">
                  <c:v>3327</c:v>
                </c:pt>
                <c:pt idx="13">
                  <c:v>3333</c:v>
                </c:pt>
                <c:pt idx="14">
                  <c:v>3494</c:v>
                </c:pt>
                <c:pt idx="15">
                  <c:v>3612</c:v>
                </c:pt>
                <c:pt idx="16">
                  <c:v>3629</c:v>
                </c:pt>
                <c:pt idx="17">
                  <c:v>3681</c:v>
                </c:pt>
                <c:pt idx="18">
                  <c:v>3639</c:v>
                </c:pt>
                <c:pt idx="19">
                  <c:v>3669</c:v>
                </c:pt>
                <c:pt idx="20">
                  <c:v>3761</c:v>
                </c:pt>
                <c:pt idx="21">
                  <c:v>3757</c:v>
                </c:pt>
                <c:pt idx="22">
                  <c:v>3809</c:v>
                </c:pt>
                <c:pt idx="23">
                  <c:v>3910</c:v>
                </c:pt>
                <c:pt idx="24">
                  <c:v>4041</c:v>
                </c:pt>
                <c:pt idx="25">
                  <c:v>4158</c:v>
                </c:pt>
                <c:pt idx="26">
                  <c:v>4111</c:v>
                </c:pt>
                <c:pt idx="27">
                  <c:v>4065</c:v>
                </c:pt>
                <c:pt idx="28">
                  <c:v>4000</c:v>
                </c:pt>
                <c:pt idx="29" formatCode="General">
                  <c:v>3952</c:v>
                </c:pt>
                <c:pt idx="30" formatCode="General">
                  <c:v>3899</c:v>
                </c:pt>
                <c:pt idx="31" formatCode="General">
                  <c:v>3891</c:v>
                </c:pt>
                <c:pt idx="32" formatCode="General">
                  <c:v>3880</c:v>
                </c:pt>
                <c:pt idx="33" formatCode="General">
                  <c:v>3941</c:v>
                </c:pt>
                <c:pt idx="34" formatCode="General">
                  <c:v>3959</c:v>
                </c:pt>
                <c:pt idx="35" formatCode="General">
                  <c:v>4058</c:v>
                </c:pt>
                <c:pt idx="36" formatCode="General">
                  <c:v>4025</c:v>
                </c:pt>
                <c:pt idx="37" formatCode="General">
                  <c:v>4021</c:v>
                </c:pt>
                <c:pt idx="38" formatCode="General">
                  <c:v>4089</c:v>
                </c:pt>
                <c:pt idx="39" formatCode="General">
                  <c:v>4112</c:v>
                </c:pt>
                <c:pt idx="40" formatCode="General">
                  <c:v>4138</c:v>
                </c:pt>
                <c:pt idx="41" formatCode="General">
                  <c:v>4265</c:v>
                </c:pt>
                <c:pt idx="42" formatCode="General">
                  <c:v>4316</c:v>
                </c:pt>
                <c:pt idx="43" formatCode="General">
                  <c:v>4247</c:v>
                </c:pt>
                <c:pt idx="44" formatCode="General">
                  <c:v>4130</c:v>
                </c:pt>
                <c:pt idx="45" formatCode="General">
                  <c:v>3999</c:v>
                </c:pt>
                <c:pt idx="46" formatCode="General">
                  <c:v>3953</c:v>
                </c:pt>
                <c:pt idx="47" formatCode="General">
                  <c:v>3952</c:v>
                </c:pt>
                <c:pt idx="48" formatCode="General">
                  <c:v>3932</c:v>
                </c:pt>
                <c:pt idx="49" formatCode="General">
                  <c:v>3988</c:v>
                </c:pt>
              </c:numCache>
            </c:numRef>
          </c:yVal>
          <c:smooth val="0"/>
          <c:extLst>
            <c:ext xmlns:c16="http://schemas.microsoft.com/office/drawing/2014/chart" uri="{C3380CC4-5D6E-409C-BE32-E72D297353CC}">
              <c16:uniqueId val="{00000000-AF12-4F5C-8EAF-002F401A5A84}"/>
            </c:ext>
          </c:extLst>
        </c:ser>
        <c:ser>
          <c:idx val="1"/>
          <c:order val="1"/>
          <c:tx>
            <c:strRef>
              <c:f>Sheet1!$C$1</c:f>
              <c:strCache>
                <c:ptCount val="1"/>
                <c:pt idx="0">
                  <c:v>Deaths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Sheet1!$A$2:$A$51</c:f>
              <c:numCache>
                <c:formatCode>General</c:formatCode>
                <c:ptCount val="50"/>
                <c:pt idx="0">
                  <c:v>1950</c:v>
                </c:pt>
                <c:pt idx="1">
                  <c:v>1955</c:v>
                </c:pt>
                <c:pt idx="2">
                  <c:v>1957</c:v>
                </c:pt>
                <c:pt idx="3">
                  <c:v>1960</c:v>
                </c:pt>
                <c:pt idx="4">
                  <c:v>1965</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xVal>
          <c:yVal>
            <c:numRef>
              <c:f>Sheet1!$C$2:$C$51</c:f>
              <c:numCache>
                <c:formatCode>#,##0</c:formatCode>
                <c:ptCount val="50"/>
                <c:pt idx="0">
                  <c:v>1452</c:v>
                </c:pt>
                <c:pt idx="1">
                  <c:v>1529</c:v>
                </c:pt>
                <c:pt idx="2">
                  <c:v>1633</c:v>
                </c:pt>
                <c:pt idx="3">
                  <c:v>1712</c:v>
                </c:pt>
                <c:pt idx="4">
                  <c:v>1828</c:v>
                </c:pt>
                <c:pt idx="5">
                  <c:v>1921</c:v>
                </c:pt>
                <c:pt idx="6">
                  <c:v>1928</c:v>
                </c:pt>
                <c:pt idx="7">
                  <c:v>1964</c:v>
                </c:pt>
                <c:pt idx="8">
                  <c:v>1973</c:v>
                </c:pt>
                <c:pt idx="9">
                  <c:v>1934</c:v>
                </c:pt>
                <c:pt idx="10">
                  <c:v>1893</c:v>
                </c:pt>
                <c:pt idx="11">
                  <c:v>1909</c:v>
                </c:pt>
                <c:pt idx="12">
                  <c:v>1900</c:v>
                </c:pt>
                <c:pt idx="13">
                  <c:v>1928</c:v>
                </c:pt>
                <c:pt idx="14">
                  <c:v>1914</c:v>
                </c:pt>
                <c:pt idx="15">
                  <c:v>1990</c:v>
                </c:pt>
                <c:pt idx="16">
                  <c:v>1978</c:v>
                </c:pt>
                <c:pt idx="17">
                  <c:v>1975</c:v>
                </c:pt>
                <c:pt idx="18">
                  <c:v>2019</c:v>
                </c:pt>
                <c:pt idx="19">
                  <c:v>2039</c:v>
                </c:pt>
                <c:pt idx="20">
                  <c:v>2086</c:v>
                </c:pt>
                <c:pt idx="21">
                  <c:v>2105</c:v>
                </c:pt>
                <c:pt idx="22">
                  <c:v>2123</c:v>
                </c:pt>
                <c:pt idx="23">
                  <c:v>2168</c:v>
                </c:pt>
                <c:pt idx="24">
                  <c:v>2150</c:v>
                </c:pt>
                <c:pt idx="25">
                  <c:v>2148</c:v>
                </c:pt>
                <c:pt idx="26">
                  <c:v>2170</c:v>
                </c:pt>
                <c:pt idx="27">
                  <c:v>2176</c:v>
                </c:pt>
                <c:pt idx="28">
                  <c:v>2269</c:v>
                </c:pt>
                <c:pt idx="29" formatCode="General">
                  <c:v>2278</c:v>
                </c:pt>
                <c:pt idx="30" formatCode="General">
                  <c:v>2312</c:v>
                </c:pt>
                <c:pt idx="31" formatCode="General">
                  <c:v>2314</c:v>
                </c:pt>
                <c:pt idx="32" formatCode="General">
                  <c:v>2314</c:v>
                </c:pt>
                <c:pt idx="33" formatCode="General">
                  <c:v>2340</c:v>
                </c:pt>
                <c:pt idx="34" formatCode="General">
                  <c:v>2391</c:v>
                </c:pt>
                <c:pt idx="35" formatCode="General">
                  <c:v>2403</c:v>
                </c:pt>
                <c:pt idx="36" formatCode="General">
                  <c:v>2416</c:v>
                </c:pt>
                <c:pt idx="37" formatCode="General">
                  <c:v>2443</c:v>
                </c:pt>
                <c:pt idx="38">
                  <c:v>2448</c:v>
                </c:pt>
                <c:pt idx="39" formatCode="General">
                  <c:v>2426</c:v>
                </c:pt>
                <c:pt idx="40" formatCode="General">
                  <c:v>2448</c:v>
                </c:pt>
                <c:pt idx="41" formatCode="General">
                  <c:v>2426</c:v>
                </c:pt>
                <c:pt idx="42" formatCode="General">
                  <c:v>2423</c:v>
                </c:pt>
                <c:pt idx="43" formatCode="General">
                  <c:v>2471</c:v>
                </c:pt>
                <c:pt idx="44" formatCode="General">
                  <c:v>2437</c:v>
                </c:pt>
                <c:pt idx="45" formatCode="General">
                  <c:v>2468</c:v>
                </c:pt>
                <c:pt idx="46" formatCode="General">
                  <c:v>2515</c:v>
                </c:pt>
                <c:pt idx="47" formatCode="General">
                  <c:v>2543</c:v>
                </c:pt>
                <c:pt idx="48" formatCode="General">
                  <c:v>2596</c:v>
                </c:pt>
                <c:pt idx="49" formatCode="General">
                  <c:v>2626</c:v>
                </c:pt>
              </c:numCache>
            </c:numRef>
          </c:yVal>
          <c:smooth val="0"/>
          <c:extLst>
            <c:ext xmlns:c16="http://schemas.microsoft.com/office/drawing/2014/chart" uri="{C3380CC4-5D6E-409C-BE32-E72D297353CC}">
              <c16:uniqueId val="{00000001-AF12-4F5C-8EAF-002F401A5A84}"/>
            </c:ext>
          </c:extLst>
        </c:ser>
        <c:dLbls>
          <c:showLegendKey val="0"/>
          <c:showVal val="0"/>
          <c:showCatName val="0"/>
          <c:showSerName val="0"/>
          <c:showPercent val="0"/>
          <c:showBubbleSize val="0"/>
        </c:dLbls>
        <c:axId val="144797360"/>
        <c:axId val="1"/>
      </c:scatterChart>
      <c:valAx>
        <c:axId val="144797360"/>
        <c:scaling>
          <c:orientation val="minMax"/>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crossBetween val="midCat"/>
      </c:valAx>
      <c:valAx>
        <c:axId val="1"/>
        <c:scaling>
          <c:orientation val="minMax"/>
          <c:max val="4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44797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21985815602842E-2"/>
          <c:y val="5.1660516605166053E-2"/>
          <c:w val="0.93026004728132383"/>
          <c:h val="0.83948339483394829"/>
        </c:manualLayout>
      </c:layout>
      <c:lineChart>
        <c:grouping val="standard"/>
        <c:varyColors val="0"/>
        <c:ser>
          <c:idx val="0"/>
          <c:order val="0"/>
          <c:tx>
            <c:strRef>
              <c:f>Sheet1!$B$1</c:f>
              <c:strCache>
                <c:ptCount val="1"/>
                <c:pt idx="0">
                  <c:v>17th Century</c:v>
                </c:pt>
              </c:strCache>
            </c:strRef>
          </c:tx>
          <c:spPr>
            <a:ln w="28575" cap="rnd">
              <a:solidFill>
                <a:schemeClr val="accent1"/>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Sheet1!$B$2:$B$19</c:f>
              <c:numCache>
                <c:formatCode>General</c:formatCode>
                <c:ptCount val="18"/>
                <c:pt idx="0">
                  <c:v>100</c:v>
                </c:pt>
                <c:pt idx="1">
                  <c:v>25</c:v>
                </c:pt>
                <c:pt idx="2">
                  <c:v>18</c:v>
                </c:pt>
                <c:pt idx="3">
                  <c:v>12</c:v>
                </c:pt>
                <c:pt idx="4">
                  <c:v>10</c:v>
                </c:pt>
                <c:pt idx="5">
                  <c:v>8</c:v>
                </c:pt>
                <c:pt idx="6">
                  <c:v>7</c:v>
                </c:pt>
                <c:pt idx="7">
                  <c:v>6</c:v>
                </c:pt>
                <c:pt idx="8">
                  <c:v>5</c:v>
                </c:pt>
                <c:pt idx="9">
                  <c:v>4</c:v>
                </c:pt>
                <c:pt idx="10">
                  <c:v>3</c:v>
                </c:pt>
                <c:pt idx="11">
                  <c:v>2</c:v>
                </c:pt>
                <c:pt idx="12">
                  <c:v>1.5</c:v>
                </c:pt>
                <c:pt idx="13">
                  <c:v>1</c:v>
                </c:pt>
              </c:numCache>
            </c:numRef>
          </c:val>
          <c:smooth val="0"/>
          <c:extLst>
            <c:ext xmlns:c16="http://schemas.microsoft.com/office/drawing/2014/chart" uri="{C3380CC4-5D6E-409C-BE32-E72D297353CC}">
              <c16:uniqueId val="{00000000-FD64-41BB-B572-62D2EC973476}"/>
            </c:ext>
          </c:extLst>
        </c:ser>
        <c:ser>
          <c:idx val="1"/>
          <c:order val="1"/>
          <c:tx>
            <c:strRef>
              <c:f>Sheet1!$C$1</c:f>
              <c:strCache>
                <c:ptCount val="1"/>
                <c:pt idx="0">
                  <c:v>1999 (M)</c:v>
                </c:pt>
              </c:strCache>
            </c:strRef>
          </c:tx>
          <c:spPr>
            <a:ln w="28575" cap="rnd">
              <a:solidFill>
                <a:schemeClr val="accent2"/>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Sheet1!$C$2:$C$19</c:f>
              <c:numCache>
                <c:formatCode>General</c:formatCode>
                <c:ptCount val="18"/>
                <c:pt idx="0">
                  <c:v>100</c:v>
                </c:pt>
                <c:pt idx="1">
                  <c:v>99.5</c:v>
                </c:pt>
                <c:pt idx="2">
                  <c:v>99</c:v>
                </c:pt>
                <c:pt idx="3">
                  <c:v>98.5</c:v>
                </c:pt>
                <c:pt idx="4">
                  <c:v>98.3</c:v>
                </c:pt>
                <c:pt idx="5">
                  <c:v>98.2</c:v>
                </c:pt>
                <c:pt idx="6">
                  <c:v>98.1</c:v>
                </c:pt>
                <c:pt idx="7">
                  <c:v>98</c:v>
                </c:pt>
                <c:pt idx="8">
                  <c:v>97.5</c:v>
                </c:pt>
                <c:pt idx="9">
                  <c:v>97</c:v>
                </c:pt>
                <c:pt idx="10">
                  <c:v>95</c:v>
                </c:pt>
                <c:pt idx="11">
                  <c:v>93</c:v>
                </c:pt>
                <c:pt idx="12">
                  <c:v>87.5</c:v>
                </c:pt>
                <c:pt idx="13">
                  <c:v>82</c:v>
                </c:pt>
                <c:pt idx="14">
                  <c:v>72</c:v>
                </c:pt>
                <c:pt idx="15">
                  <c:v>58</c:v>
                </c:pt>
                <c:pt idx="16">
                  <c:v>40.5</c:v>
                </c:pt>
                <c:pt idx="17">
                  <c:v>23</c:v>
                </c:pt>
              </c:numCache>
            </c:numRef>
          </c:val>
          <c:smooth val="0"/>
          <c:extLst>
            <c:ext xmlns:c16="http://schemas.microsoft.com/office/drawing/2014/chart" uri="{C3380CC4-5D6E-409C-BE32-E72D297353CC}">
              <c16:uniqueId val="{00000001-FD64-41BB-B572-62D2EC973476}"/>
            </c:ext>
          </c:extLst>
        </c:ser>
        <c:ser>
          <c:idx val="2"/>
          <c:order val="2"/>
          <c:tx>
            <c:strRef>
              <c:f>Sheet1!$D$1</c:f>
              <c:strCache>
                <c:ptCount val="1"/>
                <c:pt idx="0">
                  <c:v>1999 (F)</c:v>
                </c:pt>
              </c:strCache>
            </c:strRef>
          </c:tx>
          <c:spPr>
            <a:ln w="28575" cap="rnd">
              <a:solidFill>
                <a:schemeClr val="accent3"/>
              </a:solidFill>
              <a:round/>
            </a:ln>
            <a:effectLst/>
          </c:spPr>
          <c:marker>
            <c:symbol val="none"/>
          </c:marker>
          <c:cat>
            <c:numRef>
              <c:f>Sheet1!$A$2:$A$19</c:f>
              <c:numCache>
                <c:formatCode>General</c:formatCode>
                <c:ptCount val="1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numCache>
            </c:numRef>
          </c:cat>
          <c:val>
            <c:numRef>
              <c:f>Sheet1!$D$2:$D$19</c:f>
              <c:numCache>
                <c:formatCode>General</c:formatCode>
                <c:ptCount val="18"/>
                <c:pt idx="0">
                  <c:v>100</c:v>
                </c:pt>
                <c:pt idx="1">
                  <c:v>99.5</c:v>
                </c:pt>
                <c:pt idx="2">
                  <c:v>99</c:v>
                </c:pt>
                <c:pt idx="3">
                  <c:v>98.8</c:v>
                </c:pt>
                <c:pt idx="4">
                  <c:v>98.5</c:v>
                </c:pt>
                <c:pt idx="5">
                  <c:v>98.4</c:v>
                </c:pt>
                <c:pt idx="6">
                  <c:v>98.3</c:v>
                </c:pt>
                <c:pt idx="7">
                  <c:v>98.2</c:v>
                </c:pt>
                <c:pt idx="8">
                  <c:v>98.1</c:v>
                </c:pt>
                <c:pt idx="9">
                  <c:v>98</c:v>
                </c:pt>
                <c:pt idx="10">
                  <c:v>96.5</c:v>
                </c:pt>
                <c:pt idx="11">
                  <c:v>95.5</c:v>
                </c:pt>
                <c:pt idx="12">
                  <c:v>93</c:v>
                </c:pt>
                <c:pt idx="13">
                  <c:v>88</c:v>
                </c:pt>
                <c:pt idx="14">
                  <c:v>83</c:v>
                </c:pt>
                <c:pt idx="15">
                  <c:v>72</c:v>
                </c:pt>
                <c:pt idx="16">
                  <c:v>59</c:v>
                </c:pt>
                <c:pt idx="17">
                  <c:v>40</c:v>
                </c:pt>
              </c:numCache>
            </c:numRef>
          </c:val>
          <c:smooth val="0"/>
          <c:extLst>
            <c:ext xmlns:c16="http://schemas.microsoft.com/office/drawing/2014/chart" uri="{C3380CC4-5D6E-409C-BE32-E72D297353CC}">
              <c16:uniqueId val="{00000002-FD64-41BB-B572-62D2EC973476}"/>
            </c:ext>
          </c:extLst>
        </c:ser>
        <c:dLbls>
          <c:showLegendKey val="0"/>
          <c:showVal val="0"/>
          <c:showCatName val="0"/>
          <c:showSerName val="0"/>
          <c:showPercent val="0"/>
          <c:showBubbleSize val="0"/>
        </c:dLbls>
        <c:smooth val="0"/>
        <c:axId val="132522280"/>
        <c:axId val="1"/>
      </c:lineChart>
      <c:catAx>
        <c:axId val="13252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3252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4184749817324"/>
          <c:y val="2.6402637769039478E-2"/>
          <c:w val="0.81112683017048759"/>
          <c:h val="0.90679585374639637"/>
        </c:manualLayout>
      </c:layout>
      <c:barChart>
        <c:barDir val="bar"/>
        <c:grouping val="clustered"/>
        <c:varyColors val="0"/>
        <c:ser>
          <c:idx val="0"/>
          <c:order val="0"/>
          <c:tx>
            <c:strRef>
              <c:f>Sheet1!$B$1</c:f>
              <c:strCache>
                <c:ptCount val="1"/>
                <c:pt idx="0">
                  <c:v>2005</c:v>
                </c:pt>
              </c:strCache>
            </c:strRef>
          </c:tx>
          <c:spPr>
            <a:solidFill>
              <a:schemeClr val="accent1"/>
            </a:solidFill>
            <a:ln>
              <a:noFill/>
            </a:ln>
            <a:effectLst/>
          </c:spPr>
          <c:invertIfNegative val="0"/>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Sheet1!$B$2:$B$13</c:f>
              <c:numCache>
                <c:formatCode>General</c:formatCode>
                <c:ptCount val="12"/>
                <c:pt idx="0">
                  <c:v>2.0299999999999998</c:v>
                </c:pt>
                <c:pt idx="1">
                  <c:v>1.9</c:v>
                </c:pt>
                <c:pt idx="2">
                  <c:v>1.77</c:v>
                </c:pt>
                <c:pt idx="3">
                  <c:v>1.74</c:v>
                </c:pt>
                <c:pt idx="4">
                  <c:v>1.73</c:v>
                </c:pt>
                <c:pt idx="5">
                  <c:v>1.72</c:v>
                </c:pt>
                <c:pt idx="6">
                  <c:v>1.49</c:v>
                </c:pt>
                <c:pt idx="7">
                  <c:v>1.3</c:v>
                </c:pt>
                <c:pt idx="8">
                  <c:v>1.3</c:v>
                </c:pt>
                <c:pt idx="9">
                  <c:v>1.28</c:v>
                </c:pt>
                <c:pt idx="10">
                  <c:v>1.26</c:v>
                </c:pt>
                <c:pt idx="11">
                  <c:v>1.19</c:v>
                </c:pt>
              </c:numCache>
            </c:numRef>
          </c:val>
          <c:extLst>
            <c:ext xmlns:c16="http://schemas.microsoft.com/office/drawing/2014/chart" uri="{C3380CC4-5D6E-409C-BE32-E72D297353CC}">
              <c16:uniqueId val="{00000000-BBF5-4F56-9567-DAF0AA021F82}"/>
            </c:ext>
          </c:extLst>
        </c:ser>
        <c:ser>
          <c:idx val="1"/>
          <c:order val="1"/>
          <c:tx>
            <c:strRef>
              <c:f>Sheet1!$C$1</c:f>
              <c:strCache>
                <c:ptCount val="1"/>
                <c:pt idx="0">
                  <c:v>2010</c:v>
                </c:pt>
              </c:strCache>
            </c:strRef>
          </c:tx>
          <c:spPr>
            <a:solidFill>
              <a:schemeClr val="accent2"/>
            </a:solidFill>
            <a:ln>
              <a:noFill/>
            </a:ln>
            <a:effectLst/>
          </c:spPr>
          <c:invertIfNegative val="0"/>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Sheet1!$C$2:$C$13</c:f>
              <c:numCache>
                <c:formatCode>##0.00;\-##0.00;0</c:formatCode>
                <c:ptCount val="12"/>
                <c:pt idx="0">
                  <c:v>2.0739999999999998</c:v>
                </c:pt>
                <c:pt idx="1">
                  <c:v>1.9690000000000001</c:v>
                </c:pt>
                <c:pt idx="2">
                  <c:v>1.9259999999999999</c:v>
                </c:pt>
                <c:pt idx="3" formatCode="General">
                  <c:v>1.9</c:v>
                </c:pt>
                <c:pt idx="4" formatCode="General">
                  <c:v>1.8</c:v>
                </c:pt>
                <c:pt idx="5" formatCode="General">
                  <c:v>1.9</c:v>
                </c:pt>
                <c:pt idx="6" formatCode="General">
                  <c:v>1.7</c:v>
                </c:pt>
                <c:pt idx="7" formatCode="General">
                  <c:v>1.5</c:v>
                </c:pt>
                <c:pt idx="8">
                  <c:v>1.3560000000000001</c:v>
                </c:pt>
                <c:pt idx="9">
                  <c:v>1.32</c:v>
                </c:pt>
                <c:pt idx="10" formatCode="General">
                  <c:v>1.38</c:v>
                </c:pt>
                <c:pt idx="11">
                  <c:v>1.2869999999999999</c:v>
                </c:pt>
              </c:numCache>
            </c:numRef>
          </c:val>
          <c:extLst>
            <c:ext xmlns:c16="http://schemas.microsoft.com/office/drawing/2014/chart" uri="{C3380CC4-5D6E-409C-BE32-E72D297353CC}">
              <c16:uniqueId val="{00000001-BBF5-4F56-9567-DAF0AA021F82}"/>
            </c:ext>
          </c:extLst>
        </c:ser>
        <c:ser>
          <c:idx val="2"/>
          <c:order val="2"/>
          <c:tx>
            <c:strRef>
              <c:f>Sheet1!$D$1</c:f>
              <c:strCache>
                <c:ptCount val="1"/>
                <c:pt idx="0">
                  <c:v>2014</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United States</c:v>
                </c:pt>
                <c:pt idx="1">
                  <c:v>France</c:v>
                </c:pt>
                <c:pt idx="2">
                  <c:v>Australia</c:v>
                </c:pt>
                <c:pt idx="3">
                  <c:v>Sweden</c:v>
                </c:pt>
                <c:pt idx="4">
                  <c:v>Netherlands</c:v>
                </c:pt>
                <c:pt idx="5">
                  <c:v>United Kingdom</c:v>
                </c:pt>
                <c:pt idx="6">
                  <c:v>Canada</c:v>
                </c:pt>
                <c:pt idx="7">
                  <c:v>Spain</c:v>
                </c:pt>
                <c:pt idx="8">
                  <c:v>Germany</c:v>
                </c:pt>
                <c:pt idx="9">
                  <c:v>Japan</c:v>
                </c:pt>
                <c:pt idx="10">
                  <c:v>Italy</c:v>
                </c:pt>
                <c:pt idx="11">
                  <c:v>South Korea</c:v>
                </c:pt>
              </c:strCache>
            </c:strRef>
          </c:cat>
          <c:val>
            <c:numRef>
              <c:f>Sheet1!$D$2:$D$13</c:f>
              <c:numCache>
                <c:formatCode>General</c:formatCode>
                <c:ptCount val="12"/>
                <c:pt idx="0">
                  <c:v>1.8614999999999999</c:v>
                </c:pt>
                <c:pt idx="1">
                  <c:v>1.99</c:v>
                </c:pt>
                <c:pt idx="2">
                  <c:v>1.859</c:v>
                </c:pt>
                <c:pt idx="3">
                  <c:v>1.89</c:v>
                </c:pt>
                <c:pt idx="4">
                  <c:v>1.68</c:v>
                </c:pt>
                <c:pt idx="5">
                  <c:v>1.83</c:v>
                </c:pt>
                <c:pt idx="6">
                  <c:v>1.61</c:v>
                </c:pt>
                <c:pt idx="7">
                  <c:v>1.27</c:v>
                </c:pt>
                <c:pt idx="8">
                  <c:v>1.39</c:v>
                </c:pt>
                <c:pt idx="9">
                  <c:v>1.42</c:v>
                </c:pt>
                <c:pt idx="10">
                  <c:v>1.39</c:v>
                </c:pt>
                <c:pt idx="11">
                  <c:v>1.2050000000000001</c:v>
                </c:pt>
              </c:numCache>
            </c:numRef>
          </c:val>
          <c:extLst>
            <c:ext xmlns:c16="http://schemas.microsoft.com/office/drawing/2014/chart" uri="{C3380CC4-5D6E-409C-BE32-E72D297353CC}">
              <c16:uniqueId val="{00000002-BBF5-4F56-9567-DAF0AA021F82}"/>
            </c:ext>
          </c:extLst>
        </c:ser>
        <c:dLbls>
          <c:showLegendKey val="0"/>
          <c:showVal val="0"/>
          <c:showCatName val="0"/>
          <c:showSerName val="0"/>
          <c:showPercent val="0"/>
          <c:showBubbleSize val="0"/>
        </c:dLbls>
        <c:gapWidth val="182"/>
        <c:axId val="220343392"/>
        <c:axId val="220345744"/>
      </c:barChart>
      <c:catAx>
        <c:axId val="22034339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5744"/>
        <c:crosses val="autoZero"/>
        <c:auto val="1"/>
        <c:lblAlgn val="ctr"/>
        <c:lblOffset val="100"/>
        <c:noMultiLvlLbl val="0"/>
      </c:catAx>
      <c:valAx>
        <c:axId val="22034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43392"/>
        <c:crosses val="autoZero"/>
        <c:crossBetween val="between"/>
      </c:valAx>
      <c:spPr>
        <a:noFill/>
        <a:ln>
          <a:noFill/>
        </a:ln>
        <a:effectLst/>
      </c:spPr>
    </c:plotArea>
    <c:legend>
      <c:legendPos val="b"/>
      <c:layout>
        <c:manualLayout>
          <c:xMode val="edge"/>
          <c:yMode val="edge"/>
          <c:x val="0.86527155803637756"/>
          <c:y val="7.4900900335617776E-2"/>
          <c:w val="6.3877460061427638E-2"/>
          <c:h val="0.241683736088531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8213399503728E-2"/>
          <c:y val="3.1835205992509365E-2"/>
          <c:w val="0.90198511166253104"/>
          <c:h val="0.8258426966292135"/>
        </c:manualLayout>
      </c:layout>
      <c:barChart>
        <c:barDir val="col"/>
        <c:grouping val="clustered"/>
        <c:varyColors val="0"/>
        <c:ser>
          <c:idx val="0"/>
          <c:order val="0"/>
          <c:tx>
            <c:strRef>
              <c:f>Sheet1!$B$1</c:f>
              <c:strCache>
                <c:ptCount val="1"/>
                <c:pt idx="0">
                  <c:v>1965</c:v>
                </c:pt>
              </c:strCache>
            </c:strRef>
          </c:tx>
          <c:spPr>
            <a:solidFill>
              <a:schemeClr val="accent1"/>
            </a:solidFill>
            <a:ln>
              <a:noFill/>
            </a:ln>
            <a:effectLst/>
          </c:spPr>
          <c:invertIfNegative val="0"/>
          <c:cat>
            <c:strRef>
              <c:f>Sheet1!$A$2:$A$9</c:f>
              <c:strCache>
                <c:ptCount val="8"/>
                <c:pt idx="0">
                  <c:v>10-14 years</c:v>
                </c:pt>
                <c:pt idx="1">
                  <c:v>15-19 years</c:v>
                </c:pt>
                <c:pt idx="2">
                  <c:v>20-24 years</c:v>
                </c:pt>
                <c:pt idx="3">
                  <c:v>25-29 years</c:v>
                </c:pt>
                <c:pt idx="4">
                  <c:v>30-34 years</c:v>
                </c:pt>
                <c:pt idx="5">
                  <c:v>35-39 years</c:v>
                </c:pt>
                <c:pt idx="6">
                  <c:v>40-44 years</c:v>
                </c:pt>
                <c:pt idx="7">
                  <c:v>45-54 years</c:v>
                </c:pt>
              </c:strCache>
            </c:strRef>
          </c:cat>
          <c:val>
            <c:numRef>
              <c:f>Sheet1!$B$2:$B$9</c:f>
              <c:numCache>
                <c:formatCode>General</c:formatCode>
                <c:ptCount val="8"/>
                <c:pt idx="0">
                  <c:v>0.8</c:v>
                </c:pt>
                <c:pt idx="1">
                  <c:v>70.5</c:v>
                </c:pt>
                <c:pt idx="2">
                  <c:v>195.3</c:v>
                </c:pt>
                <c:pt idx="3">
                  <c:v>161.6</c:v>
                </c:pt>
                <c:pt idx="4">
                  <c:v>94.4</c:v>
                </c:pt>
                <c:pt idx="5">
                  <c:v>46.2</c:v>
                </c:pt>
                <c:pt idx="6">
                  <c:v>12.8</c:v>
                </c:pt>
                <c:pt idx="7">
                  <c:v>0.8</c:v>
                </c:pt>
              </c:numCache>
            </c:numRef>
          </c:val>
          <c:extLst>
            <c:ext xmlns:c16="http://schemas.microsoft.com/office/drawing/2014/chart" uri="{C3380CC4-5D6E-409C-BE32-E72D297353CC}">
              <c16:uniqueId val="{00000000-D5D2-4DB5-9C84-9A93EEBA2D1B}"/>
            </c:ext>
          </c:extLst>
        </c:ser>
        <c:ser>
          <c:idx val="3"/>
          <c:order val="1"/>
          <c:tx>
            <c:strRef>
              <c:f>Sheet1!$C$1</c:f>
              <c:strCache>
                <c:ptCount val="1"/>
                <c:pt idx="0">
                  <c:v>1990</c:v>
                </c:pt>
              </c:strCache>
            </c:strRef>
          </c:tx>
          <c:spPr>
            <a:solidFill>
              <a:schemeClr val="accent4"/>
            </a:solidFill>
            <a:ln>
              <a:noFill/>
            </a:ln>
            <a:effectLst/>
          </c:spPr>
          <c:invertIfNegative val="0"/>
          <c:cat>
            <c:strRef>
              <c:f>Sheet1!$A$2:$A$9</c:f>
              <c:strCache>
                <c:ptCount val="8"/>
                <c:pt idx="0">
                  <c:v>10-14 years</c:v>
                </c:pt>
                <c:pt idx="1">
                  <c:v>15-19 years</c:v>
                </c:pt>
                <c:pt idx="2">
                  <c:v>20-24 years</c:v>
                </c:pt>
                <c:pt idx="3">
                  <c:v>25-29 years</c:v>
                </c:pt>
                <c:pt idx="4">
                  <c:v>30-34 years</c:v>
                </c:pt>
                <c:pt idx="5">
                  <c:v>35-39 years</c:v>
                </c:pt>
                <c:pt idx="6">
                  <c:v>40-44 years</c:v>
                </c:pt>
                <c:pt idx="7">
                  <c:v>45-54 years</c:v>
                </c:pt>
              </c:strCache>
            </c:strRef>
          </c:cat>
          <c:val>
            <c:numRef>
              <c:f>Sheet1!$C$2:$C$9</c:f>
              <c:numCache>
                <c:formatCode>General</c:formatCode>
                <c:ptCount val="8"/>
                <c:pt idx="0">
                  <c:v>1.4</c:v>
                </c:pt>
                <c:pt idx="1">
                  <c:v>59.9</c:v>
                </c:pt>
                <c:pt idx="2">
                  <c:v>116.5</c:v>
                </c:pt>
                <c:pt idx="3">
                  <c:v>120.2</c:v>
                </c:pt>
                <c:pt idx="4">
                  <c:v>80.8</c:v>
                </c:pt>
                <c:pt idx="5">
                  <c:v>31.7</c:v>
                </c:pt>
                <c:pt idx="6">
                  <c:v>5.5</c:v>
                </c:pt>
                <c:pt idx="7">
                  <c:v>0.2</c:v>
                </c:pt>
              </c:numCache>
            </c:numRef>
          </c:val>
          <c:extLst>
            <c:ext xmlns:c16="http://schemas.microsoft.com/office/drawing/2014/chart" uri="{C3380CC4-5D6E-409C-BE32-E72D297353CC}">
              <c16:uniqueId val="{00000001-D5D2-4DB5-9C84-9A93EEBA2D1B}"/>
            </c:ext>
          </c:extLst>
        </c:ser>
        <c:ser>
          <c:idx val="1"/>
          <c:order val="3"/>
          <c:tx>
            <c:strRef>
              <c:f>Sheet1!$E$1</c:f>
              <c:strCache>
                <c:ptCount val="1"/>
                <c:pt idx="0">
                  <c:v>2002</c:v>
                </c:pt>
              </c:strCache>
            </c:strRef>
          </c:tx>
          <c:spPr>
            <a:solidFill>
              <a:schemeClr val="accent2"/>
            </a:solidFill>
            <a:ln>
              <a:noFill/>
            </a:ln>
            <a:effectLst/>
          </c:spPr>
          <c:invertIfNegative val="0"/>
          <c:cat>
            <c:strRef>
              <c:f>Sheet1!$A$2:$A$9</c:f>
              <c:strCache>
                <c:ptCount val="8"/>
                <c:pt idx="0">
                  <c:v>10-14 years</c:v>
                </c:pt>
                <c:pt idx="1">
                  <c:v>15-19 years</c:v>
                </c:pt>
                <c:pt idx="2">
                  <c:v>20-24 years</c:v>
                </c:pt>
                <c:pt idx="3">
                  <c:v>25-29 years</c:v>
                </c:pt>
                <c:pt idx="4">
                  <c:v>30-34 years</c:v>
                </c:pt>
                <c:pt idx="5">
                  <c:v>35-39 years</c:v>
                </c:pt>
                <c:pt idx="6">
                  <c:v>40-44 years</c:v>
                </c:pt>
                <c:pt idx="7">
                  <c:v>45-54 years</c:v>
                </c:pt>
              </c:strCache>
            </c:strRef>
          </c:cat>
          <c:val>
            <c:numRef>
              <c:f>Sheet1!$E$2:$E$9</c:f>
              <c:numCache>
                <c:formatCode>General</c:formatCode>
                <c:ptCount val="8"/>
                <c:pt idx="0">
                  <c:v>0.7</c:v>
                </c:pt>
                <c:pt idx="1">
                  <c:v>43</c:v>
                </c:pt>
                <c:pt idx="2">
                  <c:v>103.6</c:v>
                </c:pt>
                <c:pt idx="3">
                  <c:v>113.6</c:v>
                </c:pt>
                <c:pt idx="4">
                  <c:v>91.5</c:v>
                </c:pt>
                <c:pt idx="5">
                  <c:v>41.4</c:v>
                </c:pt>
                <c:pt idx="6">
                  <c:v>8.3000000000000007</c:v>
                </c:pt>
                <c:pt idx="7">
                  <c:v>0.5</c:v>
                </c:pt>
              </c:numCache>
            </c:numRef>
          </c:val>
          <c:extLst>
            <c:ext xmlns:c16="http://schemas.microsoft.com/office/drawing/2014/chart" uri="{C3380CC4-5D6E-409C-BE32-E72D297353CC}">
              <c16:uniqueId val="{00000000-2148-4F1B-B1ED-15280DCEB36E}"/>
            </c:ext>
          </c:extLst>
        </c:ser>
        <c:ser>
          <c:idx val="4"/>
          <c:order val="4"/>
          <c:tx>
            <c:strRef>
              <c:f>Sheet1!$F$1</c:f>
              <c:strCache>
                <c:ptCount val="1"/>
                <c:pt idx="0">
                  <c:v>2015</c:v>
                </c:pt>
              </c:strCache>
            </c:strRef>
          </c:tx>
          <c:spPr>
            <a:solidFill>
              <a:schemeClr val="accent5"/>
            </a:solidFill>
            <a:ln>
              <a:noFill/>
            </a:ln>
            <a:effectLst/>
          </c:spPr>
          <c:invertIfNegative val="0"/>
          <c:cat>
            <c:strRef>
              <c:f>Sheet1!$A$2:$A$9</c:f>
              <c:strCache>
                <c:ptCount val="8"/>
                <c:pt idx="0">
                  <c:v>10-14 years</c:v>
                </c:pt>
                <c:pt idx="1">
                  <c:v>15-19 years</c:v>
                </c:pt>
                <c:pt idx="2">
                  <c:v>20-24 years</c:v>
                </c:pt>
                <c:pt idx="3">
                  <c:v>25-29 years</c:v>
                </c:pt>
                <c:pt idx="4">
                  <c:v>30-34 years</c:v>
                </c:pt>
                <c:pt idx="5">
                  <c:v>35-39 years</c:v>
                </c:pt>
                <c:pt idx="6">
                  <c:v>40-44 years</c:v>
                </c:pt>
                <c:pt idx="7">
                  <c:v>45-54 years</c:v>
                </c:pt>
              </c:strCache>
            </c:strRef>
          </c:cat>
          <c:val>
            <c:numRef>
              <c:f>Sheet1!$F$2:$F$9</c:f>
              <c:numCache>
                <c:formatCode>General</c:formatCode>
                <c:ptCount val="8"/>
                <c:pt idx="0">
                  <c:v>0.2</c:v>
                </c:pt>
                <c:pt idx="1">
                  <c:v>22.3</c:v>
                </c:pt>
                <c:pt idx="2">
                  <c:v>76.900000000000006</c:v>
                </c:pt>
                <c:pt idx="3">
                  <c:v>104.3</c:v>
                </c:pt>
                <c:pt idx="4">
                  <c:v>101.4</c:v>
                </c:pt>
                <c:pt idx="5">
                  <c:v>51.7</c:v>
                </c:pt>
                <c:pt idx="6">
                  <c:v>11.8</c:v>
                </c:pt>
                <c:pt idx="7">
                  <c:v>0.8</c:v>
                </c:pt>
              </c:numCache>
            </c:numRef>
          </c:val>
          <c:extLst>
            <c:ext xmlns:c16="http://schemas.microsoft.com/office/drawing/2014/chart" uri="{C3380CC4-5D6E-409C-BE32-E72D297353CC}">
              <c16:uniqueId val="{00000001-2148-4F1B-B1ED-15280DCEB36E}"/>
            </c:ext>
          </c:extLst>
        </c:ser>
        <c:dLbls>
          <c:showLegendKey val="0"/>
          <c:showVal val="0"/>
          <c:showCatName val="0"/>
          <c:showSerName val="0"/>
          <c:showPercent val="0"/>
          <c:showBubbleSize val="0"/>
        </c:dLbls>
        <c:gapWidth val="219"/>
        <c:overlap val="-27"/>
        <c:axId val="144784896"/>
        <c:axId val="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1999</c:v>
                      </c:pt>
                    </c:strCache>
                  </c:strRef>
                </c:tx>
                <c:spPr>
                  <a:solidFill>
                    <a:schemeClr val="accent3"/>
                  </a:solidFill>
                  <a:ln>
                    <a:noFill/>
                  </a:ln>
                  <a:effectLst/>
                </c:spPr>
                <c:invertIfNegative val="0"/>
                <c:cat>
                  <c:strRef>
                    <c:extLst>
                      <c:ext uri="{02D57815-91ED-43cb-92C2-25804820EDAC}">
                        <c15:formulaRef>
                          <c15:sqref>Sheet1!$A$2:$A$9</c15:sqref>
                        </c15:formulaRef>
                      </c:ext>
                    </c:extLst>
                    <c:strCache>
                      <c:ptCount val="8"/>
                      <c:pt idx="0">
                        <c:v>10-14 years</c:v>
                      </c:pt>
                      <c:pt idx="1">
                        <c:v>15-19 years</c:v>
                      </c:pt>
                      <c:pt idx="2">
                        <c:v>20-24 years</c:v>
                      </c:pt>
                      <c:pt idx="3">
                        <c:v>25-29 years</c:v>
                      </c:pt>
                      <c:pt idx="4">
                        <c:v>30-34 years</c:v>
                      </c:pt>
                      <c:pt idx="5">
                        <c:v>35-39 years</c:v>
                      </c:pt>
                      <c:pt idx="6">
                        <c:v>40-44 years</c:v>
                      </c:pt>
                      <c:pt idx="7">
                        <c:v>45-54 years</c:v>
                      </c:pt>
                    </c:strCache>
                  </c:strRef>
                </c:cat>
                <c:val>
                  <c:numRef>
                    <c:extLst>
                      <c:ext uri="{02D57815-91ED-43cb-92C2-25804820EDAC}">
                        <c15:formulaRef>
                          <c15:sqref>Sheet1!$D$2:$D$9</c15:sqref>
                        </c15:formulaRef>
                      </c:ext>
                    </c:extLst>
                    <c:numCache>
                      <c:formatCode>General</c:formatCode>
                      <c:ptCount val="8"/>
                      <c:pt idx="0">
                        <c:v>0.9</c:v>
                      </c:pt>
                      <c:pt idx="1">
                        <c:v>49.6</c:v>
                      </c:pt>
                      <c:pt idx="2">
                        <c:v>111</c:v>
                      </c:pt>
                      <c:pt idx="3">
                        <c:v>117.8</c:v>
                      </c:pt>
                      <c:pt idx="4">
                        <c:v>89.6</c:v>
                      </c:pt>
                      <c:pt idx="5">
                        <c:v>38.299999999999997</c:v>
                      </c:pt>
                      <c:pt idx="6">
                        <c:v>7.4</c:v>
                      </c:pt>
                      <c:pt idx="7">
                        <c:v>0.4</c:v>
                      </c:pt>
                    </c:numCache>
                  </c:numRef>
                </c:val>
                <c:extLst>
                  <c:ext xmlns:c16="http://schemas.microsoft.com/office/drawing/2014/chart" uri="{C3380CC4-5D6E-409C-BE32-E72D297353CC}">
                    <c16:uniqueId val="{00000002-D5D2-4DB5-9C84-9A93EEBA2D1B}"/>
                  </c:ext>
                </c:extLst>
              </c15:ser>
            </c15:filteredBarSeries>
          </c:ext>
        </c:extLst>
      </c:barChart>
      <c:catAx>
        <c:axId val="14478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78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82382133995044E-2"/>
          <c:y val="5.4307116104868915E-2"/>
          <c:w val="0.91315136476426795"/>
          <c:h val="0.79588014981273403"/>
        </c:manualLayout>
      </c:layout>
      <c:lineChart>
        <c:grouping val="standard"/>
        <c:varyColors val="0"/>
        <c:ser>
          <c:idx val="0"/>
          <c:order val="0"/>
          <c:tx>
            <c:strRef>
              <c:f>Sheet1!$B$1</c:f>
              <c:strCache>
                <c:ptCount val="1"/>
              </c:strCache>
            </c:strRef>
          </c:tx>
          <c:spPr>
            <a:ln w="28575" cap="rnd">
              <a:solidFill>
                <a:schemeClr val="accent1"/>
              </a:solidFill>
              <a:round/>
            </a:ln>
            <a:effectLst/>
          </c:spPr>
          <c:marker>
            <c:symbol val="none"/>
          </c:marker>
          <c:cat>
            <c:numRef>
              <c:f>Sheet1!$A$2:$A$62</c:f>
              <c:numCache>
                <c:formatCode>General</c:formatCode>
                <c:ptCount val="61"/>
                <c:pt idx="0">
                  <c:v>1938</c:v>
                </c:pt>
                <c:pt idx="1">
                  <c:v>1939</c:v>
                </c:pt>
                <c:pt idx="2">
                  <c:v>1940</c:v>
                </c:pt>
                <c:pt idx="3">
                  <c:v>1941</c:v>
                </c:pt>
                <c:pt idx="4">
                  <c:v>1942</c:v>
                </c:pt>
                <c:pt idx="5">
                  <c:v>1943</c:v>
                </c:pt>
                <c:pt idx="6">
                  <c:v>1944</c:v>
                </c:pt>
                <c:pt idx="7">
                  <c:v>1945</c:v>
                </c:pt>
                <c:pt idx="8">
                  <c:v>1946</c:v>
                </c:pt>
                <c:pt idx="9">
                  <c:v>1947</c:v>
                </c:pt>
                <c:pt idx="10">
                  <c:v>1948</c:v>
                </c:pt>
                <c:pt idx="11">
                  <c:v>1949</c:v>
                </c:pt>
                <c:pt idx="12">
                  <c:v>1950</c:v>
                </c:pt>
                <c:pt idx="13">
                  <c:v>1951</c:v>
                </c:pt>
                <c:pt idx="14">
                  <c:v>1952</c:v>
                </c:pt>
                <c:pt idx="15">
                  <c:v>1953</c:v>
                </c:pt>
                <c:pt idx="16">
                  <c:v>1954</c:v>
                </c:pt>
                <c:pt idx="17">
                  <c:v>1955</c:v>
                </c:pt>
                <c:pt idx="18">
                  <c:v>1956</c:v>
                </c:pt>
                <c:pt idx="19">
                  <c:v>1957</c:v>
                </c:pt>
                <c:pt idx="20">
                  <c:v>1958</c:v>
                </c:pt>
                <c:pt idx="21">
                  <c:v>1959</c:v>
                </c:pt>
                <c:pt idx="22">
                  <c:v>1960</c:v>
                </c:pt>
                <c:pt idx="23">
                  <c:v>1961</c:v>
                </c:pt>
                <c:pt idx="24">
                  <c:v>1962</c:v>
                </c:pt>
                <c:pt idx="25">
                  <c:v>1963</c:v>
                </c:pt>
                <c:pt idx="26">
                  <c:v>1964</c:v>
                </c:pt>
                <c:pt idx="27">
                  <c:v>1965</c:v>
                </c:pt>
                <c:pt idx="28">
                  <c:v>1966</c:v>
                </c:pt>
                <c:pt idx="29">
                  <c:v>1967</c:v>
                </c:pt>
                <c:pt idx="30">
                  <c:v>1968</c:v>
                </c:pt>
                <c:pt idx="31">
                  <c:v>1969</c:v>
                </c:pt>
                <c:pt idx="32">
                  <c:v>1970</c:v>
                </c:pt>
                <c:pt idx="33">
                  <c:v>1971</c:v>
                </c:pt>
                <c:pt idx="34">
                  <c:v>1972</c:v>
                </c:pt>
                <c:pt idx="35">
                  <c:v>1973</c:v>
                </c:pt>
                <c:pt idx="36">
                  <c:v>1974</c:v>
                </c:pt>
                <c:pt idx="37">
                  <c:v>1975</c:v>
                </c:pt>
                <c:pt idx="38">
                  <c:v>1976</c:v>
                </c:pt>
                <c:pt idx="39">
                  <c:v>1977</c:v>
                </c:pt>
                <c:pt idx="40">
                  <c:v>1978</c:v>
                </c:pt>
                <c:pt idx="41">
                  <c:v>1979</c:v>
                </c:pt>
                <c:pt idx="42">
                  <c:v>1980</c:v>
                </c:pt>
                <c:pt idx="43">
                  <c:v>1981</c:v>
                </c:pt>
                <c:pt idx="44">
                  <c:v>1982</c:v>
                </c:pt>
                <c:pt idx="45">
                  <c:v>1983</c:v>
                </c:pt>
                <c:pt idx="46">
                  <c:v>1984</c:v>
                </c:pt>
                <c:pt idx="47">
                  <c:v>1985</c:v>
                </c:pt>
                <c:pt idx="48">
                  <c:v>1986</c:v>
                </c:pt>
                <c:pt idx="49">
                  <c:v>1987</c:v>
                </c:pt>
                <c:pt idx="50">
                  <c:v>1988</c:v>
                </c:pt>
                <c:pt idx="51">
                  <c:v>1989</c:v>
                </c:pt>
                <c:pt idx="52">
                  <c:v>1990</c:v>
                </c:pt>
                <c:pt idx="53">
                  <c:v>1991</c:v>
                </c:pt>
                <c:pt idx="54">
                  <c:v>1992</c:v>
                </c:pt>
                <c:pt idx="55">
                  <c:v>1993</c:v>
                </c:pt>
                <c:pt idx="56">
                  <c:v>1994</c:v>
                </c:pt>
                <c:pt idx="57">
                  <c:v>1995</c:v>
                </c:pt>
                <c:pt idx="58">
                  <c:v>1996</c:v>
                </c:pt>
                <c:pt idx="59">
                  <c:v>1997</c:v>
                </c:pt>
                <c:pt idx="60">
                  <c:v>1998</c:v>
                </c:pt>
              </c:numCache>
            </c:numRef>
          </c:cat>
          <c:val>
            <c:numRef>
              <c:f>Sheet1!$B$2:$B$62</c:f>
              <c:numCache>
                <c:formatCode>General</c:formatCode>
                <c:ptCount val="61"/>
                <c:pt idx="0">
                  <c:v>122.5</c:v>
                </c:pt>
                <c:pt idx="1">
                  <c:v>121</c:v>
                </c:pt>
                <c:pt idx="2">
                  <c:v>119.5</c:v>
                </c:pt>
                <c:pt idx="3">
                  <c:v>118</c:v>
                </c:pt>
                <c:pt idx="4">
                  <c:v>116.5</c:v>
                </c:pt>
                <c:pt idx="5">
                  <c:v>115</c:v>
                </c:pt>
                <c:pt idx="6">
                  <c:v>113.5</c:v>
                </c:pt>
                <c:pt idx="7">
                  <c:v>112</c:v>
                </c:pt>
                <c:pt idx="8">
                  <c:v>110.5</c:v>
                </c:pt>
                <c:pt idx="9">
                  <c:v>109</c:v>
                </c:pt>
                <c:pt idx="10">
                  <c:v>107.5</c:v>
                </c:pt>
                <c:pt idx="11">
                  <c:v>106</c:v>
                </c:pt>
                <c:pt idx="12">
                  <c:v>104.5</c:v>
                </c:pt>
                <c:pt idx="13">
                  <c:v>103</c:v>
                </c:pt>
                <c:pt idx="14">
                  <c:v>101.5</c:v>
                </c:pt>
                <c:pt idx="15">
                  <c:v>100</c:v>
                </c:pt>
                <c:pt idx="16">
                  <c:v>98.5</c:v>
                </c:pt>
                <c:pt idx="17">
                  <c:v>97</c:v>
                </c:pt>
                <c:pt idx="18">
                  <c:v>95.5</c:v>
                </c:pt>
                <c:pt idx="19">
                  <c:v>94</c:v>
                </c:pt>
                <c:pt idx="20">
                  <c:v>92.5</c:v>
                </c:pt>
                <c:pt idx="21">
                  <c:v>91</c:v>
                </c:pt>
                <c:pt idx="22">
                  <c:v>89.5</c:v>
                </c:pt>
                <c:pt idx="23">
                  <c:v>88</c:v>
                </c:pt>
                <c:pt idx="24">
                  <c:v>86.5</c:v>
                </c:pt>
                <c:pt idx="25">
                  <c:v>85</c:v>
                </c:pt>
                <c:pt idx="26">
                  <c:v>83.5</c:v>
                </c:pt>
                <c:pt idx="27">
                  <c:v>82</c:v>
                </c:pt>
                <c:pt idx="28">
                  <c:v>80.5</c:v>
                </c:pt>
                <c:pt idx="29">
                  <c:v>79</c:v>
                </c:pt>
                <c:pt idx="30">
                  <c:v>77.5</c:v>
                </c:pt>
                <c:pt idx="31">
                  <c:v>76</c:v>
                </c:pt>
                <c:pt idx="32">
                  <c:v>74.5</c:v>
                </c:pt>
                <c:pt idx="33">
                  <c:v>73</c:v>
                </c:pt>
                <c:pt idx="34">
                  <c:v>71.5</c:v>
                </c:pt>
                <c:pt idx="35">
                  <c:v>70</c:v>
                </c:pt>
                <c:pt idx="36">
                  <c:v>68.5</c:v>
                </c:pt>
                <c:pt idx="37">
                  <c:v>67</c:v>
                </c:pt>
                <c:pt idx="38">
                  <c:v>65.5</c:v>
                </c:pt>
                <c:pt idx="39">
                  <c:v>64</c:v>
                </c:pt>
                <c:pt idx="40">
                  <c:v>62.5</c:v>
                </c:pt>
                <c:pt idx="41">
                  <c:v>61</c:v>
                </c:pt>
                <c:pt idx="42">
                  <c:v>59.5</c:v>
                </c:pt>
                <c:pt idx="43">
                  <c:v>58</c:v>
                </c:pt>
                <c:pt idx="44">
                  <c:v>56.5</c:v>
                </c:pt>
                <c:pt idx="45">
                  <c:v>55</c:v>
                </c:pt>
                <c:pt idx="46">
                  <c:v>53.5</c:v>
                </c:pt>
                <c:pt idx="47">
                  <c:v>52</c:v>
                </c:pt>
                <c:pt idx="48">
                  <c:v>50.5</c:v>
                </c:pt>
                <c:pt idx="49">
                  <c:v>49</c:v>
                </c:pt>
                <c:pt idx="50">
                  <c:v>47.5</c:v>
                </c:pt>
                <c:pt idx="51">
                  <c:v>48</c:v>
                </c:pt>
                <c:pt idx="52">
                  <c:v>49.5</c:v>
                </c:pt>
                <c:pt idx="53">
                  <c:v>48</c:v>
                </c:pt>
                <c:pt idx="54">
                  <c:v>49</c:v>
                </c:pt>
                <c:pt idx="55">
                  <c:v>48.5</c:v>
                </c:pt>
                <c:pt idx="56">
                  <c:v>49</c:v>
                </c:pt>
                <c:pt idx="57">
                  <c:v>48.5</c:v>
                </c:pt>
                <c:pt idx="58">
                  <c:v>49</c:v>
                </c:pt>
                <c:pt idx="59">
                  <c:v>49</c:v>
                </c:pt>
                <c:pt idx="60">
                  <c:v>49</c:v>
                </c:pt>
              </c:numCache>
            </c:numRef>
          </c:val>
          <c:smooth val="0"/>
          <c:extLst>
            <c:ext xmlns:c16="http://schemas.microsoft.com/office/drawing/2014/chart" uri="{C3380CC4-5D6E-409C-BE32-E72D297353CC}">
              <c16:uniqueId val="{00000000-E8A1-43E8-AF46-2FE3A0E44B5D}"/>
            </c:ext>
          </c:extLst>
        </c:ser>
        <c:dLbls>
          <c:showLegendKey val="0"/>
          <c:showVal val="0"/>
          <c:showCatName val="0"/>
          <c:showSerName val="0"/>
          <c:showPercent val="0"/>
          <c:showBubbleSize val="0"/>
        </c:dLbls>
        <c:smooth val="0"/>
        <c:axId val="144793752"/>
        <c:axId val="1"/>
      </c:lineChart>
      <c:catAx>
        <c:axId val="14479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4"/>
        <c:tickMarkSkip val="1"/>
        <c:noMultiLvlLbl val="0"/>
      </c:catAx>
      <c:valAx>
        <c:axId val="1"/>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447937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07444082966718"/>
          <c:y val="2.186878727634195E-2"/>
          <c:w val="0.76787547109172005"/>
          <c:h val="0.89814780865666333"/>
        </c:manualLayout>
      </c:layout>
      <c:barChart>
        <c:barDir val="bar"/>
        <c:grouping val="clustered"/>
        <c:varyColors val="0"/>
        <c:ser>
          <c:idx val="0"/>
          <c:order val="0"/>
          <c:tx>
            <c:strRef>
              <c:f>Sheet1!$B$1</c:f>
              <c:strCache>
                <c:ptCount val="1"/>
              </c:strCache>
            </c:strRef>
          </c:tx>
          <c:spPr>
            <a:solidFill>
              <a:schemeClr val="accent1"/>
            </a:solidFill>
            <a:ln>
              <a:noFill/>
            </a:ln>
            <a:effectLst/>
          </c:spPr>
          <c:invertIfNegative val="0"/>
          <c:cat>
            <c:strRef>
              <c:f>Sheet1!$A$2:$A$10</c:f>
              <c:strCache>
                <c:ptCount val="9"/>
                <c:pt idx="0">
                  <c:v>Niger</c:v>
                </c:pt>
                <c:pt idx="1">
                  <c:v>Bangladesh</c:v>
                </c:pt>
                <c:pt idx="2">
                  <c:v>Pakistan</c:v>
                </c:pt>
                <c:pt idx="3">
                  <c:v>Mexico</c:v>
                </c:pt>
                <c:pt idx="4">
                  <c:v>Brazil</c:v>
                </c:pt>
                <c:pt idx="5">
                  <c:v>Russian Federation</c:v>
                </c:pt>
                <c:pt idx="6">
                  <c:v>United States</c:v>
                </c:pt>
                <c:pt idx="7">
                  <c:v>Japan</c:v>
                </c:pt>
                <c:pt idx="8">
                  <c:v>China</c:v>
                </c:pt>
              </c:strCache>
            </c:strRef>
          </c:cat>
          <c:val>
            <c:numRef>
              <c:f>Sheet1!$B$2:$B$10</c:f>
              <c:numCache>
                <c:formatCode>General</c:formatCode>
                <c:ptCount val="9"/>
                <c:pt idx="0">
                  <c:v>0.62</c:v>
                </c:pt>
                <c:pt idx="1">
                  <c:v>0.48</c:v>
                </c:pt>
                <c:pt idx="2">
                  <c:v>0.21</c:v>
                </c:pt>
                <c:pt idx="3">
                  <c:v>0.17</c:v>
                </c:pt>
                <c:pt idx="4">
                  <c:v>0.17</c:v>
                </c:pt>
                <c:pt idx="5">
                  <c:v>0.11</c:v>
                </c:pt>
                <c:pt idx="6">
                  <c:v>0.04</c:v>
                </c:pt>
                <c:pt idx="7">
                  <c:v>0.01</c:v>
                </c:pt>
                <c:pt idx="8">
                  <c:v>0.01</c:v>
                </c:pt>
              </c:numCache>
            </c:numRef>
          </c:val>
          <c:extLst>
            <c:ext xmlns:c16="http://schemas.microsoft.com/office/drawing/2014/chart" uri="{C3380CC4-5D6E-409C-BE32-E72D297353CC}">
              <c16:uniqueId val="{00000000-9D43-48B3-A2C1-285823131FCD}"/>
            </c:ext>
          </c:extLst>
        </c:ser>
        <c:dLbls>
          <c:showLegendKey val="0"/>
          <c:showVal val="0"/>
          <c:showCatName val="0"/>
          <c:showSerName val="0"/>
          <c:showPercent val="0"/>
          <c:showBubbleSize val="0"/>
        </c:dLbls>
        <c:gapWidth val="182"/>
        <c:axId val="144785552"/>
        <c:axId val="1"/>
      </c:barChart>
      <c:catAx>
        <c:axId val="14478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447855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91139240506333E-2"/>
          <c:y val="6.3829787234042548E-2"/>
          <c:w val="0.92025316455696204"/>
          <c:h val="0.82033096926713944"/>
        </c:manualLayout>
      </c:layout>
      <c:barChart>
        <c:barDir val="col"/>
        <c:grouping val="clustered"/>
        <c:varyColors val="0"/>
        <c:ser>
          <c:idx val="0"/>
          <c:order val="0"/>
          <c:tx>
            <c:strRef>
              <c:f>Sheet1!$B$1</c:f>
              <c:strCache>
                <c:ptCount val="1"/>
                <c:pt idx="0">
                  <c:v>2001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Austria</c:v>
                </c:pt>
                <c:pt idx="1">
                  <c:v>Germany</c:v>
                </c:pt>
                <c:pt idx="2">
                  <c:v>France</c:v>
                </c:pt>
                <c:pt idx="3">
                  <c:v>Italy</c:v>
                </c:pt>
                <c:pt idx="4">
                  <c:v>U.K.</c:v>
                </c:pt>
                <c:pt idx="5">
                  <c:v>Portugal</c:v>
                </c:pt>
                <c:pt idx="6">
                  <c:v>Sweden</c:v>
                </c:pt>
                <c:pt idx="7">
                  <c:v>EU15</c:v>
                </c:pt>
              </c:strCache>
            </c:strRef>
          </c:cat>
          <c:val>
            <c:numRef>
              <c:f>Sheet1!$B$2:$B$9</c:f>
              <c:numCache>
                <c:formatCode>General</c:formatCode>
                <c:ptCount val="8"/>
                <c:pt idx="0">
                  <c:v>1.58</c:v>
                </c:pt>
                <c:pt idx="1">
                  <c:v>1.78</c:v>
                </c:pt>
                <c:pt idx="2">
                  <c:v>2.6</c:v>
                </c:pt>
                <c:pt idx="3">
                  <c:v>2.2000000000000002</c:v>
                </c:pt>
                <c:pt idx="4">
                  <c:v>2.39</c:v>
                </c:pt>
                <c:pt idx="5">
                  <c:v>2.12</c:v>
                </c:pt>
                <c:pt idx="6">
                  <c:v>2.2799999999999998</c:v>
                </c:pt>
                <c:pt idx="7">
                  <c:v>2.08</c:v>
                </c:pt>
              </c:numCache>
            </c:numRef>
          </c:val>
          <c:extLst>
            <c:ext xmlns:c16="http://schemas.microsoft.com/office/drawing/2014/chart" uri="{C3380CC4-5D6E-409C-BE32-E72D297353CC}">
              <c16:uniqueId val="{00000000-2BC4-4072-A913-E9CF1D0A0B96}"/>
            </c:ext>
          </c:extLst>
        </c:ser>
        <c:ser>
          <c:idx val="1"/>
          <c:order val="1"/>
          <c:tx>
            <c:strRef>
              <c:f>Sheet1!$C$1</c:f>
              <c:strCache>
                <c:ptCount val="1"/>
                <c:pt idx="0">
                  <c:v>2006</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Austria</c:v>
                </c:pt>
                <c:pt idx="1">
                  <c:v>Germany</c:v>
                </c:pt>
                <c:pt idx="2">
                  <c:v>France</c:v>
                </c:pt>
                <c:pt idx="3">
                  <c:v>Italy</c:v>
                </c:pt>
                <c:pt idx="4">
                  <c:v>U.K.</c:v>
                </c:pt>
                <c:pt idx="5">
                  <c:v>Portugal</c:v>
                </c:pt>
                <c:pt idx="6">
                  <c:v>Sweden</c:v>
                </c:pt>
                <c:pt idx="7">
                  <c:v>EU15</c:v>
                </c:pt>
              </c:strCache>
            </c:strRef>
          </c:cat>
          <c:val>
            <c:numRef>
              <c:f>Sheet1!$C$2:$C$9</c:f>
              <c:numCache>
                <c:formatCode>General</c:formatCode>
                <c:ptCount val="8"/>
                <c:pt idx="0">
                  <c:v>1.59</c:v>
                </c:pt>
                <c:pt idx="1">
                  <c:v>1.96</c:v>
                </c:pt>
                <c:pt idx="2">
                  <c:v>2.58</c:v>
                </c:pt>
                <c:pt idx="3">
                  <c:v>2.12</c:v>
                </c:pt>
                <c:pt idx="4">
                  <c:v>2.42</c:v>
                </c:pt>
                <c:pt idx="5">
                  <c:v>1.71</c:v>
                </c:pt>
                <c:pt idx="6">
                  <c:v>2.66</c:v>
                </c:pt>
                <c:pt idx="7">
                  <c:v>2.2599999999999998</c:v>
                </c:pt>
              </c:numCache>
            </c:numRef>
          </c:val>
          <c:extLst>
            <c:ext xmlns:c16="http://schemas.microsoft.com/office/drawing/2014/chart" uri="{C3380CC4-5D6E-409C-BE32-E72D297353CC}">
              <c16:uniqueId val="{00000001-2BC4-4072-A913-E9CF1D0A0B96}"/>
            </c:ext>
          </c:extLst>
        </c:ser>
        <c:dLbls>
          <c:showLegendKey val="0"/>
          <c:showVal val="0"/>
          <c:showCatName val="0"/>
          <c:showSerName val="0"/>
          <c:showPercent val="0"/>
          <c:showBubbleSize val="0"/>
        </c:dLbls>
        <c:gapWidth val="219"/>
        <c:overlap val="-27"/>
        <c:axId val="191756984"/>
        <c:axId val="1"/>
      </c:barChart>
      <c:catAx>
        <c:axId val="19175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91756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Childless</c:v>
                </c:pt>
              </c:strCache>
            </c:strRef>
          </c:tx>
          <c:spPr>
            <a:solidFill>
              <a:schemeClr val="accent1"/>
            </a:solidFill>
            <a:ln>
              <a:noFill/>
            </a:ln>
            <a:effectLst/>
          </c:spPr>
          <c:invertIfNegative val="0"/>
          <c:cat>
            <c:strRef>
              <c:f>Sheet1!$A$2:$A$9</c:f>
              <c:strCache>
                <c:ptCount val="8"/>
                <c:pt idx="0">
                  <c:v>Austria</c:v>
                </c:pt>
                <c:pt idx="1">
                  <c:v>Brazil</c:v>
                </c:pt>
                <c:pt idx="2">
                  <c:v>Canada</c:v>
                </c:pt>
                <c:pt idx="3">
                  <c:v>France</c:v>
                </c:pt>
                <c:pt idx="4">
                  <c:v>Japan</c:v>
                </c:pt>
                <c:pt idx="5">
                  <c:v>Russia</c:v>
                </c:pt>
                <c:pt idx="6">
                  <c:v>Thailand</c:v>
                </c:pt>
                <c:pt idx="7">
                  <c:v>Vietnam</c:v>
                </c:pt>
              </c:strCache>
            </c:strRef>
          </c:cat>
          <c:val>
            <c:numRef>
              <c:f>Sheet1!$B$2:$B$9</c:f>
              <c:numCache>
                <c:formatCode>General</c:formatCode>
                <c:ptCount val="8"/>
                <c:pt idx="0">
                  <c:v>21.1</c:v>
                </c:pt>
                <c:pt idx="1">
                  <c:v>13.4</c:v>
                </c:pt>
                <c:pt idx="2">
                  <c:v>18.899999999999999</c:v>
                </c:pt>
                <c:pt idx="3">
                  <c:v>10.199999999999999</c:v>
                </c:pt>
                <c:pt idx="4">
                  <c:v>19.2</c:v>
                </c:pt>
                <c:pt idx="5">
                  <c:v>7.6</c:v>
                </c:pt>
                <c:pt idx="6">
                  <c:v>11.4</c:v>
                </c:pt>
                <c:pt idx="7">
                  <c:v>8.4</c:v>
                </c:pt>
              </c:numCache>
            </c:numRef>
          </c:val>
          <c:extLst>
            <c:ext xmlns:c16="http://schemas.microsoft.com/office/drawing/2014/chart" uri="{C3380CC4-5D6E-409C-BE32-E72D297353CC}">
              <c16:uniqueId val="{00000000-3D60-44D0-8D47-F39F8C1B4108}"/>
            </c:ext>
          </c:extLst>
        </c:ser>
        <c:ser>
          <c:idx val="1"/>
          <c:order val="1"/>
          <c:tx>
            <c:strRef>
              <c:f>Sheet1!$C$1</c:f>
              <c:strCache>
                <c:ptCount val="1"/>
                <c:pt idx="0">
                  <c:v>Three or more children</c:v>
                </c:pt>
              </c:strCache>
            </c:strRef>
          </c:tx>
          <c:spPr>
            <a:solidFill>
              <a:schemeClr val="accent2"/>
            </a:solidFill>
            <a:ln>
              <a:noFill/>
            </a:ln>
            <a:effectLst/>
          </c:spPr>
          <c:invertIfNegative val="0"/>
          <c:cat>
            <c:strRef>
              <c:f>Sheet1!$A$2:$A$9</c:f>
              <c:strCache>
                <c:ptCount val="8"/>
                <c:pt idx="0">
                  <c:v>Austria</c:v>
                </c:pt>
                <c:pt idx="1">
                  <c:v>Brazil</c:v>
                </c:pt>
                <c:pt idx="2">
                  <c:v>Canada</c:v>
                </c:pt>
                <c:pt idx="3">
                  <c:v>France</c:v>
                </c:pt>
                <c:pt idx="4">
                  <c:v>Japan</c:v>
                </c:pt>
                <c:pt idx="5">
                  <c:v>Russia</c:v>
                </c:pt>
                <c:pt idx="6">
                  <c:v>Thailand</c:v>
                </c:pt>
                <c:pt idx="7">
                  <c:v>Vietnam</c:v>
                </c:pt>
              </c:strCache>
            </c:strRef>
          </c:cat>
          <c:val>
            <c:numRef>
              <c:f>Sheet1!$C$2:$C$9</c:f>
              <c:numCache>
                <c:formatCode>General</c:formatCode>
                <c:ptCount val="8"/>
                <c:pt idx="0">
                  <c:v>17.8</c:v>
                </c:pt>
                <c:pt idx="1">
                  <c:v>36.799999999999997</c:v>
                </c:pt>
                <c:pt idx="2">
                  <c:v>24.5</c:v>
                </c:pt>
                <c:pt idx="4">
                  <c:v>22.9</c:v>
                </c:pt>
                <c:pt idx="5">
                  <c:v>12</c:v>
                </c:pt>
                <c:pt idx="6">
                  <c:v>21.2</c:v>
                </c:pt>
                <c:pt idx="7">
                  <c:v>60.6</c:v>
                </c:pt>
              </c:numCache>
            </c:numRef>
          </c:val>
          <c:extLst>
            <c:ext xmlns:c16="http://schemas.microsoft.com/office/drawing/2014/chart" uri="{C3380CC4-5D6E-409C-BE32-E72D297353CC}">
              <c16:uniqueId val="{00000001-3D60-44D0-8D47-F39F8C1B4108}"/>
            </c:ext>
          </c:extLst>
        </c:ser>
        <c:dLbls>
          <c:showLegendKey val="0"/>
          <c:showVal val="0"/>
          <c:showCatName val="0"/>
          <c:showSerName val="0"/>
          <c:showPercent val="0"/>
          <c:showBubbleSize val="0"/>
        </c:dLbls>
        <c:gapWidth val="182"/>
        <c:axId val="623270736"/>
        <c:axId val="623304544"/>
      </c:barChart>
      <c:catAx>
        <c:axId val="62327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3304544"/>
        <c:crosses val="autoZero"/>
        <c:auto val="1"/>
        <c:lblAlgn val="ctr"/>
        <c:lblOffset val="100"/>
        <c:noMultiLvlLbl val="0"/>
      </c:catAx>
      <c:valAx>
        <c:axId val="623304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327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'2.13_Education_completion_and_o'!$E$1</c:f>
              <c:strCache>
                <c:ptCount val="1"/>
                <c:pt idx="0">
                  <c:v>Europe</c:v>
                </c:pt>
              </c:strCache>
            </c:strRef>
          </c:tx>
          <c:spPr>
            <a:ln w="25400" cap="rnd">
              <a:noFill/>
              <a:round/>
            </a:ln>
            <a:effectLst/>
          </c:spPr>
          <c:marker>
            <c:symbol val="circle"/>
            <c:size val="5"/>
            <c:spPr>
              <a:solidFill>
                <a:schemeClr val="accent1"/>
              </a:solidFill>
              <a:ln w="9525">
                <a:solidFill>
                  <a:schemeClr val="accent1"/>
                </a:solidFill>
              </a:ln>
              <a:effectLst/>
            </c:spPr>
          </c:marker>
          <c:xVal>
            <c:numRef>
              <c:f>'2.13_Education_completion_and_o'!$G$2:$G$34</c:f>
              <c:numCache>
                <c:formatCode>General</c:formatCode>
                <c:ptCount val="33"/>
                <c:pt idx="0">
                  <c:v>108</c:v>
                </c:pt>
                <c:pt idx="1">
                  <c:v>99</c:v>
                </c:pt>
                <c:pt idx="2">
                  <c:v>98</c:v>
                </c:pt>
                <c:pt idx="3">
                  <c:v>92</c:v>
                </c:pt>
                <c:pt idx="4">
                  <c:v>99</c:v>
                </c:pt>
                <c:pt idx="5">
                  <c:v>92</c:v>
                </c:pt>
                <c:pt idx="6">
                  <c:v>101</c:v>
                </c:pt>
                <c:pt idx="7">
                  <c:v>100</c:v>
                </c:pt>
                <c:pt idx="8">
                  <c:v>106</c:v>
                </c:pt>
                <c:pt idx="9">
                  <c:v>98</c:v>
                </c:pt>
                <c:pt idx="10">
                  <c:v>100</c:v>
                </c:pt>
                <c:pt idx="11">
                  <c:v>96</c:v>
                </c:pt>
                <c:pt idx="12">
                  <c:v>99</c:v>
                </c:pt>
                <c:pt idx="13">
                  <c:v>101</c:v>
                </c:pt>
                <c:pt idx="14">
                  <c:v>100</c:v>
                </c:pt>
                <c:pt idx="15">
                  <c:v>111</c:v>
                </c:pt>
                <c:pt idx="16">
                  <c:v>99</c:v>
                </c:pt>
                <c:pt idx="17">
                  <c:v>97</c:v>
                </c:pt>
                <c:pt idx="18">
                  <c:v>85</c:v>
                </c:pt>
                <c:pt idx="19">
                  <c:v>90</c:v>
                </c:pt>
                <c:pt idx="20">
                  <c:v>93</c:v>
                </c:pt>
                <c:pt idx="21">
                  <c:v>97</c:v>
                </c:pt>
                <c:pt idx="22">
                  <c:v>101</c:v>
                </c:pt>
                <c:pt idx="23">
                  <c:v>101</c:v>
                </c:pt>
                <c:pt idx="24">
                  <c:v>98</c:v>
                </c:pt>
                <c:pt idx="25">
                  <c:v>93</c:v>
                </c:pt>
                <c:pt idx="26">
                  <c:v>102</c:v>
                </c:pt>
                <c:pt idx="27">
                  <c:v>95</c:v>
                </c:pt>
                <c:pt idx="28">
                  <c:v>98</c:v>
                </c:pt>
                <c:pt idx="29">
                  <c:v>100</c:v>
                </c:pt>
                <c:pt idx="30">
                  <c:v>102</c:v>
                </c:pt>
                <c:pt idx="31">
                  <c:v>99</c:v>
                </c:pt>
                <c:pt idx="32">
                  <c:v>112</c:v>
                </c:pt>
              </c:numCache>
            </c:numRef>
          </c:xVal>
          <c:yVal>
            <c:numRef>
              <c:f>'2.13_Education_completion_and_o'!$H$2:$H$34</c:f>
              <c:numCache>
                <c:formatCode>General</c:formatCode>
                <c:ptCount val="33"/>
                <c:pt idx="0">
                  <c:v>1.8</c:v>
                </c:pt>
                <c:pt idx="1">
                  <c:v>1.4</c:v>
                </c:pt>
                <c:pt idx="2">
                  <c:v>1.6</c:v>
                </c:pt>
                <c:pt idx="3">
                  <c:v>1.8</c:v>
                </c:pt>
                <c:pt idx="4">
                  <c:v>1.5</c:v>
                </c:pt>
                <c:pt idx="5">
                  <c:v>1.5</c:v>
                </c:pt>
                <c:pt idx="6">
                  <c:v>1.5</c:v>
                </c:pt>
                <c:pt idx="7">
                  <c:v>1.7</c:v>
                </c:pt>
                <c:pt idx="8">
                  <c:v>1.5</c:v>
                </c:pt>
                <c:pt idx="9">
                  <c:v>1.8</c:v>
                </c:pt>
                <c:pt idx="10">
                  <c:v>1.4</c:v>
                </c:pt>
                <c:pt idx="11">
                  <c:v>1.3</c:v>
                </c:pt>
                <c:pt idx="12">
                  <c:v>1.4</c:v>
                </c:pt>
                <c:pt idx="13">
                  <c:v>1.9</c:v>
                </c:pt>
                <c:pt idx="14">
                  <c:v>1.4</c:v>
                </c:pt>
                <c:pt idx="15">
                  <c:v>1.5</c:v>
                </c:pt>
                <c:pt idx="16">
                  <c:v>1.5</c:v>
                </c:pt>
                <c:pt idx="17">
                  <c:v>1.6</c:v>
                </c:pt>
                <c:pt idx="18">
                  <c:v>1.6</c:v>
                </c:pt>
                <c:pt idx="19">
                  <c:v>1.4</c:v>
                </c:pt>
                <c:pt idx="20">
                  <c:v>1.3</c:v>
                </c:pt>
                <c:pt idx="21">
                  <c:v>1.7</c:v>
                </c:pt>
                <c:pt idx="22">
                  <c:v>2.5</c:v>
                </c:pt>
                <c:pt idx="23">
                  <c:v>1.8</c:v>
                </c:pt>
                <c:pt idx="24">
                  <c:v>1.3</c:v>
                </c:pt>
                <c:pt idx="25">
                  <c:v>1.4</c:v>
                </c:pt>
                <c:pt idx="26">
                  <c:v>1.4</c:v>
                </c:pt>
                <c:pt idx="27">
                  <c:v>1.3</c:v>
                </c:pt>
                <c:pt idx="28">
                  <c:v>1.6</c:v>
                </c:pt>
                <c:pt idx="29">
                  <c:v>1.3</c:v>
                </c:pt>
                <c:pt idx="30">
                  <c:v>1.9</c:v>
                </c:pt>
                <c:pt idx="31">
                  <c:v>1.5</c:v>
                </c:pt>
                <c:pt idx="32">
                  <c:v>1.5</c:v>
                </c:pt>
              </c:numCache>
            </c:numRef>
          </c:yVal>
          <c:smooth val="0"/>
          <c:extLst>
            <c:ext xmlns:c16="http://schemas.microsoft.com/office/drawing/2014/chart" uri="{C3380CC4-5D6E-409C-BE32-E72D297353CC}">
              <c16:uniqueId val="{00000000-CEC4-4565-B5ED-1C32CFA94030}"/>
            </c:ext>
          </c:extLst>
        </c:ser>
        <c:ser>
          <c:idx val="1"/>
          <c:order val="1"/>
          <c:tx>
            <c:strRef>
              <c:f>'2.13_Education_completion_and_o'!$E$36</c:f>
              <c:strCache>
                <c:ptCount val="1"/>
                <c:pt idx="0">
                  <c:v>Latin American  &amp; Carribbean</c:v>
                </c:pt>
              </c:strCache>
            </c:strRef>
          </c:tx>
          <c:spPr>
            <a:ln w="25400" cap="rnd">
              <a:noFill/>
              <a:round/>
            </a:ln>
            <a:effectLst/>
          </c:spPr>
          <c:marker>
            <c:symbol val="circle"/>
            <c:size val="5"/>
            <c:spPr>
              <a:solidFill>
                <a:schemeClr val="accent2"/>
              </a:solidFill>
              <a:ln w="9525">
                <a:solidFill>
                  <a:schemeClr val="accent2"/>
                </a:solidFill>
              </a:ln>
              <a:effectLst/>
            </c:spPr>
          </c:marker>
          <c:xVal>
            <c:numRef>
              <c:f>'2.13_Education_completion_and_o'!$G$37:$G$60</c:f>
              <c:numCache>
                <c:formatCode>General</c:formatCode>
                <c:ptCount val="24"/>
                <c:pt idx="0">
                  <c:v>93</c:v>
                </c:pt>
                <c:pt idx="1">
                  <c:v>101</c:v>
                </c:pt>
                <c:pt idx="2">
                  <c:v>99</c:v>
                </c:pt>
                <c:pt idx="3">
                  <c:v>100</c:v>
                </c:pt>
                <c:pt idx="4">
                  <c:v>90</c:v>
                </c:pt>
                <c:pt idx="5">
                  <c:v>113</c:v>
                </c:pt>
                <c:pt idx="6">
                  <c:v>107</c:v>
                </c:pt>
                <c:pt idx="7">
                  <c:v>88</c:v>
                </c:pt>
                <c:pt idx="8">
                  <c:v>96</c:v>
                </c:pt>
                <c:pt idx="9">
                  <c:v>96</c:v>
                </c:pt>
                <c:pt idx="10">
                  <c:v>98</c:v>
                </c:pt>
                <c:pt idx="11">
                  <c:v>90</c:v>
                </c:pt>
                <c:pt idx="12">
                  <c:v>113</c:v>
                </c:pt>
                <c:pt idx="13">
                  <c:v>91</c:v>
                </c:pt>
                <c:pt idx="14">
                  <c:v>85</c:v>
                </c:pt>
                <c:pt idx="15">
                  <c:v>81</c:v>
                </c:pt>
                <c:pt idx="16">
                  <c:v>111</c:v>
                </c:pt>
                <c:pt idx="17">
                  <c:v>93</c:v>
                </c:pt>
                <c:pt idx="18">
                  <c:v>103</c:v>
                </c:pt>
                <c:pt idx="19">
                  <c:v>101</c:v>
                </c:pt>
                <c:pt idx="20">
                  <c:v>90</c:v>
                </c:pt>
                <c:pt idx="21">
                  <c:v>97</c:v>
                </c:pt>
                <c:pt idx="22">
                  <c:v>99</c:v>
                </c:pt>
                <c:pt idx="23">
                  <c:v>97</c:v>
                </c:pt>
              </c:numCache>
            </c:numRef>
          </c:xVal>
          <c:yVal>
            <c:numRef>
              <c:f>'2.13_Education_completion_and_o'!$H$37:$H$60</c:f>
              <c:numCache>
                <c:formatCode>General</c:formatCode>
                <c:ptCount val="24"/>
                <c:pt idx="0">
                  <c:v>2.1</c:v>
                </c:pt>
                <c:pt idx="1">
                  <c:v>2.2999999999999998</c:v>
                </c:pt>
                <c:pt idx="2">
                  <c:v>1.8</c:v>
                </c:pt>
                <c:pt idx="3">
                  <c:v>1.6</c:v>
                </c:pt>
                <c:pt idx="4">
                  <c:v>2.5</c:v>
                </c:pt>
                <c:pt idx="5">
                  <c:v>2.5</c:v>
                </c:pt>
                <c:pt idx="6">
                  <c:v>1.9</c:v>
                </c:pt>
                <c:pt idx="7">
                  <c:v>1.6</c:v>
                </c:pt>
                <c:pt idx="8">
                  <c:v>3</c:v>
                </c:pt>
                <c:pt idx="9">
                  <c:v>1.8</c:v>
                </c:pt>
                <c:pt idx="10">
                  <c:v>1.8</c:v>
                </c:pt>
                <c:pt idx="11">
                  <c:v>2.5</c:v>
                </c:pt>
                <c:pt idx="12">
                  <c:v>2.5</c:v>
                </c:pt>
                <c:pt idx="13">
                  <c:v>2.1</c:v>
                </c:pt>
                <c:pt idx="14">
                  <c:v>3.2</c:v>
                </c:pt>
                <c:pt idx="15">
                  <c:v>2.6</c:v>
                </c:pt>
                <c:pt idx="16">
                  <c:v>3</c:v>
                </c:pt>
                <c:pt idx="17">
                  <c:v>2.4</c:v>
                </c:pt>
                <c:pt idx="18">
                  <c:v>2.2000000000000002</c:v>
                </c:pt>
                <c:pt idx="19">
                  <c:v>2.4</c:v>
                </c:pt>
                <c:pt idx="20">
                  <c:v>2.5</c:v>
                </c:pt>
                <c:pt idx="21">
                  <c:v>2.5</c:v>
                </c:pt>
                <c:pt idx="22">
                  <c:v>2</c:v>
                </c:pt>
                <c:pt idx="23">
                  <c:v>2.4</c:v>
                </c:pt>
              </c:numCache>
            </c:numRef>
          </c:yVal>
          <c:smooth val="0"/>
          <c:extLst>
            <c:ext xmlns:c16="http://schemas.microsoft.com/office/drawing/2014/chart" uri="{C3380CC4-5D6E-409C-BE32-E72D297353CC}">
              <c16:uniqueId val="{00000001-CEC4-4565-B5ED-1C32CFA94030}"/>
            </c:ext>
          </c:extLst>
        </c:ser>
        <c:ser>
          <c:idx val="2"/>
          <c:order val="2"/>
          <c:tx>
            <c:strRef>
              <c:f>'2.13_Education_completion_and_o'!$E$61</c:f>
              <c:strCache>
                <c:ptCount val="1"/>
                <c:pt idx="0">
                  <c:v>Asia</c:v>
                </c:pt>
              </c:strCache>
            </c:strRef>
          </c:tx>
          <c:spPr>
            <a:ln w="25400" cap="rnd">
              <a:noFill/>
              <a:round/>
            </a:ln>
            <a:effectLst/>
          </c:spPr>
          <c:marker>
            <c:symbol val="circle"/>
            <c:size val="5"/>
            <c:spPr>
              <a:solidFill>
                <a:schemeClr val="accent3"/>
              </a:solidFill>
              <a:ln w="9525">
                <a:solidFill>
                  <a:schemeClr val="accent3"/>
                </a:solidFill>
              </a:ln>
              <a:effectLst/>
            </c:spPr>
          </c:marker>
          <c:xVal>
            <c:numRef>
              <c:f>'2.13_Education_completion_and_o'!$G$62:$G$124</c:f>
              <c:numCache>
                <c:formatCode>General</c:formatCode>
                <c:ptCount val="63"/>
                <c:pt idx="0">
                  <c:v>98</c:v>
                </c:pt>
                <c:pt idx="1">
                  <c:v>100</c:v>
                </c:pt>
                <c:pt idx="2">
                  <c:v>117</c:v>
                </c:pt>
                <c:pt idx="3">
                  <c:v>102</c:v>
                </c:pt>
                <c:pt idx="4">
                  <c:v>86</c:v>
                </c:pt>
                <c:pt idx="5">
                  <c:v>107</c:v>
                </c:pt>
                <c:pt idx="6">
                  <c:v>76</c:v>
                </c:pt>
                <c:pt idx="7">
                  <c:v>108</c:v>
                </c:pt>
                <c:pt idx="8">
                  <c:v>95</c:v>
                </c:pt>
                <c:pt idx="9">
                  <c:v>89</c:v>
                </c:pt>
                <c:pt idx="10">
                  <c:v>109</c:v>
                </c:pt>
                <c:pt idx="11">
                  <c:v>69</c:v>
                </c:pt>
                <c:pt idx="12">
                  <c:v>99</c:v>
                </c:pt>
                <c:pt idx="13">
                  <c:v>104</c:v>
                </c:pt>
                <c:pt idx="14">
                  <c:v>61</c:v>
                </c:pt>
                <c:pt idx="20">
                  <c:v>114</c:v>
                </c:pt>
                <c:pt idx="21">
                  <c:v>97</c:v>
                </c:pt>
                <c:pt idx="22">
                  <c:v>95</c:v>
                </c:pt>
                <c:pt idx="28">
                  <c:v>79</c:v>
                </c:pt>
                <c:pt idx="29">
                  <c:v>103</c:v>
                </c:pt>
                <c:pt idx="30">
                  <c:v>99</c:v>
                </c:pt>
                <c:pt idx="31">
                  <c:v>102</c:v>
                </c:pt>
                <c:pt idx="32">
                  <c:v>109</c:v>
                </c:pt>
                <c:pt idx="33">
                  <c:v>67</c:v>
                </c:pt>
                <c:pt idx="34">
                  <c:v>97</c:v>
                </c:pt>
                <c:pt idx="37">
                  <c:v>100</c:v>
                </c:pt>
                <c:pt idx="38">
                  <c:v>96</c:v>
                </c:pt>
                <c:pt idx="39">
                  <c:v>102</c:v>
                </c:pt>
                <c:pt idx="40">
                  <c:v>67</c:v>
                </c:pt>
                <c:pt idx="41">
                  <c:v>105</c:v>
                </c:pt>
                <c:pt idx="42">
                  <c:v>100</c:v>
                </c:pt>
                <c:pt idx="43">
                  <c:v>108</c:v>
                </c:pt>
                <c:pt idx="50">
                  <c:v>99</c:v>
                </c:pt>
                <c:pt idx="51">
                  <c:v>102</c:v>
                </c:pt>
                <c:pt idx="52">
                  <c:v>103</c:v>
                </c:pt>
                <c:pt idx="58">
                  <c:v>103</c:v>
                </c:pt>
                <c:pt idx="59">
                  <c:v>120</c:v>
                </c:pt>
                <c:pt idx="60">
                  <c:v>72</c:v>
                </c:pt>
                <c:pt idx="61">
                  <c:v>98</c:v>
                </c:pt>
                <c:pt idx="62">
                  <c:v>106</c:v>
                </c:pt>
              </c:numCache>
            </c:numRef>
          </c:xVal>
          <c:yVal>
            <c:numRef>
              <c:f>'2.13_Education_completion_and_o'!$H$62:$H$124</c:f>
              <c:numCache>
                <c:formatCode>General</c:formatCode>
                <c:ptCount val="63"/>
                <c:pt idx="0">
                  <c:v>2</c:v>
                </c:pt>
                <c:pt idx="1">
                  <c:v>1.4</c:v>
                </c:pt>
                <c:pt idx="2">
                  <c:v>1.8</c:v>
                </c:pt>
                <c:pt idx="3">
                  <c:v>3.1</c:v>
                </c:pt>
                <c:pt idx="4">
                  <c:v>3.4</c:v>
                </c:pt>
                <c:pt idx="5">
                  <c:v>2.1</c:v>
                </c:pt>
                <c:pt idx="6">
                  <c:v>1.7</c:v>
                </c:pt>
                <c:pt idx="7">
                  <c:v>2.8</c:v>
                </c:pt>
                <c:pt idx="8">
                  <c:v>4.2</c:v>
                </c:pt>
                <c:pt idx="9">
                  <c:v>2</c:v>
                </c:pt>
                <c:pt idx="10">
                  <c:v>2.8</c:v>
                </c:pt>
                <c:pt idx="11">
                  <c:v>3</c:v>
                </c:pt>
                <c:pt idx="12">
                  <c:v>2.1</c:v>
                </c:pt>
                <c:pt idx="13">
                  <c:v>1.8</c:v>
                </c:pt>
                <c:pt idx="14">
                  <c:v>4.2</c:v>
                </c:pt>
                <c:pt idx="20">
                  <c:v>2.7</c:v>
                </c:pt>
                <c:pt idx="21">
                  <c:v>3.5</c:v>
                </c:pt>
                <c:pt idx="22">
                  <c:v>2.2000000000000002</c:v>
                </c:pt>
                <c:pt idx="28">
                  <c:v>2.2000000000000002</c:v>
                </c:pt>
                <c:pt idx="29">
                  <c:v>2</c:v>
                </c:pt>
                <c:pt idx="30">
                  <c:v>2.4</c:v>
                </c:pt>
                <c:pt idx="31">
                  <c:v>1.7</c:v>
                </c:pt>
                <c:pt idx="32">
                  <c:v>2.2000000000000002</c:v>
                </c:pt>
                <c:pt idx="33">
                  <c:v>3.6</c:v>
                </c:pt>
                <c:pt idx="34">
                  <c:v>2.1</c:v>
                </c:pt>
                <c:pt idx="37">
                  <c:v>1.9</c:v>
                </c:pt>
                <c:pt idx="38">
                  <c:v>2.6</c:v>
                </c:pt>
                <c:pt idx="39">
                  <c:v>2.5</c:v>
                </c:pt>
                <c:pt idx="40">
                  <c:v>2.2000000000000002</c:v>
                </c:pt>
                <c:pt idx="41">
                  <c:v>3</c:v>
                </c:pt>
                <c:pt idx="42">
                  <c:v>5.0999999999999996</c:v>
                </c:pt>
                <c:pt idx="43">
                  <c:v>2</c:v>
                </c:pt>
                <c:pt idx="50">
                  <c:v>1.2</c:v>
                </c:pt>
                <c:pt idx="51">
                  <c:v>1.4</c:v>
                </c:pt>
                <c:pt idx="52">
                  <c:v>1.2</c:v>
                </c:pt>
                <c:pt idx="58">
                  <c:v>2.6</c:v>
                </c:pt>
                <c:pt idx="59">
                  <c:v>3.7</c:v>
                </c:pt>
                <c:pt idx="60">
                  <c:v>3.8</c:v>
                </c:pt>
                <c:pt idx="61">
                  <c:v>4.0999999999999996</c:v>
                </c:pt>
                <c:pt idx="62">
                  <c:v>3.7</c:v>
                </c:pt>
              </c:numCache>
            </c:numRef>
          </c:yVal>
          <c:smooth val="0"/>
          <c:extLst>
            <c:ext xmlns:c16="http://schemas.microsoft.com/office/drawing/2014/chart" uri="{C3380CC4-5D6E-409C-BE32-E72D297353CC}">
              <c16:uniqueId val="{00000002-CEC4-4565-B5ED-1C32CFA94030}"/>
            </c:ext>
          </c:extLst>
        </c:ser>
        <c:ser>
          <c:idx val="3"/>
          <c:order val="3"/>
          <c:tx>
            <c:strRef>
              <c:f>'2.13_Education_completion_and_o'!$J$34</c:f>
              <c:strCache>
                <c:ptCount val="1"/>
                <c:pt idx="0">
                  <c:v>Africa</c:v>
                </c:pt>
              </c:strCache>
            </c:strRef>
          </c:tx>
          <c:spPr>
            <a:ln w="25400" cap="rnd">
              <a:noFill/>
              <a:round/>
            </a:ln>
            <a:effectLst/>
          </c:spPr>
          <c:marker>
            <c:symbol val="circle"/>
            <c:size val="5"/>
            <c:spPr>
              <a:solidFill>
                <a:schemeClr val="accent4"/>
              </a:solidFill>
              <a:ln w="9525">
                <a:solidFill>
                  <a:schemeClr val="accent4"/>
                </a:solidFill>
              </a:ln>
              <a:effectLst/>
            </c:spPr>
          </c:marker>
          <c:xVal>
            <c:numRef>
              <c:f>'2.13_Education_completion_and_o'!$L$36:$L$102</c:f>
              <c:numCache>
                <c:formatCode>General</c:formatCode>
                <c:ptCount val="67"/>
                <c:pt idx="0">
                  <c:v>109</c:v>
                </c:pt>
                <c:pt idx="1">
                  <c:v>104</c:v>
                </c:pt>
                <c:pt idx="2">
                  <c:v>101</c:v>
                </c:pt>
                <c:pt idx="3">
                  <c:v>52</c:v>
                </c:pt>
                <c:pt idx="4">
                  <c:v>97</c:v>
                </c:pt>
                <c:pt idx="12">
                  <c:v>70</c:v>
                </c:pt>
                <c:pt idx="13">
                  <c:v>62</c:v>
                </c:pt>
                <c:pt idx="14">
                  <c:v>98</c:v>
                </c:pt>
                <c:pt idx="15">
                  <c:v>50</c:v>
                </c:pt>
                <c:pt idx="16">
                  <c:v>69</c:v>
                </c:pt>
                <c:pt idx="17">
                  <c:v>96</c:v>
                </c:pt>
                <c:pt idx="18">
                  <c:v>56</c:v>
                </c:pt>
                <c:pt idx="19">
                  <c:v>54</c:v>
                </c:pt>
                <c:pt idx="20">
                  <c:v>50</c:v>
                </c:pt>
                <c:pt idx="21">
                  <c:v>69</c:v>
                </c:pt>
                <c:pt idx="22">
                  <c:v>52</c:v>
                </c:pt>
                <c:pt idx="23">
                  <c:v>63</c:v>
                </c:pt>
                <c:pt idx="24">
                  <c:v>68</c:v>
                </c:pt>
                <c:pt idx="25">
                  <c:v>79</c:v>
                </c:pt>
                <c:pt idx="30">
                  <c:v>70</c:v>
                </c:pt>
                <c:pt idx="31">
                  <c:v>76</c:v>
                </c:pt>
                <c:pt idx="32">
                  <c:v>54</c:v>
                </c:pt>
                <c:pt idx="33">
                  <c:v>34</c:v>
                </c:pt>
                <c:pt idx="34">
                  <c:v>53</c:v>
                </c:pt>
                <c:pt idx="35">
                  <c:v>104</c:v>
                </c:pt>
                <c:pt idx="36">
                  <c:v>71</c:v>
                </c:pt>
                <c:pt idx="37">
                  <c:v>80</c:v>
                </c:pt>
                <c:pt idx="38">
                  <c:v>99</c:v>
                </c:pt>
                <c:pt idx="39">
                  <c:v>45</c:v>
                </c:pt>
                <c:pt idx="40">
                  <c:v>72</c:v>
                </c:pt>
                <c:pt idx="41">
                  <c:v>108</c:v>
                </c:pt>
                <c:pt idx="43">
                  <c:v>27</c:v>
                </c:pt>
                <c:pt idx="44">
                  <c:v>77</c:v>
                </c:pt>
                <c:pt idx="45">
                  <c:v>55</c:v>
                </c:pt>
                <c:pt idx="46">
                  <c:v>80</c:v>
                </c:pt>
                <c:pt idx="47">
                  <c:v>90</c:v>
                </c:pt>
                <c:pt idx="52">
                  <c:v>36</c:v>
                </c:pt>
                <c:pt idx="53">
                  <c:v>68</c:v>
                </c:pt>
                <c:pt idx="54">
                  <c:v>34</c:v>
                </c:pt>
                <c:pt idx="55">
                  <c:v>30</c:v>
                </c:pt>
                <c:pt idx="56">
                  <c:v>79</c:v>
                </c:pt>
                <c:pt idx="57">
                  <c:v>60</c:v>
                </c:pt>
                <c:pt idx="58">
                  <c:v>52</c:v>
                </c:pt>
                <c:pt idx="59">
                  <c:v>94</c:v>
                </c:pt>
                <c:pt idx="63">
                  <c:v>101</c:v>
                </c:pt>
                <c:pt idx="64">
                  <c:v>85</c:v>
                </c:pt>
                <c:pt idx="65">
                  <c:v>89</c:v>
                </c:pt>
                <c:pt idx="66">
                  <c:v>80</c:v>
                </c:pt>
              </c:numCache>
            </c:numRef>
          </c:xVal>
          <c:yVal>
            <c:numRef>
              <c:f>'2.13_Education_completion_and_o'!$M$36:$M$102</c:f>
              <c:numCache>
                <c:formatCode>General</c:formatCode>
                <c:ptCount val="67"/>
                <c:pt idx="0">
                  <c:v>2.9</c:v>
                </c:pt>
                <c:pt idx="1">
                  <c:v>3.3</c:v>
                </c:pt>
                <c:pt idx="2">
                  <c:v>2.5</c:v>
                </c:pt>
                <c:pt idx="3">
                  <c:v>4.4000000000000004</c:v>
                </c:pt>
                <c:pt idx="4">
                  <c:v>2.2000000000000002</c:v>
                </c:pt>
                <c:pt idx="12">
                  <c:v>4.8</c:v>
                </c:pt>
                <c:pt idx="13">
                  <c:v>5.5</c:v>
                </c:pt>
                <c:pt idx="14">
                  <c:v>2.2999999999999998</c:v>
                </c:pt>
                <c:pt idx="15">
                  <c:v>5</c:v>
                </c:pt>
                <c:pt idx="16">
                  <c:v>5.7</c:v>
                </c:pt>
                <c:pt idx="17">
                  <c:v>4.2</c:v>
                </c:pt>
                <c:pt idx="18">
                  <c:v>5</c:v>
                </c:pt>
                <c:pt idx="19">
                  <c:v>4.7</c:v>
                </c:pt>
                <c:pt idx="20">
                  <c:v>6.2</c:v>
                </c:pt>
                <c:pt idx="21">
                  <c:v>4.5999999999999996</c:v>
                </c:pt>
                <c:pt idx="22">
                  <c:v>7.6</c:v>
                </c:pt>
                <c:pt idx="23">
                  <c:v>5.0999999999999996</c:v>
                </c:pt>
                <c:pt idx="24">
                  <c:v>4.5999999999999996</c:v>
                </c:pt>
                <c:pt idx="25">
                  <c:v>4.5999999999999996</c:v>
                </c:pt>
                <c:pt idx="30">
                  <c:v>5.9</c:v>
                </c:pt>
                <c:pt idx="31">
                  <c:v>4.5</c:v>
                </c:pt>
                <c:pt idx="32">
                  <c:v>3.2</c:v>
                </c:pt>
                <c:pt idx="33">
                  <c:v>4.3</c:v>
                </c:pt>
                <c:pt idx="34">
                  <c:v>4.4000000000000004</c:v>
                </c:pt>
                <c:pt idx="35">
                  <c:v>4.3</c:v>
                </c:pt>
                <c:pt idx="36">
                  <c:v>4.4000000000000004</c:v>
                </c:pt>
                <c:pt idx="37">
                  <c:v>5.0999999999999996</c:v>
                </c:pt>
                <c:pt idx="38">
                  <c:v>1.4</c:v>
                </c:pt>
                <c:pt idx="39">
                  <c:v>5.4</c:v>
                </c:pt>
                <c:pt idx="40">
                  <c:v>3.9</c:v>
                </c:pt>
                <c:pt idx="41">
                  <c:v>2.2999999999999998</c:v>
                </c:pt>
                <c:pt idx="43">
                  <c:v>5</c:v>
                </c:pt>
                <c:pt idx="44">
                  <c:v>5.0999999999999996</c:v>
                </c:pt>
                <c:pt idx="45">
                  <c:v>5.8</c:v>
                </c:pt>
                <c:pt idx="46">
                  <c:v>5.4</c:v>
                </c:pt>
                <c:pt idx="47">
                  <c:v>3.9</c:v>
                </c:pt>
                <c:pt idx="52">
                  <c:v>6.1</c:v>
                </c:pt>
                <c:pt idx="53">
                  <c:v>4.7</c:v>
                </c:pt>
                <c:pt idx="54">
                  <c:v>4.3</c:v>
                </c:pt>
                <c:pt idx="55">
                  <c:v>6.2</c:v>
                </c:pt>
                <c:pt idx="56">
                  <c:v>4.9000000000000004</c:v>
                </c:pt>
                <c:pt idx="57">
                  <c:v>6</c:v>
                </c:pt>
                <c:pt idx="58">
                  <c:v>4.8</c:v>
                </c:pt>
                <c:pt idx="59">
                  <c:v>4.5999999999999996</c:v>
                </c:pt>
                <c:pt idx="63">
                  <c:v>2.8</c:v>
                </c:pt>
                <c:pt idx="64">
                  <c:v>3.2</c:v>
                </c:pt>
                <c:pt idx="65">
                  <c:v>3.5</c:v>
                </c:pt>
                <c:pt idx="66">
                  <c:v>3.3</c:v>
                </c:pt>
              </c:numCache>
            </c:numRef>
          </c:yVal>
          <c:smooth val="0"/>
          <c:extLst>
            <c:ext xmlns:c16="http://schemas.microsoft.com/office/drawing/2014/chart" uri="{C3380CC4-5D6E-409C-BE32-E72D297353CC}">
              <c16:uniqueId val="{00000003-CEC4-4565-B5ED-1C32CFA94030}"/>
            </c:ext>
          </c:extLst>
        </c:ser>
        <c:dLbls>
          <c:showLegendKey val="0"/>
          <c:showVal val="0"/>
          <c:showCatName val="0"/>
          <c:showSerName val="0"/>
          <c:showPercent val="0"/>
          <c:showBubbleSize val="0"/>
        </c:dLbls>
        <c:axId val="85667840"/>
        <c:axId val="85669760"/>
      </c:scatterChart>
      <c:valAx>
        <c:axId val="85667840"/>
        <c:scaling>
          <c:orientation val="minMax"/>
          <c:max val="1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Primary Completion Rate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5669760"/>
        <c:crosses val="autoZero"/>
        <c:crossBetween val="midCat"/>
      </c:valAx>
      <c:valAx>
        <c:axId val="8566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solidFill>
                    <a:latin typeface="+mn-lt"/>
                    <a:ea typeface="+mn-ea"/>
                    <a:cs typeface="+mn-cs"/>
                  </a:defRPr>
                </a:pPr>
                <a:r>
                  <a:rPr lang="en-US"/>
                  <a:t>TFR</a:t>
                </a:r>
              </a:p>
            </c:rich>
          </c:tx>
          <c:overlay val="0"/>
          <c:spPr>
            <a:noFill/>
            <a:ln>
              <a:noFill/>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56678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Data!$D$2</c:f>
              <c:strCache>
                <c:ptCount val="1"/>
                <c:pt idx="0">
                  <c:v>All</c:v>
                </c:pt>
              </c:strCache>
            </c:strRef>
          </c:tx>
          <c:spPr>
            <a:ln w="28575" cap="rnd">
              <a:solidFill>
                <a:schemeClr val="accent1"/>
              </a:solidFill>
              <a:round/>
            </a:ln>
            <a:effectLst/>
          </c:spPr>
          <c:marker>
            <c:symbol val="none"/>
          </c:marker>
          <c:cat>
            <c:numRef>
              <c:f>Data!$E$1:$BZ$1</c:f>
              <c:numCache>
                <c:formatCode>General</c:formatCode>
                <c:ptCount val="74"/>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numCache>
            </c:numRef>
          </c:cat>
          <c:val>
            <c:numRef>
              <c:f>Data!$E$2:$CA$2</c:f>
              <c:numCache>
                <c:formatCode>General</c:formatCode>
                <c:ptCount val="75"/>
                <c:pt idx="0">
                  <c:v>2.3010000000000002</c:v>
                </c:pt>
                <c:pt idx="1">
                  <c:v>2.399</c:v>
                </c:pt>
                <c:pt idx="2">
                  <c:v>2.6280000000000001</c:v>
                </c:pt>
                <c:pt idx="3">
                  <c:v>2.718</c:v>
                </c:pt>
                <c:pt idx="4">
                  <c:v>2.5266999999999999</c:v>
                </c:pt>
                <c:pt idx="5">
                  <c:v>2.4910000000000001</c:v>
                </c:pt>
                <c:pt idx="6">
                  <c:v>2.9420000000000002</c:v>
                </c:pt>
                <c:pt idx="7">
                  <c:v>3.2730000000000001</c:v>
                </c:pt>
                <c:pt idx="8">
                  <c:v>3.1080000000000001</c:v>
                </c:pt>
                <c:pt idx="9">
                  <c:v>3.11</c:v>
                </c:pt>
                <c:pt idx="10">
                  <c:v>3.09</c:v>
                </c:pt>
                <c:pt idx="11">
                  <c:v>3.2690000000000001</c:v>
                </c:pt>
                <c:pt idx="12">
                  <c:v>3.3580000000000001</c:v>
                </c:pt>
                <c:pt idx="13">
                  <c:v>3.4239999999999999</c:v>
                </c:pt>
                <c:pt idx="14">
                  <c:v>3.5419999999999998</c:v>
                </c:pt>
                <c:pt idx="15">
                  <c:v>3.5779999999999998</c:v>
                </c:pt>
                <c:pt idx="16">
                  <c:v>3.6890000000000001</c:v>
                </c:pt>
                <c:pt idx="17">
                  <c:v>3.7669999999999999</c:v>
                </c:pt>
                <c:pt idx="18">
                  <c:v>3.7</c:v>
                </c:pt>
                <c:pt idx="19">
                  <c:v>3.7120000000000002</c:v>
                </c:pt>
                <c:pt idx="20">
                  <c:v>3.6989999999999998</c:v>
                </c:pt>
                <c:pt idx="21">
                  <c:v>3.653</c:v>
                </c:pt>
                <c:pt idx="22">
                  <c:v>3.62</c:v>
                </c:pt>
                <c:pt idx="23">
                  <c:v>3.4609999999999999</c:v>
                </c:pt>
                <c:pt idx="24">
                  <c:v>3.19</c:v>
                </c:pt>
                <c:pt idx="25">
                  <c:v>2.9119999999999999</c:v>
                </c:pt>
                <c:pt idx="26">
                  <c:v>2.7210000000000001</c:v>
                </c:pt>
                <c:pt idx="27">
                  <c:v>2.5569999999999999</c:v>
                </c:pt>
                <c:pt idx="28">
                  <c:v>2.464</c:v>
                </c:pt>
                <c:pt idx="29">
                  <c:v>2.4550000000000001</c:v>
                </c:pt>
                <c:pt idx="30">
                  <c:v>2.48</c:v>
                </c:pt>
                <c:pt idx="31">
                  <c:v>2.266</c:v>
                </c:pt>
                <c:pt idx="32">
                  <c:v>2.0099999999999998</c:v>
                </c:pt>
                <c:pt idx="33">
                  <c:v>1.879</c:v>
                </c:pt>
                <c:pt idx="34">
                  <c:v>1.835</c:v>
                </c:pt>
                <c:pt idx="35">
                  <c:v>1.774</c:v>
                </c:pt>
                <c:pt idx="36">
                  <c:v>1.738</c:v>
                </c:pt>
                <c:pt idx="37">
                  <c:v>1.7889999999999999</c:v>
                </c:pt>
                <c:pt idx="38">
                  <c:v>1.76</c:v>
                </c:pt>
                <c:pt idx="39">
                  <c:v>1.8080000000000001</c:v>
                </c:pt>
                <c:pt idx="40">
                  <c:v>1.839</c:v>
                </c:pt>
                <c:pt idx="41">
                  <c:v>1.8120000000000001</c:v>
                </c:pt>
                <c:pt idx="42">
                  <c:v>1.827</c:v>
                </c:pt>
                <c:pt idx="43">
                  <c:v>1.7989999999999999</c:v>
                </c:pt>
                <c:pt idx="44">
                  <c:v>1.806</c:v>
                </c:pt>
                <c:pt idx="45">
                  <c:v>1.8440000000000001</c:v>
                </c:pt>
                <c:pt idx="46">
                  <c:v>1.837</c:v>
                </c:pt>
                <c:pt idx="47">
                  <c:v>1.8720000000000001</c:v>
                </c:pt>
                <c:pt idx="48">
                  <c:v>1.9339999999999999</c:v>
                </c:pt>
                <c:pt idx="49">
                  <c:v>2.0139999999999998</c:v>
                </c:pt>
                <c:pt idx="50">
                  <c:v>2.081</c:v>
                </c:pt>
                <c:pt idx="51">
                  <c:v>2.0619999999999998</c:v>
                </c:pt>
                <c:pt idx="52">
                  <c:v>2.0459999999999998</c:v>
                </c:pt>
                <c:pt idx="53">
                  <c:v>2.0190000000000001</c:v>
                </c:pt>
                <c:pt idx="54">
                  <c:v>2.0009999999999999</c:v>
                </c:pt>
                <c:pt idx="55">
                  <c:v>1.978</c:v>
                </c:pt>
                <c:pt idx="56">
                  <c:v>1.976</c:v>
                </c:pt>
                <c:pt idx="57">
                  <c:v>1.9710000000000001</c:v>
                </c:pt>
                <c:pt idx="58">
                  <c:v>1.9990000000000001</c:v>
                </c:pt>
                <c:pt idx="59">
                  <c:v>2.0070000000000001</c:v>
                </c:pt>
                <c:pt idx="60">
                  <c:v>2.056</c:v>
                </c:pt>
                <c:pt idx="61">
                  <c:v>2.0305</c:v>
                </c:pt>
                <c:pt idx="62">
                  <c:v>2.0205000000000002</c:v>
                </c:pt>
                <c:pt idx="63">
                  <c:v>2.0474999999999999</c:v>
                </c:pt>
                <c:pt idx="64">
                  <c:v>2.0514999999999999</c:v>
                </c:pt>
                <c:pt idx="65">
                  <c:v>2.0569999999999999</c:v>
                </c:pt>
                <c:pt idx="66">
                  <c:v>2.1080000000000001</c:v>
                </c:pt>
                <c:pt idx="67">
                  <c:v>2.12</c:v>
                </c:pt>
                <c:pt idx="68">
                  <c:v>2.0720000000000001</c:v>
                </c:pt>
                <c:pt idx="69">
                  <c:v>2.0019999999999998</c:v>
                </c:pt>
                <c:pt idx="70">
                  <c:v>1.931</c:v>
                </c:pt>
                <c:pt idx="71">
                  <c:v>1.8945000000000001</c:v>
                </c:pt>
                <c:pt idx="72">
                  <c:v>1.8805000000000001</c:v>
                </c:pt>
                <c:pt idx="73">
                  <c:v>1.8574999999999999</c:v>
                </c:pt>
                <c:pt idx="74">
                  <c:v>1.8614999999999999</c:v>
                </c:pt>
              </c:numCache>
            </c:numRef>
          </c:val>
          <c:smooth val="0"/>
          <c:extLst>
            <c:ext xmlns:c16="http://schemas.microsoft.com/office/drawing/2014/chart" uri="{C3380CC4-5D6E-409C-BE32-E72D297353CC}">
              <c16:uniqueId val="{00000000-418D-4D26-B6FF-13E61B0E3645}"/>
            </c:ext>
          </c:extLst>
        </c:ser>
        <c:ser>
          <c:idx val="1"/>
          <c:order val="1"/>
          <c:tx>
            <c:strRef>
              <c:f>Data!$D$3</c:f>
              <c:strCache>
                <c:ptCount val="1"/>
                <c:pt idx="0">
                  <c:v>White</c:v>
                </c:pt>
              </c:strCache>
            </c:strRef>
          </c:tx>
          <c:spPr>
            <a:ln w="28575" cap="rnd">
              <a:solidFill>
                <a:schemeClr val="accent2"/>
              </a:solidFill>
              <a:round/>
            </a:ln>
            <a:effectLst/>
          </c:spPr>
          <c:marker>
            <c:symbol val="none"/>
          </c:marker>
          <c:cat>
            <c:numRef>
              <c:f>Data!$E$1:$BZ$1</c:f>
              <c:numCache>
                <c:formatCode>General</c:formatCode>
                <c:ptCount val="74"/>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numCache>
            </c:numRef>
          </c:cat>
          <c:val>
            <c:numRef>
              <c:f>Data!$E$3:$CA$3</c:f>
              <c:numCache>
                <c:formatCode>General</c:formatCode>
                <c:ptCount val="75"/>
                <c:pt idx="0">
                  <c:v>2.2290000000000001</c:v>
                </c:pt>
                <c:pt idx="1">
                  <c:v>2.3279999999999998</c:v>
                </c:pt>
                <c:pt idx="2">
                  <c:v>2.577</c:v>
                </c:pt>
                <c:pt idx="3">
                  <c:v>2.6640000000000001</c:v>
                </c:pt>
                <c:pt idx="4">
                  <c:v>2.5</c:v>
                </c:pt>
                <c:pt idx="5">
                  <c:v>2.4209999999999998</c:v>
                </c:pt>
                <c:pt idx="6">
                  <c:v>2.9</c:v>
                </c:pt>
                <c:pt idx="7">
                  <c:v>3.2290000000000001</c:v>
                </c:pt>
                <c:pt idx="8">
                  <c:v>3.0209999999999999</c:v>
                </c:pt>
                <c:pt idx="9">
                  <c:v>3.008</c:v>
                </c:pt>
                <c:pt idx="10">
                  <c:v>2.976</c:v>
                </c:pt>
                <c:pt idx="11">
                  <c:v>3.1560000000000001</c:v>
                </c:pt>
                <c:pt idx="12">
                  <c:v>3.2490000000000001</c:v>
                </c:pt>
                <c:pt idx="13">
                  <c:v>3.306</c:v>
                </c:pt>
                <c:pt idx="14">
                  <c:v>3.415</c:v>
                </c:pt>
                <c:pt idx="15">
                  <c:v>3.4660000000000002</c:v>
                </c:pt>
                <c:pt idx="16">
                  <c:v>3.5449999999999999</c:v>
                </c:pt>
                <c:pt idx="17">
                  <c:v>3.6259999999999999</c:v>
                </c:pt>
                <c:pt idx="18">
                  <c:v>3.5590000000000002</c:v>
                </c:pt>
                <c:pt idx="19">
                  <c:v>3.544</c:v>
                </c:pt>
                <c:pt idx="20">
                  <c:v>3.532</c:v>
                </c:pt>
                <c:pt idx="21">
                  <c:v>3.496</c:v>
                </c:pt>
                <c:pt idx="22">
                  <c:v>3.3410000000000002</c:v>
                </c:pt>
                <c:pt idx="23">
                  <c:v>3.1930000000000001</c:v>
                </c:pt>
                <c:pt idx="24">
                  <c:v>3.0649999999999999</c:v>
                </c:pt>
                <c:pt idx="25">
                  <c:v>2.7829999999999999</c:v>
                </c:pt>
                <c:pt idx="26">
                  <c:v>2.6019999999999999</c:v>
                </c:pt>
                <c:pt idx="27">
                  <c:v>2.46</c:v>
                </c:pt>
                <c:pt idx="28">
                  <c:v>2.3650000000000002</c:v>
                </c:pt>
                <c:pt idx="29">
                  <c:v>2.36</c:v>
                </c:pt>
                <c:pt idx="30">
                  <c:v>2.3849999999999998</c:v>
                </c:pt>
                <c:pt idx="31">
                  <c:v>2.16</c:v>
                </c:pt>
                <c:pt idx="32">
                  <c:v>1.9059999999999999</c:v>
                </c:pt>
                <c:pt idx="33">
                  <c:v>1.7829999999999999</c:v>
                </c:pt>
                <c:pt idx="34">
                  <c:v>1.748</c:v>
                </c:pt>
                <c:pt idx="35">
                  <c:v>1.6859999999999999</c:v>
                </c:pt>
                <c:pt idx="36">
                  <c:v>1.6519999999999999</c:v>
                </c:pt>
                <c:pt idx="37">
                  <c:v>1.7030000000000001</c:v>
                </c:pt>
                <c:pt idx="38">
                  <c:v>1.667</c:v>
                </c:pt>
                <c:pt idx="39">
                  <c:v>1.7150000000000001</c:v>
                </c:pt>
                <c:pt idx="40">
                  <c:v>1.7729999999999999</c:v>
                </c:pt>
                <c:pt idx="41">
                  <c:v>1.748</c:v>
                </c:pt>
                <c:pt idx="42">
                  <c:v>1.7669999999999999</c:v>
                </c:pt>
                <c:pt idx="43">
                  <c:v>1.74</c:v>
                </c:pt>
                <c:pt idx="44">
                  <c:v>1.748</c:v>
                </c:pt>
                <c:pt idx="45">
                  <c:v>1.7869999999999999</c:v>
                </c:pt>
                <c:pt idx="46">
                  <c:v>1.776</c:v>
                </c:pt>
                <c:pt idx="47">
                  <c:v>1.804</c:v>
                </c:pt>
                <c:pt idx="48">
                  <c:v>1.8560000000000001</c:v>
                </c:pt>
                <c:pt idx="49">
                  <c:v>1.931</c:v>
                </c:pt>
                <c:pt idx="50">
                  <c:v>2.0030000000000001</c:v>
                </c:pt>
                <c:pt idx="51">
                  <c:v>1.988</c:v>
                </c:pt>
                <c:pt idx="52">
                  <c:v>1.978</c:v>
                </c:pt>
                <c:pt idx="53">
                  <c:v>1.9610000000000001</c:v>
                </c:pt>
                <c:pt idx="54">
                  <c:v>1.9570000000000001</c:v>
                </c:pt>
                <c:pt idx="55">
                  <c:v>1.954</c:v>
                </c:pt>
                <c:pt idx="56">
                  <c:v>1.96</c:v>
                </c:pt>
                <c:pt idx="57">
                  <c:v>1.9550000000000001</c:v>
                </c:pt>
                <c:pt idx="58">
                  <c:v>1.9910000000000001</c:v>
                </c:pt>
                <c:pt idx="59">
                  <c:v>2.0070000000000001</c:v>
                </c:pt>
                <c:pt idx="60">
                  <c:v>2.0510000000000002</c:v>
                </c:pt>
                <c:pt idx="61">
                  <c:v>2.0419999999999998</c:v>
                </c:pt>
                <c:pt idx="62">
                  <c:v>2.0409999999999999</c:v>
                </c:pt>
                <c:pt idx="63">
                  <c:v>2.0750000000000002</c:v>
                </c:pt>
                <c:pt idx="64">
                  <c:v>2.0739999999999998</c:v>
                </c:pt>
                <c:pt idx="65">
                  <c:v>2.0779999999999998</c:v>
                </c:pt>
                <c:pt idx="66">
                  <c:v>2.125</c:v>
                </c:pt>
                <c:pt idx="67">
                  <c:v>2.137</c:v>
                </c:pt>
                <c:pt idx="68">
                  <c:v>2.0870000000000002</c:v>
                </c:pt>
                <c:pt idx="69">
                  <c:v>2.016</c:v>
                </c:pt>
                <c:pt idx="70">
                  <c:v>1.9470000000000001</c:v>
                </c:pt>
                <c:pt idx="71">
                  <c:v>1.905</c:v>
                </c:pt>
                <c:pt idx="72">
                  <c:v>1.885</c:v>
                </c:pt>
                <c:pt idx="73">
                  <c:v>1.8680000000000001</c:v>
                </c:pt>
                <c:pt idx="74">
                  <c:v>1.875</c:v>
                </c:pt>
              </c:numCache>
            </c:numRef>
          </c:val>
          <c:smooth val="0"/>
          <c:extLst>
            <c:ext xmlns:c16="http://schemas.microsoft.com/office/drawing/2014/chart" uri="{C3380CC4-5D6E-409C-BE32-E72D297353CC}">
              <c16:uniqueId val="{00000001-418D-4D26-B6FF-13E61B0E3645}"/>
            </c:ext>
          </c:extLst>
        </c:ser>
        <c:ser>
          <c:idx val="2"/>
          <c:order val="2"/>
          <c:tx>
            <c:strRef>
              <c:f>Data!$D$4</c:f>
              <c:strCache>
                <c:ptCount val="1"/>
                <c:pt idx="0">
                  <c:v>Black</c:v>
                </c:pt>
              </c:strCache>
            </c:strRef>
          </c:tx>
          <c:spPr>
            <a:ln w="28575" cap="rnd">
              <a:solidFill>
                <a:schemeClr val="accent3"/>
              </a:solidFill>
              <a:round/>
            </a:ln>
            <a:effectLst/>
          </c:spPr>
          <c:marker>
            <c:symbol val="none"/>
          </c:marker>
          <c:cat>
            <c:numRef>
              <c:f>Data!$E$1:$BZ$1</c:f>
              <c:numCache>
                <c:formatCode>General</c:formatCode>
                <c:ptCount val="74"/>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numCache>
            </c:numRef>
          </c:cat>
          <c:val>
            <c:numRef>
              <c:f>Data!$E$4:$CA$4</c:f>
              <c:numCache>
                <c:formatCode>General</c:formatCode>
                <c:ptCount val="75"/>
                <c:pt idx="24">
                  <c:v>4.1379999999999999</c:v>
                </c:pt>
                <c:pt idx="25">
                  <c:v>3.8279999999999998</c:v>
                </c:pt>
                <c:pt idx="26">
                  <c:v>3.5449999999999999</c:v>
                </c:pt>
                <c:pt idx="27">
                  <c:v>3.3109999999999999</c:v>
                </c:pt>
                <c:pt idx="28">
                  <c:v>3.0990000000000002</c:v>
                </c:pt>
                <c:pt idx="29">
                  <c:v>3.0419999999999998</c:v>
                </c:pt>
                <c:pt idx="30">
                  <c:v>3.0990000000000002</c:v>
                </c:pt>
                <c:pt idx="31">
                  <c:v>2.9020000000000001</c:v>
                </c:pt>
                <c:pt idx="32">
                  <c:v>2.6</c:v>
                </c:pt>
                <c:pt idx="33">
                  <c:v>2.411</c:v>
                </c:pt>
                <c:pt idx="34">
                  <c:v>2.298</c:v>
                </c:pt>
                <c:pt idx="35">
                  <c:v>2.2429999999999999</c:v>
                </c:pt>
                <c:pt idx="36">
                  <c:v>2.1869999999999998</c:v>
                </c:pt>
                <c:pt idx="37">
                  <c:v>2.2509999999999999</c:v>
                </c:pt>
                <c:pt idx="38">
                  <c:v>2.218</c:v>
                </c:pt>
                <c:pt idx="39">
                  <c:v>2.2629999999999999</c:v>
                </c:pt>
                <c:pt idx="40">
                  <c:v>2.1760000000000002</c:v>
                </c:pt>
                <c:pt idx="41">
                  <c:v>2.117</c:v>
                </c:pt>
                <c:pt idx="42">
                  <c:v>2.1059999999999999</c:v>
                </c:pt>
                <c:pt idx="43">
                  <c:v>2.0659999999999998</c:v>
                </c:pt>
                <c:pt idx="44">
                  <c:v>2.0699999999999998</c:v>
                </c:pt>
                <c:pt idx="45">
                  <c:v>2.109</c:v>
                </c:pt>
                <c:pt idx="46">
                  <c:v>2.1349999999999998</c:v>
                </c:pt>
                <c:pt idx="47">
                  <c:v>2.198</c:v>
                </c:pt>
                <c:pt idx="48">
                  <c:v>2.298</c:v>
                </c:pt>
                <c:pt idx="49">
                  <c:v>2.4319999999999999</c:v>
                </c:pt>
                <c:pt idx="50">
                  <c:v>2.48</c:v>
                </c:pt>
                <c:pt idx="51">
                  <c:v>2.4620000000000002</c:v>
                </c:pt>
                <c:pt idx="52">
                  <c:v>2.4159999999999999</c:v>
                </c:pt>
                <c:pt idx="53">
                  <c:v>2.351</c:v>
                </c:pt>
                <c:pt idx="54">
                  <c:v>2.258</c:v>
                </c:pt>
                <c:pt idx="55">
                  <c:v>2.1269999999999998</c:v>
                </c:pt>
                <c:pt idx="56">
                  <c:v>2.0880000000000001</c:v>
                </c:pt>
                <c:pt idx="57">
                  <c:v>2.0910000000000002</c:v>
                </c:pt>
                <c:pt idx="58">
                  <c:v>2.1110000000000002</c:v>
                </c:pt>
                <c:pt idx="59">
                  <c:v>2.0819999999999999</c:v>
                </c:pt>
                <c:pt idx="60">
                  <c:v>2.129</c:v>
                </c:pt>
                <c:pt idx="61">
                  <c:v>2.0489999999999999</c:v>
                </c:pt>
                <c:pt idx="62">
                  <c:v>1.99</c:v>
                </c:pt>
                <c:pt idx="63">
                  <c:v>1.994</c:v>
                </c:pt>
                <c:pt idx="64">
                  <c:v>2.0259999999999998</c:v>
                </c:pt>
                <c:pt idx="65">
                  <c:v>2.0619999999999998</c:v>
                </c:pt>
                <c:pt idx="66">
                  <c:v>2.1429999999999998</c:v>
                </c:pt>
                <c:pt idx="67">
                  <c:v>2.145</c:v>
                </c:pt>
                <c:pt idx="68">
                  <c:v>2.1019999999999999</c:v>
                </c:pt>
                <c:pt idx="69">
                  <c:v>2.036</c:v>
                </c:pt>
                <c:pt idx="70">
                  <c:v>1.9570000000000001</c:v>
                </c:pt>
                <c:pt idx="71">
                  <c:v>1.92</c:v>
                </c:pt>
                <c:pt idx="72">
                  <c:v>1.889</c:v>
                </c:pt>
                <c:pt idx="73">
                  <c:v>1.8819999999999999</c:v>
                </c:pt>
                <c:pt idx="74">
                  <c:v>1.8720000000000001</c:v>
                </c:pt>
              </c:numCache>
            </c:numRef>
          </c:val>
          <c:smooth val="0"/>
          <c:extLst>
            <c:ext xmlns:c16="http://schemas.microsoft.com/office/drawing/2014/chart" uri="{C3380CC4-5D6E-409C-BE32-E72D297353CC}">
              <c16:uniqueId val="{00000002-418D-4D26-B6FF-13E61B0E3645}"/>
            </c:ext>
          </c:extLst>
        </c:ser>
        <c:ser>
          <c:idx val="3"/>
          <c:order val="3"/>
          <c:tx>
            <c:strRef>
              <c:f>Data!$D$5</c:f>
              <c:strCache>
                <c:ptCount val="1"/>
                <c:pt idx="0">
                  <c:v>Hispanic</c:v>
                </c:pt>
              </c:strCache>
            </c:strRef>
          </c:tx>
          <c:spPr>
            <a:ln w="28575" cap="rnd">
              <a:solidFill>
                <a:schemeClr val="accent4"/>
              </a:solidFill>
              <a:round/>
            </a:ln>
            <a:effectLst/>
          </c:spPr>
          <c:marker>
            <c:symbol val="none"/>
          </c:marker>
          <c:cat>
            <c:numRef>
              <c:f>Data!$E$1:$BZ$1</c:f>
              <c:numCache>
                <c:formatCode>General</c:formatCode>
                <c:ptCount val="74"/>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numCache>
            </c:numRef>
          </c:cat>
          <c:val>
            <c:numRef>
              <c:f>Data!$E$5:$CA$5</c:f>
              <c:numCache>
                <c:formatCode>General</c:formatCode>
                <c:ptCount val="75"/>
                <c:pt idx="49">
                  <c:v>2.903</c:v>
                </c:pt>
                <c:pt idx="50">
                  <c:v>2.9590000000000001</c:v>
                </c:pt>
                <c:pt idx="51">
                  <c:v>2.9630000000000001</c:v>
                </c:pt>
                <c:pt idx="52">
                  <c:v>2.9569999999999999</c:v>
                </c:pt>
                <c:pt idx="53">
                  <c:v>2.8940000000000001</c:v>
                </c:pt>
                <c:pt idx="54">
                  <c:v>2.839</c:v>
                </c:pt>
                <c:pt idx="55">
                  <c:v>2.798</c:v>
                </c:pt>
                <c:pt idx="56">
                  <c:v>2.7719999999999998</c:v>
                </c:pt>
                <c:pt idx="57">
                  <c:v>2.68</c:v>
                </c:pt>
                <c:pt idx="58">
                  <c:v>2.6520000000000001</c:v>
                </c:pt>
                <c:pt idx="59">
                  <c:v>2.649</c:v>
                </c:pt>
                <c:pt idx="60">
                  <c:v>2.73</c:v>
                </c:pt>
                <c:pt idx="61">
                  <c:v>2.726</c:v>
                </c:pt>
                <c:pt idx="62">
                  <c:v>2.7109999999999999</c:v>
                </c:pt>
                <c:pt idx="63">
                  <c:v>2.7360000000000002</c:v>
                </c:pt>
                <c:pt idx="64">
                  <c:v>2.7589999999999999</c:v>
                </c:pt>
                <c:pt idx="65">
                  <c:v>2.7919999999999998</c:v>
                </c:pt>
                <c:pt idx="66">
                  <c:v>2.8559999999999999</c:v>
                </c:pt>
                <c:pt idx="67">
                  <c:v>2.84</c:v>
                </c:pt>
                <c:pt idx="68">
                  <c:v>2.706</c:v>
                </c:pt>
                <c:pt idx="69">
                  <c:v>2.5310000000000001</c:v>
                </c:pt>
                <c:pt idx="70">
                  <c:v>2.35</c:v>
                </c:pt>
                <c:pt idx="71">
                  <c:v>2.2400000000000002</c:v>
                </c:pt>
                <c:pt idx="72">
                  <c:v>2.1890000000000001</c:v>
                </c:pt>
                <c:pt idx="73">
                  <c:v>2.149</c:v>
                </c:pt>
                <c:pt idx="74">
                  <c:v>2.13</c:v>
                </c:pt>
              </c:numCache>
            </c:numRef>
          </c:val>
          <c:smooth val="0"/>
          <c:extLst>
            <c:ext xmlns:c16="http://schemas.microsoft.com/office/drawing/2014/chart" uri="{C3380CC4-5D6E-409C-BE32-E72D297353CC}">
              <c16:uniqueId val="{00000003-418D-4D26-B6FF-13E61B0E3645}"/>
            </c:ext>
          </c:extLst>
        </c:ser>
        <c:dLbls>
          <c:showLegendKey val="0"/>
          <c:showVal val="0"/>
          <c:showCatName val="0"/>
          <c:showSerName val="0"/>
          <c:showPercent val="0"/>
          <c:showBubbleSize val="0"/>
        </c:dLbls>
        <c:smooth val="0"/>
        <c:axId val="95004160"/>
        <c:axId val="95005696"/>
      </c:lineChart>
      <c:catAx>
        <c:axId val="9500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05696"/>
        <c:crosses val="autoZero"/>
        <c:auto val="1"/>
        <c:lblAlgn val="ctr"/>
        <c:lblOffset val="100"/>
        <c:tickLblSkip val="10"/>
        <c:noMultiLvlLbl val="0"/>
      </c:catAx>
      <c:valAx>
        <c:axId val="9500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solidFill>
                    <a:latin typeface="+mn-lt"/>
                    <a:ea typeface="+mn-ea"/>
                    <a:cs typeface="+mn-cs"/>
                  </a:defRPr>
                </a:pPr>
                <a:r>
                  <a:rPr lang="en-US"/>
                  <a:t>TFR</a:t>
                </a:r>
              </a:p>
            </c:rich>
          </c:tx>
          <c:overlay val="0"/>
          <c:spPr>
            <a:noFill/>
            <a:ln>
              <a:noFill/>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0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740187F7-4EE7-4BC3-85E9-89BBCBF2CCF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27125" y="690563"/>
            <a:ext cx="4603750" cy="3452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AEB7160E-7EB1-4E0C-9B02-12FCAB9A49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92547A98-2DF4-4D86-A306-D58B99B1C25E}" type="slidenum">
              <a:rPr lang="en-US" altLang="en-US" i="0">
                <a:latin typeface="Times New Roman" panose="02020603050405020304" pitchFamily="18" charset="0"/>
              </a:rPr>
              <a:pPr/>
              <a:t>1</a:t>
            </a:fld>
            <a:endParaRPr lang="en-US" altLang="en-US" i="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CF5683-FDB6-4DE7-A38A-8E9CAE35E834}"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7859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B5C90-AC97-400B-8DD2-D530FD970CFF}"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Source: Center for Disease Control. http://www.cdc.gov/nchs/datawh/statab/unpubd/natality/natab99.htm</a:t>
            </a:r>
          </a:p>
        </p:txBody>
      </p:sp>
    </p:spTree>
    <p:extLst>
      <p:ext uri="{BB962C8B-B14F-4D97-AF65-F5344CB8AC3E}">
        <p14:creationId xmlns:p14="http://schemas.microsoft.com/office/powerpoint/2010/main" val="114929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4F4FF2-5C36-425B-8CC8-C7BE7C4DCFDC}"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“Another sign of deteriorating human health is a fall in sperm counts. Among men in the United States, average sperm counts per milliliter of semen have dropped from 120 million in 1940 to just under 50 million in 1998. Counts in the European countries indicate a similar decline. The principal explanation for this is the so-called endocrine disruption hypothesis, namely that chemicals in the environment act as "environmental estrogens." These imitators of this basic female hormone-found in plastics, pesticides, and industrial pollutants-may adversely affect male reproductive functioning, among other things.” Quoted from a </a:t>
            </a:r>
            <a:r>
              <a:rPr lang="en-US" altLang="en-US" b="1">
                <a:latin typeface="Arial" panose="020B0604020202020204" pitchFamily="34" charset="0"/>
              </a:rPr>
              <a:t>Saturday, May 29, 1999 press release.</a:t>
            </a:r>
            <a:br>
              <a:rPr lang="en-US" altLang="en-US" b="1">
                <a:latin typeface="Arial" panose="020B0604020202020204" pitchFamily="34" charset="0"/>
              </a:rPr>
            </a:br>
            <a:endParaRPr lang="en-US" altLang="en-US">
              <a:latin typeface="Arial" panose="020B0604020202020204" pitchFamily="34" charset="0"/>
            </a:endParaRPr>
          </a:p>
          <a:p>
            <a:r>
              <a:rPr lang="en-US" altLang="en-US">
                <a:latin typeface="Arial" panose="020B0604020202020204" pitchFamily="34" charset="0"/>
              </a:rPr>
              <a:t>Source: Worldwatch Institute.</a:t>
            </a:r>
          </a:p>
        </p:txBody>
      </p:sp>
    </p:spTree>
    <p:extLst>
      <p:ext uri="{BB962C8B-B14F-4D97-AF65-F5344CB8AC3E}">
        <p14:creationId xmlns:p14="http://schemas.microsoft.com/office/powerpoint/2010/main" val="56018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F75FC-926F-4FAF-831D-FCA119BE3A13}"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0786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64A558-AD39-4FDC-AC97-1A45EAC3F161}"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Source: United Nations, Department of Economic and Social Affairs, Population Division. World Fertility Report. New York: UN (2004).</a:t>
            </a:r>
          </a:p>
        </p:txBody>
      </p:sp>
    </p:spTree>
    <p:extLst>
      <p:ext uri="{BB962C8B-B14F-4D97-AF65-F5344CB8AC3E}">
        <p14:creationId xmlns:p14="http://schemas.microsoft.com/office/powerpoint/2010/main" val="248159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3EC70-6BB3-464E-BCC0-E89B06A66F58}" type="slidenum">
              <a:rPr lang="en-US" altLang="en-US"/>
              <a:pPr/>
              <a:t>17</a:t>
            </a:fld>
            <a:endParaRPr lang="en-US" altLang="en-US"/>
          </a:p>
        </p:txBody>
      </p:sp>
      <p:sp>
        <p:nvSpPr>
          <p:cNvPr id="250882" name="Rectangle 2"/>
          <p:cNvSpPr>
            <a:spLocks noGrp="1" noRot="1" noChangeAspect="1" noChangeArrowheads="1" noTextEdit="1"/>
          </p:cNvSpPr>
          <p:nvPr>
            <p:ph type="sldImg"/>
          </p:nvPr>
        </p:nvSpPr>
        <p:spPr>
          <a:xfrm>
            <a:off x="1227138" y="712788"/>
            <a:ext cx="4859337" cy="3644900"/>
          </a:xfrm>
          <a:ln/>
        </p:spPr>
      </p:sp>
      <p:sp>
        <p:nvSpPr>
          <p:cNvPr id="250883" name="Rectangle 3"/>
          <p:cNvSpPr>
            <a:spLocks noGrp="1" noChangeArrowheads="1"/>
          </p:cNvSpPr>
          <p:nvPr>
            <p:ph type="body" idx="1"/>
          </p:nvPr>
        </p:nvSpPr>
        <p:spPr>
          <a:xfrm>
            <a:off x="974725" y="4594225"/>
            <a:ext cx="5365750" cy="4276725"/>
          </a:xfrm>
        </p:spPr>
        <p:txBody>
          <a:bodyPr/>
          <a:lstStyle/>
          <a:p>
            <a:r>
              <a:rPr lang="en-US" altLang="en-US" dirty="0"/>
              <a:t>Source: </a:t>
            </a:r>
            <a:r>
              <a:rPr lang="en-US" altLang="en-US" dirty="0" err="1"/>
              <a:t>Eurobarometers</a:t>
            </a:r>
            <a:r>
              <a:rPr lang="en-US" altLang="en-US" dirty="0"/>
              <a:t>, 56.2 and 65.1</a:t>
            </a:r>
          </a:p>
          <a:p>
            <a:endParaRPr lang="en-US" altLang="en-US" dirty="0"/>
          </a:p>
        </p:txBody>
      </p:sp>
    </p:spTree>
    <p:extLst>
      <p:ext uri="{BB962C8B-B14F-4D97-AF65-F5344CB8AC3E}">
        <p14:creationId xmlns:p14="http://schemas.microsoft.com/office/powerpoint/2010/main" val="410178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World Fertility Report 2013</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18</a:t>
            </a:fld>
            <a:endParaRPr lang="en-US" altLang="en-US"/>
          </a:p>
        </p:txBody>
      </p:sp>
    </p:spTree>
    <p:extLst>
      <p:ext uri="{BB962C8B-B14F-4D97-AF65-F5344CB8AC3E}">
        <p14:creationId xmlns:p14="http://schemas.microsoft.com/office/powerpoint/2010/main" val="221731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 teaching points</a:t>
            </a:r>
            <a:r>
              <a:rPr lang="en-US" dirty="0"/>
              <a:t>: What is the relationship between education and fertility rate? What can help explain this? </a:t>
            </a:r>
          </a:p>
          <a:p>
            <a:r>
              <a:rPr lang="en-US" dirty="0"/>
              <a:t>Source: Data derived from World Bank, http://data.worldbank.org. Reprinted from Bruce Newbold, Population Geography: Tools and Issues (Rowman &amp; Littlefield 2017). All rights reserved. </a:t>
            </a:r>
          </a:p>
          <a:p>
            <a:endParaRPr lang="en-US" dirty="0"/>
          </a:p>
        </p:txBody>
      </p:sp>
      <p:sp>
        <p:nvSpPr>
          <p:cNvPr id="4" name="Slide Number Placeholder 3"/>
          <p:cNvSpPr>
            <a:spLocks noGrp="1"/>
          </p:cNvSpPr>
          <p:nvPr>
            <p:ph type="sldNum" sz="quarter" idx="10"/>
          </p:nvPr>
        </p:nvSpPr>
        <p:spPr/>
        <p:txBody>
          <a:bodyPr/>
          <a:lstStyle/>
          <a:p>
            <a:fld id="{DF1311B6-3E9F-43F5-BA58-21376A6DDF07}" type="slidenum">
              <a:rPr lang="en-US" smtClean="0"/>
              <a:t>21</a:t>
            </a:fld>
            <a:endParaRPr lang="en-US"/>
          </a:p>
        </p:txBody>
      </p:sp>
    </p:spTree>
    <p:extLst>
      <p:ext uri="{BB962C8B-B14F-4D97-AF65-F5344CB8AC3E}">
        <p14:creationId xmlns:p14="http://schemas.microsoft.com/office/powerpoint/2010/main" val="291379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 teaching points</a:t>
            </a:r>
            <a:r>
              <a:rPr lang="en-US" dirty="0"/>
              <a:t>: There has been some convergence in fertility rates by race in the United States over the past two decades. Why? </a:t>
            </a:r>
          </a:p>
          <a:p>
            <a:endParaRPr lang="en-US" dirty="0"/>
          </a:p>
          <a:p>
            <a:r>
              <a:rPr lang="en-US" dirty="0"/>
              <a:t>Source: Author. Data derived from US CDC National Vital Statistics Reports. Reprinted from Bruce Newbold, Population Geography: Tools and Issues (Rowman &amp; Littlefield 2017).</a:t>
            </a:r>
          </a:p>
        </p:txBody>
      </p:sp>
      <p:sp>
        <p:nvSpPr>
          <p:cNvPr id="4" name="Slide Number Placeholder 3"/>
          <p:cNvSpPr>
            <a:spLocks noGrp="1"/>
          </p:cNvSpPr>
          <p:nvPr>
            <p:ph type="sldNum" sz="quarter" idx="10"/>
          </p:nvPr>
        </p:nvSpPr>
        <p:spPr/>
        <p:txBody>
          <a:bodyPr/>
          <a:lstStyle/>
          <a:p>
            <a:fld id="{DF1311B6-3E9F-43F5-BA58-21376A6DDF07}" type="slidenum">
              <a:rPr lang="en-US" smtClean="0"/>
              <a:t>22</a:t>
            </a:fld>
            <a:endParaRPr lang="en-US"/>
          </a:p>
        </p:txBody>
      </p:sp>
    </p:spTree>
    <p:extLst>
      <p:ext uri="{BB962C8B-B14F-4D97-AF65-F5344CB8AC3E}">
        <p14:creationId xmlns:p14="http://schemas.microsoft.com/office/powerpoint/2010/main" val="49646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1F6560-D543-44AC-8F5F-0A11A3969D18}"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5688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A5F251-80BF-4294-B7AD-D9AE7F0403A4}"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2601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7B3C91-CA7D-4439-ABC2-6CC70F67DAA4}"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Source: Durex Global Survey.</a:t>
            </a:r>
          </a:p>
          <a:p>
            <a:r>
              <a:rPr lang="en-US" altLang="en-US" dirty="0">
                <a:latin typeface="Arial" panose="020B0604020202020204" pitchFamily="34" charset="0"/>
              </a:rPr>
              <a:t>Source: The Alan </a:t>
            </a:r>
            <a:r>
              <a:rPr lang="en-US" altLang="en-US" dirty="0" err="1">
                <a:latin typeface="Arial" panose="020B0604020202020204" pitchFamily="34" charset="0"/>
              </a:rPr>
              <a:t>Guttmacher</a:t>
            </a:r>
            <a:r>
              <a:rPr lang="en-US" altLang="en-US" dirty="0">
                <a:latin typeface="Arial" panose="020B0604020202020204" pitchFamily="34" charset="0"/>
              </a:rPr>
              <a:t> Institute. </a:t>
            </a:r>
          </a:p>
          <a:p>
            <a:r>
              <a:rPr lang="en-US" altLang="en-US" dirty="0">
                <a:latin typeface="Times New Roman" panose="02020603050405020304" pitchFamily="18" charset="0"/>
              </a:rPr>
              <a:t>Nearly 1.4 million abortions in a year, with nearly half of all pregnancies unwanted. </a:t>
            </a:r>
          </a:p>
          <a:p>
            <a:endParaRPr lang="en-US" altLang="en-US" dirty="0">
              <a:latin typeface="Times New Roman" panose="02020603050405020304" pitchFamily="18" charset="0"/>
            </a:endParaRPr>
          </a:p>
          <a:p>
            <a:r>
              <a:rPr lang="en-US" altLang="en-US" dirty="0">
                <a:latin typeface="Times New Roman" panose="02020603050405020304" pitchFamily="18" charset="0"/>
              </a:rPr>
              <a:t>https://data.guttmacher.org/regions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0671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http://www.childtrends.org/indicators/teen-abortions/</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25</a:t>
            </a:fld>
            <a:endParaRPr lang="en-US" altLang="en-US"/>
          </a:p>
        </p:txBody>
      </p:sp>
    </p:spTree>
    <p:extLst>
      <p:ext uri="{BB962C8B-B14F-4D97-AF65-F5344CB8AC3E}">
        <p14:creationId xmlns:p14="http://schemas.microsoft.com/office/powerpoint/2010/main" val="91557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14500B-8AF8-4B40-91CC-B2159CF3CEE7}"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01307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CF27D-6F49-4FBA-B39D-B8459361302F}"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92994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7DA30A-5880-4D03-BC0A-EF3C8B22213D}"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6369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www.gapminder.org</a:t>
            </a:r>
          </a:p>
        </p:txBody>
      </p:sp>
      <p:sp>
        <p:nvSpPr>
          <p:cNvPr id="4" name="Slide Number Placeholder 3"/>
          <p:cNvSpPr>
            <a:spLocks noGrp="1"/>
          </p:cNvSpPr>
          <p:nvPr>
            <p:ph type="sldNum" sz="quarter" idx="10"/>
          </p:nvPr>
        </p:nvSpPr>
        <p:spPr/>
        <p:txBody>
          <a:bodyPr/>
          <a:lstStyle/>
          <a:p>
            <a:pPr>
              <a:defRPr/>
            </a:pPr>
            <a:fld id="{50C881B9-423E-4D93-ABE4-4C4664FD2AA3}" type="slidenum">
              <a:rPr lang="en-US" smtClean="0"/>
              <a:pPr>
                <a:defRPr/>
              </a:pPr>
              <a:t>33</a:t>
            </a:fld>
            <a:endParaRPr lang="en-US"/>
          </a:p>
        </p:txBody>
      </p:sp>
    </p:spTree>
    <p:extLst>
      <p:ext uri="{BB962C8B-B14F-4D97-AF65-F5344CB8AC3E}">
        <p14:creationId xmlns:p14="http://schemas.microsoft.com/office/powerpoint/2010/main" val="3765929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A5C480-0938-4B67-90C2-51D882AA4402}" type="slidenum">
              <a:rPr lang="en-US" altLang="en-US">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2245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2DD8B3-16C2-4699-8B21-7ADC778F78B8}" type="slidenum">
              <a:rPr lang="en-US" altLang="en-US">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7321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90647A-A253-461D-B841-130F7D94FBA8}" type="slidenum">
              <a:rPr lang="en-US" altLang="en-US">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67051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039DA0D2-167A-4AA9-85DC-2D8513A0B293}" type="slidenum">
              <a:rPr lang="en-US" i="0" smtClean="0">
                <a:latin typeface="Times New Roman" pitchFamily="18" charset="0"/>
              </a:rPr>
              <a:pPr/>
              <a:t>40</a:t>
            </a:fld>
            <a:endParaRPr lang="en-US" i="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Source: UNEP (2015): The UNEP Environmental Data Explorer, as compiled from World Population Prospects, the 2012 Revision (WPP2012), United Nations Population Division . United Nations Environment </a:t>
            </a:r>
            <a:r>
              <a:rPr lang="en-US" dirty="0" err="1">
                <a:latin typeface="Arial" pitchFamily="34" charset="0"/>
              </a:rPr>
              <a:t>Programme</a:t>
            </a:r>
            <a:r>
              <a:rPr lang="en-US" dirty="0">
                <a:latin typeface="Arial" pitchFamily="34" charset="0"/>
              </a:rPr>
              <a:t>. http://ede.grid.unep.ch.</a:t>
            </a:r>
          </a:p>
        </p:txBody>
      </p:sp>
    </p:spTree>
    <p:extLst>
      <p:ext uri="{BB962C8B-B14F-4D97-AF65-F5344CB8AC3E}">
        <p14:creationId xmlns:p14="http://schemas.microsoft.com/office/powerpoint/2010/main" val="189964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218879-AEC5-48E4-ADF9-231761D411FC}"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2862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63F9F7-DDD7-423F-AAD6-7227EDCDE47A}" type="slidenum">
              <a:rPr lang="en-US" altLang="en-US">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Source: Center for Disease Control.</a:t>
            </a:r>
          </a:p>
          <a:p>
            <a:endParaRPr lang="en-US" altLang="en-US">
              <a:latin typeface="Arial" panose="020B0604020202020204" pitchFamily="34" charset="0"/>
            </a:endParaRPr>
          </a:p>
        </p:txBody>
      </p:sp>
    </p:spTree>
    <p:extLst>
      <p:ext uri="{BB962C8B-B14F-4D97-AF65-F5344CB8AC3E}">
        <p14:creationId xmlns:p14="http://schemas.microsoft.com/office/powerpoint/2010/main" val="268114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1DE2C5-7D76-4D55-AF6E-AD243C4C4F3C}" type="slidenum">
              <a:rPr lang="en-US" altLang="en-US">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2339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Sepsis:</a:t>
            </a:r>
            <a:r>
              <a:rPr lang="en-US" baseline="0" dirty="0"/>
              <a:t> serious reaction to an infection.</a:t>
            </a:r>
          </a:p>
          <a:p>
            <a:r>
              <a:rPr lang="en-US" dirty="0"/>
              <a:t>Pertussis (whooping cough)</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44</a:t>
            </a:fld>
            <a:endParaRPr lang="en-US" altLang="en-US"/>
          </a:p>
        </p:txBody>
      </p:sp>
    </p:spTree>
    <p:extLst>
      <p:ext uri="{BB962C8B-B14F-4D97-AF65-F5344CB8AC3E}">
        <p14:creationId xmlns:p14="http://schemas.microsoft.com/office/powerpoint/2010/main" val="169725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82F40D3C-D703-4E41-8712-A90415CCAC30}" type="slidenum">
              <a:rPr lang="en-US" altLang="en-US" i="0">
                <a:latin typeface="Times New Roman" panose="02020603050405020304" pitchFamily="18" charset="0"/>
              </a:rPr>
              <a:pPr/>
              <a:t>45</a:t>
            </a:fld>
            <a:endParaRPr lang="en-US" altLang="en-US" i="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3948F6E2-1C6C-4CE2-A9CB-146346E9C0E9}" type="slidenum">
              <a:rPr lang="en-US" altLang="en-US" i="0">
                <a:latin typeface="Times New Roman" panose="02020603050405020304" pitchFamily="18" charset="0"/>
              </a:rPr>
              <a:pPr/>
              <a:t>46</a:t>
            </a:fld>
            <a:endParaRPr lang="en-US" altLang="en-US" i="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48FD6CF7-34EB-40DA-B47E-1DA80617CFFA}" type="slidenum">
              <a:rPr lang="en-US" altLang="en-US" i="0">
                <a:latin typeface="Times New Roman" panose="02020603050405020304" pitchFamily="18" charset="0"/>
              </a:rPr>
              <a:pPr/>
              <a:t>48</a:t>
            </a:fld>
            <a:endParaRPr lang="en-US" altLang="en-US" i="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the United States, by the 1850s, half the children did not reach the age of 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CLRD is chronic lower respiratory diseases. A change in the coding rules for nephritis, nephrotic syndrome and nephrosis caused an increase in the number of deaths attributed to diabetes beginning with 2011 data. Thus, the trend for diabetes death rates should be interpreted with caution.</a:t>
            </a:r>
          </a:p>
          <a:p>
            <a:r>
              <a:rPr lang="en-US" dirty="0"/>
              <a:t>SOURCE: CDC/NCHS, Health, United States, 2015, Figure 2 and Table 17. Data from the National Vital Statistics System (NVSS).</a:t>
            </a:r>
          </a:p>
          <a:p>
            <a:endParaRPr lang="en-US" dirty="0"/>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52</a:t>
            </a:fld>
            <a:endParaRPr lang="en-US" altLang="en-US"/>
          </a:p>
        </p:txBody>
      </p:sp>
    </p:spTree>
    <p:extLst>
      <p:ext uri="{BB962C8B-B14F-4D97-AF65-F5344CB8AC3E}">
        <p14:creationId xmlns:p14="http://schemas.microsoft.com/office/powerpoint/2010/main" val="3491083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CDC/NCHS, Health, United States, 2015, Figure 8 and Table 59. Data from the National Health and Nutrition Examination Survey (NHANES).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NOTE: Obesity is body mass index (BMI) at or above the sex- and age-specific 95th percentile BMI cutoff points from the 2000 CDC Growth Charts.</a:t>
            </a:r>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53</a:t>
            </a:fld>
            <a:endParaRPr lang="en-US" altLang="en-US"/>
          </a:p>
        </p:txBody>
      </p:sp>
    </p:spTree>
    <p:extLst>
      <p:ext uri="{BB962C8B-B14F-4D97-AF65-F5344CB8AC3E}">
        <p14:creationId xmlns:p14="http://schemas.microsoft.com/office/powerpoint/2010/main" val="2799805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BMI is body mass index. Overweight but not obese (25 ≤ BMI &lt; 30); Grade 1 obesity (30 ≤ BMI &lt; 35); Grade 2 obesity (35 ≤ BMI &lt; 40); Grade 3 obesity (BMI ≥ 40). </a:t>
            </a:r>
          </a:p>
          <a:p>
            <a:r>
              <a:rPr lang="en-US" dirty="0"/>
              <a:t>SOURCE: CDC/NCHS, Health, United States, 2015, Figure 9 and Table 58. Data from the National Health and Nutrition Examination Survey (NHANES). </a:t>
            </a:r>
          </a:p>
          <a:p>
            <a:endParaRPr lang="en-US" dirty="0"/>
          </a:p>
        </p:txBody>
      </p:sp>
      <p:sp>
        <p:nvSpPr>
          <p:cNvPr id="4" name="Slide Number Placeholder 3"/>
          <p:cNvSpPr>
            <a:spLocks noGrp="1"/>
          </p:cNvSpPr>
          <p:nvPr>
            <p:ph type="sldNum" sz="quarter" idx="10"/>
          </p:nvPr>
        </p:nvSpPr>
        <p:spPr/>
        <p:txBody>
          <a:bodyPr/>
          <a:lstStyle/>
          <a:p>
            <a:fld id="{AEB7160E-7EB1-4E0C-9B02-12FCAB9A490F}" type="slidenum">
              <a:rPr lang="en-US" altLang="en-US" smtClean="0"/>
              <a:pPr/>
              <a:t>54</a:t>
            </a:fld>
            <a:endParaRPr lang="en-US" altLang="en-US"/>
          </a:p>
        </p:txBody>
      </p:sp>
    </p:spTree>
    <p:extLst>
      <p:ext uri="{BB962C8B-B14F-4D97-AF65-F5344CB8AC3E}">
        <p14:creationId xmlns:p14="http://schemas.microsoft.com/office/powerpoint/2010/main" val="658099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SOURCE: CDC/NCHS, Health, United States, 2015, Figure 3 and Tables 29 and 30. Data from the National Vital Statistics System (NVSS).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EFC55A-D65C-44F0-AE83-395741CB35A4}" type="slidenum">
              <a:rPr lang="en-US" altLang="en-US" smtClean="0"/>
              <a:pPr/>
              <a:t>55</a:t>
            </a:fld>
            <a:endParaRPr lang="en-US" altLang="en-US"/>
          </a:p>
        </p:txBody>
      </p:sp>
    </p:spTree>
    <p:extLst>
      <p:ext uri="{BB962C8B-B14F-4D97-AF65-F5344CB8AC3E}">
        <p14:creationId xmlns:p14="http://schemas.microsoft.com/office/powerpoint/2010/main" val="172821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AFC47B-4A0A-4773-BB91-B926DE100350}"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5314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14EED0-90E2-443C-8171-0626E947E188}"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717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5BE819EF-AD29-44D2-8987-4ECBCA7E3269}" type="slidenum">
              <a:rPr lang="en-US" i="0" smtClean="0">
                <a:latin typeface="Times New Roman" pitchFamily="18" charset="0"/>
              </a:rPr>
              <a:pPr/>
              <a:t>8</a:t>
            </a:fld>
            <a:endParaRPr lang="en-US" i="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Population Prospects, the 2010 Revision</a:t>
            </a:r>
          </a:p>
        </p:txBody>
      </p:sp>
    </p:spTree>
    <p:extLst>
      <p:ext uri="{BB962C8B-B14F-4D97-AF65-F5344CB8AC3E}">
        <p14:creationId xmlns:p14="http://schemas.microsoft.com/office/powerpoint/2010/main" val="244721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Source: World Population Prospects, the 2010 Revision</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9</a:t>
            </a:fld>
            <a:endParaRPr lang="en-US"/>
          </a:p>
        </p:txBody>
      </p:sp>
    </p:spTree>
    <p:extLst>
      <p:ext uri="{BB962C8B-B14F-4D97-AF65-F5344CB8AC3E}">
        <p14:creationId xmlns:p14="http://schemas.microsoft.com/office/powerpoint/2010/main" val="118897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UNEP (2015): The UNEP Environmental Data Explorer, as compiled from World Population Prospects, the 2012 Revision (WPP2012), United Nations Population Division . United Nations Environment </a:t>
            </a:r>
            <a:r>
              <a:rPr lang="en-US" dirty="0" err="1"/>
              <a:t>Programme</a:t>
            </a:r>
            <a:r>
              <a:rPr lang="en-US" dirty="0"/>
              <a:t>. http://ede.grid.unep.ch.</a:t>
            </a:r>
          </a:p>
        </p:txBody>
      </p:sp>
      <p:sp>
        <p:nvSpPr>
          <p:cNvPr id="4" name="Slide Number Placeholder 3"/>
          <p:cNvSpPr>
            <a:spLocks noGrp="1"/>
          </p:cNvSpPr>
          <p:nvPr>
            <p:ph type="sldNum" sz="quarter" idx="10"/>
          </p:nvPr>
        </p:nvSpPr>
        <p:spPr/>
        <p:txBody>
          <a:bodyPr/>
          <a:lstStyle/>
          <a:p>
            <a:pPr>
              <a:defRPr/>
            </a:pPr>
            <a:fld id="{351045D9-9454-44D6-9661-555DFC0E4E15}" type="slidenum">
              <a:rPr lang="en-US" smtClean="0"/>
              <a:pPr>
                <a:defRPr/>
              </a:pPr>
              <a:t>10</a:t>
            </a:fld>
            <a:endParaRPr lang="en-US"/>
          </a:p>
        </p:txBody>
      </p:sp>
    </p:spTree>
    <p:extLst>
      <p:ext uri="{BB962C8B-B14F-4D97-AF65-F5344CB8AC3E}">
        <p14:creationId xmlns:p14="http://schemas.microsoft.com/office/powerpoint/2010/main" val="12357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1B481E-6FB0-4AE7-BBCF-349AF615919A}"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17683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orld_cover_left"/>
          <p:cNvPicPr>
            <a:picLocks noChangeAspect="1" noChangeArrowheads="1"/>
          </p:cNvPicPr>
          <p:nvPr/>
        </p:nvPicPr>
        <p:blipFill>
          <a:blip r:embed="rId2" cstate="email">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pic>
        <p:nvPicPr>
          <p:cNvPr id="5" name="Picture 5" descr="world_cover_left"/>
          <p:cNvPicPr>
            <a:picLocks noChangeAspect="1" noChangeArrowheads="1"/>
          </p:cNvPicPr>
          <p:nvPr/>
        </p:nvPicPr>
        <p:blipFill>
          <a:blip r:embed="rId3" cstate="screen">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sp>
        <p:nvSpPr>
          <p:cNvPr id="6" name="Freeform 3"/>
          <p:cNvSpPr>
            <a:spLocks/>
          </p:cNvSpPr>
          <p:nvPr/>
        </p:nvSpPr>
        <p:spPr bwMode="auto">
          <a:xfrm>
            <a:off x="4144963" y="-3175"/>
            <a:ext cx="777875"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chemeClr val="tx2">
              <a:lumMod val="60000"/>
              <a:lumOff val="40000"/>
            </a:schemeClr>
          </a:solidFill>
          <a:ln w="9525">
            <a:noFill/>
            <a:round/>
            <a:headEnd/>
            <a:tailEnd/>
          </a:ln>
          <a:effectLst/>
        </p:spPr>
        <p:txBody>
          <a:bodyPr/>
          <a:lstStyle/>
          <a:p>
            <a:pPr>
              <a:defRPr/>
            </a:pPr>
            <a:endParaRPr lang="en-US"/>
          </a:p>
        </p:txBody>
      </p:sp>
      <p:sp>
        <p:nvSpPr>
          <p:cNvPr id="7" name="Rectangle 5"/>
          <p:cNvSpPr>
            <a:spLocks noChangeArrowheads="1"/>
          </p:cNvSpPr>
          <p:nvPr/>
        </p:nvSpPr>
        <p:spPr bwMode="auto">
          <a:xfrm>
            <a:off x="-6350" y="-1588"/>
            <a:ext cx="4267200" cy="1460501"/>
          </a:xfrm>
          <a:prstGeom prst="rect">
            <a:avLst/>
          </a:prstGeom>
          <a:solidFill>
            <a:schemeClr val="tx2">
              <a:lumMod val="60000"/>
              <a:lumOff val="40000"/>
            </a:schemeClr>
          </a:solidFill>
          <a:ln w="9525">
            <a:noFill/>
            <a:miter lim="800000"/>
            <a:headEnd/>
            <a:tailEnd/>
          </a:ln>
          <a:effectLst/>
        </p:spPr>
        <p:txBody>
          <a:bodyPr wrap="none" anchor="ctr"/>
          <a:lstStyle/>
          <a:p>
            <a:pPr>
              <a:defRPr/>
            </a:pPr>
            <a:endParaRPr lang="en-US"/>
          </a:p>
        </p:txBody>
      </p:sp>
      <p:sp>
        <p:nvSpPr>
          <p:cNvPr id="8" name="Rectangle 6"/>
          <p:cNvSpPr>
            <a:spLocks noChangeArrowheads="1"/>
          </p:cNvSpPr>
          <p:nvPr/>
        </p:nvSpPr>
        <p:spPr bwMode="auto">
          <a:xfrm>
            <a:off x="-9525" y="152400"/>
            <a:ext cx="9153525" cy="1143000"/>
          </a:xfrm>
          <a:prstGeom prst="rect">
            <a:avLst/>
          </a:prstGeom>
          <a:solidFill>
            <a:schemeClr val="accent1">
              <a:lumMod val="75000"/>
              <a:alpha val="75000"/>
            </a:schemeClr>
          </a:solidFill>
          <a:ln w="9525">
            <a:noFill/>
            <a:miter lim="800000"/>
            <a:headEnd/>
            <a:tailEnd/>
          </a:ln>
          <a:effectLst/>
        </p:spPr>
        <p:txBody>
          <a:bodyPr wrap="none" anchor="ctr"/>
          <a:lstStyle/>
          <a:p>
            <a:pPr>
              <a:defRPr/>
            </a:pPr>
            <a:endParaRPr lang="en-US"/>
          </a:p>
        </p:txBody>
      </p:sp>
      <p:sp>
        <p:nvSpPr>
          <p:cNvPr id="9" name="Rectangle 4"/>
          <p:cNvSpPr>
            <a:spLocks noChangeArrowheads="1"/>
          </p:cNvSpPr>
          <p:nvPr/>
        </p:nvSpPr>
        <p:spPr bwMode="auto">
          <a:xfrm>
            <a:off x="-7938" y="1447800"/>
            <a:ext cx="1689101" cy="4953000"/>
          </a:xfrm>
          <a:prstGeom prst="rect">
            <a:avLst/>
          </a:prstGeom>
          <a:gradFill rotWithShape="1">
            <a:gsLst>
              <a:gs pos="0">
                <a:schemeClr val="accent1">
                  <a:lumMod val="75000"/>
                </a:schemeClr>
              </a:gs>
              <a:gs pos="100000">
                <a:srgbClr val="FFFFFF">
                  <a:alpha val="0"/>
                </a:srgbClr>
              </a:gs>
            </a:gsLst>
            <a:lin ang="5400000" scaled="1"/>
          </a:gradFill>
          <a:ln w="9525">
            <a:noFill/>
            <a:miter lim="800000"/>
            <a:headEnd/>
            <a:tailEnd/>
          </a:ln>
          <a:effectLst/>
        </p:spPr>
        <p:txBody>
          <a:bodyPr wrap="none" anchor="ctr"/>
          <a:lstStyle/>
          <a:p>
            <a:pPr>
              <a:defRPr/>
            </a:pPr>
            <a:endParaRPr lang="en-US"/>
          </a:p>
        </p:txBody>
      </p:sp>
      <p:sp>
        <p:nvSpPr>
          <p:cNvPr id="10" name="Freeform 9"/>
          <p:cNvSpPr>
            <a:spLocks/>
          </p:cNvSpPr>
          <p:nvPr/>
        </p:nvSpPr>
        <p:spPr bwMode="auto">
          <a:xfrm>
            <a:off x="-6350" y="1451874"/>
            <a:ext cx="488950"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1" name="Freeform 10"/>
          <p:cNvSpPr>
            <a:spLocks/>
          </p:cNvSpPr>
          <p:nvPr/>
        </p:nvSpPr>
        <p:spPr bwMode="auto">
          <a:xfrm>
            <a:off x="-9525" y="-4763"/>
            <a:ext cx="989013"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2" name="Rectangle 13"/>
          <p:cNvSpPr>
            <a:spLocks noChangeArrowheads="1"/>
          </p:cNvSpPr>
          <p:nvPr/>
        </p:nvSpPr>
        <p:spPr bwMode="auto">
          <a:xfrm>
            <a:off x="1089047" y="276992"/>
            <a:ext cx="3611630"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Arial Narrow" panose="020B0606020202030204" pitchFamily="34" charset="0"/>
              </a:rPr>
              <a:t>GEOG 5 – Population Geography</a:t>
            </a:r>
          </a:p>
        </p:txBody>
      </p:sp>
      <p:pic>
        <p:nvPicPr>
          <p:cNvPr id="14" name="Picture 15" descr="Hofstra_Sh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174625"/>
            <a:ext cx="1096962" cy="1222375"/>
          </a:xfrm>
          <a:prstGeom prst="rect">
            <a:avLst/>
          </a:prstGeom>
          <a:noFill/>
          <a:ln w="9525">
            <a:noFill/>
            <a:miter lim="800000"/>
            <a:headEnd/>
            <a:tailEnd/>
          </a:ln>
        </p:spPr>
      </p:pic>
      <p:sp>
        <p:nvSpPr>
          <p:cNvPr id="15" name="Rectangle 22"/>
          <p:cNvSpPr>
            <a:spLocks noChangeArrowheads="1"/>
          </p:cNvSpPr>
          <p:nvPr/>
        </p:nvSpPr>
        <p:spPr bwMode="auto">
          <a:xfrm>
            <a:off x="0" y="6400800"/>
            <a:ext cx="9144000" cy="457200"/>
          </a:xfrm>
          <a:prstGeom prst="rect">
            <a:avLst/>
          </a:prstGeom>
          <a:gradFill rotWithShape="1">
            <a:gsLst>
              <a:gs pos="0">
                <a:srgbClr val="FFFFFF"/>
              </a:gs>
              <a:gs pos="100000">
                <a:srgbClr val="92D050">
                  <a:alpha val="75000"/>
                </a:srgbClr>
              </a:gs>
            </a:gsLst>
            <a:lin ang="0" scaled="1"/>
          </a:gradFill>
          <a:ln w="9525">
            <a:noFill/>
            <a:miter lim="800000"/>
            <a:headEnd/>
            <a:tailEnd/>
          </a:ln>
          <a:effectLst/>
        </p:spPr>
        <p:txBody>
          <a:bodyPr wrap="none" anchor="ctr"/>
          <a:lstStyle/>
          <a:p>
            <a:pPr>
              <a:defRPr/>
            </a:pPr>
            <a:endParaRPr lang="en-US"/>
          </a:p>
        </p:txBody>
      </p:sp>
      <p:sp>
        <p:nvSpPr>
          <p:cNvPr id="16"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008000"/>
                </a:solidFill>
              </a:rPr>
              <a:t>Hofstra University, Department of Global Studies &amp; Geography</a:t>
            </a:r>
          </a:p>
        </p:txBody>
      </p:sp>
      <p:sp>
        <p:nvSpPr>
          <p:cNvPr id="17" name="Rectangle 14"/>
          <p:cNvSpPr>
            <a:spLocks noChangeArrowheads="1"/>
          </p:cNvSpPr>
          <p:nvPr/>
        </p:nvSpPr>
        <p:spPr bwMode="auto">
          <a:xfrm>
            <a:off x="1089047" y="737367"/>
            <a:ext cx="2918171" cy="338554"/>
          </a:xfrm>
          <a:prstGeom prst="rect">
            <a:avLst/>
          </a:prstGeom>
          <a:noFill/>
          <a:ln w="9525">
            <a:noFill/>
            <a:miter lim="800000"/>
            <a:headEnd/>
            <a:tailEnd/>
          </a:ln>
          <a:effectLst/>
        </p:spPr>
        <p:txBody>
          <a:bodyPr wrap="none">
            <a:spAutoFit/>
          </a:bodyPr>
          <a:lstStyle/>
          <a:p>
            <a:pPr eaLnBrk="0" hangingPunct="0">
              <a:defRPr/>
            </a:pPr>
            <a:r>
              <a:rPr lang="en-US" sz="1600" b="1" dirty="0">
                <a:solidFill>
                  <a:srgbClr val="FFFF99"/>
                </a:solidFill>
                <a:effectLst/>
                <a:latin typeface="Arial Narrow" panose="020B0606020202030204" pitchFamily="34" charset="0"/>
              </a:rPr>
              <a:t>Professor: Dr. Jean-Paul Rodrigue</a:t>
            </a:r>
          </a:p>
        </p:txBody>
      </p:sp>
      <p:sp>
        <p:nvSpPr>
          <p:cNvPr id="18" name="Rectangle 22"/>
          <p:cNvSpPr>
            <a:spLocks noChangeArrowheads="1"/>
          </p:cNvSpPr>
          <p:nvPr/>
        </p:nvSpPr>
        <p:spPr bwMode="auto">
          <a:xfrm>
            <a:off x="0" y="6400800"/>
            <a:ext cx="9144000" cy="457200"/>
          </a:xfrm>
          <a:prstGeom prst="rect">
            <a:avLst/>
          </a:prstGeom>
          <a:gradFill rotWithShape="1">
            <a:gsLst>
              <a:gs pos="0">
                <a:srgbClr val="FFFFFF"/>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19"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1">
                    <a:lumMod val="50000"/>
                  </a:schemeClr>
                </a:solidFill>
              </a:rPr>
              <a:t>Hofstra University, Department of Global Studies &amp; Geography</a:t>
            </a:r>
          </a:p>
        </p:txBody>
      </p:sp>
      <p:sp>
        <p:nvSpPr>
          <p:cNvPr id="428043" name="Rectangle 11"/>
          <p:cNvSpPr>
            <a:spLocks noGrp="1" noChangeArrowheads="1"/>
          </p:cNvSpPr>
          <p:nvPr>
            <p:ph type="ctrTitle"/>
          </p:nvPr>
        </p:nvSpPr>
        <p:spPr>
          <a:xfrm>
            <a:off x="1701800" y="1501775"/>
            <a:ext cx="7108825" cy="14700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428044" name="Rectangle 12"/>
          <p:cNvSpPr>
            <a:spLocks noGrp="1" noChangeArrowheads="1"/>
          </p:cNvSpPr>
          <p:nvPr>
            <p:ph type="subTitle" idx="1"/>
          </p:nvPr>
        </p:nvSpPr>
        <p:spPr>
          <a:xfrm>
            <a:off x="1701800" y="3200400"/>
            <a:ext cx="7108825" cy="2971800"/>
          </a:xfrm>
        </p:spPr>
        <p:txBody>
          <a:bodyPr/>
          <a:lstStyle>
            <a:lvl1pPr marL="0" indent="0">
              <a:buFont typeface="Arial Narrow" pitchFamily="34" charset="0"/>
              <a:buNone/>
              <a:defRPr/>
            </a:lvl1pPr>
          </a:lstStyle>
          <a:p>
            <a:r>
              <a:rPr lang="en-US"/>
              <a:t>Click to edit Master subtitle style</a:t>
            </a:r>
          </a:p>
        </p:txBody>
      </p:sp>
    </p:spTree>
    <p:extLst>
      <p:ext uri="{BB962C8B-B14F-4D97-AF65-F5344CB8AC3E}">
        <p14:creationId xmlns:p14="http://schemas.microsoft.com/office/powerpoint/2010/main" val="394882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41A756A6-6D37-4FFF-964B-2E001C95C839}" type="slidenum">
              <a:rPr lang="en-US" altLang="en-US" smtClean="0"/>
              <a:pPr/>
              <a:t>‹#›</a:t>
            </a:fld>
            <a:endParaRPr lang="en-US" altLang="en-US"/>
          </a:p>
        </p:txBody>
      </p:sp>
    </p:spTree>
    <p:extLst>
      <p:ext uri="{BB962C8B-B14F-4D97-AF65-F5344CB8AC3E}">
        <p14:creationId xmlns:p14="http://schemas.microsoft.com/office/powerpoint/2010/main" val="385053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104775"/>
            <a:ext cx="2060575"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7238" y="104775"/>
            <a:ext cx="6032500"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fld id="{D51BB9B8-74A9-4940-A801-80CE810B66E1}" type="slidenum">
              <a:rPr lang="en-US" altLang="en-US" smtClean="0"/>
              <a:pPr/>
              <a:t>‹#›</a:t>
            </a:fld>
            <a:endParaRPr lang="en-US" altLang="en-US"/>
          </a:p>
        </p:txBody>
      </p:sp>
    </p:spTree>
    <p:extLst>
      <p:ext uri="{BB962C8B-B14F-4D97-AF65-F5344CB8AC3E}">
        <p14:creationId xmlns:p14="http://schemas.microsoft.com/office/powerpoint/2010/main" val="213819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9463" y="104775"/>
            <a:ext cx="8212137" cy="947738"/>
          </a:xfrm>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6175" y="1311275"/>
            <a:ext cx="4046538"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A2C1C9E0-09A3-422D-9A80-8138278A0866}" type="slidenum">
              <a:rPr lang="en-US" altLang="en-US" smtClean="0"/>
              <a:pPr/>
              <a:t>‹#›</a:t>
            </a:fld>
            <a:endParaRPr lang="en-US" altLang="en-US"/>
          </a:p>
        </p:txBody>
      </p:sp>
    </p:spTree>
    <p:extLst>
      <p:ext uri="{BB962C8B-B14F-4D97-AF65-F5344CB8AC3E}">
        <p14:creationId xmlns:p14="http://schemas.microsoft.com/office/powerpoint/2010/main" val="96661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hart Placeholder 2"/>
          <p:cNvSpPr>
            <a:spLocks noGrp="1"/>
          </p:cNvSpPr>
          <p:nvPr>
            <p:ph type="chart" sz="half" idx="1"/>
          </p:nvPr>
        </p:nvSpPr>
        <p:spPr>
          <a:xfrm>
            <a:off x="849313" y="1447800"/>
            <a:ext cx="4000500" cy="5137150"/>
          </a:xfrm>
        </p:spPr>
        <p:txBody>
          <a:bodyPr/>
          <a:lstStyle/>
          <a:p>
            <a:pPr lvl="0"/>
            <a:r>
              <a:rPr lang="en-US" noProof="0"/>
              <a:t>Click icon to add chart</a:t>
            </a:r>
          </a:p>
        </p:txBody>
      </p:sp>
      <p:sp>
        <p:nvSpPr>
          <p:cNvPr id="4" name="Text Placeholder 3"/>
          <p:cNvSpPr>
            <a:spLocks noGrp="1"/>
          </p:cNvSpPr>
          <p:nvPr>
            <p:ph type="body" sz="half" idx="2"/>
          </p:nvPr>
        </p:nvSpPr>
        <p:spPr>
          <a:xfrm>
            <a:off x="5002213" y="1447800"/>
            <a:ext cx="4000500" cy="5137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fld id="{FAEB51E5-EE1F-4490-B841-8FDE1AC09B5E}" type="slidenum">
              <a:rPr lang="en-US" altLang="en-US" smtClean="0"/>
              <a:pPr/>
              <a:t>‹#›</a:t>
            </a:fld>
            <a:endParaRPr lang="en-US" altLang="en-US"/>
          </a:p>
        </p:txBody>
      </p:sp>
    </p:spTree>
    <p:extLst>
      <p:ext uri="{BB962C8B-B14F-4D97-AF65-F5344CB8AC3E}">
        <p14:creationId xmlns:p14="http://schemas.microsoft.com/office/powerpoint/2010/main" val="46990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hart Placeholder 2"/>
          <p:cNvSpPr>
            <a:spLocks noGrp="1"/>
          </p:cNvSpPr>
          <p:nvPr>
            <p:ph type="chart" idx="1"/>
          </p:nvPr>
        </p:nvSpPr>
        <p:spPr>
          <a:xfrm>
            <a:off x="849313" y="1447800"/>
            <a:ext cx="8153400" cy="5137150"/>
          </a:xfrm>
        </p:spPr>
        <p:txBody>
          <a:bodyPr/>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fld id="{B5D2DF81-5CC3-488B-B6BB-8561F1F7AC41}" type="slidenum">
              <a:rPr lang="en-US" altLang="en-US"/>
              <a:pPr/>
              <a:t>‹#›</a:t>
            </a:fld>
            <a:endParaRPr lang="en-US" altLang="en-US"/>
          </a:p>
        </p:txBody>
      </p:sp>
    </p:spTree>
    <p:extLst>
      <p:ext uri="{BB962C8B-B14F-4D97-AF65-F5344CB8AC3E}">
        <p14:creationId xmlns:p14="http://schemas.microsoft.com/office/powerpoint/2010/main" val="227309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524000"/>
            <a:ext cx="403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89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Autofit/>
          </a:bodyPr>
          <a:lstStyle>
            <a:lvl1pPr>
              <a:defRPr sz="3500" b="1">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507527"/>
            <a:ext cx="8229600" cy="4572000"/>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228600" y="6032157"/>
            <a:ext cx="8686800" cy="762000"/>
          </a:xfrm>
        </p:spPr>
        <p:txBody>
          <a:bodyPr anchor="ctr">
            <a:no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42531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E3597ABC-AF5F-46FA-99E3-789BC4BF519E}" type="slidenum">
              <a:rPr lang="en-US" altLang="en-US" smtClean="0"/>
              <a:pPr/>
              <a:t>‹#›</a:t>
            </a:fld>
            <a:endParaRPr lang="en-US" altLang="en-US"/>
          </a:p>
        </p:txBody>
      </p:sp>
    </p:spTree>
    <p:extLst>
      <p:ext uri="{BB962C8B-B14F-4D97-AF65-F5344CB8AC3E}">
        <p14:creationId xmlns:p14="http://schemas.microsoft.com/office/powerpoint/2010/main" val="2625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191" y="156894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6817" y="29412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sldNum" sz="quarter" idx="10"/>
          </p:nvPr>
        </p:nvSpPr>
        <p:spPr>
          <a:ln/>
        </p:spPr>
        <p:txBody>
          <a:bodyPr/>
          <a:lstStyle>
            <a:lvl1pPr>
              <a:defRPr/>
            </a:lvl1pPr>
          </a:lstStyle>
          <a:p>
            <a:fld id="{FB5C0333-2DFB-4CCC-95BB-47F5DD4C6C3F}" type="slidenum">
              <a:rPr lang="en-US" altLang="en-US" smtClean="0"/>
              <a:pPr/>
              <a:t>‹#›</a:t>
            </a:fld>
            <a:endParaRPr lang="en-US" altLang="en-US"/>
          </a:p>
        </p:txBody>
      </p:sp>
    </p:spTree>
    <p:extLst>
      <p:ext uri="{BB962C8B-B14F-4D97-AF65-F5344CB8AC3E}">
        <p14:creationId xmlns:p14="http://schemas.microsoft.com/office/powerpoint/2010/main" val="7896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6175" y="1311275"/>
            <a:ext cx="4046538"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DBB101AA-7A59-49A4-ADC2-6266FC5D2070}" type="slidenum">
              <a:rPr lang="en-US" altLang="en-US" smtClean="0"/>
              <a:pPr/>
              <a:t>‹#›</a:t>
            </a:fld>
            <a:endParaRPr lang="en-US" altLang="en-US"/>
          </a:p>
        </p:txBody>
      </p:sp>
    </p:spTree>
    <p:extLst>
      <p:ext uri="{BB962C8B-B14F-4D97-AF65-F5344CB8AC3E}">
        <p14:creationId xmlns:p14="http://schemas.microsoft.com/office/powerpoint/2010/main" val="9195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fld id="{39DB0D88-C905-4079-8745-F76D8B971BC8}" type="slidenum">
              <a:rPr lang="en-US" altLang="en-US" smtClean="0"/>
              <a:pPr/>
              <a:t>‹#›</a:t>
            </a:fld>
            <a:endParaRPr lang="en-US" altLang="en-US"/>
          </a:p>
        </p:txBody>
      </p:sp>
    </p:spTree>
    <p:extLst>
      <p:ext uri="{BB962C8B-B14F-4D97-AF65-F5344CB8AC3E}">
        <p14:creationId xmlns:p14="http://schemas.microsoft.com/office/powerpoint/2010/main" val="150864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fld id="{5C58D5E9-6BFA-4944-A1BE-1E7EB387C5A4}" type="slidenum">
              <a:rPr lang="en-US" altLang="en-US" smtClean="0"/>
              <a:pPr/>
              <a:t>‹#›</a:t>
            </a:fld>
            <a:endParaRPr lang="en-US" altLang="en-US"/>
          </a:p>
        </p:txBody>
      </p:sp>
    </p:spTree>
    <p:extLst>
      <p:ext uri="{BB962C8B-B14F-4D97-AF65-F5344CB8AC3E}">
        <p14:creationId xmlns:p14="http://schemas.microsoft.com/office/powerpoint/2010/main" val="426024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347CDEA0-A643-4AE5-B99F-65EE00281ADF}" type="slidenum">
              <a:rPr lang="en-US" altLang="en-US" smtClean="0"/>
              <a:pPr/>
              <a:t>‹#›</a:t>
            </a:fld>
            <a:endParaRPr lang="en-US" altLang="en-US"/>
          </a:p>
        </p:txBody>
      </p:sp>
    </p:spTree>
    <p:extLst>
      <p:ext uri="{BB962C8B-B14F-4D97-AF65-F5344CB8AC3E}">
        <p14:creationId xmlns:p14="http://schemas.microsoft.com/office/powerpoint/2010/main" val="33591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186797AB-14E2-4642-88A1-7FE1AC7A3762}" type="slidenum">
              <a:rPr lang="en-US" altLang="en-US" smtClean="0"/>
              <a:pPr/>
              <a:t>‹#›</a:t>
            </a:fld>
            <a:endParaRPr lang="en-US" altLang="en-US"/>
          </a:p>
        </p:txBody>
      </p:sp>
    </p:spTree>
    <p:extLst>
      <p:ext uri="{BB962C8B-B14F-4D97-AF65-F5344CB8AC3E}">
        <p14:creationId xmlns:p14="http://schemas.microsoft.com/office/powerpoint/2010/main" val="197732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sldNum" sz="quarter" idx="10"/>
          </p:nvPr>
        </p:nvSpPr>
        <p:spPr>
          <a:ln/>
        </p:spPr>
        <p:txBody>
          <a:bodyPr/>
          <a:lstStyle>
            <a:lvl1pPr>
              <a:defRPr/>
            </a:lvl1pPr>
          </a:lstStyle>
          <a:p>
            <a:fld id="{31D629D0-E12D-44A3-BEFB-B92840A442BF}" type="slidenum">
              <a:rPr lang="en-US" altLang="en-US" smtClean="0"/>
              <a:pPr/>
              <a:t>‹#›</a:t>
            </a:fld>
            <a:endParaRPr lang="en-US" altLang="en-US"/>
          </a:p>
        </p:txBody>
      </p:sp>
    </p:spTree>
    <p:extLst>
      <p:ext uri="{BB962C8B-B14F-4D97-AF65-F5344CB8AC3E}">
        <p14:creationId xmlns:p14="http://schemas.microsoft.com/office/powerpoint/2010/main" val="7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p:nvPicPr>
        <p:blipFill>
          <a:blip r:embed="rId18"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427010" name="Rectangle 2"/>
          <p:cNvSpPr>
            <a:spLocks noGrp="1" noChangeArrowheads="1"/>
          </p:cNvSpPr>
          <p:nvPr>
            <p:ph type="title"/>
          </p:nvPr>
        </p:nvSpPr>
        <p:spPr bwMode="auto">
          <a:xfrm>
            <a:off x="779463" y="104775"/>
            <a:ext cx="8212137"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757238" y="1311275"/>
            <a:ext cx="8245475"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7012" name="Rectangle 4"/>
          <p:cNvSpPr>
            <a:spLocks noGrp="1" noChangeArrowheads="1"/>
          </p:cNvSpPr>
          <p:nvPr>
            <p:ph type="sldNum" sz="quarter" idx="4"/>
          </p:nvPr>
        </p:nvSpPr>
        <p:spPr bwMode="auto">
          <a:xfrm>
            <a:off x="190500" y="6353175"/>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A2C1C9E0-09A3-422D-9A80-8138278A0866}" type="slidenum">
              <a:rPr lang="en-US" altLang="en-US" smtClean="0"/>
              <a:pPr/>
              <a:t>‹#›</a:t>
            </a:fld>
            <a:endParaRPr lang="en-US" altLang="en-US"/>
          </a:p>
        </p:txBody>
      </p:sp>
      <p:sp>
        <p:nvSpPr>
          <p:cNvPr id="427013" name="Text Box 5"/>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
        <p:nvSpPr>
          <p:cNvPr id="427014" name="Rectangle 6"/>
          <p:cNvSpPr>
            <a:spLocks noChangeArrowheads="1"/>
          </p:cNvSpPr>
          <p:nvPr/>
        </p:nvSpPr>
        <p:spPr bwMode="auto">
          <a:xfrm>
            <a:off x="-11113" y="-11113"/>
            <a:ext cx="762001" cy="1447801"/>
          </a:xfrm>
          <a:prstGeom prst="rect">
            <a:avLst/>
          </a:prstGeom>
          <a:solidFill>
            <a:srgbClr val="92D050"/>
          </a:solidFill>
          <a:ln w="9525">
            <a:noFill/>
            <a:miter lim="800000"/>
            <a:headEnd/>
            <a:tailEnd/>
          </a:ln>
          <a:effectLst/>
        </p:spPr>
        <p:txBody>
          <a:bodyPr wrap="none" anchor="ctr"/>
          <a:lstStyle/>
          <a:p>
            <a:pPr>
              <a:defRPr/>
            </a:pPr>
            <a:endParaRPr lang="en-US"/>
          </a:p>
        </p:txBody>
      </p:sp>
      <p:sp>
        <p:nvSpPr>
          <p:cNvPr id="427015" name="Rectangle 7"/>
          <p:cNvSpPr>
            <a:spLocks noChangeArrowheads="1"/>
          </p:cNvSpPr>
          <p:nvPr/>
        </p:nvSpPr>
        <p:spPr bwMode="auto">
          <a:xfrm>
            <a:off x="-11113" y="1436688"/>
            <a:ext cx="762001" cy="5421312"/>
          </a:xfrm>
          <a:prstGeom prst="rect">
            <a:avLst/>
          </a:prstGeom>
          <a:gradFill rotWithShape="1">
            <a:gsLst>
              <a:gs pos="0">
                <a:schemeClr val="accent1">
                  <a:lumMod val="75000"/>
                </a:schemeClr>
              </a:gs>
              <a:gs pos="100000">
                <a:srgbClr val="FFFFFF">
                  <a:alpha val="50999"/>
                </a:srgbClr>
              </a:gs>
            </a:gsLst>
            <a:lin ang="5400000" scaled="1"/>
          </a:gradFill>
          <a:ln w="9525">
            <a:noFill/>
            <a:miter lim="800000"/>
            <a:headEnd/>
            <a:tailEnd/>
          </a:ln>
          <a:effectLst/>
        </p:spPr>
        <p:txBody>
          <a:bodyPr wrap="none" anchor="ctr"/>
          <a:lstStyle/>
          <a:p>
            <a:pPr>
              <a:defRPr/>
            </a:pPr>
            <a:endParaRPr lang="en-US"/>
          </a:p>
        </p:txBody>
      </p:sp>
      <p:sp>
        <p:nvSpPr>
          <p:cNvPr id="427016" name="Rectangle 8"/>
          <p:cNvSpPr>
            <a:spLocks noChangeArrowheads="1"/>
          </p:cNvSpPr>
          <p:nvPr/>
        </p:nvSpPr>
        <p:spPr bwMode="auto">
          <a:xfrm>
            <a:off x="1431925" y="1054100"/>
            <a:ext cx="7712075" cy="241300"/>
          </a:xfrm>
          <a:prstGeom prst="rect">
            <a:avLst/>
          </a:prstGeom>
          <a:gradFill rotWithShape="1">
            <a:gsLst>
              <a:gs pos="0">
                <a:srgbClr val="FFFFFF">
                  <a:alpha val="50000"/>
                </a:srgbClr>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427018"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pic>
        <p:nvPicPr>
          <p:cNvPr id="12" name="Picture 5" descr="world_cover_left"/>
          <p:cNvPicPr>
            <a:picLocks noChangeAspect="1" noChangeArrowheads="1"/>
          </p:cNvPicPr>
          <p:nvPr/>
        </p:nvPicPr>
        <p:blipFill>
          <a:blip r:embed="rId18"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13" name="Rectangle 6"/>
          <p:cNvSpPr>
            <a:spLocks noChangeArrowheads="1"/>
          </p:cNvSpPr>
          <p:nvPr/>
        </p:nvSpPr>
        <p:spPr bwMode="auto">
          <a:xfrm>
            <a:off x="-11113" y="-11113"/>
            <a:ext cx="762001" cy="1447801"/>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sp>
        <p:nvSpPr>
          <p:cNvPr id="14"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Tree>
    <p:extLst>
      <p:ext uri="{BB962C8B-B14F-4D97-AF65-F5344CB8AC3E}">
        <p14:creationId xmlns:p14="http://schemas.microsoft.com/office/powerpoint/2010/main" val="29146059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rtl="0" eaLnBrk="1" fontAlgn="base" hangingPunct="1">
        <a:spcBef>
          <a:spcPct val="0"/>
        </a:spcBef>
        <a:spcAft>
          <a:spcPct val="0"/>
        </a:spcAft>
        <a:defRPr sz="2800" b="1">
          <a:solidFill>
            <a:schemeClr val="accent1">
              <a:lumMod val="50000"/>
            </a:schemeClr>
          </a:solidFill>
          <a:effectLst/>
          <a:latin typeface="Arial Narrow" panose="020B0606020202030204" pitchFamily="34" charset="0"/>
          <a:ea typeface="+mj-ea"/>
          <a:cs typeface="+mj-cs"/>
        </a:defRPr>
      </a:lvl1pPr>
      <a:lvl2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chemeClr val="accent1">
            <a:lumMod val="50000"/>
          </a:schemeClr>
        </a:buClr>
        <a:buFont typeface="Arial Narrow" pitchFamily="34" charset="0"/>
        <a:buChar char="■"/>
        <a:defRPr sz="2800" b="1">
          <a:solidFill>
            <a:srgbClr val="333333"/>
          </a:solidFill>
          <a:latin typeface="+mn-lt"/>
          <a:ea typeface="+mn-ea"/>
          <a:cs typeface="+mn-cs"/>
        </a:defRPr>
      </a:lvl1pPr>
      <a:lvl2pPr marL="742950" indent="-285750" algn="l" rtl="0" eaLnBrk="1" fontAlgn="base" hangingPunct="1">
        <a:spcBef>
          <a:spcPct val="0"/>
        </a:spcBef>
        <a:spcAft>
          <a:spcPct val="0"/>
        </a:spcAft>
        <a:buFont typeface="Arial" charset="0"/>
        <a:buChar char="•"/>
        <a:defRPr sz="2400">
          <a:solidFill>
            <a:srgbClr val="5F5F5F"/>
          </a:solidFill>
          <a:latin typeface="+mn-lt"/>
        </a:defRPr>
      </a:lvl2pPr>
      <a:lvl3pPr marL="1143000" indent="-228600" algn="l" rtl="0" eaLnBrk="1" fontAlgn="base" hangingPunct="1">
        <a:spcBef>
          <a:spcPct val="0"/>
        </a:spcBef>
        <a:spcAft>
          <a:spcPct val="0"/>
        </a:spcAft>
        <a:buChar char="•"/>
        <a:defRPr sz="2000">
          <a:solidFill>
            <a:srgbClr val="5F5F5F"/>
          </a:solidFill>
          <a:latin typeface="+mn-lt"/>
        </a:defRPr>
      </a:lvl3pPr>
      <a:lvl4pPr marL="1600200" indent="-228600" algn="l" rtl="0" eaLnBrk="1" fontAlgn="base" hangingPunct="1">
        <a:spcBef>
          <a:spcPct val="0"/>
        </a:spcBef>
        <a:spcAft>
          <a:spcPct val="0"/>
        </a:spcAft>
        <a:buChar char="–"/>
        <a:defRPr sz="1600">
          <a:solidFill>
            <a:srgbClr val="5F5F5F"/>
          </a:solidFill>
          <a:latin typeface="+mn-lt"/>
        </a:defRPr>
      </a:lvl4pPr>
      <a:lvl5pPr marL="2057400" indent="-228600" algn="l" rtl="0" eaLnBrk="1" fontAlgn="base" hangingPunct="1">
        <a:spcBef>
          <a:spcPct val="0"/>
        </a:spcBef>
        <a:spcAft>
          <a:spcPct val="0"/>
        </a:spcAft>
        <a:buChar char="»"/>
        <a:defRPr sz="1600">
          <a:solidFill>
            <a:srgbClr val="5F5F5F"/>
          </a:solidFill>
          <a:latin typeface="+mn-lt"/>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PhotoSlideShow/topic2_plague1665.jp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hyperlink" Target="PhotoSlideShow/topic2_emergency1960s.jpg" TargetMode="External"/><Relationship Id="rId4" Type="http://schemas.openxmlformats.org/officeDocument/2006/relationships/hyperlink" Target="PhotoSlideShow/topic2_USpublichealth1900s.jp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Topic 3 – Fertility and Mortality</a:t>
            </a:r>
          </a:p>
        </p:txBody>
      </p:sp>
      <p:sp>
        <p:nvSpPr>
          <p:cNvPr id="2051" name="Rectangle 3"/>
          <p:cNvSpPr>
            <a:spLocks noGrp="1" noChangeArrowheads="1"/>
          </p:cNvSpPr>
          <p:nvPr>
            <p:ph type="subTitle" idx="1"/>
          </p:nvPr>
        </p:nvSpPr>
        <p:spPr/>
        <p:txBody>
          <a:bodyPr/>
          <a:lstStyle/>
          <a:p>
            <a:pPr>
              <a:defRPr/>
            </a:pPr>
            <a:r>
              <a:rPr lang="en-US" dirty="0"/>
              <a:t>A – Fertility Patterns</a:t>
            </a:r>
          </a:p>
          <a:p>
            <a:pPr>
              <a:defRPr/>
            </a:pPr>
            <a:r>
              <a:rPr lang="en-US" dirty="0"/>
              <a:t>B – Mortality Transition</a:t>
            </a:r>
          </a:p>
          <a:p>
            <a:pPr>
              <a:defRPr/>
            </a:pPr>
            <a:r>
              <a:rPr lang="en-US" dirty="0"/>
              <a:t>C – Life Expectancy</a:t>
            </a:r>
          </a:p>
          <a:p>
            <a:pPr>
              <a:defRPr/>
            </a:pPr>
            <a:r>
              <a:rPr lang="en-US" dirty="0"/>
              <a:t>D – Infectious and Parasitic Diseases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World Total Fertility Rate, 2010</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03638"/>
            <a:ext cx="9144000" cy="5486400"/>
          </a:xfrm>
          <a:prstGeom prst="rect">
            <a:avLst/>
          </a:prstGeom>
        </p:spPr>
      </p:pic>
      <p:pic>
        <p:nvPicPr>
          <p:cNvPr id="4"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321" y="615755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19721" y="6157555"/>
            <a:ext cx="4667826" cy="707886"/>
          </a:xfrm>
          <a:prstGeom prst="rect">
            <a:avLst/>
          </a:prstGeom>
          <a:noFill/>
        </p:spPr>
        <p:txBody>
          <a:bodyPr wrap="square" rtlCol="0">
            <a:spAutoFit/>
          </a:bodyPr>
          <a:lstStyle/>
          <a:p>
            <a:r>
              <a:rPr lang="en-US" sz="2000" b="1" dirty="0">
                <a:latin typeface="Agency FB" pitchFamily="34" charset="0"/>
              </a:rPr>
              <a:t>What are the main fertility measures and some of their geographical characteristics?</a:t>
            </a:r>
          </a:p>
        </p:txBody>
      </p:sp>
      <p:sp>
        <p:nvSpPr>
          <p:cNvPr id="2" name="Rectangle 1"/>
          <p:cNvSpPr/>
          <p:nvPr/>
        </p:nvSpPr>
        <p:spPr>
          <a:xfrm>
            <a:off x="3231292" y="1246143"/>
            <a:ext cx="4572000" cy="523220"/>
          </a:xfrm>
          <a:prstGeom prst="rect">
            <a:avLst/>
          </a:prstGeom>
        </p:spPr>
        <p:txBody>
          <a:bodyPr>
            <a:spAutoFit/>
          </a:bodyPr>
          <a:lstStyle/>
          <a:p>
            <a:r>
              <a:rPr lang="en-US" sz="1400" dirty="0"/>
              <a:t>High-fertility countries are increasingly concentrated in sub-Saharan Africa,.</a:t>
            </a:r>
          </a:p>
        </p:txBody>
      </p:sp>
    </p:spTree>
    <p:extLst>
      <p:ext uri="{BB962C8B-B14F-4D97-AF65-F5344CB8AC3E}">
        <p14:creationId xmlns:p14="http://schemas.microsoft.com/office/powerpoint/2010/main" val="33127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1026"/>
          <p:cNvSpPr>
            <a:spLocks noGrp="1" noChangeArrowheads="1"/>
          </p:cNvSpPr>
          <p:nvPr>
            <p:ph type="title"/>
          </p:nvPr>
        </p:nvSpPr>
        <p:spPr/>
        <p:txBody>
          <a:bodyPr/>
          <a:lstStyle/>
          <a:p>
            <a:pPr eaLnBrk="1" hangingPunct="1">
              <a:defRPr/>
            </a:pPr>
            <a:r>
              <a:rPr lang="en-US"/>
              <a:t>3. Factors Influencing Fertility</a:t>
            </a:r>
          </a:p>
        </p:txBody>
      </p:sp>
      <p:sp>
        <p:nvSpPr>
          <p:cNvPr id="44035" name="Oval 1030"/>
          <p:cNvSpPr>
            <a:spLocks noChangeArrowheads="1"/>
          </p:cNvSpPr>
          <p:nvPr/>
        </p:nvSpPr>
        <p:spPr bwMode="auto">
          <a:xfrm>
            <a:off x="1752600" y="1447800"/>
            <a:ext cx="3200400" cy="2667000"/>
          </a:xfrm>
          <a:prstGeom prst="ellipse">
            <a:avLst/>
          </a:prstGeom>
          <a:solidFill>
            <a:schemeClr val="accent5">
              <a:lumMod val="40000"/>
              <a:lumOff val="60000"/>
            </a:schemeClr>
          </a:solidFill>
          <a:ln w="38100">
            <a:solidFill>
              <a:srgbClr val="808080"/>
            </a:solidFill>
            <a:round/>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a:buClrTx/>
              <a:buFontTx/>
              <a:buNone/>
            </a:pPr>
            <a:r>
              <a:rPr lang="en-US" altLang="en-US" sz="2400" b="1" i="0" dirty="0">
                <a:solidFill>
                  <a:schemeClr val="tx1"/>
                </a:solidFill>
              </a:rPr>
              <a:t>Biological</a:t>
            </a:r>
          </a:p>
          <a:p>
            <a:pPr algn="ctr">
              <a:buClrTx/>
              <a:buFontTx/>
              <a:buNone/>
            </a:pPr>
            <a:r>
              <a:rPr lang="en-US" altLang="en-US" sz="2400" b="1" i="0" dirty="0">
                <a:solidFill>
                  <a:schemeClr val="tx1"/>
                </a:solidFill>
              </a:rPr>
              <a:t>Determinants</a:t>
            </a:r>
          </a:p>
        </p:txBody>
      </p:sp>
      <p:sp>
        <p:nvSpPr>
          <p:cNvPr id="44036" name="Oval 1031"/>
          <p:cNvSpPr>
            <a:spLocks noChangeArrowheads="1"/>
          </p:cNvSpPr>
          <p:nvPr/>
        </p:nvSpPr>
        <p:spPr bwMode="auto">
          <a:xfrm>
            <a:off x="5105400" y="1524000"/>
            <a:ext cx="3200400" cy="2667000"/>
          </a:xfrm>
          <a:prstGeom prst="ellipse">
            <a:avLst/>
          </a:prstGeom>
          <a:solidFill>
            <a:schemeClr val="accent3">
              <a:lumMod val="40000"/>
              <a:lumOff val="60000"/>
            </a:schemeClr>
          </a:solidFill>
          <a:ln w="38100">
            <a:solidFill>
              <a:srgbClr val="808080"/>
            </a:solidFill>
            <a:round/>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a:buClrTx/>
              <a:buFontTx/>
              <a:buNone/>
            </a:pPr>
            <a:r>
              <a:rPr lang="en-US" altLang="en-US" sz="2400" b="1" i="0" dirty="0">
                <a:solidFill>
                  <a:schemeClr val="tx1"/>
                </a:solidFill>
              </a:rPr>
              <a:t>Social</a:t>
            </a:r>
          </a:p>
          <a:p>
            <a:pPr algn="ctr">
              <a:buClrTx/>
              <a:buFontTx/>
              <a:buNone/>
            </a:pPr>
            <a:r>
              <a:rPr lang="en-US" altLang="en-US" sz="2400" b="1" i="0" dirty="0">
                <a:solidFill>
                  <a:schemeClr val="tx1"/>
                </a:solidFill>
              </a:rPr>
              <a:t>Determinants</a:t>
            </a:r>
          </a:p>
        </p:txBody>
      </p:sp>
      <p:sp>
        <p:nvSpPr>
          <p:cNvPr id="44037" name="Oval 1032"/>
          <p:cNvSpPr>
            <a:spLocks noChangeArrowheads="1"/>
          </p:cNvSpPr>
          <p:nvPr/>
        </p:nvSpPr>
        <p:spPr bwMode="auto">
          <a:xfrm>
            <a:off x="3352800" y="3886200"/>
            <a:ext cx="3200400" cy="2667000"/>
          </a:xfrm>
          <a:prstGeom prst="ellipse">
            <a:avLst/>
          </a:prstGeom>
          <a:solidFill>
            <a:schemeClr val="accent6">
              <a:lumMod val="40000"/>
              <a:lumOff val="60000"/>
            </a:schemeClr>
          </a:solidFill>
          <a:ln w="38100">
            <a:solidFill>
              <a:srgbClr val="808080"/>
            </a:solidFill>
            <a:round/>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a:buClrTx/>
              <a:buFontTx/>
              <a:buNone/>
            </a:pPr>
            <a:r>
              <a:rPr lang="en-US" altLang="en-US" sz="2400" b="1" i="0">
                <a:solidFill>
                  <a:schemeClr val="tx1"/>
                </a:solidFill>
              </a:rPr>
              <a:t>Economic</a:t>
            </a:r>
          </a:p>
          <a:p>
            <a:pPr algn="ctr">
              <a:buClrTx/>
              <a:buFontTx/>
              <a:buNone/>
            </a:pPr>
            <a:r>
              <a:rPr lang="en-US" altLang="en-US" sz="2400" b="1" i="0">
                <a:solidFill>
                  <a:schemeClr val="tx1"/>
                </a:solidFill>
              </a:rPr>
              <a:t>Determinants</a:t>
            </a:r>
          </a:p>
        </p:txBody>
      </p:sp>
      <p:sp>
        <p:nvSpPr>
          <p:cNvPr id="44039" name="Oval 1034"/>
          <p:cNvSpPr>
            <a:spLocks noChangeArrowheads="1"/>
          </p:cNvSpPr>
          <p:nvPr/>
        </p:nvSpPr>
        <p:spPr bwMode="auto">
          <a:xfrm>
            <a:off x="4191000" y="3048000"/>
            <a:ext cx="1600200" cy="1371600"/>
          </a:xfrm>
          <a:prstGeom prst="ellipse">
            <a:avLst/>
          </a:prstGeom>
          <a:solidFill>
            <a:srgbClr val="FFFF00"/>
          </a:solidFill>
          <a:ln w="38100">
            <a:solidFill>
              <a:srgbClr val="808080"/>
            </a:solidFill>
            <a:round/>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a:buClrTx/>
              <a:buFontTx/>
              <a:buNone/>
            </a:pPr>
            <a:r>
              <a:rPr lang="en-US" altLang="en-US" sz="2400" b="1" i="0">
                <a:solidFill>
                  <a:srgbClr val="000000"/>
                </a:solidFill>
              </a:rPr>
              <a:t>Fertility</a:t>
            </a:r>
          </a:p>
        </p:txBody>
      </p:sp>
    </p:spTree>
    <p:extLst>
      <p:ext uri="{BB962C8B-B14F-4D97-AF65-F5344CB8AC3E}">
        <p14:creationId xmlns:p14="http://schemas.microsoft.com/office/powerpoint/2010/main" val="394230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title"/>
          </p:nvPr>
        </p:nvSpPr>
        <p:spPr/>
        <p:txBody>
          <a:bodyPr/>
          <a:lstStyle/>
          <a:p>
            <a:pPr>
              <a:defRPr/>
            </a:pPr>
            <a:r>
              <a:rPr lang="en-US" altLang="en-US" dirty="0"/>
              <a:t>2. Biological Determinants of Fertility</a:t>
            </a:r>
            <a:endParaRPr lang="en-US" dirty="0"/>
          </a:p>
        </p:txBody>
      </p:sp>
      <p:sp>
        <p:nvSpPr>
          <p:cNvPr id="46084" name="Rectangle 5"/>
          <p:cNvSpPr>
            <a:spLocks noGrp="1" noChangeArrowheads="1"/>
          </p:cNvSpPr>
          <p:nvPr>
            <p:ph idx="1"/>
          </p:nvPr>
        </p:nvSpPr>
        <p:spPr/>
        <p:txBody>
          <a:bodyPr/>
          <a:lstStyle/>
          <a:p>
            <a:r>
              <a:rPr lang="en-US" altLang="en-US" dirty="0"/>
              <a:t>Age:</a:t>
            </a:r>
          </a:p>
          <a:p>
            <a:pPr lvl="1"/>
            <a:r>
              <a:rPr lang="en-US" altLang="en-US" dirty="0"/>
              <a:t>Reproductive age of women ranges from 15-44 or from 15-49.</a:t>
            </a:r>
          </a:p>
          <a:p>
            <a:pPr lvl="1"/>
            <a:r>
              <a:rPr lang="en-US" altLang="en-US" dirty="0"/>
              <a:t>Men: 13-??</a:t>
            </a:r>
          </a:p>
          <a:p>
            <a:r>
              <a:rPr lang="en-US" altLang="en-US" dirty="0"/>
              <a:t>Health and nutrition:</a:t>
            </a:r>
          </a:p>
          <a:p>
            <a:pPr lvl="1"/>
            <a:r>
              <a:rPr lang="en-US" altLang="en-US" dirty="0"/>
              <a:t>Poor health and/or nutrition can reduce fertility.</a:t>
            </a:r>
          </a:p>
          <a:p>
            <a:pPr lvl="1"/>
            <a:r>
              <a:rPr lang="en-US" altLang="en-US" dirty="0"/>
              <a:t>Linked with underweight children.</a:t>
            </a:r>
          </a:p>
          <a:p>
            <a:pPr lvl="1"/>
            <a:r>
              <a:rPr lang="en-US" altLang="en-US" dirty="0"/>
              <a:t>Linked with child mortality rates.</a:t>
            </a:r>
          </a:p>
          <a:p>
            <a:r>
              <a:rPr lang="en-US" altLang="en-US" dirty="0"/>
              <a:t>Environment:</a:t>
            </a:r>
          </a:p>
          <a:p>
            <a:pPr lvl="1"/>
            <a:r>
              <a:rPr lang="en-US" altLang="en-US" dirty="0"/>
              <a:t>Represents an undocumented impacts on fertility.</a:t>
            </a:r>
          </a:p>
          <a:p>
            <a:pPr lvl="1"/>
            <a:r>
              <a:rPr lang="en-US" altLang="en-US" dirty="0"/>
              <a:t>Stressed populations tend to have less males than females.</a:t>
            </a:r>
          </a:p>
          <a:p>
            <a:pPr lvl="1"/>
            <a:r>
              <a:rPr lang="en-US" altLang="en-US" dirty="0"/>
              <a:t>Possible correlation between sperm count and pollution.</a:t>
            </a:r>
          </a:p>
        </p:txBody>
      </p:sp>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4C7C7AFB-BAF6-47CC-8753-70D4DA706954}" type="slidenum">
              <a:rPr lang="en-US" altLang="en-US" sz="1400">
                <a:solidFill>
                  <a:srgbClr val="777777"/>
                </a:solidFill>
                <a:latin typeface="Abadi MT Condensed Extra Bold" pitchFamily="34" charset="0"/>
              </a:rPr>
              <a:pPr>
                <a:buClrTx/>
                <a:buFontTx/>
                <a:buNone/>
              </a:pPr>
              <a:t>12</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161374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12" name="Rectangle 1032"/>
          <p:cNvSpPr>
            <a:spLocks noGrp="1" noChangeArrowheads="1"/>
          </p:cNvSpPr>
          <p:nvPr>
            <p:ph type="title"/>
          </p:nvPr>
        </p:nvSpPr>
        <p:spPr/>
        <p:txBody>
          <a:bodyPr/>
          <a:lstStyle/>
          <a:p>
            <a:pPr eaLnBrk="1" hangingPunct="1">
              <a:defRPr/>
            </a:pPr>
            <a:r>
              <a:rPr lang="en-US" dirty="0"/>
              <a:t>Birth Rate per Age Group, United States, 1965, 1990, 2002, 2015 (per 1,000 women)</a:t>
            </a:r>
          </a:p>
        </p:txBody>
      </p:sp>
      <p:graphicFrame>
        <p:nvGraphicFramePr>
          <p:cNvPr id="2" name="Object 1033"/>
          <p:cNvGraphicFramePr>
            <a:graphicFrameLocks noGrp="1" noChangeAspect="1"/>
          </p:cNvGraphicFramePr>
          <p:nvPr>
            <p:ph idx="1"/>
            <p:extLst>
              <p:ext uri="{D42A27DB-BD31-4B8C-83A1-F6EECF244321}">
                <p14:modId xmlns:p14="http://schemas.microsoft.com/office/powerpoint/2010/main" val="159302622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60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7" name="Rectangle 7"/>
          <p:cNvSpPr>
            <a:spLocks noGrp="1" noChangeArrowheads="1"/>
          </p:cNvSpPr>
          <p:nvPr>
            <p:ph type="title"/>
          </p:nvPr>
        </p:nvSpPr>
        <p:spPr/>
        <p:txBody>
          <a:bodyPr/>
          <a:lstStyle/>
          <a:p>
            <a:pPr eaLnBrk="1" hangingPunct="1">
              <a:defRPr/>
            </a:pPr>
            <a:r>
              <a:rPr lang="en-US" dirty="0"/>
              <a:t>Average Sperm Count of Americans, 1938-98 (per ml)</a:t>
            </a:r>
          </a:p>
        </p:txBody>
      </p:sp>
      <p:graphicFrame>
        <p:nvGraphicFramePr>
          <p:cNvPr id="2" name="Object 0"/>
          <p:cNvGraphicFramePr>
            <a:graphicFrameLocks noGrp="1" noChangeAspect="1"/>
          </p:cNvGraphicFramePr>
          <p:nvPr>
            <p:ph idx="1"/>
            <p:extLst>
              <p:ext uri="{D42A27DB-BD31-4B8C-83A1-F6EECF244321}">
                <p14:modId xmlns:p14="http://schemas.microsoft.com/office/powerpoint/2010/main" val="617605678"/>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99BD9805-D622-4C19-80E7-834BF92F5279}" type="slidenum">
              <a:rPr lang="en-US" altLang="en-US" sz="1400">
                <a:solidFill>
                  <a:srgbClr val="777777"/>
                </a:solidFill>
                <a:latin typeface="Abadi MT Condensed Extra Bold" pitchFamily="34" charset="0"/>
              </a:rPr>
              <a:pPr>
                <a:buClrTx/>
                <a:buFontTx/>
                <a:buNone/>
              </a:pPr>
              <a:t>14</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217587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defRPr/>
            </a:pPr>
            <a:r>
              <a:rPr lang="en-US" altLang="en-US" dirty="0"/>
              <a:t>3. Social Determinants of Fertility</a:t>
            </a:r>
            <a:endParaRPr lang="en-US" dirty="0"/>
          </a:p>
        </p:txBody>
      </p:sp>
      <p:sp>
        <p:nvSpPr>
          <p:cNvPr id="52228" name="Rectangle 3"/>
          <p:cNvSpPr>
            <a:spLocks noGrp="1" noChangeArrowheads="1"/>
          </p:cNvSpPr>
          <p:nvPr>
            <p:ph idx="1"/>
          </p:nvPr>
        </p:nvSpPr>
        <p:spPr/>
        <p:txBody>
          <a:bodyPr/>
          <a:lstStyle/>
          <a:p>
            <a:pPr eaLnBrk="1" hangingPunct="1"/>
            <a:r>
              <a:rPr lang="en-US" altLang="en-US" dirty="0"/>
              <a:t>Social determinants</a:t>
            </a:r>
          </a:p>
          <a:p>
            <a:pPr lvl="1" eaLnBrk="1" hangingPunct="1"/>
            <a:r>
              <a:rPr lang="en-US" altLang="en-US" dirty="0"/>
              <a:t>The social norms and acceptance of practices affecting fertility.</a:t>
            </a:r>
          </a:p>
          <a:p>
            <a:pPr lvl="1" eaLnBrk="1" hangingPunct="1"/>
            <a:r>
              <a:rPr lang="en-US" altLang="en-US" dirty="0"/>
              <a:t>Differ from society to society.</a:t>
            </a:r>
          </a:p>
          <a:p>
            <a:r>
              <a:rPr lang="en-US" altLang="en-US" dirty="0"/>
              <a:t>Marriage</a:t>
            </a:r>
          </a:p>
          <a:p>
            <a:pPr lvl="1"/>
            <a:r>
              <a:rPr lang="en-US" altLang="en-US" dirty="0"/>
              <a:t>Particularly the average age of marriage.</a:t>
            </a:r>
          </a:p>
          <a:p>
            <a:pPr lvl="1"/>
            <a:r>
              <a:rPr lang="en-US" altLang="en-US" dirty="0"/>
              <a:t>Percentage of people never married varies spatially and affects fertility rates.</a:t>
            </a:r>
          </a:p>
          <a:p>
            <a:pPr lvl="1"/>
            <a:r>
              <a:rPr lang="en-US" altLang="en-US" dirty="0"/>
              <a:t>Late marriage age generally involves less children.</a:t>
            </a:r>
          </a:p>
          <a:p>
            <a:pPr lvl="1"/>
            <a:r>
              <a:rPr lang="en-US" dirty="0"/>
              <a:t>Female mean age at first birth has increased in both low-fertility and high-fertility countries.</a:t>
            </a:r>
          </a:p>
          <a:p>
            <a:pPr lvl="1"/>
            <a:r>
              <a:rPr lang="en-US" dirty="0"/>
              <a:t>In low-fertility countries, there has been an increase in childlessness among women aged 40-44 years, especially in Eastern Asia and Europe.</a:t>
            </a:r>
            <a:endParaRPr lang="en-US" altLang="en-US" dirty="0"/>
          </a:p>
        </p:txBody>
      </p:sp>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23440919-1381-4931-A782-8FA426A29B9D}" type="slidenum">
              <a:rPr lang="en-US" altLang="en-US" sz="1400">
                <a:solidFill>
                  <a:srgbClr val="777777"/>
                </a:solidFill>
                <a:latin typeface="Abadi MT Condensed Extra Bold" pitchFamily="34" charset="0"/>
              </a:rPr>
              <a:pPr>
                <a:buClrTx/>
                <a:buFontTx/>
                <a:buNone/>
              </a:pPr>
              <a:t>15</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703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6" name="Rectangle 4"/>
          <p:cNvSpPr>
            <a:spLocks noGrp="1" noChangeArrowheads="1"/>
          </p:cNvSpPr>
          <p:nvPr>
            <p:ph type="title"/>
          </p:nvPr>
        </p:nvSpPr>
        <p:spPr>
          <a:xfrm>
            <a:off x="779463" y="104775"/>
            <a:ext cx="8212137" cy="947738"/>
          </a:xfrm>
        </p:spPr>
        <p:txBody>
          <a:bodyPr/>
          <a:lstStyle/>
          <a:p>
            <a:pPr eaLnBrk="1" hangingPunct="1">
              <a:defRPr/>
            </a:pPr>
            <a:r>
              <a:rPr lang="en-US" dirty="0"/>
              <a:t>Girls between 15 and 19 who are Married, Divorced or Widowed, 2004</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1349034581"/>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35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Average “Personal Ideal“ Number of Children,  2001 and 2006, Females Ages 15 - 24</a:t>
            </a:r>
          </a:p>
        </p:txBody>
      </p:sp>
      <p:graphicFrame>
        <p:nvGraphicFramePr>
          <p:cNvPr id="3" name="Object 2"/>
          <p:cNvGraphicFramePr>
            <a:graphicFrameLocks noGrp="1" noChangeAspect="1"/>
          </p:cNvGraphicFramePr>
          <p:nvPr>
            <p:ph idx="1"/>
            <p:extLst>
              <p:ext uri="{D42A27DB-BD31-4B8C-83A1-F6EECF244321}">
                <p14:modId xmlns:p14="http://schemas.microsoft.com/office/powerpoint/2010/main" val="336496926"/>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934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Completed Fertility: Women Aged 40-44 Childless and With Three or More Children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985525"/>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074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 Social Determinants of Fertility</a:t>
            </a:r>
            <a:endParaRPr lang="en-US" dirty="0"/>
          </a:p>
        </p:txBody>
      </p:sp>
      <p:sp>
        <p:nvSpPr>
          <p:cNvPr id="3" name="Content Placeholder 2"/>
          <p:cNvSpPr>
            <a:spLocks noGrp="1"/>
          </p:cNvSpPr>
          <p:nvPr>
            <p:ph idx="1"/>
          </p:nvPr>
        </p:nvSpPr>
        <p:spPr/>
        <p:txBody>
          <a:bodyPr/>
          <a:lstStyle/>
          <a:p>
            <a:r>
              <a:rPr lang="en-US" altLang="en-US" dirty="0"/>
              <a:t>Contraception</a:t>
            </a:r>
          </a:p>
          <a:p>
            <a:pPr lvl="1"/>
            <a:r>
              <a:rPr lang="en-US" altLang="en-US" dirty="0"/>
              <a:t>Used by 30-50% of all married couples.</a:t>
            </a:r>
          </a:p>
          <a:p>
            <a:pPr lvl="1"/>
            <a:r>
              <a:rPr lang="en-US" altLang="en-US" dirty="0"/>
              <a:t>Can go as high as 70% in advanced economies (Europe and North America).</a:t>
            </a:r>
          </a:p>
          <a:p>
            <a:pPr lvl="1"/>
            <a:r>
              <a:rPr lang="en-US" altLang="en-US" dirty="0"/>
              <a:t>Availability of contraceptive devices and social attitudes toward their use affect fertility rates.</a:t>
            </a:r>
          </a:p>
          <a:p>
            <a:pPr lvl="1"/>
            <a:r>
              <a:rPr lang="en-US" altLang="en-US" dirty="0"/>
              <a:t>Sharp differences exist between DCs and LDCs.</a:t>
            </a:r>
          </a:p>
          <a:p>
            <a:pPr lvl="1"/>
            <a:r>
              <a:rPr lang="en-US" altLang="en-US" dirty="0"/>
              <a:t>Some notable exceptions, such as China and Cuba.</a:t>
            </a:r>
          </a:p>
          <a:p>
            <a:pPr lvl="1"/>
            <a:r>
              <a:rPr lang="en-US" altLang="en-US" dirty="0"/>
              <a:t>Recent increase in contraceptive use in high fertility countries.</a:t>
            </a:r>
          </a:p>
          <a:p>
            <a:endParaRPr lang="en-US" dirty="0"/>
          </a:p>
        </p:txBody>
      </p:sp>
    </p:spTree>
    <p:extLst>
      <p:ext uri="{BB962C8B-B14F-4D97-AF65-F5344CB8AC3E}">
        <p14:creationId xmlns:p14="http://schemas.microsoft.com/office/powerpoint/2010/main" val="47311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pPr eaLnBrk="1" hangingPunct="1">
              <a:defRPr/>
            </a:pPr>
            <a:r>
              <a:rPr lang="en-US"/>
              <a:t>Conditions of Usage</a:t>
            </a:r>
          </a:p>
        </p:txBody>
      </p:sp>
      <p:sp>
        <p:nvSpPr>
          <p:cNvPr id="7172" name="Rectangle 3"/>
          <p:cNvSpPr>
            <a:spLocks noGrp="1" noChangeArrowheads="1"/>
          </p:cNvSpPr>
          <p:nvPr>
            <p:ph idx="1"/>
          </p:nvPr>
        </p:nvSpPr>
        <p:spPr/>
        <p:txBody>
          <a:bodyPr/>
          <a:lstStyle/>
          <a:p>
            <a:pPr eaLnBrk="1" hangingPunct="1"/>
            <a:r>
              <a:rPr lang="en-US" altLang="en-US"/>
              <a:t>For personal and classroom use only</a:t>
            </a:r>
          </a:p>
          <a:p>
            <a:pPr lvl="1" eaLnBrk="1" hangingPunct="1"/>
            <a:r>
              <a:rPr lang="en-US" altLang="en-US"/>
              <a:t>Excludes any other form of communication such as conference presentations, published reports and papers.</a:t>
            </a:r>
          </a:p>
          <a:p>
            <a:pPr eaLnBrk="1" hangingPunct="1"/>
            <a:r>
              <a:rPr lang="en-US" altLang="en-US"/>
              <a:t>No modification and redistribution permitted</a:t>
            </a:r>
          </a:p>
          <a:p>
            <a:pPr lvl="1" eaLnBrk="1" hangingPunct="1"/>
            <a:r>
              <a:rPr lang="en-US" altLang="en-US"/>
              <a:t>Cannot be published, in whole or in part, in any form (printed or electronic) and on any media without consent.</a:t>
            </a:r>
          </a:p>
          <a:p>
            <a:pPr eaLnBrk="1" hangingPunct="1"/>
            <a:r>
              <a:rPr lang="en-US" altLang="en-US"/>
              <a:t>Citation</a:t>
            </a:r>
          </a:p>
          <a:p>
            <a:pPr lvl="1" eaLnBrk="1" hangingPunct="1"/>
            <a:r>
              <a:rPr lang="en-US" altLang="en-US"/>
              <a:t>Dr. Jean-Paul Rodrigue, Dept. of Economics &amp; Geography, Hofstra University.</a:t>
            </a:r>
          </a:p>
        </p:txBody>
      </p:sp>
    </p:spTree>
    <p:extLst>
      <p:ext uri="{BB962C8B-B14F-4D97-AF65-F5344CB8AC3E}">
        <p14:creationId xmlns:p14="http://schemas.microsoft.com/office/powerpoint/2010/main" val="37537873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 Social Determinants of Fertility</a:t>
            </a:r>
            <a:endParaRPr lang="en-US" dirty="0"/>
          </a:p>
        </p:txBody>
      </p:sp>
      <p:sp>
        <p:nvSpPr>
          <p:cNvPr id="3" name="Content Placeholder 2"/>
          <p:cNvSpPr>
            <a:spLocks noGrp="1"/>
          </p:cNvSpPr>
          <p:nvPr>
            <p:ph idx="1"/>
          </p:nvPr>
        </p:nvSpPr>
        <p:spPr/>
        <p:txBody>
          <a:bodyPr/>
          <a:lstStyle/>
          <a:p>
            <a:r>
              <a:rPr lang="en-US" dirty="0"/>
              <a:t>Education</a:t>
            </a:r>
          </a:p>
          <a:p>
            <a:pPr lvl="1"/>
            <a:r>
              <a:rPr lang="en-US" dirty="0"/>
              <a:t>Particularly women.</a:t>
            </a:r>
          </a:p>
          <a:p>
            <a:pPr lvl="1"/>
            <a:r>
              <a:rPr lang="en-US" dirty="0"/>
              <a:t>Higher educational attainment linked with lower fertility levels.</a:t>
            </a:r>
          </a:p>
          <a:p>
            <a:pPr lvl="1"/>
            <a:r>
              <a:rPr lang="en-US" dirty="0"/>
              <a:t>Completion of education may also delay entry into marriage.</a:t>
            </a:r>
          </a:p>
          <a:p>
            <a:pPr lvl="1"/>
            <a:r>
              <a:rPr lang="en-US" dirty="0"/>
              <a:t>Education linked to higher employment opportunities.</a:t>
            </a:r>
          </a:p>
          <a:p>
            <a:pPr lvl="1"/>
            <a:r>
              <a:rPr lang="en-US" dirty="0"/>
              <a:t>May defer having children.</a:t>
            </a:r>
          </a:p>
        </p:txBody>
      </p:sp>
    </p:spTree>
    <p:extLst>
      <p:ext uri="{BB962C8B-B14F-4D97-AF65-F5344CB8AC3E}">
        <p14:creationId xmlns:p14="http://schemas.microsoft.com/office/powerpoint/2010/main" val="221320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Female Primary Education Completion Rate and TFR by Region, 2014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0572336"/>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95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Total Fertility Rates by Race: United States, 1940-2014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1766476"/>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58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1" name="Rectangle 5"/>
          <p:cNvSpPr>
            <a:spLocks noGrp="1" noChangeArrowheads="1"/>
          </p:cNvSpPr>
          <p:nvPr>
            <p:ph type="title"/>
          </p:nvPr>
        </p:nvSpPr>
        <p:spPr/>
        <p:txBody>
          <a:bodyPr/>
          <a:lstStyle/>
          <a:p>
            <a:pPr>
              <a:defRPr/>
            </a:pPr>
            <a:r>
              <a:rPr lang="en-US" altLang="en-US" dirty="0"/>
              <a:t>3. Social Determinants of Fertility</a:t>
            </a:r>
            <a:endParaRPr lang="en-US" dirty="0"/>
          </a:p>
        </p:txBody>
      </p:sp>
      <p:sp>
        <p:nvSpPr>
          <p:cNvPr id="56324" name="Rectangle 6"/>
          <p:cNvSpPr>
            <a:spLocks noGrp="1" noChangeArrowheads="1"/>
          </p:cNvSpPr>
          <p:nvPr>
            <p:ph idx="1"/>
          </p:nvPr>
        </p:nvSpPr>
        <p:spPr/>
        <p:txBody>
          <a:bodyPr/>
          <a:lstStyle/>
          <a:p>
            <a:r>
              <a:rPr lang="en-US" altLang="en-US" dirty="0"/>
              <a:t>Abortion:</a:t>
            </a:r>
          </a:p>
          <a:p>
            <a:pPr lvl="1"/>
            <a:r>
              <a:rPr lang="en-US" altLang="en-US" dirty="0"/>
              <a:t>Last resort measure when contraception failed (or was not used).</a:t>
            </a:r>
          </a:p>
          <a:p>
            <a:pPr lvl="1"/>
            <a:r>
              <a:rPr lang="en-US" altLang="en-US" dirty="0"/>
              <a:t>Its legality is not universal and under challenge in some countries where it is permitted.</a:t>
            </a:r>
          </a:p>
          <a:p>
            <a:pPr lvl="1"/>
            <a:r>
              <a:rPr lang="en-US" altLang="en-US" dirty="0"/>
              <a:t>Global figures (2014):</a:t>
            </a:r>
          </a:p>
          <a:p>
            <a:pPr lvl="2"/>
            <a:r>
              <a:rPr lang="en-US" altLang="en-US" dirty="0"/>
              <a:t>210 million pregnancies.</a:t>
            </a:r>
          </a:p>
          <a:p>
            <a:pPr lvl="2"/>
            <a:r>
              <a:rPr lang="en-US" altLang="en-US" dirty="0"/>
              <a:t>25% of all pregnancies end up in a abortion.</a:t>
            </a:r>
          </a:p>
          <a:p>
            <a:pPr lvl="2"/>
            <a:r>
              <a:rPr lang="en-US" altLang="en-US" dirty="0"/>
              <a:t>56 million abortions, of which 20 million procedures are obtained illegally.</a:t>
            </a:r>
          </a:p>
          <a:p>
            <a:pPr lvl="1"/>
            <a:r>
              <a:rPr lang="en-US" altLang="en-US" dirty="0"/>
              <a:t>Illegal abortions are common in most societies where it is prohibited.</a:t>
            </a:r>
          </a:p>
          <a:p>
            <a:pPr lvl="1"/>
            <a:r>
              <a:rPr lang="en-US" altLang="en-US" dirty="0"/>
              <a:t>Culture plays an important determining role in the impact of abortion.</a:t>
            </a:r>
          </a:p>
          <a:p>
            <a:pPr lvl="1"/>
            <a:r>
              <a:rPr lang="en-US" altLang="en-US" dirty="0"/>
              <a:t>United States: 49% all pregnancies unwanted and about half of unwanted pregnancies ended in abortion (1.4 million abortions per year).</a:t>
            </a:r>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2F15C9F7-F0D6-441C-BA8F-45386C826E25}" type="slidenum">
              <a:rPr lang="en-US" altLang="en-US" sz="1400">
                <a:solidFill>
                  <a:srgbClr val="777777"/>
                </a:solidFill>
                <a:latin typeface="Abadi MT Condensed Extra Bold" pitchFamily="34" charset="0"/>
              </a:rPr>
              <a:pPr>
                <a:buClrTx/>
                <a:buFontTx/>
                <a:buNone/>
              </a:pPr>
              <a:t>23</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293429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1" name="Rectangle 1029"/>
          <p:cNvSpPr>
            <a:spLocks noGrp="1" noChangeArrowheads="1"/>
          </p:cNvSpPr>
          <p:nvPr>
            <p:ph type="title"/>
          </p:nvPr>
        </p:nvSpPr>
        <p:spPr/>
        <p:txBody>
          <a:bodyPr/>
          <a:lstStyle/>
          <a:p>
            <a:pPr eaLnBrk="1" hangingPunct="1">
              <a:defRPr/>
            </a:pPr>
            <a:r>
              <a:rPr lang="en-US" dirty="0"/>
              <a:t>Pregnancies and Abortions per Women Aged 15-19 Years, 1998</a:t>
            </a:r>
          </a:p>
        </p:txBody>
      </p:sp>
      <p:graphicFrame>
        <p:nvGraphicFramePr>
          <p:cNvPr id="2" name="Object 1030"/>
          <p:cNvGraphicFramePr>
            <a:graphicFrameLocks noGrp="1" noChangeAspect="1"/>
          </p:cNvGraphicFramePr>
          <p:nvPr>
            <p:ph idx="1"/>
            <p:extLst>
              <p:ext uri="{D42A27DB-BD31-4B8C-83A1-F6EECF244321}">
                <p14:modId xmlns:p14="http://schemas.microsoft.com/office/powerpoint/2010/main" val="252497056"/>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C5C7F56E-8A8A-42AE-BFEA-C07668606FB6}" type="slidenum">
              <a:rPr lang="en-US" altLang="en-US" sz="1400">
                <a:solidFill>
                  <a:srgbClr val="777777"/>
                </a:solidFill>
                <a:latin typeface="Abadi MT Condensed Extra Bold" pitchFamily="34" charset="0"/>
              </a:rPr>
              <a:pPr>
                <a:buClrTx/>
                <a:buFontTx/>
                <a:buNone/>
              </a:pPr>
              <a:t>24</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21655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Abortion Rates (per 1,000 females) Aged 15-19, 1991-2011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97394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99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 Social Determinants of Fertility</a:t>
            </a:r>
            <a:endParaRPr lang="en-US" dirty="0"/>
          </a:p>
        </p:txBody>
      </p:sp>
      <p:pic>
        <p:nvPicPr>
          <p:cNvPr id="6" name="Picture 4" descr="soc-woman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197812" y="1429372"/>
            <a:ext cx="3269156" cy="4772968"/>
          </a:xfrm>
          <a:noFill/>
        </p:spPr>
      </p:pic>
      <p:sp>
        <p:nvSpPr>
          <p:cNvPr id="45059" name="Rectangle 3"/>
          <p:cNvSpPr>
            <a:spLocks noGrp="1" noChangeArrowheads="1"/>
          </p:cNvSpPr>
          <p:nvPr>
            <p:ph sz="half" idx="2"/>
          </p:nvPr>
        </p:nvSpPr>
        <p:spPr/>
        <p:txBody>
          <a:bodyPr/>
          <a:lstStyle/>
          <a:p>
            <a:r>
              <a:rPr lang="en-US" dirty="0"/>
              <a:t>Political setting</a:t>
            </a:r>
          </a:p>
          <a:p>
            <a:pPr lvl="1"/>
            <a:r>
              <a:rPr lang="en-US" dirty="0"/>
              <a:t>Communist countries were proactive.</a:t>
            </a:r>
          </a:p>
          <a:p>
            <a:pPr lvl="1"/>
            <a:r>
              <a:rPr lang="en-US" dirty="0"/>
              <a:t>Prior to revolution high infant mortality rates (50%)</a:t>
            </a:r>
          </a:p>
          <a:p>
            <a:pPr lvl="1"/>
            <a:r>
              <a:rPr lang="en-US" dirty="0"/>
              <a:t>Women were involved more in industrial labor.</a:t>
            </a:r>
            <a:endParaRPr lang="en-US" altLang="en-US" dirty="0"/>
          </a:p>
          <a:p>
            <a:pPr lvl="1"/>
            <a:r>
              <a:rPr lang="en-US" altLang="en-US" dirty="0"/>
              <a:t>“Down with kitchen slavery!”</a:t>
            </a:r>
          </a:p>
        </p:txBody>
      </p:sp>
    </p:spTree>
    <p:extLst>
      <p:ext uri="{BB962C8B-B14F-4D97-AF65-F5344CB8AC3E}">
        <p14:creationId xmlns:p14="http://schemas.microsoft.com/office/powerpoint/2010/main" val="375484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 Social Determinants of Fertility</a:t>
            </a:r>
            <a:endParaRPr lang="en-US" dirty="0"/>
          </a:p>
        </p:txBody>
      </p:sp>
      <p:pic>
        <p:nvPicPr>
          <p:cNvPr id="46083" name="Picture 4" descr="soc-wom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005321" y="1427205"/>
            <a:ext cx="3319544" cy="4730350"/>
          </a:xfrm>
          <a:noFill/>
        </p:spPr>
      </p:pic>
      <p:sp>
        <p:nvSpPr>
          <p:cNvPr id="3" name="Content Placeholder 2"/>
          <p:cNvSpPr>
            <a:spLocks noGrp="1"/>
          </p:cNvSpPr>
          <p:nvPr>
            <p:ph sz="half" idx="2"/>
          </p:nvPr>
        </p:nvSpPr>
        <p:spPr/>
        <p:txBody>
          <a:bodyPr/>
          <a:lstStyle/>
          <a:p>
            <a:r>
              <a:rPr lang="en-US" dirty="0"/>
              <a:t>Rapid Decline of Fertility after Bolshevik Revolution</a:t>
            </a:r>
          </a:p>
          <a:p>
            <a:pPr lvl="1"/>
            <a:r>
              <a:rPr lang="en-US" dirty="0"/>
              <a:t>Slogan: “Liberated woman – Build Socialism!”</a:t>
            </a:r>
          </a:p>
          <a:p>
            <a:pPr lvl="1"/>
            <a:r>
              <a:rPr lang="en-US" dirty="0"/>
              <a:t>After the revolution Bolshevik government allowed abortions</a:t>
            </a:r>
          </a:p>
          <a:p>
            <a:pPr lvl="1"/>
            <a:r>
              <a:rPr lang="en-US" dirty="0"/>
              <a:t>Sex was considered a natural need (compared to ‘glass of water’)</a:t>
            </a:r>
          </a:p>
        </p:txBody>
      </p:sp>
      <p:pic>
        <p:nvPicPr>
          <p:cNvPr id="6"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321" y="6157555"/>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19721" y="6157555"/>
            <a:ext cx="4667826" cy="707886"/>
          </a:xfrm>
          <a:prstGeom prst="rect">
            <a:avLst/>
          </a:prstGeom>
          <a:noFill/>
        </p:spPr>
        <p:txBody>
          <a:bodyPr wrap="square" rtlCol="0">
            <a:spAutoFit/>
          </a:bodyPr>
          <a:lstStyle/>
          <a:p>
            <a:r>
              <a:rPr lang="en-US" sz="2000" b="1" dirty="0">
                <a:latin typeface="Agency FB" pitchFamily="34" charset="0"/>
              </a:rPr>
              <a:t>Explain the main impacts of social determinants on fertility.</a:t>
            </a:r>
          </a:p>
        </p:txBody>
      </p:sp>
    </p:spTree>
    <p:extLst>
      <p:ext uri="{BB962C8B-B14F-4D97-AF65-F5344CB8AC3E}">
        <p14:creationId xmlns:p14="http://schemas.microsoft.com/office/powerpoint/2010/main" val="40234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pPr>
              <a:defRPr/>
            </a:pPr>
            <a:r>
              <a:rPr lang="en-US" altLang="en-US" dirty="0"/>
              <a:t>3. Social Determinants of Fertility</a:t>
            </a:r>
            <a:endParaRPr lang="en-US" dirty="0"/>
          </a:p>
        </p:txBody>
      </p:sp>
      <p:sp>
        <p:nvSpPr>
          <p:cNvPr id="64516" name="Rectangle 3"/>
          <p:cNvSpPr>
            <a:spLocks noGrp="1" noChangeArrowheads="1"/>
          </p:cNvSpPr>
          <p:nvPr>
            <p:ph idx="1"/>
          </p:nvPr>
        </p:nvSpPr>
        <p:spPr/>
        <p:txBody>
          <a:bodyPr/>
          <a:lstStyle/>
          <a:p>
            <a:pPr eaLnBrk="1" hangingPunct="1"/>
            <a:r>
              <a:rPr lang="en-US" altLang="en-US" dirty="0"/>
              <a:t>Dysgenics</a:t>
            </a:r>
          </a:p>
          <a:p>
            <a:pPr lvl="1" eaLnBrk="1" hangingPunct="1"/>
            <a:r>
              <a:rPr lang="en-US" altLang="en-US" dirty="0"/>
              <a:t>The “</a:t>
            </a:r>
            <a:r>
              <a:rPr lang="en-US" altLang="en-US" dirty="0" err="1"/>
              <a:t>Idiocracy</a:t>
            </a:r>
            <a:r>
              <a:rPr lang="en-US" altLang="en-US" dirty="0"/>
              <a:t>” Syndrome; controversial concept.</a:t>
            </a:r>
          </a:p>
          <a:p>
            <a:pPr lvl="1" eaLnBrk="1" hangingPunct="1"/>
            <a:r>
              <a:rPr lang="en-US" altLang="en-US" dirty="0"/>
              <a:t>In the past, successful individuals were “rewarded” with more descendants:</a:t>
            </a:r>
          </a:p>
          <a:p>
            <a:pPr lvl="2" eaLnBrk="1" hangingPunct="1"/>
            <a:r>
              <a:rPr lang="en-US" altLang="en-US" dirty="0"/>
              <a:t>Evidence that in England, up to the 1850s, wealthy individuals had more children.</a:t>
            </a:r>
          </a:p>
          <a:p>
            <a:pPr lvl="1" eaLnBrk="1" hangingPunct="1"/>
            <a:r>
              <a:rPr lang="en-US" altLang="en-US" dirty="0"/>
              <a:t>The welfare state appears to have reversed the situation:</a:t>
            </a:r>
          </a:p>
          <a:p>
            <a:pPr lvl="2" eaLnBrk="1" hangingPunct="1"/>
            <a:r>
              <a:rPr lang="en-US" altLang="en-US" dirty="0"/>
              <a:t>The poorest and the least successful tend to have more children.</a:t>
            </a:r>
          </a:p>
          <a:p>
            <a:pPr lvl="2" eaLnBrk="1" hangingPunct="1"/>
            <a:r>
              <a:rPr lang="en-US" altLang="en-US" dirty="0"/>
              <a:t>Some negative correlation between fertility and IQ has been observed.</a:t>
            </a:r>
          </a:p>
          <a:p>
            <a:pPr lvl="1" eaLnBrk="1" hangingPunct="1"/>
            <a:r>
              <a:rPr lang="en-US" altLang="en-US" dirty="0"/>
              <a:t>At the global level:</a:t>
            </a:r>
          </a:p>
          <a:p>
            <a:pPr lvl="2" eaLnBrk="1" hangingPunct="1"/>
            <a:r>
              <a:rPr lang="en-US" altLang="en-US" dirty="0"/>
              <a:t>The poorest societies tend to have the highest fertility.</a:t>
            </a:r>
          </a:p>
          <a:p>
            <a:pPr lvl="2" eaLnBrk="1" hangingPunct="1"/>
            <a:r>
              <a:rPr lang="en-US" altLang="en-US" dirty="0"/>
              <a:t>International aid enables dysfunctional economies to endure.</a:t>
            </a:r>
          </a:p>
        </p:txBody>
      </p:sp>
      <p:sp>
        <p:nvSpPr>
          <p:cNvPr id="645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3E25C865-1F52-4B8B-B88D-CF1F090A39E1}" type="slidenum">
              <a:rPr lang="en-US" altLang="en-US" sz="1400">
                <a:solidFill>
                  <a:srgbClr val="777777"/>
                </a:solidFill>
                <a:latin typeface="Abadi MT Condensed Extra Bold" pitchFamily="34" charset="0"/>
              </a:rPr>
              <a:pPr>
                <a:buClrTx/>
                <a:buFontTx/>
                <a:buNone/>
              </a:pPr>
              <a:t>28</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84907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dirty="0"/>
              <a:t>3. Economic Determinants of Fertility</a:t>
            </a:r>
          </a:p>
        </p:txBody>
      </p:sp>
      <p:sp>
        <p:nvSpPr>
          <p:cNvPr id="60420" name="Rectangle 3"/>
          <p:cNvSpPr>
            <a:spLocks noGrp="1" noChangeArrowheads="1"/>
          </p:cNvSpPr>
          <p:nvPr>
            <p:ph idx="1"/>
          </p:nvPr>
        </p:nvSpPr>
        <p:spPr/>
        <p:txBody>
          <a:bodyPr/>
          <a:lstStyle/>
          <a:p>
            <a:pPr eaLnBrk="1" hangingPunct="1"/>
            <a:r>
              <a:rPr lang="en-US" altLang="en-US"/>
              <a:t>Economic determinants</a:t>
            </a:r>
          </a:p>
          <a:p>
            <a:pPr lvl="1" eaLnBrk="1" hangingPunct="1"/>
            <a:r>
              <a:rPr lang="en-US" altLang="en-US"/>
              <a:t>The role of children, or their “value” affects fertility.</a:t>
            </a:r>
          </a:p>
          <a:p>
            <a:pPr lvl="1" eaLnBrk="1" hangingPunct="1"/>
            <a:r>
              <a:rPr lang="en-US" altLang="en-US"/>
              <a:t>Inverse relationships:</a:t>
            </a:r>
          </a:p>
          <a:p>
            <a:pPr lvl="2" eaLnBrk="1" hangingPunct="1"/>
            <a:r>
              <a:rPr lang="en-US" altLang="en-US"/>
              <a:t>Fertility and income per capita.</a:t>
            </a:r>
          </a:p>
          <a:p>
            <a:pPr lvl="2" eaLnBrk="1" hangingPunct="1"/>
            <a:r>
              <a:rPr lang="en-US" altLang="en-US"/>
              <a:t>Fertility and urbanization.</a:t>
            </a:r>
          </a:p>
          <a:p>
            <a:pPr lvl="1" eaLnBrk="1" hangingPunct="1"/>
            <a:r>
              <a:rPr lang="en-US" altLang="en-US"/>
              <a:t>Traditional rural societies:</a:t>
            </a:r>
          </a:p>
          <a:p>
            <a:pPr lvl="2" eaLnBrk="1" hangingPunct="1"/>
            <a:r>
              <a:rPr lang="en-US" altLang="en-US"/>
              <a:t>Children still play an important economic role and contribute to family wealth.</a:t>
            </a:r>
          </a:p>
          <a:p>
            <a:pPr lvl="2" eaLnBrk="1" hangingPunct="1"/>
            <a:r>
              <a:rPr lang="en-US" altLang="en-US"/>
              <a:t>Fertility is likely to remain higher.</a:t>
            </a:r>
          </a:p>
          <a:p>
            <a:pPr lvl="1" eaLnBrk="1" hangingPunct="1"/>
            <a:r>
              <a:rPr lang="en-US" altLang="en-US"/>
              <a:t>Industrial and post-industrial societies:</a:t>
            </a:r>
          </a:p>
          <a:p>
            <a:pPr lvl="2" eaLnBrk="1" hangingPunct="1"/>
            <a:r>
              <a:rPr lang="en-US" altLang="en-US"/>
              <a:t>Costs tend to increase with the development level of the society.</a:t>
            </a:r>
          </a:p>
          <a:p>
            <a:pPr lvl="2" eaLnBrk="1" hangingPunct="1"/>
            <a:r>
              <a:rPr lang="en-US" altLang="en-US"/>
              <a:t>Deflate the fertility rate since parents must consider the direct and opportunity costs of bearing additional children.</a:t>
            </a:r>
          </a:p>
        </p:txBody>
      </p:sp>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4A16A5D8-4E5A-47AD-ABAE-37E964125660}" type="slidenum">
              <a:rPr lang="en-US" altLang="en-US" sz="1400">
                <a:solidFill>
                  <a:srgbClr val="777777"/>
                </a:solidFill>
                <a:latin typeface="Abadi MT Condensed Extra Bold" pitchFamily="34" charset="0"/>
              </a:rPr>
              <a:pPr>
                <a:buClrTx/>
                <a:buFontTx/>
                <a:buNone/>
              </a:pPr>
              <a:t>29</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06640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t>A. Fertility Patterns</a:t>
            </a:r>
          </a:p>
        </p:txBody>
      </p:sp>
      <p:sp>
        <p:nvSpPr>
          <p:cNvPr id="33796" name="Rectangle 3"/>
          <p:cNvSpPr>
            <a:spLocks noGrp="1" noChangeArrowheads="1"/>
          </p:cNvSpPr>
          <p:nvPr>
            <p:ph idx="1"/>
          </p:nvPr>
        </p:nvSpPr>
        <p:spPr/>
        <p:txBody>
          <a:bodyPr/>
          <a:lstStyle/>
          <a:p>
            <a:pPr eaLnBrk="1" hangingPunct="1"/>
            <a:r>
              <a:rPr lang="en-US" altLang="en-US" dirty="0"/>
              <a:t>1. Fertility Measures</a:t>
            </a:r>
          </a:p>
          <a:p>
            <a:pPr eaLnBrk="1" hangingPunct="1"/>
            <a:r>
              <a:rPr lang="en-US" altLang="en-US" dirty="0"/>
              <a:t>2. Biological Determinants of Fertility</a:t>
            </a:r>
          </a:p>
          <a:p>
            <a:pPr eaLnBrk="1" hangingPunct="1"/>
            <a:r>
              <a:rPr lang="en-US" altLang="en-US" dirty="0"/>
              <a:t>3. Social Determinants of Fertility</a:t>
            </a:r>
          </a:p>
          <a:p>
            <a:pPr eaLnBrk="1" hangingPunct="1"/>
            <a:r>
              <a:rPr lang="en-US" altLang="en-US" dirty="0"/>
              <a:t>4. Economic Determinants of Fertility</a:t>
            </a:r>
          </a:p>
        </p:txBody>
      </p:sp>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414CE8C8-AA01-404B-963B-44494A8577EC}" type="slidenum">
              <a:rPr lang="en-US" altLang="en-US" sz="1400">
                <a:solidFill>
                  <a:srgbClr val="777777"/>
                </a:solidFill>
                <a:latin typeface="Abadi MT Condensed Extra Bold" pitchFamily="34" charset="0"/>
              </a:rPr>
              <a:pPr>
                <a:buClrTx/>
                <a:buFontTx/>
                <a:buNone/>
              </a:pPr>
              <a:t>3</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7731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pPr>
              <a:defRPr/>
            </a:pPr>
            <a:r>
              <a:rPr lang="en-US" dirty="0"/>
              <a:t>3. Economic Determinants of Fertility</a:t>
            </a:r>
          </a:p>
        </p:txBody>
      </p:sp>
      <p:sp>
        <p:nvSpPr>
          <p:cNvPr id="62468" name="Rectangle 3"/>
          <p:cNvSpPr>
            <a:spLocks noGrp="1" noChangeArrowheads="1"/>
          </p:cNvSpPr>
          <p:nvPr>
            <p:ph idx="1"/>
          </p:nvPr>
        </p:nvSpPr>
        <p:spPr/>
        <p:txBody>
          <a:bodyPr/>
          <a:lstStyle/>
          <a:p>
            <a:r>
              <a:rPr lang="en-US" altLang="en-US" dirty="0"/>
              <a:t>Direct costs lost</a:t>
            </a:r>
          </a:p>
          <a:p>
            <a:pPr lvl="1"/>
            <a:r>
              <a:rPr lang="en-US" altLang="en-US" dirty="0"/>
              <a:t>For the support of children.</a:t>
            </a:r>
          </a:p>
          <a:p>
            <a:pPr lvl="1"/>
            <a:r>
              <a:rPr lang="en-US" altLang="en-US" dirty="0"/>
              <a:t>Food, clothing, housing, education, etc.</a:t>
            </a:r>
          </a:p>
          <a:p>
            <a:pPr lvl="1"/>
            <a:r>
              <a:rPr lang="en-US" altLang="en-US" dirty="0"/>
              <a:t>Estimated to be between $150,000 and $300,000 from birth to 18.</a:t>
            </a:r>
          </a:p>
          <a:p>
            <a:r>
              <a:rPr lang="en-US" altLang="en-US" dirty="0"/>
              <a:t>Opportunity costs lost</a:t>
            </a:r>
          </a:p>
          <a:p>
            <a:pPr lvl="1"/>
            <a:r>
              <a:rPr lang="en-US" altLang="en-US" dirty="0"/>
              <a:t>Lower standard of living.</a:t>
            </a:r>
          </a:p>
          <a:p>
            <a:pPr lvl="1"/>
            <a:r>
              <a:rPr lang="en-US" altLang="en-US" dirty="0"/>
              <a:t>Reduce the ability to save and invest.</a:t>
            </a:r>
          </a:p>
          <a:p>
            <a:pPr lvl="1"/>
            <a:r>
              <a:rPr lang="en-US" altLang="en-US" dirty="0"/>
              <a:t>Labor force participation of women is affected by child-bearing.</a:t>
            </a:r>
          </a:p>
        </p:txBody>
      </p:sp>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8E8BAC5A-CD6D-42D6-893F-C60464E56D4B}" type="slidenum">
              <a:rPr lang="en-US" altLang="en-US" sz="1400">
                <a:solidFill>
                  <a:srgbClr val="777777"/>
                </a:solidFill>
                <a:latin typeface="Abadi MT Condensed Extra Bold" pitchFamily="34" charset="0"/>
              </a:rPr>
              <a:pPr>
                <a:buClrTx/>
                <a:buFontTx/>
                <a:buNone/>
              </a:pPr>
              <a:t>30</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236703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https://infographic.statista.com/normal/chartoftheday_7559_raising_a_child_is_an_extremely_expensive_undertaking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70"/>
            <a:ext cx="9144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12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Economic Determinants of Fertility</a:t>
            </a:r>
          </a:p>
        </p:txBody>
      </p:sp>
      <p:sp>
        <p:nvSpPr>
          <p:cNvPr id="3" name="Content Placeholder 2"/>
          <p:cNvSpPr>
            <a:spLocks noGrp="1"/>
          </p:cNvSpPr>
          <p:nvPr>
            <p:ph idx="1"/>
          </p:nvPr>
        </p:nvSpPr>
        <p:spPr/>
        <p:txBody>
          <a:bodyPr/>
          <a:lstStyle/>
          <a:p>
            <a:r>
              <a:rPr lang="en-US" altLang="en-US" dirty="0"/>
              <a:t>Relationship between inflation and fertility?</a:t>
            </a:r>
          </a:p>
          <a:p>
            <a:pPr lvl="1"/>
            <a:r>
              <a:rPr lang="en-US" altLang="en-US" dirty="0"/>
              <a:t>Increase in the cost of living may have an impact on fertility.</a:t>
            </a:r>
          </a:p>
          <a:p>
            <a:pPr lvl="1"/>
            <a:r>
              <a:rPr lang="en-US" altLang="en-US" dirty="0"/>
              <a:t>Particularly if both parents must work to support the family.</a:t>
            </a:r>
          </a:p>
          <a:p>
            <a:pPr lvl="1"/>
            <a:r>
              <a:rPr lang="en-US" altLang="en-US" dirty="0"/>
              <a:t>In the United States, the costs that have increased the most:</a:t>
            </a:r>
          </a:p>
          <a:p>
            <a:pPr lvl="2"/>
            <a:r>
              <a:rPr lang="en-US" altLang="en-US" dirty="0"/>
              <a:t>Housing.</a:t>
            </a:r>
          </a:p>
          <a:p>
            <a:pPr lvl="2"/>
            <a:r>
              <a:rPr lang="en-US" altLang="en-US" dirty="0"/>
              <a:t>Professional services (e.g. healthcare and education).</a:t>
            </a:r>
          </a:p>
          <a:p>
            <a:pPr lvl="2"/>
            <a:r>
              <a:rPr lang="en-US" altLang="en-US" dirty="0"/>
              <a:t>Energy.</a:t>
            </a:r>
          </a:p>
          <a:p>
            <a:pPr lvl="1"/>
            <a:r>
              <a:rPr lang="en-US" altLang="en-US" dirty="0"/>
              <a:t>Older generations delay retirement.</a:t>
            </a:r>
          </a:p>
          <a:p>
            <a:pPr lvl="1"/>
            <a:r>
              <a:rPr lang="en-US" altLang="en-US" dirty="0"/>
              <a:t>Younger generations may further delay having children.</a:t>
            </a:r>
          </a:p>
          <a:p>
            <a:endParaRPr lang="en-US" dirty="0"/>
          </a:p>
        </p:txBody>
      </p:sp>
    </p:spTree>
    <p:extLst>
      <p:ext uri="{BB962C8B-B14F-4D97-AF65-F5344CB8AC3E}">
        <p14:creationId xmlns:p14="http://schemas.microsoft.com/office/powerpoint/2010/main" val="330361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Fertility and GDP per Capita, Selected Countries, 2007</a:t>
            </a:r>
          </a:p>
        </p:txBody>
      </p:sp>
      <p:graphicFrame>
        <p:nvGraphicFramePr>
          <p:cNvPr id="4" name="Content Placeholder 3"/>
          <p:cNvGraphicFramePr>
            <a:graphicFrameLocks noGrp="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1155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Economic Determinants of Fertility</a:t>
            </a:r>
          </a:p>
        </p:txBody>
      </p:sp>
      <p:sp>
        <p:nvSpPr>
          <p:cNvPr id="3" name="Content Placeholder 2"/>
          <p:cNvSpPr>
            <a:spLocks noGrp="1"/>
          </p:cNvSpPr>
          <p:nvPr>
            <p:ph idx="1"/>
          </p:nvPr>
        </p:nvSpPr>
        <p:spPr/>
        <p:txBody>
          <a:bodyPr/>
          <a:lstStyle/>
          <a:p>
            <a:r>
              <a:rPr lang="en-US" dirty="0"/>
              <a:t>Implications of high fertility</a:t>
            </a:r>
          </a:p>
          <a:p>
            <a:pPr lvl="1"/>
            <a:r>
              <a:rPr lang="en-US" dirty="0"/>
              <a:t>In some countries it places strains on infrastructure.</a:t>
            </a:r>
          </a:p>
          <a:p>
            <a:pPr lvl="1"/>
            <a:r>
              <a:rPr lang="en-US" dirty="0"/>
              <a:t>Inadequate provision of health care and education.</a:t>
            </a:r>
          </a:p>
          <a:p>
            <a:pPr lvl="1"/>
            <a:r>
              <a:rPr lang="en-US" dirty="0"/>
              <a:t>Impairs economic development.</a:t>
            </a:r>
          </a:p>
          <a:p>
            <a:r>
              <a:rPr lang="en-US" dirty="0"/>
              <a:t>Implications of declining fertility</a:t>
            </a:r>
          </a:p>
          <a:p>
            <a:pPr lvl="1"/>
            <a:r>
              <a:rPr lang="en-US" dirty="0"/>
              <a:t>Aging of the population.</a:t>
            </a:r>
          </a:p>
          <a:p>
            <a:pPr lvl="1"/>
            <a:r>
              <a:rPr lang="en-US" dirty="0"/>
              <a:t>Less consumption.</a:t>
            </a:r>
          </a:p>
          <a:p>
            <a:pPr lvl="1"/>
            <a:r>
              <a:rPr lang="en-US" dirty="0"/>
              <a:t>Smaller labor pool.</a:t>
            </a:r>
          </a:p>
          <a:p>
            <a:pPr lvl="1"/>
            <a:r>
              <a:rPr lang="en-US" dirty="0"/>
              <a:t>May impair economic development.</a:t>
            </a:r>
          </a:p>
        </p:txBody>
      </p:sp>
      <p:pic>
        <p:nvPicPr>
          <p:cNvPr id="4"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055" y="5501740"/>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8455" y="5501740"/>
            <a:ext cx="4667826" cy="707886"/>
          </a:xfrm>
          <a:prstGeom prst="rect">
            <a:avLst/>
          </a:prstGeom>
          <a:noFill/>
        </p:spPr>
        <p:txBody>
          <a:bodyPr wrap="square" rtlCol="0">
            <a:spAutoFit/>
          </a:bodyPr>
          <a:lstStyle/>
          <a:p>
            <a:r>
              <a:rPr lang="en-US" sz="2000" b="1" dirty="0">
                <a:latin typeface="Agency FB" pitchFamily="34" charset="0"/>
              </a:rPr>
              <a:t>Explain the impacts of main economic determinant on fertility.</a:t>
            </a:r>
          </a:p>
        </p:txBody>
      </p:sp>
    </p:spTree>
    <p:extLst>
      <p:ext uri="{BB962C8B-B14F-4D97-AF65-F5344CB8AC3E}">
        <p14:creationId xmlns:p14="http://schemas.microsoft.com/office/powerpoint/2010/main" val="233280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pPr eaLnBrk="1" hangingPunct="1">
              <a:defRPr/>
            </a:pPr>
            <a:r>
              <a:rPr lang="en-US" dirty="0"/>
              <a:t>B. Mortality Transition</a:t>
            </a:r>
          </a:p>
        </p:txBody>
      </p:sp>
      <p:sp>
        <p:nvSpPr>
          <p:cNvPr id="66564" name="Rectangle 3"/>
          <p:cNvSpPr>
            <a:spLocks noGrp="1" noChangeArrowheads="1"/>
          </p:cNvSpPr>
          <p:nvPr>
            <p:ph idx="1"/>
          </p:nvPr>
        </p:nvSpPr>
        <p:spPr/>
        <p:txBody>
          <a:bodyPr/>
          <a:lstStyle/>
          <a:p>
            <a:pPr eaLnBrk="1" hangingPunct="1"/>
            <a:r>
              <a:rPr lang="en-US" altLang="en-US" dirty="0"/>
              <a:t>1. Crude Death Rate</a:t>
            </a:r>
          </a:p>
          <a:p>
            <a:pPr eaLnBrk="1" hangingPunct="1"/>
            <a:r>
              <a:rPr lang="en-US" altLang="en-US" dirty="0"/>
              <a:t>2. Infant Mortality Rate</a:t>
            </a:r>
          </a:p>
          <a:p>
            <a:pPr eaLnBrk="1" hangingPunct="1"/>
            <a:r>
              <a:rPr lang="en-US" altLang="en-US" dirty="0"/>
              <a:t>3. Epidemiological Transition</a:t>
            </a:r>
          </a:p>
        </p:txBody>
      </p:sp>
      <p:sp>
        <p:nvSpPr>
          <p:cNvPr id="665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6555D034-1B6D-4E46-B62F-E72D491E6D48}" type="slidenum">
              <a:rPr lang="en-US" altLang="en-US" sz="1400">
                <a:solidFill>
                  <a:srgbClr val="777777"/>
                </a:solidFill>
                <a:latin typeface="Abadi MT Condensed Extra Bold" pitchFamily="34" charset="0"/>
              </a:rPr>
              <a:pPr>
                <a:buClrTx/>
                <a:buFontTx/>
                <a:buNone/>
              </a:pPr>
              <a:t>35</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60432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1026"/>
          <p:cNvSpPr>
            <a:spLocks noGrp="1" noChangeArrowheads="1"/>
          </p:cNvSpPr>
          <p:nvPr>
            <p:ph type="title"/>
          </p:nvPr>
        </p:nvSpPr>
        <p:spPr/>
        <p:txBody>
          <a:bodyPr/>
          <a:lstStyle/>
          <a:p>
            <a:pPr eaLnBrk="1" hangingPunct="1">
              <a:defRPr/>
            </a:pPr>
            <a:r>
              <a:rPr lang="en-US" dirty="0"/>
              <a:t>1. Crude Death Rate</a:t>
            </a:r>
          </a:p>
        </p:txBody>
      </p:sp>
      <p:sp>
        <p:nvSpPr>
          <p:cNvPr id="70660" name="Rectangle 1027"/>
          <p:cNvSpPr>
            <a:spLocks noGrp="1" noChangeArrowheads="1"/>
          </p:cNvSpPr>
          <p:nvPr>
            <p:ph idx="1"/>
          </p:nvPr>
        </p:nvSpPr>
        <p:spPr/>
        <p:txBody>
          <a:bodyPr/>
          <a:lstStyle/>
          <a:p>
            <a:pPr eaLnBrk="1" hangingPunct="1"/>
            <a:r>
              <a:rPr lang="en-US" altLang="en-US" dirty="0"/>
              <a:t>Causes of death</a:t>
            </a:r>
          </a:p>
          <a:p>
            <a:pPr lvl="1" eaLnBrk="1" hangingPunct="1"/>
            <a:r>
              <a:rPr lang="en-US" altLang="en-US" dirty="0"/>
              <a:t>Throughout most of history famine, epidemics, and wars have been the leading causes of death.</a:t>
            </a:r>
          </a:p>
          <a:p>
            <a:pPr lvl="1" eaLnBrk="1" hangingPunct="1"/>
            <a:r>
              <a:rPr lang="en-US" altLang="en-US" dirty="0"/>
              <a:t>Primary causes of death began to shift to degenerative problems related to aging.</a:t>
            </a:r>
          </a:p>
          <a:p>
            <a:pPr lvl="1" eaLnBrk="1" hangingPunct="1"/>
            <a:r>
              <a:rPr lang="en-US" altLang="en-US" dirty="0"/>
              <a:t>These include such factors as heart disease and cancer.</a:t>
            </a:r>
          </a:p>
          <a:p>
            <a:pPr lvl="1" eaLnBrk="1" hangingPunct="1"/>
            <a:r>
              <a:rPr lang="en-US" altLang="en-US" dirty="0"/>
              <a:t>Three major causes (groups) of death.</a:t>
            </a:r>
          </a:p>
          <a:p>
            <a:pPr eaLnBrk="1" hangingPunct="1"/>
            <a:endParaRPr lang="en-US" altLang="en-US" dirty="0"/>
          </a:p>
        </p:txBody>
      </p:sp>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74D6EA77-FA8B-487E-B368-5C2E409978B2}" type="slidenum">
              <a:rPr lang="en-US" altLang="en-US" sz="1400">
                <a:solidFill>
                  <a:srgbClr val="777777"/>
                </a:solidFill>
                <a:latin typeface="Abadi MT Condensed Extra Bold" pitchFamily="34" charset="0"/>
              </a:rPr>
              <a:pPr>
                <a:buClrTx/>
                <a:buFontTx/>
                <a:buNone/>
              </a:pPr>
              <a:t>36</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555848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3" name="Rectangle 2"/>
          <p:cNvSpPr>
            <a:spLocks noChangeArrowheads="1"/>
          </p:cNvSpPr>
          <p:nvPr/>
        </p:nvSpPr>
        <p:spPr bwMode="auto">
          <a:xfrm>
            <a:off x="842963" y="1600200"/>
            <a:ext cx="6929437" cy="4178300"/>
          </a:xfrm>
          <a:prstGeom prst="rect">
            <a:avLst/>
          </a:prstGeom>
          <a:noFill/>
          <a:ln w="9525">
            <a:noFill/>
            <a:miter lim="800000"/>
            <a:headEnd/>
            <a:tailEnd/>
          </a:ln>
        </p:spPr>
        <p:txBody>
          <a:bodyPr wrap="square">
            <a:spAutoFit/>
          </a:bodyPr>
          <a:lstStyle/>
          <a:p>
            <a:pPr marL="457200" indent="-457200" eaLnBrk="0" hangingPunct="0">
              <a:lnSpc>
                <a:spcPct val="95000"/>
              </a:lnSpc>
              <a:spcBef>
                <a:spcPct val="50000"/>
              </a:spcBef>
              <a:buClr>
                <a:srgbClr val="FF3300"/>
              </a:buClr>
            </a:pPr>
            <a:r>
              <a:rPr lang="en-GB" sz="2800" dirty="0">
                <a:solidFill>
                  <a:srgbClr val="66FF33"/>
                </a:solidFill>
                <a:latin typeface="Arial" charset="0"/>
              </a:rPr>
              <a:t>Group I includes </a:t>
            </a:r>
            <a:r>
              <a:rPr lang="en-GB" sz="2800" b="1" u="sng" dirty="0">
                <a:solidFill>
                  <a:srgbClr val="66FF33"/>
                </a:solidFill>
                <a:latin typeface="Arial" charset="0"/>
              </a:rPr>
              <a:t>communicable</a:t>
            </a:r>
            <a:r>
              <a:rPr lang="en-GB" sz="2800" dirty="0">
                <a:solidFill>
                  <a:srgbClr val="66FF33"/>
                </a:solidFill>
                <a:latin typeface="Arial" charset="0"/>
              </a:rPr>
              <a:t>, maternal, and perinatal causes and nutritional deficiencies.</a:t>
            </a:r>
            <a:r>
              <a:rPr lang="en-GB" sz="2800" dirty="0">
                <a:latin typeface="Arial" charset="0"/>
              </a:rPr>
              <a:t>  </a:t>
            </a:r>
          </a:p>
          <a:p>
            <a:pPr marL="457200" indent="-457200" eaLnBrk="0" hangingPunct="0">
              <a:lnSpc>
                <a:spcPct val="95000"/>
              </a:lnSpc>
              <a:spcBef>
                <a:spcPct val="50000"/>
              </a:spcBef>
              <a:buClr>
                <a:srgbClr val="FF3300"/>
              </a:buClr>
            </a:pPr>
            <a:r>
              <a:rPr lang="en-GB" sz="2800" dirty="0">
                <a:solidFill>
                  <a:srgbClr val="FF9900"/>
                </a:solidFill>
                <a:latin typeface="Arial" charset="0"/>
              </a:rPr>
              <a:t>Group II includes the </a:t>
            </a:r>
            <a:r>
              <a:rPr lang="en-GB" sz="2800" b="1" u="sng" dirty="0">
                <a:solidFill>
                  <a:srgbClr val="FF9900"/>
                </a:solidFill>
                <a:latin typeface="Arial" charset="0"/>
              </a:rPr>
              <a:t>non-communicable</a:t>
            </a:r>
            <a:r>
              <a:rPr lang="en-GB" sz="2800" dirty="0">
                <a:solidFill>
                  <a:srgbClr val="FF9900"/>
                </a:solidFill>
                <a:latin typeface="Arial" charset="0"/>
              </a:rPr>
              <a:t> causes including cancers, diabetes, cardiovascular disorders and chronic respiratory diseases</a:t>
            </a:r>
            <a:r>
              <a:rPr lang="en-GB" sz="2800" dirty="0">
                <a:solidFill>
                  <a:srgbClr val="00FF00"/>
                </a:solidFill>
                <a:latin typeface="Arial" charset="0"/>
              </a:rPr>
              <a:t>.</a:t>
            </a:r>
            <a:r>
              <a:rPr lang="en-GB" sz="2800" dirty="0">
                <a:latin typeface="Arial" charset="0"/>
              </a:rPr>
              <a:t>  </a:t>
            </a:r>
          </a:p>
          <a:p>
            <a:pPr marL="457200" indent="-457200" eaLnBrk="0" hangingPunct="0">
              <a:lnSpc>
                <a:spcPct val="95000"/>
              </a:lnSpc>
              <a:spcBef>
                <a:spcPct val="50000"/>
              </a:spcBef>
              <a:buClr>
                <a:srgbClr val="FF3300"/>
              </a:buClr>
            </a:pPr>
            <a:r>
              <a:rPr lang="en-GB" sz="2800" dirty="0">
                <a:solidFill>
                  <a:schemeClr val="tx2"/>
                </a:solidFill>
                <a:latin typeface="Arial" charset="0"/>
              </a:rPr>
              <a:t>Group III includes unintentional and intentional </a:t>
            </a:r>
            <a:r>
              <a:rPr lang="en-GB" sz="2800" b="1" u="sng" dirty="0">
                <a:solidFill>
                  <a:schemeClr val="tx2"/>
                </a:solidFill>
                <a:latin typeface="Arial" charset="0"/>
              </a:rPr>
              <a:t>injuries</a:t>
            </a:r>
            <a:r>
              <a:rPr lang="en-GB" sz="2800" u="sng" dirty="0">
                <a:solidFill>
                  <a:schemeClr val="tx2"/>
                </a:solidFill>
                <a:latin typeface="Arial" charset="0"/>
              </a:rPr>
              <a:t>.</a:t>
            </a:r>
          </a:p>
        </p:txBody>
      </p:sp>
      <p:sp>
        <p:nvSpPr>
          <p:cNvPr id="1364995" name="Freeform 4"/>
          <p:cNvSpPr>
            <a:spLocks noChangeAspect="1"/>
          </p:cNvSpPr>
          <p:nvPr/>
        </p:nvSpPr>
        <p:spPr bwMode="auto">
          <a:xfrm>
            <a:off x="7772400" y="3200400"/>
            <a:ext cx="514350" cy="12890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5"/>
              <a:gd name="T124" fmla="*/ 0 h 1824"/>
              <a:gd name="T125" fmla="*/ 685 w 685"/>
              <a:gd name="T126" fmla="*/ 1824 h 1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close/>
              </a:path>
            </a:pathLst>
          </a:custGeom>
          <a:solidFill>
            <a:srgbClr val="FF6600"/>
          </a:solidFill>
          <a:ln w="9525">
            <a:noFill/>
            <a:round/>
            <a:headEnd/>
            <a:tailEnd/>
          </a:ln>
        </p:spPr>
        <p:txBody>
          <a:bodyPr/>
          <a:lstStyle/>
          <a:p>
            <a:endParaRPr lang="en-US"/>
          </a:p>
        </p:txBody>
      </p:sp>
      <p:sp>
        <p:nvSpPr>
          <p:cNvPr id="1364996" name="Freeform 5"/>
          <p:cNvSpPr>
            <a:spLocks noChangeAspect="1"/>
          </p:cNvSpPr>
          <p:nvPr/>
        </p:nvSpPr>
        <p:spPr bwMode="auto">
          <a:xfrm>
            <a:off x="7772400" y="1447800"/>
            <a:ext cx="514350" cy="12890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5"/>
              <a:gd name="T124" fmla="*/ 0 h 1824"/>
              <a:gd name="T125" fmla="*/ 685 w 685"/>
              <a:gd name="T126" fmla="*/ 1824 h 1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close/>
              </a:path>
            </a:pathLst>
          </a:custGeom>
          <a:solidFill>
            <a:srgbClr val="00FF00"/>
          </a:solidFill>
          <a:ln w="9525">
            <a:noFill/>
            <a:round/>
            <a:headEnd/>
            <a:tailEnd/>
          </a:ln>
        </p:spPr>
        <p:txBody>
          <a:bodyPr/>
          <a:lstStyle/>
          <a:p>
            <a:endParaRPr lang="en-US"/>
          </a:p>
        </p:txBody>
      </p:sp>
      <p:sp>
        <p:nvSpPr>
          <p:cNvPr id="1364997" name="Freeform 6"/>
          <p:cNvSpPr>
            <a:spLocks noChangeAspect="1"/>
          </p:cNvSpPr>
          <p:nvPr/>
        </p:nvSpPr>
        <p:spPr bwMode="auto">
          <a:xfrm>
            <a:off x="7772400" y="4835525"/>
            <a:ext cx="514350" cy="12890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5"/>
              <a:gd name="T124" fmla="*/ 0 h 1824"/>
              <a:gd name="T125" fmla="*/ 685 w 685"/>
              <a:gd name="T126" fmla="*/ 1824 h 1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close/>
              </a:path>
            </a:pathLst>
          </a:custGeom>
          <a:solidFill>
            <a:srgbClr val="FFFF00"/>
          </a:solidFill>
          <a:ln w="9525">
            <a:noFill/>
            <a:round/>
            <a:headEnd/>
            <a:tailEnd/>
          </a:ln>
        </p:spPr>
        <p:txBody>
          <a:bodyPr/>
          <a:lstStyle/>
          <a:p>
            <a:endParaRPr lang="en-US"/>
          </a:p>
        </p:txBody>
      </p:sp>
      <p:sp>
        <p:nvSpPr>
          <p:cNvPr id="2" name="Title 1"/>
          <p:cNvSpPr>
            <a:spLocks noGrp="1"/>
          </p:cNvSpPr>
          <p:nvPr>
            <p:ph type="title"/>
          </p:nvPr>
        </p:nvSpPr>
        <p:spPr/>
        <p:txBody>
          <a:bodyPr/>
          <a:lstStyle/>
          <a:p>
            <a:r>
              <a:rPr lang="en-US" dirty="0"/>
              <a:t>1. Crude Death Rate</a:t>
            </a:r>
          </a:p>
        </p:txBody>
      </p:sp>
    </p:spTree>
    <p:extLst>
      <p:ext uri="{BB962C8B-B14F-4D97-AF65-F5344CB8AC3E}">
        <p14:creationId xmlns:p14="http://schemas.microsoft.com/office/powerpoint/2010/main" val="2964414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3" name="Rectangle 5"/>
          <p:cNvSpPr>
            <a:spLocks noGrp="1" noChangeArrowheads="1"/>
          </p:cNvSpPr>
          <p:nvPr>
            <p:ph type="title"/>
          </p:nvPr>
        </p:nvSpPr>
        <p:spPr/>
        <p:txBody>
          <a:bodyPr/>
          <a:lstStyle/>
          <a:p>
            <a:pPr eaLnBrk="1" hangingPunct="1">
              <a:defRPr/>
            </a:pPr>
            <a:r>
              <a:rPr lang="en-US" dirty="0"/>
              <a:t>1. Crude Death Rate</a:t>
            </a:r>
          </a:p>
        </p:txBody>
      </p:sp>
      <p:sp>
        <p:nvSpPr>
          <p:cNvPr id="68612" name="Rectangle 6"/>
          <p:cNvSpPr>
            <a:spLocks noGrp="1" noChangeArrowheads="1"/>
          </p:cNvSpPr>
          <p:nvPr>
            <p:ph sz="half" idx="1"/>
          </p:nvPr>
        </p:nvSpPr>
        <p:spPr/>
        <p:txBody>
          <a:bodyPr/>
          <a:lstStyle/>
          <a:p>
            <a:pPr eaLnBrk="1" hangingPunct="1"/>
            <a:endParaRPr lang="en-US" altLang="en-US" sz="2000" dirty="0"/>
          </a:p>
        </p:txBody>
      </p:sp>
      <p:sp>
        <p:nvSpPr>
          <p:cNvPr id="2" name="Content Placeholder 1"/>
          <p:cNvSpPr>
            <a:spLocks noGrp="1"/>
          </p:cNvSpPr>
          <p:nvPr>
            <p:ph sz="half" idx="2"/>
          </p:nvPr>
        </p:nvSpPr>
        <p:spPr/>
        <p:txBody>
          <a:bodyPr/>
          <a:lstStyle/>
          <a:p>
            <a:r>
              <a:rPr lang="en-US" dirty="0"/>
              <a:t>Death rate</a:t>
            </a:r>
          </a:p>
          <a:p>
            <a:pPr lvl="1"/>
            <a:r>
              <a:rPr lang="en-US" dirty="0"/>
              <a:t>Easiest of the variables to consider.</a:t>
            </a:r>
          </a:p>
          <a:p>
            <a:pPr lvl="1"/>
            <a:r>
              <a:rPr lang="en-US" dirty="0"/>
              <a:t>Occurs just once per person and is the most recorded.</a:t>
            </a:r>
          </a:p>
          <a:p>
            <a:r>
              <a:rPr lang="en-US" dirty="0"/>
              <a:t>Crude Death Rate (CDR)</a:t>
            </a:r>
          </a:p>
          <a:p>
            <a:pPr lvl="1"/>
            <a:r>
              <a:rPr lang="en-US" dirty="0"/>
              <a:t>Annual number of deaths per 1000 population (all ages included). </a:t>
            </a:r>
          </a:p>
        </p:txBody>
      </p:sp>
      <p:sp>
        <p:nvSpPr>
          <p:cNvPr id="686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AE791C2D-A00F-4836-BCFD-19A4A454A9A5}" type="slidenum">
              <a:rPr lang="en-US" altLang="en-US" sz="1400">
                <a:solidFill>
                  <a:srgbClr val="777777"/>
                </a:solidFill>
                <a:latin typeface="Abadi MT Condensed Extra Bold" pitchFamily="34" charset="0"/>
              </a:rPr>
              <a:pPr>
                <a:buClrTx/>
                <a:buFontTx/>
                <a:buNone/>
              </a:pPr>
              <a:t>38</a:t>
            </a:fld>
            <a:endParaRPr lang="en-US" altLang="en-US" sz="1400">
              <a:solidFill>
                <a:srgbClr val="777777"/>
              </a:solidFill>
              <a:latin typeface="Abadi MT Condensed Extra Bold" pitchFamily="34" charset="0"/>
            </a:endParaRPr>
          </a:p>
        </p:txBody>
      </p:sp>
      <p:sp>
        <p:nvSpPr>
          <p:cNvPr id="68613" name="Rectangle 8"/>
          <p:cNvSpPr>
            <a:spLocks noChangeArrowheads="1"/>
          </p:cNvSpPr>
          <p:nvPr/>
        </p:nvSpPr>
        <p:spPr bwMode="auto">
          <a:xfrm>
            <a:off x="1831975" y="30480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4" name="Rectangle 9"/>
          <p:cNvSpPr>
            <a:spLocks noChangeArrowheads="1"/>
          </p:cNvSpPr>
          <p:nvPr/>
        </p:nvSpPr>
        <p:spPr bwMode="auto">
          <a:xfrm>
            <a:off x="2060575" y="30480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5" name="Rectangle 10"/>
          <p:cNvSpPr>
            <a:spLocks noChangeArrowheads="1"/>
          </p:cNvSpPr>
          <p:nvPr/>
        </p:nvSpPr>
        <p:spPr bwMode="auto">
          <a:xfrm>
            <a:off x="2289175" y="30480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6" name="Rectangle 11"/>
          <p:cNvSpPr>
            <a:spLocks noChangeArrowheads="1"/>
          </p:cNvSpPr>
          <p:nvPr/>
        </p:nvSpPr>
        <p:spPr bwMode="auto">
          <a:xfrm>
            <a:off x="2517775" y="30480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7" name="Rectangle 12"/>
          <p:cNvSpPr>
            <a:spLocks noChangeArrowheads="1"/>
          </p:cNvSpPr>
          <p:nvPr/>
        </p:nvSpPr>
        <p:spPr bwMode="auto">
          <a:xfrm>
            <a:off x="1831975" y="3352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8" name="Rectangle 13"/>
          <p:cNvSpPr>
            <a:spLocks noChangeArrowheads="1"/>
          </p:cNvSpPr>
          <p:nvPr/>
        </p:nvSpPr>
        <p:spPr bwMode="auto">
          <a:xfrm>
            <a:off x="2060575" y="3352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19" name="Rectangle 14"/>
          <p:cNvSpPr>
            <a:spLocks noChangeArrowheads="1"/>
          </p:cNvSpPr>
          <p:nvPr/>
        </p:nvSpPr>
        <p:spPr bwMode="auto">
          <a:xfrm>
            <a:off x="2289175" y="3352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0" name="Rectangle 15"/>
          <p:cNvSpPr>
            <a:spLocks noChangeArrowheads="1"/>
          </p:cNvSpPr>
          <p:nvPr/>
        </p:nvSpPr>
        <p:spPr bwMode="auto">
          <a:xfrm>
            <a:off x="2517775" y="3352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1" name="Rectangle 16"/>
          <p:cNvSpPr>
            <a:spLocks noChangeArrowheads="1"/>
          </p:cNvSpPr>
          <p:nvPr/>
        </p:nvSpPr>
        <p:spPr bwMode="auto">
          <a:xfrm>
            <a:off x="1831975" y="3657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2" name="Rectangle 17"/>
          <p:cNvSpPr>
            <a:spLocks noChangeArrowheads="1"/>
          </p:cNvSpPr>
          <p:nvPr/>
        </p:nvSpPr>
        <p:spPr bwMode="auto">
          <a:xfrm>
            <a:off x="2060575" y="3657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3" name="Rectangle 18"/>
          <p:cNvSpPr>
            <a:spLocks noChangeArrowheads="1"/>
          </p:cNvSpPr>
          <p:nvPr/>
        </p:nvSpPr>
        <p:spPr bwMode="auto">
          <a:xfrm>
            <a:off x="2289175" y="3657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4" name="Rectangle 19"/>
          <p:cNvSpPr>
            <a:spLocks noChangeArrowheads="1"/>
          </p:cNvSpPr>
          <p:nvPr/>
        </p:nvSpPr>
        <p:spPr bwMode="auto">
          <a:xfrm>
            <a:off x="2517775" y="3657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5" name="Rectangle 20"/>
          <p:cNvSpPr>
            <a:spLocks noChangeArrowheads="1"/>
          </p:cNvSpPr>
          <p:nvPr/>
        </p:nvSpPr>
        <p:spPr bwMode="auto">
          <a:xfrm>
            <a:off x="1831975" y="3962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6" name="Rectangle 21"/>
          <p:cNvSpPr>
            <a:spLocks noChangeArrowheads="1"/>
          </p:cNvSpPr>
          <p:nvPr/>
        </p:nvSpPr>
        <p:spPr bwMode="auto">
          <a:xfrm>
            <a:off x="2060575" y="3962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7" name="Rectangle 22"/>
          <p:cNvSpPr>
            <a:spLocks noChangeArrowheads="1"/>
          </p:cNvSpPr>
          <p:nvPr/>
        </p:nvSpPr>
        <p:spPr bwMode="auto">
          <a:xfrm>
            <a:off x="2289175" y="3962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8" name="Rectangle 23"/>
          <p:cNvSpPr>
            <a:spLocks noChangeArrowheads="1"/>
          </p:cNvSpPr>
          <p:nvPr/>
        </p:nvSpPr>
        <p:spPr bwMode="auto">
          <a:xfrm>
            <a:off x="2517775" y="3962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29" name="Rectangle 24"/>
          <p:cNvSpPr>
            <a:spLocks noChangeArrowheads="1"/>
          </p:cNvSpPr>
          <p:nvPr/>
        </p:nvSpPr>
        <p:spPr bwMode="auto">
          <a:xfrm>
            <a:off x="2746375" y="30480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0" name="Rectangle 25"/>
          <p:cNvSpPr>
            <a:spLocks noChangeArrowheads="1"/>
          </p:cNvSpPr>
          <p:nvPr/>
        </p:nvSpPr>
        <p:spPr bwMode="auto">
          <a:xfrm>
            <a:off x="2746375" y="3352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1" name="Rectangle 26"/>
          <p:cNvSpPr>
            <a:spLocks noChangeArrowheads="1"/>
          </p:cNvSpPr>
          <p:nvPr/>
        </p:nvSpPr>
        <p:spPr bwMode="auto">
          <a:xfrm>
            <a:off x="2746375" y="3657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2" name="Rectangle 27"/>
          <p:cNvSpPr>
            <a:spLocks noChangeArrowheads="1"/>
          </p:cNvSpPr>
          <p:nvPr/>
        </p:nvSpPr>
        <p:spPr bwMode="auto">
          <a:xfrm>
            <a:off x="2746375" y="3962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3" name="Rectangle 28"/>
          <p:cNvSpPr>
            <a:spLocks noChangeArrowheads="1"/>
          </p:cNvSpPr>
          <p:nvPr/>
        </p:nvSpPr>
        <p:spPr bwMode="auto">
          <a:xfrm>
            <a:off x="2974975" y="30480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4" name="Rectangle 29"/>
          <p:cNvSpPr>
            <a:spLocks noChangeArrowheads="1"/>
          </p:cNvSpPr>
          <p:nvPr/>
        </p:nvSpPr>
        <p:spPr bwMode="auto">
          <a:xfrm>
            <a:off x="3203575" y="30480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5" name="Rectangle 30"/>
          <p:cNvSpPr>
            <a:spLocks noChangeArrowheads="1"/>
          </p:cNvSpPr>
          <p:nvPr/>
        </p:nvSpPr>
        <p:spPr bwMode="auto">
          <a:xfrm>
            <a:off x="3432175" y="30480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6" name="Rectangle 31"/>
          <p:cNvSpPr>
            <a:spLocks noChangeArrowheads="1"/>
          </p:cNvSpPr>
          <p:nvPr/>
        </p:nvSpPr>
        <p:spPr bwMode="auto">
          <a:xfrm>
            <a:off x="3660775" y="30480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7" name="Rectangle 32"/>
          <p:cNvSpPr>
            <a:spLocks noChangeArrowheads="1"/>
          </p:cNvSpPr>
          <p:nvPr/>
        </p:nvSpPr>
        <p:spPr bwMode="auto">
          <a:xfrm>
            <a:off x="2974975" y="3352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8" name="Rectangle 33"/>
          <p:cNvSpPr>
            <a:spLocks noChangeArrowheads="1"/>
          </p:cNvSpPr>
          <p:nvPr/>
        </p:nvSpPr>
        <p:spPr bwMode="auto">
          <a:xfrm>
            <a:off x="3203575" y="3352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39" name="Rectangle 34"/>
          <p:cNvSpPr>
            <a:spLocks noChangeArrowheads="1"/>
          </p:cNvSpPr>
          <p:nvPr/>
        </p:nvSpPr>
        <p:spPr bwMode="auto">
          <a:xfrm>
            <a:off x="3432175" y="3352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0" name="Rectangle 35"/>
          <p:cNvSpPr>
            <a:spLocks noChangeArrowheads="1"/>
          </p:cNvSpPr>
          <p:nvPr/>
        </p:nvSpPr>
        <p:spPr bwMode="auto">
          <a:xfrm>
            <a:off x="3660775" y="3352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1" name="Rectangle 36"/>
          <p:cNvSpPr>
            <a:spLocks noChangeArrowheads="1"/>
          </p:cNvSpPr>
          <p:nvPr/>
        </p:nvSpPr>
        <p:spPr bwMode="auto">
          <a:xfrm>
            <a:off x="2974975" y="3657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2" name="Rectangle 37"/>
          <p:cNvSpPr>
            <a:spLocks noChangeArrowheads="1"/>
          </p:cNvSpPr>
          <p:nvPr/>
        </p:nvSpPr>
        <p:spPr bwMode="auto">
          <a:xfrm>
            <a:off x="3203575" y="3657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3" name="Rectangle 38"/>
          <p:cNvSpPr>
            <a:spLocks noChangeArrowheads="1"/>
          </p:cNvSpPr>
          <p:nvPr/>
        </p:nvSpPr>
        <p:spPr bwMode="auto">
          <a:xfrm>
            <a:off x="3432175" y="3657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4" name="Rectangle 39"/>
          <p:cNvSpPr>
            <a:spLocks noChangeArrowheads="1"/>
          </p:cNvSpPr>
          <p:nvPr/>
        </p:nvSpPr>
        <p:spPr bwMode="auto">
          <a:xfrm>
            <a:off x="3660775" y="3657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5" name="Rectangle 40"/>
          <p:cNvSpPr>
            <a:spLocks noChangeArrowheads="1"/>
          </p:cNvSpPr>
          <p:nvPr/>
        </p:nvSpPr>
        <p:spPr bwMode="auto">
          <a:xfrm>
            <a:off x="2974975" y="3962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6" name="Rectangle 41"/>
          <p:cNvSpPr>
            <a:spLocks noChangeArrowheads="1"/>
          </p:cNvSpPr>
          <p:nvPr/>
        </p:nvSpPr>
        <p:spPr bwMode="auto">
          <a:xfrm>
            <a:off x="3203575" y="3962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7" name="Rectangle 42"/>
          <p:cNvSpPr>
            <a:spLocks noChangeArrowheads="1"/>
          </p:cNvSpPr>
          <p:nvPr/>
        </p:nvSpPr>
        <p:spPr bwMode="auto">
          <a:xfrm>
            <a:off x="3432175" y="3962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8" name="Rectangle 43"/>
          <p:cNvSpPr>
            <a:spLocks noChangeArrowheads="1"/>
          </p:cNvSpPr>
          <p:nvPr/>
        </p:nvSpPr>
        <p:spPr bwMode="auto">
          <a:xfrm>
            <a:off x="3660775" y="3962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49" name="Rectangle 44"/>
          <p:cNvSpPr>
            <a:spLocks noChangeArrowheads="1"/>
          </p:cNvSpPr>
          <p:nvPr/>
        </p:nvSpPr>
        <p:spPr bwMode="auto">
          <a:xfrm>
            <a:off x="3889375" y="30480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0" name="Rectangle 45"/>
          <p:cNvSpPr>
            <a:spLocks noChangeArrowheads="1"/>
          </p:cNvSpPr>
          <p:nvPr/>
        </p:nvSpPr>
        <p:spPr bwMode="auto">
          <a:xfrm>
            <a:off x="3889375" y="3352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1" name="Rectangle 46"/>
          <p:cNvSpPr>
            <a:spLocks noChangeArrowheads="1"/>
          </p:cNvSpPr>
          <p:nvPr/>
        </p:nvSpPr>
        <p:spPr bwMode="auto">
          <a:xfrm>
            <a:off x="3889375" y="3657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2" name="Rectangle 47"/>
          <p:cNvSpPr>
            <a:spLocks noChangeArrowheads="1"/>
          </p:cNvSpPr>
          <p:nvPr/>
        </p:nvSpPr>
        <p:spPr bwMode="auto">
          <a:xfrm>
            <a:off x="3889375" y="3962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3" name="Rectangle 48"/>
          <p:cNvSpPr>
            <a:spLocks noChangeArrowheads="1"/>
          </p:cNvSpPr>
          <p:nvPr/>
        </p:nvSpPr>
        <p:spPr bwMode="auto">
          <a:xfrm>
            <a:off x="1222375" y="1752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4" name="Text Box 49"/>
          <p:cNvSpPr txBox="1">
            <a:spLocks noChangeArrowheads="1"/>
          </p:cNvSpPr>
          <p:nvPr/>
        </p:nvSpPr>
        <p:spPr bwMode="auto">
          <a:xfrm>
            <a:off x="1450975" y="1674813"/>
            <a:ext cx="1960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b="1" i="0">
                <a:solidFill>
                  <a:schemeClr val="tx1"/>
                </a:solidFill>
              </a:rPr>
              <a:t>25 males of any age</a:t>
            </a:r>
          </a:p>
        </p:txBody>
      </p:sp>
      <p:sp>
        <p:nvSpPr>
          <p:cNvPr id="68655" name="Rectangle 50"/>
          <p:cNvSpPr>
            <a:spLocks noChangeArrowheads="1"/>
          </p:cNvSpPr>
          <p:nvPr/>
        </p:nvSpPr>
        <p:spPr bwMode="auto">
          <a:xfrm>
            <a:off x="1222375" y="2057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6" name="Text Box 51"/>
          <p:cNvSpPr txBox="1">
            <a:spLocks noChangeArrowheads="1"/>
          </p:cNvSpPr>
          <p:nvPr/>
        </p:nvSpPr>
        <p:spPr bwMode="auto">
          <a:xfrm>
            <a:off x="1450975" y="1993900"/>
            <a:ext cx="212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b="1" i="0">
                <a:solidFill>
                  <a:schemeClr val="tx1"/>
                </a:solidFill>
              </a:rPr>
              <a:t>25 females of any age</a:t>
            </a:r>
          </a:p>
        </p:txBody>
      </p:sp>
      <p:sp>
        <p:nvSpPr>
          <p:cNvPr id="68657" name="AutoShape 52"/>
          <p:cNvSpPr>
            <a:spLocks noChangeArrowheads="1"/>
          </p:cNvSpPr>
          <p:nvPr/>
        </p:nvSpPr>
        <p:spPr bwMode="auto">
          <a:xfrm>
            <a:off x="2670175" y="4419600"/>
            <a:ext cx="533400" cy="685800"/>
          </a:xfrm>
          <a:prstGeom prst="downArrow">
            <a:avLst>
              <a:gd name="adj1" fmla="val 50000"/>
              <a:gd name="adj2" fmla="val 32143"/>
            </a:avLst>
          </a:prstGeom>
          <a:solidFill>
            <a:srgbClr val="FF00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8" name="Rectangle 53"/>
          <p:cNvSpPr>
            <a:spLocks noChangeArrowheads="1"/>
          </p:cNvSpPr>
          <p:nvPr/>
        </p:nvSpPr>
        <p:spPr bwMode="auto">
          <a:xfrm>
            <a:off x="2593975" y="5257800"/>
            <a:ext cx="152400" cy="228600"/>
          </a:xfrm>
          <a:prstGeom prst="rect">
            <a:avLst/>
          </a:prstGeom>
          <a:solidFill>
            <a:srgbClr val="FF66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59" name="Text Box 54"/>
          <p:cNvSpPr txBox="1">
            <a:spLocks noChangeArrowheads="1"/>
          </p:cNvSpPr>
          <p:nvPr/>
        </p:nvSpPr>
        <p:spPr bwMode="auto">
          <a:xfrm>
            <a:off x="990600" y="343217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i="0">
                <a:solidFill>
                  <a:schemeClr val="tx1"/>
                </a:solidFill>
              </a:rPr>
              <a:t>1,000</a:t>
            </a:r>
          </a:p>
        </p:txBody>
      </p:sp>
      <p:sp>
        <p:nvSpPr>
          <p:cNvPr id="68660" name="Rectangle 55"/>
          <p:cNvSpPr>
            <a:spLocks noChangeArrowheads="1"/>
          </p:cNvSpPr>
          <p:nvPr/>
        </p:nvSpPr>
        <p:spPr bwMode="auto">
          <a:xfrm>
            <a:off x="1222375" y="2362200"/>
            <a:ext cx="152400" cy="228600"/>
          </a:xfrm>
          <a:prstGeom prst="rect">
            <a:avLst/>
          </a:prstGeom>
          <a:solidFill>
            <a:srgbClr val="FF66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61" name="Text Box 56"/>
          <p:cNvSpPr txBox="1">
            <a:spLocks noChangeArrowheads="1"/>
          </p:cNvSpPr>
          <p:nvPr/>
        </p:nvSpPr>
        <p:spPr bwMode="auto">
          <a:xfrm>
            <a:off x="1450975" y="2298700"/>
            <a:ext cx="2751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b="1" i="0">
                <a:solidFill>
                  <a:schemeClr val="tx1"/>
                </a:solidFill>
              </a:rPr>
              <a:t>10 people who died that year</a:t>
            </a:r>
          </a:p>
        </p:txBody>
      </p:sp>
      <p:sp>
        <p:nvSpPr>
          <p:cNvPr id="68662" name="Rectangle 57"/>
          <p:cNvSpPr>
            <a:spLocks noChangeArrowheads="1"/>
          </p:cNvSpPr>
          <p:nvPr/>
        </p:nvSpPr>
        <p:spPr bwMode="auto">
          <a:xfrm>
            <a:off x="2822575" y="5257800"/>
            <a:ext cx="152400" cy="228600"/>
          </a:xfrm>
          <a:prstGeom prst="rect">
            <a:avLst/>
          </a:prstGeom>
          <a:solidFill>
            <a:srgbClr val="FF66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63" name="Rectangle 58"/>
          <p:cNvSpPr>
            <a:spLocks noChangeArrowheads="1"/>
          </p:cNvSpPr>
          <p:nvPr/>
        </p:nvSpPr>
        <p:spPr bwMode="auto">
          <a:xfrm>
            <a:off x="3051175" y="5257800"/>
            <a:ext cx="152400" cy="228600"/>
          </a:xfrm>
          <a:prstGeom prst="rect">
            <a:avLst/>
          </a:prstGeom>
          <a:solidFill>
            <a:srgbClr val="FF66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68664" name="Text Box 59"/>
          <p:cNvSpPr txBox="1">
            <a:spLocks noChangeArrowheads="1"/>
          </p:cNvSpPr>
          <p:nvPr/>
        </p:nvSpPr>
        <p:spPr bwMode="auto">
          <a:xfrm>
            <a:off x="3279775" y="5184775"/>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i="0">
                <a:solidFill>
                  <a:schemeClr val="tx1"/>
                </a:solidFill>
              </a:rPr>
              <a:t>30</a:t>
            </a:r>
          </a:p>
        </p:txBody>
      </p:sp>
      <p:sp>
        <p:nvSpPr>
          <p:cNvPr id="68665" name="Text Box 60"/>
          <p:cNvSpPr txBox="1">
            <a:spLocks noChangeArrowheads="1"/>
          </p:cNvSpPr>
          <p:nvPr/>
        </p:nvSpPr>
        <p:spPr bwMode="auto">
          <a:xfrm>
            <a:off x="2457450" y="5718175"/>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b="1" i="0">
                <a:solidFill>
                  <a:schemeClr val="tx1"/>
                </a:solidFill>
              </a:rPr>
              <a:t>CDR = 30</a:t>
            </a:r>
          </a:p>
        </p:txBody>
      </p:sp>
    </p:spTree>
    <p:extLst>
      <p:ext uri="{BB962C8B-B14F-4D97-AF65-F5344CB8AC3E}">
        <p14:creationId xmlns:p14="http://schemas.microsoft.com/office/powerpoint/2010/main" val="226056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Crude Death Rate</a:t>
            </a:r>
          </a:p>
        </p:txBody>
      </p:sp>
      <p:sp>
        <p:nvSpPr>
          <p:cNvPr id="6" name="Content Placeholder 5"/>
          <p:cNvSpPr>
            <a:spLocks noGrp="1"/>
          </p:cNvSpPr>
          <p:nvPr>
            <p:ph idx="1"/>
          </p:nvPr>
        </p:nvSpPr>
        <p:spPr/>
        <p:txBody>
          <a:bodyPr/>
          <a:lstStyle/>
          <a:p>
            <a:r>
              <a:rPr lang="en-US" altLang="en-US" dirty="0"/>
              <a:t>Death and welfare</a:t>
            </a:r>
          </a:p>
          <a:p>
            <a:pPr lvl="1"/>
            <a:r>
              <a:rPr lang="en-US" altLang="en-US" dirty="0"/>
              <a:t>Death rates used to be considered a sign of the health of a population.</a:t>
            </a:r>
          </a:p>
          <a:p>
            <a:pPr lvl="1"/>
            <a:r>
              <a:rPr lang="en-US" altLang="en-US" dirty="0"/>
              <a:t>Different age structures among the populations of different countries.</a:t>
            </a:r>
          </a:p>
          <a:p>
            <a:pPr lvl="1"/>
            <a:r>
              <a:rPr lang="en-US" altLang="en-US" dirty="0"/>
              <a:t>Possible for a nation with high living standards to have a higher death rate than a poorer nation.</a:t>
            </a:r>
          </a:p>
          <a:p>
            <a:pPr lvl="1"/>
            <a:r>
              <a:rPr lang="en-US" altLang="en-US" dirty="0"/>
              <a:t>Reason: overall older population.</a:t>
            </a:r>
            <a:endParaRPr lang="en-US" dirty="0"/>
          </a:p>
        </p:txBody>
      </p:sp>
    </p:spTree>
    <p:extLst>
      <p:ext uri="{BB962C8B-B14F-4D97-AF65-F5344CB8AC3E}">
        <p14:creationId xmlns:p14="http://schemas.microsoft.com/office/powerpoint/2010/main" val="416456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 Fertility Measures</a:t>
            </a:r>
            <a:endParaRPr lang="en-US" dirty="0"/>
          </a:p>
        </p:txBody>
      </p:sp>
      <p:sp>
        <p:nvSpPr>
          <p:cNvPr id="3" name="Content Placeholder 2"/>
          <p:cNvSpPr>
            <a:spLocks noGrp="1"/>
          </p:cNvSpPr>
          <p:nvPr>
            <p:ph idx="1"/>
          </p:nvPr>
        </p:nvSpPr>
        <p:spPr/>
        <p:txBody>
          <a:bodyPr/>
          <a:lstStyle/>
          <a:p>
            <a:r>
              <a:rPr lang="en-US" dirty="0"/>
              <a:t>Substantial changes in fertility patterns</a:t>
            </a:r>
          </a:p>
          <a:p>
            <a:pPr lvl="1"/>
            <a:r>
              <a:rPr lang="en-US" dirty="0"/>
              <a:t>Ongoing decline; this decline has not been uniform.</a:t>
            </a:r>
          </a:p>
          <a:p>
            <a:pPr lvl="1"/>
            <a:r>
              <a:rPr lang="en-US" dirty="0"/>
              <a:t>Variation in demographic transition from high fertility to low fertility.</a:t>
            </a:r>
          </a:p>
          <a:p>
            <a:pPr lvl="1"/>
            <a:r>
              <a:rPr lang="en-US" dirty="0"/>
              <a:t>This theory does not necessarily explains the reasons behind declining fertility patterns.</a:t>
            </a:r>
          </a:p>
          <a:p>
            <a:pPr lvl="1"/>
            <a:r>
              <a:rPr lang="en-US" dirty="0"/>
              <a:t>There are short term changes, such as the “baby boom” generation born between 1946 and 1964.</a:t>
            </a:r>
          </a:p>
        </p:txBody>
      </p:sp>
    </p:spTree>
    <p:extLst>
      <p:ext uri="{BB962C8B-B14F-4D97-AF65-F5344CB8AC3E}">
        <p14:creationId xmlns:p14="http://schemas.microsoft.com/office/powerpoint/2010/main" val="2065070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2" name="Rectangle 6"/>
          <p:cNvSpPr>
            <a:spLocks noGrp="1" noChangeArrowheads="1"/>
          </p:cNvSpPr>
          <p:nvPr>
            <p:ph type="title"/>
          </p:nvPr>
        </p:nvSpPr>
        <p:spPr/>
        <p:txBody>
          <a:bodyPr/>
          <a:lstStyle/>
          <a:p>
            <a:pPr eaLnBrk="1" hangingPunct="1">
              <a:defRPr/>
            </a:pPr>
            <a:r>
              <a:rPr lang="en-US" dirty="0"/>
              <a:t>World Crude Death Rate, 2010</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295400"/>
            <a:ext cx="9144000" cy="5486400"/>
          </a:xfrm>
          <a:prstGeom prst="rect">
            <a:avLst/>
          </a:prstGeom>
        </p:spPr>
      </p:pic>
    </p:spTree>
    <p:extLst>
      <p:ext uri="{BB962C8B-B14F-4D97-AF65-F5344CB8AC3E}">
        <p14:creationId xmlns:p14="http://schemas.microsoft.com/office/powerpoint/2010/main" val="260883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en-US" dirty="0"/>
              <a:t>Fertility and Mortality in the United States, 1950-2014 (in 1000s)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161611633"/>
              </p:ext>
            </p:extLst>
          </p:nvPr>
        </p:nvGraphicFramePr>
        <p:xfrm>
          <a:off x="901700" y="1504950"/>
          <a:ext cx="8051800"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16C31E83-98A2-48E4-9BF8-D4993036C8DE}" type="slidenum">
              <a:rPr lang="en-US" altLang="en-US" sz="1400">
                <a:solidFill>
                  <a:srgbClr val="777777"/>
                </a:solidFill>
                <a:latin typeface="Abadi MT Condensed Extra Bold" pitchFamily="34" charset="0"/>
              </a:rPr>
              <a:pPr>
                <a:buClrTx/>
                <a:buFontTx/>
                <a:buNone/>
              </a:pPr>
              <a:t>41</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148202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026"/>
          <p:cNvSpPr>
            <a:spLocks noGrp="1" noChangeArrowheads="1"/>
          </p:cNvSpPr>
          <p:nvPr>
            <p:ph type="title"/>
          </p:nvPr>
        </p:nvSpPr>
        <p:spPr/>
        <p:txBody>
          <a:bodyPr/>
          <a:lstStyle/>
          <a:p>
            <a:pPr eaLnBrk="1" hangingPunct="1">
              <a:defRPr/>
            </a:pPr>
            <a:r>
              <a:rPr lang="en-US"/>
              <a:t>2. Infant Mortality Rate</a:t>
            </a:r>
          </a:p>
        </p:txBody>
      </p:sp>
      <p:sp>
        <p:nvSpPr>
          <p:cNvPr id="76804" name="Rectangle 1027"/>
          <p:cNvSpPr>
            <a:spLocks noGrp="1" noChangeArrowheads="1"/>
          </p:cNvSpPr>
          <p:nvPr>
            <p:ph idx="1"/>
          </p:nvPr>
        </p:nvSpPr>
        <p:spPr/>
        <p:txBody>
          <a:bodyPr/>
          <a:lstStyle/>
          <a:p>
            <a:pPr eaLnBrk="1" hangingPunct="1"/>
            <a:r>
              <a:rPr lang="en-US" altLang="en-US" dirty="0"/>
              <a:t>Definition</a:t>
            </a:r>
          </a:p>
          <a:p>
            <a:pPr lvl="1" eaLnBrk="1" hangingPunct="1"/>
            <a:r>
              <a:rPr lang="en-US" altLang="en-US" dirty="0"/>
              <a:t>Expressed in numbers of deaths of infants under one year per 1000 live births of the same year.</a:t>
            </a:r>
          </a:p>
          <a:p>
            <a:pPr lvl="1" eaLnBrk="1" hangingPunct="1"/>
            <a:r>
              <a:rPr lang="en-US" altLang="en-US" dirty="0"/>
              <a:t>Also considers the death of children under 5 per 1000 in their cohort.</a:t>
            </a:r>
          </a:p>
          <a:p>
            <a:pPr lvl="1" eaLnBrk="1" hangingPunct="1"/>
            <a:r>
              <a:rPr lang="en-US" altLang="en-US" dirty="0"/>
              <a:t>High levels of infant mortality pull down life expectancy rates.</a:t>
            </a:r>
          </a:p>
          <a:p>
            <a:pPr lvl="1" eaLnBrk="1" hangingPunct="1"/>
            <a:r>
              <a:rPr lang="en-US" altLang="en-US" dirty="0"/>
              <a:t>Reflects the quality of the health system.</a:t>
            </a:r>
          </a:p>
          <a:p>
            <a:pPr lvl="1" eaLnBrk="1" hangingPunct="1"/>
            <a:r>
              <a:rPr lang="en-US" altLang="en-US" dirty="0"/>
              <a:t>Very strong differences between developed and developing countries.</a:t>
            </a:r>
          </a:p>
          <a:p>
            <a:pPr lvl="1" eaLnBrk="1" hangingPunct="1"/>
            <a:r>
              <a:rPr lang="en-US" altLang="en-US" dirty="0"/>
              <a:t>Often measured in terms of peri-natal (less than 1 month) and infant (under 5 years).</a:t>
            </a:r>
          </a:p>
        </p:txBody>
      </p:sp>
      <p:sp>
        <p:nvSpPr>
          <p:cNvPr id="76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fld id="{231C3803-A1C2-4C63-80D2-C343883B7C82}" type="slidenum">
              <a:rPr lang="en-US" altLang="en-US" sz="1400">
                <a:solidFill>
                  <a:srgbClr val="777777"/>
                </a:solidFill>
                <a:latin typeface="Abadi MT Condensed Extra Bold" pitchFamily="34" charset="0"/>
              </a:rPr>
              <a:pPr>
                <a:buClrTx/>
                <a:buFontTx/>
                <a:buNone/>
              </a:pPr>
              <a:t>42</a:t>
            </a:fld>
            <a:endParaRPr lang="en-US" altLang="en-US" sz="1400">
              <a:solidFill>
                <a:srgbClr val="777777"/>
              </a:solidFill>
              <a:latin typeface="Abadi MT Condensed Extra Bold" pitchFamily="34" charset="0"/>
            </a:endParaRPr>
          </a:p>
        </p:txBody>
      </p:sp>
    </p:spTree>
    <p:extLst>
      <p:ext uri="{BB962C8B-B14F-4D97-AF65-F5344CB8AC3E}">
        <p14:creationId xmlns:p14="http://schemas.microsoft.com/office/powerpoint/2010/main" val="314052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Mortality Rate, 2013</a:t>
            </a:r>
          </a:p>
        </p:txBody>
      </p:sp>
      <p:pic>
        <p:nvPicPr>
          <p:cNvPr id="2050" name="Picture 2" descr="https://upload.wikimedia.org/wikipedia/commons/thumb/e/e1/Infant_mortality_map_of_the_world.svg/2000px-Infant_mortality_map_of_the_worl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7331"/>
            <a:ext cx="9144000" cy="4695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93" y="604907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0493" y="6049073"/>
            <a:ext cx="4667826" cy="400110"/>
          </a:xfrm>
          <a:prstGeom prst="rect">
            <a:avLst/>
          </a:prstGeom>
          <a:noFill/>
        </p:spPr>
        <p:txBody>
          <a:bodyPr wrap="square" rtlCol="0">
            <a:spAutoFit/>
          </a:bodyPr>
          <a:lstStyle/>
          <a:p>
            <a:r>
              <a:rPr lang="en-US" sz="2000" b="1" dirty="0">
                <a:latin typeface="Agency FB" pitchFamily="34" charset="0"/>
              </a:rPr>
              <a:t>Explain the patterns of global mortality.</a:t>
            </a:r>
          </a:p>
        </p:txBody>
      </p:sp>
    </p:spTree>
    <p:extLst>
      <p:ext uri="{BB962C8B-B14F-4D97-AF65-F5344CB8AC3E}">
        <p14:creationId xmlns:p14="http://schemas.microsoft.com/office/powerpoint/2010/main" val="1927771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U5_Deaths_by_Cause_2013_Lancet_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04" y="30890"/>
            <a:ext cx="8686800" cy="675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62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pPr eaLnBrk="1" hangingPunct="1">
              <a:defRPr/>
            </a:pPr>
            <a:r>
              <a:rPr lang="en-US" dirty="0"/>
              <a:t>3. Epidemiological Transition</a:t>
            </a:r>
          </a:p>
        </p:txBody>
      </p:sp>
      <p:sp>
        <p:nvSpPr>
          <p:cNvPr id="15363" name="Rectangle 3"/>
          <p:cNvSpPr>
            <a:spLocks noGrp="1" noChangeArrowheads="1"/>
          </p:cNvSpPr>
          <p:nvPr>
            <p:ph idx="1"/>
          </p:nvPr>
        </p:nvSpPr>
        <p:spPr/>
        <p:txBody>
          <a:bodyPr/>
          <a:lstStyle/>
          <a:p>
            <a:pPr eaLnBrk="1" hangingPunct="1"/>
            <a:r>
              <a:rPr lang="en-US" altLang="en-US" dirty="0"/>
              <a:t>Concept</a:t>
            </a:r>
          </a:p>
          <a:p>
            <a:pPr lvl="1"/>
            <a:r>
              <a:rPr lang="en-US" altLang="en-US" dirty="0"/>
              <a:t>Long-term shift in mortality and disease patterns.</a:t>
            </a:r>
          </a:p>
          <a:p>
            <a:pPr lvl="2"/>
            <a:r>
              <a:rPr lang="en-US" altLang="en-US" dirty="0"/>
              <a:t>Through history, most people were expected to live 20 to 30 years.</a:t>
            </a:r>
          </a:p>
          <a:p>
            <a:pPr lvl="1" eaLnBrk="1" hangingPunct="1"/>
            <a:r>
              <a:rPr lang="en-US" altLang="en-US" dirty="0"/>
              <a:t>Focuses on changes over time in the causes of mortality affecting certain populations:</a:t>
            </a:r>
          </a:p>
          <a:p>
            <a:pPr lvl="2" eaLnBrk="1" hangingPunct="1"/>
            <a:r>
              <a:rPr lang="en-US" altLang="en-US" dirty="0"/>
              <a:t>Health conditions.</a:t>
            </a:r>
          </a:p>
          <a:p>
            <a:pPr lvl="2" eaLnBrk="1" hangingPunct="1"/>
            <a:r>
              <a:rPr lang="en-US" altLang="en-US" dirty="0"/>
              <a:t>Disease patterns.</a:t>
            </a:r>
          </a:p>
          <a:p>
            <a:pPr lvl="1"/>
            <a:r>
              <a:rPr lang="en-US" altLang="en-US" dirty="0"/>
              <a:t>The society goes through a transition from communicative diseases to degenerative diseases.</a:t>
            </a:r>
          </a:p>
          <a:p>
            <a:pPr lvl="1" eaLnBrk="1" hangingPunct="1"/>
            <a:r>
              <a:rPr lang="en-US" altLang="en-US" dirty="0"/>
              <a:t>Result in a decline in death rates and an increase of life expectancy:</a:t>
            </a:r>
          </a:p>
          <a:p>
            <a:pPr lvl="2"/>
            <a:r>
              <a:rPr lang="en-US" altLang="en-US" dirty="0"/>
              <a:t>Earlier effects due to improvements in economy and public health.</a:t>
            </a:r>
          </a:p>
          <a:p>
            <a:pPr lvl="2"/>
            <a:r>
              <a:rPr lang="en-US" altLang="en-US" dirty="0"/>
              <a:t>Later the outcome of improvements in medical and biological sciences.</a:t>
            </a:r>
          </a:p>
          <a:p>
            <a:pPr lvl="1"/>
            <a:r>
              <a:rPr lang="en-US" altLang="en-US" dirty="0"/>
              <a:t>Three major transitions were advocated.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lstStyle/>
          <a:p>
            <a:pPr eaLnBrk="1" hangingPunct="1">
              <a:defRPr/>
            </a:pPr>
            <a:r>
              <a:rPr lang="en-US" dirty="0"/>
              <a:t>3. Epidemiological Transition</a:t>
            </a:r>
          </a:p>
        </p:txBody>
      </p:sp>
      <p:sp>
        <p:nvSpPr>
          <p:cNvPr id="16387" name="Freeform 6"/>
          <p:cNvSpPr>
            <a:spLocks/>
          </p:cNvSpPr>
          <p:nvPr/>
        </p:nvSpPr>
        <p:spPr bwMode="auto">
          <a:xfrm>
            <a:off x="1624013" y="1730375"/>
            <a:ext cx="7010400" cy="4419600"/>
          </a:xfrm>
          <a:custGeom>
            <a:avLst/>
            <a:gdLst>
              <a:gd name="T0" fmla="*/ 0 w 2737"/>
              <a:gd name="T1" fmla="*/ 0 h 1345"/>
              <a:gd name="T2" fmla="*/ 0 w 2737"/>
              <a:gd name="T3" fmla="*/ 4416314 h 1345"/>
              <a:gd name="T4" fmla="*/ 7007839 w 2737"/>
              <a:gd name="T5" fmla="*/ 4416314 h 1345"/>
              <a:gd name="T6" fmla="*/ 0 60000 65536"/>
              <a:gd name="T7" fmla="*/ 0 60000 65536"/>
              <a:gd name="T8" fmla="*/ 0 60000 65536"/>
              <a:gd name="T9" fmla="*/ 0 w 2737"/>
              <a:gd name="T10" fmla="*/ 0 h 1345"/>
              <a:gd name="T11" fmla="*/ 2737 w 2737"/>
              <a:gd name="T12" fmla="*/ 1345 h 1345"/>
            </a:gdLst>
            <a:ahLst/>
            <a:cxnLst>
              <a:cxn ang="T6">
                <a:pos x="T0" y="T1"/>
              </a:cxn>
              <a:cxn ang="T7">
                <a:pos x="T2" y="T3"/>
              </a:cxn>
              <a:cxn ang="T8">
                <a:pos x="T4" y="T5"/>
              </a:cxn>
            </a:cxnLst>
            <a:rect l="T9" t="T10" r="T11" b="T12"/>
            <a:pathLst>
              <a:path w="2737" h="1345">
                <a:moveTo>
                  <a:pt x="0" y="0"/>
                </a:moveTo>
                <a:lnTo>
                  <a:pt x="0" y="1344"/>
                </a:lnTo>
                <a:lnTo>
                  <a:pt x="2736" y="1344"/>
                </a:lnTo>
              </a:path>
            </a:pathLst>
          </a:custGeom>
          <a:noFill/>
          <a:ln w="50800" cap="rnd">
            <a:solidFill>
              <a:srgbClr val="808080"/>
            </a:solidFill>
            <a:round/>
            <a:headEnd type="triangle" w="med" len="lg"/>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88" name="Rectangle 7"/>
          <p:cNvSpPr>
            <a:spLocks noChangeArrowheads="1"/>
          </p:cNvSpPr>
          <p:nvPr/>
        </p:nvSpPr>
        <p:spPr bwMode="auto">
          <a:xfrm>
            <a:off x="7685088" y="6164263"/>
            <a:ext cx="48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sz="2000" b="1" i="0">
                <a:latin typeface="Arial Narrow" panose="020B0606020202030204" pitchFamily="34" charset="0"/>
              </a:rPr>
              <a:t>Time</a:t>
            </a:r>
          </a:p>
        </p:txBody>
      </p:sp>
      <p:sp>
        <p:nvSpPr>
          <p:cNvPr id="16389" name="Rectangle 8"/>
          <p:cNvSpPr>
            <a:spLocks noChangeArrowheads="1"/>
          </p:cNvSpPr>
          <p:nvPr/>
        </p:nvSpPr>
        <p:spPr bwMode="auto">
          <a:xfrm rot="5400000">
            <a:off x="516731" y="3234532"/>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sz="2000" b="1" i="0">
                <a:latin typeface="Arial Narrow" panose="020B0606020202030204" pitchFamily="34" charset="0"/>
              </a:rPr>
              <a:t>Share of mortality</a:t>
            </a:r>
          </a:p>
        </p:txBody>
      </p:sp>
      <p:sp>
        <p:nvSpPr>
          <p:cNvPr id="16390" name="Freeform 9"/>
          <p:cNvSpPr>
            <a:spLocks/>
          </p:cNvSpPr>
          <p:nvPr/>
        </p:nvSpPr>
        <p:spPr bwMode="auto">
          <a:xfrm>
            <a:off x="1717675" y="2101850"/>
            <a:ext cx="6716713" cy="3725863"/>
          </a:xfrm>
          <a:custGeom>
            <a:avLst/>
            <a:gdLst>
              <a:gd name="T0" fmla="*/ 0 w 4231"/>
              <a:gd name="T1" fmla="*/ 0 h 2347"/>
              <a:gd name="T2" fmla="*/ 795337 w 4231"/>
              <a:gd name="T3" fmla="*/ 42863 h 2347"/>
              <a:gd name="T4" fmla="*/ 1778000 w 4231"/>
              <a:gd name="T5" fmla="*/ 171450 h 2347"/>
              <a:gd name="T6" fmla="*/ 2743200 w 4231"/>
              <a:gd name="T7" fmla="*/ 727075 h 2347"/>
              <a:gd name="T8" fmla="*/ 3776663 w 4231"/>
              <a:gd name="T9" fmla="*/ 2068513 h 2347"/>
              <a:gd name="T10" fmla="*/ 4776787 w 4231"/>
              <a:gd name="T11" fmla="*/ 3298826 h 2347"/>
              <a:gd name="T12" fmla="*/ 6716713 w 4231"/>
              <a:gd name="T13" fmla="*/ 3725863 h 2347"/>
              <a:gd name="T14" fmla="*/ 0 60000 65536"/>
              <a:gd name="T15" fmla="*/ 0 60000 65536"/>
              <a:gd name="T16" fmla="*/ 0 60000 65536"/>
              <a:gd name="T17" fmla="*/ 0 60000 65536"/>
              <a:gd name="T18" fmla="*/ 0 60000 65536"/>
              <a:gd name="T19" fmla="*/ 0 60000 65536"/>
              <a:gd name="T20" fmla="*/ 0 60000 65536"/>
              <a:gd name="T21" fmla="*/ 0 w 4231"/>
              <a:gd name="T22" fmla="*/ 0 h 2347"/>
              <a:gd name="T23" fmla="*/ 4231 w 4231"/>
              <a:gd name="T24" fmla="*/ 2347 h 2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1" h="2347">
                <a:moveTo>
                  <a:pt x="0" y="0"/>
                </a:moveTo>
                <a:cubicBezTo>
                  <a:pt x="157" y="4"/>
                  <a:pt x="314" y="9"/>
                  <a:pt x="501" y="27"/>
                </a:cubicBezTo>
                <a:cubicBezTo>
                  <a:pt x="688" y="45"/>
                  <a:pt x="916" y="36"/>
                  <a:pt x="1120" y="108"/>
                </a:cubicBezTo>
                <a:cubicBezTo>
                  <a:pt x="1324" y="180"/>
                  <a:pt x="1518" y="259"/>
                  <a:pt x="1728" y="458"/>
                </a:cubicBezTo>
                <a:cubicBezTo>
                  <a:pt x="1938" y="657"/>
                  <a:pt x="2165" y="1033"/>
                  <a:pt x="2379" y="1303"/>
                </a:cubicBezTo>
                <a:cubicBezTo>
                  <a:pt x="2593" y="1573"/>
                  <a:pt x="2700" y="1904"/>
                  <a:pt x="3009" y="2078"/>
                </a:cubicBezTo>
                <a:cubicBezTo>
                  <a:pt x="3318" y="2252"/>
                  <a:pt x="3774" y="2299"/>
                  <a:pt x="4231" y="2347"/>
                </a:cubicBezTo>
              </a:path>
            </a:pathLst>
          </a:custGeom>
          <a:noFill/>
          <a:ln w="508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6391" name="Freeform 10"/>
          <p:cNvSpPr>
            <a:spLocks/>
          </p:cNvSpPr>
          <p:nvPr/>
        </p:nvSpPr>
        <p:spPr bwMode="auto">
          <a:xfrm>
            <a:off x="1725613" y="2255838"/>
            <a:ext cx="6632575" cy="3503612"/>
          </a:xfrm>
          <a:custGeom>
            <a:avLst/>
            <a:gdLst>
              <a:gd name="T0" fmla="*/ 0 w 4178"/>
              <a:gd name="T1" fmla="*/ 3503612 h 2207"/>
              <a:gd name="T2" fmla="*/ 777875 w 4178"/>
              <a:gd name="T3" fmla="*/ 3417887 h 2207"/>
              <a:gd name="T4" fmla="*/ 2093912 w 4178"/>
              <a:gd name="T5" fmla="*/ 3136899 h 2207"/>
              <a:gd name="T6" fmla="*/ 3290888 w 4178"/>
              <a:gd name="T7" fmla="*/ 1863725 h 2207"/>
              <a:gd name="T8" fmla="*/ 4487862 w 4178"/>
              <a:gd name="T9" fmla="*/ 633412 h 2207"/>
              <a:gd name="T10" fmla="*/ 6632575 w 4178"/>
              <a:gd name="T11" fmla="*/ 0 h 2207"/>
              <a:gd name="T12" fmla="*/ 0 60000 65536"/>
              <a:gd name="T13" fmla="*/ 0 60000 65536"/>
              <a:gd name="T14" fmla="*/ 0 60000 65536"/>
              <a:gd name="T15" fmla="*/ 0 60000 65536"/>
              <a:gd name="T16" fmla="*/ 0 60000 65536"/>
              <a:gd name="T17" fmla="*/ 0 60000 65536"/>
              <a:gd name="T18" fmla="*/ 0 w 4178"/>
              <a:gd name="T19" fmla="*/ 0 h 2207"/>
              <a:gd name="T20" fmla="*/ 4178 w 4178"/>
              <a:gd name="T21" fmla="*/ 2207 h 2207"/>
            </a:gdLst>
            <a:ahLst/>
            <a:cxnLst>
              <a:cxn ang="T12">
                <a:pos x="T0" y="T1"/>
              </a:cxn>
              <a:cxn ang="T13">
                <a:pos x="T2" y="T3"/>
              </a:cxn>
              <a:cxn ang="T14">
                <a:pos x="T4" y="T5"/>
              </a:cxn>
              <a:cxn ang="T15">
                <a:pos x="T6" y="T7"/>
              </a:cxn>
              <a:cxn ang="T16">
                <a:pos x="T8" y="T9"/>
              </a:cxn>
              <a:cxn ang="T17">
                <a:pos x="T10" y="T11"/>
              </a:cxn>
            </a:cxnLst>
            <a:rect l="T18" t="T19" r="T20" b="T21"/>
            <a:pathLst>
              <a:path w="4178" h="2207">
                <a:moveTo>
                  <a:pt x="0" y="2207"/>
                </a:moveTo>
                <a:cubicBezTo>
                  <a:pt x="135" y="2199"/>
                  <a:pt x="270" y="2191"/>
                  <a:pt x="490" y="2153"/>
                </a:cubicBezTo>
                <a:cubicBezTo>
                  <a:pt x="710" y="2115"/>
                  <a:pt x="1055" y="2139"/>
                  <a:pt x="1319" y="1976"/>
                </a:cubicBezTo>
                <a:cubicBezTo>
                  <a:pt x="1583" y="1813"/>
                  <a:pt x="1822" y="1437"/>
                  <a:pt x="2073" y="1174"/>
                </a:cubicBezTo>
                <a:cubicBezTo>
                  <a:pt x="2324" y="911"/>
                  <a:pt x="2476" y="595"/>
                  <a:pt x="2827" y="399"/>
                </a:cubicBezTo>
                <a:cubicBezTo>
                  <a:pt x="3178" y="203"/>
                  <a:pt x="3678" y="101"/>
                  <a:pt x="4178" y="0"/>
                </a:cubicBezTo>
              </a:path>
            </a:pathLst>
          </a:custGeom>
          <a:noFill/>
          <a:ln w="508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en-US"/>
          </a:p>
        </p:txBody>
      </p:sp>
      <p:sp>
        <p:nvSpPr>
          <p:cNvPr id="16392" name="Rectangle 11"/>
          <p:cNvSpPr>
            <a:spLocks noChangeArrowheads="1"/>
          </p:cNvSpPr>
          <p:nvPr/>
        </p:nvSpPr>
        <p:spPr bwMode="auto">
          <a:xfrm>
            <a:off x="7192963" y="5827713"/>
            <a:ext cx="184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sz="1600" dirty="0">
                <a:solidFill>
                  <a:srgbClr val="080808"/>
                </a:solidFill>
                <a:latin typeface="Arial Narrow" panose="020B0606020202030204" pitchFamily="34" charset="0"/>
              </a:rPr>
              <a:t>Communicative diseases</a:t>
            </a:r>
          </a:p>
        </p:txBody>
      </p:sp>
      <p:sp>
        <p:nvSpPr>
          <p:cNvPr id="16393" name="Rectangle 12"/>
          <p:cNvSpPr>
            <a:spLocks noChangeArrowheads="1"/>
          </p:cNvSpPr>
          <p:nvPr/>
        </p:nvSpPr>
        <p:spPr bwMode="auto">
          <a:xfrm>
            <a:off x="7127983" y="1965324"/>
            <a:ext cx="1690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sz="1600" dirty="0">
                <a:solidFill>
                  <a:srgbClr val="080808"/>
                </a:solidFill>
                <a:latin typeface="Arial Narrow" panose="020B0606020202030204" pitchFamily="34" charset="0"/>
              </a:rPr>
              <a:t>Degenerative diseases</a:t>
            </a:r>
          </a:p>
        </p:txBody>
      </p:sp>
      <p:sp>
        <p:nvSpPr>
          <p:cNvPr id="16394" name="Line 13"/>
          <p:cNvSpPr>
            <a:spLocks noChangeShapeType="1"/>
          </p:cNvSpPr>
          <p:nvPr/>
        </p:nvSpPr>
        <p:spPr bwMode="auto">
          <a:xfrm>
            <a:off x="3708400" y="1927225"/>
            <a:ext cx="0" cy="4162425"/>
          </a:xfrm>
          <a:prstGeom prst="line">
            <a:avLst/>
          </a:prstGeom>
          <a:noFill/>
          <a:ln w="25400">
            <a:solidFill>
              <a:srgbClr val="80808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395" name="Line 14"/>
          <p:cNvSpPr>
            <a:spLocks noChangeShapeType="1"/>
          </p:cNvSpPr>
          <p:nvPr/>
        </p:nvSpPr>
        <p:spPr bwMode="auto">
          <a:xfrm>
            <a:off x="6381750" y="1936750"/>
            <a:ext cx="0" cy="4162425"/>
          </a:xfrm>
          <a:prstGeom prst="line">
            <a:avLst/>
          </a:prstGeom>
          <a:noFill/>
          <a:ln w="25400">
            <a:solidFill>
              <a:srgbClr val="80808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16396" name="Rectangle 15"/>
          <p:cNvSpPr>
            <a:spLocks noChangeArrowheads="1"/>
          </p:cNvSpPr>
          <p:nvPr/>
        </p:nvSpPr>
        <p:spPr bwMode="auto">
          <a:xfrm>
            <a:off x="1397000" y="1393825"/>
            <a:ext cx="25892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eaLnBrk="1" hangingPunct="1"/>
            <a:r>
              <a:rPr lang="en-US" altLang="en-US" b="1" i="0">
                <a:solidFill>
                  <a:srgbClr val="080808"/>
                </a:solidFill>
                <a:latin typeface="Arial Narrow" panose="020B0606020202030204" pitchFamily="34" charset="0"/>
              </a:rPr>
              <a:t>Age of communicative diseases</a:t>
            </a:r>
          </a:p>
        </p:txBody>
      </p:sp>
      <p:sp>
        <p:nvSpPr>
          <p:cNvPr id="16397" name="Rectangle 16"/>
          <p:cNvSpPr>
            <a:spLocks noChangeArrowheads="1"/>
          </p:cNvSpPr>
          <p:nvPr/>
        </p:nvSpPr>
        <p:spPr bwMode="auto">
          <a:xfrm>
            <a:off x="3803650" y="1393825"/>
            <a:ext cx="241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eaLnBrk="1" hangingPunct="1"/>
            <a:r>
              <a:rPr lang="en-US" altLang="en-US" b="1" i="0">
                <a:solidFill>
                  <a:srgbClr val="080808"/>
                </a:solidFill>
                <a:latin typeface="Arial Narrow" panose="020B0606020202030204" pitchFamily="34" charset="0"/>
              </a:rPr>
              <a:t>Age of receding pandemics</a:t>
            </a:r>
          </a:p>
        </p:txBody>
      </p:sp>
      <p:sp>
        <p:nvSpPr>
          <p:cNvPr id="16398" name="Rectangle 17"/>
          <p:cNvSpPr>
            <a:spLocks noChangeArrowheads="1"/>
          </p:cNvSpPr>
          <p:nvPr/>
        </p:nvSpPr>
        <p:spPr bwMode="auto">
          <a:xfrm>
            <a:off x="6324600" y="1393825"/>
            <a:ext cx="2578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eaLnBrk="1" hangingPunct="1"/>
            <a:r>
              <a:rPr lang="en-US" altLang="en-US" b="1" i="0">
                <a:solidFill>
                  <a:srgbClr val="080808"/>
                </a:solidFill>
                <a:latin typeface="Arial Narrow" panose="020B0606020202030204" pitchFamily="34" charset="0"/>
              </a:rPr>
              <a:t>Age of degenerative and man-made diseases</a:t>
            </a:r>
          </a:p>
        </p:txBody>
      </p:sp>
      <p:sp>
        <p:nvSpPr>
          <p:cNvPr id="16399" name="Text Box 18"/>
          <p:cNvSpPr txBox="1">
            <a:spLocks noChangeArrowheads="1"/>
          </p:cNvSpPr>
          <p:nvPr/>
        </p:nvSpPr>
        <p:spPr bwMode="auto">
          <a:xfrm>
            <a:off x="1974850" y="3724275"/>
            <a:ext cx="1292225" cy="5810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sz="1600" b="1" i="0">
                <a:latin typeface="Arial Narrow" panose="020B0606020202030204" pitchFamily="34" charset="0"/>
              </a:rPr>
              <a:t>High Fertility</a:t>
            </a:r>
          </a:p>
          <a:p>
            <a:r>
              <a:rPr lang="en-US" altLang="en-US" sz="1600" b="1" i="0">
                <a:latin typeface="Arial Narrow" panose="020B0606020202030204" pitchFamily="34" charset="0"/>
              </a:rPr>
              <a:t>High Mortality</a:t>
            </a:r>
          </a:p>
        </p:txBody>
      </p:sp>
      <p:sp>
        <p:nvSpPr>
          <p:cNvPr id="16400" name="Text Box 19"/>
          <p:cNvSpPr txBox="1">
            <a:spLocks noChangeArrowheads="1"/>
          </p:cNvSpPr>
          <p:nvPr/>
        </p:nvSpPr>
        <p:spPr bwMode="auto">
          <a:xfrm>
            <a:off x="4129088" y="5432425"/>
            <a:ext cx="1817687" cy="5810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sz="1600" b="1" i="0">
                <a:latin typeface="Arial Narrow" panose="020B0606020202030204" pitchFamily="34" charset="0"/>
              </a:rPr>
              <a:t>High Fertility</a:t>
            </a:r>
          </a:p>
          <a:p>
            <a:r>
              <a:rPr lang="en-US" altLang="en-US" sz="1600" b="1" i="0">
                <a:latin typeface="Arial Narrow" panose="020B0606020202030204" pitchFamily="34" charset="0"/>
              </a:rPr>
              <a:t>Decreasing Mortality</a:t>
            </a:r>
          </a:p>
        </p:txBody>
      </p:sp>
      <p:sp>
        <p:nvSpPr>
          <p:cNvPr id="16401" name="Text Box 20"/>
          <p:cNvSpPr txBox="1">
            <a:spLocks noChangeArrowheads="1"/>
          </p:cNvSpPr>
          <p:nvPr/>
        </p:nvSpPr>
        <p:spPr bwMode="auto">
          <a:xfrm>
            <a:off x="6992938" y="3644900"/>
            <a:ext cx="1255712" cy="5810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sz="1600" b="1" i="0">
                <a:latin typeface="Arial Narrow" panose="020B0606020202030204" pitchFamily="34" charset="0"/>
              </a:rPr>
              <a:t>Low Fertility</a:t>
            </a:r>
          </a:p>
          <a:p>
            <a:r>
              <a:rPr lang="en-US" altLang="en-US" sz="1600" b="1" i="0">
                <a:latin typeface="Arial Narrow" panose="020B0606020202030204" pitchFamily="34" charset="0"/>
              </a:rPr>
              <a:t>Low Mortality</a:t>
            </a:r>
          </a:p>
        </p:txBody>
      </p:sp>
      <p:sp>
        <p:nvSpPr>
          <p:cNvPr id="16402" name="Text Box 21"/>
          <p:cNvSpPr txBox="1">
            <a:spLocks noChangeArrowheads="1"/>
          </p:cNvSpPr>
          <p:nvPr/>
        </p:nvSpPr>
        <p:spPr bwMode="auto">
          <a:xfrm>
            <a:off x="6910388" y="4541838"/>
            <a:ext cx="1435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b="1" i="0">
                <a:latin typeface="AvantGarde Bk BT" pitchFamily="34" charset="0"/>
              </a:rPr>
              <a:t>LI=70 years</a:t>
            </a:r>
          </a:p>
        </p:txBody>
      </p:sp>
      <p:sp>
        <p:nvSpPr>
          <p:cNvPr id="16403" name="Text Box 22"/>
          <p:cNvSpPr txBox="1">
            <a:spLocks noChangeArrowheads="1"/>
          </p:cNvSpPr>
          <p:nvPr/>
        </p:nvSpPr>
        <p:spPr bwMode="auto">
          <a:xfrm>
            <a:off x="4521200" y="4872038"/>
            <a:ext cx="1435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b="1" i="0">
                <a:latin typeface="AvantGarde Bk BT" pitchFamily="34" charset="0"/>
              </a:rPr>
              <a:t>LI=50 years</a:t>
            </a:r>
          </a:p>
        </p:txBody>
      </p:sp>
      <p:sp>
        <p:nvSpPr>
          <p:cNvPr id="16404" name="Text Box 23"/>
          <p:cNvSpPr txBox="1">
            <a:spLocks noChangeArrowheads="1"/>
          </p:cNvSpPr>
          <p:nvPr/>
        </p:nvSpPr>
        <p:spPr bwMode="auto">
          <a:xfrm>
            <a:off x="2049463" y="48895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r>
              <a:rPr lang="en-US" altLang="en-US" b="1" i="0">
                <a:latin typeface="AvantGarde Bk BT" pitchFamily="34" charset="0"/>
              </a:rPr>
              <a:t>LI=30 years</a:t>
            </a:r>
          </a:p>
        </p:txBody>
      </p:sp>
      <p:sp>
        <p:nvSpPr>
          <p:cNvPr id="16405" name="AutoShape 24">
            <a:hlinkClick r:id="rId3" highlightClick="1"/>
          </p:cNvPr>
          <p:cNvSpPr>
            <a:spLocks noChangeArrowheads="1"/>
          </p:cNvSpPr>
          <p:nvPr/>
        </p:nvSpPr>
        <p:spPr bwMode="auto">
          <a:xfrm>
            <a:off x="2381250" y="6211888"/>
            <a:ext cx="650875" cy="355600"/>
          </a:xfrm>
          <a:prstGeom prst="actionButtonDocument">
            <a:avLst/>
          </a:prstGeom>
          <a:solidFill>
            <a:srgbClr val="99CCFF"/>
          </a:solidFill>
          <a:ln w="9525">
            <a:solidFill>
              <a:schemeClr val="tx1"/>
            </a:solidFill>
            <a:miter lim="800000"/>
            <a:headEnd/>
            <a:tailEnd/>
          </a:ln>
        </p:spPr>
        <p:txBody>
          <a:bodyPr wrap="none"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p>
        </p:txBody>
      </p:sp>
      <p:sp>
        <p:nvSpPr>
          <p:cNvPr id="16406" name="AutoShape 25">
            <a:hlinkClick r:id="rId4" highlightClick="1"/>
          </p:cNvPr>
          <p:cNvSpPr>
            <a:spLocks noChangeArrowheads="1"/>
          </p:cNvSpPr>
          <p:nvPr/>
        </p:nvSpPr>
        <p:spPr bwMode="auto">
          <a:xfrm>
            <a:off x="4783138" y="6211888"/>
            <a:ext cx="650875" cy="355600"/>
          </a:xfrm>
          <a:prstGeom prst="actionButtonDocument">
            <a:avLst/>
          </a:prstGeom>
          <a:solidFill>
            <a:srgbClr val="99CCFF"/>
          </a:solidFill>
          <a:ln w="9525">
            <a:solidFill>
              <a:schemeClr val="tx1"/>
            </a:solidFill>
            <a:miter lim="800000"/>
            <a:headEnd/>
            <a:tailEnd/>
          </a:ln>
        </p:spPr>
        <p:txBody>
          <a:bodyPr wrap="none"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p>
        </p:txBody>
      </p:sp>
      <p:sp>
        <p:nvSpPr>
          <p:cNvPr id="16407" name="AutoShape 26">
            <a:hlinkClick r:id="rId5" highlightClick="1"/>
          </p:cNvPr>
          <p:cNvSpPr>
            <a:spLocks noChangeArrowheads="1"/>
          </p:cNvSpPr>
          <p:nvPr/>
        </p:nvSpPr>
        <p:spPr bwMode="auto">
          <a:xfrm>
            <a:off x="6854825" y="6211888"/>
            <a:ext cx="650875" cy="355600"/>
          </a:xfrm>
          <a:prstGeom prst="actionButtonDocument">
            <a:avLst/>
          </a:prstGeom>
          <a:solidFill>
            <a:srgbClr val="99CCFF"/>
          </a:solidFill>
          <a:ln w="9525">
            <a:solidFill>
              <a:schemeClr val="tx1"/>
            </a:solidFill>
            <a:miter lim="800000"/>
            <a:headEnd/>
            <a:tailEnd/>
          </a:ln>
        </p:spPr>
        <p:txBody>
          <a:bodyPr wrap="none"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p>
        </p:txBody>
      </p:sp>
      <p:sp>
        <p:nvSpPr>
          <p:cNvPr id="24" name="Rectangle 12"/>
          <p:cNvSpPr>
            <a:spLocks noChangeArrowheads="1"/>
          </p:cNvSpPr>
          <p:nvPr/>
        </p:nvSpPr>
        <p:spPr bwMode="auto">
          <a:xfrm>
            <a:off x="1777355" y="2446338"/>
            <a:ext cx="17675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sz="1600" dirty="0">
                <a:solidFill>
                  <a:srgbClr val="080808"/>
                </a:solidFill>
                <a:latin typeface="Arial Narrow" panose="020B0606020202030204" pitchFamily="34" charset="0"/>
              </a:rPr>
              <a:t>Tuberculosis, cholera, diarrhea, influenza</a:t>
            </a:r>
          </a:p>
        </p:txBody>
      </p:sp>
      <p:sp>
        <p:nvSpPr>
          <p:cNvPr id="25" name="Rectangle 12"/>
          <p:cNvSpPr>
            <a:spLocks noChangeArrowheads="1"/>
          </p:cNvSpPr>
          <p:nvPr/>
        </p:nvSpPr>
        <p:spPr bwMode="auto">
          <a:xfrm>
            <a:off x="6848167" y="2794000"/>
            <a:ext cx="22275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sz="1600" dirty="0">
                <a:solidFill>
                  <a:srgbClr val="080808"/>
                </a:solidFill>
                <a:latin typeface="Arial Narrow" panose="020B0606020202030204" pitchFamily="34" charset="0"/>
              </a:rPr>
              <a:t>Cancer, diabetes, cardiovascular, neurological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3. Epidemiological Transition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30482973"/>
              </p:ext>
            </p:extLst>
          </p:nvPr>
        </p:nvGraphicFramePr>
        <p:xfrm>
          <a:off x="757238" y="1311275"/>
          <a:ext cx="8245342" cy="4727482"/>
        </p:xfrm>
        <a:graphic>
          <a:graphicData uri="http://schemas.openxmlformats.org/drawingml/2006/table">
            <a:tbl>
              <a:tblPr firstRow="1" bandRow="1">
                <a:tableStyleId>{5C22544A-7EE6-4342-B048-85BDC9FD1C3A}</a:tableStyleId>
              </a:tblPr>
              <a:tblGrid>
                <a:gridCol w="1873942">
                  <a:extLst>
                    <a:ext uri="{9D8B030D-6E8A-4147-A177-3AD203B41FA5}">
                      <a16:colId xmlns:a16="http://schemas.microsoft.com/office/drawing/2014/main" val="20000"/>
                    </a:ext>
                  </a:extLst>
                </a:gridCol>
                <a:gridCol w="2123800">
                  <a:extLst>
                    <a:ext uri="{9D8B030D-6E8A-4147-A177-3AD203B41FA5}">
                      <a16:colId xmlns:a16="http://schemas.microsoft.com/office/drawing/2014/main" val="20002"/>
                    </a:ext>
                  </a:extLst>
                </a:gridCol>
                <a:gridCol w="2123800">
                  <a:extLst>
                    <a:ext uri="{9D8B030D-6E8A-4147-A177-3AD203B41FA5}">
                      <a16:colId xmlns:a16="http://schemas.microsoft.com/office/drawing/2014/main" val="20003"/>
                    </a:ext>
                  </a:extLst>
                </a:gridCol>
                <a:gridCol w="2123800">
                  <a:extLst>
                    <a:ext uri="{9D8B030D-6E8A-4147-A177-3AD203B41FA5}">
                      <a16:colId xmlns:a16="http://schemas.microsoft.com/office/drawing/2014/main" val="20004"/>
                    </a:ext>
                  </a:extLst>
                </a:gridCol>
              </a:tblGrid>
              <a:tr h="610624">
                <a:tc>
                  <a:txBody>
                    <a:bodyPr/>
                    <a:lstStyle/>
                    <a:p>
                      <a:endParaRPr lang="en-US" sz="1600" dirty="0"/>
                    </a:p>
                  </a:txBody>
                  <a:tcPr marL="107990" marR="107990"/>
                </a:tc>
                <a:tc>
                  <a:txBody>
                    <a:bodyPr/>
                    <a:lstStyle/>
                    <a:p>
                      <a:r>
                        <a:rPr lang="en-US" sz="1600" dirty="0"/>
                        <a:t>First transition</a:t>
                      </a:r>
                    </a:p>
                  </a:txBody>
                  <a:tcPr marL="107990" marR="107990"/>
                </a:tc>
                <a:tc>
                  <a:txBody>
                    <a:bodyPr/>
                    <a:lstStyle/>
                    <a:p>
                      <a:r>
                        <a:rPr lang="en-US" sz="1600" dirty="0"/>
                        <a:t>Second transition</a:t>
                      </a:r>
                    </a:p>
                  </a:txBody>
                  <a:tcPr marL="107990" marR="107990"/>
                </a:tc>
                <a:tc>
                  <a:txBody>
                    <a:bodyPr/>
                    <a:lstStyle/>
                    <a:p>
                      <a:r>
                        <a:rPr lang="en-US" sz="1600" dirty="0"/>
                        <a:t>Third transition</a:t>
                      </a:r>
                    </a:p>
                  </a:txBody>
                  <a:tcPr marL="107990" marR="107990"/>
                </a:tc>
                <a:extLst>
                  <a:ext uri="{0D108BD9-81ED-4DB2-BD59-A6C34878D82A}">
                    <a16:rowId xmlns:a16="http://schemas.microsoft.com/office/drawing/2014/main" val="10000"/>
                  </a:ext>
                </a:extLst>
              </a:tr>
              <a:tr h="810196">
                <a:tc>
                  <a:txBody>
                    <a:bodyPr/>
                    <a:lstStyle/>
                    <a:p>
                      <a:r>
                        <a:rPr lang="en-US" sz="1600" dirty="0"/>
                        <a:t>Timeframe</a:t>
                      </a:r>
                    </a:p>
                  </a:txBody>
                  <a:tcPr marL="107990" marR="107990"/>
                </a:tc>
                <a:tc>
                  <a:txBody>
                    <a:bodyPr/>
                    <a:lstStyle/>
                    <a:p>
                      <a:r>
                        <a:rPr lang="en-US" sz="1600" dirty="0"/>
                        <a:t>Up to the mid 19</a:t>
                      </a:r>
                      <a:r>
                        <a:rPr lang="en-US" sz="1600" baseline="30000" dirty="0"/>
                        <a:t>th</a:t>
                      </a:r>
                      <a:r>
                        <a:rPr lang="en-US" sz="1600" dirty="0"/>
                        <a:t> Century (later for developing countries)</a:t>
                      </a:r>
                    </a:p>
                  </a:txBody>
                  <a:tcPr marL="107990" marR="107990"/>
                </a:tc>
                <a:tc>
                  <a:txBody>
                    <a:bodyPr/>
                    <a:lstStyle/>
                    <a:p>
                      <a:r>
                        <a:rPr lang="en-US" sz="1600" dirty="0"/>
                        <a:t>Mid to late 20</a:t>
                      </a:r>
                      <a:r>
                        <a:rPr lang="en-US" sz="1600" baseline="30000" dirty="0"/>
                        <a:t>th</a:t>
                      </a:r>
                      <a:r>
                        <a:rPr lang="en-US" sz="1600" dirty="0"/>
                        <a:t> century</a:t>
                      </a:r>
                    </a:p>
                  </a:txBody>
                  <a:tcPr marL="107990" marR="107990"/>
                </a:tc>
                <a:tc>
                  <a:txBody>
                    <a:bodyPr/>
                    <a:lstStyle/>
                    <a:p>
                      <a:r>
                        <a:rPr lang="en-US" sz="1600" dirty="0"/>
                        <a:t>Late 20</a:t>
                      </a:r>
                      <a:r>
                        <a:rPr lang="en-US" sz="1600" baseline="30000" dirty="0"/>
                        <a:t>th</a:t>
                      </a:r>
                      <a:r>
                        <a:rPr lang="en-US" sz="1600" dirty="0"/>
                        <a:t> century onto the 21</a:t>
                      </a:r>
                      <a:r>
                        <a:rPr lang="en-US" sz="1600" baseline="30000" dirty="0"/>
                        <a:t>st</a:t>
                      </a:r>
                      <a:r>
                        <a:rPr lang="en-US" sz="1600" baseline="0" dirty="0"/>
                        <a:t> century</a:t>
                      </a:r>
                      <a:endParaRPr lang="en-US" sz="1600" dirty="0"/>
                    </a:p>
                  </a:txBody>
                  <a:tcPr marL="107990" marR="107990"/>
                </a:tc>
                <a:extLst>
                  <a:ext uri="{0D108BD9-81ED-4DB2-BD59-A6C34878D82A}">
                    <a16:rowId xmlns:a16="http://schemas.microsoft.com/office/drawing/2014/main" val="10002"/>
                  </a:ext>
                </a:extLst>
              </a:tr>
              <a:tr h="1369729">
                <a:tc>
                  <a:txBody>
                    <a:bodyPr/>
                    <a:lstStyle/>
                    <a:p>
                      <a:r>
                        <a:rPr lang="en-US" sz="1600" dirty="0"/>
                        <a:t>Demographic features</a:t>
                      </a:r>
                    </a:p>
                  </a:txBody>
                  <a:tcPr marL="107990" marR="107990"/>
                </a:tc>
                <a:tc>
                  <a:txBody>
                    <a:bodyPr/>
                    <a:lstStyle/>
                    <a:p>
                      <a:r>
                        <a:rPr lang="en-US" sz="1600" dirty="0"/>
                        <a:t>High mortality</a:t>
                      </a:r>
                    </a:p>
                    <a:p>
                      <a:r>
                        <a:rPr lang="en-US" sz="1600" dirty="0"/>
                        <a:t>High</a:t>
                      </a:r>
                      <a:r>
                        <a:rPr lang="en-US" sz="1600" baseline="0" dirty="0"/>
                        <a:t> fertility</a:t>
                      </a:r>
                    </a:p>
                    <a:p>
                      <a:r>
                        <a:rPr lang="en-US" sz="1600" baseline="0" dirty="0"/>
                        <a:t>Large population</a:t>
                      </a:r>
                      <a:endParaRPr lang="en-US" sz="1600" dirty="0"/>
                    </a:p>
                  </a:txBody>
                  <a:tcPr marL="107990" marR="107990"/>
                </a:tc>
                <a:tc>
                  <a:txBody>
                    <a:bodyPr/>
                    <a:lstStyle/>
                    <a:p>
                      <a:r>
                        <a:rPr lang="en-US" sz="1600" dirty="0"/>
                        <a:t>Low mortality</a:t>
                      </a:r>
                    </a:p>
                    <a:p>
                      <a:r>
                        <a:rPr lang="en-US" sz="1600" dirty="0"/>
                        <a:t>Declining</a:t>
                      </a:r>
                      <a:r>
                        <a:rPr lang="en-US" sz="1600" baseline="0" dirty="0"/>
                        <a:t> fertility</a:t>
                      </a:r>
                    </a:p>
                    <a:p>
                      <a:r>
                        <a:rPr lang="en-US" sz="1600" baseline="0" dirty="0"/>
                        <a:t>Large population</a:t>
                      </a:r>
                      <a:endParaRPr lang="en-US" sz="1600" dirty="0"/>
                    </a:p>
                  </a:txBody>
                  <a:tcPr marL="107990" marR="107990"/>
                </a:tc>
                <a:tc>
                  <a:txBody>
                    <a:bodyPr/>
                    <a:lstStyle/>
                    <a:p>
                      <a:r>
                        <a:rPr lang="en-US" sz="1600" dirty="0"/>
                        <a:t>Low mortality</a:t>
                      </a:r>
                    </a:p>
                    <a:p>
                      <a:r>
                        <a:rPr lang="en-US" sz="1600" dirty="0"/>
                        <a:t>Low fertility</a:t>
                      </a:r>
                    </a:p>
                    <a:p>
                      <a:r>
                        <a:rPr lang="en-US" sz="1600" dirty="0"/>
                        <a:t>Large or declining population</a:t>
                      </a:r>
                    </a:p>
                  </a:txBody>
                  <a:tcPr marL="107990" marR="107990"/>
                </a:tc>
                <a:extLst>
                  <a:ext uri="{0D108BD9-81ED-4DB2-BD59-A6C34878D82A}">
                    <a16:rowId xmlns:a16="http://schemas.microsoft.com/office/drawing/2014/main" val="10004"/>
                  </a:ext>
                </a:extLst>
              </a:tr>
              <a:tr h="873915">
                <a:tc>
                  <a:txBody>
                    <a:bodyPr/>
                    <a:lstStyle/>
                    <a:p>
                      <a:r>
                        <a:rPr lang="en-US" sz="1600" dirty="0"/>
                        <a:t>Nutritional features</a:t>
                      </a:r>
                    </a:p>
                  </a:txBody>
                  <a:tcPr marL="107990" marR="107990"/>
                </a:tc>
                <a:tc>
                  <a:txBody>
                    <a:bodyPr/>
                    <a:lstStyle/>
                    <a:p>
                      <a:r>
                        <a:rPr lang="en-US" sz="1600" dirty="0"/>
                        <a:t>Crops, undernutrition</a:t>
                      </a:r>
                    </a:p>
                  </a:txBody>
                  <a:tcPr marL="107990" marR="107990"/>
                </a:tc>
                <a:tc>
                  <a:txBody>
                    <a:bodyPr/>
                    <a:lstStyle/>
                    <a:p>
                      <a:r>
                        <a:rPr lang="en-US" sz="1600" dirty="0"/>
                        <a:t>Varied</a:t>
                      </a:r>
                      <a:r>
                        <a:rPr lang="en-US" sz="1600" baseline="0" dirty="0"/>
                        <a:t> diet, overnutrition</a:t>
                      </a:r>
                      <a:endParaRPr lang="en-US" sz="1600" dirty="0"/>
                    </a:p>
                  </a:txBody>
                  <a:tcPr marL="107990" marR="107990"/>
                </a:tc>
                <a:tc>
                  <a:txBody>
                    <a:bodyPr/>
                    <a:lstStyle/>
                    <a:p>
                      <a:r>
                        <a:rPr lang="en-US" sz="1600" dirty="0"/>
                        <a:t>Varied</a:t>
                      </a:r>
                      <a:r>
                        <a:rPr lang="en-US" sz="1600" baseline="0" dirty="0"/>
                        <a:t> diet + processed food, overnutrition</a:t>
                      </a:r>
                      <a:endParaRPr lang="en-US" sz="1600" dirty="0"/>
                    </a:p>
                  </a:txBody>
                  <a:tcPr marL="107990" marR="107990"/>
                </a:tc>
                <a:extLst>
                  <a:ext uri="{0D108BD9-81ED-4DB2-BD59-A6C34878D82A}">
                    <a16:rowId xmlns:a16="http://schemas.microsoft.com/office/drawing/2014/main" val="10005"/>
                  </a:ext>
                </a:extLst>
              </a:tr>
              <a:tr h="1050254">
                <a:tc>
                  <a:txBody>
                    <a:bodyPr/>
                    <a:lstStyle/>
                    <a:p>
                      <a:r>
                        <a:rPr lang="en-US" sz="1600" dirty="0"/>
                        <a:t>Epidemiologic features</a:t>
                      </a:r>
                    </a:p>
                  </a:txBody>
                  <a:tcPr marL="107990" marR="107990"/>
                </a:tc>
                <a:tc>
                  <a:txBody>
                    <a:bodyPr/>
                    <a:lstStyle/>
                    <a:p>
                      <a:r>
                        <a:rPr lang="en-US" sz="1600" dirty="0"/>
                        <a:t>Infectious diseases</a:t>
                      </a:r>
                    </a:p>
                  </a:txBody>
                  <a:tcPr marL="107990" marR="107990"/>
                </a:tc>
                <a:tc>
                  <a:txBody>
                    <a:bodyPr/>
                    <a:lstStyle/>
                    <a:p>
                      <a:r>
                        <a:rPr lang="en-US" sz="1600" dirty="0"/>
                        <a:t>Chronic diseases</a:t>
                      </a:r>
                    </a:p>
                  </a:txBody>
                  <a:tcPr marL="107990" marR="107990"/>
                </a:tc>
                <a:tc>
                  <a:txBody>
                    <a:bodyPr/>
                    <a:lstStyle/>
                    <a:p>
                      <a:r>
                        <a:rPr lang="en-US" sz="1600" dirty="0"/>
                        <a:t>Chronic diseases + reemerging</a:t>
                      </a:r>
                      <a:r>
                        <a:rPr lang="en-US" sz="1600" baseline="0" dirty="0"/>
                        <a:t> infectious diseases</a:t>
                      </a:r>
                      <a:endParaRPr lang="en-US" sz="1600" dirty="0"/>
                    </a:p>
                  </a:txBody>
                  <a:tcPr marL="107990" marR="1079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621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8" name="Rectangle 4"/>
          <p:cNvSpPr>
            <a:spLocks noGrp="1" noChangeArrowheads="1"/>
          </p:cNvSpPr>
          <p:nvPr>
            <p:ph type="title"/>
          </p:nvPr>
        </p:nvSpPr>
        <p:spPr/>
        <p:txBody>
          <a:bodyPr/>
          <a:lstStyle/>
          <a:p>
            <a:pPr eaLnBrk="1" hangingPunct="1">
              <a:defRPr/>
            </a:pPr>
            <a:r>
              <a:rPr lang="en-US"/>
              <a:t>Survivorship of the British Population, 17</a:t>
            </a:r>
            <a:r>
              <a:rPr lang="en-US" baseline="30000"/>
              <a:t>th</a:t>
            </a:r>
            <a:r>
              <a:rPr lang="en-US"/>
              <a:t> and 20</a:t>
            </a:r>
            <a:r>
              <a:rPr lang="en-US" baseline="30000"/>
              <a:t>th</a:t>
            </a:r>
            <a:r>
              <a:rPr lang="en-US"/>
              <a:t> Centuries</a:t>
            </a: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605393763"/>
              </p:ext>
            </p:extLst>
          </p:nvPr>
        </p:nvGraphicFramePr>
        <p:xfrm>
          <a:off x="854075" y="1378744"/>
          <a:ext cx="8051800" cy="515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Epidemiological Transition</a:t>
            </a:r>
          </a:p>
        </p:txBody>
      </p:sp>
      <p:sp>
        <p:nvSpPr>
          <p:cNvPr id="3" name="Content Placeholder 2"/>
          <p:cNvSpPr>
            <a:spLocks noGrp="1"/>
          </p:cNvSpPr>
          <p:nvPr>
            <p:ph idx="1"/>
          </p:nvPr>
        </p:nvSpPr>
        <p:spPr/>
        <p:txBody>
          <a:bodyPr/>
          <a:lstStyle/>
          <a:p>
            <a:r>
              <a:rPr lang="en-US" dirty="0"/>
              <a:t>Delayed degenerative</a:t>
            </a:r>
          </a:p>
          <a:p>
            <a:pPr lvl="1"/>
            <a:r>
              <a:rPr lang="en-US" altLang="en-US" dirty="0"/>
              <a:t>Life expectancy of older people is extended through medical advances.</a:t>
            </a:r>
          </a:p>
          <a:p>
            <a:pPr lvl="1"/>
            <a:r>
              <a:rPr lang="en-US" altLang="en-US" dirty="0"/>
              <a:t>Cancer medicines, bypass surgery, better diet, reduced use of tobacco and alcohol.</a:t>
            </a:r>
          </a:p>
          <a:p>
            <a:pPr lvl="1"/>
            <a:r>
              <a:rPr lang="en-US" altLang="en-US" dirty="0"/>
              <a:t>Consumption of non-nutritious food and sedentary behavior have resulted in an increase in obesity.</a:t>
            </a:r>
          </a:p>
        </p:txBody>
      </p:sp>
    </p:spTree>
    <p:extLst>
      <p:ext uri="{BB962C8B-B14F-4D97-AF65-F5344CB8AC3E}">
        <p14:creationId xmlns:p14="http://schemas.microsoft.com/office/powerpoint/2010/main" val="104624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dirty="0"/>
              <a:t>1. Fertility Measures</a:t>
            </a:r>
          </a:p>
        </p:txBody>
      </p:sp>
      <p:sp>
        <p:nvSpPr>
          <p:cNvPr id="2" name="Content Placeholder 1"/>
          <p:cNvSpPr>
            <a:spLocks noGrp="1"/>
          </p:cNvSpPr>
          <p:nvPr>
            <p:ph idx="1"/>
          </p:nvPr>
        </p:nvSpPr>
        <p:spPr/>
        <p:txBody>
          <a:bodyPr/>
          <a:lstStyle/>
          <a:p>
            <a:r>
              <a:rPr lang="en-US" dirty="0"/>
              <a:t>Maximum fertility</a:t>
            </a:r>
          </a:p>
          <a:p>
            <a:pPr lvl="1"/>
            <a:r>
              <a:rPr lang="en-US" dirty="0"/>
              <a:t>Fecundity: Physiological ability to have children.</a:t>
            </a:r>
          </a:p>
          <a:p>
            <a:pPr lvl="1"/>
            <a:r>
              <a:rPr lang="en-US" dirty="0"/>
              <a:t>Assume female fecundity from age 15-49:</a:t>
            </a:r>
          </a:p>
          <a:p>
            <a:pPr lvl="2"/>
            <a:r>
              <a:rPr lang="en-US" dirty="0"/>
              <a:t>35 years of assumed fertility.</a:t>
            </a:r>
          </a:p>
          <a:p>
            <a:pPr lvl="1"/>
            <a:r>
              <a:rPr lang="en-US" dirty="0"/>
              <a:t>Assume 9 months of pregnancy.</a:t>
            </a:r>
          </a:p>
          <a:p>
            <a:pPr lvl="1"/>
            <a:r>
              <a:rPr lang="en-US" dirty="0"/>
              <a:t>Assume 18 months of breast feeding.</a:t>
            </a:r>
          </a:p>
          <a:p>
            <a:pPr lvl="1"/>
            <a:r>
              <a:rPr lang="en-US" dirty="0"/>
              <a:t>Result: 1 child every 2.2 years.</a:t>
            </a:r>
          </a:p>
          <a:p>
            <a:pPr lvl="1"/>
            <a:r>
              <a:rPr lang="en-US" dirty="0"/>
              <a:t>Maximum fertility rate is 18 children per woman.</a:t>
            </a:r>
          </a:p>
          <a:p>
            <a:pPr lvl="1"/>
            <a:r>
              <a:rPr lang="en-US" dirty="0"/>
              <a:t>This is a theoretical maximum for a population.</a:t>
            </a:r>
          </a:p>
          <a:p>
            <a:r>
              <a:rPr lang="en-US" altLang="en-US" dirty="0"/>
              <a:t>Natural fertility</a:t>
            </a:r>
          </a:p>
          <a:p>
            <a:pPr lvl="1"/>
            <a:r>
              <a:rPr lang="en-US" altLang="en-US" dirty="0"/>
              <a:t>The level of reproduction that exists in the absence of deliberate fertility control.</a:t>
            </a:r>
          </a:p>
          <a:p>
            <a:pPr lvl="1"/>
            <a:r>
              <a:rPr lang="en-US" altLang="en-US" dirty="0"/>
              <a:t>The outcome of economic and social factors.</a:t>
            </a:r>
          </a:p>
          <a:p>
            <a:pPr lvl="1"/>
            <a:r>
              <a:rPr lang="en-US" altLang="en-US" dirty="0"/>
              <a:t>‘Natural’ Fertility is much lower than ‘Maximum’ fertility.</a:t>
            </a:r>
            <a:endParaRPr lang="en-US" dirty="0"/>
          </a:p>
        </p:txBody>
      </p:sp>
    </p:spTree>
    <p:extLst>
      <p:ext uri="{BB962C8B-B14F-4D97-AF65-F5344CB8AC3E}">
        <p14:creationId xmlns:p14="http://schemas.microsoft.com/office/powerpoint/2010/main" val="948397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Epidemiological Transition</a:t>
            </a:r>
          </a:p>
        </p:txBody>
      </p:sp>
      <p:sp>
        <p:nvSpPr>
          <p:cNvPr id="3" name="Content Placeholder 2"/>
          <p:cNvSpPr>
            <a:spLocks noGrp="1"/>
          </p:cNvSpPr>
          <p:nvPr>
            <p:ph idx="1"/>
          </p:nvPr>
        </p:nvSpPr>
        <p:spPr/>
        <p:txBody>
          <a:bodyPr/>
          <a:lstStyle/>
          <a:p>
            <a:r>
              <a:rPr lang="en-US" dirty="0"/>
              <a:t>Reemergence of infectious and parasitic diseases</a:t>
            </a:r>
          </a:p>
          <a:p>
            <a:pPr lvl="1"/>
            <a:r>
              <a:rPr lang="en-US" dirty="0"/>
              <a:t>Diseases thought to have been eradicated or controlled return.</a:t>
            </a:r>
          </a:p>
          <a:p>
            <a:pPr lvl="1"/>
            <a:r>
              <a:rPr lang="en-US" dirty="0"/>
              <a:t>Emergence of new diseases.</a:t>
            </a:r>
          </a:p>
          <a:p>
            <a:pPr lvl="1"/>
            <a:r>
              <a:rPr lang="en-US" dirty="0"/>
              <a:t>Warmer climates create favorable environments for the cholera bacteria.</a:t>
            </a:r>
          </a:p>
          <a:p>
            <a:pPr lvl="1"/>
            <a:r>
              <a:rPr lang="en-US" altLang="en-US" dirty="0"/>
              <a:t>New strains due to drug resistance (malaria).</a:t>
            </a:r>
          </a:p>
          <a:p>
            <a:pPr lvl="1"/>
            <a:r>
              <a:rPr lang="en-US" altLang="en-US" dirty="0"/>
              <a:t>More infections due to unsanitary conditions, such as mosquitoes.</a:t>
            </a:r>
          </a:p>
          <a:p>
            <a:pPr lvl="1"/>
            <a:r>
              <a:rPr lang="en-US" altLang="en-US" dirty="0"/>
              <a:t>Increased connections:</a:t>
            </a:r>
          </a:p>
          <a:p>
            <a:pPr lvl="2"/>
            <a:r>
              <a:rPr lang="en-US" altLang="en-US" dirty="0"/>
              <a:t>Spread through relocation diffusion (H1N1/swine, severe acute respiratory syndrome (SARS).</a:t>
            </a:r>
          </a:p>
        </p:txBody>
      </p:sp>
      <p:pic>
        <p:nvPicPr>
          <p:cNvPr id="4"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093" y="604907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70493" y="6049073"/>
            <a:ext cx="4667826" cy="707886"/>
          </a:xfrm>
          <a:prstGeom prst="rect">
            <a:avLst/>
          </a:prstGeom>
          <a:noFill/>
        </p:spPr>
        <p:txBody>
          <a:bodyPr wrap="square" rtlCol="0">
            <a:spAutoFit/>
          </a:bodyPr>
          <a:lstStyle/>
          <a:p>
            <a:r>
              <a:rPr lang="en-US" sz="2000" b="1" dirty="0">
                <a:latin typeface="Agency FB" pitchFamily="34" charset="0"/>
              </a:rPr>
              <a:t>What is the epidemiological transition and its future potential developments?</a:t>
            </a:r>
          </a:p>
        </p:txBody>
      </p:sp>
    </p:spTree>
    <p:extLst>
      <p:ext uri="{BB962C8B-B14F-4D97-AF65-F5344CB8AC3E}">
        <p14:creationId xmlns:p14="http://schemas.microsoft.com/office/powerpoint/2010/main" val="214081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Epidemiological Transition: The Case of the United States</a:t>
            </a:r>
          </a:p>
        </p:txBody>
      </p:sp>
      <p:sp>
        <p:nvSpPr>
          <p:cNvPr id="5" name="Content Placeholder 4"/>
          <p:cNvSpPr>
            <a:spLocks noGrp="1"/>
          </p:cNvSpPr>
          <p:nvPr>
            <p:ph idx="1"/>
          </p:nvPr>
        </p:nvSpPr>
        <p:spPr/>
        <p:txBody>
          <a:bodyPr/>
          <a:lstStyle/>
          <a:p>
            <a:r>
              <a:rPr lang="en-US" dirty="0"/>
              <a:t>Age of receding pandemics (1900)</a:t>
            </a:r>
          </a:p>
          <a:p>
            <a:pPr lvl="1"/>
            <a:r>
              <a:rPr lang="en-US" dirty="0"/>
              <a:t>Influenza and pneumonia.</a:t>
            </a:r>
          </a:p>
          <a:p>
            <a:pPr lvl="1"/>
            <a:r>
              <a:rPr lang="en-US" dirty="0"/>
              <a:t>Measles and other communicable diseases also significant killers.</a:t>
            </a:r>
          </a:p>
          <a:p>
            <a:r>
              <a:rPr lang="en-US" dirty="0"/>
              <a:t>Age of delayed degenerative diseases (early 21</a:t>
            </a:r>
            <a:r>
              <a:rPr lang="en-US" baseline="30000" dirty="0"/>
              <a:t>st</a:t>
            </a:r>
            <a:r>
              <a:rPr lang="en-US" dirty="0"/>
              <a:t> century)</a:t>
            </a:r>
          </a:p>
          <a:p>
            <a:pPr lvl="1"/>
            <a:r>
              <a:rPr lang="en-US" dirty="0"/>
              <a:t>60% die from heart disease and cancer.</a:t>
            </a:r>
          </a:p>
          <a:p>
            <a:pPr lvl="1"/>
            <a:r>
              <a:rPr lang="en-US" dirty="0"/>
              <a:t>Stroke is also an important killer.</a:t>
            </a:r>
          </a:p>
          <a:p>
            <a:pPr lvl="1"/>
            <a:r>
              <a:rPr lang="en-US" dirty="0"/>
              <a:t>The growth of Alzheimer.</a:t>
            </a:r>
          </a:p>
          <a:p>
            <a:pPr lvl="1"/>
            <a:r>
              <a:rPr lang="en-US" dirty="0"/>
              <a:t>Tobacco: Decline in smoking.</a:t>
            </a:r>
          </a:p>
          <a:p>
            <a:pPr lvl="1"/>
            <a:r>
              <a:rPr lang="en-US" dirty="0"/>
              <a:t>Poor diet / lack of exercise: 400,000/year.</a:t>
            </a:r>
          </a:p>
          <a:p>
            <a:pPr lvl="1"/>
            <a:r>
              <a:rPr lang="en-US" dirty="0"/>
              <a:t>Alcohol: 75,000/year, including 40,000 from auto accidents where drunk driving was involved (2.5 million worldwide).</a:t>
            </a:r>
          </a:p>
          <a:p>
            <a:pPr lvl="1"/>
            <a:r>
              <a:rPr lang="en-US" dirty="0"/>
              <a:t>Firearms: 29,000 / year (more than 12,000 murders + 16,000 suicides.</a:t>
            </a:r>
          </a:p>
        </p:txBody>
      </p:sp>
    </p:spTree>
    <p:extLst>
      <p:ext uri="{BB962C8B-B14F-4D97-AF65-F5344CB8AC3E}">
        <p14:creationId xmlns:p14="http://schemas.microsoft.com/office/powerpoint/2010/main" val="2633282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Selected Causes of Death, United States</a:t>
            </a:r>
          </a:p>
        </p:txBody>
      </p:sp>
      <p:pic>
        <p:nvPicPr>
          <p:cNvPr id="11267" name="Content Placeholder 3" descr="Figure 2 consists of two line graphs, one for males and one for females, showing age-adjusted death rates for selected causes of death for all ages, for 2004 through 2014. &#10;" title="Figure 2"/>
          <p:cNvPicPr>
            <a:picLocks noGrp="1" noChangeAspect="1"/>
          </p:cNvPicPr>
          <p:nvPr>
            <p:ph idx="1"/>
          </p:nvPr>
        </p:nvPicPr>
        <p:blipFill>
          <a:blip r:embed="rId3"/>
          <a:stretch>
            <a:fillRect/>
          </a:stretch>
        </p:blipFill>
        <p:spPr>
          <a:xfrm>
            <a:off x="1128741" y="1311275"/>
            <a:ext cx="7502468" cy="5291138"/>
          </a:xfrm>
        </p:spPr>
      </p:pic>
    </p:spTree>
    <p:extLst>
      <p:ext uri="{BB962C8B-B14F-4D97-AF65-F5344CB8AC3E}">
        <p14:creationId xmlns:p14="http://schemas.microsoft.com/office/powerpoint/2010/main" val="3705843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Children and Adolescents with Obesity, United States</a:t>
            </a:r>
          </a:p>
        </p:txBody>
      </p:sp>
      <p:pic>
        <p:nvPicPr>
          <p:cNvPr id="18435" name="Content Placeholder 4" descr="Figure 8 is a line graph showing children and adolescents aged 2 through 19 years with obesity by age for four time periods: 1999 through 2002, 2003 through 2006, 2007 through 2010, and 2011 through 2014." title="Figure 8"/>
          <p:cNvPicPr>
            <a:picLocks noGrp="1" noChangeAspect="1"/>
          </p:cNvPicPr>
          <p:nvPr>
            <p:ph idx="1"/>
          </p:nvPr>
        </p:nvPicPr>
        <p:blipFill>
          <a:blip r:embed="rId3"/>
          <a:stretch>
            <a:fillRect/>
          </a:stretch>
        </p:blipFill>
        <p:spPr>
          <a:xfrm>
            <a:off x="1144199" y="1311275"/>
            <a:ext cx="7471552" cy="5291138"/>
          </a:xfrm>
        </p:spPr>
      </p:pic>
    </p:spTree>
    <p:extLst>
      <p:ext uri="{BB962C8B-B14F-4D97-AF65-F5344CB8AC3E}">
        <p14:creationId xmlns:p14="http://schemas.microsoft.com/office/powerpoint/2010/main" val="1577109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Adults with Overweight and Obesity: Aged 20+, United States</a:t>
            </a:r>
          </a:p>
        </p:txBody>
      </p:sp>
      <p:pic>
        <p:nvPicPr>
          <p:cNvPr id="19459" name="Content Placeholder 4" descr="Figure 9 consists of two area graphs, one for men and one for women, showing the percentage of adults who were overweight but not obese and the percentages with Grade 1, Grade 2, and Grade 3 obesity, among adults aged 20 and over for four time periods: 1999 through 2002, 2003 through 2006, 2007 through 2010, and 2011 through 2014." title="Figure 9"/>
          <p:cNvPicPr>
            <a:picLocks noGrp="1" noChangeAspect="1"/>
          </p:cNvPicPr>
          <p:nvPr>
            <p:ph idx="1"/>
          </p:nvPr>
        </p:nvPicPr>
        <p:blipFill>
          <a:blip r:embed="rId3"/>
          <a:stretch>
            <a:fillRect/>
          </a:stretch>
        </p:blipFill>
        <p:spPr>
          <a:xfrm>
            <a:off x="1164614" y="1311275"/>
            <a:ext cx="7430723" cy="5291138"/>
          </a:xfrm>
        </p:spPr>
      </p:pic>
    </p:spTree>
    <p:extLst>
      <p:ext uri="{BB962C8B-B14F-4D97-AF65-F5344CB8AC3E}">
        <p14:creationId xmlns:p14="http://schemas.microsoft.com/office/powerpoint/2010/main" val="2362800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Suicide and Homicide Death Rates, United States 2014</a:t>
            </a:r>
          </a:p>
        </p:txBody>
      </p:sp>
      <p:pic>
        <p:nvPicPr>
          <p:cNvPr id="12291" name="Content Placeholder 4" descr="Figure 3 consists of two bar charts, one for suicide and one for homicide, showing death rates among persons aged 15 and over, by age and sex, for 2014." title="Figure 3"/>
          <p:cNvPicPr>
            <a:picLocks noGrp="1" noChangeAspect="1"/>
          </p:cNvPicPr>
          <p:nvPr>
            <p:ph idx="1"/>
          </p:nvPr>
        </p:nvPicPr>
        <p:blipFill>
          <a:blip r:embed="rId3"/>
          <a:stretch>
            <a:fillRect/>
          </a:stretch>
        </p:blipFill>
        <p:spPr>
          <a:xfrm>
            <a:off x="1092169" y="1311275"/>
            <a:ext cx="7575612" cy="5291138"/>
          </a:xfrm>
        </p:spPr>
      </p:pic>
    </p:spTree>
    <p:extLst>
      <p:ext uri="{BB962C8B-B14F-4D97-AF65-F5344CB8AC3E}">
        <p14:creationId xmlns:p14="http://schemas.microsoft.com/office/powerpoint/2010/main" val="65888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1" name="Rectangle 5"/>
          <p:cNvSpPr>
            <a:spLocks noGrp="1" noChangeArrowheads="1"/>
          </p:cNvSpPr>
          <p:nvPr>
            <p:ph type="title"/>
          </p:nvPr>
        </p:nvSpPr>
        <p:spPr/>
        <p:txBody>
          <a:bodyPr/>
          <a:lstStyle/>
          <a:p>
            <a:pPr>
              <a:defRPr/>
            </a:pPr>
            <a:r>
              <a:rPr lang="en-US" altLang="en-US" dirty="0"/>
              <a:t>1. Fertility Measures</a:t>
            </a:r>
            <a:endParaRPr lang="en-US" dirty="0"/>
          </a:p>
        </p:txBody>
      </p:sp>
      <p:sp>
        <p:nvSpPr>
          <p:cNvPr id="35844" name="Rectangle 6"/>
          <p:cNvSpPr>
            <a:spLocks noGrp="1" noChangeArrowheads="1"/>
          </p:cNvSpPr>
          <p:nvPr>
            <p:ph sz="half" idx="1"/>
          </p:nvPr>
        </p:nvSpPr>
        <p:spPr/>
        <p:txBody>
          <a:bodyPr/>
          <a:lstStyle/>
          <a:p>
            <a:pPr eaLnBrk="1" hangingPunct="1"/>
            <a:endParaRPr lang="en-US" altLang="en-US" sz="2000" dirty="0"/>
          </a:p>
        </p:txBody>
      </p:sp>
      <p:sp>
        <p:nvSpPr>
          <p:cNvPr id="2" name="Content Placeholder 1"/>
          <p:cNvSpPr>
            <a:spLocks noGrp="1"/>
          </p:cNvSpPr>
          <p:nvPr>
            <p:ph sz="half" idx="2"/>
          </p:nvPr>
        </p:nvSpPr>
        <p:spPr/>
        <p:txBody>
          <a:bodyPr/>
          <a:lstStyle/>
          <a:p>
            <a:r>
              <a:rPr lang="en-US" altLang="en-US" sz="2400" dirty="0"/>
              <a:t>Crude Birth Rate (CBR) or General Fertility Rate (GFR)</a:t>
            </a:r>
          </a:p>
          <a:p>
            <a:pPr lvl="1"/>
            <a:r>
              <a:rPr lang="en-US" altLang="en-US" sz="2000" dirty="0"/>
              <a:t>Number of live births per year per 1000 population.</a:t>
            </a:r>
          </a:p>
          <a:p>
            <a:pPr lvl="1"/>
            <a:r>
              <a:rPr lang="en-US" altLang="en-US" sz="2000" dirty="0"/>
              <a:t>Both males and females are considered.</a:t>
            </a:r>
          </a:p>
          <a:p>
            <a:pPr lvl="1"/>
            <a:r>
              <a:rPr lang="en-US" altLang="en-US" sz="2000" dirty="0"/>
              <a:t>All the population is considered, even the non-reproductive segment (children, elderly).</a:t>
            </a:r>
          </a:p>
          <a:p>
            <a:pPr lvl="1"/>
            <a:r>
              <a:rPr lang="en-US" altLang="en-US" sz="2000" dirty="0"/>
              <a:t>Numbers like 10, 20, 40, etc.</a:t>
            </a:r>
            <a:endParaRPr lang="en-US" dirty="0"/>
          </a:p>
        </p:txBody>
      </p:sp>
      <p:sp>
        <p:nvSpPr>
          <p:cNvPr id="35845" name="Rectangle 8"/>
          <p:cNvSpPr>
            <a:spLocks noChangeArrowheads="1"/>
          </p:cNvSpPr>
          <p:nvPr/>
        </p:nvSpPr>
        <p:spPr bwMode="auto">
          <a:xfrm>
            <a:off x="1908175" y="2971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46" name="Rectangle 9"/>
          <p:cNvSpPr>
            <a:spLocks noChangeArrowheads="1"/>
          </p:cNvSpPr>
          <p:nvPr/>
        </p:nvSpPr>
        <p:spPr bwMode="auto">
          <a:xfrm>
            <a:off x="2136775" y="2971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47" name="Rectangle 10"/>
          <p:cNvSpPr>
            <a:spLocks noChangeArrowheads="1"/>
          </p:cNvSpPr>
          <p:nvPr/>
        </p:nvSpPr>
        <p:spPr bwMode="auto">
          <a:xfrm>
            <a:off x="2365375" y="2971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48" name="Rectangle 11"/>
          <p:cNvSpPr>
            <a:spLocks noChangeArrowheads="1"/>
          </p:cNvSpPr>
          <p:nvPr/>
        </p:nvSpPr>
        <p:spPr bwMode="auto">
          <a:xfrm>
            <a:off x="2593975" y="2971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49" name="Rectangle 12"/>
          <p:cNvSpPr>
            <a:spLocks noChangeArrowheads="1"/>
          </p:cNvSpPr>
          <p:nvPr/>
        </p:nvSpPr>
        <p:spPr bwMode="auto">
          <a:xfrm>
            <a:off x="1908175" y="3276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0" name="Rectangle 13"/>
          <p:cNvSpPr>
            <a:spLocks noChangeArrowheads="1"/>
          </p:cNvSpPr>
          <p:nvPr/>
        </p:nvSpPr>
        <p:spPr bwMode="auto">
          <a:xfrm>
            <a:off x="2136775" y="3276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1" name="Rectangle 14"/>
          <p:cNvSpPr>
            <a:spLocks noChangeArrowheads="1"/>
          </p:cNvSpPr>
          <p:nvPr/>
        </p:nvSpPr>
        <p:spPr bwMode="auto">
          <a:xfrm>
            <a:off x="2365375" y="3276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2" name="Rectangle 15"/>
          <p:cNvSpPr>
            <a:spLocks noChangeArrowheads="1"/>
          </p:cNvSpPr>
          <p:nvPr/>
        </p:nvSpPr>
        <p:spPr bwMode="auto">
          <a:xfrm>
            <a:off x="2593975" y="3276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3" name="Rectangle 16"/>
          <p:cNvSpPr>
            <a:spLocks noChangeArrowheads="1"/>
          </p:cNvSpPr>
          <p:nvPr/>
        </p:nvSpPr>
        <p:spPr bwMode="auto">
          <a:xfrm>
            <a:off x="1908175" y="3581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4" name="Rectangle 17"/>
          <p:cNvSpPr>
            <a:spLocks noChangeArrowheads="1"/>
          </p:cNvSpPr>
          <p:nvPr/>
        </p:nvSpPr>
        <p:spPr bwMode="auto">
          <a:xfrm>
            <a:off x="2136775" y="3581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5" name="Rectangle 18"/>
          <p:cNvSpPr>
            <a:spLocks noChangeArrowheads="1"/>
          </p:cNvSpPr>
          <p:nvPr/>
        </p:nvSpPr>
        <p:spPr bwMode="auto">
          <a:xfrm>
            <a:off x="2365375" y="3581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6" name="Rectangle 19"/>
          <p:cNvSpPr>
            <a:spLocks noChangeArrowheads="1"/>
          </p:cNvSpPr>
          <p:nvPr/>
        </p:nvSpPr>
        <p:spPr bwMode="auto">
          <a:xfrm>
            <a:off x="2593975" y="3581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7" name="Rectangle 20"/>
          <p:cNvSpPr>
            <a:spLocks noChangeArrowheads="1"/>
          </p:cNvSpPr>
          <p:nvPr/>
        </p:nvSpPr>
        <p:spPr bwMode="auto">
          <a:xfrm>
            <a:off x="1908175" y="38862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8" name="Rectangle 21"/>
          <p:cNvSpPr>
            <a:spLocks noChangeArrowheads="1"/>
          </p:cNvSpPr>
          <p:nvPr/>
        </p:nvSpPr>
        <p:spPr bwMode="auto">
          <a:xfrm>
            <a:off x="2136775" y="38862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59" name="Rectangle 22"/>
          <p:cNvSpPr>
            <a:spLocks noChangeArrowheads="1"/>
          </p:cNvSpPr>
          <p:nvPr/>
        </p:nvSpPr>
        <p:spPr bwMode="auto">
          <a:xfrm>
            <a:off x="2365375" y="38862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0" name="Rectangle 23"/>
          <p:cNvSpPr>
            <a:spLocks noChangeArrowheads="1"/>
          </p:cNvSpPr>
          <p:nvPr/>
        </p:nvSpPr>
        <p:spPr bwMode="auto">
          <a:xfrm>
            <a:off x="2593975" y="38862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1" name="Rectangle 28"/>
          <p:cNvSpPr>
            <a:spLocks noChangeArrowheads="1"/>
          </p:cNvSpPr>
          <p:nvPr/>
        </p:nvSpPr>
        <p:spPr bwMode="auto">
          <a:xfrm>
            <a:off x="2822575" y="29718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2" name="Rectangle 29"/>
          <p:cNvSpPr>
            <a:spLocks noChangeArrowheads="1"/>
          </p:cNvSpPr>
          <p:nvPr/>
        </p:nvSpPr>
        <p:spPr bwMode="auto">
          <a:xfrm>
            <a:off x="2822575" y="32766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3" name="Rectangle 30"/>
          <p:cNvSpPr>
            <a:spLocks noChangeArrowheads="1"/>
          </p:cNvSpPr>
          <p:nvPr/>
        </p:nvSpPr>
        <p:spPr bwMode="auto">
          <a:xfrm>
            <a:off x="2822575" y="3581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4" name="Rectangle 31"/>
          <p:cNvSpPr>
            <a:spLocks noChangeArrowheads="1"/>
          </p:cNvSpPr>
          <p:nvPr/>
        </p:nvSpPr>
        <p:spPr bwMode="auto">
          <a:xfrm>
            <a:off x="2822575" y="38862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5" name="Rectangle 33"/>
          <p:cNvSpPr>
            <a:spLocks noChangeArrowheads="1"/>
          </p:cNvSpPr>
          <p:nvPr/>
        </p:nvSpPr>
        <p:spPr bwMode="auto">
          <a:xfrm>
            <a:off x="3051175" y="2971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6" name="Rectangle 34"/>
          <p:cNvSpPr>
            <a:spLocks noChangeArrowheads="1"/>
          </p:cNvSpPr>
          <p:nvPr/>
        </p:nvSpPr>
        <p:spPr bwMode="auto">
          <a:xfrm>
            <a:off x="3279775" y="2971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7" name="Rectangle 35"/>
          <p:cNvSpPr>
            <a:spLocks noChangeArrowheads="1"/>
          </p:cNvSpPr>
          <p:nvPr/>
        </p:nvSpPr>
        <p:spPr bwMode="auto">
          <a:xfrm>
            <a:off x="3508375" y="2971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8" name="Rectangle 36"/>
          <p:cNvSpPr>
            <a:spLocks noChangeArrowheads="1"/>
          </p:cNvSpPr>
          <p:nvPr/>
        </p:nvSpPr>
        <p:spPr bwMode="auto">
          <a:xfrm>
            <a:off x="3736975" y="2971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69" name="Rectangle 37"/>
          <p:cNvSpPr>
            <a:spLocks noChangeArrowheads="1"/>
          </p:cNvSpPr>
          <p:nvPr/>
        </p:nvSpPr>
        <p:spPr bwMode="auto">
          <a:xfrm>
            <a:off x="3051175" y="3276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0" name="Rectangle 38"/>
          <p:cNvSpPr>
            <a:spLocks noChangeArrowheads="1"/>
          </p:cNvSpPr>
          <p:nvPr/>
        </p:nvSpPr>
        <p:spPr bwMode="auto">
          <a:xfrm>
            <a:off x="3279775" y="3276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1" name="Rectangle 39"/>
          <p:cNvSpPr>
            <a:spLocks noChangeArrowheads="1"/>
          </p:cNvSpPr>
          <p:nvPr/>
        </p:nvSpPr>
        <p:spPr bwMode="auto">
          <a:xfrm>
            <a:off x="3508375" y="3276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2" name="Rectangle 40"/>
          <p:cNvSpPr>
            <a:spLocks noChangeArrowheads="1"/>
          </p:cNvSpPr>
          <p:nvPr/>
        </p:nvSpPr>
        <p:spPr bwMode="auto">
          <a:xfrm>
            <a:off x="3736975" y="3276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3" name="Rectangle 41"/>
          <p:cNvSpPr>
            <a:spLocks noChangeArrowheads="1"/>
          </p:cNvSpPr>
          <p:nvPr/>
        </p:nvSpPr>
        <p:spPr bwMode="auto">
          <a:xfrm>
            <a:off x="3051175" y="3581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4" name="Rectangle 42"/>
          <p:cNvSpPr>
            <a:spLocks noChangeArrowheads="1"/>
          </p:cNvSpPr>
          <p:nvPr/>
        </p:nvSpPr>
        <p:spPr bwMode="auto">
          <a:xfrm>
            <a:off x="3279775" y="3581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5" name="Rectangle 43"/>
          <p:cNvSpPr>
            <a:spLocks noChangeArrowheads="1"/>
          </p:cNvSpPr>
          <p:nvPr/>
        </p:nvSpPr>
        <p:spPr bwMode="auto">
          <a:xfrm>
            <a:off x="3508375" y="3581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6" name="Rectangle 44"/>
          <p:cNvSpPr>
            <a:spLocks noChangeArrowheads="1"/>
          </p:cNvSpPr>
          <p:nvPr/>
        </p:nvSpPr>
        <p:spPr bwMode="auto">
          <a:xfrm>
            <a:off x="3736975" y="3581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7" name="Rectangle 45"/>
          <p:cNvSpPr>
            <a:spLocks noChangeArrowheads="1"/>
          </p:cNvSpPr>
          <p:nvPr/>
        </p:nvSpPr>
        <p:spPr bwMode="auto">
          <a:xfrm>
            <a:off x="3051175" y="3886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8" name="Rectangle 46"/>
          <p:cNvSpPr>
            <a:spLocks noChangeArrowheads="1"/>
          </p:cNvSpPr>
          <p:nvPr/>
        </p:nvSpPr>
        <p:spPr bwMode="auto">
          <a:xfrm>
            <a:off x="3279775" y="3886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79" name="Rectangle 47"/>
          <p:cNvSpPr>
            <a:spLocks noChangeArrowheads="1"/>
          </p:cNvSpPr>
          <p:nvPr/>
        </p:nvSpPr>
        <p:spPr bwMode="auto">
          <a:xfrm>
            <a:off x="3508375" y="3886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0" name="Rectangle 48"/>
          <p:cNvSpPr>
            <a:spLocks noChangeArrowheads="1"/>
          </p:cNvSpPr>
          <p:nvPr/>
        </p:nvSpPr>
        <p:spPr bwMode="auto">
          <a:xfrm>
            <a:off x="3736975" y="3886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1" name="Rectangle 49"/>
          <p:cNvSpPr>
            <a:spLocks noChangeArrowheads="1"/>
          </p:cNvSpPr>
          <p:nvPr/>
        </p:nvSpPr>
        <p:spPr bwMode="auto">
          <a:xfrm>
            <a:off x="3965575" y="29718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2" name="Rectangle 50"/>
          <p:cNvSpPr>
            <a:spLocks noChangeArrowheads="1"/>
          </p:cNvSpPr>
          <p:nvPr/>
        </p:nvSpPr>
        <p:spPr bwMode="auto">
          <a:xfrm>
            <a:off x="3965575" y="32766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3" name="Rectangle 51"/>
          <p:cNvSpPr>
            <a:spLocks noChangeArrowheads="1"/>
          </p:cNvSpPr>
          <p:nvPr/>
        </p:nvSpPr>
        <p:spPr bwMode="auto">
          <a:xfrm>
            <a:off x="3965575" y="35814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4" name="Rectangle 52"/>
          <p:cNvSpPr>
            <a:spLocks noChangeArrowheads="1"/>
          </p:cNvSpPr>
          <p:nvPr/>
        </p:nvSpPr>
        <p:spPr bwMode="auto">
          <a:xfrm>
            <a:off x="3965575" y="3886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5" name="Rectangle 53"/>
          <p:cNvSpPr>
            <a:spLocks noChangeArrowheads="1"/>
          </p:cNvSpPr>
          <p:nvPr/>
        </p:nvSpPr>
        <p:spPr bwMode="auto">
          <a:xfrm>
            <a:off x="1527175" y="1676400"/>
            <a:ext cx="152400" cy="228600"/>
          </a:xfrm>
          <a:prstGeom prst="rect">
            <a:avLst/>
          </a:prstGeom>
          <a:solidFill>
            <a:srgbClr val="0000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6" name="Text Box 54"/>
          <p:cNvSpPr txBox="1">
            <a:spLocks noChangeArrowheads="1"/>
          </p:cNvSpPr>
          <p:nvPr/>
        </p:nvSpPr>
        <p:spPr bwMode="auto">
          <a:xfrm>
            <a:off x="1755775" y="1598613"/>
            <a:ext cx="1878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i="0">
                <a:solidFill>
                  <a:schemeClr val="tx1"/>
                </a:solidFill>
              </a:rPr>
              <a:t>25 males of any age</a:t>
            </a:r>
          </a:p>
        </p:txBody>
      </p:sp>
      <p:sp>
        <p:nvSpPr>
          <p:cNvPr id="35887" name="Rectangle 55"/>
          <p:cNvSpPr>
            <a:spLocks noChangeArrowheads="1"/>
          </p:cNvSpPr>
          <p:nvPr/>
        </p:nvSpPr>
        <p:spPr bwMode="auto">
          <a:xfrm>
            <a:off x="1527175" y="1981200"/>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88" name="Text Box 56"/>
          <p:cNvSpPr txBox="1">
            <a:spLocks noChangeArrowheads="1"/>
          </p:cNvSpPr>
          <p:nvPr/>
        </p:nvSpPr>
        <p:spPr bwMode="auto">
          <a:xfrm>
            <a:off x="1755775" y="1917700"/>
            <a:ext cx="203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i="0">
                <a:solidFill>
                  <a:schemeClr val="tx1"/>
                </a:solidFill>
              </a:rPr>
              <a:t>25 females of any age</a:t>
            </a:r>
          </a:p>
        </p:txBody>
      </p:sp>
      <p:sp>
        <p:nvSpPr>
          <p:cNvPr id="35889" name="AutoShape 57"/>
          <p:cNvSpPr>
            <a:spLocks noChangeArrowheads="1"/>
          </p:cNvSpPr>
          <p:nvPr/>
        </p:nvSpPr>
        <p:spPr bwMode="auto">
          <a:xfrm>
            <a:off x="2746375" y="4343400"/>
            <a:ext cx="533400" cy="685800"/>
          </a:xfrm>
          <a:prstGeom prst="downArrow">
            <a:avLst>
              <a:gd name="adj1" fmla="val 50000"/>
              <a:gd name="adj2" fmla="val 32143"/>
            </a:avLst>
          </a:prstGeom>
          <a:solidFill>
            <a:srgbClr val="FF00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90" name="Rectangle 58"/>
          <p:cNvSpPr>
            <a:spLocks noChangeArrowheads="1"/>
          </p:cNvSpPr>
          <p:nvPr/>
        </p:nvSpPr>
        <p:spPr bwMode="auto">
          <a:xfrm>
            <a:off x="2670175" y="5181600"/>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91" name="Text Box 59"/>
          <p:cNvSpPr txBox="1">
            <a:spLocks noChangeArrowheads="1"/>
          </p:cNvSpPr>
          <p:nvPr/>
        </p:nvSpPr>
        <p:spPr bwMode="auto">
          <a:xfrm>
            <a:off x="1066800" y="335597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i="0">
                <a:solidFill>
                  <a:schemeClr val="tx1"/>
                </a:solidFill>
              </a:rPr>
              <a:t>1,000</a:t>
            </a:r>
          </a:p>
        </p:txBody>
      </p:sp>
      <p:sp>
        <p:nvSpPr>
          <p:cNvPr id="35892" name="Rectangle 60"/>
          <p:cNvSpPr>
            <a:spLocks noChangeArrowheads="1"/>
          </p:cNvSpPr>
          <p:nvPr/>
        </p:nvSpPr>
        <p:spPr bwMode="auto">
          <a:xfrm>
            <a:off x="1527175" y="2286000"/>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93" name="Text Box 61"/>
          <p:cNvSpPr txBox="1">
            <a:spLocks noChangeArrowheads="1"/>
          </p:cNvSpPr>
          <p:nvPr/>
        </p:nvSpPr>
        <p:spPr bwMode="auto">
          <a:xfrm>
            <a:off x="1755775" y="2222500"/>
            <a:ext cx="2316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i="0">
                <a:solidFill>
                  <a:schemeClr val="tx1"/>
                </a:solidFill>
              </a:rPr>
              <a:t>10 children born that year</a:t>
            </a:r>
          </a:p>
        </p:txBody>
      </p:sp>
      <p:sp>
        <p:nvSpPr>
          <p:cNvPr id="35894" name="Rectangle 62"/>
          <p:cNvSpPr>
            <a:spLocks noChangeArrowheads="1"/>
          </p:cNvSpPr>
          <p:nvPr/>
        </p:nvSpPr>
        <p:spPr bwMode="auto">
          <a:xfrm>
            <a:off x="2898775" y="5181600"/>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95" name="Rectangle 63"/>
          <p:cNvSpPr>
            <a:spLocks noChangeArrowheads="1"/>
          </p:cNvSpPr>
          <p:nvPr/>
        </p:nvSpPr>
        <p:spPr bwMode="auto">
          <a:xfrm>
            <a:off x="3127375" y="5181600"/>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5896" name="Text Box 64"/>
          <p:cNvSpPr txBox="1">
            <a:spLocks noChangeArrowheads="1"/>
          </p:cNvSpPr>
          <p:nvPr/>
        </p:nvSpPr>
        <p:spPr bwMode="auto">
          <a:xfrm>
            <a:off x="3355975" y="5108575"/>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i="0">
                <a:solidFill>
                  <a:schemeClr val="tx1"/>
                </a:solidFill>
              </a:rPr>
              <a:t>30</a:t>
            </a:r>
          </a:p>
        </p:txBody>
      </p:sp>
      <p:sp>
        <p:nvSpPr>
          <p:cNvPr id="35897" name="Text Box 65"/>
          <p:cNvSpPr txBox="1">
            <a:spLocks noChangeArrowheads="1"/>
          </p:cNvSpPr>
          <p:nvPr/>
        </p:nvSpPr>
        <p:spPr bwMode="auto">
          <a:xfrm>
            <a:off x="2365375" y="5718175"/>
            <a:ext cx="127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i="0">
                <a:solidFill>
                  <a:schemeClr val="tx1"/>
                </a:solidFill>
              </a:rPr>
              <a:t>CBR = 30</a:t>
            </a:r>
          </a:p>
        </p:txBody>
      </p:sp>
    </p:spTree>
    <p:extLst>
      <p:ext uri="{BB962C8B-B14F-4D97-AF65-F5344CB8AC3E}">
        <p14:creationId xmlns:p14="http://schemas.microsoft.com/office/powerpoint/2010/main" val="413420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pPr>
              <a:defRPr/>
            </a:pPr>
            <a:r>
              <a:rPr lang="en-US" altLang="en-US" dirty="0"/>
              <a:t>1. Fertility Measures</a:t>
            </a:r>
            <a:endParaRPr lang="en-US" dirty="0"/>
          </a:p>
        </p:txBody>
      </p:sp>
      <p:sp>
        <p:nvSpPr>
          <p:cNvPr id="37892" name="Rectangle 3"/>
          <p:cNvSpPr>
            <a:spLocks noGrp="1" noChangeArrowheads="1"/>
          </p:cNvSpPr>
          <p:nvPr>
            <p:ph sz="half" idx="1"/>
          </p:nvPr>
        </p:nvSpPr>
        <p:spPr/>
        <p:txBody>
          <a:bodyPr/>
          <a:lstStyle/>
          <a:p>
            <a:pPr algn="ctr" eaLnBrk="1" hangingPunct="1"/>
            <a:endParaRPr lang="en-US" altLang="en-US" sz="2000" dirty="0"/>
          </a:p>
        </p:txBody>
      </p:sp>
      <p:sp>
        <p:nvSpPr>
          <p:cNvPr id="2" name="Content Placeholder 1"/>
          <p:cNvSpPr>
            <a:spLocks noGrp="1"/>
          </p:cNvSpPr>
          <p:nvPr>
            <p:ph sz="half" idx="2"/>
          </p:nvPr>
        </p:nvSpPr>
        <p:spPr>
          <a:xfrm>
            <a:off x="4703762" y="1311275"/>
            <a:ext cx="4298951" cy="5291138"/>
          </a:xfrm>
        </p:spPr>
        <p:txBody>
          <a:bodyPr/>
          <a:lstStyle/>
          <a:p>
            <a:r>
              <a:rPr lang="en-US" altLang="en-US" sz="2400" dirty="0"/>
              <a:t>Total Fertility Rate (TFR)</a:t>
            </a:r>
          </a:p>
          <a:p>
            <a:pPr lvl="1"/>
            <a:r>
              <a:rPr lang="en-US" altLang="en-US" sz="2000" dirty="0"/>
              <a:t>Number of live births per female of reproductive age (15-49).</a:t>
            </a:r>
          </a:p>
          <a:p>
            <a:pPr lvl="1"/>
            <a:r>
              <a:rPr lang="en-US" altLang="en-US" sz="2000" dirty="0"/>
              <a:t>Indicates population change over a long period of time.</a:t>
            </a:r>
          </a:p>
          <a:p>
            <a:pPr lvl="1"/>
            <a:r>
              <a:rPr lang="en-US" altLang="en-US" sz="2000" dirty="0"/>
              <a:t>Instructive about societal norms in any given culture. </a:t>
            </a:r>
          </a:p>
          <a:p>
            <a:pPr lvl="1"/>
            <a:r>
              <a:rPr lang="en-US" altLang="en-US" sz="2000" dirty="0"/>
              <a:t>2.1 is considered as being the replacement birth rate.</a:t>
            </a:r>
          </a:p>
          <a:p>
            <a:pPr lvl="1"/>
            <a:r>
              <a:rPr lang="en-US" altLang="en-US" sz="2000" dirty="0"/>
              <a:t>Lower than 2.1 yields population decrease while rates greater than 2.1 yields population increase.</a:t>
            </a:r>
          </a:p>
          <a:p>
            <a:pPr lvl="1"/>
            <a:r>
              <a:rPr lang="en-US" altLang="en-US" sz="2000" dirty="0"/>
              <a:t>2.5 to 3.3 in least developed countries.</a:t>
            </a:r>
          </a:p>
          <a:p>
            <a:pPr lvl="1"/>
            <a:r>
              <a:rPr lang="en-US" altLang="en-US" sz="2000" dirty="0"/>
              <a:t>Improvements in medical conditions lower the replacement rate (below 2.06 in many countries).</a:t>
            </a:r>
          </a:p>
        </p:txBody>
      </p:sp>
      <p:sp>
        <p:nvSpPr>
          <p:cNvPr id="37893" name="Rectangle 6"/>
          <p:cNvSpPr>
            <a:spLocks noChangeArrowheads="1"/>
          </p:cNvSpPr>
          <p:nvPr/>
        </p:nvSpPr>
        <p:spPr bwMode="auto">
          <a:xfrm>
            <a:off x="1295400" y="1890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894" name="Text Box 7"/>
          <p:cNvSpPr txBox="1">
            <a:spLocks noChangeArrowheads="1"/>
          </p:cNvSpPr>
          <p:nvPr/>
        </p:nvSpPr>
        <p:spPr bwMode="auto">
          <a:xfrm>
            <a:off x="1524000" y="1827213"/>
            <a:ext cx="240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i="0">
                <a:solidFill>
                  <a:schemeClr val="tx1"/>
                </a:solidFill>
              </a:rPr>
              <a:t>25 females between 15-49</a:t>
            </a:r>
          </a:p>
        </p:txBody>
      </p:sp>
      <p:sp>
        <p:nvSpPr>
          <p:cNvPr id="37895" name="Rectangle 8"/>
          <p:cNvSpPr>
            <a:spLocks noChangeArrowheads="1"/>
          </p:cNvSpPr>
          <p:nvPr/>
        </p:nvSpPr>
        <p:spPr bwMode="auto">
          <a:xfrm>
            <a:off x="1295400" y="21955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896" name="Text Box 9"/>
          <p:cNvSpPr txBox="1">
            <a:spLocks noChangeArrowheads="1"/>
          </p:cNvSpPr>
          <p:nvPr/>
        </p:nvSpPr>
        <p:spPr bwMode="auto">
          <a:xfrm>
            <a:off x="1524000" y="2132013"/>
            <a:ext cx="2316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1800" i="0">
                <a:solidFill>
                  <a:schemeClr val="tx1"/>
                </a:solidFill>
              </a:rPr>
              <a:t>10 children born that year</a:t>
            </a:r>
          </a:p>
        </p:txBody>
      </p:sp>
      <p:sp>
        <p:nvSpPr>
          <p:cNvPr id="37897" name="Rectangle 10"/>
          <p:cNvSpPr>
            <a:spLocks noChangeArrowheads="1"/>
          </p:cNvSpPr>
          <p:nvPr/>
        </p:nvSpPr>
        <p:spPr bwMode="auto">
          <a:xfrm>
            <a:off x="18288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898" name="Rectangle 11"/>
          <p:cNvSpPr>
            <a:spLocks noChangeArrowheads="1"/>
          </p:cNvSpPr>
          <p:nvPr/>
        </p:nvSpPr>
        <p:spPr bwMode="auto">
          <a:xfrm>
            <a:off x="20574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899" name="Rectangle 12"/>
          <p:cNvSpPr>
            <a:spLocks noChangeArrowheads="1"/>
          </p:cNvSpPr>
          <p:nvPr/>
        </p:nvSpPr>
        <p:spPr bwMode="auto">
          <a:xfrm>
            <a:off x="22860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0" name="Rectangle 13"/>
          <p:cNvSpPr>
            <a:spLocks noChangeArrowheads="1"/>
          </p:cNvSpPr>
          <p:nvPr/>
        </p:nvSpPr>
        <p:spPr bwMode="auto">
          <a:xfrm>
            <a:off x="25146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1" name="Rectangle 14"/>
          <p:cNvSpPr>
            <a:spLocks noChangeArrowheads="1"/>
          </p:cNvSpPr>
          <p:nvPr/>
        </p:nvSpPr>
        <p:spPr bwMode="auto">
          <a:xfrm>
            <a:off x="27432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2" name="Rectangle 15"/>
          <p:cNvSpPr>
            <a:spLocks noChangeArrowheads="1"/>
          </p:cNvSpPr>
          <p:nvPr/>
        </p:nvSpPr>
        <p:spPr bwMode="auto">
          <a:xfrm>
            <a:off x="29718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3" name="Rectangle 16"/>
          <p:cNvSpPr>
            <a:spLocks noChangeArrowheads="1"/>
          </p:cNvSpPr>
          <p:nvPr/>
        </p:nvSpPr>
        <p:spPr bwMode="auto">
          <a:xfrm>
            <a:off x="32004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4" name="Rectangle 17"/>
          <p:cNvSpPr>
            <a:spLocks noChangeArrowheads="1"/>
          </p:cNvSpPr>
          <p:nvPr/>
        </p:nvSpPr>
        <p:spPr bwMode="auto">
          <a:xfrm>
            <a:off x="34290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5" name="Rectangle 18"/>
          <p:cNvSpPr>
            <a:spLocks noChangeArrowheads="1"/>
          </p:cNvSpPr>
          <p:nvPr/>
        </p:nvSpPr>
        <p:spPr bwMode="auto">
          <a:xfrm>
            <a:off x="36576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6" name="Rectangle 19"/>
          <p:cNvSpPr>
            <a:spLocks noChangeArrowheads="1"/>
          </p:cNvSpPr>
          <p:nvPr/>
        </p:nvSpPr>
        <p:spPr bwMode="auto">
          <a:xfrm>
            <a:off x="3886200" y="28813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7" name="Rectangle 25"/>
          <p:cNvSpPr>
            <a:spLocks noChangeArrowheads="1"/>
          </p:cNvSpPr>
          <p:nvPr/>
        </p:nvSpPr>
        <p:spPr bwMode="auto">
          <a:xfrm>
            <a:off x="18288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8" name="Rectangle 26"/>
          <p:cNvSpPr>
            <a:spLocks noChangeArrowheads="1"/>
          </p:cNvSpPr>
          <p:nvPr/>
        </p:nvSpPr>
        <p:spPr bwMode="auto">
          <a:xfrm>
            <a:off x="20574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09" name="Rectangle 27"/>
          <p:cNvSpPr>
            <a:spLocks noChangeArrowheads="1"/>
          </p:cNvSpPr>
          <p:nvPr/>
        </p:nvSpPr>
        <p:spPr bwMode="auto">
          <a:xfrm>
            <a:off x="22860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0" name="Rectangle 28"/>
          <p:cNvSpPr>
            <a:spLocks noChangeArrowheads="1"/>
          </p:cNvSpPr>
          <p:nvPr/>
        </p:nvSpPr>
        <p:spPr bwMode="auto">
          <a:xfrm>
            <a:off x="25146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1" name="Rectangle 29"/>
          <p:cNvSpPr>
            <a:spLocks noChangeArrowheads="1"/>
          </p:cNvSpPr>
          <p:nvPr/>
        </p:nvSpPr>
        <p:spPr bwMode="auto">
          <a:xfrm>
            <a:off x="27432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2" name="Rectangle 30"/>
          <p:cNvSpPr>
            <a:spLocks noChangeArrowheads="1"/>
          </p:cNvSpPr>
          <p:nvPr/>
        </p:nvSpPr>
        <p:spPr bwMode="auto">
          <a:xfrm>
            <a:off x="29718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3" name="Rectangle 31"/>
          <p:cNvSpPr>
            <a:spLocks noChangeArrowheads="1"/>
          </p:cNvSpPr>
          <p:nvPr/>
        </p:nvSpPr>
        <p:spPr bwMode="auto">
          <a:xfrm>
            <a:off x="32004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4" name="Rectangle 32"/>
          <p:cNvSpPr>
            <a:spLocks noChangeArrowheads="1"/>
          </p:cNvSpPr>
          <p:nvPr/>
        </p:nvSpPr>
        <p:spPr bwMode="auto">
          <a:xfrm>
            <a:off x="34290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5" name="Rectangle 33"/>
          <p:cNvSpPr>
            <a:spLocks noChangeArrowheads="1"/>
          </p:cNvSpPr>
          <p:nvPr/>
        </p:nvSpPr>
        <p:spPr bwMode="auto">
          <a:xfrm>
            <a:off x="36576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6" name="Rectangle 34"/>
          <p:cNvSpPr>
            <a:spLocks noChangeArrowheads="1"/>
          </p:cNvSpPr>
          <p:nvPr/>
        </p:nvSpPr>
        <p:spPr bwMode="auto">
          <a:xfrm>
            <a:off x="3886200" y="31861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7" name="Rectangle 35"/>
          <p:cNvSpPr>
            <a:spLocks noChangeArrowheads="1"/>
          </p:cNvSpPr>
          <p:nvPr/>
        </p:nvSpPr>
        <p:spPr bwMode="auto">
          <a:xfrm>
            <a:off x="18288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8" name="Rectangle 36"/>
          <p:cNvSpPr>
            <a:spLocks noChangeArrowheads="1"/>
          </p:cNvSpPr>
          <p:nvPr/>
        </p:nvSpPr>
        <p:spPr bwMode="auto">
          <a:xfrm>
            <a:off x="20574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19" name="Rectangle 37"/>
          <p:cNvSpPr>
            <a:spLocks noChangeArrowheads="1"/>
          </p:cNvSpPr>
          <p:nvPr/>
        </p:nvSpPr>
        <p:spPr bwMode="auto">
          <a:xfrm>
            <a:off x="22860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0" name="Rectangle 38"/>
          <p:cNvSpPr>
            <a:spLocks noChangeArrowheads="1"/>
          </p:cNvSpPr>
          <p:nvPr/>
        </p:nvSpPr>
        <p:spPr bwMode="auto">
          <a:xfrm>
            <a:off x="25146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1" name="Rectangle 39"/>
          <p:cNvSpPr>
            <a:spLocks noChangeArrowheads="1"/>
          </p:cNvSpPr>
          <p:nvPr/>
        </p:nvSpPr>
        <p:spPr bwMode="auto">
          <a:xfrm>
            <a:off x="27432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2" name="Rectangle 40"/>
          <p:cNvSpPr>
            <a:spLocks noChangeArrowheads="1"/>
          </p:cNvSpPr>
          <p:nvPr/>
        </p:nvSpPr>
        <p:spPr bwMode="auto">
          <a:xfrm>
            <a:off x="29718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3" name="Rectangle 41"/>
          <p:cNvSpPr>
            <a:spLocks noChangeArrowheads="1"/>
          </p:cNvSpPr>
          <p:nvPr/>
        </p:nvSpPr>
        <p:spPr bwMode="auto">
          <a:xfrm>
            <a:off x="32004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4" name="Rectangle 42"/>
          <p:cNvSpPr>
            <a:spLocks noChangeArrowheads="1"/>
          </p:cNvSpPr>
          <p:nvPr/>
        </p:nvSpPr>
        <p:spPr bwMode="auto">
          <a:xfrm>
            <a:off x="34290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5" name="Rectangle 43"/>
          <p:cNvSpPr>
            <a:spLocks noChangeArrowheads="1"/>
          </p:cNvSpPr>
          <p:nvPr/>
        </p:nvSpPr>
        <p:spPr bwMode="auto">
          <a:xfrm>
            <a:off x="36576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6" name="Rectangle 44"/>
          <p:cNvSpPr>
            <a:spLocks noChangeArrowheads="1"/>
          </p:cNvSpPr>
          <p:nvPr/>
        </p:nvSpPr>
        <p:spPr bwMode="auto">
          <a:xfrm>
            <a:off x="3886200" y="34909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7" name="Rectangle 45"/>
          <p:cNvSpPr>
            <a:spLocks noChangeArrowheads="1"/>
          </p:cNvSpPr>
          <p:nvPr/>
        </p:nvSpPr>
        <p:spPr bwMode="auto">
          <a:xfrm>
            <a:off x="18288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8" name="Rectangle 46"/>
          <p:cNvSpPr>
            <a:spLocks noChangeArrowheads="1"/>
          </p:cNvSpPr>
          <p:nvPr/>
        </p:nvSpPr>
        <p:spPr bwMode="auto">
          <a:xfrm>
            <a:off x="20574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29" name="Rectangle 47"/>
          <p:cNvSpPr>
            <a:spLocks noChangeArrowheads="1"/>
          </p:cNvSpPr>
          <p:nvPr/>
        </p:nvSpPr>
        <p:spPr bwMode="auto">
          <a:xfrm>
            <a:off x="22860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0" name="Rectangle 48"/>
          <p:cNvSpPr>
            <a:spLocks noChangeArrowheads="1"/>
          </p:cNvSpPr>
          <p:nvPr/>
        </p:nvSpPr>
        <p:spPr bwMode="auto">
          <a:xfrm>
            <a:off x="25146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1" name="Rectangle 49"/>
          <p:cNvSpPr>
            <a:spLocks noChangeArrowheads="1"/>
          </p:cNvSpPr>
          <p:nvPr/>
        </p:nvSpPr>
        <p:spPr bwMode="auto">
          <a:xfrm>
            <a:off x="27432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2" name="Rectangle 50"/>
          <p:cNvSpPr>
            <a:spLocks noChangeArrowheads="1"/>
          </p:cNvSpPr>
          <p:nvPr/>
        </p:nvSpPr>
        <p:spPr bwMode="auto">
          <a:xfrm>
            <a:off x="29718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3" name="Rectangle 51"/>
          <p:cNvSpPr>
            <a:spLocks noChangeArrowheads="1"/>
          </p:cNvSpPr>
          <p:nvPr/>
        </p:nvSpPr>
        <p:spPr bwMode="auto">
          <a:xfrm>
            <a:off x="32004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4" name="Rectangle 52"/>
          <p:cNvSpPr>
            <a:spLocks noChangeArrowheads="1"/>
          </p:cNvSpPr>
          <p:nvPr/>
        </p:nvSpPr>
        <p:spPr bwMode="auto">
          <a:xfrm>
            <a:off x="34290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5" name="Rectangle 53"/>
          <p:cNvSpPr>
            <a:spLocks noChangeArrowheads="1"/>
          </p:cNvSpPr>
          <p:nvPr/>
        </p:nvSpPr>
        <p:spPr bwMode="auto">
          <a:xfrm>
            <a:off x="36576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6" name="Rectangle 54"/>
          <p:cNvSpPr>
            <a:spLocks noChangeArrowheads="1"/>
          </p:cNvSpPr>
          <p:nvPr/>
        </p:nvSpPr>
        <p:spPr bwMode="auto">
          <a:xfrm>
            <a:off x="3886200" y="3795713"/>
            <a:ext cx="152400" cy="228600"/>
          </a:xfrm>
          <a:prstGeom prst="rect">
            <a:avLst/>
          </a:prstGeom>
          <a:solidFill>
            <a:srgbClr val="00CCFF"/>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7" name="Text Box 55"/>
          <p:cNvSpPr txBox="1">
            <a:spLocks noChangeArrowheads="1"/>
          </p:cNvSpPr>
          <p:nvPr/>
        </p:nvSpPr>
        <p:spPr bwMode="auto">
          <a:xfrm>
            <a:off x="990600" y="3265488"/>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i="0">
                <a:solidFill>
                  <a:schemeClr val="tx1"/>
                </a:solidFill>
              </a:rPr>
              <a:t>1,000</a:t>
            </a:r>
          </a:p>
        </p:txBody>
      </p:sp>
      <p:sp>
        <p:nvSpPr>
          <p:cNvPr id="37938" name="AutoShape 56"/>
          <p:cNvSpPr>
            <a:spLocks noChangeArrowheads="1"/>
          </p:cNvSpPr>
          <p:nvPr/>
        </p:nvSpPr>
        <p:spPr bwMode="auto">
          <a:xfrm>
            <a:off x="2667000" y="4252913"/>
            <a:ext cx="533400" cy="685800"/>
          </a:xfrm>
          <a:prstGeom prst="downArrow">
            <a:avLst>
              <a:gd name="adj1" fmla="val 50000"/>
              <a:gd name="adj2" fmla="val 32143"/>
            </a:avLst>
          </a:prstGeom>
          <a:solidFill>
            <a:srgbClr val="FF0000"/>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39" name="Rectangle 57"/>
          <p:cNvSpPr>
            <a:spLocks noChangeArrowheads="1"/>
          </p:cNvSpPr>
          <p:nvPr/>
        </p:nvSpPr>
        <p:spPr bwMode="auto">
          <a:xfrm>
            <a:off x="22860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40" name="Rectangle 58"/>
          <p:cNvSpPr>
            <a:spLocks noChangeArrowheads="1"/>
          </p:cNvSpPr>
          <p:nvPr/>
        </p:nvSpPr>
        <p:spPr bwMode="auto">
          <a:xfrm>
            <a:off x="25146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41" name="Rectangle 59"/>
          <p:cNvSpPr>
            <a:spLocks noChangeArrowheads="1"/>
          </p:cNvSpPr>
          <p:nvPr/>
        </p:nvSpPr>
        <p:spPr bwMode="auto">
          <a:xfrm>
            <a:off x="27432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42" name="Text Box 60"/>
          <p:cNvSpPr txBox="1">
            <a:spLocks noChangeArrowheads="1"/>
          </p:cNvSpPr>
          <p:nvPr/>
        </p:nvSpPr>
        <p:spPr bwMode="auto">
          <a:xfrm>
            <a:off x="3657600" y="5018088"/>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400" i="0">
                <a:solidFill>
                  <a:schemeClr val="tx1"/>
                </a:solidFill>
              </a:rPr>
              <a:t>60</a:t>
            </a:r>
          </a:p>
        </p:txBody>
      </p:sp>
      <p:sp>
        <p:nvSpPr>
          <p:cNvPr id="37943" name="Text Box 61"/>
          <p:cNvSpPr txBox="1">
            <a:spLocks noChangeArrowheads="1"/>
          </p:cNvSpPr>
          <p:nvPr/>
        </p:nvSpPr>
        <p:spPr bwMode="auto">
          <a:xfrm>
            <a:off x="1687513" y="5551488"/>
            <a:ext cx="2586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a:buClrTx/>
              <a:buFontTx/>
              <a:buNone/>
            </a:pPr>
            <a:r>
              <a:rPr lang="en-US" altLang="en-US" sz="2400" i="0">
                <a:solidFill>
                  <a:schemeClr val="tx1"/>
                </a:solidFill>
              </a:rPr>
              <a:t>TFR = 2.04</a:t>
            </a:r>
          </a:p>
          <a:p>
            <a:pPr algn="ctr">
              <a:buClrTx/>
              <a:buFontTx/>
              <a:buNone/>
            </a:pPr>
            <a:r>
              <a:rPr lang="en-US" altLang="en-US" sz="2400" i="0">
                <a:solidFill>
                  <a:schemeClr val="tx1"/>
                </a:solidFill>
              </a:rPr>
              <a:t>= (60/1,000) * (49-15)</a:t>
            </a:r>
          </a:p>
        </p:txBody>
      </p:sp>
      <p:sp>
        <p:nvSpPr>
          <p:cNvPr id="37944" name="Rectangle 63"/>
          <p:cNvSpPr>
            <a:spLocks noChangeArrowheads="1"/>
          </p:cNvSpPr>
          <p:nvPr/>
        </p:nvSpPr>
        <p:spPr bwMode="auto">
          <a:xfrm>
            <a:off x="29718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45" name="Rectangle 64"/>
          <p:cNvSpPr>
            <a:spLocks noChangeArrowheads="1"/>
          </p:cNvSpPr>
          <p:nvPr/>
        </p:nvSpPr>
        <p:spPr bwMode="auto">
          <a:xfrm>
            <a:off x="32004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37946" name="Rectangle 65"/>
          <p:cNvSpPr>
            <a:spLocks noChangeArrowheads="1"/>
          </p:cNvSpPr>
          <p:nvPr/>
        </p:nvSpPr>
        <p:spPr bwMode="auto">
          <a:xfrm>
            <a:off x="3429000" y="5091113"/>
            <a:ext cx="152400" cy="228600"/>
          </a:xfrm>
          <a:prstGeom prst="rect">
            <a:avLst/>
          </a:prstGeom>
          <a:solidFill>
            <a:srgbClr val="FFFF99"/>
          </a:solidFill>
          <a:ln w="9525">
            <a:solidFill>
              <a:schemeClr val="tx1"/>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Tree>
    <p:extLst>
      <p:ext uri="{BB962C8B-B14F-4D97-AF65-F5344CB8AC3E}">
        <p14:creationId xmlns:p14="http://schemas.microsoft.com/office/powerpoint/2010/main" val="7360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9" name="Rectangle 9"/>
          <p:cNvSpPr>
            <a:spLocks noGrp="1" noChangeArrowheads="1"/>
          </p:cNvSpPr>
          <p:nvPr>
            <p:ph type="title"/>
          </p:nvPr>
        </p:nvSpPr>
        <p:spPr/>
        <p:txBody>
          <a:bodyPr/>
          <a:lstStyle/>
          <a:p>
            <a:pPr eaLnBrk="1" hangingPunct="1">
              <a:defRPr/>
            </a:pPr>
            <a:r>
              <a:rPr lang="en-US" dirty="0"/>
              <a:t>Total Fertility Rate, Selected Countries, 1995-2014</a:t>
            </a:r>
          </a:p>
        </p:txBody>
      </p:sp>
      <p:graphicFrame>
        <p:nvGraphicFramePr>
          <p:cNvPr id="2" name="Object 0"/>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5125" name="Line 5"/>
          <p:cNvSpPr>
            <a:spLocks noChangeShapeType="1"/>
          </p:cNvSpPr>
          <p:nvPr/>
        </p:nvSpPr>
        <p:spPr bwMode="auto">
          <a:xfrm>
            <a:off x="3593231" y="1524000"/>
            <a:ext cx="0" cy="4953000"/>
          </a:xfrm>
          <a:prstGeom prst="line">
            <a:avLst/>
          </a:prstGeom>
          <a:noFill/>
          <a:ln w="38100">
            <a:solidFill>
              <a:schemeClr val="accent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6"/>
          <p:cNvSpPr txBox="1">
            <a:spLocks noChangeArrowheads="1"/>
          </p:cNvSpPr>
          <p:nvPr/>
        </p:nvSpPr>
        <p:spPr bwMode="auto">
          <a:xfrm>
            <a:off x="3725925" y="5190000"/>
            <a:ext cx="21611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2000" b="1" i="0" dirty="0">
                <a:latin typeface="Agency FB" pitchFamily="34" charset="0"/>
              </a:rPr>
              <a:t>Replacement rate (2.1)</a:t>
            </a:r>
          </a:p>
        </p:txBody>
      </p:sp>
    </p:spTree>
    <p:extLst>
      <p:ext uri="{BB962C8B-B14F-4D97-AF65-F5344CB8AC3E}">
        <p14:creationId xmlns:p14="http://schemas.microsoft.com/office/powerpoint/2010/main" val="14028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TFR among Developed Countries, 2005-2014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2897189"/>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793411"/>
      </p:ext>
    </p:extLst>
  </p:cSld>
  <p:clrMapOvr>
    <a:masterClrMapping/>
  </p:clrMapOvr>
</p:sld>
</file>

<file path=ppt/theme/theme1.xml><?xml version="1.0" encoding="utf-8"?>
<a:theme xmlns:a="http://schemas.openxmlformats.org/drawingml/2006/main" name="5_102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5 Topic 1</Template>
  <TotalTime>21026</TotalTime>
  <Words>3290</Words>
  <Application>Microsoft Office PowerPoint</Application>
  <PresentationFormat>On-screen Show (4:3)</PresentationFormat>
  <Paragraphs>440</Paragraphs>
  <Slides>55</Slides>
  <Notes>39</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Abadi MT Condensed Extra Bold</vt:lpstr>
      <vt:lpstr>Agency FB</vt:lpstr>
      <vt:lpstr>Arial</vt:lpstr>
      <vt:lpstr>Arial Narrow</vt:lpstr>
      <vt:lpstr>AvantGarde Bk BT</vt:lpstr>
      <vt:lpstr>Calibri</vt:lpstr>
      <vt:lpstr>Impact</vt:lpstr>
      <vt:lpstr>Myriad Pro</vt:lpstr>
      <vt:lpstr>Times New Roman</vt:lpstr>
      <vt:lpstr>Verdana</vt:lpstr>
      <vt:lpstr>5_102Design</vt:lpstr>
      <vt:lpstr>Topic 3 – Fertility and Mortality</vt:lpstr>
      <vt:lpstr>Conditions of Usage</vt:lpstr>
      <vt:lpstr>A. Fertility Patterns</vt:lpstr>
      <vt:lpstr>1. Fertility Measures</vt:lpstr>
      <vt:lpstr>1. Fertility Measures</vt:lpstr>
      <vt:lpstr>1. Fertility Measures</vt:lpstr>
      <vt:lpstr>1. Fertility Measures</vt:lpstr>
      <vt:lpstr>Total Fertility Rate, Selected Countries, 1995-2014</vt:lpstr>
      <vt:lpstr>TFR among Developed Countries, 2005-2014</vt:lpstr>
      <vt:lpstr>World Total Fertility Rate, 2010</vt:lpstr>
      <vt:lpstr>3. Factors Influencing Fertility</vt:lpstr>
      <vt:lpstr>2. Biological Determinants of Fertility</vt:lpstr>
      <vt:lpstr>Birth Rate per Age Group, United States, 1965, 1990, 2002, 2015 (per 1,000 women)</vt:lpstr>
      <vt:lpstr>Average Sperm Count of Americans, 1938-98 (per ml)</vt:lpstr>
      <vt:lpstr>3. Social Determinants of Fertility</vt:lpstr>
      <vt:lpstr>Girls between 15 and 19 who are Married, Divorced or Widowed, 2004</vt:lpstr>
      <vt:lpstr>Average “Personal Ideal“ Number of Children,  2001 and 2006, Females Ages 15 - 24</vt:lpstr>
      <vt:lpstr>Completed Fertility: Women Aged 40-44 Childless and With Three or More Children</vt:lpstr>
      <vt:lpstr>3. Social Determinants of Fertility</vt:lpstr>
      <vt:lpstr>3. Social Determinants of Fertility</vt:lpstr>
      <vt:lpstr>Female Primary Education Completion Rate and TFR by Region, 2014</vt:lpstr>
      <vt:lpstr>Total Fertility Rates by Race: United States, 1940-2014</vt:lpstr>
      <vt:lpstr>3. Social Determinants of Fertility</vt:lpstr>
      <vt:lpstr>Pregnancies and Abortions per Women Aged 15-19 Years, 1998</vt:lpstr>
      <vt:lpstr>Abortion Rates (per 1,000 females) Aged 15-19, 1991-2011</vt:lpstr>
      <vt:lpstr>3. Social Determinants of Fertility</vt:lpstr>
      <vt:lpstr>3. Social Determinants of Fertility</vt:lpstr>
      <vt:lpstr>3. Social Determinants of Fertility</vt:lpstr>
      <vt:lpstr>3. Economic Determinants of Fertility</vt:lpstr>
      <vt:lpstr>3. Economic Determinants of Fertility</vt:lpstr>
      <vt:lpstr>PowerPoint Presentation</vt:lpstr>
      <vt:lpstr>3. Economic Determinants of Fertility</vt:lpstr>
      <vt:lpstr>Relationship Between Fertility and GDP per Capita, Selected Countries, 2007</vt:lpstr>
      <vt:lpstr>3. Economic Determinants of Fertility</vt:lpstr>
      <vt:lpstr>B. Mortality Transition</vt:lpstr>
      <vt:lpstr>1. Crude Death Rate</vt:lpstr>
      <vt:lpstr>1. Crude Death Rate</vt:lpstr>
      <vt:lpstr>1. Crude Death Rate</vt:lpstr>
      <vt:lpstr>1. Crude Death Rate</vt:lpstr>
      <vt:lpstr>World Crude Death Rate, 2010</vt:lpstr>
      <vt:lpstr>Fertility and Mortality in the United States, 1950-2014 (in 1000s)</vt:lpstr>
      <vt:lpstr>2. Infant Mortality Rate</vt:lpstr>
      <vt:lpstr>Infant Mortality Rate, 2013</vt:lpstr>
      <vt:lpstr>PowerPoint Presentation</vt:lpstr>
      <vt:lpstr>3. Epidemiological Transition</vt:lpstr>
      <vt:lpstr>3. Epidemiological Transition</vt:lpstr>
      <vt:lpstr>3. Epidemiological Transition</vt:lpstr>
      <vt:lpstr>Survivorship of the British Population, 17th and 20th Centuries</vt:lpstr>
      <vt:lpstr>3. Epidemiological Transition</vt:lpstr>
      <vt:lpstr>3. Epidemiological Transition</vt:lpstr>
      <vt:lpstr>3. Epidemiological Transition: The Case of the United States</vt:lpstr>
      <vt:lpstr>Selected Causes of Death, United States</vt:lpstr>
      <vt:lpstr>Children and Adolescents with Obesity, United States</vt:lpstr>
      <vt:lpstr>Adults with Overweight and Obesity: Aged 20+, United States</vt:lpstr>
      <vt:lpstr>Suicide and Homicide Death Rates, United States 2014</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 Fertility and Mortality</dc:title>
  <dc:subject>GEOG 5 Population and Migration</dc:subject>
  <dc:creator>Dr. Jean-Paul Rodrigue</dc:creator>
  <cp:lastModifiedBy>Jean-Paul Rodrigue</cp:lastModifiedBy>
  <cp:revision>2535</cp:revision>
  <cp:lastPrinted>1999-09-24T21:18:10Z</cp:lastPrinted>
  <dcterms:created xsi:type="dcterms:W3CDTF">1997-06-07T23:18:59Z</dcterms:created>
  <dcterms:modified xsi:type="dcterms:W3CDTF">2017-03-16T17:20:16Z</dcterms:modified>
</cp:coreProperties>
</file>