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9" r:id="rId1"/>
  </p:sldMasterIdLst>
  <p:notesMasterIdLst>
    <p:notesMasterId r:id="rId48"/>
  </p:notesMasterIdLst>
  <p:handoutMasterIdLst>
    <p:handoutMasterId r:id="rId49"/>
  </p:handoutMasterIdLst>
  <p:sldIdLst>
    <p:sldId id="256" r:id="rId2"/>
    <p:sldId id="377" r:id="rId3"/>
    <p:sldId id="422" r:id="rId4"/>
    <p:sldId id="431" r:id="rId5"/>
    <p:sldId id="257" r:id="rId6"/>
    <p:sldId id="424" r:id="rId7"/>
    <p:sldId id="380" r:id="rId8"/>
    <p:sldId id="427" r:id="rId9"/>
    <p:sldId id="271" r:id="rId10"/>
    <p:sldId id="382" r:id="rId11"/>
    <p:sldId id="425" r:id="rId12"/>
    <p:sldId id="390" r:id="rId13"/>
    <p:sldId id="399" r:id="rId14"/>
    <p:sldId id="400" r:id="rId15"/>
    <p:sldId id="381" r:id="rId16"/>
    <p:sldId id="385" r:id="rId17"/>
    <p:sldId id="394" r:id="rId18"/>
    <p:sldId id="395" r:id="rId19"/>
    <p:sldId id="396" r:id="rId20"/>
    <p:sldId id="397" r:id="rId21"/>
    <p:sldId id="421" r:id="rId22"/>
    <p:sldId id="410" r:id="rId23"/>
    <p:sldId id="429" r:id="rId24"/>
    <p:sldId id="391" r:id="rId25"/>
    <p:sldId id="392" r:id="rId26"/>
    <p:sldId id="418" r:id="rId27"/>
    <p:sldId id="412" r:id="rId28"/>
    <p:sldId id="413" r:id="rId29"/>
    <p:sldId id="414" r:id="rId30"/>
    <p:sldId id="416" r:id="rId31"/>
    <p:sldId id="419" r:id="rId32"/>
    <p:sldId id="420" r:id="rId33"/>
    <p:sldId id="423" r:id="rId34"/>
    <p:sldId id="428" r:id="rId35"/>
    <p:sldId id="406" r:id="rId36"/>
    <p:sldId id="401" r:id="rId37"/>
    <p:sldId id="402" r:id="rId38"/>
    <p:sldId id="409" r:id="rId39"/>
    <p:sldId id="407" r:id="rId40"/>
    <p:sldId id="408" r:id="rId41"/>
    <p:sldId id="426" r:id="rId42"/>
    <p:sldId id="403" r:id="rId43"/>
    <p:sldId id="436" r:id="rId44"/>
    <p:sldId id="437" r:id="rId45"/>
    <p:sldId id="432" r:id="rId46"/>
    <p:sldId id="430" r:id="rId47"/>
  </p:sldIdLst>
  <p:sldSz cx="9144000" cy="6858000" type="screen4x3"/>
  <p:notesSz cx="6858000" cy="92075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FA401EA9-C852-483D-BD16-076F4FEF9462}">
          <p14:sldIdLst>
            <p14:sldId id="256"/>
            <p14:sldId id="377"/>
            <p14:sldId id="422"/>
            <p14:sldId id="431"/>
          </p14:sldIdLst>
        </p14:section>
        <p14:section name="Population Geography" id="{00007804-3576-4FDA-A6B1-EF54765C9F9A}">
          <p14:sldIdLst>
            <p14:sldId id="257"/>
            <p14:sldId id="424"/>
            <p14:sldId id="380"/>
            <p14:sldId id="427"/>
            <p14:sldId id="271"/>
            <p14:sldId id="382"/>
            <p14:sldId id="425"/>
            <p14:sldId id="390"/>
            <p14:sldId id="399"/>
            <p14:sldId id="400"/>
            <p14:sldId id="381"/>
            <p14:sldId id="385"/>
            <p14:sldId id="394"/>
            <p14:sldId id="395"/>
            <p14:sldId id="396"/>
            <p14:sldId id="397"/>
          </p14:sldIdLst>
        </p14:section>
        <p14:section name="Population Growth" id="{78A7F8AF-50B3-4F30-9E1E-55B47F03DF02}">
          <p14:sldIdLst>
            <p14:sldId id="421"/>
            <p14:sldId id="410"/>
            <p14:sldId id="429"/>
            <p14:sldId id="391"/>
            <p14:sldId id="392"/>
            <p14:sldId id="418"/>
            <p14:sldId id="412"/>
            <p14:sldId id="413"/>
            <p14:sldId id="414"/>
            <p14:sldId id="416"/>
            <p14:sldId id="419"/>
            <p14:sldId id="420"/>
            <p14:sldId id="423"/>
          </p14:sldIdLst>
        </p14:section>
        <p14:section name="Demographic Transition" id="{06F77C2F-6C92-4765-BF6F-D56D78FEE91C}">
          <p14:sldIdLst>
            <p14:sldId id="428"/>
            <p14:sldId id="406"/>
            <p14:sldId id="401"/>
            <p14:sldId id="402"/>
            <p14:sldId id="409"/>
            <p14:sldId id="407"/>
            <p14:sldId id="408"/>
            <p14:sldId id="426"/>
            <p14:sldId id="403"/>
            <p14:sldId id="436"/>
            <p14:sldId id="437"/>
            <p14:sldId id="432"/>
            <p14:sldId id="4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DDDDDD"/>
    <a:srgbClr val="99CCFF"/>
    <a:srgbClr val="808080"/>
    <a:srgbClr val="663300"/>
    <a:srgbClr val="777777"/>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2" autoAdjust="0"/>
    <p:restoredTop sz="86418" autoAdjust="0"/>
  </p:normalViewPr>
  <p:slideViewPr>
    <p:cSldViewPr snapToGrid="0">
      <p:cViewPr varScale="1">
        <p:scale>
          <a:sx n="145" d="100"/>
          <a:sy n="145" d="100"/>
        </p:scale>
        <p:origin x="4596" y="114"/>
      </p:cViewPr>
      <p:guideLst>
        <p:guide orient="horz" pos="2160"/>
        <p:guide pos="2880"/>
      </p:guideLst>
    </p:cSldViewPr>
  </p:slideViewPr>
  <p:outlineViewPr>
    <p:cViewPr>
      <p:scale>
        <a:sx n="33" d="100"/>
        <a:sy n="33" d="100"/>
      </p:scale>
      <p:origin x="0" y="-3274"/>
    </p:cViewPr>
  </p:outlineViewPr>
  <p:notesTextViewPr>
    <p:cViewPr>
      <p:scale>
        <a:sx n="100" d="100"/>
        <a:sy n="100" d="100"/>
      </p:scale>
      <p:origin x="0" y="0"/>
    </p:cViewPr>
  </p:notesTextViewPr>
  <p:sorterViewPr>
    <p:cViewPr varScale="1">
      <p:scale>
        <a:sx n="1" d="1"/>
        <a:sy n="1" d="1"/>
      </p:scale>
      <p:origin x="0" y="-3060"/>
    </p:cViewPr>
  </p:sorterViewPr>
  <p:notesViewPr>
    <p:cSldViewPr snapToGrid="0">
      <p:cViewPr varScale="1">
        <p:scale>
          <a:sx n="88" d="100"/>
          <a:sy n="88" d="100"/>
        </p:scale>
        <p:origin x="-2088" y="-96"/>
      </p:cViewPr>
      <p:guideLst>
        <p:guide orient="horz" pos="290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11820330969264E-2"/>
          <c:y val="5.9040590405904057E-2"/>
          <c:w val="0.89125295508274227"/>
          <c:h val="0.81549815498154976"/>
        </c:manualLayout>
      </c:layout>
      <c:scatterChart>
        <c:scatterStyle val="lineMarker"/>
        <c:varyColors val="0"/>
        <c:ser>
          <c:idx val="0"/>
          <c:order val="0"/>
          <c:tx>
            <c:strRef>
              <c:f>Sheet1!$B$1</c:f>
              <c:strCache>
                <c:ptCount val="1"/>
                <c:pt idx="0">
                  <c:v>Population</c:v>
                </c:pt>
              </c:strCache>
            </c:strRef>
          </c:tx>
          <c:spPr>
            <a:ln w="25400" cap="rnd">
              <a:solidFill>
                <a:schemeClr val="accent1"/>
              </a:solidFill>
              <a:round/>
            </a:ln>
            <a:effectLst/>
          </c:spPr>
          <c:marker>
            <c:symbol val="none"/>
          </c:marker>
          <c:xVal>
            <c:numRef>
              <c:f>Sheet1!$A$2:$A$209</c:f>
              <c:numCache>
                <c:formatCode>General</c:formatCode>
                <c:ptCount val="208"/>
                <c:pt idx="0">
                  <c:v>-10000</c:v>
                </c:pt>
                <c:pt idx="1">
                  <c:v>-9000</c:v>
                </c:pt>
                <c:pt idx="2">
                  <c:v>-8000</c:v>
                </c:pt>
                <c:pt idx="3">
                  <c:v>-7000</c:v>
                </c:pt>
                <c:pt idx="4">
                  <c:v>-6000</c:v>
                </c:pt>
                <c:pt idx="5">
                  <c:v>-5000</c:v>
                </c:pt>
                <c:pt idx="6">
                  <c:v>-4000</c:v>
                </c:pt>
                <c:pt idx="7">
                  <c:v>-3000</c:v>
                </c:pt>
                <c:pt idx="8">
                  <c:v>-2000</c:v>
                </c:pt>
                <c:pt idx="9">
                  <c:v>-1000</c:v>
                </c:pt>
                <c:pt idx="10">
                  <c:v>1</c:v>
                </c:pt>
                <c:pt idx="11">
                  <c:v>100</c:v>
                </c:pt>
                <c:pt idx="12">
                  <c:v>200</c:v>
                </c:pt>
                <c:pt idx="13">
                  <c:v>300</c:v>
                </c:pt>
                <c:pt idx="14">
                  <c:v>400</c:v>
                </c:pt>
                <c:pt idx="15">
                  <c:v>500</c:v>
                </c:pt>
                <c:pt idx="16">
                  <c:v>600</c:v>
                </c:pt>
                <c:pt idx="17">
                  <c:v>700</c:v>
                </c:pt>
                <c:pt idx="18">
                  <c:v>800</c:v>
                </c:pt>
                <c:pt idx="19">
                  <c:v>900</c:v>
                </c:pt>
                <c:pt idx="20">
                  <c:v>1000</c:v>
                </c:pt>
                <c:pt idx="21">
                  <c:v>1100</c:v>
                </c:pt>
                <c:pt idx="22">
                  <c:v>1200</c:v>
                </c:pt>
                <c:pt idx="23">
                  <c:v>1300</c:v>
                </c:pt>
                <c:pt idx="24">
                  <c:v>1400</c:v>
                </c:pt>
                <c:pt idx="25">
                  <c:v>1500</c:v>
                </c:pt>
                <c:pt idx="26">
                  <c:v>1600</c:v>
                </c:pt>
                <c:pt idx="27">
                  <c:v>1700</c:v>
                </c:pt>
                <c:pt idx="28">
                  <c:v>1750</c:v>
                </c:pt>
                <c:pt idx="29">
                  <c:v>1800</c:v>
                </c:pt>
                <c:pt idx="30">
                  <c:v>1850</c:v>
                </c:pt>
                <c:pt idx="31">
                  <c:v>1900</c:v>
                </c:pt>
                <c:pt idx="32">
                  <c:v>1901</c:v>
                </c:pt>
                <c:pt idx="33">
                  <c:v>1902</c:v>
                </c:pt>
                <c:pt idx="34">
                  <c:v>1903</c:v>
                </c:pt>
                <c:pt idx="35">
                  <c:v>1904</c:v>
                </c:pt>
                <c:pt idx="36">
                  <c:v>1905</c:v>
                </c:pt>
                <c:pt idx="37">
                  <c:v>1906</c:v>
                </c:pt>
                <c:pt idx="38">
                  <c:v>1907</c:v>
                </c:pt>
                <c:pt idx="39">
                  <c:v>1908</c:v>
                </c:pt>
                <c:pt idx="40">
                  <c:v>1909</c:v>
                </c:pt>
                <c:pt idx="41">
                  <c:v>1910</c:v>
                </c:pt>
                <c:pt idx="42">
                  <c:v>1911</c:v>
                </c:pt>
                <c:pt idx="43">
                  <c:v>1912</c:v>
                </c:pt>
                <c:pt idx="44">
                  <c:v>1913</c:v>
                </c:pt>
                <c:pt idx="45">
                  <c:v>1914</c:v>
                </c:pt>
                <c:pt idx="46">
                  <c:v>1915</c:v>
                </c:pt>
                <c:pt idx="47">
                  <c:v>1916</c:v>
                </c:pt>
                <c:pt idx="48">
                  <c:v>1917</c:v>
                </c:pt>
                <c:pt idx="49">
                  <c:v>1918</c:v>
                </c:pt>
                <c:pt idx="50">
                  <c:v>1919</c:v>
                </c:pt>
                <c:pt idx="51">
                  <c:v>1920</c:v>
                </c:pt>
                <c:pt idx="52">
                  <c:v>1921</c:v>
                </c:pt>
                <c:pt idx="53">
                  <c:v>1922</c:v>
                </c:pt>
                <c:pt idx="54">
                  <c:v>1923</c:v>
                </c:pt>
                <c:pt idx="55">
                  <c:v>1924</c:v>
                </c:pt>
                <c:pt idx="56">
                  <c:v>1925</c:v>
                </c:pt>
                <c:pt idx="57">
                  <c:v>1926</c:v>
                </c:pt>
                <c:pt idx="58">
                  <c:v>1927</c:v>
                </c:pt>
                <c:pt idx="59">
                  <c:v>1928</c:v>
                </c:pt>
                <c:pt idx="60">
                  <c:v>1929</c:v>
                </c:pt>
                <c:pt idx="61">
                  <c:v>1930</c:v>
                </c:pt>
                <c:pt idx="62">
                  <c:v>1931</c:v>
                </c:pt>
                <c:pt idx="63">
                  <c:v>1932</c:v>
                </c:pt>
                <c:pt idx="64">
                  <c:v>1933</c:v>
                </c:pt>
                <c:pt idx="65">
                  <c:v>1934</c:v>
                </c:pt>
                <c:pt idx="66">
                  <c:v>1935</c:v>
                </c:pt>
                <c:pt idx="67">
                  <c:v>1936</c:v>
                </c:pt>
                <c:pt idx="68">
                  <c:v>1937</c:v>
                </c:pt>
                <c:pt idx="69">
                  <c:v>1938</c:v>
                </c:pt>
                <c:pt idx="70">
                  <c:v>1939</c:v>
                </c:pt>
                <c:pt idx="71">
                  <c:v>1940</c:v>
                </c:pt>
                <c:pt idx="72">
                  <c:v>1941</c:v>
                </c:pt>
                <c:pt idx="73">
                  <c:v>1942</c:v>
                </c:pt>
                <c:pt idx="74">
                  <c:v>1943</c:v>
                </c:pt>
                <c:pt idx="75">
                  <c:v>1944</c:v>
                </c:pt>
                <c:pt idx="76">
                  <c:v>1945</c:v>
                </c:pt>
                <c:pt idx="77">
                  <c:v>1946</c:v>
                </c:pt>
                <c:pt idx="78">
                  <c:v>1947</c:v>
                </c:pt>
                <c:pt idx="79">
                  <c:v>1948</c:v>
                </c:pt>
                <c:pt idx="80">
                  <c:v>1949</c:v>
                </c:pt>
                <c:pt idx="81">
                  <c:v>1950</c:v>
                </c:pt>
                <c:pt idx="82">
                  <c:v>1951</c:v>
                </c:pt>
                <c:pt idx="83">
                  <c:v>1952</c:v>
                </c:pt>
                <c:pt idx="84">
                  <c:v>1953</c:v>
                </c:pt>
                <c:pt idx="85">
                  <c:v>1954</c:v>
                </c:pt>
                <c:pt idx="86">
                  <c:v>1955</c:v>
                </c:pt>
                <c:pt idx="87">
                  <c:v>1956</c:v>
                </c:pt>
                <c:pt idx="88">
                  <c:v>1957</c:v>
                </c:pt>
                <c:pt idx="89">
                  <c:v>1958</c:v>
                </c:pt>
                <c:pt idx="90">
                  <c:v>1959</c:v>
                </c:pt>
                <c:pt idx="91">
                  <c:v>1960</c:v>
                </c:pt>
                <c:pt idx="92">
                  <c:v>1961</c:v>
                </c:pt>
                <c:pt idx="93">
                  <c:v>1962</c:v>
                </c:pt>
                <c:pt idx="94">
                  <c:v>1963</c:v>
                </c:pt>
                <c:pt idx="95">
                  <c:v>1964</c:v>
                </c:pt>
                <c:pt idx="96">
                  <c:v>1965</c:v>
                </c:pt>
                <c:pt idx="97">
                  <c:v>1966</c:v>
                </c:pt>
                <c:pt idx="98">
                  <c:v>1967</c:v>
                </c:pt>
                <c:pt idx="99">
                  <c:v>1968</c:v>
                </c:pt>
                <c:pt idx="100">
                  <c:v>1969</c:v>
                </c:pt>
                <c:pt idx="101">
                  <c:v>1970</c:v>
                </c:pt>
                <c:pt idx="102">
                  <c:v>1971</c:v>
                </c:pt>
                <c:pt idx="103">
                  <c:v>1972</c:v>
                </c:pt>
                <c:pt idx="104">
                  <c:v>1973</c:v>
                </c:pt>
                <c:pt idx="105">
                  <c:v>1974</c:v>
                </c:pt>
                <c:pt idx="106">
                  <c:v>1975</c:v>
                </c:pt>
                <c:pt idx="107">
                  <c:v>1976</c:v>
                </c:pt>
                <c:pt idx="108">
                  <c:v>1977</c:v>
                </c:pt>
                <c:pt idx="109">
                  <c:v>1978</c:v>
                </c:pt>
                <c:pt idx="110">
                  <c:v>1979</c:v>
                </c:pt>
                <c:pt idx="111">
                  <c:v>1980</c:v>
                </c:pt>
                <c:pt idx="112">
                  <c:v>1981</c:v>
                </c:pt>
                <c:pt idx="113">
                  <c:v>1982</c:v>
                </c:pt>
                <c:pt idx="114">
                  <c:v>1983</c:v>
                </c:pt>
                <c:pt idx="115">
                  <c:v>1984</c:v>
                </c:pt>
                <c:pt idx="116">
                  <c:v>1985</c:v>
                </c:pt>
                <c:pt idx="117">
                  <c:v>1986</c:v>
                </c:pt>
                <c:pt idx="118">
                  <c:v>1987</c:v>
                </c:pt>
                <c:pt idx="119">
                  <c:v>1988</c:v>
                </c:pt>
                <c:pt idx="120">
                  <c:v>1989</c:v>
                </c:pt>
                <c:pt idx="121">
                  <c:v>1990</c:v>
                </c:pt>
                <c:pt idx="122">
                  <c:v>1991</c:v>
                </c:pt>
                <c:pt idx="123">
                  <c:v>1992</c:v>
                </c:pt>
                <c:pt idx="124">
                  <c:v>1993</c:v>
                </c:pt>
                <c:pt idx="125">
                  <c:v>1994</c:v>
                </c:pt>
                <c:pt idx="126">
                  <c:v>1995</c:v>
                </c:pt>
                <c:pt idx="127">
                  <c:v>1996</c:v>
                </c:pt>
                <c:pt idx="128">
                  <c:v>1997</c:v>
                </c:pt>
                <c:pt idx="129">
                  <c:v>1998</c:v>
                </c:pt>
                <c:pt idx="130">
                  <c:v>1999</c:v>
                </c:pt>
                <c:pt idx="131">
                  <c:v>2000</c:v>
                </c:pt>
                <c:pt idx="132">
                  <c:v>2001</c:v>
                </c:pt>
                <c:pt idx="133">
                  <c:v>2002</c:v>
                </c:pt>
                <c:pt idx="134">
                  <c:v>2003</c:v>
                </c:pt>
                <c:pt idx="135">
                  <c:v>2004</c:v>
                </c:pt>
                <c:pt idx="136">
                  <c:v>2005</c:v>
                </c:pt>
                <c:pt idx="137">
                  <c:v>2006</c:v>
                </c:pt>
                <c:pt idx="138">
                  <c:v>2007</c:v>
                </c:pt>
                <c:pt idx="139">
                  <c:v>2008</c:v>
                </c:pt>
                <c:pt idx="140">
                  <c:v>2009</c:v>
                </c:pt>
                <c:pt idx="141">
                  <c:v>2010</c:v>
                </c:pt>
                <c:pt idx="142">
                  <c:v>2011</c:v>
                </c:pt>
                <c:pt idx="143">
                  <c:v>2012</c:v>
                </c:pt>
                <c:pt idx="144">
                  <c:v>2013</c:v>
                </c:pt>
                <c:pt idx="145">
                  <c:v>2014</c:v>
                </c:pt>
                <c:pt idx="146">
                  <c:v>2015</c:v>
                </c:pt>
                <c:pt idx="147">
                  <c:v>2015</c:v>
                </c:pt>
                <c:pt idx="148">
                  <c:v>2016</c:v>
                </c:pt>
                <c:pt idx="149">
                  <c:v>2017</c:v>
                </c:pt>
                <c:pt idx="150">
                  <c:v>2018</c:v>
                </c:pt>
                <c:pt idx="151">
                  <c:v>2019</c:v>
                </c:pt>
                <c:pt idx="152">
                  <c:v>2020</c:v>
                </c:pt>
                <c:pt idx="153">
                  <c:v>2021</c:v>
                </c:pt>
                <c:pt idx="154">
                  <c:v>2022</c:v>
                </c:pt>
                <c:pt idx="155">
                  <c:v>2023</c:v>
                </c:pt>
                <c:pt idx="156">
                  <c:v>2024</c:v>
                </c:pt>
                <c:pt idx="157">
                  <c:v>2025</c:v>
                </c:pt>
                <c:pt idx="158">
                  <c:v>2026</c:v>
                </c:pt>
                <c:pt idx="159">
                  <c:v>2027</c:v>
                </c:pt>
                <c:pt idx="160">
                  <c:v>2028</c:v>
                </c:pt>
                <c:pt idx="161">
                  <c:v>2029</c:v>
                </c:pt>
                <c:pt idx="162">
                  <c:v>2030</c:v>
                </c:pt>
                <c:pt idx="163">
                  <c:v>2031</c:v>
                </c:pt>
                <c:pt idx="164">
                  <c:v>2032</c:v>
                </c:pt>
                <c:pt idx="165">
                  <c:v>2033</c:v>
                </c:pt>
                <c:pt idx="166">
                  <c:v>2034</c:v>
                </c:pt>
                <c:pt idx="167">
                  <c:v>2035</c:v>
                </c:pt>
                <c:pt idx="168">
                  <c:v>2036</c:v>
                </c:pt>
                <c:pt idx="169">
                  <c:v>2037</c:v>
                </c:pt>
                <c:pt idx="170">
                  <c:v>2038</c:v>
                </c:pt>
                <c:pt idx="171">
                  <c:v>2039</c:v>
                </c:pt>
                <c:pt idx="172">
                  <c:v>2040</c:v>
                </c:pt>
                <c:pt idx="173">
                  <c:v>2041</c:v>
                </c:pt>
                <c:pt idx="174">
                  <c:v>2042</c:v>
                </c:pt>
                <c:pt idx="175">
                  <c:v>2043</c:v>
                </c:pt>
                <c:pt idx="176">
                  <c:v>2044</c:v>
                </c:pt>
                <c:pt idx="177">
                  <c:v>2045</c:v>
                </c:pt>
                <c:pt idx="178">
                  <c:v>2046</c:v>
                </c:pt>
                <c:pt idx="179">
                  <c:v>2047</c:v>
                </c:pt>
                <c:pt idx="180">
                  <c:v>2048</c:v>
                </c:pt>
                <c:pt idx="181">
                  <c:v>2049</c:v>
                </c:pt>
                <c:pt idx="182">
                  <c:v>2050</c:v>
                </c:pt>
                <c:pt idx="183">
                  <c:v>2051</c:v>
                </c:pt>
                <c:pt idx="184">
                  <c:v>2052</c:v>
                </c:pt>
                <c:pt idx="185">
                  <c:v>2053</c:v>
                </c:pt>
                <c:pt idx="186">
                  <c:v>2054</c:v>
                </c:pt>
                <c:pt idx="187">
                  <c:v>2055</c:v>
                </c:pt>
                <c:pt idx="188">
                  <c:v>2056</c:v>
                </c:pt>
                <c:pt idx="189">
                  <c:v>2057</c:v>
                </c:pt>
                <c:pt idx="190">
                  <c:v>2058</c:v>
                </c:pt>
                <c:pt idx="191">
                  <c:v>2059</c:v>
                </c:pt>
                <c:pt idx="192">
                  <c:v>2060</c:v>
                </c:pt>
                <c:pt idx="193">
                  <c:v>2061</c:v>
                </c:pt>
                <c:pt idx="194">
                  <c:v>2062</c:v>
                </c:pt>
                <c:pt idx="195">
                  <c:v>2063</c:v>
                </c:pt>
                <c:pt idx="196">
                  <c:v>2064</c:v>
                </c:pt>
                <c:pt idx="197">
                  <c:v>2065</c:v>
                </c:pt>
                <c:pt idx="198">
                  <c:v>2066</c:v>
                </c:pt>
                <c:pt idx="199">
                  <c:v>2067</c:v>
                </c:pt>
                <c:pt idx="200">
                  <c:v>2068</c:v>
                </c:pt>
                <c:pt idx="201">
                  <c:v>2069</c:v>
                </c:pt>
                <c:pt idx="202">
                  <c:v>2070</c:v>
                </c:pt>
                <c:pt idx="203">
                  <c:v>2071</c:v>
                </c:pt>
                <c:pt idx="204">
                  <c:v>2072</c:v>
                </c:pt>
                <c:pt idx="205">
                  <c:v>2073</c:v>
                </c:pt>
                <c:pt idx="206">
                  <c:v>2074</c:v>
                </c:pt>
                <c:pt idx="207">
                  <c:v>2075</c:v>
                </c:pt>
              </c:numCache>
            </c:numRef>
          </c:xVal>
          <c:yVal>
            <c:numRef>
              <c:f>Sheet1!$B$2:$B$209</c:f>
              <c:numCache>
                <c:formatCode>General</c:formatCode>
                <c:ptCount val="208"/>
                <c:pt idx="0">
                  <c:v>2431214</c:v>
                </c:pt>
                <c:pt idx="1">
                  <c:v>3564407</c:v>
                </c:pt>
                <c:pt idx="2">
                  <c:v>5136461</c:v>
                </c:pt>
                <c:pt idx="3">
                  <c:v>7561695</c:v>
                </c:pt>
                <c:pt idx="4">
                  <c:v>11461003</c:v>
                </c:pt>
                <c:pt idx="5">
                  <c:v>17920172</c:v>
                </c:pt>
                <c:pt idx="6">
                  <c:v>28370429</c:v>
                </c:pt>
                <c:pt idx="7">
                  <c:v>44819892</c:v>
                </c:pt>
                <c:pt idx="8">
                  <c:v>72108132</c:v>
                </c:pt>
                <c:pt idx="9">
                  <c:v>115065665</c:v>
                </c:pt>
                <c:pt idx="10">
                  <c:v>188239090</c:v>
                </c:pt>
                <c:pt idx="11">
                  <c:v>195062192</c:v>
                </c:pt>
                <c:pt idx="12">
                  <c:v>202309552</c:v>
                </c:pt>
                <c:pt idx="13">
                  <c:v>205316554</c:v>
                </c:pt>
                <c:pt idx="14">
                  <c:v>208909833</c:v>
                </c:pt>
                <c:pt idx="15">
                  <c:v>210429836</c:v>
                </c:pt>
                <c:pt idx="16">
                  <c:v>212642769</c:v>
                </c:pt>
                <c:pt idx="17">
                  <c:v>225835011</c:v>
                </c:pt>
                <c:pt idx="18">
                  <c:v>240487640</c:v>
                </c:pt>
                <c:pt idx="19">
                  <c:v>268747447</c:v>
                </c:pt>
                <c:pt idx="20">
                  <c:v>295040195</c:v>
                </c:pt>
                <c:pt idx="21">
                  <c:v>352606918</c:v>
                </c:pt>
                <c:pt idx="22">
                  <c:v>393081040</c:v>
                </c:pt>
                <c:pt idx="23">
                  <c:v>392403532</c:v>
                </c:pt>
                <c:pt idx="24">
                  <c:v>389774827</c:v>
                </c:pt>
                <c:pt idx="25">
                  <c:v>461367657</c:v>
                </c:pt>
                <c:pt idx="26">
                  <c:v>553956116</c:v>
                </c:pt>
                <c:pt idx="27">
                  <c:v>603167544</c:v>
                </c:pt>
                <c:pt idx="28">
                  <c:v>811562143</c:v>
                </c:pt>
                <c:pt idx="29">
                  <c:v>989818305</c:v>
                </c:pt>
                <c:pt idx="30">
                  <c:v>1262682074</c:v>
                </c:pt>
                <c:pt idx="31">
                  <c:v>1650000000</c:v>
                </c:pt>
                <c:pt idx="32">
                  <c:v>1659947572</c:v>
                </c:pt>
                <c:pt idx="33">
                  <c:v>1669996608</c:v>
                </c:pt>
                <c:pt idx="34">
                  <c:v>1680114897</c:v>
                </c:pt>
                <c:pt idx="35">
                  <c:v>1690269397</c:v>
                </c:pt>
                <c:pt idx="36">
                  <c:v>1700426220</c:v>
                </c:pt>
                <c:pt idx="37">
                  <c:v>1710550627</c:v>
                </c:pt>
                <c:pt idx="38">
                  <c:v>1720607035</c:v>
                </c:pt>
                <c:pt idx="39">
                  <c:v>1730559024</c:v>
                </c:pt>
                <c:pt idx="40">
                  <c:v>1740369356</c:v>
                </c:pt>
                <c:pt idx="41">
                  <c:v>1750000000</c:v>
                </c:pt>
                <c:pt idx="42">
                  <c:v>1759443033</c:v>
                </c:pt>
                <c:pt idx="43">
                  <c:v>1768814621</c:v>
                </c:pt>
                <c:pt idx="44">
                  <c:v>1778264825</c:v>
                </c:pt>
                <c:pt idx="45">
                  <c:v>1787947089</c:v>
                </c:pt>
                <c:pt idx="46">
                  <c:v>1798018386</c:v>
                </c:pt>
                <c:pt idx="47">
                  <c:v>1808639504</c:v>
                </c:pt>
                <c:pt idx="48">
                  <c:v>1819975472</c:v>
                </c:pt>
                <c:pt idx="49">
                  <c:v>1832196157</c:v>
                </c:pt>
                <c:pt idx="50">
                  <c:v>1845477011</c:v>
                </c:pt>
                <c:pt idx="51">
                  <c:v>1860000000</c:v>
                </c:pt>
                <c:pt idx="52">
                  <c:v>1875909155</c:v>
                </c:pt>
                <c:pt idx="53">
                  <c:v>1893171642</c:v>
                </c:pt>
                <c:pt idx="54">
                  <c:v>1911708727</c:v>
                </c:pt>
                <c:pt idx="55">
                  <c:v>1931439861</c:v>
                </c:pt>
                <c:pt idx="56">
                  <c:v>1952282002</c:v>
                </c:pt>
                <c:pt idx="57">
                  <c:v>1974148984</c:v>
                </c:pt>
                <c:pt idx="58">
                  <c:v>1996950908</c:v>
                </c:pt>
                <c:pt idx="59">
                  <c:v>2020593592</c:v>
                </c:pt>
                <c:pt idx="60">
                  <c:v>2044978045</c:v>
                </c:pt>
                <c:pt idx="61">
                  <c:v>2070000000</c:v>
                </c:pt>
                <c:pt idx="62">
                  <c:v>2095524322</c:v>
                </c:pt>
                <c:pt idx="63">
                  <c:v>2121306518</c:v>
                </c:pt>
                <c:pt idx="64">
                  <c:v>2147063356</c:v>
                </c:pt>
                <c:pt idx="65">
                  <c:v>2172497229</c:v>
                </c:pt>
                <c:pt idx="66">
                  <c:v>2197296392</c:v>
                </c:pt>
                <c:pt idx="67">
                  <c:v>2221135654</c:v>
                </c:pt>
                <c:pt idx="68">
                  <c:v>2243677560</c:v>
                </c:pt>
                <c:pt idx="69">
                  <c:v>2264574084</c:v>
                </c:pt>
                <c:pt idx="70">
                  <c:v>2283468864</c:v>
                </c:pt>
                <c:pt idx="71">
                  <c:v>2300000000</c:v>
                </c:pt>
                <c:pt idx="72">
                  <c:v>2314055062</c:v>
                </c:pt>
                <c:pt idx="73">
                  <c:v>2326540535</c:v>
                </c:pt>
                <c:pt idx="74">
                  <c:v>2338643871</c:v>
                </c:pt>
                <c:pt idx="75">
                  <c:v>2351580095</c:v>
                </c:pt>
                <c:pt idx="76">
                  <c:v>2366593074</c:v>
                </c:pt>
                <c:pt idx="77">
                  <c:v>2384963558</c:v>
                </c:pt>
                <c:pt idx="78">
                  <c:v>2408024366</c:v>
                </c:pt>
                <c:pt idx="79">
                  <c:v>2437183278</c:v>
                </c:pt>
                <c:pt idx="80">
                  <c:v>2473954492</c:v>
                </c:pt>
                <c:pt idx="81">
                  <c:v>2525149312</c:v>
                </c:pt>
                <c:pt idx="82">
                  <c:v>2571867515</c:v>
                </c:pt>
                <c:pt idx="83">
                  <c:v>2617940399</c:v>
                </c:pt>
                <c:pt idx="84">
                  <c:v>2664029010</c:v>
                </c:pt>
                <c:pt idx="85">
                  <c:v>2710677773</c:v>
                </c:pt>
                <c:pt idx="86">
                  <c:v>2758314525</c:v>
                </c:pt>
                <c:pt idx="87">
                  <c:v>2807246148</c:v>
                </c:pt>
                <c:pt idx="88">
                  <c:v>2857662910</c:v>
                </c:pt>
                <c:pt idx="89">
                  <c:v>2909651396</c:v>
                </c:pt>
                <c:pt idx="90">
                  <c:v>2963216053</c:v>
                </c:pt>
                <c:pt idx="91">
                  <c:v>3018343828</c:v>
                </c:pt>
                <c:pt idx="92">
                  <c:v>3075073173</c:v>
                </c:pt>
                <c:pt idx="93">
                  <c:v>3133554362</c:v>
                </c:pt>
                <c:pt idx="94">
                  <c:v>3194075347</c:v>
                </c:pt>
                <c:pt idx="95">
                  <c:v>3256988501</c:v>
                </c:pt>
                <c:pt idx="96">
                  <c:v>3322495121</c:v>
                </c:pt>
                <c:pt idx="97">
                  <c:v>3390685523</c:v>
                </c:pt>
                <c:pt idx="98">
                  <c:v>3461343172</c:v>
                </c:pt>
                <c:pt idx="99">
                  <c:v>3533966901</c:v>
                </c:pt>
                <c:pt idx="100">
                  <c:v>3607865513</c:v>
                </c:pt>
                <c:pt idx="101">
                  <c:v>3682487691</c:v>
                </c:pt>
                <c:pt idx="102">
                  <c:v>3757734668</c:v>
                </c:pt>
                <c:pt idx="103">
                  <c:v>3833594894</c:v>
                </c:pt>
                <c:pt idx="104">
                  <c:v>3909722120</c:v>
                </c:pt>
                <c:pt idx="105">
                  <c:v>3985733775</c:v>
                </c:pt>
                <c:pt idx="106">
                  <c:v>4061399228</c:v>
                </c:pt>
                <c:pt idx="107">
                  <c:v>4136542070</c:v>
                </c:pt>
                <c:pt idx="108">
                  <c:v>4211322427</c:v>
                </c:pt>
                <c:pt idx="109">
                  <c:v>4286282447</c:v>
                </c:pt>
                <c:pt idx="110">
                  <c:v>4362189531</c:v>
                </c:pt>
                <c:pt idx="111">
                  <c:v>4439632465</c:v>
                </c:pt>
                <c:pt idx="112">
                  <c:v>4518602042</c:v>
                </c:pt>
                <c:pt idx="113">
                  <c:v>4599003374</c:v>
                </c:pt>
                <c:pt idx="114">
                  <c:v>4681210508</c:v>
                </c:pt>
                <c:pt idx="115">
                  <c:v>4765657562</c:v>
                </c:pt>
                <c:pt idx="116">
                  <c:v>4852540569</c:v>
                </c:pt>
                <c:pt idx="117">
                  <c:v>4942056118</c:v>
                </c:pt>
                <c:pt idx="118">
                  <c:v>5033804944</c:v>
                </c:pt>
                <c:pt idx="119">
                  <c:v>5126632694</c:v>
                </c:pt>
                <c:pt idx="120">
                  <c:v>5218978019</c:v>
                </c:pt>
                <c:pt idx="121">
                  <c:v>5309667699</c:v>
                </c:pt>
                <c:pt idx="122">
                  <c:v>5398328753</c:v>
                </c:pt>
                <c:pt idx="123">
                  <c:v>5485115276</c:v>
                </c:pt>
                <c:pt idx="124">
                  <c:v>5570045380</c:v>
                </c:pt>
                <c:pt idx="125">
                  <c:v>5653315893</c:v>
                </c:pt>
                <c:pt idx="126">
                  <c:v>5735123084</c:v>
                </c:pt>
                <c:pt idx="127">
                  <c:v>5815392305</c:v>
                </c:pt>
                <c:pt idx="128">
                  <c:v>5894155105</c:v>
                </c:pt>
                <c:pt idx="129">
                  <c:v>5971882825</c:v>
                </c:pt>
                <c:pt idx="130">
                  <c:v>6049205203</c:v>
                </c:pt>
                <c:pt idx="131">
                  <c:v>6126622121</c:v>
                </c:pt>
                <c:pt idx="132">
                  <c:v>6204310739</c:v>
                </c:pt>
                <c:pt idx="133">
                  <c:v>6282301767</c:v>
                </c:pt>
                <c:pt idx="134">
                  <c:v>6360764684</c:v>
                </c:pt>
                <c:pt idx="135">
                  <c:v>6439842408</c:v>
                </c:pt>
                <c:pt idx="136">
                  <c:v>6519635850</c:v>
                </c:pt>
                <c:pt idx="137">
                  <c:v>6600220247</c:v>
                </c:pt>
                <c:pt idx="138">
                  <c:v>6681607320</c:v>
                </c:pt>
                <c:pt idx="139">
                  <c:v>6763732879</c:v>
                </c:pt>
                <c:pt idx="140">
                  <c:v>6846479521</c:v>
                </c:pt>
                <c:pt idx="141">
                  <c:v>6929725043</c:v>
                </c:pt>
                <c:pt idx="142">
                  <c:v>7013427052</c:v>
                </c:pt>
                <c:pt idx="143">
                  <c:v>7097500453</c:v>
                </c:pt>
                <c:pt idx="144">
                  <c:v>7181715139</c:v>
                </c:pt>
                <c:pt idx="145">
                  <c:v>7265785946</c:v>
                </c:pt>
                <c:pt idx="146">
                  <c:v>7349472099</c:v>
                </c:pt>
              </c:numCache>
            </c:numRef>
          </c:yVal>
          <c:smooth val="0"/>
          <c:extLst>
            <c:ext xmlns:c16="http://schemas.microsoft.com/office/drawing/2014/chart" uri="{C3380CC4-5D6E-409C-BE32-E72D297353CC}">
              <c16:uniqueId val="{00000000-0197-4068-B286-AA596362ADF9}"/>
            </c:ext>
          </c:extLst>
        </c:ser>
        <c:dLbls>
          <c:showLegendKey val="0"/>
          <c:showVal val="0"/>
          <c:showCatName val="0"/>
          <c:showSerName val="0"/>
          <c:showPercent val="0"/>
          <c:showBubbleSize val="0"/>
        </c:dLbls>
        <c:axId val="566094448"/>
        <c:axId val="566094840"/>
      </c:scatterChart>
      <c:valAx>
        <c:axId val="566094448"/>
        <c:scaling>
          <c:orientation val="minMax"/>
          <c:max val="2050"/>
          <c:min val="-1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094840"/>
        <c:crosses val="autoZero"/>
        <c:crossBetween val="midCat"/>
        <c:majorUnit val="250"/>
      </c:valAx>
      <c:valAx>
        <c:axId val="566094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094448"/>
        <c:crossesAt val="-100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Doubling Time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Sheet1!$A$2:$A$36</c:f>
              <c:numCache>
                <c:formatCode>General</c:formatCode>
                <c:ptCount val="35"/>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numCache>
            </c:numRef>
          </c:xVal>
          <c:yVal>
            <c:numRef>
              <c:f>Sheet1!$B$2:$B$36</c:f>
              <c:numCache>
                <c:formatCode>General</c:formatCode>
                <c:ptCount val="35"/>
                <c:pt idx="0">
                  <c:v>700</c:v>
                </c:pt>
                <c:pt idx="1">
                  <c:v>350</c:v>
                </c:pt>
                <c:pt idx="2">
                  <c:v>233.33333333333334</c:v>
                </c:pt>
                <c:pt idx="3">
                  <c:v>175</c:v>
                </c:pt>
                <c:pt idx="4">
                  <c:v>140</c:v>
                </c:pt>
                <c:pt idx="5">
                  <c:v>116.66666666666667</c:v>
                </c:pt>
                <c:pt idx="6">
                  <c:v>100</c:v>
                </c:pt>
                <c:pt idx="7">
                  <c:v>87.5</c:v>
                </c:pt>
                <c:pt idx="8">
                  <c:v>77.777777777777771</c:v>
                </c:pt>
                <c:pt idx="9">
                  <c:v>70</c:v>
                </c:pt>
                <c:pt idx="10">
                  <c:v>63.636363636363633</c:v>
                </c:pt>
                <c:pt idx="11">
                  <c:v>58.333333333333336</c:v>
                </c:pt>
                <c:pt idx="12">
                  <c:v>53.846153846153847</c:v>
                </c:pt>
                <c:pt idx="13">
                  <c:v>50</c:v>
                </c:pt>
                <c:pt idx="14">
                  <c:v>46.666666666666664</c:v>
                </c:pt>
                <c:pt idx="15">
                  <c:v>43.75</c:v>
                </c:pt>
                <c:pt idx="16">
                  <c:v>41.176470588235297</c:v>
                </c:pt>
                <c:pt idx="17">
                  <c:v>38.888888888888886</c:v>
                </c:pt>
                <c:pt idx="18">
                  <c:v>36.842105263157897</c:v>
                </c:pt>
                <c:pt idx="19">
                  <c:v>35</c:v>
                </c:pt>
                <c:pt idx="20">
                  <c:v>33.333333333333329</c:v>
                </c:pt>
                <c:pt idx="21">
                  <c:v>31.818181818181817</c:v>
                </c:pt>
                <c:pt idx="22">
                  <c:v>30.434782608695656</c:v>
                </c:pt>
                <c:pt idx="23">
                  <c:v>29.166666666666668</c:v>
                </c:pt>
                <c:pt idx="24">
                  <c:v>28</c:v>
                </c:pt>
                <c:pt idx="25">
                  <c:v>26.923076923076923</c:v>
                </c:pt>
                <c:pt idx="26">
                  <c:v>25.925925925925924</c:v>
                </c:pt>
                <c:pt idx="27">
                  <c:v>25</c:v>
                </c:pt>
                <c:pt idx="28">
                  <c:v>24.137931034482758</c:v>
                </c:pt>
                <c:pt idx="29">
                  <c:v>23.333333333333332</c:v>
                </c:pt>
                <c:pt idx="30">
                  <c:v>22.58064516129032</c:v>
                </c:pt>
                <c:pt idx="31">
                  <c:v>21.875</c:v>
                </c:pt>
                <c:pt idx="32">
                  <c:v>21.212121212121215</c:v>
                </c:pt>
                <c:pt idx="33">
                  <c:v>20.588235294117649</c:v>
                </c:pt>
                <c:pt idx="34">
                  <c:v>20</c:v>
                </c:pt>
              </c:numCache>
            </c:numRef>
          </c:yVal>
          <c:smooth val="0"/>
          <c:extLst>
            <c:ext xmlns:c16="http://schemas.microsoft.com/office/drawing/2014/chart" uri="{C3380CC4-5D6E-409C-BE32-E72D297353CC}">
              <c16:uniqueId val="{00000000-77D8-488F-B086-9FFD2D4D83A6}"/>
            </c:ext>
          </c:extLst>
        </c:ser>
        <c:dLbls>
          <c:showLegendKey val="0"/>
          <c:showVal val="0"/>
          <c:showCatName val="0"/>
          <c:showSerName val="0"/>
          <c:showPercent val="0"/>
          <c:showBubbleSize val="0"/>
        </c:dLbls>
        <c:axId val="577878560"/>
        <c:axId val="577818208"/>
      </c:scatterChart>
      <c:valAx>
        <c:axId val="5778785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Annual</a:t>
                </a:r>
                <a:r>
                  <a:rPr lang="en-US" baseline="0" dirty="0"/>
                  <a:t> Growth Rate (%)</a:t>
                </a:r>
                <a:endParaRPr lang="en-US"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7818208"/>
        <c:crosses val="autoZero"/>
        <c:crossBetween val="midCat"/>
      </c:valAx>
      <c:valAx>
        <c:axId val="577818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Doubling Time (Years)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7878560"/>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148644722287269E-2"/>
          <c:y val="2.5889965238505515E-2"/>
          <c:w val="0.73249894045378461"/>
          <c:h val="0.83617916004205406"/>
        </c:manualLayout>
      </c:layout>
      <c:barChart>
        <c:barDir val="col"/>
        <c:grouping val="percentStacked"/>
        <c:varyColors val="0"/>
        <c:ser>
          <c:idx val="3"/>
          <c:order val="0"/>
          <c:tx>
            <c:strRef>
              <c:f>Sheet1!$E$1</c:f>
              <c:strCache>
                <c:ptCount val="1"/>
                <c:pt idx="0">
                  <c:v>Phase</c:v>
                </c:pt>
              </c:strCache>
            </c:strRef>
          </c:tx>
          <c:spPr>
            <a:solidFill>
              <a:srgbClr val="DDDDDD"/>
            </a:solidFill>
            <a:ln>
              <a:noFill/>
            </a:ln>
          </c:spPr>
          <c:invertIfNegative val="0"/>
          <c:cat>
            <c:strRef>
              <c:f>Sheet1!$A$2:$A$57</c:f>
              <c:strCache>
                <c:ptCount val="51"/>
                <c:pt idx="4">
                  <c:v>Phase I</c:v>
                </c:pt>
                <c:pt idx="18">
                  <c:v>Phase II</c:v>
                </c:pt>
                <c:pt idx="36">
                  <c:v>Phase III</c:v>
                </c:pt>
                <c:pt idx="50">
                  <c:v>Phase IV</c:v>
                </c:pt>
              </c:strCache>
            </c:strRef>
          </c:cat>
          <c:val>
            <c:numRef>
              <c:f>Sheet1!$E$2:$E$57</c:f>
              <c:numCache>
                <c:formatCode>General</c:formatCode>
                <c:ptCount val="56"/>
                <c:pt idx="0">
                  <c:v>0</c:v>
                </c:pt>
                <c:pt idx="1">
                  <c:v>0</c:v>
                </c:pt>
                <c:pt idx="2">
                  <c:v>0</c:v>
                </c:pt>
                <c:pt idx="3">
                  <c:v>0</c:v>
                </c:pt>
                <c:pt idx="4">
                  <c:v>0</c:v>
                </c:pt>
                <c:pt idx="5">
                  <c:v>0</c:v>
                </c:pt>
                <c:pt idx="6">
                  <c:v>0</c:v>
                </c:pt>
                <c:pt idx="7">
                  <c:v>0</c:v>
                </c:pt>
                <c:pt idx="8">
                  <c:v>0</c:v>
                </c:pt>
                <c:pt idx="9">
                  <c:v>0</c:v>
                </c:pt>
                <c:pt idx="10">
                  <c:v>0</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numCache>
            </c:numRef>
          </c:val>
          <c:extLst>
            <c:ext xmlns:c16="http://schemas.microsoft.com/office/drawing/2014/chart" uri="{C3380CC4-5D6E-409C-BE32-E72D297353CC}">
              <c16:uniqueId val="{00000000-6E9A-44CD-9E68-B53C7D937EC3}"/>
            </c:ext>
          </c:extLst>
        </c:ser>
        <c:dLbls>
          <c:showLegendKey val="0"/>
          <c:showVal val="0"/>
          <c:showCatName val="0"/>
          <c:showSerName val="0"/>
          <c:showPercent val="0"/>
          <c:showBubbleSize val="0"/>
        </c:dLbls>
        <c:gapWidth val="0"/>
        <c:overlap val="100"/>
        <c:axId val="562876616"/>
        <c:axId val="566090920"/>
      </c:barChart>
      <c:lineChart>
        <c:grouping val="standard"/>
        <c:varyColors val="0"/>
        <c:ser>
          <c:idx val="0"/>
          <c:order val="1"/>
          <c:tx>
            <c:strRef>
              <c:f>Sheet1!$B$1</c:f>
              <c:strCache>
                <c:ptCount val="1"/>
                <c:pt idx="0">
                  <c:v>Birth Rate</c:v>
                </c:pt>
              </c:strCache>
            </c:strRef>
          </c:tx>
          <c:marker>
            <c:symbol val="none"/>
          </c:marker>
          <c:cat>
            <c:strRef>
              <c:f>Sheet1!$A$2:$A$57</c:f>
              <c:strCache>
                <c:ptCount val="51"/>
                <c:pt idx="4">
                  <c:v>Phase I</c:v>
                </c:pt>
                <c:pt idx="18">
                  <c:v>Phase II</c:v>
                </c:pt>
                <c:pt idx="36">
                  <c:v>Phase III</c:v>
                </c:pt>
                <c:pt idx="50">
                  <c:v>Phase IV</c:v>
                </c:pt>
              </c:strCache>
            </c:strRef>
          </c:cat>
          <c:val>
            <c:numRef>
              <c:f>Sheet1!$B$2:$B$57</c:f>
              <c:numCache>
                <c:formatCode>General</c:formatCode>
                <c:ptCount val="56"/>
                <c:pt idx="0">
                  <c:v>95</c:v>
                </c:pt>
                <c:pt idx="1">
                  <c:v>89</c:v>
                </c:pt>
                <c:pt idx="2">
                  <c:v>96</c:v>
                </c:pt>
                <c:pt idx="3">
                  <c:v>98</c:v>
                </c:pt>
                <c:pt idx="4">
                  <c:v>87</c:v>
                </c:pt>
                <c:pt idx="5">
                  <c:v>93</c:v>
                </c:pt>
                <c:pt idx="6">
                  <c:v>97</c:v>
                </c:pt>
                <c:pt idx="7">
                  <c:v>96</c:v>
                </c:pt>
                <c:pt idx="8">
                  <c:v>97</c:v>
                </c:pt>
                <c:pt idx="9">
                  <c:v>95</c:v>
                </c:pt>
                <c:pt idx="10">
                  <c:v>92</c:v>
                </c:pt>
                <c:pt idx="11">
                  <c:v>94</c:v>
                </c:pt>
                <c:pt idx="12">
                  <c:v>93</c:v>
                </c:pt>
                <c:pt idx="13">
                  <c:v>90</c:v>
                </c:pt>
                <c:pt idx="14">
                  <c:v>92</c:v>
                </c:pt>
                <c:pt idx="15">
                  <c:v>89</c:v>
                </c:pt>
                <c:pt idx="16">
                  <c:v>90</c:v>
                </c:pt>
                <c:pt idx="17">
                  <c:v>86</c:v>
                </c:pt>
                <c:pt idx="18">
                  <c:v>87</c:v>
                </c:pt>
                <c:pt idx="19">
                  <c:v>80</c:v>
                </c:pt>
                <c:pt idx="20">
                  <c:v>83</c:v>
                </c:pt>
                <c:pt idx="21">
                  <c:v>78</c:v>
                </c:pt>
                <c:pt idx="22">
                  <c:v>77</c:v>
                </c:pt>
                <c:pt idx="23">
                  <c:v>73</c:v>
                </c:pt>
                <c:pt idx="24">
                  <c:v>74</c:v>
                </c:pt>
                <c:pt idx="25">
                  <c:v>70</c:v>
                </c:pt>
                <c:pt idx="26">
                  <c:v>68</c:v>
                </c:pt>
                <c:pt idx="27">
                  <c:v>70</c:v>
                </c:pt>
                <c:pt idx="28">
                  <c:v>65</c:v>
                </c:pt>
                <c:pt idx="29">
                  <c:v>64</c:v>
                </c:pt>
                <c:pt idx="30">
                  <c:v>63</c:v>
                </c:pt>
                <c:pt idx="31">
                  <c:v>60</c:v>
                </c:pt>
                <c:pt idx="32">
                  <c:v>58</c:v>
                </c:pt>
                <c:pt idx="33">
                  <c:v>55</c:v>
                </c:pt>
                <c:pt idx="34">
                  <c:v>50</c:v>
                </c:pt>
                <c:pt idx="35">
                  <c:v>51</c:v>
                </c:pt>
                <c:pt idx="36">
                  <c:v>46</c:v>
                </c:pt>
                <c:pt idx="37">
                  <c:v>40</c:v>
                </c:pt>
                <c:pt idx="38">
                  <c:v>35</c:v>
                </c:pt>
                <c:pt idx="39">
                  <c:v>32</c:v>
                </c:pt>
                <c:pt idx="40">
                  <c:v>29</c:v>
                </c:pt>
                <c:pt idx="41">
                  <c:v>24</c:v>
                </c:pt>
                <c:pt idx="42">
                  <c:v>20</c:v>
                </c:pt>
                <c:pt idx="43">
                  <c:v>16</c:v>
                </c:pt>
                <c:pt idx="44">
                  <c:v>17</c:v>
                </c:pt>
                <c:pt idx="45">
                  <c:v>13</c:v>
                </c:pt>
                <c:pt idx="46">
                  <c:v>8</c:v>
                </c:pt>
                <c:pt idx="47">
                  <c:v>7</c:v>
                </c:pt>
                <c:pt idx="48">
                  <c:v>5</c:v>
                </c:pt>
                <c:pt idx="49">
                  <c:v>6</c:v>
                </c:pt>
                <c:pt idx="50">
                  <c:v>3</c:v>
                </c:pt>
                <c:pt idx="51">
                  <c:v>4</c:v>
                </c:pt>
                <c:pt idx="52">
                  <c:v>3</c:v>
                </c:pt>
                <c:pt idx="53">
                  <c:v>4</c:v>
                </c:pt>
                <c:pt idx="54">
                  <c:v>3</c:v>
                </c:pt>
                <c:pt idx="55">
                  <c:v>2</c:v>
                </c:pt>
              </c:numCache>
            </c:numRef>
          </c:val>
          <c:smooth val="0"/>
          <c:extLst>
            <c:ext xmlns:c16="http://schemas.microsoft.com/office/drawing/2014/chart" uri="{C3380CC4-5D6E-409C-BE32-E72D297353CC}">
              <c16:uniqueId val="{00000001-6E9A-44CD-9E68-B53C7D937EC3}"/>
            </c:ext>
          </c:extLst>
        </c:ser>
        <c:ser>
          <c:idx val="1"/>
          <c:order val="2"/>
          <c:tx>
            <c:strRef>
              <c:f>Sheet1!$C$1</c:f>
              <c:strCache>
                <c:ptCount val="1"/>
                <c:pt idx="0">
                  <c:v>Death Rate</c:v>
                </c:pt>
              </c:strCache>
            </c:strRef>
          </c:tx>
          <c:marker>
            <c:symbol val="none"/>
          </c:marker>
          <c:cat>
            <c:strRef>
              <c:f>Sheet1!$A$2:$A$57</c:f>
              <c:strCache>
                <c:ptCount val="51"/>
                <c:pt idx="4">
                  <c:v>Phase I</c:v>
                </c:pt>
                <c:pt idx="18">
                  <c:v>Phase II</c:v>
                </c:pt>
                <c:pt idx="36">
                  <c:v>Phase III</c:v>
                </c:pt>
                <c:pt idx="50">
                  <c:v>Phase IV</c:v>
                </c:pt>
              </c:strCache>
            </c:strRef>
          </c:cat>
          <c:val>
            <c:numRef>
              <c:f>Sheet1!$C$2:$C$57</c:f>
              <c:numCache>
                <c:formatCode>General</c:formatCode>
                <c:ptCount val="56"/>
                <c:pt idx="0">
                  <c:v>95</c:v>
                </c:pt>
                <c:pt idx="1">
                  <c:v>92</c:v>
                </c:pt>
                <c:pt idx="2">
                  <c:v>94</c:v>
                </c:pt>
                <c:pt idx="3">
                  <c:v>90</c:v>
                </c:pt>
                <c:pt idx="4">
                  <c:v>95</c:v>
                </c:pt>
                <c:pt idx="5">
                  <c:v>96</c:v>
                </c:pt>
                <c:pt idx="6">
                  <c:v>91</c:v>
                </c:pt>
                <c:pt idx="7">
                  <c:v>93</c:v>
                </c:pt>
                <c:pt idx="8">
                  <c:v>92</c:v>
                </c:pt>
                <c:pt idx="9">
                  <c:v>91</c:v>
                </c:pt>
                <c:pt idx="10">
                  <c:v>89</c:v>
                </c:pt>
                <c:pt idx="11">
                  <c:v>85</c:v>
                </c:pt>
                <c:pt idx="12">
                  <c:v>87</c:v>
                </c:pt>
                <c:pt idx="13">
                  <c:v>83</c:v>
                </c:pt>
                <c:pt idx="14">
                  <c:v>77</c:v>
                </c:pt>
                <c:pt idx="15">
                  <c:v>79</c:v>
                </c:pt>
                <c:pt idx="16">
                  <c:v>67</c:v>
                </c:pt>
                <c:pt idx="17">
                  <c:v>71</c:v>
                </c:pt>
                <c:pt idx="18">
                  <c:v>65</c:v>
                </c:pt>
                <c:pt idx="19">
                  <c:v>63</c:v>
                </c:pt>
                <c:pt idx="20">
                  <c:v>56</c:v>
                </c:pt>
                <c:pt idx="21">
                  <c:v>58</c:v>
                </c:pt>
                <c:pt idx="22">
                  <c:v>53</c:v>
                </c:pt>
                <c:pt idx="23">
                  <c:v>54</c:v>
                </c:pt>
                <c:pt idx="24">
                  <c:v>46</c:v>
                </c:pt>
                <c:pt idx="25">
                  <c:v>45</c:v>
                </c:pt>
                <c:pt idx="26">
                  <c:v>44</c:v>
                </c:pt>
                <c:pt idx="27">
                  <c:v>37</c:v>
                </c:pt>
                <c:pt idx="28">
                  <c:v>38</c:v>
                </c:pt>
                <c:pt idx="29">
                  <c:v>32</c:v>
                </c:pt>
                <c:pt idx="30">
                  <c:v>27</c:v>
                </c:pt>
                <c:pt idx="31">
                  <c:v>27</c:v>
                </c:pt>
                <c:pt idx="32">
                  <c:v>26</c:v>
                </c:pt>
                <c:pt idx="33">
                  <c:v>23</c:v>
                </c:pt>
                <c:pt idx="34">
                  <c:v>20</c:v>
                </c:pt>
                <c:pt idx="35">
                  <c:v>18</c:v>
                </c:pt>
                <c:pt idx="36">
                  <c:v>18</c:v>
                </c:pt>
                <c:pt idx="37">
                  <c:v>17</c:v>
                </c:pt>
                <c:pt idx="38">
                  <c:v>15</c:v>
                </c:pt>
                <c:pt idx="39">
                  <c:v>13</c:v>
                </c:pt>
                <c:pt idx="40">
                  <c:v>10</c:v>
                </c:pt>
                <c:pt idx="41">
                  <c:v>11</c:v>
                </c:pt>
                <c:pt idx="42">
                  <c:v>8</c:v>
                </c:pt>
                <c:pt idx="43">
                  <c:v>7</c:v>
                </c:pt>
                <c:pt idx="44">
                  <c:v>6</c:v>
                </c:pt>
                <c:pt idx="45">
                  <c:v>5</c:v>
                </c:pt>
                <c:pt idx="46">
                  <c:v>4</c:v>
                </c:pt>
                <c:pt idx="47">
                  <c:v>4</c:v>
                </c:pt>
                <c:pt idx="48">
                  <c:v>6</c:v>
                </c:pt>
                <c:pt idx="49">
                  <c:v>5</c:v>
                </c:pt>
                <c:pt idx="50">
                  <c:v>4</c:v>
                </c:pt>
                <c:pt idx="51">
                  <c:v>4</c:v>
                </c:pt>
                <c:pt idx="52">
                  <c:v>5</c:v>
                </c:pt>
                <c:pt idx="53">
                  <c:v>4</c:v>
                </c:pt>
                <c:pt idx="54">
                  <c:v>4</c:v>
                </c:pt>
                <c:pt idx="55">
                  <c:v>5</c:v>
                </c:pt>
              </c:numCache>
            </c:numRef>
          </c:val>
          <c:smooth val="0"/>
          <c:extLst>
            <c:ext xmlns:c16="http://schemas.microsoft.com/office/drawing/2014/chart" uri="{C3380CC4-5D6E-409C-BE32-E72D297353CC}">
              <c16:uniqueId val="{00000002-6E9A-44CD-9E68-B53C7D937EC3}"/>
            </c:ext>
          </c:extLst>
        </c:ser>
        <c:ser>
          <c:idx val="2"/>
          <c:order val="3"/>
          <c:tx>
            <c:strRef>
              <c:f>Sheet1!$D$1</c:f>
              <c:strCache>
                <c:ptCount val="1"/>
                <c:pt idx="0">
                  <c:v>Total Population</c:v>
                </c:pt>
              </c:strCache>
            </c:strRef>
          </c:tx>
          <c:marker>
            <c:symbol val="none"/>
          </c:marker>
          <c:cat>
            <c:strRef>
              <c:f>Sheet1!$A$2:$A$57</c:f>
              <c:strCache>
                <c:ptCount val="51"/>
                <c:pt idx="4">
                  <c:v>Phase I</c:v>
                </c:pt>
                <c:pt idx="18">
                  <c:v>Phase II</c:v>
                </c:pt>
                <c:pt idx="36">
                  <c:v>Phase III</c:v>
                </c:pt>
                <c:pt idx="50">
                  <c:v>Phase IV</c:v>
                </c:pt>
              </c:strCache>
            </c:strRef>
          </c:cat>
          <c:val>
            <c:numRef>
              <c:f>Sheet1!$D$2:$D$57</c:f>
              <c:numCache>
                <c:formatCode>General</c:formatCode>
                <c:ptCount val="56"/>
                <c:pt idx="0">
                  <c:v>2</c:v>
                </c:pt>
                <c:pt idx="1">
                  <c:v>1.625</c:v>
                </c:pt>
                <c:pt idx="2">
                  <c:v>1.875</c:v>
                </c:pt>
                <c:pt idx="3">
                  <c:v>2.875</c:v>
                </c:pt>
                <c:pt idx="4">
                  <c:v>1.875</c:v>
                </c:pt>
                <c:pt idx="5">
                  <c:v>1.5</c:v>
                </c:pt>
                <c:pt idx="6">
                  <c:v>2.25</c:v>
                </c:pt>
                <c:pt idx="7">
                  <c:v>2.625</c:v>
                </c:pt>
                <c:pt idx="8">
                  <c:v>3.25</c:v>
                </c:pt>
                <c:pt idx="9">
                  <c:v>3.75</c:v>
                </c:pt>
                <c:pt idx="10">
                  <c:v>4.125</c:v>
                </c:pt>
                <c:pt idx="11">
                  <c:v>5.25</c:v>
                </c:pt>
                <c:pt idx="12">
                  <c:v>6</c:v>
                </c:pt>
                <c:pt idx="13">
                  <c:v>6.875</c:v>
                </c:pt>
                <c:pt idx="14">
                  <c:v>8.75</c:v>
                </c:pt>
                <c:pt idx="15">
                  <c:v>10</c:v>
                </c:pt>
                <c:pt idx="16">
                  <c:v>12.875</c:v>
                </c:pt>
                <c:pt idx="17">
                  <c:v>14.75</c:v>
                </c:pt>
                <c:pt idx="18">
                  <c:v>17.5</c:v>
                </c:pt>
                <c:pt idx="19">
                  <c:v>19.625</c:v>
                </c:pt>
                <c:pt idx="20">
                  <c:v>23</c:v>
                </c:pt>
                <c:pt idx="21">
                  <c:v>25.5</c:v>
                </c:pt>
                <c:pt idx="22">
                  <c:v>28.5</c:v>
                </c:pt>
                <c:pt idx="23">
                  <c:v>30.875</c:v>
                </c:pt>
                <c:pt idx="24">
                  <c:v>34.375</c:v>
                </c:pt>
                <c:pt idx="25">
                  <c:v>37.5</c:v>
                </c:pt>
                <c:pt idx="26">
                  <c:v>40.5</c:v>
                </c:pt>
                <c:pt idx="27">
                  <c:v>44.625</c:v>
                </c:pt>
                <c:pt idx="28">
                  <c:v>48</c:v>
                </c:pt>
                <c:pt idx="29">
                  <c:v>52</c:v>
                </c:pt>
                <c:pt idx="30">
                  <c:v>56.5</c:v>
                </c:pt>
                <c:pt idx="31">
                  <c:v>60.625</c:v>
                </c:pt>
                <c:pt idx="32">
                  <c:v>64.625</c:v>
                </c:pt>
                <c:pt idx="33">
                  <c:v>68.625</c:v>
                </c:pt>
                <c:pt idx="34">
                  <c:v>72.375</c:v>
                </c:pt>
                <c:pt idx="35">
                  <c:v>76.5</c:v>
                </c:pt>
                <c:pt idx="36">
                  <c:v>80</c:v>
                </c:pt>
                <c:pt idx="37">
                  <c:v>82.875</c:v>
                </c:pt>
                <c:pt idx="38">
                  <c:v>85.375</c:v>
                </c:pt>
                <c:pt idx="39">
                  <c:v>87.75</c:v>
                </c:pt>
                <c:pt idx="40">
                  <c:v>90.125</c:v>
                </c:pt>
                <c:pt idx="41">
                  <c:v>91.75</c:v>
                </c:pt>
                <c:pt idx="42">
                  <c:v>93.25</c:v>
                </c:pt>
                <c:pt idx="43">
                  <c:v>94.375</c:v>
                </c:pt>
                <c:pt idx="44">
                  <c:v>95.75</c:v>
                </c:pt>
                <c:pt idx="45">
                  <c:v>96.75</c:v>
                </c:pt>
                <c:pt idx="46">
                  <c:v>97.25</c:v>
                </c:pt>
                <c:pt idx="47">
                  <c:v>97.625</c:v>
                </c:pt>
                <c:pt idx="48">
                  <c:v>97.5</c:v>
                </c:pt>
                <c:pt idx="49">
                  <c:v>97.625</c:v>
                </c:pt>
                <c:pt idx="50">
                  <c:v>97.5</c:v>
                </c:pt>
                <c:pt idx="51">
                  <c:v>97.5</c:v>
                </c:pt>
                <c:pt idx="52">
                  <c:v>97.25</c:v>
                </c:pt>
                <c:pt idx="53">
                  <c:v>97.25</c:v>
                </c:pt>
                <c:pt idx="54">
                  <c:v>97.125</c:v>
                </c:pt>
                <c:pt idx="55">
                  <c:v>96.75</c:v>
                </c:pt>
              </c:numCache>
            </c:numRef>
          </c:val>
          <c:smooth val="0"/>
          <c:extLst>
            <c:ext xmlns:c16="http://schemas.microsoft.com/office/drawing/2014/chart" uri="{C3380CC4-5D6E-409C-BE32-E72D297353CC}">
              <c16:uniqueId val="{00000003-6E9A-44CD-9E68-B53C7D937EC3}"/>
            </c:ext>
          </c:extLst>
        </c:ser>
        <c:dLbls>
          <c:showLegendKey val="0"/>
          <c:showVal val="0"/>
          <c:showCatName val="0"/>
          <c:showSerName val="0"/>
          <c:showPercent val="0"/>
          <c:showBubbleSize val="0"/>
        </c:dLbls>
        <c:marker val="1"/>
        <c:smooth val="0"/>
        <c:axId val="566089744"/>
        <c:axId val="566090528"/>
      </c:lineChart>
      <c:catAx>
        <c:axId val="566089744"/>
        <c:scaling>
          <c:orientation val="minMax"/>
        </c:scaling>
        <c:delete val="0"/>
        <c:axPos val="b"/>
        <c:numFmt formatCode="General" sourceLinked="1"/>
        <c:majorTickMark val="none"/>
        <c:minorTickMark val="none"/>
        <c:tickLblPos val="nextTo"/>
        <c:txPr>
          <a:bodyPr/>
          <a:lstStyle/>
          <a:p>
            <a:pPr>
              <a:defRPr sz="1600"/>
            </a:pPr>
            <a:endParaRPr lang="en-US"/>
          </a:p>
        </c:txPr>
        <c:crossAx val="566090528"/>
        <c:crosses val="autoZero"/>
        <c:auto val="1"/>
        <c:lblAlgn val="ctr"/>
        <c:lblOffset val="100"/>
        <c:noMultiLvlLbl val="0"/>
      </c:catAx>
      <c:valAx>
        <c:axId val="566090528"/>
        <c:scaling>
          <c:orientation val="minMax"/>
          <c:max val="100"/>
        </c:scaling>
        <c:delete val="0"/>
        <c:axPos val="l"/>
        <c:majorGridlines>
          <c:spPr>
            <a:ln>
              <a:noFill/>
            </a:ln>
          </c:spPr>
        </c:majorGridlines>
        <c:numFmt formatCode="General" sourceLinked="1"/>
        <c:majorTickMark val="none"/>
        <c:minorTickMark val="none"/>
        <c:tickLblPos val="none"/>
        <c:crossAx val="566089744"/>
        <c:crosses val="autoZero"/>
        <c:crossBetween val="between"/>
      </c:valAx>
      <c:valAx>
        <c:axId val="566090920"/>
        <c:scaling>
          <c:orientation val="minMax"/>
        </c:scaling>
        <c:delete val="0"/>
        <c:axPos val="r"/>
        <c:numFmt formatCode="0%" sourceLinked="1"/>
        <c:majorTickMark val="none"/>
        <c:minorTickMark val="none"/>
        <c:tickLblPos val="none"/>
        <c:crossAx val="562876616"/>
        <c:crosses val="max"/>
        <c:crossBetween val="between"/>
      </c:valAx>
      <c:catAx>
        <c:axId val="562876616"/>
        <c:scaling>
          <c:orientation val="minMax"/>
        </c:scaling>
        <c:delete val="1"/>
        <c:axPos val="b"/>
        <c:numFmt formatCode="General" sourceLinked="1"/>
        <c:majorTickMark val="out"/>
        <c:minorTickMark val="none"/>
        <c:tickLblPos val="nextTo"/>
        <c:crossAx val="566090920"/>
        <c:crosses val="autoZero"/>
        <c:auto val="1"/>
        <c:lblAlgn val="ctr"/>
        <c:lblOffset val="100"/>
        <c:noMultiLvlLbl val="0"/>
      </c:catAx>
    </c:plotArea>
    <c:legend>
      <c:legendPos val="r"/>
      <c:legendEntry>
        <c:idx val="0"/>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5484633569739"/>
          <c:y val="5.350553505535055E-2"/>
          <c:w val="0.74704491725768318"/>
          <c:h val="0.81710373159876759"/>
        </c:manualLayout>
      </c:layout>
      <c:lineChart>
        <c:grouping val="standard"/>
        <c:varyColors val="0"/>
        <c:ser>
          <c:idx val="3"/>
          <c:order val="0"/>
          <c:tx>
            <c:strRef>
              <c:f>Sheet1!$B$1</c:f>
              <c:strCache>
                <c:ptCount val="1"/>
                <c:pt idx="0">
                  <c:v>Base</c:v>
                </c:pt>
              </c:strCache>
            </c:strRef>
          </c:tx>
          <c:spPr>
            <a:ln w="28575" cap="rnd">
              <a:solidFill>
                <a:schemeClr val="accent4"/>
              </a:solidFill>
              <a:round/>
            </a:ln>
            <a:effectLst/>
          </c:spPr>
          <c:marker>
            <c:symbol val="none"/>
          </c:marker>
          <c:cat>
            <c:numRef>
              <c:f>Sheet1!$A$2:$A$22</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Sheet1!$B$2:$B$22</c:f>
              <c:numCache>
                <c:formatCode>General</c:formatCode>
                <c:ptCount val="21"/>
                <c:pt idx="0">
                  <c:v>2532229000</c:v>
                </c:pt>
                <c:pt idx="1">
                  <c:v>2772882000</c:v>
                </c:pt>
                <c:pt idx="2">
                  <c:v>3038413000</c:v>
                </c:pt>
                <c:pt idx="3">
                  <c:v>3333007000</c:v>
                </c:pt>
                <c:pt idx="4">
                  <c:v>3696186000</c:v>
                </c:pt>
                <c:pt idx="5">
                  <c:v>4076419000</c:v>
                </c:pt>
                <c:pt idx="6">
                  <c:v>4453007000</c:v>
                </c:pt>
                <c:pt idx="7">
                  <c:v>4863290000</c:v>
                </c:pt>
                <c:pt idx="8">
                  <c:v>5306425000</c:v>
                </c:pt>
                <c:pt idx="9">
                  <c:v>5726239000</c:v>
                </c:pt>
                <c:pt idx="10">
                  <c:v>6122770000</c:v>
                </c:pt>
                <c:pt idx="11">
                  <c:v>6506649000</c:v>
                </c:pt>
                <c:pt idx="12">
                  <c:v>6895889000</c:v>
                </c:pt>
              </c:numCache>
            </c:numRef>
          </c:val>
          <c:smooth val="1"/>
          <c:extLst>
            <c:ext xmlns:c16="http://schemas.microsoft.com/office/drawing/2014/chart" uri="{C3380CC4-5D6E-409C-BE32-E72D297353CC}">
              <c16:uniqueId val="{00000000-D9D5-40B0-AA9E-4A85DED735BE}"/>
            </c:ext>
          </c:extLst>
        </c:ser>
        <c:ser>
          <c:idx val="0"/>
          <c:order val="1"/>
          <c:tx>
            <c:strRef>
              <c:f>Sheet1!$C$1</c:f>
              <c:strCache>
                <c:ptCount val="1"/>
                <c:pt idx="0">
                  <c:v>High</c:v>
                </c:pt>
              </c:strCache>
            </c:strRef>
          </c:tx>
          <c:spPr>
            <a:ln w="28575" cap="rnd">
              <a:solidFill>
                <a:schemeClr val="accent1"/>
              </a:solidFill>
              <a:round/>
            </a:ln>
            <a:effectLst/>
          </c:spPr>
          <c:marker>
            <c:symbol val="none"/>
          </c:marker>
          <c:cat>
            <c:numRef>
              <c:f>Sheet1!$A$2:$A$22</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Sheet1!$C$2:$C$22</c:f>
              <c:numCache>
                <c:formatCode>General</c:formatCode>
                <c:ptCount val="21"/>
                <c:pt idx="12">
                  <c:v>6895889000</c:v>
                </c:pt>
                <c:pt idx="13">
                  <c:v>7350953000</c:v>
                </c:pt>
                <c:pt idx="14">
                  <c:v>7832370000</c:v>
                </c:pt>
                <c:pt idx="15">
                  <c:v>8316521000</c:v>
                </c:pt>
                <c:pt idx="16">
                  <c:v>8776486000</c:v>
                </c:pt>
                <c:pt idx="17">
                  <c:v>9225306000</c:v>
                </c:pt>
                <c:pt idx="18">
                  <c:v>9679064000</c:v>
                </c:pt>
                <c:pt idx="19">
                  <c:v>10143887000</c:v>
                </c:pt>
                <c:pt idx="20">
                  <c:v>10614318000</c:v>
                </c:pt>
              </c:numCache>
            </c:numRef>
          </c:val>
          <c:smooth val="1"/>
          <c:extLst>
            <c:ext xmlns:c16="http://schemas.microsoft.com/office/drawing/2014/chart" uri="{C3380CC4-5D6E-409C-BE32-E72D297353CC}">
              <c16:uniqueId val="{00000001-D9D5-40B0-AA9E-4A85DED735BE}"/>
            </c:ext>
          </c:extLst>
        </c:ser>
        <c:ser>
          <c:idx val="1"/>
          <c:order val="2"/>
          <c:tx>
            <c:strRef>
              <c:f>Sheet1!$D$1</c:f>
              <c:strCache>
                <c:ptCount val="1"/>
                <c:pt idx="0">
                  <c:v>Low</c:v>
                </c:pt>
              </c:strCache>
            </c:strRef>
          </c:tx>
          <c:spPr>
            <a:ln w="28575" cap="rnd">
              <a:solidFill>
                <a:schemeClr val="accent2"/>
              </a:solidFill>
              <a:round/>
            </a:ln>
            <a:effectLst/>
          </c:spPr>
          <c:marker>
            <c:symbol val="none"/>
          </c:marker>
          <c:cat>
            <c:numRef>
              <c:f>Sheet1!$A$2:$A$22</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Sheet1!$D$2:$D$22</c:f>
              <c:numCache>
                <c:formatCode>General</c:formatCode>
                <c:ptCount val="21"/>
                <c:pt idx="12">
                  <c:v>6895889000</c:v>
                </c:pt>
                <c:pt idx="13">
                  <c:v>7217275000</c:v>
                </c:pt>
                <c:pt idx="14">
                  <c:v>7480225000</c:v>
                </c:pt>
                <c:pt idx="15">
                  <c:v>7689135000</c:v>
                </c:pt>
                <c:pt idx="16">
                  <c:v>7867332000</c:v>
                </c:pt>
                <c:pt idx="17">
                  <c:v>8006642000</c:v>
                </c:pt>
                <c:pt idx="18">
                  <c:v>8096725000</c:v>
                </c:pt>
                <c:pt idx="19">
                  <c:v>8131432000</c:v>
                </c:pt>
                <c:pt idx="20">
                  <c:v>8112191000</c:v>
                </c:pt>
              </c:numCache>
            </c:numRef>
          </c:val>
          <c:smooth val="1"/>
          <c:extLst>
            <c:ext xmlns:c16="http://schemas.microsoft.com/office/drawing/2014/chart" uri="{C3380CC4-5D6E-409C-BE32-E72D297353CC}">
              <c16:uniqueId val="{00000002-D9D5-40B0-AA9E-4A85DED735BE}"/>
            </c:ext>
          </c:extLst>
        </c:ser>
        <c:ser>
          <c:idx val="2"/>
          <c:order val="3"/>
          <c:tx>
            <c:strRef>
              <c:f>Sheet1!$E$1</c:f>
              <c:strCache>
                <c:ptCount val="1"/>
                <c:pt idx="0">
                  <c:v>Medium</c:v>
                </c:pt>
              </c:strCache>
            </c:strRef>
          </c:tx>
          <c:spPr>
            <a:ln w="28575" cap="rnd">
              <a:solidFill>
                <a:schemeClr val="accent3"/>
              </a:solidFill>
              <a:round/>
            </a:ln>
            <a:effectLst/>
          </c:spPr>
          <c:marker>
            <c:symbol val="none"/>
          </c:marker>
          <c:cat>
            <c:numRef>
              <c:f>Sheet1!$A$2:$A$22</c:f>
              <c:numCache>
                <c:formatCode>General</c:formatCode>
                <c:ptCount val="2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numCache>
            </c:numRef>
          </c:cat>
          <c:val>
            <c:numRef>
              <c:f>Sheet1!$E$2:$E$22</c:f>
              <c:numCache>
                <c:formatCode>General</c:formatCode>
                <c:ptCount val="21"/>
                <c:pt idx="12">
                  <c:v>6895889000</c:v>
                </c:pt>
                <c:pt idx="13">
                  <c:v>7284296000</c:v>
                </c:pt>
                <c:pt idx="14">
                  <c:v>7656528000</c:v>
                </c:pt>
                <c:pt idx="15">
                  <c:v>8002978000</c:v>
                </c:pt>
                <c:pt idx="16">
                  <c:v>8321380000</c:v>
                </c:pt>
                <c:pt idx="17">
                  <c:v>8611867000</c:v>
                </c:pt>
                <c:pt idx="18">
                  <c:v>8874041000</c:v>
                </c:pt>
                <c:pt idx="19">
                  <c:v>9106022000</c:v>
                </c:pt>
                <c:pt idx="20">
                  <c:v>9306128000</c:v>
                </c:pt>
              </c:numCache>
            </c:numRef>
          </c:val>
          <c:smooth val="1"/>
          <c:extLst>
            <c:ext xmlns:c16="http://schemas.microsoft.com/office/drawing/2014/chart" uri="{C3380CC4-5D6E-409C-BE32-E72D297353CC}">
              <c16:uniqueId val="{00000003-D9D5-40B0-AA9E-4A85DED735BE}"/>
            </c:ext>
          </c:extLst>
        </c:ser>
        <c:dLbls>
          <c:showLegendKey val="0"/>
          <c:showVal val="0"/>
          <c:showCatName val="0"/>
          <c:showSerName val="0"/>
          <c:showPercent val="0"/>
          <c:showBubbleSize val="0"/>
        </c:dLbls>
        <c:smooth val="0"/>
        <c:axId val="422015696"/>
        <c:axId val="422005112"/>
      </c:lineChart>
      <c:catAx>
        <c:axId val="42201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422005112"/>
        <c:crosses val="autoZero"/>
        <c:auto val="1"/>
        <c:lblAlgn val="ctr"/>
        <c:lblOffset val="100"/>
        <c:tickLblSkip val="2"/>
        <c:tickMarkSkip val="1"/>
        <c:noMultiLvlLbl val="0"/>
      </c:catAx>
      <c:valAx>
        <c:axId val="4220051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422015696"/>
        <c:crosses val="autoZero"/>
        <c:crossBetween val="between"/>
        <c:dispUnits>
          <c:builtInUnit val="b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1"/>
          <c:tx>
            <c:strRef>
              <c:f>Sheet1!$D$1</c:f>
              <c:strCache>
                <c:ptCount val="1"/>
                <c:pt idx="0">
                  <c:v>Addition</c:v>
                </c:pt>
              </c:strCache>
            </c:strRef>
          </c:tx>
          <c:spPr>
            <a:ln w="28575" cap="rnd">
              <a:solidFill>
                <a:schemeClr val="accent3"/>
              </a:solidFill>
              <a:round/>
            </a:ln>
            <a:effectLst/>
          </c:spPr>
          <c:marker>
            <c:symbol val="none"/>
          </c:marker>
          <c:cat>
            <c:numRef>
              <c:f>Sheet1!$A$2:$A$67</c:f>
              <c:numCache>
                <c:formatCode>General</c:formatCod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numCache>
            </c:numRef>
          </c:cat>
          <c:val>
            <c:numRef>
              <c:f>Sheet1!$D$2:$D$67</c:f>
              <c:numCache>
                <c:formatCode>General</c:formatCode>
                <c:ptCount val="66"/>
                <c:pt idx="0">
                  <c:v>47072248</c:v>
                </c:pt>
                <c:pt idx="1">
                  <c:v>46441151</c:v>
                </c:pt>
                <c:pt idx="2">
                  <c:v>46573324</c:v>
                </c:pt>
                <c:pt idx="3">
                  <c:v>47306635</c:v>
                </c:pt>
                <c:pt idx="4">
                  <c:v>48478954</c:v>
                </c:pt>
                <c:pt idx="5">
                  <c:v>49921050</c:v>
                </c:pt>
                <c:pt idx="6">
                  <c:v>51470764</c:v>
                </c:pt>
                <c:pt idx="7">
                  <c:v>52987372</c:v>
                </c:pt>
                <c:pt idx="8">
                  <c:v>54365647</c:v>
                </c:pt>
                <c:pt idx="9">
                  <c:v>55607128</c:v>
                </c:pt>
                <c:pt idx="10">
                  <c:v>56827324</c:v>
                </c:pt>
                <c:pt idx="11">
                  <c:v>58241265</c:v>
                </c:pt>
                <c:pt idx="12">
                  <c:v>60106746</c:v>
                </c:pt>
                <c:pt idx="13">
                  <c:v>62560555</c:v>
                </c:pt>
                <c:pt idx="14">
                  <c:v>65383647</c:v>
                </c:pt>
                <c:pt idx="15">
                  <c:v>68352768</c:v>
                </c:pt>
                <c:pt idx="16">
                  <c:v>71046477</c:v>
                </c:pt>
                <c:pt idx="17">
                  <c:v>73153167</c:v>
                </c:pt>
                <c:pt idx="18">
                  <c:v>74433858</c:v>
                </c:pt>
                <c:pt idx="19">
                  <c:v>75063867</c:v>
                </c:pt>
                <c:pt idx="20">
                  <c:v>75581729</c:v>
                </c:pt>
                <c:pt idx="21">
                  <c:v>76119266</c:v>
                </c:pt>
                <c:pt idx="22">
                  <c:v>76308721</c:v>
                </c:pt>
                <c:pt idx="23">
                  <c:v>76122590</c:v>
                </c:pt>
                <c:pt idx="24">
                  <c:v>75715512</c:v>
                </c:pt>
                <c:pt idx="25">
                  <c:v>75115416</c:v>
                </c:pt>
                <c:pt idx="26">
                  <c:v>74680887</c:v>
                </c:pt>
                <c:pt idx="27">
                  <c:v>74848088</c:v>
                </c:pt>
                <c:pt idx="28">
                  <c:v>75863046</c:v>
                </c:pt>
                <c:pt idx="29">
                  <c:v>77520927</c:v>
                </c:pt>
                <c:pt idx="30">
                  <c:v>79185836</c:v>
                </c:pt>
                <c:pt idx="31">
                  <c:v>80727784</c:v>
                </c:pt>
                <c:pt idx="32">
                  <c:v>82597422</c:v>
                </c:pt>
                <c:pt idx="33">
                  <c:v>84832988</c:v>
                </c:pt>
                <c:pt idx="34">
                  <c:v>87208689</c:v>
                </c:pt>
                <c:pt idx="35">
                  <c:v>89775193</c:v>
                </c:pt>
                <c:pt idx="36">
                  <c:v>91939161</c:v>
                </c:pt>
                <c:pt idx="37">
                  <c:v>92898817</c:v>
                </c:pt>
                <c:pt idx="38">
                  <c:v>92237721</c:v>
                </c:pt>
                <c:pt idx="39">
                  <c:v>90364258</c:v>
                </c:pt>
                <c:pt idx="40">
                  <c:v>88092057</c:v>
                </c:pt>
                <c:pt idx="41">
                  <c:v>85990846</c:v>
                </c:pt>
                <c:pt idx="42">
                  <c:v>83965539</c:v>
                </c:pt>
                <c:pt idx="43">
                  <c:v>82221237</c:v>
                </c:pt>
                <c:pt idx="44">
                  <c:v>80736066</c:v>
                </c:pt>
                <c:pt idx="45">
                  <c:v>79194338</c:v>
                </c:pt>
                <c:pt idx="46">
                  <c:v>77671587</c:v>
                </c:pt>
                <c:pt idx="47">
                  <c:v>76615320</c:v>
                </c:pt>
                <c:pt idx="48">
                  <c:v>76174353</c:v>
                </c:pt>
                <c:pt idx="49">
                  <c:v>76222418</c:v>
                </c:pt>
                <c:pt idx="50">
                  <c:v>76446598</c:v>
                </c:pt>
                <c:pt idx="51">
                  <c:v>76706791</c:v>
                </c:pt>
                <c:pt idx="52">
                  <c:v>77137932</c:v>
                </c:pt>
                <c:pt idx="53">
                  <c:v>77713846</c:v>
                </c:pt>
                <c:pt idx="54">
                  <c:v>78389010</c:v>
                </c:pt>
                <c:pt idx="55">
                  <c:v>79133372</c:v>
                </c:pt>
                <c:pt idx="56">
                  <c:v>79877960</c:v>
                </c:pt>
                <c:pt idx="57">
                  <c:v>80543291</c:v>
                </c:pt>
                <c:pt idx="58">
                  <c:v>81072705</c:v>
                </c:pt>
                <c:pt idx="59">
                  <c:v>81461549</c:v>
                </c:pt>
                <c:pt idx="60">
                  <c:v>81815278</c:v>
                </c:pt>
                <c:pt idx="61">
                  <c:v>82073657</c:v>
                </c:pt>
                <c:pt idx="62">
                  <c:v>82047017</c:v>
                </c:pt>
                <c:pt idx="63">
                  <c:v>81664687</c:v>
                </c:pt>
                <c:pt idx="64">
                  <c:v>80998104</c:v>
                </c:pt>
                <c:pt idx="65">
                  <c:v>80194558</c:v>
                </c:pt>
              </c:numCache>
            </c:numRef>
          </c:val>
          <c:smooth val="0"/>
          <c:extLst>
            <c:ext xmlns:c16="http://schemas.microsoft.com/office/drawing/2014/chart" uri="{C3380CC4-5D6E-409C-BE32-E72D297353CC}">
              <c16:uniqueId val="{00000002-C4F5-4B78-8996-D577CF5E5659}"/>
            </c:ext>
          </c:extLst>
        </c:ser>
        <c:dLbls>
          <c:showLegendKey val="0"/>
          <c:showVal val="0"/>
          <c:showCatName val="0"/>
          <c:showSerName val="0"/>
          <c:showPercent val="0"/>
          <c:showBubbleSize val="0"/>
        </c:dLbls>
        <c:marker val="1"/>
        <c:smooth val="0"/>
        <c:axId val="414312120"/>
        <c:axId val="414313760"/>
      </c:lineChart>
      <c:lineChart>
        <c:grouping val="standard"/>
        <c:varyColors val="0"/>
        <c:ser>
          <c:idx val="1"/>
          <c:order val="0"/>
          <c:tx>
            <c:strRef>
              <c:f>Sheet1!$C$1</c:f>
              <c:strCache>
                <c:ptCount val="1"/>
                <c:pt idx="0">
                  <c:v>Growth Rate</c:v>
                </c:pt>
              </c:strCache>
            </c:strRef>
          </c:tx>
          <c:spPr>
            <a:ln w="28575" cap="rnd">
              <a:solidFill>
                <a:schemeClr val="accent2"/>
              </a:solidFill>
              <a:round/>
            </a:ln>
            <a:effectLst/>
          </c:spPr>
          <c:marker>
            <c:symbol val="none"/>
          </c:marker>
          <c:cat>
            <c:numRef>
              <c:f>Sheet1!$A$2:$A$67</c:f>
              <c:numCache>
                <c:formatCode>General</c:formatCod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numCache>
            </c:numRef>
          </c:cat>
          <c:val>
            <c:numRef>
              <c:f>Sheet1!$C$2:$C$67</c:f>
              <c:numCache>
                <c:formatCode>General</c:formatCode>
                <c:ptCount val="66"/>
                <c:pt idx="0">
                  <c:v>1.8599999999999998E-2</c:v>
                </c:pt>
                <c:pt idx="1">
                  <c:v>1.8100000000000002E-2</c:v>
                </c:pt>
                <c:pt idx="2">
                  <c:v>1.78E-2</c:v>
                </c:pt>
                <c:pt idx="3">
                  <c:v>1.77E-2</c:v>
                </c:pt>
                <c:pt idx="4">
                  <c:v>1.7899999999999999E-2</c:v>
                </c:pt>
                <c:pt idx="5">
                  <c:v>1.8100000000000002E-2</c:v>
                </c:pt>
                <c:pt idx="6">
                  <c:v>1.83E-2</c:v>
                </c:pt>
                <c:pt idx="7">
                  <c:v>1.8499999999999999E-2</c:v>
                </c:pt>
                <c:pt idx="8">
                  <c:v>1.8599999999999998E-2</c:v>
                </c:pt>
                <c:pt idx="9">
                  <c:v>1.8700000000000001E-2</c:v>
                </c:pt>
                <c:pt idx="10">
                  <c:v>1.8800000000000001E-2</c:v>
                </c:pt>
                <c:pt idx="11">
                  <c:v>1.89E-2</c:v>
                </c:pt>
                <c:pt idx="12">
                  <c:v>1.9099999999999999E-2</c:v>
                </c:pt>
                <c:pt idx="13">
                  <c:v>1.95E-2</c:v>
                </c:pt>
                <c:pt idx="14">
                  <c:v>0.02</c:v>
                </c:pt>
                <c:pt idx="15">
                  <c:v>2.0500000000000001E-2</c:v>
                </c:pt>
                <c:pt idx="16">
                  <c:v>2.0899999999999998E-2</c:v>
                </c:pt>
                <c:pt idx="17">
                  <c:v>2.1100000000000001E-2</c:v>
                </c:pt>
                <c:pt idx="18">
                  <c:v>2.1000000000000001E-2</c:v>
                </c:pt>
                <c:pt idx="19">
                  <c:v>2.0799999999999999E-2</c:v>
                </c:pt>
                <c:pt idx="20">
                  <c:v>2.0500000000000001E-2</c:v>
                </c:pt>
                <c:pt idx="21">
                  <c:v>2.0199999999999999E-2</c:v>
                </c:pt>
                <c:pt idx="22">
                  <c:v>1.9900000000000001E-2</c:v>
                </c:pt>
                <c:pt idx="23">
                  <c:v>1.9400000000000001E-2</c:v>
                </c:pt>
                <c:pt idx="24">
                  <c:v>1.9E-2</c:v>
                </c:pt>
                <c:pt idx="25">
                  <c:v>1.8499999999999999E-2</c:v>
                </c:pt>
                <c:pt idx="26">
                  <c:v>1.7999999999999999E-2</c:v>
                </c:pt>
                <c:pt idx="27">
                  <c:v>1.77E-2</c:v>
                </c:pt>
                <c:pt idx="28">
                  <c:v>1.77E-2</c:v>
                </c:pt>
                <c:pt idx="29">
                  <c:v>1.77E-2</c:v>
                </c:pt>
                <c:pt idx="30">
                  <c:v>1.78E-2</c:v>
                </c:pt>
                <c:pt idx="31">
                  <c:v>1.78E-2</c:v>
                </c:pt>
                <c:pt idx="32">
                  <c:v>1.7899999999999999E-2</c:v>
                </c:pt>
                <c:pt idx="33">
                  <c:v>1.8100000000000002E-2</c:v>
                </c:pt>
                <c:pt idx="34">
                  <c:v>1.83E-2</c:v>
                </c:pt>
                <c:pt idx="35">
                  <c:v>1.8499999999999999E-2</c:v>
                </c:pt>
                <c:pt idx="36">
                  <c:v>1.8599999999999998E-2</c:v>
                </c:pt>
                <c:pt idx="37">
                  <c:v>1.84E-2</c:v>
                </c:pt>
                <c:pt idx="38">
                  <c:v>1.7999999999999999E-2</c:v>
                </c:pt>
                <c:pt idx="39">
                  <c:v>1.7299999999999999E-2</c:v>
                </c:pt>
                <c:pt idx="40">
                  <c:v>1.66E-2</c:v>
                </c:pt>
                <c:pt idx="41">
                  <c:v>1.5900000000000001E-2</c:v>
                </c:pt>
                <c:pt idx="42">
                  <c:v>1.5299999999999999E-2</c:v>
                </c:pt>
                <c:pt idx="43">
                  <c:v>1.47E-2</c:v>
                </c:pt>
                <c:pt idx="44">
                  <c:v>1.43E-2</c:v>
                </c:pt>
                <c:pt idx="45">
                  <c:v>1.38E-2</c:v>
                </c:pt>
                <c:pt idx="46">
                  <c:v>1.3299999999999999E-2</c:v>
                </c:pt>
                <c:pt idx="47">
                  <c:v>1.2999999999999999E-2</c:v>
                </c:pt>
                <c:pt idx="48">
                  <c:v>1.2699999999999999E-2</c:v>
                </c:pt>
                <c:pt idx="49">
                  <c:v>1.26E-2</c:v>
                </c:pt>
                <c:pt idx="50">
                  <c:v>1.2500000000000001E-2</c:v>
                </c:pt>
                <c:pt idx="51">
                  <c:v>1.24E-2</c:v>
                </c:pt>
                <c:pt idx="52">
                  <c:v>1.23E-2</c:v>
                </c:pt>
                <c:pt idx="53">
                  <c:v>1.2200000000000001E-2</c:v>
                </c:pt>
                <c:pt idx="54">
                  <c:v>1.2200000000000001E-2</c:v>
                </c:pt>
                <c:pt idx="55">
                  <c:v>1.21E-2</c:v>
                </c:pt>
                <c:pt idx="56">
                  <c:v>1.21E-2</c:v>
                </c:pt>
                <c:pt idx="57">
                  <c:v>1.21E-2</c:v>
                </c:pt>
                <c:pt idx="58">
                  <c:v>1.2E-2</c:v>
                </c:pt>
                <c:pt idx="59">
                  <c:v>1.1900000000000001E-2</c:v>
                </c:pt>
                <c:pt idx="60">
                  <c:v>1.18E-2</c:v>
                </c:pt>
                <c:pt idx="61">
                  <c:v>1.17E-2</c:v>
                </c:pt>
                <c:pt idx="62">
                  <c:v>1.1599999999999999E-2</c:v>
                </c:pt>
                <c:pt idx="63">
                  <c:v>1.14E-2</c:v>
                </c:pt>
                <c:pt idx="64">
                  <c:v>1.12E-2</c:v>
                </c:pt>
                <c:pt idx="65">
                  <c:v>1.09E-2</c:v>
                </c:pt>
              </c:numCache>
            </c:numRef>
          </c:val>
          <c:smooth val="0"/>
          <c:extLst>
            <c:ext xmlns:c16="http://schemas.microsoft.com/office/drawing/2014/chart" uri="{C3380CC4-5D6E-409C-BE32-E72D297353CC}">
              <c16:uniqueId val="{00000001-C4F5-4B78-8996-D577CF5E5659}"/>
            </c:ext>
          </c:extLst>
        </c:ser>
        <c:dLbls>
          <c:showLegendKey val="0"/>
          <c:showVal val="0"/>
          <c:showCatName val="0"/>
          <c:showSerName val="0"/>
          <c:showPercent val="0"/>
          <c:showBubbleSize val="0"/>
        </c:dLbls>
        <c:marker val="1"/>
        <c:smooth val="0"/>
        <c:axId val="353691480"/>
        <c:axId val="353694104"/>
      </c:lineChart>
      <c:catAx>
        <c:axId val="41431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4313760"/>
        <c:crosses val="autoZero"/>
        <c:auto val="1"/>
        <c:lblAlgn val="ctr"/>
        <c:lblOffset val="100"/>
        <c:noMultiLvlLbl val="0"/>
      </c:catAx>
      <c:valAx>
        <c:axId val="414313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4312120"/>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dispUnitsLbl>
        </c:dispUnits>
      </c:valAx>
      <c:valAx>
        <c:axId val="353694104"/>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53691480"/>
        <c:crosses val="max"/>
        <c:crossBetween val="between"/>
      </c:valAx>
      <c:catAx>
        <c:axId val="353691480"/>
        <c:scaling>
          <c:orientation val="minMax"/>
        </c:scaling>
        <c:delete val="1"/>
        <c:axPos val="b"/>
        <c:numFmt formatCode="General" sourceLinked="1"/>
        <c:majorTickMark val="out"/>
        <c:minorTickMark val="none"/>
        <c:tickLblPos val="nextTo"/>
        <c:crossAx val="3536941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Number of people not in extreme poverty</c:v>
                </c:pt>
              </c:strCache>
            </c:strRef>
          </c:tx>
          <c:spPr>
            <a:solidFill>
              <a:schemeClr val="accent1"/>
            </a:solidFill>
            <a:ln>
              <a:noFill/>
            </a:ln>
            <a:effectLst/>
          </c:spPr>
          <c:cat>
            <c:numRef>
              <c:f>Sheet1!$A$2:$A$24</c:f>
              <c:numCache>
                <c:formatCode>General</c:formatCode>
                <c:ptCount val="23"/>
                <c:pt idx="0">
                  <c:v>1820</c:v>
                </c:pt>
                <c:pt idx="1">
                  <c:v>1850</c:v>
                </c:pt>
                <c:pt idx="2">
                  <c:v>1870</c:v>
                </c:pt>
                <c:pt idx="3">
                  <c:v>1890</c:v>
                </c:pt>
                <c:pt idx="4">
                  <c:v>1910</c:v>
                </c:pt>
                <c:pt idx="5">
                  <c:v>1929</c:v>
                </c:pt>
                <c:pt idx="6">
                  <c:v>1950</c:v>
                </c:pt>
                <c:pt idx="7">
                  <c:v>1960</c:v>
                </c:pt>
                <c:pt idx="8">
                  <c:v>1970</c:v>
                </c:pt>
                <c:pt idx="9">
                  <c:v>1981</c:v>
                </c:pt>
                <c:pt idx="10">
                  <c:v>1984</c:v>
                </c:pt>
                <c:pt idx="11">
                  <c:v>1987</c:v>
                </c:pt>
                <c:pt idx="12">
                  <c:v>1990</c:v>
                </c:pt>
                <c:pt idx="13">
                  <c:v>1993</c:v>
                </c:pt>
                <c:pt idx="14">
                  <c:v>1996</c:v>
                </c:pt>
                <c:pt idx="15">
                  <c:v>1999</c:v>
                </c:pt>
                <c:pt idx="16">
                  <c:v>2002</c:v>
                </c:pt>
                <c:pt idx="17">
                  <c:v>2005</c:v>
                </c:pt>
                <c:pt idx="18">
                  <c:v>2008</c:v>
                </c:pt>
                <c:pt idx="19">
                  <c:v>2010</c:v>
                </c:pt>
                <c:pt idx="20">
                  <c:v>2011</c:v>
                </c:pt>
                <c:pt idx="21">
                  <c:v>2012</c:v>
                </c:pt>
                <c:pt idx="22">
                  <c:v>2015</c:v>
                </c:pt>
              </c:numCache>
            </c:numRef>
          </c:cat>
          <c:val>
            <c:numRef>
              <c:f>Sheet1!$B$2:$B$24</c:f>
              <c:numCache>
                <c:formatCode>General</c:formatCode>
                <c:ptCount val="23"/>
                <c:pt idx="0">
                  <c:v>60612233.359999999</c:v>
                </c:pt>
                <c:pt idx="1">
                  <c:v>94701155.549999997</c:v>
                </c:pt>
                <c:pt idx="2">
                  <c:v>145524976</c:v>
                </c:pt>
                <c:pt idx="3">
                  <c:v>222681713.80000001</c:v>
                </c:pt>
                <c:pt idx="4">
                  <c:v>308000000</c:v>
                </c:pt>
                <c:pt idx="5">
                  <c:v>492839708.80000001</c:v>
                </c:pt>
                <c:pt idx="6">
                  <c:v>708120000</c:v>
                </c:pt>
                <c:pt idx="7">
                  <c:v>1080283050</c:v>
                </c:pt>
                <c:pt idx="8">
                  <c:v>1472777874</c:v>
                </c:pt>
                <c:pt idx="9">
                  <c:v>2532224584</c:v>
                </c:pt>
                <c:pt idx="10">
                  <c:v>2819363014</c:v>
                </c:pt>
                <c:pt idx="11">
                  <c:v>3173310637</c:v>
                </c:pt>
                <c:pt idx="12">
                  <c:v>3349869351</c:v>
                </c:pt>
                <c:pt idx="13">
                  <c:v>3632226592</c:v>
                </c:pt>
                <c:pt idx="14">
                  <c:v>4083568477</c:v>
                </c:pt>
                <c:pt idx="15">
                  <c:v>4290096330</c:v>
                </c:pt>
                <c:pt idx="16">
                  <c:v>4630684632</c:v>
                </c:pt>
                <c:pt idx="17">
                  <c:v>5155728030</c:v>
                </c:pt>
                <c:pt idx="18">
                  <c:v>5502296697</c:v>
                </c:pt>
                <c:pt idx="19">
                  <c:v>5802258779</c:v>
                </c:pt>
                <c:pt idx="20">
                  <c:v>6023131152</c:v>
                </c:pt>
                <c:pt idx="21">
                  <c:v>6193988645</c:v>
                </c:pt>
                <c:pt idx="22">
                  <c:v>6643922777</c:v>
                </c:pt>
              </c:numCache>
            </c:numRef>
          </c:val>
          <c:extLst>
            <c:ext xmlns:c16="http://schemas.microsoft.com/office/drawing/2014/chart" uri="{C3380CC4-5D6E-409C-BE32-E72D297353CC}">
              <c16:uniqueId val="{00000000-7EA1-42DF-B212-83D6DB0A96CF}"/>
            </c:ext>
          </c:extLst>
        </c:ser>
        <c:ser>
          <c:idx val="1"/>
          <c:order val="1"/>
          <c:tx>
            <c:strRef>
              <c:f>Sheet1!$C$1</c:f>
              <c:strCache>
                <c:ptCount val="1"/>
                <c:pt idx="0">
                  <c:v>Number of people living in extreme poverty</c:v>
                </c:pt>
              </c:strCache>
            </c:strRef>
          </c:tx>
          <c:spPr>
            <a:solidFill>
              <a:schemeClr val="accent2"/>
            </a:solidFill>
            <a:ln>
              <a:noFill/>
            </a:ln>
            <a:effectLst/>
          </c:spPr>
          <c:cat>
            <c:numRef>
              <c:f>Sheet1!$A$2:$A$24</c:f>
              <c:numCache>
                <c:formatCode>General</c:formatCode>
                <c:ptCount val="23"/>
                <c:pt idx="0">
                  <c:v>1820</c:v>
                </c:pt>
                <c:pt idx="1">
                  <c:v>1850</c:v>
                </c:pt>
                <c:pt idx="2">
                  <c:v>1870</c:v>
                </c:pt>
                <c:pt idx="3">
                  <c:v>1890</c:v>
                </c:pt>
                <c:pt idx="4">
                  <c:v>1910</c:v>
                </c:pt>
                <c:pt idx="5">
                  <c:v>1929</c:v>
                </c:pt>
                <c:pt idx="6">
                  <c:v>1950</c:v>
                </c:pt>
                <c:pt idx="7">
                  <c:v>1960</c:v>
                </c:pt>
                <c:pt idx="8">
                  <c:v>1970</c:v>
                </c:pt>
                <c:pt idx="9">
                  <c:v>1981</c:v>
                </c:pt>
                <c:pt idx="10">
                  <c:v>1984</c:v>
                </c:pt>
                <c:pt idx="11">
                  <c:v>1987</c:v>
                </c:pt>
                <c:pt idx="12">
                  <c:v>1990</c:v>
                </c:pt>
                <c:pt idx="13">
                  <c:v>1993</c:v>
                </c:pt>
                <c:pt idx="14">
                  <c:v>1996</c:v>
                </c:pt>
                <c:pt idx="15">
                  <c:v>1999</c:v>
                </c:pt>
                <c:pt idx="16">
                  <c:v>2002</c:v>
                </c:pt>
                <c:pt idx="17">
                  <c:v>2005</c:v>
                </c:pt>
                <c:pt idx="18">
                  <c:v>2008</c:v>
                </c:pt>
                <c:pt idx="19">
                  <c:v>2010</c:v>
                </c:pt>
                <c:pt idx="20">
                  <c:v>2011</c:v>
                </c:pt>
                <c:pt idx="21">
                  <c:v>2012</c:v>
                </c:pt>
                <c:pt idx="22">
                  <c:v>2015</c:v>
                </c:pt>
              </c:numCache>
            </c:numRef>
          </c:cat>
          <c:val>
            <c:numRef>
              <c:f>Sheet1!$C$2:$C$24</c:f>
              <c:numCache>
                <c:formatCode>General</c:formatCode>
                <c:ptCount val="23"/>
                <c:pt idx="0">
                  <c:v>1021749077</c:v>
                </c:pt>
                <c:pt idx="1">
                  <c:v>1167980918</c:v>
                </c:pt>
                <c:pt idx="2">
                  <c:v>1253753639</c:v>
                </c:pt>
                <c:pt idx="3">
                  <c:v>1334533068</c:v>
                </c:pt>
                <c:pt idx="4">
                  <c:v>1442000000</c:v>
                </c:pt>
                <c:pt idx="5">
                  <c:v>1552138336</c:v>
                </c:pt>
                <c:pt idx="6">
                  <c:v>1811880000</c:v>
                </c:pt>
                <c:pt idx="7">
                  <c:v>1945719892</c:v>
                </c:pt>
                <c:pt idx="8">
                  <c:v>2218394742</c:v>
                </c:pt>
                <c:pt idx="9">
                  <c:v>1986377458</c:v>
                </c:pt>
                <c:pt idx="10">
                  <c:v>1946294548</c:v>
                </c:pt>
                <c:pt idx="11">
                  <c:v>1860494307</c:v>
                </c:pt>
                <c:pt idx="12">
                  <c:v>1959798348</c:v>
                </c:pt>
                <c:pt idx="13">
                  <c:v>1937818788</c:v>
                </c:pt>
                <c:pt idx="14">
                  <c:v>1731823828</c:v>
                </c:pt>
                <c:pt idx="15">
                  <c:v>1759108873</c:v>
                </c:pt>
                <c:pt idx="16">
                  <c:v>1651617135</c:v>
                </c:pt>
                <c:pt idx="17">
                  <c:v>1363907820</c:v>
                </c:pt>
                <c:pt idx="18">
                  <c:v>1261436182</c:v>
                </c:pt>
                <c:pt idx="19">
                  <c:v>1127466264</c:v>
                </c:pt>
                <c:pt idx="20">
                  <c:v>990295899.70000005</c:v>
                </c:pt>
                <c:pt idx="21">
                  <c:v>903511807.70000005</c:v>
                </c:pt>
                <c:pt idx="22">
                  <c:v>705549321.5</c:v>
                </c:pt>
              </c:numCache>
            </c:numRef>
          </c:val>
          <c:extLst>
            <c:ext xmlns:c16="http://schemas.microsoft.com/office/drawing/2014/chart" uri="{C3380CC4-5D6E-409C-BE32-E72D297353CC}">
              <c16:uniqueId val="{00000001-7EA1-42DF-B212-83D6DB0A96CF}"/>
            </c:ext>
          </c:extLst>
        </c:ser>
        <c:dLbls>
          <c:showLegendKey val="0"/>
          <c:showVal val="0"/>
          <c:showCatName val="0"/>
          <c:showSerName val="0"/>
          <c:showPercent val="0"/>
          <c:showBubbleSize val="0"/>
        </c:dLbls>
        <c:axId val="917300760"/>
        <c:axId val="917298464"/>
      </c:areaChart>
      <c:catAx>
        <c:axId val="917300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298464"/>
        <c:crosses val="autoZero"/>
        <c:auto val="1"/>
        <c:lblAlgn val="ctr"/>
        <c:lblOffset val="100"/>
        <c:noMultiLvlLbl val="0"/>
      </c:catAx>
      <c:valAx>
        <c:axId val="91729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300760"/>
        <c:crosses val="autoZero"/>
        <c:crossBetween val="midCat"/>
        <c:dispUnits>
          <c:builtInUnit val="b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Illiterate World Population</c:v>
                </c:pt>
              </c:strCache>
            </c:strRef>
          </c:tx>
          <c:spPr>
            <a:solidFill>
              <a:schemeClr val="accent1"/>
            </a:solidFill>
            <a:ln>
              <a:noFill/>
            </a:ln>
            <a:effectLst/>
          </c:spPr>
          <c:cat>
            <c:numRef>
              <c:f>Sheet1!$A$2:$A$19</c:f>
              <c:numCache>
                <c:formatCode>General</c:formatCode>
                <c:ptCount val="18"/>
                <c:pt idx="0">
                  <c:v>1800</c:v>
                </c:pt>
                <c:pt idx="1">
                  <c:v>1820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1999</c:v>
                </c:pt>
                <c:pt idx="16">
                  <c:v>2004</c:v>
                </c:pt>
                <c:pt idx="17">
                  <c:v>2014</c:v>
                </c:pt>
              </c:numCache>
            </c:numRef>
          </c:cat>
          <c:val>
            <c:numRef>
              <c:f>Sheet1!$B$2:$B$19</c:f>
              <c:numCache>
                <c:formatCode>General</c:formatCode>
                <c:ptCount val="18"/>
                <c:pt idx="0">
                  <c:v>870577970.60000002</c:v>
                </c:pt>
                <c:pt idx="1">
                  <c:v>951972607.20000005</c:v>
                </c:pt>
                <c:pt idx="2">
                  <c:v>1137046044</c:v>
                </c:pt>
                <c:pt idx="3">
                  <c:v>1185101639</c:v>
                </c:pt>
                <c:pt idx="4">
                  <c:v>1237731043</c:v>
                </c:pt>
                <c:pt idx="5">
                  <c:v>1296829746</c:v>
                </c:pt>
                <c:pt idx="6">
                  <c:v>1287201966</c:v>
                </c:pt>
                <c:pt idx="7">
                  <c:v>1271809164</c:v>
                </c:pt>
                <c:pt idx="8">
                  <c:v>1396678070</c:v>
                </c:pt>
                <c:pt idx="9">
                  <c:v>1336777840</c:v>
                </c:pt>
                <c:pt idx="10">
                  <c:v>1617121369</c:v>
                </c:pt>
                <c:pt idx="11">
                  <c:v>1762097765</c:v>
                </c:pt>
                <c:pt idx="12">
                  <c:v>1634191736</c:v>
                </c:pt>
                <c:pt idx="13">
                  <c:v>1951104706</c:v>
                </c:pt>
                <c:pt idx="14">
                  <c:v>1685774445</c:v>
                </c:pt>
                <c:pt idx="15">
                  <c:v>1096362790</c:v>
                </c:pt>
                <c:pt idx="16">
                  <c:v>1167162190</c:v>
                </c:pt>
                <c:pt idx="17">
                  <c:v>1068306672</c:v>
                </c:pt>
              </c:numCache>
            </c:numRef>
          </c:val>
          <c:extLst>
            <c:ext xmlns:c16="http://schemas.microsoft.com/office/drawing/2014/chart" uri="{C3380CC4-5D6E-409C-BE32-E72D297353CC}">
              <c16:uniqueId val="{00000000-7EA1-42DF-B212-83D6DB0A96CF}"/>
            </c:ext>
          </c:extLst>
        </c:ser>
        <c:ser>
          <c:idx val="1"/>
          <c:order val="1"/>
          <c:tx>
            <c:strRef>
              <c:f>Sheet1!$C$1</c:f>
              <c:strCache>
                <c:ptCount val="1"/>
                <c:pt idx="0">
                  <c:v>Literate World Population</c:v>
                </c:pt>
              </c:strCache>
            </c:strRef>
          </c:tx>
          <c:spPr>
            <a:solidFill>
              <a:schemeClr val="accent2"/>
            </a:solidFill>
            <a:ln>
              <a:noFill/>
            </a:ln>
            <a:effectLst/>
          </c:spPr>
          <c:cat>
            <c:numRef>
              <c:f>Sheet1!$A$2:$A$19</c:f>
              <c:numCache>
                <c:formatCode>General</c:formatCode>
                <c:ptCount val="18"/>
                <c:pt idx="0">
                  <c:v>1800</c:v>
                </c:pt>
                <c:pt idx="1">
                  <c:v>1820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1999</c:v>
                </c:pt>
                <c:pt idx="16">
                  <c:v>2004</c:v>
                </c:pt>
                <c:pt idx="17">
                  <c:v>2014</c:v>
                </c:pt>
              </c:numCache>
            </c:numRef>
          </c:cat>
          <c:val>
            <c:numRef>
              <c:f>Sheet1!$C$2:$C$19</c:f>
              <c:numCache>
                <c:formatCode>General</c:formatCode>
                <c:ptCount val="18"/>
                <c:pt idx="0">
                  <c:v>119240334.7</c:v>
                </c:pt>
                <c:pt idx="1">
                  <c:v>130388702.8</c:v>
                </c:pt>
                <c:pt idx="2">
                  <c:v>262232571.40000001</c:v>
                </c:pt>
                <c:pt idx="3">
                  <c:v>289427247.89999998</c:v>
                </c:pt>
                <c:pt idx="4">
                  <c:v>319483739.39999998</c:v>
                </c:pt>
                <c:pt idx="5">
                  <c:v>353170253.89999998</c:v>
                </c:pt>
                <c:pt idx="6">
                  <c:v>462798033.60000002</c:v>
                </c:pt>
                <c:pt idx="7">
                  <c:v>588190835.89999998</c:v>
                </c:pt>
                <c:pt idx="8">
                  <c:v>673321929.79999995</c:v>
                </c:pt>
                <c:pt idx="9">
                  <c:v>963222160.29999995</c:v>
                </c:pt>
                <c:pt idx="10">
                  <c:v>908027943.39999998</c:v>
                </c:pt>
                <c:pt idx="11">
                  <c:v>1256246063</c:v>
                </c:pt>
                <c:pt idx="12">
                  <c:v>2048295955</c:v>
                </c:pt>
                <c:pt idx="13">
                  <c:v>2488527759</c:v>
                </c:pt>
                <c:pt idx="14">
                  <c:v>3623893254</c:v>
                </c:pt>
                <c:pt idx="15">
                  <c:v>4952842413</c:v>
                </c:pt>
                <c:pt idx="16">
                  <c:v>5272680218</c:v>
                </c:pt>
                <c:pt idx="17">
                  <c:v>6197479274</c:v>
                </c:pt>
              </c:numCache>
            </c:numRef>
          </c:val>
          <c:extLst>
            <c:ext xmlns:c16="http://schemas.microsoft.com/office/drawing/2014/chart" uri="{C3380CC4-5D6E-409C-BE32-E72D297353CC}">
              <c16:uniqueId val="{00000001-7EA1-42DF-B212-83D6DB0A96CF}"/>
            </c:ext>
          </c:extLst>
        </c:ser>
        <c:dLbls>
          <c:showLegendKey val="0"/>
          <c:showVal val="0"/>
          <c:showCatName val="0"/>
          <c:showSerName val="0"/>
          <c:showPercent val="0"/>
          <c:showBubbleSize val="0"/>
        </c:dLbls>
        <c:axId val="917300760"/>
        <c:axId val="917298464"/>
      </c:areaChart>
      <c:catAx>
        <c:axId val="917300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298464"/>
        <c:crosses val="autoZero"/>
        <c:auto val="1"/>
        <c:lblAlgn val="ctr"/>
        <c:lblOffset val="100"/>
        <c:noMultiLvlLbl val="0"/>
      </c:catAx>
      <c:valAx>
        <c:axId val="91729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300760"/>
        <c:crosses val="autoZero"/>
        <c:crossBetween val="midCat"/>
        <c:dispUnits>
          <c:builtInUnit val="b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Share surviving first 5 years of life</c:v>
                </c:pt>
              </c:strCache>
            </c:strRef>
          </c:tx>
          <c:spPr>
            <a:solidFill>
              <a:schemeClr val="accent1"/>
            </a:solidFill>
            <a:ln>
              <a:noFill/>
            </a:ln>
            <a:effectLst/>
          </c:spPr>
          <c:cat>
            <c:numRef>
              <c:f>Sheet1!$A$2:$A$65</c:f>
              <c:numCache>
                <c:formatCode>General</c:formatCode>
                <c:ptCount val="64"/>
                <c:pt idx="0">
                  <c:v>1800</c:v>
                </c:pt>
                <c:pt idx="1">
                  <c:v>1820</c:v>
                </c:pt>
                <c:pt idx="2">
                  <c:v>1840</c:v>
                </c:pt>
                <c:pt idx="3">
                  <c:v>1860</c:v>
                </c:pt>
                <c:pt idx="4">
                  <c:v>1880</c:v>
                </c:pt>
                <c:pt idx="5">
                  <c:v>1900</c:v>
                </c:pt>
                <c:pt idx="6">
                  <c:v>1920</c:v>
                </c:pt>
                <c:pt idx="7">
                  <c:v>1940</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pt idx="62">
                  <c:v>2014</c:v>
                </c:pt>
                <c:pt idx="63">
                  <c:v>2015</c:v>
                </c:pt>
              </c:numCache>
            </c:numRef>
          </c:cat>
          <c:val>
            <c:numRef>
              <c:f>Sheet1!$B$2:$B$65</c:f>
              <c:numCache>
                <c:formatCode>General</c:formatCode>
                <c:ptCount val="64"/>
                <c:pt idx="0">
                  <c:v>56.7</c:v>
                </c:pt>
                <c:pt idx="1">
                  <c:v>57.3</c:v>
                </c:pt>
                <c:pt idx="2">
                  <c:v>59.6</c:v>
                </c:pt>
                <c:pt idx="3">
                  <c:v>58.6</c:v>
                </c:pt>
                <c:pt idx="4">
                  <c:v>62</c:v>
                </c:pt>
                <c:pt idx="5">
                  <c:v>63.8</c:v>
                </c:pt>
                <c:pt idx="6">
                  <c:v>67.900000000000006</c:v>
                </c:pt>
                <c:pt idx="7">
                  <c:v>76.099999999999994</c:v>
                </c:pt>
                <c:pt idx="8">
                  <c:v>81.5</c:v>
                </c:pt>
                <c:pt idx="9">
                  <c:v>81.96</c:v>
                </c:pt>
                <c:pt idx="10">
                  <c:v>82.29</c:v>
                </c:pt>
                <c:pt idx="11">
                  <c:v>82.59</c:v>
                </c:pt>
                <c:pt idx="12">
                  <c:v>82.48</c:v>
                </c:pt>
                <c:pt idx="13">
                  <c:v>82.72</c:v>
                </c:pt>
                <c:pt idx="14">
                  <c:v>82.88</c:v>
                </c:pt>
                <c:pt idx="15">
                  <c:v>83.11</c:v>
                </c:pt>
                <c:pt idx="16">
                  <c:v>83.63</c:v>
                </c:pt>
                <c:pt idx="17">
                  <c:v>85.02</c:v>
                </c:pt>
                <c:pt idx="18">
                  <c:v>85.51</c:v>
                </c:pt>
                <c:pt idx="19">
                  <c:v>85.86</c:v>
                </c:pt>
                <c:pt idx="20">
                  <c:v>86.17</c:v>
                </c:pt>
                <c:pt idx="21">
                  <c:v>86.49</c:v>
                </c:pt>
                <c:pt idx="22">
                  <c:v>86.8</c:v>
                </c:pt>
                <c:pt idx="23">
                  <c:v>87.06</c:v>
                </c:pt>
                <c:pt idx="24">
                  <c:v>87.34</c:v>
                </c:pt>
                <c:pt idx="25">
                  <c:v>87.61</c:v>
                </c:pt>
                <c:pt idx="26">
                  <c:v>87.86</c:v>
                </c:pt>
                <c:pt idx="27">
                  <c:v>88.1</c:v>
                </c:pt>
                <c:pt idx="28">
                  <c:v>88.36</c:v>
                </c:pt>
                <c:pt idx="29">
                  <c:v>88.67</c:v>
                </c:pt>
                <c:pt idx="30">
                  <c:v>88.97</c:v>
                </c:pt>
                <c:pt idx="31">
                  <c:v>89.27</c:v>
                </c:pt>
                <c:pt idx="32">
                  <c:v>89.59</c:v>
                </c:pt>
                <c:pt idx="33">
                  <c:v>89.88</c:v>
                </c:pt>
                <c:pt idx="34">
                  <c:v>90.14</c:v>
                </c:pt>
                <c:pt idx="35">
                  <c:v>90.38</c:v>
                </c:pt>
                <c:pt idx="36">
                  <c:v>90.6</c:v>
                </c:pt>
                <c:pt idx="37">
                  <c:v>90.79</c:v>
                </c:pt>
                <c:pt idx="38">
                  <c:v>90.94</c:v>
                </c:pt>
                <c:pt idx="39">
                  <c:v>91.08</c:v>
                </c:pt>
                <c:pt idx="40">
                  <c:v>91.18</c:v>
                </c:pt>
                <c:pt idx="41">
                  <c:v>91.27</c:v>
                </c:pt>
                <c:pt idx="42">
                  <c:v>91.35</c:v>
                </c:pt>
                <c:pt idx="43">
                  <c:v>91.47</c:v>
                </c:pt>
                <c:pt idx="44">
                  <c:v>91.6</c:v>
                </c:pt>
                <c:pt idx="45">
                  <c:v>91.75</c:v>
                </c:pt>
                <c:pt idx="46">
                  <c:v>91.94</c:v>
                </c:pt>
                <c:pt idx="47">
                  <c:v>92.17</c:v>
                </c:pt>
                <c:pt idx="48">
                  <c:v>92.41</c:v>
                </c:pt>
                <c:pt idx="49">
                  <c:v>92.66</c:v>
                </c:pt>
                <c:pt idx="50">
                  <c:v>92.93</c:v>
                </c:pt>
                <c:pt idx="51">
                  <c:v>93.21</c:v>
                </c:pt>
                <c:pt idx="52">
                  <c:v>93.45</c:v>
                </c:pt>
                <c:pt idx="53">
                  <c:v>93.74</c:v>
                </c:pt>
                <c:pt idx="54">
                  <c:v>93.99</c:v>
                </c:pt>
                <c:pt idx="55">
                  <c:v>94.22</c:v>
                </c:pt>
                <c:pt idx="56">
                  <c:v>94.42</c:v>
                </c:pt>
                <c:pt idx="57">
                  <c:v>94.65</c:v>
                </c:pt>
                <c:pt idx="58">
                  <c:v>94.83</c:v>
                </c:pt>
                <c:pt idx="59">
                  <c:v>95.06</c:v>
                </c:pt>
                <c:pt idx="60">
                  <c:v>95.26</c:v>
                </c:pt>
                <c:pt idx="61">
                  <c:v>95.44</c:v>
                </c:pt>
                <c:pt idx="62">
                  <c:v>95.61</c:v>
                </c:pt>
                <c:pt idx="63">
                  <c:v>95.75</c:v>
                </c:pt>
              </c:numCache>
            </c:numRef>
          </c:val>
          <c:extLst>
            <c:ext xmlns:c16="http://schemas.microsoft.com/office/drawing/2014/chart" uri="{C3380CC4-5D6E-409C-BE32-E72D297353CC}">
              <c16:uniqueId val="{00000000-7EA1-42DF-B212-83D6DB0A96CF}"/>
            </c:ext>
          </c:extLst>
        </c:ser>
        <c:ser>
          <c:idx val="1"/>
          <c:order val="1"/>
          <c:tx>
            <c:strRef>
              <c:f>Sheet1!$C$1</c:f>
              <c:strCache>
                <c:ptCount val="1"/>
                <c:pt idx="0">
                  <c:v>Share dying in first 5 years</c:v>
                </c:pt>
              </c:strCache>
            </c:strRef>
          </c:tx>
          <c:spPr>
            <a:solidFill>
              <a:schemeClr val="accent2"/>
            </a:solidFill>
            <a:ln>
              <a:noFill/>
            </a:ln>
            <a:effectLst/>
          </c:spPr>
          <c:cat>
            <c:numRef>
              <c:f>Sheet1!$A$2:$A$65</c:f>
              <c:numCache>
                <c:formatCode>General</c:formatCode>
                <c:ptCount val="64"/>
                <c:pt idx="0">
                  <c:v>1800</c:v>
                </c:pt>
                <c:pt idx="1">
                  <c:v>1820</c:v>
                </c:pt>
                <c:pt idx="2">
                  <c:v>1840</c:v>
                </c:pt>
                <c:pt idx="3">
                  <c:v>1860</c:v>
                </c:pt>
                <c:pt idx="4">
                  <c:v>1880</c:v>
                </c:pt>
                <c:pt idx="5">
                  <c:v>1900</c:v>
                </c:pt>
                <c:pt idx="6">
                  <c:v>1920</c:v>
                </c:pt>
                <c:pt idx="7">
                  <c:v>1940</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pt idx="49">
                  <c:v>2001</c:v>
                </c:pt>
                <c:pt idx="50">
                  <c:v>2002</c:v>
                </c:pt>
                <c:pt idx="51">
                  <c:v>2003</c:v>
                </c:pt>
                <c:pt idx="52">
                  <c:v>2004</c:v>
                </c:pt>
                <c:pt idx="53">
                  <c:v>2005</c:v>
                </c:pt>
                <c:pt idx="54">
                  <c:v>2006</c:v>
                </c:pt>
                <c:pt idx="55">
                  <c:v>2007</c:v>
                </c:pt>
                <c:pt idx="56">
                  <c:v>2008</c:v>
                </c:pt>
                <c:pt idx="57">
                  <c:v>2009</c:v>
                </c:pt>
                <c:pt idx="58">
                  <c:v>2010</c:v>
                </c:pt>
                <c:pt idx="59">
                  <c:v>2011</c:v>
                </c:pt>
                <c:pt idx="60">
                  <c:v>2012</c:v>
                </c:pt>
                <c:pt idx="61">
                  <c:v>2013</c:v>
                </c:pt>
                <c:pt idx="62">
                  <c:v>2014</c:v>
                </c:pt>
                <c:pt idx="63">
                  <c:v>2015</c:v>
                </c:pt>
              </c:numCache>
            </c:numRef>
          </c:cat>
          <c:val>
            <c:numRef>
              <c:f>Sheet1!$C$2:$C$65</c:f>
              <c:numCache>
                <c:formatCode>General</c:formatCode>
                <c:ptCount val="64"/>
                <c:pt idx="0">
                  <c:v>43.3</c:v>
                </c:pt>
                <c:pt idx="1">
                  <c:v>42.7</c:v>
                </c:pt>
                <c:pt idx="2">
                  <c:v>40.4</c:v>
                </c:pt>
                <c:pt idx="3">
                  <c:v>41.4</c:v>
                </c:pt>
                <c:pt idx="4">
                  <c:v>38</c:v>
                </c:pt>
                <c:pt idx="5">
                  <c:v>36.200000000000003</c:v>
                </c:pt>
                <c:pt idx="6">
                  <c:v>32.1</c:v>
                </c:pt>
                <c:pt idx="7">
                  <c:v>23.9</c:v>
                </c:pt>
                <c:pt idx="8">
                  <c:v>18.5</c:v>
                </c:pt>
                <c:pt idx="9">
                  <c:v>18.04</c:v>
                </c:pt>
                <c:pt idx="10">
                  <c:v>17.71</c:v>
                </c:pt>
                <c:pt idx="11">
                  <c:v>17.41</c:v>
                </c:pt>
                <c:pt idx="12">
                  <c:v>17.52</c:v>
                </c:pt>
                <c:pt idx="13">
                  <c:v>17.28</c:v>
                </c:pt>
                <c:pt idx="14">
                  <c:v>17.12</c:v>
                </c:pt>
                <c:pt idx="15">
                  <c:v>16.89</c:v>
                </c:pt>
                <c:pt idx="16">
                  <c:v>16.37</c:v>
                </c:pt>
                <c:pt idx="17">
                  <c:v>14.98</c:v>
                </c:pt>
                <c:pt idx="18">
                  <c:v>14.49</c:v>
                </c:pt>
                <c:pt idx="19">
                  <c:v>14.14</c:v>
                </c:pt>
                <c:pt idx="20">
                  <c:v>13.83</c:v>
                </c:pt>
                <c:pt idx="21">
                  <c:v>13.51</c:v>
                </c:pt>
                <c:pt idx="22">
                  <c:v>13.2</c:v>
                </c:pt>
                <c:pt idx="23">
                  <c:v>12.94</c:v>
                </c:pt>
                <c:pt idx="24">
                  <c:v>12.66</c:v>
                </c:pt>
                <c:pt idx="25">
                  <c:v>12.39</c:v>
                </c:pt>
                <c:pt idx="26">
                  <c:v>12.14</c:v>
                </c:pt>
                <c:pt idx="27">
                  <c:v>11.9</c:v>
                </c:pt>
                <c:pt idx="28">
                  <c:v>11.64</c:v>
                </c:pt>
                <c:pt idx="29">
                  <c:v>11.33</c:v>
                </c:pt>
                <c:pt idx="30">
                  <c:v>11.03</c:v>
                </c:pt>
                <c:pt idx="31">
                  <c:v>10.73</c:v>
                </c:pt>
                <c:pt idx="32">
                  <c:v>10.41</c:v>
                </c:pt>
                <c:pt idx="33">
                  <c:v>10.119999999999999</c:v>
                </c:pt>
                <c:pt idx="34">
                  <c:v>9.86</c:v>
                </c:pt>
                <c:pt idx="35">
                  <c:v>9.6199999999999992</c:v>
                </c:pt>
                <c:pt idx="36">
                  <c:v>9.4</c:v>
                </c:pt>
                <c:pt idx="37">
                  <c:v>9.2100000000000009</c:v>
                </c:pt>
                <c:pt idx="38">
                  <c:v>9.06</c:v>
                </c:pt>
                <c:pt idx="39">
                  <c:v>8.92</c:v>
                </c:pt>
                <c:pt idx="40">
                  <c:v>8.82</c:v>
                </c:pt>
                <c:pt idx="41">
                  <c:v>8.73</c:v>
                </c:pt>
                <c:pt idx="42">
                  <c:v>8.65</c:v>
                </c:pt>
                <c:pt idx="43">
                  <c:v>8.5299999999999994</c:v>
                </c:pt>
                <c:pt idx="44">
                  <c:v>8.4</c:v>
                </c:pt>
                <c:pt idx="45">
                  <c:v>8.25</c:v>
                </c:pt>
                <c:pt idx="46">
                  <c:v>8.06</c:v>
                </c:pt>
                <c:pt idx="47">
                  <c:v>7.83</c:v>
                </c:pt>
                <c:pt idx="48">
                  <c:v>7.59</c:v>
                </c:pt>
                <c:pt idx="49">
                  <c:v>7.34</c:v>
                </c:pt>
                <c:pt idx="50">
                  <c:v>7.07</c:v>
                </c:pt>
                <c:pt idx="51">
                  <c:v>6.79</c:v>
                </c:pt>
                <c:pt idx="52">
                  <c:v>6.55</c:v>
                </c:pt>
                <c:pt idx="53">
                  <c:v>6.26</c:v>
                </c:pt>
                <c:pt idx="54">
                  <c:v>6.01</c:v>
                </c:pt>
                <c:pt idx="55">
                  <c:v>5.78</c:v>
                </c:pt>
                <c:pt idx="56">
                  <c:v>5.58</c:v>
                </c:pt>
                <c:pt idx="57">
                  <c:v>5.35</c:v>
                </c:pt>
                <c:pt idx="58">
                  <c:v>5.17</c:v>
                </c:pt>
                <c:pt idx="59">
                  <c:v>4.9400000000000004</c:v>
                </c:pt>
                <c:pt idx="60">
                  <c:v>4.74</c:v>
                </c:pt>
                <c:pt idx="61">
                  <c:v>4.5599999999999996</c:v>
                </c:pt>
                <c:pt idx="62">
                  <c:v>4.3899999999999997</c:v>
                </c:pt>
                <c:pt idx="63">
                  <c:v>4.25</c:v>
                </c:pt>
              </c:numCache>
            </c:numRef>
          </c:val>
          <c:extLst>
            <c:ext xmlns:c16="http://schemas.microsoft.com/office/drawing/2014/chart" uri="{C3380CC4-5D6E-409C-BE32-E72D297353CC}">
              <c16:uniqueId val="{00000001-7EA1-42DF-B212-83D6DB0A96CF}"/>
            </c:ext>
          </c:extLst>
        </c:ser>
        <c:dLbls>
          <c:showLegendKey val="0"/>
          <c:showVal val="0"/>
          <c:showCatName val="0"/>
          <c:showSerName val="0"/>
          <c:showPercent val="0"/>
          <c:showBubbleSize val="0"/>
        </c:dLbls>
        <c:axId val="917300760"/>
        <c:axId val="917298464"/>
      </c:areaChart>
      <c:catAx>
        <c:axId val="917300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298464"/>
        <c:crosses val="autoZero"/>
        <c:auto val="1"/>
        <c:lblAlgn val="ctr"/>
        <c:lblOffset val="100"/>
        <c:noMultiLvlLbl val="0"/>
      </c:catAx>
      <c:valAx>
        <c:axId val="917298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73007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Country in Tranistion or No Data</c:v>
                </c:pt>
              </c:strCache>
            </c:strRef>
          </c:tx>
          <c:spPr>
            <a:solidFill>
              <a:schemeClr val="accent1"/>
            </a:solidFill>
            <a:ln>
              <a:noFill/>
            </a:ln>
            <a:effectLst/>
          </c:spPr>
          <c:cat>
            <c:numRef>
              <c:f>Sheet1!$A$2:$A$201</c:f>
              <c:numCache>
                <c:formatCode>General</c:formatCode>
                <c:ptCount val="200"/>
                <c:pt idx="0">
                  <c:v>1816</c:v>
                </c:pt>
                <c:pt idx="1">
                  <c:v>1817</c:v>
                </c:pt>
                <c:pt idx="2">
                  <c:v>1818</c:v>
                </c:pt>
                <c:pt idx="3">
                  <c:v>1819</c:v>
                </c:pt>
                <c:pt idx="4">
                  <c:v>1820</c:v>
                </c:pt>
                <c:pt idx="5">
                  <c:v>1821</c:v>
                </c:pt>
                <c:pt idx="6">
                  <c:v>1822</c:v>
                </c:pt>
                <c:pt idx="7">
                  <c:v>1823</c:v>
                </c:pt>
                <c:pt idx="8">
                  <c:v>1824</c:v>
                </c:pt>
                <c:pt idx="9">
                  <c:v>1825</c:v>
                </c:pt>
                <c:pt idx="10">
                  <c:v>1826</c:v>
                </c:pt>
                <c:pt idx="11">
                  <c:v>1827</c:v>
                </c:pt>
                <c:pt idx="12">
                  <c:v>1828</c:v>
                </c:pt>
                <c:pt idx="13">
                  <c:v>1829</c:v>
                </c:pt>
                <c:pt idx="14">
                  <c:v>1830</c:v>
                </c:pt>
                <c:pt idx="15">
                  <c:v>1831</c:v>
                </c:pt>
                <c:pt idx="16">
                  <c:v>1832</c:v>
                </c:pt>
                <c:pt idx="17">
                  <c:v>1833</c:v>
                </c:pt>
                <c:pt idx="18">
                  <c:v>1834</c:v>
                </c:pt>
                <c:pt idx="19">
                  <c:v>1835</c:v>
                </c:pt>
                <c:pt idx="20">
                  <c:v>1836</c:v>
                </c:pt>
                <c:pt idx="21">
                  <c:v>1837</c:v>
                </c:pt>
                <c:pt idx="22">
                  <c:v>1838</c:v>
                </c:pt>
                <c:pt idx="23">
                  <c:v>1839</c:v>
                </c:pt>
                <c:pt idx="24">
                  <c:v>1840</c:v>
                </c:pt>
                <c:pt idx="25">
                  <c:v>1841</c:v>
                </c:pt>
                <c:pt idx="26">
                  <c:v>1842</c:v>
                </c:pt>
                <c:pt idx="27">
                  <c:v>1843</c:v>
                </c:pt>
                <c:pt idx="28">
                  <c:v>1844</c:v>
                </c:pt>
                <c:pt idx="29">
                  <c:v>1845</c:v>
                </c:pt>
                <c:pt idx="30">
                  <c:v>1846</c:v>
                </c:pt>
                <c:pt idx="31">
                  <c:v>1847</c:v>
                </c:pt>
                <c:pt idx="32">
                  <c:v>1848</c:v>
                </c:pt>
                <c:pt idx="33">
                  <c:v>1849</c:v>
                </c:pt>
                <c:pt idx="34">
                  <c:v>1850</c:v>
                </c:pt>
                <c:pt idx="35">
                  <c:v>1851</c:v>
                </c:pt>
                <c:pt idx="36">
                  <c:v>1852</c:v>
                </c:pt>
                <c:pt idx="37">
                  <c:v>1853</c:v>
                </c:pt>
                <c:pt idx="38">
                  <c:v>1854</c:v>
                </c:pt>
                <c:pt idx="39">
                  <c:v>1855</c:v>
                </c:pt>
                <c:pt idx="40">
                  <c:v>1856</c:v>
                </c:pt>
                <c:pt idx="41">
                  <c:v>1857</c:v>
                </c:pt>
                <c:pt idx="42">
                  <c:v>1858</c:v>
                </c:pt>
                <c:pt idx="43">
                  <c:v>1859</c:v>
                </c:pt>
                <c:pt idx="44">
                  <c:v>1860</c:v>
                </c:pt>
                <c:pt idx="45">
                  <c:v>1861</c:v>
                </c:pt>
                <c:pt idx="46">
                  <c:v>1862</c:v>
                </c:pt>
                <c:pt idx="47">
                  <c:v>1863</c:v>
                </c:pt>
                <c:pt idx="48">
                  <c:v>1864</c:v>
                </c:pt>
                <c:pt idx="49">
                  <c:v>1865</c:v>
                </c:pt>
                <c:pt idx="50">
                  <c:v>1866</c:v>
                </c:pt>
                <c:pt idx="51">
                  <c:v>1867</c:v>
                </c:pt>
                <c:pt idx="52">
                  <c:v>1868</c:v>
                </c:pt>
                <c:pt idx="53">
                  <c:v>1869</c:v>
                </c:pt>
                <c:pt idx="54">
                  <c:v>1870</c:v>
                </c:pt>
                <c:pt idx="55">
                  <c:v>1871</c:v>
                </c:pt>
                <c:pt idx="56">
                  <c:v>1872</c:v>
                </c:pt>
                <c:pt idx="57">
                  <c:v>1873</c:v>
                </c:pt>
                <c:pt idx="58">
                  <c:v>1874</c:v>
                </c:pt>
                <c:pt idx="59">
                  <c:v>1875</c:v>
                </c:pt>
                <c:pt idx="60">
                  <c:v>1876</c:v>
                </c:pt>
                <c:pt idx="61">
                  <c:v>1877</c:v>
                </c:pt>
                <c:pt idx="62">
                  <c:v>1878</c:v>
                </c:pt>
                <c:pt idx="63">
                  <c:v>1879</c:v>
                </c:pt>
                <c:pt idx="64">
                  <c:v>1880</c:v>
                </c:pt>
                <c:pt idx="65">
                  <c:v>1881</c:v>
                </c:pt>
                <c:pt idx="66">
                  <c:v>1882</c:v>
                </c:pt>
                <c:pt idx="67">
                  <c:v>1883</c:v>
                </c:pt>
                <c:pt idx="68">
                  <c:v>1884</c:v>
                </c:pt>
                <c:pt idx="69">
                  <c:v>1885</c:v>
                </c:pt>
                <c:pt idx="70">
                  <c:v>1886</c:v>
                </c:pt>
                <c:pt idx="71">
                  <c:v>1887</c:v>
                </c:pt>
                <c:pt idx="72">
                  <c:v>1888</c:v>
                </c:pt>
                <c:pt idx="73">
                  <c:v>1889</c:v>
                </c:pt>
                <c:pt idx="74">
                  <c:v>1890</c:v>
                </c:pt>
                <c:pt idx="75">
                  <c:v>1891</c:v>
                </c:pt>
                <c:pt idx="76">
                  <c:v>1892</c:v>
                </c:pt>
                <c:pt idx="77">
                  <c:v>1893</c:v>
                </c:pt>
                <c:pt idx="78">
                  <c:v>1894</c:v>
                </c:pt>
                <c:pt idx="79">
                  <c:v>1895</c:v>
                </c:pt>
                <c:pt idx="80">
                  <c:v>1896</c:v>
                </c:pt>
                <c:pt idx="81">
                  <c:v>1897</c:v>
                </c:pt>
                <c:pt idx="82">
                  <c:v>1898</c:v>
                </c:pt>
                <c:pt idx="83">
                  <c:v>1899</c:v>
                </c:pt>
                <c:pt idx="84">
                  <c:v>1900</c:v>
                </c:pt>
                <c:pt idx="85">
                  <c:v>1901</c:v>
                </c:pt>
                <c:pt idx="86">
                  <c:v>1902</c:v>
                </c:pt>
                <c:pt idx="87">
                  <c:v>1903</c:v>
                </c:pt>
                <c:pt idx="88">
                  <c:v>1904</c:v>
                </c:pt>
                <c:pt idx="89">
                  <c:v>1905</c:v>
                </c:pt>
                <c:pt idx="90">
                  <c:v>1906</c:v>
                </c:pt>
                <c:pt idx="91">
                  <c:v>1907</c:v>
                </c:pt>
                <c:pt idx="92">
                  <c:v>1908</c:v>
                </c:pt>
                <c:pt idx="93">
                  <c:v>1909</c:v>
                </c:pt>
                <c:pt idx="94">
                  <c:v>1910</c:v>
                </c:pt>
                <c:pt idx="95">
                  <c:v>1911</c:v>
                </c:pt>
                <c:pt idx="96">
                  <c:v>1912</c:v>
                </c:pt>
                <c:pt idx="97">
                  <c:v>1913</c:v>
                </c:pt>
                <c:pt idx="98">
                  <c:v>1914</c:v>
                </c:pt>
                <c:pt idx="99">
                  <c:v>1915</c:v>
                </c:pt>
                <c:pt idx="100">
                  <c:v>1916</c:v>
                </c:pt>
                <c:pt idx="101">
                  <c:v>1917</c:v>
                </c:pt>
                <c:pt idx="102">
                  <c:v>1918</c:v>
                </c:pt>
                <c:pt idx="103">
                  <c:v>1919</c:v>
                </c:pt>
                <c:pt idx="104">
                  <c:v>1920</c:v>
                </c:pt>
                <c:pt idx="105">
                  <c:v>1921</c:v>
                </c:pt>
                <c:pt idx="106">
                  <c:v>1922</c:v>
                </c:pt>
                <c:pt idx="107">
                  <c:v>1923</c:v>
                </c:pt>
                <c:pt idx="108">
                  <c:v>1924</c:v>
                </c:pt>
                <c:pt idx="109">
                  <c:v>1925</c:v>
                </c:pt>
                <c:pt idx="110">
                  <c:v>1926</c:v>
                </c:pt>
                <c:pt idx="111">
                  <c:v>1927</c:v>
                </c:pt>
                <c:pt idx="112">
                  <c:v>1928</c:v>
                </c:pt>
                <c:pt idx="113">
                  <c:v>1929</c:v>
                </c:pt>
                <c:pt idx="114">
                  <c:v>1930</c:v>
                </c:pt>
                <c:pt idx="115">
                  <c:v>1931</c:v>
                </c:pt>
                <c:pt idx="116">
                  <c:v>1932</c:v>
                </c:pt>
                <c:pt idx="117">
                  <c:v>1933</c:v>
                </c:pt>
                <c:pt idx="118">
                  <c:v>1934</c:v>
                </c:pt>
                <c:pt idx="119">
                  <c:v>1935</c:v>
                </c:pt>
                <c:pt idx="120">
                  <c:v>1936</c:v>
                </c:pt>
                <c:pt idx="121">
                  <c:v>1937</c:v>
                </c:pt>
                <c:pt idx="122">
                  <c:v>1938</c:v>
                </c:pt>
                <c:pt idx="123">
                  <c:v>1939</c:v>
                </c:pt>
                <c:pt idx="124">
                  <c:v>1940</c:v>
                </c:pt>
                <c:pt idx="125">
                  <c:v>1941</c:v>
                </c:pt>
                <c:pt idx="126">
                  <c:v>1942</c:v>
                </c:pt>
                <c:pt idx="127">
                  <c:v>1943</c:v>
                </c:pt>
                <c:pt idx="128">
                  <c:v>1944</c:v>
                </c:pt>
                <c:pt idx="129">
                  <c:v>1945</c:v>
                </c:pt>
                <c:pt idx="130">
                  <c:v>1946</c:v>
                </c:pt>
                <c:pt idx="131">
                  <c:v>1947</c:v>
                </c:pt>
                <c:pt idx="132">
                  <c:v>1948</c:v>
                </c:pt>
                <c:pt idx="133">
                  <c:v>1949</c:v>
                </c:pt>
                <c:pt idx="134">
                  <c:v>1950</c:v>
                </c:pt>
                <c:pt idx="135">
                  <c:v>1951</c:v>
                </c:pt>
                <c:pt idx="136">
                  <c:v>1952</c:v>
                </c:pt>
                <c:pt idx="137">
                  <c:v>1953</c:v>
                </c:pt>
                <c:pt idx="138">
                  <c:v>1954</c:v>
                </c:pt>
                <c:pt idx="139">
                  <c:v>1955</c:v>
                </c:pt>
                <c:pt idx="140">
                  <c:v>1956</c:v>
                </c:pt>
                <c:pt idx="141">
                  <c:v>1957</c:v>
                </c:pt>
                <c:pt idx="142">
                  <c:v>1958</c:v>
                </c:pt>
                <c:pt idx="143">
                  <c:v>1959</c:v>
                </c:pt>
                <c:pt idx="144">
                  <c:v>1960</c:v>
                </c:pt>
                <c:pt idx="145">
                  <c:v>1961</c:v>
                </c:pt>
                <c:pt idx="146">
                  <c:v>1962</c:v>
                </c:pt>
                <c:pt idx="147">
                  <c:v>1963</c:v>
                </c:pt>
                <c:pt idx="148">
                  <c:v>1964</c:v>
                </c:pt>
                <c:pt idx="149">
                  <c:v>1965</c:v>
                </c:pt>
                <c:pt idx="150">
                  <c:v>1966</c:v>
                </c:pt>
                <c:pt idx="151">
                  <c:v>1967</c:v>
                </c:pt>
                <c:pt idx="152">
                  <c:v>1968</c:v>
                </c:pt>
                <c:pt idx="153">
                  <c:v>1969</c:v>
                </c:pt>
                <c:pt idx="154">
                  <c:v>1970</c:v>
                </c:pt>
                <c:pt idx="155">
                  <c:v>1971</c:v>
                </c:pt>
                <c:pt idx="156">
                  <c:v>1972</c:v>
                </c:pt>
                <c:pt idx="157">
                  <c:v>1973</c:v>
                </c:pt>
                <c:pt idx="158">
                  <c:v>1974</c:v>
                </c:pt>
                <c:pt idx="159">
                  <c:v>1975</c:v>
                </c:pt>
                <c:pt idx="160">
                  <c:v>1976</c:v>
                </c:pt>
                <c:pt idx="161">
                  <c:v>1977</c:v>
                </c:pt>
                <c:pt idx="162">
                  <c:v>1978</c:v>
                </c:pt>
                <c:pt idx="163">
                  <c:v>1979</c:v>
                </c:pt>
                <c:pt idx="164">
                  <c:v>1980</c:v>
                </c:pt>
                <c:pt idx="165">
                  <c:v>1981</c:v>
                </c:pt>
                <c:pt idx="166">
                  <c:v>1982</c:v>
                </c:pt>
                <c:pt idx="167">
                  <c:v>1983</c:v>
                </c:pt>
                <c:pt idx="168">
                  <c:v>1984</c:v>
                </c:pt>
                <c:pt idx="169">
                  <c:v>1985</c:v>
                </c:pt>
                <c:pt idx="170">
                  <c:v>1986</c:v>
                </c:pt>
                <c:pt idx="171">
                  <c:v>1987</c:v>
                </c:pt>
                <c:pt idx="172">
                  <c:v>1988</c:v>
                </c:pt>
                <c:pt idx="173">
                  <c:v>1989</c:v>
                </c:pt>
                <c:pt idx="174">
                  <c:v>1990</c:v>
                </c:pt>
                <c:pt idx="175">
                  <c:v>1991</c:v>
                </c:pt>
                <c:pt idx="176">
                  <c:v>1992</c:v>
                </c:pt>
                <c:pt idx="177">
                  <c:v>1993</c:v>
                </c:pt>
                <c:pt idx="178">
                  <c:v>1994</c:v>
                </c:pt>
                <c:pt idx="179">
                  <c:v>1995</c:v>
                </c:pt>
                <c:pt idx="180">
                  <c:v>1996</c:v>
                </c:pt>
                <c:pt idx="181">
                  <c:v>1997</c:v>
                </c:pt>
                <c:pt idx="182">
                  <c:v>1998</c:v>
                </c:pt>
                <c:pt idx="183">
                  <c:v>1999</c:v>
                </c:pt>
                <c:pt idx="184">
                  <c:v>2000</c:v>
                </c:pt>
                <c:pt idx="185">
                  <c:v>2001</c:v>
                </c:pt>
                <c:pt idx="186">
                  <c:v>2002</c:v>
                </c:pt>
                <c:pt idx="187">
                  <c:v>2003</c:v>
                </c:pt>
                <c:pt idx="188">
                  <c:v>2004</c:v>
                </c:pt>
                <c:pt idx="189">
                  <c:v>2005</c:v>
                </c:pt>
                <c:pt idx="190">
                  <c:v>2006</c:v>
                </c:pt>
                <c:pt idx="191">
                  <c:v>2007</c:v>
                </c:pt>
                <c:pt idx="192">
                  <c:v>2008</c:v>
                </c:pt>
                <c:pt idx="193">
                  <c:v>2009</c:v>
                </c:pt>
                <c:pt idx="194">
                  <c:v>2010</c:v>
                </c:pt>
                <c:pt idx="195">
                  <c:v>2011</c:v>
                </c:pt>
                <c:pt idx="196">
                  <c:v>2012</c:v>
                </c:pt>
                <c:pt idx="197">
                  <c:v>2013</c:v>
                </c:pt>
                <c:pt idx="198">
                  <c:v>2014</c:v>
                </c:pt>
                <c:pt idx="199">
                  <c:v>2015</c:v>
                </c:pt>
              </c:numCache>
            </c:numRef>
          </c:cat>
          <c:val>
            <c:numRef>
              <c:f>Sheet1!$B$2:$B$201</c:f>
              <c:numCache>
                <c:formatCode>General</c:formatCode>
                <c:ptCount val="200"/>
                <c:pt idx="0">
                  <c:v>118729056</c:v>
                </c:pt>
                <c:pt idx="1">
                  <c:v>119897024</c:v>
                </c:pt>
                <c:pt idx="2">
                  <c:v>116963264</c:v>
                </c:pt>
                <c:pt idx="3">
                  <c:v>117421120</c:v>
                </c:pt>
                <c:pt idx="4">
                  <c:v>114607040</c:v>
                </c:pt>
                <c:pt idx="5">
                  <c:v>118455856</c:v>
                </c:pt>
                <c:pt idx="6">
                  <c:v>115366648</c:v>
                </c:pt>
                <c:pt idx="7">
                  <c:v>114324088</c:v>
                </c:pt>
                <c:pt idx="8">
                  <c:v>109612408</c:v>
                </c:pt>
                <c:pt idx="9">
                  <c:v>106770848</c:v>
                </c:pt>
                <c:pt idx="10">
                  <c:v>105705960</c:v>
                </c:pt>
                <c:pt idx="11">
                  <c:v>104584912</c:v>
                </c:pt>
                <c:pt idx="12">
                  <c:v>103640808</c:v>
                </c:pt>
                <c:pt idx="13">
                  <c:v>103508408</c:v>
                </c:pt>
                <c:pt idx="14">
                  <c:v>101567776</c:v>
                </c:pt>
                <c:pt idx="15">
                  <c:v>103162928</c:v>
                </c:pt>
                <c:pt idx="16">
                  <c:v>103324024</c:v>
                </c:pt>
                <c:pt idx="17">
                  <c:v>104989504</c:v>
                </c:pt>
                <c:pt idx="18">
                  <c:v>106741240</c:v>
                </c:pt>
                <c:pt idx="19">
                  <c:v>108307472</c:v>
                </c:pt>
                <c:pt idx="20">
                  <c:v>109963880</c:v>
                </c:pt>
                <c:pt idx="21">
                  <c:v>111590056</c:v>
                </c:pt>
                <c:pt idx="22">
                  <c:v>112885416</c:v>
                </c:pt>
                <c:pt idx="23">
                  <c:v>113565904</c:v>
                </c:pt>
                <c:pt idx="24">
                  <c:v>115210760</c:v>
                </c:pt>
                <c:pt idx="25">
                  <c:v>117934168</c:v>
                </c:pt>
                <c:pt idx="26">
                  <c:v>118411288</c:v>
                </c:pt>
                <c:pt idx="27">
                  <c:v>120239672</c:v>
                </c:pt>
                <c:pt idx="28">
                  <c:v>122005264</c:v>
                </c:pt>
                <c:pt idx="29">
                  <c:v>123791808</c:v>
                </c:pt>
                <c:pt idx="30">
                  <c:v>133154416</c:v>
                </c:pt>
                <c:pt idx="31">
                  <c:v>135070496</c:v>
                </c:pt>
                <c:pt idx="32">
                  <c:v>127718008</c:v>
                </c:pt>
                <c:pt idx="33">
                  <c:v>130017480</c:v>
                </c:pt>
                <c:pt idx="34">
                  <c:v>132261536</c:v>
                </c:pt>
                <c:pt idx="35">
                  <c:v>137791104</c:v>
                </c:pt>
                <c:pt idx="36">
                  <c:v>143243392</c:v>
                </c:pt>
                <c:pt idx="37">
                  <c:v>148169680</c:v>
                </c:pt>
                <c:pt idx="38">
                  <c:v>152855040</c:v>
                </c:pt>
                <c:pt idx="39">
                  <c:v>153252608</c:v>
                </c:pt>
                <c:pt idx="40">
                  <c:v>158041968</c:v>
                </c:pt>
                <c:pt idx="41">
                  <c:v>162861200</c:v>
                </c:pt>
                <c:pt idx="42">
                  <c:v>167214160</c:v>
                </c:pt>
                <c:pt idx="43">
                  <c:v>171962608</c:v>
                </c:pt>
                <c:pt idx="44">
                  <c:v>176666272</c:v>
                </c:pt>
                <c:pt idx="45">
                  <c:v>179928688</c:v>
                </c:pt>
                <c:pt idx="46">
                  <c:v>183179840</c:v>
                </c:pt>
                <c:pt idx="47">
                  <c:v>195029952</c:v>
                </c:pt>
                <c:pt idx="48">
                  <c:v>189592448</c:v>
                </c:pt>
                <c:pt idx="49">
                  <c:v>192759552</c:v>
                </c:pt>
                <c:pt idx="50">
                  <c:v>196065840</c:v>
                </c:pt>
                <c:pt idx="51">
                  <c:v>199185392</c:v>
                </c:pt>
                <c:pt idx="52">
                  <c:v>163971136</c:v>
                </c:pt>
                <c:pt idx="53">
                  <c:v>166607840</c:v>
                </c:pt>
                <c:pt idx="54">
                  <c:v>168721648</c:v>
                </c:pt>
                <c:pt idx="55">
                  <c:v>169025856</c:v>
                </c:pt>
                <c:pt idx="56">
                  <c:v>168350144</c:v>
                </c:pt>
                <c:pt idx="57">
                  <c:v>167340784</c:v>
                </c:pt>
                <c:pt idx="58">
                  <c:v>166339312</c:v>
                </c:pt>
                <c:pt idx="59">
                  <c:v>165469520</c:v>
                </c:pt>
                <c:pt idx="60">
                  <c:v>164310608</c:v>
                </c:pt>
                <c:pt idx="61">
                  <c:v>162998160</c:v>
                </c:pt>
                <c:pt idx="62">
                  <c:v>161714832</c:v>
                </c:pt>
                <c:pt idx="63">
                  <c:v>160570720</c:v>
                </c:pt>
                <c:pt idx="64">
                  <c:v>159383200</c:v>
                </c:pt>
                <c:pt idx="65">
                  <c:v>161125664</c:v>
                </c:pt>
                <c:pt idx="66">
                  <c:v>160095744</c:v>
                </c:pt>
                <c:pt idx="67">
                  <c:v>154626528</c:v>
                </c:pt>
                <c:pt idx="68">
                  <c:v>150145152</c:v>
                </c:pt>
                <c:pt idx="69">
                  <c:v>148634640</c:v>
                </c:pt>
                <c:pt idx="70">
                  <c:v>143429536</c:v>
                </c:pt>
                <c:pt idx="71">
                  <c:v>142150592</c:v>
                </c:pt>
                <c:pt idx="72">
                  <c:v>140762448</c:v>
                </c:pt>
                <c:pt idx="73">
                  <c:v>139398704</c:v>
                </c:pt>
                <c:pt idx="74">
                  <c:v>134676880</c:v>
                </c:pt>
                <c:pt idx="75">
                  <c:v>132969376</c:v>
                </c:pt>
                <c:pt idx="76">
                  <c:v>130918632</c:v>
                </c:pt>
                <c:pt idx="77">
                  <c:v>129459664</c:v>
                </c:pt>
                <c:pt idx="78">
                  <c:v>127233120</c:v>
                </c:pt>
                <c:pt idx="79">
                  <c:v>124855104</c:v>
                </c:pt>
                <c:pt idx="80">
                  <c:v>122613712</c:v>
                </c:pt>
                <c:pt idx="81">
                  <c:v>119945784</c:v>
                </c:pt>
                <c:pt idx="82">
                  <c:v>117255432</c:v>
                </c:pt>
                <c:pt idx="83">
                  <c:v>114699176</c:v>
                </c:pt>
                <c:pt idx="84">
                  <c:v>112325080</c:v>
                </c:pt>
                <c:pt idx="85">
                  <c:v>109400416</c:v>
                </c:pt>
                <c:pt idx="86">
                  <c:v>106378976</c:v>
                </c:pt>
                <c:pt idx="87">
                  <c:v>103435944</c:v>
                </c:pt>
                <c:pt idx="88">
                  <c:v>100411248</c:v>
                </c:pt>
                <c:pt idx="89">
                  <c:v>97314336</c:v>
                </c:pt>
                <c:pt idx="90">
                  <c:v>94140328</c:v>
                </c:pt>
                <c:pt idx="91">
                  <c:v>91227848</c:v>
                </c:pt>
                <c:pt idx="92">
                  <c:v>86790032</c:v>
                </c:pt>
                <c:pt idx="93">
                  <c:v>82600032</c:v>
                </c:pt>
                <c:pt idx="94">
                  <c:v>78054256</c:v>
                </c:pt>
                <c:pt idx="95">
                  <c:v>60997816</c:v>
                </c:pt>
                <c:pt idx="96">
                  <c:v>55218744</c:v>
                </c:pt>
                <c:pt idx="97">
                  <c:v>53269028</c:v>
                </c:pt>
                <c:pt idx="98">
                  <c:v>40380112</c:v>
                </c:pt>
                <c:pt idx="99">
                  <c:v>40994364</c:v>
                </c:pt>
                <c:pt idx="100">
                  <c:v>56065240</c:v>
                </c:pt>
                <c:pt idx="101">
                  <c:v>36695200</c:v>
                </c:pt>
                <c:pt idx="102">
                  <c:v>51419412</c:v>
                </c:pt>
                <c:pt idx="103">
                  <c:v>84646896</c:v>
                </c:pt>
                <c:pt idx="104">
                  <c:v>79524336</c:v>
                </c:pt>
                <c:pt idx="105">
                  <c:v>49169136</c:v>
                </c:pt>
                <c:pt idx="106">
                  <c:v>36856892</c:v>
                </c:pt>
                <c:pt idx="107">
                  <c:v>119061008</c:v>
                </c:pt>
                <c:pt idx="108">
                  <c:v>123875280</c:v>
                </c:pt>
                <c:pt idx="109">
                  <c:v>127350024</c:v>
                </c:pt>
                <c:pt idx="110">
                  <c:v>131539264</c:v>
                </c:pt>
                <c:pt idx="111">
                  <c:v>138749696</c:v>
                </c:pt>
                <c:pt idx="112">
                  <c:v>145779088</c:v>
                </c:pt>
                <c:pt idx="113">
                  <c:v>154729280</c:v>
                </c:pt>
                <c:pt idx="114">
                  <c:v>161346112</c:v>
                </c:pt>
                <c:pt idx="115">
                  <c:v>166552480</c:v>
                </c:pt>
                <c:pt idx="116">
                  <c:v>171757152</c:v>
                </c:pt>
                <c:pt idx="117">
                  <c:v>176885088</c:v>
                </c:pt>
                <c:pt idx="118">
                  <c:v>182567696</c:v>
                </c:pt>
                <c:pt idx="119">
                  <c:v>187077760</c:v>
                </c:pt>
                <c:pt idx="120">
                  <c:v>206034880</c:v>
                </c:pt>
                <c:pt idx="121">
                  <c:v>208218736</c:v>
                </c:pt>
                <c:pt idx="122">
                  <c:v>208636016</c:v>
                </c:pt>
                <c:pt idx="123">
                  <c:v>214661456</c:v>
                </c:pt>
                <c:pt idx="124">
                  <c:v>228476992</c:v>
                </c:pt>
                <c:pt idx="125">
                  <c:v>239599200</c:v>
                </c:pt>
                <c:pt idx="126">
                  <c:v>268480256</c:v>
                </c:pt>
                <c:pt idx="127">
                  <c:v>261717408</c:v>
                </c:pt>
                <c:pt idx="128">
                  <c:v>256689712</c:v>
                </c:pt>
                <c:pt idx="129">
                  <c:v>320453984</c:v>
                </c:pt>
                <c:pt idx="130">
                  <c:v>316842752</c:v>
                </c:pt>
                <c:pt idx="131">
                  <c:v>338780352</c:v>
                </c:pt>
                <c:pt idx="132">
                  <c:v>305633344</c:v>
                </c:pt>
                <c:pt idx="133">
                  <c:v>307821280</c:v>
                </c:pt>
                <c:pt idx="134">
                  <c:v>304554240</c:v>
                </c:pt>
                <c:pt idx="135">
                  <c:v>305695552</c:v>
                </c:pt>
                <c:pt idx="136">
                  <c:v>223424352</c:v>
                </c:pt>
                <c:pt idx="137">
                  <c:v>227218400</c:v>
                </c:pt>
                <c:pt idx="138">
                  <c:v>227497904</c:v>
                </c:pt>
                <c:pt idx="139">
                  <c:v>229497456</c:v>
                </c:pt>
                <c:pt idx="140">
                  <c:v>245193856</c:v>
                </c:pt>
                <c:pt idx="141">
                  <c:v>243492144</c:v>
                </c:pt>
                <c:pt idx="142">
                  <c:v>250352304</c:v>
                </c:pt>
                <c:pt idx="143">
                  <c:v>246448864</c:v>
                </c:pt>
                <c:pt idx="144">
                  <c:v>244025808</c:v>
                </c:pt>
                <c:pt idx="145">
                  <c:v>244590928</c:v>
                </c:pt>
                <c:pt idx="146">
                  <c:v>249812768</c:v>
                </c:pt>
                <c:pt idx="147">
                  <c:v>257667888</c:v>
                </c:pt>
                <c:pt idx="148">
                  <c:v>263668480</c:v>
                </c:pt>
                <c:pt idx="149">
                  <c:v>271187520</c:v>
                </c:pt>
                <c:pt idx="150">
                  <c:v>275019424</c:v>
                </c:pt>
                <c:pt idx="151">
                  <c:v>283652064</c:v>
                </c:pt>
                <c:pt idx="152">
                  <c:v>285043744</c:v>
                </c:pt>
                <c:pt idx="153">
                  <c:v>287021440</c:v>
                </c:pt>
                <c:pt idx="154">
                  <c:v>283476544</c:v>
                </c:pt>
                <c:pt idx="155">
                  <c:v>353111840</c:v>
                </c:pt>
                <c:pt idx="156">
                  <c:v>287673824</c:v>
                </c:pt>
                <c:pt idx="157">
                  <c:v>290890496</c:v>
                </c:pt>
                <c:pt idx="158">
                  <c:v>292895456</c:v>
                </c:pt>
                <c:pt idx="159">
                  <c:v>295003360</c:v>
                </c:pt>
                <c:pt idx="160">
                  <c:v>297735904</c:v>
                </c:pt>
                <c:pt idx="161">
                  <c:v>249114304</c:v>
                </c:pt>
                <c:pt idx="162">
                  <c:v>251141536</c:v>
                </c:pt>
                <c:pt idx="163">
                  <c:v>286426816</c:v>
                </c:pt>
                <c:pt idx="164">
                  <c:v>276224928</c:v>
                </c:pt>
                <c:pt idx="165">
                  <c:v>278391488</c:v>
                </c:pt>
                <c:pt idx="166">
                  <c:v>280363136</c:v>
                </c:pt>
                <c:pt idx="167">
                  <c:v>282582656</c:v>
                </c:pt>
                <c:pt idx="168">
                  <c:v>285428960</c:v>
                </c:pt>
                <c:pt idx="169">
                  <c:v>289155360</c:v>
                </c:pt>
                <c:pt idx="170">
                  <c:v>293844800</c:v>
                </c:pt>
                <c:pt idx="171">
                  <c:v>299327648</c:v>
                </c:pt>
                <c:pt idx="172">
                  <c:v>296424224</c:v>
                </c:pt>
                <c:pt idx="173">
                  <c:v>289799488</c:v>
                </c:pt>
                <c:pt idx="174">
                  <c:v>208947936</c:v>
                </c:pt>
                <c:pt idx="175">
                  <c:v>210210224</c:v>
                </c:pt>
                <c:pt idx="176">
                  <c:v>77050128</c:v>
                </c:pt>
                <c:pt idx="177">
                  <c:v>75993384</c:v>
                </c:pt>
                <c:pt idx="178">
                  <c:v>132805600</c:v>
                </c:pt>
                <c:pt idx="179">
                  <c:v>135498304</c:v>
                </c:pt>
                <c:pt idx="180">
                  <c:v>137513680</c:v>
                </c:pt>
                <c:pt idx="181">
                  <c:v>138914400</c:v>
                </c:pt>
                <c:pt idx="182">
                  <c:v>140073504</c:v>
                </c:pt>
                <c:pt idx="183">
                  <c:v>141535984</c:v>
                </c:pt>
                <c:pt idx="184">
                  <c:v>143659472</c:v>
                </c:pt>
                <c:pt idx="185">
                  <c:v>170290896</c:v>
                </c:pt>
                <c:pt idx="186">
                  <c:v>174109152</c:v>
                </c:pt>
                <c:pt idx="187">
                  <c:v>205902544</c:v>
                </c:pt>
                <c:pt idx="188">
                  <c:v>212094192</c:v>
                </c:pt>
                <c:pt idx="189">
                  <c:v>215019440</c:v>
                </c:pt>
                <c:pt idx="190">
                  <c:v>211803440</c:v>
                </c:pt>
                <c:pt idx="191">
                  <c:v>219467296</c:v>
                </c:pt>
                <c:pt idx="192">
                  <c:v>227608384</c:v>
                </c:pt>
                <c:pt idx="193">
                  <c:v>236571744</c:v>
                </c:pt>
                <c:pt idx="194">
                  <c:v>214496416</c:v>
                </c:pt>
                <c:pt idx="195">
                  <c:v>223404096</c:v>
                </c:pt>
                <c:pt idx="196">
                  <c:v>258480160</c:v>
                </c:pt>
                <c:pt idx="197">
                  <c:v>268821088</c:v>
                </c:pt>
                <c:pt idx="198">
                  <c:v>243861808</c:v>
                </c:pt>
                <c:pt idx="199">
                  <c:v>303540608</c:v>
                </c:pt>
              </c:numCache>
            </c:numRef>
          </c:val>
          <c:extLst>
            <c:ext xmlns:c16="http://schemas.microsoft.com/office/drawing/2014/chart" uri="{C3380CC4-5D6E-409C-BE32-E72D297353CC}">
              <c16:uniqueId val="{00000000-7EA1-42DF-B212-83D6DB0A96CF}"/>
            </c:ext>
          </c:extLst>
        </c:ser>
        <c:ser>
          <c:idx val="1"/>
          <c:order val="1"/>
          <c:tx>
            <c:strRef>
              <c:f>Sheet1!$C$1</c:f>
              <c:strCache>
                <c:ptCount val="1"/>
                <c:pt idx="0">
                  <c:v>Population in Colony</c:v>
                </c:pt>
              </c:strCache>
            </c:strRef>
          </c:tx>
          <c:spPr>
            <a:solidFill>
              <a:schemeClr val="accent2"/>
            </a:solidFill>
            <a:ln>
              <a:noFill/>
            </a:ln>
            <a:effectLst/>
          </c:spPr>
          <c:cat>
            <c:numRef>
              <c:f>Sheet1!$A$2:$A$201</c:f>
              <c:numCache>
                <c:formatCode>General</c:formatCode>
                <c:ptCount val="200"/>
                <c:pt idx="0">
                  <c:v>1816</c:v>
                </c:pt>
                <c:pt idx="1">
                  <c:v>1817</c:v>
                </c:pt>
                <c:pt idx="2">
                  <c:v>1818</c:v>
                </c:pt>
                <c:pt idx="3">
                  <c:v>1819</c:v>
                </c:pt>
                <c:pt idx="4">
                  <c:v>1820</c:v>
                </c:pt>
                <c:pt idx="5">
                  <c:v>1821</c:v>
                </c:pt>
                <c:pt idx="6">
                  <c:v>1822</c:v>
                </c:pt>
                <c:pt idx="7">
                  <c:v>1823</c:v>
                </c:pt>
                <c:pt idx="8">
                  <c:v>1824</c:v>
                </c:pt>
                <c:pt idx="9">
                  <c:v>1825</c:v>
                </c:pt>
                <c:pt idx="10">
                  <c:v>1826</c:v>
                </c:pt>
                <c:pt idx="11">
                  <c:v>1827</c:v>
                </c:pt>
                <c:pt idx="12">
                  <c:v>1828</c:v>
                </c:pt>
                <c:pt idx="13">
                  <c:v>1829</c:v>
                </c:pt>
                <c:pt idx="14">
                  <c:v>1830</c:v>
                </c:pt>
                <c:pt idx="15">
                  <c:v>1831</c:v>
                </c:pt>
                <c:pt idx="16">
                  <c:v>1832</c:v>
                </c:pt>
                <c:pt idx="17">
                  <c:v>1833</c:v>
                </c:pt>
                <c:pt idx="18">
                  <c:v>1834</c:v>
                </c:pt>
                <c:pt idx="19">
                  <c:v>1835</c:v>
                </c:pt>
                <c:pt idx="20">
                  <c:v>1836</c:v>
                </c:pt>
                <c:pt idx="21">
                  <c:v>1837</c:v>
                </c:pt>
                <c:pt idx="22">
                  <c:v>1838</c:v>
                </c:pt>
                <c:pt idx="23">
                  <c:v>1839</c:v>
                </c:pt>
                <c:pt idx="24">
                  <c:v>1840</c:v>
                </c:pt>
                <c:pt idx="25">
                  <c:v>1841</c:v>
                </c:pt>
                <c:pt idx="26">
                  <c:v>1842</c:v>
                </c:pt>
                <c:pt idx="27">
                  <c:v>1843</c:v>
                </c:pt>
                <c:pt idx="28">
                  <c:v>1844</c:v>
                </c:pt>
                <c:pt idx="29">
                  <c:v>1845</c:v>
                </c:pt>
                <c:pt idx="30">
                  <c:v>1846</c:v>
                </c:pt>
                <c:pt idx="31">
                  <c:v>1847</c:v>
                </c:pt>
                <c:pt idx="32">
                  <c:v>1848</c:v>
                </c:pt>
                <c:pt idx="33">
                  <c:v>1849</c:v>
                </c:pt>
                <c:pt idx="34">
                  <c:v>1850</c:v>
                </c:pt>
                <c:pt idx="35">
                  <c:v>1851</c:v>
                </c:pt>
                <c:pt idx="36">
                  <c:v>1852</c:v>
                </c:pt>
                <c:pt idx="37">
                  <c:v>1853</c:v>
                </c:pt>
                <c:pt idx="38">
                  <c:v>1854</c:v>
                </c:pt>
                <c:pt idx="39">
                  <c:v>1855</c:v>
                </c:pt>
                <c:pt idx="40">
                  <c:v>1856</c:v>
                </c:pt>
                <c:pt idx="41">
                  <c:v>1857</c:v>
                </c:pt>
                <c:pt idx="42">
                  <c:v>1858</c:v>
                </c:pt>
                <c:pt idx="43">
                  <c:v>1859</c:v>
                </c:pt>
                <c:pt idx="44">
                  <c:v>1860</c:v>
                </c:pt>
                <c:pt idx="45">
                  <c:v>1861</c:v>
                </c:pt>
                <c:pt idx="46">
                  <c:v>1862</c:v>
                </c:pt>
                <c:pt idx="47">
                  <c:v>1863</c:v>
                </c:pt>
                <c:pt idx="48">
                  <c:v>1864</c:v>
                </c:pt>
                <c:pt idx="49">
                  <c:v>1865</c:v>
                </c:pt>
                <c:pt idx="50">
                  <c:v>1866</c:v>
                </c:pt>
                <c:pt idx="51">
                  <c:v>1867</c:v>
                </c:pt>
                <c:pt idx="52">
                  <c:v>1868</c:v>
                </c:pt>
                <c:pt idx="53">
                  <c:v>1869</c:v>
                </c:pt>
                <c:pt idx="54">
                  <c:v>1870</c:v>
                </c:pt>
                <c:pt idx="55">
                  <c:v>1871</c:v>
                </c:pt>
                <c:pt idx="56">
                  <c:v>1872</c:v>
                </c:pt>
                <c:pt idx="57">
                  <c:v>1873</c:v>
                </c:pt>
                <c:pt idx="58">
                  <c:v>1874</c:v>
                </c:pt>
                <c:pt idx="59">
                  <c:v>1875</c:v>
                </c:pt>
                <c:pt idx="60">
                  <c:v>1876</c:v>
                </c:pt>
                <c:pt idx="61">
                  <c:v>1877</c:v>
                </c:pt>
                <c:pt idx="62">
                  <c:v>1878</c:v>
                </c:pt>
                <c:pt idx="63">
                  <c:v>1879</c:v>
                </c:pt>
                <c:pt idx="64">
                  <c:v>1880</c:v>
                </c:pt>
                <c:pt idx="65">
                  <c:v>1881</c:v>
                </c:pt>
                <c:pt idx="66">
                  <c:v>1882</c:v>
                </c:pt>
                <c:pt idx="67">
                  <c:v>1883</c:v>
                </c:pt>
                <c:pt idx="68">
                  <c:v>1884</c:v>
                </c:pt>
                <c:pt idx="69">
                  <c:v>1885</c:v>
                </c:pt>
                <c:pt idx="70">
                  <c:v>1886</c:v>
                </c:pt>
                <c:pt idx="71">
                  <c:v>1887</c:v>
                </c:pt>
                <c:pt idx="72">
                  <c:v>1888</c:v>
                </c:pt>
                <c:pt idx="73">
                  <c:v>1889</c:v>
                </c:pt>
                <c:pt idx="74">
                  <c:v>1890</c:v>
                </c:pt>
                <c:pt idx="75">
                  <c:v>1891</c:v>
                </c:pt>
                <c:pt idx="76">
                  <c:v>1892</c:v>
                </c:pt>
                <c:pt idx="77">
                  <c:v>1893</c:v>
                </c:pt>
                <c:pt idx="78">
                  <c:v>1894</c:v>
                </c:pt>
                <c:pt idx="79">
                  <c:v>1895</c:v>
                </c:pt>
                <c:pt idx="80">
                  <c:v>1896</c:v>
                </c:pt>
                <c:pt idx="81">
                  <c:v>1897</c:v>
                </c:pt>
                <c:pt idx="82">
                  <c:v>1898</c:v>
                </c:pt>
                <c:pt idx="83">
                  <c:v>1899</c:v>
                </c:pt>
                <c:pt idx="84">
                  <c:v>1900</c:v>
                </c:pt>
                <c:pt idx="85">
                  <c:v>1901</c:v>
                </c:pt>
                <c:pt idx="86">
                  <c:v>1902</c:v>
                </c:pt>
                <c:pt idx="87">
                  <c:v>1903</c:v>
                </c:pt>
                <c:pt idx="88">
                  <c:v>1904</c:v>
                </c:pt>
                <c:pt idx="89">
                  <c:v>1905</c:v>
                </c:pt>
                <c:pt idx="90">
                  <c:v>1906</c:v>
                </c:pt>
                <c:pt idx="91">
                  <c:v>1907</c:v>
                </c:pt>
                <c:pt idx="92">
                  <c:v>1908</c:v>
                </c:pt>
                <c:pt idx="93">
                  <c:v>1909</c:v>
                </c:pt>
                <c:pt idx="94">
                  <c:v>1910</c:v>
                </c:pt>
                <c:pt idx="95">
                  <c:v>1911</c:v>
                </c:pt>
                <c:pt idx="96">
                  <c:v>1912</c:v>
                </c:pt>
                <c:pt idx="97">
                  <c:v>1913</c:v>
                </c:pt>
                <c:pt idx="98">
                  <c:v>1914</c:v>
                </c:pt>
                <c:pt idx="99">
                  <c:v>1915</c:v>
                </c:pt>
                <c:pt idx="100">
                  <c:v>1916</c:v>
                </c:pt>
                <c:pt idx="101">
                  <c:v>1917</c:v>
                </c:pt>
                <c:pt idx="102">
                  <c:v>1918</c:v>
                </c:pt>
                <c:pt idx="103">
                  <c:v>1919</c:v>
                </c:pt>
                <c:pt idx="104">
                  <c:v>1920</c:v>
                </c:pt>
                <c:pt idx="105">
                  <c:v>1921</c:v>
                </c:pt>
                <c:pt idx="106">
                  <c:v>1922</c:v>
                </c:pt>
                <c:pt idx="107">
                  <c:v>1923</c:v>
                </c:pt>
                <c:pt idx="108">
                  <c:v>1924</c:v>
                </c:pt>
                <c:pt idx="109">
                  <c:v>1925</c:v>
                </c:pt>
                <c:pt idx="110">
                  <c:v>1926</c:v>
                </c:pt>
                <c:pt idx="111">
                  <c:v>1927</c:v>
                </c:pt>
                <c:pt idx="112">
                  <c:v>1928</c:v>
                </c:pt>
                <c:pt idx="113">
                  <c:v>1929</c:v>
                </c:pt>
                <c:pt idx="114">
                  <c:v>1930</c:v>
                </c:pt>
                <c:pt idx="115">
                  <c:v>1931</c:v>
                </c:pt>
                <c:pt idx="116">
                  <c:v>1932</c:v>
                </c:pt>
                <c:pt idx="117">
                  <c:v>1933</c:v>
                </c:pt>
                <c:pt idx="118">
                  <c:v>1934</c:v>
                </c:pt>
                <c:pt idx="119">
                  <c:v>1935</c:v>
                </c:pt>
                <c:pt idx="120">
                  <c:v>1936</c:v>
                </c:pt>
                <c:pt idx="121">
                  <c:v>1937</c:v>
                </c:pt>
                <c:pt idx="122">
                  <c:v>1938</c:v>
                </c:pt>
                <c:pt idx="123">
                  <c:v>1939</c:v>
                </c:pt>
                <c:pt idx="124">
                  <c:v>1940</c:v>
                </c:pt>
                <c:pt idx="125">
                  <c:v>1941</c:v>
                </c:pt>
                <c:pt idx="126">
                  <c:v>1942</c:v>
                </c:pt>
                <c:pt idx="127">
                  <c:v>1943</c:v>
                </c:pt>
                <c:pt idx="128">
                  <c:v>1944</c:v>
                </c:pt>
                <c:pt idx="129">
                  <c:v>1945</c:v>
                </c:pt>
                <c:pt idx="130">
                  <c:v>1946</c:v>
                </c:pt>
                <c:pt idx="131">
                  <c:v>1947</c:v>
                </c:pt>
                <c:pt idx="132">
                  <c:v>1948</c:v>
                </c:pt>
                <c:pt idx="133">
                  <c:v>1949</c:v>
                </c:pt>
                <c:pt idx="134">
                  <c:v>1950</c:v>
                </c:pt>
                <c:pt idx="135">
                  <c:v>1951</c:v>
                </c:pt>
                <c:pt idx="136">
                  <c:v>1952</c:v>
                </c:pt>
                <c:pt idx="137">
                  <c:v>1953</c:v>
                </c:pt>
                <c:pt idx="138">
                  <c:v>1954</c:v>
                </c:pt>
                <c:pt idx="139">
                  <c:v>1955</c:v>
                </c:pt>
                <c:pt idx="140">
                  <c:v>1956</c:v>
                </c:pt>
                <c:pt idx="141">
                  <c:v>1957</c:v>
                </c:pt>
                <c:pt idx="142">
                  <c:v>1958</c:v>
                </c:pt>
                <c:pt idx="143">
                  <c:v>1959</c:v>
                </c:pt>
                <c:pt idx="144">
                  <c:v>1960</c:v>
                </c:pt>
                <c:pt idx="145">
                  <c:v>1961</c:v>
                </c:pt>
                <c:pt idx="146">
                  <c:v>1962</c:v>
                </c:pt>
                <c:pt idx="147">
                  <c:v>1963</c:v>
                </c:pt>
                <c:pt idx="148">
                  <c:v>1964</c:v>
                </c:pt>
                <c:pt idx="149">
                  <c:v>1965</c:v>
                </c:pt>
                <c:pt idx="150">
                  <c:v>1966</c:v>
                </c:pt>
                <c:pt idx="151">
                  <c:v>1967</c:v>
                </c:pt>
                <c:pt idx="152">
                  <c:v>1968</c:v>
                </c:pt>
                <c:pt idx="153">
                  <c:v>1969</c:v>
                </c:pt>
                <c:pt idx="154">
                  <c:v>1970</c:v>
                </c:pt>
                <c:pt idx="155">
                  <c:v>1971</c:v>
                </c:pt>
                <c:pt idx="156">
                  <c:v>1972</c:v>
                </c:pt>
                <c:pt idx="157">
                  <c:v>1973</c:v>
                </c:pt>
                <c:pt idx="158">
                  <c:v>1974</c:v>
                </c:pt>
                <c:pt idx="159">
                  <c:v>1975</c:v>
                </c:pt>
                <c:pt idx="160">
                  <c:v>1976</c:v>
                </c:pt>
                <c:pt idx="161">
                  <c:v>1977</c:v>
                </c:pt>
                <c:pt idx="162">
                  <c:v>1978</c:v>
                </c:pt>
                <c:pt idx="163">
                  <c:v>1979</c:v>
                </c:pt>
                <c:pt idx="164">
                  <c:v>1980</c:v>
                </c:pt>
                <c:pt idx="165">
                  <c:v>1981</c:v>
                </c:pt>
                <c:pt idx="166">
                  <c:v>1982</c:v>
                </c:pt>
                <c:pt idx="167">
                  <c:v>1983</c:v>
                </c:pt>
                <c:pt idx="168">
                  <c:v>1984</c:v>
                </c:pt>
                <c:pt idx="169">
                  <c:v>1985</c:v>
                </c:pt>
                <c:pt idx="170">
                  <c:v>1986</c:v>
                </c:pt>
                <c:pt idx="171">
                  <c:v>1987</c:v>
                </c:pt>
                <c:pt idx="172">
                  <c:v>1988</c:v>
                </c:pt>
                <c:pt idx="173">
                  <c:v>1989</c:v>
                </c:pt>
                <c:pt idx="174">
                  <c:v>1990</c:v>
                </c:pt>
                <c:pt idx="175">
                  <c:v>1991</c:v>
                </c:pt>
                <c:pt idx="176">
                  <c:v>1992</c:v>
                </c:pt>
                <c:pt idx="177">
                  <c:v>1993</c:v>
                </c:pt>
                <c:pt idx="178">
                  <c:v>1994</c:v>
                </c:pt>
                <c:pt idx="179">
                  <c:v>1995</c:v>
                </c:pt>
                <c:pt idx="180">
                  <c:v>1996</c:v>
                </c:pt>
                <c:pt idx="181">
                  <c:v>1997</c:v>
                </c:pt>
                <c:pt idx="182">
                  <c:v>1998</c:v>
                </c:pt>
                <c:pt idx="183">
                  <c:v>1999</c:v>
                </c:pt>
                <c:pt idx="184">
                  <c:v>2000</c:v>
                </c:pt>
                <c:pt idx="185">
                  <c:v>2001</c:v>
                </c:pt>
                <c:pt idx="186">
                  <c:v>2002</c:v>
                </c:pt>
                <c:pt idx="187">
                  <c:v>2003</c:v>
                </c:pt>
                <c:pt idx="188">
                  <c:v>2004</c:v>
                </c:pt>
                <c:pt idx="189">
                  <c:v>2005</c:v>
                </c:pt>
                <c:pt idx="190">
                  <c:v>2006</c:v>
                </c:pt>
                <c:pt idx="191">
                  <c:v>2007</c:v>
                </c:pt>
                <c:pt idx="192">
                  <c:v>2008</c:v>
                </c:pt>
                <c:pt idx="193">
                  <c:v>2009</c:v>
                </c:pt>
                <c:pt idx="194">
                  <c:v>2010</c:v>
                </c:pt>
                <c:pt idx="195">
                  <c:v>2011</c:v>
                </c:pt>
                <c:pt idx="196">
                  <c:v>2012</c:v>
                </c:pt>
                <c:pt idx="197">
                  <c:v>2013</c:v>
                </c:pt>
                <c:pt idx="198">
                  <c:v>2014</c:v>
                </c:pt>
                <c:pt idx="199">
                  <c:v>2015</c:v>
                </c:pt>
              </c:numCache>
            </c:numRef>
          </c:cat>
          <c:val>
            <c:numRef>
              <c:f>Sheet1!$C$2:$C$201</c:f>
              <c:numCache>
                <c:formatCode>General</c:formatCode>
                <c:ptCount val="200"/>
                <c:pt idx="0">
                  <c:v>403637998</c:v>
                </c:pt>
                <c:pt idx="1">
                  <c:v>403744053</c:v>
                </c:pt>
                <c:pt idx="2">
                  <c:v>407212350</c:v>
                </c:pt>
                <c:pt idx="3">
                  <c:v>408091621</c:v>
                </c:pt>
                <c:pt idx="4">
                  <c:v>408251897</c:v>
                </c:pt>
                <c:pt idx="5">
                  <c:v>404218121</c:v>
                </c:pt>
                <c:pt idx="6">
                  <c:v>401797198</c:v>
                </c:pt>
                <c:pt idx="7">
                  <c:v>403971466</c:v>
                </c:pt>
                <c:pt idx="8">
                  <c:v>405031594</c:v>
                </c:pt>
                <c:pt idx="9">
                  <c:v>407231223</c:v>
                </c:pt>
                <c:pt idx="10">
                  <c:v>409441793</c:v>
                </c:pt>
                <c:pt idx="11">
                  <c:v>409312007</c:v>
                </c:pt>
                <c:pt idx="12">
                  <c:v>411467894</c:v>
                </c:pt>
                <c:pt idx="13">
                  <c:v>412847077</c:v>
                </c:pt>
                <c:pt idx="14">
                  <c:v>408411975</c:v>
                </c:pt>
                <c:pt idx="15">
                  <c:v>410600250</c:v>
                </c:pt>
                <c:pt idx="16">
                  <c:v>412782296</c:v>
                </c:pt>
                <c:pt idx="17">
                  <c:v>414988397</c:v>
                </c:pt>
                <c:pt idx="18">
                  <c:v>417202704</c:v>
                </c:pt>
                <c:pt idx="19">
                  <c:v>419432423</c:v>
                </c:pt>
                <c:pt idx="20">
                  <c:v>421688439</c:v>
                </c:pt>
                <c:pt idx="21">
                  <c:v>423960229</c:v>
                </c:pt>
                <c:pt idx="22">
                  <c:v>426259725</c:v>
                </c:pt>
                <c:pt idx="23">
                  <c:v>428575397</c:v>
                </c:pt>
                <c:pt idx="24">
                  <c:v>430910475</c:v>
                </c:pt>
                <c:pt idx="25">
                  <c:v>433284915</c:v>
                </c:pt>
                <c:pt idx="26">
                  <c:v>435642835</c:v>
                </c:pt>
                <c:pt idx="27">
                  <c:v>438004397</c:v>
                </c:pt>
                <c:pt idx="28">
                  <c:v>440271253</c:v>
                </c:pt>
                <c:pt idx="29">
                  <c:v>442672154</c:v>
                </c:pt>
                <c:pt idx="30">
                  <c:v>445072753</c:v>
                </c:pt>
                <c:pt idx="31">
                  <c:v>447294213</c:v>
                </c:pt>
                <c:pt idx="32">
                  <c:v>449343395</c:v>
                </c:pt>
                <c:pt idx="33">
                  <c:v>451558560</c:v>
                </c:pt>
                <c:pt idx="34">
                  <c:v>453788459</c:v>
                </c:pt>
                <c:pt idx="35">
                  <c:v>456137711</c:v>
                </c:pt>
                <c:pt idx="36">
                  <c:v>458680796</c:v>
                </c:pt>
                <c:pt idx="37">
                  <c:v>461283630</c:v>
                </c:pt>
                <c:pt idx="38">
                  <c:v>463930386</c:v>
                </c:pt>
                <c:pt idx="39">
                  <c:v>466635775</c:v>
                </c:pt>
                <c:pt idx="40">
                  <c:v>469367434</c:v>
                </c:pt>
                <c:pt idx="41">
                  <c:v>472005893</c:v>
                </c:pt>
                <c:pt idx="42">
                  <c:v>474786210</c:v>
                </c:pt>
                <c:pt idx="43">
                  <c:v>469042636</c:v>
                </c:pt>
                <c:pt idx="44">
                  <c:v>471768973</c:v>
                </c:pt>
                <c:pt idx="45">
                  <c:v>448187023</c:v>
                </c:pt>
                <c:pt idx="46">
                  <c:v>450711465</c:v>
                </c:pt>
                <c:pt idx="47">
                  <c:v>453236088</c:v>
                </c:pt>
                <c:pt idx="48">
                  <c:v>455778299</c:v>
                </c:pt>
                <c:pt idx="49">
                  <c:v>458362832</c:v>
                </c:pt>
                <c:pt idx="50">
                  <c:v>460923339</c:v>
                </c:pt>
                <c:pt idx="51">
                  <c:v>454050821</c:v>
                </c:pt>
                <c:pt idx="52">
                  <c:v>456544973</c:v>
                </c:pt>
                <c:pt idx="53">
                  <c:v>459071210</c:v>
                </c:pt>
                <c:pt idx="54">
                  <c:v>463013940</c:v>
                </c:pt>
                <c:pt idx="55">
                  <c:v>466128949</c:v>
                </c:pt>
                <c:pt idx="56">
                  <c:v>469440423</c:v>
                </c:pt>
                <c:pt idx="57">
                  <c:v>472659528</c:v>
                </c:pt>
                <c:pt idx="58">
                  <c:v>475836520</c:v>
                </c:pt>
                <c:pt idx="59">
                  <c:v>478882212</c:v>
                </c:pt>
                <c:pt idx="60">
                  <c:v>481935960</c:v>
                </c:pt>
                <c:pt idx="61">
                  <c:v>485174045</c:v>
                </c:pt>
                <c:pt idx="62">
                  <c:v>488591187</c:v>
                </c:pt>
                <c:pt idx="63">
                  <c:v>488822654</c:v>
                </c:pt>
                <c:pt idx="64">
                  <c:v>492261701</c:v>
                </c:pt>
                <c:pt idx="65">
                  <c:v>495492403</c:v>
                </c:pt>
                <c:pt idx="66">
                  <c:v>498626998</c:v>
                </c:pt>
                <c:pt idx="67">
                  <c:v>503146513</c:v>
                </c:pt>
                <c:pt idx="68">
                  <c:v>509573312</c:v>
                </c:pt>
                <c:pt idx="69">
                  <c:v>513257813</c:v>
                </c:pt>
                <c:pt idx="70">
                  <c:v>520763400</c:v>
                </c:pt>
                <c:pt idx="71">
                  <c:v>524389568</c:v>
                </c:pt>
                <c:pt idx="72">
                  <c:v>528002351</c:v>
                </c:pt>
                <c:pt idx="73">
                  <c:v>531531216</c:v>
                </c:pt>
                <c:pt idx="74">
                  <c:v>538612099</c:v>
                </c:pt>
                <c:pt idx="75">
                  <c:v>542010493</c:v>
                </c:pt>
                <c:pt idx="76">
                  <c:v>545721398</c:v>
                </c:pt>
                <c:pt idx="77">
                  <c:v>548873931</c:v>
                </c:pt>
                <c:pt idx="78">
                  <c:v>552686925</c:v>
                </c:pt>
                <c:pt idx="79">
                  <c:v>556565152</c:v>
                </c:pt>
                <c:pt idx="80">
                  <c:v>560343652</c:v>
                </c:pt>
                <c:pt idx="81">
                  <c:v>564363918</c:v>
                </c:pt>
                <c:pt idx="82">
                  <c:v>568435723</c:v>
                </c:pt>
                <c:pt idx="83">
                  <c:v>572523515</c:v>
                </c:pt>
                <c:pt idx="84">
                  <c:v>576615616</c:v>
                </c:pt>
                <c:pt idx="85">
                  <c:v>576920591</c:v>
                </c:pt>
                <c:pt idx="86">
                  <c:v>579004471</c:v>
                </c:pt>
                <c:pt idx="87">
                  <c:v>582599784</c:v>
                </c:pt>
                <c:pt idx="88">
                  <c:v>586513107</c:v>
                </c:pt>
                <c:pt idx="89">
                  <c:v>590569213</c:v>
                </c:pt>
                <c:pt idx="90">
                  <c:v>594558144</c:v>
                </c:pt>
                <c:pt idx="91">
                  <c:v>598493644</c:v>
                </c:pt>
                <c:pt idx="92">
                  <c:v>602517195</c:v>
                </c:pt>
                <c:pt idx="93">
                  <c:v>606594638</c:v>
                </c:pt>
                <c:pt idx="94">
                  <c:v>604935019</c:v>
                </c:pt>
                <c:pt idx="95">
                  <c:v>619091353</c:v>
                </c:pt>
                <c:pt idx="96">
                  <c:v>623030579</c:v>
                </c:pt>
                <c:pt idx="97">
                  <c:v>631191845</c:v>
                </c:pt>
                <c:pt idx="98">
                  <c:v>643933984</c:v>
                </c:pt>
                <c:pt idx="99">
                  <c:v>642432040</c:v>
                </c:pt>
                <c:pt idx="100">
                  <c:v>646465082</c:v>
                </c:pt>
                <c:pt idx="101">
                  <c:v>646770320</c:v>
                </c:pt>
                <c:pt idx="102">
                  <c:v>622931368</c:v>
                </c:pt>
                <c:pt idx="103">
                  <c:v>599014674</c:v>
                </c:pt>
                <c:pt idx="104">
                  <c:v>599262548</c:v>
                </c:pt>
                <c:pt idx="105">
                  <c:v>631836326</c:v>
                </c:pt>
                <c:pt idx="106">
                  <c:v>623177409</c:v>
                </c:pt>
                <c:pt idx="107">
                  <c:v>628309424</c:v>
                </c:pt>
                <c:pt idx="108">
                  <c:v>629148337</c:v>
                </c:pt>
                <c:pt idx="109">
                  <c:v>634267230</c:v>
                </c:pt>
                <c:pt idx="110">
                  <c:v>639381616</c:v>
                </c:pt>
                <c:pt idx="111">
                  <c:v>644709217</c:v>
                </c:pt>
                <c:pt idx="112">
                  <c:v>650153095</c:v>
                </c:pt>
                <c:pt idx="113">
                  <c:v>655553240</c:v>
                </c:pt>
                <c:pt idx="114">
                  <c:v>663405452</c:v>
                </c:pt>
                <c:pt idx="115">
                  <c:v>671554970</c:v>
                </c:pt>
                <c:pt idx="116">
                  <c:v>680446977</c:v>
                </c:pt>
                <c:pt idx="117">
                  <c:v>689480073</c:v>
                </c:pt>
                <c:pt idx="118">
                  <c:v>698675145</c:v>
                </c:pt>
                <c:pt idx="119">
                  <c:v>695076180</c:v>
                </c:pt>
                <c:pt idx="120">
                  <c:v>704124961</c:v>
                </c:pt>
                <c:pt idx="121">
                  <c:v>713402266</c:v>
                </c:pt>
                <c:pt idx="122">
                  <c:v>722829622</c:v>
                </c:pt>
                <c:pt idx="123">
                  <c:v>732420771</c:v>
                </c:pt>
                <c:pt idx="124">
                  <c:v>742162520</c:v>
                </c:pt>
                <c:pt idx="125">
                  <c:v>772157197</c:v>
                </c:pt>
                <c:pt idx="126">
                  <c:v>713389493</c:v>
                </c:pt>
                <c:pt idx="127">
                  <c:v>721236713</c:v>
                </c:pt>
                <c:pt idx="128">
                  <c:v>711593163</c:v>
                </c:pt>
                <c:pt idx="129">
                  <c:v>703711613</c:v>
                </c:pt>
                <c:pt idx="130">
                  <c:v>712662682</c:v>
                </c:pt>
                <c:pt idx="131">
                  <c:v>319059172</c:v>
                </c:pt>
                <c:pt idx="132">
                  <c:v>315739534</c:v>
                </c:pt>
                <c:pt idx="133">
                  <c:v>319776734</c:v>
                </c:pt>
                <c:pt idx="134">
                  <c:v>324320943</c:v>
                </c:pt>
                <c:pt idx="135">
                  <c:v>330674034</c:v>
                </c:pt>
                <c:pt idx="136">
                  <c:v>337258879</c:v>
                </c:pt>
                <c:pt idx="137">
                  <c:v>337653536</c:v>
                </c:pt>
                <c:pt idx="138">
                  <c:v>344662788</c:v>
                </c:pt>
                <c:pt idx="139">
                  <c:v>351975834</c:v>
                </c:pt>
                <c:pt idx="140">
                  <c:v>336890937</c:v>
                </c:pt>
                <c:pt idx="141">
                  <c:v>330673866</c:v>
                </c:pt>
                <c:pt idx="142">
                  <c:v>334443871</c:v>
                </c:pt>
                <c:pt idx="143">
                  <c:v>341839087</c:v>
                </c:pt>
                <c:pt idx="144">
                  <c:v>244880038</c:v>
                </c:pt>
                <c:pt idx="145">
                  <c:v>234924575</c:v>
                </c:pt>
                <c:pt idx="146">
                  <c:v>218604595</c:v>
                </c:pt>
                <c:pt idx="147">
                  <c:v>214464551</c:v>
                </c:pt>
                <c:pt idx="148">
                  <c:v>211712056</c:v>
                </c:pt>
                <c:pt idx="149">
                  <c:v>211289451</c:v>
                </c:pt>
                <c:pt idx="150">
                  <c:v>213397253</c:v>
                </c:pt>
                <c:pt idx="151">
                  <c:v>211876949</c:v>
                </c:pt>
                <c:pt idx="152">
                  <c:v>215309405</c:v>
                </c:pt>
                <c:pt idx="153">
                  <c:v>219209827</c:v>
                </c:pt>
                <c:pt idx="154">
                  <c:v>222789389</c:v>
                </c:pt>
                <c:pt idx="155">
                  <c:v>158019643</c:v>
                </c:pt>
                <c:pt idx="156">
                  <c:v>160281546</c:v>
                </c:pt>
                <c:pt idx="157">
                  <c:v>161919972</c:v>
                </c:pt>
                <c:pt idx="158">
                  <c:v>164179961</c:v>
                </c:pt>
                <c:pt idx="159">
                  <c:v>145981346</c:v>
                </c:pt>
                <c:pt idx="160">
                  <c:v>147642025</c:v>
                </c:pt>
                <c:pt idx="161">
                  <c:v>148978051</c:v>
                </c:pt>
                <c:pt idx="162">
                  <c:v>150523239</c:v>
                </c:pt>
                <c:pt idx="163">
                  <c:v>152063726</c:v>
                </c:pt>
                <c:pt idx="164">
                  <c:v>153622353</c:v>
                </c:pt>
                <c:pt idx="165">
                  <c:v>155045401</c:v>
                </c:pt>
                <c:pt idx="166">
                  <c:v>156613981</c:v>
                </c:pt>
                <c:pt idx="167">
                  <c:v>158198717</c:v>
                </c:pt>
                <c:pt idx="168">
                  <c:v>159817436</c:v>
                </c:pt>
                <c:pt idx="169">
                  <c:v>161474510</c:v>
                </c:pt>
                <c:pt idx="170">
                  <c:v>163182671</c:v>
                </c:pt>
                <c:pt idx="171">
                  <c:v>164914595</c:v>
                </c:pt>
                <c:pt idx="172">
                  <c:v>166585311</c:v>
                </c:pt>
                <c:pt idx="173">
                  <c:v>168081650</c:v>
                </c:pt>
                <c:pt idx="174">
                  <c:v>167907615</c:v>
                </c:pt>
                <c:pt idx="175">
                  <c:v>18780352</c:v>
                </c:pt>
                <c:pt idx="176">
                  <c:v>15628511</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numCache>
            </c:numRef>
          </c:val>
          <c:extLst>
            <c:ext xmlns:c16="http://schemas.microsoft.com/office/drawing/2014/chart" uri="{C3380CC4-5D6E-409C-BE32-E72D297353CC}">
              <c16:uniqueId val="{00000001-7EA1-42DF-B212-83D6DB0A96CF}"/>
            </c:ext>
          </c:extLst>
        </c:ser>
        <c:ser>
          <c:idx val="2"/>
          <c:order val="2"/>
          <c:tx>
            <c:strRef>
              <c:f>Sheet1!$D$1</c:f>
              <c:strCache>
                <c:ptCount val="1"/>
                <c:pt idx="0">
                  <c:v>Population in Autocracy</c:v>
                </c:pt>
              </c:strCache>
            </c:strRef>
          </c:tx>
          <c:spPr>
            <a:solidFill>
              <a:schemeClr val="accent3"/>
            </a:solidFill>
            <a:ln w="25400">
              <a:noFill/>
            </a:ln>
            <a:effectLst/>
          </c:spPr>
          <c:cat>
            <c:numRef>
              <c:f>Sheet1!$A$2:$A$201</c:f>
              <c:numCache>
                <c:formatCode>General</c:formatCode>
                <c:ptCount val="200"/>
                <c:pt idx="0">
                  <c:v>1816</c:v>
                </c:pt>
                <c:pt idx="1">
                  <c:v>1817</c:v>
                </c:pt>
                <c:pt idx="2">
                  <c:v>1818</c:v>
                </c:pt>
                <c:pt idx="3">
                  <c:v>1819</c:v>
                </c:pt>
                <c:pt idx="4">
                  <c:v>1820</c:v>
                </c:pt>
                <c:pt idx="5">
                  <c:v>1821</c:v>
                </c:pt>
                <c:pt idx="6">
                  <c:v>1822</c:v>
                </c:pt>
                <c:pt idx="7">
                  <c:v>1823</c:v>
                </c:pt>
                <c:pt idx="8">
                  <c:v>1824</c:v>
                </c:pt>
                <c:pt idx="9">
                  <c:v>1825</c:v>
                </c:pt>
                <c:pt idx="10">
                  <c:v>1826</c:v>
                </c:pt>
                <c:pt idx="11">
                  <c:v>1827</c:v>
                </c:pt>
                <c:pt idx="12">
                  <c:v>1828</c:v>
                </c:pt>
                <c:pt idx="13">
                  <c:v>1829</c:v>
                </c:pt>
                <c:pt idx="14">
                  <c:v>1830</c:v>
                </c:pt>
                <c:pt idx="15">
                  <c:v>1831</c:v>
                </c:pt>
                <c:pt idx="16">
                  <c:v>1832</c:v>
                </c:pt>
                <c:pt idx="17">
                  <c:v>1833</c:v>
                </c:pt>
                <c:pt idx="18">
                  <c:v>1834</c:v>
                </c:pt>
                <c:pt idx="19">
                  <c:v>1835</c:v>
                </c:pt>
                <c:pt idx="20">
                  <c:v>1836</c:v>
                </c:pt>
                <c:pt idx="21">
                  <c:v>1837</c:v>
                </c:pt>
                <c:pt idx="22">
                  <c:v>1838</c:v>
                </c:pt>
                <c:pt idx="23">
                  <c:v>1839</c:v>
                </c:pt>
                <c:pt idx="24">
                  <c:v>1840</c:v>
                </c:pt>
                <c:pt idx="25">
                  <c:v>1841</c:v>
                </c:pt>
                <c:pt idx="26">
                  <c:v>1842</c:v>
                </c:pt>
                <c:pt idx="27">
                  <c:v>1843</c:v>
                </c:pt>
                <c:pt idx="28">
                  <c:v>1844</c:v>
                </c:pt>
                <c:pt idx="29">
                  <c:v>1845</c:v>
                </c:pt>
                <c:pt idx="30">
                  <c:v>1846</c:v>
                </c:pt>
                <c:pt idx="31">
                  <c:v>1847</c:v>
                </c:pt>
                <c:pt idx="32">
                  <c:v>1848</c:v>
                </c:pt>
                <c:pt idx="33">
                  <c:v>1849</c:v>
                </c:pt>
                <c:pt idx="34">
                  <c:v>1850</c:v>
                </c:pt>
                <c:pt idx="35">
                  <c:v>1851</c:v>
                </c:pt>
                <c:pt idx="36">
                  <c:v>1852</c:v>
                </c:pt>
                <c:pt idx="37">
                  <c:v>1853</c:v>
                </c:pt>
                <c:pt idx="38">
                  <c:v>1854</c:v>
                </c:pt>
                <c:pt idx="39">
                  <c:v>1855</c:v>
                </c:pt>
                <c:pt idx="40">
                  <c:v>1856</c:v>
                </c:pt>
                <c:pt idx="41">
                  <c:v>1857</c:v>
                </c:pt>
                <c:pt idx="42">
                  <c:v>1858</c:v>
                </c:pt>
                <c:pt idx="43">
                  <c:v>1859</c:v>
                </c:pt>
                <c:pt idx="44">
                  <c:v>1860</c:v>
                </c:pt>
                <c:pt idx="45">
                  <c:v>1861</c:v>
                </c:pt>
                <c:pt idx="46">
                  <c:v>1862</c:v>
                </c:pt>
                <c:pt idx="47">
                  <c:v>1863</c:v>
                </c:pt>
                <c:pt idx="48">
                  <c:v>1864</c:v>
                </c:pt>
                <c:pt idx="49">
                  <c:v>1865</c:v>
                </c:pt>
                <c:pt idx="50">
                  <c:v>1866</c:v>
                </c:pt>
                <c:pt idx="51">
                  <c:v>1867</c:v>
                </c:pt>
                <c:pt idx="52">
                  <c:v>1868</c:v>
                </c:pt>
                <c:pt idx="53">
                  <c:v>1869</c:v>
                </c:pt>
                <c:pt idx="54">
                  <c:v>1870</c:v>
                </c:pt>
                <c:pt idx="55">
                  <c:v>1871</c:v>
                </c:pt>
                <c:pt idx="56">
                  <c:v>1872</c:v>
                </c:pt>
                <c:pt idx="57">
                  <c:v>1873</c:v>
                </c:pt>
                <c:pt idx="58">
                  <c:v>1874</c:v>
                </c:pt>
                <c:pt idx="59">
                  <c:v>1875</c:v>
                </c:pt>
                <c:pt idx="60">
                  <c:v>1876</c:v>
                </c:pt>
                <c:pt idx="61">
                  <c:v>1877</c:v>
                </c:pt>
                <c:pt idx="62">
                  <c:v>1878</c:v>
                </c:pt>
                <c:pt idx="63">
                  <c:v>1879</c:v>
                </c:pt>
                <c:pt idx="64">
                  <c:v>1880</c:v>
                </c:pt>
                <c:pt idx="65">
                  <c:v>1881</c:v>
                </c:pt>
                <c:pt idx="66">
                  <c:v>1882</c:v>
                </c:pt>
                <c:pt idx="67">
                  <c:v>1883</c:v>
                </c:pt>
                <c:pt idx="68">
                  <c:v>1884</c:v>
                </c:pt>
                <c:pt idx="69">
                  <c:v>1885</c:v>
                </c:pt>
                <c:pt idx="70">
                  <c:v>1886</c:v>
                </c:pt>
                <c:pt idx="71">
                  <c:v>1887</c:v>
                </c:pt>
                <c:pt idx="72">
                  <c:v>1888</c:v>
                </c:pt>
                <c:pt idx="73">
                  <c:v>1889</c:v>
                </c:pt>
                <c:pt idx="74">
                  <c:v>1890</c:v>
                </c:pt>
                <c:pt idx="75">
                  <c:v>1891</c:v>
                </c:pt>
                <c:pt idx="76">
                  <c:v>1892</c:v>
                </c:pt>
                <c:pt idx="77">
                  <c:v>1893</c:v>
                </c:pt>
                <c:pt idx="78">
                  <c:v>1894</c:v>
                </c:pt>
                <c:pt idx="79">
                  <c:v>1895</c:v>
                </c:pt>
                <c:pt idx="80">
                  <c:v>1896</c:v>
                </c:pt>
                <c:pt idx="81">
                  <c:v>1897</c:v>
                </c:pt>
                <c:pt idx="82">
                  <c:v>1898</c:v>
                </c:pt>
                <c:pt idx="83">
                  <c:v>1899</c:v>
                </c:pt>
                <c:pt idx="84">
                  <c:v>1900</c:v>
                </c:pt>
                <c:pt idx="85">
                  <c:v>1901</c:v>
                </c:pt>
                <c:pt idx="86">
                  <c:v>1902</c:v>
                </c:pt>
                <c:pt idx="87">
                  <c:v>1903</c:v>
                </c:pt>
                <c:pt idx="88">
                  <c:v>1904</c:v>
                </c:pt>
                <c:pt idx="89">
                  <c:v>1905</c:v>
                </c:pt>
                <c:pt idx="90">
                  <c:v>1906</c:v>
                </c:pt>
                <c:pt idx="91">
                  <c:v>1907</c:v>
                </c:pt>
                <c:pt idx="92">
                  <c:v>1908</c:v>
                </c:pt>
                <c:pt idx="93">
                  <c:v>1909</c:v>
                </c:pt>
                <c:pt idx="94">
                  <c:v>1910</c:v>
                </c:pt>
                <c:pt idx="95">
                  <c:v>1911</c:v>
                </c:pt>
                <c:pt idx="96">
                  <c:v>1912</c:v>
                </c:pt>
                <c:pt idx="97">
                  <c:v>1913</c:v>
                </c:pt>
                <c:pt idx="98">
                  <c:v>1914</c:v>
                </c:pt>
                <c:pt idx="99">
                  <c:v>1915</c:v>
                </c:pt>
                <c:pt idx="100">
                  <c:v>1916</c:v>
                </c:pt>
                <c:pt idx="101">
                  <c:v>1917</c:v>
                </c:pt>
                <c:pt idx="102">
                  <c:v>1918</c:v>
                </c:pt>
                <c:pt idx="103">
                  <c:v>1919</c:v>
                </c:pt>
                <c:pt idx="104">
                  <c:v>1920</c:v>
                </c:pt>
                <c:pt idx="105">
                  <c:v>1921</c:v>
                </c:pt>
                <c:pt idx="106">
                  <c:v>1922</c:v>
                </c:pt>
                <c:pt idx="107">
                  <c:v>1923</c:v>
                </c:pt>
                <c:pt idx="108">
                  <c:v>1924</c:v>
                </c:pt>
                <c:pt idx="109">
                  <c:v>1925</c:v>
                </c:pt>
                <c:pt idx="110">
                  <c:v>1926</c:v>
                </c:pt>
                <c:pt idx="111">
                  <c:v>1927</c:v>
                </c:pt>
                <c:pt idx="112">
                  <c:v>1928</c:v>
                </c:pt>
                <c:pt idx="113">
                  <c:v>1929</c:v>
                </c:pt>
                <c:pt idx="114">
                  <c:v>1930</c:v>
                </c:pt>
                <c:pt idx="115">
                  <c:v>1931</c:v>
                </c:pt>
                <c:pt idx="116">
                  <c:v>1932</c:v>
                </c:pt>
                <c:pt idx="117">
                  <c:v>1933</c:v>
                </c:pt>
                <c:pt idx="118">
                  <c:v>1934</c:v>
                </c:pt>
                <c:pt idx="119">
                  <c:v>1935</c:v>
                </c:pt>
                <c:pt idx="120">
                  <c:v>1936</c:v>
                </c:pt>
                <c:pt idx="121">
                  <c:v>1937</c:v>
                </c:pt>
                <c:pt idx="122">
                  <c:v>1938</c:v>
                </c:pt>
                <c:pt idx="123">
                  <c:v>1939</c:v>
                </c:pt>
                <c:pt idx="124">
                  <c:v>1940</c:v>
                </c:pt>
                <c:pt idx="125">
                  <c:v>1941</c:v>
                </c:pt>
                <c:pt idx="126">
                  <c:v>1942</c:v>
                </c:pt>
                <c:pt idx="127">
                  <c:v>1943</c:v>
                </c:pt>
                <c:pt idx="128">
                  <c:v>1944</c:v>
                </c:pt>
                <c:pt idx="129">
                  <c:v>1945</c:v>
                </c:pt>
                <c:pt idx="130">
                  <c:v>1946</c:v>
                </c:pt>
                <c:pt idx="131">
                  <c:v>1947</c:v>
                </c:pt>
                <c:pt idx="132">
                  <c:v>1948</c:v>
                </c:pt>
                <c:pt idx="133">
                  <c:v>1949</c:v>
                </c:pt>
                <c:pt idx="134">
                  <c:v>1950</c:v>
                </c:pt>
                <c:pt idx="135">
                  <c:v>1951</c:v>
                </c:pt>
                <c:pt idx="136">
                  <c:v>1952</c:v>
                </c:pt>
                <c:pt idx="137">
                  <c:v>1953</c:v>
                </c:pt>
                <c:pt idx="138">
                  <c:v>1954</c:v>
                </c:pt>
                <c:pt idx="139">
                  <c:v>1955</c:v>
                </c:pt>
                <c:pt idx="140">
                  <c:v>1956</c:v>
                </c:pt>
                <c:pt idx="141">
                  <c:v>1957</c:v>
                </c:pt>
                <c:pt idx="142">
                  <c:v>1958</c:v>
                </c:pt>
                <c:pt idx="143">
                  <c:v>1959</c:v>
                </c:pt>
                <c:pt idx="144">
                  <c:v>1960</c:v>
                </c:pt>
                <c:pt idx="145">
                  <c:v>1961</c:v>
                </c:pt>
                <c:pt idx="146">
                  <c:v>1962</c:v>
                </c:pt>
                <c:pt idx="147">
                  <c:v>1963</c:v>
                </c:pt>
                <c:pt idx="148">
                  <c:v>1964</c:v>
                </c:pt>
                <c:pt idx="149">
                  <c:v>1965</c:v>
                </c:pt>
                <c:pt idx="150">
                  <c:v>1966</c:v>
                </c:pt>
                <c:pt idx="151">
                  <c:v>1967</c:v>
                </c:pt>
                <c:pt idx="152">
                  <c:v>1968</c:v>
                </c:pt>
                <c:pt idx="153">
                  <c:v>1969</c:v>
                </c:pt>
                <c:pt idx="154">
                  <c:v>1970</c:v>
                </c:pt>
                <c:pt idx="155">
                  <c:v>1971</c:v>
                </c:pt>
                <c:pt idx="156">
                  <c:v>1972</c:v>
                </c:pt>
                <c:pt idx="157">
                  <c:v>1973</c:v>
                </c:pt>
                <c:pt idx="158">
                  <c:v>1974</c:v>
                </c:pt>
                <c:pt idx="159">
                  <c:v>1975</c:v>
                </c:pt>
                <c:pt idx="160">
                  <c:v>1976</c:v>
                </c:pt>
                <c:pt idx="161">
                  <c:v>1977</c:v>
                </c:pt>
                <c:pt idx="162">
                  <c:v>1978</c:v>
                </c:pt>
                <c:pt idx="163">
                  <c:v>1979</c:v>
                </c:pt>
                <c:pt idx="164">
                  <c:v>1980</c:v>
                </c:pt>
                <c:pt idx="165">
                  <c:v>1981</c:v>
                </c:pt>
                <c:pt idx="166">
                  <c:v>1982</c:v>
                </c:pt>
                <c:pt idx="167">
                  <c:v>1983</c:v>
                </c:pt>
                <c:pt idx="168">
                  <c:v>1984</c:v>
                </c:pt>
                <c:pt idx="169">
                  <c:v>1985</c:v>
                </c:pt>
                <c:pt idx="170">
                  <c:v>1986</c:v>
                </c:pt>
                <c:pt idx="171">
                  <c:v>1987</c:v>
                </c:pt>
                <c:pt idx="172">
                  <c:v>1988</c:v>
                </c:pt>
                <c:pt idx="173">
                  <c:v>1989</c:v>
                </c:pt>
                <c:pt idx="174">
                  <c:v>1990</c:v>
                </c:pt>
                <c:pt idx="175">
                  <c:v>1991</c:v>
                </c:pt>
                <c:pt idx="176">
                  <c:v>1992</c:v>
                </c:pt>
                <c:pt idx="177">
                  <c:v>1993</c:v>
                </c:pt>
                <c:pt idx="178">
                  <c:v>1994</c:v>
                </c:pt>
                <c:pt idx="179">
                  <c:v>1995</c:v>
                </c:pt>
                <c:pt idx="180">
                  <c:v>1996</c:v>
                </c:pt>
                <c:pt idx="181">
                  <c:v>1997</c:v>
                </c:pt>
                <c:pt idx="182">
                  <c:v>1998</c:v>
                </c:pt>
                <c:pt idx="183">
                  <c:v>1999</c:v>
                </c:pt>
                <c:pt idx="184">
                  <c:v>2000</c:v>
                </c:pt>
                <c:pt idx="185">
                  <c:v>2001</c:v>
                </c:pt>
                <c:pt idx="186">
                  <c:v>2002</c:v>
                </c:pt>
                <c:pt idx="187">
                  <c:v>2003</c:v>
                </c:pt>
                <c:pt idx="188">
                  <c:v>2004</c:v>
                </c:pt>
                <c:pt idx="189">
                  <c:v>2005</c:v>
                </c:pt>
                <c:pt idx="190">
                  <c:v>2006</c:v>
                </c:pt>
                <c:pt idx="191">
                  <c:v>2007</c:v>
                </c:pt>
                <c:pt idx="192">
                  <c:v>2008</c:v>
                </c:pt>
                <c:pt idx="193">
                  <c:v>2009</c:v>
                </c:pt>
                <c:pt idx="194">
                  <c:v>2010</c:v>
                </c:pt>
                <c:pt idx="195">
                  <c:v>2011</c:v>
                </c:pt>
                <c:pt idx="196">
                  <c:v>2012</c:v>
                </c:pt>
                <c:pt idx="197">
                  <c:v>2013</c:v>
                </c:pt>
                <c:pt idx="198">
                  <c:v>2014</c:v>
                </c:pt>
                <c:pt idx="199">
                  <c:v>2015</c:v>
                </c:pt>
              </c:numCache>
            </c:numRef>
          </c:cat>
          <c:val>
            <c:numRef>
              <c:f>Sheet1!$D$2:$D$201</c:f>
              <c:numCache>
                <c:formatCode>General</c:formatCode>
                <c:ptCount val="200"/>
                <c:pt idx="0">
                  <c:v>483991084</c:v>
                </c:pt>
                <c:pt idx="1">
                  <c:v>487281542</c:v>
                </c:pt>
                <c:pt idx="2">
                  <c:v>490595355</c:v>
                </c:pt>
                <c:pt idx="3">
                  <c:v>493932466</c:v>
                </c:pt>
                <c:pt idx="4">
                  <c:v>485091050</c:v>
                </c:pt>
                <c:pt idx="5">
                  <c:v>488356203</c:v>
                </c:pt>
                <c:pt idx="6">
                  <c:v>491652055</c:v>
                </c:pt>
                <c:pt idx="7">
                  <c:v>507434093</c:v>
                </c:pt>
                <c:pt idx="8">
                  <c:v>515682556</c:v>
                </c:pt>
                <c:pt idx="9">
                  <c:v>519230244</c:v>
                </c:pt>
                <c:pt idx="10">
                  <c:v>522794924</c:v>
                </c:pt>
                <c:pt idx="11">
                  <c:v>526363755</c:v>
                </c:pt>
                <c:pt idx="12">
                  <c:v>529950511</c:v>
                </c:pt>
                <c:pt idx="13">
                  <c:v>533554336</c:v>
                </c:pt>
                <c:pt idx="14">
                  <c:v>539524322</c:v>
                </c:pt>
                <c:pt idx="15">
                  <c:v>540579476</c:v>
                </c:pt>
                <c:pt idx="16">
                  <c:v>541630931</c:v>
                </c:pt>
                <c:pt idx="17">
                  <c:v>542705499</c:v>
                </c:pt>
                <c:pt idx="18">
                  <c:v>543800225</c:v>
                </c:pt>
                <c:pt idx="19">
                  <c:v>544908212</c:v>
                </c:pt>
                <c:pt idx="20">
                  <c:v>532427182</c:v>
                </c:pt>
                <c:pt idx="21">
                  <c:v>533488040</c:v>
                </c:pt>
                <c:pt idx="22">
                  <c:v>531996541</c:v>
                </c:pt>
                <c:pt idx="23">
                  <c:v>533002128</c:v>
                </c:pt>
                <c:pt idx="24">
                  <c:v>534016368</c:v>
                </c:pt>
                <c:pt idx="25">
                  <c:v>534760532</c:v>
                </c:pt>
                <c:pt idx="26">
                  <c:v>535515021</c:v>
                </c:pt>
                <c:pt idx="27">
                  <c:v>536263350</c:v>
                </c:pt>
                <c:pt idx="28">
                  <c:v>537037290</c:v>
                </c:pt>
                <c:pt idx="29">
                  <c:v>537816365</c:v>
                </c:pt>
                <c:pt idx="30">
                  <c:v>534304453</c:v>
                </c:pt>
                <c:pt idx="31">
                  <c:v>535032206</c:v>
                </c:pt>
                <c:pt idx="32">
                  <c:v>532690500</c:v>
                </c:pt>
                <c:pt idx="33">
                  <c:v>531952484</c:v>
                </c:pt>
                <c:pt idx="34">
                  <c:v>532699418</c:v>
                </c:pt>
                <c:pt idx="35">
                  <c:v>529892455</c:v>
                </c:pt>
                <c:pt idx="36">
                  <c:v>563725138</c:v>
                </c:pt>
                <c:pt idx="37">
                  <c:v>561109449</c:v>
                </c:pt>
                <c:pt idx="38">
                  <c:v>558535639</c:v>
                </c:pt>
                <c:pt idx="39">
                  <c:v>556277297</c:v>
                </c:pt>
                <c:pt idx="40">
                  <c:v>553693571</c:v>
                </c:pt>
                <c:pt idx="41">
                  <c:v>551153259</c:v>
                </c:pt>
                <c:pt idx="42">
                  <c:v>551670923</c:v>
                </c:pt>
                <c:pt idx="43">
                  <c:v>564844271</c:v>
                </c:pt>
                <c:pt idx="44">
                  <c:v>559475755</c:v>
                </c:pt>
                <c:pt idx="45">
                  <c:v>554350683</c:v>
                </c:pt>
                <c:pt idx="46">
                  <c:v>520034907</c:v>
                </c:pt>
                <c:pt idx="47">
                  <c:v>519098891</c:v>
                </c:pt>
                <c:pt idx="48">
                  <c:v>519627078</c:v>
                </c:pt>
                <c:pt idx="49">
                  <c:v>518711419</c:v>
                </c:pt>
                <c:pt idx="50">
                  <c:v>526637470</c:v>
                </c:pt>
                <c:pt idx="51">
                  <c:v>525793718</c:v>
                </c:pt>
                <c:pt idx="52">
                  <c:v>547465118</c:v>
                </c:pt>
                <c:pt idx="53">
                  <c:v>469479626</c:v>
                </c:pt>
                <c:pt idx="54">
                  <c:v>468094317</c:v>
                </c:pt>
                <c:pt idx="55">
                  <c:v>470036641</c:v>
                </c:pt>
                <c:pt idx="56">
                  <c:v>470484241</c:v>
                </c:pt>
                <c:pt idx="57">
                  <c:v>470681134</c:v>
                </c:pt>
                <c:pt idx="58">
                  <c:v>472645085</c:v>
                </c:pt>
                <c:pt idx="59">
                  <c:v>474622128</c:v>
                </c:pt>
                <c:pt idx="60">
                  <c:v>475859031</c:v>
                </c:pt>
                <c:pt idx="61">
                  <c:v>490183473</c:v>
                </c:pt>
                <c:pt idx="62">
                  <c:v>492326639</c:v>
                </c:pt>
                <c:pt idx="63">
                  <c:v>494491195</c:v>
                </c:pt>
                <c:pt idx="64">
                  <c:v>490505925</c:v>
                </c:pt>
                <c:pt idx="65">
                  <c:v>495854620</c:v>
                </c:pt>
                <c:pt idx="66">
                  <c:v>498235641</c:v>
                </c:pt>
                <c:pt idx="67">
                  <c:v>497518879</c:v>
                </c:pt>
                <c:pt idx="68">
                  <c:v>499888285</c:v>
                </c:pt>
                <c:pt idx="69">
                  <c:v>502274363</c:v>
                </c:pt>
                <c:pt idx="70">
                  <c:v>504677149</c:v>
                </c:pt>
                <c:pt idx="71">
                  <c:v>507095662</c:v>
                </c:pt>
                <c:pt idx="72">
                  <c:v>509532986</c:v>
                </c:pt>
                <c:pt idx="73">
                  <c:v>498049212</c:v>
                </c:pt>
                <c:pt idx="74">
                  <c:v>500258347</c:v>
                </c:pt>
                <c:pt idx="75">
                  <c:v>503283009</c:v>
                </c:pt>
                <c:pt idx="76">
                  <c:v>506329898</c:v>
                </c:pt>
                <c:pt idx="77">
                  <c:v>509395118</c:v>
                </c:pt>
                <c:pt idx="78">
                  <c:v>516138831</c:v>
                </c:pt>
                <c:pt idx="79">
                  <c:v>519330892</c:v>
                </c:pt>
                <c:pt idx="80">
                  <c:v>522433288</c:v>
                </c:pt>
                <c:pt idx="81">
                  <c:v>525587076</c:v>
                </c:pt>
                <c:pt idx="82">
                  <c:v>528762365</c:v>
                </c:pt>
                <c:pt idx="83">
                  <c:v>531958236</c:v>
                </c:pt>
                <c:pt idx="84">
                  <c:v>536554279</c:v>
                </c:pt>
                <c:pt idx="85">
                  <c:v>539997812</c:v>
                </c:pt>
                <c:pt idx="86">
                  <c:v>543464492</c:v>
                </c:pt>
                <c:pt idx="87">
                  <c:v>547771418</c:v>
                </c:pt>
                <c:pt idx="88">
                  <c:v>551305564</c:v>
                </c:pt>
                <c:pt idx="89">
                  <c:v>554862050</c:v>
                </c:pt>
                <c:pt idx="90">
                  <c:v>547917131</c:v>
                </c:pt>
                <c:pt idx="91">
                  <c:v>557328745</c:v>
                </c:pt>
                <c:pt idx="92">
                  <c:v>540575098</c:v>
                </c:pt>
                <c:pt idx="93">
                  <c:v>547513884</c:v>
                </c:pt>
                <c:pt idx="94">
                  <c:v>539052121</c:v>
                </c:pt>
                <c:pt idx="95">
                  <c:v>102049164</c:v>
                </c:pt>
                <c:pt idx="96">
                  <c:v>103048763</c:v>
                </c:pt>
                <c:pt idx="97">
                  <c:v>94225173</c:v>
                </c:pt>
                <c:pt idx="98">
                  <c:v>99926201</c:v>
                </c:pt>
                <c:pt idx="99">
                  <c:v>100911599</c:v>
                </c:pt>
                <c:pt idx="100">
                  <c:v>101898374</c:v>
                </c:pt>
                <c:pt idx="101">
                  <c:v>27069935</c:v>
                </c:pt>
                <c:pt idx="102">
                  <c:v>30373997</c:v>
                </c:pt>
                <c:pt idx="103">
                  <c:v>30700055</c:v>
                </c:pt>
                <c:pt idx="104">
                  <c:v>27775747</c:v>
                </c:pt>
                <c:pt idx="105">
                  <c:v>26461909</c:v>
                </c:pt>
                <c:pt idx="106">
                  <c:v>26846472</c:v>
                </c:pt>
                <c:pt idx="107">
                  <c:v>62996198</c:v>
                </c:pt>
                <c:pt idx="108">
                  <c:v>77093015</c:v>
                </c:pt>
                <c:pt idx="109">
                  <c:v>124098247</c:v>
                </c:pt>
                <c:pt idx="110">
                  <c:v>122250389</c:v>
                </c:pt>
                <c:pt idx="111">
                  <c:v>123568816</c:v>
                </c:pt>
                <c:pt idx="112">
                  <c:v>127174574</c:v>
                </c:pt>
                <c:pt idx="113">
                  <c:v>140967495</c:v>
                </c:pt>
                <c:pt idx="114">
                  <c:v>164065273</c:v>
                </c:pt>
                <c:pt idx="115">
                  <c:v>164037784</c:v>
                </c:pt>
                <c:pt idx="116">
                  <c:v>201260268</c:v>
                </c:pt>
                <c:pt idx="117">
                  <c:v>270267824</c:v>
                </c:pt>
                <c:pt idx="118">
                  <c:v>257928496</c:v>
                </c:pt>
                <c:pt idx="119">
                  <c:v>291071778</c:v>
                </c:pt>
                <c:pt idx="120">
                  <c:v>304136488</c:v>
                </c:pt>
                <c:pt idx="121">
                  <c:v>283622649</c:v>
                </c:pt>
                <c:pt idx="122">
                  <c:v>295926337</c:v>
                </c:pt>
                <c:pt idx="123">
                  <c:v>293032886</c:v>
                </c:pt>
                <c:pt idx="124">
                  <c:v>338792567</c:v>
                </c:pt>
                <c:pt idx="125">
                  <c:v>312600843</c:v>
                </c:pt>
                <c:pt idx="126">
                  <c:v>315700892</c:v>
                </c:pt>
                <c:pt idx="127">
                  <c:v>280335973</c:v>
                </c:pt>
                <c:pt idx="128">
                  <c:v>241031738</c:v>
                </c:pt>
                <c:pt idx="129">
                  <c:v>134412529</c:v>
                </c:pt>
                <c:pt idx="130">
                  <c:v>143218727</c:v>
                </c:pt>
                <c:pt idx="131">
                  <c:v>176531742</c:v>
                </c:pt>
                <c:pt idx="132">
                  <c:v>186268754</c:v>
                </c:pt>
                <c:pt idx="133">
                  <c:v>743787529</c:v>
                </c:pt>
                <c:pt idx="134">
                  <c:v>744272961</c:v>
                </c:pt>
                <c:pt idx="135">
                  <c:v>775585645</c:v>
                </c:pt>
                <c:pt idx="136">
                  <c:v>836070409</c:v>
                </c:pt>
                <c:pt idx="137">
                  <c:v>851707435</c:v>
                </c:pt>
                <c:pt idx="138">
                  <c:v>898184848</c:v>
                </c:pt>
                <c:pt idx="139">
                  <c:v>890254793</c:v>
                </c:pt>
                <c:pt idx="140">
                  <c:v>873985655</c:v>
                </c:pt>
                <c:pt idx="141">
                  <c:v>890737622</c:v>
                </c:pt>
                <c:pt idx="142">
                  <c:v>987828997</c:v>
                </c:pt>
                <c:pt idx="143">
                  <c:v>1002408397</c:v>
                </c:pt>
                <c:pt idx="144">
                  <c:v>1063352251</c:v>
                </c:pt>
                <c:pt idx="145">
                  <c:v>1120941228</c:v>
                </c:pt>
                <c:pt idx="146">
                  <c:v>1135832067</c:v>
                </c:pt>
                <c:pt idx="147">
                  <c:v>1127020488</c:v>
                </c:pt>
                <c:pt idx="148">
                  <c:v>1158797350</c:v>
                </c:pt>
                <c:pt idx="149">
                  <c:v>1283486378</c:v>
                </c:pt>
                <c:pt idx="150">
                  <c:v>1499158714</c:v>
                </c:pt>
                <c:pt idx="151">
                  <c:v>1556794750</c:v>
                </c:pt>
                <c:pt idx="152">
                  <c:v>1583419772</c:v>
                </c:pt>
                <c:pt idx="153">
                  <c:v>1631045013</c:v>
                </c:pt>
                <c:pt idx="154">
                  <c:v>1665272238</c:v>
                </c:pt>
                <c:pt idx="155">
                  <c:v>1764595951</c:v>
                </c:pt>
                <c:pt idx="156">
                  <c:v>1887730323</c:v>
                </c:pt>
                <c:pt idx="157">
                  <c:v>1885042342</c:v>
                </c:pt>
                <c:pt idx="158">
                  <c:v>1772963068</c:v>
                </c:pt>
                <c:pt idx="159">
                  <c:v>1907467630</c:v>
                </c:pt>
                <c:pt idx="160">
                  <c:v>2024458623</c:v>
                </c:pt>
                <c:pt idx="161">
                  <c:v>2085882595</c:v>
                </c:pt>
                <c:pt idx="162">
                  <c:v>1923558370</c:v>
                </c:pt>
                <c:pt idx="163">
                  <c:v>1895671500</c:v>
                </c:pt>
                <c:pt idx="164">
                  <c:v>1935444093</c:v>
                </c:pt>
                <c:pt idx="165">
                  <c:v>1930002023</c:v>
                </c:pt>
                <c:pt idx="166">
                  <c:v>2094416526</c:v>
                </c:pt>
                <c:pt idx="167">
                  <c:v>2107299228</c:v>
                </c:pt>
                <c:pt idx="168">
                  <c:v>2236282007</c:v>
                </c:pt>
                <c:pt idx="169">
                  <c:v>2162818074</c:v>
                </c:pt>
                <c:pt idx="170">
                  <c:v>2071955895</c:v>
                </c:pt>
                <c:pt idx="171">
                  <c:v>2095477073</c:v>
                </c:pt>
                <c:pt idx="172">
                  <c:v>2114546107</c:v>
                </c:pt>
                <c:pt idx="173">
                  <c:v>1998377832</c:v>
                </c:pt>
                <c:pt idx="174">
                  <c:v>2005384651</c:v>
                </c:pt>
                <c:pt idx="175">
                  <c:v>1903786263</c:v>
                </c:pt>
                <c:pt idx="176">
                  <c:v>1865343321</c:v>
                </c:pt>
                <c:pt idx="177">
                  <c:v>1977895343</c:v>
                </c:pt>
                <c:pt idx="178">
                  <c:v>1972309459</c:v>
                </c:pt>
                <c:pt idx="179">
                  <c:v>1978175313</c:v>
                </c:pt>
                <c:pt idx="180">
                  <c:v>2044263296</c:v>
                </c:pt>
                <c:pt idx="181">
                  <c:v>2016405405</c:v>
                </c:pt>
                <c:pt idx="182">
                  <c:v>1700605067</c:v>
                </c:pt>
                <c:pt idx="183">
                  <c:v>1820644844</c:v>
                </c:pt>
                <c:pt idx="184">
                  <c:v>1832904138</c:v>
                </c:pt>
                <c:pt idx="185">
                  <c:v>1825059682</c:v>
                </c:pt>
                <c:pt idx="186">
                  <c:v>1732420274</c:v>
                </c:pt>
                <c:pt idx="187">
                  <c:v>1721199768</c:v>
                </c:pt>
                <c:pt idx="188">
                  <c:v>1804061318</c:v>
                </c:pt>
                <c:pt idx="189">
                  <c:v>1710572261</c:v>
                </c:pt>
                <c:pt idx="190">
                  <c:v>1695757213</c:v>
                </c:pt>
                <c:pt idx="191">
                  <c:v>1852339336</c:v>
                </c:pt>
                <c:pt idx="192">
                  <c:v>1866476835</c:v>
                </c:pt>
                <c:pt idx="193">
                  <c:v>1733346809</c:v>
                </c:pt>
                <c:pt idx="194">
                  <c:v>1743970400</c:v>
                </c:pt>
                <c:pt idx="195">
                  <c:v>1669571483</c:v>
                </c:pt>
                <c:pt idx="196">
                  <c:v>1679707351</c:v>
                </c:pt>
                <c:pt idx="197">
                  <c:v>1689364142</c:v>
                </c:pt>
                <c:pt idx="198">
                  <c:v>1698555299</c:v>
                </c:pt>
                <c:pt idx="199">
                  <c:v>1707286581</c:v>
                </c:pt>
              </c:numCache>
            </c:numRef>
          </c:val>
          <c:extLst>
            <c:ext xmlns:c16="http://schemas.microsoft.com/office/drawing/2014/chart" uri="{C3380CC4-5D6E-409C-BE32-E72D297353CC}">
              <c16:uniqueId val="{00000000-6C6C-41E3-914F-55CB3846F04C}"/>
            </c:ext>
          </c:extLst>
        </c:ser>
        <c:ser>
          <c:idx val="3"/>
          <c:order val="3"/>
          <c:tx>
            <c:strRef>
              <c:f>Sheet1!$E$1</c:f>
              <c:strCache>
                <c:ptCount val="1"/>
                <c:pt idx="0">
                  <c:v>Population in Closed Anocracy</c:v>
                </c:pt>
              </c:strCache>
            </c:strRef>
          </c:tx>
          <c:spPr>
            <a:solidFill>
              <a:schemeClr val="accent4"/>
            </a:solidFill>
            <a:ln w="25400">
              <a:noFill/>
            </a:ln>
            <a:effectLst/>
          </c:spPr>
          <c:cat>
            <c:numRef>
              <c:f>Sheet1!$A$2:$A$201</c:f>
              <c:numCache>
                <c:formatCode>General</c:formatCode>
                <c:ptCount val="200"/>
                <c:pt idx="0">
                  <c:v>1816</c:v>
                </c:pt>
                <c:pt idx="1">
                  <c:v>1817</c:v>
                </c:pt>
                <c:pt idx="2">
                  <c:v>1818</c:v>
                </c:pt>
                <c:pt idx="3">
                  <c:v>1819</c:v>
                </c:pt>
                <c:pt idx="4">
                  <c:v>1820</c:v>
                </c:pt>
                <c:pt idx="5">
                  <c:v>1821</c:v>
                </c:pt>
                <c:pt idx="6">
                  <c:v>1822</c:v>
                </c:pt>
                <c:pt idx="7">
                  <c:v>1823</c:v>
                </c:pt>
                <c:pt idx="8">
                  <c:v>1824</c:v>
                </c:pt>
                <c:pt idx="9">
                  <c:v>1825</c:v>
                </c:pt>
                <c:pt idx="10">
                  <c:v>1826</c:v>
                </c:pt>
                <c:pt idx="11">
                  <c:v>1827</c:v>
                </c:pt>
                <c:pt idx="12">
                  <c:v>1828</c:v>
                </c:pt>
                <c:pt idx="13">
                  <c:v>1829</c:v>
                </c:pt>
                <c:pt idx="14">
                  <c:v>1830</c:v>
                </c:pt>
                <c:pt idx="15">
                  <c:v>1831</c:v>
                </c:pt>
                <c:pt idx="16">
                  <c:v>1832</c:v>
                </c:pt>
                <c:pt idx="17">
                  <c:v>1833</c:v>
                </c:pt>
                <c:pt idx="18">
                  <c:v>1834</c:v>
                </c:pt>
                <c:pt idx="19">
                  <c:v>1835</c:v>
                </c:pt>
                <c:pt idx="20">
                  <c:v>1836</c:v>
                </c:pt>
                <c:pt idx="21">
                  <c:v>1837</c:v>
                </c:pt>
                <c:pt idx="22">
                  <c:v>1838</c:v>
                </c:pt>
                <c:pt idx="23">
                  <c:v>1839</c:v>
                </c:pt>
                <c:pt idx="24">
                  <c:v>1840</c:v>
                </c:pt>
                <c:pt idx="25">
                  <c:v>1841</c:v>
                </c:pt>
                <c:pt idx="26">
                  <c:v>1842</c:v>
                </c:pt>
                <c:pt idx="27">
                  <c:v>1843</c:v>
                </c:pt>
                <c:pt idx="28">
                  <c:v>1844</c:v>
                </c:pt>
                <c:pt idx="29">
                  <c:v>1845</c:v>
                </c:pt>
                <c:pt idx="30">
                  <c:v>1846</c:v>
                </c:pt>
                <c:pt idx="31">
                  <c:v>1847</c:v>
                </c:pt>
                <c:pt idx="32">
                  <c:v>1848</c:v>
                </c:pt>
                <c:pt idx="33">
                  <c:v>1849</c:v>
                </c:pt>
                <c:pt idx="34">
                  <c:v>1850</c:v>
                </c:pt>
                <c:pt idx="35">
                  <c:v>1851</c:v>
                </c:pt>
                <c:pt idx="36">
                  <c:v>1852</c:v>
                </c:pt>
                <c:pt idx="37">
                  <c:v>1853</c:v>
                </c:pt>
                <c:pt idx="38">
                  <c:v>1854</c:v>
                </c:pt>
                <c:pt idx="39">
                  <c:v>1855</c:v>
                </c:pt>
                <c:pt idx="40">
                  <c:v>1856</c:v>
                </c:pt>
                <c:pt idx="41">
                  <c:v>1857</c:v>
                </c:pt>
                <c:pt idx="42">
                  <c:v>1858</c:v>
                </c:pt>
                <c:pt idx="43">
                  <c:v>1859</c:v>
                </c:pt>
                <c:pt idx="44">
                  <c:v>1860</c:v>
                </c:pt>
                <c:pt idx="45">
                  <c:v>1861</c:v>
                </c:pt>
                <c:pt idx="46">
                  <c:v>1862</c:v>
                </c:pt>
                <c:pt idx="47">
                  <c:v>1863</c:v>
                </c:pt>
                <c:pt idx="48">
                  <c:v>1864</c:v>
                </c:pt>
                <c:pt idx="49">
                  <c:v>1865</c:v>
                </c:pt>
                <c:pt idx="50">
                  <c:v>1866</c:v>
                </c:pt>
                <c:pt idx="51">
                  <c:v>1867</c:v>
                </c:pt>
                <c:pt idx="52">
                  <c:v>1868</c:v>
                </c:pt>
                <c:pt idx="53">
                  <c:v>1869</c:v>
                </c:pt>
                <c:pt idx="54">
                  <c:v>1870</c:v>
                </c:pt>
                <c:pt idx="55">
                  <c:v>1871</c:v>
                </c:pt>
                <c:pt idx="56">
                  <c:v>1872</c:v>
                </c:pt>
                <c:pt idx="57">
                  <c:v>1873</c:v>
                </c:pt>
                <c:pt idx="58">
                  <c:v>1874</c:v>
                </c:pt>
                <c:pt idx="59">
                  <c:v>1875</c:v>
                </c:pt>
                <c:pt idx="60">
                  <c:v>1876</c:v>
                </c:pt>
                <c:pt idx="61">
                  <c:v>1877</c:v>
                </c:pt>
                <c:pt idx="62">
                  <c:v>1878</c:v>
                </c:pt>
                <c:pt idx="63">
                  <c:v>1879</c:v>
                </c:pt>
                <c:pt idx="64">
                  <c:v>1880</c:v>
                </c:pt>
                <c:pt idx="65">
                  <c:v>1881</c:v>
                </c:pt>
                <c:pt idx="66">
                  <c:v>1882</c:v>
                </c:pt>
                <c:pt idx="67">
                  <c:v>1883</c:v>
                </c:pt>
                <c:pt idx="68">
                  <c:v>1884</c:v>
                </c:pt>
                <c:pt idx="69">
                  <c:v>1885</c:v>
                </c:pt>
                <c:pt idx="70">
                  <c:v>1886</c:v>
                </c:pt>
                <c:pt idx="71">
                  <c:v>1887</c:v>
                </c:pt>
                <c:pt idx="72">
                  <c:v>1888</c:v>
                </c:pt>
                <c:pt idx="73">
                  <c:v>1889</c:v>
                </c:pt>
                <c:pt idx="74">
                  <c:v>1890</c:v>
                </c:pt>
                <c:pt idx="75">
                  <c:v>1891</c:v>
                </c:pt>
                <c:pt idx="76">
                  <c:v>1892</c:v>
                </c:pt>
                <c:pt idx="77">
                  <c:v>1893</c:v>
                </c:pt>
                <c:pt idx="78">
                  <c:v>1894</c:v>
                </c:pt>
                <c:pt idx="79">
                  <c:v>1895</c:v>
                </c:pt>
                <c:pt idx="80">
                  <c:v>1896</c:v>
                </c:pt>
                <c:pt idx="81">
                  <c:v>1897</c:v>
                </c:pt>
                <c:pt idx="82">
                  <c:v>1898</c:v>
                </c:pt>
                <c:pt idx="83">
                  <c:v>1899</c:v>
                </c:pt>
                <c:pt idx="84">
                  <c:v>1900</c:v>
                </c:pt>
                <c:pt idx="85">
                  <c:v>1901</c:v>
                </c:pt>
                <c:pt idx="86">
                  <c:v>1902</c:v>
                </c:pt>
                <c:pt idx="87">
                  <c:v>1903</c:v>
                </c:pt>
                <c:pt idx="88">
                  <c:v>1904</c:v>
                </c:pt>
                <c:pt idx="89">
                  <c:v>1905</c:v>
                </c:pt>
                <c:pt idx="90">
                  <c:v>1906</c:v>
                </c:pt>
                <c:pt idx="91">
                  <c:v>1907</c:v>
                </c:pt>
                <c:pt idx="92">
                  <c:v>1908</c:v>
                </c:pt>
                <c:pt idx="93">
                  <c:v>1909</c:v>
                </c:pt>
                <c:pt idx="94">
                  <c:v>1910</c:v>
                </c:pt>
                <c:pt idx="95">
                  <c:v>1911</c:v>
                </c:pt>
                <c:pt idx="96">
                  <c:v>1912</c:v>
                </c:pt>
                <c:pt idx="97">
                  <c:v>1913</c:v>
                </c:pt>
                <c:pt idx="98">
                  <c:v>1914</c:v>
                </c:pt>
                <c:pt idx="99">
                  <c:v>1915</c:v>
                </c:pt>
                <c:pt idx="100">
                  <c:v>1916</c:v>
                </c:pt>
                <c:pt idx="101">
                  <c:v>1917</c:v>
                </c:pt>
                <c:pt idx="102">
                  <c:v>1918</c:v>
                </c:pt>
                <c:pt idx="103">
                  <c:v>1919</c:v>
                </c:pt>
                <c:pt idx="104">
                  <c:v>1920</c:v>
                </c:pt>
                <c:pt idx="105">
                  <c:v>1921</c:v>
                </c:pt>
                <c:pt idx="106">
                  <c:v>1922</c:v>
                </c:pt>
                <c:pt idx="107">
                  <c:v>1923</c:v>
                </c:pt>
                <c:pt idx="108">
                  <c:v>1924</c:v>
                </c:pt>
                <c:pt idx="109">
                  <c:v>1925</c:v>
                </c:pt>
                <c:pt idx="110">
                  <c:v>1926</c:v>
                </c:pt>
                <c:pt idx="111">
                  <c:v>1927</c:v>
                </c:pt>
                <c:pt idx="112">
                  <c:v>1928</c:v>
                </c:pt>
                <c:pt idx="113">
                  <c:v>1929</c:v>
                </c:pt>
                <c:pt idx="114">
                  <c:v>1930</c:v>
                </c:pt>
                <c:pt idx="115">
                  <c:v>1931</c:v>
                </c:pt>
                <c:pt idx="116">
                  <c:v>1932</c:v>
                </c:pt>
                <c:pt idx="117">
                  <c:v>1933</c:v>
                </c:pt>
                <c:pt idx="118">
                  <c:v>1934</c:v>
                </c:pt>
                <c:pt idx="119">
                  <c:v>1935</c:v>
                </c:pt>
                <c:pt idx="120">
                  <c:v>1936</c:v>
                </c:pt>
                <c:pt idx="121">
                  <c:v>1937</c:v>
                </c:pt>
                <c:pt idx="122">
                  <c:v>1938</c:v>
                </c:pt>
                <c:pt idx="123">
                  <c:v>1939</c:v>
                </c:pt>
                <c:pt idx="124">
                  <c:v>1940</c:v>
                </c:pt>
                <c:pt idx="125">
                  <c:v>1941</c:v>
                </c:pt>
                <c:pt idx="126">
                  <c:v>1942</c:v>
                </c:pt>
                <c:pt idx="127">
                  <c:v>1943</c:v>
                </c:pt>
                <c:pt idx="128">
                  <c:v>1944</c:v>
                </c:pt>
                <c:pt idx="129">
                  <c:v>1945</c:v>
                </c:pt>
                <c:pt idx="130">
                  <c:v>1946</c:v>
                </c:pt>
                <c:pt idx="131">
                  <c:v>1947</c:v>
                </c:pt>
                <c:pt idx="132">
                  <c:v>1948</c:v>
                </c:pt>
                <c:pt idx="133">
                  <c:v>1949</c:v>
                </c:pt>
                <c:pt idx="134">
                  <c:v>1950</c:v>
                </c:pt>
                <c:pt idx="135">
                  <c:v>1951</c:v>
                </c:pt>
                <c:pt idx="136">
                  <c:v>1952</c:v>
                </c:pt>
                <c:pt idx="137">
                  <c:v>1953</c:v>
                </c:pt>
                <c:pt idx="138">
                  <c:v>1954</c:v>
                </c:pt>
                <c:pt idx="139">
                  <c:v>1955</c:v>
                </c:pt>
                <c:pt idx="140">
                  <c:v>1956</c:v>
                </c:pt>
                <c:pt idx="141">
                  <c:v>1957</c:v>
                </c:pt>
                <c:pt idx="142">
                  <c:v>1958</c:v>
                </c:pt>
                <c:pt idx="143">
                  <c:v>1959</c:v>
                </c:pt>
                <c:pt idx="144">
                  <c:v>1960</c:v>
                </c:pt>
                <c:pt idx="145">
                  <c:v>1961</c:v>
                </c:pt>
                <c:pt idx="146">
                  <c:v>1962</c:v>
                </c:pt>
                <c:pt idx="147">
                  <c:v>1963</c:v>
                </c:pt>
                <c:pt idx="148">
                  <c:v>1964</c:v>
                </c:pt>
                <c:pt idx="149">
                  <c:v>1965</c:v>
                </c:pt>
                <c:pt idx="150">
                  <c:v>1966</c:v>
                </c:pt>
                <c:pt idx="151">
                  <c:v>1967</c:v>
                </c:pt>
                <c:pt idx="152">
                  <c:v>1968</c:v>
                </c:pt>
                <c:pt idx="153">
                  <c:v>1969</c:v>
                </c:pt>
                <c:pt idx="154">
                  <c:v>1970</c:v>
                </c:pt>
                <c:pt idx="155">
                  <c:v>1971</c:v>
                </c:pt>
                <c:pt idx="156">
                  <c:v>1972</c:v>
                </c:pt>
                <c:pt idx="157">
                  <c:v>1973</c:v>
                </c:pt>
                <c:pt idx="158">
                  <c:v>1974</c:v>
                </c:pt>
                <c:pt idx="159">
                  <c:v>1975</c:v>
                </c:pt>
                <c:pt idx="160">
                  <c:v>1976</c:v>
                </c:pt>
                <c:pt idx="161">
                  <c:v>1977</c:v>
                </c:pt>
                <c:pt idx="162">
                  <c:v>1978</c:v>
                </c:pt>
                <c:pt idx="163">
                  <c:v>1979</c:v>
                </c:pt>
                <c:pt idx="164">
                  <c:v>1980</c:v>
                </c:pt>
                <c:pt idx="165">
                  <c:v>1981</c:v>
                </c:pt>
                <c:pt idx="166">
                  <c:v>1982</c:v>
                </c:pt>
                <c:pt idx="167">
                  <c:v>1983</c:v>
                </c:pt>
                <c:pt idx="168">
                  <c:v>1984</c:v>
                </c:pt>
                <c:pt idx="169">
                  <c:v>1985</c:v>
                </c:pt>
                <c:pt idx="170">
                  <c:v>1986</c:v>
                </c:pt>
                <c:pt idx="171">
                  <c:v>1987</c:v>
                </c:pt>
                <c:pt idx="172">
                  <c:v>1988</c:v>
                </c:pt>
                <c:pt idx="173">
                  <c:v>1989</c:v>
                </c:pt>
                <c:pt idx="174">
                  <c:v>1990</c:v>
                </c:pt>
                <c:pt idx="175">
                  <c:v>1991</c:v>
                </c:pt>
                <c:pt idx="176">
                  <c:v>1992</c:v>
                </c:pt>
                <c:pt idx="177">
                  <c:v>1993</c:v>
                </c:pt>
                <c:pt idx="178">
                  <c:v>1994</c:v>
                </c:pt>
                <c:pt idx="179">
                  <c:v>1995</c:v>
                </c:pt>
                <c:pt idx="180">
                  <c:v>1996</c:v>
                </c:pt>
                <c:pt idx="181">
                  <c:v>1997</c:v>
                </c:pt>
                <c:pt idx="182">
                  <c:v>1998</c:v>
                </c:pt>
                <c:pt idx="183">
                  <c:v>1999</c:v>
                </c:pt>
                <c:pt idx="184">
                  <c:v>2000</c:v>
                </c:pt>
                <c:pt idx="185">
                  <c:v>2001</c:v>
                </c:pt>
                <c:pt idx="186">
                  <c:v>2002</c:v>
                </c:pt>
                <c:pt idx="187">
                  <c:v>2003</c:v>
                </c:pt>
                <c:pt idx="188">
                  <c:v>2004</c:v>
                </c:pt>
                <c:pt idx="189">
                  <c:v>2005</c:v>
                </c:pt>
                <c:pt idx="190">
                  <c:v>2006</c:v>
                </c:pt>
                <c:pt idx="191">
                  <c:v>2007</c:v>
                </c:pt>
                <c:pt idx="192">
                  <c:v>2008</c:v>
                </c:pt>
                <c:pt idx="193">
                  <c:v>2009</c:v>
                </c:pt>
                <c:pt idx="194">
                  <c:v>2010</c:v>
                </c:pt>
                <c:pt idx="195">
                  <c:v>2011</c:v>
                </c:pt>
                <c:pt idx="196">
                  <c:v>2012</c:v>
                </c:pt>
                <c:pt idx="197">
                  <c:v>2013</c:v>
                </c:pt>
                <c:pt idx="198">
                  <c:v>2014</c:v>
                </c:pt>
                <c:pt idx="199">
                  <c:v>2015</c:v>
                </c:pt>
              </c:numCache>
            </c:numRef>
          </c:cat>
          <c:val>
            <c:numRef>
              <c:f>Sheet1!$E$2:$E$201</c:f>
              <c:numCache>
                <c:formatCode>General</c:formatCode>
                <c:ptCount val="200"/>
                <c:pt idx="0">
                  <c:v>46128044</c:v>
                </c:pt>
                <c:pt idx="1">
                  <c:v>46449658</c:v>
                </c:pt>
                <c:pt idx="2">
                  <c:v>47546333</c:v>
                </c:pt>
                <c:pt idx="3">
                  <c:v>47875230</c:v>
                </c:pt>
                <c:pt idx="4">
                  <c:v>64430844</c:v>
                </c:pt>
                <c:pt idx="5">
                  <c:v>66341893</c:v>
                </c:pt>
                <c:pt idx="6">
                  <c:v>73598209</c:v>
                </c:pt>
                <c:pt idx="7">
                  <c:v>61785450</c:v>
                </c:pt>
                <c:pt idx="8">
                  <c:v>62346574</c:v>
                </c:pt>
                <c:pt idx="9">
                  <c:v>64654734</c:v>
                </c:pt>
                <c:pt idx="10">
                  <c:v>63781380</c:v>
                </c:pt>
                <c:pt idx="11">
                  <c:v>66769066</c:v>
                </c:pt>
                <c:pt idx="12">
                  <c:v>67321966</c:v>
                </c:pt>
                <c:pt idx="13">
                  <c:v>67878070</c:v>
                </c:pt>
                <c:pt idx="14">
                  <c:v>73732861</c:v>
                </c:pt>
                <c:pt idx="15">
                  <c:v>74308065</c:v>
                </c:pt>
                <c:pt idx="16">
                  <c:v>74878834</c:v>
                </c:pt>
                <c:pt idx="17">
                  <c:v>75414101</c:v>
                </c:pt>
                <c:pt idx="18">
                  <c:v>75879866</c:v>
                </c:pt>
                <c:pt idx="19">
                  <c:v>78168520</c:v>
                </c:pt>
                <c:pt idx="20">
                  <c:v>88755424</c:v>
                </c:pt>
                <c:pt idx="21">
                  <c:v>69314938</c:v>
                </c:pt>
                <c:pt idx="22">
                  <c:v>70171185</c:v>
                </c:pt>
                <c:pt idx="23">
                  <c:v>71656606</c:v>
                </c:pt>
                <c:pt idx="24">
                  <c:v>72169388</c:v>
                </c:pt>
                <c:pt idx="25">
                  <c:v>71617359</c:v>
                </c:pt>
                <c:pt idx="26">
                  <c:v>77129655</c:v>
                </c:pt>
                <c:pt idx="27">
                  <c:v>77647237</c:v>
                </c:pt>
                <c:pt idx="28">
                  <c:v>78300702</c:v>
                </c:pt>
                <c:pt idx="29">
                  <c:v>78827831</c:v>
                </c:pt>
                <c:pt idx="30">
                  <c:v>76103696</c:v>
                </c:pt>
                <c:pt idx="31">
                  <c:v>76587945</c:v>
                </c:pt>
                <c:pt idx="32">
                  <c:v>51641161</c:v>
                </c:pt>
                <c:pt idx="33">
                  <c:v>52045387</c:v>
                </c:pt>
                <c:pt idx="34">
                  <c:v>52475735</c:v>
                </c:pt>
                <c:pt idx="35">
                  <c:v>89371938</c:v>
                </c:pt>
                <c:pt idx="36">
                  <c:v>52960097</c:v>
                </c:pt>
                <c:pt idx="37">
                  <c:v>48840838</c:v>
                </c:pt>
                <c:pt idx="38">
                  <c:v>49584897</c:v>
                </c:pt>
                <c:pt idx="39">
                  <c:v>49313493</c:v>
                </c:pt>
                <c:pt idx="40">
                  <c:v>49723355</c:v>
                </c:pt>
                <c:pt idx="41">
                  <c:v>50127321</c:v>
                </c:pt>
                <c:pt idx="42">
                  <c:v>50932704</c:v>
                </c:pt>
                <c:pt idx="43">
                  <c:v>44262055</c:v>
                </c:pt>
                <c:pt idx="44">
                  <c:v>49960959</c:v>
                </c:pt>
                <c:pt idx="45">
                  <c:v>80964641</c:v>
                </c:pt>
                <c:pt idx="46">
                  <c:v>115078271</c:v>
                </c:pt>
                <c:pt idx="47">
                  <c:v>103828547</c:v>
                </c:pt>
                <c:pt idx="48">
                  <c:v>111831121</c:v>
                </c:pt>
                <c:pt idx="49">
                  <c:v>112646854</c:v>
                </c:pt>
                <c:pt idx="50">
                  <c:v>106370410</c:v>
                </c:pt>
                <c:pt idx="51">
                  <c:v>110725782</c:v>
                </c:pt>
                <c:pt idx="52">
                  <c:v>93316846</c:v>
                </c:pt>
                <c:pt idx="53">
                  <c:v>171812769</c:v>
                </c:pt>
                <c:pt idx="54">
                  <c:v>172777590</c:v>
                </c:pt>
                <c:pt idx="55">
                  <c:v>156775059</c:v>
                </c:pt>
                <c:pt idx="56">
                  <c:v>121496232</c:v>
                </c:pt>
                <c:pt idx="57">
                  <c:v>140656914</c:v>
                </c:pt>
                <c:pt idx="58">
                  <c:v>139829872</c:v>
                </c:pt>
                <c:pt idx="59">
                  <c:v>141029667</c:v>
                </c:pt>
                <c:pt idx="60">
                  <c:v>143228242</c:v>
                </c:pt>
                <c:pt idx="61">
                  <c:v>132342161</c:v>
                </c:pt>
                <c:pt idx="62">
                  <c:v>133502089</c:v>
                </c:pt>
                <c:pt idx="63">
                  <c:v>119872457</c:v>
                </c:pt>
                <c:pt idx="64">
                  <c:v>122917104</c:v>
                </c:pt>
                <c:pt idx="65">
                  <c:v>117818301</c:v>
                </c:pt>
                <c:pt idx="66">
                  <c:v>118699405</c:v>
                </c:pt>
                <c:pt idx="67">
                  <c:v>125761412</c:v>
                </c:pt>
                <c:pt idx="68">
                  <c:v>127387342</c:v>
                </c:pt>
                <c:pt idx="69">
                  <c:v>128463723</c:v>
                </c:pt>
                <c:pt idx="70">
                  <c:v>129540100</c:v>
                </c:pt>
                <c:pt idx="71">
                  <c:v>130729200</c:v>
                </c:pt>
                <c:pt idx="72">
                  <c:v>131970621</c:v>
                </c:pt>
                <c:pt idx="73">
                  <c:v>147184278</c:v>
                </c:pt>
                <c:pt idx="74">
                  <c:v>101104564</c:v>
                </c:pt>
                <c:pt idx="75">
                  <c:v>102139852</c:v>
                </c:pt>
                <c:pt idx="76">
                  <c:v>103214321</c:v>
                </c:pt>
                <c:pt idx="77">
                  <c:v>104308893</c:v>
                </c:pt>
                <c:pt idx="78">
                  <c:v>101308698</c:v>
                </c:pt>
                <c:pt idx="79">
                  <c:v>102375760</c:v>
                </c:pt>
                <c:pt idx="80">
                  <c:v>104807374</c:v>
                </c:pt>
                <c:pt idx="81">
                  <c:v>105978579</c:v>
                </c:pt>
                <c:pt idx="82">
                  <c:v>103624570</c:v>
                </c:pt>
                <c:pt idx="83">
                  <c:v>104768682</c:v>
                </c:pt>
                <c:pt idx="84">
                  <c:v>105892805</c:v>
                </c:pt>
                <c:pt idx="85">
                  <c:v>107096874</c:v>
                </c:pt>
                <c:pt idx="86">
                  <c:v>108387384</c:v>
                </c:pt>
                <c:pt idx="87">
                  <c:v>104685862</c:v>
                </c:pt>
                <c:pt idx="88">
                  <c:v>103814355</c:v>
                </c:pt>
                <c:pt idx="89">
                  <c:v>105059553</c:v>
                </c:pt>
                <c:pt idx="90">
                  <c:v>116832268</c:v>
                </c:pt>
                <c:pt idx="91">
                  <c:v>111864314</c:v>
                </c:pt>
                <c:pt idx="92">
                  <c:v>127752955</c:v>
                </c:pt>
                <c:pt idx="93">
                  <c:v>125732732</c:v>
                </c:pt>
                <c:pt idx="94">
                  <c:v>132466255</c:v>
                </c:pt>
                <c:pt idx="95">
                  <c:v>576710799</c:v>
                </c:pt>
                <c:pt idx="96">
                  <c:v>150561075</c:v>
                </c:pt>
                <c:pt idx="97">
                  <c:v>589097752</c:v>
                </c:pt>
                <c:pt idx="98">
                  <c:v>595271787</c:v>
                </c:pt>
                <c:pt idx="99">
                  <c:v>599611511</c:v>
                </c:pt>
                <c:pt idx="100">
                  <c:v>593143990</c:v>
                </c:pt>
                <c:pt idx="101">
                  <c:v>680495537</c:v>
                </c:pt>
                <c:pt idx="102">
                  <c:v>664194582</c:v>
                </c:pt>
                <c:pt idx="103">
                  <c:v>673593684</c:v>
                </c:pt>
                <c:pt idx="104">
                  <c:v>683940564</c:v>
                </c:pt>
                <c:pt idx="105">
                  <c:v>693108997</c:v>
                </c:pt>
                <c:pt idx="106">
                  <c:v>717436536</c:v>
                </c:pt>
                <c:pt idx="107">
                  <c:v>627885648</c:v>
                </c:pt>
                <c:pt idx="108">
                  <c:v>626204382</c:v>
                </c:pt>
                <c:pt idx="109">
                  <c:v>584866916</c:v>
                </c:pt>
                <c:pt idx="110">
                  <c:v>616421395</c:v>
                </c:pt>
                <c:pt idx="111">
                  <c:v>620217188</c:v>
                </c:pt>
                <c:pt idx="112">
                  <c:v>629375315</c:v>
                </c:pt>
                <c:pt idx="113">
                  <c:v>636573467</c:v>
                </c:pt>
                <c:pt idx="114">
                  <c:v>613610689</c:v>
                </c:pt>
                <c:pt idx="115">
                  <c:v>623538360</c:v>
                </c:pt>
                <c:pt idx="116">
                  <c:v>594301120</c:v>
                </c:pt>
                <c:pt idx="117">
                  <c:v>600322712</c:v>
                </c:pt>
                <c:pt idx="118">
                  <c:v>623444056</c:v>
                </c:pt>
                <c:pt idx="119">
                  <c:v>579572862</c:v>
                </c:pt>
                <c:pt idx="120">
                  <c:v>569015706</c:v>
                </c:pt>
                <c:pt idx="121">
                  <c:v>582191230</c:v>
                </c:pt>
                <c:pt idx="122">
                  <c:v>576992223</c:v>
                </c:pt>
                <c:pt idx="123">
                  <c:v>606697681</c:v>
                </c:pt>
                <c:pt idx="124">
                  <c:v>608946170</c:v>
                </c:pt>
                <c:pt idx="125">
                  <c:v>624781121</c:v>
                </c:pt>
                <c:pt idx="126">
                  <c:v>659789122</c:v>
                </c:pt>
                <c:pt idx="127">
                  <c:v>714908389</c:v>
                </c:pt>
                <c:pt idx="128">
                  <c:v>740418823</c:v>
                </c:pt>
                <c:pt idx="129">
                  <c:v>770940635</c:v>
                </c:pt>
                <c:pt idx="130">
                  <c:v>633083570</c:v>
                </c:pt>
                <c:pt idx="131">
                  <c:v>639248899</c:v>
                </c:pt>
                <c:pt idx="132">
                  <c:v>636689606</c:v>
                </c:pt>
                <c:pt idx="133">
                  <c:v>97291779</c:v>
                </c:pt>
                <c:pt idx="134">
                  <c:v>182740175</c:v>
                </c:pt>
                <c:pt idx="135">
                  <c:v>178303930</c:v>
                </c:pt>
                <c:pt idx="136">
                  <c:v>164193606</c:v>
                </c:pt>
                <c:pt idx="137">
                  <c:v>172422809</c:v>
                </c:pt>
                <c:pt idx="138">
                  <c:v>146484819</c:v>
                </c:pt>
                <c:pt idx="139">
                  <c:v>170824173</c:v>
                </c:pt>
                <c:pt idx="140">
                  <c:v>198581042</c:v>
                </c:pt>
                <c:pt idx="141">
                  <c:v>197613880</c:v>
                </c:pt>
                <c:pt idx="142">
                  <c:v>170161199</c:v>
                </c:pt>
                <c:pt idx="143">
                  <c:v>171801354</c:v>
                </c:pt>
                <c:pt idx="144">
                  <c:v>177501169</c:v>
                </c:pt>
                <c:pt idx="145">
                  <c:v>190081052</c:v>
                </c:pt>
                <c:pt idx="146">
                  <c:v>193464680</c:v>
                </c:pt>
                <c:pt idx="147">
                  <c:v>196723709</c:v>
                </c:pt>
                <c:pt idx="148">
                  <c:v>276703072</c:v>
                </c:pt>
                <c:pt idx="149">
                  <c:v>175125877</c:v>
                </c:pt>
                <c:pt idx="150">
                  <c:v>59972438</c:v>
                </c:pt>
                <c:pt idx="151">
                  <c:v>53200862</c:v>
                </c:pt>
                <c:pt idx="152">
                  <c:v>78279480</c:v>
                </c:pt>
                <c:pt idx="153">
                  <c:v>42357150</c:v>
                </c:pt>
                <c:pt idx="154">
                  <c:v>120556846</c:v>
                </c:pt>
                <c:pt idx="155">
                  <c:v>143706019</c:v>
                </c:pt>
                <c:pt idx="156">
                  <c:v>87276395</c:v>
                </c:pt>
                <c:pt idx="157">
                  <c:v>84131232</c:v>
                </c:pt>
                <c:pt idx="158">
                  <c:v>267545643</c:v>
                </c:pt>
                <c:pt idx="159">
                  <c:v>188451537</c:v>
                </c:pt>
                <c:pt idx="160">
                  <c:v>149347227</c:v>
                </c:pt>
                <c:pt idx="161">
                  <c:v>249926412</c:v>
                </c:pt>
                <c:pt idx="162">
                  <c:v>408786691</c:v>
                </c:pt>
                <c:pt idx="163">
                  <c:v>341272038</c:v>
                </c:pt>
                <c:pt idx="164">
                  <c:v>393847483</c:v>
                </c:pt>
                <c:pt idx="165">
                  <c:v>457184013</c:v>
                </c:pt>
                <c:pt idx="166">
                  <c:v>330645402</c:v>
                </c:pt>
                <c:pt idx="167">
                  <c:v>290412350</c:v>
                </c:pt>
                <c:pt idx="168">
                  <c:v>294243255</c:v>
                </c:pt>
                <c:pt idx="169">
                  <c:v>295697285</c:v>
                </c:pt>
                <c:pt idx="170">
                  <c:v>355197293</c:v>
                </c:pt>
                <c:pt idx="171">
                  <c:v>351003755</c:v>
                </c:pt>
                <c:pt idx="172">
                  <c:v>286549133</c:v>
                </c:pt>
                <c:pt idx="173">
                  <c:v>415522731</c:v>
                </c:pt>
                <c:pt idx="174">
                  <c:v>383346090</c:v>
                </c:pt>
                <c:pt idx="175">
                  <c:v>519728767</c:v>
                </c:pt>
                <c:pt idx="176">
                  <c:v>514825065</c:v>
                </c:pt>
                <c:pt idx="177">
                  <c:v>429145502</c:v>
                </c:pt>
                <c:pt idx="178">
                  <c:v>295511662</c:v>
                </c:pt>
                <c:pt idx="179">
                  <c:v>335240781</c:v>
                </c:pt>
                <c:pt idx="180">
                  <c:v>297169763</c:v>
                </c:pt>
                <c:pt idx="181">
                  <c:v>311634833</c:v>
                </c:pt>
                <c:pt idx="182">
                  <c:v>647140906</c:v>
                </c:pt>
                <c:pt idx="183">
                  <c:v>349678995</c:v>
                </c:pt>
                <c:pt idx="184">
                  <c:v>348454565</c:v>
                </c:pt>
                <c:pt idx="185">
                  <c:v>355433379</c:v>
                </c:pt>
                <c:pt idx="186">
                  <c:v>476148455</c:v>
                </c:pt>
                <c:pt idx="187">
                  <c:v>430219004</c:v>
                </c:pt>
                <c:pt idx="188">
                  <c:v>406667776</c:v>
                </c:pt>
                <c:pt idx="189">
                  <c:v>508028485</c:v>
                </c:pt>
                <c:pt idx="190">
                  <c:v>587148870</c:v>
                </c:pt>
                <c:pt idx="191">
                  <c:v>431369888</c:v>
                </c:pt>
                <c:pt idx="192">
                  <c:v>374786970</c:v>
                </c:pt>
                <c:pt idx="193">
                  <c:v>433159627</c:v>
                </c:pt>
                <c:pt idx="194">
                  <c:v>429346882</c:v>
                </c:pt>
                <c:pt idx="195">
                  <c:v>473350689</c:v>
                </c:pt>
                <c:pt idx="196">
                  <c:v>438727280</c:v>
                </c:pt>
                <c:pt idx="197">
                  <c:v>400758065</c:v>
                </c:pt>
                <c:pt idx="198">
                  <c:v>541576022</c:v>
                </c:pt>
                <c:pt idx="199">
                  <c:v>440167570</c:v>
                </c:pt>
              </c:numCache>
            </c:numRef>
          </c:val>
          <c:extLst>
            <c:ext xmlns:c16="http://schemas.microsoft.com/office/drawing/2014/chart" uri="{C3380CC4-5D6E-409C-BE32-E72D297353CC}">
              <c16:uniqueId val="{00000001-6C6C-41E3-914F-55CB3846F04C}"/>
            </c:ext>
          </c:extLst>
        </c:ser>
        <c:ser>
          <c:idx val="4"/>
          <c:order val="4"/>
          <c:tx>
            <c:strRef>
              <c:f>Sheet1!$F$1</c:f>
              <c:strCache>
                <c:ptCount val="1"/>
                <c:pt idx="0">
                  <c:v>Population in Open Anocracy</c:v>
                </c:pt>
              </c:strCache>
            </c:strRef>
          </c:tx>
          <c:spPr>
            <a:solidFill>
              <a:schemeClr val="accent5"/>
            </a:solidFill>
            <a:ln w="25400">
              <a:noFill/>
            </a:ln>
            <a:effectLst/>
          </c:spPr>
          <c:cat>
            <c:numRef>
              <c:f>Sheet1!$A$2:$A$201</c:f>
              <c:numCache>
                <c:formatCode>General</c:formatCode>
                <c:ptCount val="200"/>
                <c:pt idx="0">
                  <c:v>1816</c:v>
                </c:pt>
                <c:pt idx="1">
                  <c:v>1817</c:v>
                </c:pt>
                <c:pt idx="2">
                  <c:v>1818</c:v>
                </c:pt>
                <c:pt idx="3">
                  <c:v>1819</c:v>
                </c:pt>
                <c:pt idx="4">
                  <c:v>1820</c:v>
                </c:pt>
                <c:pt idx="5">
                  <c:v>1821</c:v>
                </c:pt>
                <c:pt idx="6">
                  <c:v>1822</c:v>
                </c:pt>
                <c:pt idx="7">
                  <c:v>1823</c:v>
                </c:pt>
                <c:pt idx="8">
                  <c:v>1824</c:v>
                </c:pt>
                <c:pt idx="9">
                  <c:v>1825</c:v>
                </c:pt>
                <c:pt idx="10">
                  <c:v>1826</c:v>
                </c:pt>
                <c:pt idx="11">
                  <c:v>1827</c:v>
                </c:pt>
                <c:pt idx="12">
                  <c:v>1828</c:v>
                </c:pt>
                <c:pt idx="13">
                  <c:v>1829</c:v>
                </c:pt>
                <c:pt idx="14">
                  <c:v>1830</c:v>
                </c:pt>
                <c:pt idx="15">
                  <c:v>1831</c:v>
                </c:pt>
                <c:pt idx="16">
                  <c:v>1832</c:v>
                </c:pt>
                <c:pt idx="17">
                  <c:v>1833</c:v>
                </c:pt>
                <c:pt idx="18">
                  <c:v>1834</c:v>
                </c:pt>
                <c:pt idx="19">
                  <c:v>1835</c:v>
                </c:pt>
                <c:pt idx="20">
                  <c:v>1836</c:v>
                </c:pt>
                <c:pt idx="21">
                  <c:v>1837</c:v>
                </c:pt>
                <c:pt idx="22">
                  <c:v>1838</c:v>
                </c:pt>
                <c:pt idx="23">
                  <c:v>1839</c:v>
                </c:pt>
                <c:pt idx="24">
                  <c:v>1840</c:v>
                </c:pt>
                <c:pt idx="25">
                  <c:v>1841</c:v>
                </c:pt>
                <c:pt idx="26">
                  <c:v>1842</c:v>
                </c:pt>
                <c:pt idx="27">
                  <c:v>1843</c:v>
                </c:pt>
                <c:pt idx="28">
                  <c:v>1844</c:v>
                </c:pt>
                <c:pt idx="29">
                  <c:v>1845</c:v>
                </c:pt>
                <c:pt idx="30">
                  <c:v>1846</c:v>
                </c:pt>
                <c:pt idx="31">
                  <c:v>1847</c:v>
                </c:pt>
                <c:pt idx="32">
                  <c:v>1848</c:v>
                </c:pt>
                <c:pt idx="33">
                  <c:v>1849</c:v>
                </c:pt>
                <c:pt idx="34">
                  <c:v>1850</c:v>
                </c:pt>
                <c:pt idx="35">
                  <c:v>1851</c:v>
                </c:pt>
                <c:pt idx="36">
                  <c:v>1852</c:v>
                </c:pt>
                <c:pt idx="37">
                  <c:v>1853</c:v>
                </c:pt>
                <c:pt idx="38">
                  <c:v>1854</c:v>
                </c:pt>
                <c:pt idx="39">
                  <c:v>1855</c:v>
                </c:pt>
                <c:pt idx="40">
                  <c:v>1856</c:v>
                </c:pt>
                <c:pt idx="41">
                  <c:v>1857</c:v>
                </c:pt>
                <c:pt idx="42">
                  <c:v>1858</c:v>
                </c:pt>
                <c:pt idx="43">
                  <c:v>1859</c:v>
                </c:pt>
                <c:pt idx="44">
                  <c:v>1860</c:v>
                </c:pt>
                <c:pt idx="45">
                  <c:v>1861</c:v>
                </c:pt>
                <c:pt idx="46">
                  <c:v>1862</c:v>
                </c:pt>
                <c:pt idx="47">
                  <c:v>1863</c:v>
                </c:pt>
                <c:pt idx="48">
                  <c:v>1864</c:v>
                </c:pt>
                <c:pt idx="49">
                  <c:v>1865</c:v>
                </c:pt>
                <c:pt idx="50">
                  <c:v>1866</c:v>
                </c:pt>
                <c:pt idx="51">
                  <c:v>1867</c:v>
                </c:pt>
                <c:pt idx="52">
                  <c:v>1868</c:v>
                </c:pt>
                <c:pt idx="53">
                  <c:v>1869</c:v>
                </c:pt>
                <c:pt idx="54">
                  <c:v>1870</c:v>
                </c:pt>
                <c:pt idx="55">
                  <c:v>1871</c:v>
                </c:pt>
                <c:pt idx="56">
                  <c:v>1872</c:v>
                </c:pt>
                <c:pt idx="57">
                  <c:v>1873</c:v>
                </c:pt>
                <c:pt idx="58">
                  <c:v>1874</c:v>
                </c:pt>
                <c:pt idx="59">
                  <c:v>1875</c:v>
                </c:pt>
                <c:pt idx="60">
                  <c:v>1876</c:v>
                </c:pt>
                <c:pt idx="61">
                  <c:v>1877</c:v>
                </c:pt>
                <c:pt idx="62">
                  <c:v>1878</c:v>
                </c:pt>
                <c:pt idx="63">
                  <c:v>1879</c:v>
                </c:pt>
                <c:pt idx="64">
                  <c:v>1880</c:v>
                </c:pt>
                <c:pt idx="65">
                  <c:v>1881</c:v>
                </c:pt>
                <c:pt idx="66">
                  <c:v>1882</c:v>
                </c:pt>
                <c:pt idx="67">
                  <c:v>1883</c:v>
                </c:pt>
                <c:pt idx="68">
                  <c:v>1884</c:v>
                </c:pt>
                <c:pt idx="69">
                  <c:v>1885</c:v>
                </c:pt>
                <c:pt idx="70">
                  <c:v>1886</c:v>
                </c:pt>
                <c:pt idx="71">
                  <c:v>1887</c:v>
                </c:pt>
                <c:pt idx="72">
                  <c:v>1888</c:v>
                </c:pt>
                <c:pt idx="73">
                  <c:v>1889</c:v>
                </c:pt>
                <c:pt idx="74">
                  <c:v>1890</c:v>
                </c:pt>
                <c:pt idx="75">
                  <c:v>1891</c:v>
                </c:pt>
                <c:pt idx="76">
                  <c:v>1892</c:v>
                </c:pt>
                <c:pt idx="77">
                  <c:v>1893</c:v>
                </c:pt>
                <c:pt idx="78">
                  <c:v>1894</c:v>
                </c:pt>
                <c:pt idx="79">
                  <c:v>1895</c:v>
                </c:pt>
                <c:pt idx="80">
                  <c:v>1896</c:v>
                </c:pt>
                <c:pt idx="81">
                  <c:v>1897</c:v>
                </c:pt>
                <c:pt idx="82">
                  <c:v>1898</c:v>
                </c:pt>
                <c:pt idx="83">
                  <c:v>1899</c:v>
                </c:pt>
                <c:pt idx="84">
                  <c:v>1900</c:v>
                </c:pt>
                <c:pt idx="85">
                  <c:v>1901</c:v>
                </c:pt>
                <c:pt idx="86">
                  <c:v>1902</c:v>
                </c:pt>
                <c:pt idx="87">
                  <c:v>1903</c:v>
                </c:pt>
                <c:pt idx="88">
                  <c:v>1904</c:v>
                </c:pt>
                <c:pt idx="89">
                  <c:v>1905</c:v>
                </c:pt>
                <c:pt idx="90">
                  <c:v>1906</c:v>
                </c:pt>
                <c:pt idx="91">
                  <c:v>1907</c:v>
                </c:pt>
                <c:pt idx="92">
                  <c:v>1908</c:v>
                </c:pt>
                <c:pt idx="93">
                  <c:v>1909</c:v>
                </c:pt>
                <c:pt idx="94">
                  <c:v>1910</c:v>
                </c:pt>
                <c:pt idx="95">
                  <c:v>1911</c:v>
                </c:pt>
                <c:pt idx="96">
                  <c:v>1912</c:v>
                </c:pt>
                <c:pt idx="97">
                  <c:v>1913</c:v>
                </c:pt>
                <c:pt idx="98">
                  <c:v>1914</c:v>
                </c:pt>
                <c:pt idx="99">
                  <c:v>1915</c:v>
                </c:pt>
                <c:pt idx="100">
                  <c:v>1916</c:v>
                </c:pt>
                <c:pt idx="101">
                  <c:v>1917</c:v>
                </c:pt>
                <c:pt idx="102">
                  <c:v>1918</c:v>
                </c:pt>
                <c:pt idx="103">
                  <c:v>1919</c:v>
                </c:pt>
                <c:pt idx="104">
                  <c:v>1920</c:v>
                </c:pt>
                <c:pt idx="105">
                  <c:v>1921</c:v>
                </c:pt>
                <c:pt idx="106">
                  <c:v>1922</c:v>
                </c:pt>
                <c:pt idx="107">
                  <c:v>1923</c:v>
                </c:pt>
                <c:pt idx="108">
                  <c:v>1924</c:v>
                </c:pt>
                <c:pt idx="109">
                  <c:v>1925</c:v>
                </c:pt>
                <c:pt idx="110">
                  <c:v>1926</c:v>
                </c:pt>
                <c:pt idx="111">
                  <c:v>1927</c:v>
                </c:pt>
                <c:pt idx="112">
                  <c:v>1928</c:v>
                </c:pt>
                <c:pt idx="113">
                  <c:v>1929</c:v>
                </c:pt>
                <c:pt idx="114">
                  <c:v>1930</c:v>
                </c:pt>
                <c:pt idx="115">
                  <c:v>1931</c:v>
                </c:pt>
                <c:pt idx="116">
                  <c:v>1932</c:v>
                </c:pt>
                <c:pt idx="117">
                  <c:v>1933</c:v>
                </c:pt>
                <c:pt idx="118">
                  <c:v>1934</c:v>
                </c:pt>
                <c:pt idx="119">
                  <c:v>1935</c:v>
                </c:pt>
                <c:pt idx="120">
                  <c:v>1936</c:v>
                </c:pt>
                <c:pt idx="121">
                  <c:v>1937</c:v>
                </c:pt>
                <c:pt idx="122">
                  <c:v>1938</c:v>
                </c:pt>
                <c:pt idx="123">
                  <c:v>1939</c:v>
                </c:pt>
                <c:pt idx="124">
                  <c:v>1940</c:v>
                </c:pt>
                <c:pt idx="125">
                  <c:v>1941</c:v>
                </c:pt>
                <c:pt idx="126">
                  <c:v>1942</c:v>
                </c:pt>
                <c:pt idx="127">
                  <c:v>1943</c:v>
                </c:pt>
                <c:pt idx="128">
                  <c:v>1944</c:v>
                </c:pt>
                <c:pt idx="129">
                  <c:v>1945</c:v>
                </c:pt>
                <c:pt idx="130">
                  <c:v>1946</c:v>
                </c:pt>
                <c:pt idx="131">
                  <c:v>1947</c:v>
                </c:pt>
                <c:pt idx="132">
                  <c:v>1948</c:v>
                </c:pt>
                <c:pt idx="133">
                  <c:v>1949</c:v>
                </c:pt>
                <c:pt idx="134">
                  <c:v>1950</c:v>
                </c:pt>
                <c:pt idx="135">
                  <c:v>1951</c:v>
                </c:pt>
                <c:pt idx="136">
                  <c:v>1952</c:v>
                </c:pt>
                <c:pt idx="137">
                  <c:v>1953</c:v>
                </c:pt>
                <c:pt idx="138">
                  <c:v>1954</c:v>
                </c:pt>
                <c:pt idx="139">
                  <c:v>1955</c:v>
                </c:pt>
                <c:pt idx="140">
                  <c:v>1956</c:v>
                </c:pt>
                <c:pt idx="141">
                  <c:v>1957</c:v>
                </c:pt>
                <c:pt idx="142">
                  <c:v>1958</c:v>
                </c:pt>
                <c:pt idx="143">
                  <c:v>1959</c:v>
                </c:pt>
                <c:pt idx="144">
                  <c:v>1960</c:v>
                </c:pt>
                <c:pt idx="145">
                  <c:v>1961</c:v>
                </c:pt>
                <c:pt idx="146">
                  <c:v>1962</c:v>
                </c:pt>
                <c:pt idx="147">
                  <c:v>1963</c:v>
                </c:pt>
                <c:pt idx="148">
                  <c:v>1964</c:v>
                </c:pt>
                <c:pt idx="149">
                  <c:v>1965</c:v>
                </c:pt>
                <c:pt idx="150">
                  <c:v>1966</c:v>
                </c:pt>
                <c:pt idx="151">
                  <c:v>1967</c:v>
                </c:pt>
                <c:pt idx="152">
                  <c:v>1968</c:v>
                </c:pt>
                <c:pt idx="153">
                  <c:v>1969</c:v>
                </c:pt>
                <c:pt idx="154">
                  <c:v>1970</c:v>
                </c:pt>
                <c:pt idx="155">
                  <c:v>1971</c:v>
                </c:pt>
                <c:pt idx="156">
                  <c:v>1972</c:v>
                </c:pt>
                <c:pt idx="157">
                  <c:v>1973</c:v>
                </c:pt>
                <c:pt idx="158">
                  <c:v>1974</c:v>
                </c:pt>
                <c:pt idx="159">
                  <c:v>1975</c:v>
                </c:pt>
                <c:pt idx="160">
                  <c:v>1976</c:v>
                </c:pt>
                <c:pt idx="161">
                  <c:v>1977</c:v>
                </c:pt>
                <c:pt idx="162">
                  <c:v>1978</c:v>
                </c:pt>
                <c:pt idx="163">
                  <c:v>1979</c:v>
                </c:pt>
                <c:pt idx="164">
                  <c:v>1980</c:v>
                </c:pt>
                <c:pt idx="165">
                  <c:v>1981</c:v>
                </c:pt>
                <c:pt idx="166">
                  <c:v>1982</c:v>
                </c:pt>
                <c:pt idx="167">
                  <c:v>1983</c:v>
                </c:pt>
                <c:pt idx="168">
                  <c:v>1984</c:v>
                </c:pt>
                <c:pt idx="169">
                  <c:v>1985</c:v>
                </c:pt>
                <c:pt idx="170">
                  <c:v>1986</c:v>
                </c:pt>
                <c:pt idx="171">
                  <c:v>1987</c:v>
                </c:pt>
                <c:pt idx="172">
                  <c:v>1988</c:v>
                </c:pt>
                <c:pt idx="173">
                  <c:v>1989</c:v>
                </c:pt>
                <c:pt idx="174">
                  <c:v>1990</c:v>
                </c:pt>
                <c:pt idx="175">
                  <c:v>1991</c:v>
                </c:pt>
                <c:pt idx="176">
                  <c:v>1992</c:v>
                </c:pt>
                <c:pt idx="177">
                  <c:v>1993</c:v>
                </c:pt>
                <c:pt idx="178">
                  <c:v>1994</c:v>
                </c:pt>
                <c:pt idx="179">
                  <c:v>1995</c:v>
                </c:pt>
                <c:pt idx="180">
                  <c:v>1996</c:v>
                </c:pt>
                <c:pt idx="181">
                  <c:v>1997</c:v>
                </c:pt>
                <c:pt idx="182">
                  <c:v>1998</c:v>
                </c:pt>
                <c:pt idx="183">
                  <c:v>1999</c:v>
                </c:pt>
                <c:pt idx="184">
                  <c:v>2000</c:v>
                </c:pt>
                <c:pt idx="185">
                  <c:v>2001</c:v>
                </c:pt>
                <c:pt idx="186">
                  <c:v>2002</c:v>
                </c:pt>
                <c:pt idx="187">
                  <c:v>2003</c:v>
                </c:pt>
                <c:pt idx="188">
                  <c:v>2004</c:v>
                </c:pt>
                <c:pt idx="189">
                  <c:v>2005</c:v>
                </c:pt>
                <c:pt idx="190">
                  <c:v>2006</c:v>
                </c:pt>
                <c:pt idx="191">
                  <c:v>2007</c:v>
                </c:pt>
                <c:pt idx="192">
                  <c:v>2008</c:v>
                </c:pt>
                <c:pt idx="193">
                  <c:v>2009</c:v>
                </c:pt>
                <c:pt idx="194">
                  <c:v>2010</c:v>
                </c:pt>
                <c:pt idx="195">
                  <c:v>2011</c:v>
                </c:pt>
                <c:pt idx="196">
                  <c:v>2012</c:v>
                </c:pt>
                <c:pt idx="197">
                  <c:v>2013</c:v>
                </c:pt>
                <c:pt idx="198">
                  <c:v>2014</c:v>
                </c:pt>
                <c:pt idx="199">
                  <c:v>2015</c:v>
                </c:pt>
              </c:numCache>
            </c:numRef>
          </c:cat>
          <c:val>
            <c:numRef>
              <c:f>Sheet1!$F$2:$F$201</c:f>
              <c:numCache>
                <c:formatCode>General</c:formatCode>
                <c:ptCount val="200"/>
                <c:pt idx="0">
                  <c:v>0</c:v>
                </c:pt>
                <c:pt idx="1">
                  <c:v>0</c:v>
                </c:pt>
                <c:pt idx="2">
                  <c:v>0</c:v>
                </c:pt>
                <c:pt idx="3">
                  <c:v>0</c:v>
                </c:pt>
                <c:pt idx="4">
                  <c:v>0</c:v>
                </c:pt>
                <c:pt idx="5">
                  <c:v>0</c:v>
                </c:pt>
                <c:pt idx="6">
                  <c:v>0</c:v>
                </c:pt>
                <c:pt idx="7">
                  <c:v>0</c:v>
                </c:pt>
                <c:pt idx="8">
                  <c:v>0</c:v>
                </c:pt>
                <c:pt idx="9">
                  <c:v>0</c:v>
                </c:pt>
                <c:pt idx="10">
                  <c:v>1431918</c:v>
                </c:pt>
                <c:pt idx="11">
                  <c:v>1452023</c:v>
                </c:pt>
                <c:pt idx="12">
                  <c:v>1472410</c:v>
                </c:pt>
                <c:pt idx="13">
                  <c:v>1493084</c:v>
                </c:pt>
                <c:pt idx="14">
                  <c:v>1514048</c:v>
                </c:pt>
                <c:pt idx="15">
                  <c:v>1535306</c:v>
                </c:pt>
                <c:pt idx="16">
                  <c:v>3052329</c:v>
                </c:pt>
                <c:pt idx="17">
                  <c:v>3101239</c:v>
                </c:pt>
                <c:pt idx="18">
                  <c:v>3150946</c:v>
                </c:pt>
                <c:pt idx="19">
                  <c:v>1578097</c:v>
                </c:pt>
                <c:pt idx="20">
                  <c:v>5223643</c:v>
                </c:pt>
                <c:pt idx="21">
                  <c:v>25410974</c:v>
                </c:pt>
                <c:pt idx="22">
                  <c:v>28196568</c:v>
                </c:pt>
                <c:pt idx="23">
                  <c:v>28494610</c:v>
                </c:pt>
                <c:pt idx="24">
                  <c:v>28794394</c:v>
                </c:pt>
                <c:pt idx="25">
                  <c:v>29169579</c:v>
                </c:pt>
                <c:pt idx="26">
                  <c:v>25768582</c:v>
                </c:pt>
                <c:pt idx="27">
                  <c:v>26046544</c:v>
                </c:pt>
                <c:pt idx="28">
                  <c:v>26351830</c:v>
                </c:pt>
                <c:pt idx="29">
                  <c:v>26652109</c:v>
                </c:pt>
                <c:pt idx="30">
                  <c:v>26948004</c:v>
                </c:pt>
                <c:pt idx="31">
                  <c:v>27447854</c:v>
                </c:pt>
                <c:pt idx="32">
                  <c:v>27478702</c:v>
                </c:pt>
                <c:pt idx="33">
                  <c:v>29046654</c:v>
                </c:pt>
                <c:pt idx="34">
                  <c:v>29148245</c:v>
                </c:pt>
                <c:pt idx="35">
                  <c:v>29233714</c:v>
                </c:pt>
                <c:pt idx="36">
                  <c:v>29554495</c:v>
                </c:pt>
                <c:pt idx="37">
                  <c:v>29885903</c:v>
                </c:pt>
                <c:pt idx="38">
                  <c:v>30229038</c:v>
                </c:pt>
                <c:pt idx="39">
                  <c:v>35425609</c:v>
                </c:pt>
                <c:pt idx="40">
                  <c:v>35873436</c:v>
                </c:pt>
                <c:pt idx="41">
                  <c:v>36258164</c:v>
                </c:pt>
                <c:pt idx="42">
                  <c:v>33652016</c:v>
                </c:pt>
                <c:pt idx="43">
                  <c:v>34024259</c:v>
                </c:pt>
                <c:pt idx="44">
                  <c:v>32174724</c:v>
                </c:pt>
                <c:pt idx="45">
                  <c:v>32537793</c:v>
                </c:pt>
                <c:pt idx="46">
                  <c:v>32921014</c:v>
                </c:pt>
                <c:pt idx="47">
                  <c:v>36724070</c:v>
                </c:pt>
                <c:pt idx="48">
                  <c:v>33658768</c:v>
                </c:pt>
                <c:pt idx="49">
                  <c:v>34044742</c:v>
                </c:pt>
                <c:pt idx="50">
                  <c:v>32608406</c:v>
                </c:pt>
                <c:pt idx="51">
                  <c:v>36630045</c:v>
                </c:pt>
                <c:pt idx="52">
                  <c:v>71233424</c:v>
                </c:pt>
                <c:pt idx="53">
                  <c:v>71785207</c:v>
                </c:pt>
                <c:pt idx="54">
                  <c:v>72339462</c:v>
                </c:pt>
                <c:pt idx="55">
                  <c:v>89220088</c:v>
                </c:pt>
                <c:pt idx="56">
                  <c:v>127535862</c:v>
                </c:pt>
                <c:pt idx="57">
                  <c:v>112142189</c:v>
                </c:pt>
                <c:pt idx="58">
                  <c:v>115041905</c:v>
                </c:pt>
                <c:pt idx="59">
                  <c:v>115806980</c:v>
                </c:pt>
                <c:pt idx="60">
                  <c:v>78842823</c:v>
                </c:pt>
                <c:pt idx="61">
                  <c:v>79268899</c:v>
                </c:pt>
                <c:pt idx="62">
                  <c:v>80115154</c:v>
                </c:pt>
                <c:pt idx="63">
                  <c:v>98870386</c:v>
                </c:pt>
                <c:pt idx="64">
                  <c:v>73078768</c:v>
                </c:pt>
                <c:pt idx="65">
                  <c:v>73774398</c:v>
                </c:pt>
                <c:pt idx="66">
                  <c:v>74456320</c:v>
                </c:pt>
                <c:pt idx="67">
                  <c:v>75198621</c:v>
                </c:pt>
                <c:pt idx="68">
                  <c:v>75436258</c:v>
                </c:pt>
                <c:pt idx="69">
                  <c:v>76112205</c:v>
                </c:pt>
                <c:pt idx="70">
                  <c:v>79879601</c:v>
                </c:pt>
                <c:pt idx="71">
                  <c:v>80561879</c:v>
                </c:pt>
                <c:pt idx="72">
                  <c:v>76573460</c:v>
                </c:pt>
                <c:pt idx="73">
                  <c:v>77393448</c:v>
                </c:pt>
                <c:pt idx="74">
                  <c:v>125578637</c:v>
                </c:pt>
                <c:pt idx="75">
                  <c:v>126780573</c:v>
                </c:pt>
                <c:pt idx="76">
                  <c:v>127972174</c:v>
                </c:pt>
                <c:pt idx="77">
                  <c:v>129168579</c:v>
                </c:pt>
                <c:pt idx="78">
                  <c:v>130972059</c:v>
                </c:pt>
                <c:pt idx="79">
                  <c:v>132462930</c:v>
                </c:pt>
                <c:pt idx="80">
                  <c:v>132710517</c:v>
                </c:pt>
                <c:pt idx="81">
                  <c:v>134398153</c:v>
                </c:pt>
                <c:pt idx="82">
                  <c:v>137526577</c:v>
                </c:pt>
                <c:pt idx="83">
                  <c:v>139303258</c:v>
                </c:pt>
                <c:pt idx="84">
                  <c:v>121096274</c:v>
                </c:pt>
                <c:pt idx="85">
                  <c:v>122896834</c:v>
                </c:pt>
                <c:pt idx="86">
                  <c:v>126579281</c:v>
                </c:pt>
                <c:pt idx="87">
                  <c:v>132974487</c:v>
                </c:pt>
                <c:pt idx="88">
                  <c:v>137017179</c:v>
                </c:pt>
                <c:pt idx="89">
                  <c:v>138867263</c:v>
                </c:pt>
                <c:pt idx="90">
                  <c:v>140679806</c:v>
                </c:pt>
                <c:pt idx="91">
                  <c:v>142599879</c:v>
                </c:pt>
                <c:pt idx="92">
                  <c:v>151002560</c:v>
                </c:pt>
                <c:pt idx="93">
                  <c:v>153153935</c:v>
                </c:pt>
                <c:pt idx="94">
                  <c:v>167711262</c:v>
                </c:pt>
                <c:pt idx="95">
                  <c:v>161434515</c:v>
                </c:pt>
                <c:pt idx="96">
                  <c:v>595355256</c:v>
                </c:pt>
                <c:pt idx="97">
                  <c:v>165835699</c:v>
                </c:pt>
                <c:pt idx="98">
                  <c:v>162799902</c:v>
                </c:pt>
                <c:pt idx="99">
                  <c:v>164980508</c:v>
                </c:pt>
                <c:pt idx="100">
                  <c:v>160710167</c:v>
                </c:pt>
                <c:pt idx="101">
                  <c:v>166759169</c:v>
                </c:pt>
                <c:pt idx="102">
                  <c:v>176369876</c:v>
                </c:pt>
                <c:pt idx="103">
                  <c:v>103306158</c:v>
                </c:pt>
                <c:pt idx="104">
                  <c:v>104632866</c:v>
                </c:pt>
                <c:pt idx="105">
                  <c:v>107965107</c:v>
                </c:pt>
                <c:pt idx="106">
                  <c:v>117698973</c:v>
                </c:pt>
                <c:pt idx="107">
                  <c:v>119611528</c:v>
                </c:pt>
                <c:pt idx="108">
                  <c:v>116820540</c:v>
                </c:pt>
                <c:pt idx="109">
                  <c:v>119601203</c:v>
                </c:pt>
                <c:pt idx="110">
                  <c:v>126092978</c:v>
                </c:pt>
                <c:pt idx="111">
                  <c:v>128232806</c:v>
                </c:pt>
                <c:pt idx="112">
                  <c:v>123770768</c:v>
                </c:pt>
                <c:pt idx="113">
                  <c:v>110213964</c:v>
                </c:pt>
                <c:pt idx="114">
                  <c:v>117640750</c:v>
                </c:pt>
                <c:pt idx="115">
                  <c:v>97266080</c:v>
                </c:pt>
                <c:pt idx="116">
                  <c:v>98753284</c:v>
                </c:pt>
                <c:pt idx="117">
                  <c:v>106006816</c:v>
                </c:pt>
                <c:pt idx="118">
                  <c:v>106636484</c:v>
                </c:pt>
                <c:pt idx="119">
                  <c:v>139459629</c:v>
                </c:pt>
                <c:pt idx="120">
                  <c:v>137974830</c:v>
                </c:pt>
                <c:pt idx="121">
                  <c:v>154791799</c:v>
                </c:pt>
                <c:pt idx="122">
                  <c:v>156864823</c:v>
                </c:pt>
                <c:pt idx="123">
                  <c:v>165074588</c:v>
                </c:pt>
                <c:pt idx="124">
                  <c:v>166132739</c:v>
                </c:pt>
                <c:pt idx="125">
                  <c:v>147849928</c:v>
                </c:pt>
                <c:pt idx="126">
                  <c:v>150183706</c:v>
                </c:pt>
                <c:pt idx="127">
                  <c:v>138870091</c:v>
                </c:pt>
                <c:pt idx="128">
                  <c:v>158693257</c:v>
                </c:pt>
                <c:pt idx="129">
                  <c:v>175024447</c:v>
                </c:pt>
                <c:pt idx="130">
                  <c:v>200800062</c:v>
                </c:pt>
                <c:pt idx="131">
                  <c:v>206329162</c:v>
                </c:pt>
                <c:pt idx="132">
                  <c:v>229797793</c:v>
                </c:pt>
                <c:pt idx="133">
                  <c:v>239599947</c:v>
                </c:pt>
                <c:pt idx="134">
                  <c:v>176068326</c:v>
                </c:pt>
                <c:pt idx="135">
                  <c:v>176987073</c:v>
                </c:pt>
                <c:pt idx="136">
                  <c:v>152750226</c:v>
                </c:pt>
                <c:pt idx="137">
                  <c:v>156768838</c:v>
                </c:pt>
                <c:pt idx="138">
                  <c:v>181277225</c:v>
                </c:pt>
                <c:pt idx="139">
                  <c:v>189019281</c:v>
                </c:pt>
                <c:pt idx="140">
                  <c:v>161006892</c:v>
                </c:pt>
                <c:pt idx="141">
                  <c:v>163537352</c:v>
                </c:pt>
                <c:pt idx="142">
                  <c:v>144188134</c:v>
                </c:pt>
                <c:pt idx="143">
                  <c:v>156923735</c:v>
                </c:pt>
                <c:pt idx="144">
                  <c:v>125918263</c:v>
                </c:pt>
                <c:pt idx="145">
                  <c:v>199070865</c:v>
                </c:pt>
                <c:pt idx="146">
                  <c:v>241778877</c:v>
                </c:pt>
                <c:pt idx="147">
                  <c:v>291088364</c:v>
                </c:pt>
                <c:pt idx="148">
                  <c:v>211317128</c:v>
                </c:pt>
                <c:pt idx="149">
                  <c:v>216132520</c:v>
                </c:pt>
                <c:pt idx="150">
                  <c:v>216675867</c:v>
                </c:pt>
                <c:pt idx="151">
                  <c:v>212677200</c:v>
                </c:pt>
                <c:pt idx="152">
                  <c:v>207960672</c:v>
                </c:pt>
                <c:pt idx="153">
                  <c:v>219662653</c:v>
                </c:pt>
                <c:pt idx="154">
                  <c:v>162335356</c:v>
                </c:pt>
                <c:pt idx="155">
                  <c:v>128839129</c:v>
                </c:pt>
                <c:pt idx="156">
                  <c:v>112607592</c:v>
                </c:pt>
                <c:pt idx="157">
                  <c:v>51211085</c:v>
                </c:pt>
                <c:pt idx="158">
                  <c:v>96790584</c:v>
                </c:pt>
                <c:pt idx="159">
                  <c:v>99977267</c:v>
                </c:pt>
                <c:pt idx="160">
                  <c:v>85459876</c:v>
                </c:pt>
                <c:pt idx="161">
                  <c:v>93804056</c:v>
                </c:pt>
                <c:pt idx="162">
                  <c:v>103450517</c:v>
                </c:pt>
                <c:pt idx="163">
                  <c:v>122779113</c:v>
                </c:pt>
                <c:pt idx="164">
                  <c:v>117186989</c:v>
                </c:pt>
                <c:pt idx="165">
                  <c:v>120134375</c:v>
                </c:pt>
                <c:pt idx="166">
                  <c:v>139636865</c:v>
                </c:pt>
                <c:pt idx="167">
                  <c:v>142895541</c:v>
                </c:pt>
                <c:pt idx="168">
                  <c:v>141290858</c:v>
                </c:pt>
                <c:pt idx="169">
                  <c:v>134044187</c:v>
                </c:pt>
                <c:pt idx="170">
                  <c:v>200728734</c:v>
                </c:pt>
                <c:pt idx="171">
                  <c:v>180482301</c:v>
                </c:pt>
                <c:pt idx="172">
                  <c:v>141770443</c:v>
                </c:pt>
                <c:pt idx="173">
                  <c:v>192326811</c:v>
                </c:pt>
                <c:pt idx="174">
                  <c:v>243667299</c:v>
                </c:pt>
                <c:pt idx="175">
                  <c:v>180846305</c:v>
                </c:pt>
                <c:pt idx="176">
                  <c:v>277463859</c:v>
                </c:pt>
                <c:pt idx="177">
                  <c:v>341895904</c:v>
                </c:pt>
                <c:pt idx="178">
                  <c:v>407339248</c:v>
                </c:pt>
                <c:pt idx="179">
                  <c:v>414278125</c:v>
                </c:pt>
                <c:pt idx="180">
                  <c:v>402175283</c:v>
                </c:pt>
                <c:pt idx="181">
                  <c:v>357718503</c:v>
                </c:pt>
                <c:pt idx="182">
                  <c:v>375238340</c:v>
                </c:pt>
                <c:pt idx="183">
                  <c:v>502042916</c:v>
                </c:pt>
                <c:pt idx="184">
                  <c:v>366059037</c:v>
                </c:pt>
                <c:pt idx="185">
                  <c:v>322461821</c:v>
                </c:pt>
                <c:pt idx="186">
                  <c:v>316291697</c:v>
                </c:pt>
                <c:pt idx="187">
                  <c:v>398336488</c:v>
                </c:pt>
                <c:pt idx="188">
                  <c:v>339766209</c:v>
                </c:pt>
                <c:pt idx="189">
                  <c:v>354859708</c:v>
                </c:pt>
                <c:pt idx="190">
                  <c:v>366624842</c:v>
                </c:pt>
                <c:pt idx="191">
                  <c:v>694181653</c:v>
                </c:pt>
                <c:pt idx="192">
                  <c:v>731352624</c:v>
                </c:pt>
                <c:pt idx="193">
                  <c:v>895685064</c:v>
                </c:pt>
                <c:pt idx="194">
                  <c:v>782149319</c:v>
                </c:pt>
                <c:pt idx="195">
                  <c:v>755008852</c:v>
                </c:pt>
                <c:pt idx="196">
                  <c:v>804266753</c:v>
                </c:pt>
                <c:pt idx="197">
                  <c:v>854319395</c:v>
                </c:pt>
                <c:pt idx="198">
                  <c:v>933020422</c:v>
                </c:pt>
                <c:pt idx="199">
                  <c:v>797185509</c:v>
                </c:pt>
              </c:numCache>
            </c:numRef>
          </c:val>
          <c:extLst>
            <c:ext xmlns:c16="http://schemas.microsoft.com/office/drawing/2014/chart" uri="{C3380CC4-5D6E-409C-BE32-E72D297353CC}">
              <c16:uniqueId val="{00000002-6C6C-41E3-914F-55CB3846F04C}"/>
            </c:ext>
          </c:extLst>
        </c:ser>
        <c:ser>
          <c:idx val="5"/>
          <c:order val="5"/>
          <c:tx>
            <c:strRef>
              <c:f>Sheet1!$G$1</c:f>
              <c:strCache>
                <c:ptCount val="1"/>
                <c:pt idx="0">
                  <c:v>Population in Democracy</c:v>
                </c:pt>
              </c:strCache>
            </c:strRef>
          </c:tx>
          <c:spPr>
            <a:solidFill>
              <a:schemeClr val="accent6"/>
            </a:solidFill>
            <a:ln w="25400">
              <a:noFill/>
            </a:ln>
            <a:effectLst/>
          </c:spPr>
          <c:cat>
            <c:numRef>
              <c:f>Sheet1!$A$2:$A$201</c:f>
              <c:numCache>
                <c:formatCode>General</c:formatCode>
                <c:ptCount val="200"/>
                <c:pt idx="0">
                  <c:v>1816</c:v>
                </c:pt>
                <c:pt idx="1">
                  <c:v>1817</c:v>
                </c:pt>
                <c:pt idx="2">
                  <c:v>1818</c:v>
                </c:pt>
                <c:pt idx="3">
                  <c:v>1819</c:v>
                </c:pt>
                <c:pt idx="4">
                  <c:v>1820</c:v>
                </c:pt>
                <c:pt idx="5">
                  <c:v>1821</c:v>
                </c:pt>
                <c:pt idx="6">
                  <c:v>1822</c:v>
                </c:pt>
                <c:pt idx="7">
                  <c:v>1823</c:v>
                </c:pt>
                <c:pt idx="8">
                  <c:v>1824</c:v>
                </c:pt>
                <c:pt idx="9">
                  <c:v>1825</c:v>
                </c:pt>
                <c:pt idx="10">
                  <c:v>1826</c:v>
                </c:pt>
                <c:pt idx="11">
                  <c:v>1827</c:v>
                </c:pt>
                <c:pt idx="12">
                  <c:v>1828</c:v>
                </c:pt>
                <c:pt idx="13">
                  <c:v>1829</c:v>
                </c:pt>
                <c:pt idx="14">
                  <c:v>1830</c:v>
                </c:pt>
                <c:pt idx="15">
                  <c:v>1831</c:v>
                </c:pt>
                <c:pt idx="16">
                  <c:v>1832</c:v>
                </c:pt>
                <c:pt idx="17">
                  <c:v>1833</c:v>
                </c:pt>
                <c:pt idx="18">
                  <c:v>1834</c:v>
                </c:pt>
                <c:pt idx="19">
                  <c:v>1835</c:v>
                </c:pt>
                <c:pt idx="20">
                  <c:v>1836</c:v>
                </c:pt>
                <c:pt idx="21">
                  <c:v>1837</c:v>
                </c:pt>
                <c:pt idx="22">
                  <c:v>1838</c:v>
                </c:pt>
                <c:pt idx="23">
                  <c:v>1839</c:v>
                </c:pt>
                <c:pt idx="24">
                  <c:v>1840</c:v>
                </c:pt>
                <c:pt idx="25">
                  <c:v>1841</c:v>
                </c:pt>
                <c:pt idx="26">
                  <c:v>1842</c:v>
                </c:pt>
                <c:pt idx="27">
                  <c:v>1843</c:v>
                </c:pt>
                <c:pt idx="28">
                  <c:v>1844</c:v>
                </c:pt>
                <c:pt idx="29">
                  <c:v>1845</c:v>
                </c:pt>
                <c:pt idx="30">
                  <c:v>1846</c:v>
                </c:pt>
                <c:pt idx="31">
                  <c:v>1847</c:v>
                </c:pt>
                <c:pt idx="32">
                  <c:v>1848</c:v>
                </c:pt>
                <c:pt idx="33">
                  <c:v>1849</c:v>
                </c:pt>
                <c:pt idx="34">
                  <c:v>1850</c:v>
                </c:pt>
                <c:pt idx="35">
                  <c:v>1851</c:v>
                </c:pt>
                <c:pt idx="36">
                  <c:v>1852</c:v>
                </c:pt>
                <c:pt idx="37">
                  <c:v>1853</c:v>
                </c:pt>
                <c:pt idx="38">
                  <c:v>1854</c:v>
                </c:pt>
                <c:pt idx="39">
                  <c:v>1855</c:v>
                </c:pt>
                <c:pt idx="40">
                  <c:v>1856</c:v>
                </c:pt>
                <c:pt idx="41">
                  <c:v>1857</c:v>
                </c:pt>
                <c:pt idx="42">
                  <c:v>1858</c:v>
                </c:pt>
                <c:pt idx="43">
                  <c:v>1859</c:v>
                </c:pt>
                <c:pt idx="44">
                  <c:v>1860</c:v>
                </c:pt>
                <c:pt idx="45">
                  <c:v>1861</c:v>
                </c:pt>
                <c:pt idx="46">
                  <c:v>1862</c:v>
                </c:pt>
                <c:pt idx="47">
                  <c:v>1863</c:v>
                </c:pt>
                <c:pt idx="48">
                  <c:v>1864</c:v>
                </c:pt>
                <c:pt idx="49">
                  <c:v>1865</c:v>
                </c:pt>
                <c:pt idx="50">
                  <c:v>1866</c:v>
                </c:pt>
                <c:pt idx="51">
                  <c:v>1867</c:v>
                </c:pt>
                <c:pt idx="52">
                  <c:v>1868</c:v>
                </c:pt>
                <c:pt idx="53">
                  <c:v>1869</c:v>
                </c:pt>
                <c:pt idx="54">
                  <c:v>1870</c:v>
                </c:pt>
                <c:pt idx="55">
                  <c:v>1871</c:v>
                </c:pt>
                <c:pt idx="56">
                  <c:v>1872</c:v>
                </c:pt>
                <c:pt idx="57">
                  <c:v>1873</c:v>
                </c:pt>
                <c:pt idx="58">
                  <c:v>1874</c:v>
                </c:pt>
                <c:pt idx="59">
                  <c:v>1875</c:v>
                </c:pt>
                <c:pt idx="60">
                  <c:v>1876</c:v>
                </c:pt>
                <c:pt idx="61">
                  <c:v>1877</c:v>
                </c:pt>
                <c:pt idx="62">
                  <c:v>1878</c:v>
                </c:pt>
                <c:pt idx="63">
                  <c:v>1879</c:v>
                </c:pt>
                <c:pt idx="64">
                  <c:v>1880</c:v>
                </c:pt>
                <c:pt idx="65">
                  <c:v>1881</c:v>
                </c:pt>
                <c:pt idx="66">
                  <c:v>1882</c:v>
                </c:pt>
                <c:pt idx="67">
                  <c:v>1883</c:v>
                </c:pt>
                <c:pt idx="68">
                  <c:v>1884</c:v>
                </c:pt>
                <c:pt idx="69">
                  <c:v>1885</c:v>
                </c:pt>
                <c:pt idx="70">
                  <c:v>1886</c:v>
                </c:pt>
                <c:pt idx="71">
                  <c:v>1887</c:v>
                </c:pt>
                <c:pt idx="72">
                  <c:v>1888</c:v>
                </c:pt>
                <c:pt idx="73">
                  <c:v>1889</c:v>
                </c:pt>
                <c:pt idx="74">
                  <c:v>1890</c:v>
                </c:pt>
                <c:pt idx="75">
                  <c:v>1891</c:v>
                </c:pt>
                <c:pt idx="76">
                  <c:v>1892</c:v>
                </c:pt>
                <c:pt idx="77">
                  <c:v>1893</c:v>
                </c:pt>
                <c:pt idx="78">
                  <c:v>1894</c:v>
                </c:pt>
                <c:pt idx="79">
                  <c:v>1895</c:v>
                </c:pt>
                <c:pt idx="80">
                  <c:v>1896</c:v>
                </c:pt>
                <c:pt idx="81">
                  <c:v>1897</c:v>
                </c:pt>
                <c:pt idx="82">
                  <c:v>1898</c:v>
                </c:pt>
                <c:pt idx="83">
                  <c:v>1899</c:v>
                </c:pt>
                <c:pt idx="84">
                  <c:v>1900</c:v>
                </c:pt>
                <c:pt idx="85">
                  <c:v>1901</c:v>
                </c:pt>
                <c:pt idx="86">
                  <c:v>1902</c:v>
                </c:pt>
                <c:pt idx="87">
                  <c:v>1903</c:v>
                </c:pt>
                <c:pt idx="88">
                  <c:v>1904</c:v>
                </c:pt>
                <c:pt idx="89">
                  <c:v>1905</c:v>
                </c:pt>
                <c:pt idx="90">
                  <c:v>1906</c:v>
                </c:pt>
                <c:pt idx="91">
                  <c:v>1907</c:v>
                </c:pt>
                <c:pt idx="92">
                  <c:v>1908</c:v>
                </c:pt>
                <c:pt idx="93">
                  <c:v>1909</c:v>
                </c:pt>
                <c:pt idx="94">
                  <c:v>1910</c:v>
                </c:pt>
                <c:pt idx="95">
                  <c:v>1911</c:v>
                </c:pt>
                <c:pt idx="96">
                  <c:v>1912</c:v>
                </c:pt>
                <c:pt idx="97">
                  <c:v>1913</c:v>
                </c:pt>
                <c:pt idx="98">
                  <c:v>1914</c:v>
                </c:pt>
                <c:pt idx="99">
                  <c:v>1915</c:v>
                </c:pt>
                <c:pt idx="100">
                  <c:v>1916</c:v>
                </c:pt>
                <c:pt idx="101">
                  <c:v>1917</c:v>
                </c:pt>
                <c:pt idx="102">
                  <c:v>1918</c:v>
                </c:pt>
                <c:pt idx="103">
                  <c:v>1919</c:v>
                </c:pt>
                <c:pt idx="104">
                  <c:v>1920</c:v>
                </c:pt>
                <c:pt idx="105">
                  <c:v>1921</c:v>
                </c:pt>
                <c:pt idx="106">
                  <c:v>1922</c:v>
                </c:pt>
                <c:pt idx="107">
                  <c:v>1923</c:v>
                </c:pt>
                <c:pt idx="108">
                  <c:v>1924</c:v>
                </c:pt>
                <c:pt idx="109">
                  <c:v>1925</c:v>
                </c:pt>
                <c:pt idx="110">
                  <c:v>1926</c:v>
                </c:pt>
                <c:pt idx="111">
                  <c:v>1927</c:v>
                </c:pt>
                <c:pt idx="112">
                  <c:v>1928</c:v>
                </c:pt>
                <c:pt idx="113">
                  <c:v>1929</c:v>
                </c:pt>
                <c:pt idx="114">
                  <c:v>1930</c:v>
                </c:pt>
                <c:pt idx="115">
                  <c:v>1931</c:v>
                </c:pt>
                <c:pt idx="116">
                  <c:v>1932</c:v>
                </c:pt>
                <c:pt idx="117">
                  <c:v>1933</c:v>
                </c:pt>
                <c:pt idx="118">
                  <c:v>1934</c:v>
                </c:pt>
                <c:pt idx="119">
                  <c:v>1935</c:v>
                </c:pt>
                <c:pt idx="120">
                  <c:v>1936</c:v>
                </c:pt>
                <c:pt idx="121">
                  <c:v>1937</c:v>
                </c:pt>
                <c:pt idx="122">
                  <c:v>1938</c:v>
                </c:pt>
                <c:pt idx="123">
                  <c:v>1939</c:v>
                </c:pt>
                <c:pt idx="124">
                  <c:v>1940</c:v>
                </c:pt>
                <c:pt idx="125">
                  <c:v>1941</c:v>
                </c:pt>
                <c:pt idx="126">
                  <c:v>1942</c:v>
                </c:pt>
                <c:pt idx="127">
                  <c:v>1943</c:v>
                </c:pt>
                <c:pt idx="128">
                  <c:v>1944</c:v>
                </c:pt>
                <c:pt idx="129">
                  <c:v>1945</c:v>
                </c:pt>
                <c:pt idx="130">
                  <c:v>1946</c:v>
                </c:pt>
                <c:pt idx="131">
                  <c:v>1947</c:v>
                </c:pt>
                <c:pt idx="132">
                  <c:v>1948</c:v>
                </c:pt>
                <c:pt idx="133">
                  <c:v>1949</c:v>
                </c:pt>
                <c:pt idx="134">
                  <c:v>1950</c:v>
                </c:pt>
                <c:pt idx="135">
                  <c:v>1951</c:v>
                </c:pt>
                <c:pt idx="136">
                  <c:v>1952</c:v>
                </c:pt>
                <c:pt idx="137">
                  <c:v>1953</c:v>
                </c:pt>
                <c:pt idx="138">
                  <c:v>1954</c:v>
                </c:pt>
                <c:pt idx="139">
                  <c:v>1955</c:v>
                </c:pt>
                <c:pt idx="140">
                  <c:v>1956</c:v>
                </c:pt>
                <c:pt idx="141">
                  <c:v>1957</c:v>
                </c:pt>
                <c:pt idx="142">
                  <c:v>1958</c:v>
                </c:pt>
                <c:pt idx="143">
                  <c:v>1959</c:v>
                </c:pt>
                <c:pt idx="144">
                  <c:v>1960</c:v>
                </c:pt>
                <c:pt idx="145">
                  <c:v>1961</c:v>
                </c:pt>
                <c:pt idx="146">
                  <c:v>1962</c:v>
                </c:pt>
                <c:pt idx="147">
                  <c:v>1963</c:v>
                </c:pt>
                <c:pt idx="148">
                  <c:v>1964</c:v>
                </c:pt>
                <c:pt idx="149">
                  <c:v>1965</c:v>
                </c:pt>
                <c:pt idx="150">
                  <c:v>1966</c:v>
                </c:pt>
                <c:pt idx="151">
                  <c:v>1967</c:v>
                </c:pt>
                <c:pt idx="152">
                  <c:v>1968</c:v>
                </c:pt>
                <c:pt idx="153">
                  <c:v>1969</c:v>
                </c:pt>
                <c:pt idx="154">
                  <c:v>1970</c:v>
                </c:pt>
                <c:pt idx="155">
                  <c:v>1971</c:v>
                </c:pt>
                <c:pt idx="156">
                  <c:v>1972</c:v>
                </c:pt>
                <c:pt idx="157">
                  <c:v>1973</c:v>
                </c:pt>
                <c:pt idx="158">
                  <c:v>1974</c:v>
                </c:pt>
                <c:pt idx="159">
                  <c:v>1975</c:v>
                </c:pt>
                <c:pt idx="160">
                  <c:v>1976</c:v>
                </c:pt>
                <c:pt idx="161">
                  <c:v>1977</c:v>
                </c:pt>
                <c:pt idx="162">
                  <c:v>1978</c:v>
                </c:pt>
                <c:pt idx="163">
                  <c:v>1979</c:v>
                </c:pt>
                <c:pt idx="164">
                  <c:v>1980</c:v>
                </c:pt>
                <c:pt idx="165">
                  <c:v>1981</c:v>
                </c:pt>
                <c:pt idx="166">
                  <c:v>1982</c:v>
                </c:pt>
                <c:pt idx="167">
                  <c:v>1983</c:v>
                </c:pt>
                <c:pt idx="168">
                  <c:v>1984</c:v>
                </c:pt>
                <c:pt idx="169">
                  <c:v>1985</c:v>
                </c:pt>
                <c:pt idx="170">
                  <c:v>1986</c:v>
                </c:pt>
                <c:pt idx="171">
                  <c:v>1987</c:v>
                </c:pt>
                <c:pt idx="172">
                  <c:v>1988</c:v>
                </c:pt>
                <c:pt idx="173">
                  <c:v>1989</c:v>
                </c:pt>
                <c:pt idx="174">
                  <c:v>1990</c:v>
                </c:pt>
                <c:pt idx="175">
                  <c:v>1991</c:v>
                </c:pt>
                <c:pt idx="176">
                  <c:v>1992</c:v>
                </c:pt>
                <c:pt idx="177">
                  <c:v>1993</c:v>
                </c:pt>
                <c:pt idx="178">
                  <c:v>1994</c:v>
                </c:pt>
                <c:pt idx="179">
                  <c:v>1995</c:v>
                </c:pt>
                <c:pt idx="180">
                  <c:v>1996</c:v>
                </c:pt>
                <c:pt idx="181">
                  <c:v>1997</c:v>
                </c:pt>
                <c:pt idx="182">
                  <c:v>1998</c:v>
                </c:pt>
                <c:pt idx="183">
                  <c:v>1999</c:v>
                </c:pt>
                <c:pt idx="184">
                  <c:v>2000</c:v>
                </c:pt>
                <c:pt idx="185">
                  <c:v>2001</c:v>
                </c:pt>
                <c:pt idx="186">
                  <c:v>2002</c:v>
                </c:pt>
                <c:pt idx="187">
                  <c:v>2003</c:v>
                </c:pt>
                <c:pt idx="188">
                  <c:v>2004</c:v>
                </c:pt>
                <c:pt idx="189">
                  <c:v>2005</c:v>
                </c:pt>
                <c:pt idx="190">
                  <c:v>2006</c:v>
                </c:pt>
                <c:pt idx="191">
                  <c:v>2007</c:v>
                </c:pt>
                <c:pt idx="192">
                  <c:v>2008</c:v>
                </c:pt>
                <c:pt idx="193">
                  <c:v>2009</c:v>
                </c:pt>
                <c:pt idx="194">
                  <c:v>2010</c:v>
                </c:pt>
                <c:pt idx="195">
                  <c:v>2011</c:v>
                </c:pt>
                <c:pt idx="196">
                  <c:v>2012</c:v>
                </c:pt>
                <c:pt idx="197">
                  <c:v>2013</c:v>
                </c:pt>
                <c:pt idx="198">
                  <c:v>2014</c:v>
                </c:pt>
                <c:pt idx="199">
                  <c:v>2015</c:v>
                </c:pt>
              </c:numCache>
            </c:numRef>
          </c:cat>
          <c:val>
            <c:numRef>
              <c:f>Sheet1!$G$2:$G$201</c:f>
              <c:numCache>
                <c:formatCode>General</c:formatCode>
                <c:ptCount val="200"/>
                <c:pt idx="0">
                  <c:v>9243738</c:v>
                </c:pt>
                <c:pt idx="1">
                  <c:v>9422669</c:v>
                </c:pt>
                <c:pt idx="2">
                  <c:v>9605062</c:v>
                </c:pt>
                <c:pt idx="3">
                  <c:v>9790987</c:v>
                </c:pt>
                <c:pt idx="4">
                  <c:v>9980510</c:v>
                </c:pt>
                <c:pt idx="5">
                  <c:v>10298969</c:v>
                </c:pt>
                <c:pt idx="6">
                  <c:v>10625503</c:v>
                </c:pt>
                <c:pt idx="7">
                  <c:v>10951077</c:v>
                </c:pt>
                <c:pt idx="8">
                  <c:v>11276695</c:v>
                </c:pt>
                <c:pt idx="9">
                  <c:v>11602355</c:v>
                </c:pt>
                <c:pt idx="10">
                  <c:v>11928057</c:v>
                </c:pt>
                <c:pt idx="11">
                  <c:v>12250905</c:v>
                </c:pt>
                <c:pt idx="12">
                  <c:v>12580590</c:v>
                </c:pt>
                <c:pt idx="13">
                  <c:v>12906416</c:v>
                </c:pt>
                <c:pt idx="14">
                  <c:v>13240314</c:v>
                </c:pt>
                <c:pt idx="15">
                  <c:v>13658580</c:v>
                </c:pt>
                <c:pt idx="16">
                  <c:v>14077890</c:v>
                </c:pt>
                <c:pt idx="17">
                  <c:v>14496235</c:v>
                </c:pt>
                <c:pt idx="18">
                  <c:v>14914618</c:v>
                </c:pt>
                <c:pt idx="19">
                  <c:v>15334042</c:v>
                </c:pt>
                <c:pt idx="20">
                  <c:v>15752501</c:v>
                </c:pt>
                <c:pt idx="21">
                  <c:v>16170997</c:v>
                </c:pt>
                <c:pt idx="22">
                  <c:v>16590533</c:v>
                </c:pt>
                <c:pt idx="23">
                  <c:v>17009100</c:v>
                </c:pt>
                <c:pt idx="24">
                  <c:v>17443768</c:v>
                </c:pt>
                <c:pt idx="25">
                  <c:v>18056100</c:v>
                </c:pt>
                <c:pt idx="26">
                  <c:v>18667464</c:v>
                </c:pt>
                <c:pt idx="27">
                  <c:v>19278864</c:v>
                </c:pt>
                <c:pt idx="28">
                  <c:v>19890300</c:v>
                </c:pt>
                <c:pt idx="29">
                  <c:v>20502776</c:v>
                </c:pt>
                <c:pt idx="30">
                  <c:v>21114282</c:v>
                </c:pt>
                <c:pt idx="31">
                  <c:v>21725822</c:v>
                </c:pt>
                <c:pt idx="32">
                  <c:v>60772396</c:v>
                </c:pt>
                <c:pt idx="33">
                  <c:v>61532008</c:v>
                </c:pt>
                <c:pt idx="34">
                  <c:v>62308718</c:v>
                </c:pt>
                <c:pt idx="35">
                  <c:v>26804304</c:v>
                </c:pt>
                <c:pt idx="36">
                  <c:v>27636918</c:v>
                </c:pt>
                <c:pt idx="37">
                  <c:v>33102952</c:v>
                </c:pt>
                <c:pt idx="38">
                  <c:v>33872238</c:v>
                </c:pt>
                <c:pt idx="39">
                  <c:v>34741944</c:v>
                </c:pt>
                <c:pt idx="40">
                  <c:v>35612680</c:v>
                </c:pt>
                <c:pt idx="41">
                  <c:v>36600114</c:v>
                </c:pt>
                <c:pt idx="42">
                  <c:v>37472499</c:v>
                </c:pt>
                <c:pt idx="43">
                  <c:v>38346092</c:v>
                </c:pt>
                <c:pt idx="44">
                  <c:v>39220900</c:v>
                </c:pt>
                <c:pt idx="45">
                  <c:v>40118600</c:v>
                </c:pt>
                <c:pt idx="46">
                  <c:v>41017218</c:v>
                </c:pt>
                <c:pt idx="47">
                  <c:v>41917836</c:v>
                </c:pt>
                <c:pt idx="48">
                  <c:v>46279525</c:v>
                </c:pt>
                <c:pt idx="49">
                  <c:v>47214378</c:v>
                </c:pt>
                <c:pt idx="50">
                  <c:v>48149480</c:v>
                </c:pt>
                <c:pt idx="51">
                  <c:v>51428771</c:v>
                </c:pt>
                <c:pt idx="52">
                  <c:v>52388951</c:v>
                </c:pt>
                <c:pt idx="53">
                  <c:v>53317841</c:v>
                </c:pt>
                <c:pt idx="54">
                  <c:v>54331632</c:v>
                </c:pt>
                <c:pt idx="55">
                  <c:v>55348314</c:v>
                </c:pt>
                <c:pt idx="56">
                  <c:v>56538342</c:v>
                </c:pt>
                <c:pt idx="57">
                  <c:v>57731095</c:v>
                </c:pt>
                <c:pt idx="58">
                  <c:v>58943587</c:v>
                </c:pt>
                <c:pt idx="59">
                  <c:v>60310830</c:v>
                </c:pt>
                <c:pt idx="60">
                  <c:v>99492194</c:v>
                </c:pt>
                <c:pt idx="61">
                  <c:v>101314407</c:v>
                </c:pt>
                <c:pt idx="62">
                  <c:v>102710488</c:v>
                </c:pt>
                <c:pt idx="63">
                  <c:v>104081449</c:v>
                </c:pt>
                <c:pt idx="64">
                  <c:v>136382195</c:v>
                </c:pt>
                <c:pt idx="65">
                  <c:v>138357524</c:v>
                </c:pt>
                <c:pt idx="66">
                  <c:v>140279242</c:v>
                </c:pt>
                <c:pt idx="67">
                  <c:v>142190675</c:v>
                </c:pt>
                <c:pt idx="68">
                  <c:v>144143096</c:v>
                </c:pt>
                <c:pt idx="69">
                  <c:v>146045351</c:v>
                </c:pt>
                <c:pt idx="70">
                  <c:v>144799623</c:v>
                </c:pt>
                <c:pt idx="71">
                  <c:v>146553030</c:v>
                </c:pt>
                <c:pt idx="72">
                  <c:v>153120628</c:v>
                </c:pt>
                <c:pt idx="73">
                  <c:v>154982911</c:v>
                </c:pt>
                <c:pt idx="74">
                  <c:v>156984189</c:v>
                </c:pt>
                <c:pt idx="75">
                  <c:v>158806970</c:v>
                </c:pt>
                <c:pt idx="76">
                  <c:v>160712699</c:v>
                </c:pt>
                <c:pt idx="77">
                  <c:v>162648408</c:v>
                </c:pt>
                <c:pt idx="78">
                  <c:v>164609875</c:v>
                </c:pt>
                <c:pt idx="79">
                  <c:v>166567344</c:v>
                </c:pt>
                <c:pt idx="80">
                  <c:v>168572158</c:v>
                </c:pt>
                <c:pt idx="81">
                  <c:v>170649881</c:v>
                </c:pt>
                <c:pt idx="82">
                  <c:v>174883783</c:v>
                </c:pt>
                <c:pt idx="83">
                  <c:v>176926720</c:v>
                </c:pt>
                <c:pt idx="84">
                  <c:v>197515944</c:v>
                </c:pt>
                <c:pt idx="85">
                  <c:v>203634995</c:v>
                </c:pt>
                <c:pt idx="86">
                  <c:v>206181936</c:v>
                </c:pt>
                <c:pt idx="87">
                  <c:v>208647450</c:v>
                </c:pt>
                <c:pt idx="88">
                  <c:v>211207989</c:v>
                </c:pt>
                <c:pt idx="89">
                  <c:v>213753822</c:v>
                </c:pt>
                <c:pt idx="90">
                  <c:v>216422976</c:v>
                </c:pt>
                <c:pt idx="91">
                  <c:v>219092543</c:v>
                </c:pt>
                <c:pt idx="92">
                  <c:v>221921140</c:v>
                </c:pt>
                <c:pt idx="93">
                  <c:v>224774186</c:v>
                </c:pt>
                <c:pt idx="94">
                  <c:v>227781090</c:v>
                </c:pt>
                <c:pt idx="95">
                  <c:v>239159424</c:v>
                </c:pt>
                <c:pt idx="96">
                  <c:v>241600175</c:v>
                </c:pt>
                <c:pt idx="97">
                  <c:v>244645336</c:v>
                </c:pt>
                <c:pt idx="98">
                  <c:v>245635148</c:v>
                </c:pt>
                <c:pt idx="99">
                  <c:v>249088410</c:v>
                </c:pt>
                <c:pt idx="100">
                  <c:v>250356636</c:v>
                </c:pt>
                <c:pt idx="101">
                  <c:v>262185264</c:v>
                </c:pt>
                <c:pt idx="102">
                  <c:v>286906862</c:v>
                </c:pt>
                <c:pt idx="103">
                  <c:v>354215523</c:v>
                </c:pt>
                <c:pt idx="104">
                  <c:v>364863936</c:v>
                </c:pt>
                <c:pt idx="105">
                  <c:v>367367644</c:v>
                </c:pt>
                <c:pt idx="106">
                  <c:v>371155301</c:v>
                </c:pt>
                <c:pt idx="107">
                  <c:v>353844863</c:v>
                </c:pt>
                <c:pt idx="108">
                  <c:v>358298318</c:v>
                </c:pt>
                <c:pt idx="109">
                  <c:v>362098361</c:v>
                </c:pt>
                <c:pt idx="110">
                  <c:v>338463346</c:v>
                </c:pt>
                <c:pt idx="111">
                  <c:v>341473183</c:v>
                </c:pt>
                <c:pt idx="112">
                  <c:v>344340689</c:v>
                </c:pt>
                <c:pt idx="113">
                  <c:v>346940607</c:v>
                </c:pt>
                <c:pt idx="114">
                  <c:v>349931727</c:v>
                </c:pt>
                <c:pt idx="115">
                  <c:v>372574682</c:v>
                </c:pt>
                <c:pt idx="116">
                  <c:v>374787693</c:v>
                </c:pt>
                <c:pt idx="117">
                  <c:v>304100790</c:v>
                </c:pt>
                <c:pt idx="118">
                  <c:v>303245271</c:v>
                </c:pt>
                <c:pt idx="119">
                  <c:v>305038181</c:v>
                </c:pt>
                <c:pt idx="120">
                  <c:v>299848753</c:v>
                </c:pt>
                <c:pt idx="121">
                  <c:v>301450761</c:v>
                </c:pt>
                <c:pt idx="122">
                  <c:v>303325186</c:v>
                </c:pt>
                <c:pt idx="123">
                  <c:v>271581418</c:v>
                </c:pt>
                <c:pt idx="124">
                  <c:v>215489007</c:v>
                </c:pt>
                <c:pt idx="125">
                  <c:v>217066873</c:v>
                </c:pt>
                <c:pt idx="126">
                  <c:v>218997064</c:v>
                </c:pt>
                <c:pt idx="127">
                  <c:v>221575393</c:v>
                </c:pt>
                <c:pt idx="128">
                  <c:v>243153472</c:v>
                </c:pt>
                <c:pt idx="129">
                  <c:v>262049824</c:v>
                </c:pt>
                <c:pt idx="130">
                  <c:v>378355799</c:v>
                </c:pt>
                <c:pt idx="131">
                  <c:v>728074977</c:v>
                </c:pt>
                <c:pt idx="132">
                  <c:v>763054211</c:v>
                </c:pt>
                <c:pt idx="133">
                  <c:v>765677302</c:v>
                </c:pt>
                <c:pt idx="134">
                  <c:v>793192527</c:v>
                </c:pt>
                <c:pt idx="135">
                  <c:v>804621158</c:v>
                </c:pt>
                <c:pt idx="136">
                  <c:v>904243003</c:v>
                </c:pt>
                <c:pt idx="137">
                  <c:v>918257906</c:v>
                </c:pt>
                <c:pt idx="138">
                  <c:v>912570170</c:v>
                </c:pt>
                <c:pt idx="139">
                  <c:v>926742962</c:v>
                </c:pt>
                <c:pt idx="140">
                  <c:v>991587699</c:v>
                </c:pt>
                <c:pt idx="141">
                  <c:v>1031608112</c:v>
                </c:pt>
                <c:pt idx="142">
                  <c:v>1022676956</c:v>
                </c:pt>
                <c:pt idx="143">
                  <c:v>1043794690</c:v>
                </c:pt>
                <c:pt idx="144">
                  <c:v>1162666403</c:v>
                </c:pt>
                <c:pt idx="145">
                  <c:v>1085464630</c:v>
                </c:pt>
                <c:pt idx="146">
                  <c:v>1094061449</c:v>
                </c:pt>
                <c:pt idx="147">
                  <c:v>1107110387</c:v>
                </c:pt>
                <c:pt idx="148">
                  <c:v>1134790327</c:v>
                </c:pt>
                <c:pt idx="149">
                  <c:v>1165273471</c:v>
                </c:pt>
                <c:pt idx="150">
                  <c:v>1126461752</c:v>
                </c:pt>
                <c:pt idx="151">
                  <c:v>1143141395</c:v>
                </c:pt>
                <c:pt idx="152">
                  <c:v>1163953765</c:v>
                </c:pt>
                <c:pt idx="153">
                  <c:v>1208569504</c:v>
                </c:pt>
                <c:pt idx="154">
                  <c:v>1228057430</c:v>
                </c:pt>
                <c:pt idx="155">
                  <c:v>1209462089</c:v>
                </c:pt>
                <c:pt idx="156">
                  <c:v>1298025201</c:v>
                </c:pt>
                <c:pt idx="157">
                  <c:v>1436526971</c:v>
                </c:pt>
                <c:pt idx="158">
                  <c:v>1391359180</c:v>
                </c:pt>
                <c:pt idx="159">
                  <c:v>1424518165</c:v>
                </c:pt>
                <c:pt idx="160">
                  <c:v>1431898303</c:v>
                </c:pt>
                <c:pt idx="161">
                  <c:v>1383616957</c:v>
                </c:pt>
                <c:pt idx="162">
                  <c:v>1448822136</c:v>
                </c:pt>
                <c:pt idx="163">
                  <c:v>1563976120</c:v>
                </c:pt>
                <c:pt idx="164">
                  <c:v>1563306543</c:v>
                </c:pt>
                <c:pt idx="165">
                  <c:v>1577844954</c:v>
                </c:pt>
                <c:pt idx="166">
                  <c:v>1597327226</c:v>
                </c:pt>
                <c:pt idx="167">
                  <c:v>1699821891</c:v>
                </c:pt>
                <c:pt idx="168">
                  <c:v>1648595085</c:v>
                </c:pt>
                <c:pt idx="169">
                  <c:v>1809351009</c:v>
                </c:pt>
                <c:pt idx="170">
                  <c:v>1857146529</c:v>
                </c:pt>
                <c:pt idx="171">
                  <c:v>1942599438</c:v>
                </c:pt>
                <c:pt idx="172">
                  <c:v>2120757228</c:v>
                </c:pt>
                <c:pt idx="173">
                  <c:v>2154869288</c:v>
                </c:pt>
                <c:pt idx="174">
                  <c:v>2300414255</c:v>
                </c:pt>
                <c:pt idx="175">
                  <c:v>2564976917</c:v>
                </c:pt>
                <c:pt idx="176">
                  <c:v>2734804505</c:v>
                </c:pt>
                <c:pt idx="177">
                  <c:v>2745115305</c:v>
                </c:pt>
                <c:pt idx="178">
                  <c:v>2845350123</c:v>
                </c:pt>
                <c:pt idx="179">
                  <c:v>2871930422</c:v>
                </c:pt>
                <c:pt idx="180">
                  <c:v>2934270227</c:v>
                </c:pt>
                <c:pt idx="181">
                  <c:v>3069482118</c:v>
                </c:pt>
                <c:pt idx="182">
                  <c:v>3108825190</c:v>
                </c:pt>
                <c:pt idx="183">
                  <c:v>3235302507</c:v>
                </c:pt>
                <c:pt idx="184">
                  <c:v>3435545000</c:v>
                </c:pt>
                <c:pt idx="185">
                  <c:v>3531064744</c:v>
                </c:pt>
                <c:pt idx="186">
                  <c:v>3583332380</c:v>
                </c:pt>
                <c:pt idx="187">
                  <c:v>3605107120</c:v>
                </c:pt>
                <c:pt idx="188">
                  <c:v>3677252816</c:v>
                </c:pt>
                <c:pt idx="189">
                  <c:v>3731156069</c:v>
                </c:pt>
                <c:pt idx="190">
                  <c:v>3738885795</c:v>
                </c:pt>
                <c:pt idx="191">
                  <c:v>3484248995</c:v>
                </c:pt>
                <c:pt idx="192">
                  <c:v>3563508172</c:v>
                </c:pt>
                <c:pt idx="193">
                  <c:v>3547716117</c:v>
                </c:pt>
                <c:pt idx="194">
                  <c:v>3759761910</c:v>
                </c:pt>
                <c:pt idx="195">
                  <c:v>3892092080</c:v>
                </c:pt>
                <c:pt idx="196">
                  <c:v>3916319135</c:v>
                </c:pt>
                <c:pt idx="197">
                  <c:v>3968452243</c:v>
                </c:pt>
                <c:pt idx="198">
                  <c:v>3848772306</c:v>
                </c:pt>
                <c:pt idx="199">
                  <c:v>4101291986</c:v>
                </c:pt>
              </c:numCache>
            </c:numRef>
          </c:val>
          <c:extLst>
            <c:ext xmlns:c16="http://schemas.microsoft.com/office/drawing/2014/chart" uri="{C3380CC4-5D6E-409C-BE32-E72D297353CC}">
              <c16:uniqueId val="{00000003-6C6C-41E3-914F-55CB3846F04C}"/>
            </c:ext>
          </c:extLst>
        </c:ser>
        <c:dLbls>
          <c:showLegendKey val="0"/>
          <c:showVal val="0"/>
          <c:showCatName val="0"/>
          <c:showSerName val="0"/>
          <c:showPercent val="0"/>
          <c:showBubbleSize val="0"/>
        </c:dLbls>
        <c:axId val="917300760"/>
        <c:axId val="917298464"/>
      </c:areaChart>
      <c:catAx>
        <c:axId val="917300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17298464"/>
        <c:crosses val="autoZero"/>
        <c:auto val="1"/>
        <c:lblAlgn val="ctr"/>
        <c:lblOffset val="100"/>
        <c:noMultiLvlLbl val="0"/>
      </c:catAx>
      <c:valAx>
        <c:axId val="91729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17300760"/>
        <c:crosses val="autoZero"/>
        <c:crossBetween val="midCat"/>
        <c:dispUnits>
          <c:builtInUnit val="b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38213399503728E-2"/>
          <c:y val="6.0721062618595827E-2"/>
          <c:w val="0.88957816377171217"/>
          <c:h val="0.8102466793168881"/>
        </c:manualLayout>
      </c:layout>
      <c:scatterChart>
        <c:scatterStyle val="smoothMarker"/>
        <c:varyColors val="0"/>
        <c:ser>
          <c:idx val="0"/>
          <c:order val="0"/>
          <c:tx>
            <c:strRef>
              <c:f>Sheet1!$A$2</c:f>
              <c:strCache>
                <c:ptCount val="1"/>
                <c:pt idx="0">
                  <c:v>Population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Sheet1!$B$1:$J$1</c:f>
              <c:numCache>
                <c:formatCode>General</c:formatCode>
                <c:ptCount val="9"/>
                <c:pt idx="0">
                  <c:v>1804</c:v>
                </c:pt>
                <c:pt idx="1">
                  <c:v>1922</c:v>
                </c:pt>
                <c:pt idx="2">
                  <c:v>1959</c:v>
                </c:pt>
                <c:pt idx="3">
                  <c:v>1974</c:v>
                </c:pt>
                <c:pt idx="4">
                  <c:v>1987</c:v>
                </c:pt>
                <c:pt idx="5">
                  <c:v>1999</c:v>
                </c:pt>
                <c:pt idx="6">
                  <c:v>2012</c:v>
                </c:pt>
                <c:pt idx="7">
                  <c:v>2028</c:v>
                </c:pt>
                <c:pt idx="8">
                  <c:v>2048</c:v>
                </c:pt>
              </c:numCache>
            </c:numRef>
          </c:xVal>
          <c:yVal>
            <c:numRef>
              <c:f>Sheet1!$B$2:$J$2</c:f>
              <c:numCache>
                <c:formatCode>General</c:formatCode>
                <c:ptCount val="9"/>
                <c:pt idx="0">
                  <c:v>1</c:v>
                </c:pt>
                <c:pt idx="1">
                  <c:v>2</c:v>
                </c:pt>
                <c:pt idx="2">
                  <c:v>3</c:v>
                </c:pt>
                <c:pt idx="3">
                  <c:v>4</c:v>
                </c:pt>
                <c:pt idx="4">
                  <c:v>5</c:v>
                </c:pt>
                <c:pt idx="5">
                  <c:v>6</c:v>
                </c:pt>
                <c:pt idx="6">
                  <c:v>7</c:v>
                </c:pt>
                <c:pt idx="7">
                  <c:v>8</c:v>
                </c:pt>
                <c:pt idx="8">
                  <c:v>9</c:v>
                </c:pt>
              </c:numCache>
            </c:numRef>
          </c:yVal>
          <c:smooth val="1"/>
          <c:extLst>
            <c:ext xmlns:c16="http://schemas.microsoft.com/office/drawing/2014/chart" uri="{C3380CC4-5D6E-409C-BE32-E72D297353CC}">
              <c16:uniqueId val="{00000000-0A61-4915-9585-7E976BE764F5}"/>
            </c:ext>
          </c:extLst>
        </c:ser>
        <c:dLbls>
          <c:showLegendKey val="0"/>
          <c:showVal val="0"/>
          <c:showCatName val="0"/>
          <c:showSerName val="0"/>
          <c:showPercent val="0"/>
          <c:showBubbleSize val="0"/>
        </c:dLbls>
        <c:axId val="423157904"/>
        <c:axId val="423158296"/>
      </c:scatterChart>
      <c:valAx>
        <c:axId val="423157904"/>
        <c:scaling>
          <c:orientation val="minMax"/>
          <c:max val="2075"/>
          <c:min val="18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158296"/>
        <c:crosses val="autoZero"/>
        <c:crossBetween val="midCat"/>
      </c:valAx>
      <c:valAx>
        <c:axId val="423158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1579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89125295508277E-2"/>
          <c:y val="1.6605166051660521E-2"/>
          <c:w val="0.89239102705619833"/>
          <c:h val="0.86514435695538061"/>
        </c:manualLayout>
      </c:layout>
      <c:barChart>
        <c:barDir val="bar"/>
        <c:grouping val="stacked"/>
        <c:varyColors val="0"/>
        <c:ser>
          <c:idx val="0"/>
          <c:order val="0"/>
          <c:tx>
            <c:strRef>
              <c:f>Sheet1!$B$1</c:f>
              <c:strCache>
                <c:ptCount val="1"/>
                <c:pt idx="0">
                  <c:v>2005</c:v>
                </c:pt>
              </c:strCache>
            </c:strRef>
          </c:tx>
          <c:spPr>
            <a:solidFill>
              <a:schemeClr val="accent1"/>
            </a:solidFill>
            <a:ln>
              <a:noFill/>
            </a:ln>
            <a:effectLst/>
          </c:spPr>
          <c:invertIfNegative val="0"/>
          <c:cat>
            <c:strRef>
              <c:f>Sheet1!$A$2:$A$26</c:f>
              <c:strCache>
                <c:ptCount val="15"/>
                <c:pt idx="0">
                  <c:v>  India</c:v>
                </c:pt>
                <c:pt idx="1">
                  <c:v>  China</c:v>
                </c:pt>
                <c:pt idx="2">
                  <c:v>  United States</c:v>
                </c:pt>
                <c:pt idx="3">
                  <c:v>  Pakistan</c:v>
                </c:pt>
                <c:pt idx="4">
                  <c:v>  Indonesia</c:v>
                </c:pt>
                <c:pt idx="5">
                  <c:v>  Nigeria</c:v>
                </c:pt>
                <c:pt idx="6">
                  <c:v>  Bangladesh</c:v>
                </c:pt>
                <c:pt idx="7">
                  <c:v>  Brazil</c:v>
                </c:pt>
                <c:pt idx="8">
                  <c:v>  Ethiopia</c:v>
                </c:pt>
                <c:pt idx="9">
                  <c:v>  Congo, DR of</c:v>
                </c:pt>
                <c:pt idx="10">
                  <c:v>  Mexico</c:v>
                </c:pt>
                <c:pt idx="11">
                  <c:v>  Egypt</c:v>
                </c:pt>
                <c:pt idx="12">
                  <c:v>  Philippines</c:v>
                </c:pt>
                <c:pt idx="13">
                  <c:v>  Viet Nam</c:v>
                </c:pt>
                <c:pt idx="14">
                  <c:v>  Japan</c:v>
                </c:pt>
              </c:strCache>
            </c:strRef>
          </c:cat>
          <c:val>
            <c:numRef>
              <c:f>Sheet1!$B$2:$B$26</c:f>
              <c:numCache>
                <c:formatCode>#,##0</c:formatCode>
                <c:ptCount val="15"/>
                <c:pt idx="0">
                  <c:v>1096917</c:v>
                </c:pt>
                <c:pt idx="1">
                  <c:v>1329927</c:v>
                </c:pt>
                <c:pt idx="2">
                  <c:v>300038</c:v>
                </c:pt>
                <c:pt idx="3">
                  <c:v>161151</c:v>
                </c:pt>
                <c:pt idx="4">
                  <c:v>225313</c:v>
                </c:pt>
                <c:pt idx="5">
                  <c:v>130236</c:v>
                </c:pt>
                <c:pt idx="6">
                  <c:v>152593</c:v>
                </c:pt>
                <c:pt idx="7">
                  <c:v>182798</c:v>
                </c:pt>
                <c:pt idx="8">
                  <c:v>74189</c:v>
                </c:pt>
                <c:pt idx="9">
                  <c:v>56079</c:v>
                </c:pt>
                <c:pt idx="10">
                  <c:v>106385</c:v>
                </c:pt>
                <c:pt idx="11">
                  <c:v>74878</c:v>
                </c:pt>
                <c:pt idx="12">
                  <c:v>82809</c:v>
                </c:pt>
                <c:pt idx="13">
                  <c:v>83585</c:v>
                </c:pt>
                <c:pt idx="14">
                  <c:v>127914</c:v>
                </c:pt>
              </c:numCache>
            </c:numRef>
          </c:val>
          <c:extLst>
            <c:ext xmlns:c16="http://schemas.microsoft.com/office/drawing/2014/chart" uri="{C3380CC4-5D6E-409C-BE32-E72D297353CC}">
              <c16:uniqueId val="{00000000-876A-47E7-80E0-B1F1300E521D}"/>
            </c:ext>
          </c:extLst>
        </c:ser>
        <c:ser>
          <c:idx val="2"/>
          <c:order val="1"/>
          <c:tx>
            <c:strRef>
              <c:f>Sheet1!$D$1</c:f>
              <c:strCache>
                <c:ptCount val="1"/>
                <c:pt idx="0">
                  <c:v>Growth (2005-2050)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15"/>
                <c:pt idx="0">
                  <c:v>  India</c:v>
                </c:pt>
                <c:pt idx="1">
                  <c:v>  China</c:v>
                </c:pt>
                <c:pt idx="2">
                  <c:v>  United States</c:v>
                </c:pt>
                <c:pt idx="3">
                  <c:v>  Pakistan</c:v>
                </c:pt>
                <c:pt idx="4">
                  <c:v>  Indonesia</c:v>
                </c:pt>
                <c:pt idx="5">
                  <c:v>  Nigeria</c:v>
                </c:pt>
                <c:pt idx="6">
                  <c:v>  Bangladesh</c:v>
                </c:pt>
                <c:pt idx="7">
                  <c:v>  Brazil</c:v>
                </c:pt>
                <c:pt idx="8">
                  <c:v>  Ethiopia</c:v>
                </c:pt>
                <c:pt idx="9">
                  <c:v>  Congo, DR of</c:v>
                </c:pt>
                <c:pt idx="10">
                  <c:v>  Mexico</c:v>
                </c:pt>
                <c:pt idx="11">
                  <c:v>  Egypt</c:v>
                </c:pt>
                <c:pt idx="12">
                  <c:v>  Philippines</c:v>
                </c:pt>
                <c:pt idx="13">
                  <c:v>  Viet Nam</c:v>
                </c:pt>
                <c:pt idx="14">
                  <c:v>  Japan</c:v>
                </c:pt>
              </c:strCache>
            </c:strRef>
          </c:cat>
          <c:val>
            <c:numRef>
              <c:f>Sheet1!$D$2:$D$26</c:f>
              <c:numCache>
                <c:formatCode>#,##0</c:formatCode>
                <c:ptCount val="15"/>
                <c:pt idx="0">
                  <c:v>434521</c:v>
                </c:pt>
                <c:pt idx="1">
                  <c:v>75264</c:v>
                </c:pt>
                <c:pt idx="2">
                  <c:v>108657</c:v>
                </c:pt>
                <c:pt idx="3">
                  <c:v>187549</c:v>
                </c:pt>
                <c:pt idx="4">
                  <c:v>68484</c:v>
                </c:pt>
                <c:pt idx="5">
                  <c:v>128242</c:v>
                </c:pt>
                <c:pt idx="6">
                  <c:v>102006</c:v>
                </c:pt>
                <c:pt idx="7">
                  <c:v>50342</c:v>
                </c:pt>
                <c:pt idx="8">
                  <c:v>96798</c:v>
                </c:pt>
                <c:pt idx="9">
                  <c:v>95565</c:v>
                </c:pt>
                <c:pt idx="10">
                  <c:v>33843</c:v>
                </c:pt>
                <c:pt idx="11">
                  <c:v>52529</c:v>
                </c:pt>
                <c:pt idx="12">
                  <c:v>44156</c:v>
                </c:pt>
                <c:pt idx="13">
                  <c:v>34108</c:v>
                </c:pt>
                <c:pt idx="14">
                  <c:v>-18192</c:v>
                </c:pt>
              </c:numCache>
            </c:numRef>
          </c:val>
          <c:extLst>
            <c:ext xmlns:c16="http://schemas.microsoft.com/office/drawing/2014/chart" uri="{C3380CC4-5D6E-409C-BE32-E72D297353CC}">
              <c16:uniqueId val="{00000001-876A-47E7-80E0-B1F1300E521D}"/>
            </c:ext>
          </c:extLst>
        </c:ser>
        <c:dLbls>
          <c:showLegendKey val="0"/>
          <c:showVal val="0"/>
          <c:showCatName val="0"/>
          <c:showSerName val="0"/>
          <c:showPercent val="0"/>
          <c:showBubbleSize val="0"/>
        </c:dLbls>
        <c:gapWidth val="150"/>
        <c:overlap val="100"/>
        <c:axId val="423158688"/>
        <c:axId val="423157120"/>
      </c:barChart>
      <c:catAx>
        <c:axId val="423158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157120"/>
        <c:crosses val="autoZero"/>
        <c:auto val="1"/>
        <c:lblAlgn val="ctr"/>
        <c:lblOffset val="100"/>
        <c:tickLblSkip val="1"/>
        <c:tickMarkSkip val="1"/>
        <c:noMultiLvlLbl val="0"/>
      </c:catAx>
      <c:valAx>
        <c:axId val="423157120"/>
        <c:scaling>
          <c:orientation val="minMax"/>
          <c:max val="1600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3158688"/>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82382133995044E-2"/>
          <c:y val="5.9304703476482618E-2"/>
          <c:w val="0.77295285359801491"/>
          <c:h val="0.81799591002044991"/>
        </c:manualLayout>
      </c:layout>
      <c:lineChart>
        <c:grouping val="standard"/>
        <c:varyColors val="0"/>
        <c:ser>
          <c:idx val="0"/>
          <c:order val="0"/>
          <c:tx>
            <c:strRef>
              <c:f>Sheet1!$A$2</c:f>
              <c:strCache>
                <c:ptCount val="1"/>
                <c:pt idx="0">
                  <c:v>Russia</c:v>
                </c:pt>
              </c:strCache>
            </c:strRef>
          </c:tx>
          <c:spPr>
            <a:ln w="28575" cap="rnd">
              <a:solidFill>
                <a:schemeClr val="accent1"/>
              </a:solidFill>
              <a:round/>
            </a:ln>
            <a:effectLst/>
          </c:spPr>
          <c:marker>
            <c:symbol val="none"/>
          </c:marker>
          <c:cat>
            <c:numRef>
              <c:f>Sheet1!$B$1:$L$1</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Sheet1!$B$2:$L$2</c:f>
              <c:numCache>
                <c:formatCode>General</c:formatCode>
                <c:ptCount val="11"/>
                <c:pt idx="0">
                  <c:v>100</c:v>
                </c:pt>
                <c:pt idx="1">
                  <c:v>120</c:v>
                </c:pt>
                <c:pt idx="2">
                  <c:v>130</c:v>
                </c:pt>
                <c:pt idx="3">
                  <c:v>140</c:v>
                </c:pt>
                <c:pt idx="4">
                  <c:v>150</c:v>
                </c:pt>
                <c:pt idx="5">
                  <c:v>145</c:v>
                </c:pt>
                <c:pt idx="6">
                  <c:v>140</c:v>
                </c:pt>
                <c:pt idx="7">
                  <c:v>135</c:v>
                </c:pt>
                <c:pt idx="8">
                  <c:v>130</c:v>
                </c:pt>
                <c:pt idx="9">
                  <c:v>125</c:v>
                </c:pt>
                <c:pt idx="10">
                  <c:v>120</c:v>
                </c:pt>
              </c:numCache>
            </c:numRef>
          </c:val>
          <c:smooth val="1"/>
          <c:extLst>
            <c:ext xmlns:c16="http://schemas.microsoft.com/office/drawing/2014/chart" uri="{C3380CC4-5D6E-409C-BE32-E72D297353CC}">
              <c16:uniqueId val="{00000000-CB0B-48C3-B348-440C3AB70CB4}"/>
            </c:ext>
          </c:extLst>
        </c:ser>
        <c:ser>
          <c:idx val="1"/>
          <c:order val="1"/>
          <c:tx>
            <c:strRef>
              <c:f>Sheet1!$A$3</c:f>
              <c:strCache>
                <c:ptCount val="1"/>
                <c:pt idx="0">
                  <c:v>Japan</c:v>
                </c:pt>
              </c:strCache>
            </c:strRef>
          </c:tx>
          <c:spPr>
            <a:ln w="28575" cap="rnd">
              <a:solidFill>
                <a:schemeClr val="accent2"/>
              </a:solidFill>
              <a:round/>
            </a:ln>
            <a:effectLst/>
          </c:spPr>
          <c:marker>
            <c:symbol val="none"/>
          </c:marker>
          <c:cat>
            <c:numRef>
              <c:f>Sheet1!$B$1:$L$1</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Sheet1!$B$3:$L$3</c:f>
              <c:numCache>
                <c:formatCode>General</c:formatCode>
                <c:ptCount val="11"/>
                <c:pt idx="0">
                  <c:v>82</c:v>
                </c:pt>
                <c:pt idx="1">
                  <c:v>90</c:v>
                </c:pt>
                <c:pt idx="2">
                  <c:v>100</c:v>
                </c:pt>
                <c:pt idx="3">
                  <c:v>115</c:v>
                </c:pt>
                <c:pt idx="4">
                  <c:v>123</c:v>
                </c:pt>
                <c:pt idx="5">
                  <c:v>125</c:v>
                </c:pt>
                <c:pt idx="6">
                  <c:v>125</c:v>
                </c:pt>
                <c:pt idx="7">
                  <c:v>123</c:v>
                </c:pt>
                <c:pt idx="8">
                  <c:v>120</c:v>
                </c:pt>
                <c:pt idx="9">
                  <c:v>112</c:v>
                </c:pt>
                <c:pt idx="10">
                  <c:v>102</c:v>
                </c:pt>
              </c:numCache>
            </c:numRef>
          </c:val>
          <c:smooth val="1"/>
          <c:extLst>
            <c:ext xmlns:c16="http://schemas.microsoft.com/office/drawing/2014/chart" uri="{C3380CC4-5D6E-409C-BE32-E72D297353CC}">
              <c16:uniqueId val="{00000001-CB0B-48C3-B348-440C3AB70CB4}"/>
            </c:ext>
          </c:extLst>
        </c:ser>
        <c:ser>
          <c:idx val="2"/>
          <c:order val="2"/>
          <c:tx>
            <c:strRef>
              <c:f>Sheet1!$A$4</c:f>
              <c:strCache>
                <c:ptCount val="1"/>
                <c:pt idx="0">
                  <c:v>Italy</c:v>
                </c:pt>
              </c:strCache>
            </c:strRef>
          </c:tx>
          <c:spPr>
            <a:ln w="28575" cap="rnd">
              <a:solidFill>
                <a:schemeClr val="accent3"/>
              </a:solidFill>
              <a:round/>
            </a:ln>
            <a:effectLst/>
          </c:spPr>
          <c:marker>
            <c:symbol val="none"/>
          </c:marker>
          <c:cat>
            <c:numRef>
              <c:f>Sheet1!$B$1:$L$1</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Sheet1!$B$4:$L$4</c:f>
              <c:numCache>
                <c:formatCode>General</c:formatCode>
                <c:ptCount val="11"/>
                <c:pt idx="0">
                  <c:v>45</c:v>
                </c:pt>
                <c:pt idx="1">
                  <c:v>50</c:v>
                </c:pt>
                <c:pt idx="2">
                  <c:v>55</c:v>
                </c:pt>
                <c:pt idx="3">
                  <c:v>60</c:v>
                </c:pt>
                <c:pt idx="4">
                  <c:v>60</c:v>
                </c:pt>
                <c:pt idx="5">
                  <c:v>60</c:v>
                </c:pt>
                <c:pt idx="6">
                  <c:v>58</c:v>
                </c:pt>
                <c:pt idx="7">
                  <c:v>55</c:v>
                </c:pt>
                <c:pt idx="8">
                  <c:v>50</c:v>
                </c:pt>
                <c:pt idx="9">
                  <c:v>45</c:v>
                </c:pt>
                <c:pt idx="10">
                  <c:v>40</c:v>
                </c:pt>
              </c:numCache>
            </c:numRef>
          </c:val>
          <c:smooth val="1"/>
          <c:extLst>
            <c:ext xmlns:c16="http://schemas.microsoft.com/office/drawing/2014/chart" uri="{C3380CC4-5D6E-409C-BE32-E72D297353CC}">
              <c16:uniqueId val="{00000002-CB0B-48C3-B348-440C3AB70CB4}"/>
            </c:ext>
          </c:extLst>
        </c:ser>
        <c:dLbls>
          <c:showLegendKey val="0"/>
          <c:showVal val="0"/>
          <c:showCatName val="0"/>
          <c:showSerName val="0"/>
          <c:showPercent val="0"/>
          <c:showBubbleSize val="0"/>
        </c:dLbls>
        <c:smooth val="0"/>
        <c:axId val="141321096"/>
        <c:axId val="1"/>
      </c:lineChart>
      <c:catAx>
        <c:axId val="14132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3210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6936E-354A-4852-87A8-FC36DF8E8728}"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US"/>
        </a:p>
      </dgm:t>
    </dgm:pt>
    <dgm:pt modelId="{30C976EB-B181-4AF9-8FE1-24A6366939E1}">
      <dgm:prSet phldrT="[Text]"/>
      <dgm:spPr/>
      <dgm:t>
        <a:bodyPr/>
        <a:lstStyle/>
        <a:p>
          <a:r>
            <a:rPr kumimoji="0" lang="en-US" u="none" strike="noStrike" cap="none" normalizeH="0" baseline="0">
              <a:ln/>
              <a:effectLst/>
            </a:rPr>
            <a:t>Poverty / Population</a:t>
          </a:r>
          <a:endParaRPr lang="en-US" dirty="0"/>
        </a:p>
      </dgm:t>
    </dgm:pt>
    <dgm:pt modelId="{E9286EA1-602B-45D6-95EA-6C5344AAA8E3}" type="parTrans" cxnId="{644BE9DA-7264-46D0-9588-1C191501B01A}">
      <dgm:prSet/>
      <dgm:spPr/>
      <dgm:t>
        <a:bodyPr/>
        <a:lstStyle/>
        <a:p>
          <a:endParaRPr lang="en-US"/>
        </a:p>
      </dgm:t>
    </dgm:pt>
    <dgm:pt modelId="{158565C8-9239-4AE1-ABC4-05B40F0969B8}" type="sibTrans" cxnId="{644BE9DA-7264-46D0-9588-1C191501B01A}">
      <dgm:prSet/>
      <dgm:spPr/>
      <dgm:t>
        <a:bodyPr/>
        <a:lstStyle/>
        <a:p>
          <a:endParaRPr lang="en-US"/>
        </a:p>
      </dgm:t>
    </dgm:pt>
    <dgm:pt modelId="{D673DE8B-DBE5-4066-B20F-FAD0531AA30A}">
      <dgm:prSet phldrT="[Text]"/>
      <dgm:spPr/>
      <dgm:t>
        <a:bodyPr/>
        <a:lstStyle/>
        <a:p>
          <a:pPr rtl="0"/>
          <a:r>
            <a:rPr kumimoji="0" lang="en-US" u="none" strike="noStrike" cap="none" normalizeH="0" baseline="0">
              <a:ln/>
              <a:effectLst/>
            </a:rPr>
            <a:t>More children to compensate high mortality.</a:t>
          </a:r>
          <a:endParaRPr lang="en-US" dirty="0"/>
        </a:p>
      </dgm:t>
    </dgm:pt>
    <dgm:pt modelId="{D0CDE9B5-E4D8-4816-9A33-56C79DB5BAEF}" type="parTrans" cxnId="{5E4010F1-E0FD-41AA-A308-9635ABB4DBD6}">
      <dgm:prSet/>
      <dgm:spPr/>
      <dgm:t>
        <a:bodyPr/>
        <a:lstStyle/>
        <a:p>
          <a:endParaRPr lang="en-US"/>
        </a:p>
      </dgm:t>
    </dgm:pt>
    <dgm:pt modelId="{45EC8D22-3A79-4D0E-85D6-B51CE2466C6C}" type="sibTrans" cxnId="{5E4010F1-E0FD-41AA-A308-9635ABB4DBD6}">
      <dgm:prSet/>
      <dgm:spPr/>
      <dgm:t>
        <a:bodyPr/>
        <a:lstStyle/>
        <a:p>
          <a:endParaRPr lang="en-US"/>
        </a:p>
      </dgm:t>
    </dgm:pt>
    <dgm:pt modelId="{FC0A223B-47A5-4ADA-9945-E044CE2FC35B}">
      <dgm:prSet phldrT="[Text]"/>
      <dgm:spPr/>
      <dgm:t>
        <a:bodyPr/>
        <a:lstStyle/>
        <a:p>
          <a:pPr rtl="0"/>
          <a:r>
            <a:rPr kumimoji="0" lang="en-US" u="none" strike="noStrike" cap="none" normalizeH="0" baseline="0">
              <a:ln/>
              <a:effectLst/>
            </a:rPr>
            <a:t>Population / Environment</a:t>
          </a:r>
          <a:endParaRPr lang="en-US" dirty="0"/>
        </a:p>
      </dgm:t>
    </dgm:pt>
    <dgm:pt modelId="{CEBE001E-03B1-4AE6-B15B-A0389194C84B}" type="parTrans" cxnId="{62400361-D22C-4A48-BEC2-533B0765C29F}">
      <dgm:prSet/>
      <dgm:spPr/>
      <dgm:t>
        <a:bodyPr/>
        <a:lstStyle/>
        <a:p>
          <a:endParaRPr lang="en-US"/>
        </a:p>
      </dgm:t>
    </dgm:pt>
    <dgm:pt modelId="{A65D4469-BDD1-45EE-A744-B72AB5B6FDB9}" type="sibTrans" cxnId="{62400361-D22C-4A48-BEC2-533B0765C29F}">
      <dgm:prSet/>
      <dgm:spPr/>
      <dgm:t>
        <a:bodyPr/>
        <a:lstStyle/>
        <a:p>
          <a:endParaRPr lang="en-US"/>
        </a:p>
      </dgm:t>
    </dgm:pt>
    <dgm:pt modelId="{756DB3E6-582D-416A-8D20-14081DBBF654}">
      <dgm:prSet phldrT="[Text]"/>
      <dgm:spPr/>
      <dgm:t>
        <a:bodyPr/>
        <a:lstStyle/>
        <a:p>
          <a:pPr rtl="0"/>
          <a:r>
            <a:rPr kumimoji="0" lang="en-US" u="none" strike="noStrike" cap="none" normalizeH="0" baseline="0">
              <a:ln/>
              <a:effectLst/>
            </a:rPr>
            <a:t>Pressures over marginal land, overexploitation, and deforestation.</a:t>
          </a:r>
          <a:endParaRPr lang="en-US" dirty="0"/>
        </a:p>
      </dgm:t>
    </dgm:pt>
    <dgm:pt modelId="{BB6838E5-4F80-456B-B709-EB7DD39B6F0D}" type="parTrans" cxnId="{A768AD6C-F7CE-4076-A71A-BEA4FC96C962}">
      <dgm:prSet/>
      <dgm:spPr/>
      <dgm:t>
        <a:bodyPr/>
        <a:lstStyle/>
        <a:p>
          <a:endParaRPr lang="en-US"/>
        </a:p>
      </dgm:t>
    </dgm:pt>
    <dgm:pt modelId="{CA5074D3-2813-49EE-A01A-98F4A36C74B7}" type="sibTrans" cxnId="{A768AD6C-F7CE-4076-A71A-BEA4FC96C962}">
      <dgm:prSet/>
      <dgm:spPr/>
      <dgm:t>
        <a:bodyPr/>
        <a:lstStyle/>
        <a:p>
          <a:endParaRPr lang="en-US"/>
        </a:p>
      </dgm:t>
    </dgm:pt>
    <dgm:pt modelId="{01E31C63-0047-4415-B9EB-DFDD1EFD671A}">
      <dgm:prSet/>
      <dgm:spPr/>
      <dgm:t>
        <a:bodyPr/>
        <a:lstStyle/>
        <a:p>
          <a:pPr rtl="0"/>
          <a:r>
            <a:rPr kumimoji="0" lang="en-US" u="none" strike="noStrike" cap="none" normalizeH="0" baseline="0">
              <a:ln/>
              <a:effectLst/>
            </a:rPr>
            <a:t>More children to help as labor.</a:t>
          </a:r>
          <a:endParaRPr kumimoji="0" lang="en-US" u="none" strike="noStrike" cap="none" normalizeH="0" baseline="0" dirty="0">
            <a:ln/>
            <a:effectLst/>
          </a:endParaRPr>
        </a:p>
      </dgm:t>
    </dgm:pt>
    <dgm:pt modelId="{F9DDF35A-0134-4DE9-9577-9DCC5CABB18F}" type="parTrans" cxnId="{08B1CFB4-6560-436D-A9A3-8345315A83D3}">
      <dgm:prSet/>
      <dgm:spPr/>
      <dgm:t>
        <a:bodyPr/>
        <a:lstStyle/>
        <a:p>
          <a:endParaRPr lang="en-US"/>
        </a:p>
      </dgm:t>
    </dgm:pt>
    <dgm:pt modelId="{8021EA53-E887-4E1C-A675-852A0401D0D6}" type="sibTrans" cxnId="{08B1CFB4-6560-436D-A9A3-8345315A83D3}">
      <dgm:prSet/>
      <dgm:spPr/>
      <dgm:t>
        <a:bodyPr/>
        <a:lstStyle/>
        <a:p>
          <a:endParaRPr lang="en-US"/>
        </a:p>
      </dgm:t>
    </dgm:pt>
    <dgm:pt modelId="{44FFF836-0CF2-42D0-AF45-13F932C5C17B}">
      <dgm:prSet/>
      <dgm:spPr/>
      <dgm:t>
        <a:bodyPr/>
        <a:lstStyle/>
        <a:p>
          <a:pPr rtl="0"/>
          <a:r>
            <a:rPr kumimoji="0" lang="en-US" u="none" strike="noStrike" cap="none" normalizeH="0" baseline="0">
              <a:ln/>
              <a:effectLst/>
            </a:rPr>
            <a:t>Children seen as a form of social security.</a:t>
          </a:r>
          <a:endParaRPr kumimoji="0" lang="en-US" u="none" strike="noStrike" cap="none" normalizeH="0" baseline="0" dirty="0">
            <a:ln/>
            <a:effectLst/>
          </a:endParaRPr>
        </a:p>
      </dgm:t>
    </dgm:pt>
    <dgm:pt modelId="{FA19935D-64CF-4FBA-931F-1F32197A4819}" type="parTrans" cxnId="{54D16ED4-0A94-4CDF-A95D-7EC203C6367C}">
      <dgm:prSet/>
      <dgm:spPr/>
      <dgm:t>
        <a:bodyPr/>
        <a:lstStyle/>
        <a:p>
          <a:endParaRPr lang="en-US"/>
        </a:p>
      </dgm:t>
    </dgm:pt>
    <dgm:pt modelId="{37B678F6-2AB3-46C4-9FE6-C76DA02C2992}" type="sibTrans" cxnId="{54D16ED4-0A94-4CDF-A95D-7EC203C6367C}">
      <dgm:prSet/>
      <dgm:spPr/>
      <dgm:t>
        <a:bodyPr/>
        <a:lstStyle/>
        <a:p>
          <a:endParaRPr lang="en-US"/>
        </a:p>
      </dgm:t>
    </dgm:pt>
    <dgm:pt modelId="{255EB715-9C1A-4880-B6CF-65A3D9D8EB68}">
      <dgm:prSet/>
      <dgm:spPr/>
      <dgm:t>
        <a:bodyPr/>
        <a:lstStyle/>
        <a:p>
          <a:pPr rtl="0"/>
          <a:r>
            <a:rPr kumimoji="0" lang="en-US" u="none" strike="noStrike" cap="none" normalizeH="0" baseline="0">
              <a:ln/>
              <a:effectLst/>
            </a:rPr>
            <a:t>Lack of education plays against family planning.</a:t>
          </a:r>
          <a:endParaRPr kumimoji="0" lang="en-US" u="none" strike="noStrike" cap="none" normalizeH="0" baseline="0" dirty="0">
            <a:ln/>
            <a:effectLst/>
          </a:endParaRPr>
        </a:p>
      </dgm:t>
    </dgm:pt>
    <dgm:pt modelId="{F415B0DD-0D11-499D-994C-BD90C21A0DBD}" type="parTrans" cxnId="{3736F004-4009-4A08-A4F0-F7E5FF479DAF}">
      <dgm:prSet/>
      <dgm:spPr/>
      <dgm:t>
        <a:bodyPr/>
        <a:lstStyle/>
        <a:p>
          <a:endParaRPr lang="en-US"/>
        </a:p>
      </dgm:t>
    </dgm:pt>
    <dgm:pt modelId="{EBC3DED3-FC07-4BD2-A00F-40AA84DAD570}" type="sibTrans" cxnId="{3736F004-4009-4A08-A4F0-F7E5FF479DAF}">
      <dgm:prSet/>
      <dgm:spPr/>
      <dgm:t>
        <a:bodyPr/>
        <a:lstStyle/>
        <a:p>
          <a:endParaRPr lang="en-US"/>
        </a:p>
      </dgm:t>
    </dgm:pt>
    <dgm:pt modelId="{B4D30B31-B68E-43F6-97C4-A482FC10B617}">
      <dgm:prSet/>
      <dgm:spPr/>
      <dgm:t>
        <a:bodyPr/>
        <a:lstStyle/>
        <a:p>
          <a:pPr rtl="0"/>
          <a:r>
            <a:rPr kumimoji="0" lang="en-US" u="none" strike="noStrike" cap="none" normalizeH="0" baseline="0" dirty="0">
              <a:ln/>
              <a:effectLst/>
            </a:rPr>
            <a:t>Unemployment and low incomes, dilution of gain.</a:t>
          </a:r>
        </a:p>
      </dgm:t>
    </dgm:pt>
    <dgm:pt modelId="{7C30F68C-DD24-4824-A097-D2209B601DE6}" type="parTrans" cxnId="{2E8EFE12-86FF-45DA-9B9C-952079DD48B8}">
      <dgm:prSet/>
      <dgm:spPr/>
      <dgm:t>
        <a:bodyPr/>
        <a:lstStyle/>
        <a:p>
          <a:endParaRPr lang="en-US"/>
        </a:p>
      </dgm:t>
    </dgm:pt>
    <dgm:pt modelId="{2CD467B7-E4B9-4159-8673-4B32457A8CC8}" type="sibTrans" cxnId="{2E8EFE12-86FF-45DA-9B9C-952079DD48B8}">
      <dgm:prSet/>
      <dgm:spPr/>
      <dgm:t>
        <a:bodyPr/>
        <a:lstStyle/>
        <a:p>
          <a:endParaRPr lang="en-US"/>
        </a:p>
      </dgm:t>
    </dgm:pt>
    <dgm:pt modelId="{83896C9C-D365-4CFE-A901-4F1DD89A4472}">
      <dgm:prSet/>
      <dgm:spPr/>
      <dgm:t>
        <a:bodyPr/>
        <a:lstStyle/>
        <a:p>
          <a:pPr rtl="0"/>
          <a:r>
            <a:rPr kumimoji="0" lang="en-US" u="none" strike="noStrike" cap="none" normalizeH="0" baseline="0" dirty="0">
              <a:ln/>
              <a:effectLst/>
            </a:rPr>
            <a:t>Division of property among several children (or primogeniture).</a:t>
          </a:r>
        </a:p>
      </dgm:t>
    </dgm:pt>
    <dgm:pt modelId="{274FE2D1-2841-408D-A5A7-EDF5FA8DBAB3}" type="parTrans" cxnId="{DEC83BD0-EE86-4173-B25D-0B4F11B5AB51}">
      <dgm:prSet/>
      <dgm:spPr/>
      <dgm:t>
        <a:bodyPr/>
        <a:lstStyle/>
        <a:p>
          <a:endParaRPr lang="en-US"/>
        </a:p>
      </dgm:t>
    </dgm:pt>
    <dgm:pt modelId="{7B3DFC3B-8822-4784-ADCC-AE7C4A032D22}" type="sibTrans" cxnId="{DEC83BD0-EE86-4173-B25D-0B4F11B5AB51}">
      <dgm:prSet/>
      <dgm:spPr/>
      <dgm:t>
        <a:bodyPr/>
        <a:lstStyle/>
        <a:p>
          <a:endParaRPr lang="en-US"/>
        </a:p>
      </dgm:t>
    </dgm:pt>
    <dgm:pt modelId="{75BB5EBA-54FB-4661-8C8F-E5C85966ABB6}">
      <dgm:prSet/>
      <dgm:spPr/>
      <dgm:t>
        <a:bodyPr/>
        <a:lstStyle/>
        <a:p>
          <a:pPr rtl="0"/>
          <a:r>
            <a:rPr kumimoji="0" lang="en-US" u="none" strike="noStrike" cap="none" normalizeH="0" baseline="0">
              <a:ln/>
              <a:effectLst/>
            </a:rPr>
            <a:t>Overburden of healthcare, social services and utilities.</a:t>
          </a:r>
          <a:endParaRPr kumimoji="0" lang="en-US" b="0" i="0" u="none" strike="noStrike" cap="none" normalizeH="0" baseline="0" dirty="0">
            <a:ln/>
            <a:effectLst/>
            <a:latin typeface="Arial Narrow" pitchFamily="34" charset="0"/>
          </a:endParaRPr>
        </a:p>
      </dgm:t>
    </dgm:pt>
    <dgm:pt modelId="{5DB177BF-2D05-4D91-B2C9-3D2F25D50E79}" type="parTrans" cxnId="{E7A4F244-EF5F-4DB8-B503-A6D8876AE2B9}">
      <dgm:prSet/>
      <dgm:spPr/>
      <dgm:t>
        <a:bodyPr/>
        <a:lstStyle/>
        <a:p>
          <a:endParaRPr lang="en-US"/>
        </a:p>
      </dgm:t>
    </dgm:pt>
    <dgm:pt modelId="{13C9ED1F-C0E4-4DC3-9444-B0F7FC3ED877}" type="sibTrans" cxnId="{E7A4F244-EF5F-4DB8-B503-A6D8876AE2B9}">
      <dgm:prSet/>
      <dgm:spPr/>
      <dgm:t>
        <a:bodyPr/>
        <a:lstStyle/>
        <a:p>
          <a:endParaRPr lang="en-US"/>
        </a:p>
      </dgm:t>
    </dgm:pt>
    <dgm:pt modelId="{0115052C-0ED0-49AA-A808-1E2353EAD977}">
      <dgm:prSet/>
      <dgm:spPr/>
      <dgm:t>
        <a:bodyPr/>
        <a:lstStyle/>
        <a:p>
          <a:pPr rtl="0"/>
          <a:r>
            <a:rPr kumimoji="0" lang="en-US" u="none" strike="noStrike" cap="none" normalizeH="0" baseline="0">
              <a:ln/>
              <a:effectLst/>
            </a:rPr>
            <a:t>Erosion and floods.</a:t>
          </a:r>
          <a:endParaRPr kumimoji="0" lang="en-US" u="none" strike="noStrike" cap="none" normalizeH="0" baseline="0" dirty="0">
            <a:ln/>
            <a:effectLst/>
          </a:endParaRPr>
        </a:p>
      </dgm:t>
    </dgm:pt>
    <dgm:pt modelId="{95B9B661-A9C9-4923-9782-CCD50E7DEBA6}" type="parTrans" cxnId="{D12C2F53-4E22-4EEA-9B43-DB650C2151D7}">
      <dgm:prSet/>
      <dgm:spPr/>
      <dgm:t>
        <a:bodyPr/>
        <a:lstStyle/>
        <a:p>
          <a:endParaRPr lang="en-US"/>
        </a:p>
      </dgm:t>
    </dgm:pt>
    <dgm:pt modelId="{9B93049C-2EA5-4DC0-8C00-A8B4529F1E3B}" type="sibTrans" cxnId="{D12C2F53-4E22-4EEA-9B43-DB650C2151D7}">
      <dgm:prSet/>
      <dgm:spPr/>
      <dgm:t>
        <a:bodyPr/>
        <a:lstStyle/>
        <a:p>
          <a:endParaRPr lang="en-US"/>
        </a:p>
      </dgm:t>
    </dgm:pt>
    <dgm:pt modelId="{086D2F40-84A4-403E-AC0A-FE7F81E41C32}">
      <dgm:prSet/>
      <dgm:spPr/>
      <dgm:t>
        <a:bodyPr/>
        <a:lstStyle/>
        <a:p>
          <a:pPr rtl="0"/>
          <a:r>
            <a:rPr kumimoji="0" lang="en-US" u="none" strike="noStrike" cap="none" normalizeH="0" baseline="0">
              <a:ln/>
              <a:effectLst/>
            </a:rPr>
            <a:t>Increase use of fertilizers, pesticides and irrigation.</a:t>
          </a:r>
          <a:endParaRPr kumimoji="0" lang="en-US" u="none" strike="noStrike" cap="none" normalizeH="0" baseline="0" dirty="0">
            <a:ln/>
            <a:effectLst/>
          </a:endParaRPr>
        </a:p>
      </dgm:t>
    </dgm:pt>
    <dgm:pt modelId="{99AD016F-FBC8-4B1D-A4D8-538B0D7B9F86}" type="parTrans" cxnId="{E22E5F33-85DF-45C5-A395-23770A54A1B8}">
      <dgm:prSet/>
      <dgm:spPr/>
      <dgm:t>
        <a:bodyPr/>
        <a:lstStyle/>
        <a:p>
          <a:endParaRPr lang="en-US"/>
        </a:p>
      </dgm:t>
    </dgm:pt>
    <dgm:pt modelId="{679457F1-4598-4A8A-8670-640B0FFE37EF}" type="sibTrans" cxnId="{E22E5F33-85DF-45C5-A395-23770A54A1B8}">
      <dgm:prSet/>
      <dgm:spPr/>
      <dgm:t>
        <a:bodyPr/>
        <a:lstStyle/>
        <a:p>
          <a:endParaRPr lang="en-US"/>
        </a:p>
      </dgm:t>
    </dgm:pt>
    <dgm:pt modelId="{FA012ED5-6E8E-4F56-AFD7-47F03DE8D861}">
      <dgm:prSet/>
      <dgm:spPr/>
      <dgm:t>
        <a:bodyPr/>
        <a:lstStyle/>
        <a:p>
          <a:pPr rtl="0"/>
          <a:r>
            <a:rPr kumimoji="0" lang="en-US" u="none" strike="noStrike" cap="none" normalizeH="0" baseline="0">
              <a:ln/>
              <a:effectLst/>
            </a:rPr>
            <a:t>Migration to shantytowns.</a:t>
          </a:r>
          <a:endParaRPr kumimoji="0" lang="en-US" u="none" strike="noStrike" cap="none" normalizeH="0" baseline="0" dirty="0">
            <a:ln/>
            <a:effectLst/>
          </a:endParaRPr>
        </a:p>
      </dgm:t>
    </dgm:pt>
    <dgm:pt modelId="{10E27029-C85B-4BBE-8DE2-55FB9D477616}" type="parTrans" cxnId="{D28B899D-DC79-4FAE-B4FF-C08582ADBA9D}">
      <dgm:prSet/>
      <dgm:spPr/>
      <dgm:t>
        <a:bodyPr/>
        <a:lstStyle/>
        <a:p>
          <a:endParaRPr lang="en-US"/>
        </a:p>
      </dgm:t>
    </dgm:pt>
    <dgm:pt modelId="{B476C9CC-4D36-409A-B04B-56551F90159D}" type="sibTrans" cxnId="{D28B899D-DC79-4FAE-B4FF-C08582ADBA9D}">
      <dgm:prSet/>
      <dgm:spPr/>
      <dgm:t>
        <a:bodyPr/>
        <a:lstStyle/>
        <a:p>
          <a:endParaRPr lang="en-US"/>
        </a:p>
      </dgm:t>
    </dgm:pt>
    <dgm:pt modelId="{A90690DB-9F45-49A9-803C-50E486189DFE}">
      <dgm:prSet/>
      <dgm:spPr/>
      <dgm:t>
        <a:bodyPr/>
        <a:lstStyle/>
        <a:p>
          <a:pPr rtl="0"/>
          <a:r>
            <a:rPr kumimoji="0" lang="en-US" u="none" strike="noStrike" cap="none" normalizeH="0" baseline="0">
              <a:ln/>
              <a:effectLst/>
            </a:rPr>
            <a:t>Erosion, salination and floods lower agricultural yields.</a:t>
          </a:r>
          <a:endParaRPr kumimoji="0" lang="en-US" u="none" strike="noStrike" cap="none" normalizeH="0" baseline="0" dirty="0">
            <a:ln/>
            <a:effectLst/>
          </a:endParaRPr>
        </a:p>
      </dgm:t>
    </dgm:pt>
    <dgm:pt modelId="{8847D3B3-1ECF-4ADD-BA67-2D80DDA3796D}" type="parTrans" cxnId="{062F3EE9-A535-4F2D-8441-D0654F524A8B}">
      <dgm:prSet/>
      <dgm:spPr/>
      <dgm:t>
        <a:bodyPr/>
        <a:lstStyle/>
        <a:p>
          <a:endParaRPr lang="en-US"/>
        </a:p>
      </dgm:t>
    </dgm:pt>
    <dgm:pt modelId="{53446018-8FFC-4808-84B7-6F2481F5AC25}" type="sibTrans" cxnId="{062F3EE9-A535-4F2D-8441-D0654F524A8B}">
      <dgm:prSet/>
      <dgm:spPr/>
      <dgm:t>
        <a:bodyPr/>
        <a:lstStyle/>
        <a:p>
          <a:endParaRPr lang="en-US"/>
        </a:p>
      </dgm:t>
    </dgm:pt>
    <dgm:pt modelId="{B55023E5-7218-4C30-A6C5-D59E3A71948C}">
      <dgm:prSet/>
      <dgm:spPr/>
      <dgm:t>
        <a:bodyPr/>
        <a:lstStyle/>
        <a:p>
          <a:pPr rtl="0"/>
          <a:r>
            <a:rPr kumimoji="0" lang="en-US" u="none" strike="noStrike" cap="none" normalizeH="0" baseline="0">
              <a:ln/>
              <a:effectLst/>
            </a:rPr>
            <a:t>Overpopulation increases health problems and lowers productivity.</a:t>
          </a:r>
          <a:endParaRPr kumimoji="0" lang="en-US" b="0" i="0" u="none" strike="noStrike" cap="none" normalizeH="0" baseline="0" dirty="0">
            <a:ln/>
            <a:effectLst/>
            <a:latin typeface="Arial Narrow" pitchFamily="34" charset="0"/>
          </a:endParaRPr>
        </a:p>
      </dgm:t>
    </dgm:pt>
    <dgm:pt modelId="{3BA7AE8C-FF37-406E-9CA4-6B627155F753}" type="parTrans" cxnId="{BC28057D-65F6-47FA-834C-910A3D4937FE}">
      <dgm:prSet/>
      <dgm:spPr/>
      <dgm:t>
        <a:bodyPr/>
        <a:lstStyle/>
        <a:p>
          <a:endParaRPr lang="en-US"/>
        </a:p>
      </dgm:t>
    </dgm:pt>
    <dgm:pt modelId="{0010CADA-1A71-4D37-89F9-F0ABD19C0718}" type="sibTrans" cxnId="{BC28057D-65F6-47FA-834C-910A3D4937FE}">
      <dgm:prSet/>
      <dgm:spPr/>
      <dgm:t>
        <a:bodyPr/>
        <a:lstStyle/>
        <a:p>
          <a:endParaRPr lang="en-US"/>
        </a:p>
      </dgm:t>
    </dgm:pt>
    <dgm:pt modelId="{E416461E-BF48-46C0-9708-51587C479CE6}" type="pres">
      <dgm:prSet presAssocID="{F696936E-354A-4852-87A8-FC36DF8E8728}" presName="linear" presStyleCnt="0">
        <dgm:presLayoutVars>
          <dgm:dir/>
          <dgm:resizeHandles val="exact"/>
        </dgm:presLayoutVars>
      </dgm:prSet>
      <dgm:spPr/>
    </dgm:pt>
    <dgm:pt modelId="{B895718F-F616-4D25-89EA-10F694F6A9C1}" type="pres">
      <dgm:prSet presAssocID="{30C976EB-B181-4AF9-8FE1-24A6366939E1}" presName="comp" presStyleCnt="0"/>
      <dgm:spPr/>
    </dgm:pt>
    <dgm:pt modelId="{D1DE49E6-2F2E-4E2F-9EA8-5281BFFFD0D1}" type="pres">
      <dgm:prSet presAssocID="{30C976EB-B181-4AF9-8FE1-24A6366939E1}" presName="box" presStyleLbl="node1" presStyleIdx="0" presStyleCnt="2"/>
      <dgm:spPr/>
    </dgm:pt>
    <dgm:pt modelId="{65618CFD-AF19-47EB-A12D-54EC647F800A}" type="pres">
      <dgm:prSet presAssocID="{30C976EB-B181-4AF9-8FE1-24A6366939E1}" presName="img" presStyleLbl="fgImgPlace1" presStyleIdx="0" presStyleCnt="2"/>
      <dgm:spPr>
        <a:blipFill rotWithShape="1">
          <a:blip xmlns:r="http://schemas.openxmlformats.org/officeDocument/2006/relationships" r:embed="rId1"/>
          <a:stretch>
            <a:fillRect/>
          </a:stretch>
        </a:blipFill>
      </dgm:spPr>
    </dgm:pt>
    <dgm:pt modelId="{7353729C-8748-40A3-86BE-82F8A92EE715}" type="pres">
      <dgm:prSet presAssocID="{30C976EB-B181-4AF9-8FE1-24A6366939E1}" presName="text" presStyleLbl="node1" presStyleIdx="0" presStyleCnt="2">
        <dgm:presLayoutVars>
          <dgm:bulletEnabled val="1"/>
        </dgm:presLayoutVars>
      </dgm:prSet>
      <dgm:spPr/>
    </dgm:pt>
    <dgm:pt modelId="{013D1CE2-539D-4E53-A69B-C9C079F0B536}" type="pres">
      <dgm:prSet presAssocID="{158565C8-9239-4AE1-ABC4-05B40F0969B8}" presName="spacer" presStyleCnt="0"/>
      <dgm:spPr/>
    </dgm:pt>
    <dgm:pt modelId="{99362609-7497-4CB7-A7E8-C9FFC0DF2BA9}" type="pres">
      <dgm:prSet presAssocID="{FC0A223B-47A5-4ADA-9945-E044CE2FC35B}" presName="comp" presStyleCnt="0"/>
      <dgm:spPr/>
    </dgm:pt>
    <dgm:pt modelId="{42401B55-2CB3-4964-B64A-EC81CB0548C1}" type="pres">
      <dgm:prSet presAssocID="{FC0A223B-47A5-4ADA-9945-E044CE2FC35B}" presName="box" presStyleLbl="node1" presStyleIdx="1" presStyleCnt="2"/>
      <dgm:spPr/>
    </dgm:pt>
    <dgm:pt modelId="{77DDB150-A61B-44BA-9F6F-A054E13240AF}" type="pres">
      <dgm:prSet presAssocID="{FC0A223B-47A5-4ADA-9945-E044CE2FC35B}" presName="img" presStyleLbl="fgImgPlac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pt>
    <dgm:pt modelId="{1C8D7BF0-425D-4740-8B6E-7D7E20F301A4}" type="pres">
      <dgm:prSet presAssocID="{FC0A223B-47A5-4ADA-9945-E044CE2FC35B}" presName="text" presStyleLbl="node1" presStyleIdx="1" presStyleCnt="2">
        <dgm:presLayoutVars>
          <dgm:bulletEnabled val="1"/>
        </dgm:presLayoutVars>
      </dgm:prSet>
      <dgm:spPr/>
    </dgm:pt>
  </dgm:ptLst>
  <dgm:cxnLst>
    <dgm:cxn modelId="{3736F004-4009-4A08-A4F0-F7E5FF479DAF}" srcId="{30C976EB-B181-4AF9-8FE1-24A6366939E1}" destId="{255EB715-9C1A-4880-B6CF-65A3D9D8EB68}" srcOrd="3" destOrd="0" parTransId="{F415B0DD-0D11-499D-994C-BD90C21A0DBD}" sibTransId="{EBC3DED3-FC07-4BD2-A00F-40AA84DAD570}"/>
    <dgm:cxn modelId="{3F89F808-2CE4-4941-AAC0-88D7D3C49987}" type="presOf" srcId="{B55023E5-7218-4C30-A6C5-D59E3A71948C}" destId="{42401B55-2CB3-4964-B64A-EC81CB0548C1}" srcOrd="0" destOrd="6" presId="urn:microsoft.com/office/officeart/2005/8/layout/vList4"/>
    <dgm:cxn modelId="{B8B6410A-8E7D-4F21-AFDF-0B29784BB068}" type="presOf" srcId="{255EB715-9C1A-4880-B6CF-65A3D9D8EB68}" destId="{7353729C-8748-40A3-86BE-82F8A92EE715}" srcOrd="1" destOrd="4" presId="urn:microsoft.com/office/officeart/2005/8/layout/vList4"/>
    <dgm:cxn modelId="{2E8EFE12-86FF-45DA-9B9C-952079DD48B8}" srcId="{30C976EB-B181-4AF9-8FE1-24A6366939E1}" destId="{B4D30B31-B68E-43F6-97C4-A482FC10B617}" srcOrd="4" destOrd="0" parTransId="{7C30F68C-DD24-4824-A097-D2209B601DE6}" sibTransId="{2CD467B7-E4B9-4159-8673-4B32457A8CC8}"/>
    <dgm:cxn modelId="{22C7A91E-2608-49D3-941C-9F8B103E989D}" type="presOf" srcId="{0115052C-0ED0-49AA-A808-1E2353EAD977}" destId="{1C8D7BF0-425D-4740-8B6E-7D7E20F301A4}" srcOrd="1" destOrd="2" presId="urn:microsoft.com/office/officeart/2005/8/layout/vList4"/>
    <dgm:cxn modelId="{06C83C31-407E-47EC-A258-FF0BC15728F8}" type="presOf" srcId="{30C976EB-B181-4AF9-8FE1-24A6366939E1}" destId="{D1DE49E6-2F2E-4E2F-9EA8-5281BFFFD0D1}" srcOrd="0" destOrd="0" presId="urn:microsoft.com/office/officeart/2005/8/layout/vList4"/>
    <dgm:cxn modelId="{CED88332-CF9C-4D7C-9C99-EF28336282E4}" type="presOf" srcId="{756DB3E6-582D-416A-8D20-14081DBBF654}" destId="{1C8D7BF0-425D-4740-8B6E-7D7E20F301A4}" srcOrd="1" destOrd="1" presId="urn:microsoft.com/office/officeart/2005/8/layout/vList4"/>
    <dgm:cxn modelId="{E22E5F33-85DF-45C5-A395-23770A54A1B8}" srcId="{FC0A223B-47A5-4ADA-9945-E044CE2FC35B}" destId="{086D2F40-84A4-403E-AC0A-FE7F81E41C32}" srcOrd="2" destOrd="0" parTransId="{99AD016F-FBC8-4B1D-A4D8-538B0D7B9F86}" sibTransId="{679457F1-4598-4A8A-8670-640B0FFE37EF}"/>
    <dgm:cxn modelId="{A0555436-4591-4525-B891-99E3F4DBBA43}" type="presOf" srcId="{D673DE8B-DBE5-4066-B20F-FAD0531AA30A}" destId="{D1DE49E6-2F2E-4E2F-9EA8-5281BFFFD0D1}" srcOrd="0" destOrd="1" presId="urn:microsoft.com/office/officeart/2005/8/layout/vList4"/>
    <dgm:cxn modelId="{9379A536-3BCB-47F6-A530-EB56BFB27B08}" type="presOf" srcId="{756DB3E6-582D-416A-8D20-14081DBBF654}" destId="{42401B55-2CB3-4964-B64A-EC81CB0548C1}" srcOrd="0" destOrd="1" presId="urn:microsoft.com/office/officeart/2005/8/layout/vList4"/>
    <dgm:cxn modelId="{C439303A-40E0-4A6A-91D0-89EE6598FB02}" type="presOf" srcId="{FC0A223B-47A5-4ADA-9945-E044CE2FC35B}" destId="{42401B55-2CB3-4964-B64A-EC81CB0548C1}" srcOrd="0" destOrd="0" presId="urn:microsoft.com/office/officeart/2005/8/layout/vList4"/>
    <dgm:cxn modelId="{9D37955D-EE23-46DA-BFBE-80976FE102B3}" type="presOf" srcId="{FA012ED5-6E8E-4F56-AFD7-47F03DE8D861}" destId="{1C8D7BF0-425D-4740-8B6E-7D7E20F301A4}" srcOrd="1" destOrd="4" presId="urn:microsoft.com/office/officeart/2005/8/layout/vList4"/>
    <dgm:cxn modelId="{62400361-D22C-4A48-BEC2-533B0765C29F}" srcId="{F696936E-354A-4852-87A8-FC36DF8E8728}" destId="{FC0A223B-47A5-4ADA-9945-E044CE2FC35B}" srcOrd="1" destOrd="0" parTransId="{CEBE001E-03B1-4AE6-B15B-A0389194C84B}" sibTransId="{A65D4469-BDD1-45EE-A744-B72AB5B6FDB9}"/>
    <dgm:cxn modelId="{DBDD9662-F304-419E-901F-DDCF3F912C41}" type="presOf" srcId="{44FFF836-0CF2-42D0-AF45-13F932C5C17B}" destId="{D1DE49E6-2F2E-4E2F-9EA8-5281BFFFD0D1}" srcOrd="0" destOrd="3" presId="urn:microsoft.com/office/officeart/2005/8/layout/vList4"/>
    <dgm:cxn modelId="{38B77964-9629-44FA-8D34-FE808D856612}" type="presOf" srcId="{A90690DB-9F45-49A9-803C-50E486189DFE}" destId="{42401B55-2CB3-4964-B64A-EC81CB0548C1}" srcOrd="0" destOrd="5" presId="urn:microsoft.com/office/officeart/2005/8/layout/vList4"/>
    <dgm:cxn modelId="{E7A4F244-EF5F-4DB8-B503-A6D8876AE2B9}" srcId="{30C976EB-B181-4AF9-8FE1-24A6366939E1}" destId="{75BB5EBA-54FB-4661-8C8F-E5C85966ABB6}" srcOrd="6" destOrd="0" parTransId="{5DB177BF-2D05-4D91-B2C9-3D2F25D50E79}" sibTransId="{13C9ED1F-C0E4-4DC3-9444-B0F7FC3ED877}"/>
    <dgm:cxn modelId="{536AE765-7B76-40D9-AB9F-424116C71E2E}" type="presOf" srcId="{30C976EB-B181-4AF9-8FE1-24A6366939E1}" destId="{7353729C-8748-40A3-86BE-82F8A92EE715}" srcOrd="1" destOrd="0" presId="urn:microsoft.com/office/officeart/2005/8/layout/vList4"/>
    <dgm:cxn modelId="{66173148-290E-4514-BCD5-982472962244}" type="presOf" srcId="{B4D30B31-B68E-43F6-97C4-A482FC10B617}" destId="{D1DE49E6-2F2E-4E2F-9EA8-5281BFFFD0D1}" srcOrd="0" destOrd="5" presId="urn:microsoft.com/office/officeart/2005/8/layout/vList4"/>
    <dgm:cxn modelId="{A768AD6C-F7CE-4076-A71A-BEA4FC96C962}" srcId="{FC0A223B-47A5-4ADA-9945-E044CE2FC35B}" destId="{756DB3E6-582D-416A-8D20-14081DBBF654}" srcOrd="0" destOrd="0" parTransId="{BB6838E5-4F80-456B-B709-EB7DD39B6F0D}" sibTransId="{CA5074D3-2813-49EE-A01A-98F4A36C74B7}"/>
    <dgm:cxn modelId="{BDDC824D-AB9E-425B-907E-045923D1A7EE}" type="presOf" srcId="{75BB5EBA-54FB-4661-8C8F-E5C85966ABB6}" destId="{7353729C-8748-40A3-86BE-82F8A92EE715}" srcOrd="1" destOrd="7" presId="urn:microsoft.com/office/officeart/2005/8/layout/vList4"/>
    <dgm:cxn modelId="{F6E19A51-D261-4F1F-9243-7FC01A0EEC7F}" type="presOf" srcId="{0115052C-0ED0-49AA-A808-1E2353EAD977}" destId="{42401B55-2CB3-4964-B64A-EC81CB0548C1}" srcOrd="0" destOrd="2" presId="urn:microsoft.com/office/officeart/2005/8/layout/vList4"/>
    <dgm:cxn modelId="{D12C2F53-4E22-4EEA-9B43-DB650C2151D7}" srcId="{FC0A223B-47A5-4ADA-9945-E044CE2FC35B}" destId="{0115052C-0ED0-49AA-A808-1E2353EAD977}" srcOrd="1" destOrd="0" parTransId="{95B9B661-A9C9-4923-9782-CCD50E7DEBA6}" sibTransId="{9B93049C-2EA5-4DC0-8C00-A8B4529F1E3B}"/>
    <dgm:cxn modelId="{BC28057D-65F6-47FA-834C-910A3D4937FE}" srcId="{FC0A223B-47A5-4ADA-9945-E044CE2FC35B}" destId="{B55023E5-7218-4C30-A6C5-D59E3A71948C}" srcOrd="5" destOrd="0" parTransId="{3BA7AE8C-FF37-406E-9CA4-6B627155F753}" sibTransId="{0010CADA-1A71-4D37-89F9-F0ABD19C0718}"/>
    <dgm:cxn modelId="{D9D2B480-775D-4AED-8161-DE6A48D430B1}" type="presOf" srcId="{A90690DB-9F45-49A9-803C-50E486189DFE}" destId="{1C8D7BF0-425D-4740-8B6E-7D7E20F301A4}" srcOrd="1" destOrd="5" presId="urn:microsoft.com/office/officeart/2005/8/layout/vList4"/>
    <dgm:cxn modelId="{8FB36B88-D94A-411F-807D-246C3F3D3627}" type="presOf" srcId="{F696936E-354A-4852-87A8-FC36DF8E8728}" destId="{E416461E-BF48-46C0-9708-51587C479CE6}" srcOrd="0" destOrd="0" presId="urn:microsoft.com/office/officeart/2005/8/layout/vList4"/>
    <dgm:cxn modelId="{BC73FB8F-1AB1-41BA-B883-9B27E0E1F495}" type="presOf" srcId="{FA012ED5-6E8E-4F56-AFD7-47F03DE8D861}" destId="{42401B55-2CB3-4964-B64A-EC81CB0548C1}" srcOrd="0" destOrd="4" presId="urn:microsoft.com/office/officeart/2005/8/layout/vList4"/>
    <dgm:cxn modelId="{DCCAF990-4EC7-4EFC-AEA1-E96ECEFB40F9}" type="presOf" srcId="{086D2F40-84A4-403E-AC0A-FE7F81E41C32}" destId="{42401B55-2CB3-4964-B64A-EC81CB0548C1}" srcOrd="0" destOrd="3" presId="urn:microsoft.com/office/officeart/2005/8/layout/vList4"/>
    <dgm:cxn modelId="{FE8E6C9B-F99F-4BF6-A5CF-16F2008AEE6C}" type="presOf" srcId="{086D2F40-84A4-403E-AC0A-FE7F81E41C32}" destId="{1C8D7BF0-425D-4740-8B6E-7D7E20F301A4}" srcOrd="1" destOrd="3" presId="urn:microsoft.com/office/officeart/2005/8/layout/vList4"/>
    <dgm:cxn modelId="{D28B899D-DC79-4FAE-B4FF-C08582ADBA9D}" srcId="{FC0A223B-47A5-4ADA-9945-E044CE2FC35B}" destId="{FA012ED5-6E8E-4F56-AFD7-47F03DE8D861}" srcOrd="3" destOrd="0" parTransId="{10E27029-C85B-4BBE-8DE2-55FB9D477616}" sibTransId="{B476C9CC-4D36-409A-B04B-56551F90159D}"/>
    <dgm:cxn modelId="{5DB13DA9-5C2B-4A3D-8155-DD12C9846B01}" type="presOf" srcId="{83896C9C-D365-4CFE-A901-4F1DD89A4472}" destId="{7353729C-8748-40A3-86BE-82F8A92EE715}" srcOrd="1" destOrd="6" presId="urn:microsoft.com/office/officeart/2005/8/layout/vList4"/>
    <dgm:cxn modelId="{E15FE2AE-6377-4FD6-8630-0CB3326D44F1}" type="presOf" srcId="{FC0A223B-47A5-4ADA-9945-E044CE2FC35B}" destId="{1C8D7BF0-425D-4740-8B6E-7D7E20F301A4}" srcOrd="1" destOrd="0" presId="urn:microsoft.com/office/officeart/2005/8/layout/vList4"/>
    <dgm:cxn modelId="{08B1CFB4-6560-436D-A9A3-8345315A83D3}" srcId="{30C976EB-B181-4AF9-8FE1-24A6366939E1}" destId="{01E31C63-0047-4415-B9EB-DFDD1EFD671A}" srcOrd="1" destOrd="0" parTransId="{F9DDF35A-0134-4DE9-9577-9DCC5CABB18F}" sibTransId="{8021EA53-E887-4E1C-A675-852A0401D0D6}"/>
    <dgm:cxn modelId="{A6B844B6-F17F-49C6-B750-8A5C945C32A2}" type="presOf" srcId="{255EB715-9C1A-4880-B6CF-65A3D9D8EB68}" destId="{D1DE49E6-2F2E-4E2F-9EA8-5281BFFFD0D1}" srcOrd="0" destOrd="4" presId="urn:microsoft.com/office/officeart/2005/8/layout/vList4"/>
    <dgm:cxn modelId="{C9EC86C0-03CD-4E3A-9772-FE8AC0920B37}" type="presOf" srcId="{B55023E5-7218-4C30-A6C5-D59E3A71948C}" destId="{1C8D7BF0-425D-4740-8B6E-7D7E20F301A4}" srcOrd="1" destOrd="6" presId="urn:microsoft.com/office/officeart/2005/8/layout/vList4"/>
    <dgm:cxn modelId="{DEC83BD0-EE86-4173-B25D-0B4F11B5AB51}" srcId="{30C976EB-B181-4AF9-8FE1-24A6366939E1}" destId="{83896C9C-D365-4CFE-A901-4F1DD89A4472}" srcOrd="5" destOrd="0" parTransId="{274FE2D1-2841-408D-A5A7-EDF5FA8DBAB3}" sibTransId="{7B3DFC3B-8822-4784-ADCC-AE7C4A032D22}"/>
    <dgm:cxn modelId="{651C0CD1-0FF5-4231-A799-6AD3D4D6CDB3}" type="presOf" srcId="{83896C9C-D365-4CFE-A901-4F1DD89A4472}" destId="{D1DE49E6-2F2E-4E2F-9EA8-5281BFFFD0D1}" srcOrd="0" destOrd="6" presId="urn:microsoft.com/office/officeart/2005/8/layout/vList4"/>
    <dgm:cxn modelId="{A32945D3-E8AB-4173-ACC1-99BE7717A877}" type="presOf" srcId="{44FFF836-0CF2-42D0-AF45-13F932C5C17B}" destId="{7353729C-8748-40A3-86BE-82F8A92EE715}" srcOrd="1" destOrd="3" presId="urn:microsoft.com/office/officeart/2005/8/layout/vList4"/>
    <dgm:cxn modelId="{54D16ED4-0A94-4CDF-A95D-7EC203C6367C}" srcId="{30C976EB-B181-4AF9-8FE1-24A6366939E1}" destId="{44FFF836-0CF2-42D0-AF45-13F932C5C17B}" srcOrd="2" destOrd="0" parTransId="{FA19935D-64CF-4FBA-931F-1F32197A4819}" sibTransId="{37B678F6-2AB3-46C4-9FE6-C76DA02C2992}"/>
    <dgm:cxn modelId="{644BE9DA-7264-46D0-9588-1C191501B01A}" srcId="{F696936E-354A-4852-87A8-FC36DF8E8728}" destId="{30C976EB-B181-4AF9-8FE1-24A6366939E1}" srcOrd="0" destOrd="0" parTransId="{E9286EA1-602B-45D6-95EA-6C5344AAA8E3}" sibTransId="{158565C8-9239-4AE1-ABC4-05B40F0969B8}"/>
    <dgm:cxn modelId="{43B899E5-1A87-48A5-B0AC-302BDBB7EC67}" type="presOf" srcId="{01E31C63-0047-4415-B9EB-DFDD1EFD671A}" destId="{D1DE49E6-2F2E-4E2F-9EA8-5281BFFFD0D1}" srcOrd="0" destOrd="2" presId="urn:microsoft.com/office/officeart/2005/8/layout/vList4"/>
    <dgm:cxn modelId="{062F3EE9-A535-4F2D-8441-D0654F524A8B}" srcId="{FC0A223B-47A5-4ADA-9945-E044CE2FC35B}" destId="{A90690DB-9F45-49A9-803C-50E486189DFE}" srcOrd="4" destOrd="0" parTransId="{8847D3B3-1ECF-4ADD-BA67-2D80DDA3796D}" sibTransId="{53446018-8FFC-4808-84B7-6F2481F5AC25}"/>
    <dgm:cxn modelId="{3FA70FEB-B135-412B-9F0D-F6347CA08785}" type="presOf" srcId="{75BB5EBA-54FB-4661-8C8F-E5C85966ABB6}" destId="{D1DE49E6-2F2E-4E2F-9EA8-5281BFFFD0D1}" srcOrd="0" destOrd="7" presId="urn:microsoft.com/office/officeart/2005/8/layout/vList4"/>
    <dgm:cxn modelId="{5E4010F1-E0FD-41AA-A308-9635ABB4DBD6}" srcId="{30C976EB-B181-4AF9-8FE1-24A6366939E1}" destId="{D673DE8B-DBE5-4066-B20F-FAD0531AA30A}" srcOrd="0" destOrd="0" parTransId="{D0CDE9B5-E4D8-4816-9A33-56C79DB5BAEF}" sibTransId="{45EC8D22-3A79-4D0E-85D6-B51CE2466C6C}"/>
    <dgm:cxn modelId="{31E1A2F5-8217-4649-BC63-BA819251D7DC}" type="presOf" srcId="{B4D30B31-B68E-43F6-97C4-A482FC10B617}" destId="{7353729C-8748-40A3-86BE-82F8A92EE715}" srcOrd="1" destOrd="5" presId="urn:microsoft.com/office/officeart/2005/8/layout/vList4"/>
    <dgm:cxn modelId="{AB1476F9-3933-4A23-BB3D-F4C52FE3BDC8}" type="presOf" srcId="{01E31C63-0047-4415-B9EB-DFDD1EFD671A}" destId="{7353729C-8748-40A3-86BE-82F8A92EE715}" srcOrd="1" destOrd="2" presId="urn:microsoft.com/office/officeart/2005/8/layout/vList4"/>
    <dgm:cxn modelId="{48CF43FB-D8AF-4255-8D45-8470E2B591FE}" type="presOf" srcId="{D673DE8B-DBE5-4066-B20F-FAD0531AA30A}" destId="{7353729C-8748-40A3-86BE-82F8A92EE715}" srcOrd="1" destOrd="1" presId="urn:microsoft.com/office/officeart/2005/8/layout/vList4"/>
    <dgm:cxn modelId="{FD9F817F-2AE6-4389-8A87-54244BA5C234}" type="presParOf" srcId="{E416461E-BF48-46C0-9708-51587C479CE6}" destId="{B895718F-F616-4D25-89EA-10F694F6A9C1}" srcOrd="0" destOrd="0" presId="urn:microsoft.com/office/officeart/2005/8/layout/vList4"/>
    <dgm:cxn modelId="{8E98B359-0B64-42D8-981C-C05D88B6CAEF}" type="presParOf" srcId="{B895718F-F616-4D25-89EA-10F694F6A9C1}" destId="{D1DE49E6-2F2E-4E2F-9EA8-5281BFFFD0D1}" srcOrd="0" destOrd="0" presId="urn:microsoft.com/office/officeart/2005/8/layout/vList4"/>
    <dgm:cxn modelId="{97A94590-829E-46FC-9206-2753CE698689}" type="presParOf" srcId="{B895718F-F616-4D25-89EA-10F694F6A9C1}" destId="{65618CFD-AF19-47EB-A12D-54EC647F800A}" srcOrd="1" destOrd="0" presId="urn:microsoft.com/office/officeart/2005/8/layout/vList4"/>
    <dgm:cxn modelId="{2FB5C4EF-3635-42CC-9B43-42A743B92882}" type="presParOf" srcId="{B895718F-F616-4D25-89EA-10F694F6A9C1}" destId="{7353729C-8748-40A3-86BE-82F8A92EE715}" srcOrd="2" destOrd="0" presId="urn:microsoft.com/office/officeart/2005/8/layout/vList4"/>
    <dgm:cxn modelId="{A3E0A288-B9D2-41D7-91F5-6CC986E599D5}" type="presParOf" srcId="{E416461E-BF48-46C0-9708-51587C479CE6}" destId="{013D1CE2-539D-4E53-A69B-C9C079F0B536}" srcOrd="1" destOrd="0" presId="urn:microsoft.com/office/officeart/2005/8/layout/vList4"/>
    <dgm:cxn modelId="{5F46A5A0-E2AB-4E55-B6ED-A586E7F4A82D}" type="presParOf" srcId="{E416461E-BF48-46C0-9708-51587C479CE6}" destId="{99362609-7497-4CB7-A7E8-C9FFC0DF2BA9}" srcOrd="2" destOrd="0" presId="urn:microsoft.com/office/officeart/2005/8/layout/vList4"/>
    <dgm:cxn modelId="{B99C8466-6599-4E7E-B8B6-29C43578BD73}" type="presParOf" srcId="{99362609-7497-4CB7-A7E8-C9FFC0DF2BA9}" destId="{42401B55-2CB3-4964-B64A-EC81CB0548C1}" srcOrd="0" destOrd="0" presId="urn:microsoft.com/office/officeart/2005/8/layout/vList4"/>
    <dgm:cxn modelId="{6398195E-1C2C-40FF-A0C9-178107197015}" type="presParOf" srcId="{99362609-7497-4CB7-A7E8-C9FFC0DF2BA9}" destId="{77DDB150-A61B-44BA-9F6F-A054E13240AF}" srcOrd="1" destOrd="0" presId="urn:microsoft.com/office/officeart/2005/8/layout/vList4"/>
    <dgm:cxn modelId="{FD0FE99D-1C91-46EB-8177-3669324CB724}" type="presParOf" srcId="{99362609-7497-4CB7-A7E8-C9FFC0DF2BA9}" destId="{1C8D7BF0-425D-4740-8B6E-7D7E20F301A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96936E-354A-4852-87A8-FC36DF8E8728}"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US"/>
        </a:p>
      </dgm:t>
    </dgm:pt>
    <dgm:pt modelId="{30C976EB-B181-4AF9-8FE1-24A6366939E1}">
      <dgm:prSet phldrT="[Text]"/>
      <dgm:spPr/>
      <dgm:t>
        <a:bodyPr/>
        <a:lstStyle/>
        <a:p>
          <a:r>
            <a:rPr kumimoji="0" lang="en-US" u="none" strike="noStrike" cap="none" normalizeH="0" baseline="0">
              <a:ln/>
              <a:effectLst/>
            </a:rPr>
            <a:t>Poverty / Environment</a:t>
          </a:r>
          <a:endParaRPr lang="en-US" dirty="0"/>
        </a:p>
      </dgm:t>
    </dgm:pt>
    <dgm:pt modelId="{E9286EA1-602B-45D6-95EA-6C5344AAA8E3}" type="parTrans" cxnId="{644BE9DA-7264-46D0-9588-1C191501B01A}">
      <dgm:prSet/>
      <dgm:spPr/>
      <dgm:t>
        <a:bodyPr/>
        <a:lstStyle/>
        <a:p>
          <a:endParaRPr lang="en-US"/>
        </a:p>
      </dgm:t>
    </dgm:pt>
    <dgm:pt modelId="{158565C8-9239-4AE1-ABC4-05B40F0969B8}" type="sibTrans" cxnId="{644BE9DA-7264-46D0-9588-1C191501B01A}">
      <dgm:prSet/>
      <dgm:spPr/>
      <dgm:t>
        <a:bodyPr/>
        <a:lstStyle/>
        <a:p>
          <a:endParaRPr lang="en-US"/>
        </a:p>
      </dgm:t>
    </dgm:pt>
    <dgm:pt modelId="{D673DE8B-DBE5-4066-B20F-FAD0531AA30A}">
      <dgm:prSet phldrT="[Text]"/>
      <dgm:spPr/>
      <dgm:t>
        <a:bodyPr/>
        <a:lstStyle/>
        <a:p>
          <a:pPr rtl="0"/>
          <a:r>
            <a:rPr kumimoji="0" lang="en-US" u="none" strike="noStrike" cap="none" normalizeH="0" baseline="0">
              <a:ln/>
              <a:effectLst/>
            </a:rPr>
            <a:t>Short term needs are a priority and forbids environmental protection.</a:t>
          </a:r>
          <a:endParaRPr lang="en-US" dirty="0"/>
        </a:p>
      </dgm:t>
    </dgm:pt>
    <dgm:pt modelId="{D0CDE9B5-E4D8-4816-9A33-56C79DB5BAEF}" type="parTrans" cxnId="{5E4010F1-E0FD-41AA-A308-9635ABB4DBD6}">
      <dgm:prSet/>
      <dgm:spPr/>
      <dgm:t>
        <a:bodyPr/>
        <a:lstStyle/>
        <a:p>
          <a:endParaRPr lang="en-US"/>
        </a:p>
      </dgm:t>
    </dgm:pt>
    <dgm:pt modelId="{45EC8D22-3A79-4D0E-85D6-B51CE2466C6C}" type="sibTrans" cxnId="{5E4010F1-E0FD-41AA-A308-9635ABB4DBD6}">
      <dgm:prSet/>
      <dgm:spPr/>
      <dgm:t>
        <a:bodyPr/>
        <a:lstStyle/>
        <a:p>
          <a:endParaRPr lang="en-US"/>
        </a:p>
      </dgm:t>
    </dgm:pt>
    <dgm:pt modelId="{FC0A223B-47A5-4ADA-9945-E044CE2FC35B}">
      <dgm:prSet phldrT="[Text]"/>
      <dgm:spPr/>
      <dgm:t>
        <a:bodyPr/>
        <a:lstStyle/>
        <a:p>
          <a:pPr rtl="0"/>
          <a:r>
            <a:rPr kumimoji="0" lang="en-US" u="none" strike="noStrike" cap="none" normalizeH="0" baseline="0">
              <a:ln/>
              <a:effectLst/>
            </a:rPr>
            <a:t>Instability</a:t>
          </a:r>
          <a:endParaRPr lang="en-US" dirty="0"/>
        </a:p>
      </dgm:t>
    </dgm:pt>
    <dgm:pt modelId="{CEBE001E-03B1-4AE6-B15B-A0389194C84B}" type="parTrans" cxnId="{62400361-D22C-4A48-BEC2-533B0765C29F}">
      <dgm:prSet/>
      <dgm:spPr/>
      <dgm:t>
        <a:bodyPr/>
        <a:lstStyle/>
        <a:p>
          <a:endParaRPr lang="en-US"/>
        </a:p>
      </dgm:t>
    </dgm:pt>
    <dgm:pt modelId="{A65D4469-BDD1-45EE-A744-B72AB5B6FDB9}" type="sibTrans" cxnId="{62400361-D22C-4A48-BEC2-533B0765C29F}">
      <dgm:prSet/>
      <dgm:spPr/>
      <dgm:t>
        <a:bodyPr/>
        <a:lstStyle/>
        <a:p>
          <a:endParaRPr lang="en-US"/>
        </a:p>
      </dgm:t>
    </dgm:pt>
    <dgm:pt modelId="{756DB3E6-582D-416A-8D20-14081DBBF654}">
      <dgm:prSet phldrT="[Text]"/>
      <dgm:spPr/>
      <dgm:t>
        <a:bodyPr/>
        <a:lstStyle/>
        <a:p>
          <a:pPr rtl="0"/>
          <a:r>
            <a:rPr kumimoji="0" lang="en-US" u="none" strike="noStrike" cap="none" normalizeH="0" baseline="0">
              <a:ln/>
              <a:effectLst/>
            </a:rPr>
            <a:t>Fall back of democracy, repression and dictatorship.</a:t>
          </a:r>
          <a:endParaRPr lang="en-US" dirty="0"/>
        </a:p>
      </dgm:t>
    </dgm:pt>
    <dgm:pt modelId="{BB6838E5-4F80-456B-B709-EB7DD39B6F0D}" type="parTrans" cxnId="{A768AD6C-F7CE-4076-A71A-BEA4FC96C962}">
      <dgm:prSet/>
      <dgm:spPr/>
      <dgm:t>
        <a:bodyPr/>
        <a:lstStyle/>
        <a:p>
          <a:endParaRPr lang="en-US"/>
        </a:p>
      </dgm:t>
    </dgm:pt>
    <dgm:pt modelId="{CA5074D3-2813-49EE-A01A-98F4A36C74B7}" type="sibTrans" cxnId="{A768AD6C-F7CE-4076-A71A-BEA4FC96C962}">
      <dgm:prSet/>
      <dgm:spPr/>
      <dgm:t>
        <a:bodyPr/>
        <a:lstStyle/>
        <a:p>
          <a:endParaRPr lang="en-US"/>
        </a:p>
      </dgm:t>
    </dgm:pt>
    <dgm:pt modelId="{CE44896E-C374-4C1D-A335-522DE82136DB}">
      <dgm:prSet/>
      <dgm:spPr/>
      <dgm:t>
        <a:bodyPr/>
        <a:lstStyle/>
        <a:p>
          <a:pPr rtl="0"/>
          <a:r>
            <a:rPr kumimoji="0" lang="en-US" u="none" strike="noStrike" cap="none" normalizeH="0" baseline="0">
              <a:ln/>
              <a:effectLst/>
            </a:rPr>
            <a:t>Development wins over environmental issues.</a:t>
          </a:r>
          <a:endParaRPr kumimoji="0" lang="en-US" u="none" strike="noStrike" cap="none" normalizeH="0" baseline="0" dirty="0">
            <a:ln/>
            <a:effectLst/>
          </a:endParaRPr>
        </a:p>
      </dgm:t>
    </dgm:pt>
    <dgm:pt modelId="{1B8569E5-C4C6-41F4-AFFD-C23E8939EB89}" type="parTrans" cxnId="{0FFD2E90-463C-413D-907A-15AA1A01296F}">
      <dgm:prSet/>
      <dgm:spPr/>
      <dgm:t>
        <a:bodyPr/>
        <a:lstStyle/>
        <a:p>
          <a:endParaRPr lang="en-US"/>
        </a:p>
      </dgm:t>
    </dgm:pt>
    <dgm:pt modelId="{477422A2-DB0D-4C28-B50E-9BE7432A26B0}" type="sibTrans" cxnId="{0FFD2E90-463C-413D-907A-15AA1A01296F}">
      <dgm:prSet/>
      <dgm:spPr/>
      <dgm:t>
        <a:bodyPr/>
        <a:lstStyle/>
        <a:p>
          <a:endParaRPr lang="en-US"/>
        </a:p>
      </dgm:t>
    </dgm:pt>
    <dgm:pt modelId="{469D1881-E2EC-4B7A-AAE4-131F0BEA50BC}">
      <dgm:prSet/>
      <dgm:spPr/>
      <dgm:t>
        <a:bodyPr/>
        <a:lstStyle/>
        <a:p>
          <a:pPr rtl="0"/>
          <a:r>
            <a:rPr kumimoji="0" lang="en-US" u="none" strike="noStrike" cap="none" normalizeH="0" baseline="0" dirty="0">
              <a:ln/>
              <a:effectLst/>
            </a:rPr>
            <a:t>Usage of cheapest fuel alternatives (e.g. coal).</a:t>
          </a:r>
        </a:p>
      </dgm:t>
    </dgm:pt>
    <dgm:pt modelId="{453AD18B-A07B-46D7-A6CC-8B4B6427B064}" type="parTrans" cxnId="{58EF7FC3-22BD-4E56-BD0B-A161E88B9691}">
      <dgm:prSet/>
      <dgm:spPr/>
      <dgm:t>
        <a:bodyPr/>
        <a:lstStyle/>
        <a:p>
          <a:endParaRPr lang="en-US"/>
        </a:p>
      </dgm:t>
    </dgm:pt>
    <dgm:pt modelId="{C9DCA25F-5139-4204-AE2B-6CFFC0EFBEA0}" type="sibTrans" cxnId="{58EF7FC3-22BD-4E56-BD0B-A161E88B9691}">
      <dgm:prSet/>
      <dgm:spPr/>
      <dgm:t>
        <a:bodyPr/>
        <a:lstStyle/>
        <a:p>
          <a:endParaRPr lang="en-US"/>
        </a:p>
      </dgm:t>
    </dgm:pt>
    <dgm:pt modelId="{97949232-5EE7-4726-87E2-006A79E274D4}">
      <dgm:prSet/>
      <dgm:spPr/>
      <dgm:t>
        <a:bodyPr/>
        <a:lstStyle/>
        <a:p>
          <a:pPr rtl="0"/>
          <a:r>
            <a:rPr kumimoji="0" lang="en-US" u="none" strike="noStrike" cap="none" normalizeH="0" baseline="0">
              <a:ln/>
              <a:effectLst/>
            </a:rPr>
            <a:t>Lack of capital available for more environmentally efficient facilities.</a:t>
          </a:r>
          <a:endParaRPr kumimoji="0" lang="en-US" b="0" i="0" u="none" strike="noStrike" cap="none" normalizeH="0" baseline="0" dirty="0">
            <a:ln/>
            <a:effectLst/>
            <a:latin typeface="Arial Narrow" pitchFamily="34" charset="0"/>
          </a:endParaRPr>
        </a:p>
      </dgm:t>
    </dgm:pt>
    <dgm:pt modelId="{E9BEAC95-12D2-4DED-A2F3-1076972A7150}" type="parTrans" cxnId="{BDD51594-2CB0-4E02-9A5B-3550A5A8CA78}">
      <dgm:prSet/>
      <dgm:spPr/>
      <dgm:t>
        <a:bodyPr/>
        <a:lstStyle/>
        <a:p>
          <a:endParaRPr lang="en-US"/>
        </a:p>
      </dgm:t>
    </dgm:pt>
    <dgm:pt modelId="{9494D2D6-BB24-471F-968A-3F0972FE1F76}" type="sibTrans" cxnId="{BDD51594-2CB0-4E02-9A5B-3550A5A8CA78}">
      <dgm:prSet/>
      <dgm:spPr/>
      <dgm:t>
        <a:bodyPr/>
        <a:lstStyle/>
        <a:p>
          <a:endParaRPr lang="en-US"/>
        </a:p>
      </dgm:t>
    </dgm:pt>
    <dgm:pt modelId="{429C7560-90A2-45B2-8085-78B9995CC480}">
      <dgm:prSet/>
      <dgm:spPr/>
      <dgm:t>
        <a:bodyPr/>
        <a:lstStyle/>
        <a:p>
          <a:pPr rtl="0"/>
          <a:r>
            <a:rPr kumimoji="0" lang="en-US" u="none" strike="noStrike" cap="none" normalizeH="0" baseline="0">
              <a:ln/>
              <a:effectLst/>
            </a:rPr>
            <a:t>Security takes most of public spending.</a:t>
          </a:r>
          <a:endParaRPr kumimoji="0" lang="en-US" u="none" strike="noStrike" cap="none" normalizeH="0" baseline="0" dirty="0">
            <a:ln/>
            <a:effectLst/>
          </a:endParaRPr>
        </a:p>
      </dgm:t>
    </dgm:pt>
    <dgm:pt modelId="{0449B2A2-487B-4F4B-8039-0762F138909A}" type="parTrans" cxnId="{79FCC2EB-3FFB-4E20-9396-313FD2CE5635}">
      <dgm:prSet/>
      <dgm:spPr/>
      <dgm:t>
        <a:bodyPr/>
        <a:lstStyle/>
        <a:p>
          <a:endParaRPr lang="en-US"/>
        </a:p>
      </dgm:t>
    </dgm:pt>
    <dgm:pt modelId="{40206263-5E49-4C3C-BA09-FD8997B3965E}" type="sibTrans" cxnId="{79FCC2EB-3FFB-4E20-9396-313FD2CE5635}">
      <dgm:prSet/>
      <dgm:spPr/>
      <dgm:t>
        <a:bodyPr/>
        <a:lstStyle/>
        <a:p>
          <a:endParaRPr lang="en-US"/>
        </a:p>
      </dgm:t>
    </dgm:pt>
    <dgm:pt modelId="{EACEC2E7-C9FF-4FCE-AB33-427913A00877}">
      <dgm:prSet/>
      <dgm:spPr/>
      <dgm:t>
        <a:bodyPr/>
        <a:lstStyle/>
        <a:p>
          <a:pPr rtl="0"/>
          <a:r>
            <a:rPr kumimoji="0" lang="en-US" u="none" strike="noStrike" cap="none" normalizeH="0" baseline="0">
              <a:ln/>
              <a:effectLst/>
            </a:rPr>
            <a:t>Bad investment environment, loss of tourism incomes.</a:t>
          </a:r>
          <a:endParaRPr kumimoji="0" lang="en-US" u="none" strike="noStrike" cap="none" normalizeH="0" baseline="0" dirty="0">
            <a:ln/>
            <a:effectLst/>
          </a:endParaRPr>
        </a:p>
      </dgm:t>
    </dgm:pt>
    <dgm:pt modelId="{50C69920-C96C-4CB8-83FA-F681D239F928}" type="parTrans" cxnId="{9249642B-9E02-403A-8012-CF962B90F4DA}">
      <dgm:prSet/>
      <dgm:spPr/>
      <dgm:t>
        <a:bodyPr/>
        <a:lstStyle/>
        <a:p>
          <a:endParaRPr lang="en-US"/>
        </a:p>
      </dgm:t>
    </dgm:pt>
    <dgm:pt modelId="{3D5D47B6-22FD-4CD8-A5C9-67FAF4356EBE}" type="sibTrans" cxnId="{9249642B-9E02-403A-8012-CF962B90F4DA}">
      <dgm:prSet/>
      <dgm:spPr/>
      <dgm:t>
        <a:bodyPr/>
        <a:lstStyle/>
        <a:p>
          <a:endParaRPr lang="en-US"/>
        </a:p>
      </dgm:t>
    </dgm:pt>
    <dgm:pt modelId="{84A379ED-CBD4-4241-973B-98B9C4044879}">
      <dgm:prSet/>
      <dgm:spPr/>
      <dgm:t>
        <a:bodyPr/>
        <a:lstStyle/>
        <a:p>
          <a:pPr rtl="0"/>
          <a:r>
            <a:rPr kumimoji="0" lang="en-US" u="none" strike="noStrike" cap="none" normalizeH="0" baseline="0">
              <a:ln/>
              <a:effectLst/>
            </a:rPr>
            <a:t>Disorganization of health and education services.</a:t>
          </a:r>
          <a:endParaRPr kumimoji="0" lang="en-US" u="none" strike="noStrike" cap="none" normalizeH="0" baseline="0" dirty="0">
            <a:ln/>
            <a:effectLst/>
          </a:endParaRPr>
        </a:p>
      </dgm:t>
    </dgm:pt>
    <dgm:pt modelId="{43344846-E314-496C-863D-52C0FF2DFCC3}" type="parTrans" cxnId="{E5891272-07AC-4A22-976E-69C51BDE8B8F}">
      <dgm:prSet/>
      <dgm:spPr/>
      <dgm:t>
        <a:bodyPr/>
        <a:lstStyle/>
        <a:p>
          <a:endParaRPr lang="en-US"/>
        </a:p>
      </dgm:t>
    </dgm:pt>
    <dgm:pt modelId="{E641DC01-AE86-48DA-976F-BE0E6213F990}" type="sibTrans" cxnId="{E5891272-07AC-4A22-976E-69C51BDE8B8F}">
      <dgm:prSet/>
      <dgm:spPr/>
      <dgm:t>
        <a:bodyPr/>
        <a:lstStyle/>
        <a:p>
          <a:endParaRPr lang="en-US"/>
        </a:p>
      </dgm:t>
    </dgm:pt>
    <dgm:pt modelId="{1AEBB784-81CD-45B8-A9C6-C4D437E76A1C}">
      <dgm:prSet/>
      <dgm:spPr/>
      <dgm:t>
        <a:bodyPr/>
        <a:lstStyle/>
        <a:p>
          <a:pPr rtl="0"/>
          <a:r>
            <a:rPr kumimoji="0" lang="en-US" u="none" strike="noStrike" cap="none" normalizeH="0" baseline="0">
              <a:ln/>
              <a:effectLst/>
            </a:rPr>
            <a:t>National and international resources towards urgencies.</a:t>
          </a:r>
          <a:endParaRPr kumimoji="0" lang="en-US" u="none" strike="noStrike" cap="none" normalizeH="0" baseline="0" dirty="0">
            <a:ln/>
            <a:effectLst/>
          </a:endParaRPr>
        </a:p>
      </dgm:t>
    </dgm:pt>
    <dgm:pt modelId="{878A00B3-766A-4CEC-9DE4-7EA0370284F0}" type="parTrans" cxnId="{ADB740D0-6F12-4841-B1DB-4B74D750573F}">
      <dgm:prSet/>
      <dgm:spPr/>
      <dgm:t>
        <a:bodyPr/>
        <a:lstStyle/>
        <a:p>
          <a:endParaRPr lang="en-US"/>
        </a:p>
      </dgm:t>
    </dgm:pt>
    <dgm:pt modelId="{D916E5A0-8D09-4269-B519-3F60C49AC0F1}" type="sibTrans" cxnId="{ADB740D0-6F12-4841-B1DB-4B74D750573F}">
      <dgm:prSet/>
      <dgm:spPr/>
      <dgm:t>
        <a:bodyPr/>
        <a:lstStyle/>
        <a:p>
          <a:endParaRPr lang="en-US"/>
        </a:p>
      </dgm:t>
    </dgm:pt>
    <dgm:pt modelId="{C1B61AD5-0529-47EB-9F15-4705C37746B0}">
      <dgm:prSet/>
      <dgm:spPr/>
      <dgm:t>
        <a:bodyPr/>
        <a:lstStyle/>
        <a:p>
          <a:pPr rtl="0"/>
          <a:r>
            <a:rPr kumimoji="0" lang="en-US" u="none" strike="noStrike" cap="none" normalizeH="0" baseline="0">
              <a:ln/>
              <a:effectLst/>
            </a:rPr>
            <a:t>Social divisions and political problems.</a:t>
          </a:r>
          <a:endParaRPr kumimoji="0" lang="en-US" u="none" strike="noStrike" cap="none" normalizeH="0" baseline="0" dirty="0">
            <a:ln/>
            <a:effectLst/>
          </a:endParaRPr>
        </a:p>
      </dgm:t>
    </dgm:pt>
    <dgm:pt modelId="{9D317EF0-B7E3-4E77-927F-25831D86E9CC}" type="parTrans" cxnId="{6B982326-7487-4909-9BCF-9A73F51BB574}">
      <dgm:prSet/>
      <dgm:spPr/>
      <dgm:t>
        <a:bodyPr/>
        <a:lstStyle/>
        <a:p>
          <a:endParaRPr lang="en-US"/>
        </a:p>
      </dgm:t>
    </dgm:pt>
    <dgm:pt modelId="{C6BD5686-CFA7-4ACA-BA1F-100158F4530E}" type="sibTrans" cxnId="{6B982326-7487-4909-9BCF-9A73F51BB574}">
      <dgm:prSet/>
      <dgm:spPr/>
      <dgm:t>
        <a:bodyPr/>
        <a:lstStyle/>
        <a:p>
          <a:endParaRPr lang="en-US"/>
        </a:p>
      </dgm:t>
    </dgm:pt>
    <dgm:pt modelId="{A9B0F3D2-5E04-4A73-8365-C20FFCEF084A}">
      <dgm:prSet/>
      <dgm:spPr/>
      <dgm:t>
        <a:bodyPr/>
        <a:lstStyle/>
        <a:p>
          <a:pPr rtl="0"/>
          <a:r>
            <a:rPr kumimoji="0" lang="en-US" u="none" strike="noStrike" cap="none" normalizeH="0" baseline="0">
              <a:ln/>
              <a:effectLst/>
            </a:rPr>
            <a:t>Refugees and potential for terrorism.</a:t>
          </a:r>
          <a:endParaRPr kumimoji="0" lang="en-US" u="none" strike="noStrike" cap="none" normalizeH="0" baseline="0" dirty="0">
            <a:ln/>
            <a:effectLst/>
          </a:endParaRPr>
        </a:p>
      </dgm:t>
    </dgm:pt>
    <dgm:pt modelId="{3EF71538-8735-4699-A07F-A48807DFCAFE}" type="parTrans" cxnId="{05BAC77F-866C-43B8-BDF4-3376037918AA}">
      <dgm:prSet/>
      <dgm:spPr/>
      <dgm:t>
        <a:bodyPr/>
        <a:lstStyle/>
        <a:p>
          <a:endParaRPr lang="en-US"/>
        </a:p>
      </dgm:t>
    </dgm:pt>
    <dgm:pt modelId="{4508143D-50CC-4744-95C0-D59D5B509AA5}" type="sibTrans" cxnId="{05BAC77F-866C-43B8-BDF4-3376037918AA}">
      <dgm:prSet/>
      <dgm:spPr/>
      <dgm:t>
        <a:bodyPr/>
        <a:lstStyle/>
        <a:p>
          <a:endParaRPr lang="en-US"/>
        </a:p>
      </dgm:t>
    </dgm:pt>
    <dgm:pt modelId="{E416461E-BF48-46C0-9708-51587C479CE6}" type="pres">
      <dgm:prSet presAssocID="{F696936E-354A-4852-87A8-FC36DF8E8728}" presName="linear" presStyleCnt="0">
        <dgm:presLayoutVars>
          <dgm:dir/>
          <dgm:resizeHandles val="exact"/>
        </dgm:presLayoutVars>
      </dgm:prSet>
      <dgm:spPr/>
    </dgm:pt>
    <dgm:pt modelId="{B895718F-F616-4D25-89EA-10F694F6A9C1}" type="pres">
      <dgm:prSet presAssocID="{30C976EB-B181-4AF9-8FE1-24A6366939E1}" presName="comp" presStyleCnt="0"/>
      <dgm:spPr/>
    </dgm:pt>
    <dgm:pt modelId="{D1DE49E6-2F2E-4E2F-9EA8-5281BFFFD0D1}" type="pres">
      <dgm:prSet presAssocID="{30C976EB-B181-4AF9-8FE1-24A6366939E1}" presName="box" presStyleLbl="node1" presStyleIdx="0" presStyleCnt="2"/>
      <dgm:spPr/>
    </dgm:pt>
    <dgm:pt modelId="{65618CFD-AF19-47EB-A12D-54EC647F800A}" type="pres">
      <dgm:prSet presAssocID="{30C976EB-B181-4AF9-8FE1-24A6366939E1}" presName="img" presStyleLbl="fgImgPlace1" presStyleIdx="0" presStyleCnt="2"/>
      <dgm:spPr>
        <a:blipFill rotWithShape="1">
          <a:blip xmlns:r="http://schemas.openxmlformats.org/officeDocument/2006/relationships" r:embed="rId1"/>
          <a:stretch>
            <a:fillRect/>
          </a:stretch>
        </a:blipFill>
      </dgm:spPr>
    </dgm:pt>
    <dgm:pt modelId="{7353729C-8748-40A3-86BE-82F8A92EE715}" type="pres">
      <dgm:prSet presAssocID="{30C976EB-B181-4AF9-8FE1-24A6366939E1}" presName="text" presStyleLbl="node1" presStyleIdx="0" presStyleCnt="2">
        <dgm:presLayoutVars>
          <dgm:bulletEnabled val="1"/>
        </dgm:presLayoutVars>
      </dgm:prSet>
      <dgm:spPr/>
    </dgm:pt>
    <dgm:pt modelId="{013D1CE2-539D-4E53-A69B-C9C079F0B536}" type="pres">
      <dgm:prSet presAssocID="{158565C8-9239-4AE1-ABC4-05B40F0969B8}" presName="spacer" presStyleCnt="0"/>
      <dgm:spPr/>
    </dgm:pt>
    <dgm:pt modelId="{99362609-7497-4CB7-A7E8-C9FFC0DF2BA9}" type="pres">
      <dgm:prSet presAssocID="{FC0A223B-47A5-4ADA-9945-E044CE2FC35B}" presName="comp" presStyleCnt="0"/>
      <dgm:spPr/>
    </dgm:pt>
    <dgm:pt modelId="{42401B55-2CB3-4964-B64A-EC81CB0548C1}" type="pres">
      <dgm:prSet presAssocID="{FC0A223B-47A5-4ADA-9945-E044CE2FC35B}" presName="box" presStyleLbl="node1" presStyleIdx="1" presStyleCnt="2"/>
      <dgm:spPr/>
    </dgm:pt>
    <dgm:pt modelId="{77DDB150-A61B-44BA-9F6F-A054E13240AF}" type="pres">
      <dgm:prSet presAssocID="{FC0A223B-47A5-4ADA-9945-E044CE2FC35B}" presName="img" presStyleLbl="fgImgPlac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pt>
    <dgm:pt modelId="{1C8D7BF0-425D-4740-8B6E-7D7E20F301A4}" type="pres">
      <dgm:prSet presAssocID="{FC0A223B-47A5-4ADA-9945-E044CE2FC35B}" presName="text" presStyleLbl="node1" presStyleIdx="1" presStyleCnt="2">
        <dgm:presLayoutVars>
          <dgm:bulletEnabled val="1"/>
        </dgm:presLayoutVars>
      </dgm:prSet>
      <dgm:spPr/>
    </dgm:pt>
  </dgm:ptLst>
  <dgm:cxnLst>
    <dgm:cxn modelId="{866AE400-38E8-49D9-BEDE-F74933DE442C}" type="presOf" srcId="{C1B61AD5-0529-47EB-9F15-4705C37746B0}" destId="{1C8D7BF0-425D-4740-8B6E-7D7E20F301A4}" srcOrd="1" destOrd="6" presId="urn:microsoft.com/office/officeart/2005/8/layout/vList4"/>
    <dgm:cxn modelId="{FE768E07-88C9-4FA9-B9F6-EAF35E7B72C0}" type="presOf" srcId="{30C976EB-B181-4AF9-8FE1-24A6366939E1}" destId="{7353729C-8748-40A3-86BE-82F8A92EE715}" srcOrd="1" destOrd="0" presId="urn:microsoft.com/office/officeart/2005/8/layout/vList4"/>
    <dgm:cxn modelId="{5263BF25-5EE3-430D-BF31-E8B3C8F1F0F0}" type="presOf" srcId="{1AEBB784-81CD-45B8-A9C6-C4D437E76A1C}" destId="{42401B55-2CB3-4964-B64A-EC81CB0548C1}" srcOrd="0" destOrd="5" presId="urn:microsoft.com/office/officeart/2005/8/layout/vList4"/>
    <dgm:cxn modelId="{4180D725-2894-4C5A-833D-8FC6A356BC6C}" type="presOf" srcId="{97949232-5EE7-4726-87E2-006A79E274D4}" destId="{7353729C-8748-40A3-86BE-82F8A92EE715}" srcOrd="1" destOrd="4" presId="urn:microsoft.com/office/officeart/2005/8/layout/vList4"/>
    <dgm:cxn modelId="{6B982326-7487-4909-9BCF-9A73F51BB574}" srcId="{FC0A223B-47A5-4ADA-9945-E044CE2FC35B}" destId="{C1B61AD5-0529-47EB-9F15-4705C37746B0}" srcOrd="5" destOrd="0" parTransId="{9D317EF0-B7E3-4E77-927F-25831D86E9CC}" sibTransId="{C6BD5686-CFA7-4ACA-BA1F-100158F4530E}"/>
    <dgm:cxn modelId="{0D234D26-61D4-4295-98C7-E046A8C1EFCE}" type="presOf" srcId="{756DB3E6-582D-416A-8D20-14081DBBF654}" destId="{42401B55-2CB3-4964-B64A-EC81CB0548C1}" srcOrd="0" destOrd="1" presId="urn:microsoft.com/office/officeart/2005/8/layout/vList4"/>
    <dgm:cxn modelId="{9249642B-9E02-403A-8012-CF962B90F4DA}" srcId="{FC0A223B-47A5-4ADA-9945-E044CE2FC35B}" destId="{EACEC2E7-C9FF-4FCE-AB33-427913A00877}" srcOrd="2" destOrd="0" parTransId="{50C69920-C96C-4CB8-83FA-F681D239F928}" sibTransId="{3D5D47B6-22FD-4CD8-A5C9-67FAF4356EBE}"/>
    <dgm:cxn modelId="{3C6E343D-3DA9-42BF-967A-FB1FB0CBB686}" type="presOf" srcId="{756DB3E6-582D-416A-8D20-14081DBBF654}" destId="{1C8D7BF0-425D-4740-8B6E-7D7E20F301A4}" srcOrd="1" destOrd="1" presId="urn:microsoft.com/office/officeart/2005/8/layout/vList4"/>
    <dgm:cxn modelId="{62400361-D22C-4A48-BEC2-533B0765C29F}" srcId="{F696936E-354A-4852-87A8-FC36DF8E8728}" destId="{FC0A223B-47A5-4ADA-9945-E044CE2FC35B}" srcOrd="1" destOrd="0" parTransId="{CEBE001E-03B1-4AE6-B15B-A0389194C84B}" sibTransId="{A65D4469-BDD1-45EE-A744-B72AB5B6FDB9}"/>
    <dgm:cxn modelId="{D9B37A62-E3F1-4003-A8AD-CA174CF50C69}" type="presOf" srcId="{469D1881-E2EC-4B7A-AAE4-131F0BEA50BC}" destId="{D1DE49E6-2F2E-4E2F-9EA8-5281BFFFD0D1}" srcOrd="0" destOrd="3" presId="urn:microsoft.com/office/officeart/2005/8/layout/vList4"/>
    <dgm:cxn modelId="{57B4684A-975E-4FD4-922D-1A74748BF377}" type="presOf" srcId="{84A379ED-CBD4-4241-973B-98B9C4044879}" destId="{42401B55-2CB3-4964-B64A-EC81CB0548C1}" srcOrd="0" destOrd="4" presId="urn:microsoft.com/office/officeart/2005/8/layout/vList4"/>
    <dgm:cxn modelId="{A768AD6C-F7CE-4076-A71A-BEA4FC96C962}" srcId="{FC0A223B-47A5-4ADA-9945-E044CE2FC35B}" destId="{756DB3E6-582D-416A-8D20-14081DBBF654}" srcOrd="0" destOrd="0" parTransId="{BB6838E5-4F80-456B-B709-EB7DD39B6F0D}" sibTransId="{CA5074D3-2813-49EE-A01A-98F4A36C74B7}"/>
    <dgm:cxn modelId="{E5891272-07AC-4A22-976E-69C51BDE8B8F}" srcId="{FC0A223B-47A5-4ADA-9945-E044CE2FC35B}" destId="{84A379ED-CBD4-4241-973B-98B9C4044879}" srcOrd="3" destOrd="0" parTransId="{43344846-E314-496C-863D-52C0FF2DFCC3}" sibTransId="{E641DC01-AE86-48DA-976F-BE0E6213F990}"/>
    <dgm:cxn modelId="{1BE2A754-9D91-46DC-B079-2222FBCD615B}" type="presOf" srcId="{A9B0F3D2-5E04-4A73-8365-C20FFCEF084A}" destId="{1C8D7BF0-425D-4740-8B6E-7D7E20F301A4}" srcOrd="1" destOrd="7" presId="urn:microsoft.com/office/officeart/2005/8/layout/vList4"/>
    <dgm:cxn modelId="{CAE7B658-1A10-4242-9E36-1DC0EC9E8BC5}" type="presOf" srcId="{D673DE8B-DBE5-4066-B20F-FAD0531AA30A}" destId="{7353729C-8748-40A3-86BE-82F8A92EE715}" srcOrd="1" destOrd="1" presId="urn:microsoft.com/office/officeart/2005/8/layout/vList4"/>
    <dgm:cxn modelId="{1A8BDC5A-A5B9-48CA-A448-C77DF38B30D3}" type="presOf" srcId="{1AEBB784-81CD-45B8-A9C6-C4D437E76A1C}" destId="{1C8D7BF0-425D-4740-8B6E-7D7E20F301A4}" srcOrd="1" destOrd="5" presId="urn:microsoft.com/office/officeart/2005/8/layout/vList4"/>
    <dgm:cxn modelId="{07C0F87A-982B-4DCD-AF8F-B0B10D8E0210}" type="presOf" srcId="{469D1881-E2EC-4B7A-AAE4-131F0BEA50BC}" destId="{7353729C-8748-40A3-86BE-82F8A92EE715}" srcOrd="1" destOrd="3" presId="urn:microsoft.com/office/officeart/2005/8/layout/vList4"/>
    <dgm:cxn modelId="{05BAC77F-866C-43B8-BDF4-3376037918AA}" srcId="{FC0A223B-47A5-4ADA-9945-E044CE2FC35B}" destId="{A9B0F3D2-5E04-4A73-8365-C20FFCEF084A}" srcOrd="6" destOrd="0" parTransId="{3EF71538-8735-4699-A07F-A48807DFCAFE}" sibTransId="{4508143D-50CC-4744-95C0-D59D5B509AA5}"/>
    <dgm:cxn modelId="{71F15789-C87A-4742-9E37-4BFA6DF97105}" type="presOf" srcId="{EACEC2E7-C9FF-4FCE-AB33-427913A00877}" destId="{42401B55-2CB3-4964-B64A-EC81CB0548C1}" srcOrd="0" destOrd="3" presId="urn:microsoft.com/office/officeart/2005/8/layout/vList4"/>
    <dgm:cxn modelId="{266D718C-55C6-4AA9-BEB3-BC757EB5007B}" type="presOf" srcId="{CE44896E-C374-4C1D-A335-522DE82136DB}" destId="{7353729C-8748-40A3-86BE-82F8A92EE715}" srcOrd="1" destOrd="2" presId="urn:microsoft.com/office/officeart/2005/8/layout/vList4"/>
    <dgm:cxn modelId="{0FFD2E90-463C-413D-907A-15AA1A01296F}" srcId="{30C976EB-B181-4AF9-8FE1-24A6366939E1}" destId="{CE44896E-C374-4C1D-A335-522DE82136DB}" srcOrd="1" destOrd="0" parTransId="{1B8569E5-C4C6-41F4-AFFD-C23E8939EB89}" sibTransId="{477422A2-DB0D-4C28-B50E-9BE7432A26B0}"/>
    <dgm:cxn modelId="{4C7E8490-095D-4ED2-A837-634F64072C2B}" type="presOf" srcId="{C1B61AD5-0529-47EB-9F15-4705C37746B0}" destId="{42401B55-2CB3-4964-B64A-EC81CB0548C1}" srcOrd="0" destOrd="6" presId="urn:microsoft.com/office/officeart/2005/8/layout/vList4"/>
    <dgm:cxn modelId="{C1858491-7EAE-4770-BEB3-410151FC3DC8}" type="presOf" srcId="{D673DE8B-DBE5-4066-B20F-FAD0531AA30A}" destId="{D1DE49E6-2F2E-4E2F-9EA8-5281BFFFD0D1}" srcOrd="0" destOrd="1" presId="urn:microsoft.com/office/officeart/2005/8/layout/vList4"/>
    <dgm:cxn modelId="{BDD51594-2CB0-4E02-9A5B-3550A5A8CA78}" srcId="{30C976EB-B181-4AF9-8FE1-24A6366939E1}" destId="{97949232-5EE7-4726-87E2-006A79E274D4}" srcOrd="3" destOrd="0" parTransId="{E9BEAC95-12D2-4DED-A2F3-1076972A7150}" sibTransId="{9494D2D6-BB24-471F-968A-3F0972FE1F76}"/>
    <dgm:cxn modelId="{5BD5FBA2-A7BD-4949-99CF-FF7F62FCE042}" type="presOf" srcId="{97949232-5EE7-4726-87E2-006A79E274D4}" destId="{D1DE49E6-2F2E-4E2F-9EA8-5281BFFFD0D1}" srcOrd="0" destOrd="4" presId="urn:microsoft.com/office/officeart/2005/8/layout/vList4"/>
    <dgm:cxn modelId="{2639BDB0-5F8B-4CD4-AAF9-88E045C2B56F}" type="presOf" srcId="{F696936E-354A-4852-87A8-FC36DF8E8728}" destId="{E416461E-BF48-46C0-9708-51587C479CE6}" srcOrd="0" destOrd="0" presId="urn:microsoft.com/office/officeart/2005/8/layout/vList4"/>
    <dgm:cxn modelId="{5AED63B3-FC7E-42C6-B115-06BAE30A0655}" type="presOf" srcId="{FC0A223B-47A5-4ADA-9945-E044CE2FC35B}" destId="{42401B55-2CB3-4964-B64A-EC81CB0548C1}" srcOrd="0" destOrd="0" presId="urn:microsoft.com/office/officeart/2005/8/layout/vList4"/>
    <dgm:cxn modelId="{58EF7FC3-22BD-4E56-BD0B-A161E88B9691}" srcId="{30C976EB-B181-4AF9-8FE1-24A6366939E1}" destId="{469D1881-E2EC-4B7A-AAE4-131F0BEA50BC}" srcOrd="2" destOrd="0" parTransId="{453AD18B-A07B-46D7-A6CC-8B4B6427B064}" sibTransId="{C9DCA25F-5139-4204-AE2B-6CFFC0EFBEA0}"/>
    <dgm:cxn modelId="{6541FDC4-B4A0-4C01-869A-48DBF81536DA}" type="presOf" srcId="{FC0A223B-47A5-4ADA-9945-E044CE2FC35B}" destId="{1C8D7BF0-425D-4740-8B6E-7D7E20F301A4}" srcOrd="1" destOrd="0" presId="urn:microsoft.com/office/officeart/2005/8/layout/vList4"/>
    <dgm:cxn modelId="{ADB740D0-6F12-4841-B1DB-4B74D750573F}" srcId="{FC0A223B-47A5-4ADA-9945-E044CE2FC35B}" destId="{1AEBB784-81CD-45B8-A9C6-C4D437E76A1C}" srcOrd="4" destOrd="0" parTransId="{878A00B3-766A-4CEC-9DE4-7EA0370284F0}" sibTransId="{D916E5A0-8D09-4269-B519-3F60C49AC0F1}"/>
    <dgm:cxn modelId="{54A7BCD2-83B2-40F6-A068-022EDD8BD8A7}" type="presOf" srcId="{30C976EB-B181-4AF9-8FE1-24A6366939E1}" destId="{D1DE49E6-2F2E-4E2F-9EA8-5281BFFFD0D1}" srcOrd="0" destOrd="0" presId="urn:microsoft.com/office/officeart/2005/8/layout/vList4"/>
    <dgm:cxn modelId="{6A7721D3-63CE-4F3E-A9DD-4BB9F8AD00E1}" type="presOf" srcId="{429C7560-90A2-45B2-8085-78B9995CC480}" destId="{42401B55-2CB3-4964-B64A-EC81CB0548C1}" srcOrd="0" destOrd="2" presId="urn:microsoft.com/office/officeart/2005/8/layout/vList4"/>
    <dgm:cxn modelId="{CD8B8DD4-6390-42D9-8ECB-A1B37509482F}" type="presOf" srcId="{429C7560-90A2-45B2-8085-78B9995CC480}" destId="{1C8D7BF0-425D-4740-8B6E-7D7E20F301A4}" srcOrd="1" destOrd="2" presId="urn:microsoft.com/office/officeart/2005/8/layout/vList4"/>
    <dgm:cxn modelId="{644BE9DA-7264-46D0-9588-1C191501B01A}" srcId="{F696936E-354A-4852-87A8-FC36DF8E8728}" destId="{30C976EB-B181-4AF9-8FE1-24A6366939E1}" srcOrd="0" destOrd="0" parTransId="{E9286EA1-602B-45D6-95EA-6C5344AAA8E3}" sibTransId="{158565C8-9239-4AE1-ABC4-05B40F0969B8}"/>
    <dgm:cxn modelId="{A72B16DC-EC7B-49DD-AEF8-DBF3787DF6DB}" type="presOf" srcId="{CE44896E-C374-4C1D-A335-522DE82136DB}" destId="{D1DE49E6-2F2E-4E2F-9EA8-5281BFFFD0D1}" srcOrd="0" destOrd="2" presId="urn:microsoft.com/office/officeart/2005/8/layout/vList4"/>
    <dgm:cxn modelId="{D46495DD-37BE-4A53-9FE9-D11C221ABF05}" type="presOf" srcId="{84A379ED-CBD4-4241-973B-98B9C4044879}" destId="{1C8D7BF0-425D-4740-8B6E-7D7E20F301A4}" srcOrd="1" destOrd="4" presId="urn:microsoft.com/office/officeart/2005/8/layout/vList4"/>
    <dgm:cxn modelId="{174282E7-9278-4E62-84D1-6BB93C2A1490}" type="presOf" srcId="{A9B0F3D2-5E04-4A73-8365-C20FFCEF084A}" destId="{42401B55-2CB3-4964-B64A-EC81CB0548C1}" srcOrd="0" destOrd="7" presId="urn:microsoft.com/office/officeart/2005/8/layout/vList4"/>
    <dgm:cxn modelId="{79FCC2EB-3FFB-4E20-9396-313FD2CE5635}" srcId="{FC0A223B-47A5-4ADA-9945-E044CE2FC35B}" destId="{429C7560-90A2-45B2-8085-78B9995CC480}" srcOrd="1" destOrd="0" parTransId="{0449B2A2-487B-4F4B-8039-0762F138909A}" sibTransId="{40206263-5E49-4C3C-BA09-FD8997B3965E}"/>
    <dgm:cxn modelId="{5E4010F1-E0FD-41AA-A308-9635ABB4DBD6}" srcId="{30C976EB-B181-4AF9-8FE1-24A6366939E1}" destId="{D673DE8B-DBE5-4066-B20F-FAD0531AA30A}" srcOrd="0" destOrd="0" parTransId="{D0CDE9B5-E4D8-4816-9A33-56C79DB5BAEF}" sibTransId="{45EC8D22-3A79-4D0E-85D6-B51CE2466C6C}"/>
    <dgm:cxn modelId="{E37476FF-1825-4A07-985A-93E9C55C1BCC}" type="presOf" srcId="{EACEC2E7-C9FF-4FCE-AB33-427913A00877}" destId="{1C8D7BF0-425D-4740-8B6E-7D7E20F301A4}" srcOrd="1" destOrd="3" presId="urn:microsoft.com/office/officeart/2005/8/layout/vList4"/>
    <dgm:cxn modelId="{3351D5A1-9F5F-4E8D-8728-D8D1E3CBA9A7}" type="presParOf" srcId="{E416461E-BF48-46C0-9708-51587C479CE6}" destId="{B895718F-F616-4D25-89EA-10F694F6A9C1}" srcOrd="0" destOrd="0" presId="urn:microsoft.com/office/officeart/2005/8/layout/vList4"/>
    <dgm:cxn modelId="{28C1EAEA-BFFB-4781-90B3-329E1BC216AB}" type="presParOf" srcId="{B895718F-F616-4D25-89EA-10F694F6A9C1}" destId="{D1DE49E6-2F2E-4E2F-9EA8-5281BFFFD0D1}" srcOrd="0" destOrd="0" presId="urn:microsoft.com/office/officeart/2005/8/layout/vList4"/>
    <dgm:cxn modelId="{6445FA7E-8274-4294-BD2E-BE3F3A9E5B6F}" type="presParOf" srcId="{B895718F-F616-4D25-89EA-10F694F6A9C1}" destId="{65618CFD-AF19-47EB-A12D-54EC647F800A}" srcOrd="1" destOrd="0" presId="urn:microsoft.com/office/officeart/2005/8/layout/vList4"/>
    <dgm:cxn modelId="{D6171EBF-E4FC-464A-ABF2-794C9813B709}" type="presParOf" srcId="{B895718F-F616-4D25-89EA-10F694F6A9C1}" destId="{7353729C-8748-40A3-86BE-82F8A92EE715}" srcOrd="2" destOrd="0" presId="urn:microsoft.com/office/officeart/2005/8/layout/vList4"/>
    <dgm:cxn modelId="{922FFB51-C08B-4D75-9DA0-EDCBA9D08425}" type="presParOf" srcId="{E416461E-BF48-46C0-9708-51587C479CE6}" destId="{013D1CE2-539D-4E53-A69B-C9C079F0B536}" srcOrd="1" destOrd="0" presId="urn:microsoft.com/office/officeart/2005/8/layout/vList4"/>
    <dgm:cxn modelId="{0EAF4152-25B0-4EE8-A520-E318ADA1FFFB}" type="presParOf" srcId="{E416461E-BF48-46C0-9708-51587C479CE6}" destId="{99362609-7497-4CB7-A7E8-C9FFC0DF2BA9}" srcOrd="2" destOrd="0" presId="urn:microsoft.com/office/officeart/2005/8/layout/vList4"/>
    <dgm:cxn modelId="{7D7AF794-63AE-4D62-B76F-015ED457DE6D}" type="presParOf" srcId="{99362609-7497-4CB7-A7E8-C9FFC0DF2BA9}" destId="{42401B55-2CB3-4964-B64A-EC81CB0548C1}" srcOrd="0" destOrd="0" presId="urn:microsoft.com/office/officeart/2005/8/layout/vList4"/>
    <dgm:cxn modelId="{8C474050-8178-4FF8-BAF7-2BEFA7982182}" type="presParOf" srcId="{99362609-7497-4CB7-A7E8-C9FFC0DF2BA9}" destId="{77DDB150-A61B-44BA-9F6F-A054E13240AF}" srcOrd="1" destOrd="0" presId="urn:microsoft.com/office/officeart/2005/8/layout/vList4"/>
    <dgm:cxn modelId="{40797D08-9503-49F5-8544-27CCC27F6311}" type="presParOf" srcId="{99362609-7497-4CB7-A7E8-C9FFC0DF2BA9}" destId="{1C8D7BF0-425D-4740-8B6E-7D7E20F301A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E49E6-2F2E-4E2F-9EA8-5281BFFFD0D1}">
      <dsp:nvSpPr>
        <dsp:cNvPr id="0" name=""/>
        <dsp:cNvSpPr/>
      </dsp:nvSpPr>
      <dsp:spPr>
        <a:xfrm>
          <a:off x="0" y="0"/>
          <a:ext cx="8245475" cy="25189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0" lang="en-US" sz="2300" u="none" strike="noStrike" kern="1200" cap="none" normalizeH="0" baseline="0">
              <a:ln/>
              <a:effectLst/>
            </a:rPr>
            <a:t>Poverty / Population</a:t>
          </a:r>
          <a:endParaRPr lang="en-US" sz="2300" kern="1200" dirty="0"/>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More children to compensate high mortality.</a:t>
          </a:r>
          <a:endParaRPr lang="en-US" sz="1800" kern="1200" dirty="0"/>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More children to help as labor.</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Children seen as a form of social security.</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Lack of education plays against family planning.</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dirty="0">
              <a:ln/>
              <a:effectLst/>
            </a:rPr>
            <a:t>Unemployment and low incomes, dilution of gain.</a:t>
          </a:r>
        </a:p>
        <a:p>
          <a:pPr marL="171450" lvl="1" indent="-171450" algn="l" defTabSz="800100" rtl="0">
            <a:lnSpc>
              <a:spcPct val="90000"/>
            </a:lnSpc>
            <a:spcBef>
              <a:spcPct val="0"/>
            </a:spcBef>
            <a:spcAft>
              <a:spcPct val="15000"/>
            </a:spcAft>
            <a:buChar char="•"/>
          </a:pPr>
          <a:r>
            <a:rPr kumimoji="0" lang="en-US" sz="1800" u="none" strike="noStrike" kern="1200" cap="none" normalizeH="0" baseline="0" dirty="0">
              <a:ln/>
              <a:effectLst/>
            </a:rPr>
            <a:t>Division of property among several children (or primogeniture).</a:t>
          </a: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Overburden of healthcare, social services and utilities.</a:t>
          </a:r>
          <a:endParaRPr kumimoji="0" lang="en-US" sz="1800" b="0" i="0" u="none" strike="noStrike" kern="1200" cap="none" normalizeH="0" baseline="0" dirty="0">
            <a:ln/>
            <a:effectLst/>
            <a:latin typeface="Arial Narrow" pitchFamily="34" charset="0"/>
          </a:endParaRPr>
        </a:p>
      </dsp:txBody>
      <dsp:txXfrm>
        <a:off x="1900992" y="0"/>
        <a:ext cx="6344482" cy="2518974"/>
      </dsp:txXfrm>
    </dsp:sp>
    <dsp:sp modelId="{65618CFD-AF19-47EB-A12D-54EC647F800A}">
      <dsp:nvSpPr>
        <dsp:cNvPr id="0" name=""/>
        <dsp:cNvSpPr/>
      </dsp:nvSpPr>
      <dsp:spPr>
        <a:xfrm>
          <a:off x="251897" y="251897"/>
          <a:ext cx="1649095" cy="201517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01B55-2CB3-4964-B64A-EC81CB0548C1}">
      <dsp:nvSpPr>
        <dsp:cNvPr id="0" name=""/>
        <dsp:cNvSpPr/>
      </dsp:nvSpPr>
      <dsp:spPr>
        <a:xfrm>
          <a:off x="0" y="2770871"/>
          <a:ext cx="8245475" cy="25189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kumimoji="0" lang="en-US" sz="2300" u="none" strike="noStrike" kern="1200" cap="none" normalizeH="0" baseline="0">
              <a:ln/>
              <a:effectLst/>
            </a:rPr>
            <a:t>Population / Environment</a:t>
          </a:r>
          <a:endParaRPr lang="en-US" sz="2300" kern="1200" dirty="0"/>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Pressures over marginal land, overexploitation, and deforestation.</a:t>
          </a:r>
          <a:endParaRPr lang="en-US" sz="1800" kern="1200" dirty="0"/>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Erosion and floods.</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Increase use of fertilizers, pesticides and irrigation.</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Migration to shantytowns.</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Erosion, salination and floods lower agricultural yields.</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Overpopulation increases health problems and lowers productivity.</a:t>
          </a:r>
          <a:endParaRPr kumimoji="0" lang="en-US" sz="1800" b="0" i="0" u="none" strike="noStrike" kern="1200" cap="none" normalizeH="0" baseline="0" dirty="0">
            <a:ln/>
            <a:effectLst/>
            <a:latin typeface="Arial Narrow" pitchFamily="34" charset="0"/>
          </a:endParaRPr>
        </a:p>
      </dsp:txBody>
      <dsp:txXfrm>
        <a:off x="1900992" y="2770871"/>
        <a:ext cx="6344482" cy="2518974"/>
      </dsp:txXfrm>
    </dsp:sp>
    <dsp:sp modelId="{77DDB150-A61B-44BA-9F6F-A054E13240AF}">
      <dsp:nvSpPr>
        <dsp:cNvPr id="0" name=""/>
        <dsp:cNvSpPr/>
      </dsp:nvSpPr>
      <dsp:spPr>
        <a:xfrm>
          <a:off x="251897" y="3022769"/>
          <a:ext cx="1649095" cy="20151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E49E6-2F2E-4E2F-9EA8-5281BFFFD0D1}">
      <dsp:nvSpPr>
        <dsp:cNvPr id="0" name=""/>
        <dsp:cNvSpPr/>
      </dsp:nvSpPr>
      <dsp:spPr>
        <a:xfrm>
          <a:off x="0" y="0"/>
          <a:ext cx="8245475" cy="25189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0" lang="en-US" sz="2300" u="none" strike="noStrike" kern="1200" cap="none" normalizeH="0" baseline="0">
              <a:ln/>
              <a:effectLst/>
            </a:rPr>
            <a:t>Poverty / Environment</a:t>
          </a:r>
          <a:endParaRPr lang="en-US" sz="2300" kern="1200" dirty="0"/>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Short term needs are a priority and forbids environmental protection.</a:t>
          </a:r>
          <a:endParaRPr lang="en-US" sz="1800" kern="1200" dirty="0"/>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Development wins over environmental issues.</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dirty="0">
              <a:ln/>
              <a:effectLst/>
            </a:rPr>
            <a:t>Usage of cheapest fuel alternatives (e.g. coal).</a:t>
          </a: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Lack of capital available for more environmentally efficient facilities.</a:t>
          </a:r>
          <a:endParaRPr kumimoji="0" lang="en-US" sz="1800" b="0" i="0" u="none" strike="noStrike" kern="1200" cap="none" normalizeH="0" baseline="0" dirty="0">
            <a:ln/>
            <a:effectLst/>
            <a:latin typeface="Arial Narrow" pitchFamily="34" charset="0"/>
          </a:endParaRPr>
        </a:p>
      </dsp:txBody>
      <dsp:txXfrm>
        <a:off x="1900992" y="0"/>
        <a:ext cx="6344482" cy="2518974"/>
      </dsp:txXfrm>
    </dsp:sp>
    <dsp:sp modelId="{65618CFD-AF19-47EB-A12D-54EC647F800A}">
      <dsp:nvSpPr>
        <dsp:cNvPr id="0" name=""/>
        <dsp:cNvSpPr/>
      </dsp:nvSpPr>
      <dsp:spPr>
        <a:xfrm>
          <a:off x="251897" y="251897"/>
          <a:ext cx="1649095" cy="201517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01B55-2CB3-4964-B64A-EC81CB0548C1}">
      <dsp:nvSpPr>
        <dsp:cNvPr id="0" name=""/>
        <dsp:cNvSpPr/>
      </dsp:nvSpPr>
      <dsp:spPr>
        <a:xfrm>
          <a:off x="0" y="2770871"/>
          <a:ext cx="8245475" cy="251897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kumimoji="0" lang="en-US" sz="2300" u="none" strike="noStrike" kern="1200" cap="none" normalizeH="0" baseline="0">
              <a:ln/>
              <a:effectLst/>
            </a:rPr>
            <a:t>Instability</a:t>
          </a:r>
          <a:endParaRPr lang="en-US" sz="2300" kern="1200" dirty="0"/>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Fall back of democracy, repression and dictatorship.</a:t>
          </a:r>
          <a:endParaRPr lang="en-US" sz="1800" kern="1200" dirty="0"/>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Security takes most of public spending.</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Bad investment environment, loss of tourism incomes.</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Disorganization of health and education services.</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National and international resources towards urgencies.</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Social divisions and political problems.</a:t>
          </a:r>
          <a:endParaRPr kumimoji="0" lang="en-US" sz="1800" u="none" strike="noStrike" kern="1200" cap="none" normalizeH="0" baseline="0" dirty="0">
            <a:ln/>
            <a:effectLst/>
          </a:endParaRPr>
        </a:p>
        <a:p>
          <a:pPr marL="171450" lvl="1" indent="-171450" algn="l" defTabSz="800100" rtl="0">
            <a:lnSpc>
              <a:spcPct val="90000"/>
            </a:lnSpc>
            <a:spcBef>
              <a:spcPct val="0"/>
            </a:spcBef>
            <a:spcAft>
              <a:spcPct val="15000"/>
            </a:spcAft>
            <a:buChar char="•"/>
          </a:pPr>
          <a:r>
            <a:rPr kumimoji="0" lang="en-US" sz="1800" u="none" strike="noStrike" kern="1200" cap="none" normalizeH="0" baseline="0">
              <a:ln/>
              <a:effectLst/>
            </a:rPr>
            <a:t>Refugees and potential for terrorism.</a:t>
          </a:r>
          <a:endParaRPr kumimoji="0" lang="en-US" sz="1800" u="none" strike="noStrike" kern="1200" cap="none" normalizeH="0" baseline="0" dirty="0">
            <a:ln/>
            <a:effectLst/>
          </a:endParaRPr>
        </a:p>
      </dsp:txBody>
      <dsp:txXfrm>
        <a:off x="1900992" y="2770871"/>
        <a:ext cx="6344482" cy="2518974"/>
      </dsp:txXfrm>
    </dsp:sp>
    <dsp:sp modelId="{77DDB150-A61B-44BA-9F6F-A054E13240AF}">
      <dsp:nvSpPr>
        <dsp:cNvPr id="0" name=""/>
        <dsp:cNvSpPr/>
      </dsp:nvSpPr>
      <dsp:spPr>
        <a:xfrm>
          <a:off x="251897" y="3022769"/>
          <a:ext cx="1649095" cy="20151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0.36056</cdr:x>
      <cdr:y>0.25689</cdr:y>
    </cdr:from>
    <cdr:to>
      <cdr:x>0.77494</cdr:x>
      <cdr:y>0.47542</cdr:y>
    </cdr:to>
    <cdr:sp macro="" textlink="">
      <cdr:nvSpPr>
        <cdr:cNvPr id="2" name="Rectangular Callout 1"/>
        <cdr:cNvSpPr/>
      </cdr:nvSpPr>
      <cdr:spPr bwMode="auto">
        <a:xfrm xmlns:a="http://schemas.openxmlformats.org/drawingml/2006/main">
          <a:off x="2973029" y="1359258"/>
          <a:ext cx="3416725" cy="1156260"/>
        </a:xfrm>
        <a:prstGeom xmlns:a="http://schemas.openxmlformats.org/drawingml/2006/main" prst="wedgeRectCallout">
          <a:avLst>
            <a:gd name="adj1" fmla="val 81635"/>
            <a:gd name="adj2" fmla="val 164360"/>
          </a:avLst>
        </a:prstGeom>
        <a:solidFill xmlns:a="http://schemas.openxmlformats.org/drawingml/2006/main">
          <a:schemeClr val="bg1"/>
        </a:solidFill>
        <a:ln xmlns:a="http://schemas.openxmlformats.org/drawingml/2006/main" w="25400" cap="flat" cmpd="sng" algn="ctr">
          <a:solidFill>
            <a:schemeClr val="accent1">
              <a:lumMod val="50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eaLnBrk="1" hangingPunct="1"/>
          <a:r>
            <a:rPr lang="en-US" sz="1600" dirty="0">
              <a:latin typeface="+mn-lt"/>
            </a:rPr>
            <a:t>Population “explosion”</a:t>
          </a:r>
        </a:p>
        <a:p xmlns:a="http://schemas.openxmlformats.org/drawingml/2006/main">
          <a:pPr eaLnBrk="1" hangingPunct="1"/>
          <a:r>
            <a:rPr lang="en-US" sz="1600" dirty="0">
              <a:latin typeface="+mn-lt"/>
            </a:rPr>
            <a:t>A process of strong demographic growth.</a:t>
          </a:r>
        </a:p>
        <a:p xmlns:a="http://schemas.openxmlformats.org/drawingml/2006/main">
          <a:pPr eaLnBrk="1" hangingPunct="1"/>
          <a:r>
            <a:rPr lang="en-US" sz="1600" dirty="0">
              <a:latin typeface="+mn-lt"/>
            </a:rPr>
            <a:t>Started after the Second World War.</a:t>
          </a:r>
        </a:p>
        <a:p xmlns:a="http://schemas.openxmlformats.org/drawingml/2006/main">
          <a:pPr eaLnBrk="1" hangingPunct="1"/>
          <a:r>
            <a:rPr lang="en-US" sz="1600" dirty="0">
              <a:latin typeface="+mn-lt"/>
            </a:rPr>
            <a:t>About 80 million people added each year.</a:t>
          </a:r>
          <a:endParaRPr kumimoji="0" lang="en-US" sz="1600" b="0" i="0" u="none" strike="noStrike" cap="none" normalizeH="0" baseline="0" dirty="0">
            <a:ln>
              <a:noFill/>
            </a:ln>
            <a:solidFill>
              <a:schemeClr val="tx1"/>
            </a:solidFill>
            <a:effectLst/>
            <a:latin typeface="+mn-lt"/>
          </a:endParaRPr>
        </a:p>
      </cdr:txBody>
    </cdr:sp>
  </cdr:relSizeAnchor>
  <cdr:relSizeAnchor xmlns:cdr="http://schemas.openxmlformats.org/drawingml/2006/chartDrawing">
    <cdr:from>
      <cdr:x>0.0772</cdr:x>
      <cdr:y>0.42742</cdr:y>
    </cdr:from>
    <cdr:to>
      <cdr:x>0.3422</cdr:x>
      <cdr:y>0.59006</cdr:y>
    </cdr:to>
    <cdr:sp macro="" textlink="">
      <cdr:nvSpPr>
        <cdr:cNvPr id="3" name="Rectangular Callout 2"/>
        <cdr:cNvSpPr/>
      </cdr:nvSpPr>
      <cdr:spPr bwMode="auto">
        <a:xfrm xmlns:a="http://schemas.openxmlformats.org/drawingml/2006/main">
          <a:off x="636566" y="2261546"/>
          <a:ext cx="2185074" cy="860544"/>
        </a:xfrm>
        <a:prstGeom xmlns:a="http://schemas.openxmlformats.org/drawingml/2006/main" prst="wedgeRectCallout">
          <a:avLst>
            <a:gd name="adj1" fmla="val 64306"/>
            <a:gd name="adj2" fmla="val 198841"/>
          </a:avLst>
        </a:prstGeom>
        <a:solidFill xmlns:a="http://schemas.openxmlformats.org/drawingml/2006/main">
          <a:schemeClr val="bg1"/>
        </a:solidFill>
        <a:ln xmlns:a="http://schemas.openxmlformats.org/drawingml/2006/main" w="25400" cap="flat" cmpd="sng" algn="ctr">
          <a:solidFill>
            <a:schemeClr val="accent1">
              <a:lumMod val="50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eaLnBrk="1" hangingPunct="1"/>
          <a:r>
            <a:rPr lang="en-US" sz="1600" dirty="0">
              <a:latin typeface="+mn-lt"/>
            </a:rPr>
            <a:t>Stability in population</a:t>
          </a:r>
        </a:p>
        <a:p xmlns:a="http://schemas.openxmlformats.org/drawingml/2006/main">
          <a:pPr eaLnBrk="1" hangingPunct="1"/>
          <a:r>
            <a:rPr kumimoji="0" lang="en-US" sz="1600" b="0" i="0" u="none" strike="noStrike" cap="none" normalizeH="0" baseline="0" dirty="0">
              <a:ln>
                <a:noFill/>
              </a:ln>
              <a:solidFill>
                <a:schemeClr val="tx1"/>
              </a:solidFill>
              <a:effectLst/>
              <a:latin typeface="+mn-lt"/>
            </a:rPr>
            <a:t>Births and deaths relatively similar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8761413"/>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3886200" y="8761413"/>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atin typeface="Times New Roman" panose="02020603050405020304" pitchFamily="18" charset="0"/>
              </a:defRPr>
            </a:lvl1pPr>
          </a:lstStyle>
          <a:p>
            <a:fld id="{D80C70EE-EA9B-467F-96F7-BDDBC93A958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latin typeface="Times New Roman" pitchFamily="18"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27125" y="690563"/>
            <a:ext cx="4603750" cy="3452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73563"/>
            <a:ext cx="5029200"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0">
                <a:latin typeface="Times New Roman" panose="02020603050405020304" pitchFamily="18" charset="0"/>
              </a:defRPr>
            </a:lvl1pPr>
          </a:lstStyle>
          <a:p>
            <a:fld id="{D9CD7E53-CDF2-4FEF-93B6-026EC723AE6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9DB6F9B3-3483-412D-B5DD-A1F340210BF9}" type="slidenum">
              <a:rPr lang="en-US" altLang="en-US" i="0">
                <a:latin typeface="Times New Roman" panose="02020603050405020304" pitchFamily="18" charset="0"/>
              </a:rPr>
              <a:pPr/>
              <a:t>1</a:t>
            </a:fld>
            <a:endParaRPr lang="en-US" altLang="en-US" i="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638B26BA-8191-4528-98AF-7046114AA397}" type="slidenum">
              <a:rPr lang="en-US" altLang="en-US" i="0">
                <a:latin typeface="Times New Roman" panose="02020603050405020304" pitchFamily="18" charset="0"/>
              </a:rPr>
              <a:pPr/>
              <a:t>15</a:t>
            </a:fld>
            <a:endParaRPr lang="en-US" altLang="en-US" i="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3A21EFB2-0919-4CDF-BAAB-0263B9EA5653}" type="slidenum">
              <a:rPr lang="en-US" altLang="en-US" i="0">
                <a:latin typeface="Times New Roman" panose="02020603050405020304" pitchFamily="18" charset="0"/>
              </a:rPr>
              <a:pPr/>
              <a:t>16</a:t>
            </a:fld>
            <a:endParaRPr lang="en-US" altLang="en-US" i="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Extreme</a:t>
            </a:r>
            <a:r>
              <a:rPr lang="en-US" baseline="0" dirty="0"/>
              <a:t> poverty is less than one dollar per day.</a:t>
            </a:r>
            <a:endParaRPr lang="en-US" dirty="0"/>
          </a:p>
          <a:p>
            <a:r>
              <a:rPr lang="en-US" dirty="0"/>
              <a:t>Source: </a:t>
            </a:r>
            <a:r>
              <a:rPr lang="en-US" sz="1200" b="0" i="0" kern="1200" dirty="0">
                <a:solidFill>
                  <a:schemeClr val="tx1"/>
                </a:solidFill>
                <a:effectLst/>
                <a:latin typeface="Arial" pitchFamily="34" charset="0"/>
                <a:ea typeface="+mn-ea"/>
                <a:cs typeface="+mn-cs"/>
              </a:rPr>
              <a:t>Max </a:t>
            </a:r>
            <a:r>
              <a:rPr lang="en-US" sz="1200" b="0" i="0" kern="1200" dirty="0" err="1">
                <a:solidFill>
                  <a:schemeClr val="tx1"/>
                </a:solidFill>
                <a:effectLst/>
                <a:latin typeface="Arial" pitchFamily="34" charset="0"/>
                <a:ea typeface="+mn-ea"/>
                <a:cs typeface="+mn-cs"/>
              </a:rPr>
              <a:t>Roser</a:t>
            </a:r>
            <a:r>
              <a:rPr lang="en-US" sz="1200" b="0" i="0" kern="1200" dirty="0">
                <a:solidFill>
                  <a:schemeClr val="tx1"/>
                </a:solidFill>
                <a:effectLst/>
                <a:latin typeface="Arial" pitchFamily="34" charset="0"/>
                <a:ea typeface="+mn-ea"/>
                <a:cs typeface="+mn-cs"/>
              </a:rPr>
              <a:t> based on World Bank and Bourguignon and </a:t>
            </a:r>
            <a:r>
              <a:rPr lang="en-US" sz="1200" b="0" i="0" kern="1200" dirty="0" err="1">
                <a:solidFill>
                  <a:schemeClr val="tx1"/>
                </a:solidFill>
                <a:effectLst/>
                <a:latin typeface="Arial" pitchFamily="34" charset="0"/>
                <a:ea typeface="+mn-ea"/>
                <a:cs typeface="+mn-cs"/>
              </a:rPr>
              <a:t>Morrisson</a:t>
            </a:r>
            <a:r>
              <a:rPr lang="en-US" sz="1200" b="0" i="0" kern="1200" dirty="0">
                <a:solidFill>
                  <a:schemeClr val="tx1"/>
                </a:solidFill>
                <a:effectLst/>
                <a:latin typeface="Arial" pitchFamily="34" charset="0"/>
                <a:ea typeface="+mn-ea"/>
                <a:cs typeface="+mn-cs"/>
              </a:rPr>
              <a:t> (2002).</a:t>
            </a:r>
            <a:endParaRPr lang="en-US" dirty="0"/>
          </a:p>
        </p:txBody>
      </p:sp>
      <p:sp>
        <p:nvSpPr>
          <p:cNvPr id="4" name="Slide Number Placeholder 3"/>
          <p:cNvSpPr>
            <a:spLocks noGrp="1"/>
          </p:cNvSpPr>
          <p:nvPr>
            <p:ph type="sldNum" sz="quarter" idx="10"/>
          </p:nvPr>
        </p:nvSpPr>
        <p:spPr/>
        <p:txBody>
          <a:bodyPr/>
          <a:lstStyle/>
          <a:p>
            <a:fld id="{D9CD7E53-CDF2-4FEF-93B6-026EC723AE69}" type="slidenum">
              <a:rPr lang="en-US" altLang="en-US" smtClean="0"/>
              <a:pPr/>
              <a:t>17</a:t>
            </a:fld>
            <a:endParaRPr lang="en-US" altLang="en-US"/>
          </a:p>
        </p:txBody>
      </p:sp>
    </p:spTree>
    <p:extLst>
      <p:ext uri="{BB962C8B-B14F-4D97-AF65-F5344CB8AC3E}">
        <p14:creationId xmlns:p14="http://schemas.microsoft.com/office/powerpoint/2010/main" val="317824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34" charset="0"/>
                <a:ea typeface="+mn-ea"/>
                <a:cs typeface="+mn-cs"/>
              </a:rPr>
              <a:t>This data was calculated by Max </a:t>
            </a:r>
            <a:r>
              <a:rPr lang="en-US" sz="1200" b="0" i="0" kern="1200" dirty="0" err="1">
                <a:solidFill>
                  <a:schemeClr val="tx1"/>
                </a:solidFill>
                <a:effectLst/>
                <a:latin typeface="Arial" pitchFamily="34" charset="0"/>
                <a:ea typeface="+mn-ea"/>
                <a:cs typeface="+mn-cs"/>
              </a:rPr>
              <a:t>Roser</a:t>
            </a:r>
            <a:r>
              <a:rPr lang="en-US" sz="1200" b="0" i="0" kern="1200" dirty="0">
                <a:solidFill>
                  <a:schemeClr val="tx1"/>
                </a:solidFill>
                <a:effectLst/>
                <a:latin typeface="Arial" pitchFamily="34" charset="0"/>
                <a:ea typeface="+mn-ea"/>
                <a:cs typeface="+mn-cs"/>
              </a:rPr>
              <a:t> for Our World In Data using the following source:</a:t>
            </a:r>
          </a:p>
          <a:p>
            <a:r>
              <a:rPr lang="en-US" sz="1200" b="0" i="0" kern="1200" dirty="0">
                <a:solidFill>
                  <a:schemeClr val="tx1"/>
                </a:solidFill>
                <a:effectLst/>
                <a:latin typeface="Arial" pitchFamily="34" charset="0"/>
                <a:ea typeface="+mn-ea"/>
                <a:cs typeface="+mn-cs"/>
              </a:rPr>
              <a:t>– World population from https://ourworldindata.org/world-population-growth/ (based on HYDE and UN)</a:t>
            </a:r>
          </a:p>
          <a:p>
            <a:r>
              <a:rPr lang="en-US" sz="1200" b="0" i="0" kern="1200" dirty="0">
                <a:solidFill>
                  <a:schemeClr val="tx1"/>
                </a:solidFill>
                <a:effectLst/>
                <a:latin typeface="Arial" pitchFamily="34" charset="0"/>
                <a:ea typeface="+mn-ea"/>
                <a:cs typeface="+mn-cs"/>
              </a:rPr>
              <a:t>– Literacy rates for 1800 to 1990 from OECD (2014) – How Was Life? – Global Well-being since 1820. The observation for 1820 is used for 1800 and 1820.</a:t>
            </a:r>
          </a:p>
          <a:p>
            <a:r>
              <a:rPr lang="en-US" sz="1200" b="0" i="0" kern="1200" dirty="0">
                <a:solidFill>
                  <a:schemeClr val="tx1"/>
                </a:solidFill>
                <a:effectLst/>
                <a:latin typeface="Arial" pitchFamily="34" charset="0"/>
                <a:ea typeface="+mn-ea"/>
                <a:cs typeface="+mn-cs"/>
              </a:rPr>
              <a:t>– Literacy for 2004 to 2014 from UNESCO (this is adult (15 and older) literacy rate for both sexes). Online here: http://data.uis.unesco.org/index.aspx?queryid=166&amp;lang=en</a:t>
            </a:r>
          </a:p>
        </p:txBody>
      </p:sp>
      <p:sp>
        <p:nvSpPr>
          <p:cNvPr id="4" name="Slide Number Placeholder 3"/>
          <p:cNvSpPr>
            <a:spLocks noGrp="1"/>
          </p:cNvSpPr>
          <p:nvPr>
            <p:ph type="sldNum" sz="quarter" idx="10"/>
          </p:nvPr>
        </p:nvSpPr>
        <p:spPr/>
        <p:txBody>
          <a:bodyPr/>
          <a:lstStyle/>
          <a:p>
            <a:fld id="{D9CD7E53-CDF2-4FEF-93B6-026EC723AE69}" type="slidenum">
              <a:rPr lang="en-US" altLang="en-US" smtClean="0"/>
              <a:pPr/>
              <a:t>18</a:t>
            </a:fld>
            <a:endParaRPr lang="en-US" altLang="en-US"/>
          </a:p>
        </p:txBody>
      </p:sp>
    </p:spTree>
    <p:extLst>
      <p:ext uri="{BB962C8B-B14F-4D97-AF65-F5344CB8AC3E}">
        <p14:creationId xmlns:p14="http://schemas.microsoft.com/office/powerpoint/2010/main" val="909166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34" charset="0"/>
                <a:ea typeface="+mn-ea"/>
                <a:cs typeface="+mn-cs"/>
              </a:rPr>
              <a:t>The World series for 1800 to 1960 was calculated by Max </a:t>
            </a:r>
            <a:r>
              <a:rPr lang="en-US" sz="1200" b="0" i="0" kern="1200" dirty="0" err="1">
                <a:solidFill>
                  <a:schemeClr val="tx1"/>
                </a:solidFill>
                <a:effectLst/>
                <a:latin typeface="Arial" pitchFamily="34" charset="0"/>
                <a:ea typeface="+mn-ea"/>
                <a:cs typeface="+mn-cs"/>
              </a:rPr>
              <a:t>Roser</a:t>
            </a:r>
            <a:r>
              <a:rPr lang="en-US" sz="1200" b="0" i="0" kern="1200" dirty="0">
                <a:solidFill>
                  <a:schemeClr val="tx1"/>
                </a:solidFill>
                <a:effectLst/>
                <a:latin typeface="Arial" pitchFamily="34" charset="0"/>
                <a:ea typeface="+mn-ea"/>
                <a:cs typeface="+mn-cs"/>
              </a:rPr>
              <a:t> on the basis of the </a:t>
            </a:r>
            <a:r>
              <a:rPr lang="en-US" sz="1200" b="0" i="0" kern="1200" dirty="0" err="1">
                <a:solidFill>
                  <a:schemeClr val="tx1"/>
                </a:solidFill>
                <a:effectLst/>
                <a:latin typeface="Arial" pitchFamily="34" charset="0"/>
                <a:ea typeface="+mn-ea"/>
                <a:cs typeface="+mn-cs"/>
              </a:rPr>
              <a:t>Gapminder</a:t>
            </a:r>
            <a:r>
              <a:rPr lang="en-US" sz="1200" b="0" i="0" kern="1200" dirty="0">
                <a:solidFill>
                  <a:schemeClr val="tx1"/>
                </a:solidFill>
                <a:effectLst/>
                <a:latin typeface="Arial" pitchFamily="34" charset="0"/>
                <a:ea typeface="+mn-ea"/>
                <a:cs typeface="+mn-cs"/>
              </a:rPr>
              <a:t> estimates of child mortality and the </a:t>
            </a:r>
            <a:r>
              <a:rPr lang="en-US" sz="1200" b="0" i="0" kern="1200" dirty="0" err="1">
                <a:solidFill>
                  <a:schemeClr val="tx1"/>
                </a:solidFill>
                <a:effectLst/>
                <a:latin typeface="Arial" pitchFamily="34" charset="0"/>
                <a:ea typeface="+mn-ea"/>
                <a:cs typeface="+mn-cs"/>
              </a:rPr>
              <a:t>Gapminder</a:t>
            </a:r>
            <a:r>
              <a:rPr lang="en-US" sz="1200" b="0" i="0" kern="1200" dirty="0">
                <a:solidFill>
                  <a:schemeClr val="tx1"/>
                </a:solidFill>
                <a:effectLst/>
                <a:latin typeface="Arial" pitchFamily="34" charset="0"/>
                <a:ea typeface="+mn-ea"/>
                <a:cs typeface="+mn-cs"/>
              </a:rPr>
              <a:t> series on population by country. For each estimate in that period a population weighted global average was calculated.</a:t>
            </a:r>
          </a:p>
          <a:p>
            <a:r>
              <a:rPr lang="en-US" sz="1200" b="0" i="0" kern="1200" dirty="0">
                <a:solidFill>
                  <a:schemeClr val="tx1"/>
                </a:solidFill>
                <a:effectLst/>
                <a:latin typeface="Arial" pitchFamily="34" charset="0"/>
                <a:ea typeface="+mn-ea"/>
                <a:cs typeface="+mn-cs"/>
              </a:rPr>
              <a:t>The recent annual observations of the World series (1960 and later) is taken from the World Bank (http://data.worldbank.org/indicator/SH.DYN.MORT).</a:t>
            </a:r>
          </a:p>
        </p:txBody>
      </p:sp>
      <p:sp>
        <p:nvSpPr>
          <p:cNvPr id="4" name="Slide Number Placeholder 3"/>
          <p:cNvSpPr>
            <a:spLocks noGrp="1"/>
          </p:cNvSpPr>
          <p:nvPr>
            <p:ph type="sldNum" sz="quarter" idx="10"/>
          </p:nvPr>
        </p:nvSpPr>
        <p:spPr/>
        <p:txBody>
          <a:bodyPr/>
          <a:lstStyle/>
          <a:p>
            <a:fld id="{D9CD7E53-CDF2-4FEF-93B6-026EC723AE69}" type="slidenum">
              <a:rPr lang="en-US" altLang="en-US" smtClean="0"/>
              <a:pPr/>
              <a:t>19</a:t>
            </a:fld>
            <a:endParaRPr lang="en-US" altLang="en-US"/>
          </a:p>
        </p:txBody>
      </p:sp>
    </p:spTree>
    <p:extLst>
      <p:ext uri="{BB962C8B-B14F-4D97-AF65-F5344CB8AC3E}">
        <p14:creationId xmlns:p14="http://schemas.microsoft.com/office/powerpoint/2010/main" val="13816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34" charset="0"/>
                <a:ea typeface="+mn-ea"/>
                <a:cs typeface="+mn-cs"/>
              </a:rPr>
              <a:t>Max </a:t>
            </a:r>
            <a:r>
              <a:rPr lang="en-US" sz="1200" b="0" i="0" kern="1200" dirty="0" err="1">
                <a:solidFill>
                  <a:schemeClr val="tx1"/>
                </a:solidFill>
                <a:effectLst/>
                <a:latin typeface="Arial" pitchFamily="34" charset="0"/>
                <a:ea typeface="+mn-ea"/>
                <a:cs typeface="+mn-cs"/>
              </a:rPr>
              <a:t>Roser</a:t>
            </a:r>
            <a:r>
              <a:rPr lang="en-US" sz="1200" b="0" i="0" kern="1200" dirty="0">
                <a:solidFill>
                  <a:schemeClr val="tx1"/>
                </a:solidFill>
                <a:effectLst/>
                <a:latin typeface="Arial" pitchFamily="34" charset="0"/>
                <a:ea typeface="+mn-ea"/>
                <a:cs typeface="+mn-cs"/>
              </a:rPr>
              <a:t> based on Polity IV data, and data from </a:t>
            </a:r>
            <a:r>
              <a:rPr lang="en-US" sz="1200" b="0" i="0" kern="1200" dirty="0" err="1">
                <a:solidFill>
                  <a:schemeClr val="tx1"/>
                </a:solidFill>
                <a:effectLst/>
                <a:latin typeface="Arial" pitchFamily="34" charset="0"/>
                <a:ea typeface="+mn-ea"/>
                <a:cs typeface="+mn-cs"/>
              </a:rPr>
              <a:t>Wimmer</a:t>
            </a:r>
            <a:r>
              <a:rPr lang="en-US" sz="1200" b="0" i="0" kern="1200" dirty="0">
                <a:solidFill>
                  <a:schemeClr val="tx1"/>
                </a:solidFill>
                <a:effectLst/>
                <a:latin typeface="Arial" pitchFamily="34" charset="0"/>
                <a:ea typeface="+mn-ea"/>
                <a:cs typeface="+mn-cs"/>
              </a:rPr>
              <a:t> and Min (2006), Gapminder.org, UN Population Division (2015 Rev), and Our World In Data</a:t>
            </a:r>
          </a:p>
        </p:txBody>
      </p:sp>
      <p:sp>
        <p:nvSpPr>
          <p:cNvPr id="4" name="Slide Number Placeholder 3"/>
          <p:cNvSpPr>
            <a:spLocks noGrp="1"/>
          </p:cNvSpPr>
          <p:nvPr>
            <p:ph type="sldNum" sz="quarter" idx="10"/>
          </p:nvPr>
        </p:nvSpPr>
        <p:spPr/>
        <p:txBody>
          <a:bodyPr/>
          <a:lstStyle/>
          <a:p>
            <a:fld id="{D9CD7E53-CDF2-4FEF-93B6-026EC723AE69}" type="slidenum">
              <a:rPr lang="en-US" altLang="en-US" smtClean="0"/>
              <a:pPr/>
              <a:t>20</a:t>
            </a:fld>
            <a:endParaRPr lang="en-US" altLang="en-US"/>
          </a:p>
        </p:txBody>
      </p:sp>
    </p:spTree>
    <p:extLst>
      <p:ext uri="{BB962C8B-B14F-4D97-AF65-F5344CB8AC3E}">
        <p14:creationId xmlns:p14="http://schemas.microsoft.com/office/powerpoint/2010/main" val="141623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F58E5A-25E6-4BF8-BB75-9871605CBA63}" type="slidenum">
              <a:rPr lang="en-US" altLang="en-US">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22586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907F4C-0408-49FC-A38C-819A322F1074}" type="slidenum">
              <a:rPr lang="en-US" altLang="en-US">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02949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D7C0D1D8-FC39-4CD7-A14A-40C6CA12F37A}" type="slidenum">
              <a:rPr lang="en-US" i="0" smtClean="0">
                <a:latin typeface="Times New Roman" pitchFamily="18" charset="0"/>
              </a:rPr>
              <a:pPr/>
              <a:t>24</a:t>
            </a:fld>
            <a:endParaRPr lang="en-US" i="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Source: United Nations (1995b); U.S. Census Bureau, International Programs Center, International Data Base and unpublished tables.</a:t>
            </a:r>
          </a:p>
        </p:txBody>
      </p:sp>
    </p:spTree>
    <p:extLst>
      <p:ext uri="{BB962C8B-B14F-4D97-AF65-F5344CB8AC3E}">
        <p14:creationId xmlns:p14="http://schemas.microsoft.com/office/powerpoint/2010/main" val="87774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831D2A1-5871-438C-AAC5-5FD10ED19566}" type="slidenum">
              <a:rPr lang="en-US" smtClean="0"/>
              <a:pPr/>
              <a:t>25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latin typeface="Arial" pitchFamily="34" charset="0"/>
              </a:rPr>
              <a:t>Source: FAO Statistical Database</a:t>
            </a:r>
          </a:p>
        </p:txBody>
      </p:sp>
    </p:spTree>
    <p:extLst>
      <p:ext uri="{BB962C8B-B14F-4D97-AF65-F5344CB8AC3E}">
        <p14:creationId xmlns:p14="http://schemas.microsoft.com/office/powerpoint/2010/main" val="373837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ECB0DC04-6337-4A26-A40B-42BC7745C8C6}" type="slidenum">
              <a:rPr lang="en-US" altLang="en-US" i="0">
                <a:latin typeface="Times New Roman" panose="02020603050405020304" pitchFamily="18" charset="0"/>
              </a:rPr>
              <a:pPr/>
              <a:t>2</a:t>
            </a:fld>
            <a:endParaRPr lang="en-US" altLang="en-US" i="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2700F2-5452-4208-ADF3-4961C76B1D0C}" type="slidenum">
              <a:rPr lang="en-US" altLang="en-US">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Source: United Nations Population Division</a:t>
            </a:r>
          </a:p>
        </p:txBody>
      </p:sp>
    </p:spTree>
    <p:extLst>
      <p:ext uri="{BB962C8B-B14F-4D97-AF65-F5344CB8AC3E}">
        <p14:creationId xmlns:p14="http://schemas.microsoft.com/office/powerpoint/2010/main" val="221439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14C82F-5DB6-4126-9FD0-18B5D0690773}" type="slidenum">
              <a:rPr lang="en-US" altLang="en-US">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93958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A95DB9-8FD7-4388-BE27-ECC1F84980E5}" type="slidenum">
              <a:rPr lang="en-US" altLang="en-US">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20002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DAC1D6-F6BE-4CBD-9A49-CBDD5AB25BF8}" type="slidenum">
              <a:rPr lang="en-US" altLang="en-US">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140698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54DE6A-6B3C-4B03-8898-97BCE4CC938E}" type="slidenum">
              <a:rPr lang="en-US" altLang="en-US">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0623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CCA5D1-F9CC-45C7-81D8-56653B945D1C}" type="slidenum">
              <a:rPr lang="en-US" altLang="en-US">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991386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B3D76C-E970-4174-9284-0698FFDCF0DC}" type="slidenum">
              <a:rPr lang="en-US" altLang="en-US">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095567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F58E5A-25E6-4BF8-BB75-9871605CBA63}" type="slidenum">
              <a:rPr lang="en-US" altLang="en-US">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2968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BC8C712E-A7E9-45CB-BF75-60DA5ECB1740}" type="slidenum">
              <a:rPr lang="en-US" altLang="en-US" i="0">
                <a:latin typeface="Times New Roman" panose="02020603050405020304" pitchFamily="18" charset="0"/>
              </a:rPr>
              <a:pPr/>
              <a:t>35</a:t>
            </a:fld>
            <a:endParaRPr lang="en-US" altLang="en-US" i="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99038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C86641-18BB-4885-9A5C-134749DB4937}" type="slidenum">
              <a:rPr lang="en-US" smtClean="0"/>
              <a:pPr>
                <a:defRPr/>
              </a:pPr>
              <a:t>36</a:t>
            </a:fld>
            <a:endParaRPr lang="en-US"/>
          </a:p>
        </p:txBody>
      </p:sp>
    </p:spTree>
    <p:extLst>
      <p:ext uri="{BB962C8B-B14F-4D97-AF65-F5344CB8AC3E}">
        <p14:creationId xmlns:p14="http://schemas.microsoft.com/office/powerpoint/2010/main" val="193003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B677BF29-E0BA-47D3-BBE6-632CA61C65D4}" type="slidenum">
              <a:rPr lang="en-US" altLang="en-US" i="0">
                <a:latin typeface="Times New Roman" panose="02020603050405020304" pitchFamily="18" charset="0"/>
              </a:rPr>
              <a:pPr/>
              <a:t>5</a:t>
            </a:fld>
            <a:endParaRPr lang="en-US" altLang="en-US" i="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BC168DD-0E93-45F7-A3CA-BB5EBD727A3E}" type="slidenum">
              <a:rPr lang="en-US" smtClean="0"/>
              <a:pPr/>
              <a:t>37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3282559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15F44118-D888-47C1-B565-1DBAC13EF38C}" type="slidenum">
              <a:rPr lang="en-US" altLang="en-US" i="0">
                <a:latin typeface="Times New Roman" panose="02020603050405020304" pitchFamily="18" charset="0"/>
              </a:rPr>
              <a:pPr/>
              <a:t>39</a:t>
            </a:fld>
            <a:endParaRPr lang="en-US" altLang="en-US" i="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85515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40E93B6B-A4E0-4811-9CF6-8E9A0B52E6D9}" type="slidenum">
              <a:rPr lang="en-US" altLang="en-US" i="0">
                <a:latin typeface="Times New Roman" panose="02020603050405020304" pitchFamily="18" charset="0"/>
              </a:rPr>
              <a:pPr/>
              <a:t>40</a:t>
            </a:fld>
            <a:endParaRPr lang="en-US" altLang="en-US" i="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37963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Population Division of the Department of Economic and Social Affairs of the United Nations Secretariat,  </a:t>
            </a:r>
          </a:p>
          <a:p>
            <a:r>
              <a:rPr lang="en-US" dirty="0"/>
              <a:t>World Population Prospects: The 2010 Revision, http://esa.un.org/unpd/wpp/index.htm </a:t>
            </a:r>
          </a:p>
        </p:txBody>
      </p:sp>
      <p:sp>
        <p:nvSpPr>
          <p:cNvPr id="4" name="Slide Number Placeholder 3"/>
          <p:cNvSpPr>
            <a:spLocks noGrp="1"/>
          </p:cNvSpPr>
          <p:nvPr>
            <p:ph type="sldNum" sz="quarter" idx="10"/>
          </p:nvPr>
        </p:nvSpPr>
        <p:spPr/>
        <p:txBody>
          <a:bodyPr/>
          <a:lstStyle/>
          <a:p>
            <a:pPr>
              <a:defRPr/>
            </a:pPr>
            <a:fld id="{95C42F4C-1226-49D0-8637-174404F38C4E}" type="slidenum">
              <a:rPr lang="en-US" smtClean="0"/>
              <a:pPr>
                <a:defRPr/>
              </a:pPr>
              <a:t>42</a:t>
            </a:fld>
            <a:endParaRPr lang="en-US"/>
          </a:p>
        </p:txBody>
      </p:sp>
    </p:spTree>
    <p:extLst>
      <p:ext uri="{BB962C8B-B14F-4D97-AF65-F5344CB8AC3E}">
        <p14:creationId xmlns:p14="http://schemas.microsoft.com/office/powerpoint/2010/main" val="337282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8C46ACD9-3B30-4150-B334-3D65AF21C23B}" type="slidenum">
              <a:rPr lang="en-US" altLang="en-US" i="0">
                <a:latin typeface="Times New Roman" panose="02020603050405020304" pitchFamily="18" charset="0"/>
              </a:rPr>
              <a:pPr/>
              <a:t>7</a:t>
            </a:fld>
            <a:endParaRPr lang="en-US" altLang="en-US" i="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94C0405E-EE01-4010-AEC9-27B3FD1A21B9}" type="slidenum">
              <a:rPr lang="en-US" altLang="en-US" i="0">
                <a:latin typeface="Times New Roman" panose="02020603050405020304" pitchFamily="18" charset="0"/>
              </a:rPr>
              <a:pPr/>
              <a:t>9</a:t>
            </a:fld>
            <a:endParaRPr lang="en-US" altLang="en-US" i="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fld id="{8F31D871-4681-4885-AAF7-44CDBD27A4A9}" type="slidenum">
              <a:rPr lang="en-US" altLang="en-US" i="0">
                <a:latin typeface="Times New Roman" panose="02020603050405020304" pitchFamily="18" charset="0"/>
              </a:rPr>
              <a:pPr/>
              <a:t>10</a:t>
            </a:fld>
            <a:endParaRPr lang="en-US" altLang="en-US" i="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fld id="{C85862E1-D2B5-4088-9914-CBB0ECC70EED}" type="slidenum">
              <a:rPr lang="en-US" i="0" smtClean="0">
                <a:latin typeface="Times New Roman" pitchFamily="18" charset="0"/>
              </a:rPr>
              <a:pPr/>
              <a:t>12</a:t>
            </a:fld>
            <a:endParaRPr lang="en-US" i="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Source: The data for the period before 1900 are taken from the History Database of the Global Environment (HYDE). The data for the World Population between 1900 and 1940 is taken from the UN </a:t>
            </a:r>
            <a:r>
              <a:rPr lang="en-US" dirty="0" err="1"/>
              <a:t>puplication</a:t>
            </a:r>
            <a:r>
              <a:rPr lang="en-US" dirty="0"/>
              <a:t> 'The World at Six Billion'. The annual data for the World Population between 1950 and 2015 is taken from the UN's World Population Prospects: The 2015 Revision. </a:t>
            </a:r>
          </a:p>
        </p:txBody>
      </p:sp>
    </p:spTree>
    <p:extLst>
      <p:ext uri="{BB962C8B-B14F-4D97-AF65-F5344CB8AC3E}">
        <p14:creationId xmlns:p14="http://schemas.microsoft.com/office/powerpoint/2010/main" val="279203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Source: </a:t>
            </a:r>
            <a:r>
              <a:rPr lang="en-US" altLang="en-US" dirty="0" err="1"/>
              <a:t>Worldwatch</a:t>
            </a:r>
            <a:r>
              <a:rPr lang="en-US" altLang="en-US" dirty="0"/>
              <a:t> Institute.</a:t>
            </a:r>
            <a:endParaRPr lang="en-US" dirty="0"/>
          </a:p>
        </p:txBody>
      </p:sp>
      <p:sp>
        <p:nvSpPr>
          <p:cNvPr id="4" name="Slide Number Placeholder 3"/>
          <p:cNvSpPr>
            <a:spLocks noGrp="1"/>
          </p:cNvSpPr>
          <p:nvPr>
            <p:ph type="sldNum" sz="quarter" idx="10"/>
          </p:nvPr>
        </p:nvSpPr>
        <p:spPr/>
        <p:txBody>
          <a:bodyPr/>
          <a:lstStyle/>
          <a:p>
            <a:fld id="{D9CD7E53-CDF2-4FEF-93B6-026EC723AE69}" type="slidenum">
              <a:rPr lang="en-US" altLang="en-US" smtClean="0"/>
              <a:pPr/>
              <a:t>13</a:t>
            </a:fld>
            <a:endParaRPr lang="en-US" altLang="en-US"/>
          </a:p>
        </p:txBody>
      </p:sp>
    </p:spTree>
    <p:extLst>
      <p:ext uri="{BB962C8B-B14F-4D97-AF65-F5344CB8AC3E}">
        <p14:creationId xmlns:p14="http://schemas.microsoft.com/office/powerpoint/2010/main" val="203370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92897B1-E977-4E2A-A8E4-C0343945A821}" type="slidenum">
              <a:rPr lang="en-US" smtClean="0"/>
              <a:pPr/>
              <a:t>14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20460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world_cover_left"/>
          <p:cNvPicPr>
            <a:picLocks noChangeAspect="1" noChangeArrowheads="1"/>
          </p:cNvPicPr>
          <p:nvPr/>
        </p:nvPicPr>
        <p:blipFill>
          <a:blip r:embed="rId2" cstate="email">
            <a:duotone>
              <a:schemeClr val="bg2">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6048375" y="92515"/>
            <a:ext cx="3095625" cy="6761952"/>
          </a:xfrm>
          <a:prstGeom prst="rect">
            <a:avLst/>
          </a:prstGeom>
          <a:noFill/>
        </p:spPr>
      </p:pic>
      <p:pic>
        <p:nvPicPr>
          <p:cNvPr id="5" name="Picture 5" descr="world_cover_left"/>
          <p:cNvPicPr>
            <a:picLocks noChangeAspect="1" noChangeArrowheads="1"/>
          </p:cNvPicPr>
          <p:nvPr/>
        </p:nvPicPr>
        <p:blipFill>
          <a:blip r:embed="rId3" cstate="screen">
            <a:duotone>
              <a:schemeClr val="bg2">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6048375" y="92515"/>
            <a:ext cx="3095625" cy="6761952"/>
          </a:xfrm>
          <a:prstGeom prst="rect">
            <a:avLst/>
          </a:prstGeom>
          <a:noFill/>
        </p:spPr>
      </p:pic>
      <p:sp>
        <p:nvSpPr>
          <p:cNvPr id="6" name="Freeform 3"/>
          <p:cNvSpPr>
            <a:spLocks/>
          </p:cNvSpPr>
          <p:nvPr/>
        </p:nvSpPr>
        <p:spPr bwMode="auto">
          <a:xfrm>
            <a:off x="4144963" y="-3175"/>
            <a:ext cx="777875" cy="1462088"/>
          </a:xfrm>
          <a:custGeom>
            <a:avLst/>
            <a:gdLst/>
            <a:ahLst/>
            <a:cxnLst>
              <a:cxn ang="0">
                <a:pos x="34" y="0"/>
              </a:cxn>
              <a:cxn ang="0">
                <a:pos x="490" y="0"/>
              </a:cxn>
              <a:cxn ang="0">
                <a:pos x="140" y="921"/>
              </a:cxn>
              <a:cxn ang="0">
                <a:pos x="0" y="921"/>
              </a:cxn>
              <a:cxn ang="0">
                <a:pos x="34" y="0"/>
              </a:cxn>
            </a:cxnLst>
            <a:rect l="0" t="0" r="r" b="b"/>
            <a:pathLst>
              <a:path w="490" h="921">
                <a:moveTo>
                  <a:pt x="34" y="0"/>
                </a:moveTo>
                <a:lnTo>
                  <a:pt x="490" y="0"/>
                </a:lnTo>
                <a:lnTo>
                  <a:pt x="140" y="921"/>
                </a:lnTo>
                <a:lnTo>
                  <a:pt x="0" y="921"/>
                </a:lnTo>
                <a:lnTo>
                  <a:pt x="34" y="0"/>
                </a:lnTo>
                <a:close/>
              </a:path>
            </a:pathLst>
          </a:custGeom>
          <a:solidFill>
            <a:schemeClr val="tx2">
              <a:lumMod val="60000"/>
              <a:lumOff val="40000"/>
            </a:schemeClr>
          </a:solidFill>
          <a:ln w="9525">
            <a:noFill/>
            <a:round/>
            <a:headEnd/>
            <a:tailEnd/>
          </a:ln>
          <a:effectLst/>
        </p:spPr>
        <p:txBody>
          <a:bodyPr/>
          <a:lstStyle/>
          <a:p>
            <a:pPr>
              <a:defRPr/>
            </a:pPr>
            <a:endParaRPr lang="en-US"/>
          </a:p>
        </p:txBody>
      </p:sp>
      <p:sp>
        <p:nvSpPr>
          <p:cNvPr id="7" name="Rectangle 5"/>
          <p:cNvSpPr>
            <a:spLocks noChangeArrowheads="1"/>
          </p:cNvSpPr>
          <p:nvPr/>
        </p:nvSpPr>
        <p:spPr bwMode="auto">
          <a:xfrm>
            <a:off x="-6350" y="-1588"/>
            <a:ext cx="4267200" cy="1460501"/>
          </a:xfrm>
          <a:prstGeom prst="rect">
            <a:avLst/>
          </a:prstGeom>
          <a:solidFill>
            <a:schemeClr val="tx2">
              <a:lumMod val="60000"/>
              <a:lumOff val="40000"/>
            </a:schemeClr>
          </a:solidFill>
          <a:ln w="9525">
            <a:noFill/>
            <a:miter lim="800000"/>
            <a:headEnd/>
            <a:tailEnd/>
          </a:ln>
          <a:effectLst/>
        </p:spPr>
        <p:txBody>
          <a:bodyPr wrap="none" anchor="ctr"/>
          <a:lstStyle/>
          <a:p>
            <a:pPr>
              <a:defRPr/>
            </a:pPr>
            <a:endParaRPr lang="en-US"/>
          </a:p>
        </p:txBody>
      </p:sp>
      <p:sp>
        <p:nvSpPr>
          <p:cNvPr id="8" name="Rectangle 6"/>
          <p:cNvSpPr>
            <a:spLocks noChangeArrowheads="1"/>
          </p:cNvSpPr>
          <p:nvPr/>
        </p:nvSpPr>
        <p:spPr bwMode="auto">
          <a:xfrm>
            <a:off x="-9525" y="152400"/>
            <a:ext cx="9153525" cy="1143000"/>
          </a:xfrm>
          <a:prstGeom prst="rect">
            <a:avLst/>
          </a:prstGeom>
          <a:solidFill>
            <a:schemeClr val="accent1">
              <a:lumMod val="75000"/>
              <a:alpha val="75000"/>
            </a:schemeClr>
          </a:solidFill>
          <a:ln w="9525">
            <a:noFill/>
            <a:miter lim="800000"/>
            <a:headEnd/>
            <a:tailEnd/>
          </a:ln>
          <a:effectLst/>
        </p:spPr>
        <p:txBody>
          <a:bodyPr wrap="none" anchor="ctr"/>
          <a:lstStyle/>
          <a:p>
            <a:pPr>
              <a:defRPr/>
            </a:pPr>
            <a:endParaRPr lang="en-US"/>
          </a:p>
        </p:txBody>
      </p:sp>
      <p:sp>
        <p:nvSpPr>
          <p:cNvPr id="9" name="Rectangle 4"/>
          <p:cNvSpPr>
            <a:spLocks noChangeArrowheads="1"/>
          </p:cNvSpPr>
          <p:nvPr/>
        </p:nvSpPr>
        <p:spPr bwMode="auto">
          <a:xfrm>
            <a:off x="-7938" y="1447800"/>
            <a:ext cx="1689101" cy="4953000"/>
          </a:xfrm>
          <a:prstGeom prst="rect">
            <a:avLst/>
          </a:prstGeom>
          <a:gradFill rotWithShape="1">
            <a:gsLst>
              <a:gs pos="0">
                <a:schemeClr val="accent1">
                  <a:lumMod val="75000"/>
                </a:schemeClr>
              </a:gs>
              <a:gs pos="100000">
                <a:srgbClr val="FFFFFF">
                  <a:alpha val="0"/>
                </a:srgbClr>
              </a:gs>
            </a:gsLst>
            <a:lin ang="5400000" scaled="1"/>
          </a:gradFill>
          <a:ln w="9525">
            <a:noFill/>
            <a:miter lim="800000"/>
            <a:headEnd/>
            <a:tailEnd/>
          </a:ln>
          <a:effectLst/>
        </p:spPr>
        <p:txBody>
          <a:bodyPr wrap="none" anchor="ctr"/>
          <a:lstStyle/>
          <a:p>
            <a:pPr>
              <a:defRPr/>
            </a:pPr>
            <a:endParaRPr lang="en-US"/>
          </a:p>
        </p:txBody>
      </p:sp>
      <p:sp>
        <p:nvSpPr>
          <p:cNvPr id="10" name="Freeform 9"/>
          <p:cNvSpPr>
            <a:spLocks/>
          </p:cNvSpPr>
          <p:nvPr/>
        </p:nvSpPr>
        <p:spPr bwMode="auto">
          <a:xfrm>
            <a:off x="-6350" y="1451874"/>
            <a:ext cx="488950" cy="1422400"/>
          </a:xfrm>
          <a:custGeom>
            <a:avLst/>
            <a:gdLst/>
            <a:ahLst/>
            <a:cxnLst>
              <a:cxn ang="0">
                <a:pos x="1" y="0"/>
              </a:cxn>
              <a:cxn ang="0">
                <a:pos x="347" y="0"/>
              </a:cxn>
              <a:cxn ang="0">
                <a:pos x="0" y="1008"/>
              </a:cxn>
              <a:cxn ang="0">
                <a:pos x="1" y="0"/>
              </a:cxn>
            </a:cxnLst>
            <a:rect l="0" t="0" r="r" b="b"/>
            <a:pathLst>
              <a:path w="347" h="1008">
                <a:moveTo>
                  <a:pt x="1" y="0"/>
                </a:moveTo>
                <a:lnTo>
                  <a:pt x="347" y="0"/>
                </a:lnTo>
                <a:lnTo>
                  <a:pt x="0" y="1008"/>
                </a:lnTo>
                <a:lnTo>
                  <a:pt x="1" y="0"/>
                </a:lnTo>
                <a:close/>
              </a:path>
            </a:pathLst>
          </a:custGeom>
          <a:solidFill>
            <a:schemeClr val="accent1">
              <a:lumMod val="50000"/>
            </a:schemeClr>
          </a:solidFill>
          <a:ln w="9525">
            <a:noFill/>
            <a:round/>
            <a:headEnd/>
            <a:tailEnd/>
          </a:ln>
          <a:effectLst/>
        </p:spPr>
        <p:txBody>
          <a:bodyPr/>
          <a:lstStyle/>
          <a:p>
            <a:pPr>
              <a:defRPr/>
            </a:pPr>
            <a:endParaRPr lang="en-US"/>
          </a:p>
        </p:txBody>
      </p:sp>
      <p:sp>
        <p:nvSpPr>
          <p:cNvPr id="11" name="Freeform 10"/>
          <p:cNvSpPr>
            <a:spLocks/>
          </p:cNvSpPr>
          <p:nvPr/>
        </p:nvSpPr>
        <p:spPr bwMode="auto">
          <a:xfrm>
            <a:off x="-9525" y="-4763"/>
            <a:ext cx="989013" cy="157163"/>
          </a:xfrm>
          <a:custGeom>
            <a:avLst/>
            <a:gdLst/>
            <a:ahLst/>
            <a:cxnLst>
              <a:cxn ang="0">
                <a:pos x="0" y="0"/>
              </a:cxn>
              <a:cxn ang="0">
                <a:pos x="623" y="0"/>
              </a:cxn>
              <a:cxn ang="0">
                <a:pos x="584" y="99"/>
              </a:cxn>
              <a:cxn ang="0">
                <a:pos x="0" y="99"/>
              </a:cxn>
              <a:cxn ang="0">
                <a:pos x="0" y="0"/>
              </a:cxn>
            </a:cxnLst>
            <a:rect l="0" t="0" r="r" b="b"/>
            <a:pathLst>
              <a:path w="623" h="99">
                <a:moveTo>
                  <a:pt x="0" y="0"/>
                </a:moveTo>
                <a:lnTo>
                  <a:pt x="623" y="0"/>
                </a:lnTo>
                <a:lnTo>
                  <a:pt x="584" y="99"/>
                </a:lnTo>
                <a:lnTo>
                  <a:pt x="0" y="99"/>
                </a:lnTo>
                <a:lnTo>
                  <a:pt x="0" y="0"/>
                </a:lnTo>
                <a:close/>
              </a:path>
            </a:pathLst>
          </a:custGeom>
          <a:solidFill>
            <a:schemeClr val="accent1">
              <a:lumMod val="50000"/>
            </a:schemeClr>
          </a:solidFill>
          <a:ln w="9525">
            <a:noFill/>
            <a:round/>
            <a:headEnd/>
            <a:tailEnd/>
          </a:ln>
          <a:effectLst/>
        </p:spPr>
        <p:txBody>
          <a:bodyPr/>
          <a:lstStyle/>
          <a:p>
            <a:pPr>
              <a:defRPr/>
            </a:pPr>
            <a:endParaRPr lang="en-US"/>
          </a:p>
        </p:txBody>
      </p:sp>
      <p:sp>
        <p:nvSpPr>
          <p:cNvPr id="12" name="Rectangle 13"/>
          <p:cNvSpPr>
            <a:spLocks noChangeArrowheads="1"/>
          </p:cNvSpPr>
          <p:nvPr/>
        </p:nvSpPr>
        <p:spPr bwMode="auto">
          <a:xfrm>
            <a:off x="1089047" y="276992"/>
            <a:ext cx="3611630" cy="400110"/>
          </a:xfrm>
          <a:prstGeom prst="rect">
            <a:avLst/>
          </a:prstGeom>
          <a:noFill/>
          <a:ln w="9525">
            <a:noFill/>
            <a:miter lim="800000"/>
            <a:headEnd/>
            <a:tailEnd/>
          </a:ln>
          <a:effectLst/>
        </p:spPr>
        <p:txBody>
          <a:bodyPr wrap="none">
            <a:spAutoFit/>
          </a:bodyPr>
          <a:lstStyle/>
          <a:p>
            <a:pPr eaLnBrk="0" hangingPunct="0">
              <a:defRPr/>
            </a:pPr>
            <a:r>
              <a:rPr lang="en-US" sz="2000" b="1" dirty="0">
                <a:solidFill>
                  <a:srgbClr val="FFFF99"/>
                </a:solidFill>
                <a:effectLst/>
                <a:latin typeface="Arial Narrow" panose="020B0606020202030204" pitchFamily="34" charset="0"/>
              </a:rPr>
              <a:t>GEOG 5 – Population Geography</a:t>
            </a:r>
          </a:p>
        </p:txBody>
      </p:sp>
      <p:pic>
        <p:nvPicPr>
          <p:cNvPr id="14" name="Picture 15" descr="Hofstra_Shiel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5" y="174625"/>
            <a:ext cx="1096962" cy="1222375"/>
          </a:xfrm>
          <a:prstGeom prst="rect">
            <a:avLst/>
          </a:prstGeom>
          <a:noFill/>
          <a:ln w="9525">
            <a:noFill/>
            <a:miter lim="800000"/>
            <a:headEnd/>
            <a:tailEnd/>
          </a:ln>
        </p:spPr>
      </p:pic>
      <p:sp>
        <p:nvSpPr>
          <p:cNvPr id="15" name="Rectangle 22"/>
          <p:cNvSpPr>
            <a:spLocks noChangeArrowheads="1"/>
          </p:cNvSpPr>
          <p:nvPr/>
        </p:nvSpPr>
        <p:spPr bwMode="auto">
          <a:xfrm>
            <a:off x="0" y="6400800"/>
            <a:ext cx="9144000" cy="457200"/>
          </a:xfrm>
          <a:prstGeom prst="rect">
            <a:avLst/>
          </a:prstGeom>
          <a:gradFill rotWithShape="1">
            <a:gsLst>
              <a:gs pos="0">
                <a:srgbClr val="FFFFFF"/>
              </a:gs>
              <a:gs pos="100000">
                <a:srgbClr val="92D050">
                  <a:alpha val="75000"/>
                </a:srgbClr>
              </a:gs>
            </a:gsLst>
            <a:lin ang="0" scaled="1"/>
          </a:gradFill>
          <a:ln w="9525">
            <a:noFill/>
            <a:miter lim="800000"/>
            <a:headEnd/>
            <a:tailEnd/>
          </a:ln>
          <a:effectLst/>
        </p:spPr>
        <p:txBody>
          <a:bodyPr wrap="none" anchor="ctr"/>
          <a:lstStyle/>
          <a:p>
            <a:pPr>
              <a:defRPr/>
            </a:pPr>
            <a:endParaRPr lang="en-US"/>
          </a:p>
        </p:txBody>
      </p:sp>
      <p:sp>
        <p:nvSpPr>
          <p:cNvPr id="16" name="Text Box 25"/>
          <p:cNvSpPr txBox="1">
            <a:spLocks noChangeArrowheads="1"/>
          </p:cNvSpPr>
          <p:nvPr/>
        </p:nvSpPr>
        <p:spPr bwMode="auto">
          <a:xfrm>
            <a:off x="123825" y="6502400"/>
            <a:ext cx="6107113" cy="246063"/>
          </a:xfrm>
          <a:prstGeom prst="rect">
            <a:avLst/>
          </a:prstGeom>
          <a:noFill/>
          <a:ln w="9525">
            <a:noFill/>
            <a:miter lim="800000"/>
            <a:headEnd/>
            <a:tailEnd/>
          </a:ln>
          <a:effectLst/>
        </p:spPr>
        <p:txBody>
          <a:bodyPr wrap="none" lIns="0" tIns="0" rIns="0" bIns="0">
            <a:spAutoFit/>
          </a:bodyPr>
          <a:lstStyle/>
          <a:p>
            <a:pPr>
              <a:defRPr/>
            </a:pPr>
            <a:r>
              <a:rPr lang="en-US" sz="1600" b="1" i="1" dirty="0">
                <a:solidFill>
                  <a:srgbClr val="008000"/>
                </a:solidFill>
              </a:rPr>
              <a:t>Hofstra University, Department of Global Studies &amp; Geography</a:t>
            </a:r>
          </a:p>
        </p:txBody>
      </p:sp>
      <p:sp>
        <p:nvSpPr>
          <p:cNvPr id="17" name="Rectangle 14"/>
          <p:cNvSpPr>
            <a:spLocks noChangeArrowheads="1"/>
          </p:cNvSpPr>
          <p:nvPr/>
        </p:nvSpPr>
        <p:spPr bwMode="auto">
          <a:xfrm>
            <a:off x="1089047" y="737367"/>
            <a:ext cx="2918171" cy="338554"/>
          </a:xfrm>
          <a:prstGeom prst="rect">
            <a:avLst/>
          </a:prstGeom>
          <a:noFill/>
          <a:ln w="9525">
            <a:noFill/>
            <a:miter lim="800000"/>
            <a:headEnd/>
            <a:tailEnd/>
          </a:ln>
          <a:effectLst/>
        </p:spPr>
        <p:txBody>
          <a:bodyPr wrap="none">
            <a:spAutoFit/>
          </a:bodyPr>
          <a:lstStyle/>
          <a:p>
            <a:pPr eaLnBrk="0" hangingPunct="0">
              <a:defRPr/>
            </a:pPr>
            <a:r>
              <a:rPr lang="en-US" sz="1600" b="1" dirty="0">
                <a:solidFill>
                  <a:srgbClr val="FFFF99"/>
                </a:solidFill>
                <a:effectLst/>
                <a:latin typeface="Arial Narrow" panose="020B0606020202030204" pitchFamily="34" charset="0"/>
              </a:rPr>
              <a:t>Professor: Dr. Jean-Paul Rodrigue</a:t>
            </a:r>
          </a:p>
        </p:txBody>
      </p:sp>
      <p:sp>
        <p:nvSpPr>
          <p:cNvPr id="18" name="Rectangle 22"/>
          <p:cNvSpPr>
            <a:spLocks noChangeArrowheads="1"/>
          </p:cNvSpPr>
          <p:nvPr/>
        </p:nvSpPr>
        <p:spPr bwMode="auto">
          <a:xfrm>
            <a:off x="0" y="6400800"/>
            <a:ext cx="9144000" cy="457200"/>
          </a:xfrm>
          <a:prstGeom prst="rect">
            <a:avLst/>
          </a:prstGeom>
          <a:gradFill rotWithShape="1">
            <a:gsLst>
              <a:gs pos="0">
                <a:srgbClr val="FFFFFF"/>
              </a:gs>
              <a:gs pos="100000">
                <a:schemeClr val="accent1">
                  <a:lumMod val="75000"/>
                </a:schemeClr>
              </a:gs>
            </a:gsLst>
            <a:lin ang="0" scaled="1"/>
          </a:gradFill>
          <a:ln w="9525">
            <a:noFill/>
            <a:miter lim="800000"/>
            <a:headEnd/>
            <a:tailEnd/>
          </a:ln>
          <a:effectLst/>
        </p:spPr>
        <p:txBody>
          <a:bodyPr wrap="none" anchor="ctr"/>
          <a:lstStyle/>
          <a:p>
            <a:pPr>
              <a:defRPr/>
            </a:pPr>
            <a:endParaRPr lang="en-US"/>
          </a:p>
        </p:txBody>
      </p:sp>
      <p:sp>
        <p:nvSpPr>
          <p:cNvPr id="19" name="Text Box 25"/>
          <p:cNvSpPr txBox="1">
            <a:spLocks noChangeArrowheads="1"/>
          </p:cNvSpPr>
          <p:nvPr/>
        </p:nvSpPr>
        <p:spPr bwMode="auto">
          <a:xfrm>
            <a:off x="123825" y="6502400"/>
            <a:ext cx="6107113" cy="246063"/>
          </a:xfrm>
          <a:prstGeom prst="rect">
            <a:avLst/>
          </a:prstGeom>
          <a:noFill/>
          <a:ln w="9525">
            <a:noFill/>
            <a:miter lim="800000"/>
            <a:headEnd/>
            <a:tailEnd/>
          </a:ln>
          <a:effectLst/>
        </p:spPr>
        <p:txBody>
          <a:bodyPr wrap="none" lIns="0" tIns="0" rIns="0" bIns="0">
            <a:spAutoFit/>
          </a:bodyPr>
          <a:lstStyle/>
          <a:p>
            <a:pPr>
              <a:defRPr/>
            </a:pPr>
            <a:r>
              <a:rPr lang="en-US" sz="1600" b="1" i="1" dirty="0">
                <a:solidFill>
                  <a:schemeClr val="accent1">
                    <a:lumMod val="50000"/>
                  </a:schemeClr>
                </a:solidFill>
              </a:rPr>
              <a:t>Hofstra University, Department of Global Studies &amp; Geography</a:t>
            </a:r>
          </a:p>
        </p:txBody>
      </p:sp>
      <p:sp>
        <p:nvSpPr>
          <p:cNvPr id="428043" name="Rectangle 11"/>
          <p:cNvSpPr>
            <a:spLocks noGrp="1" noChangeArrowheads="1"/>
          </p:cNvSpPr>
          <p:nvPr>
            <p:ph type="ctrTitle"/>
          </p:nvPr>
        </p:nvSpPr>
        <p:spPr>
          <a:xfrm>
            <a:off x="1701800" y="1501775"/>
            <a:ext cx="7108825" cy="14700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428044" name="Rectangle 12"/>
          <p:cNvSpPr>
            <a:spLocks noGrp="1" noChangeArrowheads="1"/>
          </p:cNvSpPr>
          <p:nvPr>
            <p:ph type="subTitle" idx="1"/>
          </p:nvPr>
        </p:nvSpPr>
        <p:spPr>
          <a:xfrm>
            <a:off x="1701800" y="3200400"/>
            <a:ext cx="7108825" cy="2971800"/>
          </a:xfrm>
        </p:spPr>
        <p:txBody>
          <a:bodyPr/>
          <a:lstStyle>
            <a:lvl1pPr marL="0" indent="0">
              <a:buFont typeface="Arial Narrow" pitchFamily="34" charset="0"/>
              <a:buNone/>
              <a:defRPr/>
            </a:lvl1pPr>
          </a:lstStyle>
          <a:p>
            <a:r>
              <a:rPr lang="en-US"/>
              <a:t>Click to edit Master subtitle style</a:t>
            </a:r>
          </a:p>
        </p:txBody>
      </p:sp>
    </p:spTree>
    <p:extLst>
      <p:ext uri="{BB962C8B-B14F-4D97-AF65-F5344CB8AC3E}">
        <p14:creationId xmlns:p14="http://schemas.microsoft.com/office/powerpoint/2010/main" val="289369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94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2138" y="104775"/>
            <a:ext cx="2060575" cy="649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7238" y="104775"/>
            <a:ext cx="6032500" cy="64976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738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9463" y="104775"/>
            <a:ext cx="8212137" cy="947738"/>
          </a:xfrm>
        </p:spPr>
        <p:txBody>
          <a:bodyPr/>
          <a:lstStyle/>
          <a:p>
            <a:r>
              <a:rPr lang="en-US"/>
              <a:t>Click to edit Master title style</a:t>
            </a:r>
          </a:p>
        </p:txBody>
      </p:sp>
      <p:sp>
        <p:nvSpPr>
          <p:cNvPr id="3" name="Content Placeholder 2"/>
          <p:cNvSpPr>
            <a:spLocks noGrp="1"/>
          </p:cNvSpPr>
          <p:nvPr>
            <p:ph sz="half" idx="1"/>
          </p:nvPr>
        </p:nvSpPr>
        <p:spPr>
          <a:xfrm>
            <a:off x="757238" y="1311275"/>
            <a:ext cx="4046537"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6175" y="1311275"/>
            <a:ext cx="4046538" cy="5291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9578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50900" y="152400"/>
            <a:ext cx="8140700" cy="1143000"/>
          </a:xfrm>
        </p:spPr>
        <p:txBody>
          <a:bodyPr/>
          <a:lstStyle/>
          <a:p>
            <a:r>
              <a:rPr lang="en-US"/>
              <a:t>Click to edit Master title style</a:t>
            </a:r>
          </a:p>
        </p:txBody>
      </p:sp>
      <p:sp>
        <p:nvSpPr>
          <p:cNvPr id="3" name="Chart Placeholder 2"/>
          <p:cNvSpPr>
            <a:spLocks noGrp="1"/>
          </p:cNvSpPr>
          <p:nvPr>
            <p:ph type="chart" sz="half" idx="1"/>
          </p:nvPr>
        </p:nvSpPr>
        <p:spPr>
          <a:xfrm>
            <a:off x="849313" y="1447800"/>
            <a:ext cx="4000500" cy="5137150"/>
          </a:xfrm>
        </p:spPr>
        <p:txBody>
          <a:bodyPr/>
          <a:lstStyle/>
          <a:p>
            <a:pPr lvl="0"/>
            <a:endParaRPr lang="en-US" noProof="0"/>
          </a:p>
        </p:txBody>
      </p:sp>
      <p:sp>
        <p:nvSpPr>
          <p:cNvPr id="4" name="Text Placeholder 3"/>
          <p:cNvSpPr>
            <a:spLocks noGrp="1"/>
          </p:cNvSpPr>
          <p:nvPr>
            <p:ph type="body" sz="half" idx="2"/>
          </p:nvPr>
        </p:nvSpPr>
        <p:spPr>
          <a:xfrm>
            <a:off x="5002213" y="1447800"/>
            <a:ext cx="4000500"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979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50900" y="152400"/>
            <a:ext cx="8140700" cy="1143000"/>
          </a:xfrm>
        </p:spPr>
        <p:txBody>
          <a:bodyPr/>
          <a:lstStyle/>
          <a:p>
            <a:r>
              <a:rPr lang="en-US"/>
              <a:t>Click to edit Master title style</a:t>
            </a:r>
          </a:p>
        </p:txBody>
      </p:sp>
      <p:sp>
        <p:nvSpPr>
          <p:cNvPr id="3" name="Chart Placeholder 2"/>
          <p:cNvSpPr>
            <a:spLocks noGrp="1"/>
          </p:cNvSpPr>
          <p:nvPr>
            <p:ph type="chart" idx="1"/>
          </p:nvPr>
        </p:nvSpPr>
        <p:spPr>
          <a:xfrm>
            <a:off x="849313" y="1447800"/>
            <a:ext cx="8153400" cy="5137150"/>
          </a:xfrm>
        </p:spPr>
        <p:txBody>
          <a:bodyPr/>
          <a:lstStyle/>
          <a:p>
            <a:pPr lvl="0"/>
            <a:endParaRPr lang="en-US" noProof="0"/>
          </a:p>
        </p:txBody>
      </p:sp>
      <p:sp>
        <p:nvSpPr>
          <p:cNvPr id="4" name="Rectangle 7"/>
          <p:cNvSpPr>
            <a:spLocks noGrp="1" noChangeArrowheads="1"/>
          </p:cNvSpPr>
          <p:nvPr>
            <p:ph type="sldNum" sz="quarter" idx="10"/>
          </p:nvPr>
        </p:nvSpPr>
        <p:spPr>
          <a:xfrm>
            <a:off x="190500" y="6353175"/>
            <a:ext cx="381000" cy="381000"/>
          </a:xfrm>
          <a:prstGeom prst="rect">
            <a:avLst/>
          </a:prstGeom>
          <a:ln/>
        </p:spPr>
        <p:txBody>
          <a:bodyPr/>
          <a:lstStyle>
            <a:lvl1pPr>
              <a:defRPr/>
            </a:lvl1pPr>
          </a:lstStyle>
          <a:p>
            <a:pPr>
              <a:defRPr/>
            </a:pPr>
            <a:fld id="{AB45506D-BA46-4638-BBA8-904CB2CED7E9}" type="slidenum">
              <a:rPr lang="en-US" altLang="en-US"/>
              <a:pPr>
                <a:defRPr/>
              </a:pPr>
              <a:t>‹#›</a:t>
            </a:fld>
            <a:endParaRPr lang="en-US" altLang="en-US"/>
          </a:p>
        </p:txBody>
      </p:sp>
    </p:spTree>
    <p:extLst>
      <p:ext uri="{BB962C8B-B14F-4D97-AF65-F5344CB8AC3E}">
        <p14:creationId xmlns:p14="http://schemas.microsoft.com/office/powerpoint/2010/main" val="312854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867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191" y="156894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6817" y="29412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08404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7238" y="1311275"/>
            <a:ext cx="4046537"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6175" y="1311275"/>
            <a:ext cx="4046538" cy="529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516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67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90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13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4280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1858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descr="world_cover_left"/>
          <p:cNvPicPr>
            <a:picLocks noChangeAspect="1" noChangeArrowheads="1"/>
          </p:cNvPicPr>
          <p:nvPr/>
        </p:nvPicPr>
        <p:blipFill>
          <a:blip r:embed="rId16" cstate="screen">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7966652" y="1"/>
            <a:ext cx="1177348" cy="2571750"/>
          </a:xfrm>
          <a:prstGeom prst="rect">
            <a:avLst/>
          </a:prstGeom>
          <a:noFill/>
        </p:spPr>
      </p:pic>
      <p:sp>
        <p:nvSpPr>
          <p:cNvPr id="427010" name="Rectangle 2"/>
          <p:cNvSpPr>
            <a:spLocks noGrp="1" noChangeArrowheads="1"/>
          </p:cNvSpPr>
          <p:nvPr>
            <p:ph type="title"/>
          </p:nvPr>
        </p:nvSpPr>
        <p:spPr bwMode="auto">
          <a:xfrm>
            <a:off x="779463" y="104775"/>
            <a:ext cx="8212137" cy="94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757238" y="1311275"/>
            <a:ext cx="8245475" cy="5291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7013" name="Text Box 5"/>
          <p:cNvSpPr txBox="1">
            <a:spLocks noChangeArrowheads="1"/>
          </p:cNvSpPr>
          <p:nvPr/>
        </p:nvSpPr>
        <p:spPr bwMode="auto">
          <a:xfrm>
            <a:off x="7786688" y="6653213"/>
            <a:ext cx="1185862" cy="152400"/>
          </a:xfrm>
          <a:prstGeom prst="rect">
            <a:avLst/>
          </a:prstGeom>
          <a:noFill/>
          <a:ln w="9525">
            <a:noFill/>
            <a:miter lim="800000"/>
            <a:headEnd/>
            <a:tailEnd/>
          </a:ln>
          <a:effectLst/>
        </p:spPr>
        <p:txBody>
          <a:bodyPr wrap="none" lIns="0" tIns="0" rIns="0" bIns="0">
            <a:spAutoFit/>
          </a:bodyPr>
          <a:lstStyle/>
          <a:p>
            <a:pPr>
              <a:defRPr/>
            </a:pPr>
            <a:r>
              <a:rPr lang="en-US" sz="1000">
                <a:latin typeface="Arial Narrow" pitchFamily="34" charset="0"/>
              </a:rPr>
              <a:t>© Dr. Jean-Paul Rodrigue</a:t>
            </a:r>
          </a:p>
        </p:txBody>
      </p:sp>
      <p:sp>
        <p:nvSpPr>
          <p:cNvPr id="427014" name="Rectangle 6"/>
          <p:cNvSpPr>
            <a:spLocks noChangeArrowheads="1"/>
          </p:cNvSpPr>
          <p:nvPr/>
        </p:nvSpPr>
        <p:spPr bwMode="auto">
          <a:xfrm>
            <a:off x="-11113" y="-11113"/>
            <a:ext cx="762001" cy="1447801"/>
          </a:xfrm>
          <a:prstGeom prst="rect">
            <a:avLst/>
          </a:prstGeom>
          <a:solidFill>
            <a:srgbClr val="92D050"/>
          </a:solidFill>
          <a:ln w="9525">
            <a:noFill/>
            <a:miter lim="800000"/>
            <a:headEnd/>
            <a:tailEnd/>
          </a:ln>
          <a:effectLst/>
        </p:spPr>
        <p:txBody>
          <a:bodyPr wrap="none" anchor="ctr"/>
          <a:lstStyle/>
          <a:p>
            <a:pPr>
              <a:defRPr/>
            </a:pPr>
            <a:endParaRPr lang="en-US"/>
          </a:p>
        </p:txBody>
      </p:sp>
      <p:sp>
        <p:nvSpPr>
          <p:cNvPr id="427015" name="Rectangle 7"/>
          <p:cNvSpPr>
            <a:spLocks noChangeArrowheads="1"/>
          </p:cNvSpPr>
          <p:nvPr/>
        </p:nvSpPr>
        <p:spPr bwMode="auto">
          <a:xfrm>
            <a:off x="-11113" y="1436688"/>
            <a:ext cx="762001" cy="5421312"/>
          </a:xfrm>
          <a:prstGeom prst="rect">
            <a:avLst/>
          </a:prstGeom>
          <a:gradFill rotWithShape="1">
            <a:gsLst>
              <a:gs pos="0">
                <a:schemeClr val="accent1">
                  <a:lumMod val="75000"/>
                </a:schemeClr>
              </a:gs>
              <a:gs pos="100000">
                <a:srgbClr val="FFFFFF">
                  <a:alpha val="50999"/>
                </a:srgbClr>
              </a:gs>
            </a:gsLst>
            <a:lin ang="5400000" scaled="1"/>
          </a:gradFill>
          <a:ln w="9525">
            <a:noFill/>
            <a:miter lim="800000"/>
            <a:headEnd/>
            <a:tailEnd/>
          </a:ln>
          <a:effectLst/>
        </p:spPr>
        <p:txBody>
          <a:bodyPr wrap="none" anchor="ctr"/>
          <a:lstStyle/>
          <a:p>
            <a:pPr>
              <a:defRPr/>
            </a:pPr>
            <a:endParaRPr lang="en-US"/>
          </a:p>
        </p:txBody>
      </p:sp>
      <p:sp>
        <p:nvSpPr>
          <p:cNvPr id="427016" name="Rectangle 8"/>
          <p:cNvSpPr>
            <a:spLocks noChangeArrowheads="1"/>
          </p:cNvSpPr>
          <p:nvPr/>
        </p:nvSpPr>
        <p:spPr bwMode="auto">
          <a:xfrm>
            <a:off x="1431925" y="1054100"/>
            <a:ext cx="7712075" cy="241300"/>
          </a:xfrm>
          <a:prstGeom prst="rect">
            <a:avLst/>
          </a:prstGeom>
          <a:gradFill rotWithShape="1">
            <a:gsLst>
              <a:gs pos="0">
                <a:srgbClr val="FFFFFF">
                  <a:alpha val="50000"/>
                </a:srgbClr>
              </a:gs>
              <a:gs pos="100000">
                <a:schemeClr val="accent1">
                  <a:lumMod val="75000"/>
                </a:schemeClr>
              </a:gs>
            </a:gsLst>
            <a:lin ang="0" scaled="1"/>
          </a:gradFill>
          <a:ln w="9525">
            <a:noFill/>
            <a:miter lim="800000"/>
            <a:headEnd/>
            <a:tailEnd/>
          </a:ln>
          <a:effectLst/>
        </p:spPr>
        <p:txBody>
          <a:bodyPr wrap="none" anchor="ctr"/>
          <a:lstStyle/>
          <a:p>
            <a:pPr>
              <a:defRPr/>
            </a:pPr>
            <a:endParaRPr lang="en-US"/>
          </a:p>
        </p:txBody>
      </p:sp>
      <p:sp>
        <p:nvSpPr>
          <p:cNvPr id="427018" name="Text Box 10"/>
          <p:cNvSpPr txBox="1">
            <a:spLocks noChangeArrowheads="1"/>
          </p:cNvSpPr>
          <p:nvPr/>
        </p:nvSpPr>
        <p:spPr bwMode="auto">
          <a:xfrm>
            <a:off x="7786688" y="6653213"/>
            <a:ext cx="1185862" cy="152400"/>
          </a:xfrm>
          <a:prstGeom prst="rect">
            <a:avLst/>
          </a:prstGeom>
          <a:noFill/>
          <a:ln w="9525">
            <a:noFill/>
            <a:miter lim="800000"/>
            <a:headEnd/>
            <a:tailEnd/>
          </a:ln>
          <a:effectLst/>
        </p:spPr>
        <p:txBody>
          <a:bodyPr wrap="none" lIns="0" tIns="0" rIns="0" bIns="0">
            <a:spAutoFit/>
          </a:bodyPr>
          <a:lstStyle/>
          <a:p>
            <a:pPr>
              <a:defRPr/>
            </a:pPr>
            <a:r>
              <a:rPr lang="en-US" sz="1000">
                <a:latin typeface="Arial Narrow" pitchFamily="34" charset="0"/>
              </a:rPr>
              <a:t>© Dr. Jean-Paul Rodrigue</a:t>
            </a:r>
          </a:p>
        </p:txBody>
      </p:sp>
      <p:pic>
        <p:nvPicPr>
          <p:cNvPr id="12" name="Picture 5" descr="world_cover_left"/>
          <p:cNvPicPr>
            <a:picLocks noChangeAspect="1" noChangeArrowheads="1"/>
          </p:cNvPicPr>
          <p:nvPr/>
        </p:nvPicPr>
        <p:blipFill>
          <a:blip r:embed="rId16" cstate="screen">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7966652" y="1"/>
            <a:ext cx="1177348" cy="2571750"/>
          </a:xfrm>
          <a:prstGeom prst="rect">
            <a:avLst/>
          </a:prstGeom>
          <a:noFill/>
        </p:spPr>
      </p:pic>
      <p:sp>
        <p:nvSpPr>
          <p:cNvPr id="13" name="Rectangle 6"/>
          <p:cNvSpPr>
            <a:spLocks noChangeArrowheads="1"/>
          </p:cNvSpPr>
          <p:nvPr/>
        </p:nvSpPr>
        <p:spPr bwMode="auto">
          <a:xfrm>
            <a:off x="-11113" y="-11113"/>
            <a:ext cx="762001" cy="1447801"/>
          </a:xfrm>
          <a:prstGeom prst="rect">
            <a:avLst/>
          </a:prstGeom>
          <a:solidFill>
            <a:schemeClr val="accent1">
              <a:lumMod val="75000"/>
            </a:schemeClr>
          </a:solidFill>
          <a:ln w="9525">
            <a:noFill/>
            <a:miter lim="800000"/>
            <a:headEnd/>
            <a:tailEnd/>
          </a:ln>
          <a:effectLst/>
        </p:spPr>
        <p:txBody>
          <a:bodyPr wrap="none" anchor="ctr"/>
          <a:lstStyle/>
          <a:p>
            <a:pPr>
              <a:defRPr/>
            </a:pPr>
            <a:endParaRPr lang="en-US"/>
          </a:p>
        </p:txBody>
      </p:sp>
      <p:sp>
        <p:nvSpPr>
          <p:cNvPr id="14" name="Text Box 10"/>
          <p:cNvSpPr txBox="1">
            <a:spLocks noChangeArrowheads="1"/>
          </p:cNvSpPr>
          <p:nvPr/>
        </p:nvSpPr>
        <p:spPr bwMode="auto">
          <a:xfrm>
            <a:off x="7786688" y="6653213"/>
            <a:ext cx="1185862" cy="152400"/>
          </a:xfrm>
          <a:prstGeom prst="rect">
            <a:avLst/>
          </a:prstGeom>
          <a:noFill/>
          <a:ln w="9525">
            <a:noFill/>
            <a:miter lim="800000"/>
            <a:headEnd/>
            <a:tailEnd/>
          </a:ln>
          <a:effectLst/>
        </p:spPr>
        <p:txBody>
          <a:bodyPr wrap="none" lIns="0" tIns="0" rIns="0" bIns="0">
            <a:spAutoFit/>
          </a:bodyPr>
          <a:lstStyle/>
          <a:p>
            <a:pPr>
              <a:defRPr/>
            </a:pPr>
            <a:r>
              <a:rPr lang="en-US" sz="1000">
                <a:latin typeface="Arial Narrow" pitchFamily="34" charset="0"/>
              </a:rPr>
              <a:t>© Dr. Jean-Paul Rodrigue</a:t>
            </a:r>
          </a:p>
        </p:txBody>
      </p:sp>
    </p:spTree>
    <p:extLst>
      <p:ext uri="{BB962C8B-B14F-4D97-AF65-F5344CB8AC3E}">
        <p14:creationId xmlns:p14="http://schemas.microsoft.com/office/powerpoint/2010/main" val="287929265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3" r:id="rId13"/>
    <p:sldLayoutId id="2147483734" r:id="rId14"/>
  </p:sldLayoutIdLst>
  <p:hf hdr="0" ftr="0" dt="0"/>
  <p:txStyles>
    <p:titleStyle>
      <a:lvl1pPr algn="l" rtl="0" eaLnBrk="1" fontAlgn="base" hangingPunct="1">
        <a:spcBef>
          <a:spcPct val="0"/>
        </a:spcBef>
        <a:spcAft>
          <a:spcPct val="0"/>
        </a:spcAft>
        <a:defRPr sz="2800" b="1">
          <a:solidFill>
            <a:schemeClr val="accent1">
              <a:lumMod val="50000"/>
            </a:schemeClr>
          </a:solidFill>
          <a:effectLst/>
          <a:latin typeface="Arial Narrow" panose="020B0606020202030204" pitchFamily="34" charset="0"/>
          <a:ea typeface="+mj-ea"/>
          <a:cs typeface="+mj-cs"/>
        </a:defRPr>
      </a:lvl1pPr>
      <a:lvl2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2pPr>
      <a:lvl3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3pPr>
      <a:lvl4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4pPr>
      <a:lvl5pPr algn="l" rtl="0" eaLnBrk="1" fontAlgn="base" hangingPunct="1">
        <a:spcBef>
          <a:spcPct val="0"/>
        </a:spcBef>
        <a:spcAft>
          <a:spcPct val="0"/>
        </a:spcAft>
        <a:defRPr sz="2800">
          <a:solidFill>
            <a:srgbClr val="008000"/>
          </a:solidFill>
          <a:effectLst>
            <a:outerShdw blurRad="38100" dist="38100" dir="2700000" algn="tl">
              <a:srgbClr val="C0C0C0"/>
            </a:outerShdw>
          </a:effectLst>
          <a:latin typeface="Impact" pitchFamily="34" charset="0"/>
        </a:defRPr>
      </a:lvl5pPr>
      <a:lvl6pPr marL="4572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6pPr>
      <a:lvl7pPr marL="9144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7pPr>
      <a:lvl8pPr marL="13716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8pPr>
      <a:lvl9pPr marL="1828800" algn="l" rtl="0" eaLnBrk="1" fontAlgn="base" hangingPunct="1">
        <a:spcBef>
          <a:spcPct val="0"/>
        </a:spcBef>
        <a:spcAft>
          <a:spcPct val="0"/>
        </a:spcAft>
        <a:defRPr sz="2800">
          <a:solidFill>
            <a:srgbClr val="CC3300"/>
          </a:solidFill>
          <a:effectLst>
            <a:outerShdw blurRad="38100" dist="38100" dir="2700000" algn="tl">
              <a:srgbClr val="C0C0C0"/>
            </a:outerShdw>
          </a:effectLst>
          <a:latin typeface="Impact" pitchFamily="34" charset="0"/>
        </a:defRPr>
      </a:lvl9pPr>
    </p:titleStyle>
    <p:bodyStyle>
      <a:lvl1pPr marL="342900" indent="-342900" algn="l" rtl="0" eaLnBrk="1" fontAlgn="base" hangingPunct="1">
        <a:spcBef>
          <a:spcPct val="0"/>
        </a:spcBef>
        <a:spcAft>
          <a:spcPct val="0"/>
        </a:spcAft>
        <a:buClr>
          <a:schemeClr val="accent1">
            <a:lumMod val="50000"/>
          </a:schemeClr>
        </a:buClr>
        <a:buFont typeface="Arial Narrow" pitchFamily="34" charset="0"/>
        <a:buChar char="■"/>
        <a:defRPr sz="2800" b="1">
          <a:solidFill>
            <a:srgbClr val="333333"/>
          </a:solidFill>
          <a:latin typeface="+mn-lt"/>
          <a:ea typeface="+mn-ea"/>
          <a:cs typeface="+mn-cs"/>
        </a:defRPr>
      </a:lvl1pPr>
      <a:lvl2pPr marL="742950" indent="-285750" algn="l" rtl="0" eaLnBrk="1" fontAlgn="base" hangingPunct="1">
        <a:spcBef>
          <a:spcPct val="0"/>
        </a:spcBef>
        <a:spcAft>
          <a:spcPct val="0"/>
        </a:spcAft>
        <a:buFont typeface="Arial" charset="0"/>
        <a:buChar char="•"/>
        <a:defRPr sz="2400">
          <a:solidFill>
            <a:srgbClr val="5F5F5F"/>
          </a:solidFill>
          <a:latin typeface="+mn-lt"/>
        </a:defRPr>
      </a:lvl2pPr>
      <a:lvl3pPr marL="1143000" indent="-228600" algn="l" rtl="0" eaLnBrk="1" fontAlgn="base" hangingPunct="1">
        <a:spcBef>
          <a:spcPct val="0"/>
        </a:spcBef>
        <a:spcAft>
          <a:spcPct val="0"/>
        </a:spcAft>
        <a:buChar char="•"/>
        <a:defRPr sz="2000">
          <a:solidFill>
            <a:srgbClr val="5F5F5F"/>
          </a:solidFill>
          <a:latin typeface="+mn-lt"/>
        </a:defRPr>
      </a:lvl3pPr>
      <a:lvl4pPr marL="1600200" indent="-228600" algn="l" rtl="0" eaLnBrk="1" fontAlgn="base" hangingPunct="1">
        <a:spcBef>
          <a:spcPct val="0"/>
        </a:spcBef>
        <a:spcAft>
          <a:spcPct val="0"/>
        </a:spcAft>
        <a:buChar char="–"/>
        <a:defRPr sz="1600">
          <a:solidFill>
            <a:srgbClr val="5F5F5F"/>
          </a:solidFill>
          <a:latin typeface="+mn-lt"/>
        </a:defRPr>
      </a:lvl4pPr>
      <a:lvl5pPr marL="2057400" indent="-228600" algn="l" rtl="0" eaLnBrk="1" fontAlgn="base" hangingPunct="1">
        <a:spcBef>
          <a:spcPct val="0"/>
        </a:spcBef>
        <a:spcAft>
          <a:spcPct val="0"/>
        </a:spcAft>
        <a:buChar char="»"/>
        <a:defRPr sz="1600">
          <a:solidFill>
            <a:srgbClr val="5F5F5F"/>
          </a:solidFill>
          <a:latin typeface="+mn-lt"/>
        </a:defRPr>
      </a:lvl5pPr>
      <a:lvl6pPr marL="2514600" indent="-228600" algn="l" rtl="0" eaLnBrk="1" fontAlgn="base" hangingPunct="1">
        <a:spcBef>
          <a:spcPct val="0"/>
        </a:spcBef>
        <a:spcAft>
          <a:spcPct val="0"/>
        </a:spcAft>
        <a:buChar char="»"/>
        <a:defRPr sz="1600">
          <a:solidFill>
            <a:srgbClr val="5F5F5F"/>
          </a:solidFill>
          <a:latin typeface="+mn-lt"/>
        </a:defRPr>
      </a:lvl6pPr>
      <a:lvl7pPr marL="2971800" indent="-228600" algn="l" rtl="0" eaLnBrk="1" fontAlgn="base" hangingPunct="1">
        <a:spcBef>
          <a:spcPct val="0"/>
        </a:spcBef>
        <a:spcAft>
          <a:spcPct val="0"/>
        </a:spcAft>
        <a:buChar char="»"/>
        <a:defRPr sz="1600">
          <a:solidFill>
            <a:srgbClr val="5F5F5F"/>
          </a:solidFill>
          <a:latin typeface="+mn-lt"/>
        </a:defRPr>
      </a:lvl7pPr>
      <a:lvl8pPr marL="3429000" indent="-228600" algn="l" rtl="0" eaLnBrk="1" fontAlgn="base" hangingPunct="1">
        <a:spcBef>
          <a:spcPct val="0"/>
        </a:spcBef>
        <a:spcAft>
          <a:spcPct val="0"/>
        </a:spcAft>
        <a:buChar char="»"/>
        <a:defRPr sz="1600">
          <a:solidFill>
            <a:srgbClr val="5F5F5F"/>
          </a:solidFill>
          <a:latin typeface="+mn-lt"/>
        </a:defRPr>
      </a:lvl8pPr>
      <a:lvl9pPr marL="3886200" indent="-228600" algn="l" rtl="0" eaLnBrk="1" fontAlgn="base" hangingPunct="1">
        <a:spcBef>
          <a:spcPct val="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a:t>Topic 1 – Introduction to Population Geography</a:t>
            </a:r>
          </a:p>
        </p:txBody>
      </p:sp>
      <p:sp>
        <p:nvSpPr>
          <p:cNvPr id="2051" name="Rectangle 3"/>
          <p:cNvSpPr>
            <a:spLocks noGrp="1" noChangeArrowheads="1"/>
          </p:cNvSpPr>
          <p:nvPr>
            <p:ph type="subTitle" idx="1"/>
          </p:nvPr>
        </p:nvSpPr>
        <p:spPr/>
        <p:txBody>
          <a:bodyPr/>
          <a:lstStyle/>
          <a:p>
            <a:pPr eaLnBrk="1" hangingPunct="1">
              <a:defRPr/>
            </a:pPr>
            <a:r>
              <a:rPr lang="en-US" dirty="0"/>
              <a:t>A – Population Geography </a:t>
            </a:r>
          </a:p>
          <a:p>
            <a:pPr eaLnBrk="1" hangingPunct="1">
              <a:defRPr/>
            </a:pPr>
            <a:r>
              <a:rPr lang="en-US" dirty="0"/>
              <a:t>B – Population Growth</a:t>
            </a:r>
          </a:p>
          <a:p>
            <a:pPr eaLnBrk="1" hangingPunct="1">
              <a:defRPr/>
            </a:pPr>
            <a:r>
              <a:rPr lang="en-US" dirty="0"/>
              <a:t>C – Demographic Transition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00" name="Rectangle 4"/>
          <p:cNvSpPr>
            <a:spLocks noGrp="1" noChangeArrowheads="1"/>
          </p:cNvSpPr>
          <p:nvPr>
            <p:ph type="title"/>
          </p:nvPr>
        </p:nvSpPr>
        <p:spPr/>
        <p:txBody>
          <a:bodyPr/>
          <a:lstStyle/>
          <a:p>
            <a:pPr eaLnBrk="1" hangingPunct="1">
              <a:defRPr/>
            </a:pPr>
            <a:r>
              <a:rPr lang="en-US" dirty="0"/>
              <a:t>Diffusion of Homo Sapiens Around the World</a:t>
            </a:r>
          </a:p>
        </p:txBody>
      </p:sp>
      <p:pic>
        <p:nvPicPr>
          <p:cNvPr id="25604" name="Picture 5" descr="Human_Historical_Migration"/>
          <p:cNvPicPr>
            <a:picLocks noChangeAspect="1" noChangeArrowheads="1"/>
          </p:cNvPicPr>
          <p:nvPr/>
        </p:nvPicPr>
        <p:blipFill>
          <a:blip r:embed="rId3">
            <a:extLst>
              <a:ext uri="{28A0092B-C50C-407E-A947-70E740481C1C}">
                <a14:useLocalDpi xmlns:a14="http://schemas.microsoft.com/office/drawing/2010/main" val="0"/>
              </a:ext>
            </a:extLst>
          </a:blip>
          <a:srcRect t="2672" b="1801"/>
          <a:stretch>
            <a:fillRect/>
          </a:stretch>
        </p:blipFill>
        <p:spPr bwMode="auto">
          <a:xfrm>
            <a:off x="854075" y="1298575"/>
            <a:ext cx="799147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Freeform 6"/>
          <p:cNvSpPr>
            <a:spLocks/>
          </p:cNvSpPr>
          <p:nvPr/>
        </p:nvSpPr>
        <p:spPr bwMode="auto">
          <a:xfrm>
            <a:off x="3724275" y="2947988"/>
            <a:ext cx="1741488" cy="1697037"/>
          </a:xfrm>
          <a:custGeom>
            <a:avLst/>
            <a:gdLst>
              <a:gd name="T0" fmla="*/ 929938700 w 1097"/>
              <a:gd name="T1" fmla="*/ 0 h 1069"/>
              <a:gd name="T2" fmla="*/ 322580048 w 1097"/>
              <a:gd name="T3" fmla="*/ 511590739 h 1069"/>
              <a:gd name="T4" fmla="*/ 17641891 w 1097"/>
              <a:gd name="T5" fmla="*/ 1368443419 h 1069"/>
              <a:gd name="T6" fmla="*/ 433467005 w 1097"/>
              <a:gd name="T7" fmla="*/ 2147483647 h 1069"/>
              <a:gd name="T8" fmla="*/ 1222276779 w 1097"/>
              <a:gd name="T9" fmla="*/ 2147483647 h 1069"/>
              <a:gd name="T10" fmla="*/ 2036286722 w 1097"/>
              <a:gd name="T11" fmla="*/ 2147483647 h 1069"/>
              <a:gd name="T12" fmla="*/ 2147483647 w 1097"/>
              <a:gd name="T13" fmla="*/ 1963200244 h 1069"/>
              <a:gd name="T14" fmla="*/ 2147483647 w 1097"/>
              <a:gd name="T15" fmla="*/ 1466730232 h 1069"/>
              <a:gd name="T16" fmla="*/ 2147483647 w 1097"/>
              <a:gd name="T17" fmla="*/ 816530210 h 10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7"/>
              <a:gd name="T28" fmla="*/ 0 h 1069"/>
              <a:gd name="T29" fmla="*/ 1097 w 1097"/>
              <a:gd name="T30" fmla="*/ 1069 h 10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7" h="1069">
                <a:moveTo>
                  <a:pt x="369" y="0"/>
                </a:moveTo>
                <a:cubicBezTo>
                  <a:pt x="278" y="56"/>
                  <a:pt x="188" y="113"/>
                  <a:pt x="128" y="203"/>
                </a:cubicBezTo>
                <a:cubicBezTo>
                  <a:pt x="68" y="293"/>
                  <a:pt x="0" y="426"/>
                  <a:pt x="7" y="543"/>
                </a:cubicBezTo>
                <a:cubicBezTo>
                  <a:pt x="14" y="660"/>
                  <a:pt x="92" y="820"/>
                  <a:pt x="172" y="905"/>
                </a:cubicBezTo>
                <a:cubicBezTo>
                  <a:pt x="252" y="990"/>
                  <a:pt x="379" y="1037"/>
                  <a:pt x="485" y="1053"/>
                </a:cubicBezTo>
                <a:cubicBezTo>
                  <a:pt x="591" y="1069"/>
                  <a:pt x="718" y="1050"/>
                  <a:pt x="808" y="1004"/>
                </a:cubicBezTo>
                <a:cubicBezTo>
                  <a:pt x="898" y="958"/>
                  <a:pt x="980" y="849"/>
                  <a:pt x="1028" y="779"/>
                </a:cubicBezTo>
                <a:cubicBezTo>
                  <a:pt x="1076" y="709"/>
                  <a:pt x="1091" y="658"/>
                  <a:pt x="1094" y="582"/>
                </a:cubicBezTo>
                <a:cubicBezTo>
                  <a:pt x="1097" y="506"/>
                  <a:pt x="1070" y="415"/>
                  <a:pt x="1044" y="324"/>
                </a:cubicBezTo>
              </a:path>
            </a:pathLst>
          </a:custGeom>
          <a:noFill/>
          <a:ln w="508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06" name="Oval 7"/>
          <p:cNvSpPr>
            <a:spLocks noChangeArrowheads="1"/>
          </p:cNvSpPr>
          <p:nvPr/>
        </p:nvSpPr>
        <p:spPr bwMode="auto">
          <a:xfrm>
            <a:off x="2682875" y="1938338"/>
            <a:ext cx="452438" cy="452437"/>
          </a:xfrm>
          <a:prstGeom prst="ellipse">
            <a:avLst/>
          </a:prstGeom>
          <a:noFill/>
          <a:ln w="508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07" name="Freeform 8"/>
          <p:cNvSpPr>
            <a:spLocks/>
          </p:cNvSpPr>
          <p:nvPr/>
        </p:nvSpPr>
        <p:spPr bwMode="auto">
          <a:xfrm>
            <a:off x="2952750" y="2312988"/>
            <a:ext cx="241300" cy="2393950"/>
          </a:xfrm>
          <a:custGeom>
            <a:avLst/>
            <a:gdLst>
              <a:gd name="T0" fmla="*/ 0 w 152"/>
              <a:gd name="T1" fmla="*/ 0 h 1508"/>
              <a:gd name="T2" fmla="*/ 289817158 w 152"/>
              <a:gd name="T3" fmla="*/ 829132130 h 1508"/>
              <a:gd name="T4" fmla="*/ 357862143 w 152"/>
              <a:gd name="T5" fmla="*/ 1963201083 h 1508"/>
              <a:gd name="T6" fmla="*/ 138607794 w 152"/>
              <a:gd name="T7" fmla="*/ 2147483647 h 1508"/>
              <a:gd name="T8" fmla="*/ 0 60000 65536"/>
              <a:gd name="T9" fmla="*/ 0 60000 65536"/>
              <a:gd name="T10" fmla="*/ 0 60000 65536"/>
              <a:gd name="T11" fmla="*/ 0 60000 65536"/>
              <a:gd name="T12" fmla="*/ 0 w 152"/>
              <a:gd name="T13" fmla="*/ 0 h 1508"/>
              <a:gd name="T14" fmla="*/ 152 w 152"/>
              <a:gd name="T15" fmla="*/ 1508 h 1508"/>
            </a:gdLst>
            <a:ahLst/>
            <a:cxnLst>
              <a:cxn ang="T8">
                <a:pos x="T0" y="T1"/>
              </a:cxn>
              <a:cxn ang="T9">
                <a:pos x="T2" y="T3"/>
              </a:cxn>
              <a:cxn ang="T10">
                <a:pos x="T4" y="T5"/>
              </a:cxn>
              <a:cxn ang="T11">
                <a:pos x="T6" y="T7"/>
              </a:cxn>
            </a:cxnLst>
            <a:rect l="T12" t="T13" r="T14" b="T15"/>
            <a:pathLst>
              <a:path w="152" h="1508">
                <a:moveTo>
                  <a:pt x="0" y="0"/>
                </a:moveTo>
                <a:cubicBezTo>
                  <a:pt x="45" y="99"/>
                  <a:pt x="91" y="199"/>
                  <a:pt x="115" y="329"/>
                </a:cubicBezTo>
                <a:cubicBezTo>
                  <a:pt x="139" y="459"/>
                  <a:pt x="152" y="583"/>
                  <a:pt x="142" y="779"/>
                </a:cubicBezTo>
                <a:cubicBezTo>
                  <a:pt x="132" y="975"/>
                  <a:pt x="73" y="1356"/>
                  <a:pt x="55" y="1508"/>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08" name="Freeform 9"/>
          <p:cNvSpPr>
            <a:spLocks/>
          </p:cNvSpPr>
          <p:nvPr/>
        </p:nvSpPr>
        <p:spPr bwMode="auto">
          <a:xfrm>
            <a:off x="3275013" y="2547938"/>
            <a:ext cx="712787" cy="658812"/>
          </a:xfrm>
          <a:custGeom>
            <a:avLst/>
            <a:gdLst>
              <a:gd name="T0" fmla="*/ 0 w 449"/>
              <a:gd name="T1" fmla="*/ 1023182757 h 415"/>
              <a:gd name="T2" fmla="*/ 468748805 w 449"/>
              <a:gd name="T3" fmla="*/ 1008061835 h 415"/>
              <a:gd name="T4" fmla="*/ 856852688 w 449"/>
              <a:gd name="T5" fmla="*/ 801409042 h 415"/>
              <a:gd name="T6" fmla="*/ 1131548658 w 449"/>
              <a:gd name="T7" fmla="*/ 0 h 415"/>
              <a:gd name="T8" fmla="*/ 0 60000 65536"/>
              <a:gd name="T9" fmla="*/ 0 60000 65536"/>
              <a:gd name="T10" fmla="*/ 0 60000 65536"/>
              <a:gd name="T11" fmla="*/ 0 60000 65536"/>
              <a:gd name="T12" fmla="*/ 0 w 449"/>
              <a:gd name="T13" fmla="*/ 0 h 415"/>
              <a:gd name="T14" fmla="*/ 449 w 449"/>
              <a:gd name="T15" fmla="*/ 415 h 415"/>
            </a:gdLst>
            <a:ahLst/>
            <a:cxnLst>
              <a:cxn ang="T8">
                <a:pos x="T0" y="T1"/>
              </a:cxn>
              <a:cxn ang="T9">
                <a:pos x="T2" y="T3"/>
              </a:cxn>
              <a:cxn ang="T10">
                <a:pos x="T4" y="T5"/>
              </a:cxn>
              <a:cxn ang="T11">
                <a:pos x="T6" y="T7"/>
              </a:cxn>
            </a:cxnLst>
            <a:rect l="T12" t="T13" r="T14" b="T15"/>
            <a:pathLst>
              <a:path w="449" h="415">
                <a:moveTo>
                  <a:pt x="0" y="406"/>
                </a:moveTo>
                <a:cubicBezTo>
                  <a:pt x="64" y="410"/>
                  <a:pt x="129" y="415"/>
                  <a:pt x="186" y="400"/>
                </a:cubicBezTo>
                <a:cubicBezTo>
                  <a:pt x="243" y="385"/>
                  <a:pt x="296" y="385"/>
                  <a:pt x="340" y="318"/>
                </a:cubicBezTo>
                <a:cubicBezTo>
                  <a:pt x="384" y="251"/>
                  <a:pt x="416" y="125"/>
                  <a:pt x="449"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09" name="Freeform 10"/>
          <p:cNvSpPr>
            <a:spLocks/>
          </p:cNvSpPr>
          <p:nvPr/>
        </p:nvSpPr>
        <p:spPr bwMode="auto">
          <a:xfrm>
            <a:off x="1793875" y="4176713"/>
            <a:ext cx="1176338" cy="582612"/>
          </a:xfrm>
          <a:custGeom>
            <a:avLst/>
            <a:gdLst>
              <a:gd name="T0" fmla="*/ 1867437547 w 741"/>
              <a:gd name="T1" fmla="*/ 0 h 367"/>
              <a:gd name="T2" fmla="*/ 1010583943 w 741"/>
              <a:gd name="T3" fmla="*/ 385582753 h 367"/>
              <a:gd name="T4" fmla="*/ 0 w 741"/>
              <a:gd name="T5" fmla="*/ 924895845 h 367"/>
              <a:gd name="T6" fmla="*/ 0 60000 65536"/>
              <a:gd name="T7" fmla="*/ 0 60000 65536"/>
              <a:gd name="T8" fmla="*/ 0 60000 65536"/>
              <a:gd name="T9" fmla="*/ 0 w 741"/>
              <a:gd name="T10" fmla="*/ 0 h 367"/>
              <a:gd name="T11" fmla="*/ 741 w 741"/>
              <a:gd name="T12" fmla="*/ 367 h 367"/>
            </a:gdLst>
            <a:ahLst/>
            <a:cxnLst>
              <a:cxn ang="T6">
                <a:pos x="T0" y="T1"/>
              </a:cxn>
              <a:cxn ang="T7">
                <a:pos x="T2" y="T3"/>
              </a:cxn>
              <a:cxn ang="T8">
                <a:pos x="T4" y="T5"/>
              </a:cxn>
            </a:cxnLst>
            <a:rect l="T9" t="T10" r="T11" b="T12"/>
            <a:pathLst>
              <a:path w="741" h="367">
                <a:moveTo>
                  <a:pt x="741" y="0"/>
                </a:moveTo>
                <a:cubicBezTo>
                  <a:pt x="632" y="46"/>
                  <a:pt x="524" y="92"/>
                  <a:pt x="401" y="153"/>
                </a:cubicBezTo>
                <a:cubicBezTo>
                  <a:pt x="278" y="214"/>
                  <a:pt x="139" y="290"/>
                  <a:pt x="0" y="367"/>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0" name="Freeform 11"/>
          <p:cNvSpPr>
            <a:spLocks/>
          </p:cNvSpPr>
          <p:nvPr/>
        </p:nvSpPr>
        <p:spPr bwMode="auto">
          <a:xfrm>
            <a:off x="1358900" y="4854575"/>
            <a:ext cx="539750" cy="1019175"/>
          </a:xfrm>
          <a:custGeom>
            <a:avLst/>
            <a:gdLst>
              <a:gd name="T0" fmla="*/ 745966181 w 340"/>
              <a:gd name="T1" fmla="*/ 0 h 642"/>
              <a:gd name="T2" fmla="*/ 733366198 w 340"/>
              <a:gd name="T3" fmla="*/ 443547530 h 642"/>
              <a:gd name="T4" fmla="*/ 0 w 340"/>
              <a:gd name="T5" fmla="*/ 1617940094 h 642"/>
              <a:gd name="T6" fmla="*/ 0 60000 65536"/>
              <a:gd name="T7" fmla="*/ 0 60000 65536"/>
              <a:gd name="T8" fmla="*/ 0 60000 65536"/>
              <a:gd name="T9" fmla="*/ 0 w 340"/>
              <a:gd name="T10" fmla="*/ 0 h 642"/>
              <a:gd name="T11" fmla="*/ 340 w 340"/>
              <a:gd name="T12" fmla="*/ 642 h 642"/>
            </a:gdLst>
            <a:ahLst/>
            <a:cxnLst>
              <a:cxn ang="T6">
                <a:pos x="T0" y="T1"/>
              </a:cxn>
              <a:cxn ang="T7">
                <a:pos x="T2" y="T3"/>
              </a:cxn>
              <a:cxn ang="T8">
                <a:pos x="T4" y="T5"/>
              </a:cxn>
            </a:cxnLst>
            <a:rect l="T9" t="T10" r="T11" b="T12"/>
            <a:pathLst>
              <a:path w="340" h="642">
                <a:moveTo>
                  <a:pt x="296" y="0"/>
                </a:moveTo>
                <a:cubicBezTo>
                  <a:pt x="318" y="34"/>
                  <a:pt x="340" y="69"/>
                  <a:pt x="291" y="176"/>
                </a:cubicBezTo>
                <a:cubicBezTo>
                  <a:pt x="242" y="283"/>
                  <a:pt x="121" y="462"/>
                  <a:pt x="0" y="642"/>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1" name="Freeform 12"/>
          <p:cNvSpPr>
            <a:spLocks/>
          </p:cNvSpPr>
          <p:nvPr/>
        </p:nvSpPr>
        <p:spPr bwMode="auto">
          <a:xfrm>
            <a:off x="1916113" y="5064125"/>
            <a:ext cx="150812" cy="879475"/>
          </a:xfrm>
          <a:custGeom>
            <a:avLst/>
            <a:gdLst>
              <a:gd name="T0" fmla="*/ 0 w 95"/>
              <a:gd name="T1" fmla="*/ 0 h 554"/>
              <a:gd name="T2" fmla="*/ 206652111 w 95"/>
              <a:gd name="T3" fmla="*/ 801409533 h 554"/>
              <a:gd name="T4" fmla="*/ 194050581 w 95"/>
              <a:gd name="T5" fmla="*/ 1396166344 h 554"/>
              <a:gd name="T6" fmla="*/ 0 60000 65536"/>
              <a:gd name="T7" fmla="*/ 0 60000 65536"/>
              <a:gd name="T8" fmla="*/ 0 60000 65536"/>
              <a:gd name="T9" fmla="*/ 0 w 95"/>
              <a:gd name="T10" fmla="*/ 0 h 554"/>
              <a:gd name="T11" fmla="*/ 95 w 95"/>
              <a:gd name="T12" fmla="*/ 554 h 554"/>
            </a:gdLst>
            <a:ahLst/>
            <a:cxnLst>
              <a:cxn ang="T6">
                <a:pos x="T0" y="T1"/>
              </a:cxn>
              <a:cxn ang="T7">
                <a:pos x="T2" y="T3"/>
              </a:cxn>
              <a:cxn ang="T8">
                <a:pos x="T4" y="T5"/>
              </a:cxn>
            </a:cxnLst>
            <a:rect l="T9" t="T10" r="T11" b="T12"/>
            <a:pathLst>
              <a:path w="95" h="554">
                <a:moveTo>
                  <a:pt x="0" y="0"/>
                </a:moveTo>
                <a:cubicBezTo>
                  <a:pt x="39" y="93"/>
                  <a:pt x="69" y="226"/>
                  <a:pt x="82" y="318"/>
                </a:cubicBezTo>
                <a:cubicBezTo>
                  <a:pt x="95" y="410"/>
                  <a:pt x="78" y="505"/>
                  <a:pt x="77" y="554"/>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2" name="Freeform 13"/>
          <p:cNvSpPr>
            <a:spLocks/>
          </p:cNvSpPr>
          <p:nvPr/>
        </p:nvSpPr>
        <p:spPr bwMode="auto">
          <a:xfrm>
            <a:off x="1036638" y="6413500"/>
            <a:ext cx="835025" cy="115888"/>
          </a:xfrm>
          <a:custGeom>
            <a:avLst/>
            <a:gdLst>
              <a:gd name="T0" fmla="*/ 1325601969 w 526"/>
              <a:gd name="T1" fmla="*/ 0 h 73"/>
              <a:gd name="T2" fmla="*/ 733364533 w 526"/>
              <a:gd name="T3" fmla="*/ 166331010 h 73"/>
              <a:gd name="T4" fmla="*/ 0 w 526"/>
              <a:gd name="T5" fmla="*/ 110887357 h 73"/>
              <a:gd name="T6" fmla="*/ 0 60000 65536"/>
              <a:gd name="T7" fmla="*/ 0 60000 65536"/>
              <a:gd name="T8" fmla="*/ 0 60000 65536"/>
              <a:gd name="T9" fmla="*/ 0 w 526"/>
              <a:gd name="T10" fmla="*/ 0 h 73"/>
              <a:gd name="T11" fmla="*/ 526 w 526"/>
              <a:gd name="T12" fmla="*/ 73 h 73"/>
            </a:gdLst>
            <a:ahLst/>
            <a:cxnLst>
              <a:cxn ang="T6">
                <a:pos x="T0" y="T1"/>
              </a:cxn>
              <a:cxn ang="T7">
                <a:pos x="T2" y="T3"/>
              </a:cxn>
              <a:cxn ang="T8">
                <a:pos x="T4" y="T5"/>
              </a:cxn>
            </a:cxnLst>
            <a:rect l="T9" t="T10" r="T11" b="T12"/>
            <a:pathLst>
              <a:path w="526" h="73">
                <a:moveTo>
                  <a:pt x="526" y="0"/>
                </a:moveTo>
                <a:cubicBezTo>
                  <a:pt x="452" y="29"/>
                  <a:pt x="379" y="59"/>
                  <a:pt x="291" y="66"/>
                </a:cubicBezTo>
                <a:cubicBezTo>
                  <a:pt x="203" y="73"/>
                  <a:pt x="101" y="58"/>
                  <a:pt x="0" y="44"/>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3" name="Freeform 14"/>
          <p:cNvSpPr>
            <a:spLocks/>
          </p:cNvSpPr>
          <p:nvPr/>
        </p:nvSpPr>
        <p:spPr bwMode="auto">
          <a:xfrm>
            <a:off x="1968500" y="6065838"/>
            <a:ext cx="69850" cy="531812"/>
          </a:xfrm>
          <a:custGeom>
            <a:avLst/>
            <a:gdLst>
              <a:gd name="T0" fmla="*/ 110886886 w 44"/>
              <a:gd name="T1" fmla="*/ 0 h 335"/>
              <a:gd name="T2" fmla="*/ 27722515 w 44"/>
              <a:gd name="T3" fmla="*/ 594756298 h 335"/>
              <a:gd name="T4" fmla="*/ 0 w 44"/>
              <a:gd name="T5" fmla="*/ 844250845 h 335"/>
              <a:gd name="T6" fmla="*/ 0 60000 65536"/>
              <a:gd name="T7" fmla="*/ 0 60000 65536"/>
              <a:gd name="T8" fmla="*/ 0 60000 65536"/>
              <a:gd name="T9" fmla="*/ 0 w 44"/>
              <a:gd name="T10" fmla="*/ 0 h 335"/>
              <a:gd name="T11" fmla="*/ 44 w 44"/>
              <a:gd name="T12" fmla="*/ 335 h 335"/>
            </a:gdLst>
            <a:ahLst/>
            <a:cxnLst>
              <a:cxn ang="T6">
                <a:pos x="T0" y="T1"/>
              </a:cxn>
              <a:cxn ang="T7">
                <a:pos x="T2" y="T3"/>
              </a:cxn>
              <a:cxn ang="T8">
                <a:pos x="T4" y="T5"/>
              </a:cxn>
            </a:cxnLst>
            <a:rect l="T9" t="T10" r="T11" b="T12"/>
            <a:pathLst>
              <a:path w="44" h="335">
                <a:moveTo>
                  <a:pt x="44" y="0"/>
                </a:moveTo>
                <a:cubicBezTo>
                  <a:pt x="31" y="90"/>
                  <a:pt x="18" y="180"/>
                  <a:pt x="11" y="236"/>
                </a:cubicBezTo>
                <a:cubicBezTo>
                  <a:pt x="4" y="292"/>
                  <a:pt x="2" y="313"/>
                  <a:pt x="0" y="335"/>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4" name="Freeform 15"/>
          <p:cNvSpPr>
            <a:spLocks/>
          </p:cNvSpPr>
          <p:nvPr/>
        </p:nvSpPr>
        <p:spPr bwMode="auto">
          <a:xfrm>
            <a:off x="6226175" y="5551488"/>
            <a:ext cx="679450" cy="1063625"/>
          </a:xfrm>
          <a:custGeom>
            <a:avLst/>
            <a:gdLst>
              <a:gd name="T0" fmla="*/ 1078626964 w 428"/>
              <a:gd name="T1" fmla="*/ 1688504866 h 670"/>
              <a:gd name="T2" fmla="*/ 801409657 w 428"/>
              <a:gd name="T3" fmla="*/ 582155286 h 670"/>
              <a:gd name="T4" fmla="*/ 0 w 428"/>
              <a:gd name="T5" fmla="*/ 0 h 670"/>
              <a:gd name="T6" fmla="*/ 0 60000 65536"/>
              <a:gd name="T7" fmla="*/ 0 60000 65536"/>
              <a:gd name="T8" fmla="*/ 0 60000 65536"/>
              <a:gd name="T9" fmla="*/ 0 w 428"/>
              <a:gd name="T10" fmla="*/ 0 h 670"/>
              <a:gd name="T11" fmla="*/ 428 w 428"/>
              <a:gd name="T12" fmla="*/ 670 h 670"/>
            </a:gdLst>
            <a:ahLst/>
            <a:cxnLst>
              <a:cxn ang="T6">
                <a:pos x="T0" y="T1"/>
              </a:cxn>
              <a:cxn ang="T7">
                <a:pos x="T2" y="T3"/>
              </a:cxn>
              <a:cxn ang="T8">
                <a:pos x="T4" y="T5"/>
              </a:cxn>
            </a:cxnLst>
            <a:rect l="T9" t="T10" r="T11" b="T12"/>
            <a:pathLst>
              <a:path w="428" h="670">
                <a:moveTo>
                  <a:pt x="428" y="670"/>
                </a:moveTo>
                <a:cubicBezTo>
                  <a:pt x="408" y="506"/>
                  <a:pt x="389" y="343"/>
                  <a:pt x="318" y="231"/>
                </a:cubicBezTo>
                <a:cubicBezTo>
                  <a:pt x="247" y="119"/>
                  <a:pt x="123" y="59"/>
                  <a:pt x="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5" name="Freeform 16"/>
          <p:cNvSpPr>
            <a:spLocks/>
          </p:cNvSpPr>
          <p:nvPr/>
        </p:nvSpPr>
        <p:spPr bwMode="auto">
          <a:xfrm>
            <a:off x="3257550" y="3922713"/>
            <a:ext cx="817563" cy="688975"/>
          </a:xfrm>
          <a:custGeom>
            <a:avLst/>
            <a:gdLst>
              <a:gd name="T0" fmla="*/ 0 w 515"/>
              <a:gd name="T1" fmla="*/ 0 h 434"/>
              <a:gd name="T2" fmla="*/ 594757155 w 515"/>
              <a:gd name="T3" fmla="*/ 776208105 h 434"/>
              <a:gd name="T4" fmla="*/ 1297881838 w 515"/>
              <a:gd name="T5" fmla="*/ 1093747902 h 434"/>
              <a:gd name="T6" fmla="*/ 0 60000 65536"/>
              <a:gd name="T7" fmla="*/ 0 60000 65536"/>
              <a:gd name="T8" fmla="*/ 0 60000 65536"/>
              <a:gd name="T9" fmla="*/ 0 w 515"/>
              <a:gd name="T10" fmla="*/ 0 h 434"/>
              <a:gd name="T11" fmla="*/ 515 w 515"/>
              <a:gd name="T12" fmla="*/ 434 h 434"/>
            </a:gdLst>
            <a:ahLst/>
            <a:cxnLst>
              <a:cxn ang="T6">
                <a:pos x="T0" y="T1"/>
              </a:cxn>
              <a:cxn ang="T7">
                <a:pos x="T2" y="T3"/>
              </a:cxn>
              <a:cxn ang="T8">
                <a:pos x="T4" y="T5"/>
              </a:cxn>
            </a:cxnLst>
            <a:rect l="T9" t="T10" r="T11" b="T12"/>
            <a:pathLst>
              <a:path w="515" h="434">
                <a:moveTo>
                  <a:pt x="0" y="0"/>
                </a:moveTo>
                <a:cubicBezTo>
                  <a:pt x="60" y="113"/>
                  <a:pt x="150" y="236"/>
                  <a:pt x="236" y="308"/>
                </a:cubicBezTo>
                <a:cubicBezTo>
                  <a:pt x="322" y="380"/>
                  <a:pt x="457" y="408"/>
                  <a:pt x="515" y="434"/>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6" name="Freeform 17"/>
          <p:cNvSpPr>
            <a:spLocks/>
          </p:cNvSpPr>
          <p:nvPr/>
        </p:nvSpPr>
        <p:spPr bwMode="auto">
          <a:xfrm>
            <a:off x="4162425" y="4611688"/>
            <a:ext cx="923925" cy="117475"/>
          </a:xfrm>
          <a:custGeom>
            <a:avLst/>
            <a:gdLst>
              <a:gd name="T0" fmla="*/ 0 w 582"/>
              <a:gd name="T1" fmla="*/ 40322496 h 74"/>
              <a:gd name="T2" fmla="*/ 733366153 w 582"/>
              <a:gd name="T3" fmla="*/ 178931863 h 74"/>
              <a:gd name="T4" fmla="*/ 1466730719 w 582"/>
              <a:gd name="T5" fmla="*/ 0 h 74"/>
              <a:gd name="T6" fmla="*/ 0 60000 65536"/>
              <a:gd name="T7" fmla="*/ 0 60000 65536"/>
              <a:gd name="T8" fmla="*/ 0 60000 65536"/>
              <a:gd name="T9" fmla="*/ 0 w 582"/>
              <a:gd name="T10" fmla="*/ 0 h 74"/>
              <a:gd name="T11" fmla="*/ 582 w 582"/>
              <a:gd name="T12" fmla="*/ 74 h 74"/>
            </a:gdLst>
            <a:ahLst/>
            <a:cxnLst>
              <a:cxn ang="T6">
                <a:pos x="T0" y="T1"/>
              </a:cxn>
              <a:cxn ang="T7">
                <a:pos x="T2" y="T3"/>
              </a:cxn>
              <a:cxn ang="T8">
                <a:pos x="T4" y="T5"/>
              </a:cxn>
            </a:cxnLst>
            <a:rect l="T9" t="T10" r="T11" b="T12"/>
            <a:pathLst>
              <a:path w="582" h="74">
                <a:moveTo>
                  <a:pt x="0" y="16"/>
                </a:moveTo>
                <a:cubicBezTo>
                  <a:pt x="97" y="45"/>
                  <a:pt x="194" y="74"/>
                  <a:pt x="291" y="71"/>
                </a:cubicBezTo>
                <a:cubicBezTo>
                  <a:pt x="388" y="68"/>
                  <a:pt x="485" y="34"/>
                  <a:pt x="582"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7" name="Freeform 18"/>
          <p:cNvSpPr>
            <a:spLocks/>
          </p:cNvSpPr>
          <p:nvPr/>
        </p:nvSpPr>
        <p:spPr bwMode="auto">
          <a:xfrm>
            <a:off x="5059363" y="3514725"/>
            <a:ext cx="511175" cy="931863"/>
          </a:xfrm>
          <a:custGeom>
            <a:avLst/>
            <a:gdLst>
              <a:gd name="T0" fmla="*/ 443547530 w 322"/>
              <a:gd name="T1" fmla="*/ 1479333088 h 587"/>
              <a:gd name="T2" fmla="*/ 788809599 w 322"/>
              <a:gd name="T3" fmla="*/ 856853625 h 587"/>
              <a:gd name="T4" fmla="*/ 582155278 w 322"/>
              <a:gd name="T5" fmla="*/ 302418886 h 587"/>
              <a:gd name="T6" fmla="*/ 0 w 322"/>
              <a:gd name="T7" fmla="*/ 0 h 587"/>
              <a:gd name="T8" fmla="*/ 0 60000 65536"/>
              <a:gd name="T9" fmla="*/ 0 60000 65536"/>
              <a:gd name="T10" fmla="*/ 0 60000 65536"/>
              <a:gd name="T11" fmla="*/ 0 60000 65536"/>
              <a:gd name="T12" fmla="*/ 0 w 322"/>
              <a:gd name="T13" fmla="*/ 0 h 587"/>
              <a:gd name="T14" fmla="*/ 322 w 322"/>
              <a:gd name="T15" fmla="*/ 587 h 587"/>
            </a:gdLst>
            <a:ahLst/>
            <a:cxnLst>
              <a:cxn ang="T8">
                <a:pos x="T0" y="T1"/>
              </a:cxn>
              <a:cxn ang="T9">
                <a:pos x="T2" y="T3"/>
              </a:cxn>
              <a:cxn ang="T10">
                <a:pos x="T4" y="T5"/>
              </a:cxn>
              <a:cxn ang="T11">
                <a:pos x="T6" y="T7"/>
              </a:cxn>
            </a:cxnLst>
            <a:rect l="T12" t="T13" r="T14" b="T15"/>
            <a:pathLst>
              <a:path w="322" h="587">
                <a:moveTo>
                  <a:pt x="176" y="587"/>
                </a:moveTo>
                <a:cubicBezTo>
                  <a:pt x="236" y="510"/>
                  <a:pt x="304" y="418"/>
                  <a:pt x="313" y="340"/>
                </a:cubicBezTo>
                <a:cubicBezTo>
                  <a:pt x="322" y="262"/>
                  <a:pt x="283" y="177"/>
                  <a:pt x="231" y="120"/>
                </a:cubicBezTo>
                <a:cubicBezTo>
                  <a:pt x="179" y="63"/>
                  <a:pt x="48" y="25"/>
                  <a:pt x="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8" name="Freeform 19"/>
          <p:cNvSpPr>
            <a:spLocks/>
          </p:cNvSpPr>
          <p:nvPr/>
        </p:nvSpPr>
        <p:spPr bwMode="auto">
          <a:xfrm>
            <a:off x="5259388" y="4176713"/>
            <a:ext cx="862012" cy="365125"/>
          </a:xfrm>
          <a:custGeom>
            <a:avLst/>
            <a:gdLst>
              <a:gd name="T0" fmla="*/ 0 w 543"/>
              <a:gd name="T1" fmla="*/ 579635982 h 230"/>
              <a:gd name="T2" fmla="*/ 554434003 w 543"/>
              <a:gd name="T3" fmla="*/ 385584697 h 230"/>
              <a:gd name="T4" fmla="*/ 1368443038 w 543"/>
              <a:gd name="T5" fmla="*/ 0 h 230"/>
              <a:gd name="T6" fmla="*/ 0 60000 65536"/>
              <a:gd name="T7" fmla="*/ 0 60000 65536"/>
              <a:gd name="T8" fmla="*/ 0 60000 65536"/>
              <a:gd name="T9" fmla="*/ 0 w 543"/>
              <a:gd name="T10" fmla="*/ 0 h 230"/>
              <a:gd name="T11" fmla="*/ 543 w 543"/>
              <a:gd name="T12" fmla="*/ 230 h 230"/>
            </a:gdLst>
            <a:ahLst/>
            <a:cxnLst>
              <a:cxn ang="T6">
                <a:pos x="T0" y="T1"/>
              </a:cxn>
              <a:cxn ang="T7">
                <a:pos x="T2" y="T3"/>
              </a:cxn>
              <a:cxn ang="T8">
                <a:pos x="T4" y="T5"/>
              </a:cxn>
            </a:cxnLst>
            <a:rect l="T9" t="T10" r="T11" b="T12"/>
            <a:pathLst>
              <a:path w="543" h="230">
                <a:moveTo>
                  <a:pt x="0" y="230"/>
                </a:moveTo>
                <a:cubicBezTo>
                  <a:pt x="64" y="210"/>
                  <a:pt x="129" y="191"/>
                  <a:pt x="220" y="153"/>
                </a:cubicBezTo>
                <a:cubicBezTo>
                  <a:pt x="311" y="115"/>
                  <a:pt x="427" y="57"/>
                  <a:pt x="543"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19" name="Freeform 20"/>
          <p:cNvSpPr>
            <a:spLocks/>
          </p:cNvSpPr>
          <p:nvPr/>
        </p:nvSpPr>
        <p:spPr bwMode="auto">
          <a:xfrm>
            <a:off x="6305550" y="3236913"/>
            <a:ext cx="2228850" cy="947737"/>
          </a:xfrm>
          <a:custGeom>
            <a:avLst/>
            <a:gdLst>
              <a:gd name="T0" fmla="*/ 0 w 1404"/>
              <a:gd name="T1" fmla="*/ 1504531475 h 597"/>
              <a:gd name="T2" fmla="*/ 511590946 w 1404"/>
              <a:gd name="T3" fmla="*/ 1076105314 h 597"/>
              <a:gd name="T4" fmla="*/ 924896625 w 1404"/>
              <a:gd name="T5" fmla="*/ 342741028 h 597"/>
              <a:gd name="T6" fmla="*/ 1507053310 w 1404"/>
              <a:gd name="T7" fmla="*/ 120967436 h 597"/>
              <a:gd name="T8" fmla="*/ 2147483647 w 1404"/>
              <a:gd name="T9" fmla="*/ 52922463 h 597"/>
              <a:gd name="T10" fmla="*/ 2147483647 w 1404"/>
              <a:gd name="T11" fmla="*/ 441026335 h 597"/>
              <a:gd name="T12" fmla="*/ 0 60000 65536"/>
              <a:gd name="T13" fmla="*/ 0 60000 65536"/>
              <a:gd name="T14" fmla="*/ 0 60000 65536"/>
              <a:gd name="T15" fmla="*/ 0 60000 65536"/>
              <a:gd name="T16" fmla="*/ 0 60000 65536"/>
              <a:gd name="T17" fmla="*/ 0 60000 65536"/>
              <a:gd name="T18" fmla="*/ 0 w 1404"/>
              <a:gd name="T19" fmla="*/ 0 h 597"/>
              <a:gd name="T20" fmla="*/ 1404 w 1404"/>
              <a:gd name="T21" fmla="*/ 597 h 597"/>
            </a:gdLst>
            <a:ahLst/>
            <a:cxnLst>
              <a:cxn ang="T12">
                <a:pos x="T0" y="T1"/>
              </a:cxn>
              <a:cxn ang="T13">
                <a:pos x="T2" y="T3"/>
              </a:cxn>
              <a:cxn ang="T14">
                <a:pos x="T4" y="T5"/>
              </a:cxn>
              <a:cxn ang="T15">
                <a:pos x="T6" y="T7"/>
              </a:cxn>
              <a:cxn ang="T16">
                <a:pos x="T8" y="T9"/>
              </a:cxn>
              <a:cxn ang="T17">
                <a:pos x="T10" y="T11"/>
              </a:cxn>
            </a:cxnLst>
            <a:rect l="T18" t="T19" r="T20" b="T21"/>
            <a:pathLst>
              <a:path w="1404" h="597">
                <a:moveTo>
                  <a:pt x="0" y="597"/>
                </a:moveTo>
                <a:cubicBezTo>
                  <a:pt x="71" y="550"/>
                  <a:pt x="142" y="504"/>
                  <a:pt x="203" y="427"/>
                </a:cubicBezTo>
                <a:cubicBezTo>
                  <a:pt x="264" y="350"/>
                  <a:pt x="301" y="199"/>
                  <a:pt x="367" y="136"/>
                </a:cubicBezTo>
                <a:cubicBezTo>
                  <a:pt x="433" y="73"/>
                  <a:pt x="508" y="67"/>
                  <a:pt x="598" y="48"/>
                </a:cubicBezTo>
                <a:cubicBezTo>
                  <a:pt x="688" y="29"/>
                  <a:pt x="776" y="0"/>
                  <a:pt x="910" y="21"/>
                </a:cubicBezTo>
                <a:cubicBezTo>
                  <a:pt x="1044" y="42"/>
                  <a:pt x="1224" y="108"/>
                  <a:pt x="1404" y="175"/>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5620" name="Text Box 21"/>
          <p:cNvSpPr txBox="1">
            <a:spLocks noChangeArrowheads="1"/>
          </p:cNvSpPr>
          <p:nvPr/>
        </p:nvSpPr>
        <p:spPr bwMode="auto">
          <a:xfrm>
            <a:off x="2498562" y="1482725"/>
            <a:ext cx="8544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Origins:</a:t>
            </a:r>
          </a:p>
          <a:p>
            <a:pPr algn="ctr"/>
            <a:r>
              <a:rPr lang="en-US" altLang="en-US" sz="1400" b="1" i="0">
                <a:solidFill>
                  <a:srgbClr val="000000"/>
                </a:solidFill>
                <a:latin typeface="Arial Narrow" panose="020B0606020202030204" pitchFamily="34" charset="0"/>
              </a:rPr>
              <a:t>7 million BC</a:t>
            </a:r>
          </a:p>
        </p:txBody>
      </p:sp>
      <p:sp>
        <p:nvSpPr>
          <p:cNvPr id="25621" name="Text Box 22"/>
          <p:cNvSpPr txBox="1">
            <a:spLocks noChangeArrowheads="1"/>
          </p:cNvSpPr>
          <p:nvPr/>
        </p:nvSpPr>
        <p:spPr bwMode="auto">
          <a:xfrm>
            <a:off x="2516240" y="4159250"/>
            <a:ext cx="11381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By 1,000,000 BC</a:t>
            </a:r>
          </a:p>
        </p:txBody>
      </p:sp>
      <p:sp>
        <p:nvSpPr>
          <p:cNvPr id="25622" name="Text Box 23"/>
          <p:cNvSpPr txBox="1">
            <a:spLocks noChangeArrowheads="1"/>
          </p:cNvSpPr>
          <p:nvPr/>
        </p:nvSpPr>
        <p:spPr bwMode="auto">
          <a:xfrm>
            <a:off x="3619356" y="2366963"/>
            <a:ext cx="10147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By 500,000 BC</a:t>
            </a:r>
          </a:p>
        </p:txBody>
      </p:sp>
      <p:sp>
        <p:nvSpPr>
          <p:cNvPr id="25623" name="Text Box 24"/>
          <p:cNvSpPr txBox="1">
            <a:spLocks noChangeArrowheads="1"/>
          </p:cNvSpPr>
          <p:nvPr/>
        </p:nvSpPr>
        <p:spPr bwMode="auto">
          <a:xfrm>
            <a:off x="3821364" y="4711700"/>
            <a:ext cx="932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By 20,000 BC</a:t>
            </a:r>
          </a:p>
        </p:txBody>
      </p:sp>
      <p:sp>
        <p:nvSpPr>
          <p:cNvPr id="25624" name="Text Box 25"/>
          <p:cNvSpPr txBox="1">
            <a:spLocks noChangeArrowheads="1"/>
          </p:cNvSpPr>
          <p:nvPr/>
        </p:nvSpPr>
        <p:spPr bwMode="auto">
          <a:xfrm>
            <a:off x="7024061" y="6429375"/>
            <a:ext cx="6219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1,200 BC</a:t>
            </a:r>
          </a:p>
        </p:txBody>
      </p:sp>
      <p:sp>
        <p:nvSpPr>
          <p:cNvPr id="25625" name="Text Box 26"/>
          <p:cNvSpPr txBox="1">
            <a:spLocks noChangeArrowheads="1"/>
          </p:cNvSpPr>
          <p:nvPr/>
        </p:nvSpPr>
        <p:spPr bwMode="auto">
          <a:xfrm>
            <a:off x="986089" y="5416550"/>
            <a:ext cx="932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By 40,000 BC</a:t>
            </a:r>
          </a:p>
        </p:txBody>
      </p:sp>
      <p:sp>
        <p:nvSpPr>
          <p:cNvPr id="25626" name="Text Box 27"/>
          <p:cNvSpPr txBox="1">
            <a:spLocks noChangeArrowheads="1"/>
          </p:cNvSpPr>
          <p:nvPr/>
        </p:nvSpPr>
        <p:spPr bwMode="auto">
          <a:xfrm>
            <a:off x="909011" y="6246813"/>
            <a:ext cx="6219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AD 1,000</a:t>
            </a:r>
          </a:p>
        </p:txBody>
      </p:sp>
      <p:sp>
        <p:nvSpPr>
          <p:cNvPr id="25627" name="Text Box 28"/>
          <p:cNvSpPr txBox="1">
            <a:spLocks noChangeArrowheads="1"/>
          </p:cNvSpPr>
          <p:nvPr/>
        </p:nvSpPr>
        <p:spPr bwMode="auto">
          <a:xfrm>
            <a:off x="6192014" y="5308600"/>
            <a:ext cx="4985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AD 500</a:t>
            </a:r>
          </a:p>
        </p:txBody>
      </p:sp>
      <p:sp>
        <p:nvSpPr>
          <p:cNvPr id="25628" name="Text Box 29"/>
          <p:cNvSpPr txBox="1">
            <a:spLocks noChangeArrowheads="1"/>
          </p:cNvSpPr>
          <p:nvPr/>
        </p:nvSpPr>
        <p:spPr bwMode="auto">
          <a:xfrm>
            <a:off x="2184966" y="5483225"/>
            <a:ext cx="7037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33,000 BC</a:t>
            </a:r>
          </a:p>
        </p:txBody>
      </p:sp>
      <p:sp>
        <p:nvSpPr>
          <p:cNvPr id="25629" name="Text Box 31"/>
          <p:cNvSpPr txBox="1">
            <a:spLocks noChangeArrowheads="1"/>
          </p:cNvSpPr>
          <p:nvPr/>
        </p:nvSpPr>
        <p:spPr bwMode="auto">
          <a:xfrm>
            <a:off x="5316789" y="4583113"/>
            <a:ext cx="932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By 12,000 BC</a:t>
            </a:r>
          </a:p>
        </p:txBody>
      </p:sp>
      <p:sp>
        <p:nvSpPr>
          <p:cNvPr id="25630" name="Text Box 32"/>
          <p:cNvSpPr txBox="1">
            <a:spLocks noChangeArrowheads="1"/>
          </p:cNvSpPr>
          <p:nvPr/>
        </p:nvSpPr>
        <p:spPr bwMode="auto">
          <a:xfrm>
            <a:off x="7241703" y="3030538"/>
            <a:ext cx="924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By 11,000 BC</a:t>
            </a:r>
          </a:p>
        </p:txBody>
      </p:sp>
      <p:sp>
        <p:nvSpPr>
          <p:cNvPr id="25631" name="Text Box 33"/>
          <p:cNvSpPr txBox="1">
            <a:spLocks noChangeArrowheads="1"/>
          </p:cNvSpPr>
          <p:nvPr/>
        </p:nvSpPr>
        <p:spPr bwMode="auto">
          <a:xfrm>
            <a:off x="5802564" y="3902075"/>
            <a:ext cx="932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By 10,000 BC</a:t>
            </a:r>
          </a:p>
        </p:txBody>
      </p:sp>
      <p:sp>
        <p:nvSpPr>
          <p:cNvPr id="25632" name="Text Box 34"/>
          <p:cNvSpPr txBox="1">
            <a:spLocks noChangeArrowheads="1"/>
          </p:cNvSpPr>
          <p:nvPr/>
        </p:nvSpPr>
        <p:spPr bwMode="auto">
          <a:xfrm>
            <a:off x="4740922" y="3294063"/>
            <a:ext cx="8511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algn="ctr"/>
            <a:r>
              <a:rPr lang="en-US" altLang="en-US" sz="1400" b="1" i="0">
                <a:solidFill>
                  <a:srgbClr val="000000"/>
                </a:solidFill>
                <a:latin typeface="Arial Narrow" panose="020B0606020202030204" pitchFamily="34" charset="0"/>
              </a:rPr>
              <a:t>By 2,000 BC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 Global Demographic Trends</a:t>
            </a:r>
            <a:endParaRPr lang="en-US" dirty="0"/>
          </a:p>
        </p:txBody>
      </p:sp>
      <p:sp>
        <p:nvSpPr>
          <p:cNvPr id="3" name="Content Placeholder 2"/>
          <p:cNvSpPr>
            <a:spLocks noGrp="1"/>
          </p:cNvSpPr>
          <p:nvPr>
            <p:ph idx="1"/>
          </p:nvPr>
        </p:nvSpPr>
        <p:spPr/>
        <p:txBody>
          <a:bodyPr/>
          <a:lstStyle/>
          <a:p>
            <a:r>
              <a:rPr lang="en-US" altLang="en-US" dirty="0"/>
              <a:t>Population “explosion”</a:t>
            </a:r>
          </a:p>
          <a:p>
            <a:pPr lvl="1"/>
            <a:r>
              <a:rPr lang="en-US" altLang="en-US" dirty="0"/>
              <a:t>Defines a process of strong demographic growth.</a:t>
            </a:r>
          </a:p>
          <a:p>
            <a:pPr lvl="1"/>
            <a:r>
              <a:rPr lang="en-US" altLang="en-US" dirty="0"/>
              <a:t>Started after the Second World War.</a:t>
            </a:r>
          </a:p>
          <a:p>
            <a:pPr lvl="1"/>
            <a:r>
              <a:rPr lang="en-US" altLang="en-US" dirty="0"/>
              <a:t>About 80 million people added each year.</a:t>
            </a:r>
          </a:p>
          <a:p>
            <a:pPr lvl="1"/>
            <a:r>
              <a:rPr lang="en-US" altLang="en-US" dirty="0"/>
              <a:t>Major concern for the future of humanity.</a:t>
            </a:r>
          </a:p>
          <a:p>
            <a:endParaRPr lang="en-US" dirty="0"/>
          </a:p>
        </p:txBody>
      </p:sp>
    </p:spTree>
    <p:extLst>
      <p:ext uri="{BB962C8B-B14F-4D97-AF65-F5344CB8AC3E}">
        <p14:creationId xmlns:p14="http://schemas.microsoft.com/office/powerpoint/2010/main" val="51066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4" name="Rectangle 8"/>
          <p:cNvSpPr>
            <a:spLocks noGrp="1" noChangeArrowheads="1"/>
          </p:cNvSpPr>
          <p:nvPr>
            <p:ph type="title"/>
          </p:nvPr>
        </p:nvSpPr>
        <p:spPr/>
        <p:txBody>
          <a:bodyPr/>
          <a:lstStyle/>
          <a:p>
            <a:pPr eaLnBrk="1" hangingPunct="1">
              <a:defRPr/>
            </a:pPr>
            <a:r>
              <a:rPr lang="en-US" dirty="0"/>
              <a:t>World Population, 1000BC-2015AD (in billions)</a:t>
            </a:r>
          </a:p>
        </p:txBody>
      </p:sp>
      <p:graphicFrame>
        <p:nvGraphicFramePr>
          <p:cNvPr id="2" name="Object 9"/>
          <p:cNvGraphicFramePr>
            <a:graphicFrameLocks noGrp="1" noChangeAspect="1"/>
          </p:cNvGraphicFramePr>
          <p:nvPr>
            <p:ph idx="1"/>
            <p:extLst>
              <p:ext uri="{D42A27DB-BD31-4B8C-83A1-F6EECF244321}">
                <p14:modId xmlns:p14="http://schemas.microsoft.com/office/powerpoint/2010/main" val="3651342044"/>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690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Added to the Global Population, 1950-2015</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83931257"/>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13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7" name="Rectangle 13"/>
          <p:cNvSpPr>
            <a:spLocks noGrp="1" noChangeArrowheads="1"/>
          </p:cNvSpPr>
          <p:nvPr>
            <p:ph type="title"/>
          </p:nvPr>
        </p:nvSpPr>
        <p:spPr/>
        <p:txBody>
          <a:bodyPr/>
          <a:lstStyle/>
          <a:p>
            <a:pPr eaLnBrk="1" hangingPunct="1">
              <a:defRPr/>
            </a:pPr>
            <a:r>
              <a:rPr lang="en-US" dirty="0"/>
              <a:t>Major Phases of Demographic Change</a:t>
            </a:r>
          </a:p>
        </p:txBody>
      </p:sp>
      <p:sp>
        <p:nvSpPr>
          <p:cNvPr id="47107" name="Rectangle 15"/>
          <p:cNvSpPr>
            <a:spLocks noGrp="1" noChangeArrowheads="1"/>
          </p:cNvSpPr>
          <p:nvPr>
            <p:ph sz="half" idx="1"/>
          </p:nvPr>
        </p:nvSpPr>
        <p:spPr/>
        <p:txBody>
          <a:bodyPr/>
          <a:lstStyle/>
          <a:p>
            <a:pPr eaLnBrk="1" hangingPunct="1"/>
            <a:endParaRPr lang="en-US" sz="2000" dirty="0"/>
          </a:p>
        </p:txBody>
      </p:sp>
      <p:sp>
        <p:nvSpPr>
          <p:cNvPr id="2" name="Content Placeholder 1"/>
          <p:cNvSpPr>
            <a:spLocks noGrp="1"/>
          </p:cNvSpPr>
          <p:nvPr>
            <p:ph sz="half" idx="2"/>
          </p:nvPr>
        </p:nvSpPr>
        <p:spPr/>
        <p:txBody>
          <a:bodyPr/>
          <a:lstStyle/>
          <a:p>
            <a:r>
              <a:rPr lang="en-US" sz="2400" dirty="0"/>
              <a:t>Agricultural Revolution</a:t>
            </a:r>
          </a:p>
          <a:p>
            <a:pPr lvl="1"/>
            <a:r>
              <a:rPr lang="en-US" sz="2000" dirty="0"/>
              <a:t>Feudal society.</a:t>
            </a:r>
          </a:p>
          <a:p>
            <a:pPr lvl="1"/>
            <a:r>
              <a:rPr lang="en-US" sz="2000" dirty="0"/>
              <a:t>Wealth from agriculture and land ownership.</a:t>
            </a:r>
          </a:p>
          <a:p>
            <a:pPr lvl="1"/>
            <a:r>
              <a:rPr lang="en-US" sz="2000" dirty="0"/>
              <a:t>Slow demographic growth.</a:t>
            </a:r>
          </a:p>
          <a:p>
            <a:r>
              <a:rPr lang="en-US" sz="2400" dirty="0"/>
              <a:t>Industrial Revolution</a:t>
            </a:r>
          </a:p>
          <a:p>
            <a:pPr lvl="1"/>
            <a:r>
              <a:rPr lang="en-US" sz="2000" dirty="0"/>
              <a:t>Wage labor society.</a:t>
            </a:r>
          </a:p>
          <a:p>
            <a:pPr lvl="1"/>
            <a:r>
              <a:rPr lang="en-US" sz="2000" dirty="0"/>
              <a:t>Wealth from industry and capital ownership.</a:t>
            </a:r>
          </a:p>
          <a:p>
            <a:pPr lvl="1"/>
            <a:r>
              <a:rPr lang="en-US" sz="2000" dirty="0"/>
              <a:t>Fast demographic growth.</a:t>
            </a:r>
          </a:p>
          <a:p>
            <a:r>
              <a:rPr lang="en-US" sz="2400" dirty="0"/>
              <a:t>Post-Industrial Revolution</a:t>
            </a:r>
          </a:p>
          <a:p>
            <a:pPr lvl="1"/>
            <a:r>
              <a:rPr lang="en-US" sz="2000" dirty="0"/>
              <a:t>Information society.</a:t>
            </a:r>
          </a:p>
          <a:p>
            <a:pPr lvl="1"/>
            <a:r>
              <a:rPr lang="en-US" sz="2000" dirty="0"/>
              <a:t>Wealth from technological development.</a:t>
            </a:r>
          </a:p>
          <a:p>
            <a:pPr lvl="1"/>
            <a:r>
              <a:rPr lang="en-US" sz="2000" dirty="0"/>
              <a:t>Slow demographic growth.</a:t>
            </a:r>
            <a:endParaRPr lang="en-US" dirty="0"/>
          </a:p>
        </p:txBody>
      </p:sp>
      <p:sp>
        <p:nvSpPr>
          <p:cNvPr id="52228" name="AutoShape 6"/>
          <p:cNvSpPr>
            <a:spLocks noChangeArrowheads="1"/>
          </p:cNvSpPr>
          <p:nvPr/>
        </p:nvSpPr>
        <p:spPr bwMode="auto">
          <a:xfrm>
            <a:off x="1371600" y="1600200"/>
            <a:ext cx="2819400" cy="914400"/>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defRPr/>
            </a:pPr>
            <a:r>
              <a:rPr lang="en-US" sz="2400" b="1" dirty="0"/>
              <a:t>Agricultural</a:t>
            </a:r>
          </a:p>
          <a:p>
            <a:pPr algn="ctr" eaLnBrk="0" hangingPunct="0">
              <a:defRPr/>
            </a:pPr>
            <a:r>
              <a:rPr lang="en-US" sz="2400" b="1" dirty="0"/>
              <a:t>Revolution</a:t>
            </a:r>
          </a:p>
        </p:txBody>
      </p:sp>
      <p:sp>
        <p:nvSpPr>
          <p:cNvPr id="52229" name="AutoShape 7"/>
          <p:cNvSpPr>
            <a:spLocks noChangeArrowheads="1"/>
          </p:cNvSpPr>
          <p:nvPr/>
        </p:nvSpPr>
        <p:spPr bwMode="auto">
          <a:xfrm>
            <a:off x="1371600" y="3352800"/>
            <a:ext cx="2819400" cy="91440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defRPr/>
            </a:pPr>
            <a:r>
              <a:rPr lang="en-US" sz="2400" b="1"/>
              <a:t>Industrial</a:t>
            </a:r>
          </a:p>
          <a:p>
            <a:pPr algn="ctr" eaLnBrk="0" hangingPunct="0">
              <a:defRPr/>
            </a:pPr>
            <a:r>
              <a:rPr lang="en-US" sz="2400" b="1"/>
              <a:t>Revolution</a:t>
            </a:r>
          </a:p>
        </p:txBody>
      </p:sp>
      <p:sp>
        <p:nvSpPr>
          <p:cNvPr id="52230" name="AutoShape 8"/>
          <p:cNvSpPr>
            <a:spLocks noChangeArrowheads="1"/>
          </p:cNvSpPr>
          <p:nvPr/>
        </p:nvSpPr>
        <p:spPr bwMode="auto">
          <a:xfrm>
            <a:off x="1371600" y="5029200"/>
            <a:ext cx="2819400" cy="91440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defRPr/>
            </a:pPr>
            <a:r>
              <a:rPr lang="en-US" sz="2400" b="1"/>
              <a:t>Post-Industrial</a:t>
            </a:r>
          </a:p>
          <a:p>
            <a:pPr algn="ctr" eaLnBrk="0" hangingPunct="0">
              <a:defRPr/>
            </a:pPr>
            <a:r>
              <a:rPr lang="en-US" sz="2400" b="1"/>
              <a:t>Revolution</a:t>
            </a:r>
          </a:p>
        </p:txBody>
      </p:sp>
      <p:cxnSp>
        <p:nvCxnSpPr>
          <p:cNvPr id="52231" name="AutoShape 9"/>
          <p:cNvCxnSpPr>
            <a:cxnSpLocks noChangeShapeType="1"/>
            <a:stCxn id="52228" idx="2"/>
            <a:endCxn id="52229" idx="0"/>
          </p:cNvCxnSpPr>
          <p:nvPr/>
        </p:nvCxnSpPr>
        <p:spPr bwMode="auto">
          <a:xfrm>
            <a:off x="2781300" y="2527300"/>
            <a:ext cx="0" cy="812800"/>
          </a:xfrm>
          <a:prstGeom prst="straightConnector1">
            <a:avLst/>
          </a:prstGeom>
          <a:ln>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52232" name="AutoShape 10"/>
          <p:cNvCxnSpPr>
            <a:cxnSpLocks noChangeShapeType="1"/>
            <a:stCxn id="52229" idx="2"/>
            <a:endCxn id="52230" idx="0"/>
          </p:cNvCxnSpPr>
          <p:nvPr/>
        </p:nvCxnSpPr>
        <p:spPr bwMode="auto">
          <a:xfrm>
            <a:off x="2781300" y="4279900"/>
            <a:ext cx="0" cy="736600"/>
          </a:xfrm>
          <a:prstGeom prst="straightConnector1">
            <a:avLst/>
          </a:prstGeom>
          <a:ln>
            <a:headEnd/>
            <a:tailEnd type="triangle" w="med" len="med"/>
          </a:ln>
        </p:spPr>
        <p:style>
          <a:lnRef idx="3">
            <a:schemeClr val="accent1"/>
          </a:lnRef>
          <a:fillRef idx="0">
            <a:schemeClr val="accent1"/>
          </a:fillRef>
          <a:effectRef idx="2">
            <a:schemeClr val="accent1"/>
          </a:effectRef>
          <a:fontRef idx="minor">
            <a:schemeClr val="tx1"/>
          </a:fontRef>
        </p:style>
      </p:cxnSp>
      <p:sp>
        <p:nvSpPr>
          <p:cNvPr id="47113" name="Text Box 11"/>
          <p:cNvSpPr txBox="1">
            <a:spLocks noChangeArrowheads="1"/>
          </p:cNvSpPr>
          <p:nvPr/>
        </p:nvSpPr>
        <p:spPr bwMode="auto">
          <a:xfrm>
            <a:off x="1066800" y="2727325"/>
            <a:ext cx="1693863" cy="396875"/>
          </a:xfrm>
          <a:prstGeom prst="rect">
            <a:avLst/>
          </a:prstGeom>
          <a:noFill/>
          <a:ln w="9525">
            <a:noFill/>
            <a:miter lim="800000"/>
            <a:headEnd/>
            <a:tailEnd/>
          </a:ln>
        </p:spPr>
        <p:txBody>
          <a:bodyPr wrap="none">
            <a:spAutoFit/>
          </a:bodyPr>
          <a:lstStyle/>
          <a:p>
            <a:pPr eaLnBrk="0" hangingPunct="0"/>
            <a:r>
              <a:rPr lang="en-US" sz="2000" b="1" dirty="0"/>
              <a:t>12,000 years</a:t>
            </a:r>
          </a:p>
        </p:txBody>
      </p:sp>
      <p:sp>
        <p:nvSpPr>
          <p:cNvPr id="47114" name="Text Box 12"/>
          <p:cNvSpPr txBox="1">
            <a:spLocks noChangeArrowheads="1"/>
          </p:cNvSpPr>
          <p:nvPr/>
        </p:nvSpPr>
        <p:spPr bwMode="auto">
          <a:xfrm>
            <a:off x="1325563" y="4403725"/>
            <a:ext cx="1341437" cy="396875"/>
          </a:xfrm>
          <a:prstGeom prst="rect">
            <a:avLst/>
          </a:prstGeom>
          <a:noFill/>
          <a:ln w="9525">
            <a:noFill/>
            <a:miter lim="800000"/>
            <a:headEnd/>
            <a:tailEnd/>
          </a:ln>
        </p:spPr>
        <p:txBody>
          <a:bodyPr wrap="none">
            <a:spAutoFit/>
          </a:bodyPr>
          <a:lstStyle/>
          <a:p>
            <a:pPr eaLnBrk="0" hangingPunct="0"/>
            <a:r>
              <a:rPr lang="en-US" sz="2000" b="1"/>
              <a:t>200 years</a:t>
            </a:r>
          </a:p>
        </p:txBody>
      </p:sp>
    </p:spTree>
    <p:extLst>
      <p:ext uri="{BB962C8B-B14F-4D97-AF65-F5344CB8AC3E}">
        <p14:creationId xmlns:p14="http://schemas.microsoft.com/office/powerpoint/2010/main" val="212085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pPr>
              <a:defRPr/>
            </a:pPr>
            <a:r>
              <a:rPr lang="en-US" altLang="en-US" dirty="0"/>
              <a:t>2. Global Demographic Trends</a:t>
            </a:r>
            <a:endParaRPr lang="en-US" dirty="0"/>
          </a:p>
        </p:txBody>
      </p:sp>
      <p:sp>
        <p:nvSpPr>
          <p:cNvPr id="27652" name="Rectangle 3"/>
          <p:cNvSpPr>
            <a:spLocks noGrp="1" noChangeArrowheads="1"/>
          </p:cNvSpPr>
          <p:nvPr>
            <p:ph idx="1"/>
          </p:nvPr>
        </p:nvSpPr>
        <p:spPr/>
        <p:txBody>
          <a:bodyPr/>
          <a:lstStyle/>
          <a:p>
            <a:pPr eaLnBrk="1" hangingPunct="1"/>
            <a:r>
              <a:rPr lang="en-US" altLang="en-US" dirty="0"/>
              <a:t>Overpopulation</a:t>
            </a:r>
          </a:p>
          <a:p>
            <a:pPr lvl="1" eaLnBrk="1" hangingPunct="1"/>
            <a:r>
              <a:rPr lang="en-US" altLang="en-US" dirty="0"/>
              <a:t>A relative concept; not an absolute number.</a:t>
            </a:r>
          </a:p>
          <a:p>
            <a:pPr lvl="1" eaLnBrk="1" hangingPunct="1"/>
            <a:r>
              <a:rPr lang="en-US" altLang="en-US" dirty="0"/>
              <a:t>An area with a small population could be overpopulated while an area with a large population could not be overpopulated.</a:t>
            </a:r>
          </a:p>
          <a:p>
            <a:pPr lvl="1" eaLnBrk="1" hangingPunct="1"/>
            <a:r>
              <a:rPr lang="en-US" altLang="en-US" dirty="0"/>
              <a:t>Relationship between population and available resources:</a:t>
            </a:r>
          </a:p>
          <a:p>
            <a:pPr lvl="2" eaLnBrk="1" hangingPunct="1"/>
            <a:r>
              <a:rPr lang="en-US" altLang="en-US" dirty="0"/>
              <a:t>Usually related to the ecological footprint of the population.</a:t>
            </a:r>
          </a:p>
          <a:p>
            <a:pPr lvl="2" eaLnBrk="1" hangingPunct="1"/>
            <a:r>
              <a:rPr lang="en-US" altLang="en-US" dirty="0"/>
              <a:t>How much resources required per unit of population (food, energy, water, etc.).</a:t>
            </a:r>
          </a:p>
          <a:p>
            <a:pPr lvl="2" eaLnBrk="1" hangingPunct="1"/>
            <a:r>
              <a:rPr lang="en-US" altLang="en-US" dirty="0"/>
              <a:t>The level of consumption.</a:t>
            </a:r>
          </a:p>
          <a:p>
            <a:pPr lvl="1" eaLnBrk="1" hangingPunct="1"/>
            <a:r>
              <a:rPr lang="en-US" altLang="en-US" dirty="0"/>
              <a:t>At some population level additional numbers become a cause of declining standards of living and environmental degradation.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Rectangle 4"/>
          <p:cNvSpPr>
            <a:spLocks noGrp="1" noChangeArrowheads="1"/>
          </p:cNvSpPr>
          <p:nvPr>
            <p:ph type="title"/>
          </p:nvPr>
        </p:nvSpPr>
        <p:spPr/>
        <p:txBody>
          <a:bodyPr/>
          <a:lstStyle/>
          <a:p>
            <a:pPr eaLnBrk="1" hangingPunct="1">
              <a:defRPr/>
            </a:pPr>
            <a:r>
              <a:rPr lang="en-US" dirty="0"/>
              <a:t>The Concept of Overpopulation</a:t>
            </a:r>
          </a:p>
        </p:txBody>
      </p:sp>
      <p:sp>
        <p:nvSpPr>
          <p:cNvPr id="28675" name="Freeform 10"/>
          <p:cNvSpPr>
            <a:spLocks/>
          </p:cNvSpPr>
          <p:nvPr/>
        </p:nvSpPr>
        <p:spPr bwMode="auto">
          <a:xfrm>
            <a:off x="3794125" y="2401888"/>
            <a:ext cx="2922588" cy="1511300"/>
          </a:xfrm>
          <a:custGeom>
            <a:avLst/>
            <a:gdLst>
              <a:gd name="T0" fmla="*/ 0 w 1841"/>
              <a:gd name="T1" fmla="*/ 2147483647 h 952"/>
              <a:gd name="T2" fmla="*/ 1723787506 w 1841"/>
              <a:gd name="T3" fmla="*/ 1287799117 h 952"/>
              <a:gd name="T4" fmla="*/ 2147483647 w 1841"/>
              <a:gd name="T5" fmla="*/ 0 h 952"/>
              <a:gd name="T6" fmla="*/ 0 60000 65536"/>
              <a:gd name="T7" fmla="*/ 0 60000 65536"/>
              <a:gd name="T8" fmla="*/ 0 60000 65536"/>
              <a:gd name="T9" fmla="*/ 0 w 1841"/>
              <a:gd name="T10" fmla="*/ 0 h 952"/>
              <a:gd name="T11" fmla="*/ 1841 w 1841"/>
              <a:gd name="T12" fmla="*/ 952 h 952"/>
            </a:gdLst>
            <a:ahLst/>
            <a:cxnLst>
              <a:cxn ang="T6">
                <a:pos x="T0" y="T1"/>
              </a:cxn>
              <a:cxn ang="T7">
                <a:pos x="T2" y="T3"/>
              </a:cxn>
              <a:cxn ang="T8">
                <a:pos x="T4" y="T5"/>
              </a:cxn>
            </a:cxnLst>
            <a:rect l="T9" t="T10" r="T11" b="T12"/>
            <a:pathLst>
              <a:path w="1841" h="952">
                <a:moveTo>
                  <a:pt x="0" y="952"/>
                </a:moveTo>
                <a:cubicBezTo>
                  <a:pt x="117" y="879"/>
                  <a:pt x="377" y="670"/>
                  <a:pt x="684" y="511"/>
                </a:cubicBezTo>
                <a:cubicBezTo>
                  <a:pt x="991" y="352"/>
                  <a:pt x="1600" y="106"/>
                  <a:pt x="1841" y="0"/>
                </a:cubicBezTo>
              </a:path>
            </a:pathLst>
          </a:custGeom>
          <a:noFill/>
          <a:ln w="508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8676" name="Freeform 8"/>
          <p:cNvSpPr>
            <a:spLocks/>
          </p:cNvSpPr>
          <p:nvPr/>
        </p:nvSpPr>
        <p:spPr bwMode="auto">
          <a:xfrm>
            <a:off x="2341563" y="3402013"/>
            <a:ext cx="5049837" cy="2160587"/>
          </a:xfrm>
          <a:custGeom>
            <a:avLst/>
            <a:gdLst>
              <a:gd name="T0" fmla="*/ 0 w 3181"/>
              <a:gd name="T1" fmla="*/ 2147483647 h 1361"/>
              <a:gd name="T2" fmla="*/ 1330642357 w 3181"/>
              <a:gd name="T3" fmla="*/ 1625499425 h 1361"/>
              <a:gd name="T4" fmla="*/ 2147483647 w 3181"/>
              <a:gd name="T5" fmla="*/ 269655865 h 1361"/>
              <a:gd name="T6" fmla="*/ 2147483647 w 3181"/>
              <a:gd name="T7" fmla="*/ 12599983 h 1361"/>
              <a:gd name="T8" fmla="*/ 0 60000 65536"/>
              <a:gd name="T9" fmla="*/ 0 60000 65536"/>
              <a:gd name="T10" fmla="*/ 0 60000 65536"/>
              <a:gd name="T11" fmla="*/ 0 60000 65536"/>
              <a:gd name="T12" fmla="*/ 0 w 3181"/>
              <a:gd name="T13" fmla="*/ 0 h 1361"/>
              <a:gd name="T14" fmla="*/ 3181 w 3181"/>
              <a:gd name="T15" fmla="*/ 1361 h 1361"/>
            </a:gdLst>
            <a:ahLst/>
            <a:cxnLst>
              <a:cxn ang="T8">
                <a:pos x="T0" y="T1"/>
              </a:cxn>
              <a:cxn ang="T9">
                <a:pos x="T2" y="T3"/>
              </a:cxn>
              <a:cxn ang="T10">
                <a:pos x="T4" y="T5"/>
              </a:cxn>
              <a:cxn ang="T11">
                <a:pos x="T6" y="T7"/>
              </a:cxn>
            </a:cxnLst>
            <a:rect l="T12" t="T13" r="T14" b="T15"/>
            <a:pathLst>
              <a:path w="3181" h="1361">
                <a:moveTo>
                  <a:pt x="0" y="1361"/>
                </a:moveTo>
                <a:cubicBezTo>
                  <a:pt x="146" y="1107"/>
                  <a:pt x="292" y="854"/>
                  <a:pt x="528" y="645"/>
                </a:cubicBezTo>
                <a:cubicBezTo>
                  <a:pt x="764" y="436"/>
                  <a:pt x="974" y="214"/>
                  <a:pt x="1416" y="107"/>
                </a:cubicBezTo>
                <a:cubicBezTo>
                  <a:pt x="1858" y="0"/>
                  <a:pt x="2519" y="2"/>
                  <a:pt x="3181" y="5"/>
                </a:cubicBezTo>
              </a:path>
            </a:pathLst>
          </a:custGeom>
          <a:noFill/>
          <a:ln w="508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8678" name="Freeform 5"/>
          <p:cNvSpPr>
            <a:spLocks/>
          </p:cNvSpPr>
          <p:nvPr/>
        </p:nvSpPr>
        <p:spPr bwMode="auto">
          <a:xfrm>
            <a:off x="2193925" y="2168525"/>
            <a:ext cx="5618163" cy="3544888"/>
          </a:xfrm>
          <a:custGeom>
            <a:avLst/>
            <a:gdLst>
              <a:gd name="T0" fmla="*/ 0 w 3539"/>
              <a:gd name="T1" fmla="*/ 0 h 2233"/>
              <a:gd name="T2" fmla="*/ 0 w 3539"/>
              <a:gd name="T3" fmla="*/ 2147483647 h 2233"/>
              <a:gd name="T4" fmla="*/ 2147483647 w 3539"/>
              <a:gd name="T5" fmla="*/ 2147483647 h 2233"/>
              <a:gd name="T6" fmla="*/ 0 60000 65536"/>
              <a:gd name="T7" fmla="*/ 0 60000 65536"/>
              <a:gd name="T8" fmla="*/ 0 60000 65536"/>
              <a:gd name="T9" fmla="*/ 0 w 3539"/>
              <a:gd name="T10" fmla="*/ 0 h 2233"/>
              <a:gd name="T11" fmla="*/ 3539 w 3539"/>
              <a:gd name="T12" fmla="*/ 2233 h 2233"/>
            </a:gdLst>
            <a:ahLst/>
            <a:cxnLst>
              <a:cxn ang="T6">
                <a:pos x="T0" y="T1"/>
              </a:cxn>
              <a:cxn ang="T7">
                <a:pos x="T2" y="T3"/>
              </a:cxn>
              <a:cxn ang="T8">
                <a:pos x="T4" y="T5"/>
              </a:cxn>
            </a:cxnLst>
            <a:rect l="T9" t="T10" r="T11" b="T12"/>
            <a:pathLst>
              <a:path w="3539" h="2233">
                <a:moveTo>
                  <a:pt x="0" y="0"/>
                </a:moveTo>
                <a:lnTo>
                  <a:pt x="0" y="2233"/>
                </a:lnTo>
                <a:lnTo>
                  <a:pt x="3539" y="2233"/>
                </a:lnTo>
              </a:path>
            </a:pathLst>
          </a:custGeom>
          <a:noFill/>
          <a:ln w="31750">
            <a:solidFill>
              <a:srgbClr val="80808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endParaRPr lang="en-US" altLang="en-US">
              <a:latin typeface="Arial Narrow" panose="020B0606020202030204" pitchFamily="34" charset="0"/>
            </a:endParaRPr>
          </a:p>
        </p:txBody>
      </p:sp>
      <p:sp>
        <p:nvSpPr>
          <p:cNvPr id="28679" name="Text Box 6"/>
          <p:cNvSpPr txBox="1">
            <a:spLocks noChangeArrowheads="1"/>
          </p:cNvSpPr>
          <p:nvPr/>
        </p:nvSpPr>
        <p:spPr bwMode="auto">
          <a:xfrm rot="-5400000">
            <a:off x="883444" y="3825082"/>
            <a:ext cx="2085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b="1" i="0">
                <a:latin typeface="Arial Narrow" panose="020B0606020202030204" pitchFamily="34" charset="0"/>
              </a:rPr>
              <a:t>Population / Resources</a:t>
            </a:r>
          </a:p>
        </p:txBody>
      </p:sp>
      <p:sp>
        <p:nvSpPr>
          <p:cNvPr id="28680" name="Line 7"/>
          <p:cNvSpPr>
            <a:spLocks noChangeShapeType="1"/>
          </p:cNvSpPr>
          <p:nvPr/>
        </p:nvSpPr>
        <p:spPr bwMode="auto">
          <a:xfrm>
            <a:off x="2281238" y="3298825"/>
            <a:ext cx="5418137" cy="0"/>
          </a:xfrm>
          <a:prstGeom prst="line">
            <a:avLst/>
          </a:prstGeom>
          <a:noFill/>
          <a:ln w="25400">
            <a:solidFill>
              <a:srgbClr val="FF6600"/>
            </a:solidFill>
            <a:prstDash val="dash"/>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latin typeface="Arial Narrow" panose="020B0606020202030204" pitchFamily="34" charset="0"/>
            </a:endParaRPr>
          </a:p>
        </p:txBody>
      </p:sp>
      <p:sp>
        <p:nvSpPr>
          <p:cNvPr id="28681" name="Text Box 9"/>
          <p:cNvSpPr txBox="1">
            <a:spLocks noChangeArrowheads="1"/>
          </p:cNvSpPr>
          <p:nvPr/>
        </p:nvSpPr>
        <p:spPr bwMode="auto">
          <a:xfrm>
            <a:off x="2555875" y="2552700"/>
            <a:ext cx="1718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sz="2400" dirty="0">
                <a:solidFill>
                  <a:srgbClr val="777777"/>
                </a:solidFill>
                <a:latin typeface="Arial Narrow" panose="020B0606020202030204" pitchFamily="34" charset="0"/>
              </a:rPr>
              <a:t>Overpopulation</a:t>
            </a:r>
          </a:p>
        </p:txBody>
      </p:sp>
      <p:sp>
        <p:nvSpPr>
          <p:cNvPr id="28682" name="Text Box 11"/>
          <p:cNvSpPr txBox="1">
            <a:spLocks noChangeArrowheads="1"/>
          </p:cNvSpPr>
          <p:nvPr/>
        </p:nvSpPr>
        <p:spPr bwMode="auto">
          <a:xfrm>
            <a:off x="5772150" y="3516313"/>
            <a:ext cx="105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b="1" i="0">
                <a:solidFill>
                  <a:srgbClr val="006600"/>
                </a:solidFill>
                <a:latin typeface="Arial Narrow" panose="020B0606020202030204" pitchFamily="34" charset="0"/>
              </a:rPr>
              <a:t>Sustainable</a:t>
            </a:r>
          </a:p>
        </p:txBody>
      </p:sp>
      <p:sp>
        <p:nvSpPr>
          <p:cNvPr id="28683" name="Text Box 12"/>
          <p:cNvSpPr txBox="1">
            <a:spLocks noChangeArrowheads="1"/>
          </p:cNvSpPr>
          <p:nvPr/>
        </p:nvSpPr>
        <p:spPr bwMode="auto">
          <a:xfrm>
            <a:off x="5068888" y="2276475"/>
            <a:ext cx="1282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b="1" i="0" dirty="0">
                <a:solidFill>
                  <a:srgbClr val="663300"/>
                </a:solidFill>
                <a:latin typeface="Arial Narrow" panose="020B0606020202030204" pitchFamily="34" charset="0"/>
              </a:rPr>
              <a:t>Unsustainable</a:t>
            </a:r>
          </a:p>
        </p:txBody>
      </p:sp>
      <p:sp>
        <p:nvSpPr>
          <p:cNvPr id="28684" name="Text Box 13"/>
          <p:cNvSpPr txBox="1">
            <a:spLocks noChangeArrowheads="1"/>
          </p:cNvSpPr>
          <p:nvPr/>
        </p:nvSpPr>
        <p:spPr bwMode="auto">
          <a:xfrm>
            <a:off x="7740650" y="3111500"/>
            <a:ext cx="29174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b="1">
                <a:latin typeface="Arial Narrow" panose="020B0606020202030204" pitchFamily="34" charset="0"/>
              </a:rPr>
              <a:t>1</a:t>
            </a:r>
          </a:p>
        </p:txBody>
      </p:sp>
      <p:sp>
        <p:nvSpPr>
          <p:cNvPr id="28685" name="Text Box 14"/>
          <p:cNvSpPr txBox="1">
            <a:spLocks noChangeArrowheads="1"/>
          </p:cNvSpPr>
          <p:nvPr/>
        </p:nvSpPr>
        <p:spPr bwMode="auto">
          <a:xfrm>
            <a:off x="7740650" y="5530850"/>
            <a:ext cx="29174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b="1">
                <a:latin typeface="Arial Narrow" panose="020B0606020202030204" pitchFamily="34" charset="0"/>
              </a:rPr>
              <a:t>0</a:t>
            </a:r>
          </a:p>
        </p:txBody>
      </p:sp>
      <p:sp>
        <p:nvSpPr>
          <p:cNvPr id="28686" name="Text Box 15"/>
          <p:cNvSpPr txBox="1">
            <a:spLocks noChangeArrowheads="1"/>
          </p:cNvSpPr>
          <p:nvPr/>
        </p:nvSpPr>
        <p:spPr bwMode="auto">
          <a:xfrm>
            <a:off x="7591425" y="2220913"/>
            <a:ext cx="402354"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lvl1pPr eaLnBrk="0" hangingPunct="0">
              <a:defRPr i="1">
                <a:solidFill>
                  <a:schemeClr val="tx1"/>
                </a:solidFill>
                <a:latin typeface="Verdana" panose="020B0604030504040204" pitchFamily="34" charset="0"/>
              </a:defRPr>
            </a:lvl1pPr>
            <a:lvl2pPr marL="742950" indent="-285750" eaLnBrk="0" hangingPunct="0">
              <a:defRPr i="1">
                <a:solidFill>
                  <a:schemeClr val="tx1"/>
                </a:solidFill>
                <a:latin typeface="Verdana" panose="020B0604030504040204" pitchFamily="34" charset="0"/>
              </a:defRPr>
            </a:lvl2pPr>
            <a:lvl3pPr marL="1143000" indent="-228600" eaLnBrk="0" hangingPunct="0">
              <a:defRPr i="1">
                <a:solidFill>
                  <a:schemeClr val="tx1"/>
                </a:solidFill>
                <a:latin typeface="Verdana" panose="020B0604030504040204" pitchFamily="34" charset="0"/>
              </a:defRPr>
            </a:lvl3pPr>
            <a:lvl4pPr marL="1600200" indent="-228600" eaLnBrk="0" hangingPunct="0">
              <a:defRPr i="1">
                <a:solidFill>
                  <a:schemeClr val="tx1"/>
                </a:solidFill>
                <a:latin typeface="Verdana" panose="020B0604030504040204" pitchFamily="34" charset="0"/>
              </a:defRPr>
            </a:lvl4pPr>
            <a:lvl5pPr marL="2057400" indent="-228600" eaLnBrk="0" hangingPunct="0">
              <a:defRPr i="1">
                <a:solidFill>
                  <a:schemeClr val="tx1"/>
                </a:solidFill>
                <a:latin typeface="Verdana" panose="020B0604030504040204" pitchFamily="34" charset="0"/>
              </a:defRPr>
            </a:lvl5pPr>
            <a:lvl6pPr marL="2514600" indent="-228600" eaLnBrk="0" fontAlgn="base" hangingPunct="0">
              <a:spcBef>
                <a:spcPct val="0"/>
              </a:spcBef>
              <a:spcAft>
                <a:spcPct val="0"/>
              </a:spcAft>
              <a:defRPr i="1">
                <a:solidFill>
                  <a:schemeClr val="tx1"/>
                </a:solidFill>
                <a:latin typeface="Verdana" panose="020B0604030504040204" pitchFamily="34" charset="0"/>
              </a:defRPr>
            </a:lvl6pPr>
            <a:lvl7pPr marL="2971800" indent="-228600" eaLnBrk="0" fontAlgn="base" hangingPunct="0">
              <a:spcBef>
                <a:spcPct val="0"/>
              </a:spcBef>
              <a:spcAft>
                <a:spcPct val="0"/>
              </a:spcAft>
              <a:defRPr i="1">
                <a:solidFill>
                  <a:schemeClr val="tx1"/>
                </a:solidFill>
                <a:latin typeface="Verdana" panose="020B0604030504040204" pitchFamily="34" charset="0"/>
              </a:defRPr>
            </a:lvl7pPr>
            <a:lvl8pPr marL="3429000" indent="-228600" eaLnBrk="0" fontAlgn="base" hangingPunct="0">
              <a:spcBef>
                <a:spcPct val="0"/>
              </a:spcBef>
              <a:spcAft>
                <a:spcPct val="0"/>
              </a:spcAft>
              <a:defRPr i="1">
                <a:solidFill>
                  <a:schemeClr val="tx1"/>
                </a:solidFill>
                <a:latin typeface="Verdana" panose="020B0604030504040204" pitchFamily="34" charset="0"/>
              </a:defRPr>
            </a:lvl8pPr>
            <a:lvl9pPr marL="3886200" indent="-228600" eaLnBrk="0" fontAlgn="base" hangingPunct="0">
              <a:spcBef>
                <a:spcPct val="0"/>
              </a:spcBef>
              <a:spcAft>
                <a:spcPct val="0"/>
              </a:spcAft>
              <a:defRPr i="1">
                <a:solidFill>
                  <a:schemeClr val="tx1"/>
                </a:solidFill>
                <a:latin typeface="Verdana" panose="020B0604030504040204" pitchFamily="34" charset="0"/>
              </a:defRPr>
            </a:lvl9pPr>
          </a:lstStyle>
          <a:p>
            <a:pPr eaLnBrk="1" hangingPunct="1"/>
            <a:r>
              <a:rPr lang="en-US" altLang="en-US" b="1">
                <a:latin typeface="Arial Narrow" panose="020B0606020202030204" pitchFamily="34" charset="0"/>
              </a:rPr>
              <a:t>&gt;1</a:t>
            </a:r>
          </a:p>
        </p:txBody>
      </p:sp>
      <p:sp>
        <p:nvSpPr>
          <p:cNvPr id="16" name="TextBox 15"/>
          <p:cNvSpPr txBox="1"/>
          <p:nvPr/>
        </p:nvSpPr>
        <p:spPr>
          <a:xfrm>
            <a:off x="1278374" y="6160986"/>
            <a:ext cx="7713226" cy="400110"/>
          </a:xfrm>
          <a:prstGeom prst="rect">
            <a:avLst/>
          </a:prstGeom>
          <a:noFill/>
        </p:spPr>
        <p:txBody>
          <a:bodyPr wrap="square" rtlCol="0">
            <a:spAutoFit/>
          </a:bodyPr>
          <a:lstStyle/>
          <a:p>
            <a:r>
              <a:rPr lang="en-US" sz="2000" b="1" dirty="0">
                <a:latin typeface="Agency FB" pitchFamily="34" charset="0"/>
              </a:rPr>
              <a:t>Explain what is overpopulation</a:t>
            </a:r>
          </a:p>
        </p:txBody>
      </p:sp>
      <p:pic>
        <p:nvPicPr>
          <p:cNvPr id="17"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013" y="6146800"/>
            <a:ext cx="914400" cy="652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 Changing World: The Decline of Poverty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5931964"/>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066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 Changing World: The Rise of Literacy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74775358"/>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296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 Changing World: The Decline of Child Mortality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8775947"/>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453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defRPr/>
            </a:pPr>
            <a:r>
              <a:rPr lang="en-US" dirty="0"/>
              <a:t>Conditions of Usage</a:t>
            </a:r>
          </a:p>
        </p:txBody>
      </p:sp>
      <p:sp>
        <p:nvSpPr>
          <p:cNvPr id="21508" name="Rectangle 3"/>
          <p:cNvSpPr>
            <a:spLocks noGrp="1" noChangeArrowheads="1"/>
          </p:cNvSpPr>
          <p:nvPr>
            <p:ph idx="1"/>
          </p:nvPr>
        </p:nvSpPr>
        <p:spPr/>
        <p:txBody>
          <a:bodyPr/>
          <a:lstStyle/>
          <a:p>
            <a:pPr eaLnBrk="1" hangingPunct="1"/>
            <a:r>
              <a:rPr lang="en-US" altLang="en-US" dirty="0"/>
              <a:t>For personal and classroom use only</a:t>
            </a:r>
          </a:p>
          <a:p>
            <a:pPr lvl="1" eaLnBrk="1" hangingPunct="1"/>
            <a:r>
              <a:rPr lang="en-US" altLang="en-US" dirty="0"/>
              <a:t>Excludes any other form of communication such as conference presentations, published reports and papers.</a:t>
            </a:r>
          </a:p>
          <a:p>
            <a:pPr eaLnBrk="1" hangingPunct="1"/>
            <a:r>
              <a:rPr lang="en-US" altLang="en-US" dirty="0"/>
              <a:t>No modification and redistribution permitted</a:t>
            </a:r>
          </a:p>
          <a:p>
            <a:pPr lvl="1" eaLnBrk="1" hangingPunct="1"/>
            <a:r>
              <a:rPr lang="en-US" altLang="en-US" dirty="0"/>
              <a:t>Cannot be published, in whole or in part, in any form (printed or electronic) and on any media without consent.</a:t>
            </a:r>
          </a:p>
          <a:p>
            <a:pPr eaLnBrk="1" hangingPunct="1"/>
            <a:r>
              <a:rPr lang="en-US" altLang="en-US" dirty="0"/>
              <a:t>Citation</a:t>
            </a:r>
          </a:p>
          <a:p>
            <a:pPr lvl="1" eaLnBrk="1" hangingPunct="1"/>
            <a:r>
              <a:rPr lang="en-US" altLang="en-US" dirty="0"/>
              <a:t>Dr. Jean-Paul Rodrigue, Dept. of Global Studies &amp; Geography, Hofstra University.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 Changing World: The Rise of Democracy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73431525"/>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366181" y="1712096"/>
            <a:ext cx="5246949" cy="1200329"/>
          </a:xfrm>
          <a:prstGeom prst="rect">
            <a:avLst/>
          </a:prstGeom>
        </p:spPr>
        <p:txBody>
          <a:bodyPr wrap="none">
            <a:spAutoFit/>
          </a:bodyPr>
          <a:lstStyle/>
          <a:p>
            <a:r>
              <a:rPr lang="en-US" dirty="0">
                <a:latin typeface="Arial Narrow" panose="020B0606020202030204" pitchFamily="34" charset="0"/>
              </a:rPr>
              <a:t>Anocracy: unstable and ineffective government.</a:t>
            </a:r>
          </a:p>
          <a:p>
            <a:r>
              <a:rPr lang="en-US" dirty="0">
                <a:latin typeface="Arial Narrow" panose="020B0606020202030204" pitchFamily="34" charset="0"/>
              </a:rPr>
              <a:t>Closed anocracy: ruling class comes from an elite.</a:t>
            </a:r>
          </a:p>
          <a:p>
            <a:r>
              <a:rPr lang="en-US" dirty="0">
                <a:latin typeface="Arial Narrow" panose="020B0606020202030204" pitchFamily="34" charset="0"/>
              </a:rPr>
              <a:t>Open anocracy: ruling class comes form the population.</a:t>
            </a:r>
          </a:p>
          <a:p>
            <a:r>
              <a:rPr lang="en-US" dirty="0">
                <a:latin typeface="Arial Narrow" panose="020B0606020202030204" pitchFamily="34" charset="0"/>
              </a:rPr>
              <a:t>Autocracy: Power in one person (authoritarian; king, leader).</a:t>
            </a:r>
          </a:p>
        </p:txBody>
      </p:sp>
    </p:spTree>
    <p:extLst>
      <p:ext uri="{BB962C8B-B14F-4D97-AF65-F5344CB8AC3E}">
        <p14:creationId xmlns:p14="http://schemas.microsoft.com/office/powerpoint/2010/main" val="774468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dirty="0"/>
              <a:t>B. Population Growth</a:t>
            </a:r>
          </a:p>
        </p:txBody>
      </p:sp>
      <p:sp>
        <p:nvSpPr>
          <p:cNvPr id="9220" name="Rectangle 3"/>
          <p:cNvSpPr>
            <a:spLocks noGrp="1" noChangeArrowheads="1"/>
          </p:cNvSpPr>
          <p:nvPr>
            <p:ph idx="1"/>
          </p:nvPr>
        </p:nvSpPr>
        <p:spPr/>
        <p:txBody>
          <a:bodyPr/>
          <a:lstStyle/>
          <a:p>
            <a:pPr eaLnBrk="1" hangingPunct="1"/>
            <a:r>
              <a:rPr lang="en-US" altLang="en-US"/>
              <a:t>1. Fertility, Birth and Death Control</a:t>
            </a:r>
          </a:p>
          <a:p>
            <a:pPr eaLnBrk="1" hangingPunct="1"/>
            <a:r>
              <a:rPr lang="en-US" altLang="en-US"/>
              <a:t>2. Population Growth Rates</a:t>
            </a:r>
          </a:p>
          <a:p>
            <a:pPr eaLnBrk="1" hangingPunct="1"/>
            <a:r>
              <a:rPr lang="en-US" altLang="en-US"/>
              <a:t>3. Doubling Time</a:t>
            </a:r>
          </a:p>
        </p:txBody>
      </p:sp>
    </p:spTree>
    <p:extLst>
      <p:ext uri="{BB962C8B-B14F-4D97-AF65-F5344CB8AC3E}">
        <p14:creationId xmlns:p14="http://schemas.microsoft.com/office/powerpoint/2010/main" val="3101646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1026"/>
          <p:cNvSpPr>
            <a:spLocks noGrp="1" noChangeArrowheads="1"/>
          </p:cNvSpPr>
          <p:nvPr>
            <p:ph type="title"/>
          </p:nvPr>
        </p:nvSpPr>
        <p:spPr/>
        <p:txBody>
          <a:bodyPr/>
          <a:lstStyle/>
          <a:p>
            <a:pPr eaLnBrk="1" hangingPunct="1">
              <a:defRPr/>
            </a:pPr>
            <a:r>
              <a:rPr lang="en-US" dirty="0"/>
              <a:t>1. Fertility, Birth and Death Control</a:t>
            </a:r>
          </a:p>
        </p:txBody>
      </p:sp>
      <p:sp>
        <p:nvSpPr>
          <p:cNvPr id="11270" name="Rectangle 1027"/>
          <p:cNvSpPr>
            <a:spLocks noGrp="1" noChangeArrowheads="1"/>
          </p:cNvSpPr>
          <p:nvPr>
            <p:ph sz="half" idx="1"/>
          </p:nvPr>
        </p:nvSpPr>
        <p:spPr/>
        <p:txBody>
          <a:bodyPr/>
          <a:lstStyle/>
          <a:p>
            <a:pPr eaLnBrk="1" hangingPunct="1"/>
            <a:endParaRPr lang="en-US" altLang="en-US" sz="2000" dirty="0">
              <a:latin typeface="Arial Narrow" panose="020B0606020202030204" pitchFamily="34" charset="0"/>
            </a:endParaRPr>
          </a:p>
        </p:txBody>
      </p:sp>
      <p:sp>
        <p:nvSpPr>
          <p:cNvPr id="2" name="Content Placeholder 1"/>
          <p:cNvSpPr>
            <a:spLocks noGrp="1"/>
          </p:cNvSpPr>
          <p:nvPr>
            <p:ph sz="half" idx="2"/>
          </p:nvPr>
        </p:nvSpPr>
        <p:spPr/>
        <p:txBody>
          <a:bodyPr/>
          <a:lstStyle/>
          <a:p>
            <a:r>
              <a:rPr lang="en-US" altLang="en-US" sz="2400" dirty="0"/>
              <a:t>Definition</a:t>
            </a:r>
          </a:p>
          <a:p>
            <a:pPr lvl="1"/>
            <a:r>
              <a:rPr lang="en-US" altLang="en-US" sz="2000" dirty="0"/>
              <a:t>Process during which the population of an area increases.</a:t>
            </a:r>
          </a:p>
          <a:p>
            <a:pPr lvl="1"/>
            <a:r>
              <a:rPr lang="en-US" altLang="en-US" sz="2000" dirty="0"/>
              <a:t>Related to a complex economic, cultural and social environment.</a:t>
            </a:r>
          </a:p>
          <a:p>
            <a:pPr lvl="1"/>
            <a:r>
              <a:rPr lang="en-US" altLang="en-US" sz="2000" dirty="0"/>
              <a:t>Two factors:</a:t>
            </a:r>
          </a:p>
          <a:p>
            <a:pPr lvl="2"/>
            <a:r>
              <a:rPr lang="en-US" altLang="en-US" sz="1800" dirty="0"/>
              <a:t>(1) Number of births exceeds the number of deaths.</a:t>
            </a:r>
          </a:p>
          <a:p>
            <a:pPr lvl="2"/>
            <a:r>
              <a:rPr lang="en-US" altLang="en-US" sz="1800" dirty="0"/>
              <a:t>(2) Migration flow is positive.</a:t>
            </a:r>
          </a:p>
          <a:p>
            <a:pPr lvl="2"/>
            <a:r>
              <a:rPr lang="en-US" altLang="en-US" sz="1800" dirty="0"/>
              <a:t>Over 70% of the United States annual population growth results from immigration.</a:t>
            </a:r>
          </a:p>
          <a:p>
            <a:pPr lvl="1"/>
            <a:r>
              <a:rPr lang="en-US" altLang="en-US" sz="2000" dirty="0"/>
              <a:t>Expressed in percentages. </a:t>
            </a:r>
          </a:p>
          <a:p>
            <a:pPr lvl="1"/>
            <a:r>
              <a:rPr lang="en-US" altLang="en-US" sz="2000" dirty="0"/>
              <a:t>Birth rate of 20 per 1000 people.</a:t>
            </a:r>
          </a:p>
          <a:p>
            <a:pPr lvl="1"/>
            <a:r>
              <a:rPr lang="en-US" altLang="en-US" sz="2000" dirty="0"/>
              <a:t>Death rate of 10 per 1000 people.</a:t>
            </a:r>
          </a:p>
          <a:p>
            <a:pPr lvl="1"/>
            <a:r>
              <a:rPr lang="en-US" altLang="en-US" sz="2000" dirty="0"/>
              <a:t>Growth rate of 10 people per year per 1000 population, or 1%.</a:t>
            </a:r>
          </a:p>
        </p:txBody>
      </p:sp>
      <p:sp>
        <p:nvSpPr>
          <p:cNvPr id="11267" name="Rectangle 1045"/>
          <p:cNvSpPr>
            <a:spLocks noChangeArrowheads="1"/>
          </p:cNvSpPr>
          <p:nvPr/>
        </p:nvSpPr>
        <p:spPr bwMode="auto">
          <a:xfrm>
            <a:off x="1318202" y="1467284"/>
            <a:ext cx="3098800" cy="1536700"/>
          </a:xfrm>
          <a:prstGeom prst="rect">
            <a:avLst/>
          </a:prstGeom>
          <a:solidFill>
            <a:srgbClr val="EAEAEA"/>
          </a:solidFill>
          <a:ln w="19050" algn="ctr">
            <a:solidFill>
              <a:srgbClr val="808080"/>
            </a:solidFill>
            <a:prstDash val="dash"/>
            <a:miter lim="800000"/>
            <a:headEnd/>
            <a:tailEnd/>
          </a:ln>
        </p:spPr>
        <p:txBody>
          <a:bodyPr wrap="none" lIns="92075" tIns="46038" rIns="92075" bIns="46038"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endParaRPr>
          </a:p>
        </p:txBody>
      </p:sp>
      <p:sp>
        <p:nvSpPr>
          <p:cNvPr id="11268" name="Rectangle 1041"/>
          <p:cNvSpPr>
            <a:spLocks noChangeArrowheads="1"/>
          </p:cNvSpPr>
          <p:nvPr/>
        </p:nvSpPr>
        <p:spPr bwMode="auto">
          <a:xfrm>
            <a:off x="1824615" y="4453371"/>
            <a:ext cx="2087562" cy="2097088"/>
          </a:xfrm>
          <a:prstGeom prst="rect">
            <a:avLst/>
          </a:prstGeom>
          <a:solidFill>
            <a:srgbClr val="EAEAEA"/>
          </a:solidFill>
          <a:ln w="19050" algn="ctr">
            <a:solidFill>
              <a:srgbClr val="808080"/>
            </a:solidFill>
            <a:prstDash val="dash"/>
            <a:miter lim="800000"/>
            <a:headEnd/>
            <a:tailEnd/>
          </a:ln>
        </p:spPr>
        <p:txBody>
          <a:bodyPr wrap="none" lIns="92075" tIns="46038" rIns="92075" bIns="46038"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endParaRPr>
          </a:p>
        </p:txBody>
      </p:sp>
      <p:sp>
        <p:nvSpPr>
          <p:cNvPr id="11271" name="Rectangle 1037"/>
          <p:cNvSpPr>
            <a:spLocks noChangeArrowheads="1"/>
          </p:cNvSpPr>
          <p:nvPr/>
        </p:nvSpPr>
        <p:spPr bwMode="auto">
          <a:xfrm>
            <a:off x="1630940" y="3391334"/>
            <a:ext cx="2471737" cy="604837"/>
          </a:xfrm>
          <a:prstGeom prst="rect">
            <a:avLst/>
          </a:prstGeom>
          <a:solidFill>
            <a:srgbClr val="99CCFF"/>
          </a:solidFill>
          <a:ln w="38100" algn="ctr">
            <a:solidFill>
              <a:srgbClr val="808080"/>
            </a:solidFill>
            <a:miter lim="800000"/>
            <a:headEnd/>
            <a:tailEnd/>
          </a:ln>
        </p:spPr>
        <p:txBody>
          <a:bodyPr wrap="none" lIns="92075" tIns="46038" rIns="92075" bIns="46038"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eaLnBrk="1" hangingPunct="1">
              <a:buClrTx/>
              <a:buFontTx/>
              <a:buNone/>
            </a:pPr>
            <a:r>
              <a:rPr lang="en-US" altLang="en-US" sz="2400" b="1" i="0">
                <a:solidFill>
                  <a:srgbClr val="000000"/>
                </a:solidFill>
              </a:rPr>
              <a:t>Population Growth</a:t>
            </a:r>
          </a:p>
        </p:txBody>
      </p:sp>
      <p:sp>
        <p:nvSpPr>
          <p:cNvPr id="11272" name="Rectangle 1038"/>
          <p:cNvSpPr>
            <a:spLocks noChangeArrowheads="1"/>
          </p:cNvSpPr>
          <p:nvPr/>
        </p:nvSpPr>
        <p:spPr bwMode="auto">
          <a:xfrm>
            <a:off x="1957965" y="4577196"/>
            <a:ext cx="1816100" cy="539750"/>
          </a:xfrm>
          <a:prstGeom prst="rect">
            <a:avLst/>
          </a:prstGeom>
          <a:solidFill>
            <a:srgbClr val="FFFF99"/>
          </a:solidFill>
          <a:ln w="38100" algn="ctr">
            <a:solidFill>
              <a:srgbClr val="808080"/>
            </a:solidFill>
            <a:miter lim="800000"/>
            <a:headEnd/>
            <a:tailEnd/>
          </a:ln>
        </p:spPr>
        <p:txBody>
          <a:bodyPr wrap="none" lIns="92075" tIns="46038" rIns="92075" bIns="46038"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eaLnBrk="1" hangingPunct="1">
              <a:buClrTx/>
              <a:buFontTx/>
              <a:buNone/>
            </a:pPr>
            <a:r>
              <a:rPr lang="en-US" altLang="en-US" sz="2400" b="1" i="0">
                <a:solidFill>
                  <a:srgbClr val="000000"/>
                </a:solidFill>
              </a:rPr>
              <a:t>Society</a:t>
            </a:r>
          </a:p>
        </p:txBody>
      </p:sp>
      <p:sp>
        <p:nvSpPr>
          <p:cNvPr id="11273" name="Rectangle 1039"/>
          <p:cNvSpPr>
            <a:spLocks noChangeArrowheads="1"/>
          </p:cNvSpPr>
          <p:nvPr/>
        </p:nvSpPr>
        <p:spPr bwMode="auto">
          <a:xfrm>
            <a:off x="1957965" y="5224896"/>
            <a:ext cx="1816100" cy="539750"/>
          </a:xfrm>
          <a:prstGeom prst="rect">
            <a:avLst/>
          </a:prstGeom>
          <a:solidFill>
            <a:srgbClr val="FFFF99"/>
          </a:solidFill>
          <a:ln w="38100" algn="ctr">
            <a:solidFill>
              <a:srgbClr val="808080"/>
            </a:solidFill>
            <a:miter lim="800000"/>
            <a:headEnd/>
            <a:tailEnd/>
          </a:ln>
        </p:spPr>
        <p:txBody>
          <a:bodyPr wrap="none" lIns="92075" tIns="46038" rIns="92075" bIns="46038"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eaLnBrk="1" hangingPunct="1">
              <a:buClrTx/>
              <a:buFontTx/>
              <a:buNone/>
            </a:pPr>
            <a:r>
              <a:rPr lang="en-US" altLang="en-US" sz="2400" b="1" i="0">
                <a:solidFill>
                  <a:srgbClr val="000000"/>
                </a:solidFill>
              </a:rPr>
              <a:t>Economy</a:t>
            </a:r>
          </a:p>
        </p:txBody>
      </p:sp>
      <p:sp>
        <p:nvSpPr>
          <p:cNvPr id="11274" name="Rectangle 1040"/>
          <p:cNvSpPr>
            <a:spLocks noChangeArrowheads="1"/>
          </p:cNvSpPr>
          <p:nvPr/>
        </p:nvSpPr>
        <p:spPr bwMode="auto">
          <a:xfrm>
            <a:off x="1957965" y="5872596"/>
            <a:ext cx="1816100" cy="539750"/>
          </a:xfrm>
          <a:prstGeom prst="rect">
            <a:avLst/>
          </a:prstGeom>
          <a:solidFill>
            <a:srgbClr val="FFFF99"/>
          </a:solidFill>
          <a:ln w="38100" algn="ctr">
            <a:solidFill>
              <a:srgbClr val="808080"/>
            </a:solidFill>
            <a:miter lim="800000"/>
            <a:headEnd/>
            <a:tailEnd/>
          </a:ln>
        </p:spPr>
        <p:txBody>
          <a:bodyPr wrap="none" lIns="92075" tIns="46038" rIns="92075" bIns="46038"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eaLnBrk="1" hangingPunct="1">
              <a:buClrTx/>
              <a:buFontTx/>
              <a:buNone/>
            </a:pPr>
            <a:r>
              <a:rPr lang="en-US" altLang="en-US" sz="2400" b="1" i="0">
                <a:solidFill>
                  <a:srgbClr val="000000"/>
                </a:solidFill>
              </a:rPr>
              <a:t>Culture</a:t>
            </a:r>
          </a:p>
        </p:txBody>
      </p:sp>
      <p:cxnSp>
        <p:nvCxnSpPr>
          <p:cNvPr id="11275" name="AutoShape 1042"/>
          <p:cNvCxnSpPr>
            <a:cxnSpLocks noChangeShapeType="1"/>
            <a:stCxn id="11268" idx="0"/>
            <a:endCxn id="11271" idx="2"/>
          </p:cNvCxnSpPr>
          <p:nvPr/>
        </p:nvCxnSpPr>
        <p:spPr bwMode="auto">
          <a:xfrm flipH="1" flipV="1">
            <a:off x="2867602" y="4015221"/>
            <a:ext cx="1588" cy="428625"/>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1276" name="Rectangle 1043"/>
          <p:cNvSpPr>
            <a:spLocks noChangeArrowheads="1"/>
          </p:cNvSpPr>
          <p:nvPr/>
        </p:nvSpPr>
        <p:spPr bwMode="auto">
          <a:xfrm>
            <a:off x="1403927" y="1645084"/>
            <a:ext cx="2924175" cy="539750"/>
          </a:xfrm>
          <a:prstGeom prst="rect">
            <a:avLst/>
          </a:prstGeom>
          <a:solidFill>
            <a:srgbClr val="FFCC00"/>
          </a:solidFill>
          <a:ln w="38100" algn="ctr">
            <a:solidFill>
              <a:srgbClr val="808080"/>
            </a:solidFill>
            <a:miter lim="800000"/>
            <a:headEnd/>
            <a:tailEnd/>
          </a:ln>
        </p:spPr>
        <p:txBody>
          <a:bodyPr wrap="none" lIns="92075" tIns="46038" rIns="92075" bIns="46038"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eaLnBrk="1" hangingPunct="1">
              <a:buClrTx/>
              <a:buFontTx/>
              <a:buNone/>
            </a:pPr>
            <a:r>
              <a:rPr lang="en-US" altLang="en-US" sz="2000" b="1" i="0">
                <a:solidFill>
                  <a:srgbClr val="000000"/>
                </a:solidFill>
              </a:rPr>
              <a:t>Births minus Deaths</a:t>
            </a:r>
          </a:p>
        </p:txBody>
      </p:sp>
      <p:sp>
        <p:nvSpPr>
          <p:cNvPr id="11277" name="Rectangle 1044"/>
          <p:cNvSpPr>
            <a:spLocks noChangeArrowheads="1"/>
          </p:cNvSpPr>
          <p:nvPr/>
        </p:nvSpPr>
        <p:spPr bwMode="auto">
          <a:xfrm>
            <a:off x="1407102" y="2303896"/>
            <a:ext cx="2924175" cy="539750"/>
          </a:xfrm>
          <a:prstGeom prst="rect">
            <a:avLst/>
          </a:prstGeom>
          <a:solidFill>
            <a:srgbClr val="FFCC00"/>
          </a:solidFill>
          <a:ln w="38100" algn="ctr">
            <a:solidFill>
              <a:srgbClr val="808080"/>
            </a:solidFill>
            <a:miter lim="800000"/>
            <a:headEnd/>
            <a:tailEnd/>
          </a:ln>
        </p:spPr>
        <p:txBody>
          <a:bodyPr wrap="none" lIns="92075" tIns="46038" rIns="92075" bIns="46038"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lgn="ctr" eaLnBrk="1" hangingPunct="1">
              <a:buClrTx/>
              <a:buFontTx/>
              <a:buNone/>
            </a:pPr>
            <a:r>
              <a:rPr lang="en-US" altLang="en-US" sz="2000" b="1" i="0">
                <a:solidFill>
                  <a:srgbClr val="000000"/>
                </a:solidFill>
              </a:rPr>
              <a:t>Positive migratory balance</a:t>
            </a:r>
          </a:p>
        </p:txBody>
      </p:sp>
      <p:cxnSp>
        <p:nvCxnSpPr>
          <p:cNvPr id="11278" name="AutoShape 1046"/>
          <p:cNvCxnSpPr>
            <a:cxnSpLocks noChangeShapeType="1"/>
            <a:stCxn id="11271" idx="0"/>
            <a:endCxn id="11267" idx="2"/>
          </p:cNvCxnSpPr>
          <p:nvPr/>
        </p:nvCxnSpPr>
        <p:spPr bwMode="auto">
          <a:xfrm flipV="1">
            <a:off x="2867602" y="3013509"/>
            <a:ext cx="0" cy="358775"/>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938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Fertility, Birth and Death Control</a:t>
            </a:r>
          </a:p>
        </p:txBody>
      </p:sp>
      <p:sp>
        <p:nvSpPr>
          <p:cNvPr id="6" name="Content Placeholder 5"/>
          <p:cNvSpPr>
            <a:spLocks noGrp="1"/>
          </p:cNvSpPr>
          <p:nvPr>
            <p:ph idx="1"/>
          </p:nvPr>
        </p:nvSpPr>
        <p:spPr/>
        <p:txBody>
          <a:bodyPr/>
          <a:lstStyle/>
          <a:p>
            <a:r>
              <a:rPr lang="en-US" dirty="0"/>
              <a:t>Society</a:t>
            </a:r>
          </a:p>
          <a:p>
            <a:pPr lvl="1"/>
            <a:r>
              <a:rPr lang="en-US" dirty="0"/>
              <a:t>The “room” available for additional members.</a:t>
            </a:r>
          </a:p>
          <a:p>
            <a:pPr lvl="1"/>
            <a:r>
              <a:rPr lang="en-US" dirty="0"/>
              <a:t>The age structure influence fertility.</a:t>
            </a:r>
          </a:p>
          <a:p>
            <a:pPr lvl="1"/>
            <a:r>
              <a:rPr lang="en-US" dirty="0"/>
              <a:t>An aging population has lower levels of fertility.</a:t>
            </a:r>
          </a:p>
          <a:p>
            <a:pPr lvl="1"/>
            <a:r>
              <a:rPr lang="en-US" dirty="0"/>
              <a:t>Longer life expectancy negatively impact fertility.</a:t>
            </a:r>
          </a:p>
          <a:p>
            <a:r>
              <a:rPr lang="en-US" dirty="0"/>
              <a:t>Economy</a:t>
            </a:r>
          </a:p>
          <a:p>
            <a:pPr lvl="1"/>
            <a:r>
              <a:rPr lang="en-US" dirty="0"/>
              <a:t>Employment and resources available.</a:t>
            </a:r>
          </a:p>
          <a:p>
            <a:pPr lvl="1"/>
            <a:r>
              <a:rPr lang="en-US" dirty="0"/>
              <a:t>Paradoxically, poor countries have high levels of fertility.</a:t>
            </a:r>
          </a:p>
          <a:p>
            <a:r>
              <a:rPr lang="en-US" dirty="0"/>
              <a:t>Culture</a:t>
            </a:r>
          </a:p>
          <a:p>
            <a:pPr lvl="1"/>
            <a:r>
              <a:rPr lang="en-US" dirty="0"/>
              <a:t>Values placed on children and the role of woman.</a:t>
            </a:r>
          </a:p>
        </p:txBody>
      </p:sp>
      <p:sp>
        <p:nvSpPr>
          <p:cNvPr id="7" name="TextBox 6"/>
          <p:cNvSpPr txBox="1"/>
          <p:nvPr/>
        </p:nvSpPr>
        <p:spPr>
          <a:xfrm>
            <a:off x="1333792" y="6029367"/>
            <a:ext cx="7713226" cy="707886"/>
          </a:xfrm>
          <a:prstGeom prst="rect">
            <a:avLst/>
          </a:prstGeom>
          <a:noFill/>
        </p:spPr>
        <p:txBody>
          <a:bodyPr wrap="square" rtlCol="0">
            <a:spAutoFit/>
          </a:bodyPr>
          <a:lstStyle/>
          <a:p>
            <a:r>
              <a:rPr lang="en-US" sz="2000" b="1" dirty="0">
                <a:latin typeface="Agency FB" pitchFamily="34" charset="0"/>
              </a:rPr>
              <a:t>Explain and provide examples how societal, economic and cultural factors influence fertility</a:t>
            </a:r>
          </a:p>
        </p:txBody>
      </p:sp>
      <p:pic>
        <p:nvPicPr>
          <p:cNvPr id="8" name="Picture 2" descr="C:\Users\ecojpr\AppData\Local\Microsoft\Windows\Temporary Internet Files\Content.IE5\H0P94DF5\MC9004420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431" y="6015181"/>
            <a:ext cx="914400" cy="65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5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defRPr/>
            </a:pPr>
            <a:r>
              <a:rPr lang="en-US" dirty="0"/>
              <a:t>World Population 1804-2048 (in billions)</a:t>
            </a:r>
          </a:p>
        </p:txBody>
      </p:sp>
      <p:graphicFrame>
        <p:nvGraphicFramePr>
          <p:cNvPr id="2" name="Object 3"/>
          <p:cNvGraphicFramePr>
            <a:graphicFrameLocks noGrp="1" noChangeAspect="1"/>
          </p:cNvGraphicFramePr>
          <p:nvPr>
            <p:ph idx="1"/>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grpSp>
        <p:nvGrpSpPr>
          <p:cNvPr id="3077" name="Group 5"/>
          <p:cNvGrpSpPr>
            <a:grpSpLocks/>
          </p:cNvGrpSpPr>
          <p:nvPr/>
        </p:nvGrpSpPr>
        <p:grpSpPr bwMode="auto">
          <a:xfrm>
            <a:off x="2838450" y="2078038"/>
            <a:ext cx="4811713" cy="3186112"/>
            <a:chOff x="1776" y="1351"/>
            <a:chExt cx="3031" cy="2007"/>
          </a:xfrm>
        </p:grpSpPr>
        <p:sp>
          <p:nvSpPr>
            <p:cNvPr id="3078" name="Text Box 6"/>
            <p:cNvSpPr txBox="1">
              <a:spLocks noChangeArrowheads="1"/>
            </p:cNvSpPr>
            <p:nvPr/>
          </p:nvSpPr>
          <p:spPr bwMode="auto">
            <a:xfrm>
              <a:off x="1776" y="3146"/>
              <a:ext cx="5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a:latin typeface="Arial Narrow" pitchFamily="34" charset="0"/>
                </a:rPr>
                <a:t>118 years</a:t>
              </a:r>
            </a:p>
          </p:txBody>
        </p:sp>
        <p:sp>
          <p:nvSpPr>
            <p:cNvPr id="3079" name="Text Box 7"/>
            <p:cNvSpPr txBox="1">
              <a:spLocks noChangeArrowheads="1"/>
            </p:cNvSpPr>
            <p:nvPr/>
          </p:nvSpPr>
          <p:spPr bwMode="auto">
            <a:xfrm>
              <a:off x="2727" y="2951"/>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a:latin typeface="Arial Narrow" pitchFamily="34" charset="0"/>
                </a:rPr>
                <a:t>37 years</a:t>
              </a:r>
            </a:p>
          </p:txBody>
        </p:sp>
        <p:sp>
          <p:nvSpPr>
            <p:cNvPr id="3080" name="Text Box 8"/>
            <p:cNvSpPr txBox="1">
              <a:spLocks noChangeArrowheads="1"/>
            </p:cNvSpPr>
            <p:nvPr/>
          </p:nvSpPr>
          <p:spPr bwMode="auto">
            <a:xfrm>
              <a:off x="3072" y="2696"/>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15 years</a:t>
              </a:r>
            </a:p>
          </p:txBody>
        </p:sp>
        <p:sp>
          <p:nvSpPr>
            <p:cNvPr id="3081" name="Text Box 9"/>
            <p:cNvSpPr txBox="1">
              <a:spLocks noChangeArrowheads="1"/>
            </p:cNvSpPr>
            <p:nvPr/>
          </p:nvSpPr>
          <p:spPr bwMode="auto">
            <a:xfrm>
              <a:off x="3339" y="2405"/>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13 years</a:t>
              </a:r>
            </a:p>
          </p:txBody>
        </p:sp>
        <p:sp>
          <p:nvSpPr>
            <p:cNvPr id="3082" name="Text Box 10"/>
            <p:cNvSpPr txBox="1">
              <a:spLocks noChangeArrowheads="1"/>
            </p:cNvSpPr>
            <p:nvPr/>
          </p:nvSpPr>
          <p:spPr bwMode="auto">
            <a:xfrm>
              <a:off x="3539" y="2139"/>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12 years</a:t>
              </a:r>
            </a:p>
          </p:txBody>
        </p:sp>
        <p:sp>
          <p:nvSpPr>
            <p:cNvPr id="3083" name="Text Box 11"/>
            <p:cNvSpPr txBox="1">
              <a:spLocks noChangeArrowheads="1"/>
            </p:cNvSpPr>
            <p:nvPr/>
          </p:nvSpPr>
          <p:spPr bwMode="auto">
            <a:xfrm>
              <a:off x="3704" y="1863"/>
              <a:ext cx="53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13 years</a:t>
              </a:r>
            </a:p>
          </p:txBody>
        </p:sp>
        <p:sp>
          <p:nvSpPr>
            <p:cNvPr id="3084" name="Text Box 12"/>
            <p:cNvSpPr txBox="1">
              <a:spLocks noChangeArrowheads="1"/>
            </p:cNvSpPr>
            <p:nvPr/>
          </p:nvSpPr>
          <p:spPr bwMode="auto">
            <a:xfrm>
              <a:off x="3975" y="1602"/>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15 years</a:t>
              </a:r>
            </a:p>
          </p:txBody>
        </p:sp>
        <p:sp>
          <p:nvSpPr>
            <p:cNvPr id="3085" name="Text Box 13"/>
            <p:cNvSpPr txBox="1">
              <a:spLocks noChangeArrowheads="1"/>
            </p:cNvSpPr>
            <p:nvPr/>
          </p:nvSpPr>
          <p:spPr bwMode="auto">
            <a:xfrm>
              <a:off x="4273" y="1351"/>
              <a:ext cx="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Verdana" pitchFamily="34" charset="0"/>
                </a:defRPr>
              </a:lvl1pPr>
              <a:lvl2pPr marL="742950" indent="-285750" eaLnBrk="0" hangingPunct="0">
                <a:defRPr i="1">
                  <a:solidFill>
                    <a:schemeClr val="tx1"/>
                  </a:solidFill>
                  <a:latin typeface="Verdana" pitchFamily="34" charset="0"/>
                </a:defRPr>
              </a:lvl2pPr>
              <a:lvl3pPr marL="1143000" indent="-228600" eaLnBrk="0" hangingPunct="0">
                <a:defRPr i="1">
                  <a:solidFill>
                    <a:schemeClr val="tx1"/>
                  </a:solidFill>
                  <a:latin typeface="Verdana" pitchFamily="34" charset="0"/>
                </a:defRPr>
              </a:lvl3pPr>
              <a:lvl4pPr marL="1600200" indent="-228600" eaLnBrk="0" hangingPunct="0">
                <a:defRPr i="1">
                  <a:solidFill>
                    <a:schemeClr val="tx1"/>
                  </a:solidFill>
                  <a:latin typeface="Verdana" pitchFamily="34" charset="0"/>
                </a:defRPr>
              </a:lvl4pPr>
              <a:lvl5pPr marL="2057400" indent="-228600" eaLnBrk="0" hangingPunct="0">
                <a:defRPr i="1">
                  <a:solidFill>
                    <a:schemeClr val="tx1"/>
                  </a:solidFill>
                  <a:latin typeface="Verdana" pitchFamily="34" charset="0"/>
                </a:defRPr>
              </a:lvl5pPr>
              <a:lvl6pPr marL="2514600" indent="-228600" eaLnBrk="0" fontAlgn="base" hangingPunct="0">
                <a:spcBef>
                  <a:spcPct val="0"/>
                </a:spcBef>
                <a:spcAft>
                  <a:spcPct val="0"/>
                </a:spcAft>
                <a:defRPr i="1">
                  <a:solidFill>
                    <a:schemeClr val="tx1"/>
                  </a:solidFill>
                  <a:latin typeface="Verdana" pitchFamily="34" charset="0"/>
                </a:defRPr>
              </a:lvl6pPr>
              <a:lvl7pPr marL="2971800" indent="-228600" eaLnBrk="0" fontAlgn="base" hangingPunct="0">
                <a:spcBef>
                  <a:spcPct val="0"/>
                </a:spcBef>
                <a:spcAft>
                  <a:spcPct val="0"/>
                </a:spcAft>
                <a:defRPr i="1">
                  <a:solidFill>
                    <a:schemeClr val="tx1"/>
                  </a:solidFill>
                  <a:latin typeface="Verdana" pitchFamily="34" charset="0"/>
                </a:defRPr>
              </a:lvl7pPr>
              <a:lvl8pPr marL="3429000" indent="-228600" eaLnBrk="0" fontAlgn="base" hangingPunct="0">
                <a:spcBef>
                  <a:spcPct val="0"/>
                </a:spcBef>
                <a:spcAft>
                  <a:spcPct val="0"/>
                </a:spcAft>
                <a:defRPr i="1">
                  <a:solidFill>
                    <a:schemeClr val="tx1"/>
                  </a:solidFill>
                  <a:latin typeface="Verdana" pitchFamily="34" charset="0"/>
                </a:defRPr>
              </a:lvl8pPr>
              <a:lvl9pPr marL="3886200" indent="-228600" eaLnBrk="0" fontAlgn="base" hangingPunct="0">
                <a:spcBef>
                  <a:spcPct val="0"/>
                </a:spcBef>
                <a:spcAft>
                  <a:spcPct val="0"/>
                </a:spcAft>
                <a:defRPr i="1">
                  <a:solidFill>
                    <a:schemeClr val="tx1"/>
                  </a:solidFill>
                  <a:latin typeface="Verdana" pitchFamily="34" charset="0"/>
                </a:defRPr>
              </a:lvl9pPr>
            </a:lstStyle>
            <a:p>
              <a:r>
                <a:rPr lang="en-US" sz="1600" b="1" i="0" dirty="0">
                  <a:latin typeface="Arial Narrow" pitchFamily="34" charset="0"/>
                </a:rPr>
                <a:t>20 years</a:t>
              </a:r>
            </a:p>
          </p:txBody>
        </p:sp>
      </p:grpSp>
    </p:spTree>
    <p:extLst>
      <p:ext uri="{BB962C8B-B14F-4D97-AF65-F5344CB8AC3E}">
        <p14:creationId xmlns:p14="http://schemas.microsoft.com/office/powerpoint/2010/main" val="1844124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23" name="Rectangle 7"/>
          <p:cNvSpPr>
            <a:spLocks noGrp="1" noChangeArrowheads="1"/>
          </p:cNvSpPr>
          <p:nvPr>
            <p:ph type="title"/>
          </p:nvPr>
        </p:nvSpPr>
        <p:spPr/>
        <p:txBody>
          <a:bodyPr/>
          <a:lstStyle/>
          <a:p>
            <a:pPr eaLnBrk="1" hangingPunct="1">
              <a:defRPr/>
            </a:pPr>
            <a:r>
              <a:rPr lang="en-US" dirty="0"/>
              <a:t>15 Largest Countries, 2005, 2050 (in millions)</a:t>
            </a:r>
          </a:p>
        </p:txBody>
      </p:sp>
      <p:graphicFrame>
        <p:nvGraphicFramePr>
          <p:cNvPr id="5" name="Object 8"/>
          <p:cNvGraphicFramePr>
            <a:graphicFrameLocks noGrp="1" noChangeAspect="1"/>
          </p:cNvGraphicFramePr>
          <p:nvPr>
            <p:ph idx="1"/>
            <p:extLst/>
          </p:nvPr>
        </p:nvGraphicFramePr>
        <p:xfrm>
          <a:off x="803275" y="1328738"/>
          <a:ext cx="8153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989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3" name="Rectangle 2053"/>
          <p:cNvSpPr>
            <a:spLocks noGrp="1" noChangeArrowheads="1"/>
          </p:cNvSpPr>
          <p:nvPr>
            <p:ph type="title"/>
          </p:nvPr>
        </p:nvSpPr>
        <p:spPr/>
        <p:txBody>
          <a:bodyPr/>
          <a:lstStyle/>
          <a:p>
            <a:pPr eaLnBrk="1" hangingPunct="1">
              <a:defRPr/>
            </a:pPr>
            <a:r>
              <a:rPr lang="en-US" dirty="0"/>
              <a:t>Population of Russia, Japan Italy, 1950-2050 (in millions)</a:t>
            </a:r>
          </a:p>
        </p:txBody>
      </p:sp>
      <p:graphicFrame>
        <p:nvGraphicFramePr>
          <p:cNvPr id="2" name="Object 2054"/>
          <p:cNvGraphicFramePr>
            <a:graphicFrameLocks noGrp="1" noChangeAspect="1"/>
          </p:cNvGraphicFramePr>
          <p:nvPr>
            <p:ph idx="1"/>
            <p:extLst>
              <p:ext uri="{D42A27DB-BD31-4B8C-83A1-F6EECF244321}">
                <p14:modId xmlns:p14="http://schemas.microsoft.com/office/powerpoint/2010/main" val="603442033"/>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2687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5" name="Rectangle 1029"/>
          <p:cNvSpPr>
            <a:spLocks noGrp="1" noChangeArrowheads="1"/>
          </p:cNvSpPr>
          <p:nvPr>
            <p:ph type="title"/>
          </p:nvPr>
        </p:nvSpPr>
        <p:spPr/>
        <p:txBody>
          <a:bodyPr/>
          <a:lstStyle/>
          <a:p>
            <a:pPr eaLnBrk="1" hangingPunct="1">
              <a:defRPr/>
            </a:pPr>
            <a:r>
              <a:rPr lang="en-US" dirty="0"/>
              <a:t>1. Fertility, Birth and Death Control</a:t>
            </a:r>
          </a:p>
        </p:txBody>
      </p:sp>
      <p:sp>
        <p:nvSpPr>
          <p:cNvPr id="15364" name="Rectangle 1030"/>
          <p:cNvSpPr>
            <a:spLocks noGrp="1" noChangeArrowheads="1"/>
          </p:cNvSpPr>
          <p:nvPr>
            <p:ph idx="1"/>
          </p:nvPr>
        </p:nvSpPr>
        <p:spPr/>
        <p:txBody>
          <a:bodyPr/>
          <a:lstStyle/>
          <a:p>
            <a:pPr eaLnBrk="1" hangingPunct="1"/>
            <a:r>
              <a:rPr lang="en-US" altLang="en-US"/>
              <a:t>Achieved “death control” more effectively then birth control</a:t>
            </a:r>
          </a:p>
          <a:p>
            <a:pPr lvl="1" eaLnBrk="1" hangingPunct="1"/>
            <a:r>
              <a:rPr lang="en-US" altLang="en-US"/>
              <a:t>Major factor behind the growth of the global population in recent decades.</a:t>
            </a:r>
          </a:p>
          <a:p>
            <a:pPr lvl="1" eaLnBrk="1" hangingPunct="1"/>
            <a:r>
              <a:rPr lang="en-US" altLang="en-US"/>
              <a:t>Modern medicine:</a:t>
            </a:r>
          </a:p>
          <a:p>
            <a:pPr lvl="2" eaLnBrk="1" hangingPunct="1"/>
            <a:r>
              <a:rPr lang="en-US" altLang="en-US"/>
              <a:t>Vastly decreased the number of deaths from many diseases (malaria, yellow fever, etc.).</a:t>
            </a:r>
          </a:p>
          <a:p>
            <a:pPr lvl="1" eaLnBrk="1" hangingPunct="1"/>
            <a:r>
              <a:rPr lang="en-US" altLang="en-US"/>
              <a:t>Famine:</a:t>
            </a:r>
          </a:p>
          <a:p>
            <a:pPr lvl="2" eaLnBrk="1" hangingPunct="1"/>
            <a:r>
              <a:rPr lang="en-US" altLang="en-US"/>
              <a:t>Reduced through better agriculture, distribution, storage and by international aid mechanisms.</a:t>
            </a:r>
          </a:p>
          <a:p>
            <a:pPr lvl="1" eaLnBrk="1" hangingPunct="1"/>
            <a:r>
              <a:rPr lang="en-US" altLang="en-US"/>
              <a:t>Infant mortality:</a:t>
            </a:r>
          </a:p>
          <a:p>
            <a:pPr lvl="2" eaLnBrk="1" hangingPunct="1"/>
            <a:r>
              <a:rPr lang="en-US" altLang="en-US"/>
              <a:t>Decreased in most areas.</a:t>
            </a:r>
          </a:p>
          <a:p>
            <a:pPr lvl="1" eaLnBrk="1" hangingPunct="1"/>
            <a:r>
              <a:rPr lang="en-US" altLang="en-US"/>
              <a:t>Improvement in the availability and quality of the water supply:</a:t>
            </a:r>
          </a:p>
          <a:p>
            <a:pPr lvl="2" eaLnBrk="1" hangingPunct="1"/>
            <a:r>
              <a:rPr lang="en-US" altLang="en-US"/>
              <a:t>Improved hygiene conditions.</a:t>
            </a:r>
          </a:p>
          <a:p>
            <a:pPr lvl="2" eaLnBrk="1" hangingPunct="1"/>
            <a:r>
              <a:rPr lang="en-US" altLang="en-US"/>
              <a:t>Decreased deaths caused by water borne diseases.</a:t>
            </a:r>
          </a:p>
        </p:txBody>
      </p:sp>
    </p:spTree>
    <p:extLst>
      <p:ext uri="{BB962C8B-B14F-4D97-AF65-F5344CB8AC3E}">
        <p14:creationId xmlns:p14="http://schemas.microsoft.com/office/powerpoint/2010/main" val="3738278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pPr eaLnBrk="1" hangingPunct="1">
              <a:defRPr/>
            </a:pPr>
            <a:r>
              <a:rPr lang="en-US" dirty="0"/>
              <a:t>1. Fertility, Birth and Death Control</a:t>
            </a:r>
          </a:p>
        </p:txBody>
      </p:sp>
      <p:sp>
        <p:nvSpPr>
          <p:cNvPr id="17412" name="Rectangle 3"/>
          <p:cNvSpPr>
            <a:spLocks noGrp="1" noChangeArrowheads="1"/>
          </p:cNvSpPr>
          <p:nvPr>
            <p:ph idx="1"/>
          </p:nvPr>
        </p:nvSpPr>
        <p:spPr/>
        <p:txBody>
          <a:bodyPr/>
          <a:lstStyle/>
          <a:p>
            <a:pPr eaLnBrk="1" hangingPunct="1"/>
            <a:r>
              <a:rPr lang="en-US" altLang="en-US"/>
              <a:t>Birth control has been more difficult to achieve</a:t>
            </a:r>
          </a:p>
          <a:p>
            <a:pPr lvl="1" eaLnBrk="1" hangingPunct="1"/>
            <a:r>
              <a:rPr lang="en-US" altLang="en-US"/>
              <a:t>Reproduction cannot be effectively “planned” by the state.</a:t>
            </a:r>
          </a:p>
          <a:p>
            <a:pPr lvl="1" eaLnBrk="1" hangingPunct="1"/>
            <a:r>
              <a:rPr lang="en-US" altLang="en-US"/>
              <a:t>Religious beliefs.</a:t>
            </a:r>
          </a:p>
          <a:p>
            <a:pPr lvl="1" eaLnBrk="1" hangingPunct="1"/>
            <a:r>
              <a:rPr lang="en-US" altLang="en-US"/>
              <a:t>Cultural traditions.</a:t>
            </a:r>
          </a:p>
          <a:p>
            <a:pPr lvl="1" eaLnBrk="1" hangingPunct="1"/>
            <a:r>
              <a:rPr lang="en-US" altLang="en-US"/>
              <a:t>The importance of children as help, labor and security.</a:t>
            </a:r>
          </a:p>
          <a:p>
            <a:pPr lvl="1" eaLnBrk="1" hangingPunct="1"/>
            <a:r>
              <a:rPr lang="en-US" altLang="en-US"/>
              <a:t>The role of women is very limited in many societies.</a:t>
            </a:r>
          </a:p>
        </p:txBody>
      </p:sp>
    </p:spTree>
    <p:extLst>
      <p:ext uri="{BB962C8B-B14F-4D97-AF65-F5344CB8AC3E}">
        <p14:creationId xmlns:p14="http://schemas.microsoft.com/office/powerpoint/2010/main" val="960579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4" name="Rectangle 4"/>
          <p:cNvSpPr>
            <a:spLocks noGrp="1" noChangeArrowheads="1"/>
          </p:cNvSpPr>
          <p:nvPr>
            <p:ph type="title"/>
          </p:nvPr>
        </p:nvSpPr>
        <p:spPr/>
        <p:txBody>
          <a:bodyPr/>
          <a:lstStyle/>
          <a:p>
            <a:pPr eaLnBrk="1" hangingPunct="1">
              <a:defRPr/>
            </a:pPr>
            <a:r>
              <a:rPr lang="en-US" dirty="0"/>
              <a:t>2. Population Growth Rates</a:t>
            </a:r>
          </a:p>
        </p:txBody>
      </p:sp>
      <p:graphicFrame>
        <p:nvGraphicFramePr>
          <p:cNvPr id="716873" name="Group 73"/>
          <p:cNvGraphicFramePr>
            <a:graphicFrameLocks noGrp="1"/>
          </p:cNvGraphicFramePr>
          <p:nvPr>
            <p:ph idx="1"/>
            <p:extLst>
              <p:ext uri="{D42A27DB-BD31-4B8C-83A1-F6EECF244321}">
                <p14:modId xmlns:p14="http://schemas.microsoft.com/office/powerpoint/2010/main" val="1350970658"/>
              </p:ext>
            </p:extLst>
          </p:nvPr>
        </p:nvGraphicFramePr>
        <p:xfrm>
          <a:off x="757238" y="1311275"/>
          <a:ext cx="8245476" cy="4989514"/>
        </p:xfrm>
        <a:graphic>
          <a:graphicData uri="http://schemas.openxmlformats.org/drawingml/2006/table">
            <a:tbl>
              <a:tblPr/>
              <a:tblGrid>
                <a:gridCol w="2748492">
                  <a:extLst>
                    <a:ext uri="{9D8B030D-6E8A-4147-A177-3AD203B41FA5}">
                      <a16:colId xmlns:a16="http://schemas.microsoft.com/office/drawing/2014/main" val="20000"/>
                    </a:ext>
                  </a:extLst>
                </a:gridCol>
                <a:gridCol w="2748492">
                  <a:extLst>
                    <a:ext uri="{9D8B030D-6E8A-4147-A177-3AD203B41FA5}">
                      <a16:colId xmlns:a16="http://schemas.microsoft.com/office/drawing/2014/main" val="20001"/>
                    </a:ext>
                  </a:extLst>
                </a:gridCol>
                <a:gridCol w="2748492">
                  <a:extLst>
                    <a:ext uri="{9D8B030D-6E8A-4147-A177-3AD203B41FA5}">
                      <a16:colId xmlns:a16="http://schemas.microsoft.com/office/drawing/2014/main" val="20002"/>
                    </a:ext>
                  </a:extLst>
                </a:gridCol>
              </a:tblGrid>
              <a:tr h="1246188">
                <a:tc rowSpan="4">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endParaRPr kumimoji="0" lang="en-US" sz="2400" b="0" i="0" u="none" strike="noStrike" cap="none" normalizeH="0" baseline="0">
                        <a:ln>
                          <a:noFill/>
                        </a:ln>
                        <a:solidFill>
                          <a:srgbClr val="080808"/>
                        </a:solidFill>
                        <a:effectLst/>
                        <a:latin typeface="Arial Narrow" pitchFamily="34" charset="0"/>
                      </a:endParaRPr>
                    </a:p>
                  </a:txBody>
                  <a:tcPr marL="93115" marR="93115" marT="46038" marB="46038" horzOverflow="overflow">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1" i="0" u="none" strike="noStrike" cap="none" normalizeH="0" baseline="0">
                          <a:ln>
                            <a:noFill/>
                          </a:ln>
                          <a:solidFill>
                            <a:srgbClr val="080808"/>
                          </a:solidFill>
                          <a:effectLst/>
                          <a:latin typeface="Arial Narrow" pitchFamily="34" charset="0"/>
                        </a:rPr>
                        <a:t>High Growth</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0" i="0" u="none" strike="noStrike" cap="none" normalizeH="0" baseline="0">
                          <a:ln>
                            <a:noFill/>
                          </a:ln>
                          <a:solidFill>
                            <a:srgbClr val="080808"/>
                          </a:solidFill>
                          <a:effectLst/>
                          <a:latin typeface="Arial Narrow" pitchFamily="34" charset="0"/>
                        </a:rPr>
                        <a:t>(2% and above)</a:t>
                      </a:r>
                    </a:p>
                  </a:txBody>
                  <a:tcPr marL="93115" marR="93115" marT="46038" marB="46038" horzOverflow="overflow">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0" i="0" u="none" strike="noStrike" cap="none" normalizeH="0" baseline="0">
                          <a:ln>
                            <a:noFill/>
                          </a:ln>
                          <a:solidFill>
                            <a:srgbClr val="080808"/>
                          </a:solidFill>
                          <a:effectLst/>
                          <a:latin typeface="Arial Narrow" pitchFamily="34" charset="0"/>
                        </a:rPr>
                        <a:t>Characteristic of many Third World countries.</a:t>
                      </a:r>
                    </a:p>
                  </a:txBody>
                  <a:tcPr marL="93115" marR="93115" marT="46038" marB="46038" horzOverflow="overflow">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77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1" i="0" u="none" strike="noStrike" cap="none" normalizeH="0" baseline="0">
                          <a:ln>
                            <a:noFill/>
                          </a:ln>
                          <a:solidFill>
                            <a:srgbClr val="080808"/>
                          </a:solidFill>
                          <a:effectLst/>
                          <a:latin typeface="Arial Narrow" pitchFamily="34" charset="0"/>
                        </a:rPr>
                        <a:t>Average Growth</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0" i="0" u="none" strike="noStrike" cap="none" normalizeH="0" baseline="0">
                          <a:ln>
                            <a:noFill/>
                          </a:ln>
                          <a:solidFill>
                            <a:srgbClr val="080808"/>
                          </a:solidFill>
                          <a:effectLst/>
                          <a:latin typeface="Arial Narrow" pitchFamily="34" charset="0"/>
                        </a:rPr>
                        <a:t>(Between 1 and 2%)</a:t>
                      </a:r>
                    </a:p>
                  </a:txBody>
                  <a:tcPr marL="93115" marR="93115" marT="46038" marB="46038" horzOverflow="overflow">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0" i="0" u="none" strike="noStrike" cap="none" normalizeH="0" baseline="0" dirty="0">
                          <a:ln>
                            <a:noFill/>
                          </a:ln>
                          <a:solidFill>
                            <a:srgbClr val="080808"/>
                          </a:solidFill>
                          <a:effectLst/>
                          <a:latin typeface="Arial Narrow" pitchFamily="34" charset="0"/>
                        </a:rPr>
                        <a:t>Much of Latin America and parts of Asia.</a:t>
                      </a:r>
                    </a:p>
                  </a:txBody>
                  <a:tcPr marL="93115" marR="93115" marT="46038" marB="46038" horzOverflow="overflow">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93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1" i="0" u="none" strike="noStrike" cap="none" normalizeH="0" baseline="0">
                          <a:ln>
                            <a:noFill/>
                          </a:ln>
                          <a:solidFill>
                            <a:srgbClr val="080808"/>
                          </a:solidFill>
                          <a:effectLst/>
                          <a:latin typeface="Arial Narrow" pitchFamily="34" charset="0"/>
                        </a:rPr>
                        <a:t>Low Growth</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0" i="0" u="none" strike="noStrike" cap="none" normalizeH="0" baseline="0">
                          <a:ln>
                            <a:noFill/>
                          </a:ln>
                          <a:solidFill>
                            <a:srgbClr val="080808"/>
                          </a:solidFill>
                          <a:effectLst/>
                          <a:latin typeface="Arial Narrow" pitchFamily="34" charset="0"/>
                        </a:rPr>
                        <a:t>(Between 0 and 1 %)</a:t>
                      </a:r>
                    </a:p>
                  </a:txBody>
                  <a:tcPr marL="93115" marR="93115" marT="46038" marB="46038" horzOverflow="overflow">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0" i="0" u="none" strike="noStrike" cap="none" normalizeH="0" baseline="0" dirty="0">
                          <a:ln>
                            <a:noFill/>
                          </a:ln>
                          <a:solidFill>
                            <a:srgbClr val="080808"/>
                          </a:solidFill>
                          <a:effectLst/>
                          <a:latin typeface="Arial Narrow" pitchFamily="34" charset="0"/>
                        </a:rPr>
                        <a:t>Europe, the United States and Canada. China.</a:t>
                      </a:r>
                    </a:p>
                  </a:txBody>
                  <a:tcPr marL="93115" marR="93115" marT="46038" marB="46038" horzOverflow="overflow">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461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1" i="0" u="none" strike="noStrike" cap="none" normalizeH="0" baseline="0">
                          <a:ln>
                            <a:noFill/>
                          </a:ln>
                          <a:solidFill>
                            <a:srgbClr val="080808"/>
                          </a:solidFill>
                          <a:effectLst/>
                          <a:latin typeface="Arial Narrow" pitchFamily="34" charset="0"/>
                        </a:rPr>
                        <a:t>ZPG</a:t>
                      </a:r>
                      <a:r>
                        <a:rPr kumimoji="0" lang="en-US" sz="2000" b="0" i="0" u="none" strike="noStrike" cap="none" normalizeH="0" baseline="0">
                          <a:ln>
                            <a:noFill/>
                          </a:ln>
                          <a:solidFill>
                            <a:srgbClr val="080808"/>
                          </a:solidFill>
                          <a:effectLst/>
                          <a:latin typeface="Arial Narrow" pitchFamily="34" charset="0"/>
                        </a:rPr>
                        <a:t> (Zero Population Growth)</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0" i="0" u="none" strike="noStrike" cap="none" normalizeH="0" baseline="0">
                          <a:ln>
                            <a:noFill/>
                          </a:ln>
                          <a:solidFill>
                            <a:srgbClr val="080808"/>
                          </a:solidFill>
                          <a:effectLst/>
                          <a:latin typeface="Arial Narrow" pitchFamily="34" charset="0"/>
                        </a:rPr>
                        <a:t>(Less than 0%)</a:t>
                      </a:r>
                    </a:p>
                  </a:txBody>
                  <a:tcPr marL="93115" marR="93115" marT="46038" marB="46038" horzOverflow="overflow">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b="0" i="0" u="none" strike="noStrike" cap="none" normalizeH="0" baseline="0" dirty="0">
                          <a:ln>
                            <a:noFill/>
                          </a:ln>
                          <a:solidFill>
                            <a:srgbClr val="080808"/>
                          </a:solidFill>
                          <a:effectLst/>
                          <a:latin typeface="Arial Narrow" pitchFamily="34" charset="0"/>
                        </a:rPr>
                        <a:t>Most East European countries. Japan.</a:t>
                      </a:r>
                    </a:p>
                  </a:txBody>
                  <a:tcPr marL="93115" marR="93115" marT="46038" marB="46038" horzOverflow="overflow">
                    <a:lnL w="28575" cap="flat" cmpd="sng" algn="ctr">
                      <a:solidFill>
                        <a:srgbClr val="DDDDDD"/>
                      </a:solidFill>
                      <a:prstDash val="solid"/>
                      <a:round/>
                      <a:headEnd type="none" w="med" len="med"/>
                      <a:tailEnd type="none" w="med" len="med"/>
                    </a:lnL>
                    <a:lnR w="28575" cap="flat" cmpd="sng" algn="ctr">
                      <a:solidFill>
                        <a:srgbClr val="DDDDDD"/>
                      </a:solidFill>
                      <a:prstDash val="solid"/>
                      <a:round/>
                      <a:headEnd type="none" w="med" len="med"/>
                      <a:tailEnd type="none" w="med" len="med"/>
                    </a:lnR>
                    <a:lnT w="28575" cap="flat" cmpd="sng" algn="ctr">
                      <a:solidFill>
                        <a:srgbClr val="DDDDDD"/>
                      </a:solidFill>
                      <a:prstDash val="solid"/>
                      <a:round/>
                      <a:headEnd type="none" w="med" len="med"/>
                      <a:tailEnd type="none" w="med" len="med"/>
                    </a:lnT>
                    <a:lnB w="28575" cap="flat" cmpd="sng" algn="ctr">
                      <a:solidFill>
                        <a:srgbClr val="DDDDD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479" name="AutoShape 46"/>
          <p:cNvSpPr>
            <a:spLocks noChangeArrowheads="1"/>
          </p:cNvSpPr>
          <p:nvPr/>
        </p:nvSpPr>
        <p:spPr bwMode="auto">
          <a:xfrm>
            <a:off x="1857375" y="1828800"/>
            <a:ext cx="1219200" cy="4419600"/>
          </a:xfrm>
          <a:prstGeom prst="upDownArrow">
            <a:avLst>
              <a:gd name="adj1" fmla="val 50000"/>
              <a:gd name="adj2" fmla="val 72500"/>
            </a:avLst>
          </a:prstGeom>
          <a:gradFill rotWithShape="0">
            <a:gsLst>
              <a:gs pos="0">
                <a:srgbClr val="FF3300">
                  <a:alpha val="60001"/>
                </a:srgbClr>
              </a:gs>
              <a:gs pos="100000">
                <a:srgbClr val="CCFFCC"/>
              </a:gs>
            </a:gsLst>
            <a:lin ang="5400000" scaled="1"/>
          </a:gradFill>
          <a:ln w="31750">
            <a:solidFill>
              <a:srgbClr val="969696"/>
            </a:solidFill>
            <a:miter lim="800000"/>
            <a:headEnd/>
            <a:tailEnd/>
          </a:ln>
        </p:spPr>
        <p:txBody>
          <a:bodyPr wrap="none" anchor="ct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eaLnBrk="1" hangingPunct="1">
              <a:buClrTx/>
              <a:buFontTx/>
              <a:buNone/>
            </a:pPr>
            <a:endParaRPr lang="en-US" altLang="en-US" sz="1800">
              <a:solidFill>
                <a:schemeClr val="tx1"/>
              </a:solidFill>
              <a:latin typeface="Verdana" panose="020B0604030504040204" pitchFamily="34" charset="0"/>
            </a:endParaRPr>
          </a:p>
        </p:txBody>
      </p:sp>
      <p:sp>
        <p:nvSpPr>
          <p:cNvPr id="19480" name="Line 47"/>
          <p:cNvSpPr>
            <a:spLocks noChangeShapeType="1"/>
          </p:cNvSpPr>
          <p:nvPr/>
        </p:nvSpPr>
        <p:spPr bwMode="auto">
          <a:xfrm>
            <a:off x="1628775" y="2971800"/>
            <a:ext cx="1676400"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16848" name="Text Box 48"/>
          <p:cNvSpPr txBox="1">
            <a:spLocks noChangeArrowheads="1"/>
          </p:cNvSpPr>
          <p:nvPr/>
        </p:nvSpPr>
        <p:spPr bwMode="auto">
          <a:xfrm>
            <a:off x="2176463" y="2241550"/>
            <a:ext cx="555625" cy="365125"/>
          </a:xfrm>
          <a:prstGeom prst="rect">
            <a:avLst/>
          </a:prstGeom>
          <a:noFill/>
          <a:ln w="9525">
            <a:noFill/>
            <a:miter lim="800000"/>
            <a:headEnd/>
            <a:tailEnd/>
          </a:ln>
          <a:effectLst/>
        </p:spPr>
        <p:txBody>
          <a:bodyPr wrap="none" lIns="0" tIns="0" rIns="0" bIns="0">
            <a:spAutoFit/>
          </a:bodyPr>
          <a:lstStyle/>
          <a:p>
            <a:pPr>
              <a:defRPr/>
            </a:pPr>
            <a:r>
              <a:rPr lang="en-US" sz="2400" b="1" i="0" dirty="0">
                <a:effectLst>
                  <a:outerShdw blurRad="38100" dist="38100" dir="2700000" algn="tl">
                    <a:srgbClr val="C0C0C0"/>
                  </a:outerShdw>
                </a:effectLst>
                <a:latin typeface="Arial Narrow" pitchFamily="34" charset="0"/>
              </a:rPr>
              <a:t>High</a:t>
            </a:r>
          </a:p>
        </p:txBody>
      </p:sp>
      <p:sp>
        <p:nvSpPr>
          <p:cNvPr id="19482" name="Line 49"/>
          <p:cNvSpPr>
            <a:spLocks noChangeShapeType="1"/>
          </p:cNvSpPr>
          <p:nvPr/>
        </p:nvSpPr>
        <p:spPr bwMode="auto">
          <a:xfrm>
            <a:off x="1628775" y="4038600"/>
            <a:ext cx="1676400"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Line 50"/>
          <p:cNvSpPr>
            <a:spLocks noChangeShapeType="1"/>
          </p:cNvSpPr>
          <p:nvPr/>
        </p:nvSpPr>
        <p:spPr bwMode="auto">
          <a:xfrm>
            <a:off x="1628775" y="5105400"/>
            <a:ext cx="1676400"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16851" name="Text Box 51"/>
          <p:cNvSpPr txBox="1">
            <a:spLocks noChangeArrowheads="1"/>
          </p:cNvSpPr>
          <p:nvPr/>
        </p:nvSpPr>
        <p:spPr bwMode="auto">
          <a:xfrm>
            <a:off x="2228850" y="5441950"/>
            <a:ext cx="514350" cy="365125"/>
          </a:xfrm>
          <a:prstGeom prst="rect">
            <a:avLst/>
          </a:prstGeom>
          <a:noFill/>
          <a:ln w="9525">
            <a:noFill/>
            <a:miter lim="800000"/>
            <a:headEnd/>
            <a:tailEnd/>
          </a:ln>
          <a:effectLst/>
        </p:spPr>
        <p:txBody>
          <a:bodyPr wrap="none" lIns="0" tIns="0" rIns="0" bIns="0">
            <a:spAutoFit/>
          </a:bodyPr>
          <a:lstStyle/>
          <a:p>
            <a:pPr>
              <a:defRPr/>
            </a:pPr>
            <a:r>
              <a:rPr lang="en-US" sz="2400" b="1" i="0">
                <a:effectLst>
                  <a:outerShdw blurRad="38100" dist="38100" dir="2700000" algn="tl">
                    <a:srgbClr val="C0C0C0"/>
                  </a:outerShdw>
                </a:effectLst>
                <a:latin typeface="Arial Narrow" pitchFamily="34" charset="0"/>
              </a:rPr>
              <a:t>ZPG</a:t>
            </a:r>
          </a:p>
        </p:txBody>
      </p:sp>
      <p:sp>
        <p:nvSpPr>
          <p:cNvPr id="716852" name="Text Box 52"/>
          <p:cNvSpPr txBox="1">
            <a:spLocks noChangeArrowheads="1"/>
          </p:cNvSpPr>
          <p:nvPr/>
        </p:nvSpPr>
        <p:spPr bwMode="auto">
          <a:xfrm>
            <a:off x="1962150" y="3308350"/>
            <a:ext cx="989013" cy="365125"/>
          </a:xfrm>
          <a:prstGeom prst="rect">
            <a:avLst/>
          </a:prstGeom>
          <a:noFill/>
          <a:ln w="9525">
            <a:noFill/>
            <a:miter lim="800000"/>
            <a:headEnd/>
            <a:tailEnd/>
          </a:ln>
          <a:effectLst/>
        </p:spPr>
        <p:txBody>
          <a:bodyPr wrap="none" lIns="0" tIns="0" rIns="0" bIns="0">
            <a:spAutoFit/>
          </a:bodyPr>
          <a:lstStyle/>
          <a:p>
            <a:pPr>
              <a:defRPr/>
            </a:pPr>
            <a:r>
              <a:rPr lang="en-US" sz="2400" b="1" i="0">
                <a:effectLst>
                  <a:outerShdw blurRad="38100" dist="38100" dir="2700000" algn="tl">
                    <a:srgbClr val="C0C0C0"/>
                  </a:outerShdw>
                </a:effectLst>
                <a:latin typeface="Arial Narrow" pitchFamily="34" charset="0"/>
              </a:rPr>
              <a:t>Average</a:t>
            </a:r>
          </a:p>
        </p:txBody>
      </p:sp>
      <p:sp>
        <p:nvSpPr>
          <p:cNvPr id="716853" name="Text Box 53"/>
          <p:cNvSpPr txBox="1">
            <a:spLocks noChangeArrowheads="1"/>
          </p:cNvSpPr>
          <p:nvPr/>
        </p:nvSpPr>
        <p:spPr bwMode="auto">
          <a:xfrm>
            <a:off x="2206625" y="4375150"/>
            <a:ext cx="500063" cy="365125"/>
          </a:xfrm>
          <a:prstGeom prst="rect">
            <a:avLst/>
          </a:prstGeom>
          <a:noFill/>
          <a:ln w="9525">
            <a:noFill/>
            <a:miter lim="800000"/>
            <a:headEnd/>
            <a:tailEnd/>
          </a:ln>
          <a:effectLst/>
        </p:spPr>
        <p:txBody>
          <a:bodyPr wrap="none" lIns="0" tIns="0" rIns="0" bIns="0">
            <a:spAutoFit/>
          </a:bodyPr>
          <a:lstStyle/>
          <a:p>
            <a:pPr>
              <a:defRPr/>
            </a:pPr>
            <a:r>
              <a:rPr lang="en-US" sz="2400" b="1" i="0">
                <a:effectLst>
                  <a:outerShdw blurRad="38100" dist="38100" dir="2700000" algn="tl">
                    <a:srgbClr val="C0C0C0"/>
                  </a:outerShdw>
                </a:effectLst>
                <a:latin typeface="Arial Narrow" pitchFamily="34" charset="0"/>
              </a:rPr>
              <a:t>Low</a:t>
            </a:r>
          </a:p>
        </p:txBody>
      </p:sp>
      <p:sp>
        <p:nvSpPr>
          <p:cNvPr id="19487" name="Text Box 54"/>
          <p:cNvSpPr txBox="1">
            <a:spLocks noChangeArrowheads="1"/>
          </p:cNvSpPr>
          <p:nvPr/>
        </p:nvSpPr>
        <p:spPr bwMode="auto">
          <a:xfrm>
            <a:off x="1090613" y="2801938"/>
            <a:ext cx="474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000" b="1" i="0">
                <a:solidFill>
                  <a:schemeClr val="tx1"/>
                </a:solidFill>
              </a:rPr>
              <a:t>2.0%</a:t>
            </a:r>
          </a:p>
        </p:txBody>
      </p:sp>
      <p:sp>
        <p:nvSpPr>
          <p:cNvPr id="19488" name="Text Box 55"/>
          <p:cNvSpPr txBox="1">
            <a:spLocks noChangeArrowheads="1"/>
          </p:cNvSpPr>
          <p:nvPr/>
        </p:nvSpPr>
        <p:spPr bwMode="auto">
          <a:xfrm>
            <a:off x="1090613" y="3852863"/>
            <a:ext cx="474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000" b="1" i="0">
                <a:solidFill>
                  <a:schemeClr val="tx1"/>
                </a:solidFill>
              </a:rPr>
              <a:t>1.0%</a:t>
            </a:r>
          </a:p>
        </p:txBody>
      </p:sp>
      <p:sp>
        <p:nvSpPr>
          <p:cNvPr id="19489" name="Text Box 56"/>
          <p:cNvSpPr txBox="1">
            <a:spLocks noChangeArrowheads="1"/>
          </p:cNvSpPr>
          <p:nvPr/>
        </p:nvSpPr>
        <p:spPr bwMode="auto">
          <a:xfrm>
            <a:off x="1090613" y="4919663"/>
            <a:ext cx="474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FFCC00"/>
              </a:buClr>
              <a:buFont typeface="Arial Narrow" panose="020B0606020202030204" pitchFamily="34" charset="0"/>
              <a:buChar char="■"/>
              <a:defRPr sz="2800">
                <a:solidFill>
                  <a:srgbClr val="080808"/>
                </a:solidFill>
                <a:latin typeface="Arial Narrow" panose="020B0606020202030204" pitchFamily="34" charset="0"/>
              </a:defRPr>
            </a:lvl1pPr>
            <a:lvl2pPr marL="742950" indent="-285750">
              <a:buFont typeface="Arial" panose="020B0604020202020204" pitchFamily="34" charset="0"/>
              <a:buChar char="•"/>
              <a:defRPr sz="2400">
                <a:solidFill>
                  <a:srgbClr val="4D4D4D"/>
                </a:solidFill>
                <a:latin typeface="Arial Narrow" panose="020B0606020202030204" pitchFamily="34" charset="0"/>
              </a:defRPr>
            </a:lvl2pPr>
            <a:lvl3pPr marL="1143000" indent="-228600">
              <a:buChar char="•"/>
              <a:defRPr sz="2000">
                <a:solidFill>
                  <a:srgbClr val="080808"/>
                </a:solidFill>
                <a:latin typeface="Arial Narrow" panose="020B0606020202030204" pitchFamily="34" charset="0"/>
              </a:defRPr>
            </a:lvl3pPr>
            <a:lvl4pPr marL="1600200" indent="-228600">
              <a:buChar char="–"/>
              <a:defRPr sz="1600">
                <a:solidFill>
                  <a:srgbClr val="080808"/>
                </a:solidFill>
                <a:latin typeface="Arial Narrow" panose="020B0606020202030204" pitchFamily="34" charset="0"/>
              </a:defRPr>
            </a:lvl4pPr>
            <a:lvl5pPr marL="2057400" indent="-228600">
              <a:buChar char="»"/>
              <a:defRPr sz="1600">
                <a:solidFill>
                  <a:srgbClr val="080808"/>
                </a:solidFill>
                <a:latin typeface="Arial Narrow" panose="020B0606020202030204" pitchFamily="34" charset="0"/>
              </a:defRPr>
            </a:lvl5pPr>
            <a:lvl6pPr marL="2514600" indent="-228600" eaLnBrk="0" fontAlgn="base" hangingPunct="0">
              <a:spcBef>
                <a:spcPct val="0"/>
              </a:spcBef>
              <a:spcAft>
                <a:spcPct val="0"/>
              </a:spcAft>
              <a:buChar char="»"/>
              <a:defRPr sz="1600">
                <a:solidFill>
                  <a:srgbClr val="080808"/>
                </a:solidFill>
                <a:latin typeface="Arial Narrow" panose="020B0606020202030204" pitchFamily="34" charset="0"/>
              </a:defRPr>
            </a:lvl6pPr>
            <a:lvl7pPr marL="2971800" indent="-228600" eaLnBrk="0" fontAlgn="base" hangingPunct="0">
              <a:spcBef>
                <a:spcPct val="0"/>
              </a:spcBef>
              <a:spcAft>
                <a:spcPct val="0"/>
              </a:spcAft>
              <a:buChar char="»"/>
              <a:defRPr sz="1600">
                <a:solidFill>
                  <a:srgbClr val="080808"/>
                </a:solidFill>
                <a:latin typeface="Arial Narrow" panose="020B0606020202030204" pitchFamily="34" charset="0"/>
              </a:defRPr>
            </a:lvl7pPr>
            <a:lvl8pPr marL="3429000" indent="-228600" eaLnBrk="0" fontAlgn="base" hangingPunct="0">
              <a:spcBef>
                <a:spcPct val="0"/>
              </a:spcBef>
              <a:spcAft>
                <a:spcPct val="0"/>
              </a:spcAft>
              <a:buChar char="»"/>
              <a:defRPr sz="1600">
                <a:solidFill>
                  <a:srgbClr val="080808"/>
                </a:solidFill>
                <a:latin typeface="Arial Narrow" panose="020B0606020202030204" pitchFamily="34" charset="0"/>
              </a:defRPr>
            </a:lvl8pPr>
            <a:lvl9pPr marL="3886200" indent="-228600" eaLnBrk="0" fontAlgn="base" hangingPunct="0">
              <a:spcBef>
                <a:spcPct val="0"/>
              </a:spcBef>
              <a:spcAft>
                <a:spcPct val="0"/>
              </a:spcAft>
              <a:buChar char="»"/>
              <a:defRPr sz="1600">
                <a:solidFill>
                  <a:srgbClr val="080808"/>
                </a:solidFill>
                <a:latin typeface="Arial Narrow" panose="020B0606020202030204" pitchFamily="34" charset="0"/>
              </a:defRPr>
            </a:lvl9pPr>
          </a:lstStyle>
          <a:p>
            <a:pPr>
              <a:buClrTx/>
              <a:buFontTx/>
              <a:buNone/>
            </a:pPr>
            <a:r>
              <a:rPr lang="en-US" altLang="en-US" sz="2000" b="1" i="0">
                <a:solidFill>
                  <a:schemeClr val="tx1"/>
                </a:solidFill>
              </a:rPr>
              <a:t>0.0%</a:t>
            </a:r>
          </a:p>
        </p:txBody>
      </p:sp>
    </p:spTree>
    <p:extLst>
      <p:ext uri="{BB962C8B-B14F-4D97-AF65-F5344CB8AC3E}">
        <p14:creationId xmlns:p14="http://schemas.microsoft.com/office/powerpoint/2010/main" val="235612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cap="none" dirty="0"/>
              <a:t>Goal of this course: expose students to the many issues related to population and migration in our contemporary world</a:t>
            </a:r>
          </a:p>
        </p:txBody>
      </p:sp>
      <p:sp>
        <p:nvSpPr>
          <p:cNvPr id="3" name="Text Placeholder 2"/>
          <p:cNvSpPr>
            <a:spLocks noGrp="1"/>
          </p:cNvSpPr>
          <p:nvPr>
            <p:ph type="body" idx="1"/>
          </p:nvPr>
        </p:nvSpPr>
        <p:spPr/>
        <p:txBody>
          <a:bodyPr/>
          <a:lstStyle/>
          <a:p>
            <a:endParaRPr lang="en-US"/>
          </a:p>
        </p:txBody>
      </p:sp>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776891" y="2990644"/>
            <a:ext cx="5715000" cy="370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293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8" name="Rectangle 6"/>
          <p:cNvSpPr>
            <a:spLocks noGrp="1" noChangeArrowheads="1"/>
          </p:cNvSpPr>
          <p:nvPr>
            <p:ph type="title"/>
          </p:nvPr>
        </p:nvSpPr>
        <p:spPr/>
        <p:txBody>
          <a:bodyPr/>
          <a:lstStyle/>
          <a:p>
            <a:pPr eaLnBrk="1" hangingPunct="1">
              <a:defRPr/>
            </a:pPr>
            <a:r>
              <a:rPr lang="en-US" dirty="0"/>
              <a:t>Population Growth Rate, 2010</a:t>
            </a:r>
          </a:p>
        </p:txBody>
      </p:sp>
      <p:pic>
        <p:nvPicPr>
          <p:cNvPr id="3074" name="Picture 2" descr="http://facweb.bhc.edu/academics/science/harwoodr/geog105/study/Images/NaturalIncreaseRate20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62" y="1526189"/>
            <a:ext cx="8685594" cy="4281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78374" y="6160986"/>
            <a:ext cx="7713226" cy="707886"/>
          </a:xfrm>
          <a:prstGeom prst="rect">
            <a:avLst/>
          </a:prstGeom>
          <a:noFill/>
        </p:spPr>
        <p:txBody>
          <a:bodyPr wrap="square" rtlCol="0">
            <a:spAutoFit/>
          </a:bodyPr>
          <a:lstStyle/>
          <a:p>
            <a:r>
              <a:rPr lang="en-US" sz="2000" b="1" dirty="0">
                <a:latin typeface="Agency FB" pitchFamily="34" charset="0"/>
              </a:rPr>
              <a:t>Why the population of some areas of the world is growing fast while other areas have negative growth rates?</a:t>
            </a:r>
          </a:p>
        </p:txBody>
      </p:sp>
      <p:pic>
        <p:nvPicPr>
          <p:cNvPr id="5"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013" y="6146800"/>
            <a:ext cx="914400" cy="65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74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1026"/>
          <p:cNvSpPr>
            <a:spLocks noGrp="1" noChangeArrowheads="1"/>
          </p:cNvSpPr>
          <p:nvPr>
            <p:ph type="title"/>
          </p:nvPr>
        </p:nvSpPr>
        <p:spPr/>
        <p:txBody>
          <a:bodyPr/>
          <a:lstStyle/>
          <a:p>
            <a:pPr eaLnBrk="1" hangingPunct="1">
              <a:defRPr/>
            </a:pPr>
            <a:r>
              <a:rPr lang="en-US" dirty="0"/>
              <a:t>3. Doubling Time</a:t>
            </a:r>
          </a:p>
        </p:txBody>
      </p:sp>
      <p:sp>
        <p:nvSpPr>
          <p:cNvPr id="29700" name="Rectangle 1027"/>
          <p:cNvSpPr>
            <a:spLocks noGrp="1" noChangeArrowheads="1"/>
          </p:cNvSpPr>
          <p:nvPr>
            <p:ph idx="1"/>
          </p:nvPr>
        </p:nvSpPr>
        <p:spPr/>
        <p:txBody>
          <a:bodyPr/>
          <a:lstStyle/>
          <a:p>
            <a:pPr eaLnBrk="1" hangingPunct="1"/>
            <a:r>
              <a:rPr lang="en-US" altLang="en-US" dirty="0"/>
              <a:t>Definition</a:t>
            </a:r>
          </a:p>
          <a:p>
            <a:pPr lvl="1" eaLnBrk="1" hangingPunct="1"/>
            <a:r>
              <a:rPr lang="en-US" altLang="en-US" dirty="0"/>
              <a:t>Length of time necessary for an area (usually a nation) to double its population.</a:t>
            </a:r>
          </a:p>
          <a:p>
            <a:pPr lvl="1" eaLnBrk="1" hangingPunct="1"/>
            <a:r>
              <a:rPr lang="en-US" altLang="en-US" dirty="0"/>
              <a:t>The mathematics of population work very much like compounding interest.</a:t>
            </a:r>
          </a:p>
          <a:p>
            <a:pPr lvl="1" eaLnBrk="1" hangingPunct="1"/>
            <a:r>
              <a:rPr lang="en-US" altLang="en-US" dirty="0"/>
              <a:t>Percentage of increase is applied to an ever-increasing base.</a:t>
            </a:r>
          </a:p>
          <a:p>
            <a:pPr lvl="1" eaLnBrk="1" hangingPunct="1"/>
            <a:r>
              <a:rPr lang="en-US" altLang="en-US" dirty="0"/>
              <a:t>Simple equation: 70 / Growth rate.</a:t>
            </a:r>
          </a:p>
          <a:p>
            <a:pPr eaLnBrk="1" hangingPunct="1"/>
            <a:r>
              <a:rPr lang="en-US" altLang="en-US" dirty="0"/>
              <a:t>Implications</a:t>
            </a:r>
          </a:p>
          <a:p>
            <a:pPr lvl="1" eaLnBrk="1" hangingPunct="1"/>
            <a:r>
              <a:rPr lang="en-US" altLang="en-US" dirty="0"/>
              <a:t>The faster the growth rate the lower the doubling time:</a:t>
            </a:r>
          </a:p>
          <a:p>
            <a:pPr lvl="2" eaLnBrk="1" hangingPunct="1"/>
            <a:r>
              <a:rPr lang="en-US" altLang="en-US" dirty="0"/>
              <a:t>1% growth rate: 70 years.</a:t>
            </a:r>
          </a:p>
          <a:p>
            <a:pPr lvl="2" eaLnBrk="1" hangingPunct="1"/>
            <a:r>
              <a:rPr lang="en-US" altLang="en-US" dirty="0"/>
              <a:t>3.5% growth rate: 20 years.</a:t>
            </a:r>
          </a:p>
          <a:p>
            <a:pPr lvl="2" eaLnBrk="1" hangingPunct="1"/>
            <a:r>
              <a:rPr lang="en-US" altLang="en-US" dirty="0"/>
              <a:t>Infinite doubling time: no growth or negative growth.</a:t>
            </a:r>
          </a:p>
        </p:txBody>
      </p:sp>
    </p:spTree>
    <p:extLst>
      <p:ext uri="{BB962C8B-B14F-4D97-AF65-F5344CB8AC3E}">
        <p14:creationId xmlns:p14="http://schemas.microsoft.com/office/powerpoint/2010/main" val="2429773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6" name="Rectangle 6"/>
          <p:cNvSpPr>
            <a:spLocks noGrp="1" noChangeArrowheads="1"/>
          </p:cNvSpPr>
          <p:nvPr>
            <p:ph type="title"/>
          </p:nvPr>
        </p:nvSpPr>
        <p:spPr/>
        <p:txBody>
          <a:bodyPr/>
          <a:lstStyle/>
          <a:p>
            <a:pPr eaLnBrk="1" hangingPunct="1">
              <a:defRPr/>
            </a:pPr>
            <a:r>
              <a:rPr lang="en-US" dirty="0"/>
              <a:t>Doubling Time as of 2000</a:t>
            </a:r>
          </a:p>
        </p:txBody>
      </p:sp>
      <p:pic>
        <p:nvPicPr>
          <p:cNvPr id="31748" name="Picture 13" descr="doubling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8950"/>
            <a:ext cx="8915400" cy="3714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896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Doubling Time of Some Countries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90433574"/>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Arrow Connector 14"/>
          <p:cNvCxnSpPr/>
          <p:nvPr/>
        </p:nvCxnSpPr>
        <p:spPr bwMode="auto">
          <a:xfrm>
            <a:off x="2947086" y="3391930"/>
            <a:ext cx="0" cy="188440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6" name="TextBox 15"/>
          <p:cNvSpPr txBox="1"/>
          <p:nvPr/>
        </p:nvSpPr>
        <p:spPr>
          <a:xfrm>
            <a:off x="2776467" y="3032095"/>
            <a:ext cx="1280351" cy="369332"/>
          </a:xfrm>
          <a:prstGeom prst="rect">
            <a:avLst/>
          </a:prstGeom>
          <a:noFill/>
        </p:spPr>
        <p:txBody>
          <a:bodyPr wrap="none" rtlCol="0">
            <a:spAutoFit/>
          </a:bodyPr>
          <a:lstStyle/>
          <a:p>
            <a:r>
              <a:rPr lang="en-US" dirty="0">
                <a:latin typeface="Arial Narrow" panose="020B0606020202030204" pitchFamily="34" charset="0"/>
              </a:rPr>
              <a:t>USA (0.75%)</a:t>
            </a:r>
          </a:p>
        </p:txBody>
      </p:sp>
      <p:cxnSp>
        <p:nvCxnSpPr>
          <p:cNvPr id="17" name="Straight Arrow Connector 16"/>
          <p:cNvCxnSpPr/>
          <p:nvPr/>
        </p:nvCxnSpPr>
        <p:spPr bwMode="auto">
          <a:xfrm>
            <a:off x="3235410" y="3836774"/>
            <a:ext cx="0" cy="151782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9" name="TextBox 18"/>
          <p:cNvSpPr txBox="1"/>
          <p:nvPr/>
        </p:nvSpPr>
        <p:spPr>
          <a:xfrm>
            <a:off x="3052283" y="3520518"/>
            <a:ext cx="1268296" cy="369332"/>
          </a:xfrm>
          <a:prstGeom prst="rect">
            <a:avLst/>
          </a:prstGeom>
          <a:noFill/>
        </p:spPr>
        <p:txBody>
          <a:bodyPr wrap="none" rtlCol="0">
            <a:spAutoFit/>
          </a:bodyPr>
          <a:lstStyle/>
          <a:p>
            <a:r>
              <a:rPr lang="en-US" dirty="0">
                <a:latin typeface="Arial Narrow" panose="020B0606020202030204" pitchFamily="34" charset="0"/>
              </a:rPr>
              <a:t>Brazil (0.9%)</a:t>
            </a:r>
          </a:p>
        </p:txBody>
      </p:sp>
      <p:cxnSp>
        <p:nvCxnSpPr>
          <p:cNvPr id="20" name="Straight Arrow Connector 19"/>
          <p:cNvCxnSpPr/>
          <p:nvPr/>
        </p:nvCxnSpPr>
        <p:spPr bwMode="auto">
          <a:xfrm>
            <a:off x="2469291" y="2811162"/>
            <a:ext cx="0" cy="221494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2" name="TextBox 21"/>
          <p:cNvSpPr txBox="1"/>
          <p:nvPr/>
        </p:nvSpPr>
        <p:spPr>
          <a:xfrm>
            <a:off x="2301717" y="2484611"/>
            <a:ext cx="1290738" cy="369332"/>
          </a:xfrm>
          <a:prstGeom prst="rect">
            <a:avLst/>
          </a:prstGeom>
          <a:noFill/>
        </p:spPr>
        <p:txBody>
          <a:bodyPr wrap="none" rtlCol="0">
            <a:spAutoFit/>
          </a:bodyPr>
          <a:lstStyle/>
          <a:p>
            <a:r>
              <a:rPr lang="en-US" dirty="0">
                <a:latin typeface="Arial Narrow" panose="020B0606020202030204" pitchFamily="34" charset="0"/>
              </a:rPr>
              <a:t>China (0.5%)</a:t>
            </a:r>
          </a:p>
        </p:txBody>
      </p:sp>
      <p:cxnSp>
        <p:nvCxnSpPr>
          <p:cNvPr id="23" name="Straight Arrow Connector 22"/>
          <p:cNvCxnSpPr/>
          <p:nvPr/>
        </p:nvCxnSpPr>
        <p:spPr bwMode="auto">
          <a:xfrm>
            <a:off x="3927388" y="4798542"/>
            <a:ext cx="0" cy="71051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4" name="TextBox 23"/>
          <p:cNvSpPr txBox="1"/>
          <p:nvPr/>
        </p:nvSpPr>
        <p:spPr>
          <a:xfrm>
            <a:off x="3529128" y="4420111"/>
            <a:ext cx="1313180" cy="369332"/>
          </a:xfrm>
          <a:prstGeom prst="rect">
            <a:avLst/>
          </a:prstGeom>
          <a:noFill/>
        </p:spPr>
        <p:txBody>
          <a:bodyPr wrap="none" rtlCol="0">
            <a:spAutoFit/>
          </a:bodyPr>
          <a:lstStyle/>
          <a:p>
            <a:r>
              <a:rPr lang="en-US" dirty="0">
                <a:latin typeface="Arial Narrow" panose="020B0606020202030204" pitchFamily="34" charset="0"/>
              </a:rPr>
              <a:t>India (1.26%)</a:t>
            </a:r>
          </a:p>
        </p:txBody>
      </p:sp>
      <p:cxnSp>
        <p:nvCxnSpPr>
          <p:cNvPr id="25" name="Straight Arrow Connector 24"/>
          <p:cNvCxnSpPr/>
          <p:nvPr/>
        </p:nvCxnSpPr>
        <p:spPr bwMode="auto">
          <a:xfrm>
            <a:off x="6668529" y="4921079"/>
            <a:ext cx="0" cy="71051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6" name="TextBox 25"/>
          <p:cNvSpPr txBox="1"/>
          <p:nvPr/>
        </p:nvSpPr>
        <p:spPr>
          <a:xfrm>
            <a:off x="5972188" y="4548657"/>
            <a:ext cx="1394934" cy="369332"/>
          </a:xfrm>
          <a:prstGeom prst="rect">
            <a:avLst/>
          </a:prstGeom>
          <a:noFill/>
        </p:spPr>
        <p:txBody>
          <a:bodyPr wrap="none" rtlCol="0">
            <a:spAutoFit/>
          </a:bodyPr>
          <a:lstStyle/>
          <a:p>
            <a:r>
              <a:rPr lang="en-US" dirty="0">
                <a:latin typeface="Arial Narrow" panose="020B0606020202030204" pitchFamily="34" charset="0"/>
              </a:rPr>
              <a:t>Nigeria (2.7%)</a:t>
            </a:r>
          </a:p>
        </p:txBody>
      </p:sp>
      <p:cxnSp>
        <p:nvCxnSpPr>
          <p:cNvPr id="27" name="Straight Arrow Connector 26"/>
          <p:cNvCxnSpPr/>
          <p:nvPr/>
        </p:nvCxnSpPr>
        <p:spPr bwMode="auto">
          <a:xfrm>
            <a:off x="7373300" y="4999338"/>
            <a:ext cx="0" cy="71051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8" name="TextBox 27"/>
          <p:cNvSpPr txBox="1"/>
          <p:nvPr/>
        </p:nvSpPr>
        <p:spPr>
          <a:xfrm>
            <a:off x="7301881" y="4656778"/>
            <a:ext cx="1460656" cy="369332"/>
          </a:xfrm>
          <a:prstGeom prst="rect">
            <a:avLst/>
          </a:prstGeom>
          <a:noFill/>
        </p:spPr>
        <p:txBody>
          <a:bodyPr wrap="none" rtlCol="0">
            <a:spAutoFit/>
          </a:bodyPr>
          <a:lstStyle/>
          <a:p>
            <a:r>
              <a:rPr lang="en-US" dirty="0">
                <a:latin typeface="Arial Narrow" panose="020B0606020202030204" pitchFamily="34" charset="0"/>
              </a:rPr>
              <a:t>Congo (3.17%)</a:t>
            </a:r>
          </a:p>
        </p:txBody>
      </p:sp>
    </p:spTree>
    <p:extLst>
      <p:ext uri="{BB962C8B-B14F-4D97-AF65-F5344CB8AC3E}">
        <p14:creationId xmlns:p14="http://schemas.microsoft.com/office/powerpoint/2010/main" val="3010200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dirty="0"/>
              <a:t>C. Demographic Transition</a:t>
            </a:r>
          </a:p>
        </p:txBody>
      </p:sp>
      <p:sp>
        <p:nvSpPr>
          <p:cNvPr id="9220" name="Rectangle 3"/>
          <p:cNvSpPr>
            <a:spLocks noGrp="1" noChangeArrowheads="1"/>
          </p:cNvSpPr>
          <p:nvPr>
            <p:ph idx="1"/>
          </p:nvPr>
        </p:nvSpPr>
        <p:spPr/>
        <p:txBody>
          <a:bodyPr/>
          <a:lstStyle/>
          <a:p>
            <a:r>
              <a:rPr lang="en-US" altLang="en-US" dirty="0"/>
              <a:t>1. Demographic Transition Theory</a:t>
            </a:r>
          </a:p>
          <a:p>
            <a:r>
              <a:rPr lang="de-DE" altLang="en-US" dirty="0"/>
              <a:t>2. Stages in Demographic Transition</a:t>
            </a:r>
            <a:endParaRPr lang="en-US" altLang="en-US" dirty="0"/>
          </a:p>
          <a:p>
            <a:r>
              <a:rPr lang="en-US" dirty="0"/>
              <a:t>3. Geographical Variations</a:t>
            </a:r>
            <a:endParaRPr lang="en-US" altLang="en-US" dirty="0"/>
          </a:p>
          <a:p>
            <a:pPr eaLnBrk="1" hangingPunct="1"/>
            <a:r>
              <a:rPr lang="en-US" altLang="en-US" dirty="0"/>
              <a:t>4. Future Population Growth</a:t>
            </a:r>
          </a:p>
        </p:txBody>
      </p:sp>
    </p:spTree>
    <p:extLst>
      <p:ext uri="{BB962C8B-B14F-4D97-AF65-F5344CB8AC3E}">
        <p14:creationId xmlns:p14="http://schemas.microsoft.com/office/powerpoint/2010/main" val="85055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type="title"/>
          </p:nvPr>
        </p:nvSpPr>
        <p:spPr/>
        <p:txBody>
          <a:bodyPr/>
          <a:lstStyle/>
          <a:p>
            <a:pPr>
              <a:defRPr/>
            </a:pPr>
            <a:r>
              <a:rPr lang="en-US" dirty="0"/>
              <a:t>1. Demographic Transition Theory</a:t>
            </a:r>
          </a:p>
        </p:txBody>
      </p:sp>
      <p:sp>
        <p:nvSpPr>
          <p:cNvPr id="17411" name="Rectangle 4"/>
          <p:cNvSpPr>
            <a:spLocks noGrp="1" noChangeArrowheads="1"/>
          </p:cNvSpPr>
          <p:nvPr>
            <p:ph type="body" idx="1"/>
          </p:nvPr>
        </p:nvSpPr>
        <p:spPr/>
        <p:txBody>
          <a:bodyPr/>
          <a:lstStyle/>
          <a:p>
            <a:pPr eaLnBrk="1" hangingPunct="1"/>
            <a:r>
              <a:rPr lang="en-US" altLang="en-US"/>
              <a:t>Overview</a:t>
            </a:r>
          </a:p>
          <a:p>
            <a:pPr lvl="1" eaLnBrk="1" hangingPunct="1"/>
            <a:r>
              <a:rPr lang="en-US" altLang="en-US"/>
              <a:t>A “social modernization” of the reproduction process:</a:t>
            </a:r>
          </a:p>
          <a:p>
            <a:pPr lvl="2" eaLnBrk="1" hangingPunct="1"/>
            <a:r>
              <a:rPr lang="en-US" altLang="en-US"/>
              <a:t>Improved health care and access to family planning.</a:t>
            </a:r>
          </a:p>
          <a:p>
            <a:pPr lvl="2" eaLnBrk="1" hangingPunct="1"/>
            <a:r>
              <a:rPr lang="en-US" altLang="en-US"/>
              <a:t>Higher educational levels, especially among women.</a:t>
            </a:r>
          </a:p>
          <a:p>
            <a:pPr lvl="2" eaLnBrk="1" hangingPunct="1"/>
            <a:r>
              <a:rPr lang="en-US" altLang="en-US"/>
              <a:t>Economic growth and rising per capita income levels.</a:t>
            </a:r>
          </a:p>
          <a:p>
            <a:pPr lvl="2" eaLnBrk="1" hangingPunct="1"/>
            <a:r>
              <a:rPr lang="en-US" altLang="en-US"/>
              <a:t>Urbanization and growing employment opportunities.</a:t>
            </a:r>
          </a:p>
          <a:p>
            <a:pPr lvl="1" eaLnBrk="1" hangingPunct="1"/>
            <a:r>
              <a:rPr lang="en-US" altLang="en-US"/>
              <a:t>Involves moving from one equilibrium to another:</a:t>
            </a:r>
          </a:p>
          <a:p>
            <a:pPr lvl="2" eaLnBrk="1" hangingPunct="1"/>
            <a:r>
              <a:rPr lang="en-US" altLang="en-US"/>
              <a:t>Initial equilibrium: High birth and death rates.</a:t>
            </a:r>
          </a:p>
          <a:p>
            <a:pPr lvl="2" eaLnBrk="1" hangingPunct="1"/>
            <a:r>
              <a:rPr lang="en-US" altLang="en-US"/>
              <a:t>Final equilibrium: Low birth and death rates.</a:t>
            </a:r>
          </a:p>
          <a:p>
            <a:pPr lvl="1" eaLnBrk="1" hangingPunct="1"/>
            <a:r>
              <a:rPr lang="en-US" altLang="en-US"/>
              <a:t>Theory backed by solid empirical evidence.</a:t>
            </a:r>
          </a:p>
          <a:p>
            <a:pPr lvl="1" eaLnBrk="1" hangingPunct="1"/>
            <a:r>
              <a:rPr lang="en-US" altLang="en-US"/>
              <a:t>Involves four phases.</a:t>
            </a:r>
          </a:p>
        </p:txBody>
      </p:sp>
    </p:spTree>
    <p:extLst>
      <p:ext uri="{BB962C8B-B14F-4D97-AF65-F5344CB8AC3E}">
        <p14:creationId xmlns:p14="http://schemas.microsoft.com/office/powerpoint/2010/main" val="1767216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Demographic Transition Theory</a:t>
            </a:r>
          </a:p>
        </p:txBody>
      </p:sp>
      <p:graphicFrame>
        <p:nvGraphicFramePr>
          <p:cNvPr id="2" name="Content Placeholder 1"/>
          <p:cNvGraphicFramePr>
            <a:graphicFrameLocks noGrp="1"/>
          </p:cNvGraphicFramePr>
          <p:nvPr>
            <p:ph idx="1"/>
            <p:extLst/>
          </p:nvPr>
        </p:nvGraphicFramePr>
        <p:xfrm>
          <a:off x="762000" y="1447800"/>
          <a:ext cx="7772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907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85" name="Rectangle 53"/>
          <p:cNvSpPr>
            <a:spLocks noGrp="1" noChangeArrowheads="1"/>
          </p:cNvSpPr>
          <p:nvPr>
            <p:ph type="title"/>
          </p:nvPr>
        </p:nvSpPr>
        <p:spPr/>
        <p:txBody>
          <a:bodyPr/>
          <a:lstStyle/>
          <a:p>
            <a:pPr eaLnBrk="1" hangingPunct="1">
              <a:defRPr/>
            </a:pPr>
            <a:r>
              <a:rPr lang="en-US" dirty="0"/>
              <a:t>2. Stages in Demographic Transition</a:t>
            </a:r>
          </a:p>
        </p:txBody>
      </p:sp>
      <p:graphicFrame>
        <p:nvGraphicFramePr>
          <p:cNvPr id="607389" name="Group 157"/>
          <p:cNvGraphicFramePr>
            <a:graphicFrameLocks noGrp="1"/>
          </p:cNvGraphicFramePr>
          <p:nvPr>
            <p:ph idx="1"/>
            <p:extLst>
              <p:ext uri="{D42A27DB-BD31-4B8C-83A1-F6EECF244321}">
                <p14:modId xmlns:p14="http://schemas.microsoft.com/office/powerpoint/2010/main" val="2328727266"/>
              </p:ext>
            </p:extLst>
          </p:nvPr>
        </p:nvGraphicFramePr>
        <p:xfrm>
          <a:off x="757238" y="1311275"/>
          <a:ext cx="8245476" cy="5471798"/>
        </p:xfrm>
        <a:graphic>
          <a:graphicData uri="http://schemas.openxmlformats.org/drawingml/2006/table">
            <a:tbl>
              <a:tblPr firstRow="1" bandRow="1">
                <a:tableStyleId>{125E5076-3810-47DD-B79F-674D7AD40C01}</a:tableStyleId>
              </a:tblPr>
              <a:tblGrid>
                <a:gridCol w="2061369">
                  <a:extLst>
                    <a:ext uri="{9D8B030D-6E8A-4147-A177-3AD203B41FA5}">
                      <a16:colId xmlns:a16="http://schemas.microsoft.com/office/drawing/2014/main" val="20000"/>
                    </a:ext>
                  </a:extLst>
                </a:gridCol>
                <a:gridCol w="2061369">
                  <a:extLst>
                    <a:ext uri="{9D8B030D-6E8A-4147-A177-3AD203B41FA5}">
                      <a16:colId xmlns:a16="http://schemas.microsoft.com/office/drawing/2014/main" val="20001"/>
                    </a:ext>
                  </a:extLst>
                </a:gridCol>
                <a:gridCol w="2061369">
                  <a:extLst>
                    <a:ext uri="{9D8B030D-6E8A-4147-A177-3AD203B41FA5}">
                      <a16:colId xmlns:a16="http://schemas.microsoft.com/office/drawing/2014/main" val="20002"/>
                    </a:ext>
                  </a:extLst>
                </a:gridCol>
                <a:gridCol w="2061369">
                  <a:extLst>
                    <a:ext uri="{9D8B030D-6E8A-4147-A177-3AD203B41FA5}">
                      <a16:colId xmlns:a16="http://schemas.microsoft.com/office/drawing/2014/main" val="20003"/>
                    </a:ext>
                  </a:extLst>
                </a:gridCol>
              </a:tblGrid>
              <a:tr h="579756">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dirty="0">
                          <a:ln>
                            <a:noFill/>
                          </a:ln>
                          <a:effectLst/>
                        </a:rPr>
                        <a:t>Stage I: Preindustrial Society</a:t>
                      </a:r>
                      <a:endParaRPr kumimoji="0" lang="en-US" sz="1600" b="1" i="0" u="none" strike="noStrike" cap="none" normalizeH="0" baseline="0" dirty="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dirty="0">
                          <a:ln>
                            <a:noFill/>
                          </a:ln>
                          <a:effectLst/>
                        </a:rPr>
                        <a:t>Stage II: Early Industrial Society</a:t>
                      </a:r>
                      <a:endParaRPr kumimoji="0" lang="en-US" sz="1600" b="1" i="0" u="none" strike="noStrike" cap="none" normalizeH="0" baseline="0" dirty="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dirty="0">
                          <a:ln>
                            <a:noFill/>
                          </a:ln>
                          <a:effectLst/>
                        </a:rPr>
                        <a:t>Stage III: Late Industrial Society</a:t>
                      </a:r>
                      <a:endParaRPr kumimoji="0" lang="en-US" sz="1600" b="1" i="0" u="none" strike="noStrike" cap="none" normalizeH="0" baseline="0" dirty="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dirty="0">
                          <a:ln>
                            <a:noFill/>
                          </a:ln>
                          <a:effectLst/>
                        </a:rPr>
                        <a:t>Stage IV: Postindustrial Society</a:t>
                      </a:r>
                      <a:endParaRPr kumimoji="0" lang="en-US" sz="1600" b="1" i="0" u="none" strike="noStrike" cap="none" normalizeH="0" baseline="0" dirty="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0"/>
                  </a:ext>
                </a:extLst>
              </a:tr>
              <a:tr h="39846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High birth rates</a:t>
                      </a:r>
                      <a:endParaRPr kumimoji="0" lang="en-US" sz="1600" b="1"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High birth rates</a:t>
                      </a:r>
                      <a:endParaRPr kumimoji="0" lang="en-US" sz="1600" b="1"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Falling birth rates</a:t>
                      </a:r>
                      <a:endParaRPr kumimoji="0" lang="en-US" sz="1600" b="1"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Low birth rates</a:t>
                      </a:r>
                      <a:endParaRPr kumimoji="0" lang="en-US" sz="1600" b="1"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1"/>
                  </a:ext>
                </a:extLst>
              </a:tr>
              <a:tr h="2125663">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No or little Family Planning.</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Parents have many children because few survive.</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Many children are needed to work the land.</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Children are a sign of virility.</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Religious beliefs and cultural traditions encourage large families.</a:t>
                      </a:r>
                      <a:endParaRPr kumimoji="0" lang="en-US" sz="1400" b="0" i="0" u="none" strike="noStrike" cap="none" normalizeH="0" baseline="0" dirty="0">
                        <a:ln>
                          <a:noFill/>
                        </a:ln>
                        <a:solidFill>
                          <a:schemeClr val="tx1"/>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endParaRPr kumimoji="0" lang="en-US" sz="1400" b="0" i="0" u="none" strike="noStrike" cap="none" normalizeH="0" baseline="0" dirty="0">
                        <a:ln>
                          <a:noFill/>
                        </a:ln>
                        <a:solidFill>
                          <a:schemeClr val="tx1"/>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Family Planning.</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Lower infant mortality rates.</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Industrialization means less need for labor.</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Increased desire for material possessions and less desire for large families.</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Emancipation of women.</a:t>
                      </a:r>
                      <a:endParaRPr kumimoji="0" lang="en-US" sz="1400" b="0" i="0" u="none" strike="noStrike" cap="none" normalizeH="0" baseline="0" dirty="0">
                        <a:ln>
                          <a:noFill/>
                        </a:ln>
                        <a:solidFill>
                          <a:schemeClr val="tx1"/>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Children as liabilities instead of assets (no economic contribution as labor).</a:t>
                      </a:r>
                      <a:endParaRPr kumimoji="0" lang="en-US" sz="1400" b="0" i="0" u="none" strike="noStrike" cap="none" normalizeH="0" baseline="0" dirty="0">
                        <a:ln>
                          <a:noFill/>
                        </a:ln>
                        <a:solidFill>
                          <a:schemeClr val="tx1"/>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2"/>
                  </a:ext>
                </a:extLst>
              </a:tr>
              <a:tr h="355600">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High death rates</a:t>
                      </a:r>
                      <a:endParaRPr kumimoji="0" lang="en-US" sz="1600" b="1"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Falling death rates</a:t>
                      </a:r>
                      <a:endParaRPr kumimoji="0" lang="en-US" sz="1600" b="1"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Low death rates</a:t>
                      </a:r>
                      <a:endParaRPr kumimoji="0" lang="en-US" sz="1600" b="1"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600" u="none" strike="noStrike" cap="none" normalizeH="0" baseline="0">
                          <a:ln>
                            <a:noFill/>
                          </a:ln>
                          <a:effectLst/>
                        </a:rPr>
                        <a:t>Low death rates</a:t>
                      </a:r>
                      <a:endParaRPr kumimoji="0" lang="en-US" sz="1600" b="1"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3"/>
                  </a:ext>
                </a:extLst>
              </a:tr>
              <a:tr h="2012316">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Disease and plague (e.g. bubonic, cholera, kwashiorkor).</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Famine, uncertain food supplies and poor diet.</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Poor hygiene, no clean water or sewage disposal.</a:t>
                      </a:r>
                      <a:endParaRPr kumimoji="0" lang="en-US" sz="1400" b="0" i="0" u="none" strike="noStrike" cap="none" normalizeH="0" baseline="0" dirty="0">
                        <a:ln>
                          <a:noFill/>
                        </a:ln>
                        <a:solidFill>
                          <a:schemeClr val="tx1"/>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Improved medicine.</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Improved sanitation and waters supply.</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Improvements in food production in terms of quality and quantity.</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Improved transport to move food.</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Decrease in child mortality.</a:t>
                      </a:r>
                      <a:endParaRPr kumimoji="0" lang="en-US" sz="1400" b="0" i="0" u="none" strike="noStrike" cap="none" normalizeH="0" baseline="0" dirty="0">
                        <a:ln>
                          <a:noFill/>
                        </a:ln>
                        <a:solidFill>
                          <a:schemeClr val="tx1"/>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endParaRPr kumimoji="0" lang="en-US" sz="1400" b="0" i="0" u="none" strike="noStrike" cap="none" normalizeH="0" baseline="0" dirty="0">
                        <a:ln>
                          <a:noFill/>
                        </a:ln>
                        <a:solidFill>
                          <a:schemeClr val="tx1"/>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Modern medicine.</a:t>
                      </a:r>
                    </a:p>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1400" u="none" strike="noStrike" cap="none" normalizeH="0" baseline="0" dirty="0">
                          <a:ln>
                            <a:noFill/>
                          </a:ln>
                          <a:effectLst/>
                        </a:rPr>
                        <a:t>Optimal life expectancy.</a:t>
                      </a:r>
                      <a:endParaRPr kumimoji="0" lang="en-US" sz="1400" b="0" i="0" u="none" strike="noStrike" cap="none" normalizeH="0" baseline="0" dirty="0">
                        <a:ln>
                          <a:noFill/>
                        </a:ln>
                        <a:solidFill>
                          <a:schemeClr val="tx1"/>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1459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Fertility, Mortality and Demographic Transition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049"/>
          <a:stretch/>
        </p:blipFill>
        <p:spPr>
          <a:xfrm>
            <a:off x="0" y="872332"/>
            <a:ext cx="9144000" cy="5985668"/>
          </a:xfrm>
          <a:prstGeom prst="rect">
            <a:avLst/>
          </a:prstGeom>
        </p:spPr>
      </p:pic>
    </p:spTree>
    <p:extLst>
      <p:ext uri="{BB962C8B-B14F-4D97-AF65-F5344CB8AC3E}">
        <p14:creationId xmlns:p14="http://schemas.microsoft.com/office/powerpoint/2010/main" val="3237360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91" name="Rectangle 7"/>
          <p:cNvSpPr>
            <a:spLocks noGrp="1" noChangeArrowheads="1"/>
          </p:cNvSpPr>
          <p:nvPr>
            <p:ph type="title"/>
          </p:nvPr>
        </p:nvSpPr>
        <p:spPr/>
        <p:txBody>
          <a:bodyPr/>
          <a:lstStyle/>
          <a:p>
            <a:pPr eaLnBrk="1" hangingPunct="1">
              <a:defRPr/>
            </a:pPr>
            <a:r>
              <a:rPr lang="en-US" dirty="0"/>
              <a:t>3. Geographical Variations</a:t>
            </a:r>
          </a:p>
        </p:txBody>
      </p:sp>
      <p:sp>
        <p:nvSpPr>
          <p:cNvPr id="20483" name="Rectangle 8"/>
          <p:cNvSpPr>
            <a:spLocks noGrp="1" noChangeArrowheads="1"/>
          </p:cNvSpPr>
          <p:nvPr>
            <p:ph type="body" idx="1"/>
          </p:nvPr>
        </p:nvSpPr>
        <p:spPr/>
        <p:txBody>
          <a:bodyPr/>
          <a:lstStyle/>
          <a:p>
            <a:pPr eaLnBrk="1" hangingPunct="1"/>
            <a:r>
              <a:rPr lang="en-US" altLang="en-US"/>
              <a:t>Developed countries</a:t>
            </a:r>
          </a:p>
          <a:p>
            <a:pPr lvl="1" eaLnBrk="1" hangingPunct="1"/>
            <a:r>
              <a:rPr lang="en-US" altLang="en-US"/>
              <a:t>Took 250 years for most developed economies to go through their own demographic transition (from 1750 to 2000).</a:t>
            </a:r>
          </a:p>
          <a:p>
            <a:pPr lvl="1" eaLnBrk="1" hangingPunct="1"/>
            <a:r>
              <a:rPr lang="en-US" altLang="en-US"/>
              <a:t>Population growth never surpassed the capacity of these economies to accommodate it.</a:t>
            </a:r>
          </a:p>
          <a:p>
            <a:pPr eaLnBrk="1" hangingPunct="1"/>
            <a:r>
              <a:rPr lang="en-US" altLang="en-US"/>
              <a:t>Developing countries</a:t>
            </a:r>
          </a:p>
          <a:p>
            <a:pPr lvl="1" eaLnBrk="1" hangingPunct="1"/>
            <a:r>
              <a:rPr lang="en-US" altLang="en-US"/>
              <a:t>Demographic transition started in the 20</a:t>
            </a:r>
            <a:r>
              <a:rPr lang="en-US" altLang="en-US" baseline="30000"/>
              <a:t>th</a:t>
            </a:r>
            <a:r>
              <a:rPr lang="en-US" altLang="en-US"/>
              <a:t> century:</a:t>
            </a:r>
          </a:p>
          <a:p>
            <a:pPr lvl="2" eaLnBrk="1" hangingPunct="1"/>
            <a:r>
              <a:rPr lang="en-US" altLang="en-US"/>
              <a:t>The most advanced segment after WWI.</a:t>
            </a:r>
          </a:p>
          <a:p>
            <a:pPr lvl="2" eaLnBrk="1" hangingPunct="1"/>
            <a:r>
              <a:rPr lang="en-US" altLang="en-US"/>
              <a:t>The least advanced segment after WWII.</a:t>
            </a:r>
          </a:p>
          <a:p>
            <a:pPr lvl="1" eaLnBrk="1" hangingPunct="1"/>
            <a:r>
              <a:rPr lang="en-US" altLang="en-US"/>
              <a:t>Very few have went trough the transitory mutation.</a:t>
            </a:r>
          </a:p>
          <a:p>
            <a:pPr lvl="1" eaLnBrk="1" hangingPunct="1"/>
            <a:r>
              <a:rPr lang="en-US" altLang="en-US"/>
              <a:t>Most of them have a type III demographic transition.</a:t>
            </a:r>
          </a:p>
          <a:p>
            <a:pPr lvl="1" eaLnBrk="1" hangingPunct="1"/>
            <a:r>
              <a:rPr lang="en-US" altLang="en-US"/>
              <a:t>By the time they reach type IV, a huge amount a population will be added to their populations.</a:t>
            </a:r>
          </a:p>
        </p:txBody>
      </p:sp>
    </p:spTree>
    <p:extLst>
      <p:ext uri="{BB962C8B-B14F-4D97-AF65-F5344CB8AC3E}">
        <p14:creationId xmlns:p14="http://schemas.microsoft.com/office/powerpoint/2010/main" val="132554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Basic Questions</a:t>
            </a:r>
          </a:p>
        </p:txBody>
      </p:sp>
      <p:sp>
        <p:nvSpPr>
          <p:cNvPr id="5" name="Content Placeholder 4"/>
          <p:cNvSpPr>
            <a:spLocks noGrp="1"/>
          </p:cNvSpPr>
          <p:nvPr>
            <p:ph idx="1"/>
          </p:nvPr>
        </p:nvSpPr>
        <p:spPr/>
        <p:txBody>
          <a:bodyPr/>
          <a:lstStyle/>
          <a:p>
            <a:r>
              <a:rPr lang="en-US" dirty="0"/>
              <a:t>Is the world overpopulated?</a:t>
            </a:r>
          </a:p>
          <a:p>
            <a:r>
              <a:rPr lang="en-US" dirty="0"/>
              <a:t>Is migration a right or a privilege?</a:t>
            </a:r>
          </a:p>
          <a:p>
            <a:r>
              <a:rPr lang="en-US" dirty="0"/>
              <a:t>What level of involvement a society should have </a:t>
            </a:r>
            <a:r>
              <a:rPr lang="en-US"/>
              <a:t>in reproduction?</a:t>
            </a:r>
            <a:endParaRPr lang="en-US" dirty="0"/>
          </a:p>
        </p:txBody>
      </p:sp>
    </p:spTree>
    <p:extLst>
      <p:ext uri="{BB962C8B-B14F-4D97-AF65-F5344CB8AC3E}">
        <p14:creationId xmlns:p14="http://schemas.microsoft.com/office/powerpoint/2010/main" val="2406168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1026"/>
          <p:cNvSpPr>
            <a:spLocks noGrp="1" noChangeArrowheads="1"/>
          </p:cNvSpPr>
          <p:nvPr>
            <p:ph type="title"/>
          </p:nvPr>
        </p:nvSpPr>
        <p:spPr/>
        <p:txBody>
          <a:bodyPr/>
          <a:lstStyle/>
          <a:p>
            <a:pPr eaLnBrk="1" hangingPunct="1">
              <a:defRPr/>
            </a:pPr>
            <a:r>
              <a:rPr lang="en-US" dirty="0"/>
              <a:t>Beginning of Demographic Transition</a:t>
            </a:r>
          </a:p>
        </p:txBody>
      </p:sp>
      <p:pic>
        <p:nvPicPr>
          <p:cNvPr id="21507" name="Picture 1029" descr="demp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10146"/>
            <a:ext cx="769620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78374" y="6140205"/>
            <a:ext cx="7713226" cy="707886"/>
          </a:xfrm>
          <a:prstGeom prst="rect">
            <a:avLst/>
          </a:prstGeom>
          <a:noFill/>
        </p:spPr>
        <p:txBody>
          <a:bodyPr wrap="square" rtlCol="0">
            <a:spAutoFit/>
          </a:bodyPr>
          <a:lstStyle/>
          <a:p>
            <a:r>
              <a:rPr lang="en-US" sz="2000" b="1" dirty="0">
                <a:latin typeface="Agency FB" pitchFamily="34" charset="0"/>
              </a:rPr>
              <a:t>What is the demographic transition theory and why different parts of the world are undergoing their transition differently?</a:t>
            </a:r>
          </a:p>
        </p:txBody>
      </p:sp>
      <p:pic>
        <p:nvPicPr>
          <p:cNvPr id="5"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013" y="6126019"/>
            <a:ext cx="914400" cy="65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46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Future Population Growth</a:t>
            </a:r>
          </a:p>
        </p:txBody>
      </p:sp>
      <p:sp>
        <p:nvSpPr>
          <p:cNvPr id="3" name="Content Placeholder 2"/>
          <p:cNvSpPr>
            <a:spLocks noGrp="1"/>
          </p:cNvSpPr>
          <p:nvPr>
            <p:ph idx="1"/>
          </p:nvPr>
        </p:nvSpPr>
        <p:spPr/>
        <p:txBody>
          <a:bodyPr/>
          <a:lstStyle/>
          <a:p>
            <a:r>
              <a:rPr lang="en-US" dirty="0"/>
              <a:t>Fertility</a:t>
            </a:r>
          </a:p>
          <a:p>
            <a:pPr lvl="1"/>
            <a:r>
              <a:rPr lang="en-US" dirty="0"/>
              <a:t>Most important factor.</a:t>
            </a:r>
          </a:p>
          <a:p>
            <a:pPr lvl="1"/>
            <a:r>
              <a:rPr lang="en-US" dirty="0"/>
              <a:t>Total fertility rate expected to drop from 2.5 in 2010 to 2.1 in 2050 (from 5.0 in 1950).</a:t>
            </a:r>
          </a:p>
          <a:p>
            <a:r>
              <a:rPr lang="en-US" dirty="0"/>
              <a:t>Life expectancy</a:t>
            </a:r>
          </a:p>
          <a:p>
            <a:pPr lvl="1"/>
            <a:r>
              <a:rPr lang="en-US" dirty="0"/>
              <a:t>Expected to increase from 69 to 76 years.</a:t>
            </a:r>
          </a:p>
          <a:p>
            <a:r>
              <a:rPr lang="en-US" dirty="0"/>
              <a:t>Age structure</a:t>
            </a:r>
          </a:p>
          <a:p>
            <a:pPr lvl="1"/>
            <a:r>
              <a:rPr lang="en-US" dirty="0"/>
              <a:t>Increase in the average age from 28 to 37 years.</a:t>
            </a:r>
          </a:p>
          <a:p>
            <a:r>
              <a:rPr lang="en-US" dirty="0"/>
              <a:t>Religion</a:t>
            </a:r>
          </a:p>
          <a:p>
            <a:pPr lvl="1"/>
            <a:r>
              <a:rPr lang="en-US" dirty="0"/>
              <a:t>Muslims have the highest fertility level.</a:t>
            </a:r>
          </a:p>
          <a:p>
            <a:r>
              <a:rPr lang="en-US" dirty="0"/>
              <a:t>Migration</a:t>
            </a:r>
          </a:p>
          <a:p>
            <a:pPr lvl="1"/>
            <a:r>
              <a:rPr lang="en-US" dirty="0"/>
              <a:t>Does not change the total population, but the demographic composition of countries.</a:t>
            </a:r>
          </a:p>
        </p:txBody>
      </p:sp>
    </p:spTree>
    <p:extLst>
      <p:ext uri="{BB962C8B-B14F-4D97-AF65-F5344CB8AC3E}">
        <p14:creationId xmlns:p14="http://schemas.microsoft.com/office/powerpoint/2010/main" val="3772603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Global Population (1950-2010) and Growth Scenarios, 2010-2050</a:t>
            </a:r>
          </a:p>
        </p:txBody>
      </p:sp>
      <p:graphicFrame>
        <p:nvGraphicFramePr>
          <p:cNvPr id="8" name="Content Placeholder 4"/>
          <p:cNvGraphicFramePr>
            <a:graphicFrameLocks noGrp="1" noChangeAspect="1"/>
          </p:cNvGraphicFramePr>
          <p:nvPr>
            <p:ph idx="1"/>
            <p:extLst>
              <p:ext uri="{D42A27DB-BD31-4B8C-83A1-F6EECF244321}">
                <p14:modId xmlns:p14="http://schemas.microsoft.com/office/powerpoint/2010/main" val="486535244"/>
              </p:ext>
            </p:extLst>
          </p:nvPr>
        </p:nvGraphicFramePr>
        <p:xfrm>
          <a:off x="757238" y="1311275"/>
          <a:ext cx="8245475" cy="5291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4026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 Future Population Growth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5765669"/>
              </p:ext>
            </p:extLst>
          </p:nvPr>
        </p:nvGraphicFramePr>
        <p:xfrm>
          <a:off x="757238" y="1311275"/>
          <a:ext cx="8245475" cy="529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286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4. Future Population Growth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3069888"/>
              </p:ext>
            </p:extLst>
          </p:nvPr>
        </p:nvGraphicFramePr>
        <p:xfrm>
          <a:off x="757238" y="1311275"/>
          <a:ext cx="8245475" cy="529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393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dirty="0"/>
              <a:t>4. Future Population Growth</a:t>
            </a:r>
            <a:endParaRPr lang="en-US" altLang="en-US" dirty="0"/>
          </a:p>
        </p:txBody>
      </p:sp>
      <p:sp>
        <p:nvSpPr>
          <p:cNvPr id="481283" name="Rectangle 3"/>
          <p:cNvSpPr>
            <a:spLocks noGrp="1" noChangeArrowheads="1"/>
          </p:cNvSpPr>
          <p:nvPr>
            <p:ph idx="1"/>
          </p:nvPr>
        </p:nvSpPr>
        <p:spPr/>
        <p:txBody>
          <a:bodyPr/>
          <a:lstStyle/>
          <a:p>
            <a:r>
              <a:rPr lang="en-US" altLang="en-US" dirty="0"/>
              <a:t>“The fewer forks school”</a:t>
            </a:r>
          </a:p>
          <a:p>
            <a:pPr lvl="1"/>
            <a:r>
              <a:rPr lang="en-US" altLang="en-US" dirty="0"/>
              <a:t>Environmentalist argument.</a:t>
            </a:r>
          </a:p>
          <a:p>
            <a:pPr lvl="1"/>
            <a:r>
              <a:rPr lang="en-US" altLang="en-US" dirty="0"/>
              <a:t>Rapidly decrease population growth and consumption patterns.</a:t>
            </a:r>
          </a:p>
          <a:p>
            <a:pPr lvl="1"/>
            <a:r>
              <a:rPr lang="en-US" altLang="en-US" dirty="0"/>
              <a:t>Which constraining policies to implement?</a:t>
            </a:r>
          </a:p>
          <a:p>
            <a:r>
              <a:rPr lang="en-US" altLang="en-US" dirty="0"/>
              <a:t>“The bigger pie school”</a:t>
            </a:r>
          </a:p>
          <a:p>
            <a:pPr lvl="1"/>
            <a:r>
              <a:rPr lang="en-US" altLang="en-US" dirty="0"/>
              <a:t>Optimistic economic view.</a:t>
            </a:r>
          </a:p>
          <a:p>
            <a:pPr lvl="1"/>
            <a:r>
              <a:rPr lang="en-US" altLang="en-US" dirty="0"/>
              <a:t>Technology will increase the amount of resources.</a:t>
            </a:r>
          </a:p>
          <a:p>
            <a:pPr lvl="1"/>
            <a:r>
              <a:rPr lang="en-US" altLang="en-US" dirty="0"/>
              <a:t>What are possible technological improvements?</a:t>
            </a:r>
          </a:p>
          <a:p>
            <a:r>
              <a:rPr lang="en-US" altLang="en-US" dirty="0"/>
              <a:t>“The better manners school”</a:t>
            </a:r>
          </a:p>
          <a:p>
            <a:pPr lvl="1"/>
            <a:r>
              <a:rPr lang="en-US" altLang="en-US" dirty="0"/>
              <a:t>Humanitarian view.</a:t>
            </a:r>
          </a:p>
          <a:p>
            <a:pPr lvl="1"/>
            <a:r>
              <a:rPr lang="en-US" altLang="en-US" dirty="0"/>
              <a:t>Reduce inequality in income and consumption.</a:t>
            </a:r>
          </a:p>
          <a:p>
            <a:pPr lvl="1"/>
            <a:r>
              <a:rPr lang="en-US" altLang="en-US" dirty="0"/>
              <a:t>Which incentives to provide?</a:t>
            </a:r>
          </a:p>
        </p:txBody>
      </p:sp>
    </p:spTree>
    <p:extLst>
      <p:ext uri="{BB962C8B-B14F-4D97-AF65-F5344CB8AC3E}">
        <p14:creationId xmlns:p14="http://schemas.microsoft.com/office/powerpoint/2010/main" val="1755171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Population (Group Assignment)</a:t>
            </a:r>
          </a:p>
        </p:txBody>
      </p:sp>
      <p:pic>
        <p:nvPicPr>
          <p:cNvPr id="1026" name="Picture 2" descr="Image result for future pop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977" y="1361074"/>
            <a:ext cx="5035290" cy="3356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84541" y="4813251"/>
            <a:ext cx="7110553" cy="1938992"/>
          </a:xfrm>
          <a:prstGeom prst="rect">
            <a:avLst/>
          </a:prstGeom>
          <a:noFill/>
        </p:spPr>
        <p:txBody>
          <a:bodyPr wrap="square" rtlCol="0">
            <a:spAutoFit/>
          </a:bodyPr>
          <a:lstStyle/>
          <a:p>
            <a:r>
              <a:rPr lang="en-US" sz="2000" b="1" dirty="0">
                <a:latin typeface="Agency FB" pitchFamily="34" charset="0"/>
              </a:rPr>
              <a:t>Global population growth has been significant and ongoing. The class is divided in 3 groups. Each group is to take one scenario (fewer forks, bigger pie and better manners) and build arguments supporting the scenario and also criticizing it. How could the scenario be implemented (conditions)? How the characteristics of the global population are going to change if the scenario is successful?</a:t>
            </a:r>
          </a:p>
        </p:txBody>
      </p:sp>
      <p:pic>
        <p:nvPicPr>
          <p:cNvPr id="7"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141" y="5209569"/>
            <a:ext cx="914400" cy="65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2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t>A – Population Geography</a:t>
            </a:r>
          </a:p>
        </p:txBody>
      </p:sp>
      <p:sp>
        <p:nvSpPr>
          <p:cNvPr id="22532" name="Rectangle 3"/>
          <p:cNvSpPr>
            <a:spLocks noGrp="1" noChangeArrowheads="1"/>
          </p:cNvSpPr>
          <p:nvPr>
            <p:ph idx="1"/>
          </p:nvPr>
        </p:nvSpPr>
        <p:spPr/>
        <p:txBody>
          <a:bodyPr/>
          <a:lstStyle/>
          <a:p>
            <a:pPr eaLnBrk="1" hangingPunct="1"/>
            <a:r>
              <a:rPr lang="en-US" altLang="en-US" dirty="0"/>
              <a:t>1. Demography and Population Geography</a:t>
            </a:r>
          </a:p>
          <a:p>
            <a:pPr eaLnBrk="1" hangingPunct="1"/>
            <a:r>
              <a:rPr lang="en-US" altLang="en-US" dirty="0"/>
              <a:t>2. Global Demographic Trends</a:t>
            </a:r>
          </a:p>
          <a:p>
            <a:pPr eaLnBrk="1" hangingPunct="1"/>
            <a:r>
              <a:rPr lang="en-US" altLang="en-US" dirty="0"/>
              <a:t>3. A Changing World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Demography and Population Geography</a:t>
            </a:r>
          </a:p>
        </p:txBody>
      </p:sp>
      <p:sp>
        <p:nvSpPr>
          <p:cNvPr id="3" name="Content Placeholder 2"/>
          <p:cNvSpPr>
            <a:spLocks noGrp="1"/>
          </p:cNvSpPr>
          <p:nvPr>
            <p:ph idx="1"/>
          </p:nvPr>
        </p:nvSpPr>
        <p:spPr/>
        <p:txBody>
          <a:bodyPr/>
          <a:lstStyle/>
          <a:p>
            <a:r>
              <a:rPr lang="en-US" dirty="0"/>
              <a:t>Population processes</a:t>
            </a:r>
          </a:p>
          <a:p>
            <a:pPr lvl="1"/>
            <a:r>
              <a:rPr lang="en-US" dirty="0"/>
              <a:t>Group living in a particular areas capable of interbreeding.</a:t>
            </a:r>
          </a:p>
          <a:p>
            <a:r>
              <a:rPr lang="en-US" dirty="0"/>
              <a:t>Key characteristics</a:t>
            </a:r>
          </a:p>
          <a:p>
            <a:pPr lvl="1"/>
            <a:r>
              <a:rPr lang="en-US" dirty="0"/>
              <a:t>Fertility: the rate of reproduction.</a:t>
            </a:r>
          </a:p>
          <a:p>
            <a:pPr lvl="1"/>
            <a:r>
              <a:rPr lang="en-US" dirty="0"/>
              <a:t>Mortality: the rate of removal from population.</a:t>
            </a:r>
          </a:p>
          <a:p>
            <a:pPr lvl="1"/>
            <a:r>
              <a:rPr lang="en-US" dirty="0"/>
              <a:t>Migration: mobility between geographical areas.</a:t>
            </a:r>
          </a:p>
          <a:p>
            <a:r>
              <a:rPr lang="en-US" dirty="0"/>
              <a:t>Some salient issues</a:t>
            </a:r>
          </a:p>
          <a:p>
            <a:pPr lvl="1"/>
            <a:r>
              <a:rPr lang="en-US" dirty="0"/>
              <a:t>Significant differences in growth rates.</a:t>
            </a:r>
          </a:p>
          <a:p>
            <a:pPr lvl="1"/>
            <a:r>
              <a:rPr lang="en-US" dirty="0"/>
              <a:t>Health and quality of life.</a:t>
            </a:r>
          </a:p>
          <a:p>
            <a:pPr lvl="1"/>
            <a:r>
              <a:rPr lang="en-US" dirty="0"/>
              <a:t>Illegal migration and refugees.</a:t>
            </a:r>
          </a:p>
        </p:txBody>
      </p:sp>
    </p:spTree>
    <p:extLst>
      <p:ext uri="{BB962C8B-B14F-4D97-AF65-F5344CB8AC3E}">
        <p14:creationId xmlns:p14="http://schemas.microsoft.com/office/powerpoint/2010/main" val="334065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106" name="Rectangle 26"/>
          <p:cNvSpPr>
            <a:spLocks noGrp="1" noChangeArrowheads="1"/>
          </p:cNvSpPr>
          <p:nvPr>
            <p:ph type="title"/>
          </p:nvPr>
        </p:nvSpPr>
        <p:spPr/>
        <p:txBody>
          <a:bodyPr/>
          <a:lstStyle/>
          <a:p>
            <a:pPr eaLnBrk="1" hangingPunct="1">
              <a:defRPr/>
            </a:pPr>
            <a:r>
              <a:rPr lang="en-US" dirty="0"/>
              <a:t>1. Demography and Population Geography</a:t>
            </a:r>
          </a:p>
        </p:txBody>
      </p:sp>
      <p:graphicFrame>
        <p:nvGraphicFramePr>
          <p:cNvPr id="558157" name="Group 77"/>
          <p:cNvGraphicFramePr>
            <a:graphicFrameLocks noGrp="1"/>
          </p:cNvGraphicFramePr>
          <p:nvPr>
            <p:ph idx="1"/>
            <p:extLst>
              <p:ext uri="{D42A27DB-BD31-4B8C-83A1-F6EECF244321}">
                <p14:modId xmlns:p14="http://schemas.microsoft.com/office/powerpoint/2010/main" val="2167934078"/>
              </p:ext>
            </p:extLst>
          </p:nvPr>
        </p:nvGraphicFramePr>
        <p:xfrm>
          <a:off x="757238" y="1311275"/>
          <a:ext cx="8245476" cy="4835525"/>
        </p:xfrm>
        <a:graphic>
          <a:graphicData uri="http://schemas.openxmlformats.org/drawingml/2006/table">
            <a:tbl>
              <a:tblPr firstRow="1">
                <a:tableStyleId>{B301B821-A1FF-4177-AEE7-76D212191A09}</a:tableStyleId>
              </a:tblPr>
              <a:tblGrid>
                <a:gridCol w="4122738">
                  <a:extLst>
                    <a:ext uri="{9D8B030D-6E8A-4147-A177-3AD203B41FA5}">
                      <a16:colId xmlns:a16="http://schemas.microsoft.com/office/drawing/2014/main" val="20000"/>
                    </a:ext>
                  </a:extLst>
                </a:gridCol>
                <a:gridCol w="4122738">
                  <a:extLst>
                    <a:ext uri="{9D8B030D-6E8A-4147-A177-3AD203B41FA5}">
                      <a16:colId xmlns:a16="http://schemas.microsoft.com/office/drawing/2014/main" val="20001"/>
                    </a:ext>
                  </a:extLst>
                </a:gridCol>
              </a:tblGrid>
              <a:tr h="650875">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Demography</a:t>
                      </a:r>
                      <a:endParaRPr kumimoji="0" lang="en-US" sz="2400" b="1"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400" u="none" strike="noStrike" cap="none" normalizeH="0" baseline="0">
                          <a:ln>
                            <a:noFill/>
                          </a:ln>
                          <a:effectLst/>
                        </a:rPr>
                        <a:t>Population geography</a:t>
                      </a:r>
                      <a:endParaRPr kumimoji="0" lang="en-US" sz="2400" b="1"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0"/>
                  </a:ext>
                </a:extLst>
              </a:tr>
              <a:tr h="128428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Systematic analysis of population phenomena through empirical, statistical and mathematical methods.</a:t>
                      </a:r>
                      <a:endParaRPr kumimoji="0" lang="en-US" sz="2000" b="0" i="0" u="none" strike="noStrike" cap="none" normalizeH="0" baseline="0" dirty="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a:ln>
                            <a:noFill/>
                          </a:ln>
                          <a:effectLst/>
                        </a:rPr>
                        <a:t>Spatial variations in the distribution, composition, migration, and growth of populations. </a:t>
                      </a:r>
                      <a:endParaRPr kumimoji="0" lang="en-US" sz="2000" b="0"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1"/>
                  </a:ext>
                </a:extLst>
              </a:tr>
              <a:tr h="1616076">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a:ln>
                            <a:noFill/>
                          </a:ln>
                          <a:effectLst/>
                        </a:rPr>
                        <a:t>Interested about changes in the population size and composition.</a:t>
                      </a:r>
                      <a:endParaRPr kumimoji="0" lang="en-US" sz="2000" b="0" i="0" u="none" strike="noStrike" cap="none" normalizeH="0" baseline="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a:ln>
                            <a:noFill/>
                          </a:ln>
                          <a:effectLst/>
                        </a:rPr>
                        <a:t>Description of the location of the population. Explanation of its spatial pattern and distribution. Geographical analysis (processes such as urbanization and migration).</a:t>
                      </a:r>
                      <a:endParaRPr kumimoji="0" lang="en-US" sz="2000" b="0" i="0" u="none" strike="noStrike" cap="none" normalizeH="0" baseline="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2"/>
                  </a:ext>
                </a:extLst>
              </a:tr>
              <a:tr h="1284287">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Emphasizes on time.</a:t>
                      </a:r>
                      <a:endParaRPr kumimoji="0" lang="en-US" sz="2000" b="0" i="0" u="none" strike="noStrike" cap="none" normalizeH="0" baseline="0" dirty="0">
                        <a:ln>
                          <a:noFill/>
                        </a:ln>
                        <a:solidFill>
                          <a:srgbClr val="080808"/>
                        </a:solidFill>
                        <a:effectLst/>
                        <a:latin typeface="Arial Narrow" pitchFamily="34" charset="0"/>
                      </a:endParaRPr>
                    </a:p>
                  </a:txBody>
                  <a:tcPr marL="93115" marR="93115" marT="46038" marB="46038" horzOverflow="overflow"/>
                </a:tc>
                <a:tc>
                  <a:txBody>
                    <a:bodyPr/>
                    <a:lstStyle/>
                    <a:p>
                      <a:pPr marL="0" marR="0" lvl="0" indent="0" algn="l" defTabSz="914400" rtl="0" eaLnBrk="1" fontAlgn="base" latinLnBrk="0" hangingPunct="1">
                        <a:lnSpc>
                          <a:spcPct val="100000"/>
                        </a:lnSpc>
                        <a:spcBef>
                          <a:spcPct val="0"/>
                        </a:spcBef>
                        <a:spcAft>
                          <a:spcPct val="0"/>
                        </a:spcAft>
                        <a:buClr>
                          <a:srgbClr val="FFCC00"/>
                        </a:buClr>
                        <a:buSzTx/>
                        <a:buFont typeface="Arial Narrow" pitchFamily="34" charset="0"/>
                        <a:buNone/>
                        <a:tabLst/>
                      </a:pPr>
                      <a:r>
                        <a:rPr kumimoji="0" lang="en-US" sz="2000" u="none" strike="noStrike" cap="none" normalizeH="0" baseline="0" dirty="0">
                          <a:ln>
                            <a:noFill/>
                          </a:ln>
                          <a:effectLst/>
                        </a:rPr>
                        <a:t>Emphasizes on space.</a:t>
                      </a:r>
                      <a:endParaRPr kumimoji="0" lang="en-US" sz="2000" b="0" i="0" u="none" strike="noStrike" cap="none" normalizeH="0" baseline="0" dirty="0">
                        <a:ln>
                          <a:noFill/>
                        </a:ln>
                        <a:solidFill>
                          <a:srgbClr val="080808"/>
                        </a:solidFill>
                        <a:effectLst/>
                        <a:latin typeface="Arial Narrow" pitchFamily="34" charset="0"/>
                      </a:endParaRPr>
                    </a:p>
                  </a:txBody>
                  <a:tcPr marL="93115" marR="93115" marT="46038" marB="46038" horzOverflow="overflow"/>
                </a:tc>
                <a:extLst>
                  <a:ext uri="{0D108BD9-81ED-4DB2-BD59-A6C34878D82A}">
                    <a16:rowId xmlns:a16="http://schemas.microsoft.com/office/drawing/2014/main" val="10003"/>
                  </a:ext>
                </a:extLst>
              </a:tr>
            </a:tbl>
          </a:graphicData>
        </a:graphic>
      </p:graphicFrame>
      <p:sp>
        <p:nvSpPr>
          <p:cNvPr id="4" name="TextBox 3"/>
          <p:cNvSpPr txBox="1"/>
          <p:nvPr/>
        </p:nvSpPr>
        <p:spPr>
          <a:xfrm>
            <a:off x="1278374" y="6160986"/>
            <a:ext cx="7713226" cy="400110"/>
          </a:xfrm>
          <a:prstGeom prst="rect">
            <a:avLst/>
          </a:prstGeom>
          <a:noFill/>
        </p:spPr>
        <p:txBody>
          <a:bodyPr wrap="square" rtlCol="0">
            <a:spAutoFit/>
          </a:bodyPr>
          <a:lstStyle/>
          <a:p>
            <a:r>
              <a:rPr lang="en-US" sz="2000" b="1" dirty="0">
                <a:latin typeface="Agency FB" pitchFamily="34" charset="0"/>
              </a:rPr>
              <a:t>Explain the fundamental differences between demography and population geography</a:t>
            </a:r>
          </a:p>
        </p:txBody>
      </p:sp>
      <p:pic>
        <p:nvPicPr>
          <p:cNvPr id="5" name="Picture 2" descr="C:\Users\ecojpr\AppData\Local\Microsoft\Windows\Temporary Internet Files\Content.IE5\H0P94DF5\MC9004420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013" y="6146800"/>
            <a:ext cx="914400" cy="652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Demography and Population Geography</a:t>
            </a:r>
          </a:p>
        </p:txBody>
      </p:sp>
      <p:sp>
        <p:nvSpPr>
          <p:cNvPr id="3" name="Content Placeholder 2"/>
          <p:cNvSpPr>
            <a:spLocks noGrp="1"/>
          </p:cNvSpPr>
          <p:nvPr>
            <p:ph idx="1"/>
          </p:nvPr>
        </p:nvSpPr>
        <p:spPr/>
        <p:txBody>
          <a:bodyPr/>
          <a:lstStyle/>
          <a:p>
            <a:r>
              <a:rPr lang="en-US" dirty="0"/>
              <a:t>Main research areas in population geography</a:t>
            </a:r>
          </a:p>
          <a:p>
            <a:pPr lvl="1"/>
            <a:r>
              <a:rPr lang="en-US" dirty="0"/>
              <a:t>Internal migration and residential mobility:</a:t>
            </a:r>
          </a:p>
          <a:p>
            <a:pPr lvl="2"/>
            <a:r>
              <a:rPr lang="en-US" dirty="0"/>
              <a:t>Migration and economic cycles.</a:t>
            </a:r>
          </a:p>
          <a:p>
            <a:pPr lvl="2"/>
            <a:r>
              <a:rPr lang="en-US" dirty="0"/>
              <a:t>Demographic cycles (population cohorts).</a:t>
            </a:r>
          </a:p>
          <a:p>
            <a:pPr lvl="1"/>
            <a:r>
              <a:rPr lang="en-US" dirty="0"/>
              <a:t>International migration:</a:t>
            </a:r>
          </a:p>
          <a:p>
            <a:pPr lvl="2"/>
            <a:r>
              <a:rPr lang="en-US" dirty="0"/>
              <a:t>Causes and consequences.</a:t>
            </a:r>
          </a:p>
          <a:p>
            <a:pPr lvl="1"/>
            <a:r>
              <a:rPr lang="en-US" dirty="0"/>
              <a:t>Immigrant assimilation and ethnic enclaves.</a:t>
            </a:r>
          </a:p>
          <a:p>
            <a:pPr lvl="1"/>
            <a:r>
              <a:rPr lang="en-US" dirty="0"/>
              <a:t>Regional demographic characteristics:</a:t>
            </a:r>
          </a:p>
          <a:p>
            <a:pPr lvl="2"/>
            <a:r>
              <a:rPr lang="en-US" dirty="0"/>
              <a:t>Fertility and mortality patterns.</a:t>
            </a:r>
          </a:p>
          <a:p>
            <a:pPr lvl="1"/>
            <a:r>
              <a:rPr lang="en-US" dirty="0"/>
              <a:t>Social theory and population:</a:t>
            </a:r>
          </a:p>
          <a:p>
            <a:pPr lvl="2"/>
            <a:r>
              <a:rPr lang="en-US" dirty="0"/>
              <a:t>Race and gender issues.</a:t>
            </a:r>
          </a:p>
          <a:p>
            <a:pPr lvl="1"/>
            <a:r>
              <a:rPr lang="en-US" dirty="0"/>
              <a:t>Public policy:</a:t>
            </a:r>
          </a:p>
          <a:p>
            <a:pPr lvl="2"/>
            <a:r>
              <a:rPr lang="en-US" dirty="0"/>
              <a:t>Redistricting. Public health. Family planning.</a:t>
            </a:r>
          </a:p>
        </p:txBody>
      </p:sp>
    </p:spTree>
    <p:extLst>
      <p:ext uri="{BB962C8B-B14F-4D97-AF65-F5344CB8AC3E}">
        <p14:creationId xmlns:p14="http://schemas.microsoft.com/office/powerpoint/2010/main" val="390881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p:cNvSpPr>
            <a:spLocks noGrp="1" noChangeArrowheads="1"/>
          </p:cNvSpPr>
          <p:nvPr>
            <p:ph type="title"/>
          </p:nvPr>
        </p:nvSpPr>
        <p:spPr/>
        <p:txBody>
          <a:bodyPr/>
          <a:lstStyle/>
          <a:p>
            <a:pPr eaLnBrk="1" hangingPunct="1">
              <a:defRPr/>
            </a:pPr>
            <a:r>
              <a:rPr lang="en-US" dirty="0"/>
              <a:t>1. Demography and Population Geography</a:t>
            </a:r>
          </a:p>
        </p:txBody>
      </p:sp>
      <p:sp>
        <p:nvSpPr>
          <p:cNvPr id="26628" name="Rectangle 6"/>
          <p:cNvSpPr>
            <a:spLocks noGrp="1" noChangeArrowheads="1"/>
          </p:cNvSpPr>
          <p:nvPr>
            <p:ph idx="1"/>
          </p:nvPr>
        </p:nvSpPr>
        <p:spPr/>
        <p:txBody>
          <a:bodyPr/>
          <a:lstStyle/>
          <a:p>
            <a:pPr eaLnBrk="1" hangingPunct="1"/>
            <a:r>
              <a:rPr lang="en-US" altLang="en-US" dirty="0"/>
              <a:t>Evolution of the world’s population</a:t>
            </a:r>
          </a:p>
          <a:p>
            <a:pPr lvl="1" eaLnBrk="1" hangingPunct="1"/>
            <a:r>
              <a:rPr lang="en-US" altLang="en-US" dirty="0"/>
              <a:t>Long historical process:</a:t>
            </a:r>
          </a:p>
          <a:p>
            <a:pPr lvl="2" eaLnBrk="1" hangingPunct="1"/>
            <a:r>
              <a:rPr lang="en-US" altLang="en-US" dirty="0"/>
              <a:t>Has been very slow up to recently.</a:t>
            </a:r>
          </a:p>
          <a:p>
            <a:pPr lvl="2" eaLnBrk="1" hangingPunct="1"/>
            <a:r>
              <a:rPr lang="en-US" altLang="en-US" dirty="0"/>
              <a:t>300 million people around year 0.</a:t>
            </a:r>
          </a:p>
          <a:p>
            <a:pPr lvl="2" eaLnBrk="1" hangingPunct="1"/>
            <a:r>
              <a:rPr lang="en-US" altLang="en-US" dirty="0"/>
              <a:t>Remained small until the last 250 years.</a:t>
            </a:r>
          </a:p>
          <a:p>
            <a:pPr lvl="1" eaLnBrk="1" hangingPunct="1"/>
            <a:r>
              <a:rPr lang="en-US" altLang="en-US" dirty="0"/>
              <a:t>A new growth trend:</a:t>
            </a:r>
          </a:p>
          <a:p>
            <a:pPr lvl="2" eaLnBrk="1" hangingPunct="1"/>
            <a:r>
              <a:rPr lang="en-US" altLang="en-US" dirty="0"/>
              <a:t>Has increased almost exponentially.</a:t>
            </a:r>
          </a:p>
          <a:p>
            <a:pPr lvl="2" eaLnBrk="1" hangingPunct="1"/>
            <a:r>
              <a:rPr lang="en-US" altLang="en-US" dirty="0"/>
              <a:t>From 1.6 billion in 1900 to 7 billion in 2012.</a:t>
            </a:r>
          </a:p>
          <a:p>
            <a:pPr lvl="2" eaLnBrk="1" hangingPunct="1"/>
            <a:r>
              <a:rPr lang="en-US" altLang="en-US" dirty="0"/>
              <a:t>To what it can be linked?</a:t>
            </a:r>
          </a:p>
        </p:txBody>
      </p:sp>
    </p:spTree>
  </p:cSld>
  <p:clrMapOvr>
    <a:masterClrMapping/>
  </p:clrMapOvr>
</p:sld>
</file>

<file path=ppt/theme/theme1.xml><?xml version="1.0" encoding="utf-8"?>
<a:theme xmlns:a="http://schemas.openxmlformats.org/drawingml/2006/main" name="5_102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102Desig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102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102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102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102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102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102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102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102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102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102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102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102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GEOG 6 Introduction</Template>
  <TotalTime>19446</TotalTime>
  <Words>2705</Words>
  <Application>Microsoft Office PowerPoint</Application>
  <PresentationFormat>On-screen Show (4:3)</PresentationFormat>
  <Paragraphs>421</Paragraphs>
  <Slides>46</Slides>
  <Notes>33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Agency FB</vt:lpstr>
      <vt:lpstr>Arial</vt:lpstr>
      <vt:lpstr>Arial Narrow</vt:lpstr>
      <vt:lpstr>Impact</vt:lpstr>
      <vt:lpstr>Times New Roman</vt:lpstr>
      <vt:lpstr>Verdana</vt:lpstr>
      <vt:lpstr>5_102Design</vt:lpstr>
      <vt:lpstr>Topic 1 – Introduction to Population Geography</vt:lpstr>
      <vt:lpstr>Conditions of Usage</vt:lpstr>
      <vt:lpstr>Goal of this course: expose students to the many issues related to population and migration in our contemporary world</vt:lpstr>
      <vt:lpstr>Some Basic Questions</vt:lpstr>
      <vt:lpstr>A – Population Geography</vt:lpstr>
      <vt:lpstr>1. Demography and Population Geography</vt:lpstr>
      <vt:lpstr>1. Demography and Population Geography</vt:lpstr>
      <vt:lpstr>1. Demography and Population Geography</vt:lpstr>
      <vt:lpstr>1. Demography and Population Geography</vt:lpstr>
      <vt:lpstr>Diffusion of Homo Sapiens Around the World</vt:lpstr>
      <vt:lpstr>2. Global Demographic Trends</vt:lpstr>
      <vt:lpstr>World Population, 1000BC-2015AD (in billions)</vt:lpstr>
      <vt:lpstr>Population Added to the Global Population, 1950-2015</vt:lpstr>
      <vt:lpstr>Major Phases of Demographic Change</vt:lpstr>
      <vt:lpstr>2. Global Demographic Trends</vt:lpstr>
      <vt:lpstr>The Concept of Overpopulation</vt:lpstr>
      <vt:lpstr>3. A Changing World: The Decline of Poverty</vt:lpstr>
      <vt:lpstr>3. A Changing World: The Rise of Literacy</vt:lpstr>
      <vt:lpstr>3. A Changing World: The Decline of Child Mortality</vt:lpstr>
      <vt:lpstr>3. A Changing World: The Rise of Democracy</vt:lpstr>
      <vt:lpstr>B. Population Growth</vt:lpstr>
      <vt:lpstr>1. Fertility, Birth and Death Control</vt:lpstr>
      <vt:lpstr>1. Fertility, Birth and Death Control</vt:lpstr>
      <vt:lpstr>World Population 1804-2048 (in billions)</vt:lpstr>
      <vt:lpstr>15 Largest Countries, 2005, 2050 (in millions)</vt:lpstr>
      <vt:lpstr>Population of Russia, Japan Italy, 1950-2050 (in millions)</vt:lpstr>
      <vt:lpstr>1. Fertility, Birth and Death Control</vt:lpstr>
      <vt:lpstr>1. Fertility, Birth and Death Control</vt:lpstr>
      <vt:lpstr>2. Population Growth Rates</vt:lpstr>
      <vt:lpstr>Population Growth Rate, 2010</vt:lpstr>
      <vt:lpstr>3. Doubling Time</vt:lpstr>
      <vt:lpstr>Doubling Time as of 2000</vt:lpstr>
      <vt:lpstr>Doubling Time of Some Countries</vt:lpstr>
      <vt:lpstr>C. Demographic Transition</vt:lpstr>
      <vt:lpstr>1. Demographic Transition Theory</vt:lpstr>
      <vt:lpstr>1. Demographic Transition Theory</vt:lpstr>
      <vt:lpstr>2. Stages in Demographic Transition</vt:lpstr>
      <vt:lpstr>Fertility, Mortality and Demographic Transition</vt:lpstr>
      <vt:lpstr>3. Geographical Variations</vt:lpstr>
      <vt:lpstr>Beginning of Demographic Transition</vt:lpstr>
      <vt:lpstr>4. Future Population Growth</vt:lpstr>
      <vt:lpstr>Global Population (1950-2010) and Growth Scenarios, 2010-2050</vt:lpstr>
      <vt:lpstr>4. Future Population Growth</vt:lpstr>
      <vt:lpstr>4. Future Population Growth</vt:lpstr>
      <vt:lpstr>4. Future Population Growth</vt:lpstr>
      <vt:lpstr>Future Population (Group Assignment)</vt:lpstr>
    </vt:vector>
  </TitlesOfParts>
  <Company>Hofstra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 Introduction to Population Geography</dc:title>
  <dc:subject>GEOG 102 Population, Resources and Environment</dc:subject>
  <dc:creator>Dr. Jean-Paul Rodrigue</dc:creator>
  <cp:keywords>Population Geography, Resources, Environmental Issues</cp:keywords>
  <cp:lastModifiedBy>Jean-Paul Rodrigue</cp:lastModifiedBy>
  <cp:revision>2060</cp:revision>
  <cp:lastPrinted>1998-11-10T22:15:49Z</cp:lastPrinted>
  <dcterms:created xsi:type="dcterms:W3CDTF">1997-06-07T23:18:59Z</dcterms:created>
  <dcterms:modified xsi:type="dcterms:W3CDTF">2017-11-08T00:25:57Z</dcterms:modified>
  <cp:category>Course Notes</cp:category>
</cp:coreProperties>
</file>